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397" r:id="rId2"/>
    <p:sldId id="257" r:id="rId3"/>
    <p:sldId id="258" r:id="rId4"/>
    <p:sldId id="260" r:id="rId5"/>
    <p:sldId id="261" r:id="rId6"/>
    <p:sldId id="262" r:id="rId7"/>
    <p:sldId id="263" r:id="rId8"/>
    <p:sldId id="264" r:id="rId9"/>
    <p:sldId id="265" r:id="rId10"/>
    <p:sldId id="266" r:id="rId11"/>
    <p:sldId id="268" r:id="rId12"/>
    <p:sldId id="269" r:id="rId13"/>
    <p:sldId id="303" r:id="rId14"/>
    <p:sldId id="267" r:id="rId15"/>
    <p:sldId id="270" r:id="rId16"/>
    <p:sldId id="271" r:id="rId17"/>
    <p:sldId id="272" r:id="rId18"/>
    <p:sldId id="274" r:id="rId19"/>
    <p:sldId id="275" r:id="rId20"/>
    <p:sldId id="276" r:id="rId21"/>
    <p:sldId id="282" r:id="rId22"/>
    <p:sldId id="281" r:id="rId23"/>
    <p:sldId id="283" r:id="rId24"/>
    <p:sldId id="284" r:id="rId25"/>
    <p:sldId id="287" r:id="rId26"/>
    <p:sldId id="288" r:id="rId27"/>
    <p:sldId id="289" r:id="rId28"/>
    <p:sldId id="290" r:id="rId29"/>
    <p:sldId id="291" r:id="rId30"/>
    <p:sldId id="296" r:id="rId31"/>
    <p:sldId id="299" r:id="rId32"/>
    <p:sldId id="300" r:id="rId33"/>
    <p:sldId id="297" r:id="rId34"/>
    <p:sldId id="307" r:id="rId35"/>
    <p:sldId id="308" r:id="rId36"/>
    <p:sldId id="309" r:id="rId37"/>
    <p:sldId id="298" r:id="rId38"/>
    <p:sldId id="311" r:id="rId39"/>
    <p:sldId id="312" r:id="rId40"/>
    <p:sldId id="310" r:id="rId41"/>
    <p:sldId id="313" r:id="rId42"/>
    <p:sldId id="320" r:id="rId43"/>
    <p:sldId id="314" r:id="rId44"/>
    <p:sldId id="315" r:id="rId45"/>
    <p:sldId id="316" r:id="rId46"/>
    <p:sldId id="399" r:id="rId47"/>
    <p:sldId id="401" r:id="rId48"/>
    <p:sldId id="402" r:id="rId49"/>
  </p:sldIdLst>
  <p:sldSz cx="9144000" cy="6858000" type="screen4x3"/>
  <p:notesSz cx="7099300" cy="10234613"/>
  <p:defaultTextStyle>
    <a:defPPr>
      <a:defRPr lang="en-US"/>
    </a:defPPr>
    <a:lvl1pPr algn="l" rtl="0" eaLnBrk="0" fontAlgn="base" hangingPunct="0">
      <a:spcBef>
        <a:spcPct val="0"/>
      </a:spcBef>
      <a:spcAft>
        <a:spcPct val="0"/>
      </a:spcAft>
      <a:defRPr sz="2800" b="1" kern="1200">
        <a:solidFill>
          <a:schemeClr val="hlink"/>
        </a:solidFill>
        <a:latin typeface="Arial" panose="020B0604020202020204" pitchFamily="34" charset="0"/>
        <a:ea typeface="+mn-ea"/>
        <a:cs typeface="+mn-cs"/>
      </a:defRPr>
    </a:lvl1pPr>
    <a:lvl2pPr marL="457200" algn="l" rtl="0" eaLnBrk="0" fontAlgn="base" hangingPunct="0">
      <a:spcBef>
        <a:spcPct val="0"/>
      </a:spcBef>
      <a:spcAft>
        <a:spcPct val="0"/>
      </a:spcAft>
      <a:defRPr sz="2800" b="1" kern="1200">
        <a:solidFill>
          <a:schemeClr val="hlink"/>
        </a:solidFill>
        <a:latin typeface="Arial" panose="020B0604020202020204" pitchFamily="34" charset="0"/>
        <a:ea typeface="+mn-ea"/>
        <a:cs typeface="+mn-cs"/>
      </a:defRPr>
    </a:lvl2pPr>
    <a:lvl3pPr marL="914400" algn="l" rtl="0" eaLnBrk="0" fontAlgn="base" hangingPunct="0">
      <a:spcBef>
        <a:spcPct val="0"/>
      </a:spcBef>
      <a:spcAft>
        <a:spcPct val="0"/>
      </a:spcAft>
      <a:defRPr sz="2800" b="1" kern="1200">
        <a:solidFill>
          <a:schemeClr val="hlink"/>
        </a:solidFill>
        <a:latin typeface="Arial" panose="020B0604020202020204" pitchFamily="34" charset="0"/>
        <a:ea typeface="+mn-ea"/>
        <a:cs typeface="+mn-cs"/>
      </a:defRPr>
    </a:lvl3pPr>
    <a:lvl4pPr marL="1371600" algn="l" rtl="0" eaLnBrk="0" fontAlgn="base" hangingPunct="0">
      <a:spcBef>
        <a:spcPct val="0"/>
      </a:spcBef>
      <a:spcAft>
        <a:spcPct val="0"/>
      </a:spcAft>
      <a:defRPr sz="2800" b="1" kern="1200">
        <a:solidFill>
          <a:schemeClr val="hlink"/>
        </a:solidFill>
        <a:latin typeface="Arial" panose="020B0604020202020204" pitchFamily="34" charset="0"/>
        <a:ea typeface="+mn-ea"/>
        <a:cs typeface="+mn-cs"/>
      </a:defRPr>
    </a:lvl4pPr>
    <a:lvl5pPr marL="1828800" algn="l" rtl="0" eaLnBrk="0" fontAlgn="base" hangingPunct="0">
      <a:spcBef>
        <a:spcPct val="0"/>
      </a:spcBef>
      <a:spcAft>
        <a:spcPct val="0"/>
      </a:spcAft>
      <a:defRPr sz="2800" b="1" kern="1200">
        <a:solidFill>
          <a:schemeClr val="hlink"/>
        </a:solidFill>
        <a:latin typeface="Arial" panose="020B0604020202020204" pitchFamily="34" charset="0"/>
        <a:ea typeface="+mn-ea"/>
        <a:cs typeface="+mn-cs"/>
      </a:defRPr>
    </a:lvl5pPr>
    <a:lvl6pPr marL="2286000" algn="l" defTabSz="914400" rtl="0" eaLnBrk="1" latinLnBrk="0" hangingPunct="1">
      <a:defRPr sz="2800" b="1" kern="1200">
        <a:solidFill>
          <a:schemeClr val="hlink"/>
        </a:solidFill>
        <a:latin typeface="Arial" panose="020B0604020202020204" pitchFamily="34" charset="0"/>
        <a:ea typeface="+mn-ea"/>
        <a:cs typeface="+mn-cs"/>
      </a:defRPr>
    </a:lvl6pPr>
    <a:lvl7pPr marL="2743200" algn="l" defTabSz="914400" rtl="0" eaLnBrk="1" latinLnBrk="0" hangingPunct="1">
      <a:defRPr sz="2800" b="1" kern="1200">
        <a:solidFill>
          <a:schemeClr val="hlink"/>
        </a:solidFill>
        <a:latin typeface="Arial" panose="020B0604020202020204" pitchFamily="34" charset="0"/>
        <a:ea typeface="+mn-ea"/>
        <a:cs typeface="+mn-cs"/>
      </a:defRPr>
    </a:lvl7pPr>
    <a:lvl8pPr marL="3200400" algn="l" defTabSz="914400" rtl="0" eaLnBrk="1" latinLnBrk="0" hangingPunct="1">
      <a:defRPr sz="2800" b="1" kern="1200">
        <a:solidFill>
          <a:schemeClr val="hlink"/>
        </a:solidFill>
        <a:latin typeface="Arial" panose="020B0604020202020204" pitchFamily="34" charset="0"/>
        <a:ea typeface="+mn-ea"/>
        <a:cs typeface="+mn-cs"/>
      </a:defRPr>
    </a:lvl8pPr>
    <a:lvl9pPr marL="3657600" algn="l" defTabSz="914400" rtl="0" eaLnBrk="1" latinLnBrk="0" hangingPunct="1">
      <a:defRPr sz="2800" b="1" kern="1200">
        <a:solidFill>
          <a:schemeClr val="hlink"/>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CC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snapToGrid="0">
      <p:cViewPr varScale="1">
        <p:scale>
          <a:sx n="65" d="100"/>
          <a:sy n="65" d="100"/>
        </p:scale>
        <p:origin x="86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10215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bwMode="auto">
          <a:xfrm>
            <a:off x="1000125" y="774700"/>
            <a:ext cx="5099050" cy="38242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2839820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bwMode="auto">
          <a:xfrm>
            <a:off x="1000125" y="774700"/>
            <a:ext cx="5099050" cy="38242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3097856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椭圆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altLang="zh-CN">
              <a:solidFill>
                <a:srgbClr val="000000"/>
              </a:solidFill>
              <a:ea typeface="宋体" pitchFamily="2" charset="-122"/>
            </a:endParaRPr>
          </a:p>
        </p:txBody>
      </p:sp>
      <p:sp>
        <p:nvSpPr>
          <p:cNvPr id="5" name="椭圆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altLang="zh-CN">
              <a:solidFill>
                <a:srgbClr val="000000"/>
              </a:solidFill>
              <a:ea typeface="宋体" pitchFamily="2" charset="-122"/>
            </a:endParaRPr>
          </a:p>
        </p:txBody>
      </p:sp>
      <p:sp>
        <p:nvSpPr>
          <p:cNvPr id="14" name="标题 13"/>
          <p:cNvSpPr>
            <a:spLocks noGrp="1"/>
          </p:cNvSpPr>
          <p:nvPr>
            <p:ph type="ctrTitle"/>
          </p:nvPr>
        </p:nvSpPr>
        <p:spPr>
          <a:xfrm>
            <a:off x="1432560" y="359898"/>
            <a:ext cx="7406640" cy="1472184"/>
          </a:xfrm>
        </p:spPr>
        <p:txBody>
          <a:bodyPr anchor="b"/>
          <a:lstStyle>
            <a:lvl1pPr algn="l">
              <a:defRPr/>
            </a:lvl1pPr>
            <a:extLst/>
          </a:lstStyle>
          <a:p>
            <a:r>
              <a:rPr lang="zh-CN" altLang="en-US"/>
              <a:t>单击此处编辑母版标题样式</a:t>
            </a:r>
            <a:endParaRPr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6" name="日期占位符 6"/>
          <p:cNvSpPr>
            <a:spLocks noGrp="1"/>
          </p:cNvSpPr>
          <p:nvPr>
            <p:ph type="dt" sz="half" idx="10"/>
          </p:nvPr>
        </p:nvSpPr>
        <p:spPr/>
        <p:txBody>
          <a:bodyPr/>
          <a:lstStyle>
            <a:lvl1pPr>
              <a:defRPr/>
            </a:lvl1pPr>
            <a:extLst/>
          </a:lstStyle>
          <a:p>
            <a:pPr>
              <a:defRPr/>
            </a:pPr>
            <a:r>
              <a:rPr lang="en-US" altLang="zh-CN"/>
              <a:t>©2005 Pearson Education, Inc.</a:t>
            </a:r>
            <a:endParaRPr lang="zh-CN" altLang="en-US"/>
          </a:p>
        </p:txBody>
      </p:sp>
      <p:sp>
        <p:nvSpPr>
          <p:cNvPr id="7" name="页脚占位符 19"/>
          <p:cNvSpPr>
            <a:spLocks noGrp="1"/>
          </p:cNvSpPr>
          <p:nvPr>
            <p:ph type="ftr" sz="quarter" idx="11"/>
          </p:nvPr>
        </p:nvSpPr>
        <p:spPr/>
        <p:txBody>
          <a:bodyPr/>
          <a:lstStyle>
            <a:lvl1pPr>
              <a:defRPr/>
            </a:lvl1pPr>
            <a:extLst/>
          </a:lstStyle>
          <a:p>
            <a:pPr>
              <a:defRPr/>
            </a:pPr>
            <a:r>
              <a:rPr lang="en-US" altLang="zh-CN"/>
              <a:t>Chapter 3</a:t>
            </a:r>
            <a:endParaRPr lang="zh-CN" altLang="en-US"/>
          </a:p>
        </p:txBody>
      </p:sp>
      <p:sp>
        <p:nvSpPr>
          <p:cNvPr id="8" name="灯片编号占位符 9"/>
          <p:cNvSpPr>
            <a:spLocks noGrp="1"/>
          </p:cNvSpPr>
          <p:nvPr>
            <p:ph type="sldNum" sz="quarter" idx="12"/>
          </p:nvPr>
        </p:nvSpPr>
        <p:spPr/>
        <p:txBody>
          <a:bodyPr/>
          <a:lstStyle>
            <a:lvl1pPr>
              <a:defRPr/>
            </a:lvl1pPr>
          </a:lstStyle>
          <a:p>
            <a:fld id="{909D044B-0E54-4687-A315-FC679FCB6BEB}" type="slidenum">
              <a:rPr lang="zh-CN" altLang="en-US"/>
              <a:pPr/>
              <a:t>‹#›</a:t>
            </a:fld>
            <a:endParaRPr lang="zh-CN" altLang="en-US"/>
          </a:p>
        </p:txBody>
      </p:sp>
    </p:spTree>
    <p:extLst>
      <p:ext uri="{BB962C8B-B14F-4D97-AF65-F5344CB8AC3E}">
        <p14:creationId xmlns:p14="http://schemas.microsoft.com/office/powerpoint/2010/main" val="886989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23"/>
          <p:cNvSpPr>
            <a:spLocks noGrp="1"/>
          </p:cNvSpPr>
          <p:nvPr>
            <p:ph type="dt" sz="half" idx="10"/>
          </p:nvPr>
        </p:nvSpPr>
        <p:spPr/>
        <p:txBody>
          <a:bodyPr/>
          <a:lstStyle>
            <a:lvl1pPr>
              <a:defRPr/>
            </a:lvl1pPr>
          </a:lstStyle>
          <a:p>
            <a:pPr>
              <a:defRPr/>
            </a:pPr>
            <a:r>
              <a:rPr lang="en-US" altLang="zh-CN"/>
              <a:t>©2005 Pearson Education, Inc.</a:t>
            </a:r>
            <a:endParaRPr lang="zh-CN" altLang="en-US"/>
          </a:p>
        </p:txBody>
      </p:sp>
      <p:sp>
        <p:nvSpPr>
          <p:cNvPr id="5" name="页脚占位符 9"/>
          <p:cNvSpPr>
            <a:spLocks noGrp="1"/>
          </p:cNvSpPr>
          <p:nvPr>
            <p:ph type="ftr" sz="quarter" idx="11"/>
          </p:nvPr>
        </p:nvSpPr>
        <p:spPr/>
        <p:txBody>
          <a:bodyPr/>
          <a:lstStyle>
            <a:lvl1pPr>
              <a:defRPr/>
            </a:lvl1pPr>
          </a:lstStyle>
          <a:p>
            <a:pPr>
              <a:defRPr/>
            </a:pPr>
            <a:r>
              <a:rPr lang="en-US" altLang="zh-CN"/>
              <a:t>Chapter 3</a:t>
            </a:r>
            <a:endParaRPr lang="zh-CN" altLang="en-US"/>
          </a:p>
        </p:txBody>
      </p:sp>
      <p:sp>
        <p:nvSpPr>
          <p:cNvPr id="6" name="灯片编号占位符 21"/>
          <p:cNvSpPr>
            <a:spLocks noGrp="1"/>
          </p:cNvSpPr>
          <p:nvPr>
            <p:ph type="sldNum" sz="quarter" idx="12"/>
          </p:nvPr>
        </p:nvSpPr>
        <p:spPr/>
        <p:txBody>
          <a:bodyPr/>
          <a:lstStyle>
            <a:lvl1pPr>
              <a:defRPr/>
            </a:lvl1pPr>
          </a:lstStyle>
          <a:p>
            <a:fld id="{94242F02-A888-408C-B99E-99946973DB4A}" type="slidenum">
              <a:rPr lang="zh-CN" altLang="en-US"/>
              <a:pPr/>
              <a:t>‹#›</a:t>
            </a:fld>
            <a:endParaRPr lang="zh-CN" altLang="en-US"/>
          </a:p>
        </p:txBody>
      </p:sp>
    </p:spTree>
    <p:extLst>
      <p:ext uri="{BB962C8B-B14F-4D97-AF65-F5344CB8AC3E}">
        <p14:creationId xmlns:p14="http://schemas.microsoft.com/office/powerpoint/2010/main" val="1574191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1143000" y="274640"/>
            <a:ext cx="55626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23"/>
          <p:cNvSpPr>
            <a:spLocks noGrp="1"/>
          </p:cNvSpPr>
          <p:nvPr>
            <p:ph type="dt" sz="half" idx="10"/>
          </p:nvPr>
        </p:nvSpPr>
        <p:spPr/>
        <p:txBody>
          <a:bodyPr/>
          <a:lstStyle>
            <a:lvl1pPr>
              <a:defRPr/>
            </a:lvl1pPr>
          </a:lstStyle>
          <a:p>
            <a:pPr>
              <a:defRPr/>
            </a:pPr>
            <a:r>
              <a:rPr lang="en-US" altLang="zh-CN"/>
              <a:t>©2005 Pearson Education, Inc.</a:t>
            </a:r>
            <a:endParaRPr lang="zh-CN" altLang="en-US"/>
          </a:p>
        </p:txBody>
      </p:sp>
      <p:sp>
        <p:nvSpPr>
          <p:cNvPr id="5" name="页脚占位符 9"/>
          <p:cNvSpPr>
            <a:spLocks noGrp="1"/>
          </p:cNvSpPr>
          <p:nvPr>
            <p:ph type="ftr" sz="quarter" idx="11"/>
          </p:nvPr>
        </p:nvSpPr>
        <p:spPr/>
        <p:txBody>
          <a:bodyPr/>
          <a:lstStyle>
            <a:lvl1pPr>
              <a:defRPr/>
            </a:lvl1pPr>
          </a:lstStyle>
          <a:p>
            <a:pPr>
              <a:defRPr/>
            </a:pPr>
            <a:r>
              <a:rPr lang="en-US" altLang="zh-CN"/>
              <a:t>Chapter 3</a:t>
            </a:r>
            <a:endParaRPr lang="zh-CN" altLang="en-US"/>
          </a:p>
        </p:txBody>
      </p:sp>
      <p:sp>
        <p:nvSpPr>
          <p:cNvPr id="6" name="灯片编号占位符 21"/>
          <p:cNvSpPr>
            <a:spLocks noGrp="1"/>
          </p:cNvSpPr>
          <p:nvPr>
            <p:ph type="sldNum" sz="quarter" idx="12"/>
          </p:nvPr>
        </p:nvSpPr>
        <p:spPr/>
        <p:txBody>
          <a:bodyPr/>
          <a:lstStyle>
            <a:lvl1pPr>
              <a:defRPr/>
            </a:lvl1pPr>
          </a:lstStyle>
          <a:p>
            <a:fld id="{1B65DFE2-484D-434D-A98A-7B66EEBB7295}" type="slidenum">
              <a:rPr lang="zh-CN" altLang="en-US"/>
              <a:pPr/>
              <a:t>‹#›</a:t>
            </a:fld>
            <a:endParaRPr lang="zh-CN" altLang="en-US"/>
          </a:p>
        </p:txBody>
      </p:sp>
    </p:spTree>
    <p:extLst>
      <p:ext uri="{BB962C8B-B14F-4D97-AF65-F5344CB8AC3E}">
        <p14:creationId xmlns:p14="http://schemas.microsoft.com/office/powerpoint/2010/main" val="236730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23"/>
          <p:cNvSpPr>
            <a:spLocks noGrp="1"/>
          </p:cNvSpPr>
          <p:nvPr>
            <p:ph type="dt" sz="half" idx="10"/>
          </p:nvPr>
        </p:nvSpPr>
        <p:spPr/>
        <p:txBody>
          <a:bodyPr/>
          <a:lstStyle>
            <a:lvl1pPr>
              <a:defRPr/>
            </a:lvl1pPr>
          </a:lstStyle>
          <a:p>
            <a:pPr>
              <a:defRPr/>
            </a:pPr>
            <a:r>
              <a:rPr lang="en-US" altLang="zh-CN"/>
              <a:t>©2005 Pearson Education, Inc.</a:t>
            </a:r>
            <a:endParaRPr lang="zh-CN" altLang="en-US"/>
          </a:p>
        </p:txBody>
      </p:sp>
      <p:sp>
        <p:nvSpPr>
          <p:cNvPr id="5" name="页脚占位符 9"/>
          <p:cNvSpPr>
            <a:spLocks noGrp="1"/>
          </p:cNvSpPr>
          <p:nvPr>
            <p:ph type="ftr" sz="quarter" idx="11"/>
          </p:nvPr>
        </p:nvSpPr>
        <p:spPr/>
        <p:txBody>
          <a:bodyPr/>
          <a:lstStyle>
            <a:lvl1pPr>
              <a:defRPr/>
            </a:lvl1pPr>
          </a:lstStyle>
          <a:p>
            <a:pPr>
              <a:defRPr/>
            </a:pPr>
            <a:r>
              <a:rPr lang="en-US" altLang="zh-CN"/>
              <a:t>Chapter 3</a:t>
            </a:r>
            <a:endParaRPr lang="zh-CN" altLang="en-US"/>
          </a:p>
        </p:txBody>
      </p:sp>
      <p:sp>
        <p:nvSpPr>
          <p:cNvPr id="6" name="灯片编号占位符 21"/>
          <p:cNvSpPr>
            <a:spLocks noGrp="1"/>
          </p:cNvSpPr>
          <p:nvPr>
            <p:ph type="sldNum" sz="quarter" idx="12"/>
          </p:nvPr>
        </p:nvSpPr>
        <p:spPr/>
        <p:txBody>
          <a:bodyPr/>
          <a:lstStyle>
            <a:lvl1pPr>
              <a:defRPr/>
            </a:lvl1pPr>
          </a:lstStyle>
          <a:p>
            <a:fld id="{B644F915-E2EF-4767-A9E9-4E98D5EAA124}" type="slidenum">
              <a:rPr lang="zh-CN" altLang="en-US"/>
              <a:pPr/>
              <a:t>‹#›</a:t>
            </a:fld>
            <a:endParaRPr lang="zh-CN" altLang="en-US"/>
          </a:p>
        </p:txBody>
      </p:sp>
    </p:spTree>
    <p:extLst>
      <p:ext uri="{BB962C8B-B14F-4D97-AF65-F5344CB8AC3E}">
        <p14:creationId xmlns:p14="http://schemas.microsoft.com/office/powerpoint/2010/main" val="365015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矩形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sp>
        <p:nvSpPr>
          <p:cNvPr id="5" name="矩形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sp>
        <p:nvSpPr>
          <p:cNvPr id="6" name="椭圆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altLang="zh-CN">
              <a:solidFill>
                <a:srgbClr val="000000"/>
              </a:solidFill>
              <a:ea typeface="宋体" pitchFamily="2" charset="-122"/>
            </a:endParaRPr>
          </a:p>
        </p:txBody>
      </p:sp>
      <p:sp>
        <p:nvSpPr>
          <p:cNvPr id="7" name="椭圆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altLang="zh-CN">
              <a:solidFill>
                <a:srgbClr val="000000"/>
              </a:solidFill>
              <a:ea typeface="宋体" pitchFamily="2" charset="-122"/>
            </a:endParaRPr>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zh-CN" altLang="en-US"/>
              <a:t>单击此处编辑母版标题样式</a:t>
            </a:r>
            <a:endParaRPr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8" name="日期占位符 3"/>
          <p:cNvSpPr>
            <a:spLocks noGrp="1"/>
          </p:cNvSpPr>
          <p:nvPr>
            <p:ph type="dt" sz="half" idx="10"/>
          </p:nvPr>
        </p:nvSpPr>
        <p:spPr/>
        <p:txBody>
          <a:bodyPr/>
          <a:lstStyle>
            <a:lvl1pPr>
              <a:defRPr/>
            </a:lvl1pPr>
            <a:extLst/>
          </a:lstStyle>
          <a:p>
            <a:pPr>
              <a:defRPr/>
            </a:pPr>
            <a:r>
              <a:rPr lang="en-US" altLang="zh-CN"/>
              <a:t>©2005 Pearson Education, Inc.</a:t>
            </a:r>
            <a:endParaRPr lang="zh-CN" altLang="en-US"/>
          </a:p>
        </p:txBody>
      </p:sp>
      <p:sp>
        <p:nvSpPr>
          <p:cNvPr id="9" name="页脚占位符 4"/>
          <p:cNvSpPr>
            <a:spLocks noGrp="1"/>
          </p:cNvSpPr>
          <p:nvPr>
            <p:ph type="ftr" sz="quarter" idx="11"/>
          </p:nvPr>
        </p:nvSpPr>
        <p:spPr/>
        <p:txBody>
          <a:bodyPr/>
          <a:lstStyle>
            <a:lvl1pPr>
              <a:defRPr/>
            </a:lvl1pPr>
            <a:extLst/>
          </a:lstStyle>
          <a:p>
            <a:pPr>
              <a:defRPr/>
            </a:pPr>
            <a:r>
              <a:rPr lang="en-US" altLang="zh-CN"/>
              <a:t>Chapter 3</a:t>
            </a:r>
            <a:endParaRPr lang="zh-CN" altLang="en-US"/>
          </a:p>
        </p:txBody>
      </p:sp>
      <p:sp>
        <p:nvSpPr>
          <p:cNvPr id="10" name="灯片编号占位符 5"/>
          <p:cNvSpPr>
            <a:spLocks noGrp="1"/>
          </p:cNvSpPr>
          <p:nvPr>
            <p:ph type="sldNum" sz="quarter" idx="12"/>
          </p:nvPr>
        </p:nvSpPr>
        <p:spPr/>
        <p:txBody>
          <a:bodyPr/>
          <a:lstStyle>
            <a:lvl1pPr>
              <a:defRPr/>
            </a:lvl1pPr>
          </a:lstStyle>
          <a:p>
            <a:fld id="{D920E643-1DF0-40DF-909D-6642CC4666FD}" type="slidenum">
              <a:rPr lang="zh-CN" altLang="en-US"/>
              <a:pPr/>
              <a:t>‹#›</a:t>
            </a:fld>
            <a:endParaRPr lang="zh-CN" altLang="en-US"/>
          </a:p>
        </p:txBody>
      </p:sp>
    </p:spTree>
    <p:extLst>
      <p:ext uri="{BB962C8B-B14F-4D97-AF65-F5344CB8AC3E}">
        <p14:creationId xmlns:p14="http://schemas.microsoft.com/office/powerpoint/2010/main" val="1147119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23"/>
          <p:cNvSpPr>
            <a:spLocks noGrp="1"/>
          </p:cNvSpPr>
          <p:nvPr>
            <p:ph type="dt" sz="half" idx="10"/>
          </p:nvPr>
        </p:nvSpPr>
        <p:spPr/>
        <p:txBody>
          <a:bodyPr/>
          <a:lstStyle>
            <a:lvl1pPr>
              <a:defRPr/>
            </a:lvl1pPr>
          </a:lstStyle>
          <a:p>
            <a:pPr>
              <a:defRPr/>
            </a:pPr>
            <a:r>
              <a:rPr lang="en-US" altLang="zh-CN"/>
              <a:t>©2005 Pearson Education, Inc.</a:t>
            </a:r>
            <a:endParaRPr lang="zh-CN" altLang="en-US"/>
          </a:p>
        </p:txBody>
      </p:sp>
      <p:sp>
        <p:nvSpPr>
          <p:cNvPr id="6" name="页脚占位符 9"/>
          <p:cNvSpPr>
            <a:spLocks noGrp="1"/>
          </p:cNvSpPr>
          <p:nvPr>
            <p:ph type="ftr" sz="quarter" idx="11"/>
          </p:nvPr>
        </p:nvSpPr>
        <p:spPr/>
        <p:txBody>
          <a:bodyPr/>
          <a:lstStyle>
            <a:lvl1pPr>
              <a:defRPr/>
            </a:lvl1pPr>
          </a:lstStyle>
          <a:p>
            <a:pPr>
              <a:defRPr/>
            </a:pPr>
            <a:r>
              <a:rPr lang="en-US" altLang="zh-CN"/>
              <a:t>Chapter 3</a:t>
            </a:r>
            <a:endParaRPr lang="zh-CN" altLang="en-US"/>
          </a:p>
        </p:txBody>
      </p:sp>
      <p:sp>
        <p:nvSpPr>
          <p:cNvPr id="7" name="灯片编号占位符 21"/>
          <p:cNvSpPr>
            <a:spLocks noGrp="1"/>
          </p:cNvSpPr>
          <p:nvPr>
            <p:ph type="sldNum" sz="quarter" idx="12"/>
          </p:nvPr>
        </p:nvSpPr>
        <p:spPr/>
        <p:txBody>
          <a:bodyPr/>
          <a:lstStyle>
            <a:lvl1pPr>
              <a:defRPr/>
            </a:lvl1pPr>
          </a:lstStyle>
          <a:p>
            <a:fld id="{3AB1D921-A897-4078-BB76-06B9511BC2DA}" type="slidenum">
              <a:rPr lang="zh-CN" altLang="en-US"/>
              <a:pPr/>
              <a:t>‹#›</a:t>
            </a:fld>
            <a:endParaRPr lang="zh-CN" altLang="en-US"/>
          </a:p>
        </p:txBody>
      </p:sp>
    </p:spTree>
    <p:extLst>
      <p:ext uri="{BB962C8B-B14F-4D97-AF65-F5344CB8AC3E}">
        <p14:creationId xmlns:p14="http://schemas.microsoft.com/office/powerpoint/2010/main" val="1286133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lstStyle>
            <a:lvl1pPr algn="ctr">
              <a:defRPr sz="4500" b="1" cap="none" baseline="0"/>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extLst/>
          </a:lstStyle>
          <a:p>
            <a:pPr>
              <a:defRPr/>
            </a:pPr>
            <a:r>
              <a:rPr lang="en-US" altLang="zh-CN"/>
              <a:t>©2005 Pearson Education, Inc.</a:t>
            </a:r>
            <a:endParaRPr lang="zh-CN" altLang="en-US"/>
          </a:p>
        </p:txBody>
      </p:sp>
      <p:sp>
        <p:nvSpPr>
          <p:cNvPr id="8" name="页脚占位符 7"/>
          <p:cNvSpPr>
            <a:spLocks noGrp="1"/>
          </p:cNvSpPr>
          <p:nvPr>
            <p:ph type="ftr" sz="quarter" idx="11"/>
          </p:nvPr>
        </p:nvSpPr>
        <p:spPr/>
        <p:txBody>
          <a:bodyPr/>
          <a:lstStyle>
            <a:lvl1pPr>
              <a:defRPr/>
            </a:lvl1pPr>
            <a:extLst/>
          </a:lstStyle>
          <a:p>
            <a:pPr>
              <a:defRPr/>
            </a:pPr>
            <a:r>
              <a:rPr lang="en-US" altLang="zh-CN"/>
              <a:t>Chapter 3</a:t>
            </a:r>
            <a:endParaRPr lang="zh-CN" altLang="en-US"/>
          </a:p>
        </p:txBody>
      </p:sp>
      <p:sp>
        <p:nvSpPr>
          <p:cNvPr id="9" name="灯片编号占位符 8"/>
          <p:cNvSpPr>
            <a:spLocks noGrp="1"/>
          </p:cNvSpPr>
          <p:nvPr>
            <p:ph type="sldNum" sz="quarter" idx="12"/>
          </p:nvPr>
        </p:nvSpPr>
        <p:spPr/>
        <p:txBody>
          <a:bodyPr/>
          <a:lstStyle>
            <a:lvl1pPr>
              <a:defRPr/>
            </a:lvl1pPr>
          </a:lstStyle>
          <a:p>
            <a:fld id="{149E547D-989B-4F0F-B4E4-A23BCFFF7B6B}" type="slidenum">
              <a:rPr lang="zh-CN" altLang="en-US"/>
              <a:pPr/>
              <a:t>‹#›</a:t>
            </a:fld>
            <a:endParaRPr lang="zh-CN" altLang="en-US"/>
          </a:p>
        </p:txBody>
      </p:sp>
    </p:spTree>
    <p:extLst>
      <p:ext uri="{BB962C8B-B14F-4D97-AF65-F5344CB8AC3E}">
        <p14:creationId xmlns:p14="http://schemas.microsoft.com/office/powerpoint/2010/main" val="608397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p>
            <a:r>
              <a:rPr lang="zh-CN" altLang="en-US"/>
              <a:t>单击此处编辑母版标题样式</a:t>
            </a:r>
            <a:endParaRPr lang="en-US"/>
          </a:p>
        </p:txBody>
      </p:sp>
      <p:sp>
        <p:nvSpPr>
          <p:cNvPr id="3" name="日期占位符 23"/>
          <p:cNvSpPr>
            <a:spLocks noGrp="1"/>
          </p:cNvSpPr>
          <p:nvPr>
            <p:ph type="dt" sz="half" idx="10"/>
          </p:nvPr>
        </p:nvSpPr>
        <p:spPr/>
        <p:txBody>
          <a:bodyPr/>
          <a:lstStyle>
            <a:lvl1pPr>
              <a:defRPr/>
            </a:lvl1pPr>
          </a:lstStyle>
          <a:p>
            <a:pPr>
              <a:defRPr/>
            </a:pPr>
            <a:r>
              <a:rPr lang="en-US" altLang="zh-CN"/>
              <a:t>©2005 Pearson Education, Inc.</a:t>
            </a:r>
            <a:endParaRPr lang="zh-CN" altLang="en-US"/>
          </a:p>
        </p:txBody>
      </p:sp>
      <p:sp>
        <p:nvSpPr>
          <p:cNvPr id="4" name="页脚占位符 9"/>
          <p:cNvSpPr>
            <a:spLocks noGrp="1"/>
          </p:cNvSpPr>
          <p:nvPr>
            <p:ph type="ftr" sz="quarter" idx="11"/>
          </p:nvPr>
        </p:nvSpPr>
        <p:spPr/>
        <p:txBody>
          <a:bodyPr/>
          <a:lstStyle>
            <a:lvl1pPr>
              <a:defRPr/>
            </a:lvl1pPr>
          </a:lstStyle>
          <a:p>
            <a:pPr>
              <a:defRPr/>
            </a:pPr>
            <a:r>
              <a:rPr lang="en-US" altLang="zh-CN"/>
              <a:t>Chapter 3</a:t>
            </a:r>
            <a:endParaRPr lang="zh-CN" altLang="en-US"/>
          </a:p>
        </p:txBody>
      </p:sp>
      <p:sp>
        <p:nvSpPr>
          <p:cNvPr id="5" name="灯片编号占位符 21"/>
          <p:cNvSpPr>
            <a:spLocks noGrp="1"/>
          </p:cNvSpPr>
          <p:nvPr>
            <p:ph type="sldNum" sz="quarter" idx="12"/>
          </p:nvPr>
        </p:nvSpPr>
        <p:spPr/>
        <p:txBody>
          <a:bodyPr/>
          <a:lstStyle>
            <a:lvl1pPr>
              <a:defRPr/>
            </a:lvl1pPr>
          </a:lstStyle>
          <a:p>
            <a:fld id="{639DBBAA-B775-4693-8F0C-6FD4A47284B3}" type="slidenum">
              <a:rPr lang="zh-CN" altLang="en-US"/>
              <a:pPr/>
              <a:t>‹#›</a:t>
            </a:fld>
            <a:endParaRPr lang="zh-CN" altLang="en-US"/>
          </a:p>
        </p:txBody>
      </p:sp>
    </p:spTree>
    <p:extLst>
      <p:ext uri="{BB962C8B-B14F-4D97-AF65-F5344CB8AC3E}">
        <p14:creationId xmlns:p14="http://schemas.microsoft.com/office/powerpoint/2010/main" val="4004337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矩形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sp>
        <p:nvSpPr>
          <p:cNvPr id="3" name="矩形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sp>
        <p:nvSpPr>
          <p:cNvPr id="4" name="日期占位符 1"/>
          <p:cNvSpPr>
            <a:spLocks noGrp="1"/>
          </p:cNvSpPr>
          <p:nvPr>
            <p:ph type="dt" sz="half" idx="10"/>
          </p:nvPr>
        </p:nvSpPr>
        <p:spPr/>
        <p:txBody>
          <a:bodyPr/>
          <a:lstStyle>
            <a:lvl1pPr>
              <a:defRPr/>
            </a:lvl1pPr>
            <a:extLst/>
          </a:lstStyle>
          <a:p>
            <a:pPr>
              <a:defRPr/>
            </a:pPr>
            <a:r>
              <a:rPr lang="en-US" altLang="zh-CN"/>
              <a:t>©2005 Pearson Education, Inc.</a:t>
            </a:r>
            <a:endParaRPr lang="zh-CN" altLang="en-US"/>
          </a:p>
        </p:txBody>
      </p:sp>
      <p:sp>
        <p:nvSpPr>
          <p:cNvPr id="5" name="页脚占位符 2"/>
          <p:cNvSpPr>
            <a:spLocks noGrp="1"/>
          </p:cNvSpPr>
          <p:nvPr>
            <p:ph type="ftr" sz="quarter" idx="11"/>
          </p:nvPr>
        </p:nvSpPr>
        <p:spPr/>
        <p:txBody>
          <a:bodyPr/>
          <a:lstStyle>
            <a:lvl1pPr>
              <a:defRPr/>
            </a:lvl1pPr>
            <a:extLst/>
          </a:lstStyle>
          <a:p>
            <a:pPr>
              <a:defRPr/>
            </a:pPr>
            <a:r>
              <a:rPr lang="en-US" altLang="zh-CN"/>
              <a:t>Chapter 3</a:t>
            </a:r>
            <a:endParaRPr lang="zh-CN" altLang="en-US"/>
          </a:p>
        </p:txBody>
      </p:sp>
      <p:sp>
        <p:nvSpPr>
          <p:cNvPr id="6" name="灯片编号占位符 3"/>
          <p:cNvSpPr>
            <a:spLocks noGrp="1"/>
          </p:cNvSpPr>
          <p:nvPr>
            <p:ph type="sldNum" sz="quarter" idx="12"/>
          </p:nvPr>
        </p:nvSpPr>
        <p:spPr/>
        <p:txBody>
          <a:bodyPr/>
          <a:lstStyle>
            <a:lvl1pPr>
              <a:defRPr/>
            </a:lvl1pPr>
          </a:lstStyle>
          <a:p>
            <a:fld id="{6DAC1B2A-B328-431D-9674-0BF43C735AEB}" type="slidenum">
              <a:rPr lang="zh-CN" altLang="en-US"/>
              <a:pPr/>
              <a:t>‹#›</a:t>
            </a:fld>
            <a:endParaRPr lang="zh-CN" altLang="en-US"/>
          </a:p>
        </p:txBody>
      </p:sp>
    </p:spTree>
    <p:extLst>
      <p:ext uri="{BB962C8B-B14F-4D97-AF65-F5344CB8AC3E}">
        <p14:creationId xmlns:p14="http://schemas.microsoft.com/office/powerpoint/2010/main" val="2543214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zh-CN" altLang="en-US"/>
              <a:t>单击此处编辑母版标题样式</a:t>
            </a:r>
            <a:endParaRPr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extLst/>
          </a:lstStyle>
          <a:p>
            <a:pPr>
              <a:defRPr/>
            </a:pPr>
            <a:r>
              <a:rPr lang="en-US" altLang="zh-CN"/>
              <a:t>©2005 Pearson Education, Inc.</a:t>
            </a:r>
            <a:endParaRPr lang="zh-CN" altLang="en-US"/>
          </a:p>
        </p:txBody>
      </p:sp>
      <p:sp>
        <p:nvSpPr>
          <p:cNvPr id="6" name="页脚占位符 5"/>
          <p:cNvSpPr>
            <a:spLocks noGrp="1"/>
          </p:cNvSpPr>
          <p:nvPr>
            <p:ph type="ftr" sz="quarter" idx="11"/>
          </p:nvPr>
        </p:nvSpPr>
        <p:spPr/>
        <p:txBody>
          <a:bodyPr/>
          <a:lstStyle>
            <a:lvl1pPr>
              <a:defRPr/>
            </a:lvl1pPr>
            <a:extLst/>
          </a:lstStyle>
          <a:p>
            <a:pPr>
              <a:defRPr/>
            </a:pPr>
            <a:r>
              <a:rPr lang="en-US" altLang="zh-CN"/>
              <a:t>Chapter 3</a:t>
            </a:r>
            <a:endParaRPr lang="zh-CN" altLang="en-US"/>
          </a:p>
        </p:txBody>
      </p:sp>
      <p:sp>
        <p:nvSpPr>
          <p:cNvPr id="7" name="灯片编号占位符 6"/>
          <p:cNvSpPr>
            <a:spLocks noGrp="1"/>
          </p:cNvSpPr>
          <p:nvPr>
            <p:ph type="sldNum" sz="quarter" idx="12"/>
          </p:nvPr>
        </p:nvSpPr>
        <p:spPr/>
        <p:txBody>
          <a:bodyPr/>
          <a:lstStyle>
            <a:lvl1pPr>
              <a:defRPr/>
            </a:lvl1pPr>
          </a:lstStyle>
          <a:p>
            <a:fld id="{CCE1C7BE-F501-405C-837F-7898051F3EEF}" type="slidenum">
              <a:rPr lang="zh-CN" altLang="en-US"/>
              <a:pPr/>
              <a:t>‹#›</a:t>
            </a:fld>
            <a:endParaRPr lang="zh-CN" altLang="en-US"/>
          </a:p>
        </p:txBody>
      </p:sp>
    </p:spTree>
    <p:extLst>
      <p:ext uri="{BB962C8B-B14F-4D97-AF65-F5344CB8AC3E}">
        <p14:creationId xmlns:p14="http://schemas.microsoft.com/office/powerpoint/2010/main" val="82845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矩形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2575" eaLnBrk="1" hangingPunct="1">
              <a:lnSpc>
                <a:spcPts val="3000"/>
              </a:lnSpc>
              <a:spcBef>
                <a:spcPts val="600"/>
              </a:spcBef>
              <a:buClr>
                <a:schemeClr val="accent1"/>
              </a:buClr>
              <a:buSzPct val="80000"/>
              <a:buFont typeface="Wingdings 2" pitchFamily="18" charset="2"/>
              <a:buNone/>
              <a:defRPr/>
            </a:pPr>
            <a:endParaRPr lang="en-US" altLang="zh-CN" sz="3200">
              <a:solidFill>
                <a:schemeClr val="tx1"/>
              </a:solidFill>
              <a:latin typeface="Gill Sans MT" pitchFamily="34" charset="0"/>
              <a:ea typeface="宋体" pitchFamily="2" charset="-122"/>
            </a:endParaRPr>
          </a:p>
        </p:txBody>
      </p:sp>
      <p:sp>
        <p:nvSpPr>
          <p:cNvPr id="6" name="流程图: 过程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sp>
        <p:nvSpPr>
          <p:cNvPr id="7" name="流程图: 过程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zh-CN" altLang="en-US"/>
              <a:t>单击此处编辑母版标题样式</a:t>
            </a:r>
            <a:endParaRPr lang="en-US"/>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8" name="日期占位符 4"/>
          <p:cNvSpPr>
            <a:spLocks noGrp="1"/>
          </p:cNvSpPr>
          <p:nvPr>
            <p:ph type="dt" sz="half" idx="10"/>
          </p:nvPr>
        </p:nvSpPr>
        <p:spPr/>
        <p:txBody>
          <a:bodyPr/>
          <a:lstStyle>
            <a:lvl1pPr>
              <a:defRPr/>
            </a:lvl1pPr>
            <a:extLst/>
          </a:lstStyle>
          <a:p>
            <a:pPr>
              <a:defRPr/>
            </a:pPr>
            <a:r>
              <a:rPr lang="en-US" altLang="zh-CN"/>
              <a:t>©2005 Pearson Education, Inc.</a:t>
            </a:r>
            <a:endParaRPr lang="zh-CN" altLang="en-US"/>
          </a:p>
        </p:txBody>
      </p:sp>
      <p:sp>
        <p:nvSpPr>
          <p:cNvPr id="9" name="页脚占位符 5"/>
          <p:cNvSpPr>
            <a:spLocks noGrp="1"/>
          </p:cNvSpPr>
          <p:nvPr>
            <p:ph type="ftr" sz="quarter" idx="11"/>
          </p:nvPr>
        </p:nvSpPr>
        <p:spPr/>
        <p:txBody>
          <a:bodyPr/>
          <a:lstStyle>
            <a:lvl1pPr>
              <a:defRPr/>
            </a:lvl1pPr>
            <a:extLst/>
          </a:lstStyle>
          <a:p>
            <a:pPr>
              <a:defRPr/>
            </a:pPr>
            <a:r>
              <a:rPr lang="en-US" altLang="zh-CN"/>
              <a:t>Chapter 3</a:t>
            </a:r>
            <a:endParaRPr lang="zh-CN" altLang="en-US"/>
          </a:p>
        </p:txBody>
      </p:sp>
      <p:sp>
        <p:nvSpPr>
          <p:cNvPr id="10" name="灯片编号占位符 6"/>
          <p:cNvSpPr>
            <a:spLocks noGrp="1"/>
          </p:cNvSpPr>
          <p:nvPr>
            <p:ph type="sldNum" sz="quarter" idx="12"/>
          </p:nvPr>
        </p:nvSpPr>
        <p:spPr/>
        <p:txBody>
          <a:bodyPr/>
          <a:lstStyle>
            <a:lvl1pPr>
              <a:defRPr/>
            </a:lvl1pPr>
          </a:lstStyle>
          <a:p>
            <a:fld id="{9C572C3A-0F7C-436C-8F4E-96F080620354}" type="slidenum">
              <a:rPr lang="zh-CN" altLang="en-US"/>
              <a:pPr/>
              <a:t>‹#›</a:t>
            </a:fld>
            <a:endParaRPr lang="zh-CN" altLang="en-US"/>
          </a:p>
        </p:txBody>
      </p:sp>
    </p:spTree>
    <p:extLst>
      <p:ext uri="{BB962C8B-B14F-4D97-AF65-F5344CB8AC3E}">
        <p14:creationId xmlns:p14="http://schemas.microsoft.com/office/powerpoint/2010/main" val="61079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饼形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sp>
        <p:nvSpPr>
          <p:cNvPr id="8" name="椭圆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sp>
        <p:nvSpPr>
          <p:cNvPr id="12" name="矩形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sp>
        <p:nvSpPr>
          <p:cNvPr id="5" name="标题占位符 4"/>
          <p:cNvSpPr>
            <a:spLocks noGrp="1"/>
          </p:cNvSpPr>
          <p:nvPr>
            <p:ph type="title"/>
          </p:nvPr>
        </p:nvSpPr>
        <p:spPr>
          <a:xfrm>
            <a:off x="1435100" y="274638"/>
            <a:ext cx="7499350" cy="1143000"/>
          </a:xfrm>
          <a:prstGeom prst="rect">
            <a:avLst/>
          </a:prstGeom>
        </p:spPr>
        <p:txBody>
          <a:bodyPr anchor="ctr">
            <a:normAutofit/>
          </a:bodyPr>
          <a:lstStyle/>
          <a:p>
            <a:r>
              <a:rPr lang="zh-CN" altLang="en-US"/>
              <a:t>单击此处编辑母版标题样式</a:t>
            </a:r>
            <a:endParaRPr lang="en-US"/>
          </a:p>
        </p:txBody>
      </p:sp>
      <p:sp>
        <p:nvSpPr>
          <p:cNvPr id="1033" name="文本占位符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latin typeface="Arial" charset="0"/>
              </a:defRPr>
            </a:lvl1pPr>
            <a:extLst/>
          </a:lstStyle>
          <a:p>
            <a:pPr>
              <a:defRPr/>
            </a:pPr>
            <a:r>
              <a:rPr lang="en-US" altLang="zh-CN"/>
              <a:t>©2005 Pearson Education, Inc.</a:t>
            </a:r>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latin typeface="Arial" charset="0"/>
              </a:defRPr>
            </a:lvl1pPr>
            <a:extLst/>
          </a:lstStyle>
          <a:p>
            <a:pPr>
              <a:defRPr/>
            </a:pPr>
            <a:r>
              <a:rPr lang="en-US" altLang="zh-CN"/>
              <a:t>Chapter 3</a:t>
            </a:r>
            <a:endParaRPr lang="zh-CN" altLang="en-US"/>
          </a:p>
        </p:txBody>
      </p:sp>
      <p:sp>
        <p:nvSpPr>
          <p:cNvPr id="22" name="灯片编号占位符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200">
                <a:solidFill>
                  <a:srgbClr val="B5A788"/>
                </a:solidFill>
              </a:defRPr>
            </a:lvl1pPr>
          </a:lstStyle>
          <a:p>
            <a:fld id="{D71A2670-B99F-4636-B1F9-F17CBEB0D251}" type="slidenum">
              <a:rPr lang="zh-CN" altLang="en-US"/>
              <a:pPr/>
              <a:t>‹#›</a:t>
            </a:fld>
            <a:endParaRPr lang="zh-CN" altLang="en-US"/>
          </a:p>
        </p:txBody>
      </p:sp>
      <p:sp>
        <p:nvSpPr>
          <p:cNvPr id="15" name="矩形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spTree>
  </p:cSld>
  <p:clrMap bg1="lt1" tx1="dk1" bg2="lt2" tx2="dk2" accent1="accent1" accent2="accent2" accent3="accent3" accent4="accent4" accent5="accent5" accent6="accent6" hlink="hlink" folHlink="folHlink"/>
  <p:sldLayoutIdLst>
    <p:sldLayoutId id="2147483955" r:id="rId1"/>
    <p:sldLayoutId id="2147483950" r:id="rId2"/>
    <p:sldLayoutId id="2147483956" r:id="rId3"/>
    <p:sldLayoutId id="2147483951" r:id="rId4"/>
    <p:sldLayoutId id="2147483957" r:id="rId5"/>
    <p:sldLayoutId id="2147483952" r:id="rId6"/>
    <p:sldLayoutId id="2147483958" r:id="rId7"/>
    <p:sldLayoutId id="2147483959" r:id="rId8"/>
    <p:sldLayoutId id="2147483960" r:id="rId9"/>
    <p:sldLayoutId id="2147483953" r:id="rId10"/>
    <p:sldLayoutId id="2147483954" r:id="rId11"/>
  </p:sldLayoutIdLst>
  <p:hf sldNum="0" hdr="0" ft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5.bin"/><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DE6BFFDF-CA56-4858-85C9-CEE4183B561C}"/>
              </a:ext>
            </a:extLst>
          </p:cNvPr>
          <p:cNvSpPr>
            <a:spLocks noGrp="1" noChangeArrowheads="1"/>
          </p:cNvSpPr>
          <p:nvPr>
            <p:ph type="ctrTitle"/>
          </p:nvPr>
        </p:nvSpPr>
        <p:spPr>
          <a:noFill/>
        </p:spPr>
        <p:txBody>
          <a:bodyPr/>
          <a:lstStyle/>
          <a:p>
            <a:r>
              <a:rPr lang="en-US" altLang="zh-CN" dirty="0">
                <a:ea typeface="宋体" panose="02010600030101010101" pitchFamily="2" charset="-122"/>
              </a:rPr>
              <a:t>Chapter Eight</a:t>
            </a:r>
          </a:p>
        </p:txBody>
      </p:sp>
      <p:sp>
        <p:nvSpPr>
          <p:cNvPr id="1028" name="Rectangle 3">
            <a:extLst>
              <a:ext uri="{FF2B5EF4-FFF2-40B4-BE49-F238E27FC236}">
                <a16:creationId xmlns:a16="http://schemas.microsoft.com/office/drawing/2014/main" id="{D8F74982-FC6D-42E0-89B3-D395C562A633}"/>
              </a:ext>
            </a:extLst>
          </p:cNvPr>
          <p:cNvSpPr>
            <a:spLocks noGrp="1" noChangeArrowheads="1"/>
          </p:cNvSpPr>
          <p:nvPr>
            <p:ph type="subTitle" idx="1"/>
          </p:nvPr>
        </p:nvSpPr>
        <p:spPr>
          <a:noFill/>
        </p:spPr>
        <p:txBody>
          <a:bodyPr/>
          <a:lstStyle/>
          <a:p>
            <a:r>
              <a:rPr lang="en-US" altLang="zh-CN" sz="4000">
                <a:ea typeface="宋体" panose="02010600030101010101" pitchFamily="2" charset="-122"/>
              </a:rPr>
              <a:t>Slutsky Equation</a:t>
            </a:r>
          </a:p>
          <a:p>
            <a:r>
              <a:rPr lang="en-US" altLang="zh-CN" sz="4000">
                <a:ea typeface="宋体" panose="02010600030101010101" pitchFamily="2" charset="-122"/>
              </a:rPr>
              <a:t>Slutsky </a:t>
            </a:r>
            <a:r>
              <a:rPr lang="zh-CN" altLang="en-US" sz="4000">
                <a:ea typeface="宋体" panose="02010600030101010101" pitchFamily="2" charset="-122"/>
              </a:rPr>
              <a:t>方程</a:t>
            </a:r>
          </a:p>
        </p:txBody>
      </p:sp>
      <p:graphicFrame>
        <p:nvGraphicFramePr>
          <p:cNvPr id="1026" name="Object 4">
            <a:extLst>
              <a:ext uri="{FF2B5EF4-FFF2-40B4-BE49-F238E27FC236}">
                <a16:creationId xmlns:a16="http://schemas.microsoft.com/office/drawing/2014/main" id="{933DCE9F-CE29-4F5D-81A6-4212C2F7D209}"/>
              </a:ext>
            </a:extLst>
          </p:cNvPr>
          <p:cNvGraphicFramePr>
            <a:graphicFrameLocks noChangeAspect="1"/>
          </p:cNvGraphicFramePr>
          <p:nvPr/>
        </p:nvGraphicFramePr>
        <p:xfrm>
          <a:off x="6305550" y="0"/>
          <a:ext cx="2552700" cy="3105150"/>
        </p:xfrm>
        <a:graphic>
          <a:graphicData uri="http://schemas.openxmlformats.org/presentationml/2006/ole">
            <mc:AlternateContent xmlns:mc="http://schemas.openxmlformats.org/markup-compatibility/2006">
              <mc:Choice xmlns:v="urn:schemas-microsoft-com:vml" Requires="v">
                <p:oleObj spid="_x0000_s192519" name="Photo Editor 照片" r:id="rId3" imgW="2553056" imgH="3104762" progId="MSPhotoEd.3">
                  <p:embed/>
                </p:oleObj>
              </mc:Choice>
              <mc:Fallback>
                <p:oleObj name="Photo Editor 照片" r:id="rId3" imgW="2553056" imgH="3104762" progId="MSPhotoEd.3">
                  <p:embed/>
                  <p:pic>
                    <p:nvPicPr>
                      <p:cNvPr id="1026" name="Object 4">
                        <a:extLst>
                          <a:ext uri="{FF2B5EF4-FFF2-40B4-BE49-F238E27FC236}">
                            <a16:creationId xmlns:a16="http://schemas.microsoft.com/office/drawing/2014/main" id="{933DCE9F-CE29-4F5D-81A6-4212C2F7D2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5550" y="0"/>
                        <a:ext cx="255270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8060C2D-95D6-49F1-BA61-177348FFD795}"/>
              </a:ext>
            </a:extLst>
          </p:cNvPr>
          <p:cNvSpPr>
            <a:spLocks noGrp="1" noChangeArrowheads="1"/>
          </p:cNvSpPr>
          <p:nvPr>
            <p:ph type="title"/>
          </p:nvPr>
        </p:nvSpPr>
        <p:spPr>
          <a:noFill/>
        </p:spPr>
        <p:txBody>
          <a:bodyPr/>
          <a:lstStyle/>
          <a:p>
            <a:r>
              <a:rPr lang="en-US" altLang="zh-CN">
                <a:ea typeface="宋体" panose="02010600030101010101" pitchFamily="2" charset="-122"/>
              </a:rPr>
              <a:t>Real Income Changes</a:t>
            </a:r>
          </a:p>
        </p:txBody>
      </p:sp>
      <p:sp>
        <p:nvSpPr>
          <p:cNvPr id="14339" name="Line 3">
            <a:extLst>
              <a:ext uri="{FF2B5EF4-FFF2-40B4-BE49-F238E27FC236}">
                <a16:creationId xmlns:a16="http://schemas.microsoft.com/office/drawing/2014/main" id="{F65A0CD0-B879-4B8B-9A29-AA3711C50DB9}"/>
              </a:ext>
            </a:extLst>
          </p:cNvPr>
          <p:cNvSpPr>
            <a:spLocks noChangeShapeType="1"/>
          </p:cNvSpPr>
          <p:nvPr/>
        </p:nvSpPr>
        <p:spPr bwMode="auto">
          <a:xfrm>
            <a:off x="990600" y="1981200"/>
            <a:ext cx="0" cy="335280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0" name="Line 4">
            <a:extLst>
              <a:ext uri="{FF2B5EF4-FFF2-40B4-BE49-F238E27FC236}">
                <a16:creationId xmlns:a16="http://schemas.microsoft.com/office/drawing/2014/main" id="{2AC1D20F-1A3A-454F-AF47-12B3A9325FB8}"/>
              </a:ext>
            </a:extLst>
          </p:cNvPr>
          <p:cNvSpPr>
            <a:spLocks noChangeShapeType="1"/>
          </p:cNvSpPr>
          <p:nvPr/>
        </p:nvSpPr>
        <p:spPr bwMode="auto">
          <a:xfrm>
            <a:off x="990600" y="5334000"/>
            <a:ext cx="411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1" name="Rectangle 5">
            <a:extLst>
              <a:ext uri="{FF2B5EF4-FFF2-40B4-BE49-F238E27FC236}">
                <a16:creationId xmlns:a16="http://schemas.microsoft.com/office/drawing/2014/main" id="{D5EF9144-B20E-4551-8388-D349AEBD188C}"/>
              </a:ext>
            </a:extLst>
          </p:cNvPr>
          <p:cNvSpPr>
            <a:spLocks noChangeArrowheads="1"/>
          </p:cNvSpPr>
          <p:nvPr/>
        </p:nvSpPr>
        <p:spPr bwMode="auto">
          <a:xfrm>
            <a:off x="4784725" y="53482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14342" name="Rectangle 6">
            <a:extLst>
              <a:ext uri="{FF2B5EF4-FFF2-40B4-BE49-F238E27FC236}">
                <a16:creationId xmlns:a16="http://schemas.microsoft.com/office/drawing/2014/main" id="{8B2E34F0-8536-488D-9FE3-1C7C92010EEF}"/>
              </a:ext>
            </a:extLst>
          </p:cNvPr>
          <p:cNvSpPr>
            <a:spLocks noChangeArrowheads="1"/>
          </p:cNvSpPr>
          <p:nvPr/>
        </p:nvSpPr>
        <p:spPr bwMode="auto">
          <a:xfrm>
            <a:off x="441325" y="16144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14343" name="Line 7">
            <a:extLst>
              <a:ext uri="{FF2B5EF4-FFF2-40B4-BE49-F238E27FC236}">
                <a16:creationId xmlns:a16="http://schemas.microsoft.com/office/drawing/2014/main" id="{E7649277-083A-4E7B-B0C8-B0DF7C7F8CF2}"/>
              </a:ext>
            </a:extLst>
          </p:cNvPr>
          <p:cNvSpPr>
            <a:spLocks noChangeShapeType="1"/>
          </p:cNvSpPr>
          <p:nvPr/>
        </p:nvSpPr>
        <p:spPr bwMode="auto">
          <a:xfrm>
            <a:off x="1000125" y="2667000"/>
            <a:ext cx="2143125" cy="2667000"/>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4" name="Oval 8">
            <a:extLst>
              <a:ext uri="{FF2B5EF4-FFF2-40B4-BE49-F238E27FC236}">
                <a16:creationId xmlns:a16="http://schemas.microsoft.com/office/drawing/2014/main" id="{CC373F97-3439-48F0-8DA8-30C7E1226B9F}"/>
              </a:ext>
            </a:extLst>
          </p:cNvPr>
          <p:cNvSpPr>
            <a:spLocks noChangeArrowheads="1"/>
          </p:cNvSpPr>
          <p:nvPr/>
        </p:nvSpPr>
        <p:spPr bwMode="auto">
          <a:xfrm>
            <a:off x="1862138" y="3781425"/>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345" name="Rectangle 9">
            <a:extLst>
              <a:ext uri="{FF2B5EF4-FFF2-40B4-BE49-F238E27FC236}">
                <a16:creationId xmlns:a16="http://schemas.microsoft.com/office/drawing/2014/main" id="{CC231D58-7C30-4117-994A-BF83710BB450}"/>
              </a:ext>
            </a:extLst>
          </p:cNvPr>
          <p:cNvSpPr>
            <a:spLocks noChangeArrowheads="1"/>
          </p:cNvSpPr>
          <p:nvPr/>
        </p:nvSpPr>
        <p:spPr bwMode="auto">
          <a:xfrm>
            <a:off x="1741488" y="2443163"/>
            <a:ext cx="6584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solidFill>
                  <a:schemeClr val="hlink"/>
                </a:solidFill>
                <a:ea typeface="宋体" panose="02010600030101010101" pitchFamily="2" charset="-122"/>
              </a:rPr>
              <a:t>Original budget constraint and choice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BD89307-AA12-4FAC-A819-928B112A7E36}"/>
              </a:ext>
            </a:extLst>
          </p:cNvPr>
          <p:cNvSpPr>
            <a:spLocks noGrp="1" noChangeArrowheads="1"/>
          </p:cNvSpPr>
          <p:nvPr>
            <p:ph type="title"/>
          </p:nvPr>
        </p:nvSpPr>
        <p:spPr>
          <a:noFill/>
        </p:spPr>
        <p:txBody>
          <a:bodyPr/>
          <a:lstStyle/>
          <a:p>
            <a:r>
              <a:rPr lang="en-US" altLang="zh-CN">
                <a:ea typeface="宋体" panose="02010600030101010101" pitchFamily="2" charset="-122"/>
              </a:rPr>
              <a:t>Real Income Changes</a:t>
            </a:r>
          </a:p>
        </p:txBody>
      </p:sp>
      <p:sp>
        <p:nvSpPr>
          <p:cNvPr id="15363" name="Line 3">
            <a:extLst>
              <a:ext uri="{FF2B5EF4-FFF2-40B4-BE49-F238E27FC236}">
                <a16:creationId xmlns:a16="http://schemas.microsoft.com/office/drawing/2014/main" id="{5A3A99C3-6834-4A15-9423-5DAE74BCA292}"/>
              </a:ext>
            </a:extLst>
          </p:cNvPr>
          <p:cNvSpPr>
            <a:spLocks noChangeShapeType="1"/>
          </p:cNvSpPr>
          <p:nvPr/>
        </p:nvSpPr>
        <p:spPr bwMode="auto">
          <a:xfrm>
            <a:off x="990600" y="1981200"/>
            <a:ext cx="0" cy="335280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4" name="Line 4">
            <a:extLst>
              <a:ext uri="{FF2B5EF4-FFF2-40B4-BE49-F238E27FC236}">
                <a16:creationId xmlns:a16="http://schemas.microsoft.com/office/drawing/2014/main" id="{58A75AD0-940A-4CFB-AEEA-0D789D62CC83}"/>
              </a:ext>
            </a:extLst>
          </p:cNvPr>
          <p:cNvSpPr>
            <a:spLocks noChangeShapeType="1"/>
          </p:cNvSpPr>
          <p:nvPr/>
        </p:nvSpPr>
        <p:spPr bwMode="auto">
          <a:xfrm>
            <a:off x="990600" y="5334000"/>
            <a:ext cx="411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5" name="Rectangle 5">
            <a:extLst>
              <a:ext uri="{FF2B5EF4-FFF2-40B4-BE49-F238E27FC236}">
                <a16:creationId xmlns:a16="http://schemas.microsoft.com/office/drawing/2014/main" id="{4000CF49-51AD-485E-A576-8C9A05849F34}"/>
              </a:ext>
            </a:extLst>
          </p:cNvPr>
          <p:cNvSpPr>
            <a:spLocks noChangeArrowheads="1"/>
          </p:cNvSpPr>
          <p:nvPr/>
        </p:nvSpPr>
        <p:spPr bwMode="auto">
          <a:xfrm>
            <a:off x="4784725" y="53482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15366" name="Rectangle 6">
            <a:extLst>
              <a:ext uri="{FF2B5EF4-FFF2-40B4-BE49-F238E27FC236}">
                <a16:creationId xmlns:a16="http://schemas.microsoft.com/office/drawing/2014/main" id="{25D14F28-01DA-4659-942A-625CDE3DE866}"/>
              </a:ext>
            </a:extLst>
          </p:cNvPr>
          <p:cNvSpPr>
            <a:spLocks noChangeArrowheads="1"/>
          </p:cNvSpPr>
          <p:nvPr/>
        </p:nvSpPr>
        <p:spPr bwMode="auto">
          <a:xfrm>
            <a:off x="441325" y="16144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15367" name="Line 7">
            <a:extLst>
              <a:ext uri="{FF2B5EF4-FFF2-40B4-BE49-F238E27FC236}">
                <a16:creationId xmlns:a16="http://schemas.microsoft.com/office/drawing/2014/main" id="{EF1FD03F-C858-4823-A8AF-E63242670F24}"/>
              </a:ext>
            </a:extLst>
          </p:cNvPr>
          <p:cNvSpPr>
            <a:spLocks noChangeShapeType="1"/>
          </p:cNvSpPr>
          <p:nvPr/>
        </p:nvSpPr>
        <p:spPr bwMode="auto">
          <a:xfrm>
            <a:off x="1000125" y="2667000"/>
            <a:ext cx="2143125" cy="2667000"/>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8" name="Oval 8">
            <a:extLst>
              <a:ext uri="{FF2B5EF4-FFF2-40B4-BE49-F238E27FC236}">
                <a16:creationId xmlns:a16="http://schemas.microsoft.com/office/drawing/2014/main" id="{65414C05-EFDE-4022-832F-59B9BFF967D9}"/>
              </a:ext>
            </a:extLst>
          </p:cNvPr>
          <p:cNvSpPr>
            <a:spLocks noChangeArrowheads="1"/>
          </p:cNvSpPr>
          <p:nvPr/>
        </p:nvSpPr>
        <p:spPr bwMode="auto">
          <a:xfrm>
            <a:off x="1862138" y="3781425"/>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369" name="Rectangle 9">
            <a:extLst>
              <a:ext uri="{FF2B5EF4-FFF2-40B4-BE49-F238E27FC236}">
                <a16:creationId xmlns:a16="http://schemas.microsoft.com/office/drawing/2014/main" id="{4AAF2309-22D9-4550-8798-EE2949C3AFBD}"/>
              </a:ext>
            </a:extLst>
          </p:cNvPr>
          <p:cNvSpPr>
            <a:spLocks noChangeArrowheads="1"/>
          </p:cNvSpPr>
          <p:nvPr/>
        </p:nvSpPr>
        <p:spPr bwMode="auto">
          <a:xfrm>
            <a:off x="1741488" y="2443163"/>
            <a:ext cx="6584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solidFill>
                  <a:schemeClr val="hlink"/>
                </a:solidFill>
                <a:ea typeface="宋体" panose="02010600030101010101" pitchFamily="2" charset="-122"/>
              </a:rPr>
              <a:t>Original budget constraint and choice</a:t>
            </a:r>
          </a:p>
        </p:txBody>
      </p:sp>
      <p:sp>
        <p:nvSpPr>
          <p:cNvPr id="15370" name="Line 10">
            <a:extLst>
              <a:ext uri="{FF2B5EF4-FFF2-40B4-BE49-F238E27FC236}">
                <a16:creationId xmlns:a16="http://schemas.microsoft.com/office/drawing/2014/main" id="{0F95FB62-8665-4F8E-A011-D1E23C9F674B}"/>
              </a:ext>
            </a:extLst>
          </p:cNvPr>
          <p:cNvSpPr>
            <a:spLocks noChangeShapeType="1"/>
          </p:cNvSpPr>
          <p:nvPr/>
        </p:nvSpPr>
        <p:spPr bwMode="auto">
          <a:xfrm>
            <a:off x="1000125" y="2976563"/>
            <a:ext cx="3619500" cy="2357437"/>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1" name="Rectangle 11">
            <a:extLst>
              <a:ext uri="{FF2B5EF4-FFF2-40B4-BE49-F238E27FC236}">
                <a16:creationId xmlns:a16="http://schemas.microsoft.com/office/drawing/2014/main" id="{A72E5E9A-E3D8-4FAA-8EC8-F76B749D8EE5}"/>
              </a:ext>
            </a:extLst>
          </p:cNvPr>
          <p:cNvSpPr>
            <a:spLocks noChangeArrowheads="1"/>
          </p:cNvSpPr>
          <p:nvPr/>
        </p:nvSpPr>
        <p:spPr bwMode="auto">
          <a:xfrm>
            <a:off x="2860675" y="3133725"/>
            <a:ext cx="4016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solidFill>
                  <a:schemeClr val="tx2"/>
                </a:solidFill>
                <a:ea typeface="宋体" panose="02010600030101010101" pitchFamily="2" charset="-122"/>
              </a:rPr>
              <a:t>New budget constraint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C599AEA-0ED9-48E3-9AD4-CD975B44AE95}"/>
              </a:ext>
            </a:extLst>
          </p:cNvPr>
          <p:cNvSpPr>
            <a:spLocks noGrp="1" noChangeArrowheads="1"/>
          </p:cNvSpPr>
          <p:nvPr>
            <p:ph type="title"/>
          </p:nvPr>
        </p:nvSpPr>
        <p:spPr>
          <a:noFill/>
        </p:spPr>
        <p:txBody>
          <a:bodyPr/>
          <a:lstStyle/>
          <a:p>
            <a:r>
              <a:rPr lang="en-US" altLang="zh-CN">
                <a:ea typeface="宋体" panose="02010600030101010101" pitchFamily="2" charset="-122"/>
              </a:rPr>
              <a:t>Real Income Changes</a:t>
            </a:r>
          </a:p>
        </p:txBody>
      </p:sp>
      <p:sp>
        <p:nvSpPr>
          <p:cNvPr id="16387" name="Line 3">
            <a:extLst>
              <a:ext uri="{FF2B5EF4-FFF2-40B4-BE49-F238E27FC236}">
                <a16:creationId xmlns:a16="http://schemas.microsoft.com/office/drawing/2014/main" id="{E8BBF269-3977-4914-9CE7-DEB2C2AD2522}"/>
              </a:ext>
            </a:extLst>
          </p:cNvPr>
          <p:cNvSpPr>
            <a:spLocks noChangeShapeType="1"/>
          </p:cNvSpPr>
          <p:nvPr/>
        </p:nvSpPr>
        <p:spPr bwMode="auto">
          <a:xfrm>
            <a:off x="990600" y="1981200"/>
            <a:ext cx="0" cy="335280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8" name="Line 4">
            <a:extLst>
              <a:ext uri="{FF2B5EF4-FFF2-40B4-BE49-F238E27FC236}">
                <a16:creationId xmlns:a16="http://schemas.microsoft.com/office/drawing/2014/main" id="{A6E5308A-0188-41B5-B510-1E9B85680B0B}"/>
              </a:ext>
            </a:extLst>
          </p:cNvPr>
          <p:cNvSpPr>
            <a:spLocks noChangeShapeType="1"/>
          </p:cNvSpPr>
          <p:nvPr/>
        </p:nvSpPr>
        <p:spPr bwMode="auto">
          <a:xfrm>
            <a:off x="990600" y="5334000"/>
            <a:ext cx="411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9" name="Rectangle 5">
            <a:extLst>
              <a:ext uri="{FF2B5EF4-FFF2-40B4-BE49-F238E27FC236}">
                <a16:creationId xmlns:a16="http://schemas.microsoft.com/office/drawing/2014/main" id="{D8506E61-5808-4B21-9EEC-B7B33AFA9EB2}"/>
              </a:ext>
            </a:extLst>
          </p:cNvPr>
          <p:cNvSpPr>
            <a:spLocks noChangeArrowheads="1"/>
          </p:cNvSpPr>
          <p:nvPr/>
        </p:nvSpPr>
        <p:spPr bwMode="auto">
          <a:xfrm>
            <a:off x="4784725" y="53482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16390" name="Rectangle 6">
            <a:extLst>
              <a:ext uri="{FF2B5EF4-FFF2-40B4-BE49-F238E27FC236}">
                <a16:creationId xmlns:a16="http://schemas.microsoft.com/office/drawing/2014/main" id="{39A5D987-546C-4FCD-B02E-08FF605BC325}"/>
              </a:ext>
            </a:extLst>
          </p:cNvPr>
          <p:cNvSpPr>
            <a:spLocks noChangeArrowheads="1"/>
          </p:cNvSpPr>
          <p:nvPr/>
        </p:nvSpPr>
        <p:spPr bwMode="auto">
          <a:xfrm>
            <a:off x="441325" y="16144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16391" name="Line 7">
            <a:extLst>
              <a:ext uri="{FF2B5EF4-FFF2-40B4-BE49-F238E27FC236}">
                <a16:creationId xmlns:a16="http://schemas.microsoft.com/office/drawing/2014/main" id="{014C50CA-B2A0-4805-A57B-F4518B66074C}"/>
              </a:ext>
            </a:extLst>
          </p:cNvPr>
          <p:cNvSpPr>
            <a:spLocks noChangeShapeType="1"/>
          </p:cNvSpPr>
          <p:nvPr/>
        </p:nvSpPr>
        <p:spPr bwMode="auto">
          <a:xfrm>
            <a:off x="1000125" y="2667000"/>
            <a:ext cx="2143125" cy="2667000"/>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2" name="Oval 8">
            <a:extLst>
              <a:ext uri="{FF2B5EF4-FFF2-40B4-BE49-F238E27FC236}">
                <a16:creationId xmlns:a16="http://schemas.microsoft.com/office/drawing/2014/main" id="{42E0BF00-9007-4172-B507-CD2E1BC4B587}"/>
              </a:ext>
            </a:extLst>
          </p:cNvPr>
          <p:cNvSpPr>
            <a:spLocks noChangeArrowheads="1"/>
          </p:cNvSpPr>
          <p:nvPr/>
        </p:nvSpPr>
        <p:spPr bwMode="auto">
          <a:xfrm>
            <a:off x="1862138" y="3781425"/>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393" name="Rectangle 9">
            <a:extLst>
              <a:ext uri="{FF2B5EF4-FFF2-40B4-BE49-F238E27FC236}">
                <a16:creationId xmlns:a16="http://schemas.microsoft.com/office/drawing/2014/main" id="{6794C956-EF1D-4FE5-8372-86C951C996B1}"/>
              </a:ext>
            </a:extLst>
          </p:cNvPr>
          <p:cNvSpPr>
            <a:spLocks noChangeArrowheads="1"/>
          </p:cNvSpPr>
          <p:nvPr/>
        </p:nvSpPr>
        <p:spPr bwMode="auto">
          <a:xfrm>
            <a:off x="1741488" y="2443163"/>
            <a:ext cx="6584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solidFill>
                  <a:schemeClr val="hlink"/>
                </a:solidFill>
                <a:ea typeface="宋体" panose="02010600030101010101" pitchFamily="2" charset="-122"/>
              </a:rPr>
              <a:t>Original budget constraint and choice</a:t>
            </a:r>
          </a:p>
        </p:txBody>
      </p:sp>
      <p:sp>
        <p:nvSpPr>
          <p:cNvPr id="16394" name="Line 10">
            <a:extLst>
              <a:ext uri="{FF2B5EF4-FFF2-40B4-BE49-F238E27FC236}">
                <a16:creationId xmlns:a16="http://schemas.microsoft.com/office/drawing/2014/main" id="{384E4B27-F9B1-4EB7-8B4E-A68CA9EF8124}"/>
              </a:ext>
            </a:extLst>
          </p:cNvPr>
          <p:cNvSpPr>
            <a:spLocks noChangeShapeType="1"/>
          </p:cNvSpPr>
          <p:nvPr/>
        </p:nvSpPr>
        <p:spPr bwMode="auto">
          <a:xfrm>
            <a:off x="1000125" y="2976563"/>
            <a:ext cx="3619500" cy="2357437"/>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5" name="Rectangle 11">
            <a:extLst>
              <a:ext uri="{FF2B5EF4-FFF2-40B4-BE49-F238E27FC236}">
                <a16:creationId xmlns:a16="http://schemas.microsoft.com/office/drawing/2014/main" id="{DC2AE9F4-8D7B-433B-A5B5-8C3130A24E65}"/>
              </a:ext>
            </a:extLst>
          </p:cNvPr>
          <p:cNvSpPr>
            <a:spLocks noChangeArrowheads="1"/>
          </p:cNvSpPr>
          <p:nvPr/>
        </p:nvSpPr>
        <p:spPr bwMode="auto">
          <a:xfrm>
            <a:off x="2860675" y="3133725"/>
            <a:ext cx="48656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solidFill>
                  <a:schemeClr val="tx2"/>
                </a:solidFill>
                <a:ea typeface="宋体" panose="02010600030101010101" pitchFamily="2" charset="-122"/>
              </a:rPr>
              <a:t>New budget constraint</a:t>
            </a:r>
            <a:r>
              <a:rPr lang="en-US" altLang="zh-CN">
                <a:ea typeface="宋体" panose="02010600030101010101" pitchFamily="2" charset="-122"/>
              </a:rPr>
              <a:t>; real</a:t>
            </a:r>
            <a:br>
              <a:rPr lang="en-US" altLang="zh-CN">
                <a:ea typeface="宋体" panose="02010600030101010101" pitchFamily="2" charset="-122"/>
              </a:rPr>
            </a:br>
            <a:r>
              <a:rPr lang="en-US" altLang="zh-CN">
                <a:ea typeface="宋体" panose="02010600030101010101" pitchFamily="2" charset="-122"/>
              </a:rPr>
              <a:t>    income has risen</a:t>
            </a:r>
          </a:p>
        </p:txBody>
      </p:sp>
      <p:sp>
        <p:nvSpPr>
          <p:cNvPr id="16396" name="Line 12">
            <a:extLst>
              <a:ext uri="{FF2B5EF4-FFF2-40B4-BE49-F238E27FC236}">
                <a16:creationId xmlns:a16="http://schemas.microsoft.com/office/drawing/2014/main" id="{207C385B-2139-4773-A5E3-6208CB701235}"/>
              </a:ext>
            </a:extLst>
          </p:cNvPr>
          <p:cNvSpPr>
            <a:spLocks noChangeShapeType="1"/>
          </p:cNvSpPr>
          <p:nvPr/>
        </p:nvSpPr>
        <p:spPr bwMode="auto">
          <a:xfrm>
            <a:off x="1000125" y="3262313"/>
            <a:ext cx="3181350" cy="2071687"/>
          </a:xfrm>
          <a:prstGeom prst="line">
            <a:avLst/>
          </a:prstGeom>
          <a:noFill/>
          <a:ln w="2540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8FC1BEC-08AA-4874-9754-188F1FA8CABE}"/>
              </a:ext>
            </a:extLst>
          </p:cNvPr>
          <p:cNvSpPr>
            <a:spLocks noGrp="1" noChangeArrowheads="1"/>
          </p:cNvSpPr>
          <p:nvPr>
            <p:ph type="title"/>
          </p:nvPr>
        </p:nvSpPr>
        <p:spPr>
          <a:noFill/>
        </p:spPr>
        <p:txBody>
          <a:bodyPr/>
          <a:lstStyle/>
          <a:p>
            <a:r>
              <a:rPr lang="en-US" altLang="zh-CN">
                <a:ea typeface="宋体" panose="02010600030101010101" pitchFamily="2" charset="-122"/>
              </a:rPr>
              <a:t>Real Income Changes</a:t>
            </a:r>
          </a:p>
        </p:txBody>
      </p:sp>
      <p:sp>
        <p:nvSpPr>
          <p:cNvPr id="17411" name="Line 3">
            <a:extLst>
              <a:ext uri="{FF2B5EF4-FFF2-40B4-BE49-F238E27FC236}">
                <a16:creationId xmlns:a16="http://schemas.microsoft.com/office/drawing/2014/main" id="{07E6894B-233F-42A3-8CA9-A1FB001F8EF7}"/>
              </a:ext>
            </a:extLst>
          </p:cNvPr>
          <p:cNvSpPr>
            <a:spLocks noChangeShapeType="1"/>
          </p:cNvSpPr>
          <p:nvPr/>
        </p:nvSpPr>
        <p:spPr bwMode="auto">
          <a:xfrm>
            <a:off x="990600" y="1981200"/>
            <a:ext cx="0" cy="335280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2" name="Line 4">
            <a:extLst>
              <a:ext uri="{FF2B5EF4-FFF2-40B4-BE49-F238E27FC236}">
                <a16:creationId xmlns:a16="http://schemas.microsoft.com/office/drawing/2014/main" id="{BD75975A-80EF-4102-AB74-33D0B243CA66}"/>
              </a:ext>
            </a:extLst>
          </p:cNvPr>
          <p:cNvSpPr>
            <a:spLocks noChangeShapeType="1"/>
          </p:cNvSpPr>
          <p:nvPr/>
        </p:nvSpPr>
        <p:spPr bwMode="auto">
          <a:xfrm>
            <a:off x="990600" y="5334000"/>
            <a:ext cx="411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3" name="Rectangle 5">
            <a:extLst>
              <a:ext uri="{FF2B5EF4-FFF2-40B4-BE49-F238E27FC236}">
                <a16:creationId xmlns:a16="http://schemas.microsoft.com/office/drawing/2014/main" id="{FF9CA4EF-8A1F-4BBC-A7A2-1990DF6B9E0C}"/>
              </a:ext>
            </a:extLst>
          </p:cNvPr>
          <p:cNvSpPr>
            <a:spLocks noChangeArrowheads="1"/>
          </p:cNvSpPr>
          <p:nvPr/>
        </p:nvSpPr>
        <p:spPr bwMode="auto">
          <a:xfrm>
            <a:off x="4784725" y="53482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17414" name="Rectangle 6">
            <a:extLst>
              <a:ext uri="{FF2B5EF4-FFF2-40B4-BE49-F238E27FC236}">
                <a16:creationId xmlns:a16="http://schemas.microsoft.com/office/drawing/2014/main" id="{C2A8EDA9-8CC6-48E3-9295-A84E2F7F40BF}"/>
              </a:ext>
            </a:extLst>
          </p:cNvPr>
          <p:cNvSpPr>
            <a:spLocks noChangeArrowheads="1"/>
          </p:cNvSpPr>
          <p:nvPr/>
        </p:nvSpPr>
        <p:spPr bwMode="auto">
          <a:xfrm>
            <a:off x="441325" y="16144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17415" name="Line 7">
            <a:extLst>
              <a:ext uri="{FF2B5EF4-FFF2-40B4-BE49-F238E27FC236}">
                <a16:creationId xmlns:a16="http://schemas.microsoft.com/office/drawing/2014/main" id="{7B5A54F3-F89E-4CFA-B88B-E151A8D3B406}"/>
              </a:ext>
            </a:extLst>
          </p:cNvPr>
          <p:cNvSpPr>
            <a:spLocks noChangeShapeType="1"/>
          </p:cNvSpPr>
          <p:nvPr/>
        </p:nvSpPr>
        <p:spPr bwMode="auto">
          <a:xfrm>
            <a:off x="1000125" y="2667000"/>
            <a:ext cx="2143125" cy="2667000"/>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6" name="Oval 8">
            <a:extLst>
              <a:ext uri="{FF2B5EF4-FFF2-40B4-BE49-F238E27FC236}">
                <a16:creationId xmlns:a16="http://schemas.microsoft.com/office/drawing/2014/main" id="{D53B2A2C-8081-4389-8108-DB4D1A66D1AB}"/>
              </a:ext>
            </a:extLst>
          </p:cNvPr>
          <p:cNvSpPr>
            <a:spLocks noChangeArrowheads="1"/>
          </p:cNvSpPr>
          <p:nvPr/>
        </p:nvSpPr>
        <p:spPr bwMode="auto">
          <a:xfrm>
            <a:off x="1862138" y="3781425"/>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17" name="Rectangle 9">
            <a:extLst>
              <a:ext uri="{FF2B5EF4-FFF2-40B4-BE49-F238E27FC236}">
                <a16:creationId xmlns:a16="http://schemas.microsoft.com/office/drawing/2014/main" id="{4E3C26C1-E4DC-44DD-9943-6989E316F706}"/>
              </a:ext>
            </a:extLst>
          </p:cNvPr>
          <p:cNvSpPr>
            <a:spLocks noChangeArrowheads="1"/>
          </p:cNvSpPr>
          <p:nvPr/>
        </p:nvSpPr>
        <p:spPr bwMode="auto">
          <a:xfrm>
            <a:off x="1741488" y="2443163"/>
            <a:ext cx="6584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solidFill>
                  <a:schemeClr val="hlink"/>
                </a:solidFill>
                <a:ea typeface="宋体" panose="02010600030101010101" pitchFamily="2" charset="-122"/>
              </a:rPr>
              <a:t>Original budget constraint and choice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3C429B1-67E8-4EAF-8163-E056909620E8}"/>
              </a:ext>
            </a:extLst>
          </p:cNvPr>
          <p:cNvSpPr>
            <a:spLocks noGrp="1" noChangeArrowheads="1"/>
          </p:cNvSpPr>
          <p:nvPr>
            <p:ph type="title"/>
          </p:nvPr>
        </p:nvSpPr>
        <p:spPr>
          <a:noFill/>
        </p:spPr>
        <p:txBody>
          <a:bodyPr/>
          <a:lstStyle/>
          <a:p>
            <a:r>
              <a:rPr lang="en-US" altLang="zh-CN">
                <a:ea typeface="宋体" panose="02010600030101010101" pitchFamily="2" charset="-122"/>
              </a:rPr>
              <a:t>Real Income Changes</a:t>
            </a:r>
          </a:p>
        </p:txBody>
      </p:sp>
      <p:sp>
        <p:nvSpPr>
          <p:cNvPr id="18435" name="Line 3">
            <a:extLst>
              <a:ext uri="{FF2B5EF4-FFF2-40B4-BE49-F238E27FC236}">
                <a16:creationId xmlns:a16="http://schemas.microsoft.com/office/drawing/2014/main" id="{CCEC5C78-A27D-49D9-9A25-9DD805F392A7}"/>
              </a:ext>
            </a:extLst>
          </p:cNvPr>
          <p:cNvSpPr>
            <a:spLocks noChangeShapeType="1"/>
          </p:cNvSpPr>
          <p:nvPr/>
        </p:nvSpPr>
        <p:spPr bwMode="auto">
          <a:xfrm>
            <a:off x="990600" y="1981200"/>
            <a:ext cx="0" cy="335280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6" name="Line 4">
            <a:extLst>
              <a:ext uri="{FF2B5EF4-FFF2-40B4-BE49-F238E27FC236}">
                <a16:creationId xmlns:a16="http://schemas.microsoft.com/office/drawing/2014/main" id="{A49B185B-FE5C-4436-B0C7-C9863A325538}"/>
              </a:ext>
            </a:extLst>
          </p:cNvPr>
          <p:cNvSpPr>
            <a:spLocks noChangeShapeType="1"/>
          </p:cNvSpPr>
          <p:nvPr/>
        </p:nvSpPr>
        <p:spPr bwMode="auto">
          <a:xfrm>
            <a:off x="990600" y="5334000"/>
            <a:ext cx="411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7" name="Rectangle 5">
            <a:extLst>
              <a:ext uri="{FF2B5EF4-FFF2-40B4-BE49-F238E27FC236}">
                <a16:creationId xmlns:a16="http://schemas.microsoft.com/office/drawing/2014/main" id="{F973D2F1-74A0-46E1-8A6F-EECC63C0B9CA}"/>
              </a:ext>
            </a:extLst>
          </p:cNvPr>
          <p:cNvSpPr>
            <a:spLocks noChangeArrowheads="1"/>
          </p:cNvSpPr>
          <p:nvPr/>
        </p:nvSpPr>
        <p:spPr bwMode="auto">
          <a:xfrm>
            <a:off x="4784725" y="53482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18438" name="Rectangle 6">
            <a:extLst>
              <a:ext uri="{FF2B5EF4-FFF2-40B4-BE49-F238E27FC236}">
                <a16:creationId xmlns:a16="http://schemas.microsoft.com/office/drawing/2014/main" id="{1CEC0418-D7C6-434A-82D1-E310DE25976F}"/>
              </a:ext>
            </a:extLst>
          </p:cNvPr>
          <p:cNvSpPr>
            <a:spLocks noChangeArrowheads="1"/>
          </p:cNvSpPr>
          <p:nvPr/>
        </p:nvSpPr>
        <p:spPr bwMode="auto">
          <a:xfrm>
            <a:off x="441325" y="16144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18439" name="Line 7">
            <a:extLst>
              <a:ext uri="{FF2B5EF4-FFF2-40B4-BE49-F238E27FC236}">
                <a16:creationId xmlns:a16="http://schemas.microsoft.com/office/drawing/2014/main" id="{4D6F9473-E247-4E17-A68C-A7D71ACA976E}"/>
              </a:ext>
            </a:extLst>
          </p:cNvPr>
          <p:cNvSpPr>
            <a:spLocks noChangeShapeType="1"/>
          </p:cNvSpPr>
          <p:nvPr/>
        </p:nvSpPr>
        <p:spPr bwMode="auto">
          <a:xfrm>
            <a:off x="1000125" y="2667000"/>
            <a:ext cx="2143125" cy="2667000"/>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0" name="Oval 8">
            <a:extLst>
              <a:ext uri="{FF2B5EF4-FFF2-40B4-BE49-F238E27FC236}">
                <a16:creationId xmlns:a16="http://schemas.microsoft.com/office/drawing/2014/main" id="{34D50538-1EB4-41DC-92F1-24A7CF6AA37B}"/>
              </a:ext>
            </a:extLst>
          </p:cNvPr>
          <p:cNvSpPr>
            <a:spLocks noChangeArrowheads="1"/>
          </p:cNvSpPr>
          <p:nvPr/>
        </p:nvSpPr>
        <p:spPr bwMode="auto">
          <a:xfrm>
            <a:off x="1862138" y="3781425"/>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441" name="Rectangle 9">
            <a:extLst>
              <a:ext uri="{FF2B5EF4-FFF2-40B4-BE49-F238E27FC236}">
                <a16:creationId xmlns:a16="http://schemas.microsoft.com/office/drawing/2014/main" id="{DBF16DE0-DE2D-4CB7-AD89-18ADDEDD6CDE}"/>
              </a:ext>
            </a:extLst>
          </p:cNvPr>
          <p:cNvSpPr>
            <a:spLocks noChangeArrowheads="1"/>
          </p:cNvSpPr>
          <p:nvPr/>
        </p:nvSpPr>
        <p:spPr bwMode="auto">
          <a:xfrm>
            <a:off x="1741488" y="2443163"/>
            <a:ext cx="6584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solidFill>
                  <a:schemeClr val="hlink"/>
                </a:solidFill>
                <a:ea typeface="宋体" panose="02010600030101010101" pitchFamily="2" charset="-122"/>
              </a:rPr>
              <a:t>Original budget constraint and choice</a:t>
            </a:r>
          </a:p>
        </p:txBody>
      </p:sp>
      <p:sp>
        <p:nvSpPr>
          <p:cNvPr id="18442" name="Line 10">
            <a:extLst>
              <a:ext uri="{FF2B5EF4-FFF2-40B4-BE49-F238E27FC236}">
                <a16:creationId xmlns:a16="http://schemas.microsoft.com/office/drawing/2014/main" id="{80CA2718-D13D-44D7-875B-BB763AF5C18C}"/>
              </a:ext>
            </a:extLst>
          </p:cNvPr>
          <p:cNvSpPr>
            <a:spLocks noChangeShapeType="1"/>
          </p:cNvSpPr>
          <p:nvPr/>
        </p:nvSpPr>
        <p:spPr bwMode="auto">
          <a:xfrm>
            <a:off x="1000125" y="3476625"/>
            <a:ext cx="2667000" cy="1857375"/>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3" name="Rectangle 11">
            <a:extLst>
              <a:ext uri="{FF2B5EF4-FFF2-40B4-BE49-F238E27FC236}">
                <a16:creationId xmlns:a16="http://schemas.microsoft.com/office/drawing/2014/main" id="{CBAF9F58-1814-40B7-A146-A219FCD5E790}"/>
              </a:ext>
            </a:extLst>
          </p:cNvPr>
          <p:cNvSpPr>
            <a:spLocks noChangeArrowheads="1"/>
          </p:cNvSpPr>
          <p:nvPr/>
        </p:nvSpPr>
        <p:spPr bwMode="auto">
          <a:xfrm>
            <a:off x="2860675" y="3133725"/>
            <a:ext cx="4016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solidFill>
                  <a:schemeClr val="tx2"/>
                </a:solidFill>
                <a:ea typeface="宋体" panose="02010600030101010101" pitchFamily="2" charset="-122"/>
              </a:rPr>
              <a:t>New budget constraint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9E20A8E-5BC4-4E4C-A84F-B30FC34EED5F}"/>
              </a:ext>
            </a:extLst>
          </p:cNvPr>
          <p:cNvSpPr>
            <a:spLocks noGrp="1" noChangeArrowheads="1"/>
          </p:cNvSpPr>
          <p:nvPr>
            <p:ph type="title"/>
          </p:nvPr>
        </p:nvSpPr>
        <p:spPr>
          <a:noFill/>
        </p:spPr>
        <p:txBody>
          <a:bodyPr/>
          <a:lstStyle/>
          <a:p>
            <a:r>
              <a:rPr lang="en-US" altLang="zh-CN">
                <a:ea typeface="宋体" panose="02010600030101010101" pitchFamily="2" charset="-122"/>
              </a:rPr>
              <a:t>Real Income Changes</a:t>
            </a:r>
          </a:p>
        </p:txBody>
      </p:sp>
      <p:sp>
        <p:nvSpPr>
          <p:cNvPr id="19459" name="Line 3">
            <a:extLst>
              <a:ext uri="{FF2B5EF4-FFF2-40B4-BE49-F238E27FC236}">
                <a16:creationId xmlns:a16="http://schemas.microsoft.com/office/drawing/2014/main" id="{B4F15790-3B59-4465-8AD1-2401430570B2}"/>
              </a:ext>
            </a:extLst>
          </p:cNvPr>
          <p:cNvSpPr>
            <a:spLocks noChangeShapeType="1"/>
          </p:cNvSpPr>
          <p:nvPr/>
        </p:nvSpPr>
        <p:spPr bwMode="auto">
          <a:xfrm>
            <a:off x="990600" y="1981200"/>
            <a:ext cx="0" cy="335280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0" name="Line 4">
            <a:extLst>
              <a:ext uri="{FF2B5EF4-FFF2-40B4-BE49-F238E27FC236}">
                <a16:creationId xmlns:a16="http://schemas.microsoft.com/office/drawing/2014/main" id="{B62CE2F2-F5A4-4ED5-A5E0-4FE9C559817B}"/>
              </a:ext>
            </a:extLst>
          </p:cNvPr>
          <p:cNvSpPr>
            <a:spLocks noChangeShapeType="1"/>
          </p:cNvSpPr>
          <p:nvPr/>
        </p:nvSpPr>
        <p:spPr bwMode="auto">
          <a:xfrm>
            <a:off x="990600" y="5334000"/>
            <a:ext cx="411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1" name="Rectangle 5">
            <a:extLst>
              <a:ext uri="{FF2B5EF4-FFF2-40B4-BE49-F238E27FC236}">
                <a16:creationId xmlns:a16="http://schemas.microsoft.com/office/drawing/2014/main" id="{71BB38D6-C4CC-4EFC-9F6C-F69C3C203E3F}"/>
              </a:ext>
            </a:extLst>
          </p:cNvPr>
          <p:cNvSpPr>
            <a:spLocks noChangeArrowheads="1"/>
          </p:cNvSpPr>
          <p:nvPr/>
        </p:nvSpPr>
        <p:spPr bwMode="auto">
          <a:xfrm>
            <a:off x="4784725" y="53482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19462" name="Rectangle 6">
            <a:extLst>
              <a:ext uri="{FF2B5EF4-FFF2-40B4-BE49-F238E27FC236}">
                <a16:creationId xmlns:a16="http://schemas.microsoft.com/office/drawing/2014/main" id="{899E42D3-1F10-445E-BAC2-E17EFE3D19D7}"/>
              </a:ext>
            </a:extLst>
          </p:cNvPr>
          <p:cNvSpPr>
            <a:spLocks noChangeArrowheads="1"/>
          </p:cNvSpPr>
          <p:nvPr/>
        </p:nvSpPr>
        <p:spPr bwMode="auto">
          <a:xfrm>
            <a:off x="441325" y="16144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19463" name="Line 7">
            <a:extLst>
              <a:ext uri="{FF2B5EF4-FFF2-40B4-BE49-F238E27FC236}">
                <a16:creationId xmlns:a16="http://schemas.microsoft.com/office/drawing/2014/main" id="{639A61FB-53E1-4EAD-9577-6A37FA00B543}"/>
              </a:ext>
            </a:extLst>
          </p:cNvPr>
          <p:cNvSpPr>
            <a:spLocks noChangeShapeType="1"/>
          </p:cNvSpPr>
          <p:nvPr/>
        </p:nvSpPr>
        <p:spPr bwMode="auto">
          <a:xfrm>
            <a:off x="1000125" y="2667000"/>
            <a:ext cx="2143125" cy="2667000"/>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4" name="Oval 8">
            <a:extLst>
              <a:ext uri="{FF2B5EF4-FFF2-40B4-BE49-F238E27FC236}">
                <a16:creationId xmlns:a16="http://schemas.microsoft.com/office/drawing/2014/main" id="{A4412467-2725-4BFD-990A-9FEA8FD27253}"/>
              </a:ext>
            </a:extLst>
          </p:cNvPr>
          <p:cNvSpPr>
            <a:spLocks noChangeArrowheads="1"/>
          </p:cNvSpPr>
          <p:nvPr/>
        </p:nvSpPr>
        <p:spPr bwMode="auto">
          <a:xfrm>
            <a:off x="1862138" y="3781425"/>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465" name="Rectangle 9">
            <a:extLst>
              <a:ext uri="{FF2B5EF4-FFF2-40B4-BE49-F238E27FC236}">
                <a16:creationId xmlns:a16="http://schemas.microsoft.com/office/drawing/2014/main" id="{4DAC469E-1C00-48C1-A30F-9477F7C1FBA2}"/>
              </a:ext>
            </a:extLst>
          </p:cNvPr>
          <p:cNvSpPr>
            <a:spLocks noChangeArrowheads="1"/>
          </p:cNvSpPr>
          <p:nvPr/>
        </p:nvSpPr>
        <p:spPr bwMode="auto">
          <a:xfrm>
            <a:off x="1741488" y="2443163"/>
            <a:ext cx="6584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solidFill>
                  <a:schemeClr val="hlink"/>
                </a:solidFill>
                <a:ea typeface="宋体" panose="02010600030101010101" pitchFamily="2" charset="-122"/>
              </a:rPr>
              <a:t>Original budget constraint and choice</a:t>
            </a:r>
          </a:p>
        </p:txBody>
      </p:sp>
      <p:sp>
        <p:nvSpPr>
          <p:cNvPr id="19466" name="Line 10">
            <a:extLst>
              <a:ext uri="{FF2B5EF4-FFF2-40B4-BE49-F238E27FC236}">
                <a16:creationId xmlns:a16="http://schemas.microsoft.com/office/drawing/2014/main" id="{8B127F58-9C78-4B14-BA10-690FBD2C2E92}"/>
              </a:ext>
            </a:extLst>
          </p:cNvPr>
          <p:cNvSpPr>
            <a:spLocks noChangeShapeType="1"/>
          </p:cNvSpPr>
          <p:nvPr/>
        </p:nvSpPr>
        <p:spPr bwMode="auto">
          <a:xfrm>
            <a:off x="1000125" y="3476625"/>
            <a:ext cx="2667000" cy="1857375"/>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7" name="Rectangle 11">
            <a:extLst>
              <a:ext uri="{FF2B5EF4-FFF2-40B4-BE49-F238E27FC236}">
                <a16:creationId xmlns:a16="http://schemas.microsoft.com/office/drawing/2014/main" id="{2CAE9590-FA79-4FF3-BBD2-B1D974EA8E43}"/>
              </a:ext>
            </a:extLst>
          </p:cNvPr>
          <p:cNvSpPr>
            <a:spLocks noChangeArrowheads="1"/>
          </p:cNvSpPr>
          <p:nvPr/>
        </p:nvSpPr>
        <p:spPr bwMode="auto">
          <a:xfrm>
            <a:off x="2860675" y="3133725"/>
            <a:ext cx="48656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solidFill>
                  <a:schemeClr val="tx2"/>
                </a:solidFill>
                <a:ea typeface="宋体" panose="02010600030101010101" pitchFamily="2" charset="-122"/>
              </a:rPr>
              <a:t>New budget constraint</a:t>
            </a:r>
            <a:r>
              <a:rPr lang="en-US" altLang="zh-CN">
                <a:ea typeface="宋体" panose="02010600030101010101" pitchFamily="2" charset="-122"/>
              </a:rPr>
              <a:t>; real</a:t>
            </a:r>
            <a:br>
              <a:rPr lang="en-US" altLang="zh-CN">
                <a:ea typeface="宋体" panose="02010600030101010101" pitchFamily="2" charset="-122"/>
              </a:rPr>
            </a:br>
            <a:r>
              <a:rPr lang="en-US" altLang="zh-CN">
                <a:ea typeface="宋体" panose="02010600030101010101" pitchFamily="2" charset="-122"/>
              </a:rPr>
              <a:t>    income has fallen</a:t>
            </a:r>
          </a:p>
        </p:txBody>
      </p:sp>
      <p:sp>
        <p:nvSpPr>
          <p:cNvPr id="19468" name="Line 12">
            <a:extLst>
              <a:ext uri="{FF2B5EF4-FFF2-40B4-BE49-F238E27FC236}">
                <a16:creationId xmlns:a16="http://schemas.microsoft.com/office/drawing/2014/main" id="{AF708E82-99C6-4462-86CD-63188A119CD6}"/>
              </a:ext>
            </a:extLst>
          </p:cNvPr>
          <p:cNvSpPr>
            <a:spLocks noChangeShapeType="1"/>
          </p:cNvSpPr>
          <p:nvPr/>
        </p:nvSpPr>
        <p:spPr bwMode="auto">
          <a:xfrm>
            <a:off x="1000125" y="3214688"/>
            <a:ext cx="3043238" cy="2119312"/>
          </a:xfrm>
          <a:prstGeom prst="line">
            <a:avLst/>
          </a:prstGeom>
          <a:noFill/>
          <a:ln w="2540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C91E0EA-0314-4708-9FA4-178FB63F0E7E}"/>
              </a:ext>
            </a:extLst>
          </p:cNvPr>
          <p:cNvSpPr>
            <a:spLocks noGrp="1" noChangeArrowheads="1"/>
          </p:cNvSpPr>
          <p:nvPr>
            <p:ph type="title"/>
          </p:nvPr>
        </p:nvSpPr>
        <p:spPr>
          <a:noFill/>
        </p:spPr>
        <p:txBody>
          <a:bodyPr/>
          <a:lstStyle/>
          <a:p>
            <a:r>
              <a:rPr lang="en-US" altLang="zh-CN">
                <a:ea typeface="宋体" panose="02010600030101010101" pitchFamily="2" charset="-122"/>
              </a:rPr>
              <a:t>Pure Substitution Effect</a:t>
            </a:r>
          </a:p>
        </p:txBody>
      </p:sp>
      <p:sp>
        <p:nvSpPr>
          <p:cNvPr id="20483" name="Rectangle 3">
            <a:extLst>
              <a:ext uri="{FF2B5EF4-FFF2-40B4-BE49-F238E27FC236}">
                <a16:creationId xmlns:a16="http://schemas.microsoft.com/office/drawing/2014/main" id="{FA93A2F9-CCA9-46D5-B9C3-217AE789761D}"/>
              </a:ext>
            </a:extLst>
          </p:cNvPr>
          <p:cNvSpPr>
            <a:spLocks noGrp="1" noChangeArrowheads="1"/>
          </p:cNvSpPr>
          <p:nvPr>
            <p:ph type="body" idx="1"/>
          </p:nvPr>
        </p:nvSpPr>
        <p:spPr>
          <a:noFill/>
        </p:spPr>
        <p:txBody>
          <a:bodyPr/>
          <a:lstStyle/>
          <a:p>
            <a:pPr>
              <a:lnSpc>
                <a:spcPct val="90000"/>
              </a:lnSpc>
            </a:pPr>
            <a:r>
              <a:rPr lang="en-US" altLang="zh-CN">
                <a:ea typeface="宋体" panose="02010600030101010101" pitchFamily="2" charset="-122"/>
              </a:rPr>
              <a:t>Slutsky isolated the change in demand due only to the change in relative prices by asking “What is the change in demand when the consumer’s income is adjusted so that, at the new prices, she can only just buy the original bundle?”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14DC50F-4022-4432-A0B3-4DE2250C0BC2}"/>
              </a:ext>
            </a:extLst>
          </p:cNvPr>
          <p:cNvSpPr>
            <a:spLocks noGrp="1" noChangeArrowheads="1"/>
          </p:cNvSpPr>
          <p:nvPr>
            <p:ph type="title"/>
          </p:nvPr>
        </p:nvSpPr>
        <p:spPr>
          <a:noFill/>
        </p:spPr>
        <p:txBody>
          <a:bodyPr/>
          <a:lstStyle/>
          <a:p>
            <a:r>
              <a:rPr lang="en-US" altLang="zh-CN">
                <a:ea typeface="宋体" panose="02010600030101010101" pitchFamily="2" charset="-122"/>
              </a:rPr>
              <a:t>Pure Substitution Effect Only</a:t>
            </a:r>
          </a:p>
        </p:txBody>
      </p:sp>
      <p:sp>
        <p:nvSpPr>
          <p:cNvPr id="21507" name="Line 3">
            <a:extLst>
              <a:ext uri="{FF2B5EF4-FFF2-40B4-BE49-F238E27FC236}">
                <a16:creationId xmlns:a16="http://schemas.microsoft.com/office/drawing/2014/main" id="{E299F0E7-AB59-43F9-BEAC-960D85A942CB}"/>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8" name="Line 4">
            <a:extLst>
              <a:ext uri="{FF2B5EF4-FFF2-40B4-BE49-F238E27FC236}">
                <a16:creationId xmlns:a16="http://schemas.microsoft.com/office/drawing/2014/main" id="{DE700D0E-30DD-4493-9F63-CF2D536F365A}"/>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9" name="Rectangle 5">
            <a:extLst>
              <a:ext uri="{FF2B5EF4-FFF2-40B4-BE49-F238E27FC236}">
                <a16:creationId xmlns:a16="http://schemas.microsoft.com/office/drawing/2014/main" id="{A81DFAED-0EC3-4799-B7AF-1D81EB3317E2}"/>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21510" name="Rectangle 6">
            <a:extLst>
              <a:ext uri="{FF2B5EF4-FFF2-40B4-BE49-F238E27FC236}">
                <a16:creationId xmlns:a16="http://schemas.microsoft.com/office/drawing/2014/main" id="{D9E5FEC3-10C5-4970-B6D0-C9359691FCED}"/>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21511" name="Arc 7">
            <a:extLst>
              <a:ext uri="{FF2B5EF4-FFF2-40B4-BE49-F238E27FC236}">
                <a16:creationId xmlns:a16="http://schemas.microsoft.com/office/drawing/2014/main" id="{16B19C52-2A05-42B2-A4F0-124B8911DE7D}"/>
              </a:ext>
            </a:extLst>
          </p:cNvPr>
          <p:cNvSpPr>
            <a:spLocks/>
          </p:cNvSpPr>
          <p:nvPr/>
        </p:nvSpPr>
        <p:spPr bwMode="auto">
          <a:xfrm rot="10800000">
            <a:off x="1924050" y="1982788"/>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512" name="Line 8">
            <a:extLst>
              <a:ext uri="{FF2B5EF4-FFF2-40B4-BE49-F238E27FC236}">
                <a16:creationId xmlns:a16="http://schemas.microsoft.com/office/drawing/2014/main" id="{87B4ACB2-328C-46EE-8B86-448C2111357A}"/>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3" name="Line 9">
            <a:extLst>
              <a:ext uri="{FF2B5EF4-FFF2-40B4-BE49-F238E27FC236}">
                <a16:creationId xmlns:a16="http://schemas.microsoft.com/office/drawing/2014/main" id="{E9B101F3-22CC-4081-A574-A5BDF1C32504}"/>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4" name="Line 10">
            <a:extLst>
              <a:ext uri="{FF2B5EF4-FFF2-40B4-BE49-F238E27FC236}">
                <a16:creationId xmlns:a16="http://schemas.microsoft.com/office/drawing/2014/main" id="{F7DEE6C3-4D1A-43A1-9C2B-D74A296FB87A}"/>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5" name="Oval 11">
            <a:extLst>
              <a:ext uri="{FF2B5EF4-FFF2-40B4-BE49-F238E27FC236}">
                <a16:creationId xmlns:a16="http://schemas.microsoft.com/office/drawing/2014/main" id="{D4059FB4-3617-4EA2-8399-628CE285EB5B}"/>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516" name="Oval 12">
            <a:extLst>
              <a:ext uri="{FF2B5EF4-FFF2-40B4-BE49-F238E27FC236}">
                <a16:creationId xmlns:a16="http://schemas.microsoft.com/office/drawing/2014/main" id="{59952BC3-DEA4-41DF-8427-A713A68F8D5E}"/>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517" name="Oval 13">
            <a:extLst>
              <a:ext uri="{FF2B5EF4-FFF2-40B4-BE49-F238E27FC236}">
                <a16:creationId xmlns:a16="http://schemas.microsoft.com/office/drawing/2014/main" id="{05063548-3BC9-443E-A392-452322382205}"/>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518" name="Rectangle 14">
            <a:extLst>
              <a:ext uri="{FF2B5EF4-FFF2-40B4-BE49-F238E27FC236}">
                <a16:creationId xmlns:a16="http://schemas.microsoft.com/office/drawing/2014/main" id="{098A4892-2C31-43C0-BE53-95E88AA97DF6}"/>
              </a:ext>
            </a:extLst>
          </p:cNvPr>
          <p:cNvSpPr>
            <a:spLocks noChangeArrowheads="1"/>
          </p:cNvSpPr>
          <p:nvPr/>
        </p:nvSpPr>
        <p:spPr bwMode="auto">
          <a:xfrm>
            <a:off x="987425" y="286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21519" name="Rectangle 15">
            <a:extLst>
              <a:ext uri="{FF2B5EF4-FFF2-40B4-BE49-F238E27FC236}">
                <a16:creationId xmlns:a16="http://schemas.microsoft.com/office/drawing/2014/main" id="{A03C9A0C-08A8-4AF7-ADBF-8F1C9DD318A8}"/>
              </a:ext>
            </a:extLst>
          </p:cNvPr>
          <p:cNvSpPr>
            <a:spLocks noChangeArrowheads="1"/>
          </p:cNvSpPr>
          <p:nvPr/>
        </p:nvSpPr>
        <p:spPr bwMode="auto">
          <a:xfrm>
            <a:off x="1982788" y="540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3EA0720-2780-43FA-81ED-F1C953A5F3E5}"/>
              </a:ext>
            </a:extLst>
          </p:cNvPr>
          <p:cNvSpPr>
            <a:spLocks noGrp="1" noChangeArrowheads="1"/>
          </p:cNvSpPr>
          <p:nvPr>
            <p:ph type="title"/>
          </p:nvPr>
        </p:nvSpPr>
        <p:spPr>
          <a:noFill/>
        </p:spPr>
        <p:txBody>
          <a:bodyPr/>
          <a:lstStyle/>
          <a:p>
            <a:r>
              <a:rPr lang="en-US" altLang="zh-CN">
                <a:ea typeface="宋体" panose="02010600030101010101" pitchFamily="2" charset="-122"/>
              </a:rPr>
              <a:t>Pure Substitution Effect Only</a:t>
            </a:r>
          </a:p>
        </p:txBody>
      </p:sp>
      <p:sp>
        <p:nvSpPr>
          <p:cNvPr id="22531" name="Line 3">
            <a:extLst>
              <a:ext uri="{FF2B5EF4-FFF2-40B4-BE49-F238E27FC236}">
                <a16:creationId xmlns:a16="http://schemas.microsoft.com/office/drawing/2014/main" id="{1ABC04CC-B24C-4298-B4A9-34C8681A0872}"/>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2" name="Line 4">
            <a:extLst>
              <a:ext uri="{FF2B5EF4-FFF2-40B4-BE49-F238E27FC236}">
                <a16:creationId xmlns:a16="http://schemas.microsoft.com/office/drawing/2014/main" id="{A6730B3A-7658-4DDB-9D04-ABBA1ED09491}"/>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3" name="Rectangle 5">
            <a:extLst>
              <a:ext uri="{FF2B5EF4-FFF2-40B4-BE49-F238E27FC236}">
                <a16:creationId xmlns:a16="http://schemas.microsoft.com/office/drawing/2014/main" id="{05BAC4E4-E593-4F27-94ED-2B4A09338854}"/>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22534" name="Rectangle 6">
            <a:extLst>
              <a:ext uri="{FF2B5EF4-FFF2-40B4-BE49-F238E27FC236}">
                <a16:creationId xmlns:a16="http://schemas.microsoft.com/office/drawing/2014/main" id="{0F5DD836-9495-40F1-BB56-935718F62D0C}"/>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22535" name="Arc 7">
            <a:extLst>
              <a:ext uri="{FF2B5EF4-FFF2-40B4-BE49-F238E27FC236}">
                <a16:creationId xmlns:a16="http://schemas.microsoft.com/office/drawing/2014/main" id="{49EB4A70-68E7-42EA-B9E9-2E6B32E0BD2E}"/>
              </a:ext>
            </a:extLst>
          </p:cNvPr>
          <p:cNvSpPr>
            <a:spLocks/>
          </p:cNvSpPr>
          <p:nvPr/>
        </p:nvSpPr>
        <p:spPr bwMode="auto">
          <a:xfrm rot="10800000">
            <a:off x="1924050" y="1982788"/>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536" name="Line 8">
            <a:extLst>
              <a:ext uri="{FF2B5EF4-FFF2-40B4-BE49-F238E27FC236}">
                <a16:creationId xmlns:a16="http://schemas.microsoft.com/office/drawing/2014/main" id="{B22E6625-537D-4403-A11F-68E7D1AEE245}"/>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7" name="Line 9">
            <a:extLst>
              <a:ext uri="{FF2B5EF4-FFF2-40B4-BE49-F238E27FC236}">
                <a16:creationId xmlns:a16="http://schemas.microsoft.com/office/drawing/2014/main" id="{532EDC1F-08D9-4802-AEFA-DBAD4581CC06}"/>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8" name="Line 10">
            <a:extLst>
              <a:ext uri="{FF2B5EF4-FFF2-40B4-BE49-F238E27FC236}">
                <a16:creationId xmlns:a16="http://schemas.microsoft.com/office/drawing/2014/main" id="{AB192D6F-3BE7-4DDE-A83E-087F38787DE4}"/>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9" name="Line 11">
            <a:extLst>
              <a:ext uri="{FF2B5EF4-FFF2-40B4-BE49-F238E27FC236}">
                <a16:creationId xmlns:a16="http://schemas.microsoft.com/office/drawing/2014/main" id="{85B9717D-E8FF-456A-8512-0E6E13F693FF}"/>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0" name="Oval 12">
            <a:extLst>
              <a:ext uri="{FF2B5EF4-FFF2-40B4-BE49-F238E27FC236}">
                <a16:creationId xmlns:a16="http://schemas.microsoft.com/office/drawing/2014/main" id="{38071328-D2D5-4CEB-9612-056D0C369B4E}"/>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541" name="Oval 13">
            <a:extLst>
              <a:ext uri="{FF2B5EF4-FFF2-40B4-BE49-F238E27FC236}">
                <a16:creationId xmlns:a16="http://schemas.microsoft.com/office/drawing/2014/main" id="{703EF0F6-2A27-4FFB-9A45-A5506D69F18A}"/>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542" name="Oval 14">
            <a:extLst>
              <a:ext uri="{FF2B5EF4-FFF2-40B4-BE49-F238E27FC236}">
                <a16:creationId xmlns:a16="http://schemas.microsoft.com/office/drawing/2014/main" id="{C0A75558-E1E7-4881-8581-D57F6B6D8E2C}"/>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543" name="Rectangle 15">
            <a:extLst>
              <a:ext uri="{FF2B5EF4-FFF2-40B4-BE49-F238E27FC236}">
                <a16:creationId xmlns:a16="http://schemas.microsoft.com/office/drawing/2014/main" id="{464366DA-F685-49BA-9624-C72730C8314B}"/>
              </a:ext>
            </a:extLst>
          </p:cNvPr>
          <p:cNvSpPr>
            <a:spLocks noChangeArrowheads="1"/>
          </p:cNvSpPr>
          <p:nvPr/>
        </p:nvSpPr>
        <p:spPr bwMode="auto">
          <a:xfrm>
            <a:off x="987425" y="286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22544" name="Rectangle 16">
            <a:extLst>
              <a:ext uri="{FF2B5EF4-FFF2-40B4-BE49-F238E27FC236}">
                <a16:creationId xmlns:a16="http://schemas.microsoft.com/office/drawing/2014/main" id="{4299371A-DA90-4B6C-8333-C00DEDF66401}"/>
              </a:ext>
            </a:extLst>
          </p:cNvPr>
          <p:cNvSpPr>
            <a:spLocks noChangeArrowheads="1"/>
          </p:cNvSpPr>
          <p:nvPr/>
        </p:nvSpPr>
        <p:spPr bwMode="auto">
          <a:xfrm>
            <a:off x="1982788" y="540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2FFF37B-0EE3-40BE-BFF2-EACAEE01E87B}"/>
              </a:ext>
            </a:extLst>
          </p:cNvPr>
          <p:cNvSpPr>
            <a:spLocks noGrp="1" noChangeArrowheads="1"/>
          </p:cNvSpPr>
          <p:nvPr>
            <p:ph type="title"/>
          </p:nvPr>
        </p:nvSpPr>
        <p:spPr>
          <a:noFill/>
        </p:spPr>
        <p:txBody>
          <a:bodyPr/>
          <a:lstStyle/>
          <a:p>
            <a:r>
              <a:rPr lang="en-US" altLang="zh-CN">
                <a:ea typeface="宋体" panose="02010600030101010101" pitchFamily="2" charset="-122"/>
              </a:rPr>
              <a:t>Pure Substitution Effect Only</a:t>
            </a:r>
          </a:p>
        </p:txBody>
      </p:sp>
      <p:sp>
        <p:nvSpPr>
          <p:cNvPr id="23555" name="Line 3">
            <a:extLst>
              <a:ext uri="{FF2B5EF4-FFF2-40B4-BE49-F238E27FC236}">
                <a16:creationId xmlns:a16="http://schemas.microsoft.com/office/drawing/2014/main" id="{5743902F-C9BE-47B0-B55E-F4DBF5F8033F}"/>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56" name="Line 4">
            <a:extLst>
              <a:ext uri="{FF2B5EF4-FFF2-40B4-BE49-F238E27FC236}">
                <a16:creationId xmlns:a16="http://schemas.microsoft.com/office/drawing/2014/main" id="{39166E4A-561B-41BC-8E57-066416E929AE}"/>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57" name="Rectangle 5">
            <a:extLst>
              <a:ext uri="{FF2B5EF4-FFF2-40B4-BE49-F238E27FC236}">
                <a16:creationId xmlns:a16="http://schemas.microsoft.com/office/drawing/2014/main" id="{DB249282-438E-4F78-8F07-4829B9F84FD4}"/>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23558" name="Rectangle 6">
            <a:extLst>
              <a:ext uri="{FF2B5EF4-FFF2-40B4-BE49-F238E27FC236}">
                <a16:creationId xmlns:a16="http://schemas.microsoft.com/office/drawing/2014/main" id="{533CD719-E5C0-4A71-8917-F46A155AE693}"/>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23559" name="Arc 7">
            <a:extLst>
              <a:ext uri="{FF2B5EF4-FFF2-40B4-BE49-F238E27FC236}">
                <a16:creationId xmlns:a16="http://schemas.microsoft.com/office/drawing/2014/main" id="{E52109C0-6E18-49FC-9A96-0E8DFA8D8950}"/>
              </a:ext>
            </a:extLst>
          </p:cNvPr>
          <p:cNvSpPr>
            <a:spLocks/>
          </p:cNvSpPr>
          <p:nvPr/>
        </p:nvSpPr>
        <p:spPr bwMode="auto">
          <a:xfrm rot="10800000">
            <a:off x="1924050" y="1982788"/>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560" name="Line 8">
            <a:extLst>
              <a:ext uri="{FF2B5EF4-FFF2-40B4-BE49-F238E27FC236}">
                <a16:creationId xmlns:a16="http://schemas.microsoft.com/office/drawing/2014/main" id="{11504C6B-2107-429E-B85D-5EBB332CB96D}"/>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1" name="Line 9">
            <a:extLst>
              <a:ext uri="{FF2B5EF4-FFF2-40B4-BE49-F238E27FC236}">
                <a16:creationId xmlns:a16="http://schemas.microsoft.com/office/drawing/2014/main" id="{004221B8-33DE-4D84-81D3-2E3F87F60F4D}"/>
              </a:ext>
            </a:extLst>
          </p:cNvPr>
          <p:cNvSpPr>
            <a:spLocks noChangeShapeType="1"/>
          </p:cNvSpPr>
          <p:nvPr/>
        </p:nvSpPr>
        <p:spPr bwMode="auto">
          <a:xfrm>
            <a:off x="1574800" y="2705100"/>
            <a:ext cx="4076700" cy="2703513"/>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2" name="Line 10">
            <a:extLst>
              <a:ext uri="{FF2B5EF4-FFF2-40B4-BE49-F238E27FC236}">
                <a16:creationId xmlns:a16="http://schemas.microsoft.com/office/drawing/2014/main" id="{69AF6C50-9045-418F-B157-707DB97878AD}"/>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3" name="Line 11">
            <a:extLst>
              <a:ext uri="{FF2B5EF4-FFF2-40B4-BE49-F238E27FC236}">
                <a16:creationId xmlns:a16="http://schemas.microsoft.com/office/drawing/2014/main" id="{E09EAE3B-E3A8-4FC4-A459-E8A181469C5E}"/>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4" name="Oval 12">
            <a:extLst>
              <a:ext uri="{FF2B5EF4-FFF2-40B4-BE49-F238E27FC236}">
                <a16:creationId xmlns:a16="http://schemas.microsoft.com/office/drawing/2014/main" id="{7A36EEBD-70C2-4CD6-B7E1-50320617A5F3}"/>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565" name="Oval 13">
            <a:extLst>
              <a:ext uri="{FF2B5EF4-FFF2-40B4-BE49-F238E27FC236}">
                <a16:creationId xmlns:a16="http://schemas.microsoft.com/office/drawing/2014/main" id="{8EE95EB7-43DC-4578-8D19-FE9D7D5D10D7}"/>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566" name="Rectangle 14">
            <a:extLst>
              <a:ext uri="{FF2B5EF4-FFF2-40B4-BE49-F238E27FC236}">
                <a16:creationId xmlns:a16="http://schemas.microsoft.com/office/drawing/2014/main" id="{61B76137-9453-4600-83C5-1E15B68A8A2D}"/>
              </a:ext>
            </a:extLst>
          </p:cNvPr>
          <p:cNvSpPr>
            <a:spLocks noChangeArrowheads="1"/>
          </p:cNvSpPr>
          <p:nvPr/>
        </p:nvSpPr>
        <p:spPr bwMode="auto">
          <a:xfrm>
            <a:off x="987425" y="286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23567" name="Rectangle 15">
            <a:extLst>
              <a:ext uri="{FF2B5EF4-FFF2-40B4-BE49-F238E27FC236}">
                <a16:creationId xmlns:a16="http://schemas.microsoft.com/office/drawing/2014/main" id="{5E5DFD9D-175B-40F5-B8A8-97BD2888C386}"/>
              </a:ext>
            </a:extLst>
          </p:cNvPr>
          <p:cNvSpPr>
            <a:spLocks noChangeArrowheads="1"/>
          </p:cNvSpPr>
          <p:nvPr/>
        </p:nvSpPr>
        <p:spPr bwMode="auto">
          <a:xfrm>
            <a:off x="1982788" y="540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23568" name="Line 16">
            <a:extLst>
              <a:ext uri="{FF2B5EF4-FFF2-40B4-BE49-F238E27FC236}">
                <a16:creationId xmlns:a16="http://schemas.microsoft.com/office/drawing/2014/main" id="{458A4383-DBB6-43CA-96B1-F7AB09CB8506}"/>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9" name="Oval 17">
            <a:extLst>
              <a:ext uri="{FF2B5EF4-FFF2-40B4-BE49-F238E27FC236}">
                <a16:creationId xmlns:a16="http://schemas.microsoft.com/office/drawing/2014/main" id="{DCD7349B-8CF8-4434-A492-C4CE76FE5976}"/>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B005E64-2D9E-4197-94D2-249CF588305B}"/>
              </a:ext>
            </a:extLst>
          </p:cNvPr>
          <p:cNvSpPr>
            <a:spLocks noGrp="1" noChangeArrowheads="1"/>
          </p:cNvSpPr>
          <p:nvPr>
            <p:ph type="title"/>
          </p:nvPr>
        </p:nvSpPr>
        <p:spPr>
          <a:noFill/>
        </p:spPr>
        <p:txBody>
          <a:bodyPr/>
          <a:lstStyle/>
          <a:p>
            <a:r>
              <a:rPr lang="en-US" altLang="zh-CN">
                <a:ea typeface="宋体" panose="02010600030101010101" pitchFamily="2" charset="-122"/>
              </a:rPr>
              <a:t>Effects of a Price Change</a:t>
            </a:r>
          </a:p>
        </p:txBody>
      </p:sp>
      <p:sp>
        <p:nvSpPr>
          <p:cNvPr id="9219" name="Rectangle 3">
            <a:extLst>
              <a:ext uri="{FF2B5EF4-FFF2-40B4-BE49-F238E27FC236}">
                <a16:creationId xmlns:a16="http://schemas.microsoft.com/office/drawing/2014/main" id="{4160A64E-42BE-4463-BAA0-1359FB9ED515}"/>
              </a:ext>
            </a:extLst>
          </p:cNvPr>
          <p:cNvSpPr>
            <a:spLocks noGrp="1" noChangeArrowheads="1"/>
          </p:cNvSpPr>
          <p:nvPr>
            <p:ph type="body" idx="1"/>
          </p:nvPr>
        </p:nvSpPr>
        <p:spPr>
          <a:xfrm>
            <a:off x="685800" y="1428750"/>
            <a:ext cx="7772400" cy="4595813"/>
          </a:xfrm>
          <a:noFill/>
        </p:spPr>
        <p:txBody>
          <a:bodyPr/>
          <a:lstStyle/>
          <a:p>
            <a:r>
              <a:rPr lang="en-US" altLang="zh-CN">
                <a:ea typeface="宋体" panose="02010600030101010101" pitchFamily="2" charset="-122"/>
              </a:rPr>
              <a:t>What happens when a commodity’s  price decreases?</a:t>
            </a:r>
          </a:p>
          <a:p>
            <a:pPr lvl="1"/>
            <a:r>
              <a:rPr lang="en-US" altLang="zh-CN">
                <a:solidFill>
                  <a:schemeClr val="tx2"/>
                </a:solidFill>
                <a:ea typeface="宋体" panose="02010600030101010101" pitchFamily="2" charset="-122"/>
              </a:rPr>
              <a:t>Substitution effect (</a:t>
            </a:r>
            <a:r>
              <a:rPr lang="zh-CN" altLang="en-US">
                <a:solidFill>
                  <a:schemeClr val="tx2"/>
                </a:solidFill>
                <a:ea typeface="宋体" panose="02010600030101010101" pitchFamily="2" charset="-122"/>
              </a:rPr>
              <a:t>替代效应）</a:t>
            </a:r>
            <a:r>
              <a:rPr lang="zh-CN" altLang="en-US">
                <a:ea typeface="宋体" panose="02010600030101010101" pitchFamily="2" charset="-122"/>
              </a:rPr>
              <a:t>: </a:t>
            </a:r>
            <a:r>
              <a:rPr lang="en-US" altLang="zh-CN">
                <a:ea typeface="宋体" panose="02010600030101010101" pitchFamily="2" charset="-122"/>
              </a:rPr>
              <a:t>the commodity is relatively cheaper, so consumers substitute it for now relatively more expensive other commodities.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26A0ACB-9CCD-4FB9-9483-D7A4A48E878D}"/>
              </a:ext>
            </a:extLst>
          </p:cNvPr>
          <p:cNvSpPr>
            <a:spLocks noGrp="1" noChangeArrowheads="1"/>
          </p:cNvSpPr>
          <p:nvPr>
            <p:ph type="title"/>
          </p:nvPr>
        </p:nvSpPr>
        <p:spPr>
          <a:noFill/>
        </p:spPr>
        <p:txBody>
          <a:bodyPr/>
          <a:lstStyle/>
          <a:p>
            <a:r>
              <a:rPr lang="en-US" altLang="zh-CN">
                <a:ea typeface="宋体" panose="02010600030101010101" pitchFamily="2" charset="-122"/>
              </a:rPr>
              <a:t>Pure Substitution Effect Only</a:t>
            </a:r>
          </a:p>
        </p:txBody>
      </p:sp>
      <p:sp>
        <p:nvSpPr>
          <p:cNvPr id="24579" name="Line 3">
            <a:extLst>
              <a:ext uri="{FF2B5EF4-FFF2-40B4-BE49-F238E27FC236}">
                <a16:creationId xmlns:a16="http://schemas.microsoft.com/office/drawing/2014/main" id="{1043034D-7295-4F1A-B0D2-7DF5CB757F44}"/>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0" name="Line 4">
            <a:extLst>
              <a:ext uri="{FF2B5EF4-FFF2-40B4-BE49-F238E27FC236}">
                <a16:creationId xmlns:a16="http://schemas.microsoft.com/office/drawing/2014/main" id="{3EE3AF29-3787-4AE5-AB9F-2AC670F5D462}"/>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1" name="Rectangle 5">
            <a:extLst>
              <a:ext uri="{FF2B5EF4-FFF2-40B4-BE49-F238E27FC236}">
                <a16:creationId xmlns:a16="http://schemas.microsoft.com/office/drawing/2014/main" id="{BDE7E132-BA48-4AC8-9A1D-475E57CF398D}"/>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24582" name="Rectangle 6">
            <a:extLst>
              <a:ext uri="{FF2B5EF4-FFF2-40B4-BE49-F238E27FC236}">
                <a16:creationId xmlns:a16="http://schemas.microsoft.com/office/drawing/2014/main" id="{433C09F3-F0BE-4FAE-8600-50B8FC068D69}"/>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24583" name="Arc 7">
            <a:extLst>
              <a:ext uri="{FF2B5EF4-FFF2-40B4-BE49-F238E27FC236}">
                <a16:creationId xmlns:a16="http://schemas.microsoft.com/office/drawing/2014/main" id="{506EB59C-59A2-47C1-BFE2-E3DA8E4FCDA5}"/>
              </a:ext>
            </a:extLst>
          </p:cNvPr>
          <p:cNvSpPr>
            <a:spLocks/>
          </p:cNvSpPr>
          <p:nvPr/>
        </p:nvSpPr>
        <p:spPr bwMode="auto">
          <a:xfrm rot="10800000">
            <a:off x="1924050" y="1982788"/>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584" name="Line 8">
            <a:extLst>
              <a:ext uri="{FF2B5EF4-FFF2-40B4-BE49-F238E27FC236}">
                <a16:creationId xmlns:a16="http://schemas.microsoft.com/office/drawing/2014/main" id="{D90BA0A1-0980-4886-AEAB-12D03DC8055D}"/>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5" name="Line 9">
            <a:extLst>
              <a:ext uri="{FF2B5EF4-FFF2-40B4-BE49-F238E27FC236}">
                <a16:creationId xmlns:a16="http://schemas.microsoft.com/office/drawing/2014/main" id="{23A20217-51BB-4B93-B2EE-EFA82C658A85}"/>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6" name="Line 10">
            <a:extLst>
              <a:ext uri="{FF2B5EF4-FFF2-40B4-BE49-F238E27FC236}">
                <a16:creationId xmlns:a16="http://schemas.microsoft.com/office/drawing/2014/main" id="{3D85C84E-E6AD-402F-BB62-825367200B9A}"/>
              </a:ext>
            </a:extLst>
          </p:cNvPr>
          <p:cNvSpPr>
            <a:spLocks noChangeShapeType="1"/>
          </p:cNvSpPr>
          <p:nvPr/>
        </p:nvSpPr>
        <p:spPr bwMode="auto">
          <a:xfrm>
            <a:off x="1574800" y="2705100"/>
            <a:ext cx="4076700" cy="2703513"/>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7" name="Arc 11">
            <a:extLst>
              <a:ext uri="{FF2B5EF4-FFF2-40B4-BE49-F238E27FC236}">
                <a16:creationId xmlns:a16="http://schemas.microsoft.com/office/drawing/2014/main" id="{F2CE5398-FB92-46F5-89E6-82C3EB7F0037}"/>
              </a:ext>
            </a:extLst>
          </p:cNvPr>
          <p:cNvSpPr>
            <a:spLocks/>
          </p:cNvSpPr>
          <p:nvPr/>
        </p:nvSpPr>
        <p:spPr bwMode="auto">
          <a:xfrm rot="10800000">
            <a:off x="2089150" y="1728788"/>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588" name="Line 12">
            <a:extLst>
              <a:ext uri="{FF2B5EF4-FFF2-40B4-BE49-F238E27FC236}">
                <a16:creationId xmlns:a16="http://schemas.microsoft.com/office/drawing/2014/main" id="{09CD9878-3CDA-4526-9053-39FEE5FEF576}"/>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9" name="Line 13">
            <a:extLst>
              <a:ext uri="{FF2B5EF4-FFF2-40B4-BE49-F238E27FC236}">
                <a16:creationId xmlns:a16="http://schemas.microsoft.com/office/drawing/2014/main" id="{39FB17CD-1266-4AEE-AE21-A4496ECD055D}"/>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0" name="Line 14">
            <a:extLst>
              <a:ext uri="{FF2B5EF4-FFF2-40B4-BE49-F238E27FC236}">
                <a16:creationId xmlns:a16="http://schemas.microsoft.com/office/drawing/2014/main" id="{C0C6350B-B38A-4DD0-BBCC-C769A98FBAD7}"/>
              </a:ext>
            </a:extLst>
          </p:cNvPr>
          <p:cNvSpPr>
            <a:spLocks noChangeShapeType="1"/>
          </p:cNvSpPr>
          <p:nvPr/>
        </p:nvSpPr>
        <p:spPr bwMode="auto">
          <a:xfrm flipH="1">
            <a:off x="1574800" y="3919538"/>
            <a:ext cx="1905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1" name="Line 15">
            <a:extLst>
              <a:ext uri="{FF2B5EF4-FFF2-40B4-BE49-F238E27FC236}">
                <a16:creationId xmlns:a16="http://schemas.microsoft.com/office/drawing/2014/main" id="{8075BCD7-0804-473E-86F7-E35225E3A342}"/>
              </a:ext>
            </a:extLst>
          </p:cNvPr>
          <p:cNvSpPr>
            <a:spLocks noChangeShapeType="1"/>
          </p:cNvSpPr>
          <p:nvPr/>
        </p:nvSpPr>
        <p:spPr bwMode="auto">
          <a:xfrm>
            <a:off x="3429000" y="3962400"/>
            <a:ext cx="0" cy="14351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2" name="Oval 16">
            <a:extLst>
              <a:ext uri="{FF2B5EF4-FFF2-40B4-BE49-F238E27FC236}">
                <a16:creationId xmlns:a16="http://schemas.microsoft.com/office/drawing/2014/main" id="{97FEF1B9-53F7-4E47-BA5F-89864EF4EA69}"/>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593" name="Oval 17">
            <a:extLst>
              <a:ext uri="{FF2B5EF4-FFF2-40B4-BE49-F238E27FC236}">
                <a16:creationId xmlns:a16="http://schemas.microsoft.com/office/drawing/2014/main" id="{F1B1A640-BA55-4262-B1F7-C7128B4B6C9C}"/>
              </a:ext>
            </a:extLst>
          </p:cNvPr>
          <p:cNvSpPr>
            <a:spLocks noChangeArrowheads="1"/>
          </p:cNvSpPr>
          <p:nvPr/>
        </p:nvSpPr>
        <p:spPr bwMode="auto">
          <a:xfrm>
            <a:off x="3309938" y="3806825"/>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594" name="Oval 18">
            <a:extLst>
              <a:ext uri="{FF2B5EF4-FFF2-40B4-BE49-F238E27FC236}">
                <a16:creationId xmlns:a16="http://schemas.microsoft.com/office/drawing/2014/main" id="{C7E845ED-0C89-40EF-BFD5-FEC06AA43AAD}"/>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595" name="Oval 19">
            <a:extLst>
              <a:ext uri="{FF2B5EF4-FFF2-40B4-BE49-F238E27FC236}">
                <a16:creationId xmlns:a16="http://schemas.microsoft.com/office/drawing/2014/main" id="{1996BA1B-C694-4376-8F7B-297C991FD5C9}"/>
              </a:ext>
            </a:extLst>
          </p:cNvPr>
          <p:cNvSpPr>
            <a:spLocks noChangeArrowheads="1"/>
          </p:cNvSpPr>
          <p:nvPr/>
        </p:nvSpPr>
        <p:spPr bwMode="auto">
          <a:xfrm>
            <a:off x="1524000" y="3868738"/>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596" name="Oval 20">
            <a:extLst>
              <a:ext uri="{FF2B5EF4-FFF2-40B4-BE49-F238E27FC236}">
                <a16:creationId xmlns:a16="http://schemas.microsoft.com/office/drawing/2014/main" id="{0910C22D-26E0-418F-8F05-E87097953F70}"/>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597" name="Oval 21">
            <a:extLst>
              <a:ext uri="{FF2B5EF4-FFF2-40B4-BE49-F238E27FC236}">
                <a16:creationId xmlns:a16="http://schemas.microsoft.com/office/drawing/2014/main" id="{4BAF0268-1619-427C-9157-F8BCCF6433FF}"/>
              </a:ext>
            </a:extLst>
          </p:cNvPr>
          <p:cNvSpPr>
            <a:spLocks noChangeArrowheads="1"/>
          </p:cNvSpPr>
          <p:nvPr/>
        </p:nvSpPr>
        <p:spPr bwMode="auto">
          <a:xfrm>
            <a:off x="3378200"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598" name="Rectangle 22">
            <a:extLst>
              <a:ext uri="{FF2B5EF4-FFF2-40B4-BE49-F238E27FC236}">
                <a16:creationId xmlns:a16="http://schemas.microsoft.com/office/drawing/2014/main" id="{C918DA77-7ED4-4313-9C19-733134D558DE}"/>
              </a:ext>
            </a:extLst>
          </p:cNvPr>
          <p:cNvSpPr>
            <a:spLocks noChangeArrowheads="1"/>
          </p:cNvSpPr>
          <p:nvPr/>
        </p:nvSpPr>
        <p:spPr bwMode="auto">
          <a:xfrm>
            <a:off x="987425" y="286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24599" name="Rectangle 23">
            <a:extLst>
              <a:ext uri="{FF2B5EF4-FFF2-40B4-BE49-F238E27FC236}">
                <a16:creationId xmlns:a16="http://schemas.microsoft.com/office/drawing/2014/main" id="{5D297AF0-4466-4D58-96C5-3EE2FC811DE3}"/>
              </a:ext>
            </a:extLst>
          </p:cNvPr>
          <p:cNvSpPr>
            <a:spLocks noChangeArrowheads="1"/>
          </p:cNvSpPr>
          <p:nvPr/>
        </p:nvSpPr>
        <p:spPr bwMode="auto">
          <a:xfrm>
            <a:off x="915988" y="3611563"/>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24600" name="Rectangle 24">
            <a:extLst>
              <a:ext uri="{FF2B5EF4-FFF2-40B4-BE49-F238E27FC236}">
                <a16:creationId xmlns:a16="http://schemas.microsoft.com/office/drawing/2014/main" id="{B98C2444-DF7C-4894-AC77-BDBD60D1CF07}"/>
              </a:ext>
            </a:extLst>
          </p:cNvPr>
          <p:cNvSpPr>
            <a:spLocks noChangeArrowheads="1"/>
          </p:cNvSpPr>
          <p:nvPr/>
        </p:nvSpPr>
        <p:spPr bwMode="auto">
          <a:xfrm>
            <a:off x="1982788" y="540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24601" name="Rectangle 25">
            <a:extLst>
              <a:ext uri="{FF2B5EF4-FFF2-40B4-BE49-F238E27FC236}">
                <a16:creationId xmlns:a16="http://schemas.microsoft.com/office/drawing/2014/main" id="{5FE2DD54-41F0-4279-8F51-E53B81CA658A}"/>
              </a:ext>
            </a:extLst>
          </p:cNvPr>
          <p:cNvSpPr>
            <a:spLocks noChangeArrowheads="1"/>
          </p:cNvSpPr>
          <p:nvPr/>
        </p:nvSpPr>
        <p:spPr bwMode="auto">
          <a:xfrm>
            <a:off x="3151188" y="5414963"/>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401D614-896D-4665-943D-27CDAE94F21C}"/>
              </a:ext>
            </a:extLst>
          </p:cNvPr>
          <p:cNvSpPr>
            <a:spLocks noGrp="1" noChangeArrowheads="1"/>
          </p:cNvSpPr>
          <p:nvPr>
            <p:ph type="title"/>
          </p:nvPr>
        </p:nvSpPr>
        <p:spPr>
          <a:noFill/>
        </p:spPr>
        <p:txBody>
          <a:bodyPr/>
          <a:lstStyle/>
          <a:p>
            <a:r>
              <a:rPr lang="en-US" altLang="zh-CN">
                <a:ea typeface="宋体" panose="02010600030101010101" pitchFamily="2" charset="-122"/>
              </a:rPr>
              <a:t>Pure Substitution Effect Only</a:t>
            </a:r>
          </a:p>
        </p:txBody>
      </p:sp>
      <p:sp>
        <p:nvSpPr>
          <p:cNvPr id="25603" name="Line 3">
            <a:extLst>
              <a:ext uri="{FF2B5EF4-FFF2-40B4-BE49-F238E27FC236}">
                <a16:creationId xmlns:a16="http://schemas.microsoft.com/office/drawing/2014/main" id="{0B7A1A04-6B5E-4A92-AECA-73F100A93EE8}"/>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4" name="Line 4">
            <a:extLst>
              <a:ext uri="{FF2B5EF4-FFF2-40B4-BE49-F238E27FC236}">
                <a16:creationId xmlns:a16="http://schemas.microsoft.com/office/drawing/2014/main" id="{53667E2E-D0C1-4B71-9FF4-30004D4845C5}"/>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5" name="Rectangle 5">
            <a:extLst>
              <a:ext uri="{FF2B5EF4-FFF2-40B4-BE49-F238E27FC236}">
                <a16:creationId xmlns:a16="http://schemas.microsoft.com/office/drawing/2014/main" id="{B9AB7736-869D-4C29-9EB0-43C8C2F97B4A}"/>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25606" name="Rectangle 6">
            <a:extLst>
              <a:ext uri="{FF2B5EF4-FFF2-40B4-BE49-F238E27FC236}">
                <a16:creationId xmlns:a16="http://schemas.microsoft.com/office/drawing/2014/main" id="{2CEDC2F6-78A1-44C7-BC3A-F1FC4E4A43DD}"/>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25607" name="Arc 7">
            <a:extLst>
              <a:ext uri="{FF2B5EF4-FFF2-40B4-BE49-F238E27FC236}">
                <a16:creationId xmlns:a16="http://schemas.microsoft.com/office/drawing/2014/main" id="{31577E3C-C51B-403B-AE8B-64D691E6E84D}"/>
              </a:ext>
            </a:extLst>
          </p:cNvPr>
          <p:cNvSpPr>
            <a:spLocks/>
          </p:cNvSpPr>
          <p:nvPr/>
        </p:nvSpPr>
        <p:spPr bwMode="auto">
          <a:xfrm rot="10800000">
            <a:off x="1924050" y="1982788"/>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08" name="Line 8">
            <a:extLst>
              <a:ext uri="{FF2B5EF4-FFF2-40B4-BE49-F238E27FC236}">
                <a16:creationId xmlns:a16="http://schemas.microsoft.com/office/drawing/2014/main" id="{1D738D5F-AC6E-4260-90BD-58842A4A163D}"/>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9" name="Line 9">
            <a:extLst>
              <a:ext uri="{FF2B5EF4-FFF2-40B4-BE49-F238E27FC236}">
                <a16:creationId xmlns:a16="http://schemas.microsoft.com/office/drawing/2014/main" id="{60B5D9B7-5B63-4078-94F6-64D19969B18D}"/>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0" name="Line 10">
            <a:extLst>
              <a:ext uri="{FF2B5EF4-FFF2-40B4-BE49-F238E27FC236}">
                <a16:creationId xmlns:a16="http://schemas.microsoft.com/office/drawing/2014/main" id="{9588A176-DB4D-42F7-A796-18AAC5A68840}"/>
              </a:ext>
            </a:extLst>
          </p:cNvPr>
          <p:cNvSpPr>
            <a:spLocks noChangeShapeType="1"/>
          </p:cNvSpPr>
          <p:nvPr/>
        </p:nvSpPr>
        <p:spPr bwMode="auto">
          <a:xfrm>
            <a:off x="1574800" y="2705100"/>
            <a:ext cx="4076700" cy="2703513"/>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1" name="Arc 11">
            <a:extLst>
              <a:ext uri="{FF2B5EF4-FFF2-40B4-BE49-F238E27FC236}">
                <a16:creationId xmlns:a16="http://schemas.microsoft.com/office/drawing/2014/main" id="{FC283FA4-6DD0-4E36-BE89-BFB897B1638A}"/>
              </a:ext>
            </a:extLst>
          </p:cNvPr>
          <p:cNvSpPr>
            <a:spLocks/>
          </p:cNvSpPr>
          <p:nvPr/>
        </p:nvSpPr>
        <p:spPr bwMode="auto">
          <a:xfrm rot="10800000">
            <a:off x="2089150" y="1728788"/>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12" name="Line 12">
            <a:extLst>
              <a:ext uri="{FF2B5EF4-FFF2-40B4-BE49-F238E27FC236}">
                <a16:creationId xmlns:a16="http://schemas.microsoft.com/office/drawing/2014/main" id="{276084CB-C839-485A-AD11-693895E4DA72}"/>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3" name="Line 13">
            <a:extLst>
              <a:ext uri="{FF2B5EF4-FFF2-40B4-BE49-F238E27FC236}">
                <a16:creationId xmlns:a16="http://schemas.microsoft.com/office/drawing/2014/main" id="{34566F44-7B31-4650-89E2-E2CD85F951EA}"/>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4" name="Line 14">
            <a:extLst>
              <a:ext uri="{FF2B5EF4-FFF2-40B4-BE49-F238E27FC236}">
                <a16:creationId xmlns:a16="http://schemas.microsoft.com/office/drawing/2014/main" id="{3643E0D2-6DC2-4BB7-9614-BB857B2F7625}"/>
              </a:ext>
            </a:extLst>
          </p:cNvPr>
          <p:cNvSpPr>
            <a:spLocks noChangeShapeType="1"/>
          </p:cNvSpPr>
          <p:nvPr/>
        </p:nvSpPr>
        <p:spPr bwMode="auto">
          <a:xfrm flipH="1">
            <a:off x="1574800" y="3919538"/>
            <a:ext cx="1905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5" name="Line 15">
            <a:extLst>
              <a:ext uri="{FF2B5EF4-FFF2-40B4-BE49-F238E27FC236}">
                <a16:creationId xmlns:a16="http://schemas.microsoft.com/office/drawing/2014/main" id="{5153B3A1-A0A5-447D-838D-146FEFC0499D}"/>
              </a:ext>
            </a:extLst>
          </p:cNvPr>
          <p:cNvSpPr>
            <a:spLocks noChangeShapeType="1"/>
          </p:cNvSpPr>
          <p:nvPr/>
        </p:nvSpPr>
        <p:spPr bwMode="auto">
          <a:xfrm>
            <a:off x="3429000" y="3962400"/>
            <a:ext cx="0" cy="14351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6" name="Oval 16">
            <a:extLst>
              <a:ext uri="{FF2B5EF4-FFF2-40B4-BE49-F238E27FC236}">
                <a16:creationId xmlns:a16="http://schemas.microsoft.com/office/drawing/2014/main" id="{77B220B1-CD96-4C31-8305-A6EAE40F03AC}"/>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17" name="Oval 17">
            <a:extLst>
              <a:ext uri="{FF2B5EF4-FFF2-40B4-BE49-F238E27FC236}">
                <a16:creationId xmlns:a16="http://schemas.microsoft.com/office/drawing/2014/main" id="{8C60A1FD-91FD-4661-A8F8-D263B6F73302}"/>
              </a:ext>
            </a:extLst>
          </p:cNvPr>
          <p:cNvSpPr>
            <a:spLocks noChangeArrowheads="1"/>
          </p:cNvSpPr>
          <p:nvPr/>
        </p:nvSpPr>
        <p:spPr bwMode="auto">
          <a:xfrm>
            <a:off x="3309938" y="3806825"/>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18" name="Oval 18">
            <a:extLst>
              <a:ext uri="{FF2B5EF4-FFF2-40B4-BE49-F238E27FC236}">
                <a16:creationId xmlns:a16="http://schemas.microsoft.com/office/drawing/2014/main" id="{CF4AA929-3EE7-457A-B322-5A4183B9051F}"/>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19" name="Oval 19">
            <a:extLst>
              <a:ext uri="{FF2B5EF4-FFF2-40B4-BE49-F238E27FC236}">
                <a16:creationId xmlns:a16="http://schemas.microsoft.com/office/drawing/2014/main" id="{AED68B60-7B50-47A8-A041-43296DB0B304}"/>
              </a:ext>
            </a:extLst>
          </p:cNvPr>
          <p:cNvSpPr>
            <a:spLocks noChangeArrowheads="1"/>
          </p:cNvSpPr>
          <p:nvPr/>
        </p:nvSpPr>
        <p:spPr bwMode="auto">
          <a:xfrm>
            <a:off x="1524000" y="3868738"/>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20" name="Oval 20">
            <a:extLst>
              <a:ext uri="{FF2B5EF4-FFF2-40B4-BE49-F238E27FC236}">
                <a16:creationId xmlns:a16="http://schemas.microsoft.com/office/drawing/2014/main" id="{C3FC68E6-3C05-418B-B49C-8D933887126B}"/>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21" name="Oval 21">
            <a:extLst>
              <a:ext uri="{FF2B5EF4-FFF2-40B4-BE49-F238E27FC236}">
                <a16:creationId xmlns:a16="http://schemas.microsoft.com/office/drawing/2014/main" id="{2E631189-1632-4FE3-9F81-3086F865ED9A}"/>
              </a:ext>
            </a:extLst>
          </p:cNvPr>
          <p:cNvSpPr>
            <a:spLocks noChangeArrowheads="1"/>
          </p:cNvSpPr>
          <p:nvPr/>
        </p:nvSpPr>
        <p:spPr bwMode="auto">
          <a:xfrm>
            <a:off x="3378200"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22" name="Rectangle 22">
            <a:extLst>
              <a:ext uri="{FF2B5EF4-FFF2-40B4-BE49-F238E27FC236}">
                <a16:creationId xmlns:a16="http://schemas.microsoft.com/office/drawing/2014/main" id="{08861CB7-243D-4744-B7CC-4D83763A7ABB}"/>
              </a:ext>
            </a:extLst>
          </p:cNvPr>
          <p:cNvSpPr>
            <a:spLocks noChangeArrowheads="1"/>
          </p:cNvSpPr>
          <p:nvPr/>
        </p:nvSpPr>
        <p:spPr bwMode="auto">
          <a:xfrm>
            <a:off x="987425" y="286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25623" name="Rectangle 23">
            <a:extLst>
              <a:ext uri="{FF2B5EF4-FFF2-40B4-BE49-F238E27FC236}">
                <a16:creationId xmlns:a16="http://schemas.microsoft.com/office/drawing/2014/main" id="{5CDAE048-48FA-43FB-9302-DF7413BD1821}"/>
              </a:ext>
            </a:extLst>
          </p:cNvPr>
          <p:cNvSpPr>
            <a:spLocks noChangeArrowheads="1"/>
          </p:cNvSpPr>
          <p:nvPr/>
        </p:nvSpPr>
        <p:spPr bwMode="auto">
          <a:xfrm>
            <a:off x="915988" y="3611563"/>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25624" name="Rectangle 24">
            <a:extLst>
              <a:ext uri="{FF2B5EF4-FFF2-40B4-BE49-F238E27FC236}">
                <a16:creationId xmlns:a16="http://schemas.microsoft.com/office/drawing/2014/main" id="{B3A2A638-790D-49EE-8194-FA04E41E4628}"/>
              </a:ext>
            </a:extLst>
          </p:cNvPr>
          <p:cNvSpPr>
            <a:spLocks noChangeArrowheads="1"/>
          </p:cNvSpPr>
          <p:nvPr/>
        </p:nvSpPr>
        <p:spPr bwMode="auto">
          <a:xfrm>
            <a:off x="1982788" y="540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25625" name="Rectangle 25">
            <a:extLst>
              <a:ext uri="{FF2B5EF4-FFF2-40B4-BE49-F238E27FC236}">
                <a16:creationId xmlns:a16="http://schemas.microsoft.com/office/drawing/2014/main" id="{2496973A-0C1B-4C23-821F-8A31B2831132}"/>
              </a:ext>
            </a:extLst>
          </p:cNvPr>
          <p:cNvSpPr>
            <a:spLocks noChangeArrowheads="1"/>
          </p:cNvSpPr>
          <p:nvPr/>
        </p:nvSpPr>
        <p:spPr bwMode="auto">
          <a:xfrm>
            <a:off x="3151188" y="5414963"/>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25626" name="AutoShape 26">
            <a:extLst>
              <a:ext uri="{FF2B5EF4-FFF2-40B4-BE49-F238E27FC236}">
                <a16:creationId xmlns:a16="http://schemas.microsoft.com/office/drawing/2014/main" id="{1C37D0FC-9B72-4CA9-9FD2-19930476E648}"/>
              </a:ext>
            </a:extLst>
          </p:cNvPr>
          <p:cNvSpPr>
            <a:spLocks noChangeArrowheads="1"/>
          </p:cNvSpPr>
          <p:nvPr/>
        </p:nvSpPr>
        <p:spPr bwMode="auto">
          <a:xfrm>
            <a:off x="708025" y="3146425"/>
            <a:ext cx="203200" cy="766763"/>
          </a:xfrm>
          <a:prstGeom prst="downArrow">
            <a:avLst>
              <a:gd name="adj1" fmla="val 50000"/>
              <a:gd name="adj2" fmla="val 188689"/>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27" name="AutoShape 27">
            <a:extLst>
              <a:ext uri="{FF2B5EF4-FFF2-40B4-BE49-F238E27FC236}">
                <a16:creationId xmlns:a16="http://schemas.microsoft.com/office/drawing/2014/main" id="{F98F06A1-3C5A-4EC5-A394-D763D572AAA0}"/>
              </a:ext>
            </a:extLst>
          </p:cNvPr>
          <p:cNvSpPr>
            <a:spLocks noChangeArrowheads="1"/>
          </p:cNvSpPr>
          <p:nvPr/>
        </p:nvSpPr>
        <p:spPr bwMode="auto">
          <a:xfrm>
            <a:off x="2239963" y="5892800"/>
            <a:ext cx="1185862" cy="217488"/>
          </a:xfrm>
          <a:prstGeom prst="rightArrow">
            <a:avLst>
              <a:gd name="adj1" fmla="val 50000"/>
              <a:gd name="adj2" fmla="val 272652"/>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52" name="Rectangle 28">
            <a:extLst>
              <a:ext uri="{FF2B5EF4-FFF2-40B4-BE49-F238E27FC236}">
                <a16:creationId xmlns:a16="http://schemas.microsoft.com/office/drawing/2014/main" id="{4D3BF78B-809A-4010-A312-D7920C027ECC}"/>
              </a:ext>
            </a:extLst>
          </p:cNvPr>
          <p:cNvSpPr>
            <a:spLocks noChangeArrowheads="1"/>
          </p:cNvSpPr>
          <p:nvPr/>
        </p:nvSpPr>
        <p:spPr bwMode="auto">
          <a:xfrm>
            <a:off x="2693988" y="1347788"/>
            <a:ext cx="602456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Lower p</a:t>
            </a:r>
            <a:r>
              <a:rPr lang="en-US" altLang="zh-CN" baseline="-25000">
                <a:ea typeface="宋体" panose="02010600030101010101" pitchFamily="2" charset="-122"/>
              </a:rPr>
              <a:t>1</a:t>
            </a:r>
            <a:r>
              <a:rPr lang="en-US" altLang="zh-CN">
                <a:ea typeface="宋体" panose="02010600030101010101" pitchFamily="2" charset="-122"/>
              </a:rPr>
              <a:t> makes good 1 relatively</a:t>
            </a:r>
            <a:br>
              <a:rPr lang="en-US" altLang="zh-CN">
                <a:ea typeface="宋体" panose="02010600030101010101" pitchFamily="2" charset="-122"/>
              </a:rPr>
            </a:br>
            <a:r>
              <a:rPr lang="en-US" altLang="zh-CN">
                <a:ea typeface="宋体" panose="02010600030101010101" pitchFamily="2" charset="-122"/>
              </a:rPr>
              <a:t>cheaper and causes a substitution</a:t>
            </a:r>
            <a:br>
              <a:rPr lang="en-US" altLang="zh-CN">
                <a:ea typeface="宋体" panose="02010600030101010101" pitchFamily="2" charset="-122"/>
              </a:rPr>
            </a:br>
            <a:r>
              <a:rPr lang="en-US" altLang="zh-CN">
                <a:ea typeface="宋体" panose="02010600030101010101" pitchFamily="2" charset="-122"/>
              </a:rPr>
              <a:t>from good 2 to good 1.</a:t>
            </a:r>
          </a:p>
        </p:txBody>
      </p:sp>
      <p:sp>
        <p:nvSpPr>
          <p:cNvPr id="26653" name="Text Box 29">
            <a:extLst>
              <a:ext uri="{FF2B5EF4-FFF2-40B4-BE49-F238E27FC236}">
                <a16:creationId xmlns:a16="http://schemas.microsoft.com/office/drawing/2014/main" id="{C5A067B7-B380-40F9-8A09-6C928B7028EF}"/>
              </a:ext>
            </a:extLst>
          </p:cNvPr>
          <p:cNvSpPr txBox="1">
            <a:spLocks noChangeArrowheads="1"/>
          </p:cNvSpPr>
          <p:nvPr/>
        </p:nvSpPr>
        <p:spPr bwMode="auto">
          <a:xfrm>
            <a:off x="3600450" y="2705100"/>
            <a:ext cx="55435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spcBef>
                <a:spcPct val="50000"/>
              </a:spcBef>
            </a:pPr>
            <a:r>
              <a:rPr lang="en-US" altLang="zh-CN">
                <a:solidFill>
                  <a:schemeClr val="tx2"/>
                </a:solidFill>
                <a:ea typeface="宋体" panose="02010600030101010101" pitchFamily="2" charset="-122"/>
              </a:rPr>
              <a:t>(x</a:t>
            </a:r>
            <a:r>
              <a:rPr lang="en-US" altLang="zh-CN" baseline="-25000">
                <a:solidFill>
                  <a:schemeClr val="tx2"/>
                </a:solidFill>
                <a:ea typeface="宋体" panose="02010600030101010101" pitchFamily="2" charset="-122"/>
              </a:rPr>
              <a:t>1</a:t>
            </a:r>
            <a:r>
              <a:rPr lang="en-US" altLang="zh-CN">
                <a:solidFill>
                  <a:schemeClr val="tx2"/>
                </a:solidFill>
                <a:ea typeface="宋体" panose="02010600030101010101" pitchFamily="2" charset="-122"/>
              </a:rPr>
              <a:t>’,x</a:t>
            </a:r>
            <a:r>
              <a:rPr lang="en-US" altLang="zh-CN" baseline="-25000">
                <a:solidFill>
                  <a:schemeClr val="tx2"/>
                </a:solidFill>
                <a:ea typeface="宋体" panose="02010600030101010101" pitchFamily="2" charset="-122"/>
              </a:rPr>
              <a:t>2</a:t>
            </a:r>
            <a:r>
              <a:rPr lang="en-US" altLang="zh-CN">
                <a:solidFill>
                  <a:schemeClr val="tx2"/>
                </a:solidFill>
                <a:ea typeface="宋体" panose="02010600030101010101" pitchFamily="2" charset="-122"/>
              </a:rPr>
              <a:t>’)</a:t>
            </a:r>
            <a:r>
              <a:rPr lang="en-US" altLang="zh-CN">
                <a:ea typeface="宋体" panose="02010600030101010101" pitchFamily="2" charset="-122"/>
              </a:rPr>
              <a:t> </a:t>
            </a:r>
            <a:r>
              <a:rPr lang="en-US" altLang="zh-CN">
                <a:ea typeface="宋体" panose="02010600030101010101" pitchFamily="2" charset="-122"/>
                <a:sym typeface="Symbol" panose="05050102010706020507" pitchFamily="18" charset="2"/>
              </a:rPr>
              <a:t> </a:t>
            </a:r>
            <a:r>
              <a:rPr lang="en-US" altLang="zh-CN">
                <a:ea typeface="宋体" panose="02010600030101010101" pitchFamily="2" charset="-122"/>
              </a:rPr>
              <a:t> </a:t>
            </a:r>
            <a:r>
              <a:rPr lang="en-US" altLang="zh-CN">
                <a:solidFill>
                  <a:schemeClr val="hlink"/>
                </a:solidFill>
                <a:ea typeface="宋体" panose="02010600030101010101" pitchFamily="2" charset="-122"/>
              </a:rPr>
              <a:t>(x</a:t>
            </a:r>
            <a:r>
              <a:rPr lang="en-US" altLang="zh-CN" baseline="-25000">
                <a:solidFill>
                  <a:schemeClr val="hlink"/>
                </a:solidFill>
                <a:ea typeface="宋体" panose="02010600030101010101" pitchFamily="2" charset="-122"/>
              </a:rPr>
              <a:t>1</a:t>
            </a:r>
            <a:r>
              <a:rPr lang="en-US" altLang="zh-CN">
                <a:solidFill>
                  <a:schemeClr val="hlink"/>
                </a:solidFill>
                <a:ea typeface="宋体" panose="02010600030101010101" pitchFamily="2" charset="-122"/>
              </a:rPr>
              <a:t>’’,x</a:t>
            </a:r>
            <a:r>
              <a:rPr lang="en-US" altLang="zh-CN" baseline="-25000">
                <a:solidFill>
                  <a:schemeClr val="hlink"/>
                </a:solidFill>
                <a:ea typeface="宋体" panose="02010600030101010101" pitchFamily="2" charset="-122"/>
              </a:rPr>
              <a:t>2</a:t>
            </a:r>
            <a:r>
              <a:rPr lang="en-US" altLang="zh-CN">
                <a:solidFill>
                  <a:schemeClr val="hlink"/>
                </a:solidFill>
                <a:ea typeface="宋体" panose="02010600030101010101" pitchFamily="2" charset="-122"/>
              </a:rPr>
              <a:t>’’)</a:t>
            </a:r>
            <a:r>
              <a:rPr lang="en-US" altLang="zh-CN">
                <a:ea typeface="宋体" panose="02010600030101010101" pitchFamily="2" charset="-122"/>
              </a:rPr>
              <a:t> is the</a:t>
            </a:r>
            <a:br>
              <a:rPr lang="en-US" altLang="zh-CN">
                <a:ea typeface="宋体" panose="02010600030101010101" pitchFamily="2" charset="-122"/>
              </a:rPr>
            </a:br>
            <a:r>
              <a:rPr lang="en-US" altLang="zh-CN">
                <a:ea typeface="宋体" panose="02010600030101010101" pitchFamily="2" charset="-122"/>
              </a:rPr>
              <a:t>            </a:t>
            </a:r>
            <a:r>
              <a:rPr lang="en-US" altLang="zh-CN">
                <a:solidFill>
                  <a:schemeClr val="accent1"/>
                </a:solidFill>
                <a:ea typeface="宋体" panose="02010600030101010101" pitchFamily="2" charset="-122"/>
              </a:rPr>
              <a:t>pure substitution effect</a:t>
            </a:r>
            <a:r>
              <a:rPr lang="en-US" altLang="zh-CN">
                <a:ea typeface="宋体" panose="02010600030101010101" pitchFamily="2" charset="-122"/>
              </a:rPr>
              <a:t>.</a:t>
            </a:r>
            <a:endParaRPr lang="zh-CN" altLang="en-US">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2" grpId="0" autoUpdateAnimBg="0"/>
      <p:bldP spid="2665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17F4ECD-B298-43D8-BC76-9F855B4AD0F5}"/>
              </a:ext>
            </a:extLst>
          </p:cNvPr>
          <p:cNvSpPr>
            <a:spLocks noGrp="1" noChangeArrowheads="1"/>
          </p:cNvSpPr>
          <p:nvPr>
            <p:ph type="title"/>
          </p:nvPr>
        </p:nvSpPr>
        <p:spPr>
          <a:noFill/>
        </p:spPr>
        <p:txBody>
          <a:bodyPr/>
          <a:lstStyle/>
          <a:p>
            <a:r>
              <a:rPr lang="en-US" altLang="zh-CN">
                <a:ea typeface="宋体" panose="02010600030101010101" pitchFamily="2" charset="-122"/>
              </a:rPr>
              <a:t>And Now The Income Effect</a:t>
            </a:r>
          </a:p>
        </p:txBody>
      </p:sp>
      <p:sp>
        <p:nvSpPr>
          <p:cNvPr id="26627" name="Line 3">
            <a:extLst>
              <a:ext uri="{FF2B5EF4-FFF2-40B4-BE49-F238E27FC236}">
                <a16:creationId xmlns:a16="http://schemas.microsoft.com/office/drawing/2014/main" id="{8B0A45F2-F65B-4879-923A-2DEE4F110BA5}"/>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28" name="Line 4">
            <a:extLst>
              <a:ext uri="{FF2B5EF4-FFF2-40B4-BE49-F238E27FC236}">
                <a16:creationId xmlns:a16="http://schemas.microsoft.com/office/drawing/2014/main" id="{83AFF3E6-4038-49D4-8CEC-2AC69DEAD841}"/>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29" name="Rectangle 5">
            <a:extLst>
              <a:ext uri="{FF2B5EF4-FFF2-40B4-BE49-F238E27FC236}">
                <a16:creationId xmlns:a16="http://schemas.microsoft.com/office/drawing/2014/main" id="{A629E806-EB21-48F1-92BC-26224B471FFC}"/>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26630" name="Rectangle 6">
            <a:extLst>
              <a:ext uri="{FF2B5EF4-FFF2-40B4-BE49-F238E27FC236}">
                <a16:creationId xmlns:a16="http://schemas.microsoft.com/office/drawing/2014/main" id="{01710866-672B-4C04-9614-C5F65B25AB1F}"/>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26631" name="Arc 7">
            <a:extLst>
              <a:ext uri="{FF2B5EF4-FFF2-40B4-BE49-F238E27FC236}">
                <a16:creationId xmlns:a16="http://schemas.microsoft.com/office/drawing/2014/main" id="{8DE3FB8C-829C-448C-B8CA-8DAA90778C02}"/>
              </a:ext>
            </a:extLst>
          </p:cNvPr>
          <p:cNvSpPr>
            <a:spLocks/>
          </p:cNvSpPr>
          <p:nvPr/>
        </p:nvSpPr>
        <p:spPr bwMode="auto">
          <a:xfrm rot="10800000">
            <a:off x="1924050" y="1982788"/>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32" name="Line 8">
            <a:extLst>
              <a:ext uri="{FF2B5EF4-FFF2-40B4-BE49-F238E27FC236}">
                <a16:creationId xmlns:a16="http://schemas.microsoft.com/office/drawing/2014/main" id="{78886E48-1D7A-42DF-84F9-B7B6151693FD}"/>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3" name="Line 9">
            <a:extLst>
              <a:ext uri="{FF2B5EF4-FFF2-40B4-BE49-F238E27FC236}">
                <a16:creationId xmlns:a16="http://schemas.microsoft.com/office/drawing/2014/main" id="{2AC09008-0558-4DAC-A9D1-36EC437034FF}"/>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4" name="Line 10">
            <a:extLst>
              <a:ext uri="{FF2B5EF4-FFF2-40B4-BE49-F238E27FC236}">
                <a16:creationId xmlns:a16="http://schemas.microsoft.com/office/drawing/2014/main" id="{0FADCFDF-084E-4A29-80BC-4DD3D3F120DE}"/>
              </a:ext>
            </a:extLst>
          </p:cNvPr>
          <p:cNvSpPr>
            <a:spLocks noChangeShapeType="1"/>
          </p:cNvSpPr>
          <p:nvPr/>
        </p:nvSpPr>
        <p:spPr bwMode="auto">
          <a:xfrm>
            <a:off x="1574800" y="2705100"/>
            <a:ext cx="4076700" cy="2703513"/>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5" name="Arc 11">
            <a:extLst>
              <a:ext uri="{FF2B5EF4-FFF2-40B4-BE49-F238E27FC236}">
                <a16:creationId xmlns:a16="http://schemas.microsoft.com/office/drawing/2014/main" id="{A4121982-4162-4390-A2D9-837F223AA093}"/>
              </a:ext>
            </a:extLst>
          </p:cNvPr>
          <p:cNvSpPr>
            <a:spLocks/>
          </p:cNvSpPr>
          <p:nvPr/>
        </p:nvSpPr>
        <p:spPr bwMode="auto">
          <a:xfrm rot="10800000">
            <a:off x="2089150" y="1728788"/>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36" name="Line 12">
            <a:extLst>
              <a:ext uri="{FF2B5EF4-FFF2-40B4-BE49-F238E27FC236}">
                <a16:creationId xmlns:a16="http://schemas.microsoft.com/office/drawing/2014/main" id="{36581465-CB17-491C-9518-58E97E9CDC18}"/>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7" name="Line 13">
            <a:extLst>
              <a:ext uri="{FF2B5EF4-FFF2-40B4-BE49-F238E27FC236}">
                <a16:creationId xmlns:a16="http://schemas.microsoft.com/office/drawing/2014/main" id="{6C91970B-91E3-4F91-99D2-C8EE5A1C6B02}"/>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8" name="Line 14">
            <a:extLst>
              <a:ext uri="{FF2B5EF4-FFF2-40B4-BE49-F238E27FC236}">
                <a16:creationId xmlns:a16="http://schemas.microsoft.com/office/drawing/2014/main" id="{9BDF32B5-CFA0-4A53-86A3-AEF0F88580F3}"/>
              </a:ext>
            </a:extLst>
          </p:cNvPr>
          <p:cNvSpPr>
            <a:spLocks noChangeShapeType="1"/>
          </p:cNvSpPr>
          <p:nvPr/>
        </p:nvSpPr>
        <p:spPr bwMode="auto">
          <a:xfrm flipH="1">
            <a:off x="1574800" y="3919538"/>
            <a:ext cx="1905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9" name="Line 15">
            <a:extLst>
              <a:ext uri="{FF2B5EF4-FFF2-40B4-BE49-F238E27FC236}">
                <a16:creationId xmlns:a16="http://schemas.microsoft.com/office/drawing/2014/main" id="{30B72480-0253-4736-837B-F6A401DD9A52}"/>
              </a:ext>
            </a:extLst>
          </p:cNvPr>
          <p:cNvSpPr>
            <a:spLocks noChangeShapeType="1"/>
          </p:cNvSpPr>
          <p:nvPr/>
        </p:nvSpPr>
        <p:spPr bwMode="auto">
          <a:xfrm>
            <a:off x="3429000" y="3962400"/>
            <a:ext cx="0" cy="14351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0" name="Oval 16">
            <a:extLst>
              <a:ext uri="{FF2B5EF4-FFF2-40B4-BE49-F238E27FC236}">
                <a16:creationId xmlns:a16="http://schemas.microsoft.com/office/drawing/2014/main" id="{AAD39969-A002-4C1B-9813-74C30C5F6E50}"/>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41" name="Oval 17">
            <a:extLst>
              <a:ext uri="{FF2B5EF4-FFF2-40B4-BE49-F238E27FC236}">
                <a16:creationId xmlns:a16="http://schemas.microsoft.com/office/drawing/2014/main" id="{9734086F-669E-4199-8946-2714222C6E2D}"/>
              </a:ext>
            </a:extLst>
          </p:cNvPr>
          <p:cNvSpPr>
            <a:spLocks noChangeArrowheads="1"/>
          </p:cNvSpPr>
          <p:nvPr/>
        </p:nvSpPr>
        <p:spPr bwMode="auto">
          <a:xfrm>
            <a:off x="3309938" y="3806825"/>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42" name="Oval 18">
            <a:extLst>
              <a:ext uri="{FF2B5EF4-FFF2-40B4-BE49-F238E27FC236}">
                <a16:creationId xmlns:a16="http://schemas.microsoft.com/office/drawing/2014/main" id="{0AE6A6B6-0BA7-46CA-B658-E1EF47F7AE77}"/>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43" name="Oval 19">
            <a:extLst>
              <a:ext uri="{FF2B5EF4-FFF2-40B4-BE49-F238E27FC236}">
                <a16:creationId xmlns:a16="http://schemas.microsoft.com/office/drawing/2014/main" id="{15D578D2-6249-4B51-97D1-497906D95445}"/>
              </a:ext>
            </a:extLst>
          </p:cNvPr>
          <p:cNvSpPr>
            <a:spLocks noChangeArrowheads="1"/>
          </p:cNvSpPr>
          <p:nvPr/>
        </p:nvSpPr>
        <p:spPr bwMode="auto">
          <a:xfrm>
            <a:off x="1524000" y="3868738"/>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44" name="Oval 20">
            <a:extLst>
              <a:ext uri="{FF2B5EF4-FFF2-40B4-BE49-F238E27FC236}">
                <a16:creationId xmlns:a16="http://schemas.microsoft.com/office/drawing/2014/main" id="{0CFFD584-993C-43A2-AFC7-972B15FBC7E7}"/>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45" name="Oval 21">
            <a:extLst>
              <a:ext uri="{FF2B5EF4-FFF2-40B4-BE49-F238E27FC236}">
                <a16:creationId xmlns:a16="http://schemas.microsoft.com/office/drawing/2014/main" id="{4437C561-5962-4DE7-82CB-2100EE53A2E6}"/>
              </a:ext>
            </a:extLst>
          </p:cNvPr>
          <p:cNvSpPr>
            <a:spLocks noChangeArrowheads="1"/>
          </p:cNvSpPr>
          <p:nvPr/>
        </p:nvSpPr>
        <p:spPr bwMode="auto">
          <a:xfrm>
            <a:off x="3378200"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46" name="Rectangle 22">
            <a:extLst>
              <a:ext uri="{FF2B5EF4-FFF2-40B4-BE49-F238E27FC236}">
                <a16:creationId xmlns:a16="http://schemas.microsoft.com/office/drawing/2014/main" id="{47840721-972F-49CE-9E7D-0CA6ED3A21A1}"/>
              </a:ext>
            </a:extLst>
          </p:cNvPr>
          <p:cNvSpPr>
            <a:spLocks noChangeArrowheads="1"/>
          </p:cNvSpPr>
          <p:nvPr/>
        </p:nvSpPr>
        <p:spPr bwMode="auto">
          <a:xfrm>
            <a:off x="987425" y="286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26647" name="Rectangle 23">
            <a:extLst>
              <a:ext uri="{FF2B5EF4-FFF2-40B4-BE49-F238E27FC236}">
                <a16:creationId xmlns:a16="http://schemas.microsoft.com/office/drawing/2014/main" id="{8EABA111-3954-4B7E-81FE-A2BE8B77C520}"/>
              </a:ext>
            </a:extLst>
          </p:cNvPr>
          <p:cNvSpPr>
            <a:spLocks noChangeArrowheads="1"/>
          </p:cNvSpPr>
          <p:nvPr/>
        </p:nvSpPr>
        <p:spPr bwMode="auto">
          <a:xfrm>
            <a:off x="915988" y="3611563"/>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26648" name="Rectangle 24">
            <a:extLst>
              <a:ext uri="{FF2B5EF4-FFF2-40B4-BE49-F238E27FC236}">
                <a16:creationId xmlns:a16="http://schemas.microsoft.com/office/drawing/2014/main" id="{6622395F-F21F-4756-9186-2AA094FA0BE9}"/>
              </a:ext>
            </a:extLst>
          </p:cNvPr>
          <p:cNvSpPr>
            <a:spLocks noChangeArrowheads="1"/>
          </p:cNvSpPr>
          <p:nvPr/>
        </p:nvSpPr>
        <p:spPr bwMode="auto">
          <a:xfrm>
            <a:off x="1982788" y="540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26649" name="Rectangle 25">
            <a:extLst>
              <a:ext uri="{FF2B5EF4-FFF2-40B4-BE49-F238E27FC236}">
                <a16:creationId xmlns:a16="http://schemas.microsoft.com/office/drawing/2014/main" id="{94C8A70A-24C0-4322-83D7-DFED96174693}"/>
              </a:ext>
            </a:extLst>
          </p:cNvPr>
          <p:cNvSpPr>
            <a:spLocks noChangeArrowheads="1"/>
          </p:cNvSpPr>
          <p:nvPr/>
        </p:nvSpPr>
        <p:spPr bwMode="auto">
          <a:xfrm>
            <a:off x="3151188" y="5414963"/>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26650" name="Arc 28">
            <a:extLst>
              <a:ext uri="{FF2B5EF4-FFF2-40B4-BE49-F238E27FC236}">
                <a16:creationId xmlns:a16="http://schemas.microsoft.com/office/drawing/2014/main" id="{E6E55C62-AEA2-4351-B848-AC0A84CEAEA1}"/>
              </a:ext>
            </a:extLst>
          </p:cNvPr>
          <p:cNvSpPr>
            <a:spLocks/>
          </p:cNvSpPr>
          <p:nvPr/>
        </p:nvSpPr>
        <p:spPr bwMode="auto">
          <a:xfrm rot="10800000">
            <a:off x="2370138" y="1228725"/>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51" name="Line 29">
            <a:extLst>
              <a:ext uri="{FF2B5EF4-FFF2-40B4-BE49-F238E27FC236}">
                <a16:creationId xmlns:a16="http://schemas.microsoft.com/office/drawing/2014/main" id="{48497229-2C64-4854-951E-06DA6C22A8B2}"/>
              </a:ext>
            </a:extLst>
          </p:cNvPr>
          <p:cNvSpPr>
            <a:spLocks noChangeShapeType="1"/>
          </p:cNvSpPr>
          <p:nvPr/>
        </p:nvSpPr>
        <p:spPr bwMode="auto">
          <a:xfrm>
            <a:off x="3735388" y="3429000"/>
            <a:ext cx="0" cy="196215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2" name="Line 30">
            <a:extLst>
              <a:ext uri="{FF2B5EF4-FFF2-40B4-BE49-F238E27FC236}">
                <a16:creationId xmlns:a16="http://schemas.microsoft.com/office/drawing/2014/main" id="{A6983758-1EBC-405A-9268-30ACDCDF257A}"/>
              </a:ext>
            </a:extLst>
          </p:cNvPr>
          <p:cNvSpPr>
            <a:spLocks noChangeShapeType="1"/>
          </p:cNvSpPr>
          <p:nvPr/>
        </p:nvSpPr>
        <p:spPr bwMode="auto">
          <a:xfrm flipH="1">
            <a:off x="1570038" y="3429000"/>
            <a:ext cx="216535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3" name="Oval 31">
            <a:extLst>
              <a:ext uri="{FF2B5EF4-FFF2-40B4-BE49-F238E27FC236}">
                <a16:creationId xmlns:a16="http://schemas.microsoft.com/office/drawing/2014/main" id="{9AF2E2D8-2860-498E-BF17-05828DD3CA75}"/>
              </a:ext>
            </a:extLst>
          </p:cNvPr>
          <p:cNvSpPr>
            <a:spLocks noChangeArrowheads="1"/>
          </p:cNvSpPr>
          <p:nvPr/>
        </p:nvSpPr>
        <p:spPr bwMode="auto">
          <a:xfrm>
            <a:off x="1520825" y="337185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54" name="Oval 32">
            <a:extLst>
              <a:ext uri="{FF2B5EF4-FFF2-40B4-BE49-F238E27FC236}">
                <a16:creationId xmlns:a16="http://schemas.microsoft.com/office/drawing/2014/main" id="{4F984B29-3FF8-40F1-94D4-4BBA36C2B0EB}"/>
              </a:ext>
            </a:extLst>
          </p:cNvPr>
          <p:cNvSpPr>
            <a:spLocks noChangeArrowheads="1"/>
          </p:cNvSpPr>
          <p:nvPr/>
        </p:nvSpPr>
        <p:spPr bwMode="auto">
          <a:xfrm>
            <a:off x="3673475"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55" name="Rectangle 33">
            <a:extLst>
              <a:ext uri="{FF2B5EF4-FFF2-40B4-BE49-F238E27FC236}">
                <a16:creationId xmlns:a16="http://schemas.microsoft.com/office/drawing/2014/main" id="{E92A55D2-5FF6-4FC3-B715-6449ECE38BA3}"/>
              </a:ext>
            </a:extLst>
          </p:cNvPr>
          <p:cNvSpPr>
            <a:spLocks noChangeArrowheads="1"/>
          </p:cNvSpPr>
          <p:nvPr/>
        </p:nvSpPr>
        <p:spPr bwMode="auto">
          <a:xfrm>
            <a:off x="3743325" y="2846388"/>
            <a:ext cx="177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a:ea typeface="宋体" panose="02010600030101010101" pitchFamily="2" charset="-122"/>
              </a:rPr>
              <a:t>(</a:t>
            </a:r>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26656" name="Oval 34">
            <a:extLst>
              <a:ext uri="{FF2B5EF4-FFF2-40B4-BE49-F238E27FC236}">
                <a16:creationId xmlns:a16="http://schemas.microsoft.com/office/drawing/2014/main" id="{C42F607D-766E-4475-846C-80816064BEC6}"/>
              </a:ext>
            </a:extLst>
          </p:cNvPr>
          <p:cNvSpPr>
            <a:spLocks noChangeArrowheads="1"/>
          </p:cNvSpPr>
          <p:nvPr/>
        </p:nvSpPr>
        <p:spPr bwMode="auto">
          <a:xfrm>
            <a:off x="3632200" y="3322638"/>
            <a:ext cx="215900" cy="215900"/>
          </a:xfrm>
          <a:prstGeom prst="ellipse">
            <a:avLst/>
          </a:prstGeom>
          <a:solidFill>
            <a:srgbClr val="00CC00"/>
          </a:solidFill>
          <a:ln w="12700">
            <a:solidFill>
              <a:srgbClr val="33CC33"/>
            </a:solidFill>
            <a:round/>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57" name="AutoShape 35">
            <a:extLst>
              <a:ext uri="{FF2B5EF4-FFF2-40B4-BE49-F238E27FC236}">
                <a16:creationId xmlns:a16="http://schemas.microsoft.com/office/drawing/2014/main" id="{5F1729E2-BAFD-4A64-B8CA-537FE6FEA580}"/>
              </a:ext>
            </a:extLst>
          </p:cNvPr>
          <p:cNvSpPr>
            <a:spLocks noChangeArrowheads="1"/>
          </p:cNvSpPr>
          <p:nvPr/>
        </p:nvSpPr>
        <p:spPr bwMode="auto">
          <a:xfrm>
            <a:off x="708025" y="3146425"/>
            <a:ext cx="203200" cy="766763"/>
          </a:xfrm>
          <a:prstGeom prst="downArrow">
            <a:avLst>
              <a:gd name="adj1" fmla="val 50000"/>
              <a:gd name="adj2" fmla="val 188689"/>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58" name="AutoShape 36">
            <a:extLst>
              <a:ext uri="{FF2B5EF4-FFF2-40B4-BE49-F238E27FC236}">
                <a16:creationId xmlns:a16="http://schemas.microsoft.com/office/drawing/2014/main" id="{D6420F3B-5998-4892-A866-951453EE964E}"/>
              </a:ext>
            </a:extLst>
          </p:cNvPr>
          <p:cNvSpPr>
            <a:spLocks noChangeArrowheads="1"/>
          </p:cNvSpPr>
          <p:nvPr/>
        </p:nvSpPr>
        <p:spPr bwMode="auto">
          <a:xfrm>
            <a:off x="2239963" y="5892800"/>
            <a:ext cx="1185862" cy="217488"/>
          </a:xfrm>
          <a:prstGeom prst="rightArrow">
            <a:avLst>
              <a:gd name="adj1" fmla="val 50000"/>
              <a:gd name="adj2" fmla="val 272652"/>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DFF452F-8E10-4C57-B12B-F09406909738}"/>
              </a:ext>
            </a:extLst>
          </p:cNvPr>
          <p:cNvSpPr>
            <a:spLocks noGrp="1" noChangeArrowheads="1"/>
          </p:cNvSpPr>
          <p:nvPr>
            <p:ph type="title"/>
          </p:nvPr>
        </p:nvSpPr>
        <p:spPr>
          <a:noFill/>
        </p:spPr>
        <p:txBody>
          <a:bodyPr/>
          <a:lstStyle/>
          <a:p>
            <a:r>
              <a:rPr lang="en-US" altLang="zh-CN">
                <a:ea typeface="宋体" panose="02010600030101010101" pitchFamily="2" charset="-122"/>
              </a:rPr>
              <a:t>And Now The Income Effect</a:t>
            </a:r>
          </a:p>
        </p:txBody>
      </p:sp>
      <p:sp>
        <p:nvSpPr>
          <p:cNvPr id="27651" name="Line 3">
            <a:extLst>
              <a:ext uri="{FF2B5EF4-FFF2-40B4-BE49-F238E27FC236}">
                <a16:creationId xmlns:a16="http://schemas.microsoft.com/office/drawing/2014/main" id="{150DDE29-9182-4C87-B0F6-CFBE5EC7E221}"/>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2" name="Line 4">
            <a:extLst>
              <a:ext uri="{FF2B5EF4-FFF2-40B4-BE49-F238E27FC236}">
                <a16:creationId xmlns:a16="http://schemas.microsoft.com/office/drawing/2014/main" id="{DE5A5BE1-54F6-4CE3-8A47-85B4211259BD}"/>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3" name="Rectangle 5">
            <a:extLst>
              <a:ext uri="{FF2B5EF4-FFF2-40B4-BE49-F238E27FC236}">
                <a16:creationId xmlns:a16="http://schemas.microsoft.com/office/drawing/2014/main" id="{3F16A598-13D3-42EE-BFFC-42774CF410CA}"/>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27654" name="Rectangle 6">
            <a:extLst>
              <a:ext uri="{FF2B5EF4-FFF2-40B4-BE49-F238E27FC236}">
                <a16:creationId xmlns:a16="http://schemas.microsoft.com/office/drawing/2014/main" id="{C741F3F0-B0AE-4D31-953C-F9F43430FB85}"/>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27655" name="Arc 7">
            <a:extLst>
              <a:ext uri="{FF2B5EF4-FFF2-40B4-BE49-F238E27FC236}">
                <a16:creationId xmlns:a16="http://schemas.microsoft.com/office/drawing/2014/main" id="{4D2AFA20-A1BD-4701-8819-39A447EEB606}"/>
              </a:ext>
            </a:extLst>
          </p:cNvPr>
          <p:cNvSpPr>
            <a:spLocks/>
          </p:cNvSpPr>
          <p:nvPr/>
        </p:nvSpPr>
        <p:spPr bwMode="auto">
          <a:xfrm rot="10800000">
            <a:off x="1924050" y="1982788"/>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656" name="Line 8">
            <a:extLst>
              <a:ext uri="{FF2B5EF4-FFF2-40B4-BE49-F238E27FC236}">
                <a16:creationId xmlns:a16="http://schemas.microsoft.com/office/drawing/2014/main" id="{07868489-9F1D-4118-B917-14B4D3DBCFAD}"/>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7" name="Line 9">
            <a:extLst>
              <a:ext uri="{FF2B5EF4-FFF2-40B4-BE49-F238E27FC236}">
                <a16:creationId xmlns:a16="http://schemas.microsoft.com/office/drawing/2014/main" id="{F5785A08-A985-499C-938C-3F5CB6A07374}"/>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8" name="Line 10">
            <a:extLst>
              <a:ext uri="{FF2B5EF4-FFF2-40B4-BE49-F238E27FC236}">
                <a16:creationId xmlns:a16="http://schemas.microsoft.com/office/drawing/2014/main" id="{FE3CD395-BCC0-4534-B651-269E40EFBDB0}"/>
              </a:ext>
            </a:extLst>
          </p:cNvPr>
          <p:cNvSpPr>
            <a:spLocks noChangeShapeType="1"/>
          </p:cNvSpPr>
          <p:nvPr/>
        </p:nvSpPr>
        <p:spPr bwMode="auto">
          <a:xfrm>
            <a:off x="1574800" y="2705100"/>
            <a:ext cx="4076700" cy="2703513"/>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9" name="Arc 11">
            <a:extLst>
              <a:ext uri="{FF2B5EF4-FFF2-40B4-BE49-F238E27FC236}">
                <a16:creationId xmlns:a16="http://schemas.microsoft.com/office/drawing/2014/main" id="{12850B38-7431-41F3-9F96-7F9CAD001977}"/>
              </a:ext>
            </a:extLst>
          </p:cNvPr>
          <p:cNvSpPr>
            <a:spLocks/>
          </p:cNvSpPr>
          <p:nvPr/>
        </p:nvSpPr>
        <p:spPr bwMode="auto">
          <a:xfrm rot="10800000">
            <a:off x="2089150" y="1728788"/>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660" name="Line 12">
            <a:extLst>
              <a:ext uri="{FF2B5EF4-FFF2-40B4-BE49-F238E27FC236}">
                <a16:creationId xmlns:a16="http://schemas.microsoft.com/office/drawing/2014/main" id="{44311133-8F68-4D29-9B1B-A07576D817F6}"/>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1" name="Line 13">
            <a:extLst>
              <a:ext uri="{FF2B5EF4-FFF2-40B4-BE49-F238E27FC236}">
                <a16:creationId xmlns:a16="http://schemas.microsoft.com/office/drawing/2014/main" id="{D1A080E8-5EFF-4163-B150-37A84116DEF4}"/>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2" name="Line 14">
            <a:extLst>
              <a:ext uri="{FF2B5EF4-FFF2-40B4-BE49-F238E27FC236}">
                <a16:creationId xmlns:a16="http://schemas.microsoft.com/office/drawing/2014/main" id="{4ABBB106-71D1-405A-BB49-096717A5F7FA}"/>
              </a:ext>
            </a:extLst>
          </p:cNvPr>
          <p:cNvSpPr>
            <a:spLocks noChangeShapeType="1"/>
          </p:cNvSpPr>
          <p:nvPr/>
        </p:nvSpPr>
        <p:spPr bwMode="auto">
          <a:xfrm flipH="1">
            <a:off x="1574800" y="3919538"/>
            <a:ext cx="1905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3" name="Line 15">
            <a:extLst>
              <a:ext uri="{FF2B5EF4-FFF2-40B4-BE49-F238E27FC236}">
                <a16:creationId xmlns:a16="http://schemas.microsoft.com/office/drawing/2014/main" id="{A9AD437D-2303-468F-884C-BC6A702897FE}"/>
              </a:ext>
            </a:extLst>
          </p:cNvPr>
          <p:cNvSpPr>
            <a:spLocks noChangeShapeType="1"/>
          </p:cNvSpPr>
          <p:nvPr/>
        </p:nvSpPr>
        <p:spPr bwMode="auto">
          <a:xfrm>
            <a:off x="3429000" y="3962400"/>
            <a:ext cx="0" cy="14351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4" name="Oval 16">
            <a:extLst>
              <a:ext uri="{FF2B5EF4-FFF2-40B4-BE49-F238E27FC236}">
                <a16:creationId xmlns:a16="http://schemas.microsoft.com/office/drawing/2014/main" id="{C652DA87-33CB-46F4-8EC6-8443FBD5D19A}"/>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665" name="Oval 17">
            <a:extLst>
              <a:ext uri="{FF2B5EF4-FFF2-40B4-BE49-F238E27FC236}">
                <a16:creationId xmlns:a16="http://schemas.microsoft.com/office/drawing/2014/main" id="{E9A49020-2FB8-40FF-907B-931BCAC6A0B0}"/>
              </a:ext>
            </a:extLst>
          </p:cNvPr>
          <p:cNvSpPr>
            <a:spLocks noChangeArrowheads="1"/>
          </p:cNvSpPr>
          <p:nvPr/>
        </p:nvSpPr>
        <p:spPr bwMode="auto">
          <a:xfrm>
            <a:off x="3309938" y="3806825"/>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666" name="Oval 18">
            <a:extLst>
              <a:ext uri="{FF2B5EF4-FFF2-40B4-BE49-F238E27FC236}">
                <a16:creationId xmlns:a16="http://schemas.microsoft.com/office/drawing/2014/main" id="{EF7B0CBF-CA88-4197-AFE4-148157964A11}"/>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667" name="Oval 19">
            <a:extLst>
              <a:ext uri="{FF2B5EF4-FFF2-40B4-BE49-F238E27FC236}">
                <a16:creationId xmlns:a16="http://schemas.microsoft.com/office/drawing/2014/main" id="{15D52D3C-7A80-4A04-B95F-A650685A3DF4}"/>
              </a:ext>
            </a:extLst>
          </p:cNvPr>
          <p:cNvSpPr>
            <a:spLocks noChangeArrowheads="1"/>
          </p:cNvSpPr>
          <p:nvPr/>
        </p:nvSpPr>
        <p:spPr bwMode="auto">
          <a:xfrm>
            <a:off x="1524000" y="3868738"/>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668" name="Oval 20">
            <a:extLst>
              <a:ext uri="{FF2B5EF4-FFF2-40B4-BE49-F238E27FC236}">
                <a16:creationId xmlns:a16="http://schemas.microsoft.com/office/drawing/2014/main" id="{EA2DFCC8-36DC-49EC-8980-82918788BBAF}"/>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669" name="Oval 21">
            <a:extLst>
              <a:ext uri="{FF2B5EF4-FFF2-40B4-BE49-F238E27FC236}">
                <a16:creationId xmlns:a16="http://schemas.microsoft.com/office/drawing/2014/main" id="{FACEB8E2-C865-47A1-9AE1-D2192481578B}"/>
              </a:ext>
            </a:extLst>
          </p:cNvPr>
          <p:cNvSpPr>
            <a:spLocks noChangeArrowheads="1"/>
          </p:cNvSpPr>
          <p:nvPr/>
        </p:nvSpPr>
        <p:spPr bwMode="auto">
          <a:xfrm>
            <a:off x="3378200"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670" name="Rectangle 22">
            <a:extLst>
              <a:ext uri="{FF2B5EF4-FFF2-40B4-BE49-F238E27FC236}">
                <a16:creationId xmlns:a16="http://schemas.microsoft.com/office/drawing/2014/main" id="{62C80866-A81D-4FE5-B73C-99BE60958616}"/>
              </a:ext>
            </a:extLst>
          </p:cNvPr>
          <p:cNvSpPr>
            <a:spLocks noChangeArrowheads="1"/>
          </p:cNvSpPr>
          <p:nvPr/>
        </p:nvSpPr>
        <p:spPr bwMode="auto">
          <a:xfrm>
            <a:off x="987425" y="286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27671" name="Rectangle 23">
            <a:extLst>
              <a:ext uri="{FF2B5EF4-FFF2-40B4-BE49-F238E27FC236}">
                <a16:creationId xmlns:a16="http://schemas.microsoft.com/office/drawing/2014/main" id="{79B3C580-F34C-4127-A8CF-B8F04B8E4C3D}"/>
              </a:ext>
            </a:extLst>
          </p:cNvPr>
          <p:cNvSpPr>
            <a:spLocks noChangeArrowheads="1"/>
          </p:cNvSpPr>
          <p:nvPr/>
        </p:nvSpPr>
        <p:spPr bwMode="auto">
          <a:xfrm>
            <a:off x="915988" y="3611563"/>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27672" name="Rectangle 24">
            <a:extLst>
              <a:ext uri="{FF2B5EF4-FFF2-40B4-BE49-F238E27FC236}">
                <a16:creationId xmlns:a16="http://schemas.microsoft.com/office/drawing/2014/main" id="{FDD6C5FA-BE28-4F4D-B8D4-A8DEF12D6440}"/>
              </a:ext>
            </a:extLst>
          </p:cNvPr>
          <p:cNvSpPr>
            <a:spLocks noChangeArrowheads="1"/>
          </p:cNvSpPr>
          <p:nvPr/>
        </p:nvSpPr>
        <p:spPr bwMode="auto">
          <a:xfrm>
            <a:off x="1982788" y="540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27673" name="Rectangle 25">
            <a:extLst>
              <a:ext uri="{FF2B5EF4-FFF2-40B4-BE49-F238E27FC236}">
                <a16:creationId xmlns:a16="http://schemas.microsoft.com/office/drawing/2014/main" id="{F46775A1-DE0E-4E32-BCB1-C1C4C5A76EB6}"/>
              </a:ext>
            </a:extLst>
          </p:cNvPr>
          <p:cNvSpPr>
            <a:spLocks noChangeArrowheads="1"/>
          </p:cNvSpPr>
          <p:nvPr/>
        </p:nvSpPr>
        <p:spPr bwMode="auto">
          <a:xfrm>
            <a:off x="3151188" y="5414963"/>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27674" name="AutoShape 26">
            <a:extLst>
              <a:ext uri="{FF2B5EF4-FFF2-40B4-BE49-F238E27FC236}">
                <a16:creationId xmlns:a16="http://schemas.microsoft.com/office/drawing/2014/main" id="{DD625347-B89F-474C-9E2F-8BFB83EE043D}"/>
              </a:ext>
            </a:extLst>
          </p:cNvPr>
          <p:cNvSpPr>
            <a:spLocks noChangeArrowheads="1"/>
          </p:cNvSpPr>
          <p:nvPr/>
        </p:nvSpPr>
        <p:spPr bwMode="auto">
          <a:xfrm>
            <a:off x="708025" y="3146425"/>
            <a:ext cx="203200" cy="766763"/>
          </a:xfrm>
          <a:prstGeom prst="downArrow">
            <a:avLst>
              <a:gd name="adj1" fmla="val 50000"/>
              <a:gd name="adj2" fmla="val 188689"/>
            </a:avLst>
          </a:prstGeom>
          <a:solidFill>
            <a:schemeClr val="accent1">
              <a:alpha val="50195"/>
            </a:schemeClr>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675" name="Arc 28">
            <a:extLst>
              <a:ext uri="{FF2B5EF4-FFF2-40B4-BE49-F238E27FC236}">
                <a16:creationId xmlns:a16="http://schemas.microsoft.com/office/drawing/2014/main" id="{CE8C65FC-738E-401D-B78C-48948D805707}"/>
              </a:ext>
            </a:extLst>
          </p:cNvPr>
          <p:cNvSpPr>
            <a:spLocks/>
          </p:cNvSpPr>
          <p:nvPr/>
        </p:nvSpPr>
        <p:spPr bwMode="auto">
          <a:xfrm rot="10800000">
            <a:off x="2370138" y="1228725"/>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676" name="Line 29">
            <a:extLst>
              <a:ext uri="{FF2B5EF4-FFF2-40B4-BE49-F238E27FC236}">
                <a16:creationId xmlns:a16="http://schemas.microsoft.com/office/drawing/2014/main" id="{30636B59-472C-499C-8EE7-D154DF348717}"/>
              </a:ext>
            </a:extLst>
          </p:cNvPr>
          <p:cNvSpPr>
            <a:spLocks noChangeShapeType="1"/>
          </p:cNvSpPr>
          <p:nvPr/>
        </p:nvSpPr>
        <p:spPr bwMode="auto">
          <a:xfrm>
            <a:off x="3735388" y="3429000"/>
            <a:ext cx="0" cy="196215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7" name="Line 30">
            <a:extLst>
              <a:ext uri="{FF2B5EF4-FFF2-40B4-BE49-F238E27FC236}">
                <a16:creationId xmlns:a16="http://schemas.microsoft.com/office/drawing/2014/main" id="{7D46F600-4344-410E-BB7D-95AA214268F6}"/>
              </a:ext>
            </a:extLst>
          </p:cNvPr>
          <p:cNvSpPr>
            <a:spLocks noChangeShapeType="1"/>
          </p:cNvSpPr>
          <p:nvPr/>
        </p:nvSpPr>
        <p:spPr bwMode="auto">
          <a:xfrm flipH="1">
            <a:off x="1570038" y="3429000"/>
            <a:ext cx="216535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8" name="Oval 31">
            <a:extLst>
              <a:ext uri="{FF2B5EF4-FFF2-40B4-BE49-F238E27FC236}">
                <a16:creationId xmlns:a16="http://schemas.microsoft.com/office/drawing/2014/main" id="{F52C3426-B977-4D52-B823-4490CD064126}"/>
              </a:ext>
            </a:extLst>
          </p:cNvPr>
          <p:cNvSpPr>
            <a:spLocks noChangeArrowheads="1"/>
          </p:cNvSpPr>
          <p:nvPr/>
        </p:nvSpPr>
        <p:spPr bwMode="auto">
          <a:xfrm>
            <a:off x="1520825" y="337185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679" name="Oval 32">
            <a:extLst>
              <a:ext uri="{FF2B5EF4-FFF2-40B4-BE49-F238E27FC236}">
                <a16:creationId xmlns:a16="http://schemas.microsoft.com/office/drawing/2014/main" id="{A83F7793-4E8B-456F-A0AB-DCD2841D3279}"/>
              </a:ext>
            </a:extLst>
          </p:cNvPr>
          <p:cNvSpPr>
            <a:spLocks noChangeArrowheads="1"/>
          </p:cNvSpPr>
          <p:nvPr/>
        </p:nvSpPr>
        <p:spPr bwMode="auto">
          <a:xfrm>
            <a:off x="3673475"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680" name="Rectangle 33">
            <a:extLst>
              <a:ext uri="{FF2B5EF4-FFF2-40B4-BE49-F238E27FC236}">
                <a16:creationId xmlns:a16="http://schemas.microsoft.com/office/drawing/2014/main" id="{7109B9BB-B919-4B63-A6A3-FF9EA4877965}"/>
              </a:ext>
            </a:extLst>
          </p:cNvPr>
          <p:cNvSpPr>
            <a:spLocks noChangeArrowheads="1"/>
          </p:cNvSpPr>
          <p:nvPr/>
        </p:nvSpPr>
        <p:spPr bwMode="auto">
          <a:xfrm>
            <a:off x="3743325" y="2846388"/>
            <a:ext cx="177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a:ea typeface="宋体" panose="02010600030101010101" pitchFamily="2" charset="-122"/>
              </a:rPr>
              <a:t>(</a:t>
            </a:r>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27681" name="Oval 34">
            <a:extLst>
              <a:ext uri="{FF2B5EF4-FFF2-40B4-BE49-F238E27FC236}">
                <a16:creationId xmlns:a16="http://schemas.microsoft.com/office/drawing/2014/main" id="{69F2A92C-5897-4F31-8B3C-ACCC1922D998}"/>
              </a:ext>
            </a:extLst>
          </p:cNvPr>
          <p:cNvSpPr>
            <a:spLocks noChangeArrowheads="1"/>
          </p:cNvSpPr>
          <p:nvPr/>
        </p:nvSpPr>
        <p:spPr bwMode="auto">
          <a:xfrm>
            <a:off x="3632200" y="3322638"/>
            <a:ext cx="215900" cy="215900"/>
          </a:xfrm>
          <a:prstGeom prst="ellipse">
            <a:avLst/>
          </a:prstGeom>
          <a:solidFill>
            <a:srgbClr val="00CC00"/>
          </a:solidFill>
          <a:ln w="12700">
            <a:solidFill>
              <a:srgbClr val="33CC33"/>
            </a:solidFill>
            <a:round/>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682" name="AutoShape 35">
            <a:extLst>
              <a:ext uri="{FF2B5EF4-FFF2-40B4-BE49-F238E27FC236}">
                <a16:creationId xmlns:a16="http://schemas.microsoft.com/office/drawing/2014/main" id="{6F92FC85-DF65-4D53-B6A0-A86F563B8E80}"/>
              </a:ext>
            </a:extLst>
          </p:cNvPr>
          <p:cNvSpPr>
            <a:spLocks noChangeArrowheads="1"/>
          </p:cNvSpPr>
          <p:nvPr/>
        </p:nvSpPr>
        <p:spPr bwMode="auto">
          <a:xfrm>
            <a:off x="3451225" y="5878513"/>
            <a:ext cx="363538" cy="271462"/>
          </a:xfrm>
          <a:prstGeom prst="rightArrow">
            <a:avLst>
              <a:gd name="adj1" fmla="val 50000"/>
              <a:gd name="adj2" fmla="val 66965"/>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683" name="AutoShape 36">
            <a:extLst>
              <a:ext uri="{FF2B5EF4-FFF2-40B4-BE49-F238E27FC236}">
                <a16:creationId xmlns:a16="http://schemas.microsoft.com/office/drawing/2014/main" id="{6070B0A3-36F0-4E06-8FE3-359A5D66232B}"/>
              </a:ext>
            </a:extLst>
          </p:cNvPr>
          <p:cNvSpPr>
            <a:spLocks noChangeArrowheads="1"/>
          </p:cNvSpPr>
          <p:nvPr/>
        </p:nvSpPr>
        <p:spPr bwMode="auto">
          <a:xfrm>
            <a:off x="433388" y="3421063"/>
            <a:ext cx="220662" cy="477837"/>
          </a:xfrm>
          <a:prstGeom prst="upArrow">
            <a:avLst>
              <a:gd name="adj1" fmla="val 50000"/>
              <a:gd name="adj2" fmla="val 108263"/>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684" name="Rectangle 37">
            <a:extLst>
              <a:ext uri="{FF2B5EF4-FFF2-40B4-BE49-F238E27FC236}">
                <a16:creationId xmlns:a16="http://schemas.microsoft.com/office/drawing/2014/main" id="{3ED2BF94-275F-45FC-ADB5-664D656FB4E1}"/>
              </a:ext>
            </a:extLst>
          </p:cNvPr>
          <p:cNvSpPr>
            <a:spLocks noChangeArrowheads="1"/>
          </p:cNvSpPr>
          <p:nvPr/>
        </p:nvSpPr>
        <p:spPr bwMode="auto">
          <a:xfrm>
            <a:off x="3194050" y="1347788"/>
            <a:ext cx="43132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The </a:t>
            </a:r>
            <a:r>
              <a:rPr lang="en-US" altLang="zh-CN">
                <a:solidFill>
                  <a:schemeClr val="accent1"/>
                </a:solidFill>
                <a:ea typeface="宋体" panose="02010600030101010101" pitchFamily="2" charset="-122"/>
              </a:rPr>
              <a:t>income effect</a:t>
            </a:r>
            <a:r>
              <a:rPr lang="en-US" altLang="zh-CN">
                <a:ea typeface="宋体" panose="02010600030101010101" pitchFamily="2" charset="-122"/>
              </a:rPr>
              <a:t> is </a:t>
            </a:r>
            <a:br>
              <a:rPr lang="en-US" altLang="zh-CN">
                <a:ea typeface="宋体" panose="02010600030101010101" pitchFamily="2" charset="-122"/>
              </a:rPr>
            </a:br>
            <a:r>
              <a:rPr lang="en-US" altLang="zh-CN">
                <a:ea typeface="宋体" panose="02010600030101010101" pitchFamily="2" charset="-122"/>
              </a:rPr>
              <a:t>    </a:t>
            </a:r>
            <a:r>
              <a:rPr lang="en-US" altLang="zh-CN">
                <a:solidFill>
                  <a:schemeClr val="hlink"/>
                </a:solidFill>
                <a:ea typeface="宋体" panose="02010600030101010101" pitchFamily="2" charset="-122"/>
              </a:rPr>
              <a:t>(x</a:t>
            </a:r>
            <a:r>
              <a:rPr lang="en-US" altLang="zh-CN" baseline="-25000">
                <a:solidFill>
                  <a:schemeClr val="hlink"/>
                </a:solidFill>
                <a:ea typeface="宋体" panose="02010600030101010101" pitchFamily="2" charset="-122"/>
              </a:rPr>
              <a:t>1</a:t>
            </a:r>
            <a:r>
              <a:rPr lang="en-US" altLang="zh-CN">
                <a:solidFill>
                  <a:schemeClr val="hlink"/>
                </a:solidFill>
                <a:ea typeface="宋体" panose="02010600030101010101" pitchFamily="2" charset="-122"/>
              </a:rPr>
              <a:t>’’,x</a:t>
            </a:r>
            <a:r>
              <a:rPr lang="en-US" altLang="zh-CN" baseline="-25000">
                <a:solidFill>
                  <a:schemeClr val="hlink"/>
                </a:solidFill>
                <a:ea typeface="宋体" panose="02010600030101010101" pitchFamily="2" charset="-122"/>
              </a:rPr>
              <a:t>2</a:t>
            </a:r>
            <a:r>
              <a:rPr lang="en-US" altLang="zh-CN">
                <a:solidFill>
                  <a:schemeClr val="hlink"/>
                </a:solidFill>
                <a:ea typeface="宋体" panose="02010600030101010101" pitchFamily="2" charset="-122"/>
              </a:rPr>
              <a:t>’’)</a:t>
            </a:r>
            <a:r>
              <a:rPr lang="en-US" altLang="zh-CN">
                <a:ea typeface="宋体" panose="02010600030101010101" pitchFamily="2" charset="-122"/>
              </a:rPr>
              <a:t> </a:t>
            </a:r>
            <a:r>
              <a:rPr lang="en-US" altLang="zh-CN">
                <a:ea typeface="宋体" panose="02010600030101010101" pitchFamily="2" charset="-122"/>
                <a:sym typeface="Symbol" panose="05050102010706020507" pitchFamily="18" charset="2"/>
              </a:rPr>
              <a:t>  </a:t>
            </a:r>
            <a:r>
              <a:rPr lang="en-US" altLang="zh-CN">
                <a:solidFill>
                  <a:srgbClr val="00CC00"/>
                </a:solidFill>
                <a:ea typeface="宋体" panose="02010600030101010101" pitchFamily="2" charset="-122"/>
              </a:rPr>
              <a:t>(x</a:t>
            </a:r>
            <a:r>
              <a:rPr lang="en-US" altLang="zh-CN" baseline="-25000">
                <a:solidFill>
                  <a:srgbClr val="00CC00"/>
                </a:solidFill>
                <a:ea typeface="宋体" panose="02010600030101010101" pitchFamily="2" charset="-122"/>
              </a:rPr>
              <a:t>1</a:t>
            </a:r>
            <a:r>
              <a:rPr lang="en-US" altLang="zh-CN">
                <a:solidFill>
                  <a:srgbClr val="00CC00"/>
                </a:solidFill>
                <a:ea typeface="宋体" panose="02010600030101010101" pitchFamily="2" charset="-122"/>
              </a:rPr>
              <a:t>’’’,x</a:t>
            </a:r>
            <a:r>
              <a:rPr lang="en-US" altLang="zh-CN" baseline="-25000">
                <a:solidFill>
                  <a:srgbClr val="00CC00"/>
                </a:solidFill>
                <a:ea typeface="宋体" panose="02010600030101010101" pitchFamily="2" charset="-122"/>
              </a:rPr>
              <a:t>2</a:t>
            </a:r>
            <a:r>
              <a:rPr lang="en-US" altLang="zh-CN">
                <a:solidFill>
                  <a:srgbClr val="00CC00"/>
                </a:solidFill>
                <a:ea typeface="宋体" panose="02010600030101010101" pitchFamily="2" charset="-122"/>
              </a:rPr>
              <a:t>’’’)</a:t>
            </a:r>
            <a:r>
              <a:rPr lang="en-US" altLang="zh-CN">
                <a:ea typeface="宋体" panose="02010600030101010101" pitchFamily="2" charset="-122"/>
              </a:rPr>
              <a:t>.</a:t>
            </a:r>
          </a:p>
        </p:txBody>
      </p:sp>
      <p:sp>
        <p:nvSpPr>
          <p:cNvPr id="27685" name="AutoShape 38">
            <a:extLst>
              <a:ext uri="{FF2B5EF4-FFF2-40B4-BE49-F238E27FC236}">
                <a16:creationId xmlns:a16="http://schemas.microsoft.com/office/drawing/2014/main" id="{BEEE8E39-2335-4061-BE81-F464164D9CC4}"/>
              </a:ext>
            </a:extLst>
          </p:cNvPr>
          <p:cNvSpPr>
            <a:spLocks noChangeArrowheads="1"/>
          </p:cNvSpPr>
          <p:nvPr/>
        </p:nvSpPr>
        <p:spPr bwMode="auto">
          <a:xfrm>
            <a:off x="708025" y="3146425"/>
            <a:ext cx="203200" cy="766763"/>
          </a:xfrm>
          <a:prstGeom prst="downArrow">
            <a:avLst>
              <a:gd name="adj1" fmla="val 50000"/>
              <a:gd name="adj2" fmla="val 188689"/>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686" name="AutoShape 39">
            <a:extLst>
              <a:ext uri="{FF2B5EF4-FFF2-40B4-BE49-F238E27FC236}">
                <a16:creationId xmlns:a16="http://schemas.microsoft.com/office/drawing/2014/main" id="{7DBD5E48-E31B-417B-8850-28B0711F0318}"/>
              </a:ext>
            </a:extLst>
          </p:cNvPr>
          <p:cNvSpPr>
            <a:spLocks noChangeArrowheads="1"/>
          </p:cNvSpPr>
          <p:nvPr/>
        </p:nvSpPr>
        <p:spPr bwMode="auto">
          <a:xfrm>
            <a:off x="2239963" y="5892800"/>
            <a:ext cx="1185862" cy="217488"/>
          </a:xfrm>
          <a:prstGeom prst="rightArrow">
            <a:avLst>
              <a:gd name="adj1" fmla="val 50000"/>
              <a:gd name="adj2" fmla="val 272652"/>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B50EE25-ABC7-4BD4-8927-C2A07152F697}"/>
              </a:ext>
            </a:extLst>
          </p:cNvPr>
          <p:cNvSpPr>
            <a:spLocks noGrp="1" noChangeArrowheads="1"/>
          </p:cNvSpPr>
          <p:nvPr>
            <p:ph type="title"/>
          </p:nvPr>
        </p:nvSpPr>
        <p:spPr>
          <a:noFill/>
        </p:spPr>
        <p:txBody>
          <a:bodyPr/>
          <a:lstStyle/>
          <a:p>
            <a:r>
              <a:rPr lang="en-US" altLang="zh-CN">
                <a:ea typeface="宋体" panose="02010600030101010101" pitchFamily="2" charset="-122"/>
              </a:rPr>
              <a:t>The Overall Change in Demand</a:t>
            </a:r>
          </a:p>
        </p:txBody>
      </p:sp>
      <p:sp>
        <p:nvSpPr>
          <p:cNvPr id="28675" name="Line 3">
            <a:extLst>
              <a:ext uri="{FF2B5EF4-FFF2-40B4-BE49-F238E27FC236}">
                <a16:creationId xmlns:a16="http://schemas.microsoft.com/office/drawing/2014/main" id="{5C9FB643-B943-4E90-A0A4-99FF62502DFC}"/>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6" name="Line 4">
            <a:extLst>
              <a:ext uri="{FF2B5EF4-FFF2-40B4-BE49-F238E27FC236}">
                <a16:creationId xmlns:a16="http://schemas.microsoft.com/office/drawing/2014/main" id="{CB064FE9-A885-49F0-9031-256C6E1D5AB9}"/>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7" name="Rectangle 5">
            <a:extLst>
              <a:ext uri="{FF2B5EF4-FFF2-40B4-BE49-F238E27FC236}">
                <a16:creationId xmlns:a16="http://schemas.microsoft.com/office/drawing/2014/main" id="{7AA7A405-5950-4596-81C7-A42E43457C27}"/>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28678" name="Rectangle 6">
            <a:extLst>
              <a:ext uri="{FF2B5EF4-FFF2-40B4-BE49-F238E27FC236}">
                <a16:creationId xmlns:a16="http://schemas.microsoft.com/office/drawing/2014/main" id="{AE156218-95BA-4E6C-B691-CBD4CBDFE513}"/>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28679" name="Arc 7">
            <a:extLst>
              <a:ext uri="{FF2B5EF4-FFF2-40B4-BE49-F238E27FC236}">
                <a16:creationId xmlns:a16="http://schemas.microsoft.com/office/drawing/2014/main" id="{F07F8A59-3E26-45EF-AA39-4DB3882FE24E}"/>
              </a:ext>
            </a:extLst>
          </p:cNvPr>
          <p:cNvSpPr>
            <a:spLocks/>
          </p:cNvSpPr>
          <p:nvPr/>
        </p:nvSpPr>
        <p:spPr bwMode="auto">
          <a:xfrm rot="10800000">
            <a:off x="1924050" y="1982788"/>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680" name="Line 8">
            <a:extLst>
              <a:ext uri="{FF2B5EF4-FFF2-40B4-BE49-F238E27FC236}">
                <a16:creationId xmlns:a16="http://schemas.microsoft.com/office/drawing/2014/main" id="{B573737E-AC01-48B1-AFD6-4E9A5A120D98}"/>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1" name="Line 9">
            <a:extLst>
              <a:ext uri="{FF2B5EF4-FFF2-40B4-BE49-F238E27FC236}">
                <a16:creationId xmlns:a16="http://schemas.microsoft.com/office/drawing/2014/main" id="{5B3B92E5-403E-4766-B393-CC01FD252A04}"/>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2" name="Line 10">
            <a:extLst>
              <a:ext uri="{FF2B5EF4-FFF2-40B4-BE49-F238E27FC236}">
                <a16:creationId xmlns:a16="http://schemas.microsoft.com/office/drawing/2014/main" id="{D1938121-4051-42BF-8168-30A3AEFD40DE}"/>
              </a:ext>
            </a:extLst>
          </p:cNvPr>
          <p:cNvSpPr>
            <a:spLocks noChangeShapeType="1"/>
          </p:cNvSpPr>
          <p:nvPr/>
        </p:nvSpPr>
        <p:spPr bwMode="auto">
          <a:xfrm>
            <a:off x="1574800" y="2705100"/>
            <a:ext cx="4076700" cy="2703513"/>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3" name="Arc 11">
            <a:extLst>
              <a:ext uri="{FF2B5EF4-FFF2-40B4-BE49-F238E27FC236}">
                <a16:creationId xmlns:a16="http://schemas.microsoft.com/office/drawing/2014/main" id="{F4A902F8-04A8-448C-900D-3664C5528CC2}"/>
              </a:ext>
            </a:extLst>
          </p:cNvPr>
          <p:cNvSpPr>
            <a:spLocks/>
          </p:cNvSpPr>
          <p:nvPr/>
        </p:nvSpPr>
        <p:spPr bwMode="auto">
          <a:xfrm rot="10800000">
            <a:off x="2089150" y="1728788"/>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684" name="Line 12">
            <a:extLst>
              <a:ext uri="{FF2B5EF4-FFF2-40B4-BE49-F238E27FC236}">
                <a16:creationId xmlns:a16="http://schemas.microsoft.com/office/drawing/2014/main" id="{E8A5C650-DF3B-4579-9303-B507DF493C48}"/>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5" name="Line 13">
            <a:extLst>
              <a:ext uri="{FF2B5EF4-FFF2-40B4-BE49-F238E27FC236}">
                <a16:creationId xmlns:a16="http://schemas.microsoft.com/office/drawing/2014/main" id="{566D3E41-031F-4F9E-82DA-2C75052B9D5F}"/>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6" name="Line 14">
            <a:extLst>
              <a:ext uri="{FF2B5EF4-FFF2-40B4-BE49-F238E27FC236}">
                <a16:creationId xmlns:a16="http://schemas.microsoft.com/office/drawing/2014/main" id="{FC7290D4-08A1-4930-9529-64E1D9554888}"/>
              </a:ext>
            </a:extLst>
          </p:cNvPr>
          <p:cNvSpPr>
            <a:spLocks noChangeShapeType="1"/>
          </p:cNvSpPr>
          <p:nvPr/>
        </p:nvSpPr>
        <p:spPr bwMode="auto">
          <a:xfrm flipH="1">
            <a:off x="1574800" y="3919538"/>
            <a:ext cx="1905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7" name="Line 15">
            <a:extLst>
              <a:ext uri="{FF2B5EF4-FFF2-40B4-BE49-F238E27FC236}">
                <a16:creationId xmlns:a16="http://schemas.microsoft.com/office/drawing/2014/main" id="{B67C3CB2-426F-4885-809B-12C936A5AB58}"/>
              </a:ext>
            </a:extLst>
          </p:cNvPr>
          <p:cNvSpPr>
            <a:spLocks noChangeShapeType="1"/>
          </p:cNvSpPr>
          <p:nvPr/>
        </p:nvSpPr>
        <p:spPr bwMode="auto">
          <a:xfrm>
            <a:off x="3429000" y="3962400"/>
            <a:ext cx="0" cy="14351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8" name="Oval 16">
            <a:extLst>
              <a:ext uri="{FF2B5EF4-FFF2-40B4-BE49-F238E27FC236}">
                <a16:creationId xmlns:a16="http://schemas.microsoft.com/office/drawing/2014/main" id="{A6499105-A532-4B5A-A9E5-E0C26B06CC6F}"/>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689" name="Oval 17">
            <a:extLst>
              <a:ext uri="{FF2B5EF4-FFF2-40B4-BE49-F238E27FC236}">
                <a16:creationId xmlns:a16="http://schemas.microsoft.com/office/drawing/2014/main" id="{5557B9E2-3EA7-474C-9E0E-E2DEE200CC02}"/>
              </a:ext>
            </a:extLst>
          </p:cNvPr>
          <p:cNvSpPr>
            <a:spLocks noChangeArrowheads="1"/>
          </p:cNvSpPr>
          <p:nvPr/>
        </p:nvSpPr>
        <p:spPr bwMode="auto">
          <a:xfrm>
            <a:off x="3309938" y="3806825"/>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690" name="Oval 18">
            <a:extLst>
              <a:ext uri="{FF2B5EF4-FFF2-40B4-BE49-F238E27FC236}">
                <a16:creationId xmlns:a16="http://schemas.microsoft.com/office/drawing/2014/main" id="{E6541080-D0E3-4044-A3E4-5E233C31C6AD}"/>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691" name="Oval 19">
            <a:extLst>
              <a:ext uri="{FF2B5EF4-FFF2-40B4-BE49-F238E27FC236}">
                <a16:creationId xmlns:a16="http://schemas.microsoft.com/office/drawing/2014/main" id="{92C1DC70-C7B5-4C3F-AC9C-160F977BE21A}"/>
              </a:ext>
            </a:extLst>
          </p:cNvPr>
          <p:cNvSpPr>
            <a:spLocks noChangeArrowheads="1"/>
          </p:cNvSpPr>
          <p:nvPr/>
        </p:nvSpPr>
        <p:spPr bwMode="auto">
          <a:xfrm>
            <a:off x="1524000" y="3868738"/>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692" name="Oval 20">
            <a:extLst>
              <a:ext uri="{FF2B5EF4-FFF2-40B4-BE49-F238E27FC236}">
                <a16:creationId xmlns:a16="http://schemas.microsoft.com/office/drawing/2014/main" id="{44D4DBF8-8EFF-4045-B440-3F1543CC57CD}"/>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693" name="Oval 21">
            <a:extLst>
              <a:ext uri="{FF2B5EF4-FFF2-40B4-BE49-F238E27FC236}">
                <a16:creationId xmlns:a16="http://schemas.microsoft.com/office/drawing/2014/main" id="{B4DFE3BA-5C77-4F37-AB74-FE355CE8579E}"/>
              </a:ext>
            </a:extLst>
          </p:cNvPr>
          <p:cNvSpPr>
            <a:spLocks noChangeArrowheads="1"/>
          </p:cNvSpPr>
          <p:nvPr/>
        </p:nvSpPr>
        <p:spPr bwMode="auto">
          <a:xfrm>
            <a:off x="3378200"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694" name="Rectangle 22">
            <a:extLst>
              <a:ext uri="{FF2B5EF4-FFF2-40B4-BE49-F238E27FC236}">
                <a16:creationId xmlns:a16="http://schemas.microsoft.com/office/drawing/2014/main" id="{C44EF320-064E-453A-98E1-44F82FA36380}"/>
              </a:ext>
            </a:extLst>
          </p:cNvPr>
          <p:cNvSpPr>
            <a:spLocks noChangeArrowheads="1"/>
          </p:cNvSpPr>
          <p:nvPr/>
        </p:nvSpPr>
        <p:spPr bwMode="auto">
          <a:xfrm>
            <a:off x="987425" y="286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28695" name="Rectangle 23">
            <a:extLst>
              <a:ext uri="{FF2B5EF4-FFF2-40B4-BE49-F238E27FC236}">
                <a16:creationId xmlns:a16="http://schemas.microsoft.com/office/drawing/2014/main" id="{22D989A8-0A40-4539-864E-00A622F7586E}"/>
              </a:ext>
            </a:extLst>
          </p:cNvPr>
          <p:cNvSpPr>
            <a:spLocks noChangeArrowheads="1"/>
          </p:cNvSpPr>
          <p:nvPr/>
        </p:nvSpPr>
        <p:spPr bwMode="auto">
          <a:xfrm>
            <a:off x="915988" y="3611563"/>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28696" name="Rectangle 24">
            <a:extLst>
              <a:ext uri="{FF2B5EF4-FFF2-40B4-BE49-F238E27FC236}">
                <a16:creationId xmlns:a16="http://schemas.microsoft.com/office/drawing/2014/main" id="{BBCE6E64-9D73-4B20-98A0-6932AE3D682F}"/>
              </a:ext>
            </a:extLst>
          </p:cNvPr>
          <p:cNvSpPr>
            <a:spLocks noChangeArrowheads="1"/>
          </p:cNvSpPr>
          <p:nvPr/>
        </p:nvSpPr>
        <p:spPr bwMode="auto">
          <a:xfrm>
            <a:off x="1982788" y="540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28697" name="Rectangle 25">
            <a:extLst>
              <a:ext uri="{FF2B5EF4-FFF2-40B4-BE49-F238E27FC236}">
                <a16:creationId xmlns:a16="http://schemas.microsoft.com/office/drawing/2014/main" id="{487C6823-F848-4B90-BC2F-80169DD1FB38}"/>
              </a:ext>
            </a:extLst>
          </p:cNvPr>
          <p:cNvSpPr>
            <a:spLocks noChangeArrowheads="1"/>
          </p:cNvSpPr>
          <p:nvPr/>
        </p:nvSpPr>
        <p:spPr bwMode="auto">
          <a:xfrm>
            <a:off x="3151188" y="5414963"/>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28698" name="Arc 28">
            <a:extLst>
              <a:ext uri="{FF2B5EF4-FFF2-40B4-BE49-F238E27FC236}">
                <a16:creationId xmlns:a16="http://schemas.microsoft.com/office/drawing/2014/main" id="{758BFDCD-4C42-459A-8C38-D967B2A10675}"/>
              </a:ext>
            </a:extLst>
          </p:cNvPr>
          <p:cNvSpPr>
            <a:spLocks/>
          </p:cNvSpPr>
          <p:nvPr/>
        </p:nvSpPr>
        <p:spPr bwMode="auto">
          <a:xfrm rot="10800000">
            <a:off x="2370138" y="1228725"/>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699" name="Line 29">
            <a:extLst>
              <a:ext uri="{FF2B5EF4-FFF2-40B4-BE49-F238E27FC236}">
                <a16:creationId xmlns:a16="http://schemas.microsoft.com/office/drawing/2014/main" id="{D3F63A5D-5F48-4C24-A95F-EAFEDD9D4006}"/>
              </a:ext>
            </a:extLst>
          </p:cNvPr>
          <p:cNvSpPr>
            <a:spLocks noChangeShapeType="1"/>
          </p:cNvSpPr>
          <p:nvPr/>
        </p:nvSpPr>
        <p:spPr bwMode="auto">
          <a:xfrm>
            <a:off x="3735388" y="3429000"/>
            <a:ext cx="0" cy="196215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0" name="Line 30">
            <a:extLst>
              <a:ext uri="{FF2B5EF4-FFF2-40B4-BE49-F238E27FC236}">
                <a16:creationId xmlns:a16="http://schemas.microsoft.com/office/drawing/2014/main" id="{6C30BCBD-A2E1-4D74-B271-DE6CF98CB775}"/>
              </a:ext>
            </a:extLst>
          </p:cNvPr>
          <p:cNvSpPr>
            <a:spLocks noChangeShapeType="1"/>
          </p:cNvSpPr>
          <p:nvPr/>
        </p:nvSpPr>
        <p:spPr bwMode="auto">
          <a:xfrm flipH="1">
            <a:off x="1570038" y="3429000"/>
            <a:ext cx="216535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1" name="Oval 31">
            <a:extLst>
              <a:ext uri="{FF2B5EF4-FFF2-40B4-BE49-F238E27FC236}">
                <a16:creationId xmlns:a16="http://schemas.microsoft.com/office/drawing/2014/main" id="{4C419F7C-4211-445B-A9BA-89FE92873E28}"/>
              </a:ext>
            </a:extLst>
          </p:cNvPr>
          <p:cNvSpPr>
            <a:spLocks noChangeArrowheads="1"/>
          </p:cNvSpPr>
          <p:nvPr/>
        </p:nvSpPr>
        <p:spPr bwMode="auto">
          <a:xfrm>
            <a:off x="1520825" y="337185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702" name="Oval 32">
            <a:extLst>
              <a:ext uri="{FF2B5EF4-FFF2-40B4-BE49-F238E27FC236}">
                <a16:creationId xmlns:a16="http://schemas.microsoft.com/office/drawing/2014/main" id="{67E9F0F8-22D0-49C9-99B6-08B66790AAB3}"/>
              </a:ext>
            </a:extLst>
          </p:cNvPr>
          <p:cNvSpPr>
            <a:spLocks noChangeArrowheads="1"/>
          </p:cNvSpPr>
          <p:nvPr/>
        </p:nvSpPr>
        <p:spPr bwMode="auto">
          <a:xfrm>
            <a:off x="3673475"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703" name="Rectangle 33">
            <a:extLst>
              <a:ext uri="{FF2B5EF4-FFF2-40B4-BE49-F238E27FC236}">
                <a16:creationId xmlns:a16="http://schemas.microsoft.com/office/drawing/2014/main" id="{8BDCF2B7-B0CE-4541-AD81-1D831128BF2C}"/>
              </a:ext>
            </a:extLst>
          </p:cNvPr>
          <p:cNvSpPr>
            <a:spLocks noChangeArrowheads="1"/>
          </p:cNvSpPr>
          <p:nvPr/>
        </p:nvSpPr>
        <p:spPr bwMode="auto">
          <a:xfrm>
            <a:off x="3743325" y="2846388"/>
            <a:ext cx="177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a:ea typeface="宋体" panose="02010600030101010101" pitchFamily="2" charset="-122"/>
              </a:rPr>
              <a:t>(</a:t>
            </a:r>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28704" name="Oval 34">
            <a:extLst>
              <a:ext uri="{FF2B5EF4-FFF2-40B4-BE49-F238E27FC236}">
                <a16:creationId xmlns:a16="http://schemas.microsoft.com/office/drawing/2014/main" id="{0EA5C3CD-E9D1-407C-BD57-E587781B8678}"/>
              </a:ext>
            </a:extLst>
          </p:cNvPr>
          <p:cNvSpPr>
            <a:spLocks noChangeArrowheads="1"/>
          </p:cNvSpPr>
          <p:nvPr/>
        </p:nvSpPr>
        <p:spPr bwMode="auto">
          <a:xfrm>
            <a:off x="3632200" y="3322638"/>
            <a:ext cx="215900" cy="215900"/>
          </a:xfrm>
          <a:prstGeom prst="ellipse">
            <a:avLst/>
          </a:prstGeom>
          <a:solidFill>
            <a:srgbClr val="00CC00"/>
          </a:solidFill>
          <a:ln w="12700">
            <a:solidFill>
              <a:srgbClr val="33CC33"/>
            </a:solidFill>
            <a:round/>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705" name="AutoShape 37">
            <a:extLst>
              <a:ext uri="{FF2B5EF4-FFF2-40B4-BE49-F238E27FC236}">
                <a16:creationId xmlns:a16="http://schemas.microsoft.com/office/drawing/2014/main" id="{D09A8BA4-7C8C-43DB-90B6-C7F0E19810E1}"/>
              </a:ext>
            </a:extLst>
          </p:cNvPr>
          <p:cNvSpPr>
            <a:spLocks noChangeArrowheads="1"/>
          </p:cNvSpPr>
          <p:nvPr/>
        </p:nvSpPr>
        <p:spPr bwMode="auto">
          <a:xfrm>
            <a:off x="1731963" y="3146425"/>
            <a:ext cx="423862" cy="304800"/>
          </a:xfrm>
          <a:prstGeom prst="downArrow">
            <a:avLst>
              <a:gd name="adj1" fmla="val 50000"/>
              <a:gd name="adj2" fmla="val 50005"/>
            </a:avLst>
          </a:prstGeom>
          <a:solidFill>
            <a:schemeClr val="tx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706" name="AutoShape 38">
            <a:extLst>
              <a:ext uri="{FF2B5EF4-FFF2-40B4-BE49-F238E27FC236}">
                <a16:creationId xmlns:a16="http://schemas.microsoft.com/office/drawing/2014/main" id="{3CE5CC4C-BACC-46DE-9055-E0E4E8209717}"/>
              </a:ext>
            </a:extLst>
          </p:cNvPr>
          <p:cNvSpPr>
            <a:spLocks noChangeArrowheads="1"/>
          </p:cNvSpPr>
          <p:nvPr/>
        </p:nvSpPr>
        <p:spPr bwMode="auto">
          <a:xfrm>
            <a:off x="2233613" y="4819650"/>
            <a:ext cx="1501775" cy="457200"/>
          </a:xfrm>
          <a:prstGeom prst="rightArrow">
            <a:avLst>
              <a:gd name="adj1" fmla="val 50000"/>
              <a:gd name="adj2" fmla="val 164251"/>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707" name="Rectangle 39">
            <a:extLst>
              <a:ext uri="{FF2B5EF4-FFF2-40B4-BE49-F238E27FC236}">
                <a16:creationId xmlns:a16="http://schemas.microsoft.com/office/drawing/2014/main" id="{FD66C42D-E9E4-4B53-846B-40F8BEB0B1F1}"/>
              </a:ext>
            </a:extLst>
          </p:cNvPr>
          <p:cNvSpPr>
            <a:spLocks noChangeArrowheads="1"/>
          </p:cNvSpPr>
          <p:nvPr/>
        </p:nvSpPr>
        <p:spPr bwMode="auto">
          <a:xfrm>
            <a:off x="3479800" y="1176338"/>
            <a:ext cx="564673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The change to demand due to </a:t>
            </a:r>
            <a:br>
              <a:rPr lang="en-US" altLang="zh-CN">
                <a:ea typeface="宋体" panose="02010600030101010101" pitchFamily="2" charset="-122"/>
              </a:rPr>
            </a:br>
            <a:r>
              <a:rPr lang="en-US" altLang="zh-CN">
                <a:ea typeface="宋体" panose="02010600030101010101" pitchFamily="2" charset="-122"/>
              </a:rPr>
              <a:t>lower p</a:t>
            </a:r>
            <a:r>
              <a:rPr lang="en-US" altLang="zh-CN" baseline="-25000">
                <a:ea typeface="宋体" panose="02010600030101010101" pitchFamily="2" charset="-122"/>
              </a:rPr>
              <a:t>1</a:t>
            </a:r>
            <a:r>
              <a:rPr lang="en-US" altLang="zh-CN">
                <a:ea typeface="宋体" panose="02010600030101010101" pitchFamily="2" charset="-122"/>
              </a:rPr>
              <a:t> is the sum of the </a:t>
            </a:r>
            <a:br>
              <a:rPr lang="en-US" altLang="zh-CN">
                <a:ea typeface="宋体" panose="02010600030101010101" pitchFamily="2" charset="-122"/>
              </a:rPr>
            </a:br>
            <a:r>
              <a:rPr lang="en-US" altLang="zh-CN">
                <a:ea typeface="宋体" panose="02010600030101010101" pitchFamily="2" charset="-122"/>
              </a:rPr>
              <a:t>income and substitution effects,</a:t>
            </a:r>
            <a:br>
              <a:rPr lang="en-US" altLang="zh-CN">
                <a:ea typeface="宋体" panose="02010600030101010101" pitchFamily="2" charset="-122"/>
              </a:rPr>
            </a:br>
            <a:r>
              <a:rPr lang="en-US" altLang="zh-CN">
                <a:ea typeface="宋体" panose="02010600030101010101" pitchFamily="2" charset="-122"/>
              </a:rPr>
              <a:t>                   </a:t>
            </a:r>
            <a:r>
              <a:rPr lang="en-US" altLang="zh-CN">
                <a:solidFill>
                  <a:schemeClr val="tx2"/>
                </a:solidFill>
                <a:ea typeface="宋体" panose="02010600030101010101" pitchFamily="2" charset="-122"/>
              </a:rPr>
              <a:t>(x</a:t>
            </a:r>
            <a:r>
              <a:rPr lang="en-US" altLang="zh-CN" baseline="-25000">
                <a:solidFill>
                  <a:schemeClr val="tx2"/>
                </a:solidFill>
                <a:ea typeface="宋体" panose="02010600030101010101" pitchFamily="2" charset="-122"/>
              </a:rPr>
              <a:t>1</a:t>
            </a:r>
            <a:r>
              <a:rPr lang="en-US" altLang="zh-CN">
                <a:solidFill>
                  <a:schemeClr val="tx2"/>
                </a:solidFill>
                <a:ea typeface="宋体" panose="02010600030101010101" pitchFamily="2" charset="-122"/>
              </a:rPr>
              <a:t>’,x</a:t>
            </a:r>
            <a:r>
              <a:rPr lang="en-US" altLang="zh-CN" baseline="-25000">
                <a:solidFill>
                  <a:schemeClr val="tx2"/>
                </a:solidFill>
                <a:ea typeface="宋体" panose="02010600030101010101" pitchFamily="2" charset="-122"/>
              </a:rPr>
              <a:t>2</a:t>
            </a:r>
            <a:r>
              <a:rPr lang="en-US" altLang="zh-CN">
                <a:solidFill>
                  <a:schemeClr val="tx2"/>
                </a:solidFill>
                <a:ea typeface="宋体" panose="02010600030101010101" pitchFamily="2" charset="-122"/>
              </a:rPr>
              <a:t>’)</a:t>
            </a:r>
            <a:r>
              <a:rPr lang="en-US" altLang="zh-CN">
                <a:ea typeface="宋体" panose="02010600030101010101" pitchFamily="2" charset="-122"/>
              </a:rPr>
              <a:t>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rPr>
              <a:t> </a:t>
            </a:r>
            <a:r>
              <a:rPr lang="en-US" altLang="zh-CN">
                <a:solidFill>
                  <a:srgbClr val="00CC00"/>
                </a:solidFill>
                <a:ea typeface="宋体" panose="02010600030101010101" pitchFamily="2" charset="-122"/>
              </a:rPr>
              <a:t>(x</a:t>
            </a:r>
            <a:r>
              <a:rPr lang="en-US" altLang="zh-CN" baseline="-25000">
                <a:solidFill>
                  <a:srgbClr val="00CC00"/>
                </a:solidFill>
                <a:ea typeface="宋体" panose="02010600030101010101" pitchFamily="2" charset="-122"/>
              </a:rPr>
              <a:t>1</a:t>
            </a:r>
            <a:r>
              <a:rPr lang="en-US" altLang="zh-CN">
                <a:solidFill>
                  <a:srgbClr val="00CC00"/>
                </a:solidFill>
                <a:ea typeface="宋体" panose="02010600030101010101" pitchFamily="2" charset="-122"/>
              </a:rPr>
              <a:t>’’’,x</a:t>
            </a:r>
            <a:r>
              <a:rPr lang="en-US" altLang="zh-CN" baseline="-25000">
                <a:solidFill>
                  <a:srgbClr val="00CC00"/>
                </a:solidFill>
                <a:ea typeface="宋体" panose="02010600030101010101" pitchFamily="2" charset="-122"/>
              </a:rPr>
              <a:t>2</a:t>
            </a:r>
            <a:r>
              <a:rPr lang="en-US" altLang="zh-CN">
                <a:solidFill>
                  <a:srgbClr val="00CC00"/>
                </a:solidFill>
                <a:ea typeface="宋体" panose="02010600030101010101" pitchFamily="2" charset="-122"/>
              </a:rPr>
              <a:t>’’’)</a:t>
            </a:r>
            <a:r>
              <a:rPr lang="en-US" altLang="zh-CN">
                <a:ea typeface="宋体" panose="02010600030101010101" pitchFamily="2" charset="-122"/>
              </a:rPr>
              <a:t>.</a:t>
            </a:r>
          </a:p>
        </p:txBody>
      </p:sp>
      <p:sp>
        <p:nvSpPr>
          <p:cNvPr id="28708" name="AutoShape 40">
            <a:extLst>
              <a:ext uri="{FF2B5EF4-FFF2-40B4-BE49-F238E27FC236}">
                <a16:creationId xmlns:a16="http://schemas.microsoft.com/office/drawing/2014/main" id="{D3EBD0BF-072C-46F0-A749-51D8E4736266}"/>
              </a:ext>
            </a:extLst>
          </p:cNvPr>
          <p:cNvSpPr>
            <a:spLocks noChangeArrowheads="1"/>
          </p:cNvSpPr>
          <p:nvPr/>
        </p:nvSpPr>
        <p:spPr bwMode="auto">
          <a:xfrm>
            <a:off x="708025" y="3146425"/>
            <a:ext cx="203200" cy="766763"/>
          </a:xfrm>
          <a:prstGeom prst="downArrow">
            <a:avLst>
              <a:gd name="adj1" fmla="val 50000"/>
              <a:gd name="adj2" fmla="val 188689"/>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709" name="AutoShape 41">
            <a:extLst>
              <a:ext uri="{FF2B5EF4-FFF2-40B4-BE49-F238E27FC236}">
                <a16:creationId xmlns:a16="http://schemas.microsoft.com/office/drawing/2014/main" id="{A946E785-3881-43FD-B2AB-E97712AB7ACF}"/>
              </a:ext>
            </a:extLst>
          </p:cNvPr>
          <p:cNvSpPr>
            <a:spLocks noChangeArrowheads="1"/>
          </p:cNvSpPr>
          <p:nvPr/>
        </p:nvSpPr>
        <p:spPr bwMode="auto">
          <a:xfrm>
            <a:off x="2239963" y="5892800"/>
            <a:ext cx="1185862" cy="217488"/>
          </a:xfrm>
          <a:prstGeom prst="rightArrow">
            <a:avLst>
              <a:gd name="adj1" fmla="val 50000"/>
              <a:gd name="adj2" fmla="val 272652"/>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710" name="AutoShape 42">
            <a:extLst>
              <a:ext uri="{FF2B5EF4-FFF2-40B4-BE49-F238E27FC236}">
                <a16:creationId xmlns:a16="http://schemas.microsoft.com/office/drawing/2014/main" id="{F39B3611-F5F6-4608-93FD-9CE681DC602F}"/>
              </a:ext>
            </a:extLst>
          </p:cNvPr>
          <p:cNvSpPr>
            <a:spLocks noChangeArrowheads="1"/>
          </p:cNvSpPr>
          <p:nvPr/>
        </p:nvSpPr>
        <p:spPr bwMode="auto">
          <a:xfrm>
            <a:off x="3451225" y="5878513"/>
            <a:ext cx="363538" cy="271462"/>
          </a:xfrm>
          <a:prstGeom prst="rightArrow">
            <a:avLst>
              <a:gd name="adj1" fmla="val 50000"/>
              <a:gd name="adj2" fmla="val 66965"/>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711" name="AutoShape 43">
            <a:extLst>
              <a:ext uri="{FF2B5EF4-FFF2-40B4-BE49-F238E27FC236}">
                <a16:creationId xmlns:a16="http://schemas.microsoft.com/office/drawing/2014/main" id="{88C4D088-6FFE-4192-9EEC-BB3BDAB27427}"/>
              </a:ext>
            </a:extLst>
          </p:cNvPr>
          <p:cNvSpPr>
            <a:spLocks noChangeArrowheads="1"/>
          </p:cNvSpPr>
          <p:nvPr/>
        </p:nvSpPr>
        <p:spPr bwMode="auto">
          <a:xfrm>
            <a:off x="433388" y="3421063"/>
            <a:ext cx="220662" cy="477837"/>
          </a:xfrm>
          <a:prstGeom prst="upArrow">
            <a:avLst>
              <a:gd name="adj1" fmla="val 50000"/>
              <a:gd name="adj2" fmla="val 108263"/>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DE7FAF2-C4D2-47DA-8458-68D3EB8F87D4}"/>
              </a:ext>
            </a:extLst>
          </p:cNvPr>
          <p:cNvSpPr>
            <a:spLocks noGrp="1" noChangeArrowheads="1"/>
          </p:cNvSpPr>
          <p:nvPr>
            <p:ph type="title"/>
          </p:nvPr>
        </p:nvSpPr>
        <p:spPr>
          <a:xfrm>
            <a:off x="404813" y="228600"/>
            <a:ext cx="8458200" cy="1219200"/>
          </a:xfrm>
          <a:noFill/>
        </p:spPr>
        <p:txBody>
          <a:bodyPr/>
          <a:lstStyle/>
          <a:p>
            <a:r>
              <a:rPr lang="en-US" altLang="zh-CN">
                <a:ea typeface="宋体" panose="02010600030101010101" pitchFamily="2" charset="-122"/>
              </a:rPr>
              <a:t>Slutsky’s Effects for Normal Goods</a:t>
            </a:r>
          </a:p>
        </p:txBody>
      </p:sp>
      <p:sp>
        <p:nvSpPr>
          <p:cNvPr id="29699" name="Rectangle 3">
            <a:extLst>
              <a:ext uri="{FF2B5EF4-FFF2-40B4-BE49-F238E27FC236}">
                <a16:creationId xmlns:a16="http://schemas.microsoft.com/office/drawing/2014/main" id="{460F9BF4-103E-4252-A8B1-132D1E911ABF}"/>
              </a:ext>
            </a:extLst>
          </p:cNvPr>
          <p:cNvSpPr>
            <a:spLocks noGrp="1" noChangeArrowheads="1"/>
          </p:cNvSpPr>
          <p:nvPr>
            <p:ph type="body" idx="1"/>
          </p:nvPr>
        </p:nvSpPr>
        <p:spPr>
          <a:noFill/>
        </p:spPr>
        <p:txBody>
          <a:bodyPr/>
          <a:lstStyle/>
          <a:p>
            <a:r>
              <a:rPr lang="en-US" altLang="zh-CN">
                <a:ea typeface="宋体" panose="02010600030101010101" pitchFamily="2" charset="-122"/>
              </a:rPr>
              <a:t>Most goods are normal (i.e. demand increases with income).</a:t>
            </a:r>
          </a:p>
          <a:p>
            <a:r>
              <a:rPr lang="en-US" altLang="zh-CN">
                <a:ea typeface="宋体" panose="02010600030101010101" pitchFamily="2" charset="-122"/>
              </a:rPr>
              <a:t>The substitution and income effects change the demand of the normal good in the same direction when a normal good’s own price changes.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434E536-7780-4FEB-8A80-6129E75F34A3}"/>
              </a:ext>
            </a:extLst>
          </p:cNvPr>
          <p:cNvSpPr>
            <a:spLocks noGrp="1" noChangeArrowheads="1"/>
          </p:cNvSpPr>
          <p:nvPr>
            <p:ph type="title"/>
          </p:nvPr>
        </p:nvSpPr>
        <p:spPr>
          <a:xfrm>
            <a:off x="0" y="14288"/>
            <a:ext cx="9142413" cy="1219200"/>
          </a:xfrm>
          <a:noFill/>
        </p:spPr>
        <p:txBody>
          <a:bodyPr/>
          <a:lstStyle/>
          <a:p>
            <a:r>
              <a:rPr lang="en-US" altLang="zh-CN">
                <a:ea typeface="宋体" panose="02010600030101010101" pitchFamily="2" charset="-122"/>
              </a:rPr>
              <a:t>Slutsky’s Effects for Normal Goods</a:t>
            </a:r>
          </a:p>
        </p:txBody>
      </p:sp>
      <p:sp>
        <p:nvSpPr>
          <p:cNvPr id="30723" name="Line 3">
            <a:extLst>
              <a:ext uri="{FF2B5EF4-FFF2-40B4-BE49-F238E27FC236}">
                <a16:creationId xmlns:a16="http://schemas.microsoft.com/office/drawing/2014/main" id="{645B9D88-EC62-4822-A5AC-7596753C9810}"/>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4" name="Line 4">
            <a:extLst>
              <a:ext uri="{FF2B5EF4-FFF2-40B4-BE49-F238E27FC236}">
                <a16:creationId xmlns:a16="http://schemas.microsoft.com/office/drawing/2014/main" id="{23BED3B1-FCF7-4AEA-A738-966B3AA68A67}"/>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5" name="Rectangle 5">
            <a:extLst>
              <a:ext uri="{FF2B5EF4-FFF2-40B4-BE49-F238E27FC236}">
                <a16:creationId xmlns:a16="http://schemas.microsoft.com/office/drawing/2014/main" id="{74D1A391-8058-462B-B459-EAF7FEFF7296}"/>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30726" name="Rectangle 6">
            <a:extLst>
              <a:ext uri="{FF2B5EF4-FFF2-40B4-BE49-F238E27FC236}">
                <a16:creationId xmlns:a16="http://schemas.microsoft.com/office/drawing/2014/main" id="{FF872E2B-C790-4628-B53E-AF2A0D25520E}"/>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30727" name="Arc 7">
            <a:extLst>
              <a:ext uri="{FF2B5EF4-FFF2-40B4-BE49-F238E27FC236}">
                <a16:creationId xmlns:a16="http://schemas.microsoft.com/office/drawing/2014/main" id="{A47CC36A-B2F8-442D-A5F0-1CA32001E99C}"/>
              </a:ext>
            </a:extLst>
          </p:cNvPr>
          <p:cNvSpPr>
            <a:spLocks/>
          </p:cNvSpPr>
          <p:nvPr/>
        </p:nvSpPr>
        <p:spPr bwMode="auto">
          <a:xfrm rot="10800000">
            <a:off x="1924050" y="1982788"/>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728" name="Line 8">
            <a:extLst>
              <a:ext uri="{FF2B5EF4-FFF2-40B4-BE49-F238E27FC236}">
                <a16:creationId xmlns:a16="http://schemas.microsoft.com/office/drawing/2014/main" id="{4379182E-4E3C-4DE0-A772-6AE2A96356F1}"/>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9" name="Line 9">
            <a:extLst>
              <a:ext uri="{FF2B5EF4-FFF2-40B4-BE49-F238E27FC236}">
                <a16:creationId xmlns:a16="http://schemas.microsoft.com/office/drawing/2014/main" id="{54327A22-BD73-4D0A-9945-430A00549CC8}"/>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0" name="Line 10">
            <a:extLst>
              <a:ext uri="{FF2B5EF4-FFF2-40B4-BE49-F238E27FC236}">
                <a16:creationId xmlns:a16="http://schemas.microsoft.com/office/drawing/2014/main" id="{41F98A65-1155-4E58-8661-3FA8B713FB9C}"/>
              </a:ext>
            </a:extLst>
          </p:cNvPr>
          <p:cNvSpPr>
            <a:spLocks noChangeShapeType="1"/>
          </p:cNvSpPr>
          <p:nvPr/>
        </p:nvSpPr>
        <p:spPr bwMode="auto">
          <a:xfrm>
            <a:off x="1574800" y="2705100"/>
            <a:ext cx="4076700" cy="2703513"/>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1" name="Arc 11">
            <a:extLst>
              <a:ext uri="{FF2B5EF4-FFF2-40B4-BE49-F238E27FC236}">
                <a16:creationId xmlns:a16="http://schemas.microsoft.com/office/drawing/2014/main" id="{3855985D-F1D9-4EF0-A61B-5DE741177A20}"/>
              </a:ext>
            </a:extLst>
          </p:cNvPr>
          <p:cNvSpPr>
            <a:spLocks/>
          </p:cNvSpPr>
          <p:nvPr/>
        </p:nvSpPr>
        <p:spPr bwMode="auto">
          <a:xfrm rot="10800000">
            <a:off x="2089150" y="1728788"/>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732" name="Line 12">
            <a:extLst>
              <a:ext uri="{FF2B5EF4-FFF2-40B4-BE49-F238E27FC236}">
                <a16:creationId xmlns:a16="http://schemas.microsoft.com/office/drawing/2014/main" id="{61DAA891-2ABA-4131-B28D-7E978FC712D6}"/>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3" name="Line 13">
            <a:extLst>
              <a:ext uri="{FF2B5EF4-FFF2-40B4-BE49-F238E27FC236}">
                <a16:creationId xmlns:a16="http://schemas.microsoft.com/office/drawing/2014/main" id="{7621707C-D049-4A00-9770-FDEAD41FBBBA}"/>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4" name="Line 14">
            <a:extLst>
              <a:ext uri="{FF2B5EF4-FFF2-40B4-BE49-F238E27FC236}">
                <a16:creationId xmlns:a16="http://schemas.microsoft.com/office/drawing/2014/main" id="{3F3501A9-1951-43C5-A5E6-C0698D875A85}"/>
              </a:ext>
            </a:extLst>
          </p:cNvPr>
          <p:cNvSpPr>
            <a:spLocks noChangeShapeType="1"/>
          </p:cNvSpPr>
          <p:nvPr/>
        </p:nvSpPr>
        <p:spPr bwMode="auto">
          <a:xfrm flipH="1">
            <a:off x="1574800" y="3919538"/>
            <a:ext cx="1905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5" name="Line 15">
            <a:extLst>
              <a:ext uri="{FF2B5EF4-FFF2-40B4-BE49-F238E27FC236}">
                <a16:creationId xmlns:a16="http://schemas.microsoft.com/office/drawing/2014/main" id="{AA87A8E9-BB81-49C3-8D56-607DCCF7AFA7}"/>
              </a:ext>
            </a:extLst>
          </p:cNvPr>
          <p:cNvSpPr>
            <a:spLocks noChangeShapeType="1"/>
          </p:cNvSpPr>
          <p:nvPr/>
        </p:nvSpPr>
        <p:spPr bwMode="auto">
          <a:xfrm>
            <a:off x="3429000" y="3962400"/>
            <a:ext cx="0" cy="14351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6" name="Oval 16">
            <a:extLst>
              <a:ext uri="{FF2B5EF4-FFF2-40B4-BE49-F238E27FC236}">
                <a16:creationId xmlns:a16="http://schemas.microsoft.com/office/drawing/2014/main" id="{2E4767C6-C3C4-4C12-AEF6-0ADB6853153A}"/>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737" name="Oval 17">
            <a:extLst>
              <a:ext uri="{FF2B5EF4-FFF2-40B4-BE49-F238E27FC236}">
                <a16:creationId xmlns:a16="http://schemas.microsoft.com/office/drawing/2014/main" id="{0AFFD0FF-4670-4E14-BF8D-7DA8291785C9}"/>
              </a:ext>
            </a:extLst>
          </p:cNvPr>
          <p:cNvSpPr>
            <a:spLocks noChangeArrowheads="1"/>
          </p:cNvSpPr>
          <p:nvPr/>
        </p:nvSpPr>
        <p:spPr bwMode="auto">
          <a:xfrm>
            <a:off x="3309938" y="3806825"/>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738" name="Oval 18">
            <a:extLst>
              <a:ext uri="{FF2B5EF4-FFF2-40B4-BE49-F238E27FC236}">
                <a16:creationId xmlns:a16="http://schemas.microsoft.com/office/drawing/2014/main" id="{75E9FA60-8C85-4340-93A0-EFFA951699C1}"/>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739" name="Oval 19">
            <a:extLst>
              <a:ext uri="{FF2B5EF4-FFF2-40B4-BE49-F238E27FC236}">
                <a16:creationId xmlns:a16="http://schemas.microsoft.com/office/drawing/2014/main" id="{44B1C668-D4DC-4345-867C-7C58DE6EAAD7}"/>
              </a:ext>
            </a:extLst>
          </p:cNvPr>
          <p:cNvSpPr>
            <a:spLocks noChangeArrowheads="1"/>
          </p:cNvSpPr>
          <p:nvPr/>
        </p:nvSpPr>
        <p:spPr bwMode="auto">
          <a:xfrm>
            <a:off x="1524000" y="3868738"/>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740" name="Oval 20">
            <a:extLst>
              <a:ext uri="{FF2B5EF4-FFF2-40B4-BE49-F238E27FC236}">
                <a16:creationId xmlns:a16="http://schemas.microsoft.com/office/drawing/2014/main" id="{6C0AE027-F371-4978-88CE-0A3D63910912}"/>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741" name="Oval 21">
            <a:extLst>
              <a:ext uri="{FF2B5EF4-FFF2-40B4-BE49-F238E27FC236}">
                <a16:creationId xmlns:a16="http://schemas.microsoft.com/office/drawing/2014/main" id="{163B16CE-7FF4-46AF-852C-DE5679AA6BAE}"/>
              </a:ext>
            </a:extLst>
          </p:cNvPr>
          <p:cNvSpPr>
            <a:spLocks noChangeArrowheads="1"/>
          </p:cNvSpPr>
          <p:nvPr/>
        </p:nvSpPr>
        <p:spPr bwMode="auto">
          <a:xfrm>
            <a:off x="3378200"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742" name="Rectangle 22">
            <a:extLst>
              <a:ext uri="{FF2B5EF4-FFF2-40B4-BE49-F238E27FC236}">
                <a16:creationId xmlns:a16="http://schemas.microsoft.com/office/drawing/2014/main" id="{C74594E5-5362-4A5D-9428-0E730B150B31}"/>
              </a:ext>
            </a:extLst>
          </p:cNvPr>
          <p:cNvSpPr>
            <a:spLocks noChangeArrowheads="1"/>
          </p:cNvSpPr>
          <p:nvPr/>
        </p:nvSpPr>
        <p:spPr bwMode="auto">
          <a:xfrm>
            <a:off x="987425" y="286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30743" name="Rectangle 23">
            <a:extLst>
              <a:ext uri="{FF2B5EF4-FFF2-40B4-BE49-F238E27FC236}">
                <a16:creationId xmlns:a16="http://schemas.microsoft.com/office/drawing/2014/main" id="{B1101845-0162-4D9E-ACF7-A7AE1EB6693B}"/>
              </a:ext>
            </a:extLst>
          </p:cNvPr>
          <p:cNvSpPr>
            <a:spLocks noChangeArrowheads="1"/>
          </p:cNvSpPr>
          <p:nvPr/>
        </p:nvSpPr>
        <p:spPr bwMode="auto">
          <a:xfrm>
            <a:off x="915988" y="3611563"/>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30744" name="Rectangle 24">
            <a:extLst>
              <a:ext uri="{FF2B5EF4-FFF2-40B4-BE49-F238E27FC236}">
                <a16:creationId xmlns:a16="http://schemas.microsoft.com/office/drawing/2014/main" id="{55BE28D3-3E00-4A93-B8BC-9376B86805E4}"/>
              </a:ext>
            </a:extLst>
          </p:cNvPr>
          <p:cNvSpPr>
            <a:spLocks noChangeArrowheads="1"/>
          </p:cNvSpPr>
          <p:nvPr/>
        </p:nvSpPr>
        <p:spPr bwMode="auto">
          <a:xfrm>
            <a:off x="1982788" y="540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30745" name="Rectangle 25">
            <a:extLst>
              <a:ext uri="{FF2B5EF4-FFF2-40B4-BE49-F238E27FC236}">
                <a16:creationId xmlns:a16="http://schemas.microsoft.com/office/drawing/2014/main" id="{66AC87E7-28C8-49D7-B369-3A2BBBADC68D}"/>
              </a:ext>
            </a:extLst>
          </p:cNvPr>
          <p:cNvSpPr>
            <a:spLocks noChangeArrowheads="1"/>
          </p:cNvSpPr>
          <p:nvPr/>
        </p:nvSpPr>
        <p:spPr bwMode="auto">
          <a:xfrm>
            <a:off x="3151188" y="5414963"/>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30746" name="Arc 28">
            <a:extLst>
              <a:ext uri="{FF2B5EF4-FFF2-40B4-BE49-F238E27FC236}">
                <a16:creationId xmlns:a16="http://schemas.microsoft.com/office/drawing/2014/main" id="{6592691F-7E55-405E-9258-AC239E4E252A}"/>
              </a:ext>
            </a:extLst>
          </p:cNvPr>
          <p:cNvSpPr>
            <a:spLocks/>
          </p:cNvSpPr>
          <p:nvPr/>
        </p:nvSpPr>
        <p:spPr bwMode="auto">
          <a:xfrm rot="10800000">
            <a:off x="2370138" y="1228725"/>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747" name="Line 29">
            <a:extLst>
              <a:ext uri="{FF2B5EF4-FFF2-40B4-BE49-F238E27FC236}">
                <a16:creationId xmlns:a16="http://schemas.microsoft.com/office/drawing/2014/main" id="{C2CAB10C-7F1C-4021-B02A-6CD76E2BEF73}"/>
              </a:ext>
            </a:extLst>
          </p:cNvPr>
          <p:cNvSpPr>
            <a:spLocks noChangeShapeType="1"/>
          </p:cNvSpPr>
          <p:nvPr/>
        </p:nvSpPr>
        <p:spPr bwMode="auto">
          <a:xfrm>
            <a:off x="3735388" y="3429000"/>
            <a:ext cx="0" cy="196215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8" name="Line 30">
            <a:extLst>
              <a:ext uri="{FF2B5EF4-FFF2-40B4-BE49-F238E27FC236}">
                <a16:creationId xmlns:a16="http://schemas.microsoft.com/office/drawing/2014/main" id="{251B511A-EA9A-44ED-80AB-D54D0C68AC37}"/>
              </a:ext>
            </a:extLst>
          </p:cNvPr>
          <p:cNvSpPr>
            <a:spLocks noChangeShapeType="1"/>
          </p:cNvSpPr>
          <p:nvPr/>
        </p:nvSpPr>
        <p:spPr bwMode="auto">
          <a:xfrm flipH="1">
            <a:off x="1570038" y="3429000"/>
            <a:ext cx="216535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9" name="Oval 31">
            <a:extLst>
              <a:ext uri="{FF2B5EF4-FFF2-40B4-BE49-F238E27FC236}">
                <a16:creationId xmlns:a16="http://schemas.microsoft.com/office/drawing/2014/main" id="{C7B87768-A9BB-4DA6-A406-50A90C8B1B3E}"/>
              </a:ext>
            </a:extLst>
          </p:cNvPr>
          <p:cNvSpPr>
            <a:spLocks noChangeArrowheads="1"/>
          </p:cNvSpPr>
          <p:nvPr/>
        </p:nvSpPr>
        <p:spPr bwMode="auto">
          <a:xfrm>
            <a:off x="1520825" y="337185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750" name="Oval 32">
            <a:extLst>
              <a:ext uri="{FF2B5EF4-FFF2-40B4-BE49-F238E27FC236}">
                <a16:creationId xmlns:a16="http://schemas.microsoft.com/office/drawing/2014/main" id="{8AF69ECF-C24F-4AAF-B5FF-75EFB73C5948}"/>
              </a:ext>
            </a:extLst>
          </p:cNvPr>
          <p:cNvSpPr>
            <a:spLocks noChangeArrowheads="1"/>
          </p:cNvSpPr>
          <p:nvPr/>
        </p:nvSpPr>
        <p:spPr bwMode="auto">
          <a:xfrm>
            <a:off x="3673475"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751" name="Rectangle 33">
            <a:extLst>
              <a:ext uri="{FF2B5EF4-FFF2-40B4-BE49-F238E27FC236}">
                <a16:creationId xmlns:a16="http://schemas.microsoft.com/office/drawing/2014/main" id="{DDC833C4-95A3-4876-99C0-B4AD5E57251C}"/>
              </a:ext>
            </a:extLst>
          </p:cNvPr>
          <p:cNvSpPr>
            <a:spLocks noChangeArrowheads="1"/>
          </p:cNvSpPr>
          <p:nvPr/>
        </p:nvSpPr>
        <p:spPr bwMode="auto">
          <a:xfrm>
            <a:off x="3743325" y="2846388"/>
            <a:ext cx="177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a:ea typeface="宋体" panose="02010600030101010101" pitchFamily="2" charset="-122"/>
              </a:rPr>
              <a:t>(</a:t>
            </a:r>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30752" name="Oval 34">
            <a:extLst>
              <a:ext uri="{FF2B5EF4-FFF2-40B4-BE49-F238E27FC236}">
                <a16:creationId xmlns:a16="http://schemas.microsoft.com/office/drawing/2014/main" id="{47F53652-79A1-42D3-BA6F-638366EFB460}"/>
              </a:ext>
            </a:extLst>
          </p:cNvPr>
          <p:cNvSpPr>
            <a:spLocks noChangeArrowheads="1"/>
          </p:cNvSpPr>
          <p:nvPr/>
        </p:nvSpPr>
        <p:spPr bwMode="auto">
          <a:xfrm>
            <a:off x="3632200" y="3322638"/>
            <a:ext cx="215900" cy="215900"/>
          </a:xfrm>
          <a:prstGeom prst="ellipse">
            <a:avLst/>
          </a:prstGeom>
          <a:solidFill>
            <a:srgbClr val="00CC00"/>
          </a:solidFill>
          <a:ln w="12700">
            <a:solidFill>
              <a:srgbClr val="33CC33"/>
            </a:solidFill>
            <a:round/>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753" name="AutoShape 37">
            <a:extLst>
              <a:ext uri="{FF2B5EF4-FFF2-40B4-BE49-F238E27FC236}">
                <a16:creationId xmlns:a16="http://schemas.microsoft.com/office/drawing/2014/main" id="{56979662-C4E1-426F-9897-C61B4FD74040}"/>
              </a:ext>
            </a:extLst>
          </p:cNvPr>
          <p:cNvSpPr>
            <a:spLocks noChangeArrowheads="1"/>
          </p:cNvSpPr>
          <p:nvPr/>
        </p:nvSpPr>
        <p:spPr bwMode="auto">
          <a:xfrm>
            <a:off x="1731963" y="3146425"/>
            <a:ext cx="423862" cy="304800"/>
          </a:xfrm>
          <a:prstGeom prst="downArrow">
            <a:avLst>
              <a:gd name="adj1" fmla="val 50000"/>
              <a:gd name="adj2" fmla="val 50005"/>
            </a:avLst>
          </a:prstGeom>
          <a:solidFill>
            <a:schemeClr val="tx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754" name="AutoShape 38">
            <a:extLst>
              <a:ext uri="{FF2B5EF4-FFF2-40B4-BE49-F238E27FC236}">
                <a16:creationId xmlns:a16="http://schemas.microsoft.com/office/drawing/2014/main" id="{EF1840FE-24EE-4F35-9637-46A472DD9D51}"/>
              </a:ext>
            </a:extLst>
          </p:cNvPr>
          <p:cNvSpPr>
            <a:spLocks noChangeArrowheads="1"/>
          </p:cNvSpPr>
          <p:nvPr/>
        </p:nvSpPr>
        <p:spPr bwMode="auto">
          <a:xfrm>
            <a:off x="2233613" y="4819650"/>
            <a:ext cx="1501775" cy="457200"/>
          </a:xfrm>
          <a:prstGeom prst="rightArrow">
            <a:avLst>
              <a:gd name="adj1" fmla="val 50000"/>
              <a:gd name="adj2" fmla="val 164251"/>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755" name="Rectangle 39">
            <a:extLst>
              <a:ext uri="{FF2B5EF4-FFF2-40B4-BE49-F238E27FC236}">
                <a16:creationId xmlns:a16="http://schemas.microsoft.com/office/drawing/2014/main" id="{809E37D9-1ECE-42FC-8060-D350352BF624}"/>
              </a:ext>
            </a:extLst>
          </p:cNvPr>
          <p:cNvSpPr>
            <a:spLocks noChangeArrowheads="1"/>
          </p:cNvSpPr>
          <p:nvPr/>
        </p:nvSpPr>
        <p:spPr bwMode="auto">
          <a:xfrm>
            <a:off x="3551238" y="1252538"/>
            <a:ext cx="461486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Good 1 is normal because</a:t>
            </a:r>
            <a:br>
              <a:rPr lang="en-US" altLang="zh-CN">
                <a:ea typeface="宋体" panose="02010600030101010101" pitchFamily="2" charset="-122"/>
              </a:rPr>
            </a:br>
            <a:r>
              <a:rPr lang="en-US" altLang="zh-CN">
                <a:ea typeface="宋体" panose="02010600030101010101" pitchFamily="2" charset="-122"/>
              </a:rPr>
              <a:t>higher income increases</a:t>
            </a:r>
            <a:br>
              <a:rPr lang="en-US" altLang="zh-CN">
                <a:ea typeface="宋体" panose="02010600030101010101" pitchFamily="2" charset="-122"/>
              </a:rPr>
            </a:br>
            <a:r>
              <a:rPr lang="en-US" altLang="zh-CN">
                <a:ea typeface="宋体" panose="02010600030101010101" pitchFamily="2" charset="-122"/>
              </a:rPr>
              <a:t>demand </a:t>
            </a:r>
          </a:p>
        </p:txBody>
      </p:sp>
      <p:sp>
        <p:nvSpPr>
          <p:cNvPr id="30756" name="Arc 41">
            <a:extLst>
              <a:ext uri="{FF2B5EF4-FFF2-40B4-BE49-F238E27FC236}">
                <a16:creationId xmlns:a16="http://schemas.microsoft.com/office/drawing/2014/main" id="{96DEB928-5385-4B0D-9D14-ECB936A9447B}"/>
              </a:ext>
            </a:extLst>
          </p:cNvPr>
          <p:cNvSpPr>
            <a:spLocks/>
          </p:cNvSpPr>
          <p:nvPr/>
        </p:nvSpPr>
        <p:spPr bwMode="auto">
          <a:xfrm>
            <a:off x="4008438" y="2428875"/>
            <a:ext cx="2678112" cy="3625850"/>
          </a:xfrm>
          <a:custGeom>
            <a:avLst/>
            <a:gdLst>
              <a:gd name="T0" fmla="*/ 332050184 w 21600"/>
              <a:gd name="T1" fmla="*/ 0 h 21600"/>
              <a:gd name="T2" fmla="*/ 0 w 21600"/>
              <a:gd name="T3" fmla="*/ 608647551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757" name="AutoShape 42">
            <a:extLst>
              <a:ext uri="{FF2B5EF4-FFF2-40B4-BE49-F238E27FC236}">
                <a16:creationId xmlns:a16="http://schemas.microsoft.com/office/drawing/2014/main" id="{4E7F7A85-0CE8-4A26-ABFF-EBBD325A86B6}"/>
              </a:ext>
            </a:extLst>
          </p:cNvPr>
          <p:cNvSpPr>
            <a:spLocks noChangeArrowheads="1"/>
          </p:cNvSpPr>
          <p:nvPr/>
        </p:nvSpPr>
        <p:spPr bwMode="auto">
          <a:xfrm>
            <a:off x="708025" y="3146425"/>
            <a:ext cx="203200" cy="766763"/>
          </a:xfrm>
          <a:prstGeom prst="downArrow">
            <a:avLst>
              <a:gd name="adj1" fmla="val 50000"/>
              <a:gd name="adj2" fmla="val 188689"/>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758" name="AutoShape 43">
            <a:extLst>
              <a:ext uri="{FF2B5EF4-FFF2-40B4-BE49-F238E27FC236}">
                <a16:creationId xmlns:a16="http://schemas.microsoft.com/office/drawing/2014/main" id="{B527DA3F-C292-4F11-8FBF-D9900742D05E}"/>
              </a:ext>
            </a:extLst>
          </p:cNvPr>
          <p:cNvSpPr>
            <a:spLocks noChangeArrowheads="1"/>
          </p:cNvSpPr>
          <p:nvPr/>
        </p:nvSpPr>
        <p:spPr bwMode="auto">
          <a:xfrm>
            <a:off x="2239963" y="5892800"/>
            <a:ext cx="1185862" cy="217488"/>
          </a:xfrm>
          <a:prstGeom prst="rightArrow">
            <a:avLst>
              <a:gd name="adj1" fmla="val 50000"/>
              <a:gd name="adj2" fmla="val 272652"/>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759" name="AutoShape 44">
            <a:extLst>
              <a:ext uri="{FF2B5EF4-FFF2-40B4-BE49-F238E27FC236}">
                <a16:creationId xmlns:a16="http://schemas.microsoft.com/office/drawing/2014/main" id="{973A5885-46B6-442D-8E76-B5117C6F7105}"/>
              </a:ext>
            </a:extLst>
          </p:cNvPr>
          <p:cNvSpPr>
            <a:spLocks noChangeArrowheads="1"/>
          </p:cNvSpPr>
          <p:nvPr/>
        </p:nvSpPr>
        <p:spPr bwMode="auto">
          <a:xfrm>
            <a:off x="3451225" y="5878513"/>
            <a:ext cx="363538" cy="271462"/>
          </a:xfrm>
          <a:prstGeom prst="rightArrow">
            <a:avLst>
              <a:gd name="adj1" fmla="val 50000"/>
              <a:gd name="adj2" fmla="val 66965"/>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760" name="AutoShape 45">
            <a:extLst>
              <a:ext uri="{FF2B5EF4-FFF2-40B4-BE49-F238E27FC236}">
                <a16:creationId xmlns:a16="http://schemas.microsoft.com/office/drawing/2014/main" id="{F33D6CB5-A53E-4A6B-92DE-15591E86D2EA}"/>
              </a:ext>
            </a:extLst>
          </p:cNvPr>
          <p:cNvSpPr>
            <a:spLocks noChangeArrowheads="1"/>
          </p:cNvSpPr>
          <p:nvPr/>
        </p:nvSpPr>
        <p:spPr bwMode="auto">
          <a:xfrm>
            <a:off x="433388" y="3421063"/>
            <a:ext cx="220662" cy="477837"/>
          </a:xfrm>
          <a:prstGeom prst="upArrow">
            <a:avLst>
              <a:gd name="adj1" fmla="val 50000"/>
              <a:gd name="adj2" fmla="val 108263"/>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761" name="Oval 40">
            <a:extLst>
              <a:ext uri="{FF2B5EF4-FFF2-40B4-BE49-F238E27FC236}">
                <a16:creationId xmlns:a16="http://schemas.microsoft.com/office/drawing/2014/main" id="{667BC1A8-6500-450F-B2ED-406ED4206D6B}"/>
              </a:ext>
            </a:extLst>
          </p:cNvPr>
          <p:cNvSpPr>
            <a:spLocks noChangeArrowheads="1"/>
          </p:cNvSpPr>
          <p:nvPr/>
        </p:nvSpPr>
        <p:spPr bwMode="auto">
          <a:xfrm>
            <a:off x="3311525" y="5788025"/>
            <a:ext cx="615950" cy="530225"/>
          </a:xfrm>
          <a:prstGeom prst="ellipse">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2">
            <a:extLst>
              <a:ext uri="{FF2B5EF4-FFF2-40B4-BE49-F238E27FC236}">
                <a16:creationId xmlns:a16="http://schemas.microsoft.com/office/drawing/2014/main" id="{4A1626FC-7A04-4C6C-96A4-F4B0E795F269}"/>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7" name="Line 3">
            <a:extLst>
              <a:ext uri="{FF2B5EF4-FFF2-40B4-BE49-F238E27FC236}">
                <a16:creationId xmlns:a16="http://schemas.microsoft.com/office/drawing/2014/main" id="{1FA5144C-4032-4072-B184-391C5C4CC451}"/>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8" name="Rectangle 4">
            <a:extLst>
              <a:ext uri="{FF2B5EF4-FFF2-40B4-BE49-F238E27FC236}">
                <a16:creationId xmlns:a16="http://schemas.microsoft.com/office/drawing/2014/main" id="{1A22D0C1-8B44-442A-87A1-11B870DC0629}"/>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31749" name="Rectangle 5">
            <a:extLst>
              <a:ext uri="{FF2B5EF4-FFF2-40B4-BE49-F238E27FC236}">
                <a16:creationId xmlns:a16="http://schemas.microsoft.com/office/drawing/2014/main" id="{7F862081-84AE-4043-A271-07A592CA8170}"/>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31750" name="Arc 6">
            <a:extLst>
              <a:ext uri="{FF2B5EF4-FFF2-40B4-BE49-F238E27FC236}">
                <a16:creationId xmlns:a16="http://schemas.microsoft.com/office/drawing/2014/main" id="{5C2AC423-E16A-4882-8AEF-50F0E056BEC0}"/>
              </a:ext>
            </a:extLst>
          </p:cNvPr>
          <p:cNvSpPr>
            <a:spLocks/>
          </p:cNvSpPr>
          <p:nvPr/>
        </p:nvSpPr>
        <p:spPr bwMode="auto">
          <a:xfrm rot="10800000">
            <a:off x="1924050" y="1982788"/>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1751" name="Line 7">
            <a:extLst>
              <a:ext uri="{FF2B5EF4-FFF2-40B4-BE49-F238E27FC236}">
                <a16:creationId xmlns:a16="http://schemas.microsoft.com/office/drawing/2014/main" id="{821173EF-F11D-4869-A840-E1E11E6D5D6D}"/>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2" name="Line 8">
            <a:extLst>
              <a:ext uri="{FF2B5EF4-FFF2-40B4-BE49-F238E27FC236}">
                <a16:creationId xmlns:a16="http://schemas.microsoft.com/office/drawing/2014/main" id="{E884F969-9ED4-451C-B7D1-FE1FCB7D0C1C}"/>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3" name="Line 9">
            <a:extLst>
              <a:ext uri="{FF2B5EF4-FFF2-40B4-BE49-F238E27FC236}">
                <a16:creationId xmlns:a16="http://schemas.microsoft.com/office/drawing/2014/main" id="{7334A99D-CC85-45E8-B623-1A300F503560}"/>
              </a:ext>
            </a:extLst>
          </p:cNvPr>
          <p:cNvSpPr>
            <a:spLocks noChangeShapeType="1"/>
          </p:cNvSpPr>
          <p:nvPr/>
        </p:nvSpPr>
        <p:spPr bwMode="auto">
          <a:xfrm>
            <a:off x="1574800" y="2705100"/>
            <a:ext cx="4076700" cy="2703513"/>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4" name="Arc 10">
            <a:extLst>
              <a:ext uri="{FF2B5EF4-FFF2-40B4-BE49-F238E27FC236}">
                <a16:creationId xmlns:a16="http://schemas.microsoft.com/office/drawing/2014/main" id="{951FAD79-FC47-4518-A578-038B6803FDC0}"/>
              </a:ext>
            </a:extLst>
          </p:cNvPr>
          <p:cNvSpPr>
            <a:spLocks/>
          </p:cNvSpPr>
          <p:nvPr/>
        </p:nvSpPr>
        <p:spPr bwMode="auto">
          <a:xfrm rot="10800000">
            <a:off x="2089150" y="1728788"/>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1755" name="Line 11">
            <a:extLst>
              <a:ext uri="{FF2B5EF4-FFF2-40B4-BE49-F238E27FC236}">
                <a16:creationId xmlns:a16="http://schemas.microsoft.com/office/drawing/2014/main" id="{6A0DE450-2B76-4D4B-B1BA-310E2AFB15E8}"/>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6" name="Line 12">
            <a:extLst>
              <a:ext uri="{FF2B5EF4-FFF2-40B4-BE49-F238E27FC236}">
                <a16:creationId xmlns:a16="http://schemas.microsoft.com/office/drawing/2014/main" id="{DADAE125-4DD4-488E-861B-5EAB6FD9D798}"/>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7" name="Line 13">
            <a:extLst>
              <a:ext uri="{FF2B5EF4-FFF2-40B4-BE49-F238E27FC236}">
                <a16:creationId xmlns:a16="http://schemas.microsoft.com/office/drawing/2014/main" id="{26440806-CAA4-414C-8C0A-228238747903}"/>
              </a:ext>
            </a:extLst>
          </p:cNvPr>
          <p:cNvSpPr>
            <a:spLocks noChangeShapeType="1"/>
          </p:cNvSpPr>
          <p:nvPr/>
        </p:nvSpPr>
        <p:spPr bwMode="auto">
          <a:xfrm flipH="1">
            <a:off x="1574800" y="3919538"/>
            <a:ext cx="1905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8" name="Line 14">
            <a:extLst>
              <a:ext uri="{FF2B5EF4-FFF2-40B4-BE49-F238E27FC236}">
                <a16:creationId xmlns:a16="http://schemas.microsoft.com/office/drawing/2014/main" id="{10189B0E-9D71-4FB1-8643-6F570272677F}"/>
              </a:ext>
            </a:extLst>
          </p:cNvPr>
          <p:cNvSpPr>
            <a:spLocks noChangeShapeType="1"/>
          </p:cNvSpPr>
          <p:nvPr/>
        </p:nvSpPr>
        <p:spPr bwMode="auto">
          <a:xfrm>
            <a:off x="3429000" y="3962400"/>
            <a:ext cx="0" cy="14351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9" name="Oval 15">
            <a:extLst>
              <a:ext uri="{FF2B5EF4-FFF2-40B4-BE49-F238E27FC236}">
                <a16:creationId xmlns:a16="http://schemas.microsoft.com/office/drawing/2014/main" id="{49B6BE4B-6547-4930-BC27-C6096B552347}"/>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1760" name="Oval 16">
            <a:extLst>
              <a:ext uri="{FF2B5EF4-FFF2-40B4-BE49-F238E27FC236}">
                <a16:creationId xmlns:a16="http://schemas.microsoft.com/office/drawing/2014/main" id="{830F6065-7D11-4731-9EF8-804642A2D7FB}"/>
              </a:ext>
            </a:extLst>
          </p:cNvPr>
          <p:cNvSpPr>
            <a:spLocks noChangeArrowheads="1"/>
          </p:cNvSpPr>
          <p:nvPr/>
        </p:nvSpPr>
        <p:spPr bwMode="auto">
          <a:xfrm>
            <a:off x="3309938" y="3806825"/>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1761" name="Oval 17">
            <a:extLst>
              <a:ext uri="{FF2B5EF4-FFF2-40B4-BE49-F238E27FC236}">
                <a16:creationId xmlns:a16="http://schemas.microsoft.com/office/drawing/2014/main" id="{4E0EB0DD-7A2F-4923-8ED4-D7BFFE302030}"/>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1762" name="Oval 18">
            <a:extLst>
              <a:ext uri="{FF2B5EF4-FFF2-40B4-BE49-F238E27FC236}">
                <a16:creationId xmlns:a16="http://schemas.microsoft.com/office/drawing/2014/main" id="{F86ABA96-FD09-4A2A-88DA-C4EFE7CECAD0}"/>
              </a:ext>
            </a:extLst>
          </p:cNvPr>
          <p:cNvSpPr>
            <a:spLocks noChangeArrowheads="1"/>
          </p:cNvSpPr>
          <p:nvPr/>
        </p:nvSpPr>
        <p:spPr bwMode="auto">
          <a:xfrm>
            <a:off x="1524000" y="3868738"/>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1763" name="Oval 19">
            <a:extLst>
              <a:ext uri="{FF2B5EF4-FFF2-40B4-BE49-F238E27FC236}">
                <a16:creationId xmlns:a16="http://schemas.microsoft.com/office/drawing/2014/main" id="{B5B28412-9757-4DA1-953B-FF862E7B7F2B}"/>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1764" name="Oval 20">
            <a:extLst>
              <a:ext uri="{FF2B5EF4-FFF2-40B4-BE49-F238E27FC236}">
                <a16:creationId xmlns:a16="http://schemas.microsoft.com/office/drawing/2014/main" id="{99735788-4FDC-40E7-A554-9644E2A20E68}"/>
              </a:ext>
            </a:extLst>
          </p:cNvPr>
          <p:cNvSpPr>
            <a:spLocks noChangeArrowheads="1"/>
          </p:cNvSpPr>
          <p:nvPr/>
        </p:nvSpPr>
        <p:spPr bwMode="auto">
          <a:xfrm>
            <a:off x="3378200"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1765" name="Rectangle 21">
            <a:extLst>
              <a:ext uri="{FF2B5EF4-FFF2-40B4-BE49-F238E27FC236}">
                <a16:creationId xmlns:a16="http://schemas.microsoft.com/office/drawing/2014/main" id="{4B5B352F-D920-49BB-AE28-0FA366CD9407}"/>
              </a:ext>
            </a:extLst>
          </p:cNvPr>
          <p:cNvSpPr>
            <a:spLocks noChangeArrowheads="1"/>
          </p:cNvSpPr>
          <p:nvPr/>
        </p:nvSpPr>
        <p:spPr bwMode="auto">
          <a:xfrm>
            <a:off x="987425" y="286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31766" name="Rectangle 22">
            <a:extLst>
              <a:ext uri="{FF2B5EF4-FFF2-40B4-BE49-F238E27FC236}">
                <a16:creationId xmlns:a16="http://schemas.microsoft.com/office/drawing/2014/main" id="{8E129506-50E1-4C32-9249-BB0F3DAA7525}"/>
              </a:ext>
            </a:extLst>
          </p:cNvPr>
          <p:cNvSpPr>
            <a:spLocks noChangeArrowheads="1"/>
          </p:cNvSpPr>
          <p:nvPr/>
        </p:nvSpPr>
        <p:spPr bwMode="auto">
          <a:xfrm>
            <a:off x="915988" y="3611563"/>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31767" name="Rectangle 23">
            <a:extLst>
              <a:ext uri="{FF2B5EF4-FFF2-40B4-BE49-F238E27FC236}">
                <a16:creationId xmlns:a16="http://schemas.microsoft.com/office/drawing/2014/main" id="{5A5B32FB-AD78-4691-8A57-C529E118AB7D}"/>
              </a:ext>
            </a:extLst>
          </p:cNvPr>
          <p:cNvSpPr>
            <a:spLocks noChangeArrowheads="1"/>
          </p:cNvSpPr>
          <p:nvPr/>
        </p:nvSpPr>
        <p:spPr bwMode="auto">
          <a:xfrm>
            <a:off x="1982788" y="540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31768" name="Rectangle 24">
            <a:extLst>
              <a:ext uri="{FF2B5EF4-FFF2-40B4-BE49-F238E27FC236}">
                <a16:creationId xmlns:a16="http://schemas.microsoft.com/office/drawing/2014/main" id="{E93CDB9B-ADCB-4046-ACAC-8F9C52C76C6D}"/>
              </a:ext>
            </a:extLst>
          </p:cNvPr>
          <p:cNvSpPr>
            <a:spLocks noChangeArrowheads="1"/>
          </p:cNvSpPr>
          <p:nvPr/>
        </p:nvSpPr>
        <p:spPr bwMode="auto">
          <a:xfrm>
            <a:off x="3151188" y="5414963"/>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31769" name="Arc 27">
            <a:extLst>
              <a:ext uri="{FF2B5EF4-FFF2-40B4-BE49-F238E27FC236}">
                <a16:creationId xmlns:a16="http://schemas.microsoft.com/office/drawing/2014/main" id="{B3816D16-B597-41D7-A19A-0C417729EBAD}"/>
              </a:ext>
            </a:extLst>
          </p:cNvPr>
          <p:cNvSpPr>
            <a:spLocks/>
          </p:cNvSpPr>
          <p:nvPr/>
        </p:nvSpPr>
        <p:spPr bwMode="auto">
          <a:xfrm rot="10800000">
            <a:off x="2370138" y="1228725"/>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1770" name="Line 28">
            <a:extLst>
              <a:ext uri="{FF2B5EF4-FFF2-40B4-BE49-F238E27FC236}">
                <a16:creationId xmlns:a16="http://schemas.microsoft.com/office/drawing/2014/main" id="{58288045-1082-4CFB-9ADA-6FD02016B745}"/>
              </a:ext>
            </a:extLst>
          </p:cNvPr>
          <p:cNvSpPr>
            <a:spLocks noChangeShapeType="1"/>
          </p:cNvSpPr>
          <p:nvPr/>
        </p:nvSpPr>
        <p:spPr bwMode="auto">
          <a:xfrm>
            <a:off x="3735388" y="3429000"/>
            <a:ext cx="0" cy="196215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1" name="Line 29">
            <a:extLst>
              <a:ext uri="{FF2B5EF4-FFF2-40B4-BE49-F238E27FC236}">
                <a16:creationId xmlns:a16="http://schemas.microsoft.com/office/drawing/2014/main" id="{780B99A1-E101-4B93-9961-B29A59F436F7}"/>
              </a:ext>
            </a:extLst>
          </p:cNvPr>
          <p:cNvSpPr>
            <a:spLocks noChangeShapeType="1"/>
          </p:cNvSpPr>
          <p:nvPr/>
        </p:nvSpPr>
        <p:spPr bwMode="auto">
          <a:xfrm flipH="1">
            <a:off x="1570038" y="3429000"/>
            <a:ext cx="216535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2" name="Oval 30">
            <a:extLst>
              <a:ext uri="{FF2B5EF4-FFF2-40B4-BE49-F238E27FC236}">
                <a16:creationId xmlns:a16="http://schemas.microsoft.com/office/drawing/2014/main" id="{37DD8A02-FF4E-44FD-B3E6-4226DD576C5B}"/>
              </a:ext>
            </a:extLst>
          </p:cNvPr>
          <p:cNvSpPr>
            <a:spLocks noChangeArrowheads="1"/>
          </p:cNvSpPr>
          <p:nvPr/>
        </p:nvSpPr>
        <p:spPr bwMode="auto">
          <a:xfrm>
            <a:off x="1520825" y="337185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1773" name="Oval 31">
            <a:extLst>
              <a:ext uri="{FF2B5EF4-FFF2-40B4-BE49-F238E27FC236}">
                <a16:creationId xmlns:a16="http://schemas.microsoft.com/office/drawing/2014/main" id="{803E1CC3-5B26-473B-9E8E-8E6E750D4CFB}"/>
              </a:ext>
            </a:extLst>
          </p:cNvPr>
          <p:cNvSpPr>
            <a:spLocks noChangeArrowheads="1"/>
          </p:cNvSpPr>
          <p:nvPr/>
        </p:nvSpPr>
        <p:spPr bwMode="auto">
          <a:xfrm>
            <a:off x="3673475"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1774" name="Rectangle 32">
            <a:extLst>
              <a:ext uri="{FF2B5EF4-FFF2-40B4-BE49-F238E27FC236}">
                <a16:creationId xmlns:a16="http://schemas.microsoft.com/office/drawing/2014/main" id="{67329710-38DF-4ED2-A49D-A638965DBFFB}"/>
              </a:ext>
            </a:extLst>
          </p:cNvPr>
          <p:cNvSpPr>
            <a:spLocks noChangeArrowheads="1"/>
          </p:cNvSpPr>
          <p:nvPr/>
        </p:nvSpPr>
        <p:spPr bwMode="auto">
          <a:xfrm>
            <a:off x="3743325" y="2846388"/>
            <a:ext cx="177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a:ea typeface="宋体" panose="02010600030101010101" pitchFamily="2" charset="-122"/>
              </a:rPr>
              <a:t>(</a:t>
            </a:r>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31775" name="Oval 33">
            <a:extLst>
              <a:ext uri="{FF2B5EF4-FFF2-40B4-BE49-F238E27FC236}">
                <a16:creationId xmlns:a16="http://schemas.microsoft.com/office/drawing/2014/main" id="{49B9D0E2-9E89-4FD4-AD15-B80E47E97902}"/>
              </a:ext>
            </a:extLst>
          </p:cNvPr>
          <p:cNvSpPr>
            <a:spLocks noChangeArrowheads="1"/>
          </p:cNvSpPr>
          <p:nvPr/>
        </p:nvSpPr>
        <p:spPr bwMode="auto">
          <a:xfrm>
            <a:off x="3632200" y="3322638"/>
            <a:ext cx="215900" cy="215900"/>
          </a:xfrm>
          <a:prstGeom prst="ellipse">
            <a:avLst/>
          </a:prstGeom>
          <a:solidFill>
            <a:srgbClr val="00CC00"/>
          </a:solidFill>
          <a:ln w="12700">
            <a:solidFill>
              <a:srgbClr val="33CC33"/>
            </a:solidFill>
            <a:round/>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1776" name="AutoShape 35">
            <a:extLst>
              <a:ext uri="{FF2B5EF4-FFF2-40B4-BE49-F238E27FC236}">
                <a16:creationId xmlns:a16="http://schemas.microsoft.com/office/drawing/2014/main" id="{C71E044B-1A6C-475D-A988-67FDE9E3D909}"/>
              </a:ext>
            </a:extLst>
          </p:cNvPr>
          <p:cNvSpPr>
            <a:spLocks noChangeArrowheads="1"/>
          </p:cNvSpPr>
          <p:nvPr/>
        </p:nvSpPr>
        <p:spPr bwMode="auto">
          <a:xfrm>
            <a:off x="1731963" y="3146425"/>
            <a:ext cx="423862" cy="304800"/>
          </a:xfrm>
          <a:prstGeom prst="downArrow">
            <a:avLst>
              <a:gd name="adj1" fmla="val 50000"/>
              <a:gd name="adj2" fmla="val 50005"/>
            </a:avLst>
          </a:prstGeom>
          <a:solidFill>
            <a:schemeClr val="tx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1777" name="AutoShape 36">
            <a:extLst>
              <a:ext uri="{FF2B5EF4-FFF2-40B4-BE49-F238E27FC236}">
                <a16:creationId xmlns:a16="http://schemas.microsoft.com/office/drawing/2014/main" id="{0D66A2A6-F431-4FB4-B311-EA94AED2AAD4}"/>
              </a:ext>
            </a:extLst>
          </p:cNvPr>
          <p:cNvSpPr>
            <a:spLocks noChangeArrowheads="1"/>
          </p:cNvSpPr>
          <p:nvPr/>
        </p:nvSpPr>
        <p:spPr bwMode="auto">
          <a:xfrm>
            <a:off x="2233613" y="4819650"/>
            <a:ext cx="1501775" cy="457200"/>
          </a:xfrm>
          <a:prstGeom prst="rightArrow">
            <a:avLst>
              <a:gd name="adj1" fmla="val 50000"/>
              <a:gd name="adj2" fmla="val 164251"/>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1778" name="Rectangle 37">
            <a:extLst>
              <a:ext uri="{FF2B5EF4-FFF2-40B4-BE49-F238E27FC236}">
                <a16:creationId xmlns:a16="http://schemas.microsoft.com/office/drawing/2014/main" id="{FE2F1483-A932-451F-90E5-6C6B9C393DF2}"/>
              </a:ext>
            </a:extLst>
          </p:cNvPr>
          <p:cNvSpPr>
            <a:spLocks noChangeArrowheads="1"/>
          </p:cNvSpPr>
          <p:nvPr/>
        </p:nvSpPr>
        <p:spPr bwMode="auto">
          <a:xfrm>
            <a:off x="3551238" y="1252538"/>
            <a:ext cx="5967412"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Good 1 is normal because</a:t>
            </a:r>
            <a:br>
              <a:rPr lang="en-US" altLang="zh-CN">
                <a:ea typeface="宋体" panose="02010600030101010101" pitchFamily="2" charset="-122"/>
              </a:rPr>
            </a:br>
            <a:r>
              <a:rPr lang="en-US" altLang="zh-CN">
                <a:ea typeface="宋体" panose="02010600030101010101" pitchFamily="2" charset="-122"/>
              </a:rPr>
              <a:t>higher income increases</a:t>
            </a:r>
            <a:br>
              <a:rPr lang="en-US" altLang="zh-CN">
                <a:ea typeface="宋体" panose="02010600030101010101" pitchFamily="2" charset="-122"/>
              </a:rPr>
            </a:br>
            <a:r>
              <a:rPr lang="en-US" altLang="zh-CN">
                <a:ea typeface="宋体" panose="02010600030101010101" pitchFamily="2" charset="-122"/>
              </a:rPr>
              <a:t>demand, so the income</a:t>
            </a:r>
            <a:br>
              <a:rPr lang="en-US" altLang="zh-CN">
                <a:ea typeface="宋体" panose="02010600030101010101" pitchFamily="2" charset="-122"/>
              </a:rPr>
            </a:br>
            <a:r>
              <a:rPr lang="en-US" altLang="zh-CN">
                <a:ea typeface="宋体" panose="02010600030101010101" pitchFamily="2" charset="-122"/>
              </a:rPr>
              <a:t>                       and substitution</a:t>
            </a:r>
            <a:br>
              <a:rPr lang="en-US" altLang="zh-CN">
                <a:ea typeface="宋体" panose="02010600030101010101" pitchFamily="2" charset="-122"/>
              </a:rPr>
            </a:br>
            <a:r>
              <a:rPr lang="en-US" altLang="zh-CN">
                <a:ea typeface="宋体" panose="02010600030101010101" pitchFamily="2" charset="-122"/>
              </a:rPr>
              <a:t>                       effects change the </a:t>
            </a:r>
          </a:p>
          <a:p>
            <a:r>
              <a:rPr lang="en-US" altLang="zh-CN">
                <a:ea typeface="宋体" panose="02010600030101010101" pitchFamily="2" charset="-122"/>
              </a:rPr>
              <a:t>                     demand of the good</a:t>
            </a:r>
          </a:p>
          <a:p>
            <a:r>
              <a:rPr lang="en-US" altLang="zh-CN">
                <a:ea typeface="宋体" panose="02010600030101010101" pitchFamily="2" charset="-122"/>
              </a:rPr>
              <a:t>                    in the same direction </a:t>
            </a:r>
          </a:p>
        </p:txBody>
      </p:sp>
      <p:sp>
        <p:nvSpPr>
          <p:cNvPr id="31779" name="Oval 38">
            <a:extLst>
              <a:ext uri="{FF2B5EF4-FFF2-40B4-BE49-F238E27FC236}">
                <a16:creationId xmlns:a16="http://schemas.microsoft.com/office/drawing/2014/main" id="{741D56CA-D636-4C74-B91D-046FA850F1F0}"/>
              </a:ext>
            </a:extLst>
          </p:cNvPr>
          <p:cNvSpPr>
            <a:spLocks noChangeArrowheads="1"/>
          </p:cNvSpPr>
          <p:nvPr/>
        </p:nvSpPr>
        <p:spPr bwMode="auto">
          <a:xfrm>
            <a:off x="1930400" y="5692775"/>
            <a:ext cx="2044700" cy="741363"/>
          </a:xfrm>
          <a:prstGeom prst="ellipse">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1780" name="Arc 39">
            <a:extLst>
              <a:ext uri="{FF2B5EF4-FFF2-40B4-BE49-F238E27FC236}">
                <a16:creationId xmlns:a16="http://schemas.microsoft.com/office/drawing/2014/main" id="{4C61B76A-5F37-4B60-80BF-5DBC47A89DCA}"/>
              </a:ext>
            </a:extLst>
          </p:cNvPr>
          <p:cNvSpPr>
            <a:spLocks/>
          </p:cNvSpPr>
          <p:nvPr/>
        </p:nvSpPr>
        <p:spPr bwMode="auto">
          <a:xfrm>
            <a:off x="4008438" y="3803650"/>
            <a:ext cx="3608387" cy="2251075"/>
          </a:xfrm>
          <a:custGeom>
            <a:avLst/>
            <a:gdLst>
              <a:gd name="T0" fmla="*/ 602798705 w 21600"/>
              <a:gd name="T1" fmla="*/ 0 h 21600"/>
              <a:gd name="T2" fmla="*/ 0 w 21600"/>
              <a:gd name="T3" fmla="*/ 23459892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1781" name="Rectangle 41">
            <a:extLst>
              <a:ext uri="{FF2B5EF4-FFF2-40B4-BE49-F238E27FC236}">
                <a16:creationId xmlns:a16="http://schemas.microsoft.com/office/drawing/2014/main" id="{93EEC16B-41F1-4DAC-852C-01D01E9BCDFD}"/>
              </a:ext>
            </a:extLst>
          </p:cNvPr>
          <p:cNvSpPr>
            <a:spLocks noGrp="1" noChangeArrowheads="1"/>
          </p:cNvSpPr>
          <p:nvPr>
            <p:ph type="title"/>
          </p:nvPr>
        </p:nvSpPr>
        <p:spPr>
          <a:xfrm>
            <a:off x="0" y="14288"/>
            <a:ext cx="9142413" cy="1219200"/>
          </a:xfrm>
          <a:noFill/>
        </p:spPr>
        <p:txBody>
          <a:bodyPr/>
          <a:lstStyle/>
          <a:p>
            <a:r>
              <a:rPr lang="en-US" altLang="zh-CN">
                <a:ea typeface="宋体" panose="02010600030101010101" pitchFamily="2" charset="-122"/>
              </a:rPr>
              <a:t>Slutsky’s Effects for Normal Goods</a:t>
            </a:r>
          </a:p>
        </p:txBody>
      </p:sp>
      <p:sp>
        <p:nvSpPr>
          <p:cNvPr id="31782" name="AutoShape 42">
            <a:extLst>
              <a:ext uri="{FF2B5EF4-FFF2-40B4-BE49-F238E27FC236}">
                <a16:creationId xmlns:a16="http://schemas.microsoft.com/office/drawing/2014/main" id="{4A119EBD-81C7-4C9D-A31F-0A19CF151EE0}"/>
              </a:ext>
            </a:extLst>
          </p:cNvPr>
          <p:cNvSpPr>
            <a:spLocks noChangeArrowheads="1"/>
          </p:cNvSpPr>
          <p:nvPr/>
        </p:nvSpPr>
        <p:spPr bwMode="auto">
          <a:xfrm>
            <a:off x="708025" y="3146425"/>
            <a:ext cx="203200" cy="766763"/>
          </a:xfrm>
          <a:prstGeom prst="downArrow">
            <a:avLst>
              <a:gd name="adj1" fmla="val 50000"/>
              <a:gd name="adj2" fmla="val 188689"/>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1783" name="AutoShape 43">
            <a:extLst>
              <a:ext uri="{FF2B5EF4-FFF2-40B4-BE49-F238E27FC236}">
                <a16:creationId xmlns:a16="http://schemas.microsoft.com/office/drawing/2014/main" id="{B4300FC0-CF7E-4965-9D47-4F2027AD2AB6}"/>
              </a:ext>
            </a:extLst>
          </p:cNvPr>
          <p:cNvSpPr>
            <a:spLocks noChangeArrowheads="1"/>
          </p:cNvSpPr>
          <p:nvPr/>
        </p:nvSpPr>
        <p:spPr bwMode="auto">
          <a:xfrm>
            <a:off x="2239963" y="5892800"/>
            <a:ext cx="1185862" cy="217488"/>
          </a:xfrm>
          <a:prstGeom prst="rightArrow">
            <a:avLst>
              <a:gd name="adj1" fmla="val 50000"/>
              <a:gd name="adj2" fmla="val 272652"/>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1784" name="AutoShape 44">
            <a:extLst>
              <a:ext uri="{FF2B5EF4-FFF2-40B4-BE49-F238E27FC236}">
                <a16:creationId xmlns:a16="http://schemas.microsoft.com/office/drawing/2014/main" id="{CE220F28-2BF0-4CC1-8118-DB964151B0E7}"/>
              </a:ext>
            </a:extLst>
          </p:cNvPr>
          <p:cNvSpPr>
            <a:spLocks noChangeArrowheads="1"/>
          </p:cNvSpPr>
          <p:nvPr/>
        </p:nvSpPr>
        <p:spPr bwMode="auto">
          <a:xfrm>
            <a:off x="3451225" y="5878513"/>
            <a:ext cx="363538" cy="271462"/>
          </a:xfrm>
          <a:prstGeom prst="rightArrow">
            <a:avLst>
              <a:gd name="adj1" fmla="val 50000"/>
              <a:gd name="adj2" fmla="val 66965"/>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1785" name="AutoShape 45">
            <a:extLst>
              <a:ext uri="{FF2B5EF4-FFF2-40B4-BE49-F238E27FC236}">
                <a16:creationId xmlns:a16="http://schemas.microsoft.com/office/drawing/2014/main" id="{9F9413C8-6FB3-4D45-BDD3-2692040F6574}"/>
              </a:ext>
            </a:extLst>
          </p:cNvPr>
          <p:cNvSpPr>
            <a:spLocks noChangeArrowheads="1"/>
          </p:cNvSpPr>
          <p:nvPr/>
        </p:nvSpPr>
        <p:spPr bwMode="auto">
          <a:xfrm>
            <a:off x="433388" y="3421063"/>
            <a:ext cx="220662" cy="477837"/>
          </a:xfrm>
          <a:prstGeom prst="upArrow">
            <a:avLst>
              <a:gd name="adj1" fmla="val 50000"/>
              <a:gd name="adj2" fmla="val 108263"/>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17FB779-C51F-4139-97AA-E3F23CAECD14}"/>
              </a:ext>
            </a:extLst>
          </p:cNvPr>
          <p:cNvSpPr>
            <a:spLocks noGrp="1" noChangeArrowheads="1"/>
          </p:cNvSpPr>
          <p:nvPr>
            <p:ph type="body" idx="1"/>
          </p:nvPr>
        </p:nvSpPr>
        <p:spPr>
          <a:noFill/>
        </p:spPr>
        <p:txBody>
          <a:bodyPr/>
          <a:lstStyle/>
          <a:p>
            <a:r>
              <a:rPr lang="en-US" altLang="zh-CN">
                <a:ea typeface="宋体" panose="02010600030101010101" pitchFamily="2" charset="-122"/>
              </a:rPr>
              <a:t>Since both the substitution and income effects increase demand when own-price falls, a normal good’s ordinary demand curve slopes down.</a:t>
            </a:r>
          </a:p>
          <a:p>
            <a:r>
              <a:rPr lang="en-US" altLang="zh-CN">
                <a:solidFill>
                  <a:schemeClr val="tx2"/>
                </a:solidFill>
                <a:ea typeface="宋体" panose="02010600030101010101" pitchFamily="2" charset="-122"/>
              </a:rPr>
              <a:t>The Law of Downward-Sloping Demand</a:t>
            </a:r>
            <a:r>
              <a:rPr lang="en-US" altLang="zh-CN">
                <a:ea typeface="宋体" panose="02010600030101010101" pitchFamily="2" charset="-122"/>
              </a:rPr>
              <a:t> therefore always applies to normal goods.</a:t>
            </a:r>
          </a:p>
        </p:txBody>
      </p:sp>
      <p:sp>
        <p:nvSpPr>
          <p:cNvPr id="32771" name="Rectangle 3">
            <a:extLst>
              <a:ext uri="{FF2B5EF4-FFF2-40B4-BE49-F238E27FC236}">
                <a16:creationId xmlns:a16="http://schemas.microsoft.com/office/drawing/2014/main" id="{666F59B6-D579-4837-BDB1-CCE5BA3D1355}"/>
              </a:ext>
            </a:extLst>
          </p:cNvPr>
          <p:cNvSpPr>
            <a:spLocks noGrp="1" noChangeArrowheads="1"/>
          </p:cNvSpPr>
          <p:nvPr>
            <p:ph type="title"/>
          </p:nvPr>
        </p:nvSpPr>
        <p:spPr>
          <a:xfrm>
            <a:off x="0" y="14288"/>
            <a:ext cx="9142413" cy="1219200"/>
          </a:xfrm>
          <a:noFill/>
        </p:spPr>
        <p:txBody>
          <a:bodyPr/>
          <a:lstStyle/>
          <a:p>
            <a:r>
              <a:rPr lang="en-US" altLang="zh-CN">
                <a:ea typeface="宋体" panose="02010600030101010101" pitchFamily="2" charset="-122"/>
              </a:rPr>
              <a:t>Slutsky’s Effects for Normal Goods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82FEA9B-CBD0-4B67-83D1-3958320A259A}"/>
              </a:ext>
            </a:extLst>
          </p:cNvPr>
          <p:cNvSpPr>
            <a:spLocks noGrp="1" noChangeArrowheads="1"/>
          </p:cNvSpPr>
          <p:nvPr>
            <p:ph type="title"/>
          </p:nvPr>
        </p:nvSpPr>
        <p:spPr>
          <a:xfrm>
            <a:off x="0" y="228600"/>
            <a:ext cx="9142413" cy="1219200"/>
          </a:xfrm>
          <a:noFill/>
        </p:spPr>
        <p:txBody>
          <a:bodyPr>
            <a:normAutofit fontScale="90000"/>
          </a:bodyPr>
          <a:lstStyle/>
          <a:p>
            <a:r>
              <a:rPr lang="en-US" altLang="zh-CN">
                <a:ea typeface="宋体" panose="02010600030101010101" pitchFamily="2" charset="-122"/>
              </a:rPr>
              <a:t>Slutsky’s Effects for Income-Inferior Goods</a:t>
            </a:r>
          </a:p>
        </p:txBody>
      </p:sp>
      <p:sp>
        <p:nvSpPr>
          <p:cNvPr id="33795" name="Rectangle 3">
            <a:extLst>
              <a:ext uri="{FF2B5EF4-FFF2-40B4-BE49-F238E27FC236}">
                <a16:creationId xmlns:a16="http://schemas.microsoft.com/office/drawing/2014/main" id="{5B0ED5A6-BF2A-4D24-84EF-7C36B720C457}"/>
              </a:ext>
            </a:extLst>
          </p:cNvPr>
          <p:cNvSpPr>
            <a:spLocks noGrp="1" noChangeArrowheads="1"/>
          </p:cNvSpPr>
          <p:nvPr>
            <p:ph type="body" idx="1"/>
          </p:nvPr>
        </p:nvSpPr>
        <p:spPr>
          <a:noFill/>
        </p:spPr>
        <p:txBody>
          <a:bodyPr/>
          <a:lstStyle/>
          <a:p>
            <a:r>
              <a:rPr lang="en-US" altLang="zh-CN">
                <a:ea typeface="宋体" panose="02010600030101010101" pitchFamily="2" charset="-122"/>
              </a:rPr>
              <a:t>Some goods are income-inferior (i.e.  demand is reduced by higher income).</a:t>
            </a:r>
          </a:p>
          <a:p>
            <a:r>
              <a:rPr lang="en-US" altLang="zh-CN">
                <a:ea typeface="宋体" panose="02010600030101010101" pitchFamily="2" charset="-122"/>
              </a:rPr>
              <a:t>The substitution and income effects oppose each other when an income-inferior good’s own price changes.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42DBAFA-8978-4374-9B1F-CA4C7999ADA8}"/>
              </a:ext>
            </a:extLst>
          </p:cNvPr>
          <p:cNvSpPr>
            <a:spLocks noGrp="1" noChangeArrowheads="1"/>
          </p:cNvSpPr>
          <p:nvPr>
            <p:ph type="title"/>
          </p:nvPr>
        </p:nvSpPr>
        <p:spPr>
          <a:noFill/>
        </p:spPr>
        <p:txBody>
          <a:bodyPr/>
          <a:lstStyle/>
          <a:p>
            <a:r>
              <a:rPr lang="en-US" altLang="zh-CN">
                <a:ea typeface="宋体" panose="02010600030101010101" pitchFamily="2" charset="-122"/>
              </a:rPr>
              <a:t>Effects of a Price Change</a:t>
            </a:r>
          </a:p>
        </p:txBody>
      </p:sp>
      <p:sp>
        <p:nvSpPr>
          <p:cNvPr id="10243" name="Rectangle 3">
            <a:extLst>
              <a:ext uri="{FF2B5EF4-FFF2-40B4-BE49-F238E27FC236}">
                <a16:creationId xmlns:a16="http://schemas.microsoft.com/office/drawing/2014/main" id="{B6303A72-EB66-46FC-8FEF-DB5EBBC71C28}"/>
              </a:ext>
            </a:extLst>
          </p:cNvPr>
          <p:cNvSpPr>
            <a:spLocks noGrp="1" noChangeArrowheads="1"/>
          </p:cNvSpPr>
          <p:nvPr>
            <p:ph type="body" idx="1"/>
          </p:nvPr>
        </p:nvSpPr>
        <p:spPr>
          <a:noFill/>
        </p:spPr>
        <p:txBody>
          <a:bodyPr/>
          <a:lstStyle/>
          <a:p>
            <a:pPr lvl="1"/>
            <a:r>
              <a:rPr lang="en-US" altLang="zh-CN">
                <a:solidFill>
                  <a:schemeClr val="tx2"/>
                </a:solidFill>
                <a:ea typeface="宋体" panose="02010600030101010101" pitchFamily="2" charset="-122"/>
              </a:rPr>
              <a:t>Income effect （</a:t>
            </a:r>
            <a:r>
              <a:rPr lang="zh-CN" altLang="en-US">
                <a:solidFill>
                  <a:schemeClr val="tx2"/>
                </a:solidFill>
                <a:ea typeface="宋体" panose="02010600030101010101" pitchFamily="2" charset="-122"/>
              </a:rPr>
              <a:t>收入效应）</a:t>
            </a:r>
            <a:r>
              <a:rPr lang="zh-CN" altLang="en-US">
                <a:ea typeface="宋体" panose="02010600030101010101" pitchFamily="2" charset="-122"/>
              </a:rPr>
              <a:t>: </a:t>
            </a:r>
            <a:r>
              <a:rPr lang="en-US" altLang="zh-CN">
                <a:ea typeface="宋体" panose="02010600030101010101" pitchFamily="2" charset="-122"/>
              </a:rPr>
              <a:t>the consumer’s budget of $y can purchase more than before, as if the consumer’s  income rose, with consequent income effects on quantities demanded.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0B387C7-0603-4AD2-B04A-F20CAABD111E}"/>
              </a:ext>
            </a:extLst>
          </p:cNvPr>
          <p:cNvSpPr>
            <a:spLocks noGrp="1" noChangeArrowheads="1"/>
          </p:cNvSpPr>
          <p:nvPr>
            <p:ph type="title"/>
          </p:nvPr>
        </p:nvSpPr>
        <p:spPr>
          <a:xfrm>
            <a:off x="0" y="14288"/>
            <a:ext cx="9142413" cy="1219200"/>
          </a:xfrm>
          <a:noFill/>
        </p:spPr>
        <p:txBody>
          <a:bodyPr>
            <a:normAutofit fontScale="90000"/>
          </a:bodyPr>
          <a:lstStyle/>
          <a:p>
            <a:r>
              <a:rPr lang="en-US" altLang="zh-CN">
                <a:ea typeface="宋体" panose="02010600030101010101" pitchFamily="2" charset="-122"/>
              </a:rPr>
              <a:t>Slutsky’s Effects for Income-Inferior Goods</a:t>
            </a:r>
          </a:p>
        </p:txBody>
      </p:sp>
      <p:sp>
        <p:nvSpPr>
          <p:cNvPr id="34819" name="Line 3">
            <a:extLst>
              <a:ext uri="{FF2B5EF4-FFF2-40B4-BE49-F238E27FC236}">
                <a16:creationId xmlns:a16="http://schemas.microsoft.com/office/drawing/2014/main" id="{9070AC39-27AB-442C-A169-ECC8022622AC}"/>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0" name="Line 4">
            <a:extLst>
              <a:ext uri="{FF2B5EF4-FFF2-40B4-BE49-F238E27FC236}">
                <a16:creationId xmlns:a16="http://schemas.microsoft.com/office/drawing/2014/main" id="{476B911E-8097-40B6-908C-AEB1AF5CF948}"/>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1" name="Rectangle 5">
            <a:extLst>
              <a:ext uri="{FF2B5EF4-FFF2-40B4-BE49-F238E27FC236}">
                <a16:creationId xmlns:a16="http://schemas.microsoft.com/office/drawing/2014/main" id="{F42B91DC-1795-4B94-847B-636C3249BF3A}"/>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34822" name="Rectangle 6">
            <a:extLst>
              <a:ext uri="{FF2B5EF4-FFF2-40B4-BE49-F238E27FC236}">
                <a16:creationId xmlns:a16="http://schemas.microsoft.com/office/drawing/2014/main" id="{CF62A82C-DD07-4611-AA6F-9910A7456B0F}"/>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34823" name="Arc 7">
            <a:extLst>
              <a:ext uri="{FF2B5EF4-FFF2-40B4-BE49-F238E27FC236}">
                <a16:creationId xmlns:a16="http://schemas.microsoft.com/office/drawing/2014/main" id="{185D144D-4BC7-4109-976E-6785A2EB2547}"/>
              </a:ext>
            </a:extLst>
          </p:cNvPr>
          <p:cNvSpPr>
            <a:spLocks/>
          </p:cNvSpPr>
          <p:nvPr/>
        </p:nvSpPr>
        <p:spPr bwMode="auto">
          <a:xfrm rot="10800000">
            <a:off x="1924050" y="1982788"/>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824" name="Line 8">
            <a:extLst>
              <a:ext uri="{FF2B5EF4-FFF2-40B4-BE49-F238E27FC236}">
                <a16:creationId xmlns:a16="http://schemas.microsoft.com/office/drawing/2014/main" id="{D794AE8D-E708-446C-960F-AE675A3A510C}"/>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7" name="Line 9">
            <a:extLst>
              <a:ext uri="{FF2B5EF4-FFF2-40B4-BE49-F238E27FC236}">
                <a16:creationId xmlns:a16="http://schemas.microsoft.com/office/drawing/2014/main" id="{699C3DC8-97A7-44E0-924A-63D8273B9B51}"/>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8" name="Line 10">
            <a:extLst>
              <a:ext uri="{FF2B5EF4-FFF2-40B4-BE49-F238E27FC236}">
                <a16:creationId xmlns:a16="http://schemas.microsoft.com/office/drawing/2014/main" id="{CFBDBD0A-509B-47FD-84B5-022118D3BC23}"/>
              </a:ext>
            </a:extLst>
          </p:cNvPr>
          <p:cNvSpPr>
            <a:spLocks noChangeShapeType="1"/>
          </p:cNvSpPr>
          <p:nvPr/>
        </p:nvSpPr>
        <p:spPr bwMode="auto">
          <a:xfrm>
            <a:off x="1574800" y="2705100"/>
            <a:ext cx="4076700" cy="2703513"/>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7" name="Line 11">
            <a:extLst>
              <a:ext uri="{FF2B5EF4-FFF2-40B4-BE49-F238E27FC236}">
                <a16:creationId xmlns:a16="http://schemas.microsoft.com/office/drawing/2014/main" id="{C42CE91A-BBD6-40E0-B78A-B5107DB7C6C6}"/>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8" name="Line 12">
            <a:extLst>
              <a:ext uri="{FF2B5EF4-FFF2-40B4-BE49-F238E27FC236}">
                <a16:creationId xmlns:a16="http://schemas.microsoft.com/office/drawing/2014/main" id="{84CE9522-D93F-4783-A69F-3127E8DF0D41}"/>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9" name="Oval 13">
            <a:extLst>
              <a:ext uri="{FF2B5EF4-FFF2-40B4-BE49-F238E27FC236}">
                <a16:creationId xmlns:a16="http://schemas.microsoft.com/office/drawing/2014/main" id="{C58B53B7-6EE0-4F97-9C95-B4344EF60DE6}"/>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830" name="Oval 14">
            <a:extLst>
              <a:ext uri="{FF2B5EF4-FFF2-40B4-BE49-F238E27FC236}">
                <a16:creationId xmlns:a16="http://schemas.microsoft.com/office/drawing/2014/main" id="{E550E1D3-D36A-4309-A35D-C4EC6C5041F1}"/>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831" name="Rectangle 15">
            <a:extLst>
              <a:ext uri="{FF2B5EF4-FFF2-40B4-BE49-F238E27FC236}">
                <a16:creationId xmlns:a16="http://schemas.microsoft.com/office/drawing/2014/main" id="{CA7835C4-F5B3-4F5D-87F4-BB1E6D32013A}"/>
              </a:ext>
            </a:extLst>
          </p:cNvPr>
          <p:cNvSpPr>
            <a:spLocks noChangeArrowheads="1"/>
          </p:cNvSpPr>
          <p:nvPr/>
        </p:nvSpPr>
        <p:spPr bwMode="auto">
          <a:xfrm>
            <a:off x="987425" y="286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34832" name="Rectangle 16">
            <a:extLst>
              <a:ext uri="{FF2B5EF4-FFF2-40B4-BE49-F238E27FC236}">
                <a16:creationId xmlns:a16="http://schemas.microsoft.com/office/drawing/2014/main" id="{CF00B497-3451-4EB0-82B4-9F89B745575E}"/>
              </a:ext>
            </a:extLst>
          </p:cNvPr>
          <p:cNvSpPr>
            <a:spLocks noChangeArrowheads="1"/>
          </p:cNvSpPr>
          <p:nvPr/>
        </p:nvSpPr>
        <p:spPr bwMode="auto">
          <a:xfrm>
            <a:off x="1982788" y="540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34833" name="Oval 17">
            <a:extLst>
              <a:ext uri="{FF2B5EF4-FFF2-40B4-BE49-F238E27FC236}">
                <a16:creationId xmlns:a16="http://schemas.microsoft.com/office/drawing/2014/main" id="{FA69F426-ABC3-4BEA-B96A-FE5D14F91602}"/>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78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78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D49C5A7-FF21-49ED-9FF5-F6D498D914BF}"/>
              </a:ext>
            </a:extLst>
          </p:cNvPr>
          <p:cNvSpPr>
            <a:spLocks noGrp="1" noChangeArrowheads="1"/>
          </p:cNvSpPr>
          <p:nvPr>
            <p:ph type="title"/>
          </p:nvPr>
        </p:nvSpPr>
        <p:spPr>
          <a:xfrm>
            <a:off x="0" y="14288"/>
            <a:ext cx="9142413" cy="1219200"/>
          </a:xfrm>
          <a:noFill/>
        </p:spPr>
        <p:txBody>
          <a:bodyPr>
            <a:normAutofit fontScale="90000"/>
          </a:bodyPr>
          <a:lstStyle/>
          <a:p>
            <a:r>
              <a:rPr lang="en-US" altLang="zh-CN">
                <a:ea typeface="宋体" panose="02010600030101010101" pitchFamily="2" charset="-122"/>
              </a:rPr>
              <a:t>Slutsky’s Effects for Income-Inferior Goods</a:t>
            </a:r>
          </a:p>
        </p:txBody>
      </p:sp>
      <p:sp>
        <p:nvSpPr>
          <p:cNvPr id="35843" name="Line 3">
            <a:extLst>
              <a:ext uri="{FF2B5EF4-FFF2-40B4-BE49-F238E27FC236}">
                <a16:creationId xmlns:a16="http://schemas.microsoft.com/office/drawing/2014/main" id="{5218E5D1-8E69-4C83-8EF0-99E8611300A2}"/>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4" name="Line 4">
            <a:extLst>
              <a:ext uri="{FF2B5EF4-FFF2-40B4-BE49-F238E27FC236}">
                <a16:creationId xmlns:a16="http://schemas.microsoft.com/office/drawing/2014/main" id="{D93A6684-6E90-4232-8190-14ED96E5A6E0}"/>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5" name="Rectangle 5">
            <a:extLst>
              <a:ext uri="{FF2B5EF4-FFF2-40B4-BE49-F238E27FC236}">
                <a16:creationId xmlns:a16="http://schemas.microsoft.com/office/drawing/2014/main" id="{BA0CB607-C657-409A-99C7-A8EAD1CA3BF6}"/>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35846" name="Rectangle 6">
            <a:extLst>
              <a:ext uri="{FF2B5EF4-FFF2-40B4-BE49-F238E27FC236}">
                <a16:creationId xmlns:a16="http://schemas.microsoft.com/office/drawing/2014/main" id="{5AD9948E-2579-4C8A-8949-E160A9EC4656}"/>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35847" name="Arc 7">
            <a:extLst>
              <a:ext uri="{FF2B5EF4-FFF2-40B4-BE49-F238E27FC236}">
                <a16:creationId xmlns:a16="http://schemas.microsoft.com/office/drawing/2014/main" id="{546FD77B-47FE-4B43-923D-3A439D243D25}"/>
              </a:ext>
            </a:extLst>
          </p:cNvPr>
          <p:cNvSpPr>
            <a:spLocks/>
          </p:cNvSpPr>
          <p:nvPr/>
        </p:nvSpPr>
        <p:spPr bwMode="auto">
          <a:xfrm rot="10800000">
            <a:off x="1924050" y="1982788"/>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5848" name="Line 8">
            <a:extLst>
              <a:ext uri="{FF2B5EF4-FFF2-40B4-BE49-F238E27FC236}">
                <a16:creationId xmlns:a16="http://schemas.microsoft.com/office/drawing/2014/main" id="{4FD0C63F-3F7C-407C-995C-04450A7A9240}"/>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9" name="Line 9">
            <a:extLst>
              <a:ext uri="{FF2B5EF4-FFF2-40B4-BE49-F238E27FC236}">
                <a16:creationId xmlns:a16="http://schemas.microsoft.com/office/drawing/2014/main" id="{E62FAD7E-A2CD-4B51-9A8D-7CDDDDBA5917}"/>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0" name="Line 10">
            <a:extLst>
              <a:ext uri="{FF2B5EF4-FFF2-40B4-BE49-F238E27FC236}">
                <a16:creationId xmlns:a16="http://schemas.microsoft.com/office/drawing/2014/main" id="{B4D2D68D-6DAC-499C-8603-61C2B4D54D4F}"/>
              </a:ext>
            </a:extLst>
          </p:cNvPr>
          <p:cNvSpPr>
            <a:spLocks noChangeShapeType="1"/>
          </p:cNvSpPr>
          <p:nvPr/>
        </p:nvSpPr>
        <p:spPr bwMode="auto">
          <a:xfrm>
            <a:off x="1574800" y="2705100"/>
            <a:ext cx="4076700" cy="2703513"/>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1" name="Line 11">
            <a:extLst>
              <a:ext uri="{FF2B5EF4-FFF2-40B4-BE49-F238E27FC236}">
                <a16:creationId xmlns:a16="http://schemas.microsoft.com/office/drawing/2014/main" id="{69DD5444-C1CC-4BDB-9B82-6165F3873D3A}"/>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2" name="Line 12">
            <a:extLst>
              <a:ext uri="{FF2B5EF4-FFF2-40B4-BE49-F238E27FC236}">
                <a16:creationId xmlns:a16="http://schemas.microsoft.com/office/drawing/2014/main" id="{76E58070-E3AC-422F-9B01-B139617C683B}"/>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3" name="Line 13">
            <a:extLst>
              <a:ext uri="{FF2B5EF4-FFF2-40B4-BE49-F238E27FC236}">
                <a16:creationId xmlns:a16="http://schemas.microsoft.com/office/drawing/2014/main" id="{D6E3E066-9F64-429A-9671-1523B20BA9A7}"/>
              </a:ext>
            </a:extLst>
          </p:cNvPr>
          <p:cNvSpPr>
            <a:spLocks noChangeShapeType="1"/>
          </p:cNvSpPr>
          <p:nvPr/>
        </p:nvSpPr>
        <p:spPr bwMode="auto">
          <a:xfrm flipH="1">
            <a:off x="1574800" y="3919538"/>
            <a:ext cx="1905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4" name="Line 14">
            <a:extLst>
              <a:ext uri="{FF2B5EF4-FFF2-40B4-BE49-F238E27FC236}">
                <a16:creationId xmlns:a16="http://schemas.microsoft.com/office/drawing/2014/main" id="{6C80C59A-02C5-4669-985E-039A06D95B67}"/>
              </a:ext>
            </a:extLst>
          </p:cNvPr>
          <p:cNvSpPr>
            <a:spLocks noChangeShapeType="1"/>
          </p:cNvSpPr>
          <p:nvPr/>
        </p:nvSpPr>
        <p:spPr bwMode="auto">
          <a:xfrm>
            <a:off x="3429000" y="3962400"/>
            <a:ext cx="0" cy="14351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5" name="Oval 15">
            <a:extLst>
              <a:ext uri="{FF2B5EF4-FFF2-40B4-BE49-F238E27FC236}">
                <a16:creationId xmlns:a16="http://schemas.microsoft.com/office/drawing/2014/main" id="{E6531EC2-B5E5-424E-B463-D106604D2257}"/>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5856" name="Oval 16">
            <a:extLst>
              <a:ext uri="{FF2B5EF4-FFF2-40B4-BE49-F238E27FC236}">
                <a16:creationId xmlns:a16="http://schemas.microsoft.com/office/drawing/2014/main" id="{5D062366-03FC-41E5-8F40-09055BC9FB8E}"/>
              </a:ext>
            </a:extLst>
          </p:cNvPr>
          <p:cNvSpPr>
            <a:spLocks noChangeArrowheads="1"/>
          </p:cNvSpPr>
          <p:nvPr/>
        </p:nvSpPr>
        <p:spPr bwMode="auto">
          <a:xfrm>
            <a:off x="1524000" y="3868738"/>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5857" name="Oval 17">
            <a:extLst>
              <a:ext uri="{FF2B5EF4-FFF2-40B4-BE49-F238E27FC236}">
                <a16:creationId xmlns:a16="http://schemas.microsoft.com/office/drawing/2014/main" id="{997C8D49-24B1-4E64-BA53-801C9E587ABA}"/>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5858" name="Oval 18">
            <a:extLst>
              <a:ext uri="{FF2B5EF4-FFF2-40B4-BE49-F238E27FC236}">
                <a16:creationId xmlns:a16="http://schemas.microsoft.com/office/drawing/2014/main" id="{D2D6B6C6-137A-4075-A270-5F1C1CBCB86B}"/>
              </a:ext>
            </a:extLst>
          </p:cNvPr>
          <p:cNvSpPr>
            <a:spLocks noChangeArrowheads="1"/>
          </p:cNvSpPr>
          <p:nvPr/>
        </p:nvSpPr>
        <p:spPr bwMode="auto">
          <a:xfrm>
            <a:off x="3378200"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5859" name="Rectangle 19">
            <a:extLst>
              <a:ext uri="{FF2B5EF4-FFF2-40B4-BE49-F238E27FC236}">
                <a16:creationId xmlns:a16="http://schemas.microsoft.com/office/drawing/2014/main" id="{422C6FAA-E37B-4DA5-A3A0-B0CCBC4B1A76}"/>
              </a:ext>
            </a:extLst>
          </p:cNvPr>
          <p:cNvSpPr>
            <a:spLocks noChangeArrowheads="1"/>
          </p:cNvSpPr>
          <p:nvPr/>
        </p:nvSpPr>
        <p:spPr bwMode="auto">
          <a:xfrm>
            <a:off x="987425" y="286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35860" name="Rectangle 20">
            <a:extLst>
              <a:ext uri="{FF2B5EF4-FFF2-40B4-BE49-F238E27FC236}">
                <a16:creationId xmlns:a16="http://schemas.microsoft.com/office/drawing/2014/main" id="{8345771D-A215-43B7-907B-C262033F3CA8}"/>
              </a:ext>
            </a:extLst>
          </p:cNvPr>
          <p:cNvSpPr>
            <a:spLocks noChangeArrowheads="1"/>
          </p:cNvSpPr>
          <p:nvPr/>
        </p:nvSpPr>
        <p:spPr bwMode="auto">
          <a:xfrm>
            <a:off x="915988" y="3611563"/>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35861" name="Rectangle 21">
            <a:extLst>
              <a:ext uri="{FF2B5EF4-FFF2-40B4-BE49-F238E27FC236}">
                <a16:creationId xmlns:a16="http://schemas.microsoft.com/office/drawing/2014/main" id="{D7DB6A00-A0C0-44BA-A6FF-E7FB11C7C8BE}"/>
              </a:ext>
            </a:extLst>
          </p:cNvPr>
          <p:cNvSpPr>
            <a:spLocks noChangeArrowheads="1"/>
          </p:cNvSpPr>
          <p:nvPr/>
        </p:nvSpPr>
        <p:spPr bwMode="auto">
          <a:xfrm>
            <a:off x="1982788" y="540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35862" name="Rectangle 22">
            <a:extLst>
              <a:ext uri="{FF2B5EF4-FFF2-40B4-BE49-F238E27FC236}">
                <a16:creationId xmlns:a16="http://schemas.microsoft.com/office/drawing/2014/main" id="{E7B7B658-C99F-4605-ABB0-704C4FC66687}"/>
              </a:ext>
            </a:extLst>
          </p:cNvPr>
          <p:cNvSpPr>
            <a:spLocks noChangeArrowheads="1"/>
          </p:cNvSpPr>
          <p:nvPr/>
        </p:nvSpPr>
        <p:spPr bwMode="auto">
          <a:xfrm>
            <a:off x="3151188" y="5414963"/>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35863" name="Arc 23">
            <a:extLst>
              <a:ext uri="{FF2B5EF4-FFF2-40B4-BE49-F238E27FC236}">
                <a16:creationId xmlns:a16="http://schemas.microsoft.com/office/drawing/2014/main" id="{2D991383-F102-4C9C-A2F0-3169BC7BD483}"/>
              </a:ext>
            </a:extLst>
          </p:cNvPr>
          <p:cNvSpPr>
            <a:spLocks/>
          </p:cNvSpPr>
          <p:nvPr/>
        </p:nvSpPr>
        <p:spPr bwMode="auto">
          <a:xfrm rot="10800000">
            <a:off x="2241550" y="2076450"/>
            <a:ext cx="5197475" cy="2811463"/>
          </a:xfrm>
          <a:custGeom>
            <a:avLst/>
            <a:gdLst>
              <a:gd name="T0" fmla="*/ 161587005 w 21336"/>
              <a:gd name="T1" fmla="*/ 0 h 21428"/>
              <a:gd name="T2" fmla="*/ 1266110390 w 21336"/>
              <a:gd name="T3" fmla="*/ 310950607 h 21428"/>
              <a:gd name="T4" fmla="*/ 0 w 21336"/>
              <a:gd name="T5" fmla="*/ 368878165 h 21428"/>
              <a:gd name="T6" fmla="*/ 0 60000 65536"/>
              <a:gd name="T7" fmla="*/ 0 60000 65536"/>
              <a:gd name="T8" fmla="*/ 0 60000 65536"/>
              <a:gd name="T9" fmla="*/ 0 w 21336"/>
              <a:gd name="T10" fmla="*/ 0 h 21428"/>
              <a:gd name="T11" fmla="*/ 21336 w 21336"/>
              <a:gd name="T12" fmla="*/ 21428 h 21428"/>
            </a:gdLst>
            <a:ahLst/>
            <a:cxnLst>
              <a:cxn ang="T6">
                <a:pos x="T0" y="T1"/>
              </a:cxn>
              <a:cxn ang="T7">
                <a:pos x="T2" y="T3"/>
              </a:cxn>
              <a:cxn ang="T8">
                <a:pos x="T4" y="T5"/>
              </a:cxn>
            </a:cxnLst>
            <a:rect l="T9" t="T10" r="T11" b="T12"/>
            <a:pathLst>
              <a:path w="21336" h="21428" fill="none" extrusionOk="0">
                <a:moveTo>
                  <a:pt x="2722" y="0"/>
                </a:moveTo>
                <a:cubicBezTo>
                  <a:pt x="12254" y="1211"/>
                  <a:pt x="19839" y="8572"/>
                  <a:pt x="21336" y="18062"/>
                </a:cubicBezTo>
              </a:path>
              <a:path w="21336" h="21428" stroke="0" extrusionOk="0">
                <a:moveTo>
                  <a:pt x="2722" y="0"/>
                </a:moveTo>
                <a:cubicBezTo>
                  <a:pt x="12254" y="1211"/>
                  <a:pt x="19839" y="8572"/>
                  <a:pt x="21336" y="18062"/>
                </a:cubicBezTo>
                <a:lnTo>
                  <a:pt x="0" y="21428"/>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5864" name="Oval 24">
            <a:extLst>
              <a:ext uri="{FF2B5EF4-FFF2-40B4-BE49-F238E27FC236}">
                <a16:creationId xmlns:a16="http://schemas.microsoft.com/office/drawing/2014/main" id="{8B38EA1B-9C09-4937-9910-0685F49A2317}"/>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5865" name="Oval 25">
            <a:extLst>
              <a:ext uri="{FF2B5EF4-FFF2-40B4-BE49-F238E27FC236}">
                <a16:creationId xmlns:a16="http://schemas.microsoft.com/office/drawing/2014/main" id="{FE461353-0E8F-4E20-B4F3-C19E6A517DAE}"/>
              </a:ext>
            </a:extLst>
          </p:cNvPr>
          <p:cNvSpPr>
            <a:spLocks noChangeArrowheads="1"/>
          </p:cNvSpPr>
          <p:nvPr/>
        </p:nvSpPr>
        <p:spPr bwMode="auto">
          <a:xfrm>
            <a:off x="3309938" y="3806825"/>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B254C85-3297-47DA-B25C-D78BA3EA3B35}"/>
              </a:ext>
            </a:extLst>
          </p:cNvPr>
          <p:cNvSpPr>
            <a:spLocks noGrp="1" noChangeArrowheads="1"/>
          </p:cNvSpPr>
          <p:nvPr>
            <p:ph type="title"/>
          </p:nvPr>
        </p:nvSpPr>
        <p:spPr>
          <a:xfrm>
            <a:off x="0" y="14288"/>
            <a:ext cx="9142413" cy="1219200"/>
          </a:xfrm>
          <a:noFill/>
        </p:spPr>
        <p:txBody>
          <a:bodyPr>
            <a:normAutofit fontScale="90000"/>
          </a:bodyPr>
          <a:lstStyle/>
          <a:p>
            <a:r>
              <a:rPr lang="en-US" altLang="zh-CN">
                <a:ea typeface="宋体" panose="02010600030101010101" pitchFamily="2" charset="-122"/>
              </a:rPr>
              <a:t>Slutsky’s Effects for Income-Inferior Goods</a:t>
            </a:r>
          </a:p>
        </p:txBody>
      </p:sp>
      <p:sp>
        <p:nvSpPr>
          <p:cNvPr id="36867" name="Line 3">
            <a:extLst>
              <a:ext uri="{FF2B5EF4-FFF2-40B4-BE49-F238E27FC236}">
                <a16:creationId xmlns:a16="http://schemas.microsoft.com/office/drawing/2014/main" id="{7029E51B-4D28-4AAE-AB5D-78DA0755B84C}"/>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68" name="Line 4">
            <a:extLst>
              <a:ext uri="{FF2B5EF4-FFF2-40B4-BE49-F238E27FC236}">
                <a16:creationId xmlns:a16="http://schemas.microsoft.com/office/drawing/2014/main" id="{054F283E-54D4-435E-AA5A-F09EA4E7433D}"/>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69" name="Rectangle 5">
            <a:extLst>
              <a:ext uri="{FF2B5EF4-FFF2-40B4-BE49-F238E27FC236}">
                <a16:creationId xmlns:a16="http://schemas.microsoft.com/office/drawing/2014/main" id="{D8A1EB20-6D58-4366-B273-7F68A66AE34D}"/>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36870" name="Rectangle 6">
            <a:extLst>
              <a:ext uri="{FF2B5EF4-FFF2-40B4-BE49-F238E27FC236}">
                <a16:creationId xmlns:a16="http://schemas.microsoft.com/office/drawing/2014/main" id="{9D3C80AD-6167-40A9-86DF-346CC096830D}"/>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36871" name="Arc 7">
            <a:extLst>
              <a:ext uri="{FF2B5EF4-FFF2-40B4-BE49-F238E27FC236}">
                <a16:creationId xmlns:a16="http://schemas.microsoft.com/office/drawing/2014/main" id="{39924AD9-F5DB-4060-AFCD-447E81D20DA2}"/>
              </a:ext>
            </a:extLst>
          </p:cNvPr>
          <p:cNvSpPr>
            <a:spLocks/>
          </p:cNvSpPr>
          <p:nvPr/>
        </p:nvSpPr>
        <p:spPr bwMode="auto">
          <a:xfrm rot="10800000">
            <a:off x="1924050" y="1982788"/>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6872" name="Line 8">
            <a:extLst>
              <a:ext uri="{FF2B5EF4-FFF2-40B4-BE49-F238E27FC236}">
                <a16:creationId xmlns:a16="http://schemas.microsoft.com/office/drawing/2014/main" id="{C5B7F640-2FEE-413D-AD5C-1D67C2DCF5CF}"/>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3" name="Line 9">
            <a:extLst>
              <a:ext uri="{FF2B5EF4-FFF2-40B4-BE49-F238E27FC236}">
                <a16:creationId xmlns:a16="http://schemas.microsoft.com/office/drawing/2014/main" id="{6865F1C4-FFE3-4D0A-BAA7-69E4C95455AC}"/>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4" name="Line 10">
            <a:extLst>
              <a:ext uri="{FF2B5EF4-FFF2-40B4-BE49-F238E27FC236}">
                <a16:creationId xmlns:a16="http://schemas.microsoft.com/office/drawing/2014/main" id="{D062E905-D54F-409F-9C8D-3CA46AEC92C2}"/>
              </a:ext>
            </a:extLst>
          </p:cNvPr>
          <p:cNvSpPr>
            <a:spLocks noChangeShapeType="1"/>
          </p:cNvSpPr>
          <p:nvPr/>
        </p:nvSpPr>
        <p:spPr bwMode="auto">
          <a:xfrm>
            <a:off x="1574800" y="2705100"/>
            <a:ext cx="4076700" cy="2703513"/>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5" name="Line 11">
            <a:extLst>
              <a:ext uri="{FF2B5EF4-FFF2-40B4-BE49-F238E27FC236}">
                <a16:creationId xmlns:a16="http://schemas.microsoft.com/office/drawing/2014/main" id="{D3BF2B5E-C5D8-4EF8-BE38-4CC49F06476D}"/>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6" name="Line 12">
            <a:extLst>
              <a:ext uri="{FF2B5EF4-FFF2-40B4-BE49-F238E27FC236}">
                <a16:creationId xmlns:a16="http://schemas.microsoft.com/office/drawing/2014/main" id="{D55AF52D-AD73-4273-BB44-ACA23F213081}"/>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7" name="Line 13">
            <a:extLst>
              <a:ext uri="{FF2B5EF4-FFF2-40B4-BE49-F238E27FC236}">
                <a16:creationId xmlns:a16="http://schemas.microsoft.com/office/drawing/2014/main" id="{90E3A604-30A4-4992-82E4-2553DA15833F}"/>
              </a:ext>
            </a:extLst>
          </p:cNvPr>
          <p:cNvSpPr>
            <a:spLocks noChangeShapeType="1"/>
          </p:cNvSpPr>
          <p:nvPr/>
        </p:nvSpPr>
        <p:spPr bwMode="auto">
          <a:xfrm flipH="1">
            <a:off x="1574800" y="3919538"/>
            <a:ext cx="1905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8" name="Line 14">
            <a:extLst>
              <a:ext uri="{FF2B5EF4-FFF2-40B4-BE49-F238E27FC236}">
                <a16:creationId xmlns:a16="http://schemas.microsoft.com/office/drawing/2014/main" id="{0C05FE77-F379-4B49-AD5B-25A71A554F4F}"/>
              </a:ext>
            </a:extLst>
          </p:cNvPr>
          <p:cNvSpPr>
            <a:spLocks noChangeShapeType="1"/>
          </p:cNvSpPr>
          <p:nvPr/>
        </p:nvSpPr>
        <p:spPr bwMode="auto">
          <a:xfrm>
            <a:off x="3429000" y="3962400"/>
            <a:ext cx="0" cy="14351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9" name="Oval 15">
            <a:extLst>
              <a:ext uri="{FF2B5EF4-FFF2-40B4-BE49-F238E27FC236}">
                <a16:creationId xmlns:a16="http://schemas.microsoft.com/office/drawing/2014/main" id="{23EBCD72-DAC6-4D3B-919B-C955AD011C50}"/>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6880" name="Oval 16">
            <a:extLst>
              <a:ext uri="{FF2B5EF4-FFF2-40B4-BE49-F238E27FC236}">
                <a16:creationId xmlns:a16="http://schemas.microsoft.com/office/drawing/2014/main" id="{24BDADB4-2DF4-435A-8B8E-C175FCFB201B}"/>
              </a:ext>
            </a:extLst>
          </p:cNvPr>
          <p:cNvSpPr>
            <a:spLocks noChangeArrowheads="1"/>
          </p:cNvSpPr>
          <p:nvPr/>
        </p:nvSpPr>
        <p:spPr bwMode="auto">
          <a:xfrm>
            <a:off x="1524000" y="3868738"/>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6881" name="Oval 17">
            <a:extLst>
              <a:ext uri="{FF2B5EF4-FFF2-40B4-BE49-F238E27FC236}">
                <a16:creationId xmlns:a16="http://schemas.microsoft.com/office/drawing/2014/main" id="{F0F1B8B5-167D-416C-8A45-638C113DD61B}"/>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6882" name="Oval 18">
            <a:extLst>
              <a:ext uri="{FF2B5EF4-FFF2-40B4-BE49-F238E27FC236}">
                <a16:creationId xmlns:a16="http://schemas.microsoft.com/office/drawing/2014/main" id="{2192AC4B-9B59-484D-968D-44F8BF908222}"/>
              </a:ext>
            </a:extLst>
          </p:cNvPr>
          <p:cNvSpPr>
            <a:spLocks noChangeArrowheads="1"/>
          </p:cNvSpPr>
          <p:nvPr/>
        </p:nvSpPr>
        <p:spPr bwMode="auto">
          <a:xfrm>
            <a:off x="3378200"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6883" name="Rectangle 19">
            <a:extLst>
              <a:ext uri="{FF2B5EF4-FFF2-40B4-BE49-F238E27FC236}">
                <a16:creationId xmlns:a16="http://schemas.microsoft.com/office/drawing/2014/main" id="{EACA26EA-6483-4970-AB56-949D8FB65101}"/>
              </a:ext>
            </a:extLst>
          </p:cNvPr>
          <p:cNvSpPr>
            <a:spLocks noChangeArrowheads="1"/>
          </p:cNvSpPr>
          <p:nvPr/>
        </p:nvSpPr>
        <p:spPr bwMode="auto">
          <a:xfrm>
            <a:off x="987425" y="286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36884" name="Rectangle 20">
            <a:extLst>
              <a:ext uri="{FF2B5EF4-FFF2-40B4-BE49-F238E27FC236}">
                <a16:creationId xmlns:a16="http://schemas.microsoft.com/office/drawing/2014/main" id="{FF85CDEA-D57A-4DC9-B9A6-7B473603C3D7}"/>
              </a:ext>
            </a:extLst>
          </p:cNvPr>
          <p:cNvSpPr>
            <a:spLocks noChangeArrowheads="1"/>
          </p:cNvSpPr>
          <p:nvPr/>
        </p:nvSpPr>
        <p:spPr bwMode="auto">
          <a:xfrm>
            <a:off x="915988" y="3611563"/>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36885" name="Rectangle 21">
            <a:extLst>
              <a:ext uri="{FF2B5EF4-FFF2-40B4-BE49-F238E27FC236}">
                <a16:creationId xmlns:a16="http://schemas.microsoft.com/office/drawing/2014/main" id="{222C4A02-2759-46FB-A996-2AA4C41A3431}"/>
              </a:ext>
            </a:extLst>
          </p:cNvPr>
          <p:cNvSpPr>
            <a:spLocks noChangeArrowheads="1"/>
          </p:cNvSpPr>
          <p:nvPr/>
        </p:nvSpPr>
        <p:spPr bwMode="auto">
          <a:xfrm>
            <a:off x="1982788" y="540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36886" name="Rectangle 22">
            <a:extLst>
              <a:ext uri="{FF2B5EF4-FFF2-40B4-BE49-F238E27FC236}">
                <a16:creationId xmlns:a16="http://schemas.microsoft.com/office/drawing/2014/main" id="{A0686FBF-D85B-4B7D-A6D7-7715036A15B8}"/>
              </a:ext>
            </a:extLst>
          </p:cNvPr>
          <p:cNvSpPr>
            <a:spLocks noChangeArrowheads="1"/>
          </p:cNvSpPr>
          <p:nvPr/>
        </p:nvSpPr>
        <p:spPr bwMode="auto">
          <a:xfrm>
            <a:off x="3151188" y="5414963"/>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36887" name="AutoShape 23">
            <a:extLst>
              <a:ext uri="{FF2B5EF4-FFF2-40B4-BE49-F238E27FC236}">
                <a16:creationId xmlns:a16="http://schemas.microsoft.com/office/drawing/2014/main" id="{BCCB869A-557C-4DD8-AFDC-0903DDA5E59D}"/>
              </a:ext>
            </a:extLst>
          </p:cNvPr>
          <p:cNvSpPr>
            <a:spLocks noChangeArrowheads="1"/>
          </p:cNvSpPr>
          <p:nvPr/>
        </p:nvSpPr>
        <p:spPr bwMode="auto">
          <a:xfrm>
            <a:off x="708025" y="3146425"/>
            <a:ext cx="203200" cy="777875"/>
          </a:xfrm>
          <a:prstGeom prst="downArrow">
            <a:avLst>
              <a:gd name="adj1" fmla="val 50000"/>
              <a:gd name="adj2" fmla="val 191424"/>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6888" name="AutoShape 24">
            <a:extLst>
              <a:ext uri="{FF2B5EF4-FFF2-40B4-BE49-F238E27FC236}">
                <a16:creationId xmlns:a16="http://schemas.microsoft.com/office/drawing/2014/main" id="{5C08ECDD-896E-4688-A53D-150E37B2BFC6}"/>
              </a:ext>
            </a:extLst>
          </p:cNvPr>
          <p:cNvSpPr>
            <a:spLocks noChangeArrowheads="1"/>
          </p:cNvSpPr>
          <p:nvPr/>
        </p:nvSpPr>
        <p:spPr bwMode="auto">
          <a:xfrm>
            <a:off x="2239963" y="5892800"/>
            <a:ext cx="1185862" cy="220663"/>
          </a:xfrm>
          <a:prstGeom prst="rightArrow">
            <a:avLst>
              <a:gd name="adj1" fmla="val 50000"/>
              <a:gd name="adj2" fmla="val 268729"/>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6889" name="Oval 25">
            <a:extLst>
              <a:ext uri="{FF2B5EF4-FFF2-40B4-BE49-F238E27FC236}">
                <a16:creationId xmlns:a16="http://schemas.microsoft.com/office/drawing/2014/main" id="{CDD5AEFF-6DF4-4299-9288-5A73E26589B5}"/>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6890" name="Rectangle 26">
            <a:extLst>
              <a:ext uri="{FF2B5EF4-FFF2-40B4-BE49-F238E27FC236}">
                <a16:creationId xmlns:a16="http://schemas.microsoft.com/office/drawing/2014/main" id="{489023E4-28C8-4EA2-99F0-0B7AADBB135B}"/>
              </a:ext>
            </a:extLst>
          </p:cNvPr>
          <p:cNvSpPr>
            <a:spLocks noChangeArrowheads="1"/>
          </p:cNvSpPr>
          <p:nvPr/>
        </p:nvSpPr>
        <p:spPr bwMode="auto">
          <a:xfrm>
            <a:off x="2622550" y="1419225"/>
            <a:ext cx="63293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The pure substitution effect is as for</a:t>
            </a:r>
            <a:br>
              <a:rPr lang="en-US" altLang="zh-CN">
                <a:ea typeface="宋体" panose="02010600030101010101" pitchFamily="2" charset="-122"/>
              </a:rPr>
            </a:br>
            <a:r>
              <a:rPr lang="en-US" altLang="zh-CN">
                <a:ea typeface="宋体" panose="02010600030101010101" pitchFamily="2" charset="-122"/>
              </a:rPr>
              <a:t>a normal good.   But, ….</a:t>
            </a:r>
          </a:p>
        </p:txBody>
      </p:sp>
      <p:sp>
        <p:nvSpPr>
          <p:cNvPr id="36891" name="Arc 27">
            <a:extLst>
              <a:ext uri="{FF2B5EF4-FFF2-40B4-BE49-F238E27FC236}">
                <a16:creationId xmlns:a16="http://schemas.microsoft.com/office/drawing/2014/main" id="{27A7DF14-DB13-4F97-A6FC-2E08A2D9F318}"/>
              </a:ext>
            </a:extLst>
          </p:cNvPr>
          <p:cNvSpPr>
            <a:spLocks/>
          </p:cNvSpPr>
          <p:nvPr/>
        </p:nvSpPr>
        <p:spPr bwMode="auto">
          <a:xfrm rot="10800000">
            <a:off x="2241550" y="2076450"/>
            <a:ext cx="5197475" cy="2811463"/>
          </a:xfrm>
          <a:custGeom>
            <a:avLst/>
            <a:gdLst>
              <a:gd name="T0" fmla="*/ 161587005 w 21336"/>
              <a:gd name="T1" fmla="*/ 0 h 21428"/>
              <a:gd name="T2" fmla="*/ 1266110390 w 21336"/>
              <a:gd name="T3" fmla="*/ 310950607 h 21428"/>
              <a:gd name="T4" fmla="*/ 0 w 21336"/>
              <a:gd name="T5" fmla="*/ 368878165 h 21428"/>
              <a:gd name="T6" fmla="*/ 0 60000 65536"/>
              <a:gd name="T7" fmla="*/ 0 60000 65536"/>
              <a:gd name="T8" fmla="*/ 0 60000 65536"/>
              <a:gd name="T9" fmla="*/ 0 w 21336"/>
              <a:gd name="T10" fmla="*/ 0 h 21428"/>
              <a:gd name="T11" fmla="*/ 21336 w 21336"/>
              <a:gd name="T12" fmla="*/ 21428 h 21428"/>
            </a:gdLst>
            <a:ahLst/>
            <a:cxnLst>
              <a:cxn ang="T6">
                <a:pos x="T0" y="T1"/>
              </a:cxn>
              <a:cxn ang="T7">
                <a:pos x="T2" y="T3"/>
              </a:cxn>
              <a:cxn ang="T8">
                <a:pos x="T4" y="T5"/>
              </a:cxn>
            </a:cxnLst>
            <a:rect l="T9" t="T10" r="T11" b="T12"/>
            <a:pathLst>
              <a:path w="21336" h="21428" fill="none" extrusionOk="0">
                <a:moveTo>
                  <a:pt x="2722" y="0"/>
                </a:moveTo>
                <a:cubicBezTo>
                  <a:pt x="12254" y="1211"/>
                  <a:pt x="19839" y="8572"/>
                  <a:pt x="21336" y="18062"/>
                </a:cubicBezTo>
              </a:path>
              <a:path w="21336" h="21428" stroke="0" extrusionOk="0">
                <a:moveTo>
                  <a:pt x="2722" y="0"/>
                </a:moveTo>
                <a:cubicBezTo>
                  <a:pt x="12254" y="1211"/>
                  <a:pt x="19839" y="8572"/>
                  <a:pt x="21336" y="18062"/>
                </a:cubicBezTo>
                <a:lnTo>
                  <a:pt x="0" y="21428"/>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6892" name="Oval 28">
            <a:extLst>
              <a:ext uri="{FF2B5EF4-FFF2-40B4-BE49-F238E27FC236}">
                <a16:creationId xmlns:a16="http://schemas.microsoft.com/office/drawing/2014/main" id="{A9F3C42D-56A1-4AA5-BA25-12D142DCF83C}"/>
              </a:ext>
            </a:extLst>
          </p:cNvPr>
          <p:cNvSpPr>
            <a:spLocks noChangeArrowheads="1"/>
          </p:cNvSpPr>
          <p:nvPr/>
        </p:nvSpPr>
        <p:spPr bwMode="auto">
          <a:xfrm>
            <a:off x="3309938" y="3806825"/>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5130538-20C6-4A46-A5BD-1D4E315F45B8}"/>
              </a:ext>
            </a:extLst>
          </p:cNvPr>
          <p:cNvSpPr>
            <a:spLocks noGrp="1" noChangeArrowheads="1"/>
          </p:cNvSpPr>
          <p:nvPr>
            <p:ph type="title"/>
          </p:nvPr>
        </p:nvSpPr>
        <p:spPr>
          <a:xfrm>
            <a:off x="0" y="14288"/>
            <a:ext cx="9142413" cy="1219200"/>
          </a:xfrm>
          <a:noFill/>
        </p:spPr>
        <p:txBody>
          <a:bodyPr>
            <a:normAutofit fontScale="90000"/>
          </a:bodyPr>
          <a:lstStyle/>
          <a:p>
            <a:r>
              <a:rPr lang="en-US" altLang="zh-CN">
                <a:ea typeface="宋体" panose="02010600030101010101" pitchFamily="2" charset="-122"/>
              </a:rPr>
              <a:t>Slutsky’s Effects for Income-Inferior Goods</a:t>
            </a:r>
          </a:p>
        </p:txBody>
      </p:sp>
      <p:sp>
        <p:nvSpPr>
          <p:cNvPr id="37891" name="Line 3">
            <a:extLst>
              <a:ext uri="{FF2B5EF4-FFF2-40B4-BE49-F238E27FC236}">
                <a16:creationId xmlns:a16="http://schemas.microsoft.com/office/drawing/2014/main" id="{90F924C6-C61C-46A2-B9C1-7C37441CB0EE}"/>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2" name="Line 4">
            <a:extLst>
              <a:ext uri="{FF2B5EF4-FFF2-40B4-BE49-F238E27FC236}">
                <a16:creationId xmlns:a16="http://schemas.microsoft.com/office/drawing/2014/main" id="{0B5AC4BF-7C6A-4725-B2BB-943413B30E0D}"/>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3" name="Rectangle 5">
            <a:extLst>
              <a:ext uri="{FF2B5EF4-FFF2-40B4-BE49-F238E27FC236}">
                <a16:creationId xmlns:a16="http://schemas.microsoft.com/office/drawing/2014/main" id="{97FC7B18-D042-4764-88B2-59426E066955}"/>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37894" name="Rectangle 6">
            <a:extLst>
              <a:ext uri="{FF2B5EF4-FFF2-40B4-BE49-F238E27FC236}">
                <a16:creationId xmlns:a16="http://schemas.microsoft.com/office/drawing/2014/main" id="{5272D7A9-6F61-4E48-8735-BB627B86B271}"/>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37895" name="Arc 7">
            <a:extLst>
              <a:ext uri="{FF2B5EF4-FFF2-40B4-BE49-F238E27FC236}">
                <a16:creationId xmlns:a16="http://schemas.microsoft.com/office/drawing/2014/main" id="{5F4A9D16-4CEE-4AA7-9936-A856E36D6159}"/>
              </a:ext>
            </a:extLst>
          </p:cNvPr>
          <p:cNvSpPr>
            <a:spLocks/>
          </p:cNvSpPr>
          <p:nvPr/>
        </p:nvSpPr>
        <p:spPr bwMode="auto">
          <a:xfrm rot="10800000">
            <a:off x="1924050" y="1982788"/>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896" name="Line 8">
            <a:extLst>
              <a:ext uri="{FF2B5EF4-FFF2-40B4-BE49-F238E27FC236}">
                <a16:creationId xmlns:a16="http://schemas.microsoft.com/office/drawing/2014/main" id="{1563B0D4-6430-42AE-B675-ADF7252CAB6C}"/>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7" name="Line 9">
            <a:extLst>
              <a:ext uri="{FF2B5EF4-FFF2-40B4-BE49-F238E27FC236}">
                <a16:creationId xmlns:a16="http://schemas.microsoft.com/office/drawing/2014/main" id="{647854C9-FB23-45FD-958C-8AC3B76FA29A}"/>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8" name="Line 10">
            <a:extLst>
              <a:ext uri="{FF2B5EF4-FFF2-40B4-BE49-F238E27FC236}">
                <a16:creationId xmlns:a16="http://schemas.microsoft.com/office/drawing/2014/main" id="{E2AA109F-32E1-4A14-BE2E-38FB5046BDD2}"/>
              </a:ext>
            </a:extLst>
          </p:cNvPr>
          <p:cNvSpPr>
            <a:spLocks noChangeShapeType="1"/>
          </p:cNvSpPr>
          <p:nvPr/>
        </p:nvSpPr>
        <p:spPr bwMode="auto">
          <a:xfrm>
            <a:off x="1574800" y="2705100"/>
            <a:ext cx="4076700" cy="2703513"/>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9" name="Line 11">
            <a:extLst>
              <a:ext uri="{FF2B5EF4-FFF2-40B4-BE49-F238E27FC236}">
                <a16:creationId xmlns:a16="http://schemas.microsoft.com/office/drawing/2014/main" id="{7B4A704F-6A45-4A20-BBA4-40749DC71670}"/>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0" name="Line 12">
            <a:extLst>
              <a:ext uri="{FF2B5EF4-FFF2-40B4-BE49-F238E27FC236}">
                <a16:creationId xmlns:a16="http://schemas.microsoft.com/office/drawing/2014/main" id="{EC7BEBBB-7FEC-4098-AFE5-BCA7D1A68193}"/>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1" name="Line 13">
            <a:extLst>
              <a:ext uri="{FF2B5EF4-FFF2-40B4-BE49-F238E27FC236}">
                <a16:creationId xmlns:a16="http://schemas.microsoft.com/office/drawing/2014/main" id="{EF827549-EF20-4877-AB3B-BBBC141683AC}"/>
              </a:ext>
            </a:extLst>
          </p:cNvPr>
          <p:cNvSpPr>
            <a:spLocks noChangeShapeType="1"/>
          </p:cNvSpPr>
          <p:nvPr/>
        </p:nvSpPr>
        <p:spPr bwMode="auto">
          <a:xfrm flipH="1">
            <a:off x="1574800" y="3919538"/>
            <a:ext cx="1905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2" name="Line 14">
            <a:extLst>
              <a:ext uri="{FF2B5EF4-FFF2-40B4-BE49-F238E27FC236}">
                <a16:creationId xmlns:a16="http://schemas.microsoft.com/office/drawing/2014/main" id="{C13AED71-EBAF-479D-A57C-7A156B5891DE}"/>
              </a:ext>
            </a:extLst>
          </p:cNvPr>
          <p:cNvSpPr>
            <a:spLocks noChangeShapeType="1"/>
          </p:cNvSpPr>
          <p:nvPr/>
        </p:nvSpPr>
        <p:spPr bwMode="auto">
          <a:xfrm>
            <a:off x="3429000" y="3962400"/>
            <a:ext cx="0" cy="14351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3" name="Oval 15">
            <a:extLst>
              <a:ext uri="{FF2B5EF4-FFF2-40B4-BE49-F238E27FC236}">
                <a16:creationId xmlns:a16="http://schemas.microsoft.com/office/drawing/2014/main" id="{2FBDB88C-D0A8-4F36-B077-71C5AA751130}"/>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904" name="Oval 16">
            <a:extLst>
              <a:ext uri="{FF2B5EF4-FFF2-40B4-BE49-F238E27FC236}">
                <a16:creationId xmlns:a16="http://schemas.microsoft.com/office/drawing/2014/main" id="{5CD6C8EE-0DFA-4FCF-BF8A-91794EB745C4}"/>
              </a:ext>
            </a:extLst>
          </p:cNvPr>
          <p:cNvSpPr>
            <a:spLocks noChangeArrowheads="1"/>
          </p:cNvSpPr>
          <p:nvPr/>
        </p:nvSpPr>
        <p:spPr bwMode="auto">
          <a:xfrm>
            <a:off x="1524000" y="3868738"/>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905" name="Oval 17">
            <a:extLst>
              <a:ext uri="{FF2B5EF4-FFF2-40B4-BE49-F238E27FC236}">
                <a16:creationId xmlns:a16="http://schemas.microsoft.com/office/drawing/2014/main" id="{6E2E8020-F7FA-4F57-815D-17BB882A2940}"/>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906" name="Oval 18">
            <a:extLst>
              <a:ext uri="{FF2B5EF4-FFF2-40B4-BE49-F238E27FC236}">
                <a16:creationId xmlns:a16="http://schemas.microsoft.com/office/drawing/2014/main" id="{602B76F3-4A44-4DE9-A13F-4F42121A9B03}"/>
              </a:ext>
            </a:extLst>
          </p:cNvPr>
          <p:cNvSpPr>
            <a:spLocks noChangeArrowheads="1"/>
          </p:cNvSpPr>
          <p:nvPr/>
        </p:nvSpPr>
        <p:spPr bwMode="auto">
          <a:xfrm>
            <a:off x="3378200"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907" name="Rectangle 19">
            <a:extLst>
              <a:ext uri="{FF2B5EF4-FFF2-40B4-BE49-F238E27FC236}">
                <a16:creationId xmlns:a16="http://schemas.microsoft.com/office/drawing/2014/main" id="{9E9E41EC-74F9-484A-AC52-E979756E075C}"/>
              </a:ext>
            </a:extLst>
          </p:cNvPr>
          <p:cNvSpPr>
            <a:spLocks noChangeArrowheads="1"/>
          </p:cNvSpPr>
          <p:nvPr/>
        </p:nvSpPr>
        <p:spPr bwMode="auto">
          <a:xfrm>
            <a:off x="987425" y="286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37908" name="Rectangle 20">
            <a:extLst>
              <a:ext uri="{FF2B5EF4-FFF2-40B4-BE49-F238E27FC236}">
                <a16:creationId xmlns:a16="http://schemas.microsoft.com/office/drawing/2014/main" id="{2B57A9CB-BCAE-451C-B5A8-44081CDFCA8C}"/>
              </a:ext>
            </a:extLst>
          </p:cNvPr>
          <p:cNvSpPr>
            <a:spLocks noChangeArrowheads="1"/>
          </p:cNvSpPr>
          <p:nvPr/>
        </p:nvSpPr>
        <p:spPr bwMode="auto">
          <a:xfrm>
            <a:off x="915988" y="3611563"/>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37909" name="Rectangle 21">
            <a:extLst>
              <a:ext uri="{FF2B5EF4-FFF2-40B4-BE49-F238E27FC236}">
                <a16:creationId xmlns:a16="http://schemas.microsoft.com/office/drawing/2014/main" id="{6B421ED6-CD91-40FB-97AB-040D9DDE9374}"/>
              </a:ext>
            </a:extLst>
          </p:cNvPr>
          <p:cNvSpPr>
            <a:spLocks noChangeArrowheads="1"/>
          </p:cNvSpPr>
          <p:nvPr/>
        </p:nvSpPr>
        <p:spPr bwMode="auto">
          <a:xfrm>
            <a:off x="1982788" y="540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37910" name="Rectangle 22">
            <a:extLst>
              <a:ext uri="{FF2B5EF4-FFF2-40B4-BE49-F238E27FC236}">
                <a16:creationId xmlns:a16="http://schemas.microsoft.com/office/drawing/2014/main" id="{3691E073-1819-4999-B594-8B8E9EDB9053}"/>
              </a:ext>
            </a:extLst>
          </p:cNvPr>
          <p:cNvSpPr>
            <a:spLocks noChangeArrowheads="1"/>
          </p:cNvSpPr>
          <p:nvPr/>
        </p:nvSpPr>
        <p:spPr bwMode="auto">
          <a:xfrm>
            <a:off x="3151188" y="5414963"/>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37911" name="AutoShape 23">
            <a:extLst>
              <a:ext uri="{FF2B5EF4-FFF2-40B4-BE49-F238E27FC236}">
                <a16:creationId xmlns:a16="http://schemas.microsoft.com/office/drawing/2014/main" id="{D18451B3-0B66-40B7-B5E9-F642A716BD99}"/>
              </a:ext>
            </a:extLst>
          </p:cNvPr>
          <p:cNvSpPr>
            <a:spLocks noChangeArrowheads="1"/>
          </p:cNvSpPr>
          <p:nvPr/>
        </p:nvSpPr>
        <p:spPr bwMode="auto">
          <a:xfrm>
            <a:off x="736600" y="3175000"/>
            <a:ext cx="236538" cy="752475"/>
          </a:xfrm>
          <a:prstGeom prst="downArrow">
            <a:avLst>
              <a:gd name="adj1" fmla="val 50000"/>
              <a:gd name="adj2" fmla="val 159075"/>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912" name="AutoShape 24">
            <a:extLst>
              <a:ext uri="{FF2B5EF4-FFF2-40B4-BE49-F238E27FC236}">
                <a16:creationId xmlns:a16="http://schemas.microsoft.com/office/drawing/2014/main" id="{78B743C0-D2E6-4749-8D57-A7BCEBDFA456}"/>
              </a:ext>
            </a:extLst>
          </p:cNvPr>
          <p:cNvSpPr>
            <a:spLocks noChangeArrowheads="1"/>
          </p:cNvSpPr>
          <p:nvPr/>
        </p:nvSpPr>
        <p:spPr bwMode="auto">
          <a:xfrm>
            <a:off x="2239963" y="5892800"/>
            <a:ext cx="1185862" cy="220663"/>
          </a:xfrm>
          <a:prstGeom prst="rightArrow">
            <a:avLst>
              <a:gd name="adj1" fmla="val 50000"/>
              <a:gd name="adj2" fmla="val 268729"/>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913" name="Line 25">
            <a:extLst>
              <a:ext uri="{FF2B5EF4-FFF2-40B4-BE49-F238E27FC236}">
                <a16:creationId xmlns:a16="http://schemas.microsoft.com/office/drawing/2014/main" id="{C1889564-22F2-4915-8100-87061C07D368}"/>
              </a:ext>
            </a:extLst>
          </p:cNvPr>
          <p:cNvSpPr>
            <a:spLocks noChangeShapeType="1"/>
          </p:cNvSpPr>
          <p:nvPr/>
        </p:nvSpPr>
        <p:spPr bwMode="auto">
          <a:xfrm>
            <a:off x="2992438" y="2967038"/>
            <a:ext cx="0" cy="2424112"/>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4" name="Line 26">
            <a:extLst>
              <a:ext uri="{FF2B5EF4-FFF2-40B4-BE49-F238E27FC236}">
                <a16:creationId xmlns:a16="http://schemas.microsoft.com/office/drawing/2014/main" id="{0D7542CE-D986-4B94-ADDB-6A74CBFFEA77}"/>
              </a:ext>
            </a:extLst>
          </p:cNvPr>
          <p:cNvSpPr>
            <a:spLocks noChangeShapeType="1"/>
          </p:cNvSpPr>
          <p:nvPr/>
        </p:nvSpPr>
        <p:spPr bwMode="auto">
          <a:xfrm flipH="1">
            <a:off x="1570038" y="2952750"/>
            <a:ext cx="142875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5" name="Oval 27">
            <a:extLst>
              <a:ext uri="{FF2B5EF4-FFF2-40B4-BE49-F238E27FC236}">
                <a16:creationId xmlns:a16="http://schemas.microsoft.com/office/drawing/2014/main" id="{E5EAD3F3-E0EA-48EA-AA3F-6F852DF428E6}"/>
              </a:ext>
            </a:extLst>
          </p:cNvPr>
          <p:cNvSpPr>
            <a:spLocks noChangeArrowheads="1"/>
          </p:cNvSpPr>
          <p:nvPr/>
        </p:nvSpPr>
        <p:spPr bwMode="auto">
          <a:xfrm>
            <a:off x="1520825" y="287655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916" name="Oval 28">
            <a:extLst>
              <a:ext uri="{FF2B5EF4-FFF2-40B4-BE49-F238E27FC236}">
                <a16:creationId xmlns:a16="http://schemas.microsoft.com/office/drawing/2014/main" id="{92A59327-7D59-4437-AA95-2E04CDCEAEDF}"/>
              </a:ext>
            </a:extLst>
          </p:cNvPr>
          <p:cNvSpPr>
            <a:spLocks noChangeArrowheads="1"/>
          </p:cNvSpPr>
          <p:nvPr/>
        </p:nvSpPr>
        <p:spPr bwMode="auto">
          <a:xfrm>
            <a:off x="2944813"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917" name="Rectangle 29">
            <a:extLst>
              <a:ext uri="{FF2B5EF4-FFF2-40B4-BE49-F238E27FC236}">
                <a16:creationId xmlns:a16="http://schemas.microsoft.com/office/drawing/2014/main" id="{D5B300AD-0C95-4148-A545-AD2E5E1C4650}"/>
              </a:ext>
            </a:extLst>
          </p:cNvPr>
          <p:cNvSpPr>
            <a:spLocks noChangeArrowheads="1"/>
          </p:cNvSpPr>
          <p:nvPr/>
        </p:nvSpPr>
        <p:spPr bwMode="auto">
          <a:xfrm>
            <a:off x="3124200" y="2417763"/>
            <a:ext cx="177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a:ea typeface="宋体" panose="02010600030101010101" pitchFamily="2" charset="-122"/>
              </a:rPr>
              <a:t>(</a:t>
            </a:r>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37918" name="Arc 30">
            <a:extLst>
              <a:ext uri="{FF2B5EF4-FFF2-40B4-BE49-F238E27FC236}">
                <a16:creationId xmlns:a16="http://schemas.microsoft.com/office/drawing/2014/main" id="{5A7F738A-DF25-4636-9FE4-B087DC358643}"/>
              </a:ext>
            </a:extLst>
          </p:cNvPr>
          <p:cNvSpPr>
            <a:spLocks/>
          </p:cNvSpPr>
          <p:nvPr/>
        </p:nvSpPr>
        <p:spPr bwMode="auto">
          <a:xfrm rot="10620000">
            <a:off x="2203450" y="1195388"/>
            <a:ext cx="5073650" cy="2754312"/>
          </a:xfrm>
          <a:custGeom>
            <a:avLst/>
            <a:gdLst>
              <a:gd name="T0" fmla="*/ 301651585 w 20825"/>
              <a:gd name="T1" fmla="*/ 0 h 20994"/>
              <a:gd name="T2" fmla="*/ 1236106346 w 20825"/>
              <a:gd name="T3" fmla="*/ 262623368 h 20994"/>
              <a:gd name="T4" fmla="*/ 0 w 20825"/>
              <a:gd name="T5" fmla="*/ 361352507 h 20994"/>
              <a:gd name="T6" fmla="*/ 0 60000 65536"/>
              <a:gd name="T7" fmla="*/ 0 60000 65536"/>
              <a:gd name="T8" fmla="*/ 0 60000 65536"/>
              <a:gd name="T9" fmla="*/ 0 w 20825"/>
              <a:gd name="T10" fmla="*/ 0 h 20994"/>
              <a:gd name="T11" fmla="*/ 20825 w 20825"/>
              <a:gd name="T12" fmla="*/ 20994 h 20994"/>
            </a:gdLst>
            <a:ahLst/>
            <a:cxnLst>
              <a:cxn ang="T6">
                <a:pos x="T0" y="T1"/>
              </a:cxn>
              <a:cxn ang="T7">
                <a:pos x="T2" y="T3"/>
              </a:cxn>
              <a:cxn ang="T8">
                <a:pos x="T4" y="T5"/>
              </a:cxn>
            </a:cxnLst>
            <a:rect l="T9" t="T10" r="T11" b="T12"/>
            <a:pathLst>
              <a:path w="20825" h="20994" fill="none" extrusionOk="0">
                <a:moveTo>
                  <a:pt x="5081" y="0"/>
                </a:moveTo>
                <a:cubicBezTo>
                  <a:pt x="12712" y="1847"/>
                  <a:pt x="18739" y="7689"/>
                  <a:pt x="20824" y="15258"/>
                </a:cubicBezTo>
              </a:path>
              <a:path w="20825" h="20994" stroke="0" extrusionOk="0">
                <a:moveTo>
                  <a:pt x="5081" y="0"/>
                </a:moveTo>
                <a:cubicBezTo>
                  <a:pt x="12712" y="1847"/>
                  <a:pt x="18739" y="7689"/>
                  <a:pt x="20824" y="15258"/>
                </a:cubicBezTo>
                <a:lnTo>
                  <a:pt x="0" y="20994"/>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919" name="Oval 31">
            <a:extLst>
              <a:ext uri="{FF2B5EF4-FFF2-40B4-BE49-F238E27FC236}">
                <a16:creationId xmlns:a16="http://schemas.microsoft.com/office/drawing/2014/main" id="{406CF754-9A0B-4D78-AB14-74492A9091AE}"/>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920" name="Oval 32">
            <a:extLst>
              <a:ext uri="{FF2B5EF4-FFF2-40B4-BE49-F238E27FC236}">
                <a16:creationId xmlns:a16="http://schemas.microsoft.com/office/drawing/2014/main" id="{F7A2B37A-A650-4B21-95C8-DE19DFA3C1A9}"/>
              </a:ext>
            </a:extLst>
          </p:cNvPr>
          <p:cNvSpPr>
            <a:spLocks noChangeArrowheads="1"/>
          </p:cNvSpPr>
          <p:nvPr/>
        </p:nvSpPr>
        <p:spPr bwMode="auto">
          <a:xfrm>
            <a:off x="2889250" y="2836863"/>
            <a:ext cx="215900" cy="215900"/>
          </a:xfrm>
          <a:prstGeom prst="ellipse">
            <a:avLst/>
          </a:prstGeom>
          <a:solidFill>
            <a:srgbClr val="00CC00"/>
          </a:solidFill>
          <a:ln w="12700">
            <a:solidFill>
              <a:srgbClr val="33CC33"/>
            </a:solidFill>
            <a:round/>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921" name="Rectangle 33">
            <a:extLst>
              <a:ext uri="{FF2B5EF4-FFF2-40B4-BE49-F238E27FC236}">
                <a16:creationId xmlns:a16="http://schemas.microsoft.com/office/drawing/2014/main" id="{9F7AF917-6C48-46E2-9816-4B8CEABA15C0}"/>
              </a:ext>
            </a:extLst>
          </p:cNvPr>
          <p:cNvSpPr>
            <a:spLocks noChangeArrowheads="1"/>
          </p:cNvSpPr>
          <p:nvPr/>
        </p:nvSpPr>
        <p:spPr bwMode="auto">
          <a:xfrm>
            <a:off x="1908175" y="1157288"/>
            <a:ext cx="71882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The pure substitution effect is as for a normal good.   But, the income effect is</a:t>
            </a:r>
            <a:br>
              <a:rPr lang="en-US" altLang="zh-CN">
                <a:ea typeface="宋体" panose="02010600030101010101" pitchFamily="2" charset="-122"/>
              </a:rPr>
            </a:br>
            <a:r>
              <a:rPr lang="en-US" altLang="zh-CN">
                <a:ea typeface="宋体" panose="02010600030101010101" pitchFamily="2" charset="-122"/>
              </a:rPr>
              <a:t>        in the opposite direction.  </a:t>
            </a:r>
          </a:p>
        </p:txBody>
      </p:sp>
      <p:sp>
        <p:nvSpPr>
          <p:cNvPr id="37922" name="AutoShape 34">
            <a:extLst>
              <a:ext uri="{FF2B5EF4-FFF2-40B4-BE49-F238E27FC236}">
                <a16:creationId xmlns:a16="http://schemas.microsoft.com/office/drawing/2014/main" id="{E1FA187C-4731-4F69-916B-7DCD0490D9C8}"/>
              </a:ext>
            </a:extLst>
          </p:cNvPr>
          <p:cNvSpPr>
            <a:spLocks noChangeArrowheads="1"/>
          </p:cNvSpPr>
          <p:nvPr/>
        </p:nvSpPr>
        <p:spPr bwMode="auto">
          <a:xfrm>
            <a:off x="3005138" y="6107113"/>
            <a:ext cx="420687" cy="352425"/>
          </a:xfrm>
          <a:prstGeom prst="leftArrow">
            <a:avLst>
              <a:gd name="adj1" fmla="val 50000"/>
              <a:gd name="adj2" fmla="val 59679"/>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923" name="AutoShape 35">
            <a:extLst>
              <a:ext uri="{FF2B5EF4-FFF2-40B4-BE49-F238E27FC236}">
                <a16:creationId xmlns:a16="http://schemas.microsoft.com/office/drawing/2014/main" id="{180B744F-AE22-49FA-AB89-72D1DC13FDD0}"/>
              </a:ext>
            </a:extLst>
          </p:cNvPr>
          <p:cNvSpPr>
            <a:spLocks noChangeArrowheads="1"/>
          </p:cNvSpPr>
          <p:nvPr/>
        </p:nvSpPr>
        <p:spPr bwMode="auto">
          <a:xfrm>
            <a:off x="406400" y="2973388"/>
            <a:ext cx="292100" cy="935037"/>
          </a:xfrm>
          <a:prstGeom prst="upArrow">
            <a:avLst>
              <a:gd name="adj1" fmla="val 50000"/>
              <a:gd name="adj2" fmla="val 160039"/>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924" name="Arc 36">
            <a:extLst>
              <a:ext uri="{FF2B5EF4-FFF2-40B4-BE49-F238E27FC236}">
                <a16:creationId xmlns:a16="http://schemas.microsoft.com/office/drawing/2014/main" id="{576C23A8-6FC8-4D15-A91B-4FD18D525DA9}"/>
              </a:ext>
            </a:extLst>
          </p:cNvPr>
          <p:cNvSpPr>
            <a:spLocks/>
          </p:cNvSpPr>
          <p:nvPr/>
        </p:nvSpPr>
        <p:spPr bwMode="auto">
          <a:xfrm rot="10800000">
            <a:off x="2241550" y="2076450"/>
            <a:ext cx="5197475" cy="2811463"/>
          </a:xfrm>
          <a:custGeom>
            <a:avLst/>
            <a:gdLst>
              <a:gd name="T0" fmla="*/ 161587005 w 21336"/>
              <a:gd name="T1" fmla="*/ 0 h 21428"/>
              <a:gd name="T2" fmla="*/ 1266110390 w 21336"/>
              <a:gd name="T3" fmla="*/ 310950607 h 21428"/>
              <a:gd name="T4" fmla="*/ 0 w 21336"/>
              <a:gd name="T5" fmla="*/ 368878165 h 21428"/>
              <a:gd name="T6" fmla="*/ 0 60000 65536"/>
              <a:gd name="T7" fmla="*/ 0 60000 65536"/>
              <a:gd name="T8" fmla="*/ 0 60000 65536"/>
              <a:gd name="T9" fmla="*/ 0 w 21336"/>
              <a:gd name="T10" fmla="*/ 0 h 21428"/>
              <a:gd name="T11" fmla="*/ 21336 w 21336"/>
              <a:gd name="T12" fmla="*/ 21428 h 21428"/>
            </a:gdLst>
            <a:ahLst/>
            <a:cxnLst>
              <a:cxn ang="T6">
                <a:pos x="T0" y="T1"/>
              </a:cxn>
              <a:cxn ang="T7">
                <a:pos x="T2" y="T3"/>
              </a:cxn>
              <a:cxn ang="T8">
                <a:pos x="T4" y="T5"/>
              </a:cxn>
            </a:cxnLst>
            <a:rect l="T9" t="T10" r="T11" b="T12"/>
            <a:pathLst>
              <a:path w="21336" h="21428" fill="none" extrusionOk="0">
                <a:moveTo>
                  <a:pt x="2722" y="0"/>
                </a:moveTo>
                <a:cubicBezTo>
                  <a:pt x="12254" y="1211"/>
                  <a:pt x="19839" y="8572"/>
                  <a:pt x="21336" y="18062"/>
                </a:cubicBezTo>
              </a:path>
              <a:path w="21336" h="21428" stroke="0" extrusionOk="0">
                <a:moveTo>
                  <a:pt x="2722" y="0"/>
                </a:moveTo>
                <a:cubicBezTo>
                  <a:pt x="12254" y="1211"/>
                  <a:pt x="19839" y="8572"/>
                  <a:pt x="21336" y="18062"/>
                </a:cubicBezTo>
                <a:lnTo>
                  <a:pt x="0" y="21428"/>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925" name="Oval 37">
            <a:extLst>
              <a:ext uri="{FF2B5EF4-FFF2-40B4-BE49-F238E27FC236}">
                <a16:creationId xmlns:a16="http://schemas.microsoft.com/office/drawing/2014/main" id="{E0BC545D-1F4C-4C66-880E-5A0510EB7417}"/>
              </a:ext>
            </a:extLst>
          </p:cNvPr>
          <p:cNvSpPr>
            <a:spLocks noChangeArrowheads="1"/>
          </p:cNvSpPr>
          <p:nvPr/>
        </p:nvSpPr>
        <p:spPr bwMode="auto">
          <a:xfrm>
            <a:off x="3309938" y="3806825"/>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E0C0EE8-339E-4571-92C6-91BD4018FFA6}"/>
              </a:ext>
            </a:extLst>
          </p:cNvPr>
          <p:cNvSpPr>
            <a:spLocks noGrp="1" noChangeArrowheads="1"/>
          </p:cNvSpPr>
          <p:nvPr>
            <p:ph type="title"/>
          </p:nvPr>
        </p:nvSpPr>
        <p:spPr>
          <a:xfrm>
            <a:off x="0" y="14288"/>
            <a:ext cx="9142413" cy="1219200"/>
          </a:xfrm>
          <a:noFill/>
        </p:spPr>
        <p:txBody>
          <a:bodyPr>
            <a:normAutofit fontScale="90000"/>
          </a:bodyPr>
          <a:lstStyle/>
          <a:p>
            <a:r>
              <a:rPr lang="en-US" altLang="zh-CN">
                <a:ea typeface="宋体" panose="02010600030101010101" pitchFamily="2" charset="-122"/>
              </a:rPr>
              <a:t>Slutsky’s Effects for Income-Inferior Goods</a:t>
            </a:r>
          </a:p>
        </p:txBody>
      </p:sp>
      <p:sp>
        <p:nvSpPr>
          <p:cNvPr id="38915" name="Line 3">
            <a:extLst>
              <a:ext uri="{FF2B5EF4-FFF2-40B4-BE49-F238E27FC236}">
                <a16:creationId xmlns:a16="http://schemas.microsoft.com/office/drawing/2014/main" id="{83E9C158-B3BF-45AD-AC25-95B5BF9501CB}"/>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16" name="Line 4">
            <a:extLst>
              <a:ext uri="{FF2B5EF4-FFF2-40B4-BE49-F238E27FC236}">
                <a16:creationId xmlns:a16="http://schemas.microsoft.com/office/drawing/2014/main" id="{4D1DB7C8-05CD-440F-9E77-7C25D1E7CA85}"/>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17" name="Rectangle 5">
            <a:extLst>
              <a:ext uri="{FF2B5EF4-FFF2-40B4-BE49-F238E27FC236}">
                <a16:creationId xmlns:a16="http://schemas.microsoft.com/office/drawing/2014/main" id="{14A7D88B-AD3E-4E41-A730-7ED6ECD3C0DD}"/>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38918" name="Rectangle 6">
            <a:extLst>
              <a:ext uri="{FF2B5EF4-FFF2-40B4-BE49-F238E27FC236}">
                <a16:creationId xmlns:a16="http://schemas.microsoft.com/office/drawing/2014/main" id="{5CF70156-3AEC-4D9D-843C-728E6AC38529}"/>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38919" name="Arc 7">
            <a:extLst>
              <a:ext uri="{FF2B5EF4-FFF2-40B4-BE49-F238E27FC236}">
                <a16:creationId xmlns:a16="http://schemas.microsoft.com/office/drawing/2014/main" id="{C757224D-4E42-46E5-8053-B9DC7E661295}"/>
              </a:ext>
            </a:extLst>
          </p:cNvPr>
          <p:cNvSpPr>
            <a:spLocks/>
          </p:cNvSpPr>
          <p:nvPr/>
        </p:nvSpPr>
        <p:spPr bwMode="auto">
          <a:xfrm rot="10800000">
            <a:off x="1924050" y="1982788"/>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920" name="Line 8">
            <a:extLst>
              <a:ext uri="{FF2B5EF4-FFF2-40B4-BE49-F238E27FC236}">
                <a16:creationId xmlns:a16="http://schemas.microsoft.com/office/drawing/2014/main" id="{3FBED699-8C4D-41D1-802B-CC7091FEC23C}"/>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1" name="Line 9">
            <a:extLst>
              <a:ext uri="{FF2B5EF4-FFF2-40B4-BE49-F238E27FC236}">
                <a16:creationId xmlns:a16="http://schemas.microsoft.com/office/drawing/2014/main" id="{CAED6A5B-3F74-43D6-9565-133BBC1783FA}"/>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2" name="Line 10">
            <a:extLst>
              <a:ext uri="{FF2B5EF4-FFF2-40B4-BE49-F238E27FC236}">
                <a16:creationId xmlns:a16="http://schemas.microsoft.com/office/drawing/2014/main" id="{4A318AF0-532D-4102-B1B9-AC0055B3484B}"/>
              </a:ext>
            </a:extLst>
          </p:cNvPr>
          <p:cNvSpPr>
            <a:spLocks noChangeShapeType="1"/>
          </p:cNvSpPr>
          <p:nvPr/>
        </p:nvSpPr>
        <p:spPr bwMode="auto">
          <a:xfrm>
            <a:off x="1574800" y="2705100"/>
            <a:ext cx="4076700" cy="2703513"/>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3" name="Line 11">
            <a:extLst>
              <a:ext uri="{FF2B5EF4-FFF2-40B4-BE49-F238E27FC236}">
                <a16:creationId xmlns:a16="http://schemas.microsoft.com/office/drawing/2014/main" id="{012DC175-8FA4-48D7-81BC-E5C58224D459}"/>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4" name="Line 12">
            <a:extLst>
              <a:ext uri="{FF2B5EF4-FFF2-40B4-BE49-F238E27FC236}">
                <a16:creationId xmlns:a16="http://schemas.microsoft.com/office/drawing/2014/main" id="{947DE1BB-EC63-43AE-A459-181DE3EE717F}"/>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5" name="Line 13">
            <a:extLst>
              <a:ext uri="{FF2B5EF4-FFF2-40B4-BE49-F238E27FC236}">
                <a16:creationId xmlns:a16="http://schemas.microsoft.com/office/drawing/2014/main" id="{C712882B-C73E-4413-A374-9FBD6F6AD071}"/>
              </a:ext>
            </a:extLst>
          </p:cNvPr>
          <p:cNvSpPr>
            <a:spLocks noChangeShapeType="1"/>
          </p:cNvSpPr>
          <p:nvPr/>
        </p:nvSpPr>
        <p:spPr bwMode="auto">
          <a:xfrm flipH="1">
            <a:off x="1574800" y="3919538"/>
            <a:ext cx="1905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6" name="Line 14">
            <a:extLst>
              <a:ext uri="{FF2B5EF4-FFF2-40B4-BE49-F238E27FC236}">
                <a16:creationId xmlns:a16="http://schemas.microsoft.com/office/drawing/2014/main" id="{0EC43AC5-BF45-4B5F-A6D8-43E811F3F559}"/>
              </a:ext>
            </a:extLst>
          </p:cNvPr>
          <p:cNvSpPr>
            <a:spLocks noChangeShapeType="1"/>
          </p:cNvSpPr>
          <p:nvPr/>
        </p:nvSpPr>
        <p:spPr bwMode="auto">
          <a:xfrm>
            <a:off x="3429000" y="3962400"/>
            <a:ext cx="0" cy="14351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7" name="Oval 15">
            <a:extLst>
              <a:ext uri="{FF2B5EF4-FFF2-40B4-BE49-F238E27FC236}">
                <a16:creationId xmlns:a16="http://schemas.microsoft.com/office/drawing/2014/main" id="{56EDBC43-3009-4318-9812-DE935A7CB749}"/>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928" name="Oval 16">
            <a:extLst>
              <a:ext uri="{FF2B5EF4-FFF2-40B4-BE49-F238E27FC236}">
                <a16:creationId xmlns:a16="http://schemas.microsoft.com/office/drawing/2014/main" id="{BEF14311-F578-49E8-A4B0-83F1F089F43C}"/>
              </a:ext>
            </a:extLst>
          </p:cNvPr>
          <p:cNvSpPr>
            <a:spLocks noChangeArrowheads="1"/>
          </p:cNvSpPr>
          <p:nvPr/>
        </p:nvSpPr>
        <p:spPr bwMode="auto">
          <a:xfrm>
            <a:off x="1524000" y="3868738"/>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929" name="Oval 17">
            <a:extLst>
              <a:ext uri="{FF2B5EF4-FFF2-40B4-BE49-F238E27FC236}">
                <a16:creationId xmlns:a16="http://schemas.microsoft.com/office/drawing/2014/main" id="{54E68BD6-E0DB-44A8-84E8-EEA28ED9842C}"/>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930" name="Oval 18">
            <a:extLst>
              <a:ext uri="{FF2B5EF4-FFF2-40B4-BE49-F238E27FC236}">
                <a16:creationId xmlns:a16="http://schemas.microsoft.com/office/drawing/2014/main" id="{2F0E963F-A70C-4F6A-8F83-FBB53A1DDECD}"/>
              </a:ext>
            </a:extLst>
          </p:cNvPr>
          <p:cNvSpPr>
            <a:spLocks noChangeArrowheads="1"/>
          </p:cNvSpPr>
          <p:nvPr/>
        </p:nvSpPr>
        <p:spPr bwMode="auto">
          <a:xfrm>
            <a:off x="3378200"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931" name="Rectangle 19">
            <a:extLst>
              <a:ext uri="{FF2B5EF4-FFF2-40B4-BE49-F238E27FC236}">
                <a16:creationId xmlns:a16="http://schemas.microsoft.com/office/drawing/2014/main" id="{57E90678-58BE-4F87-B53B-3185F35D4CA8}"/>
              </a:ext>
            </a:extLst>
          </p:cNvPr>
          <p:cNvSpPr>
            <a:spLocks noChangeArrowheads="1"/>
          </p:cNvSpPr>
          <p:nvPr/>
        </p:nvSpPr>
        <p:spPr bwMode="auto">
          <a:xfrm>
            <a:off x="987425" y="286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38932" name="Rectangle 20">
            <a:extLst>
              <a:ext uri="{FF2B5EF4-FFF2-40B4-BE49-F238E27FC236}">
                <a16:creationId xmlns:a16="http://schemas.microsoft.com/office/drawing/2014/main" id="{E0A25D7B-65C0-4605-9535-699D60B215B0}"/>
              </a:ext>
            </a:extLst>
          </p:cNvPr>
          <p:cNvSpPr>
            <a:spLocks noChangeArrowheads="1"/>
          </p:cNvSpPr>
          <p:nvPr/>
        </p:nvSpPr>
        <p:spPr bwMode="auto">
          <a:xfrm>
            <a:off x="915988" y="3611563"/>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38933" name="Rectangle 21">
            <a:extLst>
              <a:ext uri="{FF2B5EF4-FFF2-40B4-BE49-F238E27FC236}">
                <a16:creationId xmlns:a16="http://schemas.microsoft.com/office/drawing/2014/main" id="{BD884EC5-F9DE-44BB-B26B-275F1FCF92CA}"/>
              </a:ext>
            </a:extLst>
          </p:cNvPr>
          <p:cNvSpPr>
            <a:spLocks noChangeArrowheads="1"/>
          </p:cNvSpPr>
          <p:nvPr/>
        </p:nvSpPr>
        <p:spPr bwMode="auto">
          <a:xfrm>
            <a:off x="1982788" y="540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38934" name="Rectangle 22">
            <a:extLst>
              <a:ext uri="{FF2B5EF4-FFF2-40B4-BE49-F238E27FC236}">
                <a16:creationId xmlns:a16="http://schemas.microsoft.com/office/drawing/2014/main" id="{EA5759A2-ADF1-46FA-854E-264C579F4B77}"/>
              </a:ext>
            </a:extLst>
          </p:cNvPr>
          <p:cNvSpPr>
            <a:spLocks noChangeArrowheads="1"/>
          </p:cNvSpPr>
          <p:nvPr/>
        </p:nvSpPr>
        <p:spPr bwMode="auto">
          <a:xfrm>
            <a:off x="3151188" y="5414963"/>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38935" name="AutoShape 23">
            <a:extLst>
              <a:ext uri="{FF2B5EF4-FFF2-40B4-BE49-F238E27FC236}">
                <a16:creationId xmlns:a16="http://schemas.microsoft.com/office/drawing/2014/main" id="{C4DC306F-072D-4A96-99B7-41164B95935F}"/>
              </a:ext>
            </a:extLst>
          </p:cNvPr>
          <p:cNvSpPr>
            <a:spLocks noChangeArrowheads="1"/>
          </p:cNvSpPr>
          <p:nvPr/>
        </p:nvSpPr>
        <p:spPr bwMode="auto">
          <a:xfrm>
            <a:off x="736600" y="3175000"/>
            <a:ext cx="236538" cy="752475"/>
          </a:xfrm>
          <a:prstGeom prst="downArrow">
            <a:avLst>
              <a:gd name="adj1" fmla="val 50000"/>
              <a:gd name="adj2" fmla="val 159075"/>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936" name="AutoShape 24">
            <a:extLst>
              <a:ext uri="{FF2B5EF4-FFF2-40B4-BE49-F238E27FC236}">
                <a16:creationId xmlns:a16="http://schemas.microsoft.com/office/drawing/2014/main" id="{0FBAE004-D102-495D-B17A-D6D174878C53}"/>
              </a:ext>
            </a:extLst>
          </p:cNvPr>
          <p:cNvSpPr>
            <a:spLocks noChangeArrowheads="1"/>
          </p:cNvSpPr>
          <p:nvPr/>
        </p:nvSpPr>
        <p:spPr bwMode="auto">
          <a:xfrm>
            <a:off x="2239963" y="5892800"/>
            <a:ext cx="1185862" cy="220663"/>
          </a:xfrm>
          <a:prstGeom prst="rightArrow">
            <a:avLst>
              <a:gd name="adj1" fmla="val 50000"/>
              <a:gd name="adj2" fmla="val 268729"/>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937" name="Line 25">
            <a:extLst>
              <a:ext uri="{FF2B5EF4-FFF2-40B4-BE49-F238E27FC236}">
                <a16:creationId xmlns:a16="http://schemas.microsoft.com/office/drawing/2014/main" id="{B71F952F-C157-4409-8DF7-EBACB1F9C027}"/>
              </a:ext>
            </a:extLst>
          </p:cNvPr>
          <p:cNvSpPr>
            <a:spLocks noChangeShapeType="1"/>
          </p:cNvSpPr>
          <p:nvPr/>
        </p:nvSpPr>
        <p:spPr bwMode="auto">
          <a:xfrm>
            <a:off x="2992438" y="2967038"/>
            <a:ext cx="0" cy="2424112"/>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8" name="Line 26">
            <a:extLst>
              <a:ext uri="{FF2B5EF4-FFF2-40B4-BE49-F238E27FC236}">
                <a16:creationId xmlns:a16="http://schemas.microsoft.com/office/drawing/2014/main" id="{D37F7445-EC9D-4878-B125-7A2D736C26CA}"/>
              </a:ext>
            </a:extLst>
          </p:cNvPr>
          <p:cNvSpPr>
            <a:spLocks noChangeShapeType="1"/>
          </p:cNvSpPr>
          <p:nvPr/>
        </p:nvSpPr>
        <p:spPr bwMode="auto">
          <a:xfrm flipH="1">
            <a:off x="1570038" y="2952750"/>
            <a:ext cx="142875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9" name="Oval 27">
            <a:extLst>
              <a:ext uri="{FF2B5EF4-FFF2-40B4-BE49-F238E27FC236}">
                <a16:creationId xmlns:a16="http://schemas.microsoft.com/office/drawing/2014/main" id="{005ED63A-1A17-49DF-ACBB-56A40DE06518}"/>
              </a:ext>
            </a:extLst>
          </p:cNvPr>
          <p:cNvSpPr>
            <a:spLocks noChangeArrowheads="1"/>
          </p:cNvSpPr>
          <p:nvPr/>
        </p:nvSpPr>
        <p:spPr bwMode="auto">
          <a:xfrm>
            <a:off x="1520825" y="287655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940" name="Oval 28">
            <a:extLst>
              <a:ext uri="{FF2B5EF4-FFF2-40B4-BE49-F238E27FC236}">
                <a16:creationId xmlns:a16="http://schemas.microsoft.com/office/drawing/2014/main" id="{B58DD08A-A5A0-4F55-B309-2453E28517DD}"/>
              </a:ext>
            </a:extLst>
          </p:cNvPr>
          <p:cNvSpPr>
            <a:spLocks noChangeArrowheads="1"/>
          </p:cNvSpPr>
          <p:nvPr/>
        </p:nvSpPr>
        <p:spPr bwMode="auto">
          <a:xfrm>
            <a:off x="2944813"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941" name="Rectangle 29">
            <a:extLst>
              <a:ext uri="{FF2B5EF4-FFF2-40B4-BE49-F238E27FC236}">
                <a16:creationId xmlns:a16="http://schemas.microsoft.com/office/drawing/2014/main" id="{0B9A958E-C58A-4BC5-972D-9D0C8960525A}"/>
              </a:ext>
            </a:extLst>
          </p:cNvPr>
          <p:cNvSpPr>
            <a:spLocks noChangeArrowheads="1"/>
          </p:cNvSpPr>
          <p:nvPr/>
        </p:nvSpPr>
        <p:spPr bwMode="auto">
          <a:xfrm>
            <a:off x="3124200" y="2417763"/>
            <a:ext cx="177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a:ea typeface="宋体" panose="02010600030101010101" pitchFamily="2" charset="-122"/>
              </a:rPr>
              <a:t>(</a:t>
            </a:r>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38942" name="Arc 30">
            <a:extLst>
              <a:ext uri="{FF2B5EF4-FFF2-40B4-BE49-F238E27FC236}">
                <a16:creationId xmlns:a16="http://schemas.microsoft.com/office/drawing/2014/main" id="{9C8940A7-3341-4835-BC58-55CB1F315D15}"/>
              </a:ext>
            </a:extLst>
          </p:cNvPr>
          <p:cNvSpPr>
            <a:spLocks/>
          </p:cNvSpPr>
          <p:nvPr/>
        </p:nvSpPr>
        <p:spPr bwMode="auto">
          <a:xfrm rot="10620000">
            <a:off x="2203450" y="1195388"/>
            <a:ext cx="5073650" cy="2754312"/>
          </a:xfrm>
          <a:custGeom>
            <a:avLst/>
            <a:gdLst>
              <a:gd name="T0" fmla="*/ 301651585 w 20825"/>
              <a:gd name="T1" fmla="*/ 0 h 20994"/>
              <a:gd name="T2" fmla="*/ 1236106346 w 20825"/>
              <a:gd name="T3" fmla="*/ 262623368 h 20994"/>
              <a:gd name="T4" fmla="*/ 0 w 20825"/>
              <a:gd name="T5" fmla="*/ 361352507 h 20994"/>
              <a:gd name="T6" fmla="*/ 0 60000 65536"/>
              <a:gd name="T7" fmla="*/ 0 60000 65536"/>
              <a:gd name="T8" fmla="*/ 0 60000 65536"/>
              <a:gd name="T9" fmla="*/ 0 w 20825"/>
              <a:gd name="T10" fmla="*/ 0 h 20994"/>
              <a:gd name="T11" fmla="*/ 20825 w 20825"/>
              <a:gd name="T12" fmla="*/ 20994 h 20994"/>
            </a:gdLst>
            <a:ahLst/>
            <a:cxnLst>
              <a:cxn ang="T6">
                <a:pos x="T0" y="T1"/>
              </a:cxn>
              <a:cxn ang="T7">
                <a:pos x="T2" y="T3"/>
              </a:cxn>
              <a:cxn ang="T8">
                <a:pos x="T4" y="T5"/>
              </a:cxn>
            </a:cxnLst>
            <a:rect l="T9" t="T10" r="T11" b="T12"/>
            <a:pathLst>
              <a:path w="20825" h="20994" fill="none" extrusionOk="0">
                <a:moveTo>
                  <a:pt x="5081" y="0"/>
                </a:moveTo>
                <a:cubicBezTo>
                  <a:pt x="12712" y="1847"/>
                  <a:pt x="18739" y="7689"/>
                  <a:pt x="20824" y="15258"/>
                </a:cubicBezTo>
              </a:path>
              <a:path w="20825" h="20994" stroke="0" extrusionOk="0">
                <a:moveTo>
                  <a:pt x="5081" y="0"/>
                </a:moveTo>
                <a:cubicBezTo>
                  <a:pt x="12712" y="1847"/>
                  <a:pt x="18739" y="7689"/>
                  <a:pt x="20824" y="15258"/>
                </a:cubicBezTo>
                <a:lnTo>
                  <a:pt x="0" y="20994"/>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943" name="Oval 31">
            <a:extLst>
              <a:ext uri="{FF2B5EF4-FFF2-40B4-BE49-F238E27FC236}">
                <a16:creationId xmlns:a16="http://schemas.microsoft.com/office/drawing/2014/main" id="{165AD0DA-CE3E-4344-8391-66803992B669}"/>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944" name="Oval 32">
            <a:extLst>
              <a:ext uri="{FF2B5EF4-FFF2-40B4-BE49-F238E27FC236}">
                <a16:creationId xmlns:a16="http://schemas.microsoft.com/office/drawing/2014/main" id="{6247E7EC-7CD2-496C-BE30-99D2904BE78D}"/>
              </a:ext>
            </a:extLst>
          </p:cNvPr>
          <p:cNvSpPr>
            <a:spLocks noChangeArrowheads="1"/>
          </p:cNvSpPr>
          <p:nvPr/>
        </p:nvSpPr>
        <p:spPr bwMode="auto">
          <a:xfrm>
            <a:off x="2889250" y="2836863"/>
            <a:ext cx="215900" cy="215900"/>
          </a:xfrm>
          <a:prstGeom prst="ellipse">
            <a:avLst/>
          </a:prstGeom>
          <a:solidFill>
            <a:srgbClr val="00CC00"/>
          </a:solidFill>
          <a:ln w="12700">
            <a:solidFill>
              <a:srgbClr val="33CC33"/>
            </a:solidFill>
            <a:round/>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945" name="Rectangle 33">
            <a:extLst>
              <a:ext uri="{FF2B5EF4-FFF2-40B4-BE49-F238E27FC236}">
                <a16:creationId xmlns:a16="http://schemas.microsoft.com/office/drawing/2014/main" id="{FE79819C-C669-4B62-9B29-175C872752DD}"/>
              </a:ext>
            </a:extLst>
          </p:cNvPr>
          <p:cNvSpPr>
            <a:spLocks noChangeArrowheads="1"/>
          </p:cNvSpPr>
          <p:nvPr/>
        </p:nvSpPr>
        <p:spPr bwMode="auto">
          <a:xfrm>
            <a:off x="1908175" y="1157288"/>
            <a:ext cx="71882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The pure substitution effect is as for a normal good.   But, the income effect is</a:t>
            </a:r>
            <a:br>
              <a:rPr lang="en-US" altLang="zh-CN">
                <a:ea typeface="宋体" panose="02010600030101010101" pitchFamily="2" charset="-122"/>
              </a:rPr>
            </a:br>
            <a:r>
              <a:rPr lang="en-US" altLang="zh-CN">
                <a:ea typeface="宋体" panose="02010600030101010101" pitchFamily="2" charset="-122"/>
              </a:rPr>
              <a:t>        in the opposite direction.  Good 1 is</a:t>
            </a:r>
            <a:br>
              <a:rPr lang="en-US" altLang="zh-CN">
                <a:ea typeface="宋体" panose="02010600030101010101" pitchFamily="2" charset="-122"/>
              </a:rPr>
            </a:br>
            <a:r>
              <a:rPr lang="en-US" altLang="zh-CN">
                <a:ea typeface="宋体" panose="02010600030101010101" pitchFamily="2" charset="-122"/>
              </a:rPr>
              <a:t>                                  income-inferior</a:t>
            </a:r>
            <a:br>
              <a:rPr lang="en-US" altLang="zh-CN">
                <a:ea typeface="宋体" panose="02010600030101010101" pitchFamily="2" charset="-122"/>
              </a:rPr>
            </a:br>
            <a:r>
              <a:rPr lang="en-US" altLang="zh-CN">
                <a:ea typeface="宋体" panose="02010600030101010101" pitchFamily="2" charset="-122"/>
              </a:rPr>
              <a:t>                                  because an</a:t>
            </a:r>
          </a:p>
          <a:p>
            <a:r>
              <a:rPr lang="en-US" altLang="zh-CN">
                <a:ea typeface="宋体" panose="02010600030101010101" pitchFamily="2" charset="-122"/>
              </a:rPr>
              <a:t>                                  increase to income</a:t>
            </a:r>
            <a:br>
              <a:rPr lang="en-US" altLang="zh-CN">
                <a:ea typeface="宋体" panose="02010600030101010101" pitchFamily="2" charset="-122"/>
              </a:rPr>
            </a:br>
            <a:r>
              <a:rPr lang="en-US" altLang="zh-CN">
                <a:ea typeface="宋体" panose="02010600030101010101" pitchFamily="2" charset="-122"/>
              </a:rPr>
              <a:t>                                  causes demand to</a:t>
            </a:r>
            <a:br>
              <a:rPr lang="en-US" altLang="zh-CN">
                <a:ea typeface="宋体" panose="02010600030101010101" pitchFamily="2" charset="-122"/>
              </a:rPr>
            </a:br>
            <a:r>
              <a:rPr lang="en-US" altLang="zh-CN">
                <a:ea typeface="宋体" panose="02010600030101010101" pitchFamily="2" charset="-122"/>
              </a:rPr>
              <a:t>                                                      fall. </a:t>
            </a:r>
          </a:p>
        </p:txBody>
      </p:sp>
      <p:sp>
        <p:nvSpPr>
          <p:cNvPr id="38946" name="AutoShape 34">
            <a:extLst>
              <a:ext uri="{FF2B5EF4-FFF2-40B4-BE49-F238E27FC236}">
                <a16:creationId xmlns:a16="http://schemas.microsoft.com/office/drawing/2014/main" id="{A7679C46-C37C-4688-80B0-90F6E3178603}"/>
              </a:ext>
            </a:extLst>
          </p:cNvPr>
          <p:cNvSpPr>
            <a:spLocks noChangeArrowheads="1"/>
          </p:cNvSpPr>
          <p:nvPr/>
        </p:nvSpPr>
        <p:spPr bwMode="auto">
          <a:xfrm>
            <a:off x="3005138" y="6107113"/>
            <a:ext cx="420687" cy="352425"/>
          </a:xfrm>
          <a:prstGeom prst="leftArrow">
            <a:avLst>
              <a:gd name="adj1" fmla="val 50000"/>
              <a:gd name="adj2" fmla="val 59679"/>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947" name="AutoShape 35">
            <a:extLst>
              <a:ext uri="{FF2B5EF4-FFF2-40B4-BE49-F238E27FC236}">
                <a16:creationId xmlns:a16="http://schemas.microsoft.com/office/drawing/2014/main" id="{A0C410CB-7273-4D1F-91F1-E8FD8543CDE4}"/>
              </a:ext>
            </a:extLst>
          </p:cNvPr>
          <p:cNvSpPr>
            <a:spLocks noChangeArrowheads="1"/>
          </p:cNvSpPr>
          <p:nvPr/>
        </p:nvSpPr>
        <p:spPr bwMode="auto">
          <a:xfrm>
            <a:off x="406400" y="2973388"/>
            <a:ext cx="292100" cy="935037"/>
          </a:xfrm>
          <a:prstGeom prst="upArrow">
            <a:avLst>
              <a:gd name="adj1" fmla="val 50000"/>
              <a:gd name="adj2" fmla="val 160039"/>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948" name="Arc 36">
            <a:extLst>
              <a:ext uri="{FF2B5EF4-FFF2-40B4-BE49-F238E27FC236}">
                <a16:creationId xmlns:a16="http://schemas.microsoft.com/office/drawing/2014/main" id="{BFB268B6-D6FB-4703-A8D3-65D8A2C3C4BE}"/>
              </a:ext>
            </a:extLst>
          </p:cNvPr>
          <p:cNvSpPr>
            <a:spLocks/>
          </p:cNvSpPr>
          <p:nvPr/>
        </p:nvSpPr>
        <p:spPr bwMode="auto">
          <a:xfrm rot="10800000">
            <a:off x="2241550" y="2076450"/>
            <a:ext cx="5197475" cy="2811463"/>
          </a:xfrm>
          <a:custGeom>
            <a:avLst/>
            <a:gdLst>
              <a:gd name="T0" fmla="*/ 161587005 w 21336"/>
              <a:gd name="T1" fmla="*/ 0 h 21428"/>
              <a:gd name="T2" fmla="*/ 1266110390 w 21336"/>
              <a:gd name="T3" fmla="*/ 310950607 h 21428"/>
              <a:gd name="T4" fmla="*/ 0 w 21336"/>
              <a:gd name="T5" fmla="*/ 368878165 h 21428"/>
              <a:gd name="T6" fmla="*/ 0 60000 65536"/>
              <a:gd name="T7" fmla="*/ 0 60000 65536"/>
              <a:gd name="T8" fmla="*/ 0 60000 65536"/>
              <a:gd name="T9" fmla="*/ 0 w 21336"/>
              <a:gd name="T10" fmla="*/ 0 h 21428"/>
              <a:gd name="T11" fmla="*/ 21336 w 21336"/>
              <a:gd name="T12" fmla="*/ 21428 h 21428"/>
            </a:gdLst>
            <a:ahLst/>
            <a:cxnLst>
              <a:cxn ang="T6">
                <a:pos x="T0" y="T1"/>
              </a:cxn>
              <a:cxn ang="T7">
                <a:pos x="T2" y="T3"/>
              </a:cxn>
              <a:cxn ang="T8">
                <a:pos x="T4" y="T5"/>
              </a:cxn>
            </a:cxnLst>
            <a:rect l="T9" t="T10" r="T11" b="T12"/>
            <a:pathLst>
              <a:path w="21336" h="21428" fill="none" extrusionOk="0">
                <a:moveTo>
                  <a:pt x="2722" y="0"/>
                </a:moveTo>
                <a:cubicBezTo>
                  <a:pt x="12254" y="1211"/>
                  <a:pt x="19839" y="8572"/>
                  <a:pt x="21336" y="18062"/>
                </a:cubicBezTo>
              </a:path>
              <a:path w="21336" h="21428" stroke="0" extrusionOk="0">
                <a:moveTo>
                  <a:pt x="2722" y="0"/>
                </a:moveTo>
                <a:cubicBezTo>
                  <a:pt x="12254" y="1211"/>
                  <a:pt x="19839" y="8572"/>
                  <a:pt x="21336" y="18062"/>
                </a:cubicBezTo>
                <a:lnTo>
                  <a:pt x="0" y="21428"/>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949" name="Oval 37">
            <a:extLst>
              <a:ext uri="{FF2B5EF4-FFF2-40B4-BE49-F238E27FC236}">
                <a16:creationId xmlns:a16="http://schemas.microsoft.com/office/drawing/2014/main" id="{1DD5AD29-AE8D-4DDE-87D3-28D0F76ACD54}"/>
              </a:ext>
            </a:extLst>
          </p:cNvPr>
          <p:cNvSpPr>
            <a:spLocks noChangeArrowheads="1"/>
          </p:cNvSpPr>
          <p:nvPr/>
        </p:nvSpPr>
        <p:spPr bwMode="auto">
          <a:xfrm>
            <a:off x="3309938" y="3806825"/>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950" name="Oval 38">
            <a:extLst>
              <a:ext uri="{FF2B5EF4-FFF2-40B4-BE49-F238E27FC236}">
                <a16:creationId xmlns:a16="http://schemas.microsoft.com/office/drawing/2014/main" id="{C6F6E66C-4FD5-4B87-87C6-C1B9720D66FE}"/>
              </a:ext>
            </a:extLst>
          </p:cNvPr>
          <p:cNvSpPr>
            <a:spLocks noChangeArrowheads="1"/>
          </p:cNvSpPr>
          <p:nvPr/>
        </p:nvSpPr>
        <p:spPr bwMode="auto">
          <a:xfrm>
            <a:off x="2930525" y="6026150"/>
            <a:ext cx="615950" cy="530225"/>
          </a:xfrm>
          <a:prstGeom prst="ellipse">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951" name="Arc 39">
            <a:extLst>
              <a:ext uri="{FF2B5EF4-FFF2-40B4-BE49-F238E27FC236}">
                <a16:creationId xmlns:a16="http://schemas.microsoft.com/office/drawing/2014/main" id="{1E249359-799F-4FE7-A26B-731455D54FDF}"/>
              </a:ext>
            </a:extLst>
          </p:cNvPr>
          <p:cNvSpPr>
            <a:spLocks/>
          </p:cNvSpPr>
          <p:nvPr/>
        </p:nvSpPr>
        <p:spPr bwMode="auto">
          <a:xfrm>
            <a:off x="3603625" y="4667250"/>
            <a:ext cx="3849688" cy="1625600"/>
          </a:xfrm>
          <a:custGeom>
            <a:avLst/>
            <a:gdLst>
              <a:gd name="T0" fmla="*/ 686115564 w 21600"/>
              <a:gd name="T1" fmla="*/ 0 h 21600"/>
              <a:gd name="T2" fmla="*/ 4256400 w 21600"/>
              <a:gd name="T3" fmla="*/ 122341445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877"/>
                  <a:pt x="12010" y="21525"/>
                  <a:pt x="133" y="21599"/>
                </a:cubicBezTo>
              </a:path>
              <a:path w="21600" h="21600" stroke="0" extrusionOk="0">
                <a:moveTo>
                  <a:pt x="21600" y="0"/>
                </a:moveTo>
                <a:cubicBezTo>
                  <a:pt x="21600" y="11877"/>
                  <a:pt x="12010" y="21525"/>
                  <a:pt x="133" y="21599"/>
                </a:cubicBezTo>
                <a:lnTo>
                  <a:pt x="0" y="0"/>
                </a:lnTo>
                <a:close/>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07010AF-98E1-40BA-96AC-B33C75CD6FD2}"/>
              </a:ext>
            </a:extLst>
          </p:cNvPr>
          <p:cNvSpPr>
            <a:spLocks noGrp="1" noChangeArrowheads="1"/>
          </p:cNvSpPr>
          <p:nvPr>
            <p:ph type="title"/>
          </p:nvPr>
        </p:nvSpPr>
        <p:spPr>
          <a:xfrm>
            <a:off x="0" y="14288"/>
            <a:ext cx="9142413" cy="1219200"/>
          </a:xfrm>
          <a:noFill/>
        </p:spPr>
        <p:txBody>
          <a:bodyPr>
            <a:normAutofit fontScale="90000"/>
          </a:bodyPr>
          <a:lstStyle/>
          <a:p>
            <a:r>
              <a:rPr lang="en-US" altLang="zh-CN">
                <a:ea typeface="宋体" panose="02010600030101010101" pitchFamily="2" charset="-122"/>
              </a:rPr>
              <a:t>Slutsky’s Effects for Income-Inferior Goods</a:t>
            </a:r>
          </a:p>
        </p:txBody>
      </p:sp>
      <p:sp>
        <p:nvSpPr>
          <p:cNvPr id="39939" name="Line 3">
            <a:extLst>
              <a:ext uri="{FF2B5EF4-FFF2-40B4-BE49-F238E27FC236}">
                <a16:creationId xmlns:a16="http://schemas.microsoft.com/office/drawing/2014/main" id="{69907E62-32C3-49BB-8CB6-FACCB8641C00}"/>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0" name="Line 4">
            <a:extLst>
              <a:ext uri="{FF2B5EF4-FFF2-40B4-BE49-F238E27FC236}">
                <a16:creationId xmlns:a16="http://schemas.microsoft.com/office/drawing/2014/main" id="{65101A85-C6EE-4EEB-8B19-1555C981F963}"/>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1" name="Rectangle 5">
            <a:extLst>
              <a:ext uri="{FF2B5EF4-FFF2-40B4-BE49-F238E27FC236}">
                <a16:creationId xmlns:a16="http://schemas.microsoft.com/office/drawing/2014/main" id="{A91D88DB-D783-478C-B98B-261D8436AB11}"/>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39942" name="Rectangle 6">
            <a:extLst>
              <a:ext uri="{FF2B5EF4-FFF2-40B4-BE49-F238E27FC236}">
                <a16:creationId xmlns:a16="http://schemas.microsoft.com/office/drawing/2014/main" id="{C4DB19B1-34BF-4436-9554-CABCBC97AFCD}"/>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39943" name="Arc 7">
            <a:extLst>
              <a:ext uri="{FF2B5EF4-FFF2-40B4-BE49-F238E27FC236}">
                <a16:creationId xmlns:a16="http://schemas.microsoft.com/office/drawing/2014/main" id="{F4B93B00-2572-4DEE-B2C7-5018004D273E}"/>
              </a:ext>
            </a:extLst>
          </p:cNvPr>
          <p:cNvSpPr>
            <a:spLocks/>
          </p:cNvSpPr>
          <p:nvPr/>
        </p:nvSpPr>
        <p:spPr bwMode="auto">
          <a:xfrm rot="10800000">
            <a:off x="1924050" y="1982788"/>
            <a:ext cx="4724400" cy="3143250"/>
          </a:xfrm>
          <a:custGeom>
            <a:avLst/>
            <a:gdLst>
              <a:gd name="T0" fmla="*/ 0 w 21600"/>
              <a:gd name="T1" fmla="*/ 0 h 21600"/>
              <a:gd name="T2" fmla="*/ 1033331330 w 21600"/>
              <a:gd name="T3" fmla="*/ 457408339 h 21600"/>
              <a:gd name="T4" fmla="*/ 0 w 21600"/>
              <a:gd name="T5" fmla="*/ 4574083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944" name="Line 8">
            <a:extLst>
              <a:ext uri="{FF2B5EF4-FFF2-40B4-BE49-F238E27FC236}">
                <a16:creationId xmlns:a16="http://schemas.microsoft.com/office/drawing/2014/main" id="{D1A14A46-63A0-48A3-9A96-4B860FA2B8CE}"/>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5" name="Line 9">
            <a:extLst>
              <a:ext uri="{FF2B5EF4-FFF2-40B4-BE49-F238E27FC236}">
                <a16:creationId xmlns:a16="http://schemas.microsoft.com/office/drawing/2014/main" id="{6D8D0C25-D277-4498-9381-2AB992192A05}"/>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6" name="Line 10">
            <a:extLst>
              <a:ext uri="{FF2B5EF4-FFF2-40B4-BE49-F238E27FC236}">
                <a16:creationId xmlns:a16="http://schemas.microsoft.com/office/drawing/2014/main" id="{EEAB1317-ABF2-45DD-A04B-F92D2B73E6A7}"/>
              </a:ext>
            </a:extLst>
          </p:cNvPr>
          <p:cNvSpPr>
            <a:spLocks noChangeShapeType="1"/>
          </p:cNvSpPr>
          <p:nvPr/>
        </p:nvSpPr>
        <p:spPr bwMode="auto">
          <a:xfrm>
            <a:off x="1574800" y="2705100"/>
            <a:ext cx="4076700" cy="2703513"/>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7" name="Line 11">
            <a:extLst>
              <a:ext uri="{FF2B5EF4-FFF2-40B4-BE49-F238E27FC236}">
                <a16:creationId xmlns:a16="http://schemas.microsoft.com/office/drawing/2014/main" id="{86176730-5185-4A09-B382-FED8ED96DD6D}"/>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8" name="Line 12">
            <a:extLst>
              <a:ext uri="{FF2B5EF4-FFF2-40B4-BE49-F238E27FC236}">
                <a16:creationId xmlns:a16="http://schemas.microsoft.com/office/drawing/2014/main" id="{F412DD3B-860D-4621-9E5C-FB9DE29C60FE}"/>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9" name="Line 13">
            <a:extLst>
              <a:ext uri="{FF2B5EF4-FFF2-40B4-BE49-F238E27FC236}">
                <a16:creationId xmlns:a16="http://schemas.microsoft.com/office/drawing/2014/main" id="{7E377745-DC01-4CA1-AB80-97896D6EAAD4}"/>
              </a:ext>
            </a:extLst>
          </p:cNvPr>
          <p:cNvSpPr>
            <a:spLocks noChangeShapeType="1"/>
          </p:cNvSpPr>
          <p:nvPr/>
        </p:nvSpPr>
        <p:spPr bwMode="auto">
          <a:xfrm flipH="1">
            <a:off x="1574800" y="3919538"/>
            <a:ext cx="1905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0" name="Line 14">
            <a:extLst>
              <a:ext uri="{FF2B5EF4-FFF2-40B4-BE49-F238E27FC236}">
                <a16:creationId xmlns:a16="http://schemas.microsoft.com/office/drawing/2014/main" id="{338186CC-A759-4402-8152-97B4149CA592}"/>
              </a:ext>
            </a:extLst>
          </p:cNvPr>
          <p:cNvSpPr>
            <a:spLocks noChangeShapeType="1"/>
          </p:cNvSpPr>
          <p:nvPr/>
        </p:nvSpPr>
        <p:spPr bwMode="auto">
          <a:xfrm>
            <a:off x="3429000" y="3962400"/>
            <a:ext cx="0" cy="14351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1" name="Oval 15">
            <a:extLst>
              <a:ext uri="{FF2B5EF4-FFF2-40B4-BE49-F238E27FC236}">
                <a16:creationId xmlns:a16="http://schemas.microsoft.com/office/drawing/2014/main" id="{8317779E-0F32-4950-BE1E-887BF2151E4B}"/>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952" name="Oval 16">
            <a:extLst>
              <a:ext uri="{FF2B5EF4-FFF2-40B4-BE49-F238E27FC236}">
                <a16:creationId xmlns:a16="http://schemas.microsoft.com/office/drawing/2014/main" id="{3C065E90-E139-4DF6-8B47-9B9867D4ECFC}"/>
              </a:ext>
            </a:extLst>
          </p:cNvPr>
          <p:cNvSpPr>
            <a:spLocks noChangeArrowheads="1"/>
          </p:cNvSpPr>
          <p:nvPr/>
        </p:nvSpPr>
        <p:spPr bwMode="auto">
          <a:xfrm>
            <a:off x="1524000" y="3868738"/>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953" name="Oval 17">
            <a:extLst>
              <a:ext uri="{FF2B5EF4-FFF2-40B4-BE49-F238E27FC236}">
                <a16:creationId xmlns:a16="http://schemas.microsoft.com/office/drawing/2014/main" id="{224E1E7E-C45F-4A4D-A3D1-99678A29F5FC}"/>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954" name="Oval 18">
            <a:extLst>
              <a:ext uri="{FF2B5EF4-FFF2-40B4-BE49-F238E27FC236}">
                <a16:creationId xmlns:a16="http://schemas.microsoft.com/office/drawing/2014/main" id="{98663FE2-B565-4820-BA4A-81FE226D35D5}"/>
              </a:ext>
            </a:extLst>
          </p:cNvPr>
          <p:cNvSpPr>
            <a:spLocks noChangeArrowheads="1"/>
          </p:cNvSpPr>
          <p:nvPr/>
        </p:nvSpPr>
        <p:spPr bwMode="auto">
          <a:xfrm>
            <a:off x="3378200"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955" name="Rectangle 19">
            <a:extLst>
              <a:ext uri="{FF2B5EF4-FFF2-40B4-BE49-F238E27FC236}">
                <a16:creationId xmlns:a16="http://schemas.microsoft.com/office/drawing/2014/main" id="{E65EDB7F-DCDA-46DA-AE1E-25F80184A2E3}"/>
              </a:ext>
            </a:extLst>
          </p:cNvPr>
          <p:cNvSpPr>
            <a:spLocks noChangeArrowheads="1"/>
          </p:cNvSpPr>
          <p:nvPr/>
        </p:nvSpPr>
        <p:spPr bwMode="auto">
          <a:xfrm>
            <a:off x="987425" y="286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39956" name="Rectangle 20">
            <a:extLst>
              <a:ext uri="{FF2B5EF4-FFF2-40B4-BE49-F238E27FC236}">
                <a16:creationId xmlns:a16="http://schemas.microsoft.com/office/drawing/2014/main" id="{263CF3F0-9548-4645-8F7D-FF912E590C84}"/>
              </a:ext>
            </a:extLst>
          </p:cNvPr>
          <p:cNvSpPr>
            <a:spLocks noChangeArrowheads="1"/>
          </p:cNvSpPr>
          <p:nvPr/>
        </p:nvSpPr>
        <p:spPr bwMode="auto">
          <a:xfrm>
            <a:off x="915988" y="3611563"/>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39957" name="Rectangle 21">
            <a:extLst>
              <a:ext uri="{FF2B5EF4-FFF2-40B4-BE49-F238E27FC236}">
                <a16:creationId xmlns:a16="http://schemas.microsoft.com/office/drawing/2014/main" id="{0E9CD577-713E-4112-9CF7-61B8EBB25FA1}"/>
              </a:ext>
            </a:extLst>
          </p:cNvPr>
          <p:cNvSpPr>
            <a:spLocks noChangeArrowheads="1"/>
          </p:cNvSpPr>
          <p:nvPr/>
        </p:nvSpPr>
        <p:spPr bwMode="auto">
          <a:xfrm>
            <a:off x="1982788" y="540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39958" name="Rectangle 22">
            <a:extLst>
              <a:ext uri="{FF2B5EF4-FFF2-40B4-BE49-F238E27FC236}">
                <a16:creationId xmlns:a16="http://schemas.microsoft.com/office/drawing/2014/main" id="{FA343344-95F6-4721-906A-C5CB7289B3A1}"/>
              </a:ext>
            </a:extLst>
          </p:cNvPr>
          <p:cNvSpPr>
            <a:spLocks noChangeArrowheads="1"/>
          </p:cNvSpPr>
          <p:nvPr/>
        </p:nvSpPr>
        <p:spPr bwMode="auto">
          <a:xfrm>
            <a:off x="3151188" y="5414963"/>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39959" name="AutoShape 23">
            <a:extLst>
              <a:ext uri="{FF2B5EF4-FFF2-40B4-BE49-F238E27FC236}">
                <a16:creationId xmlns:a16="http://schemas.microsoft.com/office/drawing/2014/main" id="{EEE58E9F-51FE-4CC6-8448-59D1885253A9}"/>
              </a:ext>
            </a:extLst>
          </p:cNvPr>
          <p:cNvSpPr>
            <a:spLocks noChangeArrowheads="1"/>
          </p:cNvSpPr>
          <p:nvPr/>
        </p:nvSpPr>
        <p:spPr bwMode="auto">
          <a:xfrm>
            <a:off x="736600" y="3175000"/>
            <a:ext cx="236538" cy="752475"/>
          </a:xfrm>
          <a:prstGeom prst="downArrow">
            <a:avLst>
              <a:gd name="adj1" fmla="val 50000"/>
              <a:gd name="adj2" fmla="val 159075"/>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960" name="AutoShape 24">
            <a:extLst>
              <a:ext uri="{FF2B5EF4-FFF2-40B4-BE49-F238E27FC236}">
                <a16:creationId xmlns:a16="http://schemas.microsoft.com/office/drawing/2014/main" id="{696C7662-0C28-45D4-9A99-2F0A9FCA0FDB}"/>
              </a:ext>
            </a:extLst>
          </p:cNvPr>
          <p:cNvSpPr>
            <a:spLocks noChangeArrowheads="1"/>
          </p:cNvSpPr>
          <p:nvPr/>
        </p:nvSpPr>
        <p:spPr bwMode="auto">
          <a:xfrm>
            <a:off x="2239963" y="5892800"/>
            <a:ext cx="1185862" cy="220663"/>
          </a:xfrm>
          <a:prstGeom prst="rightArrow">
            <a:avLst>
              <a:gd name="adj1" fmla="val 50000"/>
              <a:gd name="adj2" fmla="val 268729"/>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961" name="Line 25">
            <a:extLst>
              <a:ext uri="{FF2B5EF4-FFF2-40B4-BE49-F238E27FC236}">
                <a16:creationId xmlns:a16="http://schemas.microsoft.com/office/drawing/2014/main" id="{F5A3CB3D-F203-4CE6-AC3D-8A1CB422B079}"/>
              </a:ext>
            </a:extLst>
          </p:cNvPr>
          <p:cNvSpPr>
            <a:spLocks noChangeShapeType="1"/>
          </p:cNvSpPr>
          <p:nvPr/>
        </p:nvSpPr>
        <p:spPr bwMode="auto">
          <a:xfrm>
            <a:off x="2992438" y="2967038"/>
            <a:ext cx="0" cy="2424112"/>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2" name="Line 26">
            <a:extLst>
              <a:ext uri="{FF2B5EF4-FFF2-40B4-BE49-F238E27FC236}">
                <a16:creationId xmlns:a16="http://schemas.microsoft.com/office/drawing/2014/main" id="{1038CC9F-11DE-4A63-846D-ECC55D7592B3}"/>
              </a:ext>
            </a:extLst>
          </p:cNvPr>
          <p:cNvSpPr>
            <a:spLocks noChangeShapeType="1"/>
          </p:cNvSpPr>
          <p:nvPr/>
        </p:nvSpPr>
        <p:spPr bwMode="auto">
          <a:xfrm flipH="1">
            <a:off x="1570038" y="2952750"/>
            <a:ext cx="142875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3" name="Oval 27">
            <a:extLst>
              <a:ext uri="{FF2B5EF4-FFF2-40B4-BE49-F238E27FC236}">
                <a16:creationId xmlns:a16="http://schemas.microsoft.com/office/drawing/2014/main" id="{1DEAF084-D14F-4107-8536-F29025C1C109}"/>
              </a:ext>
            </a:extLst>
          </p:cNvPr>
          <p:cNvSpPr>
            <a:spLocks noChangeArrowheads="1"/>
          </p:cNvSpPr>
          <p:nvPr/>
        </p:nvSpPr>
        <p:spPr bwMode="auto">
          <a:xfrm>
            <a:off x="1520825" y="287655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964" name="Oval 28">
            <a:extLst>
              <a:ext uri="{FF2B5EF4-FFF2-40B4-BE49-F238E27FC236}">
                <a16:creationId xmlns:a16="http://schemas.microsoft.com/office/drawing/2014/main" id="{AF8E9E89-51A3-4328-B34D-5EFA722D971F}"/>
              </a:ext>
            </a:extLst>
          </p:cNvPr>
          <p:cNvSpPr>
            <a:spLocks noChangeArrowheads="1"/>
          </p:cNvSpPr>
          <p:nvPr/>
        </p:nvSpPr>
        <p:spPr bwMode="auto">
          <a:xfrm>
            <a:off x="2944813"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965" name="Rectangle 29">
            <a:extLst>
              <a:ext uri="{FF2B5EF4-FFF2-40B4-BE49-F238E27FC236}">
                <a16:creationId xmlns:a16="http://schemas.microsoft.com/office/drawing/2014/main" id="{D8839682-BCE6-4061-A301-895D59524441}"/>
              </a:ext>
            </a:extLst>
          </p:cNvPr>
          <p:cNvSpPr>
            <a:spLocks noChangeArrowheads="1"/>
          </p:cNvSpPr>
          <p:nvPr/>
        </p:nvSpPr>
        <p:spPr bwMode="auto">
          <a:xfrm>
            <a:off x="3124200" y="2417763"/>
            <a:ext cx="177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a:ea typeface="宋体" panose="02010600030101010101" pitchFamily="2" charset="-122"/>
              </a:rPr>
              <a:t>(</a:t>
            </a:r>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39966" name="Arc 30">
            <a:extLst>
              <a:ext uri="{FF2B5EF4-FFF2-40B4-BE49-F238E27FC236}">
                <a16:creationId xmlns:a16="http://schemas.microsoft.com/office/drawing/2014/main" id="{42F4C674-C398-424D-9DA8-DCFE1244F47C}"/>
              </a:ext>
            </a:extLst>
          </p:cNvPr>
          <p:cNvSpPr>
            <a:spLocks/>
          </p:cNvSpPr>
          <p:nvPr/>
        </p:nvSpPr>
        <p:spPr bwMode="auto">
          <a:xfrm rot="10620000">
            <a:off x="2203450" y="1195388"/>
            <a:ext cx="5073650" cy="2754312"/>
          </a:xfrm>
          <a:custGeom>
            <a:avLst/>
            <a:gdLst>
              <a:gd name="T0" fmla="*/ 301651585 w 20825"/>
              <a:gd name="T1" fmla="*/ 0 h 20994"/>
              <a:gd name="T2" fmla="*/ 1236106346 w 20825"/>
              <a:gd name="T3" fmla="*/ 262623368 h 20994"/>
              <a:gd name="T4" fmla="*/ 0 w 20825"/>
              <a:gd name="T5" fmla="*/ 361352507 h 20994"/>
              <a:gd name="T6" fmla="*/ 0 60000 65536"/>
              <a:gd name="T7" fmla="*/ 0 60000 65536"/>
              <a:gd name="T8" fmla="*/ 0 60000 65536"/>
              <a:gd name="T9" fmla="*/ 0 w 20825"/>
              <a:gd name="T10" fmla="*/ 0 h 20994"/>
              <a:gd name="T11" fmla="*/ 20825 w 20825"/>
              <a:gd name="T12" fmla="*/ 20994 h 20994"/>
            </a:gdLst>
            <a:ahLst/>
            <a:cxnLst>
              <a:cxn ang="T6">
                <a:pos x="T0" y="T1"/>
              </a:cxn>
              <a:cxn ang="T7">
                <a:pos x="T2" y="T3"/>
              </a:cxn>
              <a:cxn ang="T8">
                <a:pos x="T4" y="T5"/>
              </a:cxn>
            </a:cxnLst>
            <a:rect l="T9" t="T10" r="T11" b="T12"/>
            <a:pathLst>
              <a:path w="20825" h="20994" fill="none" extrusionOk="0">
                <a:moveTo>
                  <a:pt x="5081" y="0"/>
                </a:moveTo>
                <a:cubicBezTo>
                  <a:pt x="12712" y="1847"/>
                  <a:pt x="18739" y="7689"/>
                  <a:pt x="20824" y="15258"/>
                </a:cubicBezTo>
              </a:path>
              <a:path w="20825" h="20994" stroke="0" extrusionOk="0">
                <a:moveTo>
                  <a:pt x="5081" y="0"/>
                </a:moveTo>
                <a:cubicBezTo>
                  <a:pt x="12712" y="1847"/>
                  <a:pt x="18739" y="7689"/>
                  <a:pt x="20824" y="15258"/>
                </a:cubicBezTo>
                <a:lnTo>
                  <a:pt x="0" y="20994"/>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967" name="Oval 31">
            <a:extLst>
              <a:ext uri="{FF2B5EF4-FFF2-40B4-BE49-F238E27FC236}">
                <a16:creationId xmlns:a16="http://schemas.microsoft.com/office/drawing/2014/main" id="{616ACC1F-1B3A-4ED2-AE59-006F81AFAE36}"/>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968" name="Oval 32">
            <a:extLst>
              <a:ext uri="{FF2B5EF4-FFF2-40B4-BE49-F238E27FC236}">
                <a16:creationId xmlns:a16="http://schemas.microsoft.com/office/drawing/2014/main" id="{9F4D0A57-41F2-4BFB-B2B8-72903DA6E453}"/>
              </a:ext>
            </a:extLst>
          </p:cNvPr>
          <p:cNvSpPr>
            <a:spLocks noChangeArrowheads="1"/>
          </p:cNvSpPr>
          <p:nvPr/>
        </p:nvSpPr>
        <p:spPr bwMode="auto">
          <a:xfrm>
            <a:off x="2889250" y="2836863"/>
            <a:ext cx="215900" cy="215900"/>
          </a:xfrm>
          <a:prstGeom prst="ellipse">
            <a:avLst/>
          </a:prstGeom>
          <a:solidFill>
            <a:srgbClr val="00CC00"/>
          </a:solidFill>
          <a:ln w="12700">
            <a:solidFill>
              <a:srgbClr val="33CC33"/>
            </a:solidFill>
            <a:round/>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969" name="AutoShape 33">
            <a:extLst>
              <a:ext uri="{FF2B5EF4-FFF2-40B4-BE49-F238E27FC236}">
                <a16:creationId xmlns:a16="http://schemas.microsoft.com/office/drawing/2014/main" id="{9C76F907-834E-470F-9408-2EF5E4564CCC}"/>
              </a:ext>
            </a:extLst>
          </p:cNvPr>
          <p:cNvSpPr>
            <a:spLocks noChangeArrowheads="1"/>
          </p:cNvSpPr>
          <p:nvPr/>
        </p:nvSpPr>
        <p:spPr bwMode="auto">
          <a:xfrm>
            <a:off x="3005138" y="6107113"/>
            <a:ext cx="420687" cy="352425"/>
          </a:xfrm>
          <a:prstGeom prst="leftArrow">
            <a:avLst>
              <a:gd name="adj1" fmla="val 50000"/>
              <a:gd name="adj2" fmla="val 59679"/>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970" name="AutoShape 34">
            <a:extLst>
              <a:ext uri="{FF2B5EF4-FFF2-40B4-BE49-F238E27FC236}">
                <a16:creationId xmlns:a16="http://schemas.microsoft.com/office/drawing/2014/main" id="{2F9127D8-7D9E-41A9-B0A1-1B57CC65B83B}"/>
              </a:ext>
            </a:extLst>
          </p:cNvPr>
          <p:cNvSpPr>
            <a:spLocks noChangeArrowheads="1"/>
          </p:cNvSpPr>
          <p:nvPr/>
        </p:nvSpPr>
        <p:spPr bwMode="auto">
          <a:xfrm>
            <a:off x="406400" y="2973388"/>
            <a:ext cx="292100" cy="935037"/>
          </a:xfrm>
          <a:prstGeom prst="upArrow">
            <a:avLst>
              <a:gd name="adj1" fmla="val 50000"/>
              <a:gd name="adj2" fmla="val 160039"/>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971" name="Arc 35">
            <a:extLst>
              <a:ext uri="{FF2B5EF4-FFF2-40B4-BE49-F238E27FC236}">
                <a16:creationId xmlns:a16="http://schemas.microsoft.com/office/drawing/2014/main" id="{4559FA4E-7074-443A-A98B-4E6DB44CBB97}"/>
              </a:ext>
            </a:extLst>
          </p:cNvPr>
          <p:cNvSpPr>
            <a:spLocks/>
          </p:cNvSpPr>
          <p:nvPr/>
        </p:nvSpPr>
        <p:spPr bwMode="auto">
          <a:xfrm rot="10800000">
            <a:off x="2241550" y="2076450"/>
            <a:ext cx="5197475" cy="2811463"/>
          </a:xfrm>
          <a:custGeom>
            <a:avLst/>
            <a:gdLst>
              <a:gd name="T0" fmla="*/ 161587005 w 21336"/>
              <a:gd name="T1" fmla="*/ 0 h 21428"/>
              <a:gd name="T2" fmla="*/ 1266110390 w 21336"/>
              <a:gd name="T3" fmla="*/ 310950607 h 21428"/>
              <a:gd name="T4" fmla="*/ 0 w 21336"/>
              <a:gd name="T5" fmla="*/ 368878165 h 21428"/>
              <a:gd name="T6" fmla="*/ 0 60000 65536"/>
              <a:gd name="T7" fmla="*/ 0 60000 65536"/>
              <a:gd name="T8" fmla="*/ 0 60000 65536"/>
              <a:gd name="T9" fmla="*/ 0 w 21336"/>
              <a:gd name="T10" fmla="*/ 0 h 21428"/>
              <a:gd name="T11" fmla="*/ 21336 w 21336"/>
              <a:gd name="T12" fmla="*/ 21428 h 21428"/>
            </a:gdLst>
            <a:ahLst/>
            <a:cxnLst>
              <a:cxn ang="T6">
                <a:pos x="T0" y="T1"/>
              </a:cxn>
              <a:cxn ang="T7">
                <a:pos x="T2" y="T3"/>
              </a:cxn>
              <a:cxn ang="T8">
                <a:pos x="T4" y="T5"/>
              </a:cxn>
            </a:cxnLst>
            <a:rect l="T9" t="T10" r="T11" b="T12"/>
            <a:pathLst>
              <a:path w="21336" h="21428" fill="none" extrusionOk="0">
                <a:moveTo>
                  <a:pt x="2722" y="0"/>
                </a:moveTo>
                <a:cubicBezTo>
                  <a:pt x="12254" y="1211"/>
                  <a:pt x="19839" y="8572"/>
                  <a:pt x="21336" y="18062"/>
                </a:cubicBezTo>
              </a:path>
              <a:path w="21336" h="21428" stroke="0" extrusionOk="0">
                <a:moveTo>
                  <a:pt x="2722" y="0"/>
                </a:moveTo>
                <a:cubicBezTo>
                  <a:pt x="12254" y="1211"/>
                  <a:pt x="19839" y="8572"/>
                  <a:pt x="21336" y="18062"/>
                </a:cubicBezTo>
                <a:lnTo>
                  <a:pt x="0" y="21428"/>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972" name="Oval 36">
            <a:extLst>
              <a:ext uri="{FF2B5EF4-FFF2-40B4-BE49-F238E27FC236}">
                <a16:creationId xmlns:a16="http://schemas.microsoft.com/office/drawing/2014/main" id="{CE918901-3033-430A-B386-2B4F1755C16A}"/>
              </a:ext>
            </a:extLst>
          </p:cNvPr>
          <p:cNvSpPr>
            <a:spLocks noChangeArrowheads="1"/>
          </p:cNvSpPr>
          <p:nvPr/>
        </p:nvSpPr>
        <p:spPr bwMode="auto">
          <a:xfrm>
            <a:off x="3309938" y="3806825"/>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973" name="Oval 37">
            <a:extLst>
              <a:ext uri="{FF2B5EF4-FFF2-40B4-BE49-F238E27FC236}">
                <a16:creationId xmlns:a16="http://schemas.microsoft.com/office/drawing/2014/main" id="{781AFD35-B734-49C1-8E71-FB89EA1053FE}"/>
              </a:ext>
            </a:extLst>
          </p:cNvPr>
          <p:cNvSpPr>
            <a:spLocks noChangeArrowheads="1"/>
          </p:cNvSpPr>
          <p:nvPr/>
        </p:nvSpPr>
        <p:spPr bwMode="auto">
          <a:xfrm>
            <a:off x="1954213" y="5716588"/>
            <a:ext cx="1735137" cy="949325"/>
          </a:xfrm>
          <a:prstGeom prst="ellipse">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974" name="Arc 38">
            <a:extLst>
              <a:ext uri="{FF2B5EF4-FFF2-40B4-BE49-F238E27FC236}">
                <a16:creationId xmlns:a16="http://schemas.microsoft.com/office/drawing/2014/main" id="{946F339D-7799-4614-BC81-9A2C520E58E5}"/>
              </a:ext>
            </a:extLst>
          </p:cNvPr>
          <p:cNvSpPr>
            <a:spLocks/>
          </p:cNvSpPr>
          <p:nvPr/>
        </p:nvSpPr>
        <p:spPr bwMode="auto">
          <a:xfrm>
            <a:off x="3603625" y="2809875"/>
            <a:ext cx="3611563" cy="3479800"/>
          </a:xfrm>
          <a:custGeom>
            <a:avLst/>
            <a:gdLst>
              <a:gd name="T0" fmla="*/ 603860305 w 21600"/>
              <a:gd name="T1" fmla="*/ 0 h 21579"/>
              <a:gd name="T2" fmla="*/ 26810338 w 21600"/>
              <a:gd name="T3" fmla="*/ 561147743 h 21579"/>
              <a:gd name="T4" fmla="*/ 0 w 21600"/>
              <a:gd name="T5" fmla="*/ 0 h 21579"/>
              <a:gd name="T6" fmla="*/ 0 60000 65536"/>
              <a:gd name="T7" fmla="*/ 0 60000 65536"/>
              <a:gd name="T8" fmla="*/ 0 60000 65536"/>
              <a:gd name="T9" fmla="*/ 0 w 21600"/>
              <a:gd name="T10" fmla="*/ 0 h 21579"/>
              <a:gd name="T11" fmla="*/ 21600 w 21600"/>
              <a:gd name="T12" fmla="*/ 21579 h 21579"/>
            </a:gdLst>
            <a:ahLst/>
            <a:cxnLst>
              <a:cxn ang="T6">
                <a:pos x="T0" y="T1"/>
              </a:cxn>
              <a:cxn ang="T7">
                <a:pos x="T2" y="T3"/>
              </a:cxn>
              <a:cxn ang="T8">
                <a:pos x="T4" y="T5"/>
              </a:cxn>
            </a:cxnLst>
            <a:rect l="T9" t="T10" r="T11" b="T12"/>
            <a:pathLst>
              <a:path w="21600" h="21579" fill="none" extrusionOk="0">
                <a:moveTo>
                  <a:pt x="21600" y="0"/>
                </a:moveTo>
                <a:cubicBezTo>
                  <a:pt x="21600" y="11556"/>
                  <a:pt x="12504" y="21065"/>
                  <a:pt x="958" y="21578"/>
                </a:cubicBezTo>
              </a:path>
              <a:path w="21600" h="21579" stroke="0" extrusionOk="0">
                <a:moveTo>
                  <a:pt x="21600" y="0"/>
                </a:moveTo>
                <a:cubicBezTo>
                  <a:pt x="21600" y="11556"/>
                  <a:pt x="12504" y="21065"/>
                  <a:pt x="958" y="21578"/>
                </a:cubicBezTo>
                <a:lnTo>
                  <a:pt x="0" y="0"/>
                </a:lnTo>
                <a:close/>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975" name="AutoShape 39">
            <a:extLst>
              <a:ext uri="{FF2B5EF4-FFF2-40B4-BE49-F238E27FC236}">
                <a16:creationId xmlns:a16="http://schemas.microsoft.com/office/drawing/2014/main" id="{B7014DCF-AA3F-4FBE-92A2-EF4A29377402}"/>
              </a:ext>
            </a:extLst>
          </p:cNvPr>
          <p:cNvSpPr>
            <a:spLocks noChangeArrowheads="1"/>
          </p:cNvSpPr>
          <p:nvPr/>
        </p:nvSpPr>
        <p:spPr bwMode="auto">
          <a:xfrm>
            <a:off x="1631950" y="2968625"/>
            <a:ext cx="404813" cy="158750"/>
          </a:xfrm>
          <a:prstGeom prst="upArrow">
            <a:avLst>
              <a:gd name="adj1" fmla="val 50000"/>
              <a:gd name="adj2" fmla="val 49995"/>
            </a:avLst>
          </a:prstGeom>
          <a:solidFill>
            <a:schemeClr val="tx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976" name="AutoShape 40">
            <a:extLst>
              <a:ext uri="{FF2B5EF4-FFF2-40B4-BE49-F238E27FC236}">
                <a16:creationId xmlns:a16="http://schemas.microsoft.com/office/drawing/2014/main" id="{49E22F59-A773-4049-8CC1-C726CCC13B5F}"/>
              </a:ext>
            </a:extLst>
          </p:cNvPr>
          <p:cNvSpPr>
            <a:spLocks noChangeArrowheads="1"/>
          </p:cNvSpPr>
          <p:nvPr/>
        </p:nvSpPr>
        <p:spPr bwMode="auto">
          <a:xfrm>
            <a:off x="2233613" y="4819650"/>
            <a:ext cx="790575" cy="490538"/>
          </a:xfrm>
          <a:prstGeom prst="rightArrow">
            <a:avLst>
              <a:gd name="adj1" fmla="val 50000"/>
              <a:gd name="adj2" fmla="val 8059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977" name="Rectangle 41">
            <a:extLst>
              <a:ext uri="{FF2B5EF4-FFF2-40B4-BE49-F238E27FC236}">
                <a16:creationId xmlns:a16="http://schemas.microsoft.com/office/drawing/2014/main" id="{CDD8F1A9-0246-42A5-B8FB-E227FAB9DB0D}"/>
              </a:ext>
            </a:extLst>
          </p:cNvPr>
          <p:cNvSpPr>
            <a:spLocks noChangeArrowheads="1"/>
          </p:cNvSpPr>
          <p:nvPr/>
        </p:nvSpPr>
        <p:spPr bwMode="auto">
          <a:xfrm>
            <a:off x="2860675" y="1443038"/>
            <a:ext cx="6132513"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The overall changes to demand are</a:t>
            </a:r>
            <a:br>
              <a:rPr lang="en-US" altLang="zh-CN">
                <a:ea typeface="宋体" panose="02010600030101010101" pitchFamily="2" charset="-122"/>
              </a:rPr>
            </a:br>
            <a:r>
              <a:rPr lang="en-US" altLang="zh-CN">
                <a:ea typeface="宋体" panose="02010600030101010101" pitchFamily="2" charset="-122"/>
              </a:rPr>
              <a:t>the sums of the substitution and</a:t>
            </a:r>
            <a:br>
              <a:rPr lang="en-US" altLang="zh-CN">
                <a:ea typeface="宋体" panose="02010600030101010101" pitchFamily="2" charset="-122"/>
              </a:rPr>
            </a:br>
            <a:r>
              <a:rPr lang="en-US" altLang="zh-CN">
                <a:ea typeface="宋体" panose="02010600030101010101" pitchFamily="2" charset="-122"/>
              </a:rPr>
              <a:t>                            income effects.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860BDA2-7944-4590-AED2-3867D94A76A8}"/>
              </a:ext>
            </a:extLst>
          </p:cNvPr>
          <p:cNvSpPr>
            <a:spLocks noGrp="1" noChangeArrowheads="1"/>
          </p:cNvSpPr>
          <p:nvPr>
            <p:ph type="title"/>
          </p:nvPr>
        </p:nvSpPr>
        <p:spPr>
          <a:noFill/>
        </p:spPr>
        <p:txBody>
          <a:bodyPr/>
          <a:lstStyle/>
          <a:p>
            <a:r>
              <a:rPr lang="en-US" altLang="zh-CN">
                <a:ea typeface="宋体" panose="02010600030101010101" pitchFamily="2" charset="-122"/>
              </a:rPr>
              <a:t>Giffen Goods</a:t>
            </a:r>
          </a:p>
        </p:txBody>
      </p:sp>
      <p:sp>
        <p:nvSpPr>
          <p:cNvPr id="40963" name="Rectangle 3">
            <a:extLst>
              <a:ext uri="{FF2B5EF4-FFF2-40B4-BE49-F238E27FC236}">
                <a16:creationId xmlns:a16="http://schemas.microsoft.com/office/drawing/2014/main" id="{410AC9CF-CC40-421B-9B72-16621E2E8959}"/>
              </a:ext>
            </a:extLst>
          </p:cNvPr>
          <p:cNvSpPr>
            <a:spLocks noGrp="1" noChangeArrowheads="1"/>
          </p:cNvSpPr>
          <p:nvPr>
            <p:ph type="body" idx="1"/>
          </p:nvPr>
        </p:nvSpPr>
        <p:spPr>
          <a:noFill/>
        </p:spPr>
        <p:txBody>
          <a:bodyPr/>
          <a:lstStyle/>
          <a:p>
            <a:r>
              <a:rPr lang="en-US" altLang="zh-CN">
                <a:ea typeface="宋体" panose="02010600030101010101" pitchFamily="2" charset="-122"/>
              </a:rPr>
              <a:t>In rare cases of extreme income-inferiority, the income effect may be larger in size than the substitution effect, causing quantity demanded to fall as own-price rises.</a:t>
            </a:r>
          </a:p>
          <a:p>
            <a:r>
              <a:rPr lang="en-US" altLang="zh-CN">
                <a:ea typeface="宋体" panose="02010600030101010101" pitchFamily="2" charset="-122"/>
              </a:rPr>
              <a:t>Such goods are Giffen goods.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4AD1254-B77A-481B-A4FC-2DBCCA1A098D}"/>
              </a:ext>
            </a:extLst>
          </p:cNvPr>
          <p:cNvSpPr>
            <a:spLocks noGrp="1" noChangeArrowheads="1"/>
          </p:cNvSpPr>
          <p:nvPr>
            <p:ph type="title"/>
          </p:nvPr>
        </p:nvSpPr>
        <p:spPr>
          <a:xfrm>
            <a:off x="0" y="14288"/>
            <a:ext cx="9142413" cy="1219200"/>
          </a:xfrm>
          <a:noFill/>
        </p:spPr>
        <p:txBody>
          <a:bodyPr/>
          <a:lstStyle/>
          <a:p>
            <a:r>
              <a:rPr lang="en-US" altLang="zh-CN">
                <a:ea typeface="宋体" panose="02010600030101010101" pitchFamily="2" charset="-122"/>
              </a:rPr>
              <a:t>Slutsky’s Effects for Giffen Goods</a:t>
            </a:r>
          </a:p>
        </p:txBody>
      </p:sp>
      <p:sp>
        <p:nvSpPr>
          <p:cNvPr id="41987" name="Line 3">
            <a:extLst>
              <a:ext uri="{FF2B5EF4-FFF2-40B4-BE49-F238E27FC236}">
                <a16:creationId xmlns:a16="http://schemas.microsoft.com/office/drawing/2014/main" id="{6A97BACA-8CC6-4C3B-8F0B-CE38796D3650}"/>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88" name="Line 4">
            <a:extLst>
              <a:ext uri="{FF2B5EF4-FFF2-40B4-BE49-F238E27FC236}">
                <a16:creationId xmlns:a16="http://schemas.microsoft.com/office/drawing/2014/main" id="{B3981EB8-8A68-49B2-B9F6-82B4C0358292}"/>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89" name="Rectangle 5">
            <a:extLst>
              <a:ext uri="{FF2B5EF4-FFF2-40B4-BE49-F238E27FC236}">
                <a16:creationId xmlns:a16="http://schemas.microsoft.com/office/drawing/2014/main" id="{D04E2937-02EF-480A-90DF-7F3C12049CA1}"/>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41990" name="Rectangle 6">
            <a:extLst>
              <a:ext uri="{FF2B5EF4-FFF2-40B4-BE49-F238E27FC236}">
                <a16:creationId xmlns:a16="http://schemas.microsoft.com/office/drawing/2014/main" id="{AAEC09BB-C804-4693-B41B-641D814FBACF}"/>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41991" name="Line 7">
            <a:extLst>
              <a:ext uri="{FF2B5EF4-FFF2-40B4-BE49-F238E27FC236}">
                <a16:creationId xmlns:a16="http://schemas.microsoft.com/office/drawing/2014/main" id="{F024BEA7-E282-4BA1-85EB-A80E64411835}"/>
              </a:ext>
            </a:extLst>
          </p:cNvPr>
          <p:cNvSpPr>
            <a:spLocks noChangeShapeType="1"/>
          </p:cNvSpPr>
          <p:nvPr/>
        </p:nvSpPr>
        <p:spPr bwMode="auto">
          <a:xfrm>
            <a:off x="1581150" y="2019300"/>
            <a:ext cx="2774950" cy="33782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2" name="Oval 12">
            <a:extLst>
              <a:ext uri="{FF2B5EF4-FFF2-40B4-BE49-F238E27FC236}">
                <a16:creationId xmlns:a16="http://schemas.microsoft.com/office/drawing/2014/main" id="{68441EE0-1B31-4C52-9049-FA0165980882}"/>
              </a:ext>
            </a:extLst>
          </p:cNvPr>
          <p:cNvSpPr>
            <a:spLocks noChangeArrowheads="1"/>
          </p:cNvSpPr>
          <p:nvPr/>
        </p:nvSpPr>
        <p:spPr bwMode="auto">
          <a:xfrm>
            <a:off x="3444875"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993" name="Rectangle 13">
            <a:extLst>
              <a:ext uri="{FF2B5EF4-FFF2-40B4-BE49-F238E27FC236}">
                <a16:creationId xmlns:a16="http://schemas.microsoft.com/office/drawing/2014/main" id="{BCE7CC4D-0B6C-467F-AD7F-00DF0083BB4F}"/>
              </a:ext>
            </a:extLst>
          </p:cNvPr>
          <p:cNvSpPr>
            <a:spLocks noChangeArrowheads="1"/>
          </p:cNvSpPr>
          <p:nvPr/>
        </p:nvSpPr>
        <p:spPr bwMode="auto">
          <a:xfrm>
            <a:off x="949325" y="3917950"/>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41994" name="Rectangle 15">
            <a:extLst>
              <a:ext uri="{FF2B5EF4-FFF2-40B4-BE49-F238E27FC236}">
                <a16:creationId xmlns:a16="http://schemas.microsoft.com/office/drawing/2014/main" id="{908D95F7-B3F8-49DF-900B-1101BB6C336F}"/>
              </a:ext>
            </a:extLst>
          </p:cNvPr>
          <p:cNvSpPr>
            <a:spLocks noChangeArrowheads="1"/>
          </p:cNvSpPr>
          <p:nvPr/>
        </p:nvSpPr>
        <p:spPr bwMode="auto">
          <a:xfrm>
            <a:off x="3211513" y="540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41995" name="Oval 17">
            <a:extLst>
              <a:ext uri="{FF2B5EF4-FFF2-40B4-BE49-F238E27FC236}">
                <a16:creationId xmlns:a16="http://schemas.microsoft.com/office/drawing/2014/main" id="{2DCDDDE2-5314-406C-8F01-F58E3B9AECB1}"/>
              </a:ext>
            </a:extLst>
          </p:cNvPr>
          <p:cNvSpPr>
            <a:spLocks noChangeArrowheads="1"/>
          </p:cNvSpPr>
          <p:nvPr/>
        </p:nvSpPr>
        <p:spPr bwMode="auto">
          <a:xfrm>
            <a:off x="1520825" y="428625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996" name="Line 27">
            <a:extLst>
              <a:ext uri="{FF2B5EF4-FFF2-40B4-BE49-F238E27FC236}">
                <a16:creationId xmlns:a16="http://schemas.microsoft.com/office/drawing/2014/main" id="{1A0DB88B-7CAC-4D0E-9204-1150BEBD839C}"/>
              </a:ext>
            </a:extLst>
          </p:cNvPr>
          <p:cNvSpPr>
            <a:spLocks noChangeShapeType="1"/>
          </p:cNvSpPr>
          <p:nvPr/>
        </p:nvSpPr>
        <p:spPr bwMode="auto">
          <a:xfrm>
            <a:off x="3505200" y="4352925"/>
            <a:ext cx="0" cy="103822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7" name="Line 28">
            <a:extLst>
              <a:ext uri="{FF2B5EF4-FFF2-40B4-BE49-F238E27FC236}">
                <a16:creationId xmlns:a16="http://schemas.microsoft.com/office/drawing/2014/main" id="{9F879861-9E04-4F7F-965D-DFC8C166ACCC}"/>
              </a:ext>
            </a:extLst>
          </p:cNvPr>
          <p:cNvSpPr>
            <a:spLocks noChangeShapeType="1"/>
          </p:cNvSpPr>
          <p:nvPr/>
        </p:nvSpPr>
        <p:spPr bwMode="auto">
          <a:xfrm flipH="1">
            <a:off x="1581150" y="4362450"/>
            <a:ext cx="192405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8" name="Rectangle 43">
            <a:extLst>
              <a:ext uri="{FF2B5EF4-FFF2-40B4-BE49-F238E27FC236}">
                <a16:creationId xmlns:a16="http://schemas.microsoft.com/office/drawing/2014/main" id="{EC233ED1-F8BC-486D-A462-0394F1371676}"/>
              </a:ext>
            </a:extLst>
          </p:cNvPr>
          <p:cNvSpPr>
            <a:spLocks noChangeArrowheads="1"/>
          </p:cNvSpPr>
          <p:nvPr/>
        </p:nvSpPr>
        <p:spPr bwMode="auto">
          <a:xfrm>
            <a:off x="4256088" y="1323975"/>
            <a:ext cx="4357687"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A decrease in p</a:t>
            </a:r>
            <a:r>
              <a:rPr lang="en-US" altLang="zh-CN" baseline="-25000">
                <a:ea typeface="宋体" panose="02010600030101010101" pitchFamily="2" charset="-122"/>
              </a:rPr>
              <a:t>1</a:t>
            </a:r>
            <a:r>
              <a:rPr lang="en-US" altLang="zh-CN">
                <a:ea typeface="宋体" panose="02010600030101010101" pitchFamily="2" charset="-122"/>
              </a:rPr>
              <a:t> causes </a:t>
            </a:r>
            <a:br>
              <a:rPr lang="en-US" altLang="zh-CN">
                <a:ea typeface="宋体" panose="02010600030101010101" pitchFamily="2" charset="-122"/>
              </a:rPr>
            </a:br>
            <a:r>
              <a:rPr lang="en-US" altLang="zh-CN">
                <a:ea typeface="宋体" panose="02010600030101010101" pitchFamily="2" charset="-122"/>
              </a:rPr>
              <a:t>quantity demanded of </a:t>
            </a:r>
            <a:br>
              <a:rPr lang="en-US" altLang="zh-CN">
                <a:ea typeface="宋体" panose="02010600030101010101" pitchFamily="2" charset="-122"/>
              </a:rPr>
            </a:br>
            <a:r>
              <a:rPr lang="en-US" altLang="zh-CN">
                <a:ea typeface="宋体" panose="02010600030101010101" pitchFamily="2" charset="-122"/>
              </a:rPr>
              <a:t>good 1 to fall.</a:t>
            </a:r>
          </a:p>
        </p:txBody>
      </p:sp>
      <p:sp>
        <p:nvSpPr>
          <p:cNvPr id="41999" name="Freeform 47">
            <a:extLst>
              <a:ext uri="{FF2B5EF4-FFF2-40B4-BE49-F238E27FC236}">
                <a16:creationId xmlns:a16="http://schemas.microsoft.com/office/drawing/2014/main" id="{E5543A16-1337-498C-B53C-4C896B0626B0}"/>
              </a:ext>
            </a:extLst>
          </p:cNvPr>
          <p:cNvSpPr>
            <a:spLocks/>
          </p:cNvSpPr>
          <p:nvPr/>
        </p:nvSpPr>
        <p:spPr bwMode="auto">
          <a:xfrm>
            <a:off x="1774825" y="1933575"/>
            <a:ext cx="3101975" cy="3376613"/>
          </a:xfrm>
          <a:custGeom>
            <a:avLst/>
            <a:gdLst>
              <a:gd name="T0" fmla="*/ 0 w 1954"/>
              <a:gd name="T1" fmla="*/ 0 h 2127"/>
              <a:gd name="T2" fmla="*/ 1760538 w 1954"/>
              <a:gd name="T3" fmla="*/ 2411413 h 2127"/>
              <a:gd name="T4" fmla="*/ 2354263 w 1954"/>
              <a:gd name="T5" fmla="*/ 2927350 h 2127"/>
              <a:gd name="T6" fmla="*/ 2692400 w 1954"/>
              <a:gd name="T7" fmla="*/ 3195637 h 2127"/>
              <a:gd name="T8" fmla="*/ 3101975 w 1954"/>
              <a:gd name="T9" fmla="*/ 3376613 h 2127"/>
              <a:gd name="T10" fmla="*/ 3087688 w 1954"/>
              <a:gd name="T11" fmla="*/ 3360738 h 2127"/>
              <a:gd name="T12" fmla="*/ 0 60000 65536"/>
              <a:gd name="T13" fmla="*/ 0 60000 65536"/>
              <a:gd name="T14" fmla="*/ 0 60000 65536"/>
              <a:gd name="T15" fmla="*/ 0 60000 65536"/>
              <a:gd name="T16" fmla="*/ 0 60000 65536"/>
              <a:gd name="T17" fmla="*/ 0 60000 65536"/>
              <a:gd name="T18" fmla="*/ 0 w 1954"/>
              <a:gd name="T19" fmla="*/ 0 h 2127"/>
              <a:gd name="T20" fmla="*/ 1954 w 1954"/>
              <a:gd name="T21" fmla="*/ 2127 h 2127"/>
            </a:gdLst>
            <a:ahLst/>
            <a:cxnLst>
              <a:cxn ang="T12">
                <a:pos x="T0" y="T1"/>
              </a:cxn>
              <a:cxn ang="T13">
                <a:pos x="T2" y="T3"/>
              </a:cxn>
              <a:cxn ang="T14">
                <a:pos x="T4" y="T5"/>
              </a:cxn>
              <a:cxn ang="T15">
                <a:pos x="T6" y="T7"/>
              </a:cxn>
              <a:cxn ang="T16">
                <a:pos x="T8" y="T9"/>
              </a:cxn>
              <a:cxn ang="T17">
                <a:pos x="T10" y="T11"/>
              </a:cxn>
            </a:cxnLst>
            <a:rect l="T18" t="T19" r="T20" b="T21"/>
            <a:pathLst>
              <a:path w="1954" h="2127">
                <a:moveTo>
                  <a:pt x="0" y="0"/>
                </a:moveTo>
                <a:lnTo>
                  <a:pt x="1109" y="1519"/>
                </a:lnTo>
                <a:lnTo>
                  <a:pt x="1483" y="1844"/>
                </a:lnTo>
                <a:lnTo>
                  <a:pt x="1696" y="2013"/>
                </a:lnTo>
                <a:lnTo>
                  <a:pt x="1954" y="2127"/>
                </a:lnTo>
                <a:lnTo>
                  <a:pt x="1945" y="2117"/>
                </a:ln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2000" name="Oval 33">
            <a:extLst>
              <a:ext uri="{FF2B5EF4-FFF2-40B4-BE49-F238E27FC236}">
                <a16:creationId xmlns:a16="http://schemas.microsoft.com/office/drawing/2014/main" id="{6D614098-8AF7-431C-9F0E-E2263773237D}"/>
              </a:ext>
            </a:extLst>
          </p:cNvPr>
          <p:cNvSpPr>
            <a:spLocks noChangeArrowheads="1"/>
          </p:cNvSpPr>
          <p:nvPr/>
        </p:nvSpPr>
        <p:spPr bwMode="auto">
          <a:xfrm>
            <a:off x="3392488" y="4233863"/>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50AB8D2D-CD93-4CED-81BE-A61E2D970CC7}"/>
              </a:ext>
            </a:extLst>
          </p:cNvPr>
          <p:cNvSpPr>
            <a:spLocks noGrp="1" noChangeArrowheads="1"/>
          </p:cNvSpPr>
          <p:nvPr>
            <p:ph type="title"/>
          </p:nvPr>
        </p:nvSpPr>
        <p:spPr>
          <a:xfrm>
            <a:off x="0" y="14288"/>
            <a:ext cx="9142413" cy="1219200"/>
          </a:xfrm>
          <a:noFill/>
        </p:spPr>
        <p:txBody>
          <a:bodyPr/>
          <a:lstStyle/>
          <a:p>
            <a:r>
              <a:rPr lang="en-US" altLang="zh-CN">
                <a:ea typeface="宋体" panose="02010600030101010101" pitchFamily="2" charset="-122"/>
              </a:rPr>
              <a:t>Slutsky’s Effects for Giffen Goods</a:t>
            </a:r>
          </a:p>
        </p:txBody>
      </p:sp>
      <p:sp>
        <p:nvSpPr>
          <p:cNvPr id="43011" name="Line 3">
            <a:extLst>
              <a:ext uri="{FF2B5EF4-FFF2-40B4-BE49-F238E27FC236}">
                <a16:creationId xmlns:a16="http://schemas.microsoft.com/office/drawing/2014/main" id="{8978E170-FBC0-4C23-9835-7F48096A3A25}"/>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2" name="Line 4">
            <a:extLst>
              <a:ext uri="{FF2B5EF4-FFF2-40B4-BE49-F238E27FC236}">
                <a16:creationId xmlns:a16="http://schemas.microsoft.com/office/drawing/2014/main" id="{0847BFC9-4338-47F2-BFF4-079C5E862AE8}"/>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3" name="Rectangle 5">
            <a:extLst>
              <a:ext uri="{FF2B5EF4-FFF2-40B4-BE49-F238E27FC236}">
                <a16:creationId xmlns:a16="http://schemas.microsoft.com/office/drawing/2014/main" id="{CABBD51D-6EC9-47B6-BB7A-025922FF8F99}"/>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43014" name="Rectangle 6">
            <a:extLst>
              <a:ext uri="{FF2B5EF4-FFF2-40B4-BE49-F238E27FC236}">
                <a16:creationId xmlns:a16="http://schemas.microsoft.com/office/drawing/2014/main" id="{DF2E844C-570D-4339-8841-CA8AC059A33E}"/>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43015" name="Line 7">
            <a:extLst>
              <a:ext uri="{FF2B5EF4-FFF2-40B4-BE49-F238E27FC236}">
                <a16:creationId xmlns:a16="http://schemas.microsoft.com/office/drawing/2014/main" id="{928DA04D-B881-445E-9F10-17444804D8ED}"/>
              </a:ext>
            </a:extLst>
          </p:cNvPr>
          <p:cNvSpPr>
            <a:spLocks noChangeShapeType="1"/>
          </p:cNvSpPr>
          <p:nvPr/>
        </p:nvSpPr>
        <p:spPr bwMode="auto">
          <a:xfrm>
            <a:off x="1581150" y="2019300"/>
            <a:ext cx="2774950" cy="33782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6" name="Oval 9">
            <a:extLst>
              <a:ext uri="{FF2B5EF4-FFF2-40B4-BE49-F238E27FC236}">
                <a16:creationId xmlns:a16="http://schemas.microsoft.com/office/drawing/2014/main" id="{40D173A1-E762-4E55-9135-173839C7B4BC}"/>
              </a:ext>
            </a:extLst>
          </p:cNvPr>
          <p:cNvSpPr>
            <a:spLocks noChangeArrowheads="1"/>
          </p:cNvSpPr>
          <p:nvPr/>
        </p:nvSpPr>
        <p:spPr bwMode="auto">
          <a:xfrm>
            <a:off x="1511300" y="280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017" name="Oval 11">
            <a:extLst>
              <a:ext uri="{FF2B5EF4-FFF2-40B4-BE49-F238E27FC236}">
                <a16:creationId xmlns:a16="http://schemas.microsoft.com/office/drawing/2014/main" id="{EA3C03C9-4220-46B2-954A-D7B566CB6C28}"/>
              </a:ext>
            </a:extLst>
          </p:cNvPr>
          <p:cNvSpPr>
            <a:spLocks noChangeArrowheads="1"/>
          </p:cNvSpPr>
          <p:nvPr/>
        </p:nvSpPr>
        <p:spPr bwMode="auto">
          <a:xfrm>
            <a:off x="2924175"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018" name="Oval 12">
            <a:extLst>
              <a:ext uri="{FF2B5EF4-FFF2-40B4-BE49-F238E27FC236}">
                <a16:creationId xmlns:a16="http://schemas.microsoft.com/office/drawing/2014/main" id="{1E0E661F-FAA1-4956-A001-851462A1708C}"/>
              </a:ext>
            </a:extLst>
          </p:cNvPr>
          <p:cNvSpPr>
            <a:spLocks noChangeArrowheads="1"/>
          </p:cNvSpPr>
          <p:nvPr/>
        </p:nvSpPr>
        <p:spPr bwMode="auto">
          <a:xfrm>
            <a:off x="3444875"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019" name="Rectangle 13">
            <a:extLst>
              <a:ext uri="{FF2B5EF4-FFF2-40B4-BE49-F238E27FC236}">
                <a16:creationId xmlns:a16="http://schemas.microsoft.com/office/drawing/2014/main" id="{CDDCF84F-9D3D-436C-B407-DBEA8105CD67}"/>
              </a:ext>
            </a:extLst>
          </p:cNvPr>
          <p:cNvSpPr>
            <a:spLocks noChangeArrowheads="1"/>
          </p:cNvSpPr>
          <p:nvPr/>
        </p:nvSpPr>
        <p:spPr bwMode="auto">
          <a:xfrm>
            <a:off x="949325" y="3917950"/>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43020" name="Rectangle 15">
            <a:extLst>
              <a:ext uri="{FF2B5EF4-FFF2-40B4-BE49-F238E27FC236}">
                <a16:creationId xmlns:a16="http://schemas.microsoft.com/office/drawing/2014/main" id="{AF342DFE-1654-4C6F-87CD-D40019C9E2EB}"/>
              </a:ext>
            </a:extLst>
          </p:cNvPr>
          <p:cNvSpPr>
            <a:spLocks noChangeArrowheads="1"/>
          </p:cNvSpPr>
          <p:nvPr/>
        </p:nvSpPr>
        <p:spPr bwMode="auto">
          <a:xfrm>
            <a:off x="3211513" y="540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43021" name="Oval 17">
            <a:extLst>
              <a:ext uri="{FF2B5EF4-FFF2-40B4-BE49-F238E27FC236}">
                <a16:creationId xmlns:a16="http://schemas.microsoft.com/office/drawing/2014/main" id="{78D60538-ADAC-43C6-87AA-C9D0BC69502F}"/>
              </a:ext>
            </a:extLst>
          </p:cNvPr>
          <p:cNvSpPr>
            <a:spLocks noChangeArrowheads="1"/>
          </p:cNvSpPr>
          <p:nvPr/>
        </p:nvSpPr>
        <p:spPr bwMode="auto">
          <a:xfrm>
            <a:off x="1520825" y="428625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022" name="Line 19">
            <a:extLst>
              <a:ext uri="{FF2B5EF4-FFF2-40B4-BE49-F238E27FC236}">
                <a16:creationId xmlns:a16="http://schemas.microsoft.com/office/drawing/2014/main" id="{0DE0B067-4B69-4C65-B04C-1C3FDE97D0EC}"/>
              </a:ext>
            </a:extLst>
          </p:cNvPr>
          <p:cNvSpPr>
            <a:spLocks noChangeShapeType="1"/>
          </p:cNvSpPr>
          <p:nvPr/>
        </p:nvSpPr>
        <p:spPr bwMode="auto">
          <a:xfrm>
            <a:off x="1574800" y="2032000"/>
            <a:ext cx="5608638" cy="337343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3" name="Line 20">
            <a:extLst>
              <a:ext uri="{FF2B5EF4-FFF2-40B4-BE49-F238E27FC236}">
                <a16:creationId xmlns:a16="http://schemas.microsoft.com/office/drawing/2014/main" id="{3084577C-1C9A-460E-B9C2-4CC4DA67F753}"/>
              </a:ext>
            </a:extLst>
          </p:cNvPr>
          <p:cNvSpPr>
            <a:spLocks noChangeShapeType="1"/>
          </p:cNvSpPr>
          <p:nvPr/>
        </p:nvSpPr>
        <p:spPr bwMode="auto">
          <a:xfrm>
            <a:off x="3505200" y="4352925"/>
            <a:ext cx="0" cy="103822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4" name="Line 21">
            <a:extLst>
              <a:ext uri="{FF2B5EF4-FFF2-40B4-BE49-F238E27FC236}">
                <a16:creationId xmlns:a16="http://schemas.microsoft.com/office/drawing/2014/main" id="{33F91CE5-EBC9-4511-B075-55A53FF01397}"/>
              </a:ext>
            </a:extLst>
          </p:cNvPr>
          <p:cNvSpPr>
            <a:spLocks noChangeShapeType="1"/>
          </p:cNvSpPr>
          <p:nvPr/>
        </p:nvSpPr>
        <p:spPr bwMode="auto">
          <a:xfrm flipH="1">
            <a:off x="1581150" y="4362450"/>
            <a:ext cx="192405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5" name="Line 22">
            <a:extLst>
              <a:ext uri="{FF2B5EF4-FFF2-40B4-BE49-F238E27FC236}">
                <a16:creationId xmlns:a16="http://schemas.microsoft.com/office/drawing/2014/main" id="{45F29D74-8DC5-4B3D-9722-0CBA1F39AB78}"/>
              </a:ext>
            </a:extLst>
          </p:cNvPr>
          <p:cNvSpPr>
            <a:spLocks noChangeShapeType="1"/>
          </p:cNvSpPr>
          <p:nvPr/>
        </p:nvSpPr>
        <p:spPr bwMode="auto">
          <a:xfrm>
            <a:off x="2990850" y="2867025"/>
            <a:ext cx="0" cy="252412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6" name="Line 23">
            <a:extLst>
              <a:ext uri="{FF2B5EF4-FFF2-40B4-BE49-F238E27FC236}">
                <a16:creationId xmlns:a16="http://schemas.microsoft.com/office/drawing/2014/main" id="{1197A22C-473E-4A93-8EDC-1AD55CC2F3CF}"/>
              </a:ext>
            </a:extLst>
          </p:cNvPr>
          <p:cNvSpPr>
            <a:spLocks noChangeShapeType="1"/>
          </p:cNvSpPr>
          <p:nvPr/>
        </p:nvSpPr>
        <p:spPr bwMode="auto">
          <a:xfrm flipH="1">
            <a:off x="1571625" y="2867025"/>
            <a:ext cx="1419225"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7" name="Rectangle 26">
            <a:extLst>
              <a:ext uri="{FF2B5EF4-FFF2-40B4-BE49-F238E27FC236}">
                <a16:creationId xmlns:a16="http://schemas.microsoft.com/office/drawing/2014/main" id="{974B4EEF-90DA-4EFD-9DAB-5A1F5EC8C0C9}"/>
              </a:ext>
            </a:extLst>
          </p:cNvPr>
          <p:cNvSpPr>
            <a:spLocks noChangeArrowheads="1"/>
          </p:cNvSpPr>
          <p:nvPr/>
        </p:nvSpPr>
        <p:spPr bwMode="auto">
          <a:xfrm>
            <a:off x="2465388" y="5405438"/>
            <a:ext cx="8143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43028" name="Rectangle 27">
            <a:extLst>
              <a:ext uri="{FF2B5EF4-FFF2-40B4-BE49-F238E27FC236}">
                <a16:creationId xmlns:a16="http://schemas.microsoft.com/office/drawing/2014/main" id="{D8E2BAAC-39B9-44F5-A4C5-6A3225DA6D8B}"/>
              </a:ext>
            </a:extLst>
          </p:cNvPr>
          <p:cNvSpPr>
            <a:spLocks noChangeArrowheads="1"/>
          </p:cNvSpPr>
          <p:nvPr/>
        </p:nvSpPr>
        <p:spPr bwMode="auto">
          <a:xfrm>
            <a:off x="798513" y="2557463"/>
            <a:ext cx="8143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43029" name="AutoShape 30">
            <a:extLst>
              <a:ext uri="{FF2B5EF4-FFF2-40B4-BE49-F238E27FC236}">
                <a16:creationId xmlns:a16="http://schemas.microsoft.com/office/drawing/2014/main" id="{6C09DAEC-924F-4AAE-83D8-15D0201ABEE0}"/>
              </a:ext>
            </a:extLst>
          </p:cNvPr>
          <p:cNvSpPr>
            <a:spLocks noChangeArrowheads="1"/>
          </p:cNvSpPr>
          <p:nvPr/>
        </p:nvSpPr>
        <p:spPr bwMode="auto">
          <a:xfrm>
            <a:off x="2971800" y="4819650"/>
            <a:ext cx="533400" cy="457200"/>
          </a:xfrm>
          <a:prstGeom prst="leftArrow">
            <a:avLst>
              <a:gd name="adj1" fmla="val 50000"/>
              <a:gd name="adj2" fmla="val 58328"/>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030" name="Freeform 35">
            <a:extLst>
              <a:ext uri="{FF2B5EF4-FFF2-40B4-BE49-F238E27FC236}">
                <a16:creationId xmlns:a16="http://schemas.microsoft.com/office/drawing/2014/main" id="{DD9696AD-B568-4938-8862-F541243FBDEF}"/>
              </a:ext>
            </a:extLst>
          </p:cNvPr>
          <p:cNvSpPr>
            <a:spLocks/>
          </p:cNvSpPr>
          <p:nvPr/>
        </p:nvSpPr>
        <p:spPr bwMode="auto">
          <a:xfrm>
            <a:off x="1976438" y="1616075"/>
            <a:ext cx="2684462" cy="1890713"/>
          </a:xfrm>
          <a:custGeom>
            <a:avLst/>
            <a:gdLst>
              <a:gd name="T0" fmla="*/ 0 w 1691"/>
              <a:gd name="T1" fmla="*/ 0 h 1191"/>
              <a:gd name="T2" fmla="*/ 549275 w 1691"/>
              <a:gd name="T3" fmla="*/ 765175 h 1191"/>
              <a:gd name="T4" fmla="*/ 750887 w 1691"/>
              <a:gd name="T5" fmla="*/ 981075 h 1191"/>
              <a:gd name="T6" fmla="*/ 1047750 w 1691"/>
              <a:gd name="T7" fmla="*/ 1265238 h 1191"/>
              <a:gd name="T8" fmla="*/ 1565275 w 1691"/>
              <a:gd name="T9" fmla="*/ 1522413 h 1191"/>
              <a:gd name="T10" fmla="*/ 1936750 w 1691"/>
              <a:gd name="T11" fmla="*/ 1663701 h 1191"/>
              <a:gd name="T12" fmla="*/ 2684462 w 1691"/>
              <a:gd name="T13" fmla="*/ 1890713 h 1191"/>
              <a:gd name="T14" fmla="*/ 0 60000 65536"/>
              <a:gd name="T15" fmla="*/ 0 60000 65536"/>
              <a:gd name="T16" fmla="*/ 0 60000 65536"/>
              <a:gd name="T17" fmla="*/ 0 60000 65536"/>
              <a:gd name="T18" fmla="*/ 0 60000 65536"/>
              <a:gd name="T19" fmla="*/ 0 60000 65536"/>
              <a:gd name="T20" fmla="*/ 0 60000 65536"/>
              <a:gd name="T21" fmla="*/ 0 w 1691"/>
              <a:gd name="T22" fmla="*/ 0 h 1191"/>
              <a:gd name="T23" fmla="*/ 1691 w 1691"/>
              <a:gd name="T24" fmla="*/ 1191 h 11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1" h="1191">
                <a:moveTo>
                  <a:pt x="0" y="0"/>
                </a:moveTo>
                <a:lnTo>
                  <a:pt x="346" y="482"/>
                </a:lnTo>
                <a:lnTo>
                  <a:pt x="473" y="618"/>
                </a:lnTo>
                <a:lnTo>
                  <a:pt x="660" y="797"/>
                </a:lnTo>
                <a:lnTo>
                  <a:pt x="986" y="959"/>
                </a:lnTo>
                <a:lnTo>
                  <a:pt x="1220" y="1048"/>
                </a:lnTo>
                <a:lnTo>
                  <a:pt x="1691" y="1191"/>
                </a:ln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031" name="Oval 36">
            <a:extLst>
              <a:ext uri="{FF2B5EF4-FFF2-40B4-BE49-F238E27FC236}">
                <a16:creationId xmlns:a16="http://schemas.microsoft.com/office/drawing/2014/main" id="{19764CC4-D67B-469E-AC7D-690B3B8D5D40}"/>
              </a:ext>
            </a:extLst>
          </p:cNvPr>
          <p:cNvSpPr>
            <a:spLocks noChangeArrowheads="1"/>
          </p:cNvSpPr>
          <p:nvPr/>
        </p:nvSpPr>
        <p:spPr bwMode="auto">
          <a:xfrm>
            <a:off x="2879725" y="2751138"/>
            <a:ext cx="215900" cy="215900"/>
          </a:xfrm>
          <a:prstGeom prst="ellipse">
            <a:avLst/>
          </a:prstGeom>
          <a:solidFill>
            <a:srgbClr val="00CC00"/>
          </a:solidFill>
          <a:ln w="12700">
            <a:solidFill>
              <a:srgbClr val="33CC33"/>
            </a:solidFill>
            <a:round/>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032" name="Freeform 38">
            <a:extLst>
              <a:ext uri="{FF2B5EF4-FFF2-40B4-BE49-F238E27FC236}">
                <a16:creationId xmlns:a16="http://schemas.microsoft.com/office/drawing/2014/main" id="{E3E67D22-2E52-42D8-BEDA-EF5C658ED5E4}"/>
              </a:ext>
            </a:extLst>
          </p:cNvPr>
          <p:cNvSpPr>
            <a:spLocks/>
          </p:cNvSpPr>
          <p:nvPr/>
        </p:nvSpPr>
        <p:spPr bwMode="auto">
          <a:xfrm>
            <a:off x="1774825" y="1933575"/>
            <a:ext cx="3101975" cy="3376613"/>
          </a:xfrm>
          <a:custGeom>
            <a:avLst/>
            <a:gdLst>
              <a:gd name="T0" fmla="*/ 0 w 1954"/>
              <a:gd name="T1" fmla="*/ 0 h 2127"/>
              <a:gd name="T2" fmla="*/ 1760538 w 1954"/>
              <a:gd name="T3" fmla="*/ 2411413 h 2127"/>
              <a:gd name="T4" fmla="*/ 2354263 w 1954"/>
              <a:gd name="T5" fmla="*/ 2927350 h 2127"/>
              <a:gd name="T6" fmla="*/ 2692400 w 1954"/>
              <a:gd name="T7" fmla="*/ 3195637 h 2127"/>
              <a:gd name="T8" fmla="*/ 3101975 w 1954"/>
              <a:gd name="T9" fmla="*/ 3376613 h 2127"/>
              <a:gd name="T10" fmla="*/ 3087688 w 1954"/>
              <a:gd name="T11" fmla="*/ 3360738 h 2127"/>
              <a:gd name="T12" fmla="*/ 0 60000 65536"/>
              <a:gd name="T13" fmla="*/ 0 60000 65536"/>
              <a:gd name="T14" fmla="*/ 0 60000 65536"/>
              <a:gd name="T15" fmla="*/ 0 60000 65536"/>
              <a:gd name="T16" fmla="*/ 0 60000 65536"/>
              <a:gd name="T17" fmla="*/ 0 60000 65536"/>
              <a:gd name="T18" fmla="*/ 0 w 1954"/>
              <a:gd name="T19" fmla="*/ 0 h 2127"/>
              <a:gd name="T20" fmla="*/ 1954 w 1954"/>
              <a:gd name="T21" fmla="*/ 2127 h 2127"/>
            </a:gdLst>
            <a:ahLst/>
            <a:cxnLst>
              <a:cxn ang="T12">
                <a:pos x="T0" y="T1"/>
              </a:cxn>
              <a:cxn ang="T13">
                <a:pos x="T2" y="T3"/>
              </a:cxn>
              <a:cxn ang="T14">
                <a:pos x="T4" y="T5"/>
              </a:cxn>
              <a:cxn ang="T15">
                <a:pos x="T6" y="T7"/>
              </a:cxn>
              <a:cxn ang="T16">
                <a:pos x="T8" y="T9"/>
              </a:cxn>
              <a:cxn ang="T17">
                <a:pos x="T10" y="T11"/>
              </a:cxn>
            </a:cxnLst>
            <a:rect l="T18" t="T19" r="T20" b="T21"/>
            <a:pathLst>
              <a:path w="1954" h="2127">
                <a:moveTo>
                  <a:pt x="0" y="0"/>
                </a:moveTo>
                <a:lnTo>
                  <a:pt x="1109" y="1519"/>
                </a:lnTo>
                <a:lnTo>
                  <a:pt x="1483" y="1844"/>
                </a:lnTo>
                <a:lnTo>
                  <a:pt x="1696" y="2013"/>
                </a:lnTo>
                <a:lnTo>
                  <a:pt x="1954" y="2127"/>
                </a:lnTo>
                <a:lnTo>
                  <a:pt x="1945" y="2117"/>
                </a:ln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033" name="Oval 39">
            <a:extLst>
              <a:ext uri="{FF2B5EF4-FFF2-40B4-BE49-F238E27FC236}">
                <a16:creationId xmlns:a16="http://schemas.microsoft.com/office/drawing/2014/main" id="{0BD82AE7-CB52-4FA7-8002-0FDA27D98D34}"/>
              </a:ext>
            </a:extLst>
          </p:cNvPr>
          <p:cNvSpPr>
            <a:spLocks noChangeArrowheads="1"/>
          </p:cNvSpPr>
          <p:nvPr/>
        </p:nvSpPr>
        <p:spPr bwMode="auto">
          <a:xfrm>
            <a:off x="3392488" y="4233863"/>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034" name="Rectangle 41">
            <a:extLst>
              <a:ext uri="{FF2B5EF4-FFF2-40B4-BE49-F238E27FC236}">
                <a16:creationId xmlns:a16="http://schemas.microsoft.com/office/drawing/2014/main" id="{50BA9F27-D021-4728-8E89-FE73B3BD1351}"/>
              </a:ext>
            </a:extLst>
          </p:cNvPr>
          <p:cNvSpPr>
            <a:spLocks noChangeArrowheads="1"/>
          </p:cNvSpPr>
          <p:nvPr/>
        </p:nvSpPr>
        <p:spPr bwMode="auto">
          <a:xfrm>
            <a:off x="4256088" y="1323975"/>
            <a:ext cx="4357687"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A decrease in p</a:t>
            </a:r>
            <a:r>
              <a:rPr lang="en-US" altLang="zh-CN" baseline="-25000">
                <a:ea typeface="宋体" panose="02010600030101010101" pitchFamily="2" charset="-122"/>
              </a:rPr>
              <a:t>1</a:t>
            </a:r>
            <a:r>
              <a:rPr lang="en-US" altLang="zh-CN">
                <a:ea typeface="宋体" panose="02010600030101010101" pitchFamily="2" charset="-122"/>
              </a:rPr>
              <a:t> causes </a:t>
            </a:r>
            <a:br>
              <a:rPr lang="en-US" altLang="zh-CN">
                <a:ea typeface="宋体" panose="02010600030101010101" pitchFamily="2" charset="-122"/>
              </a:rPr>
            </a:br>
            <a:r>
              <a:rPr lang="en-US" altLang="zh-CN">
                <a:ea typeface="宋体" panose="02010600030101010101" pitchFamily="2" charset="-122"/>
              </a:rPr>
              <a:t>quantity demanded of </a:t>
            </a:r>
            <a:br>
              <a:rPr lang="en-US" altLang="zh-CN">
                <a:ea typeface="宋体" panose="02010600030101010101" pitchFamily="2" charset="-122"/>
              </a:rPr>
            </a:br>
            <a:r>
              <a:rPr lang="en-US" altLang="zh-CN">
                <a:ea typeface="宋体" panose="02010600030101010101" pitchFamily="2" charset="-122"/>
              </a:rPr>
              <a:t>good 1 to fall.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97531B8-2EF6-45E2-BC81-6E6B78B3D9FD}"/>
              </a:ext>
            </a:extLst>
          </p:cNvPr>
          <p:cNvSpPr>
            <a:spLocks noGrp="1" noChangeArrowheads="1"/>
          </p:cNvSpPr>
          <p:nvPr>
            <p:ph type="title"/>
          </p:nvPr>
        </p:nvSpPr>
        <p:spPr>
          <a:xfrm>
            <a:off x="0" y="14288"/>
            <a:ext cx="9142413" cy="1219200"/>
          </a:xfrm>
          <a:noFill/>
        </p:spPr>
        <p:txBody>
          <a:bodyPr/>
          <a:lstStyle/>
          <a:p>
            <a:r>
              <a:rPr lang="en-US" altLang="zh-CN">
                <a:ea typeface="宋体" panose="02010600030101010101" pitchFamily="2" charset="-122"/>
              </a:rPr>
              <a:t>Slutsky’s Effects for Giffen Goods</a:t>
            </a:r>
          </a:p>
        </p:txBody>
      </p:sp>
      <p:sp>
        <p:nvSpPr>
          <p:cNvPr id="44035" name="Line 3">
            <a:extLst>
              <a:ext uri="{FF2B5EF4-FFF2-40B4-BE49-F238E27FC236}">
                <a16:creationId xmlns:a16="http://schemas.microsoft.com/office/drawing/2014/main" id="{516E038A-21EC-4DC9-97BF-AB0EEB897220}"/>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6" name="Line 4">
            <a:extLst>
              <a:ext uri="{FF2B5EF4-FFF2-40B4-BE49-F238E27FC236}">
                <a16:creationId xmlns:a16="http://schemas.microsoft.com/office/drawing/2014/main" id="{E1F7A7C9-68BE-45B2-8AC3-6445683D5CE2}"/>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7" name="Rectangle 5">
            <a:extLst>
              <a:ext uri="{FF2B5EF4-FFF2-40B4-BE49-F238E27FC236}">
                <a16:creationId xmlns:a16="http://schemas.microsoft.com/office/drawing/2014/main" id="{378C1D39-298C-4737-BD28-88221B611B16}"/>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44038" name="Rectangle 6">
            <a:extLst>
              <a:ext uri="{FF2B5EF4-FFF2-40B4-BE49-F238E27FC236}">
                <a16:creationId xmlns:a16="http://schemas.microsoft.com/office/drawing/2014/main" id="{556C2019-62A2-40A7-905C-7CDC7B6995E2}"/>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44039" name="Line 7">
            <a:extLst>
              <a:ext uri="{FF2B5EF4-FFF2-40B4-BE49-F238E27FC236}">
                <a16:creationId xmlns:a16="http://schemas.microsoft.com/office/drawing/2014/main" id="{65D29976-A756-4AFB-858D-92E91C847935}"/>
              </a:ext>
            </a:extLst>
          </p:cNvPr>
          <p:cNvSpPr>
            <a:spLocks noChangeShapeType="1"/>
          </p:cNvSpPr>
          <p:nvPr/>
        </p:nvSpPr>
        <p:spPr bwMode="auto">
          <a:xfrm>
            <a:off x="1581150" y="2019300"/>
            <a:ext cx="2774950" cy="33782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0" name="Line 8">
            <a:extLst>
              <a:ext uri="{FF2B5EF4-FFF2-40B4-BE49-F238E27FC236}">
                <a16:creationId xmlns:a16="http://schemas.microsoft.com/office/drawing/2014/main" id="{B8EBFA13-6A24-4269-B357-3FAA5FAEA2B5}"/>
              </a:ext>
            </a:extLst>
          </p:cNvPr>
          <p:cNvSpPr>
            <a:spLocks noChangeShapeType="1"/>
          </p:cNvSpPr>
          <p:nvPr/>
        </p:nvSpPr>
        <p:spPr bwMode="auto">
          <a:xfrm>
            <a:off x="1587500" y="3205163"/>
            <a:ext cx="3630613" cy="2184400"/>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1" name="Oval 9">
            <a:extLst>
              <a:ext uri="{FF2B5EF4-FFF2-40B4-BE49-F238E27FC236}">
                <a16:creationId xmlns:a16="http://schemas.microsoft.com/office/drawing/2014/main" id="{01F684E5-D5F9-48B4-97CF-902EFDF75B23}"/>
              </a:ext>
            </a:extLst>
          </p:cNvPr>
          <p:cNvSpPr>
            <a:spLocks noChangeArrowheads="1"/>
          </p:cNvSpPr>
          <p:nvPr/>
        </p:nvSpPr>
        <p:spPr bwMode="auto">
          <a:xfrm>
            <a:off x="1511300" y="280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042" name="Oval 10">
            <a:extLst>
              <a:ext uri="{FF2B5EF4-FFF2-40B4-BE49-F238E27FC236}">
                <a16:creationId xmlns:a16="http://schemas.microsoft.com/office/drawing/2014/main" id="{98BAD7C9-63A4-4641-810A-CE8ACB81AD5D}"/>
              </a:ext>
            </a:extLst>
          </p:cNvPr>
          <p:cNvSpPr>
            <a:spLocks noChangeArrowheads="1"/>
          </p:cNvSpPr>
          <p:nvPr/>
        </p:nvSpPr>
        <p:spPr bwMode="auto">
          <a:xfrm>
            <a:off x="1524000" y="488315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043" name="Oval 11">
            <a:extLst>
              <a:ext uri="{FF2B5EF4-FFF2-40B4-BE49-F238E27FC236}">
                <a16:creationId xmlns:a16="http://schemas.microsoft.com/office/drawing/2014/main" id="{D29FCFD1-3444-4705-8B12-40C1DBB78DF0}"/>
              </a:ext>
            </a:extLst>
          </p:cNvPr>
          <p:cNvSpPr>
            <a:spLocks noChangeArrowheads="1"/>
          </p:cNvSpPr>
          <p:nvPr/>
        </p:nvSpPr>
        <p:spPr bwMode="auto">
          <a:xfrm>
            <a:off x="2924175"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044" name="Oval 12">
            <a:extLst>
              <a:ext uri="{FF2B5EF4-FFF2-40B4-BE49-F238E27FC236}">
                <a16:creationId xmlns:a16="http://schemas.microsoft.com/office/drawing/2014/main" id="{D8345CFA-EA95-492E-B584-91737FE667BB}"/>
              </a:ext>
            </a:extLst>
          </p:cNvPr>
          <p:cNvSpPr>
            <a:spLocks noChangeArrowheads="1"/>
          </p:cNvSpPr>
          <p:nvPr/>
        </p:nvSpPr>
        <p:spPr bwMode="auto">
          <a:xfrm>
            <a:off x="3444875"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045" name="Rectangle 13">
            <a:extLst>
              <a:ext uri="{FF2B5EF4-FFF2-40B4-BE49-F238E27FC236}">
                <a16:creationId xmlns:a16="http://schemas.microsoft.com/office/drawing/2014/main" id="{054EB109-70D5-45B6-A86A-49189FF3CC75}"/>
              </a:ext>
            </a:extLst>
          </p:cNvPr>
          <p:cNvSpPr>
            <a:spLocks noChangeArrowheads="1"/>
          </p:cNvSpPr>
          <p:nvPr/>
        </p:nvSpPr>
        <p:spPr bwMode="auto">
          <a:xfrm>
            <a:off x="949325" y="3917950"/>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44046" name="Rectangle 14">
            <a:extLst>
              <a:ext uri="{FF2B5EF4-FFF2-40B4-BE49-F238E27FC236}">
                <a16:creationId xmlns:a16="http://schemas.microsoft.com/office/drawing/2014/main" id="{6C890745-2CF4-46DE-AFB3-7B1C1099C3FA}"/>
              </a:ext>
            </a:extLst>
          </p:cNvPr>
          <p:cNvSpPr>
            <a:spLocks noChangeArrowheads="1"/>
          </p:cNvSpPr>
          <p:nvPr/>
        </p:nvSpPr>
        <p:spPr bwMode="auto">
          <a:xfrm>
            <a:off x="877888" y="4816475"/>
            <a:ext cx="714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44047" name="Rectangle 15">
            <a:extLst>
              <a:ext uri="{FF2B5EF4-FFF2-40B4-BE49-F238E27FC236}">
                <a16:creationId xmlns:a16="http://schemas.microsoft.com/office/drawing/2014/main" id="{2C1116A3-794D-468A-A2D8-1C7130F1C27A}"/>
              </a:ext>
            </a:extLst>
          </p:cNvPr>
          <p:cNvSpPr>
            <a:spLocks noChangeArrowheads="1"/>
          </p:cNvSpPr>
          <p:nvPr/>
        </p:nvSpPr>
        <p:spPr bwMode="auto">
          <a:xfrm>
            <a:off x="3211513" y="540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44048" name="Rectangle 16">
            <a:extLst>
              <a:ext uri="{FF2B5EF4-FFF2-40B4-BE49-F238E27FC236}">
                <a16:creationId xmlns:a16="http://schemas.microsoft.com/office/drawing/2014/main" id="{38EC7428-2614-455B-A38D-730C36DA3EFF}"/>
              </a:ext>
            </a:extLst>
          </p:cNvPr>
          <p:cNvSpPr>
            <a:spLocks noChangeArrowheads="1"/>
          </p:cNvSpPr>
          <p:nvPr/>
        </p:nvSpPr>
        <p:spPr bwMode="auto">
          <a:xfrm>
            <a:off x="4208463" y="5414963"/>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44049" name="Oval 17">
            <a:extLst>
              <a:ext uri="{FF2B5EF4-FFF2-40B4-BE49-F238E27FC236}">
                <a16:creationId xmlns:a16="http://schemas.microsoft.com/office/drawing/2014/main" id="{4311E052-53FD-4DDD-A55F-7A2E5CC7D473}"/>
              </a:ext>
            </a:extLst>
          </p:cNvPr>
          <p:cNvSpPr>
            <a:spLocks noChangeArrowheads="1"/>
          </p:cNvSpPr>
          <p:nvPr/>
        </p:nvSpPr>
        <p:spPr bwMode="auto">
          <a:xfrm>
            <a:off x="1520825" y="428625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050" name="Oval 18">
            <a:extLst>
              <a:ext uri="{FF2B5EF4-FFF2-40B4-BE49-F238E27FC236}">
                <a16:creationId xmlns:a16="http://schemas.microsoft.com/office/drawing/2014/main" id="{0B943C80-0B50-4C81-8064-7B3FDE83C707}"/>
              </a:ext>
            </a:extLst>
          </p:cNvPr>
          <p:cNvSpPr>
            <a:spLocks noChangeArrowheads="1"/>
          </p:cNvSpPr>
          <p:nvPr/>
        </p:nvSpPr>
        <p:spPr bwMode="auto">
          <a:xfrm>
            <a:off x="44450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051" name="Line 19">
            <a:extLst>
              <a:ext uri="{FF2B5EF4-FFF2-40B4-BE49-F238E27FC236}">
                <a16:creationId xmlns:a16="http://schemas.microsoft.com/office/drawing/2014/main" id="{35DCD8DE-F784-474F-95E8-DCBF8070083B}"/>
              </a:ext>
            </a:extLst>
          </p:cNvPr>
          <p:cNvSpPr>
            <a:spLocks noChangeShapeType="1"/>
          </p:cNvSpPr>
          <p:nvPr/>
        </p:nvSpPr>
        <p:spPr bwMode="auto">
          <a:xfrm>
            <a:off x="1574800" y="2032000"/>
            <a:ext cx="5608638" cy="337343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2" name="Line 20">
            <a:extLst>
              <a:ext uri="{FF2B5EF4-FFF2-40B4-BE49-F238E27FC236}">
                <a16:creationId xmlns:a16="http://schemas.microsoft.com/office/drawing/2014/main" id="{42836308-A324-4EF9-A763-E0FA8D076E8E}"/>
              </a:ext>
            </a:extLst>
          </p:cNvPr>
          <p:cNvSpPr>
            <a:spLocks noChangeShapeType="1"/>
          </p:cNvSpPr>
          <p:nvPr/>
        </p:nvSpPr>
        <p:spPr bwMode="auto">
          <a:xfrm>
            <a:off x="3505200" y="4352925"/>
            <a:ext cx="0" cy="103822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3" name="Line 21">
            <a:extLst>
              <a:ext uri="{FF2B5EF4-FFF2-40B4-BE49-F238E27FC236}">
                <a16:creationId xmlns:a16="http://schemas.microsoft.com/office/drawing/2014/main" id="{6971CDB1-5520-4529-8C29-ADE8E5D71A30}"/>
              </a:ext>
            </a:extLst>
          </p:cNvPr>
          <p:cNvSpPr>
            <a:spLocks noChangeShapeType="1"/>
          </p:cNvSpPr>
          <p:nvPr/>
        </p:nvSpPr>
        <p:spPr bwMode="auto">
          <a:xfrm flipH="1">
            <a:off x="1581150" y="4362450"/>
            <a:ext cx="192405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4" name="Line 22">
            <a:extLst>
              <a:ext uri="{FF2B5EF4-FFF2-40B4-BE49-F238E27FC236}">
                <a16:creationId xmlns:a16="http://schemas.microsoft.com/office/drawing/2014/main" id="{4B48D410-F347-4B12-A378-450E2E602E90}"/>
              </a:ext>
            </a:extLst>
          </p:cNvPr>
          <p:cNvSpPr>
            <a:spLocks noChangeShapeType="1"/>
          </p:cNvSpPr>
          <p:nvPr/>
        </p:nvSpPr>
        <p:spPr bwMode="auto">
          <a:xfrm>
            <a:off x="2990850" y="2867025"/>
            <a:ext cx="0" cy="252412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5" name="Line 23">
            <a:extLst>
              <a:ext uri="{FF2B5EF4-FFF2-40B4-BE49-F238E27FC236}">
                <a16:creationId xmlns:a16="http://schemas.microsoft.com/office/drawing/2014/main" id="{A3D8B6D0-BDCD-48F5-ACB9-CE8B287BEA39}"/>
              </a:ext>
            </a:extLst>
          </p:cNvPr>
          <p:cNvSpPr>
            <a:spLocks noChangeShapeType="1"/>
          </p:cNvSpPr>
          <p:nvPr/>
        </p:nvSpPr>
        <p:spPr bwMode="auto">
          <a:xfrm flipH="1">
            <a:off x="1571625" y="2867025"/>
            <a:ext cx="1419225"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6" name="Line 24">
            <a:extLst>
              <a:ext uri="{FF2B5EF4-FFF2-40B4-BE49-F238E27FC236}">
                <a16:creationId xmlns:a16="http://schemas.microsoft.com/office/drawing/2014/main" id="{591CF81A-101B-44D1-AE2B-B5944189099D}"/>
              </a:ext>
            </a:extLst>
          </p:cNvPr>
          <p:cNvSpPr>
            <a:spLocks noChangeShapeType="1"/>
          </p:cNvSpPr>
          <p:nvPr/>
        </p:nvSpPr>
        <p:spPr bwMode="auto">
          <a:xfrm>
            <a:off x="4505325" y="4933950"/>
            <a:ext cx="0" cy="44767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7" name="Line 25">
            <a:extLst>
              <a:ext uri="{FF2B5EF4-FFF2-40B4-BE49-F238E27FC236}">
                <a16:creationId xmlns:a16="http://schemas.microsoft.com/office/drawing/2014/main" id="{AF891A7B-774D-432E-8238-8B3D27A5CD05}"/>
              </a:ext>
            </a:extLst>
          </p:cNvPr>
          <p:cNvSpPr>
            <a:spLocks noChangeShapeType="1"/>
          </p:cNvSpPr>
          <p:nvPr/>
        </p:nvSpPr>
        <p:spPr bwMode="auto">
          <a:xfrm flipH="1">
            <a:off x="1571625" y="4938713"/>
            <a:ext cx="29337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8" name="Rectangle 26">
            <a:extLst>
              <a:ext uri="{FF2B5EF4-FFF2-40B4-BE49-F238E27FC236}">
                <a16:creationId xmlns:a16="http://schemas.microsoft.com/office/drawing/2014/main" id="{99495196-882D-435F-ADA5-10D46E94CE20}"/>
              </a:ext>
            </a:extLst>
          </p:cNvPr>
          <p:cNvSpPr>
            <a:spLocks noChangeArrowheads="1"/>
          </p:cNvSpPr>
          <p:nvPr/>
        </p:nvSpPr>
        <p:spPr bwMode="auto">
          <a:xfrm>
            <a:off x="2465388" y="5405438"/>
            <a:ext cx="8143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44059" name="Rectangle 27">
            <a:extLst>
              <a:ext uri="{FF2B5EF4-FFF2-40B4-BE49-F238E27FC236}">
                <a16:creationId xmlns:a16="http://schemas.microsoft.com/office/drawing/2014/main" id="{559F32D5-8B5A-454B-BDB1-BE0135EE3457}"/>
              </a:ext>
            </a:extLst>
          </p:cNvPr>
          <p:cNvSpPr>
            <a:spLocks noChangeArrowheads="1"/>
          </p:cNvSpPr>
          <p:nvPr/>
        </p:nvSpPr>
        <p:spPr bwMode="auto">
          <a:xfrm>
            <a:off x="798513" y="2557463"/>
            <a:ext cx="8143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44060" name="AutoShape 28">
            <a:extLst>
              <a:ext uri="{FF2B5EF4-FFF2-40B4-BE49-F238E27FC236}">
                <a16:creationId xmlns:a16="http://schemas.microsoft.com/office/drawing/2014/main" id="{43370DEF-A723-4E95-BA20-3F3329D76BB7}"/>
              </a:ext>
            </a:extLst>
          </p:cNvPr>
          <p:cNvSpPr>
            <a:spLocks noChangeArrowheads="1"/>
          </p:cNvSpPr>
          <p:nvPr/>
        </p:nvSpPr>
        <p:spPr bwMode="auto">
          <a:xfrm>
            <a:off x="3516313" y="5759450"/>
            <a:ext cx="973137" cy="444500"/>
          </a:xfrm>
          <a:prstGeom prst="rightArrow">
            <a:avLst>
              <a:gd name="adj1" fmla="val 50000"/>
              <a:gd name="adj2" fmla="val 109474"/>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061" name="AutoShape 29">
            <a:extLst>
              <a:ext uri="{FF2B5EF4-FFF2-40B4-BE49-F238E27FC236}">
                <a16:creationId xmlns:a16="http://schemas.microsoft.com/office/drawing/2014/main" id="{F15A16B9-09F6-4AA7-967C-5D46753B4C96}"/>
              </a:ext>
            </a:extLst>
          </p:cNvPr>
          <p:cNvSpPr>
            <a:spLocks noChangeArrowheads="1"/>
          </p:cNvSpPr>
          <p:nvPr/>
        </p:nvSpPr>
        <p:spPr bwMode="auto">
          <a:xfrm>
            <a:off x="2997200" y="6183313"/>
            <a:ext cx="1484313" cy="477837"/>
          </a:xfrm>
          <a:prstGeom prst="leftArrow">
            <a:avLst>
              <a:gd name="adj1" fmla="val 50000"/>
              <a:gd name="adj2" fmla="val 155301"/>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062" name="AutoShape 30">
            <a:extLst>
              <a:ext uri="{FF2B5EF4-FFF2-40B4-BE49-F238E27FC236}">
                <a16:creationId xmlns:a16="http://schemas.microsoft.com/office/drawing/2014/main" id="{A456293C-0564-466E-871A-8BC326D5AD3A}"/>
              </a:ext>
            </a:extLst>
          </p:cNvPr>
          <p:cNvSpPr>
            <a:spLocks noChangeArrowheads="1"/>
          </p:cNvSpPr>
          <p:nvPr/>
        </p:nvSpPr>
        <p:spPr bwMode="auto">
          <a:xfrm>
            <a:off x="2971800" y="4819650"/>
            <a:ext cx="533400" cy="457200"/>
          </a:xfrm>
          <a:prstGeom prst="leftArrow">
            <a:avLst>
              <a:gd name="adj1" fmla="val 50000"/>
              <a:gd name="adj2" fmla="val 58328"/>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063" name="Rectangle 31">
            <a:extLst>
              <a:ext uri="{FF2B5EF4-FFF2-40B4-BE49-F238E27FC236}">
                <a16:creationId xmlns:a16="http://schemas.microsoft.com/office/drawing/2014/main" id="{59ED14F0-E37C-4C3C-9409-0A29426F32E2}"/>
              </a:ext>
            </a:extLst>
          </p:cNvPr>
          <p:cNvSpPr>
            <a:spLocks noChangeArrowheads="1"/>
          </p:cNvSpPr>
          <p:nvPr/>
        </p:nvSpPr>
        <p:spPr bwMode="auto">
          <a:xfrm>
            <a:off x="4708525" y="5729288"/>
            <a:ext cx="3305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solidFill>
                  <a:schemeClr val="accent1"/>
                </a:solidFill>
                <a:ea typeface="宋体" panose="02010600030101010101" pitchFamily="2" charset="-122"/>
              </a:rPr>
              <a:t>Substitution effect</a:t>
            </a:r>
          </a:p>
        </p:txBody>
      </p:sp>
      <p:sp>
        <p:nvSpPr>
          <p:cNvPr id="44064" name="Rectangle 32">
            <a:extLst>
              <a:ext uri="{FF2B5EF4-FFF2-40B4-BE49-F238E27FC236}">
                <a16:creationId xmlns:a16="http://schemas.microsoft.com/office/drawing/2014/main" id="{9706D5F4-481A-4A45-B1DD-171A8C2071FC}"/>
              </a:ext>
            </a:extLst>
          </p:cNvPr>
          <p:cNvSpPr>
            <a:spLocks noChangeArrowheads="1"/>
          </p:cNvSpPr>
          <p:nvPr/>
        </p:nvSpPr>
        <p:spPr bwMode="auto">
          <a:xfrm>
            <a:off x="4746625" y="6148388"/>
            <a:ext cx="2476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solidFill>
                  <a:srgbClr val="33CC33"/>
                </a:solidFill>
                <a:ea typeface="宋体" panose="02010600030101010101" pitchFamily="2" charset="-122"/>
              </a:rPr>
              <a:t>Income effect</a:t>
            </a:r>
          </a:p>
        </p:txBody>
      </p:sp>
      <p:sp>
        <p:nvSpPr>
          <p:cNvPr id="44065" name="Freeform 34">
            <a:extLst>
              <a:ext uri="{FF2B5EF4-FFF2-40B4-BE49-F238E27FC236}">
                <a16:creationId xmlns:a16="http://schemas.microsoft.com/office/drawing/2014/main" id="{5F1468F2-7AE7-45DF-8D86-0C0EBE6418D5}"/>
              </a:ext>
            </a:extLst>
          </p:cNvPr>
          <p:cNvSpPr>
            <a:spLocks/>
          </p:cNvSpPr>
          <p:nvPr/>
        </p:nvSpPr>
        <p:spPr bwMode="auto">
          <a:xfrm>
            <a:off x="1847850" y="1833563"/>
            <a:ext cx="3101975" cy="3260725"/>
          </a:xfrm>
          <a:custGeom>
            <a:avLst/>
            <a:gdLst>
              <a:gd name="T0" fmla="*/ 0 w 1954"/>
              <a:gd name="T1" fmla="*/ 0 h 2054"/>
              <a:gd name="T2" fmla="*/ 1803400 w 1954"/>
              <a:gd name="T3" fmla="*/ 2322512 h 2054"/>
              <a:gd name="T4" fmla="*/ 2336800 w 1954"/>
              <a:gd name="T5" fmla="*/ 2827337 h 2054"/>
              <a:gd name="T6" fmla="*/ 2682875 w 1954"/>
              <a:gd name="T7" fmla="*/ 3086099 h 2054"/>
              <a:gd name="T8" fmla="*/ 3101975 w 1954"/>
              <a:gd name="T9" fmla="*/ 3260725 h 2054"/>
              <a:gd name="T10" fmla="*/ 3087688 w 1954"/>
              <a:gd name="T11" fmla="*/ 3244849 h 2054"/>
              <a:gd name="T12" fmla="*/ 0 60000 65536"/>
              <a:gd name="T13" fmla="*/ 0 60000 65536"/>
              <a:gd name="T14" fmla="*/ 0 60000 65536"/>
              <a:gd name="T15" fmla="*/ 0 60000 65536"/>
              <a:gd name="T16" fmla="*/ 0 60000 65536"/>
              <a:gd name="T17" fmla="*/ 0 60000 65536"/>
              <a:gd name="T18" fmla="*/ 0 w 1954"/>
              <a:gd name="T19" fmla="*/ 0 h 2054"/>
              <a:gd name="T20" fmla="*/ 1954 w 1954"/>
              <a:gd name="T21" fmla="*/ 2054 h 2054"/>
            </a:gdLst>
            <a:ahLst/>
            <a:cxnLst>
              <a:cxn ang="T12">
                <a:pos x="T0" y="T1"/>
              </a:cxn>
              <a:cxn ang="T13">
                <a:pos x="T2" y="T3"/>
              </a:cxn>
              <a:cxn ang="T14">
                <a:pos x="T4" y="T5"/>
              </a:cxn>
              <a:cxn ang="T15">
                <a:pos x="T6" y="T7"/>
              </a:cxn>
              <a:cxn ang="T16">
                <a:pos x="T8" y="T9"/>
              </a:cxn>
              <a:cxn ang="T17">
                <a:pos x="T10" y="T11"/>
              </a:cxn>
            </a:cxnLst>
            <a:rect l="T18" t="T19" r="T20" b="T21"/>
            <a:pathLst>
              <a:path w="1954" h="2054">
                <a:moveTo>
                  <a:pt x="0" y="0"/>
                </a:moveTo>
                <a:lnTo>
                  <a:pt x="1136" y="1463"/>
                </a:lnTo>
                <a:lnTo>
                  <a:pt x="1472" y="1781"/>
                </a:lnTo>
                <a:lnTo>
                  <a:pt x="1690" y="1944"/>
                </a:lnTo>
                <a:lnTo>
                  <a:pt x="1954" y="2054"/>
                </a:lnTo>
                <a:lnTo>
                  <a:pt x="1945" y="2044"/>
                </a:ln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066" name="Freeform 35">
            <a:extLst>
              <a:ext uri="{FF2B5EF4-FFF2-40B4-BE49-F238E27FC236}">
                <a16:creationId xmlns:a16="http://schemas.microsoft.com/office/drawing/2014/main" id="{13DAC81A-DB7F-44E8-BFAF-1295800467BF}"/>
              </a:ext>
            </a:extLst>
          </p:cNvPr>
          <p:cNvSpPr>
            <a:spLocks/>
          </p:cNvSpPr>
          <p:nvPr/>
        </p:nvSpPr>
        <p:spPr bwMode="auto">
          <a:xfrm>
            <a:off x="1976438" y="1616075"/>
            <a:ext cx="2684462" cy="1890713"/>
          </a:xfrm>
          <a:custGeom>
            <a:avLst/>
            <a:gdLst>
              <a:gd name="T0" fmla="*/ 0 w 1691"/>
              <a:gd name="T1" fmla="*/ 0 h 1191"/>
              <a:gd name="T2" fmla="*/ 549275 w 1691"/>
              <a:gd name="T3" fmla="*/ 765175 h 1191"/>
              <a:gd name="T4" fmla="*/ 750887 w 1691"/>
              <a:gd name="T5" fmla="*/ 981075 h 1191"/>
              <a:gd name="T6" fmla="*/ 1047750 w 1691"/>
              <a:gd name="T7" fmla="*/ 1265238 h 1191"/>
              <a:gd name="T8" fmla="*/ 1565275 w 1691"/>
              <a:gd name="T9" fmla="*/ 1522413 h 1191"/>
              <a:gd name="T10" fmla="*/ 1936750 w 1691"/>
              <a:gd name="T11" fmla="*/ 1663701 h 1191"/>
              <a:gd name="T12" fmla="*/ 2684462 w 1691"/>
              <a:gd name="T13" fmla="*/ 1890713 h 1191"/>
              <a:gd name="T14" fmla="*/ 0 60000 65536"/>
              <a:gd name="T15" fmla="*/ 0 60000 65536"/>
              <a:gd name="T16" fmla="*/ 0 60000 65536"/>
              <a:gd name="T17" fmla="*/ 0 60000 65536"/>
              <a:gd name="T18" fmla="*/ 0 60000 65536"/>
              <a:gd name="T19" fmla="*/ 0 60000 65536"/>
              <a:gd name="T20" fmla="*/ 0 60000 65536"/>
              <a:gd name="T21" fmla="*/ 0 w 1691"/>
              <a:gd name="T22" fmla="*/ 0 h 1191"/>
              <a:gd name="T23" fmla="*/ 1691 w 1691"/>
              <a:gd name="T24" fmla="*/ 1191 h 11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1" h="1191">
                <a:moveTo>
                  <a:pt x="0" y="0"/>
                </a:moveTo>
                <a:lnTo>
                  <a:pt x="346" y="482"/>
                </a:lnTo>
                <a:lnTo>
                  <a:pt x="473" y="618"/>
                </a:lnTo>
                <a:lnTo>
                  <a:pt x="660" y="797"/>
                </a:lnTo>
                <a:lnTo>
                  <a:pt x="986" y="959"/>
                </a:lnTo>
                <a:lnTo>
                  <a:pt x="1220" y="1048"/>
                </a:lnTo>
                <a:lnTo>
                  <a:pt x="1691" y="1191"/>
                </a:ln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067" name="Oval 36">
            <a:extLst>
              <a:ext uri="{FF2B5EF4-FFF2-40B4-BE49-F238E27FC236}">
                <a16:creationId xmlns:a16="http://schemas.microsoft.com/office/drawing/2014/main" id="{49FC1D6D-6EAF-4137-8918-4A3C53E87D6B}"/>
              </a:ext>
            </a:extLst>
          </p:cNvPr>
          <p:cNvSpPr>
            <a:spLocks noChangeArrowheads="1"/>
          </p:cNvSpPr>
          <p:nvPr/>
        </p:nvSpPr>
        <p:spPr bwMode="auto">
          <a:xfrm>
            <a:off x="2879725" y="2751138"/>
            <a:ext cx="215900" cy="215900"/>
          </a:xfrm>
          <a:prstGeom prst="ellipse">
            <a:avLst/>
          </a:prstGeom>
          <a:solidFill>
            <a:srgbClr val="00CC00"/>
          </a:solidFill>
          <a:ln w="12700">
            <a:solidFill>
              <a:srgbClr val="33CC33"/>
            </a:solidFill>
            <a:round/>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068" name="Oval 37">
            <a:extLst>
              <a:ext uri="{FF2B5EF4-FFF2-40B4-BE49-F238E27FC236}">
                <a16:creationId xmlns:a16="http://schemas.microsoft.com/office/drawing/2014/main" id="{8CE9F02B-928B-4D61-A3AA-43AF92CF1CF9}"/>
              </a:ext>
            </a:extLst>
          </p:cNvPr>
          <p:cNvSpPr>
            <a:spLocks noChangeArrowheads="1"/>
          </p:cNvSpPr>
          <p:nvPr/>
        </p:nvSpPr>
        <p:spPr bwMode="auto">
          <a:xfrm>
            <a:off x="4387850" y="4826000"/>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069" name="Freeform 38">
            <a:extLst>
              <a:ext uri="{FF2B5EF4-FFF2-40B4-BE49-F238E27FC236}">
                <a16:creationId xmlns:a16="http://schemas.microsoft.com/office/drawing/2014/main" id="{5C8E6BC7-42C1-4B01-9922-4A72EFBA09C1}"/>
              </a:ext>
            </a:extLst>
          </p:cNvPr>
          <p:cNvSpPr>
            <a:spLocks/>
          </p:cNvSpPr>
          <p:nvPr/>
        </p:nvSpPr>
        <p:spPr bwMode="auto">
          <a:xfrm>
            <a:off x="1774825" y="1933575"/>
            <a:ext cx="3101975" cy="3376613"/>
          </a:xfrm>
          <a:custGeom>
            <a:avLst/>
            <a:gdLst>
              <a:gd name="T0" fmla="*/ 0 w 1954"/>
              <a:gd name="T1" fmla="*/ 0 h 2127"/>
              <a:gd name="T2" fmla="*/ 1760538 w 1954"/>
              <a:gd name="T3" fmla="*/ 2411413 h 2127"/>
              <a:gd name="T4" fmla="*/ 2354263 w 1954"/>
              <a:gd name="T5" fmla="*/ 2927350 h 2127"/>
              <a:gd name="T6" fmla="*/ 2692400 w 1954"/>
              <a:gd name="T7" fmla="*/ 3195637 h 2127"/>
              <a:gd name="T8" fmla="*/ 3101975 w 1954"/>
              <a:gd name="T9" fmla="*/ 3376613 h 2127"/>
              <a:gd name="T10" fmla="*/ 3087688 w 1954"/>
              <a:gd name="T11" fmla="*/ 3360738 h 2127"/>
              <a:gd name="T12" fmla="*/ 0 60000 65536"/>
              <a:gd name="T13" fmla="*/ 0 60000 65536"/>
              <a:gd name="T14" fmla="*/ 0 60000 65536"/>
              <a:gd name="T15" fmla="*/ 0 60000 65536"/>
              <a:gd name="T16" fmla="*/ 0 60000 65536"/>
              <a:gd name="T17" fmla="*/ 0 60000 65536"/>
              <a:gd name="T18" fmla="*/ 0 w 1954"/>
              <a:gd name="T19" fmla="*/ 0 h 2127"/>
              <a:gd name="T20" fmla="*/ 1954 w 1954"/>
              <a:gd name="T21" fmla="*/ 2127 h 2127"/>
            </a:gdLst>
            <a:ahLst/>
            <a:cxnLst>
              <a:cxn ang="T12">
                <a:pos x="T0" y="T1"/>
              </a:cxn>
              <a:cxn ang="T13">
                <a:pos x="T2" y="T3"/>
              </a:cxn>
              <a:cxn ang="T14">
                <a:pos x="T4" y="T5"/>
              </a:cxn>
              <a:cxn ang="T15">
                <a:pos x="T6" y="T7"/>
              </a:cxn>
              <a:cxn ang="T16">
                <a:pos x="T8" y="T9"/>
              </a:cxn>
              <a:cxn ang="T17">
                <a:pos x="T10" y="T11"/>
              </a:cxn>
            </a:cxnLst>
            <a:rect l="T18" t="T19" r="T20" b="T21"/>
            <a:pathLst>
              <a:path w="1954" h="2127">
                <a:moveTo>
                  <a:pt x="0" y="0"/>
                </a:moveTo>
                <a:lnTo>
                  <a:pt x="1109" y="1519"/>
                </a:lnTo>
                <a:lnTo>
                  <a:pt x="1483" y="1844"/>
                </a:lnTo>
                <a:lnTo>
                  <a:pt x="1696" y="2013"/>
                </a:lnTo>
                <a:lnTo>
                  <a:pt x="1954" y="2127"/>
                </a:lnTo>
                <a:lnTo>
                  <a:pt x="1945" y="2117"/>
                </a:ln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070" name="Oval 39">
            <a:extLst>
              <a:ext uri="{FF2B5EF4-FFF2-40B4-BE49-F238E27FC236}">
                <a16:creationId xmlns:a16="http://schemas.microsoft.com/office/drawing/2014/main" id="{97DFE841-5987-4E85-8132-97FDA67EAFAC}"/>
              </a:ext>
            </a:extLst>
          </p:cNvPr>
          <p:cNvSpPr>
            <a:spLocks noChangeArrowheads="1"/>
          </p:cNvSpPr>
          <p:nvPr/>
        </p:nvSpPr>
        <p:spPr bwMode="auto">
          <a:xfrm>
            <a:off x="3392488" y="4233863"/>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071" name="Rectangle 40">
            <a:extLst>
              <a:ext uri="{FF2B5EF4-FFF2-40B4-BE49-F238E27FC236}">
                <a16:creationId xmlns:a16="http://schemas.microsoft.com/office/drawing/2014/main" id="{4B4D9846-A94C-4C39-AB61-EB1C8A88AD23}"/>
              </a:ext>
            </a:extLst>
          </p:cNvPr>
          <p:cNvSpPr>
            <a:spLocks noChangeArrowheads="1"/>
          </p:cNvSpPr>
          <p:nvPr/>
        </p:nvSpPr>
        <p:spPr bwMode="auto">
          <a:xfrm>
            <a:off x="4256088" y="1323975"/>
            <a:ext cx="4357687"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A decrease in p</a:t>
            </a:r>
            <a:r>
              <a:rPr lang="en-US" altLang="zh-CN" baseline="-25000">
                <a:ea typeface="宋体" panose="02010600030101010101" pitchFamily="2" charset="-122"/>
              </a:rPr>
              <a:t>1</a:t>
            </a:r>
            <a:r>
              <a:rPr lang="en-US" altLang="zh-CN">
                <a:ea typeface="宋体" panose="02010600030101010101" pitchFamily="2" charset="-122"/>
              </a:rPr>
              <a:t> causes </a:t>
            </a:r>
            <a:br>
              <a:rPr lang="en-US" altLang="zh-CN">
                <a:ea typeface="宋体" panose="02010600030101010101" pitchFamily="2" charset="-122"/>
              </a:rPr>
            </a:br>
            <a:r>
              <a:rPr lang="en-US" altLang="zh-CN">
                <a:ea typeface="宋体" panose="02010600030101010101" pitchFamily="2" charset="-122"/>
              </a:rPr>
              <a:t>quantity demanded of </a:t>
            </a:r>
            <a:br>
              <a:rPr lang="en-US" altLang="zh-CN">
                <a:ea typeface="宋体" panose="02010600030101010101" pitchFamily="2" charset="-122"/>
              </a:rPr>
            </a:br>
            <a:r>
              <a:rPr lang="en-US" altLang="zh-CN">
                <a:ea typeface="宋体" panose="02010600030101010101" pitchFamily="2" charset="-122"/>
              </a:rPr>
              <a:t>good 1 to fall.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1AECFF4A-DEEB-4206-B585-45DE161F7205}"/>
              </a:ext>
            </a:extLst>
          </p:cNvPr>
          <p:cNvSpPr>
            <a:spLocks noGrp="1" noChangeArrowheads="1"/>
          </p:cNvSpPr>
          <p:nvPr>
            <p:ph type="title"/>
          </p:nvPr>
        </p:nvSpPr>
        <p:spPr>
          <a:noFill/>
        </p:spPr>
        <p:txBody>
          <a:bodyPr/>
          <a:lstStyle/>
          <a:p>
            <a:r>
              <a:rPr lang="en-US" altLang="zh-CN">
                <a:ea typeface="宋体" panose="02010600030101010101" pitchFamily="2" charset="-122"/>
              </a:rPr>
              <a:t>Effects of a Price Change</a:t>
            </a:r>
          </a:p>
        </p:txBody>
      </p:sp>
      <p:sp>
        <p:nvSpPr>
          <p:cNvPr id="2052" name="Line 3">
            <a:extLst>
              <a:ext uri="{FF2B5EF4-FFF2-40B4-BE49-F238E27FC236}">
                <a16:creationId xmlns:a16="http://schemas.microsoft.com/office/drawing/2014/main" id="{E00F600A-7E6B-4B56-90EF-0B7502318142}"/>
              </a:ext>
            </a:extLst>
          </p:cNvPr>
          <p:cNvSpPr>
            <a:spLocks noChangeShapeType="1"/>
          </p:cNvSpPr>
          <p:nvPr/>
        </p:nvSpPr>
        <p:spPr bwMode="auto">
          <a:xfrm>
            <a:off x="990600" y="1981200"/>
            <a:ext cx="0" cy="335280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 name="Line 4">
            <a:extLst>
              <a:ext uri="{FF2B5EF4-FFF2-40B4-BE49-F238E27FC236}">
                <a16:creationId xmlns:a16="http://schemas.microsoft.com/office/drawing/2014/main" id="{11264C5E-0566-45FA-B102-DA2608B7D586}"/>
              </a:ext>
            </a:extLst>
          </p:cNvPr>
          <p:cNvSpPr>
            <a:spLocks noChangeShapeType="1"/>
          </p:cNvSpPr>
          <p:nvPr/>
        </p:nvSpPr>
        <p:spPr bwMode="auto">
          <a:xfrm>
            <a:off x="990600" y="5334000"/>
            <a:ext cx="411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 name="Rectangle 5">
            <a:extLst>
              <a:ext uri="{FF2B5EF4-FFF2-40B4-BE49-F238E27FC236}">
                <a16:creationId xmlns:a16="http://schemas.microsoft.com/office/drawing/2014/main" id="{BF131F72-E173-4FF3-B4BD-D01B759FC105}"/>
              </a:ext>
            </a:extLst>
          </p:cNvPr>
          <p:cNvSpPr>
            <a:spLocks noChangeArrowheads="1"/>
          </p:cNvSpPr>
          <p:nvPr/>
        </p:nvSpPr>
        <p:spPr bwMode="auto">
          <a:xfrm>
            <a:off x="441325" y="16144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2055" name="Rectangle 6">
            <a:extLst>
              <a:ext uri="{FF2B5EF4-FFF2-40B4-BE49-F238E27FC236}">
                <a16:creationId xmlns:a16="http://schemas.microsoft.com/office/drawing/2014/main" id="{9BC22C64-09EA-4ED7-AFAE-2E43D1D9D626}"/>
              </a:ext>
            </a:extLst>
          </p:cNvPr>
          <p:cNvSpPr>
            <a:spLocks noChangeArrowheads="1"/>
          </p:cNvSpPr>
          <p:nvPr/>
        </p:nvSpPr>
        <p:spPr bwMode="auto">
          <a:xfrm>
            <a:off x="4784725" y="53482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2056" name="Line 7">
            <a:extLst>
              <a:ext uri="{FF2B5EF4-FFF2-40B4-BE49-F238E27FC236}">
                <a16:creationId xmlns:a16="http://schemas.microsoft.com/office/drawing/2014/main" id="{2BE7592C-7501-4877-AAA2-E2A12A27170A}"/>
              </a:ext>
            </a:extLst>
          </p:cNvPr>
          <p:cNvSpPr>
            <a:spLocks noChangeShapeType="1"/>
          </p:cNvSpPr>
          <p:nvPr/>
        </p:nvSpPr>
        <p:spPr bwMode="auto">
          <a:xfrm>
            <a:off x="990600" y="2819400"/>
            <a:ext cx="1295400" cy="25146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7" name="Oval 8">
            <a:extLst>
              <a:ext uri="{FF2B5EF4-FFF2-40B4-BE49-F238E27FC236}">
                <a16:creationId xmlns:a16="http://schemas.microsoft.com/office/drawing/2014/main" id="{95DD1627-3F4F-475F-91FD-B2F03603E428}"/>
              </a:ext>
            </a:extLst>
          </p:cNvPr>
          <p:cNvSpPr>
            <a:spLocks noChangeArrowheads="1"/>
          </p:cNvSpPr>
          <p:nvPr/>
        </p:nvSpPr>
        <p:spPr bwMode="auto">
          <a:xfrm>
            <a:off x="1600200" y="4114800"/>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58" name="Rectangle 9">
            <a:extLst>
              <a:ext uri="{FF2B5EF4-FFF2-40B4-BE49-F238E27FC236}">
                <a16:creationId xmlns:a16="http://schemas.microsoft.com/office/drawing/2014/main" id="{C50B687C-3AA9-47BE-8632-DA3F8E6441B0}"/>
              </a:ext>
            </a:extLst>
          </p:cNvPr>
          <p:cNvSpPr>
            <a:spLocks noChangeArrowheads="1"/>
          </p:cNvSpPr>
          <p:nvPr/>
        </p:nvSpPr>
        <p:spPr bwMode="auto">
          <a:xfrm>
            <a:off x="1965325" y="2224088"/>
            <a:ext cx="2752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Original choice</a:t>
            </a:r>
          </a:p>
        </p:txBody>
      </p:sp>
      <p:sp>
        <p:nvSpPr>
          <p:cNvPr id="2059" name="Line 10">
            <a:extLst>
              <a:ext uri="{FF2B5EF4-FFF2-40B4-BE49-F238E27FC236}">
                <a16:creationId xmlns:a16="http://schemas.microsoft.com/office/drawing/2014/main" id="{18BA0FE0-16AE-4411-BCD2-E79756248A0D}"/>
              </a:ext>
            </a:extLst>
          </p:cNvPr>
          <p:cNvSpPr>
            <a:spLocks noChangeShapeType="1"/>
          </p:cNvSpPr>
          <p:nvPr/>
        </p:nvSpPr>
        <p:spPr bwMode="auto">
          <a:xfrm flipH="1">
            <a:off x="1828800" y="2667000"/>
            <a:ext cx="1143000" cy="1447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0" name="Rectangle 11">
            <a:extLst>
              <a:ext uri="{FF2B5EF4-FFF2-40B4-BE49-F238E27FC236}">
                <a16:creationId xmlns:a16="http://schemas.microsoft.com/office/drawing/2014/main" id="{7AB6FF1D-300A-45B3-9429-531D28818331}"/>
              </a:ext>
            </a:extLst>
          </p:cNvPr>
          <p:cNvSpPr>
            <a:spLocks noChangeArrowheads="1"/>
          </p:cNvSpPr>
          <p:nvPr/>
        </p:nvSpPr>
        <p:spPr bwMode="auto">
          <a:xfrm>
            <a:off x="1660525" y="1385888"/>
            <a:ext cx="4511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Consumer’s budget is $y.</a:t>
            </a:r>
          </a:p>
        </p:txBody>
      </p:sp>
      <p:graphicFrame>
        <p:nvGraphicFramePr>
          <p:cNvPr id="2050" name="Object 12">
            <a:extLst>
              <a:ext uri="{FF2B5EF4-FFF2-40B4-BE49-F238E27FC236}">
                <a16:creationId xmlns:a16="http://schemas.microsoft.com/office/drawing/2014/main" id="{26BFBEC2-35CC-4531-8BC5-638898929DE5}"/>
              </a:ext>
            </a:extLst>
          </p:cNvPr>
          <p:cNvGraphicFramePr>
            <a:graphicFrameLocks/>
          </p:cNvGraphicFramePr>
          <p:nvPr/>
        </p:nvGraphicFramePr>
        <p:xfrm>
          <a:off x="458788" y="2357438"/>
          <a:ext cx="434975" cy="904875"/>
        </p:xfrm>
        <a:graphic>
          <a:graphicData uri="http://schemas.openxmlformats.org/presentationml/2006/ole">
            <mc:AlternateContent xmlns:mc="http://schemas.openxmlformats.org/markup-compatibility/2006">
              <mc:Choice xmlns:v="urn:schemas-microsoft-com:vml" Requires="v">
                <p:oleObj spid="_x0000_s193543" name="Equation" r:id="rId3" imgW="444240" imgH="914400" progId="Equation.2">
                  <p:embed/>
                </p:oleObj>
              </mc:Choice>
              <mc:Fallback>
                <p:oleObj name="Equation" r:id="rId3" imgW="444240" imgH="914400" progId="Equation.2">
                  <p:embed/>
                  <p:pic>
                    <p:nvPicPr>
                      <p:cNvPr id="2050" name="Object 12">
                        <a:extLst>
                          <a:ext uri="{FF2B5EF4-FFF2-40B4-BE49-F238E27FC236}">
                            <a16:creationId xmlns:a16="http://schemas.microsoft.com/office/drawing/2014/main" id="{26BFBEC2-35CC-4531-8BC5-638898929DE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8" y="2357438"/>
                        <a:ext cx="4349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3B60E685-7D51-4ADA-A94B-FC3D5D1CC441}"/>
              </a:ext>
            </a:extLst>
          </p:cNvPr>
          <p:cNvSpPr>
            <a:spLocks noGrp="1" noChangeArrowheads="1"/>
          </p:cNvSpPr>
          <p:nvPr>
            <p:ph type="title"/>
          </p:nvPr>
        </p:nvSpPr>
        <p:spPr>
          <a:noFill/>
        </p:spPr>
        <p:txBody>
          <a:bodyPr>
            <a:normAutofit fontScale="90000"/>
          </a:bodyPr>
          <a:lstStyle/>
          <a:p>
            <a:r>
              <a:rPr lang="en-US" altLang="zh-CN">
                <a:ea typeface="宋体" panose="02010600030101010101" pitchFamily="2" charset="-122"/>
              </a:rPr>
              <a:t>Slutsky’s Effects for Giffen Goods</a:t>
            </a:r>
          </a:p>
        </p:txBody>
      </p:sp>
      <p:sp>
        <p:nvSpPr>
          <p:cNvPr id="45059" name="Rectangle 3">
            <a:extLst>
              <a:ext uri="{FF2B5EF4-FFF2-40B4-BE49-F238E27FC236}">
                <a16:creationId xmlns:a16="http://schemas.microsoft.com/office/drawing/2014/main" id="{0322633A-930F-400A-AED9-50254B25D3E1}"/>
              </a:ext>
            </a:extLst>
          </p:cNvPr>
          <p:cNvSpPr>
            <a:spLocks noGrp="1" noChangeArrowheads="1"/>
          </p:cNvSpPr>
          <p:nvPr>
            <p:ph type="body" idx="1"/>
          </p:nvPr>
        </p:nvSpPr>
        <p:spPr>
          <a:noFill/>
        </p:spPr>
        <p:txBody>
          <a:bodyPr/>
          <a:lstStyle/>
          <a:p>
            <a:r>
              <a:rPr lang="en-US" altLang="zh-CN">
                <a:ea typeface="宋体" panose="02010600030101010101" pitchFamily="2" charset="-122"/>
              </a:rPr>
              <a:t>Slutsky’s decomposition of the effect of a price change into a pure substitution effect and an income effect thus explains why the Law of Downward-Sloping Demand is violated for extremely income-inferior goods.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81602174-8EF7-4BD0-87AC-552B6F4F6225}"/>
              </a:ext>
            </a:extLst>
          </p:cNvPr>
          <p:cNvSpPr>
            <a:spLocks noGrp="1" noChangeArrowheads="1"/>
          </p:cNvSpPr>
          <p:nvPr>
            <p:ph type="title"/>
          </p:nvPr>
        </p:nvSpPr>
        <p:spPr/>
        <p:txBody>
          <a:bodyPr/>
          <a:lstStyle/>
          <a:p>
            <a:r>
              <a:rPr lang="en-US" altLang="zh-CN">
                <a:ea typeface="宋体" panose="02010600030101010101" pitchFamily="2" charset="-122"/>
              </a:rPr>
              <a:t>The Slutsky Equation</a:t>
            </a:r>
          </a:p>
        </p:txBody>
      </p:sp>
      <p:sp>
        <p:nvSpPr>
          <p:cNvPr id="5124" name="Rectangle 3">
            <a:extLst>
              <a:ext uri="{FF2B5EF4-FFF2-40B4-BE49-F238E27FC236}">
                <a16:creationId xmlns:a16="http://schemas.microsoft.com/office/drawing/2014/main" id="{FE334798-92C3-4E2D-B584-C4B189D12F18}"/>
              </a:ext>
            </a:extLst>
          </p:cNvPr>
          <p:cNvSpPr>
            <a:spLocks noGrp="1" noChangeArrowheads="1"/>
          </p:cNvSpPr>
          <p:nvPr>
            <p:ph type="body" idx="1"/>
          </p:nvPr>
        </p:nvSpPr>
        <p:spPr/>
        <p:txBody>
          <a:bodyPr/>
          <a:lstStyle/>
          <a:p>
            <a:pPr>
              <a:buFont typeface="Monotype Sorts" pitchFamily="2" charset="2"/>
              <a:buNone/>
            </a:pPr>
            <a:r>
              <a:rPr lang="zh-CN" altLang="en-US" dirty="0">
                <a:ea typeface="宋体" panose="02010600030101010101" pitchFamily="2" charset="-122"/>
              </a:rPr>
              <a:t> </a:t>
            </a:r>
          </a:p>
        </p:txBody>
      </p:sp>
      <p:sp>
        <p:nvSpPr>
          <p:cNvPr id="5125" name="Text Box 5">
            <a:extLst>
              <a:ext uri="{FF2B5EF4-FFF2-40B4-BE49-F238E27FC236}">
                <a16:creationId xmlns:a16="http://schemas.microsoft.com/office/drawing/2014/main" id="{897E9A6C-F6E8-4F29-9C64-051E69BA4C3F}"/>
              </a:ext>
            </a:extLst>
          </p:cNvPr>
          <p:cNvSpPr txBox="1">
            <a:spLocks noChangeArrowheads="1"/>
          </p:cNvSpPr>
          <p:nvPr/>
        </p:nvSpPr>
        <p:spPr bwMode="auto">
          <a:xfrm>
            <a:off x="4324350" y="4438650"/>
            <a:ext cx="60161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spcBef>
                <a:spcPct val="50000"/>
              </a:spcBef>
            </a:pPr>
            <a:r>
              <a:rPr lang="zh-CN" altLang="en-US" dirty="0">
                <a:ea typeface="宋体" panose="02010600030101010101" pitchFamily="2" charset="-122"/>
              </a:rPr>
              <a:t>(-)</a:t>
            </a:r>
          </a:p>
        </p:txBody>
      </p:sp>
      <p:sp>
        <p:nvSpPr>
          <p:cNvPr id="5126" name="Text Box 6">
            <a:extLst>
              <a:ext uri="{FF2B5EF4-FFF2-40B4-BE49-F238E27FC236}">
                <a16:creationId xmlns:a16="http://schemas.microsoft.com/office/drawing/2014/main" id="{90F1E9A1-C3AB-467B-835E-5E68FD15027F}"/>
              </a:ext>
            </a:extLst>
          </p:cNvPr>
          <p:cNvSpPr txBox="1">
            <a:spLocks noChangeArrowheads="1"/>
          </p:cNvSpPr>
          <p:nvPr/>
        </p:nvSpPr>
        <p:spPr bwMode="auto">
          <a:xfrm>
            <a:off x="6362700" y="4419600"/>
            <a:ext cx="27813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spcBef>
                <a:spcPct val="50000"/>
              </a:spcBef>
            </a:pPr>
            <a:r>
              <a:rPr lang="zh-CN" altLang="en-US">
                <a:ea typeface="宋体" panose="02010600030101010101" pitchFamily="2" charset="-122"/>
              </a:rPr>
              <a:t>(+) </a:t>
            </a:r>
            <a:r>
              <a:rPr lang="en-US" altLang="zh-CN">
                <a:ea typeface="宋体" panose="02010600030101010101" pitchFamily="2" charset="-122"/>
              </a:rPr>
              <a:t>if normal</a:t>
            </a:r>
          </a:p>
          <a:p>
            <a:pPr>
              <a:spcBef>
                <a:spcPct val="50000"/>
              </a:spcBef>
            </a:pPr>
            <a:r>
              <a:rPr lang="en-US" altLang="zh-CN">
                <a:ea typeface="宋体" panose="02010600030101010101" pitchFamily="2" charset="-122"/>
              </a:rPr>
              <a:t>(-) if inferior</a:t>
            </a:r>
          </a:p>
        </p:txBody>
      </p:sp>
      <p:sp>
        <p:nvSpPr>
          <p:cNvPr id="5127" name="Text Box 7">
            <a:extLst>
              <a:ext uri="{FF2B5EF4-FFF2-40B4-BE49-F238E27FC236}">
                <a16:creationId xmlns:a16="http://schemas.microsoft.com/office/drawing/2014/main" id="{7F8BBB98-260A-422D-B209-37F8F80DB44D}"/>
              </a:ext>
            </a:extLst>
          </p:cNvPr>
          <p:cNvSpPr txBox="1">
            <a:spLocks noChangeArrowheads="1"/>
          </p:cNvSpPr>
          <p:nvPr/>
        </p:nvSpPr>
        <p:spPr bwMode="auto">
          <a:xfrm>
            <a:off x="685800" y="4438650"/>
            <a:ext cx="14097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spcBef>
                <a:spcPct val="50000"/>
              </a:spcBef>
            </a:pPr>
            <a:r>
              <a:rPr lang="zh-CN" altLang="en-US">
                <a:ea typeface="宋体" panose="02010600030101010101" pitchFamily="2" charset="-122"/>
              </a:rPr>
              <a:t>(-)</a:t>
            </a:r>
          </a:p>
          <a:p>
            <a:pPr>
              <a:spcBef>
                <a:spcPct val="50000"/>
              </a:spcBef>
            </a:pPr>
            <a:r>
              <a:rPr lang="zh-CN" altLang="en-US">
                <a:ea typeface="宋体" panose="02010600030101010101" pitchFamily="2" charset="-122"/>
              </a:rPr>
              <a:t>(?)</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ABE082A-883D-443D-A454-214DF7FE02C6}"/>
                  </a:ext>
                </a:extLst>
              </p:cNvPr>
              <p:cNvSpPr txBox="1"/>
              <p:nvPr/>
            </p:nvSpPr>
            <p:spPr>
              <a:xfrm>
                <a:off x="815666" y="2730911"/>
                <a:ext cx="7959623" cy="913520"/>
              </a:xfrm>
              <a:prstGeom prst="rect">
                <a:avLst/>
              </a:prstGeom>
              <a:noFill/>
            </p:spPr>
            <p:txBody>
              <a:bodyPr wrap="square" rtlCol="0">
                <a:spAutoFit/>
              </a:bodyPr>
              <a:lstStyle/>
              <a:p>
                <a14:m>
                  <m:oMath xmlns:m="http://schemas.openxmlformats.org/officeDocument/2006/math">
                    <m:f>
                      <m:fPr>
                        <m:ctrlPr>
                          <a:rPr lang="en-US" altLang="zh-CN" sz="3200" i="1" smtClean="0">
                            <a:solidFill>
                              <a:schemeClr val="tx1"/>
                            </a:solidFill>
                            <a:latin typeface="Cambria Math" panose="02040503050406030204" pitchFamily="18" charset="0"/>
                          </a:rPr>
                        </m:ctrlPr>
                      </m:fPr>
                      <m:num>
                        <m:r>
                          <a:rPr lang="zh-CN" altLang="en-US" sz="3200" i="1" smtClean="0">
                            <a:solidFill>
                              <a:schemeClr val="tx1"/>
                            </a:solidFill>
                            <a:latin typeface="Cambria Math" panose="02040503050406030204" pitchFamily="18" charset="0"/>
                          </a:rPr>
                          <m:t>𝝏</m:t>
                        </m:r>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panose="02040503050406030204" pitchFamily="18" charset="0"/>
                              </a:rPr>
                              <m:t>𝒙</m:t>
                            </m:r>
                          </m:e>
                          <m:sub>
                            <m:r>
                              <a:rPr lang="en-US" altLang="zh-CN" sz="3200" b="1" i="1" smtClean="0">
                                <a:solidFill>
                                  <a:schemeClr val="tx1"/>
                                </a:solidFill>
                                <a:latin typeface="Cambria Math" panose="02040503050406030204" pitchFamily="18" charset="0"/>
                              </a:rPr>
                              <m:t>𝟏</m:t>
                            </m:r>
                          </m:sub>
                        </m:sSub>
                        <m:r>
                          <a:rPr lang="en-US" altLang="zh-CN" sz="3200" b="1" i="1" smtClean="0">
                            <a:solidFill>
                              <a:schemeClr val="tx1"/>
                            </a:solidFill>
                            <a:latin typeface="Cambria Math" panose="02040503050406030204" pitchFamily="18" charset="0"/>
                          </a:rPr>
                          <m:t>(</m:t>
                        </m:r>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panose="02040503050406030204" pitchFamily="18" charset="0"/>
                              </a:rPr>
                              <m:t>𝒑</m:t>
                            </m:r>
                          </m:e>
                          <m:sub>
                            <m:r>
                              <a:rPr lang="en-US" altLang="zh-CN" sz="3200" b="1" i="1" smtClean="0">
                                <a:solidFill>
                                  <a:schemeClr val="tx1"/>
                                </a:solidFill>
                                <a:latin typeface="Cambria Math" panose="02040503050406030204" pitchFamily="18" charset="0"/>
                              </a:rPr>
                              <m:t>𝟏</m:t>
                            </m:r>
                          </m:sub>
                        </m:sSub>
                        <m:r>
                          <a:rPr lang="en-US" altLang="zh-CN" sz="3200" b="1" i="1" smtClean="0">
                            <a:solidFill>
                              <a:schemeClr val="tx1"/>
                            </a:solidFill>
                            <a:latin typeface="Cambria Math" panose="02040503050406030204" pitchFamily="18" charset="0"/>
                          </a:rPr>
                          <m:t>,</m:t>
                        </m:r>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panose="02040503050406030204" pitchFamily="18" charset="0"/>
                              </a:rPr>
                              <m:t>𝒑</m:t>
                            </m:r>
                          </m:e>
                          <m:sub>
                            <m:r>
                              <a:rPr lang="en-US" altLang="zh-CN" sz="3200" b="1" i="1" smtClean="0">
                                <a:solidFill>
                                  <a:schemeClr val="tx1"/>
                                </a:solidFill>
                                <a:latin typeface="Cambria Math" panose="02040503050406030204" pitchFamily="18" charset="0"/>
                              </a:rPr>
                              <m:t>𝟐</m:t>
                            </m:r>
                          </m:sub>
                        </m:sSub>
                        <m:r>
                          <a:rPr lang="en-US" altLang="zh-CN" sz="3200" b="1" i="1" smtClean="0">
                            <a:solidFill>
                              <a:schemeClr val="tx1"/>
                            </a:solidFill>
                            <a:latin typeface="Cambria Math" panose="02040503050406030204" pitchFamily="18" charset="0"/>
                          </a:rPr>
                          <m:t>,</m:t>
                        </m:r>
                        <m:r>
                          <a:rPr lang="en-US" altLang="zh-CN" sz="3200" b="1" i="1" smtClean="0">
                            <a:solidFill>
                              <a:schemeClr val="tx1"/>
                            </a:solidFill>
                            <a:latin typeface="Cambria Math" panose="02040503050406030204" pitchFamily="18" charset="0"/>
                          </a:rPr>
                          <m:t>𝒎</m:t>
                        </m:r>
                        <m:r>
                          <a:rPr lang="en-US" altLang="zh-CN" sz="3200" b="1" i="1" smtClean="0">
                            <a:solidFill>
                              <a:schemeClr val="tx1"/>
                            </a:solidFill>
                            <a:latin typeface="Cambria Math" panose="02040503050406030204" pitchFamily="18" charset="0"/>
                          </a:rPr>
                          <m:t>)</m:t>
                        </m:r>
                      </m:num>
                      <m:den>
                        <m:r>
                          <a:rPr lang="zh-CN" altLang="en-US" sz="3200" i="1" smtClean="0">
                            <a:solidFill>
                              <a:schemeClr val="tx1"/>
                            </a:solidFill>
                            <a:latin typeface="Cambria Math" panose="02040503050406030204" pitchFamily="18" charset="0"/>
                          </a:rPr>
                          <m:t>𝝏</m:t>
                        </m:r>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panose="02040503050406030204" pitchFamily="18" charset="0"/>
                              </a:rPr>
                              <m:t>𝒑</m:t>
                            </m:r>
                          </m:e>
                          <m:sub>
                            <m:r>
                              <a:rPr lang="en-US" altLang="zh-CN" sz="3200" b="1" i="1" smtClean="0">
                                <a:solidFill>
                                  <a:schemeClr val="tx1"/>
                                </a:solidFill>
                                <a:latin typeface="Cambria Math" panose="02040503050406030204" pitchFamily="18" charset="0"/>
                              </a:rPr>
                              <m:t>𝟏</m:t>
                            </m:r>
                          </m:sub>
                        </m:sSub>
                      </m:den>
                    </m:f>
                    <m:r>
                      <a:rPr lang="en-US" altLang="zh-CN" sz="3200" b="1" i="1" smtClean="0">
                        <a:solidFill>
                          <a:schemeClr val="tx1"/>
                        </a:solidFill>
                        <a:latin typeface="Cambria Math" panose="02040503050406030204" pitchFamily="18" charset="0"/>
                      </a:rPr>
                      <m:t>=</m:t>
                    </m:r>
                    <m:f>
                      <m:fPr>
                        <m:ctrlPr>
                          <a:rPr lang="en-US" altLang="zh-CN" sz="3200" i="1">
                            <a:solidFill>
                              <a:schemeClr val="tx1"/>
                            </a:solidFill>
                            <a:latin typeface="Cambria Math" panose="02040503050406030204" pitchFamily="18" charset="0"/>
                          </a:rPr>
                        </m:ctrlPr>
                      </m:fPr>
                      <m:num>
                        <m:r>
                          <a:rPr lang="zh-CN" altLang="en-US" sz="3200" i="1">
                            <a:solidFill>
                              <a:schemeClr val="tx1"/>
                            </a:solidFill>
                            <a:latin typeface="Cambria Math" panose="02040503050406030204" pitchFamily="18" charset="0"/>
                          </a:rPr>
                          <m:t>𝝏</m:t>
                        </m:r>
                        <m:sSubSup>
                          <m:sSubSupPr>
                            <m:ctrlPr>
                              <a:rPr lang="en-US" altLang="zh-CN" sz="3200" i="1">
                                <a:solidFill>
                                  <a:schemeClr val="tx1"/>
                                </a:solidFill>
                                <a:latin typeface="Cambria Math" panose="02040503050406030204" pitchFamily="18" charset="0"/>
                              </a:rPr>
                            </m:ctrlPr>
                          </m:sSubSupPr>
                          <m:e>
                            <m:r>
                              <a:rPr lang="en-US" altLang="zh-CN" sz="3200" i="1">
                                <a:solidFill>
                                  <a:schemeClr val="tx1"/>
                                </a:solidFill>
                                <a:latin typeface="Cambria Math" panose="02040503050406030204" pitchFamily="18" charset="0"/>
                              </a:rPr>
                              <m:t>𝒙</m:t>
                            </m:r>
                          </m:e>
                          <m:sub>
                            <m:r>
                              <a:rPr lang="en-US" altLang="zh-CN" sz="3200" i="1">
                                <a:solidFill>
                                  <a:schemeClr val="tx1"/>
                                </a:solidFill>
                                <a:latin typeface="Cambria Math" panose="02040503050406030204" pitchFamily="18" charset="0"/>
                              </a:rPr>
                              <m:t>𝟏</m:t>
                            </m:r>
                          </m:sub>
                          <m:sup>
                            <m:r>
                              <a:rPr lang="en-US" altLang="zh-CN" sz="3200" i="1">
                                <a:solidFill>
                                  <a:schemeClr val="tx1"/>
                                </a:solidFill>
                                <a:latin typeface="Cambria Math" panose="02040503050406030204" pitchFamily="18" charset="0"/>
                              </a:rPr>
                              <m:t>𝒔</m:t>
                            </m:r>
                          </m:sup>
                        </m:sSubSup>
                        <m:r>
                          <a:rPr lang="en-US" altLang="zh-CN" sz="3200" i="1">
                            <a:solidFill>
                              <a:schemeClr val="tx1"/>
                            </a:solidFill>
                            <a:latin typeface="Cambria Math" panose="02040503050406030204" pitchFamily="18" charset="0"/>
                          </a:rPr>
                          <m:t>(</m:t>
                        </m:r>
                        <m:sSub>
                          <m:sSubPr>
                            <m:ctrlPr>
                              <a:rPr lang="en-US" altLang="zh-CN" sz="3200" i="1">
                                <a:solidFill>
                                  <a:schemeClr val="tx1"/>
                                </a:solidFill>
                                <a:latin typeface="Cambria Math" panose="02040503050406030204" pitchFamily="18" charset="0"/>
                              </a:rPr>
                            </m:ctrlPr>
                          </m:sSubPr>
                          <m:e>
                            <m:r>
                              <a:rPr lang="en-US" altLang="zh-CN" sz="3200" i="1">
                                <a:solidFill>
                                  <a:schemeClr val="tx1"/>
                                </a:solidFill>
                                <a:latin typeface="Cambria Math" panose="02040503050406030204" pitchFamily="18" charset="0"/>
                              </a:rPr>
                              <m:t>𝒑</m:t>
                            </m:r>
                          </m:e>
                          <m:sub>
                            <m:r>
                              <a:rPr lang="en-US" altLang="zh-CN" sz="3200" i="1">
                                <a:solidFill>
                                  <a:schemeClr val="tx1"/>
                                </a:solidFill>
                                <a:latin typeface="Cambria Math" panose="02040503050406030204" pitchFamily="18" charset="0"/>
                              </a:rPr>
                              <m:t>𝟏</m:t>
                            </m:r>
                          </m:sub>
                        </m:sSub>
                        <m:r>
                          <a:rPr lang="en-US" altLang="zh-CN" sz="3200" i="1">
                            <a:solidFill>
                              <a:schemeClr val="tx1"/>
                            </a:solidFill>
                            <a:latin typeface="Cambria Math" panose="02040503050406030204" pitchFamily="18" charset="0"/>
                          </a:rPr>
                          <m:t>,</m:t>
                        </m:r>
                        <m:sSub>
                          <m:sSubPr>
                            <m:ctrlPr>
                              <a:rPr lang="en-US" altLang="zh-CN" sz="3200" i="1">
                                <a:solidFill>
                                  <a:schemeClr val="tx1"/>
                                </a:solidFill>
                                <a:latin typeface="Cambria Math" panose="02040503050406030204" pitchFamily="18" charset="0"/>
                              </a:rPr>
                            </m:ctrlPr>
                          </m:sSubPr>
                          <m:e>
                            <m:r>
                              <a:rPr lang="en-US" altLang="zh-CN" sz="3200" i="1">
                                <a:solidFill>
                                  <a:schemeClr val="tx1"/>
                                </a:solidFill>
                                <a:latin typeface="Cambria Math" panose="02040503050406030204" pitchFamily="18" charset="0"/>
                              </a:rPr>
                              <m:t>𝒑</m:t>
                            </m:r>
                          </m:e>
                          <m:sub>
                            <m:r>
                              <a:rPr lang="en-US" altLang="zh-CN" sz="3200" i="1">
                                <a:solidFill>
                                  <a:schemeClr val="tx1"/>
                                </a:solidFill>
                                <a:latin typeface="Cambria Math" panose="02040503050406030204" pitchFamily="18" charset="0"/>
                              </a:rPr>
                              <m:t>𝟐</m:t>
                            </m:r>
                          </m:sub>
                        </m:sSub>
                        <m:r>
                          <a:rPr lang="en-US" altLang="zh-CN" sz="3200" i="1">
                            <a:solidFill>
                              <a:schemeClr val="tx1"/>
                            </a:solidFill>
                            <a:latin typeface="Cambria Math" panose="02040503050406030204" pitchFamily="18" charset="0"/>
                          </a:rPr>
                          <m:t>,</m:t>
                        </m:r>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panose="02040503050406030204" pitchFamily="18" charset="0"/>
                              </a:rPr>
                              <m:t>𝒙</m:t>
                            </m:r>
                          </m:e>
                          <m:sub>
                            <m:r>
                              <a:rPr lang="en-US" altLang="zh-CN" sz="3200" b="1" i="1" smtClean="0">
                                <a:solidFill>
                                  <a:schemeClr val="tx1"/>
                                </a:solidFill>
                                <a:latin typeface="Cambria Math" panose="02040503050406030204" pitchFamily="18" charset="0"/>
                              </a:rPr>
                              <m:t>𝟏</m:t>
                            </m:r>
                          </m:sub>
                        </m:sSub>
                        <m:r>
                          <a:rPr lang="en-US" altLang="zh-CN" sz="3200" b="1" i="1" smtClean="0">
                            <a:solidFill>
                              <a:schemeClr val="tx1"/>
                            </a:solidFill>
                            <a:latin typeface="Cambria Math" panose="02040503050406030204" pitchFamily="18" charset="0"/>
                          </a:rPr>
                          <m:t>,</m:t>
                        </m:r>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panose="02040503050406030204" pitchFamily="18" charset="0"/>
                              </a:rPr>
                              <m:t>𝒙</m:t>
                            </m:r>
                          </m:e>
                          <m:sub>
                            <m:r>
                              <a:rPr lang="en-US" altLang="zh-CN" sz="3200" b="1" i="1" smtClean="0">
                                <a:solidFill>
                                  <a:schemeClr val="tx1"/>
                                </a:solidFill>
                                <a:latin typeface="Cambria Math" panose="02040503050406030204" pitchFamily="18" charset="0"/>
                              </a:rPr>
                              <m:t>𝟐</m:t>
                            </m:r>
                          </m:sub>
                        </m:sSub>
                        <m:r>
                          <a:rPr lang="en-US" altLang="zh-CN" sz="3200" i="1">
                            <a:solidFill>
                              <a:schemeClr val="tx1"/>
                            </a:solidFill>
                            <a:latin typeface="Cambria Math" panose="02040503050406030204" pitchFamily="18" charset="0"/>
                          </a:rPr>
                          <m:t>)</m:t>
                        </m:r>
                      </m:num>
                      <m:den>
                        <m:r>
                          <a:rPr lang="zh-CN" altLang="en-US" sz="3200" i="1">
                            <a:solidFill>
                              <a:schemeClr val="tx1"/>
                            </a:solidFill>
                            <a:latin typeface="Cambria Math" panose="02040503050406030204" pitchFamily="18" charset="0"/>
                          </a:rPr>
                          <m:t>𝝏</m:t>
                        </m:r>
                        <m:sSub>
                          <m:sSubPr>
                            <m:ctrlPr>
                              <a:rPr lang="en-US" altLang="zh-CN" sz="3200" i="1">
                                <a:solidFill>
                                  <a:schemeClr val="tx1"/>
                                </a:solidFill>
                                <a:latin typeface="Cambria Math" panose="02040503050406030204" pitchFamily="18" charset="0"/>
                              </a:rPr>
                            </m:ctrlPr>
                          </m:sSubPr>
                          <m:e>
                            <m:r>
                              <a:rPr lang="en-US" altLang="zh-CN" sz="3200" i="1">
                                <a:solidFill>
                                  <a:schemeClr val="tx1"/>
                                </a:solidFill>
                                <a:latin typeface="Cambria Math" panose="02040503050406030204" pitchFamily="18" charset="0"/>
                              </a:rPr>
                              <m:t>𝒑</m:t>
                            </m:r>
                          </m:e>
                          <m:sub>
                            <m:r>
                              <a:rPr lang="en-US" altLang="zh-CN" sz="3200" i="1">
                                <a:solidFill>
                                  <a:schemeClr val="tx1"/>
                                </a:solidFill>
                                <a:latin typeface="Cambria Math" panose="02040503050406030204" pitchFamily="18" charset="0"/>
                              </a:rPr>
                              <m:t>𝟏</m:t>
                            </m:r>
                          </m:sub>
                        </m:sSub>
                      </m:den>
                    </m:f>
                  </m:oMath>
                </a14:m>
                <a:r>
                  <a:rPr lang="en-US" altLang="zh-CN" sz="3200" dirty="0">
                    <a:solidFill>
                      <a:schemeClr val="tx1"/>
                    </a:solidFill>
                  </a:rPr>
                  <a:t>- </a:t>
                </a:r>
                <a14:m>
                  <m:oMath xmlns:m="http://schemas.openxmlformats.org/officeDocument/2006/math">
                    <m:f>
                      <m:fPr>
                        <m:ctrlPr>
                          <a:rPr lang="en-US" altLang="zh-CN" sz="3200" i="1">
                            <a:solidFill>
                              <a:schemeClr val="tx1"/>
                            </a:solidFill>
                            <a:latin typeface="Cambria Math" panose="02040503050406030204" pitchFamily="18" charset="0"/>
                          </a:rPr>
                        </m:ctrlPr>
                      </m:fPr>
                      <m:num>
                        <m:r>
                          <a:rPr lang="zh-CN" altLang="en-US" sz="3200" i="1">
                            <a:solidFill>
                              <a:schemeClr val="tx1"/>
                            </a:solidFill>
                            <a:latin typeface="Cambria Math" panose="02040503050406030204" pitchFamily="18" charset="0"/>
                          </a:rPr>
                          <m:t>𝝏</m:t>
                        </m:r>
                        <m:sSub>
                          <m:sSubPr>
                            <m:ctrlPr>
                              <a:rPr lang="en-US" altLang="zh-CN" sz="3200" i="1">
                                <a:solidFill>
                                  <a:schemeClr val="tx1"/>
                                </a:solidFill>
                                <a:latin typeface="Cambria Math" panose="02040503050406030204" pitchFamily="18" charset="0"/>
                              </a:rPr>
                            </m:ctrlPr>
                          </m:sSubPr>
                          <m:e>
                            <m:r>
                              <a:rPr lang="en-US" altLang="zh-CN" sz="3200" i="1">
                                <a:solidFill>
                                  <a:schemeClr val="tx1"/>
                                </a:solidFill>
                                <a:latin typeface="Cambria Math" panose="02040503050406030204" pitchFamily="18" charset="0"/>
                              </a:rPr>
                              <m:t>𝒙</m:t>
                            </m:r>
                          </m:e>
                          <m:sub>
                            <m:r>
                              <a:rPr lang="en-US" altLang="zh-CN" sz="3200" i="1">
                                <a:solidFill>
                                  <a:schemeClr val="tx1"/>
                                </a:solidFill>
                                <a:latin typeface="Cambria Math" panose="02040503050406030204" pitchFamily="18" charset="0"/>
                              </a:rPr>
                              <m:t>𝟏</m:t>
                            </m:r>
                          </m:sub>
                        </m:sSub>
                        <m:r>
                          <a:rPr lang="en-US" altLang="zh-CN" sz="3200" i="1">
                            <a:solidFill>
                              <a:schemeClr val="tx1"/>
                            </a:solidFill>
                            <a:latin typeface="Cambria Math" panose="02040503050406030204" pitchFamily="18" charset="0"/>
                          </a:rPr>
                          <m:t>(</m:t>
                        </m:r>
                        <m:sSub>
                          <m:sSubPr>
                            <m:ctrlPr>
                              <a:rPr lang="en-US" altLang="zh-CN" sz="3200" i="1">
                                <a:solidFill>
                                  <a:schemeClr val="tx1"/>
                                </a:solidFill>
                                <a:latin typeface="Cambria Math" panose="02040503050406030204" pitchFamily="18" charset="0"/>
                              </a:rPr>
                            </m:ctrlPr>
                          </m:sSubPr>
                          <m:e>
                            <m:r>
                              <a:rPr lang="en-US" altLang="zh-CN" sz="3200" i="1">
                                <a:solidFill>
                                  <a:schemeClr val="tx1"/>
                                </a:solidFill>
                                <a:latin typeface="Cambria Math" panose="02040503050406030204" pitchFamily="18" charset="0"/>
                              </a:rPr>
                              <m:t>𝒑</m:t>
                            </m:r>
                          </m:e>
                          <m:sub>
                            <m:r>
                              <a:rPr lang="en-US" altLang="zh-CN" sz="3200" i="1">
                                <a:solidFill>
                                  <a:schemeClr val="tx1"/>
                                </a:solidFill>
                                <a:latin typeface="Cambria Math" panose="02040503050406030204" pitchFamily="18" charset="0"/>
                              </a:rPr>
                              <m:t>𝟏</m:t>
                            </m:r>
                          </m:sub>
                        </m:sSub>
                        <m:r>
                          <a:rPr lang="en-US" altLang="zh-CN" sz="3200" i="1">
                            <a:solidFill>
                              <a:schemeClr val="tx1"/>
                            </a:solidFill>
                            <a:latin typeface="Cambria Math" panose="02040503050406030204" pitchFamily="18" charset="0"/>
                          </a:rPr>
                          <m:t>,</m:t>
                        </m:r>
                        <m:sSub>
                          <m:sSubPr>
                            <m:ctrlPr>
                              <a:rPr lang="en-US" altLang="zh-CN" sz="3200" i="1">
                                <a:solidFill>
                                  <a:schemeClr val="tx1"/>
                                </a:solidFill>
                                <a:latin typeface="Cambria Math" panose="02040503050406030204" pitchFamily="18" charset="0"/>
                              </a:rPr>
                            </m:ctrlPr>
                          </m:sSubPr>
                          <m:e>
                            <m:r>
                              <a:rPr lang="en-US" altLang="zh-CN" sz="3200" i="1">
                                <a:solidFill>
                                  <a:schemeClr val="tx1"/>
                                </a:solidFill>
                                <a:latin typeface="Cambria Math" panose="02040503050406030204" pitchFamily="18" charset="0"/>
                              </a:rPr>
                              <m:t>𝒑</m:t>
                            </m:r>
                          </m:e>
                          <m:sub>
                            <m:r>
                              <a:rPr lang="en-US" altLang="zh-CN" sz="3200" i="1">
                                <a:solidFill>
                                  <a:schemeClr val="tx1"/>
                                </a:solidFill>
                                <a:latin typeface="Cambria Math" panose="02040503050406030204" pitchFamily="18" charset="0"/>
                              </a:rPr>
                              <m:t>𝟐</m:t>
                            </m:r>
                          </m:sub>
                        </m:sSub>
                        <m:r>
                          <a:rPr lang="en-US" altLang="zh-CN" sz="3200" i="1">
                            <a:solidFill>
                              <a:schemeClr val="tx1"/>
                            </a:solidFill>
                            <a:latin typeface="Cambria Math" panose="02040503050406030204" pitchFamily="18" charset="0"/>
                          </a:rPr>
                          <m:t>,</m:t>
                        </m:r>
                        <m:r>
                          <a:rPr lang="en-US" altLang="zh-CN" sz="3200" i="1">
                            <a:solidFill>
                              <a:schemeClr val="tx1"/>
                            </a:solidFill>
                            <a:latin typeface="Cambria Math" panose="02040503050406030204" pitchFamily="18" charset="0"/>
                          </a:rPr>
                          <m:t>𝒎</m:t>
                        </m:r>
                        <m:r>
                          <a:rPr lang="en-US" altLang="zh-CN" sz="3200" i="1">
                            <a:solidFill>
                              <a:schemeClr val="tx1"/>
                            </a:solidFill>
                            <a:latin typeface="Cambria Math" panose="02040503050406030204" pitchFamily="18" charset="0"/>
                          </a:rPr>
                          <m:t>)</m:t>
                        </m:r>
                      </m:num>
                      <m:den>
                        <m:r>
                          <a:rPr lang="zh-CN" altLang="en-US" sz="3200" i="1">
                            <a:solidFill>
                              <a:schemeClr val="tx1"/>
                            </a:solidFill>
                            <a:latin typeface="Cambria Math" panose="02040503050406030204" pitchFamily="18" charset="0"/>
                          </a:rPr>
                          <m:t>𝝏</m:t>
                        </m:r>
                        <m:r>
                          <a:rPr lang="en-US" altLang="zh-CN" sz="3200" b="1" i="1" smtClean="0">
                            <a:solidFill>
                              <a:schemeClr val="tx1"/>
                            </a:solidFill>
                            <a:latin typeface="Cambria Math" panose="02040503050406030204" pitchFamily="18" charset="0"/>
                          </a:rPr>
                          <m:t>𝒎</m:t>
                        </m:r>
                      </m:den>
                    </m:f>
                    <m:r>
                      <a:rPr lang="en-US" altLang="zh-CN" sz="3200" i="1">
                        <a:solidFill>
                          <a:schemeClr val="tx1"/>
                        </a:solidFill>
                        <a:latin typeface="Cambria Math" panose="02040503050406030204" pitchFamily="18" charset="0"/>
                      </a:rPr>
                      <m:t> </m:t>
                    </m:r>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panose="02040503050406030204" pitchFamily="18" charset="0"/>
                          </a:rPr>
                          <m:t>𝒙</m:t>
                        </m:r>
                      </m:e>
                      <m:sub>
                        <m:r>
                          <a:rPr lang="en-US" altLang="zh-CN" sz="3200" b="1" i="1" smtClean="0">
                            <a:solidFill>
                              <a:schemeClr val="tx1"/>
                            </a:solidFill>
                            <a:latin typeface="Cambria Math" panose="02040503050406030204" pitchFamily="18" charset="0"/>
                          </a:rPr>
                          <m:t>𝟏</m:t>
                        </m:r>
                      </m:sub>
                    </m:sSub>
                  </m:oMath>
                </a14:m>
                <a:endParaRPr lang="zh-CN" altLang="en-US" sz="3200" dirty="0"/>
              </a:p>
            </p:txBody>
          </p:sp>
        </mc:Choice>
        <mc:Fallback xmlns="">
          <p:sp>
            <p:nvSpPr>
              <p:cNvPr id="2" name="文本框 1">
                <a:extLst>
                  <a:ext uri="{FF2B5EF4-FFF2-40B4-BE49-F238E27FC236}">
                    <a16:creationId xmlns:a16="http://schemas.microsoft.com/office/drawing/2014/main" id="{5ABE082A-883D-443D-A454-214DF7FE02C6}"/>
                  </a:ext>
                </a:extLst>
              </p:cNvPr>
              <p:cNvSpPr txBox="1">
                <a:spLocks noRot="1" noChangeAspect="1" noMove="1" noResize="1" noEditPoints="1" noAdjustHandles="1" noChangeArrowheads="1" noChangeShapeType="1" noTextEdit="1"/>
              </p:cNvSpPr>
              <p:nvPr/>
            </p:nvSpPr>
            <p:spPr>
              <a:xfrm>
                <a:off x="815666" y="2730911"/>
                <a:ext cx="7959623" cy="913520"/>
              </a:xfrm>
              <a:prstGeom prst="rect">
                <a:avLst/>
              </a:prstGeom>
              <a:blipFill>
                <a:blip r:embed="rId2"/>
                <a:stretch>
                  <a:fillRect b="-2000"/>
                </a:stretch>
              </a:blipFill>
            </p:spPr>
            <p:txBody>
              <a:bodyPr/>
              <a:lstStyle/>
              <a:p>
                <a:r>
                  <a:rPr lang="zh-CN" altLang="en-US">
                    <a:noFill/>
                  </a:rPr>
                  <a:t> </a:t>
                </a:r>
              </a:p>
            </p:txBody>
          </p:sp>
        </mc:Fallback>
      </mc:AlternateContent>
      <p:sp>
        <p:nvSpPr>
          <p:cNvPr id="9" name="Text Box 5">
            <a:extLst>
              <a:ext uri="{FF2B5EF4-FFF2-40B4-BE49-F238E27FC236}">
                <a16:creationId xmlns:a16="http://schemas.microsoft.com/office/drawing/2014/main" id="{01B728DE-DFE0-42DC-BE9F-6E9F4FD55FEA}"/>
              </a:ext>
            </a:extLst>
          </p:cNvPr>
          <p:cNvSpPr txBox="1">
            <a:spLocks noChangeArrowheads="1"/>
          </p:cNvSpPr>
          <p:nvPr/>
        </p:nvSpPr>
        <p:spPr bwMode="auto">
          <a:xfrm>
            <a:off x="4324350" y="5037931"/>
            <a:ext cx="60161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spcBef>
                <a:spcPct val="50000"/>
              </a:spcBef>
            </a:pPr>
            <a:r>
              <a:rPr lang="zh-CN" altLang="en-US" dirty="0">
                <a:ea typeface="宋体" panose="02010600030101010101" pitchFamily="2" charset="-122"/>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147DBF0-593E-4171-A9FF-9F637D5CAA49}"/>
              </a:ext>
            </a:extLst>
          </p:cNvPr>
          <p:cNvSpPr>
            <a:spLocks noGrp="1" noChangeArrowheads="1"/>
          </p:cNvSpPr>
          <p:nvPr>
            <p:ph type="title"/>
          </p:nvPr>
        </p:nvSpPr>
        <p:spPr/>
        <p:txBody>
          <a:bodyPr/>
          <a:lstStyle/>
          <a:p>
            <a:r>
              <a:rPr lang="en-US" altLang="zh-CN">
                <a:ea typeface="宋体" panose="02010600030101010101" pitchFamily="2" charset="-122"/>
              </a:rPr>
              <a:t>Remaining Topics</a:t>
            </a:r>
          </a:p>
        </p:txBody>
      </p:sp>
      <p:sp>
        <p:nvSpPr>
          <p:cNvPr id="46083" name="Rectangle 3">
            <a:extLst>
              <a:ext uri="{FF2B5EF4-FFF2-40B4-BE49-F238E27FC236}">
                <a16:creationId xmlns:a16="http://schemas.microsoft.com/office/drawing/2014/main" id="{AF7567D2-3DC4-4EAC-BB88-1E9A97B0CA7D}"/>
              </a:ext>
            </a:extLst>
          </p:cNvPr>
          <p:cNvSpPr>
            <a:spLocks noGrp="1" noChangeArrowheads="1"/>
          </p:cNvSpPr>
          <p:nvPr>
            <p:ph type="body" idx="1"/>
          </p:nvPr>
        </p:nvSpPr>
        <p:spPr/>
        <p:txBody>
          <a:bodyPr/>
          <a:lstStyle/>
          <a:p>
            <a:r>
              <a:rPr lang="en-US" altLang="zh-CN" sz="2800">
                <a:ea typeface="宋体" panose="02010600030101010101" pitchFamily="2" charset="-122"/>
              </a:rPr>
              <a:t>Examples of decomposition</a:t>
            </a:r>
          </a:p>
          <a:p>
            <a:pPr lvl="1"/>
            <a:r>
              <a:rPr lang="en-US" altLang="zh-CN" sz="2800">
                <a:ea typeface="宋体" panose="02010600030101010101" pitchFamily="2" charset="-122"/>
              </a:rPr>
              <a:t>Perfect complements preferences</a:t>
            </a:r>
          </a:p>
          <a:p>
            <a:pPr lvl="1"/>
            <a:r>
              <a:rPr lang="en-US" altLang="zh-CN" sz="2800">
                <a:ea typeface="宋体" panose="02010600030101010101" pitchFamily="2" charset="-122"/>
              </a:rPr>
              <a:t>Perfect substitute preferences</a:t>
            </a:r>
          </a:p>
          <a:p>
            <a:pPr lvl="1"/>
            <a:r>
              <a:rPr lang="en-US" altLang="zh-CN" sz="2800">
                <a:ea typeface="宋体" panose="02010600030101010101" pitchFamily="2" charset="-122"/>
              </a:rPr>
              <a:t>Quasi-linear preferences</a:t>
            </a:r>
          </a:p>
          <a:p>
            <a:r>
              <a:rPr lang="en-US" altLang="zh-CN" sz="2800">
                <a:ea typeface="宋体" panose="02010600030101010101" pitchFamily="2" charset="-122"/>
              </a:rPr>
              <a:t>Hicksian substitution effect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D6810A7-D10C-4E44-8592-03912AF27875}"/>
              </a:ext>
            </a:extLst>
          </p:cNvPr>
          <p:cNvPicPr>
            <a:picLocks noChangeAspect="1"/>
          </p:cNvPicPr>
          <p:nvPr/>
        </p:nvPicPr>
        <p:blipFill>
          <a:blip r:embed="rId2"/>
          <a:stretch>
            <a:fillRect/>
          </a:stretch>
        </p:blipFill>
        <p:spPr>
          <a:xfrm>
            <a:off x="1111234" y="565920"/>
            <a:ext cx="7671924" cy="579063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D4D6060-9E54-490C-A592-794E4E3406A6}"/>
              </a:ext>
            </a:extLst>
          </p:cNvPr>
          <p:cNvPicPr>
            <a:picLocks noChangeAspect="1"/>
          </p:cNvPicPr>
          <p:nvPr/>
        </p:nvPicPr>
        <p:blipFill>
          <a:blip r:embed="rId2"/>
          <a:stretch>
            <a:fillRect/>
          </a:stretch>
        </p:blipFill>
        <p:spPr>
          <a:xfrm>
            <a:off x="1109980" y="287089"/>
            <a:ext cx="7429335" cy="615176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C549FF9-6343-4488-94EA-5613775C0E07}"/>
              </a:ext>
            </a:extLst>
          </p:cNvPr>
          <p:cNvPicPr>
            <a:picLocks noChangeAspect="1"/>
          </p:cNvPicPr>
          <p:nvPr/>
        </p:nvPicPr>
        <p:blipFill>
          <a:blip r:embed="rId2"/>
          <a:stretch>
            <a:fillRect/>
          </a:stretch>
        </p:blipFill>
        <p:spPr>
          <a:xfrm>
            <a:off x="982324" y="349455"/>
            <a:ext cx="7630733" cy="6199076"/>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2" name="Rectangle 4"/>
          <p:cNvSpPr>
            <a:spLocks noGrp="1" noChangeArrowheads="1"/>
          </p:cNvSpPr>
          <p:nvPr>
            <p:ph type="title"/>
          </p:nvPr>
        </p:nvSpPr>
        <p:spPr/>
        <p:txBody>
          <a:bodyPr/>
          <a:lstStyle/>
          <a:p>
            <a:pPr eaLnBrk="1" fontAlgn="auto" hangingPunct="1">
              <a:spcAft>
                <a:spcPts val="0"/>
              </a:spcAft>
              <a:defRPr/>
            </a:pPr>
            <a:r>
              <a:rPr lang="en-US" altLang="zh-CN" dirty="0">
                <a:solidFill>
                  <a:schemeClr val="tx2">
                    <a:satMod val="130000"/>
                  </a:schemeClr>
                </a:solidFill>
                <a:ea typeface="宋体" pitchFamily="2" charset="-122"/>
              </a:rPr>
              <a:t>Hicks Substitution Effects</a:t>
            </a:r>
          </a:p>
        </p:txBody>
      </p:sp>
      <p:sp>
        <p:nvSpPr>
          <p:cNvPr id="165893" name="Rectangle 5"/>
          <p:cNvSpPr>
            <a:spLocks noGrp="1" noChangeArrowheads="1"/>
          </p:cNvSpPr>
          <p:nvPr>
            <p:ph idx="1"/>
          </p:nvPr>
        </p:nvSpPr>
        <p:spPr/>
        <p:txBody>
          <a:bodyPr/>
          <a:lstStyle/>
          <a:p>
            <a:pPr eaLnBrk="1" hangingPunct="1"/>
            <a:r>
              <a:rPr lang="en-US" altLang="zh-CN" dirty="0">
                <a:ea typeface="宋体" panose="02010600030101010101" pitchFamily="2" charset="-122"/>
              </a:rPr>
              <a:t>Hicks Substitution Effect</a:t>
            </a:r>
          </a:p>
          <a:p>
            <a:pPr lvl="1" eaLnBrk="1" hangingPunct="1"/>
            <a:r>
              <a:rPr lang="en-US" altLang="zh-CN" dirty="0">
                <a:ea typeface="宋体" panose="02010600030101010101" pitchFamily="2" charset="-122"/>
              </a:rPr>
              <a:t>The substitution effect is the change in an item’s consumption associated with a change in the price of the item, with </a:t>
            </a:r>
            <a:r>
              <a:rPr lang="en-US" altLang="zh-CN" dirty="0">
                <a:solidFill>
                  <a:srgbClr val="8D7DFF"/>
                </a:solidFill>
                <a:ea typeface="宋体" panose="02010600030101010101" pitchFamily="2" charset="-122"/>
              </a:rPr>
              <a:t>the level of utility held constant</a:t>
            </a:r>
          </a:p>
          <a:p>
            <a:pPr lvl="1" eaLnBrk="1" hangingPunct="1"/>
            <a:r>
              <a:rPr lang="en-US" altLang="zh-CN" dirty="0">
                <a:ea typeface="宋体" panose="02010600030101010101" pitchFamily="2" charset="-122"/>
              </a:rPr>
              <a:t>When the price of an item declines, the substitution effect always leads to an increase in the quantity demanded of the good</a:t>
            </a:r>
          </a:p>
          <a:p>
            <a:pPr lvl="1" eaLnBrk="1" hangingPunct="1"/>
            <a:r>
              <a:rPr lang="en-US" altLang="zh-CN" b="1" i="1" dirty="0">
                <a:ea typeface="宋体" panose="02010600030101010101" pitchFamily="2" charset="-122"/>
              </a:rPr>
              <a:t>Why is substitution effect always </a:t>
            </a:r>
            <a:r>
              <a:rPr lang="en-US" altLang="zh-CN" b="1" i="1" dirty="0" err="1">
                <a:ea typeface="宋体" panose="02010600030101010101" pitchFamily="2" charset="-122"/>
              </a:rPr>
              <a:t>nonpositive</a:t>
            </a:r>
            <a:r>
              <a:rPr lang="en-US" altLang="zh-CN" dirty="0">
                <a:ea typeface="宋体" panose="02010600030101010101" pitchFamily="2" charset="-122"/>
              </a:rPr>
              <a:t>?</a:t>
            </a:r>
          </a:p>
        </p:txBody>
      </p:sp>
    </p:spTree>
    <p:extLst>
      <p:ext uri="{BB962C8B-B14F-4D97-AF65-F5344CB8AC3E}">
        <p14:creationId xmlns:p14="http://schemas.microsoft.com/office/powerpoint/2010/main" val="404091303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89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89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89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89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bldLvl="2"/>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230" name="Rectangle 54"/>
          <p:cNvSpPr>
            <a:spLocks noGrp="1" noChangeArrowheads="1"/>
          </p:cNvSpPr>
          <p:nvPr>
            <p:ph type="title"/>
          </p:nvPr>
        </p:nvSpPr>
        <p:spPr>
          <a:xfrm>
            <a:off x="2219325" y="1063229"/>
            <a:ext cx="5624513" cy="857250"/>
          </a:xfrm>
        </p:spPr>
        <p:txBody>
          <a:bodyPr>
            <a:normAutofit fontScale="90000"/>
          </a:bodyPr>
          <a:lstStyle/>
          <a:p>
            <a:pPr eaLnBrk="1" fontAlgn="auto" hangingPunct="1">
              <a:spcAft>
                <a:spcPts val="0"/>
              </a:spcAft>
              <a:defRPr/>
            </a:pPr>
            <a:r>
              <a:rPr lang="en-US" altLang="zh-CN">
                <a:solidFill>
                  <a:schemeClr val="tx2">
                    <a:satMod val="130000"/>
                  </a:schemeClr>
                </a:solidFill>
                <a:ea typeface="宋体" pitchFamily="2" charset="-122"/>
              </a:rPr>
              <a:t>Income and Substitution</a:t>
            </a:r>
            <a:br>
              <a:rPr lang="en-US" altLang="zh-CN">
                <a:solidFill>
                  <a:schemeClr val="tx2">
                    <a:satMod val="130000"/>
                  </a:schemeClr>
                </a:solidFill>
                <a:ea typeface="宋体" pitchFamily="2" charset="-122"/>
              </a:rPr>
            </a:br>
            <a:r>
              <a:rPr lang="en-US" altLang="zh-CN">
                <a:solidFill>
                  <a:schemeClr val="tx2">
                    <a:satMod val="130000"/>
                  </a:schemeClr>
                </a:solidFill>
                <a:ea typeface="宋体" pitchFamily="2" charset="-122"/>
              </a:rPr>
              <a:t>Effects: Normal Good</a:t>
            </a:r>
          </a:p>
        </p:txBody>
      </p:sp>
      <p:sp>
        <p:nvSpPr>
          <p:cNvPr id="57347" name="Line 9"/>
          <p:cNvSpPr>
            <a:spLocks noChangeShapeType="1"/>
          </p:cNvSpPr>
          <p:nvPr/>
        </p:nvSpPr>
        <p:spPr bwMode="auto">
          <a:xfrm>
            <a:off x="2693194" y="2096691"/>
            <a:ext cx="0" cy="333255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100">
              <a:solidFill>
                <a:prstClr val="black"/>
              </a:solidFill>
              <a:ea typeface="宋体" panose="02010600030101010101" pitchFamily="2" charset="-122"/>
            </a:endParaRPr>
          </a:p>
        </p:txBody>
      </p:sp>
      <p:sp>
        <p:nvSpPr>
          <p:cNvPr id="57348" name="Rectangle 10"/>
          <p:cNvSpPr>
            <a:spLocks noChangeArrowheads="1"/>
          </p:cNvSpPr>
          <p:nvPr/>
        </p:nvSpPr>
        <p:spPr bwMode="auto">
          <a:xfrm>
            <a:off x="6350383" y="5281613"/>
            <a:ext cx="1068403" cy="459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base" hangingPunct="1">
              <a:spcBef>
                <a:spcPct val="0"/>
              </a:spcBef>
              <a:spcAft>
                <a:spcPct val="0"/>
              </a:spcAft>
            </a:pPr>
            <a:r>
              <a:rPr lang="en-US" altLang="zh-CN" sz="1275">
                <a:solidFill>
                  <a:prstClr val="black"/>
                </a:solidFill>
              </a:rPr>
              <a:t>Food (units </a:t>
            </a:r>
          </a:p>
          <a:p>
            <a:pPr algn="r" eaLnBrk="1" fontAlgn="base" hangingPunct="1">
              <a:spcBef>
                <a:spcPct val="0"/>
              </a:spcBef>
              <a:spcAft>
                <a:spcPct val="0"/>
              </a:spcAft>
            </a:pPr>
            <a:r>
              <a:rPr lang="en-US" altLang="zh-CN" sz="1275">
                <a:solidFill>
                  <a:prstClr val="black"/>
                </a:solidFill>
              </a:rPr>
              <a:t>per month)</a:t>
            </a:r>
          </a:p>
        </p:txBody>
      </p:sp>
      <p:sp>
        <p:nvSpPr>
          <p:cNvPr id="57349" name="Line 11"/>
          <p:cNvSpPr>
            <a:spLocks noChangeShapeType="1"/>
          </p:cNvSpPr>
          <p:nvPr/>
        </p:nvSpPr>
        <p:spPr bwMode="auto">
          <a:xfrm>
            <a:off x="2689622" y="5429250"/>
            <a:ext cx="346590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100">
              <a:solidFill>
                <a:prstClr val="black"/>
              </a:solidFill>
              <a:ea typeface="宋体" panose="02010600030101010101" pitchFamily="2" charset="-122"/>
            </a:endParaRPr>
          </a:p>
        </p:txBody>
      </p:sp>
      <p:sp>
        <p:nvSpPr>
          <p:cNvPr id="57350" name="Rectangle 12"/>
          <p:cNvSpPr>
            <a:spLocks noChangeArrowheads="1"/>
          </p:cNvSpPr>
          <p:nvPr/>
        </p:nvSpPr>
        <p:spPr bwMode="auto">
          <a:xfrm>
            <a:off x="2461023" y="5454254"/>
            <a:ext cx="347051" cy="39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2100" i="1">
                <a:solidFill>
                  <a:prstClr val="black"/>
                </a:solidFill>
              </a:rPr>
              <a:t>O</a:t>
            </a:r>
          </a:p>
        </p:txBody>
      </p:sp>
      <p:sp>
        <p:nvSpPr>
          <p:cNvPr id="57351" name="Rectangle 14"/>
          <p:cNvSpPr>
            <a:spLocks noChangeArrowheads="1"/>
          </p:cNvSpPr>
          <p:nvPr/>
        </p:nvSpPr>
        <p:spPr bwMode="auto">
          <a:xfrm>
            <a:off x="1055584" y="2081213"/>
            <a:ext cx="1364958" cy="1036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base" hangingPunct="1">
              <a:spcBef>
                <a:spcPct val="0"/>
              </a:spcBef>
              <a:spcAft>
                <a:spcPct val="0"/>
              </a:spcAft>
            </a:pPr>
            <a:r>
              <a:rPr lang="en-US" altLang="zh-CN" sz="2100">
                <a:solidFill>
                  <a:prstClr val="black"/>
                </a:solidFill>
              </a:rPr>
              <a:t>Clothing</a:t>
            </a:r>
          </a:p>
          <a:p>
            <a:pPr algn="r" eaLnBrk="1" fontAlgn="base" hangingPunct="1">
              <a:spcBef>
                <a:spcPct val="0"/>
              </a:spcBef>
              <a:spcAft>
                <a:spcPct val="0"/>
              </a:spcAft>
            </a:pPr>
            <a:r>
              <a:rPr lang="en-US" altLang="zh-CN" sz="2100">
                <a:solidFill>
                  <a:prstClr val="black"/>
                </a:solidFill>
              </a:rPr>
              <a:t>(units per</a:t>
            </a:r>
          </a:p>
          <a:p>
            <a:pPr algn="r" eaLnBrk="1" fontAlgn="base" hangingPunct="1">
              <a:spcBef>
                <a:spcPct val="0"/>
              </a:spcBef>
              <a:spcAft>
                <a:spcPct val="0"/>
              </a:spcAft>
            </a:pPr>
            <a:r>
              <a:rPr lang="en-US" altLang="zh-CN" sz="2100">
                <a:solidFill>
                  <a:prstClr val="black"/>
                </a:solidFill>
              </a:rPr>
              <a:t>month)</a:t>
            </a:r>
          </a:p>
        </p:txBody>
      </p:sp>
      <p:grpSp>
        <p:nvGrpSpPr>
          <p:cNvPr id="2" name="Group 46"/>
          <p:cNvGrpSpPr>
            <a:grpSpLocks/>
          </p:cNvGrpSpPr>
          <p:nvPr/>
        </p:nvGrpSpPr>
        <p:grpSpPr bwMode="auto">
          <a:xfrm>
            <a:off x="2346723" y="2483645"/>
            <a:ext cx="3289698" cy="3361135"/>
            <a:chOff x="1101" y="1114"/>
            <a:chExt cx="2763" cy="2823"/>
          </a:xfrm>
        </p:grpSpPr>
        <p:sp>
          <p:nvSpPr>
            <p:cNvPr id="57381" name="Line 4"/>
            <p:cNvSpPr>
              <a:spLocks noChangeShapeType="1"/>
            </p:cNvSpPr>
            <p:nvPr/>
          </p:nvSpPr>
          <p:spPr bwMode="auto">
            <a:xfrm>
              <a:off x="1401" y="1884"/>
              <a:ext cx="36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100">
                <a:solidFill>
                  <a:prstClr val="black"/>
                </a:solidFill>
                <a:ea typeface="宋体" panose="02010600030101010101" pitchFamily="2" charset="-122"/>
              </a:endParaRPr>
            </a:p>
          </p:txBody>
        </p:sp>
        <p:sp>
          <p:nvSpPr>
            <p:cNvPr id="57382" name="Line 7"/>
            <p:cNvSpPr>
              <a:spLocks noChangeShapeType="1"/>
            </p:cNvSpPr>
            <p:nvPr/>
          </p:nvSpPr>
          <p:spPr bwMode="auto">
            <a:xfrm>
              <a:off x="1409" y="1325"/>
              <a:ext cx="1695" cy="2271"/>
            </a:xfrm>
            <a:prstGeom prst="line">
              <a:avLst/>
            </a:prstGeom>
            <a:noFill/>
            <a:ln w="50800">
              <a:solidFill>
                <a:srgbClr val="0033CC"/>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100">
                <a:solidFill>
                  <a:prstClr val="black"/>
                </a:solidFill>
                <a:ea typeface="宋体" panose="02010600030101010101" pitchFamily="2" charset="-122"/>
              </a:endParaRPr>
            </a:p>
          </p:txBody>
        </p:sp>
        <p:sp>
          <p:nvSpPr>
            <p:cNvPr id="57383" name="Freeform 8"/>
            <p:cNvSpPr>
              <a:spLocks/>
            </p:cNvSpPr>
            <p:nvPr/>
          </p:nvSpPr>
          <p:spPr bwMode="auto">
            <a:xfrm>
              <a:off x="1437" y="1114"/>
              <a:ext cx="2230" cy="2163"/>
            </a:xfrm>
            <a:custGeom>
              <a:avLst/>
              <a:gdLst>
                <a:gd name="T0" fmla="*/ 0 w 2230"/>
                <a:gd name="T1" fmla="*/ 0 h 2163"/>
                <a:gd name="T2" fmla="*/ 12 w 2230"/>
                <a:gd name="T3" fmla="*/ 22 h 2163"/>
                <a:gd name="T4" fmla="*/ 29 w 2230"/>
                <a:gd name="T5" fmla="*/ 55 h 2163"/>
                <a:gd name="T6" fmla="*/ 65 w 2230"/>
                <a:gd name="T7" fmla="*/ 127 h 2163"/>
                <a:gd name="T8" fmla="*/ 106 w 2230"/>
                <a:gd name="T9" fmla="*/ 210 h 2163"/>
                <a:gd name="T10" fmla="*/ 153 w 2230"/>
                <a:gd name="T11" fmla="*/ 304 h 2163"/>
                <a:gd name="T12" fmla="*/ 200 w 2230"/>
                <a:gd name="T13" fmla="*/ 398 h 2163"/>
                <a:gd name="T14" fmla="*/ 246 w 2230"/>
                <a:gd name="T15" fmla="*/ 487 h 2163"/>
                <a:gd name="T16" fmla="*/ 293 w 2230"/>
                <a:gd name="T17" fmla="*/ 569 h 2163"/>
                <a:gd name="T18" fmla="*/ 329 w 2230"/>
                <a:gd name="T19" fmla="*/ 636 h 2163"/>
                <a:gd name="T20" fmla="*/ 358 w 2230"/>
                <a:gd name="T21" fmla="*/ 686 h 2163"/>
                <a:gd name="T22" fmla="*/ 381 w 2230"/>
                <a:gd name="T23" fmla="*/ 724 h 2163"/>
                <a:gd name="T24" fmla="*/ 399 w 2230"/>
                <a:gd name="T25" fmla="*/ 752 h 2163"/>
                <a:gd name="T26" fmla="*/ 417 w 2230"/>
                <a:gd name="T27" fmla="*/ 774 h 2163"/>
                <a:gd name="T28" fmla="*/ 434 w 2230"/>
                <a:gd name="T29" fmla="*/ 802 h 2163"/>
                <a:gd name="T30" fmla="*/ 458 w 2230"/>
                <a:gd name="T31" fmla="*/ 829 h 2163"/>
                <a:gd name="T32" fmla="*/ 493 w 2230"/>
                <a:gd name="T33" fmla="*/ 863 h 2163"/>
                <a:gd name="T34" fmla="*/ 534 w 2230"/>
                <a:gd name="T35" fmla="*/ 907 h 2163"/>
                <a:gd name="T36" fmla="*/ 587 w 2230"/>
                <a:gd name="T37" fmla="*/ 968 h 2163"/>
                <a:gd name="T38" fmla="*/ 651 w 2230"/>
                <a:gd name="T39" fmla="*/ 1039 h 2163"/>
                <a:gd name="T40" fmla="*/ 727 w 2230"/>
                <a:gd name="T41" fmla="*/ 1111 h 2163"/>
                <a:gd name="T42" fmla="*/ 804 w 2230"/>
                <a:gd name="T43" fmla="*/ 1194 h 2163"/>
                <a:gd name="T44" fmla="*/ 962 w 2230"/>
                <a:gd name="T45" fmla="*/ 1355 h 2163"/>
                <a:gd name="T46" fmla="*/ 1038 w 2230"/>
                <a:gd name="T47" fmla="*/ 1432 h 2163"/>
                <a:gd name="T48" fmla="*/ 1109 w 2230"/>
                <a:gd name="T49" fmla="*/ 1498 h 2163"/>
                <a:gd name="T50" fmla="*/ 1244 w 2230"/>
                <a:gd name="T51" fmla="*/ 1615 h 2163"/>
                <a:gd name="T52" fmla="*/ 1378 w 2230"/>
                <a:gd name="T53" fmla="*/ 1720 h 2163"/>
                <a:gd name="T54" fmla="*/ 1508 w 2230"/>
                <a:gd name="T55" fmla="*/ 1814 h 2163"/>
                <a:gd name="T56" fmla="*/ 1642 w 2230"/>
                <a:gd name="T57" fmla="*/ 1902 h 2163"/>
                <a:gd name="T58" fmla="*/ 1719 w 2230"/>
                <a:gd name="T59" fmla="*/ 1941 h 2163"/>
                <a:gd name="T60" fmla="*/ 1795 w 2230"/>
                <a:gd name="T61" fmla="*/ 1980 h 2163"/>
                <a:gd name="T62" fmla="*/ 1959 w 2230"/>
                <a:gd name="T63" fmla="*/ 2051 h 2163"/>
                <a:gd name="T64" fmla="*/ 2041 w 2230"/>
                <a:gd name="T65" fmla="*/ 2085 h 2163"/>
                <a:gd name="T66" fmla="*/ 2112 w 2230"/>
                <a:gd name="T67" fmla="*/ 2112 h 2163"/>
                <a:gd name="T68" fmla="*/ 2176 w 2230"/>
                <a:gd name="T69" fmla="*/ 2140 h 2163"/>
                <a:gd name="T70" fmla="*/ 2229 w 2230"/>
                <a:gd name="T71" fmla="*/ 2162 h 216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30"/>
                <a:gd name="T109" fmla="*/ 0 h 2163"/>
                <a:gd name="T110" fmla="*/ 2230 w 2230"/>
                <a:gd name="T111" fmla="*/ 2163 h 216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30" h="2163">
                  <a:moveTo>
                    <a:pt x="0" y="0"/>
                  </a:moveTo>
                  <a:lnTo>
                    <a:pt x="12" y="22"/>
                  </a:lnTo>
                  <a:lnTo>
                    <a:pt x="29" y="55"/>
                  </a:lnTo>
                  <a:lnTo>
                    <a:pt x="65" y="127"/>
                  </a:lnTo>
                  <a:lnTo>
                    <a:pt x="106" y="210"/>
                  </a:lnTo>
                  <a:lnTo>
                    <a:pt x="153" y="304"/>
                  </a:lnTo>
                  <a:lnTo>
                    <a:pt x="200" y="398"/>
                  </a:lnTo>
                  <a:lnTo>
                    <a:pt x="246" y="487"/>
                  </a:lnTo>
                  <a:lnTo>
                    <a:pt x="293" y="569"/>
                  </a:lnTo>
                  <a:lnTo>
                    <a:pt x="329" y="636"/>
                  </a:lnTo>
                  <a:lnTo>
                    <a:pt x="358" y="686"/>
                  </a:lnTo>
                  <a:lnTo>
                    <a:pt x="381" y="724"/>
                  </a:lnTo>
                  <a:lnTo>
                    <a:pt x="399" y="752"/>
                  </a:lnTo>
                  <a:lnTo>
                    <a:pt x="417" y="774"/>
                  </a:lnTo>
                  <a:lnTo>
                    <a:pt x="434" y="802"/>
                  </a:lnTo>
                  <a:lnTo>
                    <a:pt x="458" y="829"/>
                  </a:lnTo>
                  <a:lnTo>
                    <a:pt x="493" y="863"/>
                  </a:lnTo>
                  <a:lnTo>
                    <a:pt x="534" y="907"/>
                  </a:lnTo>
                  <a:lnTo>
                    <a:pt x="587" y="968"/>
                  </a:lnTo>
                  <a:lnTo>
                    <a:pt x="651" y="1039"/>
                  </a:lnTo>
                  <a:lnTo>
                    <a:pt x="727" y="1111"/>
                  </a:lnTo>
                  <a:lnTo>
                    <a:pt x="804" y="1194"/>
                  </a:lnTo>
                  <a:lnTo>
                    <a:pt x="962" y="1355"/>
                  </a:lnTo>
                  <a:lnTo>
                    <a:pt x="1038" y="1432"/>
                  </a:lnTo>
                  <a:lnTo>
                    <a:pt x="1109" y="1498"/>
                  </a:lnTo>
                  <a:lnTo>
                    <a:pt x="1244" y="1615"/>
                  </a:lnTo>
                  <a:lnTo>
                    <a:pt x="1378" y="1720"/>
                  </a:lnTo>
                  <a:lnTo>
                    <a:pt x="1508" y="1814"/>
                  </a:lnTo>
                  <a:lnTo>
                    <a:pt x="1642" y="1902"/>
                  </a:lnTo>
                  <a:lnTo>
                    <a:pt x="1719" y="1941"/>
                  </a:lnTo>
                  <a:lnTo>
                    <a:pt x="1795" y="1980"/>
                  </a:lnTo>
                  <a:lnTo>
                    <a:pt x="1959" y="2051"/>
                  </a:lnTo>
                  <a:lnTo>
                    <a:pt x="2041" y="2085"/>
                  </a:lnTo>
                  <a:lnTo>
                    <a:pt x="2112" y="2112"/>
                  </a:lnTo>
                  <a:lnTo>
                    <a:pt x="2176" y="2140"/>
                  </a:lnTo>
                  <a:lnTo>
                    <a:pt x="2229" y="2162"/>
                  </a:lnTo>
                </a:path>
              </a:pathLst>
            </a:custGeom>
            <a:noFill/>
            <a:ln w="50800" cap="rnd">
              <a:solidFill>
                <a:srgbClr val="9933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2100">
                <a:solidFill>
                  <a:prstClr val="black"/>
                </a:solidFill>
              </a:endParaRPr>
            </a:p>
          </p:txBody>
        </p:sp>
        <p:sp>
          <p:nvSpPr>
            <p:cNvPr id="57384" name="Rectangle 13"/>
            <p:cNvSpPr>
              <a:spLocks noChangeArrowheads="1"/>
            </p:cNvSpPr>
            <p:nvPr/>
          </p:nvSpPr>
          <p:spPr bwMode="auto">
            <a:xfrm>
              <a:off x="1149" y="1161"/>
              <a:ext cx="27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2100" i="1">
                  <a:solidFill>
                    <a:prstClr val="black"/>
                  </a:solidFill>
                </a:rPr>
                <a:t>R</a:t>
              </a:r>
            </a:p>
          </p:txBody>
        </p:sp>
        <p:sp>
          <p:nvSpPr>
            <p:cNvPr id="57385" name="Rectangle 16"/>
            <p:cNvSpPr>
              <a:spLocks noChangeArrowheads="1"/>
            </p:cNvSpPr>
            <p:nvPr/>
          </p:nvSpPr>
          <p:spPr bwMode="auto">
            <a:xfrm>
              <a:off x="1677" y="3609"/>
              <a:ext cx="33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2100" i="1">
                  <a:solidFill>
                    <a:prstClr val="black"/>
                  </a:solidFill>
                </a:rPr>
                <a:t>F</a:t>
              </a:r>
              <a:r>
                <a:rPr lang="en-US" altLang="zh-CN" sz="2100" i="1" baseline="-25000">
                  <a:solidFill>
                    <a:prstClr val="black"/>
                  </a:solidFill>
                </a:rPr>
                <a:t>1</a:t>
              </a:r>
            </a:p>
          </p:txBody>
        </p:sp>
        <p:sp>
          <p:nvSpPr>
            <p:cNvPr id="57386" name="Rectangle 17"/>
            <p:cNvSpPr>
              <a:spLocks noChangeArrowheads="1"/>
            </p:cNvSpPr>
            <p:nvPr/>
          </p:nvSpPr>
          <p:spPr bwMode="auto">
            <a:xfrm>
              <a:off x="3021" y="3609"/>
              <a:ext cx="266"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2100" i="1">
                  <a:solidFill>
                    <a:prstClr val="black"/>
                  </a:solidFill>
                </a:rPr>
                <a:t>S</a:t>
              </a:r>
            </a:p>
          </p:txBody>
        </p:sp>
        <p:sp>
          <p:nvSpPr>
            <p:cNvPr id="57387" name="Oval 20"/>
            <p:cNvSpPr>
              <a:spLocks noChangeArrowheads="1"/>
            </p:cNvSpPr>
            <p:nvPr/>
          </p:nvSpPr>
          <p:spPr bwMode="auto">
            <a:xfrm>
              <a:off x="1776" y="1836"/>
              <a:ext cx="96" cy="96"/>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2100">
                <a:solidFill>
                  <a:prstClr val="black"/>
                </a:solidFill>
              </a:endParaRPr>
            </a:p>
          </p:txBody>
        </p:sp>
        <p:sp>
          <p:nvSpPr>
            <p:cNvPr id="57388" name="Rectangle 21"/>
            <p:cNvSpPr>
              <a:spLocks noChangeArrowheads="1"/>
            </p:cNvSpPr>
            <p:nvPr/>
          </p:nvSpPr>
          <p:spPr bwMode="auto">
            <a:xfrm>
              <a:off x="1101" y="1737"/>
              <a:ext cx="36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2100" i="1">
                  <a:solidFill>
                    <a:prstClr val="black"/>
                  </a:solidFill>
                </a:rPr>
                <a:t>C</a:t>
              </a:r>
              <a:r>
                <a:rPr lang="en-US" altLang="zh-CN" sz="2100" i="1" baseline="-25000">
                  <a:solidFill>
                    <a:prstClr val="black"/>
                  </a:solidFill>
                </a:rPr>
                <a:t>1</a:t>
              </a:r>
            </a:p>
          </p:txBody>
        </p:sp>
        <p:sp>
          <p:nvSpPr>
            <p:cNvPr id="57389" name="Line 22"/>
            <p:cNvSpPr>
              <a:spLocks noChangeShapeType="1"/>
            </p:cNvSpPr>
            <p:nvPr/>
          </p:nvSpPr>
          <p:spPr bwMode="auto">
            <a:xfrm>
              <a:off x="1824" y="1941"/>
              <a:ext cx="0" cy="166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100">
                <a:solidFill>
                  <a:prstClr val="black"/>
                </a:solidFill>
                <a:ea typeface="宋体" panose="02010600030101010101" pitchFamily="2" charset="-122"/>
              </a:endParaRPr>
            </a:p>
          </p:txBody>
        </p:sp>
        <p:sp>
          <p:nvSpPr>
            <p:cNvPr id="57390" name="Rectangle 24"/>
            <p:cNvSpPr>
              <a:spLocks noChangeArrowheads="1"/>
            </p:cNvSpPr>
            <p:nvPr/>
          </p:nvSpPr>
          <p:spPr bwMode="auto">
            <a:xfrm>
              <a:off x="1869" y="1785"/>
              <a:ext cx="27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2100" i="1">
                  <a:solidFill>
                    <a:prstClr val="black"/>
                  </a:solidFill>
                </a:rPr>
                <a:t>A</a:t>
              </a:r>
            </a:p>
          </p:txBody>
        </p:sp>
        <p:sp>
          <p:nvSpPr>
            <p:cNvPr id="57391" name="Rectangle 25"/>
            <p:cNvSpPr>
              <a:spLocks noChangeArrowheads="1"/>
            </p:cNvSpPr>
            <p:nvPr/>
          </p:nvSpPr>
          <p:spPr bwMode="auto">
            <a:xfrm>
              <a:off x="3573" y="3249"/>
              <a:ext cx="2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1500" i="1">
                  <a:solidFill>
                    <a:prstClr val="black"/>
                  </a:solidFill>
                </a:rPr>
                <a:t>U</a:t>
              </a:r>
              <a:r>
                <a:rPr lang="en-US" altLang="zh-CN" sz="1500" i="1" baseline="-25000">
                  <a:solidFill>
                    <a:prstClr val="black"/>
                  </a:solidFill>
                </a:rPr>
                <a:t>1</a:t>
              </a:r>
            </a:p>
          </p:txBody>
        </p:sp>
      </p:grpSp>
      <p:grpSp>
        <p:nvGrpSpPr>
          <p:cNvPr id="3" name="Group 53"/>
          <p:cNvGrpSpPr>
            <a:grpSpLocks/>
          </p:cNvGrpSpPr>
          <p:nvPr/>
        </p:nvGrpSpPr>
        <p:grpSpPr bwMode="auto">
          <a:xfrm>
            <a:off x="4647010" y="3887391"/>
            <a:ext cx="3227785" cy="1943100"/>
            <a:chOff x="3033" y="2293"/>
            <a:chExt cx="2711" cy="1632"/>
          </a:xfrm>
        </p:grpSpPr>
        <p:sp>
          <p:nvSpPr>
            <p:cNvPr id="57377" name="Line 39"/>
            <p:cNvSpPr>
              <a:spLocks noChangeShapeType="1"/>
            </p:cNvSpPr>
            <p:nvPr/>
          </p:nvSpPr>
          <p:spPr bwMode="auto">
            <a:xfrm>
              <a:off x="3033" y="3516"/>
              <a:ext cx="36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100">
                <a:solidFill>
                  <a:prstClr val="black"/>
                </a:solidFill>
                <a:ea typeface="宋体" panose="02010600030101010101" pitchFamily="2" charset="-122"/>
              </a:endParaRPr>
            </a:p>
          </p:txBody>
        </p:sp>
        <p:sp>
          <p:nvSpPr>
            <p:cNvPr id="57378" name="Rectangle 26"/>
            <p:cNvSpPr>
              <a:spLocks noChangeArrowheads="1"/>
            </p:cNvSpPr>
            <p:nvPr/>
          </p:nvSpPr>
          <p:spPr bwMode="auto">
            <a:xfrm>
              <a:off x="3855" y="2293"/>
              <a:ext cx="1889" cy="677"/>
            </a:xfrm>
            <a:prstGeom prst="rect">
              <a:avLst/>
            </a:prstGeom>
            <a:solidFill>
              <a:srgbClr val="CCCCFF"/>
            </a:solidFill>
            <a:ln w="12700">
              <a:solidFill>
                <a:schemeClr val="tx1"/>
              </a:solidFill>
              <a:miter lim="800000"/>
              <a:headEnd/>
              <a:tailEnd/>
            </a:ln>
          </p:spPr>
          <p:txBody>
            <a:bodyPr wrap="none" lIns="67866" tIns="33338" rIns="67866" bIns="333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1200">
                  <a:solidFill>
                    <a:prstClr val="black"/>
                  </a:solidFill>
                </a:rPr>
                <a:t>The income effect, </a:t>
              </a:r>
              <a:r>
                <a:rPr lang="en-US" altLang="zh-CN" sz="1200" i="1">
                  <a:solidFill>
                    <a:prstClr val="black"/>
                  </a:solidFill>
                </a:rPr>
                <a:t>EF</a:t>
              </a:r>
              <a:r>
                <a:rPr lang="en-US" altLang="zh-CN" sz="1200" i="1" baseline="-25000">
                  <a:solidFill>
                    <a:prstClr val="black"/>
                  </a:solidFill>
                </a:rPr>
                <a:t>2</a:t>
              </a:r>
              <a:r>
                <a:rPr lang="en-US" altLang="zh-CN" sz="1200" i="1">
                  <a:solidFill>
                    <a:prstClr val="black"/>
                  </a:solidFill>
                </a:rPr>
                <a:t>, </a:t>
              </a:r>
            </a:p>
            <a:p>
              <a:pPr eaLnBrk="1" fontAlgn="base" hangingPunct="1">
                <a:spcBef>
                  <a:spcPct val="0"/>
                </a:spcBef>
                <a:spcAft>
                  <a:spcPct val="0"/>
                </a:spcAft>
              </a:pPr>
              <a:r>
                <a:rPr lang="en-US" altLang="zh-CN" sz="1200">
                  <a:solidFill>
                    <a:prstClr val="black"/>
                  </a:solidFill>
                </a:rPr>
                <a:t>(from </a:t>
              </a:r>
              <a:r>
                <a:rPr lang="en-US" altLang="zh-CN" sz="1200" i="1">
                  <a:solidFill>
                    <a:prstClr val="black"/>
                  </a:solidFill>
                </a:rPr>
                <a:t>D </a:t>
              </a:r>
              <a:r>
                <a:rPr lang="en-US" altLang="zh-CN" sz="1200">
                  <a:solidFill>
                    <a:prstClr val="black"/>
                  </a:solidFill>
                </a:rPr>
                <a:t>to</a:t>
              </a:r>
              <a:r>
                <a:rPr lang="en-US" altLang="zh-CN" sz="1200" i="1">
                  <a:solidFill>
                    <a:prstClr val="black"/>
                  </a:solidFill>
                </a:rPr>
                <a:t> B</a:t>
              </a:r>
              <a:r>
                <a:rPr lang="en-US" altLang="zh-CN" sz="1200">
                  <a:solidFill>
                    <a:prstClr val="black"/>
                  </a:solidFill>
                </a:rPr>
                <a:t>) keeps relative</a:t>
              </a:r>
            </a:p>
            <a:p>
              <a:pPr eaLnBrk="1" fontAlgn="base" hangingPunct="1">
                <a:spcBef>
                  <a:spcPct val="0"/>
                </a:spcBef>
                <a:spcAft>
                  <a:spcPct val="0"/>
                </a:spcAft>
              </a:pPr>
              <a:r>
                <a:rPr lang="en-US" altLang="zh-CN" sz="1200">
                  <a:solidFill>
                    <a:prstClr val="black"/>
                  </a:solidFill>
                </a:rPr>
                <a:t>prices constant but </a:t>
              </a:r>
            </a:p>
            <a:p>
              <a:pPr eaLnBrk="1" fontAlgn="base" hangingPunct="1">
                <a:spcBef>
                  <a:spcPct val="0"/>
                </a:spcBef>
                <a:spcAft>
                  <a:spcPct val="0"/>
                </a:spcAft>
              </a:pPr>
              <a:r>
                <a:rPr lang="en-US" altLang="zh-CN" sz="1200">
                  <a:solidFill>
                    <a:prstClr val="black"/>
                  </a:solidFill>
                </a:rPr>
                <a:t>increases purchasing power.</a:t>
              </a:r>
            </a:p>
          </p:txBody>
        </p:sp>
        <p:sp>
          <p:nvSpPr>
            <p:cNvPr id="57379" name="Rectangle 40"/>
            <p:cNvSpPr>
              <a:spLocks noChangeArrowheads="1"/>
            </p:cNvSpPr>
            <p:nvPr/>
          </p:nvSpPr>
          <p:spPr bwMode="auto">
            <a:xfrm>
              <a:off x="3501" y="3733"/>
              <a:ext cx="8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1050">
                  <a:solidFill>
                    <a:prstClr val="black"/>
                  </a:solidFill>
                </a:rPr>
                <a:t>Income Effect</a:t>
              </a:r>
            </a:p>
          </p:txBody>
        </p:sp>
        <p:sp>
          <p:nvSpPr>
            <p:cNvPr id="57380" name="Line 41"/>
            <p:cNvSpPr>
              <a:spLocks noChangeShapeType="1"/>
            </p:cNvSpPr>
            <p:nvPr/>
          </p:nvSpPr>
          <p:spPr bwMode="auto">
            <a:xfrm flipH="1" flipV="1">
              <a:off x="3261" y="3513"/>
              <a:ext cx="451" cy="30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100">
                <a:solidFill>
                  <a:prstClr val="black"/>
                </a:solidFill>
                <a:ea typeface="宋体" panose="02010600030101010101" pitchFamily="2" charset="-122"/>
              </a:endParaRPr>
            </a:p>
          </p:txBody>
        </p:sp>
      </p:grpSp>
      <p:grpSp>
        <p:nvGrpSpPr>
          <p:cNvPr id="4" name="Group 51"/>
          <p:cNvGrpSpPr>
            <a:grpSpLocks/>
          </p:cNvGrpSpPr>
          <p:nvPr/>
        </p:nvGrpSpPr>
        <p:grpSpPr bwMode="auto">
          <a:xfrm>
            <a:off x="2346723" y="2187179"/>
            <a:ext cx="4461273" cy="3657599"/>
            <a:chOff x="1101" y="865"/>
            <a:chExt cx="3747" cy="3072"/>
          </a:xfrm>
        </p:grpSpPr>
        <p:sp>
          <p:nvSpPr>
            <p:cNvPr id="57366" name="Line 6"/>
            <p:cNvSpPr>
              <a:spLocks noChangeShapeType="1"/>
            </p:cNvSpPr>
            <p:nvPr/>
          </p:nvSpPr>
          <p:spPr bwMode="auto">
            <a:xfrm>
              <a:off x="1449" y="2892"/>
              <a:ext cx="190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100">
                <a:solidFill>
                  <a:prstClr val="black"/>
                </a:solidFill>
                <a:ea typeface="宋体" panose="02010600030101010101" pitchFamily="2" charset="-122"/>
              </a:endParaRPr>
            </a:p>
          </p:txBody>
        </p:sp>
        <p:sp>
          <p:nvSpPr>
            <p:cNvPr id="57367" name="Rectangle 15"/>
            <p:cNvSpPr>
              <a:spLocks noChangeArrowheads="1"/>
            </p:cNvSpPr>
            <p:nvPr/>
          </p:nvSpPr>
          <p:spPr bwMode="auto">
            <a:xfrm>
              <a:off x="1101" y="2745"/>
              <a:ext cx="36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2100" i="1">
                  <a:solidFill>
                    <a:prstClr val="black"/>
                  </a:solidFill>
                </a:rPr>
                <a:t>C</a:t>
              </a:r>
              <a:r>
                <a:rPr lang="en-US" altLang="zh-CN" sz="2100" i="1" baseline="-25000">
                  <a:solidFill>
                    <a:prstClr val="black"/>
                  </a:solidFill>
                </a:rPr>
                <a:t>2</a:t>
              </a:r>
            </a:p>
          </p:txBody>
        </p:sp>
        <p:sp>
          <p:nvSpPr>
            <p:cNvPr id="57368" name="Rectangle 18"/>
            <p:cNvSpPr>
              <a:spLocks noChangeArrowheads="1"/>
            </p:cNvSpPr>
            <p:nvPr/>
          </p:nvSpPr>
          <p:spPr bwMode="auto">
            <a:xfrm>
              <a:off x="3309" y="3609"/>
              <a:ext cx="33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2100" i="1">
                  <a:solidFill>
                    <a:prstClr val="black"/>
                  </a:solidFill>
                </a:rPr>
                <a:t>F</a:t>
              </a:r>
              <a:r>
                <a:rPr lang="en-US" altLang="zh-CN" sz="2100" i="1" baseline="-25000">
                  <a:solidFill>
                    <a:prstClr val="black"/>
                  </a:solidFill>
                </a:rPr>
                <a:t>2</a:t>
              </a:r>
            </a:p>
          </p:txBody>
        </p:sp>
        <p:sp>
          <p:nvSpPr>
            <p:cNvPr id="57369" name="Rectangle 19"/>
            <p:cNvSpPr>
              <a:spLocks noChangeArrowheads="1"/>
            </p:cNvSpPr>
            <p:nvPr/>
          </p:nvSpPr>
          <p:spPr bwMode="auto">
            <a:xfrm>
              <a:off x="4173" y="3609"/>
              <a:ext cx="25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2100" i="1">
                  <a:solidFill>
                    <a:prstClr val="black"/>
                  </a:solidFill>
                </a:rPr>
                <a:t>T</a:t>
              </a:r>
            </a:p>
          </p:txBody>
        </p:sp>
        <p:sp>
          <p:nvSpPr>
            <p:cNvPr id="57370" name="Line 23"/>
            <p:cNvSpPr>
              <a:spLocks noChangeShapeType="1"/>
            </p:cNvSpPr>
            <p:nvPr/>
          </p:nvSpPr>
          <p:spPr bwMode="auto">
            <a:xfrm>
              <a:off x="1409" y="1325"/>
              <a:ext cx="2847" cy="2223"/>
            </a:xfrm>
            <a:prstGeom prst="line">
              <a:avLst/>
            </a:prstGeom>
            <a:noFill/>
            <a:ln w="50800">
              <a:solidFill>
                <a:srgbClr val="0033CC"/>
              </a:solidFill>
              <a:prstDash val="dash"/>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100">
                <a:solidFill>
                  <a:prstClr val="black"/>
                </a:solidFill>
                <a:ea typeface="宋体" panose="02010600030101010101" pitchFamily="2" charset="-122"/>
              </a:endParaRPr>
            </a:p>
          </p:txBody>
        </p:sp>
        <p:sp>
          <p:nvSpPr>
            <p:cNvPr id="57371" name="Freeform 27"/>
            <p:cNvSpPr>
              <a:spLocks/>
            </p:cNvSpPr>
            <p:nvPr/>
          </p:nvSpPr>
          <p:spPr bwMode="auto">
            <a:xfrm>
              <a:off x="2781" y="1979"/>
              <a:ext cx="1892" cy="1347"/>
            </a:xfrm>
            <a:custGeom>
              <a:avLst/>
              <a:gdLst>
                <a:gd name="T0" fmla="*/ 0 w 1892"/>
                <a:gd name="T1" fmla="*/ 0 h 1347"/>
                <a:gd name="T2" fmla="*/ 15 w 1892"/>
                <a:gd name="T3" fmla="*/ 23 h 1347"/>
                <a:gd name="T4" fmla="*/ 30 w 1892"/>
                <a:gd name="T5" fmla="*/ 56 h 1347"/>
                <a:gd name="T6" fmla="*/ 75 w 1892"/>
                <a:gd name="T7" fmla="*/ 129 h 1347"/>
                <a:gd name="T8" fmla="*/ 119 w 1892"/>
                <a:gd name="T9" fmla="*/ 219 h 1347"/>
                <a:gd name="T10" fmla="*/ 172 w 1892"/>
                <a:gd name="T11" fmla="*/ 314 h 1347"/>
                <a:gd name="T12" fmla="*/ 232 w 1892"/>
                <a:gd name="T13" fmla="*/ 415 h 1347"/>
                <a:gd name="T14" fmla="*/ 291 w 1892"/>
                <a:gd name="T15" fmla="*/ 510 h 1347"/>
                <a:gd name="T16" fmla="*/ 344 w 1892"/>
                <a:gd name="T17" fmla="*/ 600 h 1347"/>
                <a:gd name="T18" fmla="*/ 403 w 1892"/>
                <a:gd name="T19" fmla="*/ 673 h 1347"/>
                <a:gd name="T20" fmla="*/ 456 w 1892"/>
                <a:gd name="T21" fmla="*/ 735 h 1347"/>
                <a:gd name="T22" fmla="*/ 501 w 1892"/>
                <a:gd name="T23" fmla="*/ 791 h 1347"/>
                <a:gd name="T24" fmla="*/ 598 w 1892"/>
                <a:gd name="T25" fmla="*/ 886 h 1347"/>
                <a:gd name="T26" fmla="*/ 658 w 1892"/>
                <a:gd name="T27" fmla="*/ 925 h 1347"/>
                <a:gd name="T28" fmla="*/ 717 w 1892"/>
                <a:gd name="T29" fmla="*/ 965 h 1347"/>
                <a:gd name="T30" fmla="*/ 792 w 1892"/>
                <a:gd name="T31" fmla="*/ 1010 h 1347"/>
                <a:gd name="T32" fmla="*/ 874 w 1892"/>
                <a:gd name="T33" fmla="*/ 1049 h 1347"/>
                <a:gd name="T34" fmla="*/ 979 w 1892"/>
                <a:gd name="T35" fmla="*/ 1094 h 1347"/>
                <a:gd name="T36" fmla="*/ 1106 w 1892"/>
                <a:gd name="T37" fmla="*/ 1133 h 1347"/>
                <a:gd name="T38" fmla="*/ 1248 w 1892"/>
                <a:gd name="T39" fmla="*/ 1178 h 1347"/>
                <a:gd name="T40" fmla="*/ 1398 w 1892"/>
                <a:gd name="T41" fmla="*/ 1217 h 1347"/>
                <a:gd name="T42" fmla="*/ 1540 w 1892"/>
                <a:gd name="T43" fmla="*/ 1256 h 1347"/>
                <a:gd name="T44" fmla="*/ 1682 w 1892"/>
                <a:gd name="T45" fmla="*/ 1290 h 1347"/>
                <a:gd name="T46" fmla="*/ 1801 w 1892"/>
                <a:gd name="T47" fmla="*/ 1318 h 1347"/>
                <a:gd name="T48" fmla="*/ 1846 w 1892"/>
                <a:gd name="T49" fmla="*/ 1335 h 1347"/>
                <a:gd name="T50" fmla="*/ 1891 w 1892"/>
                <a:gd name="T51" fmla="*/ 1346 h 13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92"/>
                <a:gd name="T79" fmla="*/ 0 h 1347"/>
                <a:gd name="T80" fmla="*/ 1892 w 1892"/>
                <a:gd name="T81" fmla="*/ 1347 h 13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92" h="1347">
                  <a:moveTo>
                    <a:pt x="0" y="0"/>
                  </a:moveTo>
                  <a:lnTo>
                    <a:pt x="15" y="23"/>
                  </a:lnTo>
                  <a:lnTo>
                    <a:pt x="30" y="56"/>
                  </a:lnTo>
                  <a:lnTo>
                    <a:pt x="75" y="129"/>
                  </a:lnTo>
                  <a:lnTo>
                    <a:pt x="119" y="219"/>
                  </a:lnTo>
                  <a:lnTo>
                    <a:pt x="172" y="314"/>
                  </a:lnTo>
                  <a:lnTo>
                    <a:pt x="232" y="415"/>
                  </a:lnTo>
                  <a:lnTo>
                    <a:pt x="291" y="510"/>
                  </a:lnTo>
                  <a:lnTo>
                    <a:pt x="344" y="600"/>
                  </a:lnTo>
                  <a:lnTo>
                    <a:pt x="403" y="673"/>
                  </a:lnTo>
                  <a:lnTo>
                    <a:pt x="456" y="735"/>
                  </a:lnTo>
                  <a:lnTo>
                    <a:pt x="501" y="791"/>
                  </a:lnTo>
                  <a:lnTo>
                    <a:pt x="598" y="886"/>
                  </a:lnTo>
                  <a:lnTo>
                    <a:pt x="658" y="925"/>
                  </a:lnTo>
                  <a:lnTo>
                    <a:pt x="717" y="965"/>
                  </a:lnTo>
                  <a:lnTo>
                    <a:pt x="792" y="1010"/>
                  </a:lnTo>
                  <a:lnTo>
                    <a:pt x="874" y="1049"/>
                  </a:lnTo>
                  <a:lnTo>
                    <a:pt x="979" y="1094"/>
                  </a:lnTo>
                  <a:lnTo>
                    <a:pt x="1106" y="1133"/>
                  </a:lnTo>
                  <a:lnTo>
                    <a:pt x="1248" y="1178"/>
                  </a:lnTo>
                  <a:lnTo>
                    <a:pt x="1398" y="1217"/>
                  </a:lnTo>
                  <a:lnTo>
                    <a:pt x="1540" y="1256"/>
                  </a:lnTo>
                  <a:lnTo>
                    <a:pt x="1682" y="1290"/>
                  </a:lnTo>
                  <a:lnTo>
                    <a:pt x="1801" y="1318"/>
                  </a:lnTo>
                  <a:lnTo>
                    <a:pt x="1846" y="1335"/>
                  </a:lnTo>
                  <a:lnTo>
                    <a:pt x="1891" y="1346"/>
                  </a:lnTo>
                </a:path>
              </a:pathLst>
            </a:custGeom>
            <a:noFill/>
            <a:ln w="50800" cap="rnd">
              <a:solidFill>
                <a:srgbClr val="CC66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2100">
                <a:solidFill>
                  <a:prstClr val="black"/>
                </a:solidFill>
              </a:endParaRPr>
            </a:p>
          </p:txBody>
        </p:sp>
        <p:sp>
          <p:nvSpPr>
            <p:cNvPr id="57372" name="Oval 28"/>
            <p:cNvSpPr>
              <a:spLocks noChangeArrowheads="1"/>
            </p:cNvSpPr>
            <p:nvPr/>
          </p:nvSpPr>
          <p:spPr bwMode="auto">
            <a:xfrm>
              <a:off x="3360" y="2844"/>
              <a:ext cx="96" cy="96"/>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2100">
                <a:solidFill>
                  <a:prstClr val="black"/>
                </a:solidFill>
              </a:endParaRPr>
            </a:p>
          </p:txBody>
        </p:sp>
        <p:sp>
          <p:nvSpPr>
            <p:cNvPr id="57373" name="Line 29"/>
            <p:cNvSpPr>
              <a:spLocks noChangeShapeType="1"/>
            </p:cNvSpPr>
            <p:nvPr/>
          </p:nvSpPr>
          <p:spPr bwMode="auto">
            <a:xfrm>
              <a:off x="3408" y="2901"/>
              <a:ext cx="0" cy="70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100">
                <a:solidFill>
                  <a:prstClr val="black"/>
                </a:solidFill>
                <a:ea typeface="宋体" panose="02010600030101010101" pitchFamily="2" charset="-122"/>
              </a:endParaRPr>
            </a:p>
          </p:txBody>
        </p:sp>
        <p:sp>
          <p:nvSpPr>
            <p:cNvPr id="57374" name="Rectangle 30"/>
            <p:cNvSpPr>
              <a:spLocks noChangeArrowheads="1"/>
            </p:cNvSpPr>
            <p:nvPr/>
          </p:nvSpPr>
          <p:spPr bwMode="auto">
            <a:xfrm>
              <a:off x="4557" y="3033"/>
              <a:ext cx="2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1500" i="1">
                  <a:solidFill>
                    <a:prstClr val="black"/>
                  </a:solidFill>
                </a:rPr>
                <a:t>U</a:t>
              </a:r>
              <a:r>
                <a:rPr lang="en-US" altLang="zh-CN" sz="1500" i="1" baseline="-25000">
                  <a:solidFill>
                    <a:prstClr val="black"/>
                  </a:solidFill>
                </a:rPr>
                <a:t>2</a:t>
              </a:r>
            </a:p>
          </p:txBody>
        </p:sp>
        <p:sp>
          <p:nvSpPr>
            <p:cNvPr id="57375" name="Rectangle 31"/>
            <p:cNvSpPr>
              <a:spLocks noChangeArrowheads="1"/>
            </p:cNvSpPr>
            <p:nvPr/>
          </p:nvSpPr>
          <p:spPr bwMode="auto">
            <a:xfrm>
              <a:off x="3453" y="2649"/>
              <a:ext cx="27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2100" i="1">
                  <a:solidFill>
                    <a:prstClr val="black"/>
                  </a:solidFill>
                </a:rPr>
                <a:t>B</a:t>
              </a:r>
            </a:p>
          </p:txBody>
        </p:sp>
        <p:sp>
          <p:nvSpPr>
            <p:cNvPr id="57376" name="Rectangle 44"/>
            <p:cNvSpPr>
              <a:spLocks noChangeArrowheads="1"/>
            </p:cNvSpPr>
            <p:nvPr/>
          </p:nvSpPr>
          <p:spPr bwMode="auto">
            <a:xfrm>
              <a:off x="2087" y="865"/>
              <a:ext cx="2110" cy="677"/>
            </a:xfrm>
            <a:prstGeom prst="rect">
              <a:avLst/>
            </a:prstGeom>
            <a:solidFill>
              <a:srgbClr val="CCCCFF"/>
            </a:solidFill>
            <a:ln w="12700">
              <a:solidFill>
                <a:schemeClr val="tx1"/>
              </a:solidFill>
              <a:miter lim="800000"/>
              <a:headEnd/>
              <a:tailEnd/>
            </a:ln>
          </p:spPr>
          <p:txBody>
            <a:bodyPr lIns="67866" tIns="33338" rIns="67866" bIns="333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1200">
                  <a:solidFill>
                    <a:prstClr val="black"/>
                  </a:solidFill>
                </a:rPr>
                <a:t>When the price of food falls, consumption increases by </a:t>
              </a:r>
              <a:r>
                <a:rPr lang="en-US" altLang="zh-CN" sz="1200" i="1">
                  <a:solidFill>
                    <a:prstClr val="black"/>
                  </a:solidFill>
                </a:rPr>
                <a:t>F</a:t>
              </a:r>
              <a:r>
                <a:rPr lang="en-US" altLang="zh-CN" sz="1200" i="1" baseline="-25000">
                  <a:solidFill>
                    <a:prstClr val="black"/>
                  </a:solidFill>
                </a:rPr>
                <a:t>1</a:t>
              </a:r>
              <a:r>
                <a:rPr lang="en-US" altLang="zh-CN" sz="1200" i="1">
                  <a:solidFill>
                    <a:prstClr val="black"/>
                  </a:solidFill>
                </a:rPr>
                <a:t>F</a:t>
              </a:r>
              <a:r>
                <a:rPr lang="en-US" altLang="zh-CN" sz="1200" i="1" baseline="-25000">
                  <a:solidFill>
                    <a:prstClr val="black"/>
                  </a:solidFill>
                </a:rPr>
                <a:t>2 </a:t>
              </a:r>
              <a:r>
                <a:rPr lang="en-US" altLang="zh-CN" sz="1200" i="1">
                  <a:solidFill>
                    <a:prstClr val="black"/>
                  </a:solidFill>
                </a:rPr>
                <a:t> </a:t>
              </a:r>
              <a:r>
                <a:rPr lang="en-US" altLang="zh-CN" sz="1200">
                  <a:solidFill>
                    <a:prstClr val="black"/>
                  </a:solidFill>
                </a:rPr>
                <a:t>as the consumer moves from  A to </a:t>
              </a:r>
              <a:r>
                <a:rPr lang="en-US" altLang="zh-CN" sz="1200" i="1">
                  <a:solidFill>
                    <a:prstClr val="black"/>
                  </a:solidFill>
                </a:rPr>
                <a:t>B.</a:t>
              </a:r>
            </a:p>
          </p:txBody>
        </p:sp>
      </p:grpSp>
      <p:grpSp>
        <p:nvGrpSpPr>
          <p:cNvPr id="5" name="Group 52"/>
          <p:cNvGrpSpPr>
            <a:grpSpLocks/>
          </p:cNvGrpSpPr>
          <p:nvPr/>
        </p:nvGrpSpPr>
        <p:grpSpPr bwMode="auto">
          <a:xfrm>
            <a:off x="2713435" y="2958703"/>
            <a:ext cx="4911328" cy="2886075"/>
            <a:chOff x="1409" y="1513"/>
            <a:chExt cx="4125" cy="2424"/>
          </a:xfrm>
        </p:grpSpPr>
        <p:sp>
          <p:nvSpPr>
            <p:cNvPr id="57356" name="Line 32"/>
            <p:cNvSpPr>
              <a:spLocks noChangeShapeType="1"/>
            </p:cNvSpPr>
            <p:nvPr/>
          </p:nvSpPr>
          <p:spPr bwMode="auto">
            <a:xfrm>
              <a:off x="2928" y="2997"/>
              <a:ext cx="0" cy="60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100">
                <a:solidFill>
                  <a:prstClr val="black"/>
                </a:solidFill>
                <a:ea typeface="宋体" panose="02010600030101010101" pitchFamily="2" charset="-122"/>
              </a:endParaRPr>
            </a:p>
          </p:txBody>
        </p:sp>
        <p:sp>
          <p:nvSpPr>
            <p:cNvPr id="57357" name="Line 5"/>
            <p:cNvSpPr>
              <a:spLocks noChangeShapeType="1"/>
            </p:cNvSpPr>
            <p:nvPr/>
          </p:nvSpPr>
          <p:spPr bwMode="auto">
            <a:xfrm>
              <a:off x="1409" y="1757"/>
              <a:ext cx="2367" cy="1839"/>
            </a:xfrm>
            <a:prstGeom prst="line">
              <a:avLst/>
            </a:prstGeom>
            <a:noFill/>
            <a:ln w="508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100">
                <a:solidFill>
                  <a:prstClr val="black"/>
                </a:solidFill>
                <a:ea typeface="宋体" panose="02010600030101010101" pitchFamily="2" charset="-122"/>
              </a:endParaRPr>
            </a:p>
          </p:txBody>
        </p:sp>
        <p:sp>
          <p:nvSpPr>
            <p:cNvPr id="57358" name="Oval 33"/>
            <p:cNvSpPr>
              <a:spLocks noChangeArrowheads="1"/>
            </p:cNvSpPr>
            <p:nvPr/>
          </p:nvSpPr>
          <p:spPr bwMode="auto">
            <a:xfrm>
              <a:off x="2880" y="2844"/>
              <a:ext cx="96" cy="96"/>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2100">
                <a:solidFill>
                  <a:prstClr val="black"/>
                </a:solidFill>
              </a:endParaRPr>
            </a:p>
          </p:txBody>
        </p:sp>
        <p:sp>
          <p:nvSpPr>
            <p:cNvPr id="57359" name="Rectangle 34"/>
            <p:cNvSpPr>
              <a:spLocks noChangeArrowheads="1"/>
            </p:cNvSpPr>
            <p:nvPr/>
          </p:nvSpPr>
          <p:spPr bwMode="auto">
            <a:xfrm>
              <a:off x="2781" y="3609"/>
              <a:ext cx="266"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2100" i="1">
                  <a:solidFill>
                    <a:prstClr val="black"/>
                  </a:solidFill>
                </a:rPr>
                <a:t>E</a:t>
              </a:r>
            </a:p>
          </p:txBody>
        </p:sp>
        <p:sp>
          <p:nvSpPr>
            <p:cNvPr id="57360" name="Line 35"/>
            <p:cNvSpPr>
              <a:spLocks noChangeShapeType="1"/>
            </p:cNvSpPr>
            <p:nvPr/>
          </p:nvSpPr>
          <p:spPr bwMode="auto">
            <a:xfrm>
              <a:off x="1881" y="3900"/>
              <a:ext cx="147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100">
                <a:solidFill>
                  <a:prstClr val="black"/>
                </a:solidFill>
                <a:ea typeface="宋体" panose="02010600030101010101" pitchFamily="2" charset="-122"/>
              </a:endParaRPr>
            </a:p>
          </p:txBody>
        </p:sp>
        <p:sp>
          <p:nvSpPr>
            <p:cNvPr id="57361" name="Rectangle 36"/>
            <p:cNvSpPr>
              <a:spLocks noChangeArrowheads="1"/>
            </p:cNvSpPr>
            <p:nvPr/>
          </p:nvSpPr>
          <p:spPr bwMode="auto">
            <a:xfrm>
              <a:off x="1955" y="3696"/>
              <a:ext cx="73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1050">
                  <a:solidFill>
                    <a:prstClr val="black"/>
                  </a:solidFill>
                </a:rPr>
                <a:t>Total Effect</a:t>
              </a:r>
            </a:p>
          </p:txBody>
        </p:sp>
        <p:sp>
          <p:nvSpPr>
            <p:cNvPr id="57362" name="Line 37"/>
            <p:cNvSpPr>
              <a:spLocks noChangeShapeType="1"/>
            </p:cNvSpPr>
            <p:nvPr/>
          </p:nvSpPr>
          <p:spPr bwMode="auto">
            <a:xfrm>
              <a:off x="1881" y="3516"/>
              <a:ext cx="99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100">
                <a:solidFill>
                  <a:prstClr val="black"/>
                </a:solidFill>
                <a:ea typeface="宋体" panose="02010600030101010101" pitchFamily="2" charset="-122"/>
              </a:endParaRPr>
            </a:p>
          </p:txBody>
        </p:sp>
        <p:sp>
          <p:nvSpPr>
            <p:cNvPr id="57363" name="Rectangle 38"/>
            <p:cNvSpPr>
              <a:spLocks noChangeArrowheads="1"/>
            </p:cNvSpPr>
            <p:nvPr/>
          </p:nvSpPr>
          <p:spPr bwMode="auto">
            <a:xfrm>
              <a:off x="1821" y="3129"/>
              <a:ext cx="77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1050">
                  <a:solidFill>
                    <a:prstClr val="black"/>
                  </a:solidFill>
                </a:rPr>
                <a:t>Substitution</a:t>
              </a:r>
            </a:p>
            <a:p>
              <a:pPr eaLnBrk="1" fontAlgn="base" hangingPunct="1">
                <a:spcBef>
                  <a:spcPct val="0"/>
                </a:spcBef>
                <a:spcAft>
                  <a:spcPct val="0"/>
                </a:spcAft>
              </a:pPr>
              <a:r>
                <a:rPr lang="en-US" altLang="zh-CN" sz="1050">
                  <a:solidFill>
                    <a:prstClr val="black"/>
                  </a:solidFill>
                </a:rPr>
                <a:t>Effect</a:t>
              </a:r>
            </a:p>
          </p:txBody>
        </p:sp>
        <p:sp>
          <p:nvSpPr>
            <p:cNvPr id="57364" name="Rectangle 42"/>
            <p:cNvSpPr>
              <a:spLocks noChangeArrowheads="1"/>
            </p:cNvSpPr>
            <p:nvPr/>
          </p:nvSpPr>
          <p:spPr bwMode="auto">
            <a:xfrm>
              <a:off x="2877" y="2601"/>
              <a:ext cx="27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2100" i="1">
                  <a:solidFill>
                    <a:prstClr val="black"/>
                  </a:solidFill>
                </a:rPr>
                <a:t>D</a:t>
              </a:r>
            </a:p>
          </p:txBody>
        </p:sp>
        <p:sp>
          <p:nvSpPr>
            <p:cNvPr id="57365" name="Rectangle 45"/>
            <p:cNvSpPr>
              <a:spLocks noChangeArrowheads="1"/>
            </p:cNvSpPr>
            <p:nvPr/>
          </p:nvSpPr>
          <p:spPr bwMode="auto">
            <a:xfrm>
              <a:off x="3158" y="1513"/>
              <a:ext cx="2376" cy="677"/>
            </a:xfrm>
            <a:prstGeom prst="rect">
              <a:avLst/>
            </a:prstGeom>
            <a:solidFill>
              <a:srgbClr val="CCCCFF"/>
            </a:solidFill>
            <a:ln w="12700">
              <a:solidFill>
                <a:schemeClr val="tx1"/>
              </a:solidFill>
              <a:miter lim="800000"/>
              <a:headEnd/>
              <a:tailEnd/>
            </a:ln>
          </p:spPr>
          <p:txBody>
            <a:bodyPr wrap="none" lIns="67866" tIns="33338" rIns="67866" bIns="333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1200">
                  <a:solidFill>
                    <a:prstClr val="black"/>
                  </a:solidFill>
                </a:rPr>
                <a:t>The substitution effect, </a:t>
              </a:r>
              <a:r>
                <a:rPr lang="en-US" altLang="zh-CN" sz="1200" i="1">
                  <a:solidFill>
                    <a:prstClr val="black"/>
                  </a:solidFill>
                </a:rPr>
                <a:t>F</a:t>
              </a:r>
              <a:r>
                <a:rPr lang="en-US" altLang="zh-CN" sz="1200" i="1" baseline="-25000">
                  <a:solidFill>
                    <a:prstClr val="black"/>
                  </a:solidFill>
                </a:rPr>
                <a:t>1</a:t>
              </a:r>
              <a:r>
                <a:rPr lang="en-US" altLang="zh-CN" sz="1200" i="1">
                  <a:solidFill>
                    <a:prstClr val="black"/>
                  </a:solidFill>
                </a:rPr>
                <a:t>E, </a:t>
              </a:r>
            </a:p>
            <a:p>
              <a:pPr eaLnBrk="1" fontAlgn="base" hangingPunct="1">
                <a:spcBef>
                  <a:spcPct val="0"/>
                </a:spcBef>
                <a:spcAft>
                  <a:spcPct val="0"/>
                </a:spcAft>
              </a:pPr>
              <a:r>
                <a:rPr lang="en-US" altLang="zh-CN" sz="1200">
                  <a:solidFill>
                    <a:prstClr val="black"/>
                  </a:solidFill>
                </a:rPr>
                <a:t>(from point </a:t>
              </a:r>
              <a:r>
                <a:rPr lang="en-US" altLang="zh-CN" sz="1200" i="1">
                  <a:solidFill>
                    <a:prstClr val="black"/>
                  </a:solidFill>
                </a:rPr>
                <a:t>A to D</a:t>
              </a:r>
              <a:r>
                <a:rPr lang="en-US" altLang="zh-CN" sz="1200">
                  <a:solidFill>
                    <a:prstClr val="black"/>
                  </a:solidFill>
                </a:rPr>
                <a:t>)</a:t>
              </a:r>
              <a:r>
                <a:rPr lang="en-US" altLang="zh-CN" sz="1200" i="1">
                  <a:solidFill>
                    <a:prstClr val="black"/>
                  </a:solidFill>
                </a:rPr>
                <a:t>,  </a:t>
              </a:r>
              <a:r>
                <a:rPr lang="en-US" altLang="zh-CN" sz="1200">
                  <a:solidFill>
                    <a:prstClr val="black"/>
                  </a:solidFill>
                </a:rPr>
                <a:t>changes the </a:t>
              </a:r>
            </a:p>
            <a:p>
              <a:pPr eaLnBrk="1" fontAlgn="base" hangingPunct="1">
                <a:spcBef>
                  <a:spcPct val="0"/>
                </a:spcBef>
                <a:spcAft>
                  <a:spcPct val="0"/>
                </a:spcAft>
              </a:pPr>
              <a:r>
                <a:rPr lang="en-US" altLang="zh-CN" sz="1200">
                  <a:solidFill>
                    <a:prstClr val="black"/>
                  </a:solidFill>
                </a:rPr>
                <a:t>relative prices but keeps real income</a:t>
              </a:r>
            </a:p>
            <a:p>
              <a:pPr eaLnBrk="1" fontAlgn="base" hangingPunct="1">
                <a:spcBef>
                  <a:spcPct val="0"/>
                </a:spcBef>
                <a:spcAft>
                  <a:spcPct val="0"/>
                </a:spcAft>
              </a:pPr>
              <a:r>
                <a:rPr lang="en-US" altLang="zh-CN" sz="1200">
                  <a:solidFill>
                    <a:prstClr val="black"/>
                  </a:solidFill>
                </a:rPr>
                <a:t>(satisfaction) constant.</a:t>
              </a:r>
            </a:p>
          </p:txBody>
        </p:sp>
      </p:grpSp>
    </p:spTree>
    <p:extLst>
      <p:ext uri="{BB962C8B-B14F-4D97-AF65-F5344CB8AC3E}">
        <p14:creationId xmlns:p14="http://schemas.microsoft.com/office/powerpoint/2010/main" val="384278464"/>
      </p:ext>
    </p:extLst>
  </p:cSld>
  <p:clrMapOvr>
    <a:masterClrMapping/>
  </p:clrMapOvr>
  <p:transition spd="med">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eaLnBrk="1" fontAlgn="auto" hangingPunct="1">
              <a:spcAft>
                <a:spcPts val="0"/>
              </a:spcAft>
              <a:defRPr/>
            </a:pPr>
            <a:r>
              <a:rPr lang="en-US" altLang="zh-CN" dirty="0">
                <a:solidFill>
                  <a:schemeClr val="tx2">
                    <a:satMod val="130000"/>
                  </a:schemeClr>
                </a:solidFill>
              </a:rPr>
              <a:t>The Law of Demand</a:t>
            </a:r>
            <a:endParaRPr lang="zh-CN" altLang="en-US" dirty="0">
              <a:solidFill>
                <a:schemeClr val="tx2">
                  <a:satMod val="130000"/>
                </a:schemeClr>
              </a:solidFill>
            </a:endParaRPr>
          </a:p>
        </p:txBody>
      </p:sp>
      <p:sp>
        <p:nvSpPr>
          <p:cNvPr id="58371" name="内容占位符 3"/>
          <p:cNvSpPr>
            <a:spLocks noGrp="1"/>
          </p:cNvSpPr>
          <p:nvPr>
            <p:ph idx="1"/>
          </p:nvPr>
        </p:nvSpPr>
        <p:spPr/>
        <p:txBody>
          <a:bodyPr/>
          <a:lstStyle/>
          <a:p>
            <a:pPr eaLnBrk="1" hangingPunct="1"/>
            <a:r>
              <a:rPr lang="en-US" altLang="zh-CN"/>
              <a:t>The demand for a normal good (i.e., the income effect is positive) increases when its price decreases</a:t>
            </a:r>
            <a:endParaRPr lang="zh-CN" altLang="en-US"/>
          </a:p>
        </p:txBody>
      </p:sp>
    </p:spTree>
    <p:extLst>
      <p:ext uri="{BB962C8B-B14F-4D97-AF65-F5344CB8AC3E}">
        <p14:creationId xmlns:p14="http://schemas.microsoft.com/office/powerpoint/2010/main" val="2293106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A7B07470-EB56-41A2-A52B-B3E77C6345C0}"/>
              </a:ext>
            </a:extLst>
          </p:cNvPr>
          <p:cNvSpPr>
            <a:spLocks noGrp="1" noChangeArrowheads="1"/>
          </p:cNvSpPr>
          <p:nvPr>
            <p:ph type="title"/>
          </p:nvPr>
        </p:nvSpPr>
        <p:spPr>
          <a:noFill/>
        </p:spPr>
        <p:txBody>
          <a:bodyPr/>
          <a:lstStyle/>
          <a:p>
            <a:r>
              <a:rPr lang="en-US" altLang="zh-CN">
                <a:ea typeface="宋体" panose="02010600030101010101" pitchFamily="2" charset="-122"/>
              </a:rPr>
              <a:t>Effects of a Price Change</a:t>
            </a:r>
          </a:p>
        </p:txBody>
      </p:sp>
      <p:sp>
        <p:nvSpPr>
          <p:cNvPr id="3076" name="Line 3">
            <a:extLst>
              <a:ext uri="{FF2B5EF4-FFF2-40B4-BE49-F238E27FC236}">
                <a16:creationId xmlns:a16="http://schemas.microsoft.com/office/drawing/2014/main" id="{DFD9E9E0-2667-4EB0-AAFE-E8DB02169E16}"/>
              </a:ext>
            </a:extLst>
          </p:cNvPr>
          <p:cNvSpPr>
            <a:spLocks noChangeShapeType="1"/>
          </p:cNvSpPr>
          <p:nvPr/>
        </p:nvSpPr>
        <p:spPr bwMode="auto">
          <a:xfrm>
            <a:off x="990600" y="1981200"/>
            <a:ext cx="0" cy="335280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 name="Line 4">
            <a:extLst>
              <a:ext uri="{FF2B5EF4-FFF2-40B4-BE49-F238E27FC236}">
                <a16:creationId xmlns:a16="http://schemas.microsoft.com/office/drawing/2014/main" id="{FB331217-1BF4-42C1-8476-6767C0BADD81}"/>
              </a:ext>
            </a:extLst>
          </p:cNvPr>
          <p:cNvSpPr>
            <a:spLocks noChangeShapeType="1"/>
          </p:cNvSpPr>
          <p:nvPr/>
        </p:nvSpPr>
        <p:spPr bwMode="auto">
          <a:xfrm>
            <a:off x="990600" y="5334000"/>
            <a:ext cx="411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8" name="Rectangle 5">
            <a:extLst>
              <a:ext uri="{FF2B5EF4-FFF2-40B4-BE49-F238E27FC236}">
                <a16:creationId xmlns:a16="http://schemas.microsoft.com/office/drawing/2014/main" id="{04035165-5EDD-479A-9D1F-13C8135FD305}"/>
              </a:ext>
            </a:extLst>
          </p:cNvPr>
          <p:cNvSpPr>
            <a:spLocks noChangeArrowheads="1"/>
          </p:cNvSpPr>
          <p:nvPr/>
        </p:nvSpPr>
        <p:spPr bwMode="auto">
          <a:xfrm>
            <a:off x="4784725" y="53482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3079" name="Line 6">
            <a:extLst>
              <a:ext uri="{FF2B5EF4-FFF2-40B4-BE49-F238E27FC236}">
                <a16:creationId xmlns:a16="http://schemas.microsoft.com/office/drawing/2014/main" id="{34D6AE05-E26B-4D1E-B529-F56BD660F7BD}"/>
              </a:ext>
            </a:extLst>
          </p:cNvPr>
          <p:cNvSpPr>
            <a:spLocks noChangeShapeType="1"/>
          </p:cNvSpPr>
          <p:nvPr/>
        </p:nvSpPr>
        <p:spPr bwMode="auto">
          <a:xfrm>
            <a:off x="990600" y="2819400"/>
            <a:ext cx="1295400" cy="25146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0" name="Line 7">
            <a:extLst>
              <a:ext uri="{FF2B5EF4-FFF2-40B4-BE49-F238E27FC236}">
                <a16:creationId xmlns:a16="http://schemas.microsoft.com/office/drawing/2014/main" id="{739A7D48-6A2B-426A-9359-57FEAFE798B0}"/>
              </a:ext>
            </a:extLst>
          </p:cNvPr>
          <p:cNvSpPr>
            <a:spLocks noChangeShapeType="1"/>
          </p:cNvSpPr>
          <p:nvPr/>
        </p:nvSpPr>
        <p:spPr bwMode="auto">
          <a:xfrm>
            <a:off x="990600" y="2819400"/>
            <a:ext cx="2971800" cy="25146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1" name="Arc 8">
            <a:extLst>
              <a:ext uri="{FF2B5EF4-FFF2-40B4-BE49-F238E27FC236}">
                <a16:creationId xmlns:a16="http://schemas.microsoft.com/office/drawing/2014/main" id="{155752AE-0E0F-4451-9B18-1F7C7B735104}"/>
              </a:ext>
            </a:extLst>
          </p:cNvPr>
          <p:cNvSpPr>
            <a:spLocks/>
          </p:cNvSpPr>
          <p:nvPr/>
        </p:nvSpPr>
        <p:spPr bwMode="auto">
          <a:xfrm>
            <a:off x="2057400" y="4572000"/>
            <a:ext cx="990600" cy="228600"/>
          </a:xfrm>
          <a:custGeom>
            <a:avLst/>
            <a:gdLst>
              <a:gd name="T0" fmla="*/ 45430012 w 21600"/>
              <a:gd name="T1" fmla="*/ 0 h 21600"/>
              <a:gd name="T2" fmla="*/ 0 w 21600"/>
              <a:gd name="T3" fmla="*/ 241935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82" name="Oval 9">
            <a:extLst>
              <a:ext uri="{FF2B5EF4-FFF2-40B4-BE49-F238E27FC236}">
                <a16:creationId xmlns:a16="http://schemas.microsoft.com/office/drawing/2014/main" id="{447230C8-2931-4B6B-A137-34221059AB29}"/>
              </a:ext>
            </a:extLst>
          </p:cNvPr>
          <p:cNvSpPr>
            <a:spLocks noChangeArrowheads="1"/>
          </p:cNvSpPr>
          <p:nvPr/>
        </p:nvSpPr>
        <p:spPr bwMode="auto">
          <a:xfrm>
            <a:off x="1600200" y="4114800"/>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83" name="Rectangle 10">
            <a:extLst>
              <a:ext uri="{FF2B5EF4-FFF2-40B4-BE49-F238E27FC236}">
                <a16:creationId xmlns:a16="http://schemas.microsoft.com/office/drawing/2014/main" id="{126CDB08-D6D9-45DE-AE3D-F3D3F535C267}"/>
              </a:ext>
            </a:extLst>
          </p:cNvPr>
          <p:cNvSpPr>
            <a:spLocks noChangeArrowheads="1"/>
          </p:cNvSpPr>
          <p:nvPr/>
        </p:nvSpPr>
        <p:spPr bwMode="auto">
          <a:xfrm>
            <a:off x="1660525" y="1843088"/>
            <a:ext cx="54673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Lower price for commodity 1</a:t>
            </a:r>
          </a:p>
          <a:p>
            <a:r>
              <a:rPr lang="en-US" altLang="zh-CN">
                <a:ea typeface="宋体" panose="02010600030101010101" pitchFamily="2" charset="-122"/>
              </a:rPr>
              <a:t>pivots the constraint outwards.</a:t>
            </a:r>
          </a:p>
        </p:txBody>
      </p:sp>
      <p:sp>
        <p:nvSpPr>
          <p:cNvPr id="3084" name="Rectangle 11">
            <a:extLst>
              <a:ext uri="{FF2B5EF4-FFF2-40B4-BE49-F238E27FC236}">
                <a16:creationId xmlns:a16="http://schemas.microsoft.com/office/drawing/2014/main" id="{AE7A4847-3FBC-4CFB-97AD-D69C9B4C85F2}"/>
              </a:ext>
            </a:extLst>
          </p:cNvPr>
          <p:cNvSpPr>
            <a:spLocks noChangeArrowheads="1"/>
          </p:cNvSpPr>
          <p:nvPr/>
        </p:nvSpPr>
        <p:spPr bwMode="auto">
          <a:xfrm>
            <a:off x="1660525" y="1385888"/>
            <a:ext cx="4511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Consumer’s budget is $y.</a:t>
            </a:r>
          </a:p>
        </p:txBody>
      </p:sp>
      <p:sp>
        <p:nvSpPr>
          <p:cNvPr id="3085" name="Rectangle 12">
            <a:extLst>
              <a:ext uri="{FF2B5EF4-FFF2-40B4-BE49-F238E27FC236}">
                <a16:creationId xmlns:a16="http://schemas.microsoft.com/office/drawing/2014/main" id="{AB4D9EDA-D6D5-40CB-B598-A3DB68277561}"/>
              </a:ext>
            </a:extLst>
          </p:cNvPr>
          <p:cNvSpPr>
            <a:spLocks noChangeArrowheads="1"/>
          </p:cNvSpPr>
          <p:nvPr/>
        </p:nvSpPr>
        <p:spPr bwMode="auto">
          <a:xfrm>
            <a:off x="441325" y="16144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graphicFrame>
        <p:nvGraphicFramePr>
          <p:cNvPr id="3074" name="Object 13">
            <a:extLst>
              <a:ext uri="{FF2B5EF4-FFF2-40B4-BE49-F238E27FC236}">
                <a16:creationId xmlns:a16="http://schemas.microsoft.com/office/drawing/2014/main" id="{F68F3DC1-FCE0-4E0A-AC5E-B84CAB64D94A}"/>
              </a:ext>
            </a:extLst>
          </p:cNvPr>
          <p:cNvGraphicFramePr>
            <a:graphicFrameLocks/>
          </p:cNvGraphicFramePr>
          <p:nvPr/>
        </p:nvGraphicFramePr>
        <p:xfrm>
          <a:off x="458788" y="2357438"/>
          <a:ext cx="434975" cy="904875"/>
        </p:xfrm>
        <a:graphic>
          <a:graphicData uri="http://schemas.openxmlformats.org/presentationml/2006/ole">
            <mc:AlternateContent xmlns:mc="http://schemas.openxmlformats.org/markup-compatibility/2006">
              <mc:Choice xmlns:v="urn:schemas-microsoft-com:vml" Requires="v">
                <p:oleObj spid="_x0000_s194567" name="Equation" r:id="rId3" imgW="444240" imgH="914400" progId="Equation.2">
                  <p:embed/>
                </p:oleObj>
              </mc:Choice>
              <mc:Fallback>
                <p:oleObj name="Equation" r:id="rId3" imgW="444240" imgH="914400" progId="Equation.2">
                  <p:embed/>
                  <p:pic>
                    <p:nvPicPr>
                      <p:cNvPr id="3074" name="Object 13">
                        <a:extLst>
                          <a:ext uri="{FF2B5EF4-FFF2-40B4-BE49-F238E27FC236}">
                            <a16:creationId xmlns:a16="http://schemas.microsoft.com/office/drawing/2014/main" id="{F68F3DC1-FCE0-4E0A-AC5E-B84CAB64D94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8" y="2357438"/>
                        <a:ext cx="4349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82D683A7-E729-498D-B66D-B4A7306F7104}"/>
              </a:ext>
            </a:extLst>
          </p:cNvPr>
          <p:cNvSpPr>
            <a:spLocks noGrp="1" noChangeArrowheads="1"/>
          </p:cNvSpPr>
          <p:nvPr>
            <p:ph type="title"/>
          </p:nvPr>
        </p:nvSpPr>
        <p:spPr>
          <a:noFill/>
        </p:spPr>
        <p:txBody>
          <a:bodyPr/>
          <a:lstStyle/>
          <a:p>
            <a:r>
              <a:rPr lang="en-US" altLang="zh-CN">
                <a:ea typeface="宋体" panose="02010600030101010101" pitchFamily="2" charset="-122"/>
              </a:rPr>
              <a:t>Effects of a Price Change</a:t>
            </a:r>
          </a:p>
        </p:txBody>
      </p:sp>
      <p:sp>
        <p:nvSpPr>
          <p:cNvPr id="4101" name="Line 3">
            <a:extLst>
              <a:ext uri="{FF2B5EF4-FFF2-40B4-BE49-F238E27FC236}">
                <a16:creationId xmlns:a16="http://schemas.microsoft.com/office/drawing/2014/main" id="{DE0DB93C-EB96-43C5-A2DC-7A3D9020A5A9}"/>
              </a:ext>
            </a:extLst>
          </p:cNvPr>
          <p:cNvSpPr>
            <a:spLocks noChangeShapeType="1"/>
          </p:cNvSpPr>
          <p:nvPr/>
        </p:nvSpPr>
        <p:spPr bwMode="auto">
          <a:xfrm>
            <a:off x="990600" y="1981200"/>
            <a:ext cx="0" cy="335280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2" name="Line 4">
            <a:extLst>
              <a:ext uri="{FF2B5EF4-FFF2-40B4-BE49-F238E27FC236}">
                <a16:creationId xmlns:a16="http://schemas.microsoft.com/office/drawing/2014/main" id="{EB4321C8-C1D9-44A5-881E-6C6C495CB694}"/>
              </a:ext>
            </a:extLst>
          </p:cNvPr>
          <p:cNvSpPr>
            <a:spLocks noChangeShapeType="1"/>
          </p:cNvSpPr>
          <p:nvPr/>
        </p:nvSpPr>
        <p:spPr bwMode="auto">
          <a:xfrm>
            <a:off x="990600" y="5334000"/>
            <a:ext cx="411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3" name="Rectangle 5">
            <a:extLst>
              <a:ext uri="{FF2B5EF4-FFF2-40B4-BE49-F238E27FC236}">
                <a16:creationId xmlns:a16="http://schemas.microsoft.com/office/drawing/2014/main" id="{EBBB2C86-AEF0-4253-A417-72C517846AED}"/>
              </a:ext>
            </a:extLst>
          </p:cNvPr>
          <p:cNvSpPr>
            <a:spLocks noChangeArrowheads="1"/>
          </p:cNvSpPr>
          <p:nvPr/>
        </p:nvSpPr>
        <p:spPr bwMode="auto">
          <a:xfrm>
            <a:off x="4784725" y="53482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4104" name="Line 6">
            <a:extLst>
              <a:ext uri="{FF2B5EF4-FFF2-40B4-BE49-F238E27FC236}">
                <a16:creationId xmlns:a16="http://schemas.microsoft.com/office/drawing/2014/main" id="{F034647C-0CA2-49CE-967F-6561EA69B3F5}"/>
              </a:ext>
            </a:extLst>
          </p:cNvPr>
          <p:cNvSpPr>
            <a:spLocks noChangeShapeType="1"/>
          </p:cNvSpPr>
          <p:nvPr/>
        </p:nvSpPr>
        <p:spPr bwMode="auto">
          <a:xfrm>
            <a:off x="990600" y="2819400"/>
            <a:ext cx="1295400" cy="25146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5" name="Line 7">
            <a:extLst>
              <a:ext uri="{FF2B5EF4-FFF2-40B4-BE49-F238E27FC236}">
                <a16:creationId xmlns:a16="http://schemas.microsoft.com/office/drawing/2014/main" id="{DF8E5F1E-CE64-4492-BAC2-170030D8C978}"/>
              </a:ext>
            </a:extLst>
          </p:cNvPr>
          <p:cNvSpPr>
            <a:spLocks noChangeShapeType="1"/>
          </p:cNvSpPr>
          <p:nvPr/>
        </p:nvSpPr>
        <p:spPr bwMode="auto">
          <a:xfrm>
            <a:off x="990600" y="2819400"/>
            <a:ext cx="2971800" cy="25146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6" name="Oval 8">
            <a:extLst>
              <a:ext uri="{FF2B5EF4-FFF2-40B4-BE49-F238E27FC236}">
                <a16:creationId xmlns:a16="http://schemas.microsoft.com/office/drawing/2014/main" id="{12A05B18-C18A-4A82-8BB8-C1A66CC55F6A}"/>
              </a:ext>
            </a:extLst>
          </p:cNvPr>
          <p:cNvSpPr>
            <a:spLocks noChangeArrowheads="1"/>
          </p:cNvSpPr>
          <p:nvPr/>
        </p:nvSpPr>
        <p:spPr bwMode="auto">
          <a:xfrm>
            <a:off x="1600200" y="4114800"/>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07" name="Rectangle 9">
            <a:extLst>
              <a:ext uri="{FF2B5EF4-FFF2-40B4-BE49-F238E27FC236}">
                <a16:creationId xmlns:a16="http://schemas.microsoft.com/office/drawing/2014/main" id="{25D03B49-03DB-4514-9294-C333E8D514D1}"/>
              </a:ext>
            </a:extLst>
          </p:cNvPr>
          <p:cNvSpPr>
            <a:spLocks noChangeArrowheads="1"/>
          </p:cNvSpPr>
          <p:nvPr/>
        </p:nvSpPr>
        <p:spPr bwMode="auto">
          <a:xfrm>
            <a:off x="1660525" y="1843088"/>
            <a:ext cx="54673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Lower price for commodity 1</a:t>
            </a:r>
          </a:p>
          <a:p>
            <a:r>
              <a:rPr lang="en-US" altLang="zh-CN">
                <a:ea typeface="宋体" panose="02010600030101010101" pitchFamily="2" charset="-122"/>
              </a:rPr>
              <a:t>pivots the constraint outwards.</a:t>
            </a:r>
          </a:p>
        </p:txBody>
      </p:sp>
      <p:sp>
        <p:nvSpPr>
          <p:cNvPr id="4108" name="Rectangle 10">
            <a:extLst>
              <a:ext uri="{FF2B5EF4-FFF2-40B4-BE49-F238E27FC236}">
                <a16:creationId xmlns:a16="http://schemas.microsoft.com/office/drawing/2014/main" id="{B19FB72D-1B0E-4EEA-8428-64863E8953D9}"/>
              </a:ext>
            </a:extLst>
          </p:cNvPr>
          <p:cNvSpPr>
            <a:spLocks noChangeArrowheads="1"/>
          </p:cNvSpPr>
          <p:nvPr/>
        </p:nvSpPr>
        <p:spPr bwMode="auto">
          <a:xfrm>
            <a:off x="1660525" y="1385888"/>
            <a:ext cx="4511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Consumer’s budget is $y.</a:t>
            </a:r>
          </a:p>
        </p:txBody>
      </p:sp>
      <p:sp>
        <p:nvSpPr>
          <p:cNvPr id="4109" name="Rectangle 11">
            <a:extLst>
              <a:ext uri="{FF2B5EF4-FFF2-40B4-BE49-F238E27FC236}">
                <a16:creationId xmlns:a16="http://schemas.microsoft.com/office/drawing/2014/main" id="{75B85CC1-E155-420A-B566-DD9D8AC62381}"/>
              </a:ext>
            </a:extLst>
          </p:cNvPr>
          <p:cNvSpPr>
            <a:spLocks noChangeArrowheads="1"/>
          </p:cNvSpPr>
          <p:nvPr/>
        </p:nvSpPr>
        <p:spPr bwMode="auto">
          <a:xfrm>
            <a:off x="441325" y="16144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graphicFrame>
        <p:nvGraphicFramePr>
          <p:cNvPr id="4098" name="Object 12">
            <a:extLst>
              <a:ext uri="{FF2B5EF4-FFF2-40B4-BE49-F238E27FC236}">
                <a16:creationId xmlns:a16="http://schemas.microsoft.com/office/drawing/2014/main" id="{3F8FEC60-33F8-487F-8E68-646FECA2BAA9}"/>
              </a:ext>
            </a:extLst>
          </p:cNvPr>
          <p:cNvGraphicFramePr>
            <a:graphicFrameLocks/>
          </p:cNvGraphicFramePr>
          <p:nvPr/>
        </p:nvGraphicFramePr>
        <p:xfrm>
          <a:off x="458788" y="2357438"/>
          <a:ext cx="434975" cy="904875"/>
        </p:xfrm>
        <a:graphic>
          <a:graphicData uri="http://schemas.openxmlformats.org/presentationml/2006/ole">
            <mc:AlternateContent xmlns:mc="http://schemas.openxmlformats.org/markup-compatibility/2006">
              <mc:Choice xmlns:v="urn:schemas-microsoft-com:vml" Requires="v">
                <p:oleObj spid="_x0000_s195596" name="Equation" r:id="rId3" imgW="444240" imgH="914400" progId="Equation.2">
                  <p:embed/>
                </p:oleObj>
              </mc:Choice>
              <mc:Fallback>
                <p:oleObj name="Equation" r:id="rId3" imgW="444240" imgH="914400" progId="Equation.2">
                  <p:embed/>
                  <p:pic>
                    <p:nvPicPr>
                      <p:cNvPr id="4098" name="Object 12">
                        <a:extLst>
                          <a:ext uri="{FF2B5EF4-FFF2-40B4-BE49-F238E27FC236}">
                            <a16:creationId xmlns:a16="http://schemas.microsoft.com/office/drawing/2014/main" id="{3F8FEC60-33F8-487F-8E68-646FECA2BAA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8" y="2357438"/>
                        <a:ext cx="4349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0" name="Line 13">
            <a:extLst>
              <a:ext uri="{FF2B5EF4-FFF2-40B4-BE49-F238E27FC236}">
                <a16:creationId xmlns:a16="http://schemas.microsoft.com/office/drawing/2014/main" id="{842470AA-3981-4CB1-AC2A-F68F9224FE4A}"/>
              </a:ext>
            </a:extLst>
          </p:cNvPr>
          <p:cNvSpPr>
            <a:spLocks noChangeShapeType="1"/>
          </p:cNvSpPr>
          <p:nvPr/>
        </p:nvSpPr>
        <p:spPr bwMode="auto">
          <a:xfrm>
            <a:off x="990600" y="3619500"/>
            <a:ext cx="2057400" cy="17414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099" name="Object 14">
            <a:extLst>
              <a:ext uri="{FF2B5EF4-FFF2-40B4-BE49-F238E27FC236}">
                <a16:creationId xmlns:a16="http://schemas.microsoft.com/office/drawing/2014/main" id="{DE5D772C-5021-4C1B-BB60-AB3029E7031B}"/>
              </a:ext>
            </a:extLst>
          </p:cNvPr>
          <p:cNvGraphicFramePr>
            <a:graphicFrameLocks/>
          </p:cNvGraphicFramePr>
          <p:nvPr/>
        </p:nvGraphicFramePr>
        <p:xfrm>
          <a:off x="439738" y="3348038"/>
          <a:ext cx="434975" cy="904875"/>
        </p:xfrm>
        <a:graphic>
          <a:graphicData uri="http://schemas.openxmlformats.org/presentationml/2006/ole">
            <mc:AlternateContent xmlns:mc="http://schemas.openxmlformats.org/markup-compatibility/2006">
              <mc:Choice xmlns:v="urn:schemas-microsoft-com:vml" Requires="v">
                <p:oleObj spid="_x0000_s195597" name="Equation" r:id="rId5" imgW="444240" imgH="914400" progId="Equation.2">
                  <p:embed/>
                </p:oleObj>
              </mc:Choice>
              <mc:Fallback>
                <p:oleObj name="Equation" r:id="rId5" imgW="444240" imgH="914400" progId="Equation.2">
                  <p:embed/>
                  <p:pic>
                    <p:nvPicPr>
                      <p:cNvPr id="4099" name="Object 14">
                        <a:extLst>
                          <a:ext uri="{FF2B5EF4-FFF2-40B4-BE49-F238E27FC236}">
                            <a16:creationId xmlns:a16="http://schemas.microsoft.com/office/drawing/2014/main" id="{DE5D772C-5021-4C1B-BB60-AB3029E7031B}"/>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738" y="3348038"/>
                        <a:ext cx="4349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1" name="Rectangle 15">
            <a:extLst>
              <a:ext uri="{FF2B5EF4-FFF2-40B4-BE49-F238E27FC236}">
                <a16:creationId xmlns:a16="http://schemas.microsoft.com/office/drawing/2014/main" id="{12EB353D-5B2D-4E7F-A456-2CEA0D3A4A8B}"/>
              </a:ext>
            </a:extLst>
          </p:cNvPr>
          <p:cNvSpPr>
            <a:spLocks noChangeArrowheads="1"/>
          </p:cNvSpPr>
          <p:nvPr/>
        </p:nvSpPr>
        <p:spPr bwMode="auto">
          <a:xfrm>
            <a:off x="1660525" y="2757488"/>
            <a:ext cx="676751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Now only $y’ are needed to buy the</a:t>
            </a:r>
            <a:br>
              <a:rPr lang="en-US" altLang="zh-CN">
                <a:ea typeface="宋体" panose="02010600030101010101" pitchFamily="2" charset="-122"/>
              </a:rPr>
            </a:br>
            <a:r>
              <a:rPr lang="en-US" altLang="zh-CN">
                <a:ea typeface="宋体" panose="02010600030101010101" pitchFamily="2" charset="-122"/>
              </a:rPr>
              <a:t>      original bundle at the new prices, </a:t>
            </a:r>
            <a:br>
              <a:rPr lang="en-US" altLang="zh-CN">
                <a:ea typeface="宋体" panose="02010600030101010101" pitchFamily="2" charset="-122"/>
              </a:rPr>
            </a:br>
            <a:r>
              <a:rPr lang="en-US" altLang="zh-CN">
                <a:ea typeface="宋体" panose="02010600030101010101" pitchFamily="2" charset="-122"/>
              </a:rPr>
              <a:t>           as if the consumer’s income has</a:t>
            </a:r>
            <a:br>
              <a:rPr lang="en-US" altLang="zh-CN">
                <a:ea typeface="宋体" panose="02010600030101010101" pitchFamily="2" charset="-122"/>
              </a:rPr>
            </a:br>
            <a:r>
              <a:rPr lang="en-US" altLang="zh-CN">
                <a:ea typeface="宋体" panose="02010600030101010101" pitchFamily="2" charset="-122"/>
              </a:rPr>
              <a:t>                 increased by $y - $y’.</a:t>
            </a:r>
          </a:p>
        </p:txBody>
      </p:sp>
      <p:sp>
        <p:nvSpPr>
          <p:cNvPr id="4112" name="Line 16">
            <a:extLst>
              <a:ext uri="{FF2B5EF4-FFF2-40B4-BE49-F238E27FC236}">
                <a16:creationId xmlns:a16="http://schemas.microsoft.com/office/drawing/2014/main" id="{F1965567-5768-45F5-84B9-91BE9F563C74}"/>
              </a:ext>
            </a:extLst>
          </p:cNvPr>
          <p:cNvSpPr>
            <a:spLocks noChangeShapeType="1"/>
          </p:cNvSpPr>
          <p:nvPr/>
        </p:nvSpPr>
        <p:spPr bwMode="auto">
          <a:xfrm flipV="1">
            <a:off x="2476500" y="4438650"/>
            <a:ext cx="438150" cy="43815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1CEDCF9-2DEE-480E-AEF9-A8596CB09457}"/>
              </a:ext>
            </a:extLst>
          </p:cNvPr>
          <p:cNvSpPr>
            <a:spLocks noGrp="1" noChangeArrowheads="1"/>
          </p:cNvSpPr>
          <p:nvPr>
            <p:ph type="title"/>
          </p:nvPr>
        </p:nvSpPr>
        <p:spPr>
          <a:noFill/>
        </p:spPr>
        <p:txBody>
          <a:bodyPr/>
          <a:lstStyle/>
          <a:p>
            <a:r>
              <a:rPr lang="en-US" altLang="zh-CN">
                <a:ea typeface="宋体" panose="02010600030101010101" pitchFamily="2" charset="-122"/>
              </a:rPr>
              <a:t>Effects of a Price Change</a:t>
            </a:r>
          </a:p>
        </p:txBody>
      </p:sp>
      <p:sp>
        <p:nvSpPr>
          <p:cNvPr id="11267" name="Rectangle 3">
            <a:extLst>
              <a:ext uri="{FF2B5EF4-FFF2-40B4-BE49-F238E27FC236}">
                <a16:creationId xmlns:a16="http://schemas.microsoft.com/office/drawing/2014/main" id="{06A5BB13-0682-4222-B23A-A31659462C18}"/>
              </a:ext>
            </a:extLst>
          </p:cNvPr>
          <p:cNvSpPr>
            <a:spLocks noGrp="1" noChangeArrowheads="1"/>
          </p:cNvSpPr>
          <p:nvPr>
            <p:ph type="body" idx="1"/>
          </p:nvPr>
        </p:nvSpPr>
        <p:spPr>
          <a:noFill/>
        </p:spPr>
        <p:txBody>
          <a:bodyPr/>
          <a:lstStyle/>
          <a:p>
            <a:r>
              <a:rPr lang="en-US" altLang="zh-CN">
                <a:ea typeface="宋体" panose="02010600030101010101" pitchFamily="2" charset="-122"/>
              </a:rPr>
              <a:t>Changes to quantities demanded due to this ‘extra’ income are the </a:t>
            </a:r>
            <a:r>
              <a:rPr lang="en-US" altLang="zh-CN">
                <a:solidFill>
                  <a:schemeClr val="tx2"/>
                </a:solidFill>
                <a:ea typeface="宋体" panose="02010600030101010101" pitchFamily="2" charset="-122"/>
              </a:rPr>
              <a:t>income effect</a:t>
            </a:r>
            <a:r>
              <a:rPr lang="en-US" altLang="zh-CN">
                <a:ea typeface="宋体" panose="02010600030101010101" pitchFamily="2" charset="-122"/>
              </a:rPr>
              <a:t> of the price change.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5D65A85-4D83-4786-925B-B7A1F888116F}"/>
              </a:ext>
            </a:extLst>
          </p:cNvPr>
          <p:cNvSpPr>
            <a:spLocks noGrp="1" noChangeArrowheads="1"/>
          </p:cNvSpPr>
          <p:nvPr>
            <p:ph type="title"/>
          </p:nvPr>
        </p:nvSpPr>
        <p:spPr>
          <a:noFill/>
        </p:spPr>
        <p:txBody>
          <a:bodyPr/>
          <a:lstStyle/>
          <a:p>
            <a:r>
              <a:rPr lang="en-US" altLang="zh-CN">
                <a:ea typeface="宋体" panose="02010600030101010101" pitchFamily="2" charset="-122"/>
              </a:rPr>
              <a:t>Slutsky Equation</a:t>
            </a:r>
          </a:p>
        </p:txBody>
      </p:sp>
      <p:sp>
        <p:nvSpPr>
          <p:cNvPr id="12291" name="Rectangle 3">
            <a:extLst>
              <a:ext uri="{FF2B5EF4-FFF2-40B4-BE49-F238E27FC236}">
                <a16:creationId xmlns:a16="http://schemas.microsoft.com/office/drawing/2014/main" id="{C161416E-5FF4-4DD4-BCFA-326E79904257}"/>
              </a:ext>
            </a:extLst>
          </p:cNvPr>
          <p:cNvSpPr>
            <a:spLocks noGrp="1" noChangeArrowheads="1"/>
          </p:cNvSpPr>
          <p:nvPr>
            <p:ph type="body" idx="1"/>
          </p:nvPr>
        </p:nvSpPr>
        <p:spPr>
          <a:xfrm>
            <a:off x="685800" y="1238250"/>
            <a:ext cx="7772400" cy="4152900"/>
          </a:xfrm>
          <a:noFill/>
        </p:spPr>
        <p:txBody>
          <a:bodyPr/>
          <a:lstStyle/>
          <a:p>
            <a:r>
              <a:rPr lang="en-US" altLang="zh-CN">
                <a:ea typeface="宋体" panose="02010600030101010101" pitchFamily="2" charset="-122"/>
              </a:rPr>
              <a:t>Slutsky discovered that changes to demand from a price change are always the sum of a pure substitution effect and an income effect.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B087046-A161-4242-B6AC-5FDD0AD2F858}"/>
              </a:ext>
            </a:extLst>
          </p:cNvPr>
          <p:cNvSpPr>
            <a:spLocks noGrp="1" noChangeArrowheads="1"/>
          </p:cNvSpPr>
          <p:nvPr>
            <p:ph type="title"/>
          </p:nvPr>
        </p:nvSpPr>
        <p:spPr>
          <a:noFill/>
        </p:spPr>
        <p:txBody>
          <a:bodyPr/>
          <a:lstStyle/>
          <a:p>
            <a:r>
              <a:rPr lang="en-US" altLang="zh-CN">
                <a:ea typeface="宋体" panose="02010600030101010101" pitchFamily="2" charset="-122"/>
              </a:rPr>
              <a:t>Real Income Changes</a:t>
            </a:r>
          </a:p>
        </p:txBody>
      </p:sp>
      <p:sp>
        <p:nvSpPr>
          <p:cNvPr id="13315" name="Rectangle 3">
            <a:extLst>
              <a:ext uri="{FF2B5EF4-FFF2-40B4-BE49-F238E27FC236}">
                <a16:creationId xmlns:a16="http://schemas.microsoft.com/office/drawing/2014/main" id="{D634200C-275A-46FB-8B21-220F2C37FD0E}"/>
              </a:ext>
            </a:extLst>
          </p:cNvPr>
          <p:cNvSpPr>
            <a:spLocks noGrp="1" noChangeArrowheads="1"/>
          </p:cNvSpPr>
          <p:nvPr>
            <p:ph type="body" idx="1"/>
          </p:nvPr>
        </p:nvSpPr>
        <p:spPr>
          <a:xfrm>
            <a:off x="685800" y="1595438"/>
            <a:ext cx="7772400" cy="4152900"/>
          </a:xfrm>
          <a:noFill/>
        </p:spPr>
        <p:txBody>
          <a:bodyPr/>
          <a:lstStyle/>
          <a:p>
            <a:r>
              <a:rPr lang="en-US" altLang="zh-CN">
                <a:ea typeface="宋体" panose="02010600030101010101" pitchFamily="2" charset="-122"/>
              </a:rPr>
              <a:t>Slutsky asserted that if, at the new prices,</a:t>
            </a:r>
          </a:p>
          <a:p>
            <a:pPr lvl="1"/>
            <a:r>
              <a:rPr lang="en-US" altLang="zh-CN">
                <a:ea typeface="宋体" panose="02010600030101010101" pitchFamily="2" charset="-122"/>
              </a:rPr>
              <a:t>less income is needed to buy the original bundle then “real income” is increased</a:t>
            </a:r>
          </a:p>
          <a:p>
            <a:pPr lvl="1"/>
            <a:r>
              <a:rPr lang="en-US" altLang="zh-CN">
                <a:ea typeface="宋体" panose="02010600030101010101" pitchFamily="2" charset="-122"/>
              </a:rPr>
              <a:t>more income is needed to buy the original bundle then “real income” is decreased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3569</TotalTime>
  <Words>1208</Words>
  <Application>Microsoft Office PowerPoint</Application>
  <PresentationFormat>全屏显示(4:3)</PresentationFormat>
  <Paragraphs>284</Paragraphs>
  <Slides>48</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48</vt:i4>
      </vt:variant>
    </vt:vector>
  </HeadingPairs>
  <TitlesOfParts>
    <vt:vector size="60" baseType="lpstr">
      <vt:lpstr>Monotype Sorts</vt:lpstr>
      <vt:lpstr>华文中宋</vt:lpstr>
      <vt:lpstr>宋体</vt:lpstr>
      <vt:lpstr>Arial</vt:lpstr>
      <vt:lpstr>Cambria Math</vt:lpstr>
      <vt:lpstr>Gill Sans MT</vt:lpstr>
      <vt:lpstr>Symbol</vt:lpstr>
      <vt:lpstr>Verdana</vt:lpstr>
      <vt:lpstr>Wingdings 2</vt:lpstr>
      <vt:lpstr>夏至</vt:lpstr>
      <vt:lpstr>Photo Editor 照片</vt:lpstr>
      <vt:lpstr>Equation</vt:lpstr>
      <vt:lpstr>Chapter Eight</vt:lpstr>
      <vt:lpstr>Effects of a Price Change</vt:lpstr>
      <vt:lpstr>Effects of a Price Change</vt:lpstr>
      <vt:lpstr>Effects of a Price Change</vt:lpstr>
      <vt:lpstr>Effects of a Price Change</vt:lpstr>
      <vt:lpstr>Effects of a Price Change</vt:lpstr>
      <vt:lpstr>Effects of a Price Change</vt:lpstr>
      <vt:lpstr>Slutsky Equation</vt:lpstr>
      <vt:lpstr>Real Income Changes</vt:lpstr>
      <vt:lpstr>Real Income Changes</vt:lpstr>
      <vt:lpstr>Real Income Changes</vt:lpstr>
      <vt:lpstr>Real Income Changes</vt:lpstr>
      <vt:lpstr>Real Income Changes</vt:lpstr>
      <vt:lpstr>Real Income Changes</vt:lpstr>
      <vt:lpstr>Real Income Changes</vt:lpstr>
      <vt:lpstr>Pure Substitution Effect</vt:lpstr>
      <vt:lpstr>Pure Substitution Effect Only</vt:lpstr>
      <vt:lpstr>Pure Substitution Effect Only</vt:lpstr>
      <vt:lpstr>Pure Substitution Effect Only</vt:lpstr>
      <vt:lpstr>Pure Substitution Effect Only</vt:lpstr>
      <vt:lpstr>Pure Substitution Effect Only</vt:lpstr>
      <vt:lpstr>And Now The Income Effect</vt:lpstr>
      <vt:lpstr>And Now The Income Effect</vt:lpstr>
      <vt:lpstr>The Overall Change in Demand</vt:lpstr>
      <vt:lpstr>Slutsky’s Effects for Normal Goods</vt:lpstr>
      <vt:lpstr>Slutsky’s Effects for Normal Goods</vt:lpstr>
      <vt:lpstr>Slutsky’s Effects for Normal Goods</vt:lpstr>
      <vt:lpstr>Slutsky’s Effects for Normal Goods</vt:lpstr>
      <vt:lpstr>Slutsky’s Effects for Income-Inferior Goods</vt:lpstr>
      <vt:lpstr>Slutsky’s Effects for Income-Inferior Goods</vt:lpstr>
      <vt:lpstr>Slutsky’s Effects for Income-Inferior Goods</vt:lpstr>
      <vt:lpstr>Slutsky’s Effects for Income-Inferior Goods</vt:lpstr>
      <vt:lpstr>Slutsky’s Effects for Income-Inferior Goods</vt:lpstr>
      <vt:lpstr>Slutsky’s Effects for Income-Inferior Goods</vt:lpstr>
      <vt:lpstr>Slutsky’s Effects for Income-Inferior Goods</vt:lpstr>
      <vt:lpstr>Giffen Goods</vt:lpstr>
      <vt:lpstr>Slutsky’s Effects for Giffen Goods</vt:lpstr>
      <vt:lpstr>Slutsky’s Effects for Giffen Goods</vt:lpstr>
      <vt:lpstr>Slutsky’s Effects for Giffen Goods</vt:lpstr>
      <vt:lpstr>Slutsky’s Effects for Giffen Goods</vt:lpstr>
      <vt:lpstr>The Slutsky Equation</vt:lpstr>
      <vt:lpstr>Remaining Topics</vt:lpstr>
      <vt:lpstr>PowerPoint 演示文稿</vt:lpstr>
      <vt:lpstr>PowerPoint 演示文稿</vt:lpstr>
      <vt:lpstr>PowerPoint 演示文稿</vt:lpstr>
      <vt:lpstr>Hicks Substitution Effects</vt:lpstr>
      <vt:lpstr>Income and Substitution Effects: Normal Good</vt:lpstr>
      <vt:lpstr>The Law of Demand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Two</dc:title>
  <dc:creator>LSA Media Services, PC-69</dc:creator>
  <cp:lastModifiedBy>liyan_m1@126.com</cp:lastModifiedBy>
  <cp:revision>178</cp:revision>
  <dcterms:created xsi:type="dcterms:W3CDTF">1996-06-20T12:03:58Z</dcterms:created>
  <dcterms:modified xsi:type="dcterms:W3CDTF">2019-10-16T09:33:00Z</dcterms:modified>
</cp:coreProperties>
</file>