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602" r:id="rId2"/>
    <p:sldId id="603" r:id="rId3"/>
    <p:sldId id="610" r:id="rId4"/>
    <p:sldId id="611" r:id="rId5"/>
    <p:sldId id="747" r:id="rId6"/>
    <p:sldId id="612" r:id="rId7"/>
    <p:sldId id="614" r:id="rId8"/>
    <p:sldId id="615" r:id="rId9"/>
    <p:sldId id="616" r:id="rId10"/>
    <p:sldId id="748" r:id="rId11"/>
    <p:sldId id="749" r:id="rId12"/>
    <p:sldId id="750" r:id="rId13"/>
    <p:sldId id="751" r:id="rId14"/>
    <p:sldId id="757" r:id="rId15"/>
    <p:sldId id="752" r:id="rId16"/>
    <p:sldId id="753" r:id="rId17"/>
    <p:sldId id="754" r:id="rId18"/>
    <p:sldId id="755" r:id="rId19"/>
    <p:sldId id="756" r:id="rId20"/>
    <p:sldId id="758" r:id="rId21"/>
    <p:sldId id="617" r:id="rId22"/>
    <p:sldId id="760" r:id="rId23"/>
    <p:sldId id="759" r:id="rId24"/>
    <p:sldId id="618" r:id="rId25"/>
    <p:sldId id="761" r:id="rId26"/>
    <p:sldId id="762" r:id="rId27"/>
    <p:sldId id="763" r:id="rId28"/>
    <p:sldId id="764" r:id="rId29"/>
    <p:sldId id="640" r:id="rId30"/>
    <p:sldId id="641" r:id="rId31"/>
    <p:sldId id="642" r:id="rId32"/>
    <p:sldId id="643" r:id="rId33"/>
    <p:sldId id="644" r:id="rId34"/>
    <p:sldId id="765" r:id="rId35"/>
    <p:sldId id="766" r:id="rId36"/>
    <p:sldId id="767" r:id="rId37"/>
    <p:sldId id="645" r:id="rId38"/>
    <p:sldId id="768" r:id="rId39"/>
    <p:sldId id="777" r:id="rId40"/>
    <p:sldId id="769" r:id="rId41"/>
    <p:sldId id="647" r:id="rId42"/>
    <p:sldId id="770" r:id="rId43"/>
    <p:sldId id="771" r:id="rId44"/>
    <p:sldId id="772" r:id="rId45"/>
    <p:sldId id="667" r:id="rId46"/>
    <p:sldId id="773" r:id="rId47"/>
    <p:sldId id="774" r:id="rId48"/>
    <p:sldId id="775" r:id="rId49"/>
    <p:sldId id="776" r:id="rId50"/>
    <p:sldId id="778" r:id="rId51"/>
    <p:sldId id="779" r:id="rId52"/>
    <p:sldId id="780" r:id="rId53"/>
    <p:sldId id="781" r:id="rId54"/>
    <p:sldId id="782" r:id="rId55"/>
    <p:sldId id="783" r:id="rId56"/>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CC00CC"/>
    <a:srgbClr val="FF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0" autoAdjust="0"/>
    <p:restoredTop sz="94675" autoAdjust="0"/>
  </p:normalViewPr>
  <p:slideViewPr>
    <p:cSldViewPr>
      <p:cViewPr>
        <p:scale>
          <a:sx n="80" d="100"/>
          <a:sy n="80" d="100"/>
        </p:scale>
        <p:origin x="-58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62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9A76EA-97BB-4DC0-BABF-424B666E0216}" type="doc">
      <dgm:prSet loTypeId="urn:microsoft.com/office/officeart/2005/8/layout/hierarchy2" loCatId="hierarchy" qsTypeId="urn:microsoft.com/office/officeart/2005/8/quickstyle/simple1" qsCatId="simple" csTypeId="urn:microsoft.com/office/officeart/2005/8/colors/accent6_1" csCatId="accent6" phldr="1"/>
      <dgm:spPr/>
      <dgm:t>
        <a:bodyPr/>
        <a:lstStyle/>
        <a:p>
          <a:endParaRPr lang="zh-CN" altLang="en-US"/>
        </a:p>
      </dgm:t>
    </dgm:pt>
    <dgm:pt modelId="{C64BDC55-1B6C-49BF-97E7-765755BB2BD1}">
      <dgm:prSet phldrT="[文本]"/>
      <dgm:spPr/>
      <dgm:t>
        <a:bodyPr/>
        <a:lstStyle/>
        <a:p>
          <a:r>
            <a:rPr lang="zh-CN" altLang="en-US" b="1" dirty="0" smtClean="0">
              <a:latin typeface="楷体_GB2312" pitchFamily="49" charset="-122"/>
              <a:ea typeface="楷体_GB2312" pitchFamily="49" charset="-122"/>
            </a:rPr>
            <a:t>国债</a:t>
          </a:r>
          <a:endParaRPr lang="zh-CN" altLang="en-US" b="1" dirty="0">
            <a:latin typeface="楷体_GB2312" pitchFamily="49" charset="-122"/>
            <a:ea typeface="楷体_GB2312" pitchFamily="49" charset="-122"/>
          </a:endParaRPr>
        </a:p>
      </dgm:t>
    </dgm:pt>
    <dgm:pt modelId="{CA57B264-571F-4DC4-B293-4A51DFC09567}" type="parTrans" cxnId="{76C6C7F6-2903-4B7E-8E6A-319ABF42E8AB}">
      <dgm:prSet/>
      <dgm:spPr/>
      <dgm:t>
        <a:bodyPr/>
        <a:lstStyle/>
        <a:p>
          <a:endParaRPr lang="zh-CN" altLang="en-US" b="1"/>
        </a:p>
      </dgm:t>
    </dgm:pt>
    <dgm:pt modelId="{D50D40AC-5F37-4299-BA89-93E992A32238}" type="sibTrans" cxnId="{76C6C7F6-2903-4B7E-8E6A-319ABF42E8AB}">
      <dgm:prSet/>
      <dgm:spPr/>
      <dgm:t>
        <a:bodyPr/>
        <a:lstStyle/>
        <a:p>
          <a:endParaRPr lang="zh-CN" altLang="en-US" b="1"/>
        </a:p>
      </dgm:t>
    </dgm:pt>
    <dgm:pt modelId="{230C1A11-0FBF-42E2-9D8B-41CF85054809}">
      <dgm:prSet phldrT="[文本]"/>
      <dgm:spPr/>
      <dgm:t>
        <a:bodyPr/>
        <a:lstStyle/>
        <a:p>
          <a:r>
            <a:rPr lang="zh-CN" altLang="en-US" b="1" dirty="0" smtClean="0">
              <a:latin typeface="楷体_GB2312" pitchFamily="49" charset="-122"/>
              <a:ea typeface="楷体_GB2312" pitchFamily="49" charset="-122"/>
            </a:rPr>
            <a:t>国库券</a:t>
          </a:r>
          <a:endParaRPr lang="zh-CN" altLang="en-US" b="1" dirty="0">
            <a:latin typeface="楷体_GB2312" pitchFamily="49" charset="-122"/>
            <a:ea typeface="楷体_GB2312" pitchFamily="49" charset="-122"/>
          </a:endParaRPr>
        </a:p>
      </dgm:t>
    </dgm:pt>
    <dgm:pt modelId="{20C35BFC-219E-4E6B-9B61-FC62892908D6}" type="parTrans" cxnId="{134B01F3-BE58-41E3-B028-ECBD5838C8D6}">
      <dgm:prSet/>
      <dgm:spPr/>
      <dgm:t>
        <a:bodyPr/>
        <a:lstStyle/>
        <a:p>
          <a:endParaRPr lang="zh-CN" altLang="en-US" b="1"/>
        </a:p>
      </dgm:t>
    </dgm:pt>
    <dgm:pt modelId="{F595CC3D-0803-4091-8B07-15BDCA8A2990}" type="sibTrans" cxnId="{134B01F3-BE58-41E3-B028-ECBD5838C8D6}">
      <dgm:prSet/>
      <dgm:spPr/>
      <dgm:t>
        <a:bodyPr/>
        <a:lstStyle/>
        <a:p>
          <a:endParaRPr lang="zh-CN" altLang="en-US" b="1"/>
        </a:p>
      </dgm:t>
    </dgm:pt>
    <dgm:pt modelId="{39C08AF3-348C-46A6-8D64-DD7C7E99FB64}">
      <dgm:prSet phldrT="[文本]"/>
      <dgm:spPr/>
      <dgm:t>
        <a:bodyPr/>
        <a:lstStyle/>
        <a:p>
          <a:r>
            <a:rPr lang="en-US" altLang="zh-CN" b="1" dirty="0" smtClean="0">
              <a:latin typeface="Times New Roman" pitchFamily="18" charset="0"/>
              <a:ea typeface="楷体_GB2312" pitchFamily="49" charset="-122"/>
              <a:cs typeface="Times New Roman" pitchFamily="18" charset="0"/>
            </a:rPr>
            <a:t>1</a:t>
          </a:r>
          <a:r>
            <a:rPr lang="zh-CN" altLang="en-US" b="1" dirty="0" smtClean="0">
              <a:latin typeface="Times New Roman" pitchFamily="18" charset="0"/>
              <a:ea typeface="楷体_GB2312" pitchFamily="49" charset="-122"/>
              <a:cs typeface="Times New Roman" pitchFamily="18" charset="0"/>
            </a:rPr>
            <a:t>年或</a:t>
          </a:r>
          <a:r>
            <a:rPr lang="en-US" altLang="zh-CN" b="1" dirty="0" smtClean="0">
              <a:latin typeface="Times New Roman" pitchFamily="18" charset="0"/>
              <a:ea typeface="楷体_GB2312" pitchFamily="49" charset="-122"/>
              <a:cs typeface="Times New Roman" pitchFamily="18" charset="0"/>
            </a:rPr>
            <a:t>1</a:t>
          </a:r>
          <a:r>
            <a:rPr lang="zh-CN" altLang="en-US" b="1" dirty="0" smtClean="0">
              <a:latin typeface="Times New Roman" pitchFamily="18" charset="0"/>
              <a:ea typeface="楷体_GB2312" pitchFamily="49" charset="-122"/>
              <a:cs typeface="Times New Roman" pitchFamily="18" charset="0"/>
            </a:rPr>
            <a:t>年以下的国债</a:t>
          </a:r>
          <a:endParaRPr lang="zh-CN" altLang="en-US" b="1" dirty="0">
            <a:latin typeface="Times New Roman" pitchFamily="18" charset="0"/>
            <a:ea typeface="楷体_GB2312" pitchFamily="49" charset="-122"/>
            <a:cs typeface="Times New Roman" pitchFamily="18" charset="0"/>
          </a:endParaRPr>
        </a:p>
      </dgm:t>
    </dgm:pt>
    <dgm:pt modelId="{96BDBD21-AB2D-4C6D-9C93-BDFB1553ABB0}" type="parTrans" cxnId="{88E9624F-1BAE-4D6A-BE56-274678708E81}">
      <dgm:prSet/>
      <dgm:spPr/>
      <dgm:t>
        <a:bodyPr/>
        <a:lstStyle/>
        <a:p>
          <a:endParaRPr lang="zh-CN" altLang="en-US" b="1"/>
        </a:p>
      </dgm:t>
    </dgm:pt>
    <dgm:pt modelId="{7C7058FD-6654-41B1-8336-EFF325415B1B}" type="sibTrans" cxnId="{88E9624F-1BAE-4D6A-BE56-274678708E81}">
      <dgm:prSet/>
      <dgm:spPr/>
      <dgm:t>
        <a:bodyPr/>
        <a:lstStyle/>
        <a:p>
          <a:endParaRPr lang="zh-CN" altLang="en-US" b="1"/>
        </a:p>
      </dgm:t>
    </dgm:pt>
    <dgm:pt modelId="{BCB2D3A4-FEED-488D-9EE6-1D12866C8D76}">
      <dgm:prSet phldrT="[文本]"/>
      <dgm:spPr/>
      <dgm:t>
        <a:bodyPr/>
        <a:lstStyle/>
        <a:p>
          <a:r>
            <a:rPr lang="zh-CN" altLang="en-US" b="1" dirty="0" smtClean="0">
              <a:latin typeface="楷体_GB2312" pitchFamily="49" charset="-122"/>
              <a:ea typeface="楷体_GB2312" pitchFamily="49" charset="-122"/>
            </a:rPr>
            <a:t>中期国债</a:t>
          </a:r>
          <a:endParaRPr lang="zh-CN" altLang="en-US" b="1" dirty="0">
            <a:latin typeface="楷体_GB2312" pitchFamily="49" charset="-122"/>
            <a:ea typeface="楷体_GB2312" pitchFamily="49" charset="-122"/>
          </a:endParaRPr>
        </a:p>
      </dgm:t>
    </dgm:pt>
    <dgm:pt modelId="{2B277878-8767-4D19-9D96-E9776410AC62}" type="parTrans" cxnId="{52DD22D1-4BCC-40E1-92DC-2EB73BB2EFBE}">
      <dgm:prSet/>
      <dgm:spPr/>
      <dgm:t>
        <a:bodyPr/>
        <a:lstStyle/>
        <a:p>
          <a:endParaRPr lang="zh-CN" altLang="en-US" b="1"/>
        </a:p>
      </dgm:t>
    </dgm:pt>
    <dgm:pt modelId="{D0B25676-C2F0-4CDD-88E7-6726D592C82C}" type="sibTrans" cxnId="{52DD22D1-4BCC-40E1-92DC-2EB73BB2EFBE}">
      <dgm:prSet/>
      <dgm:spPr/>
      <dgm:t>
        <a:bodyPr/>
        <a:lstStyle/>
        <a:p>
          <a:endParaRPr lang="zh-CN" altLang="en-US" b="1"/>
        </a:p>
      </dgm:t>
    </dgm:pt>
    <dgm:pt modelId="{570A2C8E-6D97-42B0-A587-B2FC5DC838DE}">
      <dgm:prSet phldrT="[文本]"/>
      <dgm:spPr/>
      <dgm:t>
        <a:bodyPr/>
        <a:lstStyle/>
        <a:p>
          <a:r>
            <a:rPr lang="en-US" altLang="zh-CN" b="1" dirty="0" smtClean="0">
              <a:latin typeface="Times New Roman" pitchFamily="18" charset="0"/>
              <a:ea typeface="楷体_GB2312" pitchFamily="49" charset="-122"/>
              <a:cs typeface="Times New Roman" pitchFamily="18" charset="0"/>
            </a:rPr>
            <a:t>10</a:t>
          </a:r>
          <a:r>
            <a:rPr lang="zh-CN" altLang="en-US" b="1" dirty="0" smtClean="0">
              <a:latin typeface="Times New Roman" pitchFamily="18" charset="0"/>
              <a:ea typeface="楷体_GB2312" pitchFamily="49" charset="-122"/>
              <a:cs typeface="Times New Roman" pitchFamily="18" charset="0"/>
            </a:rPr>
            <a:t>年或</a:t>
          </a:r>
          <a:r>
            <a:rPr lang="en-US" altLang="zh-CN" b="1" dirty="0" smtClean="0">
              <a:latin typeface="Times New Roman" pitchFamily="18" charset="0"/>
              <a:ea typeface="楷体_GB2312" pitchFamily="49" charset="-122"/>
              <a:cs typeface="Times New Roman" pitchFamily="18" charset="0"/>
            </a:rPr>
            <a:t>10</a:t>
          </a:r>
          <a:r>
            <a:rPr lang="zh-CN" altLang="en-US" b="1" dirty="0" smtClean="0">
              <a:latin typeface="Times New Roman" pitchFamily="18" charset="0"/>
              <a:ea typeface="楷体_GB2312" pitchFamily="49" charset="-122"/>
              <a:cs typeface="Times New Roman" pitchFamily="18" charset="0"/>
            </a:rPr>
            <a:t>年以下的国债</a:t>
          </a:r>
          <a:endParaRPr lang="zh-CN" altLang="en-US" b="1" dirty="0">
            <a:latin typeface="Times New Roman" pitchFamily="18" charset="0"/>
            <a:ea typeface="楷体_GB2312" pitchFamily="49" charset="-122"/>
            <a:cs typeface="Times New Roman" pitchFamily="18" charset="0"/>
          </a:endParaRPr>
        </a:p>
      </dgm:t>
    </dgm:pt>
    <dgm:pt modelId="{12D77958-12BC-423F-8FDD-8D3855E62DF4}" type="parTrans" cxnId="{91F96450-2CB8-4645-BC3B-A580D6B45C71}">
      <dgm:prSet/>
      <dgm:spPr/>
      <dgm:t>
        <a:bodyPr/>
        <a:lstStyle/>
        <a:p>
          <a:endParaRPr lang="zh-CN" altLang="en-US" b="1"/>
        </a:p>
      </dgm:t>
    </dgm:pt>
    <dgm:pt modelId="{02415ABD-7459-43A7-96A3-54F83EFB4B54}" type="sibTrans" cxnId="{91F96450-2CB8-4645-BC3B-A580D6B45C71}">
      <dgm:prSet/>
      <dgm:spPr/>
      <dgm:t>
        <a:bodyPr/>
        <a:lstStyle/>
        <a:p>
          <a:endParaRPr lang="zh-CN" altLang="en-US" b="1"/>
        </a:p>
      </dgm:t>
    </dgm:pt>
    <dgm:pt modelId="{A09A99DB-B5C2-4A77-9FD8-DE889598BC70}">
      <dgm:prSet/>
      <dgm:spPr/>
      <dgm:t>
        <a:bodyPr/>
        <a:lstStyle/>
        <a:p>
          <a:r>
            <a:rPr lang="zh-CN" altLang="en-US" b="1" dirty="0" smtClean="0">
              <a:latin typeface="楷体_GB2312" pitchFamily="49" charset="-122"/>
              <a:ea typeface="楷体_GB2312" pitchFamily="49" charset="-122"/>
            </a:rPr>
            <a:t>长期国债</a:t>
          </a:r>
          <a:endParaRPr lang="zh-CN" altLang="en-US" b="1" dirty="0">
            <a:latin typeface="楷体_GB2312" pitchFamily="49" charset="-122"/>
            <a:ea typeface="楷体_GB2312" pitchFamily="49" charset="-122"/>
          </a:endParaRPr>
        </a:p>
      </dgm:t>
    </dgm:pt>
    <dgm:pt modelId="{57F25F32-4ABE-4EB6-AA40-E9B97C17FA1F}" type="parTrans" cxnId="{CC30FEAC-8114-413E-BF72-435A29683925}">
      <dgm:prSet/>
      <dgm:spPr/>
      <dgm:t>
        <a:bodyPr/>
        <a:lstStyle/>
        <a:p>
          <a:endParaRPr lang="zh-CN" altLang="en-US" b="1"/>
        </a:p>
      </dgm:t>
    </dgm:pt>
    <dgm:pt modelId="{7447FD51-FF1A-4356-959D-2566FB4B25A4}" type="sibTrans" cxnId="{CC30FEAC-8114-413E-BF72-435A29683925}">
      <dgm:prSet/>
      <dgm:spPr/>
      <dgm:t>
        <a:bodyPr/>
        <a:lstStyle/>
        <a:p>
          <a:endParaRPr lang="zh-CN" altLang="en-US" b="1"/>
        </a:p>
      </dgm:t>
    </dgm:pt>
    <dgm:pt modelId="{11211217-B9F3-4EFE-8F8B-ADD5D3104827}">
      <dgm:prSet/>
      <dgm:spPr/>
      <dgm:t>
        <a:bodyPr/>
        <a:lstStyle/>
        <a:p>
          <a:r>
            <a:rPr lang="en-US" altLang="zh-CN" b="1" dirty="0" smtClean="0">
              <a:latin typeface="Times New Roman" pitchFamily="18" charset="0"/>
              <a:ea typeface="楷体_GB2312" pitchFamily="49" charset="-122"/>
              <a:cs typeface="Times New Roman" pitchFamily="18" charset="0"/>
            </a:rPr>
            <a:t>10</a:t>
          </a:r>
          <a:r>
            <a:rPr lang="zh-CN" altLang="en-US" b="1" dirty="0" smtClean="0">
              <a:latin typeface="Times New Roman" pitchFamily="18" charset="0"/>
              <a:ea typeface="楷体_GB2312" pitchFamily="49" charset="-122"/>
              <a:cs typeface="Times New Roman" pitchFamily="18" charset="0"/>
            </a:rPr>
            <a:t>年以上的国债</a:t>
          </a:r>
          <a:endParaRPr lang="zh-CN" altLang="en-US" b="1" dirty="0">
            <a:latin typeface="Times New Roman" pitchFamily="18" charset="0"/>
            <a:ea typeface="楷体_GB2312" pitchFamily="49" charset="-122"/>
            <a:cs typeface="Times New Roman" pitchFamily="18" charset="0"/>
          </a:endParaRPr>
        </a:p>
      </dgm:t>
    </dgm:pt>
    <dgm:pt modelId="{47A5ADA1-088B-4D5D-8EBB-49848A622A23}" type="parTrans" cxnId="{9E46C537-B902-454A-9CAE-198E9DDE2832}">
      <dgm:prSet/>
      <dgm:spPr/>
      <dgm:t>
        <a:bodyPr/>
        <a:lstStyle/>
        <a:p>
          <a:endParaRPr lang="zh-CN" altLang="en-US" b="1"/>
        </a:p>
      </dgm:t>
    </dgm:pt>
    <dgm:pt modelId="{CE159D1D-D450-4948-B4CC-4CDE06301928}" type="sibTrans" cxnId="{9E46C537-B902-454A-9CAE-198E9DDE2832}">
      <dgm:prSet/>
      <dgm:spPr/>
      <dgm:t>
        <a:bodyPr/>
        <a:lstStyle/>
        <a:p>
          <a:endParaRPr lang="zh-CN" altLang="en-US" b="1"/>
        </a:p>
      </dgm:t>
    </dgm:pt>
    <dgm:pt modelId="{FFA9F2E7-724A-4233-81B1-CC04AB51D763}" type="pres">
      <dgm:prSet presAssocID="{C09A76EA-97BB-4DC0-BABF-424B666E0216}" presName="diagram" presStyleCnt="0">
        <dgm:presLayoutVars>
          <dgm:chPref val="1"/>
          <dgm:dir/>
          <dgm:animOne val="branch"/>
          <dgm:animLvl val="lvl"/>
          <dgm:resizeHandles val="exact"/>
        </dgm:presLayoutVars>
      </dgm:prSet>
      <dgm:spPr/>
      <dgm:t>
        <a:bodyPr/>
        <a:lstStyle/>
        <a:p>
          <a:endParaRPr lang="zh-CN" altLang="en-US"/>
        </a:p>
      </dgm:t>
    </dgm:pt>
    <dgm:pt modelId="{7EC51203-856D-41E8-A823-E0FB146D39E1}" type="pres">
      <dgm:prSet presAssocID="{C64BDC55-1B6C-49BF-97E7-765755BB2BD1}" presName="root1" presStyleCnt="0"/>
      <dgm:spPr/>
    </dgm:pt>
    <dgm:pt modelId="{31544832-B566-4DF9-B23B-76AB027D4894}" type="pres">
      <dgm:prSet presAssocID="{C64BDC55-1B6C-49BF-97E7-765755BB2BD1}" presName="LevelOneTextNode" presStyleLbl="node0" presStyleIdx="0" presStyleCnt="1">
        <dgm:presLayoutVars>
          <dgm:chPref val="3"/>
        </dgm:presLayoutVars>
      </dgm:prSet>
      <dgm:spPr/>
      <dgm:t>
        <a:bodyPr/>
        <a:lstStyle/>
        <a:p>
          <a:endParaRPr lang="zh-CN" altLang="en-US"/>
        </a:p>
      </dgm:t>
    </dgm:pt>
    <dgm:pt modelId="{D361BFD9-B68C-4D0A-846F-38566747483D}" type="pres">
      <dgm:prSet presAssocID="{C64BDC55-1B6C-49BF-97E7-765755BB2BD1}" presName="level2hierChild" presStyleCnt="0"/>
      <dgm:spPr/>
    </dgm:pt>
    <dgm:pt modelId="{7A1ACC1A-35B9-4EAE-8CF9-AAAFAD892796}" type="pres">
      <dgm:prSet presAssocID="{20C35BFC-219E-4E6B-9B61-FC62892908D6}" presName="conn2-1" presStyleLbl="parChTrans1D2" presStyleIdx="0" presStyleCnt="3"/>
      <dgm:spPr/>
      <dgm:t>
        <a:bodyPr/>
        <a:lstStyle/>
        <a:p>
          <a:endParaRPr lang="zh-CN" altLang="en-US"/>
        </a:p>
      </dgm:t>
    </dgm:pt>
    <dgm:pt modelId="{31C27DFA-12D5-4634-89A6-60640F17B761}" type="pres">
      <dgm:prSet presAssocID="{20C35BFC-219E-4E6B-9B61-FC62892908D6}" presName="connTx" presStyleLbl="parChTrans1D2" presStyleIdx="0" presStyleCnt="3"/>
      <dgm:spPr/>
      <dgm:t>
        <a:bodyPr/>
        <a:lstStyle/>
        <a:p>
          <a:endParaRPr lang="zh-CN" altLang="en-US"/>
        </a:p>
      </dgm:t>
    </dgm:pt>
    <dgm:pt modelId="{92DD5428-250B-4EB7-A1FD-4AA425026246}" type="pres">
      <dgm:prSet presAssocID="{230C1A11-0FBF-42E2-9D8B-41CF85054809}" presName="root2" presStyleCnt="0"/>
      <dgm:spPr/>
    </dgm:pt>
    <dgm:pt modelId="{63904032-3F3D-44CB-9D10-2403725D90EE}" type="pres">
      <dgm:prSet presAssocID="{230C1A11-0FBF-42E2-9D8B-41CF85054809}" presName="LevelTwoTextNode" presStyleLbl="node2" presStyleIdx="0" presStyleCnt="3">
        <dgm:presLayoutVars>
          <dgm:chPref val="3"/>
        </dgm:presLayoutVars>
      </dgm:prSet>
      <dgm:spPr/>
      <dgm:t>
        <a:bodyPr/>
        <a:lstStyle/>
        <a:p>
          <a:endParaRPr lang="zh-CN" altLang="en-US"/>
        </a:p>
      </dgm:t>
    </dgm:pt>
    <dgm:pt modelId="{2EA4F928-8BEB-47AB-B9AB-BB41BB89E4BF}" type="pres">
      <dgm:prSet presAssocID="{230C1A11-0FBF-42E2-9D8B-41CF85054809}" presName="level3hierChild" presStyleCnt="0"/>
      <dgm:spPr/>
    </dgm:pt>
    <dgm:pt modelId="{6AB1539A-1CE6-4D44-8E62-69B6B16B5B6A}" type="pres">
      <dgm:prSet presAssocID="{96BDBD21-AB2D-4C6D-9C93-BDFB1553ABB0}" presName="conn2-1" presStyleLbl="parChTrans1D3" presStyleIdx="0" presStyleCnt="3"/>
      <dgm:spPr/>
      <dgm:t>
        <a:bodyPr/>
        <a:lstStyle/>
        <a:p>
          <a:endParaRPr lang="zh-CN" altLang="en-US"/>
        </a:p>
      </dgm:t>
    </dgm:pt>
    <dgm:pt modelId="{13AB9045-9A05-471A-95D1-C14DA6F30A0F}" type="pres">
      <dgm:prSet presAssocID="{96BDBD21-AB2D-4C6D-9C93-BDFB1553ABB0}" presName="connTx" presStyleLbl="parChTrans1D3" presStyleIdx="0" presStyleCnt="3"/>
      <dgm:spPr/>
      <dgm:t>
        <a:bodyPr/>
        <a:lstStyle/>
        <a:p>
          <a:endParaRPr lang="zh-CN" altLang="en-US"/>
        </a:p>
      </dgm:t>
    </dgm:pt>
    <dgm:pt modelId="{72D84B40-6F43-487F-BCDD-E4E699B90B5C}" type="pres">
      <dgm:prSet presAssocID="{39C08AF3-348C-46A6-8D64-DD7C7E99FB64}" presName="root2" presStyleCnt="0"/>
      <dgm:spPr/>
    </dgm:pt>
    <dgm:pt modelId="{E8428A04-1F99-4C71-9FC2-76D849AC290A}" type="pres">
      <dgm:prSet presAssocID="{39C08AF3-348C-46A6-8D64-DD7C7E99FB64}" presName="LevelTwoTextNode" presStyleLbl="node3" presStyleIdx="0" presStyleCnt="3">
        <dgm:presLayoutVars>
          <dgm:chPref val="3"/>
        </dgm:presLayoutVars>
      </dgm:prSet>
      <dgm:spPr/>
      <dgm:t>
        <a:bodyPr/>
        <a:lstStyle/>
        <a:p>
          <a:endParaRPr lang="zh-CN" altLang="en-US"/>
        </a:p>
      </dgm:t>
    </dgm:pt>
    <dgm:pt modelId="{975E9215-8004-49B9-B552-9252DACBAC11}" type="pres">
      <dgm:prSet presAssocID="{39C08AF3-348C-46A6-8D64-DD7C7E99FB64}" presName="level3hierChild" presStyleCnt="0"/>
      <dgm:spPr/>
    </dgm:pt>
    <dgm:pt modelId="{2FB78F80-CD0E-4C42-9F8F-4AB6992A6813}" type="pres">
      <dgm:prSet presAssocID="{2B277878-8767-4D19-9D96-E9776410AC62}" presName="conn2-1" presStyleLbl="parChTrans1D2" presStyleIdx="1" presStyleCnt="3"/>
      <dgm:spPr/>
      <dgm:t>
        <a:bodyPr/>
        <a:lstStyle/>
        <a:p>
          <a:endParaRPr lang="zh-CN" altLang="en-US"/>
        </a:p>
      </dgm:t>
    </dgm:pt>
    <dgm:pt modelId="{3504458B-054B-42D8-A0AB-D12703EF3353}" type="pres">
      <dgm:prSet presAssocID="{2B277878-8767-4D19-9D96-E9776410AC62}" presName="connTx" presStyleLbl="parChTrans1D2" presStyleIdx="1" presStyleCnt="3"/>
      <dgm:spPr/>
      <dgm:t>
        <a:bodyPr/>
        <a:lstStyle/>
        <a:p>
          <a:endParaRPr lang="zh-CN" altLang="en-US"/>
        </a:p>
      </dgm:t>
    </dgm:pt>
    <dgm:pt modelId="{47A67788-012D-4D5A-B170-C841504B0E9F}" type="pres">
      <dgm:prSet presAssocID="{BCB2D3A4-FEED-488D-9EE6-1D12866C8D76}" presName="root2" presStyleCnt="0"/>
      <dgm:spPr/>
    </dgm:pt>
    <dgm:pt modelId="{CA90BCF7-D6A7-4D83-A392-9208495A92FA}" type="pres">
      <dgm:prSet presAssocID="{BCB2D3A4-FEED-488D-9EE6-1D12866C8D76}" presName="LevelTwoTextNode" presStyleLbl="node2" presStyleIdx="1" presStyleCnt="3">
        <dgm:presLayoutVars>
          <dgm:chPref val="3"/>
        </dgm:presLayoutVars>
      </dgm:prSet>
      <dgm:spPr/>
      <dgm:t>
        <a:bodyPr/>
        <a:lstStyle/>
        <a:p>
          <a:endParaRPr lang="zh-CN" altLang="en-US"/>
        </a:p>
      </dgm:t>
    </dgm:pt>
    <dgm:pt modelId="{411CDE92-18FA-4B3A-A66E-A98579D52B70}" type="pres">
      <dgm:prSet presAssocID="{BCB2D3A4-FEED-488D-9EE6-1D12866C8D76}" presName="level3hierChild" presStyleCnt="0"/>
      <dgm:spPr/>
    </dgm:pt>
    <dgm:pt modelId="{4F9CE7E3-A8A5-405D-B736-F08BAC9B167D}" type="pres">
      <dgm:prSet presAssocID="{12D77958-12BC-423F-8FDD-8D3855E62DF4}" presName="conn2-1" presStyleLbl="parChTrans1D3" presStyleIdx="1" presStyleCnt="3"/>
      <dgm:spPr/>
      <dgm:t>
        <a:bodyPr/>
        <a:lstStyle/>
        <a:p>
          <a:endParaRPr lang="zh-CN" altLang="en-US"/>
        </a:p>
      </dgm:t>
    </dgm:pt>
    <dgm:pt modelId="{8DC98462-47C9-45A8-8757-2CD84EE8113B}" type="pres">
      <dgm:prSet presAssocID="{12D77958-12BC-423F-8FDD-8D3855E62DF4}" presName="connTx" presStyleLbl="parChTrans1D3" presStyleIdx="1" presStyleCnt="3"/>
      <dgm:spPr/>
      <dgm:t>
        <a:bodyPr/>
        <a:lstStyle/>
        <a:p>
          <a:endParaRPr lang="zh-CN" altLang="en-US"/>
        </a:p>
      </dgm:t>
    </dgm:pt>
    <dgm:pt modelId="{3FBC8BF5-AD15-4D7F-8026-E9F47B5F8FAE}" type="pres">
      <dgm:prSet presAssocID="{570A2C8E-6D97-42B0-A587-B2FC5DC838DE}" presName="root2" presStyleCnt="0"/>
      <dgm:spPr/>
    </dgm:pt>
    <dgm:pt modelId="{F41613A2-2618-4936-962F-5CB68AD1F2F5}" type="pres">
      <dgm:prSet presAssocID="{570A2C8E-6D97-42B0-A587-B2FC5DC838DE}" presName="LevelTwoTextNode" presStyleLbl="node3" presStyleIdx="1" presStyleCnt="3">
        <dgm:presLayoutVars>
          <dgm:chPref val="3"/>
        </dgm:presLayoutVars>
      </dgm:prSet>
      <dgm:spPr/>
      <dgm:t>
        <a:bodyPr/>
        <a:lstStyle/>
        <a:p>
          <a:endParaRPr lang="zh-CN" altLang="en-US"/>
        </a:p>
      </dgm:t>
    </dgm:pt>
    <dgm:pt modelId="{110A2943-D937-4230-981B-3DCC3E6D8E7D}" type="pres">
      <dgm:prSet presAssocID="{570A2C8E-6D97-42B0-A587-B2FC5DC838DE}" presName="level3hierChild" presStyleCnt="0"/>
      <dgm:spPr/>
    </dgm:pt>
    <dgm:pt modelId="{B62B0358-032E-427B-8692-DC53C89E70C7}" type="pres">
      <dgm:prSet presAssocID="{57F25F32-4ABE-4EB6-AA40-E9B97C17FA1F}" presName="conn2-1" presStyleLbl="parChTrans1D2" presStyleIdx="2" presStyleCnt="3"/>
      <dgm:spPr/>
      <dgm:t>
        <a:bodyPr/>
        <a:lstStyle/>
        <a:p>
          <a:endParaRPr lang="zh-CN" altLang="en-US"/>
        </a:p>
      </dgm:t>
    </dgm:pt>
    <dgm:pt modelId="{51A823FB-2810-4835-8C80-FDF2AD34F02C}" type="pres">
      <dgm:prSet presAssocID="{57F25F32-4ABE-4EB6-AA40-E9B97C17FA1F}" presName="connTx" presStyleLbl="parChTrans1D2" presStyleIdx="2" presStyleCnt="3"/>
      <dgm:spPr/>
      <dgm:t>
        <a:bodyPr/>
        <a:lstStyle/>
        <a:p>
          <a:endParaRPr lang="zh-CN" altLang="en-US"/>
        </a:p>
      </dgm:t>
    </dgm:pt>
    <dgm:pt modelId="{9E4EB741-AB59-4214-A655-4FCA998B7C96}" type="pres">
      <dgm:prSet presAssocID="{A09A99DB-B5C2-4A77-9FD8-DE889598BC70}" presName="root2" presStyleCnt="0"/>
      <dgm:spPr/>
    </dgm:pt>
    <dgm:pt modelId="{1109D2CE-0BEC-486E-81CB-DC0E1683D754}" type="pres">
      <dgm:prSet presAssocID="{A09A99DB-B5C2-4A77-9FD8-DE889598BC70}" presName="LevelTwoTextNode" presStyleLbl="node2" presStyleIdx="2" presStyleCnt="3" custLinFactNeighborX="-292" custLinFactNeighborY="-177">
        <dgm:presLayoutVars>
          <dgm:chPref val="3"/>
        </dgm:presLayoutVars>
      </dgm:prSet>
      <dgm:spPr/>
      <dgm:t>
        <a:bodyPr/>
        <a:lstStyle/>
        <a:p>
          <a:endParaRPr lang="zh-CN" altLang="en-US"/>
        </a:p>
      </dgm:t>
    </dgm:pt>
    <dgm:pt modelId="{595C630A-C993-45DA-B13B-937346F81704}" type="pres">
      <dgm:prSet presAssocID="{A09A99DB-B5C2-4A77-9FD8-DE889598BC70}" presName="level3hierChild" presStyleCnt="0"/>
      <dgm:spPr/>
    </dgm:pt>
    <dgm:pt modelId="{4F58AEE5-2399-446C-80E2-357FDDFC85CA}" type="pres">
      <dgm:prSet presAssocID="{47A5ADA1-088B-4D5D-8EBB-49848A622A23}" presName="conn2-1" presStyleLbl="parChTrans1D3" presStyleIdx="2" presStyleCnt="3"/>
      <dgm:spPr/>
      <dgm:t>
        <a:bodyPr/>
        <a:lstStyle/>
        <a:p>
          <a:endParaRPr lang="zh-CN" altLang="en-US"/>
        </a:p>
      </dgm:t>
    </dgm:pt>
    <dgm:pt modelId="{4648B024-2A0C-406C-B150-CCA1DBC30A82}" type="pres">
      <dgm:prSet presAssocID="{47A5ADA1-088B-4D5D-8EBB-49848A622A23}" presName="connTx" presStyleLbl="parChTrans1D3" presStyleIdx="2" presStyleCnt="3"/>
      <dgm:spPr/>
      <dgm:t>
        <a:bodyPr/>
        <a:lstStyle/>
        <a:p>
          <a:endParaRPr lang="zh-CN" altLang="en-US"/>
        </a:p>
      </dgm:t>
    </dgm:pt>
    <dgm:pt modelId="{EF4AC80F-1D41-462A-ADF5-0A6FB89B2618}" type="pres">
      <dgm:prSet presAssocID="{11211217-B9F3-4EFE-8F8B-ADD5D3104827}" presName="root2" presStyleCnt="0"/>
      <dgm:spPr/>
    </dgm:pt>
    <dgm:pt modelId="{232B53EF-747B-4CFD-9F8B-BAC279E0D314}" type="pres">
      <dgm:prSet presAssocID="{11211217-B9F3-4EFE-8F8B-ADD5D3104827}" presName="LevelTwoTextNode" presStyleLbl="node3" presStyleIdx="2" presStyleCnt="3">
        <dgm:presLayoutVars>
          <dgm:chPref val="3"/>
        </dgm:presLayoutVars>
      </dgm:prSet>
      <dgm:spPr/>
      <dgm:t>
        <a:bodyPr/>
        <a:lstStyle/>
        <a:p>
          <a:endParaRPr lang="zh-CN" altLang="en-US"/>
        </a:p>
      </dgm:t>
    </dgm:pt>
    <dgm:pt modelId="{201DB1D8-BD48-44F0-B61D-2F83719414D3}" type="pres">
      <dgm:prSet presAssocID="{11211217-B9F3-4EFE-8F8B-ADD5D3104827}" presName="level3hierChild" presStyleCnt="0"/>
      <dgm:spPr/>
    </dgm:pt>
  </dgm:ptLst>
  <dgm:cxnLst>
    <dgm:cxn modelId="{76C6C7F6-2903-4B7E-8E6A-319ABF42E8AB}" srcId="{C09A76EA-97BB-4DC0-BABF-424B666E0216}" destId="{C64BDC55-1B6C-49BF-97E7-765755BB2BD1}" srcOrd="0" destOrd="0" parTransId="{CA57B264-571F-4DC4-B293-4A51DFC09567}" sibTransId="{D50D40AC-5F37-4299-BA89-93E992A32238}"/>
    <dgm:cxn modelId="{52DD22D1-4BCC-40E1-92DC-2EB73BB2EFBE}" srcId="{C64BDC55-1B6C-49BF-97E7-765755BB2BD1}" destId="{BCB2D3A4-FEED-488D-9EE6-1D12866C8D76}" srcOrd="1" destOrd="0" parTransId="{2B277878-8767-4D19-9D96-E9776410AC62}" sibTransId="{D0B25676-C2F0-4CDD-88E7-6726D592C82C}"/>
    <dgm:cxn modelId="{9E46C537-B902-454A-9CAE-198E9DDE2832}" srcId="{A09A99DB-B5C2-4A77-9FD8-DE889598BC70}" destId="{11211217-B9F3-4EFE-8F8B-ADD5D3104827}" srcOrd="0" destOrd="0" parTransId="{47A5ADA1-088B-4D5D-8EBB-49848A622A23}" sibTransId="{CE159D1D-D450-4948-B4CC-4CDE06301928}"/>
    <dgm:cxn modelId="{538DE96F-F802-4788-9D75-01537EA8E6E6}" type="presOf" srcId="{12D77958-12BC-423F-8FDD-8D3855E62DF4}" destId="{4F9CE7E3-A8A5-405D-B736-F08BAC9B167D}" srcOrd="0" destOrd="0" presId="urn:microsoft.com/office/officeart/2005/8/layout/hierarchy2"/>
    <dgm:cxn modelId="{1EBDED5C-0F55-43D6-8005-3069ED29E4DE}" type="presOf" srcId="{C64BDC55-1B6C-49BF-97E7-765755BB2BD1}" destId="{31544832-B566-4DF9-B23B-76AB027D4894}" srcOrd="0" destOrd="0" presId="urn:microsoft.com/office/officeart/2005/8/layout/hierarchy2"/>
    <dgm:cxn modelId="{2BB015BE-CE34-4525-B757-2E29AA5E399E}" type="presOf" srcId="{96BDBD21-AB2D-4C6D-9C93-BDFB1553ABB0}" destId="{6AB1539A-1CE6-4D44-8E62-69B6B16B5B6A}" srcOrd="0" destOrd="0" presId="urn:microsoft.com/office/officeart/2005/8/layout/hierarchy2"/>
    <dgm:cxn modelId="{5F0E21D5-3DC9-4A02-B438-0D331B0D3011}" type="presOf" srcId="{57F25F32-4ABE-4EB6-AA40-E9B97C17FA1F}" destId="{B62B0358-032E-427B-8692-DC53C89E70C7}" srcOrd="0" destOrd="0" presId="urn:microsoft.com/office/officeart/2005/8/layout/hierarchy2"/>
    <dgm:cxn modelId="{3E43ED2A-EB86-47F3-88CB-8124BD4254EA}" type="presOf" srcId="{39C08AF3-348C-46A6-8D64-DD7C7E99FB64}" destId="{E8428A04-1F99-4C71-9FC2-76D849AC290A}" srcOrd="0" destOrd="0" presId="urn:microsoft.com/office/officeart/2005/8/layout/hierarchy2"/>
    <dgm:cxn modelId="{D3C374D3-0D45-4A8E-A274-2B07295CA9FE}" type="presOf" srcId="{11211217-B9F3-4EFE-8F8B-ADD5D3104827}" destId="{232B53EF-747B-4CFD-9F8B-BAC279E0D314}" srcOrd="0" destOrd="0" presId="urn:microsoft.com/office/officeart/2005/8/layout/hierarchy2"/>
    <dgm:cxn modelId="{5F9F1AB0-0894-431E-9C8B-24D8F822EEA5}" type="presOf" srcId="{20C35BFC-219E-4E6B-9B61-FC62892908D6}" destId="{31C27DFA-12D5-4634-89A6-60640F17B761}" srcOrd="1" destOrd="0" presId="urn:microsoft.com/office/officeart/2005/8/layout/hierarchy2"/>
    <dgm:cxn modelId="{1E8958D9-7029-4737-A88E-1CDB8D15A43E}" type="presOf" srcId="{C09A76EA-97BB-4DC0-BABF-424B666E0216}" destId="{FFA9F2E7-724A-4233-81B1-CC04AB51D763}" srcOrd="0" destOrd="0" presId="urn:microsoft.com/office/officeart/2005/8/layout/hierarchy2"/>
    <dgm:cxn modelId="{134B01F3-BE58-41E3-B028-ECBD5838C8D6}" srcId="{C64BDC55-1B6C-49BF-97E7-765755BB2BD1}" destId="{230C1A11-0FBF-42E2-9D8B-41CF85054809}" srcOrd="0" destOrd="0" parTransId="{20C35BFC-219E-4E6B-9B61-FC62892908D6}" sibTransId="{F595CC3D-0803-4091-8B07-15BDCA8A2990}"/>
    <dgm:cxn modelId="{03E74A8A-9FB1-4CC5-BC6D-BA39E983D51C}" type="presOf" srcId="{47A5ADA1-088B-4D5D-8EBB-49848A622A23}" destId="{4648B024-2A0C-406C-B150-CCA1DBC30A82}" srcOrd="1" destOrd="0" presId="urn:microsoft.com/office/officeart/2005/8/layout/hierarchy2"/>
    <dgm:cxn modelId="{B70FA06E-EBBD-49D9-B9BC-62398EE45084}" type="presOf" srcId="{96BDBD21-AB2D-4C6D-9C93-BDFB1553ABB0}" destId="{13AB9045-9A05-471A-95D1-C14DA6F30A0F}" srcOrd="1" destOrd="0" presId="urn:microsoft.com/office/officeart/2005/8/layout/hierarchy2"/>
    <dgm:cxn modelId="{91F96450-2CB8-4645-BC3B-A580D6B45C71}" srcId="{BCB2D3A4-FEED-488D-9EE6-1D12866C8D76}" destId="{570A2C8E-6D97-42B0-A587-B2FC5DC838DE}" srcOrd="0" destOrd="0" parTransId="{12D77958-12BC-423F-8FDD-8D3855E62DF4}" sibTransId="{02415ABD-7459-43A7-96A3-54F83EFB4B54}"/>
    <dgm:cxn modelId="{D51804B1-5CC3-4B28-B727-8AA6C2E2FD51}" type="presOf" srcId="{BCB2D3A4-FEED-488D-9EE6-1D12866C8D76}" destId="{CA90BCF7-D6A7-4D83-A392-9208495A92FA}" srcOrd="0" destOrd="0" presId="urn:microsoft.com/office/officeart/2005/8/layout/hierarchy2"/>
    <dgm:cxn modelId="{CC30FEAC-8114-413E-BF72-435A29683925}" srcId="{C64BDC55-1B6C-49BF-97E7-765755BB2BD1}" destId="{A09A99DB-B5C2-4A77-9FD8-DE889598BC70}" srcOrd="2" destOrd="0" parTransId="{57F25F32-4ABE-4EB6-AA40-E9B97C17FA1F}" sibTransId="{7447FD51-FF1A-4356-959D-2566FB4B25A4}"/>
    <dgm:cxn modelId="{E3D23E3F-0437-4317-BCB7-1D05449CCE75}" type="presOf" srcId="{20C35BFC-219E-4E6B-9B61-FC62892908D6}" destId="{7A1ACC1A-35B9-4EAE-8CF9-AAAFAD892796}" srcOrd="0" destOrd="0" presId="urn:microsoft.com/office/officeart/2005/8/layout/hierarchy2"/>
    <dgm:cxn modelId="{4009D2C3-7C68-4BE7-83B6-3F9BD05A4EAD}" type="presOf" srcId="{12D77958-12BC-423F-8FDD-8D3855E62DF4}" destId="{8DC98462-47C9-45A8-8757-2CD84EE8113B}" srcOrd="1" destOrd="0" presId="urn:microsoft.com/office/officeart/2005/8/layout/hierarchy2"/>
    <dgm:cxn modelId="{DAFDF234-AFC1-4B0E-93C0-24B894B484FF}" type="presOf" srcId="{230C1A11-0FBF-42E2-9D8B-41CF85054809}" destId="{63904032-3F3D-44CB-9D10-2403725D90EE}" srcOrd="0" destOrd="0" presId="urn:microsoft.com/office/officeart/2005/8/layout/hierarchy2"/>
    <dgm:cxn modelId="{DE5A220D-2F90-4B31-8E70-3EDC84E0D245}" type="presOf" srcId="{47A5ADA1-088B-4D5D-8EBB-49848A622A23}" destId="{4F58AEE5-2399-446C-80E2-357FDDFC85CA}" srcOrd="0" destOrd="0" presId="urn:microsoft.com/office/officeart/2005/8/layout/hierarchy2"/>
    <dgm:cxn modelId="{B829CF15-BEDA-4B85-BF32-D350A2229E03}" type="presOf" srcId="{57F25F32-4ABE-4EB6-AA40-E9B97C17FA1F}" destId="{51A823FB-2810-4835-8C80-FDF2AD34F02C}" srcOrd="1" destOrd="0" presId="urn:microsoft.com/office/officeart/2005/8/layout/hierarchy2"/>
    <dgm:cxn modelId="{8E506A08-670A-4A96-ABB8-8F118E56CFE3}" type="presOf" srcId="{2B277878-8767-4D19-9D96-E9776410AC62}" destId="{2FB78F80-CD0E-4C42-9F8F-4AB6992A6813}" srcOrd="0" destOrd="0" presId="urn:microsoft.com/office/officeart/2005/8/layout/hierarchy2"/>
    <dgm:cxn modelId="{84178BC7-7461-4B32-80CD-1CFF7CF19426}" type="presOf" srcId="{2B277878-8767-4D19-9D96-E9776410AC62}" destId="{3504458B-054B-42D8-A0AB-D12703EF3353}" srcOrd="1" destOrd="0" presId="urn:microsoft.com/office/officeart/2005/8/layout/hierarchy2"/>
    <dgm:cxn modelId="{0601A0FB-9010-444A-9FCD-10262FC64E4B}" type="presOf" srcId="{570A2C8E-6D97-42B0-A587-B2FC5DC838DE}" destId="{F41613A2-2618-4936-962F-5CB68AD1F2F5}" srcOrd="0" destOrd="0" presId="urn:microsoft.com/office/officeart/2005/8/layout/hierarchy2"/>
    <dgm:cxn modelId="{88E9624F-1BAE-4D6A-BE56-274678708E81}" srcId="{230C1A11-0FBF-42E2-9D8B-41CF85054809}" destId="{39C08AF3-348C-46A6-8D64-DD7C7E99FB64}" srcOrd="0" destOrd="0" parTransId="{96BDBD21-AB2D-4C6D-9C93-BDFB1553ABB0}" sibTransId="{7C7058FD-6654-41B1-8336-EFF325415B1B}"/>
    <dgm:cxn modelId="{00830A8F-AB69-463B-B2D9-CB27C511BED8}" type="presOf" srcId="{A09A99DB-B5C2-4A77-9FD8-DE889598BC70}" destId="{1109D2CE-0BEC-486E-81CB-DC0E1683D754}" srcOrd="0" destOrd="0" presId="urn:microsoft.com/office/officeart/2005/8/layout/hierarchy2"/>
    <dgm:cxn modelId="{9E74BE0A-B82C-4214-B6A7-0D11B74F95E2}" type="presParOf" srcId="{FFA9F2E7-724A-4233-81B1-CC04AB51D763}" destId="{7EC51203-856D-41E8-A823-E0FB146D39E1}" srcOrd="0" destOrd="0" presId="urn:microsoft.com/office/officeart/2005/8/layout/hierarchy2"/>
    <dgm:cxn modelId="{FCE05635-7495-4C65-BF7E-061FE8EEB6F6}" type="presParOf" srcId="{7EC51203-856D-41E8-A823-E0FB146D39E1}" destId="{31544832-B566-4DF9-B23B-76AB027D4894}" srcOrd="0" destOrd="0" presId="urn:microsoft.com/office/officeart/2005/8/layout/hierarchy2"/>
    <dgm:cxn modelId="{AA3866A1-B1AE-435B-B0EF-1FEF81636351}" type="presParOf" srcId="{7EC51203-856D-41E8-A823-E0FB146D39E1}" destId="{D361BFD9-B68C-4D0A-846F-38566747483D}" srcOrd="1" destOrd="0" presId="urn:microsoft.com/office/officeart/2005/8/layout/hierarchy2"/>
    <dgm:cxn modelId="{FF516349-1236-4E18-A810-7CEA0BEB4B98}" type="presParOf" srcId="{D361BFD9-B68C-4D0A-846F-38566747483D}" destId="{7A1ACC1A-35B9-4EAE-8CF9-AAAFAD892796}" srcOrd="0" destOrd="0" presId="urn:microsoft.com/office/officeart/2005/8/layout/hierarchy2"/>
    <dgm:cxn modelId="{1D8D7CD9-406E-4A6E-B9B3-C15552CEE366}" type="presParOf" srcId="{7A1ACC1A-35B9-4EAE-8CF9-AAAFAD892796}" destId="{31C27DFA-12D5-4634-89A6-60640F17B761}" srcOrd="0" destOrd="0" presId="urn:microsoft.com/office/officeart/2005/8/layout/hierarchy2"/>
    <dgm:cxn modelId="{7EC7CE3C-A87D-4B82-AB20-1DF4A1AA492E}" type="presParOf" srcId="{D361BFD9-B68C-4D0A-846F-38566747483D}" destId="{92DD5428-250B-4EB7-A1FD-4AA425026246}" srcOrd="1" destOrd="0" presId="urn:microsoft.com/office/officeart/2005/8/layout/hierarchy2"/>
    <dgm:cxn modelId="{8DC8BBD1-B093-472D-A58C-3BB1F8D2DBFE}" type="presParOf" srcId="{92DD5428-250B-4EB7-A1FD-4AA425026246}" destId="{63904032-3F3D-44CB-9D10-2403725D90EE}" srcOrd="0" destOrd="0" presId="urn:microsoft.com/office/officeart/2005/8/layout/hierarchy2"/>
    <dgm:cxn modelId="{F79548DB-8267-45E2-8B35-408BBC07A90B}" type="presParOf" srcId="{92DD5428-250B-4EB7-A1FD-4AA425026246}" destId="{2EA4F928-8BEB-47AB-B9AB-BB41BB89E4BF}" srcOrd="1" destOrd="0" presId="urn:microsoft.com/office/officeart/2005/8/layout/hierarchy2"/>
    <dgm:cxn modelId="{5BB0AEB4-14D7-4162-A0C8-EE3280843120}" type="presParOf" srcId="{2EA4F928-8BEB-47AB-B9AB-BB41BB89E4BF}" destId="{6AB1539A-1CE6-4D44-8E62-69B6B16B5B6A}" srcOrd="0" destOrd="0" presId="urn:microsoft.com/office/officeart/2005/8/layout/hierarchy2"/>
    <dgm:cxn modelId="{9E7A85E8-84DA-4982-B730-01A88DC44D49}" type="presParOf" srcId="{6AB1539A-1CE6-4D44-8E62-69B6B16B5B6A}" destId="{13AB9045-9A05-471A-95D1-C14DA6F30A0F}" srcOrd="0" destOrd="0" presId="urn:microsoft.com/office/officeart/2005/8/layout/hierarchy2"/>
    <dgm:cxn modelId="{54E60720-E970-44FD-83CA-7A546BF606AC}" type="presParOf" srcId="{2EA4F928-8BEB-47AB-B9AB-BB41BB89E4BF}" destId="{72D84B40-6F43-487F-BCDD-E4E699B90B5C}" srcOrd="1" destOrd="0" presId="urn:microsoft.com/office/officeart/2005/8/layout/hierarchy2"/>
    <dgm:cxn modelId="{D6BC5555-A933-43C3-8810-89B00DE38905}" type="presParOf" srcId="{72D84B40-6F43-487F-BCDD-E4E699B90B5C}" destId="{E8428A04-1F99-4C71-9FC2-76D849AC290A}" srcOrd="0" destOrd="0" presId="urn:microsoft.com/office/officeart/2005/8/layout/hierarchy2"/>
    <dgm:cxn modelId="{CA7D0096-903E-43D6-8AA8-14A0F4D74750}" type="presParOf" srcId="{72D84B40-6F43-487F-BCDD-E4E699B90B5C}" destId="{975E9215-8004-49B9-B552-9252DACBAC11}" srcOrd="1" destOrd="0" presId="urn:microsoft.com/office/officeart/2005/8/layout/hierarchy2"/>
    <dgm:cxn modelId="{AB14F495-7706-4A0B-A78C-11952913E5CC}" type="presParOf" srcId="{D361BFD9-B68C-4D0A-846F-38566747483D}" destId="{2FB78F80-CD0E-4C42-9F8F-4AB6992A6813}" srcOrd="2" destOrd="0" presId="urn:microsoft.com/office/officeart/2005/8/layout/hierarchy2"/>
    <dgm:cxn modelId="{D2297622-07F6-4B04-A493-06DB2F89726E}" type="presParOf" srcId="{2FB78F80-CD0E-4C42-9F8F-4AB6992A6813}" destId="{3504458B-054B-42D8-A0AB-D12703EF3353}" srcOrd="0" destOrd="0" presId="urn:microsoft.com/office/officeart/2005/8/layout/hierarchy2"/>
    <dgm:cxn modelId="{CECEBD4D-C99A-4FAE-ABCD-3FA4996CD022}" type="presParOf" srcId="{D361BFD9-B68C-4D0A-846F-38566747483D}" destId="{47A67788-012D-4D5A-B170-C841504B0E9F}" srcOrd="3" destOrd="0" presId="urn:microsoft.com/office/officeart/2005/8/layout/hierarchy2"/>
    <dgm:cxn modelId="{26E8E1F9-14E4-4B6E-B395-F7F122CD5C73}" type="presParOf" srcId="{47A67788-012D-4D5A-B170-C841504B0E9F}" destId="{CA90BCF7-D6A7-4D83-A392-9208495A92FA}" srcOrd="0" destOrd="0" presId="urn:microsoft.com/office/officeart/2005/8/layout/hierarchy2"/>
    <dgm:cxn modelId="{A14720EC-8AFF-4766-AA17-77812EE4BC0C}" type="presParOf" srcId="{47A67788-012D-4D5A-B170-C841504B0E9F}" destId="{411CDE92-18FA-4B3A-A66E-A98579D52B70}" srcOrd="1" destOrd="0" presId="urn:microsoft.com/office/officeart/2005/8/layout/hierarchy2"/>
    <dgm:cxn modelId="{A870D069-3F5A-46DC-ACDA-543D79F58988}" type="presParOf" srcId="{411CDE92-18FA-4B3A-A66E-A98579D52B70}" destId="{4F9CE7E3-A8A5-405D-B736-F08BAC9B167D}" srcOrd="0" destOrd="0" presId="urn:microsoft.com/office/officeart/2005/8/layout/hierarchy2"/>
    <dgm:cxn modelId="{4F5FF17F-A3D2-465E-88A0-B6F12EA1C701}" type="presParOf" srcId="{4F9CE7E3-A8A5-405D-B736-F08BAC9B167D}" destId="{8DC98462-47C9-45A8-8757-2CD84EE8113B}" srcOrd="0" destOrd="0" presId="urn:microsoft.com/office/officeart/2005/8/layout/hierarchy2"/>
    <dgm:cxn modelId="{004C6612-AFED-442F-A467-7F08781C9C97}" type="presParOf" srcId="{411CDE92-18FA-4B3A-A66E-A98579D52B70}" destId="{3FBC8BF5-AD15-4D7F-8026-E9F47B5F8FAE}" srcOrd="1" destOrd="0" presId="urn:microsoft.com/office/officeart/2005/8/layout/hierarchy2"/>
    <dgm:cxn modelId="{7CE9EEA5-2452-4DE3-BA5A-FFC72030B783}" type="presParOf" srcId="{3FBC8BF5-AD15-4D7F-8026-E9F47B5F8FAE}" destId="{F41613A2-2618-4936-962F-5CB68AD1F2F5}" srcOrd="0" destOrd="0" presId="urn:microsoft.com/office/officeart/2005/8/layout/hierarchy2"/>
    <dgm:cxn modelId="{8A2F116E-2FDE-43FB-8713-58D0164F2755}" type="presParOf" srcId="{3FBC8BF5-AD15-4D7F-8026-E9F47B5F8FAE}" destId="{110A2943-D937-4230-981B-3DCC3E6D8E7D}" srcOrd="1" destOrd="0" presId="urn:microsoft.com/office/officeart/2005/8/layout/hierarchy2"/>
    <dgm:cxn modelId="{FDC87EC0-E182-4375-935F-78BDD2B95F3F}" type="presParOf" srcId="{D361BFD9-B68C-4D0A-846F-38566747483D}" destId="{B62B0358-032E-427B-8692-DC53C89E70C7}" srcOrd="4" destOrd="0" presId="urn:microsoft.com/office/officeart/2005/8/layout/hierarchy2"/>
    <dgm:cxn modelId="{92081333-46F7-4547-B3D6-BB1143844405}" type="presParOf" srcId="{B62B0358-032E-427B-8692-DC53C89E70C7}" destId="{51A823FB-2810-4835-8C80-FDF2AD34F02C}" srcOrd="0" destOrd="0" presId="urn:microsoft.com/office/officeart/2005/8/layout/hierarchy2"/>
    <dgm:cxn modelId="{B70D2EF4-2ECC-4064-8707-098EFD526924}" type="presParOf" srcId="{D361BFD9-B68C-4D0A-846F-38566747483D}" destId="{9E4EB741-AB59-4214-A655-4FCA998B7C96}" srcOrd="5" destOrd="0" presId="urn:microsoft.com/office/officeart/2005/8/layout/hierarchy2"/>
    <dgm:cxn modelId="{53D962B5-85C7-4C3A-9FB2-8847DB1ED204}" type="presParOf" srcId="{9E4EB741-AB59-4214-A655-4FCA998B7C96}" destId="{1109D2CE-0BEC-486E-81CB-DC0E1683D754}" srcOrd="0" destOrd="0" presId="urn:microsoft.com/office/officeart/2005/8/layout/hierarchy2"/>
    <dgm:cxn modelId="{BD775CAF-A5B7-4220-9784-887ED5C3C3AA}" type="presParOf" srcId="{9E4EB741-AB59-4214-A655-4FCA998B7C96}" destId="{595C630A-C993-45DA-B13B-937346F81704}" srcOrd="1" destOrd="0" presId="urn:microsoft.com/office/officeart/2005/8/layout/hierarchy2"/>
    <dgm:cxn modelId="{C607E5D1-AB2A-4473-B431-0F9D6BA1E44B}" type="presParOf" srcId="{595C630A-C993-45DA-B13B-937346F81704}" destId="{4F58AEE5-2399-446C-80E2-357FDDFC85CA}" srcOrd="0" destOrd="0" presId="urn:microsoft.com/office/officeart/2005/8/layout/hierarchy2"/>
    <dgm:cxn modelId="{C140C35F-0F50-4B8C-9F7B-31A0F9EE72A5}" type="presParOf" srcId="{4F58AEE5-2399-446C-80E2-357FDDFC85CA}" destId="{4648B024-2A0C-406C-B150-CCA1DBC30A82}" srcOrd="0" destOrd="0" presId="urn:microsoft.com/office/officeart/2005/8/layout/hierarchy2"/>
    <dgm:cxn modelId="{67919B24-9357-4480-BD6C-4C0E188423D7}" type="presParOf" srcId="{595C630A-C993-45DA-B13B-937346F81704}" destId="{EF4AC80F-1D41-462A-ADF5-0A6FB89B2618}" srcOrd="1" destOrd="0" presId="urn:microsoft.com/office/officeart/2005/8/layout/hierarchy2"/>
    <dgm:cxn modelId="{64CDDD6D-AB74-4047-A534-2E1C6B6939FC}" type="presParOf" srcId="{EF4AC80F-1D41-462A-ADF5-0A6FB89B2618}" destId="{232B53EF-747B-4CFD-9F8B-BAC279E0D314}" srcOrd="0" destOrd="0" presId="urn:microsoft.com/office/officeart/2005/8/layout/hierarchy2"/>
    <dgm:cxn modelId="{FF0DD283-4865-45ED-B49E-F93A7BDEE532}" type="presParOf" srcId="{EF4AC80F-1D41-462A-ADF5-0A6FB89B2618}" destId="{201DB1D8-BD48-44F0-B61D-2F83719414D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A76EA-97BB-4DC0-BABF-424B666E0216}" type="doc">
      <dgm:prSet loTypeId="urn:microsoft.com/office/officeart/2005/8/layout/hierarchy2" loCatId="hierarchy" qsTypeId="urn:microsoft.com/office/officeart/2005/8/quickstyle/simple1" qsCatId="simple" csTypeId="urn:microsoft.com/office/officeart/2005/8/colors/accent6_1" csCatId="accent6" phldr="1"/>
      <dgm:spPr/>
      <dgm:t>
        <a:bodyPr/>
        <a:lstStyle/>
        <a:p>
          <a:endParaRPr lang="zh-CN" altLang="en-US"/>
        </a:p>
      </dgm:t>
    </dgm:pt>
    <dgm:pt modelId="{C64BDC55-1B6C-49BF-97E7-765755BB2BD1}">
      <dgm:prSet phldrT="[文本]" custT="1"/>
      <dgm:spPr/>
      <dgm:t>
        <a:bodyPr/>
        <a:lstStyle/>
        <a:p>
          <a:r>
            <a:rPr lang="zh-CN" altLang="en-US" sz="2400" b="1" dirty="0" smtClean="0">
              <a:latin typeface="楷体_GB2312" pitchFamily="49" charset="-122"/>
              <a:ea typeface="楷体_GB2312" pitchFamily="49" charset="-122"/>
            </a:rPr>
            <a:t>地方政府债券（市政债券）</a:t>
          </a:r>
          <a:endParaRPr lang="zh-CN" altLang="en-US" sz="2400" b="1" dirty="0">
            <a:latin typeface="楷体_GB2312" pitchFamily="49" charset="-122"/>
            <a:ea typeface="楷体_GB2312" pitchFamily="49" charset="-122"/>
          </a:endParaRPr>
        </a:p>
      </dgm:t>
    </dgm:pt>
    <dgm:pt modelId="{CA57B264-571F-4DC4-B293-4A51DFC09567}" type="parTrans" cxnId="{76C6C7F6-2903-4B7E-8E6A-319ABF42E8AB}">
      <dgm:prSet/>
      <dgm:spPr/>
      <dgm:t>
        <a:bodyPr/>
        <a:lstStyle/>
        <a:p>
          <a:endParaRPr lang="zh-CN" altLang="en-US" sz="1600" b="1"/>
        </a:p>
      </dgm:t>
    </dgm:pt>
    <dgm:pt modelId="{D50D40AC-5F37-4299-BA89-93E992A32238}" type="sibTrans" cxnId="{76C6C7F6-2903-4B7E-8E6A-319ABF42E8AB}">
      <dgm:prSet/>
      <dgm:spPr/>
      <dgm:t>
        <a:bodyPr/>
        <a:lstStyle/>
        <a:p>
          <a:endParaRPr lang="zh-CN" altLang="en-US" sz="1600" b="1"/>
        </a:p>
      </dgm:t>
    </dgm:pt>
    <dgm:pt modelId="{230C1A11-0FBF-42E2-9D8B-41CF85054809}">
      <dgm:prSet phldrT="[文本]" custT="1"/>
      <dgm:spPr/>
      <dgm:t>
        <a:bodyPr/>
        <a:lstStyle/>
        <a:p>
          <a:r>
            <a:rPr lang="zh-CN" altLang="en-US" sz="2400" b="1" dirty="0" smtClean="0">
              <a:latin typeface="楷体_GB2312" pitchFamily="49" charset="-122"/>
              <a:ea typeface="楷体_GB2312" pitchFamily="49" charset="-122"/>
            </a:rPr>
            <a:t>一般义务（责任）债券</a:t>
          </a:r>
          <a:endParaRPr lang="zh-CN" altLang="en-US" sz="2400" b="1" dirty="0">
            <a:latin typeface="楷体_GB2312" pitchFamily="49" charset="-122"/>
            <a:ea typeface="楷体_GB2312" pitchFamily="49" charset="-122"/>
          </a:endParaRPr>
        </a:p>
      </dgm:t>
    </dgm:pt>
    <dgm:pt modelId="{20C35BFC-219E-4E6B-9B61-FC62892908D6}" type="parTrans" cxnId="{134B01F3-BE58-41E3-B028-ECBD5838C8D6}">
      <dgm:prSet custT="1"/>
      <dgm:spPr/>
      <dgm:t>
        <a:bodyPr/>
        <a:lstStyle/>
        <a:p>
          <a:endParaRPr lang="zh-CN" altLang="en-US" sz="1600" b="1"/>
        </a:p>
      </dgm:t>
    </dgm:pt>
    <dgm:pt modelId="{F595CC3D-0803-4091-8B07-15BDCA8A2990}" type="sibTrans" cxnId="{134B01F3-BE58-41E3-B028-ECBD5838C8D6}">
      <dgm:prSet/>
      <dgm:spPr/>
      <dgm:t>
        <a:bodyPr/>
        <a:lstStyle/>
        <a:p>
          <a:endParaRPr lang="zh-CN" altLang="en-US" sz="1600" b="1"/>
        </a:p>
      </dgm:t>
    </dgm:pt>
    <dgm:pt modelId="{39C08AF3-348C-46A6-8D64-DD7C7E99FB64}">
      <dgm:prSet phldrT="[文本]" custT="1"/>
      <dgm:spPr/>
      <dgm:t>
        <a:bodyPr/>
        <a:lstStyle/>
        <a:p>
          <a:r>
            <a:rPr lang="zh-CN" altLang="en-US" sz="1600" b="1" dirty="0" smtClean="0">
              <a:latin typeface="Times New Roman" pitchFamily="18" charset="0"/>
              <a:ea typeface="楷体_GB2312" pitchFamily="49" charset="-122"/>
              <a:cs typeface="Times New Roman" pitchFamily="18" charset="0"/>
            </a:rPr>
            <a:t>以税收、行政收费等为偿还来源，期限非常广，</a:t>
          </a:r>
          <a:r>
            <a:rPr lang="en-US" altLang="zh-CN" sz="1600" b="1" dirty="0" smtClean="0">
              <a:latin typeface="Times New Roman" pitchFamily="18" charset="0"/>
              <a:ea typeface="楷体_GB2312" pitchFamily="49" charset="-122"/>
              <a:cs typeface="Times New Roman" pitchFamily="18" charset="0"/>
            </a:rPr>
            <a:t>1</a:t>
          </a:r>
          <a:r>
            <a:rPr lang="zh-CN" altLang="en-US" sz="1600" b="1" dirty="0" smtClean="0">
              <a:latin typeface="Times New Roman" pitchFamily="18" charset="0"/>
              <a:ea typeface="楷体_GB2312" pitchFamily="49" charset="-122"/>
              <a:cs typeface="Times New Roman" pitchFamily="18" charset="0"/>
            </a:rPr>
            <a:t>年到</a:t>
          </a:r>
          <a:r>
            <a:rPr lang="en-US" altLang="zh-CN" sz="1600" b="1" dirty="0" smtClean="0">
              <a:latin typeface="Times New Roman" pitchFamily="18" charset="0"/>
              <a:ea typeface="楷体_GB2312" pitchFamily="49" charset="-122"/>
              <a:cs typeface="Times New Roman" pitchFamily="18" charset="0"/>
            </a:rPr>
            <a:t>30</a:t>
          </a:r>
          <a:r>
            <a:rPr lang="zh-CN" altLang="en-US" sz="1600" b="1" dirty="0" smtClean="0">
              <a:latin typeface="Times New Roman" pitchFamily="18" charset="0"/>
              <a:ea typeface="楷体_GB2312" pitchFamily="49" charset="-122"/>
              <a:cs typeface="Times New Roman" pitchFamily="18" charset="0"/>
            </a:rPr>
            <a:t>年不等</a:t>
          </a:r>
          <a:endParaRPr lang="en-US" altLang="zh-CN" sz="1600" b="1" dirty="0" smtClean="0">
            <a:latin typeface="Times New Roman" pitchFamily="18" charset="0"/>
            <a:ea typeface="楷体_GB2312" pitchFamily="49" charset="-122"/>
            <a:cs typeface="Times New Roman" pitchFamily="18" charset="0"/>
          </a:endParaRPr>
        </a:p>
        <a:p>
          <a:r>
            <a:rPr lang="zh-CN" altLang="en-US" sz="1600" b="1" dirty="0" smtClean="0">
              <a:latin typeface="Times New Roman" pitchFamily="18" charset="0"/>
              <a:ea typeface="楷体_GB2312" pitchFamily="49" charset="-122"/>
              <a:cs typeface="Times New Roman" pitchFamily="18" charset="0"/>
            </a:rPr>
            <a:t>（风险很低）</a:t>
          </a:r>
          <a:endParaRPr lang="zh-CN" altLang="en-US" sz="1600" b="1" dirty="0">
            <a:latin typeface="Times New Roman" pitchFamily="18" charset="0"/>
            <a:ea typeface="楷体_GB2312" pitchFamily="49" charset="-122"/>
            <a:cs typeface="Times New Roman" pitchFamily="18" charset="0"/>
          </a:endParaRPr>
        </a:p>
      </dgm:t>
    </dgm:pt>
    <dgm:pt modelId="{96BDBD21-AB2D-4C6D-9C93-BDFB1553ABB0}" type="parTrans" cxnId="{88E9624F-1BAE-4D6A-BE56-274678708E81}">
      <dgm:prSet custT="1"/>
      <dgm:spPr/>
      <dgm:t>
        <a:bodyPr/>
        <a:lstStyle/>
        <a:p>
          <a:endParaRPr lang="zh-CN" altLang="en-US" sz="1600" b="1"/>
        </a:p>
      </dgm:t>
    </dgm:pt>
    <dgm:pt modelId="{7C7058FD-6654-41B1-8336-EFF325415B1B}" type="sibTrans" cxnId="{88E9624F-1BAE-4D6A-BE56-274678708E81}">
      <dgm:prSet/>
      <dgm:spPr/>
      <dgm:t>
        <a:bodyPr/>
        <a:lstStyle/>
        <a:p>
          <a:endParaRPr lang="zh-CN" altLang="en-US" sz="1600" b="1"/>
        </a:p>
      </dgm:t>
    </dgm:pt>
    <dgm:pt modelId="{BCB2D3A4-FEED-488D-9EE6-1D12866C8D76}">
      <dgm:prSet phldrT="[文本]" custT="1"/>
      <dgm:spPr/>
      <dgm:t>
        <a:bodyPr/>
        <a:lstStyle/>
        <a:p>
          <a:r>
            <a:rPr lang="zh-CN" altLang="en-US" sz="2400" b="1" dirty="0" smtClean="0">
              <a:latin typeface="楷体_GB2312" pitchFamily="49" charset="-122"/>
              <a:ea typeface="楷体_GB2312" pitchFamily="49" charset="-122"/>
            </a:rPr>
            <a:t>收益债券</a:t>
          </a:r>
          <a:endParaRPr lang="zh-CN" altLang="en-US" sz="2400" b="1" dirty="0">
            <a:latin typeface="楷体_GB2312" pitchFamily="49" charset="-122"/>
            <a:ea typeface="楷体_GB2312" pitchFamily="49" charset="-122"/>
          </a:endParaRPr>
        </a:p>
      </dgm:t>
    </dgm:pt>
    <dgm:pt modelId="{2B277878-8767-4D19-9D96-E9776410AC62}" type="parTrans" cxnId="{52DD22D1-4BCC-40E1-92DC-2EB73BB2EFBE}">
      <dgm:prSet custT="1"/>
      <dgm:spPr/>
      <dgm:t>
        <a:bodyPr/>
        <a:lstStyle/>
        <a:p>
          <a:endParaRPr lang="zh-CN" altLang="en-US" sz="1600" b="1"/>
        </a:p>
      </dgm:t>
    </dgm:pt>
    <dgm:pt modelId="{D0B25676-C2F0-4CDD-88E7-6726D592C82C}" type="sibTrans" cxnId="{52DD22D1-4BCC-40E1-92DC-2EB73BB2EFBE}">
      <dgm:prSet/>
      <dgm:spPr/>
      <dgm:t>
        <a:bodyPr/>
        <a:lstStyle/>
        <a:p>
          <a:endParaRPr lang="zh-CN" altLang="en-US" sz="1600" b="1"/>
        </a:p>
      </dgm:t>
    </dgm:pt>
    <dgm:pt modelId="{570A2C8E-6D97-42B0-A587-B2FC5DC838DE}">
      <dgm:prSet phldrT="[文本]" custT="1"/>
      <dgm:spPr/>
      <dgm:t>
        <a:bodyPr/>
        <a:lstStyle/>
        <a:p>
          <a:r>
            <a:rPr lang="zh-CN" altLang="en-US" sz="1600" b="1" dirty="0" smtClean="0">
              <a:latin typeface="楷体_GB2312" pitchFamily="49" charset="-122"/>
              <a:ea typeface="楷体_GB2312" pitchFamily="49" charset="-122"/>
            </a:rPr>
            <a:t>以特定工程或某种特定业务的收入为偿还来源</a:t>
          </a:r>
          <a:endParaRPr lang="en-US" altLang="zh-CN" sz="1600" b="1" dirty="0" smtClean="0">
            <a:latin typeface="楷体_GB2312" pitchFamily="49" charset="-122"/>
            <a:ea typeface="楷体_GB2312" pitchFamily="49" charset="-122"/>
          </a:endParaRPr>
        </a:p>
        <a:p>
          <a:r>
            <a:rPr lang="zh-CN" altLang="en-US" sz="1600" b="1" dirty="0" smtClean="0">
              <a:latin typeface="楷体_GB2312" pitchFamily="49" charset="-122"/>
              <a:ea typeface="楷体_GB2312" pitchFamily="49" charset="-122"/>
            </a:rPr>
            <a:t>（风险较高）</a:t>
          </a:r>
          <a:endParaRPr lang="zh-CN" altLang="en-US" sz="1600" b="1" dirty="0">
            <a:latin typeface="楷体_GB2312" pitchFamily="49" charset="-122"/>
            <a:ea typeface="楷体_GB2312" pitchFamily="49" charset="-122"/>
          </a:endParaRPr>
        </a:p>
      </dgm:t>
    </dgm:pt>
    <dgm:pt modelId="{12D77958-12BC-423F-8FDD-8D3855E62DF4}" type="parTrans" cxnId="{91F96450-2CB8-4645-BC3B-A580D6B45C71}">
      <dgm:prSet custT="1"/>
      <dgm:spPr/>
      <dgm:t>
        <a:bodyPr/>
        <a:lstStyle/>
        <a:p>
          <a:endParaRPr lang="zh-CN" altLang="en-US" sz="1600" b="1"/>
        </a:p>
      </dgm:t>
    </dgm:pt>
    <dgm:pt modelId="{02415ABD-7459-43A7-96A3-54F83EFB4B54}" type="sibTrans" cxnId="{91F96450-2CB8-4645-BC3B-A580D6B45C71}">
      <dgm:prSet/>
      <dgm:spPr/>
      <dgm:t>
        <a:bodyPr/>
        <a:lstStyle/>
        <a:p>
          <a:endParaRPr lang="zh-CN" altLang="en-US" sz="1600" b="1"/>
        </a:p>
      </dgm:t>
    </dgm:pt>
    <dgm:pt modelId="{FFA9F2E7-724A-4233-81B1-CC04AB51D763}" type="pres">
      <dgm:prSet presAssocID="{C09A76EA-97BB-4DC0-BABF-424B666E0216}" presName="diagram" presStyleCnt="0">
        <dgm:presLayoutVars>
          <dgm:chPref val="1"/>
          <dgm:dir/>
          <dgm:animOne val="branch"/>
          <dgm:animLvl val="lvl"/>
          <dgm:resizeHandles val="exact"/>
        </dgm:presLayoutVars>
      </dgm:prSet>
      <dgm:spPr/>
      <dgm:t>
        <a:bodyPr/>
        <a:lstStyle/>
        <a:p>
          <a:endParaRPr lang="zh-CN" altLang="en-US"/>
        </a:p>
      </dgm:t>
    </dgm:pt>
    <dgm:pt modelId="{7EC51203-856D-41E8-A823-E0FB146D39E1}" type="pres">
      <dgm:prSet presAssocID="{C64BDC55-1B6C-49BF-97E7-765755BB2BD1}" presName="root1" presStyleCnt="0"/>
      <dgm:spPr/>
    </dgm:pt>
    <dgm:pt modelId="{31544832-B566-4DF9-B23B-76AB027D4894}" type="pres">
      <dgm:prSet presAssocID="{C64BDC55-1B6C-49BF-97E7-765755BB2BD1}" presName="LevelOneTextNode" presStyleLbl="node0" presStyleIdx="0" presStyleCnt="1">
        <dgm:presLayoutVars>
          <dgm:chPref val="3"/>
        </dgm:presLayoutVars>
      </dgm:prSet>
      <dgm:spPr/>
      <dgm:t>
        <a:bodyPr/>
        <a:lstStyle/>
        <a:p>
          <a:endParaRPr lang="zh-CN" altLang="en-US"/>
        </a:p>
      </dgm:t>
    </dgm:pt>
    <dgm:pt modelId="{D361BFD9-B68C-4D0A-846F-38566747483D}" type="pres">
      <dgm:prSet presAssocID="{C64BDC55-1B6C-49BF-97E7-765755BB2BD1}" presName="level2hierChild" presStyleCnt="0"/>
      <dgm:spPr/>
    </dgm:pt>
    <dgm:pt modelId="{7A1ACC1A-35B9-4EAE-8CF9-AAAFAD892796}" type="pres">
      <dgm:prSet presAssocID="{20C35BFC-219E-4E6B-9B61-FC62892908D6}" presName="conn2-1" presStyleLbl="parChTrans1D2" presStyleIdx="0" presStyleCnt="2"/>
      <dgm:spPr/>
      <dgm:t>
        <a:bodyPr/>
        <a:lstStyle/>
        <a:p>
          <a:endParaRPr lang="zh-CN" altLang="en-US"/>
        </a:p>
      </dgm:t>
    </dgm:pt>
    <dgm:pt modelId="{31C27DFA-12D5-4634-89A6-60640F17B761}" type="pres">
      <dgm:prSet presAssocID="{20C35BFC-219E-4E6B-9B61-FC62892908D6}" presName="connTx" presStyleLbl="parChTrans1D2" presStyleIdx="0" presStyleCnt="2"/>
      <dgm:spPr/>
      <dgm:t>
        <a:bodyPr/>
        <a:lstStyle/>
        <a:p>
          <a:endParaRPr lang="zh-CN" altLang="en-US"/>
        </a:p>
      </dgm:t>
    </dgm:pt>
    <dgm:pt modelId="{92DD5428-250B-4EB7-A1FD-4AA425026246}" type="pres">
      <dgm:prSet presAssocID="{230C1A11-0FBF-42E2-9D8B-41CF85054809}" presName="root2" presStyleCnt="0"/>
      <dgm:spPr/>
    </dgm:pt>
    <dgm:pt modelId="{63904032-3F3D-44CB-9D10-2403725D90EE}" type="pres">
      <dgm:prSet presAssocID="{230C1A11-0FBF-42E2-9D8B-41CF85054809}" presName="LevelTwoTextNode" presStyleLbl="node2" presStyleIdx="0" presStyleCnt="2" custLinFactNeighborX="0" custLinFactNeighborY="2037">
        <dgm:presLayoutVars>
          <dgm:chPref val="3"/>
        </dgm:presLayoutVars>
      </dgm:prSet>
      <dgm:spPr/>
      <dgm:t>
        <a:bodyPr/>
        <a:lstStyle/>
        <a:p>
          <a:endParaRPr lang="zh-CN" altLang="en-US"/>
        </a:p>
      </dgm:t>
    </dgm:pt>
    <dgm:pt modelId="{2EA4F928-8BEB-47AB-B9AB-BB41BB89E4BF}" type="pres">
      <dgm:prSet presAssocID="{230C1A11-0FBF-42E2-9D8B-41CF85054809}" presName="level3hierChild" presStyleCnt="0"/>
      <dgm:spPr/>
    </dgm:pt>
    <dgm:pt modelId="{6AB1539A-1CE6-4D44-8E62-69B6B16B5B6A}" type="pres">
      <dgm:prSet presAssocID="{96BDBD21-AB2D-4C6D-9C93-BDFB1553ABB0}" presName="conn2-1" presStyleLbl="parChTrans1D3" presStyleIdx="0" presStyleCnt="2"/>
      <dgm:spPr/>
      <dgm:t>
        <a:bodyPr/>
        <a:lstStyle/>
        <a:p>
          <a:endParaRPr lang="zh-CN" altLang="en-US"/>
        </a:p>
      </dgm:t>
    </dgm:pt>
    <dgm:pt modelId="{13AB9045-9A05-471A-95D1-C14DA6F30A0F}" type="pres">
      <dgm:prSet presAssocID="{96BDBD21-AB2D-4C6D-9C93-BDFB1553ABB0}" presName="connTx" presStyleLbl="parChTrans1D3" presStyleIdx="0" presStyleCnt="2"/>
      <dgm:spPr/>
      <dgm:t>
        <a:bodyPr/>
        <a:lstStyle/>
        <a:p>
          <a:endParaRPr lang="zh-CN" altLang="en-US"/>
        </a:p>
      </dgm:t>
    </dgm:pt>
    <dgm:pt modelId="{72D84B40-6F43-487F-BCDD-E4E699B90B5C}" type="pres">
      <dgm:prSet presAssocID="{39C08AF3-348C-46A6-8D64-DD7C7E99FB64}" presName="root2" presStyleCnt="0"/>
      <dgm:spPr/>
    </dgm:pt>
    <dgm:pt modelId="{E8428A04-1F99-4C71-9FC2-76D849AC290A}" type="pres">
      <dgm:prSet presAssocID="{39C08AF3-348C-46A6-8D64-DD7C7E99FB64}" presName="LevelTwoTextNode" presStyleLbl="node3" presStyleIdx="0" presStyleCnt="2" custLinFactNeighborX="1652">
        <dgm:presLayoutVars>
          <dgm:chPref val="3"/>
        </dgm:presLayoutVars>
      </dgm:prSet>
      <dgm:spPr/>
      <dgm:t>
        <a:bodyPr/>
        <a:lstStyle/>
        <a:p>
          <a:endParaRPr lang="zh-CN" altLang="en-US"/>
        </a:p>
      </dgm:t>
    </dgm:pt>
    <dgm:pt modelId="{975E9215-8004-49B9-B552-9252DACBAC11}" type="pres">
      <dgm:prSet presAssocID="{39C08AF3-348C-46A6-8D64-DD7C7E99FB64}" presName="level3hierChild" presStyleCnt="0"/>
      <dgm:spPr/>
    </dgm:pt>
    <dgm:pt modelId="{2FB78F80-CD0E-4C42-9F8F-4AB6992A6813}" type="pres">
      <dgm:prSet presAssocID="{2B277878-8767-4D19-9D96-E9776410AC62}" presName="conn2-1" presStyleLbl="parChTrans1D2" presStyleIdx="1" presStyleCnt="2"/>
      <dgm:spPr/>
      <dgm:t>
        <a:bodyPr/>
        <a:lstStyle/>
        <a:p>
          <a:endParaRPr lang="zh-CN" altLang="en-US"/>
        </a:p>
      </dgm:t>
    </dgm:pt>
    <dgm:pt modelId="{3504458B-054B-42D8-A0AB-D12703EF3353}" type="pres">
      <dgm:prSet presAssocID="{2B277878-8767-4D19-9D96-E9776410AC62}" presName="connTx" presStyleLbl="parChTrans1D2" presStyleIdx="1" presStyleCnt="2"/>
      <dgm:spPr/>
      <dgm:t>
        <a:bodyPr/>
        <a:lstStyle/>
        <a:p>
          <a:endParaRPr lang="zh-CN" altLang="en-US"/>
        </a:p>
      </dgm:t>
    </dgm:pt>
    <dgm:pt modelId="{47A67788-012D-4D5A-B170-C841504B0E9F}" type="pres">
      <dgm:prSet presAssocID="{BCB2D3A4-FEED-488D-9EE6-1D12866C8D76}" presName="root2" presStyleCnt="0"/>
      <dgm:spPr/>
    </dgm:pt>
    <dgm:pt modelId="{CA90BCF7-D6A7-4D83-A392-9208495A92FA}" type="pres">
      <dgm:prSet presAssocID="{BCB2D3A4-FEED-488D-9EE6-1D12866C8D76}" presName="LevelTwoTextNode" presStyleLbl="node2" presStyleIdx="1" presStyleCnt="2" custLinFactNeighborX="-501" custLinFactNeighborY="2829">
        <dgm:presLayoutVars>
          <dgm:chPref val="3"/>
        </dgm:presLayoutVars>
      </dgm:prSet>
      <dgm:spPr/>
      <dgm:t>
        <a:bodyPr/>
        <a:lstStyle/>
        <a:p>
          <a:endParaRPr lang="zh-CN" altLang="en-US"/>
        </a:p>
      </dgm:t>
    </dgm:pt>
    <dgm:pt modelId="{411CDE92-18FA-4B3A-A66E-A98579D52B70}" type="pres">
      <dgm:prSet presAssocID="{BCB2D3A4-FEED-488D-9EE6-1D12866C8D76}" presName="level3hierChild" presStyleCnt="0"/>
      <dgm:spPr/>
    </dgm:pt>
    <dgm:pt modelId="{4F9CE7E3-A8A5-405D-B736-F08BAC9B167D}" type="pres">
      <dgm:prSet presAssocID="{12D77958-12BC-423F-8FDD-8D3855E62DF4}" presName="conn2-1" presStyleLbl="parChTrans1D3" presStyleIdx="1" presStyleCnt="2"/>
      <dgm:spPr/>
      <dgm:t>
        <a:bodyPr/>
        <a:lstStyle/>
        <a:p>
          <a:endParaRPr lang="zh-CN" altLang="en-US"/>
        </a:p>
      </dgm:t>
    </dgm:pt>
    <dgm:pt modelId="{8DC98462-47C9-45A8-8757-2CD84EE8113B}" type="pres">
      <dgm:prSet presAssocID="{12D77958-12BC-423F-8FDD-8D3855E62DF4}" presName="connTx" presStyleLbl="parChTrans1D3" presStyleIdx="1" presStyleCnt="2"/>
      <dgm:spPr/>
      <dgm:t>
        <a:bodyPr/>
        <a:lstStyle/>
        <a:p>
          <a:endParaRPr lang="zh-CN" altLang="en-US"/>
        </a:p>
      </dgm:t>
    </dgm:pt>
    <dgm:pt modelId="{3FBC8BF5-AD15-4D7F-8026-E9F47B5F8FAE}" type="pres">
      <dgm:prSet presAssocID="{570A2C8E-6D97-42B0-A587-B2FC5DC838DE}" presName="root2" presStyleCnt="0"/>
      <dgm:spPr/>
    </dgm:pt>
    <dgm:pt modelId="{F41613A2-2618-4936-962F-5CB68AD1F2F5}" type="pres">
      <dgm:prSet presAssocID="{570A2C8E-6D97-42B0-A587-B2FC5DC838DE}" presName="LevelTwoTextNode" presStyleLbl="node3" presStyleIdx="1" presStyleCnt="2">
        <dgm:presLayoutVars>
          <dgm:chPref val="3"/>
        </dgm:presLayoutVars>
      </dgm:prSet>
      <dgm:spPr/>
      <dgm:t>
        <a:bodyPr/>
        <a:lstStyle/>
        <a:p>
          <a:endParaRPr lang="zh-CN" altLang="en-US"/>
        </a:p>
      </dgm:t>
    </dgm:pt>
    <dgm:pt modelId="{110A2943-D937-4230-981B-3DCC3E6D8E7D}" type="pres">
      <dgm:prSet presAssocID="{570A2C8E-6D97-42B0-A587-B2FC5DC838DE}" presName="level3hierChild" presStyleCnt="0"/>
      <dgm:spPr/>
    </dgm:pt>
  </dgm:ptLst>
  <dgm:cxnLst>
    <dgm:cxn modelId="{6CB497F6-E845-45DD-87BC-2868C5967588}" type="presOf" srcId="{20C35BFC-219E-4E6B-9B61-FC62892908D6}" destId="{7A1ACC1A-35B9-4EAE-8CF9-AAAFAD892796}" srcOrd="0" destOrd="0" presId="urn:microsoft.com/office/officeart/2005/8/layout/hierarchy2"/>
    <dgm:cxn modelId="{88E9624F-1BAE-4D6A-BE56-274678708E81}" srcId="{230C1A11-0FBF-42E2-9D8B-41CF85054809}" destId="{39C08AF3-348C-46A6-8D64-DD7C7E99FB64}" srcOrd="0" destOrd="0" parTransId="{96BDBD21-AB2D-4C6D-9C93-BDFB1553ABB0}" sibTransId="{7C7058FD-6654-41B1-8336-EFF325415B1B}"/>
    <dgm:cxn modelId="{91F96450-2CB8-4645-BC3B-A580D6B45C71}" srcId="{BCB2D3A4-FEED-488D-9EE6-1D12866C8D76}" destId="{570A2C8E-6D97-42B0-A587-B2FC5DC838DE}" srcOrd="0" destOrd="0" parTransId="{12D77958-12BC-423F-8FDD-8D3855E62DF4}" sibTransId="{02415ABD-7459-43A7-96A3-54F83EFB4B54}"/>
    <dgm:cxn modelId="{948A6893-AC54-4BA6-8EE9-FAD7062800AA}" type="presOf" srcId="{2B277878-8767-4D19-9D96-E9776410AC62}" destId="{2FB78F80-CD0E-4C42-9F8F-4AB6992A6813}" srcOrd="0" destOrd="0" presId="urn:microsoft.com/office/officeart/2005/8/layout/hierarchy2"/>
    <dgm:cxn modelId="{EEFD8E99-82E1-4669-896D-BB6820500328}" type="presOf" srcId="{20C35BFC-219E-4E6B-9B61-FC62892908D6}" destId="{31C27DFA-12D5-4634-89A6-60640F17B761}" srcOrd="1" destOrd="0" presId="urn:microsoft.com/office/officeart/2005/8/layout/hierarchy2"/>
    <dgm:cxn modelId="{EAFE3780-DD64-4E5A-9FCD-0A04ED767B5D}" type="presOf" srcId="{2B277878-8767-4D19-9D96-E9776410AC62}" destId="{3504458B-054B-42D8-A0AB-D12703EF3353}" srcOrd="1" destOrd="0" presId="urn:microsoft.com/office/officeart/2005/8/layout/hierarchy2"/>
    <dgm:cxn modelId="{FD58849D-8607-4C44-B5DD-CF4B2C457938}" type="presOf" srcId="{96BDBD21-AB2D-4C6D-9C93-BDFB1553ABB0}" destId="{6AB1539A-1CE6-4D44-8E62-69B6B16B5B6A}" srcOrd="0" destOrd="0" presId="urn:microsoft.com/office/officeart/2005/8/layout/hierarchy2"/>
    <dgm:cxn modelId="{52DD22D1-4BCC-40E1-92DC-2EB73BB2EFBE}" srcId="{C64BDC55-1B6C-49BF-97E7-765755BB2BD1}" destId="{BCB2D3A4-FEED-488D-9EE6-1D12866C8D76}" srcOrd="1" destOrd="0" parTransId="{2B277878-8767-4D19-9D96-E9776410AC62}" sibTransId="{D0B25676-C2F0-4CDD-88E7-6726D592C82C}"/>
    <dgm:cxn modelId="{CB218774-5C89-4039-BB4A-00015679854A}" type="presOf" srcId="{BCB2D3A4-FEED-488D-9EE6-1D12866C8D76}" destId="{CA90BCF7-D6A7-4D83-A392-9208495A92FA}" srcOrd="0" destOrd="0" presId="urn:microsoft.com/office/officeart/2005/8/layout/hierarchy2"/>
    <dgm:cxn modelId="{8D7FFE1F-8646-4A46-89F5-94CFE8E0B7B6}" type="presOf" srcId="{230C1A11-0FBF-42E2-9D8B-41CF85054809}" destId="{63904032-3F3D-44CB-9D10-2403725D90EE}" srcOrd="0" destOrd="0" presId="urn:microsoft.com/office/officeart/2005/8/layout/hierarchy2"/>
    <dgm:cxn modelId="{134B01F3-BE58-41E3-B028-ECBD5838C8D6}" srcId="{C64BDC55-1B6C-49BF-97E7-765755BB2BD1}" destId="{230C1A11-0FBF-42E2-9D8B-41CF85054809}" srcOrd="0" destOrd="0" parTransId="{20C35BFC-219E-4E6B-9B61-FC62892908D6}" sibTransId="{F595CC3D-0803-4091-8B07-15BDCA8A2990}"/>
    <dgm:cxn modelId="{76C6C7F6-2903-4B7E-8E6A-319ABF42E8AB}" srcId="{C09A76EA-97BB-4DC0-BABF-424B666E0216}" destId="{C64BDC55-1B6C-49BF-97E7-765755BB2BD1}" srcOrd="0" destOrd="0" parTransId="{CA57B264-571F-4DC4-B293-4A51DFC09567}" sibTransId="{D50D40AC-5F37-4299-BA89-93E992A32238}"/>
    <dgm:cxn modelId="{8D1A0F11-BA60-42C0-8C7F-273F95426D0B}" type="presOf" srcId="{96BDBD21-AB2D-4C6D-9C93-BDFB1553ABB0}" destId="{13AB9045-9A05-471A-95D1-C14DA6F30A0F}" srcOrd="1" destOrd="0" presId="urn:microsoft.com/office/officeart/2005/8/layout/hierarchy2"/>
    <dgm:cxn modelId="{8C57AB00-C25A-4C13-B0C8-D0D2377E651C}" type="presOf" srcId="{12D77958-12BC-423F-8FDD-8D3855E62DF4}" destId="{8DC98462-47C9-45A8-8757-2CD84EE8113B}" srcOrd="1" destOrd="0" presId="urn:microsoft.com/office/officeart/2005/8/layout/hierarchy2"/>
    <dgm:cxn modelId="{889DB5E1-9554-496B-931F-CEA93411668E}" type="presOf" srcId="{C64BDC55-1B6C-49BF-97E7-765755BB2BD1}" destId="{31544832-B566-4DF9-B23B-76AB027D4894}" srcOrd="0" destOrd="0" presId="urn:microsoft.com/office/officeart/2005/8/layout/hierarchy2"/>
    <dgm:cxn modelId="{6D563DBA-B6D6-4272-8C40-82054722A443}" type="presOf" srcId="{570A2C8E-6D97-42B0-A587-B2FC5DC838DE}" destId="{F41613A2-2618-4936-962F-5CB68AD1F2F5}" srcOrd="0" destOrd="0" presId="urn:microsoft.com/office/officeart/2005/8/layout/hierarchy2"/>
    <dgm:cxn modelId="{C853E2D4-CB0F-4625-A5DF-DFD535B34016}" type="presOf" srcId="{C09A76EA-97BB-4DC0-BABF-424B666E0216}" destId="{FFA9F2E7-724A-4233-81B1-CC04AB51D763}" srcOrd="0" destOrd="0" presId="urn:microsoft.com/office/officeart/2005/8/layout/hierarchy2"/>
    <dgm:cxn modelId="{1515CF52-E91E-4513-821A-76CE6724B408}" type="presOf" srcId="{12D77958-12BC-423F-8FDD-8D3855E62DF4}" destId="{4F9CE7E3-A8A5-405D-B736-F08BAC9B167D}" srcOrd="0" destOrd="0" presId="urn:microsoft.com/office/officeart/2005/8/layout/hierarchy2"/>
    <dgm:cxn modelId="{C6DD56C1-E47F-477F-B775-9F57B447151F}" type="presOf" srcId="{39C08AF3-348C-46A6-8D64-DD7C7E99FB64}" destId="{E8428A04-1F99-4C71-9FC2-76D849AC290A}" srcOrd="0" destOrd="0" presId="urn:microsoft.com/office/officeart/2005/8/layout/hierarchy2"/>
    <dgm:cxn modelId="{60D40358-E356-41FF-B742-7DC64F023A75}" type="presParOf" srcId="{FFA9F2E7-724A-4233-81B1-CC04AB51D763}" destId="{7EC51203-856D-41E8-A823-E0FB146D39E1}" srcOrd="0" destOrd="0" presId="urn:microsoft.com/office/officeart/2005/8/layout/hierarchy2"/>
    <dgm:cxn modelId="{90E12A90-EF73-4DD6-A433-F730581B4D33}" type="presParOf" srcId="{7EC51203-856D-41E8-A823-E0FB146D39E1}" destId="{31544832-B566-4DF9-B23B-76AB027D4894}" srcOrd="0" destOrd="0" presId="urn:microsoft.com/office/officeart/2005/8/layout/hierarchy2"/>
    <dgm:cxn modelId="{391BF780-1D12-4DE1-A3E0-043855AB5731}" type="presParOf" srcId="{7EC51203-856D-41E8-A823-E0FB146D39E1}" destId="{D361BFD9-B68C-4D0A-846F-38566747483D}" srcOrd="1" destOrd="0" presId="urn:microsoft.com/office/officeart/2005/8/layout/hierarchy2"/>
    <dgm:cxn modelId="{E14FE1FD-B0C2-47B3-B9DD-60C87C585C34}" type="presParOf" srcId="{D361BFD9-B68C-4D0A-846F-38566747483D}" destId="{7A1ACC1A-35B9-4EAE-8CF9-AAAFAD892796}" srcOrd="0" destOrd="0" presId="urn:microsoft.com/office/officeart/2005/8/layout/hierarchy2"/>
    <dgm:cxn modelId="{A41097F7-21F3-44F4-8810-3E9A40A7573B}" type="presParOf" srcId="{7A1ACC1A-35B9-4EAE-8CF9-AAAFAD892796}" destId="{31C27DFA-12D5-4634-89A6-60640F17B761}" srcOrd="0" destOrd="0" presId="urn:microsoft.com/office/officeart/2005/8/layout/hierarchy2"/>
    <dgm:cxn modelId="{9D755264-C5AF-467D-BB06-D6ACC35784D7}" type="presParOf" srcId="{D361BFD9-B68C-4D0A-846F-38566747483D}" destId="{92DD5428-250B-4EB7-A1FD-4AA425026246}" srcOrd="1" destOrd="0" presId="urn:microsoft.com/office/officeart/2005/8/layout/hierarchy2"/>
    <dgm:cxn modelId="{653232A8-A09F-4EEA-92A4-B8B833B0DD13}" type="presParOf" srcId="{92DD5428-250B-4EB7-A1FD-4AA425026246}" destId="{63904032-3F3D-44CB-9D10-2403725D90EE}" srcOrd="0" destOrd="0" presId="urn:microsoft.com/office/officeart/2005/8/layout/hierarchy2"/>
    <dgm:cxn modelId="{52452DA8-A6A0-415C-B5C3-2E25BA6BB79B}" type="presParOf" srcId="{92DD5428-250B-4EB7-A1FD-4AA425026246}" destId="{2EA4F928-8BEB-47AB-B9AB-BB41BB89E4BF}" srcOrd="1" destOrd="0" presId="urn:microsoft.com/office/officeart/2005/8/layout/hierarchy2"/>
    <dgm:cxn modelId="{7BE58DFF-3492-4789-AAA4-AB22B7730C50}" type="presParOf" srcId="{2EA4F928-8BEB-47AB-B9AB-BB41BB89E4BF}" destId="{6AB1539A-1CE6-4D44-8E62-69B6B16B5B6A}" srcOrd="0" destOrd="0" presId="urn:microsoft.com/office/officeart/2005/8/layout/hierarchy2"/>
    <dgm:cxn modelId="{AE668AB7-2A93-4735-B514-F34509B736AD}" type="presParOf" srcId="{6AB1539A-1CE6-4D44-8E62-69B6B16B5B6A}" destId="{13AB9045-9A05-471A-95D1-C14DA6F30A0F}" srcOrd="0" destOrd="0" presId="urn:microsoft.com/office/officeart/2005/8/layout/hierarchy2"/>
    <dgm:cxn modelId="{A53670E7-5627-4613-A193-B46310761355}" type="presParOf" srcId="{2EA4F928-8BEB-47AB-B9AB-BB41BB89E4BF}" destId="{72D84B40-6F43-487F-BCDD-E4E699B90B5C}" srcOrd="1" destOrd="0" presId="urn:microsoft.com/office/officeart/2005/8/layout/hierarchy2"/>
    <dgm:cxn modelId="{D51827C7-B6EB-4273-A0BE-23D36F234A0D}" type="presParOf" srcId="{72D84B40-6F43-487F-BCDD-E4E699B90B5C}" destId="{E8428A04-1F99-4C71-9FC2-76D849AC290A}" srcOrd="0" destOrd="0" presId="urn:microsoft.com/office/officeart/2005/8/layout/hierarchy2"/>
    <dgm:cxn modelId="{9F93799A-7EEE-4B43-AEAE-78B35E559C47}" type="presParOf" srcId="{72D84B40-6F43-487F-BCDD-E4E699B90B5C}" destId="{975E9215-8004-49B9-B552-9252DACBAC11}" srcOrd="1" destOrd="0" presId="urn:microsoft.com/office/officeart/2005/8/layout/hierarchy2"/>
    <dgm:cxn modelId="{E531A7D4-84D6-4E86-849B-BBA9F06B1AB4}" type="presParOf" srcId="{D361BFD9-B68C-4D0A-846F-38566747483D}" destId="{2FB78F80-CD0E-4C42-9F8F-4AB6992A6813}" srcOrd="2" destOrd="0" presId="urn:microsoft.com/office/officeart/2005/8/layout/hierarchy2"/>
    <dgm:cxn modelId="{E33B5676-288C-4A0B-B0B5-D5C3A4EF1FB5}" type="presParOf" srcId="{2FB78F80-CD0E-4C42-9F8F-4AB6992A6813}" destId="{3504458B-054B-42D8-A0AB-D12703EF3353}" srcOrd="0" destOrd="0" presId="urn:microsoft.com/office/officeart/2005/8/layout/hierarchy2"/>
    <dgm:cxn modelId="{F3A822EE-BABE-47D2-839A-AB5D83A855CF}" type="presParOf" srcId="{D361BFD9-B68C-4D0A-846F-38566747483D}" destId="{47A67788-012D-4D5A-B170-C841504B0E9F}" srcOrd="3" destOrd="0" presId="urn:microsoft.com/office/officeart/2005/8/layout/hierarchy2"/>
    <dgm:cxn modelId="{CC0A9670-07A1-49D0-A828-B7D55D9F39CE}" type="presParOf" srcId="{47A67788-012D-4D5A-B170-C841504B0E9F}" destId="{CA90BCF7-D6A7-4D83-A392-9208495A92FA}" srcOrd="0" destOrd="0" presId="urn:microsoft.com/office/officeart/2005/8/layout/hierarchy2"/>
    <dgm:cxn modelId="{96B74D25-B14F-4BF9-B181-BA0C34F4B5FC}" type="presParOf" srcId="{47A67788-012D-4D5A-B170-C841504B0E9F}" destId="{411CDE92-18FA-4B3A-A66E-A98579D52B70}" srcOrd="1" destOrd="0" presId="urn:microsoft.com/office/officeart/2005/8/layout/hierarchy2"/>
    <dgm:cxn modelId="{626A20F3-7F1B-438C-BBAB-D29635ABD339}" type="presParOf" srcId="{411CDE92-18FA-4B3A-A66E-A98579D52B70}" destId="{4F9CE7E3-A8A5-405D-B736-F08BAC9B167D}" srcOrd="0" destOrd="0" presId="urn:microsoft.com/office/officeart/2005/8/layout/hierarchy2"/>
    <dgm:cxn modelId="{7D0F9709-3385-4E63-9E14-75A504937EF3}" type="presParOf" srcId="{4F9CE7E3-A8A5-405D-B736-F08BAC9B167D}" destId="{8DC98462-47C9-45A8-8757-2CD84EE8113B}" srcOrd="0" destOrd="0" presId="urn:microsoft.com/office/officeart/2005/8/layout/hierarchy2"/>
    <dgm:cxn modelId="{B9FDE8C9-8B5B-4449-9901-B6A806FFF082}" type="presParOf" srcId="{411CDE92-18FA-4B3A-A66E-A98579D52B70}" destId="{3FBC8BF5-AD15-4D7F-8026-E9F47B5F8FAE}" srcOrd="1" destOrd="0" presId="urn:microsoft.com/office/officeart/2005/8/layout/hierarchy2"/>
    <dgm:cxn modelId="{F43E3CB2-26AA-40B1-8FD6-FDEB3173F71E}" type="presParOf" srcId="{3FBC8BF5-AD15-4D7F-8026-E9F47B5F8FAE}" destId="{F41613A2-2618-4936-962F-5CB68AD1F2F5}" srcOrd="0" destOrd="0" presId="urn:microsoft.com/office/officeart/2005/8/layout/hierarchy2"/>
    <dgm:cxn modelId="{F7A91F1C-B3DC-4CE3-82D5-EF693B28E13A}" type="presParOf" srcId="{3FBC8BF5-AD15-4D7F-8026-E9F47B5F8FAE}" destId="{110A2943-D937-4230-981B-3DCC3E6D8E7D}"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2EA0683-054A-421B-8201-443DA887D538}" type="datetimeFigureOut">
              <a:rPr lang="zh-CN" altLang="en-US" smtClean="0"/>
              <a:pPr/>
              <a:t>2019/9/6</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1803A17-8A40-4991-8F0C-FE502B763D49}" type="slidenum">
              <a:rPr lang="zh-CN" altLang="en-US" smtClean="0"/>
              <a:pPr/>
              <a:t>‹#›</a:t>
            </a:fld>
            <a:endParaRPr lang="zh-CN" altLang="en-US"/>
          </a:p>
        </p:txBody>
      </p:sp>
    </p:spTree>
    <p:extLst>
      <p:ext uri="{BB962C8B-B14F-4D97-AF65-F5344CB8AC3E}">
        <p14:creationId xmlns:p14="http://schemas.microsoft.com/office/powerpoint/2010/main" xmlns="" val="1198661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标题幻灯片">
    <p:spTree>
      <p:nvGrpSpPr>
        <p:cNvPr id="1" name=""/>
        <p:cNvGrpSpPr/>
        <p:nvPr/>
      </p:nvGrpSpPr>
      <p:grpSpPr>
        <a:xfrm>
          <a:off x="0" y="0"/>
          <a:ext cx="0" cy="0"/>
          <a:chOff x="0" y="0"/>
          <a:chExt cx="0" cy="0"/>
        </a:xfrm>
      </p:grpSpPr>
      <p:sp>
        <p:nvSpPr>
          <p:cNvPr id="3112" name="Freeform 40"/>
          <p:cNvSpPr>
            <a:spLocks/>
          </p:cNvSpPr>
          <p:nvPr/>
        </p:nvSpPr>
        <p:spPr bwMode="gray">
          <a:xfrm>
            <a:off x="0" y="6048375"/>
            <a:ext cx="2762250" cy="809625"/>
          </a:xfrm>
          <a:custGeom>
            <a:avLst/>
            <a:gdLst>
              <a:gd name="T0" fmla="*/ 0 w 1740"/>
              <a:gd name="T1" fmla="*/ 0 h 510"/>
              <a:gd name="T2" fmla="*/ 0 w 1740"/>
              <a:gd name="T3" fmla="*/ 510 h 510"/>
              <a:gd name="T4" fmla="*/ 1740 w 1740"/>
              <a:gd name="T5" fmla="*/ 510 h 510"/>
              <a:gd name="T6" fmla="*/ 1595 w 1740"/>
              <a:gd name="T7" fmla="*/ 30 h 510"/>
              <a:gd name="T8" fmla="*/ 0 w 1740"/>
              <a:gd name="T9" fmla="*/ 0 h 510"/>
            </a:gdLst>
            <a:ahLst/>
            <a:cxnLst>
              <a:cxn ang="0">
                <a:pos x="T0" y="T1"/>
              </a:cxn>
              <a:cxn ang="0">
                <a:pos x="T2" y="T3"/>
              </a:cxn>
              <a:cxn ang="0">
                <a:pos x="T4" y="T5"/>
              </a:cxn>
              <a:cxn ang="0">
                <a:pos x="T6" y="T7"/>
              </a:cxn>
              <a:cxn ang="0">
                <a:pos x="T8" y="T9"/>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3" name="Freeform 41"/>
          <p:cNvSpPr>
            <a:spLocks/>
          </p:cNvSpPr>
          <p:nvPr/>
        </p:nvSpPr>
        <p:spPr bwMode="gray">
          <a:xfrm>
            <a:off x="2590800" y="4705350"/>
            <a:ext cx="6400800" cy="2152650"/>
          </a:xfrm>
          <a:custGeom>
            <a:avLst/>
            <a:gdLst>
              <a:gd name="T0" fmla="*/ 1116 w 4032"/>
              <a:gd name="T1" fmla="*/ 0 h 1356"/>
              <a:gd name="T2" fmla="*/ 3840 w 4032"/>
              <a:gd name="T3" fmla="*/ 636 h 1356"/>
              <a:gd name="T4" fmla="*/ 4032 w 4032"/>
              <a:gd name="T5" fmla="*/ 1356 h 1356"/>
              <a:gd name="T6" fmla="*/ 288 w 4032"/>
              <a:gd name="T7" fmla="*/ 1356 h 1356"/>
              <a:gd name="T8" fmla="*/ 0 w 4032"/>
              <a:gd name="T9" fmla="*/ 828 h 1356"/>
              <a:gd name="T10" fmla="*/ 1116 w 4032"/>
              <a:gd name="T11" fmla="*/ 0 h 1356"/>
            </a:gdLst>
            <a:ahLst/>
            <a:cxnLst>
              <a:cxn ang="0">
                <a:pos x="T0" y="T1"/>
              </a:cxn>
              <a:cxn ang="0">
                <a:pos x="T2" y="T3"/>
              </a:cxn>
              <a:cxn ang="0">
                <a:pos x="T4" y="T5"/>
              </a:cxn>
              <a:cxn ang="0">
                <a:pos x="T6" y="T7"/>
              </a:cxn>
              <a:cxn ang="0">
                <a:pos x="T8" y="T9"/>
              </a:cxn>
              <a:cxn ang="0">
                <a:pos x="T10" y="T11"/>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4" name="Freeform 42"/>
          <p:cNvSpPr>
            <a:spLocks/>
          </p:cNvSpPr>
          <p:nvPr/>
        </p:nvSpPr>
        <p:spPr bwMode="gray">
          <a:xfrm>
            <a:off x="4400550" y="781050"/>
            <a:ext cx="4743450" cy="5048250"/>
          </a:xfrm>
          <a:custGeom>
            <a:avLst/>
            <a:gdLst>
              <a:gd name="T0" fmla="*/ 510 w 2988"/>
              <a:gd name="T1" fmla="*/ 1098 h 3180"/>
              <a:gd name="T2" fmla="*/ 2280 w 2988"/>
              <a:gd name="T3" fmla="*/ 0 h 3180"/>
              <a:gd name="T4" fmla="*/ 2988 w 2988"/>
              <a:gd name="T5" fmla="*/ 342 h 3180"/>
              <a:gd name="T6" fmla="*/ 2988 w 2988"/>
              <a:gd name="T7" fmla="*/ 2772 h 3180"/>
              <a:gd name="T8" fmla="*/ 1452 w 2988"/>
              <a:gd name="T9" fmla="*/ 3060 h 3180"/>
              <a:gd name="T10" fmla="*/ 0 w 2988"/>
              <a:gd name="T11" fmla="*/ 2406 h 3180"/>
              <a:gd name="T12" fmla="*/ 510 w 2988"/>
              <a:gd name="T13" fmla="*/ 1098 h 3180"/>
            </a:gdLst>
            <a:ahLst/>
            <a:cxnLst>
              <a:cxn ang="0">
                <a:pos x="T0" y="T1"/>
              </a:cxn>
              <a:cxn ang="0">
                <a:pos x="T2" y="T3"/>
              </a:cxn>
              <a:cxn ang="0">
                <a:pos x="T4" y="T5"/>
              </a:cxn>
              <a:cxn ang="0">
                <a:pos x="T6" y="T7"/>
              </a:cxn>
              <a:cxn ang="0">
                <a:pos x="T8" y="T9"/>
              </a:cxn>
              <a:cxn ang="0">
                <a:pos x="T10" y="T11"/>
              </a:cxn>
              <a:cxn ang="0">
                <a:pos x="T12" y="T13"/>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5" name="Freeform 43"/>
          <p:cNvSpPr>
            <a:spLocks/>
          </p:cNvSpPr>
          <p:nvPr/>
        </p:nvSpPr>
        <p:spPr bwMode="gray">
          <a:xfrm>
            <a:off x="4800600" y="0"/>
            <a:ext cx="3276600" cy="2409825"/>
          </a:xfrm>
          <a:custGeom>
            <a:avLst/>
            <a:gdLst>
              <a:gd name="T0" fmla="*/ 0 w 2064"/>
              <a:gd name="T1" fmla="*/ 0 h 1518"/>
              <a:gd name="T2" fmla="*/ 276 w 2064"/>
              <a:gd name="T3" fmla="*/ 1518 h 1518"/>
              <a:gd name="T4" fmla="*/ 2064 w 2064"/>
              <a:gd name="T5" fmla="*/ 0 h 1518"/>
              <a:gd name="T6" fmla="*/ 0 w 2064"/>
              <a:gd name="T7" fmla="*/ 0 h 1518"/>
            </a:gdLst>
            <a:ahLst/>
            <a:cxnLst>
              <a:cxn ang="0">
                <a:pos x="T0" y="T1"/>
              </a:cxn>
              <a:cxn ang="0">
                <a:pos x="T2" y="T3"/>
              </a:cxn>
              <a:cxn ang="0">
                <a:pos x="T4" y="T5"/>
              </a:cxn>
              <a:cxn ang="0">
                <a:pos x="T6" y="T7"/>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51" name="Freeform 79"/>
          <p:cNvSpPr>
            <a:spLocks/>
          </p:cNvSpPr>
          <p:nvPr/>
        </p:nvSpPr>
        <p:spPr bwMode="gray">
          <a:xfrm>
            <a:off x="0" y="0"/>
            <a:ext cx="6583363" cy="7267575"/>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7" name="Freeform 45"/>
          <p:cNvSpPr>
            <a:spLocks/>
          </p:cNvSpPr>
          <p:nvPr/>
        </p:nvSpPr>
        <p:spPr bwMode="gray">
          <a:xfrm>
            <a:off x="0" y="0"/>
            <a:ext cx="6372225" cy="7072313"/>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9"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0"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1"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2"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3"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3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31" name="Rectangle 59"/>
          <p:cNvSpPr>
            <a:spLocks noChangeArrowheads="1"/>
          </p:cNvSpPr>
          <p:nvPr/>
        </p:nvSpPr>
        <p:spPr bwMode="gray">
          <a:xfrm>
            <a:off x="2362200" y="277813"/>
            <a:ext cx="1012825" cy="1025525"/>
          </a:xfrm>
          <a:prstGeom prst="rect">
            <a:avLst/>
          </a:prstGeom>
          <a:solidFill>
            <a:srgbClr val="FFFFFF">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2" name="Rectangle 60"/>
          <p:cNvSpPr>
            <a:spLocks noChangeArrowheads="1"/>
          </p:cNvSpPr>
          <p:nvPr/>
        </p:nvSpPr>
        <p:spPr bwMode="gray">
          <a:xfrm>
            <a:off x="285750" y="2427288"/>
            <a:ext cx="1012825" cy="1025525"/>
          </a:xfrm>
          <a:prstGeom prst="rect">
            <a:avLst/>
          </a:prstGeom>
          <a:solidFill>
            <a:srgbClr val="FFFFFF">
              <a:alpha val="39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3" name="Rectangle 61"/>
          <p:cNvSpPr>
            <a:spLocks noChangeArrowheads="1"/>
          </p:cNvSpPr>
          <p:nvPr/>
        </p:nvSpPr>
        <p:spPr bwMode="gray">
          <a:xfrm>
            <a:off x="0" y="271463"/>
            <a:ext cx="250825" cy="1025525"/>
          </a:xfrm>
          <a:prstGeom prst="rect">
            <a:avLst/>
          </a:prstGeom>
          <a:solidFill>
            <a:srgbClr val="FFFFFF">
              <a:alpha val="39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4" name="Rectangle 62"/>
          <p:cNvSpPr>
            <a:spLocks noChangeArrowheads="1"/>
          </p:cNvSpPr>
          <p:nvPr/>
        </p:nvSpPr>
        <p:spPr bwMode="gray">
          <a:xfrm>
            <a:off x="1331913" y="1588"/>
            <a:ext cx="1012825" cy="234950"/>
          </a:xfrm>
          <a:prstGeom prst="rect">
            <a:avLst/>
          </a:prstGeom>
          <a:solidFill>
            <a:srgbClr val="FFFFFF">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6" name="Freeform 64"/>
          <p:cNvSpPr>
            <a:spLocks/>
          </p:cNvSpPr>
          <p:nvPr/>
        </p:nvSpPr>
        <p:spPr bwMode="gray">
          <a:xfrm>
            <a:off x="2365375" y="4541838"/>
            <a:ext cx="1009650" cy="1033462"/>
          </a:xfrm>
          <a:custGeom>
            <a:avLst/>
            <a:gdLst>
              <a:gd name="T0" fmla="*/ 0 w 636"/>
              <a:gd name="T1" fmla="*/ 0 h 651"/>
              <a:gd name="T2" fmla="*/ 0 w 636"/>
              <a:gd name="T3" fmla="*/ 645 h 651"/>
              <a:gd name="T4" fmla="*/ 636 w 636"/>
              <a:gd name="T5" fmla="*/ 651 h 651"/>
              <a:gd name="T6" fmla="*/ 632 w 636"/>
              <a:gd name="T7" fmla="*/ 0 h 651"/>
              <a:gd name="T8" fmla="*/ 0 w 636"/>
              <a:gd name="T9" fmla="*/ 0 h 651"/>
            </a:gdLst>
            <a:ahLst/>
            <a:cxnLst>
              <a:cxn ang="0">
                <a:pos x="T0" y="T1"/>
              </a:cxn>
              <a:cxn ang="0">
                <a:pos x="T2" y="T3"/>
              </a:cxn>
              <a:cxn ang="0">
                <a:pos x="T4" y="T5"/>
              </a:cxn>
              <a:cxn ang="0">
                <a:pos x="T6" y="T7"/>
              </a:cxn>
              <a:cxn ang="0">
                <a:pos x="T8" y="T9"/>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03" name="Rectangle 31"/>
          <p:cNvSpPr>
            <a:spLocks noChangeArrowheads="1"/>
          </p:cNvSpPr>
          <p:nvPr/>
        </p:nvSpPr>
        <p:spPr bwMode="gray">
          <a:xfrm>
            <a:off x="285750" y="2435225"/>
            <a:ext cx="1012825" cy="1025525"/>
          </a:xfrm>
          <a:prstGeom prst="rect">
            <a:avLst/>
          </a:prstGeom>
          <a:solidFill>
            <a:srgbClr val="FFFFFF">
              <a:alpha val="3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078" name="Rectangle 6"/>
          <p:cNvSpPr>
            <a:spLocks noGrp="1" noChangeArrowheads="1"/>
          </p:cNvSpPr>
          <p:nvPr>
            <p:ph type="sldNum" sz="quarter" idx="4"/>
          </p:nvPr>
        </p:nvSpPr>
        <p:spPr>
          <a:xfrm>
            <a:off x="6553200" y="6407150"/>
            <a:ext cx="2133600" cy="314325"/>
          </a:xfrm>
        </p:spPr>
        <p:txBody>
          <a:bodyPr/>
          <a:lstStyle>
            <a:lvl1pPr>
              <a:defRPr/>
            </a:lvl1pPr>
          </a:lstStyle>
          <a:p>
            <a:fld id="{0C913308-F349-4B6D-A68A-DD1791B4A57B}" type="slidenum">
              <a:rPr lang="zh-CN" altLang="en-US" smtClean="0"/>
              <a:pPr/>
              <a:t>‹#›</a:t>
            </a:fld>
            <a:endParaRPr lang="zh-CN" altLang="en-US" dirty="0"/>
          </a:p>
        </p:txBody>
      </p:sp>
      <p:grpSp>
        <p:nvGrpSpPr>
          <p:cNvPr id="2" name="Group 71"/>
          <p:cNvGrpSpPr>
            <a:grpSpLocks/>
          </p:cNvGrpSpPr>
          <p:nvPr/>
        </p:nvGrpSpPr>
        <p:grpSpPr bwMode="auto">
          <a:xfrm>
            <a:off x="8077200" y="0"/>
            <a:ext cx="1076325" cy="6858000"/>
            <a:chOff x="5088" y="0"/>
            <a:chExt cx="678" cy="4320"/>
          </a:xfrm>
        </p:grpSpPr>
        <p:sp>
          <p:nvSpPr>
            <p:cNvPr id="3138" name="Freeform 66"/>
            <p:cNvSpPr>
              <a:spLocks/>
            </p:cNvSpPr>
            <p:nvPr userDrawn="1"/>
          </p:nvSpPr>
          <p:spPr bwMode="gray">
            <a:xfrm>
              <a:off x="5088" y="0"/>
              <a:ext cx="672" cy="702"/>
            </a:xfrm>
            <a:custGeom>
              <a:avLst/>
              <a:gdLst>
                <a:gd name="T0" fmla="*/ 0 w 672"/>
                <a:gd name="T1" fmla="*/ 432 h 720"/>
                <a:gd name="T2" fmla="*/ 288 w 672"/>
                <a:gd name="T3" fmla="*/ 0 h 720"/>
                <a:gd name="T4" fmla="*/ 672 w 672"/>
                <a:gd name="T5" fmla="*/ 0 h 720"/>
                <a:gd name="T6" fmla="*/ 672 w 672"/>
                <a:gd name="T7" fmla="*/ 720 h 720"/>
                <a:gd name="T8" fmla="*/ 0 w 672"/>
                <a:gd name="T9" fmla="*/ 432 h 720"/>
              </a:gdLst>
              <a:ahLst/>
              <a:cxnLst>
                <a:cxn ang="0">
                  <a:pos x="T0" y="T1"/>
                </a:cxn>
                <a:cxn ang="0">
                  <a:pos x="T2" y="T3"/>
                </a:cxn>
                <a:cxn ang="0">
                  <a:pos x="T4" y="T5"/>
                </a:cxn>
                <a:cxn ang="0">
                  <a:pos x="T6" y="T7"/>
                </a:cxn>
                <a:cxn ang="0">
                  <a:pos x="T8" y="T9"/>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39" name="Freeform 67"/>
            <p:cNvSpPr>
              <a:spLocks/>
            </p:cNvSpPr>
            <p:nvPr userDrawn="1"/>
          </p:nvSpPr>
          <p:spPr bwMode="gray">
            <a:xfrm>
              <a:off x="5602" y="3496"/>
              <a:ext cx="164" cy="824"/>
            </a:xfrm>
            <a:custGeom>
              <a:avLst/>
              <a:gdLst>
                <a:gd name="T0" fmla="*/ 206 w 212"/>
                <a:gd name="T1" fmla="*/ 0 h 824"/>
                <a:gd name="T2" fmla="*/ 0 w 212"/>
                <a:gd name="T3" fmla="*/ 82 h 824"/>
                <a:gd name="T4" fmla="*/ 168 w 212"/>
                <a:gd name="T5" fmla="*/ 824 h 824"/>
                <a:gd name="T6" fmla="*/ 212 w 212"/>
                <a:gd name="T7" fmla="*/ 822 h 824"/>
                <a:gd name="T8" fmla="*/ 206 w 212"/>
                <a:gd name="T9" fmla="*/ 0 h 824"/>
              </a:gdLst>
              <a:ahLst/>
              <a:cxnLst>
                <a:cxn ang="0">
                  <a:pos x="T0" y="T1"/>
                </a:cxn>
                <a:cxn ang="0">
                  <a:pos x="T2" y="T3"/>
                </a:cxn>
                <a:cxn ang="0">
                  <a:pos x="T4" y="T5"/>
                </a:cxn>
                <a:cxn ang="0">
                  <a:pos x="T6" y="T7"/>
                </a:cxn>
                <a:cxn ang="0">
                  <a:pos x="T8" y="T9"/>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grpSp>
      <p:sp>
        <p:nvSpPr>
          <p:cNvPr id="3152" name="Rectangle 80"/>
          <p:cNvSpPr>
            <a:spLocks noChangeArrowheads="1"/>
          </p:cNvSpPr>
          <p:nvPr/>
        </p:nvSpPr>
        <p:spPr bwMode="gray">
          <a:xfrm>
            <a:off x="5495925" y="1333500"/>
            <a:ext cx="660400" cy="1025525"/>
          </a:xfrm>
          <a:prstGeom prst="rect">
            <a:avLst/>
          </a:prstGeom>
          <a:solidFill>
            <a:srgbClr val="FFFFFF">
              <a:alpha val="39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53"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54" name="Rectangle 82"/>
          <p:cNvSpPr>
            <a:spLocks noChangeArrowheads="1"/>
          </p:cNvSpPr>
          <p:nvPr/>
        </p:nvSpPr>
        <p:spPr bwMode="gray">
          <a:xfrm>
            <a:off x="4457700" y="3495675"/>
            <a:ext cx="1012825" cy="1025525"/>
          </a:xfrm>
          <a:prstGeom prst="rect">
            <a:avLst/>
          </a:prstGeom>
          <a:solidFill>
            <a:srgbClr val="FFFFFF">
              <a:alpha val="3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074" name="Rectangle 2"/>
          <p:cNvSpPr>
            <a:spLocks noGrp="1" noChangeArrowheads="1"/>
          </p:cNvSpPr>
          <p:nvPr>
            <p:ph type="ctrTitle"/>
          </p:nvPr>
        </p:nvSpPr>
        <p:spPr bwMode="gray">
          <a:xfrm>
            <a:off x="333375" y="1884363"/>
            <a:ext cx="8229600" cy="1470025"/>
          </a:xfrm>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z="4800"/>
            </a:lvl1pPr>
          </a:lstStyle>
          <a:p>
            <a:pPr lvl="0"/>
            <a:r>
              <a:rPr lang="zh-CN" altLang="en-US" noProof="0" smtClean="0"/>
              <a:t>单击此处编辑母版标题样式</a:t>
            </a:r>
            <a:endParaRPr lang="en-US" altLang="zh-CN" noProof="0" smtClean="0"/>
          </a:p>
        </p:txBody>
      </p:sp>
      <p:pic>
        <p:nvPicPr>
          <p:cNvPr id="3155" name="Picture 83" descr="water"/>
          <p:cNvPicPr>
            <a:picLocks noChangeAspect="1" noChangeArrowheads="1"/>
          </p:cNvPicPr>
          <p:nvPr/>
        </p:nvPicPr>
        <p:blipFill>
          <a:blip r:embed="rId2" cstate="print">
            <a:extLst>
              <a:ext uri="{28A0092B-C50C-407E-A947-70E740481C1C}">
                <a14:useLocalDpi xmlns:a14="http://schemas.microsoft.com/office/drawing/2010/main" xmlns="" val="0"/>
              </a:ext>
            </a:extLst>
          </a:blip>
          <a:srcRect l="22409" t="16374" b="27486"/>
          <a:stretch>
            <a:fillRect/>
          </a:stretch>
        </p:blipFill>
        <p:spPr bwMode="gray">
          <a:xfrm rot="393398">
            <a:off x="2667000" y="609600"/>
            <a:ext cx="2663825" cy="2197100"/>
          </a:xfrm>
          <a:prstGeom prst="rect">
            <a:avLst/>
          </a:prstGeom>
          <a:noFill/>
          <a:extLst>
            <a:ext uri="{909E8E84-426E-40DD-AFC4-6F175D3DCCD1}">
              <a14:hiddenFill xmlns:a14="http://schemas.microsoft.com/office/drawing/2010/main" xmlns="">
                <a:solidFill>
                  <a:srgbClr val="FFFFFF"/>
                </a:solidFill>
              </a14:hiddenFill>
            </a:ext>
          </a:extLst>
        </p:spPr>
      </p:pic>
      <p:sp>
        <p:nvSpPr>
          <p:cNvPr id="3077" name="Rectangle 5"/>
          <p:cNvSpPr>
            <a:spLocks noGrp="1" noChangeArrowheads="1"/>
          </p:cNvSpPr>
          <p:nvPr>
            <p:ph type="ftr" sz="quarter" idx="3"/>
          </p:nvPr>
        </p:nvSpPr>
        <p:spPr>
          <a:xfrm>
            <a:off x="3124200" y="6407150"/>
            <a:ext cx="2895600" cy="314325"/>
          </a:xfrm>
        </p:spPr>
        <p:txBody>
          <a:bodyPr/>
          <a:lstStyle>
            <a:lvl1pPr algn="ctr">
              <a:defRPr b="1">
                <a:effectLst>
                  <a:outerShdw blurRad="38100" dist="38100" dir="2700000" algn="tl">
                    <a:srgbClr val="000000">
                      <a:alpha val="43137"/>
                    </a:srgbClr>
                  </a:outerShdw>
                </a:effectLst>
              </a:defRPr>
            </a:lvl1pPr>
          </a:lstStyle>
          <a:p>
            <a:r>
              <a:rPr lang="en-US" altLang="zh-CN" dirty="0" smtClean="0"/>
              <a:t>1</a:t>
            </a:r>
            <a:endParaRPr lang="zh-CN" altLang="en-US" dirty="0"/>
          </a:p>
        </p:txBody>
      </p:sp>
      <p:sp>
        <p:nvSpPr>
          <p:cNvPr id="3076" name="Rectangle 4"/>
          <p:cNvSpPr>
            <a:spLocks noGrp="1" noChangeArrowheads="1"/>
          </p:cNvSpPr>
          <p:nvPr>
            <p:ph type="dt" sz="half" idx="2"/>
          </p:nvPr>
        </p:nvSpPr>
        <p:spPr>
          <a:xfrm>
            <a:off x="457200" y="6407150"/>
            <a:ext cx="2133600" cy="314325"/>
          </a:xfrm>
        </p:spPr>
        <p:txBody>
          <a:bodyPr/>
          <a:lstStyle>
            <a:lvl1pPr algn="ctr">
              <a:defRPr b="1">
                <a:effectLst>
                  <a:outerShdw blurRad="38100" dist="38100" dir="2700000" algn="tl">
                    <a:srgbClr val="000000">
                      <a:alpha val="43137"/>
                    </a:srgbClr>
                  </a:outerShdw>
                </a:effectLst>
              </a:defRPr>
            </a:lvl1pPr>
          </a:lstStyle>
          <a:p>
            <a:fld id="{530820CF-B880-4189-942D-D702A7CBA730}" type="datetimeFigureOut">
              <a:rPr lang="zh-CN" altLang="en-US" smtClean="0"/>
              <a:pPr/>
              <a:t>2019/9/6</a:t>
            </a:fld>
            <a:endParaRPr lang="zh-CN" altLang="en-US" dirty="0"/>
          </a:p>
        </p:txBody>
      </p:sp>
      <p:sp>
        <p:nvSpPr>
          <p:cNvPr id="36" name="TextBox 35"/>
          <p:cNvSpPr txBox="1"/>
          <p:nvPr userDrawn="1"/>
        </p:nvSpPr>
        <p:spPr>
          <a:xfrm>
            <a:off x="6125225" y="6488668"/>
            <a:ext cx="3018775" cy="369332"/>
          </a:xfrm>
          <a:prstGeom prst="rect">
            <a:avLst/>
          </a:prstGeom>
          <a:noFill/>
        </p:spPr>
        <p:txBody>
          <a:bodyPr wrap="none" rtlCol="0">
            <a:spAutoFit/>
          </a:bodyPr>
          <a:lstStyle/>
          <a:p>
            <a:r>
              <a:rPr lang="zh-CN" altLang="en-US" b="1" dirty="0" smtClean="0">
                <a:latin typeface="华文新魏" pitchFamily="2" charset="-122"/>
                <a:ea typeface="华文新魏" pitchFamily="2" charset="-122"/>
              </a:rPr>
              <a:t>中央财经大学金融学院 方意</a:t>
            </a:r>
            <a:endParaRPr lang="zh-CN" altLang="en-US" b="1" dirty="0">
              <a:latin typeface="华文新魏" pitchFamily="2" charset="-122"/>
              <a:ea typeface="华文新魏" pitchFamily="2" charset="-122"/>
            </a:endParaRPr>
          </a:p>
        </p:txBody>
      </p:sp>
    </p:spTree>
    <p:extLst>
      <p:ext uri="{BB962C8B-B14F-4D97-AF65-F5344CB8AC3E}">
        <p14:creationId xmlns:p14="http://schemas.microsoft.com/office/powerpoint/2010/main" xmlns="" val="1262462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15"/>
                                        </p:tgtEl>
                                        <p:attrNameLst>
                                          <p:attrName>style.visibility</p:attrName>
                                        </p:attrNameLst>
                                      </p:cBhvr>
                                      <p:to>
                                        <p:strVal val="visible"/>
                                      </p:to>
                                    </p:set>
                                    <p:animEffect transition="in" filter="fade">
                                      <p:cBhvr>
                                        <p:cTn id="7" dur="1000"/>
                                        <p:tgtEl>
                                          <p:spTgt spid="3115"/>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114"/>
                                        </p:tgtEl>
                                        <p:attrNameLst>
                                          <p:attrName>style.visibility</p:attrName>
                                        </p:attrNameLst>
                                      </p:cBhvr>
                                      <p:to>
                                        <p:strVal val="visible"/>
                                      </p:to>
                                    </p:set>
                                    <p:animEffect transition="in" filter="fade">
                                      <p:cBhvr>
                                        <p:cTn id="10" dur="1000"/>
                                        <p:tgtEl>
                                          <p:spTgt spid="3114"/>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3113"/>
                                        </p:tgtEl>
                                        <p:attrNameLst>
                                          <p:attrName>style.visibility</p:attrName>
                                        </p:attrNameLst>
                                      </p:cBhvr>
                                      <p:to>
                                        <p:strVal val="visible"/>
                                      </p:to>
                                    </p:set>
                                    <p:animEffect transition="in" filter="fade">
                                      <p:cBhvr>
                                        <p:cTn id="13" dur="1000"/>
                                        <p:tgtEl>
                                          <p:spTgt spid="3113"/>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3112"/>
                                        </p:tgtEl>
                                        <p:attrNameLst>
                                          <p:attrName>style.visibility</p:attrName>
                                        </p:attrNameLst>
                                      </p:cBhvr>
                                      <p:to>
                                        <p:strVal val="visible"/>
                                      </p:to>
                                    </p:set>
                                    <p:animEffect transition="in" filter="fade">
                                      <p:cBhvr>
                                        <p:cTn id="16" dur="1000"/>
                                        <p:tgtEl>
                                          <p:spTgt spid="3112"/>
                                        </p:tgtEl>
                                      </p:cBhvr>
                                    </p:animEffect>
                                  </p:childTnLst>
                                </p:cTn>
                              </p:par>
                            </p:childTnLst>
                          </p:cTn>
                        </p:par>
                        <p:par>
                          <p:cTn id="17" fill="hold" nodeType="afterGroup">
                            <p:stCondLst>
                              <p:cond delay="3000"/>
                            </p:stCondLst>
                            <p:childTnLst>
                              <p:par>
                                <p:cTn id="18" presetID="26" presetClass="emph" presetSubtype="0" fill="hold" grpId="1" nodeType="afterEffect">
                                  <p:stCondLst>
                                    <p:cond delay="0"/>
                                  </p:stCondLst>
                                  <p:childTnLst>
                                    <p:animEffect transition="out" filter="fade">
                                      <p:cBhvr>
                                        <p:cTn id="19" dur="2000" tmFilter="0, 0; .2, .5; .8, .5; 1, 0"/>
                                        <p:tgtEl>
                                          <p:spTgt spid="3115"/>
                                        </p:tgtEl>
                                      </p:cBhvr>
                                    </p:animEffect>
                                    <p:animScale>
                                      <p:cBhvr>
                                        <p:cTn id="20" dur="1000" autoRev="1" fill="hold"/>
                                        <p:tgtEl>
                                          <p:spTgt spid="3115"/>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3114"/>
                                        </p:tgtEl>
                                      </p:cBhvr>
                                    </p:animEffect>
                                    <p:animScale>
                                      <p:cBhvr>
                                        <p:cTn id="23" dur="1000" autoRev="1" fill="hold"/>
                                        <p:tgtEl>
                                          <p:spTgt spid="3114"/>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3113"/>
                                        </p:tgtEl>
                                      </p:cBhvr>
                                    </p:animEffect>
                                    <p:animScale>
                                      <p:cBhvr>
                                        <p:cTn id="26" dur="1000" autoRev="1" fill="hold"/>
                                        <p:tgtEl>
                                          <p:spTgt spid="3113"/>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3112"/>
                                        </p:tgtEl>
                                      </p:cBhvr>
                                    </p:animEffect>
                                    <p:animScale>
                                      <p:cBhvr>
                                        <p:cTn id="29" dur="1000" autoRev="1" fill="hold"/>
                                        <p:tgtEl>
                                          <p:spTgt spid="3112"/>
                                        </p:tgtEl>
                                      </p:cBhvr>
                                      <p:by x="105000" y="105000"/>
                                    </p:animScale>
                                  </p:childTnLst>
                                </p:cTn>
                              </p:par>
                            </p:childTnLst>
                          </p:cTn>
                        </p:par>
                        <p:par>
                          <p:cTn id="30" fill="hold" nodeType="afterGroup">
                            <p:stCondLst>
                              <p:cond delay="6600"/>
                            </p:stCondLst>
                            <p:childTnLst>
                              <p:par>
                                <p:cTn id="31" presetID="19" presetClass="emph" presetSubtype="0" fill="hold" grpId="2" nodeType="afterEffect">
                                  <p:stCondLst>
                                    <p:cond delay="0"/>
                                  </p:stCondLst>
                                  <p:childTnLst>
                                    <p:animClr clrSpc="rgb" dir="cw">
                                      <p:cBhvr override="childStyle">
                                        <p:cTn id="32" dur="1000" fill="hold"/>
                                        <p:tgtEl>
                                          <p:spTgt spid="3115"/>
                                        </p:tgtEl>
                                        <p:attrNameLst>
                                          <p:attrName>style.color</p:attrName>
                                        </p:attrNameLst>
                                      </p:cBhvr>
                                      <p:to>
                                        <a:schemeClr val="hlink"/>
                                      </p:to>
                                    </p:animClr>
                                    <p:animClr clrSpc="rgb" dir="cw">
                                      <p:cBhvr>
                                        <p:cTn id="33" dur="1000" fill="hold"/>
                                        <p:tgtEl>
                                          <p:spTgt spid="3115"/>
                                        </p:tgtEl>
                                        <p:attrNameLst>
                                          <p:attrName>fillcolor</p:attrName>
                                        </p:attrNameLst>
                                      </p:cBhvr>
                                      <p:to>
                                        <a:schemeClr val="hlink"/>
                                      </p:to>
                                    </p:animClr>
                                    <p:set>
                                      <p:cBhvr>
                                        <p:cTn id="34" dur="1000" fill="hold"/>
                                        <p:tgtEl>
                                          <p:spTgt spid="3115"/>
                                        </p:tgtEl>
                                        <p:attrNameLst>
                                          <p:attrName>fill.type</p:attrName>
                                        </p:attrNameLst>
                                      </p:cBhvr>
                                      <p:to>
                                        <p:strVal val="solid"/>
                                      </p:to>
                                    </p:set>
                                    <p:set>
                                      <p:cBhvr>
                                        <p:cTn id="35" dur="1000" fill="hold"/>
                                        <p:tgtEl>
                                          <p:spTgt spid="3115"/>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3114"/>
                                        </p:tgtEl>
                                        <p:attrNameLst>
                                          <p:attrName>style.color</p:attrName>
                                        </p:attrNameLst>
                                      </p:cBhvr>
                                      <p:to>
                                        <a:schemeClr val="folHlink"/>
                                      </p:to>
                                    </p:animClr>
                                    <p:animClr clrSpc="rgb" dir="cw">
                                      <p:cBhvr>
                                        <p:cTn id="38" dur="1000" fill="hold"/>
                                        <p:tgtEl>
                                          <p:spTgt spid="3114"/>
                                        </p:tgtEl>
                                        <p:attrNameLst>
                                          <p:attrName>fillcolor</p:attrName>
                                        </p:attrNameLst>
                                      </p:cBhvr>
                                      <p:to>
                                        <a:schemeClr val="folHlink"/>
                                      </p:to>
                                    </p:animClr>
                                    <p:set>
                                      <p:cBhvr>
                                        <p:cTn id="39" dur="1000" fill="hold"/>
                                        <p:tgtEl>
                                          <p:spTgt spid="3114"/>
                                        </p:tgtEl>
                                        <p:attrNameLst>
                                          <p:attrName>fill.type</p:attrName>
                                        </p:attrNameLst>
                                      </p:cBhvr>
                                      <p:to>
                                        <p:strVal val="solid"/>
                                      </p:to>
                                    </p:set>
                                    <p:set>
                                      <p:cBhvr>
                                        <p:cTn id="40" dur="1000" fill="hold"/>
                                        <p:tgtEl>
                                          <p:spTgt spid="3114"/>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3113"/>
                                        </p:tgtEl>
                                        <p:attrNameLst>
                                          <p:attrName>style.color</p:attrName>
                                        </p:attrNameLst>
                                      </p:cBhvr>
                                      <p:to>
                                        <a:schemeClr val="accent1"/>
                                      </p:to>
                                    </p:animClr>
                                    <p:animClr clrSpc="rgb" dir="cw">
                                      <p:cBhvr>
                                        <p:cTn id="43" dur="1000" fill="hold"/>
                                        <p:tgtEl>
                                          <p:spTgt spid="3113"/>
                                        </p:tgtEl>
                                        <p:attrNameLst>
                                          <p:attrName>fillcolor</p:attrName>
                                        </p:attrNameLst>
                                      </p:cBhvr>
                                      <p:to>
                                        <a:schemeClr val="accent1"/>
                                      </p:to>
                                    </p:animClr>
                                    <p:set>
                                      <p:cBhvr>
                                        <p:cTn id="44" dur="1000" fill="hold"/>
                                        <p:tgtEl>
                                          <p:spTgt spid="3113"/>
                                        </p:tgtEl>
                                        <p:attrNameLst>
                                          <p:attrName>fill.type</p:attrName>
                                        </p:attrNameLst>
                                      </p:cBhvr>
                                      <p:to>
                                        <p:strVal val="solid"/>
                                      </p:to>
                                    </p:set>
                                    <p:set>
                                      <p:cBhvr>
                                        <p:cTn id="45" dur="1000" fill="hold"/>
                                        <p:tgtEl>
                                          <p:spTgt spid="3113"/>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3112"/>
                                        </p:tgtEl>
                                        <p:attrNameLst>
                                          <p:attrName>style.color</p:attrName>
                                        </p:attrNameLst>
                                      </p:cBhvr>
                                      <p:to>
                                        <a:schemeClr val="accent2"/>
                                      </p:to>
                                    </p:animClr>
                                    <p:animClr clrSpc="rgb" dir="cw">
                                      <p:cBhvr>
                                        <p:cTn id="48" dur="1000" fill="hold"/>
                                        <p:tgtEl>
                                          <p:spTgt spid="3112"/>
                                        </p:tgtEl>
                                        <p:attrNameLst>
                                          <p:attrName>fillcolor</p:attrName>
                                        </p:attrNameLst>
                                      </p:cBhvr>
                                      <p:to>
                                        <a:schemeClr val="accent2"/>
                                      </p:to>
                                    </p:animClr>
                                    <p:set>
                                      <p:cBhvr>
                                        <p:cTn id="49" dur="1000" fill="hold"/>
                                        <p:tgtEl>
                                          <p:spTgt spid="3112"/>
                                        </p:tgtEl>
                                        <p:attrNameLst>
                                          <p:attrName>fill.type</p:attrName>
                                        </p:attrNameLst>
                                      </p:cBhvr>
                                      <p:to>
                                        <p:strVal val="solid"/>
                                      </p:to>
                                    </p:set>
                                    <p:set>
                                      <p:cBhvr>
                                        <p:cTn id="50" dur="1000" fill="hold"/>
                                        <p:tgtEl>
                                          <p:spTgt spid="3112"/>
                                        </p:tgtEl>
                                        <p:attrNameLst>
                                          <p:attrName>fill.on</p:attrName>
                                        </p:attrNameLst>
                                      </p:cBhvr>
                                      <p:to>
                                        <p:strVal val="true"/>
                                      </p:to>
                                    </p:set>
                                  </p:childTnLst>
                                </p:cTn>
                              </p:par>
                            </p:childTnLst>
                          </p:cTn>
                        </p:par>
                        <p:par>
                          <p:cTn id="51" fill="hold" nodeType="afterGroup">
                            <p:stCondLst>
                              <p:cond delay="9000"/>
                            </p:stCondLst>
                            <p:childTnLst>
                              <p:par>
                                <p:cTn id="52" presetID="19" presetClass="emph" presetSubtype="0" fill="hold" grpId="3" nodeType="afterEffect">
                                  <p:stCondLst>
                                    <p:cond delay="0"/>
                                  </p:stCondLst>
                                  <p:childTnLst>
                                    <p:animClr clrSpc="rgb" dir="cw">
                                      <p:cBhvr override="childStyle">
                                        <p:cTn id="53" dur="1000" fill="hold"/>
                                        <p:tgtEl>
                                          <p:spTgt spid="3115"/>
                                        </p:tgtEl>
                                        <p:attrNameLst>
                                          <p:attrName>style.color</p:attrName>
                                        </p:attrNameLst>
                                      </p:cBhvr>
                                      <p:to>
                                        <a:schemeClr val="folHlink"/>
                                      </p:to>
                                    </p:animClr>
                                    <p:animClr clrSpc="rgb" dir="cw">
                                      <p:cBhvr>
                                        <p:cTn id="54" dur="1000" fill="hold"/>
                                        <p:tgtEl>
                                          <p:spTgt spid="3115"/>
                                        </p:tgtEl>
                                        <p:attrNameLst>
                                          <p:attrName>fillcolor</p:attrName>
                                        </p:attrNameLst>
                                      </p:cBhvr>
                                      <p:to>
                                        <a:schemeClr val="folHlink"/>
                                      </p:to>
                                    </p:animClr>
                                    <p:set>
                                      <p:cBhvr>
                                        <p:cTn id="55" dur="1000" fill="hold"/>
                                        <p:tgtEl>
                                          <p:spTgt spid="3115"/>
                                        </p:tgtEl>
                                        <p:attrNameLst>
                                          <p:attrName>fill.type</p:attrName>
                                        </p:attrNameLst>
                                      </p:cBhvr>
                                      <p:to>
                                        <p:strVal val="solid"/>
                                      </p:to>
                                    </p:set>
                                    <p:set>
                                      <p:cBhvr>
                                        <p:cTn id="56" dur="1000" fill="hold"/>
                                        <p:tgtEl>
                                          <p:spTgt spid="3115"/>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3114"/>
                                        </p:tgtEl>
                                        <p:attrNameLst>
                                          <p:attrName>style.color</p:attrName>
                                        </p:attrNameLst>
                                      </p:cBhvr>
                                      <p:to>
                                        <a:schemeClr val="accent1"/>
                                      </p:to>
                                    </p:animClr>
                                    <p:animClr clrSpc="rgb" dir="cw">
                                      <p:cBhvr>
                                        <p:cTn id="59" dur="1000" fill="hold"/>
                                        <p:tgtEl>
                                          <p:spTgt spid="3114"/>
                                        </p:tgtEl>
                                        <p:attrNameLst>
                                          <p:attrName>fillcolor</p:attrName>
                                        </p:attrNameLst>
                                      </p:cBhvr>
                                      <p:to>
                                        <a:schemeClr val="accent1"/>
                                      </p:to>
                                    </p:animClr>
                                    <p:set>
                                      <p:cBhvr>
                                        <p:cTn id="60" dur="1000" fill="hold"/>
                                        <p:tgtEl>
                                          <p:spTgt spid="3114"/>
                                        </p:tgtEl>
                                        <p:attrNameLst>
                                          <p:attrName>fill.type</p:attrName>
                                        </p:attrNameLst>
                                      </p:cBhvr>
                                      <p:to>
                                        <p:strVal val="solid"/>
                                      </p:to>
                                    </p:set>
                                    <p:set>
                                      <p:cBhvr>
                                        <p:cTn id="61" dur="1000" fill="hold"/>
                                        <p:tgtEl>
                                          <p:spTgt spid="3114"/>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3113"/>
                                        </p:tgtEl>
                                        <p:attrNameLst>
                                          <p:attrName>style.color</p:attrName>
                                        </p:attrNameLst>
                                      </p:cBhvr>
                                      <p:to>
                                        <a:schemeClr val="accent2"/>
                                      </p:to>
                                    </p:animClr>
                                    <p:animClr clrSpc="rgb" dir="cw">
                                      <p:cBhvr>
                                        <p:cTn id="64" dur="1000" fill="hold"/>
                                        <p:tgtEl>
                                          <p:spTgt spid="3113"/>
                                        </p:tgtEl>
                                        <p:attrNameLst>
                                          <p:attrName>fillcolor</p:attrName>
                                        </p:attrNameLst>
                                      </p:cBhvr>
                                      <p:to>
                                        <a:schemeClr val="accent2"/>
                                      </p:to>
                                    </p:animClr>
                                    <p:set>
                                      <p:cBhvr>
                                        <p:cTn id="65" dur="1000" fill="hold"/>
                                        <p:tgtEl>
                                          <p:spTgt spid="3113"/>
                                        </p:tgtEl>
                                        <p:attrNameLst>
                                          <p:attrName>fill.type</p:attrName>
                                        </p:attrNameLst>
                                      </p:cBhvr>
                                      <p:to>
                                        <p:strVal val="solid"/>
                                      </p:to>
                                    </p:set>
                                    <p:set>
                                      <p:cBhvr>
                                        <p:cTn id="66" dur="1000" fill="hold"/>
                                        <p:tgtEl>
                                          <p:spTgt spid="3113"/>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3112"/>
                                        </p:tgtEl>
                                        <p:attrNameLst>
                                          <p:attrName>style.color</p:attrName>
                                        </p:attrNameLst>
                                      </p:cBhvr>
                                      <p:to>
                                        <a:schemeClr val="hlink"/>
                                      </p:to>
                                    </p:animClr>
                                    <p:animClr clrSpc="rgb" dir="cw">
                                      <p:cBhvr>
                                        <p:cTn id="69" dur="1000" fill="hold"/>
                                        <p:tgtEl>
                                          <p:spTgt spid="3112"/>
                                        </p:tgtEl>
                                        <p:attrNameLst>
                                          <p:attrName>fillcolor</p:attrName>
                                        </p:attrNameLst>
                                      </p:cBhvr>
                                      <p:to>
                                        <a:schemeClr val="hlink"/>
                                      </p:to>
                                    </p:animClr>
                                    <p:set>
                                      <p:cBhvr>
                                        <p:cTn id="70" dur="1000" fill="hold"/>
                                        <p:tgtEl>
                                          <p:spTgt spid="3112"/>
                                        </p:tgtEl>
                                        <p:attrNameLst>
                                          <p:attrName>fill.type</p:attrName>
                                        </p:attrNameLst>
                                      </p:cBhvr>
                                      <p:to>
                                        <p:strVal val="solid"/>
                                      </p:to>
                                    </p:set>
                                    <p:set>
                                      <p:cBhvr>
                                        <p:cTn id="71" dur="1000" fill="hold"/>
                                        <p:tgtEl>
                                          <p:spTgt spid="3112"/>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fade">
                                      <p:cBhvr>
                                        <p:cTn id="7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 grpId="0" animBg="1"/>
      <p:bldP spid="3112" grpId="1" animBg="1"/>
      <p:bldP spid="3112" grpId="2" animBg="1"/>
      <p:bldP spid="3112" grpId="3" animBg="1"/>
      <p:bldP spid="3113" grpId="0" animBg="1"/>
      <p:bldP spid="3113" grpId="1" animBg="1"/>
      <p:bldP spid="3113" grpId="2" animBg="1"/>
      <p:bldP spid="3113" grpId="3" animBg="1"/>
      <p:bldP spid="3114" grpId="0" animBg="1"/>
      <p:bldP spid="3114" grpId="1" animBg="1"/>
      <p:bldP spid="3114" grpId="2" animBg="1"/>
      <p:bldP spid="3114" grpId="3" animBg="1"/>
      <p:bldP spid="3115" grpId="0" animBg="1"/>
      <p:bldP spid="3115" grpId="1" animBg="1"/>
      <p:bldP spid="3115" grpId="2" animBg="1"/>
      <p:bldP spid="3115" grpId="3"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36305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3095657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733112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680471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1239488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r>
              <a:rPr lang="zh-CN" altLang="en-US" smtClean="0"/>
              <a:t>单击图标添加图表</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667255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r>
              <a:rPr lang="zh-CN" altLang="en-US" smtClean="0"/>
              <a:t>单击图标添加 </a:t>
            </a:r>
            <a:r>
              <a:rPr lang="en-US" altLang="zh-CN" smtClean="0"/>
              <a:t>SmartArt </a:t>
            </a:r>
            <a:r>
              <a:rPr lang="zh-CN" altLang="en-US" smtClean="0"/>
              <a:t>图形</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198905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427625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4610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353297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124582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377095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64748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288795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xmlns="" val="69986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Freeform 7"/>
          <p:cNvSpPr>
            <a:spLocks/>
          </p:cNvSpPr>
          <p:nvPr/>
        </p:nvSpPr>
        <p:spPr bwMode="gray">
          <a:xfrm>
            <a:off x="-9525" y="-9525"/>
            <a:ext cx="9156700" cy="6872288"/>
          </a:xfrm>
          <a:custGeom>
            <a:avLst/>
            <a:gdLst>
              <a:gd name="T0" fmla="*/ 5766 w 5768"/>
              <a:gd name="T1" fmla="*/ 605 h 4329"/>
              <a:gd name="T2" fmla="*/ 5768 w 5768"/>
              <a:gd name="T3" fmla="*/ 4325 h 4329"/>
              <a:gd name="T4" fmla="*/ 1082 w 5768"/>
              <a:gd name="T5" fmla="*/ 4329 h 4329"/>
              <a:gd name="T6" fmla="*/ 13 w 5768"/>
              <a:gd name="T7" fmla="*/ 3351 h 4329"/>
              <a:gd name="T8" fmla="*/ 0 w 5768"/>
              <a:gd name="T9" fmla="*/ 0 h 4329"/>
              <a:gd name="T10" fmla="*/ 2428 w 5768"/>
              <a:gd name="T11" fmla="*/ 7 h 4329"/>
              <a:gd name="T12" fmla="*/ 5766 w 5768"/>
              <a:gd name="T13" fmla="*/ 605 h 4329"/>
            </a:gdLst>
            <a:ahLst/>
            <a:cxnLst>
              <a:cxn ang="0">
                <a:pos x="T0" y="T1"/>
              </a:cxn>
              <a:cxn ang="0">
                <a:pos x="T2" y="T3"/>
              </a:cxn>
              <a:cxn ang="0">
                <a:pos x="T4" y="T5"/>
              </a:cxn>
              <a:cxn ang="0">
                <a:pos x="T6" y="T7"/>
              </a:cxn>
              <a:cxn ang="0">
                <a:pos x="T8" y="T9"/>
              </a:cxn>
              <a:cxn ang="0">
                <a:pos x="T10" y="T11"/>
              </a:cxn>
              <a:cxn ang="0">
                <a:pos x="T12" y="T13"/>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33" name="Freeform 9"/>
          <p:cNvSpPr>
            <a:spLocks/>
          </p:cNvSpPr>
          <p:nvPr/>
        </p:nvSpPr>
        <p:spPr bwMode="gray">
          <a:xfrm>
            <a:off x="-4763" y="5500688"/>
            <a:ext cx="1441451" cy="1358900"/>
          </a:xfrm>
          <a:custGeom>
            <a:avLst/>
            <a:gdLst>
              <a:gd name="T0" fmla="*/ 0 w 1089"/>
              <a:gd name="T1" fmla="*/ 0 h 1100"/>
              <a:gd name="T2" fmla="*/ 0 w 1089"/>
              <a:gd name="T3" fmla="*/ 1100 h 1100"/>
              <a:gd name="T4" fmla="*/ 1089 w 1089"/>
              <a:gd name="T5" fmla="*/ 1100 h 1100"/>
              <a:gd name="T6" fmla="*/ 0 w 1089"/>
              <a:gd name="T7" fmla="*/ 0 h 1100"/>
            </a:gdLst>
            <a:ahLst/>
            <a:cxnLst>
              <a:cxn ang="0">
                <a:pos x="T0" y="T1"/>
              </a:cxn>
              <a:cxn ang="0">
                <a:pos x="T2" y="T3"/>
              </a:cxn>
              <a:cxn ang="0">
                <a:pos x="T4" y="T5"/>
              </a:cxn>
              <a:cxn ang="0">
                <a:pos x="T6" y="T7"/>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37" name="Line 13"/>
          <p:cNvSpPr>
            <a:spLocks noChangeShapeType="1"/>
          </p:cNvSpPr>
          <p:nvPr/>
        </p:nvSpPr>
        <p:spPr bwMode="gray">
          <a:xfrm>
            <a:off x="527050" y="0"/>
            <a:ext cx="0" cy="59102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38" name="Line 14"/>
          <p:cNvSpPr>
            <a:spLocks noChangeShapeType="1"/>
          </p:cNvSpPr>
          <p:nvPr/>
        </p:nvSpPr>
        <p:spPr bwMode="gray">
          <a:xfrm>
            <a:off x="1677988" y="0"/>
            <a:ext cx="0" cy="68326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39" name="Line 15"/>
          <p:cNvSpPr>
            <a:spLocks noChangeShapeType="1"/>
          </p:cNvSpPr>
          <p:nvPr/>
        </p:nvSpPr>
        <p:spPr bwMode="gray">
          <a:xfrm>
            <a:off x="2830513" y="0"/>
            <a:ext cx="0" cy="68611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0" name="Line 16"/>
          <p:cNvSpPr>
            <a:spLocks noChangeShapeType="1"/>
          </p:cNvSpPr>
          <p:nvPr/>
        </p:nvSpPr>
        <p:spPr bwMode="gray">
          <a:xfrm>
            <a:off x="3983038" y="0"/>
            <a:ext cx="0" cy="68754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1" name="Line 17"/>
          <p:cNvSpPr>
            <a:spLocks noChangeShapeType="1"/>
          </p:cNvSpPr>
          <p:nvPr/>
        </p:nvSpPr>
        <p:spPr bwMode="gray">
          <a:xfrm>
            <a:off x="5133975" y="388938"/>
            <a:ext cx="0" cy="6486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2" name="Line 18"/>
          <p:cNvSpPr>
            <a:spLocks noChangeShapeType="1"/>
          </p:cNvSpPr>
          <p:nvPr/>
        </p:nvSpPr>
        <p:spPr bwMode="gray">
          <a:xfrm>
            <a:off x="6286500" y="619125"/>
            <a:ext cx="0" cy="6256338"/>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3" name="Line 19"/>
          <p:cNvSpPr>
            <a:spLocks noChangeShapeType="1"/>
          </p:cNvSpPr>
          <p:nvPr/>
        </p:nvSpPr>
        <p:spPr bwMode="gray">
          <a:xfrm>
            <a:off x="7439025" y="773113"/>
            <a:ext cx="0" cy="6102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4" name="Line 20"/>
          <p:cNvSpPr>
            <a:spLocks noChangeShapeType="1"/>
          </p:cNvSpPr>
          <p:nvPr/>
        </p:nvSpPr>
        <p:spPr bwMode="gray">
          <a:xfrm>
            <a:off x="8591550" y="900113"/>
            <a:ext cx="0" cy="5975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6" name="Line 22"/>
          <p:cNvSpPr>
            <a:spLocks noChangeShapeType="1"/>
          </p:cNvSpPr>
          <p:nvPr/>
        </p:nvSpPr>
        <p:spPr bwMode="gray">
          <a:xfrm rot="5400000">
            <a:off x="2595563" y="-2176463"/>
            <a:ext cx="0" cy="51911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7" name="Line 23"/>
          <p:cNvSpPr>
            <a:spLocks noChangeShapeType="1"/>
          </p:cNvSpPr>
          <p:nvPr/>
        </p:nvSpPr>
        <p:spPr bwMode="gray">
          <a:xfrm rot="5400000">
            <a:off x="4578350" y="-303688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8" name="Line 24"/>
          <p:cNvSpPr>
            <a:spLocks noChangeShapeType="1"/>
          </p:cNvSpPr>
          <p:nvPr/>
        </p:nvSpPr>
        <p:spPr bwMode="gray">
          <a:xfrm rot="5400000">
            <a:off x="4578350" y="-191293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9" name="Line 25"/>
          <p:cNvSpPr>
            <a:spLocks noChangeShapeType="1"/>
          </p:cNvSpPr>
          <p:nvPr/>
        </p:nvSpPr>
        <p:spPr bwMode="gray">
          <a:xfrm rot="5400000">
            <a:off x="4579938" y="-788988"/>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0" name="Line 26"/>
          <p:cNvSpPr>
            <a:spLocks noChangeShapeType="1"/>
          </p:cNvSpPr>
          <p:nvPr/>
        </p:nvSpPr>
        <p:spPr bwMode="gray">
          <a:xfrm rot="5400000">
            <a:off x="4579938" y="334962"/>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1" name="Line 27"/>
          <p:cNvSpPr>
            <a:spLocks noChangeShapeType="1"/>
          </p:cNvSpPr>
          <p:nvPr/>
        </p:nvSpPr>
        <p:spPr bwMode="gray">
          <a:xfrm rot="5400000">
            <a:off x="4905376" y="1824037"/>
            <a:ext cx="0" cy="84232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a14="http://schemas.microsoft.com/office/drawing/2010/main" xmlns="">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2" name="Rectangle 28"/>
          <p:cNvSpPr>
            <a:spLocks noChangeArrowheads="1"/>
          </p:cNvSpPr>
          <p:nvPr/>
        </p:nvSpPr>
        <p:spPr bwMode="gray">
          <a:xfrm>
            <a:off x="4005263" y="2692400"/>
            <a:ext cx="1128712" cy="1079500"/>
          </a:xfrm>
          <a:prstGeom prst="rect">
            <a:avLst/>
          </a:prstGeom>
          <a:solidFill>
            <a:srgbClr val="FFFFFF">
              <a:alpha val="25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3" name="Rectangle 29"/>
          <p:cNvSpPr>
            <a:spLocks noChangeArrowheads="1"/>
          </p:cNvSpPr>
          <p:nvPr/>
        </p:nvSpPr>
        <p:spPr bwMode="gray">
          <a:xfrm>
            <a:off x="7459663" y="4937125"/>
            <a:ext cx="1120775" cy="1079500"/>
          </a:xfrm>
          <a:prstGeom prst="rect">
            <a:avLst/>
          </a:prstGeom>
          <a:solidFill>
            <a:srgbClr val="FFFFFF">
              <a:alpha val="3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4" name="Rectangle 30"/>
          <p:cNvSpPr>
            <a:spLocks noChangeArrowheads="1"/>
          </p:cNvSpPr>
          <p:nvPr/>
        </p:nvSpPr>
        <p:spPr bwMode="gray">
          <a:xfrm>
            <a:off x="549275" y="3808413"/>
            <a:ext cx="1128713" cy="1079500"/>
          </a:xfrm>
          <a:prstGeom prst="rect">
            <a:avLst/>
          </a:prstGeom>
          <a:solidFill>
            <a:srgbClr val="FFFFFF">
              <a:alpha val="2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5" name="Rectangle 31"/>
          <p:cNvSpPr>
            <a:spLocks noChangeArrowheads="1"/>
          </p:cNvSpPr>
          <p:nvPr/>
        </p:nvSpPr>
        <p:spPr bwMode="gray">
          <a:xfrm>
            <a:off x="6307138" y="6064250"/>
            <a:ext cx="1128712" cy="796925"/>
          </a:xfrm>
          <a:prstGeom prst="rect">
            <a:avLst/>
          </a:prstGeom>
          <a:solidFill>
            <a:srgbClr val="FFFFFF">
              <a:alpha val="2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6" name="Rectangle 32"/>
          <p:cNvSpPr>
            <a:spLocks noChangeArrowheads="1"/>
          </p:cNvSpPr>
          <p:nvPr/>
        </p:nvSpPr>
        <p:spPr bwMode="gray">
          <a:xfrm>
            <a:off x="2846388" y="0"/>
            <a:ext cx="1128712" cy="404813"/>
          </a:xfrm>
          <a:prstGeom prst="rect">
            <a:avLst/>
          </a:prstGeom>
          <a:solidFill>
            <a:srgbClr val="FFFFFF">
              <a:alpha val="39999"/>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7" name="Rectangle 33"/>
          <p:cNvSpPr>
            <a:spLocks noChangeArrowheads="1"/>
          </p:cNvSpPr>
          <p:nvPr/>
        </p:nvSpPr>
        <p:spPr bwMode="gray">
          <a:xfrm>
            <a:off x="2852738" y="4938713"/>
            <a:ext cx="1120775" cy="1079500"/>
          </a:xfrm>
          <a:prstGeom prst="rect">
            <a:avLst/>
          </a:prstGeom>
          <a:solidFill>
            <a:srgbClr val="FFFFFF">
              <a:alpha val="3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8" name="Rectangle 34"/>
          <p:cNvSpPr>
            <a:spLocks noChangeArrowheads="1"/>
          </p:cNvSpPr>
          <p:nvPr/>
        </p:nvSpPr>
        <p:spPr bwMode="gray">
          <a:xfrm>
            <a:off x="6300788" y="1566863"/>
            <a:ext cx="1120775" cy="1079500"/>
          </a:xfrm>
          <a:prstGeom prst="rect">
            <a:avLst/>
          </a:prstGeom>
          <a:solidFill>
            <a:srgbClr val="FFFFFF">
              <a:alpha val="3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gray">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ea typeface="宋体" charset="-122"/>
              </a:defRPr>
            </a:lvl1pPr>
          </a:lstStyle>
          <a:p>
            <a:fld id="{530820CF-B880-4189-942D-D702A7CBA730}" type="datetimeFigureOut">
              <a:rPr lang="zh-CN" altLang="en-US" smtClean="0"/>
              <a:pPr/>
              <a:t>2019/9/6</a:t>
            </a:fld>
            <a:endParaRPr lang="zh-CN" altLang="en-US"/>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endParaRPr lang="zh-CN" altLang="en-US"/>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fld id="{0C913308-F349-4B6D-A68A-DD1791B4A57B}" type="slidenum">
              <a:rPr lang="zh-CN" altLang="en-US" smtClean="0"/>
              <a:pPr/>
              <a:t>‹#›</a:t>
            </a:fld>
            <a:endParaRPr lang="zh-CN" altLang="en-US"/>
          </a:p>
        </p:txBody>
      </p:sp>
      <p:sp>
        <p:nvSpPr>
          <p:cNvPr id="1060" name="Freeform 36"/>
          <p:cNvSpPr>
            <a:spLocks/>
          </p:cNvSpPr>
          <p:nvPr/>
        </p:nvSpPr>
        <p:spPr bwMode="gray">
          <a:xfrm>
            <a:off x="4041775" y="0"/>
            <a:ext cx="5105400" cy="739775"/>
          </a:xfrm>
          <a:custGeom>
            <a:avLst/>
            <a:gdLst>
              <a:gd name="T0" fmla="*/ 3130 w 3130"/>
              <a:gd name="T1" fmla="*/ 453 h 453"/>
              <a:gd name="T2" fmla="*/ 3130 w 3130"/>
              <a:gd name="T3" fmla="*/ 0 h 453"/>
              <a:gd name="T4" fmla="*/ 0 w 3130"/>
              <a:gd name="T5" fmla="*/ 0 h 453"/>
              <a:gd name="T6" fmla="*/ 3130 w 3130"/>
              <a:gd name="T7" fmla="*/ 453 h 453"/>
            </a:gdLst>
            <a:ahLst/>
            <a:cxnLst>
              <a:cxn ang="0">
                <a:pos x="T0" y="T1"/>
              </a:cxn>
              <a:cxn ang="0">
                <a:pos x="T2" y="T3"/>
              </a:cxn>
              <a:cxn ang="0">
                <a:pos x="T4" y="T5"/>
              </a:cxn>
              <a:cxn ang="0">
                <a:pos x="T6" y="T7"/>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26" name="Rectangle 2"/>
          <p:cNvSpPr>
            <a:spLocks noGrp="1" noChangeArrowheads="1"/>
          </p:cNvSpPr>
          <p:nvPr>
            <p:ph type="title"/>
          </p:nvPr>
        </p:nvSpPr>
        <p:spPr bwMode="black">
          <a:xfrm>
            <a:off x="457200" y="325438"/>
            <a:ext cx="8229600" cy="927100"/>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1061" name="Picture 37" descr="water"/>
          <p:cNvPicPr>
            <a:picLocks noChangeAspect="1" noChangeArrowheads="1"/>
          </p:cNvPicPr>
          <p:nvPr/>
        </p:nvPicPr>
        <p:blipFill>
          <a:blip r:embed="rId18" cstate="print">
            <a:extLst>
              <a:ext uri="{28A0092B-C50C-407E-A947-70E740481C1C}">
                <a14:useLocalDpi xmlns:a14="http://schemas.microsoft.com/office/drawing/2010/main" xmlns="" val="0"/>
              </a:ext>
            </a:extLst>
          </a:blip>
          <a:srcRect l="22409" t="16374" b="27486"/>
          <a:stretch>
            <a:fillRect/>
          </a:stretch>
        </p:blipFill>
        <p:spPr bwMode="gray">
          <a:xfrm rot="786797">
            <a:off x="6629400" y="-381000"/>
            <a:ext cx="2417763" cy="1995488"/>
          </a:xfrm>
          <a:prstGeom prst="rect">
            <a:avLst/>
          </a:prstGeom>
          <a:noFill/>
          <a:extLst>
            <a:ext uri="{909E8E84-426E-40DD-AFC4-6F175D3DCCD1}">
              <a14:hiddenFill xmlns:a14="http://schemas.microsoft.com/office/drawing/2010/main" xmlns="">
                <a:solidFill>
                  <a:srgbClr val="FFFFFF"/>
                </a:solidFill>
              </a14:hiddenFill>
            </a:ext>
          </a:extLst>
        </p:spPr>
      </p:pic>
      <p:pic>
        <p:nvPicPr>
          <p:cNvPr id="1062" name="Picture 38" descr="3"/>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gray">
          <a:xfrm rot="20740733" flipH="1">
            <a:off x="49213" y="5726113"/>
            <a:ext cx="1223962" cy="1371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40789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60"/>
                                        </p:tgtEl>
                                        <p:attrNameLst>
                                          <p:attrName>style.visibility</p:attrName>
                                        </p:attrNameLst>
                                      </p:cBhvr>
                                      <p:to>
                                        <p:strVal val="visible"/>
                                      </p:to>
                                    </p:set>
                                    <p:animEffect transition="in" filter="fade">
                                      <p:cBhvr>
                                        <p:cTn id="13" dur="1000"/>
                                        <p:tgtEl>
                                          <p:spTgt spid="1060"/>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033"/>
                                        </p:tgtEl>
                                        <p:attrNameLst>
                                          <p:attrName>style.visibility</p:attrName>
                                        </p:attrNameLst>
                                      </p:cBhvr>
                                      <p:to>
                                        <p:strVal val="visible"/>
                                      </p:to>
                                    </p:set>
                                    <p:animEffect transition="in" filter="fade">
                                      <p:cBhvr>
                                        <p:cTn id="16" dur="1000"/>
                                        <p:tgtEl>
                                          <p:spTgt spid="1033"/>
                                        </p:tgtEl>
                                      </p:cBhvr>
                                    </p:animEffect>
                                  </p:childTnLst>
                                </p:cTn>
                              </p:par>
                            </p:childTnLst>
                          </p:cTn>
                        </p:par>
                        <p:par>
                          <p:cTn id="17" fill="hold" nodeType="afterGroup">
                            <p:stCondLst>
                              <p:cond delay="2000"/>
                            </p:stCondLst>
                            <p:childTnLst>
                              <p:par>
                                <p:cTn id="18" presetID="1" presetClass="emph" presetSubtype="2" fill="hold" nodeType="afterEffect">
                                  <p:stCondLst>
                                    <p:cond delay="0"/>
                                  </p:stCondLst>
                                  <p:childTnLst>
                                    <p:animClr clrSpc="rgb" dir="cw">
                                      <p:cBhvr>
                                        <p:cTn id="19" dur="1000" fill="hold"/>
                                        <p:tgtEl>
                                          <p:spTgt spid="1060"/>
                                        </p:tgtEl>
                                        <p:attrNameLst>
                                          <p:attrName>fillcolor</p:attrName>
                                        </p:attrNameLst>
                                      </p:cBhvr>
                                      <p:to>
                                        <a:schemeClr val="folHlink"/>
                                      </p:to>
                                    </p:animClr>
                                    <p:set>
                                      <p:cBhvr>
                                        <p:cTn id="20" dur="1000" fill="hold"/>
                                        <p:tgtEl>
                                          <p:spTgt spid="1060"/>
                                        </p:tgtEl>
                                        <p:attrNameLst>
                                          <p:attrName>fill.type</p:attrName>
                                        </p:attrNameLst>
                                      </p:cBhvr>
                                      <p:to>
                                        <p:strVal val="solid"/>
                                      </p:to>
                                    </p:set>
                                    <p:set>
                                      <p:cBhvr>
                                        <p:cTn id="21" dur="1000" fill="hold"/>
                                        <p:tgtEl>
                                          <p:spTgt spid="1060"/>
                                        </p:tgtEl>
                                        <p:attrNameLst>
                                          <p:attrName>fill.on</p:attrName>
                                        </p:attrNameLst>
                                      </p:cBhvr>
                                      <p:to>
                                        <p:strVal val="true"/>
                                      </p:to>
                                    </p:set>
                                  </p:childTnLst>
                                </p:cTn>
                              </p:par>
                              <p:par>
                                <p:cTn id="22" presetID="1" presetClass="emph" presetSubtype="2" fill="hold" nodeType="withEffect">
                                  <p:stCondLst>
                                    <p:cond delay="700"/>
                                  </p:stCondLst>
                                  <p:childTnLst>
                                    <p:animClr clrSpc="rgb" dir="cw">
                                      <p:cBhvr>
                                        <p:cTn id="23" dur="1000" fill="hold"/>
                                        <p:tgtEl>
                                          <p:spTgt spid="1033"/>
                                        </p:tgtEl>
                                        <p:attrNameLst>
                                          <p:attrName>fillcolor</p:attrName>
                                        </p:attrNameLst>
                                      </p:cBhvr>
                                      <p:to>
                                        <a:schemeClr val="accent1"/>
                                      </p:to>
                                    </p:animClr>
                                    <p:set>
                                      <p:cBhvr>
                                        <p:cTn id="24" dur="1000" fill="hold"/>
                                        <p:tgtEl>
                                          <p:spTgt spid="1033"/>
                                        </p:tgtEl>
                                        <p:attrNameLst>
                                          <p:attrName>fill.type</p:attrName>
                                        </p:attrNameLst>
                                      </p:cBhvr>
                                      <p:to>
                                        <p:strVal val="solid"/>
                                      </p:to>
                                    </p:set>
                                    <p:set>
                                      <p:cBhvr>
                                        <p:cTn id="25" dur="1000" fill="hold"/>
                                        <p:tgtEl>
                                          <p:spTgt spid="10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60" grpId="0" animBg="1"/>
      <p:bldP spid="1026" grpId="0"/>
    </p:bldLst>
  </p:timing>
  <p:txStyles>
    <p:title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Arial" charset="0"/>
        </a:defRPr>
      </a:lvl2pPr>
      <a:lvl3pPr algn="l" rtl="0" eaLnBrk="1" fontAlgn="base" hangingPunct="1">
        <a:spcBef>
          <a:spcPct val="0"/>
        </a:spcBef>
        <a:spcAft>
          <a:spcPct val="0"/>
        </a:spcAft>
        <a:defRPr sz="4400" b="1">
          <a:solidFill>
            <a:schemeClr val="tx2"/>
          </a:solidFill>
          <a:latin typeface="Arial" charset="0"/>
        </a:defRPr>
      </a:lvl3pPr>
      <a:lvl4pPr algn="l" rtl="0" eaLnBrk="1" fontAlgn="base" hangingPunct="1">
        <a:spcBef>
          <a:spcPct val="0"/>
        </a:spcBef>
        <a:spcAft>
          <a:spcPct val="0"/>
        </a:spcAft>
        <a:defRPr sz="4400" b="1">
          <a:solidFill>
            <a:schemeClr val="tx2"/>
          </a:solidFill>
          <a:latin typeface="Arial" charset="0"/>
        </a:defRPr>
      </a:lvl4pPr>
      <a:lvl5pPr algn="l" rtl="0" eaLnBrk="1" fontAlgn="base" hangingPunct="1">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8928" y="1844824"/>
            <a:ext cx="6291264" cy="1470025"/>
          </a:xfrm>
        </p:spPr>
        <p:txBody>
          <a:bodyPr/>
          <a:lstStyle/>
          <a:p>
            <a:r>
              <a:rPr lang="zh-CN" altLang="en-US" sz="5400" b="1" dirty="0" smtClean="0">
                <a:latin typeface="华文新魏" pitchFamily="2" charset="-122"/>
                <a:ea typeface="华文新魏" pitchFamily="2" charset="-122"/>
              </a:rPr>
              <a:t>           第</a:t>
            </a:r>
            <a:r>
              <a:rPr lang="en-US" altLang="zh-CN" sz="5400" dirty="0" smtClean="0">
                <a:latin typeface="华文新魏" pitchFamily="2" charset="-122"/>
                <a:ea typeface="华文新魏" pitchFamily="2" charset="-122"/>
              </a:rPr>
              <a:t>4</a:t>
            </a:r>
            <a:r>
              <a:rPr lang="zh-CN" altLang="en-US" sz="5400" b="1" dirty="0" smtClean="0">
                <a:latin typeface="华文新魏" pitchFamily="2" charset="-122"/>
                <a:ea typeface="华文新魏" pitchFamily="2" charset="-122"/>
              </a:rPr>
              <a:t>讲</a:t>
            </a:r>
            <a:r>
              <a:rPr lang="en-US" altLang="zh-CN" sz="5400" b="1" dirty="0" smtClean="0">
                <a:latin typeface="华文新魏" pitchFamily="2" charset="-122"/>
                <a:ea typeface="华文新魏" pitchFamily="2" charset="-122"/>
              </a:rPr>
              <a:t/>
            </a:r>
            <a:br>
              <a:rPr lang="en-US" altLang="zh-CN" sz="5400" b="1" dirty="0" smtClean="0">
                <a:latin typeface="华文新魏" pitchFamily="2" charset="-122"/>
                <a:ea typeface="华文新魏" pitchFamily="2" charset="-122"/>
              </a:rPr>
            </a:br>
            <a:r>
              <a:rPr lang="en-US" altLang="zh-CN" sz="5400" dirty="0" smtClean="0">
                <a:latin typeface="华文新魏" pitchFamily="2" charset="-122"/>
                <a:ea typeface="华文新魏" pitchFamily="2" charset="-122"/>
              </a:rPr>
              <a:t>       </a:t>
            </a:r>
            <a:r>
              <a:rPr lang="zh-CN" altLang="en-US" sz="5400" b="1" dirty="0" smtClean="0">
                <a:latin typeface="华文新魏" pitchFamily="2" charset="-122"/>
                <a:ea typeface="华文新魏" pitchFamily="2" charset="-122"/>
              </a:rPr>
              <a:t>信用与</a:t>
            </a:r>
            <a:r>
              <a:rPr lang="zh-CN" altLang="en-US" sz="5400" dirty="0" smtClean="0">
                <a:latin typeface="华文新魏" pitchFamily="2" charset="-122"/>
                <a:ea typeface="华文新魏" pitchFamily="2" charset="-122"/>
              </a:rPr>
              <a:t>信用体系</a:t>
            </a:r>
            <a:endParaRPr lang="zh-CN" altLang="en-US" sz="5400" b="1" dirty="0" smtClean="0">
              <a:latin typeface="华文新魏" pitchFamily="2" charset="-122"/>
              <a:ea typeface="华文新魏" pitchFamily="2" charset="-122"/>
            </a:endParaRPr>
          </a:p>
        </p:txBody>
      </p:sp>
    </p:spTree>
    <p:extLst>
      <p:ext uri="{BB962C8B-B14F-4D97-AF65-F5344CB8AC3E}">
        <p14:creationId xmlns:p14="http://schemas.microsoft.com/office/powerpoint/2010/main" xmlns="" val="2746250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67544" y="116632"/>
            <a:ext cx="8264215" cy="3024336"/>
          </a:xfrm>
        </p:spPr>
        <p:txBody>
          <a:bodyPr/>
          <a:lstStyle/>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b="1" dirty="0" smtClean="0">
                <a:latin typeface="楷体_GB2312" pitchFamily="49" charset="-122"/>
                <a:ea typeface="楷体_GB2312" pitchFamily="49" charset="-122"/>
              </a:rPr>
              <a:t>高利贷“高利”的原因：</a:t>
            </a:r>
            <a:endParaRPr lang="en-US" altLang="zh-CN" sz="2800" b="1" dirty="0" smtClean="0">
              <a:latin typeface="楷体_GB2312" pitchFamily="49" charset="-122"/>
              <a:ea typeface="楷体_GB2312" pitchFamily="49" charset="-122"/>
            </a:endParaRPr>
          </a:p>
          <a:p>
            <a:pPr lvl="1">
              <a:lnSpc>
                <a:spcPct val="120000"/>
              </a:lnSpc>
              <a:buClr>
                <a:srgbClr val="FF0000"/>
              </a:buClr>
              <a:buFont typeface="Wingdings" pitchFamily="2" charset="2"/>
              <a:buChar char="Ø"/>
            </a:pPr>
            <a:r>
              <a:rPr lang="zh-CN" altLang="en-US" sz="2400" dirty="0" smtClean="0">
                <a:latin typeface="楷体_GB2312" pitchFamily="49" charset="-122"/>
                <a:ea typeface="楷体_GB2312" pitchFamily="49" charset="-122"/>
              </a:rPr>
              <a:t>借贷资金供求严重失衡（供不应求）</a:t>
            </a:r>
            <a:endParaRPr lang="en-US" altLang="zh-CN" sz="2400" dirty="0" smtClean="0">
              <a:latin typeface="楷体_GB2312" pitchFamily="49" charset="-122"/>
              <a:ea typeface="楷体_GB2312" pitchFamily="49" charset="-122"/>
            </a:endParaRPr>
          </a:p>
          <a:p>
            <a:pPr lvl="1">
              <a:lnSpc>
                <a:spcPct val="120000"/>
              </a:lnSpc>
              <a:buClr>
                <a:srgbClr val="FF0000"/>
              </a:buClr>
              <a:buFont typeface="Wingdings" pitchFamily="2" charset="2"/>
              <a:buChar char="Ø"/>
            </a:pPr>
            <a:r>
              <a:rPr lang="zh-CN" altLang="en-US" sz="2400" dirty="0" smtClean="0">
                <a:latin typeface="楷体_GB2312" pitchFamily="49" charset="-122"/>
                <a:ea typeface="楷体_GB2312" pitchFamily="49" charset="-122"/>
              </a:rPr>
              <a:t>贷款者的垄断地位</a:t>
            </a:r>
            <a:endParaRPr lang="en-US" altLang="zh-CN" sz="2400" dirty="0" smtClean="0">
              <a:latin typeface="楷体_GB2312" pitchFamily="49" charset="-122"/>
              <a:ea typeface="楷体_GB2312" pitchFamily="49" charset="-122"/>
            </a:endParaRPr>
          </a:p>
          <a:p>
            <a:pPr lvl="2">
              <a:lnSpc>
                <a:spcPct val="120000"/>
              </a:lnSpc>
              <a:buClr>
                <a:srgbClr val="FF0000"/>
              </a:buClr>
              <a:buFont typeface="Wingdings" pitchFamily="2" charset="2"/>
              <a:buChar char="ü"/>
            </a:pPr>
            <a:r>
              <a:rPr lang="zh-CN" altLang="en-US" sz="2000" dirty="0" smtClean="0">
                <a:latin typeface="楷体_GB2312" pitchFamily="49" charset="-122"/>
                <a:ea typeface="楷体_GB2312" pitchFamily="49" charset="-122"/>
              </a:rPr>
              <a:t>借者高度分散，贷者高度集中。</a:t>
            </a:r>
            <a:endParaRPr lang="en-US" altLang="zh-CN" sz="2000" dirty="0" smtClean="0">
              <a:latin typeface="楷体_GB2312" pitchFamily="49" charset="-122"/>
              <a:ea typeface="楷体_GB2312" pitchFamily="49" charset="-122"/>
            </a:endParaRPr>
          </a:p>
          <a:p>
            <a:pPr lvl="1">
              <a:lnSpc>
                <a:spcPct val="120000"/>
              </a:lnSpc>
              <a:buClr>
                <a:srgbClr val="FF0000"/>
              </a:buClr>
              <a:buFont typeface="Wingdings" pitchFamily="2" charset="2"/>
              <a:buChar char="Ø"/>
            </a:pPr>
            <a:r>
              <a:rPr lang="zh-CN" altLang="en-US" sz="2400" dirty="0" smtClean="0">
                <a:latin typeface="楷体_GB2312" pitchFamily="49" charset="-122"/>
                <a:ea typeface="楷体_GB2312" pitchFamily="49" charset="-122"/>
              </a:rPr>
              <a:t>风险与成本的补偿</a:t>
            </a:r>
            <a:endParaRPr lang="en-US" altLang="zh-CN" sz="2400" dirty="0" smtClean="0">
              <a:latin typeface="楷体_GB2312" pitchFamily="49" charset="-122"/>
              <a:ea typeface="楷体_GB2312" pitchFamily="49" charset="-122"/>
            </a:endParaRPr>
          </a:p>
          <a:p>
            <a:pPr lvl="2">
              <a:lnSpc>
                <a:spcPct val="120000"/>
              </a:lnSpc>
              <a:buClr>
                <a:srgbClr val="FF0000"/>
              </a:buClr>
              <a:buFont typeface="Wingdings" pitchFamily="2" charset="2"/>
              <a:buChar char="ü"/>
            </a:pPr>
            <a:r>
              <a:rPr lang="zh-CN" altLang="en-US" sz="2000" dirty="0" smtClean="0">
                <a:latin typeface="楷体_GB2312" pitchFamily="49" charset="-122"/>
                <a:ea typeface="楷体_GB2312" pitchFamily="49" charset="-122"/>
              </a:rPr>
              <a:t>主要用于消费，而不是扩大生产。</a:t>
            </a:r>
            <a:endParaRPr lang="en-US" altLang="zh-CN" sz="2000" dirty="0" smtClean="0">
              <a:latin typeface="楷体_GB2312" pitchFamily="49" charset="-122"/>
              <a:ea typeface="楷体_GB2312" pitchFamily="49" charset="-122"/>
            </a:endParaRPr>
          </a:p>
          <a:p>
            <a:pPr lvl="2">
              <a:lnSpc>
                <a:spcPct val="120000"/>
              </a:lnSpc>
              <a:buClr>
                <a:srgbClr val="FF0000"/>
              </a:buClr>
              <a:buFont typeface="Wingdings" pitchFamily="2" charset="2"/>
              <a:buChar char="ü"/>
            </a:pPr>
            <a:r>
              <a:rPr lang="zh-CN" altLang="en-US" sz="2000" dirty="0" smtClean="0">
                <a:latin typeface="楷体_GB2312" pitchFamily="49" charset="-122"/>
                <a:ea typeface="楷体_GB2312" pitchFamily="49" charset="-122"/>
              </a:rPr>
              <a:t>没有抵押，信用风险较高。</a:t>
            </a:r>
            <a:endParaRPr lang="en-US" altLang="zh-CN" dirty="0" smtClean="0">
              <a:latin typeface="楷体_GB2312" pitchFamily="49" charset="-122"/>
              <a:ea typeface="楷体_GB2312" pitchFamily="49" charset="-122"/>
            </a:endParaRPr>
          </a:p>
          <a:p>
            <a:pPr>
              <a:buNone/>
            </a:pPr>
            <a:endParaRPr lang="zh-CN" altLang="en-US" b="1" dirty="0"/>
          </a:p>
        </p:txBody>
      </p:sp>
      <p:sp>
        <p:nvSpPr>
          <p:cNvPr id="4" name="TextBox 3"/>
          <p:cNvSpPr txBox="1"/>
          <p:nvPr/>
        </p:nvSpPr>
        <p:spPr>
          <a:xfrm>
            <a:off x="539552" y="3789040"/>
            <a:ext cx="7920880" cy="1667764"/>
          </a:xfrm>
          <a:prstGeom prst="rect">
            <a:avLst/>
          </a:prstGeom>
          <a:pattFill prst="pct5">
            <a:fgClr>
              <a:srgbClr val="FFFFFF"/>
            </a:fgClr>
            <a:bgClr>
              <a:schemeClr val="bg1"/>
            </a:bgClr>
          </a:pattFill>
          <a:effectLst>
            <a:outerShdw blurRad="50800" dist="38100" dir="2700000" algn="tl" rotWithShape="0">
              <a:prstClr val="black">
                <a:alpha val="40000"/>
              </a:prstClr>
            </a:outerShdw>
          </a:effectLst>
        </p:spPr>
        <p:txBody>
          <a:bodyPr wrap="square" rtlCol="0">
            <a:spAutoFit/>
          </a:bodyPr>
          <a:lstStyle/>
          <a:p>
            <a:pPr marL="285750" indent="-285750">
              <a:lnSpc>
                <a:spcPct val="150000"/>
              </a:lnSpc>
              <a:buFont typeface="Wingdings" panose="05000000000000000000" pitchFamily="2" charset="2"/>
              <a:buChar char="n"/>
            </a:pPr>
            <a:r>
              <a:rPr lang="zh-CN" altLang="zh-CN" sz="2400" dirty="0" smtClean="0">
                <a:latin typeface="楷体_GB2312" pitchFamily="49" charset="-122"/>
                <a:ea typeface="楷体_GB2312" pitchFamily="49" charset="-122"/>
              </a:rPr>
              <a:t>自然经济条件下借贷资金供求矛盾、贷者集中垄断、高偿还风险和信用维系成本是高利贷者索取高利率的根本原因。</a:t>
            </a:r>
          </a:p>
        </p:txBody>
      </p:sp>
    </p:spTree>
    <p:extLst>
      <p:ext uri="{BB962C8B-B14F-4D97-AF65-F5344CB8AC3E}">
        <p14:creationId xmlns:p14="http://schemas.microsoft.com/office/powerpoint/2010/main" xmlns="" val="3205155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269652"/>
            <a:ext cx="8229600" cy="927100"/>
          </a:xfrm>
        </p:spPr>
        <p:txBody>
          <a:bodyPr/>
          <a:lstStyle/>
          <a:p>
            <a:pPr>
              <a:defRPr/>
            </a:pPr>
            <a:r>
              <a:rPr lang="zh-CN" altLang="en-US" sz="3600" dirty="0" smtClean="0">
                <a:latin typeface="隶书" pitchFamily="49" charset="-122"/>
                <a:ea typeface="隶书" pitchFamily="49" charset="-122"/>
              </a:rPr>
              <a:t>四、现代信用活动的基础与特征</a:t>
            </a:r>
          </a:p>
        </p:txBody>
      </p:sp>
      <p:sp>
        <p:nvSpPr>
          <p:cNvPr id="3" name="内容占位符 2"/>
          <p:cNvSpPr>
            <a:spLocks noGrp="1"/>
          </p:cNvSpPr>
          <p:nvPr>
            <p:ph idx="1"/>
          </p:nvPr>
        </p:nvSpPr>
        <p:spPr>
          <a:xfrm>
            <a:off x="467544" y="1268760"/>
            <a:ext cx="8424936" cy="4525963"/>
          </a:xfrm>
        </p:spPr>
        <p:txBody>
          <a:bodyPr/>
          <a:lstStyle/>
          <a:p>
            <a:pPr>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华文新魏" panose="02010800040101010101" pitchFamily="2" charset="-122"/>
                <a:ea typeface="华文新魏" panose="02010800040101010101" pitchFamily="2" charset="-122"/>
                <a:cs typeface="Times New Roman" pitchFamily="18" charset="0"/>
                <a:sym typeface="Wingdings 2" pitchFamily="18" charset="2"/>
              </a:rPr>
              <a:t>赤字、盈余与债权债务关系</a:t>
            </a:r>
          </a:p>
          <a:p>
            <a:pPr lvl="1">
              <a:lnSpc>
                <a:spcPct val="160000"/>
              </a:lnSpc>
              <a:buClr>
                <a:srgbClr val="0000FF"/>
              </a:buClr>
              <a:buFont typeface="Wingdings" pitchFamily="2" charset="2"/>
              <a:buChar char="u"/>
              <a:defRPr/>
            </a:pPr>
            <a:r>
              <a:rPr lang="zh-CN" altLang="zh-CN" sz="2400" dirty="0" smtClean="0">
                <a:latin typeface="楷体_GB2312" pitchFamily="49" charset="-122"/>
                <a:ea typeface="楷体_GB2312" pitchFamily="49" charset="-122"/>
              </a:rPr>
              <a:t>信用是一种借贷活动，是</a:t>
            </a:r>
            <a:r>
              <a:rPr lang="zh-CN" altLang="zh-CN" sz="2400" b="1" dirty="0" smtClean="0">
                <a:solidFill>
                  <a:srgbClr val="0000FF"/>
                </a:solidFill>
                <a:latin typeface="楷体_GB2312" pitchFamily="49" charset="-122"/>
                <a:ea typeface="楷体_GB2312" pitchFamily="49" charset="-122"/>
              </a:rPr>
              <a:t>债权债务关系</a:t>
            </a:r>
            <a:r>
              <a:rPr lang="zh-CN" altLang="zh-CN" sz="2400" dirty="0" smtClean="0">
                <a:latin typeface="楷体_GB2312" pitchFamily="49" charset="-122"/>
                <a:ea typeface="楷体_GB2312" pitchFamily="49" charset="-122"/>
              </a:rPr>
              <a:t>的体现，而债权债务关系的发生是由</a:t>
            </a:r>
            <a:r>
              <a:rPr lang="zh-CN" altLang="zh-CN" sz="2400" b="1" dirty="0" smtClean="0">
                <a:solidFill>
                  <a:srgbClr val="0000FF"/>
                </a:solidFill>
                <a:latin typeface="楷体_GB2312" pitchFamily="49" charset="-122"/>
                <a:ea typeface="楷体_GB2312" pitchFamily="49" charset="-122"/>
              </a:rPr>
              <a:t>收支状况</a:t>
            </a:r>
            <a:r>
              <a:rPr lang="zh-CN" altLang="zh-CN" sz="2400" dirty="0" smtClean="0">
                <a:latin typeface="楷体_GB2312" pitchFamily="49" charset="-122"/>
                <a:ea typeface="楷体_GB2312" pitchFamily="49" charset="-122"/>
              </a:rPr>
              <a:t>决定</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lvl="1">
              <a:lnSpc>
                <a:spcPct val="160000"/>
              </a:lnSpc>
              <a:buClr>
                <a:srgbClr val="0000FF"/>
              </a:buClr>
              <a:buFont typeface="Wingdings" pitchFamily="2" charset="2"/>
              <a:buChar char="u"/>
              <a:defRPr/>
            </a:pPr>
            <a:r>
              <a:rPr lang="zh-CN" altLang="zh-CN" sz="2400" dirty="0" smtClean="0">
                <a:latin typeface="楷体_GB2312" pitchFamily="49" charset="-122"/>
                <a:ea typeface="楷体_GB2312" pitchFamily="49" charset="-122"/>
              </a:rPr>
              <a:t>如果收入小于支出即出现</a:t>
            </a:r>
            <a:r>
              <a:rPr lang="zh-CN" altLang="zh-CN" sz="2400" b="1" dirty="0" smtClean="0">
                <a:solidFill>
                  <a:srgbClr val="0000FF"/>
                </a:solidFill>
                <a:latin typeface="楷体_GB2312" pitchFamily="49" charset="-122"/>
                <a:ea typeface="楷体_GB2312" pitchFamily="49" charset="-122"/>
              </a:rPr>
              <a:t>赤字</a:t>
            </a:r>
            <a:r>
              <a:rPr lang="zh-CN" altLang="zh-CN" sz="2400" dirty="0" smtClean="0">
                <a:latin typeface="楷体_GB2312" pitchFamily="49" charset="-122"/>
                <a:ea typeface="楷体_GB2312" pitchFamily="49" charset="-122"/>
              </a:rPr>
              <a:t>，就需要借入资金，从而形成</a:t>
            </a:r>
            <a:r>
              <a:rPr lang="zh-CN" altLang="zh-CN" sz="2400" b="1" dirty="0" smtClean="0">
                <a:solidFill>
                  <a:srgbClr val="0000FF"/>
                </a:solidFill>
                <a:latin typeface="楷体_GB2312" pitchFamily="49" charset="-122"/>
                <a:ea typeface="楷体_GB2312" pitchFamily="49" charset="-122"/>
              </a:rPr>
              <a:t>债务</a:t>
            </a:r>
            <a:r>
              <a:rPr lang="zh-CN" altLang="zh-CN" sz="2400" dirty="0" smtClean="0">
                <a:latin typeface="楷体_GB2312" pitchFamily="49" charset="-122"/>
                <a:ea typeface="楷体_GB2312" pitchFamily="49" charset="-122"/>
              </a:rPr>
              <a:t>；如果收入大于支出即出现</a:t>
            </a:r>
            <a:r>
              <a:rPr lang="zh-CN" altLang="zh-CN" sz="2400" b="1" dirty="0" smtClean="0">
                <a:solidFill>
                  <a:srgbClr val="0000FF"/>
                </a:solidFill>
                <a:latin typeface="楷体_GB2312" pitchFamily="49" charset="-122"/>
                <a:ea typeface="楷体_GB2312" pitchFamily="49" charset="-122"/>
              </a:rPr>
              <a:t>盈余</a:t>
            </a:r>
            <a:r>
              <a:rPr lang="zh-CN" altLang="zh-CN" sz="2400" dirty="0" smtClean="0">
                <a:latin typeface="楷体_GB2312" pitchFamily="49" charset="-122"/>
                <a:ea typeface="楷体_GB2312" pitchFamily="49" charset="-122"/>
              </a:rPr>
              <a:t>，利用盈余放贷会形成</a:t>
            </a:r>
            <a:r>
              <a:rPr lang="zh-CN" altLang="zh-CN" sz="2400" b="1" dirty="0" smtClean="0">
                <a:solidFill>
                  <a:srgbClr val="0000FF"/>
                </a:solidFill>
                <a:latin typeface="楷体_GB2312" pitchFamily="49" charset="-122"/>
                <a:ea typeface="楷体_GB2312" pitchFamily="49" charset="-122"/>
              </a:rPr>
              <a:t>债权</a:t>
            </a:r>
            <a:r>
              <a:rPr lang="zh-CN" altLang="zh-CN"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收支</a:t>
            </a:r>
            <a:r>
              <a:rPr lang="zh-CN" altLang="en-US" sz="2400" b="1" dirty="0" smtClean="0">
                <a:solidFill>
                  <a:srgbClr val="0000FF"/>
                </a:solidFill>
                <a:latin typeface="楷体_GB2312" pitchFamily="49" charset="-122"/>
                <a:ea typeface="楷体_GB2312" pitchFamily="49" charset="-122"/>
              </a:rPr>
              <a:t>平衡</a:t>
            </a:r>
            <a:r>
              <a:rPr lang="zh-CN" altLang="en-US" sz="2400" dirty="0" smtClean="0">
                <a:latin typeface="楷体_GB2312" pitchFamily="49" charset="-122"/>
                <a:ea typeface="楷体_GB2312" pitchFamily="49" charset="-122"/>
              </a:rPr>
              <a:t>，就没有</a:t>
            </a:r>
            <a:r>
              <a:rPr lang="zh-CN" altLang="en-US" sz="2400" b="1" dirty="0" smtClean="0">
                <a:solidFill>
                  <a:srgbClr val="0000FF"/>
                </a:solidFill>
                <a:latin typeface="楷体_GB2312" pitchFamily="49" charset="-122"/>
                <a:ea typeface="楷体_GB2312" pitchFamily="49" charset="-122"/>
              </a:rPr>
              <a:t>必要进行借贷</a:t>
            </a:r>
            <a:r>
              <a:rPr lang="zh-CN" altLang="en-US" sz="2400" dirty="0" smtClean="0">
                <a:latin typeface="楷体_GB2312" pitchFamily="49" charset="-122"/>
                <a:ea typeface="楷体_GB2312" pitchFamily="49" charset="-122"/>
              </a:rPr>
              <a:t>，也就不必形成债权债务关系，但这种状况往往只是极其偶然的事情。</a:t>
            </a:r>
          </a:p>
        </p:txBody>
      </p:sp>
    </p:spTree>
    <p:extLst>
      <p:ext uri="{BB962C8B-B14F-4D97-AF65-F5344CB8AC3E}">
        <p14:creationId xmlns:p14="http://schemas.microsoft.com/office/powerpoint/2010/main" xmlns="" val="1568259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548680"/>
            <a:ext cx="8424936" cy="4525963"/>
          </a:xfrm>
        </p:spPr>
        <p:txBody>
          <a:bodyPr/>
          <a:lstStyle/>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以</a:t>
            </a:r>
            <a:r>
              <a:rPr lang="zh-CN" altLang="en-US" sz="2400" b="1" dirty="0" smtClean="0">
                <a:solidFill>
                  <a:srgbClr val="0000FF"/>
                </a:solidFill>
                <a:latin typeface="楷体_GB2312" pitchFamily="49" charset="-122"/>
                <a:ea typeface="楷体_GB2312" pitchFamily="49" charset="-122"/>
              </a:rPr>
              <a:t>货币形式</a:t>
            </a:r>
            <a:r>
              <a:rPr lang="zh-CN" altLang="en-US" sz="2400" dirty="0" smtClean="0">
                <a:latin typeface="楷体_GB2312" pitchFamily="49" charset="-122"/>
                <a:ea typeface="楷体_GB2312" pitchFamily="49" charset="-122"/>
              </a:rPr>
              <a:t>持有盈余，同样意味着对</a:t>
            </a:r>
            <a:r>
              <a:rPr lang="zh-CN" altLang="en-US" sz="2400" b="1" dirty="0" smtClean="0">
                <a:solidFill>
                  <a:srgbClr val="0000FF"/>
                </a:solidFill>
                <a:latin typeface="楷体_GB2312" pitchFamily="49" charset="-122"/>
                <a:ea typeface="楷体_GB2312" pitchFamily="49" charset="-122"/>
              </a:rPr>
              <a:t>银行体系</a:t>
            </a:r>
            <a:r>
              <a:rPr lang="zh-CN" altLang="en-US" sz="2400" dirty="0" smtClean="0">
                <a:latin typeface="楷体_GB2312" pitchFamily="49" charset="-122"/>
                <a:ea typeface="楷体_GB2312" pitchFamily="49" charset="-122"/>
              </a:rPr>
              <a:t>的债权：持有</a:t>
            </a:r>
            <a:r>
              <a:rPr lang="zh-CN" altLang="en-US" sz="2400" b="1" dirty="0" smtClean="0">
                <a:solidFill>
                  <a:srgbClr val="0000FF"/>
                </a:solidFill>
                <a:latin typeface="楷体_GB2312" pitchFamily="49" charset="-122"/>
                <a:ea typeface="楷体_GB2312" pitchFamily="49" charset="-122"/>
              </a:rPr>
              <a:t>现金</a:t>
            </a:r>
            <a:r>
              <a:rPr lang="zh-CN" altLang="en-US" sz="2400" dirty="0" smtClean="0">
                <a:latin typeface="楷体_GB2312" pitchFamily="49" charset="-122"/>
                <a:ea typeface="楷体_GB2312" pitchFamily="49" charset="-122"/>
              </a:rPr>
              <a:t>意味着对</a:t>
            </a:r>
            <a:r>
              <a:rPr lang="zh-CN" altLang="en-US" sz="2400" b="1" dirty="0" smtClean="0">
                <a:solidFill>
                  <a:srgbClr val="0000FF"/>
                </a:solidFill>
                <a:latin typeface="楷体_GB2312" pitchFamily="49" charset="-122"/>
                <a:ea typeface="楷体_GB2312" pitchFamily="49" charset="-122"/>
              </a:rPr>
              <a:t>中央银行的债权</a:t>
            </a:r>
            <a:r>
              <a:rPr lang="zh-CN" altLang="en-US" sz="2400" dirty="0" smtClean="0">
                <a:latin typeface="楷体_GB2312" pitchFamily="49" charset="-122"/>
                <a:ea typeface="楷体_GB2312" pitchFamily="49" charset="-122"/>
              </a:rPr>
              <a:t>，持有</a:t>
            </a:r>
            <a:r>
              <a:rPr lang="zh-CN" altLang="en-US" sz="2400" b="1" dirty="0" smtClean="0">
                <a:solidFill>
                  <a:srgbClr val="0000FF"/>
                </a:solidFill>
                <a:latin typeface="楷体_GB2312" pitchFamily="49" charset="-122"/>
                <a:ea typeface="楷体_GB2312" pitchFamily="49" charset="-122"/>
              </a:rPr>
              <a:t>存款</a:t>
            </a:r>
            <a:r>
              <a:rPr lang="zh-CN" altLang="en-US" sz="2400" dirty="0" smtClean="0">
                <a:latin typeface="楷体_GB2312" pitchFamily="49" charset="-122"/>
                <a:ea typeface="楷体_GB2312" pitchFamily="49" charset="-122"/>
              </a:rPr>
              <a:t>则意味着对</a:t>
            </a:r>
            <a:r>
              <a:rPr lang="zh-CN" altLang="en-US" sz="2400" b="1" dirty="0" smtClean="0">
                <a:solidFill>
                  <a:srgbClr val="0000FF"/>
                </a:solidFill>
                <a:latin typeface="楷体_GB2312" pitchFamily="49" charset="-122"/>
                <a:ea typeface="楷体_GB2312" pitchFamily="49" charset="-122"/>
              </a:rPr>
              <a:t>商业银行的债权</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对某一经济主体而言，债权大于债务则表现为</a:t>
            </a:r>
            <a:r>
              <a:rPr lang="zh-CN" altLang="en-US" sz="2400" b="1" dirty="0" smtClean="0">
                <a:solidFill>
                  <a:srgbClr val="0000FF"/>
                </a:solidFill>
                <a:latin typeface="楷体_GB2312" pitchFamily="49" charset="-122"/>
                <a:ea typeface="楷体_GB2312" pitchFamily="49" charset="-122"/>
              </a:rPr>
              <a:t>净债权</a:t>
            </a:r>
            <a:r>
              <a:rPr lang="zh-CN" altLang="en-US" sz="2400" dirty="0" smtClean="0">
                <a:latin typeface="楷体_GB2312" pitchFamily="49" charset="-122"/>
                <a:ea typeface="楷体_GB2312" pitchFamily="49" charset="-122"/>
              </a:rPr>
              <a:t>，反之则表现为</a:t>
            </a:r>
            <a:r>
              <a:rPr lang="zh-CN" altLang="en-US" sz="2400" b="1" dirty="0" smtClean="0">
                <a:solidFill>
                  <a:srgbClr val="0000FF"/>
                </a:solidFill>
                <a:latin typeface="楷体_GB2312" pitchFamily="49" charset="-122"/>
                <a:ea typeface="楷体_GB2312" pitchFamily="49" charset="-122"/>
              </a:rPr>
              <a:t>净债务</a:t>
            </a:r>
            <a:r>
              <a:rPr lang="zh-CN" altLang="en-US" sz="2400" dirty="0" smtClean="0">
                <a:latin typeface="楷体_GB2312" pitchFamily="49" charset="-122"/>
                <a:ea typeface="楷体_GB2312" pitchFamily="49" charset="-122"/>
              </a:rPr>
              <a:t>。一般来说，</a:t>
            </a:r>
            <a:r>
              <a:rPr lang="zh-CN" altLang="en-US" sz="2400" b="1" dirty="0" smtClean="0">
                <a:solidFill>
                  <a:srgbClr val="0000FF"/>
                </a:solidFill>
                <a:latin typeface="楷体_GB2312" pitchFamily="49" charset="-122"/>
                <a:ea typeface="楷体_GB2312" pitchFamily="49" charset="-122"/>
              </a:rPr>
              <a:t>赤字导致净债务增长或净债权减少</a:t>
            </a:r>
            <a:r>
              <a:rPr lang="zh-CN" altLang="en-US" sz="2400" dirty="0" smtClean="0">
                <a:latin typeface="楷体_GB2312" pitchFamily="49" charset="-122"/>
                <a:ea typeface="楷体_GB2312" pitchFamily="49" charset="-122"/>
              </a:rPr>
              <a:t>，</a:t>
            </a:r>
            <a:r>
              <a:rPr lang="zh-CN" altLang="en-US" sz="2400" b="1" dirty="0" smtClean="0">
                <a:solidFill>
                  <a:srgbClr val="0000FF"/>
                </a:solidFill>
                <a:latin typeface="楷体_GB2312" pitchFamily="49" charset="-122"/>
                <a:ea typeface="楷体_GB2312" pitchFamily="49" charset="-122"/>
              </a:rPr>
              <a:t>盈余导致净债权增长或净债务减少</a:t>
            </a:r>
            <a:r>
              <a:rPr lang="zh-CN" altLang="en-US" sz="2400" dirty="0" smtClean="0">
                <a:latin typeface="楷体_GB2312" pitchFamily="49" charset="-122"/>
                <a:ea typeface="楷体_GB2312" pitchFamily="49" charset="-122"/>
              </a:rPr>
              <a:t>。</a:t>
            </a:r>
          </a:p>
          <a:p>
            <a:pPr lvl="1">
              <a:lnSpc>
                <a:spcPct val="160000"/>
              </a:lnSpc>
              <a:buClr>
                <a:srgbClr val="0000FF"/>
              </a:buClr>
              <a:buFont typeface="Wingdings" pitchFamily="2" charset="2"/>
              <a:buChar char="u"/>
              <a:defRPr/>
            </a:pPr>
            <a:endParaRPr lang="en-US" altLang="zh-CN" sz="2400" dirty="0" smtClean="0">
              <a:latin typeface="楷体_GB2312" pitchFamily="49" charset="-122"/>
              <a:ea typeface="楷体_GB2312" pitchFamily="49" charset="-122"/>
            </a:endParaRPr>
          </a:p>
        </p:txBody>
      </p:sp>
    </p:spTree>
    <p:extLst>
      <p:ext uri="{BB962C8B-B14F-4D97-AF65-F5344CB8AC3E}">
        <p14:creationId xmlns:p14="http://schemas.microsoft.com/office/powerpoint/2010/main" xmlns="" val="1568259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88640"/>
            <a:ext cx="8424936" cy="4525963"/>
          </a:xfrm>
        </p:spPr>
        <p:txBody>
          <a:bodyPr/>
          <a:lstStyle/>
          <a:p>
            <a:pPr>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华文新魏" panose="02010800040101010101" pitchFamily="2" charset="-122"/>
                <a:ea typeface="华文新魏" panose="02010800040101010101" pitchFamily="2" charset="-122"/>
                <a:cs typeface="Times New Roman" pitchFamily="18" charset="0"/>
                <a:sym typeface="Wingdings 2" pitchFamily="18" charset="2"/>
              </a:rPr>
              <a:t>五部门经济中的信用关系</a:t>
            </a:r>
          </a:p>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按照经济主体的基本特征，可以将宏观经济划分为以下五大部门：</a:t>
            </a:r>
            <a:r>
              <a:rPr lang="zh-CN" altLang="en-US" sz="2400" b="1" dirty="0" smtClean="0">
                <a:solidFill>
                  <a:srgbClr val="0000FF"/>
                </a:solidFill>
                <a:latin typeface="楷体_GB2312" pitchFamily="49" charset="-122"/>
                <a:ea typeface="楷体_GB2312" pitchFamily="49" charset="-122"/>
              </a:rPr>
              <a:t>居民</a:t>
            </a:r>
            <a:r>
              <a:rPr lang="zh-CN" altLang="en-US" sz="2400" dirty="0" smtClean="0">
                <a:latin typeface="楷体_GB2312" pitchFamily="49" charset="-122"/>
                <a:ea typeface="楷体_GB2312" pitchFamily="49" charset="-122"/>
              </a:rPr>
              <a:t>、</a:t>
            </a:r>
            <a:r>
              <a:rPr lang="zh-CN" altLang="en-US" sz="2400" b="1" dirty="0" smtClean="0">
                <a:solidFill>
                  <a:srgbClr val="0000FF"/>
                </a:solidFill>
                <a:latin typeface="楷体_GB2312" pitchFamily="49" charset="-122"/>
                <a:ea typeface="楷体_GB2312" pitchFamily="49" charset="-122"/>
              </a:rPr>
              <a:t>企业</a:t>
            </a:r>
            <a:r>
              <a:rPr lang="zh-CN" altLang="en-US" sz="2400" dirty="0" smtClean="0">
                <a:latin typeface="楷体_GB2312" pitchFamily="49" charset="-122"/>
                <a:ea typeface="楷体_GB2312" pitchFamily="49" charset="-122"/>
              </a:rPr>
              <a:t>、</a:t>
            </a:r>
            <a:r>
              <a:rPr lang="zh-CN" altLang="en-US" sz="2400" b="1" dirty="0" smtClean="0">
                <a:solidFill>
                  <a:srgbClr val="0000FF"/>
                </a:solidFill>
                <a:latin typeface="楷体_GB2312" pitchFamily="49" charset="-122"/>
                <a:ea typeface="楷体_GB2312" pitchFamily="49" charset="-122"/>
              </a:rPr>
              <a:t>政府</a:t>
            </a:r>
            <a:r>
              <a:rPr lang="zh-CN" altLang="en-US" sz="2400" dirty="0" smtClean="0">
                <a:latin typeface="楷体_GB2312" pitchFamily="49" charset="-122"/>
                <a:ea typeface="楷体_GB2312" pitchFamily="49" charset="-122"/>
              </a:rPr>
              <a:t>、</a:t>
            </a:r>
            <a:r>
              <a:rPr lang="zh-CN" altLang="en-US" sz="2400" b="1" dirty="0" smtClean="0">
                <a:solidFill>
                  <a:srgbClr val="0000FF"/>
                </a:solidFill>
                <a:latin typeface="楷体_GB2312" pitchFamily="49" charset="-122"/>
                <a:ea typeface="楷体_GB2312" pitchFamily="49" charset="-122"/>
              </a:rPr>
              <a:t>金融机构</a:t>
            </a:r>
            <a:r>
              <a:rPr lang="zh-CN" altLang="en-US" sz="2400" dirty="0" smtClean="0">
                <a:latin typeface="楷体_GB2312" pitchFamily="49" charset="-122"/>
                <a:ea typeface="楷体_GB2312" pitchFamily="49" charset="-122"/>
              </a:rPr>
              <a:t>和</a:t>
            </a:r>
            <a:r>
              <a:rPr lang="zh-CN" altLang="en-US" sz="2400" b="1" dirty="0" smtClean="0">
                <a:solidFill>
                  <a:srgbClr val="0000FF"/>
                </a:solidFill>
                <a:latin typeface="楷体_GB2312" pitchFamily="49" charset="-122"/>
                <a:ea typeface="楷体_GB2312" pitchFamily="49" charset="-122"/>
              </a:rPr>
              <a:t>国外部门</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原理</a:t>
            </a:r>
            <a:r>
              <a:rPr lang="en-US" altLang="zh-CN" sz="2400" dirty="0" smtClean="0">
                <a:latin typeface="楷体_GB2312" pitchFamily="49" charset="-122"/>
                <a:ea typeface="楷体_GB2312" pitchFamily="49" charset="-122"/>
              </a:rPr>
              <a:t>4-4</a:t>
            </a:r>
            <a:r>
              <a:rPr lang="zh-CN" altLang="en-US" sz="2400" dirty="0" smtClean="0">
                <a:latin typeface="楷体_GB2312" pitchFamily="49" charset="-122"/>
                <a:ea typeface="楷体_GB2312" pitchFamily="49" charset="-122"/>
              </a:rPr>
              <a:t>：</a:t>
            </a:r>
            <a:r>
              <a:rPr lang="zh-CN" altLang="en-US" sz="2400" b="1" dirty="0" smtClean="0">
                <a:solidFill>
                  <a:srgbClr val="0000FF"/>
                </a:solidFill>
                <a:latin typeface="楷体_GB2312" pitchFamily="49" charset="-122"/>
                <a:ea typeface="楷体_GB2312" pitchFamily="49" charset="-122"/>
              </a:rPr>
              <a:t>国民经济中居民个人、非金融企业、政府、金融机构与国外五个部门的资金余缺状态是现代信用关系存在的基础。</a:t>
            </a:r>
          </a:p>
        </p:txBody>
      </p:sp>
    </p:spTree>
    <p:extLst>
      <p:ext uri="{BB962C8B-B14F-4D97-AF65-F5344CB8AC3E}">
        <p14:creationId xmlns:p14="http://schemas.microsoft.com/office/powerpoint/2010/main" xmlns="" val="1568259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88640"/>
            <a:ext cx="8424936" cy="4525963"/>
          </a:xfrm>
        </p:spPr>
        <p:txBody>
          <a:bodyPr/>
          <a:lstStyle/>
          <a:p>
            <a:pPr lvl="1">
              <a:lnSpc>
                <a:spcPct val="160000"/>
              </a:lnSpc>
              <a:buClr>
                <a:srgbClr val="0000FF"/>
              </a:buClr>
              <a:buNone/>
              <a:defRPr/>
            </a:pPr>
            <a:r>
              <a:rPr lang="en-US" altLang="zh-CN" sz="2400" b="1" dirty="0" smtClean="0">
                <a:solidFill>
                  <a:srgbClr val="CC00CC"/>
                </a:solidFill>
                <a:latin typeface="Times New Roman" pitchFamily="18" charset="0"/>
                <a:ea typeface="楷体_GB2312" pitchFamily="49" charset="-122"/>
                <a:cs typeface="Times New Roman" pitchFamily="18" charset="0"/>
              </a:rPr>
              <a:t>1</a:t>
            </a:r>
            <a:r>
              <a:rPr lang="zh-CN" altLang="en-US" sz="2400" b="1" dirty="0" smtClean="0">
                <a:solidFill>
                  <a:srgbClr val="CC00CC"/>
                </a:solidFill>
                <a:latin typeface="Times New Roman" pitchFamily="18" charset="0"/>
                <a:ea typeface="楷体_GB2312" pitchFamily="49" charset="-122"/>
                <a:cs typeface="Times New Roman" pitchFamily="18" charset="0"/>
              </a:rPr>
              <a:t>、信用关系中的居民</a:t>
            </a:r>
            <a:endParaRPr lang="en-US" altLang="zh-CN" sz="2400" b="1" dirty="0" smtClean="0">
              <a:solidFill>
                <a:srgbClr val="CC00CC"/>
              </a:solidFill>
              <a:latin typeface="楷体_GB2312" pitchFamily="49" charset="-122"/>
              <a:ea typeface="楷体_GB2312" pitchFamily="49" charset="-122"/>
            </a:endParaRPr>
          </a:p>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就单个居民而言，既可能因收大于支形成结余，也可能因收不抵支或购房等大宗开支而需要借入资金。</a:t>
            </a:r>
            <a:endParaRPr lang="en-US" altLang="zh-CN" sz="2400" dirty="0" smtClean="0">
              <a:latin typeface="楷体_GB2312" pitchFamily="49" charset="-122"/>
              <a:ea typeface="楷体_GB2312" pitchFamily="49" charset="-122"/>
            </a:endParaRPr>
          </a:p>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由于在生命周期中个人能够取得收入的时间要</a:t>
            </a:r>
            <a:r>
              <a:rPr lang="zh-CN" altLang="en-US" sz="2400" b="1" dirty="0" smtClean="0">
                <a:solidFill>
                  <a:srgbClr val="0000FF"/>
                </a:solidFill>
                <a:latin typeface="楷体_GB2312" pitchFamily="49" charset="-122"/>
                <a:ea typeface="楷体_GB2312" pitchFamily="49" charset="-122"/>
              </a:rPr>
              <a:t>短于</a:t>
            </a:r>
            <a:r>
              <a:rPr lang="zh-CN" altLang="en-US" sz="2400" dirty="0" smtClean="0">
                <a:latin typeface="楷体_GB2312" pitchFamily="49" charset="-122"/>
                <a:ea typeface="楷体_GB2312" pitchFamily="49" charset="-122"/>
              </a:rPr>
              <a:t>其生存的时间，为了能够在没有收入时保持一定的生活水准，居民</a:t>
            </a:r>
            <a:r>
              <a:rPr lang="zh-CN" altLang="en-US" sz="2400" b="1" dirty="0" smtClean="0">
                <a:solidFill>
                  <a:srgbClr val="0000FF"/>
                </a:solidFill>
                <a:latin typeface="楷体_GB2312" pitchFamily="49" charset="-122"/>
                <a:ea typeface="楷体_GB2312" pitchFamily="49" charset="-122"/>
              </a:rPr>
              <a:t>不可能将当期收入全部花光</a:t>
            </a:r>
            <a:r>
              <a:rPr lang="zh-CN" altLang="en-US" sz="2400" dirty="0" smtClean="0">
                <a:latin typeface="楷体_GB2312" pitchFamily="49" charset="-122"/>
                <a:ea typeface="楷体_GB2312" pitchFamily="49" charset="-122"/>
              </a:rPr>
              <a:t>，他们通常会有所</a:t>
            </a:r>
            <a:r>
              <a:rPr lang="zh-CN" altLang="en-US" sz="2400" b="1" dirty="0" smtClean="0">
                <a:solidFill>
                  <a:srgbClr val="0000FF"/>
                </a:solidFill>
                <a:latin typeface="楷体_GB2312" pitchFamily="49" charset="-122"/>
                <a:ea typeface="楷体_GB2312" pitchFamily="49" charset="-122"/>
              </a:rPr>
              <a:t>结余</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lvl="1">
              <a:lnSpc>
                <a:spcPct val="160000"/>
              </a:lnSpc>
              <a:buClr>
                <a:srgbClr val="0000FF"/>
              </a:buClr>
              <a:buFont typeface="Wingdings" pitchFamily="2" charset="2"/>
              <a:buChar char="p"/>
              <a:defRPr/>
            </a:pPr>
            <a:r>
              <a:rPr lang="zh-CN" altLang="en-US" sz="2400" dirty="0" smtClean="0">
                <a:latin typeface="楷体_GB2312" pitchFamily="49" charset="-122"/>
                <a:ea typeface="楷体_GB2312" pitchFamily="49" charset="-122"/>
              </a:rPr>
              <a:t>如果将所有居民作为一个</a:t>
            </a:r>
            <a:r>
              <a:rPr lang="zh-CN" altLang="en-US" sz="2400" b="1" dirty="0" smtClean="0">
                <a:solidFill>
                  <a:srgbClr val="0000FF"/>
                </a:solidFill>
                <a:latin typeface="楷体_GB2312" pitchFamily="49" charset="-122"/>
                <a:ea typeface="楷体_GB2312" pitchFamily="49" charset="-122"/>
              </a:rPr>
              <a:t>整体</a:t>
            </a:r>
            <a:r>
              <a:rPr lang="zh-CN" altLang="en-US" sz="2400" dirty="0" smtClean="0">
                <a:latin typeface="楷体_GB2312" pitchFamily="49" charset="-122"/>
                <a:ea typeface="楷体_GB2312" pitchFamily="49" charset="-122"/>
              </a:rPr>
              <a:t>来看，总体上是一个</a:t>
            </a:r>
            <a:r>
              <a:rPr lang="zh-CN" altLang="en-US" sz="2400" b="1" dirty="0" smtClean="0">
                <a:solidFill>
                  <a:srgbClr val="0000FF"/>
                </a:solidFill>
                <a:latin typeface="楷体_GB2312" pitchFamily="49" charset="-122"/>
                <a:ea typeface="楷体_GB2312" pitchFamily="49" charset="-122"/>
              </a:rPr>
              <a:t>盈余部门</a:t>
            </a:r>
            <a:r>
              <a:rPr lang="zh-CN" altLang="en-US" sz="2400" dirty="0" smtClean="0">
                <a:latin typeface="楷体_GB2312" pitchFamily="49" charset="-122"/>
                <a:ea typeface="楷体_GB2312" pitchFamily="49" charset="-122"/>
              </a:rPr>
              <a:t>，并因此对其他部门拥有净的债权。</a:t>
            </a:r>
          </a:p>
        </p:txBody>
      </p:sp>
    </p:spTree>
    <p:extLst>
      <p:ext uri="{BB962C8B-B14F-4D97-AF65-F5344CB8AC3E}">
        <p14:creationId xmlns:p14="http://schemas.microsoft.com/office/powerpoint/2010/main" xmlns="" val="1568259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0"/>
            <a:ext cx="8424936" cy="4525963"/>
          </a:xfrm>
        </p:spPr>
        <p:txBody>
          <a:bodyPr/>
          <a:lstStyle/>
          <a:p>
            <a:pPr lvl="1">
              <a:lnSpc>
                <a:spcPct val="160000"/>
              </a:lnSpc>
              <a:buClr>
                <a:srgbClr val="0000FF"/>
              </a:buClr>
              <a:buNone/>
              <a:defRPr/>
            </a:pPr>
            <a:r>
              <a:rPr lang="en-US" altLang="zh-CN" sz="2400" b="1" dirty="0" smtClean="0">
                <a:solidFill>
                  <a:srgbClr val="CC00CC"/>
                </a:solidFill>
                <a:latin typeface="Times New Roman" pitchFamily="18" charset="0"/>
                <a:ea typeface="楷体_GB2312" pitchFamily="49" charset="-122"/>
                <a:cs typeface="Times New Roman" pitchFamily="18" charset="0"/>
              </a:rPr>
              <a:t>2</a:t>
            </a:r>
            <a:r>
              <a:rPr lang="zh-CN" altLang="en-US" sz="2400" b="1" dirty="0" smtClean="0">
                <a:solidFill>
                  <a:srgbClr val="CC00CC"/>
                </a:solidFill>
                <a:latin typeface="Times New Roman" pitchFamily="18" charset="0"/>
                <a:ea typeface="楷体_GB2312" pitchFamily="49" charset="-122"/>
                <a:cs typeface="Times New Roman" pitchFamily="18" charset="0"/>
              </a:rPr>
              <a:t>、信用关系中的企业</a:t>
            </a:r>
            <a:endParaRPr lang="en-US" altLang="zh-CN" sz="2400" b="1" dirty="0" smtClean="0">
              <a:solidFill>
                <a:srgbClr val="CC00CC"/>
              </a:solidFill>
              <a:latin typeface="楷体_GB2312" pitchFamily="49" charset="-122"/>
              <a:ea typeface="楷体_GB2312" pitchFamily="49" charset="-122"/>
            </a:endParaRPr>
          </a:p>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企业既是资金的主要供给者，也是资金的主要需求者。</a:t>
            </a:r>
            <a:endParaRPr lang="en-US" altLang="zh-CN" sz="2400" dirty="0" smtClean="0">
              <a:latin typeface="楷体_GB2312" pitchFamily="49" charset="-122"/>
              <a:ea typeface="楷体_GB2312" pitchFamily="49" charset="-122"/>
            </a:endParaRPr>
          </a:p>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就单个企业而言，既可能因盈余而导致净债权或净权益的增加，也可能因赤字而需要借入资金。</a:t>
            </a:r>
            <a:endParaRPr lang="en-US" altLang="zh-CN" sz="2400" dirty="0" smtClean="0">
              <a:latin typeface="楷体_GB2312" pitchFamily="49" charset="-122"/>
              <a:ea typeface="楷体_GB2312" pitchFamily="49" charset="-122"/>
            </a:endParaRPr>
          </a:p>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cs typeface="宋体"/>
              </a:rPr>
              <a:t>企业</a:t>
            </a:r>
            <a:r>
              <a:rPr lang="zh-CN" altLang="zh-CN" sz="2400" dirty="0" smtClean="0">
                <a:latin typeface="楷体_GB2312" pitchFamily="49" charset="-122"/>
                <a:ea typeface="楷体_GB2312" pitchFamily="49" charset="-122"/>
                <a:cs typeface="宋体"/>
              </a:rPr>
              <a:t>通常都具有明显的扩张性</a:t>
            </a:r>
            <a:r>
              <a:rPr lang="zh-CN" altLang="en-US" sz="2400" dirty="0" smtClean="0">
                <a:latin typeface="楷体_GB2312" pitchFamily="49" charset="-122"/>
                <a:ea typeface="楷体_GB2312" pitchFamily="49" charset="-122"/>
                <a:cs typeface="宋体"/>
              </a:rPr>
              <a:t>，而这</a:t>
            </a:r>
            <a:r>
              <a:rPr lang="zh-CN" altLang="zh-CN" sz="2400" dirty="0" smtClean="0">
                <a:latin typeface="楷体_GB2312" pitchFamily="49" charset="-122"/>
                <a:ea typeface="楷体_GB2312" pitchFamily="49" charset="-122"/>
                <a:cs typeface="宋体"/>
              </a:rPr>
              <a:t>需要以增加资金投入为基础</a:t>
            </a:r>
            <a:r>
              <a:rPr lang="zh-CN" altLang="en-US" sz="2400" dirty="0" smtClean="0">
                <a:latin typeface="楷体_GB2312" pitchFamily="49" charset="-122"/>
                <a:ea typeface="楷体_GB2312" pitchFamily="49" charset="-122"/>
                <a:cs typeface="宋体"/>
              </a:rPr>
              <a:t>。</a:t>
            </a:r>
            <a:r>
              <a:rPr lang="zh-CN" altLang="zh-CN" sz="2400" dirty="0" smtClean="0">
                <a:latin typeface="楷体_GB2312" pitchFamily="49" charset="-122"/>
                <a:ea typeface="楷体_GB2312" pitchFamily="49" charset="-122"/>
                <a:cs typeface="宋体"/>
              </a:rPr>
              <a:t>如果完全依靠企业自身的积累，不仅速度十分缓慢，而且筹资规模会受到严重制约，许多大额投资也就无法适时完成</a:t>
            </a:r>
            <a:r>
              <a:rPr lang="zh-CN" altLang="en-US" sz="2400" dirty="0" smtClean="0">
                <a:latin typeface="楷体_GB2312" pitchFamily="49" charset="-122"/>
                <a:ea typeface="楷体_GB2312" pitchFamily="49" charset="-122"/>
                <a:cs typeface="宋体"/>
              </a:rPr>
              <a:t>。</a:t>
            </a:r>
            <a:r>
              <a:rPr lang="zh-CN" altLang="zh-CN" sz="2400" b="1" dirty="0" smtClean="0">
                <a:solidFill>
                  <a:srgbClr val="0000FF"/>
                </a:solidFill>
                <a:latin typeface="楷体_GB2312" pitchFamily="49" charset="-122"/>
                <a:ea typeface="楷体_GB2312" pitchFamily="49" charset="-122"/>
                <a:cs typeface="宋体"/>
              </a:rPr>
              <a:t>通过信用方式借入资金也就成了解决问题的最有效途径。</a:t>
            </a:r>
            <a:endParaRPr lang="en-US" altLang="zh-CN" sz="2400" b="1" dirty="0" smtClean="0">
              <a:solidFill>
                <a:srgbClr val="0000FF"/>
              </a:solidFill>
              <a:latin typeface="楷体_GB2312" pitchFamily="49" charset="-122"/>
              <a:ea typeface="楷体_GB2312" pitchFamily="49" charset="-122"/>
              <a:cs typeface="宋体"/>
            </a:endParaRPr>
          </a:p>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企业作为一个</a:t>
            </a:r>
            <a:r>
              <a:rPr lang="zh-CN" altLang="en-US" sz="2400" b="1" dirty="0" smtClean="0">
                <a:solidFill>
                  <a:srgbClr val="0000FF"/>
                </a:solidFill>
                <a:latin typeface="楷体_GB2312" pitchFamily="49" charset="-122"/>
                <a:ea typeface="楷体_GB2312" pitchFamily="49" charset="-122"/>
              </a:rPr>
              <a:t>整体</a:t>
            </a:r>
            <a:r>
              <a:rPr lang="zh-CN" altLang="en-US" sz="2400" dirty="0" smtClean="0">
                <a:latin typeface="楷体_GB2312" pitchFamily="49" charset="-122"/>
                <a:ea typeface="楷体_GB2312" pitchFamily="49" charset="-122"/>
              </a:rPr>
              <a:t>，却是国民经济五个部门中最大的</a:t>
            </a:r>
            <a:r>
              <a:rPr lang="zh-CN" altLang="en-US" sz="2400" b="1" dirty="0" smtClean="0">
                <a:solidFill>
                  <a:srgbClr val="0000FF"/>
                </a:solidFill>
                <a:latin typeface="楷体_GB2312" pitchFamily="49" charset="-122"/>
                <a:ea typeface="楷体_GB2312" pitchFamily="49" charset="-122"/>
              </a:rPr>
              <a:t>赤字</a:t>
            </a:r>
            <a:r>
              <a:rPr lang="zh-CN" altLang="en-US" sz="2400" dirty="0" smtClean="0">
                <a:latin typeface="楷体_GB2312" pitchFamily="49" charset="-122"/>
                <a:ea typeface="楷体_GB2312" pitchFamily="49" charset="-122"/>
              </a:rPr>
              <a:t>部门，并因此对外承担净的债务。</a:t>
            </a:r>
          </a:p>
        </p:txBody>
      </p:sp>
    </p:spTree>
    <p:extLst>
      <p:ext uri="{BB962C8B-B14F-4D97-AF65-F5344CB8AC3E}">
        <p14:creationId xmlns:p14="http://schemas.microsoft.com/office/powerpoint/2010/main" xmlns="" val="1568259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0"/>
            <a:ext cx="8424936" cy="4525963"/>
          </a:xfrm>
        </p:spPr>
        <p:txBody>
          <a:bodyPr/>
          <a:lstStyle/>
          <a:p>
            <a:pPr lvl="1">
              <a:lnSpc>
                <a:spcPct val="160000"/>
              </a:lnSpc>
              <a:buClr>
                <a:srgbClr val="0000FF"/>
              </a:buClr>
              <a:buNone/>
              <a:defRPr/>
            </a:pPr>
            <a:r>
              <a:rPr lang="en-US" altLang="zh-CN" sz="2400" b="1" dirty="0" smtClean="0">
                <a:solidFill>
                  <a:srgbClr val="CC00CC"/>
                </a:solidFill>
                <a:latin typeface="Times New Roman" pitchFamily="18" charset="0"/>
                <a:ea typeface="楷体_GB2312" pitchFamily="49" charset="-122"/>
                <a:cs typeface="Times New Roman" pitchFamily="18" charset="0"/>
              </a:rPr>
              <a:t>3</a:t>
            </a:r>
            <a:r>
              <a:rPr lang="zh-CN" altLang="en-US" sz="2400" b="1" dirty="0" smtClean="0">
                <a:solidFill>
                  <a:srgbClr val="CC00CC"/>
                </a:solidFill>
                <a:latin typeface="Times New Roman" pitchFamily="18" charset="0"/>
                <a:ea typeface="楷体_GB2312" pitchFamily="49" charset="-122"/>
                <a:cs typeface="Times New Roman" pitchFamily="18" charset="0"/>
              </a:rPr>
              <a:t>、信用关系中的政府</a:t>
            </a:r>
            <a:endParaRPr lang="en-US" altLang="zh-CN" sz="2400" b="1" dirty="0" smtClean="0">
              <a:solidFill>
                <a:srgbClr val="CC00CC"/>
              </a:solidFill>
              <a:latin typeface="楷体_GB2312" pitchFamily="49" charset="-122"/>
              <a:ea typeface="楷体_GB2312" pitchFamily="49" charset="-122"/>
            </a:endParaRPr>
          </a:p>
          <a:p>
            <a:pPr lvl="1">
              <a:lnSpc>
                <a:spcPct val="14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政府在信用关系中的地位是由政府的财政收支状况决定的。</a:t>
            </a:r>
            <a:endParaRPr lang="en-US" altLang="zh-CN" sz="2400" dirty="0" smtClean="0">
              <a:latin typeface="楷体_GB2312" pitchFamily="49" charset="-122"/>
              <a:ea typeface="楷体_GB2312" pitchFamily="49" charset="-122"/>
            </a:endParaRPr>
          </a:p>
          <a:p>
            <a:pPr lvl="1">
              <a:lnSpc>
                <a:spcPct val="14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政府的收入相对于支出更稳定。</a:t>
            </a:r>
            <a:endParaRPr lang="en-US" altLang="zh-CN" sz="2400" dirty="0" smtClean="0">
              <a:latin typeface="楷体_GB2312" pitchFamily="49" charset="-122"/>
              <a:ea typeface="楷体_GB2312" pitchFamily="49" charset="-122"/>
            </a:endParaRPr>
          </a:p>
          <a:p>
            <a:pPr lvl="2">
              <a:lnSpc>
                <a:spcPct val="140000"/>
              </a:lnSpc>
              <a:buClr>
                <a:srgbClr val="0000FF"/>
              </a:buClr>
              <a:buFont typeface="Wingdings" pitchFamily="2" charset="2"/>
              <a:buChar char="ü"/>
              <a:defRPr/>
            </a:pPr>
            <a:r>
              <a:rPr lang="zh-CN" altLang="en-US" sz="2200" dirty="0" smtClean="0">
                <a:latin typeface="楷体_GB2312" pitchFamily="49" charset="-122"/>
                <a:ea typeface="楷体_GB2312" pitchFamily="49" charset="-122"/>
              </a:rPr>
              <a:t>财政收入主要来自于比较稳定的税收，大部分税收都有一个固定的税率和缴纳时间。</a:t>
            </a:r>
            <a:endParaRPr lang="en-US" altLang="zh-CN" sz="2200" dirty="0" smtClean="0">
              <a:latin typeface="楷体_GB2312" pitchFamily="49" charset="-122"/>
              <a:ea typeface="楷体_GB2312" pitchFamily="49" charset="-122"/>
            </a:endParaRPr>
          </a:p>
          <a:p>
            <a:pPr lvl="1">
              <a:lnSpc>
                <a:spcPct val="140000"/>
              </a:lnSpc>
              <a:buClr>
                <a:srgbClr val="0000FF"/>
              </a:buClr>
              <a:buFont typeface="Wingdings" pitchFamily="2" charset="2"/>
              <a:buChar char="u"/>
              <a:defRPr/>
            </a:pPr>
            <a:r>
              <a:rPr lang="zh-CN" altLang="zh-CN" sz="2400" dirty="0" smtClean="0">
                <a:latin typeface="楷体_GB2312" pitchFamily="49" charset="-122"/>
                <a:ea typeface="楷体_GB2312" pitchFamily="49" charset="-122"/>
              </a:rPr>
              <a:t>如果是收大于支会形成财政结余；如果是收不抵支，则会形成财政赤字。</a:t>
            </a:r>
            <a:r>
              <a:rPr lang="zh-CN" altLang="en-US" sz="2400" b="1" dirty="0" smtClean="0">
                <a:solidFill>
                  <a:srgbClr val="0000FF"/>
                </a:solidFill>
                <a:latin typeface="楷体_GB2312" pitchFamily="49" charset="-122"/>
                <a:ea typeface="楷体_GB2312" pitchFamily="49" charset="-122"/>
              </a:rPr>
              <a:t>财政赤字已成为一种常态</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lvl="1">
              <a:lnSpc>
                <a:spcPct val="140000"/>
              </a:lnSpc>
              <a:buClr>
                <a:srgbClr val="0000FF"/>
              </a:buClr>
              <a:buFont typeface="Wingdings" pitchFamily="2" charset="2"/>
              <a:buChar char="u"/>
              <a:defRPr/>
            </a:pPr>
            <a:r>
              <a:rPr lang="zh-CN" altLang="zh-CN" sz="2400" dirty="0" smtClean="0">
                <a:latin typeface="楷体_GB2312" pitchFamily="49" charset="-122"/>
                <a:ea typeface="楷体_GB2312" pitchFamily="49" charset="-122"/>
              </a:rPr>
              <a:t>政府弥补财政赤字最常用的手段就是</a:t>
            </a:r>
            <a:r>
              <a:rPr lang="zh-CN" altLang="zh-CN" sz="2400" b="1" dirty="0" smtClean="0">
                <a:solidFill>
                  <a:srgbClr val="0000FF"/>
                </a:solidFill>
                <a:latin typeface="楷体_GB2312" pitchFamily="49" charset="-122"/>
                <a:ea typeface="楷体_GB2312" pitchFamily="49" charset="-122"/>
              </a:rPr>
              <a:t>举债</a:t>
            </a:r>
            <a:r>
              <a:rPr lang="zh-CN" altLang="zh-CN" sz="2400" dirty="0" smtClean="0">
                <a:latin typeface="楷体_GB2312" pitchFamily="49" charset="-122"/>
                <a:ea typeface="楷体_GB2312" pitchFamily="49" charset="-122"/>
              </a:rPr>
              <a:t>，即政府作为债务人，以</a:t>
            </a:r>
            <a:r>
              <a:rPr lang="zh-CN" altLang="zh-CN" sz="2400" b="1" dirty="0" smtClean="0">
                <a:solidFill>
                  <a:srgbClr val="0000FF"/>
                </a:solidFill>
                <a:latin typeface="楷体_GB2312" pitchFamily="49" charset="-122"/>
                <a:ea typeface="楷体_GB2312" pitchFamily="49" charset="-122"/>
              </a:rPr>
              <a:t>发行国债的方式</a:t>
            </a:r>
            <a:r>
              <a:rPr lang="zh-CN" altLang="zh-CN" sz="2400" dirty="0" smtClean="0">
                <a:latin typeface="楷体_GB2312" pitchFamily="49" charset="-122"/>
                <a:ea typeface="楷体_GB2312" pitchFamily="49" charset="-122"/>
              </a:rPr>
              <a:t>向其他部门借款，从而与</a:t>
            </a:r>
            <a:r>
              <a:rPr lang="zh-CN" altLang="en-US" sz="2400" dirty="0" smtClean="0">
                <a:latin typeface="楷体_GB2312" pitchFamily="49" charset="-122"/>
                <a:ea typeface="楷体_GB2312" pitchFamily="49" charset="-122"/>
              </a:rPr>
              <a:t>其他部门</a:t>
            </a:r>
            <a:r>
              <a:rPr lang="zh-CN" altLang="zh-CN" sz="2400" dirty="0" smtClean="0">
                <a:latin typeface="楷体_GB2312" pitchFamily="49" charset="-122"/>
                <a:ea typeface="楷体_GB2312" pitchFamily="49" charset="-122"/>
              </a:rPr>
              <a:t>建立信用关系，成为这些部门的</a:t>
            </a:r>
            <a:r>
              <a:rPr lang="zh-CN" altLang="zh-CN" sz="2400" b="1" dirty="0" smtClean="0">
                <a:solidFill>
                  <a:srgbClr val="0000FF"/>
                </a:solidFill>
                <a:latin typeface="楷体_GB2312" pitchFamily="49" charset="-122"/>
                <a:ea typeface="楷体_GB2312" pitchFamily="49" charset="-122"/>
              </a:rPr>
              <a:t>债务人</a:t>
            </a:r>
            <a:r>
              <a:rPr lang="zh-CN" altLang="zh-CN" sz="2400" dirty="0" smtClean="0">
                <a:latin typeface="楷体_GB2312" pitchFamily="49" charset="-122"/>
                <a:ea typeface="楷体_GB2312" pitchFamily="49" charset="-122"/>
              </a:rPr>
              <a:t>。</a:t>
            </a:r>
            <a:endParaRPr lang="zh-CN" altLang="en-US" sz="2400" dirty="0" smtClean="0">
              <a:latin typeface="楷体_GB2312" pitchFamily="49" charset="-122"/>
              <a:ea typeface="楷体_GB2312" pitchFamily="49" charset="-122"/>
            </a:endParaRPr>
          </a:p>
        </p:txBody>
      </p:sp>
    </p:spTree>
    <p:extLst>
      <p:ext uri="{BB962C8B-B14F-4D97-AF65-F5344CB8AC3E}">
        <p14:creationId xmlns:p14="http://schemas.microsoft.com/office/powerpoint/2010/main" xmlns="" val="1568259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0"/>
            <a:ext cx="8424936" cy="4525963"/>
          </a:xfrm>
        </p:spPr>
        <p:txBody>
          <a:bodyPr/>
          <a:lstStyle/>
          <a:p>
            <a:pPr lvl="1">
              <a:lnSpc>
                <a:spcPct val="160000"/>
              </a:lnSpc>
              <a:buClr>
                <a:srgbClr val="0000FF"/>
              </a:buClr>
              <a:buNone/>
              <a:defRPr/>
            </a:pPr>
            <a:r>
              <a:rPr lang="en-US" altLang="zh-CN" sz="2400" b="1" dirty="0" smtClean="0">
                <a:solidFill>
                  <a:srgbClr val="CC00CC"/>
                </a:solidFill>
                <a:latin typeface="Times New Roman" pitchFamily="18" charset="0"/>
                <a:ea typeface="楷体_GB2312" pitchFamily="49" charset="-122"/>
                <a:cs typeface="Times New Roman" pitchFamily="18" charset="0"/>
              </a:rPr>
              <a:t>4</a:t>
            </a:r>
            <a:r>
              <a:rPr lang="zh-CN" altLang="en-US" sz="2400" b="1" dirty="0" smtClean="0">
                <a:solidFill>
                  <a:srgbClr val="CC00CC"/>
                </a:solidFill>
                <a:latin typeface="Times New Roman" pitchFamily="18" charset="0"/>
                <a:ea typeface="楷体_GB2312" pitchFamily="49" charset="-122"/>
                <a:cs typeface="Times New Roman" pitchFamily="18" charset="0"/>
              </a:rPr>
              <a:t>、充当信用中介的金融机构</a:t>
            </a:r>
            <a:endParaRPr lang="en-US" altLang="zh-CN" sz="2400" b="1" dirty="0" smtClean="0">
              <a:solidFill>
                <a:srgbClr val="CC00CC"/>
              </a:solidFill>
              <a:latin typeface="楷体_GB2312" pitchFamily="49" charset="-122"/>
              <a:ea typeface="楷体_GB2312" pitchFamily="49" charset="-122"/>
            </a:endParaRPr>
          </a:p>
          <a:p>
            <a:pPr lvl="1">
              <a:lnSpc>
                <a:spcPct val="14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金融机构的主要功能就是充当信用中介或信用媒介。</a:t>
            </a:r>
            <a:endParaRPr lang="en-US" altLang="zh-CN" sz="2400" dirty="0" smtClean="0">
              <a:latin typeface="楷体_GB2312" pitchFamily="49" charset="-122"/>
              <a:ea typeface="楷体_GB2312" pitchFamily="49" charset="-122"/>
            </a:endParaRPr>
          </a:p>
          <a:p>
            <a:pPr lvl="1">
              <a:lnSpc>
                <a:spcPct val="14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作为信用中介，金融机构一方面从社会各个部门吸收和聚集资金，另一方面通过贷款、投资等活动将所筹集的资金运用出去。</a:t>
            </a:r>
            <a:endParaRPr lang="en-US" altLang="zh-CN" sz="2400" dirty="0" smtClean="0">
              <a:latin typeface="楷体_GB2312" pitchFamily="49" charset="-122"/>
              <a:ea typeface="楷体_GB2312" pitchFamily="49" charset="-122"/>
            </a:endParaRPr>
          </a:p>
          <a:p>
            <a:pPr lvl="1">
              <a:lnSpc>
                <a:spcPct val="14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吸收资金形成金融机构的负债，运用资金形成金融机构的债权。</a:t>
            </a:r>
            <a:endParaRPr lang="en-US" altLang="zh-CN" sz="2400" dirty="0" smtClean="0">
              <a:latin typeface="楷体_GB2312" pitchFamily="49" charset="-122"/>
              <a:ea typeface="楷体_GB2312" pitchFamily="49" charset="-122"/>
            </a:endParaRPr>
          </a:p>
          <a:p>
            <a:pPr lvl="1">
              <a:lnSpc>
                <a:spcPct val="14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金融机构的日常经营活动本身就是信用活动。</a:t>
            </a:r>
          </a:p>
        </p:txBody>
      </p:sp>
    </p:spTree>
    <p:extLst>
      <p:ext uri="{BB962C8B-B14F-4D97-AF65-F5344CB8AC3E}">
        <p14:creationId xmlns:p14="http://schemas.microsoft.com/office/powerpoint/2010/main" xmlns="" val="1568259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0"/>
            <a:ext cx="8424936" cy="4525963"/>
          </a:xfrm>
        </p:spPr>
        <p:txBody>
          <a:bodyPr/>
          <a:lstStyle/>
          <a:p>
            <a:pPr lvl="1">
              <a:lnSpc>
                <a:spcPct val="160000"/>
              </a:lnSpc>
              <a:buClr>
                <a:srgbClr val="0000FF"/>
              </a:buClr>
              <a:buNone/>
              <a:defRPr/>
            </a:pPr>
            <a:r>
              <a:rPr lang="en-US" altLang="zh-CN" sz="2400" b="1" dirty="0" smtClean="0">
                <a:solidFill>
                  <a:srgbClr val="CC00CC"/>
                </a:solidFill>
                <a:latin typeface="Times New Roman" pitchFamily="18" charset="0"/>
                <a:ea typeface="楷体_GB2312" pitchFamily="49" charset="-122"/>
                <a:cs typeface="Times New Roman" pitchFamily="18" charset="0"/>
              </a:rPr>
              <a:t>5</a:t>
            </a:r>
            <a:r>
              <a:rPr lang="zh-CN" altLang="en-US" sz="2400" b="1" dirty="0" smtClean="0">
                <a:solidFill>
                  <a:srgbClr val="CC00CC"/>
                </a:solidFill>
                <a:latin typeface="Times New Roman" pitchFamily="18" charset="0"/>
                <a:ea typeface="楷体_GB2312" pitchFamily="49" charset="-122"/>
                <a:cs typeface="Times New Roman" pitchFamily="18" charset="0"/>
              </a:rPr>
              <a:t>、信用关系中的国外部门</a:t>
            </a:r>
          </a:p>
          <a:p>
            <a:pPr lvl="1">
              <a:lnSpc>
                <a:spcPct val="14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如果将除本国之外的所有经济体视为一个整体，则形成了与国内部门相对应的国外部门。</a:t>
            </a:r>
            <a:endParaRPr lang="en-US" altLang="zh-CN" sz="2400" dirty="0" smtClean="0">
              <a:latin typeface="楷体_GB2312" pitchFamily="49" charset="-122"/>
              <a:ea typeface="楷体_GB2312" pitchFamily="49" charset="-122"/>
            </a:endParaRPr>
          </a:p>
          <a:p>
            <a:pPr lvl="1">
              <a:lnSpc>
                <a:spcPct val="14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国内部门与国外部门之间的商品和服务交易、资金流动以及由此形成了债权债务关系。</a:t>
            </a:r>
            <a:endParaRPr lang="en-US" altLang="zh-CN" sz="2400" dirty="0" smtClean="0">
              <a:latin typeface="楷体_GB2312" pitchFamily="49" charset="-122"/>
              <a:ea typeface="楷体_GB2312" pitchFamily="49" charset="-122"/>
            </a:endParaRPr>
          </a:p>
          <a:p>
            <a:pPr lvl="3">
              <a:lnSpc>
                <a:spcPct val="140000"/>
              </a:lnSpc>
              <a:buClr>
                <a:srgbClr val="0000FF"/>
              </a:buClr>
              <a:buFont typeface="Wingdings" pitchFamily="2" charset="2"/>
              <a:buChar char="ü"/>
              <a:defRPr/>
            </a:pPr>
            <a:r>
              <a:rPr lang="zh-CN" altLang="en-US" sz="2200" dirty="0" smtClean="0">
                <a:latin typeface="楷体_GB2312" pitchFamily="49" charset="-122"/>
                <a:ea typeface="楷体_GB2312" pitchFamily="49" charset="-122"/>
              </a:rPr>
              <a:t>其流量体现为一国的国际收支状况，通常用</a:t>
            </a:r>
            <a:r>
              <a:rPr lang="zh-CN" altLang="en-US" sz="2200" b="1" dirty="0" smtClean="0">
                <a:solidFill>
                  <a:srgbClr val="0000FF"/>
                </a:solidFill>
                <a:latin typeface="楷体_GB2312" pitchFamily="49" charset="-122"/>
                <a:ea typeface="楷体_GB2312" pitchFamily="49" charset="-122"/>
              </a:rPr>
              <a:t>国际收支平衡表</a:t>
            </a:r>
            <a:r>
              <a:rPr lang="zh-CN" altLang="en-US" sz="2200" dirty="0" smtClean="0">
                <a:latin typeface="楷体_GB2312" pitchFamily="49" charset="-122"/>
                <a:ea typeface="楷体_GB2312" pitchFamily="49" charset="-122"/>
              </a:rPr>
              <a:t>来表示。</a:t>
            </a:r>
            <a:endParaRPr lang="en-US" altLang="zh-CN" sz="2200" dirty="0" smtClean="0">
              <a:latin typeface="楷体_GB2312" pitchFamily="49" charset="-122"/>
              <a:ea typeface="楷体_GB2312" pitchFamily="49" charset="-122"/>
            </a:endParaRPr>
          </a:p>
          <a:p>
            <a:pPr lvl="3">
              <a:lnSpc>
                <a:spcPct val="140000"/>
              </a:lnSpc>
              <a:buClr>
                <a:srgbClr val="0000FF"/>
              </a:buClr>
              <a:buFont typeface="Wingdings" pitchFamily="2" charset="2"/>
              <a:buChar char="ü"/>
              <a:defRPr/>
            </a:pPr>
            <a:r>
              <a:rPr lang="zh-CN" altLang="en-US" sz="2200" dirty="0" smtClean="0">
                <a:latin typeface="楷体_GB2312" pitchFamily="49" charset="-122"/>
                <a:ea typeface="楷体_GB2312" pitchFamily="49" charset="-122"/>
              </a:rPr>
              <a:t>其存量变化体现为该国国际投资头寸的变化，通常用</a:t>
            </a:r>
            <a:r>
              <a:rPr lang="zh-CN" altLang="en-US" sz="2200" b="1" dirty="0" smtClean="0">
                <a:solidFill>
                  <a:srgbClr val="0000FF"/>
                </a:solidFill>
                <a:latin typeface="楷体_GB2312" pitchFamily="49" charset="-122"/>
                <a:ea typeface="楷体_GB2312" pitchFamily="49" charset="-122"/>
              </a:rPr>
              <a:t>国际投资头寸报表</a:t>
            </a:r>
            <a:r>
              <a:rPr lang="zh-CN" altLang="en-US" sz="2200" dirty="0" smtClean="0">
                <a:latin typeface="楷体_GB2312" pitchFamily="49" charset="-122"/>
                <a:ea typeface="楷体_GB2312" pitchFamily="49" charset="-122"/>
              </a:rPr>
              <a:t>加以反映。</a:t>
            </a:r>
            <a:endParaRPr lang="en-US" altLang="zh-CN" sz="2200" dirty="0" smtClean="0">
              <a:latin typeface="楷体_GB2312" pitchFamily="49" charset="-122"/>
              <a:ea typeface="楷体_GB2312" pitchFamily="49" charset="-122"/>
            </a:endParaRPr>
          </a:p>
        </p:txBody>
      </p:sp>
    </p:spTree>
    <p:extLst>
      <p:ext uri="{BB962C8B-B14F-4D97-AF65-F5344CB8AC3E}">
        <p14:creationId xmlns:p14="http://schemas.microsoft.com/office/powerpoint/2010/main" xmlns="" val="1568259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0"/>
            <a:ext cx="8424936" cy="4525963"/>
          </a:xfrm>
        </p:spPr>
        <p:txBody>
          <a:bodyPr/>
          <a:lstStyle/>
          <a:p>
            <a:pPr lvl="1">
              <a:lnSpc>
                <a:spcPct val="160000"/>
              </a:lnSpc>
              <a:buClr>
                <a:srgbClr val="0000FF"/>
              </a:buClr>
              <a:buNone/>
              <a:defRPr/>
            </a:pPr>
            <a:r>
              <a:rPr lang="en-US" altLang="zh-CN" sz="2400" b="1" dirty="0" smtClean="0">
                <a:solidFill>
                  <a:srgbClr val="CC00CC"/>
                </a:solidFill>
                <a:latin typeface="Times New Roman" pitchFamily="18" charset="0"/>
                <a:ea typeface="楷体_GB2312" pitchFamily="49" charset="-122"/>
                <a:cs typeface="Times New Roman" pitchFamily="18" charset="0"/>
              </a:rPr>
              <a:t>5</a:t>
            </a:r>
            <a:r>
              <a:rPr lang="zh-CN" altLang="en-US" sz="2400" b="1" dirty="0" smtClean="0">
                <a:solidFill>
                  <a:srgbClr val="CC00CC"/>
                </a:solidFill>
                <a:latin typeface="Times New Roman" pitchFamily="18" charset="0"/>
                <a:ea typeface="楷体_GB2312" pitchFamily="49" charset="-122"/>
                <a:cs typeface="Times New Roman" pitchFamily="18" charset="0"/>
              </a:rPr>
              <a:t>、信用关系中的国外部门</a:t>
            </a:r>
          </a:p>
          <a:p>
            <a:pPr lvl="1">
              <a:lnSpc>
                <a:spcPct val="140000"/>
              </a:lnSpc>
              <a:buClr>
                <a:srgbClr val="0000FF"/>
              </a:buClr>
              <a:buFont typeface="Wingdings" pitchFamily="2" charset="2"/>
              <a:buChar char="u"/>
              <a:defRPr/>
            </a:pPr>
            <a:r>
              <a:rPr lang="zh-CN" altLang="en-US" sz="2400" b="1" dirty="0" smtClean="0">
                <a:solidFill>
                  <a:srgbClr val="0000FF"/>
                </a:solidFill>
                <a:latin typeface="楷体_GB2312" pitchFamily="49" charset="-122"/>
                <a:ea typeface="楷体_GB2312" pitchFamily="49" charset="-122"/>
              </a:rPr>
              <a:t>国际收支盈余</a:t>
            </a:r>
            <a:r>
              <a:rPr lang="zh-CN" altLang="en-US" sz="2400" dirty="0" smtClean="0">
                <a:latin typeface="楷体_GB2312" pitchFamily="49" charset="-122"/>
                <a:ea typeface="楷体_GB2312" pitchFamily="49" charset="-122"/>
              </a:rPr>
              <a:t>则表现为</a:t>
            </a:r>
            <a:r>
              <a:rPr lang="zh-CN" altLang="en-US" sz="2400" b="1" dirty="0" smtClean="0">
                <a:solidFill>
                  <a:srgbClr val="0000FF"/>
                </a:solidFill>
                <a:latin typeface="楷体_GB2312" pitchFamily="49" charset="-122"/>
                <a:ea typeface="楷体_GB2312" pitchFamily="49" charset="-122"/>
              </a:rPr>
              <a:t>顺差</a:t>
            </a:r>
            <a:r>
              <a:rPr lang="zh-CN" altLang="en-US" sz="2400" dirty="0" smtClean="0">
                <a:latin typeface="楷体_GB2312" pitchFamily="49" charset="-122"/>
                <a:ea typeface="楷体_GB2312" pitchFamily="49" charset="-122"/>
              </a:rPr>
              <a:t>，意味着向国外部门提供了相应规模的信用并</a:t>
            </a:r>
            <a:r>
              <a:rPr lang="zh-CN" altLang="en-US" sz="2400" b="1" dirty="0" smtClean="0">
                <a:solidFill>
                  <a:srgbClr val="0000FF"/>
                </a:solidFill>
                <a:latin typeface="楷体_GB2312" pitchFamily="49" charset="-122"/>
                <a:ea typeface="楷体_GB2312" pitchFamily="49" charset="-122"/>
              </a:rPr>
              <a:t>增加对外债权</a:t>
            </a:r>
            <a:r>
              <a:rPr lang="zh-CN" altLang="en-US" sz="2400" dirty="0" smtClean="0">
                <a:latin typeface="楷体_GB2312" pitchFamily="49" charset="-122"/>
                <a:ea typeface="楷体_GB2312" pitchFamily="49" charset="-122"/>
              </a:rPr>
              <a:t>（或</a:t>
            </a:r>
            <a:r>
              <a:rPr lang="zh-CN" altLang="en-US" sz="2400" b="1" dirty="0" smtClean="0">
                <a:solidFill>
                  <a:srgbClr val="0000FF"/>
                </a:solidFill>
                <a:latin typeface="楷体_GB2312" pitchFamily="49" charset="-122"/>
                <a:ea typeface="楷体_GB2312" pitchFamily="49" charset="-122"/>
              </a:rPr>
              <a:t>减少对外债务</a:t>
            </a:r>
            <a:r>
              <a:rPr lang="zh-CN" altLang="en-US" sz="2400" dirty="0" smtClean="0">
                <a:latin typeface="楷体_GB2312" pitchFamily="49" charset="-122"/>
                <a:ea typeface="楷体_GB2312" pitchFamily="49" charset="-122"/>
              </a:rPr>
              <a:t>）；</a:t>
            </a:r>
            <a:r>
              <a:rPr lang="zh-CN" altLang="en-US" sz="2400" b="1" dirty="0" smtClean="0">
                <a:solidFill>
                  <a:srgbClr val="0000FF"/>
                </a:solidFill>
                <a:latin typeface="楷体_GB2312" pitchFamily="49" charset="-122"/>
                <a:ea typeface="楷体_GB2312" pitchFamily="49" charset="-122"/>
              </a:rPr>
              <a:t>逆差</a:t>
            </a:r>
            <a:r>
              <a:rPr lang="zh-CN" altLang="en-US" sz="2400" dirty="0" smtClean="0">
                <a:latin typeface="楷体_GB2312" pitchFamily="49" charset="-122"/>
                <a:ea typeface="楷体_GB2312" pitchFamily="49" charset="-122"/>
              </a:rPr>
              <a:t>则意味着从国外部门借入相应规模的资金并</a:t>
            </a:r>
            <a:r>
              <a:rPr lang="zh-CN" altLang="en-US" sz="2400" b="1" dirty="0" smtClean="0">
                <a:solidFill>
                  <a:srgbClr val="0000FF"/>
                </a:solidFill>
                <a:latin typeface="楷体_GB2312" pitchFamily="49" charset="-122"/>
                <a:ea typeface="楷体_GB2312" pitchFamily="49" charset="-122"/>
              </a:rPr>
              <a:t>增加对外债务</a:t>
            </a:r>
            <a:r>
              <a:rPr lang="zh-CN" altLang="en-US" sz="2400" dirty="0" smtClean="0">
                <a:latin typeface="楷体_GB2312" pitchFamily="49" charset="-122"/>
                <a:ea typeface="楷体_GB2312" pitchFamily="49" charset="-122"/>
              </a:rPr>
              <a:t>（或</a:t>
            </a:r>
            <a:r>
              <a:rPr lang="zh-CN" altLang="en-US" sz="2400" b="1" dirty="0" smtClean="0">
                <a:solidFill>
                  <a:srgbClr val="0000FF"/>
                </a:solidFill>
                <a:latin typeface="楷体_GB2312" pitchFamily="49" charset="-122"/>
                <a:ea typeface="楷体_GB2312" pitchFamily="49" charset="-122"/>
              </a:rPr>
              <a:t>减少对外债权</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lvl="1">
              <a:lnSpc>
                <a:spcPct val="140000"/>
              </a:lnSpc>
              <a:buClr>
                <a:srgbClr val="0000FF"/>
              </a:buClr>
              <a:buFont typeface="Wingdings" pitchFamily="2" charset="2"/>
              <a:buChar char="u"/>
              <a:defRPr/>
            </a:pPr>
            <a:r>
              <a:rPr lang="zh-CN" altLang="en-US" sz="2400" b="1" dirty="0" smtClean="0">
                <a:solidFill>
                  <a:srgbClr val="0000FF"/>
                </a:solidFill>
                <a:latin typeface="楷体_GB2312" pitchFamily="49" charset="-122"/>
                <a:ea typeface="楷体_GB2312" pitchFamily="49" charset="-122"/>
              </a:rPr>
              <a:t>国际投资头寸表</a:t>
            </a:r>
            <a:r>
              <a:rPr lang="zh-CN" altLang="en-US" sz="2400" dirty="0" smtClean="0">
                <a:latin typeface="楷体_GB2312" pitchFamily="49" charset="-122"/>
                <a:ea typeface="楷体_GB2312" pitchFamily="49" charset="-122"/>
              </a:rPr>
              <a:t>反映了</a:t>
            </a:r>
            <a:r>
              <a:rPr lang="zh-CN" altLang="en-US" sz="2400" b="1" dirty="0" smtClean="0">
                <a:solidFill>
                  <a:srgbClr val="0000FF"/>
                </a:solidFill>
                <a:latin typeface="楷体_GB2312" pitchFamily="49" charset="-122"/>
                <a:ea typeface="楷体_GB2312" pitchFamily="49" charset="-122"/>
              </a:rPr>
              <a:t>因上述流量</a:t>
            </a:r>
            <a:r>
              <a:rPr lang="zh-CN" altLang="en-US" sz="2400" dirty="0" smtClean="0">
                <a:latin typeface="楷体_GB2312" pitchFamily="49" charset="-122"/>
                <a:ea typeface="楷体_GB2312" pitchFamily="49" charset="-122"/>
              </a:rPr>
              <a:t>引起的</a:t>
            </a:r>
            <a:r>
              <a:rPr lang="zh-CN" altLang="en-US" sz="2400" b="1" dirty="0" smtClean="0">
                <a:solidFill>
                  <a:srgbClr val="0000FF"/>
                </a:solidFill>
                <a:latin typeface="楷体_GB2312" pitchFamily="49" charset="-122"/>
                <a:ea typeface="楷体_GB2312" pitchFamily="49" charset="-122"/>
              </a:rPr>
              <a:t>对外资产和负债存量</a:t>
            </a:r>
            <a:r>
              <a:rPr lang="zh-CN" altLang="en-US" sz="2400" dirty="0" smtClean="0">
                <a:latin typeface="楷体_GB2312" pitchFamily="49" charset="-122"/>
                <a:ea typeface="楷体_GB2312" pitchFamily="49" charset="-122"/>
              </a:rPr>
              <a:t>以及</a:t>
            </a:r>
            <a:r>
              <a:rPr lang="zh-CN" altLang="en-US" sz="2400" b="1" dirty="0" smtClean="0">
                <a:solidFill>
                  <a:srgbClr val="0000FF"/>
                </a:solidFill>
                <a:latin typeface="楷体_GB2312" pitchFamily="49" charset="-122"/>
                <a:ea typeface="楷体_GB2312" pitchFamily="49" charset="-122"/>
              </a:rPr>
              <a:t>对外资产负债净值</a:t>
            </a:r>
            <a:r>
              <a:rPr lang="zh-CN" altLang="en-US" sz="2400" dirty="0" smtClean="0">
                <a:latin typeface="楷体_GB2312" pitchFamily="49" charset="-122"/>
                <a:ea typeface="楷体_GB2312" pitchFamily="49" charset="-122"/>
              </a:rPr>
              <a:t>的变化。如果国际头寸表为</a:t>
            </a:r>
            <a:r>
              <a:rPr lang="zh-CN" altLang="en-US" sz="2400" b="1" dirty="0" smtClean="0">
                <a:solidFill>
                  <a:srgbClr val="0000FF"/>
                </a:solidFill>
                <a:latin typeface="楷体_GB2312" pitchFamily="49" charset="-122"/>
                <a:ea typeface="楷体_GB2312" pitchFamily="49" charset="-122"/>
              </a:rPr>
              <a:t>对外净资产</a:t>
            </a:r>
            <a:r>
              <a:rPr lang="zh-CN" altLang="en-US" sz="2400" dirty="0" smtClean="0">
                <a:latin typeface="楷体_GB2312" pitchFamily="49" charset="-122"/>
                <a:ea typeface="楷体_GB2312" pitchFamily="49" charset="-122"/>
              </a:rPr>
              <a:t>，则意味着</a:t>
            </a:r>
            <a:r>
              <a:rPr lang="zh-CN" altLang="en-US" sz="2400" b="1" dirty="0" smtClean="0">
                <a:solidFill>
                  <a:srgbClr val="0000FF"/>
                </a:solidFill>
                <a:latin typeface="楷体_GB2312" pitchFamily="49" charset="-122"/>
                <a:ea typeface="楷体_GB2312" pitchFamily="49" charset="-122"/>
              </a:rPr>
              <a:t>对外拥有净的债权</a:t>
            </a:r>
            <a:r>
              <a:rPr lang="zh-CN" altLang="en-US" sz="2400" dirty="0" smtClean="0">
                <a:latin typeface="楷体_GB2312" pitchFamily="49" charset="-122"/>
                <a:ea typeface="楷体_GB2312" pitchFamily="49" charset="-122"/>
              </a:rPr>
              <a:t>；反之则意味着需</a:t>
            </a:r>
            <a:r>
              <a:rPr lang="zh-CN" altLang="en-US" sz="2400" b="1" dirty="0" smtClean="0">
                <a:solidFill>
                  <a:srgbClr val="0000FF"/>
                </a:solidFill>
                <a:latin typeface="楷体_GB2312" pitchFamily="49" charset="-122"/>
                <a:ea typeface="楷体_GB2312" pitchFamily="49" charset="-122"/>
              </a:rPr>
              <a:t>对外承担净的债务</a:t>
            </a:r>
            <a:r>
              <a:rPr lang="zh-CN" altLang="en-US" sz="2400" dirty="0" smtClean="0">
                <a:latin typeface="楷体_GB2312" pitchFamily="49" charset="-122"/>
                <a:ea typeface="楷体_GB2312" pitchFamily="49" charset="-122"/>
              </a:rPr>
              <a:t>。</a:t>
            </a:r>
          </a:p>
        </p:txBody>
      </p:sp>
    </p:spTree>
    <p:extLst>
      <p:ext uri="{BB962C8B-B14F-4D97-AF65-F5344CB8AC3E}">
        <p14:creationId xmlns:p14="http://schemas.microsoft.com/office/powerpoint/2010/main" xmlns="" val="1568259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AutoShape 2"/>
          <p:cNvSpPr>
            <a:spLocks noChangeArrowheads="1"/>
          </p:cNvSpPr>
          <p:nvPr/>
        </p:nvSpPr>
        <p:spPr bwMode="auto">
          <a:xfrm>
            <a:off x="571500" y="1357313"/>
            <a:ext cx="3833813" cy="38338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0">
            <a:gsLst>
              <a:gs pos="0">
                <a:srgbClr val="9ACE91"/>
              </a:gs>
              <a:gs pos="50000">
                <a:srgbClr val="5AB14B"/>
              </a:gs>
              <a:gs pos="100000">
                <a:srgbClr val="9ACE91"/>
              </a:gs>
            </a:gsLst>
            <a:lin ang="13500000" scaled="1"/>
          </a:gradFill>
          <a:ln w="9525">
            <a:noFill/>
            <a:round/>
            <a:headEnd/>
            <a:tailEnd/>
          </a:ln>
        </p:spPr>
        <p:txBody>
          <a:bodyPr wrap="none" anchor="ctr"/>
          <a:lstStyle/>
          <a:p>
            <a:endParaRPr lang="zh-CN" altLang="en-US">
              <a:solidFill>
                <a:srgbClr val="000000"/>
              </a:solidFill>
            </a:endParaRPr>
          </a:p>
        </p:txBody>
      </p:sp>
      <p:sp>
        <p:nvSpPr>
          <p:cNvPr id="149507" name="Oval 3"/>
          <p:cNvSpPr>
            <a:spLocks noChangeArrowheads="1"/>
          </p:cNvSpPr>
          <p:nvPr/>
        </p:nvSpPr>
        <p:spPr bwMode="auto">
          <a:xfrm>
            <a:off x="876300" y="1662113"/>
            <a:ext cx="3200400" cy="3200400"/>
          </a:xfrm>
          <a:prstGeom prst="ellipse">
            <a:avLst/>
          </a:prstGeom>
          <a:gradFill rotWithShape="0">
            <a:gsLst>
              <a:gs pos="0">
                <a:srgbClr val="2F7ADF"/>
              </a:gs>
              <a:gs pos="100000">
                <a:srgbClr val="89B3EC"/>
              </a:gs>
            </a:gsLst>
            <a:path path="shape">
              <a:fillToRect l="50000" t="50000" r="50000" b="50000"/>
            </a:path>
          </a:gradFill>
          <a:ln w="28440">
            <a:solidFill>
              <a:srgbClr val="FFFFFF"/>
            </a:solidFill>
            <a:miter lim="800000"/>
            <a:headEnd/>
            <a:tailEnd/>
          </a:ln>
        </p:spPr>
        <p:txBody>
          <a:bodyPr wrap="none" anchor="ctr"/>
          <a:lstStyle/>
          <a:p>
            <a:endParaRPr lang="zh-CN" altLang="zh-CN">
              <a:solidFill>
                <a:srgbClr val="000000"/>
              </a:solidFill>
            </a:endParaRPr>
          </a:p>
        </p:txBody>
      </p:sp>
      <p:sp>
        <p:nvSpPr>
          <p:cNvPr id="149509" name="AutoShape 5"/>
          <p:cNvSpPr>
            <a:spLocks noChangeArrowheads="1"/>
          </p:cNvSpPr>
          <p:nvPr/>
        </p:nvSpPr>
        <p:spPr bwMode="auto">
          <a:xfrm>
            <a:off x="3779912" y="2276872"/>
            <a:ext cx="3781425" cy="498475"/>
          </a:xfrm>
          <a:prstGeom prst="roundRect">
            <a:avLst>
              <a:gd name="adj" fmla="val 50000"/>
            </a:avLst>
          </a:prstGeom>
          <a:gradFill rotWithShape="0">
            <a:gsLst>
              <a:gs pos="0">
                <a:srgbClr val="F6F9FC"/>
              </a:gs>
              <a:gs pos="100000">
                <a:srgbClr val="83B7E7"/>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smtClean="0">
                <a:solidFill>
                  <a:srgbClr val="000000"/>
                </a:solidFill>
                <a:latin typeface="微软雅黑" panose="020B0503020204020204" pitchFamily="34" charset="-122"/>
                <a:ea typeface="微软雅黑" panose="020B0503020204020204" pitchFamily="34" charset="-122"/>
              </a:rPr>
              <a:t>信用概述</a:t>
            </a:r>
            <a:endParaRPr lang="en-GB" altLang="zh-CN" sz="2400" b="1" dirty="0">
              <a:solidFill>
                <a:srgbClr val="000000"/>
              </a:solidFill>
              <a:latin typeface="微软雅黑" panose="020B0503020204020204" pitchFamily="34" charset="-122"/>
              <a:ea typeface="微软雅黑" panose="020B0503020204020204" pitchFamily="34" charset="-122"/>
            </a:endParaRPr>
          </a:p>
        </p:txBody>
      </p:sp>
      <p:sp>
        <p:nvSpPr>
          <p:cNvPr id="149510" name="AutoShape 6"/>
          <p:cNvSpPr>
            <a:spLocks noChangeArrowheads="1"/>
          </p:cNvSpPr>
          <p:nvPr/>
        </p:nvSpPr>
        <p:spPr bwMode="auto">
          <a:xfrm>
            <a:off x="3923928" y="3356992"/>
            <a:ext cx="3779838" cy="500062"/>
          </a:xfrm>
          <a:prstGeom prst="roundRect">
            <a:avLst>
              <a:gd name="adj" fmla="val 50000"/>
            </a:avLst>
          </a:prstGeom>
          <a:gradFill rotWithShape="0">
            <a:gsLst>
              <a:gs pos="0">
                <a:srgbClr val="F4F9F3"/>
              </a:gs>
              <a:gs pos="100000">
                <a:srgbClr val="5AB14B"/>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a:solidFill>
                  <a:srgbClr val="000000"/>
                </a:solidFill>
                <a:latin typeface="微软雅黑" panose="020B0503020204020204" pitchFamily="34" charset="-122"/>
                <a:ea typeface="微软雅黑" panose="020B0503020204020204" pitchFamily="34" charset="-122"/>
              </a:rPr>
              <a:t>信用形式</a:t>
            </a:r>
            <a:endParaRPr lang="en-GB" altLang="zh-CN" sz="2400" b="1" dirty="0">
              <a:solidFill>
                <a:srgbClr val="000000"/>
              </a:solidFill>
              <a:latin typeface="微软雅黑" panose="020B0503020204020204" pitchFamily="34" charset="-122"/>
              <a:ea typeface="微软雅黑" panose="020B0503020204020204" pitchFamily="34" charset="-122"/>
            </a:endParaRPr>
          </a:p>
        </p:txBody>
      </p:sp>
      <p:sp>
        <p:nvSpPr>
          <p:cNvPr id="11" name="Text Box 9"/>
          <p:cNvSpPr txBox="1">
            <a:spLocks noChangeArrowheads="1"/>
          </p:cNvSpPr>
          <p:nvPr/>
        </p:nvSpPr>
        <p:spPr bwMode="auto">
          <a:xfrm>
            <a:off x="1187624" y="2206521"/>
            <a:ext cx="1872208" cy="2125839"/>
          </a:xfrm>
          <a:prstGeom prst="rect">
            <a:avLst/>
          </a:prstGeom>
          <a:noFill/>
          <a:ln w="9525">
            <a:noFill/>
            <a:round/>
            <a:headEnd/>
            <a:tailEnd/>
          </a:ln>
          <a:effectLst/>
        </p:spPr>
        <p:txBody>
          <a:bodyPr wrap="squar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4400" b="1" dirty="0" smtClean="0">
                <a:solidFill>
                  <a:srgbClr val="FFFF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信用</a:t>
            </a:r>
            <a:endParaRPr lang="en-US" altLang="zh-CN" sz="4400" b="1" dirty="0" smtClean="0">
              <a:solidFill>
                <a:srgbClr val="FFFFFF"/>
              </a:solidFill>
              <a:effectLst>
                <a:outerShdw blurRad="38100" dist="38100" dir="2700000" algn="tl">
                  <a:srgbClr val="C0C0C0"/>
                </a:outerShdw>
              </a:effectLst>
              <a:latin typeface="楷体_GB2312" panose="02010609030101010101" pitchFamily="49" charset="-122"/>
              <a:ea typeface="楷体_GB2312" panose="02010609030101010101" pitchFamily="49" charset="-122"/>
            </a:endParaRPr>
          </a:p>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4400" b="1" dirty="0" smtClean="0">
                <a:solidFill>
                  <a:srgbClr val="FFFFFF"/>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与信用体系</a:t>
            </a:r>
            <a:endParaRPr lang="en-GB" sz="4400" b="1" dirty="0">
              <a:solidFill>
                <a:srgbClr val="FFFFFF"/>
              </a:solidFill>
              <a:effectLst>
                <a:outerShdw blurRad="38100" dist="38100" dir="2700000" algn="tl">
                  <a:srgbClr val="C0C0C0"/>
                </a:outerShdw>
              </a:effectLst>
              <a:latin typeface="楷体_GB2312" panose="02010609030101010101" pitchFamily="49" charset="-122"/>
              <a:ea typeface="楷体_GB2312" panose="02010609030101010101" pitchFamily="49" charset="-122"/>
            </a:endParaRPr>
          </a:p>
        </p:txBody>
      </p:sp>
      <p:sp>
        <p:nvSpPr>
          <p:cNvPr id="12" name="AutoShape 5"/>
          <p:cNvSpPr>
            <a:spLocks noChangeArrowheads="1"/>
          </p:cNvSpPr>
          <p:nvPr/>
        </p:nvSpPr>
        <p:spPr bwMode="auto">
          <a:xfrm>
            <a:off x="3635896" y="4293096"/>
            <a:ext cx="3781425" cy="498475"/>
          </a:xfrm>
          <a:prstGeom prst="roundRect">
            <a:avLst>
              <a:gd name="adj" fmla="val 50000"/>
            </a:avLst>
          </a:prstGeom>
          <a:gradFill rotWithShape="0">
            <a:gsLst>
              <a:gs pos="0">
                <a:srgbClr val="F6F9FC"/>
              </a:gs>
              <a:gs pos="100000">
                <a:srgbClr val="83B7E7"/>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400" b="1" dirty="0" smtClean="0">
                <a:solidFill>
                  <a:srgbClr val="000000"/>
                </a:solidFill>
                <a:latin typeface="微软雅黑" panose="020B0503020204020204" pitchFamily="34" charset="-122"/>
                <a:ea typeface="微软雅黑" panose="020B0503020204020204" pitchFamily="34" charset="-122"/>
              </a:rPr>
              <a:t>信用体系</a:t>
            </a:r>
            <a:endParaRPr lang="en-GB" altLang="zh-CN" sz="24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05785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6098" name="Picture 2"/>
          <p:cNvPicPr>
            <a:picLocks noChangeAspect="1" noChangeArrowheads="1"/>
          </p:cNvPicPr>
          <p:nvPr/>
        </p:nvPicPr>
        <p:blipFill>
          <a:blip r:embed="rId2" cstate="print"/>
          <a:srcRect/>
          <a:stretch>
            <a:fillRect/>
          </a:stretch>
        </p:blipFill>
        <p:spPr bwMode="auto">
          <a:xfrm>
            <a:off x="234913" y="188640"/>
            <a:ext cx="8909087" cy="5688632"/>
          </a:xfrm>
          <a:prstGeom prst="rect">
            <a:avLst/>
          </a:prstGeom>
          <a:noFill/>
          <a:ln w="9525">
            <a:noFill/>
            <a:miter lim="800000"/>
            <a:headEnd/>
            <a:tailEnd/>
          </a:ln>
        </p:spPr>
      </p:pic>
      <p:sp>
        <p:nvSpPr>
          <p:cNvPr id="5" name="矩形 4"/>
          <p:cNvSpPr/>
          <p:nvPr/>
        </p:nvSpPr>
        <p:spPr bwMode="auto">
          <a:xfrm>
            <a:off x="323528" y="4869160"/>
            <a:ext cx="8820472" cy="360040"/>
          </a:xfrm>
          <a:prstGeom prst="rect">
            <a:avLst/>
          </a:prstGeom>
          <a:solidFill>
            <a:schemeClr val="accent1">
              <a:alpha val="0"/>
            </a:schemeClr>
          </a:solidFill>
          <a:ln w="38100" cap="flat" cmpd="sng" algn="ctr">
            <a:solidFill>
              <a:srgbClr val="CC00CC"/>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4" name="矩形 3"/>
          <p:cNvSpPr/>
          <p:nvPr/>
        </p:nvSpPr>
        <p:spPr bwMode="auto">
          <a:xfrm>
            <a:off x="6084168" y="4437112"/>
            <a:ext cx="1584176" cy="432048"/>
          </a:xfrm>
          <a:prstGeom prst="rect">
            <a:avLst/>
          </a:prstGeom>
          <a:noFill/>
          <a:ln w="3810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269652"/>
            <a:ext cx="8229600" cy="927100"/>
          </a:xfrm>
        </p:spPr>
        <p:txBody>
          <a:bodyPr/>
          <a:lstStyle/>
          <a:p>
            <a:pPr>
              <a:defRPr/>
            </a:pPr>
            <a:r>
              <a:rPr lang="zh-CN" altLang="en-US" sz="3600" dirty="0" smtClean="0">
                <a:latin typeface="隶书" pitchFamily="49" charset="-122"/>
                <a:ea typeface="隶书" pitchFamily="49" charset="-122"/>
              </a:rPr>
              <a:t>五、直接融资和间接融资</a:t>
            </a:r>
          </a:p>
        </p:txBody>
      </p:sp>
      <p:sp>
        <p:nvSpPr>
          <p:cNvPr id="3" name="内容占位符 2"/>
          <p:cNvSpPr>
            <a:spLocks noGrp="1"/>
          </p:cNvSpPr>
          <p:nvPr>
            <p:ph idx="1"/>
          </p:nvPr>
        </p:nvSpPr>
        <p:spPr>
          <a:xfrm>
            <a:off x="395536" y="980728"/>
            <a:ext cx="8424936" cy="4525963"/>
          </a:xfrm>
        </p:spPr>
        <p:txBody>
          <a:bodyPr/>
          <a:lstStyle/>
          <a:p>
            <a:pPr>
              <a:lnSpc>
                <a:spcPct val="150000"/>
              </a:lnSpc>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华文新魏" panose="02010800040101010101" pitchFamily="2" charset="-122"/>
                <a:ea typeface="华文新魏" panose="02010800040101010101" pitchFamily="2" charset="-122"/>
                <a:cs typeface="Times New Roman" pitchFamily="18" charset="0"/>
                <a:sym typeface="Wingdings 2" pitchFamily="18" charset="2"/>
              </a:rPr>
              <a:t>直接融资</a:t>
            </a:r>
            <a:r>
              <a:rPr lang="zh-CN" altLang="en-US" dirty="0" smtClean="0">
                <a:latin typeface="Times New Roman" pitchFamily="18" charset="0"/>
                <a:ea typeface="楷体_GB2312" pitchFamily="49" charset="-122"/>
                <a:cs typeface="Times New Roman" pitchFamily="18" charset="0"/>
                <a:sym typeface="Wingdings 2" pitchFamily="18" charset="2"/>
              </a:rPr>
              <a:t>（</a:t>
            </a:r>
            <a:r>
              <a:rPr lang="en-US" altLang="zh-CN" dirty="0" smtClean="0">
                <a:latin typeface="Times New Roman" pitchFamily="18" charset="0"/>
                <a:ea typeface="楷体_GB2312" pitchFamily="49" charset="-122"/>
                <a:cs typeface="Times New Roman" pitchFamily="18" charset="0"/>
                <a:sym typeface="Wingdings 2" pitchFamily="18" charset="2"/>
              </a:rPr>
              <a:t>Direct Finance):</a:t>
            </a:r>
            <a:r>
              <a:rPr lang="zh-CN" altLang="en-US" sz="2800" dirty="0" smtClean="0">
                <a:latin typeface="Times New Roman" pitchFamily="18" charset="0"/>
                <a:ea typeface="楷体_GB2312" pitchFamily="49" charset="-122"/>
                <a:cs typeface="Times New Roman" pitchFamily="18" charset="0"/>
              </a:rPr>
              <a:t>盈余方</a:t>
            </a:r>
            <a:r>
              <a:rPr lang="zh-CN" altLang="en-US" sz="2800" b="1" dirty="0" smtClean="0">
                <a:solidFill>
                  <a:srgbClr val="0000FF"/>
                </a:solidFill>
                <a:latin typeface="Times New Roman" pitchFamily="18" charset="0"/>
                <a:ea typeface="楷体_GB2312" pitchFamily="49" charset="-122"/>
                <a:cs typeface="Times New Roman" pitchFamily="18" charset="0"/>
              </a:rPr>
              <a:t>直接</a:t>
            </a:r>
            <a:r>
              <a:rPr lang="zh-CN" altLang="en-US" sz="2800" dirty="0" smtClean="0">
                <a:latin typeface="Times New Roman" pitchFamily="18" charset="0"/>
                <a:ea typeface="楷体_GB2312" pitchFamily="49" charset="-122"/>
                <a:cs typeface="Times New Roman" pitchFamily="18" charset="0"/>
              </a:rPr>
              <a:t>把资金提供给赤字方使用，即赤字方通过</a:t>
            </a:r>
            <a:r>
              <a:rPr lang="zh-CN" altLang="en-US" sz="2800" b="1" dirty="0" smtClean="0">
                <a:solidFill>
                  <a:srgbClr val="0000FF"/>
                </a:solidFill>
                <a:latin typeface="Times New Roman" pitchFamily="18" charset="0"/>
                <a:ea typeface="楷体_GB2312" pitchFamily="49" charset="-122"/>
                <a:cs typeface="Times New Roman" pitchFamily="18" charset="0"/>
              </a:rPr>
              <a:t>发行所有权凭证或债权债务凭证</a:t>
            </a:r>
            <a:r>
              <a:rPr lang="zh-CN" altLang="en-US" sz="2800" dirty="0" smtClean="0">
                <a:latin typeface="Times New Roman" pitchFamily="18" charset="0"/>
                <a:ea typeface="楷体_GB2312" pitchFamily="49" charset="-122"/>
                <a:cs typeface="Times New Roman" pitchFamily="18" charset="0"/>
              </a:rPr>
              <a:t>融入资金，而盈余部门则通过购买这些凭证向赤字方提供资金。</a:t>
            </a:r>
            <a:endParaRPr lang="en-US" altLang="zh-CN" sz="2800" dirty="0" smtClean="0">
              <a:latin typeface="Times New Roman" pitchFamily="18" charset="0"/>
              <a:ea typeface="楷体_GB2312" pitchFamily="49" charset="-122"/>
              <a:cs typeface="Times New Roman" pitchFamily="18" charset="0"/>
            </a:endParaRPr>
          </a:p>
          <a:p>
            <a:pPr>
              <a:lnSpc>
                <a:spcPct val="150000"/>
              </a:lnSpc>
              <a:buNone/>
              <a:defRPr/>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华文新魏" panose="02010800040101010101" pitchFamily="2" charset="-122"/>
                <a:ea typeface="华文新魏" panose="02010800040101010101" pitchFamily="2" charset="-122"/>
                <a:cs typeface="Times New Roman" pitchFamily="18" charset="0"/>
                <a:sym typeface="Wingdings 2" pitchFamily="18" charset="2"/>
              </a:rPr>
              <a:t>间接融资</a:t>
            </a:r>
            <a:r>
              <a:rPr lang="zh-CN" altLang="en-US" dirty="0" smtClean="0">
                <a:latin typeface="Times New Roman" pitchFamily="18" charset="0"/>
                <a:ea typeface="楷体_GB2312" pitchFamily="49" charset="-122"/>
                <a:cs typeface="Times New Roman" pitchFamily="18" charset="0"/>
                <a:sym typeface="Wingdings 2" pitchFamily="18" charset="2"/>
              </a:rPr>
              <a:t>（</a:t>
            </a:r>
            <a:r>
              <a:rPr lang="en-US" altLang="zh-CN" dirty="0" smtClean="0">
                <a:latin typeface="Times New Roman" pitchFamily="18" charset="0"/>
                <a:ea typeface="楷体_GB2312" pitchFamily="49" charset="-122"/>
                <a:cs typeface="Times New Roman" pitchFamily="18" charset="0"/>
                <a:sym typeface="Wingdings 2" pitchFamily="18" charset="2"/>
              </a:rPr>
              <a:t>Indirect Finance):</a:t>
            </a:r>
            <a:r>
              <a:rPr lang="zh-CN" altLang="en-US" sz="2800" dirty="0" smtClean="0">
                <a:latin typeface="Times New Roman" pitchFamily="18" charset="0"/>
                <a:ea typeface="楷体_GB2312" pitchFamily="49" charset="-122"/>
                <a:cs typeface="Times New Roman" pitchFamily="18" charset="0"/>
              </a:rPr>
              <a:t>盈余方和赤字方以</a:t>
            </a:r>
            <a:r>
              <a:rPr lang="zh-CN" altLang="en-US" sz="2800" b="1" dirty="0" smtClean="0">
                <a:solidFill>
                  <a:srgbClr val="0000FF"/>
                </a:solidFill>
                <a:latin typeface="Times New Roman" pitchFamily="18" charset="0"/>
                <a:ea typeface="楷体_GB2312" pitchFamily="49" charset="-122"/>
                <a:cs typeface="Times New Roman" pitchFamily="18" charset="0"/>
              </a:rPr>
              <a:t>金融机构</a:t>
            </a:r>
            <a:r>
              <a:rPr lang="zh-CN" altLang="en-US" sz="2800" dirty="0" smtClean="0">
                <a:latin typeface="Times New Roman" pitchFamily="18" charset="0"/>
                <a:ea typeface="楷体_GB2312" pitchFamily="49" charset="-122"/>
                <a:cs typeface="Times New Roman" pitchFamily="18" charset="0"/>
              </a:rPr>
              <a:t>为</a:t>
            </a:r>
            <a:r>
              <a:rPr lang="zh-CN" altLang="en-US" sz="2800" b="1" dirty="0" smtClean="0">
                <a:solidFill>
                  <a:srgbClr val="0000FF"/>
                </a:solidFill>
                <a:latin typeface="Times New Roman" pitchFamily="18" charset="0"/>
                <a:ea typeface="楷体_GB2312" pitchFamily="49" charset="-122"/>
                <a:cs typeface="Times New Roman" pitchFamily="18" charset="0"/>
              </a:rPr>
              <a:t>中介</a:t>
            </a:r>
            <a:r>
              <a:rPr lang="zh-CN" altLang="en-US" sz="2800" dirty="0" smtClean="0">
                <a:latin typeface="Times New Roman" pitchFamily="18" charset="0"/>
                <a:ea typeface="楷体_GB2312" pitchFamily="49" charset="-122"/>
                <a:cs typeface="Times New Roman" pitchFamily="18" charset="0"/>
              </a:rPr>
              <a:t>而进行的融资活动。</a:t>
            </a:r>
            <a:endParaRPr lang="en-US" altLang="zh-CN" sz="2800" dirty="0" smtClean="0">
              <a:latin typeface="楷体_GB2312" pitchFamily="49" charset="-122"/>
              <a:ea typeface="楷体_GB2312" pitchFamily="49" charset="-122"/>
            </a:endParaRPr>
          </a:p>
        </p:txBody>
      </p:sp>
    </p:spTree>
    <p:extLst>
      <p:ext uri="{BB962C8B-B14F-4D97-AF65-F5344CB8AC3E}">
        <p14:creationId xmlns:p14="http://schemas.microsoft.com/office/powerpoint/2010/main" xmlns="" val="1568259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86"/>
          <p:cNvSpPr>
            <a:spLocks noChangeArrowheads="1"/>
          </p:cNvSpPr>
          <p:nvPr/>
        </p:nvSpPr>
        <p:spPr bwMode="auto">
          <a:xfrm>
            <a:off x="539552" y="746840"/>
            <a:ext cx="3426054" cy="449912"/>
          </a:xfrm>
          <a:prstGeom prst="rect">
            <a:avLst/>
          </a:prstGeom>
          <a:solidFill>
            <a:srgbClr val="FFC000"/>
          </a:solidFill>
          <a:ln w="9525">
            <a:solidFill>
              <a:srgbClr val="F2F2F2"/>
            </a:solidFill>
            <a:miter lim="800000"/>
            <a:headEnd/>
            <a:tailEnd/>
          </a:ln>
        </p:spPr>
        <p:txBody>
          <a:bodyPr anchor="ctr"/>
          <a:lstStyle/>
          <a:p>
            <a:pPr algn="ctr">
              <a:defRPr/>
            </a:pPr>
            <a:r>
              <a:rPr lang="zh-CN" altLang="en-US" sz="2400" b="1" kern="0" dirty="0" smtClean="0">
                <a:solidFill>
                  <a:sysClr val="windowText" lastClr="000000"/>
                </a:solidFill>
                <a:latin typeface="微软雅黑" pitchFamily="34" charset="-122"/>
                <a:ea typeface="微软雅黑" pitchFamily="34" charset="-122"/>
                <a:sym typeface="微软雅黑" pitchFamily="34" charset="-122"/>
              </a:rPr>
              <a:t>直接融资</a:t>
            </a:r>
            <a:endParaRPr lang="zh-CN" altLang="en-US" kern="0" dirty="0" smtClean="0">
              <a:solidFill>
                <a:sysClr val="windowText" lastClr="000000"/>
              </a:solidFill>
              <a:latin typeface="Calibri"/>
              <a:ea typeface="宋体"/>
            </a:endParaRPr>
          </a:p>
        </p:txBody>
      </p:sp>
      <p:sp>
        <p:nvSpPr>
          <p:cNvPr id="5" name="矩形 6"/>
          <p:cNvSpPr>
            <a:spLocks noChangeArrowheads="1"/>
          </p:cNvSpPr>
          <p:nvPr/>
        </p:nvSpPr>
        <p:spPr bwMode="auto">
          <a:xfrm>
            <a:off x="5151855" y="746840"/>
            <a:ext cx="3371755" cy="449912"/>
          </a:xfrm>
          <a:prstGeom prst="rect">
            <a:avLst/>
          </a:prstGeom>
          <a:solidFill>
            <a:srgbClr val="43BBE1"/>
          </a:solidFill>
          <a:ln w="9525">
            <a:solidFill>
              <a:srgbClr val="F2F2F2"/>
            </a:solidFill>
            <a:miter lim="800000"/>
            <a:headEnd/>
            <a:tailEnd/>
          </a:ln>
        </p:spPr>
        <p:txBody>
          <a:bodyPr anchor="ctr"/>
          <a:lstStyle/>
          <a:p>
            <a:pPr algn="ctr">
              <a:defRPr/>
            </a:pPr>
            <a:r>
              <a:rPr lang="zh-CN" altLang="en-US" sz="2400" b="1" kern="0" dirty="0" smtClean="0">
                <a:solidFill>
                  <a:srgbClr val="FFFFFF"/>
                </a:solidFill>
                <a:latin typeface="微软雅黑" pitchFamily="34" charset="-122"/>
                <a:ea typeface="微软雅黑" pitchFamily="34" charset="-122"/>
              </a:rPr>
              <a:t>间接融资</a:t>
            </a:r>
            <a:endParaRPr lang="zh-CN" altLang="en-US" sz="2400" b="1" kern="0" dirty="0">
              <a:solidFill>
                <a:srgbClr val="FFFFFF"/>
              </a:solidFill>
              <a:latin typeface="微软雅黑" pitchFamily="34" charset="-122"/>
              <a:ea typeface="微软雅黑" pitchFamily="34" charset="-122"/>
            </a:endParaRPr>
          </a:p>
        </p:txBody>
      </p:sp>
      <p:pic>
        <p:nvPicPr>
          <p:cNvPr id="6" name="图片 5"/>
          <p:cNvPicPr>
            <a:picLocks noChangeAspect="1"/>
          </p:cNvPicPr>
          <p:nvPr/>
        </p:nvPicPr>
        <p:blipFill rotWithShape="1">
          <a:blip r:embed="rId2" cstate="print">
            <a:extLst>
              <a:ext uri="{BEBA8EAE-BF5A-486C-A8C5-ECC9F3942E4B}">
                <a14:imgProps xmlns:a14="http://schemas.microsoft.com/office/drawing/2010/main" xmlns="">
                  <a14:imgLayer r:embed="rId3">
                    <a14:imgEffect>
                      <a14:backgroundRemoval t="67757" b="97137" l="33216" r="68787">
                        <a14:foregroundMark x1="46761" y1="78459" x2="46761" y2="78459"/>
                        <a14:foregroundMark x1="56890" y1="69189" x2="59246" y2="80027"/>
                        <a14:foregroundMark x1="62309" y1="80027" x2="64075" y2="80027"/>
                        <a14:foregroundMark x1="48057" y1="78255" x2="42167" y2="80777"/>
                        <a14:foregroundMark x1="56184" y1="69121" x2="56184" y2="69121"/>
                        <a14:foregroundMark x1="64900" y1="82004" x2="64429" y2="94819"/>
                        <a14:foregroundMark x1="55948" y1="74710" x2="54888" y2="76823"/>
                        <a14:foregroundMark x1="55948" y1="69121" x2="58893" y2="68780"/>
                        <a14:foregroundMark x1="59717" y1="73620" x2="61013" y2="76210"/>
                      </a14:backgroundRemoval>
                    </a14:imgEffect>
                  </a14:imgLayer>
                </a14:imgProps>
              </a:ext>
              <a:ext uri="{28A0092B-C50C-407E-A947-70E740481C1C}">
                <a14:useLocalDpi xmlns:a14="http://schemas.microsoft.com/office/drawing/2010/main" xmlns="" val="0"/>
              </a:ext>
            </a:extLst>
          </a:blip>
          <a:srcRect l="54173" t="67809" r="37289" b="19682"/>
          <a:stretch/>
        </p:blipFill>
        <p:spPr>
          <a:xfrm>
            <a:off x="3491880" y="2771488"/>
            <a:ext cx="582841" cy="1474800"/>
          </a:xfrm>
          <a:prstGeom prst="rect">
            <a:avLst/>
          </a:prstGeom>
        </p:spPr>
      </p:pic>
      <p:pic>
        <p:nvPicPr>
          <p:cNvPr id="7" name="图片 6"/>
          <p:cNvPicPr>
            <a:picLocks noChangeAspect="1"/>
          </p:cNvPicPr>
          <p:nvPr/>
        </p:nvPicPr>
        <p:blipFill rotWithShape="1">
          <a:blip r:embed="rId4" cstate="print">
            <a:extLst>
              <a:ext uri="{BEBA8EAE-BF5A-486C-A8C5-ECC9F3942E4B}">
                <a14:imgProps xmlns:a14="http://schemas.microsoft.com/office/drawing/2010/main" xmlns="">
                  <a14:imgLayer r:embed="rId3">
                    <a14:imgEffect>
                      <a14:backgroundRemoval t="66667" b="100000" l="0" r="33451">
                        <a14:foregroundMark x1="10012" y1="79005" x2="20966" y2="95637"/>
                        <a14:foregroundMark x1="30035" y1="80232" x2="4358" y2="94547"/>
                        <a14:foregroundMark x1="4476" y1="79618" x2="20966" y2="94956"/>
                        <a14:foregroundMark x1="22379" y1="87185" x2="27562" y2="96933"/>
                        <a14:foregroundMark x1="8834" y1="94819" x2="25206" y2="97273"/>
                        <a14:foregroundMark x1="4476" y1="83436" x2="6596" y2="95569"/>
                      </a14:backgroundRemoval>
                    </a14:imgEffect>
                  </a14:imgLayer>
                </a14:imgProps>
              </a:ext>
              <a:ext uri="{28A0092B-C50C-407E-A947-70E740481C1C}">
                <a14:useLocalDpi xmlns:a14="http://schemas.microsoft.com/office/drawing/2010/main" xmlns="" val="0"/>
              </a:ext>
            </a:extLst>
          </a:blip>
          <a:srcRect l="22207" t="67141" r="67455" b="19934"/>
          <a:stretch/>
        </p:blipFill>
        <p:spPr>
          <a:xfrm>
            <a:off x="539552" y="2705875"/>
            <a:ext cx="648072" cy="1399442"/>
          </a:xfrm>
          <a:prstGeom prst="rect">
            <a:avLst/>
          </a:prstGeom>
        </p:spPr>
      </p:pic>
      <p:sp>
        <p:nvSpPr>
          <p:cNvPr id="8" name="矩形 7"/>
          <p:cNvSpPr/>
          <p:nvPr/>
        </p:nvSpPr>
        <p:spPr bwMode="auto">
          <a:xfrm>
            <a:off x="179512" y="4005064"/>
            <a:ext cx="1152128" cy="360040"/>
          </a:xfrm>
          <a:prstGeom prst="rect">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b="1" dirty="0" smtClean="0">
                <a:solidFill>
                  <a:srgbClr val="FFFFFF"/>
                </a:solidFill>
                <a:latin typeface="微软雅黑" panose="020B0503020204020204" pitchFamily="34" charset="-122"/>
                <a:ea typeface="微软雅黑" panose="020B0503020204020204" pitchFamily="34" charset="-122"/>
              </a:rPr>
              <a:t>债权人</a:t>
            </a:r>
          </a:p>
        </p:txBody>
      </p:sp>
      <p:sp>
        <p:nvSpPr>
          <p:cNvPr id="9" name="矩形 8"/>
          <p:cNvSpPr/>
          <p:nvPr/>
        </p:nvSpPr>
        <p:spPr bwMode="auto">
          <a:xfrm>
            <a:off x="3131840" y="4003592"/>
            <a:ext cx="1152128" cy="360040"/>
          </a:xfrm>
          <a:prstGeom prst="rect">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b="1" dirty="0" smtClean="0">
                <a:solidFill>
                  <a:srgbClr val="FFFFFF"/>
                </a:solidFill>
                <a:latin typeface="微软雅黑" panose="020B0503020204020204" pitchFamily="34" charset="-122"/>
                <a:ea typeface="微软雅黑" panose="020B0503020204020204" pitchFamily="34" charset="-122"/>
              </a:rPr>
              <a:t>债务人</a:t>
            </a:r>
          </a:p>
        </p:txBody>
      </p:sp>
      <p:cxnSp>
        <p:nvCxnSpPr>
          <p:cNvPr id="19" name="直接箭头连接符 18"/>
          <p:cNvCxnSpPr/>
          <p:nvPr/>
        </p:nvCxnSpPr>
        <p:spPr bwMode="auto">
          <a:xfrm>
            <a:off x="1187624" y="3508888"/>
            <a:ext cx="2160240" cy="0"/>
          </a:xfrm>
          <a:prstGeom prst="straightConnector1">
            <a:avLst/>
          </a:prstGeom>
          <a:noFill/>
          <a:ln w="34925"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1" name="TextBox 20"/>
          <p:cNvSpPr txBox="1"/>
          <p:nvPr/>
        </p:nvSpPr>
        <p:spPr>
          <a:xfrm>
            <a:off x="1380391" y="3172906"/>
            <a:ext cx="1800200" cy="400110"/>
          </a:xfrm>
          <a:prstGeom prst="rect">
            <a:avLst/>
          </a:prstGeom>
          <a:noFill/>
        </p:spPr>
        <p:txBody>
          <a:bodyPr wrap="square" rtlCol="0">
            <a:spAutoFit/>
          </a:bodyPr>
          <a:lstStyle/>
          <a:p>
            <a:r>
              <a:rPr lang="zh-CN" altLang="en-US" sz="2000" b="1" dirty="0" smtClean="0">
                <a:solidFill>
                  <a:srgbClr val="000000"/>
                </a:solidFill>
                <a:latin typeface="华文新魏" panose="02010800040101010101" pitchFamily="2" charset="-122"/>
                <a:ea typeface="华文新魏" panose="02010800040101010101" pitchFamily="2" charset="-122"/>
              </a:rPr>
              <a:t>债权债务关系</a:t>
            </a:r>
            <a:endParaRPr lang="zh-CN" altLang="en-US" sz="2000" b="1" dirty="0">
              <a:solidFill>
                <a:srgbClr val="000000"/>
              </a:solidFill>
              <a:latin typeface="华文新魏" panose="02010800040101010101" pitchFamily="2" charset="-122"/>
              <a:ea typeface="华文新魏" panose="02010800040101010101" pitchFamily="2" charset="-122"/>
            </a:endParaRPr>
          </a:p>
        </p:txBody>
      </p:sp>
      <p:sp>
        <p:nvSpPr>
          <p:cNvPr id="23" name="任意多边形 22"/>
          <p:cNvSpPr/>
          <p:nvPr/>
        </p:nvSpPr>
        <p:spPr bwMode="auto">
          <a:xfrm>
            <a:off x="826265" y="2357599"/>
            <a:ext cx="2908453" cy="440685"/>
          </a:xfrm>
          <a:custGeom>
            <a:avLst/>
            <a:gdLst>
              <a:gd name="connsiteX0" fmla="*/ 0 w 2908453"/>
              <a:gd name="connsiteY0" fmla="*/ 429668 h 440685"/>
              <a:gd name="connsiteX1" fmla="*/ 1377108 w 2908453"/>
              <a:gd name="connsiteY1" fmla="*/ 11 h 440685"/>
              <a:gd name="connsiteX2" fmla="*/ 2908453 w 2908453"/>
              <a:gd name="connsiteY2" fmla="*/ 440685 h 440685"/>
            </a:gdLst>
            <a:ahLst/>
            <a:cxnLst>
              <a:cxn ang="0">
                <a:pos x="connsiteX0" y="connsiteY0"/>
              </a:cxn>
              <a:cxn ang="0">
                <a:pos x="connsiteX1" y="connsiteY1"/>
              </a:cxn>
              <a:cxn ang="0">
                <a:pos x="connsiteX2" y="connsiteY2"/>
              </a:cxn>
            </a:cxnLst>
            <a:rect l="l" t="t" r="r" b="b"/>
            <a:pathLst>
              <a:path w="2908453" h="440685">
                <a:moveTo>
                  <a:pt x="0" y="429668"/>
                </a:moveTo>
                <a:cubicBezTo>
                  <a:pt x="446183" y="213921"/>
                  <a:pt x="892366" y="-1825"/>
                  <a:pt x="1377108" y="11"/>
                </a:cubicBezTo>
                <a:cubicBezTo>
                  <a:pt x="1861850" y="1847"/>
                  <a:pt x="2385151" y="221266"/>
                  <a:pt x="2908453" y="440685"/>
                </a:cubicBezTo>
              </a:path>
            </a:pathLst>
          </a:custGeom>
          <a:noFill/>
          <a:ln w="349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pic>
        <p:nvPicPr>
          <p:cNvPr id="20" name="Picture 2" descr="D:\PPT素材整理\图标素材\亚投行\CFP465228195.jpg"/>
          <p:cNvPicPr>
            <a:picLocks noChangeAspect="1" noChangeArrowheads="1"/>
          </p:cNvPicPr>
          <p:nvPr/>
        </p:nvPicPr>
        <p:blipFill rotWithShape="1">
          <a:blip r:embed="rId5" cstate="print">
            <a:extLst>
              <a:ext uri="{BEBA8EAE-BF5A-486C-A8C5-ECC9F3942E4B}">
                <a14:imgProps xmlns:a14="http://schemas.microsoft.com/office/drawing/2010/main" xmlns="">
                  <a14:imgLayer r:embed="rId6">
                    <a14:imgEffect>
                      <a14:backgroundRemoval t="10000" b="99950" l="0" r="39847">
                        <a14:foregroundMark x1="8768" y1="81897" x2="31524" y2="98146"/>
                        <a14:backgroundMark x1="25192" y1="12050" x2="43391" y2="93350"/>
                        <a14:backgroundMark x1="3967" y1="57034" x2="26096" y2="79607"/>
                        <a14:backgroundMark x1="1670" y1="72628" x2="29854" y2="77863"/>
                      </a14:backgroundRemoval>
                    </a14:imgEffect>
                  </a14:imgLayer>
                </a14:imgProps>
              </a:ext>
              <a:ext uri="{28A0092B-C50C-407E-A947-70E740481C1C}">
                <a14:useLocalDpi xmlns:a14="http://schemas.microsoft.com/office/drawing/2010/main" xmlns="" val="0"/>
              </a:ext>
            </a:extLst>
          </a:blip>
          <a:srcRect t="78920" r="58469"/>
          <a:stretch/>
        </p:blipFill>
        <p:spPr bwMode="auto">
          <a:xfrm>
            <a:off x="1839746" y="1968475"/>
            <a:ext cx="825661" cy="803013"/>
          </a:xfrm>
          <a:prstGeom prst="rect">
            <a:avLst/>
          </a:prstGeom>
          <a:noFill/>
          <a:extLst>
            <a:ext uri="{909E8E84-426E-40DD-AFC4-6F175D3DCCD1}">
              <a14:hiddenFill xmlns:a14="http://schemas.microsoft.com/office/drawing/2010/main" xmlns="">
                <a:solidFill>
                  <a:srgbClr val="FFFFFF"/>
                </a:solidFill>
              </a14:hiddenFill>
            </a:ext>
          </a:extLst>
        </p:spPr>
      </p:pic>
      <p:sp>
        <p:nvSpPr>
          <p:cNvPr id="24" name="TextBox 23"/>
          <p:cNvSpPr txBox="1"/>
          <p:nvPr/>
        </p:nvSpPr>
        <p:spPr>
          <a:xfrm>
            <a:off x="755576" y="1628800"/>
            <a:ext cx="2880320" cy="400110"/>
          </a:xfrm>
          <a:prstGeom prst="rect">
            <a:avLst/>
          </a:prstGeom>
          <a:noFill/>
        </p:spPr>
        <p:txBody>
          <a:bodyPr wrap="square" rtlCol="0">
            <a:spAutoFit/>
          </a:bodyPr>
          <a:lstStyle/>
          <a:p>
            <a:pPr algn="ctr"/>
            <a:r>
              <a:rPr lang="zh-CN" altLang="en-US" sz="2000" b="1" dirty="0" smtClean="0">
                <a:solidFill>
                  <a:srgbClr val="000000"/>
                </a:solidFill>
                <a:latin typeface="微软雅黑" panose="020B0503020204020204" pitchFamily="34" charset="-122"/>
                <a:ea typeface="微软雅黑" panose="020B0503020204020204" pitchFamily="34" charset="-122"/>
              </a:rPr>
              <a:t>金融中介</a:t>
            </a:r>
            <a:r>
              <a:rPr lang="en-US" altLang="zh-CN" sz="2000" b="1" dirty="0" smtClean="0">
                <a:solidFill>
                  <a:srgbClr val="000000"/>
                </a:solidFill>
                <a:latin typeface="微软雅黑" panose="020B0503020204020204" pitchFamily="34" charset="-122"/>
                <a:ea typeface="微软雅黑" panose="020B0503020204020204" pitchFamily="34" charset="-122"/>
              </a:rPr>
              <a:t>=</a:t>
            </a:r>
            <a:r>
              <a:rPr lang="zh-CN" altLang="en-US" sz="2000" b="1" dirty="0" smtClean="0">
                <a:solidFill>
                  <a:srgbClr val="000000"/>
                </a:solidFill>
                <a:latin typeface="微软雅黑" panose="020B0503020204020204" pitchFamily="34" charset="-122"/>
                <a:ea typeface="微软雅黑" panose="020B0503020204020204" pitchFamily="34" charset="-122"/>
              </a:rPr>
              <a:t>服务中介</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cxnSp>
        <p:nvCxnSpPr>
          <p:cNvPr id="25" name="直接箭头连接符 24"/>
          <p:cNvCxnSpPr/>
          <p:nvPr/>
        </p:nvCxnSpPr>
        <p:spPr bwMode="auto">
          <a:xfrm>
            <a:off x="1200371" y="3717032"/>
            <a:ext cx="2160240" cy="0"/>
          </a:xfrm>
          <a:prstGeom prst="straightConnector1">
            <a:avLst/>
          </a:prstGeom>
          <a:noFill/>
          <a:ln w="3492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TextBox 25"/>
          <p:cNvSpPr txBox="1"/>
          <p:nvPr/>
        </p:nvSpPr>
        <p:spPr>
          <a:xfrm>
            <a:off x="1380391" y="3676962"/>
            <a:ext cx="1800200" cy="400110"/>
          </a:xfrm>
          <a:prstGeom prst="rect">
            <a:avLst/>
          </a:prstGeom>
          <a:noFill/>
        </p:spPr>
        <p:txBody>
          <a:bodyPr wrap="square" rtlCol="0">
            <a:spAutoFit/>
          </a:bodyPr>
          <a:lstStyle/>
          <a:p>
            <a:r>
              <a:rPr lang="zh-CN" altLang="en-US" sz="2000" b="1" dirty="0" smtClean="0">
                <a:solidFill>
                  <a:srgbClr val="000000"/>
                </a:solidFill>
                <a:latin typeface="华文新魏" panose="02010800040101010101" pitchFamily="2" charset="-122"/>
                <a:ea typeface="华文新魏" panose="02010800040101010101" pitchFamily="2" charset="-122"/>
              </a:rPr>
              <a:t>直接信用监督</a:t>
            </a:r>
            <a:endParaRPr lang="zh-CN" altLang="en-US" sz="2000" b="1" dirty="0">
              <a:solidFill>
                <a:srgbClr val="000000"/>
              </a:solidFill>
              <a:latin typeface="华文新魏" panose="02010800040101010101" pitchFamily="2" charset="-122"/>
              <a:ea typeface="华文新魏" panose="02010800040101010101" pitchFamily="2" charset="-122"/>
            </a:endParaRPr>
          </a:p>
        </p:txBody>
      </p:sp>
      <p:pic>
        <p:nvPicPr>
          <p:cNvPr id="27" name="图片 26"/>
          <p:cNvPicPr>
            <a:picLocks noChangeAspect="1"/>
          </p:cNvPicPr>
          <p:nvPr/>
        </p:nvPicPr>
        <p:blipFill rotWithShape="1">
          <a:blip r:embed="rId2" cstate="print">
            <a:extLst>
              <a:ext uri="{BEBA8EAE-BF5A-486C-A8C5-ECC9F3942E4B}">
                <a14:imgProps xmlns:a14="http://schemas.microsoft.com/office/drawing/2010/main" xmlns="">
                  <a14:imgLayer r:embed="rId3">
                    <a14:imgEffect>
                      <a14:backgroundRemoval t="67757" b="97137" l="33216" r="68787">
                        <a14:foregroundMark x1="46761" y1="78459" x2="46761" y2="78459"/>
                        <a14:foregroundMark x1="56890" y1="69189" x2="59246" y2="80027"/>
                        <a14:foregroundMark x1="62309" y1="80027" x2="64075" y2="80027"/>
                        <a14:foregroundMark x1="48057" y1="78255" x2="42167" y2="80777"/>
                        <a14:foregroundMark x1="56184" y1="69121" x2="56184" y2="69121"/>
                        <a14:foregroundMark x1="64900" y1="82004" x2="64429" y2="94819"/>
                        <a14:foregroundMark x1="55948" y1="74710" x2="54888" y2="76823"/>
                        <a14:foregroundMark x1="55948" y1="69121" x2="58893" y2="68780"/>
                        <a14:foregroundMark x1="59717" y1="73620" x2="61013" y2="76210"/>
                      </a14:backgroundRemoval>
                    </a14:imgEffect>
                  </a14:imgLayer>
                </a14:imgProps>
              </a:ext>
              <a:ext uri="{28A0092B-C50C-407E-A947-70E740481C1C}">
                <a14:useLocalDpi xmlns:a14="http://schemas.microsoft.com/office/drawing/2010/main" xmlns="" val="0"/>
              </a:ext>
            </a:extLst>
          </a:blip>
          <a:srcRect l="54173" t="67809" r="37289" b="19682"/>
          <a:stretch/>
        </p:blipFill>
        <p:spPr>
          <a:xfrm>
            <a:off x="8049121" y="2771488"/>
            <a:ext cx="582841" cy="1474800"/>
          </a:xfrm>
          <a:prstGeom prst="rect">
            <a:avLst/>
          </a:prstGeom>
        </p:spPr>
      </p:pic>
      <p:pic>
        <p:nvPicPr>
          <p:cNvPr id="28" name="图片 27"/>
          <p:cNvPicPr>
            <a:picLocks noChangeAspect="1"/>
          </p:cNvPicPr>
          <p:nvPr/>
        </p:nvPicPr>
        <p:blipFill rotWithShape="1">
          <a:blip r:embed="rId4" cstate="print">
            <a:extLst>
              <a:ext uri="{BEBA8EAE-BF5A-486C-A8C5-ECC9F3942E4B}">
                <a14:imgProps xmlns:a14="http://schemas.microsoft.com/office/drawing/2010/main" xmlns="">
                  <a14:imgLayer r:embed="rId3">
                    <a14:imgEffect>
                      <a14:backgroundRemoval t="66667" b="100000" l="0" r="33451">
                        <a14:foregroundMark x1="10012" y1="79005" x2="20966" y2="95637"/>
                        <a14:foregroundMark x1="30035" y1="80232" x2="4358" y2="94547"/>
                        <a14:foregroundMark x1="4476" y1="79618" x2="20966" y2="94956"/>
                        <a14:foregroundMark x1="22379" y1="87185" x2="27562" y2="96933"/>
                        <a14:foregroundMark x1="8834" y1="94819" x2="25206" y2="97273"/>
                        <a14:foregroundMark x1="4476" y1="83436" x2="6596" y2="95569"/>
                      </a14:backgroundRemoval>
                    </a14:imgEffect>
                  </a14:imgLayer>
                </a14:imgProps>
              </a:ext>
              <a:ext uri="{28A0092B-C50C-407E-A947-70E740481C1C}">
                <a14:useLocalDpi xmlns:a14="http://schemas.microsoft.com/office/drawing/2010/main" xmlns="" val="0"/>
              </a:ext>
            </a:extLst>
          </a:blip>
          <a:srcRect l="22207" t="67141" r="67455" b="19934"/>
          <a:stretch/>
        </p:blipFill>
        <p:spPr>
          <a:xfrm>
            <a:off x="5096793" y="2705875"/>
            <a:ext cx="648072" cy="1399442"/>
          </a:xfrm>
          <a:prstGeom prst="rect">
            <a:avLst/>
          </a:prstGeom>
        </p:spPr>
      </p:pic>
      <p:sp>
        <p:nvSpPr>
          <p:cNvPr id="29" name="矩形 28"/>
          <p:cNvSpPr/>
          <p:nvPr/>
        </p:nvSpPr>
        <p:spPr bwMode="auto">
          <a:xfrm>
            <a:off x="4736753" y="4005064"/>
            <a:ext cx="1152128" cy="360040"/>
          </a:xfrm>
          <a:prstGeom prst="rect">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b="1" dirty="0" smtClean="0">
                <a:solidFill>
                  <a:srgbClr val="FFFFFF"/>
                </a:solidFill>
                <a:latin typeface="微软雅黑" panose="020B0503020204020204" pitchFamily="34" charset="-122"/>
                <a:ea typeface="微软雅黑" panose="020B0503020204020204" pitchFamily="34" charset="-122"/>
              </a:rPr>
              <a:t>债权人</a:t>
            </a:r>
          </a:p>
        </p:txBody>
      </p:sp>
      <p:sp>
        <p:nvSpPr>
          <p:cNvPr id="30" name="矩形 29"/>
          <p:cNvSpPr/>
          <p:nvPr/>
        </p:nvSpPr>
        <p:spPr bwMode="auto">
          <a:xfrm>
            <a:off x="7689081" y="4003592"/>
            <a:ext cx="1152128" cy="360040"/>
          </a:xfrm>
          <a:prstGeom prst="rect">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zh-CN" altLang="en-US" sz="2400" b="1" dirty="0" smtClean="0">
                <a:solidFill>
                  <a:srgbClr val="FFFFFF"/>
                </a:solidFill>
                <a:latin typeface="微软雅黑" panose="020B0503020204020204" pitchFamily="34" charset="-122"/>
                <a:ea typeface="微软雅黑" panose="020B0503020204020204" pitchFamily="34" charset="-122"/>
              </a:rPr>
              <a:t>债务人</a:t>
            </a:r>
          </a:p>
        </p:txBody>
      </p:sp>
      <p:pic>
        <p:nvPicPr>
          <p:cNvPr id="34" name="Picture 2" descr="D:\PPT素材整理\图标素材\亚投行\CFP465228195.jpg"/>
          <p:cNvPicPr>
            <a:picLocks noChangeAspect="1" noChangeArrowheads="1"/>
          </p:cNvPicPr>
          <p:nvPr/>
        </p:nvPicPr>
        <p:blipFill rotWithShape="1">
          <a:blip r:embed="rId5" cstate="print">
            <a:extLst>
              <a:ext uri="{BEBA8EAE-BF5A-486C-A8C5-ECC9F3942E4B}">
                <a14:imgProps xmlns:a14="http://schemas.microsoft.com/office/drawing/2010/main" xmlns="">
                  <a14:imgLayer r:embed="rId6">
                    <a14:imgEffect>
                      <a14:backgroundRemoval t="10000" b="99950" l="0" r="39847">
                        <a14:foregroundMark x1="8768" y1="81897" x2="31524" y2="98146"/>
                        <a14:backgroundMark x1="25192" y1="12050" x2="43391" y2="93350"/>
                        <a14:backgroundMark x1="3967" y1="57034" x2="26096" y2="79607"/>
                        <a14:backgroundMark x1="1670" y1="72628" x2="29854" y2="77863"/>
                      </a14:backgroundRemoval>
                    </a14:imgEffect>
                  </a14:imgLayer>
                </a14:imgProps>
              </a:ext>
              <a:ext uri="{28A0092B-C50C-407E-A947-70E740481C1C}">
                <a14:useLocalDpi xmlns:a14="http://schemas.microsoft.com/office/drawing/2010/main" xmlns="" val="0"/>
              </a:ext>
            </a:extLst>
          </a:blip>
          <a:srcRect t="78920" r="58469"/>
          <a:stretch/>
        </p:blipFill>
        <p:spPr bwMode="auto">
          <a:xfrm>
            <a:off x="6396987" y="1968475"/>
            <a:ext cx="825661" cy="803013"/>
          </a:xfrm>
          <a:prstGeom prst="rect">
            <a:avLst/>
          </a:prstGeom>
          <a:noFill/>
          <a:extLst>
            <a:ext uri="{909E8E84-426E-40DD-AFC4-6F175D3DCCD1}">
              <a14:hiddenFill xmlns:a14="http://schemas.microsoft.com/office/drawing/2010/main" xmlns="">
                <a:solidFill>
                  <a:srgbClr val="FFFFFF"/>
                </a:solidFill>
              </a14:hiddenFill>
            </a:ext>
          </a:extLst>
        </p:spPr>
      </p:pic>
      <p:sp>
        <p:nvSpPr>
          <p:cNvPr id="35" name="TextBox 34"/>
          <p:cNvSpPr txBox="1"/>
          <p:nvPr/>
        </p:nvSpPr>
        <p:spPr>
          <a:xfrm>
            <a:off x="5312817" y="1628800"/>
            <a:ext cx="2880320" cy="400110"/>
          </a:xfrm>
          <a:prstGeom prst="rect">
            <a:avLst/>
          </a:prstGeom>
          <a:noFill/>
        </p:spPr>
        <p:txBody>
          <a:bodyPr wrap="square" rtlCol="0">
            <a:spAutoFit/>
          </a:bodyPr>
          <a:lstStyle/>
          <a:p>
            <a:pPr algn="ctr"/>
            <a:r>
              <a:rPr lang="zh-CN" altLang="en-US" sz="2000" b="1" dirty="0" smtClean="0">
                <a:solidFill>
                  <a:srgbClr val="000000"/>
                </a:solidFill>
                <a:latin typeface="微软雅黑" panose="020B0503020204020204" pitchFamily="34" charset="-122"/>
                <a:ea typeface="微软雅黑" panose="020B0503020204020204" pitchFamily="34" charset="-122"/>
              </a:rPr>
              <a:t>金融中介</a:t>
            </a:r>
            <a:r>
              <a:rPr lang="en-US" altLang="zh-CN" sz="2000" b="1" dirty="0" smtClean="0">
                <a:solidFill>
                  <a:srgbClr val="000000"/>
                </a:solidFill>
                <a:latin typeface="微软雅黑" panose="020B0503020204020204" pitchFamily="34" charset="-122"/>
                <a:ea typeface="微软雅黑" panose="020B0503020204020204" pitchFamily="34" charset="-122"/>
              </a:rPr>
              <a:t>=</a:t>
            </a:r>
            <a:r>
              <a:rPr lang="zh-CN" altLang="en-US" sz="2000" b="1" dirty="0" smtClean="0">
                <a:solidFill>
                  <a:srgbClr val="000000"/>
                </a:solidFill>
                <a:latin typeface="微软雅黑" panose="020B0503020204020204" pitchFamily="34" charset="-122"/>
                <a:ea typeface="微软雅黑" panose="020B0503020204020204" pitchFamily="34" charset="-122"/>
              </a:rPr>
              <a:t>资金中介</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cxnSp>
        <p:nvCxnSpPr>
          <p:cNvPr id="36" name="直接箭头连接符 35"/>
          <p:cNvCxnSpPr/>
          <p:nvPr/>
        </p:nvCxnSpPr>
        <p:spPr bwMode="auto">
          <a:xfrm>
            <a:off x="6987800" y="2838816"/>
            <a:ext cx="1080120" cy="675596"/>
          </a:xfrm>
          <a:prstGeom prst="straightConnector1">
            <a:avLst/>
          </a:prstGeom>
          <a:noFill/>
          <a:ln w="3492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7" name="TextBox 36"/>
          <p:cNvSpPr txBox="1"/>
          <p:nvPr/>
        </p:nvSpPr>
        <p:spPr>
          <a:xfrm rot="1904582">
            <a:off x="6783197" y="3125809"/>
            <a:ext cx="1387743" cy="400110"/>
          </a:xfrm>
          <a:prstGeom prst="rect">
            <a:avLst/>
          </a:prstGeom>
          <a:noFill/>
        </p:spPr>
        <p:txBody>
          <a:bodyPr wrap="square" rtlCol="0">
            <a:spAutoFit/>
          </a:bodyPr>
          <a:lstStyle/>
          <a:p>
            <a:r>
              <a:rPr lang="zh-CN" altLang="en-US" sz="2000" b="1" dirty="0" smtClean="0">
                <a:solidFill>
                  <a:srgbClr val="000000"/>
                </a:solidFill>
                <a:latin typeface="华文新魏" panose="02010800040101010101" pitchFamily="2" charset="-122"/>
                <a:ea typeface="华文新魏" panose="02010800040101010101" pitchFamily="2" charset="-122"/>
              </a:rPr>
              <a:t>信用监督</a:t>
            </a:r>
            <a:endParaRPr lang="zh-CN" altLang="en-US" sz="2000" b="1" dirty="0">
              <a:solidFill>
                <a:srgbClr val="000000"/>
              </a:solidFill>
              <a:latin typeface="华文新魏" panose="02010800040101010101" pitchFamily="2" charset="-122"/>
              <a:ea typeface="华文新魏" panose="02010800040101010101" pitchFamily="2" charset="-122"/>
            </a:endParaRPr>
          </a:p>
        </p:txBody>
      </p:sp>
      <p:cxnSp>
        <p:nvCxnSpPr>
          <p:cNvPr id="39" name="直接箭头连接符 38"/>
          <p:cNvCxnSpPr/>
          <p:nvPr/>
        </p:nvCxnSpPr>
        <p:spPr bwMode="auto">
          <a:xfrm flipV="1">
            <a:off x="5494037" y="2677276"/>
            <a:ext cx="1008112" cy="728320"/>
          </a:xfrm>
          <a:prstGeom prst="straightConnector1">
            <a:avLst/>
          </a:prstGeom>
          <a:noFill/>
          <a:ln w="34925"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直接箭头连接符 40"/>
          <p:cNvCxnSpPr/>
          <p:nvPr/>
        </p:nvCxnSpPr>
        <p:spPr bwMode="auto">
          <a:xfrm flipH="1" flipV="1">
            <a:off x="7086407" y="2677276"/>
            <a:ext cx="1065520" cy="650437"/>
          </a:xfrm>
          <a:prstGeom prst="straightConnector1">
            <a:avLst/>
          </a:prstGeom>
          <a:noFill/>
          <a:ln w="34925" cap="flat" cmpd="sng" algn="ctr">
            <a:solidFill>
              <a:schemeClr val="tx1"/>
            </a:solidFill>
            <a:prstDash val="solid"/>
            <a:round/>
            <a:headEnd type="arrow"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5" name="TextBox 44"/>
          <p:cNvSpPr txBox="1"/>
          <p:nvPr/>
        </p:nvSpPr>
        <p:spPr>
          <a:xfrm rot="1959780">
            <a:off x="6841883" y="2718761"/>
            <a:ext cx="1800200" cy="400110"/>
          </a:xfrm>
          <a:prstGeom prst="rect">
            <a:avLst/>
          </a:prstGeom>
          <a:noFill/>
        </p:spPr>
        <p:txBody>
          <a:bodyPr wrap="square" rtlCol="0">
            <a:spAutoFit/>
          </a:bodyPr>
          <a:lstStyle/>
          <a:p>
            <a:r>
              <a:rPr lang="zh-CN" altLang="en-US" sz="2000" b="1" dirty="0" smtClean="0">
                <a:solidFill>
                  <a:srgbClr val="000000"/>
                </a:solidFill>
                <a:latin typeface="华文新魏" panose="02010800040101010101" pitchFamily="2" charset="-122"/>
                <a:ea typeface="华文新魏" panose="02010800040101010101" pitchFamily="2" charset="-122"/>
              </a:rPr>
              <a:t>债权债务关系</a:t>
            </a:r>
            <a:endParaRPr lang="zh-CN" altLang="en-US" sz="2000" b="1" dirty="0">
              <a:solidFill>
                <a:srgbClr val="000000"/>
              </a:solidFill>
              <a:latin typeface="华文新魏" panose="02010800040101010101" pitchFamily="2" charset="-122"/>
              <a:ea typeface="华文新魏" panose="02010800040101010101" pitchFamily="2" charset="-122"/>
            </a:endParaRPr>
          </a:p>
        </p:txBody>
      </p:sp>
      <p:sp>
        <p:nvSpPr>
          <p:cNvPr id="32" name="TextBox 31"/>
          <p:cNvSpPr txBox="1"/>
          <p:nvPr/>
        </p:nvSpPr>
        <p:spPr>
          <a:xfrm rot="19459539">
            <a:off x="5239840" y="2541513"/>
            <a:ext cx="1800200" cy="400110"/>
          </a:xfrm>
          <a:prstGeom prst="rect">
            <a:avLst/>
          </a:prstGeom>
          <a:noFill/>
        </p:spPr>
        <p:txBody>
          <a:bodyPr wrap="square" rtlCol="0">
            <a:spAutoFit/>
          </a:bodyPr>
          <a:lstStyle/>
          <a:p>
            <a:r>
              <a:rPr lang="zh-CN" altLang="en-US" sz="2000" b="1" dirty="0" smtClean="0">
                <a:solidFill>
                  <a:srgbClr val="000000"/>
                </a:solidFill>
                <a:latin typeface="华文新魏" panose="02010800040101010101" pitchFamily="2" charset="-122"/>
                <a:ea typeface="华文新魏" panose="02010800040101010101" pitchFamily="2" charset="-122"/>
              </a:rPr>
              <a:t>债权债务关系</a:t>
            </a:r>
            <a:endParaRPr lang="zh-CN" altLang="en-US" sz="2000" b="1" dirty="0">
              <a:solidFill>
                <a:srgbClr val="000000"/>
              </a:solidFill>
              <a:latin typeface="华文新魏" panose="02010800040101010101" pitchFamily="2" charset="-122"/>
              <a:ea typeface="华文新魏" panose="02010800040101010101" pitchFamily="2" charset="-122"/>
            </a:endParaRPr>
          </a:p>
        </p:txBody>
      </p:sp>
      <p:sp>
        <p:nvSpPr>
          <p:cNvPr id="52" name="圆角矩形标注 51"/>
          <p:cNvSpPr/>
          <p:nvPr/>
        </p:nvSpPr>
        <p:spPr bwMode="auto">
          <a:xfrm rot="10800000">
            <a:off x="971600" y="4653136"/>
            <a:ext cx="2016224" cy="576064"/>
          </a:xfrm>
          <a:prstGeom prst="wedgeRoundRectCallout">
            <a:avLst>
              <a:gd name="adj1" fmla="val 35994"/>
              <a:gd name="adj2" fmla="val 100749"/>
              <a:gd name="adj3" fmla="val 16667"/>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53" name="圆角矩形标注 52"/>
          <p:cNvSpPr/>
          <p:nvPr/>
        </p:nvSpPr>
        <p:spPr bwMode="auto">
          <a:xfrm rot="10800000">
            <a:off x="5460841" y="4653135"/>
            <a:ext cx="2281141" cy="576064"/>
          </a:xfrm>
          <a:prstGeom prst="wedgeRoundRectCallout">
            <a:avLst>
              <a:gd name="adj1" fmla="val 35994"/>
              <a:gd name="adj2" fmla="val 100749"/>
              <a:gd name="adj3" fmla="val 16667"/>
            </a:avLst>
          </a:prstGeom>
          <a:solidFill>
            <a:schemeClr val="tx1">
              <a:lumMod val="75000"/>
              <a:lumOff val="2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971600" y="4710334"/>
            <a:ext cx="2016225" cy="461665"/>
          </a:xfrm>
          <a:prstGeom prst="rect">
            <a:avLst/>
          </a:prstGeom>
          <a:noFill/>
        </p:spPr>
        <p:txBody>
          <a:bodyPr wrap="square" rtlCol="0">
            <a:spAutoFit/>
          </a:bodyPr>
          <a:lstStyle/>
          <a:p>
            <a:pPr algn="ctr"/>
            <a:r>
              <a:rPr lang="zh-CN" altLang="en-US" sz="2400" b="1" dirty="0" smtClean="0">
                <a:solidFill>
                  <a:srgbClr val="FFFFFF"/>
                </a:solidFill>
                <a:latin typeface="华文新魏" panose="02010800040101010101" pitchFamily="2" charset="-122"/>
                <a:ea typeface="华文新魏" panose="02010800040101010101" pitchFamily="2" charset="-122"/>
              </a:rPr>
              <a:t>知道资金投向</a:t>
            </a:r>
            <a:endParaRPr lang="zh-CN" altLang="en-US" sz="2400" b="1" dirty="0">
              <a:solidFill>
                <a:srgbClr val="FFFFFF"/>
              </a:solidFill>
              <a:latin typeface="华文新魏" panose="02010800040101010101" pitchFamily="2" charset="-122"/>
              <a:ea typeface="华文新魏" panose="02010800040101010101" pitchFamily="2" charset="-122"/>
            </a:endParaRPr>
          </a:p>
        </p:txBody>
      </p:sp>
      <p:sp>
        <p:nvSpPr>
          <p:cNvPr id="55" name="TextBox 54"/>
          <p:cNvSpPr txBox="1"/>
          <p:nvPr/>
        </p:nvSpPr>
        <p:spPr>
          <a:xfrm>
            <a:off x="5292080" y="4710333"/>
            <a:ext cx="2588280" cy="461665"/>
          </a:xfrm>
          <a:prstGeom prst="rect">
            <a:avLst/>
          </a:prstGeom>
          <a:noFill/>
        </p:spPr>
        <p:txBody>
          <a:bodyPr wrap="square" rtlCol="0">
            <a:spAutoFit/>
          </a:bodyPr>
          <a:lstStyle/>
          <a:p>
            <a:pPr algn="ctr"/>
            <a:r>
              <a:rPr lang="zh-CN" altLang="en-US" sz="2400" b="1" dirty="0" smtClean="0">
                <a:solidFill>
                  <a:srgbClr val="FFFFFF"/>
                </a:solidFill>
                <a:latin typeface="华文新魏" panose="02010800040101010101" pitchFamily="2" charset="-122"/>
                <a:ea typeface="华文新魏" panose="02010800040101010101" pitchFamily="2" charset="-122"/>
              </a:rPr>
              <a:t>不知道资金投向</a:t>
            </a:r>
            <a:endParaRPr lang="zh-CN" altLang="en-US" sz="2400" b="1" dirty="0">
              <a:solidFill>
                <a:srgbClr val="FFFF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xmlns="" val="275817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50" fill="hold"/>
                                        <p:tgtEl>
                                          <p:spTgt spid="4"/>
                                        </p:tgtEl>
                                        <p:attrNameLst>
                                          <p:attrName>ppt_w</p:attrName>
                                        </p:attrNameLst>
                                      </p:cBhvr>
                                      <p:tavLst>
                                        <p:tav tm="0">
                                          <p:val>
                                            <p:fltVal val="0"/>
                                          </p:val>
                                        </p:tav>
                                        <p:tav tm="100000">
                                          <p:val>
                                            <p:strVal val="#ppt_w"/>
                                          </p:val>
                                        </p:tav>
                                      </p:tavLst>
                                    </p:anim>
                                    <p:anim calcmode="lin" valueType="num">
                                      <p:cBhvr>
                                        <p:cTn id="8" dur="350" fill="hold"/>
                                        <p:tgtEl>
                                          <p:spTgt spid="4"/>
                                        </p:tgtEl>
                                        <p:attrNameLst>
                                          <p:attrName>ppt_h</p:attrName>
                                        </p:attrNameLst>
                                      </p:cBhvr>
                                      <p:tavLst>
                                        <p:tav tm="0">
                                          <p:val>
                                            <p:fltVal val="0"/>
                                          </p:val>
                                        </p:tav>
                                        <p:tav tm="100000">
                                          <p:val>
                                            <p:strVal val="#ppt_h"/>
                                          </p:val>
                                        </p:tav>
                                      </p:tavLst>
                                    </p:anim>
                                    <p:anim calcmode="lin" valueType="num">
                                      <p:cBhvr>
                                        <p:cTn id="9" dur="350" fill="hold"/>
                                        <p:tgtEl>
                                          <p:spTgt spid="4"/>
                                        </p:tgtEl>
                                        <p:attrNameLst>
                                          <p:attrName>style.rotation</p:attrName>
                                        </p:attrNameLst>
                                      </p:cBhvr>
                                      <p:tavLst>
                                        <p:tav tm="0">
                                          <p:val>
                                            <p:fltVal val="90"/>
                                          </p:val>
                                        </p:tav>
                                        <p:tav tm="100000">
                                          <p:val>
                                            <p:fltVal val="0"/>
                                          </p:val>
                                        </p:tav>
                                      </p:tavLst>
                                    </p:anim>
                                    <p:animEffect transition="in" filter="fade">
                                      <p:cBhvr>
                                        <p:cTn id="10" dur="350"/>
                                        <p:tgtEl>
                                          <p:spTgt spid="4"/>
                                        </p:tgtEl>
                                      </p:cBhvr>
                                    </p:animEffect>
                                  </p:childTnLst>
                                </p:cTn>
                              </p:par>
                            </p:childTnLst>
                          </p:cTn>
                        </p:par>
                        <p:par>
                          <p:cTn id="11" fill="hold">
                            <p:stCondLst>
                              <p:cond delay="350"/>
                            </p:stCondLst>
                            <p:childTnLst>
                              <p:par>
                                <p:cTn id="12" presetID="3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50" fill="hold"/>
                                        <p:tgtEl>
                                          <p:spTgt spid="5"/>
                                        </p:tgtEl>
                                        <p:attrNameLst>
                                          <p:attrName>ppt_w</p:attrName>
                                        </p:attrNameLst>
                                      </p:cBhvr>
                                      <p:tavLst>
                                        <p:tav tm="0">
                                          <p:val>
                                            <p:fltVal val="0"/>
                                          </p:val>
                                        </p:tav>
                                        <p:tav tm="100000">
                                          <p:val>
                                            <p:strVal val="#ppt_w"/>
                                          </p:val>
                                        </p:tav>
                                      </p:tavLst>
                                    </p:anim>
                                    <p:anim calcmode="lin" valueType="num">
                                      <p:cBhvr>
                                        <p:cTn id="15" dur="350" fill="hold"/>
                                        <p:tgtEl>
                                          <p:spTgt spid="5"/>
                                        </p:tgtEl>
                                        <p:attrNameLst>
                                          <p:attrName>ppt_h</p:attrName>
                                        </p:attrNameLst>
                                      </p:cBhvr>
                                      <p:tavLst>
                                        <p:tav tm="0">
                                          <p:val>
                                            <p:fltVal val="0"/>
                                          </p:val>
                                        </p:tav>
                                        <p:tav tm="100000">
                                          <p:val>
                                            <p:strVal val="#ppt_h"/>
                                          </p:val>
                                        </p:tav>
                                      </p:tavLst>
                                    </p:anim>
                                    <p:anim calcmode="lin" valueType="num">
                                      <p:cBhvr>
                                        <p:cTn id="16" dur="350" fill="hold"/>
                                        <p:tgtEl>
                                          <p:spTgt spid="5"/>
                                        </p:tgtEl>
                                        <p:attrNameLst>
                                          <p:attrName>style.rotation</p:attrName>
                                        </p:attrNameLst>
                                      </p:cBhvr>
                                      <p:tavLst>
                                        <p:tav tm="0">
                                          <p:val>
                                            <p:fltVal val="90"/>
                                          </p:val>
                                        </p:tav>
                                        <p:tav tm="100000">
                                          <p:val>
                                            <p:fltVal val="0"/>
                                          </p:val>
                                        </p:tav>
                                      </p:tavLst>
                                    </p:anim>
                                    <p:animEffect transition="in" filter="fade">
                                      <p:cBhvr>
                                        <p:cTn id="17" dur="3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604448" cy="4525963"/>
          </a:xfrm>
        </p:spPr>
        <p:txBody>
          <a:bodyPr/>
          <a:lstStyle/>
          <a:p>
            <a:pPr>
              <a:lnSpc>
                <a:spcPct val="130000"/>
              </a:lnSpc>
              <a:buClr>
                <a:srgbClr val="FF0000"/>
              </a:buClr>
              <a:buFont typeface="Wingdings" panose="05000000000000000000" pitchFamily="2" charset="2"/>
              <a:buChar char="Ø"/>
            </a:pPr>
            <a:r>
              <a:rPr lang="zh-CN" altLang="en-US" sz="2800" dirty="0" smtClean="0">
                <a:latin typeface="楷体_GB2312" pitchFamily="49" charset="-122"/>
                <a:ea typeface="楷体_GB2312" pitchFamily="49" charset="-122"/>
              </a:rPr>
              <a:t>融资过程分为有</a:t>
            </a:r>
            <a:r>
              <a:rPr lang="zh-CN" altLang="en-US" sz="2800" b="1" dirty="0" smtClean="0">
                <a:solidFill>
                  <a:srgbClr val="0000FF"/>
                </a:solidFill>
                <a:latin typeface="楷体_GB2312" pitchFamily="49" charset="-122"/>
                <a:ea typeface="楷体_GB2312" pitchFamily="49" charset="-122"/>
              </a:rPr>
              <a:t>中介参与</a:t>
            </a:r>
            <a:r>
              <a:rPr lang="zh-CN" altLang="en-US" sz="2800" dirty="0" smtClean="0">
                <a:latin typeface="楷体_GB2312" pitchFamily="49" charset="-122"/>
                <a:ea typeface="楷体_GB2312" pitchFamily="49" charset="-122"/>
              </a:rPr>
              <a:t>和</a:t>
            </a:r>
            <a:r>
              <a:rPr lang="zh-CN" altLang="en-US" sz="2800" b="1" dirty="0" smtClean="0">
                <a:solidFill>
                  <a:srgbClr val="0000FF"/>
                </a:solidFill>
                <a:latin typeface="楷体_GB2312" pitchFamily="49" charset="-122"/>
                <a:ea typeface="楷体_GB2312" pitchFamily="49" charset="-122"/>
              </a:rPr>
              <a:t>无中介参与</a:t>
            </a:r>
            <a:r>
              <a:rPr lang="zh-CN" altLang="en-US" sz="2800" dirty="0" smtClean="0">
                <a:latin typeface="楷体_GB2312" pitchFamily="49" charset="-122"/>
                <a:ea typeface="楷体_GB2312" pitchFamily="49" charset="-122"/>
              </a:rPr>
              <a:t>两大类。</a:t>
            </a:r>
            <a:endParaRPr lang="en-US" altLang="zh-CN" sz="2800" dirty="0" smtClean="0">
              <a:latin typeface="楷体_GB2312" pitchFamily="49" charset="-122"/>
              <a:ea typeface="楷体_GB2312" pitchFamily="49" charset="-122"/>
            </a:endParaRPr>
          </a:p>
          <a:p>
            <a:pPr>
              <a:lnSpc>
                <a:spcPct val="130000"/>
              </a:lnSpc>
              <a:buClr>
                <a:srgbClr val="FF0000"/>
              </a:buClr>
              <a:buFont typeface="Wingdings" panose="05000000000000000000" pitchFamily="2" charset="2"/>
              <a:buChar char="Ø"/>
            </a:pPr>
            <a:r>
              <a:rPr lang="zh-CN" altLang="en-US" sz="2800" dirty="0" smtClean="0">
                <a:latin typeface="楷体_GB2312" pitchFamily="49" charset="-122"/>
                <a:ea typeface="楷体_GB2312" pitchFamily="49" charset="-122"/>
              </a:rPr>
              <a:t>如果在融资过程中</a:t>
            </a:r>
            <a:r>
              <a:rPr lang="zh-CN" altLang="en-US" sz="2800" b="1" dirty="0" smtClean="0">
                <a:solidFill>
                  <a:srgbClr val="0000FF"/>
                </a:solidFill>
                <a:latin typeface="楷体_GB2312" pitchFamily="49" charset="-122"/>
                <a:ea typeface="楷体_GB2312" pitchFamily="49" charset="-122"/>
              </a:rPr>
              <a:t>没有中介参与</a:t>
            </a:r>
            <a:r>
              <a:rPr lang="zh-CN" altLang="en-US" sz="2800" dirty="0" smtClean="0">
                <a:latin typeface="楷体_GB2312" pitchFamily="49" charset="-122"/>
                <a:ea typeface="楷体_GB2312" pitchFamily="49" charset="-122"/>
              </a:rPr>
              <a:t>，而是在盈余方与赤字方之间</a:t>
            </a:r>
            <a:r>
              <a:rPr lang="zh-CN" altLang="en-US" sz="2800" b="1" dirty="0" smtClean="0">
                <a:solidFill>
                  <a:srgbClr val="0000FF"/>
                </a:solidFill>
                <a:latin typeface="楷体_GB2312" pitchFamily="49" charset="-122"/>
                <a:ea typeface="楷体_GB2312" pitchFamily="49" charset="-122"/>
              </a:rPr>
              <a:t>直接达成协议</a:t>
            </a:r>
            <a:r>
              <a:rPr lang="zh-CN" altLang="en-US" sz="2800" dirty="0" smtClean="0">
                <a:latin typeface="楷体_GB2312" pitchFamily="49" charset="-122"/>
                <a:ea typeface="楷体_GB2312" pitchFamily="49" charset="-122"/>
              </a:rPr>
              <a:t>并建立信用关系，则毫无疑问属于</a:t>
            </a:r>
            <a:r>
              <a:rPr lang="zh-CN" altLang="en-US" sz="2800" b="1" dirty="0" smtClean="0">
                <a:solidFill>
                  <a:srgbClr val="0000FF"/>
                </a:solidFill>
                <a:latin typeface="楷体_GB2312" pitchFamily="49" charset="-122"/>
                <a:ea typeface="楷体_GB2312" pitchFamily="49" charset="-122"/>
              </a:rPr>
              <a:t>直接融资</a:t>
            </a:r>
            <a:r>
              <a:rPr lang="zh-CN" altLang="en-US" sz="2800" dirty="0" smtClean="0">
                <a:latin typeface="楷体_GB2312" pitchFamily="49" charset="-122"/>
                <a:ea typeface="楷体_GB2312" pitchFamily="49" charset="-122"/>
              </a:rPr>
              <a:t>的范畴。</a:t>
            </a:r>
            <a:endParaRPr lang="en-US" altLang="zh-CN" sz="2800" dirty="0" smtClean="0">
              <a:latin typeface="楷体_GB2312" pitchFamily="49" charset="-122"/>
              <a:ea typeface="楷体_GB2312" pitchFamily="49" charset="-122"/>
            </a:endParaRPr>
          </a:p>
          <a:p>
            <a:pPr>
              <a:lnSpc>
                <a:spcPct val="130000"/>
              </a:lnSpc>
              <a:buClr>
                <a:srgbClr val="FF0000"/>
              </a:buClr>
              <a:buFont typeface="Wingdings" panose="05000000000000000000" pitchFamily="2" charset="2"/>
              <a:buChar char="Ø"/>
            </a:pPr>
            <a:r>
              <a:rPr lang="zh-CN" altLang="en-US" sz="2800" dirty="0" smtClean="0">
                <a:latin typeface="楷体_GB2312" pitchFamily="49" charset="-122"/>
                <a:ea typeface="楷体_GB2312" pitchFamily="49" charset="-122"/>
              </a:rPr>
              <a:t>如果融资过程</a:t>
            </a:r>
            <a:r>
              <a:rPr lang="zh-CN" altLang="en-US" sz="2800" b="1" dirty="0" smtClean="0">
                <a:solidFill>
                  <a:srgbClr val="0000FF"/>
                </a:solidFill>
                <a:latin typeface="楷体_GB2312" pitchFamily="49" charset="-122"/>
                <a:ea typeface="楷体_GB2312" pitchFamily="49" charset="-122"/>
              </a:rPr>
              <a:t>有中介参与</a:t>
            </a:r>
            <a:r>
              <a:rPr lang="zh-CN" altLang="en-US" sz="2800" dirty="0" smtClean="0">
                <a:latin typeface="楷体_GB2312" pitchFamily="49" charset="-122"/>
                <a:ea typeface="楷体_GB2312" pitchFamily="49" charset="-122"/>
              </a:rPr>
              <a:t>其中，则要看中介在融资过程中所扮演的</a:t>
            </a:r>
            <a:r>
              <a:rPr lang="zh-CN" altLang="en-US" sz="2800" b="1" dirty="0" smtClean="0">
                <a:solidFill>
                  <a:srgbClr val="0000FF"/>
                </a:solidFill>
                <a:latin typeface="楷体_GB2312" pitchFamily="49" charset="-122"/>
                <a:ea typeface="楷体_GB2312" pitchFamily="49" charset="-122"/>
              </a:rPr>
              <a:t>角色。</a:t>
            </a:r>
            <a:endParaRPr lang="en-US" altLang="zh-CN" sz="2800" b="1" dirty="0" smtClean="0">
              <a:solidFill>
                <a:srgbClr val="0000FF"/>
              </a:solidFill>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sz="2200" dirty="0" smtClean="0">
                <a:latin typeface="楷体_GB2312" pitchFamily="49" charset="-122"/>
                <a:ea typeface="楷体_GB2312" pitchFamily="49" charset="-122"/>
              </a:rPr>
              <a:t>如果中介</a:t>
            </a:r>
            <a:r>
              <a:rPr lang="zh-CN" altLang="en-US" sz="2200" b="1" dirty="0" smtClean="0">
                <a:solidFill>
                  <a:srgbClr val="0000FF"/>
                </a:solidFill>
                <a:latin typeface="楷体_GB2312" pitchFamily="49" charset="-122"/>
                <a:ea typeface="楷体_GB2312" pitchFamily="49" charset="-122"/>
              </a:rPr>
              <a:t>仅仅是牵线搭桥</a:t>
            </a:r>
            <a:r>
              <a:rPr lang="zh-CN" altLang="en-US" sz="2200" dirty="0" smtClean="0">
                <a:latin typeface="楷体_GB2312" pitchFamily="49" charset="-122"/>
                <a:ea typeface="楷体_GB2312" pitchFamily="49" charset="-122"/>
              </a:rPr>
              <a:t>并提供相关的服务，</a:t>
            </a:r>
            <a:r>
              <a:rPr lang="zh-CN" altLang="en-US" sz="2200" b="1" dirty="0" smtClean="0">
                <a:solidFill>
                  <a:srgbClr val="0000FF"/>
                </a:solidFill>
                <a:latin typeface="楷体_GB2312" pitchFamily="49" charset="-122"/>
                <a:ea typeface="楷体_GB2312" pitchFamily="49" charset="-122"/>
              </a:rPr>
              <a:t>并没有在其中扮演债务人和债权人的双重角色</a:t>
            </a:r>
            <a:r>
              <a:rPr lang="zh-CN" altLang="en-US" sz="2200" dirty="0" smtClean="0">
                <a:latin typeface="楷体_GB2312" pitchFamily="49" charset="-122"/>
                <a:ea typeface="楷体_GB2312" pitchFamily="49" charset="-122"/>
              </a:rPr>
              <a:t>，则依然属于</a:t>
            </a:r>
            <a:r>
              <a:rPr lang="zh-CN" altLang="en-US" sz="2200" b="1" dirty="0" smtClean="0">
                <a:solidFill>
                  <a:srgbClr val="0000FF"/>
                </a:solidFill>
                <a:latin typeface="楷体_GB2312" pitchFamily="49" charset="-122"/>
                <a:ea typeface="楷体_GB2312" pitchFamily="49" charset="-122"/>
              </a:rPr>
              <a:t>直接融资</a:t>
            </a:r>
            <a:r>
              <a:rPr lang="zh-CN" altLang="en-US" sz="2200" dirty="0" smtClean="0">
                <a:latin typeface="楷体_GB2312" pitchFamily="49" charset="-122"/>
                <a:ea typeface="楷体_GB2312" pitchFamily="49" charset="-122"/>
              </a:rPr>
              <a:t>。</a:t>
            </a:r>
            <a:endParaRPr lang="en-US" altLang="zh-CN" sz="22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sz="2200" dirty="0" smtClean="0">
                <a:latin typeface="楷体_GB2312" pitchFamily="49" charset="-122"/>
                <a:ea typeface="楷体_GB2312" pitchFamily="49" charset="-122"/>
              </a:rPr>
              <a:t>只有当中介像银行等金融机构那样在融资过程中</a:t>
            </a:r>
            <a:r>
              <a:rPr lang="zh-CN" altLang="en-US" sz="2200" b="1" dirty="0" smtClean="0">
                <a:solidFill>
                  <a:srgbClr val="0000FF"/>
                </a:solidFill>
                <a:latin typeface="楷体_GB2312" pitchFamily="49" charset="-122"/>
                <a:ea typeface="楷体_GB2312" pitchFamily="49" charset="-122"/>
              </a:rPr>
              <a:t>同时扮演着债务人和债权人的双重角色</a:t>
            </a:r>
            <a:r>
              <a:rPr lang="zh-CN" altLang="en-US" sz="2200" dirty="0" smtClean="0">
                <a:latin typeface="楷体_GB2312" pitchFamily="49" charset="-122"/>
                <a:ea typeface="楷体_GB2312" pitchFamily="49" charset="-122"/>
              </a:rPr>
              <a:t>时，才将其列入</a:t>
            </a:r>
            <a:r>
              <a:rPr lang="zh-CN" altLang="en-US" sz="2200" b="1" dirty="0" smtClean="0">
                <a:solidFill>
                  <a:srgbClr val="0000FF"/>
                </a:solidFill>
                <a:latin typeface="楷体_GB2312" pitchFamily="49" charset="-122"/>
                <a:ea typeface="楷体_GB2312" pitchFamily="49" charset="-122"/>
              </a:rPr>
              <a:t>间接融资</a:t>
            </a:r>
            <a:r>
              <a:rPr lang="zh-CN" altLang="en-US" sz="2200" dirty="0" smtClean="0">
                <a:latin typeface="楷体_GB2312" pitchFamily="49" charset="-122"/>
                <a:ea typeface="楷体_GB2312" pitchFamily="49" charset="-122"/>
              </a:rPr>
              <a:t>的范畴。</a:t>
            </a:r>
          </a:p>
          <a:p>
            <a:pPr>
              <a:buClr>
                <a:srgbClr val="FF0000"/>
              </a:buClr>
              <a:buFont typeface="Wingdings" panose="05000000000000000000" pitchFamily="2" charset="2"/>
              <a:buChar char="Ø"/>
            </a:pPr>
            <a:endParaRPr lang="zh-CN" altLang="en-US" sz="2400"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xmlns="" val="2429965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smtClean="0">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直接融资与间接融资的本质区别</a:t>
            </a:r>
            <a:endParaRPr lang="zh-CN" altLang="en-US" sz="3200" dirty="0">
              <a:solidFill>
                <a:srgbClr val="0000FF"/>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3" name="内容占位符 2"/>
          <p:cNvSpPr>
            <a:spLocks noGrp="1"/>
          </p:cNvSpPr>
          <p:nvPr>
            <p:ph idx="1"/>
          </p:nvPr>
        </p:nvSpPr>
        <p:spPr>
          <a:xfrm>
            <a:off x="251520" y="1052736"/>
            <a:ext cx="8604448" cy="4525963"/>
          </a:xfrm>
        </p:spPr>
        <p:txBody>
          <a:bodyPr/>
          <a:lstStyle/>
          <a:p>
            <a:pPr>
              <a:lnSpc>
                <a:spcPct val="120000"/>
              </a:lnSpc>
              <a:buClr>
                <a:srgbClr val="FF0000"/>
              </a:buClr>
              <a:buFont typeface="Wingdings" panose="05000000000000000000" pitchFamily="2" charset="2"/>
              <a:buChar char="Ø"/>
            </a:pPr>
            <a:r>
              <a:rPr lang="zh-CN" altLang="en-US" sz="2800" b="1" dirty="0" smtClean="0">
                <a:latin typeface="华文新魏" panose="02010800040101010101" pitchFamily="2" charset="-122"/>
                <a:ea typeface="华文新魏" panose="02010800040101010101" pitchFamily="2" charset="-122"/>
              </a:rPr>
              <a:t>中介机构的作用</a:t>
            </a:r>
            <a:r>
              <a:rPr lang="zh-CN" altLang="en-US" sz="2800" dirty="0" smtClean="0">
                <a:latin typeface="楷体_GB2312" panose="02010609030101010101" pitchFamily="49" charset="-122"/>
                <a:ea typeface="楷体_GB2312" panose="02010609030101010101" pitchFamily="49" charset="-122"/>
              </a:rPr>
              <a:t>：</a:t>
            </a:r>
            <a:r>
              <a:rPr lang="zh-CN" altLang="en-US" sz="2400" dirty="0" smtClean="0">
                <a:latin typeface="楷体_GB2312" panose="02010609030101010101" pitchFamily="49" charset="-122"/>
                <a:ea typeface="楷体_GB2312" panose="02010609030101010101" pitchFamily="49" charset="-122"/>
              </a:rPr>
              <a:t>两种融资形式都有中介机构的参与，但作用完全不</a:t>
            </a:r>
            <a:r>
              <a:rPr lang="zh-CN" altLang="en-US" sz="2400" dirty="0">
                <a:latin typeface="楷体_GB2312" panose="02010609030101010101" pitchFamily="49" charset="-122"/>
                <a:ea typeface="楷体_GB2312" panose="02010609030101010101" pitchFamily="49" charset="-122"/>
              </a:rPr>
              <a:t>同</a:t>
            </a:r>
            <a:r>
              <a:rPr lang="zh-CN" altLang="en-US" sz="2400" dirty="0" smtClean="0">
                <a:latin typeface="楷体_GB2312" panose="02010609030101010101" pitchFamily="49" charset="-122"/>
                <a:ea typeface="楷体_GB2312" panose="02010609030101010101" pitchFamily="49" charset="-122"/>
              </a:rPr>
              <a:t>。在直接融资形式下，中介机构主要起服务作用（</a:t>
            </a:r>
            <a:r>
              <a:rPr lang="zh-CN" altLang="en-US" sz="2400" b="1" dirty="0" smtClean="0">
                <a:solidFill>
                  <a:srgbClr val="0000FF"/>
                </a:solidFill>
                <a:latin typeface="楷体_GB2312" panose="02010609030101010101" pitchFamily="49" charset="-122"/>
                <a:ea typeface="楷体_GB2312" panose="02010609030101010101" pitchFamily="49" charset="-122"/>
              </a:rPr>
              <a:t>服务中介</a:t>
            </a:r>
            <a:r>
              <a:rPr lang="zh-CN" altLang="en-US" sz="2400" dirty="0" smtClean="0">
                <a:latin typeface="楷体_GB2312" panose="02010609030101010101" pitchFamily="49" charset="-122"/>
                <a:ea typeface="楷体_GB2312" panose="02010609030101010101" pitchFamily="49" charset="-122"/>
              </a:rPr>
              <a:t>）；而在间接融资形式下，中介机构作为资金的中枢（</a:t>
            </a:r>
            <a:r>
              <a:rPr lang="zh-CN" altLang="en-US" sz="2400" b="1" dirty="0" smtClean="0">
                <a:solidFill>
                  <a:srgbClr val="0000FF"/>
                </a:solidFill>
                <a:latin typeface="楷体_GB2312" panose="02010609030101010101" pitchFamily="49" charset="-122"/>
                <a:ea typeface="楷体_GB2312" panose="02010609030101010101" pitchFamily="49" charset="-122"/>
              </a:rPr>
              <a:t>资金中介</a:t>
            </a:r>
            <a:r>
              <a:rPr lang="zh-CN" altLang="en-US" sz="2400" dirty="0" smtClean="0">
                <a:latin typeface="楷体_GB2312" panose="02010609030101010101" pitchFamily="49" charset="-122"/>
                <a:ea typeface="楷体_GB2312" panose="02010609030101010101" pitchFamily="49" charset="-122"/>
              </a:rPr>
              <a:t>），与借贷双方分别构建债权债务关系。</a:t>
            </a:r>
            <a:endParaRPr lang="en-US" altLang="zh-CN" sz="2400" dirty="0" smtClean="0">
              <a:latin typeface="楷体_GB2312" panose="02010609030101010101" pitchFamily="49" charset="-122"/>
              <a:ea typeface="楷体_GB2312" panose="02010609030101010101" pitchFamily="49" charset="-122"/>
            </a:endParaRPr>
          </a:p>
          <a:p>
            <a:pPr lvl="2">
              <a:lnSpc>
                <a:spcPct val="120000"/>
              </a:lnSpc>
              <a:buClr>
                <a:srgbClr val="FF0000"/>
              </a:buClr>
              <a:buFont typeface="Wingdings" pitchFamily="2" charset="2"/>
              <a:buChar char="ü"/>
            </a:pPr>
            <a:r>
              <a:rPr lang="zh-CN" altLang="en-US" dirty="0" smtClean="0">
                <a:latin typeface="楷体_GB2312" panose="02010609030101010101" pitchFamily="49" charset="-122"/>
                <a:ea typeface="楷体_GB2312" panose="02010609030101010101" pitchFamily="49" charset="-122"/>
              </a:rPr>
              <a:t>中介机构是否给债务人提供融资资金。</a:t>
            </a:r>
            <a:endParaRPr lang="en-US" altLang="zh-CN" dirty="0" smtClean="0">
              <a:latin typeface="楷体_GB2312" panose="02010609030101010101" pitchFamily="49" charset="-122"/>
              <a:ea typeface="楷体_GB2312" panose="02010609030101010101" pitchFamily="49" charset="-122"/>
            </a:endParaRPr>
          </a:p>
          <a:p>
            <a:pPr>
              <a:lnSpc>
                <a:spcPct val="120000"/>
              </a:lnSpc>
              <a:buClr>
                <a:srgbClr val="FF0000"/>
              </a:buClr>
              <a:buFont typeface="Wingdings" panose="05000000000000000000" pitchFamily="2" charset="2"/>
              <a:buChar char="Ø"/>
            </a:pPr>
            <a:r>
              <a:rPr lang="zh-CN" altLang="en-US" sz="2800" b="1" dirty="0">
                <a:latin typeface="华文新魏" panose="02010800040101010101" pitchFamily="2" charset="-122"/>
                <a:ea typeface="华文新魏" panose="02010800040101010101" pitchFamily="2" charset="-122"/>
              </a:rPr>
              <a:t>债权人与债务人关系</a:t>
            </a:r>
            <a:r>
              <a:rPr lang="zh-CN" altLang="en-US" sz="2800" dirty="0" smtClean="0">
                <a:latin typeface="楷体_GB2312" panose="02010609030101010101" pitchFamily="49" charset="-122"/>
                <a:ea typeface="楷体_GB2312" panose="02010609030101010101" pitchFamily="49" charset="-122"/>
              </a:rPr>
              <a:t>：</a:t>
            </a:r>
            <a:r>
              <a:rPr lang="zh-CN" altLang="en-US" sz="2400" dirty="0" smtClean="0">
                <a:latin typeface="楷体_GB2312" panose="02010609030101010101" pitchFamily="49" charset="-122"/>
                <a:ea typeface="楷体_GB2312" panose="02010609030101010101" pitchFamily="49" charset="-122"/>
              </a:rPr>
              <a:t>直接融资下，债权人（或股权持有人）知道自己的资金投向，对债务人进行直接的信用监督，“用脚投票”；间接融资下，债权人并不知道自己的资金投向，需要借助金融中介对债务人进行监督。</a:t>
            </a:r>
            <a:endParaRPr lang="en-US" altLang="zh-CN" sz="2400" dirty="0" smtClean="0">
              <a:latin typeface="楷体_GB2312" panose="02010609030101010101" pitchFamily="49" charset="-122"/>
              <a:ea typeface="楷体_GB2312" panose="02010609030101010101" pitchFamily="49" charset="-122"/>
            </a:endParaRPr>
          </a:p>
          <a:p>
            <a:pPr lvl="2">
              <a:lnSpc>
                <a:spcPct val="120000"/>
              </a:lnSpc>
              <a:buClr>
                <a:srgbClr val="FF0000"/>
              </a:buClr>
              <a:buFont typeface="Wingdings" pitchFamily="2" charset="2"/>
              <a:buChar char="ü"/>
            </a:pPr>
            <a:r>
              <a:rPr lang="zh-CN" altLang="en-US" dirty="0" smtClean="0">
                <a:solidFill>
                  <a:srgbClr val="000000"/>
                </a:solidFill>
                <a:latin typeface="楷体_GB2312" panose="02010609030101010101" pitchFamily="49" charset="-122"/>
                <a:ea typeface="楷体_GB2312" panose="02010609030101010101" pitchFamily="49" charset="-122"/>
              </a:rPr>
              <a:t>债务人的违约是否影响到债权人。</a:t>
            </a:r>
            <a:endParaRPr lang="en-US" altLang="zh-CN" dirty="0" smtClean="0">
              <a:solidFill>
                <a:srgbClr val="000000"/>
              </a:solidFill>
              <a:latin typeface="楷体_GB2312" panose="02010609030101010101" pitchFamily="49" charset="-122"/>
              <a:ea typeface="楷体_GB2312" panose="02010609030101010101" pitchFamily="49" charset="-122"/>
            </a:endParaRPr>
          </a:p>
          <a:p>
            <a:pPr>
              <a:buClr>
                <a:srgbClr val="FF0000"/>
              </a:buClr>
              <a:buFont typeface="Wingdings" panose="05000000000000000000" pitchFamily="2" charset="2"/>
              <a:buChar char="Ø"/>
            </a:pPr>
            <a:endParaRPr lang="zh-CN" altLang="en-US" sz="2400"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xmlns="" val="2429965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712968" cy="4525963"/>
          </a:xfrm>
        </p:spPr>
        <p:txBody>
          <a:bodyPr/>
          <a:lstStyle/>
          <a:p>
            <a:pPr>
              <a:lnSpc>
                <a:spcPct val="130000"/>
              </a:lnSpc>
              <a:buClr>
                <a:srgbClr val="FF0000"/>
              </a:buClr>
              <a:buFont typeface="Wingdings" panose="05000000000000000000" pitchFamily="2" charset="2"/>
              <a:buChar char="Ø"/>
            </a:pPr>
            <a:r>
              <a:rPr lang="zh-CN" altLang="en-US" sz="2400" dirty="0" smtClean="0">
                <a:latin typeface="楷体_GB2312" pitchFamily="49" charset="-122"/>
                <a:ea typeface="楷体_GB2312" pitchFamily="49" charset="-122"/>
              </a:rPr>
              <a:t>在资金由盈余方向赤字方流动的融资过程中，如果只需要</a:t>
            </a:r>
            <a:r>
              <a:rPr lang="zh-CN" altLang="en-US" sz="2400" b="1" dirty="0" smtClean="0">
                <a:solidFill>
                  <a:srgbClr val="0000FF"/>
                </a:solidFill>
                <a:latin typeface="楷体_GB2312" pitchFamily="49" charset="-122"/>
                <a:ea typeface="楷体_GB2312" pitchFamily="49" charset="-122"/>
              </a:rPr>
              <a:t>一种金融工具</a:t>
            </a:r>
            <a:r>
              <a:rPr lang="zh-CN" altLang="en-US" sz="2400" dirty="0" smtClean="0">
                <a:latin typeface="楷体_GB2312" pitchFamily="49" charset="-122"/>
                <a:ea typeface="楷体_GB2312" pitchFamily="49" charset="-122"/>
              </a:rPr>
              <a:t>就可以完成融资活动，就可以称其为</a:t>
            </a:r>
            <a:r>
              <a:rPr lang="zh-CN" altLang="en-US" sz="2400" b="1" dirty="0" smtClean="0">
                <a:solidFill>
                  <a:srgbClr val="0000FF"/>
                </a:solidFill>
                <a:latin typeface="楷体_GB2312" pitchFamily="49" charset="-122"/>
                <a:ea typeface="楷体_GB2312" pitchFamily="49" charset="-122"/>
              </a:rPr>
              <a:t>直接融资</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lvl="2">
              <a:lnSpc>
                <a:spcPct val="130000"/>
              </a:lnSpc>
              <a:buClr>
                <a:srgbClr val="FF0000"/>
              </a:buClr>
              <a:buFont typeface="Wingdings" pitchFamily="2" charset="2"/>
              <a:buChar char="ü"/>
            </a:pPr>
            <a:r>
              <a:rPr lang="zh-CN" altLang="en-US" sz="2200" dirty="0" smtClean="0">
                <a:latin typeface="楷体_GB2312" pitchFamily="49" charset="-122"/>
                <a:ea typeface="楷体_GB2312" pitchFamily="49" charset="-122"/>
              </a:rPr>
              <a:t>在股票和债券发行的直接融资活动中，尽管有金融中介参与其中并提供了大量的服务，但在融资活动中并没有出现金融工具的替换，金融工具特性也没有发生变化。</a:t>
            </a:r>
            <a:endParaRPr lang="en-US" altLang="zh-CN" sz="2200" dirty="0" smtClean="0">
              <a:latin typeface="楷体_GB2312" pitchFamily="49" charset="-122"/>
              <a:ea typeface="楷体_GB2312" pitchFamily="49" charset="-122"/>
            </a:endParaRPr>
          </a:p>
          <a:p>
            <a:pPr>
              <a:lnSpc>
                <a:spcPct val="130000"/>
              </a:lnSpc>
              <a:buClr>
                <a:srgbClr val="FF0000"/>
              </a:buClr>
              <a:buFont typeface="Wingdings" panose="05000000000000000000" pitchFamily="2" charset="2"/>
              <a:buChar char="Ø"/>
            </a:pPr>
            <a:r>
              <a:rPr lang="zh-CN" altLang="en-US" sz="2400" dirty="0" smtClean="0">
                <a:latin typeface="楷体_GB2312" panose="02010609030101010101" pitchFamily="49" charset="-122"/>
                <a:ea typeface="楷体_GB2312" panose="02010609030101010101" pitchFamily="49" charset="-122"/>
              </a:rPr>
              <a:t>如果在资金由盈余方流向赤字方的过程中，至少需要借助</a:t>
            </a:r>
            <a:r>
              <a:rPr lang="zh-CN" altLang="en-US" sz="2400" b="1" dirty="0" smtClean="0">
                <a:solidFill>
                  <a:srgbClr val="0000FF"/>
                </a:solidFill>
                <a:latin typeface="楷体_GB2312" panose="02010609030101010101" pitchFamily="49" charset="-122"/>
                <a:ea typeface="楷体_GB2312" panose="02010609030101010101" pitchFamily="49" charset="-122"/>
              </a:rPr>
              <a:t>两种或两种以上的金融工具</a:t>
            </a:r>
            <a:r>
              <a:rPr lang="zh-CN" altLang="en-US" sz="2400" dirty="0" smtClean="0">
                <a:latin typeface="楷体_GB2312" panose="02010609030101010101" pitchFamily="49" charset="-122"/>
                <a:ea typeface="楷体_GB2312" panose="02010609030101010101" pitchFamily="49" charset="-122"/>
              </a:rPr>
              <a:t>（即必须发生金融工具的替换）才能实现，就称之为</a:t>
            </a:r>
            <a:r>
              <a:rPr lang="zh-CN" altLang="en-US" sz="2400" b="1" dirty="0" smtClean="0">
                <a:solidFill>
                  <a:srgbClr val="0000FF"/>
                </a:solidFill>
                <a:latin typeface="楷体_GB2312" panose="02010609030101010101" pitchFamily="49" charset="-122"/>
                <a:ea typeface="楷体_GB2312" panose="02010609030101010101" pitchFamily="49" charset="-122"/>
              </a:rPr>
              <a:t>间接融资</a:t>
            </a:r>
            <a:r>
              <a:rPr lang="zh-CN" altLang="en-US" sz="2400" dirty="0" smtClean="0">
                <a:latin typeface="楷体_GB2312" panose="02010609030101010101" pitchFamily="49" charset="-122"/>
                <a:ea typeface="楷体_GB2312" panose="02010609030101010101" pitchFamily="49" charset="-122"/>
              </a:rPr>
              <a:t>。</a:t>
            </a:r>
            <a:endParaRPr lang="en-US" altLang="zh-CN" sz="2400" dirty="0" smtClean="0">
              <a:latin typeface="楷体_GB2312" panose="02010609030101010101" pitchFamily="49" charset="-122"/>
              <a:ea typeface="楷体_GB2312" panose="02010609030101010101" pitchFamily="49" charset="-122"/>
            </a:endParaRPr>
          </a:p>
          <a:p>
            <a:pPr lvl="2">
              <a:lnSpc>
                <a:spcPct val="130000"/>
              </a:lnSpc>
              <a:buClr>
                <a:srgbClr val="FF0000"/>
              </a:buClr>
              <a:buFont typeface="Wingdings" pitchFamily="2" charset="2"/>
              <a:buChar char="ü"/>
            </a:pPr>
            <a:r>
              <a:rPr lang="zh-CN" altLang="en-US" sz="2200" dirty="0" smtClean="0">
                <a:latin typeface="楷体_GB2312" panose="02010609030101010101" pitchFamily="49" charset="-122"/>
                <a:ea typeface="楷体_GB2312" panose="02010609030101010101" pitchFamily="49" charset="-122"/>
              </a:rPr>
              <a:t>在保险、信托及各类资产管理类金融中介的业务活动中，需要借助两种或两种以上的性质不同的金融工具，才能够实现资金由最终提供者（盈余方）向最终使用者（赤字方）的流动，也可称为间接融资。</a:t>
            </a:r>
          </a:p>
          <a:p>
            <a:pPr>
              <a:lnSpc>
                <a:spcPct val="130000"/>
              </a:lnSpc>
              <a:buClr>
                <a:srgbClr val="FF0000"/>
              </a:buClr>
              <a:buFont typeface="Wingdings" panose="05000000000000000000" pitchFamily="2" charset="2"/>
              <a:buChar char="Ø"/>
            </a:pPr>
            <a:endParaRPr lang="zh-CN" altLang="en-US" sz="2400" dirty="0">
              <a:latin typeface="楷体_GB2312" panose="02010609030101010101" pitchFamily="49" charset="-122"/>
              <a:ea typeface="楷体_GB2312" panose="02010609030101010101" pitchFamily="49" charset="-122"/>
            </a:endParaRPr>
          </a:p>
        </p:txBody>
      </p:sp>
      <p:sp>
        <p:nvSpPr>
          <p:cNvPr id="4" name="标题 1"/>
          <p:cNvSpPr>
            <a:spLocks noGrp="1"/>
          </p:cNvSpPr>
          <p:nvPr>
            <p:ph type="title"/>
          </p:nvPr>
        </p:nvSpPr>
        <p:spPr>
          <a:xfrm>
            <a:off x="611560" y="-171400"/>
            <a:ext cx="8229600" cy="927100"/>
          </a:xfrm>
        </p:spPr>
        <p:txBody>
          <a:bodyPr/>
          <a:lstStyle/>
          <a:p>
            <a:pPr algn="ctr"/>
            <a:r>
              <a:rPr lang="zh-CN" altLang="en-US" sz="3200" dirty="0" smtClean="0">
                <a:solidFill>
                  <a:srgbClr val="0000FF"/>
                </a:solidFill>
                <a:latin typeface="华文新魏" panose="02010800040101010101" pitchFamily="2" charset="-122"/>
                <a:ea typeface="华文新魏" panose="02010800040101010101" pitchFamily="2" charset="-122"/>
                <a:cs typeface="Times New Roman" panose="02020603050405020304" pitchFamily="18" charset="0"/>
              </a:rPr>
              <a:t>以是否发生金融工具的替换来区分融资形式</a:t>
            </a:r>
            <a:endParaRPr lang="zh-CN" altLang="en-US" sz="3200" dirty="0">
              <a:solidFill>
                <a:srgbClr val="0000FF"/>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xmlns="" val="2429965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52"/>
          <p:cNvGraphicFramePr>
            <a:graphicFrameLocks/>
          </p:cNvGraphicFramePr>
          <p:nvPr>
            <p:extLst>
              <p:ext uri="{D42A27DB-BD31-4B8C-83A1-F6EECF244321}">
                <p14:modId xmlns:p14="http://schemas.microsoft.com/office/powerpoint/2010/main" xmlns="" val="96405694"/>
              </p:ext>
            </p:extLst>
          </p:nvPr>
        </p:nvGraphicFramePr>
        <p:xfrm>
          <a:off x="323528" y="908720"/>
          <a:ext cx="8715436" cy="5820585"/>
        </p:xfrm>
        <a:graphic>
          <a:graphicData uri="http://schemas.openxmlformats.org/drawingml/2006/table">
            <a:tbl>
              <a:tblPr/>
              <a:tblGrid>
                <a:gridCol w="913331"/>
                <a:gridCol w="4164467"/>
                <a:gridCol w="3637638"/>
              </a:tblGrid>
              <a:tr h="6203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bg1"/>
                        </a:solidFill>
                        <a:effectLst/>
                        <a:latin typeface="仿宋_GB2312" pitchFamily="49" charset="-122"/>
                        <a:ea typeface="仿宋_GB2312" pitchFamily="49"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D8FD">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楷体_GB2312" pitchFamily="49" charset="-122"/>
                          <a:ea typeface="楷体_GB2312" pitchFamily="49" charset="-122"/>
                        </a:rPr>
                        <a:t>直接融资</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D8FD">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600" b="1" i="0" u="none" strike="noStrike" cap="none" normalizeH="0" baseline="0" dirty="0" smtClean="0">
                          <a:ln>
                            <a:noFill/>
                          </a:ln>
                          <a:solidFill>
                            <a:schemeClr val="tx1"/>
                          </a:solidFill>
                          <a:effectLst/>
                          <a:latin typeface="楷体_GB2312" pitchFamily="49" charset="-122"/>
                          <a:ea typeface="楷体_GB2312" pitchFamily="49" charset="-122"/>
                        </a:rPr>
                        <a:t>间接融资</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D8FD">
                        <a:alpha val="50000"/>
                      </a:srgbClr>
                    </a:solidFill>
                  </a:tcPr>
                </a:tc>
              </a:tr>
              <a:tr h="760914">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4000" b="1"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rPr>
                        <a:t>优</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4000" b="1"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rPr>
                        <a:t>点</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alpha val="49804"/>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rPr>
                        <a:t>资金供求双方之间构成直接融资关系，将债务人的资金使用状况与债权人的利益紧密联系起来</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alpha val="49804"/>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rPr>
                        <a:t>金融机构多样化分散风险，投资者提供的资金安全性更高</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alpha val="49804"/>
                      </a:srgbClr>
                    </a:solidFill>
                  </a:tcPr>
                </a:tc>
              </a:tr>
              <a:tr h="47616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rPr>
                        <a:t>没有中间环节，筹资成本低，投资效益高</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alpha val="49804"/>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rPr>
                        <a:t>在数量、期限上灵活性高</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alpha val="49804"/>
                      </a:srgbClr>
                    </a:solidFill>
                  </a:tcPr>
                </a:tc>
              </a:tr>
              <a:tr h="760869">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rPr>
                        <a:t>借贷双方可以根据各自不同的融资需求或条件进行组合（灵活）</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alpha val="49804"/>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rPr>
                        <a:t>不需要公开的信息披露，有利于保护筹资方的商业秘密</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alpha val="49804"/>
                      </a:srgbClr>
                    </a:solidFill>
                  </a:tcPr>
                </a:tc>
              </a:tr>
              <a:tr h="852593">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楷体_GB2312" pitchFamily="49" charset="-122"/>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40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缺</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40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点</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alpha val="49804"/>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rPr>
                        <a:t>受金融市场发达程度的制约</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alpha val="49804"/>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rPr>
                        <a:t>割断资金供求双方的直接联系，资金运用和资源配置的效率更多地依赖于金融中介的素质</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alpha val="49804"/>
                      </a:srgbClr>
                    </a:solidFill>
                  </a:tcPr>
                </a:tc>
              </a:tr>
              <a:tr h="60654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zh-CN" altLang="en-US" sz="2000" b="0" i="0" u="none" strike="noStrike" kern="1200" cap="none" normalizeH="0" baseline="0" dirty="0" smtClean="0">
                          <a:ln>
                            <a:noFill/>
                          </a:ln>
                          <a:solidFill>
                            <a:schemeClr val="tx1"/>
                          </a:solidFill>
                          <a:effectLst/>
                          <a:latin typeface="楷体_GB2312" pitchFamily="49" charset="-122"/>
                          <a:ea typeface="楷体_GB2312" pitchFamily="49" charset="-122"/>
                          <a:cs typeface="+mn-cs"/>
                        </a:rPr>
                        <a:t>当筹资者的信用等级不高时，资金供给者的风险较大</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alpha val="49804"/>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rPr>
                        <a:t>筹资成本高，投资效益较低</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alpha val="49804"/>
                      </a:srgbClr>
                    </a:solidFill>
                  </a:tcPr>
                </a:tc>
              </a:tr>
              <a:tr h="827080">
                <a:tc vMerge="1">
                  <a:txBody>
                    <a:bodyPr/>
                    <a:lstStyle/>
                    <a:p>
                      <a:endParaRPr lang="zh-CN" altLang="en-US"/>
                    </a:p>
                  </a:txBody>
                  <a:tcPr/>
                </a:tc>
                <a:tc>
                  <a:txBody>
                    <a:bodyPr/>
                    <a:lstStyle/>
                    <a:p>
                      <a:r>
                        <a:rPr kumimoji="0" lang="zh-CN" altLang="en-US" sz="2000" b="0" i="0" u="none" strike="noStrike" kern="1200" cap="none" normalizeH="0" baseline="0" dirty="0" smtClean="0">
                          <a:ln>
                            <a:noFill/>
                          </a:ln>
                          <a:solidFill>
                            <a:schemeClr val="tx1"/>
                          </a:solidFill>
                          <a:effectLst/>
                          <a:latin typeface="楷体_GB2312" pitchFamily="49" charset="-122"/>
                          <a:ea typeface="楷体_GB2312" pitchFamily="49" charset="-122"/>
                          <a:cs typeface="+mn-cs"/>
                        </a:rPr>
                        <a:t>公开信息披露通常会与筹资方保守商业秘密的要求相冲突</a:t>
                      </a:r>
                      <a:endParaRPr kumimoji="0" lang="zh-CN" altLang="en-US" sz="2000" b="0" i="0" u="none" strike="noStrike" kern="1200" cap="none" normalizeH="0" baseline="0" dirty="0">
                        <a:ln>
                          <a:noFill/>
                        </a:ln>
                        <a:solidFill>
                          <a:schemeClr val="tx1"/>
                        </a:solidFill>
                        <a:effectLst/>
                        <a:latin typeface="楷体_GB2312" pitchFamily="49" charset="-122"/>
                        <a:ea typeface="楷体_GB2312" pitchFamily="49" charset="-122"/>
                        <a:cs typeface="+mn-cs"/>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alpha val="49804"/>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楷体_GB2312" pitchFamily="49" charset="-122"/>
                          <a:ea typeface="楷体_GB2312" pitchFamily="49" charset="-122"/>
                        </a:rPr>
                        <a:t>监管通常会比较严格保守，其资金运用通常很难满足新兴产业和高风险项目的融资要求</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alpha val="49804"/>
                      </a:srgbClr>
                    </a:solidFill>
                  </a:tcPr>
                </a:tc>
              </a:tr>
            </a:tbl>
          </a:graphicData>
        </a:graphic>
      </p:graphicFrame>
    </p:spTree>
    <p:extLst>
      <p:ext uri="{BB962C8B-B14F-4D97-AF65-F5344CB8AC3E}">
        <p14:creationId xmlns:p14="http://schemas.microsoft.com/office/powerpoint/2010/main" xmlns="" val="316488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pPr>
              <a:defRPr/>
            </a:pPr>
            <a:r>
              <a:rPr lang="zh-CN" altLang="en-US" sz="3600" dirty="0" smtClean="0">
                <a:latin typeface="隶书" pitchFamily="49" charset="-122"/>
                <a:ea typeface="隶书" pitchFamily="49" charset="-122"/>
              </a:rPr>
              <a:t>六、信用风险和杠杆率</a:t>
            </a:r>
          </a:p>
        </p:txBody>
      </p:sp>
      <p:sp>
        <p:nvSpPr>
          <p:cNvPr id="3" name="内容占位符 2"/>
          <p:cNvSpPr>
            <a:spLocks noGrp="1"/>
          </p:cNvSpPr>
          <p:nvPr>
            <p:ph idx="1"/>
          </p:nvPr>
        </p:nvSpPr>
        <p:spPr>
          <a:xfrm>
            <a:off x="-1016" y="620688"/>
            <a:ext cx="9145016" cy="4525963"/>
          </a:xfrm>
        </p:spPr>
        <p:txBody>
          <a:bodyPr/>
          <a:lstStyle/>
          <a:p>
            <a:pPr>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华文新魏" panose="02010800040101010101" pitchFamily="2" charset="-122"/>
                <a:ea typeface="华文新魏" panose="02010800040101010101" pitchFamily="2" charset="-122"/>
                <a:cs typeface="Times New Roman" pitchFamily="18" charset="0"/>
                <a:sym typeface="Wingdings 2" pitchFamily="18" charset="2"/>
              </a:rPr>
              <a:t>信用风险（</a:t>
            </a:r>
            <a:r>
              <a:rPr lang="en-US" altLang="zh-CN" sz="2800" dirty="0" smtClean="0">
                <a:latin typeface="Times New Roman" pitchFamily="18" charset="0"/>
                <a:ea typeface="华文新魏" panose="02010800040101010101" pitchFamily="2" charset="-122"/>
                <a:cs typeface="Times New Roman" pitchFamily="18" charset="0"/>
                <a:sym typeface="Wingdings 2" pitchFamily="18" charset="2"/>
              </a:rPr>
              <a:t>Credit Risk</a:t>
            </a:r>
            <a:r>
              <a:rPr lang="zh-CN" altLang="en-US" sz="2800" dirty="0" smtClean="0">
                <a:latin typeface="华文新魏" panose="02010800040101010101" pitchFamily="2" charset="-122"/>
                <a:ea typeface="华文新魏" panose="02010800040101010101" pitchFamily="2" charset="-122"/>
                <a:cs typeface="Times New Roman" pitchFamily="18" charset="0"/>
                <a:sym typeface="Wingdings 2" pitchFamily="18" charset="2"/>
              </a:rPr>
              <a:t>）</a:t>
            </a:r>
            <a:r>
              <a:rPr lang="en-US" altLang="zh-CN" sz="2800" dirty="0" smtClean="0">
                <a:latin typeface="楷体_GB2312" pitchFamily="49" charset="-122"/>
                <a:ea typeface="楷体_GB2312" pitchFamily="49" charset="-122"/>
                <a:cs typeface="Times New Roman" pitchFamily="18" charset="0"/>
                <a:sym typeface="Wingdings 2" pitchFamily="18" charset="2"/>
              </a:rPr>
              <a:t>:</a:t>
            </a:r>
            <a:r>
              <a:rPr lang="zh-CN" altLang="en-US" sz="2800" dirty="0" smtClean="0">
                <a:latin typeface="楷体_GB2312" pitchFamily="49" charset="-122"/>
                <a:ea typeface="楷体_GB2312" pitchFamily="49" charset="-122"/>
                <a:cs typeface="Times New Roman" pitchFamily="18" charset="0"/>
                <a:sym typeface="Wingdings 2" pitchFamily="18" charset="2"/>
              </a:rPr>
              <a:t>借款人因各种原因未能及时、足额偿还债务而出现违约的可能性。</a:t>
            </a:r>
            <a:endParaRPr lang="en-US" altLang="zh-CN" sz="2800" dirty="0" smtClean="0">
              <a:latin typeface="楷体_GB2312" pitchFamily="49" charset="-122"/>
              <a:ea typeface="楷体_GB2312" pitchFamily="49" charset="-122"/>
              <a:cs typeface="Times New Roman" pitchFamily="18" charset="0"/>
            </a:endParaRPr>
          </a:p>
          <a:p>
            <a:pPr>
              <a:lnSpc>
                <a:spcPct val="110000"/>
              </a:lnSpc>
              <a:buNone/>
              <a:defRPr/>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Times New Roman" pitchFamily="18" charset="0"/>
                <a:ea typeface="楷体_GB2312" pitchFamily="49" charset="-122"/>
                <a:cs typeface="Times New Roman" pitchFamily="18" charset="0"/>
                <a:sym typeface="Wingdings 2" pitchFamily="18" charset="2"/>
              </a:rPr>
              <a:t>信用违约包括债务人</a:t>
            </a:r>
            <a:r>
              <a:rPr lang="zh-CN" altLang="en-US" sz="2800" b="1" dirty="0" smtClean="0">
                <a:solidFill>
                  <a:srgbClr val="0000FF"/>
                </a:solidFill>
                <a:latin typeface="Times New Roman" pitchFamily="18" charset="0"/>
                <a:ea typeface="楷体_GB2312" pitchFamily="49" charset="-122"/>
                <a:cs typeface="Times New Roman" pitchFamily="18" charset="0"/>
                <a:sym typeface="Wingdings 2" pitchFamily="18" charset="2"/>
              </a:rPr>
              <a:t>刻意违约</a:t>
            </a:r>
            <a:r>
              <a:rPr lang="zh-CN" altLang="en-US" sz="2800" dirty="0" smtClean="0">
                <a:latin typeface="Times New Roman" pitchFamily="18" charset="0"/>
                <a:ea typeface="楷体_GB2312" pitchFamily="49" charset="-122"/>
                <a:cs typeface="Times New Roman" pitchFamily="18" charset="0"/>
                <a:sym typeface="Wingdings 2" pitchFamily="18" charset="2"/>
              </a:rPr>
              <a:t>和</a:t>
            </a:r>
            <a:r>
              <a:rPr lang="zh-CN" altLang="en-US" sz="2800" b="1" dirty="0" smtClean="0">
                <a:solidFill>
                  <a:srgbClr val="0000FF"/>
                </a:solidFill>
                <a:latin typeface="Times New Roman" pitchFamily="18" charset="0"/>
                <a:ea typeface="楷体_GB2312" pitchFamily="49" charset="-122"/>
                <a:cs typeface="Times New Roman" pitchFamily="18" charset="0"/>
                <a:sym typeface="Wingdings 2" pitchFamily="18" charset="2"/>
              </a:rPr>
              <a:t>被迫违约</a:t>
            </a:r>
            <a:r>
              <a:rPr lang="zh-CN" altLang="en-US" sz="2800" dirty="0" smtClean="0">
                <a:latin typeface="Times New Roman" pitchFamily="18" charset="0"/>
                <a:ea typeface="楷体_GB2312" pitchFamily="49" charset="-122"/>
                <a:cs typeface="Times New Roman" pitchFamily="18" charset="0"/>
                <a:sym typeface="Wingdings 2" pitchFamily="18" charset="2"/>
              </a:rPr>
              <a:t>两种情况。</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lvl="1">
              <a:lnSpc>
                <a:spcPct val="110000"/>
              </a:lnSpc>
              <a:buClr>
                <a:srgbClr val="0000FF"/>
              </a:buClr>
              <a:buFont typeface="Wingdings" pitchFamily="2" charset="2"/>
              <a:buChar char="u"/>
              <a:defRPr/>
            </a:pPr>
            <a:r>
              <a:rPr lang="zh-CN" altLang="en-US" sz="2400" dirty="0" smtClean="0">
                <a:latin typeface="Times New Roman" pitchFamily="18" charset="0"/>
                <a:ea typeface="楷体_GB2312" pitchFamily="49" charset="-122"/>
                <a:cs typeface="Times New Roman" pitchFamily="18" charset="0"/>
                <a:sym typeface="Wingdings 2" pitchFamily="18" charset="2"/>
              </a:rPr>
              <a:t>债务人刻意违约，一定是其违约收益要远远高于其失信成本。这需要</a:t>
            </a:r>
            <a:r>
              <a:rPr lang="zh-CN" altLang="en-US" sz="2400" b="1" dirty="0" smtClean="0">
                <a:solidFill>
                  <a:srgbClr val="0000FF"/>
                </a:solidFill>
                <a:latin typeface="Times New Roman" pitchFamily="18" charset="0"/>
                <a:ea typeface="楷体_GB2312" pitchFamily="49" charset="-122"/>
                <a:cs typeface="Times New Roman" pitchFamily="18" charset="0"/>
                <a:sym typeface="Wingdings 2" pitchFamily="18" charset="2"/>
              </a:rPr>
              <a:t>通过制度设计</a:t>
            </a:r>
            <a:r>
              <a:rPr lang="zh-CN" altLang="en-US" sz="2400" dirty="0" smtClean="0">
                <a:latin typeface="Times New Roman" pitchFamily="18" charset="0"/>
                <a:ea typeface="楷体_GB2312" pitchFamily="49" charset="-122"/>
                <a:cs typeface="Times New Roman" pitchFamily="18" charset="0"/>
                <a:sym typeface="Wingdings 2" pitchFamily="18" charset="2"/>
              </a:rPr>
              <a:t>来加大违约的惩罚力度、增加违约的成本，从而减少刻意违约事件的发生。</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1">
              <a:lnSpc>
                <a:spcPct val="110000"/>
              </a:lnSpc>
              <a:buClr>
                <a:srgbClr val="0000FF"/>
              </a:buClr>
              <a:buFont typeface="Wingdings" pitchFamily="2" charset="2"/>
              <a:buChar char="u"/>
              <a:defRPr/>
            </a:pPr>
            <a:r>
              <a:rPr lang="zh-CN" altLang="en-US" sz="2400" dirty="0" smtClean="0">
                <a:latin typeface="Times New Roman" pitchFamily="18" charset="0"/>
                <a:ea typeface="楷体_GB2312" pitchFamily="49" charset="-122"/>
                <a:cs typeface="Times New Roman" pitchFamily="18" charset="0"/>
                <a:sym typeface="Wingdings 2" pitchFamily="18" charset="2"/>
              </a:rPr>
              <a:t>债务人被迫违约，一般有两个原因。</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3">
              <a:lnSpc>
                <a:spcPct val="110000"/>
              </a:lnSpc>
              <a:buClr>
                <a:srgbClr val="0000FF"/>
              </a:buClr>
              <a:buFont typeface="Wingdings" pitchFamily="2" charset="2"/>
              <a:buChar char="ü"/>
              <a:defRPr/>
            </a:pPr>
            <a:r>
              <a:rPr lang="zh-CN" altLang="en-US" sz="2200" dirty="0" smtClean="0">
                <a:latin typeface="Times New Roman" pitchFamily="18" charset="0"/>
                <a:ea typeface="楷体_GB2312" pitchFamily="49" charset="-122"/>
                <a:cs typeface="Times New Roman" pitchFamily="18" charset="0"/>
                <a:sym typeface="Wingdings 2" pitchFamily="18" charset="2"/>
              </a:rPr>
              <a:t>经济运行的周期性。在经济扩张期信用风险会明显降低；而在经济紧缩期，信用风险则会明显增加。</a:t>
            </a:r>
            <a:endParaRPr lang="en-US" altLang="zh-CN" sz="2200" dirty="0" smtClean="0">
              <a:latin typeface="Times New Roman" pitchFamily="18" charset="0"/>
              <a:ea typeface="楷体_GB2312" pitchFamily="49" charset="-122"/>
              <a:cs typeface="Times New Roman" pitchFamily="18" charset="0"/>
              <a:sym typeface="Wingdings 2" pitchFamily="18" charset="2"/>
            </a:endParaRPr>
          </a:p>
          <a:p>
            <a:pPr lvl="3">
              <a:lnSpc>
                <a:spcPct val="110000"/>
              </a:lnSpc>
              <a:buClr>
                <a:srgbClr val="0000FF"/>
              </a:buClr>
              <a:buFont typeface="Wingdings" pitchFamily="2" charset="2"/>
              <a:buChar char="ü"/>
              <a:defRPr/>
            </a:pPr>
            <a:r>
              <a:rPr lang="zh-CN" altLang="en-US" sz="2200" dirty="0" smtClean="0">
                <a:latin typeface="Times New Roman" pitchFamily="18" charset="0"/>
                <a:ea typeface="楷体_GB2312" pitchFamily="49" charset="-122"/>
                <a:cs typeface="Times New Roman" pitchFamily="18" charset="0"/>
                <a:sym typeface="Wingdings 2" pitchFamily="18" charset="2"/>
              </a:rPr>
              <a:t>发生了财务收支失常或对公司经营有负面影响等特殊事件，导致债务人无力还款。如由三鹿奶粉引发的“三聚氰胺事件” 。</a:t>
            </a:r>
          </a:p>
          <a:p>
            <a:pPr lvl="1">
              <a:lnSpc>
                <a:spcPct val="110000"/>
              </a:lnSpc>
              <a:buClr>
                <a:srgbClr val="0000FF"/>
              </a:buClr>
              <a:buFont typeface="Wingdings" pitchFamily="2" charset="2"/>
              <a:buChar char="u"/>
              <a:defRPr/>
            </a:pPr>
            <a:endParaRPr lang="zh-CN" altLang="en-US" sz="2400" dirty="0" smtClean="0">
              <a:latin typeface="Times New Roman" pitchFamily="18" charset="0"/>
              <a:ea typeface="楷体_GB2312" pitchFamily="49" charset="-122"/>
              <a:cs typeface="Times New Roman" pitchFamily="18" charset="0"/>
              <a:sym typeface="Wingdings 2" pitchFamily="18" charset="2"/>
            </a:endParaRPr>
          </a:p>
          <a:p>
            <a:pPr>
              <a:lnSpc>
                <a:spcPct val="110000"/>
              </a:lnSpc>
              <a:buNone/>
              <a:defRPr/>
            </a:pPr>
            <a:endParaRPr lang="en-US" altLang="zh-CN" sz="2800" dirty="0" smtClean="0">
              <a:latin typeface="楷体_GB2312" pitchFamily="49" charset="-122"/>
              <a:ea typeface="楷体_GB2312" pitchFamily="49" charset="-122"/>
            </a:endParaRPr>
          </a:p>
        </p:txBody>
      </p:sp>
    </p:spTree>
    <p:extLst>
      <p:ext uri="{BB962C8B-B14F-4D97-AF65-F5344CB8AC3E}">
        <p14:creationId xmlns:p14="http://schemas.microsoft.com/office/powerpoint/2010/main" xmlns="" val="1568259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6" y="620688"/>
            <a:ext cx="8821488" cy="4525963"/>
          </a:xfrm>
        </p:spPr>
        <p:txBody>
          <a:bodyPr/>
          <a:lstStyle/>
          <a:p>
            <a:pPr>
              <a:lnSpc>
                <a:spcPct val="120000"/>
              </a:lnSpc>
              <a:buNone/>
              <a:defRPr/>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2800" dirty="0" smtClean="0">
                <a:latin typeface="华文新魏" pitchFamily="2" charset="-122"/>
                <a:ea typeface="华文新魏" pitchFamily="2" charset="-122"/>
                <a:cs typeface="Times New Roman" pitchFamily="18" charset="0"/>
                <a:sym typeface="Wingdings 2" pitchFamily="18" charset="2"/>
              </a:rPr>
              <a:t>杠杆率</a:t>
            </a:r>
            <a:r>
              <a:rPr lang="zh-CN" altLang="en-US" sz="2800" dirty="0" smtClean="0">
                <a:latin typeface="Times New Roman" pitchFamily="18" charset="0"/>
                <a:ea typeface="楷体_GB2312" pitchFamily="49" charset="-122"/>
                <a:cs typeface="Times New Roman" pitchFamily="18" charset="0"/>
                <a:sym typeface="Wingdings 2" pitchFamily="18" charset="2"/>
              </a:rPr>
              <a:t>一般是指资产负债表中总资产与权益资本的比率。</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lvl="2">
              <a:lnSpc>
                <a:spcPct val="120000"/>
              </a:lnSpc>
              <a:buClr>
                <a:srgbClr val="0000FF"/>
              </a:buClr>
              <a:buFont typeface="Wingdings" pitchFamily="2" charset="2"/>
              <a:buChar char="u"/>
              <a:defRPr/>
            </a:pPr>
            <a:r>
              <a:rPr lang="zh-CN" altLang="en-US" dirty="0" smtClean="0">
                <a:latin typeface="Times New Roman" pitchFamily="18" charset="0"/>
                <a:ea typeface="楷体_GB2312" pitchFamily="49" charset="-122"/>
                <a:cs typeface="Times New Roman" pitchFamily="18" charset="0"/>
                <a:sym typeface="Wingdings 2" pitchFamily="18" charset="2"/>
              </a:rPr>
              <a:t>杠杆率可以反应出债务人的还款能力，是主要用于衡量债务人负债风险的指标。</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2">
              <a:lnSpc>
                <a:spcPct val="120000"/>
              </a:lnSpc>
              <a:buClr>
                <a:srgbClr val="0000FF"/>
              </a:buClr>
              <a:buFont typeface="Wingdings" pitchFamily="2" charset="2"/>
              <a:buChar char="u"/>
              <a:defRPr/>
            </a:pPr>
            <a:r>
              <a:rPr lang="zh-CN" altLang="en-US" dirty="0" smtClean="0">
                <a:latin typeface="Times New Roman" pitchFamily="18" charset="0"/>
                <a:ea typeface="楷体_GB2312" pitchFamily="49" charset="-122"/>
                <a:cs typeface="Times New Roman" pitchFamily="18" charset="0"/>
                <a:sym typeface="Wingdings 2" pitchFamily="18" charset="2"/>
              </a:rPr>
              <a:t>一般来说，杠杆率越高信用风险就越大，通过分析政府、企业、居民、金融机构等不同主体的杠杆率可以判断其信用风险的大小。</a:t>
            </a:r>
            <a:r>
              <a:rPr lang="en-US" altLang="zh-CN" dirty="0" smtClean="0">
                <a:latin typeface="Times New Roman" pitchFamily="18" charset="0"/>
                <a:ea typeface="楷体_GB2312" pitchFamily="49" charset="-122"/>
                <a:cs typeface="Times New Roman" pitchFamily="18" charset="0"/>
                <a:sym typeface="Wingdings 2" pitchFamily="18" charset="2"/>
              </a:rPr>
              <a:t> </a:t>
            </a:r>
            <a:r>
              <a:rPr lang="zh-CN" altLang="en-US" dirty="0" smtClean="0">
                <a:latin typeface="Times New Roman" pitchFamily="18" charset="0"/>
                <a:ea typeface="楷体_GB2312" pitchFamily="49" charset="-122"/>
                <a:cs typeface="Times New Roman" pitchFamily="18" charset="0"/>
                <a:sym typeface="Wingdings 2" pitchFamily="18" charset="2"/>
              </a:rPr>
              <a:t>（绘制资产负债表来分析）</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2">
              <a:lnSpc>
                <a:spcPct val="120000"/>
              </a:lnSpc>
              <a:buClr>
                <a:srgbClr val="0000FF"/>
              </a:buClr>
              <a:buFont typeface="Wingdings" pitchFamily="2" charset="2"/>
              <a:buChar char="u"/>
              <a:defRPr/>
            </a:pPr>
            <a:r>
              <a:rPr lang="zh-CN" altLang="en-US" dirty="0" smtClean="0">
                <a:latin typeface="Times New Roman" pitchFamily="18" charset="0"/>
                <a:ea typeface="楷体_GB2312" pitchFamily="49" charset="-122"/>
                <a:cs typeface="Times New Roman" pitchFamily="18" charset="0"/>
                <a:sym typeface="Wingdings 2" pitchFamily="18" charset="2"/>
              </a:rPr>
              <a:t>针对近年来在我国经济迅速发展的过程中各部门杠杆率偏高的问题，从</a:t>
            </a:r>
            <a:r>
              <a:rPr lang="en-US" altLang="zh-CN" dirty="0" smtClean="0">
                <a:latin typeface="Times New Roman" pitchFamily="18" charset="0"/>
                <a:ea typeface="楷体_GB2312" pitchFamily="49" charset="-122"/>
                <a:cs typeface="Times New Roman" pitchFamily="18" charset="0"/>
                <a:sym typeface="Wingdings 2" pitchFamily="18" charset="2"/>
              </a:rPr>
              <a:t>2015</a:t>
            </a:r>
            <a:r>
              <a:rPr lang="zh-CN" altLang="en-US" dirty="0" smtClean="0">
                <a:latin typeface="Times New Roman" pitchFamily="18" charset="0"/>
                <a:ea typeface="楷体_GB2312" pitchFamily="49" charset="-122"/>
                <a:cs typeface="Times New Roman" pitchFamily="18" charset="0"/>
                <a:sym typeface="Wingdings 2" pitchFamily="18" charset="2"/>
              </a:rPr>
              <a:t>年底把去杠杆作为防范金融风险的重要措施。</a:t>
            </a:r>
          </a:p>
          <a:p>
            <a:pPr>
              <a:lnSpc>
                <a:spcPct val="110000"/>
              </a:lnSpc>
              <a:buNone/>
              <a:defRPr/>
            </a:pP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lvl="1">
              <a:lnSpc>
                <a:spcPct val="110000"/>
              </a:lnSpc>
              <a:buClr>
                <a:srgbClr val="0000FF"/>
              </a:buClr>
              <a:buFont typeface="Wingdings" pitchFamily="2" charset="2"/>
              <a:buChar char="u"/>
              <a:defRPr/>
            </a:pPr>
            <a:endParaRPr lang="zh-CN" altLang="en-US" sz="2400" dirty="0" smtClean="0">
              <a:latin typeface="Times New Roman" pitchFamily="18" charset="0"/>
              <a:ea typeface="楷体_GB2312" pitchFamily="49" charset="-122"/>
              <a:cs typeface="Times New Roman" pitchFamily="18" charset="0"/>
              <a:sym typeface="Wingdings 2" pitchFamily="18" charset="2"/>
            </a:endParaRPr>
          </a:p>
          <a:p>
            <a:pPr>
              <a:lnSpc>
                <a:spcPct val="110000"/>
              </a:lnSpc>
              <a:buNone/>
              <a:defRPr/>
            </a:pPr>
            <a:endParaRPr lang="en-US" altLang="zh-CN" sz="2800" dirty="0" smtClean="0">
              <a:latin typeface="楷体_GB2312" pitchFamily="49" charset="-122"/>
              <a:ea typeface="楷体_GB2312" pitchFamily="49" charset="-122"/>
            </a:endParaRPr>
          </a:p>
        </p:txBody>
      </p:sp>
    </p:spTree>
    <p:extLst>
      <p:ext uri="{BB962C8B-B14F-4D97-AF65-F5344CB8AC3E}">
        <p14:creationId xmlns:p14="http://schemas.microsoft.com/office/powerpoint/2010/main" xmlns="" val="1568259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85720" y="1928802"/>
            <a:ext cx="8229600" cy="1470025"/>
          </a:xfrm>
        </p:spPr>
        <p:txBody>
          <a:bodyPr/>
          <a:lstStyle/>
          <a:p>
            <a:r>
              <a:rPr lang="zh-CN" altLang="en-US" sz="5400" b="1" dirty="0" smtClean="0">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 第</a:t>
            </a:r>
            <a:r>
              <a:rPr lang="en-US" altLang="zh-CN" sz="5400" dirty="0" smtClean="0">
                <a:solidFill>
                  <a:schemeClr val="tx1"/>
                </a:solidFill>
                <a:latin typeface="华文新魏" pitchFamily="2" charset="-122"/>
                <a:ea typeface="华文新魏" pitchFamily="2" charset="-122"/>
              </a:rPr>
              <a:t>2</a:t>
            </a:r>
            <a:r>
              <a:rPr lang="zh-CN" altLang="en-US" sz="5400" dirty="0" smtClean="0">
                <a:solidFill>
                  <a:schemeClr val="tx1"/>
                </a:solidFill>
                <a:latin typeface="华文新魏" pitchFamily="2" charset="-122"/>
                <a:ea typeface="华文新魏" pitchFamily="2" charset="-122"/>
              </a:rPr>
              <a:t>节</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信用形式</a:t>
            </a:r>
          </a:p>
        </p:txBody>
      </p:sp>
    </p:spTree>
    <p:extLst>
      <p:ext uri="{BB962C8B-B14F-4D97-AF65-F5344CB8AC3E}">
        <p14:creationId xmlns:p14="http://schemas.microsoft.com/office/powerpoint/2010/main" xmlns="" val="2353382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85720" y="1928802"/>
            <a:ext cx="5438408" cy="1470025"/>
          </a:xfrm>
        </p:spPr>
        <p:txBody>
          <a:bodyPr/>
          <a:lstStyle/>
          <a:p>
            <a:r>
              <a:rPr lang="zh-CN" altLang="en-US" sz="5400" b="1" dirty="0" smtClean="0">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第</a:t>
            </a:r>
            <a:r>
              <a:rPr lang="en-US" altLang="zh-CN" sz="5400" dirty="0" smtClean="0">
                <a:solidFill>
                  <a:schemeClr val="tx1"/>
                </a:solidFill>
                <a:latin typeface="华文新魏" pitchFamily="2" charset="-122"/>
                <a:ea typeface="华文新魏" pitchFamily="2" charset="-122"/>
              </a:rPr>
              <a:t>1</a:t>
            </a:r>
            <a:r>
              <a:rPr lang="zh-CN" altLang="en-US" sz="5400" dirty="0" smtClean="0">
                <a:solidFill>
                  <a:schemeClr val="tx1"/>
                </a:solidFill>
                <a:latin typeface="华文新魏" pitchFamily="2" charset="-122"/>
                <a:ea typeface="华文新魏" pitchFamily="2" charset="-122"/>
              </a:rPr>
              <a:t>节</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信用概述</a:t>
            </a:r>
          </a:p>
        </p:txBody>
      </p:sp>
    </p:spTree>
    <p:extLst>
      <p:ext uri="{BB962C8B-B14F-4D97-AF65-F5344CB8AC3E}">
        <p14:creationId xmlns:p14="http://schemas.microsoft.com/office/powerpoint/2010/main" xmlns="" val="1785705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p:cNvSpPr>
            <a:spLocks/>
          </p:cNvSpPr>
          <p:nvPr/>
        </p:nvSpPr>
        <p:spPr bwMode="auto">
          <a:xfrm>
            <a:off x="-180975" y="3574380"/>
            <a:ext cx="984250" cy="363538"/>
          </a:xfrm>
          <a:custGeom>
            <a:avLst/>
            <a:gdLst/>
            <a:ahLst/>
            <a:cxnLst>
              <a:cxn ang="0">
                <a:pos x="2331" y="688"/>
              </a:cxn>
              <a:cxn ang="0">
                <a:pos x="104" y="138"/>
              </a:cxn>
              <a:cxn ang="0">
                <a:pos x="2086" y="0"/>
              </a:cxn>
              <a:cxn ang="0">
                <a:pos x="2331" y="688"/>
              </a:cxn>
            </a:cxnLst>
            <a:rect l="0" t="0" r="r" b="b"/>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chemeClr val="accent2">
                  <a:alpha val="0"/>
                </a:schemeClr>
              </a:gs>
              <a:gs pos="100000">
                <a:schemeClr val="accent2">
                  <a:gamma/>
                  <a:shade val="54510"/>
                  <a:invGamma/>
                  <a:alpha val="50000"/>
                </a:schemeClr>
              </a:gs>
            </a:gsLst>
            <a:lin ang="0" scaled="1"/>
          </a:gradFill>
          <a:ln w="9525">
            <a:noFill/>
            <a:round/>
            <a:headEnd/>
            <a:tailEnd/>
          </a:ln>
        </p:spPr>
        <p:txBody>
          <a:bodyPr/>
          <a:lstStyle/>
          <a:p>
            <a:pPr fontAlgn="base">
              <a:spcBef>
                <a:spcPct val="0"/>
              </a:spcBef>
              <a:spcAft>
                <a:spcPct val="0"/>
              </a:spcAft>
              <a:defRPr/>
            </a:pPr>
            <a:endParaRPr lang="zh-CN" altLang="en-US">
              <a:solidFill>
                <a:srgbClr val="000000"/>
              </a:solidFill>
            </a:endParaRPr>
          </a:p>
        </p:txBody>
      </p:sp>
      <p:sp>
        <p:nvSpPr>
          <p:cNvPr id="7" name="Freeform 5"/>
          <p:cNvSpPr>
            <a:spLocks/>
          </p:cNvSpPr>
          <p:nvPr/>
        </p:nvSpPr>
        <p:spPr bwMode="auto">
          <a:xfrm flipH="1">
            <a:off x="7046168" y="3566443"/>
            <a:ext cx="838200" cy="363537"/>
          </a:xfrm>
          <a:custGeom>
            <a:avLst/>
            <a:gdLst>
              <a:gd name="T0" fmla="*/ 838200 w 2331"/>
              <a:gd name="T1" fmla="*/ 363537 h 688"/>
              <a:gd name="T2" fmla="*/ 37397 w 2331"/>
              <a:gd name="T3" fmla="*/ 72919 h 688"/>
              <a:gd name="T4" fmla="*/ 750101 w 2331"/>
              <a:gd name="T5" fmla="*/ 0 h 688"/>
              <a:gd name="T6" fmla="*/ 838200 w 2331"/>
              <a:gd name="T7" fmla="*/ 363537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chemeClr val="bg1">
                  <a:alpha val="50000"/>
                </a:schemeClr>
              </a:gs>
              <a:gs pos="100000">
                <a:srgbClr val="666666">
                  <a:alpha val="34000"/>
                </a:srgbClr>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base">
              <a:spcBef>
                <a:spcPct val="0"/>
              </a:spcBef>
              <a:spcAft>
                <a:spcPct val="0"/>
              </a:spcAft>
            </a:pPr>
            <a:endParaRPr lang="zh-CN" altLang="en-US" b="1" smtClean="0">
              <a:solidFill>
                <a:srgbClr val="000000"/>
              </a:solidFill>
            </a:endParaRPr>
          </a:p>
        </p:txBody>
      </p:sp>
      <p:sp>
        <p:nvSpPr>
          <p:cNvPr id="8" name="Freeform 6"/>
          <p:cNvSpPr>
            <a:spLocks/>
          </p:cNvSpPr>
          <p:nvPr/>
        </p:nvSpPr>
        <p:spPr bwMode="auto">
          <a:xfrm>
            <a:off x="1343025" y="3433093"/>
            <a:ext cx="838200" cy="363537"/>
          </a:xfrm>
          <a:custGeom>
            <a:avLst/>
            <a:gdLst>
              <a:gd name="T0" fmla="*/ 838200 w 2331"/>
              <a:gd name="T1" fmla="*/ 363537 h 688"/>
              <a:gd name="T2" fmla="*/ 37397 w 2331"/>
              <a:gd name="T3" fmla="*/ 72919 h 688"/>
              <a:gd name="T4" fmla="*/ 750101 w 2331"/>
              <a:gd name="T5" fmla="*/ 0 h 688"/>
              <a:gd name="T6" fmla="*/ 838200 w 2331"/>
              <a:gd name="T7" fmla="*/ 363537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chemeClr val="bg1">
                  <a:alpha val="50000"/>
                </a:schemeClr>
              </a:gs>
              <a:gs pos="100000">
                <a:srgbClr val="666666">
                  <a:alpha val="34000"/>
                </a:srgbClr>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base">
              <a:spcBef>
                <a:spcPct val="0"/>
              </a:spcBef>
              <a:spcAft>
                <a:spcPct val="0"/>
              </a:spcAft>
            </a:pPr>
            <a:endParaRPr lang="zh-CN" altLang="en-US" b="1" smtClean="0">
              <a:solidFill>
                <a:srgbClr val="000000"/>
              </a:solidFill>
            </a:endParaRPr>
          </a:p>
        </p:txBody>
      </p:sp>
      <p:sp>
        <p:nvSpPr>
          <p:cNvPr id="9" name="Freeform 7"/>
          <p:cNvSpPr>
            <a:spLocks/>
          </p:cNvSpPr>
          <p:nvPr/>
        </p:nvSpPr>
        <p:spPr bwMode="auto">
          <a:xfrm>
            <a:off x="2638425" y="3512468"/>
            <a:ext cx="885825" cy="236537"/>
          </a:xfrm>
          <a:custGeom>
            <a:avLst/>
            <a:gdLst>
              <a:gd name="T0" fmla="*/ 885825 w 2331"/>
              <a:gd name="T1" fmla="*/ 236537 h 688"/>
              <a:gd name="T2" fmla="*/ 39522 w 2331"/>
              <a:gd name="T3" fmla="*/ 47445 h 688"/>
              <a:gd name="T4" fmla="*/ 792720 w 2331"/>
              <a:gd name="T5" fmla="*/ 0 h 688"/>
              <a:gd name="T6" fmla="*/ 885825 w 2331"/>
              <a:gd name="T7" fmla="*/ 236537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chemeClr val="bg1">
                  <a:alpha val="50000"/>
                </a:schemeClr>
              </a:gs>
              <a:gs pos="100000">
                <a:srgbClr val="666666">
                  <a:alpha val="34000"/>
                </a:srgbClr>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base">
              <a:spcBef>
                <a:spcPct val="0"/>
              </a:spcBef>
              <a:spcAft>
                <a:spcPct val="0"/>
              </a:spcAft>
            </a:pPr>
            <a:endParaRPr lang="zh-CN" altLang="en-US" b="1" smtClean="0">
              <a:solidFill>
                <a:srgbClr val="000000"/>
              </a:solidFill>
            </a:endParaRPr>
          </a:p>
        </p:txBody>
      </p:sp>
      <p:sp>
        <p:nvSpPr>
          <p:cNvPr id="10" name="Freeform 8"/>
          <p:cNvSpPr>
            <a:spLocks/>
          </p:cNvSpPr>
          <p:nvPr/>
        </p:nvSpPr>
        <p:spPr bwMode="auto">
          <a:xfrm>
            <a:off x="778813" y="2561057"/>
            <a:ext cx="1119188" cy="1392237"/>
          </a:xfrm>
          <a:custGeom>
            <a:avLst/>
            <a:gdLst>
              <a:gd name="T0" fmla="*/ 0 w 1006"/>
              <a:gd name="T1" fmla="*/ 0 h 1251"/>
              <a:gd name="T2" fmla="*/ 0 w 1006"/>
              <a:gd name="T3" fmla="*/ 1392237 h 1251"/>
              <a:gd name="T4" fmla="*/ 1119188 w 1006"/>
              <a:gd name="T5" fmla="*/ 1284286 h 1251"/>
              <a:gd name="T6" fmla="*/ 1119188 w 1006"/>
              <a:gd name="T7" fmla="*/ 90145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xmlns="" w="9525" algn="ctr">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pPr>
            <a:endParaRPr lang="zh-CN" altLang="en-US" b="1">
              <a:solidFill>
                <a:srgbClr val="000000"/>
              </a:solidFill>
            </a:endParaRPr>
          </a:p>
        </p:txBody>
      </p:sp>
      <p:sp>
        <p:nvSpPr>
          <p:cNvPr id="11" name="Freeform 9"/>
          <p:cNvSpPr>
            <a:spLocks/>
          </p:cNvSpPr>
          <p:nvPr/>
        </p:nvSpPr>
        <p:spPr bwMode="auto">
          <a:xfrm>
            <a:off x="428625" y="2540918"/>
            <a:ext cx="377825" cy="1392237"/>
          </a:xfrm>
          <a:custGeom>
            <a:avLst/>
            <a:gdLst>
              <a:gd name="T0" fmla="*/ 0 w 339"/>
              <a:gd name="T1" fmla="*/ 122419 h 1251"/>
              <a:gd name="T2" fmla="*/ 0 w 339"/>
              <a:gd name="T3" fmla="*/ 1201931 h 1251"/>
              <a:gd name="T4" fmla="*/ 377825 w 339"/>
              <a:gd name="T5" fmla="*/ 1392237 h 1251"/>
              <a:gd name="T6" fmla="*/ 377825 w 339"/>
              <a:gd name="T7" fmla="*/ 0 h 1251"/>
              <a:gd name="T8" fmla="*/ 0 w 339"/>
              <a:gd name="T9" fmla="*/ 122419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base">
              <a:spcBef>
                <a:spcPct val="0"/>
              </a:spcBef>
              <a:spcAft>
                <a:spcPct val="0"/>
              </a:spcAft>
            </a:pPr>
            <a:endParaRPr lang="zh-CN" altLang="en-US" b="1">
              <a:solidFill>
                <a:srgbClr val="000000"/>
              </a:solidFill>
            </a:endParaRPr>
          </a:p>
        </p:txBody>
      </p:sp>
      <p:sp>
        <p:nvSpPr>
          <p:cNvPr id="12" name="Freeform 10"/>
          <p:cNvSpPr>
            <a:spLocks/>
          </p:cNvSpPr>
          <p:nvPr/>
        </p:nvSpPr>
        <p:spPr bwMode="auto">
          <a:xfrm>
            <a:off x="2195513" y="2637755"/>
            <a:ext cx="1082675" cy="1189038"/>
          </a:xfrm>
          <a:custGeom>
            <a:avLst/>
            <a:gdLst>
              <a:gd name="T0" fmla="*/ 0 w 973"/>
              <a:gd name="T1" fmla="*/ 0 h 1069"/>
              <a:gd name="T2" fmla="*/ 0 w 973"/>
              <a:gd name="T3" fmla="*/ 1189038 h 1069"/>
              <a:gd name="T4" fmla="*/ 1082675 w 973"/>
              <a:gd name="T5" fmla="*/ 1169017 h 1069"/>
              <a:gd name="T6" fmla="*/ 1082675 w 973"/>
              <a:gd name="T7" fmla="*/ 40042 h 1069"/>
              <a:gd name="T8" fmla="*/ 0 w 973"/>
              <a:gd name="T9" fmla="*/ 0 h 1069"/>
              <a:gd name="T10" fmla="*/ 0 60000 65536"/>
              <a:gd name="T11" fmla="*/ 0 60000 65536"/>
              <a:gd name="T12" fmla="*/ 0 60000 65536"/>
              <a:gd name="T13" fmla="*/ 0 60000 65536"/>
              <a:gd name="T14" fmla="*/ 0 60000 65536"/>
              <a:gd name="T15" fmla="*/ 0 w 973"/>
              <a:gd name="T16" fmla="*/ 0 h 1069"/>
              <a:gd name="T17" fmla="*/ 973 w 973"/>
              <a:gd name="T18" fmla="*/ 1069 h 1069"/>
            </a:gdLst>
            <a:ahLst/>
            <a:cxnLst>
              <a:cxn ang="T10">
                <a:pos x="T0" y="T1"/>
              </a:cxn>
              <a:cxn ang="T11">
                <a:pos x="T2" y="T3"/>
              </a:cxn>
              <a:cxn ang="T12">
                <a:pos x="T4" y="T5"/>
              </a:cxn>
              <a:cxn ang="T13">
                <a:pos x="T6" y="T7"/>
              </a:cxn>
              <a:cxn ang="T14">
                <a:pos x="T8" y="T9"/>
              </a:cxn>
            </a:cxnLst>
            <a:rect l="T15" t="T16" r="T17" b="T18"/>
            <a:pathLst>
              <a:path w="973" h="1069">
                <a:moveTo>
                  <a:pt x="0" y="0"/>
                </a:moveTo>
                <a:lnTo>
                  <a:pt x="0" y="1069"/>
                </a:lnTo>
                <a:lnTo>
                  <a:pt x="973" y="1051"/>
                </a:lnTo>
                <a:lnTo>
                  <a:pt x="973" y="36"/>
                </a:lnTo>
                <a:lnTo>
                  <a:pt x="0" y="0"/>
                </a:lnTo>
                <a:close/>
              </a:path>
            </a:pathLst>
          </a:custGeom>
          <a:gradFill rotWithShape="1">
            <a:gsLst>
              <a:gs pos="0">
                <a:srgbClr val="F8F8F8"/>
              </a:gs>
              <a:gs pos="100000">
                <a:srgbClr val="C0C0C0"/>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base">
              <a:spcBef>
                <a:spcPct val="0"/>
              </a:spcBef>
              <a:spcAft>
                <a:spcPct val="0"/>
              </a:spcAft>
            </a:pPr>
            <a:endParaRPr lang="zh-CN" altLang="en-US" b="1" smtClean="0">
              <a:solidFill>
                <a:srgbClr val="000000"/>
              </a:solidFill>
            </a:endParaRPr>
          </a:p>
        </p:txBody>
      </p:sp>
      <p:sp>
        <p:nvSpPr>
          <p:cNvPr id="13" name="Freeform 11"/>
          <p:cNvSpPr>
            <a:spLocks/>
          </p:cNvSpPr>
          <p:nvPr/>
        </p:nvSpPr>
        <p:spPr bwMode="auto">
          <a:xfrm>
            <a:off x="1985963" y="2623468"/>
            <a:ext cx="219075" cy="1189037"/>
          </a:xfrm>
          <a:custGeom>
            <a:avLst/>
            <a:gdLst>
              <a:gd name="T0" fmla="*/ 0 w 197"/>
              <a:gd name="T1" fmla="*/ 136812 h 1069"/>
              <a:gd name="T2" fmla="*/ 0 w 197"/>
              <a:gd name="T3" fmla="*/ 1053338 h 1069"/>
              <a:gd name="T4" fmla="*/ 219075 w 197"/>
              <a:gd name="T5" fmla="*/ 1189037 h 1069"/>
              <a:gd name="T6" fmla="*/ 219075 w 197"/>
              <a:gd name="T7" fmla="*/ 0 h 1069"/>
              <a:gd name="T8" fmla="*/ 0 w 197"/>
              <a:gd name="T9" fmla="*/ 136812 h 1069"/>
              <a:gd name="T10" fmla="*/ 0 60000 65536"/>
              <a:gd name="T11" fmla="*/ 0 60000 65536"/>
              <a:gd name="T12" fmla="*/ 0 60000 65536"/>
              <a:gd name="T13" fmla="*/ 0 60000 65536"/>
              <a:gd name="T14" fmla="*/ 0 60000 65536"/>
              <a:gd name="T15" fmla="*/ 0 w 197"/>
              <a:gd name="T16" fmla="*/ 0 h 1069"/>
              <a:gd name="T17" fmla="*/ 197 w 197"/>
              <a:gd name="T18" fmla="*/ 1069 h 1069"/>
            </a:gdLst>
            <a:ahLst/>
            <a:cxnLst>
              <a:cxn ang="T10">
                <a:pos x="T0" y="T1"/>
              </a:cxn>
              <a:cxn ang="T11">
                <a:pos x="T2" y="T3"/>
              </a:cxn>
              <a:cxn ang="T12">
                <a:pos x="T4" y="T5"/>
              </a:cxn>
              <a:cxn ang="T13">
                <a:pos x="T6" y="T7"/>
              </a:cxn>
              <a:cxn ang="T14">
                <a:pos x="T8" y="T9"/>
              </a:cxn>
            </a:cxnLst>
            <a:rect l="T15" t="T16" r="T17" b="T18"/>
            <a:pathLst>
              <a:path w="197" h="1069">
                <a:moveTo>
                  <a:pt x="0" y="123"/>
                </a:moveTo>
                <a:lnTo>
                  <a:pt x="0" y="947"/>
                </a:lnTo>
                <a:lnTo>
                  <a:pt x="197" y="1069"/>
                </a:lnTo>
                <a:lnTo>
                  <a:pt x="197" y="0"/>
                </a:lnTo>
                <a:lnTo>
                  <a:pt x="0" y="123"/>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base">
              <a:spcBef>
                <a:spcPct val="0"/>
              </a:spcBef>
              <a:spcAft>
                <a:spcPct val="0"/>
              </a:spcAft>
            </a:pPr>
            <a:endParaRPr lang="zh-CN" altLang="en-US" b="1" smtClean="0">
              <a:solidFill>
                <a:srgbClr val="000000"/>
              </a:solidFill>
            </a:endParaRPr>
          </a:p>
        </p:txBody>
      </p:sp>
      <p:sp>
        <p:nvSpPr>
          <p:cNvPr id="14" name="Freeform 12"/>
          <p:cNvSpPr>
            <a:spLocks/>
          </p:cNvSpPr>
          <p:nvPr/>
        </p:nvSpPr>
        <p:spPr bwMode="auto">
          <a:xfrm>
            <a:off x="3490913" y="2677443"/>
            <a:ext cx="1016000" cy="1081087"/>
          </a:xfrm>
          <a:custGeom>
            <a:avLst/>
            <a:gdLst>
              <a:gd name="T0" fmla="*/ 1016000 w 913"/>
              <a:gd name="T1" fmla="*/ 1065516 h 972"/>
              <a:gd name="T2" fmla="*/ 0 w 913"/>
              <a:gd name="T3" fmla="*/ 1081087 h 972"/>
              <a:gd name="T4" fmla="*/ 0 w 913"/>
              <a:gd name="T5" fmla="*/ 0 h 972"/>
              <a:gd name="T6" fmla="*/ 1016000 w 913"/>
              <a:gd name="T7" fmla="*/ 6673 h 972"/>
              <a:gd name="T8" fmla="*/ 1016000 w 913"/>
              <a:gd name="T9" fmla="*/ 1065516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F8F8F8"/>
              </a:gs>
              <a:gs pos="100000">
                <a:srgbClr val="C0C0C0"/>
              </a:gs>
            </a:gsLst>
            <a:lin ang="2700000" scaled="1"/>
          </a:gradFill>
          <a:ln>
            <a:noFill/>
          </a:ln>
          <a:effectLst/>
          <a:extLst>
            <a:ext uri="{91240B29-F687-4F45-9708-019B960494DF}">
              <a14:hiddenLine xmlns:a14="http://schemas.microsoft.com/office/drawing/2010/main" xmlns="" w="9525" algn="ctr">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pPr>
            <a:endParaRPr lang="zh-CN" altLang="en-US" b="1" smtClean="0">
              <a:solidFill>
                <a:srgbClr val="000000"/>
              </a:solidFill>
            </a:endParaRPr>
          </a:p>
        </p:txBody>
      </p:sp>
      <p:sp>
        <p:nvSpPr>
          <p:cNvPr id="15" name="Freeform 13"/>
          <p:cNvSpPr>
            <a:spLocks/>
          </p:cNvSpPr>
          <p:nvPr/>
        </p:nvSpPr>
        <p:spPr bwMode="auto">
          <a:xfrm>
            <a:off x="3414713" y="2677443"/>
            <a:ext cx="76200" cy="1081087"/>
          </a:xfrm>
          <a:custGeom>
            <a:avLst/>
            <a:gdLst>
              <a:gd name="T0" fmla="*/ 0 w 69"/>
              <a:gd name="T1" fmla="*/ 96764 h 972"/>
              <a:gd name="T2" fmla="*/ 0 w 69"/>
              <a:gd name="T3" fmla="*/ 1007680 h 972"/>
              <a:gd name="T4" fmla="*/ 76200 w 69"/>
              <a:gd name="T5" fmla="*/ 1081087 h 972"/>
              <a:gd name="T6" fmla="*/ 76200 w 69"/>
              <a:gd name="T7" fmla="*/ 0 h 972"/>
              <a:gd name="T8" fmla="*/ 0 w 69"/>
              <a:gd name="T9" fmla="*/ 96764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base">
              <a:spcBef>
                <a:spcPct val="0"/>
              </a:spcBef>
              <a:spcAft>
                <a:spcPct val="0"/>
              </a:spcAft>
            </a:pPr>
            <a:endParaRPr lang="zh-CN" altLang="en-US" b="1" smtClean="0">
              <a:solidFill>
                <a:srgbClr val="000000"/>
              </a:solidFill>
            </a:endParaRPr>
          </a:p>
        </p:txBody>
      </p:sp>
      <p:sp>
        <p:nvSpPr>
          <p:cNvPr id="16" name="Freeform 14"/>
          <p:cNvSpPr>
            <a:spLocks/>
          </p:cNvSpPr>
          <p:nvPr/>
        </p:nvSpPr>
        <p:spPr bwMode="auto">
          <a:xfrm flipH="1">
            <a:off x="5922218" y="2540918"/>
            <a:ext cx="1119188" cy="1392237"/>
          </a:xfrm>
          <a:custGeom>
            <a:avLst/>
            <a:gdLst>
              <a:gd name="T0" fmla="*/ 0 w 1006"/>
              <a:gd name="T1" fmla="*/ 0 h 1251"/>
              <a:gd name="T2" fmla="*/ 0 w 1006"/>
              <a:gd name="T3" fmla="*/ 1392237 h 1251"/>
              <a:gd name="T4" fmla="*/ 1119188 w 1006"/>
              <a:gd name="T5" fmla="*/ 1284286 h 1251"/>
              <a:gd name="T6" fmla="*/ 1119188 w 1006"/>
              <a:gd name="T7" fmla="*/ 90145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xmlns="" w="9525" algn="ctr">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pPr>
            <a:endParaRPr lang="zh-CN" altLang="en-US" b="1" smtClean="0">
              <a:solidFill>
                <a:srgbClr val="000000"/>
              </a:solidFill>
            </a:endParaRPr>
          </a:p>
        </p:txBody>
      </p:sp>
      <p:sp>
        <p:nvSpPr>
          <p:cNvPr id="17" name="Freeform 15"/>
          <p:cNvSpPr>
            <a:spLocks/>
          </p:cNvSpPr>
          <p:nvPr/>
        </p:nvSpPr>
        <p:spPr bwMode="auto">
          <a:xfrm flipH="1">
            <a:off x="7041406" y="2540918"/>
            <a:ext cx="377825" cy="1392237"/>
          </a:xfrm>
          <a:custGeom>
            <a:avLst/>
            <a:gdLst>
              <a:gd name="T0" fmla="*/ 0 w 339"/>
              <a:gd name="T1" fmla="*/ 122419 h 1251"/>
              <a:gd name="T2" fmla="*/ 0 w 339"/>
              <a:gd name="T3" fmla="*/ 1201931 h 1251"/>
              <a:gd name="T4" fmla="*/ 377825 w 339"/>
              <a:gd name="T5" fmla="*/ 1392237 h 1251"/>
              <a:gd name="T6" fmla="*/ 377825 w 339"/>
              <a:gd name="T7" fmla="*/ 0 h 1251"/>
              <a:gd name="T8" fmla="*/ 0 w 339"/>
              <a:gd name="T9" fmla="*/ 122419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base">
              <a:spcBef>
                <a:spcPct val="0"/>
              </a:spcBef>
              <a:spcAft>
                <a:spcPct val="0"/>
              </a:spcAft>
            </a:pPr>
            <a:endParaRPr lang="zh-CN" altLang="en-US" b="1" smtClean="0">
              <a:solidFill>
                <a:srgbClr val="000000"/>
              </a:solidFill>
            </a:endParaRPr>
          </a:p>
        </p:txBody>
      </p:sp>
      <p:sp>
        <p:nvSpPr>
          <p:cNvPr id="20" name="Freeform 18"/>
          <p:cNvSpPr>
            <a:spLocks/>
          </p:cNvSpPr>
          <p:nvPr/>
        </p:nvSpPr>
        <p:spPr bwMode="auto">
          <a:xfrm flipH="1">
            <a:off x="4632325" y="2677443"/>
            <a:ext cx="1016000" cy="1081087"/>
          </a:xfrm>
          <a:custGeom>
            <a:avLst/>
            <a:gdLst>
              <a:gd name="T0" fmla="*/ 1016000 w 913"/>
              <a:gd name="T1" fmla="*/ 1065516 h 972"/>
              <a:gd name="T2" fmla="*/ 0 w 913"/>
              <a:gd name="T3" fmla="*/ 1081087 h 972"/>
              <a:gd name="T4" fmla="*/ 0 w 913"/>
              <a:gd name="T5" fmla="*/ 0 h 972"/>
              <a:gd name="T6" fmla="*/ 1016000 w 913"/>
              <a:gd name="T7" fmla="*/ 6673 h 972"/>
              <a:gd name="T8" fmla="*/ 1016000 w 913"/>
              <a:gd name="T9" fmla="*/ 1065516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xmlns="" w="9525" algn="ctr">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fontAlgn="base">
              <a:spcBef>
                <a:spcPct val="0"/>
              </a:spcBef>
              <a:spcAft>
                <a:spcPct val="0"/>
              </a:spcAft>
            </a:pPr>
            <a:endParaRPr lang="zh-CN" altLang="en-US" b="1" smtClean="0">
              <a:solidFill>
                <a:srgbClr val="000000"/>
              </a:solidFill>
            </a:endParaRPr>
          </a:p>
        </p:txBody>
      </p:sp>
      <p:sp>
        <p:nvSpPr>
          <p:cNvPr id="21" name="Freeform 19"/>
          <p:cNvSpPr>
            <a:spLocks/>
          </p:cNvSpPr>
          <p:nvPr/>
        </p:nvSpPr>
        <p:spPr bwMode="auto">
          <a:xfrm flipH="1">
            <a:off x="5648325" y="2677443"/>
            <a:ext cx="76200" cy="1081087"/>
          </a:xfrm>
          <a:custGeom>
            <a:avLst/>
            <a:gdLst>
              <a:gd name="T0" fmla="*/ 0 w 69"/>
              <a:gd name="T1" fmla="*/ 96764 h 972"/>
              <a:gd name="T2" fmla="*/ 0 w 69"/>
              <a:gd name="T3" fmla="*/ 1007680 h 972"/>
              <a:gd name="T4" fmla="*/ 76200 w 69"/>
              <a:gd name="T5" fmla="*/ 1081087 h 972"/>
              <a:gd name="T6" fmla="*/ 76200 w 69"/>
              <a:gd name="T7" fmla="*/ 0 h 972"/>
              <a:gd name="T8" fmla="*/ 0 w 69"/>
              <a:gd name="T9" fmla="*/ 96764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base">
              <a:spcBef>
                <a:spcPct val="0"/>
              </a:spcBef>
              <a:spcAft>
                <a:spcPct val="0"/>
              </a:spcAft>
            </a:pPr>
            <a:endParaRPr lang="zh-CN" altLang="en-US" b="1" smtClean="0">
              <a:solidFill>
                <a:srgbClr val="000000"/>
              </a:solidFill>
            </a:endParaRPr>
          </a:p>
        </p:txBody>
      </p:sp>
      <p:sp>
        <p:nvSpPr>
          <p:cNvPr id="22" name="Rectangle 20"/>
          <p:cNvSpPr>
            <a:spLocks noChangeArrowheads="1"/>
          </p:cNvSpPr>
          <p:nvPr/>
        </p:nvSpPr>
        <p:spPr bwMode="auto">
          <a:xfrm>
            <a:off x="428624" y="143922"/>
            <a:ext cx="2902216" cy="2492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fontAlgn="b"/>
            <a:r>
              <a:rPr lang="zh-CN" altLang="en-US" sz="2000" dirty="0">
                <a:solidFill>
                  <a:srgbClr val="0000FF"/>
                </a:solidFill>
                <a:latin typeface="宋体"/>
              </a:rPr>
              <a:t>工商企业之间买卖商品时，卖方以商品形式向买方提供的信用</a:t>
            </a:r>
          </a:p>
          <a:p>
            <a:pPr fontAlgn="b"/>
            <a:r>
              <a:rPr lang="zh-CN" altLang="en-US" sz="2400" dirty="0">
                <a:solidFill>
                  <a:srgbClr val="000000"/>
                </a:solidFill>
                <a:latin typeface="宋体"/>
              </a:rPr>
              <a:t>作用</a:t>
            </a:r>
            <a:r>
              <a:rPr lang="zh-CN" altLang="en-US" sz="1600" dirty="0">
                <a:solidFill>
                  <a:srgbClr val="000000"/>
                </a:solidFill>
                <a:latin typeface="宋体"/>
              </a:rPr>
              <a:t>：促进生产和流通的顺畅进行</a:t>
            </a:r>
            <a:r>
              <a:rPr lang="zh-CN" altLang="en-US" sz="1600" dirty="0" smtClean="0">
                <a:solidFill>
                  <a:srgbClr val="000000"/>
                </a:solidFill>
                <a:latin typeface="宋体"/>
              </a:rPr>
              <a:t>；</a:t>
            </a:r>
            <a:r>
              <a:rPr lang="zh-CN" altLang="en-US" sz="1600" dirty="0" smtClean="0">
                <a:solidFill>
                  <a:srgbClr val="FF0000"/>
                </a:solidFill>
                <a:latin typeface="宋体"/>
              </a:rPr>
              <a:t>商业票据</a:t>
            </a:r>
            <a:r>
              <a:rPr lang="zh-CN" altLang="en-US" sz="1600" dirty="0">
                <a:solidFill>
                  <a:srgbClr val="FF0000"/>
                </a:solidFill>
                <a:latin typeface="宋体"/>
              </a:rPr>
              <a:t>的产生，与货币市场联系起来</a:t>
            </a:r>
          </a:p>
          <a:p>
            <a:pPr fontAlgn="b"/>
            <a:r>
              <a:rPr lang="zh-CN" altLang="en-US" sz="2400" dirty="0" smtClean="0">
                <a:solidFill>
                  <a:srgbClr val="000000"/>
                </a:solidFill>
                <a:latin typeface="宋体"/>
              </a:rPr>
              <a:t>局限</a:t>
            </a:r>
            <a:r>
              <a:rPr lang="zh-CN" altLang="en-US" sz="1600" dirty="0" smtClean="0">
                <a:solidFill>
                  <a:srgbClr val="000000"/>
                </a:solidFill>
                <a:latin typeface="宋体"/>
              </a:rPr>
              <a:t>：规模、期限和流通范围受限，单向（</a:t>
            </a:r>
            <a:r>
              <a:rPr lang="zh-CN" altLang="en-US" sz="1600" dirty="0">
                <a:solidFill>
                  <a:srgbClr val="000000"/>
                </a:solidFill>
                <a:latin typeface="宋体"/>
              </a:rPr>
              <a:t>卖方向买方</a:t>
            </a:r>
            <a:r>
              <a:rPr lang="zh-CN" altLang="en-US" sz="1600" dirty="0" smtClean="0">
                <a:solidFill>
                  <a:srgbClr val="000000"/>
                </a:solidFill>
                <a:latin typeface="宋体"/>
              </a:rPr>
              <a:t>）</a:t>
            </a:r>
            <a:endParaRPr lang="zh-CN" altLang="en-US" sz="1600" dirty="0">
              <a:solidFill>
                <a:srgbClr val="000000"/>
              </a:solidFill>
              <a:latin typeface="宋体"/>
            </a:endParaRPr>
          </a:p>
        </p:txBody>
      </p:sp>
      <p:sp>
        <p:nvSpPr>
          <p:cNvPr id="23" name="Line 21"/>
          <p:cNvSpPr>
            <a:spLocks noChangeShapeType="1"/>
          </p:cNvSpPr>
          <p:nvPr/>
        </p:nvSpPr>
        <p:spPr bwMode="auto">
          <a:xfrm flipH="1">
            <a:off x="428625" y="1340768"/>
            <a:ext cx="6350" cy="1336675"/>
          </a:xfrm>
          <a:prstGeom prst="line">
            <a:avLst/>
          </a:prstGeom>
          <a:noFill/>
          <a:ln w="12700">
            <a:solidFill>
              <a:srgbClr val="808080"/>
            </a:solidFill>
            <a:round/>
            <a:headEnd type="triangle" w="med" len="me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zh-CN" altLang="en-US" b="1">
              <a:solidFill>
                <a:srgbClr val="000000"/>
              </a:solidFill>
            </a:endParaRPr>
          </a:p>
        </p:txBody>
      </p:sp>
      <p:sp>
        <p:nvSpPr>
          <p:cNvPr id="24" name="Rectangle 22"/>
          <p:cNvSpPr>
            <a:spLocks noChangeArrowheads="1"/>
          </p:cNvSpPr>
          <p:nvPr/>
        </p:nvSpPr>
        <p:spPr bwMode="auto">
          <a:xfrm>
            <a:off x="3562921" y="1124744"/>
            <a:ext cx="1945183" cy="1594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fontAlgn="b"/>
            <a:r>
              <a:rPr lang="zh-CN" altLang="en-US" sz="2000" dirty="0" smtClean="0">
                <a:solidFill>
                  <a:srgbClr val="0000FF"/>
                </a:solidFill>
                <a:latin typeface="宋体"/>
              </a:rPr>
              <a:t>政府作为一方的</a:t>
            </a:r>
            <a:r>
              <a:rPr lang="zh-CN" altLang="en-US" sz="2000" dirty="0">
                <a:solidFill>
                  <a:srgbClr val="0000FF"/>
                </a:solidFill>
                <a:latin typeface="宋体"/>
              </a:rPr>
              <a:t>借贷</a:t>
            </a:r>
            <a:r>
              <a:rPr lang="zh-CN" altLang="en-US" sz="2000" dirty="0" smtClean="0">
                <a:solidFill>
                  <a:srgbClr val="0000FF"/>
                </a:solidFill>
                <a:latin typeface="宋体"/>
              </a:rPr>
              <a:t>活动</a:t>
            </a:r>
            <a:endParaRPr lang="zh-CN" altLang="en-US" sz="2000" dirty="0">
              <a:solidFill>
                <a:srgbClr val="0000FF"/>
              </a:solidFill>
              <a:latin typeface="宋体"/>
            </a:endParaRPr>
          </a:p>
          <a:p>
            <a:pPr eaLnBrk="1" fontAlgn="base" hangingPunct="1">
              <a:lnSpc>
                <a:spcPct val="120000"/>
              </a:lnSpc>
              <a:spcBef>
                <a:spcPct val="0"/>
              </a:spcBef>
              <a:spcAft>
                <a:spcPct val="0"/>
              </a:spcAft>
            </a:pPr>
            <a:r>
              <a:rPr lang="zh-CN" altLang="en-US" sz="1600" dirty="0">
                <a:solidFill>
                  <a:srgbClr val="000000"/>
                </a:solidFill>
                <a:latin typeface="宋体"/>
              </a:rPr>
              <a:t>中央政府</a:t>
            </a:r>
            <a:r>
              <a:rPr lang="zh-CN" altLang="en-US" sz="1600" dirty="0" smtClean="0">
                <a:solidFill>
                  <a:srgbClr val="000000"/>
                </a:solidFill>
                <a:latin typeface="宋体"/>
              </a:rPr>
              <a:t>债券</a:t>
            </a:r>
            <a:endParaRPr lang="en-US" altLang="zh-CN" sz="1600" dirty="0" smtClean="0">
              <a:solidFill>
                <a:srgbClr val="000000"/>
              </a:solidFill>
              <a:latin typeface="宋体"/>
            </a:endParaRPr>
          </a:p>
          <a:p>
            <a:pPr eaLnBrk="1" fontAlgn="base" hangingPunct="1">
              <a:lnSpc>
                <a:spcPct val="120000"/>
              </a:lnSpc>
              <a:spcBef>
                <a:spcPct val="0"/>
              </a:spcBef>
              <a:spcAft>
                <a:spcPct val="0"/>
              </a:spcAft>
            </a:pPr>
            <a:r>
              <a:rPr lang="zh-CN" altLang="en-US" sz="1600" dirty="0" smtClean="0">
                <a:solidFill>
                  <a:srgbClr val="000000"/>
                </a:solidFill>
                <a:latin typeface="宋体"/>
              </a:rPr>
              <a:t>地方政府债券</a:t>
            </a:r>
            <a:endParaRPr lang="en-US" altLang="zh-CN" sz="1600" dirty="0" smtClean="0">
              <a:solidFill>
                <a:srgbClr val="000000"/>
              </a:solidFill>
              <a:latin typeface="宋体"/>
            </a:endParaRPr>
          </a:p>
          <a:p>
            <a:pPr eaLnBrk="1" fontAlgn="base" hangingPunct="1">
              <a:lnSpc>
                <a:spcPct val="120000"/>
              </a:lnSpc>
              <a:spcBef>
                <a:spcPct val="0"/>
              </a:spcBef>
              <a:spcAft>
                <a:spcPct val="0"/>
              </a:spcAft>
            </a:pPr>
            <a:r>
              <a:rPr lang="zh-CN" altLang="en-US" sz="1600" dirty="0" smtClean="0">
                <a:solidFill>
                  <a:srgbClr val="000000"/>
                </a:solidFill>
                <a:latin typeface="宋体"/>
              </a:rPr>
              <a:t>政府担保债券</a:t>
            </a:r>
            <a:endParaRPr lang="zh-CN" altLang="en-US" sz="1600" dirty="0">
              <a:solidFill>
                <a:srgbClr val="000000"/>
              </a:solidFill>
              <a:latin typeface="宋体"/>
            </a:endParaRPr>
          </a:p>
        </p:txBody>
      </p:sp>
      <p:sp>
        <p:nvSpPr>
          <p:cNvPr id="25" name="Line 23"/>
          <p:cNvSpPr>
            <a:spLocks noChangeShapeType="1"/>
          </p:cNvSpPr>
          <p:nvPr/>
        </p:nvSpPr>
        <p:spPr bwMode="auto">
          <a:xfrm flipH="1" flipV="1">
            <a:off x="3562921" y="1340768"/>
            <a:ext cx="967" cy="1337816"/>
          </a:xfrm>
          <a:prstGeom prst="line">
            <a:avLst/>
          </a:prstGeom>
          <a:noFill/>
          <a:ln w="12700">
            <a:solidFill>
              <a:srgbClr val="80808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zh-CN" altLang="en-US" b="1" smtClean="0">
              <a:solidFill>
                <a:srgbClr val="000000"/>
              </a:solidFill>
            </a:endParaRPr>
          </a:p>
        </p:txBody>
      </p:sp>
      <p:sp>
        <p:nvSpPr>
          <p:cNvPr id="26" name="Rectangle 24"/>
          <p:cNvSpPr>
            <a:spLocks noChangeArrowheads="1"/>
          </p:cNvSpPr>
          <p:nvPr/>
        </p:nvSpPr>
        <p:spPr bwMode="auto">
          <a:xfrm>
            <a:off x="5867400" y="1340768"/>
            <a:ext cx="2593032" cy="1003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fontAlgn="b"/>
            <a:r>
              <a:rPr lang="zh-CN" altLang="en-US" sz="2000" dirty="0">
                <a:solidFill>
                  <a:srgbClr val="0000FF"/>
                </a:solidFill>
                <a:latin typeface="宋体"/>
              </a:rPr>
              <a:t>一切跨国的借贷关系和借贷活动</a:t>
            </a:r>
          </a:p>
          <a:p>
            <a:pPr eaLnBrk="1" fontAlgn="base" hangingPunct="1">
              <a:lnSpc>
                <a:spcPct val="120000"/>
              </a:lnSpc>
              <a:spcBef>
                <a:spcPct val="0"/>
              </a:spcBef>
              <a:spcAft>
                <a:spcPct val="0"/>
              </a:spcAft>
            </a:pPr>
            <a:r>
              <a:rPr lang="zh-CN" altLang="en-US" sz="1600" dirty="0">
                <a:solidFill>
                  <a:srgbClr val="CC3300"/>
                </a:solidFill>
                <a:latin typeface="宋体"/>
              </a:rPr>
              <a:t>国外借贷</a:t>
            </a:r>
            <a:r>
              <a:rPr lang="zh-CN" altLang="en-US" sz="1600" dirty="0">
                <a:solidFill>
                  <a:srgbClr val="000000"/>
                </a:solidFill>
                <a:latin typeface="宋体"/>
              </a:rPr>
              <a:t>和</a:t>
            </a:r>
            <a:r>
              <a:rPr lang="zh-CN" altLang="en-US" sz="1600" dirty="0">
                <a:solidFill>
                  <a:srgbClr val="CC3300"/>
                </a:solidFill>
                <a:latin typeface="宋体"/>
              </a:rPr>
              <a:t>国际直接投资</a:t>
            </a:r>
          </a:p>
        </p:txBody>
      </p:sp>
      <p:sp>
        <p:nvSpPr>
          <p:cNvPr id="27" name="Line 25"/>
          <p:cNvSpPr>
            <a:spLocks noChangeShapeType="1"/>
          </p:cNvSpPr>
          <p:nvPr/>
        </p:nvSpPr>
        <p:spPr bwMode="auto">
          <a:xfrm flipV="1">
            <a:off x="5940152" y="1445543"/>
            <a:ext cx="0" cy="1193800"/>
          </a:xfrm>
          <a:prstGeom prst="line">
            <a:avLst/>
          </a:prstGeom>
          <a:noFill/>
          <a:ln w="12700">
            <a:solidFill>
              <a:srgbClr val="808080"/>
            </a:solidFill>
            <a:round/>
            <a:headEnd/>
            <a:tailEnd type="triangle" w="med" len="me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zh-CN" altLang="en-US" b="1" smtClean="0">
              <a:solidFill>
                <a:srgbClr val="000000"/>
              </a:solidFill>
            </a:endParaRPr>
          </a:p>
        </p:txBody>
      </p:sp>
      <p:sp>
        <p:nvSpPr>
          <p:cNvPr id="28" name="Rectangle 26"/>
          <p:cNvSpPr>
            <a:spLocks noChangeArrowheads="1"/>
          </p:cNvSpPr>
          <p:nvPr/>
        </p:nvSpPr>
        <p:spPr bwMode="auto">
          <a:xfrm>
            <a:off x="2195512" y="3812505"/>
            <a:ext cx="2088455"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fontAlgn="b"/>
            <a:r>
              <a:rPr lang="zh-CN" altLang="en-US" sz="2000" dirty="0" smtClean="0">
                <a:solidFill>
                  <a:srgbClr val="0000FF"/>
                </a:solidFill>
                <a:latin typeface="宋体"/>
              </a:rPr>
              <a:t>银行等金融</a:t>
            </a:r>
            <a:r>
              <a:rPr lang="zh-CN" altLang="en-US" sz="2000" dirty="0">
                <a:solidFill>
                  <a:srgbClr val="0000FF"/>
                </a:solidFill>
                <a:latin typeface="宋体"/>
              </a:rPr>
              <a:t>机构以货币形态提供的信用</a:t>
            </a:r>
          </a:p>
          <a:p>
            <a:pPr fontAlgn="b"/>
            <a:r>
              <a:rPr lang="zh-CN" altLang="en-US" sz="2400" dirty="0">
                <a:solidFill>
                  <a:srgbClr val="000000"/>
                </a:solidFill>
                <a:latin typeface="宋体"/>
              </a:rPr>
              <a:t>特点</a:t>
            </a:r>
            <a:r>
              <a:rPr lang="zh-CN" altLang="en-US" sz="1600" dirty="0">
                <a:solidFill>
                  <a:srgbClr val="000000"/>
                </a:solidFill>
                <a:latin typeface="宋体"/>
              </a:rPr>
              <a:t>：规模巨大、货币形态，独立于商品买卖活动，广泛授信；数量和期限灵活</a:t>
            </a:r>
            <a:endParaRPr lang="en-US" altLang="zh-CN" sz="1600" dirty="0">
              <a:solidFill>
                <a:srgbClr val="000000"/>
              </a:solidFill>
              <a:latin typeface="宋体"/>
            </a:endParaRPr>
          </a:p>
          <a:p>
            <a:pPr fontAlgn="b"/>
            <a:endParaRPr lang="en-US" altLang="zh-CN" sz="1200" dirty="0">
              <a:solidFill>
                <a:srgbClr val="000000"/>
              </a:solidFill>
              <a:latin typeface="宋体"/>
            </a:endParaRPr>
          </a:p>
        </p:txBody>
      </p:sp>
      <p:sp>
        <p:nvSpPr>
          <p:cNvPr id="29" name="Line 27"/>
          <p:cNvSpPr>
            <a:spLocks noChangeShapeType="1"/>
          </p:cNvSpPr>
          <p:nvPr/>
        </p:nvSpPr>
        <p:spPr bwMode="auto">
          <a:xfrm flipV="1">
            <a:off x="2216150" y="3820443"/>
            <a:ext cx="0" cy="1238250"/>
          </a:xfrm>
          <a:prstGeom prst="line">
            <a:avLst/>
          </a:prstGeom>
          <a:noFill/>
          <a:ln w="12700">
            <a:solidFill>
              <a:srgbClr val="808080"/>
            </a:solidFill>
            <a:round/>
            <a:headEnd type="triangle" w="med" len="me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zh-CN" altLang="en-US" b="1" smtClean="0">
              <a:solidFill>
                <a:srgbClr val="000000"/>
              </a:solidFill>
            </a:endParaRPr>
          </a:p>
        </p:txBody>
      </p:sp>
      <p:sp>
        <p:nvSpPr>
          <p:cNvPr id="30" name="Rectangle 28"/>
          <p:cNvSpPr>
            <a:spLocks noChangeArrowheads="1"/>
          </p:cNvSpPr>
          <p:nvPr/>
        </p:nvSpPr>
        <p:spPr bwMode="auto">
          <a:xfrm>
            <a:off x="4707688" y="3898791"/>
            <a:ext cx="4112784"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b="1">
                <a:solidFill>
                  <a:schemeClr val="tx1"/>
                </a:solidFill>
                <a:latin typeface="Arial" pitchFamily="34" charset="0"/>
                <a:ea typeface="微软雅黑" pitchFamily="34" charset="-122"/>
              </a:defRPr>
            </a:lvl1pPr>
            <a:lvl2pPr marL="742950" indent="-285750" eaLnBrk="0" hangingPunct="0">
              <a:defRPr b="1">
                <a:solidFill>
                  <a:schemeClr val="tx1"/>
                </a:solidFill>
                <a:latin typeface="Arial" pitchFamily="34" charset="0"/>
                <a:ea typeface="微软雅黑" pitchFamily="34" charset="-122"/>
              </a:defRPr>
            </a:lvl2pPr>
            <a:lvl3pPr marL="1143000" indent="-228600" eaLnBrk="0" hangingPunct="0">
              <a:defRPr b="1">
                <a:solidFill>
                  <a:schemeClr val="tx1"/>
                </a:solidFill>
                <a:latin typeface="Arial" pitchFamily="34" charset="0"/>
                <a:ea typeface="微软雅黑" pitchFamily="34" charset="-122"/>
              </a:defRPr>
            </a:lvl3pPr>
            <a:lvl4pPr marL="1600200" indent="-228600" eaLnBrk="0" hangingPunct="0">
              <a:defRPr b="1">
                <a:solidFill>
                  <a:schemeClr val="tx1"/>
                </a:solidFill>
                <a:latin typeface="Arial" pitchFamily="34" charset="0"/>
                <a:ea typeface="微软雅黑" pitchFamily="34" charset="-122"/>
              </a:defRPr>
            </a:lvl4pPr>
            <a:lvl5pPr marL="2057400" indent="-228600" eaLnBrk="0" hangingPunct="0">
              <a:defRPr b="1">
                <a:solidFill>
                  <a:schemeClr val="tx1"/>
                </a:solidFill>
                <a:latin typeface="Arial" pitchFamily="34" charset="0"/>
                <a:ea typeface="微软雅黑" pitchFamily="34" charset="-122"/>
              </a:defRPr>
            </a:lvl5pPr>
            <a:lvl6pPr marL="2514600" indent="-228600" eaLnBrk="0" fontAlgn="base" hangingPunct="0">
              <a:spcBef>
                <a:spcPct val="0"/>
              </a:spcBef>
              <a:spcAft>
                <a:spcPct val="0"/>
              </a:spcAft>
              <a:defRPr b="1">
                <a:solidFill>
                  <a:schemeClr val="tx1"/>
                </a:solidFill>
                <a:latin typeface="Arial" pitchFamily="34" charset="0"/>
                <a:ea typeface="微软雅黑" pitchFamily="34" charset="-122"/>
              </a:defRPr>
            </a:lvl6pPr>
            <a:lvl7pPr marL="2971800" indent="-228600" eaLnBrk="0" fontAlgn="base" hangingPunct="0">
              <a:spcBef>
                <a:spcPct val="0"/>
              </a:spcBef>
              <a:spcAft>
                <a:spcPct val="0"/>
              </a:spcAft>
              <a:defRPr b="1">
                <a:solidFill>
                  <a:schemeClr val="tx1"/>
                </a:solidFill>
                <a:latin typeface="Arial" pitchFamily="34" charset="0"/>
                <a:ea typeface="微软雅黑" pitchFamily="34" charset="-122"/>
              </a:defRPr>
            </a:lvl7pPr>
            <a:lvl8pPr marL="3429000" indent="-228600" eaLnBrk="0" fontAlgn="base" hangingPunct="0">
              <a:spcBef>
                <a:spcPct val="0"/>
              </a:spcBef>
              <a:spcAft>
                <a:spcPct val="0"/>
              </a:spcAft>
              <a:defRPr b="1">
                <a:solidFill>
                  <a:schemeClr val="tx1"/>
                </a:solidFill>
                <a:latin typeface="Arial" pitchFamily="34" charset="0"/>
                <a:ea typeface="微软雅黑" pitchFamily="34" charset="-122"/>
              </a:defRPr>
            </a:lvl8pPr>
            <a:lvl9pPr marL="3886200" indent="-228600" eaLnBrk="0" fontAlgn="base" hangingPunct="0">
              <a:spcBef>
                <a:spcPct val="0"/>
              </a:spcBef>
              <a:spcAft>
                <a:spcPct val="0"/>
              </a:spcAft>
              <a:defRPr b="1">
                <a:solidFill>
                  <a:schemeClr val="tx1"/>
                </a:solidFill>
                <a:latin typeface="Arial" pitchFamily="34" charset="0"/>
                <a:ea typeface="微软雅黑" pitchFamily="34" charset="-122"/>
              </a:defRPr>
            </a:lvl9pPr>
          </a:lstStyle>
          <a:p>
            <a:pPr fontAlgn="b"/>
            <a:r>
              <a:rPr lang="zh-CN" altLang="en-US" sz="2000" dirty="0">
                <a:solidFill>
                  <a:srgbClr val="0000FF"/>
                </a:solidFill>
                <a:latin typeface="宋体"/>
              </a:rPr>
              <a:t>工商企业、</a:t>
            </a:r>
            <a:r>
              <a:rPr lang="zh-CN" altLang="en-US" sz="2000" dirty="0" smtClean="0">
                <a:solidFill>
                  <a:srgbClr val="0000FF"/>
                </a:solidFill>
                <a:latin typeface="宋体"/>
              </a:rPr>
              <a:t>银行等金融</a:t>
            </a:r>
            <a:r>
              <a:rPr lang="zh-CN" altLang="en-US" sz="2000" dirty="0">
                <a:solidFill>
                  <a:srgbClr val="0000FF"/>
                </a:solidFill>
                <a:latin typeface="宋体"/>
              </a:rPr>
              <a:t>机构提供给消费者用于消费支出的信用形式</a:t>
            </a:r>
          </a:p>
          <a:p>
            <a:pPr fontAlgn="b"/>
            <a:r>
              <a:rPr lang="zh-CN" altLang="en-US" sz="2400" dirty="0">
                <a:solidFill>
                  <a:srgbClr val="000000"/>
                </a:solidFill>
                <a:latin typeface="宋体"/>
              </a:rPr>
              <a:t>赊销</a:t>
            </a:r>
            <a:r>
              <a:rPr lang="zh-CN" altLang="en-US" sz="1200" dirty="0">
                <a:solidFill>
                  <a:srgbClr val="000000"/>
                </a:solidFill>
                <a:latin typeface="Arial"/>
              </a:rPr>
              <a:t>：</a:t>
            </a:r>
            <a:r>
              <a:rPr lang="zh-CN" altLang="en-US" sz="1600" dirty="0">
                <a:solidFill>
                  <a:srgbClr val="000000"/>
                </a:solidFill>
                <a:latin typeface="宋体"/>
              </a:rPr>
              <a:t>工商企业对消费者提供的</a:t>
            </a:r>
            <a:r>
              <a:rPr lang="zh-CN" altLang="en-US" sz="1600" dirty="0">
                <a:solidFill>
                  <a:srgbClr val="FF0000"/>
                </a:solidFill>
                <a:latin typeface="宋体"/>
              </a:rPr>
              <a:t>短期信用</a:t>
            </a:r>
            <a:endParaRPr lang="en-US" altLang="zh-CN" sz="1600" dirty="0">
              <a:solidFill>
                <a:srgbClr val="FF0000"/>
              </a:solidFill>
              <a:latin typeface="宋体"/>
            </a:endParaRPr>
          </a:p>
          <a:p>
            <a:pPr fontAlgn="b"/>
            <a:r>
              <a:rPr lang="zh-CN" altLang="en-US" sz="2400" dirty="0" smtClean="0">
                <a:solidFill>
                  <a:srgbClr val="000000"/>
                </a:solidFill>
                <a:latin typeface="宋体"/>
              </a:rPr>
              <a:t>分期付款</a:t>
            </a:r>
            <a:r>
              <a:rPr lang="zh-CN" altLang="en-US" sz="1200" dirty="0">
                <a:solidFill>
                  <a:srgbClr val="000000"/>
                </a:solidFill>
                <a:latin typeface="Arial"/>
              </a:rPr>
              <a:t>：</a:t>
            </a:r>
            <a:r>
              <a:rPr lang="zh-CN" altLang="en-US" sz="1600" dirty="0">
                <a:solidFill>
                  <a:srgbClr val="000000"/>
                </a:solidFill>
                <a:latin typeface="宋体"/>
              </a:rPr>
              <a:t>多用于购买房屋、汽车或各种高档耐用品，属于</a:t>
            </a:r>
            <a:r>
              <a:rPr lang="zh-CN" altLang="en-US" sz="1600" dirty="0">
                <a:solidFill>
                  <a:srgbClr val="FF0000"/>
                </a:solidFill>
                <a:latin typeface="宋体"/>
              </a:rPr>
              <a:t>中长期</a:t>
            </a:r>
            <a:r>
              <a:rPr lang="zh-CN" altLang="en-US" sz="1600" dirty="0">
                <a:solidFill>
                  <a:srgbClr val="000000"/>
                </a:solidFill>
                <a:latin typeface="宋体"/>
              </a:rPr>
              <a:t>消费信用</a:t>
            </a:r>
          </a:p>
          <a:p>
            <a:pPr fontAlgn="b"/>
            <a:r>
              <a:rPr lang="zh-CN" altLang="en-US" sz="2400" dirty="0" smtClean="0">
                <a:solidFill>
                  <a:srgbClr val="000000"/>
                </a:solidFill>
                <a:latin typeface="宋体"/>
              </a:rPr>
              <a:t>消费</a:t>
            </a:r>
            <a:r>
              <a:rPr lang="zh-CN" altLang="en-US" sz="2400" dirty="0">
                <a:solidFill>
                  <a:srgbClr val="000000"/>
                </a:solidFill>
                <a:latin typeface="宋体"/>
              </a:rPr>
              <a:t>贷款</a:t>
            </a:r>
            <a:r>
              <a:rPr lang="zh-CN" altLang="en-US" sz="1200" dirty="0">
                <a:solidFill>
                  <a:srgbClr val="000000"/>
                </a:solidFill>
                <a:latin typeface="Arial"/>
              </a:rPr>
              <a:t>：</a:t>
            </a:r>
            <a:r>
              <a:rPr lang="zh-CN" altLang="en-US" sz="1600" dirty="0">
                <a:solidFill>
                  <a:srgbClr val="000000"/>
                </a:solidFill>
                <a:latin typeface="宋体"/>
              </a:rPr>
              <a:t>银行等金融机构采用信用放款或抵押放款方式对消费者发放的贷款，期限较长，最长可达</a:t>
            </a:r>
            <a:r>
              <a:rPr lang="en-US" altLang="zh-CN" sz="1600" dirty="0">
                <a:solidFill>
                  <a:srgbClr val="000000"/>
                </a:solidFill>
                <a:latin typeface="宋体"/>
              </a:rPr>
              <a:t>20~30</a:t>
            </a:r>
            <a:r>
              <a:rPr lang="zh-CN" altLang="en-US" sz="1600" dirty="0">
                <a:solidFill>
                  <a:srgbClr val="000000"/>
                </a:solidFill>
                <a:latin typeface="宋体"/>
              </a:rPr>
              <a:t>年。</a:t>
            </a:r>
          </a:p>
        </p:txBody>
      </p:sp>
      <p:sp>
        <p:nvSpPr>
          <p:cNvPr id="31" name="Line 29"/>
          <p:cNvSpPr>
            <a:spLocks noChangeShapeType="1"/>
          </p:cNvSpPr>
          <p:nvPr/>
        </p:nvSpPr>
        <p:spPr bwMode="auto">
          <a:xfrm flipV="1">
            <a:off x="4652963" y="3750593"/>
            <a:ext cx="0" cy="1338262"/>
          </a:xfrm>
          <a:prstGeom prst="line">
            <a:avLst/>
          </a:prstGeom>
          <a:noFill/>
          <a:ln w="12700">
            <a:solidFill>
              <a:srgbClr val="808080"/>
            </a:solidFill>
            <a:round/>
            <a:headEnd type="triangle" w="med" len="med"/>
            <a:tailEnd/>
          </a:ln>
          <a:extLst>
            <a:ext uri="{909E8E84-426E-40DD-AFC4-6F175D3DCCD1}">
              <a14:hiddenFill xmlns:a14="http://schemas.microsoft.com/office/drawing/2010/main" xmlns="">
                <a:noFill/>
              </a14:hiddenFill>
            </a:ext>
          </a:extLst>
        </p:spPr>
        <p:txBody>
          <a:bodyPr/>
          <a:lstStyle/>
          <a:p>
            <a:pPr fontAlgn="base">
              <a:spcBef>
                <a:spcPct val="0"/>
              </a:spcBef>
              <a:spcAft>
                <a:spcPct val="0"/>
              </a:spcAft>
            </a:pPr>
            <a:endParaRPr lang="zh-CN" altLang="en-US" b="1" smtClean="0">
              <a:solidFill>
                <a:srgbClr val="000000"/>
              </a:solidFill>
            </a:endParaRPr>
          </a:p>
        </p:txBody>
      </p:sp>
      <p:sp>
        <p:nvSpPr>
          <p:cNvPr id="34" name="Freeform 32"/>
          <p:cNvSpPr>
            <a:spLocks/>
          </p:cNvSpPr>
          <p:nvPr/>
        </p:nvSpPr>
        <p:spPr bwMode="auto">
          <a:xfrm>
            <a:off x="2124075" y="3874418"/>
            <a:ext cx="23813" cy="1587"/>
          </a:xfrm>
          <a:custGeom>
            <a:avLst/>
            <a:gdLst>
              <a:gd name="T0" fmla="*/ 23813 w 12"/>
              <a:gd name="T1" fmla="*/ 0 h 1587"/>
              <a:gd name="T2" fmla="*/ 0 w 12"/>
              <a:gd name="T3" fmla="*/ 0 h 1587"/>
              <a:gd name="T4" fmla="*/ 23813 w 12"/>
              <a:gd name="T5" fmla="*/ 0 h 1587"/>
              <a:gd name="T6" fmla="*/ 23813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base">
              <a:spcBef>
                <a:spcPct val="0"/>
              </a:spcBef>
              <a:spcAft>
                <a:spcPct val="0"/>
              </a:spcAft>
            </a:pPr>
            <a:endParaRPr lang="zh-CN" altLang="en-US" b="1" smtClean="0">
              <a:solidFill>
                <a:srgbClr val="000000"/>
              </a:solidFill>
            </a:endParaRPr>
          </a:p>
        </p:txBody>
      </p:sp>
      <p:sp>
        <p:nvSpPr>
          <p:cNvPr id="36" name="WordArt 34"/>
          <p:cNvSpPr>
            <a:spLocks noChangeArrowheads="1" noChangeShapeType="1" noTextEdit="1"/>
          </p:cNvSpPr>
          <p:nvPr/>
        </p:nvSpPr>
        <p:spPr bwMode="auto">
          <a:xfrm>
            <a:off x="2287588" y="3436268"/>
            <a:ext cx="174625" cy="280987"/>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pPr algn="ctr" fontAlgn="base">
              <a:spcBef>
                <a:spcPct val="0"/>
              </a:spcBef>
              <a:spcAft>
                <a:spcPct val="0"/>
              </a:spcAft>
            </a:pPr>
            <a:r>
              <a:rPr lang="en-US" altLang="zh-CN" sz="3600" b="1" kern="10" dirty="0" smtClean="0">
                <a:solidFill>
                  <a:srgbClr val="0875F8"/>
                </a:solidFill>
                <a:cs typeface="Arial"/>
              </a:rPr>
              <a:t>2</a:t>
            </a:r>
            <a:endParaRPr lang="zh-CN" altLang="en-US" sz="3600" b="1" kern="10" dirty="0" smtClean="0">
              <a:solidFill>
                <a:srgbClr val="0875F8"/>
              </a:solidFill>
              <a:cs typeface="Arial"/>
            </a:endParaRPr>
          </a:p>
        </p:txBody>
      </p:sp>
      <p:sp>
        <p:nvSpPr>
          <p:cNvPr id="37" name="WordArt 35"/>
          <p:cNvSpPr>
            <a:spLocks noChangeArrowheads="1" noChangeShapeType="1" noTextEdit="1"/>
          </p:cNvSpPr>
          <p:nvPr/>
        </p:nvSpPr>
        <p:spPr bwMode="auto">
          <a:xfrm>
            <a:off x="3575050" y="3429918"/>
            <a:ext cx="174625" cy="280987"/>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pPr algn="ctr" fontAlgn="base">
              <a:spcBef>
                <a:spcPct val="0"/>
              </a:spcBef>
              <a:spcAft>
                <a:spcPct val="0"/>
              </a:spcAft>
            </a:pPr>
            <a:r>
              <a:rPr lang="en-US" altLang="zh-CN" sz="3600" b="1" kern="10" smtClean="0">
                <a:solidFill>
                  <a:srgbClr val="0875F8"/>
                </a:solidFill>
                <a:cs typeface="Arial"/>
              </a:rPr>
              <a:t>3</a:t>
            </a:r>
            <a:endParaRPr lang="zh-CN" altLang="en-US" sz="3600" b="1" kern="10" smtClean="0">
              <a:solidFill>
                <a:srgbClr val="0875F8"/>
              </a:solidFill>
              <a:cs typeface="Arial"/>
            </a:endParaRPr>
          </a:p>
        </p:txBody>
      </p:sp>
      <p:sp>
        <p:nvSpPr>
          <p:cNvPr id="38" name="WordArt 36"/>
          <p:cNvSpPr>
            <a:spLocks noChangeArrowheads="1" noChangeShapeType="1" noTextEdit="1"/>
          </p:cNvSpPr>
          <p:nvPr/>
        </p:nvSpPr>
        <p:spPr bwMode="auto">
          <a:xfrm>
            <a:off x="4711700" y="3429918"/>
            <a:ext cx="174625" cy="280987"/>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pPr algn="ctr" fontAlgn="base">
              <a:spcBef>
                <a:spcPct val="0"/>
              </a:spcBef>
              <a:spcAft>
                <a:spcPct val="0"/>
              </a:spcAft>
            </a:pPr>
            <a:r>
              <a:rPr lang="en-US" altLang="zh-CN" sz="3600" b="1" kern="10" smtClean="0">
                <a:solidFill>
                  <a:srgbClr val="0875F8"/>
                </a:solidFill>
                <a:cs typeface="Arial"/>
              </a:rPr>
              <a:t>4</a:t>
            </a:r>
            <a:endParaRPr lang="zh-CN" altLang="en-US" sz="3600" b="1" kern="10" smtClean="0">
              <a:solidFill>
                <a:srgbClr val="0875F8"/>
              </a:solidFill>
              <a:cs typeface="Arial"/>
            </a:endParaRPr>
          </a:p>
        </p:txBody>
      </p:sp>
      <p:sp>
        <p:nvSpPr>
          <p:cNvPr id="40" name="WordArt 38"/>
          <p:cNvSpPr>
            <a:spLocks noChangeArrowheads="1" noChangeShapeType="1" noTextEdit="1"/>
          </p:cNvSpPr>
          <p:nvPr/>
        </p:nvSpPr>
        <p:spPr bwMode="auto">
          <a:xfrm>
            <a:off x="6017468" y="3501355"/>
            <a:ext cx="182563" cy="280988"/>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pPr algn="ctr" fontAlgn="base">
              <a:spcBef>
                <a:spcPct val="0"/>
              </a:spcBef>
              <a:spcAft>
                <a:spcPct val="0"/>
              </a:spcAft>
            </a:pPr>
            <a:r>
              <a:rPr lang="en-US" altLang="zh-CN" sz="3600" b="1" kern="10" dirty="0" smtClean="0">
                <a:solidFill>
                  <a:srgbClr val="0875F8"/>
                </a:solidFill>
                <a:cs typeface="Arial"/>
              </a:rPr>
              <a:t>5</a:t>
            </a:r>
            <a:endParaRPr lang="zh-CN" altLang="en-US" sz="3600" b="1" kern="10" dirty="0" smtClean="0">
              <a:solidFill>
                <a:srgbClr val="0875F8"/>
              </a:solidFill>
              <a:cs typeface="Arial"/>
            </a:endParaRPr>
          </a:p>
        </p:txBody>
      </p:sp>
      <p:sp>
        <p:nvSpPr>
          <p:cNvPr id="41" name="Freeform 39"/>
          <p:cNvSpPr>
            <a:spLocks/>
          </p:cNvSpPr>
          <p:nvPr/>
        </p:nvSpPr>
        <p:spPr bwMode="auto">
          <a:xfrm>
            <a:off x="1781175" y="4363368"/>
            <a:ext cx="23813" cy="1587"/>
          </a:xfrm>
          <a:custGeom>
            <a:avLst/>
            <a:gdLst>
              <a:gd name="T0" fmla="*/ 23813 w 12"/>
              <a:gd name="T1" fmla="*/ 0 h 1587"/>
              <a:gd name="T2" fmla="*/ 0 w 12"/>
              <a:gd name="T3" fmla="*/ 0 h 1587"/>
              <a:gd name="T4" fmla="*/ 23813 w 12"/>
              <a:gd name="T5" fmla="*/ 0 h 1587"/>
              <a:gd name="T6" fmla="*/ 23813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solidFill>
            <a:srgbClr val="02020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base">
              <a:spcBef>
                <a:spcPct val="0"/>
              </a:spcBef>
              <a:spcAft>
                <a:spcPct val="0"/>
              </a:spcAft>
            </a:pPr>
            <a:endParaRPr lang="zh-CN" altLang="en-US" b="1" smtClean="0">
              <a:solidFill>
                <a:srgbClr val="000000"/>
              </a:solidFill>
            </a:endParaRPr>
          </a:p>
        </p:txBody>
      </p:sp>
      <p:sp>
        <p:nvSpPr>
          <p:cNvPr id="42" name="TextBox 41"/>
          <p:cNvSpPr txBox="1"/>
          <p:nvPr/>
        </p:nvSpPr>
        <p:spPr>
          <a:xfrm>
            <a:off x="738516" y="2914342"/>
            <a:ext cx="1142425" cy="369332"/>
          </a:xfrm>
          <a:prstGeom prst="rect">
            <a:avLst/>
          </a:prstGeom>
          <a:noFill/>
        </p:spPr>
        <p:txBody>
          <a:bodyPr wrap="square" rtlCol="0">
            <a:spAutoFit/>
          </a:bodyPr>
          <a:lstStyle/>
          <a:p>
            <a:pPr fontAlgn="b"/>
            <a:r>
              <a:rPr lang="zh-CN" altLang="en-US" b="1" dirty="0">
                <a:solidFill>
                  <a:srgbClr val="000000"/>
                </a:solidFill>
                <a:latin typeface="宋体"/>
              </a:rPr>
              <a:t>商业</a:t>
            </a:r>
            <a:r>
              <a:rPr lang="zh-CN" altLang="en-US" b="1" dirty="0" smtClean="0">
                <a:solidFill>
                  <a:srgbClr val="000000"/>
                </a:solidFill>
                <a:latin typeface="宋体"/>
              </a:rPr>
              <a:t>信用</a:t>
            </a:r>
            <a:endParaRPr lang="zh-CN" altLang="en-US" dirty="0">
              <a:solidFill>
                <a:srgbClr val="000000"/>
              </a:solidFill>
            </a:endParaRPr>
          </a:p>
        </p:txBody>
      </p:sp>
      <p:sp>
        <p:nvSpPr>
          <p:cNvPr id="43" name="WordArt 34"/>
          <p:cNvSpPr>
            <a:spLocks noChangeArrowheads="1" noChangeShapeType="1" noTextEdit="1"/>
          </p:cNvSpPr>
          <p:nvPr/>
        </p:nvSpPr>
        <p:spPr bwMode="auto">
          <a:xfrm>
            <a:off x="899592" y="3501008"/>
            <a:ext cx="174625" cy="280987"/>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pPr algn="ctr" fontAlgn="base">
              <a:spcBef>
                <a:spcPct val="0"/>
              </a:spcBef>
              <a:spcAft>
                <a:spcPct val="0"/>
              </a:spcAft>
            </a:pPr>
            <a:r>
              <a:rPr lang="en-US" altLang="zh-CN" sz="3600" b="1" kern="10" dirty="0" smtClean="0">
                <a:solidFill>
                  <a:srgbClr val="0875F8"/>
                </a:solidFill>
                <a:cs typeface="Arial"/>
              </a:rPr>
              <a:t>1</a:t>
            </a:r>
            <a:endParaRPr lang="zh-CN" altLang="en-US" sz="3600" b="1" kern="10" dirty="0" smtClean="0">
              <a:solidFill>
                <a:srgbClr val="0875F8"/>
              </a:solidFill>
              <a:cs typeface="Arial"/>
            </a:endParaRPr>
          </a:p>
        </p:txBody>
      </p:sp>
      <p:sp>
        <p:nvSpPr>
          <p:cNvPr id="44" name="TextBox 43"/>
          <p:cNvSpPr txBox="1"/>
          <p:nvPr/>
        </p:nvSpPr>
        <p:spPr>
          <a:xfrm>
            <a:off x="2188415" y="2921471"/>
            <a:ext cx="1142425" cy="369332"/>
          </a:xfrm>
          <a:prstGeom prst="rect">
            <a:avLst/>
          </a:prstGeom>
          <a:noFill/>
        </p:spPr>
        <p:txBody>
          <a:bodyPr wrap="square" rtlCol="0">
            <a:spAutoFit/>
          </a:bodyPr>
          <a:lstStyle/>
          <a:p>
            <a:pPr fontAlgn="b"/>
            <a:r>
              <a:rPr lang="zh-CN" altLang="en-US" b="1" dirty="0" smtClean="0">
                <a:solidFill>
                  <a:srgbClr val="000000"/>
                </a:solidFill>
                <a:latin typeface="宋体"/>
              </a:rPr>
              <a:t>银行信用</a:t>
            </a:r>
            <a:endParaRPr lang="zh-CN" altLang="en-US" dirty="0">
              <a:solidFill>
                <a:srgbClr val="000000"/>
              </a:solidFill>
            </a:endParaRPr>
          </a:p>
        </p:txBody>
      </p:sp>
      <p:sp>
        <p:nvSpPr>
          <p:cNvPr id="45" name="TextBox 44"/>
          <p:cNvSpPr txBox="1"/>
          <p:nvPr/>
        </p:nvSpPr>
        <p:spPr>
          <a:xfrm>
            <a:off x="3419872" y="2914342"/>
            <a:ext cx="1142425" cy="369332"/>
          </a:xfrm>
          <a:prstGeom prst="rect">
            <a:avLst/>
          </a:prstGeom>
          <a:noFill/>
        </p:spPr>
        <p:txBody>
          <a:bodyPr wrap="square" rtlCol="0">
            <a:spAutoFit/>
          </a:bodyPr>
          <a:lstStyle/>
          <a:p>
            <a:pPr fontAlgn="b"/>
            <a:r>
              <a:rPr lang="zh-CN" altLang="en-US" b="1" dirty="0" smtClean="0">
                <a:solidFill>
                  <a:srgbClr val="000000"/>
                </a:solidFill>
                <a:latin typeface="宋体"/>
              </a:rPr>
              <a:t>政府信用</a:t>
            </a:r>
            <a:endParaRPr lang="zh-CN" altLang="en-US" dirty="0">
              <a:solidFill>
                <a:srgbClr val="000000"/>
              </a:solidFill>
            </a:endParaRPr>
          </a:p>
        </p:txBody>
      </p:sp>
      <p:sp>
        <p:nvSpPr>
          <p:cNvPr id="46" name="TextBox 45"/>
          <p:cNvSpPr txBox="1"/>
          <p:nvPr/>
        </p:nvSpPr>
        <p:spPr>
          <a:xfrm>
            <a:off x="4610341" y="2921471"/>
            <a:ext cx="1142425" cy="369332"/>
          </a:xfrm>
          <a:prstGeom prst="rect">
            <a:avLst/>
          </a:prstGeom>
          <a:noFill/>
        </p:spPr>
        <p:txBody>
          <a:bodyPr wrap="square" rtlCol="0">
            <a:spAutoFit/>
          </a:bodyPr>
          <a:lstStyle/>
          <a:p>
            <a:pPr fontAlgn="b"/>
            <a:r>
              <a:rPr lang="zh-CN" altLang="en-US" b="1" dirty="0" smtClean="0">
                <a:solidFill>
                  <a:srgbClr val="000000"/>
                </a:solidFill>
                <a:latin typeface="宋体"/>
              </a:rPr>
              <a:t>消费信用</a:t>
            </a:r>
            <a:endParaRPr lang="zh-CN" altLang="en-US" dirty="0">
              <a:solidFill>
                <a:srgbClr val="000000"/>
              </a:solidFill>
            </a:endParaRPr>
          </a:p>
        </p:txBody>
      </p:sp>
      <p:sp>
        <p:nvSpPr>
          <p:cNvPr id="47" name="TextBox 46"/>
          <p:cNvSpPr txBox="1"/>
          <p:nvPr/>
        </p:nvSpPr>
        <p:spPr>
          <a:xfrm>
            <a:off x="5949855" y="2928600"/>
            <a:ext cx="1142425" cy="369332"/>
          </a:xfrm>
          <a:prstGeom prst="rect">
            <a:avLst/>
          </a:prstGeom>
          <a:noFill/>
        </p:spPr>
        <p:txBody>
          <a:bodyPr wrap="square" rtlCol="0">
            <a:spAutoFit/>
          </a:bodyPr>
          <a:lstStyle/>
          <a:p>
            <a:pPr fontAlgn="b"/>
            <a:r>
              <a:rPr lang="zh-CN" altLang="en-US" b="1" dirty="0" smtClean="0">
                <a:solidFill>
                  <a:srgbClr val="000000"/>
                </a:solidFill>
                <a:latin typeface="宋体"/>
              </a:rPr>
              <a:t>国际信用</a:t>
            </a:r>
            <a:endParaRPr lang="zh-CN" altLang="en-US" dirty="0">
              <a:solidFill>
                <a:srgbClr val="000000"/>
              </a:solidFill>
            </a:endParaRPr>
          </a:p>
        </p:txBody>
      </p:sp>
      <p:sp>
        <p:nvSpPr>
          <p:cNvPr id="49" name="下弧形箭头 48"/>
          <p:cNvSpPr/>
          <p:nvPr/>
        </p:nvSpPr>
        <p:spPr bwMode="auto">
          <a:xfrm>
            <a:off x="1527928" y="3217986"/>
            <a:ext cx="899244" cy="379911"/>
          </a:xfrm>
          <a:prstGeom prst="curvedUpArrow">
            <a:avLst/>
          </a:prstGeom>
          <a:solidFill>
            <a:srgbClr val="00B050"/>
          </a:solidFill>
          <a:ln w="9525"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50" name="圆角矩形 49"/>
          <p:cNvSpPr/>
          <p:nvPr/>
        </p:nvSpPr>
        <p:spPr bwMode="auto">
          <a:xfrm>
            <a:off x="4711700" y="3898791"/>
            <a:ext cx="4036764" cy="2554545"/>
          </a:xfrm>
          <a:prstGeom prst="roundRect">
            <a:avLst>
              <a:gd name="adj" fmla="val 6619"/>
            </a:avLst>
          </a:prstGeom>
          <a:noFill/>
          <a:ln w="25400" cap="flat" cmpd="sng" algn="ctr">
            <a:solidFill>
              <a:srgbClr val="0070C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Tree>
    <p:extLst>
      <p:ext uri="{BB962C8B-B14F-4D97-AF65-F5344CB8AC3E}">
        <p14:creationId xmlns:p14="http://schemas.microsoft.com/office/powerpoint/2010/main" xmlns="" val="37307264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331640" y="1556792"/>
            <a:ext cx="6192688" cy="2257428"/>
          </a:xfrm>
        </p:spPr>
        <p:txBody>
          <a:bodyPr/>
          <a:lstStyle/>
          <a:p>
            <a:pPr algn="ctr">
              <a:buNone/>
            </a:pPr>
            <a:r>
              <a:rPr lang="zh-CN" altLang="en-US" sz="9600" b="1" cap="all" dirty="0" smtClean="0">
                <a:ln w="9000" cmpd="sng">
                  <a:no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latin typeface="华文新魏" panose="02010800040101010101" pitchFamily="2" charset="-122"/>
                <a:ea typeface="华文新魏" panose="02010800040101010101" pitchFamily="2" charset="-122"/>
              </a:rPr>
              <a:t>商业信用</a:t>
            </a:r>
            <a:endParaRPr lang="zh-CN" altLang="en-US" sz="9600" b="1" cap="all" dirty="0">
              <a:ln w="9000" cmpd="sng">
                <a:no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latin typeface="华文新魏" panose="02010800040101010101" pitchFamily="2" charset="-122"/>
              <a:ea typeface="华文新魏" panose="02010800040101010101" pitchFamily="2" charset="-122"/>
            </a:endParaRPr>
          </a:p>
        </p:txBody>
      </p:sp>
      <p:pic>
        <p:nvPicPr>
          <p:cNvPr id="3" name="Picture 4" descr="C:\Users\360\AppData\Local\Microsoft\Windows\Temporary Internet Files\Content.IE5\Q5EK2C9F\MC900079072[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55106" y="4548365"/>
            <a:ext cx="4088894" cy="23096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507246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8229600" cy="927100"/>
          </a:xfrm>
        </p:spPr>
        <p:txBody>
          <a:bodyPr/>
          <a:lstStyle/>
          <a:p>
            <a:r>
              <a:rPr lang="zh-CN" altLang="en-US" sz="3600" dirty="0" smtClean="0">
                <a:latin typeface="Times New Roman" pitchFamily="18" charset="0"/>
                <a:ea typeface="楷体_GB2312" panose="02010609030101010101" pitchFamily="49" charset="-122"/>
                <a:cs typeface="Times New Roman" pitchFamily="18" charset="0"/>
              </a:rPr>
              <a:t>商业票据（</a:t>
            </a:r>
            <a:r>
              <a:rPr lang="en-US" altLang="zh-CN" sz="3600" dirty="0" smtClean="0">
                <a:latin typeface="Times New Roman" pitchFamily="18" charset="0"/>
                <a:ea typeface="楷体_GB2312" panose="02010609030101010101" pitchFamily="49" charset="-122"/>
                <a:cs typeface="Times New Roman" pitchFamily="18" charset="0"/>
              </a:rPr>
              <a:t>CP</a:t>
            </a:r>
            <a:r>
              <a:rPr lang="zh-CN" altLang="en-US" sz="3600" dirty="0" smtClean="0">
                <a:latin typeface="Times New Roman" pitchFamily="18" charset="0"/>
                <a:ea typeface="楷体_GB2312" panose="02010609030101010101" pitchFamily="49" charset="-122"/>
                <a:cs typeface="Times New Roman" pitchFamily="18" charset="0"/>
              </a:rPr>
              <a:t>）</a:t>
            </a:r>
            <a:endParaRPr lang="zh-CN" altLang="en-US" sz="3600" dirty="0">
              <a:latin typeface="Times New Roman" pitchFamily="18" charset="0"/>
              <a:ea typeface="楷体_GB2312" panose="02010609030101010101" pitchFamily="49" charset="-122"/>
              <a:cs typeface="Times New Roman" pitchFamily="18" charset="0"/>
            </a:endParaRPr>
          </a:p>
        </p:txBody>
      </p:sp>
      <p:sp>
        <p:nvSpPr>
          <p:cNvPr id="3" name="内容占位符 2"/>
          <p:cNvSpPr>
            <a:spLocks noGrp="1"/>
          </p:cNvSpPr>
          <p:nvPr>
            <p:ph idx="1"/>
          </p:nvPr>
        </p:nvSpPr>
        <p:spPr>
          <a:xfrm>
            <a:off x="106208" y="1412776"/>
            <a:ext cx="8858280" cy="4824536"/>
          </a:xfrm>
        </p:spPr>
        <p:txBody>
          <a:bodyPr/>
          <a:lstStyle/>
          <a:p>
            <a:pPr>
              <a:buClr>
                <a:srgbClr val="FF0000"/>
              </a:buClr>
              <a:buFont typeface="Wingdings" pitchFamily="2" charset="2"/>
              <a:buChar char="Ø"/>
            </a:pPr>
            <a:r>
              <a:rPr lang="zh-CN" altLang="en-US" sz="2800" dirty="0" smtClean="0">
                <a:latin typeface="华文行楷" pitchFamily="2" charset="-122"/>
                <a:ea typeface="华文行楷" pitchFamily="2" charset="-122"/>
                <a:cs typeface="Times New Roman" pitchFamily="18" charset="0"/>
                <a:sym typeface="Wingdings 2" pitchFamily="18" charset="2"/>
              </a:rPr>
              <a:t>商业票据</a:t>
            </a:r>
            <a:r>
              <a:rPr lang="zh-CN" altLang="en-US" sz="2800" dirty="0" smtClean="0">
                <a:latin typeface="Times New Roman" pitchFamily="18" charset="0"/>
                <a:ea typeface="楷体_GB2312" pitchFamily="49" charset="-122"/>
                <a:cs typeface="Times New Roman" pitchFamily="18" charset="0"/>
                <a:sym typeface="Wingdings 2" pitchFamily="18" charset="2"/>
              </a:rPr>
              <a:t>：是在商业信用中被广泛使用的表明买卖双方债权债务关系的凭证，是商业信用中卖方为保证自己对买方拥有债务索取权而保有的书面凭证。</a:t>
            </a:r>
          </a:p>
          <a:p>
            <a:pPr>
              <a:buClr>
                <a:srgbClr val="FF0000"/>
              </a:buClr>
              <a:buFont typeface="Wingdings" pitchFamily="2" charset="2"/>
              <a:buChar char="Ø"/>
            </a:pPr>
            <a:r>
              <a:rPr lang="zh-CN" altLang="en-US" sz="2800" dirty="0" smtClean="0">
                <a:latin typeface="华文行楷" pitchFamily="2" charset="-122"/>
                <a:ea typeface="华文行楷" pitchFamily="2" charset="-122"/>
                <a:cs typeface="Times New Roman" pitchFamily="18" charset="0"/>
                <a:sym typeface="Wingdings 2" pitchFamily="18" charset="2"/>
              </a:rPr>
              <a:t>背书</a:t>
            </a:r>
            <a:r>
              <a:rPr lang="zh-CN" altLang="en-US" sz="2800" dirty="0" smtClean="0">
                <a:latin typeface="Times New Roman" pitchFamily="18" charset="0"/>
                <a:ea typeface="楷体_GB2312" pitchFamily="49" charset="-122"/>
                <a:cs typeface="Times New Roman" pitchFamily="18" charset="0"/>
                <a:sym typeface="Wingdings 2" pitchFamily="18" charset="2"/>
              </a:rPr>
              <a:t>（</a:t>
            </a:r>
            <a:r>
              <a:rPr lang="en-US" altLang="zh-CN" sz="2800" dirty="0" smtClean="0">
                <a:latin typeface="Times New Roman" pitchFamily="18" charset="0"/>
                <a:ea typeface="楷体_GB2312" pitchFamily="49" charset="-122"/>
                <a:cs typeface="Times New Roman" pitchFamily="18" charset="0"/>
                <a:sym typeface="Wingdings 2" pitchFamily="18" charset="2"/>
              </a:rPr>
              <a:t>Endorsement</a:t>
            </a:r>
            <a:r>
              <a:rPr lang="zh-CN" altLang="en-US" sz="2800" dirty="0" smtClean="0">
                <a:latin typeface="Times New Roman" pitchFamily="18" charset="0"/>
                <a:ea typeface="楷体_GB2312" pitchFamily="49" charset="-122"/>
                <a:cs typeface="Times New Roman" pitchFamily="18" charset="0"/>
                <a:sym typeface="Wingdings 2" pitchFamily="18" charset="2"/>
              </a:rPr>
              <a:t>）：商业票据的债权人在转让票据时在其背面签字以承担连带责任的行为。</a:t>
            </a: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lvl="2">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sym typeface="Wingdings 2" pitchFamily="18" charset="2"/>
              </a:rPr>
              <a:t>商业票据的背书人信用等级越高，参与背书的人数越多，商业票据的信用风险越低。</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2">
              <a:buClr>
                <a:srgbClr val="FF0000"/>
              </a:buClr>
              <a:buFont typeface="Wingdings" pitchFamily="2" charset="2"/>
              <a:buChar char="ü"/>
            </a:pPr>
            <a:r>
              <a:rPr lang="zh-CN" altLang="en-US" dirty="0" smtClean="0">
                <a:solidFill>
                  <a:srgbClr val="FF0000"/>
                </a:solidFill>
                <a:latin typeface="Times New Roman" pitchFamily="18" charset="0"/>
                <a:ea typeface="楷体_GB2312" pitchFamily="49" charset="-122"/>
                <a:cs typeface="Times New Roman" pitchFamily="18" charset="0"/>
                <a:sym typeface="Wingdings 2" pitchFamily="18" charset="2"/>
              </a:rPr>
              <a:t>银行承兑汇票</a:t>
            </a:r>
            <a:r>
              <a:rPr lang="zh-CN" altLang="en-US" dirty="0" smtClean="0">
                <a:latin typeface="Times New Roman" pitchFamily="18" charset="0"/>
                <a:ea typeface="楷体_GB2312" pitchFamily="49" charset="-122"/>
                <a:cs typeface="Times New Roman" pitchFamily="18" charset="0"/>
                <a:sym typeface="Wingdings 2" pitchFamily="18" charset="2"/>
              </a:rPr>
              <a:t>是由银行背书的商业票据。</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sz="2400" dirty="0"/>
          </a:p>
        </p:txBody>
      </p:sp>
    </p:spTree>
    <p:extLst>
      <p:ext uri="{BB962C8B-B14F-4D97-AF65-F5344CB8AC3E}">
        <p14:creationId xmlns:p14="http://schemas.microsoft.com/office/powerpoint/2010/main" xmlns="" val="3165563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0dd7912397dda1444955dcaeb1b7d0a20cf4864a.jpg"/>
          <p:cNvPicPr>
            <a:picLocks noChangeAspect="1"/>
          </p:cNvPicPr>
          <p:nvPr/>
        </p:nvPicPr>
        <p:blipFill>
          <a:blip r:embed="rId2" cstate="print"/>
          <a:stretch>
            <a:fillRect/>
          </a:stretch>
        </p:blipFill>
        <p:spPr>
          <a:xfrm>
            <a:off x="230150" y="1000108"/>
            <a:ext cx="8913850" cy="4805156"/>
          </a:xfrm>
          <a:prstGeom prst="rect">
            <a:avLst/>
          </a:prstGeom>
        </p:spPr>
      </p:pic>
    </p:spTree>
    <p:extLst>
      <p:ext uri="{BB962C8B-B14F-4D97-AF65-F5344CB8AC3E}">
        <p14:creationId xmlns:p14="http://schemas.microsoft.com/office/powerpoint/2010/main" xmlns="" val="39024292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331640" y="1556792"/>
            <a:ext cx="6192688" cy="2257428"/>
          </a:xfrm>
        </p:spPr>
        <p:txBody>
          <a:bodyPr/>
          <a:lstStyle/>
          <a:p>
            <a:pPr algn="ctr">
              <a:buNone/>
            </a:pPr>
            <a:r>
              <a:rPr lang="zh-CN" altLang="en-US" sz="9600" b="1" cap="all" dirty="0" smtClean="0">
                <a:ln w="9000" cmpd="sng">
                  <a:no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latin typeface="华文新魏" panose="02010800040101010101" pitchFamily="2" charset="-122"/>
                <a:ea typeface="华文新魏" panose="02010800040101010101" pitchFamily="2" charset="-122"/>
              </a:rPr>
              <a:t>银行信用</a:t>
            </a:r>
            <a:endParaRPr lang="zh-CN" altLang="en-US" sz="9600" b="1" cap="all" dirty="0">
              <a:ln w="9000" cmpd="sng">
                <a:no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latin typeface="华文新魏" panose="02010800040101010101" pitchFamily="2" charset="-122"/>
              <a:ea typeface="华文新魏" panose="02010800040101010101" pitchFamily="2" charset="-122"/>
            </a:endParaRPr>
          </a:p>
        </p:txBody>
      </p:sp>
      <p:pic>
        <p:nvPicPr>
          <p:cNvPr id="3" name="Picture 4" descr="C:\Users\360\AppData\Local\Microsoft\Windows\Temporary Internet Files\Content.IE5\Q5EK2C9F\MC900079072[1].wm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55106" y="4548365"/>
            <a:ext cx="4088894" cy="23096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507246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8229600" cy="927100"/>
          </a:xfrm>
        </p:spPr>
        <p:txBody>
          <a:bodyPr/>
          <a:lstStyle/>
          <a:p>
            <a:r>
              <a:rPr lang="zh-CN" altLang="en-US" sz="3600" dirty="0" smtClean="0">
                <a:latin typeface="Times New Roman" pitchFamily="18" charset="0"/>
                <a:ea typeface="楷体_GB2312" panose="02010609030101010101" pitchFamily="49" charset="-122"/>
                <a:cs typeface="Times New Roman" pitchFamily="18" charset="0"/>
              </a:rPr>
              <a:t>银行信用及其与商业信用对比</a:t>
            </a:r>
          </a:p>
        </p:txBody>
      </p:sp>
      <p:sp>
        <p:nvSpPr>
          <p:cNvPr id="3" name="内容占位符 2"/>
          <p:cNvSpPr>
            <a:spLocks noGrp="1"/>
          </p:cNvSpPr>
          <p:nvPr>
            <p:ph idx="1"/>
          </p:nvPr>
        </p:nvSpPr>
        <p:spPr>
          <a:xfrm>
            <a:off x="0" y="1196752"/>
            <a:ext cx="8858280" cy="4824536"/>
          </a:xfrm>
        </p:spPr>
        <p:txBody>
          <a:bodyPr/>
          <a:lstStyle/>
          <a:p>
            <a:pPr>
              <a:lnSpc>
                <a:spcPct val="160000"/>
              </a:lnSpc>
              <a:buClr>
                <a:srgbClr val="FF0000"/>
              </a:buClr>
              <a:buFont typeface="Wingdings" pitchFamily="2" charset="2"/>
              <a:buChar char="Ø"/>
            </a:pPr>
            <a:r>
              <a:rPr lang="zh-CN" altLang="en-US" sz="2800" dirty="0" smtClean="0">
                <a:latin typeface="华文行楷" pitchFamily="2" charset="-122"/>
                <a:ea typeface="华文行楷" pitchFamily="2" charset="-122"/>
                <a:cs typeface="Times New Roman" pitchFamily="18" charset="0"/>
                <a:sym typeface="Wingdings 2" pitchFamily="18" charset="2"/>
              </a:rPr>
              <a:t>银行信用</a:t>
            </a:r>
            <a:r>
              <a:rPr lang="zh-CN" altLang="en-US" sz="2800" dirty="0" smtClean="0">
                <a:latin typeface="Times New Roman" pitchFamily="18" charset="0"/>
                <a:ea typeface="楷体_GB2312" pitchFamily="49" charset="-122"/>
                <a:cs typeface="Times New Roman" pitchFamily="18" charset="0"/>
                <a:sym typeface="Wingdings 2" pitchFamily="18" charset="2"/>
              </a:rPr>
              <a:t>：银行或其他金融机构以货币形态提供的信用。</a:t>
            </a:r>
          </a:p>
          <a:p>
            <a:pPr lvl="2">
              <a:lnSpc>
                <a:spcPct val="16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sym typeface="Wingdings 2" pitchFamily="18" charset="2"/>
              </a:rPr>
              <a:t>银行信用是伴随着现代资本主义银行的产生，在商业信用基础上发展起来的。</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2">
              <a:lnSpc>
                <a:spcPct val="16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sym typeface="Wingdings 2" pitchFamily="18" charset="2"/>
              </a:rPr>
              <a:t>银行信用为间接融资，商业票据为直接融资。</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lvl="0">
              <a:lnSpc>
                <a:spcPct val="160000"/>
              </a:lnSpc>
              <a:buClr>
                <a:srgbClr val="FF0000"/>
              </a:buClr>
              <a:buFont typeface="Wingdings" pitchFamily="2" charset="2"/>
              <a:buChar char="Ø"/>
            </a:pPr>
            <a:r>
              <a:rPr lang="zh-CN" altLang="en-US" sz="2800" dirty="0" smtClean="0">
                <a:solidFill>
                  <a:srgbClr val="000000"/>
                </a:solidFill>
                <a:latin typeface="Times New Roman" pitchFamily="18" charset="0"/>
                <a:ea typeface="楷体_GB2312" pitchFamily="49" charset="-122"/>
                <a:cs typeface="Times New Roman" pitchFamily="18" charset="0"/>
                <a:sym typeface="Wingdings 2" pitchFamily="18" charset="2"/>
              </a:rPr>
              <a:t>商业信用的出现虽然</a:t>
            </a:r>
            <a:r>
              <a:rPr lang="zh-CN" altLang="en-US" sz="2800" b="1" dirty="0" smtClean="0">
                <a:solidFill>
                  <a:srgbClr val="7030A0"/>
                </a:solidFill>
                <a:latin typeface="Times New Roman" pitchFamily="18" charset="0"/>
                <a:ea typeface="楷体_GB2312" pitchFamily="49" charset="-122"/>
                <a:cs typeface="Times New Roman" pitchFamily="18" charset="0"/>
                <a:sym typeface="Wingdings 2" pitchFamily="18" charset="2"/>
              </a:rPr>
              <a:t>先于银行信用</a:t>
            </a:r>
            <a:r>
              <a:rPr lang="zh-CN" altLang="en-US" sz="2800" dirty="0" smtClean="0">
                <a:solidFill>
                  <a:srgbClr val="000000"/>
                </a:solidFill>
                <a:latin typeface="Times New Roman" pitchFamily="18" charset="0"/>
                <a:ea typeface="楷体_GB2312" pitchFamily="49" charset="-122"/>
                <a:cs typeface="Times New Roman" pitchFamily="18" charset="0"/>
                <a:sym typeface="Wingdings 2" pitchFamily="18" charset="2"/>
              </a:rPr>
              <a:t>，但其</a:t>
            </a:r>
            <a:r>
              <a:rPr lang="zh-CN" altLang="en-US" sz="2800" b="1" dirty="0" smtClean="0">
                <a:solidFill>
                  <a:srgbClr val="7030A0"/>
                </a:solidFill>
                <a:latin typeface="Times New Roman" pitchFamily="18" charset="0"/>
                <a:ea typeface="楷体_GB2312" pitchFamily="49" charset="-122"/>
                <a:cs typeface="Times New Roman" pitchFamily="18" charset="0"/>
                <a:sym typeface="Wingdings 2" pitchFamily="18" charset="2"/>
              </a:rPr>
              <a:t>局限性</a:t>
            </a:r>
            <a:r>
              <a:rPr lang="zh-CN" altLang="en-US" sz="2800" dirty="0" smtClean="0">
                <a:solidFill>
                  <a:srgbClr val="000000"/>
                </a:solidFill>
                <a:latin typeface="Times New Roman" pitchFamily="18" charset="0"/>
                <a:ea typeface="楷体_GB2312" pitchFamily="49" charset="-122"/>
                <a:cs typeface="Times New Roman" pitchFamily="18" charset="0"/>
                <a:sym typeface="Wingdings 2" pitchFamily="18" charset="2"/>
              </a:rPr>
              <a:t>使其难以满足资本主义社会化大生产的需要。银行信用及其内在特性，则使其</a:t>
            </a:r>
            <a:r>
              <a:rPr lang="zh-CN" altLang="en-US" sz="2800" b="1" dirty="0" smtClean="0">
                <a:solidFill>
                  <a:srgbClr val="7030A0"/>
                </a:solidFill>
                <a:latin typeface="Times New Roman" pitchFamily="18" charset="0"/>
                <a:ea typeface="楷体_GB2312" pitchFamily="49" charset="-122"/>
                <a:cs typeface="Times New Roman" pitchFamily="18" charset="0"/>
                <a:sym typeface="Wingdings 2" pitchFamily="18" charset="2"/>
              </a:rPr>
              <a:t>克服</a:t>
            </a:r>
            <a:r>
              <a:rPr lang="zh-CN" altLang="en-US" sz="2800" dirty="0" smtClean="0">
                <a:solidFill>
                  <a:srgbClr val="000000"/>
                </a:solidFill>
                <a:latin typeface="Times New Roman" pitchFamily="18" charset="0"/>
                <a:ea typeface="楷体_GB2312" pitchFamily="49" charset="-122"/>
                <a:cs typeface="Times New Roman" pitchFamily="18" charset="0"/>
                <a:sym typeface="Wingdings 2" pitchFamily="18" charset="2"/>
              </a:rPr>
              <a:t>了商业信用的</a:t>
            </a:r>
            <a:r>
              <a:rPr lang="zh-CN" altLang="en-US" sz="2800" b="1" dirty="0" smtClean="0">
                <a:solidFill>
                  <a:srgbClr val="7030A0"/>
                </a:solidFill>
                <a:latin typeface="Times New Roman" pitchFamily="18" charset="0"/>
                <a:ea typeface="楷体_GB2312" pitchFamily="49" charset="-122"/>
                <a:cs typeface="Times New Roman" pitchFamily="18" charset="0"/>
                <a:sym typeface="Wingdings 2" pitchFamily="18" charset="2"/>
              </a:rPr>
              <a:t>局限性</a:t>
            </a:r>
            <a:r>
              <a:rPr lang="zh-CN" altLang="en-US" sz="2800" dirty="0" smtClean="0">
                <a:solidFill>
                  <a:srgbClr val="000000"/>
                </a:solidFill>
                <a:latin typeface="Times New Roman" pitchFamily="18" charset="0"/>
                <a:ea typeface="楷体_GB2312" pitchFamily="49" charset="-122"/>
                <a:cs typeface="Times New Roman" pitchFamily="18" charset="0"/>
                <a:sym typeface="Wingdings 2" pitchFamily="18" charset="2"/>
              </a:rPr>
              <a:t>。</a:t>
            </a:r>
            <a:endParaRPr lang="en-US" altLang="zh-CN" sz="2800" dirty="0" smtClean="0">
              <a:solidFill>
                <a:srgbClr val="000000"/>
              </a:solidFill>
              <a:latin typeface="Times New Roman" pitchFamily="18" charset="0"/>
              <a:ea typeface="楷体_GB2312" pitchFamily="49" charset="-122"/>
              <a:cs typeface="Times New Roman" pitchFamily="18" charset="0"/>
              <a:sym typeface="Wingdings 2" pitchFamily="18" charset="2"/>
            </a:endParaRPr>
          </a:p>
          <a:p>
            <a:pPr lvl="2">
              <a:buClr>
                <a:srgbClr val="FF0000"/>
              </a:buClr>
              <a:buFont typeface="Wingdings" pitchFamily="2" charset="2"/>
              <a:buChar char="ü"/>
            </a:pPr>
            <a:endParaRPr lang="en-US" altLang="zh-CN"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sz="2400" dirty="0"/>
          </a:p>
        </p:txBody>
      </p:sp>
    </p:spTree>
    <p:extLst>
      <p:ext uri="{BB962C8B-B14F-4D97-AF65-F5344CB8AC3E}">
        <p14:creationId xmlns:p14="http://schemas.microsoft.com/office/powerpoint/2010/main" xmlns="" val="31655632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88640"/>
            <a:ext cx="8858280" cy="4824536"/>
          </a:xfrm>
        </p:spPr>
        <p:txBody>
          <a:bodyPr/>
          <a:lstStyle/>
          <a:p>
            <a:pPr lvl="2">
              <a:lnSpc>
                <a:spcPct val="160000"/>
              </a:lnSpc>
              <a:buClr>
                <a:srgbClr val="FF0000"/>
              </a:buClr>
              <a:buFont typeface="Wingdings" pitchFamily="2" charset="2"/>
              <a:buChar char="p"/>
            </a:pPr>
            <a:r>
              <a:rPr lang="zh-CN" altLang="en-US" dirty="0" smtClean="0">
                <a:latin typeface="楷体_GB2312" pitchFamily="49" charset="-122"/>
                <a:ea typeface="楷体_GB2312" pitchFamily="49" charset="-122"/>
              </a:rPr>
              <a:t>银行信用通常与商业信用有着极为密切的联系，前者通常是在后者发展的基础上产生和发展起来的。在银行信用发展的初期，银行通常是通过办理商业票据贴现和抵押贷款、为商业汇票提供承兑服务等业务介入到商业信用领域的，此举不仅促进了商业信用的发展，也为银行信用的良性发展奠定了坚实的基础。</a:t>
            </a:r>
            <a:endParaRPr lang="zh-CN" altLang="en-US" sz="2400" dirty="0"/>
          </a:p>
        </p:txBody>
      </p:sp>
    </p:spTree>
    <p:extLst>
      <p:ext uri="{BB962C8B-B14F-4D97-AF65-F5344CB8AC3E}">
        <p14:creationId xmlns:p14="http://schemas.microsoft.com/office/powerpoint/2010/main" xmlns="" val="31655632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1484784"/>
            <a:ext cx="6552728" cy="2257428"/>
          </a:xfrm>
        </p:spPr>
        <p:txBody>
          <a:bodyPr/>
          <a:lstStyle/>
          <a:p>
            <a:pPr algn="ctr">
              <a:buNone/>
            </a:pPr>
            <a:r>
              <a:rPr lang="zh-CN" altLang="en-US" sz="9600" b="1" cap="all" dirty="0">
                <a:ln w="9000" cmpd="sng">
                  <a:no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latin typeface="华文新魏" panose="02010800040101010101" pitchFamily="2" charset="-122"/>
                <a:ea typeface="华文新魏" panose="02010800040101010101" pitchFamily="2" charset="-122"/>
              </a:rPr>
              <a:t>政府信用</a:t>
            </a:r>
          </a:p>
        </p:txBody>
      </p:sp>
      <p:pic>
        <p:nvPicPr>
          <p:cNvPr id="4" name="图片 3"/>
          <p:cNvPicPr>
            <a:picLocks noChangeAspect="1"/>
          </p:cNvPicPr>
          <p:nvPr/>
        </p:nvPicPr>
        <p:blipFill rotWithShape="1">
          <a:blip r:embed="rId2" cstate="print">
            <a:extLst>
              <a:ext uri="{BEBA8EAE-BF5A-486C-A8C5-ECC9F3942E4B}">
                <a14:imgProps xmlns:a14="http://schemas.microsoft.com/office/drawing/2010/main" xmlns="">
                  <a14:imgLayer r:embed="rId3">
                    <a14:imgEffect>
                      <a14:backgroundRemoval t="3124" b="28120" l="1594" r="14344"/>
                    </a14:imgEffect>
                  </a14:imgLayer>
                </a14:imgProps>
              </a:ext>
              <a:ext uri="{28A0092B-C50C-407E-A947-70E740481C1C}">
                <a14:useLocalDpi xmlns:a14="http://schemas.microsoft.com/office/drawing/2010/main" xmlns="" val="0"/>
              </a:ext>
            </a:extLst>
          </a:blip>
          <a:srcRect t="9792" r="84062" b="75633"/>
          <a:stretch/>
        </p:blipFill>
        <p:spPr>
          <a:xfrm>
            <a:off x="5220072" y="4400254"/>
            <a:ext cx="4379376" cy="2669354"/>
          </a:xfrm>
          <a:prstGeom prst="rect">
            <a:avLst/>
          </a:prstGeom>
        </p:spPr>
      </p:pic>
    </p:spTree>
    <p:extLst>
      <p:ext uri="{BB962C8B-B14F-4D97-AF65-F5344CB8AC3E}">
        <p14:creationId xmlns:p14="http://schemas.microsoft.com/office/powerpoint/2010/main" xmlns="" val="311784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8229600" cy="927100"/>
          </a:xfrm>
        </p:spPr>
        <p:txBody>
          <a:bodyPr/>
          <a:lstStyle/>
          <a:p>
            <a:r>
              <a:rPr lang="zh-CN" altLang="en-US" sz="3600" dirty="0" smtClean="0">
                <a:latin typeface="Times New Roman" pitchFamily="18" charset="0"/>
                <a:ea typeface="楷体_GB2312" panose="02010609030101010101" pitchFamily="49" charset="-122"/>
                <a:cs typeface="Times New Roman" pitchFamily="18" charset="0"/>
              </a:rPr>
              <a:t>政府信用及形式</a:t>
            </a:r>
          </a:p>
        </p:txBody>
      </p:sp>
      <p:sp>
        <p:nvSpPr>
          <p:cNvPr id="3" name="内容占位符 2"/>
          <p:cNvSpPr>
            <a:spLocks noGrp="1"/>
          </p:cNvSpPr>
          <p:nvPr>
            <p:ph idx="1"/>
          </p:nvPr>
        </p:nvSpPr>
        <p:spPr>
          <a:xfrm>
            <a:off x="0" y="1052736"/>
            <a:ext cx="8858280" cy="4824536"/>
          </a:xfrm>
        </p:spPr>
        <p:txBody>
          <a:bodyPr/>
          <a:lstStyle/>
          <a:p>
            <a:pPr>
              <a:lnSpc>
                <a:spcPct val="140000"/>
              </a:lnSpc>
              <a:buClr>
                <a:srgbClr val="FF0000"/>
              </a:buClr>
              <a:buFont typeface="Wingdings" pitchFamily="2" charset="2"/>
              <a:buChar char="Ø"/>
            </a:pPr>
            <a:r>
              <a:rPr lang="zh-CN" altLang="en-US" sz="2800" dirty="0" smtClean="0">
                <a:latin typeface="楷体_GB2312" pitchFamily="49" charset="-122"/>
                <a:ea typeface="楷体_GB2312" pitchFamily="49" charset="-122"/>
                <a:cs typeface="Times New Roman" pitchFamily="18" charset="0"/>
                <a:sym typeface="Wingdings 2" pitchFamily="18" charset="2"/>
              </a:rPr>
              <a:t>政府信用主要表现为政府作为债务人而形成的负债。</a:t>
            </a:r>
            <a:endParaRPr lang="en-US" altLang="zh-CN" sz="2800" dirty="0" smtClean="0">
              <a:latin typeface="楷体_GB2312" pitchFamily="49" charset="-122"/>
              <a:ea typeface="楷体_GB2312" pitchFamily="49" charset="-122"/>
              <a:cs typeface="Times New Roman" pitchFamily="18" charset="0"/>
              <a:sym typeface="Wingdings 2" pitchFamily="18" charset="2"/>
            </a:endParaRPr>
          </a:p>
          <a:p>
            <a:pPr lvl="2">
              <a:lnSpc>
                <a:spcPct val="14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sym typeface="Wingdings 2" pitchFamily="18" charset="2"/>
              </a:rPr>
              <a:t>因为政府在现代经济中的职能得到了空前强化，政府不仅本身作为最重要的经济部门参与经济活动，而且作为宏观经济的调控者对经济进行干预。</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a:lnSpc>
                <a:spcPct val="140000"/>
              </a:lnSpc>
              <a:buClr>
                <a:srgbClr val="FF0000"/>
              </a:buClr>
              <a:buFont typeface="Wingdings" pitchFamily="2" charset="2"/>
              <a:buChar char="Ø"/>
            </a:pPr>
            <a:r>
              <a:rPr lang="zh-CN" altLang="zh-CN" sz="2800" b="1" dirty="0" smtClean="0">
                <a:latin typeface="Times New Roman" pitchFamily="18" charset="0"/>
                <a:ea typeface="楷体_GB2312" pitchFamily="49" charset="-122"/>
                <a:cs typeface="Times New Roman" pitchFamily="18" charset="0"/>
              </a:rPr>
              <a:t>国债</a:t>
            </a:r>
            <a:r>
              <a:rPr lang="zh-CN" altLang="zh-CN" sz="2800" dirty="0" smtClean="0">
                <a:latin typeface="Times New Roman" pitchFamily="18" charset="0"/>
                <a:ea typeface="楷体_GB2312" pitchFamily="49" charset="-122"/>
                <a:cs typeface="Times New Roman" pitchFamily="18" charset="0"/>
              </a:rPr>
              <a:t>（National Debt），是一国中央政府为弥补财政赤字或筹措建设资金而发行的债券。</a:t>
            </a:r>
            <a:endParaRPr lang="en-US" altLang="zh-CN" sz="2800"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r>
              <a:rPr lang="zh-CN" altLang="zh-CN" dirty="0" smtClean="0">
                <a:latin typeface="Times New Roman" pitchFamily="18" charset="0"/>
                <a:ea typeface="楷体_GB2312" pitchFamily="49" charset="-122"/>
                <a:cs typeface="Times New Roman" pitchFamily="18" charset="0"/>
              </a:rPr>
              <a:t>根据期限的不同，国债可被区分为短期国债和中长期国债</a:t>
            </a:r>
            <a:r>
              <a:rPr lang="zh-CN" altLang="en-US" dirty="0" smtClean="0">
                <a:latin typeface="Times New Roman" pitchFamily="18" charset="0"/>
                <a:ea typeface="楷体_GB2312" pitchFamily="49" charset="-122"/>
                <a:cs typeface="Times New Roman" pitchFamily="18" charset="0"/>
              </a:rPr>
              <a:t>。</a:t>
            </a: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短期国债采用贴现方式发行；中长期国债一般附有固定的息票（</a:t>
            </a:r>
            <a:r>
              <a:rPr lang="en-US" altLang="zh-CN" dirty="0" smtClean="0">
                <a:latin typeface="Times New Roman" pitchFamily="18" charset="0"/>
                <a:ea typeface="楷体_GB2312" pitchFamily="49" charset="-122"/>
                <a:cs typeface="Times New Roman" pitchFamily="18" charset="0"/>
              </a:rPr>
              <a:t>Coupon</a:t>
            </a:r>
            <a:r>
              <a:rPr lang="zh-CN" altLang="en-US" dirty="0" smtClean="0">
                <a:latin typeface="Times New Roman" pitchFamily="18" charset="0"/>
                <a:ea typeface="楷体_GB2312" pitchFamily="49" charset="-122"/>
                <a:cs typeface="Times New Roman" pitchFamily="18" charset="0"/>
              </a:rPr>
              <a:t>），每半年付息一次。</a:t>
            </a: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endParaRPr lang="en-US" altLang="zh-CN" dirty="0" smtClean="0">
              <a:latin typeface="Times New Roman" pitchFamily="18" charset="0"/>
              <a:ea typeface="楷体_GB2312" pitchFamily="49" charset="-122"/>
              <a:cs typeface="Times New Roman" pitchFamily="18" charset="0"/>
              <a:sym typeface="Wingdings 2" pitchFamily="18" charset="2"/>
            </a:endParaRPr>
          </a:p>
          <a:p>
            <a:pPr>
              <a:lnSpc>
                <a:spcPct val="160000"/>
              </a:lnSpc>
              <a:buClr>
                <a:srgbClr val="FF0000"/>
              </a:buClr>
              <a:buFont typeface="Wingdings" pitchFamily="2" charset="2"/>
              <a:buChar char="Ø"/>
            </a:pP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sz="2400" dirty="0"/>
          </a:p>
        </p:txBody>
      </p:sp>
    </p:spTree>
    <p:extLst>
      <p:ext uri="{BB962C8B-B14F-4D97-AF65-F5344CB8AC3E}">
        <p14:creationId xmlns:p14="http://schemas.microsoft.com/office/powerpoint/2010/main" xmlns="" val="31655632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1"/>
            <a:ext cx="8229600" cy="792088"/>
          </a:xfrm>
        </p:spPr>
        <p:txBody>
          <a:bodyPr/>
          <a:lstStyle/>
          <a:p>
            <a:pPr>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sz="3600" b="1" dirty="0">
                <a:solidFill>
                  <a:schemeClr val="tx2"/>
                </a:solidFill>
                <a:latin typeface="Times New Roman" pitchFamily="18" charset="0"/>
                <a:ea typeface="楷体_GB2312" panose="02010609030101010101" pitchFamily="49" charset="-122"/>
                <a:cs typeface="Times New Roman" pitchFamily="18" charset="0"/>
              </a:rPr>
              <a:t>国债</a:t>
            </a:r>
          </a:p>
        </p:txBody>
      </p:sp>
      <p:graphicFrame>
        <p:nvGraphicFramePr>
          <p:cNvPr id="4" name="图示 3"/>
          <p:cNvGraphicFramePr/>
          <p:nvPr>
            <p:extLst>
              <p:ext uri="{D42A27DB-BD31-4B8C-83A1-F6EECF244321}">
                <p14:modId xmlns:p14="http://schemas.microsoft.com/office/powerpoint/2010/main" xmlns="" val="2046386023"/>
              </p:ext>
            </p:extLst>
          </p:nvPr>
        </p:nvGraphicFramePr>
        <p:xfrm>
          <a:off x="395536" y="1340768"/>
          <a:ext cx="81439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219312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bwMode="auto">
          <a:xfrm>
            <a:off x="3563888" y="2636912"/>
            <a:ext cx="2304256" cy="720080"/>
          </a:xfrm>
          <a:prstGeom prst="ellipse">
            <a:avLst/>
          </a:prstGeom>
          <a:solidFill>
            <a:srgbClr val="FFFFFF"/>
          </a:solidFill>
          <a:ln w="222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mtClean="0">
              <a:solidFill>
                <a:srgbClr val="000000"/>
              </a:solidFill>
            </a:endParaRPr>
          </a:p>
        </p:txBody>
      </p:sp>
      <p:sp>
        <p:nvSpPr>
          <p:cNvPr id="2" name="标题 1"/>
          <p:cNvSpPr>
            <a:spLocks noGrp="1"/>
          </p:cNvSpPr>
          <p:nvPr>
            <p:ph type="title"/>
          </p:nvPr>
        </p:nvSpPr>
        <p:spPr>
          <a:xfrm>
            <a:off x="539552" y="0"/>
            <a:ext cx="6912768" cy="927100"/>
          </a:xfrm>
        </p:spPr>
        <p:txBody>
          <a:bodyPr/>
          <a:lstStyle/>
          <a:p>
            <a:pPr>
              <a:defRPr/>
            </a:pPr>
            <a:r>
              <a:rPr lang="zh-CN" altLang="en-US" sz="3600" dirty="0" smtClean="0">
                <a:latin typeface="隶书" pitchFamily="49" charset="-122"/>
                <a:ea typeface="隶书" pitchFamily="49" charset="-122"/>
              </a:rPr>
              <a:t>一、信用及其基本形态</a:t>
            </a:r>
          </a:p>
        </p:txBody>
      </p:sp>
      <p:sp>
        <p:nvSpPr>
          <p:cNvPr id="3" name="内容占位符 2"/>
          <p:cNvSpPr>
            <a:spLocks noGrp="1"/>
          </p:cNvSpPr>
          <p:nvPr>
            <p:ph idx="1"/>
          </p:nvPr>
        </p:nvSpPr>
        <p:spPr>
          <a:xfrm>
            <a:off x="359024" y="620688"/>
            <a:ext cx="8784976" cy="5760640"/>
          </a:xfrm>
        </p:spPr>
        <p:txBody>
          <a:bodyPr/>
          <a:lstStyle/>
          <a:p>
            <a:pPr>
              <a:lnSpc>
                <a:spcPct val="150000"/>
              </a:lnSpc>
              <a:buNone/>
            </a:pPr>
            <a:r>
              <a:rPr lang="en-US" altLang="zh-CN" sz="2800" b="1" dirty="0" smtClean="0">
                <a:solidFill>
                  <a:srgbClr val="FF0000"/>
                </a:solidFill>
                <a:latin typeface="楷体_GB2312" pitchFamily="49" charset="-122"/>
                <a:ea typeface="楷体_GB2312" pitchFamily="49" charset="-122"/>
                <a:sym typeface="Wingdings 2" pitchFamily="18" charset="2"/>
              </a:rPr>
              <a:t></a:t>
            </a:r>
            <a:r>
              <a:rPr lang="zh-CN" altLang="en-US" sz="2800" b="1" dirty="0" smtClean="0">
                <a:latin typeface="楷体_GB2312" pitchFamily="49" charset="-122"/>
                <a:ea typeface="楷体_GB2312" pitchFamily="49" charset="-122"/>
                <a:sym typeface="Wingdings 2" pitchFamily="18" charset="2"/>
              </a:rPr>
              <a:t>信用的含义</a:t>
            </a:r>
            <a:endParaRPr lang="en-US" altLang="zh-CN" sz="2800" b="1" dirty="0" smtClean="0">
              <a:latin typeface="楷体_GB2312" pitchFamily="49" charset="-122"/>
              <a:ea typeface="楷体_GB2312" pitchFamily="49" charset="-122"/>
              <a:sym typeface="Wingdings 2" pitchFamily="18" charset="2"/>
            </a:endParaRPr>
          </a:p>
          <a:p>
            <a:pPr>
              <a:lnSpc>
                <a:spcPct val="150000"/>
              </a:lnSpc>
              <a:buNone/>
            </a:pPr>
            <a:r>
              <a:rPr lang="zh-CN" altLang="en-US" sz="2400" b="1" dirty="0" smtClean="0">
                <a:latin typeface="Times New Roman" panose="02020603050405020304" pitchFamily="18" charset="0"/>
                <a:ea typeface="华文新魏" pitchFamily="2" charset="-122"/>
                <a:cs typeface="Times New Roman" panose="02020603050405020304" pitchFamily="18" charset="0"/>
                <a:sym typeface="Wingdings 2" pitchFamily="18" charset="2"/>
              </a:rPr>
              <a:t>信用（</a:t>
            </a:r>
            <a:r>
              <a:rPr lang="en-US" altLang="zh-CN" sz="2400" b="1" dirty="0" smtClean="0">
                <a:latin typeface="Times New Roman" panose="02020603050405020304" pitchFamily="18" charset="0"/>
                <a:ea typeface="华文新魏" pitchFamily="2" charset="-122"/>
                <a:cs typeface="Times New Roman" panose="02020603050405020304" pitchFamily="18" charset="0"/>
                <a:sym typeface="Wingdings 2" pitchFamily="18" charset="2"/>
              </a:rPr>
              <a:t>Credit</a:t>
            </a:r>
            <a:r>
              <a:rPr lang="zh-CN" altLang="en-US" sz="2400" b="1" dirty="0" smtClean="0">
                <a:latin typeface="Times New Roman" panose="02020603050405020304" pitchFamily="18" charset="0"/>
                <a:ea typeface="华文新魏" pitchFamily="2"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itchFamily="49" charset="-122"/>
                <a:cs typeface="Times New Roman" panose="02020603050405020304" pitchFamily="18" charset="0"/>
              </a:rPr>
              <a:t>建立在</a:t>
            </a:r>
            <a:r>
              <a:rPr lang="zh-CN" altLang="en-US" sz="2400" dirty="0" smtClean="0">
                <a:solidFill>
                  <a:srgbClr val="C00000"/>
                </a:solidFill>
                <a:latin typeface="Times New Roman" panose="02020603050405020304" pitchFamily="18" charset="0"/>
                <a:ea typeface="楷体_GB2312" pitchFamily="49" charset="-122"/>
                <a:cs typeface="Times New Roman" panose="02020603050405020304" pitchFamily="18" charset="0"/>
              </a:rPr>
              <a:t>信任基础（道德范畴）</a:t>
            </a:r>
            <a:r>
              <a:rPr lang="zh-CN" altLang="en-US" sz="2400" dirty="0" smtClean="0">
                <a:latin typeface="Times New Roman" panose="02020603050405020304" pitchFamily="18" charset="0"/>
                <a:ea typeface="楷体_GB2312" pitchFamily="49" charset="-122"/>
                <a:cs typeface="Times New Roman" panose="02020603050405020304" pitchFamily="18" charset="0"/>
              </a:rPr>
              <a:t>上以</a:t>
            </a:r>
            <a:r>
              <a:rPr lang="zh-CN" altLang="en-US" sz="2400" dirty="0" smtClean="0">
                <a:solidFill>
                  <a:srgbClr val="C00000"/>
                </a:solidFill>
                <a:latin typeface="Times New Roman" panose="02020603050405020304" pitchFamily="18" charset="0"/>
                <a:ea typeface="楷体_GB2312" pitchFamily="49" charset="-122"/>
                <a:cs typeface="Times New Roman" panose="02020603050405020304" pitchFamily="18" charset="0"/>
              </a:rPr>
              <a:t>还本付息（经济范畴）</a:t>
            </a:r>
            <a:r>
              <a:rPr lang="zh-CN" altLang="en-US" sz="2400" dirty="0" smtClean="0">
                <a:latin typeface="Times New Roman" panose="02020603050405020304" pitchFamily="18" charset="0"/>
                <a:ea typeface="楷体_GB2312" pitchFamily="49" charset="-122"/>
                <a:cs typeface="Times New Roman" panose="02020603050405020304" pitchFamily="18" charset="0"/>
              </a:rPr>
              <a:t>为条件的借贷活动</a:t>
            </a:r>
            <a:r>
              <a:rPr lang="zh-CN" altLang="en-US" sz="2400" dirty="0" smtClean="0">
                <a:latin typeface="Times New Roman" panose="02020603050405020304" pitchFamily="18" charset="0"/>
                <a:ea typeface="华文新魏" pitchFamily="2" charset="-122"/>
                <a:cs typeface="Times New Roman" panose="02020603050405020304" pitchFamily="18" charset="0"/>
              </a:rPr>
              <a:t>。</a:t>
            </a:r>
            <a:endParaRPr lang="en-US" altLang="zh-CN" sz="2400" dirty="0" smtClean="0">
              <a:latin typeface="Times New Roman" panose="02020603050405020304" pitchFamily="18" charset="0"/>
              <a:ea typeface="华文新魏" pitchFamily="2" charset="-122"/>
              <a:cs typeface="Times New Roman" panose="02020603050405020304" pitchFamily="18" charset="0"/>
            </a:endParaRPr>
          </a:p>
          <a:p>
            <a:pPr algn="ctr">
              <a:lnSpc>
                <a:spcPct val="150000"/>
              </a:lnSpc>
              <a:buNone/>
            </a:pPr>
            <a:r>
              <a:rPr lang="zh-CN" altLang="en-US" b="1" dirty="0" smtClean="0">
                <a:latin typeface="Times New Roman" panose="02020603050405020304" pitchFamily="18" charset="0"/>
                <a:ea typeface="华文新魏" pitchFamily="2" charset="-122"/>
                <a:cs typeface="Times New Roman" panose="02020603050405020304" pitchFamily="18" charset="0"/>
              </a:rPr>
              <a:t>信用</a:t>
            </a:r>
            <a:r>
              <a:rPr lang="en-US" altLang="zh-CN" b="1" dirty="0" smtClean="0">
                <a:latin typeface="Times New Roman" panose="02020603050405020304" pitchFamily="18" charset="0"/>
                <a:ea typeface="华文新魏" pitchFamily="2" charset="-122"/>
                <a:cs typeface="Times New Roman" panose="02020603050405020304" pitchFamily="18" charset="0"/>
              </a:rPr>
              <a:t>=</a:t>
            </a:r>
            <a:r>
              <a:rPr lang="zh-CN" altLang="en-US" b="1" dirty="0" smtClean="0">
                <a:latin typeface="Times New Roman" panose="02020603050405020304" pitchFamily="18" charset="0"/>
                <a:ea typeface="华文新魏" pitchFamily="2" charset="-122"/>
                <a:cs typeface="Times New Roman" panose="02020603050405020304" pitchFamily="18" charset="0"/>
              </a:rPr>
              <a:t>借贷</a:t>
            </a:r>
            <a:endParaRPr lang="en-US" altLang="zh-CN" b="1" dirty="0" smtClean="0">
              <a:latin typeface="Times New Roman" panose="02020603050405020304" pitchFamily="18" charset="0"/>
              <a:ea typeface="华文新魏" pitchFamily="2" charset="-122"/>
              <a:cs typeface="Times New Roman" panose="02020603050405020304" pitchFamily="18" charset="0"/>
            </a:endParaRPr>
          </a:p>
          <a:p>
            <a:pPr>
              <a:lnSpc>
                <a:spcPct val="150000"/>
              </a:lnSpc>
              <a:buNone/>
            </a:pPr>
            <a:r>
              <a:rPr lang="en-US" altLang="zh-CN"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800" b="1"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两种信用范畴之间的关系：</a:t>
            </a:r>
            <a:endParaRPr lang="en-US" altLang="zh-CN" sz="2800" b="1"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a:lnSpc>
                <a:spcPct val="150000"/>
              </a:lnSpc>
              <a:buClr>
                <a:srgbClr val="0000FF"/>
              </a:buClr>
              <a:buFont typeface="Wingdings" pitchFamily="2" charset="2"/>
              <a:buChar char="u"/>
            </a:pPr>
            <a:r>
              <a:rPr lang="zh-CN" altLang="en-US" sz="2400" dirty="0" smtClean="0">
                <a:latin typeface="楷体_GB2312" pitchFamily="49" charset="-122"/>
                <a:ea typeface="楷体_GB2312" pitchFamily="49" charset="-122"/>
                <a:sym typeface="Wingdings 2" pitchFamily="18" charset="2"/>
              </a:rPr>
              <a:t>经济范畴的信用是以还本付息为条件的</a:t>
            </a:r>
            <a:r>
              <a:rPr lang="zh-CN" altLang="en-US" sz="2400" b="1" u="sng" dirty="0" smtClean="0">
                <a:latin typeface="楷体_GB2312" pitchFamily="49" charset="-122"/>
                <a:ea typeface="楷体_GB2312" pitchFamily="49" charset="-122"/>
                <a:sym typeface="Wingdings 2" pitchFamily="18" charset="2"/>
              </a:rPr>
              <a:t>价值单方面让渡</a:t>
            </a:r>
            <a:r>
              <a:rPr lang="zh-CN" altLang="en-US" sz="2400" dirty="0" smtClean="0">
                <a:latin typeface="楷体_GB2312" pitchFamily="49" charset="-122"/>
                <a:ea typeface="楷体_GB2312" pitchFamily="49" charset="-122"/>
                <a:sym typeface="Wingdings 2" pitchFamily="18" charset="2"/>
              </a:rPr>
              <a:t>，与“一手交钱，一手交货”的</a:t>
            </a:r>
            <a:r>
              <a:rPr lang="zh-CN" altLang="en-US" sz="2400" b="1" u="sng" dirty="0" smtClean="0">
                <a:latin typeface="楷体_GB2312" pitchFamily="49" charset="-122"/>
                <a:ea typeface="楷体_GB2312" pitchFamily="49" charset="-122"/>
                <a:sym typeface="Wingdings 2" pitchFamily="18" charset="2"/>
              </a:rPr>
              <a:t>商品买</a:t>
            </a:r>
            <a:r>
              <a:rPr lang="zh-CN" altLang="en-US" sz="2400" dirty="0" smtClean="0">
                <a:latin typeface="楷体_GB2312" pitchFamily="49" charset="-122"/>
                <a:ea typeface="楷体_GB2312" pitchFamily="49" charset="-122"/>
                <a:sym typeface="Wingdings 2" pitchFamily="18" charset="2"/>
              </a:rPr>
              <a:t>卖具有本质区别。</a:t>
            </a:r>
            <a:endParaRPr lang="en-US" altLang="zh-CN" sz="2400" dirty="0" smtClean="0">
              <a:latin typeface="楷体_GB2312" pitchFamily="49" charset="-122"/>
              <a:ea typeface="楷体_GB2312" pitchFamily="49" charset="-122"/>
              <a:sym typeface="Wingdings 2" pitchFamily="18" charset="2"/>
            </a:endParaRPr>
          </a:p>
          <a:p>
            <a:pPr>
              <a:lnSpc>
                <a:spcPct val="150000"/>
              </a:lnSpc>
              <a:buClr>
                <a:srgbClr val="0000FF"/>
              </a:buClr>
              <a:buFont typeface="Wingdings" pitchFamily="2" charset="2"/>
              <a:buChar char="u"/>
            </a:pPr>
            <a:r>
              <a:rPr lang="zh-CN" altLang="en-US" sz="2400" dirty="0" smtClean="0">
                <a:latin typeface="楷体_GB2312" pitchFamily="49" charset="-122"/>
                <a:ea typeface="楷体_GB2312" pitchFamily="49" charset="-122"/>
                <a:sym typeface="Wingdings 2" pitchFamily="18" charset="2"/>
              </a:rPr>
              <a:t>价值单方面让渡与未来还本付息承诺的组合，使得我们不得不关注借款人的诚信问题，这必然涉及道德范畴的信用。</a:t>
            </a:r>
            <a:endParaRPr lang="en-US" altLang="zh-CN" sz="2400" dirty="0" smtClean="0">
              <a:latin typeface="楷体_GB2312" pitchFamily="49" charset="-122"/>
              <a:ea typeface="楷体_GB2312" pitchFamily="49" charset="-122"/>
              <a:sym typeface="Wingdings 2" pitchFamily="18" charset="2"/>
            </a:endParaRPr>
          </a:p>
          <a:p>
            <a:pPr>
              <a:buNone/>
            </a:pPr>
            <a:endParaRPr lang="en-US" altLang="zh-CN" b="1" dirty="0" smtClean="0">
              <a:latin typeface="华文新魏" pitchFamily="2" charset="-122"/>
              <a:ea typeface="华文新魏" pitchFamily="2" charset="-122"/>
            </a:endParaRPr>
          </a:p>
          <a:p>
            <a:pPr>
              <a:buNone/>
            </a:pPr>
            <a:endParaRPr lang="zh-CN" altLang="en-US" dirty="0">
              <a:latin typeface="华文新魏" pitchFamily="2" charset="-122"/>
              <a:ea typeface="华文新魏" pitchFamily="2" charset="-122"/>
            </a:endParaRPr>
          </a:p>
        </p:txBody>
      </p:sp>
    </p:spTree>
    <p:extLst>
      <p:ext uri="{BB962C8B-B14F-4D97-AF65-F5344CB8AC3E}">
        <p14:creationId xmlns:p14="http://schemas.microsoft.com/office/powerpoint/2010/main" xmlns="" val="9024768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76672"/>
            <a:ext cx="9036496" cy="4824536"/>
          </a:xfrm>
        </p:spPr>
        <p:txBody>
          <a:bodyPr/>
          <a:lstStyle/>
          <a:p>
            <a:pPr>
              <a:lnSpc>
                <a:spcPct val="140000"/>
              </a:lnSpc>
              <a:buClr>
                <a:srgbClr val="FF0000"/>
              </a:buClr>
              <a:buFont typeface="Wingdings" pitchFamily="2" charset="2"/>
              <a:buChar char="Ø"/>
            </a:pPr>
            <a:r>
              <a:rPr lang="zh-CN" altLang="en-US" sz="2800" b="1" dirty="0" smtClean="0">
                <a:latin typeface="Times New Roman" pitchFamily="18" charset="0"/>
                <a:ea typeface="楷体_GB2312" pitchFamily="49" charset="-122"/>
                <a:cs typeface="Times New Roman" pitchFamily="18" charset="0"/>
              </a:rPr>
              <a:t>政府担保债券</a:t>
            </a:r>
            <a:r>
              <a:rPr lang="zh-CN" altLang="en-US" sz="2800" dirty="0" smtClean="0">
                <a:latin typeface="Times New Roman" pitchFamily="18" charset="0"/>
                <a:ea typeface="楷体_GB2312" pitchFamily="49" charset="-122"/>
                <a:cs typeface="Times New Roman" pitchFamily="18" charset="0"/>
              </a:rPr>
              <a:t>（</a:t>
            </a:r>
            <a:r>
              <a:rPr lang="en-US" altLang="zh-CN" sz="2800" dirty="0" smtClean="0">
                <a:latin typeface="Times New Roman" pitchFamily="18" charset="0"/>
                <a:ea typeface="楷体_GB2312" pitchFamily="49" charset="-122"/>
                <a:cs typeface="Times New Roman" pitchFamily="18" charset="0"/>
              </a:rPr>
              <a:t>Government Guaranteed Bonds</a:t>
            </a:r>
            <a:r>
              <a:rPr lang="zh-CN" altLang="en-US" sz="2800" dirty="0" smtClean="0">
                <a:latin typeface="Times New Roman" pitchFamily="18" charset="0"/>
                <a:ea typeface="楷体_GB2312" pitchFamily="49" charset="-122"/>
                <a:cs typeface="Times New Roman" pitchFamily="18" charset="0"/>
              </a:rPr>
              <a:t>），指政府作为担保人而由其他主体发行的债券。</a:t>
            </a: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政府担保的主体通常是政府所属的企业或者那些与政府相关的部门。</a:t>
            </a: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政府担保债券的信用等级仅次于中央政府债券，因为其发行人一旦失去了偿还能力，则由中央政府代其偿还债券的本息。</a:t>
            </a: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endParaRPr lang="en-US" altLang="zh-CN" dirty="0" smtClean="0">
              <a:latin typeface="Times New Roman" pitchFamily="18" charset="0"/>
              <a:ea typeface="楷体_GB2312" pitchFamily="49" charset="-122"/>
              <a:cs typeface="Times New Roman" pitchFamily="18" charset="0"/>
              <a:sym typeface="Wingdings 2" pitchFamily="18" charset="2"/>
            </a:endParaRPr>
          </a:p>
          <a:p>
            <a:pPr>
              <a:lnSpc>
                <a:spcPct val="160000"/>
              </a:lnSpc>
              <a:buClr>
                <a:srgbClr val="FF0000"/>
              </a:buClr>
              <a:buFont typeface="Wingdings" pitchFamily="2" charset="2"/>
              <a:buChar char="Ø"/>
            </a:pP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sz="2400" dirty="0"/>
          </a:p>
        </p:txBody>
      </p:sp>
    </p:spTree>
    <p:extLst>
      <p:ext uri="{BB962C8B-B14F-4D97-AF65-F5344CB8AC3E}">
        <p14:creationId xmlns:p14="http://schemas.microsoft.com/office/powerpoint/2010/main" xmlns="" val="31655632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642918"/>
            <a:ext cx="8229600" cy="4525963"/>
          </a:xfrm>
        </p:spPr>
        <p:txBody>
          <a:bodyPr/>
          <a:lstStyle/>
          <a:p>
            <a:pPr>
              <a:buNone/>
            </a:pPr>
            <a:r>
              <a:rPr lang="en-US" altLang="zh-CN" b="1" dirty="0" smtClean="0">
                <a:solidFill>
                  <a:srgbClr val="FF0000"/>
                </a:solidFill>
                <a:latin typeface="楷体_GB2312" pitchFamily="49" charset="-122"/>
                <a:ea typeface="楷体_GB2312" pitchFamily="49" charset="-122"/>
                <a:sym typeface="Wingdings 2" pitchFamily="18" charset="2"/>
              </a:rPr>
              <a:t></a:t>
            </a:r>
            <a:r>
              <a:rPr lang="zh-CN" altLang="en-US" sz="3600" b="1" dirty="0">
                <a:solidFill>
                  <a:schemeClr val="tx2"/>
                </a:solidFill>
                <a:latin typeface="Times New Roman" pitchFamily="18" charset="0"/>
                <a:ea typeface="楷体_GB2312" panose="02010609030101010101" pitchFamily="49" charset="-122"/>
                <a:cs typeface="Times New Roman" pitchFamily="18" charset="0"/>
              </a:rPr>
              <a:t>地方政府债券</a:t>
            </a:r>
          </a:p>
          <a:p>
            <a:endParaRPr lang="zh-CN" altLang="en-US" dirty="0"/>
          </a:p>
        </p:txBody>
      </p:sp>
      <p:graphicFrame>
        <p:nvGraphicFramePr>
          <p:cNvPr id="7" name="图示 6"/>
          <p:cNvGraphicFramePr/>
          <p:nvPr>
            <p:extLst>
              <p:ext uri="{D42A27DB-BD31-4B8C-83A1-F6EECF244321}">
                <p14:modId xmlns:p14="http://schemas.microsoft.com/office/powerpoint/2010/main" xmlns="" val="232147444"/>
              </p:ext>
            </p:extLst>
          </p:nvPr>
        </p:nvGraphicFramePr>
        <p:xfrm>
          <a:off x="357158" y="692696"/>
          <a:ext cx="81439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2827268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1484784"/>
            <a:ext cx="6552728" cy="2257428"/>
          </a:xfrm>
        </p:spPr>
        <p:txBody>
          <a:bodyPr/>
          <a:lstStyle/>
          <a:p>
            <a:pPr algn="ctr">
              <a:buNone/>
            </a:pPr>
            <a:r>
              <a:rPr lang="zh-CN" altLang="en-US" sz="9600" b="1" cap="all" dirty="0" smtClean="0">
                <a:ln w="9000" cmpd="sng">
                  <a:no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latin typeface="华文新魏" panose="02010800040101010101" pitchFamily="2" charset="-122"/>
                <a:ea typeface="华文新魏" panose="02010800040101010101" pitchFamily="2" charset="-122"/>
              </a:rPr>
              <a:t>消费信用</a:t>
            </a:r>
            <a:endParaRPr lang="zh-CN" altLang="en-US" sz="9600" b="1" cap="all" dirty="0">
              <a:ln w="9000" cmpd="sng">
                <a:no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rotWithShape="1">
          <a:blip r:embed="rId2" cstate="print">
            <a:extLst>
              <a:ext uri="{BEBA8EAE-BF5A-486C-A8C5-ECC9F3942E4B}">
                <a14:imgProps xmlns:a14="http://schemas.microsoft.com/office/drawing/2010/main" xmlns="">
                  <a14:imgLayer r:embed="rId3">
                    <a14:imgEffect>
                      <a14:backgroundRemoval t="3124" b="28120" l="1594" r="14344"/>
                    </a14:imgEffect>
                  </a14:imgLayer>
                </a14:imgProps>
              </a:ext>
              <a:ext uri="{28A0092B-C50C-407E-A947-70E740481C1C}">
                <a14:useLocalDpi xmlns:a14="http://schemas.microsoft.com/office/drawing/2010/main" xmlns="" val="0"/>
              </a:ext>
            </a:extLst>
          </a:blip>
          <a:srcRect t="9792" r="84062" b="75633"/>
          <a:stretch/>
        </p:blipFill>
        <p:spPr>
          <a:xfrm>
            <a:off x="5220072" y="4400254"/>
            <a:ext cx="4379376" cy="2669354"/>
          </a:xfrm>
          <a:prstGeom prst="rect">
            <a:avLst/>
          </a:prstGeom>
        </p:spPr>
      </p:pic>
    </p:spTree>
    <p:extLst>
      <p:ext uri="{BB962C8B-B14F-4D97-AF65-F5344CB8AC3E}">
        <p14:creationId xmlns:p14="http://schemas.microsoft.com/office/powerpoint/2010/main" xmlns="" val="311784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sz="3600" dirty="0" smtClean="0">
                <a:latin typeface="Times New Roman" pitchFamily="18" charset="0"/>
                <a:ea typeface="楷体_GB2312" panose="02010609030101010101" pitchFamily="49" charset="-122"/>
                <a:cs typeface="Times New Roman" pitchFamily="18" charset="0"/>
              </a:rPr>
              <a:t>消费信用及主要形式</a:t>
            </a:r>
          </a:p>
        </p:txBody>
      </p:sp>
      <p:sp>
        <p:nvSpPr>
          <p:cNvPr id="3" name="内容占位符 2"/>
          <p:cNvSpPr>
            <a:spLocks noGrp="1"/>
          </p:cNvSpPr>
          <p:nvPr>
            <p:ph idx="1"/>
          </p:nvPr>
        </p:nvSpPr>
        <p:spPr>
          <a:xfrm>
            <a:off x="0" y="836712"/>
            <a:ext cx="8858280" cy="4824536"/>
          </a:xfrm>
        </p:spPr>
        <p:txBody>
          <a:bodyPr/>
          <a:lstStyle/>
          <a:p>
            <a:pPr>
              <a:lnSpc>
                <a:spcPct val="140000"/>
              </a:lnSpc>
              <a:buClr>
                <a:srgbClr val="FF0000"/>
              </a:buClr>
              <a:buFont typeface="Wingdings" pitchFamily="2" charset="2"/>
              <a:buChar char="Ø"/>
            </a:pPr>
            <a:r>
              <a:rPr lang="zh-CN" altLang="en-US" sz="2800" dirty="0" smtClean="0">
                <a:latin typeface="楷体_GB2312" pitchFamily="49" charset="-122"/>
                <a:ea typeface="楷体_GB2312" pitchFamily="49" charset="-122"/>
                <a:cs typeface="Times New Roman" pitchFamily="18" charset="0"/>
                <a:sym typeface="Wingdings 2" pitchFamily="18" charset="2"/>
              </a:rPr>
              <a:t>消费信用（</a:t>
            </a:r>
            <a:r>
              <a:rPr lang="en-US" altLang="zh-CN" sz="2800" dirty="0" smtClean="0">
                <a:latin typeface="Times New Roman" pitchFamily="18" charset="0"/>
                <a:ea typeface="楷体_GB2312" pitchFamily="49" charset="-122"/>
                <a:cs typeface="Times New Roman" pitchFamily="18" charset="0"/>
                <a:sym typeface="Wingdings 2" pitchFamily="18" charset="2"/>
              </a:rPr>
              <a:t>Consumer Credit</a:t>
            </a:r>
            <a:r>
              <a:rPr lang="zh-CN" altLang="en-US" sz="2800" dirty="0" smtClean="0">
                <a:latin typeface="楷体_GB2312" pitchFamily="49" charset="-122"/>
                <a:ea typeface="楷体_GB2312" pitchFamily="49" charset="-122"/>
                <a:cs typeface="Times New Roman" pitchFamily="18" charset="0"/>
                <a:sym typeface="Wingdings 2" pitchFamily="18" charset="2"/>
              </a:rPr>
              <a:t>），又称消费者信用，是工商企业、银行和其他金融机构提供给消费者用于消费支出的一种信用形式。</a:t>
            </a:r>
            <a:endParaRPr lang="en-US" altLang="zh-CN" dirty="0" smtClean="0">
              <a:latin typeface="Times New Roman" pitchFamily="18" charset="0"/>
              <a:ea typeface="楷体_GB2312" pitchFamily="49" charset="-122"/>
              <a:cs typeface="Times New Roman" pitchFamily="18" charset="0"/>
              <a:sym typeface="Wingdings 2" pitchFamily="18" charset="2"/>
            </a:endParaRPr>
          </a:p>
        </p:txBody>
      </p:sp>
    </p:spTree>
    <p:extLst>
      <p:ext uri="{BB962C8B-B14F-4D97-AF65-F5344CB8AC3E}">
        <p14:creationId xmlns:p14="http://schemas.microsoft.com/office/powerpoint/2010/main" xmlns="" val="31655632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16632"/>
            <a:ext cx="8858280" cy="4824536"/>
          </a:xfrm>
        </p:spPr>
        <p:txBody>
          <a:bodyPr/>
          <a:lstStyle/>
          <a:p>
            <a:pPr>
              <a:lnSpc>
                <a:spcPct val="140000"/>
              </a:lnSpc>
              <a:buClr>
                <a:srgbClr val="FF0000"/>
              </a:buClr>
              <a:buFont typeface="Wingdings" pitchFamily="2" charset="2"/>
              <a:buChar char="Ø"/>
            </a:pPr>
            <a:r>
              <a:rPr lang="zh-CN" altLang="en-US" sz="2800" dirty="0" smtClean="0">
                <a:latin typeface="Times New Roman" pitchFamily="18" charset="0"/>
                <a:ea typeface="楷体_GB2312" pitchFamily="49" charset="-122"/>
                <a:cs typeface="Times New Roman" pitchFamily="18" charset="0"/>
              </a:rPr>
              <a:t>目前，消费信用主要包括如下几种形式：</a:t>
            </a:r>
          </a:p>
          <a:p>
            <a:pPr lvl="2">
              <a:lnSpc>
                <a:spcPct val="14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赊销。赊销是工商企业对消费者提供的短期信用。以延期付款的方式进行销售，到期后一次付清货款。</a:t>
            </a: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分期付款。分期付款是指消费者购买消费品或享受相关服务时，只需支付一部分货款，然后按合同条款分期支付其余货款的本金和利息。一般来说，分期付款方式多用于购买房屋、汽车或各种高档耐用消费品，属中长期消费信用。</a:t>
            </a: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消费贷款。消费贷款是银行及其他金融机构采用信用放款或抵押放款方式对消费者发放的贷款。消费贷款的期限一般比较长，最长可达</a:t>
            </a:r>
            <a:r>
              <a:rPr lang="en-US" altLang="zh-CN" dirty="0" smtClean="0">
                <a:latin typeface="Times New Roman" pitchFamily="18" charset="0"/>
                <a:ea typeface="楷体_GB2312" pitchFamily="49" charset="-122"/>
                <a:cs typeface="Times New Roman" pitchFamily="18" charset="0"/>
              </a:rPr>
              <a:t>30</a:t>
            </a:r>
            <a:r>
              <a:rPr lang="zh-CN" altLang="en-US" dirty="0" smtClean="0">
                <a:latin typeface="Times New Roman" pitchFamily="18" charset="0"/>
                <a:ea typeface="楷体_GB2312" pitchFamily="49" charset="-122"/>
                <a:cs typeface="Times New Roman" pitchFamily="18" charset="0"/>
              </a:rPr>
              <a:t>年，属于长期消费信用。</a:t>
            </a:r>
          </a:p>
          <a:p>
            <a:pPr lvl="2">
              <a:lnSpc>
                <a:spcPct val="140000"/>
              </a:lnSpc>
              <a:buClr>
                <a:srgbClr val="FF0000"/>
              </a:buClr>
              <a:buFont typeface="Wingdings" pitchFamily="2" charset="2"/>
              <a:buChar char="ü"/>
            </a:pPr>
            <a:endParaRPr lang="zh-CN" altLang="en-US" dirty="0" smtClean="0">
              <a:latin typeface="Times New Roman" pitchFamily="18" charset="0"/>
              <a:ea typeface="楷体_GB2312" pitchFamily="49" charset="-122"/>
              <a:cs typeface="Times New Roman" pitchFamily="18" charset="0"/>
            </a:endParaRPr>
          </a:p>
        </p:txBody>
      </p:sp>
    </p:spTree>
    <p:extLst>
      <p:ext uri="{BB962C8B-B14F-4D97-AF65-F5344CB8AC3E}">
        <p14:creationId xmlns:p14="http://schemas.microsoft.com/office/powerpoint/2010/main" xmlns="" val="31655632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340768"/>
            <a:ext cx="6192688" cy="2257428"/>
          </a:xfrm>
        </p:spPr>
        <p:txBody>
          <a:bodyPr/>
          <a:lstStyle/>
          <a:p>
            <a:pPr algn="ctr">
              <a:buNone/>
            </a:pPr>
            <a:r>
              <a:rPr lang="zh-CN" alt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zh-CN" altLang="en-US" sz="9600" b="1" cap="all" dirty="0">
                <a:ln w="9000" cmpd="sng">
                  <a:no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latin typeface="华文新魏" panose="02010800040101010101" pitchFamily="2" charset="-122"/>
                <a:ea typeface="华文新魏" panose="02010800040101010101" pitchFamily="2" charset="-122"/>
              </a:rPr>
              <a:t>国际信用</a:t>
            </a:r>
          </a:p>
        </p:txBody>
      </p:sp>
      <p:pic>
        <p:nvPicPr>
          <p:cNvPr id="632834" name="Picture 2" descr="C:\Users\lily\Desktop\2db939833c544cff8acafca52256bedc.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508104" y="3088704"/>
            <a:ext cx="4228728" cy="422872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63468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76672"/>
            <a:ext cx="9036496" cy="4824536"/>
          </a:xfrm>
        </p:spPr>
        <p:txBody>
          <a:bodyPr/>
          <a:lstStyle/>
          <a:p>
            <a:pPr>
              <a:lnSpc>
                <a:spcPct val="140000"/>
              </a:lnSpc>
              <a:buClr>
                <a:srgbClr val="FF0000"/>
              </a:buClr>
              <a:buFont typeface="Wingdings" pitchFamily="2" charset="2"/>
              <a:buChar char="Ø"/>
            </a:pPr>
            <a:r>
              <a:rPr lang="zh-CN" altLang="en-US" sz="2800" b="1" dirty="0" smtClean="0">
                <a:latin typeface="Times New Roman" pitchFamily="18" charset="0"/>
                <a:ea typeface="楷体_GB2312" pitchFamily="49" charset="-122"/>
                <a:cs typeface="Times New Roman" pitchFamily="18" charset="0"/>
              </a:rPr>
              <a:t>国际信用</a:t>
            </a:r>
            <a:r>
              <a:rPr lang="zh-CN" altLang="en-US" sz="2800" dirty="0" smtClean="0">
                <a:latin typeface="Times New Roman" pitchFamily="18" charset="0"/>
                <a:ea typeface="楷体_GB2312" pitchFamily="49" charset="-122"/>
                <a:cs typeface="Times New Roman" pitchFamily="18" charset="0"/>
              </a:rPr>
              <a:t>（</a:t>
            </a:r>
            <a:r>
              <a:rPr lang="en-US" altLang="zh-CN" sz="2800" b="1" dirty="0" smtClean="0">
                <a:latin typeface="Times New Roman" pitchFamily="18" charset="0"/>
                <a:ea typeface="楷体_GB2312" pitchFamily="49" charset="-122"/>
                <a:cs typeface="Times New Roman" pitchFamily="18" charset="0"/>
              </a:rPr>
              <a:t>International Credit</a:t>
            </a:r>
            <a:r>
              <a:rPr lang="zh-CN" altLang="en-US" sz="2800" dirty="0" smtClean="0">
                <a:latin typeface="Times New Roman" pitchFamily="18" charset="0"/>
                <a:ea typeface="楷体_GB2312" pitchFamily="49" charset="-122"/>
                <a:cs typeface="Times New Roman" pitchFamily="18" charset="0"/>
              </a:rPr>
              <a:t>），是指一切跨国的借贷关系和借贷活动。</a:t>
            </a: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国际信用体现的是国与国之间的债权和债务关系，直接表现为</a:t>
            </a:r>
            <a:r>
              <a:rPr lang="zh-CN" altLang="en-US" b="1" dirty="0" smtClean="0">
                <a:solidFill>
                  <a:srgbClr val="0000FF"/>
                </a:solidFill>
                <a:latin typeface="Times New Roman" pitchFamily="18" charset="0"/>
                <a:ea typeface="楷体_GB2312" pitchFamily="49" charset="-122"/>
                <a:cs typeface="Times New Roman" pitchFamily="18" charset="0"/>
              </a:rPr>
              <a:t>资本在各国间的流动</a:t>
            </a:r>
            <a:r>
              <a:rPr lang="zh-CN" altLang="en-US" dirty="0" smtClean="0">
                <a:latin typeface="Times New Roman" pitchFamily="18" charset="0"/>
                <a:ea typeface="楷体_GB2312" pitchFamily="49" charset="-122"/>
                <a:cs typeface="Times New Roman" pitchFamily="18" charset="0"/>
              </a:rPr>
              <a:t>，是国际经济联系的一个重要方面。</a:t>
            </a: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r>
              <a:rPr lang="zh-CN" altLang="en-US" dirty="0" smtClean="0">
                <a:latin typeface="Times New Roman" pitchFamily="18" charset="0"/>
                <a:ea typeface="楷体_GB2312" pitchFamily="49" charset="-122"/>
                <a:cs typeface="Times New Roman" pitchFamily="18" charset="0"/>
              </a:rPr>
              <a:t>对</a:t>
            </a:r>
            <a:r>
              <a:rPr lang="zh-CN" altLang="en-US" b="1" dirty="0" smtClean="0">
                <a:solidFill>
                  <a:srgbClr val="0000FF"/>
                </a:solidFill>
                <a:latin typeface="Times New Roman" pitchFamily="18" charset="0"/>
                <a:ea typeface="楷体_GB2312" pitchFamily="49" charset="-122"/>
                <a:cs typeface="Times New Roman" pitchFamily="18" charset="0"/>
              </a:rPr>
              <a:t>债权国</a:t>
            </a:r>
            <a:r>
              <a:rPr lang="zh-CN" altLang="en-US" dirty="0" smtClean="0">
                <a:latin typeface="Times New Roman" pitchFamily="18" charset="0"/>
                <a:ea typeface="楷体_GB2312" pitchFamily="49" charset="-122"/>
                <a:cs typeface="Times New Roman" pitchFamily="18" charset="0"/>
              </a:rPr>
              <a:t>来说，国际信用意味着</a:t>
            </a:r>
            <a:r>
              <a:rPr lang="zh-CN" altLang="en-US" b="1" dirty="0" smtClean="0">
                <a:solidFill>
                  <a:srgbClr val="0000FF"/>
                </a:solidFill>
                <a:latin typeface="Times New Roman" pitchFamily="18" charset="0"/>
                <a:ea typeface="楷体_GB2312" pitchFamily="49" charset="-122"/>
                <a:cs typeface="Times New Roman" pitchFamily="18" charset="0"/>
              </a:rPr>
              <a:t>资本的流出</a:t>
            </a:r>
            <a:r>
              <a:rPr lang="zh-CN" altLang="en-US" dirty="0" smtClean="0">
                <a:latin typeface="Times New Roman" pitchFamily="18" charset="0"/>
                <a:ea typeface="楷体_GB2312" pitchFamily="49" charset="-122"/>
                <a:cs typeface="Times New Roman" pitchFamily="18" charset="0"/>
              </a:rPr>
              <a:t>；而对</a:t>
            </a:r>
            <a:r>
              <a:rPr lang="zh-CN" altLang="en-US" b="1" dirty="0" smtClean="0">
                <a:solidFill>
                  <a:srgbClr val="0000FF"/>
                </a:solidFill>
                <a:latin typeface="Times New Roman" pitchFamily="18" charset="0"/>
                <a:ea typeface="楷体_GB2312" pitchFamily="49" charset="-122"/>
                <a:cs typeface="Times New Roman" pitchFamily="18" charset="0"/>
              </a:rPr>
              <a:t>债务国</a:t>
            </a:r>
            <a:r>
              <a:rPr lang="zh-CN" altLang="en-US" dirty="0" smtClean="0">
                <a:latin typeface="Times New Roman" pitchFamily="18" charset="0"/>
                <a:ea typeface="楷体_GB2312" pitchFamily="49" charset="-122"/>
                <a:cs typeface="Times New Roman" pitchFamily="18" charset="0"/>
              </a:rPr>
              <a:t>而言，国际信用则意味着</a:t>
            </a:r>
            <a:r>
              <a:rPr lang="zh-CN" altLang="en-US" b="1" dirty="0" smtClean="0">
                <a:solidFill>
                  <a:srgbClr val="0000FF"/>
                </a:solidFill>
                <a:latin typeface="Times New Roman" pitchFamily="18" charset="0"/>
                <a:ea typeface="楷体_GB2312" pitchFamily="49" charset="-122"/>
                <a:cs typeface="Times New Roman" pitchFamily="18" charset="0"/>
              </a:rPr>
              <a:t>资本的流入</a:t>
            </a:r>
            <a:r>
              <a:rPr lang="zh-CN" altLang="en-US" dirty="0" smtClean="0">
                <a:latin typeface="Times New Roman" pitchFamily="18" charset="0"/>
                <a:ea typeface="楷体_GB2312" pitchFamily="49" charset="-122"/>
                <a:cs typeface="Times New Roman" pitchFamily="18" charset="0"/>
              </a:rPr>
              <a:t>，</a:t>
            </a:r>
            <a:r>
              <a:rPr lang="zh-CN" altLang="en-US" b="1" dirty="0" smtClean="0">
                <a:solidFill>
                  <a:srgbClr val="0000FF"/>
                </a:solidFill>
                <a:latin typeface="Times New Roman" pitchFamily="18" charset="0"/>
                <a:ea typeface="楷体_GB2312" pitchFamily="49" charset="-122"/>
                <a:cs typeface="Times New Roman" pitchFamily="18" charset="0"/>
              </a:rPr>
              <a:t>流入的资本</a:t>
            </a:r>
            <a:r>
              <a:rPr lang="zh-CN" altLang="en-US" dirty="0" smtClean="0">
                <a:latin typeface="Times New Roman" pitchFamily="18" charset="0"/>
                <a:ea typeface="楷体_GB2312" pitchFamily="49" charset="-122"/>
                <a:cs typeface="Times New Roman" pitchFamily="18" charset="0"/>
              </a:rPr>
              <a:t>被称为“</a:t>
            </a:r>
            <a:r>
              <a:rPr lang="zh-CN" altLang="en-US" b="1" dirty="0" smtClean="0">
                <a:solidFill>
                  <a:srgbClr val="0000FF"/>
                </a:solidFill>
                <a:latin typeface="Times New Roman" pitchFamily="18" charset="0"/>
                <a:ea typeface="楷体_GB2312" pitchFamily="49" charset="-122"/>
                <a:cs typeface="Times New Roman" pitchFamily="18" charset="0"/>
              </a:rPr>
              <a:t>外资</a:t>
            </a:r>
            <a:r>
              <a:rPr lang="zh-CN" altLang="en-US" dirty="0" smtClean="0">
                <a:latin typeface="Times New Roman" pitchFamily="18" charset="0"/>
                <a:ea typeface="楷体_GB2312" pitchFamily="49" charset="-122"/>
                <a:cs typeface="Times New Roman" pitchFamily="18" charset="0"/>
              </a:rPr>
              <a:t>”，由此形成的</a:t>
            </a:r>
            <a:r>
              <a:rPr lang="zh-CN" altLang="en-US" b="1" dirty="0" smtClean="0">
                <a:solidFill>
                  <a:srgbClr val="0000FF"/>
                </a:solidFill>
                <a:latin typeface="Times New Roman" pitchFamily="18" charset="0"/>
                <a:ea typeface="楷体_GB2312" pitchFamily="49" charset="-122"/>
                <a:cs typeface="Times New Roman" pitchFamily="18" charset="0"/>
              </a:rPr>
              <a:t>对外债务</a:t>
            </a:r>
            <a:r>
              <a:rPr lang="zh-CN" altLang="en-US" dirty="0" smtClean="0">
                <a:latin typeface="Times New Roman" pitchFamily="18" charset="0"/>
                <a:ea typeface="楷体_GB2312" pitchFamily="49" charset="-122"/>
                <a:cs typeface="Times New Roman" pitchFamily="18" charset="0"/>
              </a:rPr>
              <a:t>则被称为“</a:t>
            </a:r>
            <a:r>
              <a:rPr lang="zh-CN" altLang="en-US" b="1" dirty="0" smtClean="0">
                <a:solidFill>
                  <a:srgbClr val="0000FF"/>
                </a:solidFill>
                <a:latin typeface="Times New Roman" pitchFamily="18" charset="0"/>
                <a:ea typeface="楷体_GB2312" pitchFamily="49" charset="-122"/>
                <a:cs typeface="Times New Roman" pitchFamily="18" charset="0"/>
              </a:rPr>
              <a:t>外债</a:t>
            </a:r>
            <a:r>
              <a:rPr lang="zh-CN" altLang="en-US" dirty="0" smtClean="0">
                <a:latin typeface="Times New Roman" pitchFamily="18" charset="0"/>
                <a:ea typeface="楷体_GB2312" pitchFamily="49" charset="-122"/>
                <a:cs typeface="Times New Roman" pitchFamily="18" charset="0"/>
              </a:rPr>
              <a:t>”。</a:t>
            </a: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endParaRPr lang="en-US" altLang="zh-CN" dirty="0" smtClean="0">
              <a:latin typeface="Times New Roman" pitchFamily="18" charset="0"/>
              <a:ea typeface="楷体_GB2312" pitchFamily="49" charset="-122"/>
              <a:cs typeface="Times New Roman" pitchFamily="18" charset="0"/>
              <a:sym typeface="Wingdings 2" pitchFamily="18" charset="2"/>
            </a:endParaRPr>
          </a:p>
          <a:p>
            <a:pPr>
              <a:lnSpc>
                <a:spcPct val="160000"/>
              </a:lnSpc>
              <a:buClr>
                <a:srgbClr val="FF0000"/>
              </a:buClr>
              <a:buFont typeface="Wingdings" pitchFamily="2" charset="2"/>
              <a:buChar char="Ø"/>
            </a:pP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sz="2400" dirty="0"/>
          </a:p>
        </p:txBody>
      </p:sp>
    </p:spTree>
    <p:extLst>
      <p:ext uri="{BB962C8B-B14F-4D97-AF65-F5344CB8AC3E}">
        <p14:creationId xmlns:p14="http://schemas.microsoft.com/office/powerpoint/2010/main" xmlns="" val="31655632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76672"/>
            <a:ext cx="9036496" cy="4824536"/>
          </a:xfrm>
        </p:spPr>
        <p:txBody>
          <a:bodyPr/>
          <a:lstStyle/>
          <a:p>
            <a:pPr>
              <a:lnSpc>
                <a:spcPct val="140000"/>
              </a:lnSpc>
              <a:buClr>
                <a:srgbClr val="FF0000"/>
              </a:buClr>
              <a:buFont typeface="Wingdings" pitchFamily="2" charset="2"/>
              <a:buChar char="Ø"/>
            </a:pPr>
            <a:r>
              <a:rPr lang="zh-CN" altLang="en-US" sz="2800" b="1" dirty="0" smtClean="0">
                <a:latin typeface="Times New Roman" pitchFamily="18" charset="0"/>
                <a:ea typeface="楷体_GB2312" pitchFamily="49" charset="-122"/>
                <a:cs typeface="Times New Roman" pitchFamily="18" charset="0"/>
              </a:rPr>
              <a:t>国际信用的主要形式：国外借贷和国际直接投资</a:t>
            </a: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r>
              <a:rPr lang="zh-CN" altLang="en-US" b="1" dirty="0" smtClean="0">
                <a:solidFill>
                  <a:srgbClr val="0000FF"/>
                </a:solidFill>
                <a:latin typeface="Times New Roman" pitchFamily="18" charset="0"/>
                <a:ea typeface="楷体_GB2312" pitchFamily="49" charset="-122"/>
                <a:cs typeface="Times New Roman" pitchFamily="18" charset="0"/>
              </a:rPr>
              <a:t>国外借贷</a:t>
            </a:r>
            <a:r>
              <a:rPr lang="zh-CN" altLang="zh-CN" dirty="0" smtClean="0"/>
              <a:t>（</a:t>
            </a:r>
            <a:r>
              <a:rPr lang="zh-CN" altLang="zh-CN" dirty="0" smtClean="0">
                <a:latin typeface="Times New Roman" pitchFamily="18" charset="0"/>
                <a:cs typeface="Times New Roman" pitchFamily="18" charset="0"/>
              </a:rPr>
              <a:t>Foreign</a:t>
            </a:r>
            <a:r>
              <a:rPr lang="en-US" altLang="zh-CN" dirty="0" smtClean="0">
                <a:latin typeface="Times New Roman" pitchFamily="18" charset="0"/>
                <a:cs typeface="Times New Roman" pitchFamily="18" charset="0"/>
              </a:rPr>
              <a:t> </a:t>
            </a:r>
            <a:r>
              <a:rPr lang="zh-CN" altLang="zh-CN" dirty="0" smtClean="0">
                <a:latin typeface="Times New Roman" pitchFamily="18" charset="0"/>
                <a:cs typeface="Times New Roman" pitchFamily="18" charset="0"/>
              </a:rPr>
              <a:t>Loan</a:t>
            </a:r>
            <a:r>
              <a:rPr lang="zh-CN" altLang="zh-CN" dirty="0" smtClean="0"/>
              <a:t>） </a:t>
            </a:r>
            <a:r>
              <a:rPr lang="zh-CN" altLang="en-US" dirty="0" smtClean="0">
                <a:latin typeface="Times New Roman" pitchFamily="18" charset="0"/>
                <a:ea typeface="楷体_GB2312" pitchFamily="49" charset="-122"/>
                <a:cs typeface="Times New Roman" pitchFamily="18" charset="0"/>
              </a:rPr>
              <a:t>，一国与该国之外的经济主体之间进行的借贷活动，其基本特征是在</a:t>
            </a:r>
            <a:r>
              <a:rPr lang="zh-CN" altLang="en-US" b="1" dirty="0" smtClean="0">
                <a:solidFill>
                  <a:srgbClr val="0000FF"/>
                </a:solidFill>
                <a:latin typeface="Times New Roman" pitchFamily="18" charset="0"/>
                <a:ea typeface="楷体_GB2312" pitchFamily="49" charset="-122"/>
                <a:cs typeface="Times New Roman" pitchFamily="18" charset="0"/>
              </a:rPr>
              <a:t>国内经济主体</a:t>
            </a:r>
            <a:r>
              <a:rPr lang="zh-CN" altLang="en-US" dirty="0" smtClean="0">
                <a:latin typeface="Times New Roman" pitchFamily="18" charset="0"/>
                <a:ea typeface="楷体_GB2312" pitchFamily="49" charset="-122"/>
                <a:cs typeface="Times New Roman" pitchFamily="18" charset="0"/>
              </a:rPr>
              <a:t>与</a:t>
            </a:r>
            <a:r>
              <a:rPr lang="zh-CN" altLang="en-US" b="1" dirty="0" smtClean="0">
                <a:solidFill>
                  <a:srgbClr val="0000FF"/>
                </a:solidFill>
                <a:latin typeface="Times New Roman" pitchFamily="18" charset="0"/>
                <a:ea typeface="楷体_GB2312" pitchFamily="49" charset="-122"/>
                <a:cs typeface="Times New Roman" pitchFamily="18" charset="0"/>
              </a:rPr>
              <a:t>国外经济主体</a:t>
            </a:r>
            <a:r>
              <a:rPr lang="zh-CN" altLang="en-US" dirty="0" smtClean="0">
                <a:latin typeface="Times New Roman" pitchFamily="18" charset="0"/>
                <a:ea typeface="楷体_GB2312" pitchFamily="49" charset="-122"/>
                <a:cs typeface="Times New Roman" pitchFamily="18" charset="0"/>
              </a:rPr>
              <a:t>之间形成</a:t>
            </a:r>
            <a:r>
              <a:rPr lang="zh-CN" altLang="en-US" b="1" dirty="0" smtClean="0">
                <a:solidFill>
                  <a:srgbClr val="0000FF"/>
                </a:solidFill>
                <a:latin typeface="Times New Roman" pitchFamily="18" charset="0"/>
                <a:ea typeface="楷体_GB2312" pitchFamily="49" charset="-122"/>
                <a:cs typeface="Times New Roman" pitchFamily="18" charset="0"/>
              </a:rPr>
              <a:t>债权债务</a:t>
            </a:r>
            <a:r>
              <a:rPr lang="zh-CN" altLang="en-US" dirty="0" smtClean="0">
                <a:latin typeface="Times New Roman" pitchFamily="18" charset="0"/>
                <a:ea typeface="楷体_GB2312" pitchFamily="49" charset="-122"/>
                <a:cs typeface="Times New Roman" pitchFamily="18" charset="0"/>
              </a:rPr>
              <a:t>关系。包括：</a:t>
            </a:r>
            <a:r>
              <a:rPr lang="zh-CN" altLang="en-US" b="1" dirty="0" smtClean="0">
                <a:solidFill>
                  <a:srgbClr val="CC00CC"/>
                </a:solidFill>
                <a:latin typeface="Times New Roman" pitchFamily="18" charset="0"/>
                <a:ea typeface="楷体_GB2312" pitchFamily="49" charset="-122"/>
                <a:cs typeface="Times New Roman" pitchFamily="18" charset="0"/>
              </a:rPr>
              <a:t>出口信贷</a:t>
            </a:r>
            <a:r>
              <a:rPr lang="zh-CN" altLang="en-US" dirty="0" smtClean="0">
                <a:latin typeface="Times New Roman" pitchFamily="18" charset="0"/>
                <a:ea typeface="楷体_GB2312" pitchFamily="49" charset="-122"/>
                <a:cs typeface="Times New Roman" pitchFamily="18" charset="0"/>
              </a:rPr>
              <a:t>、</a:t>
            </a:r>
            <a:r>
              <a:rPr lang="zh-CN" altLang="en-US" b="1" dirty="0" smtClean="0">
                <a:solidFill>
                  <a:srgbClr val="CC00CC"/>
                </a:solidFill>
                <a:latin typeface="Times New Roman" pitchFamily="18" charset="0"/>
                <a:ea typeface="楷体_GB2312" pitchFamily="49" charset="-122"/>
                <a:cs typeface="Times New Roman" pitchFamily="18" charset="0"/>
              </a:rPr>
              <a:t>国际商业银行贷款</a:t>
            </a:r>
            <a:r>
              <a:rPr lang="zh-CN" altLang="en-US" dirty="0" smtClean="0">
                <a:latin typeface="Times New Roman" pitchFamily="18" charset="0"/>
                <a:ea typeface="楷体_GB2312" pitchFamily="49" charset="-122"/>
                <a:cs typeface="Times New Roman" pitchFamily="18" charset="0"/>
              </a:rPr>
              <a:t>、</a:t>
            </a:r>
            <a:r>
              <a:rPr lang="zh-CN" altLang="en-US" b="1" dirty="0" smtClean="0">
                <a:solidFill>
                  <a:srgbClr val="CC00CC"/>
                </a:solidFill>
                <a:latin typeface="Times New Roman" pitchFamily="18" charset="0"/>
                <a:ea typeface="楷体_GB2312" pitchFamily="49" charset="-122"/>
                <a:cs typeface="Times New Roman" pitchFamily="18" charset="0"/>
              </a:rPr>
              <a:t>外国政府贷款</a:t>
            </a:r>
            <a:r>
              <a:rPr lang="zh-CN" altLang="en-US" dirty="0" smtClean="0">
                <a:latin typeface="Times New Roman" pitchFamily="18" charset="0"/>
                <a:ea typeface="楷体_GB2312" pitchFamily="49" charset="-122"/>
                <a:cs typeface="Times New Roman" pitchFamily="18" charset="0"/>
              </a:rPr>
              <a:t>、</a:t>
            </a:r>
            <a:r>
              <a:rPr lang="zh-CN" altLang="en-US" b="1" dirty="0" smtClean="0">
                <a:solidFill>
                  <a:srgbClr val="CC00CC"/>
                </a:solidFill>
                <a:latin typeface="Times New Roman" pitchFamily="18" charset="0"/>
                <a:ea typeface="楷体_GB2312" pitchFamily="49" charset="-122"/>
                <a:cs typeface="Times New Roman" pitchFamily="18" charset="0"/>
              </a:rPr>
              <a:t>国际金融机构贷款</a:t>
            </a:r>
            <a:r>
              <a:rPr lang="zh-CN" altLang="en-US" dirty="0" smtClean="0">
                <a:latin typeface="Times New Roman" pitchFamily="18" charset="0"/>
                <a:ea typeface="楷体_GB2312" pitchFamily="49" charset="-122"/>
                <a:cs typeface="Times New Roman" pitchFamily="18" charset="0"/>
              </a:rPr>
              <a:t>、</a:t>
            </a:r>
            <a:r>
              <a:rPr lang="zh-CN" altLang="en-US" b="1" dirty="0" smtClean="0">
                <a:solidFill>
                  <a:srgbClr val="CC00CC"/>
                </a:solidFill>
                <a:latin typeface="Times New Roman" pitchFamily="18" charset="0"/>
                <a:ea typeface="楷体_GB2312" pitchFamily="49" charset="-122"/>
                <a:cs typeface="Times New Roman" pitchFamily="18" charset="0"/>
              </a:rPr>
              <a:t>国际资本市场融资</a:t>
            </a:r>
            <a:r>
              <a:rPr lang="zh-CN" altLang="en-US" dirty="0" smtClean="0">
                <a:latin typeface="Times New Roman" pitchFamily="18" charset="0"/>
                <a:ea typeface="楷体_GB2312" pitchFamily="49" charset="-122"/>
                <a:cs typeface="Times New Roman" pitchFamily="18" charset="0"/>
              </a:rPr>
              <a:t>、</a:t>
            </a:r>
            <a:r>
              <a:rPr lang="zh-CN" altLang="en-US" b="1" dirty="0" smtClean="0">
                <a:solidFill>
                  <a:srgbClr val="CC00CC"/>
                </a:solidFill>
                <a:latin typeface="Times New Roman" pitchFamily="18" charset="0"/>
                <a:ea typeface="楷体_GB2312" pitchFamily="49" charset="-122"/>
                <a:cs typeface="Times New Roman" pitchFamily="18" charset="0"/>
              </a:rPr>
              <a:t>国际融资租赁</a:t>
            </a:r>
            <a:r>
              <a:rPr lang="zh-CN" altLang="en-US" dirty="0" smtClean="0">
                <a:latin typeface="Times New Roman" pitchFamily="18" charset="0"/>
                <a:ea typeface="楷体_GB2312" pitchFamily="49" charset="-122"/>
                <a:cs typeface="Times New Roman" pitchFamily="18" charset="0"/>
              </a:rPr>
              <a:t>等。</a:t>
            </a: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r>
              <a:rPr lang="zh-CN" altLang="zh-CN" b="1" dirty="0" smtClean="0">
                <a:solidFill>
                  <a:srgbClr val="0000FF"/>
                </a:solidFill>
                <a:latin typeface="楷体_GB2312" pitchFamily="49" charset="-122"/>
                <a:ea typeface="楷体_GB2312" pitchFamily="49" charset="-122"/>
              </a:rPr>
              <a:t>国际直接投资</a:t>
            </a:r>
            <a:r>
              <a:rPr lang="zh-CN" altLang="zh-CN" dirty="0" smtClean="0">
                <a:latin typeface="楷体_GB2312" pitchFamily="49" charset="-122"/>
                <a:ea typeface="楷体_GB2312" pitchFamily="49" charset="-122"/>
              </a:rPr>
              <a:t>（</a:t>
            </a:r>
            <a:r>
              <a:rPr lang="zh-CN" altLang="zh-CN" dirty="0" smtClean="0">
                <a:latin typeface="Times New Roman" pitchFamily="18" charset="0"/>
                <a:ea typeface="楷体_GB2312" pitchFamily="49" charset="-122"/>
                <a:cs typeface="Times New Roman" pitchFamily="18" charset="0"/>
              </a:rPr>
              <a:t>International Direct Investment</a:t>
            </a:r>
            <a:r>
              <a:rPr lang="zh-CN" altLang="zh-CN" dirty="0" smtClean="0">
                <a:latin typeface="楷体_GB2312" pitchFamily="49" charset="-122"/>
                <a:ea typeface="楷体_GB2312" pitchFamily="49" charset="-122"/>
              </a:rPr>
              <a:t>）也称</a:t>
            </a:r>
            <a:r>
              <a:rPr lang="zh-CN" altLang="zh-CN" b="1" dirty="0" smtClean="0">
                <a:solidFill>
                  <a:srgbClr val="0000FF"/>
                </a:solidFill>
                <a:latin typeface="楷体_GB2312" pitchFamily="49" charset="-122"/>
                <a:ea typeface="楷体_GB2312" pitchFamily="49" charset="-122"/>
              </a:rPr>
              <a:t>对外直接投资</a:t>
            </a:r>
            <a:r>
              <a:rPr lang="zh-CN" altLang="zh-CN" dirty="0" smtClean="0">
                <a:latin typeface="楷体_GB2312" pitchFamily="49" charset="-122"/>
                <a:ea typeface="楷体_GB2312" pitchFamily="49" charset="-122"/>
              </a:rPr>
              <a:t>（</a:t>
            </a:r>
            <a:r>
              <a:rPr lang="zh-CN" altLang="zh-CN" dirty="0" smtClean="0">
                <a:latin typeface="Times New Roman" pitchFamily="18" charset="0"/>
                <a:ea typeface="楷体_GB2312" pitchFamily="49" charset="-122"/>
                <a:cs typeface="Times New Roman" pitchFamily="18" charset="0"/>
              </a:rPr>
              <a:t>Foreign Direct Investment,FDI</a:t>
            </a:r>
            <a:r>
              <a:rPr lang="zh-CN" altLang="zh-CN" dirty="0" smtClean="0">
                <a:latin typeface="楷体_GB2312" pitchFamily="49" charset="-122"/>
                <a:ea typeface="楷体_GB2312" pitchFamily="49" charset="-122"/>
              </a:rPr>
              <a:t>），是指一国居民、企业等直接对另一个国家的企业进行</a:t>
            </a:r>
            <a:r>
              <a:rPr lang="zh-CN" altLang="zh-CN" b="1" dirty="0" smtClean="0">
                <a:solidFill>
                  <a:srgbClr val="0000FF"/>
                </a:solidFill>
                <a:latin typeface="楷体_GB2312" pitchFamily="49" charset="-122"/>
                <a:ea typeface="楷体_GB2312" pitchFamily="49" charset="-122"/>
              </a:rPr>
              <a:t>生产性投资</a:t>
            </a:r>
            <a:r>
              <a:rPr lang="zh-CN" altLang="zh-CN" dirty="0" smtClean="0">
                <a:latin typeface="楷体_GB2312" pitchFamily="49" charset="-122"/>
                <a:ea typeface="楷体_GB2312" pitchFamily="49" charset="-122"/>
              </a:rPr>
              <a:t>，并由此获得对投资企业的</a:t>
            </a:r>
            <a:r>
              <a:rPr lang="zh-CN" altLang="zh-CN" b="1" dirty="0" smtClean="0">
                <a:solidFill>
                  <a:srgbClr val="0000FF"/>
                </a:solidFill>
                <a:latin typeface="楷体_GB2312" pitchFamily="49" charset="-122"/>
                <a:ea typeface="楷体_GB2312" pitchFamily="49" charset="-122"/>
              </a:rPr>
              <a:t>管理与控制权</a:t>
            </a:r>
            <a:r>
              <a:rPr lang="zh-CN" altLang="zh-CN" dirty="0" smtClean="0">
                <a:latin typeface="楷体_GB2312" pitchFamily="49" charset="-122"/>
                <a:ea typeface="楷体_GB2312" pitchFamily="49" charset="-122"/>
              </a:rPr>
              <a:t>。</a:t>
            </a:r>
          </a:p>
          <a:p>
            <a:pPr lvl="2">
              <a:lnSpc>
                <a:spcPct val="140000"/>
              </a:lnSpc>
              <a:buClr>
                <a:srgbClr val="FF0000"/>
              </a:buClr>
              <a:buFont typeface="Wingdings" pitchFamily="2" charset="2"/>
              <a:buChar char="ü"/>
            </a:pP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endParaRPr lang="en-US" altLang="zh-CN" dirty="0" smtClean="0">
              <a:latin typeface="Times New Roman" pitchFamily="18" charset="0"/>
              <a:ea typeface="楷体_GB2312" pitchFamily="49" charset="-122"/>
              <a:cs typeface="Times New Roman" pitchFamily="18" charset="0"/>
              <a:sym typeface="Wingdings 2" pitchFamily="18" charset="2"/>
            </a:endParaRPr>
          </a:p>
          <a:p>
            <a:pPr>
              <a:lnSpc>
                <a:spcPct val="160000"/>
              </a:lnSpc>
              <a:buClr>
                <a:srgbClr val="FF0000"/>
              </a:buClr>
              <a:buFont typeface="Wingdings" pitchFamily="2" charset="2"/>
              <a:buChar char="Ø"/>
            </a:pP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sz="2400" dirty="0"/>
          </a:p>
        </p:txBody>
      </p:sp>
    </p:spTree>
    <p:extLst>
      <p:ext uri="{BB962C8B-B14F-4D97-AF65-F5344CB8AC3E}">
        <p14:creationId xmlns:p14="http://schemas.microsoft.com/office/powerpoint/2010/main" xmlns="" val="31655632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4824536"/>
          </a:xfrm>
        </p:spPr>
        <p:txBody>
          <a:bodyPr/>
          <a:lstStyle/>
          <a:p>
            <a:pPr lvl="2">
              <a:lnSpc>
                <a:spcPct val="140000"/>
              </a:lnSpc>
              <a:buClr>
                <a:srgbClr val="FF0000"/>
              </a:buClr>
              <a:buFont typeface="Wingdings" pitchFamily="2" charset="2"/>
              <a:buChar char="ü"/>
            </a:pPr>
            <a:r>
              <a:rPr lang="zh-CN" altLang="en-US" b="1" dirty="0" smtClean="0">
                <a:solidFill>
                  <a:srgbClr val="0000FF"/>
                </a:solidFill>
                <a:latin typeface="Times New Roman" pitchFamily="18" charset="0"/>
                <a:ea typeface="楷体_GB2312" pitchFamily="49" charset="-122"/>
                <a:cs typeface="Times New Roman" pitchFamily="18" charset="0"/>
              </a:rPr>
              <a:t>国际金融机构贷款</a:t>
            </a:r>
            <a:r>
              <a:rPr lang="zh-CN" altLang="en-US" dirty="0" smtClean="0">
                <a:latin typeface="Times New Roman" pitchFamily="18" charset="0"/>
                <a:ea typeface="楷体_GB2312" pitchFamily="49" charset="-122"/>
                <a:cs typeface="Times New Roman" pitchFamily="18" charset="0"/>
              </a:rPr>
              <a:t>（</a:t>
            </a:r>
            <a:r>
              <a:rPr lang="en-US" altLang="zh-CN" dirty="0" smtClean="0">
                <a:latin typeface="Times New Roman" pitchFamily="18" charset="0"/>
                <a:ea typeface="楷体_GB2312" pitchFamily="49" charset="-122"/>
                <a:cs typeface="Times New Roman" pitchFamily="18" charset="0"/>
              </a:rPr>
              <a:t>International </a:t>
            </a:r>
            <a:r>
              <a:rPr lang="en-US" altLang="zh-CN" dirty="0" err="1" smtClean="0">
                <a:latin typeface="Times New Roman" pitchFamily="18" charset="0"/>
                <a:ea typeface="楷体_GB2312" pitchFamily="49" charset="-122"/>
                <a:cs typeface="Times New Roman" pitchFamily="18" charset="0"/>
              </a:rPr>
              <a:t>Fianancial</a:t>
            </a:r>
            <a:r>
              <a:rPr lang="en-US" altLang="zh-CN" dirty="0" smtClean="0">
                <a:latin typeface="Times New Roman" pitchFamily="18" charset="0"/>
                <a:ea typeface="楷体_GB2312" pitchFamily="49" charset="-122"/>
                <a:cs typeface="Times New Roman" pitchFamily="18" charset="0"/>
              </a:rPr>
              <a:t> Institution Loan</a:t>
            </a:r>
            <a:r>
              <a:rPr lang="zh-CN" altLang="en-US" dirty="0" smtClean="0">
                <a:latin typeface="Times New Roman" pitchFamily="18" charset="0"/>
                <a:ea typeface="楷体_GB2312" pitchFamily="49" charset="-122"/>
                <a:cs typeface="Times New Roman" pitchFamily="18" charset="0"/>
              </a:rPr>
              <a:t>）。国际金融机构贷款是国际金融机构对成员国政府提供的贷款，主要包括国际货币基金组织、世界银行及其附属机构以及一些地区性国际金融机构提供的贷款。</a:t>
            </a: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r>
              <a:rPr lang="zh-CN" altLang="en-US" b="1" dirty="0" smtClean="0">
                <a:solidFill>
                  <a:srgbClr val="0000FF"/>
                </a:solidFill>
                <a:latin typeface="楷体_GB2312" pitchFamily="49" charset="-122"/>
                <a:ea typeface="楷体_GB2312" pitchFamily="49" charset="-122"/>
              </a:rPr>
              <a:t>国际资本市场融资</a:t>
            </a:r>
            <a:r>
              <a:rPr lang="zh-CN" altLang="en-US" dirty="0" smtClean="0">
                <a:latin typeface="楷体_GB2312" pitchFamily="49" charset="-122"/>
                <a:ea typeface="楷体_GB2312" pitchFamily="49" charset="-122"/>
              </a:rPr>
              <a:t>（</a:t>
            </a:r>
            <a:r>
              <a:rPr lang="en-US" altLang="zh-CN" dirty="0" smtClean="0">
                <a:latin typeface="Times New Roman" pitchFamily="18" charset="0"/>
                <a:ea typeface="楷体_GB2312" pitchFamily="49" charset="-122"/>
                <a:cs typeface="Times New Roman" pitchFamily="18" charset="0"/>
              </a:rPr>
              <a:t>Financing at International Capital Markets</a:t>
            </a:r>
            <a:r>
              <a:rPr lang="zh-CN" altLang="en-US" dirty="0" smtClean="0">
                <a:latin typeface="楷体_GB2312" pitchFamily="49" charset="-122"/>
                <a:ea typeface="楷体_GB2312" pitchFamily="49" charset="-122"/>
              </a:rPr>
              <a:t>）。国际资本市场融资主要是指在国际资本市场上通过发行债券、股票及其他有价证券的方式向外国投资者筹集资金。</a:t>
            </a:r>
          </a:p>
          <a:p>
            <a:pPr lvl="2">
              <a:lnSpc>
                <a:spcPct val="140000"/>
              </a:lnSpc>
              <a:buClr>
                <a:srgbClr val="FF0000"/>
              </a:buClr>
              <a:buFont typeface="Wingdings" pitchFamily="2" charset="2"/>
              <a:buChar char="ü"/>
            </a:pPr>
            <a:r>
              <a:rPr lang="zh-CN" altLang="en-US" b="1" dirty="0" smtClean="0">
                <a:solidFill>
                  <a:srgbClr val="0000FF"/>
                </a:solidFill>
                <a:latin typeface="Times New Roman" pitchFamily="18" charset="0"/>
                <a:ea typeface="楷体_GB2312" pitchFamily="49" charset="-122"/>
                <a:cs typeface="Times New Roman" pitchFamily="18" charset="0"/>
              </a:rPr>
              <a:t>国际融资租赁</a:t>
            </a:r>
            <a:r>
              <a:rPr lang="zh-CN" altLang="en-US" dirty="0" smtClean="0">
                <a:latin typeface="Times New Roman" pitchFamily="18" charset="0"/>
                <a:ea typeface="楷体_GB2312" pitchFamily="49" charset="-122"/>
                <a:cs typeface="Times New Roman" pitchFamily="18" charset="0"/>
              </a:rPr>
              <a:t>（</a:t>
            </a:r>
            <a:r>
              <a:rPr lang="en-US" altLang="zh-CN" dirty="0" smtClean="0">
                <a:latin typeface="Times New Roman" pitchFamily="18" charset="0"/>
                <a:ea typeface="楷体_GB2312" pitchFamily="49" charset="-122"/>
                <a:cs typeface="Times New Roman" pitchFamily="18" charset="0"/>
              </a:rPr>
              <a:t>International Financial Leasing)</a:t>
            </a:r>
            <a:r>
              <a:rPr lang="zh-CN" altLang="en-US" dirty="0" smtClean="0">
                <a:latin typeface="Times New Roman" pitchFamily="18" charset="0"/>
                <a:ea typeface="楷体_GB2312" pitchFamily="49" charset="-122"/>
                <a:cs typeface="Times New Roman" pitchFamily="18" charset="0"/>
              </a:rPr>
              <a:t>，指出租人根据承租人的规格要求及其所同意的条件同供货人缔结一项供货协议，据此，出租人取得工厂、资本货物或其他设备，并同承租人缔结一项租赁协议，授予承租人使用该设备的权利，以补偿其所付的租金。</a:t>
            </a:r>
          </a:p>
          <a:p>
            <a:pPr lvl="2">
              <a:lnSpc>
                <a:spcPct val="140000"/>
              </a:lnSpc>
              <a:buClr>
                <a:srgbClr val="FF0000"/>
              </a:buClr>
              <a:buFont typeface="Wingdings" pitchFamily="2" charset="2"/>
              <a:buChar char="ü"/>
            </a:pP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endParaRPr lang="en-US" altLang="zh-CN" dirty="0" smtClean="0">
              <a:latin typeface="Times New Roman" pitchFamily="18" charset="0"/>
              <a:ea typeface="楷体_GB2312" pitchFamily="49" charset="-122"/>
              <a:cs typeface="Times New Roman" pitchFamily="18" charset="0"/>
              <a:sym typeface="Wingdings 2" pitchFamily="18" charset="2"/>
            </a:endParaRPr>
          </a:p>
          <a:p>
            <a:pPr>
              <a:lnSpc>
                <a:spcPct val="160000"/>
              </a:lnSpc>
              <a:buClr>
                <a:srgbClr val="FF0000"/>
              </a:buClr>
              <a:buFont typeface="Wingdings" pitchFamily="2" charset="2"/>
              <a:buChar char="Ø"/>
            </a:pP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sz="2400" dirty="0"/>
          </a:p>
        </p:txBody>
      </p:sp>
    </p:spTree>
    <p:extLst>
      <p:ext uri="{BB962C8B-B14F-4D97-AF65-F5344CB8AC3E}">
        <p14:creationId xmlns:p14="http://schemas.microsoft.com/office/powerpoint/2010/main" xmlns="" val="31655632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036496" cy="4824536"/>
          </a:xfrm>
        </p:spPr>
        <p:txBody>
          <a:bodyPr/>
          <a:lstStyle/>
          <a:p>
            <a:pPr lvl="2">
              <a:lnSpc>
                <a:spcPct val="140000"/>
              </a:lnSpc>
              <a:buClr>
                <a:srgbClr val="FF0000"/>
              </a:buClr>
              <a:buFont typeface="Wingdings" pitchFamily="2" charset="2"/>
              <a:buChar char="ü"/>
            </a:pPr>
            <a:r>
              <a:rPr lang="zh-CN" altLang="en-US" b="1" dirty="0" smtClean="0">
                <a:solidFill>
                  <a:srgbClr val="0000FF"/>
                </a:solidFill>
                <a:latin typeface="Times New Roman" pitchFamily="18" charset="0"/>
                <a:ea typeface="楷体_GB2312" pitchFamily="49" charset="-122"/>
                <a:cs typeface="Times New Roman" pitchFamily="18" charset="0"/>
              </a:rPr>
              <a:t>国际直接投资</a:t>
            </a:r>
            <a:r>
              <a:rPr lang="zh-CN" altLang="en-US" dirty="0" smtClean="0">
                <a:latin typeface="Times New Roman" pitchFamily="18" charset="0"/>
                <a:ea typeface="楷体_GB2312" pitchFamily="49" charset="-122"/>
                <a:cs typeface="Times New Roman" pitchFamily="18" charset="0"/>
              </a:rPr>
              <a:t>（</a:t>
            </a:r>
            <a:r>
              <a:rPr lang="en-US" altLang="zh-CN" dirty="0" smtClean="0">
                <a:latin typeface="Times New Roman" pitchFamily="18" charset="0"/>
                <a:ea typeface="楷体_GB2312" pitchFamily="49" charset="-122"/>
                <a:cs typeface="Times New Roman" pitchFamily="18" charset="0"/>
              </a:rPr>
              <a:t>International Direct Investment</a:t>
            </a:r>
            <a:r>
              <a:rPr lang="zh-CN" altLang="en-US" dirty="0" smtClean="0">
                <a:latin typeface="Times New Roman" pitchFamily="18" charset="0"/>
                <a:ea typeface="楷体_GB2312" pitchFamily="49" charset="-122"/>
                <a:cs typeface="Times New Roman" pitchFamily="18" charset="0"/>
              </a:rPr>
              <a:t>）主要采取以下几种方式：①在国外开办独资企业，包括设立分支机构、子公司等；②收购或合并国外企业，包括建立附属机构；③与东道国企业合资开办企业；④对国外企业进行一定比例的股权投资；⑤利用直接投资的利润在当地进行再投资。</a:t>
            </a:r>
          </a:p>
          <a:p>
            <a:pPr lvl="2">
              <a:lnSpc>
                <a:spcPct val="140000"/>
              </a:lnSpc>
              <a:buClr>
                <a:srgbClr val="FF0000"/>
              </a:buClr>
              <a:buFont typeface="Wingdings" pitchFamily="2" charset="2"/>
              <a:buChar char="ü"/>
            </a:pPr>
            <a:endParaRPr lang="en-US" altLang="zh-CN" dirty="0" smtClean="0">
              <a:latin typeface="Times New Roman" pitchFamily="18" charset="0"/>
              <a:ea typeface="楷体_GB2312" pitchFamily="49" charset="-122"/>
              <a:cs typeface="Times New Roman" pitchFamily="18" charset="0"/>
            </a:endParaRPr>
          </a:p>
          <a:p>
            <a:pPr lvl="2">
              <a:lnSpc>
                <a:spcPct val="140000"/>
              </a:lnSpc>
              <a:buClr>
                <a:srgbClr val="FF0000"/>
              </a:buClr>
              <a:buFont typeface="Wingdings" pitchFamily="2" charset="2"/>
              <a:buChar char="ü"/>
            </a:pPr>
            <a:endParaRPr lang="en-US" altLang="zh-CN" dirty="0" smtClean="0">
              <a:latin typeface="Times New Roman" pitchFamily="18" charset="0"/>
              <a:ea typeface="楷体_GB2312" pitchFamily="49" charset="-122"/>
              <a:cs typeface="Times New Roman" pitchFamily="18" charset="0"/>
              <a:sym typeface="Wingdings 2" pitchFamily="18" charset="2"/>
            </a:endParaRPr>
          </a:p>
          <a:p>
            <a:pPr>
              <a:lnSpc>
                <a:spcPct val="160000"/>
              </a:lnSpc>
              <a:buClr>
                <a:srgbClr val="FF0000"/>
              </a:buClr>
              <a:buFont typeface="Wingdings" pitchFamily="2" charset="2"/>
              <a:buChar char="Ø"/>
            </a:pPr>
            <a:endParaRPr lang="en-US" altLang="zh-CN" sz="2800" dirty="0" smtClean="0">
              <a:latin typeface="Times New Roman" pitchFamily="18" charset="0"/>
              <a:ea typeface="楷体_GB2312" pitchFamily="49" charset="-122"/>
              <a:cs typeface="Times New Roman" pitchFamily="18" charset="0"/>
              <a:sym typeface="Wingdings 2" pitchFamily="18" charset="2"/>
            </a:endParaRPr>
          </a:p>
          <a:p>
            <a:pPr>
              <a:buNone/>
            </a:pPr>
            <a:endParaRPr lang="zh-CN" altLang="en-US" sz="2400" dirty="0"/>
          </a:p>
        </p:txBody>
      </p:sp>
    </p:spTree>
    <p:extLst>
      <p:ext uri="{BB962C8B-B14F-4D97-AF65-F5344CB8AC3E}">
        <p14:creationId xmlns:p14="http://schemas.microsoft.com/office/powerpoint/2010/main" xmlns="" val="3165563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692696"/>
            <a:ext cx="8928992" cy="5760640"/>
          </a:xfrm>
        </p:spPr>
        <p:txBody>
          <a:bodyPr/>
          <a:lstStyle/>
          <a:p>
            <a:pPr>
              <a:buNone/>
            </a:pPr>
            <a:r>
              <a:rPr lang="en-US" altLang="zh-CN" sz="2800" b="1"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800" b="1"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信用的基本形态：</a:t>
            </a:r>
            <a:endParaRPr lang="en-US" altLang="zh-CN" sz="2800" b="1"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marL="446088" lvl="0" indent="-446088">
              <a:lnSpc>
                <a:spcPct val="160000"/>
              </a:lnSpc>
              <a:buNone/>
              <a:defRPr/>
            </a:pPr>
            <a:r>
              <a:rPr lang="zh-CN" altLang="zh-CN" sz="2400" dirty="0" smtClean="0">
                <a:solidFill>
                  <a:srgbClr val="FF0000"/>
                </a:solidFill>
                <a:latin typeface="华文新魏" pitchFamily="2" charset="-122"/>
                <a:ea typeface="华文新魏" pitchFamily="2" charset="-122"/>
              </a:rPr>
              <a:t>★</a:t>
            </a:r>
            <a:r>
              <a:rPr lang="zh-CN" altLang="en-US" sz="2400" dirty="0" smtClean="0">
                <a:latin typeface="华文新魏" pitchFamily="2" charset="-122"/>
                <a:ea typeface="华文新魏" pitchFamily="2" charset="-122"/>
              </a:rPr>
              <a:t>实物信用</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以实物为标的进行的借贷活动。也即，贷者将一定数量的实物贷给借者，借者在约定时间内以</a:t>
            </a:r>
            <a:r>
              <a:rPr lang="zh-CN" altLang="en-US" sz="2400" b="1" dirty="0" smtClean="0">
                <a:solidFill>
                  <a:srgbClr val="0000FF"/>
                </a:solidFill>
                <a:latin typeface="楷体_GB2312" pitchFamily="49" charset="-122"/>
                <a:ea typeface="楷体_GB2312" pitchFamily="49" charset="-122"/>
              </a:rPr>
              <a:t>多于</a:t>
            </a:r>
            <a:r>
              <a:rPr lang="zh-CN" altLang="en-US" sz="2400" dirty="0" smtClean="0">
                <a:latin typeface="楷体_GB2312" pitchFamily="49" charset="-122"/>
                <a:ea typeface="楷体_GB2312" pitchFamily="49" charset="-122"/>
              </a:rPr>
              <a:t>初始借入数量的实物归还，其中</a:t>
            </a:r>
            <a:r>
              <a:rPr lang="zh-CN" altLang="en-US" sz="2400" b="1" dirty="0" smtClean="0">
                <a:solidFill>
                  <a:srgbClr val="0000FF"/>
                </a:solidFill>
                <a:latin typeface="楷体_GB2312" pitchFamily="49" charset="-122"/>
                <a:ea typeface="楷体_GB2312" pitchFamily="49" charset="-122"/>
              </a:rPr>
              <a:t>多出部分为实物借贷的利息</a:t>
            </a:r>
            <a:r>
              <a:rPr lang="zh-CN" altLang="en-US" sz="2400" dirty="0" smtClean="0">
                <a:latin typeface="楷体_GB2312" pitchFamily="49" charset="-122"/>
                <a:ea typeface="楷体_GB2312" pitchFamily="49" charset="-122"/>
              </a:rPr>
              <a:t>。实物借贷尽管仍然存在，但无论从存在范围和规模而言，都在</a:t>
            </a:r>
            <a:r>
              <a:rPr lang="zh-CN" altLang="en-US" sz="2400" b="1" u="sng" dirty="0" smtClean="0">
                <a:latin typeface="楷体_GB2312" pitchFamily="49" charset="-122"/>
                <a:ea typeface="楷体_GB2312" pitchFamily="49" charset="-122"/>
              </a:rPr>
              <a:t>逐渐减小</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marL="446088" lvl="0" indent="-446088">
              <a:lnSpc>
                <a:spcPct val="160000"/>
              </a:lnSpc>
              <a:buNone/>
              <a:defRPr/>
            </a:pPr>
            <a:r>
              <a:rPr lang="zh-CN" altLang="zh-CN" sz="2400" dirty="0" smtClean="0">
                <a:solidFill>
                  <a:srgbClr val="FF0000"/>
                </a:solidFill>
                <a:latin typeface="华文新魏" pitchFamily="2" charset="-122"/>
                <a:ea typeface="华文新魏" pitchFamily="2" charset="-122"/>
              </a:rPr>
              <a:t>★</a:t>
            </a:r>
            <a:r>
              <a:rPr lang="zh-CN" altLang="en-US" sz="2400" dirty="0" smtClean="0">
                <a:latin typeface="华文新魏" pitchFamily="2" charset="-122"/>
                <a:ea typeface="华文新魏" pitchFamily="2" charset="-122"/>
              </a:rPr>
              <a:t>货币信用</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以货币为标的进行的借贷活动。也即，贷者将一定数额的货币贷放给借者，借者到期用货币归还本金和利息。</a:t>
            </a:r>
            <a:r>
              <a:rPr lang="zh-CN" altLang="en-US" sz="2400" b="1" dirty="0" smtClean="0">
                <a:solidFill>
                  <a:srgbClr val="0000FF"/>
                </a:solidFill>
                <a:latin typeface="楷体_GB2312" pitchFamily="49" charset="-122"/>
                <a:ea typeface="楷体_GB2312" pitchFamily="49" charset="-122"/>
              </a:rPr>
              <a:t>货币借贷是信用的主导形态。</a:t>
            </a:r>
            <a:endParaRPr lang="en-US" altLang="zh-CN" sz="2400" b="1" dirty="0" smtClean="0">
              <a:solidFill>
                <a:srgbClr val="0000FF"/>
              </a:solidFill>
              <a:latin typeface="楷体_GB2312" pitchFamily="49" charset="-122"/>
              <a:ea typeface="楷体_GB2312" pitchFamily="49" charset="-122"/>
            </a:endParaRPr>
          </a:p>
          <a:p>
            <a:pPr>
              <a:buNone/>
            </a:pPr>
            <a:endParaRPr lang="en-US" altLang="zh-CN" sz="2400" b="1" dirty="0" smtClean="0">
              <a:latin typeface="楷体_GB2312" pitchFamily="49" charset="-122"/>
              <a:ea typeface="楷体_GB2312" pitchFamily="49" charset="-122"/>
              <a:sym typeface="Wingdings 2" pitchFamily="18" charset="2"/>
            </a:endParaRPr>
          </a:p>
          <a:p>
            <a:pPr>
              <a:buNone/>
            </a:pPr>
            <a:endParaRPr lang="en-US" altLang="zh-CN" b="1" dirty="0" smtClean="0">
              <a:latin typeface="华文新魏" pitchFamily="2" charset="-122"/>
              <a:ea typeface="华文新魏" pitchFamily="2" charset="-122"/>
            </a:endParaRPr>
          </a:p>
          <a:p>
            <a:pPr>
              <a:buNone/>
            </a:pPr>
            <a:endParaRPr lang="zh-CN" altLang="en-US" dirty="0">
              <a:latin typeface="华文新魏" pitchFamily="2" charset="-122"/>
              <a:ea typeface="华文新魏" pitchFamily="2" charset="-122"/>
            </a:endParaRPr>
          </a:p>
        </p:txBody>
      </p:sp>
    </p:spTree>
    <p:extLst>
      <p:ext uri="{BB962C8B-B14F-4D97-AF65-F5344CB8AC3E}">
        <p14:creationId xmlns:p14="http://schemas.microsoft.com/office/powerpoint/2010/main" xmlns="" val="9024768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85720" y="1928802"/>
            <a:ext cx="8229600" cy="1470025"/>
          </a:xfrm>
        </p:spPr>
        <p:txBody>
          <a:bodyPr/>
          <a:lstStyle/>
          <a:p>
            <a:r>
              <a:rPr lang="zh-CN" altLang="en-US" sz="5400" b="1" dirty="0" smtClean="0">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 第</a:t>
            </a:r>
            <a:r>
              <a:rPr lang="en-US" altLang="zh-CN" sz="5400" dirty="0" smtClean="0">
                <a:solidFill>
                  <a:schemeClr val="tx1"/>
                </a:solidFill>
                <a:latin typeface="华文新魏" pitchFamily="2" charset="-122"/>
                <a:ea typeface="华文新魏" pitchFamily="2" charset="-122"/>
              </a:rPr>
              <a:t>3</a:t>
            </a:r>
            <a:r>
              <a:rPr lang="zh-CN" altLang="en-US" sz="5400" dirty="0" smtClean="0">
                <a:solidFill>
                  <a:schemeClr val="tx1"/>
                </a:solidFill>
                <a:latin typeface="华文新魏" pitchFamily="2" charset="-122"/>
                <a:ea typeface="华文新魏" pitchFamily="2" charset="-122"/>
              </a:rPr>
              <a:t>节</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信用体系</a:t>
            </a:r>
          </a:p>
        </p:txBody>
      </p:sp>
    </p:spTree>
    <p:extLst>
      <p:ext uri="{BB962C8B-B14F-4D97-AF65-F5344CB8AC3E}">
        <p14:creationId xmlns:p14="http://schemas.microsoft.com/office/powerpoint/2010/main" xmlns="" val="23533825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6912768" cy="927100"/>
          </a:xfrm>
        </p:spPr>
        <p:txBody>
          <a:bodyPr/>
          <a:lstStyle/>
          <a:p>
            <a:pPr>
              <a:defRPr/>
            </a:pPr>
            <a:r>
              <a:rPr lang="zh-CN" altLang="en-US" sz="3600" dirty="0" smtClean="0">
                <a:latin typeface="隶书" pitchFamily="49" charset="-122"/>
                <a:ea typeface="隶书" pitchFamily="49" charset="-122"/>
              </a:rPr>
              <a:t>一、市场经济与信用秩序</a:t>
            </a:r>
          </a:p>
        </p:txBody>
      </p:sp>
      <p:sp>
        <p:nvSpPr>
          <p:cNvPr id="3" name="内容占位符 2"/>
          <p:cNvSpPr>
            <a:spLocks noGrp="1"/>
          </p:cNvSpPr>
          <p:nvPr>
            <p:ph idx="1"/>
          </p:nvPr>
        </p:nvSpPr>
        <p:spPr>
          <a:xfrm>
            <a:off x="467544" y="836712"/>
            <a:ext cx="8352928" cy="5760640"/>
          </a:xfrm>
        </p:spPr>
        <p:txBody>
          <a:bodyPr/>
          <a:lstStyle/>
          <a:p>
            <a:pPr>
              <a:lnSpc>
                <a:spcPct val="150000"/>
              </a:lnSpc>
              <a:buClr>
                <a:srgbClr val="0000FF"/>
              </a:buClr>
              <a:buFont typeface="Wingdings" pitchFamily="2" charset="2"/>
              <a:buChar char="u"/>
            </a:pPr>
            <a:r>
              <a:rPr lang="zh-CN" altLang="en-US" sz="2400" dirty="0" smtClean="0">
                <a:latin typeface="楷体_GB2312" pitchFamily="49" charset="-122"/>
                <a:ea typeface="楷体_GB2312" pitchFamily="49" charset="-122"/>
                <a:sym typeface="Wingdings 2" pitchFamily="18" charset="2"/>
              </a:rPr>
              <a:t>市场经济是以自由缔约和自由交易为基础的经济。</a:t>
            </a:r>
            <a:endParaRPr lang="en-US" altLang="zh-CN" sz="2400" dirty="0" smtClean="0">
              <a:latin typeface="楷体_GB2312" pitchFamily="49" charset="-122"/>
              <a:ea typeface="楷体_GB2312" pitchFamily="49" charset="-122"/>
              <a:sym typeface="Wingdings 2" pitchFamily="18" charset="2"/>
            </a:endParaRPr>
          </a:p>
          <a:p>
            <a:pPr>
              <a:lnSpc>
                <a:spcPct val="150000"/>
              </a:lnSpc>
              <a:buClr>
                <a:srgbClr val="0000FF"/>
              </a:buClr>
              <a:buFont typeface="Wingdings" pitchFamily="2" charset="2"/>
              <a:buChar char="u"/>
            </a:pPr>
            <a:r>
              <a:rPr lang="zh-CN" altLang="en-US" sz="2400" dirty="0" smtClean="0">
                <a:latin typeface="楷体_GB2312" pitchFamily="49" charset="-122"/>
                <a:ea typeface="楷体_GB2312" pitchFamily="49" charset="-122"/>
                <a:sym typeface="Wingdings 2" pitchFamily="18" charset="2"/>
              </a:rPr>
              <a:t>在交易过程中，信用活动如影随形，成为市场经济的重要组成部分。</a:t>
            </a:r>
            <a:endParaRPr lang="en-US" altLang="zh-CN" sz="2400" dirty="0" smtClean="0">
              <a:latin typeface="楷体_GB2312" pitchFamily="49" charset="-122"/>
              <a:ea typeface="楷体_GB2312" pitchFamily="49" charset="-122"/>
              <a:sym typeface="Wingdings 2" pitchFamily="18" charset="2"/>
            </a:endParaRPr>
          </a:p>
          <a:p>
            <a:pPr>
              <a:lnSpc>
                <a:spcPct val="150000"/>
              </a:lnSpc>
              <a:buClr>
                <a:srgbClr val="0000FF"/>
              </a:buClr>
              <a:buFont typeface="Wingdings" pitchFamily="2" charset="2"/>
              <a:buChar char="u"/>
            </a:pPr>
            <a:r>
              <a:rPr lang="zh-CN" altLang="en-US" sz="2400" dirty="0" smtClean="0">
                <a:latin typeface="楷体_GB2312" pitchFamily="49" charset="-122"/>
                <a:ea typeface="楷体_GB2312" pitchFamily="49" charset="-122"/>
                <a:sym typeface="Wingdings 2" pitchFamily="18" charset="2"/>
              </a:rPr>
              <a:t>信用活动在作为经济交易媒介、促进资金合理有序流动、推动经济增长和社会发展等方面，扮演着极为重要的角色。</a:t>
            </a:r>
            <a:endParaRPr lang="zh-CN" altLang="en-US" dirty="0">
              <a:latin typeface="华文新魏" pitchFamily="2" charset="-122"/>
              <a:ea typeface="华文新魏" pitchFamily="2" charset="-122"/>
            </a:endParaRPr>
          </a:p>
        </p:txBody>
      </p:sp>
    </p:spTree>
    <p:extLst>
      <p:ext uri="{BB962C8B-B14F-4D97-AF65-F5344CB8AC3E}">
        <p14:creationId xmlns:p14="http://schemas.microsoft.com/office/powerpoint/2010/main" xmlns="" val="9024768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352928" cy="5760640"/>
          </a:xfrm>
        </p:spPr>
        <p:txBody>
          <a:bodyPr/>
          <a:lstStyle/>
          <a:p>
            <a:pPr>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华文新魏" panose="02010800040101010101" pitchFamily="2" charset="-122"/>
                <a:ea typeface="华文新魏" panose="02010800040101010101" pitchFamily="2" charset="-122"/>
                <a:cs typeface="Times New Roman" pitchFamily="18" charset="0"/>
                <a:sym typeface="Wingdings 2" pitchFamily="18" charset="2"/>
              </a:rPr>
              <a:t>信用秩序与市场运行成本</a:t>
            </a:r>
          </a:p>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作为借贷行为的信用，自然会涉及守信与失信的问题。</a:t>
            </a:r>
            <a:endParaRPr lang="en-US" altLang="zh-CN" sz="2400" dirty="0" smtClean="0">
              <a:latin typeface="楷体_GB2312" pitchFamily="49" charset="-122"/>
              <a:ea typeface="楷体_GB2312" pitchFamily="49" charset="-122"/>
            </a:endParaRPr>
          </a:p>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守信是借贷双方彼此遵守用以规范信用行为的契约，而失信则是指借贷双方或者任一方不遵守该契约。</a:t>
            </a:r>
            <a:endParaRPr lang="en-US" altLang="zh-CN" sz="2400" dirty="0" smtClean="0">
              <a:latin typeface="楷体_GB2312" pitchFamily="49" charset="-122"/>
              <a:ea typeface="楷体_GB2312" pitchFamily="49" charset="-122"/>
            </a:endParaRPr>
          </a:p>
        </p:txBody>
      </p:sp>
    </p:spTree>
    <p:extLst>
      <p:ext uri="{BB962C8B-B14F-4D97-AF65-F5344CB8AC3E}">
        <p14:creationId xmlns:p14="http://schemas.microsoft.com/office/powerpoint/2010/main" xmlns="" val="9024768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8352928" cy="5760640"/>
          </a:xfrm>
        </p:spPr>
        <p:txBody>
          <a:bodyPr/>
          <a:lstStyle/>
          <a:p>
            <a:pPr>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华文新魏" panose="02010800040101010101" pitchFamily="2" charset="-122"/>
                <a:ea typeface="华文新魏" panose="02010800040101010101" pitchFamily="2" charset="-122"/>
                <a:cs typeface="Times New Roman" pitchFamily="18" charset="0"/>
                <a:sym typeface="Wingdings 2" pitchFamily="18" charset="2"/>
              </a:rPr>
              <a:t>信用秩序与市场运行成本</a:t>
            </a:r>
          </a:p>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守信是支撑信用关系良性发展的前提条件。</a:t>
            </a:r>
            <a:endParaRPr lang="en-US" altLang="zh-CN" sz="2400" dirty="0" smtClean="0">
              <a:latin typeface="楷体_GB2312" pitchFamily="49" charset="-122"/>
              <a:ea typeface="楷体_GB2312" pitchFamily="49" charset="-122"/>
            </a:endParaRPr>
          </a:p>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良好的信用秩序，可以降低市场运行的成本，也是经济良性运转的基础性保障</a:t>
            </a:r>
            <a:endParaRPr lang="en-US" altLang="zh-CN" sz="2400" dirty="0" smtClean="0">
              <a:latin typeface="楷体_GB2312" pitchFamily="49" charset="-122"/>
              <a:ea typeface="楷体_GB2312" pitchFamily="49" charset="-122"/>
            </a:endParaRPr>
          </a:p>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失信行为的出现，无论是蓄意赖账，还是由于出现意外而迫不得已的行为，都会影响信用关系的良性发展。</a:t>
            </a:r>
            <a:endParaRPr lang="en-US" altLang="zh-CN" sz="2400" dirty="0" smtClean="0">
              <a:latin typeface="楷体_GB2312" pitchFamily="49" charset="-122"/>
              <a:ea typeface="楷体_GB2312" pitchFamily="49" charset="-122"/>
            </a:endParaRPr>
          </a:p>
          <a:p>
            <a:pPr lvl="1">
              <a:lnSpc>
                <a:spcPct val="160000"/>
              </a:lnSpc>
              <a:buClr>
                <a:srgbClr val="0000FF"/>
              </a:buClr>
              <a:buFont typeface="Wingdings" pitchFamily="2" charset="2"/>
              <a:buChar char="u"/>
              <a:defRPr/>
            </a:pPr>
            <a:r>
              <a:rPr lang="zh-CN" altLang="en-US" sz="2400" dirty="0" smtClean="0">
                <a:latin typeface="楷体_GB2312" pitchFamily="49" charset="-122"/>
                <a:ea typeface="楷体_GB2312" pitchFamily="49" charset="-122"/>
              </a:rPr>
              <a:t>当失信行为超过一定规模和范围时，则会导致信用秩序的混乱。</a:t>
            </a:r>
            <a:r>
              <a:rPr lang="zh-CN" altLang="en-US" sz="2400" u="sng" dirty="0" smtClean="0">
                <a:latin typeface="楷体_GB2312" pitchFamily="49" charset="-122"/>
                <a:ea typeface="楷体_GB2312" pitchFamily="49" charset="-122"/>
              </a:rPr>
              <a:t>失信行为持续、大量地存在，会大幅提高市场乃至整个社会的运行成本</a:t>
            </a:r>
            <a:r>
              <a:rPr lang="zh-CN" altLang="en-US" sz="2400" dirty="0" smtClean="0">
                <a:latin typeface="楷体_GB2312" pitchFamily="49" charset="-122"/>
                <a:ea typeface="楷体_GB2312" pitchFamily="49" charset="-122"/>
              </a:rPr>
              <a:t>，正常的信用关系无法建立，正常的商业行为也因此受到阻滞。</a:t>
            </a:r>
          </a:p>
          <a:p>
            <a:pPr lvl="1">
              <a:lnSpc>
                <a:spcPct val="160000"/>
              </a:lnSpc>
              <a:buClr>
                <a:srgbClr val="0000FF"/>
              </a:buClr>
              <a:buFont typeface="Wingdings" pitchFamily="2" charset="2"/>
              <a:buChar char="u"/>
              <a:defRPr/>
            </a:pPr>
            <a:endParaRPr lang="zh-CN" altLang="en-US" sz="2400" dirty="0" smtClean="0">
              <a:latin typeface="楷体_GB2312" pitchFamily="49" charset="-122"/>
              <a:ea typeface="楷体_GB2312" pitchFamily="49" charset="-122"/>
            </a:endParaRPr>
          </a:p>
        </p:txBody>
      </p:sp>
    </p:spTree>
    <p:extLst>
      <p:ext uri="{BB962C8B-B14F-4D97-AF65-F5344CB8AC3E}">
        <p14:creationId xmlns:p14="http://schemas.microsoft.com/office/powerpoint/2010/main" xmlns="" val="9024768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76672"/>
            <a:ext cx="6912768" cy="927100"/>
          </a:xfrm>
        </p:spPr>
        <p:txBody>
          <a:bodyPr/>
          <a:lstStyle/>
          <a:p>
            <a:pPr marL="342900" indent="-342900">
              <a:spcBef>
                <a:spcPct val="20000"/>
              </a:spcBef>
            </a:pPr>
            <a:r>
              <a:rPr lang="zh-CN" altLang="en-US" sz="3600" dirty="0" smtClean="0">
                <a:latin typeface="隶书" pitchFamily="49" charset="-122"/>
                <a:ea typeface="隶书" pitchFamily="49" charset="-122"/>
              </a:rPr>
              <a:t>二、现代信用体系的构建</a:t>
            </a:r>
            <a:r>
              <a:rPr lang="en-US" altLang="zh-CN" sz="3600" dirty="0" smtClean="0">
                <a:latin typeface="隶书" pitchFamily="49" charset="-122"/>
                <a:ea typeface="隶书" pitchFamily="49" charset="-122"/>
              </a:rPr>
              <a:t/>
            </a:r>
            <a:br>
              <a:rPr lang="en-US" altLang="zh-CN" sz="3600" dirty="0" smtClean="0">
                <a:latin typeface="隶书" pitchFamily="49" charset="-122"/>
                <a:ea typeface="隶书" pitchFamily="49" charset="-122"/>
              </a:rPr>
            </a:br>
            <a:r>
              <a:rPr lang="en-US" altLang="zh-CN" sz="3200" b="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3200" b="0" dirty="0" smtClean="0">
                <a:solidFill>
                  <a:srgbClr val="000000"/>
                </a:solidFill>
                <a:latin typeface="华文新魏" panose="02010800040101010101" pitchFamily="2" charset="-122"/>
                <a:ea typeface="华文新魏" panose="02010800040101010101" pitchFamily="2" charset="-122"/>
                <a:cs typeface="Times New Roman" pitchFamily="18" charset="0"/>
                <a:sym typeface="Wingdings 2" pitchFamily="18" charset="2"/>
              </a:rPr>
              <a:t>信用制度</a:t>
            </a:r>
            <a:br>
              <a:rPr lang="zh-CN" altLang="en-US" sz="3200" b="0" dirty="0" smtClean="0">
                <a:solidFill>
                  <a:srgbClr val="000000"/>
                </a:solidFill>
                <a:latin typeface="华文新魏" panose="02010800040101010101" pitchFamily="2" charset="-122"/>
                <a:ea typeface="华文新魏" panose="02010800040101010101" pitchFamily="2" charset="-122"/>
                <a:cs typeface="Times New Roman" pitchFamily="18" charset="0"/>
                <a:sym typeface="Wingdings 2" pitchFamily="18" charset="2"/>
              </a:rPr>
            </a:br>
            <a:r>
              <a:rPr lang="zh-CN" altLang="en-US" sz="3600" dirty="0" smtClean="0">
                <a:latin typeface="隶书" pitchFamily="49" charset="-122"/>
                <a:ea typeface="隶书" pitchFamily="49" charset="-122"/>
              </a:rPr>
              <a:t/>
            </a:r>
            <a:br>
              <a:rPr lang="zh-CN" altLang="en-US" sz="3600" dirty="0" smtClean="0">
                <a:latin typeface="隶书" pitchFamily="49" charset="-122"/>
                <a:ea typeface="隶书" pitchFamily="49" charset="-122"/>
              </a:rPr>
            </a:br>
            <a:endParaRPr lang="zh-CN" altLang="en-US" sz="3600" dirty="0" smtClean="0">
              <a:latin typeface="隶书" pitchFamily="49" charset="-122"/>
              <a:ea typeface="隶书" pitchFamily="49" charset="-122"/>
            </a:endParaRPr>
          </a:p>
        </p:txBody>
      </p:sp>
      <p:sp>
        <p:nvSpPr>
          <p:cNvPr id="3" name="内容占位符 2"/>
          <p:cNvSpPr>
            <a:spLocks noGrp="1"/>
          </p:cNvSpPr>
          <p:nvPr>
            <p:ph idx="1"/>
          </p:nvPr>
        </p:nvSpPr>
        <p:spPr>
          <a:xfrm>
            <a:off x="467544" y="836712"/>
            <a:ext cx="8568952" cy="5760640"/>
          </a:xfrm>
        </p:spPr>
        <p:txBody>
          <a:bodyPr/>
          <a:lstStyle/>
          <a:p>
            <a:pPr>
              <a:lnSpc>
                <a:spcPct val="150000"/>
              </a:lnSpc>
              <a:buClr>
                <a:srgbClr val="0000FF"/>
              </a:buClr>
              <a:buFont typeface="Wingdings" pitchFamily="2" charset="2"/>
              <a:buChar char="u"/>
            </a:pPr>
            <a:r>
              <a:rPr lang="zh-CN" altLang="en-US" sz="2400" dirty="0" smtClean="0">
                <a:latin typeface="楷体_GB2312" pitchFamily="49" charset="-122"/>
                <a:ea typeface="楷体_GB2312" pitchFamily="49" charset="-122"/>
                <a:sym typeface="Wingdings 2" pitchFamily="18" charset="2"/>
              </a:rPr>
              <a:t>信用制度是规范和约束社会信用活动和信用关系的行为规则。</a:t>
            </a:r>
            <a:endParaRPr lang="en-US" altLang="zh-CN" sz="2400" dirty="0" smtClean="0">
              <a:latin typeface="楷体_GB2312" pitchFamily="49" charset="-122"/>
              <a:ea typeface="楷体_GB2312" pitchFamily="49" charset="-122"/>
              <a:sym typeface="Wingdings 2" pitchFamily="18" charset="2"/>
            </a:endParaRPr>
          </a:p>
          <a:p>
            <a:pPr>
              <a:lnSpc>
                <a:spcPct val="150000"/>
              </a:lnSpc>
              <a:buClr>
                <a:srgbClr val="0000FF"/>
              </a:buClr>
              <a:buFont typeface="Wingdings" pitchFamily="2" charset="2"/>
              <a:buChar char="u"/>
            </a:pPr>
            <a:r>
              <a:rPr lang="zh-CN" altLang="en-US" sz="2400" dirty="0" smtClean="0">
                <a:latin typeface="楷体_GB2312" pitchFamily="49" charset="-122"/>
                <a:ea typeface="楷体_GB2312" pitchFamily="49" charset="-122"/>
                <a:sym typeface="Wingdings 2" pitchFamily="18" charset="2"/>
              </a:rPr>
              <a:t>信用制度有狭义和广义之分。</a:t>
            </a:r>
            <a:endParaRPr lang="en-US" altLang="zh-CN" sz="2400" dirty="0" smtClean="0">
              <a:latin typeface="楷体_GB2312" pitchFamily="49" charset="-122"/>
              <a:ea typeface="楷体_GB2312" pitchFamily="49" charset="-122"/>
              <a:sym typeface="Wingdings 2" pitchFamily="18" charset="2"/>
            </a:endParaRPr>
          </a:p>
          <a:p>
            <a:pPr lvl="1">
              <a:lnSpc>
                <a:spcPct val="150000"/>
              </a:lnSpc>
              <a:buClr>
                <a:srgbClr val="0000FF"/>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狭义的信用制度是指</a:t>
            </a:r>
            <a:r>
              <a:rPr lang="zh-CN" altLang="en-US" sz="2000" b="1" u="sng" dirty="0" smtClean="0">
                <a:latin typeface="楷体_GB2312" pitchFamily="49" charset="-122"/>
                <a:ea typeface="楷体_GB2312" pitchFamily="49" charset="-122"/>
                <a:sym typeface="Wingdings 2" pitchFamily="18" charset="2"/>
              </a:rPr>
              <a:t>国家管理信用活动</a:t>
            </a:r>
            <a:r>
              <a:rPr lang="zh-CN" altLang="en-US" sz="2000" dirty="0" smtClean="0">
                <a:latin typeface="楷体_GB2312" pitchFamily="49" charset="-122"/>
                <a:ea typeface="楷体_GB2312" pitchFamily="49" charset="-122"/>
                <a:sym typeface="Wingdings 2" pitchFamily="18" charset="2"/>
              </a:rPr>
              <a:t>的规章制度和行为规范。</a:t>
            </a:r>
            <a:endParaRPr lang="en-US" altLang="zh-CN" sz="2000" dirty="0" smtClean="0">
              <a:latin typeface="楷体_GB2312" pitchFamily="49" charset="-122"/>
              <a:ea typeface="楷体_GB2312" pitchFamily="49" charset="-122"/>
              <a:sym typeface="Wingdings 2" pitchFamily="18" charset="2"/>
            </a:endParaRPr>
          </a:p>
          <a:p>
            <a:pPr lvl="1">
              <a:lnSpc>
                <a:spcPct val="150000"/>
              </a:lnSpc>
              <a:buClr>
                <a:srgbClr val="0000FF"/>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广义的信用制度则是由相互联系、相互制约的</a:t>
            </a:r>
            <a:r>
              <a:rPr lang="zh-CN" altLang="en-US" sz="2000" b="1" u="sng" dirty="0" smtClean="0">
                <a:latin typeface="楷体_GB2312" pitchFamily="49" charset="-122"/>
                <a:ea typeface="楷体_GB2312" pitchFamily="49" charset="-122"/>
                <a:sym typeface="Wingdings 2" pitchFamily="18" charset="2"/>
              </a:rPr>
              <a:t>信用形式</a:t>
            </a:r>
            <a:r>
              <a:rPr lang="zh-CN" altLang="en-US" sz="2000" dirty="0" smtClean="0">
                <a:latin typeface="楷体_GB2312" pitchFamily="49" charset="-122"/>
                <a:ea typeface="楷体_GB2312" pitchFamily="49" charset="-122"/>
                <a:sym typeface="Wingdings 2" pitchFamily="18" charset="2"/>
              </a:rPr>
              <a:t>，</a:t>
            </a:r>
            <a:r>
              <a:rPr lang="zh-CN" altLang="en-US" sz="2000" b="1" u="sng" dirty="0" smtClean="0">
                <a:latin typeface="楷体_GB2312" pitchFamily="49" charset="-122"/>
                <a:ea typeface="楷体_GB2312" pitchFamily="49" charset="-122"/>
                <a:sym typeface="Wingdings 2" pitchFamily="18" charset="2"/>
              </a:rPr>
              <a:t>信用工具及其流通方式</a:t>
            </a:r>
            <a:r>
              <a:rPr lang="zh-CN" altLang="en-US" sz="2000" dirty="0" smtClean="0">
                <a:latin typeface="楷体_GB2312" pitchFamily="49" charset="-122"/>
                <a:ea typeface="楷体_GB2312" pitchFamily="49" charset="-122"/>
                <a:sym typeface="Wingdings 2" pitchFamily="18" charset="2"/>
              </a:rPr>
              <a:t>，</a:t>
            </a:r>
            <a:r>
              <a:rPr lang="zh-CN" altLang="en-US" sz="2000" b="1" u="sng" dirty="0" smtClean="0">
                <a:latin typeface="楷体_GB2312" pitchFamily="49" charset="-122"/>
                <a:ea typeface="楷体_GB2312" pitchFamily="49" charset="-122"/>
                <a:sym typeface="Wingdings 2" pitchFamily="18" charset="2"/>
              </a:rPr>
              <a:t>信用机构和信用管理体制</a:t>
            </a:r>
            <a:r>
              <a:rPr lang="zh-CN" altLang="en-US" sz="2000" dirty="0" smtClean="0">
                <a:latin typeface="楷体_GB2312" pitchFamily="49" charset="-122"/>
                <a:ea typeface="楷体_GB2312" pitchFamily="49" charset="-122"/>
                <a:sym typeface="Wingdings 2" pitchFamily="18" charset="2"/>
              </a:rPr>
              <a:t>形成的有机统一体。</a:t>
            </a:r>
            <a:endParaRPr lang="en-US" altLang="zh-CN" sz="2000" dirty="0" smtClean="0">
              <a:latin typeface="楷体_GB2312" pitchFamily="49" charset="-122"/>
              <a:ea typeface="楷体_GB2312" pitchFamily="49" charset="-122"/>
              <a:sym typeface="Wingdings 2" pitchFamily="18" charset="2"/>
            </a:endParaRPr>
          </a:p>
          <a:p>
            <a:pPr>
              <a:lnSpc>
                <a:spcPct val="150000"/>
              </a:lnSpc>
              <a:buClr>
                <a:srgbClr val="0000FF"/>
              </a:buClr>
              <a:buFont typeface="Wingdings" pitchFamily="2" charset="2"/>
              <a:buChar char="u"/>
            </a:pPr>
            <a:r>
              <a:rPr lang="zh-CN" altLang="en-US" sz="2400" dirty="0" smtClean="0">
                <a:latin typeface="楷体_GB2312" pitchFamily="49" charset="-122"/>
                <a:ea typeface="楷体_GB2312" pitchFamily="49" charset="-122"/>
                <a:sym typeface="Wingdings 2" pitchFamily="18" charset="2"/>
              </a:rPr>
              <a:t>从</a:t>
            </a:r>
            <a:r>
              <a:rPr lang="zh-CN" altLang="en-US" sz="2400" b="1" dirty="0" smtClean="0">
                <a:solidFill>
                  <a:srgbClr val="0000FF"/>
                </a:solidFill>
                <a:latin typeface="楷体_GB2312" pitchFamily="49" charset="-122"/>
                <a:ea typeface="楷体_GB2312" pitchFamily="49" charset="-122"/>
                <a:sym typeface="Wingdings 2" pitchFamily="18" charset="2"/>
              </a:rPr>
              <a:t>层次</a:t>
            </a:r>
            <a:r>
              <a:rPr lang="zh-CN" altLang="en-US" sz="2400" dirty="0" smtClean="0">
                <a:latin typeface="楷体_GB2312" pitchFamily="49" charset="-122"/>
                <a:ea typeface="楷体_GB2312" pitchFamily="49" charset="-122"/>
                <a:sym typeface="Wingdings 2" pitchFamily="18" charset="2"/>
              </a:rPr>
              <a:t>上看，信用制度既有对</a:t>
            </a:r>
            <a:r>
              <a:rPr lang="zh-CN" altLang="en-US" sz="2400" b="1" u="sng" dirty="0" smtClean="0">
                <a:latin typeface="楷体_GB2312" pitchFamily="49" charset="-122"/>
                <a:ea typeface="楷体_GB2312" pitchFamily="49" charset="-122"/>
                <a:sym typeface="Wingdings 2" pitchFamily="18" charset="2"/>
              </a:rPr>
              <a:t>信用活动本身的规范和约束</a:t>
            </a:r>
            <a:r>
              <a:rPr lang="zh-CN" altLang="en-US" sz="2400" dirty="0" smtClean="0">
                <a:latin typeface="楷体_GB2312" pitchFamily="49" charset="-122"/>
                <a:ea typeface="楷体_GB2312" pitchFamily="49" charset="-122"/>
                <a:sym typeface="Wingdings 2" pitchFamily="18" charset="2"/>
              </a:rPr>
              <a:t>，也有为保证信用安全和秩序而进行的</a:t>
            </a:r>
            <a:r>
              <a:rPr lang="zh-CN" altLang="en-US" sz="2400" b="1" u="sng" dirty="0" smtClean="0">
                <a:latin typeface="楷体_GB2312" pitchFamily="49" charset="-122"/>
                <a:ea typeface="楷体_GB2312" pitchFamily="49" charset="-122"/>
                <a:sym typeface="Wingdings 2" pitchFamily="18" charset="2"/>
              </a:rPr>
              <a:t>制度安排</a:t>
            </a:r>
            <a:r>
              <a:rPr lang="zh-CN" altLang="en-US" sz="2400" dirty="0" smtClean="0">
                <a:latin typeface="楷体_GB2312" pitchFamily="49" charset="-122"/>
                <a:ea typeface="楷体_GB2312" pitchFamily="49" charset="-122"/>
                <a:sym typeface="Wingdings 2" pitchFamily="18" charset="2"/>
              </a:rPr>
              <a:t>，如对违约失信的惩罚等。</a:t>
            </a:r>
            <a:endParaRPr lang="en-US" altLang="zh-CN" sz="2400" dirty="0" smtClean="0">
              <a:latin typeface="楷体_GB2312" pitchFamily="49" charset="-122"/>
              <a:ea typeface="楷体_GB2312" pitchFamily="49" charset="-122"/>
              <a:sym typeface="Wingdings 2" pitchFamily="18" charset="2"/>
            </a:endParaRPr>
          </a:p>
          <a:p>
            <a:pPr>
              <a:lnSpc>
                <a:spcPct val="150000"/>
              </a:lnSpc>
              <a:buClr>
                <a:srgbClr val="0000FF"/>
              </a:buClr>
              <a:buFont typeface="Wingdings" pitchFamily="2" charset="2"/>
              <a:buChar char="u"/>
            </a:pPr>
            <a:r>
              <a:rPr lang="zh-CN" altLang="en-US" sz="2400" dirty="0" smtClean="0">
                <a:latin typeface="楷体_GB2312" pitchFamily="49" charset="-122"/>
                <a:ea typeface="楷体_GB2312" pitchFamily="49" charset="-122"/>
                <a:sym typeface="Wingdings 2" pitchFamily="18" charset="2"/>
              </a:rPr>
              <a:t>从</a:t>
            </a:r>
            <a:r>
              <a:rPr lang="zh-CN" altLang="en-US" sz="2400" b="1" dirty="0" smtClean="0">
                <a:solidFill>
                  <a:srgbClr val="0000FF"/>
                </a:solidFill>
                <a:latin typeface="楷体_GB2312" pitchFamily="49" charset="-122"/>
                <a:ea typeface="楷体_GB2312" pitchFamily="49" charset="-122"/>
                <a:sym typeface="Wingdings 2" pitchFamily="18" charset="2"/>
              </a:rPr>
              <a:t>形式</a:t>
            </a:r>
            <a:r>
              <a:rPr lang="zh-CN" altLang="en-US" sz="2400" dirty="0" smtClean="0">
                <a:latin typeface="楷体_GB2312" pitchFamily="49" charset="-122"/>
                <a:ea typeface="楷体_GB2312" pitchFamily="49" charset="-122"/>
                <a:sym typeface="Wingdings 2" pitchFamily="18" charset="2"/>
              </a:rPr>
              <a:t>上看，信用制度安排既有正式的法律法规，又有非正式的约定俗成的道德规范。</a:t>
            </a:r>
          </a:p>
        </p:txBody>
      </p:sp>
    </p:spTree>
    <p:extLst>
      <p:ext uri="{BB962C8B-B14F-4D97-AF65-F5344CB8AC3E}">
        <p14:creationId xmlns:p14="http://schemas.microsoft.com/office/powerpoint/2010/main" xmlns="" val="9024768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04664"/>
            <a:ext cx="6912768" cy="927100"/>
          </a:xfrm>
        </p:spPr>
        <p:txBody>
          <a:bodyPr/>
          <a:lstStyle/>
          <a:p>
            <a:pPr marL="342900" indent="-342900">
              <a:spcBef>
                <a:spcPct val="20000"/>
              </a:spcBef>
            </a:pPr>
            <a:r>
              <a:rPr lang="en-US" altLang="zh-CN" sz="3200" b="0"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sz="3200" b="0" dirty="0" smtClean="0">
                <a:solidFill>
                  <a:srgbClr val="000000"/>
                </a:solidFill>
                <a:latin typeface="华文新魏" panose="02010800040101010101" pitchFamily="2" charset="-122"/>
                <a:ea typeface="华文新魏" panose="02010800040101010101" pitchFamily="2" charset="-122"/>
                <a:cs typeface="Times New Roman" pitchFamily="18" charset="0"/>
                <a:sym typeface="Wingdings 2" pitchFamily="18" charset="2"/>
              </a:rPr>
              <a:t>信用体系构建的基础性保障</a:t>
            </a:r>
            <a:br>
              <a:rPr lang="zh-CN" altLang="en-US" sz="3200" b="0" dirty="0" smtClean="0">
                <a:solidFill>
                  <a:srgbClr val="000000"/>
                </a:solidFill>
                <a:latin typeface="华文新魏" panose="02010800040101010101" pitchFamily="2" charset="-122"/>
                <a:ea typeface="华文新魏" panose="02010800040101010101" pitchFamily="2" charset="-122"/>
                <a:cs typeface="Times New Roman" pitchFamily="18" charset="0"/>
                <a:sym typeface="Wingdings 2" pitchFamily="18" charset="2"/>
              </a:rPr>
            </a:br>
            <a:r>
              <a:rPr lang="zh-CN" altLang="en-US" sz="3600" dirty="0" smtClean="0">
                <a:latin typeface="隶书" pitchFamily="49" charset="-122"/>
                <a:ea typeface="隶书" pitchFamily="49" charset="-122"/>
              </a:rPr>
              <a:t/>
            </a:r>
            <a:br>
              <a:rPr lang="zh-CN" altLang="en-US" sz="3600" dirty="0" smtClean="0">
                <a:latin typeface="隶书" pitchFamily="49" charset="-122"/>
                <a:ea typeface="隶书" pitchFamily="49" charset="-122"/>
              </a:rPr>
            </a:br>
            <a:endParaRPr lang="zh-CN" altLang="en-US" sz="3600" dirty="0" smtClean="0">
              <a:latin typeface="隶书" pitchFamily="49" charset="-122"/>
              <a:ea typeface="隶书" pitchFamily="49" charset="-122"/>
            </a:endParaRPr>
          </a:p>
        </p:txBody>
      </p:sp>
      <p:sp>
        <p:nvSpPr>
          <p:cNvPr id="3" name="内容占位符 2"/>
          <p:cNvSpPr>
            <a:spLocks noGrp="1"/>
          </p:cNvSpPr>
          <p:nvPr>
            <p:ph idx="1"/>
          </p:nvPr>
        </p:nvSpPr>
        <p:spPr>
          <a:xfrm>
            <a:off x="611560" y="476672"/>
            <a:ext cx="8389440" cy="5760640"/>
          </a:xfrm>
        </p:spPr>
        <p:txBody>
          <a:bodyPr/>
          <a:lstStyle/>
          <a:p>
            <a:pPr>
              <a:lnSpc>
                <a:spcPct val="120000"/>
              </a:lnSpc>
              <a:buClr>
                <a:srgbClr val="0000FF"/>
              </a:buClr>
              <a:buFont typeface="Wingdings" pitchFamily="2" charset="2"/>
              <a:buChar char="u"/>
            </a:pPr>
            <a:r>
              <a:rPr lang="zh-CN" altLang="en-US" sz="2400" dirty="0" smtClean="0">
                <a:latin typeface="楷体_GB2312" pitchFamily="49" charset="-122"/>
                <a:ea typeface="楷体_GB2312" pitchFamily="49" charset="-122"/>
                <a:sym typeface="Wingdings 2" pitchFamily="18" charset="2"/>
              </a:rPr>
              <a:t>道德规范仍然是信用体系构建的重要基础。</a:t>
            </a:r>
            <a:endParaRPr lang="en-US" altLang="zh-CN" sz="2400" dirty="0" smtClean="0">
              <a:latin typeface="楷体_GB2312" pitchFamily="49" charset="-122"/>
              <a:ea typeface="楷体_GB2312" pitchFamily="49" charset="-122"/>
              <a:sym typeface="Wingdings 2" pitchFamily="18" charset="2"/>
            </a:endParaRPr>
          </a:p>
          <a:p>
            <a:pPr lvl="1">
              <a:lnSpc>
                <a:spcPct val="120000"/>
              </a:lnSpc>
              <a:buClr>
                <a:srgbClr val="0000FF"/>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道德规范在促进良好信用秩序形成的过程中，由于其</a:t>
            </a:r>
            <a:r>
              <a:rPr lang="zh-CN" altLang="en-US" sz="2000" b="1" u="sng" dirty="0" smtClean="0">
                <a:latin typeface="楷体_GB2312" pitchFamily="49" charset="-122"/>
                <a:ea typeface="楷体_GB2312" pitchFamily="49" charset="-122"/>
                <a:sym typeface="Wingdings 2" pitchFamily="18" charset="2"/>
              </a:rPr>
              <a:t>低成本或无成本特征</a:t>
            </a:r>
            <a:r>
              <a:rPr lang="zh-CN" altLang="en-US" sz="2000" dirty="0" smtClean="0">
                <a:latin typeface="楷体_GB2312" pitchFamily="49" charset="-122"/>
                <a:ea typeface="楷体_GB2312" pitchFamily="49" charset="-122"/>
                <a:sym typeface="Wingdings 2" pitchFamily="18" charset="2"/>
              </a:rPr>
              <a:t>而具有无可比拟的优势。</a:t>
            </a:r>
          </a:p>
          <a:p>
            <a:pPr>
              <a:lnSpc>
                <a:spcPct val="120000"/>
              </a:lnSpc>
              <a:buClr>
                <a:srgbClr val="0000FF"/>
              </a:buClr>
              <a:buFont typeface="Wingdings" pitchFamily="2" charset="2"/>
              <a:buChar char="u"/>
            </a:pPr>
            <a:r>
              <a:rPr lang="zh-CN" altLang="en-US" sz="2400" dirty="0" smtClean="0">
                <a:latin typeface="楷体_GB2312" pitchFamily="49" charset="-122"/>
                <a:ea typeface="楷体_GB2312" pitchFamily="49" charset="-122"/>
                <a:sym typeface="Wingdings 2" pitchFamily="18" charset="2"/>
              </a:rPr>
              <a:t>高效快捷的社会征信系统，是防止同一主体多次出现失信行为的利器。</a:t>
            </a:r>
            <a:endParaRPr lang="en-US" altLang="zh-CN" sz="2400" dirty="0" smtClean="0">
              <a:latin typeface="楷体_GB2312" pitchFamily="49" charset="-122"/>
              <a:ea typeface="楷体_GB2312" pitchFamily="49" charset="-122"/>
              <a:sym typeface="Wingdings 2" pitchFamily="18" charset="2"/>
            </a:endParaRPr>
          </a:p>
          <a:p>
            <a:pPr lvl="1">
              <a:lnSpc>
                <a:spcPct val="120000"/>
              </a:lnSpc>
              <a:buClr>
                <a:srgbClr val="0000FF"/>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社会征信系统通过信用调查，建立信用档案，进行信用评估，建立并完善信用查询和失信公示系统，能够在相当程度上降低识别和避免信用欺诈的难度。</a:t>
            </a:r>
          </a:p>
          <a:p>
            <a:pPr>
              <a:lnSpc>
                <a:spcPct val="120000"/>
              </a:lnSpc>
              <a:buClr>
                <a:srgbClr val="0000FF"/>
              </a:buClr>
              <a:buFont typeface="Wingdings" pitchFamily="2" charset="2"/>
              <a:buChar char="u"/>
            </a:pPr>
            <a:r>
              <a:rPr lang="zh-CN" altLang="en-US" sz="2400" dirty="0" smtClean="0">
                <a:latin typeface="楷体_GB2312" pitchFamily="49" charset="-122"/>
                <a:ea typeface="楷体_GB2312" pitchFamily="49" charset="-122"/>
                <a:sym typeface="Wingdings 2" pitchFamily="18" charset="2"/>
              </a:rPr>
              <a:t>法律规范对失信行为的严厉制裁，是完备信用体系的终极制度保障。</a:t>
            </a:r>
            <a:endParaRPr lang="en-US" altLang="zh-CN" sz="2400" smtClean="0">
              <a:latin typeface="楷体_GB2312" pitchFamily="49" charset="-122"/>
              <a:ea typeface="楷体_GB2312" pitchFamily="49" charset="-122"/>
              <a:sym typeface="Wingdings 2" pitchFamily="18" charset="2"/>
            </a:endParaRPr>
          </a:p>
          <a:p>
            <a:pPr>
              <a:lnSpc>
                <a:spcPct val="120000"/>
              </a:lnSpc>
              <a:buClr>
                <a:srgbClr val="0000FF"/>
              </a:buClr>
              <a:buFont typeface="Wingdings" pitchFamily="2" charset="2"/>
              <a:buChar char="u"/>
            </a:pPr>
            <a:endParaRPr lang="zh-CN" altLang="en-US" sz="2400" dirty="0" smtClean="0">
              <a:latin typeface="楷体_GB2312" pitchFamily="49" charset="-122"/>
              <a:ea typeface="楷体_GB2312" pitchFamily="49" charset="-122"/>
              <a:sym typeface="Wingdings 2" pitchFamily="18" charset="2"/>
            </a:endParaRPr>
          </a:p>
        </p:txBody>
      </p:sp>
    </p:spTree>
    <p:extLst>
      <p:ext uri="{BB962C8B-B14F-4D97-AF65-F5344CB8AC3E}">
        <p14:creationId xmlns:p14="http://schemas.microsoft.com/office/powerpoint/2010/main" xmlns="" val="902476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885" y="188640"/>
            <a:ext cx="8229600" cy="927100"/>
          </a:xfrm>
        </p:spPr>
        <p:txBody>
          <a:bodyPr/>
          <a:lstStyle/>
          <a:p>
            <a:pPr>
              <a:defRPr/>
            </a:pPr>
            <a:r>
              <a:rPr lang="zh-CN" altLang="en-US" sz="3600" dirty="0" smtClean="0">
                <a:latin typeface="隶书" pitchFamily="49" charset="-122"/>
                <a:ea typeface="隶书" pitchFamily="49" charset="-122"/>
              </a:rPr>
              <a:t>二、信用的产生与发展</a:t>
            </a:r>
          </a:p>
        </p:txBody>
      </p:sp>
      <p:sp>
        <p:nvSpPr>
          <p:cNvPr id="3" name="内容占位符 2"/>
          <p:cNvSpPr>
            <a:spLocks noGrp="1"/>
          </p:cNvSpPr>
          <p:nvPr>
            <p:ph idx="1"/>
          </p:nvPr>
        </p:nvSpPr>
        <p:spPr/>
        <p:txBody>
          <a:bodyPr/>
          <a:lstStyle/>
          <a:p>
            <a:pPr>
              <a:buNone/>
            </a:pPr>
            <a:endParaRPr lang="en-US" altLang="zh-CN" b="1" dirty="0" smtClean="0">
              <a:latin typeface="华文新魏" pitchFamily="2" charset="-122"/>
              <a:ea typeface="华文新魏" pitchFamily="2" charset="-122"/>
            </a:endParaRPr>
          </a:p>
          <a:p>
            <a:pPr>
              <a:buNone/>
            </a:pPr>
            <a:endParaRPr lang="zh-CN" altLang="en-US" dirty="0">
              <a:latin typeface="华文新魏" pitchFamily="2" charset="-122"/>
              <a:ea typeface="华文新魏" pitchFamily="2" charset="-122"/>
            </a:endParaRPr>
          </a:p>
        </p:txBody>
      </p:sp>
      <p:sp>
        <p:nvSpPr>
          <p:cNvPr id="8" name="AutoShape 4"/>
          <p:cNvSpPr>
            <a:spLocks noChangeArrowheads="1"/>
          </p:cNvSpPr>
          <p:nvPr/>
        </p:nvSpPr>
        <p:spPr bwMode="auto">
          <a:xfrm>
            <a:off x="928662" y="3143248"/>
            <a:ext cx="2714644" cy="2533651"/>
          </a:xfrm>
          <a:prstGeom prst="roundRect">
            <a:avLst>
              <a:gd name="adj" fmla="val 9576"/>
            </a:avLst>
          </a:prstGeom>
          <a:noFill/>
          <a:ln w="38100">
            <a:solidFill>
              <a:schemeClr val="bg2"/>
            </a:solidFill>
            <a:round/>
            <a:headEnd/>
            <a:tailEnd/>
          </a:ln>
          <a:effectLst/>
        </p:spPr>
        <p:txBody>
          <a:bodyPr wrap="none" anchor="ctr"/>
          <a:lstStyle/>
          <a:p>
            <a:pPr algn="ctr" eaLnBrk="0" hangingPunct="0"/>
            <a:endParaRPr lang="zh-CN" altLang="zh-CN">
              <a:solidFill>
                <a:srgbClr val="000000"/>
              </a:solidFill>
              <a:latin typeface="Verdana" pitchFamily="34" charset="0"/>
              <a:cs typeface="Arial" charset="0"/>
            </a:endParaRPr>
          </a:p>
        </p:txBody>
      </p:sp>
      <p:sp>
        <p:nvSpPr>
          <p:cNvPr id="9" name="Text Box 5"/>
          <p:cNvSpPr txBox="1">
            <a:spLocks noChangeArrowheads="1"/>
          </p:cNvSpPr>
          <p:nvPr/>
        </p:nvSpPr>
        <p:spPr bwMode="auto">
          <a:xfrm>
            <a:off x="928662" y="3214686"/>
            <a:ext cx="2786082" cy="2539157"/>
          </a:xfrm>
          <a:prstGeom prst="rect">
            <a:avLst/>
          </a:prstGeom>
          <a:noFill/>
          <a:ln w="9525">
            <a:noFill/>
            <a:miter lim="800000"/>
            <a:headEnd/>
            <a:tailEnd/>
          </a:ln>
          <a:effectLst/>
        </p:spPr>
        <p:txBody>
          <a:bodyPr wrap="square">
            <a:spAutoFit/>
          </a:bodyPr>
          <a:lstStyle/>
          <a:p>
            <a:pPr algn="ctr" eaLnBrk="0" hangingPunct="0"/>
            <a:r>
              <a:rPr lang="zh-CN" altLang="en-US" sz="2800" b="1" dirty="0" smtClean="0">
                <a:solidFill>
                  <a:srgbClr val="000000"/>
                </a:solidFill>
                <a:latin typeface="华文新魏" pitchFamily="2" charset="-122"/>
                <a:ea typeface="华文新魏" pitchFamily="2" charset="-122"/>
                <a:cs typeface="Arial" charset="0"/>
              </a:rPr>
              <a:t>私有制（基础）</a:t>
            </a:r>
            <a:endParaRPr lang="en-US" altLang="zh-CN" sz="2800" b="1" dirty="0" smtClean="0">
              <a:solidFill>
                <a:srgbClr val="000000"/>
              </a:solidFill>
              <a:latin typeface="华文新魏" pitchFamily="2" charset="-122"/>
              <a:ea typeface="华文新魏" pitchFamily="2" charset="-122"/>
              <a:cs typeface="Arial" charset="0"/>
            </a:endParaRPr>
          </a:p>
          <a:p>
            <a:pPr eaLnBrk="0" hangingPunct="0">
              <a:spcBef>
                <a:spcPts val="600"/>
              </a:spcBef>
            </a:pPr>
            <a:r>
              <a:rPr lang="en-US" altLang="zh-CN" dirty="0" smtClean="0">
                <a:solidFill>
                  <a:srgbClr val="000000"/>
                </a:solidFill>
                <a:cs typeface="Arial" charset="0"/>
              </a:rPr>
              <a:t> </a:t>
            </a:r>
            <a:r>
              <a:rPr lang="zh-CN" altLang="en-US" dirty="0" smtClean="0">
                <a:solidFill>
                  <a:srgbClr val="000000"/>
                </a:solidFill>
                <a:latin typeface="楷体_GB2312" pitchFamily="49" charset="-122"/>
                <a:ea typeface="楷体_GB2312" pitchFamily="49" charset="-122"/>
                <a:cs typeface="Arial" charset="0"/>
              </a:rPr>
              <a:t>只有在财产与其所有者利益息息相关的私有财产制度下，借贷才有必要性，因为它解决了</a:t>
            </a:r>
            <a:r>
              <a:rPr lang="zh-CN" altLang="en-US" u="sng" dirty="0" smtClean="0">
                <a:solidFill>
                  <a:srgbClr val="0000FF"/>
                </a:solidFill>
                <a:latin typeface="楷体_GB2312" pitchFamily="49" charset="-122"/>
                <a:ea typeface="楷体_GB2312" pitchFamily="49" charset="-122"/>
                <a:cs typeface="Arial" charset="0"/>
              </a:rPr>
              <a:t>以不损害所有者利益为前提在不同所有者之间进行财富调剂的问题</a:t>
            </a:r>
            <a:r>
              <a:rPr lang="zh-CN" altLang="en-US" dirty="0" smtClean="0">
                <a:solidFill>
                  <a:srgbClr val="FF0000"/>
                </a:solidFill>
                <a:latin typeface="楷体_GB2312" pitchFamily="49" charset="-122"/>
                <a:ea typeface="楷体_GB2312" pitchFamily="49" charset="-122"/>
                <a:cs typeface="Arial" charset="0"/>
              </a:rPr>
              <a:t>。</a:t>
            </a:r>
            <a:endParaRPr lang="en-US" altLang="zh-CN" dirty="0" smtClean="0">
              <a:solidFill>
                <a:srgbClr val="FF0000"/>
              </a:solidFill>
              <a:latin typeface="楷体_GB2312" pitchFamily="49" charset="-122"/>
              <a:ea typeface="楷体_GB2312" pitchFamily="49" charset="-122"/>
              <a:cs typeface="Arial" charset="0"/>
            </a:endParaRPr>
          </a:p>
        </p:txBody>
      </p:sp>
      <p:sp>
        <p:nvSpPr>
          <p:cNvPr id="10" name="Freeform 6"/>
          <p:cNvSpPr>
            <a:spLocks/>
          </p:cNvSpPr>
          <p:nvPr/>
        </p:nvSpPr>
        <p:spPr bwMode="gray">
          <a:xfrm>
            <a:off x="3643306" y="3357562"/>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xmlns="" w="0">
                <a:solidFill>
                  <a:srgbClr val="00A06C"/>
                </a:solidFill>
                <a:prstDash val="solid"/>
                <a:round/>
                <a:headEnd/>
                <a:tailEnd/>
              </a14:hiddenLine>
            </a:ext>
          </a:extLst>
        </p:spPr>
        <p:txBody>
          <a:bodyPr/>
          <a:lstStyle/>
          <a:p>
            <a:pPr>
              <a:defRPr/>
            </a:pPr>
            <a:endParaRPr lang="zh-CN" altLang="en-US">
              <a:solidFill>
                <a:srgbClr val="000000"/>
              </a:solidFill>
              <a:ea typeface="宋体" pitchFamily="2" charset="-122"/>
            </a:endParaRPr>
          </a:p>
        </p:txBody>
      </p:sp>
      <p:sp>
        <p:nvSpPr>
          <p:cNvPr id="11" name="AutoShape 7"/>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zh-CN" altLang="en-US">
              <a:solidFill>
                <a:srgbClr val="000000"/>
              </a:solidFill>
            </a:endParaRPr>
          </a:p>
        </p:txBody>
      </p:sp>
      <p:sp>
        <p:nvSpPr>
          <p:cNvPr id="12" name="Freeform 8"/>
          <p:cNvSpPr>
            <a:spLocks/>
          </p:cNvSpPr>
          <p:nvPr/>
        </p:nvSpPr>
        <p:spPr bwMode="gray">
          <a:xfrm flipH="1">
            <a:off x="4857752" y="3357562"/>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00B050"/>
              </a:gs>
              <a:gs pos="100000">
                <a:schemeClr val="hlink">
                  <a:gamma/>
                  <a:tint val="31765"/>
                  <a:invGamma/>
                </a:schemeClr>
              </a:gs>
            </a:gsLst>
            <a:lin ang="0" scaled="1"/>
          </a:gradFill>
          <a:ln>
            <a:noFill/>
          </a:ln>
          <a:extLst/>
        </p:spPr>
        <p:txBody>
          <a:bodyPr/>
          <a:lstStyle/>
          <a:p>
            <a:pPr>
              <a:defRPr/>
            </a:pPr>
            <a:endParaRPr lang="zh-CN" altLang="en-US">
              <a:solidFill>
                <a:srgbClr val="000000"/>
              </a:solidFill>
              <a:ea typeface="宋体" pitchFamily="2" charset="-122"/>
            </a:endParaRPr>
          </a:p>
        </p:txBody>
      </p:sp>
      <p:grpSp>
        <p:nvGrpSpPr>
          <p:cNvPr id="13" name="Group 9"/>
          <p:cNvGrpSpPr>
            <a:grpSpLocks/>
          </p:cNvGrpSpPr>
          <p:nvPr/>
        </p:nvGrpSpPr>
        <p:grpSpPr bwMode="auto">
          <a:xfrm>
            <a:off x="3048000" y="1628775"/>
            <a:ext cx="2998788" cy="1601788"/>
            <a:chOff x="1997" y="1314"/>
            <a:chExt cx="1889" cy="1009"/>
          </a:xfrm>
        </p:grpSpPr>
        <p:grpSp>
          <p:nvGrpSpPr>
            <p:cNvPr id="14" name="Group 10"/>
            <p:cNvGrpSpPr>
              <a:grpSpLocks/>
            </p:cNvGrpSpPr>
            <p:nvPr/>
          </p:nvGrpSpPr>
          <p:grpSpPr bwMode="auto">
            <a:xfrm>
              <a:off x="1997" y="1404"/>
              <a:ext cx="1889" cy="919"/>
              <a:chOff x="1973" y="1027"/>
              <a:chExt cx="1926" cy="937"/>
            </a:xfrm>
          </p:grpSpPr>
          <p:sp>
            <p:nvSpPr>
              <p:cNvPr id="19" name="Oval 11"/>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solidFill>
                    <a:srgbClr val="000000"/>
                  </a:solidFill>
                  <a:ea typeface="宋体" pitchFamily="2" charset="-122"/>
                </a:endParaRPr>
              </a:p>
            </p:txBody>
          </p:sp>
          <p:sp>
            <p:nvSpPr>
              <p:cNvPr id="20" name="Oval 12"/>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zh-CN" altLang="en-US">
                  <a:solidFill>
                    <a:srgbClr val="000000"/>
                  </a:solidFill>
                  <a:ea typeface="宋体" pitchFamily="2" charset="-122"/>
                </a:endParaRPr>
              </a:p>
            </p:txBody>
          </p:sp>
        </p:grpSp>
        <p:sp>
          <p:nvSpPr>
            <p:cNvPr id="15" name="Oval 13"/>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a:defRPr/>
              </a:pPr>
              <a:endParaRPr lang="zh-CN" altLang="en-US">
                <a:solidFill>
                  <a:srgbClr val="000000"/>
                </a:solidFill>
                <a:ea typeface="宋体" pitchFamily="2" charset="-122"/>
              </a:endParaRPr>
            </a:p>
          </p:txBody>
        </p:sp>
        <p:sp>
          <p:nvSpPr>
            <p:cNvPr id="16" name="Oval 14"/>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a:defRPr/>
              </a:pPr>
              <a:endParaRPr lang="zh-CN" altLang="en-US">
                <a:solidFill>
                  <a:srgbClr val="000000"/>
                </a:solidFill>
                <a:ea typeface="宋体" pitchFamily="2" charset="-122"/>
              </a:endParaRPr>
            </a:p>
          </p:txBody>
        </p:sp>
        <p:sp>
          <p:nvSpPr>
            <p:cNvPr id="17" name="Oval 15"/>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a:defRPr/>
              </a:pPr>
              <a:endParaRPr lang="zh-CN" altLang="en-US">
                <a:solidFill>
                  <a:srgbClr val="000000"/>
                </a:solidFill>
                <a:ea typeface="宋体" pitchFamily="2" charset="-122"/>
              </a:endParaRPr>
            </a:p>
          </p:txBody>
        </p:sp>
        <p:sp>
          <p:nvSpPr>
            <p:cNvPr id="18" name="Oval 16"/>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a:defRPr/>
              </a:pPr>
              <a:endParaRPr lang="zh-CN" altLang="en-US">
                <a:solidFill>
                  <a:srgbClr val="000000"/>
                </a:solidFill>
                <a:ea typeface="宋体" pitchFamily="2" charset="-122"/>
              </a:endParaRPr>
            </a:p>
          </p:txBody>
        </p:sp>
      </p:grpSp>
      <p:sp>
        <p:nvSpPr>
          <p:cNvPr id="21" name="Text Box 17"/>
          <p:cNvSpPr txBox="1">
            <a:spLocks noChangeArrowheads="1"/>
          </p:cNvSpPr>
          <p:nvPr/>
        </p:nvSpPr>
        <p:spPr bwMode="auto">
          <a:xfrm>
            <a:off x="3684819" y="1756201"/>
            <a:ext cx="1723549" cy="830997"/>
          </a:xfrm>
          <a:prstGeom prst="rect">
            <a:avLst/>
          </a:prstGeom>
          <a:noFill/>
          <a:ln w="9525" algn="ctr">
            <a:noFill/>
            <a:miter lim="800000"/>
            <a:headEnd/>
            <a:tailEnd/>
          </a:ln>
          <a:effectLst/>
        </p:spPr>
        <p:txBody>
          <a:bodyPr wrap="none">
            <a:spAutoFit/>
          </a:bodyPr>
          <a:lstStyle/>
          <a:p>
            <a:pPr algn="ctr" eaLnBrk="0" hangingPunct="0"/>
            <a:r>
              <a:rPr lang="zh-CN" altLang="en-US" sz="2400" b="1" dirty="0" smtClean="0">
                <a:solidFill>
                  <a:srgbClr val="000000"/>
                </a:solidFill>
                <a:latin typeface="华文新魏" pitchFamily="2" charset="-122"/>
                <a:ea typeface="华文新魏" pitchFamily="2" charset="-122"/>
                <a:cs typeface="Arial" charset="0"/>
              </a:rPr>
              <a:t>信用的产生</a:t>
            </a:r>
            <a:endParaRPr lang="en-US" altLang="zh-CN" sz="2400" b="1" dirty="0" smtClean="0">
              <a:solidFill>
                <a:srgbClr val="000000"/>
              </a:solidFill>
              <a:latin typeface="华文新魏" pitchFamily="2" charset="-122"/>
              <a:ea typeface="华文新魏" pitchFamily="2" charset="-122"/>
              <a:cs typeface="Arial" charset="0"/>
            </a:endParaRPr>
          </a:p>
          <a:p>
            <a:pPr algn="ctr" eaLnBrk="0" hangingPunct="0"/>
            <a:r>
              <a:rPr lang="zh-CN" altLang="en-US" sz="2400" b="1" dirty="0" smtClean="0">
                <a:solidFill>
                  <a:srgbClr val="000000"/>
                </a:solidFill>
                <a:latin typeface="华文新魏" pitchFamily="2" charset="-122"/>
                <a:ea typeface="华文新魏" pitchFamily="2" charset="-122"/>
                <a:cs typeface="Arial" charset="0"/>
              </a:rPr>
              <a:t>与发展</a:t>
            </a:r>
            <a:endParaRPr lang="en-US" altLang="zh-CN" sz="2400" b="1" dirty="0">
              <a:solidFill>
                <a:srgbClr val="000000"/>
              </a:solidFill>
              <a:latin typeface="华文新魏" pitchFamily="2" charset="-122"/>
              <a:ea typeface="华文新魏" pitchFamily="2" charset="-122"/>
              <a:cs typeface="Arial" charset="0"/>
            </a:endParaRPr>
          </a:p>
        </p:txBody>
      </p:sp>
      <p:sp>
        <p:nvSpPr>
          <p:cNvPr id="22" name="Text Box 18"/>
          <p:cNvSpPr txBox="1">
            <a:spLocks noChangeArrowheads="1"/>
          </p:cNvSpPr>
          <p:nvPr/>
        </p:nvSpPr>
        <p:spPr bwMode="auto">
          <a:xfrm>
            <a:off x="5724128" y="3212976"/>
            <a:ext cx="2708068" cy="2539157"/>
          </a:xfrm>
          <a:prstGeom prst="rect">
            <a:avLst/>
          </a:prstGeom>
          <a:noFill/>
          <a:ln w="9525">
            <a:noFill/>
            <a:miter lim="800000"/>
            <a:headEnd/>
            <a:tailEnd/>
          </a:ln>
          <a:effectLst/>
        </p:spPr>
        <p:txBody>
          <a:bodyPr wrap="square">
            <a:spAutoFit/>
          </a:bodyPr>
          <a:lstStyle/>
          <a:p>
            <a:r>
              <a:rPr lang="zh-CN" altLang="en-US" sz="2800" b="1" dirty="0" smtClean="0">
                <a:solidFill>
                  <a:srgbClr val="000000"/>
                </a:solidFill>
                <a:latin typeface="华文新魏" pitchFamily="2" charset="-122"/>
                <a:ea typeface="华文新魏" pitchFamily="2" charset="-122"/>
                <a:cs typeface="Arial" charset="0"/>
              </a:rPr>
              <a:t>产权制度（发展）</a:t>
            </a:r>
            <a:endParaRPr lang="en-US" altLang="zh-CN" sz="2800" b="1" dirty="0" smtClean="0">
              <a:solidFill>
                <a:srgbClr val="000000"/>
              </a:solidFill>
              <a:latin typeface="华文新魏" pitchFamily="2" charset="-122"/>
              <a:ea typeface="华文新魏" pitchFamily="2" charset="-122"/>
              <a:cs typeface="Arial" charset="0"/>
            </a:endParaRPr>
          </a:p>
          <a:p>
            <a:pPr>
              <a:spcBef>
                <a:spcPts val="600"/>
              </a:spcBef>
            </a:pPr>
            <a:r>
              <a:rPr lang="zh-CN" altLang="en-US" dirty="0" smtClean="0">
                <a:solidFill>
                  <a:srgbClr val="000000"/>
                </a:solidFill>
                <a:latin typeface="楷体_GB2312" pitchFamily="49" charset="-122"/>
                <a:ea typeface="楷体_GB2312" pitchFamily="49" charset="-122"/>
                <a:cs typeface="Arial" charset="0"/>
              </a:rPr>
              <a:t>产权制度作为信用体系和信用秩序的基础，在于追求产权必须以</a:t>
            </a:r>
            <a:r>
              <a:rPr lang="zh-CN" altLang="en-US" u="sng" dirty="0" smtClean="0">
                <a:solidFill>
                  <a:srgbClr val="0000FF"/>
                </a:solidFill>
                <a:latin typeface="楷体_GB2312" pitchFamily="49" charset="-122"/>
                <a:ea typeface="楷体_GB2312" pitchFamily="49" charset="-122"/>
                <a:cs typeface="Arial" charset="0"/>
              </a:rPr>
              <a:t>诚实履行信用并遵守市场秩序为前提</a:t>
            </a:r>
            <a:r>
              <a:rPr lang="zh-CN" altLang="en-US" dirty="0" smtClean="0">
                <a:solidFill>
                  <a:srgbClr val="000000"/>
                </a:solidFill>
                <a:latin typeface="楷体_GB2312" pitchFamily="49" charset="-122"/>
                <a:ea typeface="楷体_GB2312" pitchFamily="49" charset="-122"/>
                <a:cs typeface="Arial" charset="0"/>
              </a:rPr>
              <a:t>，履行信用的能力也在很大程度上受制于是否拥有产权。</a:t>
            </a:r>
            <a:endParaRPr lang="en-US" altLang="zh-CN" dirty="0">
              <a:solidFill>
                <a:srgbClr val="000000"/>
              </a:solidFill>
              <a:latin typeface="楷体_GB2312" pitchFamily="49" charset="-122"/>
              <a:ea typeface="楷体_GB2312" pitchFamily="49" charset="-122"/>
              <a:cs typeface="Arial" charset="0"/>
            </a:endParaRPr>
          </a:p>
        </p:txBody>
      </p:sp>
      <p:cxnSp>
        <p:nvCxnSpPr>
          <p:cNvPr id="5" name="直接连接符 4"/>
          <p:cNvCxnSpPr/>
          <p:nvPr/>
        </p:nvCxnSpPr>
        <p:spPr bwMode="auto">
          <a:xfrm>
            <a:off x="915634" y="3668906"/>
            <a:ext cx="2714644" cy="0"/>
          </a:xfrm>
          <a:prstGeom prst="line">
            <a:avLst/>
          </a:prstGeom>
          <a:solidFill>
            <a:schemeClr val="accent1"/>
          </a:solidFill>
          <a:ln w="254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直接连接符 22"/>
          <p:cNvCxnSpPr/>
          <p:nvPr/>
        </p:nvCxnSpPr>
        <p:spPr bwMode="auto">
          <a:xfrm>
            <a:off x="5717779" y="3717032"/>
            <a:ext cx="2714644" cy="0"/>
          </a:xfrm>
          <a:prstGeom prst="line">
            <a:avLst/>
          </a:prstGeom>
          <a:solidFill>
            <a:schemeClr val="accent1"/>
          </a:solidFill>
          <a:ln w="254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4" name="AutoShape 4"/>
          <p:cNvSpPr>
            <a:spLocks noChangeArrowheads="1"/>
          </p:cNvSpPr>
          <p:nvPr/>
        </p:nvSpPr>
        <p:spPr bwMode="auto">
          <a:xfrm>
            <a:off x="5717779" y="3214686"/>
            <a:ext cx="2714644" cy="2533651"/>
          </a:xfrm>
          <a:prstGeom prst="roundRect">
            <a:avLst>
              <a:gd name="adj" fmla="val 9576"/>
            </a:avLst>
          </a:prstGeom>
          <a:noFill/>
          <a:ln w="38100">
            <a:solidFill>
              <a:schemeClr val="bg2"/>
            </a:solidFill>
            <a:round/>
            <a:headEnd/>
            <a:tailEnd/>
          </a:ln>
          <a:effectLst/>
        </p:spPr>
        <p:txBody>
          <a:bodyPr wrap="none" anchor="ctr"/>
          <a:lstStyle/>
          <a:p>
            <a:pPr algn="ctr" eaLnBrk="0" hangingPunct="0"/>
            <a:endParaRPr lang="zh-CN" altLang="zh-CN">
              <a:solidFill>
                <a:srgbClr val="000000"/>
              </a:solidFill>
              <a:latin typeface="Verdana" pitchFamily="34" charset="0"/>
              <a:cs typeface="Arial" charset="0"/>
            </a:endParaRPr>
          </a:p>
        </p:txBody>
      </p:sp>
    </p:spTree>
    <p:extLst>
      <p:ext uri="{BB962C8B-B14F-4D97-AF65-F5344CB8AC3E}">
        <p14:creationId xmlns:p14="http://schemas.microsoft.com/office/powerpoint/2010/main" xmlns="" val="1760661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solidFill>
                  <a:schemeClr val="tx1"/>
                </a:solidFill>
                <a:latin typeface="楷体_GB2312" pitchFamily="49" charset="-122"/>
                <a:ea typeface="楷体_GB2312" pitchFamily="49" charset="-122"/>
              </a:rPr>
              <a:t>信用、货币与金融范畴的形成</a:t>
            </a:r>
            <a:endParaRPr lang="zh-CN" altLang="en-US" sz="2800" dirty="0">
              <a:solidFill>
                <a:schemeClr val="tx1"/>
              </a:solidFill>
              <a:latin typeface="楷体_GB2312" pitchFamily="49" charset="-122"/>
              <a:ea typeface="楷体_GB2312" pitchFamily="49" charset="-122"/>
            </a:endParaRPr>
          </a:p>
        </p:txBody>
      </p:sp>
      <p:grpSp>
        <p:nvGrpSpPr>
          <p:cNvPr id="5" name="Group 3"/>
          <p:cNvGrpSpPr>
            <a:grpSpLocks/>
          </p:cNvGrpSpPr>
          <p:nvPr/>
        </p:nvGrpSpPr>
        <p:grpSpPr bwMode="auto">
          <a:xfrm>
            <a:off x="683568" y="548680"/>
            <a:ext cx="7489825" cy="5019675"/>
            <a:chOff x="466" y="768"/>
            <a:chExt cx="4718" cy="3162"/>
          </a:xfrm>
        </p:grpSpPr>
        <p:sp>
          <p:nvSpPr>
            <p:cNvPr id="6" name="Freeform 4"/>
            <p:cNvSpPr>
              <a:spLocks/>
            </p:cNvSpPr>
            <p:nvPr/>
          </p:nvSpPr>
          <p:spPr bwMode="gray">
            <a:xfrm>
              <a:off x="3196" y="768"/>
              <a:ext cx="924" cy="728"/>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hlink">
                    <a:gamma/>
                    <a:tint val="90980"/>
                    <a:invGamma/>
                    <a:alpha val="32001"/>
                  </a:schemeClr>
                </a:gs>
                <a:gs pos="100000">
                  <a:schemeClr val="hlink"/>
                </a:gs>
              </a:gsLst>
              <a:lin ang="0" scaled="1"/>
            </a:gradFill>
            <a:ln w="12700">
              <a:noFill/>
              <a:prstDash val="solid"/>
              <a:round/>
              <a:headEnd/>
              <a:tailEnd/>
            </a:ln>
          </p:spPr>
          <p:txBody>
            <a:bodyPr/>
            <a:lstStyle/>
            <a:p>
              <a:pPr>
                <a:defRPr/>
              </a:pPr>
              <a:endParaRPr lang="zh-CN" altLang="en-US">
                <a:solidFill>
                  <a:srgbClr val="000000"/>
                </a:solidFill>
                <a:ea typeface="宋体" pitchFamily="2" charset="-122"/>
              </a:endParaRPr>
            </a:p>
          </p:txBody>
        </p:sp>
        <p:sp>
          <p:nvSpPr>
            <p:cNvPr id="7" name="AutoShape 5"/>
            <p:cNvSpPr>
              <a:spLocks noChangeArrowheads="1"/>
            </p:cNvSpPr>
            <p:nvPr/>
          </p:nvSpPr>
          <p:spPr bwMode="auto">
            <a:xfrm>
              <a:off x="2157" y="1671"/>
              <a:ext cx="1446" cy="1988"/>
            </a:xfrm>
            <a:prstGeom prst="roundRect">
              <a:avLst>
                <a:gd name="adj" fmla="val 4690"/>
              </a:avLst>
            </a:prstGeom>
            <a:noFill/>
            <a:ln w="57150">
              <a:solidFill>
                <a:schemeClr val="accent2"/>
              </a:solidFill>
              <a:round/>
              <a:headEnd/>
              <a:tailEnd/>
            </a:ln>
          </p:spPr>
          <p:txBody>
            <a:bodyPr wrap="none" anchor="ctr"/>
            <a:lstStyle/>
            <a:p>
              <a:endParaRPr lang="zh-CN" altLang="zh-CN">
                <a:solidFill>
                  <a:srgbClr val="000000"/>
                </a:solidFill>
              </a:endParaRPr>
            </a:p>
          </p:txBody>
        </p:sp>
        <p:sp>
          <p:nvSpPr>
            <p:cNvPr id="8" name="AutoShape 6"/>
            <p:cNvSpPr>
              <a:spLocks noChangeArrowheads="1"/>
            </p:cNvSpPr>
            <p:nvPr/>
          </p:nvSpPr>
          <p:spPr bwMode="gray">
            <a:xfrm>
              <a:off x="2137" y="1482"/>
              <a:ext cx="1485" cy="283"/>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zh-CN" altLang="en-US">
                <a:solidFill>
                  <a:srgbClr val="000000"/>
                </a:solidFill>
                <a:ea typeface="宋体" pitchFamily="2" charset="-122"/>
              </a:endParaRPr>
            </a:p>
          </p:txBody>
        </p:sp>
        <p:sp>
          <p:nvSpPr>
            <p:cNvPr id="11" name="AutoShape 9"/>
            <p:cNvSpPr>
              <a:spLocks noChangeArrowheads="1"/>
            </p:cNvSpPr>
            <p:nvPr/>
          </p:nvSpPr>
          <p:spPr bwMode="auto">
            <a:xfrm>
              <a:off x="3738" y="1355"/>
              <a:ext cx="1446" cy="1988"/>
            </a:xfrm>
            <a:prstGeom prst="roundRect">
              <a:avLst>
                <a:gd name="adj" fmla="val 4690"/>
              </a:avLst>
            </a:prstGeom>
            <a:noFill/>
            <a:ln w="57150">
              <a:solidFill>
                <a:schemeClr val="hlink"/>
              </a:solidFill>
              <a:round/>
              <a:headEnd/>
              <a:tailEnd/>
            </a:ln>
          </p:spPr>
          <p:txBody>
            <a:bodyPr wrap="none" anchor="ctr"/>
            <a:lstStyle/>
            <a:p>
              <a:endParaRPr lang="zh-CN" altLang="zh-CN">
                <a:solidFill>
                  <a:srgbClr val="000000"/>
                </a:solidFill>
              </a:endParaRPr>
            </a:p>
          </p:txBody>
        </p:sp>
        <p:sp>
          <p:nvSpPr>
            <p:cNvPr id="12" name="AutoShape 10"/>
            <p:cNvSpPr>
              <a:spLocks noChangeArrowheads="1"/>
            </p:cNvSpPr>
            <p:nvPr/>
          </p:nvSpPr>
          <p:spPr bwMode="gray">
            <a:xfrm>
              <a:off x="3738" y="1181"/>
              <a:ext cx="1446" cy="265"/>
            </a:xfrm>
            <a:prstGeom prst="roundRect">
              <a:avLst>
                <a:gd name="adj" fmla="val 50000"/>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zh-CN" altLang="en-US">
                <a:solidFill>
                  <a:srgbClr val="000000"/>
                </a:solidFill>
                <a:ea typeface="宋体" pitchFamily="2" charset="-122"/>
              </a:endParaRPr>
            </a:p>
          </p:txBody>
        </p:sp>
        <p:sp>
          <p:nvSpPr>
            <p:cNvPr id="15" name="Freeform 13"/>
            <p:cNvSpPr>
              <a:spLocks/>
            </p:cNvSpPr>
            <p:nvPr/>
          </p:nvSpPr>
          <p:spPr bwMode="gray">
            <a:xfrm>
              <a:off x="1570" y="1084"/>
              <a:ext cx="924" cy="729"/>
            </a:xfrm>
            <a:custGeom>
              <a:avLst/>
              <a:gdLst/>
              <a:ahLst/>
              <a:cxnLst>
                <a:cxn ang="0">
                  <a:pos x="0" y="774"/>
                </a:cxn>
                <a:cxn ang="0">
                  <a:pos x="2" y="770"/>
                </a:cxn>
                <a:cxn ang="0">
                  <a:pos x="8" y="754"/>
                </a:cxn>
                <a:cxn ang="0">
                  <a:pos x="16" y="730"/>
                </a:cxn>
                <a:cxn ang="0">
                  <a:pos x="32" y="698"/>
                </a:cxn>
                <a:cxn ang="0">
                  <a:pos x="50" y="660"/>
                </a:cxn>
                <a:cxn ang="0">
                  <a:pos x="76" y="618"/>
                </a:cxn>
                <a:cxn ang="0">
                  <a:pos x="106" y="574"/>
                </a:cxn>
                <a:cxn ang="0">
                  <a:pos x="142" y="528"/>
                </a:cxn>
                <a:cxn ang="0">
                  <a:pos x="186" y="482"/>
                </a:cxn>
                <a:cxn ang="0">
                  <a:pos x="236" y="438"/>
                </a:cxn>
                <a:cxn ang="0">
                  <a:pos x="294" y="398"/>
                </a:cxn>
                <a:cxn ang="0">
                  <a:pos x="360" y="360"/>
                </a:cxn>
                <a:cxn ang="0">
                  <a:pos x="426" y="332"/>
                </a:cxn>
                <a:cxn ang="0">
                  <a:pos x="488" y="314"/>
                </a:cxn>
                <a:cxn ang="0">
                  <a:pos x="544" y="304"/>
                </a:cxn>
                <a:cxn ang="0">
                  <a:pos x="594" y="300"/>
                </a:cxn>
                <a:cxn ang="0">
                  <a:pos x="638" y="300"/>
                </a:cxn>
                <a:cxn ang="0">
                  <a:pos x="678" y="304"/>
                </a:cxn>
                <a:cxn ang="0">
                  <a:pos x="710" y="312"/>
                </a:cxn>
                <a:cxn ang="0">
                  <a:pos x="736" y="320"/>
                </a:cxn>
                <a:cxn ang="0">
                  <a:pos x="754" y="326"/>
                </a:cxn>
                <a:cxn ang="0">
                  <a:pos x="766" y="332"/>
                </a:cxn>
                <a:cxn ang="0">
                  <a:pos x="770" y="334"/>
                </a:cxn>
                <a:cxn ang="0">
                  <a:pos x="680" y="476"/>
                </a:cxn>
                <a:cxn ang="0">
                  <a:pos x="982" y="370"/>
                </a:cxn>
                <a:cxn ang="0">
                  <a:pos x="912" y="0"/>
                </a:cxn>
                <a:cxn ang="0">
                  <a:pos x="854" y="150"/>
                </a:cxn>
                <a:cxn ang="0">
                  <a:pos x="850" y="148"/>
                </a:cxn>
                <a:cxn ang="0">
                  <a:pos x="838" y="142"/>
                </a:cxn>
                <a:cxn ang="0">
                  <a:pos x="822" y="134"/>
                </a:cxn>
                <a:cxn ang="0">
                  <a:pos x="798" y="126"/>
                </a:cxn>
                <a:cxn ang="0">
                  <a:pos x="768" y="120"/>
                </a:cxn>
                <a:cxn ang="0">
                  <a:pos x="732" y="114"/>
                </a:cxn>
                <a:cxn ang="0">
                  <a:pos x="692" y="110"/>
                </a:cxn>
                <a:cxn ang="0">
                  <a:pos x="646" y="110"/>
                </a:cxn>
                <a:cxn ang="0">
                  <a:pos x="596" y="116"/>
                </a:cxn>
                <a:cxn ang="0">
                  <a:pos x="540" y="126"/>
                </a:cxn>
                <a:cxn ang="0">
                  <a:pos x="482" y="146"/>
                </a:cxn>
                <a:cxn ang="0">
                  <a:pos x="422" y="172"/>
                </a:cxn>
                <a:cxn ang="0">
                  <a:pos x="356" y="210"/>
                </a:cxn>
                <a:cxn ang="0">
                  <a:pos x="290" y="258"/>
                </a:cxn>
                <a:cxn ang="0">
                  <a:pos x="230" y="310"/>
                </a:cxn>
                <a:cxn ang="0">
                  <a:pos x="178" y="364"/>
                </a:cxn>
                <a:cxn ang="0">
                  <a:pos x="136" y="422"/>
                </a:cxn>
                <a:cxn ang="0">
                  <a:pos x="100" y="480"/>
                </a:cxn>
                <a:cxn ang="0">
                  <a:pos x="72" y="536"/>
                </a:cxn>
                <a:cxn ang="0">
                  <a:pos x="48" y="590"/>
                </a:cxn>
                <a:cxn ang="0">
                  <a:pos x="30" y="640"/>
                </a:cxn>
                <a:cxn ang="0">
                  <a:pos x="18" y="684"/>
                </a:cxn>
                <a:cxn ang="0">
                  <a:pos x="8" y="722"/>
                </a:cxn>
                <a:cxn ang="0">
                  <a:pos x="4" y="750"/>
                </a:cxn>
                <a:cxn ang="0">
                  <a:pos x="0" y="768"/>
                </a:cxn>
                <a:cxn ang="0">
                  <a:pos x="0" y="774"/>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chemeClr val="folHlink">
                    <a:gamma/>
                    <a:tint val="57647"/>
                    <a:invGamma/>
                    <a:alpha val="32001"/>
                  </a:schemeClr>
                </a:gs>
                <a:gs pos="100000">
                  <a:schemeClr val="folHlink"/>
                </a:gs>
              </a:gsLst>
              <a:lin ang="0" scaled="1"/>
            </a:gradFill>
            <a:ln w="12700">
              <a:noFill/>
              <a:prstDash val="solid"/>
              <a:round/>
              <a:headEnd/>
              <a:tailEnd/>
            </a:ln>
          </p:spPr>
          <p:txBody>
            <a:bodyPr/>
            <a:lstStyle/>
            <a:p>
              <a:pPr>
                <a:defRPr/>
              </a:pPr>
              <a:endParaRPr lang="zh-CN" altLang="en-US">
                <a:solidFill>
                  <a:srgbClr val="000000"/>
                </a:solidFill>
                <a:ea typeface="宋体" pitchFamily="2" charset="-122"/>
              </a:endParaRPr>
            </a:p>
          </p:txBody>
        </p:sp>
        <p:sp>
          <p:nvSpPr>
            <p:cNvPr id="16" name="Text Box 14"/>
            <p:cNvSpPr txBox="1">
              <a:spLocks noChangeArrowheads="1"/>
            </p:cNvSpPr>
            <p:nvPr/>
          </p:nvSpPr>
          <p:spPr bwMode="gray">
            <a:xfrm>
              <a:off x="2112" y="1501"/>
              <a:ext cx="1579" cy="252"/>
            </a:xfrm>
            <a:prstGeom prst="rect">
              <a:avLst/>
            </a:prstGeom>
            <a:noFill/>
            <a:ln w="9525" algn="ctr">
              <a:noFill/>
              <a:miter lim="800000"/>
              <a:headEnd/>
              <a:tailEnd/>
            </a:ln>
          </p:spPr>
          <p:txBody>
            <a:bodyPr wrap="none">
              <a:spAutoFit/>
            </a:bodyPr>
            <a:lstStyle/>
            <a:p>
              <a:pPr algn="ctr" eaLnBrk="0" hangingPunct="0"/>
              <a:r>
                <a:rPr lang="zh-CN" altLang="en-US" sz="2000" b="1" dirty="0">
                  <a:solidFill>
                    <a:srgbClr val="FFFFFF"/>
                  </a:solidFill>
                  <a:latin typeface="楷体_GB2312" panose="02010609030101010101" pitchFamily="49" charset="-122"/>
                  <a:ea typeface="楷体_GB2312" panose="02010609030101010101" pitchFamily="49" charset="-122"/>
                </a:rPr>
                <a:t>货币与信用相互交叉</a:t>
              </a:r>
              <a:endParaRPr lang="en-US" altLang="zh-CN" sz="2000" b="1" dirty="0">
                <a:solidFill>
                  <a:srgbClr val="FFFFFF"/>
                </a:solidFill>
                <a:latin typeface="楷体_GB2312" panose="02010609030101010101" pitchFamily="49" charset="-122"/>
                <a:ea typeface="楷体_GB2312" panose="02010609030101010101" pitchFamily="49" charset="-122"/>
              </a:endParaRPr>
            </a:p>
          </p:txBody>
        </p:sp>
        <p:sp>
          <p:nvSpPr>
            <p:cNvPr id="17" name="Text Box 15"/>
            <p:cNvSpPr txBox="1">
              <a:spLocks noChangeArrowheads="1"/>
            </p:cNvSpPr>
            <p:nvPr/>
          </p:nvSpPr>
          <p:spPr bwMode="gray">
            <a:xfrm>
              <a:off x="4243" y="1188"/>
              <a:ext cx="441" cy="252"/>
            </a:xfrm>
            <a:prstGeom prst="rect">
              <a:avLst/>
            </a:prstGeom>
            <a:noFill/>
            <a:ln w="9525" algn="ctr">
              <a:noFill/>
              <a:miter lim="800000"/>
              <a:headEnd/>
              <a:tailEnd/>
            </a:ln>
          </p:spPr>
          <p:txBody>
            <a:bodyPr wrap="none">
              <a:spAutoFit/>
            </a:bodyPr>
            <a:lstStyle/>
            <a:p>
              <a:pPr algn="ctr" eaLnBrk="0" hangingPunct="0"/>
              <a:r>
                <a:rPr lang="zh-CN" altLang="en-US" sz="2000" b="1" dirty="0">
                  <a:solidFill>
                    <a:srgbClr val="FFFFFF"/>
                  </a:solidFill>
                  <a:latin typeface="楷体_GB2312" panose="02010609030101010101" pitchFamily="49" charset="-122"/>
                  <a:ea typeface="楷体_GB2312" panose="02010609030101010101" pitchFamily="49" charset="-122"/>
                </a:rPr>
                <a:t>金融</a:t>
              </a:r>
              <a:endParaRPr lang="en-US" altLang="zh-CN" sz="2000" b="1" dirty="0">
                <a:solidFill>
                  <a:srgbClr val="FFFFFF"/>
                </a:solidFill>
                <a:latin typeface="楷体_GB2312" panose="02010609030101010101" pitchFamily="49" charset="-122"/>
                <a:ea typeface="楷体_GB2312" panose="02010609030101010101" pitchFamily="49" charset="-122"/>
              </a:endParaRPr>
            </a:p>
          </p:txBody>
        </p:sp>
        <p:grpSp>
          <p:nvGrpSpPr>
            <p:cNvPr id="18" name="Group 16"/>
            <p:cNvGrpSpPr>
              <a:grpSpLocks/>
            </p:cNvGrpSpPr>
            <p:nvPr/>
          </p:nvGrpSpPr>
          <p:grpSpPr bwMode="auto">
            <a:xfrm>
              <a:off x="466" y="1755"/>
              <a:ext cx="1681" cy="2175"/>
              <a:chOff x="466" y="1755"/>
              <a:chExt cx="1681" cy="2175"/>
            </a:xfrm>
          </p:grpSpPr>
          <p:sp>
            <p:nvSpPr>
              <p:cNvPr id="21" name="AutoShape 17"/>
              <p:cNvSpPr>
                <a:spLocks noChangeArrowheads="1"/>
              </p:cNvSpPr>
              <p:nvPr/>
            </p:nvSpPr>
            <p:spPr bwMode="auto">
              <a:xfrm>
                <a:off x="576" y="1942"/>
                <a:ext cx="1446" cy="1988"/>
              </a:xfrm>
              <a:prstGeom prst="roundRect">
                <a:avLst>
                  <a:gd name="adj" fmla="val 4690"/>
                </a:avLst>
              </a:prstGeom>
              <a:noFill/>
              <a:ln w="57150">
                <a:solidFill>
                  <a:schemeClr val="folHlink"/>
                </a:solidFill>
                <a:round/>
                <a:headEnd/>
                <a:tailEnd/>
              </a:ln>
            </p:spPr>
            <p:txBody>
              <a:bodyPr wrap="none" anchor="ctr"/>
              <a:lstStyle/>
              <a:p>
                <a:endParaRPr lang="zh-CN" altLang="zh-CN">
                  <a:solidFill>
                    <a:srgbClr val="000000"/>
                  </a:solidFill>
                </a:endParaRPr>
              </a:p>
            </p:txBody>
          </p:sp>
          <p:sp>
            <p:nvSpPr>
              <p:cNvPr id="22" name="AutoShape 18"/>
              <p:cNvSpPr>
                <a:spLocks noChangeArrowheads="1"/>
              </p:cNvSpPr>
              <p:nvPr/>
            </p:nvSpPr>
            <p:spPr bwMode="gray">
              <a:xfrm>
                <a:off x="576" y="1755"/>
                <a:ext cx="1456" cy="278"/>
              </a:xfrm>
              <a:prstGeom prst="roundRect">
                <a:avLst>
                  <a:gd name="adj" fmla="val 50000"/>
                </a:avLst>
              </a:prstGeom>
              <a:gradFill rotWithShape="1">
                <a:gsLst>
                  <a:gs pos="0">
                    <a:schemeClr val="folHlink">
                      <a:gamma/>
                      <a:shade val="38824"/>
                      <a:invGamma/>
                    </a:schemeClr>
                  </a:gs>
                  <a:gs pos="50000">
                    <a:schemeClr val="folHlink"/>
                  </a:gs>
                  <a:gs pos="100000">
                    <a:schemeClr val="folHlink">
                      <a:gamma/>
                      <a:shade val="38824"/>
                      <a:invGamma/>
                    </a:schemeClr>
                  </a:gs>
                </a:gsLst>
                <a:lin ang="5400000" scaled="1"/>
              </a:gradFill>
              <a:ln w="9525">
                <a:noFill/>
                <a:round/>
                <a:headEnd/>
                <a:tailEnd/>
              </a:ln>
              <a:effectLst/>
            </p:spPr>
            <p:txBody>
              <a:bodyPr wrap="none" anchor="ctr"/>
              <a:lstStyle/>
              <a:p>
                <a:pPr>
                  <a:defRPr/>
                </a:pPr>
                <a:endParaRPr lang="zh-CN" altLang="en-US">
                  <a:solidFill>
                    <a:srgbClr val="000000"/>
                  </a:solidFill>
                  <a:ea typeface="宋体" pitchFamily="2" charset="-122"/>
                </a:endParaRPr>
              </a:p>
            </p:txBody>
          </p:sp>
          <p:sp>
            <p:nvSpPr>
              <p:cNvPr id="25" name="Text Box 21"/>
              <p:cNvSpPr txBox="1">
                <a:spLocks noChangeArrowheads="1"/>
              </p:cNvSpPr>
              <p:nvPr/>
            </p:nvSpPr>
            <p:spPr bwMode="gray">
              <a:xfrm>
                <a:off x="466" y="1755"/>
                <a:ext cx="1681" cy="252"/>
              </a:xfrm>
              <a:prstGeom prst="rect">
                <a:avLst/>
              </a:prstGeom>
              <a:noFill/>
              <a:ln w="9525" algn="ctr">
                <a:noFill/>
                <a:miter lim="800000"/>
                <a:headEnd/>
                <a:tailEnd/>
              </a:ln>
            </p:spPr>
            <p:txBody>
              <a:bodyPr wrap="square">
                <a:spAutoFit/>
              </a:bodyPr>
              <a:lstStyle/>
              <a:p>
                <a:pPr algn="ctr" eaLnBrk="0" hangingPunct="0"/>
                <a:r>
                  <a:rPr lang="zh-CN" altLang="en-US" sz="2000" b="1" dirty="0" smtClean="0">
                    <a:solidFill>
                      <a:srgbClr val="FFFFFF"/>
                    </a:solidFill>
                    <a:latin typeface="楷体_GB2312" panose="02010609030101010101" pitchFamily="49" charset="-122"/>
                    <a:ea typeface="楷体_GB2312" panose="02010609030101010101" pitchFamily="49" charset="-122"/>
                  </a:rPr>
                  <a:t>货币与信用相对独立</a:t>
                </a:r>
                <a:endParaRPr lang="en-US" altLang="zh-CN" sz="2000" b="1" dirty="0">
                  <a:solidFill>
                    <a:srgbClr val="FFFFFF"/>
                  </a:solidFill>
                  <a:latin typeface="楷体_GB2312" panose="02010609030101010101" pitchFamily="49" charset="-122"/>
                  <a:ea typeface="楷体_GB2312" panose="02010609030101010101" pitchFamily="49" charset="-122"/>
                </a:endParaRPr>
              </a:p>
            </p:txBody>
          </p:sp>
          <p:sp>
            <p:nvSpPr>
              <p:cNvPr id="26" name="Text Box 22"/>
              <p:cNvSpPr txBox="1">
                <a:spLocks noChangeArrowheads="1"/>
              </p:cNvSpPr>
              <p:nvPr/>
            </p:nvSpPr>
            <p:spPr bwMode="auto">
              <a:xfrm>
                <a:off x="647" y="2265"/>
                <a:ext cx="1344" cy="756"/>
              </a:xfrm>
              <a:prstGeom prst="rect">
                <a:avLst/>
              </a:prstGeom>
              <a:noFill/>
              <a:ln w="9525" algn="ctr">
                <a:noFill/>
                <a:miter lim="800000"/>
                <a:headEnd/>
                <a:tailEnd/>
              </a:ln>
            </p:spPr>
            <p:txBody>
              <a:bodyPr>
                <a:spAutoFit/>
              </a:bodyPr>
              <a:lstStyle/>
              <a:p>
                <a:pPr eaLnBrk="0" hangingPunct="0"/>
                <a:r>
                  <a:rPr lang="zh-CN" altLang="en-US" sz="2400" b="1" dirty="0" smtClean="0">
                    <a:solidFill>
                      <a:srgbClr val="000000"/>
                    </a:solidFill>
                    <a:latin typeface="楷体_GB2312" pitchFamily="49" charset="-122"/>
                    <a:ea typeface="楷体_GB2312" pitchFamily="49" charset="-122"/>
                  </a:rPr>
                  <a:t>货币是金属货币，信用是实物信用</a:t>
                </a:r>
                <a:endParaRPr lang="en-US" altLang="zh-CN" sz="2400" b="1" dirty="0">
                  <a:solidFill>
                    <a:srgbClr val="000000"/>
                  </a:solidFill>
                  <a:latin typeface="楷体_GB2312" pitchFamily="49" charset="-122"/>
                  <a:ea typeface="楷体_GB2312" pitchFamily="49" charset="-122"/>
                </a:endParaRPr>
              </a:p>
            </p:txBody>
          </p:sp>
        </p:grpSp>
        <p:sp>
          <p:nvSpPr>
            <p:cNvPr id="19" name="Text Box 23"/>
            <p:cNvSpPr txBox="1">
              <a:spLocks noChangeArrowheads="1"/>
            </p:cNvSpPr>
            <p:nvPr/>
          </p:nvSpPr>
          <p:spPr bwMode="auto">
            <a:xfrm>
              <a:off x="2160" y="1755"/>
              <a:ext cx="1485" cy="1687"/>
            </a:xfrm>
            <a:prstGeom prst="rect">
              <a:avLst/>
            </a:prstGeom>
            <a:noFill/>
            <a:ln w="9525" algn="ctr">
              <a:noFill/>
              <a:miter lim="800000"/>
              <a:headEnd/>
              <a:tailEnd/>
            </a:ln>
          </p:spPr>
          <p:txBody>
            <a:bodyPr wrap="square">
              <a:spAutoFit/>
            </a:bodyPr>
            <a:lstStyle/>
            <a:p>
              <a:pPr eaLnBrk="0" hangingPunct="0"/>
              <a:r>
                <a:rPr lang="zh-CN" altLang="en-US" sz="2400" b="1" dirty="0" smtClean="0">
                  <a:solidFill>
                    <a:srgbClr val="000000"/>
                  </a:solidFill>
                  <a:latin typeface="楷体_GB2312" pitchFamily="49" charset="-122"/>
                  <a:ea typeface="楷体_GB2312" pitchFamily="49" charset="-122"/>
                </a:rPr>
                <a:t>货币为银行券、存款货币（信用货币）；</a:t>
              </a:r>
              <a:endParaRPr lang="en-US" altLang="zh-CN" sz="2400" b="1" dirty="0" smtClean="0">
                <a:solidFill>
                  <a:srgbClr val="000000"/>
                </a:solidFill>
                <a:latin typeface="楷体_GB2312" pitchFamily="49" charset="-122"/>
                <a:ea typeface="楷体_GB2312" pitchFamily="49" charset="-122"/>
              </a:endParaRPr>
            </a:p>
            <a:p>
              <a:pPr eaLnBrk="0" hangingPunct="0"/>
              <a:r>
                <a:rPr lang="zh-CN" altLang="en-US" sz="2400" b="1" dirty="0" smtClean="0">
                  <a:solidFill>
                    <a:srgbClr val="000000"/>
                  </a:solidFill>
                  <a:latin typeface="楷体_GB2312" pitchFamily="49" charset="-122"/>
                  <a:ea typeface="楷体_GB2312" pitchFamily="49" charset="-122"/>
                </a:rPr>
                <a:t>信用也基本上是货币借贷</a:t>
              </a:r>
              <a:endParaRPr lang="en-US" altLang="zh-CN" sz="2400" b="1" dirty="0" smtClean="0">
                <a:solidFill>
                  <a:srgbClr val="000000"/>
                </a:solidFill>
                <a:latin typeface="楷体_GB2312" pitchFamily="49" charset="-122"/>
                <a:ea typeface="楷体_GB2312" pitchFamily="49" charset="-122"/>
              </a:endParaRPr>
            </a:p>
            <a:p>
              <a:pPr eaLnBrk="0" hangingPunct="0"/>
              <a:r>
                <a:rPr lang="en-US" altLang="zh-CN" sz="2400" b="1" dirty="0" smtClean="0">
                  <a:solidFill>
                    <a:srgbClr val="FF0000"/>
                  </a:solidFill>
                  <a:latin typeface="楷体_GB2312" pitchFamily="49" charset="-122"/>
                  <a:ea typeface="楷体_GB2312" pitchFamily="49" charset="-122"/>
                </a:rPr>
                <a:t>(</a:t>
              </a:r>
              <a:r>
                <a:rPr lang="zh-CN" altLang="en-US" sz="2400" b="1" dirty="0" smtClean="0">
                  <a:solidFill>
                    <a:srgbClr val="FF0000"/>
                  </a:solidFill>
                  <a:latin typeface="楷体_GB2312" pitchFamily="49" charset="-122"/>
                  <a:ea typeface="楷体_GB2312" pitchFamily="49" charset="-122"/>
                </a:rPr>
                <a:t>现代银行的出现）</a:t>
              </a:r>
              <a:endParaRPr lang="en-US" altLang="zh-CN" sz="2400" b="1" dirty="0">
                <a:solidFill>
                  <a:srgbClr val="FF0000"/>
                </a:solidFill>
                <a:latin typeface="楷体_GB2312" pitchFamily="49" charset="-122"/>
                <a:ea typeface="楷体_GB2312" pitchFamily="49" charset="-122"/>
              </a:endParaRPr>
            </a:p>
          </p:txBody>
        </p:sp>
        <p:sp>
          <p:nvSpPr>
            <p:cNvPr id="20" name="Text Box 24"/>
            <p:cNvSpPr txBox="1">
              <a:spLocks noChangeArrowheads="1"/>
            </p:cNvSpPr>
            <p:nvPr/>
          </p:nvSpPr>
          <p:spPr bwMode="auto">
            <a:xfrm>
              <a:off x="3792" y="1482"/>
              <a:ext cx="1344" cy="1687"/>
            </a:xfrm>
            <a:prstGeom prst="rect">
              <a:avLst/>
            </a:prstGeom>
            <a:noFill/>
            <a:ln w="9525" algn="ctr">
              <a:noFill/>
              <a:miter lim="800000"/>
              <a:headEnd/>
              <a:tailEnd/>
            </a:ln>
          </p:spPr>
          <p:txBody>
            <a:bodyPr wrap="square">
              <a:spAutoFit/>
            </a:bodyPr>
            <a:lstStyle/>
            <a:p>
              <a:pPr eaLnBrk="0" hangingPunct="0"/>
              <a:r>
                <a:rPr lang="zh-CN" altLang="en-US" sz="2400" b="1" dirty="0" smtClean="0">
                  <a:solidFill>
                    <a:srgbClr val="000000"/>
                  </a:solidFill>
                  <a:latin typeface="楷体_GB2312" pitchFamily="49" charset="-122"/>
                  <a:ea typeface="楷体_GB2312" pitchFamily="49" charset="-122"/>
                </a:rPr>
                <a:t>货币流通与信用活动变成同一个过程，相互渗透、相互融合而形成的新范畴</a:t>
              </a:r>
              <a:r>
                <a:rPr lang="en-US" altLang="zh-CN" sz="2400" b="1" dirty="0" smtClean="0">
                  <a:solidFill>
                    <a:srgbClr val="000000"/>
                  </a:solidFill>
                  <a:latin typeface="楷体_GB2312" pitchFamily="49" charset="-122"/>
                  <a:ea typeface="楷体_GB2312" pitchFamily="49" charset="-122"/>
                </a:rPr>
                <a:t>——</a:t>
              </a:r>
              <a:r>
                <a:rPr lang="zh-CN" altLang="en-US" sz="2400" b="1" dirty="0" smtClean="0">
                  <a:solidFill>
                    <a:srgbClr val="000000"/>
                  </a:solidFill>
                  <a:latin typeface="楷体_GB2312" pitchFamily="49" charset="-122"/>
                  <a:ea typeface="楷体_GB2312" pitchFamily="49" charset="-122"/>
                </a:rPr>
                <a:t>金融</a:t>
              </a:r>
              <a:endParaRPr lang="en-US" altLang="zh-CN" sz="2400" b="1" dirty="0">
                <a:solidFill>
                  <a:srgbClr val="000000"/>
                </a:solidFill>
                <a:latin typeface="楷体_GB2312" pitchFamily="49" charset="-122"/>
                <a:ea typeface="楷体_GB2312" pitchFamily="49" charset="-122"/>
              </a:endParaRPr>
            </a:p>
          </p:txBody>
        </p:sp>
      </p:grpSp>
      <p:sp>
        <p:nvSpPr>
          <p:cNvPr id="23" name="TextBox 22"/>
          <p:cNvSpPr txBox="1"/>
          <p:nvPr/>
        </p:nvSpPr>
        <p:spPr>
          <a:xfrm>
            <a:off x="1115616" y="5626894"/>
            <a:ext cx="7704856" cy="1231106"/>
          </a:xfrm>
          <a:prstGeom prst="rect">
            <a:avLst/>
          </a:prstGeom>
          <a:noFill/>
        </p:spPr>
        <p:txBody>
          <a:bodyPr wrap="square" rtlCol="0">
            <a:spAutoFit/>
          </a:bodyPr>
          <a:lstStyle/>
          <a:p>
            <a:pPr>
              <a:buClr>
                <a:srgbClr val="0000FF"/>
              </a:buClr>
              <a:buFont typeface="Wingdings" pitchFamily="2" charset="2"/>
              <a:buChar char="u"/>
            </a:pPr>
            <a:r>
              <a:rPr lang="zh-CN" altLang="zh-CN" sz="2800" dirty="0" smtClean="0">
                <a:latin typeface="Times New Roman" pitchFamily="18" charset="0"/>
                <a:ea typeface="楷体_GB2312" pitchFamily="49" charset="-122"/>
                <a:cs typeface="Times New Roman" pitchFamily="18" charset="0"/>
              </a:rPr>
              <a:t>原理4-2</a:t>
            </a:r>
            <a:r>
              <a:rPr lang="zh-CN" altLang="en-US" sz="2800" dirty="0" smtClean="0"/>
              <a:t>：</a:t>
            </a:r>
            <a:r>
              <a:rPr lang="zh-CN" altLang="zh-CN" sz="2800" dirty="0" smtClean="0">
                <a:latin typeface="楷体_GB2312" pitchFamily="49" charset="-122"/>
                <a:ea typeface="楷体_GB2312" pitchFamily="49" charset="-122"/>
              </a:rPr>
              <a:t>信用与货币相结合形成了新的范畴—金融，它是以货币为载体的借贷活动。</a:t>
            </a:r>
          </a:p>
          <a:p>
            <a:endParaRPr lang="zh-CN" altLang="en-US" dirty="0"/>
          </a:p>
        </p:txBody>
      </p:sp>
    </p:spTree>
    <p:extLst>
      <p:ext uri="{BB962C8B-B14F-4D97-AF65-F5344CB8AC3E}">
        <p14:creationId xmlns:p14="http://schemas.microsoft.com/office/powerpoint/2010/main" xmlns="" val="644902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927100"/>
          </a:xfrm>
        </p:spPr>
        <p:txBody>
          <a:bodyPr/>
          <a:lstStyle/>
          <a:p>
            <a:pPr>
              <a:defRPr/>
            </a:pPr>
            <a:r>
              <a:rPr lang="zh-CN" altLang="en-US" sz="3600" dirty="0" smtClean="0">
                <a:latin typeface="隶书" pitchFamily="49" charset="-122"/>
                <a:ea typeface="隶书" pitchFamily="49" charset="-122"/>
              </a:rPr>
              <a:t>三、最古老的信用</a:t>
            </a:r>
            <a:r>
              <a:rPr lang="en-US" altLang="zh-CN" sz="3600" dirty="0" smtClean="0">
                <a:latin typeface="隶书" pitchFamily="49" charset="-122"/>
                <a:ea typeface="隶书" pitchFamily="49" charset="-122"/>
              </a:rPr>
              <a:t>——</a:t>
            </a:r>
            <a:r>
              <a:rPr lang="zh-CN" altLang="en-US" sz="3600" dirty="0" smtClean="0">
                <a:latin typeface="隶书" pitchFamily="49" charset="-122"/>
                <a:ea typeface="隶书" pitchFamily="49" charset="-122"/>
              </a:rPr>
              <a:t>高利贷</a:t>
            </a:r>
          </a:p>
        </p:txBody>
      </p:sp>
      <p:sp>
        <p:nvSpPr>
          <p:cNvPr id="3" name="内容占位符 2"/>
          <p:cNvSpPr>
            <a:spLocks noGrp="1"/>
          </p:cNvSpPr>
          <p:nvPr>
            <p:ph idx="1"/>
          </p:nvPr>
        </p:nvSpPr>
        <p:spPr>
          <a:xfrm>
            <a:off x="251520" y="1052736"/>
            <a:ext cx="9324528" cy="4525963"/>
          </a:xfrm>
        </p:spPr>
        <p:txBody>
          <a:bodyPr/>
          <a:lstStyle/>
          <a:p>
            <a:pPr>
              <a:buNone/>
            </a:pPr>
            <a:r>
              <a:rPr lang="en-US" altLang="zh-CN" sz="2800" b="1" dirty="0" smtClean="0">
                <a:solidFill>
                  <a:srgbClr val="FF0000"/>
                </a:solidFill>
                <a:latin typeface="楷体_GB2312" pitchFamily="49" charset="-122"/>
                <a:ea typeface="楷体_GB2312" pitchFamily="49" charset="-122"/>
                <a:sym typeface="Wingdings 2" pitchFamily="18" charset="2"/>
              </a:rPr>
              <a:t></a:t>
            </a:r>
            <a:r>
              <a:rPr lang="zh-CN" altLang="en-US" sz="2800" b="1" dirty="0" smtClean="0">
                <a:latin typeface="楷体_GB2312" pitchFamily="49" charset="-122"/>
                <a:ea typeface="楷体_GB2312" pitchFamily="49" charset="-122"/>
              </a:rPr>
              <a:t>高利贷</a:t>
            </a:r>
            <a:endParaRPr lang="en-US" altLang="zh-CN" sz="2800" b="1"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b="1" dirty="0" smtClean="0">
                <a:latin typeface="楷体_GB2312" pitchFamily="49" charset="-122"/>
                <a:ea typeface="楷体_GB2312" pitchFamily="49" charset="-122"/>
              </a:rPr>
              <a:t>定义：</a:t>
            </a:r>
            <a:r>
              <a:rPr lang="zh-CN" altLang="en-US" sz="2400" b="1" dirty="0" smtClean="0">
                <a:latin typeface="楷体_GB2312" pitchFamily="49" charset="-122"/>
                <a:ea typeface="楷体_GB2312" pitchFamily="49" charset="-122"/>
              </a:rPr>
              <a:t>以极高的利率为基本特征的借贷活动。</a:t>
            </a:r>
            <a:endParaRPr lang="en-US" altLang="zh-CN" sz="2400" b="1"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b="1" dirty="0" smtClean="0">
                <a:latin typeface="楷体_GB2312" pitchFamily="49" charset="-122"/>
                <a:ea typeface="楷体_GB2312" pitchFamily="49" charset="-122"/>
              </a:rPr>
              <a:t>特点：</a:t>
            </a:r>
            <a:endParaRPr lang="en-US" altLang="zh-CN" b="1" dirty="0" smtClean="0">
              <a:latin typeface="楷体_GB2312" pitchFamily="49" charset="-122"/>
              <a:ea typeface="楷体_GB2312" pitchFamily="49" charset="-122"/>
            </a:endParaRPr>
          </a:p>
          <a:p>
            <a:pPr lvl="3">
              <a:buClr>
                <a:srgbClr val="FF0000"/>
              </a:buClr>
              <a:buFont typeface="Wingdings" pitchFamily="2" charset="2"/>
              <a:buChar char="ü"/>
            </a:pPr>
            <a:r>
              <a:rPr lang="zh-CN" altLang="en-US" sz="2200" dirty="0" smtClean="0">
                <a:latin typeface="楷体_GB2312" pitchFamily="49" charset="-122"/>
                <a:ea typeface="楷体_GB2312" pitchFamily="49" charset="-122"/>
              </a:rPr>
              <a:t>利率极高（往往采取复利，远高于资本的边际报酬）</a:t>
            </a:r>
            <a:endParaRPr lang="en-US" altLang="zh-CN" sz="2200" dirty="0" smtClean="0">
              <a:latin typeface="楷体_GB2312" pitchFamily="49" charset="-122"/>
              <a:ea typeface="楷体_GB2312" pitchFamily="49" charset="-122"/>
            </a:endParaRPr>
          </a:p>
          <a:p>
            <a:pPr lvl="3">
              <a:buClr>
                <a:srgbClr val="FF0000"/>
              </a:buClr>
              <a:buFont typeface="Wingdings" pitchFamily="2" charset="2"/>
              <a:buChar char="ü"/>
            </a:pPr>
            <a:r>
              <a:rPr lang="zh-CN" altLang="en-US" sz="2200" dirty="0" smtClean="0">
                <a:latin typeface="楷体_GB2312" pitchFamily="49" charset="-122"/>
                <a:ea typeface="楷体_GB2312" pitchFamily="49" charset="-122"/>
              </a:rPr>
              <a:t>利率不稳定且差异极大</a:t>
            </a:r>
            <a:endParaRPr lang="en-US" altLang="zh-CN" sz="2200" dirty="0" smtClean="0">
              <a:latin typeface="楷体_GB2312" pitchFamily="49" charset="-122"/>
              <a:ea typeface="楷体_GB2312" pitchFamily="49" charset="-122"/>
            </a:endParaRPr>
          </a:p>
          <a:p>
            <a:pPr lvl="4">
              <a:buClr>
                <a:srgbClr val="FF0000"/>
              </a:buClr>
              <a:buFont typeface="Arial" pitchFamily="34" charset="0"/>
              <a:buChar char="•"/>
            </a:pPr>
            <a:r>
              <a:rPr lang="zh-CN" altLang="en-US" dirty="0" smtClean="0">
                <a:latin typeface="楷体_GB2312" pitchFamily="49" charset="-122"/>
                <a:ea typeface="楷体_GB2312" pitchFamily="49" charset="-122"/>
              </a:rPr>
              <a:t>借款人的偿还能力；</a:t>
            </a:r>
            <a:endParaRPr lang="en-US" altLang="zh-CN" dirty="0" smtClean="0">
              <a:latin typeface="楷体_GB2312" pitchFamily="49" charset="-122"/>
              <a:ea typeface="楷体_GB2312" pitchFamily="49" charset="-122"/>
            </a:endParaRPr>
          </a:p>
          <a:p>
            <a:pPr lvl="4">
              <a:buClr>
                <a:srgbClr val="FF0000"/>
              </a:buClr>
              <a:buFont typeface="Arial" pitchFamily="34" charset="0"/>
              <a:buChar char="•"/>
            </a:pPr>
            <a:r>
              <a:rPr lang="zh-CN" altLang="en-US" dirty="0" smtClean="0">
                <a:latin typeface="楷体_GB2312" pitchFamily="49" charset="-122"/>
                <a:ea typeface="楷体_GB2312" pitchFamily="49" charset="-122"/>
              </a:rPr>
              <a:t>与其关系的亲疏远近；</a:t>
            </a:r>
            <a:endParaRPr lang="en-US" altLang="zh-CN" dirty="0" smtClean="0">
              <a:latin typeface="楷体_GB2312" pitchFamily="49" charset="-122"/>
              <a:ea typeface="楷体_GB2312" pitchFamily="49" charset="-122"/>
            </a:endParaRPr>
          </a:p>
          <a:p>
            <a:pPr lvl="4">
              <a:buClr>
                <a:srgbClr val="FF0000"/>
              </a:buClr>
              <a:buFont typeface="Arial" pitchFamily="34" charset="0"/>
              <a:buChar char="•"/>
            </a:pPr>
            <a:r>
              <a:rPr lang="zh-CN" altLang="en-US" dirty="0" smtClean="0">
                <a:latin typeface="楷体_GB2312" pitchFamily="49" charset="-122"/>
                <a:ea typeface="楷体_GB2312" pitchFamily="49" charset="-122"/>
              </a:rPr>
              <a:t>地区差异和时间季节因素等</a:t>
            </a:r>
            <a:endParaRPr lang="en-US" altLang="zh-CN" dirty="0" smtClean="0">
              <a:latin typeface="楷体_GB2312" pitchFamily="49" charset="-122"/>
              <a:ea typeface="楷体_GB2312" pitchFamily="49" charset="-122"/>
            </a:endParaRPr>
          </a:p>
          <a:p>
            <a:pPr lvl="3">
              <a:buClr>
                <a:srgbClr val="FF0000"/>
              </a:buClr>
              <a:buFont typeface="Wingdings" pitchFamily="2" charset="2"/>
              <a:buChar char="ü"/>
            </a:pPr>
            <a:r>
              <a:rPr lang="zh-CN" altLang="en-US" sz="2200" dirty="0" smtClean="0">
                <a:latin typeface="楷体_GB2312" pitchFamily="49" charset="-122"/>
                <a:ea typeface="楷体_GB2312" pitchFamily="49" charset="-122"/>
              </a:rPr>
              <a:t>具有随意性</a:t>
            </a:r>
            <a:endParaRPr lang="en-US" altLang="zh-CN" sz="2200" dirty="0" smtClean="0">
              <a:latin typeface="楷体_GB2312" pitchFamily="49" charset="-122"/>
              <a:ea typeface="楷体_GB2312" pitchFamily="49" charset="-122"/>
            </a:endParaRPr>
          </a:p>
          <a:p>
            <a:pPr lvl="4">
              <a:buClr>
                <a:srgbClr val="FF0000"/>
              </a:buClr>
              <a:buFont typeface="Arial" pitchFamily="34" charset="0"/>
              <a:buChar char="•"/>
            </a:pPr>
            <a:r>
              <a:rPr lang="zh-CN" altLang="en-US" dirty="0" smtClean="0">
                <a:latin typeface="楷体_GB2312" pitchFamily="49" charset="-122"/>
                <a:ea typeface="楷体_GB2312" pitchFamily="49" charset="-122"/>
              </a:rPr>
              <a:t>高利贷者在确定利息时具有绝对话语权</a:t>
            </a:r>
            <a:endParaRPr lang="en-US" altLang="zh-CN" dirty="0" smtClean="0">
              <a:latin typeface="楷体_GB2312" pitchFamily="49" charset="-122"/>
              <a:ea typeface="楷体_GB2312" pitchFamily="49" charset="-122"/>
            </a:endParaRPr>
          </a:p>
          <a:p>
            <a:pPr lvl="3">
              <a:buClr>
                <a:srgbClr val="FF0000"/>
              </a:buClr>
              <a:buFont typeface="Wingdings" pitchFamily="2" charset="2"/>
              <a:buChar char="ü"/>
            </a:pPr>
            <a:r>
              <a:rPr lang="zh-CN" altLang="en-US" sz="2200" dirty="0" smtClean="0">
                <a:latin typeface="楷体_GB2312" pitchFamily="49" charset="-122"/>
                <a:ea typeface="楷体_GB2312" pitchFamily="49" charset="-122"/>
              </a:rPr>
              <a:t>无须抵押</a:t>
            </a:r>
            <a:endParaRPr lang="en-US" altLang="zh-CN" sz="2200" dirty="0" smtClean="0">
              <a:latin typeface="楷体_GB2312" pitchFamily="49" charset="-122"/>
              <a:ea typeface="楷体_GB2312" pitchFamily="49" charset="-122"/>
            </a:endParaRPr>
          </a:p>
          <a:p>
            <a:pPr lvl="3">
              <a:buClr>
                <a:srgbClr val="FF0000"/>
              </a:buClr>
              <a:buFont typeface="Wingdings" pitchFamily="2" charset="2"/>
              <a:buChar char="ü"/>
            </a:pPr>
            <a:r>
              <a:rPr lang="zh-CN" altLang="en-US" sz="2200" dirty="0" smtClean="0">
                <a:latin typeface="楷体_GB2312" pitchFamily="49" charset="-122"/>
                <a:ea typeface="楷体_GB2312" pitchFamily="49" charset="-122"/>
              </a:rPr>
              <a:t>直接融资</a:t>
            </a:r>
            <a:endParaRPr lang="en-US" altLang="zh-CN" sz="2200" dirty="0" smtClean="0">
              <a:latin typeface="楷体_GB2312" pitchFamily="49" charset="-122"/>
              <a:ea typeface="楷体_GB2312" pitchFamily="49" charset="-122"/>
            </a:endParaRPr>
          </a:p>
          <a:p>
            <a:pPr>
              <a:buNone/>
            </a:pPr>
            <a:endParaRPr lang="en-US" altLang="zh-CN" b="1" dirty="0" smtClean="0">
              <a:latin typeface="楷体_GB2312" pitchFamily="49" charset="-122"/>
              <a:ea typeface="楷体_GB2312" pitchFamily="49" charset="-122"/>
            </a:endParaRPr>
          </a:p>
          <a:p>
            <a:pPr>
              <a:buNone/>
            </a:pPr>
            <a:endParaRPr lang="zh-CN" altLang="en-US" b="1" dirty="0"/>
          </a:p>
        </p:txBody>
      </p:sp>
    </p:spTree>
    <p:extLst>
      <p:ext uri="{BB962C8B-B14F-4D97-AF65-F5344CB8AC3E}">
        <p14:creationId xmlns:p14="http://schemas.microsoft.com/office/powerpoint/2010/main" xmlns="" val="3893483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67544" y="116632"/>
            <a:ext cx="8264215" cy="3024336"/>
          </a:xfrm>
        </p:spPr>
        <p:txBody>
          <a:bodyPr/>
          <a:lstStyle/>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b="1" dirty="0" smtClean="0">
                <a:latin typeface="楷体_GB2312" pitchFamily="49" charset="-122"/>
                <a:ea typeface="楷体_GB2312" pitchFamily="49" charset="-122"/>
              </a:rPr>
              <a:t>高利贷“高利”的原因：</a:t>
            </a:r>
            <a:endParaRPr lang="en-US" altLang="zh-CN" sz="2800" b="1" dirty="0" smtClean="0">
              <a:latin typeface="楷体_GB2312" pitchFamily="49" charset="-122"/>
              <a:ea typeface="楷体_GB2312" pitchFamily="49" charset="-122"/>
            </a:endParaRPr>
          </a:p>
          <a:p>
            <a:pPr lvl="1">
              <a:lnSpc>
                <a:spcPct val="120000"/>
              </a:lnSpc>
              <a:buClr>
                <a:srgbClr val="FF0000"/>
              </a:buClr>
              <a:buFont typeface="Wingdings" pitchFamily="2" charset="2"/>
              <a:buChar char="Ø"/>
            </a:pPr>
            <a:r>
              <a:rPr lang="zh-CN" altLang="en-US" sz="2400" dirty="0" smtClean="0">
                <a:latin typeface="楷体_GB2312" pitchFamily="49" charset="-122"/>
                <a:ea typeface="楷体_GB2312" pitchFamily="49" charset="-122"/>
              </a:rPr>
              <a:t>借贷资金供求严重失衡（供不应求）</a:t>
            </a:r>
            <a:endParaRPr lang="en-US" altLang="zh-CN" sz="2400" dirty="0" smtClean="0">
              <a:latin typeface="楷体_GB2312" pitchFamily="49" charset="-122"/>
              <a:ea typeface="楷体_GB2312" pitchFamily="49" charset="-122"/>
            </a:endParaRPr>
          </a:p>
          <a:p>
            <a:pPr lvl="1">
              <a:lnSpc>
                <a:spcPct val="120000"/>
              </a:lnSpc>
              <a:buClr>
                <a:srgbClr val="FF0000"/>
              </a:buClr>
              <a:buFont typeface="Wingdings" pitchFamily="2" charset="2"/>
              <a:buChar char="Ø"/>
            </a:pPr>
            <a:r>
              <a:rPr lang="zh-CN" altLang="en-US" sz="2400" dirty="0" smtClean="0">
                <a:latin typeface="楷体_GB2312" pitchFamily="49" charset="-122"/>
                <a:ea typeface="楷体_GB2312" pitchFamily="49" charset="-122"/>
              </a:rPr>
              <a:t>贷款者的垄断地位</a:t>
            </a:r>
            <a:endParaRPr lang="en-US" altLang="zh-CN" sz="2400" dirty="0" smtClean="0">
              <a:latin typeface="楷体_GB2312" pitchFamily="49" charset="-122"/>
              <a:ea typeface="楷体_GB2312" pitchFamily="49" charset="-122"/>
            </a:endParaRPr>
          </a:p>
          <a:p>
            <a:pPr lvl="2">
              <a:lnSpc>
                <a:spcPct val="120000"/>
              </a:lnSpc>
              <a:buClr>
                <a:srgbClr val="FF0000"/>
              </a:buClr>
              <a:buFont typeface="Wingdings" pitchFamily="2" charset="2"/>
              <a:buChar char="ü"/>
            </a:pPr>
            <a:r>
              <a:rPr lang="zh-CN" altLang="en-US" sz="2000" dirty="0" smtClean="0">
                <a:latin typeface="楷体_GB2312" pitchFamily="49" charset="-122"/>
                <a:ea typeface="楷体_GB2312" pitchFamily="49" charset="-122"/>
              </a:rPr>
              <a:t>借者高度分散，贷者高度集中。</a:t>
            </a:r>
            <a:endParaRPr lang="en-US" altLang="zh-CN" sz="2000" dirty="0" smtClean="0">
              <a:latin typeface="楷体_GB2312" pitchFamily="49" charset="-122"/>
              <a:ea typeface="楷体_GB2312" pitchFamily="49" charset="-122"/>
            </a:endParaRPr>
          </a:p>
          <a:p>
            <a:pPr lvl="1">
              <a:lnSpc>
                <a:spcPct val="120000"/>
              </a:lnSpc>
              <a:buClr>
                <a:srgbClr val="FF0000"/>
              </a:buClr>
              <a:buFont typeface="Wingdings" pitchFamily="2" charset="2"/>
              <a:buChar char="Ø"/>
            </a:pPr>
            <a:r>
              <a:rPr lang="zh-CN" altLang="en-US" sz="2400" dirty="0" smtClean="0">
                <a:latin typeface="楷体_GB2312" pitchFamily="49" charset="-122"/>
                <a:ea typeface="楷体_GB2312" pitchFamily="49" charset="-122"/>
              </a:rPr>
              <a:t>风险与成本的补偿</a:t>
            </a:r>
            <a:endParaRPr lang="en-US" altLang="zh-CN" sz="2400" dirty="0" smtClean="0">
              <a:latin typeface="楷体_GB2312" pitchFamily="49" charset="-122"/>
              <a:ea typeface="楷体_GB2312" pitchFamily="49" charset="-122"/>
            </a:endParaRPr>
          </a:p>
          <a:p>
            <a:pPr lvl="2">
              <a:lnSpc>
                <a:spcPct val="120000"/>
              </a:lnSpc>
              <a:buClr>
                <a:srgbClr val="FF0000"/>
              </a:buClr>
              <a:buFont typeface="Wingdings" pitchFamily="2" charset="2"/>
              <a:buChar char="ü"/>
            </a:pPr>
            <a:r>
              <a:rPr lang="zh-CN" altLang="en-US" sz="2000" dirty="0" smtClean="0">
                <a:latin typeface="楷体_GB2312" pitchFamily="49" charset="-122"/>
                <a:ea typeface="楷体_GB2312" pitchFamily="49" charset="-122"/>
              </a:rPr>
              <a:t>主要用于消费，而不是扩大生产。</a:t>
            </a:r>
            <a:endParaRPr lang="en-US" altLang="zh-CN" sz="2000" dirty="0" smtClean="0">
              <a:latin typeface="楷体_GB2312" pitchFamily="49" charset="-122"/>
              <a:ea typeface="楷体_GB2312" pitchFamily="49" charset="-122"/>
            </a:endParaRPr>
          </a:p>
          <a:p>
            <a:pPr lvl="2">
              <a:lnSpc>
                <a:spcPct val="120000"/>
              </a:lnSpc>
              <a:buClr>
                <a:srgbClr val="FF0000"/>
              </a:buClr>
              <a:buFont typeface="Wingdings" pitchFamily="2" charset="2"/>
              <a:buChar char="ü"/>
            </a:pPr>
            <a:r>
              <a:rPr lang="zh-CN" altLang="en-US" sz="2000" dirty="0" smtClean="0">
                <a:latin typeface="楷体_GB2312" pitchFamily="49" charset="-122"/>
                <a:ea typeface="楷体_GB2312" pitchFamily="49" charset="-122"/>
              </a:rPr>
              <a:t>没有抵押，信用风险较高。</a:t>
            </a:r>
            <a:endParaRPr lang="en-US" altLang="zh-CN" dirty="0" smtClean="0">
              <a:latin typeface="楷体_GB2312" pitchFamily="49" charset="-122"/>
              <a:ea typeface="楷体_GB2312" pitchFamily="49" charset="-122"/>
            </a:endParaRPr>
          </a:p>
          <a:p>
            <a:pPr>
              <a:buNone/>
            </a:pPr>
            <a:endParaRPr lang="zh-CN" altLang="en-US" b="1" dirty="0"/>
          </a:p>
        </p:txBody>
      </p:sp>
      <p:sp>
        <p:nvSpPr>
          <p:cNvPr id="4" name="TextBox 3"/>
          <p:cNvSpPr txBox="1"/>
          <p:nvPr/>
        </p:nvSpPr>
        <p:spPr>
          <a:xfrm>
            <a:off x="539552" y="3789040"/>
            <a:ext cx="7920880" cy="1754326"/>
          </a:xfrm>
          <a:prstGeom prst="rect">
            <a:avLst/>
          </a:prstGeom>
          <a:pattFill prst="pct5">
            <a:fgClr>
              <a:srgbClr val="FFFFFF"/>
            </a:fgClr>
            <a:bgClr>
              <a:schemeClr val="bg1"/>
            </a:bgClr>
          </a:pattFill>
          <a:effectLst>
            <a:outerShdw blurRad="50800" dist="38100" dir="2700000" algn="tl" rotWithShape="0">
              <a:prstClr val="black">
                <a:alpha val="40000"/>
              </a:prstClr>
            </a:outerShdw>
          </a:effectLst>
        </p:spPr>
        <p:txBody>
          <a:bodyPr wrap="square" rtlCol="0">
            <a:spAutoFit/>
          </a:bodyPr>
          <a:lstStyle/>
          <a:p>
            <a:pPr marL="285750" indent="-285750">
              <a:lnSpc>
                <a:spcPct val="150000"/>
              </a:lnSpc>
              <a:buFont typeface="Wingdings" panose="05000000000000000000" pitchFamily="2" charset="2"/>
              <a:buChar char="n"/>
            </a:pPr>
            <a:r>
              <a:rPr lang="zh-CN" altLang="en-US" sz="2400" dirty="0" smtClean="0">
                <a:latin typeface="楷体_GB2312" pitchFamily="49" charset="-122"/>
                <a:ea typeface="楷体_GB2312" pitchFamily="49" charset="-122"/>
              </a:rPr>
              <a:t>原理</a:t>
            </a:r>
            <a:r>
              <a:rPr lang="en-US" altLang="zh-CN" sz="2400" dirty="0" smtClean="0">
                <a:latin typeface="楷体_GB2312" pitchFamily="49" charset="-122"/>
                <a:ea typeface="楷体_GB2312" pitchFamily="49" charset="-122"/>
              </a:rPr>
              <a:t>4-3</a:t>
            </a:r>
            <a:r>
              <a:rPr lang="zh-CN" altLang="en-US" sz="2400" dirty="0" smtClean="0">
                <a:latin typeface="楷体_GB2312" pitchFamily="49" charset="-122"/>
                <a:ea typeface="楷体_GB2312" pitchFamily="49" charset="-122"/>
              </a:rPr>
              <a:t>：</a:t>
            </a:r>
            <a:r>
              <a:rPr lang="zh-CN" altLang="zh-CN" sz="2400" dirty="0" smtClean="0">
                <a:latin typeface="楷体_GB2312" pitchFamily="49" charset="-122"/>
                <a:ea typeface="楷体_GB2312" pitchFamily="49" charset="-122"/>
              </a:rPr>
              <a:t>自然经济条件下借贷资金供求矛盾、贷者集中垄断、高偿还风险和信用维系成本是高利贷者索取高利率的根本原因。</a:t>
            </a:r>
          </a:p>
        </p:txBody>
      </p:sp>
    </p:spTree>
    <p:extLst>
      <p:ext uri="{BB962C8B-B14F-4D97-AF65-F5344CB8AC3E}">
        <p14:creationId xmlns:p14="http://schemas.microsoft.com/office/powerpoint/2010/main" xmlns="" val="3205155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580TGp_general_light_ani">
  <a:themeElements>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ThemeGallery（母版）</Template>
  <TotalTime>11434</TotalTime>
  <Words>4449</Words>
  <Application>Microsoft Office PowerPoint</Application>
  <PresentationFormat>全屏显示(4:3)</PresentationFormat>
  <Paragraphs>286</Paragraphs>
  <Slides>55</Slides>
  <Notes>0</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580TGp_general_light_ani</vt:lpstr>
      <vt:lpstr>           第4讲        信用与信用体系</vt:lpstr>
      <vt:lpstr>幻灯片 2</vt:lpstr>
      <vt:lpstr>           第1节        信用概述</vt:lpstr>
      <vt:lpstr>一、信用及其基本形态</vt:lpstr>
      <vt:lpstr>幻灯片 5</vt:lpstr>
      <vt:lpstr>二、信用的产生与发展</vt:lpstr>
      <vt:lpstr>信用、货币与金融范畴的形成</vt:lpstr>
      <vt:lpstr>三、最古老的信用——高利贷</vt:lpstr>
      <vt:lpstr>幻灯片 9</vt:lpstr>
      <vt:lpstr>幻灯片 10</vt:lpstr>
      <vt:lpstr>四、现代信用活动的基础与特征</vt:lpstr>
      <vt:lpstr>幻灯片 12</vt:lpstr>
      <vt:lpstr>幻灯片 13</vt:lpstr>
      <vt:lpstr>幻灯片 14</vt:lpstr>
      <vt:lpstr>幻灯片 15</vt:lpstr>
      <vt:lpstr>幻灯片 16</vt:lpstr>
      <vt:lpstr>幻灯片 17</vt:lpstr>
      <vt:lpstr>幻灯片 18</vt:lpstr>
      <vt:lpstr>幻灯片 19</vt:lpstr>
      <vt:lpstr>幻灯片 20</vt:lpstr>
      <vt:lpstr>五、直接融资和间接融资</vt:lpstr>
      <vt:lpstr>幻灯片 22</vt:lpstr>
      <vt:lpstr>幻灯片 23</vt:lpstr>
      <vt:lpstr>直接融资与间接融资的本质区别</vt:lpstr>
      <vt:lpstr>以是否发生金融工具的替换来区分融资形式</vt:lpstr>
      <vt:lpstr>幻灯片 26</vt:lpstr>
      <vt:lpstr>六、信用风险和杠杆率</vt:lpstr>
      <vt:lpstr>幻灯片 28</vt:lpstr>
      <vt:lpstr>           第2节        信用形式</vt:lpstr>
      <vt:lpstr>幻灯片 30</vt:lpstr>
      <vt:lpstr>幻灯片 31</vt:lpstr>
      <vt:lpstr>商业票据（CP）</vt:lpstr>
      <vt:lpstr>幻灯片 33</vt:lpstr>
      <vt:lpstr>幻灯片 34</vt:lpstr>
      <vt:lpstr>银行信用及其与商业信用对比</vt:lpstr>
      <vt:lpstr>幻灯片 36</vt:lpstr>
      <vt:lpstr>幻灯片 37</vt:lpstr>
      <vt:lpstr>政府信用及形式</vt:lpstr>
      <vt:lpstr>幻灯片 39</vt:lpstr>
      <vt:lpstr>幻灯片 40</vt:lpstr>
      <vt:lpstr>幻灯片 41</vt:lpstr>
      <vt:lpstr>幻灯片 42</vt:lpstr>
      <vt:lpstr>消费信用及主要形式</vt:lpstr>
      <vt:lpstr>幻灯片 44</vt:lpstr>
      <vt:lpstr>幻灯片 45</vt:lpstr>
      <vt:lpstr>幻灯片 46</vt:lpstr>
      <vt:lpstr>幻灯片 47</vt:lpstr>
      <vt:lpstr>幻灯片 48</vt:lpstr>
      <vt:lpstr>幻灯片 49</vt:lpstr>
      <vt:lpstr>           第3节        信用体系</vt:lpstr>
      <vt:lpstr>一、市场经济与信用秩序</vt:lpstr>
      <vt:lpstr>幻灯片 52</vt:lpstr>
      <vt:lpstr>幻灯片 53</vt:lpstr>
      <vt:lpstr>二、现代信用体系的构建 信用制度  </vt:lpstr>
      <vt:lpstr>信用体系构建的基础性保障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lily</dc:creator>
  <cp:lastModifiedBy>admin</cp:lastModifiedBy>
  <cp:revision>1356</cp:revision>
  <dcterms:modified xsi:type="dcterms:W3CDTF">2019-09-06T07:15:09Z</dcterms:modified>
</cp:coreProperties>
</file>