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602" r:id="rId2"/>
    <p:sldId id="603" r:id="rId3"/>
    <p:sldId id="670" r:id="rId4"/>
    <p:sldId id="671" r:id="rId5"/>
    <p:sldId id="748" r:id="rId6"/>
    <p:sldId id="750" r:id="rId7"/>
    <p:sldId id="751" r:id="rId8"/>
    <p:sldId id="752" r:id="rId9"/>
    <p:sldId id="753" r:id="rId10"/>
    <p:sldId id="754" r:id="rId11"/>
    <p:sldId id="755" r:id="rId12"/>
    <p:sldId id="756" r:id="rId13"/>
    <p:sldId id="675" r:id="rId14"/>
    <p:sldId id="714" r:id="rId15"/>
    <p:sldId id="676" r:id="rId16"/>
    <p:sldId id="677" r:id="rId17"/>
    <p:sldId id="683" r:id="rId18"/>
    <p:sldId id="684" r:id="rId19"/>
    <p:sldId id="685" r:id="rId20"/>
    <p:sldId id="686" r:id="rId21"/>
    <p:sldId id="687" r:id="rId22"/>
    <p:sldId id="771" r:id="rId23"/>
    <p:sldId id="772" r:id="rId24"/>
    <p:sldId id="757" r:id="rId25"/>
    <p:sldId id="688" r:id="rId26"/>
    <p:sldId id="690" r:id="rId27"/>
    <p:sldId id="691" r:id="rId28"/>
    <p:sldId id="692" r:id="rId29"/>
    <p:sldId id="694" r:id="rId30"/>
    <p:sldId id="695" r:id="rId31"/>
    <p:sldId id="718" r:id="rId32"/>
    <p:sldId id="696" r:id="rId33"/>
    <p:sldId id="697" r:id="rId34"/>
    <p:sldId id="698" r:id="rId35"/>
    <p:sldId id="699" r:id="rId36"/>
    <p:sldId id="308" r:id="rId37"/>
    <p:sldId id="705" r:id="rId38"/>
    <p:sldId id="759" r:id="rId39"/>
    <p:sldId id="720" r:id="rId40"/>
    <p:sldId id="706" r:id="rId41"/>
    <p:sldId id="721" r:id="rId42"/>
    <p:sldId id="466" r:id="rId43"/>
    <p:sldId id="467" r:id="rId44"/>
    <p:sldId id="473" r:id="rId45"/>
    <p:sldId id="478" r:id="rId46"/>
    <p:sldId id="563" r:id="rId47"/>
    <p:sldId id="479" r:id="rId48"/>
    <p:sldId id="504" r:id="rId49"/>
    <p:sldId id="481" r:id="rId50"/>
    <p:sldId id="531" r:id="rId51"/>
    <p:sldId id="482" r:id="rId52"/>
    <p:sldId id="319" r:id="rId53"/>
    <p:sldId id="494" r:id="rId54"/>
    <p:sldId id="495" r:id="rId55"/>
    <p:sldId id="497" r:id="rId56"/>
    <p:sldId id="743" r:id="rId57"/>
    <p:sldId id="589" r:id="rId58"/>
    <p:sldId id="760" r:id="rId59"/>
    <p:sldId id="535" r:id="rId60"/>
    <p:sldId id="538" r:id="rId61"/>
    <p:sldId id="539" r:id="rId62"/>
    <p:sldId id="540" r:id="rId63"/>
    <p:sldId id="541" r:id="rId64"/>
    <p:sldId id="542" r:id="rId65"/>
    <p:sldId id="543" r:id="rId66"/>
    <p:sldId id="544" r:id="rId67"/>
    <p:sldId id="545" r:id="rId68"/>
    <p:sldId id="546" r:id="rId69"/>
    <p:sldId id="547" r:id="rId70"/>
    <p:sldId id="591" r:id="rId71"/>
    <p:sldId id="335" r:id="rId72"/>
    <p:sldId id="451" r:id="rId73"/>
    <p:sldId id="336" r:id="rId74"/>
    <p:sldId id="337" r:id="rId75"/>
    <p:sldId id="770" r:id="rId76"/>
    <p:sldId id="338" r:id="rId77"/>
    <p:sldId id="724" r:id="rId78"/>
    <p:sldId id="761" r:id="rId79"/>
    <p:sldId id="763" r:id="rId80"/>
    <p:sldId id="339" r:id="rId81"/>
    <p:sldId id="764" r:id="rId82"/>
    <p:sldId id="765" r:id="rId83"/>
    <p:sldId id="766" r:id="rId84"/>
    <p:sldId id="340" r:id="rId85"/>
    <p:sldId id="767" r:id="rId86"/>
    <p:sldId id="768" r:id="rId87"/>
    <p:sldId id="341" r:id="rId88"/>
    <p:sldId id="355" r:id="rId89"/>
    <p:sldId id="356" r:id="rId90"/>
    <p:sldId id="769" r:id="rId91"/>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CC"/>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0" autoAdjust="0"/>
    <p:restoredTop sz="94675" autoAdjust="0"/>
  </p:normalViewPr>
  <p:slideViewPr>
    <p:cSldViewPr>
      <p:cViewPr>
        <p:scale>
          <a:sx n="60" d="100"/>
          <a:sy n="60" d="100"/>
        </p:scale>
        <p:origin x="-13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62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2EA0683-054A-421B-8201-443DA887D538}" type="datetimeFigureOut">
              <a:rPr lang="zh-CN" altLang="en-US" smtClean="0"/>
              <a:pPr/>
              <a:t>2019/9/6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1803A17-8A40-4991-8F0C-FE502B763D49}" type="slidenum">
              <a:rPr lang="zh-CN" altLang="en-US" smtClean="0"/>
              <a:pPr/>
              <a:t>‹#›</a:t>
            </a:fld>
            <a:endParaRPr lang="zh-CN" altLang="en-US"/>
          </a:p>
        </p:txBody>
      </p:sp>
    </p:spTree>
    <p:extLst>
      <p:ext uri="{BB962C8B-B14F-4D97-AF65-F5344CB8AC3E}">
        <p14:creationId xmlns="" xmlns:p14="http://schemas.microsoft.com/office/powerpoint/2010/main" val="1198661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1803A17-8A40-4991-8F0C-FE502B763D49}" type="slidenum">
              <a:rPr lang="zh-CN" altLang="en-US" smtClean="0"/>
              <a:pPr/>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1803A17-8A40-4991-8F0C-FE502B763D49}" type="slidenum">
              <a:rPr lang="zh-CN" altLang="en-US" smtClean="0"/>
              <a:pPr/>
              <a:t>51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gd name="T0" fmla="*/ 0 w 1740"/>
              <a:gd name="T1" fmla="*/ 0 h 510"/>
              <a:gd name="T2" fmla="*/ 0 w 1740"/>
              <a:gd name="T3" fmla="*/ 510 h 510"/>
              <a:gd name="T4" fmla="*/ 1740 w 1740"/>
              <a:gd name="T5" fmla="*/ 510 h 510"/>
              <a:gd name="T6" fmla="*/ 1595 w 1740"/>
              <a:gd name="T7" fmla="*/ 30 h 510"/>
              <a:gd name="T8" fmla="*/ 0 w 1740"/>
              <a:gd name="T9" fmla="*/ 0 h 510"/>
            </a:gdLst>
            <a:ahLst/>
            <a:cxnLst>
              <a:cxn ang="0">
                <a:pos x="T0" y="T1"/>
              </a:cxn>
              <a:cxn ang="0">
                <a:pos x="T2" y="T3"/>
              </a:cxn>
              <a:cxn ang="0">
                <a:pos x="T4" y="T5"/>
              </a:cxn>
              <a:cxn ang="0">
                <a:pos x="T6" y="T7"/>
              </a:cxn>
              <a:cxn ang="0">
                <a:pos x="T8" y="T9"/>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3" name="Freeform 41"/>
          <p:cNvSpPr>
            <a:spLocks/>
          </p:cNvSpPr>
          <p:nvPr/>
        </p:nvSpPr>
        <p:spPr bwMode="gray">
          <a:xfrm>
            <a:off x="2590800" y="4705350"/>
            <a:ext cx="6400800" cy="2152650"/>
          </a:xfrm>
          <a:custGeom>
            <a:avLst/>
            <a:gdLst>
              <a:gd name="T0" fmla="*/ 1116 w 4032"/>
              <a:gd name="T1" fmla="*/ 0 h 1356"/>
              <a:gd name="T2" fmla="*/ 3840 w 4032"/>
              <a:gd name="T3" fmla="*/ 636 h 1356"/>
              <a:gd name="T4" fmla="*/ 4032 w 4032"/>
              <a:gd name="T5" fmla="*/ 1356 h 1356"/>
              <a:gd name="T6" fmla="*/ 288 w 4032"/>
              <a:gd name="T7" fmla="*/ 1356 h 1356"/>
              <a:gd name="T8" fmla="*/ 0 w 4032"/>
              <a:gd name="T9" fmla="*/ 828 h 1356"/>
              <a:gd name="T10" fmla="*/ 1116 w 4032"/>
              <a:gd name="T11" fmla="*/ 0 h 1356"/>
            </a:gdLst>
            <a:ahLst/>
            <a:cxnLst>
              <a:cxn ang="0">
                <a:pos x="T0" y="T1"/>
              </a:cxn>
              <a:cxn ang="0">
                <a:pos x="T2" y="T3"/>
              </a:cxn>
              <a:cxn ang="0">
                <a:pos x="T4" y="T5"/>
              </a:cxn>
              <a:cxn ang="0">
                <a:pos x="T6" y="T7"/>
              </a:cxn>
              <a:cxn ang="0">
                <a:pos x="T8" y="T9"/>
              </a:cxn>
              <a:cxn ang="0">
                <a:pos x="T10" y="T11"/>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4" name="Freeform 42"/>
          <p:cNvSpPr>
            <a:spLocks/>
          </p:cNvSpPr>
          <p:nvPr/>
        </p:nvSpPr>
        <p:spPr bwMode="gray">
          <a:xfrm>
            <a:off x="4400550" y="781050"/>
            <a:ext cx="4743450" cy="5048250"/>
          </a:xfrm>
          <a:custGeom>
            <a:avLst/>
            <a:gdLst>
              <a:gd name="T0" fmla="*/ 510 w 2988"/>
              <a:gd name="T1" fmla="*/ 1098 h 3180"/>
              <a:gd name="T2" fmla="*/ 2280 w 2988"/>
              <a:gd name="T3" fmla="*/ 0 h 3180"/>
              <a:gd name="T4" fmla="*/ 2988 w 2988"/>
              <a:gd name="T5" fmla="*/ 342 h 3180"/>
              <a:gd name="T6" fmla="*/ 2988 w 2988"/>
              <a:gd name="T7" fmla="*/ 2772 h 3180"/>
              <a:gd name="T8" fmla="*/ 1452 w 2988"/>
              <a:gd name="T9" fmla="*/ 3060 h 3180"/>
              <a:gd name="T10" fmla="*/ 0 w 2988"/>
              <a:gd name="T11" fmla="*/ 2406 h 3180"/>
              <a:gd name="T12" fmla="*/ 510 w 2988"/>
              <a:gd name="T13" fmla="*/ 1098 h 3180"/>
            </a:gdLst>
            <a:ahLst/>
            <a:cxnLst>
              <a:cxn ang="0">
                <a:pos x="T0" y="T1"/>
              </a:cxn>
              <a:cxn ang="0">
                <a:pos x="T2" y="T3"/>
              </a:cxn>
              <a:cxn ang="0">
                <a:pos x="T4" y="T5"/>
              </a:cxn>
              <a:cxn ang="0">
                <a:pos x="T6" y="T7"/>
              </a:cxn>
              <a:cxn ang="0">
                <a:pos x="T8" y="T9"/>
              </a:cxn>
              <a:cxn ang="0">
                <a:pos x="T10" y="T11"/>
              </a:cxn>
              <a:cxn ang="0">
                <a:pos x="T12" y="T13"/>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5" name="Freeform 43"/>
          <p:cNvSpPr>
            <a:spLocks/>
          </p:cNvSpPr>
          <p:nvPr/>
        </p:nvSpPr>
        <p:spPr bwMode="gray">
          <a:xfrm>
            <a:off x="4800600" y="0"/>
            <a:ext cx="3276600" cy="2409825"/>
          </a:xfrm>
          <a:custGeom>
            <a:avLst/>
            <a:gdLst>
              <a:gd name="T0" fmla="*/ 0 w 2064"/>
              <a:gd name="T1" fmla="*/ 0 h 1518"/>
              <a:gd name="T2" fmla="*/ 276 w 2064"/>
              <a:gd name="T3" fmla="*/ 1518 h 1518"/>
              <a:gd name="T4" fmla="*/ 2064 w 2064"/>
              <a:gd name="T5" fmla="*/ 0 h 1518"/>
              <a:gd name="T6" fmla="*/ 0 w 2064"/>
              <a:gd name="T7" fmla="*/ 0 h 1518"/>
            </a:gdLst>
            <a:ahLst/>
            <a:cxnLst>
              <a:cxn ang="0">
                <a:pos x="T0" y="T1"/>
              </a:cxn>
              <a:cxn ang="0">
                <a:pos x="T2" y="T3"/>
              </a:cxn>
              <a:cxn ang="0">
                <a:pos x="T4" y="T5"/>
              </a:cxn>
              <a:cxn ang="0">
                <a:pos x="T6" y="T7"/>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51" name="Freeform 79"/>
          <p:cNvSpPr>
            <a:spLocks/>
          </p:cNvSpPr>
          <p:nvPr/>
        </p:nvSpPr>
        <p:spPr bwMode="gray">
          <a:xfrm>
            <a:off x="0" y="0"/>
            <a:ext cx="6583363" cy="7267575"/>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7" name="Freeform 45"/>
          <p:cNvSpPr>
            <a:spLocks/>
          </p:cNvSpPr>
          <p:nvPr/>
        </p:nvSpPr>
        <p:spPr bwMode="gray">
          <a:xfrm>
            <a:off x="0" y="0"/>
            <a:ext cx="6372225" cy="7072313"/>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6" name="Freeform 64"/>
          <p:cNvSpPr>
            <a:spLocks/>
          </p:cNvSpPr>
          <p:nvPr/>
        </p:nvSpPr>
        <p:spPr bwMode="gray">
          <a:xfrm>
            <a:off x="2365375" y="4541838"/>
            <a:ext cx="1009650" cy="1033462"/>
          </a:xfrm>
          <a:custGeom>
            <a:avLst/>
            <a:gdLst>
              <a:gd name="T0" fmla="*/ 0 w 636"/>
              <a:gd name="T1" fmla="*/ 0 h 651"/>
              <a:gd name="T2" fmla="*/ 0 w 636"/>
              <a:gd name="T3" fmla="*/ 645 h 651"/>
              <a:gd name="T4" fmla="*/ 636 w 636"/>
              <a:gd name="T5" fmla="*/ 651 h 651"/>
              <a:gd name="T6" fmla="*/ 632 w 636"/>
              <a:gd name="T7" fmla="*/ 0 h 651"/>
              <a:gd name="T8" fmla="*/ 0 w 636"/>
              <a:gd name="T9" fmla="*/ 0 h 651"/>
            </a:gdLst>
            <a:ahLst/>
            <a:cxnLst>
              <a:cxn ang="0">
                <a:pos x="T0" y="T1"/>
              </a:cxn>
              <a:cxn ang="0">
                <a:pos x="T2" y="T3"/>
              </a:cxn>
              <a:cxn ang="0">
                <a:pos x="T4" y="T5"/>
              </a:cxn>
              <a:cxn ang="0">
                <a:pos x="T6" y="T7"/>
              </a:cxn>
              <a:cxn ang="0">
                <a:pos x="T8" y="T9"/>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8" name="Rectangle 6"/>
          <p:cNvSpPr>
            <a:spLocks noGrp="1" noChangeArrowheads="1"/>
          </p:cNvSpPr>
          <p:nvPr>
            <p:ph type="sldNum" sz="quarter" idx="4"/>
          </p:nvPr>
        </p:nvSpPr>
        <p:spPr>
          <a:xfrm>
            <a:off x="6553200" y="6407150"/>
            <a:ext cx="2133600" cy="314325"/>
          </a:xfrm>
        </p:spPr>
        <p:txBody>
          <a:bodyPr/>
          <a:lstStyle>
            <a:lvl1pPr>
              <a:defRPr/>
            </a:lvl1pPr>
          </a:lstStyle>
          <a:p>
            <a:fld id="{0C913308-F349-4B6D-A68A-DD1791B4A57B}" type="slidenum">
              <a:rPr lang="zh-CN" altLang="en-US" smtClean="0"/>
              <a:pPr/>
              <a:t>‹#›</a:t>
            </a:fld>
            <a:endParaRPr lang="zh-CN" altLang="en-US" dirty="0"/>
          </a:p>
        </p:txBody>
      </p:sp>
      <p:grpSp>
        <p:nvGrpSpPr>
          <p:cNvPr id="2"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gd name="T0" fmla="*/ 0 w 672"/>
                <a:gd name="T1" fmla="*/ 432 h 720"/>
                <a:gd name="T2" fmla="*/ 288 w 672"/>
                <a:gd name="T3" fmla="*/ 0 h 720"/>
                <a:gd name="T4" fmla="*/ 672 w 672"/>
                <a:gd name="T5" fmla="*/ 0 h 720"/>
                <a:gd name="T6" fmla="*/ 672 w 672"/>
                <a:gd name="T7" fmla="*/ 720 h 720"/>
                <a:gd name="T8" fmla="*/ 0 w 672"/>
                <a:gd name="T9" fmla="*/ 432 h 720"/>
              </a:gdLst>
              <a:ahLst/>
              <a:cxnLst>
                <a:cxn ang="0">
                  <a:pos x="T0" y="T1"/>
                </a:cxn>
                <a:cxn ang="0">
                  <a:pos x="T2" y="T3"/>
                </a:cxn>
                <a:cxn ang="0">
                  <a:pos x="T4" y="T5"/>
                </a:cxn>
                <a:cxn ang="0">
                  <a:pos x="T6" y="T7"/>
                </a:cxn>
                <a:cxn ang="0">
                  <a:pos x="T8" y="T9"/>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39" name="Freeform 67"/>
            <p:cNvSpPr>
              <a:spLocks/>
            </p:cNvSpPr>
            <p:nvPr userDrawn="1"/>
          </p:nvSpPr>
          <p:spPr bwMode="gray">
            <a:xfrm>
              <a:off x="5602" y="3496"/>
              <a:ext cx="164" cy="824"/>
            </a:xfrm>
            <a:custGeom>
              <a:avLst/>
              <a:gdLst>
                <a:gd name="T0" fmla="*/ 206 w 212"/>
                <a:gd name="T1" fmla="*/ 0 h 824"/>
                <a:gd name="T2" fmla="*/ 0 w 212"/>
                <a:gd name="T3" fmla="*/ 82 h 824"/>
                <a:gd name="T4" fmla="*/ 168 w 212"/>
                <a:gd name="T5" fmla="*/ 824 h 824"/>
                <a:gd name="T6" fmla="*/ 212 w 212"/>
                <a:gd name="T7" fmla="*/ 822 h 824"/>
                <a:gd name="T8" fmla="*/ 206 w 212"/>
                <a:gd name="T9" fmla="*/ 0 h 824"/>
              </a:gdLst>
              <a:ahLst/>
              <a:cxnLst>
                <a:cxn ang="0">
                  <a:pos x="T0" y="T1"/>
                </a:cxn>
                <a:cxn ang="0">
                  <a:pos x="T2" y="T3"/>
                </a:cxn>
                <a:cxn ang="0">
                  <a:pos x="T4" y="T5"/>
                </a:cxn>
                <a:cxn ang="0">
                  <a:pos x="T6" y="T7"/>
                </a:cxn>
                <a:cxn ang="0">
                  <a:pos x="T8" y="T9"/>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4" name="Rectangle 2"/>
          <p:cNvSpPr>
            <a:spLocks noGrp="1" noChangeArrowheads="1"/>
          </p:cNvSpPr>
          <p:nvPr>
            <p:ph type="ctrTitle"/>
          </p:nvPr>
        </p:nvSpPr>
        <p:spPr bwMode="gray">
          <a:xfrm>
            <a:off x="333375" y="1884363"/>
            <a:ext cx="8229600" cy="1470025"/>
          </a:xfrm>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4800"/>
            </a:lvl1pPr>
          </a:lstStyle>
          <a:p>
            <a:pPr lvl="0"/>
            <a:r>
              <a:rPr lang="zh-CN" altLang="en-US" noProof="0" smtClean="0"/>
              <a:t>单击此处编辑母版标题样式</a:t>
            </a:r>
            <a:endParaRPr lang="en-US" altLang="zh-CN" noProof="0" smtClean="0"/>
          </a:p>
        </p:txBody>
      </p:sp>
      <p:pic>
        <p:nvPicPr>
          <p:cNvPr id="3155" name="Picture 83" descr="wa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l="22409" t="16374" b="27486"/>
          <a:stretch>
            <a:fillRect/>
          </a:stretch>
        </p:blipFill>
        <p:spPr bwMode="gray">
          <a:xfrm rot="393398">
            <a:off x="2667000" y="609600"/>
            <a:ext cx="2663825" cy="2197100"/>
          </a:xfrm>
          <a:prstGeom prst="rect">
            <a:avLst/>
          </a:prstGeom>
          <a:noFill/>
          <a:extLst>
            <a:ext uri="{909E8E84-426E-40DD-AFC4-6F175D3DCCD1}">
              <a14:hiddenFill xmlns="" xmlns:a14="http://schemas.microsoft.com/office/drawing/2010/main">
                <a:solidFill>
                  <a:srgbClr val="FFFFFF"/>
                </a:solidFill>
              </a14:hiddenFill>
            </a:ext>
          </a:extLst>
        </p:spPr>
      </p:pic>
      <p:sp>
        <p:nvSpPr>
          <p:cNvPr id="3077" name="Rectangle 5"/>
          <p:cNvSpPr>
            <a:spLocks noGrp="1" noChangeArrowheads="1"/>
          </p:cNvSpPr>
          <p:nvPr>
            <p:ph type="ftr" sz="quarter" idx="3"/>
          </p:nvPr>
        </p:nvSpPr>
        <p:spPr>
          <a:xfrm>
            <a:off x="3124200" y="6407150"/>
            <a:ext cx="2895600" cy="314325"/>
          </a:xfrm>
        </p:spPr>
        <p:txBody>
          <a:bodyPr/>
          <a:lstStyle>
            <a:lvl1pPr algn="ctr">
              <a:defRPr b="1">
                <a:effectLst>
                  <a:outerShdw blurRad="38100" dist="38100" dir="2700000" algn="tl">
                    <a:srgbClr val="000000">
                      <a:alpha val="43137"/>
                    </a:srgbClr>
                  </a:outerShdw>
                </a:effectLst>
              </a:defRPr>
            </a:lvl1pPr>
          </a:lstStyle>
          <a:p>
            <a:r>
              <a:rPr lang="en-US" altLang="zh-CN" dirty="0" smtClean="0"/>
              <a:t>1</a:t>
            </a:r>
            <a:endParaRPr lang="zh-CN" altLang="en-US" dirty="0"/>
          </a:p>
        </p:txBody>
      </p:sp>
      <p:sp>
        <p:nvSpPr>
          <p:cNvPr id="3076" name="Rectangle 4"/>
          <p:cNvSpPr>
            <a:spLocks noGrp="1" noChangeArrowheads="1"/>
          </p:cNvSpPr>
          <p:nvPr>
            <p:ph type="dt" sz="half" idx="2"/>
          </p:nvPr>
        </p:nvSpPr>
        <p:spPr>
          <a:xfrm>
            <a:off x="457200" y="6407150"/>
            <a:ext cx="2133600" cy="314325"/>
          </a:xfrm>
        </p:spPr>
        <p:txBody>
          <a:bodyPr/>
          <a:lstStyle>
            <a:lvl1pPr algn="ctr">
              <a:defRPr b="1">
                <a:effectLst>
                  <a:outerShdw blurRad="38100" dist="38100" dir="2700000" algn="tl">
                    <a:srgbClr val="000000">
                      <a:alpha val="43137"/>
                    </a:srgbClr>
                  </a:outerShdw>
                </a:effectLst>
              </a:defRPr>
            </a:lvl1pPr>
          </a:lstStyle>
          <a:p>
            <a:fld id="{530820CF-B880-4189-942D-D702A7CBA730}" type="datetimeFigureOut">
              <a:rPr lang="zh-CN" altLang="en-US" smtClean="0"/>
              <a:pPr/>
              <a:t>2019/9/6</a:t>
            </a:fld>
            <a:endParaRPr lang="zh-CN" altLang="en-US" dirty="0"/>
          </a:p>
        </p:txBody>
      </p:sp>
      <p:sp>
        <p:nvSpPr>
          <p:cNvPr id="36" name="TextBox 35"/>
          <p:cNvSpPr txBox="1"/>
          <p:nvPr userDrawn="1"/>
        </p:nvSpPr>
        <p:spPr>
          <a:xfrm>
            <a:off x="6125225" y="6488668"/>
            <a:ext cx="3018775" cy="369332"/>
          </a:xfrm>
          <a:prstGeom prst="rect">
            <a:avLst/>
          </a:prstGeom>
          <a:noFill/>
        </p:spPr>
        <p:txBody>
          <a:bodyPr wrap="none" rtlCol="0">
            <a:spAutoFit/>
          </a:bodyPr>
          <a:lstStyle/>
          <a:p>
            <a:r>
              <a:rPr lang="zh-CN" altLang="en-US" b="1" dirty="0" smtClean="0">
                <a:latin typeface="华文新魏" pitchFamily="2" charset="-122"/>
                <a:ea typeface="华文新魏" pitchFamily="2" charset="-122"/>
              </a:rPr>
              <a:t>中央财经大学金融学院 方意</a:t>
            </a:r>
            <a:endParaRPr lang="zh-CN" altLang="en-US" b="1" dirty="0">
              <a:latin typeface="华文新魏" pitchFamily="2" charset="-122"/>
              <a:ea typeface="华文新魏" pitchFamily="2" charset="-122"/>
            </a:endParaRPr>
          </a:p>
        </p:txBody>
      </p:sp>
    </p:spTree>
    <p:extLst>
      <p:ext uri="{BB962C8B-B14F-4D97-AF65-F5344CB8AC3E}">
        <p14:creationId xmlns="" xmlns:p14="http://schemas.microsoft.com/office/powerpoint/2010/main" val="1262462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nodeType="afterGroup">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nodeType="afterGroup">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nodeType="afterGroup">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3630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09565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7331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80471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3948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6725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98905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276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610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53297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458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7709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474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88795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998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gd name="T0" fmla="*/ 5766 w 5768"/>
              <a:gd name="T1" fmla="*/ 605 h 4329"/>
              <a:gd name="T2" fmla="*/ 5768 w 5768"/>
              <a:gd name="T3" fmla="*/ 4325 h 4329"/>
              <a:gd name="T4" fmla="*/ 1082 w 5768"/>
              <a:gd name="T5" fmla="*/ 4329 h 4329"/>
              <a:gd name="T6" fmla="*/ 13 w 5768"/>
              <a:gd name="T7" fmla="*/ 3351 h 4329"/>
              <a:gd name="T8" fmla="*/ 0 w 5768"/>
              <a:gd name="T9" fmla="*/ 0 h 4329"/>
              <a:gd name="T10" fmla="*/ 2428 w 5768"/>
              <a:gd name="T11" fmla="*/ 7 h 4329"/>
              <a:gd name="T12" fmla="*/ 5766 w 5768"/>
              <a:gd name="T13" fmla="*/ 605 h 4329"/>
            </a:gdLst>
            <a:ahLst/>
            <a:cxnLst>
              <a:cxn ang="0">
                <a:pos x="T0" y="T1"/>
              </a:cxn>
              <a:cxn ang="0">
                <a:pos x="T2" y="T3"/>
              </a:cxn>
              <a:cxn ang="0">
                <a:pos x="T4" y="T5"/>
              </a:cxn>
              <a:cxn ang="0">
                <a:pos x="T6" y="T7"/>
              </a:cxn>
              <a:cxn ang="0">
                <a:pos x="T8" y="T9"/>
              </a:cxn>
              <a:cxn ang="0">
                <a:pos x="T10" y="T11"/>
              </a:cxn>
              <a:cxn ang="0">
                <a:pos x="T12" y="T13"/>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3" name="Freeform 9"/>
          <p:cNvSpPr>
            <a:spLocks/>
          </p:cNvSpPr>
          <p:nvPr/>
        </p:nvSpPr>
        <p:spPr bwMode="gray">
          <a:xfrm>
            <a:off x="-4763" y="5500688"/>
            <a:ext cx="1441451" cy="1358900"/>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fld id="{530820CF-B880-4189-942D-D702A7CBA730}" type="datetimeFigureOut">
              <a:rPr lang="zh-CN" altLang="en-US" smtClean="0"/>
              <a:pPr/>
              <a:t>2019/9/6</a:t>
            </a:fld>
            <a:endParaRPr lang="zh-CN" alt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zh-CN" alt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0C913308-F349-4B6D-A68A-DD1791B4A57B}" type="slidenum">
              <a:rPr lang="zh-CN" altLang="en-US" smtClean="0"/>
              <a:pPr/>
              <a:t>‹#›</a:t>
            </a:fld>
            <a:endParaRPr lang="zh-CN" altLang="en-US"/>
          </a:p>
        </p:txBody>
      </p:sp>
      <p:sp>
        <p:nvSpPr>
          <p:cNvPr id="1060" name="Freeform 36"/>
          <p:cNvSpPr>
            <a:spLocks/>
          </p:cNvSpPr>
          <p:nvPr/>
        </p:nvSpPr>
        <p:spPr bwMode="gray">
          <a:xfrm>
            <a:off x="4041775" y="0"/>
            <a:ext cx="5105400" cy="739775"/>
          </a:xfrm>
          <a:custGeom>
            <a:avLst/>
            <a:gdLst>
              <a:gd name="T0" fmla="*/ 3130 w 3130"/>
              <a:gd name="T1" fmla="*/ 453 h 453"/>
              <a:gd name="T2" fmla="*/ 3130 w 3130"/>
              <a:gd name="T3" fmla="*/ 0 h 453"/>
              <a:gd name="T4" fmla="*/ 0 w 3130"/>
              <a:gd name="T5" fmla="*/ 0 h 453"/>
              <a:gd name="T6" fmla="*/ 3130 w 3130"/>
              <a:gd name="T7" fmla="*/ 453 h 453"/>
            </a:gdLst>
            <a:ahLst/>
            <a:cxnLst>
              <a:cxn ang="0">
                <a:pos x="T0" y="T1"/>
              </a:cxn>
              <a:cxn ang="0">
                <a:pos x="T2" y="T3"/>
              </a:cxn>
              <a:cxn ang="0">
                <a:pos x="T4" y="T5"/>
              </a:cxn>
              <a:cxn ang="0">
                <a:pos x="T6" y="T7"/>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61" name="Picture 37" descr="water"/>
          <p:cNvPicPr>
            <a:picLocks noChangeAspect="1" noChangeArrowheads="1"/>
          </p:cNvPicPr>
          <p:nvPr/>
        </p:nvPicPr>
        <p:blipFill>
          <a:blip r:embed="rId18" cstate="print">
            <a:extLst>
              <a:ext uri="{28A0092B-C50C-407E-A947-70E740481C1C}">
                <a14:useLocalDpi xmlns="" xmlns:a14="http://schemas.microsoft.com/office/drawing/2010/main" val="0"/>
              </a:ext>
            </a:extLst>
          </a:blip>
          <a:srcRect l="22409" t="16374" b="27486"/>
          <a:stretch>
            <a:fillRect/>
          </a:stretch>
        </p:blipFill>
        <p:spPr bwMode="gray">
          <a:xfrm rot="786797">
            <a:off x="6629400" y="-381000"/>
            <a:ext cx="2417763" cy="1995488"/>
          </a:xfrm>
          <a:prstGeom prst="rect">
            <a:avLst/>
          </a:prstGeom>
          <a:noFill/>
          <a:extLst>
            <a:ext uri="{909E8E84-426E-40DD-AFC4-6F175D3DCCD1}">
              <a14:hiddenFill xmlns="" xmlns:a14="http://schemas.microsoft.com/office/drawing/2010/main">
                <a:solidFill>
                  <a:srgbClr val="FFFFFF"/>
                </a:solidFill>
              </a14:hiddenFill>
            </a:ext>
          </a:extLst>
        </p:spPr>
      </p:pic>
      <p:pic>
        <p:nvPicPr>
          <p:cNvPr id="1062" name="Picture 38" descr="3"/>
          <p:cNvPicPr>
            <a:picLocks noChangeAspect="1" noChangeArrowheads="1"/>
          </p:cNvPicPr>
          <p:nvPr/>
        </p:nvPicPr>
        <p:blipFill>
          <a:blip r:embed="rId19" cstate="print">
            <a:extLst>
              <a:ext uri="{28A0092B-C50C-407E-A947-70E740481C1C}">
                <a14:useLocalDpi xmlns="" xmlns:a14="http://schemas.microsoft.com/office/drawing/2010/main" val="0"/>
              </a:ext>
            </a:extLst>
          </a:blip>
          <a:srcRect/>
          <a:stretch>
            <a:fillRect/>
          </a:stretch>
        </p:blipFill>
        <p:spPr bwMode="gray">
          <a:xfrm rot="20740733" flipH="1">
            <a:off x="49213" y="5726113"/>
            <a:ext cx="1223962" cy="1371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078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oleObject" Target="../embeddings/oleObject14.bin"/><Relationship Id="rId10" Type="http://schemas.openxmlformats.org/officeDocument/2006/relationships/oleObject" Target="../embeddings/oleObject19.bin"/><Relationship Id="rId4" Type="http://schemas.openxmlformats.org/officeDocument/2006/relationships/oleObject" Target="../embeddings/oleObject13.bin"/><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48.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8928" y="1844824"/>
            <a:ext cx="5294392" cy="1470025"/>
          </a:xfrm>
        </p:spPr>
        <p:txBody>
          <a:bodyPr/>
          <a:lstStyle/>
          <a:p>
            <a:r>
              <a:rPr lang="zh-CN" altLang="en-US" sz="5400" b="1" dirty="0" smtClean="0">
                <a:latin typeface="华文新魏" pitchFamily="2" charset="-122"/>
                <a:ea typeface="华文新魏" pitchFamily="2" charset="-122"/>
              </a:rPr>
              <a:t>           第</a:t>
            </a:r>
            <a:r>
              <a:rPr lang="en-US" altLang="zh-CN" sz="5400" dirty="0" smtClean="0">
                <a:latin typeface="华文新魏" pitchFamily="2" charset="-122"/>
                <a:ea typeface="华文新魏" pitchFamily="2" charset="-122"/>
              </a:rPr>
              <a:t>5</a:t>
            </a:r>
            <a:r>
              <a:rPr lang="zh-CN" altLang="en-US" sz="5400" b="1" dirty="0" smtClean="0">
                <a:latin typeface="华文新魏" pitchFamily="2" charset="-122"/>
                <a:ea typeface="华文新魏" pitchFamily="2" charset="-122"/>
              </a:rPr>
              <a:t>讲</a:t>
            </a:r>
            <a:r>
              <a:rPr lang="en-US" altLang="zh-CN" sz="5400" b="1" dirty="0" smtClean="0">
                <a:latin typeface="华文新魏" pitchFamily="2" charset="-122"/>
                <a:ea typeface="华文新魏" pitchFamily="2" charset="-122"/>
              </a:rPr>
              <a:t/>
            </a:r>
            <a:br>
              <a:rPr lang="en-US" altLang="zh-CN" sz="5400" b="1" dirty="0" smtClean="0">
                <a:latin typeface="华文新魏" pitchFamily="2" charset="-122"/>
                <a:ea typeface="华文新魏" pitchFamily="2" charset="-122"/>
              </a:rPr>
            </a:br>
            <a:r>
              <a:rPr lang="en-US" altLang="zh-CN" sz="5400" dirty="0" smtClean="0">
                <a:latin typeface="华文新魏" pitchFamily="2" charset="-122"/>
                <a:ea typeface="华文新魏" pitchFamily="2" charset="-122"/>
              </a:rPr>
              <a:t>       </a:t>
            </a:r>
            <a:r>
              <a:rPr lang="zh-CN" altLang="en-US" sz="5400" dirty="0" smtClean="0">
                <a:latin typeface="华文新魏" pitchFamily="2" charset="-122"/>
                <a:ea typeface="华文新魏" pitchFamily="2" charset="-122"/>
              </a:rPr>
              <a:t>货币的时间价值与利率</a:t>
            </a:r>
            <a:endParaRPr lang="zh-CN" altLang="en-US" sz="5400" b="1" dirty="0" smtClean="0">
              <a:latin typeface="华文新魏" pitchFamily="2" charset="-122"/>
              <a:ea typeface="华文新魏" pitchFamily="2" charset="-122"/>
            </a:endParaRPr>
          </a:p>
        </p:txBody>
      </p:sp>
    </p:spTree>
    <p:extLst>
      <p:ext uri="{BB962C8B-B14F-4D97-AF65-F5344CB8AC3E}">
        <p14:creationId xmlns="" xmlns:p14="http://schemas.microsoft.com/office/powerpoint/2010/main" val="2746250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496944" cy="4525963"/>
          </a:xfrm>
        </p:spPr>
        <p:txBody>
          <a:bodyPr/>
          <a:lstStyle/>
          <a:p>
            <a:pPr marL="85725" lvl="1" indent="0">
              <a:lnSpc>
                <a:spcPct val="120000"/>
              </a:lnSpc>
              <a:buClr>
                <a:srgbClr val="0000FF"/>
              </a:buCl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zh-CN" dirty="0" smtClean="0">
                <a:latin typeface="楷体_GB2312" pitchFamily="49" charset="-122"/>
                <a:ea typeface="楷体_GB2312" pitchFamily="49" charset="-122"/>
              </a:rPr>
              <a:t>利息成</a:t>
            </a:r>
            <a:r>
              <a:rPr lang="zh-CN" altLang="en-US" dirty="0" smtClean="0">
                <a:latin typeface="楷体_GB2312" pitchFamily="49" charset="-122"/>
                <a:ea typeface="楷体_GB2312" pitchFamily="49" charset="-122"/>
              </a:rPr>
              <a:t>为</a:t>
            </a:r>
            <a:r>
              <a:rPr lang="zh-CN" altLang="zh-CN" dirty="0" smtClean="0">
                <a:latin typeface="楷体_GB2312" pitchFamily="49" charset="-122"/>
                <a:ea typeface="楷体_GB2312" pitchFamily="49" charset="-122"/>
              </a:rPr>
              <a:t>一个衡量是否值得投资的尺度</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485775" lvl="2" indent="0">
              <a:lnSpc>
                <a:spcPct val="110000"/>
              </a:lnSpc>
              <a:buClr>
                <a:srgbClr val="0000FF"/>
              </a:buClr>
              <a:buFont typeface="Wingdings" pitchFamily="2" charset="2"/>
              <a:buChar char="u"/>
            </a:pPr>
            <a:r>
              <a:rPr lang="zh-CN" altLang="zh-CN" dirty="0" smtClean="0">
                <a:latin typeface="楷体_GB2312" pitchFamily="49" charset="-122"/>
                <a:ea typeface="楷体_GB2312" pitchFamily="49" charset="-122"/>
              </a:rPr>
              <a:t>如果利润总额与投资额之比低于利息率，则根本不应该投资</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485775" lvl="2" indent="0">
              <a:lnSpc>
                <a:spcPct val="110000"/>
              </a:lnSpc>
              <a:buClr>
                <a:srgbClr val="0000FF"/>
              </a:buClr>
              <a:buFont typeface="Wingdings" pitchFamily="2" charset="2"/>
              <a:buChar char="u"/>
            </a:pPr>
            <a:r>
              <a:rPr lang="zh-CN" altLang="zh-CN" dirty="0" smtClean="0">
                <a:latin typeface="楷体_GB2312" pitchFamily="49" charset="-122"/>
                <a:ea typeface="楷体_GB2312" pitchFamily="49" charset="-122"/>
              </a:rPr>
              <a:t>如果扣除利息，所余利润与投资额之比甚低，则说明经营效益不高</a:t>
            </a:r>
            <a:r>
              <a:rPr lang="zh-CN" altLang="en-US" dirty="0" smtClean="0">
                <a:latin typeface="楷体_GB2312" pitchFamily="49" charset="-122"/>
                <a:ea typeface="楷体_GB2312" pitchFamily="49" charset="-122"/>
              </a:rPr>
              <a:t>。</a:t>
            </a:r>
            <a:endParaRPr lang="en-US" altLang="zh-CN" dirty="0" smtClean="0">
              <a:solidFill>
                <a:srgbClr val="0000FF"/>
              </a:solidFill>
              <a:latin typeface="楷体_GB2312" pitchFamily="49" charset="-122"/>
              <a:ea typeface="楷体_GB2312" pitchFamily="49" charset="-122"/>
              <a:cs typeface="Times New Roman" pitchFamily="18" charset="0"/>
            </a:endParaRPr>
          </a:p>
          <a:p>
            <a:pPr>
              <a:lnSpc>
                <a:spcPct val="12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zh-CN" sz="2800" dirty="0" smtClean="0">
                <a:latin typeface="楷体_GB2312" pitchFamily="49" charset="-122"/>
                <a:ea typeface="楷体_GB2312" pitchFamily="49" charset="-122"/>
              </a:rPr>
              <a:t>本来以借贷为前提，源于产业利润的利息，逐渐被人们</a:t>
            </a:r>
            <a:r>
              <a:rPr lang="zh-CN" altLang="zh-CN" sz="2800" b="1" u="sng" dirty="0" smtClean="0">
                <a:latin typeface="楷体_GB2312" pitchFamily="49" charset="-122"/>
                <a:ea typeface="楷体_GB2312" pitchFamily="49" charset="-122"/>
              </a:rPr>
              <a:t>从借贷和生产活动中抽象出来</a:t>
            </a:r>
            <a:r>
              <a:rPr lang="zh-CN" altLang="zh-CN" sz="2800" dirty="0" smtClean="0">
                <a:latin typeface="楷体_GB2312" pitchFamily="49" charset="-122"/>
                <a:ea typeface="楷体_GB2312" pitchFamily="49" charset="-122"/>
              </a:rPr>
              <a:t>，被赋予了与借贷、生产活动无关的特性，而将利息直接与资本的所有权联系起来，认为利息是资本所有权的必然产物，人们也就可以</a:t>
            </a:r>
            <a:r>
              <a:rPr lang="zh-CN" altLang="zh-CN" sz="2800" b="1" u="sng" dirty="0" smtClean="0">
                <a:solidFill>
                  <a:srgbClr val="0000FF"/>
                </a:solidFill>
                <a:latin typeface="楷体_GB2312" pitchFamily="49" charset="-122"/>
                <a:ea typeface="楷体_GB2312" pitchFamily="49" charset="-122"/>
              </a:rPr>
              <a:t>凭借资本所有权而获得收益</a:t>
            </a:r>
            <a:r>
              <a:rPr lang="zh-CN" altLang="zh-CN" sz="2800" dirty="0" smtClean="0">
                <a:latin typeface="楷体_GB2312" pitchFamily="49" charset="-122"/>
                <a:ea typeface="楷体_GB2312" pitchFamily="49" charset="-122"/>
              </a:rPr>
              <a:t>，这样，利息也就转化为收益的一般形态</a:t>
            </a:r>
            <a:r>
              <a:rPr lang="zh-CN" altLang="en-US"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p:txBody>
      </p:sp>
    </p:spTree>
    <p:extLst>
      <p:ext uri="{BB962C8B-B14F-4D97-AF65-F5344CB8AC3E}">
        <p14:creationId xmlns="" xmlns:p14="http://schemas.microsoft.com/office/powerpoint/2010/main" val="401888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496944" cy="4525963"/>
          </a:xfrm>
        </p:spPr>
        <p:txBody>
          <a:bodyPr/>
          <a:lstStyle/>
          <a:p>
            <a:pPr>
              <a:lnSpc>
                <a:spcPct val="120000"/>
              </a:lnSpc>
              <a:buNone/>
            </a:pPr>
            <a:r>
              <a:rPr lang="en-US" altLang="zh-CN" sz="2600" dirty="0" smtClean="0">
                <a:solidFill>
                  <a:srgbClr val="FF0000"/>
                </a:solidFill>
                <a:latin typeface="楷体_GB2312" pitchFamily="49" charset="-122"/>
                <a:ea typeface="楷体_GB2312" pitchFamily="49" charset="-122"/>
                <a:sym typeface="Wingdings 2" pitchFamily="18" charset="2"/>
              </a:rPr>
              <a:t></a:t>
            </a:r>
            <a:r>
              <a:rPr lang="zh-CN" altLang="zh-CN" sz="2600" dirty="0" smtClean="0">
                <a:latin typeface="Times New Roman" pitchFamily="18" charset="0"/>
                <a:ea typeface="楷体_GB2312" pitchFamily="49" charset="-122"/>
                <a:cs typeface="Times New Roman" pitchFamily="18" charset="0"/>
              </a:rPr>
              <a:t>利息转化为收益的一般形态，其主要作用在于导致了收益的资本化。</a:t>
            </a:r>
            <a:endParaRPr lang="en-US" altLang="zh-CN" sz="2600" dirty="0" smtClean="0">
              <a:latin typeface="Times New Roman" pitchFamily="18" charset="0"/>
              <a:ea typeface="楷体_GB2312" pitchFamily="49" charset="-122"/>
              <a:cs typeface="Times New Roman" pitchFamily="18" charset="0"/>
            </a:endParaRPr>
          </a:p>
          <a:p>
            <a:pPr>
              <a:lnSpc>
                <a:spcPct val="120000"/>
              </a:lnSpc>
              <a:buNone/>
            </a:pPr>
            <a:r>
              <a:rPr lang="en-US" altLang="zh-CN" sz="2600" dirty="0" smtClean="0">
                <a:solidFill>
                  <a:srgbClr val="FF0000"/>
                </a:solidFill>
                <a:latin typeface="楷体_GB2312" pitchFamily="49" charset="-122"/>
                <a:ea typeface="楷体_GB2312" pitchFamily="49" charset="-122"/>
                <a:sym typeface="Wingdings 2" pitchFamily="18" charset="2"/>
              </a:rPr>
              <a:t></a:t>
            </a:r>
            <a:r>
              <a:rPr lang="zh-CN" altLang="zh-CN" sz="2600" b="1" dirty="0" smtClean="0">
                <a:latin typeface="Times New Roman" pitchFamily="18" charset="0"/>
                <a:ea typeface="楷体_GB2312" pitchFamily="49" charset="-122"/>
                <a:cs typeface="Times New Roman" pitchFamily="18" charset="0"/>
              </a:rPr>
              <a:t>收益的资本化</a:t>
            </a:r>
            <a:r>
              <a:rPr lang="zh-CN" altLang="zh-CN" sz="2600" dirty="0" smtClean="0">
                <a:latin typeface="Times New Roman" pitchFamily="18" charset="0"/>
                <a:ea typeface="楷体_GB2312" pitchFamily="49" charset="-122"/>
                <a:cs typeface="Times New Roman" pitchFamily="18" charset="0"/>
              </a:rPr>
              <a:t>（Capitalization of Return）</a:t>
            </a:r>
            <a:r>
              <a:rPr lang="en-US" altLang="zh-CN" sz="2600" dirty="0" smtClean="0">
                <a:latin typeface="Times New Roman" pitchFamily="18" charset="0"/>
                <a:ea typeface="楷体_GB2312" pitchFamily="49" charset="-122"/>
                <a:cs typeface="Times New Roman" pitchFamily="18" charset="0"/>
              </a:rPr>
              <a:t>:</a:t>
            </a:r>
            <a:r>
              <a:rPr lang="zh-CN" altLang="zh-CN" sz="2600" dirty="0" smtClean="0">
                <a:latin typeface="Times New Roman" pitchFamily="18" charset="0"/>
                <a:ea typeface="楷体_GB2312" pitchFamily="49" charset="-122"/>
                <a:cs typeface="Times New Roman" pitchFamily="18" charset="0"/>
              </a:rPr>
              <a:t>各种能够产生收益的事物，不论它是否是一笔贷放出去的货币资金，甚至也不论它是否为一笔资本，我们都可以通过</a:t>
            </a:r>
            <a:r>
              <a:rPr lang="zh-CN" altLang="zh-CN" sz="2600" b="1" u="sng" dirty="0" smtClean="0">
                <a:solidFill>
                  <a:srgbClr val="0000FF"/>
                </a:solidFill>
                <a:latin typeface="Times New Roman" pitchFamily="18" charset="0"/>
                <a:ea typeface="楷体_GB2312" pitchFamily="49" charset="-122"/>
                <a:cs typeface="Times New Roman" pitchFamily="18" charset="0"/>
              </a:rPr>
              <a:t>收益与市场利率的</a:t>
            </a:r>
            <a:r>
              <a:rPr lang="zh-CN" altLang="en-US" sz="2600" b="1" u="sng" dirty="0" smtClean="0">
                <a:solidFill>
                  <a:srgbClr val="0000FF"/>
                </a:solidFill>
                <a:latin typeface="Times New Roman" pitchFamily="18" charset="0"/>
                <a:ea typeface="楷体_GB2312" pitchFamily="49" charset="-122"/>
                <a:cs typeface="Times New Roman" pitchFamily="18" charset="0"/>
              </a:rPr>
              <a:t>比值</a:t>
            </a:r>
            <a:r>
              <a:rPr lang="zh-CN" altLang="zh-CN" sz="2600" dirty="0" smtClean="0">
                <a:latin typeface="Times New Roman" pitchFamily="18" charset="0"/>
                <a:ea typeface="楷体_GB2312" pitchFamily="49" charset="-122"/>
                <a:cs typeface="Times New Roman" pitchFamily="18" charset="0"/>
              </a:rPr>
              <a:t>，倒算出它相当于多大的一笔资本金额。</a:t>
            </a:r>
            <a:endParaRPr lang="en-US" altLang="zh-CN" sz="26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p"/>
            </a:pPr>
            <a:r>
              <a:rPr lang="zh-CN" altLang="en-US" sz="2400" dirty="0" smtClean="0">
                <a:latin typeface="楷体_GB2312" panose="02010609030101010101" pitchFamily="49" charset="-122"/>
                <a:ea typeface="楷体_GB2312" panose="02010609030101010101" pitchFamily="49" charset="-122"/>
              </a:rPr>
              <a:t>狭义的资本为一种生产要素，该要素与劳动、技术相结合能创造产出。</a:t>
            </a:r>
            <a:endParaRPr lang="en-US" altLang="zh-CN" sz="24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p"/>
            </a:pPr>
            <a:r>
              <a:rPr lang="zh-CN" altLang="en-US" sz="2400" dirty="0" smtClean="0">
                <a:latin typeface="楷体_GB2312" panose="02010609030101010101" pitchFamily="49" charset="-122"/>
                <a:ea typeface="楷体_GB2312" panose="02010609030101010101" pitchFamily="49" charset="-122"/>
              </a:rPr>
              <a:t>广义的资本为给持有者带来收益的物质。</a:t>
            </a:r>
            <a:endParaRPr lang="en-US" altLang="zh-CN" sz="2400"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房价</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房租</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利率</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人力资本</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工资</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利率</a:t>
            </a:r>
            <a:endParaRPr lang="en-US" altLang="zh-CN"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dirty="0" smtClean="0">
                <a:latin typeface="楷体_GB2312" panose="02010609030101010101" pitchFamily="49" charset="-122"/>
                <a:ea typeface="楷体_GB2312" panose="02010609030101010101" pitchFamily="49" charset="-122"/>
              </a:rPr>
              <a:t>股票价格</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股利</a:t>
            </a:r>
            <a:r>
              <a:rPr lang="en-US" altLang="zh-CN" dirty="0" smtClean="0">
                <a:latin typeface="楷体_GB2312" panose="02010609030101010101" pitchFamily="49" charset="-122"/>
                <a:ea typeface="楷体_GB2312" panose="02010609030101010101" pitchFamily="49" charset="-122"/>
              </a:rPr>
              <a:t>/</a:t>
            </a:r>
            <a:r>
              <a:rPr lang="zh-CN" altLang="en-US" dirty="0" smtClean="0">
                <a:latin typeface="楷体_GB2312" panose="02010609030101010101" pitchFamily="49" charset="-122"/>
                <a:ea typeface="楷体_GB2312" panose="02010609030101010101" pitchFamily="49" charset="-122"/>
              </a:rPr>
              <a:t>利率</a:t>
            </a:r>
            <a:endParaRPr lang="en-US" altLang="zh-CN" dirty="0" smtClean="0">
              <a:latin typeface="楷体_GB2312" panose="02010609030101010101" pitchFamily="49" charset="-122"/>
              <a:ea typeface="楷体_GB2312" panose="02010609030101010101" pitchFamily="49" charset="-122"/>
            </a:endParaRPr>
          </a:p>
          <a:p>
            <a:pPr lvl="1">
              <a:lnSpc>
                <a:spcPct val="120000"/>
              </a:lnSpc>
              <a:buClr>
                <a:srgbClr val="0000FF"/>
              </a:buClr>
              <a:buFont typeface="Wingdings" pitchFamily="2" charset="2"/>
              <a:buChar char="u"/>
            </a:pPr>
            <a:endParaRPr lang="zh-CN" altLang="zh-CN" sz="2400" dirty="0" smtClean="0">
              <a:latin typeface="Times New Roman" pitchFamily="18" charset="0"/>
              <a:ea typeface="楷体_GB2312" pitchFamily="49" charset="-122"/>
              <a:cs typeface="Times New Roman" pitchFamily="18" charset="0"/>
            </a:endParaRPr>
          </a:p>
          <a:p>
            <a:pPr>
              <a:lnSpc>
                <a:spcPct val="120000"/>
              </a:lnSpc>
              <a:buNone/>
            </a:pPr>
            <a:endParaRPr lang="en-US" altLang="zh-CN" sz="2800" dirty="0" smtClean="0">
              <a:latin typeface="楷体_GB2312" pitchFamily="49" charset="-122"/>
              <a:ea typeface="楷体_GB2312" pitchFamily="49" charset="-122"/>
            </a:endParaRPr>
          </a:p>
        </p:txBody>
      </p:sp>
      <p:sp>
        <p:nvSpPr>
          <p:cNvPr id="4" name="TextBox 3"/>
          <p:cNvSpPr txBox="1"/>
          <p:nvPr/>
        </p:nvSpPr>
        <p:spPr>
          <a:xfrm>
            <a:off x="395536" y="332656"/>
            <a:ext cx="5729454" cy="584775"/>
          </a:xfrm>
          <a:prstGeom prst="rect">
            <a:avLst/>
          </a:prstGeom>
          <a:noFill/>
        </p:spPr>
        <p:txBody>
          <a:bodyPr wrap="none" rtlCol="0">
            <a:spAutoFit/>
          </a:bodyPr>
          <a:lstStyle/>
          <a:p>
            <a:r>
              <a:rPr lang="en-US" altLang="zh-CN" sz="3200" b="1" dirty="0" smtClean="0">
                <a:latin typeface="楷体_GB2312" pitchFamily="49" charset="-122"/>
                <a:ea typeface="楷体_GB2312" pitchFamily="49" charset="-122"/>
              </a:rPr>
              <a:t>(</a:t>
            </a:r>
            <a:r>
              <a:rPr lang="zh-CN" altLang="en-US" sz="3200" b="1" dirty="0" smtClean="0">
                <a:latin typeface="楷体_GB2312" pitchFamily="49" charset="-122"/>
                <a:ea typeface="楷体_GB2312" pitchFamily="49" charset="-122"/>
              </a:rPr>
              <a:t>二）</a:t>
            </a:r>
            <a:r>
              <a:rPr lang="zh-CN" altLang="zh-CN" sz="3200" b="1" dirty="0" smtClean="0">
                <a:latin typeface="楷体_GB2312" pitchFamily="49" charset="-122"/>
                <a:ea typeface="楷体_GB2312" pitchFamily="49" charset="-122"/>
              </a:rPr>
              <a:t>收益资本化规律及其应用</a:t>
            </a:r>
            <a:endParaRPr lang="zh-CN" altLang="en-US" sz="32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401888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496944" cy="4525963"/>
          </a:xfrm>
        </p:spPr>
        <p:txBody>
          <a:bodyPr/>
          <a:lstStyle/>
          <a:p>
            <a:pPr>
              <a:lnSpc>
                <a:spcPct val="12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zh-CN" sz="2800" dirty="0" smtClean="0">
                <a:latin typeface="楷体_GB2312" pitchFamily="49" charset="-122"/>
                <a:ea typeface="楷体_GB2312" pitchFamily="49" charset="-122"/>
              </a:rPr>
              <a:t>收益资本化规律在市场价格形成过程中具有重要的作用，但这</a:t>
            </a:r>
            <a:r>
              <a:rPr lang="zh-CN" altLang="zh-CN" sz="2800" u="sng" dirty="0" smtClean="0">
                <a:solidFill>
                  <a:srgbClr val="0000FF"/>
                </a:solidFill>
                <a:latin typeface="楷体_GB2312" pitchFamily="49" charset="-122"/>
                <a:ea typeface="楷体_GB2312" pitchFamily="49" charset="-122"/>
              </a:rPr>
              <a:t>并不意味着现实的市场价格不会偏离按照收益资本化规律所确定的内在价格</a:t>
            </a:r>
            <a:r>
              <a:rPr lang="zh-CN" altLang="zh-CN"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a:p>
            <a:pPr lvl="2">
              <a:lnSpc>
                <a:spcPct val="120000"/>
              </a:lnSpc>
              <a:buClr>
                <a:srgbClr val="0000FF"/>
              </a:buClr>
              <a:buFont typeface="Wingdings" pitchFamily="2" charset="2"/>
              <a:buChar char="u"/>
            </a:pPr>
            <a:r>
              <a:rPr lang="zh-CN" altLang="zh-CN" dirty="0" smtClean="0">
                <a:latin typeface="楷体_GB2312" pitchFamily="49" charset="-122"/>
                <a:ea typeface="楷体_GB2312" pitchFamily="49" charset="-122"/>
              </a:rPr>
              <a:t>由于市场结构、过度投机以及其他非市场化因素的影响，市场价格完全可能在短期内偏离，甚至严重偏离其内在价格。</a:t>
            </a:r>
            <a:endParaRPr lang="en-US" altLang="zh-CN" dirty="0" smtClean="0">
              <a:latin typeface="楷体_GB2312" pitchFamily="49" charset="-122"/>
              <a:ea typeface="楷体_GB2312" pitchFamily="49" charset="-122"/>
            </a:endParaRPr>
          </a:p>
          <a:p>
            <a:pPr lvl="2">
              <a:lnSpc>
                <a:spcPct val="120000"/>
              </a:lnSpc>
              <a:buClr>
                <a:srgbClr val="0000FF"/>
              </a:buClr>
              <a:buFont typeface="Wingdings" pitchFamily="2" charset="2"/>
              <a:buChar char="u"/>
            </a:pPr>
            <a:r>
              <a:rPr lang="zh-CN" altLang="zh-CN" dirty="0" smtClean="0">
                <a:latin typeface="楷体_GB2312" pitchFamily="49" charset="-122"/>
                <a:ea typeface="楷体_GB2312" pitchFamily="49" charset="-122"/>
              </a:rPr>
              <a:t>从长期角度看，市场价格对内在价格的偏离程度越严重，其向内在价格回归的动力也就越强。</a:t>
            </a:r>
            <a:endParaRPr lang="en-US" altLang="zh-CN" dirty="0" smtClean="0">
              <a:latin typeface="楷体_GB2312" pitchFamily="49" charset="-122"/>
              <a:ea typeface="楷体_GB2312" pitchFamily="49" charset="-122"/>
              <a:cs typeface="Times New Roman" pitchFamily="18" charset="0"/>
            </a:endParaRPr>
          </a:p>
          <a:p>
            <a:pPr lvl="3">
              <a:lnSpc>
                <a:spcPct val="120000"/>
              </a:lnSpc>
              <a:buClr>
                <a:srgbClr val="0000FF"/>
              </a:buClr>
              <a:buFont typeface="Wingdings" pitchFamily="2" charset="2"/>
              <a:buChar char="u"/>
            </a:pPr>
            <a:endParaRPr lang="zh-CN" altLang="zh-CN" sz="1600" dirty="0" smtClean="0">
              <a:latin typeface="Times New Roman" pitchFamily="18" charset="0"/>
              <a:ea typeface="楷体_GB2312" pitchFamily="49" charset="-122"/>
              <a:cs typeface="Times New Roman" pitchFamily="18" charset="0"/>
            </a:endParaRPr>
          </a:p>
          <a:p>
            <a:pPr>
              <a:lnSpc>
                <a:spcPct val="120000"/>
              </a:lnSpc>
              <a:buNone/>
            </a:pPr>
            <a:endParaRPr lang="en-US" altLang="zh-CN" sz="2800" dirty="0" smtClean="0">
              <a:latin typeface="楷体_GB2312" pitchFamily="49" charset="-122"/>
              <a:ea typeface="楷体_GB2312" pitchFamily="49" charset="-122"/>
            </a:endParaRPr>
          </a:p>
        </p:txBody>
      </p:sp>
      <p:sp>
        <p:nvSpPr>
          <p:cNvPr id="4" name="TextBox 3"/>
          <p:cNvSpPr txBox="1"/>
          <p:nvPr/>
        </p:nvSpPr>
        <p:spPr>
          <a:xfrm>
            <a:off x="395536" y="332656"/>
            <a:ext cx="5729454" cy="584775"/>
          </a:xfrm>
          <a:prstGeom prst="rect">
            <a:avLst/>
          </a:prstGeom>
          <a:noFill/>
        </p:spPr>
        <p:txBody>
          <a:bodyPr wrap="none" rtlCol="0">
            <a:spAutoFit/>
          </a:bodyPr>
          <a:lstStyle/>
          <a:p>
            <a:r>
              <a:rPr lang="en-US" altLang="zh-CN" sz="3200" b="1" dirty="0" smtClean="0">
                <a:latin typeface="楷体_GB2312" pitchFamily="49" charset="-122"/>
                <a:ea typeface="楷体_GB2312" pitchFamily="49" charset="-122"/>
              </a:rPr>
              <a:t>(</a:t>
            </a:r>
            <a:r>
              <a:rPr lang="zh-CN" altLang="en-US" sz="3200" b="1" dirty="0" smtClean="0">
                <a:latin typeface="楷体_GB2312" pitchFamily="49" charset="-122"/>
                <a:ea typeface="楷体_GB2312" pitchFamily="49" charset="-122"/>
              </a:rPr>
              <a:t>二）</a:t>
            </a:r>
            <a:r>
              <a:rPr lang="zh-CN" altLang="zh-CN" sz="3200" b="1" dirty="0" smtClean="0">
                <a:latin typeface="楷体_GB2312" pitchFamily="49" charset="-122"/>
                <a:ea typeface="楷体_GB2312" pitchFamily="49" charset="-122"/>
              </a:rPr>
              <a:t>收益资本化规律及其应用</a:t>
            </a:r>
            <a:endParaRPr lang="zh-CN" altLang="en-US" sz="32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401888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6084168" y="3861048"/>
            <a:ext cx="2160240" cy="2234458"/>
          </a:xfrm>
          <a:prstGeom prst="roundRect">
            <a:avLst>
              <a:gd name="adj" fmla="val 5957"/>
            </a:avLst>
          </a:prstGeom>
          <a:solidFill>
            <a:schemeClr val="tx1">
              <a:lumMod val="75000"/>
              <a:lumOff val="2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4" name="内容占位符 2"/>
          <p:cNvSpPr>
            <a:spLocks noGrp="1"/>
          </p:cNvSpPr>
          <p:nvPr>
            <p:ph idx="1"/>
          </p:nvPr>
        </p:nvSpPr>
        <p:spPr>
          <a:xfrm>
            <a:off x="323528" y="980728"/>
            <a:ext cx="8229600" cy="5688632"/>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sym typeface="Wingdings 2" pitchFamily="18" charset="2"/>
              </a:rPr>
              <a:t>单利法，在计算利息额时，只按本金计算利息，而不将利息额加入本金进行重复计算的方法：</a:t>
            </a:r>
            <a:endParaRPr lang="en-US" altLang="zh-CN" sz="2800" dirty="0" smtClean="0">
              <a:latin typeface="楷体_GB2312" pitchFamily="49" charset="-122"/>
              <a:ea typeface="楷体_GB2312" pitchFamily="49" charset="-122"/>
              <a:sym typeface="Wingdings 2" pitchFamily="18" charset="2"/>
            </a:endParaRPr>
          </a:p>
          <a:p>
            <a:pPr>
              <a:buClr>
                <a:srgbClr val="FF0000"/>
              </a:buClr>
              <a:buFont typeface="Wingdings" pitchFamily="2" charset="2"/>
              <a:buChar char="Ø"/>
            </a:pPr>
            <a:endParaRPr lang="en-US" altLang="zh-CN" sz="2800" dirty="0" smtClean="0">
              <a:latin typeface="楷体_GB2312" pitchFamily="49" charset="-122"/>
              <a:ea typeface="楷体_GB2312" pitchFamily="49" charset="-122"/>
              <a:sym typeface="Wingdings 2" pitchFamily="18" charset="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复利是将上期利息并入本金一并计算利息的一种方法。其本利和是：</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sym typeface="Wingdings 2" pitchFamily="18" charset="2"/>
              </a:rPr>
              <a:t>复利的极限形式（连续复利）</a:t>
            </a:r>
            <a:endParaRPr lang="en-US" altLang="zh-CN" sz="2800" dirty="0" smtClean="0">
              <a:latin typeface="楷体_GB2312" pitchFamily="49" charset="-122"/>
              <a:ea typeface="楷体_GB2312" pitchFamily="49" charset="-122"/>
            </a:endParaRPr>
          </a:p>
          <a:p>
            <a:pPr>
              <a:buNone/>
            </a:pPr>
            <a:endParaRPr lang="zh-CN" altLang="en-US" dirty="0">
              <a:solidFill>
                <a:srgbClr val="C00000"/>
              </a:solidFill>
              <a:latin typeface="楷体_GB2312" pitchFamily="49" charset="-122"/>
              <a:ea typeface="楷体_GB2312" pitchFamily="49" charset="-122"/>
            </a:endParaRPr>
          </a:p>
        </p:txBody>
      </p:sp>
      <p:sp>
        <p:nvSpPr>
          <p:cNvPr id="5" name="标题 1"/>
          <p:cNvSpPr>
            <a:spLocks noGrp="1"/>
          </p:cNvSpPr>
          <p:nvPr>
            <p:ph type="title"/>
          </p:nvPr>
        </p:nvSpPr>
        <p:spPr>
          <a:xfrm>
            <a:off x="467544" y="188640"/>
            <a:ext cx="8229600" cy="927100"/>
          </a:xfrm>
        </p:spPr>
        <p:txBody>
          <a:bodyPr/>
          <a:lstStyle/>
          <a:p>
            <a:r>
              <a:rPr lang="zh-CN" altLang="en-US" sz="3600" dirty="0" smtClean="0">
                <a:latin typeface="隶书" pitchFamily="49" charset="-122"/>
                <a:ea typeface="隶书" pitchFamily="49" charset="-122"/>
              </a:rPr>
              <a:t>四、</a:t>
            </a:r>
            <a:r>
              <a:rPr lang="zh-CN" altLang="en-US" sz="3600" dirty="0">
                <a:latin typeface="隶书" pitchFamily="49" charset="-122"/>
                <a:ea typeface="隶书" pitchFamily="49" charset="-122"/>
              </a:rPr>
              <a:t>金融交易与货币的时间价值</a:t>
            </a:r>
          </a:p>
        </p:txBody>
      </p:sp>
      <p:graphicFrame>
        <p:nvGraphicFramePr>
          <p:cNvPr id="73731" name="Object 3"/>
          <p:cNvGraphicFramePr>
            <a:graphicFrameLocks noChangeAspect="1"/>
          </p:cNvGraphicFramePr>
          <p:nvPr>
            <p:extLst>
              <p:ext uri="{D42A27DB-BD31-4B8C-83A1-F6EECF244321}">
                <p14:modId xmlns="" xmlns:p14="http://schemas.microsoft.com/office/powerpoint/2010/main" val="3078599486"/>
              </p:ext>
            </p:extLst>
          </p:nvPr>
        </p:nvGraphicFramePr>
        <p:xfrm>
          <a:off x="2915816" y="1916832"/>
          <a:ext cx="2438400" cy="533400"/>
        </p:xfrm>
        <a:graphic>
          <a:graphicData uri="http://schemas.openxmlformats.org/presentationml/2006/ole">
            <p:oleObj spid="_x0000_s716811" name="Equation" r:id="rId3" imgW="787400" imgH="190500" progId="">
              <p:embed/>
            </p:oleObj>
          </a:graphicData>
        </a:graphic>
      </p:graphicFrame>
      <p:graphicFrame>
        <p:nvGraphicFramePr>
          <p:cNvPr id="73732" name="Object 4"/>
          <p:cNvGraphicFramePr>
            <a:graphicFrameLocks noChangeAspect="1"/>
          </p:cNvGraphicFramePr>
          <p:nvPr>
            <p:extLst>
              <p:ext uri="{D42A27DB-BD31-4B8C-83A1-F6EECF244321}">
                <p14:modId xmlns="" xmlns:p14="http://schemas.microsoft.com/office/powerpoint/2010/main" val="2823408750"/>
              </p:ext>
            </p:extLst>
          </p:nvPr>
        </p:nvGraphicFramePr>
        <p:xfrm>
          <a:off x="2915816" y="3356992"/>
          <a:ext cx="2286000" cy="685800"/>
        </p:xfrm>
        <a:graphic>
          <a:graphicData uri="http://schemas.openxmlformats.org/presentationml/2006/ole">
            <p:oleObj spid="_x0000_s716812" name="Equation" r:id="rId4" imgW="711200" imgH="228600" progId="">
              <p:embed/>
            </p:oleObj>
          </a:graphicData>
        </a:graphic>
      </p:graphicFrame>
      <p:sp>
        <p:nvSpPr>
          <p:cNvPr id="9" name="Text Box 8"/>
          <p:cNvSpPr txBox="1">
            <a:spLocks noChangeArrowheads="1"/>
          </p:cNvSpPr>
          <p:nvPr/>
        </p:nvSpPr>
        <p:spPr bwMode="auto">
          <a:xfrm>
            <a:off x="6084168" y="3861048"/>
            <a:ext cx="2160240" cy="1791260"/>
          </a:xfrm>
          <a:prstGeom prst="rect">
            <a:avLst/>
          </a:prstGeom>
          <a:noFill/>
          <a:ln w="9525">
            <a:noFill/>
            <a:miter lim="800000"/>
            <a:headEnd/>
            <a:tailEnd/>
          </a:ln>
          <a:effectLst/>
        </p:spPr>
        <p:txBody>
          <a:bodyPr wrap="square">
            <a:spAutoFit/>
          </a:bodyPr>
          <a:lstStyle/>
          <a:p>
            <a:pPr>
              <a:spcBef>
                <a:spcPct val="20000"/>
              </a:spcBef>
            </a:pPr>
            <a:r>
              <a:rPr lang="en-US" altLang="zh-CN" sz="2400" b="1" i="1" dirty="0" smtClean="0">
                <a:solidFill>
                  <a:srgbClr val="FFFFFF"/>
                </a:solidFill>
                <a:latin typeface="Times New Roman" pitchFamily="18" charset="0"/>
                <a:ea typeface="楷体_GB2312" pitchFamily="49" charset="-122"/>
                <a:cs typeface="Times New Roman" pitchFamily="18" charset="0"/>
              </a:rPr>
              <a:t>P</a:t>
            </a:r>
            <a:r>
              <a:rPr lang="zh-CN" altLang="en-US" sz="2400" b="1" i="1" dirty="0" smtClean="0">
                <a:solidFill>
                  <a:srgbClr val="FFFFFF"/>
                </a:solidFill>
                <a:latin typeface="Times New Roman" pitchFamily="18" charset="0"/>
                <a:ea typeface="楷体_GB2312" pitchFamily="49" charset="-122"/>
                <a:cs typeface="Times New Roman" pitchFamily="18" charset="0"/>
              </a:rPr>
              <a:t>：</a:t>
            </a:r>
            <a:r>
              <a:rPr lang="zh-CN" altLang="en-US" sz="2400" b="1" dirty="0" smtClean="0">
                <a:solidFill>
                  <a:srgbClr val="FFFFFF"/>
                </a:solidFill>
                <a:latin typeface="Times New Roman" pitchFamily="18" charset="0"/>
                <a:ea typeface="楷体_GB2312" pitchFamily="49" charset="-122"/>
                <a:cs typeface="Times New Roman" pitchFamily="18" charset="0"/>
              </a:rPr>
              <a:t>本金</a:t>
            </a:r>
            <a:endParaRPr lang="zh-CN" altLang="en-US" sz="2400" b="1" i="1" dirty="0">
              <a:solidFill>
                <a:srgbClr val="FFFFFF"/>
              </a:solidFill>
              <a:latin typeface="Times New Roman" pitchFamily="18" charset="0"/>
              <a:ea typeface="楷体_GB2312" pitchFamily="49" charset="-122"/>
              <a:cs typeface="Times New Roman" pitchFamily="18" charset="0"/>
            </a:endParaRPr>
          </a:p>
          <a:p>
            <a:pPr>
              <a:spcBef>
                <a:spcPct val="20000"/>
              </a:spcBef>
            </a:pPr>
            <a:r>
              <a:rPr lang="en-US" altLang="zh-CN" sz="2400" b="1" i="1" dirty="0" smtClean="0">
                <a:solidFill>
                  <a:srgbClr val="FFFFFF"/>
                </a:solidFill>
                <a:latin typeface="Times New Roman" pitchFamily="18" charset="0"/>
                <a:ea typeface="楷体_GB2312" pitchFamily="49" charset="-122"/>
                <a:cs typeface="Times New Roman" pitchFamily="18" charset="0"/>
              </a:rPr>
              <a:t>r</a:t>
            </a:r>
            <a:r>
              <a:rPr lang="zh-CN" altLang="en-US" sz="2400" b="1" i="1" dirty="0" smtClean="0">
                <a:solidFill>
                  <a:srgbClr val="FFFFFF"/>
                </a:solidFill>
                <a:latin typeface="Times New Roman" pitchFamily="18" charset="0"/>
                <a:ea typeface="楷体_GB2312" pitchFamily="49" charset="-122"/>
                <a:cs typeface="Times New Roman" pitchFamily="18" charset="0"/>
              </a:rPr>
              <a:t>：</a:t>
            </a:r>
            <a:r>
              <a:rPr lang="zh-CN" altLang="en-US" sz="2400" b="1" dirty="0" smtClean="0">
                <a:solidFill>
                  <a:srgbClr val="FFFFFF"/>
                </a:solidFill>
                <a:latin typeface="Times New Roman" pitchFamily="18" charset="0"/>
                <a:ea typeface="楷体_GB2312" pitchFamily="49" charset="-122"/>
                <a:cs typeface="Times New Roman" pitchFamily="18" charset="0"/>
              </a:rPr>
              <a:t>利息率</a:t>
            </a:r>
            <a:endParaRPr lang="zh-CN" altLang="en-US" sz="2400" b="1" i="1" dirty="0">
              <a:solidFill>
                <a:srgbClr val="FFFFFF"/>
              </a:solidFill>
              <a:latin typeface="Times New Roman" pitchFamily="18" charset="0"/>
              <a:ea typeface="楷体_GB2312" pitchFamily="49" charset="-122"/>
              <a:cs typeface="Times New Roman" pitchFamily="18" charset="0"/>
            </a:endParaRPr>
          </a:p>
          <a:p>
            <a:pPr>
              <a:spcBef>
                <a:spcPct val="20000"/>
              </a:spcBef>
            </a:pPr>
            <a:r>
              <a:rPr lang="en-US" altLang="zh-CN" sz="2400" b="1" i="1" dirty="0" smtClean="0">
                <a:solidFill>
                  <a:srgbClr val="FFFFFF"/>
                </a:solidFill>
                <a:latin typeface="Times New Roman" pitchFamily="18" charset="0"/>
                <a:ea typeface="楷体_GB2312" pitchFamily="49" charset="-122"/>
                <a:cs typeface="Times New Roman" pitchFamily="18" charset="0"/>
              </a:rPr>
              <a:t>n</a:t>
            </a:r>
            <a:r>
              <a:rPr lang="zh-CN" altLang="en-US" sz="2400" b="1" i="1" dirty="0" smtClean="0">
                <a:solidFill>
                  <a:srgbClr val="FFFFFF"/>
                </a:solidFill>
                <a:latin typeface="Times New Roman" pitchFamily="18" charset="0"/>
                <a:ea typeface="楷体_GB2312" pitchFamily="49" charset="-122"/>
                <a:cs typeface="Times New Roman" pitchFamily="18" charset="0"/>
              </a:rPr>
              <a:t>：</a:t>
            </a:r>
            <a:r>
              <a:rPr lang="zh-CN" altLang="en-US" sz="2400" b="1" dirty="0" smtClean="0">
                <a:solidFill>
                  <a:srgbClr val="FFFFFF"/>
                </a:solidFill>
                <a:latin typeface="Times New Roman" pitchFamily="18" charset="0"/>
                <a:ea typeface="楷体_GB2312" pitchFamily="49" charset="-122"/>
                <a:cs typeface="Times New Roman" pitchFamily="18" charset="0"/>
              </a:rPr>
              <a:t>计息期数</a:t>
            </a:r>
            <a:endParaRPr lang="zh-CN" altLang="en-US" sz="2400" b="1" i="1" dirty="0">
              <a:solidFill>
                <a:srgbClr val="FFFFFF"/>
              </a:solidFill>
              <a:latin typeface="Times New Roman" pitchFamily="18" charset="0"/>
              <a:ea typeface="楷体_GB2312" pitchFamily="49" charset="-122"/>
              <a:cs typeface="Times New Roman" pitchFamily="18" charset="0"/>
            </a:endParaRPr>
          </a:p>
          <a:p>
            <a:pPr>
              <a:spcBef>
                <a:spcPct val="20000"/>
              </a:spcBef>
            </a:pPr>
            <a:r>
              <a:rPr lang="en-US" altLang="zh-CN" sz="2400" b="1" i="1" dirty="0" smtClean="0">
                <a:solidFill>
                  <a:srgbClr val="FFFFFF"/>
                </a:solidFill>
                <a:latin typeface="Times New Roman" pitchFamily="18" charset="0"/>
                <a:ea typeface="楷体_GB2312" pitchFamily="49" charset="-122"/>
                <a:cs typeface="Times New Roman" pitchFamily="18" charset="0"/>
              </a:rPr>
              <a:t>S</a:t>
            </a:r>
            <a:r>
              <a:rPr lang="zh-CN" altLang="en-US" sz="2400" b="1" i="1" dirty="0" smtClean="0">
                <a:solidFill>
                  <a:srgbClr val="FFFFFF"/>
                </a:solidFill>
                <a:latin typeface="Times New Roman" pitchFamily="18" charset="0"/>
                <a:ea typeface="楷体_GB2312" pitchFamily="49" charset="-122"/>
                <a:cs typeface="Times New Roman" pitchFamily="18" charset="0"/>
              </a:rPr>
              <a:t>：</a:t>
            </a:r>
            <a:r>
              <a:rPr lang="zh-CN" altLang="en-US" sz="2400" b="1" dirty="0" smtClean="0">
                <a:solidFill>
                  <a:srgbClr val="FFFFFF"/>
                </a:solidFill>
                <a:latin typeface="Times New Roman" pitchFamily="18" charset="0"/>
                <a:ea typeface="楷体_GB2312" pitchFamily="49" charset="-122"/>
                <a:cs typeface="Times New Roman" pitchFamily="18" charset="0"/>
              </a:rPr>
              <a:t>本利</a:t>
            </a:r>
            <a:r>
              <a:rPr lang="zh-CN" altLang="en-US" sz="2400" b="1" dirty="0">
                <a:solidFill>
                  <a:srgbClr val="FFFFFF"/>
                </a:solidFill>
                <a:latin typeface="Times New Roman" pitchFamily="18" charset="0"/>
                <a:ea typeface="楷体_GB2312" pitchFamily="49" charset="-122"/>
                <a:cs typeface="Times New Roman" pitchFamily="18" charset="0"/>
              </a:rPr>
              <a:t>和 </a:t>
            </a:r>
          </a:p>
        </p:txBody>
      </p:sp>
      <p:graphicFrame>
        <p:nvGraphicFramePr>
          <p:cNvPr id="73733" name="Object 5"/>
          <p:cNvGraphicFramePr>
            <a:graphicFrameLocks noChangeAspect="1"/>
          </p:cNvGraphicFramePr>
          <p:nvPr>
            <p:extLst>
              <p:ext uri="{D42A27DB-BD31-4B8C-83A1-F6EECF244321}">
                <p14:modId xmlns="" xmlns:p14="http://schemas.microsoft.com/office/powerpoint/2010/main" val="4268297903"/>
              </p:ext>
            </p:extLst>
          </p:nvPr>
        </p:nvGraphicFramePr>
        <p:xfrm>
          <a:off x="1043608" y="4509120"/>
          <a:ext cx="4857750" cy="1409700"/>
        </p:xfrm>
        <a:graphic>
          <a:graphicData uri="http://schemas.openxmlformats.org/presentationml/2006/ole">
            <p:oleObj spid="_x0000_s716813" name="Equation" r:id="rId5" imgW="1511300" imgH="469900" progId="Equation.DSMT4">
              <p:embed/>
            </p:oleObj>
          </a:graphicData>
        </a:graphic>
      </p:graphicFrame>
    </p:spTree>
    <p:extLst>
      <p:ext uri="{BB962C8B-B14F-4D97-AF65-F5344CB8AC3E}">
        <p14:creationId xmlns="" xmlns:p14="http://schemas.microsoft.com/office/powerpoint/2010/main" val="220323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37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bwMode="auto">
          <a:xfrm>
            <a:off x="1475656" y="1772816"/>
            <a:ext cx="352839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1475656" y="1628800"/>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5004048" y="1628800"/>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左大括号 10"/>
          <p:cNvSpPr/>
          <p:nvPr/>
        </p:nvSpPr>
        <p:spPr bwMode="auto">
          <a:xfrm rot="5400000">
            <a:off x="3167844" y="-279412"/>
            <a:ext cx="144016" cy="3528392"/>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5415511" y="1340768"/>
            <a:ext cx="3143809" cy="707886"/>
          </a:xfrm>
          <a:prstGeom prst="rect">
            <a:avLst/>
          </a:prstGeom>
          <a:noFill/>
        </p:spPr>
        <p:txBody>
          <a:bodyPr wrap="none" rtlCol="0">
            <a:spAutoFit/>
          </a:bodyPr>
          <a:lstStyle/>
          <a:p>
            <a:pPr algn="ctr"/>
            <a:r>
              <a:rPr lang="en-US" altLang="zh-CN" sz="2000" i="1" dirty="0" smtClean="0">
                <a:latin typeface="Times New Roman" pitchFamily="18" charset="0"/>
                <a:cs typeface="Times New Roman" pitchFamily="18" charset="0"/>
              </a:rPr>
              <a:t>r</a:t>
            </a:r>
            <a:r>
              <a:rPr lang="zh-CN" altLang="en-US" sz="2000" dirty="0" smtClean="0">
                <a:latin typeface="楷体_GB2312" pitchFamily="49" charset="-122"/>
                <a:ea typeface="楷体_GB2312" pitchFamily="49" charset="-122"/>
                <a:cs typeface="Times New Roman" pitchFamily="18" charset="0"/>
              </a:rPr>
              <a:t>为“名义”利率</a:t>
            </a:r>
            <a:endParaRPr lang="en-US" altLang="zh-CN" sz="2000" dirty="0" smtClean="0">
              <a:latin typeface="楷体_GB2312" pitchFamily="49" charset="-122"/>
              <a:ea typeface="楷体_GB2312" pitchFamily="49" charset="-122"/>
              <a:cs typeface="Times New Roman" pitchFamily="18" charset="0"/>
            </a:endParaRPr>
          </a:p>
          <a:p>
            <a:pPr algn="ctr"/>
            <a:r>
              <a:rPr lang="zh-CN" altLang="en-US" sz="2000" dirty="0" smtClean="0">
                <a:latin typeface="楷体_GB2312" pitchFamily="49" charset="-122"/>
                <a:ea typeface="楷体_GB2312" pitchFamily="49" charset="-122"/>
                <a:cs typeface="Times New Roman" pitchFamily="18" charset="0"/>
              </a:rPr>
              <a:t>（</a:t>
            </a:r>
            <a:r>
              <a:rPr lang="en-US" altLang="zh-CN" sz="2000" dirty="0" smtClean="0">
                <a:latin typeface="Times New Roman" pitchFamily="18" charset="0"/>
                <a:ea typeface="楷体_GB2312" pitchFamily="49" charset="-122"/>
                <a:cs typeface="Times New Roman" pitchFamily="18" charset="0"/>
              </a:rPr>
              <a:t>notional</a:t>
            </a:r>
            <a:r>
              <a:rPr lang="zh-CN" altLang="en-US" sz="2000" dirty="0" smtClean="0">
                <a:latin typeface="Times New Roman" pitchFamily="18" charset="0"/>
                <a:ea typeface="楷体_GB2312" pitchFamily="49" charset="-122"/>
                <a:cs typeface="Times New Roman" pitchFamily="18" charset="0"/>
              </a:rPr>
              <a:t>而不是</a:t>
            </a:r>
            <a:r>
              <a:rPr lang="en-US" altLang="zh-CN" sz="2000" dirty="0" smtClean="0">
                <a:latin typeface="Times New Roman" pitchFamily="18" charset="0"/>
                <a:ea typeface="楷体_GB2312" pitchFamily="49" charset="-122"/>
                <a:cs typeface="Times New Roman" pitchFamily="18" charset="0"/>
              </a:rPr>
              <a:t>nominal</a:t>
            </a:r>
            <a:r>
              <a:rPr lang="zh-CN" altLang="en-US" sz="2000" dirty="0" smtClean="0">
                <a:latin typeface="楷体_GB2312" pitchFamily="49" charset="-122"/>
                <a:ea typeface="楷体_GB2312" pitchFamily="49" charset="-122"/>
                <a:cs typeface="Times New Roman" pitchFamily="18" charset="0"/>
              </a:rPr>
              <a:t>）</a:t>
            </a:r>
            <a:endParaRPr lang="zh-CN" altLang="en-US" sz="2000" dirty="0">
              <a:latin typeface="楷体_GB2312" pitchFamily="49" charset="-122"/>
              <a:ea typeface="楷体_GB2312" pitchFamily="49" charset="-122"/>
              <a:cs typeface="Times New Roman" pitchFamily="18" charset="0"/>
            </a:endParaRPr>
          </a:p>
        </p:txBody>
      </p:sp>
      <p:sp>
        <p:nvSpPr>
          <p:cNvPr id="13" name="TextBox 12"/>
          <p:cNvSpPr txBox="1"/>
          <p:nvPr/>
        </p:nvSpPr>
        <p:spPr>
          <a:xfrm>
            <a:off x="3059832" y="1052736"/>
            <a:ext cx="284052" cy="400110"/>
          </a:xfrm>
          <a:prstGeom prst="rect">
            <a:avLst/>
          </a:prstGeom>
          <a:noFill/>
        </p:spPr>
        <p:txBody>
          <a:bodyPr wrap="none" rtlCol="0">
            <a:spAutoFit/>
          </a:bodyPr>
          <a:lstStyle/>
          <a:p>
            <a:r>
              <a:rPr lang="en-US" altLang="zh-CN" sz="2000" i="1" dirty="0" smtClean="0">
                <a:latin typeface="Times New Roman" pitchFamily="18" charset="0"/>
                <a:cs typeface="Times New Roman" pitchFamily="18" charset="0"/>
              </a:rPr>
              <a:t>r</a:t>
            </a:r>
            <a:endParaRPr lang="zh-CN" altLang="en-US" sz="2000" i="1" dirty="0">
              <a:latin typeface="Times New Roman" pitchFamily="18" charset="0"/>
              <a:cs typeface="Times New Roman" pitchFamily="18" charset="0"/>
            </a:endParaRPr>
          </a:p>
        </p:txBody>
      </p:sp>
      <p:cxnSp>
        <p:nvCxnSpPr>
          <p:cNvPr id="14" name="直接连接符 13"/>
          <p:cNvCxnSpPr/>
          <p:nvPr/>
        </p:nvCxnSpPr>
        <p:spPr bwMode="auto">
          <a:xfrm>
            <a:off x="1475656" y="3140968"/>
            <a:ext cx="352839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1475656" y="2996952"/>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5004048" y="2996952"/>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3275856" y="2996952"/>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左大括号 18"/>
          <p:cNvSpPr/>
          <p:nvPr/>
        </p:nvSpPr>
        <p:spPr bwMode="auto">
          <a:xfrm rot="5400000">
            <a:off x="2339752" y="1988840"/>
            <a:ext cx="72008" cy="1800200"/>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0" name="左大括号 19"/>
          <p:cNvSpPr/>
          <p:nvPr/>
        </p:nvSpPr>
        <p:spPr bwMode="auto">
          <a:xfrm rot="5400000">
            <a:off x="4103948" y="1952836"/>
            <a:ext cx="72008" cy="1728192"/>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2195736" y="2348880"/>
            <a:ext cx="482824" cy="400110"/>
          </a:xfrm>
          <a:prstGeom prst="rect">
            <a:avLst/>
          </a:prstGeom>
          <a:noFill/>
        </p:spPr>
        <p:txBody>
          <a:bodyPr wrap="none" rtlCol="0">
            <a:spAutoFit/>
          </a:bodyPr>
          <a:lstStyle/>
          <a:p>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/2</a:t>
            </a:r>
            <a:endParaRPr lang="zh-CN" altLang="en-US" sz="2000" dirty="0">
              <a:latin typeface="Times New Roman" pitchFamily="18" charset="0"/>
              <a:cs typeface="Times New Roman" pitchFamily="18" charset="0"/>
            </a:endParaRPr>
          </a:p>
        </p:txBody>
      </p:sp>
      <p:sp>
        <p:nvSpPr>
          <p:cNvPr id="22" name="TextBox 21"/>
          <p:cNvSpPr txBox="1"/>
          <p:nvPr/>
        </p:nvSpPr>
        <p:spPr>
          <a:xfrm>
            <a:off x="3851920" y="2348880"/>
            <a:ext cx="482824" cy="400110"/>
          </a:xfrm>
          <a:prstGeom prst="rect">
            <a:avLst/>
          </a:prstGeom>
          <a:noFill/>
        </p:spPr>
        <p:txBody>
          <a:bodyPr wrap="none" rtlCol="0">
            <a:spAutoFit/>
          </a:bodyPr>
          <a:lstStyle/>
          <a:p>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/2</a:t>
            </a:r>
            <a:endParaRPr lang="zh-CN" altLang="en-US" sz="2000" dirty="0">
              <a:latin typeface="Times New Roman" pitchFamily="18" charset="0"/>
              <a:cs typeface="Times New Roman" pitchFamily="18" charset="0"/>
            </a:endParaRPr>
          </a:p>
        </p:txBody>
      </p:sp>
      <p:cxnSp>
        <p:nvCxnSpPr>
          <p:cNvPr id="31" name="直接连接符 30"/>
          <p:cNvCxnSpPr/>
          <p:nvPr/>
        </p:nvCxnSpPr>
        <p:spPr bwMode="auto">
          <a:xfrm>
            <a:off x="1403648" y="4797152"/>
            <a:ext cx="352839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a:off x="1403648" y="4653136"/>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4932040" y="4653136"/>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2555776" y="4653136"/>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5" name="左大括号 34"/>
          <p:cNvSpPr/>
          <p:nvPr/>
        </p:nvSpPr>
        <p:spPr bwMode="auto">
          <a:xfrm rot="5400000">
            <a:off x="1943708" y="3969060"/>
            <a:ext cx="72008" cy="1152128"/>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6" name="左大括号 35"/>
          <p:cNvSpPr/>
          <p:nvPr/>
        </p:nvSpPr>
        <p:spPr bwMode="auto">
          <a:xfrm rot="5400000">
            <a:off x="3131840" y="3861048"/>
            <a:ext cx="72008" cy="1224136"/>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7" name="TextBox 36"/>
          <p:cNvSpPr txBox="1"/>
          <p:nvPr/>
        </p:nvSpPr>
        <p:spPr>
          <a:xfrm>
            <a:off x="1763688" y="4005064"/>
            <a:ext cx="482824" cy="400110"/>
          </a:xfrm>
          <a:prstGeom prst="rect">
            <a:avLst/>
          </a:prstGeom>
          <a:noFill/>
        </p:spPr>
        <p:txBody>
          <a:bodyPr wrap="none" rtlCol="0">
            <a:spAutoFit/>
          </a:bodyPr>
          <a:lstStyle/>
          <a:p>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/3</a:t>
            </a:r>
            <a:endParaRPr lang="zh-CN" altLang="en-US" sz="2000" dirty="0">
              <a:latin typeface="Times New Roman" pitchFamily="18" charset="0"/>
              <a:cs typeface="Times New Roman" pitchFamily="18" charset="0"/>
            </a:endParaRPr>
          </a:p>
        </p:txBody>
      </p:sp>
      <p:sp>
        <p:nvSpPr>
          <p:cNvPr id="38" name="TextBox 37"/>
          <p:cNvSpPr txBox="1"/>
          <p:nvPr/>
        </p:nvSpPr>
        <p:spPr>
          <a:xfrm>
            <a:off x="2987824" y="4005064"/>
            <a:ext cx="482824" cy="400110"/>
          </a:xfrm>
          <a:prstGeom prst="rect">
            <a:avLst/>
          </a:prstGeom>
          <a:noFill/>
        </p:spPr>
        <p:txBody>
          <a:bodyPr wrap="none" rtlCol="0">
            <a:spAutoFit/>
          </a:bodyPr>
          <a:lstStyle/>
          <a:p>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/3</a:t>
            </a:r>
            <a:endParaRPr lang="zh-CN" altLang="en-US" sz="2000" dirty="0">
              <a:latin typeface="Times New Roman" pitchFamily="18" charset="0"/>
              <a:cs typeface="Times New Roman" pitchFamily="18" charset="0"/>
            </a:endParaRPr>
          </a:p>
        </p:txBody>
      </p:sp>
      <p:cxnSp>
        <p:nvCxnSpPr>
          <p:cNvPr id="39" name="直接连接符 38"/>
          <p:cNvCxnSpPr/>
          <p:nvPr/>
        </p:nvCxnSpPr>
        <p:spPr bwMode="auto">
          <a:xfrm>
            <a:off x="3779912" y="4653136"/>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 name="左大括号 39"/>
          <p:cNvSpPr/>
          <p:nvPr/>
        </p:nvSpPr>
        <p:spPr bwMode="auto">
          <a:xfrm rot="5400000">
            <a:off x="4355976" y="3789040"/>
            <a:ext cx="72008" cy="1224136"/>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1" name="TextBox 40"/>
          <p:cNvSpPr txBox="1"/>
          <p:nvPr/>
        </p:nvSpPr>
        <p:spPr>
          <a:xfrm>
            <a:off x="4139952" y="3933056"/>
            <a:ext cx="482824" cy="400110"/>
          </a:xfrm>
          <a:prstGeom prst="rect">
            <a:avLst/>
          </a:prstGeom>
          <a:noFill/>
        </p:spPr>
        <p:txBody>
          <a:bodyPr wrap="none" rtlCol="0">
            <a:spAutoFit/>
          </a:bodyPr>
          <a:lstStyle/>
          <a:p>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/3</a:t>
            </a:r>
            <a:endParaRPr lang="zh-CN" altLang="en-US" sz="2000" dirty="0">
              <a:latin typeface="Times New Roman" pitchFamily="18" charset="0"/>
              <a:cs typeface="Times New Roman" pitchFamily="18" charset="0"/>
            </a:endParaRPr>
          </a:p>
        </p:txBody>
      </p:sp>
      <p:sp>
        <p:nvSpPr>
          <p:cNvPr id="42" name="TextBox 41"/>
          <p:cNvSpPr txBox="1"/>
          <p:nvPr/>
        </p:nvSpPr>
        <p:spPr>
          <a:xfrm>
            <a:off x="5436096" y="2924944"/>
            <a:ext cx="2964273"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(1+r/2)*(1+r/2)=1+</a:t>
            </a:r>
            <a:r>
              <a:rPr lang="en-US" altLang="zh-CN" b="1" dirty="0" smtClean="0">
                <a:solidFill>
                  <a:srgbClr val="FF0000"/>
                </a:solidFill>
                <a:latin typeface="Times New Roman" pitchFamily="18" charset="0"/>
                <a:cs typeface="Times New Roman" pitchFamily="18" charset="0"/>
              </a:rPr>
              <a:t>r+(r^2)/4</a:t>
            </a:r>
            <a:endParaRPr lang="zh-CN" altLang="en-US" b="1" dirty="0">
              <a:solidFill>
                <a:srgbClr val="FF0000"/>
              </a:solidFill>
              <a:latin typeface="Times New Roman" pitchFamily="18" charset="0"/>
              <a:cs typeface="Times New Roman" pitchFamily="18" charset="0"/>
            </a:endParaRPr>
          </a:p>
        </p:txBody>
      </p:sp>
      <p:sp>
        <p:nvSpPr>
          <p:cNvPr id="43" name="TextBox 42"/>
          <p:cNvSpPr txBox="1"/>
          <p:nvPr/>
        </p:nvSpPr>
        <p:spPr>
          <a:xfrm>
            <a:off x="5220072" y="4509120"/>
            <a:ext cx="3312368" cy="923330"/>
          </a:xfrm>
          <a:prstGeom prst="rect">
            <a:avLst/>
          </a:prstGeom>
          <a:noFill/>
        </p:spPr>
        <p:txBody>
          <a:bodyPr wrap="square" rtlCol="0">
            <a:spAutoFit/>
          </a:bodyPr>
          <a:lstStyle/>
          <a:p>
            <a:r>
              <a:rPr lang="en-US" altLang="zh-CN" b="1" dirty="0" smtClean="0">
                <a:latin typeface="Times New Roman" pitchFamily="18" charset="0"/>
                <a:cs typeface="Times New Roman" pitchFamily="18" charset="0"/>
              </a:rPr>
              <a:t>(1+r/3)*(1+r/3)*(1+r/3)=1+</a:t>
            </a:r>
            <a:r>
              <a:rPr lang="en-US" altLang="zh-CN" b="1" dirty="0" smtClean="0">
                <a:solidFill>
                  <a:srgbClr val="FF0000"/>
                </a:solidFill>
                <a:latin typeface="Times New Roman" pitchFamily="18" charset="0"/>
                <a:cs typeface="Times New Roman" pitchFamily="18" charset="0"/>
              </a:rPr>
              <a:t>r+(r^2)/3+ (r^3)/27</a:t>
            </a:r>
          </a:p>
          <a:p>
            <a:endParaRPr lang="zh-CN" altLang="en-US" b="1" dirty="0">
              <a:solidFill>
                <a:srgbClr val="FF0000"/>
              </a:solidFill>
              <a:latin typeface="Times New Roman" pitchFamily="18" charset="0"/>
              <a:cs typeface="Times New Roman" pitchFamily="18" charset="0"/>
            </a:endParaRPr>
          </a:p>
        </p:txBody>
      </p:sp>
      <p:sp>
        <p:nvSpPr>
          <p:cNvPr id="44" name="TextBox 43"/>
          <p:cNvSpPr txBox="1"/>
          <p:nvPr/>
        </p:nvSpPr>
        <p:spPr>
          <a:xfrm>
            <a:off x="6012160" y="3717032"/>
            <a:ext cx="2262158"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红色部分为真实利率</a:t>
            </a:r>
            <a:endParaRPr lang="zh-CN" altLang="en-US" dirty="0">
              <a:latin typeface="楷体_GB2312" pitchFamily="49" charset="-122"/>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1580" y="638563"/>
            <a:ext cx="8229600" cy="1710318"/>
          </a:xfrm>
        </p:spPr>
        <p:txBody>
          <a:bodyPr/>
          <a:lstStyle/>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sym typeface="Wingdings 2" pitchFamily="18" charset="2"/>
              </a:rPr>
              <a:t>现值（</a:t>
            </a:r>
            <a:r>
              <a:rPr lang="en-US" altLang="zh-CN" sz="2800" dirty="0" smtClean="0">
                <a:latin typeface="Times New Roman" pitchFamily="18" charset="0"/>
                <a:ea typeface="楷体_GB2312" pitchFamily="49" charset="-122"/>
                <a:cs typeface="Times New Roman" pitchFamily="18" charset="0"/>
                <a:sym typeface="Wingdings 2" pitchFamily="18" charset="2"/>
              </a:rPr>
              <a:t>Present Value ,PV)</a:t>
            </a:r>
            <a:r>
              <a:rPr lang="zh-CN" altLang="en-US" sz="2800" dirty="0" smtClean="0">
                <a:latin typeface="Times New Roman" pitchFamily="18" charset="0"/>
                <a:ea typeface="楷体_GB2312" pitchFamily="49" charset="-122"/>
                <a:cs typeface="Times New Roman" pitchFamily="18" charset="0"/>
                <a:sym typeface="Wingdings 2" pitchFamily="18" charset="2"/>
              </a:rPr>
              <a:t>：当前的价值</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sym typeface="Wingdings 2" pitchFamily="18" charset="2"/>
              </a:rPr>
              <a:t>终值（</a:t>
            </a:r>
            <a:r>
              <a:rPr lang="en-US" altLang="zh-CN" sz="2800" dirty="0" smtClean="0">
                <a:latin typeface="Times New Roman" pitchFamily="18" charset="0"/>
                <a:ea typeface="楷体_GB2312" pitchFamily="49" charset="-122"/>
                <a:cs typeface="Times New Roman" pitchFamily="18" charset="0"/>
                <a:sym typeface="Wingdings 2" pitchFamily="18" charset="2"/>
              </a:rPr>
              <a:t>Final Value, FV)</a:t>
            </a:r>
            <a:r>
              <a:rPr lang="zh-CN" altLang="en-US" sz="2800" dirty="0" smtClean="0">
                <a:latin typeface="Times New Roman" pitchFamily="18" charset="0"/>
                <a:ea typeface="楷体_GB2312" pitchFamily="49" charset="-122"/>
                <a:cs typeface="Times New Roman" pitchFamily="18" charset="0"/>
                <a:sym typeface="Wingdings 2" pitchFamily="18" charset="2"/>
              </a:rPr>
              <a:t>：未来某个时间点的价值</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sym typeface="Wingdings 2" pitchFamily="18" charset="2"/>
              </a:rPr>
              <a:t>单期终值与单期现值</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dirty="0" smtClean="0">
              <a:latin typeface="Times New Roman" pitchFamily="18" charset="0"/>
              <a:ea typeface="楷体_GB2312" pitchFamily="49" charset="-122"/>
              <a:cs typeface="Times New Roman" pitchFamily="18" charset="0"/>
            </a:endParaRPr>
          </a:p>
          <a:p>
            <a:pPr>
              <a:buNone/>
            </a:pPr>
            <a:endParaRPr lang="en-US" altLang="zh-CN" dirty="0" smtClean="0">
              <a:latin typeface="Times New Roman" pitchFamily="18" charset="0"/>
              <a:ea typeface="楷体_GB2312" pitchFamily="49" charset="-122"/>
              <a:cs typeface="Times New Roman" pitchFamily="18" charset="0"/>
            </a:endParaRPr>
          </a:p>
          <a:p>
            <a:pPr>
              <a:buNone/>
            </a:pPr>
            <a:endParaRPr lang="zh-CN" altLang="en-US" dirty="0">
              <a:solidFill>
                <a:srgbClr val="C00000"/>
              </a:solidFill>
              <a:latin typeface="Times New Roman" pitchFamily="18" charset="0"/>
              <a:ea typeface="楷体_GB2312" pitchFamily="49" charset="-122"/>
              <a:cs typeface="Times New Roman" pitchFamily="18" charset="0"/>
            </a:endParaRPr>
          </a:p>
        </p:txBody>
      </p:sp>
      <p:graphicFrame>
        <p:nvGraphicFramePr>
          <p:cNvPr id="74754" name="Object 2"/>
          <p:cNvGraphicFramePr>
            <a:graphicFrameLocks noChangeAspect="1"/>
          </p:cNvGraphicFramePr>
          <p:nvPr>
            <p:extLst>
              <p:ext uri="{D42A27DB-BD31-4B8C-83A1-F6EECF244321}">
                <p14:modId xmlns="" xmlns:p14="http://schemas.microsoft.com/office/powerpoint/2010/main" val="2929042302"/>
              </p:ext>
            </p:extLst>
          </p:nvPr>
        </p:nvGraphicFramePr>
        <p:xfrm>
          <a:off x="540207" y="2352870"/>
          <a:ext cx="3375446" cy="500066"/>
        </p:xfrm>
        <a:graphic>
          <a:graphicData uri="http://schemas.openxmlformats.org/presentationml/2006/ole">
            <p:oleObj spid="_x0000_s717850" name="Equation" r:id="rId3" imgW="1714500" imgH="254000" progId="Equation.DSMT4">
              <p:embed/>
            </p:oleObj>
          </a:graphicData>
        </a:graphic>
      </p:graphicFrame>
      <p:graphicFrame>
        <p:nvGraphicFramePr>
          <p:cNvPr id="74755" name="Object 3"/>
          <p:cNvGraphicFramePr>
            <a:graphicFrameLocks noChangeAspect="1"/>
          </p:cNvGraphicFramePr>
          <p:nvPr>
            <p:extLst>
              <p:ext uri="{D42A27DB-BD31-4B8C-83A1-F6EECF244321}">
                <p14:modId xmlns="" xmlns:p14="http://schemas.microsoft.com/office/powerpoint/2010/main" val="3474846344"/>
              </p:ext>
            </p:extLst>
          </p:nvPr>
        </p:nvGraphicFramePr>
        <p:xfrm>
          <a:off x="5085830" y="3737903"/>
          <a:ext cx="3230586" cy="785817"/>
        </p:xfrm>
        <a:graphic>
          <a:graphicData uri="http://schemas.openxmlformats.org/presentationml/2006/ole">
            <p:oleObj spid="_x0000_s717851" name="Equation" r:id="rId4" imgW="1117115" imgH="393529" progId="Equation.DSMT4">
              <p:embed/>
            </p:oleObj>
          </a:graphicData>
        </a:graphic>
      </p:graphicFrame>
      <p:cxnSp>
        <p:nvCxnSpPr>
          <p:cNvPr id="7" name="直接连接符 6"/>
          <p:cNvCxnSpPr/>
          <p:nvPr/>
        </p:nvCxnSpPr>
        <p:spPr bwMode="auto">
          <a:xfrm>
            <a:off x="571472" y="3925646"/>
            <a:ext cx="3208440" cy="0"/>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bwMode="auto">
          <a:xfrm rot="5400000">
            <a:off x="357158" y="3925646"/>
            <a:ext cx="428628"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bwMode="auto">
          <a:xfrm rot="5400000">
            <a:off x="3458441" y="3926043"/>
            <a:ext cx="643736" cy="794"/>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aphicFrame>
        <p:nvGraphicFramePr>
          <p:cNvPr id="74756" name="Object 4"/>
          <p:cNvGraphicFramePr>
            <a:graphicFrameLocks noChangeAspect="1"/>
          </p:cNvGraphicFramePr>
          <p:nvPr>
            <p:extLst>
              <p:ext uri="{D42A27DB-BD31-4B8C-83A1-F6EECF244321}">
                <p14:modId xmlns="" xmlns:p14="http://schemas.microsoft.com/office/powerpoint/2010/main" val="403319598"/>
              </p:ext>
            </p:extLst>
          </p:nvPr>
        </p:nvGraphicFramePr>
        <p:xfrm>
          <a:off x="143414" y="3282704"/>
          <a:ext cx="1131102" cy="357190"/>
        </p:xfrm>
        <a:graphic>
          <a:graphicData uri="http://schemas.openxmlformats.org/presentationml/2006/ole">
            <p:oleObj spid="_x0000_s717852" name="Equation" r:id="rId5" imgW="723586" imgH="228501" progId="Equation.DSMT4">
              <p:embed/>
            </p:oleObj>
          </a:graphicData>
        </a:graphic>
      </p:graphicFrame>
      <p:cxnSp>
        <p:nvCxnSpPr>
          <p:cNvPr id="16" name="直接箭头连接符 15"/>
          <p:cNvCxnSpPr/>
          <p:nvPr/>
        </p:nvCxnSpPr>
        <p:spPr bwMode="auto">
          <a:xfrm>
            <a:off x="1286422" y="3497018"/>
            <a:ext cx="1785950" cy="1588"/>
          </a:xfrm>
          <a:prstGeom prst="straightConnector1">
            <a:avLst/>
          </a:prstGeom>
          <a:ln>
            <a:solidFill>
              <a:srgbClr val="C00000"/>
            </a:solidFill>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aphicFrame>
        <p:nvGraphicFramePr>
          <p:cNvPr id="74757" name="Object 5"/>
          <p:cNvGraphicFramePr>
            <a:graphicFrameLocks noChangeAspect="1"/>
          </p:cNvGraphicFramePr>
          <p:nvPr>
            <p:extLst>
              <p:ext uri="{D42A27DB-BD31-4B8C-83A1-F6EECF244321}">
                <p14:modId xmlns="" xmlns:p14="http://schemas.microsoft.com/office/powerpoint/2010/main" val="3516361548"/>
              </p:ext>
            </p:extLst>
          </p:nvPr>
        </p:nvGraphicFramePr>
        <p:xfrm>
          <a:off x="3215248" y="3282704"/>
          <a:ext cx="1428760" cy="327912"/>
        </p:xfrm>
        <a:graphic>
          <a:graphicData uri="http://schemas.openxmlformats.org/presentationml/2006/ole">
            <p:oleObj spid="_x0000_s717853" name="Equation" r:id="rId6" imgW="774028" imgH="177646" progId="Equation.DSMT4">
              <p:embed/>
            </p:oleObj>
          </a:graphicData>
        </a:graphic>
      </p:graphicFrame>
      <p:graphicFrame>
        <p:nvGraphicFramePr>
          <p:cNvPr id="74758" name="Object 6"/>
          <p:cNvGraphicFramePr>
            <a:graphicFrameLocks noChangeAspect="1"/>
          </p:cNvGraphicFramePr>
          <p:nvPr>
            <p:extLst>
              <p:ext uri="{D42A27DB-BD31-4B8C-83A1-F6EECF244321}">
                <p14:modId xmlns="" xmlns:p14="http://schemas.microsoft.com/office/powerpoint/2010/main" val="3300442040"/>
              </p:ext>
            </p:extLst>
          </p:nvPr>
        </p:nvGraphicFramePr>
        <p:xfrm>
          <a:off x="1785918" y="3068960"/>
          <a:ext cx="839397" cy="357190"/>
        </p:xfrm>
        <a:graphic>
          <a:graphicData uri="http://schemas.openxmlformats.org/presentationml/2006/ole">
            <p:oleObj spid="_x0000_s717854" name="Equation" r:id="rId7" imgW="596641" imgH="253890" progId="Equation.DSMT4">
              <p:embed/>
            </p:oleObj>
          </a:graphicData>
        </a:graphic>
      </p:graphicFrame>
      <p:sp>
        <p:nvSpPr>
          <p:cNvPr id="20" name="TextBox 19"/>
          <p:cNvSpPr txBox="1"/>
          <p:nvPr/>
        </p:nvSpPr>
        <p:spPr>
          <a:xfrm>
            <a:off x="179512" y="4149080"/>
            <a:ext cx="774571" cy="369332"/>
          </a:xfrm>
          <a:prstGeom prst="rect">
            <a:avLst/>
          </a:prstGeom>
          <a:noFill/>
        </p:spPr>
        <p:txBody>
          <a:bodyPr wrap="none" rtlCol="0">
            <a:spAutoFit/>
          </a:bodyPr>
          <a:lstStyle/>
          <a:p>
            <a:r>
              <a:rPr lang="en-US" altLang="zh-CN" dirty="0" smtClean="0">
                <a:solidFill>
                  <a:srgbClr val="000000"/>
                </a:solidFill>
                <a:latin typeface="Times New Roman" pitchFamily="18" charset="0"/>
                <a:cs typeface="Times New Roman" pitchFamily="18" charset="0"/>
              </a:rPr>
              <a:t>0</a:t>
            </a:r>
            <a:r>
              <a:rPr lang="zh-CN" altLang="en-US" dirty="0" smtClean="0">
                <a:solidFill>
                  <a:srgbClr val="000000"/>
                </a:solidFill>
                <a:latin typeface="Times New Roman" pitchFamily="18" charset="0"/>
                <a:cs typeface="Times New Roman" pitchFamily="18" charset="0"/>
              </a:rPr>
              <a:t>年度</a:t>
            </a:r>
            <a:endParaRPr lang="zh-CN" altLang="en-US" dirty="0">
              <a:solidFill>
                <a:srgbClr val="000000"/>
              </a:solidFill>
              <a:latin typeface="Times New Roman" pitchFamily="18" charset="0"/>
              <a:cs typeface="Times New Roman" pitchFamily="18" charset="0"/>
            </a:endParaRPr>
          </a:p>
        </p:txBody>
      </p:sp>
      <p:sp>
        <p:nvSpPr>
          <p:cNvPr id="21" name="TextBox 20"/>
          <p:cNvSpPr txBox="1"/>
          <p:nvPr/>
        </p:nvSpPr>
        <p:spPr>
          <a:xfrm>
            <a:off x="3635896" y="4282836"/>
            <a:ext cx="300082" cy="369332"/>
          </a:xfrm>
          <a:prstGeom prst="rect">
            <a:avLst/>
          </a:prstGeom>
          <a:noFill/>
        </p:spPr>
        <p:txBody>
          <a:bodyPr wrap="none" rtlCol="0">
            <a:spAutoFit/>
          </a:bodyPr>
          <a:lstStyle/>
          <a:p>
            <a:r>
              <a:rPr lang="en-US" altLang="zh-CN" dirty="0" smtClean="0">
                <a:solidFill>
                  <a:srgbClr val="000000"/>
                </a:solidFill>
                <a:latin typeface="Times New Roman" pitchFamily="18" charset="0"/>
                <a:cs typeface="Times New Roman" pitchFamily="18" charset="0"/>
              </a:rPr>
              <a:t>1</a:t>
            </a:r>
            <a:endParaRPr lang="zh-CN" altLang="en-US" dirty="0">
              <a:solidFill>
                <a:srgbClr val="000000"/>
              </a:solidFill>
              <a:latin typeface="Times New Roman" pitchFamily="18" charset="0"/>
              <a:cs typeface="Times New Roman" pitchFamily="18" charset="0"/>
            </a:endParaRPr>
          </a:p>
        </p:txBody>
      </p:sp>
      <p:cxnSp>
        <p:nvCxnSpPr>
          <p:cNvPr id="29" name="直接连接符 28"/>
          <p:cNvCxnSpPr/>
          <p:nvPr/>
        </p:nvCxnSpPr>
        <p:spPr bwMode="auto">
          <a:xfrm>
            <a:off x="4879851" y="5582798"/>
            <a:ext cx="3429024"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0" name="直接连接符 29"/>
          <p:cNvCxnSpPr/>
          <p:nvPr/>
        </p:nvCxnSpPr>
        <p:spPr bwMode="auto">
          <a:xfrm rot="5400000">
            <a:off x="4665537" y="5582798"/>
            <a:ext cx="428628"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1" name="直接连接符 30"/>
          <p:cNvCxnSpPr/>
          <p:nvPr/>
        </p:nvCxnSpPr>
        <p:spPr bwMode="auto">
          <a:xfrm rot="5400000">
            <a:off x="7987404" y="5582401"/>
            <a:ext cx="643736" cy="794"/>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aphicFrame>
        <p:nvGraphicFramePr>
          <p:cNvPr id="33" name="Object 5"/>
          <p:cNvGraphicFramePr>
            <a:graphicFrameLocks noChangeAspect="1"/>
          </p:cNvGraphicFramePr>
          <p:nvPr>
            <p:extLst>
              <p:ext uri="{D42A27DB-BD31-4B8C-83A1-F6EECF244321}">
                <p14:modId xmlns="" xmlns:p14="http://schemas.microsoft.com/office/powerpoint/2010/main" val="1690806149"/>
              </p:ext>
            </p:extLst>
          </p:nvPr>
        </p:nvGraphicFramePr>
        <p:xfrm>
          <a:off x="7653213" y="4893811"/>
          <a:ext cx="1311275" cy="422275"/>
        </p:xfrm>
        <a:graphic>
          <a:graphicData uri="http://schemas.openxmlformats.org/presentationml/2006/ole">
            <p:oleObj spid="_x0000_s717855" name="Equation" r:id="rId8" imgW="711200" imgH="228600" progId="Equation.DSMT4">
              <p:embed/>
            </p:oleObj>
          </a:graphicData>
        </a:graphic>
      </p:graphicFrame>
      <p:graphicFrame>
        <p:nvGraphicFramePr>
          <p:cNvPr id="34" name="Object 6"/>
          <p:cNvGraphicFramePr>
            <a:graphicFrameLocks noChangeAspect="1"/>
          </p:cNvGraphicFramePr>
          <p:nvPr>
            <p:extLst>
              <p:ext uri="{D42A27DB-BD31-4B8C-83A1-F6EECF244321}">
                <p14:modId xmlns="" xmlns:p14="http://schemas.microsoft.com/office/powerpoint/2010/main" val="2744132279"/>
              </p:ext>
            </p:extLst>
          </p:nvPr>
        </p:nvGraphicFramePr>
        <p:xfrm>
          <a:off x="6574184" y="4603154"/>
          <a:ext cx="446088" cy="554038"/>
        </p:xfrm>
        <a:graphic>
          <a:graphicData uri="http://schemas.openxmlformats.org/presentationml/2006/ole">
            <p:oleObj spid="_x0000_s717856" name="Equation" r:id="rId9" imgW="317225" imgH="393359" progId="Equation.DSMT4">
              <p:embed/>
            </p:oleObj>
          </a:graphicData>
        </a:graphic>
      </p:graphicFrame>
      <p:sp>
        <p:nvSpPr>
          <p:cNvPr id="35" name="TextBox 34"/>
          <p:cNvSpPr txBox="1"/>
          <p:nvPr/>
        </p:nvSpPr>
        <p:spPr>
          <a:xfrm>
            <a:off x="8153217" y="5939988"/>
            <a:ext cx="300082" cy="369332"/>
          </a:xfrm>
          <a:prstGeom prst="rect">
            <a:avLst/>
          </a:prstGeom>
          <a:noFill/>
        </p:spPr>
        <p:txBody>
          <a:bodyPr wrap="none" rtlCol="0">
            <a:spAutoFit/>
          </a:bodyPr>
          <a:lstStyle/>
          <a:p>
            <a:r>
              <a:rPr lang="en-US" altLang="zh-CN" dirty="0" smtClean="0">
                <a:solidFill>
                  <a:srgbClr val="000000"/>
                </a:solidFill>
                <a:latin typeface="Times New Roman" pitchFamily="18" charset="0"/>
                <a:cs typeface="Times New Roman" pitchFamily="18" charset="0"/>
              </a:rPr>
              <a:t>1</a:t>
            </a:r>
            <a:endParaRPr lang="zh-CN" altLang="en-US" dirty="0">
              <a:solidFill>
                <a:srgbClr val="000000"/>
              </a:solidFill>
              <a:latin typeface="Times New Roman" pitchFamily="18" charset="0"/>
              <a:cs typeface="Times New Roman" pitchFamily="18" charset="0"/>
            </a:endParaRPr>
          </a:p>
        </p:txBody>
      </p:sp>
      <p:graphicFrame>
        <p:nvGraphicFramePr>
          <p:cNvPr id="74763" name="Object 11"/>
          <p:cNvGraphicFramePr>
            <a:graphicFrameLocks noChangeAspect="1"/>
          </p:cNvGraphicFramePr>
          <p:nvPr>
            <p:extLst>
              <p:ext uri="{D42A27DB-BD31-4B8C-83A1-F6EECF244321}">
                <p14:modId xmlns="" xmlns:p14="http://schemas.microsoft.com/office/powerpoint/2010/main" val="2260964391"/>
              </p:ext>
            </p:extLst>
          </p:nvPr>
        </p:nvGraphicFramePr>
        <p:xfrm>
          <a:off x="4522661" y="5011294"/>
          <a:ext cx="1209675" cy="277812"/>
        </p:xfrm>
        <a:graphic>
          <a:graphicData uri="http://schemas.openxmlformats.org/presentationml/2006/ole">
            <p:oleObj spid="_x0000_s717857" name="Equation" r:id="rId10" imgW="774028" imgH="177646" progId="Equation.DSMT4">
              <p:embed/>
            </p:oleObj>
          </a:graphicData>
        </a:graphic>
      </p:graphicFrame>
      <p:sp>
        <p:nvSpPr>
          <p:cNvPr id="37" name="TextBox 36"/>
          <p:cNvSpPr txBox="1"/>
          <p:nvPr/>
        </p:nvSpPr>
        <p:spPr>
          <a:xfrm>
            <a:off x="4522661" y="5805264"/>
            <a:ext cx="774571" cy="369332"/>
          </a:xfrm>
          <a:prstGeom prst="rect">
            <a:avLst/>
          </a:prstGeom>
          <a:noFill/>
        </p:spPr>
        <p:txBody>
          <a:bodyPr wrap="none" rtlCol="0">
            <a:spAutoFit/>
          </a:bodyPr>
          <a:lstStyle/>
          <a:p>
            <a:r>
              <a:rPr lang="en-US" altLang="zh-CN" dirty="0" smtClean="0">
                <a:solidFill>
                  <a:srgbClr val="000000"/>
                </a:solidFill>
                <a:latin typeface="Times New Roman" pitchFamily="18" charset="0"/>
                <a:cs typeface="Times New Roman" pitchFamily="18" charset="0"/>
              </a:rPr>
              <a:t>0</a:t>
            </a:r>
            <a:r>
              <a:rPr lang="zh-CN" altLang="en-US" dirty="0" smtClean="0">
                <a:solidFill>
                  <a:srgbClr val="000000"/>
                </a:solidFill>
                <a:latin typeface="Times New Roman" pitchFamily="18" charset="0"/>
                <a:cs typeface="Times New Roman" pitchFamily="18" charset="0"/>
              </a:rPr>
              <a:t>年度</a:t>
            </a:r>
            <a:endParaRPr lang="zh-CN" altLang="en-US" dirty="0">
              <a:solidFill>
                <a:srgbClr val="000000"/>
              </a:solidFill>
              <a:latin typeface="Times New Roman" pitchFamily="18" charset="0"/>
              <a:cs typeface="Times New Roman" pitchFamily="18" charset="0"/>
            </a:endParaRPr>
          </a:p>
        </p:txBody>
      </p:sp>
      <p:cxnSp>
        <p:nvCxnSpPr>
          <p:cNvPr id="39" name="直接箭头连接符 38"/>
          <p:cNvCxnSpPr/>
          <p:nvPr/>
        </p:nvCxnSpPr>
        <p:spPr bwMode="auto">
          <a:xfrm rot="10800000">
            <a:off x="5808545" y="5154170"/>
            <a:ext cx="1857388" cy="1588"/>
          </a:xfrm>
          <a:prstGeom prst="straightConnector1">
            <a:avLst/>
          </a:prstGeom>
          <a:ln>
            <a:solidFill>
              <a:srgbClr val="C00000"/>
            </a:solidFill>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5" name="直接连接符 24"/>
          <p:cNvCxnSpPr/>
          <p:nvPr/>
        </p:nvCxnSpPr>
        <p:spPr bwMode="auto">
          <a:xfrm flipH="1">
            <a:off x="2901688" y="2344916"/>
            <a:ext cx="3656048" cy="3559750"/>
          </a:xfrm>
          <a:prstGeom prst="line">
            <a:avLst/>
          </a:prstGeom>
          <a:solidFill>
            <a:schemeClr val="accent1"/>
          </a:solidFill>
          <a:ln w="22225" cap="flat" cmpd="sng" algn="ctr">
            <a:solidFill>
              <a:schemeClr val="tx1"/>
            </a:solidFill>
            <a:prstDash val="solid"/>
            <a:round/>
            <a:headEnd type="diamond" w="med" len="med"/>
            <a:tailEnd type="diamond"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755576" y="6021288"/>
            <a:ext cx="3159839" cy="369332"/>
          </a:xfrm>
          <a:prstGeom prst="rect">
            <a:avLst/>
          </a:prstGeom>
          <a:noFill/>
        </p:spPr>
        <p:txBody>
          <a:bodyPr wrap="none" rtlCol="0">
            <a:spAutoFit/>
          </a:bodyPr>
          <a:lstStyle/>
          <a:p>
            <a:r>
              <a:rPr lang="en-US" altLang="zh-CN" i="1" dirty="0" smtClean="0">
                <a:latin typeface="Times New Roman" pitchFamily="18" charset="0"/>
                <a:cs typeface="Times New Roman" pitchFamily="18" charset="0"/>
              </a:rPr>
              <a:t>r</a:t>
            </a:r>
            <a:r>
              <a:rPr lang="zh-CN" altLang="en-US" dirty="0" smtClean="0">
                <a:latin typeface="楷体_GB2312" pitchFamily="49" charset="-122"/>
                <a:ea typeface="楷体_GB2312" pitchFamily="49" charset="-122"/>
                <a:cs typeface="Times New Roman" pitchFamily="18" charset="0"/>
              </a:rPr>
              <a:t>为利率</a:t>
            </a:r>
            <a:r>
              <a:rPr lang="zh-CN" altLang="en-US"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1</a:t>
            </a:r>
            <a:r>
              <a:rPr lang="zh-CN" altLang="en-US" dirty="0" smtClean="0">
                <a:latin typeface="楷体_GB2312" pitchFamily="49" charset="-122"/>
                <a:ea typeface="楷体_GB2312" pitchFamily="49" charset="-122"/>
                <a:cs typeface="Times New Roman" pitchFamily="18" charset="0"/>
              </a:rPr>
              <a:t>均为现金流</a:t>
            </a:r>
            <a:endParaRPr lang="zh-CN" altLang="en-US" dirty="0">
              <a:latin typeface="楷体_GB2312" pitchFamily="49" charset="-122"/>
              <a:ea typeface="楷体_GB2312" pitchFamily="49" charset="-122"/>
              <a:cs typeface="Times New Roman" pitchFamily="18" charset="0"/>
            </a:endParaRPr>
          </a:p>
        </p:txBody>
      </p:sp>
    </p:spTree>
    <p:extLst>
      <p:ext uri="{BB962C8B-B14F-4D97-AF65-F5344CB8AC3E}">
        <p14:creationId xmlns="" xmlns:p14="http://schemas.microsoft.com/office/powerpoint/2010/main" val="1420716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332656"/>
            <a:ext cx="8606760" cy="5976664"/>
          </a:xfrm>
        </p:spPr>
        <p:txBody>
          <a:bodyPr/>
          <a:lstStyle/>
          <a:p>
            <a:pPr>
              <a:buClr>
                <a:srgbClr val="FF0000"/>
              </a:buClr>
              <a:buFont typeface="Wingdings" pitchFamily="2" charset="2"/>
              <a:buChar char="Ø"/>
            </a:pPr>
            <a:r>
              <a:rPr lang="zh-CN" altLang="en-US" sz="2800" b="1" dirty="0" smtClean="0">
                <a:latin typeface="楷体_GB2312" pitchFamily="49" charset="-122"/>
                <a:ea typeface="楷体_GB2312" pitchFamily="49" charset="-122"/>
                <a:sym typeface="Wingdings 2" pitchFamily="18" charset="2"/>
              </a:rPr>
              <a:t>多期终值与多期现值</a:t>
            </a:r>
            <a:endParaRPr lang="en-US" altLang="zh-CN" sz="2800" b="1" dirty="0" smtClean="0">
              <a:latin typeface="楷体_GB2312" pitchFamily="49" charset="-122"/>
              <a:ea typeface="楷体_GB2312" pitchFamily="49" charset="-122"/>
              <a:sym typeface="Wingdings 2" pitchFamily="18" charset="2"/>
            </a:endParaRPr>
          </a:p>
          <a:p>
            <a:pPr>
              <a:buNone/>
            </a:pPr>
            <a:endParaRPr lang="en-US" altLang="zh-CN" dirty="0" smtClean="0">
              <a:latin typeface="楷体_GB2312" pitchFamily="49" charset="-122"/>
              <a:ea typeface="楷体_GB2312" pitchFamily="49" charset="-122"/>
              <a:sym typeface="Wingdings 2" pitchFamily="18" charset="2"/>
            </a:endParaRPr>
          </a:p>
          <a:p>
            <a:pPr>
              <a:buNone/>
            </a:pPr>
            <a:endParaRPr lang="en-US" altLang="zh-CN" dirty="0" smtClean="0"/>
          </a:p>
          <a:p>
            <a:pPr>
              <a:buNone/>
            </a:pPr>
            <a:endParaRPr lang="en-US" altLang="zh-CN" dirty="0" smtClean="0"/>
          </a:p>
          <a:p>
            <a:pPr>
              <a:buNone/>
            </a:pPr>
            <a:endParaRPr lang="en-US" altLang="zh-CN" dirty="0" smtClean="0">
              <a:solidFill>
                <a:srgbClr val="FF0000"/>
              </a:solidFill>
              <a:latin typeface="楷体_GB2312" pitchFamily="49" charset="-122"/>
              <a:ea typeface="楷体_GB2312" pitchFamily="49" charset="-122"/>
              <a:sym typeface="Wingdings 2" pitchFamily="18" charset="2"/>
            </a:endParaRPr>
          </a:p>
          <a:p>
            <a:pPr>
              <a:buNone/>
            </a:pPr>
            <a:endParaRPr lang="en-US" altLang="zh-CN" dirty="0">
              <a:solidFill>
                <a:srgbClr val="FF0000"/>
              </a:solidFill>
              <a:latin typeface="楷体_GB2312" pitchFamily="49" charset="-122"/>
              <a:ea typeface="楷体_GB2312" pitchFamily="49" charset="-122"/>
              <a:sym typeface="Wingdings 2" pitchFamily="18" charset="2"/>
            </a:endParaRPr>
          </a:p>
          <a:p>
            <a:pPr>
              <a:buNone/>
            </a:pPr>
            <a:endParaRPr lang="en-US" altLang="zh-CN" dirty="0" smtClean="0">
              <a:solidFill>
                <a:srgbClr val="FF0000"/>
              </a:solidFill>
              <a:latin typeface="楷体_GB2312" pitchFamily="49" charset="-122"/>
              <a:ea typeface="楷体_GB2312" pitchFamily="49" charset="-122"/>
              <a:sym typeface="Wingdings 2" pitchFamily="18" charset="2"/>
            </a:endParaRPr>
          </a:p>
          <a:p>
            <a:pPr>
              <a:buClr>
                <a:srgbClr val="FF0000"/>
              </a:buClr>
              <a:buFont typeface="Wingdings" pitchFamily="2" charset="2"/>
              <a:buChar char="Ø"/>
            </a:pPr>
            <a:r>
              <a:rPr lang="zh-CN" altLang="en-US" sz="2800" b="1" dirty="0" smtClean="0">
                <a:latin typeface="楷体_GB2312" pitchFamily="49" charset="-122"/>
                <a:ea typeface="楷体_GB2312" pitchFamily="49" charset="-122"/>
                <a:sym typeface="Wingdings 2" pitchFamily="18" charset="2"/>
              </a:rPr>
              <a:t>贴现</a:t>
            </a:r>
            <a:endParaRPr lang="en-US" altLang="zh-CN" sz="2800" b="1" dirty="0" smtClean="0">
              <a:latin typeface="楷体_GB2312" pitchFamily="49" charset="-122"/>
              <a:ea typeface="楷体_GB2312" pitchFamily="49" charset="-122"/>
              <a:sym typeface="Wingdings 2" pitchFamily="18" charset="2"/>
            </a:endParaRPr>
          </a:p>
          <a:p>
            <a:pPr indent="0">
              <a:buNone/>
            </a:pPr>
            <a:r>
              <a:rPr lang="zh-CN" altLang="en-US" sz="2800" dirty="0" smtClean="0">
                <a:latin typeface="Times New Roman" pitchFamily="18" charset="0"/>
                <a:ea typeface="楷体_GB2312" pitchFamily="49" charset="-122"/>
                <a:cs typeface="Times New Roman" pitchFamily="18" charset="0"/>
                <a:sym typeface="Wingdings 2" pitchFamily="18" charset="2"/>
              </a:rPr>
              <a:t>计算现值的过程称为贴现（</a:t>
            </a:r>
            <a:r>
              <a:rPr lang="en-US" altLang="zh-CN" sz="2800" dirty="0" smtClean="0">
                <a:latin typeface="Times New Roman" pitchFamily="18" charset="0"/>
                <a:ea typeface="楷体_GB2312" pitchFamily="49" charset="-122"/>
                <a:cs typeface="Times New Roman" pitchFamily="18" charset="0"/>
                <a:sym typeface="Wingdings 2" pitchFamily="18" charset="2"/>
              </a:rPr>
              <a:t>Discount</a:t>
            </a:r>
            <a:r>
              <a:rPr lang="zh-CN" altLang="en-US" sz="2800" dirty="0" smtClean="0">
                <a:latin typeface="Times New Roman" pitchFamily="18" charset="0"/>
                <a:ea typeface="楷体_GB2312" pitchFamily="49" charset="-122"/>
                <a:cs typeface="Times New Roman" pitchFamily="18" charset="0"/>
                <a:sym typeface="Wingdings 2" pitchFamily="18" charset="2"/>
              </a:rPr>
              <a:t>），也称其为现金流贴现分析（</a:t>
            </a:r>
            <a:r>
              <a:rPr lang="en-US" altLang="zh-CN" sz="2800" dirty="0" smtClean="0">
                <a:latin typeface="Times New Roman" pitchFamily="18" charset="0"/>
                <a:ea typeface="楷体_GB2312" pitchFamily="49" charset="-122"/>
                <a:cs typeface="Times New Roman" pitchFamily="18" charset="0"/>
                <a:sym typeface="Wingdings 2" pitchFamily="18" charset="2"/>
              </a:rPr>
              <a:t>Discounted Cash Flow Analysis</a:t>
            </a:r>
            <a:r>
              <a:rPr lang="zh-CN" altLang="en-US" sz="2800" dirty="0" smtClean="0">
                <a:latin typeface="Times New Roman" pitchFamily="18" charset="0"/>
                <a:ea typeface="楷体_GB2312" pitchFamily="49" charset="-122"/>
                <a:cs typeface="Times New Roman" pitchFamily="18" charset="0"/>
                <a:sym typeface="Wingdings 2" pitchFamily="18" charset="2"/>
              </a:rPr>
              <a:t>），计算现值时所使用的利率，通常称为</a:t>
            </a:r>
            <a:r>
              <a:rPr lang="zh-CN" altLang="en-US" sz="2800" dirty="0" smtClean="0">
                <a:solidFill>
                  <a:srgbClr val="FF0000"/>
                </a:solidFill>
                <a:latin typeface="Times New Roman" pitchFamily="18" charset="0"/>
                <a:ea typeface="楷体_GB2312" pitchFamily="49" charset="-122"/>
                <a:cs typeface="Times New Roman" pitchFamily="18" charset="0"/>
                <a:sym typeface="Wingdings 2" pitchFamily="18" charset="2"/>
              </a:rPr>
              <a:t>贴现率</a:t>
            </a:r>
            <a:r>
              <a:rPr lang="zh-CN" altLang="en-US" sz="2800" dirty="0" smtClean="0">
                <a:latin typeface="Times New Roman" pitchFamily="18" charset="0"/>
                <a:ea typeface="楷体_GB2312" pitchFamily="49" charset="-122"/>
                <a:cs typeface="Times New Roman" pitchFamily="18" charset="0"/>
                <a:sym typeface="Wingdings 2" pitchFamily="18" charset="2"/>
              </a:rPr>
              <a:t>。</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graphicFrame>
        <p:nvGraphicFramePr>
          <p:cNvPr id="75778" name="Object 2"/>
          <p:cNvGraphicFramePr>
            <a:graphicFrameLocks noChangeAspect="1"/>
          </p:cNvGraphicFramePr>
          <p:nvPr>
            <p:extLst>
              <p:ext uri="{D42A27DB-BD31-4B8C-83A1-F6EECF244321}">
                <p14:modId xmlns="" xmlns:p14="http://schemas.microsoft.com/office/powerpoint/2010/main" val="1361703876"/>
              </p:ext>
            </p:extLst>
          </p:nvPr>
        </p:nvGraphicFramePr>
        <p:xfrm>
          <a:off x="428596" y="980728"/>
          <a:ext cx="4120674" cy="642942"/>
        </p:xfrm>
        <a:graphic>
          <a:graphicData uri="http://schemas.openxmlformats.org/presentationml/2006/ole">
            <p:oleObj spid="_x0000_s718874" name="Equation" r:id="rId3" imgW="1790700" imgH="279400" progId="Equation.DSMT4">
              <p:embed/>
            </p:oleObj>
          </a:graphicData>
        </a:graphic>
      </p:graphicFrame>
      <p:graphicFrame>
        <p:nvGraphicFramePr>
          <p:cNvPr id="75779" name="Object 3"/>
          <p:cNvGraphicFramePr>
            <a:graphicFrameLocks noChangeAspect="1"/>
          </p:cNvGraphicFramePr>
          <p:nvPr>
            <p:extLst>
              <p:ext uri="{D42A27DB-BD31-4B8C-83A1-F6EECF244321}">
                <p14:modId xmlns="" xmlns:p14="http://schemas.microsoft.com/office/powerpoint/2010/main" val="2499100714"/>
              </p:ext>
            </p:extLst>
          </p:nvPr>
        </p:nvGraphicFramePr>
        <p:xfrm>
          <a:off x="4845753" y="2214554"/>
          <a:ext cx="2972448" cy="962905"/>
        </p:xfrm>
        <a:graphic>
          <a:graphicData uri="http://schemas.openxmlformats.org/presentationml/2006/ole">
            <p:oleObj spid="_x0000_s718875" name="Equation" r:id="rId4" imgW="1447800" imgH="469900" progId="Equation.DSMT4">
              <p:embed/>
            </p:oleObj>
          </a:graphicData>
        </a:graphic>
      </p:graphicFrame>
      <p:cxnSp>
        <p:nvCxnSpPr>
          <p:cNvPr id="8" name="直接连接符 7"/>
          <p:cNvCxnSpPr/>
          <p:nvPr/>
        </p:nvCxnSpPr>
        <p:spPr bwMode="auto">
          <a:xfrm>
            <a:off x="500034" y="2571744"/>
            <a:ext cx="3143272"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bwMode="auto">
          <a:xfrm rot="5400000">
            <a:off x="321439" y="2601539"/>
            <a:ext cx="357190"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2" name="直接连接符 11"/>
          <p:cNvCxnSpPr/>
          <p:nvPr/>
        </p:nvCxnSpPr>
        <p:spPr bwMode="auto">
          <a:xfrm>
            <a:off x="1115616" y="2423738"/>
            <a:ext cx="0" cy="362320"/>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bwMode="auto">
          <a:xfrm>
            <a:off x="1763688" y="2423738"/>
            <a:ext cx="0" cy="363114"/>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bwMode="auto">
          <a:xfrm rot="5400000">
            <a:off x="2232371" y="2607463"/>
            <a:ext cx="357190"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bwMode="auto">
          <a:xfrm rot="5400000">
            <a:off x="2880443" y="2606669"/>
            <a:ext cx="357190"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bwMode="auto">
          <a:xfrm rot="5400000">
            <a:off x="3464711" y="2607463"/>
            <a:ext cx="357190"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aphicFrame>
        <p:nvGraphicFramePr>
          <p:cNvPr id="75780" name="Object 4"/>
          <p:cNvGraphicFramePr>
            <a:graphicFrameLocks noChangeAspect="1"/>
          </p:cNvGraphicFramePr>
          <p:nvPr/>
        </p:nvGraphicFramePr>
        <p:xfrm>
          <a:off x="-1" y="2000240"/>
          <a:ext cx="1451045" cy="357190"/>
        </p:xfrm>
        <a:graphic>
          <a:graphicData uri="http://schemas.openxmlformats.org/presentationml/2006/ole">
            <p:oleObj spid="_x0000_s718876" name="Equation" r:id="rId5" imgW="800100" imgH="228600" progId="Equation.DSMT4">
              <p:embed/>
            </p:oleObj>
          </a:graphicData>
        </a:graphic>
      </p:graphicFrame>
      <p:graphicFrame>
        <p:nvGraphicFramePr>
          <p:cNvPr id="75781" name="Object 5"/>
          <p:cNvGraphicFramePr>
            <a:graphicFrameLocks noChangeAspect="1"/>
          </p:cNvGraphicFramePr>
          <p:nvPr/>
        </p:nvGraphicFramePr>
        <p:xfrm>
          <a:off x="2928926" y="2000240"/>
          <a:ext cx="1347117" cy="285752"/>
        </p:xfrm>
        <a:graphic>
          <a:graphicData uri="http://schemas.openxmlformats.org/presentationml/2006/ole">
            <p:oleObj spid="_x0000_s718877" name="Equation" r:id="rId6" imgW="837836" imgH="177723" progId="Equation.DSMT4">
              <p:embed/>
            </p:oleObj>
          </a:graphicData>
        </a:graphic>
      </p:graphicFrame>
      <p:cxnSp>
        <p:nvCxnSpPr>
          <p:cNvPr id="26" name="直接箭头连接符 25"/>
          <p:cNvCxnSpPr/>
          <p:nvPr/>
        </p:nvCxnSpPr>
        <p:spPr bwMode="auto">
          <a:xfrm>
            <a:off x="1428728" y="2214554"/>
            <a:ext cx="1500198" cy="1588"/>
          </a:xfrm>
          <a:prstGeom prst="straightConnector1">
            <a:avLst/>
          </a:prstGeom>
          <a:ln>
            <a:solidFill>
              <a:srgbClr val="C00000"/>
            </a:solidFill>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aphicFrame>
        <p:nvGraphicFramePr>
          <p:cNvPr id="75782" name="Object 6"/>
          <p:cNvGraphicFramePr>
            <a:graphicFrameLocks noChangeAspect="1"/>
          </p:cNvGraphicFramePr>
          <p:nvPr/>
        </p:nvGraphicFramePr>
        <p:xfrm>
          <a:off x="1785918" y="1785925"/>
          <a:ext cx="1071570" cy="357191"/>
        </p:xfrm>
        <a:graphic>
          <a:graphicData uri="http://schemas.openxmlformats.org/presentationml/2006/ole">
            <p:oleObj spid="_x0000_s718878" name="Equation" r:id="rId7" imgW="634725" imgH="279279" progId="Equation.DSMT4">
              <p:embed/>
            </p:oleObj>
          </a:graphicData>
        </a:graphic>
      </p:graphicFrame>
      <p:graphicFrame>
        <p:nvGraphicFramePr>
          <p:cNvPr id="44" name="Object 5"/>
          <p:cNvGraphicFramePr>
            <a:graphicFrameLocks noChangeAspect="1"/>
          </p:cNvGraphicFramePr>
          <p:nvPr>
            <p:extLst>
              <p:ext uri="{D42A27DB-BD31-4B8C-83A1-F6EECF244321}">
                <p14:modId xmlns="" xmlns:p14="http://schemas.microsoft.com/office/powerpoint/2010/main" val="799531019"/>
              </p:ext>
            </p:extLst>
          </p:nvPr>
        </p:nvGraphicFramePr>
        <p:xfrm>
          <a:off x="7236296" y="3429000"/>
          <a:ext cx="1266825" cy="366713"/>
        </p:xfrm>
        <a:graphic>
          <a:graphicData uri="http://schemas.openxmlformats.org/presentationml/2006/ole">
            <p:oleObj spid="_x0000_s718879" name="Equation" r:id="rId8" imgW="787400" imgH="228600" progId="Equation.DSMT4">
              <p:embed/>
            </p:oleObj>
          </a:graphicData>
        </a:graphic>
      </p:graphicFrame>
      <p:graphicFrame>
        <p:nvGraphicFramePr>
          <p:cNvPr id="75785" name="Object 9"/>
          <p:cNvGraphicFramePr>
            <a:graphicFrameLocks noChangeAspect="1"/>
          </p:cNvGraphicFramePr>
          <p:nvPr>
            <p:extLst>
              <p:ext uri="{D42A27DB-BD31-4B8C-83A1-F6EECF244321}">
                <p14:modId xmlns="" xmlns:p14="http://schemas.microsoft.com/office/powerpoint/2010/main" val="2013753465"/>
              </p:ext>
            </p:extLst>
          </p:nvPr>
        </p:nvGraphicFramePr>
        <p:xfrm>
          <a:off x="3995936" y="3573016"/>
          <a:ext cx="1543050" cy="277812"/>
        </p:xfrm>
        <a:graphic>
          <a:graphicData uri="http://schemas.openxmlformats.org/presentationml/2006/ole">
            <p:oleObj spid="_x0000_s718880" name="Equation" r:id="rId9" imgW="850680" imgH="177480" progId="Equation.DSMT4">
              <p:embed/>
            </p:oleObj>
          </a:graphicData>
        </a:graphic>
      </p:graphicFrame>
      <p:cxnSp>
        <p:nvCxnSpPr>
          <p:cNvPr id="48" name="直接箭头连接符 47"/>
          <p:cNvCxnSpPr/>
          <p:nvPr/>
        </p:nvCxnSpPr>
        <p:spPr bwMode="auto">
          <a:xfrm flipH="1">
            <a:off x="5580112" y="3713888"/>
            <a:ext cx="1493358" cy="0"/>
          </a:xfrm>
          <a:prstGeom prst="straightConnector1">
            <a:avLst/>
          </a:prstGeom>
          <a:ln>
            <a:solidFill>
              <a:srgbClr val="C00000"/>
            </a:solidFill>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aphicFrame>
        <p:nvGraphicFramePr>
          <p:cNvPr id="75786" name="Object 10"/>
          <p:cNvGraphicFramePr>
            <a:graphicFrameLocks noChangeAspect="1"/>
          </p:cNvGraphicFramePr>
          <p:nvPr>
            <p:extLst>
              <p:ext uri="{D42A27DB-BD31-4B8C-83A1-F6EECF244321}">
                <p14:modId xmlns="" xmlns:p14="http://schemas.microsoft.com/office/powerpoint/2010/main" val="105758103"/>
              </p:ext>
            </p:extLst>
          </p:nvPr>
        </p:nvGraphicFramePr>
        <p:xfrm>
          <a:off x="5967636" y="3133145"/>
          <a:ext cx="836612" cy="601663"/>
        </p:xfrm>
        <a:graphic>
          <a:graphicData uri="http://schemas.openxmlformats.org/presentationml/2006/ole">
            <p:oleObj spid="_x0000_s718881" name="Equation" r:id="rId10" imgW="495085" imgH="469696" progId="Equation.DSMT4">
              <p:embed/>
            </p:oleObj>
          </a:graphicData>
        </a:graphic>
      </p:graphicFrame>
      <p:sp>
        <p:nvSpPr>
          <p:cNvPr id="50" name="TextBox 49"/>
          <p:cNvSpPr txBox="1"/>
          <p:nvPr/>
        </p:nvSpPr>
        <p:spPr>
          <a:xfrm>
            <a:off x="370662" y="2843644"/>
            <a:ext cx="312906" cy="369332"/>
          </a:xfrm>
          <a:prstGeom prst="rect">
            <a:avLst/>
          </a:prstGeom>
          <a:noFill/>
        </p:spPr>
        <p:txBody>
          <a:bodyPr wrap="none" rtlCol="0">
            <a:spAutoFit/>
          </a:bodyPr>
          <a:lstStyle/>
          <a:p>
            <a:r>
              <a:rPr lang="en-US" altLang="zh-CN" dirty="0" smtClean="0">
                <a:solidFill>
                  <a:srgbClr val="000000"/>
                </a:solidFill>
              </a:rPr>
              <a:t>0</a:t>
            </a:r>
            <a:endParaRPr lang="zh-CN" altLang="en-US" dirty="0">
              <a:solidFill>
                <a:srgbClr val="000000"/>
              </a:solidFill>
            </a:endParaRPr>
          </a:p>
        </p:txBody>
      </p:sp>
      <p:sp>
        <p:nvSpPr>
          <p:cNvPr id="51" name="TextBox 50"/>
          <p:cNvSpPr txBox="1"/>
          <p:nvPr/>
        </p:nvSpPr>
        <p:spPr>
          <a:xfrm>
            <a:off x="971600" y="2843644"/>
            <a:ext cx="312906" cy="369332"/>
          </a:xfrm>
          <a:prstGeom prst="rect">
            <a:avLst/>
          </a:prstGeom>
          <a:noFill/>
        </p:spPr>
        <p:txBody>
          <a:bodyPr wrap="none" rtlCol="0">
            <a:spAutoFit/>
          </a:bodyPr>
          <a:lstStyle/>
          <a:p>
            <a:r>
              <a:rPr lang="en-US" altLang="zh-CN" dirty="0" smtClean="0">
                <a:solidFill>
                  <a:srgbClr val="000000"/>
                </a:solidFill>
              </a:rPr>
              <a:t>1</a:t>
            </a:r>
            <a:endParaRPr lang="zh-CN" altLang="en-US" dirty="0">
              <a:solidFill>
                <a:srgbClr val="000000"/>
              </a:solidFill>
            </a:endParaRPr>
          </a:p>
        </p:txBody>
      </p:sp>
      <p:sp>
        <p:nvSpPr>
          <p:cNvPr id="52" name="TextBox 51"/>
          <p:cNvSpPr txBox="1"/>
          <p:nvPr/>
        </p:nvSpPr>
        <p:spPr>
          <a:xfrm>
            <a:off x="1643042" y="2843644"/>
            <a:ext cx="312906" cy="369332"/>
          </a:xfrm>
          <a:prstGeom prst="rect">
            <a:avLst/>
          </a:prstGeom>
          <a:noFill/>
        </p:spPr>
        <p:txBody>
          <a:bodyPr wrap="none" rtlCol="0">
            <a:spAutoFit/>
          </a:bodyPr>
          <a:lstStyle/>
          <a:p>
            <a:r>
              <a:rPr lang="en-US" altLang="zh-CN" dirty="0" smtClean="0">
                <a:solidFill>
                  <a:srgbClr val="000000"/>
                </a:solidFill>
              </a:rPr>
              <a:t>2</a:t>
            </a:r>
            <a:endParaRPr lang="zh-CN" altLang="en-US" dirty="0">
              <a:solidFill>
                <a:srgbClr val="000000"/>
              </a:solidFill>
            </a:endParaRPr>
          </a:p>
        </p:txBody>
      </p:sp>
      <p:sp>
        <p:nvSpPr>
          <p:cNvPr id="53" name="TextBox 52"/>
          <p:cNvSpPr txBox="1"/>
          <p:nvPr/>
        </p:nvSpPr>
        <p:spPr>
          <a:xfrm>
            <a:off x="2247301" y="2831513"/>
            <a:ext cx="312906" cy="369332"/>
          </a:xfrm>
          <a:prstGeom prst="rect">
            <a:avLst/>
          </a:prstGeom>
          <a:noFill/>
        </p:spPr>
        <p:txBody>
          <a:bodyPr wrap="none" rtlCol="0">
            <a:spAutoFit/>
          </a:bodyPr>
          <a:lstStyle/>
          <a:p>
            <a:r>
              <a:rPr lang="en-US" altLang="zh-CN" dirty="0" smtClean="0">
                <a:solidFill>
                  <a:srgbClr val="000000"/>
                </a:solidFill>
              </a:rPr>
              <a:t>3</a:t>
            </a:r>
            <a:endParaRPr lang="zh-CN" altLang="en-US" dirty="0">
              <a:solidFill>
                <a:srgbClr val="000000"/>
              </a:solidFill>
            </a:endParaRPr>
          </a:p>
        </p:txBody>
      </p:sp>
      <p:sp>
        <p:nvSpPr>
          <p:cNvPr id="54" name="TextBox 53"/>
          <p:cNvSpPr txBox="1"/>
          <p:nvPr/>
        </p:nvSpPr>
        <p:spPr>
          <a:xfrm>
            <a:off x="2901791" y="2830399"/>
            <a:ext cx="312906" cy="369332"/>
          </a:xfrm>
          <a:prstGeom prst="rect">
            <a:avLst/>
          </a:prstGeom>
          <a:noFill/>
        </p:spPr>
        <p:txBody>
          <a:bodyPr wrap="none" rtlCol="0">
            <a:spAutoFit/>
          </a:bodyPr>
          <a:lstStyle/>
          <a:p>
            <a:r>
              <a:rPr lang="en-US" altLang="zh-CN" dirty="0" smtClean="0">
                <a:solidFill>
                  <a:srgbClr val="000000"/>
                </a:solidFill>
              </a:rPr>
              <a:t>4</a:t>
            </a:r>
            <a:endParaRPr lang="zh-CN" altLang="en-US" dirty="0">
              <a:solidFill>
                <a:srgbClr val="000000"/>
              </a:solidFill>
            </a:endParaRPr>
          </a:p>
        </p:txBody>
      </p:sp>
      <p:sp>
        <p:nvSpPr>
          <p:cNvPr id="55" name="TextBox 54"/>
          <p:cNvSpPr txBox="1"/>
          <p:nvPr/>
        </p:nvSpPr>
        <p:spPr>
          <a:xfrm>
            <a:off x="3500430" y="2843644"/>
            <a:ext cx="312906" cy="369332"/>
          </a:xfrm>
          <a:prstGeom prst="rect">
            <a:avLst/>
          </a:prstGeom>
          <a:noFill/>
        </p:spPr>
        <p:txBody>
          <a:bodyPr wrap="none" rtlCol="0">
            <a:spAutoFit/>
          </a:bodyPr>
          <a:lstStyle/>
          <a:p>
            <a:r>
              <a:rPr lang="en-US" altLang="zh-CN" dirty="0" smtClean="0">
                <a:solidFill>
                  <a:srgbClr val="000000"/>
                </a:solidFill>
              </a:rPr>
              <a:t>5</a:t>
            </a:r>
            <a:endParaRPr lang="zh-CN" altLang="en-US" dirty="0">
              <a:solidFill>
                <a:srgbClr val="000000"/>
              </a:solidFill>
            </a:endParaRPr>
          </a:p>
        </p:txBody>
      </p:sp>
      <p:grpSp>
        <p:nvGrpSpPr>
          <p:cNvPr id="2" name="组合 1"/>
          <p:cNvGrpSpPr/>
          <p:nvPr/>
        </p:nvGrpSpPr>
        <p:grpSpPr>
          <a:xfrm>
            <a:off x="4617465" y="3922054"/>
            <a:ext cx="3456178" cy="731082"/>
            <a:chOff x="4286248" y="2495746"/>
            <a:chExt cx="3456178" cy="731082"/>
          </a:xfrm>
        </p:grpSpPr>
        <p:cxnSp>
          <p:nvCxnSpPr>
            <p:cNvPr id="37" name="直接连接符 36"/>
            <p:cNvCxnSpPr/>
            <p:nvPr/>
          </p:nvCxnSpPr>
          <p:spPr bwMode="auto">
            <a:xfrm>
              <a:off x="4429124" y="2643182"/>
              <a:ext cx="3143272"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8" name="直接连接符 37"/>
            <p:cNvCxnSpPr/>
            <p:nvPr/>
          </p:nvCxnSpPr>
          <p:spPr bwMode="auto">
            <a:xfrm rot="5400000">
              <a:off x="4250529" y="2673547"/>
              <a:ext cx="357190"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9" name="直接连接符 38"/>
            <p:cNvCxnSpPr/>
            <p:nvPr/>
          </p:nvCxnSpPr>
          <p:spPr bwMode="auto">
            <a:xfrm>
              <a:off x="5072066" y="2495746"/>
              <a:ext cx="0" cy="361750"/>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0" name="直接连接符 39"/>
            <p:cNvCxnSpPr/>
            <p:nvPr/>
          </p:nvCxnSpPr>
          <p:spPr bwMode="auto">
            <a:xfrm>
              <a:off x="5714214" y="2495746"/>
              <a:ext cx="0" cy="362544"/>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1" name="直接连接符 40"/>
            <p:cNvCxnSpPr/>
            <p:nvPr/>
          </p:nvCxnSpPr>
          <p:spPr bwMode="auto">
            <a:xfrm rot="5400000">
              <a:off x="6179355" y="2678901"/>
              <a:ext cx="357190"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2" name="直接连接符 41"/>
            <p:cNvCxnSpPr/>
            <p:nvPr/>
          </p:nvCxnSpPr>
          <p:spPr bwMode="auto">
            <a:xfrm rot="5400000">
              <a:off x="6823091" y="2678107"/>
              <a:ext cx="357190"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直接连接符 42"/>
            <p:cNvCxnSpPr/>
            <p:nvPr/>
          </p:nvCxnSpPr>
          <p:spPr bwMode="auto">
            <a:xfrm rot="5400000">
              <a:off x="7393801" y="2678901"/>
              <a:ext cx="357190" cy="1588"/>
            </a:xfrm>
            <a:prstGeom prst="lin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56" name="TextBox 55"/>
            <p:cNvSpPr txBox="1"/>
            <p:nvPr/>
          </p:nvSpPr>
          <p:spPr>
            <a:xfrm>
              <a:off x="7429520" y="2857496"/>
              <a:ext cx="312906" cy="369332"/>
            </a:xfrm>
            <a:prstGeom prst="rect">
              <a:avLst/>
            </a:prstGeom>
            <a:noFill/>
          </p:spPr>
          <p:txBody>
            <a:bodyPr wrap="none" rtlCol="0">
              <a:spAutoFit/>
            </a:bodyPr>
            <a:lstStyle/>
            <a:p>
              <a:r>
                <a:rPr lang="en-US" altLang="zh-CN" dirty="0" smtClean="0">
                  <a:solidFill>
                    <a:srgbClr val="000000"/>
                  </a:solidFill>
                </a:rPr>
                <a:t>5</a:t>
              </a:r>
              <a:endParaRPr lang="zh-CN" altLang="en-US" dirty="0">
                <a:solidFill>
                  <a:srgbClr val="000000"/>
                </a:solidFill>
              </a:endParaRPr>
            </a:p>
          </p:txBody>
        </p:sp>
        <p:sp>
          <p:nvSpPr>
            <p:cNvPr id="57" name="TextBox 56"/>
            <p:cNvSpPr txBox="1"/>
            <p:nvPr/>
          </p:nvSpPr>
          <p:spPr>
            <a:xfrm>
              <a:off x="6858016" y="2857496"/>
              <a:ext cx="312906" cy="369332"/>
            </a:xfrm>
            <a:prstGeom prst="rect">
              <a:avLst/>
            </a:prstGeom>
            <a:noFill/>
          </p:spPr>
          <p:txBody>
            <a:bodyPr wrap="none" rtlCol="0">
              <a:spAutoFit/>
            </a:bodyPr>
            <a:lstStyle/>
            <a:p>
              <a:r>
                <a:rPr lang="en-US" altLang="zh-CN" dirty="0" smtClean="0">
                  <a:solidFill>
                    <a:srgbClr val="000000"/>
                  </a:solidFill>
                </a:rPr>
                <a:t>4</a:t>
              </a:r>
              <a:endParaRPr lang="zh-CN" altLang="en-US" dirty="0">
                <a:solidFill>
                  <a:srgbClr val="000000"/>
                </a:solidFill>
              </a:endParaRPr>
            </a:p>
          </p:txBody>
        </p:sp>
        <p:sp>
          <p:nvSpPr>
            <p:cNvPr id="58" name="TextBox 57"/>
            <p:cNvSpPr txBox="1"/>
            <p:nvPr/>
          </p:nvSpPr>
          <p:spPr>
            <a:xfrm>
              <a:off x="6215074" y="2857496"/>
              <a:ext cx="312906" cy="369332"/>
            </a:xfrm>
            <a:prstGeom prst="rect">
              <a:avLst/>
            </a:prstGeom>
            <a:noFill/>
          </p:spPr>
          <p:txBody>
            <a:bodyPr wrap="none" rtlCol="0">
              <a:spAutoFit/>
            </a:bodyPr>
            <a:lstStyle/>
            <a:p>
              <a:r>
                <a:rPr lang="en-US" altLang="zh-CN" dirty="0" smtClean="0">
                  <a:solidFill>
                    <a:srgbClr val="000000"/>
                  </a:solidFill>
                </a:rPr>
                <a:t>3</a:t>
              </a:r>
              <a:endParaRPr lang="zh-CN" altLang="en-US" dirty="0">
                <a:solidFill>
                  <a:srgbClr val="000000"/>
                </a:solidFill>
              </a:endParaRPr>
            </a:p>
          </p:txBody>
        </p:sp>
        <p:sp>
          <p:nvSpPr>
            <p:cNvPr id="59" name="TextBox 58"/>
            <p:cNvSpPr txBox="1"/>
            <p:nvPr/>
          </p:nvSpPr>
          <p:spPr>
            <a:xfrm>
              <a:off x="5572132" y="2857496"/>
              <a:ext cx="312906" cy="369332"/>
            </a:xfrm>
            <a:prstGeom prst="rect">
              <a:avLst/>
            </a:prstGeom>
            <a:noFill/>
          </p:spPr>
          <p:txBody>
            <a:bodyPr wrap="none" rtlCol="0">
              <a:spAutoFit/>
            </a:bodyPr>
            <a:lstStyle/>
            <a:p>
              <a:r>
                <a:rPr lang="en-US" altLang="zh-CN" dirty="0" smtClean="0">
                  <a:solidFill>
                    <a:srgbClr val="000000"/>
                  </a:solidFill>
                </a:rPr>
                <a:t>2</a:t>
              </a:r>
              <a:endParaRPr lang="zh-CN" altLang="en-US" dirty="0">
                <a:solidFill>
                  <a:srgbClr val="000000"/>
                </a:solidFill>
              </a:endParaRPr>
            </a:p>
          </p:txBody>
        </p:sp>
        <p:sp>
          <p:nvSpPr>
            <p:cNvPr id="60" name="TextBox 59"/>
            <p:cNvSpPr txBox="1"/>
            <p:nvPr/>
          </p:nvSpPr>
          <p:spPr>
            <a:xfrm>
              <a:off x="4929190" y="2857496"/>
              <a:ext cx="312906" cy="369332"/>
            </a:xfrm>
            <a:prstGeom prst="rect">
              <a:avLst/>
            </a:prstGeom>
            <a:noFill/>
          </p:spPr>
          <p:txBody>
            <a:bodyPr wrap="none" rtlCol="0">
              <a:spAutoFit/>
            </a:bodyPr>
            <a:lstStyle/>
            <a:p>
              <a:r>
                <a:rPr lang="en-US" altLang="zh-CN" dirty="0" smtClean="0">
                  <a:solidFill>
                    <a:srgbClr val="000000"/>
                  </a:solidFill>
                </a:rPr>
                <a:t>1</a:t>
              </a:r>
              <a:endParaRPr lang="zh-CN" altLang="en-US" dirty="0">
                <a:solidFill>
                  <a:srgbClr val="000000"/>
                </a:solidFill>
              </a:endParaRPr>
            </a:p>
          </p:txBody>
        </p:sp>
        <p:sp>
          <p:nvSpPr>
            <p:cNvPr id="61" name="TextBox 60"/>
            <p:cNvSpPr txBox="1"/>
            <p:nvPr/>
          </p:nvSpPr>
          <p:spPr>
            <a:xfrm>
              <a:off x="4286248" y="2857496"/>
              <a:ext cx="312906" cy="369332"/>
            </a:xfrm>
            <a:prstGeom prst="rect">
              <a:avLst/>
            </a:prstGeom>
            <a:noFill/>
          </p:spPr>
          <p:txBody>
            <a:bodyPr wrap="none" rtlCol="0">
              <a:spAutoFit/>
            </a:bodyPr>
            <a:lstStyle/>
            <a:p>
              <a:r>
                <a:rPr lang="en-US" altLang="zh-CN" dirty="0" smtClean="0">
                  <a:solidFill>
                    <a:srgbClr val="000000"/>
                  </a:solidFill>
                </a:rPr>
                <a:t>0</a:t>
              </a:r>
              <a:endParaRPr lang="zh-CN" altLang="en-US" dirty="0">
                <a:solidFill>
                  <a:srgbClr val="000000"/>
                </a:solidFill>
              </a:endParaRPr>
            </a:p>
          </p:txBody>
        </p:sp>
      </p:grpSp>
      <p:cxnSp>
        <p:nvCxnSpPr>
          <p:cNvPr id="15" name="直接连接符 14"/>
          <p:cNvCxnSpPr/>
          <p:nvPr/>
        </p:nvCxnSpPr>
        <p:spPr bwMode="auto">
          <a:xfrm flipH="1">
            <a:off x="2560207" y="908720"/>
            <a:ext cx="3656048" cy="3559750"/>
          </a:xfrm>
          <a:prstGeom prst="line">
            <a:avLst/>
          </a:prstGeom>
          <a:solidFill>
            <a:schemeClr val="accent1"/>
          </a:solidFill>
          <a:ln w="22225" cap="flat" cmpd="sng" algn="ctr">
            <a:solidFill>
              <a:schemeClr val="tx1"/>
            </a:solidFill>
            <a:prstDash val="solid"/>
            <a:round/>
            <a:headEnd type="diamond" w="med" len="med"/>
            <a:tailEnd type="diamond"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1471876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2</a:t>
            </a:r>
            <a:r>
              <a:rPr lang="zh-CN" altLang="en-US" sz="5400" dirty="0" smtClean="0">
                <a:solidFill>
                  <a:schemeClr val="tx1"/>
                </a:solidFill>
                <a:latin typeface="华文新魏" pitchFamily="2" charset="-122"/>
                <a:ea typeface="华文新魏" pitchFamily="2" charset="-122"/>
              </a:rPr>
              <a:t>节</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dirty="0" smtClean="0">
                <a:solidFill>
                  <a:schemeClr val="tx1"/>
                </a:solidFill>
                <a:latin typeface="华文新魏" pitchFamily="2" charset="-122"/>
                <a:ea typeface="华文新魏" pitchFamily="2" charset="-122"/>
              </a:rPr>
              <a:t>利率的分类及其</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zh-CN" altLang="en-US" sz="5400" dirty="0" smtClean="0">
                <a:solidFill>
                  <a:schemeClr val="tx1"/>
                </a:solidFill>
                <a:latin typeface="华文新魏" pitchFamily="2" charset="-122"/>
                <a:ea typeface="华文新魏" pitchFamily="2" charset="-122"/>
              </a:rPr>
              <a:t>与收益率的关系</a:t>
            </a:r>
            <a:endParaRPr lang="zh-CN" altLang="en-US" sz="5400" b="1" dirty="0" smtClean="0">
              <a:solidFill>
                <a:schemeClr val="tx1"/>
              </a:solidFill>
              <a:latin typeface="华文新魏" pitchFamily="2" charset="-122"/>
              <a:ea typeface="华文新魏" pitchFamily="2" charset="-122"/>
            </a:endParaRPr>
          </a:p>
        </p:txBody>
      </p:sp>
    </p:spTree>
    <p:extLst>
      <p:ext uri="{BB962C8B-B14F-4D97-AF65-F5344CB8AC3E}">
        <p14:creationId xmlns="" xmlns:p14="http://schemas.microsoft.com/office/powerpoint/2010/main" val="3052684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隶书" pitchFamily="49" charset="-122"/>
                <a:ea typeface="隶书" pitchFamily="49" charset="-122"/>
              </a:rPr>
              <a:t>一、利率的分类</a:t>
            </a:r>
          </a:p>
        </p:txBody>
      </p:sp>
      <p:graphicFrame>
        <p:nvGraphicFramePr>
          <p:cNvPr id="4" name="Group 33"/>
          <p:cNvGraphicFramePr>
            <a:graphicFrameLocks noGrp="1"/>
          </p:cNvGraphicFramePr>
          <p:nvPr>
            <p:extLst>
              <p:ext uri="{D42A27DB-BD31-4B8C-83A1-F6EECF244321}">
                <p14:modId xmlns="" xmlns:p14="http://schemas.microsoft.com/office/powerpoint/2010/main" val="4044666010"/>
              </p:ext>
            </p:extLst>
          </p:nvPr>
        </p:nvGraphicFramePr>
        <p:xfrm>
          <a:off x="323528" y="1268760"/>
          <a:ext cx="8572559" cy="4495800"/>
        </p:xfrm>
        <a:graphic>
          <a:graphicData uri="http://schemas.openxmlformats.org/drawingml/2006/table">
            <a:tbl>
              <a:tblPr/>
              <a:tblGrid>
                <a:gridCol w="3214710"/>
                <a:gridCol w="5357849"/>
              </a:tblGrid>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itchFamily="2" charset="-122"/>
                          <a:ea typeface="黑体" pitchFamily="2" charset="-122"/>
                        </a:rPr>
                        <a:t>划分依据</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rPr>
                        <a:t>具体分类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计息时间</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年利率（</a:t>
                      </a: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）、月利率（</a:t>
                      </a: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）、日利率（</a:t>
                      </a:r>
                      <a:r>
                        <a:rPr kumimoji="0" lang="en-US" altLang="zh-CN"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r>
                        <a:rPr kumimoji="0" lang="en-US" altLang="zh-CN" sz="10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0</a:t>
                      </a: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决定方式</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市场利率、官定利率、公定利率</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期限内是否浮动</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固定利率、浮动利率</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是否考虑币值变化</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实际利率、名义利率</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利率的地位</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基准利率、一般利率</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信用活动的期限长短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长期利率、短期利率</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黑体" pitchFamily="2" charset="-122"/>
                          <a:cs typeface="Times New Roman" pitchFamily="18" charset="0"/>
                        </a:rPr>
                        <a:t>给定期限</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rPr>
                        <a:t>即期利率、远期利率</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 xmlns:p14="http://schemas.microsoft.com/office/powerpoint/2010/main" val="1144251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gray">
          <a:xfrm>
            <a:off x="395536" y="620688"/>
            <a:ext cx="8496944" cy="5040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ts val="4000"/>
              </a:lnSpc>
              <a:spcBef>
                <a:spcPct val="0"/>
              </a:spcBef>
              <a:spcAft>
                <a:spcPct val="0"/>
              </a:spcAft>
              <a:buClr>
                <a:srgbClr val="FF0000"/>
              </a:buClr>
              <a:buSzTx/>
              <a:buFont typeface="Wingdings" pitchFamily="2" charset="2"/>
              <a:buChar char="Ø"/>
              <a:tabLst/>
              <a:defRPr/>
            </a:pPr>
            <a:r>
              <a:rPr kumimoji="0" lang="zh-CN" altLang="en-US" sz="32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名义利率</a:t>
            </a:r>
            <a:r>
              <a:rPr kumimoji="0" lang="en-US" altLang="zh-CN"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en-US" altLang="zh-CN" sz="2800" i="1"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nominal interest rate</a:t>
            </a:r>
            <a:r>
              <a:rPr kumimoji="0" lang="en-US" altLang="zh-CN"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是指包括物价变动（包括通货膨胀和通货紧缩）因素的利率。</a:t>
            </a:r>
          </a:p>
          <a:p>
            <a:pPr marL="342900" marR="0" lvl="0" indent="-342900" algn="just" defTabSz="914400" rtl="0" eaLnBrk="1" fontAlgn="base" latinLnBrk="0" hangingPunct="1">
              <a:lnSpc>
                <a:spcPts val="4000"/>
              </a:lnSpc>
              <a:spcBef>
                <a:spcPct val="0"/>
              </a:spcBef>
              <a:spcAft>
                <a:spcPct val="0"/>
              </a:spcAft>
              <a:buClr>
                <a:srgbClr val="FF0000"/>
              </a:buClr>
              <a:buSzTx/>
              <a:buFont typeface="Wingdings" pitchFamily="2" charset="2"/>
              <a:buChar char="Ø"/>
              <a:tabLst/>
              <a:defRPr/>
            </a:pPr>
            <a:r>
              <a:rPr kumimoji="0" lang="zh-CN" altLang="en-US" sz="32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实际利率</a:t>
            </a:r>
            <a:r>
              <a:rPr kumimoji="0" lang="en-US" altLang="zh-CN"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en-US" altLang="zh-CN" sz="2800" i="1"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real interest rate</a:t>
            </a:r>
            <a:r>
              <a:rPr kumimoji="0" lang="en-US" altLang="zh-CN"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是指物价水平不变从而货币的实际购买力不变时的利率，通常用名义利率扣除通胀率即为实际利率。</a:t>
            </a:r>
            <a:endParaRPr kumimoji="0" lang="en-US" altLang="zh-CN"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800100" lvl="1" indent="-342900" algn="just" fontAlgn="base">
              <a:lnSpc>
                <a:spcPts val="4000"/>
              </a:lnSpc>
              <a:spcBef>
                <a:spcPct val="0"/>
              </a:spcBef>
              <a:spcAft>
                <a:spcPct val="0"/>
              </a:spcAft>
              <a:buClr>
                <a:srgbClr val="FF0000"/>
              </a:buClr>
              <a:buFont typeface="Wingdings" pitchFamily="2" charset="2"/>
              <a:buChar char="ü"/>
              <a:defRPr/>
            </a:pPr>
            <a:r>
              <a:rPr lang="zh-CN" altLang="en-US" sz="2400" kern="0" dirty="0" smtClean="0">
                <a:latin typeface="楷体_GB2312" pitchFamily="49" charset="-122"/>
                <a:ea typeface="楷体_GB2312" pitchFamily="49" charset="-122"/>
              </a:rPr>
              <a:t>现实中的利率都为名义利率，实际利率是“虚构”的。因为现实经济都为货币经济，都含通胀。</a:t>
            </a:r>
            <a:endPar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a:p>
            <a:pPr marL="800100" lvl="1" indent="-342900" algn="just" fontAlgn="base">
              <a:lnSpc>
                <a:spcPts val="4000"/>
              </a:lnSpc>
              <a:spcBef>
                <a:spcPct val="0"/>
              </a:spcBef>
              <a:spcAft>
                <a:spcPct val="0"/>
              </a:spcAft>
              <a:buClr>
                <a:srgbClr val="FF0000"/>
              </a:buClr>
              <a:buFont typeface="Wingdings" pitchFamily="2" charset="2"/>
              <a:buChar char="ü"/>
              <a:defRPr/>
            </a:pPr>
            <a:r>
              <a:rPr kumimoji="0" lang="zh-CN" altLang="en-US" sz="2400" i="0" u="none" strike="noStrike" kern="0" cap="none" spc="0" normalizeH="0" baseline="0" noProof="0" dirty="0" smtClean="0">
                <a:ln>
                  <a:noFill/>
                </a:ln>
                <a:effectLst/>
                <a:uLnTx/>
                <a:uFillTx/>
                <a:latin typeface="楷体_GB2312" pitchFamily="49" charset="-122"/>
                <a:ea typeface="楷体_GB2312" pitchFamily="49" charset="-122"/>
              </a:rPr>
              <a:t>欧文</a:t>
            </a:r>
            <a:r>
              <a:rPr kumimoji="0" lang="en-US" altLang="zh-CN" sz="2400" i="0" u="none" strike="noStrike" kern="0" cap="none" spc="0" normalizeH="0" baseline="0" noProof="0" dirty="0" smtClean="0">
                <a:ln>
                  <a:noFill/>
                </a:ln>
                <a:effectLst/>
                <a:uLnTx/>
                <a:uFillTx/>
                <a:latin typeface="楷体_GB2312" pitchFamily="49" charset="-122"/>
                <a:ea typeface="楷体_GB2312" pitchFamily="49" charset="-122"/>
              </a:rPr>
              <a:t>·</a:t>
            </a:r>
            <a:r>
              <a:rPr kumimoji="0" lang="zh-CN" altLang="en-US" sz="2400" i="0" u="none" strike="noStrike" kern="0" cap="none" spc="0" normalizeH="0" baseline="0" noProof="0" dirty="0" smtClean="0">
                <a:ln>
                  <a:noFill/>
                </a:ln>
                <a:effectLst/>
                <a:uLnTx/>
                <a:uFillTx/>
                <a:latin typeface="楷体_GB2312" pitchFamily="49" charset="-122"/>
                <a:ea typeface="楷体_GB2312" pitchFamily="49" charset="-122"/>
              </a:rPr>
              <a:t>费雪方程式：（名义利率含未来通胀的预期）</a:t>
            </a:r>
            <a:endParaRPr kumimoji="0" lang="en-US" altLang="zh-CN" sz="28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
        <p:nvSpPr>
          <p:cNvPr id="5" name="标题 1"/>
          <p:cNvSpPr txBox="1">
            <a:spLocks/>
          </p:cNvSpPr>
          <p:nvPr/>
        </p:nvSpPr>
        <p:spPr bwMode="auto">
          <a:xfrm>
            <a:off x="0" y="116632"/>
            <a:ext cx="7452320" cy="676275"/>
          </a:xfrm>
          <a:prstGeom prst="rect">
            <a:avLst/>
          </a:prstGeom>
          <a:noFill/>
          <a:ln w="9525">
            <a:noFill/>
            <a:miter lim="800000"/>
            <a:headEnd/>
            <a:tailEnd/>
          </a:ln>
        </p:spPr>
        <p:txBody>
          <a:bodyPr/>
          <a:lstStyle/>
          <a:p>
            <a:pPr eaLnBrk="0" hangingPunct="0"/>
            <a:r>
              <a:rPr lang="zh-CN" altLang="en-US" sz="3200" b="1" dirty="0" smtClean="0">
                <a:solidFill>
                  <a:srgbClr val="7030A0"/>
                </a:solidFill>
                <a:latin typeface="楷体_GB2312" pitchFamily="49" charset="-122"/>
                <a:ea typeface="楷体_GB2312" pitchFamily="49" charset="-122"/>
              </a:rPr>
              <a:t>（一）根据</a:t>
            </a:r>
            <a:r>
              <a:rPr lang="zh-CN" altLang="en-US" sz="3200" b="1" dirty="0">
                <a:solidFill>
                  <a:srgbClr val="7030A0"/>
                </a:solidFill>
                <a:latin typeface="楷体_GB2312" pitchFamily="49" charset="-122"/>
                <a:ea typeface="楷体_GB2312" pitchFamily="49" charset="-122"/>
              </a:rPr>
              <a:t>是否考虑币值变化进行划分</a:t>
            </a:r>
          </a:p>
        </p:txBody>
      </p:sp>
      <p:graphicFrame>
        <p:nvGraphicFramePr>
          <p:cNvPr id="114689" name="Object 1"/>
          <p:cNvGraphicFramePr>
            <a:graphicFrameLocks noChangeAspect="1"/>
          </p:cNvGraphicFramePr>
          <p:nvPr>
            <p:extLst>
              <p:ext uri="{D42A27DB-BD31-4B8C-83A1-F6EECF244321}">
                <p14:modId xmlns="" xmlns:p14="http://schemas.microsoft.com/office/powerpoint/2010/main" val="3111583563"/>
              </p:ext>
            </p:extLst>
          </p:nvPr>
        </p:nvGraphicFramePr>
        <p:xfrm>
          <a:off x="2987825" y="5229200"/>
          <a:ext cx="1728192" cy="684364"/>
        </p:xfrm>
        <a:graphic>
          <a:graphicData uri="http://schemas.openxmlformats.org/presentationml/2006/ole">
            <p:oleObj spid="_x0000_s721925" name="Equation" r:id="rId3" imgW="609336" imgH="241195" progId="Equation.DSMT4">
              <p:embed/>
            </p:oleObj>
          </a:graphicData>
        </a:graphic>
      </p:graphicFrame>
      <p:sp>
        <p:nvSpPr>
          <p:cNvPr id="6" name="TextBox 5"/>
          <p:cNvSpPr txBox="1"/>
          <p:nvPr/>
        </p:nvSpPr>
        <p:spPr>
          <a:xfrm>
            <a:off x="2195736" y="5949280"/>
            <a:ext cx="5256567" cy="400110"/>
          </a:xfrm>
          <a:prstGeom prst="rect">
            <a:avLst/>
          </a:prstGeom>
          <a:noFill/>
        </p:spPr>
        <p:txBody>
          <a:bodyPr wrap="none" rtlCol="0">
            <a:spAutoFit/>
          </a:bodyPr>
          <a:lstStyle/>
          <a:p>
            <a:r>
              <a:rPr lang="en-US" altLang="zh-CN" sz="2000" i="1" dirty="0" err="1" smtClean="0">
                <a:latin typeface="Times New Roman" pitchFamily="18" charset="0"/>
                <a:ea typeface="楷体_GB2312" pitchFamily="49" charset="-122"/>
                <a:cs typeface="Times New Roman" pitchFamily="18" charset="0"/>
              </a:rPr>
              <a:t>i</a:t>
            </a:r>
            <a:r>
              <a:rPr lang="zh-CN" altLang="en-US" sz="2000" dirty="0" smtClean="0">
                <a:latin typeface="Times New Roman" pitchFamily="18" charset="0"/>
                <a:ea typeface="楷体_GB2312" pitchFamily="49" charset="-122"/>
                <a:cs typeface="Times New Roman" pitchFamily="18" charset="0"/>
              </a:rPr>
              <a:t>为名义利率，   为实际利率，   为通胀预期。</a:t>
            </a:r>
            <a:endParaRPr lang="zh-CN" altLang="en-US" sz="2000" dirty="0">
              <a:latin typeface="Times New Roman" pitchFamily="18" charset="0"/>
              <a:ea typeface="楷体_GB2312" pitchFamily="49" charset="-122"/>
              <a:cs typeface="Times New Roman" pitchFamily="18" charset="0"/>
            </a:endParaRPr>
          </a:p>
        </p:txBody>
      </p:sp>
      <p:graphicFrame>
        <p:nvGraphicFramePr>
          <p:cNvPr id="721926" name="Object 6"/>
          <p:cNvGraphicFramePr>
            <a:graphicFrameLocks noChangeAspect="1"/>
          </p:cNvGraphicFramePr>
          <p:nvPr/>
        </p:nvGraphicFramePr>
        <p:xfrm>
          <a:off x="3851920" y="5877272"/>
          <a:ext cx="288032" cy="518458"/>
        </p:xfrm>
        <a:graphic>
          <a:graphicData uri="http://schemas.openxmlformats.org/presentationml/2006/ole">
            <p:oleObj spid="_x0000_s721926" name="Equation" r:id="rId4" imgW="126720" imgH="228600" progId="Equation.DSMT4">
              <p:embed/>
            </p:oleObj>
          </a:graphicData>
        </a:graphic>
      </p:graphicFrame>
      <p:graphicFrame>
        <p:nvGraphicFramePr>
          <p:cNvPr id="721927" name="Object 7"/>
          <p:cNvGraphicFramePr>
            <a:graphicFrameLocks noChangeAspect="1"/>
          </p:cNvGraphicFramePr>
          <p:nvPr/>
        </p:nvGraphicFramePr>
        <p:xfrm>
          <a:off x="5436096" y="5949280"/>
          <a:ext cx="360040" cy="384043"/>
        </p:xfrm>
        <a:graphic>
          <a:graphicData uri="http://schemas.openxmlformats.org/presentationml/2006/ole">
            <p:oleObj spid="_x0000_s721927" name="Equation" r:id="rId5" imgW="190440" imgH="203040" progId="Equation.DSMT4">
              <p:embed/>
            </p:oleObj>
          </a:graphicData>
        </a:graphic>
      </p:graphicFrame>
    </p:spTree>
    <p:extLst>
      <p:ext uri="{BB962C8B-B14F-4D97-AF65-F5344CB8AC3E}">
        <p14:creationId xmlns="" xmlns:p14="http://schemas.microsoft.com/office/powerpoint/2010/main" val="18498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outVertical)">
                                      <p:cBhvr>
                                        <p:cTn id="12" dur="500"/>
                                        <p:tgtEl>
                                          <p:spTgt spid="4">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outVertical)">
                                      <p:cBhvr>
                                        <p:cTn id="15" dur="500"/>
                                        <p:tgtEl>
                                          <p:spTgt spid="4">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outVertical)">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p:cNvSpPr>
            <a:spLocks noChangeArrowheads="1"/>
          </p:cNvSpPr>
          <p:nvPr/>
        </p:nvSpPr>
        <p:spPr bwMode="auto">
          <a:xfrm>
            <a:off x="571500" y="1357313"/>
            <a:ext cx="3833813" cy="38338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9ACE91"/>
              </a:gs>
              <a:gs pos="50000">
                <a:srgbClr val="5AB14B"/>
              </a:gs>
              <a:gs pos="100000">
                <a:srgbClr val="9ACE91"/>
              </a:gs>
            </a:gsLst>
            <a:lin ang="13500000" scaled="1"/>
          </a:gradFill>
          <a:ln w="9525">
            <a:noFill/>
            <a:round/>
            <a:headEnd/>
            <a:tailEnd/>
          </a:ln>
        </p:spPr>
        <p:txBody>
          <a:bodyPr wrap="none" anchor="ctr"/>
          <a:lstStyle/>
          <a:p>
            <a:endParaRPr lang="zh-CN" altLang="en-US">
              <a:solidFill>
                <a:srgbClr val="000000"/>
              </a:solidFill>
            </a:endParaRPr>
          </a:p>
        </p:txBody>
      </p:sp>
      <p:sp>
        <p:nvSpPr>
          <p:cNvPr id="149507" name="Oval 3"/>
          <p:cNvSpPr>
            <a:spLocks noChangeArrowheads="1"/>
          </p:cNvSpPr>
          <p:nvPr/>
        </p:nvSpPr>
        <p:spPr bwMode="auto">
          <a:xfrm>
            <a:off x="876300" y="1662113"/>
            <a:ext cx="3200400" cy="3200400"/>
          </a:xfrm>
          <a:prstGeom prst="ellipse">
            <a:avLst/>
          </a:prstGeom>
          <a:gradFill rotWithShape="0">
            <a:gsLst>
              <a:gs pos="0">
                <a:srgbClr val="2F7ADF"/>
              </a:gs>
              <a:gs pos="100000">
                <a:srgbClr val="89B3EC"/>
              </a:gs>
            </a:gsLst>
            <a:path path="shape">
              <a:fillToRect l="50000" t="50000" r="50000" b="50000"/>
            </a:path>
          </a:gradFill>
          <a:ln w="28440">
            <a:solidFill>
              <a:srgbClr val="FFFFFF"/>
            </a:solidFill>
            <a:miter lim="800000"/>
            <a:headEnd/>
            <a:tailEnd/>
          </a:ln>
        </p:spPr>
        <p:txBody>
          <a:bodyPr wrap="none" anchor="ctr"/>
          <a:lstStyle/>
          <a:p>
            <a:endParaRPr lang="zh-CN" altLang="zh-CN">
              <a:solidFill>
                <a:srgbClr val="000000"/>
              </a:solidFill>
            </a:endParaRPr>
          </a:p>
        </p:txBody>
      </p:sp>
      <p:sp>
        <p:nvSpPr>
          <p:cNvPr id="149511" name="AutoShape 7"/>
          <p:cNvSpPr>
            <a:spLocks noChangeArrowheads="1"/>
          </p:cNvSpPr>
          <p:nvPr/>
        </p:nvSpPr>
        <p:spPr bwMode="auto">
          <a:xfrm>
            <a:off x="3491880" y="1988840"/>
            <a:ext cx="3781425" cy="500063"/>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solidFill>
                  <a:srgbClr val="000000"/>
                </a:solidFill>
                <a:latin typeface="微软雅黑" panose="020B0503020204020204" pitchFamily="34" charset="-122"/>
                <a:ea typeface="微软雅黑" panose="020B0503020204020204" pitchFamily="34" charset="-122"/>
              </a:rPr>
              <a:t>货币的时间价值与利息</a:t>
            </a:r>
            <a:endParaRPr lang="en-GB" altLang="zh-CN" sz="2400" b="1" dirty="0">
              <a:solidFill>
                <a:srgbClr val="000000"/>
              </a:solidFill>
              <a:latin typeface="微软雅黑" panose="020B0503020204020204" pitchFamily="34" charset="-122"/>
              <a:ea typeface="微软雅黑" panose="020B0503020204020204" pitchFamily="34" charset="-122"/>
            </a:endParaRPr>
          </a:p>
        </p:txBody>
      </p:sp>
      <p:sp>
        <p:nvSpPr>
          <p:cNvPr id="11" name="Text Box 9"/>
          <p:cNvSpPr txBox="1">
            <a:spLocks noChangeArrowheads="1"/>
          </p:cNvSpPr>
          <p:nvPr/>
        </p:nvSpPr>
        <p:spPr bwMode="auto">
          <a:xfrm>
            <a:off x="899593" y="2204864"/>
            <a:ext cx="2520279" cy="2125839"/>
          </a:xfrm>
          <a:prstGeom prst="rect">
            <a:avLst/>
          </a:prstGeom>
          <a:noFill/>
          <a:ln w="9525">
            <a:noFill/>
            <a:round/>
            <a:headEnd/>
            <a:tailEnd/>
          </a:ln>
          <a:effectLst/>
        </p:spPr>
        <p:txBody>
          <a:bodyPr wrap="squar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4400" b="1" dirty="0" smtClean="0">
                <a:solidFill>
                  <a:srgbClr val="FFFF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货币的时间价值与利率</a:t>
            </a:r>
            <a:endParaRPr lang="en-GB" sz="4400" b="1" dirty="0">
              <a:solidFill>
                <a:srgbClr val="FFFFFF"/>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p:txBody>
      </p:sp>
      <p:sp>
        <p:nvSpPr>
          <p:cNvPr id="59" name="AutoShape 7"/>
          <p:cNvSpPr>
            <a:spLocks noChangeArrowheads="1"/>
          </p:cNvSpPr>
          <p:nvPr/>
        </p:nvSpPr>
        <p:spPr bwMode="auto">
          <a:xfrm>
            <a:off x="3707904" y="3284984"/>
            <a:ext cx="3781425" cy="500063"/>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solidFill>
                  <a:srgbClr val="000000"/>
                </a:solidFill>
                <a:latin typeface="微软雅黑" panose="020B0503020204020204" pitchFamily="34" charset="-122"/>
                <a:ea typeface="微软雅黑" panose="020B0503020204020204" pitchFamily="34" charset="-122"/>
              </a:rPr>
              <a:t>利率的决定及其影响因素</a:t>
            </a:r>
            <a:endParaRPr lang="en-GB" altLang="zh-CN" sz="2400" b="1" dirty="0">
              <a:solidFill>
                <a:srgbClr val="000000"/>
              </a:solidFill>
              <a:latin typeface="微软雅黑" panose="020B0503020204020204" pitchFamily="34" charset="-122"/>
              <a:ea typeface="微软雅黑" panose="020B0503020204020204" pitchFamily="34" charset="-122"/>
            </a:endParaRPr>
          </a:p>
        </p:txBody>
      </p:sp>
      <p:sp>
        <p:nvSpPr>
          <p:cNvPr id="60" name="AutoShape 6"/>
          <p:cNvSpPr>
            <a:spLocks noChangeArrowheads="1"/>
          </p:cNvSpPr>
          <p:nvPr/>
        </p:nvSpPr>
        <p:spPr bwMode="auto">
          <a:xfrm>
            <a:off x="3707904" y="2636912"/>
            <a:ext cx="3779838"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0000"/>
                </a:solidFill>
                <a:latin typeface="微软雅黑" panose="020B0503020204020204" pitchFamily="34" charset="-122"/>
                <a:ea typeface="微软雅黑" panose="020B0503020204020204" pitchFamily="34" charset="-122"/>
              </a:rPr>
              <a:t>利率的分类及其与收益率的关系</a:t>
            </a:r>
            <a:endParaRPr lang="en-GB" altLang="zh-CN" sz="2000" b="1" dirty="0">
              <a:solidFill>
                <a:srgbClr val="000000"/>
              </a:solidFill>
              <a:latin typeface="微软雅黑" panose="020B0503020204020204" pitchFamily="34" charset="-122"/>
              <a:ea typeface="微软雅黑" panose="020B0503020204020204" pitchFamily="34" charset="-122"/>
            </a:endParaRPr>
          </a:p>
        </p:txBody>
      </p:sp>
      <p:sp>
        <p:nvSpPr>
          <p:cNvPr id="61" name="AutoShape 6"/>
          <p:cNvSpPr>
            <a:spLocks noChangeArrowheads="1"/>
          </p:cNvSpPr>
          <p:nvPr/>
        </p:nvSpPr>
        <p:spPr bwMode="auto">
          <a:xfrm>
            <a:off x="3635896" y="3933056"/>
            <a:ext cx="3779838"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solidFill>
                  <a:srgbClr val="000000"/>
                </a:solidFill>
                <a:latin typeface="微软雅黑" panose="020B0503020204020204" pitchFamily="34" charset="-122"/>
                <a:ea typeface="微软雅黑" panose="020B0503020204020204" pitchFamily="34" charset="-122"/>
              </a:rPr>
              <a:t>利率的作用及其发挥</a:t>
            </a:r>
            <a:endParaRPr lang="en-GB" altLang="zh-CN" sz="24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05785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7158" y="1428736"/>
            <a:ext cx="8048625" cy="3357586"/>
          </a:xfrm>
          <a:prstGeom prst="rect">
            <a:avLst/>
          </a:prstGeom>
          <a:noFill/>
          <a:ln w="9525">
            <a:noFill/>
            <a:miter lim="800000"/>
            <a:headEnd/>
            <a:tailEnd/>
          </a:ln>
          <a:effectLst/>
        </p:spPr>
      </p:pic>
      <p:sp>
        <p:nvSpPr>
          <p:cNvPr id="5" name="标题 1"/>
          <p:cNvSpPr>
            <a:spLocks noGrp="1"/>
          </p:cNvSpPr>
          <p:nvPr>
            <p:ph type="title"/>
          </p:nvPr>
        </p:nvSpPr>
        <p:spPr>
          <a:xfrm>
            <a:off x="396552" y="188640"/>
            <a:ext cx="9144000" cy="927100"/>
          </a:xfrm>
        </p:spPr>
        <p:txBody>
          <a:bodyPr/>
          <a:lstStyle/>
          <a:p>
            <a:r>
              <a:rPr lang="zh-CN" altLang="en-US" sz="2400" dirty="0" smtClean="0">
                <a:solidFill>
                  <a:srgbClr val="7030A0"/>
                </a:solidFill>
                <a:latin typeface="Times New Roman" pitchFamily="18" charset="0"/>
                <a:ea typeface="楷体_GB2312" pitchFamily="49" charset="-122"/>
                <a:cs typeface="Times New Roman" pitchFamily="18" charset="0"/>
              </a:rPr>
              <a:t>美国</a:t>
            </a:r>
            <a:r>
              <a:rPr lang="en-US" altLang="zh-CN" sz="2400" dirty="0" smtClean="0">
                <a:solidFill>
                  <a:srgbClr val="7030A0"/>
                </a:solidFill>
                <a:latin typeface="Times New Roman" pitchFamily="18" charset="0"/>
                <a:ea typeface="楷体_GB2312" pitchFamily="49" charset="-122"/>
                <a:cs typeface="Times New Roman" pitchFamily="18" charset="0"/>
              </a:rPr>
              <a:t>1953-2010</a:t>
            </a:r>
            <a:r>
              <a:rPr lang="zh-CN" altLang="en-US" sz="2400" dirty="0" smtClean="0">
                <a:solidFill>
                  <a:srgbClr val="7030A0"/>
                </a:solidFill>
                <a:latin typeface="Times New Roman" pitchFamily="18" charset="0"/>
                <a:ea typeface="楷体_GB2312" pitchFamily="49" charset="-122"/>
                <a:cs typeface="Times New Roman" pitchFamily="18" charset="0"/>
              </a:rPr>
              <a:t>的预期通货膨胀率与利率（</a:t>
            </a:r>
            <a:r>
              <a:rPr lang="en-US" altLang="zh-CN" sz="2400" dirty="0" smtClean="0">
                <a:solidFill>
                  <a:srgbClr val="7030A0"/>
                </a:solidFill>
                <a:latin typeface="Times New Roman" pitchFamily="18" charset="0"/>
                <a:ea typeface="楷体_GB2312" pitchFamily="49" charset="-122"/>
                <a:cs typeface="Times New Roman" pitchFamily="18" charset="0"/>
              </a:rPr>
              <a:t>3</a:t>
            </a:r>
            <a:r>
              <a:rPr lang="zh-CN" altLang="en-US" sz="2400" dirty="0" smtClean="0">
                <a:solidFill>
                  <a:srgbClr val="7030A0"/>
                </a:solidFill>
                <a:latin typeface="Times New Roman" pitchFamily="18" charset="0"/>
                <a:ea typeface="楷体_GB2312" pitchFamily="49" charset="-122"/>
                <a:cs typeface="Times New Roman" pitchFamily="18" charset="0"/>
              </a:rPr>
              <a:t>个月期国库券）</a:t>
            </a:r>
            <a:endParaRPr lang="zh-CN" altLang="en-US" sz="2400" dirty="0">
              <a:solidFill>
                <a:srgbClr val="7030A0"/>
              </a:solidFill>
              <a:latin typeface="Times New Roman" pitchFamily="18" charset="0"/>
              <a:ea typeface="楷体_GB2312" pitchFamily="49" charset="-122"/>
              <a:cs typeface="Times New Roman" pitchFamily="18" charset="0"/>
            </a:endParaRPr>
          </a:p>
        </p:txBody>
      </p:sp>
      <p:sp>
        <p:nvSpPr>
          <p:cNvPr id="6" name="矩形 5"/>
          <p:cNvSpPr/>
          <p:nvPr/>
        </p:nvSpPr>
        <p:spPr>
          <a:xfrm>
            <a:off x="357158" y="4857760"/>
            <a:ext cx="8429684" cy="1200329"/>
          </a:xfrm>
          <a:prstGeom prst="rect">
            <a:avLst/>
          </a:prstGeom>
        </p:spPr>
        <p:txBody>
          <a:bodyPr wrap="square">
            <a:spAutoFit/>
          </a:bodyPr>
          <a:lstStyle/>
          <a:p>
            <a:r>
              <a:rPr lang="zh-CN" altLang="en-US" dirty="0" smtClean="0">
                <a:latin typeface="Times New Roman" pitchFamily="18" charset="0"/>
                <a:ea typeface="楷体_GB2312" pitchFamily="49" charset="-122"/>
                <a:cs typeface="Times New Roman" pitchFamily="18" charset="0"/>
              </a:rPr>
              <a:t>资料来源：</a:t>
            </a:r>
            <a:r>
              <a:rPr lang="pt-BR" altLang="zh-CN" dirty="0" smtClean="0">
                <a:latin typeface="Times New Roman" pitchFamily="18" charset="0"/>
                <a:ea typeface="楷体_GB2312" pitchFamily="49" charset="-122"/>
                <a:cs typeface="Times New Roman" pitchFamily="18" charset="0"/>
              </a:rPr>
              <a:t>Frederic S . Mishkin</a:t>
            </a:r>
            <a:r>
              <a:rPr lang="en-US" altLang="zh-CN" dirty="0" smtClean="0">
                <a:latin typeface="Times New Roman" pitchFamily="18" charset="0"/>
                <a:ea typeface="楷体_GB2312" pitchFamily="49" charset="-122"/>
                <a:cs typeface="Times New Roman" pitchFamily="18" charset="0"/>
              </a:rPr>
              <a:t>“The Real Interest Rate : An Empirical Investigation”</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 </a:t>
            </a:r>
            <a:r>
              <a:rPr lang="en-US" altLang="zh-CN" i="1" dirty="0" smtClean="0">
                <a:latin typeface="Times New Roman" pitchFamily="18" charset="0"/>
                <a:ea typeface="楷体_GB2312" pitchFamily="49" charset="-122"/>
                <a:cs typeface="Times New Roman" pitchFamily="18" charset="0"/>
              </a:rPr>
              <a:t>Carnegie Rochester Conference Series on Public Policy </a:t>
            </a:r>
            <a:r>
              <a:rPr lang="en-US" altLang="zh-CN" dirty="0" smtClean="0">
                <a:latin typeface="Times New Roman" pitchFamily="18" charset="0"/>
                <a:ea typeface="楷体_GB2312" pitchFamily="49" charset="-122"/>
                <a:cs typeface="Times New Roman" pitchFamily="18" charset="0"/>
              </a:rPr>
              <a:t>15 ( 1981 ): 15 -200</a:t>
            </a:r>
            <a:r>
              <a:rPr lang="zh-CN" altLang="en-US" dirty="0" smtClean="0">
                <a:latin typeface="Times New Roman" pitchFamily="18" charset="0"/>
                <a:ea typeface="楷体_GB2312" pitchFamily="49" charset="-122"/>
                <a:cs typeface="Times New Roman" pitchFamily="18" charset="0"/>
              </a:rPr>
              <a:t>。这篇文章介绍了预期通胀率的计算方法，这一方法将预期通货膨胀率视做历史利率、通货膨胀率与时间趋势的函数。</a:t>
            </a:r>
            <a:endParaRPr lang="zh-CN" altLang="en-US" dirty="0">
              <a:latin typeface="Times New Roman" pitchFamily="18" charset="0"/>
              <a:ea typeface="楷体_GB2312" pitchFamily="49" charset="-122"/>
              <a:cs typeface="Times New Roman" pitchFamily="18" charset="0"/>
            </a:endParaRPr>
          </a:p>
        </p:txBody>
      </p:sp>
      <p:sp>
        <p:nvSpPr>
          <p:cNvPr id="7" name="TextBox 6"/>
          <p:cNvSpPr txBox="1"/>
          <p:nvPr/>
        </p:nvSpPr>
        <p:spPr>
          <a:xfrm>
            <a:off x="5004048" y="1052736"/>
            <a:ext cx="4139952" cy="1938992"/>
          </a:xfrm>
          <a:prstGeom prst="rect">
            <a:avLst/>
          </a:prstGeom>
          <a:solidFill>
            <a:srgbClr val="FFFFFF"/>
          </a:solidFill>
        </p:spPr>
        <p:txBody>
          <a:bodyPr wrap="square" rtlCol="0">
            <a:spAutoFit/>
          </a:bodyPr>
          <a:lstStyle/>
          <a:p>
            <a:pPr>
              <a:buClr>
                <a:srgbClr val="FF0000"/>
              </a:buClr>
              <a:buFont typeface="Wingdings" pitchFamily="2" charset="2"/>
              <a:buChar char="Ø"/>
            </a:pPr>
            <a:r>
              <a:rPr lang="zh-CN" altLang="en-US" sz="2400" dirty="0" smtClean="0">
                <a:latin typeface="楷体_GB2312" pitchFamily="49" charset="-122"/>
                <a:ea typeface="楷体_GB2312" pitchFamily="49" charset="-122"/>
              </a:rPr>
              <a:t>名义利率与通胀预期走势基本一致，尤其是通胀大幅波动期间。</a:t>
            </a:r>
            <a:endParaRPr lang="en-US" altLang="zh-CN" sz="24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400" dirty="0" smtClean="0">
                <a:latin typeface="楷体_GB2312" pitchFamily="49" charset="-122"/>
                <a:ea typeface="楷体_GB2312" pitchFamily="49" charset="-122"/>
              </a:rPr>
              <a:t>名义利率主要由</a:t>
            </a:r>
            <a:r>
              <a:rPr lang="zh-CN" altLang="en-US" sz="2400" b="1" dirty="0" smtClean="0">
                <a:solidFill>
                  <a:srgbClr val="7030A0"/>
                </a:solidFill>
                <a:latin typeface="楷体_GB2312" pitchFamily="49" charset="-122"/>
                <a:ea typeface="楷体_GB2312" pitchFamily="49" charset="-122"/>
              </a:rPr>
              <a:t>通胀（预期）</a:t>
            </a:r>
            <a:r>
              <a:rPr lang="zh-CN" altLang="en-US" sz="2400" dirty="0" smtClean="0">
                <a:latin typeface="楷体_GB2312" pitchFamily="49" charset="-122"/>
                <a:ea typeface="楷体_GB2312" pitchFamily="49" charset="-122"/>
              </a:rPr>
              <a:t>决定，实际利率的波动不大。</a:t>
            </a:r>
            <a:endParaRPr lang="en-US" altLang="zh-CN" sz="2400" dirty="0" smtClean="0">
              <a:latin typeface="楷体_GB2312" pitchFamily="49" charset="-122"/>
              <a:ea typeface="楷体_GB2312" pitchFamily="49" charset="-122"/>
            </a:endParaRPr>
          </a:p>
        </p:txBody>
      </p:sp>
    </p:spTree>
    <p:extLst>
      <p:ext uri="{BB962C8B-B14F-4D97-AF65-F5344CB8AC3E}">
        <p14:creationId xmlns="" xmlns:p14="http://schemas.microsoft.com/office/powerpoint/2010/main" val="3753411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620688"/>
            <a:ext cx="8999984" cy="4132262"/>
          </a:xfrm>
          <a:prstGeom prst="rect">
            <a:avLst/>
          </a:prstGeom>
          <a:noFill/>
          <a:ln>
            <a:noFill/>
          </a:ln>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lnSpc>
                <a:spcPts val="4000"/>
              </a:lnSpc>
              <a:buClr>
                <a:srgbClr val="FF0000"/>
              </a:buClr>
              <a:buFont typeface="Wingdings" pitchFamily="2" charset="2"/>
              <a:buChar char="Ø"/>
              <a:defRPr/>
            </a:pPr>
            <a:r>
              <a:rPr lang="zh-CN" altLang="en-US" sz="3200" dirty="0" smtClean="0">
                <a:latin typeface="华文新魏" pitchFamily="2" charset="-122"/>
                <a:ea typeface="华文新魏" pitchFamily="2" charset="-122"/>
              </a:rPr>
              <a:t>即期利率</a:t>
            </a:r>
            <a:r>
              <a:rPr lang="en-US" altLang="zh-CN" sz="2800" dirty="0" smtClean="0">
                <a:latin typeface="楷体_GB2312" pitchFamily="49" charset="-122"/>
                <a:ea typeface="楷体_GB2312" pitchFamily="49" charset="-122"/>
              </a:rPr>
              <a:t>(</a:t>
            </a:r>
            <a:r>
              <a:rPr lang="en-US" altLang="zh-CN" sz="2800" i="1" dirty="0" smtClean="0">
                <a:ea typeface="楷体_GB2312" pitchFamily="49" charset="-122"/>
              </a:rPr>
              <a:t>Spot Interest Rate</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指的是</a:t>
            </a:r>
            <a:r>
              <a:rPr lang="zh-CN" altLang="zh-CN" sz="2800" dirty="0" smtClean="0">
                <a:latin typeface="楷体_GB2312" pitchFamily="49" charset="-122"/>
                <a:ea typeface="楷体_GB2312" pitchFamily="49" charset="-122"/>
              </a:rPr>
              <a:t>不同期限的金融工具以</a:t>
            </a:r>
            <a:r>
              <a:rPr lang="zh-CN" altLang="zh-CN" sz="2800" b="1" dirty="0" smtClean="0">
                <a:solidFill>
                  <a:srgbClr val="C00000"/>
                </a:solidFill>
                <a:latin typeface="楷体_GB2312" pitchFamily="49" charset="-122"/>
                <a:ea typeface="楷体_GB2312" pitchFamily="49" charset="-122"/>
              </a:rPr>
              <a:t>复利形式</a:t>
            </a:r>
            <a:r>
              <a:rPr lang="zh-CN" altLang="zh-CN" sz="2800" dirty="0" smtClean="0">
                <a:latin typeface="楷体_GB2312" pitchFamily="49" charset="-122"/>
                <a:ea typeface="楷体_GB2312" pitchFamily="49" charset="-122"/>
              </a:rPr>
              <a:t>标示的利率，即在持有到期之前</a:t>
            </a:r>
            <a:r>
              <a:rPr lang="zh-CN" altLang="zh-CN" sz="2800" b="1" dirty="0" smtClean="0">
                <a:solidFill>
                  <a:srgbClr val="0000FF"/>
                </a:solidFill>
                <a:latin typeface="楷体_GB2312" pitchFamily="49" charset="-122"/>
                <a:ea typeface="楷体_GB2312" pitchFamily="49" charset="-122"/>
              </a:rPr>
              <a:t>不支付利息</a:t>
            </a:r>
            <a:r>
              <a:rPr lang="zh-CN" altLang="zh-CN" sz="2800" dirty="0" smtClean="0">
                <a:latin typeface="楷体_GB2312" pitchFamily="49" charset="-122"/>
                <a:ea typeface="楷体_GB2312" pitchFamily="49" charset="-122"/>
              </a:rPr>
              <a:t>、</a:t>
            </a:r>
            <a:r>
              <a:rPr lang="zh-CN" altLang="zh-CN" sz="2800" b="1" dirty="0" smtClean="0">
                <a:solidFill>
                  <a:srgbClr val="0000FF"/>
                </a:solidFill>
                <a:latin typeface="楷体_GB2312" pitchFamily="49" charset="-122"/>
                <a:ea typeface="楷体_GB2312" pitchFamily="49" charset="-122"/>
              </a:rPr>
              <a:t>到期一次性还本付息</a:t>
            </a:r>
            <a:r>
              <a:rPr lang="zh-CN" altLang="zh-CN" sz="2800" dirty="0" smtClean="0">
                <a:latin typeface="楷体_GB2312" pitchFamily="49" charset="-122"/>
                <a:ea typeface="楷体_GB2312" pitchFamily="49" charset="-122"/>
              </a:rPr>
              <a:t>时，按复利原则计算所适用的利率。</a:t>
            </a:r>
            <a:endParaRPr lang="en-US" altLang="zh-CN" sz="2800" dirty="0" smtClean="0">
              <a:latin typeface="楷体_GB2312" pitchFamily="49" charset="-122"/>
              <a:ea typeface="楷体_GB2312" pitchFamily="49" charset="-122"/>
            </a:endParaRPr>
          </a:p>
          <a:p>
            <a:pPr lvl="2" algn="just" eaLnBrk="1" hangingPunct="1">
              <a:lnSpc>
                <a:spcPts val="4000"/>
              </a:lnSpc>
              <a:buClr>
                <a:srgbClr val="FF0000"/>
              </a:buClr>
              <a:buFont typeface="Wingdings" pitchFamily="2" charset="2"/>
              <a:buChar char="ü"/>
              <a:defRPr/>
            </a:pPr>
            <a:r>
              <a:rPr lang="zh-CN" altLang="en-US" dirty="0" smtClean="0">
                <a:latin typeface="楷体_GB2312" pitchFamily="49" charset="-122"/>
                <a:ea typeface="楷体_GB2312" pitchFamily="49" charset="-122"/>
              </a:rPr>
              <a:t>一定期限零息债券的年化收益率。</a:t>
            </a:r>
            <a:endParaRPr lang="en-US" altLang="zh-CN" dirty="0" smtClean="0">
              <a:latin typeface="楷体_GB2312" pitchFamily="49" charset="-122"/>
              <a:ea typeface="楷体_GB2312" pitchFamily="49" charset="-122"/>
            </a:endParaRPr>
          </a:p>
          <a:p>
            <a:pPr lvl="2" algn="just" eaLnBrk="1" hangingPunct="1">
              <a:lnSpc>
                <a:spcPts val="4000"/>
              </a:lnSpc>
              <a:buClr>
                <a:srgbClr val="FF0000"/>
              </a:buClr>
              <a:buFont typeface="Wingdings" pitchFamily="2" charset="2"/>
              <a:buChar char="ü"/>
              <a:defRPr/>
            </a:pPr>
            <a:r>
              <a:rPr lang="zh-CN" altLang="en-US" dirty="0" smtClean="0">
                <a:latin typeface="楷体_GB2312" pitchFamily="49" charset="-122"/>
                <a:ea typeface="楷体_GB2312" pitchFamily="49" charset="-122"/>
              </a:rPr>
              <a:t>年化收益率，指的是一年期限的收益率；</a:t>
            </a:r>
            <a:endParaRPr lang="en-US" altLang="zh-CN" dirty="0" smtClean="0">
              <a:latin typeface="楷体_GB2312" pitchFamily="49" charset="-122"/>
              <a:ea typeface="楷体_GB2312" pitchFamily="49" charset="-122"/>
            </a:endParaRPr>
          </a:p>
          <a:p>
            <a:pPr lvl="2" algn="just" eaLnBrk="1" hangingPunct="1">
              <a:lnSpc>
                <a:spcPts val="4000"/>
              </a:lnSpc>
              <a:buClr>
                <a:srgbClr val="FF0000"/>
              </a:buClr>
              <a:buFont typeface="Wingdings" pitchFamily="2" charset="2"/>
              <a:buChar char="ü"/>
              <a:defRPr/>
            </a:pPr>
            <a:r>
              <a:rPr lang="zh-CN" altLang="en-US" dirty="0" smtClean="0">
                <a:latin typeface="楷体_GB2312" pitchFamily="49" charset="-122"/>
                <a:ea typeface="楷体_GB2312" pitchFamily="49" charset="-122"/>
              </a:rPr>
              <a:t>通常用复利来计算年化收益率。</a:t>
            </a:r>
            <a:endParaRPr lang="en-US" altLang="zh-CN" dirty="0" smtClean="0">
              <a:latin typeface="楷体_GB2312" pitchFamily="49" charset="-122"/>
              <a:ea typeface="楷体_GB2312" pitchFamily="49" charset="-122"/>
            </a:endParaRPr>
          </a:p>
          <a:p>
            <a:pPr indent="12700" algn="just" eaLnBrk="1" hangingPunct="1">
              <a:lnSpc>
                <a:spcPts val="4000"/>
              </a:lnSpc>
              <a:defRPr/>
            </a:pPr>
            <a:endParaRPr lang="en-US" altLang="zh-CN" b="1" dirty="0" smtClean="0">
              <a:latin typeface="楷体_GB2312" pitchFamily="49" charset="-122"/>
              <a:ea typeface="楷体_GB2312" pitchFamily="49" charset="-122"/>
            </a:endParaRPr>
          </a:p>
          <a:p>
            <a:pPr indent="12700" algn="just" eaLnBrk="1" hangingPunct="1">
              <a:lnSpc>
                <a:spcPts val="4000"/>
              </a:lnSpc>
              <a:defRPr/>
            </a:pPr>
            <a:endParaRPr lang="en-US" altLang="zh-CN" b="1" dirty="0" smtClean="0">
              <a:latin typeface="楷体_GB2312" pitchFamily="49" charset="-122"/>
              <a:ea typeface="楷体_GB2312" pitchFamily="49" charset="-122"/>
            </a:endParaRPr>
          </a:p>
        </p:txBody>
      </p:sp>
      <p:sp>
        <p:nvSpPr>
          <p:cNvPr id="5" name="标题 1"/>
          <p:cNvSpPr txBox="1">
            <a:spLocks/>
          </p:cNvSpPr>
          <p:nvPr/>
        </p:nvSpPr>
        <p:spPr bwMode="auto">
          <a:xfrm>
            <a:off x="0" y="116632"/>
            <a:ext cx="8858250" cy="676275"/>
          </a:xfrm>
          <a:prstGeom prst="rect">
            <a:avLst/>
          </a:prstGeom>
          <a:noFill/>
          <a:ln w="9525">
            <a:noFill/>
            <a:miter lim="800000"/>
            <a:headEnd/>
            <a:tailEnd/>
          </a:ln>
        </p:spPr>
        <p:txBody>
          <a:bodyPr/>
          <a:lstStyle/>
          <a:p>
            <a:pPr>
              <a:lnSpc>
                <a:spcPts val="4000"/>
              </a:lnSpc>
            </a:pPr>
            <a:r>
              <a:rPr lang="zh-CN" altLang="en-US" sz="3200" b="1" dirty="0" smtClean="0">
                <a:solidFill>
                  <a:srgbClr val="7030A0"/>
                </a:solidFill>
                <a:latin typeface="楷体_GB2312" panose="02010609030101010101" pitchFamily="49" charset="-122"/>
                <a:ea typeface="楷体_GB2312" panose="02010609030101010101" pitchFamily="49" charset="-122"/>
                <a:cs typeface="Times New Roman" pitchFamily="18" charset="0"/>
              </a:rPr>
              <a:t>（二）根据</a:t>
            </a:r>
            <a:r>
              <a:rPr lang="zh-CN" altLang="en-US" sz="3200" b="1" dirty="0">
                <a:solidFill>
                  <a:srgbClr val="7030A0"/>
                </a:solidFill>
                <a:latin typeface="楷体_GB2312" panose="02010609030101010101" pitchFamily="49" charset="-122"/>
                <a:ea typeface="楷体_GB2312" panose="02010609030101010101" pitchFamily="49" charset="-122"/>
                <a:cs typeface="Times New Roman" pitchFamily="18" charset="0"/>
              </a:rPr>
              <a:t>给定的不同期限划分</a:t>
            </a:r>
            <a:endParaRPr lang="zh-CN" altLang="en-US" sz="3200" dirty="0">
              <a:solidFill>
                <a:srgbClr val="7030A0"/>
              </a:solidFill>
              <a:latin typeface="楷体_GB2312" panose="02010609030101010101" pitchFamily="49" charset="-122"/>
              <a:ea typeface="楷体_GB2312" panose="02010609030101010101" pitchFamily="49" charset="-122"/>
              <a:cs typeface="Times New Roman" pitchFamily="18" charset="0"/>
            </a:endParaRPr>
          </a:p>
        </p:txBody>
      </p:sp>
    </p:spTree>
    <p:extLst>
      <p:ext uri="{BB962C8B-B14F-4D97-AF65-F5344CB8AC3E}">
        <p14:creationId xmlns="" xmlns:p14="http://schemas.microsoft.com/office/powerpoint/2010/main" val="101012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outVertical)">
                                      <p:cBhvr>
                                        <p:cTn id="10" dur="500"/>
                                        <p:tgtEl>
                                          <p:spTgt spid="4">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outVertical)">
                                      <p:cBhvr>
                                        <p:cTn id="13" dur="500"/>
                                        <p:tgtEl>
                                          <p:spTgt spid="4">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outVertical)">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3200" dirty="0" smtClean="0">
                <a:latin typeface="楷体_GB2312" pitchFamily="49" charset="-122"/>
                <a:ea typeface="楷体_GB2312" pitchFamily="49" charset="-122"/>
              </a:rPr>
              <a:t>债券</a:t>
            </a:r>
            <a:endParaRPr lang="zh-CN" altLang="en-US" sz="3200" dirty="0">
              <a:latin typeface="楷体_GB2312" pitchFamily="49" charset="-122"/>
              <a:ea typeface="楷体_GB2312" pitchFamily="49" charset="-122"/>
            </a:endParaRPr>
          </a:p>
        </p:txBody>
      </p:sp>
      <p:sp>
        <p:nvSpPr>
          <p:cNvPr id="3" name="内容占位符 2"/>
          <p:cNvSpPr>
            <a:spLocks noGrp="1"/>
          </p:cNvSpPr>
          <p:nvPr>
            <p:ph idx="1"/>
          </p:nvPr>
        </p:nvSpPr>
        <p:spPr>
          <a:xfrm>
            <a:off x="251520" y="620688"/>
            <a:ext cx="8892480" cy="4525963"/>
          </a:xfrm>
        </p:spPr>
        <p:txBody>
          <a:bodyPr/>
          <a:lstStyle/>
          <a:p>
            <a:pPr>
              <a:lnSpc>
                <a:spcPct val="120000"/>
              </a:lnSpc>
              <a:buClr>
                <a:srgbClr val="FF0000"/>
              </a:buClr>
              <a:buFont typeface="Wingdings" pitchFamily="2" charset="2"/>
              <a:buChar char="Ø"/>
            </a:pPr>
            <a:r>
              <a:rPr lang="zh-CN" altLang="en-US" sz="2400" dirty="0" smtClean="0">
                <a:latin typeface="楷体_GB2312" pitchFamily="49" charset="-122"/>
                <a:ea typeface="楷体_GB2312" pitchFamily="49" charset="-122"/>
              </a:rPr>
              <a:t>债券分为两种：贴现债券和息票债券</a:t>
            </a:r>
            <a:r>
              <a:rPr lang="zh-CN" altLang="en-US" sz="2400" dirty="0" smtClean="0"/>
              <a:t>；</a:t>
            </a:r>
            <a:endParaRPr lang="en-US" altLang="zh-CN" sz="2400" dirty="0" smtClean="0"/>
          </a:p>
          <a:p>
            <a:pPr marL="342900" lvl="2" indent="-342900">
              <a:lnSpc>
                <a:spcPct val="120000"/>
              </a:lnSpc>
              <a:buClr>
                <a:srgbClr val="FF0000"/>
              </a:buClr>
              <a:buFont typeface="Wingdings" pitchFamily="2" charset="2"/>
              <a:buChar char="Ø"/>
            </a:pPr>
            <a:r>
              <a:rPr lang="zh-CN" altLang="en-US" dirty="0" smtClean="0">
                <a:latin typeface="楷体_GB2312" pitchFamily="49" charset="-122"/>
                <a:ea typeface="楷体_GB2312" pitchFamily="49" charset="-122"/>
              </a:rPr>
              <a:t>零息债券，又称贴现债券。指的是发行时按面额一定的折扣卖出，到期日前不付利息而付出债券面额的债券。</a:t>
            </a:r>
            <a:endParaRPr lang="en-US" altLang="zh-CN" dirty="0" smtClean="0">
              <a:latin typeface="楷体_GB2312" pitchFamily="49" charset="-122"/>
              <a:ea typeface="楷体_GB2312" pitchFamily="49" charset="-122"/>
            </a:endParaRPr>
          </a:p>
          <a:p>
            <a:pPr marL="800100" lvl="3" indent="-342900">
              <a:lnSpc>
                <a:spcPct val="12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例子：零息债券发行价格为</a:t>
            </a:r>
            <a:r>
              <a:rPr lang="en-US" altLang="zh-CN" dirty="0" smtClean="0">
                <a:latin typeface="Times New Roman" pitchFamily="18" charset="0"/>
                <a:ea typeface="楷体_GB2312" pitchFamily="49" charset="-122"/>
                <a:cs typeface="Times New Roman" pitchFamily="18" charset="0"/>
              </a:rPr>
              <a:t>90 </a:t>
            </a:r>
            <a:r>
              <a:rPr lang="zh-CN" altLang="en-US" dirty="0" smtClean="0">
                <a:latin typeface="Times New Roman" pitchFamily="18" charset="0"/>
                <a:ea typeface="楷体_GB2312" pitchFamily="49" charset="-122"/>
                <a:cs typeface="Times New Roman" pitchFamily="18" charset="0"/>
              </a:rPr>
              <a:t>，发行面额为</a:t>
            </a:r>
            <a:r>
              <a:rPr lang="en-US" altLang="zh-CN" dirty="0" smtClean="0">
                <a:latin typeface="Times New Roman" pitchFamily="18" charset="0"/>
                <a:ea typeface="楷体_GB2312" pitchFamily="49" charset="-122"/>
                <a:cs typeface="Times New Roman" pitchFamily="18" charset="0"/>
              </a:rPr>
              <a:t>100</a:t>
            </a:r>
            <a:r>
              <a:rPr lang="zh-CN" altLang="en-US" dirty="0" smtClean="0">
                <a:latin typeface="Times New Roman" pitchFamily="18" charset="0"/>
                <a:ea typeface="楷体_GB2312" pitchFamily="49" charset="-122"/>
                <a:cs typeface="Times New Roman" pitchFamily="18" charset="0"/>
              </a:rPr>
              <a:t>，期限为</a:t>
            </a:r>
            <a:r>
              <a:rPr lang="en-US" altLang="zh-CN" dirty="0" smtClean="0">
                <a:latin typeface="Times New Roman" pitchFamily="18" charset="0"/>
                <a:ea typeface="楷体_GB2312" pitchFamily="49" charset="-122"/>
                <a:cs typeface="Times New Roman" pitchFamily="18" charset="0"/>
              </a:rPr>
              <a:t>1</a:t>
            </a:r>
            <a:r>
              <a:rPr lang="zh-CN" altLang="en-US" dirty="0" smtClean="0">
                <a:latin typeface="Times New Roman" pitchFamily="18" charset="0"/>
                <a:ea typeface="楷体_GB2312" pitchFamily="49" charset="-122"/>
                <a:cs typeface="Times New Roman" pitchFamily="18" charset="0"/>
              </a:rPr>
              <a:t>年。</a:t>
            </a:r>
            <a:endParaRPr lang="en-US" altLang="zh-CN" dirty="0" smtClean="0">
              <a:latin typeface="Times New Roman" pitchFamily="18" charset="0"/>
              <a:ea typeface="楷体_GB2312" pitchFamily="49" charset="-122"/>
              <a:cs typeface="Times New Roman" pitchFamily="18" charset="0"/>
            </a:endParaRPr>
          </a:p>
          <a:p>
            <a:pPr marL="800100" lvl="3" indent="-342900">
              <a:lnSpc>
                <a:spcPct val="12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购买该债券，并持有至到期的收益率为（</a:t>
            </a:r>
            <a:r>
              <a:rPr lang="en-US" altLang="zh-CN" dirty="0" smtClean="0">
                <a:latin typeface="Times New Roman" pitchFamily="18" charset="0"/>
                <a:ea typeface="楷体_GB2312" pitchFamily="49" charset="-122"/>
                <a:cs typeface="Times New Roman" pitchFamily="18" charset="0"/>
              </a:rPr>
              <a:t>100-90</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/90=11.11%</a:t>
            </a:r>
          </a:p>
          <a:p>
            <a:pPr marL="57150" indent="0" fontAlgn="auto">
              <a:lnSpc>
                <a:spcPct val="120000"/>
              </a:lnSpc>
              <a:spcBef>
                <a:spcPts val="0"/>
              </a:spcBef>
              <a:spcAft>
                <a:spcPts val="0"/>
              </a:spcAft>
              <a:buClr>
                <a:srgbClr val="FF0000"/>
              </a:buClr>
              <a:buFont typeface="Wingdings" pitchFamily="2" charset="2"/>
              <a:buChar char="Ø"/>
              <a:defRPr/>
            </a:pPr>
            <a:r>
              <a:rPr lang="zh-CN" altLang="en-US" sz="2400" dirty="0" smtClean="0">
                <a:solidFill>
                  <a:srgbClr val="000000"/>
                </a:solidFill>
                <a:latin typeface="楷体_GB2312" pitchFamily="49" charset="-122"/>
                <a:ea typeface="楷体_GB2312" pitchFamily="49" charset="-122"/>
                <a:cs typeface="Times New Roman" pitchFamily="18" charset="0"/>
              </a:rPr>
              <a:t> 息票债券是债券市场中最常见的债券。其以发行价格发行，每隔固定期限（比如半年）付息一次，到期时同时偿还债券面值和利息的债券。</a:t>
            </a:r>
            <a:endParaRPr lang="en-US" altLang="zh-CN" sz="2400" dirty="0" smtClean="0">
              <a:solidFill>
                <a:srgbClr val="000000"/>
              </a:solidFill>
              <a:latin typeface="楷体_GB2312" pitchFamily="49" charset="-122"/>
              <a:ea typeface="楷体_GB2312" pitchFamily="49" charset="-122"/>
              <a:cs typeface="Times New Roman" pitchFamily="18" charset="0"/>
            </a:endParaRPr>
          </a:p>
          <a:p>
            <a:pPr marL="457200" lvl="1" indent="0" fontAlgn="auto">
              <a:lnSpc>
                <a:spcPct val="120000"/>
              </a:lnSpc>
              <a:spcBef>
                <a:spcPts val="0"/>
              </a:spcBef>
              <a:spcAft>
                <a:spcPts val="0"/>
              </a:spcAft>
              <a:buClr>
                <a:srgbClr val="FF0000"/>
              </a:buClr>
              <a:buFont typeface="Wingdings" pitchFamily="2" charset="2"/>
              <a:buChar char="ü"/>
              <a:defRPr/>
            </a:pPr>
            <a:r>
              <a:rPr lang="zh-CN" altLang="en-US" sz="2000" dirty="0" smtClean="0">
                <a:latin typeface="Times New Roman" pitchFamily="18" charset="0"/>
                <a:ea typeface="楷体_GB2312" pitchFamily="49" charset="-122"/>
                <a:cs typeface="Times New Roman" pitchFamily="18" charset="0"/>
              </a:rPr>
              <a:t>  例子：息票债券发行价格为</a:t>
            </a:r>
            <a:r>
              <a:rPr lang="en-US" altLang="zh-CN" sz="2000" dirty="0" smtClean="0">
                <a:latin typeface="Times New Roman" pitchFamily="18" charset="0"/>
                <a:ea typeface="楷体_GB2312" pitchFamily="49" charset="-122"/>
                <a:cs typeface="Times New Roman" pitchFamily="18" charset="0"/>
              </a:rPr>
              <a:t>900</a:t>
            </a:r>
            <a:r>
              <a:rPr lang="zh-CN" altLang="en-US" sz="2000" dirty="0" smtClean="0">
                <a:latin typeface="Times New Roman" pitchFamily="18" charset="0"/>
                <a:ea typeface="楷体_GB2312" pitchFamily="49" charset="-122"/>
                <a:cs typeface="Times New Roman" pitchFamily="18" charset="0"/>
              </a:rPr>
              <a:t>（</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投资者购买价格），发行面额为</a:t>
            </a:r>
            <a:r>
              <a:rPr lang="en-US" altLang="zh-CN" sz="2000" dirty="0" smtClean="0">
                <a:latin typeface="Times New Roman" pitchFamily="18" charset="0"/>
                <a:ea typeface="楷体_GB2312" pitchFamily="49" charset="-122"/>
                <a:cs typeface="Times New Roman" pitchFamily="18" charset="0"/>
              </a:rPr>
              <a:t>1000</a:t>
            </a:r>
            <a:r>
              <a:rPr lang="zh-CN" altLang="en-US" sz="2000" dirty="0" smtClean="0">
                <a:latin typeface="Times New Roman" pitchFamily="18" charset="0"/>
                <a:ea typeface="楷体_GB2312" pitchFamily="49" charset="-122"/>
                <a:cs typeface="Times New Roman" pitchFamily="18" charset="0"/>
              </a:rPr>
              <a:t>，票面利率为</a:t>
            </a:r>
            <a:r>
              <a:rPr lang="en-US" altLang="zh-CN" sz="2000" dirty="0" smtClean="0">
                <a:latin typeface="Times New Roman" pitchFamily="18" charset="0"/>
                <a:ea typeface="楷体_GB2312" pitchFamily="49" charset="-122"/>
                <a:cs typeface="Times New Roman" pitchFamily="18" charset="0"/>
              </a:rPr>
              <a:t>6%</a:t>
            </a:r>
            <a:r>
              <a:rPr lang="zh-CN" altLang="en-US" sz="2000" dirty="0" smtClean="0">
                <a:latin typeface="Times New Roman" pitchFamily="18" charset="0"/>
                <a:ea typeface="楷体_GB2312" pitchFamily="49" charset="-122"/>
                <a:cs typeface="Times New Roman" pitchFamily="18" charset="0"/>
              </a:rPr>
              <a:t>，每半年付息一次</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债券期限是</a:t>
            </a:r>
            <a:r>
              <a:rPr lang="en-US" altLang="zh-CN" sz="2000" dirty="0" smtClean="0">
                <a:latin typeface="Times New Roman" pitchFamily="18" charset="0"/>
                <a:ea typeface="楷体_GB2312" pitchFamily="49" charset="-122"/>
                <a:cs typeface="Times New Roman" pitchFamily="18" charset="0"/>
              </a:rPr>
              <a:t>10</a:t>
            </a:r>
            <a:r>
              <a:rPr lang="zh-CN" altLang="en-US" sz="2000" dirty="0" smtClean="0">
                <a:latin typeface="Times New Roman" pitchFamily="18" charset="0"/>
                <a:ea typeface="楷体_GB2312" pitchFamily="49" charset="-122"/>
                <a:cs typeface="Times New Roman" pitchFamily="18" charset="0"/>
              </a:rPr>
              <a:t>年；</a:t>
            </a:r>
            <a:endParaRPr lang="en-US" altLang="zh-CN" sz="2000" dirty="0" smtClean="0">
              <a:latin typeface="Times New Roman" pitchFamily="18" charset="0"/>
              <a:ea typeface="楷体_GB2312" pitchFamily="49" charset="-122"/>
              <a:cs typeface="Times New Roman" pitchFamily="18" charset="0"/>
            </a:endParaRPr>
          </a:p>
          <a:p>
            <a:pPr marL="457200" lvl="1" indent="0" fontAlgn="auto">
              <a:lnSpc>
                <a:spcPct val="120000"/>
              </a:lnSpc>
              <a:spcBef>
                <a:spcPts val="0"/>
              </a:spcBef>
              <a:spcAft>
                <a:spcPts val="0"/>
              </a:spcAft>
              <a:buClr>
                <a:srgbClr val="FF0000"/>
              </a:buClr>
              <a:buFont typeface="Wingdings" pitchFamily="2" charset="2"/>
              <a:buChar char="ü"/>
              <a:defRPr/>
            </a:pPr>
            <a:r>
              <a:rPr lang="zh-CN" altLang="en-US" sz="2000" dirty="0" smtClean="0">
                <a:latin typeface="Times New Roman" pitchFamily="18" charset="0"/>
                <a:ea typeface="楷体_GB2312" pitchFamily="49" charset="-122"/>
                <a:cs typeface="Times New Roman" pitchFamily="18" charset="0"/>
              </a:rPr>
              <a:t> 根据发行面额和票面利率可以计算出每一期投资者得到的现金流</a:t>
            </a:r>
            <a:r>
              <a:rPr lang="en-US" altLang="zh-CN" sz="2000" dirty="0" smtClean="0">
                <a:latin typeface="Times New Roman" pitchFamily="18" charset="0"/>
                <a:ea typeface="楷体_GB2312" pitchFamily="49" charset="-122"/>
                <a:cs typeface="Times New Roman" pitchFamily="18" charset="0"/>
              </a:rPr>
              <a:t>=1000</a:t>
            </a:r>
            <a:r>
              <a:rPr lang="zh-CN" altLang="en-US" sz="2000" dirty="0" smtClean="0">
                <a:latin typeface="Times New Roman" pitchFamily="18" charset="0"/>
                <a:ea typeface="楷体_GB2312" pitchFamily="49" charset="-122"/>
                <a:cs typeface="Times New Roman" pitchFamily="18" charset="0"/>
              </a:rPr>
              <a:t>*</a:t>
            </a:r>
            <a:r>
              <a:rPr lang="en-US" altLang="zh-CN" sz="2000" dirty="0" smtClean="0">
                <a:latin typeface="Times New Roman" pitchFamily="18" charset="0"/>
                <a:ea typeface="楷体_GB2312" pitchFamily="49" charset="-122"/>
                <a:cs typeface="Times New Roman" pitchFamily="18" charset="0"/>
              </a:rPr>
              <a:t>6%</a:t>
            </a:r>
            <a:r>
              <a:rPr lang="zh-CN" altLang="en-US" sz="2000" dirty="0" smtClean="0">
                <a:latin typeface="Times New Roman" pitchFamily="18" charset="0"/>
                <a:ea typeface="楷体_GB2312" pitchFamily="49" charset="-122"/>
                <a:cs typeface="Times New Roman" pitchFamily="18" charset="0"/>
              </a:rPr>
              <a:t>*</a:t>
            </a:r>
            <a:r>
              <a:rPr lang="en-US" altLang="zh-CN" sz="2000" dirty="0" smtClean="0">
                <a:latin typeface="Times New Roman" pitchFamily="18" charset="0"/>
                <a:ea typeface="楷体_GB2312" pitchFamily="49" charset="-122"/>
                <a:cs typeface="Times New Roman" pitchFamily="18" charset="0"/>
              </a:rPr>
              <a:t>1/2=30</a:t>
            </a:r>
            <a:r>
              <a:rPr lang="zh-CN" altLang="en-US" sz="2000" dirty="0" smtClean="0">
                <a:latin typeface="Times New Roman" pitchFamily="18" charset="0"/>
                <a:ea typeface="楷体_GB2312" pitchFamily="49" charset="-122"/>
                <a:cs typeface="Times New Roman" pitchFamily="18" charset="0"/>
              </a:rPr>
              <a:t>；</a:t>
            </a:r>
            <a:endParaRPr lang="en-US" altLang="zh-CN" sz="2000" dirty="0" smtClean="0">
              <a:latin typeface="Times New Roman" pitchFamily="18" charset="0"/>
              <a:ea typeface="楷体_GB2312" pitchFamily="49" charset="-122"/>
              <a:cs typeface="Times New Roman" pitchFamily="18" charset="0"/>
            </a:endParaRPr>
          </a:p>
          <a:p>
            <a:pPr marL="457200" lvl="1" indent="0" fontAlgn="auto">
              <a:lnSpc>
                <a:spcPct val="120000"/>
              </a:lnSpc>
              <a:spcBef>
                <a:spcPts val="0"/>
              </a:spcBef>
              <a:spcAft>
                <a:spcPts val="0"/>
              </a:spcAft>
              <a:buClr>
                <a:srgbClr val="FF0000"/>
              </a:buClr>
              <a:buFont typeface="Wingdings" pitchFamily="2" charset="2"/>
              <a:buChar char="ü"/>
              <a:defRPr/>
            </a:pPr>
            <a:r>
              <a:rPr lang="zh-CN" altLang="en-US" sz="2000" dirty="0" smtClean="0">
                <a:latin typeface="Times New Roman" pitchFamily="18" charset="0"/>
                <a:ea typeface="楷体_GB2312" pitchFamily="49" charset="-122"/>
                <a:cs typeface="Times New Roman" pitchFamily="18" charset="0"/>
              </a:rPr>
              <a:t>投资者购买价格为</a:t>
            </a:r>
            <a:r>
              <a:rPr lang="en-US" altLang="zh-CN" sz="2000" dirty="0" smtClean="0">
                <a:latin typeface="Times New Roman" pitchFamily="18" charset="0"/>
                <a:ea typeface="楷体_GB2312" pitchFamily="49" charset="-122"/>
                <a:cs typeface="Times New Roman" pitchFamily="18" charset="0"/>
              </a:rPr>
              <a:t>900</a:t>
            </a:r>
            <a:r>
              <a:rPr lang="zh-CN" altLang="en-US" sz="2000" dirty="0" smtClean="0">
                <a:latin typeface="Times New Roman" pitchFamily="18" charset="0"/>
                <a:ea typeface="楷体_GB2312" pitchFamily="49" charset="-122"/>
                <a:cs typeface="Times New Roman" pitchFamily="18" charset="0"/>
              </a:rPr>
              <a:t>，到期时获得面值</a:t>
            </a:r>
            <a:r>
              <a:rPr lang="en-US" altLang="zh-CN" sz="2000" dirty="0" smtClean="0">
                <a:latin typeface="Times New Roman" pitchFamily="18" charset="0"/>
                <a:ea typeface="楷体_GB2312" pitchFamily="49" charset="-122"/>
                <a:cs typeface="Times New Roman" pitchFamily="18" charset="0"/>
              </a:rPr>
              <a:t>1000</a:t>
            </a:r>
            <a:r>
              <a:rPr lang="zh-CN" altLang="en-US" sz="2000" dirty="0" smtClean="0">
                <a:latin typeface="Times New Roman" pitchFamily="18" charset="0"/>
                <a:ea typeface="楷体_GB2312" pitchFamily="49" charset="-122"/>
                <a:cs typeface="Times New Roman" pitchFamily="18" charset="0"/>
              </a:rPr>
              <a:t>以及票面利息</a:t>
            </a:r>
            <a:r>
              <a:rPr lang="en-US" altLang="zh-CN" sz="2000" dirty="0" smtClean="0">
                <a:latin typeface="Times New Roman" pitchFamily="18" charset="0"/>
                <a:ea typeface="楷体_GB2312" pitchFamily="49" charset="-122"/>
                <a:cs typeface="Times New Roman" pitchFamily="18" charset="0"/>
              </a:rPr>
              <a:t>30</a:t>
            </a:r>
            <a:r>
              <a:rPr lang="zh-CN" altLang="en-US" sz="2000" dirty="0" smtClean="0">
                <a:latin typeface="Times New Roman" pitchFamily="18" charset="0"/>
                <a:ea typeface="楷体_GB2312" pitchFamily="49" charset="-122"/>
                <a:cs typeface="Times New Roman" pitchFamily="18" charset="0"/>
              </a:rPr>
              <a:t>。</a:t>
            </a:r>
          </a:p>
          <a:p>
            <a:pPr>
              <a:buClr>
                <a:srgbClr val="FF0000"/>
              </a:buClr>
              <a:buFont typeface="Wingdings" pitchFamily="2" charset="2"/>
              <a:buChar char="Ø"/>
            </a:pPr>
            <a:endParaRPr lang="en-US" altLang="zh-CN" dirty="0" smtClean="0"/>
          </a:p>
          <a:p>
            <a:pPr>
              <a:buClr>
                <a:srgbClr val="FF0000"/>
              </a:buClr>
              <a:buFont typeface="Wingdings" pitchFamily="2" charset="2"/>
              <a:buChar char="Ø"/>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000" y="404664"/>
            <a:ext cx="9001000" cy="4525963"/>
          </a:xfrm>
        </p:spPr>
        <p:txBody>
          <a:bodyPr/>
          <a:lstStyle/>
          <a:p>
            <a:pPr>
              <a:lnSpc>
                <a:spcPct val="160000"/>
              </a:lnSpc>
              <a:buClr>
                <a:srgbClr val="FF0000"/>
              </a:buClr>
              <a:buFont typeface="Wingdings" pitchFamily="2" charset="2"/>
              <a:buChar char="Ø"/>
            </a:pPr>
            <a:r>
              <a:rPr lang="zh-CN" altLang="en-US" sz="2400" dirty="0" smtClean="0">
                <a:latin typeface="楷体_GB2312" pitchFamily="49" charset="-122"/>
                <a:ea typeface="楷体_GB2312" pitchFamily="49" charset="-122"/>
              </a:rPr>
              <a:t>息票债券有两个利率：到期收益率；票面利率；</a:t>
            </a:r>
            <a:endParaRPr lang="en-US" altLang="zh-CN" sz="2400" dirty="0" smtClean="0">
              <a:latin typeface="楷体_GB2312" pitchFamily="49" charset="-122"/>
              <a:ea typeface="楷体_GB2312" pitchFamily="49" charset="-122"/>
            </a:endParaRPr>
          </a:p>
          <a:p>
            <a:pPr>
              <a:lnSpc>
                <a:spcPct val="160000"/>
              </a:lnSpc>
              <a:buClr>
                <a:srgbClr val="FF0000"/>
              </a:buClr>
              <a:buFont typeface="Wingdings" pitchFamily="2" charset="2"/>
              <a:buChar char="Ø"/>
            </a:pPr>
            <a:r>
              <a:rPr lang="zh-CN" altLang="en-US" sz="2400" dirty="0" smtClean="0">
                <a:latin typeface="楷体_GB2312" pitchFamily="49" charset="-122"/>
                <a:ea typeface="楷体_GB2312" pitchFamily="49" charset="-122"/>
              </a:rPr>
              <a:t>息票债券有三个价格：市场价格；发行价格；票面价格（面值）</a:t>
            </a:r>
            <a:endParaRPr lang="en-US" altLang="zh-CN" sz="2400" dirty="0" smtClean="0">
              <a:latin typeface="楷体_GB2312" pitchFamily="49" charset="-122"/>
              <a:ea typeface="楷体_GB2312" pitchFamily="49" charset="-122"/>
            </a:endParaRPr>
          </a:p>
          <a:p>
            <a:pPr lvl="2">
              <a:lnSpc>
                <a:spcPct val="160000"/>
              </a:lnSpc>
              <a:buClr>
                <a:srgbClr val="FF0000"/>
              </a:buClr>
              <a:buFont typeface="Wingdings" pitchFamily="2" charset="2"/>
              <a:buChar char="ü"/>
            </a:pPr>
            <a:r>
              <a:rPr lang="zh-CN" altLang="en-US" sz="2000" dirty="0" smtClean="0">
                <a:latin typeface="楷体_GB2312" pitchFamily="49" charset="-122"/>
                <a:ea typeface="楷体_GB2312" pitchFamily="49" charset="-122"/>
              </a:rPr>
              <a:t>在发行时，发行价格</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市场价格；发行之后，市场价格≠发行价格≠票面价格（面值）。</a:t>
            </a:r>
            <a:endParaRPr lang="en-US" altLang="zh-CN" sz="2000" dirty="0" smtClean="0">
              <a:latin typeface="楷体_GB2312" pitchFamily="49" charset="-122"/>
              <a:ea typeface="楷体_GB2312" pitchFamily="49" charset="-122"/>
            </a:endParaRPr>
          </a:p>
          <a:p>
            <a:pPr>
              <a:lnSpc>
                <a:spcPct val="160000"/>
              </a:lnSpc>
              <a:buClr>
                <a:srgbClr val="FF0000"/>
              </a:buClr>
              <a:buFont typeface="Wingdings" pitchFamily="2" charset="2"/>
              <a:buChar char="Ø"/>
            </a:pPr>
            <a:r>
              <a:rPr lang="zh-CN" altLang="en-US" sz="2400" dirty="0" smtClean="0">
                <a:latin typeface="楷体_GB2312" pitchFamily="49" charset="-122"/>
                <a:ea typeface="楷体_GB2312" pitchFamily="49" charset="-122"/>
              </a:rPr>
              <a:t>息票债券的到期收益率与其市场价格负相关，是一个“硬币的两面”。</a:t>
            </a:r>
            <a:endParaRPr lang="en-US" altLang="zh-CN" sz="2400" dirty="0" smtClean="0">
              <a:latin typeface="楷体_GB2312" pitchFamily="49" charset="-122"/>
              <a:ea typeface="楷体_GB2312" pitchFamily="49" charset="-122"/>
            </a:endParaRPr>
          </a:p>
          <a:p>
            <a:pPr>
              <a:lnSpc>
                <a:spcPct val="160000"/>
              </a:lnSpc>
              <a:buClr>
                <a:srgbClr val="FF0000"/>
              </a:buClr>
              <a:buFont typeface="Wingdings" pitchFamily="2" charset="2"/>
              <a:buChar char="Ø"/>
            </a:pPr>
            <a:r>
              <a:rPr lang="zh-CN" altLang="en-US" sz="2400" dirty="0" smtClean="0">
                <a:latin typeface="楷体_GB2312" pitchFamily="49" charset="-122"/>
                <a:ea typeface="楷体_GB2312" pitchFamily="49" charset="-122"/>
              </a:rPr>
              <a:t>到期收益率与市场利率紧密相关；债券发行者在发行债券时，其票面利率会参考发行时的市场利率。</a:t>
            </a:r>
            <a:endParaRPr lang="zh-CN" altLang="en-US" sz="2400" dirty="0">
              <a:latin typeface="楷体_GB2312" pitchFamily="49" charset="-122"/>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620688"/>
            <a:ext cx="8999984" cy="4132262"/>
          </a:xfrm>
          <a:prstGeom prst="rect">
            <a:avLst/>
          </a:prstGeom>
          <a:noFill/>
          <a:ln>
            <a:noFill/>
          </a:ln>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lnSpc>
                <a:spcPts val="4000"/>
              </a:lnSpc>
              <a:buClr>
                <a:srgbClr val="FF0000"/>
              </a:buClr>
              <a:buFont typeface="Wingdings" pitchFamily="2" charset="2"/>
              <a:buChar char="Ø"/>
              <a:defRPr/>
            </a:pPr>
            <a:r>
              <a:rPr lang="zh-CN" altLang="en-US" sz="3200" dirty="0" smtClean="0">
                <a:latin typeface="华文新魏" pitchFamily="2" charset="-122"/>
                <a:ea typeface="华文新魏" pitchFamily="2" charset="-122"/>
              </a:rPr>
              <a:t>远期利率</a:t>
            </a:r>
            <a:r>
              <a:rPr lang="en-US" altLang="zh-CN" sz="2800" dirty="0" smtClean="0">
                <a:latin typeface="楷体_GB2312" pitchFamily="49" charset="-122"/>
                <a:ea typeface="楷体_GB2312" pitchFamily="49" charset="-122"/>
              </a:rPr>
              <a:t>(</a:t>
            </a:r>
            <a:r>
              <a:rPr lang="en-US" altLang="zh-CN" sz="2800" i="1" dirty="0" smtClean="0">
                <a:ea typeface="楷体_GB2312" pitchFamily="49" charset="-122"/>
              </a:rPr>
              <a:t>Forward Interest Rate</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指的是</a:t>
            </a:r>
            <a:r>
              <a:rPr lang="zh-CN" altLang="zh-CN" sz="2800" dirty="0" smtClean="0">
                <a:latin typeface="楷体_GB2312" pitchFamily="49" charset="-122"/>
                <a:ea typeface="楷体_GB2312" pitchFamily="49" charset="-122"/>
              </a:rPr>
              <a:t>隐含在给定即期利率中的</a:t>
            </a:r>
            <a:r>
              <a:rPr lang="zh-CN" altLang="zh-CN" sz="2800" b="1" dirty="0" smtClean="0">
                <a:solidFill>
                  <a:srgbClr val="0000FF"/>
                </a:solidFill>
                <a:latin typeface="楷体_GB2312" pitchFamily="49" charset="-122"/>
                <a:ea typeface="楷体_GB2312" pitchFamily="49" charset="-122"/>
              </a:rPr>
              <a:t>从未来某一时点到另一时点</a:t>
            </a:r>
            <a:r>
              <a:rPr lang="zh-CN" altLang="zh-CN" sz="2800" dirty="0" smtClean="0">
                <a:latin typeface="楷体_GB2312" pitchFamily="49" charset="-122"/>
                <a:ea typeface="楷体_GB2312" pitchFamily="49" charset="-122"/>
              </a:rPr>
              <a:t>的利率，即以未来某一时点作为起始点计息时所适用的利率。</a:t>
            </a:r>
            <a:endParaRPr lang="en-US" altLang="zh-CN" sz="2800" dirty="0" smtClean="0">
              <a:latin typeface="楷体_GB2312" pitchFamily="49" charset="-122"/>
              <a:ea typeface="楷体_GB2312" pitchFamily="49" charset="-122"/>
            </a:endParaRPr>
          </a:p>
          <a:p>
            <a:pPr lvl="2" algn="just" eaLnBrk="1" hangingPunct="1">
              <a:lnSpc>
                <a:spcPts val="4000"/>
              </a:lnSpc>
              <a:buClr>
                <a:srgbClr val="FF0000"/>
              </a:buClr>
              <a:buFont typeface="Wingdings" pitchFamily="2" charset="2"/>
              <a:buChar char="ü"/>
              <a:defRPr/>
            </a:pPr>
            <a:r>
              <a:rPr lang="zh-CN" altLang="en-US" sz="2800" dirty="0" smtClean="0">
                <a:latin typeface="楷体_GB2312" pitchFamily="49" charset="-122"/>
                <a:ea typeface="楷体_GB2312" pitchFamily="49" charset="-122"/>
              </a:rPr>
              <a:t>是远期利率合约中的利率，也即未来某个时刻的一定期限的即期利率。</a:t>
            </a:r>
            <a:endParaRPr lang="en-US" altLang="zh-CN" sz="2800" dirty="0" smtClean="0">
              <a:latin typeface="楷体_GB2312" pitchFamily="49" charset="-122"/>
              <a:ea typeface="楷体_GB2312" pitchFamily="49" charset="-122"/>
            </a:endParaRPr>
          </a:p>
          <a:p>
            <a:pPr indent="12700" algn="just" eaLnBrk="1" hangingPunct="1">
              <a:lnSpc>
                <a:spcPts val="4000"/>
              </a:lnSpc>
              <a:defRPr/>
            </a:pPr>
            <a:endParaRPr lang="en-US" altLang="zh-CN" b="1" dirty="0" smtClean="0">
              <a:latin typeface="楷体_GB2312" pitchFamily="49" charset="-122"/>
              <a:ea typeface="楷体_GB2312" pitchFamily="49" charset="-122"/>
            </a:endParaRPr>
          </a:p>
          <a:p>
            <a:pPr indent="12700" algn="just" eaLnBrk="1" hangingPunct="1">
              <a:lnSpc>
                <a:spcPts val="4000"/>
              </a:lnSpc>
              <a:defRPr/>
            </a:pPr>
            <a:endParaRPr lang="en-US" altLang="zh-CN" b="1" dirty="0" smtClean="0">
              <a:latin typeface="楷体_GB2312" pitchFamily="49" charset="-122"/>
              <a:ea typeface="楷体_GB2312" pitchFamily="49" charset="-122"/>
            </a:endParaRPr>
          </a:p>
        </p:txBody>
      </p:sp>
      <p:graphicFrame>
        <p:nvGraphicFramePr>
          <p:cNvPr id="6" name="Object 2"/>
          <p:cNvGraphicFramePr>
            <a:graphicFrameLocks noChangeAspect="1"/>
          </p:cNvGraphicFramePr>
          <p:nvPr/>
        </p:nvGraphicFramePr>
        <p:xfrm>
          <a:off x="849244" y="4843485"/>
          <a:ext cx="5874725" cy="857256"/>
        </p:xfrm>
        <a:graphic>
          <a:graphicData uri="http://schemas.openxmlformats.org/presentationml/2006/ole">
            <p:oleObj spid="_x0000_s1156098" name="Equation" r:id="rId3" imgW="2959100" imgH="431800" progId="Equation.DSMT4">
              <p:embed/>
            </p:oleObj>
          </a:graphicData>
        </a:graphic>
      </p:graphicFrame>
      <p:graphicFrame>
        <p:nvGraphicFramePr>
          <p:cNvPr id="7" name="Object 3"/>
          <p:cNvGraphicFramePr>
            <a:graphicFrameLocks noChangeAspect="1"/>
          </p:cNvGraphicFramePr>
          <p:nvPr/>
        </p:nvGraphicFramePr>
        <p:xfrm>
          <a:off x="2987824" y="5661248"/>
          <a:ext cx="2238390" cy="1000132"/>
        </p:xfrm>
        <a:graphic>
          <a:graphicData uri="http://schemas.openxmlformats.org/presentationml/2006/ole">
            <p:oleObj spid="_x0000_s1156099" name="Equation" r:id="rId4" imgW="1193800" imgH="533400" progId="Equation.DSMT4">
              <p:embed/>
            </p:oleObj>
          </a:graphicData>
        </a:graphic>
      </p:graphicFrame>
      <p:cxnSp>
        <p:nvCxnSpPr>
          <p:cNvPr id="8" name="直接连接符 7"/>
          <p:cNvCxnSpPr/>
          <p:nvPr/>
        </p:nvCxnSpPr>
        <p:spPr bwMode="auto">
          <a:xfrm>
            <a:off x="1353870" y="4069091"/>
            <a:ext cx="5857916"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9" name="左大括号 8"/>
          <p:cNvSpPr/>
          <p:nvPr/>
        </p:nvSpPr>
        <p:spPr bwMode="auto">
          <a:xfrm rot="5400000">
            <a:off x="4175671" y="961538"/>
            <a:ext cx="285752" cy="5786478"/>
          </a:xfrm>
          <a:prstGeom prst="leftBrace">
            <a:avLst/>
          </a:prstGeom>
          <a:ln>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B050"/>
              </a:solidFill>
              <a:effectLst/>
              <a:latin typeface="Arial" charset="0"/>
            </a:endParaRPr>
          </a:p>
        </p:txBody>
      </p:sp>
      <p:cxnSp>
        <p:nvCxnSpPr>
          <p:cNvPr id="10" name="直接连接符 9"/>
          <p:cNvCxnSpPr/>
          <p:nvPr/>
        </p:nvCxnSpPr>
        <p:spPr bwMode="auto">
          <a:xfrm rot="5400000">
            <a:off x="1104631" y="4104016"/>
            <a:ext cx="500066"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bwMode="auto">
          <a:xfrm rot="5400000">
            <a:off x="6890315" y="4033372"/>
            <a:ext cx="642942"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2" name="直接连接符 11"/>
          <p:cNvCxnSpPr/>
          <p:nvPr/>
        </p:nvCxnSpPr>
        <p:spPr bwMode="auto">
          <a:xfrm rot="5400000">
            <a:off x="4176465" y="4104016"/>
            <a:ext cx="357190"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3497010" y="3426149"/>
            <a:ext cx="1928733" cy="369332"/>
          </a:xfrm>
          <a:prstGeom prst="rect">
            <a:avLst/>
          </a:prstGeom>
          <a:noFill/>
        </p:spPr>
        <p:txBody>
          <a:bodyPr wrap="none" rtlCol="0">
            <a:spAutoFit/>
          </a:bodyPr>
          <a:lstStyle/>
          <a:p>
            <a:r>
              <a:rPr lang="en-US" altLang="zh-CN" b="1" dirty="0" smtClean="0">
                <a:latin typeface="Times New Roman" pitchFamily="18" charset="0"/>
                <a:ea typeface="楷体_GB2312" pitchFamily="49" charset="-122"/>
                <a:cs typeface="Times New Roman" pitchFamily="18" charset="0"/>
              </a:rPr>
              <a:t>2</a:t>
            </a:r>
            <a:r>
              <a:rPr lang="zh-CN" altLang="en-US" b="1" dirty="0" smtClean="0">
                <a:latin typeface="Times New Roman" pitchFamily="18" charset="0"/>
                <a:ea typeface="楷体_GB2312" pitchFamily="49" charset="-122"/>
                <a:cs typeface="Times New Roman" pitchFamily="18" charset="0"/>
              </a:rPr>
              <a:t>年期的即期利率</a:t>
            </a:r>
            <a:endParaRPr lang="zh-CN" altLang="en-US" b="1" dirty="0">
              <a:latin typeface="Times New Roman" pitchFamily="18" charset="0"/>
              <a:ea typeface="楷体_GB2312" pitchFamily="49" charset="-122"/>
              <a:cs typeface="Times New Roman" pitchFamily="18" charset="0"/>
            </a:endParaRPr>
          </a:p>
        </p:txBody>
      </p:sp>
      <p:sp>
        <p:nvSpPr>
          <p:cNvPr id="14" name="左大括号 13"/>
          <p:cNvSpPr/>
          <p:nvPr/>
        </p:nvSpPr>
        <p:spPr bwMode="auto">
          <a:xfrm rot="16200000">
            <a:off x="2746911" y="2890364"/>
            <a:ext cx="285752" cy="2928958"/>
          </a:xfrm>
          <a:prstGeom prst="leftBrace">
            <a:avLst/>
          </a:prstGeom>
          <a:ln>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左大括号 14"/>
          <p:cNvSpPr/>
          <p:nvPr/>
        </p:nvSpPr>
        <p:spPr bwMode="auto">
          <a:xfrm rot="16200000">
            <a:off x="5640150" y="2926083"/>
            <a:ext cx="285752" cy="2857520"/>
          </a:xfrm>
          <a:prstGeom prst="leftBrace">
            <a:avLst/>
          </a:prstGeom>
          <a:ln>
            <a:solidFill>
              <a:srgbClr val="00B050"/>
            </a:solidFill>
            <a:prstDash val="sysDash"/>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996812" y="4426281"/>
            <a:ext cx="1928733" cy="369332"/>
          </a:xfrm>
          <a:prstGeom prst="rect">
            <a:avLst/>
          </a:prstGeom>
          <a:noFill/>
        </p:spPr>
        <p:txBody>
          <a:bodyPr wrap="none" rtlCol="0">
            <a:spAutoFit/>
          </a:bodyPr>
          <a:lstStyle/>
          <a:p>
            <a:r>
              <a:rPr lang="en-US" altLang="zh-CN" b="1" dirty="0" smtClean="0">
                <a:latin typeface="Times New Roman" pitchFamily="18" charset="0"/>
                <a:ea typeface="楷体_GB2312" pitchFamily="49" charset="-122"/>
                <a:cs typeface="Times New Roman" pitchFamily="18" charset="0"/>
              </a:rPr>
              <a:t>1</a:t>
            </a:r>
            <a:r>
              <a:rPr lang="zh-CN" altLang="en-US" b="1" dirty="0" smtClean="0">
                <a:latin typeface="Times New Roman" pitchFamily="18" charset="0"/>
                <a:ea typeface="楷体_GB2312" pitchFamily="49" charset="-122"/>
                <a:cs typeface="Times New Roman" pitchFamily="18" charset="0"/>
              </a:rPr>
              <a:t>年期的即期利率</a:t>
            </a:r>
            <a:endParaRPr lang="zh-CN" altLang="en-US" b="1" dirty="0">
              <a:latin typeface="Times New Roman" pitchFamily="18" charset="0"/>
              <a:ea typeface="楷体_GB2312" pitchFamily="49" charset="-122"/>
              <a:cs typeface="Times New Roman" pitchFamily="18" charset="0"/>
            </a:endParaRPr>
          </a:p>
        </p:txBody>
      </p:sp>
      <p:sp>
        <p:nvSpPr>
          <p:cNvPr id="17" name="TextBox 16"/>
          <p:cNvSpPr txBox="1"/>
          <p:nvPr/>
        </p:nvSpPr>
        <p:spPr>
          <a:xfrm>
            <a:off x="4067944" y="4437112"/>
            <a:ext cx="3888432" cy="369332"/>
          </a:xfrm>
          <a:prstGeom prst="rect">
            <a:avLst/>
          </a:prstGeom>
          <a:noFill/>
        </p:spPr>
        <p:txBody>
          <a:bodyPr wrap="square" rtlCol="0">
            <a:spAutoFit/>
          </a:bodyPr>
          <a:lstStyle/>
          <a:p>
            <a:r>
              <a:rPr lang="zh-CN" altLang="en-US" b="1" dirty="0" smtClean="0">
                <a:latin typeface="Times New Roman" pitchFamily="18" charset="0"/>
                <a:ea typeface="楷体_GB2312" pitchFamily="49" charset="-122"/>
                <a:cs typeface="Times New Roman" pitchFamily="18" charset="0"/>
              </a:rPr>
              <a:t>远期利率：</a:t>
            </a:r>
            <a:r>
              <a:rPr lang="en-US" altLang="zh-CN" b="1" dirty="0" smtClean="0">
                <a:latin typeface="Times New Roman" pitchFamily="18" charset="0"/>
                <a:ea typeface="楷体_GB2312" pitchFamily="49" charset="-122"/>
                <a:cs typeface="Times New Roman" pitchFamily="18" charset="0"/>
              </a:rPr>
              <a:t>1</a:t>
            </a:r>
            <a:r>
              <a:rPr lang="zh-CN" altLang="en-US" b="1" dirty="0" smtClean="0">
                <a:latin typeface="Times New Roman" pitchFamily="18" charset="0"/>
                <a:ea typeface="楷体_GB2312" pitchFamily="49" charset="-122"/>
                <a:cs typeface="Times New Roman" pitchFamily="18" charset="0"/>
              </a:rPr>
              <a:t>年后的</a:t>
            </a:r>
            <a:r>
              <a:rPr lang="en-US" altLang="zh-CN" b="1" dirty="0" smtClean="0">
                <a:latin typeface="Times New Roman" pitchFamily="18" charset="0"/>
                <a:ea typeface="楷体_GB2312" pitchFamily="49" charset="-122"/>
                <a:cs typeface="Times New Roman" pitchFamily="18" charset="0"/>
              </a:rPr>
              <a:t>1</a:t>
            </a:r>
            <a:r>
              <a:rPr lang="zh-CN" altLang="en-US" b="1" dirty="0" smtClean="0">
                <a:latin typeface="Times New Roman" pitchFamily="18" charset="0"/>
                <a:ea typeface="楷体_GB2312" pitchFamily="49" charset="-122"/>
                <a:cs typeface="Times New Roman" pitchFamily="18" charset="0"/>
              </a:rPr>
              <a:t>年期即期利率</a:t>
            </a:r>
          </a:p>
        </p:txBody>
      </p:sp>
      <p:sp>
        <p:nvSpPr>
          <p:cNvPr id="18" name="TextBox 17"/>
          <p:cNvSpPr txBox="1"/>
          <p:nvPr/>
        </p:nvSpPr>
        <p:spPr>
          <a:xfrm>
            <a:off x="1210994" y="3497587"/>
            <a:ext cx="300082"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p:txBody>
      </p:sp>
      <p:sp>
        <p:nvSpPr>
          <p:cNvPr id="19" name="TextBox 18"/>
          <p:cNvSpPr txBox="1"/>
          <p:nvPr/>
        </p:nvSpPr>
        <p:spPr>
          <a:xfrm>
            <a:off x="7283224" y="3640463"/>
            <a:ext cx="300082"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2</a:t>
            </a:r>
            <a:endParaRPr lang="zh-CN" alt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01012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outVertical)">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gray">
          <a:xfrm>
            <a:off x="0" y="332656"/>
            <a:ext cx="8748464" cy="5688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fontAlgn="base">
              <a:lnSpc>
                <a:spcPts val="4000"/>
              </a:lnSpc>
              <a:spcBef>
                <a:spcPct val="20000"/>
              </a:spcBef>
              <a:spcAft>
                <a:spcPct val="0"/>
              </a:spcAft>
              <a:buClr>
                <a:srgbClr val="FF0000"/>
              </a:buClr>
              <a:buFont typeface="Wingdings" pitchFamily="2" charset="2"/>
              <a:buChar char="Ø"/>
              <a:defRPr/>
            </a:pP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华文新魏" pitchFamily="2" charset="-122"/>
                <a:cs typeface="Times New Roman" pitchFamily="18" charset="0"/>
              </a:rPr>
              <a:t>基准利率</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a:t>
            </a:r>
            <a:r>
              <a:rPr kumimoji="0" lang="en-US" altLang="zh-CN" sz="2800" i="1"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Benchmark Interest Rate</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a:t>
            </a:r>
            <a:r>
              <a:rPr lang="zh-CN" altLang="zh-CN" sz="2800" dirty="0" smtClean="0">
                <a:latin typeface="楷体_GB2312" pitchFamily="49" charset="-122"/>
                <a:ea typeface="楷体_GB2312" pitchFamily="49" charset="-122"/>
              </a:rPr>
              <a:t>在多种利率并存的条件下起决定作用的利率，其他利率会随其变动而发生相应变化。</a:t>
            </a:r>
            <a:endParaRPr kumimoji="0" lang="zh-CN" altLang="en-US" sz="28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Times New Roman" pitchFamily="18" charset="0"/>
            </a:endParaRPr>
          </a:p>
          <a:p>
            <a:pPr marL="1257300" lvl="2" indent="-342900" fontAlgn="base">
              <a:lnSpc>
                <a:spcPct val="110000"/>
              </a:lnSpc>
              <a:spcBef>
                <a:spcPct val="20000"/>
              </a:spcBef>
              <a:spcAft>
                <a:spcPct val="0"/>
              </a:spcAft>
              <a:buClr>
                <a:srgbClr val="FF0000"/>
              </a:buClr>
              <a:buFont typeface="Wingdings" pitchFamily="2" charset="2"/>
              <a:buChar char="ü"/>
              <a:defRPr/>
            </a:pP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基准利率</a:t>
            </a:r>
            <a:r>
              <a:rPr lang="zh-CN" altLang="en-US" sz="2400" kern="0" noProof="0" dirty="0" smtClean="0">
                <a:latin typeface="Times New Roman" pitchFamily="18" charset="0"/>
                <a:ea typeface="楷体_GB2312" pitchFamily="49" charset="-122"/>
                <a:cs typeface="Times New Roman" pitchFamily="18" charset="0"/>
              </a:rPr>
              <a:t>在</a:t>
            </a:r>
            <a:r>
              <a:rPr lang="zh-CN" altLang="en-US" sz="2400" kern="0" dirty="0" smtClean="0">
                <a:latin typeface="Times New Roman" pitchFamily="18" charset="0"/>
                <a:ea typeface="楷体_GB2312" pitchFamily="49" charset="-122"/>
                <a:cs typeface="Times New Roman" pitchFamily="18" charset="0"/>
              </a:rPr>
              <a:t>整个利率体系占据中心地位。其它利率均依据基准利率加成或减成而定。</a:t>
            </a:r>
            <a:endParaRPr lang="en-US" altLang="zh-CN" sz="2400" kern="0" dirty="0" smtClean="0">
              <a:latin typeface="Times New Roman" pitchFamily="18" charset="0"/>
              <a:ea typeface="楷体_GB2312" pitchFamily="49" charset="-122"/>
              <a:cs typeface="Times New Roman" pitchFamily="18" charset="0"/>
            </a:endParaRPr>
          </a:p>
          <a:p>
            <a:pPr marL="1257300" lvl="2" indent="-342900" fontAlgn="base">
              <a:lnSpc>
                <a:spcPct val="110000"/>
              </a:lnSpc>
              <a:spcBef>
                <a:spcPct val="20000"/>
              </a:spcBef>
              <a:spcAft>
                <a:spcPct val="0"/>
              </a:spcAft>
              <a:buClr>
                <a:srgbClr val="FF0000"/>
              </a:buClr>
              <a:buFont typeface="Wingdings" pitchFamily="2" charset="2"/>
              <a:buChar char="ü"/>
              <a:defRPr/>
            </a:pP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基准利率往往是货币市场的利率（短期利率），是无风险利率，</a:t>
            </a:r>
            <a:r>
              <a:rPr lang="zh-CN" altLang="en-US" sz="2400" kern="0" dirty="0" smtClean="0">
                <a:latin typeface="Times New Roman" pitchFamily="18" charset="0"/>
                <a:ea typeface="楷体_GB2312" pitchFamily="49" charset="-122"/>
                <a:cs typeface="Times New Roman" pitchFamily="18" charset="0"/>
              </a:rPr>
              <a:t>也是名义利率</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a:t>
            </a:r>
            <a:endPar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1257300" lvl="2" indent="-342900" fontAlgn="base">
              <a:lnSpc>
                <a:spcPct val="110000"/>
              </a:lnSpc>
              <a:spcBef>
                <a:spcPct val="20000"/>
              </a:spcBef>
              <a:spcAft>
                <a:spcPct val="0"/>
              </a:spcAft>
              <a:buClr>
                <a:srgbClr val="FF0000"/>
              </a:buClr>
              <a:buFont typeface="Wingdings" pitchFamily="2" charset="2"/>
              <a:buChar char="ü"/>
              <a:defRPr/>
            </a:pP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基准利率是央行货币政策盯住的利率。</a:t>
            </a:r>
            <a:endPar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1257300" lvl="2" indent="-342900" fontAlgn="base">
              <a:lnSpc>
                <a:spcPct val="110000"/>
              </a:lnSpc>
              <a:spcBef>
                <a:spcPct val="20000"/>
              </a:spcBef>
              <a:spcAft>
                <a:spcPct val="0"/>
              </a:spcAft>
              <a:buClr>
                <a:srgbClr val="FF0000"/>
              </a:buClr>
              <a:buFont typeface="Wingdings" pitchFamily="2" charset="2"/>
              <a:buChar char="ü"/>
              <a:defRPr/>
            </a:pPr>
            <a:r>
              <a:rPr lang="zh-CN" altLang="en-US" sz="2400" kern="0" dirty="0" smtClean="0">
                <a:latin typeface="Times New Roman" pitchFamily="18" charset="0"/>
                <a:ea typeface="楷体_GB2312" pitchFamily="49" charset="-122"/>
                <a:cs typeface="Times New Roman" pitchFamily="18" charset="0"/>
              </a:rPr>
              <a:t>利率市场化的核心是培育一个市场化的基准利率（由经济主体的供给和需求决定，而非政府规定）。</a:t>
            </a:r>
            <a:endParaRPr lang="en-US" altLang="zh-CN" sz="2400" kern="0" dirty="0" smtClean="0">
              <a:latin typeface="Times New Roman" pitchFamily="18" charset="0"/>
              <a:ea typeface="楷体_GB2312" pitchFamily="49" charset="-122"/>
              <a:cs typeface="Times New Roman" pitchFamily="18" charset="0"/>
            </a:endParaRPr>
          </a:p>
          <a:p>
            <a:pPr marL="1257300" lvl="2" indent="-342900" fontAlgn="base">
              <a:lnSpc>
                <a:spcPct val="110000"/>
              </a:lnSpc>
              <a:spcBef>
                <a:spcPct val="20000"/>
              </a:spcBef>
              <a:spcAft>
                <a:spcPct val="0"/>
              </a:spcAft>
              <a:buClr>
                <a:srgbClr val="FF0000"/>
              </a:buClr>
              <a:buFont typeface="Wingdings" pitchFamily="2" charset="2"/>
              <a:buChar char="ü"/>
              <a:defRPr/>
            </a:pPr>
            <a:r>
              <a:rPr lang="zh-CN" altLang="en-US" sz="2400" kern="0" dirty="0" smtClean="0">
                <a:latin typeface="Times New Roman" pitchFamily="18" charset="0"/>
                <a:ea typeface="楷体_GB2312" pitchFamily="49" charset="-122"/>
                <a:cs typeface="Times New Roman" pitchFamily="18" charset="0"/>
              </a:rPr>
              <a:t>在利率市场化完成之前，基准利率可能不止一种，期限可能也有多种。</a:t>
            </a:r>
            <a:endPar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342900" marR="0" lvl="0" indent="-342900" algn="l" defTabSz="914400" rtl="0" eaLnBrk="1" fontAlgn="base" latinLnBrk="0" hangingPunct="1">
              <a:lnSpc>
                <a:spcPts val="4000"/>
              </a:lnSpc>
              <a:spcBef>
                <a:spcPct val="20000"/>
              </a:spcBef>
              <a:spcAft>
                <a:spcPct val="0"/>
              </a:spcAft>
              <a:buClr>
                <a:srgbClr val="FF0000"/>
              </a:buClr>
              <a:buSzTx/>
              <a:buFont typeface="Wingdings" pitchFamily="2" charset="2"/>
              <a:buChar char="Ø"/>
              <a:tabLst/>
              <a:defRPr/>
            </a:pP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华文新魏" pitchFamily="2" charset="-122"/>
                <a:cs typeface="Times New Roman" pitchFamily="18" charset="0"/>
              </a:rPr>
              <a:t>一般利率</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a:t>
            </a:r>
            <a:r>
              <a:rPr kumimoji="0" lang="en-US" altLang="zh-CN" sz="2800" i="1"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General Interest Rate </a:t>
            </a:r>
            <a:r>
              <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基准利率之外的其他利率。</a:t>
            </a:r>
          </a:p>
        </p:txBody>
      </p:sp>
      <p:sp>
        <p:nvSpPr>
          <p:cNvPr id="5" name="标题 1"/>
          <p:cNvSpPr txBox="1">
            <a:spLocks/>
          </p:cNvSpPr>
          <p:nvPr/>
        </p:nvSpPr>
        <p:spPr bwMode="auto">
          <a:xfrm>
            <a:off x="0" y="0"/>
            <a:ext cx="6300192" cy="676275"/>
          </a:xfrm>
          <a:prstGeom prst="rect">
            <a:avLst/>
          </a:prstGeom>
          <a:noFill/>
          <a:ln w="9525">
            <a:noFill/>
            <a:miter lim="800000"/>
            <a:headEnd/>
            <a:tailEnd/>
          </a:ln>
        </p:spPr>
        <p:txBody>
          <a:bodyPr/>
          <a:lstStyle/>
          <a:p>
            <a:pPr eaLnBrk="0" hangingPunct="0"/>
            <a:r>
              <a:rPr lang="zh-CN" altLang="en-US" sz="3200" b="1" dirty="0" smtClean="0">
                <a:solidFill>
                  <a:srgbClr val="7030A0"/>
                </a:solidFill>
                <a:latin typeface="楷体_GB2312" pitchFamily="49" charset="-122"/>
                <a:ea typeface="楷体_GB2312" pitchFamily="49" charset="-122"/>
              </a:rPr>
              <a:t>（三）根据</a:t>
            </a:r>
            <a:r>
              <a:rPr lang="zh-CN" altLang="en-US" sz="3200" b="1" dirty="0">
                <a:solidFill>
                  <a:srgbClr val="7030A0"/>
                </a:solidFill>
                <a:latin typeface="楷体_GB2312" pitchFamily="49" charset="-122"/>
                <a:ea typeface="楷体_GB2312" pitchFamily="49" charset="-122"/>
              </a:rPr>
              <a:t>利率的地位进行划分</a:t>
            </a:r>
          </a:p>
        </p:txBody>
      </p:sp>
    </p:spTree>
    <p:extLst>
      <p:ext uri="{BB962C8B-B14F-4D97-AF65-F5344CB8AC3E}">
        <p14:creationId xmlns="" xmlns:p14="http://schemas.microsoft.com/office/powerpoint/2010/main" val="426197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left)">
                                      <p:cBhvr>
                                        <p:cTn id="13" dur="500"/>
                                        <p:tgtEl>
                                          <p:spTgt spid="4">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left)">
                                      <p:cBhvr>
                                        <p:cTn id="16" dur="500"/>
                                        <p:tgtEl>
                                          <p:spTgt spid="4">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left)">
                                      <p:cBhvr>
                                        <p:cTn id="19" dur="500"/>
                                        <p:tgtEl>
                                          <p:spTgt spid="4">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left)">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left)">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3600" dirty="0" smtClean="0">
                <a:latin typeface="隶书" pitchFamily="49" charset="-122"/>
                <a:ea typeface="隶书" pitchFamily="49" charset="-122"/>
              </a:rPr>
              <a:t>二、利率与收益率</a:t>
            </a:r>
            <a:endParaRPr lang="zh-CN" altLang="en-US" sz="3600" dirty="0">
              <a:latin typeface="隶书" pitchFamily="49" charset="-122"/>
              <a:ea typeface="隶书" pitchFamily="49" charset="-122"/>
            </a:endParaRPr>
          </a:p>
        </p:txBody>
      </p:sp>
      <p:sp>
        <p:nvSpPr>
          <p:cNvPr id="4" name="TextBox 3"/>
          <p:cNvSpPr txBox="1"/>
          <p:nvPr/>
        </p:nvSpPr>
        <p:spPr>
          <a:xfrm>
            <a:off x="285750" y="908720"/>
            <a:ext cx="8858250" cy="2092881"/>
          </a:xfrm>
          <a:prstGeom prst="rect">
            <a:avLst/>
          </a:prstGeom>
          <a:noFill/>
        </p:spPr>
        <p:txBody>
          <a:bodyPr>
            <a:spAutoFit/>
          </a:bodyPr>
          <a:lstStyle/>
          <a:p>
            <a:pPr>
              <a:defRPr/>
            </a:pPr>
            <a:endParaRPr lang="en-US" altLang="zh-CN" b="1" kern="0" dirty="0">
              <a:latin typeface="Times New Roman" pitchFamily="18" charset="0"/>
              <a:ea typeface="楷体_GB2312" pitchFamily="49" charset="-122"/>
              <a:cs typeface="Times New Roman" pitchFamily="18" charset="0"/>
            </a:endParaRPr>
          </a:p>
          <a:p>
            <a:pPr>
              <a:defRPr/>
            </a:pPr>
            <a:r>
              <a:rPr lang="en-US" altLang="zh-CN"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b="1" kern="0" dirty="0" smtClean="0">
                <a:solidFill>
                  <a:srgbClr val="7030A0"/>
                </a:solidFill>
                <a:latin typeface="Times New Roman" pitchFamily="18" charset="0"/>
                <a:ea typeface="楷体_GB2312" pitchFamily="49" charset="-122"/>
                <a:cs typeface="Times New Roman" pitchFamily="18" charset="0"/>
              </a:rPr>
              <a:t>收益率</a:t>
            </a:r>
            <a:r>
              <a:rPr lang="zh-CN" altLang="en-US" sz="2800" b="1" kern="0" dirty="0">
                <a:latin typeface="Times New Roman" pitchFamily="18" charset="0"/>
                <a:ea typeface="楷体_GB2312" pitchFamily="49" charset="-122"/>
                <a:cs typeface="Times New Roman" pitchFamily="18" charset="0"/>
              </a:rPr>
              <a:t>（</a:t>
            </a:r>
            <a:r>
              <a:rPr lang="en-US" altLang="zh-CN" sz="2800" b="1" kern="0" dirty="0">
                <a:latin typeface="Times New Roman" pitchFamily="18" charset="0"/>
                <a:ea typeface="楷体_GB2312" pitchFamily="49" charset="-122"/>
                <a:cs typeface="Times New Roman" pitchFamily="18" charset="0"/>
              </a:rPr>
              <a:t>Yield</a:t>
            </a:r>
            <a:r>
              <a:rPr lang="zh-CN" altLang="en-US" sz="2800" b="1" kern="0" dirty="0" smtClean="0">
                <a:latin typeface="Times New Roman" pitchFamily="18" charset="0"/>
                <a:ea typeface="楷体_GB2312" pitchFamily="49" charset="-122"/>
                <a:cs typeface="Times New Roman" pitchFamily="18" charset="0"/>
              </a:rPr>
              <a:t>），</a:t>
            </a:r>
            <a:r>
              <a:rPr lang="zh-CN" altLang="en-US" sz="2800" kern="0" dirty="0" smtClean="0">
                <a:latin typeface="Times New Roman" pitchFamily="18" charset="0"/>
                <a:ea typeface="楷体_GB2312" pitchFamily="49" charset="-122"/>
                <a:cs typeface="Times New Roman" pitchFamily="18" charset="0"/>
              </a:rPr>
              <a:t>又称回报率，包含</a:t>
            </a:r>
            <a:r>
              <a:rPr lang="zh-CN" altLang="en-US" sz="2800" kern="0" dirty="0">
                <a:latin typeface="Times New Roman" pitchFamily="18" charset="0"/>
                <a:ea typeface="楷体_GB2312" pitchFamily="49" charset="-122"/>
                <a:cs typeface="Times New Roman" pitchFamily="18" charset="0"/>
              </a:rPr>
              <a:t>两个部分：（</a:t>
            </a:r>
            <a:r>
              <a:rPr lang="en-US" altLang="zh-CN" sz="2800" kern="0" dirty="0">
                <a:latin typeface="Times New Roman" pitchFamily="18" charset="0"/>
                <a:ea typeface="楷体_GB2312" pitchFamily="49" charset="-122"/>
                <a:cs typeface="Times New Roman" pitchFamily="18" charset="0"/>
              </a:rPr>
              <a:t>1</a:t>
            </a:r>
            <a:r>
              <a:rPr lang="zh-CN" altLang="en-US" sz="2800" kern="0" dirty="0" smtClean="0">
                <a:latin typeface="Times New Roman" pitchFamily="18" charset="0"/>
                <a:ea typeface="楷体_GB2312" pitchFamily="49" charset="-122"/>
                <a:cs typeface="Times New Roman" pitchFamily="18" charset="0"/>
              </a:rPr>
              <a:t>）每年的利息收入与证券购买价格的比率，称为</a:t>
            </a:r>
            <a:r>
              <a:rPr lang="zh-CN" altLang="en-US" sz="2800" kern="0" dirty="0" smtClean="0">
                <a:solidFill>
                  <a:srgbClr val="7030A0"/>
                </a:solidFill>
                <a:latin typeface="Times New Roman" pitchFamily="18" charset="0"/>
                <a:ea typeface="楷体_GB2312" pitchFamily="49" charset="-122"/>
                <a:cs typeface="Times New Roman" pitchFamily="18" charset="0"/>
              </a:rPr>
              <a:t>当</a:t>
            </a:r>
            <a:r>
              <a:rPr lang="zh-CN" altLang="en-US" sz="2800" kern="0" dirty="0">
                <a:solidFill>
                  <a:srgbClr val="7030A0"/>
                </a:solidFill>
                <a:latin typeface="Times New Roman" pitchFamily="18" charset="0"/>
                <a:ea typeface="楷体_GB2312" pitchFamily="49" charset="-122"/>
                <a:cs typeface="Times New Roman" pitchFamily="18" charset="0"/>
              </a:rPr>
              <a:t>期收益率</a:t>
            </a:r>
            <a:r>
              <a:rPr lang="zh-CN" altLang="en-US" sz="2800" kern="0" dirty="0">
                <a:latin typeface="Times New Roman" pitchFamily="18" charset="0"/>
                <a:ea typeface="楷体_GB2312" pitchFamily="49" charset="-122"/>
                <a:cs typeface="Times New Roman" pitchFamily="18" charset="0"/>
              </a:rPr>
              <a:t>；（</a:t>
            </a:r>
            <a:r>
              <a:rPr lang="en-US" altLang="zh-CN" sz="2800" kern="0" dirty="0">
                <a:latin typeface="Times New Roman" pitchFamily="18" charset="0"/>
                <a:ea typeface="楷体_GB2312" pitchFamily="49" charset="-122"/>
                <a:cs typeface="Times New Roman" pitchFamily="18" charset="0"/>
              </a:rPr>
              <a:t>2</a:t>
            </a:r>
            <a:r>
              <a:rPr lang="zh-CN" altLang="en-US" sz="2800" kern="0" dirty="0">
                <a:latin typeface="Times New Roman" pitchFamily="18" charset="0"/>
                <a:ea typeface="楷体_GB2312" pitchFamily="49" charset="-122"/>
                <a:cs typeface="Times New Roman" pitchFamily="18" charset="0"/>
              </a:rPr>
              <a:t>）由于证券价格变动导致的收益或者损失</a:t>
            </a:r>
            <a:r>
              <a:rPr lang="zh-CN" altLang="en-US" sz="2800" kern="0" dirty="0" smtClean="0">
                <a:latin typeface="Times New Roman" pitchFamily="18" charset="0"/>
                <a:ea typeface="楷体_GB2312" pitchFamily="49" charset="-122"/>
                <a:cs typeface="Times New Roman" pitchFamily="18" charset="0"/>
              </a:rPr>
              <a:t>，称为</a:t>
            </a:r>
            <a:r>
              <a:rPr lang="zh-CN" altLang="en-US" sz="2800" kern="0" dirty="0" smtClean="0">
                <a:solidFill>
                  <a:srgbClr val="7030A0"/>
                </a:solidFill>
                <a:latin typeface="Times New Roman" pitchFamily="18" charset="0"/>
                <a:ea typeface="楷体_GB2312" pitchFamily="49" charset="-122"/>
                <a:cs typeface="Times New Roman" pitchFamily="18" charset="0"/>
              </a:rPr>
              <a:t>资本</a:t>
            </a:r>
            <a:r>
              <a:rPr lang="zh-CN" altLang="en-US" sz="2800" kern="0" dirty="0">
                <a:solidFill>
                  <a:srgbClr val="7030A0"/>
                </a:solidFill>
                <a:latin typeface="Times New Roman" pitchFamily="18" charset="0"/>
                <a:ea typeface="楷体_GB2312" pitchFamily="49" charset="-122"/>
                <a:cs typeface="Times New Roman" pitchFamily="18" charset="0"/>
              </a:rPr>
              <a:t>利</a:t>
            </a:r>
            <a:r>
              <a:rPr lang="zh-CN" altLang="en-US" sz="2800" kern="0" dirty="0" smtClean="0">
                <a:solidFill>
                  <a:srgbClr val="7030A0"/>
                </a:solidFill>
                <a:latin typeface="Times New Roman" pitchFamily="18" charset="0"/>
                <a:ea typeface="楷体_GB2312" pitchFamily="49" charset="-122"/>
                <a:cs typeface="Times New Roman" pitchFamily="18" charset="0"/>
              </a:rPr>
              <a:t>得（损失）率</a:t>
            </a:r>
            <a:r>
              <a:rPr lang="zh-CN" altLang="en-US" sz="2800" kern="0" dirty="0" smtClean="0">
                <a:latin typeface="Times New Roman" pitchFamily="18" charset="0"/>
                <a:ea typeface="楷体_GB2312" pitchFamily="49" charset="-122"/>
                <a:cs typeface="Times New Roman" pitchFamily="18" charset="0"/>
              </a:rPr>
              <a:t>。</a:t>
            </a:r>
            <a:endParaRPr lang="en-US" altLang="zh-CN" sz="2800" kern="0" dirty="0">
              <a:latin typeface="Times New Roman" pitchFamily="18" charset="0"/>
              <a:ea typeface="楷体_GB2312" pitchFamily="49" charset="-122"/>
              <a:cs typeface="Times New Roman" pitchFamily="18" charset="0"/>
            </a:endParaRPr>
          </a:p>
        </p:txBody>
      </p:sp>
      <p:graphicFrame>
        <p:nvGraphicFramePr>
          <p:cNvPr id="6" name="Object 4"/>
          <p:cNvGraphicFramePr>
            <a:graphicFrameLocks noChangeAspect="1"/>
          </p:cNvGraphicFramePr>
          <p:nvPr>
            <p:extLst>
              <p:ext uri="{D42A27DB-BD31-4B8C-83A1-F6EECF244321}">
                <p14:modId xmlns="" xmlns:p14="http://schemas.microsoft.com/office/powerpoint/2010/main" val="2134459356"/>
              </p:ext>
            </p:extLst>
          </p:nvPr>
        </p:nvGraphicFramePr>
        <p:xfrm>
          <a:off x="1100088" y="3501008"/>
          <a:ext cx="7072312" cy="1500188"/>
        </p:xfrm>
        <a:graphic>
          <a:graphicData uri="http://schemas.openxmlformats.org/presentationml/2006/ole">
            <p:oleObj spid="_x0000_s723973" name="Equation" r:id="rId4" imgW="2425700" imgH="609600" progId="Equation.DSMT4">
              <p:embed/>
            </p:oleObj>
          </a:graphicData>
        </a:graphic>
      </p:graphicFrame>
      <p:sp>
        <p:nvSpPr>
          <p:cNvPr id="5" name="TextBox 4"/>
          <p:cNvSpPr txBox="1"/>
          <p:nvPr/>
        </p:nvSpPr>
        <p:spPr>
          <a:xfrm>
            <a:off x="2051720" y="6021288"/>
            <a:ext cx="7096815" cy="646331"/>
          </a:xfrm>
          <a:prstGeom prst="rect">
            <a:avLst/>
          </a:prstGeom>
          <a:noFill/>
        </p:spPr>
        <p:txBody>
          <a:bodyPr wrap="none" rtlCol="0">
            <a:spAutoFit/>
          </a:bodyPr>
          <a:lstStyle/>
          <a:p>
            <a:r>
              <a:rPr lang="en-US" altLang="zh-CN" i="1" dirty="0" smtClean="0">
                <a:latin typeface="Times New Roman" pitchFamily="18" charset="0"/>
                <a:ea typeface="楷体_GB2312" pitchFamily="49" charset="-122"/>
                <a:cs typeface="Times New Roman" pitchFamily="18" charset="0"/>
              </a:rPr>
              <a:t>RET</a:t>
            </a:r>
            <a:r>
              <a:rPr lang="zh-CN" altLang="en-US" dirty="0" smtClean="0">
                <a:latin typeface="楷体_GB2312" pitchFamily="49" charset="-122"/>
                <a:ea typeface="楷体_GB2312" pitchFamily="49" charset="-122"/>
              </a:rPr>
              <a:t>为到期收益率，</a:t>
            </a:r>
            <a:r>
              <a:rPr lang="en-US" altLang="zh-CN" i="1" dirty="0" smtClean="0">
                <a:latin typeface="Times New Roman" pitchFamily="18" charset="0"/>
                <a:ea typeface="楷体_GB2312" pitchFamily="49" charset="-122"/>
                <a:cs typeface="Times New Roman" pitchFamily="18" charset="0"/>
              </a:rPr>
              <a:t>C</a:t>
            </a:r>
            <a:r>
              <a:rPr lang="zh-CN" altLang="en-US" dirty="0" smtClean="0">
                <a:latin typeface="楷体_GB2312" pitchFamily="49" charset="-122"/>
                <a:ea typeface="楷体_GB2312" pitchFamily="49" charset="-122"/>
              </a:rPr>
              <a:t>为得到的现金流（利息）、   为证券下一期的</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的价格，  为证券当期价格。</a:t>
            </a:r>
            <a:endParaRPr lang="zh-CN" altLang="en-US" dirty="0">
              <a:latin typeface="楷体_GB2312" pitchFamily="49" charset="-122"/>
              <a:ea typeface="楷体_GB2312" pitchFamily="49" charset="-122"/>
            </a:endParaRPr>
          </a:p>
        </p:txBody>
      </p:sp>
      <p:graphicFrame>
        <p:nvGraphicFramePr>
          <p:cNvPr id="723974" name="Object 6"/>
          <p:cNvGraphicFramePr>
            <a:graphicFrameLocks noChangeAspect="1"/>
          </p:cNvGraphicFramePr>
          <p:nvPr/>
        </p:nvGraphicFramePr>
        <p:xfrm>
          <a:off x="6948264" y="6021288"/>
          <a:ext cx="380042" cy="360040"/>
        </p:xfrm>
        <a:graphic>
          <a:graphicData uri="http://schemas.openxmlformats.org/presentationml/2006/ole">
            <p:oleObj spid="_x0000_s723974" name="Equation" r:id="rId5" imgW="241200" imgH="228600" progId="Equation.DSMT4">
              <p:embed/>
            </p:oleObj>
          </a:graphicData>
        </a:graphic>
      </p:graphicFrame>
      <p:graphicFrame>
        <p:nvGraphicFramePr>
          <p:cNvPr id="723975" name="Object 7"/>
          <p:cNvGraphicFramePr>
            <a:graphicFrameLocks noChangeAspect="1"/>
          </p:cNvGraphicFramePr>
          <p:nvPr/>
        </p:nvGraphicFramePr>
        <p:xfrm>
          <a:off x="2986088" y="6308725"/>
          <a:ext cx="239712" cy="360363"/>
        </p:xfrm>
        <a:graphic>
          <a:graphicData uri="http://schemas.openxmlformats.org/presentationml/2006/ole">
            <p:oleObj spid="_x0000_s723975" name="Equation" r:id="rId6" imgW="152280" imgH="228600" progId="Equation.DSMT4">
              <p:embed/>
            </p:oleObj>
          </a:graphicData>
        </a:graphic>
      </p:graphicFrame>
    </p:spTree>
    <p:extLst>
      <p:ext uri="{BB962C8B-B14F-4D97-AF65-F5344CB8AC3E}">
        <p14:creationId xmlns="" xmlns:p14="http://schemas.microsoft.com/office/powerpoint/2010/main" val="2899193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04664"/>
            <a:ext cx="9144000" cy="4462760"/>
          </a:xfrm>
          <a:prstGeom prst="rect">
            <a:avLst/>
          </a:prstGeom>
          <a:noFill/>
        </p:spPr>
        <p:txBody>
          <a:bodyPr wrap="square">
            <a:spAutoFit/>
          </a:bodyPr>
          <a:lstStyle/>
          <a:p>
            <a:pPr>
              <a:defRPr/>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kern="0" dirty="0" smtClean="0">
                <a:solidFill>
                  <a:srgbClr val="7030A0"/>
                </a:solidFill>
                <a:latin typeface="楷体_GB2312" pitchFamily="49" charset="-122"/>
                <a:ea typeface="楷体_GB2312" pitchFamily="49" charset="-122"/>
              </a:rPr>
              <a:t>到期</a:t>
            </a:r>
            <a:r>
              <a:rPr lang="zh-CN" altLang="en-US" sz="2800" kern="0" dirty="0">
                <a:solidFill>
                  <a:srgbClr val="7030A0"/>
                </a:solidFill>
                <a:latin typeface="楷体_GB2312" pitchFamily="49" charset="-122"/>
                <a:ea typeface="楷体_GB2312" pitchFamily="49" charset="-122"/>
              </a:rPr>
              <a:t>收益率</a:t>
            </a:r>
            <a:r>
              <a:rPr lang="zh-CN" altLang="en-US" sz="2800" kern="0" dirty="0">
                <a:latin typeface="楷体_GB2312" pitchFamily="49" charset="-122"/>
                <a:ea typeface="楷体_GB2312" pitchFamily="49" charset="-122"/>
              </a:rPr>
              <a:t>（</a:t>
            </a:r>
            <a:r>
              <a:rPr lang="en-US" altLang="zh-CN" sz="2800" kern="0" dirty="0">
                <a:latin typeface="Times New Roman" pitchFamily="18" charset="0"/>
                <a:ea typeface="楷体_GB2312" pitchFamily="49" charset="-122"/>
                <a:cs typeface="Times New Roman" pitchFamily="18" charset="0"/>
              </a:rPr>
              <a:t>Yield-to-Maturity</a:t>
            </a:r>
            <a:r>
              <a:rPr lang="zh-CN" altLang="en-US" sz="2800" kern="0" dirty="0" smtClean="0">
                <a:latin typeface="楷体_GB2312" pitchFamily="49" charset="-122"/>
                <a:ea typeface="楷体_GB2312" pitchFamily="49" charset="-122"/>
              </a:rPr>
              <a:t>），投资者购买债券并持有到期的前提下，未来各期利息收入、到期本金收入的现值之和等于债券购买价格的贴现率。</a:t>
            </a:r>
            <a:endParaRPr lang="en-US" altLang="zh-CN" sz="2800" kern="0" dirty="0" smtClean="0">
              <a:latin typeface="楷体_GB2312" pitchFamily="49" charset="-122"/>
              <a:ea typeface="楷体_GB2312" pitchFamily="49" charset="-122"/>
              <a:cs typeface="Times New Roman" pitchFamily="18" charset="0"/>
            </a:endParaRPr>
          </a:p>
          <a:p>
            <a:pPr lvl="1">
              <a:lnSpc>
                <a:spcPts val="4000"/>
              </a:lnSpc>
              <a:buClr>
                <a:srgbClr val="FF0000"/>
              </a:buClr>
              <a:buFont typeface="Wingdings" pitchFamily="2" charset="2"/>
              <a:buChar char="Ø"/>
              <a:defRPr/>
            </a:pPr>
            <a:r>
              <a:rPr lang="zh-CN" altLang="en-US" sz="2400" kern="0" dirty="0" smtClean="0">
                <a:latin typeface="楷体_GB2312" pitchFamily="49" charset="-122"/>
                <a:ea typeface="楷体_GB2312" pitchFamily="49" charset="-122"/>
                <a:cs typeface="Times New Roman" pitchFamily="18" charset="0"/>
              </a:rPr>
              <a:t>指投资者购买息票债券并</a:t>
            </a:r>
            <a:r>
              <a:rPr lang="zh-CN" altLang="en-US" sz="2400" kern="0" dirty="0" smtClean="0">
                <a:solidFill>
                  <a:srgbClr val="7030A0"/>
                </a:solidFill>
                <a:latin typeface="楷体_GB2312" pitchFamily="49" charset="-122"/>
                <a:ea typeface="楷体_GB2312" pitchFamily="49" charset="-122"/>
                <a:cs typeface="Times New Roman" pitchFamily="18" charset="0"/>
              </a:rPr>
              <a:t>持有至到期</a:t>
            </a:r>
            <a:r>
              <a:rPr lang="zh-CN" altLang="en-US" sz="2400" kern="0" dirty="0" smtClean="0">
                <a:latin typeface="楷体_GB2312" pitchFamily="49" charset="-122"/>
                <a:ea typeface="楷体_GB2312" pitchFamily="49" charset="-122"/>
                <a:cs typeface="Times New Roman" pitchFamily="18" charset="0"/>
              </a:rPr>
              <a:t>所获取的平均年化收益率。</a:t>
            </a:r>
            <a:endParaRPr lang="en-US" altLang="zh-CN" sz="2400" kern="0" dirty="0" smtClean="0">
              <a:latin typeface="楷体_GB2312" pitchFamily="49" charset="-122"/>
              <a:ea typeface="楷体_GB2312" pitchFamily="49" charset="-122"/>
              <a:cs typeface="Times New Roman" pitchFamily="18" charset="0"/>
            </a:endParaRPr>
          </a:p>
          <a:p>
            <a:pPr lvl="1">
              <a:lnSpc>
                <a:spcPts val="4000"/>
              </a:lnSpc>
              <a:buClr>
                <a:srgbClr val="FF0000"/>
              </a:buClr>
              <a:buFont typeface="Wingdings" pitchFamily="2" charset="2"/>
              <a:buChar char="Ø"/>
              <a:defRPr/>
            </a:pPr>
            <a:r>
              <a:rPr lang="zh-CN" altLang="en-US" sz="2400" kern="0" dirty="0" smtClean="0">
                <a:latin typeface="楷体_GB2312" pitchFamily="49" charset="-122"/>
                <a:ea typeface="楷体_GB2312" pitchFamily="49" charset="-122"/>
                <a:cs typeface="Times New Roman" pitchFamily="18" charset="0"/>
              </a:rPr>
              <a:t>到期收益率主要用来衡量息票债券的收益率；即期收益率指零息债券的收益率。</a:t>
            </a:r>
            <a:endParaRPr lang="en-US" altLang="zh-CN" sz="2400" kern="0" dirty="0" smtClean="0">
              <a:latin typeface="楷体_GB2312" pitchFamily="49" charset="-122"/>
              <a:ea typeface="楷体_GB2312" pitchFamily="49" charset="-122"/>
              <a:cs typeface="Times New Roman" pitchFamily="18" charset="0"/>
            </a:endParaRPr>
          </a:p>
          <a:p>
            <a:pPr lvl="1">
              <a:lnSpc>
                <a:spcPts val="4000"/>
              </a:lnSpc>
              <a:buClr>
                <a:srgbClr val="FF0000"/>
              </a:buClr>
              <a:buFont typeface="Wingdings" pitchFamily="2" charset="2"/>
              <a:buChar char="Ø"/>
              <a:defRPr/>
            </a:pPr>
            <a:r>
              <a:rPr lang="zh-CN" altLang="en-US" sz="2400" kern="0" dirty="0" smtClean="0">
                <a:latin typeface="楷体_GB2312" pitchFamily="49" charset="-122"/>
                <a:ea typeface="楷体_GB2312" pitchFamily="49" charset="-122"/>
                <a:cs typeface="Times New Roman" pitchFamily="18" charset="0"/>
              </a:rPr>
              <a:t>到期收益率用来比较不同息票债券的投资性价比（排除量纲因素），是完全客观的、事前的（投资决策的重要参照标准）。</a:t>
            </a:r>
            <a:endParaRPr lang="en-US" altLang="zh-CN" sz="2400" kern="0" dirty="0" smtClean="0">
              <a:latin typeface="楷体_GB2312" pitchFamily="49" charset="-122"/>
              <a:ea typeface="楷体_GB2312" pitchFamily="49" charset="-122"/>
              <a:cs typeface="Times New Roman" pitchFamily="18" charset="0"/>
            </a:endParaRPr>
          </a:p>
          <a:p>
            <a:pPr lvl="1">
              <a:lnSpc>
                <a:spcPts val="4000"/>
              </a:lnSpc>
              <a:buClr>
                <a:srgbClr val="FF0000"/>
              </a:buClr>
              <a:buFont typeface="Wingdings" pitchFamily="2" charset="2"/>
              <a:buChar char="Ø"/>
              <a:defRPr/>
            </a:pPr>
            <a:r>
              <a:rPr lang="zh-CN" altLang="en-US" sz="2400" kern="0" dirty="0" smtClean="0">
                <a:latin typeface="楷体_GB2312" pitchFamily="49" charset="-122"/>
                <a:ea typeface="楷体_GB2312" pitchFamily="49" charset="-122"/>
                <a:cs typeface="Times New Roman" pitchFamily="18" charset="0"/>
              </a:rPr>
              <a:t>计算到期收益率时，到期收益率为贴现率。</a:t>
            </a:r>
            <a:endParaRPr lang="en-US" altLang="zh-CN" sz="2400" kern="0" dirty="0" smtClean="0">
              <a:latin typeface="楷体_GB2312" pitchFamily="49" charset="-122"/>
              <a:ea typeface="楷体_GB2312" pitchFamily="49" charset="-122"/>
              <a:cs typeface="Times New Roman" pitchFamily="18" charset="0"/>
            </a:endParaRPr>
          </a:p>
        </p:txBody>
      </p:sp>
      <p:graphicFrame>
        <p:nvGraphicFramePr>
          <p:cNvPr id="5" name="Object 2"/>
          <p:cNvGraphicFramePr>
            <a:graphicFrameLocks noChangeAspect="1"/>
          </p:cNvGraphicFramePr>
          <p:nvPr>
            <p:extLst>
              <p:ext uri="{D42A27DB-BD31-4B8C-83A1-F6EECF244321}">
                <p14:modId xmlns="" xmlns:p14="http://schemas.microsoft.com/office/powerpoint/2010/main" val="1829333797"/>
              </p:ext>
            </p:extLst>
          </p:nvPr>
        </p:nvGraphicFramePr>
        <p:xfrm>
          <a:off x="2267744" y="5157192"/>
          <a:ext cx="4297829" cy="1008112"/>
        </p:xfrm>
        <a:graphic>
          <a:graphicData uri="http://schemas.openxmlformats.org/presentationml/2006/ole">
            <p:oleObj spid="_x0000_s724997" name="Equation" r:id="rId3" imgW="2057400" imgH="482600" progId="Equation.DSMT4">
              <p:embed/>
            </p:oleObj>
          </a:graphicData>
        </a:graphic>
      </p:graphicFrame>
      <p:graphicFrame>
        <p:nvGraphicFramePr>
          <p:cNvPr id="724998" name="Object 6"/>
          <p:cNvGraphicFramePr>
            <a:graphicFrameLocks noChangeAspect="1"/>
          </p:cNvGraphicFramePr>
          <p:nvPr/>
        </p:nvGraphicFramePr>
        <p:xfrm>
          <a:off x="1691679" y="6021288"/>
          <a:ext cx="420047" cy="360040"/>
        </p:xfrm>
        <a:graphic>
          <a:graphicData uri="http://schemas.openxmlformats.org/presentationml/2006/ole">
            <p:oleObj spid="_x0000_s724998" name="Equation" r:id="rId4" imgW="266400" imgH="228600" progId="Equation.DSMT4">
              <p:embed/>
            </p:oleObj>
          </a:graphicData>
        </a:graphic>
      </p:graphicFrame>
      <p:sp>
        <p:nvSpPr>
          <p:cNvPr id="6" name="TextBox 5"/>
          <p:cNvSpPr txBox="1"/>
          <p:nvPr/>
        </p:nvSpPr>
        <p:spPr>
          <a:xfrm>
            <a:off x="1931769" y="6211669"/>
            <a:ext cx="7212231" cy="646331"/>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为到期收益率，</a:t>
            </a:r>
            <a:r>
              <a:rPr lang="en-US" altLang="zh-CN" i="1" dirty="0" smtClean="0">
                <a:latin typeface="Times New Roman" pitchFamily="18" charset="0"/>
                <a:ea typeface="楷体_GB2312" pitchFamily="49" charset="-122"/>
                <a:cs typeface="Times New Roman" pitchFamily="18" charset="0"/>
              </a:rPr>
              <a:t>C</a:t>
            </a:r>
            <a:r>
              <a:rPr lang="zh-CN" altLang="en-US" dirty="0" smtClean="0">
                <a:latin typeface="楷体_GB2312" pitchFamily="49" charset="-122"/>
                <a:ea typeface="楷体_GB2312" pitchFamily="49" charset="-122"/>
              </a:rPr>
              <a:t>为每期得到的现金流（利息），</a:t>
            </a:r>
            <a:r>
              <a:rPr lang="en-US" altLang="zh-CN" i="1" dirty="0" smtClean="0">
                <a:latin typeface="Times New Roman" pitchFamily="18" charset="0"/>
                <a:ea typeface="楷体_GB2312" pitchFamily="49" charset="-122"/>
                <a:cs typeface="Times New Roman" pitchFamily="18" charset="0"/>
              </a:rPr>
              <a:t>FV</a:t>
            </a:r>
            <a:r>
              <a:rPr lang="zh-CN" altLang="en-US" dirty="0" smtClean="0">
                <a:latin typeface="楷体_GB2312" pitchFamily="49" charset="-122"/>
                <a:ea typeface="楷体_GB2312" pitchFamily="49" charset="-122"/>
              </a:rPr>
              <a:t>为债券的面值，</a:t>
            </a:r>
            <a:r>
              <a:rPr lang="en-US" altLang="zh-CN" i="1" dirty="0" smtClean="0">
                <a:latin typeface="Times New Roman" pitchFamily="18" charset="0"/>
                <a:ea typeface="楷体_GB2312" pitchFamily="49" charset="-122"/>
                <a:cs typeface="Times New Roman" pitchFamily="18" charset="0"/>
              </a:rPr>
              <a:t>P</a:t>
            </a:r>
          </a:p>
          <a:p>
            <a:r>
              <a:rPr lang="zh-CN" altLang="en-US" dirty="0" smtClean="0">
                <a:latin typeface="楷体_GB2312" pitchFamily="49" charset="-122"/>
                <a:ea typeface="楷体_GB2312" pitchFamily="49" charset="-122"/>
              </a:rPr>
              <a:t>为债券的购买价格，</a:t>
            </a:r>
            <a:r>
              <a:rPr lang="en-US" altLang="zh-CN" i="1" dirty="0" err="1" smtClean="0">
                <a:latin typeface="Times New Roman" pitchFamily="18" charset="0"/>
                <a:ea typeface="楷体_GB2312" pitchFamily="49" charset="-122"/>
                <a:cs typeface="Times New Roman" pitchFamily="18" charset="0"/>
              </a:rPr>
              <a:t>i</a:t>
            </a:r>
            <a:r>
              <a:rPr lang="zh-CN" altLang="en-US" dirty="0" smtClean="0">
                <a:latin typeface="楷体_GB2312" pitchFamily="49" charset="-122"/>
                <a:ea typeface="楷体_GB2312" pitchFamily="49" charset="-122"/>
              </a:rPr>
              <a:t>为得到现金流的期数，</a:t>
            </a:r>
            <a:r>
              <a:rPr lang="en-US" altLang="zh-CN" i="1" dirty="0" smtClean="0">
                <a:latin typeface="Times New Roman" pitchFamily="18" charset="0"/>
                <a:ea typeface="楷体_GB2312" pitchFamily="49" charset="-122"/>
                <a:cs typeface="Times New Roman" pitchFamily="18" charset="0"/>
              </a:rPr>
              <a:t>T</a:t>
            </a:r>
            <a:r>
              <a:rPr lang="zh-CN" altLang="en-US" dirty="0" smtClean="0">
                <a:latin typeface="楷体_GB2312" pitchFamily="49" charset="-122"/>
                <a:ea typeface="楷体_GB2312" pitchFamily="49" charset="-122"/>
              </a:rPr>
              <a:t>为债券期限。</a:t>
            </a:r>
            <a:endParaRPr lang="zh-CN" altLang="en-US" dirty="0">
              <a:latin typeface="楷体_GB2312" pitchFamily="49" charset="-122"/>
              <a:ea typeface="楷体_GB2312" pitchFamily="49" charset="-122"/>
            </a:endParaRPr>
          </a:p>
        </p:txBody>
      </p:sp>
      <p:sp>
        <p:nvSpPr>
          <p:cNvPr id="7" name="矩形 6"/>
          <p:cNvSpPr/>
          <p:nvPr/>
        </p:nvSpPr>
        <p:spPr bwMode="auto">
          <a:xfrm>
            <a:off x="2123728" y="5085184"/>
            <a:ext cx="3456384" cy="1152128"/>
          </a:xfrm>
          <a:prstGeom prst="rect">
            <a:avLst/>
          </a:prstGeom>
          <a:no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右箭头 7"/>
          <p:cNvSpPr/>
          <p:nvPr/>
        </p:nvSpPr>
        <p:spPr bwMode="auto">
          <a:xfrm flipH="1">
            <a:off x="1619672" y="5589240"/>
            <a:ext cx="432048"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9512" y="5445224"/>
            <a:ext cx="1415772"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收益现值</a:t>
            </a:r>
            <a:endParaRPr lang="zh-CN" altLang="en-US" sz="2400" dirty="0">
              <a:latin typeface="楷体_GB2312" pitchFamily="49" charset="-122"/>
              <a:ea typeface="楷体_GB2312" pitchFamily="49" charset="-122"/>
            </a:endParaRPr>
          </a:p>
        </p:txBody>
      </p:sp>
      <p:sp>
        <p:nvSpPr>
          <p:cNvPr id="10" name="矩形 9"/>
          <p:cNvSpPr/>
          <p:nvPr/>
        </p:nvSpPr>
        <p:spPr bwMode="auto">
          <a:xfrm>
            <a:off x="5796136" y="5085184"/>
            <a:ext cx="288032" cy="1224136"/>
          </a:xfrm>
          <a:prstGeom prst="rect">
            <a:avLst/>
          </a:prstGeom>
          <a:no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右箭头 10"/>
          <p:cNvSpPr/>
          <p:nvPr/>
        </p:nvSpPr>
        <p:spPr bwMode="auto">
          <a:xfrm>
            <a:off x="6084168" y="5877272"/>
            <a:ext cx="432048"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6588224" y="5733256"/>
            <a:ext cx="800219"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成本</a:t>
            </a:r>
            <a:endParaRPr lang="zh-CN" altLang="en-US" sz="2400" dirty="0">
              <a:latin typeface="楷体_GB2312" pitchFamily="49" charset="-122"/>
              <a:ea typeface="楷体_GB2312" pitchFamily="49" charset="-122"/>
            </a:endParaRPr>
          </a:p>
        </p:txBody>
      </p:sp>
    </p:spTree>
    <p:extLst>
      <p:ext uri="{BB962C8B-B14F-4D97-AF65-F5344CB8AC3E}">
        <p14:creationId xmlns="" xmlns:p14="http://schemas.microsoft.com/office/powerpoint/2010/main" val="3863077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836712"/>
            <a:ext cx="8280920" cy="3046988"/>
          </a:xfrm>
          <a:prstGeom prst="rect">
            <a:avLst/>
          </a:prstGeom>
        </p:spPr>
        <p:txBody>
          <a:bodyPr wrap="square">
            <a:spAutoFit/>
          </a:bodyPr>
          <a:lstStyle/>
          <a:p>
            <a:pPr>
              <a:defRPr/>
            </a:pPr>
            <a:r>
              <a:rPr lang="en-US" altLang="zh-CN" sz="2800" dirty="0">
                <a:solidFill>
                  <a:srgbClr val="FF0000"/>
                </a:solidFill>
                <a:latin typeface="楷体_GB2312" pitchFamily="49" charset="-122"/>
                <a:ea typeface="楷体_GB2312" pitchFamily="49" charset="-122"/>
                <a:sym typeface="Wingdings 2" pitchFamily="18" charset="2"/>
              </a:rPr>
              <a:t></a:t>
            </a:r>
            <a:r>
              <a:rPr lang="zh-CN" altLang="en-US" sz="2800" kern="0" dirty="0">
                <a:solidFill>
                  <a:srgbClr val="FF0000"/>
                </a:solidFill>
                <a:latin typeface="楷体_GB2312" pitchFamily="49" charset="-122"/>
                <a:ea typeface="楷体_GB2312" pitchFamily="49" charset="-122"/>
              </a:rPr>
              <a:t>持有期收益率</a:t>
            </a:r>
            <a:r>
              <a:rPr lang="zh-CN" altLang="en-US" sz="2800" kern="0" dirty="0">
                <a:solidFill>
                  <a:srgbClr val="000000"/>
                </a:solidFill>
                <a:latin typeface="楷体_GB2312" pitchFamily="49" charset="-122"/>
                <a:ea typeface="楷体_GB2312" pitchFamily="49" charset="-122"/>
              </a:rPr>
              <a:t>（</a:t>
            </a:r>
            <a:r>
              <a:rPr lang="en-US" altLang="zh-CN" sz="2800" kern="0" dirty="0">
                <a:solidFill>
                  <a:srgbClr val="000000"/>
                </a:solidFill>
                <a:latin typeface="Times New Roman" pitchFamily="18" charset="0"/>
                <a:ea typeface="楷体_GB2312" pitchFamily="49" charset="-122"/>
                <a:cs typeface="Times New Roman" pitchFamily="18" charset="0"/>
              </a:rPr>
              <a:t>Holding Period Return</a:t>
            </a:r>
            <a:r>
              <a:rPr lang="en-US" altLang="zh-CN" sz="2800" kern="0" dirty="0">
                <a:solidFill>
                  <a:srgbClr val="000000"/>
                </a:solidFill>
                <a:latin typeface="楷体_GB2312" pitchFamily="49" charset="-122"/>
                <a:ea typeface="楷体_GB2312" pitchFamily="49" charset="-122"/>
              </a:rPr>
              <a:t>)</a:t>
            </a:r>
            <a:r>
              <a:rPr lang="zh-CN" altLang="en-US" sz="2800" kern="0" dirty="0" smtClean="0">
                <a:solidFill>
                  <a:srgbClr val="000000"/>
                </a:solidFill>
                <a:latin typeface="楷体_GB2312" pitchFamily="49" charset="-122"/>
                <a:ea typeface="楷体_GB2312" pitchFamily="49" charset="-122"/>
              </a:rPr>
              <a:t>，指现在买进某一证券，持有一段时间后，然后以某个价格卖出该证券，在整个持有期，该证券所提供的平均回报率。</a:t>
            </a:r>
            <a:endParaRPr lang="en-US" altLang="zh-CN" sz="2800" kern="0" dirty="0">
              <a:solidFill>
                <a:srgbClr val="000000"/>
              </a:solidFill>
              <a:latin typeface="楷体_GB2312" pitchFamily="49" charset="-122"/>
              <a:ea typeface="楷体_GB2312" pitchFamily="49" charset="-122"/>
            </a:endParaRPr>
          </a:p>
          <a:p>
            <a:pPr marL="457200" lvl="3">
              <a:buClr>
                <a:srgbClr val="FF0000"/>
              </a:buClr>
              <a:buFont typeface="Wingdings" pitchFamily="2" charset="2"/>
              <a:buChar char="Ø"/>
              <a:defRPr/>
            </a:pPr>
            <a:r>
              <a:rPr lang="zh-CN" altLang="en-US" sz="2600" kern="0" dirty="0">
                <a:solidFill>
                  <a:srgbClr val="000000"/>
                </a:solidFill>
                <a:latin typeface="楷体_GB2312" pitchFamily="49" charset="-122"/>
                <a:ea typeface="楷体_GB2312" pitchFamily="49" charset="-122"/>
                <a:cs typeface="Times New Roman" pitchFamily="18" charset="0"/>
              </a:rPr>
              <a:t>持有期收益率是一个事后收益率，依赖于投资者的投资期限。</a:t>
            </a:r>
            <a:endParaRPr lang="en-US" altLang="zh-CN" sz="2600" kern="0" dirty="0">
              <a:solidFill>
                <a:srgbClr val="000000"/>
              </a:solidFill>
              <a:latin typeface="楷体_GB2312" pitchFamily="49" charset="-122"/>
              <a:ea typeface="楷体_GB2312" pitchFamily="49" charset="-122"/>
              <a:cs typeface="Times New Roman" pitchFamily="18" charset="0"/>
            </a:endParaRPr>
          </a:p>
          <a:p>
            <a:pPr lvl="0">
              <a:defRPr/>
            </a:pPr>
            <a:endParaRPr lang="en-US" altLang="zh-CN" sz="2800" b="1" kern="0" dirty="0">
              <a:solidFill>
                <a:srgbClr val="000000"/>
              </a:solidFill>
              <a:latin typeface="楷体_GB2312" pitchFamily="49" charset="-122"/>
              <a:ea typeface="楷体_GB2312" pitchFamily="49" charset="-122"/>
            </a:endParaRPr>
          </a:p>
        </p:txBody>
      </p:sp>
      <p:graphicFrame>
        <p:nvGraphicFramePr>
          <p:cNvPr id="6" name="对象 5"/>
          <p:cNvGraphicFramePr>
            <a:graphicFrameLocks noChangeAspect="1"/>
          </p:cNvGraphicFramePr>
          <p:nvPr>
            <p:extLst>
              <p:ext uri="{D42A27DB-BD31-4B8C-83A1-F6EECF244321}">
                <p14:modId xmlns="" xmlns:p14="http://schemas.microsoft.com/office/powerpoint/2010/main" val="1327606821"/>
              </p:ext>
            </p:extLst>
          </p:nvPr>
        </p:nvGraphicFramePr>
        <p:xfrm>
          <a:off x="2149475" y="3276600"/>
          <a:ext cx="4527550" cy="1066800"/>
        </p:xfrm>
        <a:graphic>
          <a:graphicData uri="http://schemas.openxmlformats.org/presentationml/2006/ole">
            <p:oleObj spid="_x0000_s726021" name="Equation" r:id="rId3" imgW="2044440" imgH="482400" progId="Equation.DSMT4">
              <p:embed/>
            </p:oleObj>
          </a:graphicData>
        </a:graphic>
      </p:graphicFrame>
      <p:sp>
        <p:nvSpPr>
          <p:cNvPr id="7" name="TextBox 6"/>
          <p:cNvSpPr txBox="1"/>
          <p:nvPr/>
        </p:nvSpPr>
        <p:spPr>
          <a:xfrm>
            <a:off x="1547664" y="4797152"/>
            <a:ext cx="7725192" cy="646331"/>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为持有期收益率，</a:t>
            </a:r>
            <a:r>
              <a:rPr lang="en-US" altLang="zh-CN" i="1" dirty="0" smtClean="0">
                <a:latin typeface="Times New Roman" pitchFamily="18" charset="0"/>
                <a:ea typeface="楷体_GB2312" pitchFamily="49" charset="-122"/>
                <a:cs typeface="Times New Roman" pitchFamily="18" charset="0"/>
              </a:rPr>
              <a:t>C</a:t>
            </a:r>
            <a:r>
              <a:rPr lang="zh-CN" altLang="en-US" dirty="0" smtClean="0">
                <a:latin typeface="楷体_GB2312" pitchFamily="49" charset="-122"/>
                <a:ea typeface="楷体_GB2312" pitchFamily="49" charset="-122"/>
              </a:rPr>
              <a:t>为每期得到的现金流（利息），  为债券的出售价格，</a:t>
            </a:r>
            <a:endParaRPr lang="en-US" altLang="zh-CN" dirty="0" smtClean="0">
              <a:latin typeface="楷体_GB2312" pitchFamily="49" charset="-122"/>
              <a:ea typeface="楷体_GB2312" pitchFamily="49" charset="-122"/>
            </a:endParaRPr>
          </a:p>
          <a:p>
            <a:r>
              <a:rPr lang="en-US" altLang="zh-CN" i="1" dirty="0" smtClean="0">
                <a:latin typeface="Times New Roman" pitchFamily="18" charset="0"/>
                <a:ea typeface="楷体_GB2312" pitchFamily="49" charset="-122"/>
                <a:cs typeface="Times New Roman" pitchFamily="18" charset="0"/>
              </a:rPr>
              <a:t>P</a:t>
            </a:r>
            <a:r>
              <a:rPr lang="zh-CN" altLang="en-US" dirty="0" smtClean="0">
                <a:latin typeface="楷体_GB2312" pitchFamily="49" charset="-122"/>
                <a:ea typeface="楷体_GB2312" pitchFamily="49" charset="-122"/>
              </a:rPr>
              <a:t>为债券的购买价格，</a:t>
            </a:r>
            <a:r>
              <a:rPr lang="en-US" altLang="zh-CN" i="1" dirty="0" err="1" smtClean="0">
                <a:latin typeface="Times New Roman" pitchFamily="18" charset="0"/>
                <a:ea typeface="楷体_GB2312" pitchFamily="49" charset="-122"/>
                <a:cs typeface="Times New Roman" pitchFamily="18" charset="0"/>
              </a:rPr>
              <a:t>i</a:t>
            </a:r>
            <a:r>
              <a:rPr lang="zh-CN" altLang="en-US" dirty="0" smtClean="0">
                <a:latin typeface="楷体_GB2312" pitchFamily="49" charset="-122"/>
                <a:ea typeface="楷体_GB2312" pitchFamily="49" charset="-122"/>
              </a:rPr>
              <a:t>为得到现金流的期数，</a:t>
            </a:r>
            <a:r>
              <a:rPr lang="en-US" altLang="zh-CN" i="1" dirty="0" smtClean="0">
                <a:latin typeface="Times New Roman" pitchFamily="18" charset="0"/>
                <a:ea typeface="楷体_GB2312" pitchFamily="49" charset="-122"/>
                <a:cs typeface="Times New Roman" pitchFamily="18" charset="0"/>
              </a:rPr>
              <a:t>T</a:t>
            </a:r>
            <a:r>
              <a:rPr lang="zh-CN" altLang="en-US" dirty="0" smtClean="0">
                <a:latin typeface="楷体_GB2312" pitchFamily="49" charset="-122"/>
                <a:ea typeface="楷体_GB2312" pitchFamily="49" charset="-122"/>
              </a:rPr>
              <a:t>为债券持有期限。</a:t>
            </a:r>
            <a:endParaRPr lang="zh-CN" altLang="en-US" dirty="0">
              <a:latin typeface="楷体_GB2312" pitchFamily="49" charset="-122"/>
              <a:ea typeface="楷体_GB2312" pitchFamily="49" charset="-122"/>
            </a:endParaRPr>
          </a:p>
        </p:txBody>
      </p:sp>
      <p:graphicFrame>
        <p:nvGraphicFramePr>
          <p:cNvPr id="726022" name="Object 6"/>
          <p:cNvGraphicFramePr>
            <a:graphicFrameLocks noChangeAspect="1"/>
          </p:cNvGraphicFramePr>
          <p:nvPr/>
        </p:nvGraphicFramePr>
        <p:xfrm>
          <a:off x="1259632" y="4725144"/>
          <a:ext cx="432048" cy="388843"/>
        </p:xfrm>
        <a:graphic>
          <a:graphicData uri="http://schemas.openxmlformats.org/presentationml/2006/ole">
            <p:oleObj spid="_x0000_s726022" name="Equation" r:id="rId4" imgW="253800" imgH="228600" progId="Equation.DSMT4">
              <p:embed/>
            </p:oleObj>
          </a:graphicData>
        </a:graphic>
      </p:graphicFrame>
      <p:graphicFrame>
        <p:nvGraphicFramePr>
          <p:cNvPr id="726023" name="Object 7"/>
          <p:cNvGraphicFramePr>
            <a:graphicFrameLocks noChangeAspect="1"/>
          </p:cNvGraphicFramePr>
          <p:nvPr/>
        </p:nvGraphicFramePr>
        <p:xfrm>
          <a:off x="6732240" y="4797152"/>
          <a:ext cx="288032" cy="370327"/>
        </p:xfrm>
        <a:graphic>
          <a:graphicData uri="http://schemas.openxmlformats.org/presentationml/2006/ole">
            <p:oleObj spid="_x0000_s726023" name="Equation" r:id="rId5" imgW="177480" imgH="228600" progId="Equation.DSMT4">
              <p:embed/>
            </p:oleObj>
          </a:graphicData>
        </a:graphic>
      </p:graphicFrame>
      <p:sp>
        <p:nvSpPr>
          <p:cNvPr id="8" name="矩形 7"/>
          <p:cNvSpPr/>
          <p:nvPr/>
        </p:nvSpPr>
        <p:spPr bwMode="auto">
          <a:xfrm>
            <a:off x="2051720" y="3284984"/>
            <a:ext cx="3528392" cy="1152128"/>
          </a:xfrm>
          <a:prstGeom prst="rect">
            <a:avLst/>
          </a:prstGeom>
          <a:no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矩形 8"/>
          <p:cNvSpPr/>
          <p:nvPr/>
        </p:nvSpPr>
        <p:spPr bwMode="auto">
          <a:xfrm>
            <a:off x="5868144" y="3284984"/>
            <a:ext cx="288032" cy="1224136"/>
          </a:xfrm>
          <a:prstGeom prst="rect">
            <a:avLst/>
          </a:prstGeom>
          <a:no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右箭头 9"/>
          <p:cNvSpPr/>
          <p:nvPr/>
        </p:nvSpPr>
        <p:spPr bwMode="auto">
          <a:xfrm>
            <a:off x="6156176" y="4221088"/>
            <a:ext cx="432048"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6588224" y="4077072"/>
            <a:ext cx="800219"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成本</a:t>
            </a:r>
            <a:endParaRPr lang="zh-CN" altLang="en-US" sz="2400" dirty="0">
              <a:latin typeface="楷体_GB2312" pitchFamily="49" charset="-122"/>
              <a:ea typeface="楷体_GB2312" pitchFamily="49" charset="-122"/>
            </a:endParaRPr>
          </a:p>
        </p:txBody>
      </p:sp>
      <p:sp>
        <p:nvSpPr>
          <p:cNvPr id="12" name="右箭头 11"/>
          <p:cNvSpPr/>
          <p:nvPr/>
        </p:nvSpPr>
        <p:spPr bwMode="auto">
          <a:xfrm flipH="1">
            <a:off x="1619672" y="4149080"/>
            <a:ext cx="432048"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251520" y="4005064"/>
            <a:ext cx="1415772"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收益现值</a:t>
            </a:r>
            <a:endParaRPr lang="zh-CN" altLang="en-US" sz="2400" dirty="0">
              <a:latin typeface="楷体_GB2312" pitchFamily="49" charset="-122"/>
              <a:ea typeface="楷体_GB2312" pitchFamily="49" charset="-122"/>
            </a:endParaRPr>
          </a:p>
        </p:txBody>
      </p:sp>
    </p:spTree>
    <p:extLst>
      <p:ext uri="{BB962C8B-B14F-4D97-AF65-F5344CB8AC3E}">
        <p14:creationId xmlns="" xmlns:p14="http://schemas.microsoft.com/office/powerpoint/2010/main" val="612738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bwMode="auto">
          <a:xfrm>
            <a:off x="1331640" y="1484784"/>
            <a:ext cx="6357982"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bwMode="auto">
          <a:xfrm rot="5400000">
            <a:off x="1153045" y="1449065"/>
            <a:ext cx="357190"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bwMode="auto">
          <a:xfrm flipH="1">
            <a:off x="2746150" y="1341908"/>
            <a:ext cx="15838" cy="994432"/>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bwMode="auto">
          <a:xfrm>
            <a:off x="4690020" y="1342702"/>
            <a:ext cx="346" cy="99363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rot="5400000">
            <a:off x="7439589" y="1449065"/>
            <a:ext cx="500066" cy="158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4" name="左大括号 13"/>
          <p:cNvSpPr/>
          <p:nvPr/>
        </p:nvSpPr>
        <p:spPr bwMode="auto">
          <a:xfrm rot="5400000">
            <a:off x="5082135" y="-1408455"/>
            <a:ext cx="214314" cy="5000660"/>
          </a:xfrm>
          <a:prstGeom prst="leftBrace">
            <a:avLst/>
          </a:prstGeom>
          <a:ln>
            <a:solidFill>
              <a:srgbClr val="C0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15" name="左大括号 14"/>
          <p:cNvSpPr/>
          <p:nvPr/>
        </p:nvSpPr>
        <p:spPr bwMode="auto">
          <a:xfrm rot="16200000">
            <a:off x="3581937" y="948999"/>
            <a:ext cx="285752" cy="1928826"/>
          </a:xfrm>
          <a:prstGeom prst="leftBrace">
            <a:avLst/>
          </a:prstGeom>
          <a:ln>
            <a:solidFill>
              <a:srgbClr val="00B05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16" name="TextBox 15"/>
          <p:cNvSpPr txBox="1"/>
          <p:nvPr/>
        </p:nvSpPr>
        <p:spPr>
          <a:xfrm>
            <a:off x="1188764" y="1699098"/>
            <a:ext cx="300082" cy="369332"/>
          </a:xfrm>
          <a:prstGeom prst="rect">
            <a:avLst/>
          </a:prstGeom>
          <a:noFill/>
        </p:spPr>
        <p:txBody>
          <a:bodyPr wrap="none" rtlCol="0">
            <a:spAutoFit/>
          </a:bodyPr>
          <a:lstStyle/>
          <a:p>
            <a:r>
              <a:rPr lang="en-US" altLang="zh-CN" b="1" dirty="0" smtClean="0">
                <a:latin typeface="Times New Roman" pitchFamily="18" charset="0"/>
                <a:ea typeface="楷体_GB2312" pitchFamily="49" charset="-122"/>
                <a:cs typeface="Times New Roman" pitchFamily="18" charset="0"/>
              </a:rPr>
              <a:t>0</a:t>
            </a:r>
            <a:endParaRPr lang="zh-CN" altLang="en-US" b="1" dirty="0">
              <a:latin typeface="Times New Roman" pitchFamily="18" charset="0"/>
              <a:ea typeface="楷体_GB2312" pitchFamily="49" charset="-122"/>
              <a:cs typeface="Times New Roman" pitchFamily="18" charset="0"/>
            </a:endParaRPr>
          </a:p>
        </p:txBody>
      </p:sp>
      <p:sp>
        <p:nvSpPr>
          <p:cNvPr id="17" name="TextBox 16"/>
          <p:cNvSpPr txBox="1"/>
          <p:nvPr/>
        </p:nvSpPr>
        <p:spPr>
          <a:xfrm>
            <a:off x="7475308" y="1699098"/>
            <a:ext cx="415498" cy="369332"/>
          </a:xfrm>
          <a:prstGeom prst="rect">
            <a:avLst/>
          </a:prstGeom>
          <a:noFill/>
        </p:spPr>
        <p:txBody>
          <a:bodyPr wrap="none" rtlCol="0">
            <a:spAutoFit/>
          </a:bodyPr>
          <a:lstStyle/>
          <a:p>
            <a:r>
              <a:rPr lang="en-US" altLang="zh-CN" b="1" dirty="0" smtClean="0">
                <a:latin typeface="Times New Roman" pitchFamily="18" charset="0"/>
                <a:ea typeface="楷体_GB2312" pitchFamily="49" charset="-122"/>
                <a:cs typeface="Times New Roman" pitchFamily="18" charset="0"/>
              </a:rPr>
              <a:t>10</a:t>
            </a:r>
            <a:endParaRPr lang="zh-CN" altLang="en-US" b="1" dirty="0">
              <a:latin typeface="Times New Roman" pitchFamily="18" charset="0"/>
              <a:ea typeface="楷体_GB2312" pitchFamily="49" charset="-122"/>
              <a:cs typeface="Times New Roman" pitchFamily="18" charset="0"/>
            </a:endParaRPr>
          </a:p>
        </p:txBody>
      </p:sp>
      <p:sp>
        <p:nvSpPr>
          <p:cNvPr id="18" name="TextBox 17"/>
          <p:cNvSpPr txBox="1"/>
          <p:nvPr/>
        </p:nvSpPr>
        <p:spPr>
          <a:xfrm>
            <a:off x="4760664" y="1556222"/>
            <a:ext cx="300082" cy="369332"/>
          </a:xfrm>
          <a:prstGeom prst="rect">
            <a:avLst/>
          </a:prstGeom>
          <a:noFill/>
        </p:spPr>
        <p:txBody>
          <a:bodyPr wrap="none" rtlCol="0">
            <a:spAutoFit/>
          </a:bodyPr>
          <a:lstStyle/>
          <a:p>
            <a:r>
              <a:rPr lang="en-US" altLang="zh-CN" b="1" dirty="0" smtClean="0">
                <a:latin typeface="Times New Roman" pitchFamily="18" charset="0"/>
                <a:ea typeface="楷体_GB2312" pitchFamily="49" charset="-122"/>
                <a:cs typeface="Times New Roman" pitchFamily="18" charset="0"/>
              </a:rPr>
              <a:t>6</a:t>
            </a:r>
            <a:endParaRPr lang="zh-CN" altLang="en-US" b="1" dirty="0">
              <a:latin typeface="Times New Roman" pitchFamily="18" charset="0"/>
              <a:ea typeface="楷体_GB2312" pitchFamily="49" charset="-122"/>
              <a:cs typeface="Times New Roman" pitchFamily="18" charset="0"/>
            </a:endParaRPr>
          </a:p>
        </p:txBody>
      </p:sp>
      <p:sp>
        <p:nvSpPr>
          <p:cNvPr id="19" name="TextBox 18"/>
          <p:cNvSpPr txBox="1"/>
          <p:nvPr/>
        </p:nvSpPr>
        <p:spPr>
          <a:xfrm>
            <a:off x="2474648" y="1627660"/>
            <a:ext cx="300082" cy="369332"/>
          </a:xfrm>
          <a:prstGeom prst="rect">
            <a:avLst/>
          </a:prstGeom>
          <a:noFill/>
        </p:spPr>
        <p:txBody>
          <a:bodyPr wrap="none" rtlCol="0">
            <a:spAutoFit/>
          </a:bodyPr>
          <a:lstStyle/>
          <a:p>
            <a:r>
              <a:rPr lang="en-US" altLang="zh-CN" b="1" dirty="0" smtClean="0">
                <a:latin typeface="Times New Roman" pitchFamily="18" charset="0"/>
                <a:ea typeface="楷体_GB2312" pitchFamily="49" charset="-122"/>
                <a:cs typeface="Times New Roman" pitchFamily="18" charset="0"/>
              </a:rPr>
              <a:t>2</a:t>
            </a:r>
            <a:endParaRPr lang="zh-CN" altLang="en-US" b="1" dirty="0">
              <a:latin typeface="Times New Roman" pitchFamily="18" charset="0"/>
              <a:ea typeface="楷体_GB2312" pitchFamily="49" charset="-122"/>
              <a:cs typeface="Times New Roman" pitchFamily="18" charset="0"/>
            </a:endParaRPr>
          </a:p>
        </p:txBody>
      </p:sp>
      <p:sp>
        <p:nvSpPr>
          <p:cNvPr id="20" name="TextBox 19"/>
          <p:cNvSpPr txBox="1"/>
          <p:nvPr/>
        </p:nvSpPr>
        <p:spPr>
          <a:xfrm>
            <a:off x="4832102" y="627528"/>
            <a:ext cx="1475084" cy="400110"/>
          </a:xfrm>
          <a:prstGeom prst="rect">
            <a:avLst/>
          </a:prstGeom>
          <a:noFill/>
        </p:spPr>
        <p:txBody>
          <a:bodyPr wrap="none" rtlCol="0">
            <a:spAutoFit/>
          </a:bodyPr>
          <a:lstStyle/>
          <a:p>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rPr>
              <a:t>持有至到期</a:t>
            </a:r>
            <a:endParaRPr lang="zh-CN" alt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endParaRPr>
          </a:p>
        </p:txBody>
      </p:sp>
      <p:sp>
        <p:nvSpPr>
          <p:cNvPr id="21" name="TextBox 20"/>
          <p:cNvSpPr txBox="1"/>
          <p:nvPr/>
        </p:nvSpPr>
        <p:spPr>
          <a:xfrm>
            <a:off x="3189028" y="2127726"/>
            <a:ext cx="958917" cy="400110"/>
          </a:xfrm>
          <a:prstGeom prst="rect">
            <a:avLst/>
          </a:prstGeom>
          <a:noFill/>
        </p:spPr>
        <p:txBody>
          <a:bodyPr wrap="none" rtlCol="0">
            <a:spAutoFit/>
          </a:bodyPr>
          <a:lstStyle/>
          <a:p>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rPr>
              <a:t>持有期</a:t>
            </a:r>
            <a:endParaRPr lang="zh-CN" alt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楷体_GB2312" pitchFamily="49" charset="-122"/>
              <a:cs typeface="Times New Roman" pitchFamily="18" charset="0"/>
            </a:endParaRPr>
          </a:p>
        </p:txBody>
      </p:sp>
      <p:sp>
        <p:nvSpPr>
          <p:cNvPr id="22" name="TextBox 21"/>
          <p:cNvSpPr txBox="1"/>
          <p:nvPr/>
        </p:nvSpPr>
        <p:spPr>
          <a:xfrm>
            <a:off x="539552" y="2492896"/>
            <a:ext cx="8136904" cy="4154984"/>
          </a:xfrm>
          <a:prstGeom prst="rect">
            <a:avLst/>
          </a:prstGeom>
          <a:solidFill>
            <a:srgbClr val="FFFFFF"/>
          </a:solidFill>
        </p:spPr>
        <p:txBody>
          <a:bodyPr wrap="square" rtlCol="0">
            <a:spAutoFit/>
          </a:bodyPr>
          <a:lstStyle/>
          <a:p>
            <a:pPr>
              <a:buClr>
                <a:srgbClr val="FF0000"/>
              </a:buClr>
              <a:buFont typeface="Wingdings" pitchFamily="2" charset="2"/>
              <a:buChar char="Ø"/>
            </a:pPr>
            <a:r>
              <a:rPr lang="zh-CN" altLang="en-US" sz="2400" b="1" dirty="0" smtClean="0">
                <a:latin typeface="Times New Roman" pitchFamily="18" charset="0"/>
                <a:ea typeface="楷体_GB2312" pitchFamily="49" charset="-122"/>
                <a:cs typeface="Times New Roman" pitchFamily="18" charset="0"/>
              </a:rPr>
              <a:t>到期收益率衡量的是债券特征，持有期收益率衡量的是投资者特征。</a:t>
            </a:r>
            <a:endParaRPr lang="en-US" altLang="zh-CN" sz="2400" b="1"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到期收益率跟债券紧密相关，与谁持有它无关；持有期收益率则完全决定于投资者的投资决策，同样的债券，不同的投资者可以有不同的持有期收益率。</a:t>
            </a:r>
            <a:endParaRPr lang="en-US" altLang="zh-CN" sz="2000"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Ø"/>
            </a:pPr>
            <a:r>
              <a:rPr lang="zh-CN" altLang="en-US" sz="2400" b="1" dirty="0" smtClean="0">
                <a:latin typeface="Times New Roman" pitchFamily="18" charset="0"/>
                <a:ea typeface="楷体_GB2312" pitchFamily="49" charset="-122"/>
                <a:cs typeface="Times New Roman" pitchFamily="18" charset="0"/>
              </a:rPr>
              <a:t>到期收益率是展望未来，持有期收益率是追溯过去。</a:t>
            </a:r>
            <a:endParaRPr lang="en-US" altLang="zh-CN" sz="2400" b="1"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到期收益率衡量的是在投资者投资债券之前的预期回报率，是一种事前收益率；持有期收益率则是在投资结束之后对以前的投资进行评价。</a:t>
            </a:r>
            <a:endParaRPr lang="en-US" altLang="zh-CN" sz="2000"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Ø"/>
            </a:pPr>
            <a:r>
              <a:rPr lang="zh-CN" altLang="en-US" sz="2400" b="1" dirty="0" smtClean="0">
                <a:latin typeface="Times New Roman" pitchFamily="18" charset="0"/>
                <a:ea typeface="楷体_GB2312" pitchFamily="49" charset="-122"/>
                <a:cs typeface="Times New Roman" pitchFamily="18" charset="0"/>
              </a:rPr>
              <a:t>对于没有违约风险 的债券，到期收益率几乎为正。对于同样的债券，其持有期收益率则可能为负。</a:t>
            </a:r>
            <a:endParaRPr lang="en-US" altLang="zh-CN" sz="2400" b="1"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endParaRPr lang="zh-CN" altLang="en-US" sz="2400" b="1" dirty="0">
              <a:latin typeface="Times New Roman" pitchFamily="18" charset="0"/>
              <a:ea typeface="楷体_GB2312" pitchFamily="49" charset="-122"/>
              <a:cs typeface="Times New Roman" pitchFamily="18" charset="0"/>
            </a:endParaRPr>
          </a:p>
        </p:txBody>
      </p:sp>
      <p:sp>
        <p:nvSpPr>
          <p:cNvPr id="24" name="TextBox 23"/>
          <p:cNvSpPr txBox="1"/>
          <p:nvPr/>
        </p:nvSpPr>
        <p:spPr>
          <a:xfrm>
            <a:off x="5122414" y="1976300"/>
            <a:ext cx="2723823"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持有期收益率计算的时刻</a:t>
            </a:r>
            <a:endParaRPr lang="zh-CN" altLang="en-US" b="1" dirty="0">
              <a:latin typeface="楷体_GB2312" pitchFamily="49" charset="-122"/>
              <a:ea typeface="楷体_GB2312" pitchFamily="49" charset="-122"/>
            </a:endParaRPr>
          </a:p>
        </p:txBody>
      </p:sp>
      <p:sp>
        <p:nvSpPr>
          <p:cNvPr id="25" name="右箭头 24"/>
          <p:cNvSpPr/>
          <p:nvPr/>
        </p:nvSpPr>
        <p:spPr bwMode="auto">
          <a:xfrm flipH="1">
            <a:off x="4762374" y="2048308"/>
            <a:ext cx="360040"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7" name="右箭头 26"/>
          <p:cNvSpPr/>
          <p:nvPr/>
        </p:nvSpPr>
        <p:spPr bwMode="auto">
          <a:xfrm>
            <a:off x="2314102" y="2120316"/>
            <a:ext cx="360040"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0" y="1916832"/>
            <a:ext cx="2509020"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到期收益率计算的时刻</a:t>
            </a:r>
            <a:endParaRPr lang="zh-CN" altLang="en-US" b="1" dirty="0">
              <a:latin typeface="楷体_GB2312" pitchFamily="49" charset="-122"/>
              <a:ea typeface="楷体_GB2312" pitchFamily="49" charset="-122"/>
            </a:endParaRPr>
          </a:p>
        </p:txBody>
      </p:sp>
      <p:sp>
        <p:nvSpPr>
          <p:cNvPr id="23" name="TextBox 22"/>
          <p:cNvSpPr txBox="1"/>
          <p:nvPr/>
        </p:nvSpPr>
        <p:spPr>
          <a:xfrm>
            <a:off x="1691680" y="260648"/>
            <a:ext cx="6316153" cy="523220"/>
          </a:xfrm>
          <a:prstGeom prst="rect">
            <a:avLst/>
          </a:prstGeom>
          <a:noFill/>
        </p:spPr>
        <p:txBody>
          <a:bodyPr wrap="none" rtlCol="0">
            <a:spAutoFit/>
          </a:bodyPr>
          <a:lstStyle/>
          <a:p>
            <a:r>
              <a:rPr lang="zh-CN" altLang="en-US" sz="2800" b="1" dirty="0" smtClean="0">
                <a:solidFill>
                  <a:schemeClr val="tx2"/>
                </a:solidFill>
                <a:latin typeface="楷体_GB2312" pitchFamily="49" charset="-122"/>
                <a:ea typeface="楷体_GB2312" pitchFamily="49" charset="-122"/>
              </a:rPr>
              <a:t>到期收益率与持有期收益率的三点区别</a:t>
            </a:r>
            <a:endParaRPr lang="zh-CN" altLang="en-US" sz="2800" b="1" dirty="0">
              <a:solidFill>
                <a:schemeClr val="tx2"/>
              </a:solidFill>
              <a:latin typeface="楷体_GB2312" pitchFamily="49" charset="-122"/>
              <a:ea typeface="楷体_GB2312" pitchFamily="49" charset="-122"/>
            </a:endParaRPr>
          </a:p>
        </p:txBody>
      </p:sp>
    </p:spTree>
    <p:extLst>
      <p:ext uri="{BB962C8B-B14F-4D97-AF65-F5344CB8AC3E}">
        <p14:creationId xmlns="" xmlns:p14="http://schemas.microsoft.com/office/powerpoint/2010/main" val="418009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1188640" y="1628800"/>
            <a:ext cx="8229600" cy="2220278"/>
          </a:xfrm>
        </p:spPr>
        <p:txBody>
          <a:bodyPr/>
          <a:lstStyle/>
          <a:p>
            <a:pPr algn="ctr"/>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1</a:t>
            </a:r>
            <a:r>
              <a:rPr lang="zh-CN" altLang="en-US" sz="5400" dirty="0" smtClean="0">
                <a:solidFill>
                  <a:schemeClr val="tx1"/>
                </a:solidFill>
                <a:latin typeface="华文新魏" pitchFamily="2" charset="-122"/>
                <a:ea typeface="华文新魏" pitchFamily="2" charset="-122"/>
              </a:rPr>
              <a:t>节</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dirty="0" smtClean="0">
                <a:solidFill>
                  <a:schemeClr val="tx1"/>
                </a:solidFill>
                <a:latin typeface="华文新魏" pitchFamily="2" charset="-122"/>
                <a:ea typeface="华文新魏" pitchFamily="2" charset="-122"/>
              </a:rPr>
              <a:t>货币的时间价值</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zh-CN" altLang="en-US" sz="5400" dirty="0" smtClean="0">
                <a:solidFill>
                  <a:schemeClr val="tx1"/>
                </a:solidFill>
                <a:latin typeface="华文新魏" pitchFamily="2" charset="-122"/>
                <a:ea typeface="华文新魏" pitchFamily="2" charset="-122"/>
              </a:rPr>
              <a:t>与利息</a:t>
            </a:r>
            <a:endParaRPr lang="zh-CN" altLang="en-US" sz="5400" b="1" dirty="0" smtClean="0">
              <a:solidFill>
                <a:schemeClr val="tx1"/>
              </a:solidFill>
              <a:latin typeface="华文新魏" pitchFamily="2" charset="-122"/>
              <a:ea typeface="华文新魏" pitchFamily="2" charset="-122"/>
            </a:endParaRPr>
          </a:p>
        </p:txBody>
      </p:sp>
    </p:spTree>
    <p:extLst>
      <p:ext uri="{BB962C8B-B14F-4D97-AF65-F5344CB8AC3E}">
        <p14:creationId xmlns="" xmlns:p14="http://schemas.microsoft.com/office/powerpoint/2010/main" val="21057366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4056" y="0"/>
            <a:ext cx="8100392" cy="927100"/>
          </a:xfrm>
        </p:spPr>
        <p:txBody>
          <a:bodyPr/>
          <a:lstStyle/>
          <a:p>
            <a:r>
              <a:rPr lang="zh-CN" altLang="en-US" sz="2800" dirty="0" smtClean="0">
                <a:latin typeface="华文新魏" panose="02010800040101010101" pitchFamily="2" charset="-122"/>
                <a:ea typeface="华文新魏" panose="02010800040101010101" pitchFamily="2" charset="-122"/>
              </a:rPr>
              <a:t>即期利率、远期利率、到期收益率、持有期收益率</a:t>
            </a:r>
            <a:endParaRPr lang="zh-CN" altLang="en-US" sz="2800" dirty="0">
              <a:latin typeface="华文新魏" panose="02010800040101010101" pitchFamily="2" charset="-122"/>
              <a:ea typeface="华文新魏" panose="02010800040101010101" pitchFamily="2" charset="-122"/>
            </a:endParaRPr>
          </a:p>
        </p:txBody>
      </p:sp>
      <p:cxnSp>
        <p:nvCxnSpPr>
          <p:cNvPr id="6" name="直接连接符 5"/>
          <p:cNvCxnSpPr/>
          <p:nvPr/>
        </p:nvCxnSpPr>
        <p:spPr bwMode="auto">
          <a:xfrm>
            <a:off x="827584" y="1700808"/>
            <a:ext cx="309634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a:off x="827584" y="1700808"/>
            <a:ext cx="0" cy="72008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flipV="1">
            <a:off x="3923928" y="692696"/>
            <a:ext cx="0" cy="1008112"/>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645870" y="2411596"/>
            <a:ext cx="325730"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P</a:t>
            </a:r>
            <a:endParaRPr lang="zh-CN" altLang="en-US" b="1" dirty="0">
              <a:latin typeface="Times New Roman" pitchFamily="18" charset="0"/>
              <a:cs typeface="Times New Roman" pitchFamily="18" charset="0"/>
            </a:endParaRPr>
          </a:p>
        </p:txBody>
      </p:sp>
      <p:sp>
        <p:nvSpPr>
          <p:cNvPr id="19" name="TextBox 18"/>
          <p:cNvSpPr txBox="1"/>
          <p:nvPr/>
        </p:nvSpPr>
        <p:spPr>
          <a:xfrm>
            <a:off x="3995936" y="692696"/>
            <a:ext cx="325730"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F</a:t>
            </a:r>
            <a:endParaRPr lang="zh-CN" altLang="en-US" b="1" dirty="0">
              <a:latin typeface="Times New Roman" pitchFamily="18" charset="0"/>
              <a:cs typeface="Times New Roman" pitchFamily="18" charset="0"/>
            </a:endParaRPr>
          </a:p>
        </p:txBody>
      </p:sp>
      <p:sp>
        <p:nvSpPr>
          <p:cNvPr id="20" name="左大括号 19"/>
          <p:cNvSpPr/>
          <p:nvPr/>
        </p:nvSpPr>
        <p:spPr bwMode="auto">
          <a:xfrm rot="16200000">
            <a:off x="2195736" y="332656"/>
            <a:ext cx="360040" cy="3096344"/>
          </a:xfrm>
          <a:prstGeom prst="leftBrace">
            <a:avLst/>
          </a:prstGeom>
          <a:no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899592" y="2204864"/>
            <a:ext cx="3744416" cy="369332"/>
          </a:xfrm>
          <a:prstGeom prst="rect">
            <a:avLst/>
          </a:prstGeom>
          <a:noFill/>
        </p:spPr>
        <p:txBody>
          <a:bodyPr wrap="square" rtlCol="0">
            <a:spAutoFit/>
          </a:bodyPr>
          <a:lstStyle/>
          <a:p>
            <a:r>
              <a:rPr lang="zh-CN" altLang="en-US" b="1" dirty="0" smtClean="0">
                <a:latin typeface="楷体_GB2312" pitchFamily="49" charset="-122"/>
                <a:ea typeface="楷体_GB2312" pitchFamily="49" charset="-122"/>
              </a:rPr>
              <a:t>即期利率</a:t>
            </a:r>
            <a:r>
              <a:rPr lang="en-US" altLang="zh-CN" dirty="0" smtClean="0">
                <a:latin typeface="楷体_GB2312" pitchFamily="49" charset="-122"/>
                <a:ea typeface="楷体_GB2312" pitchFamily="49" charset="-122"/>
              </a:rPr>
              <a:t>:P=F/(1+R)^T,T=1</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sp>
        <p:nvSpPr>
          <p:cNvPr id="22" name="TextBox 21"/>
          <p:cNvSpPr txBox="1"/>
          <p:nvPr/>
        </p:nvSpPr>
        <p:spPr>
          <a:xfrm>
            <a:off x="395536" y="1340768"/>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当前时刻</a:t>
            </a:r>
            <a:endParaRPr lang="zh-CN" altLang="en-US" dirty="0">
              <a:latin typeface="楷体_GB2312" pitchFamily="49" charset="-122"/>
              <a:ea typeface="楷体_GB2312" pitchFamily="49" charset="-122"/>
            </a:endParaRPr>
          </a:p>
        </p:txBody>
      </p:sp>
      <p:sp>
        <p:nvSpPr>
          <p:cNvPr id="23" name="TextBox 22"/>
          <p:cNvSpPr txBox="1"/>
          <p:nvPr/>
        </p:nvSpPr>
        <p:spPr>
          <a:xfrm>
            <a:off x="3131840" y="1268760"/>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到期时刻</a:t>
            </a:r>
            <a:endParaRPr lang="zh-CN" altLang="en-US" dirty="0">
              <a:latin typeface="楷体_GB2312" pitchFamily="49" charset="-122"/>
              <a:ea typeface="楷体_GB2312" pitchFamily="49" charset="-122"/>
            </a:endParaRPr>
          </a:p>
        </p:txBody>
      </p:sp>
      <p:cxnSp>
        <p:nvCxnSpPr>
          <p:cNvPr id="24" name="直接连接符 23"/>
          <p:cNvCxnSpPr/>
          <p:nvPr/>
        </p:nvCxnSpPr>
        <p:spPr bwMode="auto">
          <a:xfrm>
            <a:off x="827584" y="4077072"/>
            <a:ext cx="309634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a:off x="827584" y="4077072"/>
            <a:ext cx="0" cy="72008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683568" y="4797152"/>
            <a:ext cx="325730"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P</a:t>
            </a:r>
            <a:endParaRPr lang="zh-CN" altLang="en-US" b="1" dirty="0">
              <a:latin typeface="Times New Roman" pitchFamily="18" charset="0"/>
              <a:cs typeface="Times New Roman" pitchFamily="18" charset="0"/>
            </a:endParaRPr>
          </a:p>
        </p:txBody>
      </p:sp>
      <p:sp>
        <p:nvSpPr>
          <p:cNvPr id="27" name="左大括号 26"/>
          <p:cNvSpPr/>
          <p:nvPr/>
        </p:nvSpPr>
        <p:spPr bwMode="auto">
          <a:xfrm rot="16200000">
            <a:off x="2195736" y="2708920"/>
            <a:ext cx="360040" cy="3096344"/>
          </a:xfrm>
          <a:prstGeom prst="leftBrace">
            <a:avLst/>
          </a:prstGeom>
          <a:no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9512" y="4437112"/>
            <a:ext cx="4464684"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到期收益率</a:t>
            </a:r>
            <a:r>
              <a:rPr lang="en-US" altLang="zh-CN" b="1" dirty="0" smtClean="0">
                <a:latin typeface="楷体_GB2312" pitchFamily="49" charset="-122"/>
                <a:ea typeface="楷体_GB2312" pitchFamily="49" charset="-122"/>
              </a:rPr>
              <a:t>R</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C/(1+R)+(C+F)/(1+R) ^2=P</a:t>
            </a:r>
            <a:endParaRPr lang="zh-CN" altLang="en-US" dirty="0">
              <a:latin typeface="楷体_GB2312" pitchFamily="49" charset="-122"/>
              <a:ea typeface="楷体_GB2312" pitchFamily="49" charset="-122"/>
            </a:endParaRPr>
          </a:p>
        </p:txBody>
      </p:sp>
      <p:sp>
        <p:nvSpPr>
          <p:cNvPr id="29" name="TextBox 28"/>
          <p:cNvSpPr txBox="1"/>
          <p:nvPr/>
        </p:nvSpPr>
        <p:spPr>
          <a:xfrm>
            <a:off x="395536" y="3717032"/>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当前时刻</a:t>
            </a:r>
            <a:endParaRPr lang="zh-CN" altLang="en-US" dirty="0">
              <a:latin typeface="楷体_GB2312" pitchFamily="49" charset="-122"/>
              <a:ea typeface="楷体_GB2312" pitchFamily="49" charset="-122"/>
            </a:endParaRPr>
          </a:p>
        </p:txBody>
      </p:sp>
      <p:sp>
        <p:nvSpPr>
          <p:cNvPr id="30" name="TextBox 29"/>
          <p:cNvSpPr txBox="1"/>
          <p:nvPr/>
        </p:nvSpPr>
        <p:spPr>
          <a:xfrm>
            <a:off x="3131840" y="3645024"/>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到期时刻</a:t>
            </a:r>
            <a:endParaRPr lang="zh-CN" altLang="en-US" dirty="0">
              <a:latin typeface="楷体_GB2312" pitchFamily="49" charset="-122"/>
              <a:ea typeface="楷体_GB2312" pitchFamily="49" charset="-122"/>
            </a:endParaRPr>
          </a:p>
        </p:txBody>
      </p:sp>
      <p:cxnSp>
        <p:nvCxnSpPr>
          <p:cNvPr id="32" name="直接箭头连接符 31"/>
          <p:cNvCxnSpPr/>
          <p:nvPr/>
        </p:nvCxnSpPr>
        <p:spPr bwMode="auto">
          <a:xfrm flipV="1">
            <a:off x="2195736" y="3501008"/>
            <a:ext cx="0" cy="576064"/>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flipV="1">
            <a:off x="3923928" y="2996952"/>
            <a:ext cx="0" cy="1152128"/>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060382" y="3140968"/>
            <a:ext cx="351378"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C</a:t>
            </a:r>
            <a:endParaRPr lang="zh-CN" altLang="en-US" b="1" dirty="0">
              <a:latin typeface="Times New Roman" pitchFamily="18" charset="0"/>
              <a:cs typeface="Times New Roman" pitchFamily="18" charset="0"/>
            </a:endParaRPr>
          </a:p>
        </p:txBody>
      </p:sp>
      <p:sp>
        <p:nvSpPr>
          <p:cNvPr id="36" name="TextBox 35"/>
          <p:cNvSpPr txBox="1"/>
          <p:nvPr/>
        </p:nvSpPr>
        <p:spPr>
          <a:xfrm>
            <a:off x="3563888" y="2699628"/>
            <a:ext cx="623889"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C+F</a:t>
            </a:r>
            <a:endParaRPr lang="zh-CN" altLang="en-US" b="1" dirty="0">
              <a:latin typeface="Times New Roman" pitchFamily="18" charset="0"/>
              <a:cs typeface="Times New Roman" pitchFamily="18" charset="0"/>
            </a:endParaRPr>
          </a:p>
        </p:txBody>
      </p:sp>
      <p:cxnSp>
        <p:nvCxnSpPr>
          <p:cNvPr id="38" name="直接箭头连接符 37"/>
          <p:cNvCxnSpPr/>
          <p:nvPr/>
        </p:nvCxnSpPr>
        <p:spPr bwMode="auto">
          <a:xfrm>
            <a:off x="827584" y="5696580"/>
            <a:ext cx="0" cy="72008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683568" y="6372036"/>
            <a:ext cx="325730"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P</a:t>
            </a:r>
            <a:endParaRPr lang="zh-CN" altLang="en-US" b="1" dirty="0">
              <a:latin typeface="Times New Roman" pitchFamily="18" charset="0"/>
              <a:cs typeface="Times New Roman" pitchFamily="18" charset="0"/>
            </a:endParaRPr>
          </a:p>
        </p:txBody>
      </p:sp>
      <p:sp>
        <p:nvSpPr>
          <p:cNvPr id="40" name="左大括号 39"/>
          <p:cNvSpPr/>
          <p:nvPr/>
        </p:nvSpPr>
        <p:spPr bwMode="auto">
          <a:xfrm rot="16200000">
            <a:off x="2195736" y="4328428"/>
            <a:ext cx="360040" cy="3096344"/>
          </a:xfrm>
          <a:prstGeom prst="leftBrace">
            <a:avLst/>
          </a:prstGeom>
          <a:no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1" name="TextBox 40"/>
          <p:cNvSpPr txBox="1"/>
          <p:nvPr/>
        </p:nvSpPr>
        <p:spPr>
          <a:xfrm>
            <a:off x="1043608" y="6093296"/>
            <a:ext cx="4224233"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持有期收益率</a:t>
            </a:r>
            <a:r>
              <a:rPr lang="en-US" altLang="zh-CN" b="1" dirty="0" smtClean="0">
                <a:latin typeface="楷体_GB2312" pitchFamily="49" charset="-122"/>
                <a:ea typeface="楷体_GB2312" pitchFamily="49" charset="-122"/>
              </a:rPr>
              <a:t>R</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C/(1+R)+PT/(1+R^2)=P</a:t>
            </a:r>
            <a:endParaRPr lang="zh-CN" altLang="en-US" dirty="0">
              <a:latin typeface="楷体_GB2312" pitchFamily="49" charset="-122"/>
              <a:ea typeface="楷体_GB2312" pitchFamily="49" charset="-122"/>
            </a:endParaRPr>
          </a:p>
        </p:txBody>
      </p:sp>
      <p:sp>
        <p:nvSpPr>
          <p:cNvPr id="42" name="TextBox 41"/>
          <p:cNvSpPr txBox="1"/>
          <p:nvPr/>
        </p:nvSpPr>
        <p:spPr>
          <a:xfrm>
            <a:off x="3347864" y="5301208"/>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当前时刻</a:t>
            </a:r>
            <a:endParaRPr lang="zh-CN" altLang="en-US" dirty="0">
              <a:latin typeface="楷体_GB2312" pitchFamily="49" charset="-122"/>
              <a:ea typeface="楷体_GB2312" pitchFamily="49" charset="-122"/>
            </a:endParaRPr>
          </a:p>
        </p:txBody>
      </p:sp>
      <p:sp>
        <p:nvSpPr>
          <p:cNvPr id="43" name="TextBox 42"/>
          <p:cNvSpPr txBox="1"/>
          <p:nvPr/>
        </p:nvSpPr>
        <p:spPr>
          <a:xfrm>
            <a:off x="5724128" y="5229200"/>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到期时刻</a:t>
            </a:r>
            <a:endParaRPr lang="zh-CN" altLang="en-US" dirty="0">
              <a:latin typeface="楷体_GB2312" pitchFamily="49" charset="-122"/>
              <a:ea typeface="楷体_GB2312" pitchFamily="49" charset="-122"/>
            </a:endParaRPr>
          </a:p>
        </p:txBody>
      </p:sp>
      <p:cxnSp>
        <p:nvCxnSpPr>
          <p:cNvPr id="44" name="直接箭头连接符 43"/>
          <p:cNvCxnSpPr/>
          <p:nvPr/>
        </p:nvCxnSpPr>
        <p:spPr bwMode="auto">
          <a:xfrm flipV="1">
            <a:off x="2195736" y="5157192"/>
            <a:ext cx="0" cy="576064"/>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a:off x="827584" y="5733256"/>
            <a:ext cx="554461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flipV="1">
            <a:off x="6372200" y="558924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5" name="直接箭头连接符 54"/>
          <p:cNvCxnSpPr>
            <a:stCxn id="40" idx="2"/>
          </p:cNvCxnSpPr>
          <p:nvPr/>
        </p:nvCxnSpPr>
        <p:spPr bwMode="auto">
          <a:xfrm flipV="1">
            <a:off x="3923928" y="4797152"/>
            <a:ext cx="0" cy="899428"/>
          </a:xfrm>
          <a:prstGeom prst="straightConnector1">
            <a:avLst/>
          </a:prstGeom>
          <a:solidFill>
            <a:schemeClr val="accent1"/>
          </a:solidFill>
          <a:ln w="25400"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3995936" y="4725144"/>
            <a:ext cx="479618"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PT</a:t>
            </a:r>
            <a:endParaRPr lang="zh-CN" altLang="en-US" b="1" dirty="0">
              <a:latin typeface="Times New Roman" pitchFamily="18" charset="0"/>
              <a:cs typeface="Times New Roman" pitchFamily="18" charset="0"/>
            </a:endParaRPr>
          </a:p>
        </p:txBody>
      </p:sp>
      <p:sp>
        <p:nvSpPr>
          <p:cNvPr id="57" name="TextBox 56"/>
          <p:cNvSpPr txBox="1"/>
          <p:nvPr/>
        </p:nvSpPr>
        <p:spPr>
          <a:xfrm>
            <a:off x="1979712" y="4859868"/>
            <a:ext cx="351378"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C</a:t>
            </a:r>
            <a:endParaRPr lang="zh-CN" altLang="en-US" b="1" dirty="0">
              <a:latin typeface="Times New Roman" pitchFamily="18" charset="0"/>
              <a:cs typeface="Times New Roman" pitchFamily="18" charset="0"/>
            </a:endParaRPr>
          </a:p>
        </p:txBody>
      </p:sp>
      <p:cxnSp>
        <p:nvCxnSpPr>
          <p:cNvPr id="58" name="直接连接符 57"/>
          <p:cNvCxnSpPr/>
          <p:nvPr/>
        </p:nvCxnSpPr>
        <p:spPr bwMode="auto">
          <a:xfrm>
            <a:off x="4932040" y="1556792"/>
            <a:ext cx="309634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9" name="左大括号 58"/>
          <p:cNvSpPr/>
          <p:nvPr/>
        </p:nvSpPr>
        <p:spPr bwMode="auto">
          <a:xfrm rot="16200000">
            <a:off x="7092280" y="980728"/>
            <a:ext cx="360040" cy="1512168"/>
          </a:xfrm>
          <a:prstGeom prst="leftBrace">
            <a:avLst/>
          </a:prstGeom>
          <a:no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0" name="TextBox 59"/>
          <p:cNvSpPr txBox="1"/>
          <p:nvPr/>
        </p:nvSpPr>
        <p:spPr>
          <a:xfrm>
            <a:off x="4427984" y="980728"/>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当前时刻</a:t>
            </a:r>
            <a:endParaRPr lang="zh-CN" altLang="en-US" dirty="0">
              <a:latin typeface="楷体_GB2312" pitchFamily="49" charset="-122"/>
              <a:ea typeface="楷体_GB2312" pitchFamily="49" charset="-122"/>
            </a:endParaRPr>
          </a:p>
        </p:txBody>
      </p:sp>
      <p:sp>
        <p:nvSpPr>
          <p:cNvPr id="61" name="TextBox 60"/>
          <p:cNvSpPr txBox="1"/>
          <p:nvPr/>
        </p:nvSpPr>
        <p:spPr>
          <a:xfrm>
            <a:off x="7236296" y="1124744"/>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到期时刻</a:t>
            </a:r>
            <a:endParaRPr lang="zh-CN" altLang="en-US" dirty="0">
              <a:latin typeface="楷体_GB2312" pitchFamily="49" charset="-122"/>
              <a:ea typeface="楷体_GB2312" pitchFamily="49" charset="-122"/>
            </a:endParaRPr>
          </a:p>
        </p:txBody>
      </p:sp>
      <p:cxnSp>
        <p:nvCxnSpPr>
          <p:cNvPr id="63" name="直接连接符 62"/>
          <p:cNvCxnSpPr/>
          <p:nvPr/>
        </p:nvCxnSpPr>
        <p:spPr bwMode="auto">
          <a:xfrm>
            <a:off x="6516216" y="1340768"/>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5" name="直接连接符 64"/>
          <p:cNvCxnSpPr/>
          <p:nvPr/>
        </p:nvCxnSpPr>
        <p:spPr bwMode="auto">
          <a:xfrm flipV="1">
            <a:off x="4932040" y="1340768"/>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7" name="直接连接符 66"/>
          <p:cNvCxnSpPr/>
          <p:nvPr/>
        </p:nvCxnSpPr>
        <p:spPr bwMode="auto">
          <a:xfrm>
            <a:off x="8028384" y="1412776"/>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8" name="TextBox 67"/>
          <p:cNvSpPr txBox="1"/>
          <p:nvPr/>
        </p:nvSpPr>
        <p:spPr>
          <a:xfrm>
            <a:off x="5940152" y="1052736"/>
            <a:ext cx="1107996"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交割时刻</a:t>
            </a:r>
            <a:endParaRPr lang="zh-CN" altLang="en-US" dirty="0">
              <a:latin typeface="楷体_GB2312" pitchFamily="49" charset="-122"/>
              <a:ea typeface="楷体_GB2312" pitchFamily="49" charset="-122"/>
            </a:endParaRPr>
          </a:p>
        </p:txBody>
      </p:sp>
      <p:sp>
        <p:nvSpPr>
          <p:cNvPr id="69" name="TextBox 68"/>
          <p:cNvSpPr txBox="1"/>
          <p:nvPr/>
        </p:nvSpPr>
        <p:spPr>
          <a:xfrm>
            <a:off x="5004048" y="1772816"/>
            <a:ext cx="3888432" cy="1477328"/>
          </a:xfrm>
          <a:prstGeom prst="rect">
            <a:avLst/>
          </a:prstGeom>
          <a:noFill/>
        </p:spPr>
        <p:txBody>
          <a:bodyPr wrap="square" rtlCol="0">
            <a:spAutoFit/>
          </a:bodyPr>
          <a:lstStyle/>
          <a:p>
            <a:r>
              <a:rPr lang="zh-CN" altLang="en-US" b="1" dirty="0" smtClean="0">
                <a:latin typeface="楷体_GB2312" pitchFamily="49" charset="-122"/>
                <a:ea typeface="楷体_GB2312" pitchFamily="49" charset="-122"/>
              </a:rPr>
              <a:t>远期收益率</a:t>
            </a:r>
            <a:r>
              <a:rPr lang="en-US" altLang="zh-CN" b="1" dirty="0" smtClean="0">
                <a:latin typeface="楷体_GB2312" pitchFamily="49" charset="-122"/>
                <a:ea typeface="楷体_GB2312" pitchFamily="49" charset="-122"/>
              </a:rPr>
              <a:t>R</a:t>
            </a:r>
            <a:r>
              <a:rPr lang="zh-CN" altLang="en-US" dirty="0" smtClean="0">
                <a:latin typeface="楷体_GB2312" pitchFamily="49" charset="-122"/>
                <a:ea typeface="楷体_GB2312" pitchFamily="49" charset="-122"/>
              </a:rPr>
              <a:t>：未来某个时刻（交割时刻）一段时间（交割时刻至到期时刻）的收益率</a:t>
            </a:r>
            <a:endParaRPr lang="en-US" altLang="zh-CN"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最终的现金流状况依赖于远期利率协议是多头（买入）还是空头（卖出）。</a:t>
            </a:r>
            <a:endParaRPr lang="zh-CN" altLang="en-US" dirty="0">
              <a:latin typeface="楷体_GB2312" pitchFamily="49" charset="-122"/>
              <a:ea typeface="楷体_GB2312" pitchFamily="49" charset="-122"/>
            </a:endParaRPr>
          </a:p>
        </p:txBody>
      </p:sp>
    </p:spTree>
    <p:extLst>
      <p:ext uri="{BB962C8B-B14F-4D97-AF65-F5344CB8AC3E}">
        <p14:creationId xmlns="" xmlns:p14="http://schemas.microsoft.com/office/powerpoint/2010/main" val="3489497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现金流时间轴</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323528" y="1052736"/>
            <a:ext cx="8229600" cy="4525963"/>
          </a:xfrm>
        </p:spPr>
        <p:txBody>
          <a:bodyPr/>
          <a:lstStyle/>
          <a:p>
            <a:pPr>
              <a:buClr>
                <a:srgbClr val="FF0000"/>
              </a:buClr>
              <a:buFont typeface="Wingdings" pitchFamily="2" charset="2"/>
              <a:buChar char="Ø"/>
            </a:pPr>
            <a:r>
              <a:rPr lang="zh-CN" altLang="en-US" sz="2400" dirty="0" smtClean="0">
                <a:latin typeface="楷体_GB2312" pitchFamily="49" charset="-122"/>
                <a:ea typeface="楷体_GB2312" pitchFamily="49" charset="-122"/>
              </a:rPr>
              <a:t>现金流时间轴是金融工具（金融资产）最本质的东西。任何一个金融工具都有唯一的现金流时间轴。</a:t>
            </a:r>
            <a:endParaRPr lang="en-US" altLang="zh-CN" sz="24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400" dirty="0" smtClean="0">
                <a:latin typeface="楷体_GB2312" pitchFamily="49" charset="-122"/>
                <a:ea typeface="楷体_GB2312" pitchFamily="49" charset="-122"/>
              </a:rPr>
              <a:t>现金流时间轴是金融工具定价的基础。</a:t>
            </a:r>
            <a:endParaRPr lang="en-US" altLang="zh-CN" sz="24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400" dirty="0" smtClean="0">
                <a:latin typeface="楷体_GB2312" pitchFamily="49" charset="-122"/>
                <a:ea typeface="楷体_GB2312" pitchFamily="49" charset="-122"/>
              </a:rPr>
              <a:t>现金流时间轴的要素：</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000" dirty="0" smtClean="0">
                <a:latin typeface="楷体_GB2312" pitchFamily="49" charset="-122"/>
                <a:ea typeface="楷体_GB2312" pitchFamily="49" charset="-122"/>
              </a:rPr>
              <a:t>现金流方向：流入（箭头向上）；流出（箭头向下）</a:t>
            </a:r>
            <a:endParaRPr lang="en-US" altLang="zh-CN" sz="20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000" dirty="0" smtClean="0">
                <a:latin typeface="楷体_GB2312" pitchFamily="49" charset="-122"/>
                <a:ea typeface="楷体_GB2312" pitchFamily="49" charset="-122"/>
              </a:rPr>
              <a:t>现金流大小</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箭头长短</a:t>
            </a:r>
            <a:endParaRPr lang="en-US" altLang="zh-CN" sz="20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000" dirty="0" smtClean="0">
                <a:latin typeface="楷体_GB2312" pitchFamily="49" charset="-122"/>
                <a:ea typeface="楷体_GB2312" pitchFamily="49" charset="-122"/>
              </a:rPr>
              <a:t>现金流发生时间：时间轴位置</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400" dirty="0" smtClean="0">
                <a:latin typeface="楷体_GB2312" pitchFamily="49" charset="-122"/>
                <a:ea typeface="楷体_GB2312" pitchFamily="49" charset="-122"/>
              </a:rPr>
              <a:t>给定现金流时间分布情况，金融工具的收益率与资产价格是一个硬币的两面。</a:t>
            </a:r>
            <a:endParaRPr lang="zh-CN" altLang="en-US" sz="2400" dirty="0">
              <a:latin typeface="楷体_GB2312" pitchFamily="49" charset="-122"/>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bwMode="auto">
          <a:xfrm>
            <a:off x="1428728" y="1857364"/>
            <a:ext cx="535785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rot="5400000">
            <a:off x="143638" y="3143248"/>
            <a:ext cx="2570974" cy="794"/>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bwMode="auto">
          <a:xfrm rot="5400000" flipH="1" flipV="1">
            <a:off x="1678761" y="1464455"/>
            <a:ext cx="785818"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rot="5400000" flipH="1" flipV="1">
            <a:off x="2393935" y="1463661"/>
            <a:ext cx="785818"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bwMode="auto">
          <a:xfrm rot="5400000" flipH="1" flipV="1">
            <a:off x="3036877" y="1463661"/>
            <a:ext cx="785818"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bwMode="auto">
          <a:xfrm rot="5400000" flipH="1" flipV="1">
            <a:off x="3679819" y="1463661"/>
            <a:ext cx="785818"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4286248" y="1357298"/>
            <a:ext cx="1569660" cy="369332"/>
          </a:xfrm>
          <a:prstGeom prst="rect">
            <a:avLst/>
          </a:prstGeom>
          <a:noFill/>
        </p:spPr>
        <p:txBody>
          <a:bodyPr wrap="none" rtlCol="0">
            <a:spAutoFit/>
          </a:bodyPr>
          <a:lstStyle/>
          <a:p>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cxnSp>
        <p:nvCxnSpPr>
          <p:cNvPr id="16" name="直接箭头连接符 15"/>
          <p:cNvCxnSpPr/>
          <p:nvPr/>
        </p:nvCxnSpPr>
        <p:spPr bwMode="auto">
          <a:xfrm rot="5400000" flipH="1" flipV="1">
            <a:off x="5537207" y="1463661"/>
            <a:ext cx="785818"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bwMode="auto">
          <a:xfrm rot="5400000" flipH="1" flipV="1">
            <a:off x="6394463" y="1463661"/>
            <a:ext cx="785818"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8" name="直接箭头连接符 17"/>
          <p:cNvCxnSpPr/>
          <p:nvPr/>
        </p:nvCxnSpPr>
        <p:spPr bwMode="auto">
          <a:xfrm rot="5400000" flipH="1" flipV="1">
            <a:off x="5928540" y="857244"/>
            <a:ext cx="1715282" cy="794"/>
          </a:xfrm>
          <a:prstGeom prst="straightConnector1">
            <a:avLst/>
          </a:prstGeom>
          <a:ln>
            <a:solidFill>
              <a:srgbClr val="0000FF"/>
            </a:solidFill>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bwMode="auto">
          <a:xfrm rot="5400000" flipH="1" flipV="1">
            <a:off x="1107257" y="1535893"/>
            <a:ext cx="642942" cy="1588"/>
          </a:xfrm>
          <a:prstGeom prst="straightConnector1">
            <a:avLst/>
          </a:prstGeom>
          <a:ln>
            <a:prstDash val="dash"/>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bwMode="auto">
          <a:xfrm rot="5400000" flipH="1" flipV="1">
            <a:off x="1178695" y="1607331"/>
            <a:ext cx="500066" cy="1588"/>
          </a:xfrm>
          <a:prstGeom prst="straightConnector1">
            <a:avLst/>
          </a:prstGeom>
          <a:solidFill>
            <a:schemeClr val="accent1"/>
          </a:solidFill>
          <a:ln w="9525" cap="flat" cmpd="sng" algn="ctr">
            <a:solidFill>
              <a:schemeClr val="tx1"/>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rot="5400000" flipH="1" flipV="1">
            <a:off x="1250133" y="1678769"/>
            <a:ext cx="357190" cy="1588"/>
          </a:xfrm>
          <a:prstGeom prst="straightConnector1">
            <a:avLst/>
          </a:prstGeom>
          <a:ln>
            <a:prstDash val="dash"/>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9" name="直接箭头连接符 28"/>
          <p:cNvCxnSpPr/>
          <p:nvPr/>
        </p:nvCxnSpPr>
        <p:spPr bwMode="auto">
          <a:xfrm rot="5400000" flipH="1" flipV="1">
            <a:off x="1321571" y="1750207"/>
            <a:ext cx="214314" cy="1588"/>
          </a:xfrm>
          <a:prstGeom prst="straightConnector1">
            <a:avLst/>
          </a:prstGeom>
          <a:solidFill>
            <a:schemeClr val="accent1"/>
          </a:solidFill>
          <a:ln w="38100" cap="flat" cmpd="sng" algn="ctr">
            <a:solidFill>
              <a:schemeClr val="accent1"/>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rot="5400000" flipH="1" flipV="1">
            <a:off x="940095" y="1372273"/>
            <a:ext cx="928694" cy="1588"/>
          </a:xfrm>
          <a:prstGeom prst="straightConnector1">
            <a:avLst/>
          </a:prstGeom>
          <a:solidFill>
            <a:schemeClr val="accent1"/>
          </a:solidFill>
          <a:ln w="38100" cap="flat" cmpd="sng" algn="ctr">
            <a:solidFill>
              <a:srgbClr val="0000FF"/>
            </a:solidFill>
            <a:prstDash val="dash"/>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1928794" y="785794"/>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p:txBody>
      </p:sp>
      <p:sp>
        <p:nvSpPr>
          <p:cNvPr id="33" name="TextBox 32"/>
          <p:cNvSpPr txBox="1"/>
          <p:nvPr/>
        </p:nvSpPr>
        <p:spPr>
          <a:xfrm>
            <a:off x="2571736" y="785794"/>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p:txBody>
      </p:sp>
      <p:sp>
        <p:nvSpPr>
          <p:cNvPr id="34" name="TextBox 33"/>
          <p:cNvSpPr txBox="1"/>
          <p:nvPr/>
        </p:nvSpPr>
        <p:spPr>
          <a:xfrm>
            <a:off x="3214678" y="785794"/>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p:txBody>
      </p:sp>
      <p:sp>
        <p:nvSpPr>
          <p:cNvPr id="35" name="TextBox 34"/>
          <p:cNvSpPr txBox="1"/>
          <p:nvPr/>
        </p:nvSpPr>
        <p:spPr>
          <a:xfrm>
            <a:off x="3929058" y="785794"/>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p:txBody>
      </p:sp>
      <p:sp>
        <p:nvSpPr>
          <p:cNvPr id="36" name="TextBox 35"/>
          <p:cNvSpPr txBox="1"/>
          <p:nvPr/>
        </p:nvSpPr>
        <p:spPr>
          <a:xfrm>
            <a:off x="5786446" y="785794"/>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p:txBody>
      </p:sp>
      <p:sp>
        <p:nvSpPr>
          <p:cNvPr id="37" name="TextBox 36"/>
          <p:cNvSpPr txBox="1"/>
          <p:nvPr/>
        </p:nvSpPr>
        <p:spPr>
          <a:xfrm>
            <a:off x="6858016" y="857232"/>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p:txBody>
      </p:sp>
      <p:sp>
        <p:nvSpPr>
          <p:cNvPr id="38" name="TextBox 37"/>
          <p:cNvSpPr txBox="1"/>
          <p:nvPr/>
        </p:nvSpPr>
        <p:spPr>
          <a:xfrm>
            <a:off x="6786578" y="0"/>
            <a:ext cx="1148071"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FV</a:t>
            </a:r>
            <a:r>
              <a:rPr lang="zh-CN" altLang="en-US" dirty="0" smtClean="0">
                <a:latin typeface="Times New Roman" pitchFamily="18" charset="0"/>
                <a:cs typeface="Times New Roman" pitchFamily="18" charset="0"/>
              </a:rPr>
              <a:t>或者</a:t>
            </a:r>
            <a:r>
              <a:rPr lang="en-US" altLang="zh-CN" dirty="0" smtClean="0">
                <a:latin typeface="Times New Roman" pitchFamily="18" charset="0"/>
                <a:cs typeface="Times New Roman" pitchFamily="18" charset="0"/>
              </a:rPr>
              <a:t>P</a:t>
            </a:r>
            <a:r>
              <a:rPr lang="en-US" altLang="zh-CN" sz="1000" dirty="0" smtClean="0">
                <a:latin typeface="Times New Roman" pitchFamily="18" charset="0"/>
                <a:cs typeface="Times New Roman" pitchFamily="18" charset="0"/>
              </a:rPr>
              <a:t>T</a:t>
            </a:r>
            <a:endParaRPr lang="zh-CN" altLang="en-US" sz="1000" dirty="0">
              <a:latin typeface="Times New Roman" pitchFamily="18" charset="0"/>
              <a:cs typeface="Times New Roman" pitchFamily="18" charset="0"/>
            </a:endParaRPr>
          </a:p>
        </p:txBody>
      </p:sp>
      <p:sp>
        <p:nvSpPr>
          <p:cNvPr id="39" name="TextBox 38"/>
          <p:cNvSpPr txBox="1"/>
          <p:nvPr/>
        </p:nvSpPr>
        <p:spPr>
          <a:xfrm>
            <a:off x="971600" y="4005064"/>
            <a:ext cx="312906"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40" name="TextBox 39"/>
          <p:cNvSpPr txBox="1"/>
          <p:nvPr/>
        </p:nvSpPr>
        <p:spPr>
          <a:xfrm>
            <a:off x="323528" y="1000108"/>
            <a:ext cx="1192643"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C/(1+r)</a:t>
            </a:r>
            <a:endParaRPr lang="zh-CN" altLang="en-US" dirty="0">
              <a:latin typeface="Times New Roman" pitchFamily="18" charset="0"/>
              <a:cs typeface="Times New Roman" pitchFamily="18" charset="0"/>
            </a:endParaRPr>
          </a:p>
        </p:txBody>
      </p:sp>
      <p:sp>
        <p:nvSpPr>
          <p:cNvPr id="41" name="TextBox 40"/>
          <p:cNvSpPr txBox="1"/>
          <p:nvPr/>
        </p:nvSpPr>
        <p:spPr>
          <a:xfrm>
            <a:off x="323528" y="1268760"/>
            <a:ext cx="1103187"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C/(1+r)^2</a:t>
            </a:r>
            <a:endParaRPr lang="zh-CN" altLang="en-US" dirty="0">
              <a:latin typeface="Times New Roman" pitchFamily="18" charset="0"/>
              <a:cs typeface="Times New Roman" pitchFamily="18" charset="0"/>
            </a:endParaRPr>
          </a:p>
        </p:txBody>
      </p:sp>
      <p:sp>
        <p:nvSpPr>
          <p:cNvPr id="42" name="TextBox 41"/>
          <p:cNvSpPr txBox="1"/>
          <p:nvPr/>
        </p:nvSpPr>
        <p:spPr>
          <a:xfrm>
            <a:off x="395536" y="1628800"/>
            <a:ext cx="1128835"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C/(1+r)^T</a:t>
            </a:r>
            <a:endParaRPr lang="zh-CN" altLang="en-US" dirty="0">
              <a:latin typeface="Times New Roman" pitchFamily="18" charset="0"/>
              <a:cs typeface="Times New Roman" pitchFamily="18" charset="0"/>
            </a:endParaRPr>
          </a:p>
        </p:txBody>
      </p:sp>
      <p:sp>
        <p:nvSpPr>
          <p:cNvPr id="43" name="TextBox 42"/>
          <p:cNvSpPr txBox="1"/>
          <p:nvPr/>
        </p:nvSpPr>
        <p:spPr>
          <a:xfrm>
            <a:off x="214282" y="714356"/>
            <a:ext cx="1287532"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FV/(1+r)^T</a:t>
            </a:r>
            <a:endParaRPr lang="zh-CN" altLang="en-US" dirty="0">
              <a:latin typeface="Times New Roman" pitchFamily="18" charset="0"/>
              <a:cs typeface="Times New Roman" pitchFamily="18" charset="0"/>
            </a:endParaRPr>
          </a:p>
        </p:txBody>
      </p:sp>
      <p:sp>
        <p:nvSpPr>
          <p:cNvPr id="44" name="TextBox 43"/>
          <p:cNvSpPr txBox="1"/>
          <p:nvPr/>
        </p:nvSpPr>
        <p:spPr>
          <a:xfrm>
            <a:off x="467544" y="4653136"/>
            <a:ext cx="8208912" cy="1815882"/>
          </a:xfrm>
          <a:prstGeom prst="rect">
            <a:avLst/>
          </a:prstGeom>
          <a:noFill/>
        </p:spPr>
        <p:txBody>
          <a:bodyPr wrap="square" rtlCol="0">
            <a:spAutoFit/>
          </a:bodyPr>
          <a:lstStyle/>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rPr>
              <a:t>贴现现金流（</a:t>
            </a:r>
            <a:r>
              <a:rPr lang="en-US" altLang="zh-CN" sz="2800" dirty="0" smtClean="0">
                <a:latin typeface="Times New Roman" pitchFamily="18" charset="0"/>
                <a:ea typeface="楷体_GB2312" pitchFamily="49" charset="-122"/>
                <a:cs typeface="Times New Roman" pitchFamily="18" charset="0"/>
              </a:rPr>
              <a:t>Discounted Cash Flow</a:t>
            </a:r>
            <a:r>
              <a:rPr lang="zh-CN" altLang="en-US" sz="2800" dirty="0" smtClean="0">
                <a:latin typeface="Times New Roman" pitchFamily="18" charset="0"/>
                <a:ea typeface="楷体_GB2312" pitchFamily="49" charset="-122"/>
                <a:cs typeface="Times New Roman" pitchFamily="18" charset="0"/>
              </a:rPr>
              <a:t>）方法是金融中资产定价非常重要的一种方法。</a:t>
            </a:r>
            <a:endParaRPr lang="en-US" altLang="zh-CN" sz="2800"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rPr>
              <a:t>贴现的意义：将不同时空的现金流转换为同一个时空，转换的标尺为利率。</a:t>
            </a:r>
            <a:endParaRPr lang="en-US" altLang="zh-CN" sz="2800" dirty="0" smtClean="0">
              <a:latin typeface="Times New Roman" pitchFamily="18" charset="0"/>
              <a:ea typeface="楷体_GB2312" pitchFamily="49" charset="-122"/>
              <a:cs typeface="Times New Roman" pitchFamily="18" charset="0"/>
            </a:endParaRPr>
          </a:p>
        </p:txBody>
      </p:sp>
      <p:sp>
        <p:nvSpPr>
          <p:cNvPr id="2" name="TextBox 1"/>
          <p:cNvSpPr txBox="1"/>
          <p:nvPr/>
        </p:nvSpPr>
        <p:spPr>
          <a:xfrm>
            <a:off x="2280172" y="3812137"/>
            <a:ext cx="4288353" cy="584775"/>
          </a:xfrm>
          <a:prstGeom prst="rect">
            <a:avLst/>
          </a:prstGeom>
          <a:noFill/>
        </p:spPr>
        <p:txBody>
          <a:bodyPr wrap="none" rtlCol="0">
            <a:spAutoFit/>
          </a:bodyPr>
          <a:lstStyle/>
          <a:p>
            <a:r>
              <a:rPr lang="zh-CN" altLang="en-US" sz="3200" b="1" dirty="0" smtClean="0">
                <a:solidFill>
                  <a:srgbClr val="FF0000"/>
                </a:solidFill>
                <a:latin typeface="楷体_GB2312" panose="02010609030101010101" pitchFamily="49" charset="-122"/>
                <a:ea typeface="楷体_GB2312" panose="02010609030101010101" pitchFamily="49" charset="-122"/>
              </a:rPr>
              <a:t>金融学中的“相对论”</a:t>
            </a:r>
            <a:endParaRPr lang="zh-CN" altLang="en-US" sz="3200" b="1" dirty="0">
              <a:solidFill>
                <a:srgbClr val="FF0000"/>
              </a:solidFill>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1356374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229600" cy="4525963"/>
          </a:xfrm>
        </p:spPr>
        <p:txBody>
          <a:bodyPr/>
          <a:lstStyle/>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rPr>
              <a:t>某息票债券</a:t>
            </a:r>
            <a:r>
              <a:rPr lang="zh-CN" altLang="en-US" sz="2800" dirty="0" smtClean="0">
                <a:solidFill>
                  <a:srgbClr val="FF0000"/>
                </a:solidFill>
                <a:latin typeface="Times New Roman" pitchFamily="18" charset="0"/>
                <a:ea typeface="楷体_GB2312" pitchFamily="49" charset="-122"/>
                <a:cs typeface="Times New Roman" pitchFamily="18" charset="0"/>
              </a:rPr>
              <a:t>面值</a:t>
            </a:r>
            <a:r>
              <a:rPr lang="zh-CN" altLang="en-US" sz="2800" dirty="0" smtClean="0">
                <a:latin typeface="Times New Roman" pitchFamily="18" charset="0"/>
                <a:ea typeface="楷体_GB2312" pitchFamily="49" charset="-122"/>
                <a:cs typeface="Times New Roman" pitchFamily="18" charset="0"/>
              </a:rPr>
              <a:t>为</a:t>
            </a:r>
            <a:r>
              <a:rPr lang="en-US" altLang="zh-CN" sz="2800" dirty="0" smtClean="0">
                <a:latin typeface="Times New Roman" pitchFamily="18" charset="0"/>
                <a:ea typeface="楷体_GB2312" pitchFamily="49" charset="-122"/>
                <a:cs typeface="Times New Roman" pitchFamily="18" charset="0"/>
              </a:rPr>
              <a:t>1000</a:t>
            </a:r>
            <a:r>
              <a:rPr lang="zh-CN" altLang="en-US" sz="2800" dirty="0" smtClean="0">
                <a:latin typeface="Times New Roman" pitchFamily="18" charset="0"/>
                <a:ea typeface="楷体_GB2312" pitchFamily="49" charset="-122"/>
                <a:cs typeface="Times New Roman" pitchFamily="18" charset="0"/>
              </a:rPr>
              <a:t>元，</a:t>
            </a:r>
            <a:r>
              <a:rPr lang="zh-CN" altLang="en-US" sz="2800" dirty="0" smtClean="0">
                <a:solidFill>
                  <a:srgbClr val="FF0000"/>
                </a:solidFill>
                <a:latin typeface="Times New Roman" pitchFamily="18" charset="0"/>
                <a:ea typeface="楷体_GB2312" pitchFamily="49" charset="-122"/>
                <a:cs typeface="Times New Roman" pitchFamily="18" charset="0"/>
              </a:rPr>
              <a:t>息票利率</a:t>
            </a:r>
            <a:r>
              <a:rPr lang="zh-CN" altLang="en-US" sz="2800" dirty="0" smtClean="0">
                <a:latin typeface="Times New Roman" pitchFamily="18" charset="0"/>
                <a:ea typeface="楷体_GB2312" pitchFamily="49" charset="-122"/>
                <a:cs typeface="Times New Roman" pitchFamily="18" charset="0"/>
              </a:rPr>
              <a:t>为</a:t>
            </a:r>
            <a:r>
              <a:rPr lang="en-US" altLang="zh-CN" sz="2800" dirty="0" smtClean="0">
                <a:latin typeface="Times New Roman" pitchFamily="18" charset="0"/>
                <a:ea typeface="楷体_GB2312" pitchFamily="49" charset="-122"/>
                <a:cs typeface="Times New Roman" pitchFamily="18" charset="0"/>
              </a:rPr>
              <a:t>6%</a:t>
            </a:r>
            <a:r>
              <a:rPr lang="zh-CN" altLang="en-US" sz="2800" dirty="0" smtClean="0">
                <a:latin typeface="Times New Roman" pitchFamily="18" charset="0"/>
                <a:ea typeface="楷体_GB2312" pitchFamily="49" charset="-122"/>
                <a:cs typeface="Times New Roman" pitchFamily="18" charset="0"/>
              </a:rPr>
              <a:t>，</a:t>
            </a:r>
            <a:r>
              <a:rPr lang="zh-CN" altLang="en-US" sz="2800" dirty="0" smtClean="0">
                <a:solidFill>
                  <a:srgbClr val="FF0000"/>
                </a:solidFill>
                <a:latin typeface="Times New Roman" pitchFamily="18" charset="0"/>
                <a:ea typeface="楷体_GB2312" pitchFamily="49" charset="-122"/>
                <a:cs typeface="Times New Roman" pitchFamily="18" charset="0"/>
              </a:rPr>
              <a:t>期限</a:t>
            </a:r>
            <a:r>
              <a:rPr lang="zh-CN" altLang="en-US" sz="2800" dirty="0" smtClean="0">
                <a:latin typeface="Times New Roman" pitchFamily="18" charset="0"/>
                <a:ea typeface="楷体_GB2312" pitchFamily="49" charset="-122"/>
                <a:cs typeface="Times New Roman" pitchFamily="18" charset="0"/>
              </a:rPr>
              <a:t>为</a:t>
            </a:r>
            <a:r>
              <a:rPr lang="en-US" altLang="zh-CN" sz="2800" dirty="0" smtClean="0">
                <a:latin typeface="Times New Roman" pitchFamily="18" charset="0"/>
                <a:ea typeface="楷体_GB2312" pitchFamily="49" charset="-122"/>
                <a:cs typeface="Times New Roman" pitchFamily="18" charset="0"/>
              </a:rPr>
              <a:t>30</a:t>
            </a:r>
            <a:r>
              <a:rPr lang="zh-CN" altLang="en-US" sz="2800" dirty="0" smtClean="0">
                <a:latin typeface="Times New Roman" pitchFamily="18" charset="0"/>
                <a:ea typeface="楷体_GB2312" pitchFamily="49" charset="-122"/>
                <a:cs typeface="Times New Roman" pitchFamily="18" charset="0"/>
              </a:rPr>
              <a:t>年，每</a:t>
            </a:r>
            <a:r>
              <a:rPr lang="zh-CN" altLang="en-US" sz="2800" dirty="0" smtClean="0">
                <a:solidFill>
                  <a:srgbClr val="FF0000"/>
                </a:solidFill>
                <a:latin typeface="Times New Roman" pitchFamily="18" charset="0"/>
                <a:ea typeface="楷体_GB2312" pitchFamily="49" charset="-122"/>
                <a:cs typeface="Times New Roman" pitchFamily="18" charset="0"/>
              </a:rPr>
              <a:t>半年</a:t>
            </a:r>
            <a:r>
              <a:rPr lang="zh-CN" altLang="en-US" sz="2800" dirty="0" smtClean="0">
                <a:latin typeface="Times New Roman" pitchFamily="18" charset="0"/>
                <a:ea typeface="楷体_GB2312" pitchFamily="49" charset="-122"/>
                <a:cs typeface="Times New Roman" pitchFamily="18" charset="0"/>
              </a:rPr>
              <a:t>付息一次，投资者以</a:t>
            </a:r>
            <a:r>
              <a:rPr lang="en-US" altLang="zh-CN" sz="2800" dirty="0" smtClean="0">
                <a:solidFill>
                  <a:srgbClr val="FF0000"/>
                </a:solidFill>
                <a:latin typeface="Times New Roman" pitchFamily="18" charset="0"/>
                <a:ea typeface="楷体_GB2312" pitchFamily="49" charset="-122"/>
                <a:cs typeface="Times New Roman" pitchFamily="18" charset="0"/>
              </a:rPr>
              <a:t>1050</a:t>
            </a:r>
            <a:r>
              <a:rPr lang="zh-CN" altLang="en-US" sz="2800" dirty="0" smtClean="0">
                <a:solidFill>
                  <a:srgbClr val="FF0000"/>
                </a:solidFill>
                <a:latin typeface="Times New Roman" pitchFamily="18" charset="0"/>
                <a:ea typeface="楷体_GB2312" pitchFamily="49" charset="-122"/>
                <a:cs typeface="Times New Roman" pitchFamily="18" charset="0"/>
              </a:rPr>
              <a:t>元</a:t>
            </a:r>
            <a:r>
              <a:rPr lang="zh-CN" altLang="en-US" sz="2800" dirty="0" smtClean="0">
                <a:latin typeface="Times New Roman" pitchFamily="18" charset="0"/>
                <a:ea typeface="楷体_GB2312" pitchFamily="49" charset="-122"/>
                <a:cs typeface="Times New Roman" pitchFamily="18" charset="0"/>
              </a:rPr>
              <a:t>的价格购入该债券。请计算该债券的到期收益率？</a:t>
            </a:r>
            <a:endParaRPr lang="en-US" altLang="zh-CN" sz="2800"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rPr>
              <a:t>如果投资者在</a:t>
            </a:r>
            <a:r>
              <a:rPr lang="zh-CN" altLang="en-US" sz="2800" dirty="0" smtClean="0">
                <a:solidFill>
                  <a:srgbClr val="FF0000"/>
                </a:solidFill>
                <a:latin typeface="Times New Roman" pitchFamily="18" charset="0"/>
                <a:ea typeface="楷体_GB2312" pitchFamily="49" charset="-122"/>
                <a:cs typeface="Times New Roman" pitchFamily="18" charset="0"/>
              </a:rPr>
              <a:t>持有</a:t>
            </a:r>
            <a:r>
              <a:rPr lang="en-US" altLang="zh-CN" sz="2800" dirty="0" smtClean="0">
                <a:solidFill>
                  <a:srgbClr val="FF0000"/>
                </a:solidFill>
                <a:latin typeface="Times New Roman" pitchFamily="18" charset="0"/>
                <a:ea typeface="楷体_GB2312" pitchFamily="49" charset="-122"/>
                <a:cs typeface="Times New Roman" pitchFamily="18" charset="0"/>
              </a:rPr>
              <a:t>20</a:t>
            </a:r>
            <a:r>
              <a:rPr lang="zh-CN" altLang="en-US" sz="2800" dirty="0" smtClean="0">
                <a:solidFill>
                  <a:srgbClr val="FF0000"/>
                </a:solidFill>
                <a:latin typeface="Times New Roman" pitchFamily="18" charset="0"/>
                <a:ea typeface="楷体_GB2312" pitchFamily="49" charset="-122"/>
                <a:cs typeface="Times New Roman" pitchFamily="18" charset="0"/>
              </a:rPr>
              <a:t>年</a:t>
            </a:r>
            <a:r>
              <a:rPr lang="zh-CN" altLang="en-US" sz="2800" dirty="0" smtClean="0">
                <a:latin typeface="Times New Roman" pitchFamily="18" charset="0"/>
                <a:ea typeface="楷体_GB2312" pitchFamily="49" charset="-122"/>
                <a:cs typeface="Times New Roman" pitchFamily="18" charset="0"/>
              </a:rPr>
              <a:t>以后以</a:t>
            </a:r>
            <a:r>
              <a:rPr lang="en-US" altLang="zh-CN" sz="2800" dirty="0" smtClean="0">
                <a:solidFill>
                  <a:srgbClr val="FF0000"/>
                </a:solidFill>
                <a:latin typeface="Times New Roman" pitchFamily="18" charset="0"/>
                <a:ea typeface="楷体_GB2312" pitchFamily="49" charset="-122"/>
                <a:cs typeface="Times New Roman" pitchFamily="18" charset="0"/>
              </a:rPr>
              <a:t>1060</a:t>
            </a:r>
            <a:r>
              <a:rPr lang="zh-CN" altLang="en-US" sz="2800" dirty="0" smtClean="0">
                <a:solidFill>
                  <a:srgbClr val="FF0000"/>
                </a:solidFill>
                <a:latin typeface="Times New Roman" pitchFamily="18" charset="0"/>
                <a:ea typeface="楷体_GB2312" pitchFamily="49" charset="-122"/>
                <a:cs typeface="Times New Roman" pitchFamily="18" charset="0"/>
              </a:rPr>
              <a:t>元</a:t>
            </a:r>
            <a:r>
              <a:rPr lang="zh-CN" altLang="en-US" sz="2800" dirty="0" smtClean="0">
                <a:latin typeface="Times New Roman" pitchFamily="18" charset="0"/>
                <a:ea typeface="楷体_GB2312" pitchFamily="49" charset="-122"/>
                <a:cs typeface="Times New Roman" pitchFamily="18" charset="0"/>
              </a:rPr>
              <a:t>出售该债券，请计算</a:t>
            </a:r>
            <a:r>
              <a:rPr lang="zh-CN" altLang="en-US" sz="2800" dirty="0" smtClean="0">
                <a:solidFill>
                  <a:srgbClr val="FF0000"/>
                </a:solidFill>
                <a:latin typeface="Times New Roman" pitchFamily="18" charset="0"/>
                <a:ea typeface="楷体_GB2312" pitchFamily="49" charset="-122"/>
                <a:cs typeface="Times New Roman" pitchFamily="18" charset="0"/>
              </a:rPr>
              <a:t>持有期</a:t>
            </a:r>
            <a:r>
              <a:rPr lang="zh-CN" altLang="en-US" sz="2800" dirty="0" smtClean="0">
                <a:latin typeface="Times New Roman" pitchFamily="18" charset="0"/>
                <a:ea typeface="楷体_GB2312" pitchFamily="49" charset="-122"/>
                <a:cs typeface="Times New Roman" pitchFamily="18" charset="0"/>
              </a:rPr>
              <a:t>收益率。</a:t>
            </a:r>
            <a:endParaRPr lang="zh-CN" altLang="en-US" sz="2800" dirty="0"/>
          </a:p>
        </p:txBody>
      </p:sp>
    </p:spTree>
    <p:extLst>
      <p:ext uri="{BB962C8B-B14F-4D97-AF65-F5344CB8AC3E}">
        <p14:creationId xmlns="" xmlns:p14="http://schemas.microsoft.com/office/powerpoint/2010/main" val="18728675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latin typeface="楷体_GB2312" pitchFamily="49" charset="-122"/>
                <a:ea typeface="楷体_GB2312" pitchFamily="49" charset="-122"/>
              </a:rPr>
              <a:t>息票债券的基本要素</a:t>
            </a:r>
            <a:endParaRPr lang="zh-CN" altLang="en-US" sz="3200" dirty="0">
              <a:latin typeface="楷体_GB2312" pitchFamily="49" charset="-122"/>
              <a:ea typeface="楷体_GB2312" pitchFamily="49" charset="-122"/>
            </a:endParaRPr>
          </a:p>
        </p:txBody>
      </p:sp>
      <p:sp>
        <p:nvSpPr>
          <p:cNvPr id="3" name="内容占位符 2"/>
          <p:cNvSpPr>
            <a:spLocks noGrp="1"/>
          </p:cNvSpPr>
          <p:nvPr>
            <p:ph idx="1"/>
          </p:nvPr>
        </p:nvSpPr>
        <p:spPr>
          <a:xfrm>
            <a:off x="285688" y="1124744"/>
            <a:ext cx="8858312"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面值</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票面利率</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付息频率</a:t>
            </a:r>
            <a:endParaRPr lang="en-US" altLang="zh-CN" sz="28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债券的到期期限</a:t>
            </a:r>
            <a:endParaRPr lang="en-US" altLang="zh-CN" sz="28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latin typeface="楷体_GB2312" pitchFamily="49" charset="-122"/>
                <a:ea typeface="楷体_GB2312" pitchFamily="49" charset="-122"/>
              </a:rPr>
              <a:t>随时间逐渐减少</a:t>
            </a:r>
            <a:endParaRPr lang="en-US" altLang="zh-CN"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债券的市场价格</a:t>
            </a:r>
            <a:endParaRPr lang="en-US" altLang="zh-CN" sz="2800" dirty="0" smtClean="0">
              <a:solidFill>
                <a:srgbClr val="FF0000"/>
              </a:solidFill>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solidFill>
                  <a:srgbClr val="FF0000"/>
                </a:solidFill>
                <a:latin typeface="楷体_GB2312" pitchFamily="49" charset="-122"/>
                <a:ea typeface="楷体_GB2312" pitchFamily="49" charset="-122"/>
              </a:rPr>
              <a:t>随时间变动，接近于债券的面值</a:t>
            </a:r>
            <a:endParaRPr lang="en-US" altLang="zh-CN" dirty="0" smtClean="0">
              <a:solidFill>
                <a:srgbClr val="FF0000"/>
              </a:solidFill>
              <a:latin typeface="楷体_GB2312" pitchFamily="49" charset="-122"/>
              <a:ea typeface="楷体_GB2312" pitchFamily="49" charset="-122"/>
            </a:endParaRPr>
          </a:p>
          <a:p>
            <a:pPr>
              <a:buClr>
                <a:srgbClr val="FF0000"/>
              </a:buClr>
              <a:buFont typeface="Wingdings" pitchFamily="2" charset="2"/>
              <a:buChar char="Ø"/>
            </a:pPr>
            <a:r>
              <a:rPr lang="zh-CN" altLang="en-US" sz="2800" dirty="0" smtClean="0">
                <a:latin typeface="楷体_GB2312" pitchFamily="49" charset="-122"/>
                <a:ea typeface="楷体_GB2312" pitchFamily="49" charset="-122"/>
              </a:rPr>
              <a:t>债券的到期收益率</a:t>
            </a:r>
            <a:endParaRPr lang="en-US" altLang="zh-CN" sz="2800" dirty="0" smtClean="0">
              <a:latin typeface="楷体_GB2312" pitchFamily="49" charset="-122"/>
              <a:ea typeface="楷体_GB2312" pitchFamily="49" charset="-122"/>
            </a:endParaRPr>
          </a:p>
          <a:p>
            <a:pPr lvl="2">
              <a:buClr>
                <a:srgbClr val="FF0000"/>
              </a:buClr>
              <a:buFont typeface="Wingdings" pitchFamily="2" charset="2"/>
              <a:buChar char="ü"/>
            </a:pPr>
            <a:r>
              <a:rPr lang="zh-CN" altLang="en-US" dirty="0" smtClean="0">
                <a:solidFill>
                  <a:srgbClr val="FF0000"/>
                </a:solidFill>
                <a:latin typeface="楷体_GB2312" pitchFamily="49" charset="-122"/>
                <a:ea typeface="楷体_GB2312" pitchFamily="49" charset="-122"/>
              </a:rPr>
              <a:t>随时间变动，与债券的市场价格负相关</a:t>
            </a:r>
            <a:endParaRPr lang="zh-CN" altLang="en-US" dirty="0">
              <a:solidFill>
                <a:srgbClr val="FF0000"/>
              </a:solidFill>
              <a:latin typeface="楷体_GB2312" pitchFamily="49" charset="-122"/>
              <a:ea typeface="楷体_GB2312" pitchFamily="49" charset="-122"/>
            </a:endParaRPr>
          </a:p>
        </p:txBody>
      </p:sp>
      <p:sp>
        <p:nvSpPr>
          <p:cNvPr id="4" name="右大括号 3"/>
          <p:cNvSpPr/>
          <p:nvPr/>
        </p:nvSpPr>
        <p:spPr bwMode="auto">
          <a:xfrm>
            <a:off x="2339752" y="1196752"/>
            <a:ext cx="284612" cy="1571636"/>
          </a:xfrm>
          <a:prstGeom prst="rightBrace">
            <a:avLst>
              <a:gd name="adj1" fmla="val 31466"/>
              <a:gd name="adj2" fmla="val 48598"/>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2627784" y="1628800"/>
            <a:ext cx="1620957" cy="523220"/>
          </a:xfrm>
          <a:prstGeom prst="rect">
            <a:avLst/>
          </a:prstGeom>
          <a:noFill/>
        </p:spPr>
        <p:txBody>
          <a:bodyPr wrap="none" rtlCol="0">
            <a:spAutoFit/>
          </a:bodyPr>
          <a:lstStyle/>
          <a:p>
            <a:r>
              <a:rPr lang="zh-CN" altLang="en-US" sz="2800" b="1" dirty="0" smtClean="0">
                <a:latin typeface="楷体_GB2312" pitchFamily="49" charset="-122"/>
                <a:ea typeface="楷体_GB2312" pitchFamily="49" charset="-122"/>
              </a:rPr>
              <a:t>维持不变</a:t>
            </a:r>
            <a:endParaRPr lang="zh-CN" altLang="en-US" sz="28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1610049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142984"/>
            <a:ext cx="8643966" cy="4525963"/>
          </a:xfrm>
        </p:spPr>
        <p:txBody>
          <a:bodyPr/>
          <a:lstStyle/>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rPr>
              <a:t>到期收益率的计算：计息频率为半年，则有</a:t>
            </a:r>
            <a:r>
              <a:rPr lang="en-US" altLang="zh-CN" sz="2800" dirty="0" smtClean="0">
                <a:latin typeface="Times New Roman" pitchFamily="18" charset="0"/>
                <a:ea typeface="楷体_GB2312" pitchFamily="49" charset="-122"/>
                <a:cs typeface="Times New Roman" pitchFamily="18" charset="0"/>
              </a:rPr>
              <a:t>C=1000</a:t>
            </a:r>
            <a:r>
              <a:rPr lang="zh-CN" altLang="en-US" sz="2800" dirty="0" smtClean="0">
                <a:latin typeface="Times New Roman" pitchFamily="18" charset="0"/>
                <a:ea typeface="楷体_GB2312" pitchFamily="49" charset="-122"/>
                <a:cs typeface="Times New Roman" pitchFamily="18" charset="0"/>
              </a:rPr>
              <a:t>*</a:t>
            </a:r>
            <a:r>
              <a:rPr lang="en-US" altLang="zh-CN" sz="2800" dirty="0" smtClean="0">
                <a:latin typeface="Times New Roman" pitchFamily="18" charset="0"/>
                <a:ea typeface="楷体_GB2312" pitchFamily="49" charset="-122"/>
                <a:cs typeface="Times New Roman" pitchFamily="18" charset="0"/>
              </a:rPr>
              <a:t>6%/2=30</a:t>
            </a:r>
            <a:r>
              <a:rPr lang="zh-CN" altLang="en-US" sz="2800" dirty="0" smtClean="0">
                <a:latin typeface="Times New Roman" pitchFamily="18" charset="0"/>
                <a:ea typeface="楷体_GB2312" pitchFamily="49" charset="-122"/>
                <a:cs typeface="Times New Roman" pitchFamily="18" charset="0"/>
              </a:rPr>
              <a:t>，总期限为</a:t>
            </a:r>
            <a:r>
              <a:rPr lang="en-US" altLang="zh-CN" sz="2800" dirty="0" smtClean="0">
                <a:latin typeface="Times New Roman" pitchFamily="18" charset="0"/>
                <a:ea typeface="楷体_GB2312" pitchFamily="49" charset="-122"/>
                <a:cs typeface="Times New Roman" pitchFamily="18" charset="0"/>
              </a:rPr>
              <a:t>T=60</a:t>
            </a:r>
            <a:r>
              <a:rPr lang="zh-CN" altLang="en-US" sz="2800" dirty="0" smtClean="0">
                <a:latin typeface="Times New Roman" pitchFamily="18" charset="0"/>
                <a:ea typeface="楷体_GB2312" pitchFamily="49" charset="-122"/>
                <a:cs typeface="Times New Roman" pitchFamily="18" charset="0"/>
              </a:rPr>
              <a:t>：</a:t>
            </a:r>
            <a:endParaRPr lang="en-US" altLang="zh-CN" sz="2800"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Ø"/>
            </a:pPr>
            <a:endParaRPr lang="en-US" altLang="zh-CN" sz="2800" dirty="0" smtClean="0">
              <a:latin typeface="Times New Roman" pitchFamily="18" charset="0"/>
              <a:ea typeface="楷体_GB2312" pitchFamily="49" charset="-122"/>
              <a:cs typeface="Times New Roman" pitchFamily="18" charset="0"/>
            </a:endParaRPr>
          </a:p>
          <a:p>
            <a:pPr>
              <a:buNone/>
            </a:pPr>
            <a:endParaRPr lang="en-US" altLang="zh-CN" dirty="0" smtClean="0">
              <a:latin typeface="Times New Roman" pitchFamily="18" charset="0"/>
              <a:ea typeface="楷体_GB2312" pitchFamily="49" charset="-122"/>
              <a:cs typeface="Times New Roman" pitchFamily="18" charset="0"/>
            </a:endParaRPr>
          </a:p>
          <a:p>
            <a:pPr>
              <a:buNone/>
            </a:pPr>
            <a:endParaRPr lang="en-US" altLang="zh-CN"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rPr>
              <a:t>持有期收益率的计算：</a:t>
            </a:r>
            <a:r>
              <a:rPr lang="en-US" altLang="zh-CN" sz="2800" dirty="0" smtClean="0">
                <a:latin typeface="Times New Roman" pitchFamily="18" charset="0"/>
                <a:ea typeface="楷体_GB2312" pitchFamily="49" charset="-122"/>
                <a:cs typeface="Times New Roman" pitchFamily="18" charset="0"/>
              </a:rPr>
              <a:t>T=40</a:t>
            </a:r>
            <a:r>
              <a:rPr lang="zh-CN" altLang="en-US" sz="2800" dirty="0" smtClean="0">
                <a:latin typeface="Times New Roman" pitchFamily="18" charset="0"/>
                <a:ea typeface="楷体_GB2312" pitchFamily="49" charset="-122"/>
                <a:cs typeface="Times New Roman" pitchFamily="18" charset="0"/>
              </a:rPr>
              <a:t>，卖出价格为</a:t>
            </a:r>
            <a:r>
              <a:rPr lang="en-US" altLang="zh-CN" sz="2800" dirty="0" smtClean="0">
                <a:latin typeface="Times New Roman" pitchFamily="18" charset="0"/>
                <a:ea typeface="楷体_GB2312" pitchFamily="49" charset="-122"/>
                <a:cs typeface="Times New Roman" pitchFamily="18" charset="0"/>
              </a:rPr>
              <a:t>1060</a:t>
            </a:r>
            <a:r>
              <a:rPr lang="zh-CN" altLang="en-US" sz="2800" dirty="0" smtClean="0">
                <a:latin typeface="Times New Roman" pitchFamily="18" charset="0"/>
                <a:ea typeface="楷体_GB2312" pitchFamily="49" charset="-122"/>
                <a:cs typeface="Times New Roman" pitchFamily="18" charset="0"/>
              </a:rPr>
              <a:t>：</a:t>
            </a:r>
            <a:endParaRPr lang="en-US" altLang="zh-CN" sz="2800" dirty="0" smtClean="0">
              <a:latin typeface="Times New Roman" pitchFamily="18" charset="0"/>
              <a:ea typeface="楷体_GB2312" pitchFamily="49" charset="-122"/>
              <a:cs typeface="Times New Roman" pitchFamily="18" charset="0"/>
            </a:endParaRPr>
          </a:p>
          <a:p>
            <a:pPr>
              <a:buNone/>
            </a:pPr>
            <a:endParaRPr lang="zh-CN" altLang="en-US" sz="2800" dirty="0">
              <a:latin typeface="Times New Roman" pitchFamily="18" charset="0"/>
              <a:ea typeface="楷体_GB2312" pitchFamily="49" charset="-122"/>
              <a:cs typeface="Times New Roman" pitchFamily="18" charset="0"/>
            </a:endParaRPr>
          </a:p>
        </p:txBody>
      </p:sp>
      <p:graphicFrame>
        <p:nvGraphicFramePr>
          <p:cNvPr id="138242" name="Object 2"/>
          <p:cNvGraphicFramePr>
            <a:graphicFrameLocks noChangeAspect="1"/>
          </p:cNvGraphicFramePr>
          <p:nvPr>
            <p:extLst>
              <p:ext uri="{D42A27DB-BD31-4B8C-83A1-F6EECF244321}">
                <p14:modId xmlns="" xmlns:p14="http://schemas.microsoft.com/office/powerpoint/2010/main" val="1294188062"/>
              </p:ext>
            </p:extLst>
          </p:nvPr>
        </p:nvGraphicFramePr>
        <p:xfrm>
          <a:off x="2051720" y="2348880"/>
          <a:ext cx="4907223" cy="1357318"/>
        </p:xfrm>
        <a:graphic>
          <a:graphicData uri="http://schemas.openxmlformats.org/presentationml/2006/ole">
            <p:oleObj spid="_x0000_s727048" name="Equation" r:id="rId3" imgW="2387600" imgH="660400" progId="Equation.DSMT4">
              <p:embed/>
            </p:oleObj>
          </a:graphicData>
        </a:graphic>
      </p:graphicFrame>
      <p:graphicFrame>
        <p:nvGraphicFramePr>
          <p:cNvPr id="138243" name="Object 3"/>
          <p:cNvGraphicFramePr>
            <a:graphicFrameLocks noChangeAspect="1"/>
          </p:cNvGraphicFramePr>
          <p:nvPr/>
        </p:nvGraphicFramePr>
        <p:xfrm>
          <a:off x="1979712" y="4077072"/>
          <a:ext cx="5394943" cy="1500198"/>
        </p:xfrm>
        <a:graphic>
          <a:graphicData uri="http://schemas.openxmlformats.org/presentationml/2006/ole">
            <p:oleObj spid="_x0000_s727049" name="Equation" r:id="rId4" imgW="2374900" imgH="660400" progId="Equation.DSMT4">
              <p:embed/>
            </p:oleObj>
          </a:graphicData>
        </a:graphic>
      </p:graphicFrame>
      <p:sp>
        <p:nvSpPr>
          <p:cNvPr id="5" name="矩形 4"/>
          <p:cNvSpPr/>
          <p:nvPr/>
        </p:nvSpPr>
        <p:spPr bwMode="auto">
          <a:xfrm>
            <a:off x="1979712" y="2060848"/>
            <a:ext cx="504056" cy="504056"/>
          </a:xfrm>
          <a:prstGeom prst="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矩形 5"/>
          <p:cNvSpPr/>
          <p:nvPr/>
        </p:nvSpPr>
        <p:spPr bwMode="auto">
          <a:xfrm>
            <a:off x="2915816" y="2276872"/>
            <a:ext cx="504056" cy="504056"/>
          </a:xfrm>
          <a:prstGeom prst="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7" name="矩形 6"/>
          <p:cNvSpPr/>
          <p:nvPr/>
        </p:nvSpPr>
        <p:spPr bwMode="auto">
          <a:xfrm>
            <a:off x="4499992" y="2204864"/>
            <a:ext cx="720080" cy="504056"/>
          </a:xfrm>
          <a:prstGeom prst="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矩形 7"/>
          <p:cNvSpPr/>
          <p:nvPr/>
        </p:nvSpPr>
        <p:spPr bwMode="auto">
          <a:xfrm>
            <a:off x="5796136" y="2492896"/>
            <a:ext cx="648072" cy="504056"/>
          </a:xfrm>
          <a:prstGeom prst="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矩形 8"/>
          <p:cNvSpPr/>
          <p:nvPr/>
        </p:nvSpPr>
        <p:spPr bwMode="auto">
          <a:xfrm>
            <a:off x="4644008" y="2852936"/>
            <a:ext cx="648072" cy="792088"/>
          </a:xfrm>
          <a:prstGeom prst="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626976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3</a:t>
            </a:r>
            <a:r>
              <a:rPr lang="zh-CN" altLang="en-US" sz="5400" dirty="0" smtClean="0">
                <a:solidFill>
                  <a:schemeClr val="tx1"/>
                </a:solidFill>
                <a:latin typeface="华文新魏" pitchFamily="2" charset="-122"/>
                <a:ea typeface="华文新魏" pitchFamily="2" charset="-122"/>
              </a:rPr>
              <a:t>节</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dirty="0" smtClean="0">
                <a:solidFill>
                  <a:schemeClr val="tx1"/>
                </a:solidFill>
                <a:latin typeface="华文新魏" pitchFamily="2" charset="-122"/>
                <a:ea typeface="华文新魏" pitchFamily="2" charset="-122"/>
              </a:rPr>
              <a:t>利率的决定及其</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zh-CN" altLang="en-US" sz="5400" dirty="0" smtClean="0">
                <a:solidFill>
                  <a:schemeClr val="tx1"/>
                </a:solidFill>
                <a:latin typeface="华文新魏" pitchFamily="2" charset="-122"/>
                <a:ea typeface="华文新魏" pitchFamily="2" charset="-122"/>
              </a:rPr>
              <a:t>影响因素分析</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60648"/>
            <a:ext cx="8229600" cy="927100"/>
          </a:xfrm>
        </p:spPr>
        <p:txBody>
          <a:bodyPr/>
          <a:lstStyle/>
          <a:p>
            <a:pPr>
              <a:defRPr/>
            </a:pPr>
            <a:r>
              <a:rPr lang="zh-CN" altLang="en-US" dirty="0" smtClean="0">
                <a:solidFill>
                  <a:srgbClr val="C00000"/>
                </a:solidFill>
                <a:latin typeface="隶书" pitchFamily="49" charset="-122"/>
                <a:ea typeface="隶书" pitchFamily="49" charset="-122"/>
                <a:cs typeface="Times New Roman" pitchFamily="18" charset="0"/>
              </a:rPr>
              <a:t>一、利率决定</a:t>
            </a:r>
            <a:r>
              <a:rPr lang="zh-CN" altLang="en-US" dirty="0">
                <a:solidFill>
                  <a:srgbClr val="C00000"/>
                </a:solidFill>
                <a:latin typeface="隶书" pitchFamily="49" charset="-122"/>
                <a:ea typeface="隶书" pitchFamily="49" charset="-122"/>
                <a:cs typeface="Times New Roman" pitchFamily="18" charset="0"/>
              </a:rPr>
              <a:t>理论</a:t>
            </a:r>
          </a:p>
        </p:txBody>
      </p:sp>
      <p:sp>
        <p:nvSpPr>
          <p:cNvPr id="5" name="圆角矩形 4"/>
          <p:cNvSpPr/>
          <p:nvPr/>
        </p:nvSpPr>
        <p:spPr bwMode="auto">
          <a:xfrm>
            <a:off x="3275856" y="1988840"/>
            <a:ext cx="2664296" cy="1008112"/>
          </a:xfrm>
          <a:prstGeom prst="roundRect">
            <a:avLst/>
          </a:prstGeom>
          <a:solidFill>
            <a:srgbClr val="0099FF"/>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a:solidFill>
                  <a:srgbClr val="FFFFFF"/>
                </a:solidFill>
                <a:latin typeface="Times New Roman" pitchFamily="18" charset="0"/>
                <a:ea typeface="微软雅黑" panose="020B0503020204020204" pitchFamily="34" charset="-122"/>
                <a:cs typeface="Times New Roman" pitchFamily="18" charset="0"/>
              </a:rPr>
              <a:t>实际利率理论</a:t>
            </a:r>
          </a:p>
          <a:p>
            <a:pPr algn="ctr" fontAlgn="base">
              <a:spcBef>
                <a:spcPct val="0"/>
              </a:spcBef>
              <a:spcAft>
                <a:spcPct val="0"/>
              </a:spcAft>
            </a:pPr>
            <a:r>
              <a:rPr lang="zh-CN" altLang="en-US" sz="2400" b="1" dirty="0">
                <a:solidFill>
                  <a:srgbClr val="FFFFFF"/>
                </a:solidFill>
                <a:latin typeface="Times New Roman" pitchFamily="18" charset="0"/>
                <a:ea typeface="微软雅黑" panose="020B0503020204020204" pitchFamily="34" charset="-122"/>
                <a:cs typeface="Times New Roman" pitchFamily="18" charset="0"/>
              </a:rPr>
              <a:t>（流量分析</a:t>
            </a:r>
            <a:r>
              <a:rPr lang="zh-CN" altLang="en-US" sz="2400" b="1" dirty="0" smtClean="0">
                <a:solidFill>
                  <a:srgbClr val="FFFFFF"/>
                </a:solidFill>
                <a:latin typeface="Times New Roman" pitchFamily="18" charset="0"/>
                <a:ea typeface="微软雅黑" panose="020B0503020204020204" pitchFamily="34" charset="-122"/>
                <a:cs typeface="Times New Roman" pitchFamily="18" charset="0"/>
              </a:rPr>
              <a:t>）</a:t>
            </a:r>
            <a:endParaRPr lang="zh-CN" altLang="en-US" sz="2400" b="1" dirty="0">
              <a:solidFill>
                <a:srgbClr val="FFFFFF"/>
              </a:solidFill>
              <a:latin typeface="Times New Roman" pitchFamily="18" charset="0"/>
              <a:ea typeface="微软雅黑" panose="020B0503020204020204" pitchFamily="34" charset="-122"/>
              <a:cs typeface="Times New Roman" pitchFamily="18" charset="0"/>
            </a:endParaRPr>
          </a:p>
        </p:txBody>
      </p:sp>
      <p:sp>
        <p:nvSpPr>
          <p:cNvPr id="6" name="圆角矩形 5"/>
          <p:cNvSpPr/>
          <p:nvPr/>
        </p:nvSpPr>
        <p:spPr bwMode="auto">
          <a:xfrm>
            <a:off x="6479704" y="1988840"/>
            <a:ext cx="2664296" cy="1008112"/>
          </a:xfrm>
          <a:prstGeom prst="roundRect">
            <a:avLst/>
          </a:prstGeom>
          <a:solidFill>
            <a:srgbClr val="669900"/>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a:solidFill>
                  <a:srgbClr val="FFFFFF"/>
                </a:solidFill>
                <a:latin typeface="Times New Roman" pitchFamily="18" charset="0"/>
                <a:ea typeface="微软雅黑" panose="020B0503020204020204" pitchFamily="34" charset="-122"/>
                <a:cs typeface="Times New Roman" pitchFamily="18" charset="0"/>
              </a:rPr>
              <a:t>流动性偏好理论</a:t>
            </a:r>
          </a:p>
          <a:p>
            <a:pPr algn="ctr" fontAlgn="base">
              <a:spcBef>
                <a:spcPct val="0"/>
              </a:spcBef>
              <a:spcAft>
                <a:spcPct val="0"/>
              </a:spcAft>
            </a:pPr>
            <a:r>
              <a:rPr lang="zh-CN" altLang="en-US" sz="2400" b="1" dirty="0">
                <a:solidFill>
                  <a:srgbClr val="FFFFFF"/>
                </a:solidFill>
                <a:latin typeface="Times New Roman" pitchFamily="18" charset="0"/>
                <a:ea typeface="微软雅黑" panose="020B0503020204020204" pitchFamily="34" charset="-122"/>
                <a:cs typeface="Times New Roman" pitchFamily="18" charset="0"/>
              </a:rPr>
              <a:t>（存量分析）</a:t>
            </a:r>
          </a:p>
        </p:txBody>
      </p:sp>
      <p:sp>
        <p:nvSpPr>
          <p:cNvPr id="7" name="圆角矩形 6"/>
          <p:cNvSpPr/>
          <p:nvPr/>
        </p:nvSpPr>
        <p:spPr bwMode="auto">
          <a:xfrm>
            <a:off x="4841522" y="4293096"/>
            <a:ext cx="4302478" cy="1008112"/>
          </a:xfrm>
          <a:prstGeom prst="roundRect">
            <a:avLst/>
          </a:prstGeom>
          <a:solidFill>
            <a:srgbClr val="FFC000"/>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a:latin typeface="Times New Roman" pitchFamily="18" charset="0"/>
                <a:ea typeface="微软雅黑" panose="020B0503020204020204" pitchFamily="34" charset="-122"/>
                <a:cs typeface="Times New Roman" pitchFamily="18" charset="0"/>
              </a:rPr>
              <a:t>新古典综合派的“</a:t>
            </a:r>
            <a:r>
              <a:rPr lang="en-US" altLang="zh-CN" sz="2400" b="1" dirty="0">
                <a:latin typeface="Times New Roman" pitchFamily="18" charset="0"/>
                <a:ea typeface="微软雅黑" panose="020B0503020204020204" pitchFamily="34" charset="-122"/>
                <a:cs typeface="Times New Roman" pitchFamily="18" charset="0"/>
              </a:rPr>
              <a:t>IS-LM</a:t>
            </a:r>
            <a:r>
              <a:rPr lang="zh-CN" altLang="en-US" sz="2400" b="1" dirty="0">
                <a:latin typeface="Times New Roman" pitchFamily="18" charset="0"/>
                <a:ea typeface="微软雅黑" panose="020B0503020204020204" pitchFamily="34" charset="-122"/>
                <a:cs typeface="Times New Roman" pitchFamily="18" charset="0"/>
              </a:rPr>
              <a:t>模型”</a:t>
            </a:r>
          </a:p>
          <a:p>
            <a:pPr algn="ctr" fontAlgn="base">
              <a:spcBef>
                <a:spcPct val="0"/>
              </a:spcBef>
              <a:spcAft>
                <a:spcPct val="0"/>
              </a:spcAft>
            </a:pPr>
            <a:r>
              <a:rPr lang="zh-CN" altLang="en-US" sz="2400" b="1" dirty="0">
                <a:latin typeface="Times New Roman" pitchFamily="18" charset="0"/>
                <a:ea typeface="微软雅黑" panose="020B0503020204020204" pitchFamily="34" charset="-122"/>
                <a:cs typeface="Times New Roman" pitchFamily="18" charset="0"/>
              </a:rPr>
              <a:t>（存量</a:t>
            </a:r>
            <a:r>
              <a:rPr lang="en-US" altLang="zh-CN" sz="2400" b="1" dirty="0">
                <a:latin typeface="Times New Roman" pitchFamily="18" charset="0"/>
                <a:ea typeface="微软雅黑" panose="020B0503020204020204" pitchFamily="34" charset="-122"/>
                <a:cs typeface="Times New Roman" pitchFamily="18" charset="0"/>
              </a:rPr>
              <a:t>+</a:t>
            </a:r>
            <a:r>
              <a:rPr lang="zh-CN" altLang="en-US" sz="2400" b="1" dirty="0">
                <a:latin typeface="Times New Roman" pitchFamily="18" charset="0"/>
                <a:ea typeface="微软雅黑" panose="020B0503020204020204" pitchFamily="34" charset="-122"/>
                <a:cs typeface="Times New Roman" pitchFamily="18" charset="0"/>
              </a:rPr>
              <a:t>流量分析）</a:t>
            </a:r>
          </a:p>
        </p:txBody>
      </p:sp>
      <p:sp>
        <p:nvSpPr>
          <p:cNvPr id="8" name="圆角矩形 7"/>
          <p:cNvSpPr/>
          <p:nvPr/>
        </p:nvSpPr>
        <p:spPr bwMode="auto">
          <a:xfrm>
            <a:off x="179512" y="4365104"/>
            <a:ext cx="4302478" cy="1008112"/>
          </a:xfrm>
          <a:prstGeom prst="roundRect">
            <a:avLst/>
          </a:prstGeom>
          <a:solidFill>
            <a:srgbClr val="FF0000"/>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a:solidFill>
                  <a:srgbClr val="FFFFFF"/>
                </a:solidFill>
                <a:latin typeface="Times New Roman" pitchFamily="18" charset="0"/>
                <a:ea typeface="微软雅黑" panose="020B0503020204020204" pitchFamily="34" charset="-122"/>
                <a:cs typeface="Times New Roman" pitchFamily="18" charset="0"/>
              </a:rPr>
              <a:t>新剑桥学派的可贷资金论</a:t>
            </a:r>
            <a:br>
              <a:rPr lang="zh-CN" altLang="en-US" sz="2400" b="1" dirty="0">
                <a:solidFill>
                  <a:srgbClr val="FFFFFF"/>
                </a:solidFill>
                <a:latin typeface="Times New Roman" pitchFamily="18" charset="0"/>
                <a:ea typeface="微软雅黑" panose="020B0503020204020204" pitchFamily="34" charset="-122"/>
                <a:cs typeface="Times New Roman" pitchFamily="18" charset="0"/>
              </a:rPr>
            </a:br>
            <a:r>
              <a:rPr lang="zh-CN" altLang="en-US" sz="2400" b="1" dirty="0">
                <a:solidFill>
                  <a:srgbClr val="FFFFFF"/>
                </a:solidFill>
                <a:latin typeface="Times New Roman" pitchFamily="18" charset="0"/>
                <a:ea typeface="微软雅黑" panose="020B0503020204020204" pitchFamily="34" charset="-122"/>
                <a:cs typeface="Times New Roman" pitchFamily="18" charset="0"/>
              </a:rPr>
              <a:t>（流量分析）</a:t>
            </a:r>
          </a:p>
        </p:txBody>
      </p:sp>
      <p:sp>
        <p:nvSpPr>
          <p:cNvPr id="9" name="圆角矩形 8"/>
          <p:cNvSpPr/>
          <p:nvPr/>
        </p:nvSpPr>
        <p:spPr bwMode="auto">
          <a:xfrm>
            <a:off x="179512" y="1988840"/>
            <a:ext cx="2664296" cy="1008112"/>
          </a:xfrm>
          <a:prstGeom prst="roundRect">
            <a:avLst/>
          </a:prstGeom>
          <a:solidFill>
            <a:srgbClr val="7030A0"/>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smtClean="0">
                <a:solidFill>
                  <a:srgbClr val="FFFFFF"/>
                </a:solidFill>
                <a:latin typeface="Times New Roman" pitchFamily="18" charset="0"/>
                <a:ea typeface="微软雅黑" panose="020B0503020204020204" pitchFamily="34" charset="-122"/>
                <a:cs typeface="Times New Roman" pitchFamily="18" charset="0"/>
              </a:rPr>
              <a:t>马克思的利率理论</a:t>
            </a:r>
            <a:endParaRPr lang="zh-CN" altLang="en-US" sz="2400" b="1" dirty="0">
              <a:solidFill>
                <a:srgbClr val="FFFFFF"/>
              </a:solidFill>
              <a:latin typeface="Times New Roman" pitchFamily="18" charset="0"/>
              <a:ea typeface="微软雅黑" panose="020B0503020204020204" pitchFamily="34" charset="-122"/>
              <a:cs typeface="Times New Roman" pitchFamily="18" charset="0"/>
            </a:endParaRPr>
          </a:p>
          <a:p>
            <a:pPr algn="ctr" fontAlgn="base">
              <a:spcBef>
                <a:spcPct val="0"/>
              </a:spcBef>
              <a:spcAft>
                <a:spcPct val="0"/>
              </a:spcAft>
            </a:pPr>
            <a:r>
              <a:rPr lang="zh-CN" altLang="en-US" sz="2400" b="1" dirty="0">
                <a:solidFill>
                  <a:srgbClr val="FFFFFF"/>
                </a:solidFill>
                <a:latin typeface="Times New Roman" pitchFamily="18" charset="0"/>
                <a:ea typeface="微软雅黑" panose="020B0503020204020204" pitchFamily="34" charset="-122"/>
                <a:cs typeface="Times New Roman" pitchFamily="18" charset="0"/>
              </a:rPr>
              <a:t>（流量分析</a:t>
            </a:r>
            <a:r>
              <a:rPr lang="zh-CN" altLang="en-US" sz="2400" b="1" dirty="0" smtClean="0">
                <a:solidFill>
                  <a:srgbClr val="FFFFFF"/>
                </a:solidFill>
                <a:latin typeface="Times New Roman" pitchFamily="18" charset="0"/>
                <a:ea typeface="微软雅黑" panose="020B0503020204020204" pitchFamily="34" charset="-122"/>
                <a:cs typeface="Times New Roman" pitchFamily="18" charset="0"/>
              </a:rPr>
              <a:t>）</a:t>
            </a:r>
            <a:endParaRPr lang="zh-CN" altLang="en-US" sz="2400" b="1" dirty="0">
              <a:solidFill>
                <a:srgbClr val="FFFFFF"/>
              </a:solidFill>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 xmlns:p14="http://schemas.microsoft.com/office/powerpoint/2010/main" val="4190226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8229600" cy="927100"/>
          </a:xfrm>
        </p:spPr>
        <p:txBody>
          <a:bodyPr/>
          <a:lstStyle/>
          <a:p>
            <a:pPr lvl="0" fontAlgn="auto">
              <a:spcBef>
                <a:spcPts val="0"/>
              </a:spcBef>
              <a:spcAft>
                <a:spcPts val="0"/>
              </a:spcAft>
              <a:defRPr/>
            </a:pPr>
            <a:r>
              <a:rPr lang="zh-CN" altLang="en-US" sz="3600" kern="1200" dirty="0" smtClean="0">
                <a:latin typeface="楷体_GB2312" pitchFamily="49" charset="-122"/>
                <a:ea typeface="楷体_GB2312" pitchFamily="49" charset="-122"/>
              </a:rPr>
              <a:t>（一）马克思的利率理论</a:t>
            </a:r>
            <a:endParaRPr lang="zh-CN" altLang="en-US" sz="3600" kern="1200" dirty="0">
              <a:latin typeface="楷体_GB2312" pitchFamily="49" charset="-122"/>
              <a:ea typeface="楷体_GB2312" pitchFamily="49" charset="-122"/>
            </a:endParaRPr>
          </a:p>
        </p:txBody>
      </p:sp>
      <p:sp>
        <p:nvSpPr>
          <p:cNvPr id="3" name="内容占位符 2"/>
          <p:cNvSpPr>
            <a:spLocks noGrp="1"/>
          </p:cNvSpPr>
          <p:nvPr>
            <p:ph idx="1"/>
          </p:nvPr>
        </p:nvSpPr>
        <p:spPr>
          <a:xfrm>
            <a:off x="323528" y="692696"/>
            <a:ext cx="8358246" cy="4525963"/>
          </a:xfrm>
        </p:spPr>
        <p:txBody>
          <a:bodyPr/>
          <a:lstStyle/>
          <a:p>
            <a:pPr>
              <a:lnSpc>
                <a:spcPct val="150000"/>
              </a:lnSpc>
              <a:buClr>
                <a:srgbClr val="FF0000"/>
              </a:buClr>
              <a:buFont typeface="Wingdings" pitchFamily="2" charset="2"/>
              <a:buChar char="Ø"/>
            </a:pPr>
            <a:r>
              <a:rPr lang="zh-CN" altLang="en-US" sz="2800" dirty="0" smtClean="0">
                <a:latin typeface="楷体_GB2312" pitchFamily="49" charset="-122"/>
                <a:ea typeface="楷体_GB2312" pitchFamily="49" charset="-122"/>
              </a:rPr>
              <a:t>马克思对利息的研究，以剩余价值在不同资本家之间的分割作为起点。</a:t>
            </a:r>
            <a:r>
              <a:rPr lang="zh-CN" altLang="en-US" sz="2800" dirty="0" smtClean="0">
                <a:solidFill>
                  <a:srgbClr val="FF0000"/>
                </a:solidFill>
                <a:latin typeface="楷体_GB2312" pitchFamily="49" charset="-122"/>
                <a:ea typeface="楷体_GB2312" pitchFamily="49" charset="-122"/>
              </a:rPr>
              <a:t>利息本质上同利润一样，是剩余价值的转化形式</a:t>
            </a:r>
            <a:r>
              <a:rPr lang="zh-CN" altLang="en-US"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a:p>
            <a:pPr lvl="2">
              <a:lnSpc>
                <a:spcPct val="150000"/>
              </a:lnSpc>
              <a:buClr>
                <a:srgbClr val="FF0000"/>
              </a:buClr>
              <a:buFont typeface="Wingdings" pitchFamily="2" charset="2"/>
              <a:buChar char="ü"/>
            </a:pPr>
            <a:r>
              <a:rPr lang="zh-CN" altLang="en-US" dirty="0" smtClean="0">
                <a:latin typeface="楷体_GB2312" pitchFamily="49" charset="-122"/>
                <a:ea typeface="楷体_GB2312" pitchFamily="49" charset="-122"/>
              </a:rPr>
              <a:t>利息的最高上限：平均利润率是利率的；</a:t>
            </a:r>
            <a:endParaRPr lang="en-US" altLang="zh-CN" dirty="0" smtClean="0">
              <a:latin typeface="楷体_GB2312" pitchFamily="49" charset="-122"/>
              <a:ea typeface="楷体_GB2312" pitchFamily="49" charset="-122"/>
            </a:endParaRPr>
          </a:p>
          <a:p>
            <a:pPr lvl="2">
              <a:lnSpc>
                <a:spcPct val="150000"/>
              </a:lnSpc>
              <a:buClr>
                <a:srgbClr val="FF0000"/>
              </a:buClr>
              <a:buFont typeface="Wingdings" pitchFamily="2" charset="2"/>
              <a:buChar char="ü"/>
            </a:pPr>
            <a:r>
              <a:rPr lang="zh-CN" altLang="en-US" dirty="0" smtClean="0">
                <a:latin typeface="楷体_GB2312" pitchFamily="49" charset="-122"/>
                <a:ea typeface="楷体_GB2312" pitchFamily="49" charset="-122"/>
              </a:rPr>
              <a:t>利息的</a:t>
            </a:r>
            <a:r>
              <a:rPr lang="zh-CN" altLang="zh-CN" dirty="0" smtClean="0">
                <a:latin typeface="楷体_GB2312" pitchFamily="49" charset="-122"/>
                <a:ea typeface="楷体_GB2312" pitchFamily="49" charset="-122"/>
              </a:rPr>
              <a:t>最低界限</a:t>
            </a:r>
            <a:r>
              <a:rPr lang="zh-CN" altLang="en-US" dirty="0" smtClean="0">
                <a:latin typeface="楷体_GB2312" pitchFamily="49" charset="-122"/>
                <a:ea typeface="楷体_GB2312" pitchFamily="49" charset="-122"/>
              </a:rPr>
              <a:t>：</a:t>
            </a:r>
            <a:r>
              <a:rPr lang="zh-CN" altLang="zh-CN" dirty="0" smtClean="0">
                <a:latin typeface="楷体_GB2312" pitchFamily="49" charset="-122"/>
                <a:ea typeface="楷体_GB2312" pitchFamily="49" charset="-122"/>
              </a:rPr>
              <a:t>从理论上说是难以确定的，它取决于职能资本家与借贷资本家之间的竞争</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cs typeface="Times New Roman" pitchFamily="18" charset="0"/>
            </a:endParaRPr>
          </a:p>
          <a:p>
            <a:pPr lvl="2">
              <a:lnSpc>
                <a:spcPct val="15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以整个经济体企业部门的平均利润率（如</a:t>
            </a:r>
            <a:r>
              <a:rPr lang="en-US" altLang="zh-CN" dirty="0" smtClean="0">
                <a:latin typeface="Times New Roman" pitchFamily="18" charset="0"/>
                <a:ea typeface="楷体_GB2312" pitchFamily="49" charset="-122"/>
                <a:cs typeface="Times New Roman" pitchFamily="18" charset="0"/>
              </a:rPr>
              <a:t>ROA\ROE)</a:t>
            </a:r>
            <a:r>
              <a:rPr lang="zh-CN" altLang="en-US" dirty="0" smtClean="0">
                <a:latin typeface="Times New Roman" pitchFamily="18" charset="0"/>
                <a:ea typeface="楷体_GB2312" pitchFamily="49" charset="-122"/>
                <a:cs typeface="Times New Roman" pitchFamily="18" charset="0"/>
              </a:rPr>
              <a:t>来研究利率走势。</a:t>
            </a:r>
            <a:endParaRPr lang="en-US" altLang="zh-CN" dirty="0" smtClean="0">
              <a:latin typeface="Times New Roman" pitchFamily="18" charset="0"/>
              <a:ea typeface="楷体_GB2312" pitchFamily="49" charset="-122"/>
              <a:cs typeface="Times New Roman" pitchFamily="18" charset="0"/>
            </a:endParaRPr>
          </a:p>
          <a:p>
            <a:pPr lvl="2">
              <a:lnSpc>
                <a:spcPct val="15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是利率的基本面分析，可用于决定长期利率。</a:t>
            </a:r>
            <a:endParaRPr lang="en-US" altLang="zh-CN" dirty="0" smtClean="0">
              <a:latin typeface="Times New Roman" pitchFamily="18" charset="0"/>
              <a:ea typeface="楷体_GB2312" pitchFamily="49" charset="-122"/>
              <a:cs typeface="Times New Roman" pitchFamily="18" charset="0"/>
            </a:endParaRPr>
          </a:p>
          <a:p>
            <a:pPr>
              <a:buNone/>
            </a:pPr>
            <a:r>
              <a:rPr lang="en-US" altLang="zh-CN" sz="2400" dirty="0" smtClean="0"/>
              <a:t>                      </a:t>
            </a:r>
          </a:p>
          <a:p>
            <a:pPr>
              <a:buNone/>
            </a:pPr>
            <a:r>
              <a:rPr lang="zh-CN" altLang="en-US" sz="2400" dirty="0" smtClean="0"/>
              <a:t>                      </a:t>
            </a:r>
            <a:endParaRPr lang="zh-CN" alt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358246" cy="4525963"/>
          </a:xfrm>
        </p:spPr>
        <p:txBody>
          <a:bodyPr/>
          <a:lstStyle/>
          <a:p>
            <a:pPr>
              <a:lnSpc>
                <a:spcPct val="150000"/>
              </a:lnSpc>
              <a:buClr>
                <a:srgbClr val="FF0000"/>
              </a:buClr>
              <a:buFont typeface="Wingdings" pitchFamily="2" charset="2"/>
              <a:buChar char="Ø"/>
            </a:pPr>
            <a:r>
              <a:rPr lang="zh-CN" altLang="en-US" sz="2400" dirty="0" smtClean="0">
                <a:latin typeface="楷体_GB2312" pitchFamily="49" charset="-122"/>
                <a:ea typeface="楷体_GB2312" pitchFamily="49" charset="-122"/>
              </a:rPr>
              <a:t>在平均利润率与零之间，利息率的高低取决于两个因素：</a:t>
            </a:r>
            <a:endParaRPr lang="en-US" altLang="zh-CN" sz="2400" dirty="0" smtClean="0">
              <a:latin typeface="楷体_GB2312" pitchFamily="49" charset="-122"/>
              <a:ea typeface="楷体_GB2312" pitchFamily="49" charset="-122"/>
            </a:endParaRPr>
          </a:p>
          <a:p>
            <a:pPr lvl="1">
              <a:lnSpc>
                <a:spcPct val="150000"/>
              </a:lnSpc>
              <a:buClr>
                <a:srgbClr val="FF0000"/>
              </a:buClr>
              <a:buFont typeface="Arial" pitchFamily="34" charset="0"/>
              <a:buChar char="•"/>
            </a:pPr>
            <a:r>
              <a:rPr lang="zh-CN" altLang="en-US" sz="2200" dirty="0" smtClean="0">
                <a:latin typeface="楷体_GB2312" pitchFamily="49" charset="-122"/>
                <a:ea typeface="楷体_GB2312" pitchFamily="49" charset="-122"/>
              </a:rPr>
              <a:t>利润率</a:t>
            </a:r>
            <a:endParaRPr lang="en-US" altLang="zh-CN" sz="2200" dirty="0" smtClean="0">
              <a:latin typeface="楷体_GB2312" pitchFamily="49" charset="-122"/>
              <a:ea typeface="楷体_GB2312" pitchFamily="49" charset="-122"/>
            </a:endParaRPr>
          </a:p>
          <a:p>
            <a:pPr lvl="1">
              <a:lnSpc>
                <a:spcPct val="150000"/>
              </a:lnSpc>
              <a:buClr>
                <a:srgbClr val="FF0000"/>
              </a:buClr>
              <a:buFont typeface="Arial" pitchFamily="34" charset="0"/>
              <a:buChar char="•"/>
            </a:pPr>
            <a:r>
              <a:rPr lang="zh-CN" altLang="en-US" sz="2200" dirty="0" smtClean="0">
                <a:latin typeface="楷体_GB2312" pitchFamily="49" charset="-122"/>
                <a:ea typeface="楷体_GB2312" pitchFamily="49" charset="-122"/>
              </a:rPr>
              <a:t>总利润在贷款人和借款人之间进行分配的比例。</a:t>
            </a:r>
            <a:endParaRPr lang="en-US" altLang="zh-CN" sz="2200" dirty="0" smtClean="0">
              <a:latin typeface="楷体_GB2312" pitchFamily="49" charset="-122"/>
              <a:ea typeface="楷体_GB2312" pitchFamily="49" charset="-122"/>
            </a:endParaRPr>
          </a:p>
          <a:p>
            <a:pPr lvl="2">
              <a:lnSpc>
                <a:spcPct val="150000"/>
              </a:lnSpc>
              <a:buClr>
                <a:srgbClr val="FF0000"/>
              </a:buClr>
              <a:buFont typeface="Wingdings" pitchFamily="2" charset="2"/>
              <a:buChar char="p"/>
            </a:pPr>
            <a:r>
              <a:rPr lang="zh-CN" altLang="en-US" sz="2000" dirty="0" smtClean="0">
                <a:latin typeface="楷体_GB2312" pitchFamily="49" charset="-122"/>
                <a:ea typeface="楷体_GB2312" pitchFamily="49" charset="-122"/>
              </a:rPr>
              <a:t>这一比例的确定主要取决于资金的供求关系及借贷双方的竞争，一般来说，资金供大于求时利率下降；供不应求时利率上升。</a:t>
            </a:r>
            <a:endParaRPr lang="en-US" altLang="zh-CN" sz="2000" dirty="0" smtClean="0">
              <a:latin typeface="楷体_GB2312" pitchFamily="49" charset="-122"/>
              <a:ea typeface="楷体_GB2312" pitchFamily="49" charset="-122"/>
            </a:endParaRPr>
          </a:p>
          <a:p>
            <a:pPr lvl="2">
              <a:lnSpc>
                <a:spcPct val="150000"/>
              </a:lnSpc>
              <a:buClr>
                <a:srgbClr val="FF0000"/>
              </a:buClr>
              <a:buFont typeface="Wingdings" pitchFamily="2" charset="2"/>
              <a:buChar char="p"/>
            </a:pPr>
            <a:r>
              <a:rPr lang="zh-CN" altLang="en-US" sz="2000" dirty="0" smtClean="0">
                <a:latin typeface="楷体_GB2312" pitchFamily="49" charset="-122"/>
                <a:ea typeface="楷体_GB2312" pitchFamily="49" charset="-122"/>
              </a:rPr>
              <a:t>法律、习惯等也有较大作用。</a:t>
            </a:r>
            <a:endParaRPr lang="en-US" altLang="zh-CN" sz="2400" dirty="0" smtClean="0">
              <a:latin typeface="楷体_GB2312" pitchFamily="49" charset="-122"/>
              <a:ea typeface="楷体_GB2312" pitchFamily="49" charset="-122"/>
            </a:endParaRPr>
          </a:p>
          <a:p>
            <a:pPr>
              <a:lnSpc>
                <a:spcPct val="150000"/>
              </a:lnSpc>
              <a:buClr>
                <a:srgbClr val="FF0000"/>
              </a:buClr>
              <a:buFont typeface="Wingdings" pitchFamily="2" charset="2"/>
              <a:buChar char="Ø"/>
            </a:pPr>
            <a:r>
              <a:rPr lang="zh-CN" altLang="en-US" sz="2400" dirty="0" smtClean="0">
                <a:latin typeface="楷体_GB2312" pitchFamily="49" charset="-122"/>
                <a:ea typeface="楷体_GB2312" pitchFamily="49" charset="-122"/>
              </a:rPr>
              <a:t>借贷资本完整运动三阶段：</a:t>
            </a:r>
            <a:endParaRPr lang="en-US" altLang="zh-CN" sz="2400" dirty="0" smtClean="0">
              <a:latin typeface="楷体_GB2312" pitchFamily="49" charset="-122"/>
              <a:ea typeface="楷体_GB2312" pitchFamily="49" charset="-122"/>
            </a:endParaRPr>
          </a:p>
          <a:p>
            <a:pPr>
              <a:lnSpc>
                <a:spcPct val="150000"/>
              </a:lnSpc>
              <a:buNone/>
            </a:pPr>
            <a:r>
              <a:rPr lang="en-US" altLang="zh-CN" sz="2400" dirty="0" smtClean="0"/>
              <a:t>                      </a:t>
            </a:r>
          </a:p>
          <a:p>
            <a:pPr>
              <a:buNone/>
            </a:pPr>
            <a:r>
              <a:rPr lang="zh-CN" altLang="en-US" sz="2400" dirty="0" smtClean="0"/>
              <a:t>                      </a:t>
            </a:r>
            <a:endParaRPr lang="zh-CN" altLang="en-US" sz="2400" dirty="0"/>
          </a:p>
        </p:txBody>
      </p:sp>
      <p:grpSp>
        <p:nvGrpSpPr>
          <p:cNvPr id="4" name="组合 16"/>
          <p:cNvGrpSpPr/>
          <p:nvPr/>
        </p:nvGrpSpPr>
        <p:grpSpPr>
          <a:xfrm>
            <a:off x="827584" y="4437112"/>
            <a:ext cx="8100317" cy="1366991"/>
            <a:chOff x="251520" y="3861048"/>
            <a:chExt cx="9159731" cy="1893903"/>
          </a:xfrm>
        </p:grpSpPr>
        <p:sp>
          <p:nvSpPr>
            <p:cNvPr id="11" name="TextBox 10"/>
            <p:cNvSpPr txBox="1"/>
            <p:nvPr/>
          </p:nvSpPr>
          <p:spPr>
            <a:xfrm>
              <a:off x="6012161" y="3861048"/>
              <a:ext cx="3399090" cy="596974"/>
            </a:xfrm>
            <a:prstGeom prst="rect">
              <a:avLst/>
            </a:prstGeom>
            <a:solidFill>
              <a:srgbClr val="7030A0"/>
            </a:solidFill>
          </p:spPr>
          <p:txBody>
            <a:bodyPr wrap="none" rtlCol="0">
              <a:spAutoFit/>
            </a:bodyPr>
            <a:lstStyle/>
            <a:p>
              <a:pPr>
                <a:buNone/>
              </a:pPr>
              <a:r>
                <a:rPr lang="zh-CN" altLang="en-US" sz="2200" dirty="0" smtClean="0">
                  <a:solidFill>
                    <a:srgbClr val="FFFFFF"/>
                  </a:solidFill>
                  <a:latin typeface="楷体_GB2312" pitchFamily="49" charset="-122"/>
                  <a:ea typeface="楷体_GB2312" pitchFamily="49" charset="-122"/>
                </a:rPr>
                <a:t>货币本金和利息的回流</a:t>
              </a:r>
              <a:endParaRPr lang="en-US" altLang="zh-CN" sz="2200" dirty="0" smtClean="0">
                <a:solidFill>
                  <a:srgbClr val="FFFFFF"/>
                </a:solidFill>
                <a:latin typeface="楷体_GB2312" pitchFamily="49" charset="-122"/>
                <a:ea typeface="楷体_GB2312" pitchFamily="49" charset="-122"/>
              </a:endParaRPr>
            </a:p>
          </p:txBody>
        </p:sp>
        <p:grpSp>
          <p:nvGrpSpPr>
            <p:cNvPr id="5" name="组合 15"/>
            <p:cNvGrpSpPr/>
            <p:nvPr/>
          </p:nvGrpSpPr>
          <p:grpSpPr>
            <a:xfrm>
              <a:off x="251520" y="3861048"/>
              <a:ext cx="6840760" cy="1893903"/>
              <a:chOff x="251520" y="3861048"/>
              <a:chExt cx="6840760" cy="1893903"/>
            </a:xfrm>
          </p:grpSpPr>
          <p:sp>
            <p:nvSpPr>
              <p:cNvPr id="9" name="TextBox 8"/>
              <p:cNvSpPr txBox="1"/>
              <p:nvPr/>
            </p:nvSpPr>
            <p:spPr>
              <a:xfrm>
                <a:off x="251520" y="3861048"/>
                <a:ext cx="2920549" cy="596974"/>
              </a:xfrm>
              <a:prstGeom prst="rect">
                <a:avLst/>
              </a:prstGeom>
              <a:solidFill>
                <a:srgbClr val="7030A0"/>
              </a:solidFill>
            </p:spPr>
            <p:txBody>
              <a:bodyPr wrap="none" rtlCol="0">
                <a:spAutoFit/>
              </a:bodyPr>
              <a:lstStyle/>
              <a:p>
                <a:r>
                  <a:rPr lang="zh-CN" altLang="en-US" sz="2200" dirty="0" smtClean="0">
                    <a:solidFill>
                      <a:srgbClr val="FFFFFF"/>
                    </a:solidFill>
                    <a:latin typeface="楷体_GB2312" pitchFamily="49" charset="-122"/>
                    <a:ea typeface="楷体_GB2312" pitchFamily="49" charset="-122"/>
                  </a:rPr>
                  <a:t>资本使用权的让渡 </a:t>
                </a:r>
                <a:endParaRPr lang="zh-CN" altLang="en-US" sz="2200" dirty="0">
                  <a:solidFill>
                    <a:srgbClr val="FFFFFF"/>
                  </a:solidFill>
                  <a:latin typeface="楷体_GB2312" pitchFamily="49" charset="-122"/>
                  <a:ea typeface="楷体_GB2312" pitchFamily="49" charset="-122"/>
                </a:endParaRPr>
              </a:p>
            </p:txBody>
          </p:sp>
          <p:sp>
            <p:nvSpPr>
              <p:cNvPr id="10" name="TextBox 9"/>
              <p:cNvSpPr txBox="1"/>
              <p:nvPr/>
            </p:nvSpPr>
            <p:spPr>
              <a:xfrm>
                <a:off x="3101419" y="5157977"/>
                <a:ext cx="2920549" cy="596974"/>
              </a:xfrm>
              <a:prstGeom prst="rect">
                <a:avLst/>
              </a:prstGeom>
              <a:solidFill>
                <a:srgbClr val="7030A0"/>
              </a:solidFill>
            </p:spPr>
            <p:txBody>
              <a:bodyPr wrap="none" rtlCol="0">
                <a:spAutoFit/>
              </a:bodyPr>
              <a:lstStyle/>
              <a:p>
                <a:pPr algn="r">
                  <a:buNone/>
                </a:pPr>
                <a:r>
                  <a:rPr lang="zh-CN" altLang="en-US" sz="2200" dirty="0" smtClean="0">
                    <a:solidFill>
                      <a:srgbClr val="FFFFFF"/>
                    </a:solidFill>
                    <a:latin typeface="楷体_GB2312" pitchFamily="49" charset="-122"/>
                    <a:ea typeface="楷体_GB2312" pitchFamily="49" charset="-122"/>
                  </a:rPr>
                  <a:t>资本生产和流通   </a:t>
                </a:r>
                <a:endParaRPr lang="en-US" altLang="zh-CN" sz="2200" dirty="0" smtClean="0">
                  <a:solidFill>
                    <a:srgbClr val="FFFFFF"/>
                  </a:solidFill>
                  <a:latin typeface="楷体_GB2312" pitchFamily="49" charset="-122"/>
                  <a:ea typeface="楷体_GB2312" pitchFamily="49" charset="-122"/>
                </a:endParaRPr>
              </a:p>
            </p:txBody>
          </p:sp>
          <p:cxnSp>
            <p:nvCxnSpPr>
              <p:cNvPr id="13" name="直接箭头连接符 12"/>
              <p:cNvCxnSpPr/>
              <p:nvPr/>
            </p:nvCxnSpPr>
            <p:spPr bwMode="auto">
              <a:xfrm>
                <a:off x="1691680" y="4437112"/>
                <a:ext cx="1368152" cy="936104"/>
              </a:xfrm>
              <a:prstGeom prst="straightConnector1">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flipV="1">
                <a:off x="5940152" y="4365104"/>
                <a:ext cx="1152128" cy="1080120"/>
              </a:xfrm>
              <a:prstGeom prst="straightConnector1">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229600" cy="927100"/>
          </a:xfrm>
        </p:spPr>
        <p:txBody>
          <a:bodyPr/>
          <a:lstStyle/>
          <a:p>
            <a:r>
              <a:rPr lang="zh-CN" altLang="en-US" sz="3600" dirty="0" smtClean="0">
                <a:latin typeface="隶书" pitchFamily="49" charset="-122"/>
                <a:ea typeface="隶书" pitchFamily="49" charset="-122"/>
              </a:rPr>
              <a:t>一</a:t>
            </a:r>
            <a:r>
              <a:rPr lang="zh-CN" altLang="en-US" dirty="0" smtClean="0"/>
              <a:t>、</a:t>
            </a:r>
            <a:r>
              <a:rPr lang="zh-CN" altLang="en-US" sz="3600" dirty="0" smtClean="0">
                <a:latin typeface="隶书" pitchFamily="49" charset="-122"/>
                <a:ea typeface="隶书" pitchFamily="49" charset="-122"/>
              </a:rPr>
              <a:t>货币的时间价值</a:t>
            </a:r>
          </a:p>
        </p:txBody>
      </p:sp>
      <p:sp>
        <p:nvSpPr>
          <p:cNvPr id="3" name="内容占位符 2"/>
          <p:cNvSpPr>
            <a:spLocks noGrp="1"/>
          </p:cNvSpPr>
          <p:nvPr>
            <p:ph idx="1"/>
          </p:nvPr>
        </p:nvSpPr>
        <p:spPr>
          <a:xfrm>
            <a:off x="395536" y="1412776"/>
            <a:ext cx="8229600" cy="4525963"/>
          </a:xfrm>
        </p:spPr>
        <p:txBody>
          <a:bodyPr/>
          <a:lstStyle/>
          <a:p>
            <a:pPr>
              <a:lnSpc>
                <a:spcPct val="15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itchFamily="18" charset="0"/>
                <a:ea typeface="楷体_GB2312" pitchFamily="49" charset="-122"/>
                <a:cs typeface="Times New Roman" pitchFamily="18" charset="0"/>
              </a:rPr>
              <a:t>货币的</a:t>
            </a:r>
            <a:r>
              <a:rPr lang="zh-CN" altLang="en-US" sz="2800" dirty="0" smtClean="0">
                <a:latin typeface="Times New Roman" pitchFamily="18" charset="0"/>
                <a:ea typeface="华文新魏" pitchFamily="2" charset="-122"/>
                <a:cs typeface="Times New Roman" pitchFamily="18" charset="0"/>
              </a:rPr>
              <a:t>时间价值（</a:t>
            </a:r>
            <a:r>
              <a:rPr lang="en-US" altLang="zh-CN" sz="2800" dirty="0" smtClean="0">
                <a:latin typeface="Times New Roman" pitchFamily="18" charset="0"/>
                <a:ea typeface="华文新魏" pitchFamily="2" charset="-122"/>
                <a:cs typeface="Times New Roman" pitchFamily="18" charset="0"/>
              </a:rPr>
              <a:t>Time Value of Money</a:t>
            </a:r>
            <a:r>
              <a:rPr lang="zh-CN" altLang="en-US" sz="2800" dirty="0" smtClean="0">
                <a:latin typeface="Times New Roman" pitchFamily="18" charset="0"/>
                <a:ea typeface="华文新魏" pitchFamily="2" charset="-122"/>
                <a:cs typeface="Times New Roman" pitchFamily="18" charset="0"/>
              </a:rPr>
              <a:t>）</a:t>
            </a:r>
            <a:r>
              <a:rPr lang="zh-CN" altLang="en-US" sz="2800" dirty="0" smtClean="0">
                <a:latin typeface="Times New Roman" pitchFamily="18" charset="0"/>
                <a:ea typeface="楷体_GB2312" pitchFamily="49" charset="-122"/>
                <a:cs typeface="Times New Roman" pitchFamily="18" charset="0"/>
              </a:rPr>
              <a:t>：同等金额的货币其现在的价值要大于未来的价值，</a:t>
            </a:r>
            <a:r>
              <a:rPr lang="zh-CN" altLang="en-US" sz="2800" dirty="0" smtClean="0">
                <a:solidFill>
                  <a:srgbClr val="0000FF"/>
                </a:solidFill>
                <a:latin typeface="Times New Roman" pitchFamily="18" charset="0"/>
                <a:ea typeface="楷体_GB2312" pitchFamily="49" charset="-122"/>
                <a:cs typeface="Times New Roman" pitchFamily="18" charset="0"/>
              </a:rPr>
              <a:t>利息是货币时间价值的体现。</a:t>
            </a:r>
            <a:endParaRPr lang="en-US" altLang="zh-CN" sz="2800" dirty="0" smtClean="0">
              <a:solidFill>
                <a:srgbClr val="0000FF"/>
              </a:solidFill>
              <a:latin typeface="Times New Roman" pitchFamily="18" charset="0"/>
              <a:ea typeface="楷体_GB2312" pitchFamily="49" charset="-122"/>
              <a:cs typeface="Times New Roman" pitchFamily="18" charset="0"/>
            </a:endParaRPr>
          </a:p>
          <a:p>
            <a:pPr lvl="2">
              <a:lnSpc>
                <a:spcPct val="150000"/>
              </a:lnSpc>
              <a:buClr>
                <a:srgbClr val="0000FF"/>
              </a:buClr>
              <a:buFont typeface="Wingdings" pitchFamily="2" charset="2"/>
              <a:buChar char="u"/>
            </a:pPr>
            <a:r>
              <a:rPr lang="zh-CN" altLang="en-US" dirty="0" smtClean="0">
                <a:latin typeface="Times New Roman" pitchFamily="18" charset="0"/>
                <a:ea typeface="楷体_GB2312" pitchFamily="49" charset="-122"/>
                <a:cs typeface="Times New Roman" pitchFamily="18" charset="0"/>
              </a:rPr>
              <a:t>西方经济学：货币的时间价值来源于对当前消费推迟的时间补偿。原因在于人们更加偏好当前消费，如果货币的所有者要将其持有的货币进行投资或借予他人进行投资，他就必须牺牲当前的消费。</a:t>
            </a:r>
            <a:endParaRPr lang="en-US" altLang="zh-CN" dirty="0" smtClean="0">
              <a:latin typeface="Times New Roman" pitchFamily="18" charset="0"/>
              <a:ea typeface="楷体_GB2312" pitchFamily="49" charset="-122"/>
              <a:cs typeface="Times New Roman" pitchFamily="18" charset="0"/>
            </a:endParaRPr>
          </a:p>
          <a:p>
            <a:pPr lvl="2">
              <a:lnSpc>
                <a:spcPct val="150000"/>
              </a:lnSpc>
              <a:buClr>
                <a:srgbClr val="0000FF"/>
              </a:buClr>
              <a:buFont typeface="Wingdings" pitchFamily="2" charset="2"/>
              <a:buChar char="u"/>
            </a:pPr>
            <a:r>
              <a:rPr lang="zh-CN" altLang="en-US" dirty="0" smtClean="0">
                <a:latin typeface="Times New Roman" pitchFamily="18" charset="0"/>
                <a:ea typeface="楷体_GB2312" pitchFamily="49" charset="-122"/>
                <a:cs typeface="Times New Roman" pitchFamily="18" charset="0"/>
              </a:rPr>
              <a:t>马克思：利息来源于再生产过程，是生产者使用借入资金发挥营运职能而形成利润的一部分。</a:t>
            </a:r>
          </a:p>
          <a:p>
            <a:pPr lvl="2">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endParaRPr>
          </a:p>
          <a:p>
            <a:pPr>
              <a:buNone/>
            </a:pPr>
            <a:endParaRPr lang="zh-CN" altLang="en-US" b="1" dirty="0">
              <a:solidFill>
                <a:srgbClr val="C00000"/>
              </a:solidFill>
              <a:latin typeface="楷体_GB2312" pitchFamily="49" charset="-122"/>
              <a:ea typeface="楷体_GB2312" pitchFamily="49" charset="-122"/>
            </a:endParaRPr>
          </a:p>
        </p:txBody>
      </p:sp>
      <p:sp>
        <p:nvSpPr>
          <p:cNvPr id="4" name="TextBox 3"/>
          <p:cNvSpPr txBox="1"/>
          <p:nvPr/>
        </p:nvSpPr>
        <p:spPr>
          <a:xfrm>
            <a:off x="395536" y="836712"/>
            <a:ext cx="6159058" cy="584775"/>
          </a:xfrm>
          <a:prstGeom prst="rect">
            <a:avLst/>
          </a:prstGeom>
          <a:noFill/>
        </p:spPr>
        <p:txBody>
          <a:bodyPr wrap="none" rtlCol="0">
            <a:spAutoFit/>
          </a:bodyPr>
          <a:lstStyle/>
          <a:p>
            <a:r>
              <a:rPr lang="en-US" altLang="zh-CN" sz="3200" b="1" dirty="0" smtClean="0">
                <a:latin typeface="楷体_GB2312" pitchFamily="49" charset="-122"/>
                <a:ea typeface="楷体_GB2312" pitchFamily="49" charset="-122"/>
              </a:rPr>
              <a:t>(</a:t>
            </a:r>
            <a:r>
              <a:rPr lang="zh-CN" altLang="en-US" sz="3200" b="1" dirty="0" smtClean="0">
                <a:latin typeface="楷体_GB2312" pitchFamily="49" charset="-122"/>
                <a:ea typeface="楷体_GB2312" pitchFamily="49" charset="-122"/>
              </a:rPr>
              <a:t>一）货币的时间价值：概念界定</a:t>
            </a:r>
            <a:endParaRPr lang="zh-CN" altLang="en-US" sz="32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401888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p:cNvSpPr/>
          <p:nvPr/>
        </p:nvSpPr>
        <p:spPr bwMode="auto">
          <a:xfrm>
            <a:off x="1381317" y="5977857"/>
            <a:ext cx="1442491" cy="614423"/>
          </a:xfrm>
          <a:prstGeom prst="ellipse">
            <a:avLst/>
          </a:prstGeom>
          <a:solidFill>
            <a:srgbClr val="0099FF"/>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a:latin typeface="Arial" charset="0"/>
            </a:endParaRPr>
          </a:p>
        </p:txBody>
      </p:sp>
      <p:sp>
        <p:nvSpPr>
          <p:cNvPr id="39" name="圆角矩形 38"/>
          <p:cNvSpPr/>
          <p:nvPr/>
        </p:nvSpPr>
        <p:spPr bwMode="auto">
          <a:xfrm>
            <a:off x="539552" y="4571418"/>
            <a:ext cx="1293813" cy="509648"/>
          </a:xfrm>
          <a:prstGeom prst="roundRect">
            <a:avLst/>
          </a:prstGeom>
          <a:solidFill>
            <a:srgbClr val="0099FF"/>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0" name="圆角矩形 39"/>
          <p:cNvSpPr/>
          <p:nvPr/>
        </p:nvSpPr>
        <p:spPr bwMode="auto">
          <a:xfrm>
            <a:off x="2286000" y="4571418"/>
            <a:ext cx="1293813" cy="509648"/>
          </a:xfrm>
          <a:prstGeom prst="roundRect">
            <a:avLst/>
          </a:prstGeom>
          <a:solidFill>
            <a:srgbClr val="0099FF"/>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8" name="圆角矩形 37"/>
          <p:cNvSpPr/>
          <p:nvPr/>
        </p:nvSpPr>
        <p:spPr bwMode="auto">
          <a:xfrm>
            <a:off x="2262188" y="3159337"/>
            <a:ext cx="1293813" cy="509648"/>
          </a:xfrm>
          <a:prstGeom prst="roundRect">
            <a:avLst/>
          </a:prstGeom>
          <a:solidFill>
            <a:srgbClr val="0099FF"/>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 name="圆角矩形 1"/>
          <p:cNvSpPr/>
          <p:nvPr/>
        </p:nvSpPr>
        <p:spPr bwMode="auto">
          <a:xfrm>
            <a:off x="571500" y="3159337"/>
            <a:ext cx="1293813" cy="509648"/>
          </a:xfrm>
          <a:prstGeom prst="roundRect">
            <a:avLst/>
          </a:prstGeom>
          <a:solidFill>
            <a:srgbClr val="0099FF"/>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 name="Rectangle 2"/>
          <p:cNvSpPr txBox="1">
            <a:spLocks noChangeArrowheads="1"/>
          </p:cNvSpPr>
          <p:nvPr/>
        </p:nvSpPr>
        <p:spPr>
          <a:xfrm>
            <a:off x="-180528" y="332656"/>
            <a:ext cx="9694912" cy="665163"/>
          </a:xfrm>
          <a:prstGeom prst="rect">
            <a:avLst/>
          </a:prstGeom>
        </p:spPr>
        <p:txBody>
          <a:bodyPr/>
          <a:lstStyle/>
          <a:p>
            <a:pPr>
              <a:defRPr/>
            </a:pPr>
            <a:r>
              <a:rPr lang="zh-CN" altLang="en-US" sz="3600" b="1" kern="0" dirty="0" smtClean="0">
                <a:solidFill>
                  <a:srgbClr val="C00000"/>
                </a:solidFill>
                <a:latin typeface="楷体_GB2312" pitchFamily="49" charset="-122"/>
                <a:ea typeface="楷体_GB2312" pitchFamily="49" charset="-122"/>
                <a:cs typeface="+mj-cs"/>
              </a:rPr>
              <a:t>（二）实际</a:t>
            </a:r>
            <a:r>
              <a:rPr lang="zh-CN" altLang="en-US" sz="3600" b="1" kern="0" dirty="0">
                <a:solidFill>
                  <a:srgbClr val="C00000"/>
                </a:solidFill>
                <a:latin typeface="楷体_GB2312" pitchFamily="49" charset="-122"/>
                <a:ea typeface="楷体_GB2312" pitchFamily="49" charset="-122"/>
                <a:cs typeface="+mj-cs"/>
              </a:rPr>
              <a:t>利率</a:t>
            </a:r>
            <a:r>
              <a:rPr lang="zh-CN" altLang="en-US" sz="3600" b="1" kern="0" dirty="0" smtClean="0">
                <a:solidFill>
                  <a:srgbClr val="C00000"/>
                </a:solidFill>
                <a:latin typeface="楷体_GB2312" pitchFamily="49" charset="-122"/>
                <a:ea typeface="楷体_GB2312" pitchFamily="49" charset="-122"/>
                <a:cs typeface="+mj-cs"/>
              </a:rPr>
              <a:t>理论</a:t>
            </a:r>
            <a:r>
              <a:rPr lang="zh-CN" altLang="en-US" sz="2800" b="1" kern="0" dirty="0" smtClean="0">
                <a:solidFill>
                  <a:srgbClr val="C00000"/>
                </a:solidFill>
                <a:latin typeface="楷体_GB2312" pitchFamily="49" charset="-122"/>
                <a:ea typeface="楷体_GB2312" pitchFamily="49" charset="-122"/>
                <a:cs typeface="+mj-cs"/>
              </a:rPr>
              <a:t>（流量分析）</a:t>
            </a:r>
            <a:endParaRPr lang="zh-CN" altLang="en-US" sz="2800" b="1" kern="0" dirty="0">
              <a:solidFill>
                <a:srgbClr val="C00000"/>
              </a:solidFill>
              <a:latin typeface="楷体_GB2312" pitchFamily="49" charset="-122"/>
              <a:ea typeface="楷体_GB2312" pitchFamily="49" charset="-122"/>
              <a:cs typeface="+mj-cs"/>
            </a:endParaRPr>
          </a:p>
        </p:txBody>
      </p:sp>
      <p:sp>
        <p:nvSpPr>
          <p:cNvPr id="5" name="TextBox 4"/>
          <p:cNvSpPr txBox="1">
            <a:spLocks noChangeArrowheads="1"/>
          </p:cNvSpPr>
          <p:nvPr/>
        </p:nvSpPr>
        <p:spPr bwMode="auto">
          <a:xfrm>
            <a:off x="107504" y="980728"/>
            <a:ext cx="7632848" cy="954107"/>
          </a:xfrm>
          <a:prstGeom prst="rect">
            <a:avLst/>
          </a:prstGeom>
          <a:noFill/>
          <a:ln w="9525">
            <a:noFill/>
            <a:miter lim="800000"/>
            <a:headEnd/>
            <a:tailEnd/>
          </a:ln>
        </p:spPr>
        <p:txBody>
          <a:bodyPr wrap="square">
            <a:spAutoFit/>
          </a:bodyPr>
          <a:lstStyle/>
          <a:p>
            <a:r>
              <a:rPr lang="en-US" altLang="zh-CN" sz="3200" dirty="0" smtClean="0">
                <a:solidFill>
                  <a:srgbClr val="FF0000"/>
                </a:solidFill>
                <a:latin typeface="楷体_GB2312" pitchFamily="49" charset="-122"/>
                <a:ea typeface="楷体_GB2312" pitchFamily="49" charset="-122"/>
                <a:sym typeface="Wingdings 2" pitchFamily="18" charset="2"/>
              </a:rPr>
              <a:t></a:t>
            </a:r>
            <a:r>
              <a:rPr lang="zh-CN" altLang="en-US" sz="3200" b="1" dirty="0" smtClean="0">
                <a:latin typeface="隶书" pitchFamily="49" charset="-122"/>
                <a:ea typeface="隶书" pitchFamily="49" charset="-122"/>
              </a:rPr>
              <a:t>古典学派：</a:t>
            </a:r>
            <a:r>
              <a:rPr lang="zh-CN" altLang="en-US" sz="2400" b="1" dirty="0" smtClean="0">
                <a:latin typeface="楷体" panose="02010609060101010101" pitchFamily="49" charset="-122"/>
                <a:ea typeface="楷体" panose="02010609060101010101" pitchFamily="49" charset="-122"/>
              </a:rPr>
              <a:t>非</a:t>
            </a:r>
            <a:r>
              <a:rPr lang="zh-CN" altLang="en-US" sz="2400" b="1" dirty="0">
                <a:latin typeface="楷体" panose="02010609060101010101" pitchFamily="49" charset="-122"/>
                <a:ea typeface="楷体" panose="02010609060101010101" pitchFamily="49" charset="-122"/>
              </a:rPr>
              <a:t>货币因素；流量模型</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r>
              <a:rPr lang="zh-CN" altLang="en-US" sz="2400" b="1" dirty="0" smtClean="0">
                <a:latin typeface="楷体" panose="02010609060101010101" pitchFamily="49" charset="-122"/>
                <a:ea typeface="楷体" panose="02010609060101010101" pitchFamily="49" charset="-122"/>
              </a:rPr>
              <a:t>储蓄</a:t>
            </a:r>
            <a:r>
              <a:rPr lang="zh-CN" altLang="en-US" sz="2400" b="1" dirty="0">
                <a:latin typeface="楷体" panose="02010609060101010101" pitchFamily="49" charset="-122"/>
                <a:ea typeface="楷体" panose="02010609060101010101" pitchFamily="49" charset="-122"/>
              </a:rPr>
              <a:t>（利率的</a:t>
            </a:r>
            <a:r>
              <a:rPr lang="zh-CN" altLang="en-US" sz="2400" b="1" dirty="0">
                <a:solidFill>
                  <a:srgbClr val="FF0000"/>
                </a:solidFill>
                <a:latin typeface="楷体" panose="02010609060101010101" pitchFamily="49" charset="-122"/>
                <a:ea typeface="楷体" panose="02010609060101010101" pitchFamily="49" charset="-122"/>
              </a:rPr>
              <a:t>增</a:t>
            </a:r>
            <a:r>
              <a:rPr lang="zh-CN" altLang="en-US" sz="2400" b="1" dirty="0">
                <a:latin typeface="楷体" panose="02010609060101010101" pitchFamily="49" charset="-122"/>
                <a:ea typeface="楷体" panose="02010609060101010101" pitchFamily="49" charset="-122"/>
              </a:rPr>
              <a:t>函数）和投资（利率的</a:t>
            </a:r>
            <a:r>
              <a:rPr lang="zh-CN" altLang="en-US" sz="2400" b="1" dirty="0" smtClean="0">
                <a:solidFill>
                  <a:srgbClr val="FF0000"/>
                </a:solidFill>
                <a:latin typeface="楷体" panose="02010609060101010101" pitchFamily="49" charset="-122"/>
                <a:ea typeface="楷体" panose="02010609060101010101" pitchFamily="49" charset="-122"/>
              </a:rPr>
              <a:t>减</a:t>
            </a:r>
            <a:r>
              <a:rPr lang="zh-CN" altLang="en-US" sz="2400" b="1" dirty="0" smtClean="0">
                <a:latin typeface="楷体" panose="02010609060101010101" pitchFamily="49" charset="-122"/>
                <a:ea typeface="楷体" panose="02010609060101010101" pitchFamily="49" charset="-122"/>
              </a:rPr>
              <a:t>函数）</a:t>
            </a:r>
            <a:endParaRPr lang="en-US" altLang="zh-CN" sz="2400" b="1" dirty="0">
              <a:latin typeface="楷体" panose="02010609060101010101" pitchFamily="49" charset="-122"/>
              <a:ea typeface="楷体" panose="02010609060101010101" pitchFamily="49" charset="-122"/>
            </a:endParaRPr>
          </a:p>
        </p:txBody>
      </p:sp>
      <p:sp>
        <p:nvSpPr>
          <p:cNvPr id="6" name="TextBox 7"/>
          <p:cNvSpPr txBox="1">
            <a:spLocks noChangeArrowheads="1"/>
          </p:cNvSpPr>
          <p:nvPr/>
        </p:nvSpPr>
        <p:spPr bwMode="auto">
          <a:xfrm>
            <a:off x="613891" y="3212976"/>
            <a:ext cx="1293813" cy="400110"/>
          </a:xfrm>
          <a:prstGeom prst="rect">
            <a:avLst/>
          </a:prstGeom>
          <a:noFill/>
          <a:ln w="9525">
            <a:noFill/>
            <a:miter lim="800000"/>
            <a:headEnd/>
            <a:tailEnd/>
          </a:ln>
        </p:spPr>
        <p:txBody>
          <a:bodyPr wrap="square">
            <a:spAutoFit/>
          </a:bodyPr>
          <a:lstStyle/>
          <a:p>
            <a:r>
              <a:rPr lang="zh-CN" altLang="en-US" sz="2000" b="1" dirty="0">
                <a:latin typeface="楷体_GB2312" pitchFamily="49" charset="-122"/>
                <a:ea typeface="楷体_GB2312" pitchFamily="49" charset="-122"/>
              </a:rPr>
              <a:t>投资流量</a:t>
            </a:r>
          </a:p>
        </p:txBody>
      </p:sp>
      <p:sp>
        <p:nvSpPr>
          <p:cNvPr id="7" name="TextBox 8"/>
          <p:cNvSpPr txBox="1">
            <a:spLocks noChangeArrowheads="1"/>
          </p:cNvSpPr>
          <p:nvPr/>
        </p:nvSpPr>
        <p:spPr bwMode="auto">
          <a:xfrm>
            <a:off x="2286000" y="3212976"/>
            <a:ext cx="1270001" cy="400110"/>
          </a:xfrm>
          <a:prstGeom prst="rect">
            <a:avLst/>
          </a:prstGeom>
          <a:noFill/>
          <a:ln w="9525">
            <a:noFill/>
            <a:miter lim="800000"/>
            <a:headEnd/>
            <a:tailEnd/>
          </a:ln>
        </p:spPr>
        <p:txBody>
          <a:bodyPr wrap="square">
            <a:spAutoFit/>
          </a:bodyPr>
          <a:lstStyle/>
          <a:p>
            <a:r>
              <a:rPr lang="zh-CN" altLang="en-US" sz="2000" b="1" dirty="0">
                <a:latin typeface="楷体_GB2312" pitchFamily="49" charset="-122"/>
                <a:ea typeface="楷体_GB2312" pitchFamily="49" charset="-122"/>
              </a:rPr>
              <a:t>储蓄流量</a:t>
            </a:r>
          </a:p>
        </p:txBody>
      </p:sp>
      <p:sp>
        <p:nvSpPr>
          <p:cNvPr id="9" name="TextBox 13"/>
          <p:cNvSpPr txBox="1">
            <a:spLocks noChangeArrowheads="1"/>
          </p:cNvSpPr>
          <p:nvPr/>
        </p:nvSpPr>
        <p:spPr bwMode="auto">
          <a:xfrm>
            <a:off x="571500" y="4626187"/>
            <a:ext cx="1500188" cy="400110"/>
          </a:xfrm>
          <a:prstGeom prst="rect">
            <a:avLst/>
          </a:prstGeom>
          <a:noFill/>
          <a:ln w="9525">
            <a:noFill/>
            <a:miter lim="800000"/>
            <a:headEnd/>
            <a:tailEnd/>
          </a:ln>
        </p:spPr>
        <p:txBody>
          <a:bodyPr>
            <a:spAutoFit/>
          </a:bodyPr>
          <a:lstStyle/>
          <a:p>
            <a:r>
              <a:rPr lang="zh-CN" altLang="en-US" sz="2000" b="1">
                <a:latin typeface="楷体_GB2312" pitchFamily="49" charset="-122"/>
                <a:ea typeface="楷体_GB2312" pitchFamily="49" charset="-122"/>
              </a:rPr>
              <a:t>资金需求</a:t>
            </a:r>
          </a:p>
        </p:txBody>
      </p:sp>
      <p:sp>
        <p:nvSpPr>
          <p:cNvPr id="10" name="TextBox 14"/>
          <p:cNvSpPr txBox="1">
            <a:spLocks noChangeArrowheads="1"/>
          </p:cNvSpPr>
          <p:nvPr/>
        </p:nvSpPr>
        <p:spPr bwMode="auto">
          <a:xfrm>
            <a:off x="2359620" y="4626187"/>
            <a:ext cx="1276276" cy="400110"/>
          </a:xfrm>
          <a:prstGeom prst="rect">
            <a:avLst/>
          </a:prstGeom>
          <a:noFill/>
          <a:ln w="9525">
            <a:noFill/>
            <a:miter lim="800000"/>
            <a:headEnd/>
            <a:tailEnd/>
          </a:ln>
        </p:spPr>
        <p:txBody>
          <a:bodyPr wrap="square">
            <a:spAutoFit/>
          </a:bodyPr>
          <a:lstStyle/>
          <a:p>
            <a:r>
              <a:rPr lang="zh-CN" altLang="en-US" sz="2000" b="1" dirty="0">
                <a:latin typeface="楷体_GB2312" pitchFamily="49" charset="-122"/>
                <a:ea typeface="楷体_GB2312" pitchFamily="49" charset="-122"/>
              </a:rPr>
              <a:t>资金供给</a:t>
            </a:r>
          </a:p>
        </p:txBody>
      </p:sp>
      <p:sp>
        <p:nvSpPr>
          <p:cNvPr id="11" name="Line 7"/>
          <p:cNvSpPr>
            <a:spLocks noChangeShapeType="1"/>
          </p:cNvSpPr>
          <p:nvPr/>
        </p:nvSpPr>
        <p:spPr bwMode="auto">
          <a:xfrm>
            <a:off x="1331913" y="5054812"/>
            <a:ext cx="533400" cy="914400"/>
          </a:xfrm>
          <a:prstGeom prst="line">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2" name="Line 8"/>
          <p:cNvSpPr>
            <a:spLocks noChangeShapeType="1"/>
          </p:cNvSpPr>
          <p:nvPr/>
        </p:nvSpPr>
        <p:spPr bwMode="auto">
          <a:xfrm flipH="1">
            <a:off x="2428875" y="5054812"/>
            <a:ext cx="571500" cy="890588"/>
          </a:xfrm>
          <a:prstGeom prst="line">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3" name="TextBox 18"/>
          <p:cNvSpPr txBox="1">
            <a:spLocks noChangeArrowheads="1"/>
          </p:cNvSpPr>
          <p:nvPr/>
        </p:nvSpPr>
        <p:spPr bwMode="auto">
          <a:xfrm>
            <a:off x="1186458" y="5949280"/>
            <a:ext cx="1643062" cy="646331"/>
          </a:xfrm>
          <a:prstGeom prst="rect">
            <a:avLst/>
          </a:prstGeom>
          <a:noFill/>
          <a:ln w="9525">
            <a:noFill/>
            <a:miter lim="800000"/>
            <a:headEnd/>
            <a:tailEnd/>
          </a:ln>
        </p:spPr>
        <p:txBody>
          <a:bodyPr>
            <a:spAutoFit/>
          </a:bodyPr>
          <a:lstStyle/>
          <a:p>
            <a:r>
              <a:rPr lang="zh-CN" altLang="en-US" sz="2000" dirty="0"/>
              <a:t>     </a:t>
            </a:r>
            <a:r>
              <a:rPr lang="zh-CN" altLang="en-US" sz="3600" b="1" dirty="0">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利率</a:t>
            </a:r>
          </a:p>
        </p:txBody>
      </p:sp>
      <p:cxnSp>
        <p:nvCxnSpPr>
          <p:cNvPr id="14" name="直接箭头连接符 20"/>
          <p:cNvCxnSpPr>
            <a:cxnSpLocks noChangeShapeType="1"/>
          </p:cNvCxnSpPr>
          <p:nvPr/>
        </p:nvCxnSpPr>
        <p:spPr bwMode="auto">
          <a:xfrm rot="5400000" flipH="1" flipV="1">
            <a:off x="3678237" y="4799225"/>
            <a:ext cx="2930525" cy="0"/>
          </a:xfrm>
          <a:prstGeom prst="straightConnector1">
            <a:avLst/>
          </a:prstGeom>
          <a:noFill/>
          <a:ln w="31750" algn="ctr">
            <a:solidFill>
              <a:schemeClr val="tx1"/>
            </a:solidFill>
            <a:miter lim="800000"/>
            <a:headEnd/>
            <a:tailEnd type="arrow" w="med" len="med"/>
          </a:ln>
        </p:spPr>
      </p:cxnSp>
      <p:cxnSp>
        <p:nvCxnSpPr>
          <p:cNvPr id="15" name="直接箭头连接符 22"/>
          <p:cNvCxnSpPr>
            <a:cxnSpLocks noChangeShapeType="1"/>
          </p:cNvCxnSpPr>
          <p:nvPr/>
        </p:nvCxnSpPr>
        <p:spPr bwMode="auto">
          <a:xfrm>
            <a:off x="5143500" y="6262900"/>
            <a:ext cx="3143250" cy="1587"/>
          </a:xfrm>
          <a:prstGeom prst="straightConnector1">
            <a:avLst/>
          </a:prstGeom>
          <a:noFill/>
          <a:ln w="31750" algn="ctr">
            <a:solidFill>
              <a:schemeClr val="tx1"/>
            </a:solidFill>
            <a:miter lim="800000"/>
            <a:headEnd/>
            <a:tailEnd type="arrow" w="med" len="med"/>
          </a:ln>
        </p:spPr>
      </p:cxnSp>
      <p:cxnSp>
        <p:nvCxnSpPr>
          <p:cNvPr id="16" name="直接连接符 26"/>
          <p:cNvCxnSpPr>
            <a:cxnSpLocks noChangeShapeType="1"/>
          </p:cNvCxnSpPr>
          <p:nvPr/>
        </p:nvCxnSpPr>
        <p:spPr bwMode="auto">
          <a:xfrm>
            <a:off x="5857875" y="3835612"/>
            <a:ext cx="2357438" cy="1785938"/>
          </a:xfrm>
          <a:prstGeom prst="line">
            <a:avLst/>
          </a:prstGeom>
          <a:noFill/>
          <a:ln w="31750" algn="ctr">
            <a:solidFill>
              <a:schemeClr val="tx1"/>
            </a:solidFill>
            <a:miter lim="800000"/>
            <a:headEnd/>
            <a:tailEnd/>
          </a:ln>
        </p:spPr>
      </p:cxnSp>
      <p:cxnSp>
        <p:nvCxnSpPr>
          <p:cNvPr id="17" name="直接连接符 29"/>
          <p:cNvCxnSpPr>
            <a:cxnSpLocks noChangeShapeType="1"/>
          </p:cNvCxnSpPr>
          <p:nvPr/>
        </p:nvCxnSpPr>
        <p:spPr bwMode="auto">
          <a:xfrm>
            <a:off x="5357813" y="4121362"/>
            <a:ext cx="2286000" cy="1714500"/>
          </a:xfrm>
          <a:prstGeom prst="line">
            <a:avLst/>
          </a:prstGeom>
          <a:noFill/>
          <a:ln w="31750" algn="ctr">
            <a:solidFill>
              <a:schemeClr val="tx1"/>
            </a:solidFill>
            <a:miter lim="800000"/>
            <a:headEnd/>
            <a:tailEnd/>
          </a:ln>
        </p:spPr>
      </p:cxnSp>
      <p:cxnSp>
        <p:nvCxnSpPr>
          <p:cNvPr id="18" name="直接连接符 31"/>
          <p:cNvCxnSpPr>
            <a:cxnSpLocks noChangeShapeType="1"/>
          </p:cNvCxnSpPr>
          <p:nvPr/>
        </p:nvCxnSpPr>
        <p:spPr bwMode="auto">
          <a:xfrm rot="5400000" flipH="1" flipV="1">
            <a:off x="5429250" y="3692737"/>
            <a:ext cx="2071688" cy="2071688"/>
          </a:xfrm>
          <a:prstGeom prst="line">
            <a:avLst/>
          </a:prstGeom>
          <a:noFill/>
          <a:ln w="31750" algn="ctr">
            <a:solidFill>
              <a:schemeClr val="tx1"/>
            </a:solidFill>
            <a:miter lim="800000"/>
            <a:headEnd/>
            <a:tailEnd/>
          </a:ln>
        </p:spPr>
      </p:cxnSp>
      <p:cxnSp>
        <p:nvCxnSpPr>
          <p:cNvPr id="19" name="直接连接符 33"/>
          <p:cNvCxnSpPr>
            <a:cxnSpLocks noChangeShapeType="1"/>
          </p:cNvCxnSpPr>
          <p:nvPr/>
        </p:nvCxnSpPr>
        <p:spPr bwMode="auto">
          <a:xfrm rot="5400000" flipH="1" flipV="1">
            <a:off x="6000750" y="3764175"/>
            <a:ext cx="2071687" cy="2071688"/>
          </a:xfrm>
          <a:prstGeom prst="line">
            <a:avLst/>
          </a:prstGeom>
          <a:noFill/>
          <a:ln w="31750" algn="ctr">
            <a:solidFill>
              <a:schemeClr val="tx1"/>
            </a:solidFill>
            <a:miter lim="800000"/>
            <a:headEnd/>
            <a:tailEnd/>
          </a:ln>
        </p:spPr>
      </p:cxnSp>
      <p:sp>
        <p:nvSpPr>
          <p:cNvPr id="20" name="TextBox 34"/>
          <p:cNvSpPr txBox="1">
            <a:spLocks noChangeArrowheads="1"/>
          </p:cNvSpPr>
          <p:nvPr/>
        </p:nvSpPr>
        <p:spPr bwMode="auto">
          <a:xfrm>
            <a:off x="5286375" y="3764175"/>
            <a:ext cx="357188" cy="400110"/>
          </a:xfrm>
          <a:prstGeom prst="rect">
            <a:avLst/>
          </a:prstGeom>
          <a:noFill/>
          <a:ln w="9525">
            <a:noFill/>
            <a:miter lim="800000"/>
            <a:headEnd/>
            <a:tailEnd/>
          </a:ln>
        </p:spPr>
        <p:txBody>
          <a:bodyPr>
            <a:spAutoFit/>
          </a:bodyPr>
          <a:lstStyle/>
          <a:p>
            <a:r>
              <a:rPr lang="en-US" altLang="zh-CN" sz="2000" b="1"/>
              <a:t>I</a:t>
            </a:r>
            <a:endParaRPr lang="zh-CN" altLang="en-US" sz="2000" b="1"/>
          </a:p>
        </p:txBody>
      </p:sp>
      <p:sp>
        <p:nvSpPr>
          <p:cNvPr id="21" name="TextBox 35"/>
          <p:cNvSpPr txBox="1">
            <a:spLocks noChangeArrowheads="1"/>
          </p:cNvSpPr>
          <p:nvPr/>
        </p:nvSpPr>
        <p:spPr bwMode="auto">
          <a:xfrm>
            <a:off x="7572375" y="5621550"/>
            <a:ext cx="500063" cy="400110"/>
          </a:xfrm>
          <a:prstGeom prst="rect">
            <a:avLst/>
          </a:prstGeom>
          <a:noFill/>
          <a:ln w="9525">
            <a:noFill/>
            <a:miter lim="800000"/>
            <a:headEnd/>
            <a:tailEnd/>
          </a:ln>
        </p:spPr>
        <p:txBody>
          <a:bodyPr>
            <a:spAutoFit/>
          </a:bodyPr>
          <a:lstStyle/>
          <a:p>
            <a:r>
              <a:rPr lang="en-US" altLang="zh-CN" sz="2000" b="1" dirty="0"/>
              <a:t>I</a:t>
            </a:r>
            <a:endParaRPr lang="zh-CN" altLang="en-US" sz="2000" b="1" dirty="0"/>
          </a:p>
        </p:txBody>
      </p:sp>
      <p:sp>
        <p:nvSpPr>
          <p:cNvPr id="22" name="TextBox 36"/>
          <p:cNvSpPr txBox="1">
            <a:spLocks noChangeArrowheads="1"/>
          </p:cNvSpPr>
          <p:nvPr/>
        </p:nvSpPr>
        <p:spPr bwMode="auto">
          <a:xfrm>
            <a:off x="5786438" y="3478425"/>
            <a:ext cx="500062" cy="400110"/>
          </a:xfrm>
          <a:prstGeom prst="rect">
            <a:avLst/>
          </a:prstGeom>
          <a:noFill/>
          <a:ln w="9525">
            <a:noFill/>
            <a:miter lim="800000"/>
            <a:headEnd/>
            <a:tailEnd/>
          </a:ln>
        </p:spPr>
        <p:txBody>
          <a:bodyPr>
            <a:spAutoFit/>
          </a:bodyPr>
          <a:lstStyle/>
          <a:p>
            <a:r>
              <a:rPr lang="en-US" altLang="zh-CN" sz="2000" b="1"/>
              <a:t>I’</a:t>
            </a:r>
            <a:endParaRPr lang="zh-CN" altLang="en-US" sz="2000" b="1"/>
          </a:p>
        </p:txBody>
      </p:sp>
      <p:sp>
        <p:nvSpPr>
          <p:cNvPr id="23" name="TextBox 37"/>
          <p:cNvSpPr txBox="1">
            <a:spLocks noChangeArrowheads="1"/>
          </p:cNvSpPr>
          <p:nvPr/>
        </p:nvSpPr>
        <p:spPr bwMode="auto">
          <a:xfrm>
            <a:off x="8143875" y="5407237"/>
            <a:ext cx="285750" cy="400110"/>
          </a:xfrm>
          <a:prstGeom prst="rect">
            <a:avLst/>
          </a:prstGeom>
          <a:noFill/>
          <a:ln w="9525">
            <a:noFill/>
            <a:miter lim="800000"/>
            <a:headEnd/>
            <a:tailEnd/>
          </a:ln>
        </p:spPr>
        <p:txBody>
          <a:bodyPr>
            <a:spAutoFit/>
          </a:bodyPr>
          <a:lstStyle/>
          <a:p>
            <a:r>
              <a:rPr lang="en-US" altLang="zh-CN" sz="2000" b="1" dirty="0"/>
              <a:t>I’</a:t>
            </a:r>
            <a:endParaRPr lang="zh-CN" altLang="en-US" sz="2000" b="1" dirty="0"/>
          </a:p>
        </p:txBody>
      </p:sp>
      <p:sp>
        <p:nvSpPr>
          <p:cNvPr id="24" name="TextBox 38"/>
          <p:cNvSpPr txBox="1">
            <a:spLocks noChangeArrowheads="1"/>
          </p:cNvSpPr>
          <p:nvPr/>
        </p:nvSpPr>
        <p:spPr bwMode="auto">
          <a:xfrm>
            <a:off x="7286625" y="3373650"/>
            <a:ext cx="428625" cy="400110"/>
          </a:xfrm>
          <a:prstGeom prst="rect">
            <a:avLst/>
          </a:prstGeom>
          <a:noFill/>
          <a:ln w="9525">
            <a:noFill/>
            <a:miter lim="800000"/>
            <a:headEnd/>
            <a:tailEnd/>
          </a:ln>
        </p:spPr>
        <p:txBody>
          <a:bodyPr>
            <a:spAutoFit/>
          </a:bodyPr>
          <a:lstStyle/>
          <a:p>
            <a:r>
              <a:rPr lang="en-US" altLang="zh-CN" sz="2000" b="1"/>
              <a:t>S</a:t>
            </a:r>
            <a:endParaRPr lang="zh-CN" altLang="en-US" sz="2000" b="1"/>
          </a:p>
        </p:txBody>
      </p:sp>
      <p:sp>
        <p:nvSpPr>
          <p:cNvPr id="25" name="TextBox 39"/>
          <p:cNvSpPr txBox="1">
            <a:spLocks noChangeArrowheads="1"/>
          </p:cNvSpPr>
          <p:nvPr/>
        </p:nvSpPr>
        <p:spPr bwMode="auto">
          <a:xfrm>
            <a:off x="5214938" y="5550112"/>
            <a:ext cx="357187" cy="400110"/>
          </a:xfrm>
          <a:prstGeom prst="rect">
            <a:avLst/>
          </a:prstGeom>
          <a:noFill/>
          <a:ln w="9525">
            <a:noFill/>
            <a:miter lim="800000"/>
            <a:headEnd/>
            <a:tailEnd/>
          </a:ln>
        </p:spPr>
        <p:txBody>
          <a:bodyPr>
            <a:spAutoFit/>
          </a:bodyPr>
          <a:lstStyle/>
          <a:p>
            <a:r>
              <a:rPr lang="en-US" altLang="zh-CN" sz="2000" b="1"/>
              <a:t>S</a:t>
            </a:r>
            <a:endParaRPr lang="zh-CN" altLang="en-US" sz="2000" b="1"/>
          </a:p>
        </p:txBody>
      </p:sp>
      <p:sp>
        <p:nvSpPr>
          <p:cNvPr id="26" name="TextBox 40"/>
          <p:cNvSpPr txBox="1">
            <a:spLocks noChangeArrowheads="1"/>
          </p:cNvSpPr>
          <p:nvPr/>
        </p:nvSpPr>
        <p:spPr bwMode="auto">
          <a:xfrm>
            <a:off x="7929563" y="3478425"/>
            <a:ext cx="571500" cy="400110"/>
          </a:xfrm>
          <a:prstGeom prst="rect">
            <a:avLst/>
          </a:prstGeom>
          <a:noFill/>
          <a:ln w="9525">
            <a:noFill/>
            <a:miter lim="800000"/>
            <a:headEnd/>
            <a:tailEnd/>
          </a:ln>
        </p:spPr>
        <p:txBody>
          <a:bodyPr>
            <a:spAutoFit/>
          </a:bodyPr>
          <a:lstStyle/>
          <a:p>
            <a:r>
              <a:rPr lang="en-US" altLang="zh-CN" sz="2000" b="1"/>
              <a:t>S’</a:t>
            </a:r>
            <a:endParaRPr lang="zh-CN" altLang="en-US" sz="2000" b="1"/>
          </a:p>
        </p:txBody>
      </p:sp>
      <p:sp>
        <p:nvSpPr>
          <p:cNvPr id="27" name="TextBox 41"/>
          <p:cNvSpPr txBox="1">
            <a:spLocks noChangeArrowheads="1"/>
          </p:cNvSpPr>
          <p:nvPr/>
        </p:nvSpPr>
        <p:spPr bwMode="auto">
          <a:xfrm>
            <a:off x="5857875" y="5764425"/>
            <a:ext cx="571500" cy="400110"/>
          </a:xfrm>
          <a:prstGeom prst="rect">
            <a:avLst/>
          </a:prstGeom>
          <a:noFill/>
          <a:ln w="9525">
            <a:noFill/>
            <a:miter lim="800000"/>
            <a:headEnd/>
            <a:tailEnd/>
          </a:ln>
        </p:spPr>
        <p:txBody>
          <a:bodyPr>
            <a:spAutoFit/>
          </a:bodyPr>
          <a:lstStyle/>
          <a:p>
            <a:r>
              <a:rPr lang="en-US" altLang="zh-CN" sz="2000" b="1"/>
              <a:t>S’</a:t>
            </a:r>
            <a:endParaRPr lang="zh-CN" altLang="en-US" sz="2000" b="1"/>
          </a:p>
        </p:txBody>
      </p:sp>
      <p:sp>
        <p:nvSpPr>
          <p:cNvPr id="28" name="TextBox 42"/>
          <p:cNvSpPr txBox="1">
            <a:spLocks noChangeArrowheads="1"/>
          </p:cNvSpPr>
          <p:nvPr/>
        </p:nvSpPr>
        <p:spPr bwMode="auto">
          <a:xfrm>
            <a:off x="4786313" y="3159337"/>
            <a:ext cx="428625" cy="400110"/>
          </a:xfrm>
          <a:prstGeom prst="rect">
            <a:avLst/>
          </a:prstGeom>
          <a:noFill/>
          <a:ln w="9525">
            <a:noFill/>
            <a:miter lim="800000"/>
            <a:headEnd/>
            <a:tailEnd/>
          </a:ln>
        </p:spPr>
        <p:txBody>
          <a:bodyPr>
            <a:spAutoFit/>
          </a:bodyPr>
          <a:lstStyle/>
          <a:p>
            <a:r>
              <a:rPr lang="en-US" altLang="zh-CN" sz="2000" b="1"/>
              <a:t>r</a:t>
            </a:r>
            <a:endParaRPr lang="zh-CN" altLang="en-US" sz="2000" b="1"/>
          </a:p>
        </p:txBody>
      </p:sp>
      <p:sp>
        <p:nvSpPr>
          <p:cNvPr id="29" name="TextBox 43"/>
          <p:cNvSpPr txBox="1">
            <a:spLocks noChangeArrowheads="1"/>
          </p:cNvSpPr>
          <p:nvPr/>
        </p:nvSpPr>
        <p:spPr bwMode="auto">
          <a:xfrm>
            <a:off x="8072438" y="6269250"/>
            <a:ext cx="571500" cy="400110"/>
          </a:xfrm>
          <a:prstGeom prst="rect">
            <a:avLst/>
          </a:prstGeom>
          <a:noFill/>
          <a:ln w="9525">
            <a:noFill/>
            <a:miter lim="800000"/>
            <a:headEnd/>
            <a:tailEnd/>
          </a:ln>
        </p:spPr>
        <p:txBody>
          <a:bodyPr>
            <a:spAutoFit/>
          </a:bodyPr>
          <a:lstStyle/>
          <a:p>
            <a:r>
              <a:rPr lang="en-US" altLang="zh-CN" sz="2000" b="1"/>
              <a:t>I/S</a:t>
            </a:r>
            <a:endParaRPr lang="zh-CN" altLang="en-US" sz="2000" b="1"/>
          </a:p>
        </p:txBody>
      </p:sp>
      <p:sp>
        <p:nvSpPr>
          <p:cNvPr id="30" name="TextBox 44"/>
          <p:cNvSpPr txBox="1">
            <a:spLocks noChangeArrowheads="1"/>
          </p:cNvSpPr>
          <p:nvPr/>
        </p:nvSpPr>
        <p:spPr bwMode="auto">
          <a:xfrm>
            <a:off x="4857750" y="6121612"/>
            <a:ext cx="500063" cy="400110"/>
          </a:xfrm>
          <a:prstGeom prst="rect">
            <a:avLst/>
          </a:prstGeom>
          <a:noFill/>
          <a:ln w="9525">
            <a:noFill/>
            <a:miter lim="800000"/>
            <a:headEnd/>
            <a:tailEnd/>
          </a:ln>
        </p:spPr>
        <p:txBody>
          <a:bodyPr>
            <a:spAutoFit/>
          </a:bodyPr>
          <a:lstStyle/>
          <a:p>
            <a:r>
              <a:rPr lang="en-US" altLang="zh-CN" sz="2000" b="1" dirty="0"/>
              <a:t>O</a:t>
            </a:r>
            <a:endParaRPr lang="zh-CN" altLang="en-US" sz="2000" b="1" dirty="0"/>
          </a:p>
        </p:txBody>
      </p:sp>
      <p:cxnSp>
        <p:nvCxnSpPr>
          <p:cNvPr id="31" name="直接连接符 46"/>
          <p:cNvCxnSpPr>
            <a:cxnSpLocks noChangeShapeType="1"/>
          </p:cNvCxnSpPr>
          <p:nvPr/>
        </p:nvCxnSpPr>
        <p:spPr bwMode="auto">
          <a:xfrm>
            <a:off x="5180013" y="4856375"/>
            <a:ext cx="1117600" cy="3175"/>
          </a:xfrm>
          <a:prstGeom prst="line">
            <a:avLst/>
          </a:prstGeom>
          <a:noFill/>
          <a:ln w="19050" algn="ctr">
            <a:solidFill>
              <a:schemeClr val="tx1"/>
            </a:solidFill>
            <a:prstDash val="sysDash"/>
            <a:miter lim="800000"/>
            <a:headEnd/>
            <a:tailEnd/>
          </a:ln>
        </p:spPr>
      </p:cxnSp>
      <p:cxnSp>
        <p:nvCxnSpPr>
          <p:cNvPr id="32" name="直接连接符 56"/>
          <p:cNvCxnSpPr>
            <a:cxnSpLocks noChangeShapeType="1"/>
          </p:cNvCxnSpPr>
          <p:nvPr/>
        </p:nvCxnSpPr>
        <p:spPr bwMode="auto">
          <a:xfrm>
            <a:off x="5143500" y="5156412"/>
            <a:ext cx="1571625" cy="1588"/>
          </a:xfrm>
          <a:prstGeom prst="line">
            <a:avLst/>
          </a:prstGeom>
          <a:noFill/>
          <a:ln w="19050" algn="ctr">
            <a:solidFill>
              <a:schemeClr val="tx1"/>
            </a:solidFill>
            <a:prstDash val="sysDash"/>
            <a:miter lim="800000"/>
            <a:headEnd/>
            <a:tailEnd/>
          </a:ln>
        </p:spPr>
      </p:cxnSp>
      <p:cxnSp>
        <p:nvCxnSpPr>
          <p:cNvPr id="33" name="直接连接符 58"/>
          <p:cNvCxnSpPr>
            <a:cxnSpLocks noChangeShapeType="1"/>
          </p:cNvCxnSpPr>
          <p:nvPr/>
        </p:nvCxnSpPr>
        <p:spPr bwMode="auto">
          <a:xfrm>
            <a:off x="5214938" y="4502362"/>
            <a:ext cx="1428750" cy="1588"/>
          </a:xfrm>
          <a:prstGeom prst="line">
            <a:avLst/>
          </a:prstGeom>
          <a:noFill/>
          <a:ln w="19050" algn="ctr">
            <a:solidFill>
              <a:schemeClr val="tx1"/>
            </a:solidFill>
            <a:prstDash val="sysDash"/>
            <a:miter lim="800000"/>
            <a:headEnd/>
            <a:tailEnd/>
          </a:ln>
        </p:spPr>
      </p:cxnSp>
      <p:sp>
        <p:nvSpPr>
          <p:cNvPr id="34" name="TextBox 63"/>
          <p:cNvSpPr txBox="1">
            <a:spLocks noChangeArrowheads="1"/>
          </p:cNvSpPr>
          <p:nvPr/>
        </p:nvSpPr>
        <p:spPr bwMode="auto">
          <a:xfrm>
            <a:off x="4786313" y="4159462"/>
            <a:ext cx="785812" cy="400110"/>
          </a:xfrm>
          <a:prstGeom prst="rect">
            <a:avLst/>
          </a:prstGeom>
          <a:noFill/>
          <a:ln w="9525">
            <a:noFill/>
            <a:miter lim="800000"/>
            <a:headEnd/>
            <a:tailEnd/>
          </a:ln>
        </p:spPr>
        <p:txBody>
          <a:bodyPr>
            <a:spAutoFit/>
          </a:bodyPr>
          <a:lstStyle/>
          <a:p>
            <a:r>
              <a:rPr lang="en-US" altLang="zh-CN" sz="2000" b="1"/>
              <a:t>r</a:t>
            </a:r>
            <a:r>
              <a:rPr lang="en-US" altLang="zh-CN" sz="2000" b="1" baseline="-25000"/>
              <a:t>2</a:t>
            </a:r>
            <a:endParaRPr lang="zh-CN" altLang="en-US" sz="2000" b="1" baseline="-25000"/>
          </a:p>
        </p:txBody>
      </p:sp>
      <p:sp>
        <p:nvSpPr>
          <p:cNvPr id="35" name="TextBox 64"/>
          <p:cNvSpPr txBox="1">
            <a:spLocks noChangeArrowheads="1"/>
          </p:cNvSpPr>
          <p:nvPr/>
        </p:nvSpPr>
        <p:spPr bwMode="auto">
          <a:xfrm>
            <a:off x="4786313" y="4549987"/>
            <a:ext cx="785812" cy="707886"/>
          </a:xfrm>
          <a:prstGeom prst="rect">
            <a:avLst/>
          </a:prstGeom>
          <a:noFill/>
          <a:ln w="9525">
            <a:noFill/>
            <a:miter lim="800000"/>
            <a:headEnd/>
            <a:tailEnd/>
          </a:ln>
        </p:spPr>
        <p:txBody>
          <a:bodyPr>
            <a:spAutoFit/>
          </a:bodyPr>
          <a:lstStyle/>
          <a:p>
            <a:r>
              <a:rPr lang="en-US" altLang="zh-CN" sz="2000" b="1"/>
              <a:t>r</a:t>
            </a:r>
            <a:r>
              <a:rPr lang="en-US" altLang="zh-CN" sz="2000" b="1" baseline="-25000"/>
              <a:t>0</a:t>
            </a:r>
            <a:endParaRPr lang="zh-CN" altLang="en-US" sz="2000" b="1" baseline="-25000"/>
          </a:p>
          <a:p>
            <a:endParaRPr lang="zh-CN" altLang="en-US" sz="2000"/>
          </a:p>
        </p:txBody>
      </p:sp>
      <p:sp>
        <p:nvSpPr>
          <p:cNvPr id="36" name="TextBox 65"/>
          <p:cNvSpPr txBox="1">
            <a:spLocks noChangeArrowheads="1"/>
          </p:cNvSpPr>
          <p:nvPr/>
        </p:nvSpPr>
        <p:spPr bwMode="auto">
          <a:xfrm>
            <a:off x="4786313" y="4873837"/>
            <a:ext cx="642937" cy="400110"/>
          </a:xfrm>
          <a:prstGeom prst="rect">
            <a:avLst/>
          </a:prstGeom>
          <a:noFill/>
          <a:ln w="9525">
            <a:noFill/>
            <a:miter lim="800000"/>
            <a:headEnd/>
            <a:tailEnd/>
          </a:ln>
        </p:spPr>
        <p:txBody>
          <a:bodyPr>
            <a:spAutoFit/>
          </a:bodyPr>
          <a:lstStyle/>
          <a:p>
            <a:r>
              <a:rPr lang="en-US" altLang="zh-CN" sz="2000" b="1"/>
              <a:t>r</a:t>
            </a:r>
            <a:r>
              <a:rPr lang="en-US" altLang="zh-CN" sz="2000" b="1" baseline="-25000"/>
              <a:t>1</a:t>
            </a:r>
            <a:endParaRPr lang="zh-CN" altLang="en-US" sz="2000" b="1" baseline="-25000"/>
          </a:p>
        </p:txBody>
      </p:sp>
      <p:cxnSp>
        <p:nvCxnSpPr>
          <p:cNvPr id="44" name="直接箭头连接符 43"/>
          <p:cNvCxnSpPr>
            <a:stCxn id="2" idx="2"/>
          </p:cNvCxnSpPr>
          <p:nvPr/>
        </p:nvCxnSpPr>
        <p:spPr bwMode="auto">
          <a:xfrm flipH="1">
            <a:off x="1218406" y="3668985"/>
            <a:ext cx="1" cy="902433"/>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直接箭头连接符 44"/>
          <p:cNvCxnSpPr/>
          <p:nvPr/>
        </p:nvCxnSpPr>
        <p:spPr bwMode="auto">
          <a:xfrm flipH="1">
            <a:off x="2918290" y="3664903"/>
            <a:ext cx="1" cy="902433"/>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611560" y="1988840"/>
            <a:ext cx="6250429" cy="707886"/>
          </a:xfrm>
          <a:prstGeom prst="rect">
            <a:avLst/>
          </a:prstGeom>
          <a:solidFill>
            <a:srgbClr val="FFFFFF"/>
          </a:solidFill>
        </p:spPr>
        <p:txBody>
          <a:bodyPr wrap="none" rtlCol="0">
            <a:spAutoFit/>
          </a:bodyPr>
          <a:lstStyle/>
          <a:p>
            <a:r>
              <a:rPr lang="zh-CN" altLang="en-US" sz="2000" b="1" dirty="0" smtClean="0">
                <a:latin typeface="楷体_GB2312" pitchFamily="49" charset="-122"/>
                <a:ea typeface="楷体_GB2312" pitchFamily="49" charset="-122"/>
              </a:rPr>
              <a:t>“实际”的两层含义</a:t>
            </a:r>
            <a:r>
              <a:rPr lang="zh-CN" altLang="en-US" sz="2000" b="1" dirty="0" smtClean="0">
                <a:latin typeface="楷体_GB2312" pitchFamily="49" charset="-122"/>
                <a:ea typeface="楷体_GB2312" pitchFamily="49" charset="-122"/>
                <a:sym typeface="Wingdings" pitchFamily="2" charset="2"/>
              </a:rPr>
              <a:t>：（</a:t>
            </a:r>
            <a:r>
              <a:rPr lang="en-US" altLang="zh-CN" sz="2000" b="1" dirty="0" smtClean="0">
                <a:latin typeface="楷体_GB2312" pitchFamily="49" charset="-122"/>
                <a:ea typeface="楷体_GB2312" pitchFamily="49" charset="-122"/>
                <a:sym typeface="Wingdings" pitchFamily="2" charset="2"/>
              </a:rPr>
              <a:t>1</a:t>
            </a:r>
            <a:r>
              <a:rPr lang="zh-CN" altLang="en-US" sz="2000" b="1" dirty="0" smtClean="0">
                <a:latin typeface="楷体_GB2312" pitchFamily="49" charset="-122"/>
                <a:ea typeface="楷体_GB2312" pitchFamily="49" charset="-122"/>
                <a:sym typeface="Wingdings" pitchFamily="2" charset="2"/>
              </a:rPr>
              <a:t>）决定的利率为实际利率；</a:t>
            </a:r>
            <a:endParaRPr lang="en-US" altLang="zh-CN" sz="2000" b="1" dirty="0" smtClean="0">
              <a:latin typeface="楷体_GB2312" pitchFamily="49" charset="-122"/>
              <a:ea typeface="楷体_GB2312" pitchFamily="49" charset="-122"/>
              <a:sym typeface="Wingdings" pitchFamily="2" charset="2"/>
            </a:endParaRPr>
          </a:p>
          <a:p>
            <a:r>
              <a:rPr lang="zh-CN" altLang="en-US" sz="2000" b="1" dirty="0" smtClean="0">
                <a:latin typeface="楷体_GB2312" pitchFamily="49" charset="-122"/>
                <a:ea typeface="楷体_GB2312" pitchFamily="49" charset="-122"/>
                <a:sym typeface="Wingdings" pitchFamily="2" charset="2"/>
              </a:rPr>
              <a:t>（</a:t>
            </a:r>
            <a:r>
              <a:rPr lang="en-US" altLang="zh-CN" sz="2000" b="1" dirty="0" smtClean="0">
                <a:latin typeface="楷体_GB2312" pitchFamily="49" charset="-122"/>
                <a:ea typeface="楷体_GB2312" pitchFamily="49" charset="-122"/>
                <a:sym typeface="Wingdings" pitchFamily="2" charset="2"/>
              </a:rPr>
              <a:t>2</a:t>
            </a:r>
            <a:r>
              <a:rPr lang="zh-CN" altLang="en-US" sz="2000" b="1" dirty="0" smtClean="0">
                <a:latin typeface="楷体_GB2312" pitchFamily="49" charset="-122"/>
                <a:ea typeface="楷体_GB2312" pitchFamily="49" charset="-122"/>
                <a:sym typeface="Wingdings" pitchFamily="2" charset="2"/>
              </a:rPr>
              <a:t>）决定利率的因素为实际变量。</a:t>
            </a:r>
            <a:endParaRPr lang="zh-CN" altLang="en-US" sz="20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367622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ox(i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ox(i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ox(in)">
                                      <p:cBhvr>
                                        <p:cTn id="48" dur="500"/>
                                        <p:tgtEl>
                                          <p:spTgt spid="14"/>
                                        </p:tgtEl>
                                      </p:cBhvr>
                                    </p:animEffect>
                                  </p:childTnLst>
                                </p:cTn>
                              </p:par>
                              <p:par>
                                <p:cTn id="49" presetID="4" presetClass="entr" presetSubtype="16"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ox(in)">
                                      <p:cBhvr>
                                        <p:cTn id="51" dur="500"/>
                                        <p:tgtEl>
                                          <p:spTgt spid="15"/>
                                        </p:tgtEl>
                                      </p:cBhvr>
                                    </p:animEffect>
                                  </p:childTnLst>
                                </p:cTn>
                              </p:par>
                              <p:par>
                                <p:cTn id="52" presetID="4" presetClass="entr" presetSubtype="16"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ox(in)">
                                      <p:cBhvr>
                                        <p:cTn id="54" dur="500"/>
                                        <p:tgtEl>
                                          <p:spTgt spid="16"/>
                                        </p:tgtEl>
                                      </p:cBhvr>
                                    </p:animEffect>
                                  </p:childTnLst>
                                </p:cTn>
                              </p:par>
                              <p:par>
                                <p:cTn id="55" presetID="4" presetClass="entr" presetSubtype="16"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ox(in)">
                                      <p:cBhvr>
                                        <p:cTn id="57" dur="500"/>
                                        <p:tgtEl>
                                          <p:spTgt spid="17"/>
                                        </p:tgtEl>
                                      </p:cBhvr>
                                    </p:animEffect>
                                  </p:childTnLst>
                                </p:cTn>
                              </p:par>
                              <p:par>
                                <p:cTn id="58" presetID="4" presetClass="entr" presetSubtype="16"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ox(in)">
                                      <p:cBhvr>
                                        <p:cTn id="60" dur="500"/>
                                        <p:tgtEl>
                                          <p:spTgt spid="18"/>
                                        </p:tgtEl>
                                      </p:cBhvr>
                                    </p:animEffect>
                                  </p:childTnLst>
                                </p:cTn>
                              </p:par>
                              <p:par>
                                <p:cTn id="61" presetID="4" presetClass="entr" presetSubtype="16"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ox(in)">
                                      <p:cBhvr>
                                        <p:cTn id="63" dur="500"/>
                                        <p:tgtEl>
                                          <p:spTgt spid="19"/>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ox(in)">
                                      <p:cBhvr>
                                        <p:cTn id="66" dur="500"/>
                                        <p:tgtEl>
                                          <p:spTgt spid="20"/>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box(in)">
                                      <p:cBhvr>
                                        <p:cTn id="69" dur="500"/>
                                        <p:tgtEl>
                                          <p:spTgt spid="21"/>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box(in)">
                                      <p:cBhvr>
                                        <p:cTn id="72" dur="500"/>
                                        <p:tgtEl>
                                          <p:spTgt spid="22"/>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box(in)">
                                      <p:cBhvr>
                                        <p:cTn id="75" dur="500"/>
                                        <p:tgtEl>
                                          <p:spTgt spid="23"/>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ox(in)">
                                      <p:cBhvr>
                                        <p:cTn id="78" dur="500"/>
                                        <p:tgtEl>
                                          <p:spTgt spid="24"/>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box(in)">
                                      <p:cBhvr>
                                        <p:cTn id="81" dur="500"/>
                                        <p:tgtEl>
                                          <p:spTgt spid="25"/>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box(in)">
                                      <p:cBhvr>
                                        <p:cTn id="84" dur="500"/>
                                        <p:tgtEl>
                                          <p:spTgt spid="26"/>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box(in)">
                                      <p:cBhvr>
                                        <p:cTn id="87" dur="500"/>
                                        <p:tgtEl>
                                          <p:spTgt spid="27"/>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box(in)">
                                      <p:cBhvr>
                                        <p:cTn id="90" dur="500"/>
                                        <p:tgtEl>
                                          <p:spTgt spid="28"/>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box(in)">
                                      <p:cBhvr>
                                        <p:cTn id="93" dur="500"/>
                                        <p:tgtEl>
                                          <p:spTgt spid="29"/>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box(in)">
                                      <p:cBhvr>
                                        <p:cTn id="96" dur="500"/>
                                        <p:tgtEl>
                                          <p:spTgt spid="30"/>
                                        </p:tgtEl>
                                      </p:cBhvr>
                                    </p:animEffect>
                                  </p:childTnLst>
                                </p:cTn>
                              </p:par>
                              <p:par>
                                <p:cTn id="97" presetID="4" presetClass="entr" presetSubtype="16" fill="hold"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box(in)">
                                      <p:cBhvr>
                                        <p:cTn id="99" dur="500"/>
                                        <p:tgtEl>
                                          <p:spTgt spid="31"/>
                                        </p:tgtEl>
                                      </p:cBhvr>
                                    </p:animEffect>
                                  </p:childTnLst>
                                </p:cTn>
                              </p:par>
                              <p:par>
                                <p:cTn id="100" presetID="4" presetClass="entr" presetSubtype="16" fill="hold"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box(in)">
                                      <p:cBhvr>
                                        <p:cTn id="102" dur="500"/>
                                        <p:tgtEl>
                                          <p:spTgt spid="32"/>
                                        </p:tgtEl>
                                      </p:cBhvr>
                                    </p:animEffect>
                                  </p:childTnLst>
                                </p:cTn>
                              </p:par>
                              <p:par>
                                <p:cTn id="103" presetID="4" presetClass="entr" presetSubtype="16" fill="hold"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box(in)">
                                      <p:cBhvr>
                                        <p:cTn id="105" dur="500"/>
                                        <p:tgtEl>
                                          <p:spTgt spid="33"/>
                                        </p:tgtEl>
                                      </p:cBhvr>
                                    </p:animEffect>
                                  </p:childTnLst>
                                </p:cTn>
                              </p:par>
                              <p:par>
                                <p:cTn id="106" presetID="4" presetClass="entr" presetSubtype="16" fill="hold" grpId="0" nodeType="with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box(in)">
                                      <p:cBhvr>
                                        <p:cTn id="108" dur="500"/>
                                        <p:tgtEl>
                                          <p:spTgt spid="34"/>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box(in)">
                                      <p:cBhvr>
                                        <p:cTn id="111" dur="500"/>
                                        <p:tgtEl>
                                          <p:spTgt spid="35"/>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box(in)">
                                      <p:cBhvr>
                                        <p:cTn id="1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animBg="1"/>
      <p:bldP spid="12" grpId="0" animBg="1"/>
      <p:bldP spid="13" grpId="0"/>
      <p:bldP spid="20" grpId="0"/>
      <p:bldP spid="21" grpId="0"/>
      <p:bldP spid="22" grpId="0"/>
      <p:bldP spid="23" grpId="0"/>
      <p:bldP spid="24" grpId="0"/>
      <p:bldP spid="25" grpId="0"/>
      <p:bldP spid="26" grpId="0"/>
      <p:bldP spid="27" grpId="0"/>
      <p:bldP spid="28" grpId="0"/>
      <p:bldP spid="29" grpId="0"/>
      <p:bldP spid="30" grpId="0"/>
      <p:bldP spid="34" grpId="0"/>
      <p:bldP spid="35" grpId="0"/>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723312" cy="4525963"/>
          </a:xfrm>
        </p:spPr>
        <p:txBody>
          <a:bodyPr/>
          <a:lstStyle/>
          <a:p>
            <a:pPr>
              <a:lnSpc>
                <a:spcPct val="150000"/>
              </a:lnSpc>
              <a:buClr>
                <a:srgbClr val="FF0000"/>
              </a:buClr>
              <a:buFont typeface="Wingdings" pitchFamily="2" charset="2"/>
              <a:buChar char="Ø"/>
            </a:pPr>
            <a:r>
              <a:rPr lang="zh-CN" altLang="en-US" sz="2800" dirty="0" smtClean="0">
                <a:latin typeface="楷体_GB2312" pitchFamily="49" charset="-122"/>
                <a:ea typeface="楷体_GB2312" pitchFamily="49" charset="-122"/>
              </a:rPr>
              <a:t>资金需求增加，利率上升；资金供给增加，利率降低；</a:t>
            </a:r>
            <a:endParaRPr lang="en-US" altLang="zh-CN" sz="2800" dirty="0" smtClean="0">
              <a:latin typeface="楷体_GB2312" pitchFamily="49" charset="-122"/>
              <a:ea typeface="楷体_GB2312" pitchFamily="49" charset="-122"/>
            </a:endParaRPr>
          </a:p>
          <a:p>
            <a:pPr>
              <a:lnSpc>
                <a:spcPct val="150000"/>
              </a:lnSpc>
              <a:buClr>
                <a:srgbClr val="FF0000"/>
              </a:buClr>
              <a:buFont typeface="Wingdings" pitchFamily="2" charset="2"/>
              <a:buChar char="Ø"/>
            </a:pPr>
            <a:r>
              <a:rPr lang="zh-CN" altLang="en-US" sz="2800" dirty="0" smtClean="0">
                <a:latin typeface="楷体_GB2312" pitchFamily="49" charset="-122"/>
                <a:ea typeface="楷体_GB2312" pitchFamily="49" charset="-122"/>
              </a:rPr>
              <a:t>投资增加，资金需求增加；储蓄增加，资金供给增加。</a:t>
            </a:r>
            <a:endParaRPr lang="en-US" altLang="zh-CN" sz="2800" dirty="0" smtClean="0">
              <a:latin typeface="楷体_GB2312" pitchFamily="49" charset="-122"/>
              <a:ea typeface="楷体_GB2312" pitchFamily="49" charset="-122"/>
            </a:endParaRPr>
          </a:p>
          <a:p>
            <a:pPr>
              <a:lnSpc>
                <a:spcPct val="150000"/>
              </a:lnSpc>
              <a:buClr>
                <a:srgbClr val="FF0000"/>
              </a:buClr>
              <a:buFont typeface="Wingdings" pitchFamily="2" charset="2"/>
              <a:buChar char="Ø"/>
            </a:pPr>
            <a:r>
              <a:rPr lang="zh-CN" altLang="en-US" sz="2800" dirty="0" smtClean="0">
                <a:latin typeface="楷体_GB2312" pitchFamily="49" charset="-122"/>
                <a:ea typeface="楷体_GB2312" pitchFamily="49" charset="-122"/>
              </a:rPr>
              <a:t>这里的投资为实物投资（宏观经济学中的投资，购买机器设备等），对应金融融资；储蓄为实物储蓄（宏观经济学中的储蓄），对应金融投资（需要通过金融工具）。</a:t>
            </a:r>
            <a:endParaRPr lang="en-US" altLang="zh-CN" sz="2800" dirty="0" smtClean="0">
              <a:latin typeface="楷体_GB2312" pitchFamily="49" charset="-122"/>
              <a:ea typeface="楷体_GB2312"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p:cNvSpPr/>
          <p:nvPr/>
        </p:nvSpPr>
        <p:spPr bwMode="auto">
          <a:xfrm>
            <a:off x="1375408" y="5436933"/>
            <a:ext cx="1324384" cy="641837"/>
          </a:xfrm>
          <a:prstGeom prst="ellipse">
            <a:avLst/>
          </a:prstGeom>
          <a:solidFill>
            <a:srgbClr val="6699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a:latin typeface="Arial" charset="0"/>
            </a:endParaRPr>
          </a:p>
        </p:txBody>
      </p:sp>
      <p:sp>
        <p:nvSpPr>
          <p:cNvPr id="42" name="圆角矩形 41"/>
          <p:cNvSpPr/>
          <p:nvPr/>
        </p:nvSpPr>
        <p:spPr bwMode="auto">
          <a:xfrm>
            <a:off x="2156776" y="3944528"/>
            <a:ext cx="1293813" cy="570109"/>
          </a:xfrm>
          <a:prstGeom prst="roundRect">
            <a:avLst/>
          </a:prstGeom>
          <a:solidFill>
            <a:srgbClr val="6699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1" name="圆角矩形 40"/>
          <p:cNvSpPr/>
          <p:nvPr/>
        </p:nvSpPr>
        <p:spPr bwMode="auto">
          <a:xfrm>
            <a:off x="520687" y="3944528"/>
            <a:ext cx="1293813" cy="581161"/>
          </a:xfrm>
          <a:prstGeom prst="roundRect">
            <a:avLst/>
          </a:prstGeom>
          <a:solidFill>
            <a:srgbClr val="6699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0" name="圆角矩形 39"/>
          <p:cNvSpPr/>
          <p:nvPr/>
        </p:nvSpPr>
        <p:spPr bwMode="auto">
          <a:xfrm>
            <a:off x="2156776" y="2548555"/>
            <a:ext cx="1293813" cy="509648"/>
          </a:xfrm>
          <a:prstGeom prst="roundRect">
            <a:avLst/>
          </a:prstGeom>
          <a:solidFill>
            <a:srgbClr val="6699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8" name="圆角矩形 37"/>
          <p:cNvSpPr/>
          <p:nvPr/>
        </p:nvSpPr>
        <p:spPr bwMode="auto">
          <a:xfrm>
            <a:off x="520687" y="2563128"/>
            <a:ext cx="1293813" cy="509648"/>
          </a:xfrm>
          <a:prstGeom prst="roundRect">
            <a:avLst/>
          </a:prstGeom>
          <a:solidFill>
            <a:srgbClr val="6699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 name="Rectangle 2"/>
          <p:cNvSpPr txBox="1">
            <a:spLocks noChangeArrowheads="1"/>
          </p:cNvSpPr>
          <p:nvPr/>
        </p:nvSpPr>
        <p:spPr>
          <a:xfrm>
            <a:off x="-10344" y="332656"/>
            <a:ext cx="8686800" cy="1152128"/>
          </a:xfrm>
          <a:prstGeom prst="rect">
            <a:avLst/>
          </a:prstGeom>
        </p:spPr>
        <p:txBody>
          <a:bodyPr/>
          <a:lstStyle/>
          <a:p>
            <a:pPr>
              <a:defRPr/>
            </a:pPr>
            <a:r>
              <a:rPr lang="zh-CN" altLang="en-US" sz="3600" b="1" kern="0" dirty="0" smtClean="0">
                <a:solidFill>
                  <a:srgbClr val="C00000"/>
                </a:solidFill>
                <a:latin typeface="楷体_GB2312" pitchFamily="49" charset="-122"/>
                <a:ea typeface="楷体_GB2312" pitchFamily="49" charset="-122"/>
                <a:cs typeface="+mj-cs"/>
              </a:rPr>
              <a:t>（三）流动性</a:t>
            </a:r>
            <a:r>
              <a:rPr lang="zh-CN" altLang="en-US" sz="3600" b="1" kern="0" dirty="0">
                <a:solidFill>
                  <a:srgbClr val="C00000"/>
                </a:solidFill>
                <a:latin typeface="楷体_GB2312" pitchFamily="49" charset="-122"/>
                <a:ea typeface="楷体_GB2312" pitchFamily="49" charset="-122"/>
                <a:cs typeface="+mj-cs"/>
              </a:rPr>
              <a:t>偏好</a:t>
            </a:r>
            <a:r>
              <a:rPr lang="zh-CN" altLang="en-US" sz="3600" b="1" kern="0" dirty="0" smtClean="0">
                <a:solidFill>
                  <a:srgbClr val="C00000"/>
                </a:solidFill>
                <a:latin typeface="楷体_GB2312" pitchFamily="49" charset="-122"/>
                <a:ea typeface="楷体_GB2312" pitchFamily="49" charset="-122"/>
                <a:cs typeface="+mj-cs"/>
              </a:rPr>
              <a:t>理论</a:t>
            </a:r>
            <a:r>
              <a:rPr lang="zh-CN" altLang="en-US" sz="2800" b="1" kern="0" dirty="0" smtClean="0">
                <a:solidFill>
                  <a:srgbClr val="C00000"/>
                </a:solidFill>
                <a:latin typeface="楷体_GB2312" pitchFamily="49" charset="-122"/>
                <a:ea typeface="楷体_GB2312" pitchFamily="49" charset="-122"/>
                <a:cs typeface="+mj-cs"/>
              </a:rPr>
              <a:t>（存量分析）</a:t>
            </a:r>
          </a:p>
        </p:txBody>
      </p:sp>
      <p:sp>
        <p:nvSpPr>
          <p:cNvPr id="5" name="TextBox 4"/>
          <p:cNvSpPr txBox="1">
            <a:spLocks noChangeArrowheads="1"/>
          </p:cNvSpPr>
          <p:nvPr/>
        </p:nvSpPr>
        <p:spPr bwMode="auto">
          <a:xfrm>
            <a:off x="261144" y="836712"/>
            <a:ext cx="8882856" cy="1200329"/>
          </a:xfrm>
          <a:prstGeom prst="rect">
            <a:avLst/>
          </a:prstGeom>
          <a:noFill/>
          <a:ln w="9525">
            <a:noFill/>
            <a:miter lim="800000"/>
            <a:headEnd/>
            <a:tailEnd/>
          </a:ln>
        </p:spPr>
        <p:txBody>
          <a:bodyPr wrap="square">
            <a:spAutoFit/>
          </a:bodyPr>
          <a:lstStyle/>
          <a:p>
            <a:pPr>
              <a:lnSpc>
                <a:spcPct val="90000"/>
              </a:lnSpc>
              <a:buClr>
                <a:schemeClr val="bg2"/>
              </a:buClr>
            </a:pPr>
            <a:r>
              <a:rPr lang="en-US" altLang="zh-CN" sz="3200" dirty="0" smtClean="0">
                <a:solidFill>
                  <a:srgbClr val="FF0000"/>
                </a:solidFill>
                <a:latin typeface="楷体_GB2312" pitchFamily="49" charset="-122"/>
                <a:ea typeface="楷体_GB2312" pitchFamily="49" charset="-122"/>
                <a:sym typeface="Wingdings 2" pitchFamily="18" charset="2"/>
              </a:rPr>
              <a:t></a:t>
            </a:r>
            <a:r>
              <a:rPr lang="zh-CN" altLang="en-US" sz="3200" b="1" dirty="0" smtClean="0">
                <a:ea typeface="隶书" pitchFamily="49" charset="-122"/>
              </a:rPr>
              <a:t>凯</a:t>
            </a:r>
            <a:r>
              <a:rPr lang="zh-CN" altLang="en-US" sz="3200" b="1" dirty="0">
                <a:ea typeface="隶书" pitchFamily="49" charset="-122"/>
              </a:rPr>
              <a:t>恩斯的货币供求</a:t>
            </a:r>
            <a:r>
              <a:rPr lang="zh-CN" altLang="en-US" sz="3200" b="1" dirty="0" smtClean="0">
                <a:ea typeface="隶书" pitchFamily="49" charset="-122"/>
              </a:rPr>
              <a:t>论</a:t>
            </a:r>
            <a:endParaRPr lang="en-US" altLang="zh-CN" sz="3200" b="1" dirty="0" smtClean="0">
              <a:ea typeface="隶书" pitchFamily="49" charset="-122"/>
            </a:endParaRPr>
          </a:p>
          <a:p>
            <a:pPr>
              <a:lnSpc>
                <a:spcPct val="90000"/>
              </a:lnSpc>
              <a:buClr>
                <a:schemeClr val="bg2"/>
              </a:buClr>
            </a:pPr>
            <a:r>
              <a:rPr lang="zh-CN" altLang="en-US" sz="2400" b="1" dirty="0" smtClean="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货币因素；存量模型</a:t>
            </a:r>
            <a:r>
              <a:rPr lang="zh-CN" altLang="en-US" sz="2400" b="1" dirty="0" smtClean="0">
                <a:latin typeface="楷体" panose="02010609060101010101" pitchFamily="49" charset="-122"/>
                <a:ea typeface="楷体" panose="02010609060101010101" pitchFamily="49" charset="-122"/>
              </a:rPr>
              <a:t>；货币供给、货币政策、收入</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短期利率走势）</a:t>
            </a:r>
            <a:endParaRPr lang="zh-CN" altLang="en-US" sz="2400" b="1" dirty="0">
              <a:latin typeface="楷体" panose="02010609060101010101" pitchFamily="49" charset="-122"/>
              <a:ea typeface="楷体" panose="02010609060101010101" pitchFamily="49" charset="-122"/>
            </a:endParaRPr>
          </a:p>
        </p:txBody>
      </p:sp>
      <p:sp>
        <p:nvSpPr>
          <p:cNvPr id="6" name="TextBox 7"/>
          <p:cNvSpPr txBox="1">
            <a:spLocks noChangeArrowheads="1"/>
          </p:cNvSpPr>
          <p:nvPr/>
        </p:nvSpPr>
        <p:spPr bwMode="auto">
          <a:xfrm>
            <a:off x="571500" y="2628627"/>
            <a:ext cx="1192188" cy="369332"/>
          </a:xfrm>
          <a:prstGeom prst="rect">
            <a:avLst/>
          </a:prstGeom>
          <a:noFill/>
          <a:ln w="9525">
            <a:noFill/>
            <a:miter lim="800000"/>
            <a:headEnd/>
            <a:tailEnd/>
          </a:ln>
        </p:spPr>
        <p:txBody>
          <a:bodyPr wrap="square">
            <a:spAutoFit/>
          </a:bodyPr>
          <a:lstStyle/>
          <a:p>
            <a:r>
              <a:rPr lang="zh-CN" altLang="en-US" b="1" dirty="0">
                <a:latin typeface="楷体_GB2312" pitchFamily="49" charset="-122"/>
                <a:ea typeface="楷体_GB2312" pitchFamily="49" charset="-122"/>
              </a:rPr>
              <a:t>货币当局</a:t>
            </a:r>
          </a:p>
        </p:txBody>
      </p:sp>
      <p:sp>
        <p:nvSpPr>
          <p:cNvPr id="7" name="TextBox 8"/>
          <p:cNvSpPr txBox="1">
            <a:spLocks noChangeArrowheads="1"/>
          </p:cNvSpPr>
          <p:nvPr/>
        </p:nvSpPr>
        <p:spPr bwMode="auto">
          <a:xfrm>
            <a:off x="2286000" y="2628627"/>
            <a:ext cx="1571625" cy="461962"/>
          </a:xfrm>
          <a:prstGeom prst="rect">
            <a:avLst/>
          </a:prstGeom>
          <a:noFill/>
          <a:ln w="9525">
            <a:noFill/>
            <a:miter lim="800000"/>
            <a:headEnd/>
            <a:tailEnd/>
          </a:ln>
        </p:spPr>
        <p:txBody>
          <a:bodyPr>
            <a:spAutoFit/>
          </a:bodyPr>
          <a:lstStyle/>
          <a:p>
            <a:r>
              <a:rPr lang="zh-CN" altLang="en-US" b="1" dirty="0">
                <a:latin typeface="楷体_GB2312" pitchFamily="49" charset="-122"/>
                <a:ea typeface="楷体_GB2312" pitchFamily="49" charset="-122"/>
              </a:rPr>
              <a:t>流动偏好</a:t>
            </a:r>
          </a:p>
        </p:txBody>
      </p:sp>
      <p:sp>
        <p:nvSpPr>
          <p:cNvPr id="8" name="TextBox 13"/>
          <p:cNvSpPr txBox="1">
            <a:spLocks noChangeArrowheads="1"/>
          </p:cNvSpPr>
          <p:nvPr/>
        </p:nvSpPr>
        <p:spPr bwMode="auto">
          <a:xfrm>
            <a:off x="623540" y="3918530"/>
            <a:ext cx="1140148" cy="646331"/>
          </a:xfrm>
          <a:prstGeom prst="rect">
            <a:avLst/>
          </a:prstGeom>
          <a:noFill/>
          <a:ln w="9525">
            <a:noFill/>
            <a:miter lim="800000"/>
            <a:headEnd/>
            <a:tailEnd/>
          </a:ln>
        </p:spPr>
        <p:txBody>
          <a:bodyPr wrap="square">
            <a:spAutoFit/>
          </a:bodyPr>
          <a:lstStyle/>
          <a:p>
            <a:r>
              <a:rPr lang="zh-CN" altLang="en-US" b="1" dirty="0">
                <a:latin typeface="楷体_GB2312" pitchFamily="49" charset="-122"/>
                <a:ea typeface="楷体_GB2312" pitchFamily="49" charset="-122"/>
              </a:rPr>
              <a:t>货币供给（外生）</a:t>
            </a:r>
          </a:p>
        </p:txBody>
      </p:sp>
      <p:sp>
        <p:nvSpPr>
          <p:cNvPr id="9" name="TextBox 14"/>
          <p:cNvSpPr txBox="1">
            <a:spLocks noChangeArrowheads="1"/>
          </p:cNvSpPr>
          <p:nvPr/>
        </p:nvSpPr>
        <p:spPr bwMode="auto">
          <a:xfrm>
            <a:off x="1910713" y="3881848"/>
            <a:ext cx="1785938" cy="646331"/>
          </a:xfrm>
          <a:prstGeom prst="rect">
            <a:avLst/>
          </a:prstGeom>
          <a:noFill/>
          <a:ln w="9525">
            <a:noFill/>
            <a:miter lim="800000"/>
            <a:headEnd/>
            <a:tailEnd/>
          </a:ln>
        </p:spPr>
        <p:txBody>
          <a:bodyPr>
            <a:spAutoFit/>
          </a:bodyPr>
          <a:lstStyle/>
          <a:p>
            <a:pPr algn="ctr"/>
            <a:r>
              <a:rPr lang="zh-CN" altLang="en-US" b="1" dirty="0">
                <a:latin typeface="楷体_GB2312" pitchFamily="49" charset="-122"/>
                <a:ea typeface="楷体_GB2312" pitchFamily="49" charset="-122"/>
              </a:rPr>
              <a:t>货币</a:t>
            </a:r>
            <a:r>
              <a:rPr lang="zh-CN" altLang="en-US" b="1" dirty="0" smtClean="0">
                <a:latin typeface="楷体_GB2312" pitchFamily="49" charset="-122"/>
                <a:ea typeface="楷体_GB2312" pitchFamily="49" charset="-122"/>
              </a:rPr>
              <a:t>需求</a:t>
            </a:r>
            <a:endParaRPr lang="en-US" altLang="zh-CN" b="1" dirty="0" smtClean="0">
              <a:latin typeface="楷体_GB2312" pitchFamily="49" charset="-122"/>
              <a:ea typeface="楷体_GB2312" pitchFamily="49" charset="-122"/>
            </a:endParaRPr>
          </a:p>
          <a:p>
            <a:pPr algn="ctr"/>
            <a:r>
              <a:rPr lang="zh-CN" altLang="en-US" b="1" dirty="0" smtClean="0">
                <a:latin typeface="楷体_GB2312" pitchFamily="49" charset="-122"/>
                <a:ea typeface="楷体_GB2312" pitchFamily="49" charset="-122"/>
              </a:rPr>
              <a:t>（</a:t>
            </a:r>
            <a:r>
              <a:rPr lang="zh-CN" altLang="en-US" b="1" dirty="0">
                <a:latin typeface="楷体_GB2312" pitchFamily="49" charset="-122"/>
                <a:ea typeface="楷体_GB2312" pitchFamily="49" charset="-122"/>
              </a:rPr>
              <a:t>向下倾斜）</a:t>
            </a:r>
          </a:p>
        </p:txBody>
      </p:sp>
      <p:sp>
        <p:nvSpPr>
          <p:cNvPr id="10" name="Line 7"/>
          <p:cNvSpPr>
            <a:spLocks noChangeShapeType="1"/>
          </p:cNvSpPr>
          <p:nvPr/>
        </p:nvSpPr>
        <p:spPr bwMode="auto">
          <a:xfrm>
            <a:off x="1167594" y="4534727"/>
            <a:ext cx="533400" cy="914400"/>
          </a:xfrm>
          <a:prstGeom prst="line">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p:cNvSpPr>
            <a:spLocks noChangeShapeType="1"/>
          </p:cNvSpPr>
          <p:nvPr/>
        </p:nvSpPr>
        <p:spPr bwMode="auto">
          <a:xfrm flipH="1">
            <a:off x="2285984" y="4519344"/>
            <a:ext cx="604837" cy="919163"/>
          </a:xfrm>
          <a:prstGeom prst="line">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6"/>
          <p:cNvSpPr>
            <a:spLocks noChangeShapeType="1"/>
          </p:cNvSpPr>
          <p:nvPr/>
        </p:nvSpPr>
        <p:spPr bwMode="auto">
          <a:xfrm flipV="1">
            <a:off x="4598988" y="2519089"/>
            <a:ext cx="15875" cy="3240088"/>
          </a:xfrm>
          <a:prstGeom prst="line">
            <a:avLst/>
          </a:prstGeom>
          <a:noFill/>
          <a:ln w="31750">
            <a:solidFill>
              <a:schemeClr val="tx1"/>
            </a:solidFill>
            <a:round/>
            <a:headEnd/>
            <a:tailEnd type="triangle" w="lg" len="med"/>
          </a:ln>
        </p:spPr>
        <p:txBody>
          <a:bodyPr/>
          <a:lstStyle/>
          <a:p>
            <a:endParaRPr lang="zh-CN" altLang="en-US"/>
          </a:p>
        </p:txBody>
      </p:sp>
      <p:sp>
        <p:nvSpPr>
          <p:cNvPr id="14" name="Freeform 7"/>
          <p:cNvSpPr>
            <a:spLocks/>
          </p:cNvSpPr>
          <p:nvPr/>
        </p:nvSpPr>
        <p:spPr bwMode="auto">
          <a:xfrm>
            <a:off x="5286375" y="2830239"/>
            <a:ext cx="2452688" cy="1474788"/>
          </a:xfrm>
          <a:custGeom>
            <a:avLst/>
            <a:gdLst>
              <a:gd name="T0" fmla="*/ 0 w 3240"/>
              <a:gd name="T1" fmla="*/ 0 h 2184"/>
              <a:gd name="T2" fmla="*/ 2147483647 w 3240"/>
              <a:gd name="T3" fmla="*/ 2147483647 h 2184"/>
              <a:gd name="T4" fmla="*/ 2147483647 w 3240"/>
              <a:gd name="T5" fmla="*/ 2147483647 h 2184"/>
              <a:gd name="T6" fmla="*/ 0 60000 65536"/>
              <a:gd name="T7" fmla="*/ 0 60000 65536"/>
              <a:gd name="T8" fmla="*/ 0 60000 65536"/>
              <a:gd name="T9" fmla="*/ 0 w 3240"/>
              <a:gd name="T10" fmla="*/ 0 h 2184"/>
              <a:gd name="T11" fmla="*/ 3240 w 3240"/>
              <a:gd name="T12" fmla="*/ 2184 h 2184"/>
            </a:gdLst>
            <a:ahLst/>
            <a:cxnLst>
              <a:cxn ang="T6">
                <a:pos x="T0" y="T1"/>
              </a:cxn>
              <a:cxn ang="T7">
                <a:pos x="T2" y="T3"/>
              </a:cxn>
              <a:cxn ang="T8">
                <a:pos x="T4" y="T5"/>
              </a:cxn>
            </a:cxnLst>
            <a:rect l="T9" t="T10" r="T11" b="T12"/>
            <a:pathLst>
              <a:path w="3240" h="2184">
                <a:moveTo>
                  <a:pt x="0" y="0"/>
                </a:moveTo>
                <a:cubicBezTo>
                  <a:pt x="90" y="676"/>
                  <a:pt x="180" y="1352"/>
                  <a:pt x="720" y="1716"/>
                </a:cubicBezTo>
                <a:cubicBezTo>
                  <a:pt x="1260" y="2080"/>
                  <a:pt x="2250" y="2132"/>
                  <a:pt x="3240" y="2184"/>
                </a:cubicBezTo>
              </a:path>
            </a:pathLst>
          </a:custGeom>
          <a:noFill/>
          <a:ln w="31750">
            <a:solidFill>
              <a:schemeClr val="tx1"/>
            </a:solidFill>
            <a:round/>
            <a:headEnd/>
            <a:tailEnd/>
          </a:ln>
        </p:spPr>
        <p:txBody>
          <a:bodyPr/>
          <a:lstStyle/>
          <a:p>
            <a:endParaRPr lang="zh-CN" altLang="en-US"/>
          </a:p>
        </p:txBody>
      </p:sp>
      <p:sp>
        <p:nvSpPr>
          <p:cNvPr id="15" name="Freeform 8"/>
          <p:cNvSpPr>
            <a:spLocks/>
          </p:cNvSpPr>
          <p:nvPr/>
        </p:nvSpPr>
        <p:spPr bwMode="auto">
          <a:xfrm>
            <a:off x="4978400" y="3658914"/>
            <a:ext cx="2760663" cy="1360488"/>
          </a:xfrm>
          <a:custGeom>
            <a:avLst/>
            <a:gdLst>
              <a:gd name="T0" fmla="*/ 0 w 3420"/>
              <a:gd name="T1" fmla="*/ 0 h 1560"/>
              <a:gd name="T2" fmla="*/ 2147483647 w 3420"/>
              <a:gd name="T3" fmla="*/ 2147483647 h 1560"/>
              <a:gd name="T4" fmla="*/ 2147483647 w 3420"/>
              <a:gd name="T5" fmla="*/ 2147483647 h 1560"/>
              <a:gd name="T6" fmla="*/ 0 60000 65536"/>
              <a:gd name="T7" fmla="*/ 0 60000 65536"/>
              <a:gd name="T8" fmla="*/ 0 60000 65536"/>
              <a:gd name="T9" fmla="*/ 0 w 3420"/>
              <a:gd name="T10" fmla="*/ 0 h 1560"/>
              <a:gd name="T11" fmla="*/ 3420 w 3420"/>
              <a:gd name="T12" fmla="*/ 1560 h 1560"/>
            </a:gdLst>
            <a:ahLst/>
            <a:cxnLst>
              <a:cxn ang="T6">
                <a:pos x="T0" y="T1"/>
              </a:cxn>
              <a:cxn ang="T7">
                <a:pos x="T2" y="T3"/>
              </a:cxn>
              <a:cxn ang="T8">
                <a:pos x="T4" y="T5"/>
              </a:cxn>
            </a:cxnLst>
            <a:rect l="T9" t="T10" r="T11" b="T12"/>
            <a:pathLst>
              <a:path w="3420" h="1560">
                <a:moveTo>
                  <a:pt x="0" y="0"/>
                </a:moveTo>
                <a:cubicBezTo>
                  <a:pt x="75" y="416"/>
                  <a:pt x="150" y="832"/>
                  <a:pt x="720" y="1092"/>
                </a:cubicBezTo>
                <a:cubicBezTo>
                  <a:pt x="1290" y="1352"/>
                  <a:pt x="2355" y="1456"/>
                  <a:pt x="3420" y="1560"/>
                </a:cubicBezTo>
              </a:path>
            </a:pathLst>
          </a:custGeom>
          <a:noFill/>
          <a:ln w="31750">
            <a:solidFill>
              <a:schemeClr val="tx1"/>
            </a:solidFill>
            <a:round/>
            <a:headEnd/>
            <a:tailEnd/>
          </a:ln>
        </p:spPr>
        <p:txBody>
          <a:bodyPr/>
          <a:lstStyle/>
          <a:p>
            <a:endParaRPr lang="zh-CN" altLang="en-US"/>
          </a:p>
        </p:txBody>
      </p:sp>
      <p:sp>
        <p:nvSpPr>
          <p:cNvPr id="16" name="Line 9"/>
          <p:cNvSpPr>
            <a:spLocks noChangeShapeType="1"/>
          </p:cNvSpPr>
          <p:nvPr/>
        </p:nvSpPr>
        <p:spPr bwMode="auto">
          <a:xfrm flipH="1">
            <a:off x="4587875" y="4844777"/>
            <a:ext cx="1601788" cy="0"/>
          </a:xfrm>
          <a:prstGeom prst="line">
            <a:avLst/>
          </a:prstGeom>
          <a:noFill/>
          <a:ln w="31750">
            <a:solidFill>
              <a:schemeClr val="tx1"/>
            </a:solidFill>
            <a:prstDash val="sysDot"/>
            <a:round/>
            <a:headEnd/>
            <a:tailEnd/>
          </a:ln>
        </p:spPr>
        <p:txBody>
          <a:bodyPr/>
          <a:lstStyle/>
          <a:p>
            <a:endParaRPr lang="zh-CN" altLang="en-US"/>
          </a:p>
        </p:txBody>
      </p:sp>
      <p:sp>
        <p:nvSpPr>
          <p:cNvPr id="17" name="Line 10"/>
          <p:cNvSpPr>
            <a:spLocks noChangeShapeType="1"/>
          </p:cNvSpPr>
          <p:nvPr/>
        </p:nvSpPr>
        <p:spPr bwMode="auto">
          <a:xfrm flipH="1">
            <a:off x="4591050" y="4176439"/>
            <a:ext cx="1598613" cy="0"/>
          </a:xfrm>
          <a:prstGeom prst="line">
            <a:avLst/>
          </a:prstGeom>
          <a:noFill/>
          <a:ln w="31750">
            <a:solidFill>
              <a:schemeClr val="tx1"/>
            </a:solidFill>
            <a:prstDash val="dash"/>
            <a:round/>
            <a:headEnd/>
            <a:tailEnd/>
          </a:ln>
        </p:spPr>
        <p:txBody>
          <a:bodyPr/>
          <a:lstStyle/>
          <a:p>
            <a:endParaRPr lang="zh-CN" altLang="en-US"/>
          </a:p>
        </p:txBody>
      </p:sp>
      <p:sp>
        <p:nvSpPr>
          <p:cNvPr id="18" name="Line 11"/>
          <p:cNvSpPr>
            <a:spLocks noChangeShapeType="1"/>
          </p:cNvSpPr>
          <p:nvPr/>
        </p:nvSpPr>
        <p:spPr bwMode="auto">
          <a:xfrm>
            <a:off x="4591050" y="5008289"/>
            <a:ext cx="2760663" cy="0"/>
          </a:xfrm>
          <a:prstGeom prst="line">
            <a:avLst/>
          </a:prstGeom>
          <a:noFill/>
          <a:ln w="31750">
            <a:solidFill>
              <a:schemeClr val="tx1"/>
            </a:solidFill>
            <a:prstDash val="sysDot"/>
            <a:round/>
            <a:headEnd/>
            <a:tailEnd/>
          </a:ln>
        </p:spPr>
        <p:txBody>
          <a:bodyPr/>
          <a:lstStyle/>
          <a:p>
            <a:endParaRPr lang="zh-CN" altLang="en-US"/>
          </a:p>
        </p:txBody>
      </p:sp>
      <p:sp>
        <p:nvSpPr>
          <p:cNvPr id="19" name="Line 12"/>
          <p:cNvSpPr>
            <a:spLocks noChangeShapeType="1"/>
          </p:cNvSpPr>
          <p:nvPr/>
        </p:nvSpPr>
        <p:spPr bwMode="auto">
          <a:xfrm>
            <a:off x="4591050" y="4346302"/>
            <a:ext cx="2760663" cy="0"/>
          </a:xfrm>
          <a:prstGeom prst="line">
            <a:avLst/>
          </a:prstGeom>
          <a:noFill/>
          <a:ln w="31750">
            <a:solidFill>
              <a:schemeClr val="tx1"/>
            </a:solidFill>
            <a:prstDash val="dash"/>
            <a:round/>
            <a:headEnd/>
            <a:tailEnd/>
          </a:ln>
        </p:spPr>
        <p:txBody>
          <a:bodyPr/>
          <a:lstStyle/>
          <a:p>
            <a:endParaRPr lang="zh-CN" altLang="en-US"/>
          </a:p>
        </p:txBody>
      </p:sp>
      <p:sp>
        <p:nvSpPr>
          <p:cNvPr id="20" name="Line 13"/>
          <p:cNvSpPr>
            <a:spLocks noChangeShapeType="1"/>
          </p:cNvSpPr>
          <p:nvPr/>
        </p:nvSpPr>
        <p:spPr bwMode="auto">
          <a:xfrm flipV="1">
            <a:off x="6189663" y="2830239"/>
            <a:ext cx="0" cy="2921000"/>
          </a:xfrm>
          <a:prstGeom prst="line">
            <a:avLst/>
          </a:prstGeom>
          <a:noFill/>
          <a:ln w="31750">
            <a:solidFill>
              <a:schemeClr val="tx1"/>
            </a:solidFill>
            <a:round/>
            <a:headEnd/>
            <a:tailEnd/>
          </a:ln>
        </p:spPr>
        <p:txBody>
          <a:bodyPr/>
          <a:lstStyle/>
          <a:p>
            <a:endParaRPr lang="zh-CN" altLang="en-US"/>
          </a:p>
        </p:txBody>
      </p:sp>
      <p:sp>
        <p:nvSpPr>
          <p:cNvPr id="21" name="Line 14"/>
          <p:cNvSpPr>
            <a:spLocks noChangeShapeType="1"/>
          </p:cNvSpPr>
          <p:nvPr/>
        </p:nvSpPr>
        <p:spPr bwMode="auto">
          <a:xfrm flipV="1">
            <a:off x="7326313" y="2838177"/>
            <a:ext cx="1587" cy="2921000"/>
          </a:xfrm>
          <a:prstGeom prst="line">
            <a:avLst/>
          </a:prstGeom>
          <a:noFill/>
          <a:ln w="31750">
            <a:solidFill>
              <a:schemeClr val="tx1"/>
            </a:solidFill>
            <a:round/>
            <a:headEnd/>
            <a:tailEnd/>
          </a:ln>
        </p:spPr>
        <p:txBody>
          <a:bodyPr/>
          <a:lstStyle/>
          <a:p>
            <a:endParaRPr lang="zh-CN" altLang="en-US"/>
          </a:p>
        </p:txBody>
      </p:sp>
      <p:sp>
        <p:nvSpPr>
          <p:cNvPr id="22" name="Line 23"/>
          <p:cNvSpPr>
            <a:spLocks noChangeShapeType="1"/>
          </p:cNvSpPr>
          <p:nvPr/>
        </p:nvSpPr>
        <p:spPr bwMode="auto">
          <a:xfrm>
            <a:off x="4578350" y="5744889"/>
            <a:ext cx="4494213" cy="0"/>
          </a:xfrm>
          <a:prstGeom prst="line">
            <a:avLst/>
          </a:prstGeom>
          <a:noFill/>
          <a:ln w="31750">
            <a:solidFill>
              <a:schemeClr val="tx1"/>
            </a:solidFill>
            <a:round/>
            <a:headEnd/>
            <a:tailEnd type="triangle" w="lg" len="med"/>
          </a:ln>
        </p:spPr>
        <p:txBody>
          <a:bodyPr/>
          <a:lstStyle/>
          <a:p>
            <a:endParaRPr lang="zh-CN" altLang="en-US"/>
          </a:p>
        </p:txBody>
      </p:sp>
      <p:sp>
        <p:nvSpPr>
          <p:cNvPr id="25" name="TextBox 2"/>
          <p:cNvSpPr txBox="1">
            <a:spLocks noChangeArrowheads="1"/>
          </p:cNvSpPr>
          <p:nvPr/>
        </p:nvSpPr>
        <p:spPr bwMode="auto">
          <a:xfrm>
            <a:off x="4349750" y="5605189"/>
            <a:ext cx="366713" cy="461963"/>
          </a:xfrm>
          <a:prstGeom prst="rect">
            <a:avLst/>
          </a:prstGeom>
          <a:noFill/>
          <a:ln w="9525">
            <a:noFill/>
            <a:miter lim="800000"/>
            <a:headEnd/>
            <a:tailEnd/>
          </a:ln>
        </p:spPr>
        <p:txBody>
          <a:bodyPr>
            <a:spAutoFit/>
          </a:bodyPr>
          <a:lstStyle/>
          <a:p>
            <a:r>
              <a:rPr lang="en-US" altLang="zh-CN" b="1" i="1"/>
              <a:t>o</a:t>
            </a:r>
            <a:endParaRPr lang="zh-CN" altLang="en-US" b="1" i="1"/>
          </a:p>
        </p:txBody>
      </p:sp>
      <p:sp>
        <p:nvSpPr>
          <p:cNvPr id="26" name="TextBox 35"/>
          <p:cNvSpPr txBox="1">
            <a:spLocks noChangeArrowheads="1"/>
          </p:cNvSpPr>
          <p:nvPr/>
        </p:nvSpPr>
        <p:spPr bwMode="auto">
          <a:xfrm>
            <a:off x="5819775" y="5700439"/>
            <a:ext cx="720725" cy="461963"/>
          </a:xfrm>
          <a:prstGeom prst="rect">
            <a:avLst/>
          </a:prstGeom>
          <a:noFill/>
          <a:ln w="9525">
            <a:noFill/>
            <a:miter lim="800000"/>
            <a:headEnd/>
            <a:tailEnd/>
          </a:ln>
        </p:spPr>
        <p:txBody>
          <a:bodyPr>
            <a:spAutoFit/>
          </a:bodyPr>
          <a:lstStyle/>
          <a:p>
            <a:pPr algn="ctr"/>
            <a:r>
              <a:rPr lang="en-US" altLang="zh-CN" b="1" i="1"/>
              <a:t>M1</a:t>
            </a:r>
            <a:endParaRPr lang="zh-CN" altLang="en-US" b="1" i="1"/>
          </a:p>
        </p:txBody>
      </p:sp>
      <p:sp>
        <p:nvSpPr>
          <p:cNvPr id="27" name="TextBox 38"/>
          <p:cNvSpPr txBox="1">
            <a:spLocks noChangeArrowheads="1"/>
          </p:cNvSpPr>
          <p:nvPr/>
        </p:nvSpPr>
        <p:spPr bwMode="auto">
          <a:xfrm>
            <a:off x="6967538" y="5684564"/>
            <a:ext cx="719137" cy="460375"/>
          </a:xfrm>
          <a:prstGeom prst="rect">
            <a:avLst/>
          </a:prstGeom>
          <a:noFill/>
          <a:ln w="9525">
            <a:noFill/>
            <a:miter lim="800000"/>
            <a:headEnd/>
            <a:tailEnd/>
          </a:ln>
        </p:spPr>
        <p:txBody>
          <a:bodyPr>
            <a:spAutoFit/>
          </a:bodyPr>
          <a:lstStyle/>
          <a:p>
            <a:pPr algn="ctr"/>
            <a:r>
              <a:rPr lang="en-US" altLang="zh-CN" b="1" i="1"/>
              <a:t>M2</a:t>
            </a:r>
            <a:endParaRPr lang="zh-CN" altLang="en-US" b="1" i="1"/>
          </a:p>
        </p:txBody>
      </p:sp>
      <p:sp>
        <p:nvSpPr>
          <p:cNvPr id="28" name="TextBox 40"/>
          <p:cNvSpPr txBox="1">
            <a:spLocks noRot="1" noChangeAspect="1" noMove="1" noResize="1" noEditPoints="1" noAdjustHandles="1" noChangeArrowheads="1" noChangeShapeType="1" noTextEdit="1"/>
          </p:cNvSpPr>
          <p:nvPr/>
        </p:nvSpPr>
        <p:spPr bwMode="auto">
          <a:xfrm>
            <a:off x="7062788" y="2063750"/>
            <a:ext cx="533400" cy="369888"/>
          </a:xfrm>
          <a:prstGeom prst="rect">
            <a:avLst/>
          </a:prstGeom>
          <a:blipFill dpi="0" rotWithShape="1">
            <a:blip r:embed="rId3" cstate="print"/>
            <a:srcRect/>
            <a:stretch>
              <a:fillRect/>
            </a:stretch>
          </a:blipFill>
          <a:ln w="9525">
            <a:noFill/>
            <a:miter lim="800000"/>
            <a:headEnd/>
            <a:tailEnd/>
          </a:ln>
        </p:spPr>
        <p:txBody>
          <a:bodyPr/>
          <a:lstStyle/>
          <a:p>
            <a:endParaRPr lang="zh-CN" altLang="en-US"/>
          </a:p>
        </p:txBody>
      </p:sp>
      <p:sp>
        <p:nvSpPr>
          <p:cNvPr id="29" name="TextBox 4"/>
          <p:cNvSpPr txBox="1">
            <a:spLocks noChangeArrowheads="1"/>
          </p:cNvSpPr>
          <p:nvPr/>
        </p:nvSpPr>
        <p:spPr bwMode="auto">
          <a:xfrm>
            <a:off x="4787900" y="2530202"/>
            <a:ext cx="1008063" cy="307975"/>
          </a:xfrm>
          <a:prstGeom prst="rect">
            <a:avLst/>
          </a:prstGeom>
          <a:noFill/>
          <a:ln w="9525">
            <a:noFill/>
            <a:miter lim="800000"/>
            <a:headEnd/>
            <a:tailEnd/>
          </a:ln>
        </p:spPr>
        <p:txBody>
          <a:bodyPr>
            <a:spAutoFit/>
          </a:bodyPr>
          <a:lstStyle/>
          <a:p>
            <a:pPr algn="ctr"/>
            <a:r>
              <a:rPr lang="en-US" altLang="zh-CN" sz="1400" b="1" i="1"/>
              <a:t>L=L</a:t>
            </a:r>
            <a:r>
              <a:rPr lang="en-US" altLang="zh-CN" sz="1400" b="1" i="1" baseline="-25000"/>
              <a:t>1</a:t>
            </a:r>
            <a:r>
              <a:rPr lang="en-US" altLang="zh-CN" sz="1400" b="1" i="1"/>
              <a:t>+L</a:t>
            </a:r>
            <a:r>
              <a:rPr lang="en-US" altLang="zh-CN" sz="1400" b="1" i="1" baseline="-25000"/>
              <a:t>2</a:t>
            </a:r>
          </a:p>
        </p:txBody>
      </p:sp>
      <p:sp>
        <p:nvSpPr>
          <p:cNvPr id="30" name="TextBox 42"/>
          <p:cNvSpPr txBox="1">
            <a:spLocks noChangeArrowheads="1"/>
          </p:cNvSpPr>
          <p:nvPr/>
        </p:nvSpPr>
        <p:spPr bwMode="auto">
          <a:xfrm>
            <a:off x="4440238" y="3393802"/>
            <a:ext cx="1152525" cy="307975"/>
          </a:xfrm>
          <a:prstGeom prst="rect">
            <a:avLst/>
          </a:prstGeom>
          <a:noFill/>
          <a:ln w="9525">
            <a:noFill/>
            <a:miter lim="800000"/>
            <a:headEnd/>
            <a:tailEnd/>
          </a:ln>
        </p:spPr>
        <p:txBody>
          <a:bodyPr>
            <a:spAutoFit/>
          </a:bodyPr>
          <a:lstStyle/>
          <a:p>
            <a:pPr algn="ctr"/>
            <a:r>
              <a:rPr lang="en-US" altLang="zh-CN" sz="1400" b="1" i="1"/>
              <a:t>L’=L’</a:t>
            </a:r>
            <a:r>
              <a:rPr lang="en-US" altLang="zh-CN" sz="1400" b="1" i="1" baseline="-25000"/>
              <a:t>1</a:t>
            </a:r>
            <a:r>
              <a:rPr lang="en-US" altLang="zh-CN" sz="1400" b="1" i="1"/>
              <a:t>+L’</a:t>
            </a:r>
            <a:r>
              <a:rPr lang="en-US" altLang="zh-CN" sz="1400" b="1" i="1" baseline="-25000"/>
              <a:t>2</a:t>
            </a:r>
          </a:p>
        </p:txBody>
      </p:sp>
      <p:sp>
        <p:nvSpPr>
          <p:cNvPr id="31" name="TextBox 43"/>
          <p:cNvSpPr txBox="1">
            <a:spLocks noChangeArrowheads="1"/>
          </p:cNvSpPr>
          <p:nvPr/>
        </p:nvSpPr>
        <p:spPr bwMode="auto">
          <a:xfrm>
            <a:off x="3857625" y="3804964"/>
            <a:ext cx="676275" cy="400050"/>
          </a:xfrm>
          <a:prstGeom prst="rect">
            <a:avLst/>
          </a:prstGeom>
          <a:noFill/>
          <a:ln w="9525">
            <a:noFill/>
            <a:miter lim="800000"/>
            <a:headEnd/>
            <a:tailEnd/>
          </a:ln>
        </p:spPr>
        <p:txBody>
          <a:bodyPr>
            <a:spAutoFit/>
          </a:bodyPr>
          <a:lstStyle/>
          <a:p>
            <a:pPr algn="r"/>
            <a:r>
              <a:rPr lang="en-US" altLang="zh-CN" sz="2000" b="1" i="1"/>
              <a:t>r</a:t>
            </a:r>
            <a:r>
              <a:rPr lang="en-US" altLang="zh-CN" sz="2000" b="1" i="1" baseline="-25000"/>
              <a:t>1</a:t>
            </a:r>
            <a:endParaRPr lang="zh-CN" altLang="en-US" sz="2000" b="1" i="1" baseline="-25000"/>
          </a:p>
        </p:txBody>
      </p:sp>
      <p:sp>
        <p:nvSpPr>
          <p:cNvPr id="32" name="TextBox 45"/>
          <p:cNvSpPr txBox="1">
            <a:spLocks noChangeArrowheads="1"/>
          </p:cNvSpPr>
          <p:nvPr/>
        </p:nvSpPr>
        <p:spPr bwMode="auto">
          <a:xfrm>
            <a:off x="3857625" y="4052614"/>
            <a:ext cx="676275" cy="400050"/>
          </a:xfrm>
          <a:prstGeom prst="rect">
            <a:avLst/>
          </a:prstGeom>
          <a:noFill/>
          <a:ln w="9525">
            <a:noFill/>
            <a:miter lim="800000"/>
            <a:headEnd/>
            <a:tailEnd/>
          </a:ln>
        </p:spPr>
        <p:txBody>
          <a:bodyPr>
            <a:spAutoFit/>
          </a:bodyPr>
          <a:lstStyle/>
          <a:p>
            <a:pPr algn="r"/>
            <a:r>
              <a:rPr lang="en-US" altLang="zh-CN" sz="2000" b="1" i="1"/>
              <a:t>r</a:t>
            </a:r>
            <a:r>
              <a:rPr lang="en-US" altLang="zh-CN" sz="2000" b="1" i="1" baseline="-25000"/>
              <a:t>2</a:t>
            </a:r>
            <a:endParaRPr lang="zh-CN" altLang="en-US" sz="2000" b="1" i="1" baseline="-25000"/>
          </a:p>
        </p:txBody>
      </p:sp>
      <p:sp>
        <p:nvSpPr>
          <p:cNvPr id="33" name="TextBox 46"/>
          <p:cNvSpPr txBox="1">
            <a:spLocks noChangeArrowheads="1"/>
          </p:cNvSpPr>
          <p:nvPr/>
        </p:nvSpPr>
        <p:spPr bwMode="auto">
          <a:xfrm>
            <a:off x="3895725" y="4813027"/>
            <a:ext cx="676275" cy="400050"/>
          </a:xfrm>
          <a:prstGeom prst="rect">
            <a:avLst/>
          </a:prstGeom>
          <a:noFill/>
          <a:ln w="9525">
            <a:noFill/>
            <a:miter lim="800000"/>
            <a:headEnd/>
            <a:tailEnd/>
          </a:ln>
        </p:spPr>
        <p:txBody>
          <a:bodyPr>
            <a:spAutoFit/>
          </a:bodyPr>
          <a:lstStyle/>
          <a:p>
            <a:pPr algn="r"/>
            <a:r>
              <a:rPr lang="en-US" altLang="zh-CN" sz="2000" b="1" i="1"/>
              <a:t>r’</a:t>
            </a:r>
            <a:r>
              <a:rPr lang="en-US" altLang="zh-CN" sz="2000" b="1" i="1" baseline="-25000"/>
              <a:t>2</a:t>
            </a:r>
            <a:endParaRPr lang="zh-CN" altLang="en-US" sz="2000" b="1" i="1" baseline="-25000"/>
          </a:p>
        </p:txBody>
      </p:sp>
      <p:sp>
        <p:nvSpPr>
          <p:cNvPr id="34" name="TextBox 47"/>
          <p:cNvSpPr txBox="1">
            <a:spLocks noChangeArrowheads="1"/>
          </p:cNvSpPr>
          <p:nvPr/>
        </p:nvSpPr>
        <p:spPr bwMode="auto">
          <a:xfrm>
            <a:off x="3895725" y="4525689"/>
            <a:ext cx="676275" cy="400050"/>
          </a:xfrm>
          <a:prstGeom prst="rect">
            <a:avLst/>
          </a:prstGeom>
          <a:noFill/>
          <a:ln w="9525">
            <a:noFill/>
            <a:miter lim="800000"/>
            <a:headEnd/>
            <a:tailEnd/>
          </a:ln>
        </p:spPr>
        <p:txBody>
          <a:bodyPr>
            <a:spAutoFit/>
          </a:bodyPr>
          <a:lstStyle/>
          <a:p>
            <a:pPr algn="r"/>
            <a:r>
              <a:rPr lang="en-US" altLang="zh-CN" sz="2000" b="1" i="1"/>
              <a:t>r’</a:t>
            </a:r>
            <a:r>
              <a:rPr lang="en-US" altLang="zh-CN" sz="2000" b="1" i="1" baseline="-25000"/>
              <a:t>1</a:t>
            </a:r>
            <a:endParaRPr lang="zh-CN" altLang="en-US" sz="2000" b="1" i="1" baseline="-25000"/>
          </a:p>
        </p:txBody>
      </p:sp>
      <p:graphicFrame>
        <p:nvGraphicFramePr>
          <p:cNvPr id="35" name="Object 34"/>
          <p:cNvGraphicFramePr>
            <a:graphicFrameLocks noChangeAspect="1"/>
          </p:cNvGraphicFramePr>
          <p:nvPr>
            <p:extLst>
              <p:ext uri="{D42A27DB-BD31-4B8C-83A1-F6EECF244321}">
                <p14:modId xmlns="" xmlns:p14="http://schemas.microsoft.com/office/powerpoint/2010/main" val="4183285294"/>
              </p:ext>
            </p:extLst>
          </p:nvPr>
        </p:nvGraphicFramePr>
        <p:xfrm>
          <a:off x="6000750" y="2447652"/>
          <a:ext cx="401638" cy="285750"/>
        </p:xfrm>
        <a:graphic>
          <a:graphicData uri="http://schemas.openxmlformats.org/presentationml/2006/ole">
            <p:oleObj spid="_x0000_s289882" name="Equation" r:id="rId4" imgW="253780" imgH="203024" progId="Equation.DSMT4">
              <p:embed/>
            </p:oleObj>
          </a:graphicData>
        </a:graphic>
      </p:graphicFrame>
      <p:graphicFrame>
        <p:nvGraphicFramePr>
          <p:cNvPr id="36" name="Object 35"/>
          <p:cNvGraphicFramePr>
            <a:graphicFrameLocks noChangeAspect="1"/>
          </p:cNvGraphicFramePr>
          <p:nvPr>
            <p:extLst>
              <p:ext uri="{D42A27DB-BD31-4B8C-83A1-F6EECF244321}">
                <p14:modId xmlns="" xmlns:p14="http://schemas.microsoft.com/office/powerpoint/2010/main" val="1918743415"/>
              </p:ext>
            </p:extLst>
          </p:nvPr>
        </p:nvGraphicFramePr>
        <p:xfrm>
          <a:off x="7143750" y="2447652"/>
          <a:ext cx="393700" cy="285750"/>
        </p:xfrm>
        <a:graphic>
          <a:graphicData uri="http://schemas.openxmlformats.org/presentationml/2006/ole">
            <p:oleObj spid="_x0000_s289883" name="Equation" r:id="rId5" imgW="279279" imgH="203112" progId="Equation.DSMT4">
              <p:embed/>
            </p:oleObj>
          </a:graphicData>
        </a:graphic>
      </p:graphicFrame>
      <p:cxnSp>
        <p:nvCxnSpPr>
          <p:cNvPr id="43" name="直接箭头连接符 42"/>
          <p:cNvCxnSpPr/>
          <p:nvPr/>
        </p:nvCxnSpPr>
        <p:spPr bwMode="auto">
          <a:xfrm flipH="1">
            <a:off x="2874260" y="3042095"/>
            <a:ext cx="1" cy="902433"/>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flipH="1">
            <a:off x="1156753" y="3058203"/>
            <a:ext cx="1" cy="902433"/>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 name="TextBox 18"/>
          <p:cNvSpPr txBox="1">
            <a:spLocks noChangeArrowheads="1"/>
          </p:cNvSpPr>
          <p:nvPr/>
        </p:nvSpPr>
        <p:spPr bwMode="auto">
          <a:xfrm>
            <a:off x="1115616" y="5358690"/>
            <a:ext cx="1643062" cy="646331"/>
          </a:xfrm>
          <a:prstGeom prst="rect">
            <a:avLst/>
          </a:prstGeom>
          <a:noFill/>
          <a:ln w="9525">
            <a:noFill/>
            <a:miter lim="800000"/>
            <a:headEnd/>
            <a:tailEnd/>
          </a:ln>
        </p:spPr>
        <p:txBody>
          <a:bodyPr>
            <a:spAutoFit/>
          </a:bodyPr>
          <a:lstStyle/>
          <a:p>
            <a:r>
              <a:rPr lang="zh-CN" altLang="en-US" sz="2000" dirty="0"/>
              <a:t>     </a:t>
            </a:r>
            <a:r>
              <a:rPr lang="zh-CN" altLang="en-US" sz="3600" b="1" dirty="0">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利率</a:t>
            </a:r>
          </a:p>
        </p:txBody>
      </p:sp>
      <p:sp>
        <p:nvSpPr>
          <p:cNvPr id="47" name="TextBox 46"/>
          <p:cNvSpPr txBox="1"/>
          <p:nvPr/>
        </p:nvSpPr>
        <p:spPr>
          <a:xfrm>
            <a:off x="4572000" y="6093296"/>
            <a:ext cx="3647152" cy="646331"/>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分析的时候，不要想着曲线，从微</a:t>
            </a:r>
            <a:endParaRPr lang="en-US" altLang="zh-CN" b="1" dirty="0" smtClean="0">
              <a:latin typeface="楷体_GB2312" pitchFamily="49" charset="-122"/>
              <a:ea typeface="楷体_GB2312" pitchFamily="49" charset="-122"/>
            </a:endParaRPr>
          </a:p>
          <a:p>
            <a:r>
              <a:rPr lang="zh-CN" altLang="en-US" b="1" dirty="0" smtClean="0">
                <a:latin typeface="楷体_GB2312" pitchFamily="49" charset="-122"/>
                <a:ea typeface="楷体_GB2312" pitchFamily="49" charset="-122"/>
              </a:rPr>
              <a:t>观基础一步一步去推演！！！</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i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ox(i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box(in)">
                                      <p:cBhvr>
                                        <p:cTn id="4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1" grpId="0" animBg="1"/>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197644"/>
            <a:ext cx="8229600" cy="927100"/>
          </a:xfrm>
        </p:spPr>
        <p:txBody>
          <a:bodyPr/>
          <a:lstStyle/>
          <a:p>
            <a:r>
              <a:rPr lang="en-US" altLang="zh-CN" sz="2400" dirty="0" smtClean="0">
                <a:latin typeface="Times New Roman" pitchFamily="18" charset="0"/>
                <a:ea typeface="楷体_GB2312" pitchFamily="49" charset="-122"/>
                <a:cs typeface="Times New Roman" pitchFamily="18" charset="0"/>
              </a:rPr>
              <a:t>2002</a:t>
            </a:r>
            <a:r>
              <a:rPr lang="zh-CN" altLang="en-US" sz="2400" dirty="0" smtClean="0">
                <a:latin typeface="Times New Roman" pitchFamily="18" charset="0"/>
                <a:ea typeface="楷体_GB2312" pitchFamily="49" charset="-122"/>
                <a:cs typeface="Times New Roman" pitchFamily="18" charset="0"/>
              </a:rPr>
              <a:t>年</a:t>
            </a:r>
            <a:r>
              <a:rPr lang="en-US" altLang="zh-CN" sz="2400" dirty="0" smtClean="0">
                <a:latin typeface="Times New Roman" pitchFamily="18" charset="0"/>
                <a:ea typeface="楷体_GB2312" pitchFamily="49" charset="-122"/>
                <a:cs typeface="Times New Roman" pitchFamily="18" charset="0"/>
              </a:rPr>
              <a:t>1</a:t>
            </a:r>
            <a:r>
              <a:rPr lang="zh-CN" altLang="en-US" sz="2400" dirty="0" smtClean="0">
                <a:latin typeface="Times New Roman" pitchFamily="18" charset="0"/>
                <a:ea typeface="楷体_GB2312" pitchFamily="49" charset="-122"/>
                <a:cs typeface="Times New Roman" pitchFamily="18" charset="0"/>
              </a:rPr>
              <a:t>季度至</a:t>
            </a:r>
            <a:r>
              <a:rPr lang="en-US" altLang="zh-CN" sz="2400" dirty="0" smtClean="0">
                <a:latin typeface="Times New Roman" pitchFamily="18" charset="0"/>
                <a:ea typeface="楷体_GB2312" pitchFamily="49" charset="-122"/>
                <a:cs typeface="Times New Roman" pitchFamily="18" charset="0"/>
              </a:rPr>
              <a:t>2014</a:t>
            </a:r>
            <a:r>
              <a:rPr lang="zh-CN" altLang="en-US" sz="2400" dirty="0" smtClean="0">
                <a:latin typeface="Times New Roman" pitchFamily="18" charset="0"/>
                <a:ea typeface="楷体_GB2312" pitchFamily="49" charset="-122"/>
                <a:cs typeface="Times New Roman" pitchFamily="18" charset="0"/>
              </a:rPr>
              <a:t>年</a:t>
            </a:r>
            <a:r>
              <a:rPr lang="en-US" altLang="zh-CN" sz="2400" dirty="0" smtClean="0">
                <a:latin typeface="Times New Roman" pitchFamily="18" charset="0"/>
                <a:ea typeface="楷体_GB2312" pitchFamily="49" charset="-122"/>
                <a:cs typeface="Times New Roman" pitchFamily="18" charset="0"/>
              </a:rPr>
              <a:t>1</a:t>
            </a:r>
            <a:r>
              <a:rPr lang="zh-CN" altLang="en-US" sz="2400" dirty="0" smtClean="0">
                <a:latin typeface="Times New Roman" pitchFamily="18" charset="0"/>
                <a:ea typeface="楷体_GB2312" pitchFamily="49" charset="-122"/>
                <a:cs typeface="Times New Roman" pitchFamily="18" charset="0"/>
              </a:rPr>
              <a:t>季度货币供应量与利率之间的关系</a:t>
            </a:r>
            <a:endParaRPr lang="zh-CN" altLang="en-US" sz="2400" dirty="0">
              <a:latin typeface="Times New Roman" pitchFamily="18" charset="0"/>
              <a:ea typeface="楷体_GB2312" pitchFamily="49" charset="-122"/>
              <a:cs typeface="Times New Roman" pitchFamily="18" charset="0"/>
            </a:endParaRPr>
          </a:p>
        </p:txBody>
      </p:sp>
      <p:sp>
        <p:nvSpPr>
          <p:cNvPr id="10" name="TextBox 9"/>
          <p:cNvSpPr txBox="1"/>
          <p:nvPr/>
        </p:nvSpPr>
        <p:spPr>
          <a:xfrm>
            <a:off x="857202" y="5445224"/>
            <a:ext cx="7895037" cy="954107"/>
          </a:xfrm>
          <a:prstGeom prst="rect">
            <a:avLst/>
          </a:prstGeom>
          <a:noFill/>
          <a:ln>
            <a:noFill/>
          </a:ln>
        </p:spPr>
        <p:txBody>
          <a:bodyPr wrap="square" rtlCol="0">
            <a:spAutoFit/>
          </a:bodyPr>
          <a:lstStyle/>
          <a:p>
            <a:r>
              <a:rPr lang="zh-CN" altLang="en-US" sz="2800" b="1" dirty="0">
                <a:solidFill>
                  <a:schemeClr val="accent5">
                    <a:lumMod val="75000"/>
                  </a:schemeClr>
                </a:solidFill>
                <a:latin typeface="华文新魏" panose="02010800040101010101" pitchFamily="2" charset="-122"/>
                <a:ea typeface="华文新魏" panose="02010800040101010101" pitchFamily="2" charset="-122"/>
                <a:cs typeface="+mj-cs"/>
              </a:rPr>
              <a:t>当货币供应量增长率大幅上升或者大幅下降时，</a:t>
            </a:r>
            <a:endParaRPr lang="en-US" altLang="zh-CN" sz="2800" b="1" dirty="0">
              <a:solidFill>
                <a:schemeClr val="accent5">
                  <a:lumMod val="75000"/>
                </a:schemeClr>
              </a:solidFill>
              <a:latin typeface="华文新魏" panose="02010800040101010101" pitchFamily="2" charset="-122"/>
              <a:ea typeface="华文新魏" panose="02010800040101010101" pitchFamily="2" charset="-122"/>
              <a:cs typeface="+mj-cs"/>
            </a:endParaRPr>
          </a:p>
          <a:p>
            <a:r>
              <a:rPr lang="zh-CN" altLang="en-US" sz="2800" b="1" dirty="0">
                <a:solidFill>
                  <a:schemeClr val="accent5">
                    <a:lumMod val="75000"/>
                  </a:schemeClr>
                </a:solidFill>
                <a:latin typeface="华文新魏" panose="02010800040101010101" pitchFamily="2" charset="-122"/>
                <a:ea typeface="华文新魏" panose="02010800040101010101" pitchFamily="2" charset="-122"/>
                <a:cs typeface="+mj-cs"/>
              </a:rPr>
              <a:t>货币供应量与利率呈负相关。</a:t>
            </a:r>
          </a:p>
        </p:txBody>
      </p:sp>
      <p:sp>
        <p:nvSpPr>
          <p:cNvPr id="7" name="TextBox 6"/>
          <p:cNvSpPr txBox="1"/>
          <p:nvPr/>
        </p:nvSpPr>
        <p:spPr>
          <a:xfrm>
            <a:off x="8521407" y="1124744"/>
            <a:ext cx="461665" cy="3240360"/>
          </a:xfrm>
          <a:prstGeom prst="rect">
            <a:avLst/>
          </a:prstGeom>
          <a:noFill/>
        </p:spPr>
        <p:txBody>
          <a:bodyPr vert="eaVert" wrap="square" rtlCol="0">
            <a:spAutoFit/>
          </a:bodyPr>
          <a:lstStyle/>
          <a:p>
            <a:r>
              <a:rPr lang="zh-CN" altLang="en-US" b="1" dirty="0"/>
              <a:t>数据来源：</a:t>
            </a:r>
            <a:r>
              <a:rPr lang="en-US" altLang="zh-CN" b="1" dirty="0"/>
              <a:t>EIU Country Data</a:t>
            </a:r>
          </a:p>
        </p:txBody>
      </p:sp>
      <p:sp>
        <p:nvSpPr>
          <p:cNvPr id="3" name="圆角矩形 2"/>
          <p:cNvSpPr/>
          <p:nvPr/>
        </p:nvSpPr>
        <p:spPr bwMode="auto">
          <a:xfrm>
            <a:off x="857202" y="5445224"/>
            <a:ext cx="7664205" cy="954107"/>
          </a:xfrm>
          <a:prstGeom prst="roundRect">
            <a:avLst/>
          </a:prstGeom>
          <a:noFill/>
          <a:ln w="44450" cap="flat" cmpd="sng" algn="ctr">
            <a:solidFill>
              <a:schemeClr val="accent5">
                <a:lumMod val="75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pic>
        <p:nvPicPr>
          <p:cNvPr id="146433" name="Picture 1"/>
          <p:cNvPicPr>
            <a:picLocks noChangeAspect="1" noChangeArrowheads="1"/>
          </p:cNvPicPr>
          <p:nvPr/>
        </p:nvPicPr>
        <p:blipFill>
          <a:blip r:embed="rId2" cstate="print"/>
          <a:srcRect/>
          <a:stretch>
            <a:fillRect/>
          </a:stretch>
        </p:blipFill>
        <p:spPr bwMode="auto">
          <a:xfrm>
            <a:off x="395536" y="1052736"/>
            <a:ext cx="8252657"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3528" y="260648"/>
            <a:ext cx="7416824" cy="981892"/>
          </a:xfrm>
        </p:spPr>
        <p:txBody>
          <a:bodyPr/>
          <a:lstStyle/>
          <a:p>
            <a:r>
              <a:rPr lang="zh-CN" altLang="en-US" sz="3600" b="1" dirty="0" smtClean="0">
                <a:latin typeface="楷体_GB2312" pitchFamily="49" charset="-122"/>
                <a:ea typeface="楷体_GB2312" pitchFamily="49" charset="-122"/>
                <a:cs typeface="Times New Roman" pitchFamily="18" charset="0"/>
              </a:rPr>
              <a:t>（四）新剑桥学派的可贷资金</a:t>
            </a:r>
            <a:r>
              <a:rPr lang="zh-CN" altLang="en-US" sz="3600" dirty="0" smtClean="0">
                <a:latin typeface="楷体_GB2312" pitchFamily="49" charset="-122"/>
                <a:ea typeface="楷体_GB2312" pitchFamily="49" charset="-122"/>
                <a:cs typeface="Times New Roman" pitchFamily="18" charset="0"/>
              </a:rPr>
              <a:t>理论</a:t>
            </a:r>
            <a:r>
              <a:rPr lang="en-US" altLang="zh-CN" sz="3600" dirty="0" smtClean="0">
                <a:latin typeface="楷体_GB2312" pitchFamily="49" charset="-122"/>
                <a:ea typeface="楷体_GB2312" pitchFamily="49" charset="-122"/>
                <a:cs typeface="Times New Roman" pitchFamily="18" charset="0"/>
              </a:rPr>
              <a:t/>
            </a:r>
            <a:br>
              <a:rPr lang="en-US" altLang="zh-CN" sz="3600" dirty="0" smtClean="0">
                <a:latin typeface="楷体_GB2312" pitchFamily="49" charset="-122"/>
                <a:ea typeface="楷体_GB2312" pitchFamily="49" charset="-122"/>
                <a:cs typeface="Times New Roman" pitchFamily="18" charset="0"/>
              </a:rPr>
            </a:br>
            <a:r>
              <a:rPr lang="zh-CN" altLang="en-US" sz="3600" dirty="0" smtClean="0">
                <a:latin typeface="楷体_GB2312" pitchFamily="49" charset="-122"/>
                <a:ea typeface="楷体_GB2312" pitchFamily="49" charset="-122"/>
                <a:cs typeface="Times New Roman" pitchFamily="18" charset="0"/>
              </a:rPr>
              <a:t>（</a:t>
            </a:r>
            <a:r>
              <a:rPr lang="zh-CN" altLang="en-US" sz="3600" dirty="0">
                <a:latin typeface="楷体_GB2312" pitchFamily="49" charset="-122"/>
                <a:ea typeface="楷体_GB2312" pitchFamily="49" charset="-122"/>
                <a:cs typeface="Times New Roman" pitchFamily="18" charset="0"/>
              </a:rPr>
              <a:t>流量分析）</a:t>
            </a:r>
            <a:r>
              <a:rPr lang="en-US" altLang="zh-CN" sz="2800" b="1" dirty="0" smtClean="0">
                <a:latin typeface="Times New Roman" pitchFamily="18" charset="0"/>
                <a:ea typeface="华文新魏" pitchFamily="2" charset="-122"/>
                <a:cs typeface="Times New Roman" pitchFamily="18" charset="0"/>
              </a:rPr>
              <a:t/>
            </a:r>
            <a:br>
              <a:rPr lang="en-US" altLang="zh-CN" sz="2800" b="1" dirty="0" smtClean="0">
                <a:latin typeface="Times New Roman" pitchFamily="18" charset="0"/>
                <a:ea typeface="华文新魏" pitchFamily="2" charset="-122"/>
                <a:cs typeface="Times New Roman" pitchFamily="18" charset="0"/>
              </a:rPr>
            </a:br>
            <a:endParaRPr lang="zh-CN" altLang="en-US" sz="2800" b="1" dirty="0" smtClean="0">
              <a:latin typeface="Times New Roman" pitchFamily="18" charset="0"/>
              <a:ea typeface="华文新魏" pitchFamily="2" charset="-122"/>
              <a:cs typeface="Times New Roman" pitchFamily="18" charset="0"/>
            </a:endParaRPr>
          </a:p>
        </p:txBody>
      </p:sp>
      <p:sp>
        <p:nvSpPr>
          <p:cNvPr id="5" name="Rectangle 3"/>
          <p:cNvSpPr txBox="1">
            <a:spLocks noChangeArrowheads="1"/>
          </p:cNvSpPr>
          <p:nvPr/>
        </p:nvSpPr>
        <p:spPr bwMode="gray">
          <a:xfrm>
            <a:off x="0" y="1052736"/>
            <a:ext cx="8991600" cy="35993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fontAlgn="base">
              <a:lnSpc>
                <a:spcPts val="4000"/>
              </a:lnSpc>
              <a:spcBef>
                <a:spcPct val="0"/>
              </a:spcBef>
              <a:spcAft>
                <a:spcPct val="0"/>
              </a:spcAft>
              <a:buClr>
                <a:srgbClr val="FF0000"/>
              </a:buClr>
              <a:buFont typeface="Wingdings" pitchFamily="2" charset="2"/>
              <a:buChar char="Ø"/>
              <a:defRPr/>
            </a:pPr>
            <a:r>
              <a:rPr kumimoji="0" lang="zh-CN" altLang="en-US" sz="3200" i="0" u="none" strike="noStrike" kern="0" cap="none" spc="0" normalizeH="0" baseline="0" noProof="0" dirty="0" smtClean="0">
                <a:ln>
                  <a:noFill/>
                </a:ln>
                <a:solidFill>
                  <a:schemeClr val="tx1"/>
                </a:solidFill>
                <a:effectLst/>
                <a:uLnTx/>
                <a:uFillTx/>
                <a:latin typeface="Times New Roman" pitchFamily="18" charset="0"/>
                <a:ea typeface="华文新魏" pitchFamily="2" charset="-122"/>
                <a:cs typeface="Times New Roman" pitchFamily="18" charset="0"/>
              </a:rPr>
              <a:t>可贷资金理论</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：实际利率</a:t>
            </a:r>
            <a:r>
              <a:rPr lang="zh-CN" altLang="en-US" sz="2800" kern="0" dirty="0" smtClean="0">
                <a:latin typeface="Times New Roman" pitchFamily="18" charset="0"/>
                <a:ea typeface="楷体_GB2312" pitchFamily="49" charset="-122"/>
                <a:cs typeface="Times New Roman" pitchFamily="18" charset="0"/>
              </a:rPr>
              <a:t>理论</a:t>
            </a:r>
            <a:r>
              <a:rPr kumimoji="0" lang="zh-CN" altLang="en-US"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忽略货币供求，流动性偏好理论忽视实际因素，因此综合“实际利率理论”和“流动性偏好理论”。</a:t>
            </a:r>
            <a:endPar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1257300" lvl="2" indent="-342900" fontAlgn="base">
              <a:lnSpc>
                <a:spcPts val="4000"/>
              </a:lnSpc>
              <a:spcBef>
                <a:spcPct val="0"/>
              </a:spcBef>
              <a:spcAft>
                <a:spcPct val="0"/>
              </a:spcAft>
              <a:buClr>
                <a:srgbClr val="FF0000"/>
              </a:buClr>
              <a:buFont typeface="Wingdings" pitchFamily="2" charset="2"/>
              <a:buChar char="ü"/>
              <a:defRPr/>
            </a:pP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华文新魏" pitchFamily="2" charset="-122"/>
                <a:cs typeface="Times New Roman" pitchFamily="18" charset="0"/>
              </a:rPr>
              <a:t>可贷资金的供给（</a:t>
            </a:r>
            <a:r>
              <a:rPr kumimoji="0" lang="en-US" altLang="zh-CN" sz="2400" i="1"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Fs</a:t>
            </a:r>
            <a:r>
              <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华文新魏" pitchFamily="2" charset="-122"/>
                <a:cs typeface="Times New Roman" pitchFamily="18" charset="0"/>
              </a:rPr>
              <a:t>)</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：储蓄流量</a:t>
            </a:r>
            <a:r>
              <a:rPr kumimoji="0" lang="en-US" altLang="zh-CN" sz="2400" i="1"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S</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；货币供给（存量）的增量</a:t>
            </a:r>
            <a:r>
              <a:rPr kumimoji="0" lang="zh-CN" altLang="en-US" sz="240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altLang="zh-CN" sz="2400" i="1"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Ms</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；与利率</a:t>
            </a:r>
            <a:r>
              <a:rPr kumimoji="0" lang="zh-CN" altLang="en-US" sz="2400" b="1" i="0" u="sng" strike="noStrike" kern="0" cap="none" spc="0" normalizeH="0" baseline="0" noProof="0" dirty="0" smtClean="0">
                <a:ln>
                  <a:noFill/>
                </a:ln>
                <a:solidFill>
                  <a:srgbClr val="0000FF"/>
                </a:solidFill>
                <a:effectLst/>
                <a:uLnTx/>
                <a:uFillTx/>
                <a:latin typeface="Times New Roman" pitchFamily="18" charset="0"/>
                <a:ea typeface="楷体_GB2312" pitchFamily="49" charset="-122"/>
                <a:cs typeface="Times New Roman" pitchFamily="18" charset="0"/>
              </a:rPr>
              <a:t>正</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相关。</a:t>
            </a:r>
            <a:endPar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1257300" lvl="2" indent="-342900" fontAlgn="base">
              <a:lnSpc>
                <a:spcPts val="4000"/>
              </a:lnSpc>
              <a:spcBef>
                <a:spcPct val="0"/>
              </a:spcBef>
              <a:spcAft>
                <a:spcPct val="0"/>
              </a:spcAft>
              <a:buClr>
                <a:srgbClr val="FF0000"/>
              </a:buClr>
              <a:buFont typeface="Wingdings" pitchFamily="2" charset="2"/>
              <a:buChar char="ü"/>
              <a:defRPr/>
            </a:pP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华文新魏" pitchFamily="2" charset="-122"/>
                <a:cs typeface="Times New Roman" pitchFamily="18" charset="0"/>
              </a:rPr>
              <a:t>可贷资金的需求（</a:t>
            </a:r>
            <a:r>
              <a:rPr kumimoji="0" lang="en-US" altLang="zh-CN" sz="2400" i="1" u="none" strike="noStrike" kern="0" cap="none" spc="0" normalizeH="0" baseline="0" noProof="0" dirty="0" err="1" smtClean="0">
                <a:ln>
                  <a:noFill/>
                </a:ln>
                <a:solidFill>
                  <a:schemeClr val="tx1"/>
                </a:solidFill>
                <a:effectLst/>
                <a:uLnTx/>
                <a:uFillTx/>
                <a:latin typeface="Times New Roman" pitchFamily="18" charset="0"/>
                <a:ea typeface="楷体_GB2312" pitchFamily="49" charset="-122"/>
                <a:cs typeface="Times New Roman" pitchFamily="18" charset="0"/>
              </a:rPr>
              <a:t>Fd</a:t>
            </a:r>
            <a:r>
              <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华文新魏" pitchFamily="2" charset="-122"/>
                <a:cs typeface="Times New Roman" pitchFamily="18" charset="0"/>
              </a:rPr>
              <a:t>) </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：投资流量</a:t>
            </a:r>
            <a:r>
              <a:rPr kumimoji="0" lang="en-US" altLang="zh-CN" sz="2400" i="1"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I</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，需求的货币增量</a:t>
            </a:r>
            <a:r>
              <a:rPr kumimoji="0" lang="zh-CN" altLang="en-US" sz="240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altLang="zh-CN" sz="2400" i="1"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rPr>
              <a:t>Md</a:t>
            </a:r>
            <a:r>
              <a:rPr kumimoji="0" lang="en-US" altLang="zh-CN" sz="2400" i="1"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；与利率</a:t>
            </a:r>
            <a:r>
              <a:rPr kumimoji="0" lang="zh-CN" altLang="en-US" sz="2400" b="1" i="0" u="sng" strike="noStrike" kern="0" cap="none" spc="0" normalizeH="0" baseline="0" noProof="0" dirty="0" smtClean="0">
                <a:ln>
                  <a:noFill/>
                </a:ln>
                <a:solidFill>
                  <a:srgbClr val="0000FF"/>
                </a:solidFill>
                <a:effectLst/>
                <a:uLnTx/>
                <a:uFillTx/>
                <a:latin typeface="Times New Roman" pitchFamily="18" charset="0"/>
                <a:ea typeface="楷体_GB2312" pitchFamily="49" charset="-122"/>
                <a:cs typeface="Times New Roman" pitchFamily="18" charset="0"/>
              </a:rPr>
              <a:t>负</a:t>
            </a:r>
            <a:r>
              <a:rPr kumimoji="0" lang="zh-CN" altLang="en-US"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相关。</a:t>
            </a:r>
            <a:endPar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1257300" lvl="2" indent="-342900" fontAlgn="base">
              <a:lnSpc>
                <a:spcPts val="4000"/>
              </a:lnSpc>
              <a:spcBef>
                <a:spcPct val="0"/>
              </a:spcBef>
              <a:spcAft>
                <a:spcPct val="0"/>
              </a:spcAft>
              <a:buClr>
                <a:srgbClr val="FF0000"/>
              </a:buClr>
              <a:buFont typeface="Wingdings" pitchFamily="2" charset="2"/>
              <a:buChar char="ü"/>
              <a:defRPr/>
            </a:pPr>
            <a:r>
              <a:rPr lang="zh-CN" altLang="en-US" sz="2400" kern="0" dirty="0" smtClean="0">
                <a:latin typeface="Times New Roman" pitchFamily="18" charset="0"/>
                <a:ea typeface="楷体_GB2312" pitchFamily="49" charset="-122"/>
                <a:cs typeface="Times New Roman" pitchFamily="18" charset="0"/>
              </a:rPr>
              <a:t>在投资流量和储蓄流量这对实际因素保持稳定的情况下，货币供求力量的对比变化将会导致利率的变动。</a:t>
            </a:r>
            <a:endParaRPr kumimoji="0" lang="en-US" altLang="zh-CN" sz="24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1257300" lvl="2" indent="-342900" fontAlgn="base">
              <a:lnSpc>
                <a:spcPts val="4000"/>
              </a:lnSpc>
              <a:spcBef>
                <a:spcPct val="0"/>
              </a:spcBef>
              <a:spcAft>
                <a:spcPct val="0"/>
              </a:spcAft>
              <a:buClr>
                <a:srgbClr val="FF0000"/>
              </a:buClr>
              <a:buFont typeface="Wingdings" pitchFamily="2" charset="2"/>
              <a:buChar char="ü"/>
              <a:defRPr/>
            </a:pPr>
            <a:endParaRPr kumimoji="0" lang="en-US" altLang="zh-CN" sz="280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342900" marR="0" lvl="0" indent="-342900" algn="l" defTabSz="914400" rtl="0" eaLnBrk="1" fontAlgn="base" latinLnBrk="0" hangingPunct="1">
              <a:lnSpc>
                <a:spcPts val="4000"/>
              </a:lnSpc>
              <a:spcBef>
                <a:spcPct val="0"/>
              </a:spcBef>
              <a:spcAft>
                <a:spcPct val="0"/>
              </a:spcAft>
              <a:buClrTx/>
              <a:buSzTx/>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ts val="4000"/>
              </a:lnSpc>
              <a:spcBef>
                <a:spcPct val="0"/>
              </a:spcBef>
              <a:spcAft>
                <a:spcPct val="0"/>
              </a:spcAft>
              <a:buClrTx/>
              <a:buSzTx/>
              <a:buFontTx/>
              <a:buNone/>
              <a:tabLst/>
              <a:defRPr/>
            </a:pPr>
            <a:endParaRPr kumimoji="0" lang="zh-CN" altLang="en-US" sz="2800" b="1" i="0" u="none" strike="noStrike" kern="0" cap="none" spc="0" normalizeH="0" baseline="0" noProof="0" dirty="0" smtClean="0">
              <a:ln>
                <a:noFill/>
              </a:ln>
              <a:effectLst/>
              <a:uLnTx/>
              <a:uFillTx/>
              <a:latin typeface="楷体_GB2312" pitchFamily="49" charset="-122"/>
              <a:ea typeface="楷体_GB2312" pitchFamily="49" charset="-122"/>
              <a:cs typeface="+mn-cs"/>
            </a:endParaRPr>
          </a:p>
        </p:txBody>
      </p:sp>
      <p:graphicFrame>
        <p:nvGraphicFramePr>
          <p:cNvPr id="6" name="Object 4"/>
          <p:cNvGraphicFramePr>
            <a:graphicFrameLocks noChangeAspect="1"/>
          </p:cNvGraphicFramePr>
          <p:nvPr>
            <p:extLst>
              <p:ext uri="{D42A27DB-BD31-4B8C-83A1-F6EECF244321}">
                <p14:modId xmlns="" xmlns:p14="http://schemas.microsoft.com/office/powerpoint/2010/main" val="4153642847"/>
              </p:ext>
            </p:extLst>
          </p:nvPr>
        </p:nvGraphicFramePr>
        <p:xfrm>
          <a:off x="5076056" y="5589240"/>
          <a:ext cx="2932112" cy="1071563"/>
        </p:xfrm>
        <a:graphic>
          <a:graphicData uri="http://schemas.openxmlformats.org/presentationml/2006/ole">
            <p:oleObj spid="_x0000_s293933" name="Equation" r:id="rId3" imgW="1320227" imgH="482391"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outVertical)">
                                      <p:cBhvr>
                                        <p:cTn id="10" dur="500"/>
                                        <p:tgtEl>
                                          <p:spTgt spid="5">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outVertical)">
                                      <p:cBhvr>
                                        <p:cTn id="13" dur="500"/>
                                        <p:tgtEl>
                                          <p:spTgt spid="5">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outVertical)">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椭圆 43"/>
          <p:cNvSpPr/>
          <p:nvPr/>
        </p:nvSpPr>
        <p:spPr bwMode="auto">
          <a:xfrm>
            <a:off x="1433662" y="5096669"/>
            <a:ext cx="1643062" cy="780603"/>
          </a:xfrm>
          <a:prstGeom prst="ellipse">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a:latin typeface="Arial" charset="0"/>
            </a:endParaRPr>
          </a:p>
        </p:txBody>
      </p:sp>
      <p:sp>
        <p:nvSpPr>
          <p:cNvPr id="40" name="圆角矩形 39"/>
          <p:cNvSpPr/>
          <p:nvPr/>
        </p:nvSpPr>
        <p:spPr bwMode="auto">
          <a:xfrm>
            <a:off x="683568" y="3624091"/>
            <a:ext cx="1500188" cy="741013"/>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1" name="圆角矩形 40"/>
          <p:cNvSpPr/>
          <p:nvPr/>
        </p:nvSpPr>
        <p:spPr bwMode="auto">
          <a:xfrm>
            <a:off x="2409974" y="3624091"/>
            <a:ext cx="1500188" cy="741013"/>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9" name="圆角矩形 38"/>
          <p:cNvSpPr/>
          <p:nvPr/>
        </p:nvSpPr>
        <p:spPr bwMode="auto">
          <a:xfrm>
            <a:off x="2409974" y="2008062"/>
            <a:ext cx="1500188" cy="741013"/>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 name="圆角矩形 1"/>
          <p:cNvSpPr/>
          <p:nvPr/>
        </p:nvSpPr>
        <p:spPr bwMode="auto">
          <a:xfrm>
            <a:off x="683568" y="1983792"/>
            <a:ext cx="1500188" cy="741013"/>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 name="矩形 3"/>
          <p:cNvSpPr/>
          <p:nvPr/>
        </p:nvSpPr>
        <p:spPr>
          <a:xfrm>
            <a:off x="251520" y="332656"/>
            <a:ext cx="8022251" cy="1077218"/>
          </a:xfrm>
          <a:prstGeom prst="rect">
            <a:avLst/>
          </a:prstGeom>
        </p:spPr>
        <p:txBody>
          <a:bodyPr wrap="square">
            <a:spAutoFit/>
          </a:bodyPr>
          <a:lstStyle/>
          <a:p>
            <a:pPr>
              <a:defRPr/>
            </a:pPr>
            <a:r>
              <a:rPr lang="zh-CN" altLang="en-US" sz="3600" b="1" dirty="0" smtClean="0">
                <a:solidFill>
                  <a:srgbClr val="C00000"/>
                </a:solidFill>
                <a:latin typeface="Times New Roman" pitchFamily="18" charset="0"/>
                <a:ea typeface="楷体_GB2312" pitchFamily="49" charset="-122"/>
                <a:cs typeface="Times New Roman" pitchFamily="18" charset="0"/>
              </a:rPr>
              <a:t>（四）新</a:t>
            </a:r>
            <a:r>
              <a:rPr lang="zh-CN" altLang="en-US" sz="3600" b="1" dirty="0">
                <a:solidFill>
                  <a:srgbClr val="C00000"/>
                </a:solidFill>
                <a:latin typeface="Times New Roman" pitchFamily="18" charset="0"/>
                <a:ea typeface="楷体_GB2312" pitchFamily="49" charset="-122"/>
                <a:cs typeface="Times New Roman" pitchFamily="18" charset="0"/>
              </a:rPr>
              <a:t>古典综合派的“</a:t>
            </a:r>
            <a:r>
              <a:rPr lang="en-US" altLang="zh-CN" sz="3600" b="1" i="1" dirty="0">
                <a:solidFill>
                  <a:srgbClr val="C00000"/>
                </a:solidFill>
                <a:latin typeface="Times New Roman" pitchFamily="18" charset="0"/>
                <a:ea typeface="楷体_GB2312" pitchFamily="49" charset="-122"/>
                <a:cs typeface="Times New Roman" pitchFamily="18" charset="0"/>
              </a:rPr>
              <a:t>IS-LM</a:t>
            </a:r>
            <a:r>
              <a:rPr lang="zh-CN" altLang="en-US" sz="3600" b="1" dirty="0">
                <a:solidFill>
                  <a:srgbClr val="C00000"/>
                </a:solidFill>
                <a:latin typeface="Times New Roman" pitchFamily="18" charset="0"/>
                <a:ea typeface="楷体_GB2312" pitchFamily="49" charset="-122"/>
                <a:cs typeface="Times New Roman" pitchFamily="18" charset="0"/>
              </a:rPr>
              <a:t>模型</a:t>
            </a:r>
            <a:r>
              <a:rPr lang="zh-CN" altLang="en-US" sz="3600" b="1" dirty="0" smtClean="0">
                <a:solidFill>
                  <a:srgbClr val="C00000"/>
                </a:solidFill>
                <a:latin typeface="Times New Roman" pitchFamily="18" charset="0"/>
                <a:ea typeface="楷体_GB2312" pitchFamily="49" charset="-122"/>
                <a:cs typeface="Times New Roman" pitchFamily="18" charset="0"/>
              </a:rPr>
              <a:t>”</a:t>
            </a:r>
            <a:endParaRPr lang="en-US" altLang="zh-CN" sz="3600" b="1" dirty="0" smtClean="0">
              <a:solidFill>
                <a:srgbClr val="C00000"/>
              </a:solidFill>
              <a:latin typeface="Times New Roman" pitchFamily="18" charset="0"/>
              <a:ea typeface="楷体_GB2312" pitchFamily="49" charset="-122"/>
              <a:cs typeface="Times New Roman" pitchFamily="18" charset="0"/>
            </a:endParaRPr>
          </a:p>
          <a:p>
            <a:pPr>
              <a:defRPr/>
            </a:pPr>
            <a:r>
              <a:rPr lang="zh-CN" altLang="en-US" sz="2800" b="1" dirty="0" smtClean="0">
                <a:solidFill>
                  <a:srgbClr val="C00000"/>
                </a:solidFill>
                <a:latin typeface="Times New Roman" pitchFamily="18" charset="0"/>
                <a:ea typeface="楷体_GB2312" pitchFamily="49" charset="-122"/>
                <a:cs typeface="Times New Roman" pitchFamily="18" charset="0"/>
              </a:rPr>
              <a:t>（存量</a:t>
            </a:r>
            <a:r>
              <a:rPr lang="en-US" altLang="zh-CN" sz="2800" b="1" dirty="0" smtClean="0">
                <a:solidFill>
                  <a:srgbClr val="C00000"/>
                </a:solidFill>
                <a:latin typeface="Times New Roman" pitchFamily="18" charset="0"/>
                <a:ea typeface="楷体_GB2312" pitchFamily="49" charset="-122"/>
                <a:cs typeface="Times New Roman" pitchFamily="18" charset="0"/>
              </a:rPr>
              <a:t>+</a:t>
            </a:r>
            <a:r>
              <a:rPr lang="zh-CN" altLang="en-US" sz="2800" b="1" dirty="0" smtClean="0">
                <a:solidFill>
                  <a:srgbClr val="C00000"/>
                </a:solidFill>
                <a:latin typeface="Times New Roman" pitchFamily="18" charset="0"/>
                <a:ea typeface="楷体_GB2312" pitchFamily="49" charset="-122"/>
                <a:cs typeface="Times New Roman" pitchFamily="18" charset="0"/>
              </a:rPr>
              <a:t>流量分析）</a:t>
            </a:r>
            <a:endParaRPr lang="zh-CN" altLang="en-US" sz="2800" b="1" dirty="0">
              <a:solidFill>
                <a:srgbClr val="C00000"/>
              </a:solidFill>
              <a:latin typeface="Times New Roman" pitchFamily="18" charset="0"/>
              <a:ea typeface="楷体_GB2312" pitchFamily="49" charset="-122"/>
              <a:cs typeface="Times New Roman" pitchFamily="18" charset="0"/>
            </a:endParaRPr>
          </a:p>
        </p:txBody>
      </p:sp>
      <p:sp>
        <p:nvSpPr>
          <p:cNvPr id="5" name="TextBox 36"/>
          <p:cNvSpPr txBox="1">
            <a:spLocks noChangeArrowheads="1"/>
          </p:cNvSpPr>
          <p:nvPr/>
        </p:nvSpPr>
        <p:spPr bwMode="auto">
          <a:xfrm>
            <a:off x="683568" y="2041189"/>
            <a:ext cx="1500188" cy="707886"/>
          </a:xfrm>
          <a:prstGeom prst="rect">
            <a:avLst/>
          </a:prstGeom>
          <a:noFill/>
          <a:ln w="9525">
            <a:noFill/>
            <a:miter lim="800000"/>
            <a:headEnd/>
            <a:tailEnd/>
          </a:ln>
        </p:spPr>
        <p:txBody>
          <a:bodyPr>
            <a:spAutoFit/>
          </a:bodyPr>
          <a:lstStyle/>
          <a:p>
            <a:pPr algn="ctr"/>
            <a:r>
              <a:rPr lang="zh-CN" altLang="en-US" sz="2000" b="1" dirty="0">
                <a:latin typeface="楷体_GB2312" pitchFamily="49" charset="-122"/>
                <a:ea typeface="楷体_GB2312" pitchFamily="49" charset="-122"/>
              </a:rPr>
              <a:t>商品</a:t>
            </a:r>
            <a:r>
              <a:rPr lang="zh-CN" altLang="en-US" sz="2000" b="1" dirty="0" smtClean="0">
                <a:latin typeface="楷体_GB2312" pitchFamily="49" charset="-122"/>
                <a:ea typeface="楷体_GB2312" pitchFamily="49" charset="-122"/>
              </a:rPr>
              <a:t>市场</a:t>
            </a:r>
            <a:endParaRPr lang="en-US" altLang="zh-CN" sz="2000" b="1" dirty="0" smtClean="0">
              <a:latin typeface="楷体_GB2312" pitchFamily="49" charset="-122"/>
              <a:ea typeface="楷体_GB2312" pitchFamily="49" charset="-122"/>
            </a:endParaRPr>
          </a:p>
          <a:p>
            <a:pPr algn="ctr"/>
            <a:r>
              <a:rPr lang="zh-CN" altLang="en-US" sz="2000" b="1" dirty="0" smtClean="0">
                <a:latin typeface="楷体_GB2312" pitchFamily="49" charset="-122"/>
                <a:ea typeface="楷体_GB2312" pitchFamily="49" charset="-122"/>
              </a:rPr>
              <a:t>均衡</a:t>
            </a:r>
            <a:endParaRPr lang="zh-CN" altLang="en-US" sz="2000" b="1" dirty="0">
              <a:latin typeface="楷体_GB2312" pitchFamily="49" charset="-122"/>
              <a:ea typeface="楷体_GB2312" pitchFamily="49" charset="-122"/>
            </a:endParaRPr>
          </a:p>
        </p:txBody>
      </p:sp>
      <p:sp>
        <p:nvSpPr>
          <p:cNvPr id="6" name="TextBox 37"/>
          <p:cNvSpPr txBox="1">
            <a:spLocks noChangeArrowheads="1"/>
          </p:cNvSpPr>
          <p:nvPr/>
        </p:nvSpPr>
        <p:spPr bwMode="auto">
          <a:xfrm>
            <a:off x="2374256" y="2020094"/>
            <a:ext cx="1571625" cy="707886"/>
          </a:xfrm>
          <a:prstGeom prst="rect">
            <a:avLst/>
          </a:prstGeom>
          <a:noFill/>
          <a:ln w="9525">
            <a:noFill/>
            <a:miter lim="800000"/>
            <a:headEnd/>
            <a:tailEnd/>
          </a:ln>
        </p:spPr>
        <p:txBody>
          <a:bodyPr>
            <a:spAutoFit/>
          </a:bodyPr>
          <a:lstStyle/>
          <a:p>
            <a:pPr algn="ctr"/>
            <a:r>
              <a:rPr lang="zh-CN" altLang="en-US" sz="2000" b="1" dirty="0" smtClean="0">
                <a:latin typeface="楷体_GB2312" pitchFamily="49" charset="-122"/>
                <a:ea typeface="楷体_GB2312" pitchFamily="49" charset="-122"/>
              </a:rPr>
              <a:t>货币市场</a:t>
            </a:r>
            <a:endParaRPr lang="en-US" altLang="zh-CN" sz="2000" b="1" dirty="0" smtClean="0">
              <a:latin typeface="楷体_GB2312" pitchFamily="49" charset="-122"/>
              <a:ea typeface="楷体_GB2312" pitchFamily="49" charset="-122"/>
            </a:endParaRPr>
          </a:p>
          <a:p>
            <a:pPr algn="ctr"/>
            <a:r>
              <a:rPr lang="zh-CN" altLang="en-US" sz="2000" b="1" dirty="0" smtClean="0">
                <a:latin typeface="楷体_GB2312" pitchFamily="49" charset="-122"/>
                <a:ea typeface="楷体_GB2312" pitchFamily="49" charset="-122"/>
              </a:rPr>
              <a:t>均衡</a:t>
            </a:r>
            <a:endParaRPr lang="zh-CN" altLang="en-US" sz="2000" b="1" dirty="0">
              <a:latin typeface="楷体_GB2312" pitchFamily="49" charset="-122"/>
              <a:ea typeface="楷体_GB2312" pitchFamily="49" charset="-122"/>
            </a:endParaRPr>
          </a:p>
        </p:txBody>
      </p:sp>
      <p:sp>
        <p:nvSpPr>
          <p:cNvPr id="7" name="TextBox 6"/>
          <p:cNvSpPr txBox="1"/>
          <p:nvPr/>
        </p:nvSpPr>
        <p:spPr>
          <a:xfrm>
            <a:off x="683568" y="3748881"/>
            <a:ext cx="1500188" cy="400110"/>
          </a:xfrm>
          <a:prstGeom prst="rect">
            <a:avLst/>
          </a:prstGeom>
          <a:noFill/>
        </p:spPr>
        <p:txBody>
          <a:bodyPr>
            <a:spAutoFit/>
          </a:bodyPr>
          <a:lstStyle/>
          <a:p>
            <a:pPr algn="ctr">
              <a:defRPr/>
            </a:pPr>
            <a:r>
              <a:rPr lang="en-US" altLang="zh-CN" sz="2000" b="1" i="1" dirty="0">
                <a:latin typeface="+mn-lt"/>
                <a:ea typeface="楷体_GB2312" pitchFamily="49" charset="-122"/>
              </a:rPr>
              <a:t>IS</a:t>
            </a:r>
            <a:r>
              <a:rPr lang="zh-CN" altLang="en-US" sz="2000" b="1" dirty="0">
                <a:latin typeface="楷体_GB2312" pitchFamily="49" charset="-122"/>
                <a:ea typeface="楷体_GB2312" pitchFamily="49" charset="-122"/>
              </a:rPr>
              <a:t>曲线</a:t>
            </a:r>
          </a:p>
        </p:txBody>
      </p:sp>
      <p:sp>
        <p:nvSpPr>
          <p:cNvPr id="8" name="TextBox 7"/>
          <p:cNvSpPr txBox="1"/>
          <p:nvPr/>
        </p:nvSpPr>
        <p:spPr>
          <a:xfrm>
            <a:off x="2374256" y="3748881"/>
            <a:ext cx="1500187" cy="400110"/>
          </a:xfrm>
          <a:prstGeom prst="rect">
            <a:avLst/>
          </a:prstGeom>
          <a:noFill/>
        </p:spPr>
        <p:txBody>
          <a:bodyPr>
            <a:spAutoFit/>
          </a:bodyPr>
          <a:lstStyle/>
          <a:p>
            <a:pPr algn="ctr">
              <a:defRPr/>
            </a:pPr>
            <a:r>
              <a:rPr lang="en-US" altLang="zh-CN" sz="2000" b="1" i="1" dirty="0">
                <a:latin typeface="+mn-lt"/>
                <a:ea typeface="楷体_GB2312" pitchFamily="49" charset="-122"/>
              </a:rPr>
              <a:t>LM</a:t>
            </a:r>
            <a:r>
              <a:rPr lang="zh-CN" altLang="en-US" sz="2000" b="1" dirty="0">
                <a:latin typeface="楷体_GB2312" pitchFamily="49" charset="-122"/>
                <a:ea typeface="楷体_GB2312" pitchFamily="49" charset="-122"/>
              </a:rPr>
              <a:t>曲线</a:t>
            </a:r>
          </a:p>
        </p:txBody>
      </p:sp>
      <p:sp>
        <p:nvSpPr>
          <p:cNvPr id="9" name="Line 7"/>
          <p:cNvSpPr>
            <a:spLocks noChangeShapeType="1"/>
          </p:cNvSpPr>
          <p:nvPr/>
        </p:nvSpPr>
        <p:spPr bwMode="auto">
          <a:xfrm>
            <a:off x="1433662" y="4365104"/>
            <a:ext cx="543719" cy="726802"/>
          </a:xfrm>
          <a:prstGeom prst="line">
            <a:avLst/>
          </a:prstGeom>
          <a:noFill/>
          <a:ln w="38100">
            <a:solidFill>
              <a:schemeClr val="tx1"/>
            </a:solidFill>
            <a:round/>
            <a:headEnd/>
            <a:tailEnd type="triangle" w="med" len="med"/>
          </a:ln>
        </p:spPr>
        <p:txBody>
          <a:bodyPr/>
          <a:lstStyle/>
          <a:p>
            <a:endParaRPr lang="zh-CN" altLang="en-US" sz="2000"/>
          </a:p>
        </p:txBody>
      </p:sp>
      <p:sp>
        <p:nvSpPr>
          <p:cNvPr id="10" name="Line 8"/>
          <p:cNvSpPr>
            <a:spLocks noChangeShapeType="1"/>
          </p:cNvSpPr>
          <p:nvPr/>
        </p:nvSpPr>
        <p:spPr bwMode="auto">
          <a:xfrm flipH="1">
            <a:off x="2507605" y="4365104"/>
            <a:ext cx="654816" cy="731565"/>
          </a:xfrm>
          <a:prstGeom prst="line">
            <a:avLst/>
          </a:prstGeom>
          <a:noFill/>
          <a:ln w="38100">
            <a:solidFill>
              <a:schemeClr val="tx1"/>
            </a:solidFill>
            <a:round/>
            <a:headEnd/>
            <a:tailEnd type="triangle" w="med" len="med"/>
          </a:ln>
        </p:spPr>
        <p:txBody>
          <a:bodyPr/>
          <a:lstStyle/>
          <a:p>
            <a:endParaRPr lang="zh-CN" altLang="en-US" sz="2000"/>
          </a:p>
        </p:txBody>
      </p:sp>
      <p:sp>
        <p:nvSpPr>
          <p:cNvPr id="11" name="TextBox 44"/>
          <p:cNvSpPr txBox="1">
            <a:spLocks noChangeArrowheads="1"/>
          </p:cNvSpPr>
          <p:nvPr/>
        </p:nvSpPr>
        <p:spPr bwMode="auto">
          <a:xfrm>
            <a:off x="1362225" y="5142441"/>
            <a:ext cx="1643062" cy="646331"/>
          </a:xfrm>
          <a:prstGeom prst="rect">
            <a:avLst/>
          </a:prstGeom>
          <a:noFill/>
          <a:ln w="9525">
            <a:noFill/>
            <a:miter lim="800000"/>
            <a:headEnd/>
            <a:tailEnd/>
          </a:ln>
        </p:spPr>
        <p:txBody>
          <a:bodyPr>
            <a:spAutoFit/>
          </a:bodyPr>
          <a:lstStyle/>
          <a:p>
            <a:r>
              <a:rPr lang="zh-CN" altLang="en-US" sz="2000" dirty="0"/>
              <a:t>     </a:t>
            </a:r>
            <a:r>
              <a:rPr lang="zh-CN" altLang="en-US" sz="3600" b="1" dirty="0">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利率</a:t>
            </a:r>
          </a:p>
        </p:txBody>
      </p:sp>
      <p:grpSp>
        <p:nvGrpSpPr>
          <p:cNvPr id="3" name="组合 30"/>
          <p:cNvGrpSpPr>
            <a:grpSpLocks/>
          </p:cNvGrpSpPr>
          <p:nvPr/>
        </p:nvGrpSpPr>
        <p:grpSpPr bwMode="auto">
          <a:xfrm>
            <a:off x="3820468" y="1805619"/>
            <a:ext cx="5111750" cy="3999363"/>
            <a:chOff x="3923928" y="1340767"/>
            <a:chExt cx="5112568" cy="4000159"/>
          </a:xfrm>
        </p:grpSpPr>
        <p:sp>
          <p:nvSpPr>
            <p:cNvPr id="15" name="TextBox 79"/>
            <p:cNvSpPr txBox="1">
              <a:spLocks noChangeArrowheads="1"/>
            </p:cNvSpPr>
            <p:nvPr/>
          </p:nvSpPr>
          <p:spPr bwMode="auto">
            <a:xfrm>
              <a:off x="3923928" y="2348880"/>
              <a:ext cx="648072" cy="400190"/>
            </a:xfrm>
            <a:prstGeom prst="rect">
              <a:avLst/>
            </a:prstGeom>
            <a:noFill/>
            <a:ln w="9525">
              <a:noFill/>
              <a:miter lim="800000"/>
              <a:headEnd/>
              <a:tailEnd/>
            </a:ln>
          </p:spPr>
          <p:txBody>
            <a:bodyPr>
              <a:spAutoFit/>
            </a:bodyPr>
            <a:lstStyle/>
            <a:p>
              <a:pPr algn="r"/>
              <a:r>
                <a:rPr lang="en-US" altLang="zh-CN" sz="2000"/>
                <a:t>r</a:t>
              </a:r>
              <a:r>
                <a:rPr lang="en-US" altLang="zh-CN" sz="2000" baseline="-25000"/>
                <a:t>1</a:t>
              </a:r>
              <a:endParaRPr lang="zh-CN" altLang="en-US" sz="2000"/>
            </a:p>
          </p:txBody>
        </p:sp>
        <p:sp>
          <p:nvSpPr>
            <p:cNvPr id="16" name="TextBox 80"/>
            <p:cNvSpPr txBox="1">
              <a:spLocks noChangeArrowheads="1"/>
            </p:cNvSpPr>
            <p:nvPr/>
          </p:nvSpPr>
          <p:spPr bwMode="auto">
            <a:xfrm>
              <a:off x="3923928" y="2780928"/>
              <a:ext cx="648072" cy="400190"/>
            </a:xfrm>
            <a:prstGeom prst="rect">
              <a:avLst/>
            </a:prstGeom>
            <a:noFill/>
            <a:ln w="9525">
              <a:noFill/>
              <a:miter lim="800000"/>
              <a:headEnd/>
              <a:tailEnd/>
            </a:ln>
          </p:spPr>
          <p:txBody>
            <a:bodyPr>
              <a:spAutoFit/>
            </a:bodyPr>
            <a:lstStyle/>
            <a:p>
              <a:pPr algn="r"/>
              <a:r>
                <a:rPr lang="en-US" altLang="zh-CN" sz="2000" dirty="0"/>
                <a:t>r</a:t>
              </a:r>
              <a:r>
                <a:rPr lang="en-US" altLang="zh-CN" sz="2000" baseline="-25000" dirty="0"/>
                <a:t>e</a:t>
              </a:r>
              <a:endParaRPr lang="zh-CN" altLang="en-US" sz="2000" dirty="0"/>
            </a:p>
          </p:txBody>
        </p:sp>
        <p:sp>
          <p:nvSpPr>
            <p:cNvPr id="17" name="TextBox 81"/>
            <p:cNvSpPr txBox="1">
              <a:spLocks noChangeArrowheads="1"/>
            </p:cNvSpPr>
            <p:nvPr/>
          </p:nvSpPr>
          <p:spPr bwMode="auto">
            <a:xfrm>
              <a:off x="3923928" y="3255367"/>
              <a:ext cx="648072" cy="400190"/>
            </a:xfrm>
            <a:prstGeom prst="rect">
              <a:avLst/>
            </a:prstGeom>
            <a:noFill/>
            <a:ln w="9525">
              <a:noFill/>
              <a:miter lim="800000"/>
              <a:headEnd/>
              <a:tailEnd/>
            </a:ln>
          </p:spPr>
          <p:txBody>
            <a:bodyPr>
              <a:spAutoFit/>
            </a:bodyPr>
            <a:lstStyle/>
            <a:p>
              <a:pPr algn="r"/>
              <a:r>
                <a:rPr lang="en-US" altLang="zh-CN" sz="2000" dirty="0"/>
                <a:t>r</a:t>
              </a:r>
              <a:r>
                <a:rPr lang="en-US" altLang="zh-CN" sz="2000" baseline="-25000" dirty="0"/>
                <a:t>2</a:t>
              </a:r>
              <a:endParaRPr lang="zh-CN" altLang="en-US" sz="2000" dirty="0"/>
            </a:p>
          </p:txBody>
        </p:sp>
        <p:cxnSp>
          <p:nvCxnSpPr>
            <p:cNvPr id="18" name="直接箭头连接符 3"/>
            <p:cNvCxnSpPr>
              <a:cxnSpLocks noChangeShapeType="1"/>
            </p:cNvCxnSpPr>
            <p:nvPr/>
          </p:nvCxnSpPr>
          <p:spPr bwMode="auto">
            <a:xfrm>
              <a:off x="4572000" y="4898345"/>
              <a:ext cx="4176464" cy="161"/>
            </a:xfrm>
            <a:prstGeom prst="straightConnector1">
              <a:avLst/>
            </a:prstGeom>
            <a:noFill/>
            <a:ln w="25400" algn="ctr">
              <a:solidFill>
                <a:schemeClr val="tx1"/>
              </a:solidFill>
              <a:miter lim="800000"/>
              <a:headEnd/>
              <a:tailEnd type="arrow" w="med" len="med"/>
            </a:ln>
          </p:spPr>
        </p:cxnSp>
        <p:cxnSp>
          <p:nvCxnSpPr>
            <p:cNvPr id="19" name="直接箭头连接符 5"/>
            <p:cNvCxnSpPr>
              <a:cxnSpLocks noChangeShapeType="1"/>
            </p:cNvCxnSpPr>
            <p:nvPr/>
          </p:nvCxnSpPr>
          <p:spPr bwMode="auto">
            <a:xfrm flipV="1">
              <a:off x="4572000" y="1649385"/>
              <a:ext cx="0" cy="3248960"/>
            </a:xfrm>
            <a:prstGeom prst="straightConnector1">
              <a:avLst/>
            </a:prstGeom>
            <a:noFill/>
            <a:ln w="25400" algn="ctr">
              <a:solidFill>
                <a:schemeClr val="tx1"/>
              </a:solidFill>
              <a:miter lim="800000"/>
              <a:headEnd/>
              <a:tailEnd type="arrow" w="med" len="med"/>
            </a:ln>
          </p:spPr>
        </p:cxnSp>
        <p:cxnSp>
          <p:nvCxnSpPr>
            <p:cNvPr id="20" name="直接连接符 7"/>
            <p:cNvCxnSpPr>
              <a:cxnSpLocks noChangeShapeType="1"/>
            </p:cNvCxnSpPr>
            <p:nvPr/>
          </p:nvCxnSpPr>
          <p:spPr bwMode="auto">
            <a:xfrm>
              <a:off x="4716016" y="2090033"/>
              <a:ext cx="2376264" cy="2143779"/>
            </a:xfrm>
            <a:prstGeom prst="line">
              <a:avLst/>
            </a:prstGeom>
            <a:noFill/>
            <a:ln w="25400" algn="ctr">
              <a:solidFill>
                <a:schemeClr val="tx1"/>
              </a:solidFill>
              <a:miter lim="800000"/>
              <a:headEnd/>
              <a:tailEnd/>
            </a:ln>
          </p:spPr>
        </p:cxnSp>
        <p:cxnSp>
          <p:nvCxnSpPr>
            <p:cNvPr id="21" name="直接连接符 49"/>
            <p:cNvCxnSpPr>
              <a:cxnSpLocks noChangeShapeType="1"/>
            </p:cNvCxnSpPr>
            <p:nvPr/>
          </p:nvCxnSpPr>
          <p:spPr bwMode="auto">
            <a:xfrm>
              <a:off x="5213945" y="1649385"/>
              <a:ext cx="2814439" cy="2502406"/>
            </a:xfrm>
            <a:prstGeom prst="line">
              <a:avLst/>
            </a:prstGeom>
            <a:noFill/>
            <a:ln w="25400" algn="ctr">
              <a:solidFill>
                <a:schemeClr val="tx1"/>
              </a:solidFill>
              <a:miter lim="800000"/>
              <a:headEnd/>
              <a:tailEnd/>
            </a:ln>
          </p:spPr>
        </p:cxnSp>
        <p:cxnSp>
          <p:nvCxnSpPr>
            <p:cNvPr id="22" name="直接连接符 9"/>
            <p:cNvCxnSpPr>
              <a:cxnSpLocks noChangeShapeType="1"/>
            </p:cNvCxnSpPr>
            <p:nvPr/>
          </p:nvCxnSpPr>
          <p:spPr bwMode="auto">
            <a:xfrm flipV="1">
              <a:off x="5004048" y="1729993"/>
              <a:ext cx="2520280" cy="2140148"/>
            </a:xfrm>
            <a:prstGeom prst="line">
              <a:avLst/>
            </a:prstGeom>
            <a:noFill/>
            <a:ln w="25400" algn="ctr">
              <a:solidFill>
                <a:schemeClr val="tx1"/>
              </a:solidFill>
              <a:miter lim="800000"/>
              <a:headEnd/>
              <a:tailEnd/>
            </a:ln>
          </p:spPr>
        </p:cxnSp>
        <p:cxnSp>
          <p:nvCxnSpPr>
            <p:cNvPr id="23" name="直接连接符 52"/>
            <p:cNvCxnSpPr>
              <a:cxnSpLocks noChangeShapeType="1"/>
            </p:cNvCxnSpPr>
            <p:nvPr/>
          </p:nvCxnSpPr>
          <p:spPr bwMode="auto">
            <a:xfrm flipV="1">
              <a:off x="6060418" y="1941112"/>
              <a:ext cx="2264185" cy="1929029"/>
            </a:xfrm>
            <a:prstGeom prst="line">
              <a:avLst/>
            </a:prstGeom>
            <a:noFill/>
            <a:ln w="25400" algn="ctr">
              <a:solidFill>
                <a:schemeClr val="tx1"/>
              </a:solidFill>
              <a:miter lim="800000"/>
              <a:headEnd/>
              <a:tailEnd/>
            </a:ln>
          </p:spPr>
        </p:cxnSp>
        <p:cxnSp>
          <p:nvCxnSpPr>
            <p:cNvPr id="24" name="直接连接符 11"/>
            <p:cNvCxnSpPr>
              <a:cxnSpLocks noChangeShapeType="1"/>
            </p:cNvCxnSpPr>
            <p:nvPr/>
          </p:nvCxnSpPr>
          <p:spPr bwMode="auto">
            <a:xfrm>
              <a:off x="6372200" y="2738105"/>
              <a:ext cx="0" cy="2160240"/>
            </a:xfrm>
            <a:prstGeom prst="line">
              <a:avLst/>
            </a:prstGeom>
            <a:noFill/>
            <a:ln w="25400" algn="ctr">
              <a:solidFill>
                <a:schemeClr val="tx1"/>
              </a:solidFill>
              <a:prstDash val="dash"/>
              <a:miter lim="800000"/>
              <a:headEnd/>
              <a:tailEnd/>
            </a:ln>
          </p:spPr>
        </p:cxnSp>
        <p:cxnSp>
          <p:nvCxnSpPr>
            <p:cNvPr id="25" name="直接连接符 56"/>
            <p:cNvCxnSpPr>
              <a:cxnSpLocks noChangeShapeType="1"/>
            </p:cNvCxnSpPr>
            <p:nvPr/>
          </p:nvCxnSpPr>
          <p:spPr bwMode="auto">
            <a:xfrm>
              <a:off x="5868144" y="3189910"/>
              <a:ext cx="0" cy="1708596"/>
            </a:xfrm>
            <a:prstGeom prst="line">
              <a:avLst/>
            </a:prstGeom>
            <a:noFill/>
            <a:ln w="25400" algn="ctr">
              <a:solidFill>
                <a:schemeClr val="tx1"/>
              </a:solidFill>
              <a:prstDash val="dash"/>
              <a:miter lim="800000"/>
              <a:headEnd/>
              <a:tailEnd/>
            </a:ln>
          </p:spPr>
        </p:cxnSp>
        <p:cxnSp>
          <p:nvCxnSpPr>
            <p:cNvPr id="26" name="直接连接符 14"/>
            <p:cNvCxnSpPr>
              <a:cxnSpLocks noChangeShapeType="1"/>
            </p:cNvCxnSpPr>
            <p:nvPr/>
          </p:nvCxnSpPr>
          <p:spPr bwMode="auto">
            <a:xfrm>
              <a:off x="4572000" y="3603535"/>
              <a:ext cx="1812075" cy="0"/>
            </a:xfrm>
            <a:prstGeom prst="line">
              <a:avLst/>
            </a:prstGeom>
            <a:noFill/>
            <a:ln w="25400" algn="ctr">
              <a:solidFill>
                <a:schemeClr val="tx1"/>
              </a:solidFill>
              <a:prstDash val="dash"/>
              <a:miter lim="800000"/>
              <a:headEnd/>
              <a:tailEnd/>
            </a:ln>
          </p:spPr>
        </p:cxnSp>
        <p:cxnSp>
          <p:nvCxnSpPr>
            <p:cNvPr id="27" name="直接连接符 60"/>
            <p:cNvCxnSpPr>
              <a:cxnSpLocks noChangeShapeType="1"/>
            </p:cNvCxnSpPr>
            <p:nvPr/>
          </p:nvCxnSpPr>
          <p:spPr bwMode="auto">
            <a:xfrm>
              <a:off x="4572000" y="3146403"/>
              <a:ext cx="1283890" cy="0"/>
            </a:xfrm>
            <a:prstGeom prst="line">
              <a:avLst/>
            </a:prstGeom>
            <a:noFill/>
            <a:ln w="25400" algn="ctr">
              <a:solidFill>
                <a:schemeClr val="tx1"/>
              </a:solidFill>
              <a:prstDash val="dash"/>
              <a:miter lim="800000"/>
              <a:headEnd/>
              <a:tailEnd/>
            </a:ln>
          </p:spPr>
        </p:cxnSp>
        <p:cxnSp>
          <p:nvCxnSpPr>
            <p:cNvPr id="28" name="直接连接符 61"/>
            <p:cNvCxnSpPr>
              <a:cxnSpLocks noChangeShapeType="1"/>
            </p:cNvCxnSpPr>
            <p:nvPr/>
          </p:nvCxnSpPr>
          <p:spPr bwMode="auto">
            <a:xfrm>
              <a:off x="4572000" y="2718492"/>
              <a:ext cx="1812075" cy="0"/>
            </a:xfrm>
            <a:prstGeom prst="line">
              <a:avLst/>
            </a:prstGeom>
            <a:noFill/>
            <a:ln w="25400" algn="ctr">
              <a:solidFill>
                <a:schemeClr val="tx1"/>
              </a:solidFill>
              <a:prstDash val="dash"/>
              <a:miter lim="800000"/>
              <a:headEnd/>
              <a:tailEnd/>
            </a:ln>
          </p:spPr>
        </p:cxnSp>
        <p:sp>
          <p:nvSpPr>
            <p:cNvPr id="29" name="TextBox 26"/>
            <p:cNvSpPr txBox="1">
              <a:spLocks noChangeArrowheads="1"/>
            </p:cNvSpPr>
            <p:nvPr/>
          </p:nvSpPr>
          <p:spPr bwMode="auto">
            <a:xfrm>
              <a:off x="6732240" y="4233812"/>
              <a:ext cx="720080" cy="400190"/>
            </a:xfrm>
            <a:prstGeom prst="rect">
              <a:avLst/>
            </a:prstGeom>
            <a:noFill/>
            <a:ln w="9525">
              <a:noFill/>
              <a:miter lim="800000"/>
              <a:headEnd/>
              <a:tailEnd/>
            </a:ln>
          </p:spPr>
          <p:txBody>
            <a:bodyPr>
              <a:spAutoFit/>
            </a:bodyPr>
            <a:lstStyle/>
            <a:p>
              <a:pPr algn="ctr"/>
              <a:r>
                <a:rPr lang="en-US" altLang="zh-CN" sz="2000" b="1" i="1"/>
                <a:t>IS</a:t>
              </a:r>
              <a:endParaRPr lang="zh-CN" altLang="en-US" sz="2000" b="1" i="1"/>
            </a:p>
          </p:txBody>
        </p:sp>
        <p:sp>
          <p:nvSpPr>
            <p:cNvPr id="30" name="TextBox 74"/>
            <p:cNvSpPr txBox="1">
              <a:spLocks noChangeArrowheads="1"/>
            </p:cNvSpPr>
            <p:nvPr/>
          </p:nvSpPr>
          <p:spPr bwMode="auto">
            <a:xfrm>
              <a:off x="7668344" y="4046124"/>
              <a:ext cx="720080" cy="400190"/>
            </a:xfrm>
            <a:prstGeom prst="rect">
              <a:avLst/>
            </a:prstGeom>
            <a:noFill/>
            <a:ln w="9525">
              <a:noFill/>
              <a:miter lim="800000"/>
              <a:headEnd/>
              <a:tailEnd/>
            </a:ln>
          </p:spPr>
          <p:txBody>
            <a:bodyPr>
              <a:spAutoFit/>
            </a:bodyPr>
            <a:lstStyle/>
            <a:p>
              <a:pPr algn="ctr"/>
              <a:r>
                <a:rPr lang="en-US" altLang="zh-CN" sz="2000" b="1" i="1"/>
                <a:t>IS’</a:t>
              </a:r>
              <a:endParaRPr lang="zh-CN" altLang="en-US" sz="2000" b="1" i="1"/>
            </a:p>
          </p:txBody>
        </p:sp>
        <p:sp>
          <p:nvSpPr>
            <p:cNvPr id="31" name="TextBox 75"/>
            <p:cNvSpPr txBox="1">
              <a:spLocks noChangeArrowheads="1"/>
            </p:cNvSpPr>
            <p:nvPr/>
          </p:nvSpPr>
          <p:spPr bwMode="auto">
            <a:xfrm>
              <a:off x="7192510" y="1340767"/>
              <a:ext cx="720080" cy="400190"/>
            </a:xfrm>
            <a:prstGeom prst="rect">
              <a:avLst/>
            </a:prstGeom>
            <a:noFill/>
            <a:ln w="9525">
              <a:noFill/>
              <a:miter lim="800000"/>
              <a:headEnd/>
              <a:tailEnd/>
            </a:ln>
          </p:spPr>
          <p:txBody>
            <a:bodyPr>
              <a:spAutoFit/>
            </a:bodyPr>
            <a:lstStyle/>
            <a:p>
              <a:pPr algn="ctr"/>
              <a:r>
                <a:rPr lang="en-US" altLang="zh-CN" sz="2000" b="1" i="1" dirty="0"/>
                <a:t>LM</a:t>
              </a:r>
              <a:endParaRPr lang="zh-CN" altLang="en-US" sz="2000" b="1" i="1" dirty="0"/>
            </a:p>
          </p:txBody>
        </p:sp>
        <p:sp>
          <p:nvSpPr>
            <p:cNvPr id="32" name="TextBox 76"/>
            <p:cNvSpPr txBox="1">
              <a:spLocks noChangeArrowheads="1"/>
            </p:cNvSpPr>
            <p:nvPr/>
          </p:nvSpPr>
          <p:spPr bwMode="auto">
            <a:xfrm>
              <a:off x="8028384" y="1585977"/>
              <a:ext cx="720080" cy="708027"/>
            </a:xfrm>
            <a:prstGeom prst="rect">
              <a:avLst/>
            </a:prstGeom>
            <a:noFill/>
            <a:ln w="9525">
              <a:noFill/>
              <a:miter lim="800000"/>
              <a:headEnd/>
              <a:tailEnd/>
            </a:ln>
          </p:spPr>
          <p:txBody>
            <a:bodyPr>
              <a:spAutoFit/>
            </a:bodyPr>
            <a:lstStyle/>
            <a:p>
              <a:pPr algn="ctr"/>
              <a:r>
                <a:rPr lang="en-US" altLang="zh-CN" sz="2000" b="1" i="1" dirty="0"/>
                <a:t>LM’</a:t>
              </a:r>
              <a:endParaRPr lang="zh-CN" altLang="en-US" sz="2000" b="1" i="1" dirty="0"/>
            </a:p>
            <a:p>
              <a:pPr algn="ctr"/>
              <a:endParaRPr lang="zh-CN" altLang="en-US" sz="2000" b="1" i="1" dirty="0"/>
            </a:p>
          </p:txBody>
        </p:sp>
        <p:sp>
          <p:nvSpPr>
            <p:cNvPr id="33" name="TextBox 27"/>
            <p:cNvSpPr txBox="1">
              <a:spLocks noChangeArrowheads="1"/>
            </p:cNvSpPr>
            <p:nvPr/>
          </p:nvSpPr>
          <p:spPr bwMode="auto">
            <a:xfrm>
              <a:off x="4211960" y="1484352"/>
              <a:ext cx="360040" cy="400190"/>
            </a:xfrm>
            <a:prstGeom prst="rect">
              <a:avLst/>
            </a:prstGeom>
            <a:noFill/>
            <a:ln w="9525">
              <a:noFill/>
              <a:miter lim="800000"/>
              <a:headEnd/>
              <a:tailEnd/>
            </a:ln>
          </p:spPr>
          <p:txBody>
            <a:bodyPr>
              <a:spAutoFit/>
            </a:bodyPr>
            <a:lstStyle/>
            <a:p>
              <a:pPr algn="ctr"/>
              <a:r>
                <a:rPr lang="en-US" altLang="zh-CN" sz="2000"/>
                <a:t>r</a:t>
              </a:r>
              <a:endParaRPr lang="zh-CN" altLang="en-US" sz="2000"/>
            </a:p>
          </p:txBody>
        </p:sp>
        <p:sp>
          <p:nvSpPr>
            <p:cNvPr id="34" name="TextBox 78"/>
            <p:cNvSpPr txBox="1">
              <a:spLocks noChangeArrowheads="1"/>
            </p:cNvSpPr>
            <p:nvPr/>
          </p:nvSpPr>
          <p:spPr bwMode="auto">
            <a:xfrm>
              <a:off x="8676456" y="4826337"/>
              <a:ext cx="360040" cy="400190"/>
            </a:xfrm>
            <a:prstGeom prst="rect">
              <a:avLst/>
            </a:prstGeom>
            <a:noFill/>
            <a:ln w="9525">
              <a:noFill/>
              <a:miter lim="800000"/>
              <a:headEnd/>
              <a:tailEnd/>
            </a:ln>
          </p:spPr>
          <p:txBody>
            <a:bodyPr>
              <a:spAutoFit/>
            </a:bodyPr>
            <a:lstStyle/>
            <a:p>
              <a:pPr algn="ctr"/>
              <a:r>
                <a:rPr lang="en-US" altLang="zh-CN" sz="2000"/>
                <a:t>Y</a:t>
              </a:r>
              <a:endParaRPr lang="zh-CN" altLang="en-US" sz="2000"/>
            </a:p>
          </p:txBody>
        </p:sp>
        <p:sp>
          <p:nvSpPr>
            <p:cNvPr id="35" name="TextBox 82"/>
            <p:cNvSpPr txBox="1">
              <a:spLocks noChangeArrowheads="1"/>
            </p:cNvSpPr>
            <p:nvPr/>
          </p:nvSpPr>
          <p:spPr bwMode="auto">
            <a:xfrm>
              <a:off x="5610178" y="4940736"/>
              <a:ext cx="545998" cy="400190"/>
            </a:xfrm>
            <a:prstGeom prst="rect">
              <a:avLst/>
            </a:prstGeom>
            <a:noFill/>
            <a:ln w="9525">
              <a:noFill/>
              <a:miter lim="800000"/>
              <a:headEnd/>
              <a:tailEnd/>
            </a:ln>
          </p:spPr>
          <p:txBody>
            <a:bodyPr>
              <a:spAutoFit/>
            </a:bodyPr>
            <a:lstStyle/>
            <a:p>
              <a:pPr algn="ctr"/>
              <a:r>
                <a:rPr lang="en-US" altLang="zh-CN" sz="2000" i="1" dirty="0"/>
                <a:t>Y</a:t>
              </a:r>
              <a:r>
                <a:rPr lang="en-US" altLang="zh-CN" sz="2000" i="1" baseline="-25000" dirty="0"/>
                <a:t>e</a:t>
              </a:r>
              <a:endParaRPr lang="zh-CN" altLang="en-US" sz="2000" i="1" baseline="-25000" dirty="0"/>
            </a:p>
          </p:txBody>
        </p:sp>
      </p:grpSp>
      <p:graphicFrame>
        <p:nvGraphicFramePr>
          <p:cNvPr id="36" name="Object 4"/>
          <p:cNvGraphicFramePr>
            <a:graphicFrameLocks noChangeAspect="1"/>
          </p:cNvGraphicFramePr>
          <p:nvPr>
            <p:extLst>
              <p:ext uri="{D42A27DB-BD31-4B8C-83A1-F6EECF244321}">
                <p14:modId xmlns="" xmlns:p14="http://schemas.microsoft.com/office/powerpoint/2010/main" val="1501308429"/>
              </p:ext>
            </p:extLst>
          </p:nvPr>
        </p:nvGraphicFramePr>
        <p:xfrm>
          <a:off x="6228184" y="5373216"/>
          <a:ext cx="357187" cy="522287"/>
        </p:xfrm>
        <a:graphic>
          <a:graphicData uri="http://schemas.openxmlformats.org/presentationml/2006/ole">
            <p:oleObj spid="_x0000_s295980" name="Equation" r:id="rId3" imgW="164957" imgH="241091" progId="Equation.DSMT4">
              <p:embed/>
            </p:oleObj>
          </a:graphicData>
        </a:graphic>
      </p:graphicFrame>
      <p:cxnSp>
        <p:nvCxnSpPr>
          <p:cNvPr id="42" name="直接箭头连接符 41"/>
          <p:cNvCxnSpPr/>
          <p:nvPr/>
        </p:nvCxnSpPr>
        <p:spPr bwMode="auto">
          <a:xfrm flipH="1">
            <a:off x="1443980" y="2724524"/>
            <a:ext cx="1" cy="902433"/>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flipH="1">
            <a:off x="3162421" y="2721658"/>
            <a:ext cx="1" cy="902433"/>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i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8892480" cy="5472608"/>
          </a:xfrm>
        </p:spPr>
        <p:txBody>
          <a:bodyPr/>
          <a:lstStyle/>
          <a:p>
            <a:pPr>
              <a:lnSpc>
                <a:spcPct val="150000"/>
              </a:lnSpc>
              <a:buClr>
                <a:srgbClr val="FF0000"/>
              </a:buClr>
              <a:buFont typeface="Wingdings" panose="05000000000000000000" pitchFamily="2" charset="2"/>
              <a:buChar char="Ø"/>
            </a:pP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IS</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和</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LM</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曲线是两条均衡线（每条线都表示供给和需求的均衡）。</a:t>
            </a:r>
            <a:endPar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50000"/>
              </a:lnSpc>
              <a:buClr>
                <a:srgbClr val="FF0000"/>
              </a:buClr>
              <a:buFont typeface="Wingdings" panose="05000000000000000000" pitchFamily="2" charset="2"/>
              <a:buChar char="ü"/>
            </a:pP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IS</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曲线表示产品市场的均衡，描述实际变量之间的供求均衡。</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表示投资需求曲线，是资金的需求；</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S</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表示储蓄供给曲线，是资金的供给。</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50000"/>
              </a:lnSpc>
              <a:buClr>
                <a:srgbClr val="FF0000"/>
              </a:buClr>
              <a:buFont typeface="Wingdings" panose="05000000000000000000" pitchFamily="2" charset="2"/>
              <a:buChar char="ü"/>
            </a:pP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LM</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曲线表示货币市场的均衡，描述名义变量之间的供求均衡。</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L</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表示货币需求曲线，是资金的需求；</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M</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表示货币供给曲线，是资金的供给。</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buClr>
                <a:srgbClr val="FF0000"/>
              </a:buClr>
              <a:buFont typeface="Wingdings" panose="05000000000000000000" pitchFamily="2" charset="2"/>
              <a:buChar char="ü"/>
            </a:pPr>
            <a:endParaRPr lang="en-US" altLang="zh-CN" dirty="0" smtClean="0">
              <a:latin typeface="Times New Roman" panose="02020603050405020304" pitchFamily="18" charset="0"/>
              <a:cs typeface="Times New Roman" panose="02020603050405020304" pitchFamily="18" charset="0"/>
            </a:endParaRPr>
          </a:p>
          <a:p>
            <a:pPr lvl="2">
              <a:buClr>
                <a:srgbClr val="FF0000"/>
              </a:buClr>
              <a:buFont typeface="Wingdings" panose="05000000000000000000" pitchFamily="2" charset="2"/>
              <a:buChar char="ü"/>
            </a:pP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42145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 xmlns:p14="http://schemas.microsoft.com/office/powerpoint/2010/main" val="3905150235"/>
              </p:ext>
            </p:extLst>
          </p:nvPr>
        </p:nvGraphicFramePr>
        <p:xfrm>
          <a:off x="539552" y="908720"/>
          <a:ext cx="8280921" cy="4899091"/>
        </p:xfrm>
        <a:graphic>
          <a:graphicData uri="http://schemas.openxmlformats.org/drawingml/2006/table">
            <a:tbl>
              <a:tblPr firstRow="1" bandRow="1">
                <a:tableStyleId>{00A15C55-8517-42AA-B614-E9B94910E393}</a:tableStyleId>
              </a:tblPr>
              <a:tblGrid>
                <a:gridCol w="2760307"/>
                <a:gridCol w="2760307"/>
                <a:gridCol w="2760307"/>
              </a:tblGrid>
              <a:tr h="43878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a:r>
                        <a:rPr lang="en-US" altLang="zh-CN" sz="1800" b="1" dirty="0" smtClean="0">
                          <a:latin typeface="Times New Roman" pitchFamily="18" charset="0"/>
                          <a:ea typeface="楷体_GB2312" pitchFamily="49" charset="-122"/>
                          <a:cs typeface="Times New Roman" pitchFamily="18" charset="0"/>
                        </a:rPr>
                        <a:t>IS-LM</a:t>
                      </a:r>
                      <a:r>
                        <a:rPr lang="zh-CN" altLang="en-US" sz="1800" b="1" dirty="0" smtClean="0">
                          <a:latin typeface="Times New Roman" pitchFamily="18" charset="0"/>
                          <a:ea typeface="楷体_GB2312" pitchFamily="49" charset="-122"/>
                          <a:cs typeface="Times New Roman" pitchFamily="18" charset="0"/>
                        </a:rPr>
                        <a:t>模型</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zh-CN" altLang="en-US" sz="1800" b="1" dirty="0" smtClean="0">
                          <a:latin typeface="Times New Roman" pitchFamily="18" charset="0"/>
                          <a:ea typeface="楷体_GB2312" pitchFamily="49" charset="-122"/>
                          <a:cs typeface="Times New Roman" pitchFamily="18" charset="0"/>
                        </a:rPr>
                        <a:t>可贷资金利率理论</a:t>
                      </a:r>
                      <a:endParaRPr lang="zh-CN" altLang="en-US" dirty="0"/>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r>
              <a:tr h="2945590">
                <a:tc>
                  <a:txBody>
                    <a:bodyPr/>
                    <a:lstStyle/>
                    <a:p>
                      <a:pPr algn="ctr"/>
                      <a:r>
                        <a:rPr lang="zh-CN" altLang="en-US" sz="3200" b="1" dirty="0" smtClean="0">
                          <a:latin typeface="楷体_GB2312" pitchFamily="49" charset="-122"/>
                          <a:ea typeface="楷体_GB2312" pitchFamily="49" charset="-122"/>
                        </a:rPr>
                        <a:t>相同点</a:t>
                      </a:r>
                      <a:endParaRPr lang="zh-CN" altLang="en-US" sz="3200" b="1" dirty="0">
                        <a:latin typeface="楷体_GB2312" pitchFamily="49" charset="-122"/>
                        <a:ea typeface="楷体_GB2312" pitchFamily="49" charset="-122"/>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r>
                        <a:rPr lang="zh-CN" altLang="en-US" sz="1800" b="1" dirty="0" smtClean="0">
                          <a:latin typeface="楷体_GB2312" pitchFamily="49" charset="-122"/>
                          <a:ea typeface="楷体_GB2312" pitchFamily="49" charset="-122"/>
                          <a:cs typeface="Times New Roman" pitchFamily="18" charset="0"/>
                        </a:rPr>
                        <a:t>同时考虑商品市场和货币市场的均衡。</a:t>
                      </a:r>
                      <a:endParaRPr lang="en-US" altLang="zh-CN" sz="1800" b="1" dirty="0" smtClean="0">
                        <a:latin typeface="楷体_GB2312" pitchFamily="49" charset="-122"/>
                        <a:ea typeface="楷体_GB2312" pitchFamily="49" charset="-122"/>
                        <a:cs typeface="Times New Roman" pitchFamily="18" charset="0"/>
                      </a:endParaRPr>
                    </a:p>
                    <a:p>
                      <a:pPr>
                        <a:lnSpc>
                          <a:spcPts val="4000"/>
                        </a:lnSpc>
                      </a:pPr>
                      <a:r>
                        <a:rPr lang="en-US" altLang="zh-CN" sz="1800" b="1" dirty="0" smtClean="0">
                          <a:solidFill>
                            <a:srgbClr val="FF0000"/>
                          </a:solidFill>
                          <a:latin typeface="楷体_GB2312" pitchFamily="49" charset="-122"/>
                          <a:ea typeface="楷体_GB2312" pitchFamily="49" charset="-122"/>
                          <a:cs typeface="Times New Roman" pitchFamily="18" charset="0"/>
                        </a:rPr>
                        <a:t>IS</a:t>
                      </a:r>
                      <a:r>
                        <a:rPr lang="zh-CN" altLang="en-US" sz="1800" b="1" dirty="0" smtClean="0">
                          <a:solidFill>
                            <a:srgbClr val="FF0000"/>
                          </a:solidFill>
                          <a:latin typeface="楷体_GB2312" pitchFamily="49" charset="-122"/>
                          <a:ea typeface="楷体_GB2312" pitchFamily="49" charset="-122"/>
                          <a:cs typeface="Times New Roman" pitchFamily="18" charset="0"/>
                        </a:rPr>
                        <a:t>曲线</a:t>
                      </a:r>
                      <a:r>
                        <a:rPr lang="en-US" altLang="zh-CN" sz="1800" b="1" dirty="0" smtClean="0">
                          <a:solidFill>
                            <a:srgbClr val="FF0000"/>
                          </a:solidFill>
                          <a:latin typeface="楷体_GB2312" pitchFamily="49" charset="-122"/>
                          <a:ea typeface="楷体_GB2312" pitchFamily="49" charset="-122"/>
                          <a:cs typeface="Times New Roman" pitchFamily="18" charset="0"/>
                        </a:rPr>
                        <a:t>: </a:t>
                      </a:r>
                      <a:r>
                        <a:rPr lang="zh-CN" altLang="en-US" sz="1800" b="1" dirty="0" smtClean="0">
                          <a:solidFill>
                            <a:srgbClr val="FF0000"/>
                          </a:solidFill>
                          <a:latin typeface="楷体_GB2312" pitchFamily="49" charset="-122"/>
                          <a:ea typeface="楷体_GB2312" pitchFamily="49" charset="-122"/>
                          <a:cs typeface="Times New Roman" pitchFamily="18" charset="0"/>
                        </a:rPr>
                        <a:t>投资</a:t>
                      </a:r>
                      <a:r>
                        <a:rPr lang="en-US" altLang="zh-CN" sz="1800" b="1" dirty="0" smtClean="0">
                          <a:solidFill>
                            <a:srgbClr val="FF0000"/>
                          </a:solidFill>
                          <a:latin typeface="楷体_GB2312" pitchFamily="49" charset="-122"/>
                          <a:ea typeface="楷体_GB2312" pitchFamily="49" charset="-122"/>
                          <a:cs typeface="Times New Roman" pitchFamily="18" charset="0"/>
                        </a:rPr>
                        <a:t>=</a:t>
                      </a:r>
                      <a:r>
                        <a:rPr lang="zh-CN" altLang="en-US" sz="1800" b="1" dirty="0" smtClean="0">
                          <a:solidFill>
                            <a:srgbClr val="FF0000"/>
                          </a:solidFill>
                          <a:latin typeface="楷体_GB2312" pitchFamily="49" charset="-122"/>
                          <a:ea typeface="楷体_GB2312" pitchFamily="49" charset="-122"/>
                          <a:cs typeface="Times New Roman" pitchFamily="18" charset="0"/>
                        </a:rPr>
                        <a:t>储蓄，相当于新古典的实际利率模型（商品市场）</a:t>
                      </a:r>
                      <a:endParaRPr lang="en-US" altLang="zh-CN" sz="1800" b="1" dirty="0" smtClean="0">
                        <a:solidFill>
                          <a:srgbClr val="FF0000"/>
                        </a:solidFill>
                        <a:latin typeface="楷体_GB2312" pitchFamily="49" charset="-122"/>
                        <a:ea typeface="楷体_GB2312" pitchFamily="49" charset="-122"/>
                        <a:cs typeface="Times New Roman" pitchFamily="18" charset="0"/>
                      </a:endParaRPr>
                    </a:p>
                    <a:p>
                      <a:pPr>
                        <a:lnSpc>
                          <a:spcPts val="4000"/>
                        </a:lnSpc>
                      </a:pPr>
                      <a:r>
                        <a:rPr lang="en-US" altLang="zh-CN" sz="1800" b="1" dirty="0" smtClean="0">
                          <a:solidFill>
                            <a:srgbClr val="FF0000"/>
                          </a:solidFill>
                          <a:latin typeface="楷体_GB2312" pitchFamily="49" charset="-122"/>
                          <a:ea typeface="楷体_GB2312" pitchFamily="49" charset="-122"/>
                          <a:cs typeface="Times New Roman" pitchFamily="18" charset="0"/>
                        </a:rPr>
                        <a:t>LM</a:t>
                      </a:r>
                      <a:r>
                        <a:rPr lang="zh-CN" altLang="en-US" sz="1800" b="1" dirty="0" smtClean="0">
                          <a:solidFill>
                            <a:srgbClr val="FF0000"/>
                          </a:solidFill>
                          <a:latin typeface="楷体_GB2312" pitchFamily="49" charset="-122"/>
                          <a:ea typeface="楷体_GB2312" pitchFamily="49" charset="-122"/>
                          <a:cs typeface="Times New Roman" pitchFamily="18" charset="0"/>
                        </a:rPr>
                        <a:t>曲线</a:t>
                      </a:r>
                      <a:r>
                        <a:rPr lang="en-US" altLang="zh-CN" sz="1800" b="1" dirty="0" smtClean="0">
                          <a:solidFill>
                            <a:srgbClr val="FF0000"/>
                          </a:solidFill>
                          <a:latin typeface="楷体_GB2312" pitchFamily="49" charset="-122"/>
                          <a:ea typeface="楷体_GB2312" pitchFamily="49" charset="-122"/>
                          <a:cs typeface="Times New Roman" pitchFamily="18" charset="0"/>
                        </a:rPr>
                        <a:t>: </a:t>
                      </a:r>
                      <a:r>
                        <a:rPr lang="zh-CN" altLang="en-US" sz="1800" b="1" dirty="0" smtClean="0">
                          <a:solidFill>
                            <a:srgbClr val="FF0000"/>
                          </a:solidFill>
                          <a:latin typeface="楷体_GB2312" pitchFamily="49" charset="-122"/>
                          <a:ea typeface="楷体_GB2312" pitchFamily="49" charset="-122"/>
                          <a:cs typeface="Times New Roman" pitchFamily="18" charset="0"/>
                        </a:rPr>
                        <a:t>货币需求</a:t>
                      </a:r>
                      <a:r>
                        <a:rPr lang="en-US" altLang="zh-CN" sz="1800" b="1" dirty="0" smtClean="0">
                          <a:solidFill>
                            <a:srgbClr val="FF0000"/>
                          </a:solidFill>
                          <a:latin typeface="楷体_GB2312" pitchFamily="49" charset="-122"/>
                          <a:ea typeface="楷体_GB2312" pitchFamily="49" charset="-122"/>
                          <a:cs typeface="Times New Roman" pitchFamily="18" charset="0"/>
                        </a:rPr>
                        <a:t>=</a:t>
                      </a:r>
                      <a:r>
                        <a:rPr lang="zh-CN" altLang="en-US" sz="1800" b="1" dirty="0" smtClean="0">
                          <a:solidFill>
                            <a:srgbClr val="FF0000"/>
                          </a:solidFill>
                          <a:latin typeface="楷体_GB2312" pitchFamily="49" charset="-122"/>
                          <a:ea typeface="楷体_GB2312" pitchFamily="49" charset="-122"/>
                          <a:cs typeface="Times New Roman" pitchFamily="18" charset="0"/>
                        </a:rPr>
                        <a:t>货币供给，凯恩斯的流动性偏好理论（货币市场）</a:t>
                      </a:r>
                      <a:endParaRPr lang="en-US" altLang="zh-CN" sz="1800" b="1" dirty="0" smtClean="0">
                        <a:solidFill>
                          <a:srgbClr val="FF0000"/>
                        </a:solidFill>
                        <a:latin typeface="楷体_GB2312" pitchFamily="49" charset="-122"/>
                        <a:ea typeface="楷体_GB2312" pitchFamily="49" charset="-122"/>
                        <a:cs typeface="Times New Roman" pitchFamily="18"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dirty="0"/>
                    </a:p>
                  </a:txBody>
                  <a:tcPr/>
                </a:tc>
              </a:tr>
              <a:tr h="1081939">
                <a:tc rowSpan="2">
                  <a:txBody>
                    <a:bodyPr/>
                    <a:lstStyle/>
                    <a:p>
                      <a:pPr algn="ctr"/>
                      <a:r>
                        <a:rPr lang="zh-CN" altLang="en-US" sz="3200" b="1" dirty="0" smtClean="0">
                          <a:latin typeface="楷体_GB2312" pitchFamily="49" charset="-122"/>
                          <a:ea typeface="楷体_GB2312" pitchFamily="49" charset="-122"/>
                        </a:rPr>
                        <a:t>差异点</a:t>
                      </a:r>
                      <a:endParaRPr lang="zh-CN" altLang="en-US" sz="3200" b="1" dirty="0">
                        <a:latin typeface="楷体_GB2312" pitchFamily="49" charset="-122"/>
                        <a:ea typeface="楷体_GB2312" pitchFamily="49" charset="-122"/>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zh-CN" altLang="en-US" sz="1800" b="1" dirty="0" smtClean="0">
                          <a:latin typeface="楷体_GB2312" pitchFamily="49" charset="-122"/>
                          <a:ea typeface="楷体_GB2312" pitchFamily="49" charset="-122"/>
                          <a:cs typeface="Times New Roman" pitchFamily="18" charset="0"/>
                        </a:rPr>
                        <a:t>两个市场的均衡</a:t>
                      </a:r>
                      <a:endParaRPr lang="zh-CN" altLang="en-US" dirty="0">
                        <a:latin typeface="楷体_GB2312" pitchFamily="49" charset="-122"/>
                        <a:ea typeface="楷体_GB2312" pitchFamily="49"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800" b="1" dirty="0" smtClean="0">
                          <a:latin typeface="楷体_GB2312" pitchFamily="49" charset="-122"/>
                          <a:ea typeface="楷体_GB2312" pitchFamily="49" charset="-122"/>
                          <a:cs typeface="Times New Roman" pitchFamily="18" charset="0"/>
                        </a:rPr>
                        <a:t>并没有考虑每个市场的均衡，而是考虑两个市场对可贷资金的需求和供给</a:t>
                      </a:r>
                      <a:endParaRPr lang="zh-CN" altLang="en-US" dirty="0">
                        <a:latin typeface="楷体_GB2312" pitchFamily="49" charset="-122"/>
                        <a:ea typeface="楷体_GB2312" pitchFamily="49" charset="-122"/>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32776">
                <a:tc vMerge="1">
                  <a:txBody>
                    <a:bodyPr/>
                    <a:lstStyle/>
                    <a:p>
                      <a:endParaRPr lang="zh-CN" altLang="en-US" dirty="0"/>
                    </a:p>
                  </a:txBody>
                  <a:tcPr/>
                </a:tc>
                <a:tc>
                  <a:txBody>
                    <a:bodyPr/>
                    <a:lstStyle/>
                    <a:p>
                      <a:r>
                        <a:rPr lang="zh-CN" altLang="en-US" sz="1800" b="1" dirty="0" smtClean="0">
                          <a:latin typeface="楷体_GB2312" pitchFamily="49" charset="-122"/>
                          <a:ea typeface="楷体_GB2312" pitchFamily="49" charset="-122"/>
                          <a:cs typeface="Times New Roman" pitchFamily="18" charset="0"/>
                        </a:rPr>
                        <a:t>存量</a:t>
                      </a:r>
                      <a:r>
                        <a:rPr lang="en-US" altLang="zh-CN" sz="1800" b="1" dirty="0" smtClean="0">
                          <a:latin typeface="楷体_GB2312" pitchFamily="49" charset="-122"/>
                          <a:ea typeface="楷体_GB2312" pitchFamily="49" charset="-122"/>
                          <a:cs typeface="Times New Roman" pitchFamily="18" charset="0"/>
                        </a:rPr>
                        <a:t>+</a:t>
                      </a:r>
                      <a:r>
                        <a:rPr lang="zh-CN" altLang="en-US" sz="1800" b="1" dirty="0" smtClean="0">
                          <a:latin typeface="楷体_GB2312" pitchFamily="49" charset="-122"/>
                          <a:ea typeface="楷体_GB2312" pitchFamily="49" charset="-122"/>
                          <a:cs typeface="Times New Roman" pitchFamily="18" charset="0"/>
                        </a:rPr>
                        <a:t>流量分析</a:t>
                      </a:r>
                      <a:endParaRPr lang="zh-CN" altLang="en-US" dirty="0">
                        <a:latin typeface="楷体_GB2312" pitchFamily="49" charset="-122"/>
                        <a:ea typeface="楷体_GB2312" pitchFamily="49"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zh-CN" altLang="en-US" sz="1800" b="1" dirty="0" smtClean="0">
                          <a:latin typeface="楷体_GB2312" pitchFamily="49" charset="-122"/>
                          <a:ea typeface="楷体_GB2312" pitchFamily="49" charset="-122"/>
                          <a:cs typeface="Times New Roman" pitchFamily="18" charset="0"/>
                        </a:rPr>
                        <a:t>流量分析</a:t>
                      </a:r>
                      <a:endParaRPr lang="zh-CN" altLang="en-US" dirty="0">
                        <a:latin typeface="楷体_GB2312" pitchFamily="49" charset="-122"/>
                        <a:ea typeface="楷体_GB2312" pitchFamily="49" charset="-122"/>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r>
            </a:tbl>
          </a:graphicData>
        </a:graphic>
      </p:graphicFrame>
      <p:cxnSp>
        <p:nvCxnSpPr>
          <p:cNvPr id="6" name="直接连接符 5"/>
          <p:cNvCxnSpPr/>
          <p:nvPr/>
        </p:nvCxnSpPr>
        <p:spPr bwMode="auto">
          <a:xfrm>
            <a:off x="3275856" y="908720"/>
            <a:ext cx="0" cy="5112568"/>
          </a:xfrm>
          <a:prstGeom prst="line">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latin typeface="楷体_GB2312" pitchFamily="49" charset="-122"/>
                <a:ea typeface="楷体_GB2312" pitchFamily="49" charset="-122"/>
              </a:rPr>
              <a:t>(</a:t>
            </a:r>
            <a:r>
              <a:rPr lang="zh-CN" altLang="en-US" sz="3600" dirty="0" smtClean="0">
                <a:latin typeface="楷体_GB2312" pitchFamily="49" charset="-122"/>
                <a:ea typeface="楷体_GB2312" pitchFamily="49" charset="-122"/>
              </a:rPr>
              <a:t>五）影响利率变化的其它因素</a:t>
            </a:r>
            <a:endParaRPr lang="zh-CN" altLang="en-US" sz="3600" dirty="0">
              <a:latin typeface="楷体_GB2312" pitchFamily="49" charset="-122"/>
              <a:ea typeface="楷体_GB2312" pitchFamily="49" charset="-122"/>
            </a:endParaRPr>
          </a:p>
        </p:txBody>
      </p:sp>
      <p:sp>
        <p:nvSpPr>
          <p:cNvPr id="3" name="内容占位符 2"/>
          <p:cNvSpPr>
            <a:spLocks noGrp="1"/>
          </p:cNvSpPr>
          <p:nvPr>
            <p:ph idx="1"/>
          </p:nvPr>
        </p:nvSpPr>
        <p:spPr>
          <a:xfrm>
            <a:off x="251520" y="1268760"/>
            <a:ext cx="8424936" cy="4525963"/>
          </a:xfrm>
        </p:spPr>
        <p:txBody>
          <a:bodyPr/>
          <a:lstStyle/>
          <a:p>
            <a:pPr>
              <a:buNone/>
            </a:pPr>
            <a:r>
              <a:rPr lang="en-US" altLang="zh-CN" kern="1200"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宏观经济周期</a:t>
            </a:r>
            <a:endParaRPr lang="en-US" altLang="zh-CN" dirty="0" smtClean="0">
              <a:latin typeface="楷体_GB2312" pitchFamily="49" charset="-122"/>
              <a:ea typeface="楷体_GB2312" pitchFamily="49" charset="-122"/>
              <a:sym typeface="Wingdings 2" pitchFamily="18" charset="2"/>
            </a:endParaRPr>
          </a:p>
          <a:p>
            <a:pPr lvl="0">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利率的风险因素：利率的风险结构</a:t>
            </a:r>
            <a:endParaRPr lang="en-US" altLang="zh-CN" dirty="0" smtClean="0">
              <a:latin typeface="楷体_GB2312" pitchFamily="49" charset="-122"/>
              <a:ea typeface="楷体_GB2312" pitchFamily="49" charset="-122"/>
              <a:sym typeface="Wingdings 2" pitchFamily="18" charset="2"/>
            </a:endParaRPr>
          </a:p>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利率的时间因素：利率的期限结构</a:t>
            </a:r>
            <a:endParaRPr lang="en-US" altLang="zh-CN" dirty="0" smtClean="0">
              <a:latin typeface="楷体_GB2312" pitchFamily="49" charset="-122"/>
              <a:ea typeface="楷体_GB2312" pitchFamily="49" charset="-122"/>
              <a:sym typeface="Wingdings 2" pitchFamily="18" charset="2"/>
            </a:endParaRPr>
          </a:p>
          <a:p>
            <a:pPr lvl="0">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利率管制</a:t>
            </a:r>
            <a:endParaRPr lang="en-US" altLang="zh-CN" dirty="0" smtClean="0">
              <a:latin typeface="楷体_GB2312" pitchFamily="49" charset="-122"/>
              <a:ea typeface="楷体_GB2312" pitchFamily="49" charset="-122"/>
              <a:sym typeface="Wingdings 2" pitchFamily="18" charset="2"/>
            </a:endParaRPr>
          </a:p>
          <a:p>
            <a:pPr>
              <a:buNone/>
            </a:pPr>
            <a:endParaRPr lang="en-US" altLang="zh-CN" b="1" dirty="0" smtClean="0">
              <a:latin typeface="楷体_GB2312" pitchFamily="49" charset="-122"/>
              <a:ea typeface="楷体_GB2312" pitchFamily="49" charset="-122"/>
              <a:sym typeface="Wingdings 2" pitchFamily="18" charset="2"/>
            </a:endParaRPr>
          </a:p>
          <a:p>
            <a:pPr lvl="0">
              <a:buNone/>
            </a:pPr>
            <a:endParaRPr lang="en-US" altLang="zh-CN" b="1" dirty="0" smtClean="0">
              <a:latin typeface="楷体_GB2312" pitchFamily="49" charset="-122"/>
              <a:ea typeface="楷体_GB2312" pitchFamily="49" charset="-122"/>
              <a:sym typeface="Wingdings 2" pitchFamily="18" charset="2"/>
            </a:endParaRPr>
          </a:p>
          <a:p>
            <a:pPr>
              <a:buNone/>
            </a:pPr>
            <a:endParaRPr lang="en-US" altLang="zh-CN" b="1" dirty="0" smtClean="0">
              <a:latin typeface="楷体_GB2312" pitchFamily="49" charset="-122"/>
              <a:ea typeface="楷体_GB2312" pitchFamily="49" charset="-122"/>
              <a:sym typeface="Wingdings 2" pitchFamily="18" charset="2"/>
            </a:endParaRPr>
          </a:p>
          <a:p>
            <a:pPr>
              <a:buNone/>
            </a:pP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51520" y="692696"/>
            <a:ext cx="8986556" cy="2176942"/>
          </a:xfrm>
        </p:spPr>
        <p:txBody>
          <a:bodyPr/>
          <a:lstStyle/>
          <a:p>
            <a:pPr>
              <a:buNone/>
            </a:pPr>
            <a:r>
              <a:rPr lang="en-US" altLang="zh-CN" sz="3600" b="1" kern="1200" dirty="0" smtClean="0">
                <a:solidFill>
                  <a:srgbClr val="FF33CC"/>
                </a:solidFill>
                <a:latin typeface="楷体_GB2312" pitchFamily="49" charset="-122"/>
                <a:ea typeface="楷体_GB2312" pitchFamily="49" charset="-122"/>
                <a:sym typeface="Wingdings 2" pitchFamily="18" charset="2"/>
              </a:rPr>
              <a:t>1</a:t>
            </a:r>
            <a:r>
              <a:rPr lang="zh-CN" altLang="en-US" sz="3600" b="1" kern="1200" dirty="0" smtClean="0">
                <a:solidFill>
                  <a:srgbClr val="FF33CC"/>
                </a:solidFill>
                <a:latin typeface="楷体_GB2312" pitchFamily="49" charset="-122"/>
                <a:ea typeface="楷体_GB2312" pitchFamily="49" charset="-122"/>
                <a:sym typeface="Wingdings 2" pitchFamily="18" charset="2"/>
              </a:rPr>
              <a:t>、</a:t>
            </a:r>
            <a:r>
              <a:rPr lang="zh-CN" altLang="en-US" sz="3600" b="1" dirty="0" smtClean="0">
                <a:solidFill>
                  <a:srgbClr val="FF33CC"/>
                </a:solidFill>
                <a:latin typeface="楷体_GB2312" pitchFamily="49" charset="-122"/>
                <a:ea typeface="楷体_GB2312" pitchFamily="49" charset="-122"/>
                <a:sym typeface="Wingdings 2" pitchFamily="18" charset="2"/>
              </a:rPr>
              <a:t>宏观经济周期</a:t>
            </a:r>
            <a:endParaRPr lang="en-US" altLang="zh-CN" sz="3600" b="1" dirty="0" smtClean="0">
              <a:solidFill>
                <a:srgbClr val="FF33CC"/>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rPr>
              <a:t>总体而言，利率上涨的时间长，但下降的速度很快，体现出不对称性</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rPr>
              <a:t>萧条和复苏阶段时间较长，繁荣和危机时间较短。</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萧条期间，利率出现</a:t>
            </a:r>
            <a:r>
              <a:rPr lang="zh-CN" altLang="en-US" sz="2400" dirty="0" smtClean="0">
                <a:solidFill>
                  <a:srgbClr val="FF0000"/>
                </a:solidFill>
                <a:latin typeface="楷体_GB2312" pitchFamily="49" charset="-122"/>
                <a:ea typeface="楷体_GB2312" pitchFamily="49" charset="-122"/>
                <a:sym typeface="Wingdings 2" pitchFamily="18" charset="2"/>
              </a:rPr>
              <a:t>凯恩斯流动性陷阱。</a:t>
            </a:r>
            <a:endParaRPr lang="zh-CN" altLang="en-US" sz="2400" dirty="0" smtClean="0">
              <a:latin typeface="楷体_GB2312" pitchFamily="49" charset="-122"/>
              <a:ea typeface="楷体_GB2312" pitchFamily="49" charset="-122"/>
            </a:endParaRPr>
          </a:p>
        </p:txBody>
      </p:sp>
      <p:cxnSp>
        <p:nvCxnSpPr>
          <p:cNvPr id="5" name="直接箭头连接符 4"/>
          <p:cNvCxnSpPr>
            <a:cxnSpLocks noChangeShapeType="1"/>
          </p:cNvCxnSpPr>
          <p:nvPr/>
        </p:nvCxnSpPr>
        <p:spPr bwMode="auto">
          <a:xfrm>
            <a:off x="1900883" y="5942270"/>
            <a:ext cx="5214937" cy="71437"/>
          </a:xfrm>
          <a:prstGeom prst="straightConnector1">
            <a:avLst/>
          </a:prstGeom>
          <a:noFill/>
          <a:ln w="9525" algn="ctr">
            <a:solidFill>
              <a:schemeClr val="tx1"/>
            </a:solidFill>
            <a:miter lim="800000"/>
            <a:headEnd/>
            <a:tailEnd type="arrow" w="med" len="med"/>
          </a:ln>
        </p:spPr>
      </p:cxnSp>
      <p:cxnSp>
        <p:nvCxnSpPr>
          <p:cNvPr id="6" name="直接箭头连接符 6"/>
          <p:cNvCxnSpPr>
            <a:cxnSpLocks noChangeShapeType="1"/>
          </p:cNvCxnSpPr>
          <p:nvPr/>
        </p:nvCxnSpPr>
        <p:spPr bwMode="auto">
          <a:xfrm flipH="1" flipV="1">
            <a:off x="1899294" y="3084763"/>
            <a:ext cx="1" cy="2859095"/>
          </a:xfrm>
          <a:prstGeom prst="straightConnector1">
            <a:avLst/>
          </a:prstGeom>
          <a:noFill/>
          <a:ln w="9525" algn="ctr">
            <a:solidFill>
              <a:schemeClr val="tx1"/>
            </a:solidFill>
            <a:miter lim="800000"/>
            <a:headEnd/>
            <a:tailEnd type="arrow" w="med" len="med"/>
          </a:ln>
        </p:spPr>
      </p:cxnSp>
      <p:sp>
        <p:nvSpPr>
          <p:cNvPr id="7" name="任意多边形 6"/>
          <p:cNvSpPr/>
          <p:nvPr/>
        </p:nvSpPr>
        <p:spPr bwMode="auto">
          <a:xfrm>
            <a:off x="1986608" y="3307020"/>
            <a:ext cx="5486400" cy="2570162"/>
          </a:xfrm>
          <a:custGeom>
            <a:avLst/>
            <a:gdLst>
              <a:gd name="connsiteX0" fmla="*/ 0 w 5486400"/>
              <a:gd name="connsiteY0" fmla="*/ 205409 h 2568714"/>
              <a:gd name="connsiteX1" fmla="*/ 212035 w 5486400"/>
              <a:gd name="connsiteY1" fmla="*/ 1941444 h 2568714"/>
              <a:gd name="connsiteX2" fmla="*/ 980661 w 5486400"/>
              <a:gd name="connsiteY2" fmla="*/ 2378766 h 2568714"/>
              <a:gd name="connsiteX3" fmla="*/ 2173357 w 5486400"/>
              <a:gd name="connsiteY3" fmla="*/ 2153479 h 2568714"/>
              <a:gd name="connsiteX4" fmla="*/ 3498574 w 5486400"/>
              <a:gd name="connsiteY4" fmla="*/ 589722 h 2568714"/>
              <a:gd name="connsiteX5" fmla="*/ 4134679 w 5486400"/>
              <a:gd name="connsiteY5" fmla="*/ 271670 h 2568714"/>
              <a:gd name="connsiteX6" fmla="*/ 4492487 w 5486400"/>
              <a:gd name="connsiteY6" fmla="*/ 2219740 h 2568714"/>
              <a:gd name="connsiteX7" fmla="*/ 5486400 w 5486400"/>
              <a:gd name="connsiteY7" fmla="*/ 2365514 h 256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6400" h="2568714">
                <a:moveTo>
                  <a:pt x="0" y="205409"/>
                </a:moveTo>
                <a:cubicBezTo>
                  <a:pt x="24295" y="892313"/>
                  <a:pt x="48591" y="1579218"/>
                  <a:pt x="212035" y="1941444"/>
                </a:cubicBezTo>
                <a:cubicBezTo>
                  <a:pt x="375479" y="2303670"/>
                  <a:pt x="653774" y="2343427"/>
                  <a:pt x="980661" y="2378766"/>
                </a:cubicBezTo>
                <a:cubicBezTo>
                  <a:pt x="1307548" y="2414105"/>
                  <a:pt x="1753705" y="2451653"/>
                  <a:pt x="2173357" y="2153479"/>
                </a:cubicBezTo>
                <a:cubicBezTo>
                  <a:pt x="2593009" y="1855305"/>
                  <a:pt x="3171687" y="903357"/>
                  <a:pt x="3498574" y="589722"/>
                </a:cubicBezTo>
                <a:cubicBezTo>
                  <a:pt x="3825461" y="276087"/>
                  <a:pt x="3969027" y="0"/>
                  <a:pt x="4134679" y="271670"/>
                </a:cubicBezTo>
                <a:cubicBezTo>
                  <a:pt x="4300331" y="543340"/>
                  <a:pt x="4267200" y="1870766"/>
                  <a:pt x="4492487" y="2219740"/>
                </a:cubicBezTo>
                <a:cubicBezTo>
                  <a:pt x="4717774" y="2568714"/>
                  <a:pt x="5102087" y="2467114"/>
                  <a:pt x="5486400" y="2365514"/>
                </a:cubicBezTo>
              </a:path>
            </a:pathLst>
          </a:cu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b="1">
              <a:latin typeface="楷体_GB2312" pitchFamily="49" charset="-122"/>
              <a:ea typeface="楷体_GB2312" pitchFamily="49" charset="-122"/>
            </a:endParaRPr>
          </a:p>
        </p:txBody>
      </p:sp>
      <p:cxnSp>
        <p:nvCxnSpPr>
          <p:cNvPr id="8" name="直接箭头连接符 7"/>
          <p:cNvCxnSpPr/>
          <p:nvPr/>
        </p:nvCxnSpPr>
        <p:spPr bwMode="auto">
          <a:xfrm>
            <a:off x="1900883" y="6085145"/>
            <a:ext cx="714375" cy="158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9" name="直接箭头连接符 8"/>
          <p:cNvCxnSpPr/>
          <p:nvPr/>
        </p:nvCxnSpPr>
        <p:spPr bwMode="auto">
          <a:xfrm>
            <a:off x="2615258" y="6085145"/>
            <a:ext cx="1285875" cy="158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bwMode="auto">
          <a:xfrm>
            <a:off x="3901133" y="6085145"/>
            <a:ext cx="928687" cy="158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bwMode="auto">
          <a:xfrm>
            <a:off x="4829820" y="6085145"/>
            <a:ext cx="857250" cy="158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bwMode="auto">
          <a:xfrm>
            <a:off x="5687070" y="6085145"/>
            <a:ext cx="714375" cy="158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bwMode="auto">
          <a:xfrm>
            <a:off x="6401445" y="6085145"/>
            <a:ext cx="1214438" cy="158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4" name="直接连接符 40"/>
          <p:cNvCxnSpPr>
            <a:cxnSpLocks noChangeShapeType="1"/>
          </p:cNvCxnSpPr>
          <p:nvPr/>
        </p:nvCxnSpPr>
        <p:spPr bwMode="auto">
          <a:xfrm rot="5400000">
            <a:off x="2221557" y="6050220"/>
            <a:ext cx="785813" cy="1588"/>
          </a:xfrm>
          <a:prstGeom prst="line">
            <a:avLst/>
          </a:prstGeom>
          <a:noFill/>
          <a:ln w="28575" algn="ctr">
            <a:solidFill>
              <a:schemeClr val="tx1"/>
            </a:solidFill>
            <a:prstDash val="sysDash"/>
            <a:miter lim="800000"/>
            <a:headEnd/>
            <a:tailEnd/>
          </a:ln>
        </p:spPr>
      </p:cxnSp>
      <p:cxnSp>
        <p:nvCxnSpPr>
          <p:cNvPr id="15" name="直接连接符 14"/>
          <p:cNvCxnSpPr/>
          <p:nvPr/>
        </p:nvCxnSpPr>
        <p:spPr bwMode="auto">
          <a:xfrm rot="5400000">
            <a:off x="3435995" y="6050220"/>
            <a:ext cx="928687" cy="1588"/>
          </a:xfrm>
          <a:prstGeom prst="line">
            <a:avLst/>
          </a:prstGeom>
          <a:ln w="28575">
            <a:prstDash val="sys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6" name="直接连接符 45"/>
          <p:cNvCxnSpPr>
            <a:cxnSpLocks noChangeShapeType="1"/>
          </p:cNvCxnSpPr>
          <p:nvPr/>
        </p:nvCxnSpPr>
        <p:spPr bwMode="auto">
          <a:xfrm rot="5400000">
            <a:off x="3973364" y="5657313"/>
            <a:ext cx="1714500" cy="1588"/>
          </a:xfrm>
          <a:prstGeom prst="line">
            <a:avLst/>
          </a:prstGeom>
          <a:noFill/>
          <a:ln w="28575" algn="ctr">
            <a:solidFill>
              <a:schemeClr val="tx1"/>
            </a:solidFill>
            <a:prstDash val="sysDash"/>
            <a:miter lim="800000"/>
            <a:headEnd/>
            <a:tailEnd/>
          </a:ln>
        </p:spPr>
      </p:cxnSp>
      <p:cxnSp>
        <p:nvCxnSpPr>
          <p:cNvPr id="17" name="直接连接符 48"/>
          <p:cNvCxnSpPr>
            <a:cxnSpLocks noChangeShapeType="1"/>
          </p:cNvCxnSpPr>
          <p:nvPr/>
        </p:nvCxnSpPr>
        <p:spPr bwMode="auto">
          <a:xfrm rot="5400000">
            <a:off x="4258320" y="5085020"/>
            <a:ext cx="2859087" cy="1588"/>
          </a:xfrm>
          <a:prstGeom prst="line">
            <a:avLst/>
          </a:prstGeom>
          <a:noFill/>
          <a:ln w="28575" algn="ctr">
            <a:solidFill>
              <a:schemeClr val="tx1"/>
            </a:solidFill>
            <a:prstDash val="sysDash"/>
            <a:miter lim="800000"/>
            <a:headEnd/>
            <a:tailEnd/>
          </a:ln>
        </p:spPr>
      </p:cxnSp>
      <p:cxnSp>
        <p:nvCxnSpPr>
          <p:cNvPr id="18" name="直接连接符 57"/>
          <p:cNvCxnSpPr>
            <a:cxnSpLocks noChangeShapeType="1"/>
          </p:cNvCxnSpPr>
          <p:nvPr/>
        </p:nvCxnSpPr>
        <p:spPr bwMode="auto">
          <a:xfrm rot="5400000">
            <a:off x="5866458" y="5978782"/>
            <a:ext cx="1071562" cy="1588"/>
          </a:xfrm>
          <a:prstGeom prst="line">
            <a:avLst/>
          </a:prstGeom>
          <a:noFill/>
          <a:ln w="28575" algn="ctr">
            <a:solidFill>
              <a:schemeClr val="tx1"/>
            </a:solidFill>
            <a:prstDash val="sysDash"/>
            <a:miter lim="800000"/>
            <a:headEnd/>
            <a:tailEnd/>
          </a:ln>
        </p:spPr>
      </p:cxnSp>
      <p:sp>
        <p:nvSpPr>
          <p:cNvPr id="19" name="TextBox 58"/>
          <p:cNvSpPr txBox="1">
            <a:spLocks noChangeArrowheads="1"/>
          </p:cNvSpPr>
          <p:nvPr/>
        </p:nvSpPr>
        <p:spPr bwMode="auto">
          <a:xfrm>
            <a:off x="2758133" y="6228020"/>
            <a:ext cx="928687" cy="369332"/>
          </a:xfrm>
          <a:prstGeom prst="rect">
            <a:avLst/>
          </a:prstGeom>
          <a:noFill/>
          <a:ln w="9525">
            <a:noFill/>
            <a:miter lim="800000"/>
            <a:headEnd/>
            <a:tailEnd/>
          </a:ln>
        </p:spPr>
        <p:txBody>
          <a:bodyPr>
            <a:spAutoFit/>
          </a:bodyPr>
          <a:lstStyle/>
          <a:p>
            <a:r>
              <a:rPr lang="zh-CN" altLang="en-US" b="1" dirty="0">
                <a:latin typeface="楷体_GB2312" pitchFamily="49" charset="-122"/>
                <a:ea typeface="楷体_GB2312" pitchFamily="49" charset="-122"/>
              </a:rPr>
              <a:t>萧条</a:t>
            </a:r>
          </a:p>
        </p:txBody>
      </p:sp>
      <p:sp>
        <p:nvSpPr>
          <p:cNvPr id="20" name="TextBox 59"/>
          <p:cNvSpPr txBox="1">
            <a:spLocks noChangeArrowheads="1"/>
          </p:cNvSpPr>
          <p:nvPr/>
        </p:nvSpPr>
        <p:spPr bwMode="auto">
          <a:xfrm>
            <a:off x="1615133" y="6228020"/>
            <a:ext cx="649537" cy="369332"/>
          </a:xfrm>
          <a:prstGeom prst="rect">
            <a:avLst/>
          </a:prstGeom>
          <a:noFill/>
          <a:ln w="9525">
            <a:noFill/>
            <a:miter lim="800000"/>
            <a:headEnd/>
            <a:tailEnd/>
          </a:ln>
        </p:spPr>
        <p:txBody>
          <a:bodyPr wrap="none">
            <a:spAutoFit/>
          </a:bodyPr>
          <a:lstStyle/>
          <a:p>
            <a:r>
              <a:rPr lang="zh-CN" altLang="en-US" b="1" dirty="0">
                <a:latin typeface="楷体_GB2312" pitchFamily="49" charset="-122"/>
                <a:ea typeface="楷体_GB2312" pitchFamily="49" charset="-122"/>
              </a:rPr>
              <a:t>危机</a:t>
            </a:r>
          </a:p>
        </p:txBody>
      </p:sp>
      <p:sp>
        <p:nvSpPr>
          <p:cNvPr id="21" name="TextBox 60"/>
          <p:cNvSpPr txBox="1">
            <a:spLocks noChangeArrowheads="1"/>
          </p:cNvSpPr>
          <p:nvPr/>
        </p:nvSpPr>
        <p:spPr bwMode="auto">
          <a:xfrm>
            <a:off x="3901133" y="6228020"/>
            <a:ext cx="646331" cy="369332"/>
          </a:xfrm>
          <a:prstGeom prst="rect">
            <a:avLst/>
          </a:prstGeom>
          <a:noFill/>
          <a:ln w="9525">
            <a:noFill/>
            <a:miter lim="800000"/>
            <a:headEnd/>
            <a:tailEnd/>
          </a:ln>
        </p:spPr>
        <p:txBody>
          <a:bodyPr wrap="none">
            <a:spAutoFit/>
          </a:bodyPr>
          <a:lstStyle/>
          <a:p>
            <a:r>
              <a:rPr lang="zh-CN" altLang="en-US" b="1" dirty="0">
                <a:latin typeface="楷体_GB2312" pitchFamily="49" charset="-122"/>
                <a:ea typeface="楷体_GB2312" pitchFamily="49" charset="-122"/>
              </a:rPr>
              <a:t>复苏</a:t>
            </a:r>
          </a:p>
        </p:txBody>
      </p:sp>
      <p:sp>
        <p:nvSpPr>
          <p:cNvPr id="22" name="TextBox 61"/>
          <p:cNvSpPr txBox="1">
            <a:spLocks noChangeArrowheads="1"/>
          </p:cNvSpPr>
          <p:nvPr/>
        </p:nvSpPr>
        <p:spPr bwMode="auto">
          <a:xfrm>
            <a:off x="4901258" y="6228020"/>
            <a:ext cx="646331" cy="369332"/>
          </a:xfrm>
          <a:prstGeom prst="rect">
            <a:avLst/>
          </a:prstGeom>
          <a:noFill/>
          <a:ln w="9525">
            <a:noFill/>
            <a:miter lim="800000"/>
            <a:headEnd/>
            <a:tailEnd/>
          </a:ln>
        </p:spPr>
        <p:txBody>
          <a:bodyPr wrap="none">
            <a:spAutoFit/>
          </a:bodyPr>
          <a:lstStyle/>
          <a:p>
            <a:r>
              <a:rPr lang="zh-CN" altLang="en-US" b="1">
                <a:latin typeface="楷体_GB2312" pitchFamily="49" charset="-122"/>
                <a:ea typeface="楷体_GB2312" pitchFamily="49" charset="-122"/>
              </a:rPr>
              <a:t>繁荣</a:t>
            </a:r>
          </a:p>
        </p:txBody>
      </p:sp>
      <p:sp>
        <p:nvSpPr>
          <p:cNvPr id="23" name="TextBox 62"/>
          <p:cNvSpPr txBox="1">
            <a:spLocks noChangeArrowheads="1"/>
          </p:cNvSpPr>
          <p:nvPr/>
        </p:nvSpPr>
        <p:spPr bwMode="auto">
          <a:xfrm>
            <a:off x="5687070" y="6228020"/>
            <a:ext cx="646331" cy="369332"/>
          </a:xfrm>
          <a:prstGeom prst="rect">
            <a:avLst/>
          </a:prstGeom>
          <a:noFill/>
          <a:ln w="9525">
            <a:noFill/>
            <a:miter lim="800000"/>
            <a:headEnd/>
            <a:tailEnd/>
          </a:ln>
        </p:spPr>
        <p:txBody>
          <a:bodyPr wrap="none">
            <a:spAutoFit/>
          </a:bodyPr>
          <a:lstStyle/>
          <a:p>
            <a:r>
              <a:rPr lang="zh-CN" altLang="en-US" b="1">
                <a:latin typeface="楷体_GB2312" pitchFamily="49" charset="-122"/>
                <a:ea typeface="楷体_GB2312" pitchFamily="49" charset="-122"/>
              </a:rPr>
              <a:t>危机</a:t>
            </a:r>
          </a:p>
        </p:txBody>
      </p:sp>
      <p:sp>
        <p:nvSpPr>
          <p:cNvPr id="24" name="TextBox 63"/>
          <p:cNvSpPr txBox="1">
            <a:spLocks noChangeArrowheads="1"/>
          </p:cNvSpPr>
          <p:nvPr/>
        </p:nvSpPr>
        <p:spPr bwMode="auto">
          <a:xfrm>
            <a:off x="6544320" y="6228020"/>
            <a:ext cx="646331" cy="369332"/>
          </a:xfrm>
          <a:prstGeom prst="rect">
            <a:avLst/>
          </a:prstGeom>
          <a:noFill/>
          <a:ln w="9525">
            <a:noFill/>
            <a:miter lim="800000"/>
            <a:headEnd/>
            <a:tailEnd/>
          </a:ln>
        </p:spPr>
        <p:txBody>
          <a:bodyPr wrap="none">
            <a:spAutoFit/>
          </a:bodyPr>
          <a:lstStyle/>
          <a:p>
            <a:r>
              <a:rPr lang="zh-CN" altLang="en-US" b="1">
                <a:latin typeface="楷体_GB2312" pitchFamily="49" charset="-122"/>
                <a:ea typeface="楷体_GB2312" pitchFamily="49" charset="-122"/>
              </a:rPr>
              <a:t>萧条</a:t>
            </a:r>
          </a:p>
        </p:txBody>
      </p:sp>
      <p:sp>
        <p:nvSpPr>
          <p:cNvPr id="25" name="TextBox 64"/>
          <p:cNvSpPr txBox="1">
            <a:spLocks noChangeArrowheads="1"/>
          </p:cNvSpPr>
          <p:nvPr/>
        </p:nvSpPr>
        <p:spPr bwMode="auto">
          <a:xfrm>
            <a:off x="1964132" y="3122354"/>
            <a:ext cx="649537" cy="369332"/>
          </a:xfrm>
          <a:prstGeom prst="rect">
            <a:avLst/>
          </a:prstGeom>
          <a:noFill/>
          <a:ln w="9525">
            <a:noFill/>
            <a:miter lim="800000"/>
            <a:headEnd/>
            <a:tailEnd/>
          </a:ln>
        </p:spPr>
        <p:txBody>
          <a:bodyPr wrap="none">
            <a:spAutoFit/>
          </a:bodyPr>
          <a:lstStyle/>
          <a:p>
            <a:r>
              <a:rPr lang="zh-CN" altLang="en-US" b="1" dirty="0">
                <a:latin typeface="楷体_GB2312" pitchFamily="49" charset="-122"/>
                <a:ea typeface="楷体_GB2312" pitchFamily="49" charset="-122"/>
              </a:rPr>
              <a:t>利率</a:t>
            </a:r>
          </a:p>
        </p:txBody>
      </p:sp>
      <p:sp>
        <p:nvSpPr>
          <p:cNvPr id="26" name="TextBox 25"/>
          <p:cNvSpPr txBox="1"/>
          <p:nvPr/>
        </p:nvSpPr>
        <p:spPr>
          <a:xfrm>
            <a:off x="7544466" y="6013721"/>
            <a:ext cx="1107996"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经济周期</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892480" cy="4525963"/>
          </a:xfrm>
        </p:spPr>
        <p:txBody>
          <a:bodyPr/>
          <a:lstStyle/>
          <a:p>
            <a:pPr>
              <a:lnSpc>
                <a:spcPct val="160000"/>
              </a:lnSpc>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cs typeface="Times New Roman" pitchFamily="18" charset="0"/>
              </a:rPr>
              <a:t>利息（</a:t>
            </a:r>
            <a:r>
              <a:rPr lang="en-US" altLang="zh-CN" dirty="0" smtClean="0">
                <a:latin typeface="Times New Roman" pitchFamily="18" charset="0"/>
                <a:ea typeface="楷体_GB2312" pitchFamily="49" charset="-122"/>
                <a:cs typeface="Times New Roman" pitchFamily="18" charset="0"/>
              </a:rPr>
              <a:t>Interest</a:t>
            </a:r>
            <a:r>
              <a:rPr lang="zh-CN" altLang="en-US" dirty="0" smtClean="0">
                <a:latin typeface="楷体_GB2312" pitchFamily="49" charset="-122"/>
                <a:ea typeface="楷体_GB2312" pitchFamily="49" charset="-122"/>
                <a:cs typeface="Times New Roman" pitchFamily="18" charset="0"/>
              </a:rPr>
              <a:t>）是借贷关系中资金借入方支付给资金贷出方的报酬。</a:t>
            </a:r>
            <a:endParaRPr lang="en-US" altLang="zh-CN" dirty="0" smtClean="0">
              <a:solidFill>
                <a:srgbClr val="0000FF"/>
              </a:solidFill>
              <a:latin typeface="Times New Roman" pitchFamily="18" charset="0"/>
              <a:ea typeface="楷体_GB2312" pitchFamily="49" charset="-122"/>
              <a:cs typeface="Times New Roman" pitchFamily="18" charset="0"/>
            </a:endParaRPr>
          </a:p>
          <a:p>
            <a:pPr lvl="2">
              <a:lnSpc>
                <a:spcPct val="16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由于本金数量会对利息总额产生重要影响，这使得我们</a:t>
            </a:r>
            <a:r>
              <a:rPr lang="zh-CN" altLang="en-US" b="1" dirty="0" smtClean="0">
                <a:solidFill>
                  <a:srgbClr val="0000FF"/>
                </a:solidFill>
                <a:latin typeface="Times New Roman" pitchFamily="18" charset="0"/>
                <a:ea typeface="楷体_GB2312" pitchFamily="49" charset="-122"/>
                <a:cs typeface="Times New Roman" pitchFamily="18" charset="0"/>
              </a:rPr>
              <a:t>无法通过比较利息额来衡量货币时间价值的高低</a:t>
            </a:r>
            <a:r>
              <a:rPr lang="zh-CN" altLang="en-US" dirty="0" smtClean="0">
                <a:latin typeface="Times New Roman" pitchFamily="18" charset="0"/>
                <a:ea typeface="楷体_GB2312" pitchFamily="49" charset="-122"/>
                <a:cs typeface="Times New Roman" pitchFamily="18" charset="0"/>
              </a:rPr>
              <a:t>。</a:t>
            </a:r>
            <a:endParaRPr lang="en-US" altLang="zh-CN" dirty="0" smtClean="0">
              <a:latin typeface="Times New Roman" pitchFamily="18" charset="0"/>
              <a:ea typeface="楷体_GB2312" pitchFamily="49" charset="-122"/>
              <a:cs typeface="Times New Roman" pitchFamily="18" charset="0"/>
            </a:endParaRPr>
          </a:p>
          <a:p>
            <a:pPr>
              <a:lnSpc>
                <a:spcPct val="160000"/>
              </a:lnSpc>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cs typeface="Times New Roman" pitchFamily="18" charset="0"/>
              </a:rPr>
              <a:t>利率（</a:t>
            </a:r>
            <a:r>
              <a:rPr lang="en-US" altLang="zh-CN" dirty="0" smtClean="0">
                <a:latin typeface="Times New Roman" pitchFamily="18" charset="0"/>
                <a:ea typeface="楷体_GB2312" pitchFamily="49" charset="-122"/>
                <a:cs typeface="Times New Roman" pitchFamily="18" charset="0"/>
              </a:rPr>
              <a:t>Interest Rate</a:t>
            </a:r>
            <a:r>
              <a:rPr lang="zh-CN" altLang="en-US" dirty="0" smtClean="0">
                <a:latin typeface="楷体_GB2312" pitchFamily="49" charset="-122"/>
                <a:ea typeface="楷体_GB2312" pitchFamily="49" charset="-122"/>
                <a:cs typeface="Times New Roman" pitchFamily="18" charset="0"/>
              </a:rPr>
              <a:t>）是利息率的简称，它是指借贷期满的利息总额与贷出本金总额的比率。</a:t>
            </a:r>
            <a:endParaRPr lang="en-US" altLang="zh-CN" dirty="0" smtClean="0">
              <a:solidFill>
                <a:srgbClr val="0000FF"/>
              </a:solidFill>
              <a:latin typeface="Times New Roman" pitchFamily="18" charset="0"/>
              <a:ea typeface="楷体_GB2312" pitchFamily="49" charset="-122"/>
              <a:cs typeface="Times New Roman" pitchFamily="18" charset="0"/>
            </a:endParaRPr>
          </a:p>
          <a:p>
            <a:pPr>
              <a:buNone/>
            </a:pPr>
            <a:endParaRPr lang="zh-CN" altLang="en-US" b="1" dirty="0">
              <a:solidFill>
                <a:srgbClr val="C00000"/>
              </a:solidFill>
              <a:latin typeface="楷体_GB2312" pitchFamily="49" charset="-122"/>
              <a:ea typeface="楷体_GB2312" pitchFamily="49" charset="-122"/>
            </a:endParaRPr>
          </a:p>
        </p:txBody>
      </p:sp>
      <p:sp>
        <p:nvSpPr>
          <p:cNvPr id="4" name="TextBox 3"/>
          <p:cNvSpPr txBox="1"/>
          <p:nvPr/>
        </p:nvSpPr>
        <p:spPr>
          <a:xfrm>
            <a:off x="0" y="404664"/>
            <a:ext cx="7370929" cy="584775"/>
          </a:xfrm>
          <a:prstGeom prst="rect">
            <a:avLst/>
          </a:prstGeom>
          <a:noFill/>
        </p:spPr>
        <p:txBody>
          <a:bodyPr wrap="none" rtlCol="0">
            <a:spAutoFit/>
          </a:bodyPr>
          <a:lstStyle/>
          <a:p>
            <a:r>
              <a:rPr lang="en-US" altLang="zh-CN" sz="3200" b="1" dirty="0" smtClean="0">
                <a:latin typeface="楷体_GB2312" pitchFamily="49" charset="-122"/>
                <a:ea typeface="楷体_GB2312" pitchFamily="49" charset="-122"/>
              </a:rPr>
              <a:t>(</a:t>
            </a:r>
            <a:r>
              <a:rPr lang="zh-CN" altLang="en-US" sz="3200" b="1" dirty="0" smtClean="0">
                <a:latin typeface="楷体_GB2312" pitchFamily="49" charset="-122"/>
                <a:ea typeface="楷体_GB2312" pitchFamily="49" charset="-122"/>
              </a:rPr>
              <a:t>二）货币时间价值的体现：利息与利率</a:t>
            </a:r>
            <a:endParaRPr lang="zh-CN" altLang="en-US" sz="32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401888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229600" cy="927100"/>
          </a:xfrm>
        </p:spPr>
        <p:txBody>
          <a:bodyPr/>
          <a:lstStyle/>
          <a:p>
            <a:r>
              <a:rPr lang="zh-CN" altLang="en-US" sz="2800" dirty="0" smtClean="0">
                <a:solidFill>
                  <a:srgbClr val="FF33CC"/>
                </a:solidFill>
                <a:latin typeface="Times New Roman" pitchFamily="18" charset="0"/>
                <a:ea typeface="楷体_GB2312" pitchFamily="49" charset="-122"/>
                <a:cs typeface="Times New Roman" pitchFamily="18" charset="0"/>
              </a:rPr>
              <a:t>（</a:t>
            </a:r>
            <a:r>
              <a:rPr lang="en-US" altLang="zh-CN" sz="2800" dirty="0" smtClean="0">
                <a:solidFill>
                  <a:srgbClr val="FF33CC"/>
                </a:solidFill>
                <a:latin typeface="Times New Roman" pitchFamily="18" charset="0"/>
                <a:ea typeface="楷体_GB2312" pitchFamily="49" charset="-122"/>
                <a:cs typeface="Times New Roman" pitchFamily="18" charset="0"/>
              </a:rPr>
              <a:t>1</a:t>
            </a:r>
            <a:r>
              <a:rPr lang="zh-CN" altLang="en-US" sz="2800" dirty="0" smtClean="0">
                <a:solidFill>
                  <a:srgbClr val="FF33CC"/>
                </a:solidFill>
                <a:latin typeface="Times New Roman" pitchFamily="18" charset="0"/>
                <a:ea typeface="楷体_GB2312" pitchFamily="49" charset="-122"/>
                <a:cs typeface="Times New Roman" pitchFamily="18" charset="0"/>
              </a:rPr>
              <a:t>）流动性陷阱（</a:t>
            </a:r>
            <a:r>
              <a:rPr lang="en-US" altLang="zh-CN" sz="2800" dirty="0" smtClean="0">
                <a:solidFill>
                  <a:srgbClr val="FF33CC"/>
                </a:solidFill>
                <a:latin typeface="Times New Roman" pitchFamily="18" charset="0"/>
                <a:ea typeface="楷体_GB2312" pitchFamily="49" charset="-122"/>
                <a:cs typeface="Times New Roman" pitchFamily="18" charset="0"/>
              </a:rPr>
              <a:t>Liquidity Trap</a:t>
            </a:r>
            <a:r>
              <a:rPr lang="zh-CN" altLang="en-US" sz="2800" dirty="0" smtClean="0">
                <a:solidFill>
                  <a:srgbClr val="FF33CC"/>
                </a:solidFill>
                <a:latin typeface="Times New Roman" pitchFamily="18" charset="0"/>
                <a:ea typeface="楷体_GB2312" pitchFamily="49" charset="-122"/>
                <a:cs typeface="Times New Roman" pitchFamily="18" charset="0"/>
              </a:rPr>
              <a:t>）</a:t>
            </a:r>
            <a:endParaRPr lang="zh-CN" altLang="en-US" sz="2800" dirty="0">
              <a:solidFill>
                <a:srgbClr val="FF33CC"/>
              </a:solidFill>
              <a:latin typeface="Times New Roman" pitchFamily="18" charset="0"/>
              <a:ea typeface="楷体_GB2312" pitchFamily="49" charset="-122"/>
              <a:cs typeface="Times New Roman" pitchFamily="18" charset="0"/>
            </a:endParaRPr>
          </a:p>
        </p:txBody>
      </p:sp>
      <p:sp>
        <p:nvSpPr>
          <p:cNvPr id="3" name="内容占位符 2"/>
          <p:cNvSpPr>
            <a:spLocks noGrp="1"/>
          </p:cNvSpPr>
          <p:nvPr>
            <p:ph idx="1"/>
          </p:nvPr>
        </p:nvSpPr>
        <p:spPr>
          <a:xfrm>
            <a:off x="0" y="836712"/>
            <a:ext cx="9144000" cy="4525963"/>
          </a:xfrm>
        </p:spPr>
        <p:txBody>
          <a:bodyPr/>
          <a:lstStyle/>
          <a:p>
            <a:pPr>
              <a:lnSpc>
                <a:spcPct val="150000"/>
              </a:lnSpc>
              <a:buClr>
                <a:srgbClr val="FF0000"/>
              </a:buClr>
              <a:buFont typeface="Wingdings" pitchFamily="2" charset="2"/>
              <a:buChar char="Ø"/>
            </a:pPr>
            <a:r>
              <a:rPr lang="zh-CN" altLang="en-US" sz="2600" dirty="0" smtClean="0">
                <a:latin typeface="Times New Roman" pitchFamily="18" charset="0"/>
                <a:ea typeface="楷体_GB2312" pitchFamily="49" charset="-122"/>
                <a:cs typeface="Times New Roman" pitchFamily="18" charset="0"/>
              </a:rPr>
              <a:t>此现象为：名义利率足够低，此时债券的价格足够高，投资者预期债券价格只会降低，从而持有债券的动机为</a:t>
            </a:r>
            <a:r>
              <a:rPr lang="en-US" altLang="zh-CN" sz="2600" dirty="0" smtClean="0">
                <a:latin typeface="Times New Roman" pitchFamily="18" charset="0"/>
                <a:ea typeface="楷体_GB2312" pitchFamily="49" charset="-122"/>
                <a:cs typeface="Times New Roman" pitchFamily="18" charset="0"/>
              </a:rPr>
              <a:t>0</a:t>
            </a:r>
            <a:r>
              <a:rPr lang="zh-CN" altLang="en-US" sz="2600" dirty="0" smtClean="0">
                <a:latin typeface="Times New Roman" pitchFamily="18" charset="0"/>
                <a:ea typeface="楷体_GB2312" pitchFamily="49" charset="-122"/>
                <a:cs typeface="Times New Roman" pitchFamily="18" charset="0"/>
              </a:rPr>
              <a:t>（或持有货币的机会成本为</a:t>
            </a:r>
            <a:r>
              <a:rPr lang="en-US" altLang="zh-CN" sz="2600" dirty="0" smtClean="0">
                <a:latin typeface="Times New Roman" pitchFamily="18" charset="0"/>
                <a:ea typeface="楷体_GB2312" pitchFamily="49" charset="-122"/>
                <a:cs typeface="Times New Roman" pitchFamily="18" charset="0"/>
              </a:rPr>
              <a:t>0</a:t>
            </a:r>
            <a:r>
              <a:rPr lang="zh-CN" altLang="en-US" sz="2600" dirty="0" smtClean="0">
                <a:latin typeface="Times New Roman" pitchFamily="18" charset="0"/>
                <a:ea typeface="楷体_GB2312" pitchFamily="49" charset="-122"/>
                <a:cs typeface="Times New Roman" pitchFamily="18" charset="0"/>
              </a:rPr>
              <a:t>）。投资者对货币的需求无穷大（仿佛存在</a:t>
            </a:r>
            <a:r>
              <a:rPr lang="zh-CN" altLang="en-US" sz="2600" b="1" dirty="0" smtClean="0">
                <a:solidFill>
                  <a:srgbClr val="FF0000"/>
                </a:solidFill>
                <a:latin typeface="Times New Roman" pitchFamily="18" charset="0"/>
                <a:ea typeface="楷体_GB2312" pitchFamily="49" charset="-122"/>
                <a:cs typeface="Times New Roman" pitchFamily="18" charset="0"/>
              </a:rPr>
              <a:t>货币需求黑洞</a:t>
            </a:r>
            <a:r>
              <a:rPr lang="zh-CN" altLang="en-US" sz="2600" dirty="0" smtClean="0">
                <a:latin typeface="Times New Roman" pitchFamily="18" charset="0"/>
                <a:ea typeface="楷体_GB2312" pitchFamily="49" charset="-122"/>
                <a:cs typeface="Times New Roman" pitchFamily="18" charset="0"/>
              </a:rPr>
              <a:t>，有多少货币需求多少货币</a:t>
            </a:r>
            <a:r>
              <a:rPr lang="en-US" altLang="zh-CN" sz="2600" dirty="0" smtClean="0">
                <a:latin typeface="Times New Roman" pitchFamily="18" charset="0"/>
                <a:ea typeface="楷体_GB2312" pitchFamily="49" charset="-122"/>
                <a:cs typeface="Times New Roman" pitchFamily="18" charset="0"/>
              </a:rPr>
              <a:t> ——</a:t>
            </a:r>
            <a:r>
              <a:rPr lang="zh-CN" altLang="en-US" sz="2600" b="1" dirty="0" smtClean="0">
                <a:solidFill>
                  <a:srgbClr val="FF0000"/>
                </a:solidFill>
                <a:latin typeface="Times New Roman" pitchFamily="18" charset="0"/>
                <a:ea typeface="楷体_GB2312" pitchFamily="49" charset="-122"/>
                <a:cs typeface="Times New Roman" pitchFamily="18" charset="0"/>
              </a:rPr>
              <a:t>并不是一件好事</a:t>
            </a:r>
            <a:r>
              <a:rPr lang="zh-CN" altLang="en-US" sz="2600" dirty="0" smtClean="0">
                <a:latin typeface="Times New Roman" pitchFamily="18" charset="0"/>
                <a:ea typeface="楷体_GB2312" pitchFamily="49" charset="-122"/>
                <a:cs typeface="Times New Roman" pitchFamily="18" charset="0"/>
              </a:rPr>
              <a:t>！！！）。</a:t>
            </a:r>
            <a:endParaRPr lang="en-US" altLang="zh-CN" sz="2600" dirty="0" smtClean="0">
              <a:latin typeface="Times New Roman" pitchFamily="18" charset="0"/>
              <a:ea typeface="楷体_GB2312" pitchFamily="49" charset="-122"/>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kern="1200" dirty="0">
                <a:solidFill>
                  <a:srgbClr val="C00000"/>
                </a:solidFill>
                <a:latin typeface="+mn-lt"/>
                <a:ea typeface="华文新魏" pitchFamily="2" charset="-122"/>
                <a:cs typeface="+mn-cs"/>
              </a:rPr>
              <a:t>中国的经济周期与利率关系</a:t>
            </a:r>
          </a:p>
        </p:txBody>
      </p:sp>
      <p:sp>
        <p:nvSpPr>
          <p:cNvPr id="25" name="TextBox 24"/>
          <p:cNvSpPr txBox="1"/>
          <p:nvPr/>
        </p:nvSpPr>
        <p:spPr>
          <a:xfrm>
            <a:off x="5643570" y="6357958"/>
            <a:ext cx="3308919" cy="369332"/>
          </a:xfrm>
          <a:prstGeom prst="rect">
            <a:avLst/>
          </a:prstGeom>
          <a:noFill/>
        </p:spPr>
        <p:txBody>
          <a:bodyPr wrap="none" rtlCol="0">
            <a:spAutoFit/>
          </a:bodyPr>
          <a:lstStyle/>
          <a:p>
            <a:r>
              <a:rPr lang="zh-CN" altLang="en-US" b="1" dirty="0" smtClean="0"/>
              <a:t>数据来源：</a:t>
            </a:r>
            <a:r>
              <a:rPr lang="en-US" altLang="zh-CN" b="1" dirty="0" smtClean="0"/>
              <a:t> EIU Country Data</a:t>
            </a:r>
            <a:endParaRPr lang="zh-CN" altLang="en-US" b="1" dirty="0">
              <a:latin typeface="Times New Roman" pitchFamily="18" charset="0"/>
              <a:cs typeface="Times New Roman" pitchFamily="18" charset="0"/>
            </a:endParaRPr>
          </a:p>
        </p:txBody>
      </p:sp>
      <p:pic>
        <p:nvPicPr>
          <p:cNvPr id="143361" name="Picture 1"/>
          <p:cNvPicPr>
            <a:picLocks noChangeAspect="1" noChangeArrowheads="1"/>
          </p:cNvPicPr>
          <p:nvPr/>
        </p:nvPicPr>
        <p:blipFill>
          <a:blip r:embed="rId3" cstate="print"/>
          <a:srcRect/>
          <a:stretch>
            <a:fillRect/>
          </a:stretch>
        </p:blipFill>
        <p:spPr bwMode="auto">
          <a:xfrm>
            <a:off x="188005" y="1124744"/>
            <a:ext cx="8955995"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gray">
          <a:xfrm>
            <a:off x="179512" y="332656"/>
            <a:ext cx="8784976" cy="552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pPr>
            <a:r>
              <a:rPr lang="en-US" altLang="zh-CN" sz="4000" b="1" noProof="0" dirty="0" smtClean="0">
                <a:solidFill>
                  <a:srgbClr val="FF33CC"/>
                </a:solidFill>
                <a:latin typeface="Times New Roman" pitchFamily="18" charset="0"/>
                <a:ea typeface="楷体_GB2312" pitchFamily="49" charset="-122"/>
                <a:cs typeface="Times New Roman" pitchFamily="18" charset="0"/>
                <a:sym typeface="Wingdings 2" pitchFamily="18" charset="2"/>
              </a:rPr>
              <a:t>2</a:t>
            </a:r>
            <a:r>
              <a:rPr lang="zh-CN" altLang="en-US" sz="4000" b="1" noProof="0" dirty="0" smtClean="0">
                <a:solidFill>
                  <a:srgbClr val="FF33CC"/>
                </a:solidFill>
                <a:latin typeface="Times New Roman" pitchFamily="18" charset="0"/>
                <a:ea typeface="楷体_GB2312" pitchFamily="49" charset="-122"/>
                <a:cs typeface="Times New Roman" pitchFamily="18" charset="0"/>
                <a:sym typeface="Wingdings 2" pitchFamily="18" charset="2"/>
              </a:rPr>
              <a:t>、</a:t>
            </a:r>
            <a:r>
              <a:rPr kumimoji="0" lang="zh-CN" altLang="en-US" sz="4000" b="1" i="0" u="none" strike="noStrike" kern="0" cap="none" spc="0" normalizeH="0" baseline="0" noProof="0" dirty="0" smtClean="0">
                <a:ln>
                  <a:noFill/>
                </a:ln>
                <a:solidFill>
                  <a:srgbClr val="FF33CC"/>
                </a:solidFill>
                <a:effectLst/>
                <a:uLnTx/>
                <a:uFillTx/>
                <a:latin typeface="Times New Roman" pitchFamily="18" charset="0"/>
                <a:ea typeface="楷体_GB2312" pitchFamily="49" charset="-122"/>
                <a:cs typeface="Times New Roman" pitchFamily="18" charset="0"/>
                <a:sym typeface="Wingdings 2" pitchFamily="18" charset="2"/>
              </a:rPr>
              <a:t>利率的</a:t>
            </a:r>
            <a:r>
              <a:rPr kumimoji="0" lang="zh-CN" altLang="en-US" sz="4000" b="1" i="0" u="none" strike="noStrike" kern="0" cap="none" spc="0" normalizeH="0" baseline="0" noProof="0" dirty="0" smtClean="0">
                <a:ln>
                  <a:noFill/>
                </a:ln>
                <a:solidFill>
                  <a:srgbClr val="FF33CC"/>
                </a:solidFill>
                <a:effectLst/>
                <a:uLnTx/>
                <a:uFillTx/>
                <a:latin typeface="楷体_GB2312" pitchFamily="49" charset="-122"/>
                <a:ea typeface="楷体_GB2312" pitchFamily="49" charset="-122"/>
                <a:cs typeface="+mn-cs"/>
                <a:sym typeface="Wingdings 2" pitchFamily="18" charset="2"/>
              </a:rPr>
              <a:t>风险因素：利率风险结构</a:t>
            </a:r>
            <a:endParaRPr kumimoji="0" lang="en-US" altLang="zh-CN" sz="4000" b="1" i="0" u="none" strike="noStrike" kern="0" cap="none" spc="0" normalizeH="0" baseline="0" noProof="0" dirty="0" smtClean="0">
              <a:ln>
                <a:noFill/>
              </a:ln>
              <a:solidFill>
                <a:srgbClr val="FF33CC"/>
              </a:solidFill>
              <a:effectLst/>
              <a:uLnTx/>
              <a:uFillTx/>
              <a:latin typeface="楷体_GB2312" pitchFamily="49" charset="-122"/>
              <a:ea typeface="楷体_GB2312" pitchFamily="49" charset="-122"/>
              <a:cs typeface="+mn-cs"/>
              <a:sym typeface="Wingdings 2" pitchFamily="18" charset="2"/>
            </a:endParaRP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sym typeface="Wingdings 2" pitchFamily="18" charset="2"/>
              </a:rPr>
              <a:t></a:t>
            </a:r>
            <a:r>
              <a:rPr lang="zh-CN" altLang="en-US" sz="2400" kern="0" noProof="0" dirty="0" smtClean="0">
                <a:latin typeface="楷体_GB2312" pitchFamily="49" charset="-122"/>
                <a:ea typeface="楷体_GB2312" pitchFamily="49" charset="-122"/>
                <a:sym typeface="Wingdings 2" pitchFamily="18" charset="2"/>
              </a:rPr>
              <a:t>信用</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风险：（</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endParaRPr lang="en-US" altLang="zh-CN" sz="2400" kern="0" noProof="0" dirty="0" smtClean="0">
              <a:latin typeface="楷体_GB2312" pitchFamily="49" charset="-122"/>
              <a:ea typeface="楷体_GB2312" pitchFamily="49" charset="-122"/>
              <a:sym typeface="Wingdings 2" pitchFamily="18" charset="2"/>
            </a:endParaRPr>
          </a:p>
          <a:p>
            <a:pPr marR="0" lvl="0" algn="l" defTabSz="914400" rtl="0" eaLnBrk="1" fontAlgn="base" latinLnBrk="0" hangingPunct="1">
              <a:lnSpc>
                <a:spcPct val="150000"/>
              </a:lnSpc>
              <a:spcBef>
                <a:spcPct val="20000"/>
              </a:spcBef>
              <a:spcAft>
                <a:spcPct val="0"/>
              </a:spcAft>
              <a:buClrTx/>
              <a:buSzTx/>
              <a:buFontTx/>
              <a:buNone/>
              <a:tabLst/>
              <a:defRPr/>
            </a:pP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sym typeface="Wingdings 2" pitchFamily="18" charset="2"/>
              </a:rPr>
              <a:t></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流动性风险：（</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endPar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endParaRP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sym typeface="Wingdings 2" pitchFamily="18" charset="2"/>
              </a:rPr>
              <a:t></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税收风险：（</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endPar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endParaRP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sym typeface="Wingdings 2" pitchFamily="18" charset="2"/>
              </a:rPr>
              <a:t></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购买力风险与“费雪效应”：（</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endPar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endParaRP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sym typeface="Wingdings 2" pitchFamily="18" charset="2"/>
              </a:rPr>
              <a:t></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汇率变动风险与利差：跨国套利活动的利差可以看做对汇率变动风险的补偿。（</a:t>
            </a:r>
            <a:r>
              <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rPr>
              <a:t>）</a:t>
            </a:r>
            <a:endParaRPr kumimoji="0" lang="en-US" altLang="zh-CN"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Wingdings 2" pitchFamily="18" charset="2"/>
            </a:endParaRPr>
          </a:p>
          <a:p>
            <a:pPr marL="342900" lvl="0" indent="-342900" fontAlgn="base">
              <a:spcBef>
                <a:spcPct val="20000"/>
              </a:spcBef>
              <a:spcAft>
                <a:spcPct val="0"/>
              </a:spcAft>
            </a:pPr>
            <a:endParaRPr kumimoji="0" lang="en-US" altLang="zh-CN" sz="3200" b="1" i="0" u="none" strike="noStrike" kern="0" cap="none" spc="0" normalizeH="0" baseline="0" noProof="0" dirty="0" smtClean="0">
              <a:ln>
                <a:noFill/>
              </a:ln>
              <a:effectLst/>
              <a:uLnTx/>
              <a:uFillTx/>
              <a:latin typeface="楷体_GB2312" pitchFamily="49" charset="-122"/>
              <a:ea typeface="楷体_GB2312" pitchFamily="49" charset="-122"/>
              <a:cs typeface="+mn-cs"/>
              <a:sym typeface="Wingdings 2" pitchFamily="18" charset="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8892480" cy="6192688"/>
          </a:xfrm>
        </p:spPr>
        <p:txBody>
          <a:bodyPr/>
          <a:lstStyle/>
          <a:p>
            <a:pPr marL="85725" indent="-85725">
              <a:lnSpc>
                <a:spcPct val="120000"/>
              </a:lnSpc>
              <a:buClr>
                <a:srgbClr val="FF0000"/>
              </a:buClr>
              <a:buNone/>
            </a:pPr>
            <a:r>
              <a:rPr lang="zh-CN" altLang="en-US" sz="2800" b="1" dirty="0" smtClean="0">
                <a:solidFill>
                  <a:srgbClr val="FF33CC"/>
                </a:solidFill>
                <a:latin typeface="Times New Roman" pitchFamily="18" charset="0"/>
                <a:ea typeface="楷体_GB2312" pitchFamily="49" charset="-122"/>
                <a:cs typeface="Times New Roman" pitchFamily="18" charset="0"/>
              </a:rPr>
              <a:t>（</a:t>
            </a:r>
            <a:r>
              <a:rPr lang="en-US" altLang="zh-CN" sz="2800" b="1" dirty="0" smtClean="0">
                <a:solidFill>
                  <a:srgbClr val="FF33CC"/>
                </a:solidFill>
                <a:latin typeface="Times New Roman" pitchFamily="18" charset="0"/>
                <a:ea typeface="楷体_GB2312" pitchFamily="49" charset="-122"/>
                <a:cs typeface="Times New Roman" pitchFamily="18" charset="0"/>
              </a:rPr>
              <a:t>1</a:t>
            </a:r>
            <a:r>
              <a:rPr lang="zh-CN" altLang="en-US" sz="2800" b="1" dirty="0" smtClean="0">
                <a:solidFill>
                  <a:srgbClr val="FF33CC"/>
                </a:solidFill>
                <a:latin typeface="Times New Roman" pitchFamily="18" charset="0"/>
                <a:ea typeface="楷体_GB2312" pitchFamily="49" charset="-122"/>
                <a:cs typeface="Times New Roman" pitchFamily="18" charset="0"/>
              </a:rPr>
              <a:t>）信用风险</a:t>
            </a:r>
            <a:r>
              <a:rPr lang="en-US" altLang="zh-CN" sz="2800" b="1" dirty="0" smtClean="0">
                <a:solidFill>
                  <a:srgbClr val="FF33CC"/>
                </a:solidFill>
                <a:latin typeface="Times New Roman" pitchFamily="18" charset="0"/>
                <a:ea typeface="楷体_GB2312" pitchFamily="49" charset="-122"/>
                <a:cs typeface="Times New Roman" pitchFamily="18" charset="0"/>
              </a:rPr>
              <a:t>(Credit Risk)</a:t>
            </a:r>
            <a:endParaRPr lang="en-US" altLang="zh-CN" sz="2800" dirty="0" smtClean="0">
              <a:latin typeface="Times New Roman" pitchFamily="18" charset="0"/>
              <a:ea typeface="楷体_GB2312" pitchFamily="49" charset="-122"/>
              <a:cs typeface="Times New Roman" pitchFamily="18" charset="0"/>
            </a:endParaRPr>
          </a:p>
          <a:p>
            <a:pPr marL="485775" lvl="1" indent="-85725">
              <a:lnSpc>
                <a:spcPct val="120000"/>
              </a:lnSpc>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又称违约风险，是指债务人不能按期偿还本金和支付利息的风险。</a:t>
            </a:r>
            <a:endParaRPr lang="en-US" altLang="zh-CN" sz="2400" dirty="0" smtClean="0">
              <a:latin typeface="Times New Roman" pitchFamily="18" charset="0"/>
              <a:ea typeface="楷体_GB2312" pitchFamily="49" charset="-122"/>
              <a:cs typeface="Times New Roman" pitchFamily="18" charset="0"/>
            </a:endParaRPr>
          </a:p>
          <a:p>
            <a:pPr marL="485775" lvl="1" indent="-85725">
              <a:lnSpc>
                <a:spcPct val="120000"/>
              </a:lnSpc>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信用风险是贷款、债券等债权类金融工具面临的最大的风险。</a:t>
            </a:r>
            <a:endParaRPr lang="en-US" altLang="zh-CN" sz="2400" dirty="0" smtClean="0">
              <a:latin typeface="Times New Roman" pitchFamily="18" charset="0"/>
              <a:ea typeface="楷体_GB2312" pitchFamily="49" charset="-122"/>
              <a:cs typeface="Times New Roman" pitchFamily="18" charset="0"/>
            </a:endParaRPr>
          </a:p>
          <a:p>
            <a:pPr marL="485775" lvl="1" indent="-85725">
              <a:lnSpc>
                <a:spcPct val="120000"/>
              </a:lnSpc>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信用风险分为三部分</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lvl="2" indent="-342900">
              <a:lnSpc>
                <a:spcPct val="120000"/>
              </a:lnSpc>
              <a:buClr>
                <a:srgbClr val="FF0000"/>
              </a:buClr>
              <a:buFont typeface="Arial" panose="020B0604020202020204" pitchFamily="34" charset="0"/>
              <a:buChar char="•"/>
            </a:pPr>
            <a:r>
              <a:rPr lang="zh-CN" altLang="en-US" sz="2000" dirty="0" smtClean="0">
                <a:latin typeface="Times New Roman" pitchFamily="18" charset="0"/>
                <a:ea typeface="楷体_GB2312" pitchFamily="49" charset="-122"/>
                <a:cs typeface="Times New Roman" pitchFamily="18" charset="0"/>
              </a:rPr>
              <a:t>信用风险敞口（</a:t>
            </a:r>
            <a:r>
              <a:rPr lang="en-US" altLang="zh-CN" sz="2000" dirty="0" smtClean="0">
                <a:latin typeface="Times New Roman" pitchFamily="18" charset="0"/>
                <a:ea typeface="楷体_GB2312" pitchFamily="49" charset="-122"/>
                <a:cs typeface="Times New Roman" pitchFamily="18" charset="0"/>
              </a:rPr>
              <a:t>Exposure , E</a:t>
            </a:r>
            <a:r>
              <a:rPr lang="zh-CN" altLang="en-US" sz="2000" dirty="0">
                <a:latin typeface="Times New Roman" pitchFamily="18" charset="0"/>
                <a:ea typeface="楷体_GB2312" pitchFamily="49" charset="-122"/>
                <a:cs typeface="Times New Roman" pitchFamily="18" charset="0"/>
              </a:rPr>
              <a:t>）：指暴露于信用风险中的资产数量</a:t>
            </a:r>
            <a:endParaRPr lang="en-US" altLang="zh-CN" sz="2000" dirty="0" smtClean="0">
              <a:latin typeface="Times New Roman" pitchFamily="18" charset="0"/>
              <a:ea typeface="楷体_GB2312" pitchFamily="49" charset="-122"/>
              <a:cs typeface="Times New Roman" pitchFamily="18" charset="0"/>
            </a:endParaRPr>
          </a:p>
          <a:p>
            <a:pPr lvl="2" indent="-342900">
              <a:lnSpc>
                <a:spcPct val="120000"/>
              </a:lnSpc>
              <a:buClr>
                <a:srgbClr val="FF0000"/>
              </a:buClr>
              <a:buFont typeface="Arial" panose="020B0604020202020204" pitchFamily="34" charset="0"/>
              <a:buChar char="•"/>
            </a:pPr>
            <a:r>
              <a:rPr lang="zh-CN" altLang="en-US" sz="2000" dirty="0" smtClean="0">
                <a:latin typeface="Times New Roman" pitchFamily="18" charset="0"/>
                <a:ea typeface="楷体_GB2312" pitchFamily="49" charset="-122"/>
                <a:cs typeface="Times New Roman" pitchFamily="18" charset="0"/>
              </a:rPr>
              <a:t>违约概率（</a:t>
            </a:r>
            <a:r>
              <a:rPr lang="en-US" altLang="zh-CN" sz="2000" dirty="0" smtClean="0">
                <a:latin typeface="Times New Roman" pitchFamily="18" charset="0"/>
                <a:ea typeface="楷体_GB2312" pitchFamily="49" charset="-122"/>
                <a:cs typeface="Times New Roman" pitchFamily="18" charset="0"/>
              </a:rPr>
              <a:t> Probability of Default , PD  </a:t>
            </a:r>
            <a:r>
              <a:rPr lang="zh-CN" altLang="en-US" sz="2000" dirty="0">
                <a:latin typeface="Times New Roman" pitchFamily="18" charset="0"/>
                <a:ea typeface="楷体_GB2312" pitchFamily="49" charset="-122"/>
                <a:cs typeface="Times New Roman" pitchFamily="18" charset="0"/>
              </a:rPr>
              <a:t>）：指出现违约的可能性</a:t>
            </a:r>
            <a:endParaRPr lang="en-US" altLang="zh-CN" sz="2000" dirty="0" smtClean="0">
              <a:latin typeface="Times New Roman" pitchFamily="18" charset="0"/>
              <a:ea typeface="楷体_GB2312" pitchFamily="49" charset="-122"/>
              <a:cs typeface="Times New Roman" pitchFamily="18" charset="0"/>
            </a:endParaRPr>
          </a:p>
          <a:p>
            <a:pPr lvl="2" indent="-342900">
              <a:lnSpc>
                <a:spcPct val="120000"/>
              </a:lnSpc>
              <a:buClr>
                <a:srgbClr val="FF0000"/>
              </a:buClr>
              <a:buFont typeface="Arial" panose="020B0604020202020204" pitchFamily="34" charset="0"/>
              <a:buChar char="•"/>
            </a:pPr>
            <a:r>
              <a:rPr lang="zh-CN" altLang="en-US" sz="2000" dirty="0" smtClean="0">
                <a:latin typeface="Times New Roman" pitchFamily="18" charset="0"/>
                <a:ea typeface="楷体_GB2312" pitchFamily="49" charset="-122"/>
                <a:cs typeface="Times New Roman" pitchFamily="18" charset="0"/>
              </a:rPr>
              <a:t>违约损失比率（</a:t>
            </a:r>
            <a:r>
              <a:rPr lang="en-US" altLang="zh-CN" sz="2000" dirty="0" smtClean="0">
                <a:latin typeface="Times New Roman" pitchFamily="18" charset="0"/>
                <a:ea typeface="楷体_GB2312" pitchFamily="49" charset="-122"/>
                <a:cs typeface="Times New Roman" pitchFamily="18" charset="0"/>
              </a:rPr>
              <a:t>Loss Given Default, LGD</a:t>
            </a:r>
            <a:r>
              <a:rPr lang="zh-CN" altLang="en-US" sz="2000" dirty="0" smtClean="0">
                <a:latin typeface="Times New Roman" pitchFamily="18" charset="0"/>
                <a:ea typeface="楷体_GB2312" pitchFamily="49" charset="-122"/>
                <a:cs typeface="Times New Roman" pitchFamily="18" charset="0"/>
              </a:rPr>
              <a:t>）：</a:t>
            </a:r>
            <a:r>
              <a:rPr lang="zh-CN" altLang="en-US" sz="2000" dirty="0">
                <a:latin typeface="Times New Roman" pitchFamily="18" charset="0"/>
                <a:ea typeface="楷体_GB2312" pitchFamily="49" charset="-122"/>
                <a:cs typeface="Times New Roman" pitchFamily="18" charset="0"/>
              </a:rPr>
              <a:t>指的是出现违约时，信用风险敞口中完全损失的比重。</a:t>
            </a:r>
            <a:endParaRPr lang="en-US" altLang="zh-CN" sz="2000" dirty="0">
              <a:latin typeface="Times New Roman" pitchFamily="18" charset="0"/>
              <a:ea typeface="楷体_GB2312" pitchFamily="49" charset="-122"/>
              <a:cs typeface="Times New Roman" pitchFamily="18" charset="0"/>
            </a:endParaRPr>
          </a:p>
          <a:p>
            <a:pPr marL="485775" lvl="1" indent="-85725">
              <a:lnSpc>
                <a:spcPct val="120000"/>
              </a:lnSpc>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违约风险</a:t>
            </a:r>
            <a:r>
              <a:rPr lang="en-US" altLang="zh-CN" sz="2400" dirty="0" smtClean="0">
                <a:latin typeface="Times New Roman" pitchFamily="18" charset="0"/>
                <a:ea typeface="楷体_GB2312" pitchFamily="49" charset="-122"/>
                <a:cs typeface="Times New Roman" pitchFamily="18" charset="0"/>
              </a:rPr>
              <a:t>=E ×PD ×LGD</a:t>
            </a:r>
            <a:r>
              <a:rPr lang="zh-CN" altLang="en-US" sz="2400" dirty="0" smtClean="0">
                <a:latin typeface="Times New Roman" pitchFamily="18" charset="0"/>
                <a:ea typeface="楷体_GB2312" pitchFamily="49" charset="-122"/>
                <a:cs typeface="Times New Roman" pitchFamily="18" charset="0"/>
              </a:rPr>
              <a:t>。</a:t>
            </a:r>
            <a:endParaRPr lang="en-US" altLang="zh-CN" sz="2400" dirty="0" smtClean="0">
              <a:latin typeface="Times New Roman" pitchFamily="18" charset="0"/>
              <a:ea typeface="楷体_GB2312" pitchFamily="49" charset="-122"/>
              <a:cs typeface="Times New Roman" pitchFamily="18" charset="0"/>
            </a:endParaRPr>
          </a:p>
          <a:p>
            <a:pPr marL="485775" lvl="1" indent="-85725">
              <a:lnSpc>
                <a:spcPct val="120000"/>
              </a:lnSpc>
              <a:buClr>
                <a:srgbClr val="FF0000"/>
              </a:buClr>
              <a:buFont typeface="Wingdings" pitchFamily="2" charset="2"/>
              <a:buChar char="ü"/>
            </a:pPr>
            <a:r>
              <a:rPr lang="zh-CN" altLang="en-US" sz="2400" dirty="0" smtClean="0">
                <a:latin typeface="Times New Roman" pitchFamily="18" charset="0"/>
                <a:ea typeface="楷体_GB2312" pitchFamily="49" charset="-122"/>
                <a:cs typeface="Times New Roman" pitchFamily="18" charset="0"/>
              </a:rPr>
              <a:t>信用风险往往通过信用风险溢价</a:t>
            </a:r>
            <a:r>
              <a:rPr lang="zh-CN" altLang="en-US" sz="2400" dirty="0" smtClean="0">
                <a:latin typeface="Times New Roman" pitchFamily="18" charset="0"/>
                <a:ea typeface="华文新魏" pitchFamily="2" charset="-122"/>
                <a:cs typeface="Times New Roman" pitchFamily="18" charset="0"/>
              </a:rPr>
              <a:t>（</a:t>
            </a:r>
            <a:r>
              <a:rPr lang="en-US" altLang="zh-CN" sz="2400" dirty="0" smtClean="0">
                <a:latin typeface="Times New Roman" pitchFamily="18" charset="0"/>
                <a:ea typeface="华文新魏" pitchFamily="2" charset="-122"/>
                <a:cs typeface="Times New Roman" pitchFamily="18" charset="0"/>
              </a:rPr>
              <a:t>Default  Risk Premium</a:t>
            </a:r>
            <a:r>
              <a:rPr lang="zh-CN" altLang="en-US" sz="2400" dirty="0" smtClean="0">
                <a:latin typeface="Times New Roman" pitchFamily="18" charset="0"/>
                <a:ea typeface="华文新魏" pitchFamily="2"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度量，信用风险溢价可由有违约风险的债券与无违约风险的（无风险）债券之间的利率之差来度量。</a:t>
            </a:r>
            <a:endParaRPr lang="en-US" altLang="zh-C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latin typeface="Times New Roman" pitchFamily="18" charset="0"/>
                <a:ea typeface="楷体_GB2312" pitchFamily="49" charset="-122"/>
                <a:cs typeface="Times New Roman" pitchFamily="18" charset="0"/>
              </a:rPr>
              <a:t>信用风险溢价</a:t>
            </a:r>
            <a:r>
              <a:rPr lang="en-US" altLang="zh-CN" sz="2400" dirty="0" smtClean="0">
                <a:latin typeface="Times New Roman" pitchFamily="18" charset="0"/>
                <a:ea typeface="楷体_GB2312" pitchFamily="49" charset="-122"/>
                <a:cs typeface="Times New Roman" pitchFamily="18" charset="0"/>
              </a:rPr>
              <a:t/>
            </a:r>
            <a:br>
              <a:rPr lang="en-US" altLang="zh-CN" sz="2400" dirty="0" smtClean="0">
                <a:latin typeface="Times New Roman" pitchFamily="18" charset="0"/>
                <a:ea typeface="楷体_GB2312" pitchFamily="49" charset="-122"/>
                <a:cs typeface="Times New Roman" pitchFamily="18" charset="0"/>
              </a:rPr>
            </a:br>
            <a:r>
              <a:rPr lang="zh-CN" altLang="en-US" sz="2400" dirty="0" smtClean="0">
                <a:latin typeface="Times New Roman" pitchFamily="18" charset="0"/>
                <a:ea typeface="楷体_GB2312" pitchFamily="49" charset="-122"/>
                <a:cs typeface="Times New Roman" pitchFamily="18" charset="0"/>
              </a:rPr>
              <a:t>（中国企业债和国债数据</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a:t>
            </a:r>
            <a:endParaRPr lang="zh-CN" altLang="en-US" sz="2400" dirty="0">
              <a:latin typeface="Times New Roman" pitchFamily="18" charset="0"/>
              <a:ea typeface="楷体_GB2312" pitchFamily="49" charset="-122"/>
              <a:cs typeface="Times New Roman" pitchFamily="18" charset="0"/>
            </a:endParaRPr>
          </a:p>
        </p:txBody>
      </p:sp>
      <p:sp>
        <p:nvSpPr>
          <p:cNvPr id="6" name="TextBox 5"/>
          <p:cNvSpPr txBox="1"/>
          <p:nvPr/>
        </p:nvSpPr>
        <p:spPr>
          <a:xfrm>
            <a:off x="7170831" y="6309320"/>
            <a:ext cx="1973169" cy="369332"/>
          </a:xfrm>
          <a:prstGeom prst="rect">
            <a:avLst/>
          </a:prstGeom>
          <a:noFill/>
        </p:spPr>
        <p:txBody>
          <a:bodyPr wrap="none" rtlCol="0">
            <a:spAutoFit/>
          </a:bodyPr>
          <a:lstStyle/>
          <a:p>
            <a:r>
              <a:rPr lang="zh-CN" altLang="en-US" b="1" dirty="0" smtClean="0">
                <a:latin typeface="Times New Roman" pitchFamily="18" charset="0"/>
                <a:cs typeface="Times New Roman" pitchFamily="18" charset="0"/>
              </a:rPr>
              <a:t>数据来源：</a:t>
            </a:r>
            <a:r>
              <a:rPr lang="en-US" altLang="zh-CN" b="1" dirty="0" smtClean="0">
                <a:latin typeface="Times New Roman" pitchFamily="18" charset="0"/>
                <a:cs typeface="Times New Roman" pitchFamily="18" charset="0"/>
              </a:rPr>
              <a:t> Wind</a:t>
            </a:r>
            <a:endParaRPr lang="zh-CN" altLang="en-US" b="1" dirty="0">
              <a:latin typeface="Times New Roman" pitchFamily="18" charset="0"/>
              <a:cs typeface="Times New Roman" pitchFamily="18" charset="0"/>
            </a:endParaRPr>
          </a:p>
        </p:txBody>
      </p:sp>
      <p:pic>
        <p:nvPicPr>
          <p:cNvPr id="139265" name="Picture 1"/>
          <p:cNvPicPr>
            <a:picLocks noChangeAspect="1" noChangeArrowheads="1"/>
          </p:cNvPicPr>
          <p:nvPr/>
        </p:nvPicPr>
        <p:blipFill>
          <a:blip r:embed="rId2" cstate="print"/>
          <a:srcRect/>
          <a:stretch>
            <a:fillRect/>
          </a:stretch>
        </p:blipFill>
        <p:spPr bwMode="auto">
          <a:xfrm>
            <a:off x="179512" y="1268760"/>
            <a:ext cx="8496944" cy="4710854"/>
          </a:xfrm>
          <a:prstGeom prst="rect">
            <a:avLst/>
          </a:prstGeom>
          <a:noFill/>
          <a:ln w="9525">
            <a:noFill/>
            <a:miter lim="800000"/>
            <a:headEnd/>
            <a:tailEnd/>
          </a:ln>
        </p:spPr>
      </p:pic>
      <p:sp>
        <p:nvSpPr>
          <p:cNvPr id="5" name="TextBox 4"/>
          <p:cNvSpPr txBox="1"/>
          <p:nvPr/>
        </p:nvSpPr>
        <p:spPr>
          <a:xfrm>
            <a:off x="3131840" y="6165304"/>
            <a:ext cx="3262432" cy="461665"/>
          </a:xfrm>
          <a:prstGeom prst="rect">
            <a:avLst/>
          </a:prstGeom>
          <a:solidFill>
            <a:srgbClr val="FFFFFF"/>
          </a:solidFill>
        </p:spPr>
        <p:txBody>
          <a:bodyPr wrap="none" rtlCol="0">
            <a:spAutoFit/>
          </a:bodyPr>
          <a:lstStyle/>
          <a:p>
            <a:r>
              <a:rPr lang="zh-CN" altLang="en-US" sz="2400" b="1" dirty="0" smtClean="0">
                <a:latin typeface="楷体_GB2312" pitchFamily="49" charset="-122"/>
                <a:ea typeface="楷体_GB2312" pitchFamily="49" charset="-122"/>
              </a:rPr>
              <a:t>同期限排除流动性风险</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76672"/>
            <a:ext cx="8928992" cy="5429288"/>
          </a:xfrm>
        </p:spPr>
        <p:txBody>
          <a:bodyPr/>
          <a:lstStyle/>
          <a:p>
            <a:pPr marL="0" indent="0">
              <a:lnSpc>
                <a:spcPct val="120000"/>
              </a:lnSpc>
              <a:buClr>
                <a:srgbClr val="FF0000"/>
              </a:buClr>
              <a:buNone/>
            </a:pPr>
            <a:r>
              <a:rPr lang="zh-CN" altLang="en-US" b="1" dirty="0" smtClean="0">
                <a:solidFill>
                  <a:srgbClr val="FF33CC"/>
                </a:solidFill>
                <a:latin typeface="Times New Roman" pitchFamily="18" charset="0"/>
                <a:ea typeface="楷体_GB2312" pitchFamily="49" charset="-122"/>
                <a:cs typeface="Times New Roman" pitchFamily="18" charset="0"/>
              </a:rPr>
              <a:t>（</a:t>
            </a:r>
            <a:r>
              <a:rPr lang="en-US" altLang="zh-CN" b="1" dirty="0" smtClean="0">
                <a:solidFill>
                  <a:srgbClr val="FF33CC"/>
                </a:solidFill>
                <a:latin typeface="Times New Roman" pitchFamily="18" charset="0"/>
                <a:ea typeface="楷体_GB2312" pitchFamily="49" charset="-122"/>
                <a:cs typeface="Times New Roman" pitchFamily="18" charset="0"/>
              </a:rPr>
              <a:t>2</a:t>
            </a:r>
            <a:r>
              <a:rPr lang="zh-CN" altLang="en-US" b="1" dirty="0" smtClean="0">
                <a:solidFill>
                  <a:srgbClr val="FF33CC"/>
                </a:solidFill>
                <a:latin typeface="Times New Roman" pitchFamily="18" charset="0"/>
                <a:ea typeface="楷体_GB2312" pitchFamily="49" charset="-122"/>
                <a:cs typeface="Times New Roman" pitchFamily="18" charset="0"/>
              </a:rPr>
              <a:t>）</a:t>
            </a:r>
            <a:r>
              <a:rPr lang="zh-CN" altLang="en-US" b="1" dirty="0" smtClean="0">
                <a:solidFill>
                  <a:srgbClr val="FF33CC"/>
                </a:solidFill>
                <a:latin typeface="Times New Roman" pitchFamily="18" charset="0"/>
                <a:ea typeface="华文新魏" pitchFamily="2" charset="-122"/>
                <a:cs typeface="Times New Roman" pitchFamily="18" charset="0"/>
              </a:rPr>
              <a:t>流动性风险</a:t>
            </a:r>
            <a:r>
              <a:rPr lang="en-US" altLang="zh-CN" b="1" dirty="0">
                <a:solidFill>
                  <a:srgbClr val="FF33CC"/>
                </a:solidFill>
                <a:latin typeface="Times New Roman" pitchFamily="18" charset="0"/>
                <a:ea typeface="楷体_GB2312" pitchFamily="49" charset="-122"/>
                <a:cs typeface="Times New Roman" pitchFamily="18" charset="0"/>
              </a:rPr>
              <a:t>( </a:t>
            </a:r>
            <a:r>
              <a:rPr lang="en-US" altLang="zh-CN" b="1" dirty="0" smtClean="0">
                <a:solidFill>
                  <a:srgbClr val="FF33CC"/>
                </a:solidFill>
                <a:latin typeface="Times New Roman" pitchFamily="18" charset="0"/>
                <a:ea typeface="华文新魏" pitchFamily="2" charset="-122"/>
                <a:cs typeface="Times New Roman" pitchFamily="18" charset="0"/>
              </a:rPr>
              <a:t>Liquidity Risk)</a:t>
            </a:r>
            <a:endParaRPr lang="en-US" altLang="zh-CN" sz="2800" dirty="0" smtClean="0">
              <a:latin typeface="Times New Roman" pitchFamily="18" charset="0"/>
              <a:ea typeface="楷体_GB2312" pitchFamily="49" charset="-122"/>
              <a:cs typeface="Times New Roman" pitchFamily="18" charset="0"/>
            </a:endParaRPr>
          </a:p>
          <a:p>
            <a:pPr lvl="1" indent="-342900">
              <a:lnSpc>
                <a:spcPct val="120000"/>
              </a:lnSpc>
              <a:buClr>
                <a:srgbClr val="FF0000"/>
              </a:buClr>
              <a:buFont typeface="Wingdings" panose="05000000000000000000" pitchFamily="2" charset="2"/>
              <a:buChar char="ü"/>
            </a:pPr>
            <a:r>
              <a:rPr lang="zh-CN" altLang="en-US" sz="2400" dirty="0" smtClean="0">
                <a:latin typeface="Times New Roman" pitchFamily="18" charset="0"/>
                <a:ea typeface="楷体_GB2312" pitchFamily="49" charset="-122"/>
                <a:cs typeface="Times New Roman" pitchFamily="18" charset="0"/>
              </a:rPr>
              <a:t>流动性风险指的是资产不能迅速变现或者变现导致大量损失的风险。</a:t>
            </a:r>
            <a:endParaRPr lang="en-US" altLang="zh-CN" sz="2400" dirty="0" smtClean="0">
              <a:latin typeface="Times New Roman" pitchFamily="18" charset="0"/>
              <a:ea typeface="楷体_GB2312" pitchFamily="49" charset="-122"/>
              <a:cs typeface="Times New Roman" pitchFamily="18" charset="0"/>
            </a:endParaRPr>
          </a:p>
          <a:p>
            <a:pPr lvl="1" indent="-342900">
              <a:lnSpc>
                <a:spcPct val="120000"/>
              </a:lnSpc>
              <a:buClr>
                <a:srgbClr val="FF0000"/>
              </a:buClr>
              <a:buFont typeface="Wingdings" panose="05000000000000000000" pitchFamily="2" charset="2"/>
              <a:buChar char="ü"/>
            </a:pPr>
            <a:r>
              <a:rPr lang="zh-CN" altLang="en-US" sz="2400" dirty="0" smtClean="0">
                <a:latin typeface="Times New Roman" pitchFamily="18" charset="0"/>
                <a:ea typeface="楷体_GB2312" pitchFamily="49" charset="-122"/>
                <a:cs typeface="Times New Roman" pitchFamily="18" charset="0"/>
              </a:rPr>
              <a:t>流动性风险可由流动性风险溢价度量。一般将</a:t>
            </a:r>
            <a:r>
              <a:rPr lang="zh-CN" altLang="en-US" sz="2400" dirty="0" smtClean="0">
                <a:solidFill>
                  <a:srgbClr val="FF0000"/>
                </a:solidFill>
                <a:latin typeface="Times New Roman" pitchFamily="18" charset="0"/>
                <a:ea typeface="楷体_GB2312" pitchFamily="49" charset="-122"/>
                <a:cs typeface="Times New Roman" pitchFamily="18" charset="0"/>
              </a:rPr>
              <a:t>信用风险等其它风险因素相同</a:t>
            </a:r>
            <a:r>
              <a:rPr lang="zh-CN" altLang="en-US" sz="2400" dirty="0" smtClean="0">
                <a:latin typeface="Times New Roman" pitchFamily="18" charset="0"/>
                <a:ea typeface="楷体_GB2312" pitchFamily="49" charset="-122"/>
                <a:cs typeface="Times New Roman" pitchFamily="18" charset="0"/>
              </a:rPr>
              <a:t>的低流动性金融工具与高流动性金融工具之间的利率差异作为度量流动性风险溢价的指标。</a:t>
            </a:r>
            <a:endParaRPr lang="en-US" altLang="zh-CN" sz="2400" dirty="0" smtClean="0">
              <a:latin typeface="Times New Roman" pitchFamily="18" charset="0"/>
              <a:ea typeface="楷体_GB2312" pitchFamily="49" charset="-122"/>
              <a:cs typeface="Times New Roman" pitchFamily="18" charset="0"/>
            </a:endParaRPr>
          </a:p>
          <a:p>
            <a:pPr lvl="1" indent="-342900">
              <a:lnSpc>
                <a:spcPct val="120000"/>
              </a:lnSpc>
              <a:buClr>
                <a:srgbClr val="FF0000"/>
              </a:buClr>
              <a:buFont typeface="Wingdings" panose="05000000000000000000" pitchFamily="2" charset="2"/>
              <a:buChar char="ü"/>
            </a:pPr>
            <a:r>
              <a:rPr lang="zh-CN" altLang="en-US" sz="2400" dirty="0" smtClean="0">
                <a:latin typeface="Times New Roman" pitchFamily="18" charset="0"/>
                <a:ea typeface="楷体_GB2312" pitchFamily="49" charset="-122"/>
                <a:cs typeface="Times New Roman" pitchFamily="18" charset="0"/>
              </a:rPr>
              <a:t>流动性风险主要由期限风险决定。</a:t>
            </a:r>
            <a:endParaRPr lang="en-US" altLang="zh-CN" sz="2400" dirty="0" smtClean="0">
              <a:latin typeface="Times New Roman" pitchFamily="18" charset="0"/>
              <a:ea typeface="楷体_GB2312" pitchFamily="49" charset="-122"/>
              <a:cs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latin typeface="楷体_GB2312" pitchFamily="49" charset="-122"/>
                <a:ea typeface="楷体_GB2312" pitchFamily="49" charset="-122"/>
              </a:rPr>
              <a:t>流动性风险溢价 （中国国债数据）</a:t>
            </a:r>
            <a:endParaRPr lang="zh-CN" altLang="en-US" sz="2400" dirty="0">
              <a:latin typeface="楷体_GB2312" pitchFamily="49" charset="-122"/>
              <a:ea typeface="楷体_GB2312" pitchFamily="49" charset="-122"/>
            </a:endParaRPr>
          </a:p>
        </p:txBody>
      </p:sp>
      <p:sp>
        <p:nvSpPr>
          <p:cNvPr id="6" name="TextBox 5"/>
          <p:cNvSpPr txBox="1"/>
          <p:nvPr/>
        </p:nvSpPr>
        <p:spPr>
          <a:xfrm>
            <a:off x="7170831" y="6357958"/>
            <a:ext cx="1973169" cy="369332"/>
          </a:xfrm>
          <a:prstGeom prst="rect">
            <a:avLst/>
          </a:prstGeom>
          <a:noFill/>
        </p:spPr>
        <p:txBody>
          <a:bodyPr wrap="none" rtlCol="0">
            <a:spAutoFit/>
          </a:bodyPr>
          <a:lstStyle/>
          <a:p>
            <a:r>
              <a:rPr lang="zh-CN" altLang="en-US" b="1" dirty="0" smtClean="0"/>
              <a:t>数据来源：</a:t>
            </a:r>
            <a:r>
              <a:rPr lang="en-US" altLang="zh-CN" b="1" dirty="0" smtClean="0"/>
              <a:t> Wind</a:t>
            </a:r>
            <a:endParaRPr lang="zh-CN" altLang="en-US" b="1" dirty="0">
              <a:latin typeface="Times New Roman" pitchFamily="18" charset="0"/>
              <a:cs typeface="Times New Roman" pitchFamily="18" charset="0"/>
            </a:endParaRPr>
          </a:p>
        </p:txBody>
      </p:sp>
      <p:pic>
        <p:nvPicPr>
          <p:cNvPr id="137217" name="Picture 1"/>
          <p:cNvPicPr>
            <a:picLocks noChangeAspect="1" noChangeArrowheads="1"/>
          </p:cNvPicPr>
          <p:nvPr/>
        </p:nvPicPr>
        <p:blipFill>
          <a:blip r:embed="rId2" cstate="print"/>
          <a:srcRect/>
          <a:stretch>
            <a:fillRect/>
          </a:stretch>
        </p:blipFill>
        <p:spPr bwMode="auto">
          <a:xfrm>
            <a:off x="0" y="1340768"/>
            <a:ext cx="8984937" cy="4464496"/>
          </a:xfrm>
          <a:prstGeom prst="rect">
            <a:avLst/>
          </a:prstGeom>
          <a:noFill/>
          <a:ln w="9525">
            <a:noFill/>
            <a:miter lim="800000"/>
            <a:headEnd/>
            <a:tailEnd/>
          </a:ln>
        </p:spPr>
      </p:pic>
      <p:sp>
        <p:nvSpPr>
          <p:cNvPr id="5" name="TextBox 4"/>
          <p:cNvSpPr txBox="1"/>
          <p:nvPr/>
        </p:nvSpPr>
        <p:spPr>
          <a:xfrm>
            <a:off x="3131840" y="5949280"/>
            <a:ext cx="3278462" cy="461665"/>
          </a:xfrm>
          <a:prstGeom prst="rect">
            <a:avLst/>
          </a:prstGeom>
          <a:solidFill>
            <a:srgbClr val="FFFFFF"/>
          </a:solidFill>
        </p:spPr>
        <p:txBody>
          <a:bodyPr wrap="none" rtlCol="0">
            <a:spAutoFit/>
          </a:bodyPr>
          <a:lstStyle/>
          <a:p>
            <a:r>
              <a:rPr lang="zh-CN" altLang="en-US" sz="2400" b="1" dirty="0" smtClean="0">
                <a:latin typeface="楷体_GB2312" pitchFamily="49" charset="-122"/>
                <a:ea typeface="楷体_GB2312" pitchFamily="49" charset="-122"/>
              </a:rPr>
              <a:t>国债排除信用风险可能</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9036496" cy="5616624"/>
          </a:xfrm>
        </p:spPr>
        <p:txBody>
          <a:bodyPr/>
          <a:lstStyle/>
          <a:p>
            <a:pPr marL="85725" indent="-85725">
              <a:lnSpc>
                <a:spcPct val="150000"/>
              </a:lnSpc>
              <a:buClr>
                <a:srgbClr val="FF0000"/>
              </a:buClr>
              <a:buNone/>
            </a:pPr>
            <a:r>
              <a:rPr lang="en-US" altLang="zh-CN" b="1" dirty="0" smtClean="0">
                <a:solidFill>
                  <a:srgbClr val="FF33CC"/>
                </a:solidFill>
                <a:latin typeface="楷体_GB2312" pitchFamily="49" charset="-122"/>
                <a:ea typeface="楷体_GB2312" pitchFamily="49" charset="-122"/>
                <a:cs typeface="Times New Roman" panose="02020603050405020304" pitchFamily="18" charset="0"/>
              </a:rPr>
              <a:t>(3)</a:t>
            </a:r>
            <a:r>
              <a:rPr lang="zh-CN" altLang="en-US" b="1" dirty="0" smtClean="0">
                <a:solidFill>
                  <a:srgbClr val="FF33CC"/>
                </a:solidFill>
                <a:latin typeface="楷体_GB2312" pitchFamily="49" charset="-122"/>
                <a:ea typeface="楷体_GB2312" pitchFamily="49" charset="-122"/>
                <a:cs typeface="Times New Roman" panose="02020603050405020304" pitchFamily="18" charset="0"/>
              </a:rPr>
              <a:t>税收风险</a:t>
            </a:r>
            <a:endParaRPr lang="en-US" altLang="zh-CN" b="1" dirty="0" smtClean="0">
              <a:solidFill>
                <a:srgbClr val="FF33CC"/>
              </a:solidFill>
              <a:latin typeface="楷体_GB2312" pitchFamily="49" charset="-122"/>
              <a:ea typeface="楷体_GB2312" pitchFamily="49" charset="-122"/>
              <a:cs typeface="Times New Roman" pitchFamily="18" charset="0"/>
            </a:endParaRPr>
          </a:p>
          <a:p>
            <a:pPr lvl="2">
              <a:lnSpc>
                <a:spcPct val="130000"/>
              </a:lnSpc>
              <a:buClr>
                <a:srgbClr val="FF0000"/>
              </a:buClr>
              <a:buFont typeface="Wingdings" panose="05000000000000000000" pitchFamily="2" charset="2"/>
              <a:buChar char="ü"/>
            </a:pPr>
            <a:r>
              <a:rPr lang="zh-CN" altLang="en-US" sz="2000" dirty="0" smtClean="0">
                <a:latin typeface="Times New Roman" pitchFamily="18" charset="0"/>
                <a:ea typeface="楷体_GB2312" pitchFamily="49" charset="-122"/>
                <a:cs typeface="Times New Roman" pitchFamily="18" charset="0"/>
              </a:rPr>
              <a:t>由于各国政府在税收上采取不同的政策，税率也会发生调整，这会给债权人造成税收风险。</a:t>
            </a:r>
            <a:endParaRPr lang="en-US" altLang="zh-CN" sz="2200" dirty="0" smtClean="0">
              <a:latin typeface="Times New Roman" pitchFamily="18" charset="0"/>
              <a:ea typeface="楷体_GB2312" pitchFamily="49" charset="-122"/>
              <a:cs typeface="Times New Roman" pitchFamily="18" charset="0"/>
            </a:endParaRPr>
          </a:p>
          <a:p>
            <a:pPr lvl="2">
              <a:lnSpc>
                <a:spcPct val="130000"/>
              </a:lnSpc>
              <a:buClr>
                <a:srgbClr val="FF0000"/>
              </a:buClr>
              <a:buFont typeface="Wingdings" panose="05000000000000000000" pitchFamily="2" charset="2"/>
              <a:buChar char="ü"/>
            </a:pPr>
            <a:r>
              <a:rPr lang="zh-CN" altLang="en-US" sz="2200" dirty="0" smtClean="0">
                <a:latin typeface="Times New Roman" pitchFamily="18" charset="0"/>
                <a:ea typeface="楷体_GB2312" pitchFamily="49" charset="-122"/>
                <a:cs typeface="Times New Roman" pitchFamily="18" charset="0"/>
              </a:rPr>
              <a:t>为了使免税债券与纳税债券的收益率具有可比性，通常需要计算税后收益率（</a:t>
            </a:r>
            <a:r>
              <a:rPr lang="en-US" altLang="zh-CN" sz="2200" dirty="0" smtClean="0">
                <a:latin typeface="Times New Roman" pitchFamily="18" charset="0"/>
                <a:ea typeface="楷体_GB2312" pitchFamily="49" charset="-122"/>
                <a:cs typeface="Times New Roman" pitchFamily="18" charset="0"/>
              </a:rPr>
              <a:t>After-tax Yield</a:t>
            </a:r>
            <a:r>
              <a:rPr lang="zh-CN" altLang="en-US" sz="2200" dirty="0" smtClean="0">
                <a:latin typeface="Times New Roman" pitchFamily="18" charset="0"/>
                <a:ea typeface="楷体_GB2312" pitchFamily="49" charset="-122"/>
                <a:cs typeface="Times New Roman" pitchFamily="18" charset="0"/>
              </a:rPr>
              <a:t>），然后和免税债券的利率进行比较。</a:t>
            </a:r>
            <a:endParaRPr lang="en-US" altLang="zh-CN" sz="2200" dirty="0" smtClean="0">
              <a:latin typeface="Times New Roman" pitchFamily="18" charset="0"/>
              <a:ea typeface="楷体_GB2312" pitchFamily="49" charset="-122"/>
              <a:cs typeface="Times New Roman" pitchFamily="18" charset="0"/>
            </a:endParaRPr>
          </a:p>
          <a:p>
            <a:pPr marL="0" indent="0">
              <a:lnSpc>
                <a:spcPct val="150000"/>
              </a:lnSpc>
              <a:buClr>
                <a:srgbClr val="FF0000"/>
              </a:buClr>
              <a:buNone/>
            </a:pPr>
            <a:r>
              <a:rPr lang="en-US" altLang="zh-CN" b="1" dirty="0" smtClean="0">
                <a:solidFill>
                  <a:srgbClr val="FF33CC"/>
                </a:solidFill>
                <a:latin typeface="Times New Roman" pitchFamily="18" charset="0"/>
                <a:ea typeface="楷体_GB2312" pitchFamily="49" charset="-122"/>
                <a:cs typeface="Times New Roman" pitchFamily="18" charset="0"/>
              </a:rPr>
              <a:t>(4)</a:t>
            </a:r>
            <a:r>
              <a:rPr lang="zh-CN" altLang="en-US" b="1" dirty="0" smtClean="0">
                <a:solidFill>
                  <a:srgbClr val="FF33CC"/>
                </a:solidFill>
                <a:latin typeface="Times New Roman" pitchFamily="18" charset="0"/>
                <a:ea typeface="楷体_GB2312" pitchFamily="49" charset="-122"/>
                <a:cs typeface="Times New Roman" pitchFamily="18" charset="0"/>
              </a:rPr>
              <a:t>购买力风险与“费雪效应”</a:t>
            </a:r>
          </a:p>
          <a:p>
            <a:pPr marL="800100" lvl="2" indent="0">
              <a:lnSpc>
                <a:spcPct val="120000"/>
              </a:lnSpc>
              <a:buClr>
                <a:srgbClr val="FF0000"/>
              </a:buClr>
              <a:buFont typeface="Wingdings" pitchFamily="2" charset="2"/>
              <a:buChar char="ü"/>
            </a:pPr>
            <a:r>
              <a:rPr lang="zh-CN" altLang="en-US" sz="2200" dirty="0" smtClean="0">
                <a:latin typeface="Times New Roman" panose="02020603050405020304" pitchFamily="18" charset="0"/>
                <a:ea typeface="楷体_GB2312" pitchFamily="49" charset="-122"/>
                <a:cs typeface="Times New Roman" panose="02020603050405020304" pitchFamily="18" charset="0"/>
              </a:rPr>
              <a:t>购买力风险：物价上涨导致纸币贬值、购买力下降，资金的贷出者不仅面临着本金贬值的损失，利息也会因为货币购买力的下降而面临贬值损失。</a:t>
            </a:r>
            <a:endParaRPr lang="en-US" altLang="zh-CN" sz="2200" dirty="0" smtClean="0">
              <a:latin typeface="Times New Roman" panose="02020603050405020304" pitchFamily="18" charset="0"/>
              <a:ea typeface="楷体_GB2312" pitchFamily="49" charset="-122"/>
              <a:cs typeface="Times New Roman" panose="02020603050405020304" pitchFamily="18" charset="0"/>
            </a:endParaRPr>
          </a:p>
          <a:p>
            <a:pPr marL="800100" lvl="2" indent="0">
              <a:lnSpc>
                <a:spcPct val="120000"/>
              </a:lnSpc>
              <a:buClr>
                <a:srgbClr val="FF0000"/>
              </a:buClr>
              <a:buFont typeface="Wingdings" pitchFamily="2" charset="2"/>
              <a:buChar char="ü"/>
            </a:pPr>
            <a:r>
              <a:rPr lang="zh-CN" altLang="zh-CN" sz="2200" dirty="0" smtClean="0">
                <a:latin typeface="Times New Roman" pitchFamily="18" charset="0"/>
                <a:ea typeface="楷体_GB2312" pitchFamily="49" charset="-122"/>
                <a:cs typeface="Times New Roman" pitchFamily="18" charset="0"/>
              </a:rPr>
              <a:t>费雪</a:t>
            </a:r>
            <a:r>
              <a:rPr lang="zh-CN" altLang="en-US" sz="2200" dirty="0" smtClean="0">
                <a:latin typeface="Times New Roman" pitchFamily="18" charset="0"/>
                <a:ea typeface="楷体_GB2312" pitchFamily="49" charset="-122"/>
                <a:cs typeface="Times New Roman" pitchFamily="18" charset="0"/>
              </a:rPr>
              <a:t>效应：</a:t>
            </a:r>
            <a:r>
              <a:rPr lang="zh-CN" altLang="zh-CN" sz="2200" dirty="0" smtClean="0">
                <a:latin typeface="Times New Roman" pitchFamily="18" charset="0"/>
                <a:ea typeface="楷体_GB2312" pitchFamily="49" charset="-122"/>
                <a:cs typeface="Times New Roman" pitchFamily="18" charset="0"/>
              </a:rPr>
              <a:t>当预期通货膨胀率上升时，利率也将上升。因此，由于</a:t>
            </a:r>
            <a:r>
              <a:rPr lang="zh-CN" altLang="zh-CN" sz="2200" b="1" dirty="0" smtClean="0">
                <a:solidFill>
                  <a:srgbClr val="0000FF"/>
                </a:solidFill>
                <a:latin typeface="Times New Roman" pitchFamily="18" charset="0"/>
                <a:ea typeface="楷体_GB2312" pitchFamily="49" charset="-122"/>
                <a:cs typeface="Times New Roman" pitchFamily="18" charset="0"/>
              </a:rPr>
              <a:t>通货膨胀预期所导致的名义利率上升的部分</a:t>
            </a:r>
            <a:r>
              <a:rPr lang="zh-CN" altLang="zh-CN" sz="2200" dirty="0" smtClean="0">
                <a:latin typeface="Times New Roman" pitchFamily="18" charset="0"/>
                <a:ea typeface="楷体_GB2312" pitchFamily="49" charset="-122"/>
                <a:cs typeface="Times New Roman" pitchFamily="18" charset="0"/>
              </a:rPr>
              <a:t>，也可以被视为</a:t>
            </a:r>
            <a:r>
              <a:rPr lang="zh-CN" altLang="zh-CN" sz="2200" b="1" dirty="0" smtClean="0">
                <a:solidFill>
                  <a:srgbClr val="0000FF"/>
                </a:solidFill>
                <a:latin typeface="Times New Roman" pitchFamily="18" charset="0"/>
                <a:ea typeface="楷体_GB2312" pitchFamily="49" charset="-122"/>
                <a:cs typeface="Times New Roman" pitchFamily="18" charset="0"/>
              </a:rPr>
              <a:t>对购买力风险的补偿</a:t>
            </a:r>
            <a:r>
              <a:rPr lang="zh-CN" altLang="en-US" sz="2200" dirty="0" smtClean="0">
                <a:latin typeface="Times New Roman" pitchFamily="18" charset="0"/>
                <a:ea typeface="楷体_GB2312" pitchFamily="49" charset="-122"/>
                <a:cs typeface="Times New Roman" pitchFamily="18" charset="0"/>
              </a:rPr>
              <a:t>。</a:t>
            </a:r>
            <a:endParaRPr lang="en-US" altLang="zh-CN" sz="2200" dirty="0" smtClean="0">
              <a:latin typeface="Times New Roman" pitchFamily="18" charset="0"/>
              <a:ea typeface="楷体_GB2312" pitchFamily="49" charset="-122"/>
              <a:cs typeface="Times New Roman" pitchFamily="18" charset="0"/>
            </a:endParaRPr>
          </a:p>
        </p:txBody>
      </p:sp>
    </p:spTree>
    <p:extLst>
      <p:ext uri="{BB962C8B-B14F-4D97-AF65-F5344CB8AC3E}">
        <p14:creationId xmlns="" xmlns:p14="http://schemas.microsoft.com/office/powerpoint/2010/main" val="18243074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76456" cy="5616624"/>
          </a:xfrm>
        </p:spPr>
        <p:txBody>
          <a:bodyPr/>
          <a:lstStyle/>
          <a:p>
            <a:pPr marL="0" indent="0">
              <a:lnSpc>
                <a:spcPct val="150000"/>
              </a:lnSpc>
              <a:buClr>
                <a:srgbClr val="FF0000"/>
              </a:buClr>
              <a:buNone/>
            </a:pPr>
            <a:r>
              <a:rPr lang="en-US" altLang="zh-CN" b="1" dirty="0" smtClean="0">
                <a:solidFill>
                  <a:srgbClr val="FF33CC"/>
                </a:solidFill>
                <a:latin typeface="楷体_GB2312" pitchFamily="49" charset="-122"/>
                <a:ea typeface="楷体_GB2312" pitchFamily="49" charset="-122"/>
                <a:cs typeface="Times New Roman" panose="02020603050405020304" pitchFamily="18" charset="0"/>
              </a:rPr>
              <a:t>(5)</a:t>
            </a:r>
            <a:r>
              <a:rPr lang="zh-CN" altLang="en-US" b="1" dirty="0" smtClean="0">
                <a:solidFill>
                  <a:srgbClr val="FF33CC"/>
                </a:solidFill>
                <a:latin typeface="楷体_GB2312" pitchFamily="49" charset="-122"/>
                <a:ea typeface="楷体_GB2312" pitchFamily="49" charset="-122"/>
                <a:cs typeface="Times New Roman" panose="02020603050405020304" pitchFamily="18" charset="0"/>
              </a:rPr>
              <a:t>汇率变动风险</a:t>
            </a:r>
            <a:endParaRPr lang="en-US" altLang="zh-CN" b="1" dirty="0" smtClean="0">
              <a:latin typeface="楷体_GB2312" pitchFamily="49" charset="-122"/>
              <a:ea typeface="楷体_GB2312" pitchFamily="49" charset="-122"/>
              <a:cs typeface="Times New Roman" panose="02020603050405020304" pitchFamily="18" charset="0"/>
            </a:endParaRPr>
          </a:p>
          <a:p>
            <a:pPr lvl="2">
              <a:lnSpc>
                <a:spcPct val="120000"/>
              </a:lnSpc>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cs typeface="Times New Roman" panose="02020603050405020304" pitchFamily="18" charset="0"/>
              </a:rPr>
              <a:t>在套利活动中，需要在</a:t>
            </a:r>
            <a:r>
              <a:rPr lang="zh-CN" altLang="en-US" b="1" dirty="0" smtClean="0">
                <a:solidFill>
                  <a:srgbClr val="0000FF"/>
                </a:solidFill>
                <a:latin typeface="楷体_GB2312" pitchFamily="49" charset="-122"/>
                <a:ea typeface="楷体_GB2312" pitchFamily="49" charset="-122"/>
                <a:cs typeface="Times New Roman" panose="02020603050405020304" pitchFamily="18" charset="0"/>
              </a:rPr>
              <a:t>利差中剔除</a:t>
            </a:r>
            <a:r>
              <a:rPr lang="zh-CN" altLang="en-US" dirty="0" smtClean="0">
                <a:latin typeface="楷体_GB2312" pitchFamily="49" charset="-122"/>
                <a:ea typeface="楷体_GB2312" pitchFamily="49" charset="-122"/>
                <a:cs typeface="Times New Roman" panose="02020603050405020304" pitchFamily="18" charset="0"/>
              </a:rPr>
              <a:t>（或加上）</a:t>
            </a:r>
            <a:r>
              <a:rPr lang="zh-CN" altLang="en-US" b="1" dirty="0" smtClean="0">
                <a:solidFill>
                  <a:srgbClr val="0000FF"/>
                </a:solidFill>
                <a:latin typeface="楷体_GB2312" pitchFamily="49" charset="-122"/>
                <a:ea typeface="楷体_GB2312" pitchFamily="49" charset="-122"/>
                <a:cs typeface="Times New Roman" panose="02020603050405020304" pitchFamily="18" charset="0"/>
              </a:rPr>
              <a:t>汇率波动</a:t>
            </a:r>
            <a:r>
              <a:rPr lang="zh-CN" altLang="en-US" dirty="0" smtClean="0">
                <a:latin typeface="楷体_GB2312" pitchFamily="49" charset="-122"/>
                <a:ea typeface="楷体_GB2312" pitchFamily="49" charset="-122"/>
                <a:cs typeface="Times New Roman" panose="02020603050405020304" pitchFamily="18" charset="0"/>
              </a:rPr>
              <a:t>可能导致的损失（或收益）。</a:t>
            </a:r>
            <a:endParaRPr lang="en-US" altLang="zh-CN" dirty="0" smtClean="0">
              <a:latin typeface="楷体_GB2312" pitchFamily="49" charset="-122"/>
              <a:ea typeface="楷体_GB2312" pitchFamily="49" charset="-122"/>
              <a:cs typeface="Times New Roman" panose="02020603050405020304" pitchFamily="18" charset="0"/>
            </a:endParaRPr>
          </a:p>
          <a:p>
            <a:pPr lvl="2">
              <a:lnSpc>
                <a:spcPct val="120000"/>
              </a:lnSpc>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cs typeface="Times New Roman" panose="02020603050405020304" pitchFamily="18" charset="0"/>
              </a:rPr>
              <a:t>资本由低利率国家流向高利率国家进行套利活动时，不仅</a:t>
            </a:r>
            <a:r>
              <a:rPr lang="zh-CN" altLang="en-US" b="1" dirty="0" smtClean="0">
                <a:solidFill>
                  <a:srgbClr val="0000FF"/>
                </a:solidFill>
                <a:latin typeface="楷体_GB2312" pitchFamily="49" charset="-122"/>
                <a:ea typeface="楷体_GB2312" pitchFamily="49" charset="-122"/>
                <a:cs typeface="Times New Roman" panose="02020603050405020304" pitchFamily="18" charset="0"/>
              </a:rPr>
              <a:t>要关注两国利差的大小</a:t>
            </a:r>
            <a:r>
              <a:rPr lang="zh-CN" altLang="en-US" dirty="0" smtClean="0">
                <a:latin typeface="楷体_GB2312" pitchFamily="49" charset="-122"/>
                <a:ea typeface="楷体_GB2312" pitchFamily="49" charset="-122"/>
                <a:cs typeface="Times New Roman" panose="02020603050405020304" pitchFamily="18" charset="0"/>
              </a:rPr>
              <a:t>，还需要将汇率变动因素可能导致的</a:t>
            </a:r>
            <a:r>
              <a:rPr lang="zh-CN" altLang="en-US" b="1" dirty="0" smtClean="0">
                <a:solidFill>
                  <a:srgbClr val="0000FF"/>
                </a:solidFill>
                <a:latin typeface="楷体_GB2312" pitchFamily="49" charset="-122"/>
                <a:ea typeface="楷体_GB2312" pitchFamily="49" charset="-122"/>
                <a:cs typeface="Times New Roman" panose="02020603050405020304" pitchFamily="18" charset="0"/>
              </a:rPr>
              <a:t>预期汇兑损益</a:t>
            </a:r>
            <a:r>
              <a:rPr lang="zh-CN" altLang="en-US" dirty="0" smtClean="0">
                <a:latin typeface="楷体_GB2312" pitchFamily="49" charset="-122"/>
                <a:ea typeface="楷体_GB2312" pitchFamily="49" charset="-122"/>
                <a:cs typeface="Times New Roman" panose="02020603050405020304" pitchFamily="18" charset="0"/>
              </a:rPr>
              <a:t>考虑进去。</a:t>
            </a:r>
            <a:endParaRPr lang="en-US" altLang="zh-CN" dirty="0" smtClean="0">
              <a:latin typeface="Times New Roman" panose="02020603050405020304" pitchFamily="18" charset="0"/>
              <a:ea typeface="楷体_GB2312" pitchFamily="49" charset="-122"/>
              <a:cs typeface="Times New Roman" panose="02020603050405020304" pitchFamily="18" charset="0"/>
            </a:endParaRPr>
          </a:p>
        </p:txBody>
      </p:sp>
    </p:spTree>
    <p:extLst>
      <p:ext uri="{BB962C8B-B14F-4D97-AF65-F5344CB8AC3E}">
        <p14:creationId xmlns="" xmlns:p14="http://schemas.microsoft.com/office/powerpoint/2010/main" val="18243074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229600" cy="927100"/>
          </a:xfrm>
        </p:spPr>
        <p:txBody>
          <a:bodyPr/>
          <a:lstStyle/>
          <a:p>
            <a:r>
              <a:rPr lang="en-US" altLang="zh-CN" sz="3600" dirty="0" smtClean="0">
                <a:solidFill>
                  <a:srgbClr val="FF33CC"/>
                </a:solidFill>
                <a:latin typeface="Times New Roman" pitchFamily="18" charset="0"/>
                <a:ea typeface="楷体" panose="02010609060101010101" pitchFamily="49" charset="-122"/>
                <a:cs typeface="Times New Roman" pitchFamily="18" charset="0"/>
              </a:rPr>
              <a:t>3</a:t>
            </a:r>
            <a:r>
              <a:rPr lang="zh-CN" altLang="en-US" sz="3600" dirty="0" smtClean="0">
                <a:solidFill>
                  <a:srgbClr val="FF33CC"/>
                </a:solidFill>
                <a:latin typeface="Times New Roman" pitchFamily="18" charset="0"/>
                <a:ea typeface="楷体" panose="02010609060101010101" pitchFamily="49" charset="-122"/>
                <a:cs typeface="Times New Roman" pitchFamily="18" charset="0"/>
              </a:rPr>
              <a:t>、</a:t>
            </a:r>
            <a:r>
              <a:rPr lang="zh-CN" altLang="en-US" sz="3600" dirty="0" smtClean="0">
                <a:solidFill>
                  <a:srgbClr val="FF33CC"/>
                </a:solidFill>
                <a:latin typeface="楷体" panose="02010609060101010101" pitchFamily="49" charset="-122"/>
                <a:ea typeface="楷体" panose="02010609060101010101" pitchFamily="49" charset="-122"/>
              </a:rPr>
              <a:t>利率期限结构因素</a:t>
            </a:r>
          </a:p>
        </p:txBody>
      </p:sp>
      <p:sp>
        <p:nvSpPr>
          <p:cNvPr id="3" name="内容占位符 2"/>
          <p:cNvSpPr>
            <a:spLocks noGrp="1"/>
          </p:cNvSpPr>
          <p:nvPr>
            <p:ph idx="1"/>
          </p:nvPr>
        </p:nvSpPr>
        <p:spPr>
          <a:xfrm>
            <a:off x="0" y="692696"/>
            <a:ext cx="8784976" cy="4525963"/>
          </a:xfrm>
        </p:spPr>
        <p:txBody>
          <a:bodyPr/>
          <a:lstStyle/>
          <a:p>
            <a:pPr>
              <a:lnSpc>
                <a:spcPct val="120000"/>
              </a:lnSpc>
              <a:buNone/>
            </a:pPr>
            <a:r>
              <a:rPr lang="en-US" altLang="zh-CN" b="1" kern="1200" dirty="0" smtClean="0">
                <a:solidFill>
                  <a:srgbClr val="FF33CC"/>
                </a:solidFill>
                <a:latin typeface="楷体_GB2312" pitchFamily="49" charset="-122"/>
                <a:ea typeface="楷体_GB2312" pitchFamily="49" charset="-122"/>
                <a:sym typeface="Wingdings 2" pitchFamily="18" charset="2"/>
              </a:rPr>
              <a:t>(1)</a:t>
            </a:r>
            <a:r>
              <a:rPr lang="zh-CN" altLang="en-US" b="1" dirty="0" smtClean="0">
                <a:solidFill>
                  <a:srgbClr val="FF33CC"/>
                </a:solidFill>
                <a:latin typeface="楷体_GB2312" pitchFamily="49" charset="-122"/>
                <a:ea typeface="楷体_GB2312" pitchFamily="49" charset="-122"/>
              </a:rPr>
              <a:t>利率期限结构（</a:t>
            </a:r>
            <a:r>
              <a:rPr lang="en-US" altLang="zh-CN" b="1" dirty="0" smtClean="0">
                <a:solidFill>
                  <a:srgbClr val="FF33CC"/>
                </a:solidFill>
                <a:latin typeface="Times New Roman" panose="02020603050405020304" pitchFamily="18" charset="0"/>
                <a:ea typeface="楷体_GB2312" pitchFamily="49" charset="-122"/>
                <a:cs typeface="Times New Roman" panose="02020603050405020304" pitchFamily="18" charset="0"/>
              </a:rPr>
              <a:t>term structure</a:t>
            </a:r>
            <a:r>
              <a:rPr lang="en-US" altLang="zh-CN" b="1" dirty="0" smtClean="0">
                <a:solidFill>
                  <a:srgbClr val="FF33CC"/>
                </a:solidFill>
                <a:latin typeface="楷体_GB2312" pitchFamily="49" charset="-122"/>
                <a:ea typeface="楷体_GB2312" pitchFamily="49" charset="-122"/>
              </a:rPr>
              <a:t>)</a:t>
            </a:r>
            <a:r>
              <a:rPr lang="zh-CN" altLang="en-US" b="1" dirty="0" smtClean="0">
                <a:solidFill>
                  <a:srgbClr val="FF33CC"/>
                </a:solidFill>
                <a:latin typeface="楷体_GB2312" pitchFamily="49" charset="-122"/>
                <a:ea typeface="楷体_GB2312" pitchFamily="49" charset="-122"/>
              </a:rPr>
              <a:t>定义</a:t>
            </a:r>
            <a:endParaRPr lang="en-US" altLang="zh-CN" b="1" dirty="0" smtClean="0">
              <a:solidFill>
                <a:srgbClr val="FF33CC"/>
              </a:solidFill>
              <a:latin typeface="楷体_GB2312" pitchFamily="49" charset="-122"/>
              <a:ea typeface="楷体_GB2312" pitchFamily="49" charset="-122"/>
            </a:endParaRPr>
          </a:p>
          <a:p>
            <a:pPr lvl="1">
              <a:lnSpc>
                <a:spcPct val="120000"/>
              </a:lnSpc>
              <a:buClr>
                <a:srgbClr val="C00000"/>
              </a:buClr>
              <a:buFont typeface="Wingdings" pitchFamily="2" charset="2"/>
              <a:buChar char="Ø"/>
            </a:pPr>
            <a:r>
              <a:rPr lang="zh-CN" altLang="en-US" sz="2400" dirty="0" smtClean="0">
                <a:latin typeface="楷体_GB2312" pitchFamily="49" charset="-122"/>
                <a:ea typeface="楷体_GB2312" pitchFamily="49" charset="-122"/>
              </a:rPr>
              <a:t>也称为收益率曲线，其主要描述</a:t>
            </a:r>
            <a:r>
              <a:rPr lang="zh-CN" altLang="en-US" sz="2400" dirty="0">
                <a:latin typeface="楷体_GB2312" pitchFamily="49" charset="-122"/>
                <a:ea typeface="楷体_GB2312" pitchFamily="49" charset="-122"/>
              </a:rPr>
              <a:t>质量相同但期限不同的</a:t>
            </a:r>
            <a:r>
              <a:rPr lang="zh-CN" altLang="en-US" sz="2400" dirty="0" smtClean="0">
                <a:latin typeface="楷体_GB2312" pitchFamily="49" charset="-122"/>
                <a:ea typeface="楷体_GB2312" pitchFamily="49" charset="-122"/>
              </a:rPr>
              <a:t>债券收益率之间关系（收益率与期限的关系）。</a:t>
            </a:r>
            <a:endParaRPr lang="en-US" altLang="zh-CN" sz="2400" dirty="0" smtClean="0">
              <a:latin typeface="楷体_GB2312" pitchFamily="49" charset="-122"/>
              <a:ea typeface="楷体_GB2312" pitchFamily="49" charset="-122"/>
            </a:endParaRPr>
          </a:p>
          <a:p>
            <a:pPr lvl="1">
              <a:lnSpc>
                <a:spcPct val="120000"/>
              </a:lnSpc>
              <a:buClr>
                <a:srgbClr val="FF0000"/>
              </a:buClr>
              <a:buFont typeface="Wingdings" panose="05000000000000000000" pitchFamily="2" charset="2"/>
              <a:buChar char="Ø"/>
            </a:pPr>
            <a:r>
              <a:rPr lang="zh-CN" altLang="en-US" sz="2400" dirty="0" smtClean="0">
                <a:latin typeface="楷体_GB2312" pitchFamily="49" charset="-122"/>
                <a:ea typeface="楷体_GB2312" pitchFamily="49" charset="-122"/>
              </a:rPr>
              <a:t>市场上每刻都存在收益率曲线（收益率曲线中的期限表示的是从现在时刻计时的到期时间）。</a:t>
            </a:r>
            <a:endParaRPr lang="en-US" altLang="zh-CN" sz="2400" dirty="0" smtClean="0">
              <a:latin typeface="楷体_GB2312" pitchFamily="49" charset="-122"/>
              <a:ea typeface="楷体_GB2312" pitchFamily="49" charset="-122"/>
            </a:endParaRPr>
          </a:p>
          <a:p>
            <a:pPr lvl="1">
              <a:lnSpc>
                <a:spcPct val="120000"/>
              </a:lnSpc>
              <a:buClr>
                <a:srgbClr val="FF0000"/>
              </a:buClr>
              <a:buFont typeface="Wingdings" panose="05000000000000000000" pitchFamily="2" charset="2"/>
              <a:buChar char="Ø"/>
            </a:pPr>
            <a:r>
              <a:rPr lang="zh-CN" altLang="en-US" sz="2400" dirty="0" smtClean="0">
                <a:latin typeface="楷体_GB2312" pitchFamily="49" charset="-122"/>
                <a:ea typeface="楷体_GB2312" pitchFamily="49" charset="-122"/>
              </a:rPr>
              <a:t>收益率曲线反映的是同一时点，不同债券收益率特征差异；一般的利率曲线（将利率与时间作为坐标空间），反映的是不同时点，同一债券的收益率变动规律。</a:t>
            </a:r>
            <a:endParaRPr lang="en-US" altLang="zh-CN" sz="2400" dirty="0" smtClean="0">
              <a:latin typeface="楷体_GB2312" pitchFamily="49" charset="-122"/>
              <a:ea typeface="楷体_GB2312" pitchFamily="49" charset="-122"/>
            </a:endParaRPr>
          </a:p>
        </p:txBody>
      </p:sp>
    </p:spTree>
    <p:extLst>
      <p:ext uri="{BB962C8B-B14F-4D97-AF65-F5344CB8AC3E}">
        <p14:creationId xmlns="" xmlns:p14="http://schemas.microsoft.com/office/powerpoint/2010/main" val="1134786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229600" cy="927100"/>
          </a:xfrm>
        </p:spPr>
        <p:txBody>
          <a:bodyPr/>
          <a:lstStyle/>
          <a:p>
            <a:r>
              <a:rPr lang="zh-CN" altLang="en-US" dirty="0" smtClean="0">
                <a:latin typeface="隶书" pitchFamily="49" charset="-122"/>
                <a:ea typeface="隶书" pitchFamily="49" charset="-122"/>
              </a:rPr>
              <a:t>二、利息的实质</a:t>
            </a:r>
            <a:endParaRPr lang="zh-CN" altLang="en-US" sz="3600" dirty="0" smtClean="0">
              <a:latin typeface="隶书" pitchFamily="49" charset="-122"/>
              <a:ea typeface="隶书" pitchFamily="49" charset="-122"/>
            </a:endParaRPr>
          </a:p>
        </p:txBody>
      </p:sp>
      <p:sp>
        <p:nvSpPr>
          <p:cNvPr id="3" name="内容占位符 2"/>
          <p:cNvSpPr>
            <a:spLocks noGrp="1"/>
          </p:cNvSpPr>
          <p:nvPr>
            <p:ph idx="1"/>
          </p:nvPr>
        </p:nvSpPr>
        <p:spPr>
          <a:xfrm>
            <a:off x="395536" y="1412776"/>
            <a:ext cx="8229600"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从非货币因素对利息实质的考察；从货币因素对利息实质的考察 ；现代观点</a:t>
            </a:r>
            <a:endParaRPr lang="en-US" altLang="zh-CN" sz="2800" dirty="0" smtClean="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endParaRPr>
          </a:p>
          <a:p>
            <a:pPr>
              <a:buNone/>
            </a:pPr>
            <a:endParaRPr lang="zh-CN" altLang="en-US" b="1" dirty="0">
              <a:solidFill>
                <a:srgbClr val="C00000"/>
              </a:solidFill>
              <a:latin typeface="楷体_GB2312" pitchFamily="49" charset="-122"/>
              <a:ea typeface="楷体_GB2312" pitchFamily="49" charset="-122"/>
            </a:endParaRPr>
          </a:p>
        </p:txBody>
      </p:sp>
      <p:sp>
        <p:nvSpPr>
          <p:cNvPr id="5" name="Rectangle 3"/>
          <p:cNvSpPr>
            <a:spLocks noChangeArrowheads="1"/>
          </p:cNvSpPr>
          <p:nvPr/>
        </p:nvSpPr>
        <p:spPr bwMode="gray">
          <a:xfrm>
            <a:off x="4697441" y="3903978"/>
            <a:ext cx="1835150" cy="431800"/>
          </a:xfrm>
          <a:prstGeom prst="rect">
            <a:avLst/>
          </a:prstGeom>
          <a:gradFill rotWithShape="1">
            <a:gsLst>
              <a:gs pos="0">
                <a:schemeClr val="folHlink"/>
              </a:gs>
              <a:gs pos="100000">
                <a:schemeClr val="folHlink">
                  <a:gamma/>
                  <a:tint val="89804"/>
                  <a:invGamma/>
                  <a:alpha val="0"/>
                </a:schemeClr>
              </a:gs>
            </a:gsLst>
            <a:lin ang="5400000" scaled="1"/>
          </a:gra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6" name="Rectangle 4"/>
          <p:cNvSpPr>
            <a:spLocks noChangeArrowheads="1"/>
          </p:cNvSpPr>
          <p:nvPr/>
        </p:nvSpPr>
        <p:spPr bwMode="gray">
          <a:xfrm>
            <a:off x="2890866" y="4392928"/>
            <a:ext cx="1806575" cy="431800"/>
          </a:xfrm>
          <a:prstGeom prst="rect">
            <a:avLst/>
          </a:prstGeom>
          <a:gradFill rotWithShape="1">
            <a:gsLst>
              <a:gs pos="0">
                <a:schemeClr val="accent1"/>
              </a:gs>
              <a:gs pos="100000">
                <a:schemeClr val="accent1">
                  <a:gamma/>
                  <a:tint val="89804"/>
                  <a:invGamma/>
                  <a:alpha val="0"/>
                </a:schemeClr>
              </a:gs>
            </a:gsLst>
            <a:lin ang="5400000" scaled="1"/>
          </a:gra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7" name="Rectangle 5"/>
          <p:cNvSpPr>
            <a:spLocks noChangeArrowheads="1"/>
          </p:cNvSpPr>
          <p:nvPr/>
        </p:nvSpPr>
        <p:spPr bwMode="gray">
          <a:xfrm>
            <a:off x="1062066" y="4886641"/>
            <a:ext cx="1825625" cy="431800"/>
          </a:xfrm>
          <a:prstGeom prst="rect">
            <a:avLst/>
          </a:prstGeom>
          <a:gradFill rotWithShape="1">
            <a:gsLst>
              <a:gs pos="0">
                <a:schemeClr val="folHlink">
                  <a:alpha val="61000"/>
                </a:schemeClr>
              </a:gs>
              <a:gs pos="100000">
                <a:schemeClr val="folHlink">
                  <a:gamma/>
                  <a:tint val="0"/>
                  <a:invGamma/>
                </a:schemeClr>
              </a:gs>
            </a:gsLst>
            <a:lin ang="5400000" scaled="1"/>
          </a:gradFill>
          <a:ln w="9525">
            <a:noFill/>
            <a:miter lim="800000"/>
            <a:headEnd/>
            <a:tailEnd/>
          </a:ln>
          <a:effectLst/>
        </p:spPr>
        <p:txBody>
          <a:bodyPr wrap="none" anchor="ctr"/>
          <a:lstStyle/>
          <a:p>
            <a:pPr algn="ctr">
              <a:defRPr/>
            </a:pPr>
            <a:endParaRPr lang="zh-CN" altLang="en-US">
              <a:solidFill>
                <a:srgbClr val="000000"/>
              </a:solidFill>
              <a:ea typeface="宋体" pitchFamily="2" charset="-122"/>
            </a:endParaRPr>
          </a:p>
        </p:txBody>
      </p:sp>
      <p:sp>
        <p:nvSpPr>
          <p:cNvPr id="8" name="AutoShape 6"/>
          <p:cNvSpPr>
            <a:spLocks noChangeArrowheads="1"/>
          </p:cNvSpPr>
          <p:nvPr/>
        </p:nvSpPr>
        <p:spPr bwMode="gray">
          <a:xfrm flipH="1">
            <a:off x="458816" y="4273866"/>
            <a:ext cx="2428875" cy="615950"/>
          </a:xfrm>
          <a:prstGeom prst="parallelogram">
            <a:avLst>
              <a:gd name="adj" fmla="val 98582"/>
            </a:avLst>
          </a:prstGeom>
          <a:gradFill rotWithShape="1">
            <a:gsLst>
              <a:gs pos="0">
                <a:schemeClr val="folHlink">
                  <a:gamma/>
                  <a:tint val="54510"/>
                  <a:invGamma/>
                  <a:alpha val="82001"/>
                </a:schemeClr>
              </a:gs>
              <a:gs pos="100000">
                <a:schemeClr val="folHlink">
                  <a:alpha val="50000"/>
                </a:schemeClr>
              </a:gs>
            </a:gsLst>
            <a:lin ang="18900000" scaled="1"/>
          </a:gra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9" name="AutoShape 7"/>
          <p:cNvSpPr>
            <a:spLocks noChangeArrowheads="1"/>
          </p:cNvSpPr>
          <p:nvPr/>
        </p:nvSpPr>
        <p:spPr bwMode="gray">
          <a:xfrm flipH="1">
            <a:off x="2271741" y="3764278"/>
            <a:ext cx="2428875" cy="646113"/>
          </a:xfrm>
          <a:prstGeom prst="parallelogram">
            <a:avLst>
              <a:gd name="adj" fmla="val 96330"/>
            </a:avLst>
          </a:prstGeom>
          <a:gradFill rotWithShape="1">
            <a:gsLst>
              <a:gs pos="0">
                <a:schemeClr val="accent1"/>
              </a:gs>
              <a:gs pos="100000">
                <a:schemeClr val="accent1">
                  <a:gamma/>
                  <a:tint val="53725"/>
                  <a:invGamma/>
                </a:schemeClr>
              </a:gs>
            </a:gsLst>
            <a:lin ang="0" scaled="1"/>
          </a:gra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10" name="Freeform 8"/>
          <p:cNvSpPr>
            <a:spLocks/>
          </p:cNvSpPr>
          <p:nvPr/>
        </p:nvSpPr>
        <p:spPr bwMode="gray">
          <a:xfrm>
            <a:off x="2278091" y="3765866"/>
            <a:ext cx="612775" cy="1130300"/>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chemeClr val="accent1">
                  <a:gamma/>
                  <a:shade val="46275"/>
                  <a:invGamma/>
                </a:schemeClr>
              </a:gs>
              <a:gs pos="100000">
                <a:schemeClr val="accent1"/>
              </a:gs>
            </a:gsLst>
            <a:lin ang="2700000" scaled="1"/>
          </a:gradFill>
          <a:ln w="9525">
            <a:noFill/>
            <a:round/>
            <a:headEnd/>
            <a:tailEnd/>
          </a:ln>
          <a:effectLst/>
        </p:spPr>
        <p:txBody>
          <a:bodyPr/>
          <a:lstStyle/>
          <a:p>
            <a:pPr>
              <a:defRPr/>
            </a:pPr>
            <a:endParaRPr lang="zh-CN" altLang="en-US">
              <a:solidFill>
                <a:srgbClr val="000000"/>
              </a:solidFill>
              <a:ea typeface="宋体" pitchFamily="2" charset="-122"/>
            </a:endParaRPr>
          </a:p>
        </p:txBody>
      </p:sp>
      <p:sp>
        <p:nvSpPr>
          <p:cNvPr id="11" name="AutoShape 9"/>
          <p:cNvSpPr>
            <a:spLocks noChangeArrowheads="1"/>
          </p:cNvSpPr>
          <p:nvPr/>
        </p:nvSpPr>
        <p:spPr bwMode="gray">
          <a:xfrm flipH="1">
            <a:off x="4084666" y="3248341"/>
            <a:ext cx="2438400" cy="657225"/>
          </a:xfrm>
          <a:prstGeom prst="parallelogram">
            <a:avLst>
              <a:gd name="adj" fmla="val 92256"/>
            </a:avLst>
          </a:prstGeom>
          <a:gradFill rotWithShape="1">
            <a:gsLst>
              <a:gs pos="0">
                <a:schemeClr val="folHlink"/>
              </a:gs>
              <a:gs pos="100000">
                <a:schemeClr val="folHlink">
                  <a:gamma/>
                  <a:tint val="53725"/>
                  <a:invGamma/>
                </a:schemeClr>
              </a:gs>
            </a:gsLst>
            <a:lin ang="0" scaled="1"/>
          </a:gra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12" name="Freeform 10"/>
          <p:cNvSpPr>
            <a:spLocks/>
          </p:cNvSpPr>
          <p:nvPr/>
        </p:nvSpPr>
        <p:spPr bwMode="gray">
          <a:xfrm>
            <a:off x="4081491" y="3243578"/>
            <a:ext cx="615950" cy="1163638"/>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chemeClr val="folHlink">
                  <a:gamma/>
                  <a:shade val="46275"/>
                  <a:invGamma/>
                </a:schemeClr>
              </a:gs>
              <a:gs pos="100000">
                <a:schemeClr val="folHlink"/>
              </a:gs>
            </a:gsLst>
            <a:lin ang="2700000" scaled="1"/>
          </a:gradFill>
          <a:ln w="9525">
            <a:noFill/>
            <a:round/>
            <a:headEnd/>
            <a:tailEnd/>
          </a:ln>
          <a:effectLst/>
        </p:spPr>
        <p:txBody>
          <a:bodyPr/>
          <a:lstStyle/>
          <a:p>
            <a:pPr>
              <a:defRPr/>
            </a:pPr>
            <a:endParaRPr lang="zh-CN" altLang="en-US">
              <a:solidFill>
                <a:srgbClr val="000000"/>
              </a:solidFill>
              <a:ea typeface="宋体" pitchFamily="2" charset="-122"/>
            </a:endParaRPr>
          </a:p>
        </p:txBody>
      </p:sp>
      <p:pic>
        <p:nvPicPr>
          <p:cNvPr id="13" name="Picture 11" descr="light_shadow"/>
          <p:cNvPicPr>
            <a:picLocks noChangeAspect="1" noChangeArrowheads="1"/>
          </p:cNvPicPr>
          <p:nvPr/>
        </p:nvPicPr>
        <p:blipFill>
          <a:blip r:embed="rId2" cstate="print">
            <a:lum bright="-76000" contrast="-4000"/>
            <a:grayscl/>
          </a:blip>
          <a:srcRect/>
          <a:stretch>
            <a:fillRect/>
          </a:stretch>
        </p:blipFill>
        <p:spPr bwMode="gray">
          <a:xfrm>
            <a:off x="1077941" y="4427853"/>
            <a:ext cx="1008063" cy="280988"/>
          </a:xfrm>
          <a:prstGeom prst="rect">
            <a:avLst/>
          </a:prstGeom>
          <a:noFill/>
          <a:ln w="9525">
            <a:noFill/>
            <a:miter lim="800000"/>
            <a:headEnd/>
            <a:tailEnd/>
          </a:ln>
        </p:spPr>
      </p:pic>
      <p:pic>
        <p:nvPicPr>
          <p:cNvPr id="14" name="Picture 12" descr="circuler_1"/>
          <p:cNvPicPr>
            <a:picLocks noChangeAspect="1" noChangeArrowheads="1"/>
          </p:cNvPicPr>
          <p:nvPr/>
        </p:nvPicPr>
        <p:blipFill>
          <a:blip r:embed="rId3" cstate="print"/>
          <a:srcRect/>
          <a:stretch>
            <a:fillRect/>
          </a:stretch>
        </p:blipFill>
        <p:spPr bwMode="gray">
          <a:xfrm>
            <a:off x="990629" y="3467416"/>
            <a:ext cx="1152525" cy="1139825"/>
          </a:xfrm>
          <a:prstGeom prst="rect">
            <a:avLst/>
          </a:prstGeom>
          <a:noFill/>
          <a:ln w="9525">
            <a:noFill/>
            <a:miter lim="800000"/>
            <a:headEnd/>
            <a:tailEnd/>
          </a:ln>
        </p:spPr>
      </p:pic>
      <p:sp>
        <p:nvSpPr>
          <p:cNvPr id="15" name="Oval 13"/>
          <p:cNvSpPr>
            <a:spLocks noChangeArrowheads="1"/>
          </p:cNvSpPr>
          <p:nvPr/>
        </p:nvSpPr>
        <p:spPr bwMode="gray">
          <a:xfrm>
            <a:off x="990629" y="3467416"/>
            <a:ext cx="1144587" cy="1143000"/>
          </a:xfrm>
          <a:prstGeom prst="ellipse">
            <a:avLst/>
          </a:prstGeom>
          <a:gradFill rotWithShape="1">
            <a:gsLst>
              <a:gs pos="0">
                <a:schemeClr val="folHlink">
                  <a:alpha val="45000"/>
                </a:schemeClr>
              </a:gs>
              <a:gs pos="50000">
                <a:schemeClr val="folHlink">
                  <a:gamma/>
                  <a:tint val="54510"/>
                  <a:invGamma/>
                  <a:alpha val="89999"/>
                </a:schemeClr>
              </a:gs>
              <a:gs pos="100000">
                <a:schemeClr val="folHlink">
                  <a:alpha val="45000"/>
                </a:schemeClr>
              </a:gs>
            </a:gsLst>
            <a:lin ang="5400000" scaled="1"/>
          </a:gradFill>
          <a:ln w="9525" algn="ctr">
            <a:noFill/>
            <a:round/>
            <a:headEnd/>
            <a:tailEnd/>
          </a:ln>
          <a:effectLst/>
        </p:spPr>
        <p:txBody>
          <a:bodyPr wrap="none" anchor="ctr"/>
          <a:lstStyle/>
          <a:p>
            <a:pPr>
              <a:defRPr/>
            </a:pPr>
            <a:endParaRPr lang="zh-CN" altLang="en-US">
              <a:solidFill>
                <a:srgbClr val="000000"/>
              </a:solidFill>
              <a:ea typeface="宋体" pitchFamily="2" charset="-122"/>
            </a:endParaRPr>
          </a:p>
        </p:txBody>
      </p:sp>
      <p:sp>
        <p:nvSpPr>
          <p:cNvPr id="16" name="Freeform 14"/>
          <p:cNvSpPr>
            <a:spLocks/>
          </p:cNvSpPr>
          <p:nvPr/>
        </p:nvSpPr>
        <p:spPr bwMode="gray">
          <a:xfrm>
            <a:off x="1109691" y="3491228"/>
            <a:ext cx="898525" cy="395288"/>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alpha val="17998"/>
                </a:schemeClr>
              </a:gs>
            </a:gsLst>
            <a:lin ang="5400000" scaled="1"/>
          </a:gradFill>
          <a:ln w="0">
            <a:noFill/>
            <a:round/>
            <a:headEnd/>
            <a:tailEnd/>
          </a:ln>
        </p:spPr>
        <p:txBody>
          <a:bodyPr/>
          <a:lstStyle/>
          <a:p>
            <a:endParaRPr lang="zh-CN" altLang="en-US">
              <a:solidFill>
                <a:srgbClr val="000000"/>
              </a:solidFill>
            </a:endParaRPr>
          </a:p>
        </p:txBody>
      </p:sp>
      <p:pic>
        <p:nvPicPr>
          <p:cNvPr id="17" name="Picture 15" descr="light_shadow"/>
          <p:cNvPicPr>
            <a:picLocks noChangeAspect="1" noChangeArrowheads="1"/>
          </p:cNvPicPr>
          <p:nvPr/>
        </p:nvPicPr>
        <p:blipFill>
          <a:blip r:embed="rId2" cstate="print">
            <a:lum bright="-76000" contrast="-4000"/>
            <a:grayscl/>
          </a:blip>
          <a:srcRect/>
          <a:stretch>
            <a:fillRect/>
          </a:stretch>
        </p:blipFill>
        <p:spPr bwMode="gray">
          <a:xfrm>
            <a:off x="2921029" y="3924616"/>
            <a:ext cx="1008062" cy="280987"/>
          </a:xfrm>
          <a:prstGeom prst="rect">
            <a:avLst/>
          </a:prstGeom>
          <a:noFill/>
          <a:ln w="9525">
            <a:noFill/>
            <a:miter lim="800000"/>
            <a:headEnd/>
            <a:tailEnd/>
          </a:ln>
        </p:spPr>
      </p:pic>
      <p:pic>
        <p:nvPicPr>
          <p:cNvPr id="18" name="Picture 16" descr="circuler_1"/>
          <p:cNvPicPr>
            <a:picLocks noChangeAspect="1" noChangeArrowheads="1"/>
          </p:cNvPicPr>
          <p:nvPr/>
        </p:nvPicPr>
        <p:blipFill>
          <a:blip r:embed="rId3" cstate="print"/>
          <a:srcRect/>
          <a:stretch>
            <a:fillRect/>
          </a:stretch>
        </p:blipFill>
        <p:spPr bwMode="gray">
          <a:xfrm>
            <a:off x="2833716" y="2964178"/>
            <a:ext cx="1152525" cy="1139825"/>
          </a:xfrm>
          <a:prstGeom prst="rect">
            <a:avLst/>
          </a:prstGeom>
          <a:noFill/>
          <a:ln w="9525">
            <a:noFill/>
            <a:miter lim="800000"/>
            <a:headEnd/>
            <a:tailEnd/>
          </a:ln>
        </p:spPr>
      </p:pic>
      <p:sp>
        <p:nvSpPr>
          <p:cNvPr id="19" name="Oval 17"/>
          <p:cNvSpPr>
            <a:spLocks noChangeArrowheads="1"/>
          </p:cNvSpPr>
          <p:nvPr/>
        </p:nvSpPr>
        <p:spPr bwMode="gray">
          <a:xfrm>
            <a:off x="2833716" y="2964178"/>
            <a:ext cx="1144588" cy="1143000"/>
          </a:xfrm>
          <a:prstGeom prst="ellipse">
            <a:avLst/>
          </a:prstGeom>
          <a:gradFill rotWithShape="1">
            <a:gsLst>
              <a:gs pos="0">
                <a:schemeClr val="accent1">
                  <a:gamma/>
                  <a:shade val="26275"/>
                  <a:invGamma/>
                  <a:alpha val="89999"/>
                </a:schemeClr>
              </a:gs>
              <a:gs pos="50000">
                <a:schemeClr val="accent1">
                  <a:alpha val="45000"/>
                </a:schemeClr>
              </a:gs>
              <a:gs pos="100000">
                <a:schemeClr val="accent1">
                  <a:gamma/>
                  <a:shade val="26275"/>
                  <a:invGamma/>
                  <a:alpha val="89999"/>
                </a:schemeClr>
              </a:gs>
            </a:gsLst>
            <a:lin ang="5400000" scaled="1"/>
          </a:gradFill>
          <a:ln w="9525" algn="ctr">
            <a:noFill/>
            <a:round/>
            <a:headEnd/>
            <a:tailEnd/>
          </a:ln>
          <a:effectLst/>
        </p:spPr>
        <p:txBody>
          <a:bodyPr wrap="none" anchor="ctr"/>
          <a:lstStyle/>
          <a:p>
            <a:pPr>
              <a:defRPr/>
            </a:pPr>
            <a:endParaRPr lang="zh-CN" altLang="en-US">
              <a:solidFill>
                <a:srgbClr val="000000"/>
              </a:solidFill>
              <a:ea typeface="宋体" pitchFamily="2" charset="-122"/>
            </a:endParaRPr>
          </a:p>
        </p:txBody>
      </p:sp>
      <p:sp>
        <p:nvSpPr>
          <p:cNvPr id="20" name="Freeform 18"/>
          <p:cNvSpPr>
            <a:spLocks/>
          </p:cNvSpPr>
          <p:nvPr/>
        </p:nvSpPr>
        <p:spPr bwMode="gray">
          <a:xfrm>
            <a:off x="2952779" y="2987991"/>
            <a:ext cx="898525" cy="395287"/>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alpha val="17998"/>
                </a:schemeClr>
              </a:gs>
            </a:gsLst>
            <a:lin ang="5400000" scaled="1"/>
          </a:gradFill>
          <a:ln w="0">
            <a:noFill/>
            <a:round/>
            <a:headEnd/>
            <a:tailEnd/>
          </a:ln>
        </p:spPr>
        <p:txBody>
          <a:bodyPr/>
          <a:lstStyle/>
          <a:p>
            <a:endParaRPr lang="zh-CN" altLang="en-US">
              <a:solidFill>
                <a:srgbClr val="000000"/>
              </a:solidFill>
            </a:endParaRPr>
          </a:p>
        </p:txBody>
      </p:sp>
      <p:pic>
        <p:nvPicPr>
          <p:cNvPr id="21" name="Picture 19" descr="light_shadow"/>
          <p:cNvPicPr>
            <a:picLocks noChangeAspect="1" noChangeArrowheads="1"/>
          </p:cNvPicPr>
          <p:nvPr/>
        </p:nvPicPr>
        <p:blipFill>
          <a:blip r:embed="rId2" cstate="print">
            <a:lum bright="-76000" contrast="-4000"/>
            <a:grayscl/>
          </a:blip>
          <a:srcRect/>
          <a:stretch>
            <a:fillRect/>
          </a:stretch>
        </p:blipFill>
        <p:spPr bwMode="gray">
          <a:xfrm>
            <a:off x="4841904" y="3437253"/>
            <a:ext cx="1008062" cy="280988"/>
          </a:xfrm>
          <a:prstGeom prst="rect">
            <a:avLst/>
          </a:prstGeom>
          <a:noFill/>
          <a:ln w="9525">
            <a:noFill/>
            <a:miter lim="800000"/>
            <a:headEnd/>
            <a:tailEnd/>
          </a:ln>
        </p:spPr>
      </p:pic>
      <p:pic>
        <p:nvPicPr>
          <p:cNvPr id="22" name="Picture 20" descr="circuler_1"/>
          <p:cNvPicPr>
            <a:picLocks noChangeAspect="1" noChangeArrowheads="1"/>
          </p:cNvPicPr>
          <p:nvPr/>
        </p:nvPicPr>
        <p:blipFill>
          <a:blip r:embed="rId3" cstate="print"/>
          <a:srcRect/>
          <a:stretch>
            <a:fillRect/>
          </a:stretch>
        </p:blipFill>
        <p:spPr bwMode="gray">
          <a:xfrm>
            <a:off x="4754591" y="2476816"/>
            <a:ext cx="1152525" cy="1139825"/>
          </a:xfrm>
          <a:prstGeom prst="rect">
            <a:avLst/>
          </a:prstGeom>
          <a:noFill/>
          <a:ln w="9525">
            <a:noFill/>
            <a:miter lim="800000"/>
            <a:headEnd/>
            <a:tailEnd/>
          </a:ln>
        </p:spPr>
      </p:pic>
      <p:sp>
        <p:nvSpPr>
          <p:cNvPr id="23" name="Oval 21"/>
          <p:cNvSpPr>
            <a:spLocks noChangeArrowheads="1"/>
          </p:cNvSpPr>
          <p:nvPr/>
        </p:nvSpPr>
        <p:spPr bwMode="gray">
          <a:xfrm>
            <a:off x="4754591" y="2476816"/>
            <a:ext cx="1144588" cy="1143000"/>
          </a:xfrm>
          <a:prstGeom prst="ellipse">
            <a:avLst/>
          </a:prstGeom>
          <a:gradFill rotWithShape="1">
            <a:gsLst>
              <a:gs pos="0">
                <a:schemeClr val="folHlink">
                  <a:gamma/>
                  <a:shade val="26275"/>
                  <a:invGamma/>
                  <a:alpha val="89999"/>
                </a:schemeClr>
              </a:gs>
              <a:gs pos="50000">
                <a:schemeClr val="folHlink">
                  <a:alpha val="45000"/>
                </a:schemeClr>
              </a:gs>
              <a:gs pos="100000">
                <a:schemeClr val="folHlink">
                  <a:gamma/>
                  <a:shade val="26275"/>
                  <a:invGamma/>
                  <a:alpha val="89999"/>
                </a:schemeClr>
              </a:gs>
            </a:gsLst>
            <a:lin ang="5400000" scaled="1"/>
          </a:gradFill>
          <a:ln w="9525" algn="ctr">
            <a:noFill/>
            <a:round/>
            <a:headEnd/>
            <a:tailEnd/>
          </a:ln>
          <a:effectLst/>
        </p:spPr>
        <p:txBody>
          <a:bodyPr wrap="none" anchor="ctr"/>
          <a:lstStyle/>
          <a:p>
            <a:pPr>
              <a:defRPr/>
            </a:pPr>
            <a:endParaRPr lang="zh-CN" altLang="en-US">
              <a:solidFill>
                <a:srgbClr val="000000"/>
              </a:solidFill>
              <a:ea typeface="宋体" pitchFamily="2" charset="-122"/>
            </a:endParaRPr>
          </a:p>
        </p:txBody>
      </p:sp>
      <p:sp>
        <p:nvSpPr>
          <p:cNvPr id="24" name="Freeform 22"/>
          <p:cNvSpPr>
            <a:spLocks/>
          </p:cNvSpPr>
          <p:nvPr/>
        </p:nvSpPr>
        <p:spPr bwMode="gray">
          <a:xfrm>
            <a:off x="4873654" y="2500628"/>
            <a:ext cx="898525" cy="395288"/>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alpha val="17998"/>
                </a:schemeClr>
              </a:gs>
            </a:gsLst>
            <a:lin ang="5400000" scaled="1"/>
          </a:gradFill>
          <a:ln w="0">
            <a:noFill/>
            <a:round/>
            <a:headEnd/>
            <a:tailEnd/>
          </a:ln>
        </p:spPr>
        <p:txBody>
          <a:bodyPr/>
          <a:lstStyle/>
          <a:p>
            <a:endParaRPr lang="zh-CN" altLang="en-US">
              <a:solidFill>
                <a:srgbClr val="000000"/>
              </a:solidFill>
            </a:endParaRPr>
          </a:p>
        </p:txBody>
      </p:sp>
      <p:sp>
        <p:nvSpPr>
          <p:cNvPr id="25" name="Text Box 23"/>
          <p:cNvSpPr txBox="1">
            <a:spLocks noChangeArrowheads="1"/>
          </p:cNvSpPr>
          <p:nvPr/>
        </p:nvSpPr>
        <p:spPr bwMode="auto">
          <a:xfrm>
            <a:off x="1139854" y="3900803"/>
            <a:ext cx="955675" cy="304800"/>
          </a:xfrm>
          <a:prstGeom prst="rect">
            <a:avLst/>
          </a:prstGeom>
          <a:noFill/>
          <a:ln w="9525" algn="ctr">
            <a:noFill/>
            <a:miter lim="800000"/>
            <a:headEnd/>
            <a:tailEnd/>
          </a:ln>
        </p:spPr>
        <p:txBody>
          <a:bodyPr>
            <a:spAutoFit/>
          </a:bodyPr>
          <a:lstStyle/>
          <a:p>
            <a:pPr eaLnBrk="0" hangingPunct="0">
              <a:spcBef>
                <a:spcPct val="50000"/>
              </a:spcBef>
            </a:pPr>
            <a:r>
              <a:rPr lang="zh-CN" altLang="en-US" sz="1400" b="1" dirty="0" smtClean="0">
                <a:solidFill>
                  <a:srgbClr val="000000"/>
                </a:solidFill>
              </a:rPr>
              <a:t>古典学派</a:t>
            </a:r>
            <a:endParaRPr lang="en-US" altLang="zh-CN" sz="1400" b="1" dirty="0">
              <a:solidFill>
                <a:srgbClr val="000000"/>
              </a:solidFill>
            </a:endParaRPr>
          </a:p>
        </p:txBody>
      </p:sp>
      <p:sp>
        <p:nvSpPr>
          <p:cNvPr id="26" name="Text Box 24"/>
          <p:cNvSpPr txBox="1">
            <a:spLocks noChangeArrowheads="1"/>
          </p:cNvSpPr>
          <p:nvPr/>
        </p:nvSpPr>
        <p:spPr bwMode="auto">
          <a:xfrm>
            <a:off x="2978179" y="3395978"/>
            <a:ext cx="955675" cy="304800"/>
          </a:xfrm>
          <a:prstGeom prst="rect">
            <a:avLst/>
          </a:prstGeom>
          <a:noFill/>
          <a:ln w="9525" algn="ctr">
            <a:noFill/>
            <a:miter lim="800000"/>
            <a:headEnd/>
            <a:tailEnd/>
          </a:ln>
        </p:spPr>
        <p:txBody>
          <a:bodyPr>
            <a:spAutoFit/>
          </a:bodyPr>
          <a:lstStyle/>
          <a:p>
            <a:pPr eaLnBrk="0" hangingPunct="0">
              <a:spcBef>
                <a:spcPct val="50000"/>
              </a:spcBef>
            </a:pPr>
            <a:r>
              <a:rPr lang="zh-CN" altLang="en-US" sz="1400" b="1" dirty="0" smtClean="0">
                <a:solidFill>
                  <a:srgbClr val="000000"/>
                </a:solidFill>
              </a:rPr>
              <a:t>马克思</a:t>
            </a:r>
            <a:endParaRPr lang="en-US" altLang="zh-CN" sz="1400" b="1" dirty="0">
              <a:solidFill>
                <a:srgbClr val="000000"/>
              </a:solidFill>
            </a:endParaRPr>
          </a:p>
        </p:txBody>
      </p:sp>
      <p:sp>
        <p:nvSpPr>
          <p:cNvPr id="27" name="Text Box 25"/>
          <p:cNvSpPr txBox="1">
            <a:spLocks noChangeArrowheads="1"/>
          </p:cNvSpPr>
          <p:nvPr/>
        </p:nvSpPr>
        <p:spPr bwMode="auto">
          <a:xfrm>
            <a:off x="4903816" y="2899091"/>
            <a:ext cx="955675" cy="304800"/>
          </a:xfrm>
          <a:prstGeom prst="rect">
            <a:avLst/>
          </a:prstGeom>
          <a:noFill/>
          <a:ln w="9525" algn="ctr">
            <a:noFill/>
            <a:miter lim="800000"/>
            <a:headEnd/>
            <a:tailEnd/>
          </a:ln>
        </p:spPr>
        <p:txBody>
          <a:bodyPr>
            <a:spAutoFit/>
          </a:bodyPr>
          <a:lstStyle/>
          <a:p>
            <a:pPr eaLnBrk="0" hangingPunct="0">
              <a:spcBef>
                <a:spcPct val="50000"/>
              </a:spcBef>
            </a:pPr>
            <a:r>
              <a:rPr lang="zh-CN" altLang="en-US" sz="1400" b="1" dirty="0" smtClean="0">
                <a:solidFill>
                  <a:srgbClr val="000000"/>
                </a:solidFill>
              </a:rPr>
              <a:t>凯恩斯</a:t>
            </a:r>
            <a:endParaRPr lang="en-US" altLang="zh-CN" sz="1400" b="1" dirty="0">
              <a:solidFill>
                <a:srgbClr val="000000"/>
              </a:solidFill>
            </a:endParaRPr>
          </a:p>
        </p:txBody>
      </p:sp>
      <p:sp>
        <p:nvSpPr>
          <p:cNvPr id="28" name="Text Box 27"/>
          <p:cNvSpPr txBox="1">
            <a:spLocks noChangeArrowheads="1"/>
          </p:cNvSpPr>
          <p:nvPr/>
        </p:nvSpPr>
        <p:spPr bwMode="black">
          <a:xfrm>
            <a:off x="2944831" y="4735835"/>
            <a:ext cx="1928826" cy="1172629"/>
          </a:xfrm>
          <a:prstGeom prst="rect">
            <a:avLst/>
          </a:prstGeom>
          <a:noFill/>
          <a:ln w="9525">
            <a:noFill/>
            <a:miter lim="800000"/>
            <a:headEnd/>
            <a:tailEnd/>
          </a:ln>
        </p:spPr>
        <p:txBody>
          <a:bodyPr wrap="square">
            <a:spAutoFit/>
          </a:bodyPr>
          <a:lstStyle/>
          <a:p>
            <a:pPr marL="120650" indent="-120650">
              <a:lnSpc>
                <a:spcPct val="60000"/>
              </a:lnSpc>
              <a:spcBef>
                <a:spcPct val="50000"/>
              </a:spcBef>
              <a:buClr>
                <a:srgbClr val="1C1C1C"/>
              </a:buClr>
            </a:pPr>
            <a:endParaRPr lang="en-US" altLang="zh-CN" dirty="0" smtClean="0">
              <a:solidFill>
                <a:srgbClr val="333333"/>
              </a:solidFill>
              <a:latin typeface="楷体_GB2312" pitchFamily="49" charset="-122"/>
              <a:ea typeface="楷体_GB2312" pitchFamily="49" charset="-122"/>
            </a:endParaRPr>
          </a:p>
          <a:p>
            <a:pPr marL="120650" indent="-120650">
              <a:lnSpc>
                <a:spcPct val="60000"/>
              </a:lnSpc>
              <a:spcBef>
                <a:spcPct val="50000"/>
              </a:spcBef>
              <a:buClr>
                <a:srgbClr val="1C1C1C"/>
              </a:buClr>
            </a:pPr>
            <a:endParaRPr lang="en-US" altLang="zh-CN" dirty="0" smtClean="0">
              <a:solidFill>
                <a:srgbClr val="333333"/>
              </a:solidFill>
              <a:latin typeface="楷体_GB2312" pitchFamily="49" charset="-122"/>
              <a:ea typeface="楷体_GB2312" pitchFamily="49" charset="-122"/>
            </a:endParaRPr>
          </a:p>
          <a:p>
            <a:pPr marL="120650" indent="-120650">
              <a:lnSpc>
                <a:spcPct val="60000"/>
              </a:lnSpc>
              <a:spcBef>
                <a:spcPct val="50000"/>
              </a:spcBef>
              <a:buClr>
                <a:srgbClr val="1C1C1C"/>
              </a:buClr>
            </a:pPr>
            <a:endParaRPr lang="en-US" altLang="zh-CN" dirty="0" smtClean="0">
              <a:solidFill>
                <a:srgbClr val="333333"/>
              </a:solidFill>
              <a:latin typeface="楷体_GB2312" pitchFamily="49" charset="-122"/>
              <a:ea typeface="楷体_GB2312" pitchFamily="49" charset="-122"/>
            </a:endParaRPr>
          </a:p>
          <a:p>
            <a:pPr marL="120650" indent="-120650">
              <a:lnSpc>
                <a:spcPct val="60000"/>
              </a:lnSpc>
              <a:spcBef>
                <a:spcPct val="50000"/>
              </a:spcBef>
              <a:buClr>
                <a:srgbClr val="1C1C1C"/>
              </a:buClr>
            </a:pPr>
            <a:endParaRPr lang="en-US" altLang="zh-CN" dirty="0">
              <a:solidFill>
                <a:srgbClr val="333333"/>
              </a:solidFill>
              <a:latin typeface="楷体_GB2312" pitchFamily="49" charset="-122"/>
              <a:ea typeface="楷体_GB2312" pitchFamily="49" charset="-122"/>
            </a:endParaRPr>
          </a:p>
        </p:txBody>
      </p:sp>
      <p:sp>
        <p:nvSpPr>
          <p:cNvPr id="29" name="Text Box 28"/>
          <p:cNvSpPr txBox="1">
            <a:spLocks noChangeArrowheads="1"/>
          </p:cNvSpPr>
          <p:nvPr/>
        </p:nvSpPr>
        <p:spPr bwMode="black">
          <a:xfrm>
            <a:off x="4716016" y="4077072"/>
            <a:ext cx="1762125" cy="1477328"/>
          </a:xfrm>
          <a:prstGeom prst="rect">
            <a:avLst/>
          </a:prstGeom>
          <a:noFill/>
          <a:ln w="9525">
            <a:noFill/>
            <a:miter lim="800000"/>
            <a:headEnd/>
            <a:tailEnd/>
          </a:ln>
        </p:spPr>
        <p:txBody>
          <a:bodyPr>
            <a:spAutoFit/>
          </a:bodyPr>
          <a:lstStyle/>
          <a:p>
            <a:pPr>
              <a:buClr>
                <a:srgbClr val="1C1C1C"/>
              </a:buClr>
            </a:pPr>
            <a:r>
              <a:rPr lang="zh-CN" altLang="en-US" dirty="0" smtClean="0">
                <a:solidFill>
                  <a:srgbClr val="000000"/>
                </a:solidFill>
                <a:latin typeface="楷体_GB2312" pitchFamily="49" charset="-122"/>
                <a:ea typeface="楷体_GB2312" pitchFamily="49" charset="-122"/>
              </a:rPr>
              <a:t>流动性偏好利息理论，利息为人们放弃货币流动性的报酬。</a:t>
            </a:r>
            <a:endParaRPr lang="en-US" altLang="zh-CN" dirty="0">
              <a:solidFill>
                <a:srgbClr val="000000"/>
              </a:solidFill>
              <a:latin typeface="楷体_GB2312" pitchFamily="49" charset="-122"/>
              <a:ea typeface="楷体_GB2312" pitchFamily="49" charset="-122"/>
            </a:endParaRPr>
          </a:p>
        </p:txBody>
      </p:sp>
      <p:grpSp>
        <p:nvGrpSpPr>
          <p:cNvPr id="30" name="Group 29"/>
          <p:cNvGrpSpPr>
            <a:grpSpLocks/>
          </p:cNvGrpSpPr>
          <p:nvPr/>
        </p:nvGrpSpPr>
        <p:grpSpPr bwMode="auto">
          <a:xfrm rot="-1297425" flipH="1" flipV="1">
            <a:off x="1057304" y="4305616"/>
            <a:ext cx="1062037" cy="254000"/>
            <a:chOff x="2532" y="1051"/>
            <a:chExt cx="893" cy="246"/>
          </a:xfrm>
        </p:grpSpPr>
        <p:grpSp>
          <p:nvGrpSpPr>
            <p:cNvPr id="31" name="Group 30"/>
            <p:cNvGrpSpPr>
              <a:grpSpLocks/>
            </p:cNvGrpSpPr>
            <p:nvPr/>
          </p:nvGrpSpPr>
          <p:grpSpPr bwMode="auto">
            <a:xfrm>
              <a:off x="2528" y="1060"/>
              <a:ext cx="742" cy="186"/>
              <a:chOff x="1565" y="2568"/>
              <a:chExt cx="1118" cy="279"/>
            </a:xfrm>
          </p:grpSpPr>
          <p:sp>
            <p:nvSpPr>
              <p:cNvPr id="37" name="AutoShape 31"/>
              <p:cNvSpPr>
                <a:spLocks noChangeArrowheads="1"/>
              </p:cNvSpPr>
              <p:nvPr/>
            </p:nvSpPr>
            <p:spPr bwMode="white">
              <a:xfrm rot="5263130">
                <a:off x="1859" y="2274"/>
                <a:ext cx="227" cy="816"/>
              </a:xfrm>
              <a:prstGeom prst="moon">
                <a:avLst>
                  <a:gd name="adj" fmla="val 49773"/>
                </a:avLst>
              </a:prstGeom>
              <a:solidFill>
                <a:schemeClr val="bg1">
                  <a:alpha val="3922"/>
                </a:schemeClr>
              </a:solidFill>
              <a:ln w="9525">
                <a:noFill/>
                <a:miter lim="800000"/>
                <a:headEnd/>
                <a:tailEnd/>
              </a:ln>
            </p:spPr>
            <p:txBody>
              <a:bodyPr wrap="none" anchor="ctr"/>
              <a:lstStyle/>
              <a:p>
                <a:endParaRPr lang="zh-CN" altLang="zh-CN">
                  <a:solidFill>
                    <a:srgbClr val="000000"/>
                  </a:solidFill>
                </a:endParaRPr>
              </a:p>
            </p:txBody>
          </p:sp>
          <p:sp>
            <p:nvSpPr>
              <p:cNvPr id="38" name="AutoShape 32"/>
              <p:cNvSpPr>
                <a:spLocks noChangeArrowheads="1"/>
              </p:cNvSpPr>
              <p:nvPr/>
            </p:nvSpPr>
            <p:spPr bwMode="white">
              <a:xfrm rot="6078281">
                <a:off x="1995" y="2274"/>
                <a:ext cx="227" cy="816"/>
              </a:xfrm>
              <a:prstGeom prst="moon">
                <a:avLst>
                  <a:gd name="adj" fmla="val 49773"/>
                </a:avLst>
              </a:prstGeom>
              <a:solidFill>
                <a:schemeClr val="bg1">
                  <a:alpha val="3922"/>
                </a:schemeClr>
              </a:solidFill>
              <a:ln w="9525">
                <a:noFill/>
                <a:miter lim="800000"/>
                <a:headEnd/>
                <a:tailEnd/>
              </a:ln>
            </p:spPr>
            <p:txBody>
              <a:bodyPr wrap="none" anchor="ctr"/>
              <a:lstStyle/>
              <a:p>
                <a:endParaRPr lang="zh-CN" altLang="zh-CN">
                  <a:solidFill>
                    <a:srgbClr val="000000"/>
                  </a:solidFill>
                </a:endParaRPr>
              </a:p>
            </p:txBody>
          </p:sp>
          <p:sp>
            <p:nvSpPr>
              <p:cNvPr id="39" name="AutoShape 33"/>
              <p:cNvSpPr>
                <a:spLocks noChangeArrowheads="1"/>
              </p:cNvSpPr>
              <p:nvPr/>
            </p:nvSpPr>
            <p:spPr bwMode="white">
              <a:xfrm rot="6373927">
                <a:off x="2071" y="2296"/>
                <a:ext cx="227" cy="816"/>
              </a:xfrm>
              <a:prstGeom prst="moon">
                <a:avLst>
                  <a:gd name="adj" fmla="val 49773"/>
                </a:avLst>
              </a:prstGeom>
              <a:solidFill>
                <a:schemeClr val="bg1">
                  <a:alpha val="3922"/>
                </a:schemeClr>
              </a:solidFill>
              <a:ln w="9525">
                <a:noFill/>
                <a:miter lim="800000"/>
                <a:headEnd/>
                <a:tailEnd/>
              </a:ln>
            </p:spPr>
            <p:txBody>
              <a:bodyPr wrap="none" anchor="ctr"/>
              <a:lstStyle/>
              <a:p>
                <a:endParaRPr lang="zh-CN" altLang="zh-CN">
                  <a:solidFill>
                    <a:srgbClr val="000000"/>
                  </a:solidFill>
                </a:endParaRPr>
              </a:p>
            </p:txBody>
          </p:sp>
          <p:sp>
            <p:nvSpPr>
              <p:cNvPr id="40" name="AutoShape 34"/>
              <p:cNvSpPr>
                <a:spLocks noChangeArrowheads="1"/>
              </p:cNvSpPr>
              <p:nvPr/>
            </p:nvSpPr>
            <p:spPr bwMode="white">
              <a:xfrm rot="6906312">
                <a:off x="2161" y="2326"/>
                <a:ext cx="227" cy="816"/>
              </a:xfrm>
              <a:prstGeom prst="moon">
                <a:avLst>
                  <a:gd name="adj" fmla="val 49773"/>
                </a:avLst>
              </a:prstGeom>
              <a:solidFill>
                <a:schemeClr val="bg1">
                  <a:alpha val="3922"/>
                </a:schemeClr>
              </a:solidFill>
              <a:ln w="9525">
                <a:noFill/>
                <a:miter lim="800000"/>
                <a:headEnd/>
                <a:tailEnd/>
              </a:ln>
            </p:spPr>
            <p:txBody>
              <a:bodyPr wrap="none" anchor="ctr"/>
              <a:lstStyle/>
              <a:p>
                <a:endParaRPr lang="zh-CN" altLang="zh-CN">
                  <a:solidFill>
                    <a:srgbClr val="000000"/>
                  </a:solidFill>
                </a:endParaRPr>
              </a:p>
            </p:txBody>
          </p:sp>
        </p:grpSp>
        <p:grpSp>
          <p:nvGrpSpPr>
            <p:cNvPr id="32" name="Group 35"/>
            <p:cNvGrpSpPr>
              <a:grpSpLocks/>
            </p:cNvGrpSpPr>
            <p:nvPr/>
          </p:nvGrpSpPr>
          <p:grpSpPr bwMode="auto">
            <a:xfrm rot="1353540">
              <a:off x="2680" y="1110"/>
              <a:ext cx="742" cy="186"/>
              <a:chOff x="1565" y="2568"/>
              <a:chExt cx="1118" cy="279"/>
            </a:xfrm>
          </p:grpSpPr>
          <p:sp>
            <p:nvSpPr>
              <p:cNvPr id="33" name="AutoShape 36"/>
              <p:cNvSpPr>
                <a:spLocks noChangeArrowheads="1"/>
              </p:cNvSpPr>
              <p:nvPr/>
            </p:nvSpPr>
            <p:spPr bwMode="white">
              <a:xfrm rot="5263130">
                <a:off x="1859" y="2274"/>
                <a:ext cx="227" cy="816"/>
              </a:xfrm>
              <a:prstGeom prst="moon">
                <a:avLst>
                  <a:gd name="adj" fmla="val 49773"/>
                </a:avLst>
              </a:prstGeom>
              <a:solidFill>
                <a:schemeClr val="bg1">
                  <a:alpha val="3922"/>
                </a:schemeClr>
              </a:solidFill>
              <a:ln w="9525">
                <a:noFill/>
                <a:miter lim="800000"/>
                <a:headEnd/>
                <a:tailEnd/>
              </a:ln>
            </p:spPr>
            <p:txBody>
              <a:bodyPr wrap="none" anchor="ctr"/>
              <a:lstStyle/>
              <a:p>
                <a:endParaRPr lang="zh-CN" altLang="zh-CN">
                  <a:solidFill>
                    <a:srgbClr val="000000"/>
                  </a:solidFill>
                </a:endParaRPr>
              </a:p>
            </p:txBody>
          </p:sp>
          <p:sp>
            <p:nvSpPr>
              <p:cNvPr id="34" name="AutoShape 37"/>
              <p:cNvSpPr>
                <a:spLocks noChangeArrowheads="1"/>
              </p:cNvSpPr>
              <p:nvPr/>
            </p:nvSpPr>
            <p:spPr bwMode="white">
              <a:xfrm rot="6078281">
                <a:off x="1995" y="2274"/>
                <a:ext cx="227" cy="816"/>
              </a:xfrm>
              <a:prstGeom prst="moon">
                <a:avLst>
                  <a:gd name="adj" fmla="val 49773"/>
                </a:avLst>
              </a:prstGeom>
              <a:solidFill>
                <a:schemeClr val="bg1">
                  <a:alpha val="3922"/>
                </a:schemeClr>
              </a:solidFill>
              <a:ln w="9525">
                <a:noFill/>
                <a:miter lim="800000"/>
                <a:headEnd/>
                <a:tailEnd/>
              </a:ln>
            </p:spPr>
            <p:txBody>
              <a:bodyPr wrap="none" anchor="ctr"/>
              <a:lstStyle/>
              <a:p>
                <a:endParaRPr lang="zh-CN" altLang="zh-CN">
                  <a:solidFill>
                    <a:srgbClr val="000000"/>
                  </a:solidFill>
                </a:endParaRPr>
              </a:p>
            </p:txBody>
          </p:sp>
          <p:sp>
            <p:nvSpPr>
              <p:cNvPr id="35" name="AutoShape 38"/>
              <p:cNvSpPr>
                <a:spLocks noChangeArrowheads="1"/>
              </p:cNvSpPr>
              <p:nvPr/>
            </p:nvSpPr>
            <p:spPr bwMode="white">
              <a:xfrm rot="6373927">
                <a:off x="2071" y="2296"/>
                <a:ext cx="227" cy="816"/>
              </a:xfrm>
              <a:prstGeom prst="moon">
                <a:avLst>
                  <a:gd name="adj" fmla="val 49773"/>
                </a:avLst>
              </a:prstGeom>
              <a:solidFill>
                <a:schemeClr val="bg1">
                  <a:alpha val="3922"/>
                </a:schemeClr>
              </a:solidFill>
              <a:ln w="9525">
                <a:noFill/>
                <a:miter lim="800000"/>
                <a:headEnd/>
                <a:tailEnd/>
              </a:ln>
            </p:spPr>
            <p:txBody>
              <a:bodyPr wrap="none" anchor="ctr"/>
              <a:lstStyle/>
              <a:p>
                <a:endParaRPr lang="zh-CN" altLang="zh-CN">
                  <a:solidFill>
                    <a:srgbClr val="000000"/>
                  </a:solidFill>
                </a:endParaRPr>
              </a:p>
            </p:txBody>
          </p:sp>
          <p:sp>
            <p:nvSpPr>
              <p:cNvPr id="36" name="AutoShape 39"/>
              <p:cNvSpPr>
                <a:spLocks noChangeArrowheads="1"/>
              </p:cNvSpPr>
              <p:nvPr/>
            </p:nvSpPr>
            <p:spPr bwMode="white">
              <a:xfrm rot="6906312">
                <a:off x="2161" y="2326"/>
                <a:ext cx="227" cy="816"/>
              </a:xfrm>
              <a:prstGeom prst="moon">
                <a:avLst>
                  <a:gd name="adj" fmla="val 49773"/>
                </a:avLst>
              </a:prstGeom>
              <a:solidFill>
                <a:schemeClr val="bg1">
                  <a:alpha val="0"/>
                </a:schemeClr>
              </a:solidFill>
              <a:ln w="9525">
                <a:noFill/>
                <a:miter lim="800000"/>
                <a:headEnd/>
                <a:tailEnd/>
              </a:ln>
            </p:spPr>
            <p:txBody>
              <a:bodyPr wrap="none" anchor="ctr"/>
              <a:lstStyle/>
              <a:p>
                <a:endParaRPr lang="zh-CN" altLang="zh-CN">
                  <a:solidFill>
                    <a:srgbClr val="000000"/>
                  </a:solidFill>
                </a:endParaRPr>
              </a:p>
            </p:txBody>
          </p:sp>
        </p:grpSp>
      </p:grpSp>
      <p:grpSp>
        <p:nvGrpSpPr>
          <p:cNvPr id="41" name="Group 40"/>
          <p:cNvGrpSpPr>
            <a:grpSpLocks/>
          </p:cNvGrpSpPr>
          <p:nvPr/>
        </p:nvGrpSpPr>
        <p:grpSpPr bwMode="auto">
          <a:xfrm rot="-1297425" flipH="1" flipV="1">
            <a:off x="2948016" y="3830953"/>
            <a:ext cx="1062038" cy="254000"/>
            <a:chOff x="2532" y="1051"/>
            <a:chExt cx="893" cy="246"/>
          </a:xfrm>
        </p:grpSpPr>
        <p:grpSp>
          <p:nvGrpSpPr>
            <p:cNvPr id="42" name="Group 41"/>
            <p:cNvGrpSpPr>
              <a:grpSpLocks/>
            </p:cNvGrpSpPr>
            <p:nvPr/>
          </p:nvGrpSpPr>
          <p:grpSpPr bwMode="auto">
            <a:xfrm>
              <a:off x="2528" y="1060"/>
              <a:ext cx="742" cy="186"/>
              <a:chOff x="1565" y="2568"/>
              <a:chExt cx="1118" cy="279"/>
            </a:xfrm>
          </p:grpSpPr>
          <p:sp>
            <p:nvSpPr>
              <p:cNvPr id="48" name="AutoShape 42"/>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49" name="AutoShape 43"/>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50" name="AutoShape 44"/>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51" name="AutoShape 45"/>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grpSp>
        <p:grpSp>
          <p:nvGrpSpPr>
            <p:cNvPr id="43" name="Group 46"/>
            <p:cNvGrpSpPr>
              <a:grpSpLocks/>
            </p:cNvGrpSpPr>
            <p:nvPr/>
          </p:nvGrpSpPr>
          <p:grpSpPr bwMode="auto">
            <a:xfrm rot="1353540">
              <a:off x="2680" y="1110"/>
              <a:ext cx="742" cy="186"/>
              <a:chOff x="1565" y="2568"/>
              <a:chExt cx="1118" cy="279"/>
            </a:xfrm>
          </p:grpSpPr>
          <p:sp>
            <p:nvSpPr>
              <p:cNvPr id="44" name="AutoShape 47"/>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45" name="AutoShape 48"/>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46" name="AutoShape 49"/>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47" name="AutoShape 50"/>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grpSp>
      </p:grpSp>
      <p:grpSp>
        <p:nvGrpSpPr>
          <p:cNvPr id="52" name="Group 51"/>
          <p:cNvGrpSpPr>
            <a:grpSpLocks/>
          </p:cNvGrpSpPr>
          <p:nvPr/>
        </p:nvGrpSpPr>
        <p:grpSpPr bwMode="auto">
          <a:xfrm rot="-1297425" flipH="1" flipV="1">
            <a:off x="4797454" y="3327716"/>
            <a:ext cx="1062037" cy="254000"/>
            <a:chOff x="2532" y="1051"/>
            <a:chExt cx="893" cy="246"/>
          </a:xfrm>
        </p:grpSpPr>
        <p:grpSp>
          <p:nvGrpSpPr>
            <p:cNvPr id="53" name="Group 52"/>
            <p:cNvGrpSpPr>
              <a:grpSpLocks/>
            </p:cNvGrpSpPr>
            <p:nvPr/>
          </p:nvGrpSpPr>
          <p:grpSpPr bwMode="auto">
            <a:xfrm>
              <a:off x="2528" y="1060"/>
              <a:ext cx="742" cy="186"/>
              <a:chOff x="1565" y="2568"/>
              <a:chExt cx="1118" cy="279"/>
            </a:xfrm>
          </p:grpSpPr>
          <p:sp>
            <p:nvSpPr>
              <p:cNvPr id="59" name="AutoShape 53"/>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60" name="AutoShape 54"/>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61" name="AutoShape 55"/>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62" name="AutoShape 56"/>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grpSp>
        <p:grpSp>
          <p:nvGrpSpPr>
            <p:cNvPr id="54" name="Group 57"/>
            <p:cNvGrpSpPr>
              <a:grpSpLocks/>
            </p:cNvGrpSpPr>
            <p:nvPr/>
          </p:nvGrpSpPr>
          <p:grpSpPr bwMode="auto">
            <a:xfrm rot="1353540">
              <a:off x="2680" y="1110"/>
              <a:ext cx="742" cy="186"/>
              <a:chOff x="1565" y="2568"/>
              <a:chExt cx="1118" cy="279"/>
            </a:xfrm>
          </p:grpSpPr>
          <p:sp>
            <p:nvSpPr>
              <p:cNvPr id="55" name="AutoShape 58"/>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56" name="AutoShape 59"/>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57" name="AutoShape 60"/>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58" name="AutoShape 61"/>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grpSp>
      </p:grpSp>
      <p:sp>
        <p:nvSpPr>
          <p:cNvPr id="63" name="Rectangle 63"/>
          <p:cNvSpPr>
            <a:spLocks noChangeArrowheads="1"/>
          </p:cNvSpPr>
          <p:nvPr/>
        </p:nvSpPr>
        <p:spPr bwMode="gray">
          <a:xfrm>
            <a:off x="6532591" y="3410266"/>
            <a:ext cx="1835150" cy="431800"/>
          </a:xfrm>
          <a:prstGeom prst="rect">
            <a:avLst/>
          </a:prstGeom>
          <a:gradFill rotWithShape="1">
            <a:gsLst>
              <a:gs pos="0">
                <a:schemeClr val="accent1"/>
              </a:gs>
              <a:gs pos="100000">
                <a:schemeClr val="accent1">
                  <a:gamma/>
                  <a:tint val="89804"/>
                  <a:invGamma/>
                  <a:alpha val="0"/>
                </a:schemeClr>
              </a:gs>
            </a:gsLst>
            <a:lin ang="5400000" scaled="1"/>
          </a:gra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64" name="AutoShape 64"/>
          <p:cNvSpPr>
            <a:spLocks noChangeArrowheads="1"/>
          </p:cNvSpPr>
          <p:nvPr/>
        </p:nvSpPr>
        <p:spPr bwMode="gray">
          <a:xfrm flipH="1">
            <a:off x="5919816" y="2754628"/>
            <a:ext cx="2438400" cy="657225"/>
          </a:xfrm>
          <a:prstGeom prst="parallelogram">
            <a:avLst>
              <a:gd name="adj" fmla="val 92256"/>
            </a:avLst>
          </a:prstGeom>
          <a:gradFill rotWithShape="1">
            <a:gsLst>
              <a:gs pos="0">
                <a:schemeClr val="accent1"/>
              </a:gs>
              <a:gs pos="100000">
                <a:schemeClr val="accent1">
                  <a:gamma/>
                  <a:tint val="53725"/>
                  <a:invGamma/>
                </a:schemeClr>
              </a:gs>
            </a:gsLst>
            <a:lin ang="0" scaled="1"/>
          </a:gra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65" name="Freeform 65"/>
          <p:cNvSpPr>
            <a:spLocks/>
          </p:cNvSpPr>
          <p:nvPr/>
        </p:nvSpPr>
        <p:spPr bwMode="gray">
          <a:xfrm>
            <a:off x="5916641" y="2749866"/>
            <a:ext cx="615950" cy="1163637"/>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chemeClr val="accent1">
                  <a:gamma/>
                  <a:shade val="46275"/>
                  <a:invGamma/>
                </a:schemeClr>
              </a:gs>
              <a:gs pos="100000">
                <a:schemeClr val="accent1"/>
              </a:gs>
            </a:gsLst>
            <a:lin ang="2700000" scaled="1"/>
          </a:gradFill>
          <a:ln w="9525">
            <a:noFill/>
            <a:round/>
            <a:headEnd/>
            <a:tailEnd/>
          </a:ln>
          <a:effectLst/>
        </p:spPr>
        <p:txBody>
          <a:bodyPr/>
          <a:lstStyle/>
          <a:p>
            <a:pPr>
              <a:defRPr/>
            </a:pPr>
            <a:endParaRPr lang="zh-CN" altLang="en-US">
              <a:solidFill>
                <a:srgbClr val="000000"/>
              </a:solidFill>
              <a:ea typeface="宋体" pitchFamily="2" charset="-122"/>
            </a:endParaRPr>
          </a:p>
        </p:txBody>
      </p:sp>
      <p:pic>
        <p:nvPicPr>
          <p:cNvPr id="66" name="Picture 66" descr="light_shadow"/>
          <p:cNvPicPr>
            <a:picLocks noChangeAspect="1" noChangeArrowheads="1"/>
          </p:cNvPicPr>
          <p:nvPr/>
        </p:nvPicPr>
        <p:blipFill>
          <a:blip r:embed="rId2" cstate="print">
            <a:lum bright="-76000" contrast="-4000"/>
            <a:grayscl/>
          </a:blip>
          <a:srcRect/>
          <a:stretch>
            <a:fillRect/>
          </a:stretch>
        </p:blipFill>
        <p:spPr bwMode="gray">
          <a:xfrm>
            <a:off x="6677054" y="2943541"/>
            <a:ext cx="1008062" cy="280987"/>
          </a:xfrm>
          <a:prstGeom prst="rect">
            <a:avLst/>
          </a:prstGeom>
          <a:noFill/>
          <a:ln w="9525">
            <a:noFill/>
            <a:miter lim="800000"/>
            <a:headEnd/>
            <a:tailEnd/>
          </a:ln>
        </p:spPr>
      </p:pic>
      <p:pic>
        <p:nvPicPr>
          <p:cNvPr id="67" name="Picture 67" descr="circuler_1"/>
          <p:cNvPicPr>
            <a:picLocks noChangeAspect="1" noChangeArrowheads="1"/>
          </p:cNvPicPr>
          <p:nvPr/>
        </p:nvPicPr>
        <p:blipFill>
          <a:blip r:embed="rId3" cstate="print"/>
          <a:srcRect/>
          <a:stretch>
            <a:fillRect/>
          </a:stretch>
        </p:blipFill>
        <p:spPr bwMode="gray">
          <a:xfrm>
            <a:off x="6589741" y="1983103"/>
            <a:ext cx="1152525" cy="1139825"/>
          </a:xfrm>
          <a:prstGeom prst="rect">
            <a:avLst/>
          </a:prstGeom>
          <a:noFill/>
          <a:ln w="9525">
            <a:noFill/>
            <a:miter lim="800000"/>
            <a:headEnd/>
            <a:tailEnd/>
          </a:ln>
        </p:spPr>
      </p:pic>
      <p:sp>
        <p:nvSpPr>
          <p:cNvPr id="68" name="Oval 68"/>
          <p:cNvSpPr>
            <a:spLocks noChangeArrowheads="1"/>
          </p:cNvSpPr>
          <p:nvPr/>
        </p:nvSpPr>
        <p:spPr bwMode="gray">
          <a:xfrm>
            <a:off x="6589741" y="1983103"/>
            <a:ext cx="1144588" cy="1143000"/>
          </a:xfrm>
          <a:prstGeom prst="ellipse">
            <a:avLst/>
          </a:prstGeom>
          <a:gradFill rotWithShape="1">
            <a:gsLst>
              <a:gs pos="0">
                <a:schemeClr val="accent1">
                  <a:gamma/>
                  <a:shade val="26275"/>
                  <a:invGamma/>
                  <a:alpha val="89999"/>
                </a:schemeClr>
              </a:gs>
              <a:gs pos="50000">
                <a:schemeClr val="accent1">
                  <a:alpha val="45000"/>
                </a:schemeClr>
              </a:gs>
              <a:gs pos="100000">
                <a:schemeClr val="accent1">
                  <a:gamma/>
                  <a:shade val="26275"/>
                  <a:invGamma/>
                  <a:alpha val="89999"/>
                </a:schemeClr>
              </a:gs>
            </a:gsLst>
            <a:lin ang="5400000" scaled="1"/>
          </a:gradFill>
          <a:ln w="9525" algn="ctr">
            <a:noFill/>
            <a:round/>
            <a:headEnd/>
            <a:tailEnd/>
          </a:ln>
          <a:effectLst/>
        </p:spPr>
        <p:txBody>
          <a:bodyPr wrap="none" anchor="ctr"/>
          <a:lstStyle/>
          <a:p>
            <a:pPr>
              <a:defRPr/>
            </a:pPr>
            <a:endParaRPr lang="zh-CN" altLang="en-US">
              <a:solidFill>
                <a:srgbClr val="000000"/>
              </a:solidFill>
              <a:ea typeface="宋体" pitchFamily="2" charset="-122"/>
            </a:endParaRPr>
          </a:p>
        </p:txBody>
      </p:sp>
      <p:sp>
        <p:nvSpPr>
          <p:cNvPr id="69" name="Freeform 69"/>
          <p:cNvSpPr>
            <a:spLocks/>
          </p:cNvSpPr>
          <p:nvPr/>
        </p:nvSpPr>
        <p:spPr bwMode="gray">
          <a:xfrm>
            <a:off x="6708804" y="2006916"/>
            <a:ext cx="898525" cy="395287"/>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alpha val="17998"/>
                </a:schemeClr>
              </a:gs>
            </a:gsLst>
            <a:lin ang="5400000" scaled="1"/>
          </a:gradFill>
          <a:ln w="0">
            <a:noFill/>
            <a:round/>
            <a:headEnd/>
            <a:tailEnd/>
          </a:ln>
        </p:spPr>
        <p:txBody>
          <a:bodyPr/>
          <a:lstStyle/>
          <a:p>
            <a:endParaRPr lang="zh-CN" altLang="en-US">
              <a:solidFill>
                <a:srgbClr val="000000"/>
              </a:solidFill>
            </a:endParaRPr>
          </a:p>
        </p:txBody>
      </p:sp>
      <p:sp>
        <p:nvSpPr>
          <p:cNvPr id="70" name="Text Box 70"/>
          <p:cNvSpPr txBox="1">
            <a:spLocks noChangeArrowheads="1"/>
          </p:cNvSpPr>
          <p:nvPr/>
        </p:nvSpPr>
        <p:spPr bwMode="auto">
          <a:xfrm>
            <a:off x="6738966" y="2405378"/>
            <a:ext cx="955675" cy="304800"/>
          </a:xfrm>
          <a:prstGeom prst="rect">
            <a:avLst/>
          </a:prstGeom>
          <a:noFill/>
          <a:ln w="9525" algn="ctr">
            <a:noFill/>
            <a:miter lim="800000"/>
            <a:headEnd/>
            <a:tailEnd/>
          </a:ln>
        </p:spPr>
        <p:txBody>
          <a:bodyPr>
            <a:spAutoFit/>
          </a:bodyPr>
          <a:lstStyle/>
          <a:p>
            <a:pPr eaLnBrk="0" hangingPunct="0">
              <a:spcBef>
                <a:spcPct val="50000"/>
              </a:spcBef>
            </a:pPr>
            <a:r>
              <a:rPr lang="zh-CN" altLang="en-US" sz="1400" b="1" dirty="0" smtClean="0">
                <a:solidFill>
                  <a:srgbClr val="000000"/>
                </a:solidFill>
              </a:rPr>
              <a:t>现代观点</a:t>
            </a:r>
            <a:endParaRPr lang="en-US" altLang="zh-CN" sz="1400" b="1" dirty="0">
              <a:solidFill>
                <a:srgbClr val="000000"/>
              </a:solidFill>
            </a:endParaRPr>
          </a:p>
        </p:txBody>
      </p:sp>
      <p:sp>
        <p:nvSpPr>
          <p:cNvPr id="71" name="Text Box 71"/>
          <p:cNvSpPr txBox="1">
            <a:spLocks noChangeArrowheads="1"/>
          </p:cNvSpPr>
          <p:nvPr/>
        </p:nvSpPr>
        <p:spPr bwMode="black">
          <a:xfrm>
            <a:off x="6588224" y="3645024"/>
            <a:ext cx="1841485" cy="2585323"/>
          </a:xfrm>
          <a:prstGeom prst="rect">
            <a:avLst/>
          </a:prstGeom>
          <a:noFill/>
          <a:ln w="9525">
            <a:noFill/>
            <a:miter lim="800000"/>
            <a:headEnd/>
            <a:tailEnd/>
          </a:ln>
        </p:spPr>
        <p:txBody>
          <a:bodyPr wrap="square">
            <a:spAutoFit/>
          </a:bodyPr>
          <a:lstStyle/>
          <a:p>
            <a:pPr>
              <a:buClr>
                <a:srgbClr val="1C1C1C"/>
              </a:buClr>
            </a:pPr>
            <a:r>
              <a:rPr lang="zh-CN" altLang="en-US" dirty="0" smtClean="0">
                <a:solidFill>
                  <a:srgbClr val="000000"/>
                </a:solidFill>
                <a:latin typeface="楷体_GB2312" pitchFamily="49" charset="-122"/>
                <a:ea typeface="楷体_GB2312" pitchFamily="49" charset="-122"/>
              </a:rPr>
              <a:t>对利息补偿的构成以及对利率影响因素的分析。</a:t>
            </a:r>
            <a:r>
              <a:rPr lang="zh-CN" altLang="en-US" dirty="0" smtClean="0">
                <a:solidFill>
                  <a:srgbClr val="C00000"/>
                </a:solidFill>
                <a:latin typeface="楷体_GB2312" pitchFamily="49" charset="-122"/>
                <a:ea typeface="楷体_GB2312" pitchFamily="49" charset="-122"/>
              </a:rPr>
              <a:t>放弃投资于无风险资产机会成本的补偿（无风险利率）</a:t>
            </a:r>
            <a:r>
              <a:rPr lang="zh-CN" altLang="en-US" dirty="0" smtClean="0">
                <a:solidFill>
                  <a:srgbClr val="333333"/>
                </a:solidFill>
                <a:latin typeface="楷体_GB2312" pitchFamily="49" charset="-122"/>
                <a:ea typeface="楷体_GB2312" pitchFamily="49" charset="-122"/>
              </a:rPr>
              <a:t>和</a:t>
            </a:r>
            <a:r>
              <a:rPr lang="zh-CN" altLang="en-US" dirty="0" smtClean="0">
                <a:solidFill>
                  <a:srgbClr val="C00000"/>
                </a:solidFill>
                <a:latin typeface="楷体_GB2312" pitchFamily="49" charset="-122"/>
                <a:ea typeface="楷体_GB2312" pitchFamily="49" charset="-122"/>
              </a:rPr>
              <a:t>对风险的补偿（风险溢价）</a:t>
            </a:r>
            <a:endParaRPr lang="en-US" altLang="zh-CN" dirty="0">
              <a:solidFill>
                <a:srgbClr val="C00000"/>
              </a:solidFill>
              <a:latin typeface="楷体_GB2312" pitchFamily="49" charset="-122"/>
              <a:ea typeface="楷体_GB2312" pitchFamily="49" charset="-122"/>
            </a:endParaRPr>
          </a:p>
        </p:txBody>
      </p:sp>
      <p:grpSp>
        <p:nvGrpSpPr>
          <p:cNvPr id="72" name="Group 72"/>
          <p:cNvGrpSpPr>
            <a:grpSpLocks/>
          </p:cNvGrpSpPr>
          <p:nvPr/>
        </p:nvGrpSpPr>
        <p:grpSpPr bwMode="auto">
          <a:xfrm rot="-1297425" flipH="1" flipV="1">
            <a:off x="6632604" y="2834003"/>
            <a:ext cx="1062037" cy="254000"/>
            <a:chOff x="2532" y="1051"/>
            <a:chExt cx="893" cy="246"/>
          </a:xfrm>
        </p:grpSpPr>
        <p:grpSp>
          <p:nvGrpSpPr>
            <p:cNvPr id="73" name="Group 73"/>
            <p:cNvGrpSpPr>
              <a:grpSpLocks/>
            </p:cNvGrpSpPr>
            <p:nvPr/>
          </p:nvGrpSpPr>
          <p:grpSpPr bwMode="auto">
            <a:xfrm>
              <a:off x="2528" y="1060"/>
              <a:ext cx="742" cy="186"/>
              <a:chOff x="1565" y="2568"/>
              <a:chExt cx="1118" cy="279"/>
            </a:xfrm>
          </p:grpSpPr>
          <p:sp>
            <p:nvSpPr>
              <p:cNvPr id="79" name="AutoShape 74"/>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80" name="AutoShape 75"/>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81" name="AutoShape 76"/>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82" name="AutoShape 77"/>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grpSp>
        <p:grpSp>
          <p:nvGrpSpPr>
            <p:cNvPr id="74" name="Group 78"/>
            <p:cNvGrpSpPr>
              <a:grpSpLocks/>
            </p:cNvGrpSpPr>
            <p:nvPr/>
          </p:nvGrpSpPr>
          <p:grpSpPr bwMode="auto">
            <a:xfrm rot="1353540">
              <a:off x="2680" y="1110"/>
              <a:ext cx="742" cy="186"/>
              <a:chOff x="1565" y="2568"/>
              <a:chExt cx="1118" cy="279"/>
            </a:xfrm>
          </p:grpSpPr>
          <p:sp>
            <p:nvSpPr>
              <p:cNvPr id="75" name="AutoShape 79"/>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76" name="AutoShape 80"/>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77" name="AutoShape 81"/>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sp>
            <p:nvSpPr>
              <p:cNvPr id="78" name="AutoShape 82"/>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zh-CN">
                  <a:solidFill>
                    <a:srgbClr val="000000"/>
                  </a:solidFill>
                </a:endParaRPr>
              </a:p>
            </p:txBody>
          </p:sp>
        </p:grpSp>
      </p:grpSp>
      <p:sp>
        <p:nvSpPr>
          <p:cNvPr id="83" name="Freeform 83"/>
          <p:cNvSpPr>
            <a:spLocks/>
          </p:cNvSpPr>
          <p:nvPr/>
        </p:nvSpPr>
        <p:spPr bwMode="gray">
          <a:xfrm>
            <a:off x="458816" y="4257991"/>
            <a:ext cx="612775" cy="1130300"/>
          </a:xfrm>
          <a:custGeom>
            <a:avLst/>
            <a:gdLst/>
            <a:ahLst/>
            <a:cxnLst>
              <a:cxn ang="0">
                <a:pos x="3" y="292"/>
              </a:cxn>
              <a:cxn ang="0">
                <a:pos x="386" y="712"/>
              </a:cxn>
              <a:cxn ang="0">
                <a:pos x="386" y="404"/>
              </a:cxn>
              <a:cxn ang="0">
                <a:pos x="0" y="0"/>
              </a:cxn>
              <a:cxn ang="0">
                <a:pos x="3" y="292"/>
              </a:cxn>
            </a:cxnLst>
            <a:rect l="0" t="0" r="r" b="b"/>
            <a:pathLst>
              <a:path w="386" h="712">
                <a:moveTo>
                  <a:pt x="3" y="292"/>
                </a:moveTo>
                <a:lnTo>
                  <a:pt x="386" y="712"/>
                </a:lnTo>
                <a:lnTo>
                  <a:pt x="386" y="404"/>
                </a:lnTo>
                <a:lnTo>
                  <a:pt x="0" y="0"/>
                </a:lnTo>
                <a:lnTo>
                  <a:pt x="3" y="292"/>
                </a:lnTo>
                <a:close/>
              </a:path>
            </a:pathLst>
          </a:custGeom>
          <a:gradFill rotWithShape="1">
            <a:gsLst>
              <a:gs pos="0">
                <a:schemeClr val="folHlink">
                  <a:alpha val="80000"/>
                </a:schemeClr>
              </a:gs>
              <a:gs pos="100000">
                <a:schemeClr val="folHlink">
                  <a:gamma/>
                  <a:tint val="48627"/>
                  <a:invGamma/>
                </a:schemeClr>
              </a:gs>
            </a:gsLst>
            <a:lin ang="2700000" scaled="1"/>
          </a:gradFill>
          <a:ln w="9525">
            <a:noFill/>
            <a:round/>
            <a:headEnd/>
            <a:tailEnd/>
          </a:ln>
          <a:effectLst/>
        </p:spPr>
        <p:txBody>
          <a:bodyPr/>
          <a:lstStyle/>
          <a:p>
            <a:pPr>
              <a:defRPr/>
            </a:pPr>
            <a:endParaRPr lang="zh-CN" altLang="en-US">
              <a:solidFill>
                <a:srgbClr val="000000"/>
              </a:solidFill>
              <a:ea typeface="宋体" pitchFamily="2" charset="-122"/>
            </a:endParaRPr>
          </a:p>
        </p:txBody>
      </p:sp>
      <p:sp>
        <p:nvSpPr>
          <p:cNvPr id="84" name="TextBox 83"/>
          <p:cNvSpPr txBox="1"/>
          <p:nvPr/>
        </p:nvSpPr>
        <p:spPr>
          <a:xfrm>
            <a:off x="2915816" y="4581128"/>
            <a:ext cx="1857388" cy="1754326"/>
          </a:xfrm>
          <a:prstGeom prst="rect">
            <a:avLst/>
          </a:prstGeom>
          <a:noFill/>
        </p:spPr>
        <p:txBody>
          <a:bodyPr wrap="square" rtlCol="0">
            <a:spAutoFit/>
          </a:bodyPr>
          <a:lstStyle/>
          <a:p>
            <a:r>
              <a:rPr lang="zh-CN" altLang="en-US" dirty="0" smtClean="0">
                <a:solidFill>
                  <a:srgbClr val="000000"/>
                </a:solidFill>
                <a:latin typeface="楷体_GB2312" pitchFamily="49" charset="-122"/>
                <a:ea typeface="楷体_GB2312" pitchFamily="49" charset="-122"/>
              </a:rPr>
              <a:t>利息来源于再生产过程，是生产者使用借入资金发挥营运职能而形成的利润的一部分</a:t>
            </a:r>
            <a:r>
              <a:rPr lang="en-US" altLang="zh-CN" dirty="0" smtClean="0">
                <a:solidFill>
                  <a:srgbClr val="000000"/>
                </a:solidFill>
                <a:latin typeface="楷体_GB2312" pitchFamily="49" charset="-122"/>
                <a:ea typeface="楷体_GB2312" pitchFamily="49" charset="-122"/>
              </a:rPr>
              <a:t> </a:t>
            </a:r>
            <a:r>
              <a:rPr lang="zh-CN" altLang="en-US" dirty="0" smtClean="0">
                <a:solidFill>
                  <a:srgbClr val="000000"/>
                </a:solidFill>
                <a:latin typeface="楷体_GB2312" pitchFamily="49" charset="-122"/>
                <a:ea typeface="楷体_GB2312" pitchFamily="49" charset="-122"/>
              </a:rPr>
              <a:t>。</a:t>
            </a:r>
            <a:endParaRPr lang="en-US" altLang="zh-CN" dirty="0" smtClean="0">
              <a:solidFill>
                <a:srgbClr val="000000"/>
              </a:solidFill>
              <a:latin typeface="楷体_GB2312" pitchFamily="49" charset="-122"/>
              <a:ea typeface="楷体_GB2312" pitchFamily="49" charset="-122"/>
            </a:endParaRPr>
          </a:p>
        </p:txBody>
      </p:sp>
      <p:sp>
        <p:nvSpPr>
          <p:cNvPr id="85" name="Text Box 26"/>
          <p:cNvSpPr txBox="1">
            <a:spLocks noChangeArrowheads="1"/>
          </p:cNvSpPr>
          <p:nvPr/>
        </p:nvSpPr>
        <p:spPr bwMode="black">
          <a:xfrm>
            <a:off x="899592" y="4941168"/>
            <a:ext cx="2223520" cy="2077492"/>
          </a:xfrm>
          <a:prstGeom prst="rect">
            <a:avLst/>
          </a:prstGeom>
          <a:noFill/>
          <a:ln w="9525">
            <a:noFill/>
            <a:miter lim="800000"/>
            <a:headEnd/>
            <a:tailEnd/>
          </a:ln>
        </p:spPr>
        <p:txBody>
          <a:bodyPr wrap="square">
            <a:spAutoFit/>
          </a:bodyPr>
          <a:lstStyle/>
          <a:p>
            <a:pPr>
              <a:buClr>
                <a:srgbClr val="1C1C1C"/>
              </a:buClr>
            </a:pPr>
            <a:r>
              <a:rPr lang="zh-CN" altLang="en-US" dirty="0" smtClean="0">
                <a:solidFill>
                  <a:srgbClr val="000000"/>
                </a:solidFill>
                <a:latin typeface="楷体_GB2312" pitchFamily="49" charset="-122"/>
                <a:ea typeface="楷体_GB2312" pitchFamily="49" charset="-122"/>
              </a:rPr>
              <a:t>从影响储蓄和投资的实际因素来分析（非货币因素）：</a:t>
            </a:r>
            <a:endParaRPr lang="en-US" altLang="zh-CN" dirty="0" smtClean="0">
              <a:solidFill>
                <a:srgbClr val="000000"/>
              </a:solidFill>
              <a:latin typeface="楷体_GB2312" pitchFamily="49" charset="-122"/>
              <a:ea typeface="楷体_GB2312" pitchFamily="49" charset="-122"/>
            </a:endParaRPr>
          </a:p>
          <a:p>
            <a:pPr>
              <a:buClr>
                <a:srgbClr val="FF0000"/>
              </a:buClr>
              <a:buFont typeface="Wingdings" pitchFamily="2" charset="2"/>
              <a:buChar char="ü"/>
            </a:pPr>
            <a:r>
              <a:rPr lang="zh-CN" altLang="en-US" sz="1600" dirty="0" smtClean="0">
                <a:solidFill>
                  <a:srgbClr val="000000"/>
                </a:solidFill>
                <a:latin typeface="楷体_GB2312" pitchFamily="49" charset="-122"/>
                <a:ea typeface="楷体_GB2312" pitchFamily="49" charset="-122"/>
              </a:rPr>
              <a:t>庞巴维克（时差利息论）</a:t>
            </a:r>
            <a:endParaRPr lang="en-US" altLang="zh-CN" sz="1600" dirty="0" smtClean="0">
              <a:solidFill>
                <a:srgbClr val="000000"/>
              </a:solidFill>
              <a:latin typeface="楷体_GB2312" pitchFamily="49" charset="-122"/>
              <a:ea typeface="楷体_GB2312" pitchFamily="49" charset="-122"/>
            </a:endParaRPr>
          </a:p>
          <a:p>
            <a:pPr>
              <a:buClr>
                <a:srgbClr val="FF0000"/>
              </a:buClr>
              <a:buFont typeface="Wingdings" pitchFamily="2" charset="2"/>
              <a:buChar char="ü"/>
            </a:pPr>
            <a:r>
              <a:rPr lang="zh-CN" altLang="en-US" sz="1600" dirty="0" smtClean="0">
                <a:solidFill>
                  <a:srgbClr val="000000"/>
                </a:solidFill>
                <a:latin typeface="楷体_GB2312" pitchFamily="49" charset="-122"/>
                <a:ea typeface="楷体_GB2312" pitchFamily="49" charset="-122"/>
              </a:rPr>
              <a:t>西尼尔和马歇尔的等待论（节欲）</a:t>
            </a:r>
            <a:r>
              <a:rPr lang="en-US" altLang="zh-CN" sz="1400" dirty="0" smtClean="0">
                <a:solidFill>
                  <a:srgbClr val="333333"/>
                </a:solidFill>
                <a:latin typeface="楷体_GB2312" pitchFamily="49" charset="-122"/>
                <a:ea typeface="楷体_GB2312" pitchFamily="49" charset="-122"/>
              </a:rPr>
              <a:t>     </a:t>
            </a:r>
            <a:endParaRPr lang="en-US" altLang="zh-CN" sz="1400" dirty="0">
              <a:solidFill>
                <a:srgbClr val="333333"/>
              </a:solidFill>
              <a:latin typeface="楷体_GB2312" pitchFamily="49" charset="-122"/>
              <a:ea typeface="楷体_GB2312" pitchFamily="49" charset="-122"/>
            </a:endParaRPr>
          </a:p>
          <a:p>
            <a:pPr marL="120650" indent="-120650">
              <a:lnSpc>
                <a:spcPct val="60000"/>
              </a:lnSpc>
              <a:spcBef>
                <a:spcPct val="50000"/>
              </a:spcBef>
              <a:buClr>
                <a:srgbClr val="1C1C1C"/>
              </a:buClr>
            </a:pPr>
            <a:endParaRPr lang="en-US" altLang="zh-CN" sz="1000" dirty="0">
              <a:solidFill>
                <a:srgbClr val="333333"/>
              </a:solidFill>
            </a:endParaRPr>
          </a:p>
        </p:txBody>
      </p:sp>
    </p:spTree>
    <p:extLst>
      <p:ext uri="{BB962C8B-B14F-4D97-AF65-F5344CB8AC3E}">
        <p14:creationId xmlns="" xmlns:p14="http://schemas.microsoft.com/office/powerpoint/2010/main" val="4018887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latin typeface="楷体_GB2312" panose="02010609030101010101" pitchFamily="49" charset="-122"/>
                <a:ea typeface="楷体_GB2312" panose="02010609030101010101" pitchFamily="49" charset="-122"/>
              </a:rPr>
              <a:t>地方政府债券收益率曲线</a:t>
            </a:r>
            <a:endParaRPr lang="zh-CN" altLang="en-US" sz="2400" dirty="0">
              <a:latin typeface="楷体_GB2312" panose="02010609030101010101" pitchFamily="49" charset="-122"/>
              <a:ea typeface="楷体_GB2312" panose="02010609030101010101" pitchFamily="49" charset="-122"/>
            </a:endParaRPr>
          </a:p>
        </p:txBody>
      </p:sp>
      <p:pic>
        <p:nvPicPr>
          <p:cNvPr id="4" name="内容占位符 3" descr="地方政府债券收益率曲线.bmp"/>
          <p:cNvPicPr>
            <a:picLocks noGrp="1" noChangeAspect="1"/>
          </p:cNvPicPr>
          <p:nvPr>
            <p:ph idx="1"/>
          </p:nvPr>
        </p:nvPicPr>
        <p:blipFill>
          <a:blip r:embed="rId2" cstate="print"/>
          <a:stretch>
            <a:fillRect/>
          </a:stretch>
        </p:blipFill>
        <p:spPr>
          <a:xfrm>
            <a:off x="357158" y="1357298"/>
            <a:ext cx="8556222" cy="4143404"/>
          </a:xfrm>
        </p:spPr>
      </p:pic>
    </p:spTree>
    <p:extLst>
      <p:ext uri="{BB962C8B-B14F-4D97-AF65-F5344CB8AC3E}">
        <p14:creationId xmlns="" xmlns:p14="http://schemas.microsoft.com/office/powerpoint/2010/main" val="35486594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0" y="0"/>
            <a:ext cx="9144000" cy="6858000"/>
          </a:xfrm>
          <a:prstGeom prst="rect">
            <a:avLst/>
          </a:prstGeom>
        </p:spPr>
        <p:txBody>
          <a:bodyPr/>
          <a:lstStyle/>
          <a:p>
            <a:pPr indent="719138">
              <a:lnSpc>
                <a:spcPct val="150000"/>
              </a:lnSpc>
              <a:spcBef>
                <a:spcPct val="20000"/>
              </a:spcBef>
              <a:defRPr/>
            </a:pPr>
            <a:endParaRPr lang="zh-CN" altLang="en-US" sz="2800" b="1" kern="0" dirty="0">
              <a:latin typeface="楷体_GB2312" pitchFamily="49" charset="-122"/>
              <a:ea typeface="楷体_GB2312" pitchFamily="49" charset="-122"/>
            </a:endParaRPr>
          </a:p>
        </p:txBody>
      </p:sp>
      <p:grpSp>
        <p:nvGrpSpPr>
          <p:cNvPr id="6" name="Group 4"/>
          <p:cNvGrpSpPr>
            <a:grpSpLocks noChangeAspect="1"/>
          </p:cNvGrpSpPr>
          <p:nvPr/>
        </p:nvGrpSpPr>
        <p:grpSpPr bwMode="auto">
          <a:xfrm>
            <a:off x="251520" y="620688"/>
            <a:ext cx="8648392" cy="5368365"/>
            <a:chOff x="2359" y="3234"/>
            <a:chExt cx="7200" cy="4212"/>
          </a:xfrm>
          <a:solidFill>
            <a:srgbClr val="FFFFFF"/>
          </a:solidFill>
        </p:grpSpPr>
        <p:sp>
          <p:nvSpPr>
            <p:cNvPr id="7" name="AutoShape 5"/>
            <p:cNvSpPr>
              <a:spLocks noChangeAspect="1" noChangeArrowheads="1"/>
            </p:cNvSpPr>
            <p:nvPr/>
          </p:nvSpPr>
          <p:spPr bwMode="auto">
            <a:xfrm>
              <a:off x="2359" y="3242"/>
              <a:ext cx="7200" cy="4204"/>
            </a:xfrm>
            <a:prstGeom prst="rect">
              <a:avLst/>
            </a:prstGeom>
            <a:grpFill/>
            <a:ln w="9525">
              <a:noFill/>
              <a:miter lim="800000"/>
              <a:headEnd/>
              <a:tailEnd/>
            </a:ln>
            <a:effectLst>
              <a:outerShdw blurRad="50800" dist="50800" dir="5400000" algn="ctr" rotWithShape="0">
                <a:schemeClr val="bg1"/>
              </a:outerShdw>
            </a:effectLst>
          </p:spPr>
          <p:txBody>
            <a:bodyPr/>
            <a:lstStyle/>
            <a:p>
              <a:pPr>
                <a:defRPr/>
              </a:pPr>
              <a:endParaRPr lang="zh-CN" altLang="en-US">
                <a:ea typeface="宋体" pitchFamily="2" charset="-122"/>
              </a:endParaRPr>
            </a:p>
          </p:txBody>
        </p:sp>
        <p:grpSp>
          <p:nvGrpSpPr>
            <p:cNvPr id="8" name="Group 7"/>
            <p:cNvGrpSpPr>
              <a:grpSpLocks/>
            </p:cNvGrpSpPr>
            <p:nvPr/>
          </p:nvGrpSpPr>
          <p:grpSpPr bwMode="auto">
            <a:xfrm>
              <a:off x="2656" y="3234"/>
              <a:ext cx="6806" cy="4212"/>
              <a:chOff x="2656" y="3234"/>
              <a:chExt cx="6806" cy="4212"/>
            </a:xfrm>
            <a:grpFill/>
          </p:grpSpPr>
          <p:sp>
            <p:nvSpPr>
              <p:cNvPr id="9" name="Line 8"/>
              <p:cNvSpPr>
                <a:spLocks noChangeShapeType="1"/>
              </p:cNvSpPr>
              <p:nvPr/>
            </p:nvSpPr>
            <p:spPr bwMode="auto">
              <a:xfrm>
                <a:off x="2985" y="3234"/>
                <a:ext cx="1" cy="1223"/>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10" name="Line 9"/>
              <p:cNvSpPr>
                <a:spLocks noChangeShapeType="1"/>
              </p:cNvSpPr>
              <p:nvPr/>
            </p:nvSpPr>
            <p:spPr bwMode="auto">
              <a:xfrm>
                <a:off x="2985" y="4457"/>
                <a:ext cx="1409" cy="1"/>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11" name="Freeform 10"/>
              <p:cNvSpPr>
                <a:spLocks/>
              </p:cNvSpPr>
              <p:nvPr/>
            </p:nvSpPr>
            <p:spPr bwMode="auto">
              <a:xfrm>
                <a:off x="3142" y="3641"/>
                <a:ext cx="939" cy="681"/>
              </a:xfrm>
              <a:custGeom>
                <a:avLst/>
                <a:gdLst>
                  <a:gd name="T0" fmla="*/ 0 w 1080"/>
                  <a:gd name="T1" fmla="*/ 2759 h 624"/>
                  <a:gd name="T2" fmla="*/ 32 w 1080"/>
                  <a:gd name="T3" fmla="*/ 689 h 624"/>
                  <a:gd name="T4" fmla="*/ 100 w 1080"/>
                  <a:gd name="T5" fmla="*/ 0 h 624"/>
                  <a:gd name="T6" fmla="*/ 0 60000 65536"/>
                  <a:gd name="T7" fmla="*/ 0 60000 65536"/>
                  <a:gd name="T8" fmla="*/ 0 60000 65536"/>
                  <a:gd name="T9" fmla="*/ 0 w 1080"/>
                  <a:gd name="T10" fmla="*/ 0 h 624"/>
                  <a:gd name="T11" fmla="*/ 1080 w 1080"/>
                  <a:gd name="T12" fmla="*/ 624 h 624"/>
                </a:gdLst>
                <a:ahLst/>
                <a:cxnLst>
                  <a:cxn ang="T6">
                    <a:pos x="T0" y="T1"/>
                  </a:cxn>
                  <a:cxn ang="T7">
                    <a:pos x="T2" y="T3"/>
                  </a:cxn>
                  <a:cxn ang="T8">
                    <a:pos x="T4" y="T5"/>
                  </a:cxn>
                </a:cxnLst>
                <a:rect l="T9" t="T10" r="T11" b="T12"/>
                <a:pathLst>
                  <a:path w="1080" h="624">
                    <a:moveTo>
                      <a:pt x="0" y="624"/>
                    </a:moveTo>
                    <a:cubicBezTo>
                      <a:pt x="90" y="442"/>
                      <a:pt x="180" y="260"/>
                      <a:pt x="360" y="156"/>
                    </a:cubicBezTo>
                    <a:cubicBezTo>
                      <a:pt x="540" y="52"/>
                      <a:pt x="810" y="26"/>
                      <a:pt x="1080" y="0"/>
                    </a:cubicBezTo>
                  </a:path>
                </a:pathLst>
              </a:cu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12" name="AutoShape 11"/>
              <p:cNvSpPr>
                <a:spLocks noChangeArrowheads="1"/>
              </p:cNvSpPr>
              <p:nvPr/>
            </p:nvSpPr>
            <p:spPr bwMode="auto">
              <a:xfrm>
                <a:off x="2672" y="4592"/>
                <a:ext cx="2594" cy="872"/>
              </a:xfrm>
              <a:prstGeom prst="flowChartProcess">
                <a:avLst/>
              </a:prstGeom>
              <a:grpFill/>
              <a:ln w="9525">
                <a:noFill/>
                <a:miter lim="800000"/>
                <a:headEnd/>
                <a:tailEnd/>
              </a:ln>
            </p:spPr>
            <p:txBody>
              <a:bodyPr/>
              <a:lstStyle/>
              <a:p>
                <a:pPr algn="just">
                  <a:defRPr/>
                </a:pPr>
                <a:r>
                  <a:rPr lang="en-US" altLang="zh-CN" sz="2400" b="1" dirty="0">
                    <a:latin typeface="Times New Roman" pitchFamily="18" charset="0"/>
                    <a:ea typeface="楷体_GB2312" pitchFamily="49" charset="-122"/>
                    <a:cs typeface="Times New Roman" pitchFamily="18" charset="0"/>
                  </a:rPr>
                  <a:t>(a)</a:t>
                </a:r>
                <a:r>
                  <a:rPr lang="zh-CN" altLang="en-US" sz="2400" b="1" dirty="0">
                    <a:latin typeface="Times New Roman" pitchFamily="18" charset="0"/>
                    <a:ea typeface="楷体_GB2312" pitchFamily="49" charset="-122"/>
                    <a:cs typeface="Times New Roman" pitchFamily="18" charset="0"/>
                  </a:rPr>
                  <a:t>正常</a:t>
                </a:r>
                <a:r>
                  <a:rPr lang="en-US" altLang="zh-CN" sz="2400" b="1" dirty="0">
                    <a:latin typeface="Times New Roman" pitchFamily="18" charset="0"/>
                    <a:ea typeface="楷体_GB2312" pitchFamily="49" charset="-122"/>
                    <a:cs typeface="Times New Roman" pitchFamily="18" charset="0"/>
                  </a:rPr>
                  <a:t>(</a:t>
                </a:r>
                <a:r>
                  <a:rPr lang="zh-CN" altLang="en-US" sz="2400" b="1" dirty="0">
                    <a:latin typeface="Times New Roman" pitchFamily="18" charset="0"/>
                    <a:ea typeface="楷体_GB2312" pitchFamily="49" charset="-122"/>
                    <a:cs typeface="Times New Roman" pitchFamily="18" charset="0"/>
                  </a:rPr>
                  <a:t>斜率为正</a:t>
                </a:r>
                <a:r>
                  <a:rPr lang="en-US" altLang="zh-CN" sz="2400" b="1" dirty="0">
                    <a:latin typeface="Times New Roman" pitchFamily="18" charset="0"/>
                    <a:ea typeface="楷体_GB2312" pitchFamily="49" charset="-122"/>
                    <a:cs typeface="Times New Roman" pitchFamily="18" charset="0"/>
                  </a:rPr>
                  <a:t>)</a:t>
                </a:r>
                <a:r>
                  <a:rPr lang="zh-CN" altLang="en-US" sz="2400" b="1" dirty="0">
                    <a:latin typeface="Times New Roman" pitchFamily="18" charset="0"/>
                    <a:ea typeface="楷体_GB2312" pitchFamily="49" charset="-122"/>
                    <a:cs typeface="Times New Roman" pitchFamily="18" charset="0"/>
                  </a:rPr>
                  <a:t>的收益率曲线</a:t>
                </a:r>
              </a:p>
            </p:txBody>
          </p:sp>
          <p:sp>
            <p:nvSpPr>
              <p:cNvPr id="13" name="Line 12"/>
              <p:cNvSpPr>
                <a:spLocks noChangeShapeType="1"/>
              </p:cNvSpPr>
              <p:nvPr/>
            </p:nvSpPr>
            <p:spPr bwMode="auto">
              <a:xfrm>
                <a:off x="6585" y="3234"/>
                <a:ext cx="1" cy="1223"/>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14" name="Line 13"/>
              <p:cNvSpPr>
                <a:spLocks noChangeShapeType="1"/>
              </p:cNvSpPr>
              <p:nvPr/>
            </p:nvSpPr>
            <p:spPr bwMode="auto">
              <a:xfrm>
                <a:off x="6585" y="4457"/>
                <a:ext cx="1409" cy="0"/>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15" name="Line 14"/>
              <p:cNvSpPr>
                <a:spLocks noChangeShapeType="1"/>
              </p:cNvSpPr>
              <p:nvPr/>
            </p:nvSpPr>
            <p:spPr bwMode="auto">
              <a:xfrm>
                <a:off x="6585" y="3777"/>
                <a:ext cx="1409" cy="0"/>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16" name="AutoShape 15"/>
              <p:cNvSpPr>
                <a:spLocks noChangeArrowheads="1"/>
              </p:cNvSpPr>
              <p:nvPr/>
            </p:nvSpPr>
            <p:spPr bwMode="auto">
              <a:xfrm>
                <a:off x="6284" y="4579"/>
                <a:ext cx="2676" cy="451"/>
              </a:xfrm>
              <a:prstGeom prst="flowChartProcess">
                <a:avLst/>
              </a:prstGeom>
              <a:grpFill/>
              <a:ln w="9525">
                <a:noFill/>
                <a:miter lim="800000"/>
                <a:headEnd/>
                <a:tailEnd/>
              </a:ln>
            </p:spPr>
            <p:txBody>
              <a:bodyPr/>
              <a:lstStyle/>
              <a:p>
                <a:pPr algn="just">
                  <a:defRPr/>
                </a:pPr>
                <a:r>
                  <a:rPr lang="en-US" altLang="zh-CN" sz="2400" b="1" dirty="0">
                    <a:latin typeface="Times New Roman" pitchFamily="18" charset="0"/>
                    <a:ea typeface="楷体_GB2312" pitchFamily="49" charset="-122"/>
                    <a:cs typeface="Times New Roman" pitchFamily="18" charset="0"/>
                  </a:rPr>
                  <a:t>(b)</a:t>
                </a:r>
                <a:r>
                  <a:rPr lang="zh-CN" altLang="en-US" sz="2400" b="1" dirty="0">
                    <a:latin typeface="Times New Roman" pitchFamily="18" charset="0"/>
                    <a:ea typeface="楷体_GB2312" pitchFamily="49" charset="-122"/>
                    <a:cs typeface="Times New Roman" pitchFamily="18" charset="0"/>
                  </a:rPr>
                  <a:t>水平的收益率曲线</a:t>
                </a:r>
              </a:p>
            </p:txBody>
          </p:sp>
          <p:sp>
            <p:nvSpPr>
              <p:cNvPr id="17" name="Line 16"/>
              <p:cNvSpPr>
                <a:spLocks noChangeShapeType="1"/>
              </p:cNvSpPr>
              <p:nvPr/>
            </p:nvSpPr>
            <p:spPr bwMode="auto">
              <a:xfrm>
                <a:off x="2985" y="5408"/>
                <a:ext cx="0" cy="1087"/>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18" name="Line 17"/>
              <p:cNvSpPr>
                <a:spLocks noChangeShapeType="1"/>
              </p:cNvSpPr>
              <p:nvPr/>
            </p:nvSpPr>
            <p:spPr bwMode="auto">
              <a:xfrm>
                <a:off x="2985" y="6495"/>
                <a:ext cx="1565" cy="0"/>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19" name="Freeform 18"/>
              <p:cNvSpPr>
                <a:spLocks/>
              </p:cNvSpPr>
              <p:nvPr/>
            </p:nvSpPr>
            <p:spPr bwMode="auto">
              <a:xfrm>
                <a:off x="3142" y="5544"/>
                <a:ext cx="939" cy="815"/>
              </a:xfrm>
              <a:custGeom>
                <a:avLst/>
                <a:gdLst>
                  <a:gd name="T0" fmla="*/ 0 w 1080"/>
                  <a:gd name="T1" fmla="*/ 0 h 936"/>
                  <a:gd name="T2" fmla="*/ 17 w 1080"/>
                  <a:gd name="T3" fmla="*/ 44 h 936"/>
                  <a:gd name="T4" fmla="*/ 100 w 1080"/>
                  <a:gd name="T5" fmla="*/ 90 h 936"/>
                  <a:gd name="T6" fmla="*/ 0 60000 65536"/>
                  <a:gd name="T7" fmla="*/ 0 60000 65536"/>
                  <a:gd name="T8" fmla="*/ 0 60000 65536"/>
                  <a:gd name="T9" fmla="*/ 0 w 1080"/>
                  <a:gd name="T10" fmla="*/ 0 h 936"/>
                  <a:gd name="T11" fmla="*/ 1080 w 1080"/>
                  <a:gd name="T12" fmla="*/ 936 h 936"/>
                </a:gdLst>
                <a:ahLst/>
                <a:cxnLst>
                  <a:cxn ang="T6">
                    <a:pos x="T0" y="T1"/>
                  </a:cxn>
                  <a:cxn ang="T7">
                    <a:pos x="T2" y="T3"/>
                  </a:cxn>
                  <a:cxn ang="T8">
                    <a:pos x="T4" y="T5"/>
                  </a:cxn>
                </a:cxnLst>
                <a:rect l="T9" t="T10" r="T11" b="T12"/>
                <a:pathLst>
                  <a:path w="1080" h="936">
                    <a:moveTo>
                      <a:pt x="0" y="0"/>
                    </a:moveTo>
                    <a:cubicBezTo>
                      <a:pt x="0" y="156"/>
                      <a:pt x="0" y="312"/>
                      <a:pt x="180" y="468"/>
                    </a:cubicBezTo>
                    <a:cubicBezTo>
                      <a:pt x="360" y="624"/>
                      <a:pt x="720" y="780"/>
                      <a:pt x="1080" y="936"/>
                    </a:cubicBezTo>
                  </a:path>
                </a:pathLst>
              </a:cu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20" name="AutoShape 19"/>
              <p:cNvSpPr>
                <a:spLocks noChangeArrowheads="1"/>
              </p:cNvSpPr>
              <p:nvPr/>
            </p:nvSpPr>
            <p:spPr bwMode="auto">
              <a:xfrm>
                <a:off x="2656" y="6631"/>
                <a:ext cx="2549" cy="815"/>
              </a:xfrm>
              <a:prstGeom prst="flowChartProcess">
                <a:avLst/>
              </a:prstGeom>
              <a:grpFill/>
              <a:ln w="9525">
                <a:noFill/>
                <a:miter lim="800000"/>
                <a:headEnd/>
                <a:tailEnd/>
              </a:ln>
              <a:effectLst>
                <a:outerShdw blurRad="50800" dist="50800" dir="5400000" algn="ctr" rotWithShape="0">
                  <a:schemeClr val="bg1"/>
                </a:outerShdw>
              </a:effectLst>
            </p:spPr>
            <p:txBody>
              <a:bodyPr/>
              <a:lstStyle/>
              <a:p>
                <a:pPr algn="just">
                  <a:defRPr/>
                </a:pPr>
                <a:r>
                  <a:rPr lang="en-US" altLang="zh-CN" sz="2400" b="1" dirty="0">
                    <a:latin typeface="Times New Roman" pitchFamily="18" charset="0"/>
                    <a:ea typeface="楷体_GB2312" pitchFamily="49" charset="-122"/>
                    <a:cs typeface="Times New Roman" pitchFamily="18" charset="0"/>
                  </a:rPr>
                  <a:t>(c)</a:t>
                </a:r>
                <a:r>
                  <a:rPr lang="zh-CN" altLang="en-US" sz="2400" b="1" dirty="0">
                    <a:latin typeface="Times New Roman" pitchFamily="18" charset="0"/>
                    <a:ea typeface="楷体_GB2312" pitchFamily="49" charset="-122"/>
                    <a:cs typeface="Times New Roman" pitchFamily="18" charset="0"/>
                  </a:rPr>
                  <a:t>反向</a:t>
                </a:r>
                <a:r>
                  <a:rPr lang="en-US" altLang="zh-CN" sz="2400" b="1" dirty="0">
                    <a:latin typeface="Times New Roman" pitchFamily="18" charset="0"/>
                    <a:ea typeface="楷体_GB2312" pitchFamily="49" charset="-122"/>
                    <a:cs typeface="Times New Roman" pitchFamily="18" charset="0"/>
                  </a:rPr>
                  <a:t>(</a:t>
                </a:r>
                <a:r>
                  <a:rPr lang="zh-CN" altLang="en-US" sz="2400" b="1" dirty="0">
                    <a:latin typeface="Times New Roman" pitchFamily="18" charset="0"/>
                    <a:ea typeface="楷体_GB2312" pitchFamily="49" charset="-122"/>
                    <a:cs typeface="Times New Roman" pitchFamily="18" charset="0"/>
                  </a:rPr>
                  <a:t>斜率为负</a:t>
                </a:r>
                <a:r>
                  <a:rPr lang="en-US" altLang="zh-CN" sz="2400" b="1" dirty="0">
                    <a:latin typeface="Times New Roman" pitchFamily="18" charset="0"/>
                    <a:ea typeface="楷体_GB2312" pitchFamily="49" charset="-122"/>
                    <a:cs typeface="Times New Roman" pitchFamily="18" charset="0"/>
                  </a:rPr>
                  <a:t>)</a:t>
                </a:r>
                <a:r>
                  <a:rPr lang="zh-CN" altLang="en-US" sz="2400" b="1" dirty="0">
                    <a:latin typeface="Times New Roman" pitchFamily="18" charset="0"/>
                    <a:ea typeface="楷体_GB2312" pitchFamily="49" charset="-122"/>
                    <a:cs typeface="Times New Roman" pitchFamily="18" charset="0"/>
                  </a:rPr>
                  <a:t>的收益率曲线</a:t>
                </a:r>
              </a:p>
            </p:txBody>
          </p:sp>
          <p:sp>
            <p:nvSpPr>
              <p:cNvPr id="21" name="Line 20"/>
              <p:cNvSpPr>
                <a:spLocks noChangeShapeType="1"/>
              </p:cNvSpPr>
              <p:nvPr/>
            </p:nvSpPr>
            <p:spPr bwMode="auto">
              <a:xfrm>
                <a:off x="5489" y="5408"/>
                <a:ext cx="1" cy="1087"/>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22" name="Line 21"/>
              <p:cNvSpPr>
                <a:spLocks noChangeShapeType="1"/>
              </p:cNvSpPr>
              <p:nvPr/>
            </p:nvSpPr>
            <p:spPr bwMode="auto">
              <a:xfrm>
                <a:off x="5489" y="6495"/>
                <a:ext cx="1566" cy="1"/>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23" name="Freeform 22"/>
              <p:cNvSpPr>
                <a:spLocks/>
              </p:cNvSpPr>
              <p:nvPr/>
            </p:nvSpPr>
            <p:spPr bwMode="auto">
              <a:xfrm>
                <a:off x="5646" y="5679"/>
                <a:ext cx="1252" cy="612"/>
              </a:xfrm>
              <a:custGeom>
                <a:avLst/>
                <a:gdLst>
                  <a:gd name="T0" fmla="*/ 0 w 1440"/>
                  <a:gd name="T1" fmla="*/ 69 h 702"/>
                  <a:gd name="T2" fmla="*/ 17 w 1440"/>
                  <a:gd name="T3" fmla="*/ 8 h 702"/>
                  <a:gd name="T4" fmla="*/ 67 w 1440"/>
                  <a:gd name="T5" fmla="*/ 22 h 702"/>
                  <a:gd name="T6" fmla="*/ 134 w 1440"/>
                  <a:gd name="T7" fmla="*/ 69 h 702"/>
                  <a:gd name="T8" fmla="*/ 0 60000 65536"/>
                  <a:gd name="T9" fmla="*/ 0 60000 65536"/>
                  <a:gd name="T10" fmla="*/ 0 60000 65536"/>
                  <a:gd name="T11" fmla="*/ 0 60000 65536"/>
                  <a:gd name="T12" fmla="*/ 0 w 1440"/>
                  <a:gd name="T13" fmla="*/ 0 h 702"/>
                  <a:gd name="T14" fmla="*/ 1440 w 1440"/>
                  <a:gd name="T15" fmla="*/ 702 h 702"/>
                </a:gdLst>
                <a:ahLst/>
                <a:cxnLst>
                  <a:cxn ang="T8">
                    <a:pos x="T0" y="T1"/>
                  </a:cxn>
                  <a:cxn ang="T9">
                    <a:pos x="T2" y="T3"/>
                  </a:cxn>
                  <a:cxn ang="T10">
                    <a:pos x="T4" y="T5"/>
                  </a:cxn>
                  <a:cxn ang="T11">
                    <a:pos x="T6" y="T7"/>
                  </a:cxn>
                </a:cxnLst>
                <a:rect l="T12" t="T13" r="T14" b="T15"/>
                <a:pathLst>
                  <a:path w="1440" h="702">
                    <a:moveTo>
                      <a:pt x="0" y="702"/>
                    </a:moveTo>
                    <a:cubicBezTo>
                      <a:pt x="30" y="429"/>
                      <a:pt x="60" y="156"/>
                      <a:pt x="180" y="78"/>
                    </a:cubicBezTo>
                    <a:cubicBezTo>
                      <a:pt x="300" y="0"/>
                      <a:pt x="510" y="130"/>
                      <a:pt x="720" y="234"/>
                    </a:cubicBezTo>
                    <a:cubicBezTo>
                      <a:pt x="930" y="338"/>
                      <a:pt x="1320" y="624"/>
                      <a:pt x="1440" y="702"/>
                    </a:cubicBezTo>
                  </a:path>
                </a:pathLst>
              </a:custGeom>
              <a:grpFill/>
              <a:ln>
                <a:solidFill>
                  <a:schemeClr val="dk1"/>
                </a:solidFill>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24" name="Line 23"/>
              <p:cNvSpPr>
                <a:spLocks noChangeShapeType="1"/>
              </p:cNvSpPr>
              <p:nvPr/>
            </p:nvSpPr>
            <p:spPr bwMode="auto">
              <a:xfrm>
                <a:off x="7524" y="5408"/>
                <a:ext cx="0" cy="1087"/>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25" name="Line 24"/>
              <p:cNvSpPr>
                <a:spLocks noChangeShapeType="1"/>
              </p:cNvSpPr>
              <p:nvPr/>
            </p:nvSpPr>
            <p:spPr bwMode="auto">
              <a:xfrm>
                <a:off x="7524" y="6495"/>
                <a:ext cx="1565" cy="0"/>
              </a:xfrm>
              <a:prstGeom prst="line">
                <a:avLst/>
              </a:pr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26" name="Freeform 25"/>
              <p:cNvSpPr>
                <a:spLocks/>
              </p:cNvSpPr>
              <p:nvPr/>
            </p:nvSpPr>
            <p:spPr bwMode="auto">
              <a:xfrm>
                <a:off x="7681" y="5679"/>
                <a:ext cx="1095" cy="567"/>
              </a:xfrm>
              <a:custGeom>
                <a:avLst/>
                <a:gdLst>
                  <a:gd name="T0" fmla="*/ 0 w 1260"/>
                  <a:gd name="T1" fmla="*/ 0 h 650"/>
                  <a:gd name="T2" fmla="*/ 32 w 1260"/>
                  <a:gd name="T3" fmla="*/ 61 h 650"/>
                  <a:gd name="T4" fmla="*/ 116 w 1260"/>
                  <a:gd name="T5" fmla="*/ 15 h 650"/>
                  <a:gd name="T6" fmla="*/ 0 60000 65536"/>
                  <a:gd name="T7" fmla="*/ 0 60000 65536"/>
                  <a:gd name="T8" fmla="*/ 0 60000 65536"/>
                  <a:gd name="T9" fmla="*/ 0 w 1260"/>
                  <a:gd name="T10" fmla="*/ 0 h 650"/>
                  <a:gd name="T11" fmla="*/ 1260 w 1260"/>
                  <a:gd name="T12" fmla="*/ 650 h 650"/>
                </a:gdLst>
                <a:ahLst/>
                <a:cxnLst>
                  <a:cxn ang="T6">
                    <a:pos x="T0" y="T1"/>
                  </a:cxn>
                  <a:cxn ang="T7">
                    <a:pos x="T2" y="T3"/>
                  </a:cxn>
                  <a:cxn ang="T8">
                    <a:pos x="T4" y="T5"/>
                  </a:cxn>
                </a:cxnLst>
                <a:rect l="T9" t="T10" r="T11" b="T12"/>
                <a:pathLst>
                  <a:path w="1260" h="650">
                    <a:moveTo>
                      <a:pt x="0" y="0"/>
                    </a:moveTo>
                    <a:cubicBezTo>
                      <a:pt x="75" y="299"/>
                      <a:pt x="150" y="598"/>
                      <a:pt x="360" y="624"/>
                    </a:cubicBezTo>
                    <a:cubicBezTo>
                      <a:pt x="570" y="650"/>
                      <a:pt x="915" y="403"/>
                      <a:pt x="1260" y="156"/>
                    </a:cubicBezTo>
                  </a:path>
                </a:pathLst>
              </a:custGeom>
              <a:grpFill/>
              <a:ln>
                <a:headEnd/>
                <a:tailEnd/>
              </a:ln>
            </p:spPr>
            <p:style>
              <a:lnRef idx="2">
                <a:schemeClr val="dk1"/>
              </a:lnRef>
              <a:fillRef idx="0">
                <a:schemeClr val="dk1"/>
              </a:fillRef>
              <a:effectRef idx="1">
                <a:schemeClr val="dk1"/>
              </a:effectRef>
              <a:fontRef idx="minor">
                <a:schemeClr val="tx1"/>
              </a:fontRef>
            </p:style>
            <p:txBody>
              <a:bodyPr/>
              <a:lstStyle/>
              <a:p>
                <a:pPr>
                  <a:defRPr/>
                </a:pPr>
                <a:endParaRPr lang="zh-CN" altLang="en-US"/>
              </a:p>
            </p:txBody>
          </p:sp>
          <p:sp>
            <p:nvSpPr>
              <p:cNvPr id="27" name="AutoShape 26"/>
              <p:cNvSpPr>
                <a:spLocks noChangeArrowheads="1"/>
              </p:cNvSpPr>
              <p:nvPr/>
            </p:nvSpPr>
            <p:spPr bwMode="auto">
              <a:xfrm>
                <a:off x="6429" y="6631"/>
                <a:ext cx="3033" cy="638"/>
              </a:xfrm>
              <a:prstGeom prst="flowChartProcess">
                <a:avLst/>
              </a:prstGeom>
              <a:grpFill/>
              <a:ln w="9525">
                <a:noFill/>
                <a:miter lim="800000"/>
                <a:headEnd/>
                <a:tailEnd/>
              </a:ln>
            </p:spPr>
            <p:txBody>
              <a:bodyPr/>
              <a:lstStyle/>
              <a:p>
                <a:pPr algn="just">
                  <a:defRPr/>
                </a:pPr>
                <a:r>
                  <a:rPr lang="en-US" altLang="zh-CN" sz="2400" b="1" dirty="0">
                    <a:latin typeface="Times New Roman" pitchFamily="18" charset="0"/>
                    <a:ea typeface="楷体_GB2312" pitchFamily="49" charset="-122"/>
                    <a:cs typeface="Times New Roman" pitchFamily="18" charset="0"/>
                  </a:rPr>
                  <a:t>(d)</a:t>
                </a:r>
                <a:r>
                  <a:rPr lang="zh-CN" altLang="en-US" sz="2400" b="1" dirty="0">
                    <a:latin typeface="Times New Roman" pitchFamily="18" charset="0"/>
                    <a:ea typeface="楷体_GB2312" pitchFamily="49" charset="-122"/>
                    <a:cs typeface="Times New Roman" pitchFamily="18" charset="0"/>
                  </a:rPr>
                  <a:t>驼峰状的收益率曲线</a:t>
                </a:r>
              </a:p>
            </p:txBody>
          </p:sp>
        </p:grpSp>
      </p:grpSp>
    </p:spTree>
    <p:extLst>
      <p:ext uri="{BB962C8B-B14F-4D97-AF65-F5344CB8AC3E}">
        <p14:creationId xmlns="" xmlns:p14="http://schemas.microsoft.com/office/powerpoint/2010/main" val="2186208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0" y="764704"/>
            <a:ext cx="9143999" cy="5484578"/>
          </a:xfrm>
          <a:prstGeom prst="rect">
            <a:avLst/>
          </a:prstGeom>
          <a:noFill/>
          <a:ln w="9525">
            <a:noFill/>
            <a:miter lim="800000"/>
            <a:headEnd/>
            <a:tailEnd/>
          </a:ln>
        </p:spPr>
        <p:txBody>
          <a:bodyPr wrap="square">
            <a:spAutoFit/>
          </a:bodyPr>
          <a:lstStyle/>
          <a:p>
            <a:pPr>
              <a:lnSpc>
                <a:spcPct val="120000"/>
              </a:lnSpc>
            </a:pPr>
            <a:r>
              <a:rPr lang="zh-CN" altLang="en-US" sz="3200" b="1" dirty="0" smtClean="0">
                <a:solidFill>
                  <a:srgbClr val="FF33CC"/>
                </a:solidFill>
                <a:latin typeface="楷体_GB2312" pitchFamily="49" charset="-122"/>
                <a:ea typeface="楷体_GB2312" pitchFamily="49" charset="-122"/>
                <a:sym typeface="Wingdings 2" pitchFamily="18" charset="2"/>
              </a:rPr>
              <a:t>（</a:t>
            </a:r>
            <a:r>
              <a:rPr lang="en-US" altLang="zh-CN" sz="3200" b="1" dirty="0" smtClean="0">
                <a:solidFill>
                  <a:srgbClr val="FF33CC"/>
                </a:solidFill>
                <a:latin typeface="楷体_GB2312" pitchFamily="49" charset="-122"/>
                <a:ea typeface="楷体_GB2312" pitchFamily="49" charset="-122"/>
                <a:sym typeface="Wingdings 2" pitchFamily="18" charset="2"/>
              </a:rPr>
              <a:t>2</a:t>
            </a:r>
            <a:r>
              <a:rPr lang="zh-CN" altLang="en-US" sz="3200" b="1" dirty="0" smtClean="0">
                <a:solidFill>
                  <a:srgbClr val="FF33CC"/>
                </a:solidFill>
                <a:latin typeface="楷体_GB2312" pitchFamily="49" charset="-122"/>
                <a:ea typeface="楷体_GB2312" pitchFamily="49" charset="-122"/>
                <a:sym typeface="Wingdings 2" pitchFamily="18" charset="2"/>
              </a:rPr>
              <a:t>）</a:t>
            </a:r>
            <a:r>
              <a:rPr lang="zh-CN" altLang="en-US" sz="3200" b="1" dirty="0" smtClean="0">
                <a:solidFill>
                  <a:srgbClr val="FF33CC"/>
                </a:solidFill>
                <a:latin typeface="楷体_GB2312" pitchFamily="49" charset="-122"/>
                <a:ea typeface="楷体_GB2312" pitchFamily="49" charset="-122"/>
              </a:rPr>
              <a:t>利率</a:t>
            </a:r>
            <a:r>
              <a:rPr lang="zh-CN" altLang="en-US" sz="3200" b="1" dirty="0">
                <a:solidFill>
                  <a:srgbClr val="FF33CC"/>
                </a:solidFill>
                <a:latin typeface="楷体_GB2312" pitchFamily="49" charset="-122"/>
                <a:ea typeface="楷体_GB2312" pitchFamily="49" charset="-122"/>
              </a:rPr>
              <a:t>期限结构的三个经验</a:t>
            </a:r>
            <a:r>
              <a:rPr lang="zh-CN" altLang="en-US" sz="3200" b="1" dirty="0" smtClean="0">
                <a:solidFill>
                  <a:srgbClr val="FF33CC"/>
                </a:solidFill>
                <a:latin typeface="楷体_GB2312" pitchFamily="49" charset="-122"/>
                <a:ea typeface="楷体_GB2312" pitchFamily="49" charset="-122"/>
              </a:rPr>
              <a:t>现实</a:t>
            </a:r>
            <a:endParaRPr lang="en-US" altLang="zh-CN" sz="3600" dirty="0">
              <a:latin typeface="楷体_GB2312" pitchFamily="49" charset="-122"/>
              <a:ea typeface="楷体_GB2312" pitchFamily="49" charset="-122"/>
            </a:endParaRPr>
          </a:p>
          <a:p>
            <a:pPr marL="1371600" lvl="2" indent="-457200">
              <a:lnSpc>
                <a:spcPct val="120000"/>
              </a:lnSpc>
              <a:buClr>
                <a:srgbClr val="FF0000"/>
              </a:buClr>
              <a:buFont typeface="Wingdings" panose="05000000000000000000" pitchFamily="2" charset="2"/>
              <a:buChar char="Ø"/>
            </a:pPr>
            <a:r>
              <a:rPr lang="zh-CN" altLang="en-US" sz="2800" dirty="0" smtClean="0">
                <a:latin typeface="楷体_GB2312" pitchFamily="49" charset="-122"/>
                <a:ea typeface="楷体_GB2312" pitchFamily="49" charset="-122"/>
                <a:sym typeface="Wingdings 2" pitchFamily="18" charset="2"/>
              </a:rPr>
              <a:t>不同</a:t>
            </a:r>
            <a:r>
              <a:rPr lang="zh-CN" altLang="en-US" sz="2800" dirty="0">
                <a:latin typeface="楷体_GB2312" pitchFamily="49" charset="-122"/>
                <a:ea typeface="楷体_GB2312" pitchFamily="49" charset="-122"/>
                <a:sym typeface="Wingdings 2" pitchFamily="18" charset="2"/>
              </a:rPr>
              <a:t>期限</a:t>
            </a:r>
            <a:r>
              <a:rPr lang="zh-CN" altLang="en-US" sz="2800" dirty="0" smtClean="0">
                <a:latin typeface="楷体_GB2312" pitchFamily="49" charset="-122"/>
                <a:ea typeface="楷体_GB2312" pitchFamily="49" charset="-122"/>
                <a:sym typeface="Wingdings 2" pitchFamily="18" charset="2"/>
              </a:rPr>
              <a:t>的利率</a:t>
            </a:r>
            <a:r>
              <a:rPr lang="zh-CN" altLang="en-US" sz="2800" dirty="0">
                <a:latin typeface="楷体_GB2312" pitchFamily="49" charset="-122"/>
                <a:ea typeface="楷体_GB2312" pitchFamily="49" charset="-122"/>
                <a:sym typeface="Wingdings 2" pitchFamily="18" charset="2"/>
              </a:rPr>
              <a:t>随时</a:t>
            </a:r>
            <a:r>
              <a:rPr lang="zh-CN" altLang="en-US" sz="2800" dirty="0" smtClean="0">
                <a:latin typeface="楷体_GB2312" pitchFamily="49" charset="-122"/>
                <a:ea typeface="楷体_GB2312" pitchFamily="49" charset="-122"/>
                <a:sym typeface="Wingdings 2" pitchFamily="18" charset="2"/>
              </a:rPr>
              <a:t>间演变而同向波动（</a:t>
            </a:r>
            <a:r>
              <a:rPr lang="zh-CN" altLang="en-US" sz="2800" dirty="0" smtClean="0">
                <a:solidFill>
                  <a:srgbClr val="FF0000"/>
                </a:solidFill>
                <a:latin typeface="楷体_GB2312" pitchFamily="49" charset="-122"/>
                <a:ea typeface="楷体_GB2312" pitchFamily="49" charset="-122"/>
                <a:sym typeface="Wingdings 2" pitchFamily="18" charset="2"/>
              </a:rPr>
              <a:t>曲线平移</a:t>
            </a:r>
            <a:r>
              <a:rPr lang="zh-CN" altLang="en-US" sz="2800" dirty="0" smtClean="0">
                <a:latin typeface="楷体_GB2312" pitchFamily="49" charset="-122"/>
                <a:ea typeface="楷体_GB2312" pitchFamily="49" charset="-122"/>
                <a:sym typeface="Wingdings 2" pitchFamily="18" charset="2"/>
              </a:rPr>
              <a:t>）</a:t>
            </a:r>
            <a:endParaRPr lang="en-US" altLang="zh-CN" sz="2800" dirty="0">
              <a:latin typeface="楷体_GB2312" pitchFamily="49" charset="-122"/>
              <a:ea typeface="楷体_GB2312" pitchFamily="49" charset="-122"/>
              <a:sym typeface="Wingdings 2" pitchFamily="18" charset="2"/>
            </a:endParaRPr>
          </a:p>
          <a:p>
            <a:pPr marL="1371600" lvl="2" indent="-457200">
              <a:lnSpc>
                <a:spcPct val="120000"/>
              </a:lnSpc>
              <a:buClr>
                <a:srgbClr val="FF0000"/>
              </a:buClr>
              <a:buFont typeface="Wingdings" panose="05000000000000000000" pitchFamily="2" charset="2"/>
              <a:buChar char="Ø"/>
            </a:pPr>
            <a:r>
              <a:rPr lang="zh-CN" altLang="en-US" sz="2800" dirty="0">
                <a:latin typeface="楷体_GB2312" pitchFamily="49" charset="-122"/>
                <a:ea typeface="楷体_GB2312" pitchFamily="49" charset="-122"/>
                <a:sym typeface="Wingdings 2" pitchFamily="18" charset="2"/>
              </a:rPr>
              <a:t>不同期限的</a:t>
            </a:r>
            <a:r>
              <a:rPr lang="zh-CN" altLang="en-US" sz="2800" dirty="0" smtClean="0">
                <a:latin typeface="楷体_GB2312" pitchFamily="49" charset="-122"/>
                <a:ea typeface="楷体_GB2312" pitchFamily="49" charset="-122"/>
                <a:sym typeface="Wingdings 2" pitchFamily="18" charset="2"/>
              </a:rPr>
              <a:t>利率有</a:t>
            </a:r>
            <a:r>
              <a:rPr lang="zh-CN" altLang="en-US" sz="2800" dirty="0" smtClean="0">
                <a:solidFill>
                  <a:srgbClr val="FF0000"/>
                </a:solidFill>
                <a:latin typeface="楷体_GB2312" pitchFamily="49" charset="-122"/>
                <a:ea typeface="楷体_GB2312" pitchFamily="49" charset="-122"/>
                <a:sym typeface="Wingdings 2" pitchFamily="18" charset="2"/>
              </a:rPr>
              <a:t>均值回复</a:t>
            </a:r>
            <a:r>
              <a:rPr lang="zh-CN" altLang="en-US" sz="2800" dirty="0" smtClean="0">
                <a:latin typeface="楷体_GB2312" pitchFamily="49" charset="-122"/>
                <a:ea typeface="楷体_GB2312" pitchFamily="49" charset="-122"/>
                <a:sym typeface="Wingdings 2" pitchFamily="18" charset="2"/>
              </a:rPr>
              <a:t>的倾向（短期</a:t>
            </a:r>
            <a:r>
              <a:rPr lang="zh-CN" altLang="en-US" sz="2800" dirty="0">
                <a:latin typeface="楷体_GB2312" pitchFamily="49" charset="-122"/>
                <a:ea typeface="楷体_GB2312" pitchFamily="49" charset="-122"/>
                <a:sym typeface="Wingdings 2" pitchFamily="18" charset="2"/>
              </a:rPr>
              <a:t>利率低，收益率曲线更</a:t>
            </a:r>
            <a:r>
              <a:rPr lang="zh-CN" altLang="en-US" sz="2800" dirty="0" smtClean="0">
                <a:latin typeface="楷体_GB2312" pitchFamily="49" charset="-122"/>
                <a:ea typeface="楷体_GB2312" pitchFamily="49" charset="-122"/>
                <a:sym typeface="Wingdings 2" pitchFamily="18" charset="2"/>
              </a:rPr>
              <a:t>倾向于</a:t>
            </a:r>
            <a:r>
              <a:rPr lang="zh-CN" altLang="en-US" sz="2800" dirty="0">
                <a:latin typeface="楷体_GB2312" pitchFamily="49" charset="-122"/>
                <a:ea typeface="楷体_GB2312" pitchFamily="49" charset="-122"/>
                <a:sym typeface="Wingdings 2" pitchFamily="18" charset="2"/>
              </a:rPr>
              <a:t>向上倾斜</a:t>
            </a:r>
            <a:r>
              <a:rPr lang="zh-CN" altLang="en-US" sz="2800" dirty="0" smtClean="0">
                <a:latin typeface="楷体_GB2312" pitchFamily="49" charset="-122"/>
                <a:ea typeface="楷体_GB2312" pitchFamily="49" charset="-122"/>
                <a:sym typeface="Wingdings 2" pitchFamily="18" charset="2"/>
              </a:rPr>
              <a:t>；短期</a:t>
            </a:r>
            <a:r>
              <a:rPr lang="zh-CN" altLang="en-US" sz="2800" dirty="0">
                <a:latin typeface="楷体_GB2312" pitchFamily="49" charset="-122"/>
                <a:ea typeface="楷体_GB2312" pitchFamily="49" charset="-122"/>
                <a:sym typeface="Wingdings 2" pitchFamily="18" charset="2"/>
              </a:rPr>
              <a:t>利率高，</a:t>
            </a:r>
            <a:r>
              <a:rPr lang="zh-CN" altLang="en-US" sz="2800" dirty="0" smtClean="0">
                <a:latin typeface="楷体_GB2312" pitchFamily="49" charset="-122"/>
                <a:ea typeface="楷体_GB2312" pitchFamily="49" charset="-122"/>
                <a:sym typeface="Wingdings 2" pitchFamily="18" charset="2"/>
              </a:rPr>
              <a:t>收益率曲线</a:t>
            </a:r>
            <a:r>
              <a:rPr lang="zh-CN" altLang="en-US" sz="2800" dirty="0">
                <a:latin typeface="楷体_GB2312" pitchFamily="49" charset="-122"/>
                <a:ea typeface="楷体_GB2312" pitchFamily="49" charset="-122"/>
                <a:sym typeface="Wingdings 2" pitchFamily="18" charset="2"/>
              </a:rPr>
              <a:t>可能向下</a:t>
            </a:r>
            <a:r>
              <a:rPr lang="zh-CN" altLang="en-US" sz="2800" dirty="0" smtClean="0">
                <a:latin typeface="楷体_GB2312" pitchFamily="49" charset="-122"/>
                <a:ea typeface="楷体_GB2312" pitchFamily="49" charset="-122"/>
                <a:sym typeface="Wingdings 2" pitchFamily="18" charset="2"/>
              </a:rPr>
              <a:t>倾斜）</a:t>
            </a:r>
            <a:endParaRPr lang="en-US" altLang="zh-CN" sz="2800" dirty="0" smtClean="0">
              <a:latin typeface="楷体_GB2312" pitchFamily="49" charset="-122"/>
              <a:ea typeface="楷体_GB2312" pitchFamily="49" charset="-122"/>
              <a:sym typeface="Wingdings 2" pitchFamily="18" charset="2"/>
            </a:endParaRPr>
          </a:p>
          <a:p>
            <a:pPr marL="2286000" lvl="4" indent="-457200">
              <a:lnSpc>
                <a:spcPct val="120000"/>
              </a:lnSpc>
              <a:buClr>
                <a:srgbClr val="FF0000"/>
              </a:buClr>
              <a:buFont typeface="Arial" pitchFamily="34" charset="0"/>
              <a:buChar char="•"/>
            </a:pPr>
            <a:r>
              <a:rPr lang="zh-CN" altLang="en-US" sz="2400" dirty="0" smtClean="0">
                <a:latin typeface="楷体_GB2312" pitchFamily="49" charset="-122"/>
                <a:ea typeface="楷体_GB2312" pitchFamily="49" charset="-122"/>
                <a:sym typeface="Wingdings 2" pitchFamily="18" charset="2"/>
              </a:rPr>
              <a:t>这种特征是一种非常态，利率往往偏离均衡太远。</a:t>
            </a:r>
            <a:endParaRPr lang="en-US" altLang="zh-CN" sz="2400" dirty="0">
              <a:latin typeface="楷体_GB2312" pitchFamily="49" charset="-122"/>
              <a:ea typeface="楷体_GB2312" pitchFamily="49" charset="-122"/>
              <a:sym typeface="Wingdings 2" pitchFamily="18" charset="2"/>
            </a:endParaRPr>
          </a:p>
          <a:p>
            <a:pPr marL="1371600" lvl="2" indent="-457200">
              <a:lnSpc>
                <a:spcPct val="120000"/>
              </a:lnSpc>
              <a:buClr>
                <a:srgbClr val="FF0000"/>
              </a:buClr>
              <a:buFont typeface="Wingdings" panose="05000000000000000000" pitchFamily="2" charset="2"/>
              <a:buChar char="Ø"/>
            </a:pPr>
            <a:r>
              <a:rPr lang="zh-CN" altLang="en-US" sz="2800" dirty="0" smtClean="0">
                <a:latin typeface="楷体_GB2312" pitchFamily="49" charset="-122"/>
                <a:ea typeface="楷体_GB2312" pitchFamily="49" charset="-122"/>
                <a:sym typeface="Wingdings 2" pitchFamily="18" charset="2"/>
              </a:rPr>
              <a:t>收益率曲线</a:t>
            </a:r>
            <a:r>
              <a:rPr lang="zh-CN" altLang="en-US" sz="2800" dirty="0">
                <a:latin typeface="楷体_GB2312" pitchFamily="49" charset="-122"/>
                <a:ea typeface="楷体_GB2312" pitchFamily="49" charset="-122"/>
                <a:sym typeface="Wingdings 2" pitchFamily="18" charset="2"/>
              </a:rPr>
              <a:t>通常</a:t>
            </a:r>
            <a:r>
              <a:rPr lang="zh-CN" altLang="en-US" sz="2800" dirty="0">
                <a:solidFill>
                  <a:srgbClr val="FF0000"/>
                </a:solidFill>
                <a:latin typeface="楷体_GB2312" pitchFamily="49" charset="-122"/>
                <a:ea typeface="楷体_GB2312" pitchFamily="49" charset="-122"/>
                <a:sym typeface="Wingdings 2" pitchFamily="18" charset="2"/>
              </a:rPr>
              <a:t>向上倾斜</a:t>
            </a:r>
            <a:r>
              <a:rPr lang="zh-CN" altLang="en-US" sz="2800" dirty="0" smtClean="0">
                <a:latin typeface="楷体_GB2312" pitchFamily="49" charset="-122"/>
                <a:ea typeface="楷体_GB2312" pitchFamily="49" charset="-122"/>
                <a:sym typeface="Wingdings 2" pitchFamily="18" charset="2"/>
              </a:rPr>
              <a:t>。</a:t>
            </a:r>
            <a:endParaRPr lang="en-US" altLang="zh-CN" sz="2800" dirty="0" smtClean="0">
              <a:latin typeface="楷体_GB2312" pitchFamily="49" charset="-122"/>
              <a:ea typeface="楷体_GB2312" pitchFamily="49" charset="-122"/>
              <a:sym typeface="Wingdings 2" pitchFamily="18" charset="2"/>
            </a:endParaRPr>
          </a:p>
          <a:p>
            <a:pPr marL="2286000" lvl="4" indent="-457200">
              <a:lnSpc>
                <a:spcPct val="120000"/>
              </a:lnSpc>
              <a:buClr>
                <a:srgbClr val="FF0000"/>
              </a:buClr>
              <a:buFont typeface="Arial" pitchFamily="34" charset="0"/>
              <a:buChar char="•"/>
            </a:pPr>
            <a:r>
              <a:rPr lang="zh-CN" altLang="en-US" sz="2400" dirty="0" smtClean="0">
                <a:latin typeface="楷体_GB2312" pitchFamily="49" charset="-122"/>
                <a:ea typeface="楷体_GB2312" pitchFamily="49" charset="-122"/>
                <a:sym typeface="Wingdings 2" pitchFamily="18" charset="2"/>
              </a:rPr>
              <a:t>这种特征是一种常态，利率在均衡附近。</a:t>
            </a:r>
            <a:endParaRPr lang="en-US" altLang="zh-CN" sz="2400" dirty="0">
              <a:latin typeface="楷体_GB2312" pitchFamily="49" charset="-122"/>
              <a:ea typeface="楷体_GB2312" pitchFamily="49" charset="-122"/>
              <a:sym typeface="Wingdings 2" pitchFamily="18" charset="2"/>
            </a:endParaRPr>
          </a:p>
          <a:p>
            <a:pPr>
              <a:lnSpc>
                <a:spcPct val="120000"/>
              </a:lnSpc>
            </a:pPr>
            <a:r>
              <a:rPr lang="en-US" altLang="zh-CN" b="1" dirty="0">
                <a:solidFill>
                  <a:srgbClr val="FF0000"/>
                </a:solidFill>
                <a:latin typeface="楷体_GB2312" pitchFamily="49" charset="-122"/>
                <a:ea typeface="楷体_GB2312" pitchFamily="49" charset="-122"/>
                <a:sym typeface="Wingdings 2" pitchFamily="18" charset="2"/>
              </a:rPr>
              <a:t>   </a:t>
            </a:r>
            <a:endParaRPr lang="en-US" altLang="zh-CN" dirty="0"/>
          </a:p>
          <a:p>
            <a:pPr>
              <a:lnSpc>
                <a:spcPct val="120000"/>
              </a:lnSpc>
            </a:pPr>
            <a:r>
              <a:rPr lang="en-US" altLang="zh-CN" dirty="0"/>
              <a:t>   </a:t>
            </a:r>
            <a:endParaRPr lang="zh-CN" altLang="en-US" dirty="0"/>
          </a:p>
        </p:txBody>
      </p:sp>
    </p:spTree>
    <p:extLst>
      <p:ext uri="{BB962C8B-B14F-4D97-AF65-F5344CB8AC3E}">
        <p14:creationId xmlns="" xmlns:p14="http://schemas.microsoft.com/office/powerpoint/2010/main" val="10562588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bwMode="auto">
          <a:xfrm>
            <a:off x="1357290" y="2928934"/>
            <a:ext cx="3857652"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7" name="直接箭头连接符 6"/>
          <p:cNvCxnSpPr/>
          <p:nvPr/>
        </p:nvCxnSpPr>
        <p:spPr bwMode="auto">
          <a:xfrm rot="5400000" flipH="1" flipV="1">
            <a:off x="-107177" y="1464467"/>
            <a:ext cx="2928934"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0" name="任意多边形 9"/>
          <p:cNvSpPr/>
          <p:nvPr/>
        </p:nvSpPr>
        <p:spPr bwMode="auto">
          <a:xfrm>
            <a:off x="1594624" y="490654"/>
            <a:ext cx="2765503" cy="2085278"/>
          </a:xfrm>
          <a:custGeom>
            <a:avLst/>
            <a:gdLst>
              <a:gd name="connsiteX0" fmla="*/ 0 w 2765503"/>
              <a:gd name="connsiteY0" fmla="*/ 2085278 h 2085278"/>
              <a:gd name="connsiteX1" fmla="*/ 178420 w 2765503"/>
              <a:gd name="connsiteY1" fmla="*/ 1360448 h 2085278"/>
              <a:gd name="connsiteX2" fmla="*/ 814039 w 2765503"/>
              <a:gd name="connsiteY2" fmla="*/ 680224 h 2085278"/>
              <a:gd name="connsiteX3" fmla="*/ 1739591 w 2765503"/>
              <a:gd name="connsiteY3" fmla="*/ 167268 h 2085278"/>
              <a:gd name="connsiteX4" fmla="*/ 2765503 w 2765503"/>
              <a:gd name="connsiteY4" fmla="*/ 0 h 208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503" h="2085278">
                <a:moveTo>
                  <a:pt x="0" y="2085278"/>
                </a:moveTo>
                <a:cubicBezTo>
                  <a:pt x="21373" y="1839951"/>
                  <a:pt x="42747" y="1594624"/>
                  <a:pt x="178420" y="1360448"/>
                </a:cubicBezTo>
                <a:cubicBezTo>
                  <a:pt x="314093" y="1126272"/>
                  <a:pt x="553844" y="879087"/>
                  <a:pt x="814039" y="680224"/>
                </a:cubicBezTo>
                <a:cubicBezTo>
                  <a:pt x="1074234" y="481361"/>
                  <a:pt x="1414347" y="280639"/>
                  <a:pt x="1739591" y="167268"/>
                </a:cubicBezTo>
                <a:cubicBezTo>
                  <a:pt x="2064835" y="53897"/>
                  <a:pt x="2415169" y="26948"/>
                  <a:pt x="2765503" y="0"/>
                </a:cubicBezTo>
              </a:path>
            </a:pathLst>
          </a:cu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任意多边形 10"/>
          <p:cNvSpPr/>
          <p:nvPr/>
        </p:nvSpPr>
        <p:spPr bwMode="auto">
          <a:xfrm>
            <a:off x="1928794" y="857232"/>
            <a:ext cx="2765503" cy="2085278"/>
          </a:xfrm>
          <a:custGeom>
            <a:avLst/>
            <a:gdLst>
              <a:gd name="connsiteX0" fmla="*/ 0 w 2765503"/>
              <a:gd name="connsiteY0" fmla="*/ 2085278 h 2085278"/>
              <a:gd name="connsiteX1" fmla="*/ 178420 w 2765503"/>
              <a:gd name="connsiteY1" fmla="*/ 1360448 h 2085278"/>
              <a:gd name="connsiteX2" fmla="*/ 814039 w 2765503"/>
              <a:gd name="connsiteY2" fmla="*/ 680224 h 2085278"/>
              <a:gd name="connsiteX3" fmla="*/ 1739591 w 2765503"/>
              <a:gd name="connsiteY3" fmla="*/ 167268 h 2085278"/>
              <a:gd name="connsiteX4" fmla="*/ 2765503 w 2765503"/>
              <a:gd name="connsiteY4" fmla="*/ 0 h 208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503" h="2085278">
                <a:moveTo>
                  <a:pt x="0" y="2085278"/>
                </a:moveTo>
                <a:cubicBezTo>
                  <a:pt x="21373" y="1839951"/>
                  <a:pt x="42747" y="1594624"/>
                  <a:pt x="178420" y="1360448"/>
                </a:cubicBezTo>
                <a:cubicBezTo>
                  <a:pt x="314093" y="1126272"/>
                  <a:pt x="553844" y="879087"/>
                  <a:pt x="814039" y="680224"/>
                </a:cubicBezTo>
                <a:cubicBezTo>
                  <a:pt x="1074234" y="481361"/>
                  <a:pt x="1414347" y="280639"/>
                  <a:pt x="1739591" y="167268"/>
                </a:cubicBezTo>
                <a:cubicBezTo>
                  <a:pt x="2064835" y="53897"/>
                  <a:pt x="2415169" y="26948"/>
                  <a:pt x="2765503" y="0"/>
                </a:cubicBezTo>
              </a:path>
            </a:pathLst>
          </a:custGeom>
          <a:ln>
            <a:prstDash val="sysDash"/>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cxnSp>
        <p:nvCxnSpPr>
          <p:cNvPr id="13" name="直接箭头连接符 12"/>
          <p:cNvCxnSpPr/>
          <p:nvPr/>
        </p:nvCxnSpPr>
        <p:spPr bwMode="auto">
          <a:xfrm rot="16200000" flipV="1">
            <a:off x="2357422" y="1357298"/>
            <a:ext cx="357190" cy="214314"/>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bwMode="auto">
          <a:xfrm rot="5400000" flipH="1" flipV="1">
            <a:off x="36493" y="4821235"/>
            <a:ext cx="2928934"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bwMode="auto">
          <a:xfrm>
            <a:off x="1500166" y="6286520"/>
            <a:ext cx="3857652" cy="1588"/>
          </a:xfrm>
          <a:prstGeom prst="straightConnector1">
            <a:avLst/>
          </a:prstGeom>
          <a:ln>
            <a:headEnd type="none" w="med" len="med"/>
            <a:tailEnd type="arrow"/>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8" name="任意多边形 17"/>
          <p:cNvSpPr/>
          <p:nvPr/>
        </p:nvSpPr>
        <p:spPr bwMode="auto">
          <a:xfrm>
            <a:off x="1795346" y="3401122"/>
            <a:ext cx="3334215" cy="2341756"/>
          </a:xfrm>
          <a:custGeom>
            <a:avLst/>
            <a:gdLst>
              <a:gd name="connsiteX0" fmla="*/ 0 w 3334215"/>
              <a:gd name="connsiteY0" fmla="*/ 0 h 2341756"/>
              <a:gd name="connsiteX1" fmla="*/ 624469 w 3334215"/>
              <a:gd name="connsiteY1" fmla="*/ 1360449 h 2341756"/>
              <a:gd name="connsiteX2" fmla="*/ 3334215 w 3334215"/>
              <a:gd name="connsiteY2" fmla="*/ 2341756 h 2341756"/>
            </a:gdLst>
            <a:ahLst/>
            <a:cxnLst>
              <a:cxn ang="0">
                <a:pos x="connsiteX0" y="connsiteY0"/>
              </a:cxn>
              <a:cxn ang="0">
                <a:pos x="connsiteX1" y="connsiteY1"/>
              </a:cxn>
              <a:cxn ang="0">
                <a:pos x="connsiteX2" y="connsiteY2"/>
              </a:cxn>
            </a:cxnLst>
            <a:rect l="l" t="t" r="r" b="b"/>
            <a:pathLst>
              <a:path w="3334215" h="2341756">
                <a:moveTo>
                  <a:pt x="0" y="0"/>
                </a:moveTo>
                <a:cubicBezTo>
                  <a:pt x="34383" y="485078"/>
                  <a:pt x="68767" y="970156"/>
                  <a:pt x="624469" y="1360449"/>
                </a:cubicBezTo>
                <a:cubicBezTo>
                  <a:pt x="1180171" y="1750742"/>
                  <a:pt x="2257193" y="2046249"/>
                  <a:pt x="3334215" y="2341756"/>
                </a:cubicBezTo>
              </a:path>
            </a:pathLst>
          </a:cu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9" name="任意多边形 18"/>
          <p:cNvSpPr/>
          <p:nvPr/>
        </p:nvSpPr>
        <p:spPr bwMode="auto">
          <a:xfrm>
            <a:off x="1739590" y="3423424"/>
            <a:ext cx="3222703" cy="2732049"/>
          </a:xfrm>
          <a:custGeom>
            <a:avLst/>
            <a:gdLst>
              <a:gd name="connsiteX0" fmla="*/ 0 w 3222703"/>
              <a:gd name="connsiteY0" fmla="*/ 2732049 h 2732049"/>
              <a:gd name="connsiteX1" fmla="*/ 446049 w 3222703"/>
              <a:gd name="connsiteY1" fmla="*/ 1929161 h 2732049"/>
              <a:gd name="connsiteX2" fmla="*/ 1137425 w 3222703"/>
              <a:gd name="connsiteY2" fmla="*/ 903249 h 2732049"/>
              <a:gd name="connsiteX3" fmla="*/ 1973766 w 3222703"/>
              <a:gd name="connsiteY3" fmla="*/ 223025 h 2732049"/>
              <a:gd name="connsiteX4" fmla="*/ 3222703 w 3222703"/>
              <a:gd name="connsiteY4" fmla="*/ 0 h 273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703" h="2732049">
                <a:moveTo>
                  <a:pt x="0" y="2732049"/>
                </a:moveTo>
                <a:cubicBezTo>
                  <a:pt x="128239" y="2483005"/>
                  <a:pt x="256478" y="2233961"/>
                  <a:pt x="446049" y="1929161"/>
                </a:cubicBezTo>
                <a:cubicBezTo>
                  <a:pt x="635620" y="1624361"/>
                  <a:pt x="882805" y="1187605"/>
                  <a:pt x="1137425" y="903249"/>
                </a:cubicBezTo>
                <a:cubicBezTo>
                  <a:pt x="1392045" y="618893"/>
                  <a:pt x="1626220" y="373566"/>
                  <a:pt x="1973766" y="223025"/>
                </a:cubicBezTo>
                <a:cubicBezTo>
                  <a:pt x="2321312" y="72484"/>
                  <a:pt x="2772007" y="36242"/>
                  <a:pt x="3222703" y="0"/>
                </a:cubicBezTo>
              </a:path>
            </a:pathLst>
          </a:cu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cxnSp>
        <p:nvCxnSpPr>
          <p:cNvPr id="23" name="直接连接符 22"/>
          <p:cNvCxnSpPr/>
          <p:nvPr/>
        </p:nvCxnSpPr>
        <p:spPr bwMode="auto">
          <a:xfrm>
            <a:off x="1571604" y="4857760"/>
            <a:ext cx="3786214" cy="1588"/>
          </a:xfrm>
          <a:prstGeom prst="line">
            <a:avLst/>
          </a:prstGeom>
          <a:ln>
            <a:prstDash val="sysDash"/>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accent4"/>
          </a:lnRef>
          <a:fillRef idx="0">
            <a:schemeClr val="accent4"/>
          </a:fillRef>
          <a:effectRef idx="2">
            <a:schemeClr val="accent4"/>
          </a:effectRef>
          <a:fontRef idx="minor">
            <a:schemeClr val="tx1"/>
          </a:fontRef>
        </p:style>
      </p:cxnSp>
      <p:sp>
        <p:nvSpPr>
          <p:cNvPr id="24" name="TextBox 23"/>
          <p:cNvSpPr txBox="1"/>
          <p:nvPr/>
        </p:nvSpPr>
        <p:spPr>
          <a:xfrm>
            <a:off x="5436096" y="1302460"/>
            <a:ext cx="2970685" cy="461665"/>
          </a:xfrm>
          <a:prstGeom prst="rect">
            <a:avLst/>
          </a:prstGeom>
          <a:noFill/>
        </p:spPr>
        <p:txBody>
          <a:bodyPr wrap="none" rtlCol="0">
            <a:spAutoFit/>
          </a:bodyPr>
          <a:lstStyle/>
          <a:p>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经验特征</a:t>
            </a:r>
            <a:r>
              <a:rPr lang="en-US" altLang="zh-CN"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不同时间</a:t>
            </a:r>
            <a:endParaRPr lang="zh-CN" altLang="en-US"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5" name="TextBox 24"/>
          <p:cNvSpPr txBox="1"/>
          <p:nvPr/>
        </p:nvSpPr>
        <p:spPr>
          <a:xfrm>
            <a:off x="5580112" y="4459750"/>
            <a:ext cx="2993127" cy="461665"/>
          </a:xfrm>
          <a:prstGeom prst="rect">
            <a:avLst/>
          </a:prstGeom>
          <a:noFill/>
        </p:spPr>
        <p:txBody>
          <a:bodyPr wrap="none" rtlCol="0">
            <a:spAutoFit/>
          </a:bodyPr>
          <a:lstStyle/>
          <a:p>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经验特征</a:t>
            </a:r>
            <a:r>
              <a:rPr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2 :</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同一时间</a:t>
            </a:r>
            <a:endParaRPr lang="zh-CN" altLang="en-US"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6" name="TextBox 25"/>
          <p:cNvSpPr txBox="1"/>
          <p:nvPr/>
        </p:nvSpPr>
        <p:spPr>
          <a:xfrm>
            <a:off x="3500430" y="4643446"/>
            <a:ext cx="803425" cy="461665"/>
          </a:xfrm>
          <a:prstGeom prst="rect">
            <a:avLst/>
          </a:prstGeom>
          <a:noFill/>
        </p:spPr>
        <p:txBody>
          <a:bodyPr wrap="none" rtlCol="0">
            <a:spAutoFit/>
          </a:bodyPr>
          <a:lstStyle/>
          <a:p>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均值</a:t>
            </a:r>
            <a:endParaRPr lang="zh-CN"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 xmlns:p14="http://schemas.microsoft.com/office/powerpoint/2010/main" val="22750637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51520" y="188640"/>
            <a:ext cx="8567936" cy="5734903"/>
          </a:xfrm>
          <a:prstGeom prst="rect">
            <a:avLst/>
          </a:prstGeom>
          <a:noFill/>
          <a:ln w="9525">
            <a:noFill/>
            <a:miter lim="800000"/>
            <a:headEnd/>
            <a:tailEnd/>
          </a:ln>
        </p:spPr>
        <p:txBody>
          <a:bodyPr wrap="square">
            <a:spAutoFit/>
          </a:bodyPr>
          <a:lstStyle/>
          <a:p>
            <a:pPr>
              <a:lnSpc>
                <a:spcPts val="4000"/>
              </a:lnSpc>
            </a:pPr>
            <a:r>
              <a:rPr lang="zh-CN" altLang="en-US" sz="3600" b="1" dirty="0" smtClean="0">
                <a:solidFill>
                  <a:srgbClr val="FF33CC"/>
                </a:solidFill>
                <a:latin typeface="楷体_GB2312" pitchFamily="49" charset="-122"/>
                <a:ea typeface="楷体_GB2312" pitchFamily="49" charset="-122"/>
                <a:sym typeface="Wingdings 2" pitchFamily="18" charset="2"/>
              </a:rPr>
              <a:t>（</a:t>
            </a:r>
            <a:r>
              <a:rPr lang="en-US" altLang="zh-CN" sz="3600" b="1" dirty="0" smtClean="0">
                <a:solidFill>
                  <a:srgbClr val="FF33CC"/>
                </a:solidFill>
                <a:latin typeface="楷体_GB2312" pitchFamily="49" charset="-122"/>
                <a:ea typeface="楷体_GB2312" pitchFamily="49" charset="-122"/>
                <a:sym typeface="Wingdings 2" pitchFamily="18" charset="2"/>
              </a:rPr>
              <a:t>3</a:t>
            </a:r>
            <a:r>
              <a:rPr lang="zh-CN" altLang="en-US" sz="3600" b="1" dirty="0" smtClean="0">
                <a:solidFill>
                  <a:srgbClr val="FF33CC"/>
                </a:solidFill>
                <a:latin typeface="楷体_GB2312" pitchFamily="49" charset="-122"/>
                <a:ea typeface="楷体_GB2312" pitchFamily="49" charset="-122"/>
                <a:sym typeface="Wingdings 2" pitchFamily="18" charset="2"/>
              </a:rPr>
              <a:t>）</a:t>
            </a:r>
            <a:r>
              <a:rPr lang="zh-CN" altLang="en-US" sz="3600" b="1" dirty="0" smtClean="0">
                <a:solidFill>
                  <a:srgbClr val="FF33CC"/>
                </a:solidFill>
                <a:latin typeface="楷体_GB2312" pitchFamily="49" charset="-122"/>
                <a:ea typeface="楷体_GB2312" pitchFamily="49" charset="-122"/>
              </a:rPr>
              <a:t>利率</a:t>
            </a:r>
            <a:r>
              <a:rPr lang="zh-CN" altLang="en-US" sz="3600" b="1" dirty="0">
                <a:solidFill>
                  <a:srgbClr val="FF33CC"/>
                </a:solidFill>
                <a:latin typeface="楷体_GB2312" pitchFamily="49" charset="-122"/>
                <a:ea typeface="楷体_GB2312" pitchFamily="49" charset="-122"/>
              </a:rPr>
              <a:t>的期限结构</a:t>
            </a:r>
            <a:r>
              <a:rPr lang="zh-CN" altLang="en-US" sz="3600" b="1" dirty="0" smtClean="0">
                <a:solidFill>
                  <a:srgbClr val="FF33CC"/>
                </a:solidFill>
                <a:latin typeface="楷体_GB2312" pitchFamily="49" charset="-122"/>
                <a:ea typeface="楷体_GB2312" pitchFamily="49" charset="-122"/>
              </a:rPr>
              <a:t>理论</a:t>
            </a:r>
            <a:endParaRPr lang="en-US" altLang="zh-CN" sz="3600" b="1" dirty="0" smtClean="0">
              <a:solidFill>
                <a:srgbClr val="FF33CC"/>
              </a:solidFill>
              <a:latin typeface="楷体_GB2312" pitchFamily="49" charset="-122"/>
              <a:ea typeface="楷体_GB2312" pitchFamily="49" charset="-122"/>
            </a:endParaRPr>
          </a:p>
          <a:p>
            <a:pPr lvl="2">
              <a:lnSpc>
                <a:spcPts val="4000"/>
              </a:lnSpc>
              <a:buClr>
                <a:srgbClr val="0000FF"/>
              </a:buClr>
              <a:buFont typeface="Wingdings" pitchFamily="2" charset="2"/>
              <a:buChar char="Ø"/>
            </a:pPr>
            <a:r>
              <a:rPr lang="zh-CN" altLang="en-US" sz="2800" dirty="0" smtClean="0">
                <a:latin typeface="楷体_GB2312" pitchFamily="49" charset="-122"/>
                <a:ea typeface="楷体_GB2312" pitchFamily="49" charset="-122"/>
              </a:rPr>
              <a:t>利率期限结构理论主要用来解释收益率曲线的形状特征。</a:t>
            </a:r>
            <a:endParaRPr lang="en-US" altLang="zh-CN" sz="2800" dirty="0" smtClean="0">
              <a:latin typeface="楷体_GB2312" pitchFamily="49" charset="-122"/>
              <a:ea typeface="楷体_GB2312" pitchFamily="49" charset="-122"/>
            </a:endParaRPr>
          </a:p>
          <a:p>
            <a:pPr lvl="2">
              <a:lnSpc>
                <a:spcPts val="4000"/>
              </a:lnSpc>
              <a:buClr>
                <a:srgbClr val="0000FF"/>
              </a:buClr>
              <a:buFont typeface="Wingdings" pitchFamily="2" charset="2"/>
              <a:buChar char="Ø"/>
            </a:pPr>
            <a:r>
              <a:rPr lang="zh-CN" altLang="en-US" sz="2800" dirty="0" smtClean="0">
                <a:latin typeface="楷体_GB2312" pitchFamily="49" charset="-122"/>
                <a:ea typeface="楷体_GB2312" pitchFamily="49" charset="-122"/>
              </a:rPr>
              <a:t>根据不同期限债券的替代性差异分为：</a:t>
            </a:r>
            <a:r>
              <a:rPr lang="zh-CN" altLang="en-US" sz="2800" b="1" dirty="0" smtClean="0">
                <a:latin typeface="楷体_GB2312" pitchFamily="49" charset="-122"/>
                <a:ea typeface="楷体_GB2312" pitchFamily="49" charset="-122"/>
              </a:rPr>
              <a:t>预期假说理论（完全替代）；市场分割假说理论（完全不可替代）；流动性溢价理论（不完全替代）。</a:t>
            </a:r>
            <a:endParaRPr lang="zh-CN" altLang="en-US" sz="2800" dirty="0" smtClean="0"/>
          </a:p>
          <a:p>
            <a:pPr marL="914400" lvl="1" indent="-457200">
              <a:lnSpc>
                <a:spcPts val="4000"/>
              </a:lnSpc>
              <a:buClr>
                <a:srgbClr val="FF0000"/>
              </a:buClr>
              <a:buFont typeface="Wingdings" panose="05000000000000000000" pitchFamily="2" charset="2"/>
              <a:buChar char="Ø"/>
            </a:pPr>
            <a:r>
              <a:rPr lang="zh-CN" altLang="en-US" sz="2800" dirty="0" smtClean="0">
                <a:solidFill>
                  <a:srgbClr val="FF33CC"/>
                </a:solidFill>
                <a:latin typeface="华文新魏" panose="02010800040101010101" pitchFamily="2" charset="-122"/>
                <a:ea typeface="华文新魏" panose="02010800040101010101" pitchFamily="2" charset="-122"/>
                <a:sym typeface="Wingdings 2" pitchFamily="18" charset="2"/>
              </a:rPr>
              <a:t>预期假说</a:t>
            </a:r>
            <a:r>
              <a:rPr lang="zh-CN" altLang="en-US" sz="2800" dirty="0" smtClean="0">
                <a:latin typeface="华文新魏" panose="02010800040101010101" pitchFamily="2" charset="-122"/>
                <a:ea typeface="华文新魏" panose="02010800040101010101" pitchFamily="2" charset="-122"/>
                <a:sym typeface="Wingdings 2" pitchFamily="18" charset="2"/>
              </a:rPr>
              <a:t>（</a:t>
            </a:r>
            <a:r>
              <a:rPr lang="en-US" altLang="zh-CN" sz="2800" dirty="0" smtClean="0">
                <a:latin typeface="华文新魏" panose="02010800040101010101" pitchFamily="2" charset="-122"/>
                <a:ea typeface="华文新魏" panose="02010800040101010101" pitchFamily="2" charset="-122"/>
                <a:cs typeface="Times New Roman" panose="02020603050405020304" pitchFamily="18" charset="0"/>
                <a:sym typeface="Wingdings 2" pitchFamily="18" charset="2"/>
              </a:rPr>
              <a:t>Expectation Hypothesis</a:t>
            </a:r>
            <a:r>
              <a:rPr lang="en-US" altLang="zh-CN" sz="2800" dirty="0" smtClean="0">
                <a:latin typeface="华文新魏" panose="02010800040101010101" pitchFamily="2" charset="-122"/>
                <a:ea typeface="华文新魏" panose="02010800040101010101" pitchFamily="2" charset="-122"/>
                <a:sym typeface="Wingdings 2" pitchFamily="18" charset="2"/>
              </a:rPr>
              <a:t>)</a:t>
            </a:r>
            <a:endParaRPr lang="en-US" altLang="zh-CN" sz="2800" dirty="0" smtClean="0">
              <a:latin typeface="楷体_GB2312" pitchFamily="49" charset="-122"/>
              <a:ea typeface="楷体_GB2312" pitchFamily="49" charset="-122"/>
              <a:sym typeface="Wingdings 2" pitchFamily="18" charset="2"/>
            </a:endParaRPr>
          </a:p>
          <a:p>
            <a:pPr marL="2286000" lvl="4" indent="-457200">
              <a:lnSpc>
                <a:spcPts val="4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sym typeface="Wingdings 2" pitchFamily="18" charset="2"/>
              </a:rPr>
              <a:t>不同</a:t>
            </a:r>
            <a:r>
              <a:rPr lang="zh-CN" altLang="en-US" sz="2400" dirty="0">
                <a:latin typeface="楷体_GB2312" pitchFamily="49" charset="-122"/>
                <a:ea typeface="楷体_GB2312" pitchFamily="49" charset="-122"/>
                <a:sym typeface="Wingdings 2" pitchFamily="18" charset="2"/>
              </a:rPr>
              <a:t>期限债券</a:t>
            </a:r>
            <a:r>
              <a:rPr lang="zh-CN" altLang="en-US" sz="2400" dirty="0">
                <a:solidFill>
                  <a:srgbClr val="FF0000"/>
                </a:solidFill>
                <a:latin typeface="楷体_GB2312" pitchFamily="49" charset="-122"/>
                <a:ea typeface="楷体_GB2312" pitchFamily="49" charset="-122"/>
                <a:sym typeface="Wingdings 2" pitchFamily="18" charset="2"/>
              </a:rPr>
              <a:t>完全</a:t>
            </a:r>
            <a:r>
              <a:rPr lang="zh-CN" altLang="en-US" sz="2400" dirty="0" smtClean="0">
                <a:solidFill>
                  <a:srgbClr val="FF0000"/>
                </a:solidFill>
                <a:latin typeface="楷体_GB2312" pitchFamily="49" charset="-122"/>
                <a:ea typeface="楷体_GB2312" pitchFamily="49" charset="-122"/>
                <a:sym typeface="Wingdings 2" pitchFamily="18" charset="2"/>
              </a:rPr>
              <a:t>替代</a:t>
            </a:r>
            <a:r>
              <a:rPr lang="zh-CN" altLang="en-US" sz="2400" dirty="0" smtClean="0">
                <a:latin typeface="楷体_GB2312" pitchFamily="49" charset="-122"/>
                <a:ea typeface="楷体_GB2312" pitchFamily="49" charset="-122"/>
                <a:sym typeface="Wingdings 2" pitchFamily="18" charset="2"/>
              </a:rPr>
              <a:t>。</a:t>
            </a:r>
            <a:endParaRPr lang="en-US" altLang="zh-CN" sz="2400" dirty="0" smtClean="0">
              <a:latin typeface="楷体_GB2312" pitchFamily="49" charset="-122"/>
              <a:ea typeface="楷体_GB2312" pitchFamily="49" charset="-122"/>
              <a:sym typeface="Wingdings 2" pitchFamily="18" charset="2"/>
            </a:endParaRPr>
          </a:p>
          <a:p>
            <a:pPr marL="2286000" lvl="4" indent="-457200">
              <a:lnSpc>
                <a:spcPts val="4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sym typeface="Wingdings 2" pitchFamily="18" charset="2"/>
              </a:rPr>
              <a:t>认为长期限利率等于其期限之内人们所预期的短期利率的平均值。</a:t>
            </a:r>
            <a:endParaRPr lang="zh-CN" altLang="en-US" sz="24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4271254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535892" cy="4525963"/>
          </a:xfrm>
        </p:spPr>
        <p:txBody>
          <a:bodyPr/>
          <a:lstStyle/>
          <a:p>
            <a:pPr lvl="1">
              <a:buClr>
                <a:srgbClr val="FF33CC"/>
              </a:buClr>
              <a:buFont typeface="Wingdings" pitchFamily="2" charset="2"/>
              <a:buChar char="ü"/>
            </a:pPr>
            <a:r>
              <a:rPr lang="zh-CN" altLang="en-US" b="1" dirty="0" smtClean="0">
                <a:solidFill>
                  <a:srgbClr val="0000FF"/>
                </a:solidFill>
                <a:latin typeface="楷体_GB2312" pitchFamily="49" charset="-122"/>
                <a:ea typeface="楷体_GB2312" pitchFamily="49" charset="-122"/>
              </a:rPr>
              <a:t>预期假说的推导</a:t>
            </a:r>
            <a:r>
              <a:rPr lang="zh-CN" altLang="en-US" dirty="0" smtClean="0">
                <a:latin typeface="楷体_GB2312" pitchFamily="49" charset="-122"/>
                <a:ea typeface="楷体_GB2312" pitchFamily="49" charset="-122"/>
              </a:rPr>
              <a:t>：两种投资策略的选择</a:t>
            </a:r>
            <a:endParaRPr lang="en-US" altLang="zh-CN" dirty="0" smtClean="0">
              <a:latin typeface="楷体_GB2312" pitchFamily="49" charset="-122"/>
              <a:ea typeface="楷体_GB2312" pitchFamily="49" charset="-122"/>
            </a:endParaRPr>
          </a:p>
          <a:p>
            <a:pPr marL="0" indent="0">
              <a:buNone/>
            </a:pPr>
            <a:r>
              <a:rPr lang="en-US" altLang="zh-CN" sz="2800" dirty="0" smtClean="0">
                <a:latin typeface="楷体_GB2312" pitchFamily="49" charset="-122"/>
                <a:ea typeface="楷体_GB2312" pitchFamily="49" charset="-122"/>
              </a:rPr>
              <a:t>   1</a:t>
            </a:r>
            <a:r>
              <a:rPr lang="zh-CN" altLang="en-US" sz="2800" dirty="0" smtClean="0">
                <a:latin typeface="楷体_GB2312" pitchFamily="49" charset="-122"/>
                <a:ea typeface="楷体_GB2312" pitchFamily="49" charset="-122"/>
              </a:rPr>
              <a:t>、购买</a:t>
            </a:r>
            <a:r>
              <a:rPr lang="en-US" altLang="zh-CN" sz="2800" dirty="0" smtClean="0">
                <a:latin typeface="楷体_GB2312" pitchFamily="49" charset="-122"/>
                <a:ea typeface="楷体_GB2312" pitchFamily="49" charset="-122"/>
              </a:rPr>
              <a:t>1</a:t>
            </a:r>
            <a:r>
              <a:rPr lang="zh-CN" altLang="en-US" sz="2800" dirty="0" smtClean="0">
                <a:latin typeface="楷体_GB2312" pitchFamily="49" charset="-122"/>
                <a:ea typeface="楷体_GB2312" pitchFamily="49" charset="-122"/>
              </a:rPr>
              <a:t>年期零息债券，到期后，再购买</a:t>
            </a:r>
            <a:r>
              <a:rPr lang="en-US" altLang="zh-CN" sz="2800" dirty="0" smtClean="0">
                <a:latin typeface="楷体_GB2312" pitchFamily="49" charset="-122"/>
                <a:ea typeface="楷体_GB2312" pitchFamily="49" charset="-122"/>
              </a:rPr>
              <a:t>1</a:t>
            </a:r>
            <a:r>
              <a:rPr lang="zh-CN" altLang="en-US" sz="2800" dirty="0" smtClean="0">
                <a:latin typeface="楷体_GB2312" pitchFamily="49" charset="-122"/>
                <a:ea typeface="楷体_GB2312" pitchFamily="49" charset="-122"/>
              </a:rPr>
              <a:t>年期零息债券；</a:t>
            </a:r>
            <a:endParaRPr lang="en-US" altLang="zh-CN" sz="2800" dirty="0" smtClean="0">
              <a:latin typeface="楷体_GB2312" pitchFamily="49" charset="-122"/>
              <a:ea typeface="楷体_GB2312" pitchFamily="49" charset="-122"/>
            </a:endParaRPr>
          </a:p>
          <a:p>
            <a:pPr>
              <a:buNone/>
            </a:pPr>
            <a:r>
              <a:rPr lang="en-US" altLang="zh-CN" sz="2800" dirty="0" smtClean="0">
                <a:latin typeface="楷体_GB2312" pitchFamily="49" charset="-122"/>
                <a:ea typeface="楷体_GB2312" pitchFamily="49" charset="-122"/>
              </a:rPr>
              <a:t>   2</a:t>
            </a:r>
            <a:r>
              <a:rPr lang="zh-CN" altLang="en-US" sz="2800" dirty="0" smtClean="0">
                <a:latin typeface="楷体_GB2312" pitchFamily="49" charset="-122"/>
                <a:ea typeface="楷体_GB2312" pitchFamily="49" charset="-122"/>
              </a:rPr>
              <a:t>、购买</a:t>
            </a:r>
            <a:r>
              <a:rPr lang="en-US" altLang="zh-CN" sz="2800" dirty="0" smtClean="0">
                <a:latin typeface="楷体_GB2312" pitchFamily="49" charset="-122"/>
                <a:ea typeface="楷体_GB2312" pitchFamily="49" charset="-122"/>
              </a:rPr>
              <a:t>2</a:t>
            </a:r>
            <a:r>
              <a:rPr lang="zh-CN" altLang="en-US" sz="2800" dirty="0" smtClean="0">
                <a:latin typeface="楷体_GB2312" pitchFamily="49" charset="-122"/>
                <a:ea typeface="楷体_GB2312" pitchFamily="49" charset="-122"/>
              </a:rPr>
              <a:t>年期零息债券，并持有至到期日；</a:t>
            </a:r>
            <a:endParaRPr lang="en-US" altLang="zh-CN" sz="2800" dirty="0" smtClean="0">
              <a:latin typeface="楷体_GB2312" pitchFamily="49" charset="-122"/>
              <a:ea typeface="楷体_GB2312" pitchFamily="49" charset="-122"/>
            </a:endParaRPr>
          </a:p>
          <a:p>
            <a:pPr>
              <a:buNone/>
            </a:pPr>
            <a:endParaRPr lang="en-US" altLang="zh-CN" dirty="0" smtClean="0">
              <a:latin typeface="楷体_GB2312" pitchFamily="49" charset="-122"/>
              <a:ea typeface="楷体_GB2312" pitchFamily="49" charset="-122"/>
            </a:endParaRPr>
          </a:p>
          <a:p>
            <a:pPr>
              <a:buNone/>
            </a:pPr>
            <a:endParaRPr lang="en-US" altLang="zh-CN" dirty="0" smtClean="0">
              <a:latin typeface="楷体_GB2312" pitchFamily="49" charset="-122"/>
              <a:ea typeface="楷体_GB2312" pitchFamily="49" charset="-122"/>
            </a:endParaRPr>
          </a:p>
          <a:p>
            <a:endParaRPr lang="zh-CN" altLang="en-US" b="1" dirty="0">
              <a:latin typeface="楷体_GB2312" pitchFamily="49" charset="-122"/>
              <a:ea typeface="楷体_GB2312" pitchFamily="49" charset="-122"/>
            </a:endParaRPr>
          </a:p>
        </p:txBody>
      </p:sp>
      <p:graphicFrame>
        <p:nvGraphicFramePr>
          <p:cNvPr id="225282" name="Object 2"/>
          <p:cNvGraphicFramePr>
            <a:graphicFrameLocks noChangeAspect="1"/>
          </p:cNvGraphicFramePr>
          <p:nvPr>
            <p:extLst>
              <p:ext uri="{D42A27DB-BD31-4B8C-83A1-F6EECF244321}">
                <p14:modId xmlns="" xmlns:p14="http://schemas.microsoft.com/office/powerpoint/2010/main" val="2719866976"/>
              </p:ext>
            </p:extLst>
          </p:nvPr>
        </p:nvGraphicFramePr>
        <p:xfrm>
          <a:off x="1475656" y="2564904"/>
          <a:ext cx="6624736" cy="745891"/>
        </p:xfrm>
        <a:graphic>
          <a:graphicData uri="http://schemas.openxmlformats.org/presentationml/2006/ole">
            <p:oleObj spid="_x0000_s479366" name="Equation" r:id="rId3" imgW="1600200" imgH="241300" progId="Equation.DSMT4">
              <p:embed/>
            </p:oleObj>
          </a:graphicData>
        </a:graphic>
      </p:graphicFrame>
      <p:graphicFrame>
        <p:nvGraphicFramePr>
          <p:cNvPr id="225283" name="Object 3"/>
          <p:cNvGraphicFramePr>
            <a:graphicFrameLocks noChangeAspect="1"/>
          </p:cNvGraphicFramePr>
          <p:nvPr>
            <p:extLst>
              <p:ext uri="{D42A27DB-BD31-4B8C-83A1-F6EECF244321}">
                <p14:modId xmlns="" xmlns:p14="http://schemas.microsoft.com/office/powerpoint/2010/main" val="1705643179"/>
              </p:ext>
            </p:extLst>
          </p:nvPr>
        </p:nvGraphicFramePr>
        <p:xfrm>
          <a:off x="1619672" y="3429000"/>
          <a:ext cx="6162467" cy="785818"/>
        </p:xfrm>
        <a:graphic>
          <a:graphicData uri="http://schemas.openxmlformats.org/presentationml/2006/ole">
            <p:oleObj spid="_x0000_s479367" name="Equation" r:id="rId4" imgW="1892300" imgH="241300" progId="Equation.DSMT4">
              <p:embed/>
            </p:oleObj>
          </a:graphicData>
        </a:graphic>
      </p:graphicFrame>
      <p:graphicFrame>
        <p:nvGraphicFramePr>
          <p:cNvPr id="225284" name="Object 4"/>
          <p:cNvGraphicFramePr>
            <a:graphicFrameLocks noChangeAspect="1"/>
          </p:cNvGraphicFramePr>
          <p:nvPr>
            <p:extLst>
              <p:ext uri="{D42A27DB-BD31-4B8C-83A1-F6EECF244321}">
                <p14:modId xmlns="" xmlns:p14="http://schemas.microsoft.com/office/powerpoint/2010/main" val="2863554606"/>
              </p:ext>
            </p:extLst>
          </p:nvPr>
        </p:nvGraphicFramePr>
        <p:xfrm>
          <a:off x="2267744" y="4221088"/>
          <a:ext cx="4421636" cy="571504"/>
        </p:xfrm>
        <a:graphic>
          <a:graphicData uri="http://schemas.openxmlformats.org/presentationml/2006/ole">
            <p:oleObj spid="_x0000_s479368" name="Equation" r:id="rId5" imgW="1866900" imgH="241300" progId="Equation.DSMT4">
              <p:embed/>
            </p:oleObj>
          </a:graphicData>
        </a:graphic>
      </p:graphicFrame>
      <p:graphicFrame>
        <p:nvGraphicFramePr>
          <p:cNvPr id="225285" name="Object 5"/>
          <p:cNvGraphicFramePr>
            <a:graphicFrameLocks noChangeAspect="1"/>
          </p:cNvGraphicFramePr>
          <p:nvPr>
            <p:extLst>
              <p:ext uri="{D42A27DB-BD31-4B8C-83A1-F6EECF244321}">
                <p14:modId xmlns="" xmlns:p14="http://schemas.microsoft.com/office/powerpoint/2010/main" val="684160807"/>
              </p:ext>
            </p:extLst>
          </p:nvPr>
        </p:nvGraphicFramePr>
        <p:xfrm>
          <a:off x="3131840" y="4869160"/>
          <a:ext cx="1785950" cy="1071570"/>
        </p:xfrm>
        <a:graphic>
          <a:graphicData uri="http://schemas.openxmlformats.org/presentationml/2006/ole">
            <p:oleObj spid="_x0000_s479369" name="Equation" r:id="rId6" imgW="698500" imgH="419100" progId="Equation.DSMT4">
              <p:embed/>
            </p:oleObj>
          </a:graphicData>
        </a:graphic>
      </p:graphicFrame>
    </p:spTree>
    <p:extLst>
      <p:ext uri="{BB962C8B-B14F-4D97-AF65-F5344CB8AC3E}">
        <p14:creationId xmlns="" xmlns:p14="http://schemas.microsoft.com/office/powerpoint/2010/main" val="30867192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bwMode="auto">
          <a:xfrm>
            <a:off x="1500166" y="1714488"/>
            <a:ext cx="5500726"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rot="5400000">
            <a:off x="1142976" y="1714488"/>
            <a:ext cx="71438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rot="5400000">
            <a:off x="3858414" y="1713694"/>
            <a:ext cx="71438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rot="5400000">
            <a:off x="6644496" y="1713694"/>
            <a:ext cx="71438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1571604" y="1500174"/>
            <a:ext cx="2571768" cy="1588"/>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a:off x="4357686" y="1500174"/>
            <a:ext cx="2571768" cy="1588"/>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aphicFrame>
        <p:nvGraphicFramePr>
          <p:cNvPr id="226306" name="Object 2"/>
          <p:cNvGraphicFramePr>
            <a:graphicFrameLocks noChangeAspect="1"/>
          </p:cNvGraphicFramePr>
          <p:nvPr/>
        </p:nvGraphicFramePr>
        <p:xfrm>
          <a:off x="2571736" y="1142984"/>
          <a:ext cx="428628" cy="428628"/>
        </p:xfrm>
        <a:graphic>
          <a:graphicData uri="http://schemas.openxmlformats.org/presentationml/2006/ole">
            <p:oleObj spid="_x0000_s480387" name="Equation" r:id="rId3" imgW="114250" imgH="228501" progId="Equation.DSMT4">
              <p:embed/>
            </p:oleObj>
          </a:graphicData>
        </a:graphic>
      </p:graphicFrame>
      <p:graphicFrame>
        <p:nvGraphicFramePr>
          <p:cNvPr id="226308" name="Object 4"/>
          <p:cNvGraphicFramePr>
            <a:graphicFrameLocks noChangeAspect="1"/>
          </p:cNvGraphicFramePr>
          <p:nvPr/>
        </p:nvGraphicFramePr>
        <p:xfrm>
          <a:off x="5643570" y="1142984"/>
          <a:ext cx="428628" cy="357190"/>
        </p:xfrm>
        <a:graphic>
          <a:graphicData uri="http://schemas.openxmlformats.org/presentationml/2006/ole">
            <p:oleObj spid="_x0000_s480388" name="Equation" r:id="rId4" imgW="203112" imgH="241195" progId="Equation.DSMT4">
              <p:embed/>
            </p:oleObj>
          </a:graphicData>
        </a:graphic>
      </p:graphicFrame>
      <p:cxnSp>
        <p:nvCxnSpPr>
          <p:cNvPr id="20" name="直接箭头连接符 19"/>
          <p:cNvCxnSpPr/>
          <p:nvPr/>
        </p:nvCxnSpPr>
        <p:spPr bwMode="auto">
          <a:xfrm>
            <a:off x="1571604" y="2285992"/>
            <a:ext cx="5429288" cy="1588"/>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aphicFrame>
        <p:nvGraphicFramePr>
          <p:cNvPr id="226309" name="Object 5"/>
          <p:cNvGraphicFramePr>
            <a:graphicFrameLocks noChangeAspect="1"/>
          </p:cNvGraphicFramePr>
          <p:nvPr/>
        </p:nvGraphicFramePr>
        <p:xfrm>
          <a:off x="3500430" y="2285992"/>
          <a:ext cx="1071570" cy="642942"/>
        </p:xfrm>
        <a:graphic>
          <a:graphicData uri="http://schemas.openxmlformats.org/presentationml/2006/ole">
            <p:oleObj spid="_x0000_s480389" name="Equation" r:id="rId5" imgW="698500" imgH="419100" progId="Equation.DSMT4">
              <p:embed/>
            </p:oleObj>
          </a:graphicData>
        </a:graphic>
      </p:graphicFrame>
      <p:sp>
        <p:nvSpPr>
          <p:cNvPr id="22" name="TextBox 21"/>
          <p:cNvSpPr txBox="1"/>
          <p:nvPr/>
        </p:nvSpPr>
        <p:spPr>
          <a:xfrm>
            <a:off x="1214414" y="1000108"/>
            <a:ext cx="646331"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今天</a:t>
            </a:r>
            <a:endParaRPr lang="zh-CN" altLang="en-US" b="1" dirty="0">
              <a:latin typeface="楷体_GB2312" pitchFamily="49" charset="-122"/>
              <a:ea typeface="楷体_GB2312" pitchFamily="49" charset="-122"/>
            </a:endParaRPr>
          </a:p>
        </p:txBody>
      </p:sp>
      <p:sp>
        <p:nvSpPr>
          <p:cNvPr id="23" name="TextBox 22"/>
          <p:cNvSpPr txBox="1"/>
          <p:nvPr/>
        </p:nvSpPr>
        <p:spPr>
          <a:xfrm>
            <a:off x="3857620" y="1071546"/>
            <a:ext cx="766557"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第</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年</a:t>
            </a:r>
            <a:endParaRPr lang="zh-CN" altLang="en-US" b="1" dirty="0">
              <a:latin typeface="楷体_GB2312" pitchFamily="49" charset="-122"/>
              <a:ea typeface="楷体_GB2312" pitchFamily="49" charset="-122"/>
            </a:endParaRPr>
          </a:p>
        </p:txBody>
      </p:sp>
      <p:sp>
        <p:nvSpPr>
          <p:cNvPr id="24" name="TextBox 23"/>
          <p:cNvSpPr txBox="1"/>
          <p:nvPr/>
        </p:nvSpPr>
        <p:spPr>
          <a:xfrm>
            <a:off x="6572264" y="1000108"/>
            <a:ext cx="766557"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第</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年</a:t>
            </a:r>
            <a:endParaRPr lang="zh-CN" altLang="en-US" b="1" dirty="0">
              <a:latin typeface="楷体_GB2312" pitchFamily="49" charset="-122"/>
              <a:ea typeface="楷体_GB2312" pitchFamily="49" charset="-122"/>
            </a:endParaRPr>
          </a:p>
        </p:txBody>
      </p:sp>
      <p:sp>
        <p:nvSpPr>
          <p:cNvPr id="25" name="TextBox 24"/>
          <p:cNvSpPr txBox="1"/>
          <p:nvPr/>
        </p:nvSpPr>
        <p:spPr>
          <a:xfrm>
            <a:off x="1357290" y="3143248"/>
            <a:ext cx="3070071" cy="523220"/>
          </a:xfrm>
          <a:prstGeom prst="rect">
            <a:avLst/>
          </a:prstGeom>
          <a:noFill/>
        </p:spPr>
        <p:txBody>
          <a:bodyPr wrap="none" rtlCol="0">
            <a:spAutoFit/>
          </a:bodyPr>
          <a:lstStyle/>
          <a:p>
            <a:r>
              <a:rPr lang="zh-CN" altLang="en-US" sz="2800" b="1" dirty="0" smtClean="0">
                <a:latin typeface="楷体_GB2312" pitchFamily="49" charset="-122"/>
                <a:ea typeface="楷体_GB2312" pitchFamily="49" charset="-122"/>
              </a:rPr>
              <a:t>推广至一般情形：</a:t>
            </a:r>
            <a:endParaRPr lang="zh-CN" altLang="en-US" sz="2800" b="1" dirty="0">
              <a:latin typeface="楷体_GB2312" pitchFamily="49" charset="-122"/>
              <a:ea typeface="楷体_GB2312" pitchFamily="49" charset="-122"/>
            </a:endParaRPr>
          </a:p>
        </p:txBody>
      </p:sp>
      <p:graphicFrame>
        <p:nvGraphicFramePr>
          <p:cNvPr id="226310" name="Object 6"/>
          <p:cNvGraphicFramePr>
            <a:graphicFrameLocks noChangeAspect="1"/>
          </p:cNvGraphicFramePr>
          <p:nvPr/>
        </p:nvGraphicFramePr>
        <p:xfrm>
          <a:off x="1928793" y="3714752"/>
          <a:ext cx="5219176" cy="1285884"/>
        </p:xfrm>
        <a:graphic>
          <a:graphicData uri="http://schemas.openxmlformats.org/presentationml/2006/ole">
            <p:oleObj spid="_x0000_s480390" name="Equation" r:id="rId6" imgW="1752600" imgH="431800" progId="Equation.DSMT4">
              <p:embed/>
            </p:oleObj>
          </a:graphicData>
        </a:graphic>
      </p:graphicFrame>
    </p:spTree>
    <p:extLst>
      <p:ext uri="{BB962C8B-B14F-4D97-AF65-F5344CB8AC3E}">
        <p14:creationId xmlns="" xmlns:p14="http://schemas.microsoft.com/office/powerpoint/2010/main" val="41399146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52737"/>
            <a:ext cx="8782852" cy="2952328"/>
          </a:xfrm>
        </p:spPr>
        <p:txBody>
          <a:bodyPr/>
          <a:lstStyle/>
          <a:p>
            <a:pPr>
              <a:buNone/>
            </a:pPr>
            <a:r>
              <a:rPr lang="en-US" altLang="zh-CN" dirty="0" smtClean="0">
                <a:latin typeface="华文新魏" pitchFamily="2" charset="-122"/>
                <a:ea typeface="华文新魏" pitchFamily="2" charset="-122"/>
              </a:rPr>
              <a:t> </a:t>
            </a: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Times New Roman" pitchFamily="18" charset="0"/>
                <a:ea typeface="楷体_GB2312" pitchFamily="49" charset="-122"/>
                <a:cs typeface="Times New Roman" pitchFamily="18" charset="0"/>
              </a:rPr>
              <a:t>预期理论解释了（</a:t>
            </a:r>
            <a:r>
              <a:rPr lang="en-US" altLang="zh-CN" sz="2400" dirty="0" smtClean="0">
                <a:latin typeface="Times New Roman" pitchFamily="18" charset="0"/>
                <a:ea typeface="楷体_GB2312" pitchFamily="49" charset="-122"/>
                <a:cs typeface="Times New Roman" pitchFamily="18" charset="0"/>
              </a:rPr>
              <a:t>1</a:t>
            </a:r>
            <a:r>
              <a:rPr lang="zh-CN" altLang="en-US" sz="2400" dirty="0" smtClean="0">
                <a:latin typeface="Times New Roman" pitchFamily="18" charset="0"/>
                <a:ea typeface="楷体_GB2312" pitchFamily="49" charset="-122"/>
                <a:cs typeface="Times New Roman" pitchFamily="18" charset="0"/>
              </a:rPr>
              <a:t>）：因为长期利率是未来短期利率预期的平均值，短期利率的上升会提高长期利率，短期利率和长期利率同向变动。</a:t>
            </a:r>
            <a:endParaRPr lang="en-US" altLang="zh-CN" sz="2400" dirty="0" smtClean="0">
              <a:latin typeface="Times New Roman" pitchFamily="18" charset="0"/>
              <a:ea typeface="楷体_GB2312" pitchFamily="49" charset="-122"/>
              <a:cs typeface="Times New Roman" pitchFamily="18" charset="0"/>
            </a:endParaRPr>
          </a:p>
          <a:p>
            <a:pPr>
              <a:buNone/>
            </a:pPr>
            <a:endParaRPr lang="en-US" altLang="zh-CN" sz="2400" dirty="0">
              <a:latin typeface="Times New Roman" pitchFamily="18" charset="0"/>
              <a:ea typeface="楷体_GB2312" pitchFamily="49" charset="-122"/>
              <a:cs typeface="Times New Roman" pitchFamily="18" charset="0"/>
            </a:endParaRPr>
          </a:p>
          <a:p>
            <a:pPr>
              <a:buNone/>
            </a:pPr>
            <a:endParaRPr lang="en-US" altLang="zh-CN" sz="2400" dirty="0" smtClean="0">
              <a:latin typeface="Times New Roman" pitchFamily="18" charset="0"/>
              <a:ea typeface="楷体_GB2312" pitchFamily="49" charset="-122"/>
              <a:cs typeface="Times New Roman" pitchFamily="18" charset="0"/>
            </a:endParaRPr>
          </a:p>
          <a:p>
            <a:pPr>
              <a:buNone/>
            </a:pPr>
            <a:endParaRPr lang="en-US" altLang="zh-CN" sz="2400" dirty="0" smtClean="0">
              <a:latin typeface="Times New Roman" pitchFamily="18" charset="0"/>
              <a:ea typeface="楷体_GB2312" pitchFamily="49" charset="-122"/>
              <a:cs typeface="Times New Roman" pitchFamily="18" charset="0"/>
            </a:endParaRPr>
          </a:p>
          <a:p>
            <a:pPr>
              <a:buNone/>
            </a:pPr>
            <a:r>
              <a:rPr lang="en-US" altLang="zh-CN" sz="2400" dirty="0" smtClean="0">
                <a:latin typeface="华文新魏" pitchFamily="2" charset="-122"/>
                <a:ea typeface="华文新魏" pitchFamily="2" charset="-122"/>
              </a:rPr>
              <a:t> </a:t>
            </a: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Times New Roman" pitchFamily="18" charset="0"/>
                <a:ea typeface="楷体_GB2312" pitchFamily="49" charset="-122"/>
                <a:cs typeface="Times New Roman" pitchFamily="18" charset="0"/>
              </a:rPr>
              <a:t>预期理论解释了（</a:t>
            </a:r>
            <a:r>
              <a:rPr lang="en-US" altLang="zh-CN" sz="2400" dirty="0" smtClean="0">
                <a:latin typeface="Times New Roman" pitchFamily="18" charset="0"/>
                <a:ea typeface="楷体_GB2312" pitchFamily="49" charset="-122"/>
                <a:cs typeface="Times New Roman" pitchFamily="18" charset="0"/>
              </a:rPr>
              <a:t>2</a:t>
            </a:r>
            <a:r>
              <a:rPr lang="zh-CN" altLang="en-US" sz="2400" dirty="0" smtClean="0">
                <a:latin typeface="Times New Roman" pitchFamily="18" charset="0"/>
                <a:ea typeface="楷体_GB2312" pitchFamily="49" charset="-122"/>
                <a:cs typeface="Times New Roman" pitchFamily="18" charset="0"/>
              </a:rPr>
              <a:t>）：当短期利率较低时，人们通常预期未来短期利率将上升到其正常水平（</a:t>
            </a:r>
            <a:r>
              <a:rPr lang="zh-CN" altLang="en-US" sz="2400" dirty="0" smtClean="0">
                <a:solidFill>
                  <a:srgbClr val="FF0000"/>
                </a:solidFill>
                <a:latin typeface="Times New Roman" pitchFamily="18" charset="0"/>
                <a:ea typeface="楷体_GB2312" pitchFamily="49" charset="-122"/>
                <a:cs typeface="Times New Roman" pitchFamily="18" charset="0"/>
              </a:rPr>
              <a:t>均值回复</a:t>
            </a:r>
            <a:r>
              <a:rPr lang="zh-CN" altLang="en-US" sz="2400" dirty="0" smtClean="0">
                <a:latin typeface="Times New Roman" pitchFamily="18" charset="0"/>
                <a:ea typeface="楷体_GB2312" pitchFamily="49" charset="-122"/>
                <a:cs typeface="Times New Roman" pitchFamily="18" charset="0"/>
              </a:rPr>
              <a:t>），未来短期利率预期的平均值高于当前的短期利率。从而，长期利率会高于当前的短期利率。</a:t>
            </a:r>
            <a:endParaRPr lang="zh-CN" altLang="en-US" sz="2400" dirty="0">
              <a:latin typeface="Times New Roman" pitchFamily="18" charset="0"/>
              <a:ea typeface="楷体_GB2312" pitchFamily="49" charset="-122"/>
              <a:cs typeface="Times New Roman" pitchFamily="18" charset="0"/>
            </a:endParaRPr>
          </a:p>
        </p:txBody>
      </p:sp>
      <p:sp>
        <p:nvSpPr>
          <p:cNvPr id="4" name="标题 1"/>
          <p:cNvSpPr>
            <a:spLocks noGrp="1"/>
          </p:cNvSpPr>
          <p:nvPr>
            <p:ph type="title"/>
          </p:nvPr>
        </p:nvSpPr>
        <p:spPr>
          <a:xfrm>
            <a:off x="-324544" y="188640"/>
            <a:ext cx="8229600" cy="927100"/>
          </a:xfrm>
        </p:spPr>
        <p:txBody>
          <a:bodyPr/>
          <a:lstStyle/>
          <a:p>
            <a:pPr algn="ctr">
              <a:buFont typeface="Wingdings" pitchFamily="2" charset="2"/>
              <a:buChar char="ü"/>
            </a:pPr>
            <a:r>
              <a:rPr lang="zh-CN" altLang="en-US" sz="2800" dirty="0" smtClean="0">
                <a:solidFill>
                  <a:srgbClr val="0000FF"/>
                </a:solidFill>
                <a:latin typeface="Times New Roman" pitchFamily="18" charset="0"/>
                <a:ea typeface="楷体_GB2312" pitchFamily="49" charset="-122"/>
                <a:cs typeface="Times New Roman" pitchFamily="18" charset="0"/>
              </a:rPr>
              <a:t>预期理论对利率期限结构经验现实的解释</a:t>
            </a:r>
            <a:endParaRPr lang="zh-CN" altLang="en-US" sz="2800" dirty="0">
              <a:solidFill>
                <a:srgbClr val="0000FF"/>
              </a:solidFill>
              <a:latin typeface="Times New Roman" pitchFamily="18" charset="0"/>
              <a:ea typeface="楷体_GB2312" pitchFamily="49"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 xmlns:p14="http://schemas.microsoft.com/office/powerpoint/2010/main" val="4112746829"/>
              </p:ext>
            </p:extLst>
          </p:nvPr>
        </p:nvGraphicFramePr>
        <p:xfrm>
          <a:off x="2195736" y="2348880"/>
          <a:ext cx="5219700" cy="1285875"/>
        </p:xfrm>
        <a:graphic>
          <a:graphicData uri="http://schemas.openxmlformats.org/presentationml/2006/ole">
            <p:oleObj spid="_x0000_s482361" name="Equation" r:id="rId3" imgW="1752600" imgH="431800" progId="Equation.DSMT4">
              <p:embed/>
            </p:oleObj>
          </a:graphicData>
        </a:graphic>
      </p:graphicFrame>
      <p:sp>
        <p:nvSpPr>
          <p:cNvPr id="5" name="下箭头 4"/>
          <p:cNvSpPr/>
          <p:nvPr/>
        </p:nvSpPr>
        <p:spPr bwMode="auto">
          <a:xfrm flipV="1">
            <a:off x="3300455" y="2420888"/>
            <a:ext cx="144016" cy="5760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下箭头 5"/>
          <p:cNvSpPr/>
          <p:nvPr/>
        </p:nvSpPr>
        <p:spPr bwMode="auto">
          <a:xfrm flipV="1">
            <a:off x="2627784" y="2708920"/>
            <a:ext cx="144016" cy="5760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graphicFrame>
        <p:nvGraphicFramePr>
          <p:cNvPr id="7" name="对象 6"/>
          <p:cNvGraphicFramePr>
            <a:graphicFrameLocks noChangeAspect="1"/>
          </p:cNvGraphicFramePr>
          <p:nvPr>
            <p:extLst>
              <p:ext uri="{D42A27DB-BD31-4B8C-83A1-F6EECF244321}">
                <p14:modId xmlns="" xmlns:p14="http://schemas.microsoft.com/office/powerpoint/2010/main" val="2669639407"/>
              </p:ext>
            </p:extLst>
          </p:nvPr>
        </p:nvGraphicFramePr>
        <p:xfrm>
          <a:off x="2267744" y="5085184"/>
          <a:ext cx="5219700" cy="1285875"/>
        </p:xfrm>
        <a:graphic>
          <a:graphicData uri="http://schemas.openxmlformats.org/presentationml/2006/ole">
            <p:oleObj spid="_x0000_s482362" name="Equation" r:id="rId4" imgW="1752600" imgH="431800" progId="Equation.DSMT4">
              <p:embed/>
            </p:oleObj>
          </a:graphicData>
        </a:graphic>
      </p:graphicFrame>
      <p:sp>
        <p:nvSpPr>
          <p:cNvPr id="8" name="矩形 7"/>
          <p:cNvSpPr/>
          <p:nvPr/>
        </p:nvSpPr>
        <p:spPr bwMode="auto">
          <a:xfrm>
            <a:off x="3131840" y="5157192"/>
            <a:ext cx="432048" cy="576064"/>
          </a:xfrm>
          <a:prstGeom prst="rect">
            <a:avLst/>
          </a:prstGeom>
          <a:solidFill>
            <a:srgbClr val="7030A0">
              <a:alpha val="38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2014459" y="5260558"/>
            <a:ext cx="877163" cy="369332"/>
          </a:xfrm>
          <a:prstGeom prst="rect">
            <a:avLst/>
          </a:prstGeom>
          <a:noFill/>
        </p:spPr>
        <p:txBody>
          <a:bodyPr wrap="none" rtlCol="0">
            <a:spAutoFit/>
          </a:bodyPr>
          <a:lstStyle/>
          <a:p>
            <a:r>
              <a:rPr lang="zh-CN" altLang="en-US" b="1" dirty="0" smtClean="0">
                <a:latin typeface="楷体_GB2312" panose="02010609030101010101" pitchFamily="49" charset="-122"/>
                <a:ea typeface="楷体_GB2312" panose="02010609030101010101" pitchFamily="49" charset="-122"/>
              </a:rPr>
              <a:t>低利率</a:t>
            </a:r>
            <a:endParaRPr lang="zh-CN" altLang="en-US" b="1" dirty="0">
              <a:latin typeface="楷体_GB2312" panose="02010609030101010101" pitchFamily="49" charset="-122"/>
              <a:ea typeface="楷体_GB2312" panose="02010609030101010101" pitchFamily="49" charset="-122"/>
            </a:endParaRPr>
          </a:p>
        </p:txBody>
      </p:sp>
      <p:sp>
        <p:nvSpPr>
          <p:cNvPr id="10" name="右箭头 9"/>
          <p:cNvSpPr/>
          <p:nvPr/>
        </p:nvSpPr>
        <p:spPr bwMode="auto">
          <a:xfrm>
            <a:off x="2771800" y="5433062"/>
            <a:ext cx="288032" cy="8417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矩形 10"/>
          <p:cNvSpPr/>
          <p:nvPr/>
        </p:nvSpPr>
        <p:spPr bwMode="auto">
          <a:xfrm>
            <a:off x="3779912" y="5157192"/>
            <a:ext cx="3600400" cy="576064"/>
          </a:xfrm>
          <a:prstGeom prst="rect">
            <a:avLst/>
          </a:prstGeom>
          <a:solidFill>
            <a:srgbClr val="00B0F0">
              <a:alpha val="50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右箭头 11"/>
          <p:cNvSpPr/>
          <p:nvPr/>
        </p:nvSpPr>
        <p:spPr bwMode="auto">
          <a:xfrm flipH="1">
            <a:off x="7423812" y="5403139"/>
            <a:ext cx="288032" cy="8417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7711844" y="5260558"/>
            <a:ext cx="881973" cy="369332"/>
          </a:xfrm>
          <a:prstGeom prst="rect">
            <a:avLst/>
          </a:prstGeom>
          <a:noFill/>
        </p:spPr>
        <p:txBody>
          <a:bodyPr wrap="none" rtlCol="0">
            <a:spAutoFit/>
          </a:bodyPr>
          <a:lstStyle/>
          <a:p>
            <a:r>
              <a:rPr lang="zh-CN" altLang="en-US" b="1" dirty="0" smtClean="0">
                <a:latin typeface="楷体_GB2312" panose="02010609030101010101" pitchFamily="49" charset="-122"/>
                <a:ea typeface="楷体_GB2312" panose="02010609030101010101" pitchFamily="49" charset="-122"/>
              </a:rPr>
              <a:t>高利率</a:t>
            </a:r>
            <a:endParaRPr lang="zh-CN" altLang="en-US" b="1" dirty="0">
              <a:latin typeface="楷体_GB2312" panose="02010609030101010101" pitchFamily="49" charset="-122"/>
              <a:ea typeface="楷体_GB2312" panose="02010609030101010101" pitchFamily="49" charset="-122"/>
            </a:endParaRPr>
          </a:p>
        </p:txBody>
      </p:sp>
      <p:sp>
        <p:nvSpPr>
          <p:cNvPr id="14" name="矩形 13"/>
          <p:cNvSpPr/>
          <p:nvPr/>
        </p:nvSpPr>
        <p:spPr bwMode="auto">
          <a:xfrm>
            <a:off x="2267744" y="5517232"/>
            <a:ext cx="504056" cy="648072"/>
          </a:xfrm>
          <a:prstGeom prst="rect">
            <a:avLst/>
          </a:prstGeom>
          <a:solidFill>
            <a:srgbClr val="00B050">
              <a:alpha val="26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下箭头 14"/>
          <p:cNvSpPr/>
          <p:nvPr/>
        </p:nvSpPr>
        <p:spPr bwMode="auto">
          <a:xfrm>
            <a:off x="2465766" y="6165304"/>
            <a:ext cx="108012" cy="28803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2142898" y="6453336"/>
            <a:ext cx="881973" cy="369332"/>
          </a:xfrm>
          <a:prstGeom prst="rect">
            <a:avLst/>
          </a:prstGeom>
          <a:noFill/>
        </p:spPr>
        <p:txBody>
          <a:bodyPr wrap="none" rtlCol="0">
            <a:spAutoFit/>
          </a:bodyPr>
          <a:lstStyle/>
          <a:p>
            <a:r>
              <a:rPr lang="zh-CN" altLang="en-US" b="1" dirty="0" smtClean="0">
                <a:latin typeface="楷体_GB2312" panose="02010609030101010101" pitchFamily="49" charset="-122"/>
                <a:ea typeface="楷体_GB2312" panose="02010609030101010101" pitchFamily="49" charset="-122"/>
              </a:rPr>
              <a:t>高利率</a:t>
            </a:r>
            <a:endParaRPr lang="zh-CN" altLang="en-US" b="1"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28448681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144000" cy="3786214"/>
          </a:xfrm>
        </p:spPr>
        <p:txBody>
          <a:bodyPr/>
          <a:lstStyle/>
          <a:p>
            <a:pPr lvl="1">
              <a:buClr>
                <a:srgbClr val="FF0000"/>
              </a:buClr>
              <a:buFont typeface="Wingdings" panose="05000000000000000000" pitchFamily="2" charset="2"/>
              <a:buChar char="Ø"/>
            </a:pPr>
            <a:r>
              <a:rPr lang="zh-CN" altLang="en-US" b="1" dirty="0" smtClean="0">
                <a:solidFill>
                  <a:srgbClr val="FF33CC"/>
                </a:solidFill>
                <a:latin typeface="华文新魏" panose="02010800040101010101" pitchFamily="2" charset="-122"/>
                <a:ea typeface="华文新魏" panose="02010800040101010101" pitchFamily="2" charset="-122"/>
                <a:cs typeface="Times New Roman" panose="02020603050405020304" pitchFamily="18" charset="0"/>
                <a:sym typeface="Wingdings 2" pitchFamily="18" charset="2"/>
              </a:rPr>
              <a:t>市场分割假说</a:t>
            </a:r>
            <a:r>
              <a:rPr lang="en-US" altLang="zh-CN" dirty="0" smtClean="0">
                <a:latin typeface="华文新魏" panose="02010800040101010101" pitchFamily="2" charset="-122"/>
                <a:ea typeface="华文新魏" panose="02010800040101010101" pitchFamily="2" charset="-122"/>
                <a:cs typeface="Times New Roman" panose="02020603050405020304" pitchFamily="18" charset="0"/>
                <a:sym typeface="Wingdings 2" pitchFamily="18" charset="2"/>
              </a:rPr>
              <a:t>(Market Segmentation </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Wingdings 2" pitchFamily="18" charset="2"/>
              </a:rPr>
              <a:t>Hypothesis</a:t>
            </a:r>
            <a:r>
              <a:rPr lang="en-US" altLang="zh-CN" dirty="0" smtClean="0">
                <a:latin typeface="华文新魏" panose="02010800040101010101" pitchFamily="2" charset="-122"/>
                <a:ea typeface="华文新魏" panose="02010800040101010101" pitchFamily="2" charset="-122"/>
                <a:cs typeface="Times New Roman" panose="02020603050405020304" pitchFamily="18" charset="0"/>
                <a:sym typeface="Wingdings 2" pitchFamily="18" charset="2"/>
              </a:rPr>
              <a:t>)</a:t>
            </a:r>
            <a:endParaRPr lang="en-US" altLang="zh-CN" dirty="0">
              <a:latin typeface="华文新魏" panose="02010800040101010101" pitchFamily="2" charset="-122"/>
              <a:ea typeface="华文新魏" panose="02010800040101010101" pitchFamily="2" charset="-122"/>
              <a:cs typeface="Times New Roman" panose="02020603050405020304" pitchFamily="18" charset="0"/>
              <a:sym typeface="Wingdings 2" pitchFamily="18" charset="2"/>
            </a:endParaRPr>
          </a:p>
          <a:p>
            <a:pPr lvl="2">
              <a:lnSpc>
                <a:spcPct val="120000"/>
              </a:lnSpc>
              <a:buClr>
                <a:srgbClr val="FF0000"/>
              </a:buClr>
              <a:buFont typeface="Wingdings" panose="05000000000000000000" pitchFamily="2" charset="2"/>
              <a:buChar char="ü"/>
            </a:pPr>
            <a:r>
              <a:rPr lang="zh-CN" altLang="en-US"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 不同期限利率独立决定。短期债券市场的投资者相对长期债券市场数量更多、投资需求更旺盛，进而短期债券市场债券价格更高、利率更低。（长期债券更不受欢迎，需要有流动性溢价补偿）</a:t>
            </a:r>
            <a:endParaRPr lang="en-US" altLang="zh-CN"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2">
              <a:lnSpc>
                <a:spcPct val="120000"/>
              </a:lnSpc>
              <a:buClr>
                <a:srgbClr val="FF0000"/>
              </a:buClr>
              <a:buFont typeface="Wingdings" panose="05000000000000000000" pitchFamily="2" charset="2"/>
              <a:buChar char="ü"/>
            </a:pPr>
            <a:r>
              <a:rPr lang="zh-CN" altLang="en-US"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假设：不同债券市场完全分割；（有点类似投资者风险偏好，只会选择某一种资产而不是同时持有两种资产</a:t>
            </a:r>
            <a:r>
              <a:rPr lang="en-US" altLang="zh-CN"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dirty="0">
                <a:latin typeface="Times New Roman" panose="02020603050405020304" pitchFamily="18" charset="0"/>
                <a:ea typeface="楷体_GB2312" pitchFamily="49" charset="-122"/>
                <a:cs typeface="Times New Roman" panose="02020603050405020304" pitchFamily="18" charset="0"/>
                <a:sym typeface="Wingdings 2" pitchFamily="18" charset="2"/>
              </a:rPr>
              <a:t>角</a:t>
            </a:r>
            <a:r>
              <a:rPr lang="zh-CN" altLang="en-US"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点选择）</a:t>
            </a:r>
            <a:r>
              <a:rPr lang="en-US" altLang="zh-CN"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b="1"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相当于投资者风险偏好！！！</a:t>
            </a:r>
            <a:endParaRPr lang="en-US" altLang="zh-CN" b="1"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2">
              <a:lnSpc>
                <a:spcPct val="120000"/>
              </a:lnSpc>
              <a:buClr>
                <a:srgbClr val="FF0000"/>
              </a:buClr>
              <a:buFont typeface="Wingdings" panose="05000000000000000000" pitchFamily="2" charset="2"/>
              <a:buChar char="ü"/>
            </a:pPr>
            <a:r>
              <a:rPr lang="zh-CN" altLang="en-US"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能解释经验现实（</a:t>
            </a:r>
            <a:r>
              <a:rPr lang="en-US" altLang="zh-CN"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3</a:t>
            </a:r>
            <a:r>
              <a:rPr lang="zh-CN" altLang="en-US"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a:t>
            </a:r>
            <a:endParaRPr lang="zh-CN" altLang="en-US" dirty="0"/>
          </a:p>
        </p:txBody>
      </p:sp>
    </p:spTree>
    <p:extLst>
      <p:ext uri="{BB962C8B-B14F-4D97-AF65-F5344CB8AC3E}">
        <p14:creationId xmlns="" xmlns:p14="http://schemas.microsoft.com/office/powerpoint/2010/main" val="36508485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0" name="Object 2"/>
          <p:cNvGraphicFramePr>
            <a:graphicFrameLocks noChangeAspect="1"/>
          </p:cNvGraphicFramePr>
          <p:nvPr>
            <p:extLst>
              <p:ext uri="{D42A27DB-BD31-4B8C-83A1-F6EECF244321}">
                <p14:modId xmlns="" xmlns:p14="http://schemas.microsoft.com/office/powerpoint/2010/main" val="3297032946"/>
              </p:ext>
            </p:extLst>
          </p:nvPr>
        </p:nvGraphicFramePr>
        <p:xfrm>
          <a:off x="1330485" y="4530357"/>
          <a:ext cx="5975578" cy="1285884"/>
        </p:xfrm>
        <a:graphic>
          <a:graphicData uri="http://schemas.openxmlformats.org/presentationml/2006/ole">
            <p:oleObj spid="_x0000_s481315" name="Equation" r:id="rId3" imgW="2006600" imgH="431800" progId="Equation.DSMT4">
              <p:embed/>
            </p:oleObj>
          </a:graphicData>
        </a:graphic>
      </p:graphicFrame>
      <p:sp>
        <p:nvSpPr>
          <p:cNvPr id="5" name="矩形 4"/>
          <p:cNvSpPr/>
          <p:nvPr/>
        </p:nvSpPr>
        <p:spPr bwMode="auto">
          <a:xfrm>
            <a:off x="2116303" y="4601795"/>
            <a:ext cx="4357718" cy="1214446"/>
          </a:xfrm>
          <a:prstGeom prst="rect">
            <a:avLst/>
          </a:prstGeom>
          <a:noFill/>
          <a:ln w="47625"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矩形 5"/>
          <p:cNvSpPr/>
          <p:nvPr/>
        </p:nvSpPr>
        <p:spPr bwMode="auto">
          <a:xfrm>
            <a:off x="6831211" y="4601795"/>
            <a:ext cx="571504" cy="1214446"/>
          </a:xfrm>
          <a:prstGeom prst="rect">
            <a:avLst/>
          </a:prstGeom>
          <a:noFill/>
          <a:ln w="47625" cap="flat" cmpd="sng" algn="ctr">
            <a:solidFill>
              <a:srgbClr val="00B05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4572000" y="5373216"/>
            <a:ext cx="1114408" cy="369332"/>
          </a:xfrm>
          <a:prstGeom prst="rect">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zh-CN" altLang="en-US" b="1" dirty="0" smtClean="0">
                <a:solidFill>
                  <a:srgbClr val="FFFFFF"/>
                </a:solidFill>
                <a:latin typeface="楷体_GB2312" panose="02010609030101010101" pitchFamily="49" charset="-122"/>
                <a:ea typeface="楷体_GB2312" panose="02010609030101010101" pitchFamily="49" charset="-122"/>
              </a:rPr>
              <a:t>预期假说</a:t>
            </a:r>
            <a:endParaRPr lang="zh-CN" altLang="en-US" b="1" dirty="0">
              <a:solidFill>
                <a:srgbClr val="FFFFFF"/>
              </a:solidFill>
              <a:latin typeface="楷体_GB2312" panose="02010609030101010101" pitchFamily="49" charset="-122"/>
              <a:ea typeface="楷体_GB2312" panose="02010609030101010101" pitchFamily="49" charset="-122"/>
            </a:endParaRPr>
          </a:p>
        </p:txBody>
      </p:sp>
      <p:sp>
        <p:nvSpPr>
          <p:cNvPr id="8" name="TextBox 7"/>
          <p:cNvSpPr txBox="1"/>
          <p:nvPr/>
        </p:nvSpPr>
        <p:spPr>
          <a:xfrm>
            <a:off x="7688467" y="4188807"/>
            <a:ext cx="428628" cy="1754326"/>
          </a:xfrm>
          <a:prstGeom prst="rect">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b="1" dirty="0" smtClean="0">
                <a:solidFill>
                  <a:srgbClr val="FFFFFF"/>
                </a:solidFill>
                <a:latin typeface="楷体_GB2312" panose="02010609030101010101" pitchFamily="49" charset="-122"/>
                <a:ea typeface="楷体_GB2312" panose="02010609030101010101" pitchFamily="49" charset="-122"/>
              </a:rPr>
              <a:t>市场分割</a:t>
            </a:r>
            <a:endParaRPr lang="en-US" altLang="zh-CN" b="1" dirty="0" smtClean="0">
              <a:solidFill>
                <a:srgbClr val="FFFFFF"/>
              </a:solidFill>
              <a:latin typeface="楷体_GB2312" panose="02010609030101010101" pitchFamily="49" charset="-122"/>
              <a:ea typeface="楷体_GB2312" panose="02010609030101010101" pitchFamily="49" charset="-122"/>
            </a:endParaRPr>
          </a:p>
          <a:p>
            <a:r>
              <a:rPr lang="zh-CN" altLang="en-US" b="1" dirty="0">
                <a:solidFill>
                  <a:srgbClr val="FFFFFF"/>
                </a:solidFill>
                <a:latin typeface="楷体_GB2312" panose="02010609030101010101" pitchFamily="49" charset="-122"/>
                <a:ea typeface="楷体_GB2312" panose="02010609030101010101" pitchFamily="49" charset="-122"/>
              </a:rPr>
              <a:t>假说</a:t>
            </a:r>
          </a:p>
        </p:txBody>
      </p:sp>
      <p:sp>
        <p:nvSpPr>
          <p:cNvPr id="9" name="下箭头 8"/>
          <p:cNvSpPr/>
          <p:nvPr/>
        </p:nvSpPr>
        <p:spPr bwMode="auto">
          <a:xfrm flipV="1">
            <a:off x="4932040" y="5085184"/>
            <a:ext cx="142876" cy="21431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右箭头 9"/>
          <p:cNvSpPr/>
          <p:nvPr/>
        </p:nvSpPr>
        <p:spPr bwMode="auto">
          <a:xfrm flipH="1">
            <a:off x="7402715" y="5030423"/>
            <a:ext cx="285752" cy="35719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4" name="内容占位符 2"/>
          <p:cNvSpPr txBox="1">
            <a:spLocks/>
          </p:cNvSpPr>
          <p:nvPr/>
        </p:nvSpPr>
        <p:spPr bwMode="gray">
          <a:xfrm>
            <a:off x="107504" y="0"/>
            <a:ext cx="91440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Clr>
                <a:srgbClr val="FF0000"/>
              </a:buClr>
              <a:buFont typeface="Wingdings" panose="05000000000000000000" pitchFamily="2" charset="2"/>
              <a:buChar char="Ø"/>
            </a:pPr>
            <a:r>
              <a:rPr lang="zh-CN" altLang="en-US" sz="2800" b="1" kern="0" dirty="0" smtClean="0">
                <a:solidFill>
                  <a:srgbClr val="FF33CC"/>
                </a:solidFill>
                <a:latin typeface="Times New Roman" panose="02020603050405020304" pitchFamily="18" charset="0"/>
                <a:ea typeface="楷体_GB2312" pitchFamily="49" charset="-122"/>
                <a:cs typeface="Times New Roman" panose="02020603050405020304" pitchFamily="18" charset="0"/>
                <a:sym typeface="Wingdings 2" pitchFamily="18" charset="2"/>
              </a:rPr>
              <a:t>流动性溢价理论</a:t>
            </a:r>
            <a:r>
              <a:rPr lang="zh-CN" altLang="en-US" sz="2800"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en-US" altLang="zh-CN" sz="2800"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Liquidity Premium Theory)</a:t>
            </a:r>
          </a:p>
          <a:p>
            <a:pPr lvl="2">
              <a:lnSpc>
                <a:spcPct val="120000"/>
              </a:lnSpc>
              <a:buClr>
                <a:srgbClr val="FF0000"/>
              </a:buClr>
              <a:buFont typeface="Wingdings" panose="05000000000000000000" pitchFamily="2" charset="2"/>
              <a:buChar char="ü"/>
            </a:pPr>
            <a:r>
              <a:rPr lang="en-US" altLang="zh-CN"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 </a:t>
            </a:r>
            <a:r>
              <a:rPr lang="zh-CN" altLang="en-US"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流动性溢价理论</a:t>
            </a:r>
            <a:r>
              <a:rPr lang="en-US" altLang="zh-CN"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 </a:t>
            </a:r>
            <a:r>
              <a:rPr lang="zh-CN" altLang="en-US"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期限选择与流动性升水理论）基本上继承了预期假说的衣钵。其认为长期利率由短期利率及未来短期利率的预期的平均值决定，只是其认为长期利率相对于短期利率而言，还存在流动性风险，从而需要考虑流动性溢价。（利率</a:t>
            </a:r>
            <a:r>
              <a:rPr lang="en-US" altLang="zh-CN"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无风险利率</a:t>
            </a:r>
            <a:r>
              <a:rPr lang="en-US" altLang="zh-CN"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风险溢价）</a:t>
            </a:r>
            <a:endParaRPr lang="en-US" altLang="zh-CN"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2">
              <a:lnSpc>
                <a:spcPct val="120000"/>
              </a:lnSpc>
              <a:buClr>
                <a:srgbClr val="FF0000"/>
              </a:buClr>
              <a:buFont typeface="Wingdings" panose="05000000000000000000" pitchFamily="2" charset="2"/>
              <a:buChar char="ü"/>
            </a:pPr>
            <a:r>
              <a:rPr lang="zh-CN" altLang="en-US"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假设：</a:t>
            </a:r>
            <a:r>
              <a:rPr lang="zh-CN" altLang="en-US" b="1" kern="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投资者风险厌恶</a:t>
            </a:r>
            <a:r>
              <a:rPr lang="zh-CN" altLang="en-US"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；不同债券不完全替代，长期债券相对而言更不受欢迎，从而需要给予流动性风险补偿。</a:t>
            </a:r>
            <a:endParaRPr lang="en-US" altLang="zh-CN"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2">
              <a:lnSpc>
                <a:spcPct val="120000"/>
              </a:lnSpc>
              <a:buClr>
                <a:srgbClr val="FF0000"/>
              </a:buClr>
              <a:buFont typeface="Wingdings" panose="05000000000000000000" pitchFamily="2" charset="2"/>
              <a:buChar char="ü"/>
            </a:pPr>
            <a:r>
              <a:rPr lang="zh-CN" altLang="en-US"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综合了前两种理论，从而能解释</a:t>
            </a:r>
            <a:r>
              <a:rPr lang="en-US" altLang="zh-CN"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3</a:t>
            </a:r>
            <a:r>
              <a:rPr lang="zh-CN" altLang="en-US"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个经验现实。</a:t>
            </a:r>
            <a:endParaRPr lang="en-US" altLang="zh-CN" kern="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buFontTx/>
              <a:buNone/>
            </a:pPr>
            <a:endParaRPr lang="zh-CN" altLang="en-US" kern="0" dirty="0"/>
          </a:p>
        </p:txBody>
      </p:sp>
      <p:sp>
        <p:nvSpPr>
          <p:cNvPr id="11" name="下箭头 10"/>
          <p:cNvSpPr/>
          <p:nvPr/>
        </p:nvSpPr>
        <p:spPr bwMode="auto">
          <a:xfrm>
            <a:off x="7092280" y="5877272"/>
            <a:ext cx="144016" cy="43204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5652120" y="6211669"/>
            <a:ext cx="2723823" cy="646331"/>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流动性风险溢价随投资者</a:t>
            </a:r>
            <a:endParaRPr lang="en-US" altLang="zh-CN" b="1" dirty="0" smtClean="0">
              <a:latin typeface="楷体_GB2312" pitchFamily="49" charset="-122"/>
              <a:ea typeface="楷体_GB2312" pitchFamily="49" charset="-122"/>
            </a:endParaRPr>
          </a:p>
          <a:p>
            <a:r>
              <a:rPr lang="zh-CN" altLang="en-US" b="1" dirty="0" smtClean="0">
                <a:latin typeface="楷体_GB2312" pitchFamily="49" charset="-122"/>
                <a:ea typeface="楷体_GB2312" pitchFamily="49" charset="-122"/>
              </a:rPr>
              <a:t>风险厌恶程度上升而上升</a:t>
            </a:r>
            <a:endParaRPr lang="zh-CN" altLang="en-US" b="1" dirty="0">
              <a:latin typeface="楷体_GB2312" pitchFamily="49" charset="-122"/>
              <a:ea typeface="楷体_GB2312" pitchFamily="49" charset="-122"/>
            </a:endParaRPr>
          </a:p>
        </p:txBody>
      </p:sp>
    </p:spTree>
    <p:extLst>
      <p:ext uri="{BB962C8B-B14F-4D97-AF65-F5344CB8AC3E}">
        <p14:creationId xmlns="" xmlns:p14="http://schemas.microsoft.com/office/powerpoint/2010/main" val="2054435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714356"/>
            <a:ext cx="8229600"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anose="02010800040101010101" pitchFamily="2" charset="-122"/>
                <a:ea typeface="华文新魏" panose="02010800040101010101" pitchFamily="2" charset="-122"/>
              </a:rPr>
              <a:t>风险资产利率</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无风险利率</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风险溢价</a:t>
            </a:r>
            <a:endParaRPr lang="en-US" altLang="zh-CN" dirty="0" smtClean="0">
              <a:latin typeface="华文新魏" panose="02010800040101010101" pitchFamily="2" charset="-122"/>
              <a:ea typeface="华文新魏" panose="02010800040101010101" pitchFamily="2" charset="-122"/>
            </a:endParaRPr>
          </a:p>
          <a:p>
            <a:pPr lvl="1">
              <a:buClr>
                <a:srgbClr val="FF0000"/>
              </a:buClr>
              <a:buFont typeface="Wingdings" pitchFamily="2" charset="2"/>
              <a:buChar char="Ø"/>
            </a:pPr>
            <a:r>
              <a:rPr lang="zh-CN" altLang="en-US" dirty="0" smtClean="0">
                <a:latin typeface="楷体_GB2312" pitchFamily="49" charset="-122"/>
                <a:ea typeface="楷体_GB2312" pitchFamily="49" charset="-122"/>
              </a:rPr>
              <a:t>无风险利率由经济周期等因素决定，是系统性风险（无法避免和无法分散的风险）。</a:t>
            </a:r>
            <a:endParaRPr lang="en-US" altLang="zh-CN"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dirty="0" smtClean="0">
                <a:latin typeface="楷体_GB2312" pitchFamily="49" charset="-122"/>
                <a:ea typeface="楷体_GB2312" pitchFamily="49" charset="-122"/>
              </a:rPr>
              <a:t>风险溢价为信用风险、流动性风险等组成，是非系统性风险（可以分散）。</a:t>
            </a:r>
            <a:r>
              <a:rPr lang="en-US" altLang="zh-CN" dirty="0" smtClean="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Tree>
    <p:extLst>
      <p:ext uri="{BB962C8B-B14F-4D97-AF65-F5344CB8AC3E}">
        <p14:creationId xmlns:p14="http://schemas.microsoft.com/office/powerpoint/2010/main" xmlns="" val="20188339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89696"/>
            <a:ext cx="9144000" cy="4525963"/>
          </a:xfrm>
        </p:spPr>
        <p:txBody>
          <a:bodyPr/>
          <a:lstStyle/>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b="1" dirty="0" smtClean="0">
                <a:solidFill>
                  <a:srgbClr val="FF33CC"/>
                </a:solidFill>
                <a:latin typeface="华文新魏" pitchFamily="2" charset="-122"/>
                <a:ea typeface="华文新魏" pitchFamily="2" charset="-122"/>
              </a:rPr>
              <a:t>利率管制</a:t>
            </a:r>
            <a:r>
              <a:rPr lang="zh-CN" altLang="en-US" sz="2400" dirty="0" smtClean="0">
                <a:latin typeface="楷体_GB2312" pitchFamily="49" charset="-122"/>
                <a:ea typeface="楷体_GB2312" pitchFamily="49" charset="-122"/>
              </a:rPr>
              <a:t>：利率并不由市场供求均衡决定，而是由政府有关部门（或中央银行）外生直接制定利率（或规定利率的上下限）。</a:t>
            </a:r>
            <a:r>
              <a:rPr lang="en-US" altLang="zh-CN" sz="2400" dirty="0" smtClean="0">
                <a:latin typeface="楷体_GB2312" pitchFamily="49" charset="-122"/>
                <a:ea typeface="楷体_GB2312" pitchFamily="49" charset="-122"/>
              </a:rPr>
              <a:t> </a:t>
            </a:r>
          </a:p>
          <a:p>
            <a:pPr>
              <a:buNone/>
            </a:pPr>
            <a:r>
              <a:rPr lang="en-US" altLang="zh-CN" dirty="0" smtClean="0">
                <a:latin typeface="楷体_GB2312" pitchFamily="49" charset="-122"/>
                <a:ea typeface="楷体_GB2312" pitchFamily="49" charset="-122"/>
              </a:rPr>
              <a:t>  </a:t>
            </a:r>
            <a:endParaRPr lang="zh-CN" altLang="en-US" dirty="0"/>
          </a:p>
        </p:txBody>
      </p:sp>
      <p:sp>
        <p:nvSpPr>
          <p:cNvPr id="6" name="标题 1"/>
          <p:cNvSpPr>
            <a:spLocks noGrp="1"/>
          </p:cNvSpPr>
          <p:nvPr>
            <p:ph type="title"/>
          </p:nvPr>
        </p:nvSpPr>
        <p:spPr>
          <a:xfrm>
            <a:off x="31048" y="0"/>
            <a:ext cx="8229600" cy="692696"/>
          </a:xfrm>
        </p:spPr>
        <p:txBody>
          <a:bodyPr/>
          <a:lstStyle/>
          <a:p>
            <a:r>
              <a:rPr lang="en-US" altLang="zh-CN" sz="3600" dirty="0" smtClean="0">
                <a:solidFill>
                  <a:srgbClr val="FF33CC"/>
                </a:solidFill>
                <a:latin typeface="Times New Roman" pitchFamily="18" charset="0"/>
                <a:ea typeface="楷体_GB2312" panose="02010609030101010101" pitchFamily="49" charset="-122"/>
                <a:cs typeface="Times New Roman" pitchFamily="18" charset="0"/>
              </a:rPr>
              <a:t>4</a:t>
            </a:r>
            <a:r>
              <a:rPr lang="zh-CN" altLang="en-US" sz="3600" dirty="0" smtClean="0">
                <a:solidFill>
                  <a:srgbClr val="FF33CC"/>
                </a:solidFill>
                <a:latin typeface="Times New Roman" pitchFamily="18" charset="0"/>
                <a:ea typeface="楷体_GB2312" panose="02010609030101010101" pitchFamily="49" charset="-122"/>
                <a:cs typeface="Times New Roman" pitchFamily="18" charset="0"/>
              </a:rPr>
              <a:t>、利率管制因素</a:t>
            </a:r>
          </a:p>
        </p:txBody>
      </p:sp>
      <p:grpSp>
        <p:nvGrpSpPr>
          <p:cNvPr id="4" name="组合 3"/>
          <p:cNvGrpSpPr/>
          <p:nvPr/>
        </p:nvGrpSpPr>
        <p:grpSpPr>
          <a:xfrm>
            <a:off x="487840" y="1783589"/>
            <a:ext cx="8069382" cy="4999910"/>
            <a:chOff x="0" y="188640"/>
            <a:chExt cx="7491234" cy="5184576"/>
          </a:xfrm>
        </p:grpSpPr>
        <p:cxnSp>
          <p:nvCxnSpPr>
            <p:cNvPr id="5" name="直接箭头连接符 4"/>
            <p:cNvCxnSpPr/>
            <p:nvPr/>
          </p:nvCxnSpPr>
          <p:spPr bwMode="auto">
            <a:xfrm>
              <a:off x="899592" y="4149080"/>
              <a:ext cx="468052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V="1">
              <a:off x="899592" y="692696"/>
              <a:ext cx="0" cy="468052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flipV="1">
              <a:off x="1331640" y="1184617"/>
              <a:ext cx="3672408" cy="259228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1547664" y="719543"/>
              <a:ext cx="3384376" cy="2952328"/>
            </a:xfrm>
            <a:prstGeom prst="line">
              <a:avLst/>
            </a:prstGeom>
            <a:solidFill>
              <a:schemeClr val="accent1"/>
            </a:solidFill>
            <a:ln w="38100"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5580112" y="3964414"/>
              <a:ext cx="1028611" cy="382973"/>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资金数量</a:t>
              </a:r>
              <a:endParaRPr lang="zh-CN" altLang="en-US" dirty="0">
                <a:latin typeface="楷体_GB2312" panose="02010609030101010101" pitchFamily="49" charset="-122"/>
                <a:ea typeface="楷体_GB2312" panose="02010609030101010101" pitchFamily="49" charset="-122"/>
              </a:endParaRPr>
            </a:p>
          </p:txBody>
        </p:sp>
        <p:sp>
          <p:nvSpPr>
            <p:cNvPr id="11" name="TextBox 10"/>
            <p:cNvSpPr txBox="1"/>
            <p:nvPr/>
          </p:nvSpPr>
          <p:spPr>
            <a:xfrm>
              <a:off x="393848" y="188640"/>
              <a:ext cx="600023" cy="382973"/>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利率</a:t>
              </a:r>
              <a:endParaRPr lang="zh-CN" altLang="en-US" dirty="0">
                <a:latin typeface="楷体_GB2312" panose="02010609030101010101" pitchFamily="49" charset="-122"/>
                <a:ea typeface="楷体_GB2312" panose="02010609030101010101" pitchFamily="49" charset="-122"/>
              </a:endParaRPr>
            </a:p>
          </p:txBody>
        </p:sp>
        <p:sp>
          <p:nvSpPr>
            <p:cNvPr id="12" name="TextBox 11"/>
            <p:cNvSpPr txBox="1"/>
            <p:nvPr/>
          </p:nvSpPr>
          <p:spPr>
            <a:xfrm>
              <a:off x="4283968" y="692696"/>
              <a:ext cx="3207266" cy="670203"/>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资金供给曲线（</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S</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曲线或</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L</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曲线或</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银行贷款供给曲线）</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3" name="TextBox 12"/>
            <p:cNvSpPr txBox="1"/>
            <p:nvPr/>
          </p:nvSpPr>
          <p:spPr>
            <a:xfrm>
              <a:off x="586793" y="719543"/>
              <a:ext cx="3262329" cy="670203"/>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资金需求曲线（</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曲线或</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M</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曲线或</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企业贷款需求曲线）</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14" name="直接连接符 13"/>
            <p:cNvCxnSpPr/>
            <p:nvPr/>
          </p:nvCxnSpPr>
          <p:spPr bwMode="auto">
            <a:xfrm flipH="1">
              <a:off x="899592" y="2312876"/>
              <a:ext cx="2520280"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3419872" y="2312876"/>
              <a:ext cx="0" cy="183620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7504" y="2163956"/>
              <a:ext cx="1028611" cy="382973"/>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均衡利率</a:t>
              </a:r>
              <a:endParaRPr lang="zh-CN" altLang="en-US" dirty="0">
                <a:latin typeface="楷体_GB2312" panose="02010609030101010101" pitchFamily="49" charset="-122"/>
                <a:ea typeface="楷体_GB2312" panose="02010609030101010101" pitchFamily="49" charset="-122"/>
              </a:endParaRPr>
            </a:p>
          </p:txBody>
        </p:sp>
        <p:sp>
          <p:nvSpPr>
            <p:cNvPr id="17" name="TextBox 16"/>
            <p:cNvSpPr txBox="1"/>
            <p:nvPr/>
          </p:nvSpPr>
          <p:spPr>
            <a:xfrm>
              <a:off x="2865874" y="4170616"/>
              <a:ext cx="1028611" cy="382973"/>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均衡资</a:t>
              </a:r>
              <a:r>
                <a:rPr lang="zh-CN" altLang="en-US" dirty="0" smtClean="0"/>
                <a:t>金</a:t>
              </a:r>
              <a:endParaRPr lang="zh-CN" altLang="en-US" dirty="0"/>
            </a:p>
          </p:txBody>
        </p:sp>
        <p:cxnSp>
          <p:nvCxnSpPr>
            <p:cNvPr id="18" name="直接连接符 17"/>
            <p:cNvCxnSpPr/>
            <p:nvPr/>
          </p:nvCxnSpPr>
          <p:spPr bwMode="auto">
            <a:xfrm>
              <a:off x="899592" y="3032956"/>
              <a:ext cx="3240360" cy="0"/>
            </a:xfrm>
            <a:prstGeom prst="line">
              <a:avLst/>
            </a:prstGeom>
            <a:solidFill>
              <a:schemeClr val="accent1"/>
            </a:solidFill>
            <a:ln w="381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0" y="2848290"/>
              <a:ext cx="1028611" cy="382973"/>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管制利率</a:t>
              </a:r>
              <a:endParaRPr lang="zh-CN" altLang="en-US" dirty="0">
                <a:latin typeface="楷体_GB2312" panose="02010609030101010101" pitchFamily="49" charset="-122"/>
                <a:ea typeface="楷体_GB2312" panose="02010609030101010101" pitchFamily="49" charset="-122"/>
              </a:endParaRPr>
            </a:p>
          </p:txBody>
        </p:sp>
        <p:cxnSp>
          <p:nvCxnSpPr>
            <p:cNvPr id="20" name="直接连接符 19"/>
            <p:cNvCxnSpPr/>
            <p:nvPr/>
          </p:nvCxnSpPr>
          <p:spPr bwMode="auto">
            <a:xfrm>
              <a:off x="2294953" y="3008673"/>
              <a:ext cx="0" cy="1137660"/>
            </a:xfrm>
            <a:prstGeom prst="line">
              <a:avLst/>
            </a:prstGeom>
            <a:solidFill>
              <a:schemeClr val="accent1"/>
            </a:solidFill>
            <a:ln w="381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1734268" y="4170616"/>
              <a:ext cx="1028611" cy="670203"/>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真实资金</a:t>
              </a:r>
              <a:endParaRPr lang="en-US" altLang="zh-CN" dirty="0" smtClean="0">
                <a:latin typeface="楷体_GB2312" panose="02010609030101010101" pitchFamily="49" charset="-122"/>
                <a:ea typeface="楷体_GB2312" panose="02010609030101010101" pitchFamily="49" charset="-122"/>
              </a:endParaRPr>
            </a:p>
            <a:p>
              <a:r>
                <a:rPr lang="zh-CN" altLang="en-US" dirty="0">
                  <a:latin typeface="楷体_GB2312" panose="02010609030101010101" pitchFamily="49" charset="-122"/>
                  <a:ea typeface="楷体_GB2312" panose="02010609030101010101" pitchFamily="49" charset="-122"/>
                </a:rPr>
                <a:t>供给</a:t>
              </a:r>
            </a:p>
          </p:txBody>
        </p:sp>
        <p:sp>
          <p:nvSpPr>
            <p:cNvPr id="22" name="左大括号 21"/>
            <p:cNvSpPr/>
            <p:nvPr/>
          </p:nvSpPr>
          <p:spPr bwMode="auto">
            <a:xfrm rot="16200000">
              <a:off x="3156915" y="2234585"/>
              <a:ext cx="184666" cy="1781407"/>
            </a:xfrm>
            <a:prstGeom prst="leftBrace">
              <a:avLst/>
            </a:prstGeom>
            <a:noFill/>
            <a:ln w="3810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Arial" charset="0"/>
              </a:endParaRPr>
            </a:p>
          </p:txBody>
        </p:sp>
        <p:sp>
          <p:nvSpPr>
            <p:cNvPr id="23" name="TextBox 22"/>
            <p:cNvSpPr txBox="1"/>
            <p:nvPr/>
          </p:nvSpPr>
          <p:spPr>
            <a:xfrm>
              <a:off x="2359504" y="3302539"/>
              <a:ext cx="1796497" cy="670203"/>
            </a:xfrm>
            <a:prstGeom prst="rect">
              <a:avLst/>
            </a:prstGeom>
            <a:noFill/>
          </p:spPr>
          <p:txBody>
            <a:bodyPr wrap="none" rtlCol="0">
              <a:spAutoFit/>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信贷配给</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credit rational</a:t>
              </a:r>
              <a:r>
                <a:rPr lang="zh-CN" altLang="en-US" dirty="0" smtClean="0"/>
                <a:t>）</a:t>
              </a:r>
              <a:endParaRPr lang="zh-CN" altLang="en-US" dirty="0"/>
            </a:p>
          </p:txBody>
        </p:sp>
      </p:grpSp>
    </p:spTree>
    <p:extLst>
      <p:ext uri="{BB962C8B-B14F-4D97-AF65-F5344CB8AC3E}">
        <p14:creationId xmlns="" xmlns:p14="http://schemas.microsoft.com/office/powerpoint/2010/main" val="8749355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4</a:t>
            </a:r>
            <a:r>
              <a:rPr lang="zh-CN" altLang="en-US" sz="5400" dirty="0" smtClean="0">
                <a:solidFill>
                  <a:schemeClr val="tx1"/>
                </a:solidFill>
                <a:latin typeface="华文新魏" pitchFamily="2" charset="-122"/>
                <a:ea typeface="华文新魏" pitchFamily="2" charset="-122"/>
              </a:rPr>
              <a:t>节</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dirty="0" smtClean="0">
                <a:solidFill>
                  <a:schemeClr val="tx1"/>
                </a:solidFill>
                <a:latin typeface="华文新魏" pitchFamily="2" charset="-122"/>
                <a:ea typeface="华文新魏" pitchFamily="2" charset="-122"/>
              </a:rPr>
              <a:t>利率的作用及其发挥</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14282" y="1000108"/>
            <a:ext cx="2857520" cy="2786082"/>
          </a:xfrm>
          <a:prstGeom prst="rect">
            <a:avLst/>
          </a:prstGeom>
          <a:noFill/>
          <a:ln w="476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5" name="TextBox 4"/>
          <p:cNvSpPr txBox="1"/>
          <p:nvPr/>
        </p:nvSpPr>
        <p:spPr>
          <a:xfrm>
            <a:off x="214282" y="1357298"/>
            <a:ext cx="2786082" cy="1754326"/>
          </a:xfrm>
          <a:prstGeom prst="rect">
            <a:avLst/>
          </a:prstGeom>
          <a:noFill/>
        </p:spPr>
        <p:txBody>
          <a:bodyPr wrap="square" rtlCol="0">
            <a:spAutoFit/>
          </a:bodyPr>
          <a:lstStyle/>
          <a:p>
            <a:r>
              <a:rPr lang="zh-CN" altLang="en-US" dirty="0" smtClean="0">
                <a:latin typeface="楷体_GB2312" panose="02010609030101010101" pitchFamily="49" charset="-122"/>
                <a:ea typeface="楷体_GB2312" panose="02010609030101010101" pitchFamily="49" charset="-122"/>
              </a:rPr>
              <a:t>国内产出、国外产出、国</a:t>
            </a:r>
            <a:endParaRPr lang="en-US" altLang="zh-CN" dirty="0" smtClean="0">
              <a:latin typeface="楷体_GB2312" panose="02010609030101010101" pitchFamily="49" charset="-122"/>
              <a:ea typeface="楷体_GB2312" panose="02010609030101010101" pitchFamily="49" charset="-122"/>
            </a:endParaRPr>
          </a:p>
          <a:p>
            <a:r>
              <a:rPr lang="zh-CN" altLang="en-US" dirty="0" smtClean="0">
                <a:latin typeface="楷体_GB2312" panose="02010609030101010101" pitchFamily="49" charset="-122"/>
                <a:ea typeface="楷体_GB2312" panose="02010609030101010101" pitchFamily="49" charset="-122"/>
              </a:rPr>
              <a:t>内物价、国外物价、国内</a:t>
            </a:r>
            <a:endParaRPr lang="en-US" altLang="zh-CN" dirty="0" smtClean="0">
              <a:latin typeface="楷体_GB2312" panose="02010609030101010101" pitchFamily="49" charset="-122"/>
              <a:ea typeface="楷体_GB2312" panose="02010609030101010101" pitchFamily="49" charset="-122"/>
            </a:endParaRPr>
          </a:p>
          <a:p>
            <a:r>
              <a:rPr lang="zh-CN" altLang="en-US" dirty="0" smtClean="0">
                <a:latin typeface="楷体_GB2312" panose="02010609030101010101" pitchFamily="49" charset="-122"/>
                <a:ea typeface="楷体_GB2312" panose="02010609030101010101" pitchFamily="49" charset="-122"/>
              </a:rPr>
              <a:t>利率、国外利率、国内经</a:t>
            </a:r>
            <a:endParaRPr lang="en-US" altLang="zh-CN" dirty="0" smtClean="0">
              <a:latin typeface="楷体_GB2312" panose="02010609030101010101" pitchFamily="49" charset="-122"/>
              <a:ea typeface="楷体_GB2312" panose="02010609030101010101" pitchFamily="49" charset="-122"/>
            </a:endParaRPr>
          </a:p>
          <a:p>
            <a:r>
              <a:rPr lang="zh-CN" altLang="en-US" dirty="0" smtClean="0">
                <a:latin typeface="楷体_GB2312" panose="02010609030101010101" pitchFamily="49" charset="-122"/>
                <a:ea typeface="楷体_GB2312" panose="02010609030101010101" pitchFamily="49" charset="-122"/>
              </a:rPr>
              <a:t>济增长、国外经济增长、</a:t>
            </a:r>
            <a:endParaRPr lang="en-US" altLang="zh-CN" dirty="0" smtClean="0">
              <a:latin typeface="楷体_GB2312" panose="02010609030101010101" pitchFamily="49" charset="-122"/>
              <a:ea typeface="楷体_GB2312" panose="02010609030101010101" pitchFamily="49" charset="-122"/>
            </a:endParaRPr>
          </a:p>
          <a:p>
            <a:r>
              <a:rPr lang="zh-CN" altLang="en-US" dirty="0" smtClean="0">
                <a:latin typeface="楷体_GB2312" panose="02010609030101010101" pitchFamily="49" charset="-122"/>
                <a:ea typeface="楷体_GB2312" panose="02010609030101010101" pitchFamily="49" charset="-122"/>
              </a:rPr>
              <a:t>外汇供给、外汇需求、汇率预期等因素</a:t>
            </a:r>
            <a:endParaRPr lang="en-US" altLang="zh-CN" dirty="0" smtClean="0">
              <a:latin typeface="楷体_GB2312" panose="02010609030101010101" pitchFamily="49" charset="-122"/>
              <a:ea typeface="楷体_GB2312" panose="02010609030101010101" pitchFamily="49" charset="-122"/>
            </a:endParaRPr>
          </a:p>
        </p:txBody>
      </p:sp>
      <p:sp>
        <p:nvSpPr>
          <p:cNvPr id="6" name="右箭头 5"/>
          <p:cNvSpPr/>
          <p:nvPr/>
        </p:nvSpPr>
        <p:spPr bwMode="auto">
          <a:xfrm>
            <a:off x="3071802" y="2143116"/>
            <a:ext cx="1000132" cy="42862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7" name="TextBox 6"/>
          <p:cNvSpPr txBox="1"/>
          <p:nvPr/>
        </p:nvSpPr>
        <p:spPr>
          <a:xfrm>
            <a:off x="4000496" y="1928802"/>
            <a:ext cx="1213794" cy="707886"/>
          </a:xfrm>
          <a:prstGeom prst="rect">
            <a:avLst/>
          </a:prstGeom>
          <a:noFill/>
        </p:spPr>
        <p:txBody>
          <a:bodyPr wrap="none" rtlCol="0">
            <a:spAutoFit/>
          </a:bodyPr>
          <a:lstStyle/>
          <a:p>
            <a:r>
              <a:rPr lang="zh-CN" alt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anose="02010609030101010101" pitchFamily="49" charset="-122"/>
                <a:ea typeface="楷体_GB2312" panose="02010609030101010101" pitchFamily="49" charset="-122"/>
              </a:rPr>
              <a:t>汇率</a:t>
            </a:r>
            <a:endParaRPr lang="zh-CN" altLang="en-US" sz="40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anose="02010609030101010101" pitchFamily="49" charset="-122"/>
              <a:ea typeface="楷体_GB2312" panose="02010609030101010101" pitchFamily="49" charset="-122"/>
            </a:endParaRPr>
          </a:p>
        </p:txBody>
      </p:sp>
      <p:sp>
        <p:nvSpPr>
          <p:cNvPr id="8" name="TextBox 7"/>
          <p:cNvSpPr txBox="1"/>
          <p:nvPr/>
        </p:nvSpPr>
        <p:spPr>
          <a:xfrm>
            <a:off x="3143240" y="1857364"/>
            <a:ext cx="649537"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影响</a:t>
            </a:r>
            <a:endParaRPr lang="zh-CN" altLang="en-US" dirty="0">
              <a:latin typeface="楷体_GB2312" panose="02010609030101010101" pitchFamily="49" charset="-122"/>
              <a:ea typeface="楷体_GB2312" panose="02010609030101010101" pitchFamily="49" charset="-122"/>
            </a:endParaRPr>
          </a:p>
        </p:txBody>
      </p:sp>
      <p:sp>
        <p:nvSpPr>
          <p:cNvPr id="9" name="右箭头 8"/>
          <p:cNvSpPr/>
          <p:nvPr/>
        </p:nvSpPr>
        <p:spPr bwMode="auto">
          <a:xfrm>
            <a:off x="5143504" y="2143116"/>
            <a:ext cx="785818" cy="42862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0" name="矩形 9"/>
          <p:cNvSpPr/>
          <p:nvPr/>
        </p:nvSpPr>
        <p:spPr bwMode="auto">
          <a:xfrm>
            <a:off x="6000760" y="928670"/>
            <a:ext cx="2857520" cy="2786082"/>
          </a:xfrm>
          <a:prstGeom prst="rect">
            <a:avLst/>
          </a:prstGeom>
          <a:noFill/>
          <a:ln w="476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1" name="TextBox 10"/>
          <p:cNvSpPr txBox="1"/>
          <p:nvPr/>
        </p:nvSpPr>
        <p:spPr>
          <a:xfrm>
            <a:off x="6000760" y="1500174"/>
            <a:ext cx="2714644" cy="923330"/>
          </a:xfrm>
          <a:prstGeom prst="rect">
            <a:avLst/>
          </a:prstGeom>
          <a:noFill/>
        </p:spPr>
        <p:txBody>
          <a:bodyPr wrap="square" rtlCol="0">
            <a:spAutoFit/>
          </a:bodyPr>
          <a:lstStyle/>
          <a:p>
            <a:r>
              <a:rPr lang="zh-CN" altLang="en-US" dirty="0" smtClean="0">
                <a:latin typeface="楷体_GB2312" panose="02010609030101010101" pitchFamily="49" charset="-122"/>
                <a:ea typeface="楷体_GB2312" panose="02010609030101010101" pitchFamily="49" charset="-122"/>
              </a:rPr>
              <a:t>出口、进口、经常账户、资本流动、物价、金融资产选择等</a:t>
            </a:r>
            <a:endParaRPr lang="en-US" altLang="zh-CN" dirty="0" smtClean="0">
              <a:latin typeface="楷体_GB2312" panose="02010609030101010101" pitchFamily="49" charset="-122"/>
              <a:ea typeface="楷体_GB2312" panose="02010609030101010101" pitchFamily="49" charset="-122"/>
            </a:endParaRPr>
          </a:p>
        </p:txBody>
      </p:sp>
      <p:sp>
        <p:nvSpPr>
          <p:cNvPr id="12" name="TextBox 11"/>
          <p:cNvSpPr txBox="1"/>
          <p:nvPr/>
        </p:nvSpPr>
        <p:spPr>
          <a:xfrm>
            <a:off x="5143504" y="1857364"/>
            <a:ext cx="649537"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影响</a:t>
            </a:r>
            <a:endParaRPr lang="zh-CN" altLang="en-US" dirty="0">
              <a:latin typeface="楷体_GB2312" panose="02010609030101010101" pitchFamily="49" charset="-122"/>
              <a:ea typeface="楷体_GB2312" panose="02010609030101010101" pitchFamily="49" charset="-122"/>
            </a:endParaRPr>
          </a:p>
        </p:txBody>
      </p:sp>
      <p:sp>
        <p:nvSpPr>
          <p:cNvPr id="13" name="矩形 12"/>
          <p:cNvSpPr/>
          <p:nvPr/>
        </p:nvSpPr>
        <p:spPr bwMode="auto">
          <a:xfrm>
            <a:off x="285720" y="3929066"/>
            <a:ext cx="2857520" cy="2786082"/>
          </a:xfrm>
          <a:prstGeom prst="rect">
            <a:avLst/>
          </a:prstGeom>
          <a:noFill/>
          <a:ln w="476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4" name="右箭头 13"/>
          <p:cNvSpPr/>
          <p:nvPr/>
        </p:nvSpPr>
        <p:spPr bwMode="auto">
          <a:xfrm>
            <a:off x="3214678" y="4857760"/>
            <a:ext cx="1000132" cy="42862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5" name="右箭头 14"/>
          <p:cNvSpPr/>
          <p:nvPr/>
        </p:nvSpPr>
        <p:spPr bwMode="auto">
          <a:xfrm>
            <a:off x="5214942" y="4857760"/>
            <a:ext cx="714380" cy="42862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6" name="矩形 15"/>
          <p:cNvSpPr/>
          <p:nvPr/>
        </p:nvSpPr>
        <p:spPr bwMode="auto">
          <a:xfrm>
            <a:off x="6000760" y="3857628"/>
            <a:ext cx="2857520" cy="2786082"/>
          </a:xfrm>
          <a:prstGeom prst="rect">
            <a:avLst/>
          </a:prstGeom>
          <a:noFill/>
          <a:ln w="476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7" name="TextBox 16"/>
          <p:cNvSpPr txBox="1"/>
          <p:nvPr/>
        </p:nvSpPr>
        <p:spPr>
          <a:xfrm>
            <a:off x="3286116" y="4500570"/>
            <a:ext cx="649537"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影响</a:t>
            </a:r>
            <a:endParaRPr lang="zh-CN" altLang="en-US" dirty="0">
              <a:latin typeface="楷体_GB2312" panose="02010609030101010101" pitchFamily="49" charset="-122"/>
              <a:ea typeface="楷体_GB2312" panose="02010609030101010101" pitchFamily="49" charset="-122"/>
            </a:endParaRPr>
          </a:p>
        </p:txBody>
      </p:sp>
      <p:sp>
        <p:nvSpPr>
          <p:cNvPr id="18" name="TextBox 17"/>
          <p:cNvSpPr txBox="1"/>
          <p:nvPr/>
        </p:nvSpPr>
        <p:spPr>
          <a:xfrm>
            <a:off x="5214942" y="4500570"/>
            <a:ext cx="649537"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影响</a:t>
            </a:r>
            <a:endParaRPr lang="zh-CN" altLang="en-US" dirty="0">
              <a:latin typeface="楷体_GB2312" panose="02010609030101010101" pitchFamily="49" charset="-122"/>
              <a:ea typeface="楷体_GB2312" panose="02010609030101010101" pitchFamily="49" charset="-122"/>
            </a:endParaRPr>
          </a:p>
        </p:txBody>
      </p:sp>
      <p:sp>
        <p:nvSpPr>
          <p:cNvPr id="19" name="TextBox 18"/>
          <p:cNvSpPr txBox="1"/>
          <p:nvPr/>
        </p:nvSpPr>
        <p:spPr>
          <a:xfrm>
            <a:off x="4071934" y="4643446"/>
            <a:ext cx="1213794" cy="707886"/>
          </a:xfrm>
          <a:prstGeom prst="rect">
            <a:avLst/>
          </a:prstGeom>
          <a:noFill/>
        </p:spPr>
        <p:txBody>
          <a:bodyPr wrap="none" rtlCol="0">
            <a:spAutoFit/>
          </a:bodyPr>
          <a:lstStyle/>
          <a:p>
            <a:r>
              <a:rPr lang="zh-CN" alt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anose="02010609030101010101" pitchFamily="49" charset="-122"/>
                <a:ea typeface="楷体_GB2312" panose="02010609030101010101" pitchFamily="49" charset="-122"/>
              </a:rPr>
              <a:t>利率</a:t>
            </a:r>
            <a:endParaRPr lang="zh-CN" altLang="en-US" sz="40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anose="02010609030101010101" pitchFamily="49" charset="-122"/>
              <a:ea typeface="楷体_GB2312" panose="02010609030101010101" pitchFamily="49" charset="-122"/>
            </a:endParaRPr>
          </a:p>
        </p:txBody>
      </p:sp>
      <p:sp>
        <p:nvSpPr>
          <p:cNvPr id="20" name="TextBox 19"/>
          <p:cNvSpPr txBox="1"/>
          <p:nvPr/>
        </p:nvSpPr>
        <p:spPr>
          <a:xfrm>
            <a:off x="285720" y="4214818"/>
            <a:ext cx="2786082" cy="1477328"/>
          </a:xfrm>
          <a:prstGeom prst="rect">
            <a:avLst/>
          </a:prstGeom>
          <a:noFill/>
        </p:spPr>
        <p:txBody>
          <a:bodyPr wrap="square" rtlCol="0">
            <a:spAutoFit/>
          </a:bodyPr>
          <a:lstStyle/>
          <a:p>
            <a:r>
              <a:rPr lang="zh-CN" altLang="en-US" dirty="0" smtClean="0">
                <a:latin typeface="楷体_GB2312" panose="02010609030101010101" pitchFamily="49" charset="-122"/>
                <a:ea typeface="楷体_GB2312" panose="02010609030101010101" pitchFamily="49" charset="-122"/>
              </a:rPr>
              <a:t>储蓄、投资、货币供给、货币需求、可贷资金供给、可贷资金需求、风险因素、经济周期、通胀、期限、管制因素</a:t>
            </a:r>
            <a:endParaRPr lang="en-US" altLang="zh-CN" dirty="0" smtClean="0">
              <a:latin typeface="楷体_GB2312" panose="02010609030101010101" pitchFamily="49" charset="-122"/>
              <a:ea typeface="楷体_GB2312" panose="02010609030101010101" pitchFamily="49" charset="-122"/>
            </a:endParaRPr>
          </a:p>
        </p:txBody>
      </p:sp>
      <p:pic>
        <p:nvPicPr>
          <p:cNvPr id="270339" name="Picture 3" descr="C:\Users\Administrator\AppData\Local\Microsoft\Windows\Temporary Internet Files\Content.IE5\3XOD54R1\MC900234625[1].wmf"/>
          <p:cNvPicPr>
            <a:picLocks noChangeAspect="1" noChangeArrowheads="1"/>
          </p:cNvPicPr>
          <p:nvPr/>
        </p:nvPicPr>
        <p:blipFill>
          <a:blip r:embed="rId2" cstate="print"/>
          <a:srcRect/>
          <a:stretch>
            <a:fillRect/>
          </a:stretch>
        </p:blipFill>
        <p:spPr bwMode="auto">
          <a:xfrm>
            <a:off x="6429388" y="4214818"/>
            <a:ext cx="2000264" cy="2233478"/>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1400"/>
            <a:ext cx="8229600" cy="927100"/>
          </a:xfrm>
        </p:spPr>
        <p:txBody>
          <a:bodyPr/>
          <a:lstStyle/>
          <a:p>
            <a:r>
              <a:rPr lang="zh-CN" altLang="en-US" sz="3600" dirty="0" smtClean="0">
                <a:latin typeface="楷体_GB2312" panose="02010609030101010101" pitchFamily="49" charset="-122"/>
                <a:ea typeface="楷体_GB2312" panose="02010609030101010101" pitchFamily="49" charset="-122"/>
              </a:rPr>
              <a:t>一、利率的一般作用</a:t>
            </a:r>
            <a:endParaRPr lang="zh-CN" altLang="en-US" sz="36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0" y="404664"/>
            <a:ext cx="9144000" cy="5786454"/>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利率对储蓄和投资的影响</a:t>
            </a:r>
            <a:endParaRPr lang="en-US" altLang="zh-CN" b="1" dirty="0" smtClean="0">
              <a:latin typeface="楷体_GB2312" pitchFamily="49" charset="-122"/>
              <a:ea typeface="楷体_GB2312" pitchFamily="49" charset="-122"/>
              <a:sym typeface="Wingdings 2" pitchFamily="18" charset="2"/>
            </a:endParaRPr>
          </a:p>
          <a:p>
            <a:pPr lvl="1">
              <a:lnSpc>
                <a:spcPct val="110000"/>
              </a:lnSpc>
              <a:buClr>
                <a:srgbClr val="FF0000"/>
              </a:buClr>
              <a:buFont typeface="Wingdings" panose="05000000000000000000" pitchFamily="2" charset="2"/>
              <a:buChar char="Ø"/>
            </a:pPr>
            <a:r>
              <a:rPr lang="zh-CN" altLang="en-US" dirty="0" smtClean="0">
                <a:latin typeface="楷体_GB2312" pitchFamily="49" charset="-122"/>
                <a:ea typeface="楷体_GB2312" pitchFamily="49" charset="-122"/>
                <a:sym typeface="Wingdings 2" pitchFamily="18" charset="2"/>
              </a:rPr>
              <a:t>利率对储蓄的影响</a:t>
            </a:r>
            <a:endParaRPr lang="en-US" altLang="zh-CN" dirty="0" smtClean="0">
              <a:latin typeface="楷体_GB2312" pitchFamily="49" charset="-122"/>
              <a:ea typeface="楷体_GB2312" pitchFamily="49" charset="-122"/>
              <a:sym typeface="Wingdings 2" pitchFamily="18" charset="2"/>
            </a:endParaRPr>
          </a:p>
          <a:p>
            <a:pPr lvl="3">
              <a:lnSpc>
                <a:spcPct val="11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sym typeface="Wingdings 2" pitchFamily="18" charset="2"/>
              </a:rPr>
              <a:t>就储蓄数量而言，通常情况下，实际利率越高，储蓄数量越高。</a:t>
            </a:r>
            <a:endParaRPr lang="en-US" altLang="zh-CN" sz="2400" dirty="0" smtClean="0">
              <a:latin typeface="楷体_GB2312" pitchFamily="49" charset="-122"/>
              <a:ea typeface="楷体_GB2312" pitchFamily="49" charset="-122"/>
              <a:sym typeface="Wingdings 2" pitchFamily="18" charset="2"/>
            </a:endParaRPr>
          </a:p>
          <a:p>
            <a:pPr lvl="3">
              <a:lnSpc>
                <a:spcPct val="11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sym typeface="Wingdings 2" pitchFamily="18" charset="2"/>
              </a:rPr>
              <a:t>就储蓄结构而言，通货膨胀率和各种金融资产收益率的差异，会在很大程度上影响人们的资产持有结构。</a:t>
            </a:r>
            <a:endParaRPr lang="en-US" altLang="zh-CN" sz="2400" dirty="0" smtClean="0">
              <a:latin typeface="楷体_GB2312" pitchFamily="49" charset="-122"/>
              <a:ea typeface="楷体_GB2312" pitchFamily="49" charset="-122"/>
              <a:sym typeface="Wingdings 2" pitchFamily="18" charset="2"/>
            </a:endParaRPr>
          </a:p>
          <a:p>
            <a:pPr lvl="1">
              <a:lnSpc>
                <a:spcPct val="110000"/>
              </a:lnSpc>
              <a:buClr>
                <a:srgbClr val="FF0000"/>
              </a:buClr>
              <a:buFont typeface="Wingdings" panose="05000000000000000000" pitchFamily="2" charset="2"/>
              <a:buChar char="Ø"/>
            </a:pPr>
            <a:r>
              <a:rPr lang="zh-CN" altLang="en-US" dirty="0" smtClean="0">
                <a:solidFill>
                  <a:srgbClr val="000000"/>
                </a:solidFill>
                <a:latin typeface="楷体_GB2312" pitchFamily="49" charset="-122"/>
                <a:ea typeface="楷体_GB2312" pitchFamily="49" charset="-122"/>
                <a:sym typeface="Wingdings 2" pitchFamily="18" charset="2"/>
              </a:rPr>
              <a:t>利率对投资的</a:t>
            </a:r>
            <a:r>
              <a:rPr lang="zh-CN" altLang="en-US" dirty="0">
                <a:solidFill>
                  <a:srgbClr val="000000"/>
                </a:solidFill>
                <a:latin typeface="楷体_GB2312" pitchFamily="49" charset="-122"/>
                <a:ea typeface="楷体_GB2312" pitchFamily="49" charset="-122"/>
                <a:sym typeface="Wingdings 2" pitchFamily="18" charset="2"/>
              </a:rPr>
              <a:t>影响</a:t>
            </a:r>
            <a:endParaRPr lang="en-US" altLang="zh-CN" dirty="0">
              <a:solidFill>
                <a:srgbClr val="000000"/>
              </a:solidFill>
              <a:latin typeface="楷体_GB2312" pitchFamily="49" charset="-122"/>
              <a:ea typeface="楷体_GB2312" pitchFamily="49" charset="-122"/>
              <a:sym typeface="Wingdings 2" pitchFamily="18" charset="2"/>
            </a:endParaRPr>
          </a:p>
          <a:p>
            <a:pPr lvl="3">
              <a:lnSpc>
                <a:spcPct val="11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sym typeface="Wingdings 2" pitchFamily="18" charset="2"/>
              </a:rPr>
              <a:t>就投资数量而言，给定投资项目汇报，利率作为企业借款的成本使得：在资本边际报酬递减规律下，利率越高，投资越少。</a:t>
            </a:r>
            <a:endParaRPr lang="en-US" altLang="zh-CN" sz="2400" dirty="0" smtClean="0">
              <a:latin typeface="楷体_GB2312" pitchFamily="49" charset="-122"/>
              <a:ea typeface="楷体_GB2312" pitchFamily="49" charset="-122"/>
              <a:sym typeface="Wingdings 2" pitchFamily="18" charset="2"/>
            </a:endParaRPr>
          </a:p>
          <a:p>
            <a:pPr lvl="3">
              <a:lnSpc>
                <a:spcPct val="110000"/>
              </a:lnSpc>
              <a:buClr>
                <a:srgbClr val="FF0000"/>
              </a:buClr>
              <a:buFont typeface="Wingdings" panose="05000000000000000000" pitchFamily="2" charset="2"/>
              <a:buChar char="ü"/>
            </a:pPr>
            <a:r>
              <a:rPr lang="zh-CN" altLang="en-US" sz="2400" dirty="0" smtClean="0">
                <a:latin typeface="楷体_GB2312" pitchFamily="49" charset="-122"/>
                <a:ea typeface="楷体_GB2312" pitchFamily="49" charset="-122"/>
                <a:sym typeface="Wingdings 2" pitchFamily="18" charset="2"/>
              </a:rPr>
              <a:t>就投资结构而言，政府可以通过差别化的利率政策去调节国民经济的产业结构。</a:t>
            </a:r>
            <a:endParaRPr lang="en-US" altLang="zh-CN" sz="2400" dirty="0" smtClean="0">
              <a:latin typeface="楷体_GB2312" pitchFamily="49" charset="-122"/>
              <a:ea typeface="楷体_GB2312" pitchFamily="49" charset="-122"/>
              <a:sym typeface="Wingdings 2" pitchFamily="18" charset="2"/>
            </a:endParaRPr>
          </a:p>
          <a:p>
            <a:pPr lvl="5">
              <a:lnSpc>
                <a:spcPct val="110000"/>
              </a:lnSpc>
              <a:buClr>
                <a:srgbClr val="FF0000"/>
              </a:buClr>
              <a:buFont typeface="Arial" panose="020B0604020202020204" pitchFamily="34" charset="0"/>
              <a:buChar char="•"/>
            </a:pPr>
            <a:r>
              <a:rPr lang="zh-CN" altLang="zh-CN" dirty="0" smtClean="0">
                <a:latin typeface="楷体_GB2312" pitchFamily="49" charset="-122"/>
                <a:ea typeface="楷体_GB2312" pitchFamily="49" charset="-122"/>
              </a:rPr>
              <a:t>对符合产业规划方向的企业，可以通过优惠利率促进其发展</a:t>
            </a:r>
            <a:r>
              <a:rPr lang="zh-CN" altLang="en-US" dirty="0" smtClean="0">
                <a:latin typeface="楷体_GB2312" pitchFamily="49" charset="-122"/>
                <a:ea typeface="楷体_GB2312" pitchFamily="49" charset="-122"/>
              </a:rPr>
              <a:t>；</a:t>
            </a:r>
            <a:r>
              <a:rPr lang="zh-CN" altLang="zh-CN" dirty="0" smtClean="0">
                <a:latin typeface="楷体_GB2312" pitchFamily="49" charset="-122"/>
                <a:ea typeface="楷体_GB2312" pitchFamily="49" charset="-122"/>
              </a:rPr>
              <a:t>对那些需要限制的产业，则可对相关企业实施惩罚性的利率。</a:t>
            </a:r>
            <a:endParaRPr lang="en-US" altLang="zh-CN" b="1" dirty="0" smtClean="0">
              <a:latin typeface="楷体_GB2312" pitchFamily="49" charset="-122"/>
              <a:ea typeface="楷体_GB2312" pitchFamily="49" charset="-122"/>
            </a:endParaRPr>
          </a:p>
          <a:p>
            <a:pPr>
              <a:buNone/>
            </a:pPr>
            <a:endParaRPr lang="en-US" altLang="zh-CN" dirty="0" smtClean="0">
              <a:solidFill>
                <a:srgbClr val="FF0000"/>
              </a:solidFill>
              <a:latin typeface="楷体_GB2312" pitchFamily="49" charset="-122"/>
              <a:ea typeface="楷体_GB2312" pitchFamily="49" charset="-122"/>
              <a:sym typeface="Wingdings 2" pitchFamily="18" charset="2"/>
            </a:endParaRPr>
          </a:p>
          <a:p>
            <a:pPr>
              <a:buNone/>
            </a:pPr>
            <a:endParaRPr lang="zh-CN" altLang="en-US" b="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4525963"/>
          </a:xfrm>
        </p:spPr>
        <p:txBody>
          <a:bodyPr/>
          <a:lstStyle/>
          <a:p>
            <a:pPr>
              <a:lnSpc>
                <a:spcPct val="150000"/>
              </a:lnSpc>
              <a:buNone/>
            </a:pPr>
            <a:r>
              <a:rPr lang="en-US" altLang="zh-CN" sz="3600" dirty="0" smtClean="0">
                <a:solidFill>
                  <a:srgbClr val="FF0000"/>
                </a:solidFill>
                <a:latin typeface="楷体_GB2312" pitchFamily="49" charset="-122"/>
                <a:ea typeface="楷体_GB2312" pitchFamily="49" charset="-122"/>
                <a:sym typeface="Wingdings 2" pitchFamily="18" charset="2"/>
              </a:rPr>
              <a:t></a:t>
            </a:r>
            <a:r>
              <a:rPr lang="zh-CN" altLang="en-US" sz="3600" b="1" dirty="0" smtClean="0">
                <a:latin typeface="楷体_GB2312" pitchFamily="49" charset="-122"/>
                <a:ea typeface="楷体_GB2312" pitchFamily="49" charset="-122"/>
                <a:sym typeface="Wingdings 2" pitchFamily="18" charset="2"/>
              </a:rPr>
              <a:t>利率对借贷资金供求的影响</a:t>
            </a:r>
            <a:endParaRPr lang="en-US" altLang="zh-CN" sz="3600" b="1" dirty="0" smtClean="0">
              <a:latin typeface="楷体_GB2312" pitchFamily="49" charset="-122"/>
              <a:ea typeface="楷体_GB2312" pitchFamily="49" charset="-122"/>
              <a:sym typeface="Wingdings 2" pitchFamily="18" charset="2"/>
            </a:endParaRPr>
          </a:p>
          <a:p>
            <a:pPr lvl="1">
              <a:lnSpc>
                <a:spcPct val="150000"/>
              </a:lnSpc>
              <a:buClr>
                <a:srgbClr val="FF0000"/>
              </a:buClr>
              <a:buFont typeface="Wingdings" panose="05000000000000000000" pitchFamily="2" charset="2"/>
              <a:buChar char="Ø"/>
            </a:pPr>
            <a:r>
              <a:rPr lang="zh-CN" altLang="en-US" dirty="0" smtClean="0">
                <a:latin typeface="楷体_GB2312" pitchFamily="49" charset="-122"/>
                <a:ea typeface="楷体_GB2312" pitchFamily="49" charset="-122"/>
                <a:sym typeface="Wingdings 2" pitchFamily="18" charset="2"/>
              </a:rPr>
              <a:t>利率对资金需求的影响为负向</a:t>
            </a:r>
            <a:endParaRPr lang="en-US" altLang="zh-CN" dirty="0" smtClean="0">
              <a:latin typeface="楷体_GB2312" pitchFamily="49" charset="-122"/>
              <a:ea typeface="楷体_GB2312" pitchFamily="49" charset="-122"/>
              <a:sym typeface="Wingdings 2" pitchFamily="18" charset="2"/>
            </a:endParaRPr>
          </a:p>
          <a:p>
            <a:pPr lvl="1">
              <a:lnSpc>
                <a:spcPct val="150000"/>
              </a:lnSpc>
              <a:buClr>
                <a:srgbClr val="FF0000"/>
              </a:buClr>
              <a:buFont typeface="Wingdings" panose="05000000000000000000" pitchFamily="2" charset="2"/>
              <a:buChar char="Ø"/>
            </a:pPr>
            <a:r>
              <a:rPr lang="zh-CN" altLang="en-US" dirty="0">
                <a:latin typeface="楷体_GB2312" pitchFamily="49" charset="-122"/>
                <a:ea typeface="楷体_GB2312" pitchFamily="49" charset="-122"/>
                <a:sym typeface="Wingdings 2" pitchFamily="18" charset="2"/>
              </a:rPr>
              <a:t>利率对</a:t>
            </a:r>
            <a:r>
              <a:rPr lang="zh-CN" altLang="en-US" dirty="0" smtClean="0">
                <a:latin typeface="楷体_GB2312" pitchFamily="49" charset="-122"/>
                <a:ea typeface="楷体_GB2312" pitchFamily="49" charset="-122"/>
                <a:sym typeface="Wingdings 2" pitchFamily="18" charset="2"/>
              </a:rPr>
              <a:t>资金供给的</a:t>
            </a:r>
            <a:r>
              <a:rPr lang="zh-CN" altLang="en-US" dirty="0">
                <a:latin typeface="楷体_GB2312" pitchFamily="49" charset="-122"/>
                <a:ea typeface="楷体_GB2312" pitchFamily="49" charset="-122"/>
                <a:sym typeface="Wingdings 2" pitchFamily="18" charset="2"/>
              </a:rPr>
              <a:t>影响</a:t>
            </a:r>
            <a:r>
              <a:rPr lang="zh-CN" altLang="en-US" dirty="0" smtClean="0">
                <a:latin typeface="楷体_GB2312" pitchFamily="49" charset="-122"/>
                <a:ea typeface="楷体_GB2312" pitchFamily="49" charset="-122"/>
                <a:sym typeface="Wingdings 2" pitchFamily="18" charset="2"/>
              </a:rPr>
              <a:t>为正向</a:t>
            </a:r>
            <a:endParaRPr lang="en-US" altLang="zh-CN" dirty="0" smtClean="0">
              <a:latin typeface="楷体_GB2312" pitchFamily="49" charset="-122"/>
              <a:ea typeface="楷体_GB2312" pitchFamily="49" charset="-122"/>
              <a:sym typeface="Wingdings 2" pitchFamily="18" charset="2"/>
            </a:endParaRPr>
          </a:p>
          <a:p>
            <a:pPr lvl="2">
              <a:lnSpc>
                <a:spcPct val="150000"/>
              </a:lnSpc>
              <a:buClr>
                <a:srgbClr val="FF0000"/>
              </a:buClr>
              <a:buFont typeface="Wingdings" pitchFamily="2" charset="2"/>
              <a:buChar char="ü"/>
            </a:pPr>
            <a:r>
              <a:rPr lang="zh-CN" altLang="zh-CN" dirty="0" smtClean="0">
                <a:latin typeface="楷体_GB2312" pitchFamily="49" charset="-122"/>
                <a:ea typeface="楷体_GB2312" pitchFamily="49" charset="-122"/>
              </a:rPr>
              <a:t>在现实生活中，</a:t>
            </a:r>
            <a:r>
              <a:rPr lang="zh-CN" altLang="zh-CN" b="1" dirty="0" smtClean="0">
                <a:solidFill>
                  <a:srgbClr val="0000FF"/>
                </a:solidFill>
                <a:latin typeface="楷体_GB2312" pitchFamily="49" charset="-122"/>
                <a:ea typeface="楷体_GB2312" pitchFamily="49" charset="-122"/>
              </a:rPr>
              <a:t>利率升降对借贷资金供给的影响却极为有限</a:t>
            </a:r>
            <a:r>
              <a:rPr lang="zh-CN" altLang="zh-CN" dirty="0" smtClean="0">
                <a:latin typeface="楷体_GB2312" pitchFamily="49" charset="-122"/>
                <a:ea typeface="楷体_GB2312" pitchFamily="49" charset="-122"/>
              </a:rPr>
              <a:t>，借贷资金供给的利率弹性通常较低。这主要因为，一国借贷资金供给主要取决于该国经济发展和积累的规模以及中央银行的货币政策操作。</a:t>
            </a:r>
            <a:endParaRPr lang="en-US" altLang="zh-CN" dirty="0" smtClean="0">
              <a:latin typeface="楷体_GB2312" pitchFamily="49" charset="-122"/>
              <a:ea typeface="楷体_GB2312" pitchFamily="49" charset="-122"/>
              <a:sym typeface="Wingdings 2" pitchFamily="18" charset="2"/>
            </a:endParaRPr>
          </a:p>
          <a:p>
            <a:pPr>
              <a:lnSpc>
                <a:spcPct val="120000"/>
              </a:lnSpc>
              <a:buNone/>
            </a:pPr>
            <a:endParaRPr lang="en-US" altLang="zh-CN" b="1" dirty="0" smtClean="0">
              <a:latin typeface="楷体_GB2312" pitchFamily="49" charset="-122"/>
              <a:ea typeface="楷体_GB2312" pitchFamily="49" charset="-122"/>
              <a:sym typeface="Wingdings 2" pitchFamily="18" charset="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9144000" cy="4525963"/>
          </a:xfrm>
        </p:spPr>
        <p:txBody>
          <a:bodyPr/>
          <a:lstStyle/>
          <a:p>
            <a:pPr>
              <a:lnSpc>
                <a:spcPct val="120000"/>
              </a:lnSpc>
              <a:buNone/>
            </a:pPr>
            <a:r>
              <a:rPr lang="en-US" altLang="zh-CN" sz="3600" dirty="0" smtClean="0">
                <a:solidFill>
                  <a:srgbClr val="FF0000"/>
                </a:solidFill>
                <a:latin typeface="楷体_GB2312" pitchFamily="49" charset="-122"/>
                <a:ea typeface="楷体_GB2312" pitchFamily="49" charset="-122"/>
                <a:sym typeface="Wingdings 2" pitchFamily="18" charset="2"/>
              </a:rPr>
              <a:t></a:t>
            </a:r>
            <a:r>
              <a:rPr lang="zh-CN" altLang="en-US" sz="3600" b="1" dirty="0" smtClean="0">
                <a:latin typeface="楷体_GB2312" pitchFamily="49" charset="-122"/>
                <a:ea typeface="楷体_GB2312" pitchFamily="49" charset="-122"/>
                <a:sym typeface="Wingdings 2" pitchFamily="18" charset="2"/>
              </a:rPr>
              <a:t>利率对资产价格的影响</a:t>
            </a:r>
            <a:endParaRPr lang="en-US" altLang="zh-CN" sz="3600" b="1" dirty="0" smtClean="0">
              <a:latin typeface="楷体_GB2312" pitchFamily="49" charset="-122"/>
              <a:ea typeface="楷体_GB2312" pitchFamily="49" charset="-122"/>
              <a:sym typeface="Wingdings 2" pitchFamily="18" charset="2"/>
            </a:endParaRPr>
          </a:p>
          <a:p>
            <a:pPr lvl="1">
              <a:lnSpc>
                <a:spcPct val="120000"/>
              </a:lnSpc>
              <a:buClr>
                <a:srgbClr val="FF0000"/>
              </a:buClr>
              <a:buFont typeface="Wingdings" panose="05000000000000000000" pitchFamily="2" charset="2"/>
              <a:buChar char="Ø"/>
            </a:pPr>
            <a:r>
              <a:rPr lang="zh-CN" altLang="en-US" dirty="0" smtClean="0">
                <a:latin typeface="楷体_GB2312" pitchFamily="49" charset="-122"/>
                <a:ea typeface="楷体_GB2312" pitchFamily="49" charset="-122"/>
                <a:sym typeface="Wingdings 2" pitchFamily="18" charset="2"/>
              </a:rPr>
              <a:t>利率通常会从</a:t>
            </a:r>
            <a:r>
              <a:rPr lang="zh-CN" altLang="en-US" b="1" dirty="0" smtClean="0">
                <a:solidFill>
                  <a:srgbClr val="0000FF"/>
                </a:solidFill>
                <a:latin typeface="楷体_GB2312" pitchFamily="49" charset="-122"/>
                <a:ea typeface="楷体_GB2312" pitchFamily="49" charset="-122"/>
                <a:sym typeface="Wingdings 2" pitchFamily="18" charset="2"/>
              </a:rPr>
              <a:t>两个层面</a:t>
            </a:r>
            <a:r>
              <a:rPr lang="zh-CN" altLang="en-US" dirty="0" smtClean="0">
                <a:latin typeface="楷体_GB2312" pitchFamily="49" charset="-122"/>
                <a:ea typeface="楷体_GB2312" pitchFamily="49" charset="-122"/>
                <a:sym typeface="Wingdings 2" pitchFamily="18" charset="2"/>
              </a:rPr>
              <a:t>来影响一项资产价格：其一，利率高低会影响该项资产未来的现金流；其二，利率高低会影响计算未来现金流现值时所适用的贴现率。</a:t>
            </a:r>
            <a:endParaRPr lang="en-US" altLang="zh-CN" dirty="0" smtClean="0">
              <a:latin typeface="楷体_GB2312" pitchFamily="49" charset="-122"/>
              <a:ea typeface="楷体_GB2312" pitchFamily="49" charset="-122"/>
              <a:sym typeface="Wingdings 2" pitchFamily="18" charset="2"/>
            </a:endParaRPr>
          </a:p>
          <a:p>
            <a:pPr lvl="2">
              <a:lnSpc>
                <a:spcPct val="120000"/>
              </a:lnSpc>
              <a:buClr>
                <a:srgbClr val="FF0000"/>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利率对其资产未来现金流的影响，主要通过影响企业的</a:t>
            </a:r>
            <a:r>
              <a:rPr lang="zh-CN" altLang="en-US" b="1" dirty="0" smtClean="0">
                <a:solidFill>
                  <a:srgbClr val="0000FF"/>
                </a:solidFill>
                <a:latin typeface="楷体_GB2312" pitchFamily="49" charset="-122"/>
                <a:ea typeface="楷体_GB2312" pitchFamily="49" charset="-122"/>
                <a:sym typeface="Wingdings 2" pitchFamily="18" charset="2"/>
              </a:rPr>
              <a:t>融资成本</a:t>
            </a:r>
            <a:r>
              <a:rPr lang="zh-CN" altLang="en-US" dirty="0" smtClean="0">
                <a:latin typeface="楷体_GB2312" pitchFamily="49" charset="-122"/>
                <a:ea typeface="楷体_GB2312" pitchFamily="49" charset="-122"/>
                <a:sym typeface="Wingdings 2" pitchFamily="18" charset="2"/>
              </a:rPr>
              <a:t>来实现。</a:t>
            </a:r>
            <a:r>
              <a:rPr lang="zh-CN" altLang="en-US" b="1" dirty="0" smtClean="0">
                <a:solidFill>
                  <a:srgbClr val="0000FF"/>
                </a:solidFill>
                <a:latin typeface="楷体_GB2312" pitchFamily="49" charset="-122"/>
                <a:ea typeface="楷体_GB2312" pitchFamily="49" charset="-122"/>
                <a:sym typeface="Wingdings 2" pitchFamily="18" charset="2"/>
              </a:rPr>
              <a:t>较低的利率水平意味着企业融资成本低</a:t>
            </a:r>
            <a:r>
              <a:rPr lang="zh-CN" altLang="en-US" dirty="0" smtClean="0">
                <a:latin typeface="楷体_GB2312" pitchFamily="49" charset="-122"/>
                <a:ea typeface="楷体_GB2312" pitchFamily="49" charset="-122"/>
                <a:sym typeface="Wingdings 2" pitchFamily="18" charset="2"/>
              </a:rPr>
              <a:t>，这会倾向于</a:t>
            </a:r>
            <a:r>
              <a:rPr lang="zh-CN" altLang="en-US" b="1" dirty="0" smtClean="0">
                <a:solidFill>
                  <a:srgbClr val="0000FF"/>
                </a:solidFill>
                <a:latin typeface="楷体_GB2312" pitchFamily="49" charset="-122"/>
                <a:ea typeface="楷体_GB2312" pitchFamily="49" charset="-122"/>
                <a:sym typeface="Wingdings 2" pitchFamily="18" charset="2"/>
              </a:rPr>
              <a:t>增加</a:t>
            </a:r>
            <a:r>
              <a:rPr lang="zh-CN" altLang="en-US" dirty="0" smtClean="0">
                <a:latin typeface="楷体_GB2312" pitchFamily="49" charset="-122"/>
                <a:ea typeface="楷体_GB2312" pitchFamily="49" charset="-122"/>
                <a:sym typeface="Wingdings 2" pitchFamily="18" charset="2"/>
              </a:rPr>
              <a:t>该企业未来的现金流。（</a:t>
            </a:r>
            <a:r>
              <a:rPr lang="zh-CN" altLang="en-US" b="1" dirty="0" smtClean="0">
                <a:solidFill>
                  <a:srgbClr val="0000FF"/>
                </a:solidFill>
                <a:latin typeface="楷体_GB2312" pitchFamily="49" charset="-122"/>
                <a:ea typeface="楷体_GB2312" pitchFamily="49" charset="-122"/>
                <a:sym typeface="Wingdings 2" pitchFamily="18" charset="2"/>
              </a:rPr>
              <a:t>利率越低，分子越大</a:t>
            </a:r>
            <a:r>
              <a:rPr lang="zh-CN" altLang="en-US" dirty="0" smtClean="0">
                <a:latin typeface="楷体_GB2312" pitchFamily="49" charset="-122"/>
                <a:ea typeface="楷体_GB2312" pitchFamily="49" charset="-122"/>
                <a:sym typeface="Wingdings 2" pitchFamily="18" charset="2"/>
              </a:rPr>
              <a:t>）。</a:t>
            </a:r>
            <a:endParaRPr lang="en-US" altLang="zh-CN" dirty="0" smtClean="0">
              <a:latin typeface="楷体_GB2312" pitchFamily="49" charset="-122"/>
              <a:ea typeface="楷体_GB2312" pitchFamily="49" charset="-122"/>
              <a:sym typeface="Wingdings 2" pitchFamily="18" charset="2"/>
            </a:endParaRPr>
          </a:p>
          <a:p>
            <a:pPr lvl="2">
              <a:lnSpc>
                <a:spcPct val="120000"/>
              </a:lnSpc>
              <a:buClr>
                <a:srgbClr val="FF0000"/>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较低的利率也意味着更低的贴现率，企业未来现金流的贴现价值会相对更高（</a:t>
            </a:r>
            <a:r>
              <a:rPr lang="zh-CN" altLang="en-US" b="1" dirty="0" smtClean="0">
                <a:solidFill>
                  <a:srgbClr val="0000FF"/>
                </a:solidFill>
                <a:latin typeface="楷体_GB2312" pitchFamily="49" charset="-122"/>
                <a:ea typeface="楷体_GB2312" pitchFamily="49" charset="-122"/>
                <a:sym typeface="Wingdings 2" pitchFamily="18" charset="2"/>
              </a:rPr>
              <a:t>利率越低，分母越小</a:t>
            </a:r>
            <a:r>
              <a:rPr lang="zh-CN" altLang="en-US" dirty="0" smtClean="0">
                <a:latin typeface="楷体_GB2312" pitchFamily="49" charset="-122"/>
                <a:ea typeface="楷体_GB2312" pitchFamily="49" charset="-122"/>
                <a:sym typeface="Wingdings 2" pitchFamily="18" charset="2"/>
              </a:rPr>
              <a:t>）。</a:t>
            </a:r>
            <a:endParaRPr lang="en-US" altLang="zh-CN" dirty="0" smtClean="0">
              <a:latin typeface="楷体_GB2312" pitchFamily="49" charset="-122"/>
              <a:ea typeface="楷体_GB2312" pitchFamily="49" charset="-122"/>
              <a:sym typeface="Wingdings 2" pitchFamily="18" charset="2"/>
            </a:endParaRPr>
          </a:p>
          <a:p>
            <a:pPr>
              <a:buNone/>
            </a:pPr>
            <a:endParaRPr lang="en-US" altLang="zh-CN" b="1" dirty="0" smtClean="0">
              <a:latin typeface="楷体_GB2312" pitchFamily="49" charset="-122"/>
              <a:ea typeface="楷体_GB2312" pitchFamily="49" charset="-122"/>
              <a:sym typeface="Wingdings 2" pitchFamily="18" charset="2"/>
            </a:endParaRPr>
          </a:p>
        </p:txBody>
      </p:sp>
      <p:graphicFrame>
        <p:nvGraphicFramePr>
          <p:cNvPr id="1251329" name="Object 1"/>
          <p:cNvGraphicFramePr>
            <a:graphicFrameLocks noChangeAspect="1"/>
          </p:cNvGraphicFramePr>
          <p:nvPr/>
        </p:nvGraphicFramePr>
        <p:xfrm>
          <a:off x="4644008" y="5517232"/>
          <a:ext cx="1546649" cy="836712"/>
        </p:xfrm>
        <a:graphic>
          <a:graphicData uri="http://schemas.openxmlformats.org/presentationml/2006/ole">
            <p:oleObj spid="_x0000_s1256450" name="Equation" r:id="rId3" imgW="774360" imgH="419040" progId="Equation.DSMT4">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9144000" cy="4293096"/>
          </a:xfrm>
        </p:spPr>
        <p:txBody>
          <a:bodyPr/>
          <a:lstStyle/>
          <a:p>
            <a:pPr marL="0" indent="0">
              <a:lnSpc>
                <a:spcPct val="150000"/>
              </a:lnSpc>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利率对社会总供求的影响</a:t>
            </a:r>
            <a:endParaRPr lang="en-US" altLang="zh-CN" b="1" dirty="0" smtClean="0">
              <a:latin typeface="楷体_GB2312" pitchFamily="49" charset="-122"/>
              <a:ea typeface="楷体_GB2312" pitchFamily="49" charset="-122"/>
              <a:sym typeface="Wingdings 2" pitchFamily="18" charset="2"/>
            </a:endParaRPr>
          </a:p>
          <a:p>
            <a:pPr marL="400050" lvl="1" indent="0">
              <a:lnSpc>
                <a:spcPct val="150000"/>
              </a:lnSpc>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对需求的影响（短期）</a:t>
            </a:r>
            <a:endParaRPr lang="en-US" altLang="zh-CN" sz="2400" dirty="0" smtClean="0">
              <a:latin typeface="楷体_GB2312" pitchFamily="49" charset="-122"/>
              <a:ea typeface="楷体_GB2312" pitchFamily="49" charset="-122"/>
              <a:sym typeface="Wingdings 2" pitchFamily="18" charset="2"/>
            </a:endParaRPr>
          </a:p>
          <a:p>
            <a:pPr marL="800100" lvl="2" indent="0">
              <a:lnSpc>
                <a:spcPct val="150000"/>
              </a:lnSpc>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根据前述，利率与储蓄正相关，从而较低的利率能刺激消费；</a:t>
            </a:r>
            <a:endParaRPr lang="en-US" altLang="zh-CN" sz="2000" dirty="0" smtClean="0">
              <a:latin typeface="楷体_GB2312" pitchFamily="49" charset="-122"/>
              <a:ea typeface="楷体_GB2312" pitchFamily="49" charset="-122"/>
              <a:sym typeface="Wingdings 2" pitchFamily="18" charset="2"/>
            </a:endParaRPr>
          </a:p>
          <a:p>
            <a:pPr marL="800100" lvl="2" indent="0">
              <a:lnSpc>
                <a:spcPct val="150000"/>
              </a:lnSpc>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利率与投资负相关；</a:t>
            </a:r>
            <a:endParaRPr lang="en-US" altLang="zh-CN" sz="2000" dirty="0" smtClean="0">
              <a:latin typeface="楷体_GB2312" pitchFamily="49" charset="-122"/>
              <a:ea typeface="楷体_GB2312" pitchFamily="49" charset="-122"/>
              <a:sym typeface="Wingdings 2" pitchFamily="18" charset="2"/>
            </a:endParaRPr>
          </a:p>
          <a:p>
            <a:pPr marL="800100" lvl="2" indent="0">
              <a:lnSpc>
                <a:spcPct val="150000"/>
              </a:lnSpc>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利率越低，国债的利息支出越少，政府越容易通过发行国债融资，从而能促进政府购买。</a:t>
            </a:r>
            <a:endParaRPr lang="en-US" altLang="zh-CN" sz="2000" dirty="0" smtClean="0">
              <a:latin typeface="楷体_GB2312" pitchFamily="49" charset="-122"/>
              <a:ea typeface="楷体_GB2312" pitchFamily="49" charset="-122"/>
              <a:sym typeface="Wingdings 2" pitchFamily="18" charset="2"/>
            </a:endParaRPr>
          </a:p>
          <a:p>
            <a:pPr marL="800100" lvl="2" indent="0">
              <a:lnSpc>
                <a:spcPct val="150000"/>
              </a:lnSpc>
              <a:buClr>
                <a:srgbClr val="FF0000"/>
              </a:buClr>
              <a:buFont typeface="Wingdings" pitchFamily="2" charset="2"/>
              <a:buChar char="p"/>
            </a:pPr>
            <a:r>
              <a:rPr lang="zh-CN" altLang="en-US" sz="2000" dirty="0" smtClean="0">
                <a:latin typeface="楷体_GB2312" pitchFamily="49" charset="-122"/>
                <a:ea typeface="楷体_GB2312" pitchFamily="49" charset="-122"/>
                <a:sym typeface="Wingdings 2" pitchFamily="18" charset="2"/>
              </a:rPr>
              <a:t>整体而言，低利率刺激了总需求（总需求</a:t>
            </a:r>
            <a:r>
              <a:rPr lang="en-US" altLang="zh-CN" sz="2000" dirty="0" smtClean="0">
                <a:latin typeface="楷体_GB2312" pitchFamily="49" charset="-122"/>
                <a:ea typeface="楷体_GB2312" pitchFamily="49" charset="-122"/>
                <a:sym typeface="Wingdings 2" pitchFamily="18" charset="2"/>
              </a:rPr>
              <a:t>=</a:t>
            </a:r>
            <a:r>
              <a:rPr lang="zh-CN" altLang="en-US" sz="2000" dirty="0" smtClean="0">
                <a:latin typeface="楷体_GB2312" pitchFamily="49" charset="-122"/>
                <a:ea typeface="楷体_GB2312" pitchFamily="49" charset="-122"/>
                <a:sym typeface="Wingdings 2" pitchFamily="18" charset="2"/>
              </a:rPr>
              <a:t>消费</a:t>
            </a:r>
            <a:r>
              <a:rPr lang="en-US" altLang="zh-CN" sz="2000" dirty="0" smtClean="0">
                <a:latin typeface="楷体_GB2312" pitchFamily="49" charset="-122"/>
                <a:ea typeface="楷体_GB2312" pitchFamily="49" charset="-122"/>
                <a:sym typeface="Wingdings 2" pitchFamily="18" charset="2"/>
              </a:rPr>
              <a:t>+</a:t>
            </a:r>
            <a:r>
              <a:rPr lang="zh-CN" altLang="en-US" sz="2000" dirty="0" smtClean="0">
                <a:latin typeface="楷体_GB2312" pitchFamily="49" charset="-122"/>
                <a:ea typeface="楷体_GB2312" pitchFamily="49" charset="-122"/>
                <a:sym typeface="Wingdings 2" pitchFamily="18" charset="2"/>
              </a:rPr>
              <a:t>投资</a:t>
            </a:r>
            <a:r>
              <a:rPr lang="en-US" altLang="zh-CN" sz="2000" dirty="0" smtClean="0">
                <a:latin typeface="楷体_GB2312" pitchFamily="49" charset="-122"/>
                <a:ea typeface="楷体_GB2312" pitchFamily="49" charset="-122"/>
                <a:sym typeface="Wingdings 2" pitchFamily="18" charset="2"/>
              </a:rPr>
              <a:t>+</a:t>
            </a:r>
            <a:r>
              <a:rPr lang="zh-CN" altLang="en-US" sz="2000" dirty="0" smtClean="0">
                <a:latin typeface="楷体_GB2312" pitchFamily="49" charset="-122"/>
                <a:ea typeface="楷体_GB2312" pitchFamily="49" charset="-122"/>
                <a:sym typeface="Wingdings 2" pitchFamily="18" charset="2"/>
              </a:rPr>
              <a:t>政府购买</a:t>
            </a:r>
            <a:r>
              <a:rPr lang="en-US" altLang="zh-CN" sz="2000" dirty="0" smtClean="0">
                <a:latin typeface="楷体_GB2312" pitchFamily="49" charset="-122"/>
                <a:ea typeface="楷体_GB2312" pitchFamily="49" charset="-122"/>
                <a:sym typeface="Wingdings 2" pitchFamily="18" charset="2"/>
              </a:rPr>
              <a:t>+</a:t>
            </a:r>
            <a:r>
              <a:rPr lang="zh-CN" altLang="en-US" sz="2000" dirty="0" smtClean="0">
                <a:latin typeface="楷体_GB2312" pitchFamily="49" charset="-122"/>
                <a:ea typeface="楷体_GB2312" pitchFamily="49" charset="-122"/>
                <a:sym typeface="Wingdings 2" pitchFamily="18" charset="2"/>
              </a:rPr>
              <a:t>净出口）</a:t>
            </a:r>
            <a:endParaRPr lang="en-US" altLang="zh-CN" sz="2000" dirty="0" smtClean="0">
              <a:latin typeface="楷体_GB2312" pitchFamily="49" charset="-122"/>
              <a:ea typeface="楷体_GB2312" pitchFamily="49" charset="-122"/>
              <a:sym typeface="Wingdings 2" pitchFamily="18" charset="2"/>
            </a:endParaRPr>
          </a:p>
          <a:p>
            <a:pPr marL="400050" lvl="1" indent="0">
              <a:lnSpc>
                <a:spcPct val="150000"/>
              </a:lnSpc>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对供给的影响</a:t>
            </a:r>
            <a:endParaRPr lang="en-US" altLang="zh-CN" sz="2400" dirty="0" smtClean="0">
              <a:latin typeface="楷体_GB2312" pitchFamily="49" charset="-122"/>
              <a:ea typeface="楷体_GB2312" pitchFamily="49" charset="-122"/>
              <a:sym typeface="Wingdings 2" pitchFamily="18" charset="2"/>
            </a:endParaRPr>
          </a:p>
          <a:p>
            <a:pPr marL="800100" lvl="2" indent="0">
              <a:lnSpc>
                <a:spcPct val="150000"/>
              </a:lnSpc>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利率对总供给：短期低利率有利于刺激投资，而投资则转化为下一期的资本，从而增加总供给（四万亿产能过剩、“学历过剩”）。</a:t>
            </a:r>
            <a:endParaRPr lang="en-US" altLang="zh-CN" sz="2000" dirty="0" smtClean="0">
              <a:latin typeface="楷体_GB2312" pitchFamily="49" charset="-122"/>
              <a:ea typeface="楷体_GB2312" pitchFamily="49" charset="-122"/>
              <a:sym typeface="Wingdings 2" pitchFamily="18" charset="2"/>
            </a:endParaRPr>
          </a:p>
          <a:p>
            <a:pPr marL="800100" lvl="2" indent="0">
              <a:lnSpc>
                <a:spcPct val="150000"/>
              </a:lnSpc>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投资在短期是需求，长期是供给（投资变为资本，资本增加供给会增加）；投资是剩余量，是未来的消费</a:t>
            </a:r>
            <a:endParaRPr lang="en-US" altLang="zh-CN" sz="2000" dirty="0" smtClean="0">
              <a:latin typeface="楷体_GB2312" pitchFamily="49" charset="-122"/>
              <a:ea typeface="楷体_GB2312" pitchFamily="49" charset="-122"/>
              <a:sym typeface="Wingdings 2" pitchFamily="18" charset="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0"/>
            <a:ext cx="8784976" cy="4838248"/>
          </a:xfrm>
          <a:prstGeom prst="rect">
            <a:avLst/>
          </a:prstGeom>
        </p:spPr>
        <p:txBody>
          <a:bodyPr wrap="square">
            <a:spAutoFit/>
          </a:bodyPr>
          <a:lstStyle/>
          <a:p>
            <a:pPr>
              <a:lnSpc>
                <a:spcPct val="120000"/>
              </a:lnSpc>
            </a:pPr>
            <a:r>
              <a:rPr lang="en-US" altLang="zh-CN" sz="3200" dirty="0" smtClean="0">
                <a:solidFill>
                  <a:srgbClr val="FF0000"/>
                </a:solidFill>
                <a:latin typeface="楷体_GB2312" pitchFamily="49" charset="-122"/>
                <a:ea typeface="楷体_GB2312" pitchFamily="49" charset="-122"/>
                <a:sym typeface="Wingdings 2" pitchFamily="18" charset="2"/>
              </a:rPr>
              <a:t></a:t>
            </a:r>
            <a:r>
              <a:rPr lang="zh-CN" altLang="en-US" sz="3200" b="1" dirty="0" smtClean="0">
                <a:solidFill>
                  <a:srgbClr val="000000"/>
                </a:solidFill>
                <a:latin typeface="楷体_GB2312" pitchFamily="49" charset="-122"/>
                <a:ea typeface="楷体_GB2312" pitchFamily="49" charset="-122"/>
                <a:sym typeface="Wingdings 2" pitchFamily="18" charset="2"/>
              </a:rPr>
              <a:t>利率对资源配置效率的影响</a:t>
            </a:r>
            <a:endParaRPr lang="en-US" altLang="zh-CN" sz="3200" b="1" dirty="0" smtClean="0">
              <a:solidFill>
                <a:srgbClr val="000000"/>
              </a:solidFill>
              <a:latin typeface="楷体_GB2312" pitchFamily="49" charset="-122"/>
              <a:ea typeface="楷体_GB2312" pitchFamily="49" charset="-122"/>
              <a:sym typeface="Wingdings 2" pitchFamily="18" charset="2"/>
            </a:endParaRPr>
          </a:p>
          <a:p>
            <a:pPr marL="857250" lvl="2">
              <a:lnSpc>
                <a:spcPct val="150000"/>
              </a:lnSpc>
              <a:buClr>
                <a:srgbClr val="FF0000"/>
              </a:buClr>
              <a:buFont typeface="Wingdings" pitchFamily="2" charset="2"/>
              <a:buChar char="Ø"/>
            </a:pPr>
            <a:r>
              <a:rPr lang="zh-CN" altLang="en-US" sz="2400" dirty="0" smtClean="0">
                <a:solidFill>
                  <a:srgbClr val="000000"/>
                </a:solidFill>
                <a:latin typeface="楷体_GB2312" pitchFamily="49" charset="-122"/>
                <a:ea typeface="楷体_GB2312" pitchFamily="49" charset="-122"/>
                <a:sym typeface="Wingdings 2" pitchFamily="18" charset="2"/>
              </a:rPr>
              <a:t>作为货币资金的价格，利率水平的高低是否合理，能否真实反映资金的机会成本，其作为</a:t>
            </a:r>
            <a:r>
              <a:rPr lang="zh-CN" altLang="en-US" sz="2400" b="1" dirty="0" smtClean="0">
                <a:solidFill>
                  <a:srgbClr val="0000FF"/>
                </a:solidFill>
                <a:latin typeface="楷体_GB2312" pitchFamily="49" charset="-122"/>
                <a:ea typeface="楷体_GB2312" pitchFamily="49" charset="-122"/>
                <a:sym typeface="Wingdings 2" pitchFamily="18" charset="2"/>
              </a:rPr>
              <a:t>价格杠杆</a:t>
            </a:r>
            <a:r>
              <a:rPr lang="zh-CN" altLang="en-US" sz="2400" dirty="0" smtClean="0">
                <a:solidFill>
                  <a:srgbClr val="000000"/>
                </a:solidFill>
                <a:latin typeface="楷体_GB2312" pitchFamily="49" charset="-122"/>
                <a:ea typeface="楷体_GB2312" pitchFamily="49" charset="-122"/>
                <a:sym typeface="Wingdings 2" pitchFamily="18" charset="2"/>
              </a:rPr>
              <a:t>能否将资金</a:t>
            </a:r>
            <a:r>
              <a:rPr lang="zh-CN" altLang="en-US" sz="2400" b="1" dirty="0" smtClean="0">
                <a:solidFill>
                  <a:srgbClr val="0000FF"/>
                </a:solidFill>
                <a:latin typeface="楷体_GB2312" pitchFamily="49" charset="-122"/>
                <a:ea typeface="楷体_GB2312" pitchFamily="49" charset="-122"/>
                <a:sym typeface="Wingdings 2" pitchFamily="18" charset="2"/>
              </a:rPr>
              <a:t>引入到那些优质高效的企业</a:t>
            </a:r>
            <a:r>
              <a:rPr lang="zh-CN" altLang="en-US" sz="2400" dirty="0" smtClean="0">
                <a:solidFill>
                  <a:srgbClr val="000000"/>
                </a:solidFill>
                <a:latin typeface="楷体_GB2312" pitchFamily="49" charset="-122"/>
                <a:ea typeface="楷体_GB2312" pitchFamily="49" charset="-122"/>
                <a:sym typeface="Wingdings 2" pitchFamily="18" charset="2"/>
              </a:rPr>
              <a:t>，将会对实物资源流动和配置效率产生重要影响。</a:t>
            </a:r>
            <a:endParaRPr lang="en-US" altLang="zh-CN" sz="2400" dirty="0" smtClean="0">
              <a:solidFill>
                <a:srgbClr val="000000"/>
              </a:solidFill>
              <a:latin typeface="楷体_GB2312" pitchFamily="49" charset="-122"/>
              <a:ea typeface="楷体_GB2312" pitchFamily="49" charset="-122"/>
              <a:sym typeface="Wingdings 2" pitchFamily="18" charset="2"/>
            </a:endParaRPr>
          </a:p>
          <a:p>
            <a:pPr marL="857250" lvl="2">
              <a:lnSpc>
                <a:spcPct val="150000"/>
              </a:lnSpc>
              <a:buClr>
                <a:srgbClr val="FF0000"/>
              </a:buClr>
              <a:buFont typeface="Wingdings" pitchFamily="2" charset="2"/>
              <a:buChar char="Ø"/>
            </a:pPr>
            <a:r>
              <a:rPr lang="zh-CN" altLang="en-US" sz="2400" dirty="0" smtClean="0">
                <a:solidFill>
                  <a:srgbClr val="000000"/>
                </a:solidFill>
                <a:latin typeface="楷体_GB2312" pitchFamily="49" charset="-122"/>
                <a:ea typeface="楷体_GB2312" pitchFamily="49" charset="-122"/>
                <a:sym typeface="Wingdings 2" pitchFamily="18" charset="2"/>
              </a:rPr>
              <a:t>市场化的利率，相当于要素价格的市场化，提高资源配置效率。</a:t>
            </a:r>
            <a:endParaRPr lang="en-US" altLang="zh-CN" sz="2400" dirty="0" smtClean="0">
              <a:solidFill>
                <a:srgbClr val="000000"/>
              </a:solidFill>
              <a:latin typeface="楷体_GB2312" pitchFamily="49" charset="-122"/>
              <a:ea typeface="楷体_GB2312" pitchFamily="49" charset="-122"/>
              <a:sym typeface="Wingdings 2" pitchFamily="18" charset="2"/>
            </a:endParaRPr>
          </a:p>
          <a:p>
            <a:pPr marL="1257300" lvl="3">
              <a:lnSpc>
                <a:spcPct val="150000"/>
              </a:lnSpc>
              <a:buClr>
                <a:srgbClr val="FF0000"/>
              </a:buClr>
              <a:buFont typeface="Wingdings" pitchFamily="2" charset="2"/>
              <a:buChar char="ü"/>
            </a:pPr>
            <a:r>
              <a:rPr lang="zh-CN" altLang="en-US" dirty="0" smtClean="0">
                <a:solidFill>
                  <a:srgbClr val="000000"/>
                </a:solidFill>
                <a:latin typeface="楷体_GB2312" pitchFamily="49" charset="-122"/>
                <a:ea typeface="楷体_GB2312" pitchFamily="49" charset="-122"/>
                <a:sym typeface="Wingdings 2" pitchFamily="18" charset="2"/>
              </a:rPr>
              <a:t>福利经济学第一定理：竞争均衡具备帕累托效率，竞争均衡的结果是形成价格。</a:t>
            </a:r>
            <a:endParaRPr lang="en-US" altLang="zh-CN" dirty="0" smtClean="0">
              <a:solidFill>
                <a:srgbClr val="000000"/>
              </a:solidFill>
              <a:latin typeface="楷体_GB2312" pitchFamily="49" charset="-122"/>
              <a:ea typeface="楷体_GB2312" pitchFamily="49" charset="-122"/>
              <a:sym typeface="Wingdings 2" pitchFamily="18" charset="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88640"/>
            <a:ext cx="8208912" cy="4616648"/>
          </a:xfrm>
          <a:prstGeom prst="rect">
            <a:avLst/>
          </a:prstGeom>
        </p:spPr>
        <p:txBody>
          <a:bodyPr wrap="square">
            <a:spAutoFit/>
          </a:bodyPr>
          <a:lstStyle/>
          <a:p>
            <a:pPr>
              <a:lnSpc>
                <a:spcPct val="150000"/>
              </a:lnSpc>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solidFill>
                  <a:srgbClr val="000000"/>
                </a:solidFill>
                <a:latin typeface="楷体_GB2312" pitchFamily="49" charset="-122"/>
                <a:ea typeface="楷体_GB2312" pitchFamily="49" charset="-122"/>
                <a:sym typeface="Wingdings 2" pitchFamily="18" charset="2"/>
              </a:rPr>
              <a:t>利率对金融市场的影响</a:t>
            </a:r>
            <a:endParaRPr lang="en-US" altLang="zh-CN" sz="2800" b="1" dirty="0" smtClean="0">
              <a:solidFill>
                <a:srgbClr val="000000"/>
              </a:solidFill>
              <a:latin typeface="楷体_GB2312" pitchFamily="49" charset="-122"/>
              <a:ea typeface="楷体_GB2312" pitchFamily="49" charset="-122"/>
              <a:sym typeface="Wingdings 2" pitchFamily="18" charset="2"/>
            </a:endParaRPr>
          </a:p>
          <a:p>
            <a:pPr marL="400050" lvl="1" indent="0">
              <a:lnSpc>
                <a:spcPct val="150000"/>
              </a:lnSpc>
              <a:buClr>
                <a:srgbClr val="FF0000"/>
              </a:buClr>
              <a:buFont typeface="Wingdings" pitchFamily="2" charset="2"/>
              <a:buChar char="Ø"/>
            </a:pPr>
            <a:r>
              <a:rPr lang="zh-CN" altLang="en-US" sz="2400" dirty="0" smtClean="0">
                <a:solidFill>
                  <a:srgbClr val="000000"/>
                </a:solidFill>
                <a:latin typeface="楷体_GB2312" pitchFamily="49" charset="-122"/>
                <a:ea typeface="楷体_GB2312" pitchFamily="49" charset="-122"/>
                <a:sym typeface="Wingdings 2" pitchFamily="18" charset="2"/>
              </a:rPr>
              <a:t>利率是金融工具定价的基本要素，直接决定金融工具的定价是否合理</a:t>
            </a:r>
            <a:r>
              <a:rPr lang="zh-CN" altLang="zh-CN" sz="2400" dirty="0" smtClean="0">
                <a:latin typeface="楷体_GB2312" pitchFamily="49" charset="-122"/>
                <a:ea typeface="楷体_GB2312" pitchFamily="49" charset="-122"/>
              </a:rPr>
              <a:t>，以及通过该金融工具导致的资金流动是否合理。</a:t>
            </a:r>
            <a:endParaRPr lang="en-US" altLang="zh-CN" sz="2400" dirty="0" smtClean="0">
              <a:latin typeface="楷体_GB2312" pitchFamily="49" charset="-122"/>
              <a:ea typeface="楷体_GB2312" pitchFamily="49" charset="-122"/>
            </a:endParaRPr>
          </a:p>
          <a:p>
            <a:pPr marL="400050" lvl="1" indent="0">
              <a:lnSpc>
                <a:spcPct val="150000"/>
              </a:lnSpc>
              <a:buClr>
                <a:srgbClr val="FF0000"/>
              </a:buClr>
              <a:buFont typeface="Wingdings" pitchFamily="2" charset="2"/>
              <a:buChar char="Ø"/>
            </a:pPr>
            <a:r>
              <a:rPr lang="zh-CN" altLang="zh-CN" sz="2400" dirty="0" smtClean="0">
                <a:latin typeface="楷体_GB2312" pitchFamily="49" charset="-122"/>
                <a:ea typeface="楷体_GB2312" pitchFamily="49" charset="-122"/>
              </a:rPr>
              <a:t>不能反映资金稀缺程度的、扭曲的、不合理的利率水平，自然会导致金融工具定价的扭曲，从而导致不合理的资金流动以及低效率的资源配置，并会扭曲市场参与主体的投融资行为和投融资决策。</a:t>
            </a:r>
            <a:endParaRPr lang="en-US" altLang="zh-CN" sz="2400" dirty="0" smtClean="0">
              <a:solidFill>
                <a:srgbClr val="000000"/>
              </a:solidFill>
              <a:latin typeface="楷体_GB2312" pitchFamily="49" charset="-122"/>
              <a:ea typeface="楷体_GB2312" pitchFamily="49" charset="-122"/>
              <a:sym typeface="Wingdings 2" pitchFamily="18" charset="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smtClean="0">
                <a:latin typeface="隶书" pitchFamily="49" charset="-122"/>
                <a:ea typeface="隶书" pitchFamily="49" charset="-122"/>
              </a:rPr>
              <a:t>二、利率发挥作用的环境与条件</a:t>
            </a:r>
            <a:endParaRPr lang="zh-CN" altLang="en-US" dirty="0"/>
          </a:p>
        </p:txBody>
      </p:sp>
      <p:sp>
        <p:nvSpPr>
          <p:cNvPr id="3" name="内容占位符 2"/>
          <p:cNvSpPr>
            <a:spLocks noGrp="1"/>
          </p:cNvSpPr>
          <p:nvPr>
            <p:ph idx="1"/>
          </p:nvPr>
        </p:nvSpPr>
        <p:spPr>
          <a:xfrm>
            <a:off x="-64" y="764704"/>
            <a:ext cx="9144064" cy="4525963"/>
          </a:xfrm>
        </p:spPr>
        <p:txBody>
          <a:bodyPr/>
          <a:lstStyle/>
          <a:p>
            <a:pPr>
              <a:lnSpc>
                <a:spcPct val="140000"/>
              </a:lnSpc>
              <a:buNone/>
            </a:pPr>
            <a:r>
              <a:rPr lang="zh-CN" altLang="en-US"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在现代市场经济中，利率发挥作用的领域是十分广泛的。</a:t>
            </a:r>
            <a:endParaRPr lang="en-US" altLang="zh-CN" sz="2800" dirty="0" smtClean="0">
              <a:latin typeface="楷体_GB2312" pitchFamily="49" charset="-122"/>
              <a:ea typeface="楷体_GB2312" pitchFamily="49" charset="-122"/>
              <a:sym typeface="Wingdings 2" pitchFamily="18" charset="2"/>
            </a:endParaRPr>
          </a:p>
          <a:p>
            <a:pPr lvl="2">
              <a:lnSpc>
                <a:spcPct val="140000"/>
              </a:lnSpc>
              <a:buClr>
                <a:srgbClr val="FF0000"/>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从</a:t>
            </a:r>
            <a:r>
              <a:rPr lang="zh-CN" altLang="en-US" b="1" dirty="0" smtClean="0">
                <a:solidFill>
                  <a:srgbClr val="0000FF"/>
                </a:solidFill>
                <a:latin typeface="楷体_GB2312" pitchFamily="49" charset="-122"/>
                <a:ea typeface="楷体_GB2312" pitchFamily="49" charset="-122"/>
                <a:sym typeface="Wingdings 2" pitchFamily="18" charset="2"/>
              </a:rPr>
              <a:t>微观角度</a:t>
            </a:r>
            <a:r>
              <a:rPr lang="zh-CN" altLang="en-US" dirty="0" smtClean="0">
                <a:latin typeface="楷体_GB2312" pitchFamily="49" charset="-122"/>
                <a:ea typeface="楷体_GB2312" pitchFamily="49" charset="-122"/>
                <a:sym typeface="Wingdings 2" pitchFamily="18" charset="2"/>
              </a:rPr>
              <a:t>看，利率对个人收入在消费和储蓄之间的分配，对企业经营管理和投资的决策等都有直接影响。</a:t>
            </a:r>
            <a:endParaRPr lang="en-US" altLang="zh-CN" dirty="0" smtClean="0">
              <a:latin typeface="楷体_GB2312" pitchFamily="49" charset="-122"/>
              <a:ea typeface="楷体_GB2312" pitchFamily="49" charset="-122"/>
              <a:sym typeface="Wingdings 2" pitchFamily="18" charset="2"/>
            </a:endParaRPr>
          </a:p>
          <a:p>
            <a:pPr lvl="2">
              <a:lnSpc>
                <a:spcPct val="140000"/>
              </a:lnSpc>
              <a:buClr>
                <a:srgbClr val="FF0000"/>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从</a:t>
            </a:r>
            <a:r>
              <a:rPr lang="zh-CN" altLang="en-US" b="1" dirty="0" smtClean="0">
                <a:solidFill>
                  <a:srgbClr val="0000FF"/>
                </a:solidFill>
                <a:latin typeface="楷体_GB2312" pitchFamily="49" charset="-122"/>
                <a:ea typeface="楷体_GB2312" pitchFamily="49" charset="-122"/>
                <a:sym typeface="Wingdings 2" pitchFamily="18" charset="2"/>
              </a:rPr>
              <a:t>宏观角度</a:t>
            </a:r>
            <a:r>
              <a:rPr lang="zh-CN" altLang="en-US" dirty="0" smtClean="0">
                <a:latin typeface="楷体_GB2312" pitchFamily="49" charset="-122"/>
                <a:ea typeface="楷体_GB2312" pitchFamily="49" charset="-122"/>
                <a:sym typeface="Wingdings 2" pitchFamily="18" charset="2"/>
              </a:rPr>
              <a:t>看，利率对借贷资金的供求，对市场的总供求，对物价水平的升降，对国民收入分配的格局，对汇率和国际资本流动，进而对经济成长和就业，都具有十分重要的影响。</a:t>
            </a:r>
            <a:endParaRPr lang="en-US" altLang="zh-CN" dirty="0" smtClean="0">
              <a:latin typeface="楷体_GB2312" pitchFamily="49" charset="-122"/>
              <a:ea typeface="楷体_GB2312" pitchFamily="49" charset="-122"/>
              <a:sym typeface="Wingdings 2" pitchFamily="18" charset="2"/>
            </a:endParaRPr>
          </a:p>
          <a:p>
            <a:pPr lvl="2">
              <a:lnSpc>
                <a:spcPct val="140000"/>
              </a:lnSpc>
              <a:buClr>
                <a:srgbClr val="FF0000"/>
              </a:buClr>
              <a:buFont typeface="Wingdings" pitchFamily="2" charset="2"/>
              <a:buChar char="p"/>
            </a:pPr>
            <a:r>
              <a:rPr lang="zh-CN" altLang="en-US" dirty="0" smtClean="0">
                <a:latin typeface="楷体_GB2312" pitchFamily="49" charset="-122"/>
                <a:ea typeface="楷体_GB2312" pitchFamily="49" charset="-122"/>
                <a:sym typeface="Wingdings 2" pitchFamily="18" charset="2"/>
              </a:rPr>
              <a:t>在经济学中，无论是微观经济分析还是宏观经济分析部分，在各种模型中利率几乎都是不可或缺的重要变量。但利率能否充分发挥这些重要作用需要一些</a:t>
            </a:r>
            <a:r>
              <a:rPr lang="zh-CN" altLang="en-US" b="1" dirty="0" smtClean="0">
                <a:solidFill>
                  <a:srgbClr val="0000FF"/>
                </a:solidFill>
                <a:latin typeface="楷体_GB2312" pitchFamily="49" charset="-122"/>
                <a:ea typeface="楷体_GB2312" pitchFamily="49" charset="-122"/>
                <a:sym typeface="Wingdings 2" pitchFamily="18" charset="2"/>
              </a:rPr>
              <a:t>基础条件</a:t>
            </a:r>
            <a:r>
              <a:rPr lang="zh-CN" altLang="en-US" dirty="0" smtClean="0">
                <a:latin typeface="楷体_GB2312" pitchFamily="49" charset="-122"/>
                <a:ea typeface="楷体_GB2312" pitchFamily="49" charset="-122"/>
                <a:sym typeface="Wingdings 2" pitchFamily="18" charset="2"/>
              </a:rPr>
              <a:t>和</a:t>
            </a:r>
            <a:r>
              <a:rPr lang="zh-CN" altLang="en-US" b="1" dirty="0" smtClean="0">
                <a:solidFill>
                  <a:srgbClr val="0000FF"/>
                </a:solidFill>
                <a:latin typeface="楷体_GB2312" pitchFamily="49" charset="-122"/>
                <a:ea typeface="楷体_GB2312" pitchFamily="49" charset="-122"/>
                <a:sym typeface="Wingdings 2" pitchFamily="18" charset="2"/>
              </a:rPr>
              <a:t>适宜的制度环境</a:t>
            </a:r>
            <a:r>
              <a:rPr lang="zh-CN" altLang="en-US" dirty="0" smtClean="0">
                <a:latin typeface="楷体_GB2312" pitchFamily="49" charset="-122"/>
                <a:ea typeface="楷体_GB2312" pitchFamily="49" charset="-122"/>
                <a:sym typeface="Wingdings 2" pitchFamily="18" charset="2"/>
              </a:rPr>
              <a:t>。</a:t>
            </a:r>
          </a:p>
          <a:p>
            <a:pPr>
              <a:buNone/>
            </a:pPr>
            <a:endParaRPr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210" name="Picture 2"/>
          <p:cNvPicPr>
            <a:picLocks noChangeAspect="1" noChangeArrowheads="1"/>
          </p:cNvPicPr>
          <p:nvPr/>
        </p:nvPicPr>
        <p:blipFill>
          <a:blip r:embed="rId2" cstate="print"/>
          <a:srcRect/>
          <a:stretch>
            <a:fillRect/>
          </a:stretch>
        </p:blipFill>
        <p:spPr bwMode="auto">
          <a:xfrm>
            <a:off x="884584" y="962631"/>
            <a:ext cx="7143800" cy="5202673"/>
          </a:xfrm>
          <a:prstGeom prst="rect">
            <a:avLst/>
          </a:prstGeom>
          <a:noFill/>
          <a:ln w="9525">
            <a:noFill/>
            <a:miter lim="800000"/>
            <a:headEnd/>
            <a:tailEnd/>
          </a:ln>
          <a:effectLst/>
        </p:spPr>
      </p:pic>
      <p:sp>
        <p:nvSpPr>
          <p:cNvPr id="5" name="标题 1"/>
          <p:cNvSpPr>
            <a:spLocks noGrp="1"/>
          </p:cNvSpPr>
          <p:nvPr>
            <p:ph type="title"/>
          </p:nvPr>
        </p:nvSpPr>
        <p:spPr>
          <a:xfrm>
            <a:off x="467544" y="197644"/>
            <a:ext cx="8229600" cy="927100"/>
          </a:xfrm>
        </p:spPr>
        <p:txBody>
          <a:bodyPr/>
          <a:lstStyle/>
          <a:p>
            <a:r>
              <a:rPr lang="zh-CN" altLang="en-US" sz="3200" dirty="0" smtClean="0">
                <a:latin typeface="Times New Roman" pitchFamily="18" charset="0"/>
                <a:ea typeface="华文新魏" pitchFamily="2" charset="-122"/>
                <a:cs typeface="Times New Roman" pitchFamily="18" charset="0"/>
              </a:rPr>
              <a:t>美国长期债券收益率：</a:t>
            </a:r>
            <a:r>
              <a:rPr lang="en-US" altLang="zh-CN" sz="3200" dirty="0" smtClean="0">
                <a:latin typeface="Times New Roman" pitchFamily="18" charset="0"/>
                <a:ea typeface="华文新魏" pitchFamily="2" charset="-122"/>
                <a:cs typeface="Times New Roman" pitchFamily="18" charset="0"/>
              </a:rPr>
              <a:t>1919-2010</a:t>
            </a:r>
            <a:r>
              <a:rPr lang="zh-CN" altLang="en-US" sz="3200" dirty="0" smtClean="0">
                <a:latin typeface="Times New Roman" pitchFamily="18" charset="0"/>
                <a:ea typeface="华文新魏" pitchFamily="2" charset="-122"/>
                <a:cs typeface="Times New Roman" pitchFamily="18" charset="0"/>
              </a:rPr>
              <a:t>年</a:t>
            </a:r>
          </a:p>
        </p:txBody>
      </p:sp>
      <p:sp>
        <p:nvSpPr>
          <p:cNvPr id="6" name="TextBox 5"/>
          <p:cNvSpPr txBox="1"/>
          <p:nvPr/>
        </p:nvSpPr>
        <p:spPr>
          <a:xfrm>
            <a:off x="3707904" y="6256872"/>
            <a:ext cx="4929555" cy="369332"/>
          </a:xfrm>
          <a:prstGeom prst="rect">
            <a:avLst/>
          </a:prstGeom>
          <a:noFill/>
        </p:spPr>
        <p:txBody>
          <a:bodyPr wrap="none" rtlCol="0">
            <a:spAutoFit/>
          </a:bodyPr>
          <a:lstStyle/>
          <a:p>
            <a:r>
              <a:rPr lang="zh-CN" altLang="en-US" b="1" dirty="0" smtClean="0">
                <a:solidFill>
                  <a:srgbClr val="000000"/>
                </a:solidFill>
                <a:latin typeface="楷体_GB2312" pitchFamily="49" charset="-122"/>
                <a:ea typeface="楷体_GB2312" pitchFamily="49" charset="-122"/>
              </a:rPr>
              <a:t>资料来源：米什金</a:t>
            </a:r>
            <a:r>
              <a:rPr lang="en-US" altLang="zh-CN" b="1" dirty="0" smtClean="0">
                <a:solidFill>
                  <a:srgbClr val="000000"/>
                </a:solidFill>
                <a:latin typeface="楷体_GB2312" pitchFamily="49" charset="-122"/>
                <a:ea typeface="楷体_GB2312" pitchFamily="49" charset="-122"/>
              </a:rPr>
              <a:t>《</a:t>
            </a:r>
            <a:r>
              <a:rPr lang="zh-CN" altLang="en-US" b="1" dirty="0" smtClean="0">
                <a:solidFill>
                  <a:srgbClr val="000000"/>
                </a:solidFill>
                <a:latin typeface="楷体_GB2312" pitchFamily="49" charset="-122"/>
                <a:ea typeface="楷体_GB2312" pitchFamily="49" charset="-122"/>
              </a:rPr>
              <a:t>货币金融学</a:t>
            </a:r>
            <a:r>
              <a:rPr lang="en-US" altLang="zh-CN" b="1" dirty="0" smtClean="0">
                <a:solidFill>
                  <a:srgbClr val="000000"/>
                </a:solidFill>
                <a:latin typeface="楷体_GB2312" pitchFamily="49" charset="-122"/>
                <a:ea typeface="楷体_GB2312" pitchFamily="49" charset="-122"/>
              </a:rPr>
              <a:t>》</a:t>
            </a:r>
            <a:r>
              <a:rPr lang="zh-CN" altLang="en-US" b="1" dirty="0" smtClean="0">
                <a:solidFill>
                  <a:srgbClr val="000000"/>
                </a:solidFill>
                <a:latin typeface="楷体_GB2312" pitchFamily="49" charset="-122"/>
                <a:ea typeface="楷体_GB2312" pitchFamily="49" charset="-122"/>
              </a:rPr>
              <a:t>第</a:t>
            </a:r>
            <a:r>
              <a:rPr lang="en-US" altLang="zh-CN" b="1" dirty="0" smtClean="0">
                <a:solidFill>
                  <a:srgbClr val="000000"/>
                </a:solidFill>
                <a:latin typeface="楷体_GB2312" pitchFamily="49" charset="-122"/>
                <a:ea typeface="楷体_GB2312" pitchFamily="49" charset="-122"/>
              </a:rPr>
              <a:t>9</a:t>
            </a:r>
            <a:r>
              <a:rPr lang="zh-CN" altLang="en-US" b="1" dirty="0" smtClean="0">
                <a:solidFill>
                  <a:srgbClr val="000000"/>
                </a:solidFill>
                <a:latin typeface="楷体_GB2312" pitchFamily="49" charset="-122"/>
                <a:ea typeface="楷体_GB2312" pitchFamily="49" charset="-122"/>
              </a:rPr>
              <a:t>版英文版</a:t>
            </a:r>
            <a:endParaRPr lang="zh-CN" altLang="en-US" b="1"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xmlns="" val="9264845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6712"/>
            <a:ext cx="9144064" cy="4525963"/>
          </a:xfrm>
        </p:spPr>
        <p:txBody>
          <a:bodyPr/>
          <a:lstStyle/>
          <a:p>
            <a:pPr>
              <a:buNone/>
            </a:pPr>
            <a:r>
              <a:rPr lang="zh-CN" altLang="en-US" b="1" dirty="0" smtClean="0">
                <a:latin typeface="楷体_GB2312" pitchFamily="49" charset="-122"/>
                <a:ea typeface="楷体_GB2312" pitchFamily="49" charset="-122"/>
              </a:rPr>
              <a:t>（一）利率发挥作用的基础性条件</a:t>
            </a:r>
            <a:endParaRPr lang="en-US" altLang="zh-CN" b="1" dirty="0" smtClean="0">
              <a:latin typeface="楷体_GB2312" pitchFamily="49" charset="-122"/>
              <a:ea typeface="楷体_GB2312" pitchFamily="49" charset="-122"/>
            </a:endParaRPr>
          </a:p>
          <a:p>
            <a:pPr>
              <a:lnSpc>
                <a:spcPct val="150000"/>
              </a:lnSpc>
              <a:buNone/>
            </a:pPr>
            <a:r>
              <a:rPr lang="zh-CN" altLang="en-US" sz="2800" b="1" dirty="0" smtClean="0">
                <a:solidFill>
                  <a:srgbClr val="FF33CC"/>
                </a:solidFill>
                <a:latin typeface="楷体_GB2312" pitchFamily="49" charset="-122"/>
                <a:ea typeface="楷体_GB2312" pitchFamily="49" charset="-122"/>
                <a:sym typeface="Wingdings 2" pitchFamily="18" charset="2"/>
              </a:rPr>
              <a:t>  </a:t>
            </a:r>
            <a:r>
              <a:rPr lang="en-US" altLang="zh-CN" sz="2800" b="1" dirty="0" smtClean="0">
                <a:solidFill>
                  <a:srgbClr val="FF33CC"/>
                </a:solidFill>
                <a:latin typeface="楷体_GB2312" pitchFamily="49" charset="-122"/>
                <a:ea typeface="楷体_GB2312" pitchFamily="49" charset="-122"/>
                <a:sym typeface="Wingdings 2" pitchFamily="18" charset="2"/>
              </a:rPr>
              <a:t>1</a:t>
            </a:r>
            <a:r>
              <a:rPr lang="zh-CN" altLang="en-US" sz="2800" b="1" dirty="0" smtClean="0">
                <a:solidFill>
                  <a:srgbClr val="FF33CC"/>
                </a:solidFill>
                <a:latin typeface="楷体_GB2312" pitchFamily="49" charset="-122"/>
                <a:ea typeface="楷体_GB2312" pitchFamily="49" charset="-122"/>
                <a:sym typeface="Wingdings 2" pitchFamily="18" charset="2"/>
              </a:rPr>
              <a:t>、独立决策的市场主体</a:t>
            </a:r>
            <a:endParaRPr lang="en-US" altLang="zh-CN" sz="28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ü"/>
            </a:pPr>
            <a:r>
              <a:rPr lang="zh-CN" altLang="en-US" sz="2400" dirty="0" smtClean="0">
                <a:latin typeface="楷体_GB2312" pitchFamily="49" charset="-122"/>
                <a:ea typeface="楷体_GB2312" pitchFamily="49" charset="-122"/>
                <a:sym typeface="Wingdings 2" pitchFamily="18" charset="2"/>
              </a:rPr>
              <a:t>市场参与者能够独立决策、独立承担责任。</a:t>
            </a:r>
            <a:endParaRPr lang="en-US" altLang="zh-CN" sz="24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ü"/>
            </a:pPr>
            <a:r>
              <a:rPr lang="zh-CN" altLang="en-US" sz="2400" dirty="0" smtClean="0">
                <a:latin typeface="楷体_GB2312" pitchFamily="49" charset="-122"/>
                <a:ea typeface="楷体_GB2312" pitchFamily="49" charset="-122"/>
                <a:sym typeface="Wingdings 2" pitchFamily="18" charset="2"/>
              </a:rPr>
              <a:t>只有高度关心自身利益的市场参与者的投资决策与其自身利益息息相关，且需要为决策所导致的后果承担责任时，利率高低才能够通过其对市场参与者的</a:t>
            </a:r>
            <a:r>
              <a:rPr lang="zh-CN" altLang="en-US" sz="2400" b="1" dirty="0" smtClean="0">
                <a:solidFill>
                  <a:srgbClr val="0000FF"/>
                </a:solidFill>
                <a:latin typeface="楷体_GB2312" pitchFamily="49" charset="-122"/>
                <a:ea typeface="楷体_GB2312" pitchFamily="49" charset="-122"/>
                <a:sym typeface="Wingdings 2" pitchFamily="18" charset="2"/>
              </a:rPr>
              <a:t>投资收益和利润的影响</a:t>
            </a:r>
            <a:r>
              <a:rPr lang="zh-CN" altLang="en-US" sz="2400" dirty="0" smtClean="0">
                <a:latin typeface="楷体_GB2312" pitchFamily="49" charset="-122"/>
                <a:ea typeface="楷体_GB2312" pitchFamily="49" charset="-122"/>
                <a:sym typeface="Wingdings 2" pitchFamily="18" charset="2"/>
              </a:rPr>
              <a:t>，来</a:t>
            </a:r>
            <a:r>
              <a:rPr lang="zh-CN" altLang="en-US" sz="2400" b="1" dirty="0" smtClean="0">
                <a:solidFill>
                  <a:srgbClr val="0000FF"/>
                </a:solidFill>
                <a:latin typeface="楷体_GB2312" pitchFamily="49" charset="-122"/>
                <a:ea typeface="楷体_GB2312" pitchFamily="49" charset="-122"/>
                <a:sym typeface="Wingdings 2" pitchFamily="18" charset="2"/>
              </a:rPr>
              <a:t>对其行为产生激励和约束</a:t>
            </a:r>
            <a:r>
              <a:rPr lang="zh-CN" altLang="en-US" sz="2400" dirty="0" smtClean="0">
                <a:latin typeface="楷体_GB2312" pitchFamily="49" charset="-122"/>
                <a:ea typeface="楷体_GB2312" pitchFamily="49" charset="-122"/>
                <a:sym typeface="Wingdings 2" pitchFamily="18" charset="2"/>
              </a:rPr>
              <a:t>，其投资决策才会对利率水平具有</a:t>
            </a:r>
            <a:r>
              <a:rPr lang="zh-CN" altLang="en-US" sz="2400" b="1" dirty="0" smtClean="0">
                <a:solidFill>
                  <a:srgbClr val="0000FF"/>
                </a:solidFill>
                <a:latin typeface="楷体_GB2312" pitchFamily="49" charset="-122"/>
                <a:ea typeface="楷体_GB2312" pitchFamily="49" charset="-122"/>
                <a:sym typeface="Wingdings 2" pitchFamily="18" charset="2"/>
              </a:rPr>
              <a:t>高度的敏感性</a:t>
            </a:r>
            <a:r>
              <a:rPr lang="zh-CN" altLang="en-US" sz="2400" dirty="0" smtClean="0">
                <a:latin typeface="楷体_GB2312" pitchFamily="49" charset="-122"/>
                <a:ea typeface="楷体_GB2312" pitchFamily="49" charset="-122"/>
                <a:sym typeface="Wingdings 2" pitchFamily="18" charset="2"/>
              </a:rPr>
              <a:t>。</a:t>
            </a:r>
            <a:endParaRPr lang="zh-CN" altLang="en-US"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144064" cy="4525963"/>
          </a:xfrm>
        </p:spPr>
        <p:txBody>
          <a:bodyPr/>
          <a:lstStyle/>
          <a:p>
            <a:pPr>
              <a:lnSpc>
                <a:spcPct val="120000"/>
              </a:lnSpc>
              <a:buNone/>
            </a:pPr>
            <a:r>
              <a:rPr lang="en-US" altLang="zh-CN" sz="2800" b="1" dirty="0" smtClean="0">
                <a:solidFill>
                  <a:srgbClr val="FF33CC"/>
                </a:solidFill>
                <a:latin typeface="楷体_GB2312" pitchFamily="49" charset="-122"/>
                <a:ea typeface="楷体_GB2312" pitchFamily="49" charset="-122"/>
                <a:sym typeface="Wingdings 2" pitchFamily="18" charset="2"/>
              </a:rPr>
              <a:t>2</a:t>
            </a:r>
            <a:r>
              <a:rPr lang="zh-CN" altLang="en-US" sz="2800" b="1" dirty="0" smtClean="0">
                <a:solidFill>
                  <a:srgbClr val="FF33CC"/>
                </a:solidFill>
                <a:latin typeface="楷体_GB2312" pitchFamily="49" charset="-122"/>
                <a:ea typeface="楷体_GB2312" pitchFamily="49" charset="-122"/>
                <a:sym typeface="Wingdings 2" pitchFamily="18" charset="2"/>
              </a:rPr>
              <a:t>、市场化的利率决定机制</a:t>
            </a:r>
            <a:endParaRPr lang="en-US" altLang="zh-CN" sz="2800" dirty="0" smtClean="0">
              <a:latin typeface="楷体_GB2312" pitchFamily="49" charset="-122"/>
              <a:ea typeface="楷体_GB2312" pitchFamily="49" charset="-122"/>
              <a:sym typeface="Wingdings 2" pitchFamily="18" charset="2"/>
            </a:endParaRPr>
          </a:p>
          <a:p>
            <a:pPr lvl="1">
              <a:lnSpc>
                <a:spcPct val="120000"/>
              </a:lnSpc>
              <a:buClr>
                <a:srgbClr val="0000FF"/>
              </a:buClr>
              <a:buFont typeface="Wingdings" pitchFamily="2" charset="2"/>
              <a:buChar char="ü"/>
            </a:pPr>
            <a:r>
              <a:rPr lang="zh-CN" altLang="en-US" sz="2400" dirty="0" smtClean="0">
                <a:latin typeface="楷体_GB2312" pitchFamily="49" charset="-122"/>
                <a:ea typeface="楷体_GB2312" pitchFamily="49" charset="-122"/>
                <a:sym typeface="Wingdings 2" pitchFamily="18" charset="2"/>
              </a:rPr>
              <a:t>利率高低能够真实地反映资金的稀缺程度及其机会成本。具有理性经济人特征的市场参与者，也就可以根据自身情况和市场利率高低作出理性的决策。</a:t>
            </a:r>
            <a:endParaRPr lang="en-US" altLang="zh-CN" sz="2400" dirty="0" smtClean="0">
              <a:latin typeface="楷体_GB2312" pitchFamily="49" charset="-122"/>
              <a:ea typeface="楷体_GB2312" pitchFamily="49" charset="-122"/>
              <a:sym typeface="Wingdings 2" pitchFamily="18" charset="2"/>
            </a:endParaRPr>
          </a:p>
          <a:p>
            <a:pPr lvl="2">
              <a:lnSpc>
                <a:spcPct val="120000"/>
              </a:lnSpc>
              <a:buClr>
                <a:srgbClr val="0000FF"/>
              </a:buClr>
              <a:buFont typeface="Wingdings" pitchFamily="2" charset="2"/>
              <a:buChar char="l"/>
            </a:pPr>
            <a:r>
              <a:rPr lang="zh-CN" altLang="zh-CN" sz="2000" dirty="0" smtClean="0">
                <a:latin typeface="楷体_GB2312" pitchFamily="49" charset="-122"/>
                <a:ea typeface="楷体_GB2312" pitchFamily="49" charset="-122"/>
              </a:rPr>
              <a:t>资金盈余方可以根据自己投资所能获得的收益率与出让资金的市场利率，来决定是自己</a:t>
            </a:r>
            <a:r>
              <a:rPr lang="zh-CN" altLang="zh-CN" sz="2000" b="1" dirty="0" smtClean="0">
                <a:solidFill>
                  <a:srgbClr val="0000FF"/>
                </a:solidFill>
                <a:latin typeface="楷体_GB2312" pitchFamily="49" charset="-122"/>
                <a:ea typeface="楷体_GB2312" pitchFamily="49" charset="-122"/>
              </a:rPr>
              <a:t>去投资</a:t>
            </a:r>
            <a:r>
              <a:rPr lang="zh-CN" altLang="zh-CN" sz="2000" dirty="0" smtClean="0">
                <a:latin typeface="楷体_GB2312" pitchFamily="49" charset="-122"/>
                <a:ea typeface="楷体_GB2312" pitchFamily="49" charset="-122"/>
              </a:rPr>
              <a:t>还是将</a:t>
            </a:r>
            <a:r>
              <a:rPr lang="zh-CN" altLang="zh-CN" sz="2000" b="1" dirty="0" smtClean="0">
                <a:solidFill>
                  <a:srgbClr val="0000FF"/>
                </a:solidFill>
                <a:latin typeface="楷体_GB2312" pitchFamily="49" charset="-122"/>
                <a:ea typeface="楷体_GB2312" pitchFamily="49" charset="-122"/>
              </a:rPr>
              <a:t>资金贷放出去</a:t>
            </a:r>
            <a:r>
              <a:rPr lang="en-US" altLang="zh-CN" sz="2000" b="1" dirty="0" smtClean="0">
                <a:solidFill>
                  <a:srgbClr val="0000FF"/>
                </a:solidFill>
                <a:latin typeface="楷体_GB2312" pitchFamily="49" charset="-122"/>
                <a:ea typeface="楷体_GB2312" pitchFamily="49" charset="-122"/>
              </a:rPr>
              <a:t> </a:t>
            </a:r>
            <a:r>
              <a:rPr lang="zh-CN" altLang="en-US" sz="2000" b="1" dirty="0" smtClean="0">
                <a:solidFill>
                  <a:srgbClr val="0000FF"/>
                </a:solidFill>
                <a:latin typeface="楷体_GB2312" pitchFamily="49" charset="-122"/>
                <a:ea typeface="楷体_GB2312" pitchFamily="49" charset="-122"/>
              </a:rPr>
              <a:t>。（自己用 </a:t>
            </a:r>
            <a:r>
              <a:rPr lang="en-US" altLang="zh-CN" sz="2000" b="1" dirty="0" err="1" smtClean="0">
                <a:solidFill>
                  <a:srgbClr val="0000FF"/>
                </a:solidFill>
                <a:latin typeface="楷体_GB2312" pitchFamily="49" charset="-122"/>
                <a:ea typeface="楷体_GB2312" pitchFamily="49" charset="-122"/>
              </a:rPr>
              <a:t>vs</a:t>
            </a:r>
            <a:r>
              <a:rPr lang="zh-CN" altLang="en-US" sz="2000" b="1" dirty="0" smtClean="0">
                <a:solidFill>
                  <a:srgbClr val="0000FF"/>
                </a:solidFill>
                <a:latin typeface="楷体_GB2312" pitchFamily="49" charset="-122"/>
                <a:ea typeface="楷体_GB2312" pitchFamily="49" charset="-122"/>
              </a:rPr>
              <a:t>借给别人 ）</a:t>
            </a:r>
            <a:endParaRPr lang="en-US" altLang="zh-CN" sz="2000" b="1" dirty="0" smtClean="0">
              <a:solidFill>
                <a:srgbClr val="0000FF"/>
              </a:solidFill>
              <a:latin typeface="楷体_GB2312" pitchFamily="49" charset="-122"/>
              <a:ea typeface="楷体_GB2312" pitchFamily="49" charset="-122"/>
            </a:endParaRPr>
          </a:p>
          <a:p>
            <a:pPr lvl="2">
              <a:lnSpc>
                <a:spcPct val="120000"/>
              </a:lnSpc>
              <a:buClr>
                <a:srgbClr val="0000FF"/>
              </a:buClr>
              <a:buFont typeface="Wingdings" pitchFamily="2" charset="2"/>
              <a:buChar char="l"/>
            </a:pPr>
            <a:r>
              <a:rPr lang="zh-CN" altLang="zh-CN" sz="2000" dirty="0" smtClean="0">
                <a:latin typeface="楷体_GB2312" pitchFamily="49" charset="-122"/>
                <a:ea typeface="楷体_GB2312" pitchFamily="49" charset="-122"/>
              </a:rPr>
              <a:t>决定出让资金的投资者</a:t>
            </a:r>
            <a:r>
              <a:rPr lang="zh-CN" altLang="en-US" sz="2000" dirty="0" smtClean="0">
                <a:latin typeface="楷体_GB2312" pitchFamily="49" charset="-122"/>
                <a:ea typeface="楷体_GB2312" pitchFamily="49" charset="-122"/>
              </a:rPr>
              <a:t>可以</a:t>
            </a:r>
            <a:r>
              <a:rPr lang="zh-CN" altLang="zh-CN" sz="2000" dirty="0" smtClean="0">
                <a:latin typeface="楷体_GB2312" pitchFamily="49" charset="-122"/>
                <a:ea typeface="楷体_GB2312" pitchFamily="49" charset="-122"/>
              </a:rPr>
              <a:t>决定自己资金的投资方向</a:t>
            </a:r>
            <a:r>
              <a:rPr lang="zh-CN" altLang="en-US" sz="2000" dirty="0" smtClean="0">
                <a:latin typeface="楷体_GB2312" pitchFamily="49" charset="-122"/>
                <a:ea typeface="楷体_GB2312" pitchFamily="49" charset="-122"/>
              </a:rPr>
              <a:t>。</a:t>
            </a:r>
            <a:endParaRPr lang="en-US" altLang="zh-CN" sz="2000" dirty="0" smtClean="0">
              <a:latin typeface="楷体_GB2312" pitchFamily="49" charset="-122"/>
              <a:ea typeface="楷体_GB2312" pitchFamily="49" charset="-122"/>
            </a:endParaRPr>
          </a:p>
          <a:p>
            <a:pPr lvl="2">
              <a:lnSpc>
                <a:spcPct val="120000"/>
              </a:lnSpc>
              <a:buClr>
                <a:srgbClr val="0000FF"/>
              </a:buClr>
              <a:buFont typeface="Wingdings" pitchFamily="2" charset="2"/>
              <a:buChar char="l"/>
            </a:pPr>
            <a:r>
              <a:rPr lang="zh-CN" altLang="en-US" sz="2000" dirty="0" smtClean="0">
                <a:latin typeface="楷体_GB2312" pitchFamily="49" charset="-122"/>
                <a:ea typeface="楷体_GB2312" pitchFamily="49" charset="-122"/>
              </a:rPr>
              <a:t>企业也可以根据目标项目的投资收益和借款成本，决定是否需要投资，是否需要扩大投资规模。</a:t>
            </a:r>
            <a:endParaRPr lang="en-US" altLang="zh-CN" sz="2000" dirty="0" smtClean="0">
              <a:latin typeface="楷体_GB2312" pitchFamily="49" charset="-122"/>
              <a:ea typeface="楷体_GB2312" pitchFamily="49" charset="-122"/>
            </a:endParaRPr>
          </a:p>
          <a:p>
            <a:pPr lvl="2">
              <a:lnSpc>
                <a:spcPct val="120000"/>
              </a:lnSpc>
              <a:buClr>
                <a:srgbClr val="0000FF"/>
              </a:buClr>
              <a:buFont typeface="Wingdings" pitchFamily="2" charset="2"/>
              <a:buChar char="l"/>
            </a:pPr>
            <a:r>
              <a:rPr lang="zh-CN" altLang="en-US" sz="2000" dirty="0" smtClean="0">
                <a:latin typeface="楷体_GB2312" pitchFamily="49" charset="-122"/>
                <a:ea typeface="楷体_GB2312" pitchFamily="49" charset="-122"/>
              </a:rPr>
              <a:t>通过利率信号，能够有效地筛选优质项目，从而将资金配置给那些最需要资金、具有良好经济效益的投资项目。</a:t>
            </a:r>
            <a:endParaRPr lang="zh-CN" altLang="en-US" sz="20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6712"/>
            <a:ext cx="9144064" cy="4525963"/>
          </a:xfrm>
        </p:spPr>
        <p:txBody>
          <a:bodyPr/>
          <a:lstStyle/>
          <a:p>
            <a:pPr>
              <a:lnSpc>
                <a:spcPct val="120000"/>
              </a:lnSpc>
              <a:buNone/>
            </a:pPr>
            <a:r>
              <a:rPr lang="en-US" altLang="zh-CN" sz="2800" b="1" dirty="0" smtClean="0">
                <a:solidFill>
                  <a:srgbClr val="FF33CC"/>
                </a:solidFill>
                <a:latin typeface="楷体_GB2312" pitchFamily="49" charset="-122"/>
                <a:ea typeface="楷体_GB2312" pitchFamily="49" charset="-122"/>
                <a:sym typeface="Wingdings 2" pitchFamily="18" charset="2"/>
              </a:rPr>
              <a:t>   </a:t>
            </a:r>
            <a:r>
              <a:rPr lang="en-US" altLang="zh-CN" sz="2800" b="1" dirty="0" smtClean="0">
                <a:solidFill>
                  <a:srgbClr val="FF33CC"/>
                </a:solidFill>
                <a:latin typeface="Times New Roman" pitchFamily="18" charset="0"/>
                <a:ea typeface="楷体_GB2312" pitchFamily="49" charset="-122"/>
                <a:cs typeface="Times New Roman" pitchFamily="18" charset="0"/>
                <a:sym typeface="Wingdings 2" pitchFamily="18" charset="2"/>
              </a:rPr>
              <a:t>2</a:t>
            </a:r>
            <a:r>
              <a:rPr lang="zh-CN" altLang="en-US" sz="2800" b="1" dirty="0" smtClean="0">
                <a:solidFill>
                  <a:srgbClr val="FF33CC"/>
                </a:solidFill>
                <a:latin typeface="Times New Roman" pitchFamily="18" charset="0"/>
                <a:ea typeface="楷体_GB2312" pitchFamily="49" charset="-122"/>
                <a:cs typeface="Times New Roman" pitchFamily="18" charset="0"/>
                <a:sym typeface="Wingdings 2" pitchFamily="18" charset="2"/>
              </a:rPr>
              <a:t>、</a:t>
            </a:r>
            <a:r>
              <a:rPr lang="zh-CN" altLang="en-US" sz="2800" b="1" dirty="0" smtClean="0">
                <a:solidFill>
                  <a:srgbClr val="FF33CC"/>
                </a:solidFill>
                <a:latin typeface="楷体_GB2312" pitchFamily="49" charset="-122"/>
                <a:ea typeface="楷体_GB2312" pitchFamily="49" charset="-122"/>
                <a:sym typeface="Wingdings 2" pitchFamily="18" charset="2"/>
              </a:rPr>
              <a:t>市场化的利率决定机制</a:t>
            </a:r>
            <a:endParaRPr lang="en-US" altLang="zh-CN" sz="2800" dirty="0" smtClean="0">
              <a:latin typeface="楷体_GB2312" pitchFamily="49" charset="-122"/>
              <a:ea typeface="楷体_GB2312" pitchFamily="49" charset="-122"/>
              <a:sym typeface="Wingdings 2" pitchFamily="18" charset="2"/>
            </a:endParaRPr>
          </a:p>
        </p:txBody>
      </p:sp>
      <p:pic>
        <p:nvPicPr>
          <p:cNvPr id="4" name="图片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043608" y="2060848"/>
            <a:ext cx="7200800" cy="4032448"/>
          </a:xfrm>
          <a:prstGeom prst="rect">
            <a:avLst/>
          </a:prstGeom>
          <a:noFill/>
          <a:ln>
            <a:noFill/>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6712"/>
            <a:ext cx="9144064" cy="4525963"/>
          </a:xfrm>
        </p:spPr>
        <p:txBody>
          <a:bodyPr/>
          <a:lstStyle/>
          <a:p>
            <a:pPr>
              <a:lnSpc>
                <a:spcPct val="120000"/>
              </a:lnSpc>
              <a:buNone/>
            </a:pPr>
            <a:r>
              <a:rPr lang="en-US" altLang="zh-CN" sz="2800" b="1" dirty="0" smtClean="0">
                <a:solidFill>
                  <a:srgbClr val="FF33CC"/>
                </a:solidFill>
                <a:latin typeface="Times New Roman" pitchFamily="18" charset="0"/>
                <a:ea typeface="楷体_GB2312" pitchFamily="49" charset="-122"/>
                <a:cs typeface="Times New Roman" pitchFamily="18" charset="0"/>
                <a:sym typeface="Wingdings 2" pitchFamily="18" charset="2"/>
              </a:rPr>
              <a:t>  3</a:t>
            </a:r>
            <a:r>
              <a:rPr lang="zh-CN" altLang="en-US" sz="2800" b="1" dirty="0" smtClean="0">
                <a:solidFill>
                  <a:srgbClr val="FF33CC"/>
                </a:solidFill>
                <a:latin typeface="Times New Roman" pitchFamily="18" charset="0"/>
                <a:ea typeface="楷体_GB2312" pitchFamily="49" charset="-122"/>
                <a:cs typeface="Times New Roman" pitchFamily="18" charset="0"/>
                <a:sym typeface="Wingdings 2" pitchFamily="18" charset="2"/>
              </a:rPr>
              <a:t>、合理的利率弹性</a:t>
            </a:r>
          </a:p>
          <a:p>
            <a:pPr lvl="1">
              <a:lnSpc>
                <a:spcPct val="120000"/>
              </a:lnSpc>
              <a:buClr>
                <a:srgbClr val="0000FF"/>
              </a:buClr>
              <a:buFont typeface="Wingdings" pitchFamily="2" charset="2"/>
              <a:buChar char="ü"/>
            </a:pPr>
            <a:r>
              <a:rPr lang="zh-CN" altLang="en-US" sz="2600" dirty="0" smtClean="0">
                <a:latin typeface="楷体_GB2312" pitchFamily="49" charset="-122"/>
                <a:ea typeface="楷体_GB2312" pitchFamily="49" charset="-122"/>
                <a:sym typeface="Wingdings 2" pitchFamily="18" charset="2"/>
              </a:rPr>
              <a:t>利率弹性：其他经济变量对利率变化的敏感程度，通常用单位百分比的利率变化所导致的其他经济变量变化的百分比来表示。</a:t>
            </a:r>
            <a:endParaRPr lang="en-US" altLang="zh-CN" sz="2600" dirty="0" smtClean="0">
              <a:latin typeface="楷体_GB2312" pitchFamily="49" charset="-122"/>
              <a:ea typeface="楷体_GB2312" pitchFamily="49" charset="-122"/>
              <a:sym typeface="Wingdings 2" pitchFamily="18" charset="2"/>
            </a:endParaRPr>
          </a:p>
          <a:p>
            <a:pPr lvl="3">
              <a:lnSpc>
                <a:spcPct val="120000"/>
              </a:lnSpc>
              <a:buClr>
                <a:srgbClr val="0000FF"/>
              </a:buClr>
              <a:buFont typeface="Wingdings" pitchFamily="2" charset="2"/>
              <a:buChar char="l"/>
            </a:pPr>
            <a:r>
              <a:rPr lang="zh-CN" altLang="en-US" sz="2400" dirty="0" smtClean="0">
                <a:latin typeface="楷体_GB2312" pitchFamily="49" charset="-122"/>
                <a:ea typeface="楷体_GB2312" pitchFamily="49" charset="-122"/>
                <a:sym typeface="Wingdings 2" pitchFamily="18" charset="2"/>
              </a:rPr>
              <a:t>该比率越大，亦即某经济变量对利率富有弹性，该经济变量就会对利率的变化越敏感，通过</a:t>
            </a:r>
            <a:r>
              <a:rPr lang="zh-CN" altLang="en-US" sz="2400" b="1" dirty="0" smtClean="0">
                <a:solidFill>
                  <a:srgbClr val="0000FF"/>
                </a:solidFill>
                <a:latin typeface="楷体_GB2312" pitchFamily="49" charset="-122"/>
                <a:ea typeface="楷体_GB2312" pitchFamily="49" charset="-122"/>
                <a:sym typeface="Wingdings 2" pitchFamily="18" charset="2"/>
              </a:rPr>
              <a:t>利率变动引导其朝着预期目标变化的意图</a:t>
            </a:r>
            <a:r>
              <a:rPr lang="zh-CN" altLang="en-US" sz="2400" dirty="0" smtClean="0">
                <a:latin typeface="楷体_GB2312" pitchFamily="49" charset="-122"/>
                <a:ea typeface="楷体_GB2312" pitchFamily="49" charset="-122"/>
                <a:sym typeface="Wingdings 2" pitchFamily="18" charset="2"/>
              </a:rPr>
              <a:t>也就更容易实现。</a:t>
            </a:r>
            <a:endParaRPr lang="en-US" altLang="zh-CN" sz="2400" dirty="0" smtClean="0">
              <a:latin typeface="楷体_GB2312" pitchFamily="49" charset="-122"/>
              <a:ea typeface="楷体_GB2312" pitchFamily="49" charset="-122"/>
              <a:sym typeface="Wingdings 2" pitchFamily="18" charset="2"/>
            </a:endParaRPr>
          </a:p>
          <a:p>
            <a:pPr lvl="3">
              <a:lnSpc>
                <a:spcPct val="120000"/>
              </a:lnSpc>
              <a:buClr>
                <a:srgbClr val="0000FF"/>
              </a:buClr>
              <a:buFont typeface="Wingdings" pitchFamily="2" charset="2"/>
              <a:buChar char="l"/>
            </a:pPr>
            <a:r>
              <a:rPr lang="zh-CN" altLang="en-US" sz="2400" dirty="0" smtClean="0">
                <a:latin typeface="楷体_GB2312" pitchFamily="49" charset="-122"/>
                <a:ea typeface="楷体_GB2312" pitchFamily="49" charset="-122"/>
                <a:sym typeface="Wingdings 2" pitchFamily="18" charset="2"/>
              </a:rPr>
              <a:t>如果经济变量对利率缺乏弹性，对利率变动不敏感，</a:t>
            </a:r>
            <a:r>
              <a:rPr lang="zh-CN" altLang="en-US" sz="2400" b="1" dirty="0" smtClean="0">
                <a:solidFill>
                  <a:srgbClr val="0000FF"/>
                </a:solidFill>
                <a:latin typeface="楷体_GB2312" pitchFamily="49" charset="-122"/>
                <a:ea typeface="楷体_GB2312" pitchFamily="49" charset="-122"/>
                <a:sym typeface="Wingdings 2" pitchFamily="18" charset="2"/>
              </a:rPr>
              <a:t>利率变动对经济变量的影响就极其微弱</a:t>
            </a:r>
            <a:r>
              <a:rPr lang="zh-CN" altLang="en-US" sz="2400" dirty="0" smtClean="0">
                <a:latin typeface="楷体_GB2312" pitchFamily="49" charset="-122"/>
                <a:ea typeface="楷体_GB2312" pitchFamily="49" charset="-122"/>
                <a:sym typeface="Wingdings 2" pitchFamily="18" charset="2"/>
              </a:rPr>
              <a:t>，通过利率变动就很难达到预期的目标。</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0" y="571480"/>
            <a:ext cx="9001156" cy="4525963"/>
          </a:xfrm>
        </p:spPr>
        <p:txBody>
          <a:bodyPr/>
          <a:lstStyle/>
          <a:p>
            <a:pPr>
              <a:buNone/>
            </a:pPr>
            <a:r>
              <a:rPr lang="zh-CN" altLang="en-US" b="1" dirty="0" smtClean="0">
                <a:latin typeface="楷体_GB2312" pitchFamily="49" charset="-122"/>
                <a:ea typeface="楷体_GB2312" pitchFamily="49" charset="-122"/>
              </a:rPr>
              <a:t>（二）利率发挥作用的</a:t>
            </a:r>
            <a:r>
              <a:rPr lang="zh-CN" altLang="en-US" b="1" dirty="0" smtClean="0">
                <a:solidFill>
                  <a:srgbClr val="C00000"/>
                </a:solidFill>
                <a:latin typeface="楷体_GB2312" pitchFamily="49" charset="-122"/>
                <a:ea typeface="楷体_GB2312" pitchFamily="49" charset="-122"/>
              </a:rPr>
              <a:t>制度条件</a:t>
            </a:r>
            <a:r>
              <a:rPr lang="zh-CN" altLang="en-US" b="1" dirty="0" smtClean="0">
                <a:latin typeface="楷体_GB2312" pitchFamily="49" charset="-122"/>
                <a:ea typeface="楷体_GB2312" pitchFamily="49" charset="-122"/>
              </a:rPr>
              <a:t>和</a:t>
            </a:r>
            <a:r>
              <a:rPr lang="zh-CN" altLang="en-US" b="1" dirty="0" smtClean="0">
                <a:solidFill>
                  <a:srgbClr val="C00000"/>
                </a:solidFill>
                <a:latin typeface="楷体_GB2312" pitchFamily="49" charset="-122"/>
                <a:ea typeface="楷体_GB2312" pitchFamily="49" charset="-122"/>
              </a:rPr>
              <a:t>经济环境</a:t>
            </a:r>
            <a:endParaRPr lang="en-US" altLang="zh-CN" b="1" dirty="0" smtClean="0">
              <a:solidFill>
                <a:srgbClr val="C00000"/>
              </a:solidFill>
              <a:latin typeface="楷体_GB2312" pitchFamily="49" charset="-122"/>
              <a:ea typeface="楷体_GB2312" pitchFamily="49" charset="-122"/>
            </a:endParaRPr>
          </a:p>
          <a:p>
            <a:pPr>
              <a:buNone/>
            </a:pPr>
            <a:r>
              <a:rPr lang="zh-CN" altLang="en-US" sz="2800" b="1" dirty="0" smtClean="0">
                <a:solidFill>
                  <a:srgbClr val="FF33CC"/>
                </a:solidFill>
                <a:latin typeface="Times New Roman" pitchFamily="18" charset="0"/>
                <a:ea typeface="楷体_GB2312" pitchFamily="49" charset="-122"/>
                <a:cs typeface="Times New Roman" pitchFamily="18" charset="0"/>
                <a:sym typeface="Wingdings 2" pitchFamily="18" charset="2"/>
              </a:rPr>
              <a:t>  </a:t>
            </a:r>
            <a:r>
              <a:rPr lang="zh-CN" altLang="zh-CN" sz="2800" b="1" dirty="0" smtClean="0">
                <a:solidFill>
                  <a:srgbClr val="FF33CC"/>
                </a:solidFill>
                <a:latin typeface="Times New Roman" pitchFamily="18" charset="0"/>
                <a:ea typeface="楷体_GB2312" pitchFamily="49" charset="-122"/>
                <a:cs typeface="Times New Roman" pitchFamily="18" charset="0"/>
              </a:rPr>
              <a:t>1</a:t>
            </a:r>
            <a:r>
              <a:rPr lang="zh-CN" altLang="en-US" sz="2800" b="1" dirty="0" smtClean="0">
                <a:solidFill>
                  <a:srgbClr val="FF33CC"/>
                </a:solidFill>
                <a:latin typeface="Times New Roman" pitchFamily="18" charset="0"/>
                <a:ea typeface="楷体_GB2312" pitchFamily="49" charset="-122"/>
                <a:cs typeface="Times New Roman" pitchFamily="18" charset="0"/>
              </a:rPr>
              <a:t>、</a:t>
            </a:r>
            <a:r>
              <a:rPr lang="zh-CN" altLang="zh-CN" sz="2800" b="1" dirty="0" smtClean="0">
                <a:solidFill>
                  <a:srgbClr val="FF33CC"/>
                </a:solidFill>
                <a:latin typeface="Times New Roman" pitchFamily="18" charset="0"/>
                <a:ea typeface="楷体_GB2312" pitchFamily="49" charset="-122"/>
                <a:cs typeface="Times New Roman" pitchFamily="18" charset="0"/>
              </a:rPr>
              <a:t>市场化改革与利率作用的发挥</a:t>
            </a:r>
          </a:p>
          <a:p>
            <a:pPr>
              <a:lnSpc>
                <a:spcPct val="120000"/>
              </a:lnSpc>
              <a:buNone/>
            </a:pPr>
            <a:r>
              <a:rPr lang="zh-CN" altLang="en-US"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对于实行计划经济的国家，</a:t>
            </a:r>
            <a:r>
              <a:rPr lang="zh-CN" altLang="en-US" sz="2800" b="1" dirty="0" smtClean="0">
                <a:solidFill>
                  <a:srgbClr val="FF33CC"/>
                </a:solidFill>
                <a:latin typeface="楷体_GB2312" pitchFamily="49" charset="-122"/>
                <a:ea typeface="楷体_GB2312" pitchFamily="49" charset="-122"/>
                <a:sym typeface="Wingdings 2" pitchFamily="18" charset="2"/>
              </a:rPr>
              <a:t>市场化改革是利率发挥作用的前提</a:t>
            </a:r>
            <a:r>
              <a:rPr lang="zh-CN" altLang="en-US" sz="2800" dirty="0" smtClean="0">
                <a:latin typeface="楷体_GB2312" pitchFamily="49" charset="-122"/>
                <a:ea typeface="楷体_GB2312" pitchFamily="49" charset="-122"/>
                <a:sym typeface="Wingdings 2" pitchFamily="18" charset="2"/>
              </a:rPr>
              <a:t>。</a:t>
            </a:r>
            <a:endParaRPr lang="en-US" altLang="zh-CN" sz="2800" dirty="0" smtClean="0">
              <a:latin typeface="楷体_GB2312" pitchFamily="49" charset="-122"/>
              <a:ea typeface="楷体_GB2312" pitchFamily="49" charset="-122"/>
              <a:sym typeface="Wingdings 2" pitchFamily="18" charset="2"/>
            </a:endParaRPr>
          </a:p>
          <a:p>
            <a:pPr lvl="2">
              <a:lnSpc>
                <a:spcPct val="120000"/>
              </a:lnSpc>
              <a:buFont typeface="Wingdings" pitchFamily="2" charset="2"/>
              <a:buChar char="ü"/>
            </a:pPr>
            <a:r>
              <a:rPr lang="zh-CN" altLang="en-US" dirty="0" smtClean="0">
                <a:latin typeface="楷体_GB2312" pitchFamily="49" charset="-122"/>
                <a:ea typeface="楷体_GB2312" pitchFamily="49" charset="-122"/>
                <a:sym typeface="Wingdings 2" pitchFamily="18" charset="2"/>
              </a:rPr>
              <a:t>因为市场化改革以后才有独立决策、独立承担责任的市场行为主体，他们才会对利率及其变化做出反应。</a:t>
            </a:r>
            <a:endParaRPr lang="en-US" altLang="zh-CN" dirty="0" smtClean="0">
              <a:latin typeface="楷体_GB2312" pitchFamily="49" charset="-122"/>
              <a:ea typeface="楷体_GB2312" pitchFamily="49" charset="-122"/>
              <a:sym typeface="Wingdings 2" pitchFamily="18" charset="2"/>
            </a:endParaRPr>
          </a:p>
          <a:p>
            <a:pPr lvl="2">
              <a:lnSpc>
                <a:spcPct val="120000"/>
              </a:lnSpc>
              <a:buFont typeface="Wingdings" pitchFamily="2" charset="2"/>
              <a:buChar char="ü"/>
            </a:pPr>
            <a:r>
              <a:rPr lang="zh-CN" altLang="en-US" dirty="0" smtClean="0">
                <a:latin typeface="楷体_GB2312" pitchFamily="49" charset="-122"/>
                <a:ea typeface="楷体_GB2312" pitchFamily="49" charset="-122"/>
                <a:sym typeface="Wingdings 2" pitchFamily="18" charset="2"/>
              </a:rPr>
              <a:t>随着市场化改革的推进，企业成为独立的经济主体，再加上改制后国有企业的</a:t>
            </a:r>
            <a:r>
              <a:rPr lang="zh-CN" altLang="en-US" b="1" dirty="0" smtClean="0">
                <a:solidFill>
                  <a:srgbClr val="0000FF"/>
                </a:solidFill>
                <a:latin typeface="楷体_GB2312" pitchFamily="49" charset="-122"/>
                <a:ea typeface="楷体_GB2312" pitchFamily="49" charset="-122"/>
                <a:sym typeface="Wingdings 2" pitchFamily="18" charset="2"/>
              </a:rPr>
              <a:t>预算约束相对硬化</a:t>
            </a:r>
            <a:r>
              <a:rPr lang="zh-CN" altLang="en-US" dirty="0" smtClean="0">
                <a:latin typeface="楷体_GB2312" pitchFamily="49" charset="-122"/>
                <a:ea typeface="楷体_GB2312" pitchFamily="49" charset="-122"/>
                <a:sym typeface="Wingdings 2" pitchFamily="18" charset="2"/>
              </a:rPr>
              <a:t>，对利润追求和自身利益诉求逐渐增强，</a:t>
            </a:r>
            <a:r>
              <a:rPr lang="zh-CN" altLang="en-US" b="1" dirty="0" smtClean="0">
                <a:solidFill>
                  <a:srgbClr val="0000FF"/>
                </a:solidFill>
                <a:latin typeface="楷体_GB2312" pitchFamily="49" charset="-122"/>
                <a:ea typeface="楷体_GB2312" pitchFamily="49" charset="-122"/>
                <a:sym typeface="Wingdings 2" pitchFamily="18" charset="2"/>
              </a:rPr>
              <a:t>利率在资金配置和资源配置中的杠杆作用也就逐步得到强化</a:t>
            </a:r>
            <a:r>
              <a:rPr lang="zh-CN" altLang="en-US" dirty="0" smtClean="0">
                <a:latin typeface="楷体_GB2312" pitchFamily="49" charset="-122"/>
                <a:ea typeface="楷体_GB2312" pitchFamily="49" charset="-122"/>
                <a:sym typeface="Wingdings 2" pitchFamily="18" charset="2"/>
              </a:rPr>
              <a:t>。 </a:t>
            </a:r>
          </a:p>
          <a:p>
            <a:pPr>
              <a:buNone/>
            </a:pPr>
            <a:endParaRPr lang="zh-CN" altLang="en-US" sz="28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0" y="571480"/>
            <a:ext cx="9001156" cy="4525963"/>
          </a:xfrm>
        </p:spPr>
        <p:txBody>
          <a:bodyPr/>
          <a:lstStyle/>
          <a:p>
            <a:pPr>
              <a:buNone/>
            </a:pPr>
            <a:r>
              <a:rPr lang="en-US" altLang="zh-CN" sz="2800" b="1" dirty="0" smtClean="0">
                <a:solidFill>
                  <a:srgbClr val="FF33CC"/>
                </a:solidFill>
                <a:latin typeface="Times New Roman" pitchFamily="18" charset="0"/>
                <a:ea typeface="楷体_GB2312" pitchFamily="49" charset="-122"/>
                <a:cs typeface="Times New Roman" pitchFamily="18" charset="0"/>
              </a:rPr>
              <a:t>2</a:t>
            </a:r>
            <a:r>
              <a:rPr lang="zh-CN" altLang="en-US" sz="2800" b="1" dirty="0" smtClean="0">
                <a:solidFill>
                  <a:srgbClr val="FF33CC"/>
                </a:solidFill>
                <a:latin typeface="Times New Roman" pitchFamily="18" charset="0"/>
                <a:ea typeface="楷体_GB2312" pitchFamily="49" charset="-122"/>
                <a:cs typeface="Times New Roman" pitchFamily="18" charset="0"/>
              </a:rPr>
              <a:t>、市场投资机会与资金的可得性</a:t>
            </a:r>
            <a:endParaRPr lang="zh-CN" altLang="zh-CN" sz="2800" b="1" dirty="0" smtClean="0">
              <a:solidFill>
                <a:srgbClr val="FF33CC"/>
              </a:solidFill>
              <a:latin typeface="Times New Roman" pitchFamily="18" charset="0"/>
              <a:ea typeface="楷体_GB2312" pitchFamily="49" charset="-122"/>
              <a:cs typeface="Times New Roman" pitchFamily="18" charset="0"/>
            </a:endParaRPr>
          </a:p>
          <a:p>
            <a:pPr>
              <a:lnSpc>
                <a:spcPct val="120000"/>
              </a:lnSpc>
              <a:buNone/>
            </a:pPr>
            <a:r>
              <a:rPr lang="zh-CN" altLang="en-US"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对于发展中国家，在满足其他外部条件的情况下，</a:t>
            </a:r>
            <a:r>
              <a:rPr lang="zh-CN" altLang="en-US" sz="2800" b="1" dirty="0" smtClean="0">
                <a:solidFill>
                  <a:srgbClr val="0000FF"/>
                </a:solidFill>
                <a:latin typeface="楷体_GB2312" pitchFamily="49" charset="-122"/>
                <a:ea typeface="楷体_GB2312" pitchFamily="49" charset="-122"/>
                <a:sym typeface="Wingdings 2" pitchFamily="18" charset="2"/>
              </a:rPr>
              <a:t>对投资具有真正影响的是能否获得足够的资金</a:t>
            </a:r>
            <a:r>
              <a:rPr lang="zh-CN" altLang="en-US" sz="2800" dirty="0" smtClean="0">
                <a:latin typeface="楷体_GB2312" pitchFamily="49" charset="-122"/>
                <a:ea typeface="楷体_GB2312" pitchFamily="49" charset="-122"/>
                <a:sym typeface="Wingdings 2" pitchFamily="18" charset="2"/>
              </a:rPr>
              <a:t>（资金的可得性问题）。</a:t>
            </a:r>
            <a:endParaRPr lang="en-US" altLang="zh-CN" sz="2800" dirty="0" smtClean="0">
              <a:latin typeface="楷体_GB2312" pitchFamily="49" charset="-122"/>
              <a:ea typeface="楷体_GB2312" pitchFamily="49" charset="-122"/>
              <a:sym typeface="Wingdings 2" pitchFamily="18" charset="2"/>
            </a:endParaRPr>
          </a:p>
          <a:p>
            <a:pPr lvl="2">
              <a:lnSpc>
                <a:spcPct val="120000"/>
              </a:lnSpc>
              <a:buFont typeface="Wingdings" pitchFamily="2" charset="2"/>
              <a:buChar char="ü"/>
            </a:pPr>
            <a:r>
              <a:rPr lang="zh-CN" altLang="en-US" dirty="0" smtClean="0">
                <a:latin typeface="楷体_GB2312" pitchFamily="49" charset="-122"/>
                <a:ea typeface="楷体_GB2312" pitchFamily="49" charset="-122"/>
                <a:sym typeface="Wingdings 2" pitchFamily="18" charset="2"/>
              </a:rPr>
              <a:t>发展中国家，由于市场竞争不充分以及大量投资机会的存在，使得不少项目都具有很高的投资收益率，利息成本尽管也会对投资决策产生影响，但却不是决定项目是否值得投资的主导因素。</a:t>
            </a:r>
            <a:endParaRPr lang="en-US" altLang="zh-CN" dirty="0" smtClean="0">
              <a:latin typeface="楷体_GB2312" pitchFamily="49" charset="-122"/>
              <a:ea typeface="楷体_GB2312" pitchFamily="49" charset="-122"/>
              <a:sym typeface="Wingdings 2" pitchFamily="18" charset="2"/>
            </a:endParaRPr>
          </a:p>
          <a:p>
            <a:pPr lvl="2">
              <a:lnSpc>
                <a:spcPct val="120000"/>
              </a:lnSpc>
              <a:buFont typeface="Wingdings" pitchFamily="2" charset="2"/>
              <a:buChar char="ü"/>
            </a:pPr>
            <a:r>
              <a:rPr lang="zh-CN" altLang="en-US" dirty="0" smtClean="0">
                <a:latin typeface="楷体_GB2312" pitchFamily="49" charset="-122"/>
                <a:ea typeface="楷体_GB2312" pitchFamily="49" charset="-122"/>
              </a:rPr>
              <a:t>相对于利率高低而言，</a:t>
            </a:r>
            <a:r>
              <a:rPr lang="zh-CN" altLang="en-US" b="1" dirty="0" smtClean="0">
                <a:solidFill>
                  <a:srgbClr val="0000FF"/>
                </a:solidFill>
                <a:latin typeface="楷体_GB2312" pitchFamily="49" charset="-122"/>
                <a:ea typeface="楷体_GB2312" pitchFamily="49" charset="-122"/>
              </a:rPr>
              <a:t>资金的可得性对项目投资决策来说是一个更具实质性的约束</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lvl="2">
              <a:lnSpc>
                <a:spcPct val="120000"/>
              </a:lnSpc>
              <a:buFont typeface="Wingdings" pitchFamily="2" charset="2"/>
              <a:buChar char="ü"/>
            </a:pPr>
            <a:r>
              <a:rPr lang="zh-CN" altLang="en-US" dirty="0" smtClean="0">
                <a:latin typeface="楷体_GB2312" pitchFamily="49" charset="-122"/>
                <a:ea typeface="楷体_GB2312" pitchFamily="49" charset="-122"/>
              </a:rPr>
              <a:t>利率市场化推进导致的融资成本 </a:t>
            </a:r>
            <a:r>
              <a:rPr lang="zh-CN" altLang="en-US" sz="2800" b="1" dirty="0" smtClean="0">
                <a:solidFill>
                  <a:srgbClr val="0000FF"/>
                </a:solidFill>
                <a:latin typeface="楷体_GB2312" pitchFamily="49" charset="-122"/>
                <a:ea typeface="楷体_GB2312" pitchFamily="49" charset="-122"/>
              </a:rPr>
              <a:t>↑ </a:t>
            </a:r>
            <a:r>
              <a:rPr lang="en-US" altLang="zh-CN" sz="2800" b="1" dirty="0" smtClean="0">
                <a:solidFill>
                  <a:srgbClr val="0000FF"/>
                </a:solidFill>
                <a:latin typeface="楷体_GB2312" pitchFamily="49" charset="-122"/>
                <a:ea typeface="楷体_GB2312" pitchFamily="49" charset="-122"/>
              </a:rPr>
              <a:t>+</a:t>
            </a:r>
            <a:r>
              <a:rPr lang="zh-CN" altLang="zh-CN" dirty="0" smtClean="0">
                <a:latin typeface="楷体_GB2312" pitchFamily="49" charset="-122"/>
                <a:ea typeface="楷体_GB2312" pitchFamily="49" charset="-122"/>
              </a:rPr>
              <a:t>市场竞争加剧导致投资回报率整体</a:t>
            </a:r>
            <a:r>
              <a:rPr lang="zh-CN" altLang="en-US" sz="2800" b="1" dirty="0" smtClean="0">
                <a:solidFill>
                  <a:srgbClr val="0000FF"/>
                </a:solidFill>
                <a:latin typeface="楷体_GB2312" pitchFamily="49" charset="-122"/>
                <a:ea typeface="楷体_GB2312" pitchFamily="49" charset="-122"/>
              </a:rPr>
              <a:t>↓→</a:t>
            </a:r>
            <a:r>
              <a:rPr lang="zh-CN" altLang="en-US" dirty="0" smtClean="0">
                <a:latin typeface="楷体_GB2312" pitchFamily="49" charset="-122"/>
                <a:ea typeface="楷体_GB2312" pitchFamily="49" charset="-122"/>
              </a:rPr>
              <a:t>利率高低对投资决策的影响</a:t>
            </a:r>
            <a:r>
              <a:rPr lang="zh-CN" altLang="en-US" sz="2800" b="1" dirty="0" smtClean="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0" y="571480"/>
            <a:ext cx="9001156" cy="4525963"/>
          </a:xfrm>
        </p:spPr>
        <p:txBody>
          <a:bodyPr/>
          <a:lstStyle/>
          <a:p>
            <a:pPr>
              <a:buNone/>
            </a:pPr>
            <a:r>
              <a:rPr lang="en-US" altLang="zh-CN" sz="2800" b="1" dirty="0" smtClean="0">
                <a:solidFill>
                  <a:srgbClr val="FF33CC"/>
                </a:solidFill>
                <a:latin typeface="Times New Roman" pitchFamily="18" charset="0"/>
                <a:ea typeface="楷体_GB2312" pitchFamily="49" charset="-122"/>
                <a:cs typeface="Times New Roman" pitchFamily="18" charset="0"/>
              </a:rPr>
              <a:t>3</a:t>
            </a:r>
            <a:r>
              <a:rPr lang="zh-CN" altLang="en-US" sz="2800" b="1" dirty="0" smtClean="0">
                <a:solidFill>
                  <a:srgbClr val="FF33CC"/>
                </a:solidFill>
                <a:latin typeface="Times New Roman" pitchFamily="18" charset="0"/>
                <a:ea typeface="楷体_GB2312" pitchFamily="49" charset="-122"/>
                <a:cs typeface="Times New Roman" pitchFamily="18" charset="0"/>
              </a:rPr>
              <a:t>、产权制度与利率作用的发挥</a:t>
            </a:r>
          </a:p>
          <a:p>
            <a:pPr>
              <a:lnSpc>
                <a:spcPct val="120000"/>
              </a:lnSpc>
              <a:buNone/>
            </a:pPr>
            <a:r>
              <a:rPr lang="zh-CN" altLang="en-US"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在不同的产权制度下，微观行为主体面临的激励和约束明显不同，其行为方式也会具有本质差异。</a:t>
            </a:r>
            <a:endParaRPr lang="en-US" altLang="zh-CN" sz="2800" dirty="0" smtClean="0">
              <a:latin typeface="楷体_GB2312" pitchFamily="49" charset="-122"/>
              <a:ea typeface="楷体_GB2312" pitchFamily="49" charset="-122"/>
              <a:sym typeface="Wingdings 2" pitchFamily="18" charset="2"/>
            </a:endParaRPr>
          </a:p>
          <a:p>
            <a:pPr lvl="2">
              <a:lnSpc>
                <a:spcPct val="120000"/>
              </a:lnSpc>
              <a:buFont typeface="Wingdings" pitchFamily="2" charset="2"/>
              <a:buChar char="ü"/>
            </a:pPr>
            <a:r>
              <a:rPr lang="zh-CN" altLang="en-US" dirty="0" smtClean="0">
                <a:latin typeface="楷体_GB2312" pitchFamily="49" charset="-122"/>
                <a:ea typeface="楷体_GB2312" pitchFamily="49" charset="-122"/>
                <a:sym typeface="Wingdings 2" pitchFamily="18" charset="2"/>
              </a:rPr>
              <a:t>在公有产权和国有企业制度下，由于</a:t>
            </a:r>
            <a:r>
              <a:rPr lang="zh-CN" altLang="en-US" b="1" dirty="0" smtClean="0">
                <a:solidFill>
                  <a:srgbClr val="0000FF"/>
                </a:solidFill>
                <a:latin typeface="楷体_GB2312" pitchFamily="49" charset="-122"/>
                <a:ea typeface="楷体_GB2312" pitchFamily="49" charset="-122"/>
                <a:sym typeface="Wingdings 2" pitchFamily="18" charset="2"/>
              </a:rPr>
              <a:t>预算约束软化</a:t>
            </a:r>
            <a:r>
              <a:rPr lang="zh-CN" altLang="en-US" dirty="0" smtClean="0">
                <a:latin typeface="楷体_GB2312" pitchFamily="49" charset="-122"/>
                <a:ea typeface="楷体_GB2312" pitchFamily="49" charset="-122"/>
                <a:sym typeface="Wingdings 2" pitchFamily="18" charset="2"/>
              </a:rPr>
              <a:t>，对管理者的激励和约束不仅明显不足。由于委托代理问题，管理者对利润水平的关注明显不足，并导致这类企业往往具有“投资饥渴”特征。</a:t>
            </a:r>
            <a:endParaRPr lang="en-US" altLang="zh-CN" dirty="0" smtClean="0">
              <a:latin typeface="楷体_GB2312" pitchFamily="49" charset="-122"/>
              <a:ea typeface="楷体_GB2312" pitchFamily="49" charset="-122"/>
              <a:sym typeface="Wingdings 2" pitchFamily="18" charset="2"/>
            </a:endParaRPr>
          </a:p>
          <a:p>
            <a:pPr lvl="2">
              <a:lnSpc>
                <a:spcPct val="120000"/>
              </a:lnSpc>
              <a:buFont typeface="Wingdings" pitchFamily="2" charset="2"/>
              <a:buChar char="ü"/>
            </a:pPr>
            <a:r>
              <a:rPr lang="zh-CN" altLang="en-US" dirty="0" smtClean="0">
                <a:latin typeface="楷体_GB2312" pitchFamily="49" charset="-122"/>
                <a:ea typeface="楷体_GB2312" pitchFamily="49" charset="-122"/>
              </a:rPr>
              <a:t>产权制度的改革，在规范和发展非公有产权制度的同时，还通过诸多制度设计明显强化了</a:t>
            </a:r>
            <a:r>
              <a:rPr lang="zh-CN" altLang="en-US" b="1" dirty="0" smtClean="0">
                <a:solidFill>
                  <a:srgbClr val="0000FF"/>
                </a:solidFill>
                <a:latin typeface="楷体_GB2312" pitchFamily="49" charset="-122"/>
                <a:ea typeface="楷体_GB2312" pitchFamily="49" charset="-122"/>
              </a:rPr>
              <a:t>公有产权背景下的激励和约束</a:t>
            </a:r>
            <a:r>
              <a:rPr lang="zh-CN" altLang="en-US" dirty="0" smtClean="0">
                <a:latin typeface="楷体_GB2312" pitchFamily="49" charset="-122"/>
                <a:ea typeface="楷体_GB2312" pitchFamily="49" charset="-122"/>
              </a:rPr>
              <a:t>，微观行为主体的</a:t>
            </a:r>
            <a:r>
              <a:rPr lang="zh-CN" altLang="en-US" b="1" dirty="0" smtClean="0">
                <a:solidFill>
                  <a:srgbClr val="0000FF"/>
                </a:solidFill>
                <a:latin typeface="楷体_GB2312" pitchFamily="49" charset="-122"/>
                <a:ea typeface="楷体_GB2312" pitchFamily="49" charset="-122"/>
              </a:rPr>
              <a:t>逐利动机明显增强</a:t>
            </a:r>
            <a:r>
              <a:rPr lang="zh-CN" altLang="en-US" dirty="0" smtClean="0">
                <a:latin typeface="楷体_GB2312" pitchFamily="49" charset="-122"/>
                <a:ea typeface="楷体_GB2312" pitchFamily="49" charset="-122"/>
              </a:rPr>
              <a:t>，其对利率变化的敏感性也自然会随之提高。</a:t>
            </a:r>
            <a:endParaRPr lang="zh-CN" altLang="en-US"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2" cy="4525963"/>
          </a:xfrm>
        </p:spPr>
        <p:txBody>
          <a:bodyPr/>
          <a:lstStyle/>
          <a:p>
            <a:pPr marL="0" indent="0">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dirty="0" smtClean="0">
                <a:latin typeface="楷体_GB2312" pitchFamily="49" charset="-122"/>
                <a:ea typeface="楷体_GB2312" pitchFamily="49" charset="-122"/>
                <a:sym typeface="Wingdings 2" pitchFamily="18" charset="2"/>
              </a:rPr>
              <a:t>我国的利率市场化改革</a:t>
            </a:r>
            <a:endParaRPr lang="en-US" altLang="zh-CN" b="1" dirty="0" smtClean="0">
              <a:latin typeface="楷体_GB2312" pitchFamily="49" charset="-122"/>
              <a:ea typeface="楷体_GB2312" pitchFamily="49" charset="-122"/>
              <a:sym typeface="Wingdings 2" pitchFamily="18" charset="2"/>
            </a:endParaRPr>
          </a:p>
          <a:p>
            <a:pPr marL="0" indent="0">
              <a:buNone/>
            </a:pPr>
            <a:r>
              <a:rPr lang="en-US" altLang="zh-CN" dirty="0" smtClean="0">
                <a:solidFill>
                  <a:srgbClr val="FF0000"/>
                </a:solidFill>
                <a:latin typeface="华文新魏" pitchFamily="2" charset="-122"/>
                <a:ea typeface="华文新魏" pitchFamily="2" charset="-122"/>
              </a:rPr>
              <a:t>★</a:t>
            </a:r>
            <a:r>
              <a:rPr lang="zh-CN" altLang="en-US" dirty="0" smtClean="0">
                <a:latin typeface="华文新魏" pitchFamily="2" charset="-122"/>
                <a:ea typeface="华文新魏" pitchFamily="2" charset="-122"/>
              </a:rPr>
              <a:t>利率市场化</a:t>
            </a:r>
            <a:r>
              <a:rPr lang="zh-CN" altLang="en-US" sz="2800" dirty="0" smtClean="0">
                <a:latin typeface="楷体_GB2312" pitchFamily="49" charset="-122"/>
                <a:ea typeface="楷体_GB2312" pitchFamily="49" charset="-122"/>
              </a:rPr>
              <a:t>（</a:t>
            </a:r>
            <a:r>
              <a:rPr lang="en-US" altLang="zh-CN" sz="2800" i="1" dirty="0" smtClean="0">
                <a:ea typeface="楷体_GB2312" pitchFamily="49" charset="-122"/>
              </a:rPr>
              <a:t>Interest Rate Liberalization</a:t>
            </a:r>
            <a:r>
              <a:rPr lang="zh-CN" altLang="en-US" sz="2800" dirty="0" smtClean="0">
                <a:latin typeface="楷体_GB2312" pitchFamily="49" charset="-122"/>
                <a:ea typeface="楷体_GB2312" pitchFamily="49" charset="-122"/>
              </a:rPr>
              <a:t>）：       指通过市场和价值规律机制，在某一时点上由供求关系决定的利率运行机制，它是价值规律在起作用的结果。</a:t>
            </a:r>
          </a:p>
          <a:p>
            <a:pPr marL="800100" lvl="2" indent="0">
              <a:buClr>
                <a:srgbClr val="FF0000"/>
              </a:buClr>
              <a:buFont typeface="Wingdings" pitchFamily="2" charset="2"/>
              <a:buChar char="ü"/>
            </a:pPr>
            <a:r>
              <a:rPr lang="zh-CN" altLang="en-US" dirty="0" smtClean="0">
                <a:latin typeface="楷体_GB2312" pitchFamily="49" charset="-122"/>
                <a:ea typeface="楷体_GB2312" pitchFamily="49" charset="-122"/>
              </a:rPr>
              <a:t>利率市场化实际上就是将</a:t>
            </a:r>
            <a:r>
              <a:rPr lang="zh-CN" altLang="en-US" b="1" dirty="0" smtClean="0">
                <a:solidFill>
                  <a:srgbClr val="0000FF"/>
                </a:solidFill>
                <a:latin typeface="楷体_GB2312" pitchFamily="49" charset="-122"/>
                <a:ea typeface="楷体_GB2312" pitchFamily="49" charset="-122"/>
              </a:rPr>
              <a:t>利率的决策权交给金融机构</a:t>
            </a:r>
            <a:r>
              <a:rPr lang="zh-CN" altLang="en-US" dirty="0" smtClean="0">
                <a:latin typeface="楷体_GB2312" pitchFamily="49" charset="-122"/>
                <a:ea typeface="楷体_GB2312" pitchFamily="49" charset="-122"/>
              </a:rPr>
              <a:t>，由金融机构自己根据资金供求状况及其对金融市场走势的判断，自主调节利率水平。</a:t>
            </a:r>
            <a:endParaRPr lang="en-US" altLang="zh-CN" dirty="0" smtClean="0">
              <a:latin typeface="楷体_GB2312" pitchFamily="49" charset="-122"/>
              <a:ea typeface="楷体_GB2312" pitchFamily="49" charset="-122"/>
            </a:endParaRPr>
          </a:p>
          <a:p>
            <a:pPr marL="800100" lvl="2" indent="0">
              <a:buClr>
                <a:srgbClr val="FF0000"/>
              </a:buClr>
              <a:buFont typeface="Wingdings" pitchFamily="2" charset="2"/>
              <a:buChar char="ü"/>
            </a:pPr>
            <a:r>
              <a:rPr lang="zh-CN" altLang="en-US" dirty="0" smtClean="0">
                <a:latin typeface="楷体_GB2312" pitchFamily="49" charset="-122"/>
                <a:ea typeface="楷体_GB2312" pitchFamily="49" charset="-122"/>
              </a:rPr>
              <a:t>最终形成以</a:t>
            </a:r>
            <a:r>
              <a:rPr lang="zh-CN" altLang="en-US" b="1" dirty="0" smtClean="0">
                <a:solidFill>
                  <a:srgbClr val="0000FF"/>
                </a:solidFill>
                <a:latin typeface="楷体_GB2312" pitchFamily="49" charset="-122"/>
                <a:ea typeface="楷体_GB2312" pitchFamily="49" charset="-122"/>
              </a:rPr>
              <a:t>中央银行基准利率</a:t>
            </a:r>
            <a:r>
              <a:rPr lang="zh-CN" altLang="en-US" dirty="0" smtClean="0">
                <a:latin typeface="楷体_GB2312" pitchFamily="49" charset="-122"/>
                <a:ea typeface="楷体_GB2312" pitchFamily="49" charset="-122"/>
              </a:rPr>
              <a:t>为</a:t>
            </a:r>
            <a:r>
              <a:rPr lang="zh-CN" altLang="en-US" b="1" dirty="0" smtClean="0">
                <a:solidFill>
                  <a:srgbClr val="0000FF"/>
                </a:solidFill>
                <a:latin typeface="楷体_GB2312" pitchFamily="49" charset="-122"/>
                <a:ea typeface="楷体_GB2312" pitchFamily="49" charset="-122"/>
              </a:rPr>
              <a:t>基础</a:t>
            </a:r>
            <a:r>
              <a:rPr lang="zh-CN" altLang="en-US" dirty="0" smtClean="0">
                <a:latin typeface="楷体_GB2312" pitchFamily="49" charset="-122"/>
                <a:ea typeface="楷体_GB2312" pitchFamily="49" charset="-122"/>
              </a:rPr>
              <a:t>，以</a:t>
            </a:r>
            <a:r>
              <a:rPr lang="zh-CN" altLang="en-US" b="1" dirty="0" smtClean="0">
                <a:solidFill>
                  <a:srgbClr val="0000FF"/>
                </a:solidFill>
                <a:latin typeface="楷体_GB2312" pitchFamily="49" charset="-122"/>
                <a:ea typeface="楷体_GB2312" pitchFamily="49" charset="-122"/>
              </a:rPr>
              <a:t>货币市场利率</a:t>
            </a:r>
            <a:r>
              <a:rPr lang="zh-CN" altLang="en-US" dirty="0" smtClean="0">
                <a:latin typeface="楷体_GB2312" pitchFamily="49" charset="-122"/>
                <a:ea typeface="楷体_GB2312" pitchFamily="49" charset="-122"/>
              </a:rPr>
              <a:t>为</a:t>
            </a:r>
            <a:r>
              <a:rPr lang="zh-CN" altLang="en-US" b="1" dirty="0" smtClean="0">
                <a:solidFill>
                  <a:srgbClr val="0000FF"/>
                </a:solidFill>
                <a:latin typeface="楷体_GB2312" pitchFamily="49" charset="-122"/>
                <a:ea typeface="楷体_GB2312" pitchFamily="49" charset="-122"/>
              </a:rPr>
              <a:t>中介</a:t>
            </a:r>
            <a:r>
              <a:rPr lang="zh-CN" altLang="en-US" dirty="0" smtClean="0">
                <a:latin typeface="楷体_GB2312" pitchFamily="49" charset="-122"/>
                <a:ea typeface="楷体_GB2312" pitchFamily="49" charset="-122"/>
              </a:rPr>
              <a:t>，由</a:t>
            </a:r>
            <a:r>
              <a:rPr lang="zh-CN" altLang="en-US" b="1" dirty="0" smtClean="0">
                <a:solidFill>
                  <a:srgbClr val="0000FF"/>
                </a:solidFill>
                <a:latin typeface="楷体_GB2312" pitchFamily="49" charset="-122"/>
                <a:ea typeface="楷体_GB2312" pitchFamily="49" charset="-122"/>
              </a:rPr>
              <a:t>市场供求</a:t>
            </a:r>
            <a:r>
              <a:rPr lang="zh-CN" altLang="en-US" dirty="0" smtClean="0">
                <a:latin typeface="楷体_GB2312" pitchFamily="49" charset="-122"/>
                <a:ea typeface="楷体_GB2312" pitchFamily="49" charset="-122"/>
              </a:rPr>
              <a:t>决定金融机构</a:t>
            </a:r>
            <a:r>
              <a:rPr lang="zh-CN" altLang="en-US" b="1" dirty="0" smtClean="0">
                <a:solidFill>
                  <a:srgbClr val="0000FF"/>
                </a:solidFill>
                <a:latin typeface="楷体_GB2312" pitchFamily="49" charset="-122"/>
                <a:ea typeface="楷体_GB2312" pitchFamily="49" charset="-122"/>
              </a:rPr>
              <a:t>存贷款利率</a:t>
            </a:r>
            <a:r>
              <a:rPr lang="zh-CN" altLang="en-US" dirty="0" smtClean="0">
                <a:latin typeface="楷体_GB2312" pitchFamily="49" charset="-122"/>
                <a:ea typeface="楷体_GB2312" pitchFamily="49" charset="-122"/>
              </a:rPr>
              <a:t>和</a:t>
            </a:r>
            <a:r>
              <a:rPr lang="zh-CN" altLang="en-US" b="1" dirty="0" smtClean="0">
                <a:solidFill>
                  <a:srgbClr val="0000FF"/>
                </a:solidFill>
                <a:latin typeface="楷体_GB2312" pitchFamily="49" charset="-122"/>
                <a:ea typeface="楷体_GB2312" pitchFamily="49" charset="-122"/>
              </a:rPr>
              <a:t>金融市场利率</a:t>
            </a:r>
            <a:r>
              <a:rPr lang="zh-CN" altLang="en-US" dirty="0" smtClean="0">
                <a:latin typeface="楷体_GB2312" pitchFamily="49" charset="-122"/>
                <a:ea typeface="楷体_GB2312" pitchFamily="49" charset="-122"/>
              </a:rPr>
              <a:t>的</a:t>
            </a:r>
            <a:r>
              <a:rPr lang="zh-CN" altLang="en-US" b="1" dirty="0" smtClean="0">
                <a:solidFill>
                  <a:srgbClr val="0000FF"/>
                </a:solidFill>
                <a:latin typeface="楷体_GB2312" pitchFamily="49" charset="-122"/>
                <a:ea typeface="楷体_GB2312" pitchFamily="49" charset="-122"/>
              </a:rPr>
              <a:t>市场化利率</a:t>
            </a:r>
            <a:r>
              <a:rPr lang="zh-CN" altLang="en-US" dirty="0" smtClean="0">
                <a:latin typeface="楷体_GB2312" pitchFamily="49" charset="-122"/>
                <a:ea typeface="楷体_GB2312" pitchFamily="49" charset="-122"/>
              </a:rPr>
              <a:t>形成机制和市场化利率体系。</a:t>
            </a:r>
            <a:endParaRPr lang="zh-CN" altLang="en-US" sz="2800" b="1" dirty="0" smtClean="0">
              <a:latin typeface="楷体_GB2312" pitchFamily="49" charset="-122"/>
              <a:ea typeface="楷体_GB2312" pitchFamily="49" charset="-122"/>
              <a:sym typeface="Wingdings 2" pitchFamily="18" charset="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214282" y="1214422"/>
          <a:ext cx="8715440" cy="4734236"/>
        </p:xfrm>
        <a:graphic>
          <a:graphicData uri="http://schemas.openxmlformats.org/drawingml/2006/table">
            <a:tbl>
              <a:tblPr/>
              <a:tblGrid>
                <a:gridCol w="1571636"/>
                <a:gridCol w="1714513"/>
                <a:gridCol w="5429291"/>
              </a:tblGrid>
              <a:tr h="401484">
                <a:tc rowSpan="2">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　</a:t>
                      </a:r>
                    </a:p>
                    <a:p>
                      <a:pPr algn="l" fontAlgn="b"/>
                      <a:r>
                        <a:rPr lang="zh-CN" altLang="en-US" sz="2000" b="0" i="0" u="none" strike="noStrike" dirty="0">
                          <a:latin typeface="Times New Roman" pitchFamily="18" charset="0"/>
                          <a:ea typeface="楷体_GB2312" pitchFamily="49" charset="-122"/>
                          <a:cs typeface="Times New Roman" pitchFamily="18" charset="0"/>
                        </a:rPr>
                        <a:t>银行间同业拆借市场</a:t>
                      </a:r>
                    </a:p>
                  </a:txBody>
                  <a:tcPr marL="8194" marR="8194" marT="8194" marB="0">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altLang="zh-CN" sz="2000" b="0" i="0" u="none" strike="noStrike" dirty="0">
                          <a:latin typeface="Times New Roman" pitchFamily="18" charset="0"/>
                          <a:ea typeface="楷体_GB2312" pitchFamily="49" charset="-122"/>
                          <a:cs typeface="Times New Roman" pitchFamily="18" charset="0"/>
                        </a:rPr>
                        <a:t>1980-1990 </a:t>
                      </a:r>
                      <a:r>
                        <a:rPr lang="zh-CN" altLang="en-US" sz="2000" b="0" i="0" u="none" strike="noStrike" dirty="0">
                          <a:latin typeface="Times New Roman" pitchFamily="18" charset="0"/>
                          <a:ea typeface="楷体_GB2312" pitchFamily="49" charset="-122"/>
                          <a:cs typeface="Times New Roman" pitchFamily="18" charset="0"/>
                        </a:rPr>
                        <a:t>年代早期</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zh-CN" altLang="en-US" sz="2000" b="0" i="0" u="none" strike="noStrike">
                          <a:latin typeface="Times New Roman" pitchFamily="18" charset="0"/>
                          <a:ea typeface="楷体_GB2312" pitchFamily="49" charset="-122"/>
                          <a:cs typeface="Times New Roman" pitchFamily="18" charset="0"/>
                        </a:rPr>
                        <a:t>同业拆借利率上限管理</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r>
              <a:tr h="401484">
                <a:tc vMerge="1">
                  <a:txBody>
                    <a:bodyPr/>
                    <a:lstStyle/>
                    <a:p>
                      <a:pPr algn="l" fontAlgn="b"/>
                      <a:endParaRPr lang="zh-CN" altLang="en-US" sz="2000" b="0" i="0" u="none" strike="noStrike">
                        <a:latin typeface="宋体"/>
                      </a:endParaRPr>
                    </a:p>
                  </a:txBody>
                  <a:tcPr marL="8194" marR="8194" marT="8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000" b="0" i="0" u="none" strike="noStrike" dirty="0">
                          <a:latin typeface="Times New Roman" pitchFamily="18" charset="0"/>
                          <a:ea typeface="楷体_GB2312" pitchFamily="49" charset="-122"/>
                          <a:cs typeface="Times New Roman" pitchFamily="18" charset="0"/>
                        </a:rPr>
                        <a:t>1996 </a:t>
                      </a:r>
                      <a:r>
                        <a:rPr lang="zh-CN" altLang="en-US" sz="2000" b="0" i="0" u="none" strike="noStrike" dirty="0">
                          <a:latin typeface="Times New Roman" pitchFamily="18" charset="0"/>
                          <a:ea typeface="楷体_GB2312" pitchFamily="49" charset="-122"/>
                          <a:cs typeface="Times New Roman" pitchFamily="18" charset="0"/>
                        </a:rPr>
                        <a:t>年</a:t>
                      </a:r>
                      <a:r>
                        <a:rPr lang="en-US" altLang="zh-CN" sz="2000" b="0" i="0" u="none" strike="noStrike" dirty="0">
                          <a:latin typeface="Times New Roman" pitchFamily="18" charset="0"/>
                          <a:ea typeface="楷体_GB2312" pitchFamily="49" charset="-122"/>
                          <a:cs typeface="Times New Roman" pitchFamily="18" charset="0"/>
                        </a:rPr>
                        <a:t>6 </a:t>
                      </a:r>
                      <a:r>
                        <a:rPr lang="zh-CN" altLang="en-US" sz="2000" b="0" i="0" u="none" strike="noStrike" dirty="0">
                          <a:latin typeface="Times New Roman" pitchFamily="18" charset="0"/>
                          <a:ea typeface="楷体_GB2312" pitchFamily="49" charset="-122"/>
                          <a:cs typeface="Times New Roman" pitchFamily="18" charset="0"/>
                        </a:rPr>
                        <a:t>月</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利率完全放开</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270387">
                <a:tc rowSpan="3">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　</a:t>
                      </a:r>
                    </a:p>
                    <a:p>
                      <a:pPr algn="l" fontAlgn="b"/>
                      <a:r>
                        <a:rPr lang="zh-CN" altLang="en-US" sz="2000" b="0" i="0" u="none" strike="noStrike" dirty="0">
                          <a:latin typeface="Times New Roman" pitchFamily="18" charset="0"/>
                          <a:ea typeface="楷体_GB2312" pitchFamily="49" charset="-122"/>
                          <a:cs typeface="Times New Roman" pitchFamily="18" charset="0"/>
                        </a:rPr>
                        <a:t>金融机构同业存款市场</a:t>
                      </a:r>
                    </a:p>
                    <a:p>
                      <a:pPr algn="l" fontAlgn="b"/>
                      <a:r>
                        <a:rPr lang="zh-CN" altLang="en-US" sz="2000" b="0" i="0" u="none" strike="noStrike" dirty="0">
                          <a:latin typeface="Times New Roman" pitchFamily="18" charset="0"/>
                          <a:ea typeface="楷体_GB2312" pitchFamily="49" charset="-122"/>
                          <a:cs typeface="Times New Roman" pitchFamily="18" charset="0"/>
                        </a:rPr>
                        <a:t>　</a:t>
                      </a:r>
                    </a:p>
                  </a:txBody>
                  <a:tcPr marL="8194" marR="8194" marT="8194" marB="0">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altLang="zh-CN" sz="2000" b="0" i="0" u="none" strike="noStrike" dirty="0">
                          <a:latin typeface="Times New Roman" pitchFamily="18" charset="0"/>
                          <a:ea typeface="楷体_GB2312" pitchFamily="49" charset="-122"/>
                          <a:cs typeface="Times New Roman" pitchFamily="18" charset="0"/>
                        </a:rPr>
                        <a:t>2003 </a:t>
                      </a:r>
                      <a:r>
                        <a:rPr lang="zh-CN" altLang="en-US" sz="2000" b="0" i="0" u="none" strike="noStrike" dirty="0">
                          <a:latin typeface="Times New Roman" pitchFamily="18" charset="0"/>
                          <a:ea typeface="楷体_GB2312" pitchFamily="49" charset="-122"/>
                          <a:cs typeface="Times New Roman" pitchFamily="18" charset="0"/>
                        </a:rPr>
                        <a:t>年之前</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执行存款准备金利率</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tcPr>
                </a:tc>
              </a:tr>
              <a:tr h="401484">
                <a:tc vMerge="1">
                  <a:txBody>
                    <a:bodyPr/>
                    <a:lstStyle/>
                    <a:p>
                      <a:pPr algn="l" fontAlgn="b"/>
                      <a:endParaRPr lang="zh-CN" altLang="en-US" sz="2000" b="0" i="0" u="none" strike="noStrike" dirty="0">
                        <a:latin typeface="宋体"/>
                      </a:endParaRPr>
                    </a:p>
                  </a:txBody>
                  <a:tcPr marL="8194" marR="8194" marT="8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altLang="zh-CN" sz="2000" b="0" i="0" u="none" strike="noStrike" dirty="0">
                          <a:latin typeface="Times New Roman" pitchFamily="18" charset="0"/>
                          <a:ea typeface="楷体_GB2312" pitchFamily="49" charset="-122"/>
                          <a:cs typeface="Times New Roman" pitchFamily="18" charset="0"/>
                        </a:rPr>
                        <a:t>2003 </a:t>
                      </a:r>
                      <a:r>
                        <a:rPr lang="zh-CN" altLang="en-US" sz="2000" b="0" i="0" u="none" strike="noStrike" dirty="0">
                          <a:latin typeface="Times New Roman" pitchFamily="18" charset="0"/>
                          <a:ea typeface="楷体_GB2312" pitchFamily="49" charset="-122"/>
                          <a:cs typeface="Times New Roman" pitchFamily="18" charset="0"/>
                        </a:rPr>
                        <a:t>年</a:t>
                      </a:r>
                      <a:r>
                        <a:rPr lang="en-US" altLang="zh-CN" sz="2000" b="0" i="0" u="none" strike="noStrike" dirty="0">
                          <a:latin typeface="Times New Roman" pitchFamily="18" charset="0"/>
                          <a:ea typeface="楷体_GB2312" pitchFamily="49" charset="-122"/>
                          <a:cs typeface="Times New Roman" pitchFamily="18" charset="0"/>
                        </a:rPr>
                        <a:t>12 </a:t>
                      </a:r>
                      <a:r>
                        <a:rPr lang="zh-CN" altLang="en-US" sz="2000" b="0" i="0" u="none" strike="noStrike" dirty="0">
                          <a:latin typeface="Times New Roman" pitchFamily="18" charset="0"/>
                          <a:ea typeface="楷体_GB2312" pitchFamily="49" charset="-122"/>
                          <a:cs typeface="Times New Roman" pitchFamily="18" charset="0"/>
                        </a:rPr>
                        <a:t>月</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zh-CN" altLang="en-US" sz="2000" b="0" i="0" u="none" strike="noStrike">
                          <a:latin typeface="Times New Roman" pitchFamily="18" charset="0"/>
                          <a:ea typeface="楷体_GB2312" pitchFamily="49" charset="-122"/>
                          <a:cs typeface="Times New Roman" pitchFamily="18" charset="0"/>
                        </a:rPr>
                        <a:t>不超过超额准备金存款利率</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r>
              <a:tr h="270387">
                <a:tc vMerge="1">
                  <a:txBody>
                    <a:bodyPr/>
                    <a:lstStyle/>
                    <a:p>
                      <a:pPr algn="l" fontAlgn="b"/>
                      <a:endParaRPr lang="zh-CN" altLang="en-US" sz="2000" b="0" i="0" u="none" strike="noStrike">
                        <a:latin typeface="Arial"/>
                      </a:endParaRPr>
                    </a:p>
                  </a:txBody>
                  <a:tcPr marL="8194" marR="8194" marT="8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000" b="0" i="0" u="none" strike="noStrike" dirty="0">
                          <a:latin typeface="Times New Roman" pitchFamily="18" charset="0"/>
                          <a:ea typeface="楷体_GB2312" pitchFamily="49" charset="-122"/>
                          <a:cs typeface="Times New Roman" pitchFamily="18" charset="0"/>
                        </a:rPr>
                        <a:t>2005 </a:t>
                      </a:r>
                      <a:r>
                        <a:rPr lang="zh-CN" altLang="en-US" sz="2000" b="0" i="0" u="none" strike="noStrike" dirty="0">
                          <a:latin typeface="Times New Roman" pitchFamily="18" charset="0"/>
                          <a:ea typeface="楷体_GB2312" pitchFamily="49" charset="-122"/>
                          <a:cs typeface="Times New Roman" pitchFamily="18" charset="0"/>
                        </a:rPr>
                        <a:t>年</a:t>
                      </a:r>
                      <a:r>
                        <a:rPr lang="en-US" altLang="zh-CN" sz="2000" b="0" i="0" u="none" strike="noStrike" dirty="0">
                          <a:latin typeface="Times New Roman" pitchFamily="18" charset="0"/>
                          <a:ea typeface="楷体_GB2312" pitchFamily="49" charset="-122"/>
                          <a:cs typeface="Times New Roman" pitchFamily="18" charset="0"/>
                        </a:rPr>
                        <a:t>3 </a:t>
                      </a:r>
                      <a:r>
                        <a:rPr lang="zh-CN" altLang="en-US" sz="2000" b="0" i="0" u="none" strike="noStrike" dirty="0">
                          <a:latin typeface="Times New Roman" pitchFamily="18" charset="0"/>
                          <a:ea typeface="楷体_GB2312" pitchFamily="49" charset="-122"/>
                          <a:cs typeface="Times New Roman" pitchFamily="18" charset="0"/>
                        </a:rPr>
                        <a:t>月</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同业存款利率由交易双方协商确定</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01484">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银行间债券回购市场</a:t>
                      </a:r>
                    </a:p>
                  </a:txBody>
                  <a:tcPr marL="8194" marR="8194" marT="8194" marB="0">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altLang="zh-CN" sz="2000" b="0" i="0" u="none" strike="noStrike">
                          <a:latin typeface="Times New Roman" pitchFamily="18" charset="0"/>
                          <a:ea typeface="楷体_GB2312" pitchFamily="49" charset="-122"/>
                          <a:cs typeface="Times New Roman" pitchFamily="18" charset="0"/>
                        </a:rPr>
                        <a:t>1997 </a:t>
                      </a:r>
                      <a:r>
                        <a:rPr lang="zh-CN" altLang="en-US" sz="2000" b="0" i="0" u="none" strike="noStrike">
                          <a:latin typeface="Times New Roman" pitchFamily="18" charset="0"/>
                          <a:ea typeface="楷体_GB2312" pitchFamily="49" charset="-122"/>
                          <a:cs typeface="Times New Roman" pitchFamily="18" charset="0"/>
                        </a:rPr>
                        <a:t>年</a:t>
                      </a:r>
                      <a:r>
                        <a:rPr lang="en-US" altLang="zh-CN" sz="2000" b="0" i="0" u="none" strike="noStrike">
                          <a:latin typeface="Times New Roman" pitchFamily="18" charset="0"/>
                          <a:ea typeface="楷体_GB2312" pitchFamily="49" charset="-122"/>
                          <a:cs typeface="Times New Roman" pitchFamily="18" charset="0"/>
                        </a:rPr>
                        <a:t>6 </a:t>
                      </a:r>
                      <a:r>
                        <a:rPr lang="zh-CN" altLang="en-US" sz="2000" b="0" i="0" u="none" strike="noStrike">
                          <a:latin typeface="Times New Roman" pitchFamily="18" charset="0"/>
                          <a:ea typeface="楷体_GB2312" pitchFamily="49" charset="-122"/>
                          <a:cs typeface="Times New Roman" pitchFamily="18" charset="0"/>
                        </a:rPr>
                        <a:t>月</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业务启动，利率放开</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139290">
                <a:tc rowSpan="4">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　</a:t>
                      </a:r>
                    </a:p>
                    <a:p>
                      <a:pPr algn="l" fontAlgn="b"/>
                      <a:r>
                        <a:rPr lang="zh-CN" altLang="en-US" sz="2000" b="0" i="0" u="none" strike="noStrike" dirty="0">
                          <a:latin typeface="Times New Roman" pitchFamily="18" charset="0"/>
                          <a:ea typeface="楷体_GB2312" pitchFamily="49" charset="-122"/>
                          <a:cs typeface="Times New Roman" pitchFamily="18" charset="0"/>
                        </a:rPr>
                        <a:t>债券发行市场</a:t>
                      </a:r>
                    </a:p>
                    <a:p>
                      <a:pPr algn="l" fontAlgn="b"/>
                      <a:r>
                        <a:rPr lang="zh-CN" altLang="en-US" sz="2000" b="0" i="0" u="none" strike="noStrike" dirty="0">
                          <a:latin typeface="Times New Roman" pitchFamily="18" charset="0"/>
                          <a:ea typeface="楷体_GB2312" pitchFamily="49" charset="-122"/>
                          <a:cs typeface="Times New Roman" pitchFamily="18" charset="0"/>
                        </a:rPr>
                        <a:t>　</a:t>
                      </a:r>
                    </a:p>
                    <a:p>
                      <a:pPr algn="l" fontAlgn="b"/>
                      <a:r>
                        <a:rPr lang="zh-CN" altLang="en-US" sz="2000" b="0" i="0" u="none" strike="noStrike" dirty="0">
                          <a:latin typeface="Times New Roman" pitchFamily="18" charset="0"/>
                          <a:ea typeface="楷体_GB2312" pitchFamily="49" charset="-122"/>
                          <a:cs typeface="Times New Roman" pitchFamily="18" charset="0"/>
                        </a:rPr>
                        <a:t>　</a:t>
                      </a:r>
                    </a:p>
                    <a:p>
                      <a:pPr algn="l" fontAlgn="b"/>
                      <a:r>
                        <a:rPr lang="zh-CN" altLang="en-US" sz="2000" b="0" i="0" u="none" strike="noStrike" dirty="0">
                          <a:latin typeface="Times New Roman" pitchFamily="18" charset="0"/>
                          <a:ea typeface="楷体_GB2312" pitchFamily="49" charset="-122"/>
                          <a:cs typeface="Times New Roman" pitchFamily="18" charset="0"/>
                        </a:rPr>
                        <a:t>　</a:t>
                      </a:r>
                    </a:p>
                  </a:txBody>
                  <a:tcPr marL="8194" marR="8194" marT="8194" marB="0">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altLang="zh-CN" sz="2000" b="0" i="0" u="none" strike="noStrike" dirty="0">
                          <a:latin typeface="Times New Roman" pitchFamily="18" charset="0"/>
                          <a:ea typeface="楷体_GB2312" pitchFamily="49" charset="-122"/>
                          <a:cs typeface="Times New Roman" pitchFamily="18" charset="0"/>
                        </a:rPr>
                        <a:t>1996 </a:t>
                      </a:r>
                      <a:r>
                        <a:rPr lang="zh-CN" altLang="en-US" sz="2000" b="0" i="0" u="none" strike="noStrike" dirty="0">
                          <a:latin typeface="Times New Roman" pitchFamily="18" charset="0"/>
                          <a:ea typeface="楷体_GB2312" pitchFamily="49" charset="-122"/>
                          <a:cs typeface="Times New Roman" pitchFamily="18" charset="0"/>
                        </a:rPr>
                        <a:t>年</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财政部首次在交易所市场化发债</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tcPr>
                </a:tc>
              </a:tr>
              <a:tr h="270387">
                <a:tc vMerge="1">
                  <a:txBody>
                    <a:bodyPr/>
                    <a:lstStyle/>
                    <a:p>
                      <a:pPr algn="l" fontAlgn="b"/>
                      <a:endParaRPr lang="zh-CN" altLang="en-US" sz="2000" b="0" i="0" u="none" strike="noStrike" dirty="0">
                        <a:latin typeface="宋体"/>
                      </a:endParaRPr>
                    </a:p>
                  </a:txBody>
                  <a:tcPr marL="8194" marR="8194" marT="8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altLang="zh-CN" sz="2000" b="0" i="0" u="none" strike="noStrike">
                          <a:latin typeface="Times New Roman" pitchFamily="18" charset="0"/>
                          <a:ea typeface="楷体_GB2312" pitchFamily="49" charset="-122"/>
                          <a:cs typeface="Times New Roman" pitchFamily="18" charset="0"/>
                        </a:rPr>
                        <a:t>1998 </a:t>
                      </a:r>
                      <a:r>
                        <a:rPr lang="zh-CN" altLang="en-US" sz="2000" b="0" i="0" u="none" strike="noStrike">
                          <a:latin typeface="Times New Roman" pitchFamily="18" charset="0"/>
                          <a:ea typeface="楷体_GB2312" pitchFamily="49" charset="-122"/>
                          <a:cs typeface="Times New Roman" pitchFamily="18" charset="0"/>
                        </a:rPr>
                        <a:t>年</a:t>
                      </a:r>
                      <a:r>
                        <a:rPr lang="en-US" altLang="zh-CN" sz="2000" b="0" i="0" u="none" strike="noStrike">
                          <a:latin typeface="Times New Roman" pitchFamily="18" charset="0"/>
                          <a:ea typeface="楷体_GB2312" pitchFamily="49" charset="-122"/>
                          <a:cs typeface="Times New Roman" pitchFamily="18" charset="0"/>
                        </a:rPr>
                        <a:t>8 </a:t>
                      </a:r>
                      <a:r>
                        <a:rPr lang="zh-CN" altLang="en-US" sz="2000" b="0" i="0" u="none" strike="noStrike">
                          <a:latin typeface="Times New Roman" pitchFamily="18" charset="0"/>
                          <a:ea typeface="楷体_GB2312" pitchFamily="49" charset="-122"/>
                          <a:cs typeface="Times New Roman" pitchFamily="18" charset="0"/>
                        </a:rPr>
                        <a:t>月</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国开行首次在银行间市场化发债</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r>
              <a:tr h="270387">
                <a:tc vMerge="1">
                  <a:txBody>
                    <a:bodyPr/>
                    <a:lstStyle/>
                    <a:p>
                      <a:pPr algn="l" fontAlgn="b"/>
                      <a:endParaRPr lang="zh-CN" altLang="en-US" sz="2000" b="0" i="0" u="none" strike="noStrike" dirty="0">
                        <a:latin typeface="Arial"/>
                      </a:endParaRPr>
                    </a:p>
                  </a:txBody>
                  <a:tcPr marL="8194" marR="8194" marT="8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altLang="zh-CN" sz="2000" b="0" i="0" u="none" strike="noStrike">
                          <a:latin typeface="Times New Roman" pitchFamily="18" charset="0"/>
                          <a:ea typeface="楷体_GB2312" pitchFamily="49" charset="-122"/>
                          <a:cs typeface="Times New Roman" pitchFamily="18" charset="0"/>
                        </a:rPr>
                        <a:t>1999 </a:t>
                      </a:r>
                      <a:r>
                        <a:rPr lang="zh-CN" altLang="en-US" sz="2000" b="0" i="0" u="none" strike="noStrike">
                          <a:latin typeface="Times New Roman" pitchFamily="18" charset="0"/>
                          <a:ea typeface="楷体_GB2312" pitchFamily="49" charset="-122"/>
                          <a:cs typeface="Times New Roman" pitchFamily="18" charset="0"/>
                        </a:rPr>
                        <a:t>年</a:t>
                      </a:r>
                      <a:r>
                        <a:rPr lang="en-US" altLang="zh-CN" sz="2000" b="0" i="0" u="none" strike="noStrike">
                          <a:latin typeface="Times New Roman" pitchFamily="18" charset="0"/>
                          <a:ea typeface="楷体_GB2312" pitchFamily="49" charset="-122"/>
                          <a:cs typeface="Times New Roman" pitchFamily="18" charset="0"/>
                        </a:rPr>
                        <a:t>10 </a:t>
                      </a:r>
                      <a:r>
                        <a:rPr lang="zh-CN" altLang="en-US" sz="2000" b="0" i="0" u="none" strike="noStrike">
                          <a:latin typeface="Times New Roman" pitchFamily="18" charset="0"/>
                          <a:ea typeface="楷体_GB2312" pitchFamily="49" charset="-122"/>
                          <a:cs typeface="Times New Roman" pitchFamily="18" charset="0"/>
                        </a:rPr>
                        <a:t>月</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财政部首次在银行间市场化发债</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r>
              <a:tr h="409677">
                <a:tc vMerge="1">
                  <a:txBody>
                    <a:bodyPr/>
                    <a:lstStyle/>
                    <a:p>
                      <a:pPr algn="l" fontAlgn="b"/>
                      <a:endParaRPr lang="zh-CN" altLang="en-US" sz="2000" b="0" i="0" u="none" strike="noStrike">
                        <a:latin typeface="Arial"/>
                      </a:endParaRPr>
                    </a:p>
                  </a:txBody>
                  <a:tcPr marL="8194" marR="8194" marT="8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000" b="0" i="0" u="none" strike="noStrike">
                          <a:latin typeface="Times New Roman" pitchFamily="18" charset="0"/>
                          <a:ea typeface="楷体_GB2312" pitchFamily="49" charset="-122"/>
                          <a:cs typeface="Times New Roman" pitchFamily="18" charset="0"/>
                        </a:rPr>
                        <a:t>最新情况</a:t>
                      </a:r>
                    </a:p>
                    <a:p>
                      <a:pPr algn="l" fontAlgn="b"/>
                      <a:r>
                        <a:rPr lang="zh-CN" altLang="en-US" sz="2000" b="0" i="0" u="none" strike="noStrike">
                          <a:latin typeface="Times New Roman" pitchFamily="18" charset="0"/>
                          <a:ea typeface="楷体_GB2312" pitchFamily="49" charset="-122"/>
                          <a:cs typeface="Times New Roman" pitchFamily="18" charset="0"/>
                        </a:rPr>
                        <a:t>　</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目前企业债以及短融中票的发行利率有一定的上</a:t>
                      </a:r>
                    </a:p>
                    <a:p>
                      <a:pPr algn="l" fontAlgn="b"/>
                      <a:r>
                        <a:rPr lang="zh-CN" altLang="en-US" sz="2000" b="0" i="0" u="none" strike="noStrike" dirty="0">
                          <a:latin typeface="Times New Roman" pitchFamily="18" charset="0"/>
                          <a:ea typeface="楷体_GB2312" pitchFamily="49" charset="-122"/>
                          <a:cs typeface="Times New Roman" pitchFamily="18" charset="0"/>
                        </a:rPr>
                        <a:t>下限管制或指导，但基本上实现市场化发行。</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270387">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境内外币贷款</a:t>
                      </a:r>
                    </a:p>
                  </a:txBody>
                  <a:tcPr marL="8194" marR="8194" marT="8194" marB="0">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2000" b="0" i="0" u="none" strike="noStrike">
                          <a:latin typeface="Times New Roman" pitchFamily="18" charset="0"/>
                          <a:ea typeface="楷体_GB2312" pitchFamily="49" charset="-122"/>
                          <a:cs typeface="Times New Roman" pitchFamily="18" charset="0"/>
                        </a:rPr>
                        <a:t>2000 </a:t>
                      </a:r>
                      <a:r>
                        <a:rPr lang="zh-CN" altLang="en-US" sz="2000" b="0" i="0" u="none" strike="noStrike">
                          <a:latin typeface="Times New Roman" pitchFamily="18" charset="0"/>
                          <a:ea typeface="楷体_GB2312" pitchFamily="49" charset="-122"/>
                          <a:cs typeface="Times New Roman" pitchFamily="18" charset="0"/>
                        </a:rPr>
                        <a:t>年</a:t>
                      </a:r>
                      <a:r>
                        <a:rPr lang="en-US" altLang="zh-CN" sz="2000" b="0" i="0" u="none" strike="noStrike">
                          <a:latin typeface="Times New Roman" pitchFamily="18" charset="0"/>
                          <a:ea typeface="楷体_GB2312" pitchFamily="49" charset="-122"/>
                          <a:cs typeface="Times New Roman" pitchFamily="18" charset="0"/>
                        </a:rPr>
                        <a:t>9 </a:t>
                      </a:r>
                      <a:r>
                        <a:rPr lang="zh-CN" altLang="en-US" sz="2000" b="0" i="0" u="none" strike="noStrike">
                          <a:latin typeface="Times New Roman" pitchFamily="18" charset="0"/>
                          <a:ea typeface="楷体_GB2312" pitchFamily="49" charset="-122"/>
                          <a:cs typeface="Times New Roman" pitchFamily="18" charset="0"/>
                        </a:rPr>
                        <a:t>月</a:t>
                      </a:r>
                    </a:p>
                  </a:txBody>
                  <a:tcPr marL="8194" marR="8194" marT="8194"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000" b="0" i="0" u="none" strike="noStrike" dirty="0">
                          <a:latin typeface="Times New Roman" pitchFamily="18" charset="0"/>
                          <a:ea typeface="楷体_GB2312" pitchFamily="49" charset="-122"/>
                          <a:cs typeface="Times New Roman" pitchFamily="18" charset="0"/>
                        </a:rPr>
                        <a:t>完全放开</a:t>
                      </a:r>
                    </a:p>
                  </a:txBody>
                  <a:tcPr marL="8194" marR="8194" marT="8194"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标题 1"/>
          <p:cNvSpPr>
            <a:spLocks noGrp="1"/>
          </p:cNvSpPr>
          <p:nvPr>
            <p:ph type="title"/>
          </p:nvPr>
        </p:nvSpPr>
        <p:spPr>
          <a:xfrm>
            <a:off x="457200" y="325438"/>
            <a:ext cx="8229600" cy="927100"/>
          </a:xfrm>
        </p:spPr>
        <p:txBody>
          <a:bodyPr/>
          <a:lstStyle/>
          <a:p>
            <a:r>
              <a:rPr lang="zh-CN" altLang="en-US" sz="3600" b="0" dirty="0" smtClean="0">
                <a:latin typeface="楷体_GB2312" pitchFamily="49" charset="-122"/>
                <a:ea typeface="楷体_GB2312" pitchFamily="49" charset="-122"/>
              </a:rPr>
              <a:t>我国利率市场化进程</a:t>
            </a:r>
            <a:endParaRPr lang="zh-CN" altLang="en-US" sz="3600" b="0" dirty="0">
              <a:latin typeface="楷体_GB2312" pitchFamily="49" charset="-122"/>
              <a:ea typeface="楷体_GB2312" pitchFamily="49" charset="-122"/>
            </a:endParaRPr>
          </a:p>
        </p:txBody>
      </p:sp>
      <p:sp>
        <p:nvSpPr>
          <p:cNvPr id="8" name="TextBox 7"/>
          <p:cNvSpPr txBox="1"/>
          <p:nvPr/>
        </p:nvSpPr>
        <p:spPr>
          <a:xfrm>
            <a:off x="642910" y="6143644"/>
            <a:ext cx="6237605"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数据来源：高善文等（</a:t>
            </a:r>
            <a:r>
              <a:rPr lang="en-US" altLang="zh-CN" dirty="0" smtClean="0">
                <a:latin typeface="Times New Roman" pitchFamily="18" charset="0"/>
                <a:ea typeface="楷体_GB2312" pitchFamily="49" charset="-122"/>
                <a:cs typeface="Times New Roman" pitchFamily="18" charset="0"/>
              </a:rPr>
              <a:t>2014</a:t>
            </a:r>
            <a:r>
              <a:rPr lang="zh-CN" altLang="en-US" dirty="0" smtClean="0">
                <a:latin typeface="Times New Roman" pitchFamily="18" charset="0"/>
                <a:ea typeface="楷体_GB2312" pitchFamily="49" charset="-122"/>
                <a:cs typeface="Times New Roman" pitchFamily="18" charset="0"/>
              </a:rPr>
              <a:t>）：利率市场化与余额宝的兴起</a:t>
            </a:r>
            <a:endParaRPr lang="zh-CN" altLang="en-US"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14283" y="0"/>
          <a:ext cx="8929717" cy="6462575"/>
        </p:xfrm>
        <a:graphic>
          <a:graphicData uri="http://schemas.openxmlformats.org/drawingml/2006/table">
            <a:tbl>
              <a:tblPr>
                <a:tableStyleId>{9D7B26C5-4107-4FEC-AEDC-1716B250A1EF}</a:tableStyleId>
              </a:tblPr>
              <a:tblGrid>
                <a:gridCol w="1254588"/>
                <a:gridCol w="1602932"/>
                <a:gridCol w="6072197"/>
              </a:tblGrid>
              <a:tr h="389184">
                <a:tc rowSpan="5">
                  <a:txBody>
                    <a:bodyPr/>
                    <a:lstStyle/>
                    <a:p>
                      <a:pPr algn="l" fontAlgn="b"/>
                      <a:r>
                        <a:rPr lang="zh-CN" altLang="en-US" sz="1800" b="0" u="none" strike="noStrike" dirty="0">
                          <a:effectLst/>
                          <a:latin typeface="Times New Roman" pitchFamily="18" charset="0"/>
                          <a:ea typeface="楷体_GB2312" pitchFamily="49" charset="-122"/>
                          <a:cs typeface="Times New Roman" pitchFamily="18" charset="0"/>
                        </a:rPr>
                        <a:t>境内外币存款</a:t>
                      </a:r>
                      <a:endParaRPr lang="zh-CN" altLang="en-US" sz="1800" b="0" i="0" u="none" strike="noStrike" dirty="0">
                        <a:effectLst/>
                        <a:latin typeface="Times New Roman" pitchFamily="18" charset="0"/>
                        <a:ea typeface="楷体_GB2312" pitchFamily="49" charset="-122"/>
                        <a:cs typeface="Times New Roman" pitchFamily="18" charset="0"/>
                      </a:endParaRPr>
                    </a:p>
                  </a:txBody>
                  <a:tcPr marL="0" marR="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l" fontAlgn="b"/>
                      <a:r>
                        <a:rPr lang="en-US" altLang="zh-CN" sz="1800" b="0" u="none" strike="noStrike" dirty="0">
                          <a:effectLst/>
                          <a:latin typeface="Times New Roman" pitchFamily="18" charset="0"/>
                          <a:ea typeface="楷体_GB2312" pitchFamily="49" charset="-122"/>
                          <a:cs typeface="Times New Roman" pitchFamily="18" charset="0"/>
                        </a:rPr>
                        <a:t>2000 </a:t>
                      </a:r>
                      <a:r>
                        <a:rPr lang="zh-CN" altLang="en-US" sz="1800" b="0" u="none" strike="noStrike" dirty="0">
                          <a:effectLst/>
                          <a:latin typeface="Times New Roman" pitchFamily="18" charset="0"/>
                          <a:ea typeface="楷体_GB2312" pitchFamily="49" charset="-122"/>
                          <a:cs typeface="Times New Roman" pitchFamily="18" charset="0"/>
                        </a:rPr>
                        <a:t>年</a:t>
                      </a:r>
                      <a:r>
                        <a:rPr lang="en-US" altLang="zh-CN" sz="1800" b="0" u="none" strike="noStrike" dirty="0">
                          <a:effectLst/>
                          <a:latin typeface="Times New Roman" pitchFamily="18" charset="0"/>
                          <a:ea typeface="楷体_GB2312" pitchFamily="49" charset="-122"/>
                          <a:cs typeface="Times New Roman" pitchFamily="18" charset="0"/>
                        </a:rPr>
                        <a:t>9 </a:t>
                      </a:r>
                      <a:r>
                        <a:rPr lang="zh-CN" altLang="en-US" sz="1800" b="0" u="none" strike="noStrike" dirty="0">
                          <a:effectLst/>
                          <a:latin typeface="Times New Roman" pitchFamily="18" charset="0"/>
                          <a:ea typeface="楷体_GB2312" pitchFamily="49" charset="-122"/>
                          <a:cs typeface="Times New Roman" pitchFamily="18" charset="0"/>
                        </a:rPr>
                        <a:t>月</a:t>
                      </a:r>
                      <a:endParaRPr lang="zh-CN" altLang="en-US" sz="1800" b="0" i="0" u="none" strike="noStrike" dirty="0">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altLang="zh-CN" sz="1800" b="0" u="none" strike="noStrike">
                          <a:effectLst/>
                          <a:latin typeface="Times New Roman" pitchFamily="18" charset="0"/>
                          <a:ea typeface="楷体_GB2312" pitchFamily="49" charset="-122"/>
                          <a:cs typeface="Times New Roman" pitchFamily="18" charset="0"/>
                        </a:rPr>
                        <a:t>300 </a:t>
                      </a:r>
                      <a:r>
                        <a:rPr lang="zh-CN" altLang="en-US" sz="1800" b="0" u="none" strike="noStrike">
                          <a:effectLst/>
                          <a:latin typeface="Times New Roman" pitchFamily="18" charset="0"/>
                          <a:ea typeface="楷体_GB2312" pitchFamily="49" charset="-122"/>
                          <a:cs typeface="Times New Roman" pitchFamily="18" charset="0"/>
                        </a:rPr>
                        <a:t>万美元（含</a:t>
                      </a:r>
                      <a:r>
                        <a:rPr lang="en-US" altLang="zh-CN" sz="1800" b="0" u="none" strike="noStrike">
                          <a:effectLst/>
                          <a:latin typeface="Times New Roman" pitchFamily="18" charset="0"/>
                          <a:ea typeface="楷体_GB2312" pitchFamily="49" charset="-122"/>
                          <a:cs typeface="Times New Roman" pitchFamily="18" charset="0"/>
                        </a:rPr>
                        <a:t>300 </a:t>
                      </a:r>
                      <a:r>
                        <a:rPr lang="zh-CN" altLang="en-US" sz="1800" b="0" u="none" strike="noStrike">
                          <a:effectLst/>
                          <a:latin typeface="Times New Roman" pitchFamily="18" charset="0"/>
                          <a:ea typeface="楷体_GB2312" pitchFamily="49" charset="-122"/>
                          <a:cs typeface="Times New Roman" pitchFamily="18" charset="0"/>
                        </a:rPr>
                        <a:t>万）以上的大额外币存款利率放开</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r h="389184">
                <a:tc vMerge="1">
                  <a:txBody>
                    <a:bodyPr/>
                    <a:lstStyle/>
                    <a:p>
                      <a:pPr algn="l" fontAlgn="b"/>
                      <a:endParaRPr lang="zh-CN" altLang="en-US" sz="1400" b="0" i="0" u="none" strike="noStrike">
                        <a:latin typeface="Arial"/>
                      </a:endParaRPr>
                    </a:p>
                  </a:txBody>
                  <a:tcPr marL="0" marR="0" marT="0" marB="0" anchor="b"/>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2003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7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小额外币存款利率管制币种由</a:t>
                      </a:r>
                      <a:r>
                        <a:rPr lang="en-US" altLang="zh-CN" sz="1800" b="0" u="none" strike="noStrike">
                          <a:effectLst/>
                          <a:latin typeface="Times New Roman" pitchFamily="18" charset="0"/>
                          <a:ea typeface="楷体_GB2312" pitchFamily="49" charset="-122"/>
                          <a:cs typeface="Times New Roman" pitchFamily="18" charset="0"/>
                        </a:rPr>
                        <a:t>7 </a:t>
                      </a:r>
                      <a:r>
                        <a:rPr lang="zh-CN" altLang="en-US" sz="1800" b="0" u="none" strike="noStrike">
                          <a:effectLst/>
                          <a:latin typeface="Times New Roman" pitchFamily="18" charset="0"/>
                          <a:ea typeface="楷体_GB2312" pitchFamily="49" charset="-122"/>
                          <a:cs typeface="Times New Roman" pitchFamily="18" charset="0"/>
                        </a:rPr>
                        <a:t>种减少为</a:t>
                      </a:r>
                      <a:r>
                        <a:rPr lang="en-US" altLang="zh-CN" sz="1800" b="0" u="none" strike="noStrike">
                          <a:effectLst/>
                          <a:latin typeface="Times New Roman" pitchFamily="18" charset="0"/>
                          <a:ea typeface="楷体_GB2312" pitchFamily="49" charset="-122"/>
                          <a:cs typeface="Times New Roman" pitchFamily="18" charset="0"/>
                        </a:rPr>
                        <a:t>4 </a:t>
                      </a:r>
                      <a:r>
                        <a:rPr lang="zh-CN" altLang="en-US" sz="1800" b="0" u="none" strike="noStrike">
                          <a:effectLst/>
                          <a:latin typeface="Times New Roman" pitchFamily="18" charset="0"/>
                          <a:ea typeface="楷体_GB2312" pitchFamily="49" charset="-122"/>
                          <a:cs typeface="Times New Roman" pitchFamily="18" charset="0"/>
                        </a:rPr>
                        <a:t>种（美元、欧元、日元、港元）</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r h="389184">
                <a:tc vMerge="1">
                  <a:txBody>
                    <a:bodyPr/>
                    <a:lstStyle/>
                    <a:p>
                      <a:pPr algn="l" fontAlgn="b"/>
                      <a:endParaRPr lang="zh-CN" altLang="en-US" sz="1400" b="0" i="0" u="none" strike="noStrike" dirty="0">
                        <a:latin typeface="Arial"/>
                      </a:endParaRPr>
                    </a:p>
                  </a:txBody>
                  <a:tcPr marL="0" marR="0" marT="0" marB="0" anchor="b"/>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2003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11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小额外币存款利率下限放开</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r h="389184">
                <a:tc vMerge="1">
                  <a:txBody>
                    <a:bodyPr/>
                    <a:lstStyle/>
                    <a:p>
                      <a:pPr algn="l" fontAlgn="b"/>
                      <a:endParaRPr lang="zh-CN" altLang="en-US" sz="1400" b="0" i="0" u="none" strike="noStrike">
                        <a:latin typeface="宋体"/>
                      </a:endParaRPr>
                    </a:p>
                  </a:txBody>
                  <a:tcPr marL="0" marR="0" marT="0" marB="0" anchor="b"/>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2004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11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altLang="zh-CN" sz="1800" b="0" u="none" strike="noStrike">
                          <a:effectLst/>
                          <a:latin typeface="Times New Roman" pitchFamily="18" charset="0"/>
                          <a:ea typeface="楷体_GB2312" pitchFamily="49" charset="-122"/>
                          <a:cs typeface="Times New Roman" pitchFamily="18" charset="0"/>
                        </a:rPr>
                        <a:t>1 </a:t>
                      </a:r>
                      <a:r>
                        <a:rPr lang="zh-CN" altLang="en-US" sz="1800" b="0" u="none" strike="noStrike">
                          <a:effectLst/>
                          <a:latin typeface="Times New Roman" pitchFamily="18" charset="0"/>
                          <a:ea typeface="楷体_GB2312" pitchFamily="49" charset="-122"/>
                          <a:cs typeface="Times New Roman" pitchFamily="18" charset="0"/>
                        </a:rPr>
                        <a:t>年期限以上小额外币存款利率完全放开</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r h="305903">
                <a:tc vMerge="1">
                  <a:txBody>
                    <a:bodyPr/>
                    <a:lstStyle/>
                    <a:p>
                      <a:pPr algn="l" fontAlgn="b"/>
                      <a:endParaRPr lang="zh-CN" altLang="en-US" sz="1400" b="0" i="0" u="none" strike="noStrike" dirty="0">
                        <a:latin typeface="Arial"/>
                      </a:endParaRPr>
                    </a:p>
                  </a:txBody>
                  <a:tcPr marL="0" marR="0" marT="0" marB="0" anchor="b">
                    <a:lnB w="28575" cap="flat" cmpd="sng" algn="ctr">
                      <a:solidFill>
                        <a:schemeClr val="tx1"/>
                      </a:solidFill>
                      <a:prstDash val="solid"/>
                      <a:round/>
                      <a:headEnd type="none" w="med" len="med"/>
                      <a:tailEnd type="none" w="med" len="med"/>
                    </a:lnB>
                  </a:tcPr>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2014 </a:t>
                      </a:r>
                      <a:r>
                        <a:rPr lang="zh-CN" altLang="en-US" sz="1800" b="0" u="none" strike="noStrike">
                          <a:effectLst/>
                          <a:latin typeface="Times New Roman" pitchFamily="18" charset="0"/>
                          <a:ea typeface="楷体_GB2312" pitchFamily="49" charset="-122"/>
                          <a:cs typeface="Times New Roman" pitchFamily="18" charset="0"/>
                        </a:rPr>
                        <a:t>年</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上海自贸区试点外币存款利率完全放开</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r>
              <a:tr h="389184">
                <a:tc rowSpan="6">
                  <a:txBody>
                    <a:bodyPr/>
                    <a:lstStyle/>
                    <a:p>
                      <a:pPr algn="l" fontAlgn="b"/>
                      <a:r>
                        <a:rPr lang="zh-CN" altLang="en-US" sz="1800" b="0" u="none" strike="noStrike" dirty="0">
                          <a:effectLst/>
                          <a:latin typeface="Times New Roman" pitchFamily="18" charset="0"/>
                          <a:ea typeface="楷体_GB2312" pitchFamily="49" charset="-122"/>
                          <a:cs typeface="Times New Roman" pitchFamily="18" charset="0"/>
                        </a:rPr>
                        <a:t>人民币贷款</a:t>
                      </a:r>
                      <a:endParaRPr lang="zh-CN" altLang="en-US" sz="1800" b="0" i="0" u="none" strike="noStrike" dirty="0">
                        <a:effectLst/>
                        <a:latin typeface="Times New Roman" pitchFamily="18" charset="0"/>
                        <a:ea typeface="楷体_GB2312" pitchFamily="49" charset="-122"/>
                        <a:cs typeface="Times New Roman" pitchFamily="18" charset="0"/>
                      </a:endParaRPr>
                    </a:p>
                  </a:txBody>
                  <a:tcPr marL="0" marR="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1998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10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小企业贷款利率可上浮</a:t>
                      </a:r>
                      <a:r>
                        <a:rPr lang="en-US" altLang="zh-CN" sz="1800" b="0" u="none" strike="noStrike">
                          <a:effectLst/>
                          <a:latin typeface="Times New Roman" pitchFamily="18" charset="0"/>
                          <a:ea typeface="楷体_GB2312" pitchFamily="49" charset="-122"/>
                          <a:cs typeface="Times New Roman" pitchFamily="18" charset="0"/>
                        </a:rPr>
                        <a:t>20%</a:t>
                      </a:r>
                      <a:r>
                        <a:rPr lang="zh-CN" altLang="en-US" sz="1800" b="0" u="none" strike="noStrike">
                          <a:effectLst/>
                          <a:latin typeface="Times New Roman" pitchFamily="18" charset="0"/>
                          <a:ea typeface="楷体_GB2312" pitchFamily="49" charset="-122"/>
                          <a:cs typeface="Times New Roman" pitchFamily="18" charset="0"/>
                        </a:rPr>
                        <a:t>，大中企业</a:t>
                      </a:r>
                      <a:r>
                        <a:rPr lang="en-US" altLang="zh-CN" sz="1800" b="0" u="none" strike="noStrike">
                          <a:effectLst/>
                          <a:latin typeface="Times New Roman" pitchFamily="18" charset="0"/>
                          <a:ea typeface="楷体_GB2312" pitchFamily="49" charset="-122"/>
                          <a:cs typeface="Times New Roman" pitchFamily="18" charset="0"/>
                        </a:rPr>
                        <a:t>10%</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r>
              <a:tr h="389184">
                <a:tc vMerge="1">
                  <a:txBody>
                    <a:bodyPr/>
                    <a:lstStyle/>
                    <a:p>
                      <a:pPr algn="l" fontAlgn="b"/>
                      <a:endParaRPr lang="zh-CN" altLang="en-US" sz="1400" b="0" i="0" u="none" strike="noStrike">
                        <a:latin typeface="Arial"/>
                      </a:endParaRPr>
                    </a:p>
                  </a:txBody>
                  <a:tcPr marL="0" marR="0" marT="0" marB="0" anchor="b"/>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2004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1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贷款利率可上浮</a:t>
                      </a:r>
                      <a:r>
                        <a:rPr lang="en-US" altLang="zh-CN" sz="1800" b="0" u="none" strike="noStrike">
                          <a:effectLst/>
                          <a:latin typeface="Times New Roman" pitchFamily="18" charset="0"/>
                          <a:ea typeface="楷体_GB2312" pitchFamily="49" charset="-122"/>
                          <a:cs typeface="Times New Roman" pitchFamily="18" charset="0"/>
                        </a:rPr>
                        <a:t>70%</a:t>
                      </a:r>
                      <a:r>
                        <a:rPr lang="zh-CN" altLang="en-US" sz="1800" b="0" u="none" strike="noStrike">
                          <a:effectLst/>
                          <a:latin typeface="Times New Roman" pitchFamily="18" charset="0"/>
                          <a:ea typeface="楷体_GB2312" pitchFamily="49" charset="-122"/>
                          <a:cs typeface="Times New Roman" pitchFamily="18" charset="0"/>
                        </a:rPr>
                        <a:t>，下浮</a:t>
                      </a:r>
                      <a:r>
                        <a:rPr lang="en-US" altLang="zh-CN" sz="1800" b="0" u="none" strike="noStrike">
                          <a:effectLst/>
                          <a:latin typeface="Times New Roman" pitchFamily="18" charset="0"/>
                          <a:ea typeface="楷体_GB2312" pitchFamily="49" charset="-122"/>
                          <a:cs typeface="Times New Roman" pitchFamily="18" charset="0"/>
                        </a:rPr>
                        <a:t>10%</a:t>
                      </a:r>
                      <a:r>
                        <a:rPr lang="zh-CN" altLang="en-US" sz="1800" b="0" u="none" strike="noStrike">
                          <a:effectLst/>
                          <a:latin typeface="Times New Roman" pitchFamily="18" charset="0"/>
                          <a:ea typeface="楷体_GB2312" pitchFamily="49" charset="-122"/>
                          <a:cs typeface="Times New Roman" pitchFamily="18" charset="0"/>
                        </a:rPr>
                        <a:t>，不分所有制和规模</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r h="389184">
                <a:tc vMerge="1">
                  <a:txBody>
                    <a:bodyPr/>
                    <a:lstStyle/>
                    <a:p>
                      <a:pPr algn="l" fontAlgn="b"/>
                      <a:endParaRPr lang="zh-CN" altLang="en-US" sz="1400" b="0" i="0" u="none" strike="noStrike">
                        <a:latin typeface="Arial"/>
                      </a:endParaRPr>
                    </a:p>
                  </a:txBody>
                  <a:tcPr marL="0" marR="0" marT="0" marB="0" anchor="b"/>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2004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10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贷款利率上限基本放开，下浮</a:t>
                      </a:r>
                      <a:r>
                        <a:rPr lang="en-US" altLang="zh-CN" sz="1800" b="0" u="none" strike="noStrike">
                          <a:effectLst/>
                          <a:latin typeface="Times New Roman" pitchFamily="18" charset="0"/>
                          <a:ea typeface="楷体_GB2312" pitchFamily="49" charset="-122"/>
                          <a:cs typeface="Times New Roman" pitchFamily="18" charset="0"/>
                        </a:rPr>
                        <a:t>10%</a:t>
                      </a:r>
                      <a:endParaRPr lang="en-US" altLang="zh-CN"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r h="389184">
                <a:tc vMerge="1">
                  <a:txBody>
                    <a:bodyPr/>
                    <a:lstStyle/>
                    <a:p>
                      <a:pPr algn="l" fontAlgn="b"/>
                      <a:endParaRPr lang="zh-CN" altLang="en-US" sz="1400" b="0" i="0" u="none" strike="noStrike" dirty="0">
                        <a:latin typeface="Arial"/>
                      </a:endParaRPr>
                    </a:p>
                  </a:txBody>
                  <a:tcPr marL="0" marR="0" marT="0" marB="0" anchor="b">
                    <a:lnB w="28575" cap="flat" cmpd="sng" algn="ctr">
                      <a:noFill/>
                      <a:prstDash val="solid"/>
                      <a:round/>
                      <a:headEnd type="none" w="med" len="med"/>
                      <a:tailEnd type="none" w="med" len="med"/>
                    </a:lnB>
                  </a:tcPr>
                </a:tc>
                <a:tc>
                  <a:txBody>
                    <a:bodyPr/>
                    <a:lstStyle/>
                    <a:p>
                      <a:pPr algn="l" fontAlgn="b"/>
                      <a:r>
                        <a:rPr lang="en-US" altLang="zh-CN" sz="1800" b="0" u="none" strike="noStrike" dirty="0">
                          <a:effectLst/>
                          <a:latin typeface="Times New Roman" pitchFamily="18" charset="0"/>
                          <a:ea typeface="楷体_GB2312" pitchFamily="49" charset="-122"/>
                          <a:cs typeface="Times New Roman" pitchFamily="18" charset="0"/>
                        </a:rPr>
                        <a:t>2012 </a:t>
                      </a:r>
                      <a:r>
                        <a:rPr lang="zh-CN" altLang="en-US" sz="1800" b="0" u="none" strike="noStrike" dirty="0">
                          <a:effectLst/>
                          <a:latin typeface="Times New Roman" pitchFamily="18" charset="0"/>
                          <a:ea typeface="楷体_GB2312" pitchFamily="49" charset="-122"/>
                          <a:cs typeface="Times New Roman" pitchFamily="18" charset="0"/>
                        </a:rPr>
                        <a:t>年</a:t>
                      </a:r>
                      <a:r>
                        <a:rPr lang="en-US" altLang="zh-CN" sz="1800" b="0" u="none" strike="noStrike" dirty="0">
                          <a:effectLst/>
                          <a:latin typeface="Times New Roman" pitchFamily="18" charset="0"/>
                          <a:ea typeface="楷体_GB2312" pitchFamily="49" charset="-122"/>
                          <a:cs typeface="Times New Roman" pitchFamily="18" charset="0"/>
                        </a:rPr>
                        <a:t>6 </a:t>
                      </a:r>
                      <a:r>
                        <a:rPr lang="zh-CN" altLang="en-US" sz="1800" b="0" u="none" strike="noStrike" dirty="0">
                          <a:effectLst/>
                          <a:latin typeface="Times New Roman" pitchFamily="18" charset="0"/>
                          <a:ea typeface="楷体_GB2312" pitchFamily="49" charset="-122"/>
                          <a:cs typeface="Times New Roman" pitchFamily="18" charset="0"/>
                        </a:rPr>
                        <a:t>月</a:t>
                      </a:r>
                      <a:endParaRPr lang="zh-CN" altLang="en-US" sz="1800" b="0" i="0" u="none" strike="noStrike" dirty="0">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noFill/>
                      <a:prstDash val="solid"/>
                      <a:round/>
                      <a:headEnd type="none" w="med" len="med"/>
                      <a:tailEnd type="none" w="med" len="med"/>
                    </a:lnB>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贷款利率上限放开，下浮</a:t>
                      </a:r>
                      <a:r>
                        <a:rPr lang="en-US" altLang="zh-CN" sz="1800" b="0" u="none" strike="noStrike">
                          <a:effectLst/>
                          <a:latin typeface="Times New Roman" pitchFamily="18" charset="0"/>
                          <a:ea typeface="楷体_GB2312" pitchFamily="49" charset="-122"/>
                          <a:cs typeface="Times New Roman" pitchFamily="18" charset="0"/>
                        </a:rPr>
                        <a:t>20%</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B w="28575" cap="flat" cmpd="sng" algn="ctr">
                      <a:noFill/>
                      <a:prstDash val="solid"/>
                      <a:round/>
                      <a:headEnd type="none" w="med" len="med"/>
                      <a:tailEnd type="none" w="med" len="med"/>
                    </a:lnB>
                  </a:tcPr>
                </a:tc>
              </a:tr>
              <a:tr h="389184">
                <a:tc vMerge="1">
                  <a:txBody>
                    <a:bodyPr/>
                    <a:lstStyle/>
                    <a:p>
                      <a:pPr algn="l" fontAlgn="b"/>
                      <a:endParaRPr lang="zh-CN" altLang="en-US" sz="1400" b="0" i="0" u="none" strike="noStrike" dirty="0">
                        <a:latin typeface="宋体"/>
                      </a:endParaRPr>
                    </a:p>
                  </a:txBody>
                  <a:tcPr marL="0" marR="0" marT="0" marB="0" anchor="b">
                    <a:lnT w="28575" cap="flat" cmpd="sng" algn="ctr">
                      <a:noFill/>
                      <a:prstDash val="solid"/>
                      <a:round/>
                      <a:headEnd type="none" w="med" len="med"/>
                      <a:tailEnd type="none" w="med" len="med"/>
                    </a:lnT>
                  </a:tcPr>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2012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7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贷款利率上限放开，下浮</a:t>
                      </a:r>
                      <a:r>
                        <a:rPr lang="en-US" altLang="zh-CN" sz="1800" b="0" u="none" strike="noStrike">
                          <a:effectLst/>
                          <a:latin typeface="Times New Roman" pitchFamily="18" charset="0"/>
                          <a:ea typeface="楷体_GB2312" pitchFamily="49" charset="-122"/>
                          <a:cs typeface="Times New Roman" pitchFamily="18" charset="0"/>
                        </a:rPr>
                        <a:t>30%</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T w="28575" cap="flat" cmpd="sng" algn="ctr">
                      <a:noFill/>
                      <a:prstDash val="solid"/>
                      <a:round/>
                      <a:headEnd type="none" w="med" len="med"/>
                      <a:tailEnd type="none" w="med" len="med"/>
                    </a:lnT>
                  </a:tcPr>
                </a:tc>
              </a:tr>
              <a:tr h="389184">
                <a:tc vMerge="1">
                  <a:txBody>
                    <a:bodyPr/>
                    <a:lstStyle/>
                    <a:p>
                      <a:pPr algn="l" fontAlgn="b"/>
                      <a:endParaRPr lang="zh-CN" altLang="en-US" sz="1400" b="0" i="0" u="none" strike="noStrike" dirty="0">
                        <a:latin typeface="Arial"/>
                      </a:endParaRPr>
                    </a:p>
                  </a:txBody>
                  <a:tcPr marL="0" marR="0" marT="0" marB="0" anchor="b">
                    <a:lnB w="28575" cap="flat" cmpd="sng" algn="ctr">
                      <a:solidFill>
                        <a:schemeClr val="tx1"/>
                      </a:solidFill>
                      <a:prstDash val="solid"/>
                      <a:round/>
                      <a:headEnd type="none" w="med" len="med"/>
                      <a:tailEnd type="none" w="med" len="med"/>
                    </a:lnB>
                  </a:tcPr>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2013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7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l" fontAlgn="b"/>
                      <a:r>
                        <a:rPr lang="zh-CN" altLang="en-US" sz="1800" b="0" u="none" strike="noStrike">
                          <a:effectLst/>
                          <a:latin typeface="Times New Roman" pitchFamily="18" charset="0"/>
                          <a:ea typeface="楷体_GB2312" pitchFamily="49" charset="-122"/>
                          <a:cs typeface="Times New Roman" pitchFamily="18" charset="0"/>
                        </a:rPr>
                        <a:t>贷款利率上限下限接近全部放开。仅购房按揭贷款利率受到一定程度的指导。</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r>
              <a:tr h="389184">
                <a:tc rowSpan="5">
                  <a:txBody>
                    <a:bodyPr/>
                    <a:lstStyle/>
                    <a:p>
                      <a:pPr algn="l" fontAlgn="b"/>
                      <a:r>
                        <a:rPr lang="zh-CN" altLang="en-US" sz="1800" b="0" u="none" strike="noStrike" dirty="0">
                          <a:effectLst/>
                          <a:latin typeface="Times New Roman" pitchFamily="18" charset="0"/>
                          <a:ea typeface="楷体_GB2312" pitchFamily="49" charset="-122"/>
                          <a:cs typeface="Times New Roman" pitchFamily="18" charset="0"/>
                        </a:rPr>
                        <a:t>人民币存款</a:t>
                      </a:r>
                      <a:endParaRPr lang="zh-CN" altLang="en-US" sz="1800" b="0" i="0" u="none" strike="noStrike" dirty="0">
                        <a:effectLst/>
                        <a:latin typeface="Times New Roman" pitchFamily="18" charset="0"/>
                        <a:ea typeface="楷体_GB2312" pitchFamily="49" charset="-122"/>
                        <a:cs typeface="Times New Roman" pitchFamily="18" charset="0"/>
                      </a:endParaRPr>
                    </a:p>
                  </a:txBody>
                  <a:tcPr marL="0" marR="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1999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10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中资保险公司大额协存利率放开</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r>
              <a:tr h="389184">
                <a:tc vMerge="1">
                  <a:txBody>
                    <a:bodyPr/>
                    <a:lstStyle/>
                    <a:p>
                      <a:pPr algn="l" fontAlgn="b"/>
                      <a:endParaRPr lang="zh-CN" altLang="en-US" sz="1400" b="0" i="0" u="none" strike="noStrike">
                        <a:latin typeface="Arial"/>
                      </a:endParaRPr>
                    </a:p>
                  </a:txBody>
                  <a:tcPr marL="0" marR="0" marT="0" marB="0" anchor="b"/>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2002-03 </a:t>
                      </a:r>
                      <a:r>
                        <a:rPr lang="zh-CN" altLang="en-US" sz="1800" b="0" u="none" strike="noStrike">
                          <a:effectLst/>
                          <a:latin typeface="Times New Roman" pitchFamily="18" charset="0"/>
                          <a:ea typeface="楷体_GB2312" pitchFamily="49" charset="-122"/>
                          <a:cs typeface="Times New Roman" pitchFamily="18" charset="0"/>
                        </a:rPr>
                        <a:t>年</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大额协存存款人范围扩大至社保、邮储</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r h="389184">
                <a:tc vMerge="1">
                  <a:txBody>
                    <a:bodyPr/>
                    <a:lstStyle/>
                    <a:p>
                      <a:pPr algn="l" fontAlgn="b"/>
                      <a:endParaRPr lang="zh-CN" altLang="en-US" sz="1400" b="0" i="0" u="none" strike="noStrike">
                        <a:latin typeface="Arial"/>
                      </a:endParaRPr>
                    </a:p>
                  </a:txBody>
                  <a:tcPr marL="0" marR="0" marT="0" marB="0" anchor="b"/>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2004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10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zh-CN" altLang="en-US" sz="1800" b="0" u="none" strike="noStrike">
                          <a:effectLst/>
                          <a:latin typeface="Times New Roman" pitchFamily="18" charset="0"/>
                          <a:ea typeface="楷体_GB2312" pitchFamily="49" charset="-122"/>
                          <a:cs typeface="Times New Roman" pitchFamily="18" charset="0"/>
                        </a:rPr>
                        <a:t>存款利率下限放开，不能上浮</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r h="389184">
                <a:tc vMerge="1">
                  <a:txBody>
                    <a:bodyPr/>
                    <a:lstStyle/>
                    <a:p>
                      <a:pPr algn="l" fontAlgn="b"/>
                      <a:endParaRPr lang="zh-CN" altLang="en-US" sz="1400" b="0" i="0" u="none" strike="noStrike" dirty="0">
                        <a:latin typeface="Arial"/>
                      </a:endParaRPr>
                    </a:p>
                  </a:txBody>
                  <a:tcPr marL="0" marR="0" marT="0" marB="0" anchor="b"/>
                </a:tc>
                <a:tc>
                  <a:txBody>
                    <a:bodyPr/>
                    <a:lstStyle/>
                    <a:p>
                      <a:pPr algn="l" fontAlgn="b"/>
                      <a:r>
                        <a:rPr lang="en-US" altLang="zh-CN" sz="1800" b="0" u="none" strike="noStrike">
                          <a:effectLst/>
                          <a:latin typeface="Times New Roman" pitchFamily="18" charset="0"/>
                          <a:ea typeface="楷体_GB2312" pitchFamily="49" charset="-122"/>
                          <a:cs typeface="Times New Roman" pitchFamily="18" charset="0"/>
                        </a:rPr>
                        <a:t>2012 </a:t>
                      </a:r>
                      <a:r>
                        <a:rPr lang="zh-CN" altLang="en-US" sz="1800" b="0" u="none" strike="noStrike">
                          <a:effectLst/>
                          <a:latin typeface="Times New Roman" pitchFamily="18" charset="0"/>
                          <a:ea typeface="楷体_GB2312" pitchFamily="49" charset="-122"/>
                          <a:cs typeface="Times New Roman" pitchFamily="18" charset="0"/>
                        </a:rPr>
                        <a:t>年</a:t>
                      </a:r>
                      <a:r>
                        <a:rPr lang="en-US" altLang="zh-CN" sz="1800" b="0" u="none" strike="noStrike">
                          <a:effectLst/>
                          <a:latin typeface="Times New Roman" pitchFamily="18" charset="0"/>
                          <a:ea typeface="楷体_GB2312" pitchFamily="49" charset="-122"/>
                          <a:cs typeface="Times New Roman" pitchFamily="18" charset="0"/>
                        </a:rPr>
                        <a:t>6 </a:t>
                      </a:r>
                      <a:r>
                        <a:rPr lang="zh-CN" altLang="en-US" sz="1800" b="0" u="none" strike="noStrike">
                          <a:effectLst/>
                          <a:latin typeface="Times New Roman" pitchFamily="18" charset="0"/>
                          <a:ea typeface="楷体_GB2312" pitchFamily="49" charset="-122"/>
                          <a:cs typeface="Times New Roman" pitchFamily="18" charset="0"/>
                        </a:rPr>
                        <a:t>月</a:t>
                      </a:r>
                      <a:endParaRPr lang="zh-CN" altLang="en-US" sz="1800" b="0" i="0" u="none" strike="noStrike">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zh-CN" altLang="en-US" sz="1800" b="0" u="none" strike="noStrike" dirty="0">
                          <a:effectLst/>
                          <a:latin typeface="Times New Roman" pitchFamily="18" charset="0"/>
                          <a:ea typeface="楷体_GB2312" pitchFamily="49" charset="-122"/>
                          <a:cs typeface="Times New Roman" pitchFamily="18" charset="0"/>
                        </a:rPr>
                        <a:t>存款利率下限放开，上浮</a:t>
                      </a:r>
                      <a:r>
                        <a:rPr lang="en-US" altLang="zh-CN" sz="1800" b="0" u="none" strike="noStrike" dirty="0">
                          <a:effectLst/>
                          <a:latin typeface="Times New Roman" pitchFamily="18" charset="0"/>
                          <a:ea typeface="楷体_GB2312" pitchFamily="49" charset="-122"/>
                          <a:cs typeface="Times New Roman" pitchFamily="18" charset="0"/>
                        </a:rPr>
                        <a:t>10%</a:t>
                      </a:r>
                      <a:endParaRPr lang="zh-CN" altLang="en-US" sz="1800" b="0" i="0" u="none" strike="noStrike" dirty="0">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r h="389184">
                <a:tc vMerge="1">
                  <a:txBody>
                    <a:bodyPr/>
                    <a:lstStyle/>
                    <a:p>
                      <a:pPr algn="l" fontAlgn="b"/>
                      <a:endParaRPr lang="zh-CN" altLang="en-US" sz="1400" b="0" i="0" u="none" strike="noStrike" dirty="0">
                        <a:latin typeface="宋体"/>
                      </a:endParaRPr>
                    </a:p>
                  </a:txBody>
                  <a:tcPr marL="0" marR="0" marT="0" marB="0" anchor="b"/>
                </a:tc>
                <a:tc>
                  <a:txBody>
                    <a:bodyPr/>
                    <a:lstStyle/>
                    <a:p>
                      <a:pPr algn="l" fontAlgn="b"/>
                      <a:r>
                        <a:rPr lang="en-US" altLang="zh-CN" sz="1800" b="0" u="none" strike="noStrike" dirty="0">
                          <a:effectLst/>
                          <a:latin typeface="Times New Roman" pitchFamily="18" charset="0"/>
                          <a:ea typeface="楷体_GB2312" pitchFamily="49" charset="-122"/>
                          <a:cs typeface="Times New Roman" pitchFamily="18" charset="0"/>
                        </a:rPr>
                        <a:t>2013 </a:t>
                      </a:r>
                      <a:r>
                        <a:rPr lang="zh-CN" altLang="en-US" sz="1800" b="0" u="none" strike="noStrike" dirty="0">
                          <a:effectLst/>
                          <a:latin typeface="Times New Roman" pitchFamily="18" charset="0"/>
                          <a:ea typeface="楷体_GB2312" pitchFamily="49" charset="-122"/>
                          <a:cs typeface="Times New Roman" pitchFamily="18" charset="0"/>
                        </a:rPr>
                        <a:t>年</a:t>
                      </a:r>
                      <a:r>
                        <a:rPr lang="en-US" altLang="zh-CN" sz="1800" b="0" u="none" strike="noStrike" dirty="0">
                          <a:effectLst/>
                          <a:latin typeface="Times New Roman" pitchFamily="18" charset="0"/>
                          <a:ea typeface="楷体_GB2312" pitchFamily="49" charset="-122"/>
                          <a:cs typeface="Times New Roman" pitchFamily="18" charset="0"/>
                        </a:rPr>
                        <a:t>12 </a:t>
                      </a:r>
                      <a:r>
                        <a:rPr lang="zh-CN" altLang="en-US" sz="1800" b="0" u="none" strike="noStrike" dirty="0">
                          <a:effectLst/>
                          <a:latin typeface="Times New Roman" pitchFamily="18" charset="0"/>
                          <a:ea typeface="楷体_GB2312" pitchFamily="49" charset="-122"/>
                          <a:cs typeface="Times New Roman" pitchFamily="18" charset="0"/>
                        </a:rPr>
                        <a:t>月</a:t>
                      </a:r>
                      <a:endParaRPr lang="zh-CN" altLang="en-US" sz="1800" b="0" i="0" u="none" strike="noStrike" dirty="0">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zh-CN" altLang="en-US" sz="1800" b="0" u="none" strike="noStrike" dirty="0">
                          <a:effectLst/>
                          <a:latin typeface="Times New Roman" pitchFamily="18" charset="0"/>
                          <a:ea typeface="楷体_GB2312" pitchFamily="49" charset="-122"/>
                          <a:cs typeface="Times New Roman" pitchFamily="18" charset="0"/>
                        </a:rPr>
                        <a:t>同业存单试点</a:t>
                      </a:r>
                      <a:endParaRPr lang="zh-CN" altLang="en-US" sz="1800" b="0" i="0" u="none" strike="noStrike" dirty="0">
                        <a:effectLst/>
                        <a:latin typeface="Times New Roman" pitchFamily="18" charset="0"/>
                        <a:ea typeface="楷体_GB2312" pitchFamily="49" charset="-122"/>
                        <a:cs typeface="Times New Roman" pitchFamily="18" charset="0"/>
                      </a:endParaRPr>
                    </a:p>
                  </a:txBody>
                  <a:tcPr marL="0" marR="0" marT="0" marB="0">
                    <a:lnL w="28575" cap="flat" cmpd="sng" algn="ctr">
                      <a:solidFill>
                        <a:schemeClr val="tx1"/>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229600" cy="927100"/>
          </a:xfrm>
        </p:spPr>
        <p:txBody>
          <a:bodyPr/>
          <a:lstStyle/>
          <a:p>
            <a:r>
              <a:rPr lang="zh-CN" altLang="en-US" sz="3600" dirty="0" smtClean="0">
                <a:latin typeface="隶书" pitchFamily="49" charset="-122"/>
                <a:ea typeface="隶书" pitchFamily="49" charset="-122"/>
              </a:rPr>
              <a:t>三</a:t>
            </a:r>
            <a:r>
              <a:rPr lang="zh-CN" altLang="en-US" sz="3600" dirty="0" smtClean="0"/>
              <a:t>、</a:t>
            </a:r>
            <a:r>
              <a:rPr lang="zh-CN" altLang="en-US" sz="3600" dirty="0" smtClean="0">
                <a:latin typeface="隶书" pitchFamily="49" charset="-122"/>
                <a:ea typeface="隶书" pitchFamily="49" charset="-122"/>
              </a:rPr>
              <a:t>利息与收益的一般形态</a:t>
            </a:r>
            <a:br>
              <a:rPr lang="zh-CN" altLang="en-US" sz="3600" dirty="0" smtClean="0">
                <a:latin typeface="隶书" pitchFamily="49" charset="-122"/>
                <a:ea typeface="隶书" pitchFamily="49" charset="-122"/>
              </a:rPr>
            </a:br>
            <a:endParaRPr lang="zh-CN" altLang="en-US" sz="3600" dirty="0" smtClean="0">
              <a:latin typeface="隶书" pitchFamily="49" charset="-122"/>
              <a:ea typeface="隶书" pitchFamily="49" charset="-122"/>
            </a:endParaRPr>
          </a:p>
        </p:txBody>
      </p:sp>
      <p:sp>
        <p:nvSpPr>
          <p:cNvPr id="3" name="内容占位符 2"/>
          <p:cNvSpPr>
            <a:spLocks noGrp="1"/>
          </p:cNvSpPr>
          <p:nvPr>
            <p:ph idx="1"/>
          </p:nvPr>
        </p:nvSpPr>
        <p:spPr>
          <a:xfrm>
            <a:off x="395536" y="836712"/>
            <a:ext cx="8496944" cy="4525963"/>
          </a:xfrm>
        </p:spPr>
        <p:txBody>
          <a:bodyPr/>
          <a:lstStyle/>
          <a:p>
            <a:pPr>
              <a:lnSpc>
                <a:spcPct val="12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zh-CN" sz="2800" dirty="0" smtClean="0">
                <a:latin typeface="楷体_GB2312" pitchFamily="49" charset="-122"/>
                <a:ea typeface="楷体_GB2312" pitchFamily="49" charset="-122"/>
              </a:rPr>
              <a:t>利息的产生与借贷活动密切相关，没有借贷，就没有利息。</a:t>
            </a:r>
            <a:endParaRPr lang="en-US" altLang="zh-CN" sz="2800" dirty="0" smtClean="0">
              <a:latin typeface="楷体_GB2312" pitchFamily="49" charset="-122"/>
              <a:ea typeface="楷体_GB2312" pitchFamily="49" charset="-122"/>
            </a:endParaRPr>
          </a:p>
          <a:p>
            <a:pPr>
              <a:lnSpc>
                <a:spcPct val="120000"/>
              </a:lnSpc>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zh-CN" sz="2800" dirty="0" smtClean="0">
                <a:latin typeface="楷体_GB2312" pitchFamily="49" charset="-122"/>
                <a:ea typeface="楷体_GB2312" pitchFamily="49" charset="-122"/>
              </a:rPr>
              <a:t>利息通常被人们看作收益的一般形态</a:t>
            </a:r>
            <a:r>
              <a:rPr lang="zh-CN" altLang="en-US"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a:p>
            <a:pPr lvl="1">
              <a:lnSpc>
                <a:spcPct val="120000"/>
              </a:lnSpc>
              <a:buClr>
                <a:srgbClr val="0000FF"/>
              </a:buClr>
              <a:buFont typeface="Wingdings" pitchFamily="2" charset="2"/>
              <a:buChar char="u"/>
            </a:pPr>
            <a:r>
              <a:rPr lang="zh-CN" altLang="zh-CN" sz="2400" dirty="0" smtClean="0">
                <a:latin typeface="楷体_GB2312" pitchFamily="49" charset="-122"/>
                <a:ea typeface="楷体_GB2312" pitchFamily="49" charset="-122"/>
              </a:rPr>
              <a:t>无论贷出资金与否，利息都被看作资金所有者理所当然的收入</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lnSpc>
                <a:spcPct val="120000"/>
              </a:lnSpc>
              <a:buClr>
                <a:srgbClr val="0000FF"/>
              </a:buClr>
              <a:buFont typeface="Wingdings" pitchFamily="2" charset="2"/>
              <a:buChar char="u"/>
            </a:pPr>
            <a:r>
              <a:rPr lang="zh-CN" altLang="zh-CN" sz="2400" dirty="0" smtClean="0">
                <a:latin typeface="楷体_GB2312" pitchFamily="49" charset="-122"/>
                <a:ea typeface="楷体_GB2312" pitchFamily="49" charset="-122"/>
              </a:rPr>
              <a:t>与此相对应，无论借入资金与否，生产经营者即便是使用自有的资金，也总是把自己的利润分成利息与企业收入两部分，似乎只有扣除利息后剩余的利润才是经营所得。</a:t>
            </a:r>
            <a:endParaRPr lang="en-US" altLang="zh-CN" sz="2400" dirty="0" smtClean="0">
              <a:latin typeface="楷体_GB2312" pitchFamily="49" charset="-122"/>
              <a:ea typeface="楷体_GB2312" pitchFamily="49" charset="-122"/>
            </a:endParaRPr>
          </a:p>
        </p:txBody>
      </p:sp>
      <p:sp>
        <p:nvSpPr>
          <p:cNvPr id="4" name="TextBox 3"/>
          <p:cNvSpPr txBox="1"/>
          <p:nvPr/>
        </p:nvSpPr>
        <p:spPr>
          <a:xfrm>
            <a:off x="395536" y="332656"/>
            <a:ext cx="6139822" cy="584775"/>
          </a:xfrm>
          <a:prstGeom prst="rect">
            <a:avLst/>
          </a:prstGeom>
          <a:noFill/>
        </p:spPr>
        <p:txBody>
          <a:bodyPr wrap="none" rtlCol="0">
            <a:spAutoFit/>
          </a:bodyPr>
          <a:lstStyle/>
          <a:p>
            <a:r>
              <a:rPr lang="en-US" altLang="zh-CN" sz="3200" b="1" dirty="0" smtClean="0">
                <a:latin typeface="楷体_GB2312" pitchFamily="49" charset="-122"/>
                <a:ea typeface="楷体_GB2312" pitchFamily="49" charset="-122"/>
              </a:rPr>
              <a:t>(</a:t>
            </a:r>
            <a:r>
              <a:rPr lang="zh-CN" altLang="en-US" sz="3200" b="1" dirty="0" smtClean="0">
                <a:latin typeface="楷体_GB2312" pitchFamily="49" charset="-122"/>
                <a:ea typeface="楷体_GB2312" pitchFamily="49" charset="-122"/>
              </a:rPr>
              <a:t>一）利息转化为收益的一般形态</a:t>
            </a:r>
            <a:endParaRPr lang="zh-CN" altLang="en-US" sz="3200" b="1" dirty="0">
              <a:latin typeface="楷体_GB2312" pitchFamily="49" charset="-122"/>
              <a:ea typeface="楷体_GB2312" pitchFamily="49" charset="-122"/>
            </a:endParaRPr>
          </a:p>
        </p:txBody>
      </p:sp>
    </p:spTree>
    <p:extLst>
      <p:ext uri="{BB962C8B-B14F-4D97-AF65-F5344CB8AC3E}">
        <p14:creationId xmlns="" xmlns:p14="http://schemas.microsoft.com/office/powerpoint/2010/main" val="40188876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1778" name="Picture 2"/>
          <p:cNvPicPr>
            <a:picLocks noChangeAspect="1" noChangeArrowheads="1"/>
          </p:cNvPicPr>
          <p:nvPr/>
        </p:nvPicPr>
        <p:blipFill>
          <a:blip r:embed="rId2" cstate="print"/>
          <a:srcRect/>
          <a:stretch>
            <a:fillRect/>
          </a:stretch>
        </p:blipFill>
        <p:spPr bwMode="auto">
          <a:xfrm>
            <a:off x="251520" y="908720"/>
            <a:ext cx="8411772" cy="511256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ThemeGallery（母版）</Template>
  <TotalTime>11727</TotalTime>
  <Words>7708</Words>
  <Application>Microsoft Office PowerPoint</Application>
  <PresentationFormat>全屏显示(4:3)</PresentationFormat>
  <Paragraphs>679</Paragraphs>
  <Slides>90</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92" baseType="lpstr">
      <vt:lpstr>580TGp_general_light_ani</vt:lpstr>
      <vt:lpstr>Equation</vt:lpstr>
      <vt:lpstr>           第5讲        货币的时间价值与利率</vt:lpstr>
      <vt:lpstr>幻灯片 2</vt:lpstr>
      <vt:lpstr>    第1节    货币的时间价值 与利息</vt:lpstr>
      <vt:lpstr>一、货币的时间价值</vt:lpstr>
      <vt:lpstr>幻灯片 5</vt:lpstr>
      <vt:lpstr>二、利息的实质</vt:lpstr>
      <vt:lpstr>幻灯片 7</vt:lpstr>
      <vt:lpstr>美国长期债券收益率：1919-2010年</vt:lpstr>
      <vt:lpstr>三、利息与收益的一般形态 </vt:lpstr>
      <vt:lpstr>幻灯片 10</vt:lpstr>
      <vt:lpstr>幻灯片 11</vt:lpstr>
      <vt:lpstr>幻灯片 12</vt:lpstr>
      <vt:lpstr>四、金融交易与货币的时间价值</vt:lpstr>
      <vt:lpstr>幻灯片 14</vt:lpstr>
      <vt:lpstr>幻灯片 15</vt:lpstr>
      <vt:lpstr>幻灯片 16</vt:lpstr>
      <vt:lpstr>           第2节    利率的分类及其 与收益率的关系</vt:lpstr>
      <vt:lpstr>一、利率的分类</vt:lpstr>
      <vt:lpstr>幻灯片 19</vt:lpstr>
      <vt:lpstr>美国1953-2010的预期通货膨胀率与利率（3个月期国库券）</vt:lpstr>
      <vt:lpstr>幻灯片 21</vt:lpstr>
      <vt:lpstr>债券</vt:lpstr>
      <vt:lpstr>幻灯片 23</vt:lpstr>
      <vt:lpstr>幻灯片 24</vt:lpstr>
      <vt:lpstr>幻灯片 25</vt:lpstr>
      <vt:lpstr>二、利率与收益率</vt:lpstr>
      <vt:lpstr>幻灯片 27</vt:lpstr>
      <vt:lpstr>幻灯片 28</vt:lpstr>
      <vt:lpstr>幻灯片 29</vt:lpstr>
      <vt:lpstr>即期利率、远期利率、到期收益率、持有期收益率</vt:lpstr>
      <vt:lpstr>现金流时间轴</vt:lpstr>
      <vt:lpstr>幻灯片 32</vt:lpstr>
      <vt:lpstr>幻灯片 33</vt:lpstr>
      <vt:lpstr>息票债券的基本要素</vt:lpstr>
      <vt:lpstr>幻灯片 35</vt:lpstr>
      <vt:lpstr>           第3节    利率的决定及其 影响因素分析</vt:lpstr>
      <vt:lpstr>一、利率决定理论</vt:lpstr>
      <vt:lpstr>（一）马克思的利率理论</vt:lpstr>
      <vt:lpstr>幻灯片 39</vt:lpstr>
      <vt:lpstr>幻灯片 40</vt:lpstr>
      <vt:lpstr>幻灯片 41</vt:lpstr>
      <vt:lpstr>幻灯片 42</vt:lpstr>
      <vt:lpstr>2002年1季度至2014年1季度货币供应量与利率之间的关系</vt:lpstr>
      <vt:lpstr>（四）新剑桥学派的可贷资金理论 （流量分析） </vt:lpstr>
      <vt:lpstr>幻灯片 45</vt:lpstr>
      <vt:lpstr>幻灯片 46</vt:lpstr>
      <vt:lpstr>幻灯片 47</vt:lpstr>
      <vt:lpstr>(五）影响利率变化的其它因素</vt:lpstr>
      <vt:lpstr>幻灯片 49</vt:lpstr>
      <vt:lpstr>（1）流动性陷阱（Liquidity Trap）</vt:lpstr>
      <vt:lpstr>中国的经济周期与利率关系</vt:lpstr>
      <vt:lpstr>幻灯片 52</vt:lpstr>
      <vt:lpstr>幻灯片 53</vt:lpstr>
      <vt:lpstr>信用风险溢价 （中国企业债和国债数据,%）</vt:lpstr>
      <vt:lpstr>幻灯片 55</vt:lpstr>
      <vt:lpstr>流动性风险溢价 （中国国债数据）</vt:lpstr>
      <vt:lpstr>幻灯片 57</vt:lpstr>
      <vt:lpstr>幻灯片 58</vt:lpstr>
      <vt:lpstr>3、利率期限结构因素</vt:lpstr>
      <vt:lpstr>地方政府债券收益率曲线</vt:lpstr>
      <vt:lpstr>幻灯片 61</vt:lpstr>
      <vt:lpstr>幻灯片 62</vt:lpstr>
      <vt:lpstr>幻灯片 63</vt:lpstr>
      <vt:lpstr>幻灯片 64</vt:lpstr>
      <vt:lpstr>幻灯片 65</vt:lpstr>
      <vt:lpstr>幻灯片 66</vt:lpstr>
      <vt:lpstr>预期理论对利率期限结构经验现实的解释</vt:lpstr>
      <vt:lpstr>幻灯片 68</vt:lpstr>
      <vt:lpstr>幻灯片 69</vt:lpstr>
      <vt:lpstr>4、利率管制因素</vt:lpstr>
      <vt:lpstr>           第4节    利率的作用及其发挥</vt:lpstr>
      <vt:lpstr>幻灯片 72</vt:lpstr>
      <vt:lpstr>一、利率的一般作用</vt:lpstr>
      <vt:lpstr>幻灯片 74</vt:lpstr>
      <vt:lpstr>幻灯片 75</vt:lpstr>
      <vt:lpstr>幻灯片 76</vt:lpstr>
      <vt:lpstr>幻灯片 77</vt:lpstr>
      <vt:lpstr>幻灯片 78</vt:lpstr>
      <vt:lpstr>二、利率发挥作用的环境与条件</vt:lpstr>
      <vt:lpstr>幻灯片 80</vt:lpstr>
      <vt:lpstr>幻灯片 81</vt:lpstr>
      <vt:lpstr>幻灯片 82</vt:lpstr>
      <vt:lpstr>幻灯片 83</vt:lpstr>
      <vt:lpstr>幻灯片 84</vt:lpstr>
      <vt:lpstr>幻灯片 85</vt:lpstr>
      <vt:lpstr>幻灯片 86</vt:lpstr>
      <vt:lpstr>幻灯片 87</vt:lpstr>
      <vt:lpstr>我国利率市场化进程</vt:lpstr>
      <vt:lpstr>幻灯片 89</vt:lpstr>
      <vt:lpstr>幻灯片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lily</dc:creator>
  <cp:lastModifiedBy>admin</cp:lastModifiedBy>
  <cp:revision>1358</cp:revision>
  <dcterms:modified xsi:type="dcterms:W3CDTF">2019-09-06T07:10:15Z</dcterms:modified>
</cp:coreProperties>
</file>