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6" r:id="rId2"/>
  </p:sldMasterIdLst>
  <p:notesMasterIdLst>
    <p:notesMasterId r:id="rId44"/>
  </p:notesMasterIdLst>
  <p:sldIdLst>
    <p:sldId id="1836" r:id="rId3"/>
    <p:sldId id="1838" r:id="rId4"/>
    <p:sldId id="1839" r:id="rId5"/>
    <p:sldId id="1877" r:id="rId6"/>
    <p:sldId id="1874" r:id="rId7"/>
    <p:sldId id="1875" r:id="rId8"/>
    <p:sldId id="1842" r:id="rId9"/>
    <p:sldId id="1878" r:id="rId10"/>
    <p:sldId id="1853" r:id="rId11"/>
    <p:sldId id="1879" r:id="rId12"/>
    <p:sldId id="1854" r:id="rId13"/>
    <p:sldId id="1843" r:id="rId14"/>
    <p:sldId id="1845" r:id="rId15"/>
    <p:sldId id="1880" r:id="rId16"/>
    <p:sldId id="1848" r:id="rId17"/>
    <p:sldId id="1881" r:id="rId18"/>
    <p:sldId id="1849" r:id="rId19"/>
    <p:sldId id="1850" r:id="rId20"/>
    <p:sldId id="1852" r:id="rId21"/>
    <p:sldId id="1882" r:id="rId22"/>
    <p:sldId id="1883" r:id="rId23"/>
    <p:sldId id="1884" r:id="rId24"/>
    <p:sldId id="1885" r:id="rId25"/>
    <p:sldId id="1886" r:id="rId26"/>
    <p:sldId id="1887" r:id="rId27"/>
    <p:sldId id="1855" r:id="rId28"/>
    <p:sldId id="1888" r:id="rId29"/>
    <p:sldId id="1889" r:id="rId30"/>
    <p:sldId id="1890" r:id="rId31"/>
    <p:sldId id="1891" r:id="rId32"/>
    <p:sldId id="1864" r:id="rId33"/>
    <p:sldId id="1892" r:id="rId34"/>
    <p:sldId id="1893" r:id="rId35"/>
    <p:sldId id="1894" r:id="rId36"/>
    <p:sldId id="1895" r:id="rId37"/>
    <p:sldId id="1896" r:id="rId38"/>
    <p:sldId id="1897" r:id="rId39"/>
    <p:sldId id="1898" r:id="rId40"/>
    <p:sldId id="1899" r:id="rId41"/>
    <p:sldId id="1900" r:id="rId42"/>
    <p:sldId id="1901" r:id="rId43"/>
  </p:sldIdLst>
  <p:sldSz cx="9144000" cy="6858000" type="screen4x3"/>
  <p:notesSz cx="6858000" cy="9144000"/>
  <p:defaultTextStyle>
    <a:defPPr>
      <a:defRPr lang="zh-CN"/>
    </a:defPPr>
    <a:lvl1pPr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5pPr>
    <a:lvl6pPr marL="2286000" algn="l" defTabSz="914400" rtl="0" eaLnBrk="1" latinLnBrk="0" hangingPunct="1">
      <a:defRPr sz="2000" u="sng" kern="1200">
        <a:solidFill>
          <a:schemeClr val="tx1"/>
        </a:solidFill>
        <a:latin typeface="Times New Roman" pitchFamily="18" charset="0"/>
        <a:ea typeface="黑体" pitchFamily="49" charset="-122"/>
        <a:cs typeface="+mn-cs"/>
      </a:defRPr>
    </a:lvl6pPr>
    <a:lvl7pPr marL="2743200" algn="l" defTabSz="914400" rtl="0" eaLnBrk="1" latinLnBrk="0" hangingPunct="1">
      <a:defRPr sz="2000" u="sng" kern="1200">
        <a:solidFill>
          <a:schemeClr val="tx1"/>
        </a:solidFill>
        <a:latin typeface="Times New Roman" pitchFamily="18" charset="0"/>
        <a:ea typeface="黑体" pitchFamily="49" charset="-122"/>
        <a:cs typeface="+mn-cs"/>
      </a:defRPr>
    </a:lvl7pPr>
    <a:lvl8pPr marL="3200400" algn="l" defTabSz="914400" rtl="0" eaLnBrk="1" latinLnBrk="0" hangingPunct="1">
      <a:defRPr sz="2000" u="sng" kern="1200">
        <a:solidFill>
          <a:schemeClr val="tx1"/>
        </a:solidFill>
        <a:latin typeface="Times New Roman" pitchFamily="18" charset="0"/>
        <a:ea typeface="黑体" pitchFamily="49" charset="-122"/>
        <a:cs typeface="+mn-cs"/>
      </a:defRPr>
    </a:lvl8pPr>
    <a:lvl9pPr marL="3657600" algn="l" defTabSz="914400" rtl="0" eaLnBrk="1" latinLnBrk="0" hangingPunct="1">
      <a:defRPr sz="2000" u="sng"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FFFF00"/>
    <a:srgbClr val="009900"/>
    <a:srgbClr val="800000"/>
    <a:srgbClr val="FF99FF"/>
    <a:srgbClr val="6666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926" autoAdjust="0"/>
  </p:normalViewPr>
  <p:slideViewPr>
    <p:cSldViewPr>
      <p:cViewPr varScale="1">
        <p:scale>
          <a:sx n="64" d="100"/>
          <a:sy n="64" d="100"/>
        </p:scale>
        <p:origin x="-1344" y="-108"/>
      </p:cViewPr>
      <p:guideLst>
        <p:guide orient="horz" pos="2343"/>
        <p:guide pos="29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defTabSz="966470" eaLnBrk="1" hangingPunct="1">
              <a:defRPr sz="1300" u="none">
                <a:latin typeface="Arial" panose="020B0604020202020204" pitchFamily="34" charset="0"/>
                <a:ea typeface="宋体" panose="02010600030101010101"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3025" y="0"/>
            <a:ext cx="2973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algn="r" defTabSz="966470" eaLnBrk="1" hangingPunct="1">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37892" name="Rectangle 4"/>
          <p:cNvSpPr>
            <a:spLocks noGrp="1" noRot="1" noChangeAspect="1" noChangeArrowheads="1"/>
          </p:cNvSpPr>
          <p:nvPr>
            <p:ph type="sldImg" idx="4294967295"/>
          </p:nvPr>
        </p:nvSpPr>
        <p:spPr bwMode="auto">
          <a:xfrm>
            <a:off x="1179513" y="685800"/>
            <a:ext cx="44989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1813"/>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lstStyle>
            <a:lvl1pPr defTabSz="966470" eaLnBrk="1" hangingPunct="1">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3025" y="8685213"/>
            <a:ext cx="2973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prstTxWarp prst="textNoShape">
              <a:avLst/>
            </a:prstTxWarp>
          </a:bodyPr>
          <a:lstStyle>
            <a:lvl1pPr algn="r" defTabSz="966788">
              <a:defRPr sz="1300" u="none">
                <a:latin typeface="Arial" pitchFamily="34" charset="0"/>
                <a:ea typeface="宋体" pitchFamily="2" charset="-122"/>
              </a:defRPr>
            </a:lvl1pPr>
          </a:lstStyle>
          <a:p>
            <a:pPr>
              <a:defRPr/>
            </a:pPr>
            <a:fld id="{EDED1939-B5ED-4EBD-93BE-3FB18B60991B}" type="slidenum">
              <a:rPr lang="zh-CN" altLang="en-US"/>
              <a:pPr>
                <a:defRPr/>
              </a:pPr>
              <a:t>‹#›</a:t>
            </a:fld>
            <a:endParaRPr lang="zh-CN" altLang="en-US"/>
          </a:p>
        </p:txBody>
      </p:sp>
    </p:spTree>
    <p:extLst>
      <p:ext uri="{BB962C8B-B14F-4D97-AF65-F5344CB8AC3E}">
        <p14:creationId xmlns:p14="http://schemas.microsoft.com/office/powerpoint/2010/main" val="3141219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idx="4294967295"/>
          </p:nvPr>
        </p:nvSpPr>
        <p:spPr>
          <a:xfrm>
            <a:off x="1143000" y="685800"/>
            <a:ext cx="4572000" cy="3429000"/>
          </a:xfrm>
        </p:spPr>
      </p:sp>
      <p:sp>
        <p:nvSpPr>
          <p:cNvPr id="34819" name="Rectangle 3"/>
          <p:cNvSpPr>
            <a:spLocks noGrp="1" noRot="1" noChangeArrowheads="1"/>
          </p:cNvSpPr>
          <p:nvPr>
            <p:ph type="body" idx="4294967295"/>
          </p:nvPr>
        </p:nvSpPr>
        <p:spPr/>
        <p:txBody>
          <a:bodyPr>
            <a:prstTxWarp prst="textNoShape">
              <a:avLst/>
            </a:prstTxWarp>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DED1939-B5ED-4EBD-93BE-3FB18B60991B}" type="slidenum">
              <a:rPr lang="zh-CN" altLang="en-US" smtClean="0"/>
              <a:pPr>
                <a:defRPr/>
              </a:pPr>
              <a:t>38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DED1939-B5ED-4EBD-93BE-3FB18B60991B}" type="slidenum">
              <a:rPr lang="zh-CN" altLang="en-US"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DED1939-B5ED-4EBD-93BE-3FB18B60991B}" type="slidenum">
              <a:rPr lang="zh-CN" altLang="en-US" smtClean="0"/>
              <a:pPr>
                <a:defRPr/>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DED1939-B5ED-4EBD-93BE-3FB18B60991B}" type="slidenum">
              <a:rPr lang="zh-CN" altLang="en-US" smtClean="0"/>
              <a:pPr>
                <a:defRPr/>
              </a:pPr>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667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266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8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826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54884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93963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689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77302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364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28997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9088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24134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71285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00244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329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015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6794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4136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40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TextBox 3"/>
          <p:cNvSpPr txBox="1"/>
          <p:nvPr userDrawn="1"/>
        </p:nvSpPr>
        <p:spPr>
          <a:xfrm>
            <a:off x="8203868" y="6381602"/>
            <a:ext cx="482824" cy="400110"/>
          </a:xfrm>
          <a:prstGeom prst="rect">
            <a:avLst/>
          </a:prstGeom>
          <a:noFill/>
        </p:spPr>
        <p:txBody>
          <a:bodyPr wrap="none" rtlCol="0">
            <a:spAutoFit/>
          </a:bodyPr>
          <a:lstStyle/>
          <a:p>
            <a:fld id="{FB77B564-56EE-4940-AC56-184B42C8CB8B}" type="slidenum">
              <a:rPr lang="zh-CN" altLang="en-US" u="none" smtClean="0"/>
              <a:pPr/>
              <a:t>‹#›</a:t>
            </a:fld>
            <a:endParaRPr lang="zh-CN" altLang="en-US" u="none" dirty="0"/>
          </a:p>
        </p:txBody>
      </p:sp>
      <p:sp>
        <p:nvSpPr>
          <p:cNvPr id="5" name="内容占位符 2"/>
          <p:cNvSpPr>
            <a:spLocks noGrp="1"/>
          </p:cNvSpPr>
          <p:nvPr>
            <p:ph idx="1"/>
          </p:nvPr>
        </p:nvSpPr>
        <p:spPr>
          <a:xfrm>
            <a:off x="457308" y="1600248"/>
            <a:ext cx="8229492" cy="478135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标题 1"/>
          <p:cNvSpPr>
            <a:spLocks noGrp="1"/>
          </p:cNvSpPr>
          <p:nvPr>
            <p:ph type="title"/>
          </p:nvPr>
        </p:nvSpPr>
        <p:spPr>
          <a:xfrm>
            <a:off x="381110" y="685800"/>
            <a:ext cx="8305582" cy="563563"/>
          </a:xfrm>
        </p:spPr>
        <p:txBody>
          <a:bodyPr/>
          <a:lstStyle>
            <a:lvl1pPr>
              <a:defRPr sz="3600"/>
            </a:lvl1p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89120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5578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7589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234" r:id="rId14" imgW="9561905" imgH="1600000" progId="">
                  <p:embed/>
                </p:oleObj>
              </mc:Choice>
              <mc:Fallback>
                <p:oleObj r:id="rId14" imgW="9561905" imgH="1600000" progId="">
                  <p:embed/>
                  <p:pic>
                    <p:nvPicPr>
                      <p:cNvPr id="0" name="Picture 2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7" name="未知"/>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 name="未知"/>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 name="Group 5"/>
          <p:cNvGrpSpPr>
            <a:grpSpLocks/>
          </p:cNvGrpSpPr>
          <p:nvPr/>
        </p:nvGrpSpPr>
        <p:grpSpPr bwMode="auto">
          <a:xfrm>
            <a:off x="7740650" y="347663"/>
            <a:ext cx="387350" cy="366712"/>
            <a:chOff x="0" y="0"/>
            <a:chExt cx="288" cy="288"/>
          </a:xfrm>
        </p:grpSpPr>
        <p:sp>
          <p:nvSpPr>
            <p:cNvPr id="2" name="Oval 6"/>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3" name="Oval 7"/>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grpSp>
        <p:nvGrpSpPr>
          <p:cNvPr id="1030" name="Group 8"/>
          <p:cNvGrpSpPr>
            <a:grpSpLocks/>
          </p:cNvGrpSpPr>
          <p:nvPr/>
        </p:nvGrpSpPr>
        <p:grpSpPr bwMode="auto">
          <a:xfrm>
            <a:off x="8153400" y="53975"/>
            <a:ext cx="609600" cy="592138"/>
            <a:chOff x="0" y="0"/>
            <a:chExt cx="576" cy="576"/>
          </a:xfrm>
        </p:grpSpPr>
        <p:sp>
          <p:nvSpPr>
            <p:cNvPr id="1033" name="Oval 9"/>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1034" name="Oval 10"/>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grpSp>
        <p:nvGrpSpPr>
          <p:cNvPr id="1031" name="Group 11"/>
          <p:cNvGrpSpPr>
            <a:grpSpLocks/>
          </p:cNvGrpSpPr>
          <p:nvPr/>
        </p:nvGrpSpPr>
        <p:grpSpPr bwMode="auto">
          <a:xfrm>
            <a:off x="171450" y="819150"/>
            <a:ext cx="720725" cy="762000"/>
            <a:chOff x="0" y="0"/>
            <a:chExt cx="576" cy="576"/>
          </a:xfrm>
        </p:grpSpPr>
        <p:sp>
          <p:nvSpPr>
            <p:cNvPr id="4" name="Oval 12"/>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1037" name="Oval 13"/>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sp>
        <p:nvSpPr>
          <p:cNvPr id="1032" name="Rectangle 14"/>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9" name="Rectangle 1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u="none">
                <a:ea typeface="黑体" panose="02010609060101010101" pitchFamily="49" charset="-122"/>
              </a:defRPr>
            </a:lvl1pPr>
          </a:lstStyle>
          <a:p>
            <a:pPr>
              <a:defRPr/>
            </a:pPr>
            <a:endParaRPr lang="en-US" altLang="zh-CN"/>
          </a:p>
        </p:txBody>
      </p:sp>
      <p:sp>
        <p:nvSpPr>
          <p:cNvPr id="1040"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1" u="none">
                <a:solidFill>
                  <a:srgbClr val="F03628"/>
                </a:solidFill>
                <a:ea typeface="黑体" panose="02010609060101010101" pitchFamily="49" charset="-122"/>
              </a:defRPr>
            </a:lvl1pPr>
          </a:lstStyle>
          <a:p>
            <a:pPr>
              <a:defRPr/>
            </a:pPr>
            <a:endParaRPr lang="en-US" altLang="zh-CN"/>
          </a:p>
        </p:txBody>
      </p:sp>
      <p:sp>
        <p:nvSpPr>
          <p:cNvPr id="1035" name="Rectangle 17"/>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t>单击此处编辑母版标题样式</a:t>
            </a:r>
          </a:p>
        </p:txBody>
      </p:sp>
      <p:pic>
        <p:nvPicPr>
          <p:cNvPr id="1036" name="Picture 18" descr="to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未知"/>
          <p:cNvSpPr>
            <a:spLocks noChangeArrowheads="1"/>
          </p:cNvSpPr>
          <p:nvPr/>
        </p:nvSpPr>
        <p:spPr bwMode="auto">
          <a:xfrm>
            <a:off x="0" y="1447800"/>
            <a:ext cx="9155113" cy="3832225"/>
          </a:xfrm>
          <a:custGeom>
            <a:avLst/>
            <a:gdLst>
              <a:gd name="T0" fmla="*/ 30178729 w 5773"/>
              <a:gd name="T1" fmla="*/ 312499375 h 2414"/>
              <a:gd name="T2" fmla="*/ 2147483647 w 5773"/>
              <a:gd name="T3" fmla="*/ 30241875 h 2414"/>
              <a:gd name="T4" fmla="*/ 2147483647 w 5773"/>
              <a:gd name="T5" fmla="*/ 1464211575 h 2414"/>
              <a:gd name="T6" fmla="*/ 2147483647 w 5773"/>
              <a:gd name="T7" fmla="*/ 297378438 h 2414"/>
              <a:gd name="T8" fmla="*/ 2147483647 w 5773"/>
              <a:gd name="T9" fmla="*/ 2147483647 h 2414"/>
              <a:gd name="T10" fmla="*/ 2147483647 w 5773"/>
              <a:gd name="T11" fmla="*/ 2147483647 h 2414"/>
              <a:gd name="T12" fmla="*/ 2147483647 w 5773"/>
              <a:gd name="T13" fmla="*/ 2147483647 h 2414"/>
              <a:gd name="T14" fmla="*/ 15089364 w 5773"/>
              <a:gd name="T15" fmla="*/ 2147483647 h 2414"/>
              <a:gd name="T16" fmla="*/ 30178729 w 5773"/>
              <a:gd name="T17" fmla="*/ 312499375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000000"/>
              </a:solidFill>
            </a:endParaRPr>
          </a:p>
        </p:txBody>
      </p:sp>
      <p:sp>
        <p:nvSpPr>
          <p:cNvPr id="2051" name="未知"/>
          <p:cNvSpPr>
            <a:spLocks noChangeArrowheads="1"/>
          </p:cNvSpPr>
          <p:nvPr/>
        </p:nvSpPr>
        <p:spPr bwMode="auto">
          <a:xfrm>
            <a:off x="0" y="1752600"/>
            <a:ext cx="9144000" cy="3265488"/>
          </a:xfrm>
          <a:custGeom>
            <a:avLst/>
            <a:gdLst>
              <a:gd name="T0" fmla="*/ 15099339 w 5764"/>
              <a:gd name="T1" fmla="*/ 685482605 h 2057"/>
              <a:gd name="T2" fmla="*/ 2147483647 w 5764"/>
              <a:gd name="T3" fmla="*/ 25201566 h 2057"/>
              <a:gd name="T4" fmla="*/ 2147483647 w 5764"/>
              <a:gd name="T5" fmla="*/ 1214715498 h 2057"/>
              <a:gd name="T6" fmla="*/ 2147483647 w 5764"/>
              <a:gd name="T7" fmla="*/ 388104122 h 2057"/>
              <a:gd name="T8" fmla="*/ 2147483647 w 5764"/>
              <a:gd name="T9" fmla="*/ 2147483647 h 2057"/>
              <a:gd name="T10" fmla="*/ 2147483647 w 5764"/>
              <a:gd name="T11" fmla="*/ 2147483647 h 2057"/>
              <a:gd name="T12" fmla="*/ 2147483647 w 5764"/>
              <a:gd name="T13" fmla="*/ 2147483647 h 2057"/>
              <a:gd name="T14" fmla="*/ 15099339 w 5764"/>
              <a:gd name="T15" fmla="*/ 2147483647 h 2057"/>
              <a:gd name="T16" fmla="*/ 15099339 w 5764"/>
              <a:gd name="T17" fmla="*/ 685482605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000000"/>
              </a:solidFill>
            </a:endParaRPr>
          </a:p>
        </p:txBody>
      </p:sp>
      <p:grpSp>
        <p:nvGrpSpPr>
          <p:cNvPr id="2052" name="Group 4"/>
          <p:cNvGrpSpPr>
            <a:grpSpLocks/>
          </p:cNvGrpSpPr>
          <p:nvPr/>
        </p:nvGrpSpPr>
        <p:grpSpPr bwMode="auto">
          <a:xfrm>
            <a:off x="7086600" y="1947863"/>
            <a:ext cx="533400" cy="533400"/>
            <a:chOff x="0" y="0"/>
            <a:chExt cx="288" cy="288"/>
          </a:xfrm>
        </p:grpSpPr>
        <p:sp>
          <p:nvSpPr>
            <p:cNvPr id="2" name="Oval 5"/>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sp>
          <p:nvSpPr>
            <p:cNvPr id="3" name="Oval 6"/>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grpSp>
      <p:grpSp>
        <p:nvGrpSpPr>
          <p:cNvPr id="2053" name="Group 7"/>
          <p:cNvGrpSpPr>
            <a:grpSpLocks/>
          </p:cNvGrpSpPr>
          <p:nvPr/>
        </p:nvGrpSpPr>
        <p:grpSpPr bwMode="auto">
          <a:xfrm>
            <a:off x="7620000" y="1371600"/>
            <a:ext cx="914400" cy="914400"/>
            <a:chOff x="0" y="0"/>
            <a:chExt cx="576" cy="576"/>
          </a:xfrm>
        </p:grpSpPr>
        <p:sp>
          <p:nvSpPr>
            <p:cNvPr id="4" name="Oval 8"/>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sp>
          <p:nvSpPr>
            <p:cNvPr id="5" name="Oval 9"/>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grpSp>
      <p:grpSp>
        <p:nvGrpSpPr>
          <p:cNvPr id="2054" name="Group 10"/>
          <p:cNvGrpSpPr>
            <a:grpSpLocks/>
          </p:cNvGrpSpPr>
          <p:nvPr/>
        </p:nvGrpSpPr>
        <p:grpSpPr bwMode="auto">
          <a:xfrm>
            <a:off x="304800" y="3429000"/>
            <a:ext cx="1295400" cy="1371600"/>
            <a:chOff x="0" y="0"/>
            <a:chExt cx="576" cy="576"/>
          </a:xfrm>
        </p:grpSpPr>
        <p:sp>
          <p:nvSpPr>
            <p:cNvPr id="2059" name="Oval 11"/>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sp>
          <p:nvSpPr>
            <p:cNvPr id="2060" name="Oval 12"/>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grpSp>
      <p:pic>
        <p:nvPicPr>
          <p:cNvPr id="2055" name="Picture 17"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0825" y="260350"/>
            <a:ext cx="29241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14"/>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7" name="Rectangle 17"/>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64" name="Rectangle 13"/>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u="none">
                <a:ea typeface="黑体" panose="02010609060101010101" pitchFamily="49" charset="-122"/>
              </a:defRPr>
            </a:lvl1pPr>
          </a:lstStyle>
          <a:p>
            <a:pPr>
              <a:defRPr/>
            </a:pPr>
            <a:endParaRPr lang="en-US" altLang="zh-CN">
              <a:solidFill>
                <a:srgbClr val="000000"/>
              </a:solidFill>
            </a:endParaRPr>
          </a:p>
        </p:txBody>
      </p:sp>
      <p:sp>
        <p:nvSpPr>
          <p:cNvPr id="2065" name="Rectangle 14"/>
          <p:cNvSpPr>
            <a:spLocks noGrp="1" noChangeArrowheads="1"/>
          </p:cNvSpPr>
          <p:nvPr>
            <p:ph type="ftr" sz="quarter" idx="3"/>
          </p:nvPr>
        </p:nvSpPr>
        <p:spPr bwMode="auto">
          <a:xfrm>
            <a:off x="5364163" y="6381750"/>
            <a:ext cx="352901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1" u="none">
                <a:solidFill>
                  <a:srgbClr val="FF3300"/>
                </a:solidFill>
                <a:ea typeface="黑体" panose="02010609060101010101" pitchFamily="49" charset="-122"/>
              </a:defRPr>
            </a:lvl1pPr>
          </a:lstStyle>
          <a:p>
            <a:pPr>
              <a:defRPr/>
            </a:pPr>
            <a:endParaRPr lang="en-US" altLang="zh-CN"/>
          </a:p>
        </p:txBody>
      </p:sp>
    </p:spTree>
    <p:extLst>
      <p:ext uri="{BB962C8B-B14F-4D97-AF65-F5344CB8AC3E}">
        <p14:creationId xmlns:p14="http://schemas.microsoft.com/office/powerpoint/2010/main" val="25436798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306388" y="2286000"/>
            <a:ext cx="8609012" cy="1905000"/>
          </a:xfrm>
          <a:effectLst>
            <a:outerShdw dist="53882" dir="2700000" algn="ctr" rotWithShape="0">
              <a:schemeClr val="tx1"/>
            </a:outerShdw>
          </a:effectLst>
        </p:spPr>
        <p:txBody>
          <a:bodyPr/>
          <a:lstStyle/>
          <a:p>
            <a:pPr eaLnBrk="1" hangingPunct="1"/>
            <a:r>
              <a:rPr lang="en-US" altLang="zh-CN" sz="4400" dirty="0" smtClean="0"/>
              <a:t>Python</a:t>
            </a:r>
            <a:r>
              <a:rPr lang="zh-CN" altLang="en-US" sz="4400" dirty="0" smtClean="0"/>
              <a:t>程序设计</a:t>
            </a:r>
            <a:r>
              <a:rPr lang="zh-CN" altLang="en-US" sz="3600" dirty="0" smtClean="0"/>
              <a:t/>
            </a:r>
            <a:br>
              <a:rPr lang="zh-CN" altLang="en-US" sz="3600" dirty="0" smtClean="0"/>
            </a:br>
            <a:r>
              <a:rPr lang="zh-CN" altLang="en-US" sz="3600" dirty="0" smtClean="0"/>
              <a:t>第</a:t>
            </a:r>
            <a:r>
              <a:rPr lang="en-US" altLang="zh-CN" sz="3600" dirty="0"/>
              <a:t>1</a:t>
            </a:r>
            <a:r>
              <a:rPr lang="zh-CN" altLang="en-US" sz="3600" dirty="0" smtClean="0"/>
              <a:t>章</a:t>
            </a:r>
            <a:r>
              <a:rPr lang="en-US" altLang="zh-CN" sz="3600" dirty="0" smtClean="0"/>
              <a:t> Python</a:t>
            </a:r>
            <a:r>
              <a:rPr lang="zh-CN" altLang="en-US" sz="3600" dirty="0" smtClean="0"/>
              <a:t>起步</a:t>
            </a:r>
          </a:p>
        </p:txBody>
      </p:sp>
      <p:sp>
        <p:nvSpPr>
          <p:cNvPr id="5123" name="Rectangle 3"/>
          <p:cNvSpPr>
            <a:spLocks noGrp="1" noChangeArrowheads="1"/>
          </p:cNvSpPr>
          <p:nvPr>
            <p:ph type="subTitle" idx="4294967295"/>
          </p:nvPr>
        </p:nvSpPr>
        <p:spPr>
          <a:xfrm>
            <a:off x="1220788" y="5257800"/>
            <a:ext cx="6780212" cy="1143000"/>
          </a:xfrm>
        </p:spPr>
        <p:txBody>
          <a:bodyPr/>
          <a:lstStyle/>
          <a:p>
            <a:pPr marL="0" indent="0" algn="ctr" eaLnBrk="1" hangingPunct="1">
              <a:lnSpc>
                <a:spcPct val="80000"/>
              </a:lnSpc>
              <a:buFont typeface="Wingdings" pitchFamily="2" charset="2"/>
              <a:buNone/>
            </a:pPr>
            <a:r>
              <a:rPr lang="zh-CN" altLang="en-US" sz="2400" dirty="0" smtClean="0"/>
              <a:t>信息学院</a:t>
            </a:r>
            <a:endParaRPr lang="en-US" altLang="zh-CN" sz="2400" dirty="0" smtClean="0"/>
          </a:p>
          <a:p>
            <a:pPr marL="0" indent="0" algn="ctr" eaLnBrk="1" hangingPunct="1">
              <a:lnSpc>
                <a:spcPct val="80000"/>
              </a:lnSpc>
              <a:buFont typeface="Wingdings" pitchFamily="2" charset="2"/>
              <a:buNone/>
            </a:pPr>
            <a:r>
              <a:rPr lang="en-US" altLang="zh-CN" sz="2400" dirty="0" smtClean="0"/>
              <a:t>2019</a:t>
            </a:r>
            <a:endParaRPr lang="zh-CN" altLang="en-US" sz="2000" dirty="0" smtClean="0"/>
          </a:p>
        </p:txBody>
      </p:sp>
    </p:spTree>
    <p:extLst>
      <p:ext uri="{BB962C8B-B14F-4D97-AF65-F5344CB8AC3E}">
        <p14:creationId xmlns:p14="http://schemas.microsoft.com/office/powerpoint/2010/main" val="3482278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4000" dirty="0" smtClean="0"/>
              <a:t>本章案例</a:t>
            </a:r>
          </a:p>
        </p:txBody>
      </p:sp>
      <p:sp>
        <p:nvSpPr>
          <p:cNvPr id="7171" name="Rectangle 3"/>
          <p:cNvSpPr>
            <a:spLocks noGrp="1" noChangeArrowheads="1"/>
          </p:cNvSpPr>
          <p:nvPr>
            <p:ph type="body" idx="4294967295"/>
          </p:nvPr>
        </p:nvSpPr>
        <p:spPr>
          <a:xfrm>
            <a:off x="457200" y="2132856"/>
            <a:ext cx="8382000" cy="1512168"/>
          </a:xfrm>
        </p:spPr>
        <p:txBody>
          <a:bodyPr/>
          <a:lstStyle/>
          <a:p>
            <a:r>
              <a:rPr lang="zh-CN" altLang="zh-CN" dirty="0" smtClean="0"/>
              <a:t>通过用户终端输入自己的姓（</a:t>
            </a:r>
            <a:r>
              <a:rPr lang="en-US" altLang="zh-CN" dirty="0" smtClean="0"/>
              <a:t>last name</a:t>
            </a:r>
            <a:r>
              <a:rPr lang="zh-CN" altLang="zh-CN" dirty="0" smtClean="0"/>
              <a:t>）和名（</a:t>
            </a:r>
            <a:r>
              <a:rPr lang="en-US" altLang="zh-CN" dirty="0" smtClean="0"/>
              <a:t>first name</a:t>
            </a:r>
            <a:r>
              <a:rPr lang="zh-CN" altLang="zh-CN" dirty="0" smtClean="0"/>
              <a:t>），然后通过屏幕和大家打招呼，告诉大家你的姓名</a:t>
            </a:r>
            <a:r>
              <a:rPr lang="zh-CN" altLang="en-US" dirty="0" smtClean="0"/>
              <a:t>。</a:t>
            </a:r>
            <a:endParaRPr lang="en-US" altLang="zh-CN" dirty="0"/>
          </a:p>
        </p:txBody>
      </p:sp>
      <p:pic>
        <p:nvPicPr>
          <p:cNvPr id="4" name="图片 1">
            <a:extLst>
              <a:ext uri="{FF2B5EF4-FFF2-40B4-BE49-F238E27FC236}">
                <a16:creationId xmlns="" xmlns:a16="http://schemas.microsoft.com/office/drawing/2014/main" id="{AA0E727C-5418-48F8-89EE-71078307DE4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131"/>
          <a:stretch/>
        </p:blipFill>
        <p:spPr bwMode="auto">
          <a:xfrm>
            <a:off x="867508" y="4166713"/>
            <a:ext cx="7736742" cy="74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334291" y="3068960"/>
            <a:ext cx="1376665" cy="400110"/>
          </a:xfrm>
          <a:prstGeom prst="rect">
            <a:avLst/>
          </a:prstGeom>
        </p:spPr>
        <p:txBody>
          <a:bodyPr wrap="square">
            <a:spAutoFit/>
          </a:bodyPr>
          <a:lstStyle/>
          <a:p>
            <a:r>
              <a:rPr lang="en-US" altLang="zh-CN" dirty="0"/>
              <a:t>hello.py</a:t>
            </a:r>
            <a:endParaRPr lang="zh-CN" altLang="en-US" dirty="0"/>
          </a:p>
        </p:txBody>
      </p:sp>
    </p:spTree>
    <p:extLst>
      <p:ext uri="{BB962C8B-B14F-4D97-AF65-F5344CB8AC3E}">
        <p14:creationId xmlns:p14="http://schemas.microsoft.com/office/powerpoint/2010/main" val="370391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4000" dirty="0" smtClean="0"/>
              <a:t>Python</a:t>
            </a:r>
            <a:r>
              <a:rPr lang="zh-CN" altLang="en-US" sz="4000" dirty="0" smtClean="0"/>
              <a:t>的起源</a:t>
            </a:r>
          </a:p>
        </p:txBody>
      </p:sp>
      <p:sp>
        <p:nvSpPr>
          <p:cNvPr id="7171" name="Rectangle 3"/>
          <p:cNvSpPr>
            <a:spLocks noGrp="1" noChangeArrowheads="1"/>
          </p:cNvSpPr>
          <p:nvPr>
            <p:ph type="body" idx="4294967295"/>
          </p:nvPr>
        </p:nvSpPr>
        <p:spPr>
          <a:xfrm>
            <a:off x="457200" y="2132856"/>
            <a:ext cx="8382000" cy="3528392"/>
          </a:xfrm>
        </p:spPr>
        <p:txBody>
          <a:bodyPr/>
          <a:lstStyle/>
          <a:p>
            <a:pPr eaLnBrk="1" hangingPunct="1">
              <a:spcBef>
                <a:spcPct val="0"/>
              </a:spcBef>
              <a:spcAft>
                <a:spcPts val="1200"/>
              </a:spcAft>
            </a:pPr>
            <a:r>
              <a:rPr lang="en-US" altLang="zh-CN" b="1" dirty="0" smtClean="0">
                <a:solidFill>
                  <a:srgbClr val="0000FF"/>
                </a:solidFill>
              </a:rPr>
              <a:t>Python</a:t>
            </a:r>
            <a:r>
              <a:rPr lang="zh-CN" altLang="en-US" b="1" dirty="0">
                <a:solidFill>
                  <a:srgbClr val="0000FF"/>
                </a:solidFill>
              </a:rPr>
              <a:t> </a:t>
            </a:r>
            <a:r>
              <a:rPr lang="zh-CN" altLang="en-US" dirty="0"/>
              <a:t>（ 英音：</a:t>
            </a:r>
            <a:r>
              <a:rPr lang="en-US" altLang="zh-CN" dirty="0">
                <a:solidFill>
                  <a:srgbClr val="0000FF"/>
                </a:solidFill>
              </a:rPr>
              <a:t>/ˈ</a:t>
            </a:r>
            <a:r>
              <a:rPr lang="en-US" altLang="zh-CN" dirty="0" err="1">
                <a:solidFill>
                  <a:srgbClr val="0000FF"/>
                </a:solidFill>
              </a:rPr>
              <a:t>paɪθən</a:t>
            </a:r>
            <a:r>
              <a:rPr lang="en-US" altLang="zh-CN" dirty="0">
                <a:solidFill>
                  <a:srgbClr val="0000FF"/>
                </a:solidFill>
              </a:rPr>
              <a:t>/ </a:t>
            </a:r>
            <a:r>
              <a:rPr lang="zh-CN" altLang="en-US" dirty="0"/>
              <a:t>美音：</a:t>
            </a:r>
            <a:r>
              <a:rPr lang="en-US" altLang="zh-CN" dirty="0">
                <a:solidFill>
                  <a:srgbClr val="0000FF"/>
                </a:solidFill>
              </a:rPr>
              <a:t>/ˈ</a:t>
            </a:r>
            <a:r>
              <a:rPr lang="en-US" altLang="zh-CN" dirty="0" err="1">
                <a:solidFill>
                  <a:srgbClr val="0000FF"/>
                </a:solidFill>
              </a:rPr>
              <a:t>paɪθɑːn</a:t>
            </a:r>
            <a:r>
              <a:rPr lang="en-US" altLang="zh-CN" dirty="0">
                <a:solidFill>
                  <a:srgbClr val="0000FF"/>
                </a:solidFill>
              </a:rPr>
              <a:t>/</a:t>
            </a:r>
            <a:r>
              <a:rPr lang="zh-CN" altLang="en-US" dirty="0"/>
              <a:t>）</a:t>
            </a:r>
            <a:r>
              <a:rPr lang="zh-CN" altLang="en-US" dirty="0" smtClean="0"/>
              <a:t>指的是</a:t>
            </a:r>
            <a:r>
              <a:rPr lang="en-US" altLang="zh-CN" dirty="0" smtClean="0">
                <a:solidFill>
                  <a:srgbClr val="0000FF"/>
                </a:solidFill>
              </a:rPr>
              <a:t>Python</a:t>
            </a:r>
            <a:r>
              <a:rPr lang="zh-CN" altLang="en-US" dirty="0" smtClean="0">
                <a:solidFill>
                  <a:srgbClr val="0000FF"/>
                </a:solidFill>
              </a:rPr>
              <a:t>编程语言</a:t>
            </a:r>
            <a:r>
              <a:rPr lang="zh-CN" altLang="en-US" dirty="0" smtClean="0"/>
              <a:t>以及</a:t>
            </a:r>
            <a:r>
              <a:rPr lang="en-US" altLang="zh-CN" dirty="0" smtClean="0">
                <a:solidFill>
                  <a:srgbClr val="0000FF"/>
                </a:solidFill>
              </a:rPr>
              <a:t>Python</a:t>
            </a:r>
            <a:r>
              <a:rPr lang="zh-CN" altLang="en-US" dirty="0" smtClean="0">
                <a:solidFill>
                  <a:srgbClr val="0000FF"/>
                </a:solidFill>
              </a:rPr>
              <a:t>解释器软件</a:t>
            </a:r>
            <a:r>
              <a:rPr lang="zh-CN" altLang="en-US" dirty="0" smtClean="0"/>
              <a:t>，</a:t>
            </a:r>
            <a:r>
              <a:rPr lang="zh-CN" altLang="en-US" dirty="0"/>
              <a:t>后者</a:t>
            </a:r>
            <a:r>
              <a:rPr lang="zh-CN" altLang="en-US" dirty="0" smtClean="0"/>
              <a:t>读取用</a:t>
            </a:r>
            <a:r>
              <a:rPr lang="en-US" altLang="zh-CN" dirty="0" smtClean="0"/>
              <a:t>python</a:t>
            </a:r>
            <a:r>
              <a:rPr lang="zh-CN" altLang="en-US" dirty="0" smtClean="0"/>
              <a:t>语言编写的源代码，并执行其中的指令。</a:t>
            </a:r>
            <a:endParaRPr lang="en-US" altLang="zh-CN" dirty="0" smtClean="0"/>
          </a:p>
          <a:p>
            <a:pPr eaLnBrk="1" hangingPunct="1">
              <a:spcBef>
                <a:spcPct val="0"/>
              </a:spcBef>
              <a:spcAft>
                <a:spcPts val="1200"/>
              </a:spcAft>
            </a:pPr>
            <a:endParaRPr lang="zh-CN" altLang="en-US" dirty="0" smtClean="0"/>
          </a:p>
          <a:p>
            <a:pPr eaLnBrk="1" hangingPunct="1">
              <a:spcBef>
                <a:spcPct val="0"/>
              </a:spcBef>
              <a:spcAft>
                <a:spcPts val="1200"/>
              </a:spcAft>
            </a:pPr>
            <a:r>
              <a:rPr lang="en-US" altLang="zh-CN" dirty="0" smtClean="0"/>
              <a:t>Python</a:t>
            </a:r>
            <a:r>
              <a:rPr lang="zh-CN" altLang="en-US" dirty="0" smtClean="0"/>
              <a:t>有两个不同的版本：</a:t>
            </a:r>
            <a:r>
              <a:rPr lang="en-US" altLang="zh-CN" dirty="0" smtClean="0">
                <a:solidFill>
                  <a:srgbClr val="0000FF"/>
                </a:solidFill>
              </a:rPr>
              <a:t>Python2</a:t>
            </a:r>
            <a:r>
              <a:rPr lang="zh-CN" altLang="en-US" dirty="0" smtClean="0"/>
              <a:t>（早期）和</a:t>
            </a:r>
            <a:r>
              <a:rPr lang="en-US" altLang="zh-CN" dirty="0" smtClean="0">
                <a:solidFill>
                  <a:srgbClr val="0000FF"/>
                </a:solidFill>
              </a:rPr>
              <a:t>Python3</a:t>
            </a:r>
            <a:r>
              <a:rPr lang="zh-CN" altLang="en-US" dirty="0">
                <a:solidFill>
                  <a:srgbClr val="0000FF"/>
                </a:solidFill>
              </a:rPr>
              <a:t> </a:t>
            </a:r>
            <a:r>
              <a:rPr lang="zh-CN" altLang="en-US" dirty="0" smtClean="0"/>
              <a:t>（</a:t>
            </a:r>
            <a:r>
              <a:rPr lang="zh-CN" altLang="en-US" dirty="0"/>
              <a:t>目前</a:t>
            </a:r>
            <a:r>
              <a:rPr lang="zh-CN" altLang="en-US" dirty="0" smtClean="0"/>
              <a:t>），它们的语法</a:t>
            </a:r>
            <a:r>
              <a:rPr lang="zh-CN" altLang="en-US" dirty="0"/>
              <a:t>略有</a:t>
            </a:r>
            <a:r>
              <a:rPr lang="zh-CN" altLang="en-US" dirty="0" smtClean="0"/>
              <a:t>区别。</a:t>
            </a:r>
            <a:endParaRPr lang="zh-CN" altLang="en-US" sz="2000" dirty="0" smtClean="0"/>
          </a:p>
        </p:txBody>
      </p:sp>
    </p:spTree>
    <p:extLst>
      <p:ext uri="{BB962C8B-B14F-4D97-AF65-F5344CB8AC3E}">
        <p14:creationId xmlns:p14="http://schemas.microsoft.com/office/powerpoint/2010/main" val="3703913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600248"/>
            <a:ext cx="5900642" cy="4781354"/>
          </a:xfrm>
        </p:spPr>
        <p:txBody>
          <a:bodyPr/>
          <a:lstStyle/>
          <a:p>
            <a:r>
              <a:rPr lang="en-US" altLang="zh-CN" dirty="0" smtClean="0">
                <a:solidFill>
                  <a:srgbClr val="0000FF"/>
                </a:solidFill>
              </a:rPr>
              <a:t>Python</a:t>
            </a:r>
            <a:r>
              <a:rPr lang="zh-CN" altLang="en-US" dirty="0" smtClean="0"/>
              <a:t>的</a:t>
            </a:r>
            <a:r>
              <a:rPr lang="zh-CN" altLang="en-US" dirty="0"/>
              <a:t>作者，</a:t>
            </a:r>
            <a:r>
              <a:rPr lang="en-US" altLang="zh-CN" dirty="0">
                <a:solidFill>
                  <a:srgbClr val="0000FF"/>
                </a:solidFill>
              </a:rPr>
              <a:t>Guido von </a:t>
            </a:r>
            <a:r>
              <a:rPr lang="en-US" altLang="zh-CN" dirty="0" smtClean="0">
                <a:solidFill>
                  <a:srgbClr val="0000FF"/>
                </a:solidFill>
              </a:rPr>
              <a:t>Rossum </a:t>
            </a:r>
            <a:r>
              <a:rPr lang="en-US" altLang="zh-CN" dirty="0" smtClean="0"/>
              <a:t>(1956-)</a:t>
            </a:r>
            <a:r>
              <a:rPr lang="zh-CN" altLang="en-US" dirty="0" smtClean="0"/>
              <a:t>，是</a:t>
            </a:r>
            <a:r>
              <a:rPr lang="zh-CN" altLang="en-US" dirty="0"/>
              <a:t>荷兰人。</a:t>
            </a:r>
            <a:r>
              <a:rPr lang="en-US" altLang="zh-CN" dirty="0"/>
              <a:t>1982</a:t>
            </a:r>
            <a:r>
              <a:rPr lang="zh-CN" altLang="en-US" dirty="0"/>
              <a:t>年，</a:t>
            </a:r>
            <a:r>
              <a:rPr lang="en-US" altLang="zh-CN" dirty="0"/>
              <a:t>Guido</a:t>
            </a:r>
            <a:r>
              <a:rPr lang="zh-CN" altLang="en-US" dirty="0"/>
              <a:t>从</a:t>
            </a:r>
            <a:r>
              <a:rPr lang="zh-CN" altLang="en-US" dirty="0" smtClean="0"/>
              <a:t>阿姆斯特丹大学获得</a:t>
            </a:r>
            <a:r>
              <a:rPr lang="zh-CN" altLang="en-US" dirty="0"/>
              <a:t>了数学和计算机硕士学位。然而，尽管他算得上是一位数学家，但他更加享受计算机带来的乐趣</a:t>
            </a:r>
            <a:r>
              <a:rPr lang="zh-CN" altLang="en-US" dirty="0" smtClean="0"/>
              <a:t>。</a:t>
            </a:r>
            <a:endParaRPr lang="en-US" altLang="zh-CN" dirty="0" smtClean="0"/>
          </a:p>
          <a:p>
            <a:r>
              <a:rPr lang="en-US" altLang="zh-CN" dirty="0" smtClean="0"/>
              <a:t>1989</a:t>
            </a:r>
            <a:r>
              <a:rPr lang="zh-CN" altLang="en-US" dirty="0" smtClean="0"/>
              <a:t>年圣诞节期间，在阿姆斯特丹，</a:t>
            </a:r>
            <a:r>
              <a:rPr lang="en-US" altLang="zh-CN" dirty="0" smtClean="0"/>
              <a:t>Guido</a:t>
            </a:r>
            <a:r>
              <a:rPr lang="zh-CN" altLang="en-US" dirty="0" smtClean="0"/>
              <a:t>为了打发圣诞节的无趣，决心开发一个新的脚本解释程序。第一个公开发行版发行于</a:t>
            </a:r>
            <a:r>
              <a:rPr lang="en-US" altLang="zh-CN" dirty="0" smtClean="0"/>
              <a:t>1991</a:t>
            </a:r>
            <a:r>
              <a:rPr lang="zh-CN" altLang="en-US" dirty="0" smtClean="0"/>
              <a:t>年。</a:t>
            </a:r>
            <a:endParaRPr lang="zh-CN" altLang="en-US" dirty="0"/>
          </a:p>
        </p:txBody>
      </p:sp>
      <p:sp>
        <p:nvSpPr>
          <p:cNvPr id="3" name="标题 2"/>
          <p:cNvSpPr>
            <a:spLocks noGrp="1"/>
          </p:cNvSpPr>
          <p:nvPr>
            <p:ph type="title"/>
          </p:nvPr>
        </p:nvSpPr>
        <p:spPr/>
        <p:txBody>
          <a:bodyPr/>
          <a:lstStyle/>
          <a:p>
            <a:r>
              <a:rPr lang="en-US" altLang="zh-CN" sz="4000" dirty="0" smtClean="0"/>
              <a:t>Python</a:t>
            </a:r>
            <a:r>
              <a:rPr lang="zh-CN" altLang="en-US" sz="4000" dirty="0" smtClean="0"/>
              <a:t>的起源</a:t>
            </a:r>
            <a:endParaRPr lang="zh-CN" altLang="en-US" sz="4000" dirty="0"/>
          </a:p>
        </p:txBody>
      </p:sp>
      <p:pic>
        <p:nvPicPr>
          <p:cNvPr id="5122" name="Picture 2" descr="http://images.cnitblog.com/blog/413416/201302/06100633-c2ce8755002945df846b5dad1dc25cd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0826" y="2357430"/>
            <a:ext cx="2072671" cy="310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042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169" y="1764524"/>
            <a:ext cx="8402673" cy="1952508"/>
          </a:xfrm>
        </p:spPr>
        <p:txBody>
          <a:bodyPr/>
          <a:lstStyle/>
          <a:p>
            <a:r>
              <a:rPr lang="en-US" altLang="zh-CN" dirty="0" smtClean="0"/>
              <a:t>Python</a:t>
            </a:r>
            <a:r>
              <a:rPr lang="zh-CN" altLang="en-US" dirty="0" smtClean="0"/>
              <a:t>这</a:t>
            </a:r>
            <a:r>
              <a:rPr lang="zh-CN" altLang="en-US" dirty="0"/>
              <a:t>一</a:t>
            </a:r>
            <a:r>
              <a:rPr lang="zh-CN" altLang="en-US" dirty="0" smtClean="0"/>
              <a:t>称号来自</a:t>
            </a:r>
            <a:r>
              <a:rPr lang="zh-CN" altLang="en-US" dirty="0"/>
              <a:t>英国肥皂剧</a:t>
            </a:r>
            <a:r>
              <a:rPr lang="en-US" altLang="zh-CN" dirty="0"/>
              <a:t>《Monty </a:t>
            </a:r>
            <a:r>
              <a:rPr lang="en-US" altLang="zh-CN" dirty="0" smtClean="0"/>
              <a:t>Python</a:t>
            </a:r>
            <a:r>
              <a:rPr lang="zh-CN" altLang="en-US" dirty="0"/>
              <a:t> （飞行马戏团） </a:t>
            </a:r>
            <a:r>
              <a:rPr lang="en-US" altLang="zh-CN" dirty="0" smtClean="0"/>
              <a:t>》</a:t>
            </a:r>
            <a:r>
              <a:rPr lang="zh-CN" altLang="en-US" dirty="0" smtClean="0"/>
              <a:t>。</a:t>
            </a:r>
            <a:r>
              <a:rPr lang="en-US" altLang="zh-CN" dirty="0"/>
              <a:t>Guido</a:t>
            </a:r>
            <a:r>
              <a:rPr lang="zh-CN" altLang="en-US" dirty="0"/>
              <a:t>当初之所以选中</a:t>
            </a:r>
            <a:r>
              <a:rPr lang="en-US" altLang="zh-CN" dirty="0"/>
              <a:t>Python</a:t>
            </a:r>
            <a:r>
              <a:rPr lang="zh-CN" altLang="en-US" dirty="0"/>
              <a:t>作为语言的名字，是因为他太喜欢这部肥皂剧</a:t>
            </a:r>
            <a:r>
              <a:rPr lang="zh-CN" altLang="en-US" dirty="0" smtClean="0"/>
              <a:t>了。但</a:t>
            </a:r>
            <a:r>
              <a:rPr lang="en-US" altLang="zh-CN" dirty="0" smtClean="0"/>
              <a:t>Python</a:t>
            </a:r>
            <a:r>
              <a:rPr lang="zh-CN" altLang="en-US" dirty="0"/>
              <a:t>经常</a:t>
            </a:r>
            <a:r>
              <a:rPr lang="zh-CN" altLang="en-US" dirty="0" smtClean="0"/>
              <a:t>用“巨蟒”（</a:t>
            </a:r>
            <a:r>
              <a:rPr lang="en-US" altLang="zh-CN" dirty="0" smtClean="0"/>
              <a:t>Python</a:t>
            </a:r>
            <a:r>
              <a:rPr lang="zh-CN" altLang="en-US" dirty="0" smtClean="0"/>
              <a:t>的原义）的图标。</a:t>
            </a:r>
            <a:endParaRPr lang="en-US" altLang="zh-CN" dirty="0"/>
          </a:p>
        </p:txBody>
      </p:sp>
      <p:sp>
        <p:nvSpPr>
          <p:cNvPr id="3" name="标题 2"/>
          <p:cNvSpPr>
            <a:spLocks noGrp="1"/>
          </p:cNvSpPr>
          <p:nvPr>
            <p:ph type="title"/>
          </p:nvPr>
        </p:nvSpPr>
        <p:spPr/>
        <p:txBody>
          <a:bodyPr/>
          <a:lstStyle/>
          <a:p>
            <a:r>
              <a:rPr lang="en-US" altLang="zh-CN" sz="4000" dirty="0" smtClean="0"/>
              <a:t>Python</a:t>
            </a:r>
            <a:r>
              <a:rPr lang="zh-CN" altLang="en-US" sz="4000" dirty="0" smtClean="0"/>
              <a:t>的起源</a:t>
            </a:r>
            <a:endParaRPr lang="zh-CN" altLang="en-US" sz="4000" dirty="0"/>
          </a:p>
        </p:txBody>
      </p:sp>
      <p:sp>
        <p:nvSpPr>
          <p:cNvPr id="4" name="AutoShape 2" descr="https://timgsa.baidu.com/timg?image&amp;quality=80&amp;size=b9999_10000&amp;sec=1505399820&amp;di=dffd1819efaf240eb27d7c4c38f2a686&amp;imgtype=jpg&amp;er=1&amp;src=http%3A%2F%2Fwww.th7.cn%2Fd%2Ffile%2Fp%2F2014%2F07%2F16%2F4040845bd7898701c939456cd6a8f20f.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56" y="3857628"/>
            <a:ext cx="1483520" cy="195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1934" y="4000504"/>
            <a:ext cx="3352712" cy="155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584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4000" dirty="0" smtClean="0"/>
              <a:t>Python</a:t>
            </a:r>
            <a:r>
              <a:rPr lang="zh-CN" altLang="en-US" sz="4000" dirty="0" smtClean="0"/>
              <a:t>的起源</a:t>
            </a:r>
          </a:p>
        </p:txBody>
      </p:sp>
      <p:sp>
        <p:nvSpPr>
          <p:cNvPr id="7171" name="Rectangle 3"/>
          <p:cNvSpPr>
            <a:spLocks noGrp="1" noChangeArrowheads="1"/>
          </p:cNvSpPr>
          <p:nvPr>
            <p:ph type="body" idx="4294967295"/>
          </p:nvPr>
        </p:nvSpPr>
        <p:spPr>
          <a:xfrm>
            <a:off x="457200" y="1988840"/>
            <a:ext cx="8382000" cy="3888432"/>
          </a:xfrm>
        </p:spPr>
        <p:txBody>
          <a:bodyPr/>
          <a:lstStyle/>
          <a:p>
            <a:r>
              <a:rPr lang="en-US" altLang="zh-CN" dirty="0" smtClean="0"/>
              <a:t>2000</a:t>
            </a:r>
            <a:r>
              <a:rPr lang="zh-CN" altLang="zh-CN" dirty="0" smtClean="0"/>
              <a:t>年，</a:t>
            </a:r>
            <a:r>
              <a:rPr lang="en-US" altLang="zh-CN" dirty="0" smtClean="0"/>
              <a:t>Python 2.0</a:t>
            </a:r>
            <a:r>
              <a:rPr lang="zh-CN" altLang="zh-CN" dirty="0" smtClean="0"/>
              <a:t>的正式发布，开启了其被广泛应用的新时代。</a:t>
            </a:r>
            <a:endParaRPr lang="en-US" altLang="zh-CN" dirty="0" smtClean="0"/>
          </a:p>
          <a:p>
            <a:endParaRPr lang="en-US" altLang="zh-CN" dirty="0" smtClean="0"/>
          </a:p>
          <a:p>
            <a:r>
              <a:rPr lang="en-US" altLang="zh-CN" dirty="0" smtClean="0"/>
              <a:t>2008</a:t>
            </a:r>
            <a:r>
              <a:rPr lang="zh-CN" altLang="zh-CN" dirty="0" smtClean="0"/>
              <a:t>年，</a:t>
            </a:r>
            <a:r>
              <a:rPr lang="en-US" altLang="zh-CN" dirty="0" smtClean="0"/>
              <a:t>Python 3.0</a:t>
            </a:r>
            <a:r>
              <a:rPr lang="zh-CN" altLang="zh-CN" dirty="0" smtClean="0"/>
              <a:t>正式发布，但是</a:t>
            </a:r>
            <a:r>
              <a:rPr lang="en-US" altLang="zh-CN" dirty="0" smtClean="0"/>
              <a:t>3.0</a:t>
            </a:r>
            <a:r>
              <a:rPr lang="zh-CN" altLang="zh-CN" dirty="0" smtClean="0"/>
              <a:t>版本无法向下兼容</a:t>
            </a:r>
            <a:r>
              <a:rPr lang="en-US" altLang="zh-CN" dirty="0" smtClean="0"/>
              <a:t>2.0</a:t>
            </a:r>
            <a:r>
              <a:rPr lang="zh-CN" altLang="zh-CN" dirty="0" smtClean="0"/>
              <a:t>版本的既有语法。</a:t>
            </a:r>
            <a:endParaRPr lang="en-US" altLang="zh-CN" dirty="0" smtClean="0"/>
          </a:p>
          <a:p>
            <a:endParaRPr lang="en-US" altLang="zh-CN" dirty="0" smtClean="0"/>
          </a:p>
          <a:p>
            <a:r>
              <a:rPr lang="en-US" altLang="zh-CN" dirty="0" smtClean="0"/>
              <a:t>2010</a:t>
            </a:r>
            <a:r>
              <a:rPr lang="zh-CN" altLang="zh-CN" dirty="0" smtClean="0"/>
              <a:t>年，</a:t>
            </a:r>
            <a:r>
              <a:rPr lang="en-US" altLang="zh-CN" dirty="0" smtClean="0"/>
              <a:t>Python 2.x</a:t>
            </a:r>
            <a:r>
              <a:rPr lang="zh-CN" altLang="zh-CN" dirty="0" smtClean="0"/>
              <a:t>系列发布了最后一版，即</a:t>
            </a:r>
            <a:r>
              <a:rPr lang="en-US" altLang="zh-CN" dirty="0" smtClean="0"/>
              <a:t>2.7</a:t>
            </a:r>
            <a:r>
              <a:rPr lang="zh-CN" altLang="zh-CN" dirty="0" smtClean="0"/>
              <a:t>版，从此终结了</a:t>
            </a:r>
            <a:r>
              <a:rPr lang="en-US" altLang="zh-CN" dirty="0" smtClean="0"/>
              <a:t>2.x</a:t>
            </a:r>
            <a:r>
              <a:rPr lang="zh-CN" altLang="zh-CN" dirty="0" smtClean="0"/>
              <a:t>系列版本的发展。</a:t>
            </a:r>
            <a:endParaRPr lang="zh-CN" altLang="zh-CN" dirty="0"/>
          </a:p>
        </p:txBody>
      </p:sp>
    </p:spTree>
    <p:extLst>
      <p:ext uri="{BB962C8B-B14F-4D97-AF65-F5344CB8AC3E}">
        <p14:creationId xmlns:p14="http://schemas.microsoft.com/office/powerpoint/2010/main" val="3703913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844824"/>
            <a:ext cx="8229492" cy="4320480"/>
          </a:xfrm>
        </p:spPr>
        <p:txBody>
          <a:bodyPr/>
          <a:lstStyle/>
          <a:p>
            <a:r>
              <a:rPr lang="zh-CN" altLang="en-US" b="1" dirty="0" smtClean="0"/>
              <a:t>其他</a:t>
            </a:r>
            <a:r>
              <a:rPr lang="zh-CN" altLang="zh-CN" b="1" dirty="0" smtClean="0"/>
              <a:t>常用的编程语言</a:t>
            </a:r>
            <a:r>
              <a:rPr lang="zh-CN" altLang="en-US" b="1" dirty="0" smtClean="0"/>
              <a:t>：</a:t>
            </a:r>
            <a:r>
              <a:rPr lang="zh-CN" altLang="zh-CN" dirty="0" smtClean="0"/>
              <a:t>包括</a:t>
            </a:r>
            <a:r>
              <a:rPr lang="en-US" altLang="zh-CN" dirty="0" smtClean="0"/>
              <a:t>C</a:t>
            </a:r>
            <a:r>
              <a:rPr lang="zh-CN" altLang="zh-CN" dirty="0" smtClean="0"/>
              <a:t>、</a:t>
            </a:r>
            <a:r>
              <a:rPr lang="en-US" altLang="zh-CN" dirty="0" smtClean="0"/>
              <a:t>C++</a:t>
            </a:r>
            <a:r>
              <a:rPr lang="zh-CN" altLang="zh-CN" dirty="0" smtClean="0"/>
              <a:t>、</a:t>
            </a:r>
            <a:r>
              <a:rPr lang="en-US" altLang="zh-CN" dirty="0" smtClean="0"/>
              <a:t>C#</a:t>
            </a:r>
            <a:r>
              <a:rPr lang="zh-CN" altLang="zh-CN" dirty="0" smtClean="0"/>
              <a:t>、</a:t>
            </a:r>
            <a:r>
              <a:rPr lang="en-US" altLang="zh-CN" dirty="0" smtClean="0"/>
              <a:t>Java</a:t>
            </a:r>
            <a:r>
              <a:rPr lang="zh-CN" altLang="zh-CN" dirty="0" smtClean="0"/>
              <a:t>、</a:t>
            </a:r>
            <a:r>
              <a:rPr lang="en-US" altLang="zh-CN" dirty="0" smtClean="0"/>
              <a:t>JavaScript</a:t>
            </a:r>
            <a:r>
              <a:rPr lang="zh-CN" altLang="zh-CN" dirty="0" smtClean="0"/>
              <a:t>、</a:t>
            </a:r>
            <a:r>
              <a:rPr lang="en-US" altLang="zh-CN" dirty="0" smtClean="0"/>
              <a:t>R</a:t>
            </a:r>
            <a:r>
              <a:rPr lang="zh-CN" altLang="zh-CN" dirty="0" smtClean="0"/>
              <a:t>、</a:t>
            </a:r>
            <a:r>
              <a:rPr lang="en-US" altLang="zh-CN" dirty="0" smtClean="0"/>
              <a:t>PHP</a:t>
            </a:r>
            <a:r>
              <a:rPr lang="zh-CN" altLang="zh-CN" dirty="0" smtClean="0"/>
              <a:t>、</a:t>
            </a:r>
            <a:r>
              <a:rPr lang="en-US" altLang="zh-CN" dirty="0" smtClean="0"/>
              <a:t>Ruby</a:t>
            </a:r>
            <a:r>
              <a:rPr lang="zh-CN" altLang="zh-CN" dirty="0" smtClean="0"/>
              <a:t>、</a:t>
            </a:r>
            <a:r>
              <a:rPr lang="en-US" altLang="zh-CN" dirty="0" err="1" smtClean="0"/>
              <a:t>Matlab</a:t>
            </a:r>
            <a:r>
              <a:rPr lang="zh-CN" altLang="zh-CN" dirty="0" smtClean="0"/>
              <a:t>、</a:t>
            </a:r>
            <a:r>
              <a:rPr lang="en-US" altLang="zh-CN" dirty="0" smtClean="0"/>
              <a:t>HTML</a:t>
            </a:r>
            <a:r>
              <a:rPr lang="zh-CN" altLang="zh-CN" dirty="0" smtClean="0"/>
              <a:t>、</a:t>
            </a:r>
            <a:r>
              <a:rPr lang="en-US" altLang="zh-CN" dirty="0" smtClean="0"/>
              <a:t>Perl</a:t>
            </a:r>
            <a:r>
              <a:rPr lang="zh-CN" altLang="zh-CN" dirty="0" smtClean="0"/>
              <a:t>、</a:t>
            </a:r>
            <a:r>
              <a:rPr lang="en-US" altLang="zh-CN" dirty="0" smtClean="0"/>
              <a:t>Fortran</a:t>
            </a:r>
            <a:r>
              <a:rPr lang="zh-CN" altLang="zh-CN" dirty="0" smtClean="0"/>
              <a:t>、谷歌的</a:t>
            </a:r>
            <a:r>
              <a:rPr lang="en-US" altLang="zh-CN" dirty="0" smtClean="0"/>
              <a:t>Go</a:t>
            </a:r>
            <a:r>
              <a:rPr lang="zh-CN" altLang="zh-CN" dirty="0" smtClean="0"/>
              <a:t>语言和苹果的</a:t>
            </a:r>
            <a:r>
              <a:rPr lang="en-US" altLang="zh-CN" dirty="0" smtClean="0"/>
              <a:t>Swift</a:t>
            </a:r>
            <a:r>
              <a:rPr lang="zh-CN" altLang="zh-CN" dirty="0" smtClean="0"/>
              <a:t>语言。</a:t>
            </a:r>
            <a:endParaRPr lang="zh-CN" altLang="en-US" dirty="0" smtClean="0"/>
          </a:p>
          <a:p>
            <a:r>
              <a:rPr lang="en-US" altLang="zh-CN" b="1" dirty="0" smtClean="0"/>
              <a:t>Python</a:t>
            </a:r>
            <a:r>
              <a:rPr lang="zh-CN" altLang="en-US" b="1" dirty="0"/>
              <a:t>的独特之</a:t>
            </a:r>
            <a:r>
              <a:rPr lang="zh-CN" altLang="en-US" b="1" dirty="0" smtClean="0"/>
              <a:t>处：</a:t>
            </a:r>
            <a:r>
              <a:rPr lang="en-US" altLang="zh-CN" dirty="0" smtClean="0"/>
              <a:t>Python</a:t>
            </a:r>
            <a:r>
              <a:rPr lang="zh-CN" altLang="en-US" dirty="0"/>
              <a:t>是一种</a:t>
            </a:r>
            <a:r>
              <a:rPr lang="zh-CN" altLang="en-US" dirty="0">
                <a:solidFill>
                  <a:srgbClr val="0000FF"/>
                </a:solidFill>
              </a:rPr>
              <a:t>非常通用</a:t>
            </a:r>
            <a:r>
              <a:rPr lang="zh-CN" altLang="en-US" dirty="0"/>
              <a:t>的语言，因为</a:t>
            </a:r>
            <a:r>
              <a:rPr lang="zh-CN" altLang="en-US" dirty="0">
                <a:solidFill>
                  <a:srgbClr val="0000FF"/>
                </a:solidFill>
              </a:rPr>
              <a:t>易于阅读和编写</a:t>
            </a:r>
            <a:r>
              <a:rPr lang="zh-CN" altLang="en-US" dirty="0"/>
              <a:t>，常常被称为实用主义。</a:t>
            </a:r>
            <a:r>
              <a:rPr lang="en-US" altLang="zh-CN" dirty="0"/>
              <a:t>Python</a:t>
            </a:r>
            <a:r>
              <a:rPr lang="zh-CN" altLang="en-US" dirty="0"/>
              <a:t>还非常简单，设计者不太强调惯用的语法，这使得</a:t>
            </a:r>
            <a:r>
              <a:rPr lang="en-US" altLang="zh-CN" dirty="0"/>
              <a:t>Python</a:t>
            </a:r>
            <a:r>
              <a:rPr lang="zh-CN" altLang="en-US" dirty="0"/>
              <a:t>更加易于使用，甚至非程序员或开发人员也很容易上手</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z="4000" dirty="0" smtClean="0"/>
              <a:t>Python</a:t>
            </a:r>
            <a:r>
              <a:rPr lang="zh-CN" altLang="en-US" sz="4000" dirty="0" smtClean="0"/>
              <a:t>的优势</a:t>
            </a:r>
            <a:endParaRPr lang="zh-CN" altLang="en-US" sz="4000" dirty="0"/>
          </a:p>
        </p:txBody>
      </p:sp>
    </p:spTree>
    <p:extLst>
      <p:ext uri="{BB962C8B-B14F-4D97-AF65-F5344CB8AC3E}">
        <p14:creationId xmlns:p14="http://schemas.microsoft.com/office/powerpoint/2010/main" val="214331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smtClean="0"/>
              <a:t>Python</a:t>
            </a:r>
            <a:r>
              <a:rPr lang="zh-CN" altLang="en-US" sz="4000" dirty="0" smtClean="0"/>
              <a:t>的优势</a:t>
            </a:r>
            <a:endParaRPr lang="zh-CN" altLang="en-US" sz="4000" dirty="0"/>
          </a:p>
        </p:txBody>
      </p:sp>
      <p:pic>
        <p:nvPicPr>
          <p:cNvPr id="5" name="图片 4" descr="rank-2014.jpg"/>
          <p:cNvPicPr>
            <a:picLocks noChangeAspect="1"/>
          </p:cNvPicPr>
          <p:nvPr/>
        </p:nvPicPr>
        <p:blipFill>
          <a:blip r:embed="rId2" cstate="print"/>
          <a:srcRect/>
          <a:stretch>
            <a:fillRect/>
          </a:stretch>
        </p:blipFill>
        <p:spPr bwMode="auto">
          <a:xfrm>
            <a:off x="533400" y="1752600"/>
            <a:ext cx="3708400" cy="2085975"/>
          </a:xfrm>
          <a:prstGeom prst="rect">
            <a:avLst/>
          </a:prstGeom>
          <a:noFill/>
          <a:ln w="9525">
            <a:noFill/>
            <a:miter lim="800000"/>
            <a:headEnd/>
            <a:tailEnd/>
          </a:ln>
        </p:spPr>
      </p:pic>
      <p:pic>
        <p:nvPicPr>
          <p:cNvPr id="6" name="图片 5" descr="rank-2015.jpg"/>
          <p:cNvPicPr>
            <a:picLocks noChangeAspect="1"/>
          </p:cNvPicPr>
          <p:nvPr/>
        </p:nvPicPr>
        <p:blipFill>
          <a:blip r:embed="rId3" cstate="print"/>
          <a:srcRect/>
          <a:stretch>
            <a:fillRect/>
          </a:stretch>
        </p:blipFill>
        <p:spPr bwMode="auto">
          <a:xfrm>
            <a:off x="533400" y="3962400"/>
            <a:ext cx="3725863" cy="2057400"/>
          </a:xfrm>
          <a:prstGeom prst="rect">
            <a:avLst/>
          </a:prstGeom>
          <a:noFill/>
          <a:ln w="9525">
            <a:noFill/>
            <a:miter lim="800000"/>
            <a:headEnd/>
            <a:tailEnd/>
          </a:ln>
        </p:spPr>
      </p:pic>
      <p:pic>
        <p:nvPicPr>
          <p:cNvPr id="7" name="图片 6" descr="2017.jpg"/>
          <p:cNvPicPr>
            <a:picLocks noChangeAspect="1"/>
          </p:cNvPicPr>
          <p:nvPr/>
        </p:nvPicPr>
        <p:blipFill>
          <a:blip r:embed="rId4" cstate="print"/>
          <a:srcRect/>
          <a:stretch>
            <a:fillRect/>
          </a:stretch>
        </p:blipFill>
        <p:spPr bwMode="auto">
          <a:xfrm>
            <a:off x="4856163" y="3886200"/>
            <a:ext cx="3716337" cy="2133600"/>
          </a:xfrm>
          <a:prstGeom prst="rect">
            <a:avLst/>
          </a:prstGeom>
          <a:noFill/>
          <a:ln w="9525">
            <a:noFill/>
            <a:miter lim="800000"/>
            <a:headEnd/>
            <a:tailEnd/>
          </a:ln>
        </p:spPr>
      </p:pic>
      <p:pic>
        <p:nvPicPr>
          <p:cNvPr id="8" name="图片 6" descr="rank-2016.jpg"/>
          <p:cNvPicPr>
            <a:picLocks noChangeAspect="1"/>
          </p:cNvPicPr>
          <p:nvPr/>
        </p:nvPicPr>
        <p:blipFill>
          <a:blip r:embed="rId5" cstate="print"/>
          <a:srcRect/>
          <a:stretch>
            <a:fillRect/>
          </a:stretch>
        </p:blipFill>
        <p:spPr bwMode="auto">
          <a:xfrm>
            <a:off x="4876800" y="1752600"/>
            <a:ext cx="3646488" cy="2000250"/>
          </a:xfrm>
          <a:prstGeom prst="rect">
            <a:avLst/>
          </a:prstGeom>
          <a:noFill/>
          <a:ln w="9525">
            <a:noFill/>
            <a:miter lim="800000"/>
            <a:headEnd/>
            <a:tailEnd/>
          </a:ln>
        </p:spPr>
      </p:pic>
      <p:sp>
        <p:nvSpPr>
          <p:cNvPr id="9" name="TextBox 8"/>
          <p:cNvSpPr txBox="1">
            <a:spLocks noChangeArrowheads="1"/>
          </p:cNvSpPr>
          <p:nvPr/>
        </p:nvSpPr>
        <p:spPr bwMode="auto">
          <a:xfrm>
            <a:off x="69850" y="2438400"/>
            <a:ext cx="460375" cy="609600"/>
          </a:xfrm>
          <a:prstGeom prst="rect">
            <a:avLst/>
          </a:prstGeom>
          <a:noFill/>
          <a:ln w="9525">
            <a:noFill/>
            <a:miter lim="800000"/>
            <a:headEnd/>
            <a:tailEnd/>
          </a:ln>
        </p:spPr>
        <p:txBody>
          <a:bodyPr vert="eaVert">
            <a:spAutoFit/>
          </a:bodyPr>
          <a:lstStyle/>
          <a:p>
            <a:r>
              <a:rPr lang="en-US" altLang="zh-CN">
                <a:ea typeface="宋体" charset="-122"/>
              </a:rPr>
              <a:t>2014</a:t>
            </a:r>
            <a:endParaRPr lang="zh-CN" altLang="en-US">
              <a:ea typeface="宋体" charset="-122"/>
            </a:endParaRPr>
          </a:p>
        </p:txBody>
      </p:sp>
      <p:sp>
        <p:nvSpPr>
          <p:cNvPr id="10" name="TextBox 9"/>
          <p:cNvSpPr txBox="1">
            <a:spLocks noChangeArrowheads="1"/>
          </p:cNvSpPr>
          <p:nvPr/>
        </p:nvSpPr>
        <p:spPr bwMode="auto">
          <a:xfrm>
            <a:off x="69850" y="4589463"/>
            <a:ext cx="460375" cy="609600"/>
          </a:xfrm>
          <a:prstGeom prst="rect">
            <a:avLst/>
          </a:prstGeom>
          <a:noFill/>
          <a:ln w="9525">
            <a:noFill/>
            <a:miter lim="800000"/>
            <a:headEnd/>
            <a:tailEnd/>
          </a:ln>
        </p:spPr>
        <p:txBody>
          <a:bodyPr vert="eaVert">
            <a:spAutoFit/>
          </a:bodyPr>
          <a:lstStyle/>
          <a:p>
            <a:r>
              <a:rPr lang="en-US" altLang="zh-CN">
                <a:ea typeface="宋体" charset="-122"/>
              </a:rPr>
              <a:t>2015</a:t>
            </a:r>
            <a:endParaRPr lang="zh-CN" altLang="en-US">
              <a:ea typeface="宋体" charset="-122"/>
            </a:endParaRPr>
          </a:p>
        </p:txBody>
      </p:sp>
      <p:sp>
        <p:nvSpPr>
          <p:cNvPr id="11" name="TextBox 10"/>
          <p:cNvSpPr txBox="1">
            <a:spLocks noChangeArrowheads="1"/>
          </p:cNvSpPr>
          <p:nvPr/>
        </p:nvSpPr>
        <p:spPr bwMode="auto">
          <a:xfrm>
            <a:off x="8567738" y="2438400"/>
            <a:ext cx="461962" cy="609600"/>
          </a:xfrm>
          <a:prstGeom prst="rect">
            <a:avLst/>
          </a:prstGeom>
          <a:noFill/>
          <a:ln w="9525">
            <a:noFill/>
            <a:miter lim="800000"/>
            <a:headEnd/>
            <a:tailEnd/>
          </a:ln>
        </p:spPr>
        <p:txBody>
          <a:bodyPr vert="eaVert">
            <a:spAutoFit/>
          </a:bodyPr>
          <a:lstStyle/>
          <a:p>
            <a:r>
              <a:rPr lang="en-US" altLang="zh-CN">
                <a:ea typeface="宋体" charset="-122"/>
              </a:rPr>
              <a:t>2016</a:t>
            </a:r>
            <a:endParaRPr lang="zh-CN" altLang="en-US">
              <a:ea typeface="宋体" charset="-122"/>
            </a:endParaRPr>
          </a:p>
        </p:txBody>
      </p:sp>
      <p:sp>
        <p:nvSpPr>
          <p:cNvPr id="12" name="TextBox 11"/>
          <p:cNvSpPr txBox="1">
            <a:spLocks noChangeArrowheads="1"/>
          </p:cNvSpPr>
          <p:nvPr/>
        </p:nvSpPr>
        <p:spPr bwMode="auto">
          <a:xfrm>
            <a:off x="8534400" y="4648200"/>
            <a:ext cx="461963" cy="609600"/>
          </a:xfrm>
          <a:prstGeom prst="rect">
            <a:avLst/>
          </a:prstGeom>
          <a:noFill/>
          <a:ln w="9525">
            <a:noFill/>
            <a:miter lim="800000"/>
            <a:headEnd/>
            <a:tailEnd/>
          </a:ln>
        </p:spPr>
        <p:txBody>
          <a:bodyPr vert="eaVert">
            <a:spAutoFit/>
          </a:bodyPr>
          <a:lstStyle/>
          <a:p>
            <a:r>
              <a:rPr lang="en-US" altLang="zh-CN">
                <a:ea typeface="宋体" charset="-122"/>
              </a:rPr>
              <a:t>2017</a:t>
            </a:r>
            <a:endParaRPr lang="zh-CN" altLang="en-US">
              <a:ea typeface="宋体" charset="-122"/>
            </a:endParaRPr>
          </a:p>
        </p:txBody>
      </p:sp>
      <p:sp>
        <p:nvSpPr>
          <p:cNvPr id="13" name="内容占位符 2">
            <a:extLst>
              <a:ext uri="{FF2B5EF4-FFF2-40B4-BE49-F238E27FC236}">
                <a16:creationId xmlns="" xmlns:a16="http://schemas.microsoft.com/office/drawing/2014/main" id="{5D13ED07-8F9C-45DF-AF5F-AAAC1ABE79ED}"/>
              </a:ext>
            </a:extLst>
          </p:cNvPr>
          <p:cNvSpPr>
            <a:spLocks noGrp="1"/>
          </p:cNvSpPr>
          <p:nvPr>
            <p:ph idx="1"/>
          </p:nvPr>
        </p:nvSpPr>
        <p:spPr>
          <a:xfrm>
            <a:off x="683568" y="6165304"/>
            <a:ext cx="7488832" cy="432048"/>
          </a:xfrm>
        </p:spPr>
        <p:txBody>
          <a:bodyPr/>
          <a:lstStyle/>
          <a:p>
            <a:pPr marL="0" indent="0">
              <a:buNone/>
            </a:pPr>
            <a:r>
              <a:rPr lang="zh-CN" altLang="zh-CN" sz="2000" dirty="0"/>
              <a:t>从</a:t>
            </a:r>
            <a:r>
              <a:rPr lang="en-US" altLang="zh-CN" sz="2000" dirty="0"/>
              <a:t>2014</a:t>
            </a:r>
            <a:r>
              <a:rPr lang="zh-CN" altLang="zh-CN" sz="2000" dirty="0"/>
              <a:t>年开始，</a:t>
            </a:r>
            <a:r>
              <a:rPr lang="en-US" altLang="zh-CN" sz="2000" dirty="0"/>
              <a:t>IEEE Spectrum</a:t>
            </a:r>
            <a:r>
              <a:rPr lang="zh-CN" altLang="zh-CN" sz="2000" dirty="0"/>
              <a:t>杂志每年都会发布编程语言排行</a:t>
            </a:r>
            <a:r>
              <a:rPr lang="zh-CN" altLang="zh-CN" sz="2000" dirty="0" smtClean="0"/>
              <a:t>榜</a:t>
            </a:r>
            <a:endParaRPr lang="en-US" altLang="zh-CN" sz="2000" dirty="0"/>
          </a:p>
          <a:p>
            <a:pPr marL="0" indent="0">
              <a:buNone/>
            </a:pPr>
            <a:endParaRPr lang="zh-CN" altLang="en-US" dirty="0"/>
          </a:p>
        </p:txBody>
      </p:sp>
    </p:spTree>
    <p:extLst>
      <p:ext uri="{BB962C8B-B14F-4D97-AF65-F5344CB8AC3E}">
        <p14:creationId xmlns:p14="http://schemas.microsoft.com/office/powerpoint/2010/main" val="1849201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392488"/>
          </a:xfrm>
        </p:spPr>
        <p:txBody>
          <a:bodyPr/>
          <a:lstStyle/>
          <a:p>
            <a:r>
              <a:rPr lang="en-US" altLang="zh-CN" b="1" dirty="0"/>
              <a:t>Python</a:t>
            </a:r>
            <a:r>
              <a:rPr lang="zh-CN" altLang="en-US" b="1" dirty="0" smtClean="0"/>
              <a:t>拥有一个健康</a:t>
            </a:r>
            <a:r>
              <a:rPr lang="zh-CN" altLang="en-US" b="1" dirty="0"/>
              <a:t>活跃且能提供有力支持的</a:t>
            </a:r>
            <a:r>
              <a:rPr lang="zh-CN" altLang="en-US" b="1" dirty="0" smtClean="0">
                <a:solidFill>
                  <a:srgbClr val="0000FF"/>
                </a:solidFill>
              </a:rPr>
              <a:t>社区</a:t>
            </a:r>
            <a:r>
              <a:rPr lang="zh-CN" altLang="en-US" b="1" dirty="0" smtClean="0"/>
              <a:t>：</a:t>
            </a:r>
            <a:r>
              <a:rPr lang="zh-CN" altLang="en-US" dirty="0"/>
              <a:t>大量的文档、指南、教程</a:t>
            </a:r>
            <a:r>
              <a:rPr lang="zh-CN" altLang="en-US" dirty="0" smtClean="0"/>
              <a:t>等等。</a:t>
            </a:r>
            <a:endParaRPr lang="en-US" altLang="zh-CN" dirty="0" smtClean="0"/>
          </a:p>
          <a:p>
            <a:pPr lvl="1"/>
            <a:r>
              <a:rPr lang="en-US" altLang="zh-CN" dirty="0" smtClean="0"/>
              <a:t>https://www.python.org/community/</a:t>
            </a:r>
          </a:p>
          <a:p>
            <a:pPr lvl="1"/>
            <a:endParaRPr lang="en-US" altLang="zh-CN" dirty="0"/>
          </a:p>
          <a:p>
            <a:r>
              <a:rPr lang="en-US" altLang="zh-CN" b="1" dirty="0"/>
              <a:t>Python</a:t>
            </a:r>
            <a:r>
              <a:rPr lang="zh-CN" altLang="en-US" b="1" dirty="0"/>
              <a:t>得到很多大企业的</a:t>
            </a:r>
            <a:r>
              <a:rPr lang="zh-CN" altLang="en-US" b="1" dirty="0" smtClean="0"/>
              <a:t>赞助：</a:t>
            </a:r>
            <a:r>
              <a:rPr lang="zh-CN" altLang="en-US" dirty="0"/>
              <a:t>企业赞助能帮助编程语言快速地发展、壮大。</a:t>
            </a:r>
            <a:r>
              <a:rPr lang="en-US" altLang="zh-CN" dirty="0"/>
              <a:t>C#</a:t>
            </a:r>
            <a:r>
              <a:rPr lang="zh-CN" altLang="en-US" dirty="0"/>
              <a:t>有</a:t>
            </a:r>
            <a:r>
              <a:rPr lang="en-US" altLang="zh-CN" dirty="0"/>
              <a:t>Microsoft</a:t>
            </a:r>
            <a:r>
              <a:rPr lang="zh-CN" altLang="en-US" dirty="0"/>
              <a:t>的赞助，</a:t>
            </a:r>
            <a:r>
              <a:rPr lang="en-US" altLang="zh-CN" dirty="0"/>
              <a:t>Java</a:t>
            </a:r>
            <a:r>
              <a:rPr lang="zh-CN" altLang="en-US" dirty="0"/>
              <a:t>有</a:t>
            </a:r>
            <a:r>
              <a:rPr lang="en-US" altLang="zh-CN" dirty="0"/>
              <a:t>Sun</a:t>
            </a:r>
            <a:r>
              <a:rPr lang="zh-CN" altLang="en-US" dirty="0"/>
              <a:t>和</a:t>
            </a:r>
            <a:r>
              <a:rPr lang="en-US" altLang="zh-CN" dirty="0"/>
              <a:t>PHP</a:t>
            </a:r>
            <a:r>
              <a:rPr lang="zh-CN" altLang="en-US" dirty="0"/>
              <a:t>赞助、支持。而</a:t>
            </a:r>
            <a:r>
              <a:rPr lang="en-US" altLang="zh-CN" dirty="0"/>
              <a:t>Python</a:t>
            </a:r>
            <a:r>
              <a:rPr lang="zh-CN" altLang="en-US" dirty="0"/>
              <a:t>则在</a:t>
            </a:r>
            <a:r>
              <a:rPr lang="en-US" altLang="zh-CN" dirty="0"/>
              <a:t>2006</a:t>
            </a:r>
            <a:r>
              <a:rPr lang="zh-CN" altLang="en-US" dirty="0"/>
              <a:t>年得到了</a:t>
            </a:r>
            <a:r>
              <a:rPr lang="en-US" altLang="zh-CN" dirty="0"/>
              <a:t>Google</a:t>
            </a:r>
            <a:r>
              <a:rPr lang="zh-CN" altLang="en-US" dirty="0"/>
              <a:t>的鼎力相助，而且从那以后</a:t>
            </a:r>
            <a:r>
              <a:rPr lang="en-US" altLang="zh-CN" dirty="0">
                <a:solidFill>
                  <a:srgbClr val="0000FF"/>
                </a:solidFill>
              </a:rPr>
              <a:t>Google</a:t>
            </a:r>
            <a:r>
              <a:rPr lang="zh-CN" altLang="en-US" dirty="0">
                <a:solidFill>
                  <a:srgbClr val="0000FF"/>
                </a:solidFill>
              </a:rPr>
              <a:t>的很多平台和应用都使用了</a:t>
            </a:r>
            <a:r>
              <a:rPr lang="en-US" altLang="zh-CN" dirty="0">
                <a:solidFill>
                  <a:srgbClr val="0000FF"/>
                </a:solidFill>
              </a:rPr>
              <a:t>python</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sz="4000" dirty="0"/>
              <a:t>Python</a:t>
            </a:r>
            <a:r>
              <a:rPr lang="zh-CN" altLang="en-US" sz="4000" dirty="0"/>
              <a:t>的优势</a:t>
            </a:r>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44264"/>
            <a:ext cx="8229492" cy="4565056"/>
          </a:xfrm>
        </p:spPr>
        <p:txBody>
          <a:bodyPr/>
          <a:lstStyle/>
          <a:p>
            <a:r>
              <a:rPr lang="zh-CN" altLang="en-US" b="1" dirty="0"/>
              <a:t>大数据的</a:t>
            </a:r>
            <a:r>
              <a:rPr lang="zh-CN" altLang="en-US" b="1" dirty="0" smtClean="0"/>
              <a:t>兴起：</a:t>
            </a:r>
            <a:r>
              <a:rPr lang="en-US" altLang="zh-CN" dirty="0" smtClean="0"/>
              <a:t>Python</a:t>
            </a:r>
            <a:r>
              <a:rPr lang="zh-CN" altLang="en-US" dirty="0"/>
              <a:t>是数据科学中最流行</a:t>
            </a:r>
            <a:r>
              <a:rPr lang="zh-CN" altLang="en-US" dirty="0" smtClean="0"/>
              <a:t>的编程语言。</a:t>
            </a:r>
            <a:r>
              <a:rPr lang="zh-CN" altLang="en-US" dirty="0"/>
              <a:t>而且它也可以被用于机器学习、人工智能系统和各种现代技术中。当然，</a:t>
            </a:r>
            <a:r>
              <a:rPr lang="en-US" altLang="zh-CN" dirty="0"/>
              <a:t>python</a:t>
            </a:r>
            <a:r>
              <a:rPr lang="zh-CN" altLang="en-US" dirty="0"/>
              <a:t>能够搭上</a:t>
            </a:r>
            <a:r>
              <a:rPr lang="zh-CN" altLang="en-US" dirty="0">
                <a:solidFill>
                  <a:srgbClr val="0000FF"/>
                </a:solidFill>
              </a:rPr>
              <a:t>大数据</a:t>
            </a:r>
            <a:r>
              <a:rPr lang="zh-CN" altLang="en-US" dirty="0"/>
              <a:t>这班车也是因为</a:t>
            </a:r>
            <a:r>
              <a:rPr lang="zh-CN" altLang="en-US" dirty="0">
                <a:solidFill>
                  <a:srgbClr val="0000FF"/>
                </a:solidFill>
              </a:rPr>
              <a:t>它能够非常简便的分析和处理数据</a:t>
            </a:r>
            <a:r>
              <a:rPr lang="zh-CN" altLang="en-US" dirty="0" smtClean="0"/>
              <a:t>。</a:t>
            </a:r>
            <a:endParaRPr lang="en-US" altLang="zh-CN" dirty="0" smtClean="0"/>
          </a:p>
          <a:p>
            <a:r>
              <a:rPr lang="en-US" altLang="zh-CN" b="1" dirty="0" smtClean="0"/>
              <a:t>Python</a:t>
            </a:r>
            <a:r>
              <a:rPr lang="zh-CN" altLang="en-US" b="1" dirty="0" smtClean="0"/>
              <a:t>有很多很棒的库：</a:t>
            </a:r>
            <a:r>
              <a:rPr lang="zh-CN" altLang="en-US" dirty="0" smtClean="0"/>
              <a:t>快速数组处理库</a:t>
            </a:r>
            <a:r>
              <a:rPr lang="en-US" altLang="zh-CN" dirty="0" err="1" smtClean="0"/>
              <a:t>NumPy</a:t>
            </a:r>
            <a:r>
              <a:rPr lang="zh-CN" altLang="en-US" dirty="0" smtClean="0"/>
              <a:t>；数值运算库</a:t>
            </a:r>
            <a:r>
              <a:rPr lang="en-US" altLang="zh-CN" dirty="0" err="1" smtClean="0"/>
              <a:t>SciPy</a:t>
            </a:r>
            <a:r>
              <a:rPr lang="zh-CN" altLang="en-US" dirty="0" smtClean="0"/>
              <a:t>；绘图的库</a:t>
            </a:r>
            <a:r>
              <a:rPr lang="en-US" altLang="zh-CN" dirty="0" err="1" smtClean="0"/>
              <a:t>matplotlib</a:t>
            </a:r>
            <a:r>
              <a:rPr lang="en-US" altLang="zh-CN" dirty="0" smtClean="0"/>
              <a:t> </a:t>
            </a:r>
            <a:r>
              <a:rPr lang="zh-CN" altLang="en-US" dirty="0" smtClean="0"/>
              <a:t>；网页开发库</a:t>
            </a:r>
            <a:r>
              <a:rPr lang="en-US" altLang="zh-CN" dirty="0" err="1" smtClean="0"/>
              <a:t>Django</a:t>
            </a:r>
            <a:r>
              <a:rPr lang="zh-CN" altLang="en-US" dirty="0" smtClean="0"/>
              <a:t>；机器学习领域鼎鼎大名的库</a:t>
            </a:r>
            <a:r>
              <a:rPr lang="en-US" altLang="zh-CN" dirty="0" err="1" smtClean="0"/>
              <a:t>scikit</a:t>
            </a:r>
            <a:r>
              <a:rPr lang="en-US" altLang="zh-CN" dirty="0" smtClean="0"/>
              <a:t>-learn</a:t>
            </a:r>
            <a:r>
              <a:rPr lang="zh-CN" altLang="en-US" dirty="0" smtClean="0"/>
              <a:t>；自然语言处理库</a:t>
            </a:r>
            <a:r>
              <a:rPr lang="en-US" altLang="zh-CN" dirty="0" err="1" smtClean="0"/>
              <a:t>nltk</a:t>
            </a:r>
            <a:r>
              <a:rPr lang="zh-CN" altLang="en-US" dirty="0" smtClean="0"/>
              <a:t>；计算机视觉库</a:t>
            </a:r>
            <a:r>
              <a:rPr lang="en-US" altLang="zh-CN" dirty="0" err="1" smtClean="0"/>
              <a:t>OpenCV</a:t>
            </a:r>
            <a:r>
              <a:rPr lang="zh-CN" altLang="en-US" dirty="0" smtClean="0"/>
              <a:t>；三维可视化库</a:t>
            </a:r>
            <a:r>
              <a:rPr lang="en-US" altLang="zh-CN" dirty="0" smtClean="0"/>
              <a:t>VTK</a:t>
            </a:r>
            <a:r>
              <a:rPr lang="zh-CN" altLang="en-US" dirty="0" smtClean="0"/>
              <a:t>；等等。</a:t>
            </a:r>
            <a:endParaRPr lang="zh-CN" altLang="en-US" b="1" dirty="0" smtClean="0"/>
          </a:p>
        </p:txBody>
      </p:sp>
      <p:sp>
        <p:nvSpPr>
          <p:cNvPr id="3" name="标题 2"/>
          <p:cNvSpPr>
            <a:spLocks noGrp="1"/>
          </p:cNvSpPr>
          <p:nvPr>
            <p:ph type="title"/>
          </p:nvPr>
        </p:nvSpPr>
        <p:spPr/>
        <p:txBody>
          <a:bodyPr/>
          <a:lstStyle/>
          <a:p>
            <a:r>
              <a:rPr lang="en-US" altLang="zh-CN" sz="4000" dirty="0"/>
              <a:t>Python</a:t>
            </a:r>
            <a:r>
              <a:rPr lang="zh-CN" altLang="en-US" sz="4000" dirty="0"/>
              <a:t>的优势</a:t>
            </a:r>
          </a:p>
        </p:txBody>
      </p:sp>
    </p:spTree>
    <p:extLst>
      <p:ext uri="{BB962C8B-B14F-4D97-AF65-F5344CB8AC3E}">
        <p14:creationId xmlns:p14="http://schemas.microsoft.com/office/powerpoint/2010/main" val="396976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844824"/>
            <a:ext cx="8229492" cy="4176464"/>
          </a:xfrm>
        </p:spPr>
        <p:txBody>
          <a:bodyPr/>
          <a:lstStyle/>
          <a:p>
            <a:r>
              <a:rPr lang="en-US" altLang="zh-CN" b="1" dirty="0"/>
              <a:t>Python</a:t>
            </a:r>
            <a:r>
              <a:rPr lang="zh-CN" altLang="en-US" b="1" dirty="0"/>
              <a:t>平衡了可靠性和高效</a:t>
            </a:r>
            <a:r>
              <a:rPr lang="zh-CN" altLang="en-US" b="1" dirty="0" smtClean="0"/>
              <a:t>性：</a:t>
            </a:r>
            <a:r>
              <a:rPr lang="zh-CN" altLang="en-US" dirty="0" smtClean="0"/>
              <a:t>可以</a:t>
            </a:r>
            <a:r>
              <a:rPr lang="zh-CN" altLang="en-US" dirty="0"/>
              <a:t>在几乎任何环境中使用和部署</a:t>
            </a:r>
            <a:r>
              <a:rPr lang="en-US" altLang="zh-CN" dirty="0"/>
              <a:t>Python</a:t>
            </a:r>
            <a:r>
              <a:rPr lang="zh-CN" altLang="en-US" dirty="0" smtClean="0"/>
              <a:t>应用程序，</a:t>
            </a:r>
            <a:r>
              <a:rPr lang="zh-CN" altLang="en-US" dirty="0"/>
              <a:t>都不必承担任何性能损失</a:t>
            </a:r>
            <a:r>
              <a:rPr lang="zh-CN" altLang="en-US" dirty="0" smtClean="0"/>
              <a:t>。</a:t>
            </a:r>
            <a:endParaRPr lang="en-US" altLang="zh-CN" dirty="0" smtClean="0"/>
          </a:p>
          <a:p>
            <a:endParaRPr lang="en-US" altLang="zh-CN" b="1" dirty="0"/>
          </a:p>
          <a:p>
            <a:r>
              <a:rPr lang="zh-CN" altLang="en-US" b="1" dirty="0"/>
              <a:t>新手友好</a:t>
            </a:r>
            <a:r>
              <a:rPr lang="zh-CN" altLang="en-US" b="1" dirty="0" smtClean="0"/>
              <a:t>性：</a:t>
            </a:r>
            <a:r>
              <a:rPr lang="zh-CN" altLang="en-US" dirty="0" smtClean="0"/>
              <a:t>它</a:t>
            </a:r>
            <a:r>
              <a:rPr lang="zh-CN" altLang="en-US" dirty="0"/>
              <a:t>是最容易学习的编程语言之一。部分原因是因为</a:t>
            </a:r>
            <a:r>
              <a:rPr lang="zh-CN" altLang="en-US" dirty="0">
                <a:solidFill>
                  <a:srgbClr val="0000FF"/>
                </a:solidFill>
              </a:rPr>
              <a:t>它简化了的语法</a:t>
            </a:r>
            <a:r>
              <a:rPr lang="zh-CN" altLang="en-US" dirty="0"/>
              <a:t>，更贴近于</a:t>
            </a:r>
            <a:r>
              <a:rPr lang="zh-CN" altLang="en-US" dirty="0" smtClean="0"/>
              <a:t>自然语言。</a:t>
            </a:r>
            <a:endParaRPr lang="zh-CN" altLang="en-US" b="1" dirty="0"/>
          </a:p>
          <a:p>
            <a:endParaRPr lang="zh-CN" altLang="en-US" b="1" dirty="0"/>
          </a:p>
          <a:p>
            <a:endParaRPr lang="zh-CN" altLang="en-US" dirty="0"/>
          </a:p>
        </p:txBody>
      </p:sp>
      <p:sp>
        <p:nvSpPr>
          <p:cNvPr id="3" name="标题 2"/>
          <p:cNvSpPr>
            <a:spLocks noGrp="1"/>
          </p:cNvSpPr>
          <p:nvPr>
            <p:ph type="title"/>
          </p:nvPr>
        </p:nvSpPr>
        <p:spPr/>
        <p:txBody>
          <a:bodyPr/>
          <a:lstStyle/>
          <a:p>
            <a:r>
              <a:rPr lang="en-US" altLang="zh-CN" sz="4000" dirty="0"/>
              <a:t>Python</a:t>
            </a:r>
            <a:r>
              <a:rPr lang="zh-CN" altLang="en-US" sz="4000" dirty="0"/>
              <a:t>的优势</a:t>
            </a:r>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4000" dirty="0" smtClean="0"/>
              <a:t>提纲</a:t>
            </a:r>
          </a:p>
        </p:txBody>
      </p:sp>
      <p:sp>
        <p:nvSpPr>
          <p:cNvPr id="6147" name="Rectangle 3"/>
          <p:cNvSpPr>
            <a:spLocks noGrp="1" noChangeArrowheads="1"/>
          </p:cNvSpPr>
          <p:nvPr/>
        </p:nvSpPr>
        <p:spPr bwMode="auto">
          <a:xfrm>
            <a:off x="457200" y="2000240"/>
            <a:ext cx="8229600" cy="415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Char char=""/>
            </a:pPr>
            <a:r>
              <a:rPr lang="zh-CN" altLang="en-US" sz="2800" u="none" dirty="0" smtClean="0"/>
              <a:t>课程介绍</a:t>
            </a:r>
            <a:endParaRPr lang="en-US" altLang="zh-CN" sz="2800" u="none" dirty="0" smtClean="0"/>
          </a:p>
          <a:p>
            <a:pPr marL="342900" indent="-342900">
              <a:spcBef>
                <a:spcPct val="20000"/>
              </a:spcBef>
              <a:buClr>
                <a:schemeClr val="hlink"/>
              </a:buClr>
              <a:buFont typeface="Wingdings" pitchFamily="2" charset="2"/>
              <a:buChar char=""/>
            </a:pPr>
            <a:r>
              <a:rPr lang="zh-CN" altLang="en-US" sz="2800" u="none" dirty="0" smtClean="0"/>
              <a:t>本章案例</a:t>
            </a:r>
            <a:endParaRPr lang="en-US" altLang="zh-CN" sz="2800" u="none" dirty="0" smtClean="0"/>
          </a:p>
          <a:p>
            <a:pPr marL="342900" indent="-342900">
              <a:spcBef>
                <a:spcPct val="20000"/>
              </a:spcBef>
              <a:buClr>
                <a:schemeClr val="hlink"/>
              </a:buClr>
              <a:buFont typeface="Wingdings" pitchFamily="2" charset="2"/>
              <a:buChar char=""/>
            </a:pPr>
            <a:r>
              <a:rPr lang="en-US" altLang="zh-CN" sz="2800" u="none" dirty="0" smtClean="0"/>
              <a:t>Python</a:t>
            </a:r>
            <a:r>
              <a:rPr lang="zh-CN" altLang="en-US" sz="2800" u="none" dirty="0" smtClean="0"/>
              <a:t>的起源</a:t>
            </a:r>
            <a:endParaRPr lang="en-US" altLang="zh-CN" sz="2800" u="none" dirty="0" smtClean="0"/>
          </a:p>
          <a:p>
            <a:pPr marL="342900" indent="-342900">
              <a:spcBef>
                <a:spcPct val="20000"/>
              </a:spcBef>
              <a:buClr>
                <a:schemeClr val="hlink"/>
              </a:buClr>
              <a:buFont typeface="Wingdings" pitchFamily="2" charset="2"/>
              <a:buChar char=""/>
            </a:pPr>
            <a:r>
              <a:rPr lang="en-US" altLang="zh-CN" sz="2800" u="none" dirty="0" smtClean="0"/>
              <a:t>Python</a:t>
            </a:r>
            <a:r>
              <a:rPr lang="zh-CN" altLang="en-US" sz="2800" u="none" dirty="0" smtClean="0"/>
              <a:t>的优势</a:t>
            </a:r>
            <a:endParaRPr lang="en-US" altLang="zh-CN" sz="2800" u="none" dirty="0" smtClean="0"/>
          </a:p>
          <a:p>
            <a:pPr marL="342900" indent="-342900">
              <a:spcBef>
                <a:spcPct val="20000"/>
              </a:spcBef>
              <a:buClr>
                <a:schemeClr val="hlink"/>
              </a:buClr>
              <a:buFont typeface="Wingdings" pitchFamily="2" charset="2"/>
              <a:buChar char=""/>
            </a:pPr>
            <a:r>
              <a:rPr lang="en-US" altLang="zh-CN" sz="2800" u="none" dirty="0" smtClean="0"/>
              <a:t>Python</a:t>
            </a:r>
            <a:r>
              <a:rPr lang="zh-CN" altLang="en-US" sz="2800" u="none" dirty="0" smtClean="0"/>
              <a:t>的特性</a:t>
            </a:r>
            <a:endParaRPr lang="en-US" altLang="zh-CN" sz="2800" u="none" dirty="0" smtClean="0"/>
          </a:p>
          <a:p>
            <a:pPr marL="342900" indent="-342900">
              <a:spcBef>
                <a:spcPct val="20000"/>
              </a:spcBef>
              <a:buClr>
                <a:schemeClr val="hlink"/>
              </a:buClr>
              <a:buFont typeface="Wingdings" pitchFamily="2" charset="2"/>
              <a:buChar char=""/>
            </a:pPr>
            <a:r>
              <a:rPr lang="zh-CN" altLang="en-US" sz="2800" u="none" dirty="0" smtClean="0"/>
              <a:t>安装和运行</a:t>
            </a:r>
            <a:endParaRPr lang="en-US" altLang="zh-CN" sz="2800" u="none" dirty="0" smtClean="0"/>
          </a:p>
          <a:p>
            <a:pPr marL="342900" indent="-342900">
              <a:spcBef>
                <a:spcPct val="20000"/>
              </a:spcBef>
              <a:buClr>
                <a:schemeClr val="hlink"/>
              </a:buClr>
              <a:buFont typeface="Wingdings" pitchFamily="2" charset="2"/>
              <a:buChar char=""/>
            </a:pPr>
            <a:r>
              <a:rPr lang="en-US" altLang="zh-CN" sz="2800" u="none" dirty="0" smtClean="0"/>
              <a:t>Python</a:t>
            </a:r>
            <a:r>
              <a:rPr lang="zh-CN" altLang="en-US" sz="2800" u="none" dirty="0" smtClean="0"/>
              <a:t>基础</a:t>
            </a:r>
            <a:endParaRPr lang="en-US" altLang="zh-CN" sz="2800" u="none" dirty="0" smtClean="0"/>
          </a:p>
          <a:p>
            <a:pPr marL="342900" indent="-342900">
              <a:spcBef>
                <a:spcPct val="20000"/>
              </a:spcBef>
              <a:buClr>
                <a:schemeClr val="hlink"/>
              </a:buClr>
              <a:buFont typeface="Wingdings" pitchFamily="2" charset="2"/>
              <a:buChar char=""/>
            </a:pPr>
            <a:r>
              <a:rPr lang="zh-CN" altLang="en-US" sz="2800" u="none" dirty="0" smtClean="0"/>
              <a:t>编程实践</a:t>
            </a:r>
            <a:endParaRPr lang="en-US" altLang="zh-CN" sz="2800" u="none" dirty="0" smtClean="0"/>
          </a:p>
        </p:txBody>
      </p:sp>
    </p:spTree>
    <p:extLst>
      <p:ext uri="{BB962C8B-B14F-4D97-AF65-F5344CB8AC3E}">
        <p14:creationId xmlns:p14="http://schemas.microsoft.com/office/powerpoint/2010/main" val="3862023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916832"/>
            <a:ext cx="8229492" cy="4176464"/>
          </a:xfrm>
        </p:spPr>
        <p:txBody>
          <a:bodyPr/>
          <a:lstStyle/>
          <a:p>
            <a:r>
              <a:rPr lang="zh-CN" altLang="en-US" b="1" dirty="0" smtClean="0"/>
              <a:t>高级语言</a:t>
            </a:r>
            <a:endParaRPr lang="en-US" altLang="zh-CN" b="1" dirty="0"/>
          </a:p>
          <a:p>
            <a:pPr lvl="1"/>
            <a:r>
              <a:rPr lang="zh-CN" altLang="zh-CN" dirty="0" smtClean="0"/>
              <a:t>机器语言使用二进制代码表达指令，是计算机硬件可以直接识别和执行的编程语言，用机器语言编写程序十分繁冗，程序也难以阅读和修改。</a:t>
            </a:r>
            <a:endParaRPr lang="en-US" altLang="zh-CN" sz="2400" dirty="0" smtClean="0"/>
          </a:p>
          <a:p>
            <a:pPr lvl="1"/>
            <a:r>
              <a:rPr lang="zh-CN" altLang="zh-CN" dirty="0" smtClean="0"/>
              <a:t>汇编语言使用助记符与机器语言中的指令进行一一对应，在计算机发展早期能够帮助程序员提高编程效率。汇编语言和机器语言统称为低级语言。</a:t>
            </a:r>
            <a:endParaRPr lang="en-US" altLang="zh-CN" sz="2400" dirty="0" smtClean="0"/>
          </a:p>
          <a:p>
            <a:pPr lvl="1"/>
            <a:r>
              <a:rPr lang="zh-CN" altLang="zh-CN" dirty="0" smtClean="0"/>
              <a:t>高级语言是接近自然语言的编程语言，可以更容易地描述计算问题并利用计算机解决计算问题。第一个被广泛应用的高级语言是诞生于</a:t>
            </a:r>
            <a:r>
              <a:rPr lang="en-US" altLang="zh-CN" dirty="0" smtClean="0"/>
              <a:t>1972</a:t>
            </a:r>
            <a:r>
              <a:rPr lang="zh-CN" altLang="zh-CN" dirty="0" smtClean="0"/>
              <a:t>年的</a:t>
            </a:r>
            <a:r>
              <a:rPr lang="en-US" altLang="zh-CN" dirty="0" smtClean="0"/>
              <a:t>C</a:t>
            </a:r>
            <a:r>
              <a:rPr lang="zh-CN" altLang="zh-CN" dirty="0" smtClean="0"/>
              <a:t>语言</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sz="4000" dirty="0"/>
              <a:t>Python</a:t>
            </a:r>
            <a:r>
              <a:rPr lang="zh-CN" altLang="en-US" sz="4000" dirty="0" smtClean="0"/>
              <a:t>的特性</a:t>
            </a:r>
            <a:endParaRPr lang="zh-CN" altLang="en-US" sz="4000" dirty="0"/>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916832"/>
            <a:ext cx="8229492" cy="4176464"/>
          </a:xfrm>
        </p:spPr>
        <p:txBody>
          <a:bodyPr/>
          <a:lstStyle/>
          <a:p>
            <a:r>
              <a:rPr lang="zh-CN" altLang="en-US" b="1" dirty="0" smtClean="0"/>
              <a:t>通用语言</a:t>
            </a:r>
            <a:endParaRPr lang="en-US" altLang="zh-CN" b="1" dirty="0"/>
          </a:p>
          <a:p>
            <a:pPr lvl="1"/>
            <a:r>
              <a:rPr lang="zh-CN" altLang="zh-CN" dirty="0" smtClean="0"/>
              <a:t>通用编程语言是指能够用于编写多种用途程序的编程语言，语法中没有专门用于特定应用的程序元素，如</a:t>
            </a:r>
            <a:r>
              <a:rPr lang="en-US" altLang="zh-CN" dirty="0" smtClean="0"/>
              <a:t>Python</a:t>
            </a:r>
            <a:r>
              <a:rPr lang="zh-CN" altLang="zh-CN" dirty="0" smtClean="0"/>
              <a:t>、</a:t>
            </a:r>
            <a:r>
              <a:rPr lang="en-US" altLang="zh-CN" dirty="0" smtClean="0"/>
              <a:t>C</a:t>
            </a:r>
            <a:r>
              <a:rPr lang="zh-CN" altLang="zh-CN" dirty="0" smtClean="0"/>
              <a:t>、</a:t>
            </a:r>
            <a:r>
              <a:rPr lang="en-US" altLang="zh-CN" dirty="0" smtClean="0"/>
              <a:t>C++</a:t>
            </a:r>
            <a:r>
              <a:rPr lang="zh-CN" altLang="zh-CN" dirty="0" smtClean="0"/>
              <a:t>、</a:t>
            </a:r>
            <a:r>
              <a:rPr lang="en-US" altLang="zh-CN" dirty="0" smtClean="0"/>
              <a:t>C#</a:t>
            </a:r>
            <a:r>
              <a:rPr lang="zh-CN" altLang="zh-CN" dirty="0" smtClean="0"/>
              <a:t>、</a:t>
            </a:r>
            <a:r>
              <a:rPr lang="en-US" altLang="zh-CN" dirty="0" smtClean="0"/>
              <a:t>Java</a:t>
            </a:r>
            <a:r>
              <a:rPr lang="zh-CN" altLang="zh-CN" dirty="0" smtClean="0"/>
              <a:t>，等等。</a:t>
            </a:r>
            <a:endParaRPr lang="en-US" altLang="zh-CN" dirty="0" smtClean="0"/>
          </a:p>
          <a:p>
            <a:pPr lvl="1"/>
            <a:r>
              <a:rPr lang="zh-CN" altLang="zh-CN" dirty="0" smtClean="0"/>
              <a:t>专用编程语言是指包含针对特定应用的程序元素，或者应用领域比较狭窄的编程语言，如</a:t>
            </a:r>
            <a:r>
              <a:rPr lang="en-US" altLang="zh-CN" dirty="0" smtClean="0"/>
              <a:t>HTML</a:t>
            </a:r>
            <a:r>
              <a:rPr lang="zh-CN" altLang="zh-CN" dirty="0" smtClean="0"/>
              <a:t>、</a:t>
            </a:r>
            <a:r>
              <a:rPr lang="en-US" altLang="zh-CN" dirty="0" smtClean="0"/>
              <a:t>JavaScript</a:t>
            </a:r>
            <a:r>
              <a:rPr lang="zh-CN" altLang="zh-CN" dirty="0" smtClean="0"/>
              <a:t>、</a:t>
            </a:r>
            <a:r>
              <a:rPr lang="en-US" altLang="zh-CN" dirty="0" err="1" smtClean="0"/>
              <a:t>Matlab</a:t>
            </a:r>
            <a:r>
              <a:rPr lang="zh-CN" altLang="zh-CN" dirty="0" smtClean="0"/>
              <a:t>、</a:t>
            </a:r>
            <a:r>
              <a:rPr lang="en-US" altLang="zh-CN" dirty="0" smtClean="0"/>
              <a:t>PHP</a:t>
            </a:r>
            <a:r>
              <a:rPr lang="zh-CN" altLang="zh-CN" dirty="0" smtClean="0"/>
              <a:t>，等等。</a:t>
            </a:r>
            <a:endParaRPr lang="en-US" altLang="zh-CN" dirty="0" smtClean="0"/>
          </a:p>
          <a:p>
            <a:pPr lvl="1"/>
            <a:r>
              <a:rPr lang="en-US" altLang="zh-CN" dirty="0" smtClean="0"/>
              <a:t>Python</a:t>
            </a:r>
            <a:r>
              <a:rPr lang="zh-CN" altLang="zh-CN" dirty="0" smtClean="0"/>
              <a:t>可以用于编写各种领域的应用程序，从科学计算、数据处理到人工智能、机器人、区块链，</a:t>
            </a:r>
            <a:r>
              <a:rPr lang="en-US" altLang="zh-CN" dirty="0" smtClean="0"/>
              <a:t>Python</a:t>
            </a:r>
            <a:r>
              <a:rPr lang="zh-CN" altLang="zh-CN" dirty="0" smtClean="0"/>
              <a:t>语言都能够发挥重要作用。</a:t>
            </a:r>
          </a:p>
        </p:txBody>
      </p:sp>
      <p:sp>
        <p:nvSpPr>
          <p:cNvPr id="3" name="标题 2"/>
          <p:cNvSpPr>
            <a:spLocks noGrp="1"/>
          </p:cNvSpPr>
          <p:nvPr>
            <p:ph type="title"/>
          </p:nvPr>
        </p:nvSpPr>
        <p:spPr/>
        <p:txBody>
          <a:bodyPr/>
          <a:lstStyle/>
          <a:p>
            <a:r>
              <a:rPr lang="en-US" altLang="zh-CN" sz="4000" dirty="0"/>
              <a:t>Python</a:t>
            </a:r>
            <a:r>
              <a:rPr lang="zh-CN" altLang="en-US" sz="4000" dirty="0" smtClean="0"/>
              <a:t>的特性</a:t>
            </a:r>
            <a:endParaRPr lang="zh-CN" altLang="en-US" sz="4000" dirty="0"/>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4956" y="1988840"/>
            <a:ext cx="8373508" cy="4176464"/>
          </a:xfrm>
        </p:spPr>
        <p:txBody>
          <a:bodyPr/>
          <a:lstStyle/>
          <a:p>
            <a:r>
              <a:rPr lang="zh-CN" altLang="en-US" b="1" dirty="0" smtClean="0"/>
              <a:t>动态语言</a:t>
            </a:r>
            <a:endParaRPr lang="en-US" altLang="zh-CN" b="1" dirty="0"/>
          </a:p>
          <a:p>
            <a:pPr lvl="1"/>
            <a:r>
              <a:rPr lang="zh-CN" altLang="zh-CN" dirty="0" smtClean="0"/>
              <a:t>高级语言按照计算机执行方式的不同可以分成两类：采用解释执行的动态语言和采用编译执行的静态语言。</a:t>
            </a:r>
            <a:endParaRPr lang="en-US" altLang="zh-CN" dirty="0" smtClean="0"/>
          </a:p>
          <a:p>
            <a:pPr lvl="1"/>
            <a:r>
              <a:rPr lang="zh-CN" altLang="zh-CN" dirty="0" smtClean="0"/>
              <a:t>编译是将源代码（高级语言代码）转换成目标代码（机器语言代码）的过程，执行编译的计算机程序称为编译器（</a:t>
            </a:r>
            <a:r>
              <a:rPr lang="en-US" altLang="zh-CN" dirty="0" smtClean="0"/>
              <a:t>Compiler</a:t>
            </a:r>
            <a:r>
              <a:rPr lang="zh-CN" altLang="zh-CN" dirty="0" smtClean="0"/>
              <a:t>）。</a:t>
            </a:r>
            <a:endParaRPr lang="en-US" altLang="zh-CN" dirty="0" smtClean="0"/>
          </a:p>
          <a:p>
            <a:pPr lvl="1"/>
            <a:r>
              <a:rPr lang="zh-CN" altLang="zh-CN" dirty="0" smtClean="0"/>
              <a:t>解释是将源代码逐条转换成目标代码同时逐条运行目标代码的过程，执行解释的计算机程序称为解释器（</a:t>
            </a:r>
            <a:r>
              <a:rPr lang="en-US" altLang="zh-CN" dirty="0" smtClean="0"/>
              <a:t>Interpreter</a:t>
            </a:r>
            <a:r>
              <a:rPr lang="zh-CN" altLang="zh-CN" dirty="0" smtClean="0"/>
              <a:t>）。</a:t>
            </a:r>
            <a:endParaRPr lang="en-US" altLang="zh-CN" dirty="0"/>
          </a:p>
        </p:txBody>
      </p:sp>
      <p:sp>
        <p:nvSpPr>
          <p:cNvPr id="3" name="标题 2"/>
          <p:cNvSpPr>
            <a:spLocks noGrp="1"/>
          </p:cNvSpPr>
          <p:nvPr>
            <p:ph type="title"/>
          </p:nvPr>
        </p:nvSpPr>
        <p:spPr/>
        <p:txBody>
          <a:bodyPr/>
          <a:lstStyle/>
          <a:p>
            <a:r>
              <a:rPr lang="en-US" altLang="zh-CN" sz="4000" dirty="0"/>
              <a:t>Python</a:t>
            </a:r>
            <a:r>
              <a:rPr lang="zh-CN" altLang="en-US" sz="4000" dirty="0" smtClean="0"/>
              <a:t>的特性</a:t>
            </a:r>
            <a:endParaRPr lang="zh-CN" altLang="en-US" sz="4000" dirty="0"/>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916832"/>
            <a:ext cx="8229492" cy="4176464"/>
          </a:xfrm>
        </p:spPr>
        <p:txBody>
          <a:bodyPr/>
          <a:lstStyle/>
          <a:p>
            <a:r>
              <a:rPr lang="zh-CN" altLang="en-US" b="1" dirty="0" smtClean="0"/>
              <a:t>动态语言</a:t>
            </a:r>
            <a:endParaRPr lang="en-US" altLang="zh-CN" b="1" dirty="0"/>
          </a:p>
          <a:p>
            <a:pPr lvl="1"/>
            <a:r>
              <a:rPr lang="zh-CN" altLang="zh-CN" dirty="0" smtClean="0"/>
              <a:t>解释和编译的区别在于：编译是一次性地翻译，一旦程序被编译，就不再需要编译器或者源代码；解释则在每次程序运行时都需要解释器和源代码。这两者的区别类似于外语资料的翻译和实时的同声传译。</a:t>
            </a:r>
            <a:endParaRPr lang="en-US" altLang="zh-CN" dirty="0" smtClean="0"/>
          </a:p>
          <a:p>
            <a:pPr lvl="1"/>
            <a:r>
              <a:rPr lang="en-US" altLang="zh-CN" dirty="0" smtClean="0"/>
              <a:t>C</a:t>
            </a:r>
            <a:r>
              <a:rPr lang="zh-CN" altLang="zh-CN" dirty="0" smtClean="0"/>
              <a:t>、</a:t>
            </a:r>
            <a:r>
              <a:rPr lang="en-US" altLang="zh-CN" dirty="0" smtClean="0"/>
              <a:t>Java</a:t>
            </a:r>
            <a:r>
              <a:rPr lang="zh-CN" altLang="zh-CN" dirty="0" smtClean="0"/>
              <a:t>是采用编译执行的静态语言，而</a:t>
            </a:r>
            <a:r>
              <a:rPr lang="en-US" altLang="zh-CN" dirty="0" smtClean="0"/>
              <a:t>JavaScript</a:t>
            </a:r>
            <a:r>
              <a:rPr lang="zh-CN" altLang="zh-CN" dirty="0" smtClean="0"/>
              <a:t>、</a:t>
            </a:r>
            <a:r>
              <a:rPr lang="en-US" altLang="zh-CN" dirty="0" smtClean="0"/>
              <a:t>PHP</a:t>
            </a:r>
            <a:r>
              <a:rPr lang="zh-CN" altLang="zh-CN" dirty="0" smtClean="0"/>
              <a:t>则是采用解释执行的动态语言。</a:t>
            </a:r>
            <a:r>
              <a:rPr lang="en-US" altLang="zh-CN" dirty="0" smtClean="0"/>
              <a:t>Python</a:t>
            </a:r>
            <a:r>
              <a:rPr lang="zh-CN" altLang="zh-CN" dirty="0" smtClean="0"/>
              <a:t>语言是采用解释执行方式的现代动态语言，其解释器保留了编译器的部分功能，随着程序运行，解释器也会生成一个完整的目标代码，从而提升了计算机性能。</a:t>
            </a:r>
            <a:endParaRPr lang="zh-CN" altLang="zh-CN" dirty="0"/>
          </a:p>
        </p:txBody>
      </p:sp>
      <p:sp>
        <p:nvSpPr>
          <p:cNvPr id="3" name="标题 2"/>
          <p:cNvSpPr>
            <a:spLocks noGrp="1"/>
          </p:cNvSpPr>
          <p:nvPr>
            <p:ph type="title"/>
          </p:nvPr>
        </p:nvSpPr>
        <p:spPr/>
        <p:txBody>
          <a:bodyPr/>
          <a:lstStyle/>
          <a:p>
            <a:r>
              <a:rPr lang="en-US" altLang="zh-CN" sz="4000" dirty="0"/>
              <a:t>Python</a:t>
            </a:r>
            <a:r>
              <a:rPr lang="zh-CN" altLang="en-US" sz="4000" dirty="0" smtClean="0"/>
              <a:t>的特性</a:t>
            </a:r>
            <a:endParaRPr lang="zh-CN" altLang="en-US" sz="4000" dirty="0"/>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916832"/>
            <a:ext cx="8229492" cy="4176464"/>
          </a:xfrm>
        </p:spPr>
        <p:txBody>
          <a:bodyPr/>
          <a:lstStyle/>
          <a:p>
            <a:r>
              <a:rPr lang="zh-CN" altLang="en-US" b="1" dirty="0" smtClean="0"/>
              <a:t>开源</a:t>
            </a:r>
            <a:endParaRPr lang="en-US" altLang="zh-CN" b="1" dirty="0" smtClean="0"/>
          </a:p>
          <a:p>
            <a:pPr lvl="1"/>
            <a:r>
              <a:rPr lang="zh-CN" altLang="zh-CN" dirty="0" smtClean="0"/>
              <a:t>开源（</a:t>
            </a:r>
            <a:r>
              <a:rPr lang="en-US" altLang="zh-CN" dirty="0" smtClean="0"/>
              <a:t>Open Source</a:t>
            </a:r>
            <a:r>
              <a:rPr lang="zh-CN" altLang="zh-CN" dirty="0" smtClean="0"/>
              <a:t>）指的是开放源代码，即源代码公开，任何人都可以访问、学习、修改甚至是发布。</a:t>
            </a:r>
            <a:endParaRPr lang="en-US" altLang="zh-CN" dirty="0" smtClean="0"/>
          </a:p>
          <a:p>
            <a:pPr lvl="1"/>
            <a:r>
              <a:rPr lang="en-US" altLang="zh-CN" dirty="0" smtClean="0"/>
              <a:t>Python</a:t>
            </a:r>
            <a:r>
              <a:rPr lang="zh-CN" altLang="zh-CN" dirty="0" smtClean="0"/>
              <a:t>语言是开源项目的优秀代表，其解释器的全部代码都是开放的，任何计算机高手都可以为不断推动</a:t>
            </a:r>
            <a:r>
              <a:rPr lang="en-US" altLang="zh-CN" dirty="0" smtClean="0"/>
              <a:t>Python</a:t>
            </a:r>
            <a:r>
              <a:rPr lang="zh-CN" altLang="zh-CN" dirty="0" smtClean="0"/>
              <a:t>语言的发展做出贡献。</a:t>
            </a:r>
            <a:endParaRPr lang="en-US" altLang="zh-CN" dirty="0" smtClean="0"/>
          </a:p>
          <a:p>
            <a:pPr lvl="1"/>
            <a:r>
              <a:rPr lang="en-US" altLang="zh-CN" dirty="0" smtClean="0"/>
              <a:t>Python</a:t>
            </a:r>
            <a:r>
              <a:rPr lang="zh-CN" altLang="zh-CN" dirty="0" smtClean="0"/>
              <a:t>软件基金会拥有</a:t>
            </a:r>
            <a:r>
              <a:rPr lang="en-US" altLang="zh-CN" dirty="0" smtClean="0"/>
              <a:t>Python 2.1</a:t>
            </a:r>
            <a:r>
              <a:rPr lang="zh-CN" altLang="zh-CN" dirty="0" smtClean="0"/>
              <a:t>版本之后所有版本的版权，该组织致力于更好地推进并保护</a:t>
            </a:r>
            <a:r>
              <a:rPr lang="en-US" altLang="zh-CN" dirty="0" smtClean="0"/>
              <a:t>Python</a:t>
            </a:r>
            <a:r>
              <a:rPr lang="zh-CN" altLang="zh-CN" dirty="0" smtClean="0"/>
              <a:t>语言的开放性。世界各地的程序员通过开源社区贡献了十几万个第三方函数库，覆盖了计算机技术的每个领域。</a:t>
            </a:r>
            <a:endParaRPr lang="zh-CN" altLang="zh-CN" dirty="0"/>
          </a:p>
        </p:txBody>
      </p:sp>
      <p:sp>
        <p:nvSpPr>
          <p:cNvPr id="3" name="标题 2"/>
          <p:cNvSpPr>
            <a:spLocks noGrp="1"/>
          </p:cNvSpPr>
          <p:nvPr>
            <p:ph type="title"/>
          </p:nvPr>
        </p:nvSpPr>
        <p:spPr/>
        <p:txBody>
          <a:bodyPr/>
          <a:lstStyle/>
          <a:p>
            <a:r>
              <a:rPr lang="en-US" altLang="zh-CN" sz="4000" dirty="0"/>
              <a:t>Python</a:t>
            </a:r>
            <a:r>
              <a:rPr lang="zh-CN" altLang="en-US" sz="4000" dirty="0" smtClean="0"/>
              <a:t>的特性</a:t>
            </a:r>
            <a:endParaRPr lang="zh-CN" altLang="en-US" sz="4000" dirty="0"/>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916832"/>
            <a:ext cx="8229492" cy="4176464"/>
          </a:xfrm>
        </p:spPr>
        <p:txBody>
          <a:bodyPr/>
          <a:lstStyle/>
          <a:p>
            <a:r>
              <a:rPr lang="zh-CN" altLang="en-US" b="1" dirty="0" smtClean="0"/>
              <a:t>语法特点</a:t>
            </a:r>
            <a:endParaRPr lang="en-US" altLang="zh-CN" b="1" dirty="0" smtClean="0"/>
          </a:p>
          <a:p>
            <a:pPr lvl="1"/>
            <a:r>
              <a:rPr lang="zh-CN" altLang="zh-CN" b="1" dirty="0" smtClean="0"/>
              <a:t>简洁易学：</a:t>
            </a:r>
            <a:r>
              <a:rPr lang="en-US" altLang="zh-CN" dirty="0" smtClean="0"/>
              <a:t>Python</a:t>
            </a:r>
            <a:r>
              <a:rPr lang="zh-CN" altLang="zh-CN" dirty="0" smtClean="0"/>
              <a:t>语言关键字少、结构简单、语法清晰，实现相同功能的代码行数仅为其它语言的</a:t>
            </a:r>
            <a:r>
              <a:rPr lang="en-US" altLang="zh-CN" dirty="0" smtClean="0"/>
              <a:t>1/10</a:t>
            </a:r>
            <a:r>
              <a:rPr lang="zh-CN" altLang="zh-CN" dirty="0" smtClean="0"/>
              <a:t>～</a:t>
            </a:r>
            <a:r>
              <a:rPr lang="en-US" altLang="zh-CN" dirty="0" smtClean="0"/>
              <a:t>1/5</a:t>
            </a:r>
            <a:r>
              <a:rPr lang="zh-CN" altLang="zh-CN" dirty="0" smtClean="0"/>
              <a:t>，初学者可以在短时间内轻松上手。</a:t>
            </a:r>
          </a:p>
          <a:p>
            <a:pPr lvl="1"/>
            <a:r>
              <a:rPr lang="zh-CN" altLang="zh-CN" b="1" dirty="0" smtClean="0"/>
              <a:t>强制可读：</a:t>
            </a:r>
            <a:r>
              <a:rPr lang="en-US" altLang="zh-CN" dirty="0" smtClean="0"/>
              <a:t>Python</a:t>
            </a:r>
            <a:r>
              <a:rPr lang="zh-CN" altLang="zh-CN" dirty="0" smtClean="0"/>
              <a:t>语言通过强制缩进 （类似文章段落的首行空格）来体现语句间的逻辑关系，显著提高了程序的可读性。</a:t>
            </a:r>
          </a:p>
          <a:p>
            <a:pPr lvl="1"/>
            <a:r>
              <a:rPr lang="zh-CN" altLang="zh-CN" b="1" dirty="0" smtClean="0"/>
              <a:t>支持中文：</a:t>
            </a:r>
            <a:r>
              <a:rPr lang="en-US" altLang="zh-CN" dirty="0" smtClean="0"/>
              <a:t>Python 3.0</a:t>
            </a:r>
            <a:r>
              <a:rPr lang="zh-CN" altLang="zh-CN" dirty="0" smtClean="0"/>
              <a:t>解释器采用</a:t>
            </a:r>
            <a:r>
              <a:rPr lang="en-US" altLang="zh-CN" dirty="0" smtClean="0"/>
              <a:t>UTF-8</a:t>
            </a:r>
            <a:r>
              <a:rPr lang="zh-CN" altLang="zh-CN" dirty="0" smtClean="0"/>
              <a:t>编码表达所有字符，可以表达英文、中文、韩文、法文等各类自然语言。</a:t>
            </a:r>
            <a:endParaRPr lang="zh-CN" altLang="zh-CN" dirty="0"/>
          </a:p>
        </p:txBody>
      </p:sp>
      <p:sp>
        <p:nvSpPr>
          <p:cNvPr id="3" name="标题 2"/>
          <p:cNvSpPr>
            <a:spLocks noGrp="1"/>
          </p:cNvSpPr>
          <p:nvPr>
            <p:ph type="title"/>
          </p:nvPr>
        </p:nvSpPr>
        <p:spPr/>
        <p:txBody>
          <a:bodyPr/>
          <a:lstStyle/>
          <a:p>
            <a:r>
              <a:rPr lang="en-US" altLang="zh-CN" sz="4000" dirty="0"/>
              <a:t>Python</a:t>
            </a:r>
            <a:r>
              <a:rPr lang="zh-CN" altLang="en-US" sz="4000" dirty="0" smtClean="0"/>
              <a:t>的特性</a:t>
            </a:r>
            <a:endParaRPr lang="zh-CN" altLang="en-US" sz="4000" dirty="0"/>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816272"/>
            <a:ext cx="8229492" cy="1108672"/>
          </a:xfrm>
        </p:spPr>
        <p:txBody>
          <a:bodyPr/>
          <a:lstStyle/>
          <a:p>
            <a:r>
              <a:rPr lang="zh-CN" altLang="zh-CN" dirty="0" smtClean="0"/>
              <a:t>打开</a:t>
            </a:r>
            <a:r>
              <a:rPr lang="en-US" altLang="zh-CN" dirty="0" smtClean="0"/>
              <a:t>Python</a:t>
            </a:r>
            <a:r>
              <a:rPr lang="zh-CN" altLang="zh-CN" dirty="0" smtClean="0"/>
              <a:t>官方主页，可以访问所有相关资源。</a:t>
            </a:r>
            <a:endParaRPr lang="en-US" altLang="zh-CN" dirty="0" smtClean="0"/>
          </a:p>
          <a:p>
            <a:pPr lvl="1"/>
            <a:r>
              <a:rPr lang="en-US" altLang="zh-CN" dirty="0" smtClean="0"/>
              <a:t>https://www.python.org/</a:t>
            </a:r>
            <a:endParaRPr lang="zh-CN" altLang="en-US" dirty="0"/>
          </a:p>
        </p:txBody>
      </p:sp>
      <p:sp>
        <p:nvSpPr>
          <p:cNvPr id="3" name="标题 2"/>
          <p:cNvSpPr>
            <a:spLocks noGrp="1"/>
          </p:cNvSpPr>
          <p:nvPr>
            <p:ph type="title"/>
          </p:nvPr>
        </p:nvSpPr>
        <p:spPr/>
        <p:txBody>
          <a:bodyPr/>
          <a:lstStyle/>
          <a:p>
            <a:r>
              <a:rPr lang="zh-CN" altLang="en-US" sz="4000" dirty="0" smtClean="0"/>
              <a:t>安装和运行</a:t>
            </a:r>
            <a:endParaRPr lang="zh-CN" altLang="en-US" sz="4000" dirty="0"/>
          </a:p>
        </p:txBody>
      </p:sp>
      <p:sp>
        <p:nvSpPr>
          <p:cNvPr id="9" name="右箭头 8"/>
          <p:cNvSpPr/>
          <p:nvPr/>
        </p:nvSpPr>
        <p:spPr bwMode="auto">
          <a:xfrm flipH="1" flipV="1">
            <a:off x="5714970" y="5714940"/>
            <a:ext cx="239809" cy="33305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pic>
        <p:nvPicPr>
          <p:cNvPr id="7" name="图片 709">
            <a:extLst>
              <a:ext uri="{FF2B5EF4-FFF2-40B4-BE49-F238E27FC236}">
                <a16:creationId xmlns="" xmlns:a16="http://schemas.microsoft.com/office/drawing/2014/main" id="{7AACB2F0-F575-4861-96A9-33AE38F6D7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24944"/>
            <a:ext cx="7397620" cy="291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489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2032296"/>
            <a:ext cx="8229492" cy="3700960"/>
          </a:xfrm>
        </p:spPr>
        <p:txBody>
          <a:bodyPr/>
          <a:lstStyle/>
          <a:p>
            <a:r>
              <a:rPr lang="en-US" altLang="zh-CN" dirty="0" smtClean="0"/>
              <a:t>Python 3.x</a:t>
            </a:r>
            <a:r>
              <a:rPr lang="zh-CN" altLang="zh-CN" dirty="0" smtClean="0"/>
              <a:t>系列发布已达</a:t>
            </a:r>
            <a:r>
              <a:rPr lang="en-US" altLang="zh-CN" dirty="0" smtClean="0"/>
              <a:t>8</a:t>
            </a:r>
            <a:r>
              <a:rPr lang="zh-CN" altLang="zh-CN" dirty="0" smtClean="0"/>
              <a:t>年，目前已经非常成熟和稳定，全部的标准库和绝大多数第三方库都能够很好地支持</a:t>
            </a:r>
            <a:r>
              <a:rPr lang="en-US" altLang="zh-CN" dirty="0" smtClean="0"/>
              <a:t>Python 3.x</a:t>
            </a:r>
            <a:r>
              <a:rPr lang="zh-CN" altLang="zh-CN" dirty="0" smtClean="0"/>
              <a:t>系列</a:t>
            </a:r>
            <a:r>
              <a:rPr lang="zh-CN" altLang="en-US" dirty="0" smtClean="0"/>
              <a:t>。</a:t>
            </a:r>
            <a:endParaRPr lang="en-US" altLang="zh-CN" dirty="0" smtClean="0"/>
          </a:p>
          <a:p>
            <a:endParaRPr lang="en-US" altLang="zh-CN" dirty="0" smtClean="0"/>
          </a:p>
          <a:p>
            <a:r>
              <a:rPr lang="zh-CN" altLang="zh-CN" dirty="0" smtClean="0"/>
              <a:t>下载最新版本的</a:t>
            </a:r>
            <a:r>
              <a:rPr lang="en-US" altLang="zh-CN" dirty="0" smtClean="0"/>
              <a:t>Python</a:t>
            </a:r>
            <a:r>
              <a:rPr lang="zh-CN" altLang="zh-CN" dirty="0" smtClean="0"/>
              <a:t>解释器，单击图中“</a:t>
            </a:r>
            <a:r>
              <a:rPr lang="en-US" altLang="zh-CN" dirty="0" smtClean="0"/>
              <a:t>Download Python 3.6.4</a:t>
            </a:r>
            <a:r>
              <a:rPr lang="zh-CN" altLang="zh-CN" dirty="0" smtClean="0"/>
              <a:t>”按钮，直接下载</a:t>
            </a:r>
            <a:r>
              <a:rPr lang="en-US" altLang="zh-CN" dirty="0" smtClean="0"/>
              <a:t>Windows</a:t>
            </a:r>
            <a:r>
              <a:rPr lang="zh-CN" altLang="zh-CN" dirty="0" smtClean="0"/>
              <a:t>操作系统的</a:t>
            </a:r>
            <a:r>
              <a:rPr lang="en-US" altLang="zh-CN" dirty="0" smtClean="0"/>
              <a:t>Python</a:t>
            </a:r>
            <a:r>
              <a:rPr lang="zh-CN" altLang="zh-CN" dirty="0" smtClean="0"/>
              <a:t>解释器</a:t>
            </a:r>
            <a:r>
              <a:rPr lang="zh-CN" altLang="en-US" dirty="0" smtClean="0"/>
              <a:t>。</a:t>
            </a:r>
            <a:endParaRPr lang="en-US" altLang="zh-CN" dirty="0"/>
          </a:p>
        </p:txBody>
      </p:sp>
      <p:sp>
        <p:nvSpPr>
          <p:cNvPr id="3" name="标题 2"/>
          <p:cNvSpPr>
            <a:spLocks noGrp="1"/>
          </p:cNvSpPr>
          <p:nvPr>
            <p:ph type="title"/>
          </p:nvPr>
        </p:nvSpPr>
        <p:spPr/>
        <p:txBody>
          <a:bodyPr/>
          <a:lstStyle/>
          <a:p>
            <a:r>
              <a:rPr lang="zh-CN" altLang="en-US" sz="4000" dirty="0" smtClean="0"/>
              <a:t>安装和运行</a:t>
            </a:r>
            <a:endParaRPr lang="zh-CN" altLang="en-US" sz="4000" dirty="0"/>
          </a:p>
        </p:txBody>
      </p:sp>
    </p:spTree>
    <p:extLst>
      <p:ext uri="{BB962C8B-B14F-4D97-AF65-F5344CB8AC3E}">
        <p14:creationId xmlns:p14="http://schemas.microsoft.com/office/powerpoint/2010/main" val="2198489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628800"/>
            <a:ext cx="8229492" cy="936104"/>
          </a:xfrm>
        </p:spPr>
        <p:txBody>
          <a:bodyPr/>
          <a:lstStyle/>
          <a:p>
            <a:r>
              <a:rPr lang="zh-CN" altLang="zh-CN" dirty="0" smtClean="0"/>
              <a:t>双击下载的可执行文件“</a:t>
            </a:r>
            <a:r>
              <a:rPr lang="en-US" altLang="zh-CN" dirty="0" smtClean="0"/>
              <a:t>Python-3.6.4.exe</a:t>
            </a:r>
            <a:r>
              <a:rPr lang="zh-CN" altLang="zh-CN" dirty="0" smtClean="0"/>
              <a:t>”安装</a:t>
            </a:r>
            <a:r>
              <a:rPr lang="en-US" altLang="zh-CN" dirty="0" smtClean="0"/>
              <a:t>Python</a:t>
            </a:r>
            <a:r>
              <a:rPr lang="zh-CN" altLang="zh-CN" dirty="0" smtClean="0"/>
              <a:t>解释器</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sz="4000" dirty="0" smtClean="0"/>
              <a:t>安装和运行</a:t>
            </a:r>
            <a:endParaRPr lang="zh-CN" altLang="en-US" sz="4000" dirty="0"/>
          </a:p>
        </p:txBody>
      </p:sp>
      <p:pic>
        <p:nvPicPr>
          <p:cNvPr id="4" name="图片 708">
            <a:extLst>
              <a:ext uri="{FF2B5EF4-FFF2-40B4-BE49-F238E27FC236}">
                <a16:creationId xmlns="" xmlns:a16="http://schemas.microsoft.com/office/drawing/2014/main" id="{1EF823E0-03BE-4367-AB21-8953A6791B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2659767"/>
            <a:ext cx="4471865" cy="27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 xmlns:a16="http://schemas.microsoft.com/office/drawing/2014/main" id="{5D13ED07-8F9C-45DF-AF5F-AAAC1ABE79ED}"/>
              </a:ext>
            </a:extLst>
          </p:cNvPr>
          <p:cNvSpPr txBox="1">
            <a:spLocks/>
          </p:cNvSpPr>
          <p:nvPr/>
        </p:nvSpPr>
        <p:spPr bwMode="auto">
          <a:xfrm>
            <a:off x="611560" y="5589240"/>
            <a:ext cx="80648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hangingPunct="0">
              <a:spcBef>
                <a:spcPct val="20000"/>
              </a:spcBef>
              <a:buClr>
                <a:schemeClr val="hlink"/>
              </a:buClr>
            </a:pPr>
            <a:r>
              <a:rPr lang="zh-CN" altLang="zh-CN" u="none" dirty="0" smtClean="0"/>
              <a:t>勾选最下方“</a:t>
            </a:r>
            <a:r>
              <a:rPr lang="en-US" altLang="zh-CN" u="none" dirty="0" smtClean="0"/>
              <a:t>Add Python 3.6 to PATH</a:t>
            </a:r>
            <a:r>
              <a:rPr lang="zh-CN" altLang="zh-CN" u="none" dirty="0" smtClean="0"/>
              <a:t>”，选择“</a:t>
            </a:r>
            <a:r>
              <a:rPr lang="en-US" altLang="zh-CN" u="none" dirty="0" smtClean="0"/>
              <a:t>Install Now</a:t>
            </a:r>
            <a:r>
              <a:rPr lang="zh-CN" altLang="zh-CN" u="none" dirty="0" smtClean="0"/>
              <a:t>”将</a:t>
            </a:r>
            <a:r>
              <a:rPr lang="en-US" altLang="zh-CN" u="none" dirty="0" smtClean="0"/>
              <a:t>Python</a:t>
            </a:r>
            <a:r>
              <a:rPr lang="zh-CN" altLang="zh-CN" u="none" dirty="0" smtClean="0"/>
              <a:t>安装在默认路径下，选择“</a:t>
            </a:r>
            <a:r>
              <a:rPr lang="en-US" altLang="zh-CN" u="none" dirty="0" smtClean="0"/>
              <a:t>Customize installation</a:t>
            </a:r>
            <a:r>
              <a:rPr lang="zh-CN" altLang="zh-CN" u="none" dirty="0" smtClean="0"/>
              <a:t>”自行指定安装路径。</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98489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2376264"/>
          </a:xfrm>
        </p:spPr>
        <p:txBody>
          <a:bodyPr/>
          <a:lstStyle/>
          <a:p>
            <a:r>
              <a:rPr lang="zh-CN" altLang="zh-CN" dirty="0" smtClean="0"/>
              <a:t>安装完成后，在“程序”里就可以找到</a:t>
            </a:r>
            <a:r>
              <a:rPr lang="en-US" altLang="zh-CN" dirty="0" smtClean="0"/>
              <a:t>Python</a:t>
            </a:r>
            <a:r>
              <a:rPr lang="zh-CN" altLang="zh-CN" dirty="0" smtClean="0"/>
              <a:t>程序</a:t>
            </a:r>
            <a:r>
              <a:rPr lang="zh-CN" altLang="en-US" dirty="0" smtClean="0"/>
              <a:t>。</a:t>
            </a:r>
            <a:r>
              <a:rPr lang="en-US" altLang="zh-CN" dirty="0" smtClean="0"/>
              <a:t>IDLE</a:t>
            </a:r>
            <a:r>
              <a:rPr lang="zh-CN" altLang="zh-CN" dirty="0" smtClean="0"/>
              <a:t>是</a:t>
            </a:r>
            <a:r>
              <a:rPr lang="en-US" altLang="zh-CN" dirty="0" smtClean="0"/>
              <a:t>Python</a:t>
            </a:r>
            <a:r>
              <a:rPr lang="zh-CN" altLang="zh-CN" dirty="0" smtClean="0"/>
              <a:t>集成开发环境（</a:t>
            </a:r>
            <a:r>
              <a:rPr lang="en-US" altLang="zh-CN" dirty="0" smtClean="0"/>
              <a:t>Integrated Development Environment</a:t>
            </a:r>
            <a:r>
              <a:rPr lang="zh-CN" altLang="zh-CN" dirty="0" smtClean="0"/>
              <a:t>），也是最常使用的</a:t>
            </a:r>
            <a:r>
              <a:rPr lang="en-US" altLang="zh-CN" dirty="0" smtClean="0"/>
              <a:t>Python</a:t>
            </a:r>
            <a:r>
              <a:rPr lang="zh-CN" altLang="zh-CN" dirty="0" smtClean="0"/>
              <a:t>编程环境，</a:t>
            </a:r>
            <a:r>
              <a:rPr lang="en-US" altLang="zh-CN" dirty="0" smtClean="0"/>
              <a:t>Python 3.6</a:t>
            </a:r>
            <a:r>
              <a:rPr lang="zh-CN" altLang="zh-CN" dirty="0" smtClean="0"/>
              <a:t>是</a:t>
            </a:r>
            <a:r>
              <a:rPr lang="en-US" altLang="zh-CN" dirty="0" smtClean="0"/>
              <a:t>Python</a:t>
            </a:r>
            <a:r>
              <a:rPr lang="zh-CN" altLang="zh-CN" dirty="0" smtClean="0"/>
              <a:t>命令行，也是常用的</a:t>
            </a:r>
            <a:r>
              <a:rPr lang="en-US" altLang="zh-CN" dirty="0" smtClean="0"/>
              <a:t>Python</a:t>
            </a:r>
            <a:r>
              <a:rPr lang="zh-CN" altLang="zh-CN" dirty="0" smtClean="0"/>
              <a:t>编程环境。</a:t>
            </a:r>
            <a:endParaRPr lang="en-US" altLang="zh-CN" dirty="0"/>
          </a:p>
        </p:txBody>
      </p:sp>
      <p:sp>
        <p:nvSpPr>
          <p:cNvPr id="3" name="标题 2"/>
          <p:cNvSpPr>
            <a:spLocks noGrp="1"/>
          </p:cNvSpPr>
          <p:nvPr>
            <p:ph type="title"/>
          </p:nvPr>
        </p:nvSpPr>
        <p:spPr/>
        <p:txBody>
          <a:bodyPr/>
          <a:lstStyle/>
          <a:p>
            <a:r>
              <a:rPr lang="zh-CN" altLang="en-US" sz="4000" dirty="0" smtClean="0"/>
              <a:t>安装和运行</a:t>
            </a:r>
            <a:endParaRPr lang="zh-CN" altLang="en-US" sz="4000" dirty="0"/>
          </a:p>
        </p:txBody>
      </p:sp>
      <p:pic>
        <p:nvPicPr>
          <p:cNvPr id="4" name="图片 707">
            <a:extLst>
              <a:ext uri="{FF2B5EF4-FFF2-40B4-BE49-F238E27FC236}">
                <a16:creationId xmlns="" xmlns:a16="http://schemas.microsoft.com/office/drawing/2014/main" id="{84E00A22-5A1B-4DB4-A057-7C23040BC9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49080"/>
            <a:ext cx="4160159" cy="19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489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772816"/>
            <a:ext cx="8424936" cy="4896544"/>
          </a:xfrm>
        </p:spPr>
        <p:txBody>
          <a:bodyPr/>
          <a:lstStyle/>
          <a:p>
            <a:pPr>
              <a:lnSpc>
                <a:spcPct val="80000"/>
              </a:lnSpc>
            </a:pPr>
            <a:r>
              <a:rPr lang="zh-CN" altLang="en-US" sz="2800" dirty="0" smtClean="0"/>
              <a:t>教材</a:t>
            </a:r>
            <a:endParaRPr lang="en-US" altLang="zh-CN" sz="2800" dirty="0" smtClean="0"/>
          </a:p>
          <a:p>
            <a:pPr lvl="1">
              <a:lnSpc>
                <a:spcPct val="80000"/>
              </a:lnSpc>
            </a:pPr>
            <a:r>
              <a:rPr lang="en-US" altLang="zh-CN" sz="2400" dirty="0" smtClean="0"/>
              <a:t>《Python</a:t>
            </a:r>
            <a:r>
              <a:rPr lang="zh-CN" altLang="en-US" sz="2400" dirty="0" smtClean="0"/>
              <a:t>编程</a:t>
            </a:r>
            <a:r>
              <a:rPr lang="en-US" altLang="zh-CN" sz="2400" dirty="0" smtClean="0"/>
              <a:t>——</a:t>
            </a:r>
            <a:r>
              <a:rPr lang="zh-CN" altLang="en-US" sz="2400" dirty="0" smtClean="0"/>
              <a:t>从入门到实践</a:t>
            </a:r>
            <a:r>
              <a:rPr lang="en-US" altLang="zh-CN" sz="2400" dirty="0" smtClean="0"/>
              <a:t>》</a:t>
            </a:r>
            <a:r>
              <a:rPr lang="zh-CN" altLang="en-US" sz="2400" dirty="0" smtClean="0"/>
              <a:t>（</a:t>
            </a:r>
            <a:r>
              <a:rPr lang="en-US" altLang="zh-CN" sz="2400" dirty="0" smtClean="0"/>
              <a:t>Eric </a:t>
            </a:r>
            <a:r>
              <a:rPr lang="en-US" altLang="zh-CN" sz="2400" dirty="0" err="1" smtClean="0"/>
              <a:t>Matthes</a:t>
            </a:r>
            <a:r>
              <a:rPr lang="zh-CN" altLang="en-US" sz="2400" dirty="0" smtClean="0"/>
              <a:t>）</a:t>
            </a:r>
            <a:endParaRPr lang="en-US" altLang="zh-CN" sz="2400" dirty="0" smtClean="0"/>
          </a:p>
          <a:p>
            <a:pPr marL="457200" lvl="1" indent="0">
              <a:lnSpc>
                <a:spcPct val="80000"/>
              </a:lnSpc>
              <a:buNone/>
            </a:pPr>
            <a:r>
              <a:rPr lang="zh-CN" altLang="en-US" dirty="0" smtClean="0"/>
              <a:t>图灵程序设计丛书，人民邮电出版社，</a:t>
            </a:r>
            <a:r>
              <a:rPr lang="en-US" altLang="zh-CN" dirty="0" smtClean="0"/>
              <a:t>2016</a:t>
            </a:r>
            <a:r>
              <a:rPr lang="zh-CN" altLang="en-US" dirty="0" smtClean="0"/>
              <a:t>年</a:t>
            </a:r>
            <a:endParaRPr lang="en-US" altLang="zh-CN" dirty="0" smtClean="0"/>
          </a:p>
          <a:p>
            <a:pPr lvl="1">
              <a:lnSpc>
                <a:spcPct val="80000"/>
              </a:lnSpc>
            </a:pPr>
            <a:r>
              <a:rPr lang="en-US" altLang="zh-CN" sz="2400" dirty="0" smtClean="0"/>
              <a:t>《</a:t>
            </a:r>
            <a:r>
              <a:rPr lang="en-US" altLang="zh-CN" dirty="0"/>
              <a:t>Python</a:t>
            </a:r>
            <a:r>
              <a:rPr lang="zh-CN" altLang="en-US" dirty="0"/>
              <a:t>程序设计</a:t>
            </a:r>
            <a:r>
              <a:rPr lang="en-US" altLang="zh-CN" dirty="0"/>
              <a:t>-</a:t>
            </a:r>
            <a:r>
              <a:rPr lang="zh-CN" altLang="en-US" dirty="0"/>
              <a:t>从编程基础到专业</a:t>
            </a:r>
            <a:r>
              <a:rPr lang="zh-CN" altLang="en-US" dirty="0" smtClean="0"/>
              <a:t>应用</a:t>
            </a:r>
            <a:r>
              <a:rPr lang="en-US" altLang="zh-CN" sz="2400" dirty="0" smtClean="0"/>
              <a:t>》</a:t>
            </a:r>
            <a:r>
              <a:rPr lang="zh-CN" altLang="en-US" sz="2400" dirty="0" smtClean="0"/>
              <a:t>，章宁等，机械工业出版社，</a:t>
            </a:r>
            <a:r>
              <a:rPr lang="en-US" altLang="zh-CN" sz="2400" dirty="0" smtClean="0"/>
              <a:t>2019</a:t>
            </a:r>
            <a:endParaRPr lang="en-US" altLang="zh-CN" sz="2400" dirty="0" smtClean="0"/>
          </a:p>
          <a:p>
            <a:pPr>
              <a:lnSpc>
                <a:spcPct val="80000"/>
              </a:lnSpc>
            </a:pPr>
            <a:r>
              <a:rPr lang="zh-CN" altLang="en-US" dirty="0"/>
              <a:t>任课教师</a:t>
            </a:r>
            <a:endParaRPr lang="en-US" altLang="zh-CN" dirty="0"/>
          </a:p>
          <a:p>
            <a:pPr lvl="1">
              <a:lnSpc>
                <a:spcPct val="80000"/>
              </a:lnSpc>
            </a:pPr>
            <a:r>
              <a:rPr lang="zh-CN" altLang="en-US" dirty="0"/>
              <a:t>信息学院信计算机系  陈志新</a:t>
            </a:r>
            <a:endParaRPr lang="en-US" altLang="zh-CN" dirty="0"/>
          </a:p>
          <a:p>
            <a:pPr lvl="1">
              <a:lnSpc>
                <a:spcPct val="80000"/>
              </a:lnSpc>
            </a:pPr>
            <a:r>
              <a:rPr lang="en-US" altLang="zh-CN" dirty="0"/>
              <a:t>Email: czx236@sohu.com</a:t>
            </a:r>
          </a:p>
          <a:p>
            <a:pPr>
              <a:lnSpc>
                <a:spcPct val="80000"/>
              </a:lnSpc>
            </a:pPr>
            <a:r>
              <a:rPr lang="zh-CN" altLang="en-US" sz="2800" dirty="0" smtClean="0"/>
              <a:t>考核</a:t>
            </a:r>
            <a:endParaRPr lang="zh-CN" altLang="en-US" sz="2800" dirty="0" smtClean="0"/>
          </a:p>
          <a:p>
            <a:pPr lvl="1">
              <a:lnSpc>
                <a:spcPct val="80000"/>
              </a:lnSpc>
            </a:pPr>
            <a:r>
              <a:rPr lang="zh-CN" altLang="en-US" dirty="0" smtClean="0"/>
              <a:t>平时成绩（</a:t>
            </a:r>
            <a:r>
              <a:rPr lang="en-US" altLang="zh-CN" dirty="0" smtClean="0"/>
              <a:t>20%</a:t>
            </a:r>
            <a:r>
              <a:rPr lang="zh-CN" altLang="en-US" dirty="0" smtClean="0"/>
              <a:t>）</a:t>
            </a:r>
            <a:r>
              <a:rPr lang="en-US" altLang="zh-CN" dirty="0" smtClean="0"/>
              <a:t>+</a:t>
            </a:r>
            <a:r>
              <a:rPr lang="zh-CN" altLang="en-US" dirty="0" smtClean="0"/>
              <a:t> </a:t>
            </a:r>
            <a:r>
              <a:rPr lang="zh-CN" altLang="en-US" sz="2400" dirty="0" smtClean="0"/>
              <a:t>期末考试（</a:t>
            </a:r>
            <a:r>
              <a:rPr lang="en-US" altLang="zh-CN" sz="2400" dirty="0" smtClean="0"/>
              <a:t>80%</a:t>
            </a:r>
            <a:r>
              <a:rPr lang="zh-CN" altLang="en-US" sz="2400" dirty="0" smtClean="0"/>
              <a:t>）</a:t>
            </a:r>
            <a:endParaRPr lang="en-US" altLang="zh-CN" sz="2400" dirty="0" smtClean="0"/>
          </a:p>
          <a:p>
            <a:pPr lvl="1">
              <a:lnSpc>
                <a:spcPct val="80000"/>
              </a:lnSpc>
            </a:pPr>
            <a:r>
              <a:rPr lang="zh-CN" altLang="en-US" sz="2400" dirty="0" smtClean="0"/>
              <a:t>平时成绩包含考勤和实验成绩</a:t>
            </a:r>
            <a:endParaRPr lang="en-US" altLang="zh-CN" sz="2400" dirty="0" smtClean="0"/>
          </a:p>
          <a:p>
            <a:pPr>
              <a:lnSpc>
                <a:spcPct val="80000"/>
              </a:lnSpc>
            </a:pPr>
            <a:r>
              <a:rPr lang="zh-CN" altLang="en-US" dirty="0"/>
              <a:t>课表</a:t>
            </a:r>
            <a:endParaRPr lang="en-US" altLang="zh-CN" dirty="0"/>
          </a:p>
          <a:p>
            <a:pPr lvl="1">
              <a:lnSpc>
                <a:spcPct val="80000"/>
              </a:lnSpc>
            </a:pPr>
            <a:r>
              <a:rPr lang="zh-CN" altLang="en-US" dirty="0" smtClean="0"/>
              <a:t>周二</a:t>
            </a:r>
            <a:r>
              <a:rPr lang="en-US" altLang="zh-CN" dirty="0" smtClean="0"/>
              <a:t>3-4</a:t>
            </a:r>
            <a:r>
              <a:rPr lang="zh-CN" altLang="en-US" dirty="0" smtClean="0"/>
              <a:t>节</a:t>
            </a:r>
            <a:r>
              <a:rPr lang="zh-CN" altLang="en-US" dirty="0"/>
              <a:t>，</a:t>
            </a:r>
            <a:r>
              <a:rPr lang="en-US" altLang="zh-CN" dirty="0"/>
              <a:t>6#111</a:t>
            </a:r>
            <a:endParaRPr lang="en-US" altLang="zh-CN" dirty="0">
              <a:solidFill>
                <a:srgbClr val="0000FF"/>
              </a:solidFill>
            </a:endParaRPr>
          </a:p>
          <a:p>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sz="4000" dirty="0" smtClean="0"/>
              <a:t>课程介绍</a:t>
            </a:r>
            <a:endParaRPr lang="zh-CN" altLang="en-US" sz="4000" dirty="0"/>
          </a:p>
        </p:txBody>
      </p:sp>
    </p:spTree>
    <p:extLst>
      <p:ext uri="{BB962C8B-B14F-4D97-AF65-F5344CB8AC3E}">
        <p14:creationId xmlns:p14="http://schemas.microsoft.com/office/powerpoint/2010/main" val="4186709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844824"/>
            <a:ext cx="8229492" cy="4536778"/>
          </a:xfrm>
        </p:spPr>
        <p:txBody>
          <a:bodyPr/>
          <a:lstStyle/>
          <a:p>
            <a:r>
              <a:rPr lang="zh-CN" altLang="zh-CN" dirty="0" smtClean="0"/>
              <a:t>通过</a:t>
            </a:r>
            <a:r>
              <a:rPr lang="en-US" altLang="zh-CN" dirty="0" smtClean="0"/>
              <a:t>IDLE</a:t>
            </a:r>
            <a:r>
              <a:rPr lang="zh-CN" altLang="zh-CN" dirty="0" smtClean="0"/>
              <a:t>方式启动</a:t>
            </a:r>
            <a:r>
              <a:rPr lang="en-US" altLang="zh-CN" dirty="0" smtClean="0"/>
              <a:t>Python</a:t>
            </a:r>
            <a:r>
              <a:rPr lang="zh-CN" altLang="zh-CN" dirty="0" smtClean="0"/>
              <a:t>交互式解释器</a:t>
            </a:r>
            <a:r>
              <a:rPr lang="zh-CN" altLang="en-US" dirty="0" smtClean="0"/>
              <a:t>。</a:t>
            </a:r>
            <a:endParaRPr lang="en-US" altLang="zh-CN"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zh-CN" dirty="0" smtClean="0"/>
              <a:t>通过命令行方式启动</a:t>
            </a:r>
            <a:r>
              <a:rPr lang="en-US" altLang="zh-CN" dirty="0" smtClean="0"/>
              <a:t>Python</a:t>
            </a:r>
            <a:r>
              <a:rPr lang="zh-CN" altLang="zh-CN" dirty="0" smtClean="0"/>
              <a:t>交互式解释器。</a:t>
            </a:r>
          </a:p>
          <a:p>
            <a:endParaRPr lang="zh-CN" altLang="en-US" dirty="0"/>
          </a:p>
        </p:txBody>
      </p:sp>
      <p:sp>
        <p:nvSpPr>
          <p:cNvPr id="3" name="标题 2"/>
          <p:cNvSpPr>
            <a:spLocks noGrp="1"/>
          </p:cNvSpPr>
          <p:nvPr>
            <p:ph type="title"/>
          </p:nvPr>
        </p:nvSpPr>
        <p:spPr/>
        <p:txBody>
          <a:bodyPr/>
          <a:lstStyle/>
          <a:p>
            <a:r>
              <a:rPr lang="zh-CN" altLang="en-US" sz="4000" dirty="0" smtClean="0"/>
              <a:t>安装和运行</a:t>
            </a:r>
            <a:endParaRPr lang="zh-CN" altLang="en-US" sz="4000" dirty="0"/>
          </a:p>
        </p:txBody>
      </p:sp>
      <p:pic>
        <p:nvPicPr>
          <p:cNvPr id="5" name="图片 706">
            <a:extLst>
              <a:ext uri="{FF2B5EF4-FFF2-40B4-BE49-F238E27FC236}">
                <a16:creationId xmlns="" xmlns:a16="http://schemas.microsoft.com/office/drawing/2014/main" id="{F58986CE-F223-4DF9-918D-783F41605A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3707" y="2490807"/>
            <a:ext cx="5165114" cy="144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705">
            <a:extLst>
              <a:ext uri="{FF2B5EF4-FFF2-40B4-BE49-F238E27FC236}">
                <a16:creationId xmlns="" xmlns:a16="http://schemas.microsoft.com/office/drawing/2014/main" id="{528B86D1-32C2-487F-8A62-9A1F42372F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762361"/>
            <a:ext cx="5121278" cy="154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736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680520"/>
          </a:xfrm>
        </p:spPr>
        <p:txBody>
          <a:bodyPr/>
          <a:lstStyle/>
          <a:p>
            <a:r>
              <a:rPr lang="zh-CN" altLang="zh-CN" dirty="0" smtClean="0"/>
              <a:t>运行</a:t>
            </a:r>
            <a:r>
              <a:rPr lang="en-US" altLang="zh-CN" dirty="0" smtClean="0"/>
              <a:t>Python</a:t>
            </a:r>
            <a:r>
              <a:rPr lang="zh-CN" altLang="zh-CN" dirty="0" smtClean="0"/>
              <a:t>程序有两种方式：交互式和文件式。</a:t>
            </a:r>
            <a:endParaRPr lang="en-US" altLang="zh-CN" dirty="0" smtClean="0"/>
          </a:p>
          <a:p>
            <a:pPr lvl="1"/>
            <a:r>
              <a:rPr lang="zh-CN" altLang="zh-CN" dirty="0" smtClean="0"/>
              <a:t>交互式指</a:t>
            </a:r>
            <a:r>
              <a:rPr lang="en-US" altLang="zh-CN" dirty="0" smtClean="0"/>
              <a:t>Python</a:t>
            </a:r>
            <a:r>
              <a:rPr lang="zh-CN" altLang="zh-CN" dirty="0" smtClean="0"/>
              <a:t>解释器即时响应用户输入的每条代码，给出输出结果。</a:t>
            </a:r>
            <a:r>
              <a:rPr lang="en-US" altLang="zh-CN" dirty="0" smtClean="0"/>
              <a:t>IDLE</a:t>
            </a:r>
            <a:r>
              <a:rPr lang="zh-CN" altLang="en-US" dirty="0" smtClean="0"/>
              <a:t>中，在</a:t>
            </a:r>
            <a:r>
              <a:rPr lang="zh-CN" altLang="zh-CN" dirty="0" smtClean="0"/>
              <a:t>提示符“</a:t>
            </a:r>
            <a:r>
              <a:rPr lang="en-US" altLang="zh-CN" dirty="0" smtClean="0"/>
              <a:t>&gt;&gt;&gt;</a:t>
            </a:r>
            <a:r>
              <a:rPr lang="zh-CN" altLang="zh-CN" dirty="0" smtClean="0"/>
              <a:t>”后输入语句，回车后，可以看到语句的运行结果。输入</a:t>
            </a:r>
            <a:r>
              <a:rPr lang="en-US" altLang="zh-CN" dirty="0" smtClean="0"/>
              <a:t>exit()</a:t>
            </a:r>
            <a:r>
              <a:rPr lang="zh-CN" altLang="zh-CN" dirty="0" smtClean="0"/>
              <a:t>或者</a:t>
            </a:r>
            <a:r>
              <a:rPr lang="en-US" altLang="zh-CN" dirty="0" smtClean="0"/>
              <a:t>quit()</a:t>
            </a:r>
            <a:r>
              <a:rPr lang="zh-CN" altLang="zh-CN" dirty="0" smtClean="0"/>
              <a:t>可以退出</a:t>
            </a:r>
            <a:r>
              <a:rPr lang="en-US" altLang="zh-CN" dirty="0" smtClean="0"/>
              <a:t>Python</a:t>
            </a:r>
            <a:r>
              <a:rPr lang="zh-CN" altLang="zh-CN" dirty="0" smtClean="0"/>
              <a:t>运行环境。</a:t>
            </a:r>
          </a:p>
          <a:p>
            <a:pPr lvl="1"/>
            <a:r>
              <a:rPr lang="zh-CN" altLang="en-US" dirty="0" smtClean="0"/>
              <a:t>文件式是</a:t>
            </a:r>
            <a:r>
              <a:rPr lang="zh-CN" altLang="zh-CN" dirty="0" smtClean="0"/>
              <a:t>最常用的编程方式，也称为批量式</a:t>
            </a:r>
            <a:r>
              <a:rPr lang="zh-CN" altLang="en-US" dirty="0" smtClean="0"/>
              <a:t>。</a:t>
            </a:r>
            <a:r>
              <a:rPr lang="zh-CN" altLang="zh-CN" dirty="0" smtClean="0"/>
              <a:t>指用户将</a:t>
            </a:r>
            <a:r>
              <a:rPr lang="en-US" altLang="zh-CN" dirty="0" smtClean="0"/>
              <a:t>Python</a:t>
            </a:r>
            <a:r>
              <a:rPr lang="zh-CN" altLang="zh-CN" dirty="0" smtClean="0"/>
              <a:t>程序写在一个或多个文件中，然后启动</a:t>
            </a:r>
            <a:r>
              <a:rPr lang="en-US" altLang="zh-CN" dirty="0" smtClean="0"/>
              <a:t>Python</a:t>
            </a:r>
            <a:r>
              <a:rPr lang="zh-CN" altLang="zh-CN" dirty="0" smtClean="0"/>
              <a:t>解释器批量执行文件中的代码。在</a:t>
            </a:r>
            <a:r>
              <a:rPr lang="en-US" altLang="zh-CN" dirty="0" smtClean="0"/>
              <a:t>IDLE</a:t>
            </a:r>
            <a:r>
              <a:rPr lang="zh-CN" altLang="zh-CN" dirty="0" smtClean="0"/>
              <a:t>中，按快捷键</a:t>
            </a:r>
            <a:r>
              <a:rPr lang="en-US" altLang="zh-CN" dirty="0" err="1" smtClean="0"/>
              <a:t>Ctrl+N</a:t>
            </a:r>
            <a:r>
              <a:rPr lang="zh-CN" altLang="zh-CN" dirty="0" smtClean="0"/>
              <a:t>打开一个新窗口，或者在菜单中选择</a:t>
            </a:r>
            <a:r>
              <a:rPr lang="en-US" altLang="zh-CN" dirty="0" smtClean="0"/>
              <a:t>File</a:t>
            </a:r>
            <a:r>
              <a:rPr lang="zh-CN" altLang="zh-CN" dirty="0" smtClean="0"/>
              <a:t>→</a:t>
            </a:r>
            <a:r>
              <a:rPr lang="en-US" altLang="zh-CN" dirty="0" smtClean="0"/>
              <a:t>New File</a:t>
            </a:r>
            <a:r>
              <a:rPr lang="zh-CN" altLang="zh-CN" dirty="0" smtClean="0"/>
              <a:t>选项，在其中输入</a:t>
            </a:r>
            <a:r>
              <a:rPr lang="en-US" altLang="zh-CN" dirty="0" smtClean="0"/>
              <a:t>Python</a:t>
            </a:r>
            <a:r>
              <a:rPr lang="zh-CN" altLang="zh-CN" dirty="0" smtClean="0"/>
              <a:t>代码，并保存为</a:t>
            </a:r>
            <a:r>
              <a:rPr lang="en-US" altLang="zh-CN" dirty="0" smtClean="0"/>
              <a:t>.</a:t>
            </a:r>
            <a:r>
              <a:rPr lang="en-US" altLang="zh-CN" dirty="0" err="1" smtClean="0"/>
              <a:t>py</a:t>
            </a:r>
            <a:r>
              <a:rPr lang="zh-CN" altLang="zh-CN" dirty="0" smtClean="0"/>
              <a:t>文件。按快捷键</a:t>
            </a:r>
            <a:r>
              <a:rPr lang="en-US" altLang="zh-CN" dirty="0" smtClean="0"/>
              <a:t>F5</a:t>
            </a:r>
            <a:r>
              <a:rPr lang="zh-CN" altLang="zh-CN" dirty="0" smtClean="0"/>
              <a:t>运行程序，或者在菜单中选择</a:t>
            </a:r>
            <a:r>
              <a:rPr lang="en-US" altLang="zh-CN" dirty="0" smtClean="0"/>
              <a:t>Run</a:t>
            </a:r>
            <a:r>
              <a:rPr lang="zh-CN" altLang="zh-CN" dirty="0" smtClean="0"/>
              <a:t>→</a:t>
            </a:r>
            <a:r>
              <a:rPr lang="en-US" altLang="zh-CN" dirty="0" smtClean="0"/>
              <a:t>Run Module</a:t>
            </a:r>
            <a:r>
              <a:rPr lang="zh-CN" altLang="zh-CN" dirty="0" smtClean="0"/>
              <a:t>选项，运行结果显示在</a:t>
            </a:r>
            <a:r>
              <a:rPr lang="en-US" altLang="zh-CN" dirty="0" smtClean="0"/>
              <a:t>Python</a:t>
            </a:r>
            <a:r>
              <a:rPr lang="zh-CN" altLang="zh-CN" dirty="0" smtClean="0"/>
              <a:t>交互界面中。</a:t>
            </a:r>
            <a:endParaRPr lang="zh-CN" altLang="en-US" dirty="0"/>
          </a:p>
        </p:txBody>
      </p:sp>
      <p:sp>
        <p:nvSpPr>
          <p:cNvPr id="3" name="标题 2"/>
          <p:cNvSpPr>
            <a:spLocks noGrp="1"/>
          </p:cNvSpPr>
          <p:nvPr>
            <p:ph type="title"/>
          </p:nvPr>
        </p:nvSpPr>
        <p:spPr/>
        <p:txBody>
          <a:bodyPr/>
          <a:lstStyle/>
          <a:p>
            <a:r>
              <a:rPr lang="zh-CN" altLang="en-US" sz="4000" dirty="0" smtClean="0"/>
              <a:t>安装和运行</a:t>
            </a:r>
            <a:endParaRPr lang="zh-CN" altLang="en-US" sz="4000" dirty="0"/>
          </a:p>
        </p:txBody>
      </p:sp>
    </p:spTree>
    <p:extLst>
      <p:ext uri="{BB962C8B-B14F-4D97-AF65-F5344CB8AC3E}">
        <p14:creationId xmlns:p14="http://schemas.microsoft.com/office/powerpoint/2010/main" val="979736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392488"/>
          </a:xfrm>
        </p:spPr>
        <p:txBody>
          <a:bodyPr/>
          <a:lstStyle/>
          <a:p>
            <a:r>
              <a:rPr lang="zh-CN" altLang="en-US" dirty="0" smtClean="0"/>
              <a:t>下面介绍</a:t>
            </a:r>
            <a:r>
              <a:rPr lang="zh-CN" altLang="zh-CN" dirty="0" smtClean="0"/>
              <a:t>编写程序的一些基础概念，包括数据类型、变量、函数、语句</a:t>
            </a:r>
            <a:r>
              <a:rPr lang="zh-CN" altLang="en-US" dirty="0" smtClean="0"/>
              <a:t>。</a:t>
            </a:r>
            <a:endParaRPr lang="en-US" altLang="zh-CN" dirty="0" smtClean="0"/>
          </a:p>
          <a:p>
            <a:endParaRPr lang="en-US" altLang="zh-CN" dirty="0"/>
          </a:p>
          <a:p>
            <a:r>
              <a:rPr lang="zh-CN" altLang="en-US" b="1" dirty="0" smtClean="0"/>
              <a:t>数据类型</a:t>
            </a:r>
            <a:r>
              <a:rPr lang="zh-CN" altLang="zh-CN" dirty="0" smtClean="0"/>
              <a:t>（</a:t>
            </a:r>
            <a:r>
              <a:rPr lang="en-US" altLang="zh-CN" dirty="0" smtClean="0"/>
              <a:t>type</a:t>
            </a:r>
            <a:r>
              <a:rPr lang="zh-CN" altLang="zh-CN" dirty="0" smtClean="0"/>
              <a:t>）</a:t>
            </a:r>
            <a:r>
              <a:rPr lang="zh-CN" altLang="en-US" b="1" dirty="0" smtClean="0"/>
              <a:t>：</a:t>
            </a:r>
            <a:r>
              <a:rPr lang="zh-CN" altLang="zh-CN" dirty="0" smtClean="0"/>
              <a:t>是一系列值以及为这些值定义的一系列操作方法的集合。</a:t>
            </a:r>
            <a:endParaRPr lang="en-US" altLang="zh-CN" dirty="0" smtClean="0"/>
          </a:p>
          <a:p>
            <a:pPr lvl="1"/>
            <a:r>
              <a:rPr lang="zh-CN" altLang="zh-CN" dirty="0" smtClean="0"/>
              <a:t>基本数据类型包括数字和字符串</a:t>
            </a:r>
            <a:r>
              <a:rPr lang="zh-CN" altLang="en-US" dirty="0" smtClean="0"/>
              <a:t>，如</a:t>
            </a:r>
            <a:r>
              <a:rPr lang="en-US" altLang="zh-CN" dirty="0" smtClean="0"/>
              <a:t>“Hello World” </a:t>
            </a:r>
            <a:r>
              <a:rPr lang="zh-CN" altLang="en-US" dirty="0" smtClean="0"/>
              <a:t>。</a:t>
            </a:r>
            <a:endParaRPr lang="en-US" altLang="zh-CN" dirty="0" smtClean="0"/>
          </a:p>
          <a:p>
            <a:pPr lvl="1"/>
            <a:r>
              <a:rPr lang="zh-CN" altLang="zh-CN" dirty="0" smtClean="0"/>
              <a:t>列表、元组、字典</a:t>
            </a:r>
            <a:r>
              <a:rPr lang="zh-CN" altLang="en-US" dirty="0" smtClean="0"/>
              <a:t>等</a:t>
            </a:r>
            <a:r>
              <a:rPr lang="zh-CN" altLang="zh-CN" dirty="0" smtClean="0"/>
              <a:t>组合数据类型</a:t>
            </a:r>
            <a:r>
              <a:rPr lang="zh-CN" altLang="en-US" dirty="0" smtClean="0"/>
              <a:t>，如</a:t>
            </a:r>
            <a:r>
              <a:rPr lang="en-US" altLang="zh-CN" dirty="0" smtClean="0"/>
              <a:t>[1,2,3,4,5] </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392488"/>
          </a:xfrm>
        </p:spPr>
        <p:txBody>
          <a:bodyPr/>
          <a:lstStyle/>
          <a:p>
            <a:pPr marL="342900" lvl="1" indent="-342900">
              <a:buFont typeface="Wingdings" pitchFamily="2" charset="2"/>
              <a:buChar char="l"/>
            </a:pPr>
            <a:r>
              <a:rPr lang="zh-CN" altLang="en-US" sz="2800" b="1" dirty="0" smtClean="0"/>
              <a:t>变量</a:t>
            </a:r>
            <a:r>
              <a:rPr lang="zh-CN" altLang="zh-CN" sz="2800" dirty="0" smtClean="0"/>
              <a:t>（</a:t>
            </a:r>
            <a:r>
              <a:rPr lang="en-US" altLang="zh-CN" sz="2800" dirty="0" smtClean="0"/>
              <a:t>variable</a:t>
            </a:r>
            <a:r>
              <a:rPr lang="zh-CN" altLang="zh-CN" sz="2800" dirty="0" smtClean="0"/>
              <a:t>）</a:t>
            </a:r>
            <a:r>
              <a:rPr lang="zh-CN" altLang="en-US" sz="2800" b="1" dirty="0" smtClean="0"/>
              <a:t>：</a:t>
            </a:r>
            <a:r>
              <a:rPr lang="zh-CN" altLang="zh-CN" sz="2800" dirty="0" smtClean="0"/>
              <a:t>是</a:t>
            </a:r>
            <a:r>
              <a:rPr lang="zh-CN" altLang="en-US" sz="2800" dirty="0" smtClean="0"/>
              <a:t>编程语言中</a:t>
            </a:r>
            <a:r>
              <a:rPr lang="zh-CN" altLang="zh-CN" sz="2800" dirty="0" smtClean="0"/>
              <a:t>能存储计算结果或能表示值的抽象概念。</a:t>
            </a:r>
            <a:endParaRPr lang="en-US" altLang="zh-CN" sz="2800" dirty="0" smtClean="0"/>
          </a:p>
          <a:p>
            <a:pPr lvl="1"/>
            <a:r>
              <a:rPr lang="zh-CN" altLang="zh-CN" dirty="0" smtClean="0"/>
              <a:t>在使用变量前，需要对其进行赋值，之后可以根据需要随时对变量重新赋值。</a:t>
            </a:r>
            <a:endParaRPr lang="en-US" altLang="zh-CN" dirty="0" smtClean="0"/>
          </a:p>
          <a:p>
            <a:pPr lvl="2"/>
            <a:r>
              <a:rPr lang="zh-CN" altLang="zh-CN" dirty="0" smtClean="0"/>
              <a:t>与大多数高级语言一样，</a:t>
            </a:r>
            <a:r>
              <a:rPr lang="en-US" altLang="zh-CN" dirty="0" smtClean="0"/>
              <a:t>Python</a:t>
            </a:r>
            <a:r>
              <a:rPr lang="zh-CN" altLang="zh-CN" dirty="0" smtClean="0"/>
              <a:t>中变量命名规则如下：</a:t>
            </a:r>
          </a:p>
          <a:p>
            <a:pPr lvl="3"/>
            <a:r>
              <a:rPr lang="zh-CN" altLang="zh-CN" sz="1600" dirty="0" smtClean="0"/>
              <a:t>以字母或下划线（</a:t>
            </a:r>
            <a:r>
              <a:rPr lang="en-US" altLang="zh-CN" sz="1600" dirty="0" smtClean="0"/>
              <a:t>_</a:t>
            </a:r>
            <a:r>
              <a:rPr lang="zh-CN" altLang="zh-CN" sz="1600" dirty="0" smtClean="0"/>
              <a:t>）开头。</a:t>
            </a:r>
          </a:p>
          <a:p>
            <a:pPr lvl="3"/>
            <a:r>
              <a:rPr lang="zh-CN" altLang="zh-CN" sz="1600" dirty="0" smtClean="0"/>
              <a:t>其他的字符可以是数字、字母或下划线。</a:t>
            </a:r>
          </a:p>
          <a:p>
            <a:pPr lvl="3"/>
            <a:r>
              <a:rPr lang="zh-CN" altLang="zh-CN" sz="1600" dirty="0" smtClean="0"/>
              <a:t>不能将</a:t>
            </a:r>
            <a:r>
              <a:rPr lang="en-US" altLang="zh-CN" sz="1600" dirty="0" smtClean="0"/>
              <a:t>Python</a:t>
            </a:r>
            <a:r>
              <a:rPr lang="zh-CN" altLang="zh-CN" sz="1600" dirty="0" smtClean="0"/>
              <a:t>关键字和函数名作为变量名。</a:t>
            </a:r>
            <a:endParaRPr lang="en-US" altLang="zh-CN" sz="1600" dirty="0" smtClean="0"/>
          </a:p>
          <a:p>
            <a:pPr lvl="2"/>
            <a:r>
              <a:rPr lang="zh-CN" altLang="zh-CN" dirty="0" smtClean="0"/>
              <a:t>除以上必须遵守的命名规则以外，还给出如下建议：</a:t>
            </a:r>
          </a:p>
          <a:p>
            <a:pPr lvl="3"/>
            <a:r>
              <a:rPr lang="zh-CN" altLang="zh-CN" sz="1600" dirty="0" smtClean="0"/>
              <a:t>应既简短又具有描述性，例如</a:t>
            </a:r>
            <a:r>
              <a:rPr lang="en-US" altLang="zh-CN" sz="1600" i="1" dirty="0" smtClean="0"/>
              <a:t>name</a:t>
            </a:r>
            <a:r>
              <a:rPr lang="zh-CN" altLang="zh-CN" sz="1600" dirty="0" smtClean="0"/>
              <a:t>比</a:t>
            </a:r>
            <a:r>
              <a:rPr lang="en-US" altLang="zh-CN" sz="1600" i="1" dirty="0" smtClean="0"/>
              <a:t>n</a:t>
            </a:r>
            <a:r>
              <a:rPr lang="zh-CN" altLang="zh-CN" sz="1600" dirty="0" smtClean="0"/>
              <a:t>好，</a:t>
            </a:r>
            <a:r>
              <a:rPr lang="en-US" altLang="zh-CN" sz="1600" i="1" dirty="0" err="1" smtClean="0"/>
              <a:t>student_name</a:t>
            </a:r>
            <a:r>
              <a:rPr lang="zh-CN" altLang="zh-CN" sz="1600" dirty="0" smtClean="0"/>
              <a:t>比</a:t>
            </a:r>
            <a:r>
              <a:rPr lang="en-US" altLang="zh-CN" sz="1600" i="1" dirty="0" err="1" smtClean="0"/>
              <a:t>s_n</a:t>
            </a:r>
            <a:r>
              <a:rPr lang="zh-CN" altLang="zh-CN" sz="1600" dirty="0" smtClean="0"/>
              <a:t>好。</a:t>
            </a:r>
          </a:p>
          <a:p>
            <a:pPr lvl="3"/>
            <a:r>
              <a:rPr lang="zh-CN" altLang="zh-CN" sz="1600" dirty="0" smtClean="0"/>
              <a:t>慎用小写字母</a:t>
            </a:r>
            <a:r>
              <a:rPr lang="en-US" altLang="zh-CN" sz="1600" i="1" dirty="0" smtClean="0"/>
              <a:t>l</a:t>
            </a:r>
            <a:r>
              <a:rPr lang="zh-CN" altLang="zh-CN" sz="1600" dirty="0" smtClean="0"/>
              <a:t>和大写字母</a:t>
            </a:r>
            <a:r>
              <a:rPr lang="en-US" altLang="zh-CN" sz="1600" i="1" dirty="0" smtClean="0"/>
              <a:t>O</a:t>
            </a:r>
            <a:r>
              <a:rPr lang="zh-CN" altLang="zh-CN" sz="1600" dirty="0" smtClean="0"/>
              <a:t>，因为它们可能被人错看成数字</a:t>
            </a:r>
            <a:r>
              <a:rPr lang="en-US" altLang="zh-CN" sz="1600" dirty="0" smtClean="0"/>
              <a:t>1</a:t>
            </a:r>
            <a:r>
              <a:rPr lang="zh-CN" altLang="zh-CN" sz="1600" dirty="0" smtClean="0"/>
              <a:t>和</a:t>
            </a:r>
            <a:r>
              <a:rPr lang="en-US" altLang="zh-CN" sz="1600" dirty="0" smtClean="0"/>
              <a:t>0</a:t>
            </a:r>
            <a:r>
              <a:rPr lang="zh-CN" altLang="zh-CN" sz="1600" dirty="0" smtClean="0"/>
              <a:t>。</a:t>
            </a:r>
          </a:p>
          <a:p>
            <a:pPr lvl="3"/>
            <a:r>
              <a:rPr lang="zh-CN" altLang="zh-CN" sz="1600" dirty="0" smtClean="0"/>
              <a:t>避免用下划线开头，在</a:t>
            </a:r>
            <a:r>
              <a:rPr lang="en-US" altLang="zh-CN" sz="1600" dirty="0" smtClean="0"/>
              <a:t>Python</a:t>
            </a:r>
            <a:r>
              <a:rPr lang="zh-CN" altLang="zh-CN" sz="1600" dirty="0" smtClean="0"/>
              <a:t>里，下划线开头的变量有特殊含义。</a:t>
            </a:r>
            <a:endParaRPr lang="en-US" altLang="zh-CN" dirty="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graphicFrame>
        <p:nvGraphicFramePr>
          <p:cNvPr id="5" name="内容占位符 3">
            <a:extLst>
              <a:ext uri="{FF2B5EF4-FFF2-40B4-BE49-F238E27FC236}">
                <a16:creationId xmlns="" xmlns:a16="http://schemas.microsoft.com/office/drawing/2014/main" id="{9611208B-B726-4199-83A3-AD1B4CD863D2}"/>
              </a:ext>
            </a:extLst>
          </p:cNvPr>
          <p:cNvGraphicFramePr>
            <a:graphicFrameLocks noGrp="1"/>
          </p:cNvGraphicFramePr>
          <p:nvPr>
            <p:ph idx="1"/>
            <p:extLst>
              <p:ext uri="{D42A27DB-BD31-4B8C-83A1-F6EECF244321}">
                <p14:modId xmlns:p14="http://schemas.microsoft.com/office/powerpoint/2010/main" val="3272779294"/>
              </p:ext>
            </p:extLst>
          </p:nvPr>
        </p:nvGraphicFramePr>
        <p:xfrm>
          <a:off x="1441938" y="2816650"/>
          <a:ext cx="6424245" cy="2412550"/>
        </p:xfrm>
        <a:graphic>
          <a:graphicData uri="http://schemas.openxmlformats.org/drawingml/2006/table">
            <a:tbl>
              <a:tblPr>
                <a:tableStyleId>{5C22544A-7EE6-4342-B048-85BDC9FD1C3A}</a:tableStyleId>
              </a:tblPr>
              <a:tblGrid>
                <a:gridCol w="1284849">
                  <a:extLst>
                    <a:ext uri="{9D8B030D-6E8A-4147-A177-3AD203B41FA5}">
                      <a16:colId xmlns="" xmlns:a16="http://schemas.microsoft.com/office/drawing/2014/main" val="1954589273"/>
                    </a:ext>
                  </a:extLst>
                </a:gridCol>
                <a:gridCol w="1284849">
                  <a:extLst>
                    <a:ext uri="{9D8B030D-6E8A-4147-A177-3AD203B41FA5}">
                      <a16:colId xmlns="" xmlns:a16="http://schemas.microsoft.com/office/drawing/2014/main" val="1812505030"/>
                    </a:ext>
                  </a:extLst>
                </a:gridCol>
                <a:gridCol w="1284849">
                  <a:extLst>
                    <a:ext uri="{9D8B030D-6E8A-4147-A177-3AD203B41FA5}">
                      <a16:colId xmlns="" xmlns:a16="http://schemas.microsoft.com/office/drawing/2014/main" val="727465234"/>
                    </a:ext>
                  </a:extLst>
                </a:gridCol>
                <a:gridCol w="1284849">
                  <a:extLst>
                    <a:ext uri="{9D8B030D-6E8A-4147-A177-3AD203B41FA5}">
                      <a16:colId xmlns="" xmlns:a16="http://schemas.microsoft.com/office/drawing/2014/main" val="3483180087"/>
                    </a:ext>
                  </a:extLst>
                </a:gridCol>
                <a:gridCol w="1284849">
                  <a:extLst>
                    <a:ext uri="{9D8B030D-6E8A-4147-A177-3AD203B41FA5}">
                      <a16:colId xmlns="" xmlns:a16="http://schemas.microsoft.com/office/drawing/2014/main" val="4234918458"/>
                    </a:ext>
                  </a:extLst>
                </a:gridCol>
              </a:tblGrid>
              <a:tr h="344650">
                <a:tc>
                  <a:txBody>
                    <a:bodyPr/>
                    <a:lstStyle/>
                    <a:p>
                      <a:pPr algn="ctr">
                        <a:spcBef>
                          <a:spcPts val="100"/>
                        </a:spcBef>
                        <a:spcAft>
                          <a:spcPts val="100"/>
                        </a:spcAft>
                      </a:pPr>
                      <a:r>
                        <a:rPr lang="en-US" sz="1800" kern="1000" dirty="0">
                          <a:effectLst/>
                        </a:rPr>
                        <a:t>False</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None</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True</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and</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as</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297274301"/>
                  </a:ext>
                </a:extLst>
              </a:tr>
              <a:tr h="344650">
                <a:tc>
                  <a:txBody>
                    <a:bodyPr/>
                    <a:lstStyle/>
                    <a:p>
                      <a:pPr algn="ctr">
                        <a:spcBef>
                          <a:spcPts val="100"/>
                        </a:spcBef>
                        <a:spcAft>
                          <a:spcPts val="100"/>
                        </a:spcAft>
                      </a:pPr>
                      <a:r>
                        <a:rPr lang="en-US" sz="1800" kern="1000">
                          <a:effectLst/>
                        </a:rPr>
                        <a:t>assert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break</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class</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continue</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def</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523165955"/>
                  </a:ext>
                </a:extLst>
              </a:tr>
              <a:tr h="344650">
                <a:tc>
                  <a:txBody>
                    <a:bodyPr/>
                    <a:lstStyle/>
                    <a:p>
                      <a:pPr algn="ctr">
                        <a:spcBef>
                          <a:spcPts val="100"/>
                        </a:spcBef>
                        <a:spcAft>
                          <a:spcPts val="100"/>
                        </a:spcAft>
                      </a:pPr>
                      <a:r>
                        <a:rPr lang="en-US" sz="1800" kern="1000">
                          <a:effectLst/>
                        </a:rPr>
                        <a:t>del</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elif</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else</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except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dirty="0">
                          <a:effectLst/>
                        </a:rPr>
                        <a:t>finally</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019660957"/>
                  </a:ext>
                </a:extLst>
              </a:tr>
              <a:tr h="344650">
                <a:tc>
                  <a:txBody>
                    <a:bodyPr/>
                    <a:lstStyle/>
                    <a:p>
                      <a:pPr algn="ctr">
                        <a:spcBef>
                          <a:spcPts val="100"/>
                        </a:spcBef>
                        <a:spcAft>
                          <a:spcPts val="100"/>
                        </a:spcAft>
                      </a:pPr>
                      <a:r>
                        <a:rPr lang="en-US" sz="1800" kern="1000">
                          <a:effectLst/>
                        </a:rPr>
                        <a:t>for</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dirty="0">
                          <a:effectLst/>
                        </a:rPr>
                        <a:t>from</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global</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dirty="0">
                          <a:effectLst/>
                        </a:rPr>
                        <a:t>if</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import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86587291"/>
                  </a:ext>
                </a:extLst>
              </a:tr>
              <a:tr h="344650">
                <a:tc>
                  <a:txBody>
                    <a:bodyPr/>
                    <a:lstStyle/>
                    <a:p>
                      <a:pPr algn="ctr">
                        <a:spcBef>
                          <a:spcPts val="100"/>
                        </a:spcBef>
                        <a:spcAft>
                          <a:spcPts val="100"/>
                        </a:spcAft>
                      </a:pPr>
                      <a:r>
                        <a:rPr lang="en-US" sz="1800" kern="1000">
                          <a:effectLst/>
                        </a:rPr>
                        <a:t>in</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is</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lambda</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nonlocal</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not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600763928"/>
                  </a:ext>
                </a:extLst>
              </a:tr>
              <a:tr h="344650">
                <a:tc>
                  <a:txBody>
                    <a:bodyPr/>
                    <a:lstStyle/>
                    <a:p>
                      <a:pPr algn="ctr">
                        <a:spcBef>
                          <a:spcPts val="100"/>
                        </a:spcBef>
                        <a:spcAft>
                          <a:spcPts val="100"/>
                        </a:spcAft>
                      </a:pPr>
                      <a:r>
                        <a:rPr lang="en-US" sz="1800" kern="1000">
                          <a:effectLst/>
                        </a:rPr>
                        <a:t>or</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pass</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raise</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return</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try</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729519431"/>
                  </a:ext>
                </a:extLst>
              </a:tr>
              <a:tr h="344650">
                <a:tc>
                  <a:txBody>
                    <a:bodyPr/>
                    <a:lstStyle/>
                    <a:p>
                      <a:pPr algn="ctr">
                        <a:spcBef>
                          <a:spcPts val="100"/>
                        </a:spcBef>
                        <a:spcAft>
                          <a:spcPts val="100"/>
                        </a:spcAft>
                      </a:pPr>
                      <a:r>
                        <a:rPr lang="en-US" sz="1800" kern="1000">
                          <a:effectLst/>
                        </a:rPr>
                        <a:t>while</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dirty="0">
                          <a:effectLst/>
                        </a:rPr>
                        <a:t>with</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dirty="0">
                          <a:effectLst/>
                        </a:rPr>
                        <a:t>yield</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a:effectLst/>
                        </a:rPr>
                        <a:t> </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Bef>
                          <a:spcPts val="100"/>
                        </a:spcBef>
                        <a:spcAft>
                          <a:spcPts val="100"/>
                        </a:spcAft>
                      </a:pPr>
                      <a:r>
                        <a:rPr lang="en-US" sz="1800" kern="1000" dirty="0">
                          <a:effectLst/>
                        </a:rPr>
                        <a:t> </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627038086"/>
                  </a:ext>
                </a:extLst>
              </a:tr>
            </a:tbl>
          </a:graphicData>
        </a:graphic>
      </p:graphicFrame>
      <p:sp>
        <p:nvSpPr>
          <p:cNvPr id="6" name="Rectangle 1">
            <a:extLst>
              <a:ext uri="{FF2B5EF4-FFF2-40B4-BE49-F238E27FC236}">
                <a16:creationId xmlns="" xmlns:a16="http://schemas.microsoft.com/office/drawing/2014/main" id="{56CCCC5F-C37F-4120-88C0-83772899EBC5}"/>
              </a:ext>
            </a:extLst>
          </p:cNvPr>
          <p:cNvSpPr>
            <a:spLocks noChangeArrowheads="1"/>
          </p:cNvSpPr>
          <p:nvPr/>
        </p:nvSpPr>
        <p:spPr bwMode="auto">
          <a:xfrm>
            <a:off x="3004191" y="2060848"/>
            <a:ext cx="2877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kumimoji="0" lang="en-US" altLang="zh-CN"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1-1  Python</a:t>
            </a:r>
            <a:r>
              <a:rPr kumimoji="0" lang="zh-CN" altLang="en-US"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a:t>
            </a:r>
            <a:r>
              <a:rPr kumimoji="0" lang="en-US" altLang="zh-CN"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33</a:t>
            </a:r>
            <a:r>
              <a:rPr kumimoji="0" lang="zh-CN" altLang="en-US"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个关键字</a:t>
            </a:r>
            <a:endParaRPr kumimoji="0" lang="zh-CN"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392488"/>
          </a:xfrm>
        </p:spPr>
        <p:txBody>
          <a:bodyPr/>
          <a:lstStyle/>
          <a:p>
            <a:pPr lvl="1"/>
            <a:r>
              <a:rPr lang="zh-CN" altLang="zh-CN" dirty="0" smtClean="0"/>
              <a:t>变量赋值通过等号（</a:t>
            </a:r>
            <a:r>
              <a:rPr lang="en-US" altLang="zh-CN" dirty="0" smtClean="0"/>
              <a:t>=</a:t>
            </a:r>
            <a:r>
              <a:rPr lang="zh-CN" altLang="zh-CN" dirty="0" smtClean="0"/>
              <a:t>）来执行 。</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Python</a:t>
            </a:r>
            <a:r>
              <a:rPr lang="zh-CN" altLang="zh-CN" dirty="0" smtClean="0"/>
              <a:t>是一种动态语言，不需要预先声明变量的类型，变量的类型和值在赋值那一刻被初始化</a:t>
            </a:r>
            <a:r>
              <a:rPr lang="zh-CN" altLang="en-US" dirty="0" smtClean="0"/>
              <a:t>。</a:t>
            </a:r>
            <a:endParaRPr lang="en-US" altLang="zh-CN" dirty="0" smtClean="0"/>
          </a:p>
          <a:p>
            <a:pPr lvl="1"/>
            <a:r>
              <a:rPr lang="zh-CN" altLang="zh-CN" dirty="0" smtClean="0"/>
              <a:t>变量的类型也是可以随时变化的，可以先将某个变量赋值为一个字符串，然后又将其赋值为一个数字。</a:t>
            </a:r>
            <a:endParaRPr lang="en-US" altLang="zh-CN" dirty="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pic>
        <p:nvPicPr>
          <p:cNvPr id="4" name="图片 702">
            <a:extLst>
              <a:ext uri="{FF2B5EF4-FFF2-40B4-BE49-F238E27FC236}">
                <a16:creationId xmlns="" xmlns:a16="http://schemas.microsoft.com/office/drawing/2014/main" id="{18EC3A31-A4D7-4AE6-983F-AF17F7DF4C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6526" y="2276872"/>
            <a:ext cx="3497642" cy="211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013638"/>
          </a:xfrm>
        </p:spPr>
        <p:txBody>
          <a:bodyPr/>
          <a:lstStyle/>
          <a:p>
            <a:r>
              <a:rPr lang="zh-CN" altLang="en-US" b="1" dirty="0" smtClean="0"/>
              <a:t>函数：</a:t>
            </a:r>
            <a:r>
              <a:rPr lang="zh-CN" altLang="zh-CN" dirty="0" smtClean="0"/>
              <a:t>像小程序一样，可以用来实现特定的功能。</a:t>
            </a:r>
            <a:r>
              <a:rPr lang="en-US" altLang="zh-CN" dirty="0" smtClean="0"/>
              <a:t>Python</a:t>
            </a:r>
            <a:r>
              <a:rPr lang="zh-CN" altLang="zh-CN" dirty="0" smtClean="0"/>
              <a:t>有很多函数，你也可以自己定义函数。</a:t>
            </a:r>
            <a:endParaRPr lang="en-US" altLang="zh-CN" dirty="0" smtClean="0"/>
          </a:p>
          <a:p>
            <a:pPr lvl="1"/>
            <a:r>
              <a:rPr lang="en-US" altLang="zh-CN" b="1" dirty="0" smtClean="0"/>
              <a:t>print()</a:t>
            </a:r>
            <a:r>
              <a:rPr lang="zh-CN" altLang="zh-CN" b="1" dirty="0" smtClean="0"/>
              <a:t>函数</a:t>
            </a:r>
            <a:r>
              <a:rPr lang="zh-CN" altLang="en-US" b="1" dirty="0" smtClean="0"/>
              <a:t>：</a:t>
            </a:r>
            <a:r>
              <a:rPr lang="zh-CN" altLang="zh-CN" dirty="0" smtClean="0"/>
              <a:t>可以用来输出字符信息，也可以以字符形式输出变量。</a:t>
            </a:r>
            <a:endParaRPr lang="en-US" altLang="zh-CN" dirty="0" smtClean="0"/>
          </a:p>
          <a:p>
            <a:pPr lvl="2"/>
            <a:r>
              <a:rPr lang="en-US" altLang="zh-CN" dirty="0" smtClean="0"/>
              <a:t>print()</a:t>
            </a:r>
            <a:r>
              <a:rPr lang="zh-CN" altLang="zh-CN" dirty="0" smtClean="0"/>
              <a:t>函数的参数是要输出的内容</a:t>
            </a:r>
            <a:r>
              <a:rPr lang="zh-CN" altLang="en-US" dirty="0" smtClean="0"/>
              <a:t>。</a:t>
            </a:r>
            <a:endParaRPr lang="en-US" altLang="zh-CN" dirty="0" smtClean="0"/>
          </a:p>
          <a:p>
            <a:pPr lvl="2"/>
            <a:r>
              <a:rPr lang="zh-CN" altLang="zh-CN" dirty="0" smtClean="0"/>
              <a:t>如果想要一个字符信息重复出现多次，可以使用“</a:t>
            </a:r>
            <a:r>
              <a:rPr lang="en-US" altLang="zh-CN" dirty="0" smtClean="0"/>
              <a:t>*</a:t>
            </a:r>
            <a:r>
              <a:rPr lang="zh-CN" altLang="zh-CN" dirty="0" smtClean="0"/>
              <a:t>”，“</a:t>
            </a:r>
            <a:r>
              <a:rPr lang="en-US" altLang="zh-CN" dirty="0" smtClean="0"/>
              <a:t>*</a:t>
            </a:r>
            <a:r>
              <a:rPr lang="zh-CN" altLang="zh-CN" dirty="0" smtClean="0"/>
              <a:t>”前是想要重复的字符信息，“</a:t>
            </a:r>
            <a:r>
              <a:rPr lang="en-US" altLang="zh-CN" dirty="0" smtClean="0"/>
              <a:t>*</a:t>
            </a:r>
            <a:r>
              <a:rPr lang="zh-CN" altLang="zh-CN" dirty="0" smtClean="0"/>
              <a:t>”后是要重复出现的次数。 </a:t>
            </a:r>
            <a:endParaRPr lang="zh-CN" altLang="en-US" dirty="0" smtClean="0"/>
          </a:p>
          <a:p>
            <a:pPr lvl="3"/>
            <a:endParaRPr lang="zh-CN" altLang="zh-CN" dirty="0" smtClean="0"/>
          </a:p>
          <a:p>
            <a:pPr lvl="1"/>
            <a:endParaRPr lang="en-US" altLang="zh-CN" sz="2200" dirty="0" smtClean="0"/>
          </a:p>
          <a:p>
            <a:pPr lvl="1"/>
            <a:endParaRPr lang="en-US" altLang="zh-CN" sz="1800" dirty="0" smtClean="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pic>
        <p:nvPicPr>
          <p:cNvPr id="4" name="图片 701">
            <a:extLst>
              <a:ext uri="{FF2B5EF4-FFF2-40B4-BE49-F238E27FC236}">
                <a16:creationId xmlns:a16="http://schemas.microsoft.com/office/drawing/2014/main" xmlns="" id="{264D2965-BE51-4164-BC7D-9FC290201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38" y="4786322"/>
            <a:ext cx="7451214" cy="41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14488"/>
            <a:ext cx="8229492" cy="4013638"/>
          </a:xfrm>
        </p:spPr>
        <p:txBody>
          <a:bodyPr/>
          <a:lstStyle/>
          <a:p>
            <a:pPr lvl="1"/>
            <a:r>
              <a:rPr lang="en-US" altLang="zh-CN" b="1" dirty="0" smtClean="0"/>
              <a:t>input()</a:t>
            </a:r>
            <a:r>
              <a:rPr lang="zh-CN" altLang="zh-CN" b="1" dirty="0" smtClean="0"/>
              <a:t>函数</a:t>
            </a:r>
            <a:r>
              <a:rPr lang="zh-CN" altLang="en-US" b="1" dirty="0" smtClean="0"/>
              <a:t>：</a:t>
            </a:r>
            <a:r>
              <a:rPr lang="zh-CN" altLang="zh-CN" dirty="0" smtClean="0"/>
              <a:t>从用户那里得到数据输入的最简单的方法是用</a:t>
            </a:r>
            <a:r>
              <a:rPr lang="en-US" altLang="zh-CN" dirty="0" smtClean="0"/>
              <a:t>input()</a:t>
            </a:r>
            <a:r>
              <a:rPr lang="zh-CN" altLang="zh-CN" dirty="0" smtClean="0"/>
              <a:t>函数，它读取标准输入，并将读取到的数据赋值给指定的变量</a:t>
            </a:r>
            <a:r>
              <a:rPr lang="zh-CN" altLang="en-US" dirty="0" smtClean="0"/>
              <a:t>。</a:t>
            </a:r>
            <a:endParaRPr lang="en-US" altLang="zh-CN" dirty="0" smtClean="0"/>
          </a:p>
          <a:p>
            <a:pPr lvl="2"/>
            <a:r>
              <a:rPr lang="zh-CN" altLang="zh-CN" dirty="0" smtClean="0"/>
              <a:t>无论用户输入什么，</a:t>
            </a:r>
            <a:r>
              <a:rPr lang="en-US" altLang="zh-CN" dirty="0" smtClean="0"/>
              <a:t>input()</a:t>
            </a:r>
            <a:r>
              <a:rPr lang="zh-CN" altLang="zh-CN" dirty="0" smtClean="0"/>
              <a:t>函数都以字符串类型返回结果。</a:t>
            </a:r>
            <a:endParaRPr lang="en-US" altLang="zh-CN" dirty="0" smtClean="0"/>
          </a:p>
          <a:p>
            <a:pPr lvl="2"/>
            <a:r>
              <a:rPr lang="zh-CN" altLang="zh-CN" dirty="0" smtClean="0"/>
              <a:t>在获得用户输入之前，可以使用一些提示性文字，作为</a:t>
            </a:r>
            <a:r>
              <a:rPr lang="en-US" altLang="zh-CN" dirty="0" smtClean="0"/>
              <a:t>input()</a:t>
            </a:r>
            <a:r>
              <a:rPr lang="zh-CN" altLang="zh-CN" dirty="0" smtClean="0"/>
              <a:t>函数的参数。</a:t>
            </a:r>
            <a:endParaRPr lang="zh-CN" altLang="en-US" dirty="0" smtClean="0"/>
          </a:p>
          <a:p>
            <a:pPr lvl="1"/>
            <a:endParaRPr lang="en-US" altLang="zh-CN" sz="1800" dirty="0" smtClean="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pic>
        <p:nvPicPr>
          <p:cNvPr id="6" name="图片 700">
            <a:extLst>
              <a:ext uri="{FF2B5EF4-FFF2-40B4-BE49-F238E27FC236}">
                <a16:creationId xmlns:a16="http://schemas.microsoft.com/office/drawing/2014/main" xmlns="" id="{595DA1F7-9960-415D-8290-078A30AE3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228"/>
          <a:stretch>
            <a:fillRect/>
          </a:stretch>
        </p:blipFill>
        <p:spPr bwMode="auto">
          <a:xfrm>
            <a:off x="1714480" y="4071942"/>
            <a:ext cx="6357982" cy="234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2227688"/>
          </a:xfrm>
        </p:spPr>
        <p:txBody>
          <a:bodyPr/>
          <a:lstStyle/>
          <a:p>
            <a:r>
              <a:rPr lang="zh-CN" altLang="en-US" b="1" dirty="0" smtClean="0"/>
              <a:t>语句：</a:t>
            </a:r>
            <a:r>
              <a:rPr lang="zh-CN" altLang="zh-CN" dirty="0" smtClean="0"/>
              <a:t>就是告诉计算机做某件事情的一条代码。</a:t>
            </a:r>
            <a:endParaRPr lang="en-US" altLang="zh-CN" dirty="0" smtClean="0"/>
          </a:p>
          <a:p>
            <a:pPr lvl="1"/>
            <a:r>
              <a:rPr lang="zh-CN" altLang="en-US" b="1" dirty="0" smtClean="0"/>
              <a:t>赋值语句：</a:t>
            </a:r>
            <a:r>
              <a:rPr lang="zh-CN" altLang="zh-CN" dirty="0" smtClean="0"/>
              <a:t>赋值是创建变量的一种方法。“</a:t>
            </a:r>
            <a:r>
              <a:rPr lang="en-US" altLang="zh-CN" dirty="0" smtClean="0"/>
              <a:t>=</a:t>
            </a:r>
            <a:r>
              <a:rPr lang="zh-CN" altLang="zh-CN" dirty="0" smtClean="0"/>
              <a:t>”表示赋值，即将等号右侧的值赋给左侧变量，包含等号的语句称为赋值语句。</a:t>
            </a:r>
            <a:endParaRPr lang="en-US" altLang="zh-CN" dirty="0" smtClean="0"/>
          </a:p>
          <a:p>
            <a:pPr lvl="2"/>
            <a:r>
              <a:rPr lang="zh-CN" altLang="zh-CN" dirty="0" smtClean="0"/>
              <a:t>同步赋值语句，可以同时给多个变量赋值</a:t>
            </a:r>
            <a:r>
              <a:rPr lang="zh-CN" altLang="en-US" dirty="0" smtClean="0"/>
              <a:t>。</a:t>
            </a:r>
            <a:endParaRPr lang="en-US" altLang="zh-CN" sz="1800" dirty="0" smtClean="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pic>
        <p:nvPicPr>
          <p:cNvPr id="6" name="图片 699">
            <a:extLst>
              <a:ext uri="{FF2B5EF4-FFF2-40B4-BE49-F238E27FC236}">
                <a16:creationId xmlns:a16="http://schemas.microsoft.com/office/drawing/2014/main" xmlns="" id="{D0E168F2-483A-42DE-8EE7-64D33BEF6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5802"/>
          <a:stretch>
            <a:fillRect/>
          </a:stretch>
        </p:blipFill>
        <p:spPr bwMode="auto">
          <a:xfrm>
            <a:off x="1643042" y="4099868"/>
            <a:ext cx="1785947" cy="19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a:extLst>
              <a:ext uri="{FF2B5EF4-FFF2-40B4-BE49-F238E27FC236}">
                <a16:creationId xmlns="" xmlns:a16="http://schemas.microsoft.com/office/drawing/2014/main" id="{5D13ED07-8F9C-45DF-AF5F-AAAC1ABE79ED}"/>
              </a:ext>
            </a:extLst>
          </p:cNvPr>
          <p:cNvSpPr txBox="1">
            <a:spLocks/>
          </p:cNvSpPr>
          <p:nvPr/>
        </p:nvSpPr>
        <p:spPr bwMode="auto">
          <a:xfrm>
            <a:off x="3786182" y="3929066"/>
            <a:ext cx="4572032" cy="23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1800" u="none" dirty="0" smtClean="0"/>
              <a:t>变量</a:t>
            </a:r>
            <a:r>
              <a:rPr lang="en-US" altLang="zh-CN" sz="1800" i="1" u="none" dirty="0" smtClean="0"/>
              <a:t>a</a:t>
            </a:r>
            <a:r>
              <a:rPr lang="zh-CN" altLang="zh-CN" sz="1800" u="none" dirty="0" smtClean="0"/>
              <a:t>和</a:t>
            </a:r>
            <a:r>
              <a:rPr lang="en-US" altLang="zh-CN" sz="1800" i="1" u="none" dirty="0" smtClean="0"/>
              <a:t>b</a:t>
            </a:r>
            <a:r>
              <a:rPr lang="zh-CN" altLang="zh-CN" sz="1800" u="none" dirty="0" smtClean="0"/>
              <a:t>被分别赋值为</a:t>
            </a:r>
            <a:r>
              <a:rPr lang="en-US" altLang="zh-CN" sz="1800" u="none" dirty="0" smtClean="0"/>
              <a:t>2</a:t>
            </a:r>
            <a:r>
              <a:rPr lang="zh-CN" altLang="zh-CN" sz="1800" u="none" dirty="0" smtClean="0"/>
              <a:t>和</a:t>
            </a:r>
            <a:r>
              <a:rPr lang="en-US" altLang="zh-CN" sz="1800" u="none" dirty="0" smtClean="0"/>
              <a:t>3</a:t>
            </a:r>
            <a:r>
              <a:rPr lang="zh-CN" altLang="zh-CN" sz="1800" u="none" dirty="0" smtClean="0"/>
              <a:t>。如果想交换两个变量的值，在其他编程语言里，需要用到一个中间变量（</a:t>
            </a:r>
            <a:r>
              <a:rPr lang="en-US" altLang="zh-CN" sz="1800" i="1" u="none" dirty="0" smtClean="0"/>
              <a:t>t</a:t>
            </a:r>
            <a:r>
              <a:rPr lang="zh-CN" altLang="zh-CN" sz="1800" u="none" dirty="0" smtClean="0"/>
              <a:t>）来保存其中一个变量的值（</a:t>
            </a:r>
            <a:r>
              <a:rPr lang="en-US" altLang="zh-CN" sz="1800" i="1" u="none" dirty="0" smtClean="0"/>
              <a:t>t</a:t>
            </a:r>
            <a:r>
              <a:rPr lang="en-US" altLang="zh-CN" sz="1800" u="none" dirty="0" smtClean="0"/>
              <a:t>=</a:t>
            </a:r>
            <a:r>
              <a:rPr lang="en-US" altLang="zh-CN" sz="1800" i="1" u="none" dirty="0" smtClean="0"/>
              <a:t>a</a:t>
            </a:r>
            <a:r>
              <a:rPr lang="zh-CN" altLang="zh-CN" sz="1800" u="none" dirty="0" smtClean="0"/>
              <a:t>），然后将另一个变量的值赋给这个变量（</a:t>
            </a:r>
            <a:r>
              <a:rPr lang="en-US" altLang="zh-CN" sz="1800" i="1" u="none" dirty="0" smtClean="0"/>
              <a:t>a</a:t>
            </a:r>
            <a:r>
              <a:rPr lang="en-US" altLang="zh-CN" sz="1800" u="none" dirty="0" smtClean="0"/>
              <a:t>=</a:t>
            </a:r>
            <a:r>
              <a:rPr lang="en-US" altLang="zh-CN" sz="1800" i="1" u="none" dirty="0" smtClean="0"/>
              <a:t>b</a:t>
            </a:r>
            <a:r>
              <a:rPr lang="zh-CN" altLang="zh-CN" sz="1800" u="none" dirty="0" smtClean="0"/>
              <a:t>），最后再将中间变量的值赋给另一个变量（</a:t>
            </a:r>
            <a:r>
              <a:rPr lang="en-US" altLang="zh-CN" sz="1800" i="1" u="none" dirty="0" smtClean="0"/>
              <a:t>b</a:t>
            </a:r>
            <a:r>
              <a:rPr lang="en-US" altLang="zh-CN" sz="1800" u="none" dirty="0" smtClean="0"/>
              <a:t>=</a:t>
            </a:r>
            <a:r>
              <a:rPr lang="en-US" altLang="zh-CN" sz="1800" i="1" u="none" dirty="0" smtClean="0"/>
              <a:t>t</a:t>
            </a:r>
            <a:r>
              <a:rPr lang="zh-CN" altLang="zh-CN" sz="1800" u="none" dirty="0" smtClean="0"/>
              <a:t>），但在</a:t>
            </a:r>
            <a:r>
              <a:rPr lang="en-US" altLang="zh-CN" sz="1800" u="none" dirty="0" smtClean="0"/>
              <a:t>Python</a:t>
            </a:r>
            <a:r>
              <a:rPr lang="zh-CN" altLang="zh-CN" sz="1800" u="none" dirty="0" smtClean="0"/>
              <a:t>语言里，这种同时为多个变量赋值的方式可以直接交换两个变量的值，而无需中间变量。</a:t>
            </a:r>
            <a:endParaRPr lang="zh-CN" altLang="zh-CN" sz="1800" u="none" dirty="0"/>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299390"/>
          </a:xfrm>
        </p:spPr>
        <p:txBody>
          <a:bodyPr/>
          <a:lstStyle/>
          <a:p>
            <a:pPr lvl="1"/>
            <a:r>
              <a:rPr lang="zh-CN" altLang="en-US" b="1" dirty="0" smtClean="0"/>
              <a:t>注释语句：</a:t>
            </a:r>
            <a:r>
              <a:rPr lang="zh-CN" altLang="zh-CN" dirty="0" smtClean="0"/>
              <a:t>编写程序时，注释是一项非常有用的功能，它能够让你使用自然语言在程序中添加说明，从而提升代码的可读性。</a:t>
            </a:r>
            <a:endParaRPr lang="en-US" altLang="zh-CN" dirty="0" smtClean="0"/>
          </a:p>
          <a:p>
            <a:pPr lvl="2"/>
            <a:r>
              <a:rPr lang="en-US" altLang="zh-CN" dirty="0" smtClean="0"/>
              <a:t>Python</a:t>
            </a:r>
            <a:r>
              <a:rPr lang="zh-CN" altLang="zh-CN" dirty="0" smtClean="0"/>
              <a:t>使用“</a:t>
            </a:r>
            <a:r>
              <a:rPr lang="en-US" altLang="zh-CN" dirty="0" smtClean="0"/>
              <a:t>#</a:t>
            </a:r>
            <a:r>
              <a:rPr lang="zh-CN" altLang="zh-CN" dirty="0" smtClean="0"/>
              <a:t>”标示注释，从“</a:t>
            </a:r>
            <a:r>
              <a:rPr lang="en-US" altLang="zh-CN" dirty="0" smtClean="0"/>
              <a:t>#</a:t>
            </a:r>
            <a:r>
              <a:rPr lang="zh-CN" altLang="zh-CN" dirty="0" smtClean="0"/>
              <a:t>”开始直到此行结束的内容都是注释，“</a:t>
            </a:r>
            <a:r>
              <a:rPr lang="en-US" altLang="zh-CN" dirty="0" smtClean="0"/>
              <a:t>#</a:t>
            </a:r>
            <a:r>
              <a:rPr lang="zh-CN" altLang="zh-CN" dirty="0" smtClean="0"/>
              <a:t>”可以在一行的任何地方开始，解释器会忽略掉“</a:t>
            </a:r>
            <a:r>
              <a:rPr lang="en-US" altLang="zh-CN" dirty="0" smtClean="0"/>
              <a:t>#</a:t>
            </a:r>
            <a:r>
              <a:rPr lang="zh-CN" altLang="zh-CN" dirty="0" smtClean="0"/>
              <a:t>”之后的所有内容。</a:t>
            </a:r>
            <a:endParaRPr lang="en-US" altLang="zh-CN" dirty="0" smtClean="0"/>
          </a:p>
          <a:p>
            <a:pPr lvl="2"/>
            <a:r>
              <a:rPr lang="zh-CN" altLang="zh-CN" dirty="0" smtClean="0"/>
              <a:t>编写注释的主要目的是阐述代码要做什么，以及是如何做的。</a:t>
            </a:r>
            <a:endParaRPr lang="en-US" altLang="zh-CN" dirty="0" smtClean="0"/>
          </a:p>
          <a:p>
            <a:pPr lvl="3"/>
            <a:r>
              <a:rPr lang="zh-CN" altLang="zh-CN" sz="1600" dirty="0" smtClean="0"/>
              <a:t>在程序的编写过程中，你对每条语句都很清楚，但过段时间以后，有些细节可能会遗忘，这时候注释就很有用。</a:t>
            </a:r>
            <a:endParaRPr lang="en-US" altLang="zh-CN" sz="1600" dirty="0" smtClean="0"/>
          </a:p>
          <a:p>
            <a:pPr lvl="3"/>
            <a:r>
              <a:rPr lang="zh-CN" altLang="zh-CN" sz="1600" dirty="0" smtClean="0"/>
              <a:t>编写的程序需要被别人阅读，注释能够帮助其他人快速理解你的程序。作为初学者，最值得养成的习惯之一就是，在代码中编写清晰、简洁的注释。</a:t>
            </a:r>
          </a:p>
          <a:p>
            <a:pPr lvl="4"/>
            <a:endParaRPr lang="en-US" altLang="zh-CN" sz="1600" dirty="0" smtClean="0"/>
          </a:p>
        </p:txBody>
      </p:sp>
      <p:sp>
        <p:nvSpPr>
          <p:cNvPr id="3" name="标题 2"/>
          <p:cNvSpPr>
            <a:spLocks noGrp="1"/>
          </p:cNvSpPr>
          <p:nvPr>
            <p:ph type="title"/>
          </p:nvPr>
        </p:nvSpPr>
        <p:spPr/>
        <p:txBody>
          <a:bodyPr/>
          <a:lstStyle/>
          <a:p>
            <a:r>
              <a:rPr lang="en-US" altLang="zh-CN" sz="4000" dirty="0" smtClean="0"/>
              <a:t>Python</a:t>
            </a:r>
            <a:r>
              <a:rPr lang="zh-CN" altLang="en-US" sz="4000" dirty="0" smtClean="0"/>
              <a:t>基础</a:t>
            </a:r>
            <a:endParaRPr lang="zh-CN" altLang="en-US" sz="4000" dirty="0"/>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72816"/>
            <a:ext cx="4474840" cy="2808312"/>
          </a:xfrm>
        </p:spPr>
        <p:txBody>
          <a:bodyPr/>
          <a:lstStyle/>
          <a:p>
            <a:r>
              <a:rPr lang="zh-CN" altLang="en-US" dirty="0" smtClean="0"/>
              <a:t>图灵（</a:t>
            </a:r>
            <a:r>
              <a:rPr lang="en-US" altLang="zh-CN" dirty="0" smtClean="0"/>
              <a:t>1912-1954</a:t>
            </a:r>
            <a:r>
              <a:rPr lang="zh-CN" altLang="en-US" dirty="0" smtClean="0"/>
              <a:t>），被称为</a:t>
            </a:r>
            <a:r>
              <a:rPr lang="zh-CN" altLang="en-US" dirty="0" smtClean="0">
                <a:solidFill>
                  <a:srgbClr val="0000FF"/>
                </a:solidFill>
              </a:rPr>
              <a:t>“计算机科学之父”</a:t>
            </a:r>
            <a:r>
              <a:rPr lang="zh-CN" altLang="en-US" dirty="0" smtClean="0"/>
              <a:t>，</a:t>
            </a:r>
            <a:r>
              <a:rPr lang="en-US" altLang="zh-CN" dirty="0" smtClean="0"/>
              <a:t>1936</a:t>
            </a:r>
            <a:r>
              <a:rPr lang="zh-CN" altLang="en-US" dirty="0" smtClean="0"/>
              <a:t>年在论文</a:t>
            </a:r>
            <a:r>
              <a:rPr lang="en-US" altLang="zh-CN" dirty="0" smtClean="0"/>
              <a:t>《</a:t>
            </a:r>
            <a:r>
              <a:rPr lang="zh-CN" altLang="en-US" dirty="0"/>
              <a:t>论可计算数及其在判定问题中的应用</a:t>
            </a:r>
            <a:r>
              <a:rPr lang="en-US" altLang="zh-CN" dirty="0" smtClean="0"/>
              <a:t>》</a:t>
            </a:r>
            <a:r>
              <a:rPr lang="zh-CN" altLang="en-US" dirty="0" smtClean="0"/>
              <a:t>中提出计算机的理论模型。</a:t>
            </a:r>
            <a:endParaRPr lang="zh-CN" altLang="en-US" dirty="0"/>
          </a:p>
        </p:txBody>
      </p:sp>
      <p:sp>
        <p:nvSpPr>
          <p:cNvPr id="4" name="矩形 3"/>
          <p:cNvSpPr/>
          <p:nvPr/>
        </p:nvSpPr>
        <p:spPr>
          <a:xfrm>
            <a:off x="323528" y="4820959"/>
            <a:ext cx="4536504" cy="1200329"/>
          </a:xfrm>
          <a:prstGeom prst="rect">
            <a:avLst/>
          </a:prstGeom>
        </p:spPr>
        <p:txBody>
          <a:bodyPr wrap="square">
            <a:spAutoFit/>
          </a:bodyPr>
          <a:lstStyle/>
          <a:p>
            <a:r>
              <a:rPr lang="zh-CN" altLang="en-US" sz="2400" u="none" dirty="0">
                <a:solidFill>
                  <a:srgbClr val="0000FF"/>
                </a:solidFill>
              </a:rPr>
              <a:t>给你纸、笔、橡皮以及规则条件，你实际上就是一台通用机器</a:t>
            </a:r>
            <a:r>
              <a:rPr lang="zh-CN" altLang="en-US" sz="2400" u="none" dirty="0" smtClean="0">
                <a:solidFill>
                  <a:srgbClr val="0000FF"/>
                </a:solidFill>
              </a:rPr>
              <a:t>。</a:t>
            </a:r>
            <a:endParaRPr lang="zh-CN" altLang="en-US" sz="2400" u="none" dirty="0">
              <a:solidFill>
                <a:srgbClr val="0000FF"/>
              </a:solidFill>
            </a:endParaRPr>
          </a:p>
          <a:p>
            <a:r>
              <a:rPr lang="en-US" altLang="zh-CN" sz="2400" u="none" dirty="0"/>
              <a:t>——</a:t>
            </a:r>
            <a:r>
              <a:rPr lang="zh-CN" altLang="en-US" sz="2400" u="none" dirty="0"/>
              <a:t>艾伦</a:t>
            </a:r>
            <a:r>
              <a:rPr lang="en-US" altLang="zh-CN" sz="2400" u="none" dirty="0"/>
              <a:t>·</a:t>
            </a:r>
            <a:r>
              <a:rPr lang="zh-CN" altLang="en-US" sz="2400" u="none" dirty="0" smtClean="0"/>
              <a:t>图灵（</a:t>
            </a:r>
            <a:r>
              <a:rPr lang="en-US" altLang="zh-CN" sz="2400" u="none" dirty="0" smtClean="0"/>
              <a:t>Alan Turing</a:t>
            </a:r>
            <a:r>
              <a:rPr lang="zh-CN" altLang="en-US" sz="2400" u="none" dirty="0" smtClean="0"/>
              <a:t>）</a:t>
            </a:r>
            <a:endParaRPr lang="zh-CN" altLang="en-US" sz="2400" u="none" dirty="0"/>
          </a:p>
        </p:txBody>
      </p:sp>
      <p:pic>
        <p:nvPicPr>
          <p:cNvPr id="2050" name="Picture 2" descr="http://3.im.guokr.com/De7H0DTJQF-ORwkG1XfBG2QBWp0DSvzo3Ze8PqdxpWq4AQAA7QIAAEpQ.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772816"/>
            <a:ext cx="3096344" cy="468052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2"/>
          <p:cNvSpPr>
            <a:spLocks noGrp="1"/>
          </p:cNvSpPr>
          <p:nvPr>
            <p:ph type="title"/>
          </p:nvPr>
        </p:nvSpPr>
        <p:spPr>
          <a:xfrm>
            <a:off x="381110" y="685800"/>
            <a:ext cx="8305582" cy="563563"/>
          </a:xfrm>
        </p:spPr>
        <p:txBody>
          <a:bodyPr/>
          <a:lstStyle/>
          <a:p>
            <a:r>
              <a:rPr lang="zh-CN" altLang="en-US" sz="4000" dirty="0"/>
              <a:t>课程</a:t>
            </a:r>
            <a:r>
              <a:rPr lang="zh-CN" altLang="en-US" sz="4000" dirty="0" smtClean="0"/>
              <a:t>介绍</a:t>
            </a:r>
            <a:endParaRPr lang="zh-CN" altLang="en-US" sz="4000" dirty="0"/>
          </a:p>
        </p:txBody>
      </p:sp>
    </p:spTree>
    <p:extLst>
      <p:ext uri="{BB962C8B-B14F-4D97-AF65-F5344CB8AC3E}">
        <p14:creationId xmlns:p14="http://schemas.microsoft.com/office/powerpoint/2010/main" val="26819957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442266"/>
          </a:xfrm>
        </p:spPr>
        <p:txBody>
          <a:bodyPr/>
          <a:lstStyle/>
          <a:p>
            <a:pPr lvl="0"/>
            <a:r>
              <a:rPr lang="zh-CN" altLang="en-US" b="1" dirty="0" smtClean="0"/>
              <a:t>例</a:t>
            </a:r>
            <a:r>
              <a:rPr lang="en-US" altLang="zh-CN" b="1" dirty="0" smtClean="0"/>
              <a:t>1</a:t>
            </a:r>
            <a:r>
              <a:rPr lang="zh-CN" altLang="en-US" b="1" dirty="0" smtClean="0"/>
              <a:t>：</a:t>
            </a:r>
            <a:r>
              <a:rPr lang="zh-CN" altLang="zh-CN" dirty="0" smtClean="0"/>
              <a:t>打印分隔行，分隔行由</a:t>
            </a:r>
            <a:r>
              <a:rPr lang="en-US" altLang="zh-CN" dirty="0" smtClean="0"/>
              <a:t>50</a:t>
            </a:r>
            <a:r>
              <a:rPr lang="zh-CN" altLang="zh-CN" dirty="0" smtClean="0"/>
              <a:t>个分隔符组成，分隔符由用户输入。</a:t>
            </a:r>
            <a:endParaRPr lang="en-US" altLang="zh-CN" sz="1800" dirty="0" smtClean="0"/>
          </a:p>
          <a:p>
            <a:pPr lvl="1"/>
            <a:r>
              <a:rPr lang="zh-CN" altLang="zh-CN" dirty="0" smtClean="0"/>
              <a:t>试一试：将程序文件保存为</a:t>
            </a:r>
            <a:r>
              <a:rPr lang="en-US" altLang="zh-CN" dirty="0" smtClean="0"/>
              <a:t>sep.py</a:t>
            </a:r>
            <a:r>
              <a:rPr lang="zh-CN" altLang="zh-CN" dirty="0" smtClean="0"/>
              <a:t>，运行，如果有错误修正程序；输入分隔符“</a:t>
            </a:r>
            <a:r>
              <a:rPr lang="en-US" altLang="zh-CN" dirty="0" smtClean="0"/>
              <a:t>*</a:t>
            </a:r>
            <a:r>
              <a:rPr lang="zh-CN" altLang="zh-CN" dirty="0" smtClean="0"/>
              <a:t>”，查看程序运行结果，再尝试输入“</a:t>
            </a:r>
            <a:r>
              <a:rPr lang="en-US" altLang="zh-CN" dirty="0" smtClean="0"/>
              <a:t>-</a:t>
            </a:r>
            <a:r>
              <a:rPr lang="zh-CN" altLang="zh-CN" dirty="0" smtClean="0"/>
              <a:t>”或者任何你想要的分隔符，查看结果。</a:t>
            </a:r>
            <a:endParaRPr lang="en-US" altLang="zh-CN" dirty="0" smtClean="0"/>
          </a:p>
          <a:p>
            <a:pPr lvl="1"/>
            <a:endParaRPr lang="en-US" altLang="zh-CN" dirty="0" smtClean="0"/>
          </a:p>
          <a:p>
            <a:r>
              <a:rPr lang="zh-CN" altLang="en-US" b="1" dirty="0" smtClean="0"/>
              <a:t>例</a:t>
            </a:r>
            <a:r>
              <a:rPr lang="en-US" altLang="zh-CN" b="1" dirty="0" smtClean="0"/>
              <a:t>2</a:t>
            </a:r>
            <a:r>
              <a:rPr lang="zh-CN" altLang="en-US" b="1" dirty="0" smtClean="0"/>
              <a:t>：</a:t>
            </a:r>
            <a:r>
              <a:rPr lang="zh-CN" altLang="en-US" dirty="0" smtClean="0"/>
              <a:t>本章案例的实现</a:t>
            </a:r>
            <a:r>
              <a:rPr lang="zh-CN" altLang="zh-CN" dirty="0" smtClean="0"/>
              <a:t>。</a:t>
            </a:r>
            <a:endParaRPr lang="en-US" altLang="zh-CN" dirty="0" smtClean="0"/>
          </a:p>
          <a:p>
            <a:pPr lvl="1"/>
            <a:r>
              <a:rPr lang="zh-CN" altLang="zh-CN" dirty="0" smtClean="0"/>
              <a:t>试一试：将程序文件保存为</a:t>
            </a:r>
            <a:r>
              <a:rPr lang="en-US" altLang="zh-CN" dirty="0" smtClean="0"/>
              <a:t>hello.py</a:t>
            </a:r>
            <a:r>
              <a:rPr lang="zh-CN" altLang="zh-CN" dirty="0" smtClean="0"/>
              <a:t>，运行，如果有错误修正程序；输入你的各项信息，检查程序运行结果是否正确。</a:t>
            </a:r>
            <a:endParaRPr lang="en-US" altLang="zh-CN" sz="1800" dirty="0" smtClean="0"/>
          </a:p>
        </p:txBody>
      </p:sp>
      <p:sp>
        <p:nvSpPr>
          <p:cNvPr id="3" name="标题 2"/>
          <p:cNvSpPr>
            <a:spLocks noGrp="1"/>
          </p:cNvSpPr>
          <p:nvPr>
            <p:ph type="title"/>
          </p:nvPr>
        </p:nvSpPr>
        <p:spPr/>
        <p:txBody>
          <a:bodyPr/>
          <a:lstStyle/>
          <a:p>
            <a:r>
              <a:rPr lang="zh-CN" altLang="en-US" sz="4000" dirty="0" smtClean="0"/>
              <a:t>编程实践</a:t>
            </a:r>
            <a:endParaRPr lang="zh-CN" altLang="en-US" sz="4000" dirty="0"/>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442266"/>
          </a:xfrm>
        </p:spPr>
        <p:txBody>
          <a:bodyPr/>
          <a:lstStyle/>
          <a:p>
            <a:pPr lvl="0"/>
            <a:r>
              <a:rPr lang="zh-CN" altLang="en-US" b="1" dirty="0" smtClean="0"/>
              <a:t>概念题</a:t>
            </a:r>
            <a:endParaRPr lang="en-US" altLang="zh-CN" sz="1800" dirty="0" smtClean="0"/>
          </a:p>
          <a:p>
            <a:pPr lvl="1"/>
            <a:r>
              <a:rPr lang="zh-CN" altLang="zh-CN" dirty="0" smtClean="0"/>
              <a:t>高级语言和低级语言有什么不同？最早诞生的高级语言是那种语言？</a:t>
            </a:r>
          </a:p>
          <a:p>
            <a:pPr lvl="1"/>
            <a:r>
              <a:rPr lang="zh-CN" altLang="zh-CN" dirty="0" smtClean="0"/>
              <a:t>动态语言和静态语言有什么不同？</a:t>
            </a:r>
            <a:r>
              <a:rPr lang="en-US" altLang="zh-CN" dirty="0" smtClean="0"/>
              <a:t>Python</a:t>
            </a:r>
            <a:r>
              <a:rPr lang="zh-CN" altLang="zh-CN" dirty="0" smtClean="0"/>
              <a:t>是哪一种？有什么特性？</a:t>
            </a:r>
          </a:p>
          <a:p>
            <a:pPr lvl="1"/>
            <a:r>
              <a:rPr lang="zh-CN" altLang="zh-CN" dirty="0" smtClean="0"/>
              <a:t>目前最流行的编程语言都有哪些？</a:t>
            </a:r>
            <a:r>
              <a:rPr lang="en-US" altLang="zh-CN" dirty="0" smtClean="0"/>
              <a:t>Python</a:t>
            </a:r>
            <a:r>
              <a:rPr lang="zh-CN" altLang="zh-CN" dirty="0" smtClean="0"/>
              <a:t>有哪些优势？</a:t>
            </a:r>
            <a:endParaRPr lang="en-US" altLang="zh-CN" dirty="0" smtClean="0"/>
          </a:p>
          <a:p>
            <a:pPr lvl="1"/>
            <a:endParaRPr lang="en-US" altLang="zh-CN" dirty="0" smtClean="0"/>
          </a:p>
          <a:p>
            <a:r>
              <a:rPr lang="zh-CN" altLang="en-US" b="1" dirty="0" smtClean="0"/>
              <a:t>编程题</a:t>
            </a:r>
            <a:endParaRPr lang="en-US" altLang="zh-CN" dirty="0" smtClean="0"/>
          </a:p>
          <a:p>
            <a:pPr lvl="1"/>
            <a:r>
              <a:rPr lang="zh-CN" altLang="zh-CN" dirty="0" smtClean="0"/>
              <a:t>编写一个程序文件（</a:t>
            </a:r>
            <a:r>
              <a:rPr lang="en-US" altLang="zh-CN" dirty="0" smtClean="0"/>
              <a:t>swap.py</a:t>
            </a:r>
            <a:r>
              <a:rPr lang="zh-CN" altLang="zh-CN" dirty="0" smtClean="0"/>
              <a:t>），接收两个变量值的输入，交换它们的值，然后输出。</a:t>
            </a:r>
            <a:endParaRPr lang="en-US" altLang="zh-CN" sz="1800" dirty="0" smtClean="0"/>
          </a:p>
        </p:txBody>
      </p:sp>
      <p:sp>
        <p:nvSpPr>
          <p:cNvPr id="3" name="标题 2"/>
          <p:cNvSpPr>
            <a:spLocks noGrp="1"/>
          </p:cNvSpPr>
          <p:nvPr>
            <p:ph type="title"/>
          </p:nvPr>
        </p:nvSpPr>
        <p:spPr/>
        <p:txBody>
          <a:bodyPr/>
          <a:lstStyle/>
          <a:p>
            <a:r>
              <a:rPr lang="zh-CN" altLang="en-US" sz="4000" dirty="0" smtClean="0"/>
              <a:t>习题</a:t>
            </a:r>
            <a:endParaRPr lang="zh-CN" altLang="en-US" sz="4000" dirty="0"/>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00808"/>
            <a:ext cx="8229492" cy="4781354"/>
          </a:xfrm>
        </p:spPr>
        <p:txBody>
          <a:bodyPr/>
          <a:lstStyle/>
          <a:p>
            <a:r>
              <a:rPr lang="en-US" altLang="zh-CN" dirty="0" smtClean="0"/>
              <a:t>Python</a:t>
            </a:r>
            <a:r>
              <a:rPr lang="zh-CN" altLang="en-US" dirty="0" smtClean="0"/>
              <a:t>是目前最为灵活、最接近自然语言的通用编程语言，功能强大，适合解决各类计算问题，特别是数据获取和分析处理。</a:t>
            </a:r>
            <a:endParaRPr lang="en-US" altLang="zh-CN" dirty="0" smtClean="0"/>
          </a:p>
          <a:p>
            <a:r>
              <a:rPr lang="zh-CN" altLang="en-US" dirty="0" smtClean="0"/>
              <a:t>在编程语言的世界里，</a:t>
            </a:r>
            <a:r>
              <a:rPr lang="en-US" dirty="0" smtClean="0"/>
              <a:t>Python</a:t>
            </a:r>
            <a:r>
              <a:rPr lang="zh-CN" altLang="en-US" dirty="0" smtClean="0"/>
              <a:t>在近些年获得了最多的关注和发展，成为美国大学最受欢迎的程序设计语言。</a:t>
            </a:r>
            <a:endParaRPr lang="en-US" altLang="zh-CN" dirty="0" smtClean="0"/>
          </a:p>
          <a:p>
            <a:r>
              <a:rPr lang="zh-CN" altLang="en-US" dirty="0" smtClean="0"/>
              <a:t>以美国斯坦福大学为例，该校从</a:t>
            </a:r>
            <a:r>
              <a:rPr lang="en-US" dirty="0" smtClean="0"/>
              <a:t>2009</a:t>
            </a:r>
            <a:r>
              <a:rPr lang="zh-CN" altLang="en-US" dirty="0" smtClean="0"/>
              <a:t>年开设</a:t>
            </a:r>
            <a:r>
              <a:rPr lang="en-US" dirty="0" smtClean="0"/>
              <a:t>Python</a:t>
            </a:r>
            <a:r>
              <a:rPr lang="zh-CN" altLang="en-US" dirty="0" smtClean="0"/>
              <a:t>，之后每年新增</a:t>
            </a:r>
            <a:r>
              <a:rPr lang="en-US" dirty="0" smtClean="0"/>
              <a:t>5</a:t>
            </a:r>
            <a:r>
              <a:rPr lang="zh-CN" altLang="en-US" dirty="0" smtClean="0"/>
              <a:t>门左右课程，截止到</a:t>
            </a:r>
            <a:r>
              <a:rPr lang="en-US" dirty="0" smtClean="0"/>
              <a:t>2015</a:t>
            </a:r>
            <a:r>
              <a:rPr lang="zh-CN" altLang="en-US" dirty="0" smtClean="0"/>
              <a:t>年，该校共开设</a:t>
            </a:r>
            <a:r>
              <a:rPr lang="en-US" dirty="0" smtClean="0"/>
              <a:t>22</a:t>
            </a:r>
            <a:r>
              <a:rPr lang="zh-CN" altLang="en-US" dirty="0" smtClean="0"/>
              <a:t>门与</a:t>
            </a:r>
            <a:r>
              <a:rPr lang="en-US" dirty="0" smtClean="0"/>
              <a:t>Python</a:t>
            </a:r>
            <a:r>
              <a:rPr lang="zh-CN" altLang="en-US" dirty="0" smtClean="0"/>
              <a:t>相关的课程，并替换了之前的</a:t>
            </a:r>
            <a:r>
              <a:rPr lang="en-US" dirty="0" smtClean="0"/>
              <a:t>Java</a:t>
            </a:r>
            <a:r>
              <a:rPr lang="zh-CN" altLang="en-US" dirty="0" smtClean="0"/>
              <a:t>语言和部分专业的</a:t>
            </a:r>
            <a:r>
              <a:rPr lang="en-US" dirty="0" smtClean="0"/>
              <a:t>C</a:t>
            </a:r>
            <a:r>
              <a:rPr lang="zh-CN" altLang="en-US" dirty="0" smtClean="0"/>
              <a:t>语言课程。</a:t>
            </a:r>
            <a:endParaRPr lang="zh-CN" altLang="en-US" dirty="0"/>
          </a:p>
        </p:txBody>
      </p:sp>
      <p:sp>
        <p:nvSpPr>
          <p:cNvPr id="3" name="标题 2"/>
          <p:cNvSpPr>
            <a:spLocks noGrp="1"/>
          </p:cNvSpPr>
          <p:nvPr>
            <p:ph type="title"/>
          </p:nvPr>
        </p:nvSpPr>
        <p:spPr/>
        <p:txBody>
          <a:bodyPr/>
          <a:lstStyle/>
          <a:p>
            <a:r>
              <a:rPr lang="zh-CN" altLang="en-US" sz="4000" dirty="0"/>
              <a:t>课程</a:t>
            </a:r>
            <a:r>
              <a:rPr lang="zh-CN" altLang="en-US" sz="4000" dirty="0" smtClean="0"/>
              <a:t>介绍</a:t>
            </a:r>
            <a:endParaRPr lang="zh-CN" altLang="en-US" sz="4000" dirty="0"/>
          </a:p>
        </p:txBody>
      </p:sp>
    </p:spTree>
    <p:extLst>
      <p:ext uri="{BB962C8B-B14F-4D97-AF65-F5344CB8AC3E}">
        <p14:creationId xmlns:p14="http://schemas.microsoft.com/office/powerpoint/2010/main" val="1849201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772816"/>
            <a:ext cx="8229492" cy="4536504"/>
          </a:xfrm>
        </p:spPr>
        <p:txBody>
          <a:bodyPr/>
          <a:lstStyle/>
          <a:p>
            <a:r>
              <a:rPr lang="en-US" dirty="0" smtClean="0"/>
              <a:t>Python</a:t>
            </a:r>
            <a:r>
              <a:rPr lang="zh-CN" altLang="en-US" dirty="0" smtClean="0"/>
              <a:t>轻语法重应用的特性使得它非常容易上手，有助于初学者形成良好的编程习惯和思维，对于非计算机专业的本科生来说，</a:t>
            </a:r>
            <a:r>
              <a:rPr lang="en-US" dirty="0" smtClean="0"/>
              <a:t>Python</a:t>
            </a:r>
            <a:r>
              <a:rPr lang="zh-CN" altLang="en-US" dirty="0" smtClean="0"/>
              <a:t>无疑成为开设程序设计语言课程的首选。</a:t>
            </a:r>
            <a:endParaRPr lang="en-US" altLang="zh-CN" sz="2800" dirty="0" smtClean="0"/>
          </a:p>
          <a:p>
            <a:r>
              <a:rPr lang="zh-CN" altLang="en-US" dirty="0" smtClean="0"/>
              <a:t>本课程的学习目标就是让非计算机专业的学生迅速掌握编程概念和基本编程知识，能够利用</a:t>
            </a:r>
            <a:r>
              <a:rPr lang="en-US" dirty="0" smtClean="0"/>
              <a:t>Python</a:t>
            </a:r>
            <a:r>
              <a:rPr lang="zh-CN" altLang="en-US" dirty="0" smtClean="0"/>
              <a:t>编写正确运行的程序，形成良好的编程习惯，并为深入学习</a:t>
            </a:r>
            <a:r>
              <a:rPr lang="en-US" dirty="0" smtClean="0"/>
              <a:t>python</a:t>
            </a:r>
            <a:r>
              <a:rPr lang="zh-CN" altLang="en-US" dirty="0" smtClean="0"/>
              <a:t>高级技术（比如数据分析、数据采集等）奠定基础。</a:t>
            </a:r>
            <a:endParaRPr lang="zh-CN" altLang="en-US" dirty="0"/>
          </a:p>
        </p:txBody>
      </p:sp>
      <p:sp>
        <p:nvSpPr>
          <p:cNvPr id="3" name="标题 2"/>
          <p:cNvSpPr>
            <a:spLocks noGrp="1"/>
          </p:cNvSpPr>
          <p:nvPr>
            <p:ph type="title"/>
          </p:nvPr>
        </p:nvSpPr>
        <p:spPr/>
        <p:txBody>
          <a:bodyPr/>
          <a:lstStyle/>
          <a:p>
            <a:r>
              <a:rPr lang="zh-CN" altLang="en-US" sz="4000" dirty="0" smtClean="0"/>
              <a:t>课程介绍</a:t>
            </a:r>
            <a:endParaRPr lang="zh-CN" altLang="en-US" sz="4000" dirty="0"/>
          </a:p>
        </p:txBody>
      </p:sp>
    </p:spTree>
    <p:extLst>
      <p:ext uri="{BB962C8B-B14F-4D97-AF65-F5344CB8AC3E}">
        <p14:creationId xmlns:p14="http://schemas.microsoft.com/office/powerpoint/2010/main" val="184920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844824"/>
            <a:ext cx="8229492" cy="4248472"/>
          </a:xfrm>
        </p:spPr>
        <p:txBody>
          <a:bodyPr/>
          <a:lstStyle/>
          <a:p>
            <a:r>
              <a:rPr lang="en-US" altLang="zh-CN" b="1" dirty="0" smtClean="0"/>
              <a:t>Python</a:t>
            </a:r>
            <a:r>
              <a:rPr lang="zh-CN" altLang="en-US" b="1" dirty="0" smtClean="0"/>
              <a:t>作为入门课程主要讲述内容包括</a:t>
            </a:r>
            <a:r>
              <a:rPr lang="zh-CN" altLang="en-US" dirty="0" smtClean="0"/>
              <a:t>：</a:t>
            </a:r>
            <a:r>
              <a:rPr lang="zh-CN" altLang="zh-CN" dirty="0" smtClean="0"/>
              <a:t>搭建编程环境、变量、字符串、数字、列表、元组、判断语句、字典、用户输入、循环语句、函数、类、文件、异常处理等。</a:t>
            </a:r>
            <a:endParaRPr lang="en-US" altLang="zh-CN" dirty="0" smtClean="0"/>
          </a:p>
          <a:p>
            <a:endParaRPr lang="en-US" altLang="zh-CN" dirty="0" smtClean="0"/>
          </a:p>
          <a:p>
            <a:r>
              <a:rPr lang="zh-CN" altLang="en-US" b="1" dirty="0" smtClean="0"/>
              <a:t>具体来讲包括</a:t>
            </a:r>
            <a:r>
              <a:rPr lang="zh-CN" altLang="en-US" dirty="0" smtClean="0"/>
              <a:t>：</a:t>
            </a:r>
            <a:endParaRPr lang="en-US" altLang="zh-CN" dirty="0" smtClean="0"/>
          </a:p>
          <a:p>
            <a:pPr lvl="1"/>
            <a:r>
              <a:rPr lang="zh-CN" altLang="zh-CN" dirty="0" smtClean="0"/>
              <a:t>学习基本编程概念；</a:t>
            </a:r>
            <a:endParaRPr lang="en-US" altLang="zh-CN" dirty="0" smtClean="0"/>
          </a:p>
        </p:txBody>
      </p:sp>
      <p:sp>
        <p:nvSpPr>
          <p:cNvPr id="3" name="标题 2"/>
          <p:cNvSpPr>
            <a:spLocks noGrp="1"/>
          </p:cNvSpPr>
          <p:nvPr>
            <p:ph type="title"/>
          </p:nvPr>
        </p:nvSpPr>
        <p:spPr/>
        <p:txBody>
          <a:bodyPr/>
          <a:lstStyle/>
          <a:p>
            <a:r>
              <a:rPr lang="zh-CN" altLang="en-US" sz="4000" dirty="0" smtClean="0"/>
              <a:t>课程介绍</a:t>
            </a:r>
            <a:endParaRPr lang="zh-CN" altLang="en-US" sz="4000" dirty="0"/>
          </a:p>
        </p:txBody>
      </p:sp>
    </p:spTree>
    <p:extLst>
      <p:ext uri="{BB962C8B-B14F-4D97-AF65-F5344CB8AC3E}">
        <p14:creationId xmlns:p14="http://schemas.microsoft.com/office/powerpoint/2010/main" val="184920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844824"/>
            <a:ext cx="8229492" cy="4536778"/>
          </a:xfrm>
        </p:spPr>
        <p:txBody>
          <a:bodyPr/>
          <a:lstStyle/>
          <a:p>
            <a:pPr lvl="1"/>
            <a:r>
              <a:rPr lang="zh-CN" altLang="zh-CN" dirty="0" smtClean="0"/>
              <a:t>学习各种数据类型以及在程序中将数据存储到这些类型中，创建数据集合并高效遍历这些集合；</a:t>
            </a:r>
            <a:endParaRPr lang="en-US" altLang="zh-CN" dirty="0" smtClean="0"/>
          </a:p>
          <a:p>
            <a:pPr lvl="1"/>
            <a:r>
              <a:rPr lang="zh-CN" altLang="zh-CN" dirty="0" smtClean="0"/>
              <a:t>学习</a:t>
            </a:r>
            <a:r>
              <a:rPr lang="zh-CN" altLang="zh-CN" dirty="0"/>
              <a:t>使用</a:t>
            </a:r>
            <a:r>
              <a:rPr lang="en-US" altLang="zh-CN" dirty="0"/>
              <a:t>while</a:t>
            </a:r>
            <a:r>
              <a:rPr lang="zh-CN" altLang="zh-CN" dirty="0"/>
              <a:t>和</a:t>
            </a:r>
            <a:r>
              <a:rPr lang="en-US" altLang="zh-CN" dirty="0"/>
              <a:t>if</a:t>
            </a:r>
            <a:r>
              <a:rPr lang="zh-CN" altLang="zh-CN" dirty="0"/>
              <a:t>语句来检查条件，在条件满足时执行一部分代码而在条件不满足时执行另一部分代码</a:t>
            </a:r>
            <a:r>
              <a:rPr lang="zh-CN" altLang="zh-CN" dirty="0" smtClean="0"/>
              <a:t>；</a:t>
            </a:r>
            <a:endParaRPr lang="en-US" altLang="zh-CN" dirty="0" smtClean="0"/>
          </a:p>
          <a:p>
            <a:pPr lvl="1"/>
            <a:r>
              <a:rPr lang="zh-CN" altLang="zh-CN" dirty="0" smtClean="0"/>
              <a:t>学习</a:t>
            </a:r>
            <a:r>
              <a:rPr lang="zh-CN" altLang="zh-CN" dirty="0"/>
              <a:t>获取用户输入，让程序能够与用户交互</a:t>
            </a:r>
            <a:r>
              <a:rPr lang="zh-CN" altLang="zh-CN" dirty="0" smtClean="0"/>
              <a:t>；</a:t>
            </a:r>
            <a:endParaRPr lang="en-US" altLang="zh-CN" dirty="0" smtClean="0"/>
          </a:p>
          <a:p>
            <a:pPr lvl="1"/>
            <a:r>
              <a:rPr lang="zh-CN" altLang="zh-CN" dirty="0" smtClean="0"/>
              <a:t>学习</a:t>
            </a:r>
            <a:r>
              <a:rPr lang="zh-CN" altLang="zh-CN" dirty="0"/>
              <a:t>编写函数来让执行特定任务的代码可重用</a:t>
            </a:r>
            <a:r>
              <a:rPr lang="zh-CN" altLang="zh-CN" dirty="0" smtClean="0"/>
              <a:t>；</a:t>
            </a:r>
            <a:endParaRPr lang="en-US" altLang="zh-CN" dirty="0" smtClean="0"/>
          </a:p>
          <a:p>
            <a:pPr lvl="1"/>
            <a:r>
              <a:rPr lang="zh-CN" altLang="zh-CN" dirty="0" smtClean="0"/>
              <a:t>学习</a:t>
            </a:r>
            <a:r>
              <a:rPr lang="zh-CN" altLang="zh-CN" dirty="0"/>
              <a:t>使用类来扩展函数的概念以实现更复杂的行为</a:t>
            </a:r>
            <a:r>
              <a:rPr lang="zh-CN" altLang="zh-CN" dirty="0" smtClean="0"/>
              <a:t>；</a:t>
            </a:r>
            <a:endParaRPr lang="en-US" altLang="zh-CN" dirty="0" smtClean="0"/>
          </a:p>
          <a:p>
            <a:pPr lvl="1"/>
            <a:r>
              <a:rPr lang="zh-CN" altLang="zh-CN" dirty="0" smtClean="0"/>
              <a:t>学习将</a:t>
            </a:r>
            <a:r>
              <a:rPr lang="zh-CN" altLang="zh-CN" dirty="0"/>
              <a:t>数据存储到文件中，并从文件中读取出来</a:t>
            </a:r>
            <a:r>
              <a:rPr lang="zh-CN" altLang="zh-CN" dirty="0" smtClean="0"/>
              <a:t>；</a:t>
            </a:r>
            <a:endParaRPr lang="en-US" altLang="zh-CN" dirty="0" smtClean="0"/>
          </a:p>
          <a:p>
            <a:pPr lvl="1"/>
            <a:r>
              <a:rPr lang="zh-CN" altLang="zh-CN" dirty="0" smtClean="0"/>
              <a:t>学习</a:t>
            </a:r>
            <a:r>
              <a:rPr lang="zh-CN" altLang="zh-CN" dirty="0"/>
              <a:t>妥善处理常见程序</a:t>
            </a:r>
            <a:r>
              <a:rPr lang="zh-CN" altLang="zh-CN" dirty="0" smtClean="0"/>
              <a:t>错误</a:t>
            </a:r>
            <a:r>
              <a:rPr lang="zh-CN" altLang="en-US" dirty="0" smtClean="0"/>
              <a:t>；</a:t>
            </a:r>
            <a:endParaRPr lang="en-US" altLang="zh-CN" dirty="0" smtClean="0"/>
          </a:p>
          <a:p>
            <a:pPr lvl="1"/>
            <a:r>
              <a:rPr lang="en-US" altLang="zh-CN" dirty="0" smtClean="0"/>
              <a:t>……</a:t>
            </a:r>
            <a:endParaRPr lang="zh-CN" altLang="en-US" dirty="0" smtClean="0"/>
          </a:p>
        </p:txBody>
      </p:sp>
      <p:sp>
        <p:nvSpPr>
          <p:cNvPr id="3" name="标题 2"/>
          <p:cNvSpPr>
            <a:spLocks noGrp="1"/>
          </p:cNvSpPr>
          <p:nvPr>
            <p:ph type="title"/>
          </p:nvPr>
        </p:nvSpPr>
        <p:spPr/>
        <p:txBody>
          <a:bodyPr/>
          <a:lstStyle/>
          <a:p>
            <a:r>
              <a:rPr lang="zh-CN" altLang="en-US" sz="4000" dirty="0" smtClean="0"/>
              <a:t>课程介绍</a:t>
            </a:r>
            <a:endParaRPr lang="zh-CN" altLang="en-US" sz="4000" dirty="0"/>
          </a:p>
        </p:txBody>
      </p:sp>
    </p:spTree>
    <p:extLst>
      <p:ext uri="{BB962C8B-B14F-4D97-AF65-F5344CB8AC3E}">
        <p14:creationId xmlns:p14="http://schemas.microsoft.com/office/powerpoint/2010/main" val="1849201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611518"/>
            <a:ext cx="8229492" cy="5000660"/>
          </a:xfrm>
        </p:spPr>
        <p:txBody>
          <a:bodyPr/>
          <a:lstStyle/>
          <a:p>
            <a:pPr>
              <a:lnSpc>
                <a:spcPct val="95000"/>
              </a:lnSpc>
            </a:pPr>
            <a:r>
              <a:rPr lang="zh-CN" altLang="zh-CN" sz="2200" dirty="0"/>
              <a:t>第</a:t>
            </a:r>
            <a:r>
              <a:rPr lang="en-US" altLang="zh-CN" sz="2200" dirty="0"/>
              <a:t>1</a:t>
            </a:r>
            <a:r>
              <a:rPr lang="zh-CN" altLang="zh-CN" sz="2200" dirty="0"/>
              <a:t>章 </a:t>
            </a:r>
            <a:r>
              <a:rPr lang="en-US" altLang="zh-CN" sz="2200" dirty="0" smtClean="0"/>
              <a:t>Python</a:t>
            </a:r>
            <a:r>
              <a:rPr lang="zh-CN" altLang="en-US" sz="2200" dirty="0" smtClean="0"/>
              <a:t>起步</a:t>
            </a:r>
            <a:r>
              <a:rPr lang="zh-CN" altLang="zh-CN" sz="2200" dirty="0" smtClean="0"/>
              <a:t>（</a:t>
            </a:r>
            <a:r>
              <a:rPr lang="en-US" altLang="zh-CN" sz="2200" dirty="0" smtClean="0"/>
              <a:t>2</a:t>
            </a:r>
            <a:r>
              <a:rPr lang="zh-CN" altLang="zh-CN" sz="2200" dirty="0" smtClean="0"/>
              <a:t>课时</a:t>
            </a:r>
            <a:r>
              <a:rPr lang="zh-CN" altLang="zh-CN" sz="2200" dirty="0"/>
              <a:t>）</a:t>
            </a:r>
          </a:p>
          <a:p>
            <a:pPr>
              <a:lnSpc>
                <a:spcPct val="95000"/>
              </a:lnSpc>
            </a:pPr>
            <a:r>
              <a:rPr lang="zh-CN" altLang="zh-CN" sz="2200" dirty="0"/>
              <a:t>第</a:t>
            </a:r>
            <a:r>
              <a:rPr lang="en-US" altLang="zh-CN" sz="2200" dirty="0"/>
              <a:t>2</a:t>
            </a:r>
            <a:r>
              <a:rPr lang="zh-CN" altLang="zh-CN" sz="2200" dirty="0"/>
              <a:t>章 </a:t>
            </a:r>
            <a:r>
              <a:rPr lang="zh-CN" altLang="en-US" sz="2200" dirty="0" smtClean="0"/>
              <a:t>基本</a:t>
            </a:r>
            <a:r>
              <a:rPr lang="zh-CN" altLang="zh-CN" sz="2200" dirty="0" smtClean="0"/>
              <a:t>数据类型（</a:t>
            </a:r>
            <a:r>
              <a:rPr lang="en-US" altLang="zh-CN" sz="2200" dirty="0" smtClean="0"/>
              <a:t>2</a:t>
            </a:r>
            <a:r>
              <a:rPr lang="zh-CN" altLang="zh-CN" sz="2200" dirty="0" smtClean="0"/>
              <a:t>课时）</a:t>
            </a:r>
            <a:endParaRPr lang="en-US" altLang="zh-CN" sz="2200" dirty="0" smtClean="0"/>
          </a:p>
          <a:p>
            <a:pPr>
              <a:lnSpc>
                <a:spcPct val="95000"/>
              </a:lnSpc>
            </a:pPr>
            <a:r>
              <a:rPr lang="zh-CN" altLang="zh-CN" sz="2200" dirty="0"/>
              <a:t>第</a:t>
            </a:r>
            <a:r>
              <a:rPr lang="en-US" altLang="zh-CN" sz="2200" dirty="0"/>
              <a:t>3</a:t>
            </a:r>
            <a:r>
              <a:rPr lang="zh-CN" altLang="zh-CN" sz="2200" dirty="0"/>
              <a:t>章 列表</a:t>
            </a:r>
            <a:r>
              <a:rPr lang="zh-CN" altLang="zh-CN" sz="2200" dirty="0" smtClean="0"/>
              <a:t>简介</a:t>
            </a:r>
            <a:r>
              <a:rPr lang="zh-CN" altLang="zh-CN" sz="2200" dirty="0"/>
              <a:t>（</a:t>
            </a:r>
            <a:r>
              <a:rPr lang="en-US" altLang="zh-CN" sz="2200" dirty="0"/>
              <a:t>1</a:t>
            </a:r>
            <a:r>
              <a:rPr lang="zh-CN" altLang="zh-CN" sz="2200" dirty="0"/>
              <a:t>课时） </a:t>
            </a:r>
            <a:r>
              <a:rPr lang="en-US" altLang="zh-CN" sz="2200" dirty="0"/>
              <a:t>	</a:t>
            </a:r>
            <a:endParaRPr lang="en-US" altLang="zh-CN" sz="2200" dirty="0" smtClean="0"/>
          </a:p>
          <a:p>
            <a:pPr>
              <a:lnSpc>
                <a:spcPct val="95000"/>
              </a:lnSpc>
            </a:pPr>
            <a:r>
              <a:rPr lang="zh-CN" altLang="zh-CN" sz="2200" dirty="0" smtClean="0"/>
              <a:t>第</a:t>
            </a:r>
            <a:r>
              <a:rPr lang="en-US" altLang="zh-CN" sz="2200" dirty="0"/>
              <a:t>4</a:t>
            </a:r>
            <a:r>
              <a:rPr lang="zh-CN" altLang="zh-CN" sz="2200" dirty="0"/>
              <a:t>章 操作</a:t>
            </a:r>
            <a:r>
              <a:rPr lang="zh-CN" altLang="zh-CN" sz="2200" dirty="0" smtClean="0"/>
              <a:t>列表</a:t>
            </a:r>
            <a:r>
              <a:rPr lang="zh-CN" altLang="zh-CN" sz="2200" dirty="0"/>
              <a:t>（</a:t>
            </a:r>
            <a:r>
              <a:rPr lang="en-US" altLang="zh-CN" sz="2200" dirty="0"/>
              <a:t>1</a:t>
            </a:r>
            <a:r>
              <a:rPr lang="zh-CN" altLang="zh-CN" sz="2200" dirty="0"/>
              <a:t>课时） </a:t>
            </a:r>
            <a:endParaRPr lang="en-US" altLang="zh-CN" sz="2200" dirty="0" smtClean="0"/>
          </a:p>
          <a:p>
            <a:pPr>
              <a:lnSpc>
                <a:spcPct val="95000"/>
              </a:lnSpc>
            </a:pPr>
            <a:r>
              <a:rPr lang="zh-CN" altLang="zh-CN" sz="2200" dirty="0" smtClean="0"/>
              <a:t>第</a:t>
            </a:r>
            <a:r>
              <a:rPr lang="en-US" altLang="zh-CN" sz="2200" dirty="0" smtClean="0"/>
              <a:t>5</a:t>
            </a:r>
            <a:r>
              <a:rPr lang="zh-CN" altLang="zh-CN" sz="2200" dirty="0" smtClean="0"/>
              <a:t>章</a:t>
            </a:r>
            <a:r>
              <a:rPr lang="en-US" altLang="zh-CN" sz="2200" dirty="0" smtClean="0"/>
              <a:t> if</a:t>
            </a:r>
            <a:r>
              <a:rPr lang="zh-CN" altLang="zh-CN" sz="2200" dirty="0" smtClean="0"/>
              <a:t>语句（</a:t>
            </a:r>
            <a:r>
              <a:rPr lang="en-US" altLang="zh-CN" sz="2200" dirty="0" smtClean="0"/>
              <a:t>2</a:t>
            </a:r>
            <a:r>
              <a:rPr lang="zh-CN" altLang="zh-CN" sz="2200" dirty="0" smtClean="0"/>
              <a:t>课时）</a:t>
            </a:r>
            <a:endParaRPr lang="en-US" altLang="zh-CN" sz="2200" dirty="0" smtClean="0"/>
          </a:p>
          <a:p>
            <a:pPr>
              <a:lnSpc>
                <a:spcPct val="95000"/>
              </a:lnSpc>
            </a:pPr>
            <a:r>
              <a:rPr lang="zh-CN" altLang="zh-CN" sz="2200" dirty="0"/>
              <a:t>第</a:t>
            </a:r>
            <a:r>
              <a:rPr lang="en-US" altLang="zh-CN" sz="2200" dirty="0"/>
              <a:t>6</a:t>
            </a:r>
            <a:r>
              <a:rPr lang="zh-CN" altLang="zh-CN" sz="2200" dirty="0"/>
              <a:t>章 </a:t>
            </a:r>
            <a:r>
              <a:rPr lang="zh-CN" altLang="zh-CN" sz="2200" dirty="0" smtClean="0"/>
              <a:t>字典</a:t>
            </a:r>
            <a:r>
              <a:rPr lang="zh-CN" altLang="zh-CN" sz="2200" dirty="0"/>
              <a:t>（</a:t>
            </a:r>
            <a:r>
              <a:rPr lang="en-US" altLang="zh-CN" sz="2200" dirty="0"/>
              <a:t>2</a:t>
            </a:r>
            <a:r>
              <a:rPr lang="zh-CN" altLang="zh-CN" sz="2200" dirty="0"/>
              <a:t>课时）</a:t>
            </a:r>
            <a:endParaRPr lang="en-US" altLang="zh-CN" sz="2200" dirty="0"/>
          </a:p>
          <a:p>
            <a:pPr>
              <a:lnSpc>
                <a:spcPct val="95000"/>
              </a:lnSpc>
            </a:pPr>
            <a:r>
              <a:rPr lang="zh-CN" altLang="zh-CN" sz="2200" dirty="0"/>
              <a:t>第</a:t>
            </a:r>
            <a:r>
              <a:rPr lang="en-US" altLang="zh-CN" sz="2200" dirty="0"/>
              <a:t>7</a:t>
            </a:r>
            <a:r>
              <a:rPr lang="zh-CN" altLang="zh-CN" sz="2200" dirty="0"/>
              <a:t>章 用户输入和</a:t>
            </a:r>
            <a:r>
              <a:rPr lang="en-US" altLang="zh-CN" sz="2200" dirty="0"/>
              <a:t>while</a:t>
            </a:r>
            <a:r>
              <a:rPr lang="zh-CN" altLang="zh-CN" sz="2200" dirty="0" smtClean="0"/>
              <a:t>循环</a:t>
            </a:r>
            <a:r>
              <a:rPr lang="zh-CN" altLang="en-US" sz="2200" dirty="0" smtClean="0"/>
              <a:t>（</a:t>
            </a:r>
            <a:r>
              <a:rPr lang="en-US" altLang="zh-CN" sz="2200" dirty="0" smtClean="0"/>
              <a:t>2</a:t>
            </a:r>
            <a:r>
              <a:rPr lang="zh-CN" altLang="en-US" sz="2200" dirty="0" smtClean="0"/>
              <a:t>课时）</a:t>
            </a:r>
            <a:endParaRPr lang="en-US" altLang="zh-CN" sz="2200" dirty="0" smtClean="0"/>
          </a:p>
          <a:p>
            <a:pPr>
              <a:lnSpc>
                <a:spcPct val="95000"/>
              </a:lnSpc>
            </a:pPr>
            <a:r>
              <a:rPr lang="zh-CN" altLang="zh-CN" sz="2200" dirty="0" smtClean="0"/>
              <a:t>第</a:t>
            </a:r>
            <a:r>
              <a:rPr lang="en-US" altLang="zh-CN" sz="2200" dirty="0" smtClean="0"/>
              <a:t>8</a:t>
            </a:r>
            <a:r>
              <a:rPr lang="zh-CN" altLang="zh-CN" sz="2200" dirty="0" smtClean="0"/>
              <a:t>章 函数</a:t>
            </a:r>
            <a:r>
              <a:rPr lang="zh-CN" altLang="en-US" sz="2200" dirty="0" smtClean="0"/>
              <a:t>（</a:t>
            </a:r>
            <a:r>
              <a:rPr lang="en-US" altLang="zh-CN" sz="2200" dirty="0" smtClean="0"/>
              <a:t>4</a:t>
            </a:r>
            <a:r>
              <a:rPr lang="zh-CN" altLang="en-US" sz="2200" dirty="0" smtClean="0"/>
              <a:t>课时）</a:t>
            </a:r>
            <a:endParaRPr lang="zh-CN" altLang="zh-CN" sz="2200" dirty="0" smtClean="0"/>
          </a:p>
          <a:p>
            <a:pPr>
              <a:lnSpc>
                <a:spcPct val="95000"/>
              </a:lnSpc>
            </a:pPr>
            <a:r>
              <a:rPr lang="zh-CN" altLang="zh-CN" sz="2200" dirty="0" smtClean="0"/>
              <a:t>第</a:t>
            </a:r>
            <a:r>
              <a:rPr lang="en-US" altLang="zh-CN" sz="2200" dirty="0" smtClean="0"/>
              <a:t>9</a:t>
            </a:r>
            <a:r>
              <a:rPr lang="zh-CN" altLang="zh-CN" sz="2200" dirty="0" smtClean="0"/>
              <a:t>章 类</a:t>
            </a:r>
            <a:r>
              <a:rPr lang="zh-CN" altLang="en-US" sz="2200" dirty="0" smtClean="0"/>
              <a:t>（</a:t>
            </a:r>
            <a:r>
              <a:rPr lang="en-US" altLang="zh-CN" sz="2200" dirty="0" smtClean="0"/>
              <a:t>4</a:t>
            </a:r>
            <a:r>
              <a:rPr lang="zh-CN" altLang="en-US" sz="2200" dirty="0" smtClean="0"/>
              <a:t>课时） </a:t>
            </a:r>
            <a:r>
              <a:rPr lang="en-US" altLang="zh-CN" sz="2200" dirty="0" smtClean="0"/>
              <a:t>	 	</a:t>
            </a:r>
            <a:r>
              <a:rPr lang="zh-CN" altLang="zh-CN" sz="2200" dirty="0" smtClean="0"/>
              <a:t> </a:t>
            </a:r>
            <a:endParaRPr lang="en-US" altLang="zh-CN" sz="2200" dirty="0" smtClean="0"/>
          </a:p>
          <a:p>
            <a:pPr>
              <a:lnSpc>
                <a:spcPct val="95000"/>
              </a:lnSpc>
            </a:pPr>
            <a:r>
              <a:rPr lang="zh-CN" altLang="zh-CN" sz="2200" dirty="0" smtClean="0"/>
              <a:t>第</a:t>
            </a:r>
            <a:r>
              <a:rPr lang="en-US" altLang="zh-CN" sz="2200" dirty="0" smtClean="0"/>
              <a:t>10</a:t>
            </a:r>
            <a:r>
              <a:rPr lang="zh-CN" altLang="zh-CN" sz="2200" dirty="0" smtClean="0"/>
              <a:t>章 文件和异常</a:t>
            </a:r>
            <a:r>
              <a:rPr lang="zh-CN" altLang="en-US" sz="2200" dirty="0" smtClean="0"/>
              <a:t>（</a:t>
            </a:r>
            <a:r>
              <a:rPr lang="en-US" altLang="zh-CN" sz="2200" dirty="0" smtClean="0"/>
              <a:t>4</a:t>
            </a:r>
            <a:r>
              <a:rPr lang="zh-CN" altLang="en-US" sz="2200" dirty="0" smtClean="0"/>
              <a:t>课时）</a:t>
            </a:r>
            <a:endParaRPr lang="en-US" altLang="zh-CN" sz="2200" dirty="0" smtClean="0"/>
          </a:p>
          <a:p>
            <a:pPr>
              <a:lnSpc>
                <a:spcPct val="95000"/>
              </a:lnSpc>
            </a:pPr>
            <a:r>
              <a:rPr lang="zh-CN" altLang="en-US" sz="2200" dirty="0" smtClean="0"/>
              <a:t>实验</a:t>
            </a:r>
            <a:r>
              <a:rPr lang="zh-CN" altLang="zh-CN" sz="2200" dirty="0" smtClean="0"/>
              <a:t>：</a:t>
            </a:r>
            <a:r>
              <a:rPr lang="en-US" altLang="zh-CN" sz="2200" dirty="0" smtClean="0"/>
              <a:t>1-10</a:t>
            </a:r>
            <a:r>
              <a:rPr lang="zh-CN" altLang="en-US" sz="2200" dirty="0" smtClean="0"/>
              <a:t>章（ </a:t>
            </a:r>
            <a:r>
              <a:rPr lang="en-US" altLang="zh-CN" sz="2200" dirty="0" smtClean="0"/>
              <a:t>4</a:t>
            </a:r>
            <a:r>
              <a:rPr lang="zh-CN" altLang="en-US" sz="2200" dirty="0" smtClean="0"/>
              <a:t>课时</a:t>
            </a:r>
            <a:r>
              <a:rPr lang="zh-CN" altLang="en-US" sz="2200" dirty="0" smtClean="0"/>
              <a:t>）</a:t>
            </a:r>
            <a:endParaRPr lang="en-US" altLang="zh-CN" sz="2200" dirty="0" smtClean="0"/>
          </a:p>
          <a:p>
            <a:pPr>
              <a:lnSpc>
                <a:spcPct val="95000"/>
              </a:lnSpc>
            </a:pPr>
            <a:r>
              <a:rPr lang="zh-CN" altLang="zh-CN" sz="2200" dirty="0" smtClean="0"/>
              <a:t>项目：数据可视化</a:t>
            </a:r>
            <a:r>
              <a:rPr lang="zh-CN" altLang="en-US" sz="2200" dirty="0" smtClean="0"/>
              <a:t>（</a:t>
            </a:r>
            <a:r>
              <a:rPr lang="en-US" altLang="zh-CN" sz="2200" dirty="0" smtClean="0"/>
              <a:t>4</a:t>
            </a:r>
            <a:r>
              <a:rPr lang="zh-CN" altLang="en-US" sz="2200" dirty="0" smtClean="0"/>
              <a:t>课时</a:t>
            </a:r>
            <a:r>
              <a:rPr lang="zh-CN" altLang="en-US" sz="2200" dirty="0" smtClean="0"/>
              <a:t>）</a:t>
            </a:r>
            <a:endParaRPr lang="en-US" altLang="zh-CN" sz="2200" dirty="0" smtClean="0"/>
          </a:p>
          <a:p>
            <a:pPr>
              <a:lnSpc>
                <a:spcPct val="95000"/>
              </a:lnSpc>
            </a:pPr>
            <a:r>
              <a:rPr lang="zh-CN" altLang="en-US" sz="2200" dirty="0" smtClean="0"/>
              <a:t>项目：数据采集</a:t>
            </a:r>
            <a:r>
              <a:rPr lang="zh-CN" altLang="en-US" sz="2200" dirty="0" smtClean="0"/>
              <a:t>（</a:t>
            </a:r>
            <a:r>
              <a:rPr lang="en-US" altLang="zh-CN" sz="2200" dirty="0" smtClean="0"/>
              <a:t>4</a:t>
            </a:r>
            <a:r>
              <a:rPr lang="zh-CN" altLang="en-US" sz="2200" dirty="0" smtClean="0"/>
              <a:t>课时</a:t>
            </a:r>
            <a:r>
              <a:rPr lang="zh-CN" altLang="en-US" sz="2200" dirty="0" smtClean="0"/>
              <a:t>）</a:t>
            </a:r>
            <a:endParaRPr lang="zh-CN" altLang="en-US" sz="2200" dirty="0"/>
          </a:p>
        </p:txBody>
      </p:sp>
      <p:sp>
        <p:nvSpPr>
          <p:cNvPr id="3" name="标题 2"/>
          <p:cNvSpPr>
            <a:spLocks noGrp="1"/>
          </p:cNvSpPr>
          <p:nvPr>
            <p:ph type="title"/>
          </p:nvPr>
        </p:nvSpPr>
        <p:spPr/>
        <p:txBody>
          <a:bodyPr/>
          <a:lstStyle/>
          <a:p>
            <a:r>
              <a:rPr lang="zh-CN" altLang="en-US" sz="4000" dirty="0" smtClean="0"/>
              <a:t>课程介绍</a:t>
            </a:r>
            <a:endParaRPr lang="zh-CN" altLang="en-US" sz="4000" dirty="0"/>
          </a:p>
        </p:txBody>
      </p:sp>
    </p:spTree>
    <p:extLst>
      <p:ext uri="{BB962C8B-B14F-4D97-AF65-F5344CB8AC3E}">
        <p14:creationId xmlns:p14="http://schemas.microsoft.com/office/powerpoint/2010/main" val="1228481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商务模板系列34">
  <a:themeElements>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2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2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2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3293</Words>
  <Application>Microsoft Office PowerPoint</Application>
  <PresentationFormat>全屏显示(4:3)</PresentationFormat>
  <Paragraphs>257</Paragraphs>
  <Slides>41</Slides>
  <Notes>5</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41</vt:i4>
      </vt:variant>
    </vt:vector>
  </HeadingPairs>
  <TitlesOfParts>
    <vt:vector size="43" baseType="lpstr">
      <vt:lpstr>1_商务模板系列34</vt:lpstr>
      <vt:lpstr>2_商务模板系列34</vt:lpstr>
      <vt:lpstr>Python程序设计 第1章 Python起步</vt:lpstr>
      <vt:lpstr>提纲</vt:lpstr>
      <vt:lpstr>课程介绍</vt:lpstr>
      <vt:lpstr>课程介绍</vt:lpstr>
      <vt:lpstr>课程介绍</vt:lpstr>
      <vt:lpstr>课程介绍</vt:lpstr>
      <vt:lpstr>课程介绍</vt:lpstr>
      <vt:lpstr>课程介绍</vt:lpstr>
      <vt:lpstr>课程介绍</vt:lpstr>
      <vt:lpstr>本章案例</vt:lpstr>
      <vt:lpstr>Python的起源</vt:lpstr>
      <vt:lpstr>Python的起源</vt:lpstr>
      <vt:lpstr>Python的起源</vt:lpstr>
      <vt:lpstr>Python的起源</vt:lpstr>
      <vt:lpstr>Python的优势</vt:lpstr>
      <vt:lpstr>Python的优势</vt:lpstr>
      <vt:lpstr>Python的优势</vt:lpstr>
      <vt:lpstr>Python的优势</vt:lpstr>
      <vt:lpstr>Python的优势</vt:lpstr>
      <vt:lpstr>Python的特性</vt:lpstr>
      <vt:lpstr>Python的特性</vt:lpstr>
      <vt:lpstr>Python的特性</vt:lpstr>
      <vt:lpstr>Python的特性</vt:lpstr>
      <vt:lpstr>Python的特性</vt:lpstr>
      <vt:lpstr>Python的特性</vt:lpstr>
      <vt:lpstr>安装和运行</vt:lpstr>
      <vt:lpstr>安装和运行</vt:lpstr>
      <vt:lpstr>安装和运行</vt:lpstr>
      <vt:lpstr>安装和运行</vt:lpstr>
      <vt:lpstr>安装和运行</vt:lpstr>
      <vt:lpstr>安装和运行</vt:lpstr>
      <vt:lpstr>Python基础</vt:lpstr>
      <vt:lpstr>Python基础</vt:lpstr>
      <vt:lpstr>Python基础</vt:lpstr>
      <vt:lpstr>Python基础</vt:lpstr>
      <vt:lpstr>Python基础</vt:lpstr>
      <vt:lpstr>Python基础</vt:lpstr>
      <vt:lpstr>Python基础</vt:lpstr>
      <vt:lpstr>Python基础</vt:lpstr>
      <vt:lpstr>编程实践</vt:lpstr>
      <vt:lpstr>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陈志新</cp:lastModifiedBy>
  <cp:revision>3679</cp:revision>
  <dcterms:created xsi:type="dcterms:W3CDTF">2013-06-04T14:12:00Z</dcterms:created>
  <dcterms:modified xsi:type="dcterms:W3CDTF">2019-09-17T15:23:54Z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2052-10.1.0.6690</vt:lpwstr>
  </property>
</Properties>
</file>