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</p:sldMasterIdLst>
  <p:notesMasterIdLst>
    <p:notesMasterId r:id="rId46"/>
  </p:notesMasterIdLst>
  <p:sldIdLst>
    <p:sldId id="256" r:id="rId3"/>
    <p:sldId id="670" r:id="rId4"/>
    <p:sldId id="671" r:id="rId5"/>
    <p:sldId id="699" r:id="rId6"/>
    <p:sldId id="700" r:id="rId7"/>
    <p:sldId id="701" r:id="rId8"/>
    <p:sldId id="702" r:id="rId9"/>
    <p:sldId id="703" r:id="rId10"/>
    <p:sldId id="704" r:id="rId11"/>
    <p:sldId id="706" r:id="rId12"/>
    <p:sldId id="705" r:id="rId13"/>
    <p:sldId id="707" r:id="rId14"/>
    <p:sldId id="708" r:id="rId15"/>
    <p:sldId id="709" r:id="rId16"/>
    <p:sldId id="710" r:id="rId17"/>
    <p:sldId id="711" r:id="rId18"/>
    <p:sldId id="712" r:id="rId19"/>
    <p:sldId id="734" r:id="rId20"/>
    <p:sldId id="716" r:id="rId21"/>
    <p:sldId id="713" r:id="rId22"/>
    <p:sldId id="714" r:id="rId23"/>
    <p:sldId id="735" r:id="rId24"/>
    <p:sldId id="715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36" r:id="rId33"/>
    <p:sldId id="724" r:id="rId34"/>
    <p:sldId id="737" r:id="rId35"/>
    <p:sldId id="725" r:id="rId36"/>
    <p:sldId id="726" r:id="rId37"/>
    <p:sldId id="727" r:id="rId38"/>
    <p:sldId id="728" r:id="rId39"/>
    <p:sldId id="738" r:id="rId40"/>
    <p:sldId id="729" r:id="rId41"/>
    <p:sldId id="730" r:id="rId42"/>
    <p:sldId id="739" r:id="rId43"/>
    <p:sldId id="731" r:id="rId44"/>
    <p:sldId id="733" r:id="rId4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 autoAdjust="0"/>
    <p:restoredTop sz="94620"/>
  </p:normalViewPr>
  <p:slideViewPr>
    <p:cSldViewPr snapToGrid="0" snapToObjects="1">
      <p:cViewPr>
        <p:scale>
          <a:sx n="66" d="100"/>
          <a:sy n="66" d="100"/>
        </p:scale>
        <p:origin x="-101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30C7-2E87-C14A-B4DB-95215E238260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3F49-C886-5842-9B2A-FB59D5E127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2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88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88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11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9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9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3F49-C886-5842-9B2A-FB59D5E12709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B093B6-88F2-C043-8D65-FED1FE43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F6C7EFE-3C82-5C42-886A-C329A9FF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FB2660-3F54-AB44-8619-55BE58C2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38C-90CD-0D4C-9EF4-05A7CADE3A22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0E296E-966B-3C40-BADA-7701AB74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82123AD-8E91-2442-BD67-5DFCD5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B6C46B-8064-3347-B909-53C8B32E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481EA7-F5AE-4840-BB12-DC1C8783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0D08FB6-C5DC-BD48-9F3E-17338E6F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20563A-E5FC-0D44-B605-04C5F83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606FED-0338-0A4B-9DC1-5239FB7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DA2C7F9-631C-EB47-A564-F317D0B3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6516BCD-D122-C14E-A66F-02E49AD4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D47D63-7128-B24E-B173-6C690B55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6C1059-1AF3-2943-B6B6-D8D00CB4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BA9C8F-1278-9042-BE42-E4D288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64AF822F-D7AC-E841-813F-A85C6FE1B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503E5037-B5B8-9D4A-AD11-C8F341C5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1387F6D5-DCEA-714E-87A5-FCC2490E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01AA405B-ECA6-1A4F-88A9-B705A9D03577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FF64DAF0-5CA8-3748-8B67-7E7BCB9C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09E72F8A-A959-3046-A649-04459A92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523CDA84-2EC1-914D-A3FF-2E6B537157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653D58FB-04CC-CF4C-B9A3-B8534043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C47339DC-F143-9E49-8A6A-BA433786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98265968-0512-4442-A2F1-051872959DAF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64509BDF-BC0B-394E-89B5-D1C2382F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C4EAF645-8867-1B4B-94AD-F34D87AF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064F1E9B-57CF-5642-A1C8-E2BFC727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5697ACA5-DA25-F144-929B-56432F6DF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5585C51-C8F4-7941-B317-403C076A300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3CE0D925-BD5A-C346-B7D6-F59B7772B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1E110556-294D-8A48-B105-123028DF8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69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C7A26C1F-F67E-8F4F-8BE7-41A202FA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41085B5C-F1AB-B847-BD93-D8E92A59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3BFF28E6-B07F-444F-911D-81323225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CCC5050E-215B-0141-A63D-5460E474B00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8022D7C6-BE05-5D42-8BF2-396976E0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8015CE28-F295-654F-A7DE-36287FD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0DBE71E1-BBB9-6545-B991-4FA6F60FD21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5F9EB63F-FBA4-8A44-90DB-FE63EADA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D7C1E66E-5B09-464B-A0A2-F635021C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D55D157F-261A-7B49-8202-049C780916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E073190-FD78-DD4E-87FE-140BCEE0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B12658FB-7CFD-6041-AE37-657D7388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9B54B873-6407-E14A-8679-0C7A1F1B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574DCDBB-8786-9346-85E8-E987735998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BBA520F-8B61-EE42-9A90-50B5DF3F8FF1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0F18A5D3-5935-B949-8E08-C09122301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AC7E34CD-1FA8-EE49-9CCF-D27A1C73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A3D20A10-BB5D-9147-8941-7B37C0870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E6BFDA32-18CD-1E45-9082-96CC4CEE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923949BD-7416-5E48-9656-BA4B4C5E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CAB05155-496C-1D49-9D3B-8DF500B9C2D0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73E2B22F-376B-5B4B-8E6B-90D84BFE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AB60CEE8-9A46-6F4C-9EA6-AD7E793EC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2707BE79-A048-3C4F-98D0-6BC9022112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051E22DC-36AD-4146-AE1A-64555847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9A07A182-019A-1B48-BB24-F0E0F8A7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AC2E47C0-4231-EE47-8CC5-55D0EF1734B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F76CE65-7CDA-8F4B-9A2C-AB52E9AE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E46D138A-7E5E-A547-A081-25C929A0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8DE6FB64-0A53-FA42-956B-690B8373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266D3DBC-FAA9-F349-ACD5-64B6247011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D5EE111-8EAC-3747-B3A6-4DC2713D745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25B0EF02-5499-8345-BD44-FE27182C0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930A638C-A292-7E4B-B160-66C190B743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76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EE4BF6BB-AB58-A447-AEFA-F2FB7AF63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4A0DC1D5-E23C-1A4A-8FC6-87376F50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B5C12B91-A243-3041-B578-4FEFDAAA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D2115EBF-4577-8644-84EC-74C5521E468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0EB946CE-4FE0-A74B-A965-6B71FF5B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3DEFC053-2CE0-2442-8E9C-7FD88A542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2B534B00-73DC-D64C-AD06-D4756CA9B31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F20A5105-0330-1A4E-B40D-4D6D90DF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1F0B99E4-4FBB-1D48-96B8-A50A1D31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B217397D-044F-604C-BEB4-9606D8886588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C438121E-7713-8C40-8D3F-7DD75D45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59E81257-5072-C449-A7A2-CD5030AE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8CD2861C-3EA7-D747-A1B9-F49B7689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59746A3A-12B9-A440-B1A4-A5B46EF25E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96670FD-5A37-6C49-9415-AA472C016550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A48CEF34-C2AD-694F-813F-9CFC5ADA0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AEED2D58-1A4E-FC4C-A4F8-48D091862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7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="" xmlns:a16="http://schemas.microsoft.com/office/drawing/2014/main" id="{0F00EB3F-3DD7-6A4F-A0C9-D3AB51C77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未知">
            <a:extLst>
              <a:ext uri="{FF2B5EF4-FFF2-40B4-BE49-F238E27FC236}">
                <a16:creationId xmlns="" xmlns:a16="http://schemas.microsoft.com/office/drawing/2014/main" id="{9907CAC7-697E-8346-86A9-63B75507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未知">
            <a:extLst>
              <a:ext uri="{FF2B5EF4-FFF2-40B4-BE49-F238E27FC236}">
                <a16:creationId xmlns="" xmlns:a16="http://schemas.microsoft.com/office/drawing/2014/main" id="{8856044A-7BA3-8E4C-B849-30C8EC7D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" name="Group 5">
            <a:extLst>
              <a:ext uri="{FF2B5EF4-FFF2-40B4-BE49-F238E27FC236}">
                <a16:creationId xmlns="" xmlns:a16="http://schemas.microsoft.com/office/drawing/2014/main" id="{963D3E89-9A36-FC47-8E8E-92B8A291333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1" name="Oval 6">
              <a:extLst>
                <a:ext uri="{FF2B5EF4-FFF2-40B4-BE49-F238E27FC236}">
                  <a16:creationId xmlns="" xmlns:a16="http://schemas.microsoft.com/office/drawing/2014/main" id="{80E35404-EAB4-0944-A427-59001C03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="" xmlns:a16="http://schemas.microsoft.com/office/drawing/2014/main" id="{C4D93478-4FA8-8748-B956-E807010FF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="" xmlns:a16="http://schemas.microsoft.com/office/drawing/2014/main" id="{AC169E10-AE22-6042-BC68-53BFC40ADDA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4" name="Oval 9">
              <a:extLst>
                <a:ext uri="{FF2B5EF4-FFF2-40B4-BE49-F238E27FC236}">
                  <a16:creationId xmlns="" xmlns:a16="http://schemas.microsoft.com/office/drawing/2014/main" id="{34CF7241-B361-1B4A-9916-C7CDC423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="" xmlns:a16="http://schemas.microsoft.com/office/drawing/2014/main" id="{38B50A5D-A6DD-3046-9DA6-54B65617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="" xmlns:a16="http://schemas.microsoft.com/office/drawing/2014/main" id="{EB079AC5-42DD-9B49-81CB-918E6DEE7F1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7" name="Oval 12">
              <a:extLst>
                <a:ext uri="{FF2B5EF4-FFF2-40B4-BE49-F238E27FC236}">
                  <a16:creationId xmlns="" xmlns:a16="http://schemas.microsoft.com/office/drawing/2014/main" id="{E41EBA4E-568E-AF49-8D64-012DC99A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="" xmlns:a16="http://schemas.microsoft.com/office/drawing/2014/main" id="{FB1C8C34-9844-0B45-AB4B-E8BB2A6F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9" name="Picture 18" descr="top">
            <a:extLst>
              <a:ext uri="{FF2B5EF4-FFF2-40B4-BE49-F238E27FC236}">
                <a16:creationId xmlns="" xmlns:a16="http://schemas.microsoft.com/office/drawing/2014/main" id="{CF835636-EBBD-C944-9C0B-9530FC66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">
            <a:extLst>
              <a:ext uri="{FF2B5EF4-FFF2-40B4-BE49-F238E27FC236}">
                <a16:creationId xmlns="" xmlns:a16="http://schemas.microsoft.com/office/drawing/2014/main" id="{7722B867-33A3-1245-B606-82A3DFE42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B1F811E-197C-0E4D-9CEE-7672D8CAD7D2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="" xmlns:a16="http://schemas.microsoft.com/office/drawing/2014/main" id="{A7BF8524-1B12-224E-82D0-2880DF3A0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">
            <a:extLst>
              <a:ext uri="{FF2B5EF4-FFF2-40B4-BE49-F238E27FC236}">
                <a16:creationId xmlns="" xmlns:a16="http://schemas.microsoft.com/office/drawing/2014/main" id="{3381E6DA-714B-7849-8442-697D3C8CD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8ECB2155-AD06-6346-ACD4-07B419B57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未知">
            <a:extLst>
              <a:ext uri="{FF2B5EF4-FFF2-40B4-BE49-F238E27FC236}">
                <a16:creationId xmlns="" xmlns:a16="http://schemas.microsoft.com/office/drawing/2014/main" id="{46E76A52-10CA-5244-AE0F-C71448C9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未知">
            <a:extLst>
              <a:ext uri="{FF2B5EF4-FFF2-40B4-BE49-F238E27FC236}">
                <a16:creationId xmlns="" xmlns:a16="http://schemas.microsoft.com/office/drawing/2014/main" id="{786E38F1-55BB-2342-9A71-E8BB1016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A2D2672-029C-A543-A309-A0B75DE92A5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1ABB06C5-FE5F-164C-9892-C3204E5C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4A83A02-F02A-1D45-BE0C-D032A9CC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6EB994A-0C77-7B47-87FE-45B88DCA158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91D2D63-F115-0D49-AA78-41B03CFD8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4519ED-AB1A-224C-9144-AE6FF50A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B75AC43-BCBF-6F4D-AA9E-110817310C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CB546C3-4B6B-4640-BA0A-02C5338EA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85A7AFE-34EB-E44C-A409-EB80E53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5" name="Picture 18" descr="top">
            <a:extLst>
              <a:ext uri="{FF2B5EF4-FFF2-40B4-BE49-F238E27FC236}">
                <a16:creationId xmlns="" xmlns:a16="http://schemas.microsoft.com/office/drawing/2014/main" id="{19C7B255-851A-BE49-90D4-DADF822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="" xmlns:a16="http://schemas.microsoft.com/office/drawing/2014/main" id="{1AAF75CD-9F54-BC48-9F21-39A9B80D3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1ED34A3-CEBD-ED41-A99F-5119D1F1477E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="" xmlns:a16="http://schemas.microsoft.com/office/drawing/2014/main" id="{A897C80D-9AFD-BC4E-87DE-9A9ADED97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6">
            <a:extLst>
              <a:ext uri="{FF2B5EF4-FFF2-40B4-BE49-F238E27FC236}">
                <a16:creationId xmlns="" xmlns:a16="http://schemas.microsoft.com/office/drawing/2014/main" id="{59C9B4DC-8676-744C-AAD8-C2B6AD221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70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="" xmlns:a16="http://schemas.microsoft.com/office/drawing/2014/main" id="{8B5209DB-C943-3F46-9700-87FE185D6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未知">
            <a:extLst>
              <a:ext uri="{FF2B5EF4-FFF2-40B4-BE49-F238E27FC236}">
                <a16:creationId xmlns="" xmlns:a16="http://schemas.microsoft.com/office/drawing/2014/main" id="{5F4F6656-F61A-FD46-A43F-457E85FD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未知">
            <a:extLst>
              <a:ext uri="{FF2B5EF4-FFF2-40B4-BE49-F238E27FC236}">
                <a16:creationId xmlns="" xmlns:a16="http://schemas.microsoft.com/office/drawing/2014/main" id="{995852FF-4946-9843-8B10-D5B578DE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4995ED62-47BA-5D47-BA58-BAE129FF9B29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E2DA7F27-4B7D-664D-869B-53B8ECF3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911F3F83-7E3F-6F4C-B269-322A95A7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6FA49F53-AA43-934F-8F2C-93556174DD6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9" name="Oval 9">
              <a:extLst>
                <a:ext uri="{FF2B5EF4-FFF2-40B4-BE49-F238E27FC236}">
                  <a16:creationId xmlns="" xmlns:a16="http://schemas.microsoft.com/office/drawing/2014/main" id="{442B0106-ADB4-0C40-85D8-2DBBC15D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="" xmlns:a16="http://schemas.microsoft.com/office/drawing/2014/main" id="{718ED9F0-640B-9648-8605-25C0744D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D8FBFECD-32DA-A349-8C6E-8AF313559C80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2" name="Oval 12">
              <a:extLst>
                <a:ext uri="{FF2B5EF4-FFF2-40B4-BE49-F238E27FC236}">
                  <a16:creationId xmlns="" xmlns:a16="http://schemas.microsoft.com/office/drawing/2014/main" id="{A9B19846-9DC0-4D47-A444-7F482BD6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="" xmlns:a16="http://schemas.microsoft.com/office/drawing/2014/main" id="{950B50BC-84D3-1545-9E43-B4B8A918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4" name="Picture 18" descr="top">
            <a:extLst>
              <a:ext uri="{FF2B5EF4-FFF2-40B4-BE49-F238E27FC236}">
                <a16:creationId xmlns="" xmlns:a16="http://schemas.microsoft.com/office/drawing/2014/main" id="{66CE593E-B98D-1447-A87C-B071D4D5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="" xmlns:a16="http://schemas.microsoft.com/office/drawing/2014/main" id="{0E5BF7D7-E457-B14A-9553-F8795DC4E9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1BE3329-D7FB-5A40-AF00-20BEEA368CDB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107E376-EB5A-3A4E-9E65-D7F577A28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7746F52-A1E7-4C41-99B3-4BBA6D407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595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7E6B4322-9BB3-5E4C-BA6D-28510C84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07F5D8B0-EC55-EA42-B06A-0CF2E203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19554546-B297-6344-9DFE-C187A69E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A8BCFE87-D343-EC41-B234-3BF5C4854C66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B92A63D2-19AB-2044-B091-0584F0F7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594FBC37-C384-FD49-A98E-41ED718D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25EA9F62-F804-6A47-85F3-9CBA240EA72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A7B7B4E1-FC72-B04D-BAD9-6377C00E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7DC3E4B3-588B-514E-A608-752EF1DF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A9B5219F-3F17-5547-98E3-287EBD7D68F7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D32D35FA-86A4-CC4F-858E-FFEB90ACB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EBD0670E-4778-C947-A685-ED2EBA34D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1CBC5B5A-EBF6-294B-855C-061F54E8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2B7B32D6-D12C-5442-99E3-150835BFF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456AA5D-DB5E-DD48-A254-124BA60202A7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D30A51EE-9750-F94C-BE2A-0B49D2F4BD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754F9117-686E-2D49-BEDC-4C56D279B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8AC110-4BAF-7640-9F04-BBB457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B92036E-12B3-AD4F-9A9C-749C02A9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628C65-8E4A-1D4F-9E08-949284B8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F372939-7673-EE48-BAFC-CC81DC5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B7FFFA5-77E5-354A-8318-3104B844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3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299D4401-EC30-354D-B055-86D6864FB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EC7C366F-74CD-1648-BC39-904256A9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560E93C7-27F8-514D-9156-CA465B36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EFC6B583-F9A6-8E47-838F-4923CD024A2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FB6A7433-CB80-5841-94E3-65BC82F6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F99BFDC1-9067-AE49-8E4D-9CAEA5E5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8DD46D16-3BB0-9743-9588-B563A341F1D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A5E8DD66-F118-0A43-9CD6-478EE4F1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F8A22257-1823-A144-9D58-9A43AEAF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43C6DC56-BC8C-3F4D-816A-1E45ABF1BF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0C337DBF-B0E3-DB46-9024-120C6A3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4FE4C48C-CB9F-3245-8E0F-B6BB5E9B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5A231E38-F3A2-1347-9592-EC1D0419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FEE5022C-2A73-534D-98AD-319C278B50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BF1D4C6-5479-524D-BDC2-8500B164143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168EEC43-B242-1C4F-B3F2-129EA4F5F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F906B25D-84F9-9841-91A3-EABE38974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12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736E815C-158B-954C-B1B4-23B10CF2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FB3133F9-5FE4-5A43-BCD1-95FF9C18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B2D8D6B3-3037-DB42-B05B-0CDE4E31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2A9A1788-D139-7240-9A96-26EAF3AD921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F24B86E1-06F0-D748-BFA8-AE328BAF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E59A0C4F-08DC-2E49-835C-D42F8C79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559A9035-D711-864B-86FA-CD46B66F491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CAC6B8EA-6E84-D242-B97E-B91C68796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E6314817-52EB-9141-8F62-1BD1B8E5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8B8E4249-195E-B249-920D-04CE9E8D182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3C225F5-3032-6242-829B-1EC3C6E9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71B9C6F5-BCF0-9441-AD0D-3426E6AF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40306A60-6F23-5D48-A5EF-E8168D44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C56B43D9-35BB-0947-AD79-8A7457DFE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C54A354-2CA8-E044-9090-DBE89BB3687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AA5BA73B-490C-B74F-9401-B4B2B0CB6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690EB47C-ECAD-DF48-8A4B-55C7E0EAC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00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862AF734-B4A9-CD4B-A773-CABE1C688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775987BA-54EB-A240-86FE-A326EE17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2895D6D3-3061-2347-9F8A-7310A705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B111F05B-0AA4-1F4E-AF97-995471E77292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DF9C10A2-0702-B840-A44F-AB22A8DE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3E50877F-54F8-A044-9436-B5797890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B90B481F-09D6-584B-902B-1ED4D3A1FE0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D24ECEB6-C9E9-A74E-81D0-7B523FE1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7DE2C0C3-974D-954B-8B83-0FC294EB4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2F92D5BE-5582-4246-B701-0FBE61276253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DA0FC3EA-FF58-7A4A-8DD4-DF4F1E76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E6C14C60-CCFB-9F4B-9E4C-DE5FAA89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3ED7127F-382F-554A-BA8F-8FF3AE6F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FA4E3F0C-8082-F446-BD35-2056B9C52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ACE0750-AE6B-2240-8CFE-14AA31513B68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2D10914D-DC2F-354B-B1C2-6E01B4360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126EEF83-50FB-1F49-A3A4-3F46C157F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88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015AF97C-23AA-F74C-9612-F43299111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未知">
            <a:extLst>
              <a:ext uri="{FF2B5EF4-FFF2-40B4-BE49-F238E27FC236}">
                <a16:creationId xmlns="" xmlns:a16="http://schemas.microsoft.com/office/drawing/2014/main" id="{B472ECCE-96CD-3949-A844-8B59A843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未知">
            <a:extLst>
              <a:ext uri="{FF2B5EF4-FFF2-40B4-BE49-F238E27FC236}">
                <a16:creationId xmlns="" xmlns:a16="http://schemas.microsoft.com/office/drawing/2014/main" id="{CDBC1A56-AD5B-2A4B-817A-C1FD68B3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02E6214F-BC2D-1B4E-82B2-9AEF7154E36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" name="Oval 6">
              <a:extLst>
                <a:ext uri="{FF2B5EF4-FFF2-40B4-BE49-F238E27FC236}">
                  <a16:creationId xmlns="" xmlns:a16="http://schemas.microsoft.com/office/drawing/2014/main" id="{158ADA14-54A6-1145-8850-2494C9B9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="" xmlns:a16="http://schemas.microsoft.com/office/drawing/2014/main" id="{B2A624A9-48A6-E145-ABA0-462153BE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08A254CE-8E22-F143-9673-C7E06B4CF64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3" name="Oval 9">
              <a:extLst>
                <a:ext uri="{FF2B5EF4-FFF2-40B4-BE49-F238E27FC236}">
                  <a16:creationId xmlns="" xmlns:a16="http://schemas.microsoft.com/office/drawing/2014/main" id="{9706803D-903D-A945-8FB1-FE4DACBE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="" xmlns:a16="http://schemas.microsoft.com/office/drawing/2014/main" id="{69156E5A-5631-0B4A-974D-45EFF895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="" xmlns:a16="http://schemas.microsoft.com/office/drawing/2014/main" id="{D45AE0FE-070D-3F4D-8369-0827E4F0E4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6" name="Oval 12">
              <a:extLst>
                <a:ext uri="{FF2B5EF4-FFF2-40B4-BE49-F238E27FC236}">
                  <a16:creationId xmlns="" xmlns:a16="http://schemas.microsoft.com/office/drawing/2014/main" id="{92983F4E-3D82-194D-BB92-373F0DB6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="" xmlns:a16="http://schemas.microsoft.com/office/drawing/2014/main" id="{F0A96F4D-9BBB-B048-8ECB-724A4FD7E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8" name="Picture 18" descr="top">
            <a:extLst>
              <a:ext uri="{FF2B5EF4-FFF2-40B4-BE49-F238E27FC236}">
                <a16:creationId xmlns="" xmlns:a16="http://schemas.microsoft.com/office/drawing/2014/main" id="{3C9328AB-38B6-324F-B93D-4F42044E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="" xmlns:a16="http://schemas.microsoft.com/office/drawing/2014/main" id="{CDDEAB5D-46DE-4848-80B8-71784995CD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D760014-2348-1648-87C5-00F52ABE5FE4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0" name="TextBox 18">
            <a:extLst>
              <a:ext uri="{FF2B5EF4-FFF2-40B4-BE49-F238E27FC236}">
                <a16:creationId xmlns="" xmlns:a16="http://schemas.microsoft.com/office/drawing/2014/main" id="{F4CA822E-715A-4346-8462-2BFCADBC8414}"/>
              </a:ext>
            </a:extLst>
          </p:cNvPr>
          <p:cNvSpPr txBox="1"/>
          <p:nvPr userDrawn="1"/>
        </p:nvSpPr>
        <p:spPr>
          <a:xfrm>
            <a:off x="8204200" y="6381750"/>
            <a:ext cx="482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7331B0-49CF-6543-8E2A-79FE87F93496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="" xmlns:a16="http://schemas.microsoft.com/office/drawing/2014/main" id="{D1161B4F-AB1E-264A-8D07-E4BC33E36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177B74-FF25-6043-8855-9E01797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A28F2F0-45F7-4647-A57C-BF61A005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109617D-81B8-784A-838B-751C681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3C1FC9-3718-DD40-9068-597C438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BFEB58-C2A8-8F47-A4A5-1BA138F6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3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68D906-CCB7-A746-BA60-D3C5D03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24FD56-0CFA-C249-B420-6E66596C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CA036E4-B88B-0E49-B619-FCC63A79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2F97E-9947-BF4A-B7CD-3D247C1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A8C412A-3BD2-1645-B8C5-8452E1A7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3EE3288-D77C-394A-8341-EEFA1CF5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7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8CE673-22AE-3C4B-9862-160FF533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7695996-80F9-8F44-A2D2-BABEBCDC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E12C0DC-C941-864E-92B5-96A72DB2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6F61824-A171-B54D-85D0-8CF43C0E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7E0AF29-443D-4E46-B571-3C12058D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CF9E2D7-2DAA-3A4E-A7D8-EF521E7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261B231-7280-1A4D-97D1-E7853F2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CD6A94-E9E8-8B46-9C1D-AF6BC40B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C1EE99-5FF5-3347-A952-C038EF32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F9E078C-36E2-6D41-968F-D9D667F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B6398DE-0051-3B43-A777-7AA6BD4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24E92AF-120B-F444-A623-6727B0D0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914F85E-EE4F-164E-B044-DE203E6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35A384A-6981-8B4C-A05B-2917E87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664E8F-9877-DD47-B083-90761A7A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42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F243C4-C79F-EC48-9D1D-52D19C4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5ADC354-ACF9-1641-AE8D-A35C820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30893A3-1E3B-0249-8B08-9E924B6B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32D1229-E5BC-6640-8B91-94E194F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E2EA07-9272-3E47-A5FC-109D6E09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CC4710F-524B-BC4D-B63D-6C6145B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385552-06F1-5A47-99B7-56DAA53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38184192-91F1-D747-BEAF-3FF54291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E38CFE-6C58-D249-8524-40482F6A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DD55A1D-5E9A-CD4E-974A-F3D55231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C7D25D8-28DD-9444-9875-14169832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B6FFBFA-1185-C648-AD4A-28CEF67B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620AB7E-22E8-104B-A02B-EF9B9CF7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9658FE3-1BFF-6E48-9C24-78C759F9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EB7491-D8EC-3D45-9AB7-6ED43358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2592-64A0-7048-AC21-F5E35EFD7274}" type="datetimeFigureOut">
              <a:rPr kumimoji="1" lang="zh-CN" altLang="en-US" smtClean="0"/>
              <a:pPr/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E32FC7-4B24-EA45-866C-47E5D909F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807EE8-E7DD-1D48-AC16-6E3CDCA6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8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E2E74ABA-A31B-C441-9A8A-196183069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r:id="rId15" imgW="9561905" imgH="1600000" progId="">
                  <p:embed/>
                </p:oleObj>
              </mc:Choice>
              <mc:Fallback>
                <p:oleObj r:id="rId15" imgW="9561905" imgH="1600000" progId="">
                  <p:embed/>
                  <p:pic>
                    <p:nvPicPr>
                      <p:cNvPr id="0" name="Picture 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未知">
            <a:extLst>
              <a:ext uri="{FF2B5EF4-FFF2-40B4-BE49-F238E27FC236}">
                <a16:creationId xmlns="" xmlns:a16="http://schemas.microsoft.com/office/drawing/2014/main" id="{45D47063-30DF-A344-89F4-CC7D6D85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未知">
            <a:extLst>
              <a:ext uri="{FF2B5EF4-FFF2-40B4-BE49-F238E27FC236}">
                <a16:creationId xmlns="" xmlns:a16="http://schemas.microsoft.com/office/drawing/2014/main" id="{F80C67B7-A5DE-384E-AFF1-FD024767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0" name="Group 5">
            <a:extLst>
              <a:ext uri="{FF2B5EF4-FFF2-40B4-BE49-F238E27FC236}">
                <a16:creationId xmlns="" xmlns:a16="http://schemas.microsoft.com/office/drawing/2014/main" id="{454D4013-41F0-2341-ADD4-D09213BB1C5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>
              <a:extLst>
                <a:ext uri="{FF2B5EF4-FFF2-40B4-BE49-F238E27FC236}">
                  <a16:creationId xmlns="" xmlns:a16="http://schemas.microsoft.com/office/drawing/2014/main" id="{9CEA8825-8B91-5C4E-A24E-F27A851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3" name="Oval 7">
              <a:extLst>
                <a:ext uri="{FF2B5EF4-FFF2-40B4-BE49-F238E27FC236}">
                  <a16:creationId xmlns="" xmlns:a16="http://schemas.microsoft.com/office/drawing/2014/main" id="{1EC733B1-5F3B-C340-8703-B56E8639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1" name="Group 8">
            <a:extLst>
              <a:ext uri="{FF2B5EF4-FFF2-40B4-BE49-F238E27FC236}">
                <a16:creationId xmlns="" xmlns:a16="http://schemas.microsoft.com/office/drawing/2014/main" id="{CE6A446C-1699-CE4B-9FA8-3E2E188E44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6" name="Oval 9">
              <a:extLst>
                <a:ext uri="{FF2B5EF4-FFF2-40B4-BE49-F238E27FC236}">
                  <a16:creationId xmlns="" xmlns:a16="http://schemas.microsoft.com/office/drawing/2014/main" id="{EE6D3CDD-EDC9-524A-9F76-01FCD2BF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="" xmlns:a16="http://schemas.microsoft.com/office/drawing/2014/main" id="{643E7977-FB3D-1441-9C87-51EB2C3B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2" name="Group 11">
            <a:extLst>
              <a:ext uri="{FF2B5EF4-FFF2-40B4-BE49-F238E27FC236}">
                <a16:creationId xmlns="" xmlns:a16="http://schemas.microsoft.com/office/drawing/2014/main" id="{4571CD3A-59A6-6946-B475-115FB591C06D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>
              <a:extLst>
                <a:ext uri="{FF2B5EF4-FFF2-40B4-BE49-F238E27FC236}">
                  <a16:creationId xmlns="" xmlns:a16="http://schemas.microsoft.com/office/drawing/2014/main" id="{EC144023-A3F7-B447-8A55-83B52360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13752C98-C845-B540-9DD0-6916EC8D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1033" name="Rectangle 14">
            <a:extLst>
              <a:ext uri="{FF2B5EF4-FFF2-40B4-BE49-F238E27FC236}">
                <a16:creationId xmlns="" xmlns:a16="http://schemas.microsoft.com/office/drawing/2014/main" id="{58A56EF0-FBD3-AA47-9EE4-8883A12449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="" xmlns:a16="http://schemas.microsoft.com/office/drawing/2014/main" id="{46CE4B96-83A1-B74E-9D3F-C06BF5266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>
            <a:extLst>
              <a:ext uri="{FF2B5EF4-FFF2-40B4-BE49-F238E27FC236}">
                <a16:creationId xmlns="" xmlns:a16="http://schemas.microsoft.com/office/drawing/2014/main" id="{1B7B3C44-D5B8-B24D-A622-5E41B8C76C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1036" name="Picture 18" descr="top">
            <a:extLst>
              <a:ext uri="{FF2B5EF4-FFF2-40B4-BE49-F238E27FC236}">
                <a16:creationId xmlns="" xmlns:a16="http://schemas.microsoft.com/office/drawing/2014/main" id="{72853EBC-966E-7F41-AE53-A46785D0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48649B21-CD6C-BC4F-9CAF-16542F285E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06C25A0-82DC-F642-821C-8DF22119ACC3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</p:spTree>
    <p:extLst>
      <p:ext uri="{BB962C8B-B14F-4D97-AF65-F5344CB8AC3E}">
        <p14:creationId xmlns:p14="http://schemas.microsoft.com/office/powerpoint/2010/main" val="17865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</a:rPr>
              <a:t>程序设计</a:t>
            </a:r>
            <a:r>
              <a:rPr lang="zh-CN" altLang="en-US" sz="3200" dirty="0">
                <a:solidFill>
                  <a:schemeClr val="bg1"/>
                </a:solidFill>
              </a:rPr>
              <a:t/>
            </a:r>
            <a:br>
              <a:rPr lang="zh-CN" altLang="en-US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5</a:t>
            </a:r>
            <a:r>
              <a:rPr lang="zh-CN" altLang="en-US" sz="3200" dirty="0">
                <a:solidFill>
                  <a:schemeClr val="bg1"/>
                </a:solidFill>
              </a:rPr>
              <a:t>章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函数</a:t>
            </a:r>
            <a:br>
              <a:rPr lang="zh-CN" altLang="en-US" sz="3200" dirty="0">
                <a:solidFill>
                  <a:schemeClr val="bg1"/>
                </a:solidFill>
              </a:rPr>
            </a:b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323B7E4-8674-1046-920C-F5FC3F5B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02" y="5319584"/>
            <a:ext cx="67802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Ø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ü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u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p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kern="0" dirty="0"/>
              <a:t>信息学院</a:t>
            </a:r>
            <a:endParaRPr lang="en-US" altLang="zh-CN" kern="0" dirty="0"/>
          </a:p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kern="0" dirty="0"/>
              <a:t>2019</a:t>
            </a:r>
            <a:endParaRPr lang="zh-CN" altLang="en-US" sz="20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8612BF3D-32EF-D546-B918-7276DB01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286000"/>
            <a:ext cx="8609012" cy="19050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Python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程序设计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/>
            </a:r>
            <a:b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第</a:t>
            </a:r>
            <a:r>
              <a:rPr lang="en-US" altLang="zh-CN" sz="3600" kern="0" dirty="0">
                <a:solidFill>
                  <a:srgbClr val="FFFFFF"/>
                </a:solidFill>
                <a:latin typeface="Times New Roman"/>
                <a:ea typeface="黑体"/>
              </a:rPr>
              <a:t>10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数据可视化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410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D9EA2BB-A166-FE40-AA0F-DEC8844A852B}"/>
              </a:ext>
            </a:extLst>
          </p:cNvPr>
          <p:cNvSpPr txBox="1"/>
          <p:nvPr/>
        </p:nvSpPr>
        <p:spPr>
          <a:xfrm>
            <a:off x="3649630" y="17702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zh-CN" altLang="zh-CN" dirty="0"/>
              <a:t>线的</a:t>
            </a:r>
            <a:r>
              <a:rPr lang="zh-CN" altLang="en-US" dirty="0"/>
              <a:t>颜色字符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C3F20A36-B125-CB42-894C-46AC5FDF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7861"/>
              </p:ext>
            </p:extLst>
          </p:nvPr>
        </p:nvGraphicFramePr>
        <p:xfrm>
          <a:off x="2028498" y="2258960"/>
          <a:ext cx="5227710" cy="3596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855">
                  <a:extLst>
                    <a:ext uri="{9D8B030D-6E8A-4147-A177-3AD203B41FA5}">
                      <a16:colId xmlns="" xmlns:a16="http://schemas.microsoft.com/office/drawing/2014/main" val="4055104230"/>
                    </a:ext>
                  </a:extLst>
                </a:gridCol>
                <a:gridCol w="2613855">
                  <a:extLst>
                    <a:ext uri="{9D8B030D-6E8A-4147-A177-3AD203B41FA5}">
                      <a16:colId xmlns="" xmlns:a16="http://schemas.microsoft.com/office/drawing/2014/main" val="3056685783"/>
                    </a:ext>
                  </a:extLst>
                </a:gridCol>
              </a:tblGrid>
              <a:tr h="399572"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字符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颜色描述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0569178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'b'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蓝色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8358824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'g'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绿色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561781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'r'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红色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29996181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'c'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蓝绿色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87373288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'm'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品红色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2251956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'y'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黄色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5525990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'k'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黑色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6900522"/>
                  </a:ext>
                </a:extLst>
              </a:tr>
              <a:tr h="3995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    'w'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白色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2788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1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E4BF1AF0-6BA3-F849-AE69-E27C9C20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07900"/>
              </p:ext>
            </p:extLst>
          </p:nvPr>
        </p:nvGraphicFramePr>
        <p:xfrm>
          <a:off x="914400" y="2109020"/>
          <a:ext cx="2964426" cy="4424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487">
                  <a:extLst>
                    <a:ext uri="{9D8B030D-6E8A-4147-A177-3AD203B41FA5}">
                      <a16:colId xmlns="" xmlns:a16="http://schemas.microsoft.com/office/drawing/2014/main" val="3177203756"/>
                    </a:ext>
                  </a:extLst>
                </a:gridCol>
                <a:gridCol w="1893939">
                  <a:extLst>
                    <a:ext uri="{9D8B030D-6E8A-4147-A177-3AD203B41FA5}">
                      <a16:colId xmlns="" xmlns:a16="http://schemas.microsoft.com/office/drawing/2014/main" val="4053077910"/>
                    </a:ext>
                  </a:extLst>
                </a:gridCol>
              </a:tblGrid>
              <a:tr h="55558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标签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样式描述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 anchor="ctr"/>
                </a:tc>
                <a:extLst>
                  <a:ext uri="{0D108BD9-81ED-4DB2-BD59-A6C34878D82A}">
                    <a16:rowId xmlns="" xmlns:a16="http://schemas.microsoft.com/office/drawing/2014/main" val="4205559553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'-'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实线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3583374783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'--'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破折号虚线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1598813701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'-.'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破折号</a:t>
                      </a:r>
                      <a:r>
                        <a:rPr lang="en-US" sz="1600" kern="0">
                          <a:effectLst/>
                        </a:rPr>
                        <a:t>-</a:t>
                      </a:r>
                      <a:r>
                        <a:rPr lang="zh-CN" sz="1600" kern="0">
                          <a:effectLst/>
                        </a:rPr>
                        <a:t>点虚线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4258606516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':'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细点虚线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3112728642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'.'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粗点虚线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4263251975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','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像素点虚线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1432066765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'o'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圆圈虚线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311738734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'v'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下三角虚线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1866401143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'^'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上三角虚线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1736648943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'&lt;'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左三角虚线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4009750374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'&gt;'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右三角虚线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3889778783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'1'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上三角菱虚线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4145365350"/>
                  </a:ext>
                </a:extLst>
              </a:tr>
              <a:tr h="297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'2'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下三角菱虚线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96" marR="66696" marT="0" marB="0"/>
                </a:tc>
                <a:extLst>
                  <a:ext uri="{0D108BD9-81ED-4DB2-BD59-A6C34878D82A}">
                    <a16:rowId xmlns="" xmlns:a16="http://schemas.microsoft.com/office/drawing/2014/main" val="125525713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FA94FD4-7306-6546-8DFA-69C34E25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03977"/>
              </p:ext>
            </p:extLst>
          </p:nvPr>
        </p:nvGraphicFramePr>
        <p:xfrm>
          <a:off x="4919182" y="2109020"/>
          <a:ext cx="3030200" cy="442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690">
                  <a:extLst>
                    <a:ext uri="{9D8B030D-6E8A-4147-A177-3AD203B41FA5}">
                      <a16:colId xmlns="" xmlns:a16="http://schemas.microsoft.com/office/drawing/2014/main" val="426697980"/>
                    </a:ext>
                  </a:extLst>
                </a:gridCol>
                <a:gridCol w="2197510">
                  <a:extLst>
                    <a:ext uri="{9D8B030D-6E8A-4147-A177-3AD203B41FA5}">
                      <a16:colId xmlns="" xmlns:a16="http://schemas.microsoft.com/office/drawing/2014/main" val="3086081298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'3' 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左三角菱虚线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05618845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'4'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右三角菱虚线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0086467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's'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矩形虚线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11505564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'p'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五角形虚线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74533559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'*'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星型虚线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66463966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'h'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六角形虚线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55053276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'+'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C00000"/>
                          </a:solidFill>
                          <a:effectLst/>
                        </a:rPr>
                        <a:t>加号虚线</a:t>
                      </a:r>
                      <a:endParaRPr lang="zh-CN" sz="1600" kern="1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58577399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'x'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叉号虚线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90900610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'D'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钻石型虚线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79474391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'd'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细钻石虚线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31665318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    '|' 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竖线虚线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21970092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'_' 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横线虚线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4325767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D9EA2BB-A166-FE40-AA0F-DEC8844A852B}"/>
              </a:ext>
            </a:extLst>
          </p:cNvPr>
          <p:cNvSpPr txBox="1"/>
          <p:nvPr/>
        </p:nvSpPr>
        <p:spPr>
          <a:xfrm>
            <a:off x="3417406" y="15961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zh-CN" altLang="zh-CN" dirty="0"/>
              <a:t>线的样式标签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464456" y="1785258"/>
            <a:ext cx="8191675" cy="471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 smtClean="0"/>
              <a:t>【</a:t>
            </a:r>
            <a:r>
              <a:rPr lang="zh-CN" altLang="zh-CN" sz="2200" dirty="0"/>
              <a:t>例</a:t>
            </a:r>
            <a:r>
              <a:rPr lang="en-US" altLang="zh-CN" sz="2200" dirty="0"/>
              <a:t>10-4</a:t>
            </a:r>
            <a:r>
              <a:rPr lang="zh-CN" altLang="zh-CN" sz="2200" dirty="0"/>
              <a:t>】定义了两个数据系列</a:t>
            </a:r>
            <a:r>
              <a:rPr lang="en-US" altLang="zh-CN" sz="2200" dirty="0"/>
              <a:t>(x1,y1)</a:t>
            </a:r>
            <a:r>
              <a:rPr lang="zh-CN" altLang="zh-CN" sz="2200" dirty="0"/>
              <a:t>和</a:t>
            </a:r>
            <a:r>
              <a:rPr lang="en-US" altLang="zh-CN" sz="2200" dirty="0"/>
              <a:t>(x2,y2)</a:t>
            </a:r>
            <a:r>
              <a:rPr lang="zh-CN" altLang="zh-CN" sz="2200" dirty="0"/>
              <a:t>，其中第一个系列绘制从</a:t>
            </a:r>
            <a:r>
              <a:rPr lang="en-US" altLang="zh-CN" sz="2200" dirty="0"/>
              <a:t>0</a:t>
            </a:r>
            <a:r>
              <a:rPr lang="zh-CN" altLang="zh-CN" sz="2200" dirty="0"/>
              <a:t>到</a:t>
            </a:r>
            <a:r>
              <a:rPr lang="en-US" altLang="zh-CN" sz="2200" dirty="0"/>
              <a:t>10</a:t>
            </a:r>
            <a:r>
              <a:rPr lang="zh-CN" altLang="zh-CN" sz="2200" dirty="0"/>
              <a:t>的正弦波，用红色加号虚线表示，第二个系列绘制从</a:t>
            </a:r>
            <a:r>
              <a:rPr lang="en-US" altLang="zh-CN" sz="2200" dirty="0"/>
              <a:t>0</a:t>
            </a:r>
            <a:r>
              <a:rPr lang="zh-CN" altLang="zh-CN" sz="2200" dirty="0"/>
              <a:t>到</a:t>
            </a:r>
            <a:r>
              <a:rPr lang="en-US" altLang="zh-CN" sz="2200" dirty="0"/>
              <a:t>5</a:t>
            </a:r>
            <a:r>
              <a:rPr lang="zh-CN" altLang="zh-CN" sz="2200" dirty="0"/>
              <a:t>的余弦波，用蓝色圆圈虚线表示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zh-CN" sz="12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math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x1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(0,10,0.1)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y1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math.sin</a:t>
            </a:r>
            <a:r>
              <a:rPr lang="en-US" altLang="zh-CN" sz="2000" dirty="0"/>
              <a:t>(each) for each in x1]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x2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(0,5,0.1)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y2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math.cos</a:t>
            </a:r>
            <a:r>
              <a:rPr lang="en-US" altLang="zh-CN" sz="2000" dirty="0"/>
              <a:t>(each) for each in x2]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plt.plot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(x1, y1, "r+", x2, y2, "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bo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/>
              <a:t>()</a:t>
            </a:r>
            <a:endParaRPr lang="zh-CN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DCD2D88-3E9C-6E4A-97F2-AE663750A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3174419"/>
            <a:ext cx="3474530" cy="2707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23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551543" y="1863750"/>
            <a:ext cx="8075564" cy="452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 smtClean="0"/>
              <a:t>【例</a:t>
            </a:r>
            <a:r>
              <a:rPr lang="en-US" altLang="zh-CN" sz="2200" dirty="0"/>
              <a:t>10-5</a:t>
            </a:r>
            <a:r>
              <a:rPr lang="zh-CN" altLang="zh-CN" sz="2200" dirty="0"/>
              <a:t>】用</a:t>
            </a:r>
            <a:r>
              <a:rPr lang="zh-CN" altLang="zh-CN" sz="2200" dirty="0" smtClean="0"/>
              <a:t>关键字</a:t>
            </a:r>
            <a:r>
              <a:rPr lang="zh-CN" altLang="en-US" sz="2200" dirty="0" smtClean="0"/>
              <a:t>参数</a:t>
            </a:r>
            <a:r>
              <a:rPr lang="zh-CN" altLang="zh-CN" sz="2200" dirty="0" smtClean="0"/>
              <a:t>来</a:t>
            </a:r>
            <a:r>
              <a:rPr lang="zh-CN" altLang="zh-CN" sz="2200" dirty="0"/>
              <a:t>指定所要设置的</a:t>
            </a:r>
            <a:r>
              <a:rPr lang="zh-CN" altLang="zh-CN" sz="2200" dirty="0" smtClean="0"/>
              <a:t>格式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math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x1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(0,10,0.1)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y1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math.sin</a:t>
            </a:r>
            <a:r>
              <a:rPr lang="en-US" altLang="zh-CN" sz="2000" dirty="0"/>
              <a:t>(each) for each in x1]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x2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(0,5,0.1)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y2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math.cos</a:t>
            </a:r>
            <a:r>
              <a:rPr lang="en-US" altLang="zh-CN" sz="2000" dirty="0"/>
              <a:t>(each) for each in x2]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plt.plot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(x1, y1, x2, y2,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linestyle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='dashed', color='green', marker='*')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/>
              <a:t>()</a:t>
            </a:r>
            <a:endParaRPr lang="zh-CN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6A92475-5433-1E48-9D36-401C02DAEE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43" y="2546391"/>
            <a:ext cx="3289770" cy="246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47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682171" y="2177143"/>
            <a:ext cx="7901390" cy="381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 smtClean="0"/>
              <a:t>为了在图中添加轴标题、图标题和图例，需要分别调用四个函数</a:t>
            </a:r>
            <a:r>
              <a:rPr lang="zh-CN" altLang="en-US" dirty="0" smtClean="0"/>
              <a:t>。</a:t>
            </a:r>
            <a:endParaRPr lang="zh-CN" altLang="zh-CN" b="1" dirty="0"/>
          </a:p>
          <a:p>
            <a:pPr lvl="1"/>
            <a:r>
              <a:rPr lang="en-US" altLang="zh-CN" dirty="0" err="1" smtClean="0"/>
              <a:t>xlabel</a:t>
            </a:r>
            <a:r>
              <a:rPr lang="zh-CN" altLang="zh-CN" dirty="0"/>
              <a:t>函数用来添加</a:t>
            </a:r>
            <a:r>
              <a:rPr lang="en-US" altLang="zh-CN" dirty="0"/>
              <a:t>X</a:t>
            </a:r>
            <a:r>
              <a:rPr lang="zh-CN" altLang="zh-CN" dirty="0"/>
              <a:t>轴</a:t>
            </a:r>
            <a:r>
              <a:rPr lang="zh-CN" altLang="zh-CN" dirty="0" smtClean="0"/>
              <a:t>标题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ylabel</a:t>
            </a:r>
            <a:r>
              <a:rPr lang="zh-CN" altLang="zh-CN" dirty="0"/>
              <a:t>函数用来添加</a:t>
            </a:r>
            <a:r>
              <a:rPr lang="en-US" altLang="zh-CN" dirty="0"/>
              <a:t>Y</a:t>
            </a:r>
            <a:r>
              <a:rPr lang="zh-CN" altLang="zh-CN" dirty="0"/>
              <a:t>轴</a:t>
            </a:r>
            <a:r>
              <a:rPr lang="zh-CN" altLang="zh-CN" dirty="0" smtClean="0"/>
              <a:t>标题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title</a:t>
            </a:r>
            <a:r>
              <a:rPr lang="zh-CN" altLang="zh-CN" dirty="0"/>
              <a:t>函数用来添加图</a:t>
            </a:r>
            <a:r>
              <a:rPr lang="zh-CN" altLang="zh-CN" dirty="0" smtClean="0"/>
              <a:t>标题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legend</a:t>
            </a:r>
            <a:r>
              <a:rPr lang="zh-CN" altLang="zh-CN" dirty="0"/>
              <a:t>函数用来添加</a:t>
            </a:r>
            <a:r>
              <a:rPr lang="zh-CN" altLang="zh-CN" dirty="0" smtClean="0"/>
              <a:t>图例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4229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174171" y="1683660"/>
            <a:ext cx="8781143" cy="487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10-6</a:t>
            </a:r>
            <a:r>
              <a:rPr lang="zh-CN" altLang="zh-CN" sz="2200" dirty="0"/>
              <a:t>】</a:t>
            </a:r>
            <a:r>
              <a:rPr lang="zh-CN" altLang="zh-CN" sz="2200" dirty="0" smtClean="0"/>
              <a:t>设置</a:t>
            </a:r>
            <a:r>
              <a:rPr lang="en-US" altLang="zh-CN" sz="2200" dirty="0" smtClean="0"/>
              <a:t>X</a:t>
            </a:r>
            <a:r>
              <a:rPr lang="zh-CN" altLang="zh-CN" sz="2200" dirty="0"/>
              <a:t>轴标题为</a:t>
            </a:r>
            <a:r>
              <a:rPr lang="en-US" altLang="zh-CN" sz="2200" dirty="0"/>
              <a:t>“X”</a:t>
            </a:r>
            <a:r>
              <a:rPr lang="zh-CN" altLang="zh-CN" sz="2200" dirty="0"/>
              <a:t>，</a:t>
            </a:r>
            <a:r>
              <a:rPr lang="en-US" altLang="zh-CN" sz="2200" dirty="0"/>
              <a:t>Y</a:t>
            </a:r>
            <a:r>
              <a:rPr lang="zh-CN" altLang="zh-CN" sz="2200" dirty="0"/>
              <a:t>轴标题为</a:t>
            </a:r>
            <a:r>
              <a:rPr lang="en-US" altLang="zh-CN" sz="2200" dirty="0"/>
              <a:t>“Y”</a:t>
            </a:r>
            <a:r>
              <a:rPr lang="zh-CN" altLang="zh-CN" sz="2200" dirty="0"/>
              <a:t>，图标题为</a:t>
            </a:r>
            <a:r>
              <a:rPr lang="en-US" altLang="zh-CN" sz="2200" dirty="0"/>
              <a:t>“SIN(X) and COS(X)”</a:t>
            </a:r>
            <a:r>
              <a:rPr lang="zh-CN" altLang="zh-CN" sz="2200" dirty="0"/>
              <a:t>，图例有两个，标题分别为</a:t>
            </a:r>
            <a:r>
              <a:rPr lang="en-US" altLang="zh-CN" sz="2200" dirty="0"/>
              <a:t>“sin(x)”</a:t>
            </a:r>
            <a:r>
              <a:rPr lang="zh-CN" altLang="zh-CN" sz="2200" dirty="0"/>
              <a:t>和</a:t>
            </a:r>
            <a:r>
              <a:rPr lang="en-US" altLang="zh-CN" sz="2200" dirty="0"/>
              <a:t>“</a:t>
            </a:r>
            <a:r>
              <a:rPr lang="en-US" altLang="zh-CN" sz="2200" dirty="0" err="1"/>
              <a:t>cos</a:t>
            </a:r>
            <a:r>
              <a:rPr lang="en-US" altLang="zh-CN" sz="2200" dirty="0"/>
              <a:t>(x</a:t>
            </a:r>
            <a:r>
              <a:rPr lang="en-US" altLang="zh-CN" sz="2200" dirty="0" smtClean="0"/>
              <a:t>)”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lnSpc>
                <a:spcPts val="600"/>
              </a:lnSpc>
              <a:buNone/>
            </a:pPr>
            <a:endParaRPr lang="en-US" altLang="zh-CN" sz="12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math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x1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(0,10,0.1)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y1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math.sin</a:t>
            </a:r>
            <a:r>
              <a:rPr lang="en-US" altLang="zh-CN" sz="2000" dirty="0"/>
              <a:t>(each) for each in x1]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x2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(0,5,0.1)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y2 </a:t>
            </a:r>
            <a:r>
              <a:rPr lang="en-US" altLang="zh-CN" sz="2000" dirty="0"/>
              <a:t>= [</a:t>
            </a:r>
            <a:r>
              <a:rPr lang="en-US" altLang="zh-CN" sz="2000" dirty="0" err="1"/>
              <a:t>math.cos</a:t>
            </a:r>
            <a:r>
              <a:rPr lang="en-US" altLang="zh-CN" sz="2000" dirty="0"/>
              <a:t>(each) for each in x2]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plt.plot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(x1, y1,'r+', x2, y2, '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bo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 smtClean="0"/>
              <a:t>plt.xlabel</a:t>
            </a:r>
            <a:r>
              <a:rPr lang="en-US" altLang="zh-CN" sz="2000" dirty="0"/>
              <a:t>("X")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轴标题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" 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 smtClean="0"/>
              <a:t>plt.ylabel</a:t>
            </a:r>
            <a:r>
              <a:rPr lang="en-US" altLang="zh-CN" sz="2000" dirty="0"/>
              <a:t>("Y")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#Y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轴标题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" 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 smtClean="0"/>
              <a:t>plt.title</a:t>
            </a:r>
            <a:r>
              <a:rPr lang="en-US" altLang="zh-CN" sz="2000" dirty="0" smtClean="0"/>
              <a:t>(“SIN(X</a:t>
            </a:r>
            <a:r>
              <a:rPr lang="en-US" altLang="zh-CN" sz="2000" dirty="0"/>
              <a:t>) and COS(X</a:t>
            </a:r>
            <a:r>
              <a:rPr lang="en-US" altLang="zh-CN" sz="2000" dirty="0" smtClean="0"/>
              <a:t>)”)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标题为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 SIN(X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and COS(X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en-US" altLang="zh-CN" sz="2000" dirty="0" err="1" smtClean="0"/>
              <a:t>plt.legend</a:t>
            </a:r>
            <a:r>
              <a:rPr lang="en-US" altLang="zh-CN" sz="2000" dirty="0" smtClean="0"/>
              <a:t>((‘sin(x)’, ‘cos(x)’))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添加图例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标题分别为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"sin(x) "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cos(x) "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/>
              <a:t>()</a:t>
            </a:r>
            <a:endParaRPr lang="zh-CN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0A523A9-9650-6742-85F6-6239A5A640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2549384"/>
            <a:ext cx="3706761" cy="3024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5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435429" y="1930400"/>
            <a:ext cx="8148131" cy="445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 smtClean="0"/>
              <a:t>采用</a:t>
            </a:r>
            <a:r>
              <a:rPr lang="en-US" altLang="zh-CN" dirty="0" smtClean="0"/>
              <a:t>Figure</a:t>
            </a:r>
            <a:r>
              <a:rPr lang="zh-CN" altLang="zh-CN" dirty="0" smtClean="0"/>
              <a:t>类</a:t>
            </a:r>
            <a:r>
              <a:rPr lang="zh-CN" altLang="en-US" dirty="0" smtClean="0"/>
              <a:t>的强大功能可以</a:t>
            </a:r>
            <a:r>
              <a:rPr lang="zh-CN" altLang="zh-CN" dirty="0" smtClean="0"/>
              <a:t>绘制折线子图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smtClean="0"/>
              <a:t>Figure</a:t>
            </a:r>
            <a:r>
              <a:rPr lang="zh-CN" altLang="zh-CN" dirty="0" smtClean="0"/>
              <a:t>类放置在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matplotlib.figure</a:t>
            </a:r>
            <a:r>
              <a:rPr lang="en-US" altLang="zh-CN" dirty="0" smtClean="0"/>
              <a:t>”</a:t>
            </a:r>
            <a:r>
              <a:rPr lang="zh-CN" altLang="zh-CN" dirty="0" smtClean="0"/>
              <a:t>子库下。</a:t>
            </a:r>
          </a:p>
          <a:p>
            <a:pPr lvl="1"/>
            <a:r>
              <a:rPr lang="en-US" altLang="zh-CN" dirty="0" smtClean="0"/>
              <a:t>Figure</a:t>
            </a:r>
            <a:r>
              <a:rPr lang="zh-CN" altLang="zh-CN" dirty="0" smtClean="0"/>
              <a:t>类的实例通过</a:t>
            </a:r>
            <a:r>
              <a:rPr lang="en-US" altLang="zh-CN" dirty="0" err="1" smtClean="0"/>
              <a:t>pyplot</a:t>
            </a:r>
            <a:r>
              <a:rPr lang="zh-CN" altLang="zh-CN" dirty="0" smtClean="0"/>
              <a:t>库中的</a:t>
            </a:r>
            <a:r>
              <a:rPr lang="en-US" altLang="zh-CN" dirty="0" smtClean="0"/>
              <a:t>figure</a:t>
            </a:r>
            <a:r>
              <a:rPr lang="zh-CN" altLang="zh-CN" dirty="0" smtClean="0"/>
              <a:t>函数获取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figure</a:t>
            </a:r>
            <a:r>
              <a:rPr lang="zh-CN" altLang="en-US" dirty="0" smtClean="0"/>
              <a:t>函数的语法格式如下：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sz="2000" b="1" dirty="0" smtClean="0"/>
              <a:t>	figure(num=None, </a:t>
            </a:r>
            <a:r>
              <a:rPr lang="en-US" altLang="zh-CN" sz="2000" b="1" dirty="0" err="1" smtClean="0"/>
              <a:t>figsize</a:t>
            </a:r>
            <a:r>
              <a:rPr lang="en-US" altLang="zh-CN" sz="2000" b="1" dirty="0" smtClean="0"/>
              <a:t>=None, dpi=None, </a:t>
            </a:r>
            <a:r>
              <a:rPr lang="en-US" altLang="zh-CN" sz="2000" b="1" dirty="0" err="1" smtClean="0"/>
              <a:t>facecolor</a:t>
            </a:r>
            <a:r>
              <a:rPr lang="en-US" altLang="zh-CN" sz="2000" b="1" dirty="0" smtClean="0"/>
              <a:t>=None, </a:t>
            </a:r>
            <a:r>
              <a:rPr lang="en-US" altLang="zh-CN" sz="2000" b="1" dirty="0" err="1" smtClean="0"/>
              <a:t>edgecolor</a:t>
            </a:r>
            <a:r>
              <a:rPr lang="en-US" altLang="zh-CN" sz="2000" b="1" dirty="0" smtClean="0"/>
              <a:t>=None, </a:t>
            </a:r>
            <a:r>
              <a:rPr lang="en-US" altLang="zh-CN" sz="2000" b="1" dirty="0" err="1" smtClean="0"/>
              <a:t>frameon</a:t>
            </a:r>
            <a:r>
              <a:rPr lang="en-US" altLang="zh-CN" sz="2000" b="1" dirty="0" smtClean="0"/>
              <a:t>=True, </a:t>
            </a:r>
            <a:r>
              <a:rPr lang="en-US" altLang="zh-CN" sz="2000" b="1" dirty="0" err="1" smtClean="0"/>
              <a:t>FigureClass</a:t>
            </a:r>
            <a:r>
              <a:rPr lang="en-US" altLang="zh-CN" sz="2000" b="1" dirty="0" smtClean="0"/>
              <a:t>=&lt;class '</a:t>
            </a:r>
            <a:r>
              <a:rPr lang="en-US" altLang="zh-CN" sz="2000" b="1" dirty="0" err="1" smtClean="0"/>
              <a:t>matplotlib.figure.Figure</a:t>
            </a:r>
            <a:r>
              <a:rPr lang="en-US" altLang="zh-CN" sz="2000" b="1" dirty="0" smtClean="0"/>
              <a:t>'&gt;, clear=False, **</a:t>
            </a:r>
            <a:r>
              <a:rPr lang="en-US" altLang="zh-CN" sz="2000" b="1" dirty="0" err="1" smtClean="0"/>
              <a:t>kwargs</a:t>
            </a:r>
            <a:r>
              <a:rPr lang="en-US" altLang="zh-CN" sz="2000" b="1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 smtClean="0"/>
              <a:t>“</a:t>
            </a:r>
            <a:r>
              <a:rPr lang="en-US" altLang="zh-CN" sz="2000" dirty="0"/>
              <a:t>num”</a:t>
            </a:r>
            <a:r>
              <a:rPr lang="zh-CN" altLang="zh-CN" sz="2000" dirty="0"/>
              <a:t>为生成图像的数量</a:t>
            </a:r>
            <a:endParaRPr lang="en-US" altLang="zh-CN" sz="2000" dirty="0"/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/>
              <a:t>“</a:t>
            </a:r>
            <a:r>
              <a:rPr lang="en-US" altLang="zh-CN" sz="2000" dirty="0" err="1"/>
              <a:t>figsize</a:t>
            </a:r>
            <a:r>
              <a:rPr lang="en-US" altLang="zh-CN" sz="2000" dirty="0"/>
              <a:t>”</a:t>
            </a:r>
            <a:r>
              <a:rPr lang="zh-CN" altLang="zh-CN" sz="2000" dirty="0"/>
              <a:t>定义图像大小</a:t>
            </a:r>
            <a:endParaRPr lang="en-US" altLang="zh-CN" sz="2000" dirty="0"/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/>
              <a:t>“dpi”</a:t>
            </a:r>
            <a:r>
              <a:rPr lang="zh-CN" altLang="zh-CN" sz="2000" dirty="0"/>
              <a:t>定义像素大小</a:t>
            </a:r>
            <a:endParaRPr lang="en-US" altLang="zh-CN" sz="2000" dirty="0"/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/>
              <a:t>“</a:t>
            </a:r>
            <a:r>
              <a:rPr lang="en-US" altLang="zh-CN" sz="2000" dirty="0" err="1"/>
              <a:t>facecolor</a:t>
            </a:r>
            <a:r>
              <a:rPr lang="en-US" altLang="zh-CN" sz="2000" dirty="0"/>
              <a:t>”</a:t>
            </a:r>
            <a:r>
              <a:rPr lang="zh-CN" altLang="zh-CN" sz="2000" dirty="0"/>
              <a:t>和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edgecolor</a:t>
            </a:r>
            <a:r>
              <a:rPr lang="en-US" altLang="zh-CN" sz="2000" dirty="0"/>
              <a:t>”</a:t>
            </a:r>
            <a:r>
              <a:rPr lang="zh-CN" altLang="zh-CN" sz="2000" dirty="0"/>
              <a:t>分别定义背景颜色和边界颜色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9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188686" y="1841157"/>
            <a:ext cx="8723085" cy="48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10-7</a:t>
            </a:r>
            <a:r>
              <a:rPr lang="zh-CN" altLang="zh-CN" sz="2200" dirty="0"/>
              <a:t>】</a:t>
            </a:r>
          </a:p>
          <a:p>
            <a:pPr marL="0" indent="0">
              <a:buNone/>
            </a:pPr>
            <a:r>
              <a:rPr lang="en-US" altLang="zh-CN" sz="2200" dirty="0" smtClean="0"/>
              <a:t>import </a:t>
            </a:r>
            <a:r>
              <a:rPr lang="en-US" altLang="zh-CN" sz="2200" dirty="0" err="1"/>
              <a:t>matplotlib.pyplot</a:t>
            </a:r>
            <a:r>
              <a:rPr lang="en-US" altLang="zh-CN" sz="2200" dirty="0"/>
              <a:t> as </a:t>
            </a:r>
            <a:r>
              <a:rPr lang="en-US" altLang="zh-CN" sz="2200" dirty="0" err="1"/>
              <a:t>plt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import </a:t>
            </a:r>
            <a:r>
              <a:rPr lang="en-US" altLang="zh-CN" sz="2200" dirty="0" err="1"/>
              <a:t>numpy</a:t>
            </a:r>
            <a:r>
              <a:rPr lang="en-US" altLang="zh-CN" sz="2200" dirty="0"/>
              <a:t> as np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		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x1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np.arange</a:t>
            </a:r>
            <a:r>
              <a:rPr lang="en-US" altLang="zh-CN" sz="2200" dirty="0"/>
              <a:t>(0,10,0.1)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y1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np.sin</a:t>
            </a:r>
            <a:r>
              <a:rPr lang="en-US" altLang="zh-CN" sz="2200" dirty="0"/>
              <a:t>(x1)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x2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np.arange</a:t>
            </a:r>
            <a:r>
              <a:rPr lang="en-US" altLang="zh-CN" sz="2200" dirty="0"/>
              <a:t>(0,5,0.1)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y2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np.cos</a:t>
            </a:r>
            <a:r>
              <a:rPr lang="en-US" altLang="zh-CN" sz="2200" dirty="0"/>
              <a:t>(x2)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fig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plt.figure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asubfig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fig.add_subplot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(2,1,1) </a:t>
            </a:r>
            <a:endParaRPr lang="en-US" altLang="zh-CN" sz="22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bsubfig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fig.add_subplot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(2,1,2)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="" xmlns:a16="http://schemas.microsoft.com/office/drawing/2014/main" id="{9FBA802B-6F66-994A-B318-E57EEAA898CD}"/>
              </a:ext>
            </a:extLst>
          </p:cNvPr>
          <p:cNvSpPr/>
          <p:nvPr/>
        </p:nvSpPr>
        <p:spPr bwMode="auto">
          <a:xfrm>
            <a:off x="4422480" y="2784953"/>
            <a:ext cx="4010320" cy="19433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add_subplot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方法分别添加两个子图“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asubfig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和“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bsubfig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add_subplot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的三个参数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(2,1,1)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分别代表子图占的总行数、总列数以及在网格中的位置。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="" xmlns:a16="http://schemas.microsoft.com/office/drawing/2014/main" id="{BD7C0E7D-A8EE-C84E-9270-896F0BE06305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3675769" y="3756638"/>
            <a:ext cx="746711" cy="1584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136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595086" y="1799453"/>
            <a:ext cx="8026400" cy="45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dirty="0" err="1" smtClean="0"/>
              <a:t>asubfig.plot</a:t>
            </a:r>
            <a:r>
              <a:rPr lang="en-US" altLang="zh-CN" sz="2200" dirty="0" smtClean="0"/>
              <a:t>(x1</a:t>
            </a:r>
            <a:r>
              <a:rPr lang="en-US" altLang="zh-CN" sz="2200" dirty="0"/>
              <a:t>, y1,'r+',label="sin(x)")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y1=sin(x)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曲线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asubfig.set_xlabel</a:t>
            </a:r>
            <a:r>
              <a:rPr lang="en-US" altLang="zh-CN" sz="2200" dirty="0"/>
              <a:t>("X") </a:t>
            </a:r>
            <a:r>
              <a:rPr lang="en-US" altLang="zh-CN" sz="2200" dirty="0" smtClean="0"/>
              <a:t>           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轴的名称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asubfig.set_ylabel</a:t>
            </a:r>
            <a:r>
              <a:rPr lang="en-US" altLang="zh-CN" sz="2200" dirty="0"/>
              <a:t>("SIN(X</a:t>
            </a:r>
            <a:r>
              <a:rPr lang="en-US" altLang="zh-CN" sz="2200" dirty="0" smtClean="0"/>
              <a:t>)")   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轴的名称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asubfig.set_title</a:t>
            </a:r>
            <a:r>
              <a:rPr lang="en-US" altLang="zh-CN" sz="2200" dirty="0"/>
              <a:t>("SIN Function")  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标题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asubfig.legend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bsubfig.plot</a:t>
            </a:r>
            <a:r>
              <a:rPr lang="en-US" altLang="zh-CN" sz="2200" dirty="0" smtClean="0"/>
              <a:t>(x2</a:t>
            </a:r>
            <a:r>
              <a:rPr lang="en-US" altLang="zh-CN" sz="2200" dirty="0"/>
              <a:t>, y2, '</a:t>
            </a:r>
            <a:r>
              <a:rPr lang="en-US" altLang="zh-CN" sz="2200" dirty="0" err="1"/>
              <a:t>bo</a:t>
            </a:r>
            <a:r>
              <a:rPr lang="en-US" altLang="zh-CN" sz="2200" dirty="0"/>
              <a:t>',label="cos(x</a:t>
            </a:r>
            <a:r>
              <a:rPr lang="en-US" altLang="zh-CN" sz="2200" dirty="0" smtClean="0"/>
              <a:t>)") 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y2=cos(x)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曲线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bsubfig.set_xlabel</a:t>
            </a:r>
            <a:r>
              <a:rPr lang="en-US" altLang="zh-CN" sz="2200" dirty="0"/>
              <a:t>("X")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bsubfig.set_ylabel</a:t>
            </a:r>
            <a:r>
              <a:rPr lang="en-US" altLang="zh-CN" sz="2200" dirty="0"/>
              <a:t>("COS(X)")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bsubfig.set_title</a:t>
            </a:r>
            <a:r>
              <a:rPr lang="en-US" altLang="zh-CN" sz="2200" dirty="0"/>
              <a:t>("COS Function")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bsubfig.legend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plt.show</a:t>
            </a:r>
            <a:r>
              <a:rPr lang="en-US" altLang="zh-CN" sz="2200" dirty="0"/>
              <a:t>()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36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ABBA3EF-61DB-B248-822C-6144B30E56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64" y="1900766"/>
            <a:ext cx="5391322" cy="3897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8437312-5735-A548-B0B0-5E01E483F8E7}"/>
              </a:ext>
            </a:extLst>
          </p:cNvPr>
          <p:cNvSpPr txBox="1"/>
          <p:nvPr/>
        </p:nvSpPr>
        <p:spPr>
          <a:xfrm>
            <a:off x="3540407" y="590203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10-7</a:t>
            </a:r>
            <a:r>
              <a:rPr kumimoji="1"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614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2017486"/>
            <a:ext cx="7391400" cy="438331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案例</a:t>
            </a:r>
          </a:p>
          <a:p>
            <a:pPr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dirty="0"/>
              <a:t>Matplotlib</a:t>
            </a:r>
            <a:r>
              <a:rPr lang="zh-CN" altLang="en-US" dirty="0">
                <a:latin typeface="黑体" panose="02010609060101010101" pitchFamily="49" charset="-122"/>
              </a:rPr>
              <a:t>库</a:t>
            </a:r>
          </a:p>
          <a:p>
            <a:pPr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dirty="0" err="1"/>
              <a:t>Pygal</a:t>
            </a:r>
            <a:r>
              <a:rPr lang="zh-CN" altLang="en-US" dirty="0">
                <a:latin typeface="黑体" panose="02010609060101010101" pitchFamily="49" charset="-122"/>
              </a:rPr>
              <a:t>库</a:t>
            </a:r>
          </a:p>
          <a:p>
            <a:pPr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编程实践</a:t>
            </a:r>
          </a:p>
          <a:p>
            <a:pPr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41366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261258" y="2061028"/>
            <a:ext cx="8519886" cy="404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采用</a:t>
            </a:r>
            <a:r>
              <a:rPr lang="en" altLang="zh-CN" dirty="0" smtClean="0"/>
              <a:t>Matplotlib</a:t>
            </a:r>
            <a:r>
              <a:rPr lang="zh-CN" altLang="en-US" dirty="0" smtClean="0"/>
              <a:t>库的</a:t>
            </a:r>
            <a:r>
              <a:rPr lang="e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scatter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zh-CN" altLang="en-US" dirty="0" smtClean="0"/>
              <a:t>是绘制散点图。</a:t>
            </a:r>
            <a:endParaRPr lang="zh-CN" altLang="en-US" b="1" dirty="0"/>
          </a:p>
          <a:p>
            <a:pPr lvl="1"/>
            <a:r>
              <a:rPr lang="en-US" altLang="zh-CN" dirty="0" smtClean="0"/>
              <a:t>scatter</a:t>
            </a:r>
            <a:r>
              <a:rPr lang="zh-CN" altLang="en-US" dirty="0" smtClean="0"/>
              <a:t>函数的语法</a:t>
            </a:r>
            <a:r>
              <a:rPr lang="zh-CN" altLang="en-US" dirty="0"/>
              <a:t>形式如下：</a:t>
            </a:r>
          </a:p>
          <a:p>
            <a:pPr marL="0" indent="0">
              <a:buNone/>
            </a:pPr>
            <a:r>
              <a:rPr lang="en" altLang="zh-CN" sz="2000" dirty="0"/>
              <a:t>	scatter(x, y, s=None, c=None, marker=None, </a:t>
            </a:r>
            <a:r>
              <a:rPr lang="en" altLang="zh-CN" sz="2000" dirty="0" err="1"/>
              <a:t>cmap</a:t>
            </a:r>
            <a:r>
              <a:rPr lang="en" altLang="zh-CN" sz="2000" dirty="0"/>
              <a:t>=None, norm=None, 	</a:t>
            </a:r>
            <a:r>
              <a:rPr lang="en" altLang="zh-CN" sz="2000" dirty="0" err="1"/>
              <a:t>vmin</a:t>
            </a:r>
            <a:r>
              <a:rPr lang="en" altLang="zh-CN" sz="2000" dirty="0"/>
              <a:t>=None, </a:t>
            </a:r>
            <a:r>
              <a:rPr lang="en" altLang="zh-CN" sz="2000" dirty="0" err="1"/>
              <a:t>vmax</a:t>
            </a:r>
            <a:r>
              <a:rPr lang="en" altLang="zh-CN" sz="2000" dirty="0"/>
              <a:t>=None, alpha=None, linewidths=None, verts=None, 	</a:t>
            </a:r>
            <a:r>
              <a:rPr lang="en" altLang="zh-CN" sz="2000" dirty="0" err="1"/>
              <a:t>edgecolors</a:t>
            </a:r>
            <a:r>
              <a:rPr lang="en" altLang="zh-CN" sz="2000" dirty="0"/>
              <a:t>=None, hold=None, data=None, **</a:t>
            </a:r>
            <a:r>
              <a:rPr lang="en" altLang="zh-CN" sz="2000" dirty="0" err="1"/>
              <a:t>kwargs</a:t>
            </a:r>
            <a:r>
              <a:rPr lang="en" altLang="zh-CN" sz="2000" dirty="0"/>
              <a:t>)</a:t>
            </a:r>
          </a:p>
          <a:p>
            <a:pPr lvl="2"/>
            <a:r>
              <a:rPr lang="en" altLang="zh-CN" sz="2000" dirty="0"/>
              <a:t>x</a:t>
            </a:r>
            <a:r>
              <a:rPr lang="zh-CN" altLang="en-US" sz="2000" dirty="0"/>
              <a:t>和</a:t>
            </a:r>
            <a:r>
              <a:rPr lang="en" altLang="zh-CN" sz="2000" dirty="0"/>
              <a:t>y</a:t>
            </a:r>
            <a:r>
              <a:rPr lang="zh-CN" altLang="en-US" sz="2000" dirty="0"/>
              <a:t>分别代表</a:t>
            </a:r>
            <a:r>
              <a:rPr lang="en" altLang="zh-CN" sz="2000" dirty="0"/>
              <a:t>X</a:t>
            </a:r>
            <a:r>
              <a:rPr lang="zh-CN" altLang="en-US" sz="2000" dirty="0"/>
              <a:t>轴和</a:t>
            </a:r>
            <a:r>
              <a:rPr lang="en" altLang="zh-CN" sz="2000" dirty="0"/>
              <a:t>Y</a:t>
            </a:r>
            <a:r>
              <a:rPr lang="zh-CN" altLang="en-US" sz="2000" dirty="0"/>
              <a:t>轴的一维数组，</a:t>
            </a:r>
            <a:r>
              <a:rPr lang="en" altLang="zh-CN" sz="2000" dirty="0"/>
              <a:t>s</a:t>
            </a:r>
            <a:r>
              <a:rPr lang="zh-CN" altLang="en-US" sz="2000" dirty="0"/>
              <a:t>表示点的大小，</a:t>
            </a:r>
            <a:r>
              <a:rPr lang="en" altLang="zh-CN" sz="2000" dirty="0"/>
              <a:t>c</a:t>
            </a:r>
            <a:r>
              <a:rPr lang="zh-CN" altLang="en-US" sz="2000" dirty="0"/>
              <a:t>表示点的颜色，</a:t>
            </a:r>
            <a:r>
              <a:rPr lang="en" altLang="zh-CN" sz="2000" dirty="0"/>
              <a:t>marker</a:t>
            </a:r>
            <a:r>
              <a:rPr lang="zh-CN" altLang="en-US" sz="2000" dirty="0"/>
              <a:t>表示点的形状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cmap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Colormap</a:t>
            </a:r>
            <a:r>
              <a:rPr lang="zh-CN" altLang="en-US" sz="2000" dirty="0" smtClean="0"/>
              <a:t>实例；</a:t>
            </a:r>
            <a:r>
              <a:rPr lang="en-US" altLang="zh-CN" sz="2000" dirty="0" smtClean="0"/>
              <a:t>norm</a:t>
            </a:r>
            <a:r>
              <a:rPr lang="zh-CN" altLang="en-US" sz="2000" dirty="0" smtClean="0"/>
              <a:t>：数据亮度；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：透明度。</a:t>
            </a:r>
            <a:endParaRPr lang="en-US" altLang="zh-CN" sz="2000" dirty="0"/>
          </a:p>
          <a:p>
            <a:r>
              <a:rPr lang="zh-CN" altLang="en-US" dirty="0"/>
              <a:t>无论是折线图还是散点图，绘制的结果都可以通过调用</a:t>
            </a:r>
            <a:r>
              <a:rPr lang="en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savefig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zh-CN" altLang="en-US" dirty="0"/>
              <a:t>来进行保存。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91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546735" y="1756227"/>
            <a:ext cx="8132808" cy="45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10-8】</a:t>
            </a:r>
          </a:p>
          <a:p>
            <a:pPr marL="0" indent="0">
              <a:buNone/>
            </a:pPr>
            <a:r>
              <a:rPr lang="en" altLang="zh-CN" sz="2200" dirty="0" smtClean="0"/>
              <a:t>import </a:t>
            </a:r>
            <a:r>
              <a:rPr lang="en" altLang="zh-CN" sz="2200" dirty="0"/>
              <a:t>matplotlib.pyplot as plt</a:t>
            </a:r>
          </a:p>
          <a:p>
            <a:pPr marL="0" indent="0">
              <a:buNone/>
            </a:pPr>
            <a:r>
              <a:rPr lang="en" altLang="zh-CN" sz="2200" dirty="0" smtClean="0"/>
              <a:t>import </a:t>
            </a:r>
            <a:r>
              <a:rPr lang="en" altLang="zh-CN" sz="2200" dirty="0"/>
              <a:t>numpy as np</a:t>
            </a:r>
          </a:p>
          <a:p>
            <a:pPr marL="0" indent="0">
              <a:buNone/>
            </a:pPr>
            <a:r>
              <a:rPr lang="en" altLang="zh-CN" sz="2200" dirty="0" smtClean="0"/>
              <a:t>x1 </a:t>
            </a:r>
            <a:r>
              <a:rPr lang="en" altLang="zh-CN" sz="2200" dirty="0"/>
              <a:t>= np.arange(0,10,0.1)</a:t>
            </a:r>
          </a:p>
          <a:p>
            <a:pPr marL="0" indent="0">
              <a:buNone/>
            </a:pPr>
            <a:r>
              <a:rPr lang="en" altLang="zh-CN" sz="2200" dirty="0" smtClean="0"/>
              <a:t>y1 </a:t>
            </a:r>
            <a:r>
              <a:rPr lang="en" altLang="zh-CN" sz="2200" dirty="0"/>
              <a:t>= np.sin(x1)</a:t>
            </a:r>
          </a:p>
          <a:p>
            <a:pPr marL="0" indent="0">
              <a:buNone/>
            </a:pPr>
            <a:r>
              <a:rPr lang="en" altLang="zh-CN" sz="2200" dirty="0" smtClean="0"/>
              <a:t>x2 </a:t>
            </a:r>
            <a:r>
              <a:rPr lang="en" altLang="zh-CN" sz="2200" dirty="0"/>
              <a:t>= np.arange(0,5,0.1)</a:t>
            </a:r>
          </a:p>
          <a:p>
            <a:pPr marL="0" indent="0">
              <a:buNone/>
            </a:pPr>
            <a:r>
              <a:rPr lang="en" altLang="zh-CN" sz="2200" dirty="0" smtClean="0"/>
              <a:t>y2 </a:t>
            </a:r>
            <a:r>
              <a:rPr lang="en" altLang="zh-CN" sz="2200" dirty="0"/>
              <a:t>= np.cos(x2)</a:t>
            </a:r>
          </a:p>
          <a:p>
            <a:pPr marL="0" indent="0">
              <a:buNone/>
            </a:pPr>
            <a:r>
              <a:rPr lang="en" altLang="zh-CN" sz="2200" dirty="0" smtClean="0"/>
              <a:t>fig </a:t>
            </a:r>
            <a:r>
              <a:rPr lang="en" altLang="zh-CN" sz="2200" dirty="0"/>
              <a:t>= plt.figure()</a:t>
            </a:r>
          </a:p>
          <a:p>
            <a:pPr marL="0" indent="0">
              <a:buNone/>
            </a:pPr>
            <a:r>
              <a:rPr lang="en" altLang="zh-CN" sz="2200" dirty="0" smtClean="0"/>
              <a:t>asubfig </a:t>
            </a:r>
            <a:r>
              <a:rPr lang="en" altLang="zh-CN" sz="2200" dirty="0"/>
              <a:t>= fig.add_subplot(2,1,1)</a:t>
            </a:r>
          </a:p>
          <a:p>
            <a:pPr marL="0" indent="0">
              <a:buNone/>
            </a:pPr>
            <a:r>
              <a:rPr lang="en" altLang="zh-CN" sz="2200" dirty="0" smtClean="0"/>
              <a:t>bsubfig </a:t>
            </a:r>
            <a:r>
              <a:rPr lang="en" altLang="zh-CN" sz="2200" dirty="0"/>
              <a:t>= fig.add_subplot(2,1,2)</a:t>
            </a:r>
          </a:p>
          <a:p>
            <a:pPr marL="0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asubfig.scatter(x1, y1,s=30, c='r',marker='+', label="sin(x) 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0" y="3418845"/>
            <a:ext cx="3788229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800" u="none" dirty="0" smtClean="0"/>
              <a:t>C</a:t>
            </a:r>
            <a:r>
              <a:rPr lang="zh-CN" altLang="en-US" sz="1800" u="none" dirty="0" smtClean="0"/>
              <a:t>可以表示成</a:t>
            </a:r>
            <a:r>
              <a:rPr lang="en-US" altLang="zh-CN" sz="1800" u="none" dirty="0" smtClean="0"/>
              <a:t>RGB</a:t>
            </a:r>
            <a:r>
              <a:rPr lang="zh-CN" altLang="en-US" sz="1800" u="none" dirty="0" smtClean="0"/>
              <a:t>（红绿蓝）</a:t>
            </a:r>
            <a:endParaRPr lang="en-US" altLang="zh-CN" sz="1800" u="none" dirty="0" smtClean="0"/>
          </a:p>
          <a:p>
            <a:r>
              <a:rPr lang="zh-CN" altLang="en-US" sz="1800" u="none" dirty="0" smtClean="0"/>
              <a:t>三原色的成分值，每个分量介于</a:t>
            </a:r>
            <a:r>
              <a:rPr lang="en-US" altLang="zh-CN" sz="1800" u="none" dirty="0" smtClean="0"/>
              <a:t>0-1</a:t>
            </a:r>
            <a:r>
              <a:rPr lang="zh-CN" altLang="en-US" sz="1800" u="none" dirty="0" smtClean="0"/>
              <a:t>之间。如果你将</a:t>
            </a:r>
            <a:r>
              <a:rPr lang="en-US" altLang="zh-CN" sz="1800" u="none" dirty="0" smtClean="0">
                <a:solidFill>
                  <a:srgbClr val="FF3300"/>
                </a:solidFill>
              </a:rPr>
              <a:t>1</a:t>
            </a:r>
            <a:r>
              <a:rPr lang="zh-CN" altLang="en-US" sz="1800" u="none" dirty="0" smtClean="0">
                <a:solidFill>
                  <a:srgbClr val="FF3300"/>
                </a:solidFill>
              </a:rPr>
              <a:t>单位的红色</a:t>
            </a:r>
            <a:r>
              <a:rPr lang="zh-CN" altLang="en-US" sz="1800" u="none" dirty="0" smtClean="0"/>
              <a:t>，</a:t>
            </a:r>
            <a:r>
              <a:rPr lang="en-US" altLang="zh-CN" sz="1800" u="none" dirty="0" smtClean="0"/>
              <a:t>0</a:t>
            </a:r>
            <a:r>
              <a:rPr lang="zh-CN" altLang="en-US" sz="1800" u="none" dirty="0" smtClean="0"/>
              <a:t>单位的绿色，</a:t>
            </a:r>
            <a:r>
              <a:rPr lang="en-US" altLang="zh-CN" sz="1800" u="none" dirty="0" smtClean="0">
                <a:solidFill>
                  <a:srgbClr val="0000FF"/>
                </a:solidFill>
              </a:rPr>
              <a:t>0.8</a:t>
            </a:r>
            <a:r>
              <a:rPr lang="zh-CN" altLang="en-US" sz="1800" u="none" dirty="0" smtClean="0">
                <a:solidFill>
                  <a:srgbClr val="0000FF"/>
                </a:solidFill>
              </a:rPr>
              <a:t>单位的蓝色</a:t>
            </a:r>
            <a:r>
              <a:rPr lang="zh-CN" altLang="en-US" sz="1800" u="none" dirty="0" smtClean="0"/>
              <a:t>调和起来，你会看到</a:t>
            </a:r>
            <a:r>
              <a:rPr lang="zh-CN" altLang="en-US" sz="1800" u="none" dirty="0" smtClean="0">
                <a:solidFill>
                  <a:srgbClr val="FF00F0"/>
                </a:solidFill>
              </a:rPr>
              <a:t>洋红色</a:t>
            </a:r>
            <a:r>
              <a:rPr lang="en-US" altLang="zh-CN" sz="1800" u="none" dirty="0" smtClean="0">
                <a:solidFill>
                  <a:srgbClr val="FF00F0"/>
                </a:solidFill>
              </a:rPr>
              <a:t>(magenta)</a:t>
            </a:r>
            <a:r>
              <a:rPr lang="zh-CN" altLang="en-US" sz="1800" u="none" dirty="0" smtClean="0"/>
              <a:t>。</a:t>
            </a:r>
            <a:endParaRPr lang="zh-CN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42183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E245535-1EE5-6C47-96A4-37D2C48A449B}"/>
              </a:ext>
            </a:extLst>
          </p:cNvPr>
          <p:cNvSpPr txBox="1">
            <a:spLocks/>
          </p:cNvSpPr>
          <p:nvPr/>
        </p:nvSpPr>
        <p:spPr bwMode="auto">
          <a:xfrm>
            <a:off x="445136" y="1712687"/>
            <a:ext cx="8292464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" altLang="zh-CN" sz="2200" dirty="0" smtClean="0"/>
              <a:t>asubfig.set_xlabel</a:t>
            </a:r>
            <a:r>
              <a:rPr lang="en" altLang="zh-CN" sz="2200" dirty="0"/>
              <a:t>("X")</a:t>
            </a:r>
          </a:p>
          <a:p>
            <a:pPr marL="0" indent="0">
              <a:buNone/>
            </a:pPr>
            <a:r>
              <a:rPr lang="en" altLang="zh-CN" sz="2200" dirty="0" smtClean="0"/>
              <a:t>asubfig.set_ylabel</a:t>
            </a:r>
            <a:r>
              <a:rPr lang="en" altLang="zh-CN" sz="2200" dirty="0"/>
              <a:t>("SIN(X)")</a:t>
            </a:r>
          </a:p>
          <a:p>
            <a:pPr marL="0" indent="0">
              <a:buNone/>
            </a:pPr>
            <a:r>
              <a:rPr lang="en" altLang="zh-CN" sz="2200" dirty="0" smtClean="0"/>
              <a:t>asubfig.set_title</a:t>
            </a:r>
            <a:r>
              <a:rPr lang="en" altLang="zh-CN" sz="2200" dirty="0"/>
              <a:t>("SIN Function")</a:t>
            </a:r>
          </a:p>
          <a:p>
            <a:pPr marL="0" indent="0">
              <a:buNone/>
            </a:pPr>
            <a:r>
              <a:rPr lang="en" altLang="zh-CN" sz="2200" dirty="0" smtClean="0"/>
              <a:t>asubfig.legend</a:t>
            </a:r>
            <a:r>
              <a:rPr lang="en" altLang="zh-CN" sz="2200" dirty="0"/>
              <a:t>()</a:t>
            </a:r>
          </a:p>
          <a:p>
            <a:pPr marL="0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bsubfig.scatter(x2, y2, s=30, </a:t>
            </a:r>
            <a:r>
              <a:rPr lang="en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c=y2, cmap=plt.cm.get_cmap(),</a:t>
            </a:r>
          </a:p>
          <a:p>
            <a:pPr marL="0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marker='$\clubsuit$', label="cos(x)")</a:t>
            </a:r>
          </a:p>
          <a:p>
            <a:pPr marL="0" indent="0">
              <a:buNone/>
            </a:pPr>
            <a:r>
              <a:rPr lang="en" altLang="zh-CN" sz="2200" dirty="0" smtClean="0"/>
              <a:t>bsubfig.set_xlabel</a:t>
            </a:r>
            <a:r>
              <a:rPr lang="en" altLang="zh-CN" sz="2200" dirty="0"/>
              <a:t>("X")</a:t>
            </a:r>
          </a:p>
          <a:p>
            <a:pPr marL="0" indent="0">
              <a:buNone/>
            </a:pPr>
            <a:r>
              <a:rPr lang="en" altLang="zh-CN" sz="2200" dirty="0" smtClean="0"/>
              <a:t>bsubfig.set_ylabel</a:t>
            </a:r>
            <a:r>
              <a:rPr lang="en" altLang="zh-CN" sz="2200" dirty="0"/>
              <a:t>("COS(X)")</a:t>
            </a:r>
          </a:p>
          <a:p>
            <a:pPr marL="0" indent="0">
              <a:buNone/>
            </a:pPr>
            <a:r>
              <a:rPr lang="en" altLang="zh-CN" sz="2200" dirty="0" smtClean="0"/>
              <a:t>bsubfig.set_title</a:t>
            </a:r>
            <a:r>
              <a:rPr lang="en" altLang="zh-CN" sz="2200" dirty="0"/>
              <a:t>("COS Function")</a:t>
            </a:r>
          </a:p>
          <a:p>
            <a:pPr marL="0" indent="0">
              <a:buNone/>
            </a:pPr>
            <a:r>
              <a:rPr lang="en" altLang="zh-CN" sz="2200" dirty="0" smtClean="0"/>
              <a:t>bsubfig.legend</a:t>
            </a:r>
            <a:r>
              <a:rPr lang="en" altLang="zh-CN" sz="2200" dirty="0"/>
              <a:t>()</a:t>
            </a:r>
          </a:p>
          <a:p>
            <a:pPr marL="0" indent="0">
              <a:buNone/>
            </a:pPr>
            <a:r>
              <a:rPr lang="en" altLang="zh-CN" sz="2200" dirty="0" smtClean="0"/>
              <a:t>fig.show</a:t>
            </a:r>
            <a:r>
              <a:rPr lang="en" altLang="zh-CN" sz="2200" dirty="0"/>
              <a:t>() </a:t>
            </a:r>
          </a:p>
          <a:p>
            <a:pPr marL="0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fig.savefig("scatter_sin_cos.svg")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D02C1BEB-7879-4C43-990D-16F9FC1265C7}"/>
              </a:ext>
            </a:extLst>
          </p:cNvPr>
          <p:cNvSpPr/>
          <p:nvPr/>
        </p:nvSpPr>
        <p:spPr bwMode="auto">
          <a:xfrm>
            <a:off x="5478820" y="3824819"/>
            <a:ext cx="3665180" cy="411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$...$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：使用某种字体渲染的字符串</a:t>
            </a:r>
            <a:endParaRPr kumimoji="0" lang="zh-CN" altLang="en-US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/>
          <p:nvPr/>
        </p:nvCxnSpPr>
        <p:spPr bwMode="auto">
          <a:xfrm>
            <a:off x="2859314" y="4030337"/>
            <a:ext cx="2510972" cy="120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" name="TextBox 6"/>
          <p:cNvSpPr txBox="1"/>
          <p:nvPr/>
        </p:nvSpPr>
        <p:spPr>
          <a:xfrm>
            <a:off x="4666015" y="1579625"/>
            <a:ext cx="4477985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颜色映射</a:t>
            </a:r>
            <a:r>
              <a:rPr lang="zh-CN" altLang="en-US" u="none" dirty="0" smtClean="0"/>
              <a:t>（</a:t>
            </a:r>
            <a:r>
              <a:rPr lang="en-US" altLang="zh-CN" u="none" dirty="0" err="1" smtClean="0"/>
              <a:t>colormap</a:t>
            </a:r>
            <a:r>
              <a:rPr lang="zh-CN" altLang="en-US" u="none" dirty="0" smtClean="0"/>
              <a:t>）是一系列颜色，它们从起始颜色渐变到结束颜色。将参数</a:t>
            </a:r>
            <a:r>
              <a:rPr lang="en-US" altLang="zh-CN" u="none" dirty="0" smtClean="0"/>
              <a:t>c</a:t>
            </a:r>
            <a:r>
              <a:rPr lang="zh-CN" altLang="en-US" u="none" dirty="0" smtClean="0"/>
              <a:t>设置成了一个</a:t>
            </a:r>
            <a:r>
              <a:rPr lang="en-US" altLang="zh-CN" u="none" dirty="0" smtClean="0"/>
              <a:t>y</a:t>
            </a:r>
            <a:r>
              <a:rPr lang="zh-CN" altLang="en-US" u="none" dirty="0" smtClean="0"/>
              <a:t>值的列表，并使用参数</a:t>
            </a:r>
            <a:r>
              <a:rPr lang="en-US" altLang="zh-CN" u="none" dirty="0" err="1" smtClean="0"/>
              <a:t>cmap</a:t>
            </a:r>
            <a:r>
              <a:rPr lang="zh-CN" altLang="en-US" u="none" dirty="0" smtClean="0"/>
              <a:t>说明使用哪个颜色映射（</a:t>
            </a:r>
            <a:r>
              <a:rPr lang="en-US" altLang="zh-CN" u="none" dirty="0" smtClean="0"/>
              <a:t>cm</a:t>
            </a:r>
            <a:r>
              <a:rPr lang="zh-CN" altLang="en-US" u="none" dirty="0" smtClean="0"/>
              <a:t>表示</a:t>
            </a:r>
            <a:r>
              <a:rPr lang="en-US" altLang="zh-CN" u="none" dirty="0" err="1" smtClean="0"/>
              <a:t>colormap</a:t>
            </a:r>
            <a:r>
              <a:rPr lang="zh-CN" altLang="en-US" u="none" dirty="0" smtClean="0"/>
              <a:t>，</a:t>
            </a:r>
            <a:r>
              <a:rPr lang="en-US" altLang="zh-CN" u="none" dirty="0" smtClean="0"/>
              <a:t>Blues</a:t>
            </a:r>
            <a:r>
              <a:rPr lang="zh-CN" altLang="en-US" u="none" dirty="0" smtClean="0"/>
              <a:t>表示一组蓝色）</a:t>
            </a:r>
            <a:endParaRPr lang="zh-CN" altLang="en-US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4205283" y="5320010"/>
            <a:ext cx="493871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800" u="none" dirty="0" smtClean="0"/>
              <a:t>把图保存在与</a:t>
            </a:r>
            <a:r>
              <a:rPr lang="en-US" altLang="zh-CN" sz="1800" u="none" dirty="0" smtClean="0"/>
              <a:t>python</a:t>
            </a:r>
            <a:r>
              <a:rPr lang="zh-CN" altLang="en-US" sz="1800" u="none" dirty="0" smtClean="0"/>
              <a:t>代码同一目录下的</a:t>
            </a:r>
            <a:r>
              <a:rPr lang="en-US" altLang="zh-CN" dirty="0" err="1" smtClean="0"/>
              <a:t>scatter_sin_cos.svg</a:t>
            </a:r>
            <a:r>
              <a:rPr lang="zh-CN" altLang="en-US" sz="1800" u="none" dirty="0" smtClean="0"/>
              <a:t>中，第二</a:t>
            </a:r>
            <a:r>
              <a:rPr lang="zh-CN" altLang="en-US" sz="1800" u="none" dirty="0"/>
              <a:t>个实参指定图表多余的空白区域裁剪掉</a:t>
            </a:r>
            <a:r>
              <a:rPr lang="zh-CN" altLang="en-US" sz="1800" u="none" dirty="0" smtClean="0"/>
              <a:t>。</a:t>
            </a:r>
            <a:endParaRPr lang="zh-CN" altLang="en-US" sz="1800" u="none" dirty="0"/>
          </a:p>
        </p:txBody>
      </p:sp>
      <p:cxnSp>
        <p:nvCxnSpPr>
          <p:cNvPr id="9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/>
          <p:nvPr/>
        </p:nvCxnSpPr>
        <p:spPr bwMode="auto">
          <a:xfrm flipH="1">
            <a:off x="3614057" y="5781675"/>
            <a:ext cx="591226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2183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90124D-587A-2E46-B916-256B887F6A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97" y="1671542"/>
            <a:ext cx="5272405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F82A24E-866F-5040-989B-A98BE620653B}"/>
              </a:ext>
            </a:extLst>
          </p:cNvPr>
          <p:cNvSpPr txBox="1"/>
          <p:nvPr/>
        </p:nvSpPr>
        <p:spPr>
          <a:xfrm>
            <a:off x="3656693" y="59816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10-8</a:t>
            </a:r>
            <a:r>
              <a:rPr kumimoji="1" lang="zh-CN" altLang="en-US" dirty="0"/>
              <a:t> 运行结果</a:t>
            </a:r>
          </a:p>
        </p:txBody>
      </p:sp>
    </p:spTree>
    <p:extLst>
      <p:ext uri="{BB962C8B-B14F-4D97-AF65-F5344CB8AC3E}">
        <p14:creationId xmlns:p14="http://schemas.microsoft.com/office/powerpoint/2010/main" val="2346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333828" y="2133599"/>
            <a:ext cx="8374743" cy="348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Matplotlib</a:t>
            </a:r>
            <a:r>
              <a:rPr lang="zh-CN" altLang="zh-CN" dirty="0"/>
              <a:t>库是一个静态绘图库，绘制的图形无法进行动态展示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Pygal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库</a:t>
            </a:r>
            <a:r>
              <a:rPr lang="zh-CN" altLang="zh-CN" dirty="0"/>
              <a:t>是一个可缩放矢量图形库（</a:t>
            </a:r>
            <a:r>
              <a:rPr lang="en-US" altLang="zh-CN" dirty="0"/>
              <a:t>Scalable Vector Graphics</a:t>
            </a:r>
            <a:r>
              <a:rPr lang="zh-CN" altLang="zh-CN" dirty="0"/>
              <a:t>，缩写为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SVG</a:t>
            </a:r>
            <a:r>
              <a:rPr lang="zh-CN" altLang="zh-CN" dirty="0"/>
              <a:t>）。使用</a:t>
            </a:r>
            <a:r>
              <a:rPr lang="en-US" altLang="zh-CN" dirty="0" err="1"/>
              <a:t>Pygal</a:t>
            </a:r>
            <a:r>
              <a:rPr lang="zh-CN" altLang="zh-CN" dirty="0"/>
              <a:t>可以生成可缩放的矢量图形文件。</a:t>
            </a:r>
          </a:p>
          <a:p>
            <a:pPr marL="0" indent="0">
              <a:buNone/>
            </a:pP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145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87499" y="2133600"/>
            <a:ext cx="811947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/>
              <a:t>直方图</a:t>
            </a:r>
            <a:endParaRPr lang="en-US" altLang="zh-CN" b="1" dirty="0"/>
          </a:p>
          <a:p>
            <a:pPr lvl="1"/>
            <a:r>
              <a:rPr lang="zh-CN" altLang="zh-CN" sz="2800" dirty="0"/>
              <a:t>一种可以对值频率进行离散化显示的柱状图。数据点被拆分到离散的、间隔均匀的面元中，绘制的是各面元中数据点的数量。</a:t>
            </a:r>
            <a:endParaRPr lang="en-US" altLang="zh-CN" sz="2800" dirty="0"/>
          </a:p>
          <a:p>
            <a:pPr lvl="1"/>
            <a:r>
              <a:rPr lang="zh-CN" altLang="zh-CN" sz="2800" dirty="0"/>
              <a:t>在</a:t>
            </a:r>
            <a:r>
              <a:rPr lang="en-US" altLang="zh-CN" sz="2800" dirty="0" err="1"/>
              <a:t>Pygal</a:t>
            </a:r>
            <a:r>
              <a:rPr lang="zh-CN" altLang="zh-CN" sz="2800" dirty="0"/>
              <a:t>库中，使用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</a:t>
            </a:r>
            <a:r>
              <a:rPr lang="zh-CN" altLang="en-US" sz="2800" dirty="0"/>
              <a:t>的</a:t>
            </a:r>
            <a:r>
              <a:rPr lang="zh-CN" altLang="zh-CN" sz="2800" dirty="0" smtClean="0"/>
              <a:t>实例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绘制直方图</a:t>
            </a:r>
            <a:r>
              <a:rPr lang="zh-CN" altLang="zh-CN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32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64185" y="1669143"/>
            <a:ext cx="8291830" cy="48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10-9</a:t>
            </a:r>
            <a:r>
              <a:rPr lang="zh-CN" altLang="zh-CN" sz="2200" dirty="0"/>
              <a:t>】</a:t>
            </a:r>
          </a:p>
          <a:p>
            <a:pPr marL="0" indent="0">
              <a:buNone/>
            </a:pPr>
            <a:r>
              <a:rPr lang="en-US" altLang="zh-CN" sz="2200" dirty="0" smtClean="0"/>
              <a:t>import </a:t>
            </a:r>
            <a:r>
              <a:rPr lang="en-US" altLang="zh-CN" sz="2200" dirty="0" err="1"/>
              <a:t>numpy</a:t>
            </a:r>
            <a:r>
              <a:rPr lang="en-US" altLang="zh-CN" sz="2200" dirty="0"/>
              <a:t> as np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import </a:t>
            </a:r>
            <a:r>
              <a:rPr lang="en-US" altLang="zh-CN" sz="2200" dirty="0" err="1"/>
              <a:t>pygal</a:t>
            </a:r>
            <a:r>
              <a:rPr lang="en-US" altLang="zh-CN" sz="2200" dirty="0"/>
              <a:t> as </a:t>
            </a:r>
            <a:r>
              <a:rPr lang="en-US" altLang="zh-CN" sz="2200" dirty="0" err="1"/>
              <a:t>pg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x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np.arange</a:t>
            </a:r>
            <a:r>
              <a:rPr lang="en-US" altLang="zh-CN" sz="2200" dirty="0"/>
              <a:t>(0,10,0.5)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y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np.sin</a:t>
            </a:r>
            <a:r>
              <a:rPr lang="en-US" altLang="zh-CN" sz="2200" dirty="0"/>
              <a:t>(x)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 =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pg.Bar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()  #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类实例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bar.add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('', y)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bar.title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'SIN Function'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bar.x_labels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[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(each) for each in x]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 err="1" smtClean="0"/>
              <a:t>bar.x_title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'x'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bar.y_title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'sin(x)'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bar.render_to_file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('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bar_sin.svg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')</a:t>
            </a:r>
            <a:endParaRPr lang="zh-CN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2825A15F-2E4A-DA4F-BFC2-8C5C35B67EC5}"/>
              </a:ext>
            </a:extLst>
          </p:cNvPr>
          <p:cNvSpPr/>
          <p:nvPr/>
        </p:nvSpPr>
        <p:spPr bwMode="auto">
          <a:xfrm>
            <a:off x="4373353" y="2094283"/>
            <a:ext cx="4044933" cy="102396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Bar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类实例调用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方法将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轴数据的值加载到直方图中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第一个参数是数据的标题。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="" xmlns:a16="http://schemas.microsoft.com/office/drawing/2014/main" id="{7A50B8F5-26C7-B44A-B2E0-D7F0E64FA972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2061047" y="2606268"/>
            <a:ext cx="2312306" cy="1660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9D159412-DE9F-304F-8E5E-A21681E3B2CF}"/>
              </a:ext>
            </a:extLst>
          </p:cNvPr>
          <p:cNvSpPr/>
          <p:nvPr/>
        </p:nvSpPr>
        <p:spPr bwMode="auto">
          <a:xfrm>
            <a:off x="5370286" y="3947886"/>
            <a:ext cx="3773713" cy="16369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调用“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render_to_file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将其保存为</a:t>
            </a:r>
            <a:r>
              <a:rPr lang="en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svg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格式的图形文件。该文件类型可以用浏览器打开，当鼠标指向每个直方数据时，可以动态显示其对应的值。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="" xmlns:a16="http://schemas.microsoft.com/office/drawing/2014/main" id="{3FA7FB68-5A03-0A4C-838E-E66A0B7B9FF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1138" y="5123543"/>
            <a:ext cx="1239148" cy="1074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978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26D5C6C-08F6-9348-8BBC-387DD5B996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18" y="1976081"/>
            <a:ext cx="5075493" cy="3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FBBD684-6CA7-3D48-838D-83D43DCD8BF3}"/>
              </a:ext>
            </a:extLst>
          </p:cNvPr>
          <p:cNvSpPr txBox="1"/>
          <p:nvPr/>
        </p:nvSpPr>
        <p:spPr>
          <a:xfrm>
            <a:off x="3700235" y="575457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10-9</a:t>
            </a:r>
            <a:r>
              <a:rPr kumimoji="1" lang="zh-CN" altLang="en-US" dirty="0"/>
              <a:t> 运行结果</a:t>
            </a:r>
          </a:p>
        </p:txBody>
      </p:sp>
    </p:spTree>
    <p:extLst>
      <p:ext uri="{BB962C8B-B14F-4D97-AF65-F5344CB8AC3E}">
        <p14:creationId xmlns:p14="http://schemas.microsoft.com/office/powerpoint/2010/main" val="320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20913" y="1973943"/>
            <a:ext cx="8374743" cy="39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 smtClean="0"/>
              <a:t>世界</a:t>
            </a:r>
            <a:r>
              <a:rPr lang="zh-CN" altLang="zh-CN" b="1" dirty="0"/>
              <a:t>地</a:t>
            </a:r>
            <a:r>
              <a:rPr lang="zh-CN" altLang="zh-CN" b="1" dirty="0" smtClean="0"/>
              <a:t>图</a:t>
            </a:r>
            <a:endParaRPr lang="en-US" altLang="zh-CN" b="1" dirty="0"/>
          </a:p>
          <a:p>
            <a:pPr lvl="1"/>
            <a:r>
              <a:rPr lang="en-US" altLang="zh-CN" sz="2800" dirty="0" err="1"/>
              <a:t>Pygal</a:t>
            </a:r>
            <a:r>
              <a:rPr lang="zh-CN" altLang="zh-CN" sz="2800" dirty="0"/>
              <a:t>库还可以通过访问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pygal_maps_world</a:t>
            </a:r>
            <a:r>
              <a:rPr lang="zh-CN" altLang="zh-CN" sz="2800" dirty="0"/>
              <a:t>模块，将与地理相关的数据绘制在地图上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pPr lvl="1"/>
            <a:r>
              <a:rPr lang="zh-CN" altLang="zh-CN" sz="2800" dirty="0"/>
              <a:t>在该模块中，包含了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构建地图的类</a:t>
            </a:r>
            <a:r>
              <a:rPr lang="zh-CN" altLang="zh-CN" sz="2800" dirty="0"/>
              <a:t>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世界各个国家的编码</a:t>
            </a:r>
            <a:r>
              <a:rPr lang="zh-CN" altLang="zh-CN" sz="2800" dirty="0"/>
              <a:t>，分别保存在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maps</a:t>
            </a:r>
            <a:r>
              <a:rPr lang="zh-CN" altLang="zh-CN" sz="2800" b="1" dirty="0"/>
              <a:t>子库和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i18n</a:t>
            </a:r>
            <a:r>
              <a:rPr lang="zh-CN" altLang="zh-CN" sz="2800" b="1" dirty="0"/>
              <a:t>子库</a:t>
            </a:r>
            <a:r>
              <a:rPr lang="zh-CN" altLang="zh-CN" sz="2800" dirty="0"/>
              <a:t>中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en-US" altLang="zh-CN" sz="2800" dirty="0" err="1"/>
              <a:t>Pygal</a:t>
            </a:r>
            <a:r>
              <a:rPr lang="zh-CN" altLang="en-US" sz="2800" dirty="0"/>
              <a:t>使用的国别码存在模块</a:t>
            </a:r>
            <a:r>
              <a:rPr lang="en-US" altLang="zh-CN" sz="2800" dirty="0"/>
              <a:t>pygal_maps_world.i18n</a:t>
            </a:r>
            <a:r>
              <a:rPr lang="zh-CN" altLang="en-US" sz="2800" dirty="0"/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COUNTRIES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字典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/>
            <a:endParaRPr lang="zh-CN" altLang="zh-CN" sz="2800" dirty="0"/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50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64185" y="1741714"/>
            <a:ext cx="829183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b="1" dirty="0"/>
              <a:t>【例</a:t>
            </a:r>
            <a:r>
              <a:rPr lang="en-US" altLang="zh-CN" sz="2200" b="1" dirty="0"/>
              <a:t>10-10</a:t>
            </a:r>
            <a:r>
              <a:rPr lang="zh-CN" altLang="zh-CN" sz="2200" b="1" dirty="0"/>
              <a:t>】</a:t>
            </a:r>
            <a:r>
              <a:rPr lang="zh-CN" altLang="zh-CN" sz="2200" dirty="0"/>
              <a:t>根据每个国家编码的名称，来展示以“</a:t>
            </a:r>
            <a:r>
              <a:rPr lang="en-US" altLang="zh-CN" sz="2200" dirty="0"/>
              <a:t>C</a:t>
            </a:r>
            <a:r>
              <a:rPr lang="zh-CN" altLang="zh-CN" sz="2200" dirty="0"/>
              <a:t>”字母开头的国家的位置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 err="1"/>
              <a:t>pygal_maps_world</a:t>
            </a:r>
            <a:r>
              <a:rPr lang="en-US" altLang="zh-CN" sz="2000" dirty="0"/>
              <a:t> import maps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/>
              <a:t>pygal_maps_world.i18n import COUNTRIES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maps.World</a:t>
            </a:r>
            <a:r>
              <a:rPr lang="en-US" altLang="zh-CN" sz="2000" dirty="0" smtClean="0"/>
              <a:t>()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创建一世界地图实例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world_map.title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'C Countries'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ccodes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for </a:t>
            </a:r>
            <a:r>
              <a:rPr lang="en-US" altLang="zh-CN" sz="2000" dirty="0"/>
              <a:t>each in COUNTRIES: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if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each.startswith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("c"):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ccodes.append</a:t>
            </a:r>
            <a:r>
              <a:rPr lang="en-US" altLang="zh-CN" sz="2000" dirty="0" smtClean="0"/>
              <a:t>(each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world_map.add</a:t>
            </a:r>
            <a:r>
              <a:rPr lang="en-US" altLang="zh-CN" sz="2000" dirty="0" smtClean="0"/>
              <a:t>('C countries', </a:t>
            </a:r>
            <a:r>
              <a:rPr lang="en-US" altLang="zh-CN" sz="2000" dirty="0" err="1"/>
              <a:t>ccodes</a:t>
            </a:r>
            <a:r>
              <a:rPr lang="en-US" altLang="zh-CN" sz="2000" dirty="0"/>
              <a:t>)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world_map.render_to_file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world_map.svg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EB9BB426-5006-EC4E-B201-CE904261213B}"/>
              </a:ext>
            </a:extLst>
          </p:cNvPr>
          <p:cNvSpPr/>
          <p:nvPr/>
        </p:nvSpPr>
        <p:spPr bwMode="auto">
          <a:xfrm>
            <a:off x="4694822" y="3796904"/>
            <a:ext cx="4449177" cy="22838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首先建立</a:t>
            </a:r>
            <a:r>
              <a:rPr lang="en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World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en-US" altLang="zh-CN" sz="1600" dirty="0" smtClean="0">
                <a:solidFill>
                  <a:schemeClr val="bg1"/>
                </a:solidFill>
                <a:latin typeface="MingLiU_HKSCS" panose="02020500000000000000" pitchFamily="18" charset="-120"/>
                <a:ea typeface="MingLiU_HKSCS" panose="02020500000000000000" pitchFamily="18" charset="-120"/>
              </a:rPr>
              <a:t>"</a:t>
            </a:r>
            <a:r>
              <a:rPr lang="en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world_map</a:t>
            </a:r>
            <a:r>
              <a:rPr lang="en-US" altLang="zh-CN" sz="1600" dirty="0" smtClean="0">
                <a:solidFill>
                  <a:schemeClr val="bg1"/>
                </a:solidFill>
                <a:latin typeface="MingLiU_HKSCS" panose="02020500000000000000" pitchFamily="18" charset="-120"/>
                <a:ea typeface="MingLiU_HKSCS" panose="02020500000000000000" pitchFamily="18" charset="-120"/>
              </a:rPr>
              <a:t>"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然后从</a:t>
            </a:r>
            <a:r>
              <a:rPr lang="en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COUNTRIES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字典中提取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</a:t>
            </a:r>
            <a:r>
              <a:rPr lang="en-US" altLang="zh-CN" sz="1600" dirty="0" smtClean="0">
                <a:solidFill>
                  <a:schemeClr val="bg1"/>
                </a:solidFill>
                <a:latin typeface="MingLiU_HKSCS" panose="02020500000000000000" pitchFamily="18" charset="-120"/>
                <a:ea typeface="MingLiU_HKSCS" panose="02020500000000000000" pitchFamily="18" charset="-120"/>
              </a:rPr>
              <a:t>“</a:t>
            </a:r>
            <a:r>
              <a:rPr lang="en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1600" dirty="0" smtClean="0">
                <a:solidFill>
                  <a:schemeClr val="bg1"/>
                </a:solidFill>
                <a:latin typeface="MingLiU_HKSCS" panose="02020500000000000000" pitchFamily="18" charset="-120"/>
                <a:ea typeface="MingLiU_HKSCS" panose="02020500000000000000" pitchFamily="18" charset="-120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开头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编码；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startswith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()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方法用于检查字符串是否是以指定子字符串开头，如果是则返回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，否则返回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startswith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方法语法：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.startswith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substr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beg=0,end=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(string))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="" xmlns:a16="http://schemas.microsoft.com/office/drawing/2014/main" id="{7A50B8F5-26C7-B44A-B2E0-D7F0E64FA972}"/>
              </a:ext>
            </a:extLst>
          </p:cNvPr>
          <p:cNvCxnSpPr>
            <a:cxnSpLocks/>
          </p:cNvCxnSpPr>
          <p:nvPr/>
        </p:nvCxnSpPr>
        <p:spPr bwMode="auto">
          <a:xfrm>
            <a:off x="3570514" y="3785308"/>
            <a:ext cx="1124308" cy="30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直线箭头连接符 5">
            <a:extLst>
              <a:ext uri="{FF2B5EF4-FFF2-40B4-BE49-F238E27FC236}">
                <a16:creationId xmlns="" xmlns:a16="http://schemas.microsoft.com/office/drawing/2014/main" id="{7A50B8F5-26C7-B44A-B2E0-D7F0E64FA97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9257" y="4615543"/>
            <a:ext cx="1300843" cy="32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947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10.1</a:t>
            </a:r>
            <a:r>
              <a:rPr lang="zh-CN" altLang="en-US" dirty="0"/>
              <a:t> 本章案例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2232" y="2090056"/>
            <a:ext cx="8781142" cy="4310743"/>
          </a:xfrm>
        </p:spPr>
        <p:txBody>
          <a:bodyPr/>
          <a:lstStyle/>
          <a:p>
            <a:r>
              <a:rPr lang="zh-CN" altLang="zh-CN" dirty="0"/>
              <a:t>对第九章获取的淘宝商业数据进行可视化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首先</a:t>
            </a:r>
            <a:r>
              <a:rPr lang="zh-CN" altLang="zh-CN" dirty="0"/>
              <a:t>分析淘宝商品按照品牌的平均售价，以</a:t>
            </a:r>
            <a:r>
              <a:rPr lang="en-US" altLang="zh-CN" dirty="0"/>
              <a:t>Matplotlib</a:t>
            </a:r>
            <a:r>
              <a:rPr lang="zh-CN" altLang="zh-CN" dirty="0"/>
              <a:t>库为基础，以散点图的形式展示平均价格最高的六种品牌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然后</a:t>
            </a:r>
            <a:r>
              <a:rPr lang="zh-CN" altLang="zh-CN" dirty="0"/>
              <a:t>对淘宝的数据按地域进行划分，统计每个地域对应商品的价格总值，以</a:t>
            </a:r>
            <a:r>
              <a:rPr lang="en-US" altLang="zh-CN" dirty="0" err="1"/>
              <a:t>Pygal</a:t>
            </a:r>
            <a:r>
              <a:rPr lang="zh-CN" altLang="zh-CN" dirty="0"/>
              <a:t>库为基础，以直方图的形式展示地域对应的商品价格总值，用来衡量该地区的商业活跃度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49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551269" y="1946328"/>
            <a:ext cx="8041186" cy="189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400" dirty="0"/>
              <a:t>【例</a:t>
            </a:r>
            <a:r>
              <a:rPr lang="en-US" altLang="zh-CN" sz="2400" dirty="0"/>
              <a:t>10-11</a:t>
            </a:r>
            <a:r>
              <a:rPr lang="zh-CN" altLang="zh-CN" sz="2400" dirty="0"/>
              <a:t>】</a:t>
            </a:r>
            <a:r>
              <a:rPr lang="en" altLang="zh-CN" sz="2400" dirty="0"/>
              <a:t> </a:t>
            </a:r>
            <a:r>
              <a:rPr lang="en" altLang="zh-CN" sz="2400" dirty="0" err="1"/>
              <a:t>Pygal</a:t>
            </a:r>
            <a:r>
              <a:rPr lang="zh-CN" altLang="en-US" sz="2400" dirty="0"/>
              <a:t>库的地图功能与现有的统计数据相结合，对目前世界各国的</a:t>
            </a:r>
            <a:r>
              <a:rPr lang="en" altLang="zh-CN" sz="2400" dirty="0"/>
              <a:t>GDP</a:t>
            </a:r>
            <a:r>
              <a:rPr lang="zh-CN" altLang="en-US" sz="2400" dirty="0"/>
              <a:t>数据进行可视化分析。</a:t>
            </a:r>
            <a:endParaRPr lang="zh-CN" altLang="zh-CN" sz="2400" dirty="0"/>
          </a:p>
          <a:p>
            <a:pPr lvl="1"/>
            <a:r>
              <a:rPr lang="zh-CN" altLang="en-US" sz="2000" dirty="0"/>
              <a:t>在网站</a:t>
            </a:r>
            <a:r>
              <a:rPr lang="en" altLang="zh-CN" sz="2000" dirty="0"/>
              <a:t>https://</a:t>
            </a:r>
            <a:r>
              <a:rPr lang="en" altLang="zh-CN" sz="2000" dirty="0" err="1"/>
              <a:t>datahub.io</a:t>
            </a:r>
            <a:r>
              <a:rPr lang="en" altLang="zh-CN" sz="2000" dirty="0"/>
              <a:t>/core/</a:t>
            </a:r>
            <a:r>
              <a:rPr lang="en" altLang="zh-CN" sz="2000" dirty="0" err="1"/>
              <a:t>gdp</a:t>
            </a:r>
            <a:r>
              <a:rPr lang="zh-CN" altLang="en-US" sz="2000" dirty="0"/>
              <a:t>中，获取从</a:t>
            </a:r>
            <a:r>
              <a:rPr lang="en-US" altLang="zh-CN" sz="2000" dirty="0"/>
              <a:t>1968</a:t>
            </a:r>
            <a:r>
              <a:rPr lang="zh-CN" altLang="en-US" sz="2000" dirty="0"/>
              <a:t>年开始到</a:t>
            </a:r>
            <a:r>
              <a:rPr lang="en-US" altLang="zh-CN" sz="2000" dirty="0"/>
              <a:t>2016</a:t>
            </a:r>
            <a:r>
              <a:rPr lang="zh-CN" altLang="en-US" sz="2000" dirty="0"/>
              <a:t>年的</a:t>
            </a:r>
            <a:r>
              <a:rPr lang="en" altLang="zh-CN" sz="2000" dirty="0"/>
              <a:t>GDP</a:t>
            </a:r>
            <a:r>
              <a:rPr lang="zh-CN" altLang="en-US" sz="2000" dirty="0"/>
              <a:t>的统计数据文件，格式为</a:t>
            </a:r>
            <a:r>
              <a:rPr lang="en" altLang="zh-CN" sz="2000" dirty="0"/>
              <a:t>csv</a:t>
            </a:r>
            <a:r>
              <a:rPr lang="zh-CN" altLang="en-US" sz="2000" dirty="0"/>
              <a:t>文件。文件中包含了“国家名称”、“国家代码”、“年份”以及“</a:t>
            </a:r>
            <a:r>
              <a:rPr lang="en" altLang="zh-CN" sz="2000" dirty="0"/>
              <a:t>GDP</a:t>
            </a:r>
            <a:r>
              <a:rPr lang="zh-CN" altLang="en-US" sz="2000" dirty="0"/>
              <a:t>总额</a:t>
            </a:r>
            <a:r>
              <a:rPr lang="zh-CN" altLang="en-US" sz="2000" dirty="0" smtClean="0"/>
              <a:t>” 。</a:t>
            </a:r>
            <a:endParaRPr lang="zh-CN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6AE51578-06BA-9E41-9448-79510C11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02962"/>
              </p:ext>
            </p:extLst>
          </p:nvPr>
        </p:nvGraphicFramePr>
        <p:xfrm>
          <a:off x="1578643" y="3984204"/>
          <a:ext cx="6044974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035">
                  <a:extLst>
                    <a:ext uri="{9D8B030D-6E8A-4147-A177-3AD203B41FA5}">
                      <a16:colId xmlns="" xmlns:a16="http://schemas.microsoft.com/office/drawing/2014/main" val="949974876"/>
                    </a:ext>
                  </a:extLst>
                </a:gridCol>
                <a:gridCol w="1511035">
                  <a:extLst>
                    <a:ext uri="{9D8B030D-6E8A-4147-A177-3AD203B41FA5}">
                      <a16:colId xmlns="" xmlns:a16="http://schemas.microsoft.com/office/drawing/2014/main" val="494214724"/>
                    </a:ext>
                  </a:extLst>
                </a:gridCol>
                <a:gridCol w="1511035">
                  <a:extLst>
                    <a:ext uri="{9D8B030D-6E8A-4147-A177-3AD203B41FA5}">
                      <a16:colId xmlns="" xmlns:a16="http://schemas.microsoft.com/office/drawing/2014/main" val="3656893338"/>
                    </a:ext>
                  </a:extLst>
                </a:gridCol>
                <a:gridCol w="1511869">
                  <a:extLst>
                    <a:ext uri="{9D8B030D-6E8A-4147-A177-3AD203B41FA5}">
                      <a16:colId xmlns="" xmlns:a16="http://schemas.microsoft.com/office/drawing/2014/main" val="1036234923"/>
                    </a:ext>
                  </a:extLst>
                </a:gridCol>
              </a:tblGrid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Country Name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Country Code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Year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Value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62387737"/>
                  </a:ext>
                </a:extLst>
              </a:tr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Arab World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ARB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1968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25760683041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47078572"/>
                  </a:ext>
                </a:extLst>
              </a:tr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Arab World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ARB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1969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28434203615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67887144"/>
                  </a:ext>
                </a:extLst>
              </a:tr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Arab World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ARB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1970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31385499664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1860938"/>
                  </a:ext>
                </a:extLst>
              </a:tr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Arab World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ARB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1971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36426909888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749259"/>
                  </a:ext>
                </a:extLst>
              </a:tr>
              <a:tr h="207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Arab World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ARB</a:t>
                      </a:r>
                      <a:endParaRPr lang="zh-CN" sz="18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1972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43316056615</a:t>
                      </a:r>
                      <a:endParaRPr lang="zh-CN" sz="18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1591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938B825-2AED-4A4F-9A20-18657AC4C330}"/>
              </a:ext>
            </a:extLst>
          </p:cNvPr>
          <p:cNvSpPr txBox="1">
            <a:spLocks/>
          </p:cNvSpPr>
          <p:nvPr/>
        </p:nvSpPr>
        <p:spPr bwMode="auto">
          <a:xfrm>
            <a:off x="455215" y="1867699"/>
            <a:ext cx="8166271" cy="102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sz="2000" dirty="0"/>
              <a:t>示例数据中的“国家代码”是三字符的代码，而在</a:t>
            </a:r>
            <a:r>
              <a:rPr lang="en-US" altLang="zh-CN" sz="2000" dirty="0" err="1">
                <a:solidFill>
                  <a:srgbClr val="C00000"/>
                </a:solidFill>
              </a:rPr>
              <a:t>Pygal</a:t>
            </a:r>
            <a:r>
              <a:rPr lang="zh-CN" altLang="zh-CN" sz="2000" dirty="0">
                <a:solidFill>
                  <a:srgbClr val="C00000"/>
                </a:solidFill>
              </a:rPr>
              <a:t>中的代码是双字符的代码</a:t>
            </a:r>
            <a:r>
              <a:rPr lang="zh-CN" altLang="zh-CN" sz="2000" dirty="0"/>
              <a:t>，存在不匹配的问题</a:t>
            </a:r>
            <a:r>
              <a:rPr lang="zh-CN" altLang="zh-CN" sz="2000" dirty="0" smtClean="0"/>
              <a:t>。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定义“</a:t>
            </a:r>
            <a:r>
              <a:rPr lang="en" altLang="zh-CN" sz="2000" dirty="0" smtClean="0"/>
              <a:t>get_codes”</a:t>
            </a:r>
            <a:r>
              <a:rPr lang="zh-CN" altLang="en-US" sz="2000" dirty="0" smtClean="0"/>
              <a:t>函数，通过匹配“国家名称”获取</a:t>
            </a:r>
            <a:r>
              <a:rPr lang="zh-CN" altLang="en-US" sz="2000" dirty="0"/>
              <a:t>双字符</a:t>
            </a:r>
            <a:r>
              <a:rPr lang="zh-CN" altLang="en-US" sz="2000" dirty="0" smtClean="0"/>
              <a:t>的国家代码。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55215" y="3016173"/>
            <a:ext cx="8253355" cy="32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 err="1"/>
              <a:t>pygal_maps_world</a:t>
            </a:r>
            <a:r>
              <a:rPr lang="en-US" altLang="zh-CN" sz="2000" dirty="0"/>
              <a:t> import maps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from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pygal_maps_world.i18n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import COUNTRIES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import pandas as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pd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获取</a:t>
            </a:r>
            <a:r>
              <a:rPr lang="zh-CN" altLang="en-US" sz="2000" dirty="0"/>
              <a:t>双</a:t>
            </a:r>
            <a:r>
              <a:rPr lang="zh-CN" altLang="en-US" sz="2000" dirty="0" smtClean="0"/>
              <a:t>字符国家代码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get_codes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country_name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=COUNTRIES):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for </a:t>
            </a:r>
            <a:r>
              <a:rPr lang="en-US" altLang="zh-CN" sz="2000" dirty="0"/>
              <a:t>each in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if </a:t>
            </a:r>
            <a:r>
              <a:rPr lang="en-US" altLang="zh-CN" sz="2000" dirty="0" err="1"/>
              <a:t>country_name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[each]: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    return </a:t>
            </a:r>
            <a:r>
              <a:rPr lang="en-US" altLang="zh-CN" sz="2000" dirty="0"/>
              <a:t>each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return None</a:t>
            </a:r>
            <a:endParaRPr lang="zh-CN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3935185" y="5657671"/>
            <a:ext cx="5034643" cy="12311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测试：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print(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get_codes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("Andorra"))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print(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get_codes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("United Arab Emirates"))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print(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get_codes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("Afghanistan"))</a:t>
            </a:r>
          </a:p>
        </p:txBody>
      </p:sp>
      <p:sp>
        <p:nvSpPr>
          <p:cNvPr id="3" name="矩形 2"/>
          <p:cNvSpPr/>
          <p:nvPr/>
        </p:nvSpPr>
        <p:spPr>
          <a:xfrm>
            <a:off x="3935185" y="3718616"/>
            <a:ext cx="5034644" cy="83099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Pygal</a:t>
            </a:r>
            <a:r>
              <a:rPr lang="zh-CN" altLang="en-US" sz="1600" dirty="0"/>
              <a:t>使用的国别码存在模块</a:t>
            </a:r>
            <a:r>
              <a:rPr lang="en-US" altLang="zh-CN" sz="1600" dirty="0"/>
              <a:t>pygal_maps_world.i18n</a:t>
            </a:r>
            <a:r>
              <a:rPr lang="zh-CN" altLang="en-US" sz="1600" dirty="0"/>
              <a:t>的</a:t>
            </a:r>
            <a:r>
              <a:rPr lang="en-US" altLang="zh-CN" sz="1600" dirty="0"/>
              <a:t>COUNTRIES</a:t>
            </a:r>
            <a:r>
              <a:rPr lang="zh-CN" altLang="en-US" sz="1600" dirty="0"/>
              <a:t>字典</a:t>
            </a:r>
            <a:r>
              <a:rPr lang="zh-CN" altLang="en-US" sz="1600" dirty="0" smtClean="0"/>
              <a:t>中：</a:t>
            </a:r>
            <a:endParaRPr lang="en-US" altLang="zh-CN" sz="1600" dirty="0"/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      pip </a:t>
            </a:r>
            <a:r>
              <a:rPr lang="en-US" altLang="zh-CN" sz="1600" dirty="0">
                <a:solidFill>
                  <a:srgbClr val="0000FF"/>
                </a:solidFill>
              </a:rPr>
              <a:t>install </a:t>
            </a:r>
            <a:r>
              <a:rPr lang="en-US" altLang="zh-CN" sz="1600" dirty="0" err="1">
                <a:solidFill>
                  <a:srgbClr val="0000FF"/>
                </a:solidFill>
              </a:rPr>
              <a:t>pygal_maps_world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27646" y="1684610"/>
            <a:ext cx="8291830" cy="51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主程序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pd.read_csv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gdp.csv")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#print(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data.dtypes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查看数据类型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gdp_2016 </a:t>
            </a:r>
            <a:r>
              <a:rPr lang="en-US" altLang="zh-CN" sz="2000" dirty="0"/>
              <a:t>= data[data["Year"] == 2016</a:t>
            </a:r>
            <a:r>
              <a:rPr lang="en-US" altLang="zh-CN" sz="2000" dirty="0" smtClean="0"/>
              <a:t>]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#print(COUNTRIES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#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COUNTRIES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字典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gdp_list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[(</a:t>
            </a:r>
            <a:r>
              <a:rPr lang="en-US" altLang="zh-CN" sz="2000" dirty="0" err="1"/>
              <a:t>get_codes</a:t>
            </a:r>
            <a:r>
              <a:rPr lang="en-US" altLang="zh-CN" sz="2000" dirty="0"/>
              <a:t>(gdp_2016.loc[</a:t>
            </a:r>
            <a:r>
              <a:rPr lang="en-US" altLang="zh-CN" sz="2000" dirty="0" err="1"/>
              <a:t>idx</a:t>
            </a:r>
            <a:r>
              <a:rPr lang="en-US" altLang="zh-CN" sz="2000" dirty="0"/>
              <a:t>][0],COUNTRIES</a:t>
            </a:r>
            <a:r>
              <a:rPr lang="en-US" altLang="zh-CN" sz="2000" dirty="0" smtClean="0"/>
              <a:t>), gdp_2016.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idx</a:t>
            </a:r>
            <a:r>
              <a:rPr lang="en-US" altLang="zh-CN" sz="2000" dirty="0"/>
              <a:t>][3]) for </a:t>
            </a:r>
            <a:r>
              <a:rPr lang="en-US" altLang="zh-CN" sz="2000" dirty="0" err="1"/>
              <a:t>idx</a:t>
            </a:r>
            <a:r>
              <a:rPr lang="en-US" altLang="zh-CN" sz="2000" dirty="0"/>
              <a:t> in gdp_2016.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index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#print(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gdp_list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#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查看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位国家代码对应的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gdp_list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[each for each in </a:t>
            </a:r>
            <a:r>
              <a:rPr lang="en-US" altLang="zh-CN" sz="2000" dirty="0" err="1" smtClean="0"/>
              <a:t>gdp_list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if each[0</a:t>
            </a:r>
            <a:r>
              <a:rPr lang="en-US" altLang="zh-CN" sz="2000" dirty="0" smtClean="0"/>
              <a:t>]]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#print(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gdp_list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#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查看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位国家代码对应的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world_map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maps.World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world_map.title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'GDP of Countries'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world_map.add</a:t>
            </a:r>
            <a:r>
              <a:rPr lang="en-US" altLang="zh-CN" sz="2000" dirty="0"/>
              <a:t>('GDP of Countries', </a:t>
            </a:r>
            <a:r>
              <a:rPr lang="en-US" altLang="zh-CN" sz="2000" dirty="0" err="1" smtClean="0"/>
              <a:t>gdp_list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world_map.render_to_file</a:t>
            </a:r>
            <a:r>
              <a:rPr lang="en-US" altLang="zh-CN" sz="2000" dirty="0"/>
              <a:t>("</a:t>
            </a:r>
            <a:r>
              <a:rPr lang="en-US" altLang="zh-CN" sz="2000" dirty="0" err="1" smtClean="0"/>
              <a:t>gdp_map.svg</a:t>
            </a:r>
            <a:r>
              <a:rPr lang="en-US" altLang="zh-CN" sz="2000" dirty="0"/>
              <a:t>")</a:t>
            </a:r>
            <a:endParaRPr lang="zh-CN" altLang="zh-CN" sz="2000" dirty="0"/>
          </a:p>
        </p:txBody>
      </p:sp>
      <p:sp>
        <p:nvSpPr>
          <p:cNvPr id="6" name="圆角矩形 5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5419807" y="2147675"/>
            <a:ext cx="3183555" cy="411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筛选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出年份为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2016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年的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6172" y="2366768"/>
            <a:ext cx="673635" cy="566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圆角矩形 7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6605063" y="3978674"/>
            <a:ext cx="2480879" cy="13304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匹配获取（国家代码，</a:t>
            </a:r>
            <a:r>
              <a:rPr lang="en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值）元组的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列表。其中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函数通过索引选取数据。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6482988" y="5819878"/>
            <a:ext cx="1645041" cy="7175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过滤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掉没有匹配成功的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6178175" y="3905021"/>
            <a:ext cx="426888" cy="738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</p:cNvCxnSpPr>
          <p:nvPr/>
        </p:nvCxnSpPr>
        <p:spPr bwMode="auto">
          <a:xfrm>
            <a:off x="5476790" y="4897267"/>
            <a:ext cx="996577" cy="101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74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508573" y="1770748"/>
            <a:ext cx="8112913" cy="497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 smtClean="0"/>
              <a:t>【</a:t>
            </a:r>
            <a:r>
              <a:rPr lang="zh-CN" altLang="zh-CN" sz="2200" dirty="0"/>
              <a:t>例</a:t>
            </a:r>
            <a:r>
              <a:rPr lang="en-US" altLang="zh-CN" sz="2200" dirty="0"/>
              <a:t>10-12</a:t>
            </a:r>
            <a:r>
              <a:rPr lang="zh-CN" altLang="zh-CN" sz="2200" dirty="0"/>
              <a:t>】</a:t>
            </a:r>
            <a:r>
              <a:rPr lang="zh-CN" altLang="en-US" sz="2200" dirty="0"/>
              <a:t>上例中，所有国家都按照一类进行划分，展示的结果并不明显。本例中，进一步按照</a:t>
            </a:r>
            <a:r>
              <a:rPr lang="en" altLang="zh-CN" sz="2200" dirty="0"/>
              <a:t>GDP</a:t>
            </a:r>
            <a:r>
              <a:rPr lang="zh-CN" altLang="en-US" sz="2200" dirty="0"/>
              <a:t>进行划分为</a:t>
            </a:r>
            <a:r>
              <a:rPr lang="en" altLang="zh-CN" sz="2200" dirty="0"/>
              <a:t>k</a:t>
            </a:r>
            <a:r>
              <a:rPr lang="zh-CN" altLang="en-US" sz="2200" dirty="0"/>
              <a:t>类，分别进行</a:t>
            </a:r>
            <a:r>
              <a:rPr lang="zh-CN" altLang="en-US" sz="2200" dirty="0" smtClean="0"/>
              <a:t>展示。定义“</a:t>
            </a:r>
            <a:r>
              <a:rPr lang="en" altLang="zh-CN" sz="2200" dirty="0" err="1"/>
              <a:t>get_k_inter_gdp</a:t>
            </a:r>
            <a:r>
              <a:rPr lang="en" altLang="zh-CN" sz="2200" dirty="0"/>
              <a:t>”</a:t>
            </a:r>
            <a:r>
              <a:rPr lang="zh-CN" altLang="en-US" sz="2200" dirty="0"/>
              <a:t>函数获取这</a:t>
            </a:r>
            <a:r>
              <a:rPr lang="en" altLang="zh-CN" sz="2200" dirty="0"/>
              <a:t>k</a:t>
            </a:r>
            <a:r>
              <a:rPr lang="zh-CN" altLang="en-US" sz="2200" dirty="0"/>
              <a:t>个类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 err="1"/>
              <a:t>pygal_maps_world</a:t>
            </a:r>
            <a:r>
              <a:rPr lang="en-US" altLang="zh-CN" sz="2000" dirty="0"/>
              <a:t> import maps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from </a:t>
            </a:r>
            <a:r>
              <a:rPr lang="en-US" altLang="zh-CN" sz="2000" dirty="0"/>
              <a:t>pygal_maps_world.i18n import COUNTRIES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import pandas as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pd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获取双字符国家代码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get_codes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country_name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=COUNTRIES):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for </a:t>
            </a:r>
            <a:r>
              <a:rPr lang="en-US" altLang="zh-CN" sz="2000" dirty="0"/>
              <a:t>each in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if </a:t>
            </a:r>
            <a:r>
              <a:rPr lang="en-US" altLang="zh-CN" sz="2000" dirty="0" err="1"/>
              <a:t>country_name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all_country_dict</a:t>
            </a:r>
            <a:r>
              <a:rPr lang="en-US" altLang="zh-CN" sz="2000" dirty="0"/>
              <a:t>[each]: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    return </a:t>
            </a:r>
            <a:r>
              <a:rPr lang="en-US" altLang="zh-CN" sz="2000" dirty="0"/>
              <a:t>each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return None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49941" y="1799771"/>
            <a:ext cx="8215084" cy="490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获取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均值点</a:t>
            </a:r>
          </a:p>
          <a:p>
            <a:pPr marL="0" indent="0">
              <a:buNone/>
            </a:pPr>
            <a:r>
              <a:rPr lang="en-US" altLang="zh-CN" sz="1900" dirty="0" err="1"/>
              <a:t>def</a:t>
            </a:r>
            <a:r>
              <a:rPr lang="en-US" altLang="zh-CN" sz="1900" dirty="0"/>
              <a:t> </a:t>
            </a:r>
            <a:r>
              <a:rPr lang="en-US" altLang="zh-CN" sz="1900" dirty="0" err="1"/>
              <a:t>get_k_inter_values</a:t>
            </a:r>
            <a:r>
              <a:rPr lang="en-US" altLang="zh-CN" sz="1900" dirty="0"/>
              <a:t>(</a:t>
            </a:r>
            <a:r>
              <a:rPr lang="en-US" altLang="zh-CN" sz="1900" dirty="0" err="1"/>
              <a:t>gdp_list</a:t>
            </a:r>
            <a:r>
              <a:rPr lang="en-US" altLang="zh-CN" sz="1900" dirty="0"/>
              <a:t>, k=3): </a:t>
            </a:r>
          </a:p>
          <a:p>
            <a:pPr marL="0" indent="0">
              <a:buNone/>
            </a:pPr>
            <a:r>
              <a:rPr lang="en-US" altLang="zh-CN" sz="1900" dirty="0"/>
              <a:t>    result = []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sorted_list</a:t>
            </a:r>
            <a:r>
              <a:rPr lang="en-US" altLang="zh-CN" sz="1900" dirty="0"/>
              <a:t> = sorted([each[1] for each in </a:t>
            </a:r>
            <a:r>
              <a:rPr lang="en-US" altLang="zh-CN" sz="1900" dirty="0" err="1" smtClean="0"/>
              <a:t>gdp_list</a:t>
            </a:r>
            <a:r>
              <a:rPr lang="en-US" altLang="zh-CN" sz="1900" dirty="0"/>
              <a:t>])</a:t>
            </a:r>
          </a:p>
          <a:p>
            <a:pPr marL="0" indent="0">
              <a:buNone/>
            </a:pPr>
            <a:r>
              <a:rPr lang="en-US" altLang="zh-CN" sz="1900" dirty="0"/>
              <a:t>    for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in range(1,k):</a:t>
            </a:r>
          </a:p>
          <a:p>
            <a:pPr marL="0" indent="0">
              <a:buNone/>
            </a:pPr>
            <a:r>
              <a:rPr lang="en-US" altLang="zh-CN" sz="1900" dirty="0"/>
              <a:t>        </a:t>
            </a:r>
            <a:r>
              <a:rPr lang="en-US" altLang="zh-CN" sz="1900" dirty="0" err="1"/>
              <a:t>result.append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sorted_list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len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sorted_list</a:t>
            </a:r>
            <a:r>
              <a:rPr lang="en-US" altLang="zh-CN" sz="1900" dirty="0"/>
              <a:t>)/(k))*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])</a:t>
            </a:r>
          </a:p>
          <a:p>
            <a:pPr marL="0" indent="0">
              <a:buNone/>
            </a:pPr>
            <a:r>
              <a:rPr lang="en-US" altLang="zh-CN" sz="1900" dirty="0"/>
              <a:t>    return result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均值点分类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900" dirty="0" err="1"/>
              <a:t>def</a:t>
            </a:r>
            <a:r>
              <a:rPr lang="en-US" altLang="zh-CN" sz="1900" dirty="0"/>
              <a:t> </a:t>
            </a:r>
            <a:r>
              <a:rPr lang="en-US" altLang="zh-CN" sz="1900" dirty="0" err="1"/>
              <a:t>get_k_level</a:t>
            </a:r>
            <a:r>
              <a:rPr lang="en-US" altLang="zh-CN" sz="1900" dirty="0"/>
              <a:t>(</a:t>
            </a:r>
            <a:r>
              <a:rPr lang="en-US" altLang="zh-CN" sz="1900" dirty="0" err="1"/>
              <a:t>gdp_value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k_inter</a:t>
            </a:r>
            <a:r>
              <a:rPr lang="en-US" altLang="zh-CN" sz="1900" dirty="0"/>
              <a:t>): </a:t>
            </a:r>
          </a:p>
          <a:p>
            <a:pPr marL="0" indent="0">
              <a:buNone/>
            </a:pPr>
            <a:r>
              <a:rPr lang="en-US" altLang="zh-CN" sz="1900" dirty="0"/>
              <a:t>    for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in range(</a:t>
            </a:r>
            <a:r>
              <a:rPr lang="en-US" altLang="zh-CN" sz="1900" dirty="0" err="1"/>
              <a:t>len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k_inter</a:t>
            </a:r>
            <a:r>
              <a:rPr lang="en-US" altLang="zh-CN" sz="1900" dirty="0"/>
              <a:t>)):</a:t>
            </a:r>
          </a:p>
          <a:p>
            <a:pPr marL="0" indent="0">
              <a:buNone/>
            </a:pPr>
            <a:r>
              <a:rPr lang="en-US" altLang="zh-CN" sz="1900" dirty="0"/>
              <a:t>        if </a:t>
            </a:r>
            <a:r>
              <a:rPr lang="en-US" altLang="zh-CN" sz="1900" dirty="0" err="1"/>
              <a:t>gdp_value</a:t>
            </a:r>
            <a:r>
              <a:rPr lang="en-US" altLang="zh-CN" sz="1900" dirty="0"/>
              <a:t> &lt; </a:t>
            </a:r>
            <a:r>
              <a:rPr lang="en-US" altLang="zh-CN" sz="1900" dirty="0" err="1"/>
              <a:t>k_inter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]:</a:t>
            </a:r>
          </a:p>
          <a:p>
            <a:pPr marL="0" indent="0">
              <a:buNone/>
            </a:pPr>
            <a:r>
              <a:rPr lang="en-US" altLang="zh-CN" sz="1900" dirty="0"/>
              <a:t>            return </a:t>
            </a:r>
            <a:r>
              <a:rPr lang="en-US" altLang="zh-CN" sz="1900" dirty="0" err="1"/>
              <a:t>i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    return </a:t>
            </a:r>
            <a:r>
              <a:rPr lang="en-US" altLang="zh-CN" sz="1900" dirty="0" err="1"/>
              <a:t>len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k_inter</a:t>
            </a:r>
            <a:r>
              <a:rPr lang="en-US" altLang="zh-CN" sz="1900" dirty="0"/>
              <a:t>)</a:t>
            </a:r>
            <a:endParaRPr lang="zh-CN" altLang="zh-CN" sz="1900" dirty="0"/>
          </a:p>
        </p:txBody>
      </p:sp>
    </p:spTree>
    <p:extLst>
      <p:ext uri="{BB962C8B-B14F-4D97-AF65-F5344CB8AC3E}">
        <p14:creationId xmlns:p14="http://schemas.microsoft.com/office/powerpoint/2010/main" val="5444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78962" y="2170501"/>
            <a:ext cx="8146146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获取不同类的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列表</a:t>
            </a:r>
          </a:p>
          <a:p>
            <a:pPr marL="0" indent="0">
              <a:buNone/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get_k_inter_gdp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gdp_list</a:t>
            </a:r>
            <a:r>
              <a:rPr lang="en-US" altLang="zh-CN" sz="2000" dirty="0"/>
              <a:t>, k=3): </a:t>
            </a:r>
            <a:r>
              <a:rPr lang="en-US" altLang="zh-CN" sz="2000" dirty="0" smtClean="0"/>
              <a:t>#</a:t>
            </a:r>
            <a:r>
              <a:rPr lang="zh-CN" altLang="zh-CN" sz="2000" dirty="0" smtClean="0"/>
              <a:t>获取不同类的</a:t>
            </a:r>
            <a:r>
              <a:rPr lang="en-US" altLang="zh-CN" sz="2000" dirty="0" err="1" smtClean="0"/>
              <a:t>gdp</a:t>
            </a:r>
            <a:r>
              <a:rPr lang="zh-CN" altLang="zh-CN" sz="2000" dirty="0" smtClean="0"/>
              <a:t>列表</a:t>
            </a:r>
          </a:p>
          <a:p>
            <a:pPr marL="0" indent="0">
              <a:buNone/>
            </a:pPr>
            <a:r>
              <a:rPr lang="en-US" altLang="zh-CN" sz="2000" dirty="0" smtClean="0"/>
              <a:t>    result = [[] 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in range(k)]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k_inter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 smtClean="0"/>
              <a:t>get_k_inter_values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gdp_list</a:t>
            </a:r>
            <a:r>
              <a:rPr lang="en-US" altLang="zh-CN" sz="2000" dirty="0"/>
              <a:t>, k)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[(each[0], </a:t>
            </a:r>
            <a:r>
              <a:rPr lang="en-US" altLang="zh-CN" sz="1800" dirty="0" err="1"/>
              <a:t>get_k_level</a:t>
            </a:r>
            <a:r>
              <a:rPr lang="en-US" altLang="zh-CN" sz="1800" dirty="0"/>
              <a:t>(each[1], </a:t>
            </a:r>
            <a:r>
              <a:rPr lang="en-US" altLang="zh-CN" sz="1800" dirty="0" err="1"/>
              <a:t>k_inter</a:t>
            </a:r>
            <a:r>
              <a:rPr lang="en-US" altLang="zh-CN" sz="1800" dirty="0"/>
              <a:t>)) for each in </a:t>
            </a:r>
            <a:r>
              <a:rPr lang="en-US" altLang="zh-CN" sz="1800" dirty="0" err="1" smtClean="0"/>
              <a:t>gdp_list</a:t>
            </a:r>
            <a:r>
              <a:rPr lang="en-US" altLang="zh-CN" sz="1800" dirty="0"/>
              <a:t>]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 smtClean="0"/>
              <a:t>    for </a:t>
            </a:r>
            <a:r>
              <a:rPr lang="en-US" altLang="zh-CN" sz="2000" dirty="0"/>
              <a:t>each in </a:t>
            </a:r>
            <a:r>
              <a:rPr lang="en-US" altLang="zh-CN" sz="2000" dirty="0" err="1" smtClean="0"/>
              <a:t>gdp_list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result[each[1</a:t>
            </a:r>
            <a:r>
              <a:rPr lang="en-US" altLang="zh-CN" sz="2000" dirty="0"/>
              <a:t>]].append(each)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return result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4688115" y="4796258"/>
            <a:ext cx="2496457" cy="102396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个元素的列表，每个元素是一个属于某一类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GDP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的国家列表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2554515" y="4796258"/>
            <a:ext cx="2133600" cy="511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7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</a:t>
            </a:r>
            <a:r>
              <a:rPr lang="zh-CN" altLang="en-US" dirty="0"/>
              <a:t> </a:t>
            </a:r>
            <a:r>
              <a:rPr lang="en-US" altLang="zh-CN" dirty="0" err="1"/>
              <a:t>Pygal</a:t>
            </a:r>
            <a:r>
              <a:rPr lang="zh-CN" altLang="en-US" dirty="0"/>
              <a:t>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232229" y="1799771"/>
            <a:ext cx="8621485" cy="468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主程序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/>
              <a:t>k </a:t>
            </a:r>
            <a:r>
              <a:rPr lang="en-US" altLang="zh-CN" sz="1800" dirty="0"/>
              <a:t>= 3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data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pd.read_csv</a:t>
            </a:r>
            <a:r>
              <a:rPr lang="en-US" altLang="zh-CN" sz="1800" dirty="0"/>
              <a:t>("</a:t>
            </a:r>
            <a:r>
              <a:rPr lang="en-US" altLang="zh-CN" sz="1800" dirty="0" smtClean="0"/>
              <a:t>gdp.csv</a:t>
            </a:r>
            <a:r>
              <a:rPr lang="en-US" altLang="zh-CN" sz="1800" dirty="0"/>
              <a:t>")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gdp_2016 </a:t>
            </a:r>
            <a:r>
              <a:rPr lang="en-US" altLang="zh-CN" sz="1800" dirty="0"/>
              <a:t>= data[data["Year"] == 2016]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[(</a:t>
            </a:r>
            <a:r>
              <a:rPr lang="en-US" altLang="zh-CN" sz="1800" dirty="0" err="1"/>
              <a:t>get_codes</a:t>
            </a:r>
            <a:r>
              <a:rPr lang="en-US" altLang="zh-CN" sz="1800" dirty="0"/>
              <a:t>(gdp_2016.loc[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][0],COUNTRIES</a:t>
            </a:r>
            <a:r>
              <a:rPr lang="en-US" altLang="zh-CN" sz="1800" dirty="0" smtClean="0"/>
              <a:t>), gdp_2016.loc[</a:t>
            </a:r>
            <a:r>
              <a:rPr lang="en-US" altLang="zh-CN" sz="1800" dirty="0" err="1" smtClean="0"/>
              <a:t>idx</a:t>
            </a:r>
            <a:r>
              <a:rPr lang="en-US" altLang="zh-CN" sz="1800" dirty="0"/>
              <a:t>][3]) for 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 in gdp_2016.index]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[each for each in </a:t>
            </a: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if each[0]]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 smtClean="0"/>
              <a:t>get_k_inter_gdp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gdp_list</a:t>
            </a:r>
            <a:r>
              <a:rPr lang="en-US" altLang="zh-CN" sz="1800" dirty="0"/>
              <a:t>, k)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world_map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maps.World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world_map.title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'GDP of Countries'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range(k):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world_map.add</a:t>
            </a:r>
            <a:r>
              <a:rPr lang="en-US" altLang="zh-CN" sz="1800" dirty="0"/>
              <a:t>('The {} Type </a:t>
            </a:r>
            <a:r>
              <a:rPr lang="en-US" altLang="zh-CN" sz="1800" dirty="0" err="1"/>
              <a:t>Countries'.format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), </a:t>
            </a:r>
            <a:r>
              <a:rPr lang="en-US" altLang="zh-CN" sz="1800" dirty="0" err="1" smtClean="0"/>
              <a:t>gdp_list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world_map.render_to_file</a:t>
            </a:r>
            <a:r>
              <a:rPr lang="en-US" altLang="zh-CN" sz="1800" dirty="0"/>
              <a:t>("</a:t>
            </a:r>
            <a:r>
              <a:rPr lang="en-US" altLang="zh-CN" sz="1800" dirty="0" err="1" smtClean="0"/>
              <a:t>gdp_map.svg</a:t>
            </a:r>
            <a:r>
              <a:rPr lang="en-US" altLang="zh-CN" sz="1800" dirty="0"/>
              <a:t>")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248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536070" y="1966342"/>
            <a:ext cx="8085413" cy="401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10-13</a:t>
            </a:r>
            <a:r>
              <a:rPr lang="zh-CN" altLang="zh-CN" sz="2200" dirty="0"/>
              <a:t>】</a:t>
            </a:r>
            <a:r>
              <a:rPr lang="en-US" altLang="zh-CN" sz="2200" dirty="0"/>
              <a:t>  </a:t>
            </a:r>
            <a:r>
              <a:rPr lang="zh-CN" altLang="en-US" sz="2200" dirty="0"/>
              <a:t>根据</a:t>
            </a:r>
            <a:r>
              <a:rPr lang="zh-CN" altLang="zh-CN" sz="2200" dirty="0" smtClean="0"/>
              <a:t>淘</a:t>
            </a:r>
            <a:r>
              <a:rPr lang="zh-CN" altLang="zh-CN" sz="2200" dirty="0"/>
              <a:t>宝</a:t>
            </a:r>
            <a:r>
              <a:rPr lang="zh-CN" altLang="zh-CN" sz="2200" dirty="0" smtClean="0"/>
              <a:t>的品牌计算</a:t>
            </a:r>
            <a:r>
              <a:rPr lang="zh-CN" altLang="zh-CN" sz="2200" dirty="0"/>
              <a:t>其平均价格，并将平均价格最高的六个品牌以散点图的形式进行可视化展示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pandas as </a:t>
            </a:r>
            <a:r>
              <a:rPr lang="en-US" altLang="zh-CN" sz="2000" dirty="0" err="1"/>
              <a:t>pd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plt.rcParams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font.sans</a:t>
            </a:r>
            <a:r>
              <a:rPr lang="en-US" altLang="zh-CN" sz="2000" dirty="0"/>
              <a:t>-serif'] = ['</a:t>
            </a:r>
            <a:r>
              <a:rPr lang="en-US" altLang="zh-CN" sz="2000" dirty="0" err="1"/>
              <a:t>SimHei</a:t>
            </a:r>
            <a:r>
              <a:rPr lang="en-US" altLang="zh-CN" sz="2000" dirty="0"/>
              <a:t>']  # </a:t>
            </a:r>
            <a:r>
              <a:rPr lang="zh-CN" altLang="zh-CN" sz="2000" dirty="0"/>
              <a:t>中文字体设置</a:t>
            </a:r>
          </a:p>
          <a:p>
            <a:pPr marL="0" indent="0">
              <a:buNone/>
            </a:pPr>
            <a:r>
              <a:rPr lang="en-US" altLang="zh-CN" sz="2000" dirty="0" err="1" smtClean="0"/>
              <a:t>plt.rcParams</a:t>
            </a:r>
            <a:r>
              <a:rPr lang="en-US" altLang="zh-CN" sz="2000" dirty="0" smtClean="0"/>
              <a:t>['</a:t>
            </a:r>
            <a:r>
              <a:rPr lang="en-US" altLang="zh-CN" sz="2000" dirty="0" err="1" smtClean="0"/>
              <a:t>axes.unicode_minus</a:t>
            </a:r>
            <a:r>
              <a:rPr lang="en-US" altLang="zh-CN" sz="2000" dirty="0" smtClean="0"/>
              <a:t>']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# </a:t>
            </a:r>
            <a:r>
              <a:rPr lang="zh-CN" altLang="en-US" sz="2000" dirty="0" smtClean="0"/>
              <a:t>正常显示负号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pd.read_json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item_attributes.json</a:t>
            </a:r>
            <a:r>
              <a:rPr lang="en-US" altLang="zh-CN" sz="2000" dirty="0"/>
              <a:t>", encoding="utf-8")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data.fillna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data.mean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())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groups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data['price'].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groupby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(data['brand'])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5370289" y="4779305"/>
            <a:ext cx="2050142" cy="7175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每列数据的平均值填充缺失值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35005" y="3031167"/>
            <a:ext cx="429472" cy="12373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配置参数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H="1" flipV="1">
            <a:off x="464477" y="3649867"/>
            <a:ext cx="653143" cy="123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</p:cNvCxnSpPr>
          <p:nvPr/>
        </p:nvCxnSpPr>
        <p:spPr bwMode="auto">
          <a:xfrm>
            <a:off x="3889831" y="4984823"/>
            <a:ext cx="14804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矩形 1"/>
          <p:cNvSpPr/>
          <p:nvPr/>
        </p:nvSpPr>
        <p:spPr>
          <a:xfrm>
            <a:off x="673643" y="5795220"/>
            <a:ext cx="778818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fillna</a:t>
            </a:r>
            <a:r>
              <a:rPr lang="en-US" altLang="zh-CN" dirty="0"/>
              <a:t>(): </a:t>
            </a:r>
            <a:r>
              <a:rPr lang="zh-CN" altLang="en-US" dirty="0"/>
              <a:t>填充</a:t>
            </a:r>
            <a:r>
              <a:rPr lang="en-US" altLang="zh-CN" dirty="0"/>
              <a:t>/</a:t>
            </a:r>
            <a:r>
              <a:rPr lang="zh-CN" altLang="en-US" dirty="0"/>
              <a:t>替换缺失</a:t>
            </a:r>
            <a:r>
              <a:rPr lang="zh-CN" altLang="en-US" dirty="0"/>
              <a:t>数据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Dropna</a:t>
            </a:r>
            <a:r>
              <a:rPr lang="en-US" altLang="zh-CN" dirty="0"/>
              <a:t>(): </a:t>
            </a:r>
            <a:r>
              <a:rPr lang="zh-CN" altLang="en-US" dirty="0"/>
              <a:t>清除缺失数据；</a:t>
            </a:r>
            <a:endParaRPr lang="en-US" altLang="zh-CN" dirty="0"/>
          </a:p>
          <a:p>
            <a:r>
              <a:rPr lang="en-US" altLang="zh-CN" dirty="0" err="1" smtClean="0"/>
              <a:t>Groupby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对数据分组，并统计计算。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1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623158" y="2169818"/>
            <a:ext cx="7882213" cy="37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/>
              <a:t>gmeans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groups.mean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gmeans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gmeans.reset_index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gmeans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gmeans.sort_values</a:t>
            </a:r>
            <a:r>
              <a:rPr lang="en-US" altLang="zh-CN" sz="2000" dirty="0"/>
              <a:t>(by="</a:t>
            </a:r>
            <a:r>
              <a:rPr lang="en-US" altLang="zh-CN" sz="2000" dirty="0" err="1"/>
              <a:t>price",ascending</a:t>
            </a:r>
            <a:r>
              <a:rPr lang="en-US" altLang="zh-CN" sz="2000" dirty="0"/>
              <a:t>=False)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gmeans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gmeans.iloc</a:t>
            </a:r>
            <a:r>
              <a:rPr lang="en-US" altLang="zh-CN" sz="2000" dirty="0"/>
              <a:t>[:6,:]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plt.title</a:t>
            </a:r>
            <a:r>
              <a:rPr lang="en-US" altLang="zh-CN" sz="2000" dirty="0"/>
              <a:t>("Brands of Top 6 Average Price")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plt.ylabel</a:t>
            </a:r>
            <a:r>
              <a:rPr lang="en-US" altLang="zh-CN" sz="2000" dirty="0"/>
              <a:t>("Price")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plt.xlabel</a:t>
            </a:r>
            <a:r>
              <a:rPr lang="en-US" altLang="zh-CN" sz="2000" dirty="0"/>
              <a:t>("Brand")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plt.scatter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gmeans</a:t>
            </a:r>
            <a:r>
              <a:rPr lang="en-US" altLang="zh-CN" sz="2000" dirty="0"/>
              <a:t>["brand"], </a:t>
            </a:r>
            <a:r>
              <a:rPr lang="en-US" altLang="zh-CN" sz="2000" dirty="0" err="1"/>
              <a:t>gmeans</a:t>
            </a:r>
            <a:r>
              <a:rPr lang="en-US" altLang="zh-CN" sz="2000" dirty="0"/>
              <a:t>["price"], c=</a:t>
            </a:r>
            <a:r>
              <a:rPr lang="en-US" altLang="zh-CN" sz="2000" dirty="0" err="1"/>
              <a:t>gmeans</a:t>
            </a:r>
            <a:r>
              <a:rPr lang="en-US" altLang="zh-CN" sz="2000" dirty="0"/>
              <a:t>["price"], s=</a:t>
            </a:r>
            <a:r>
              <a:rPr lang="en-US" altLang="zh-CN" sz="2000" dirty="0" err="1"/>
              <a:t>gmeans</a:t>
            </a:r>
            <a:r>
              <a:rPr lang="en-US" altLang="zh-CN" sz="2000" dirty="0"/>
              <a:t>["price"], </a:t>
            </a:r>
            <a:r>
              <a:rPr lang="en-US" altLang="zh-CN" sz="2000" dirty="0" err="1"/>
              <a:t>cmap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plt.cm.get_cmap</a:t>
            </a:r>
            <a:r>
              <a:rPr lang="en-US" altLang="zh-CN" sz="2000" dirty="0"/>
              <a:t>(),marker='$\</a:t>
            </a:r>
            <a:r>
              <a:rPr lang="en-US" altLang="zh-CN" sz="2000" dirty="0" err="1"/>
              <a:t>clubsuit</a:t>
            </a:r>
            <a:r>
              <a:rPr lang="en-US" altLang="zh-CN" sz="2000" dirty="0"/>
              <a:t>$')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5406572" y="2111762"/>
            <a:ext cx="1698171" cy="411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重新设置索引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129314" y="2322288"/>
            <a:ext cx="1277258" cy="40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圆角矩形 8">
            <a:extLst>
              <a:ext uri="{FF2B5EF4-FFF2-40B4-BE49-F238E27FC236}">
                <a16:creationId xmlns="" xmlns:a16="http://schemas.microsoft.com/office/drawing/2014/main" id="{653AE126-0453-B84A-B4D8-8C890BB7A622}"/>
              </a:ext>
            </a:extLst>
          </p:cNvPr>
          <p:cNvSpPr/>
          <p:nvPr/>
        </p:nvSpPr>
        <p:spPr bwMode="auto">
          <a:xfrm>
            <a:off x="5181601" y="3517700"/>
            <a:ext cx="1698171" cy="4110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根据行号索引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0" name="直线箭头连接符 6">
            <a:extLst>
              <a:ext uri="{FF2B5EF4-FFF2-40B4-BE49-F238E27FC236}">
                <a16:creationId xmlns="" xmlns:a16="http://schemas.microsoft.com/office/drawing/2014/main" id="{427F4FD1-F26D-5144-B1BA-A32920BBD22D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519714" y="3517700"/>
            <a:ext cx="1661887" cy="205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32600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F199BF5-FB34-A646-9369-4296324E4F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2945" y="1743000"/>
            <a:ext cx="5274310" cy="4146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ED4D245-4C52-9D47-9F5B-92349AE827A2}"/>
              </a:ext>
            </a:extLst>
          </p:cNvPr>
          <p:cNvSpPr txBox="1"/>
          <p:nvPr/>
        </p:nvSpPr>
        <p:spPr>
          <a:xfrm>
            <a:off x="3697051" y="603504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10-13</a:t>
            </a:r>
            <a:r>
              <a:rPr kumimoji="1" lang="zh-CN" altLang="en-US" dirty="0"/>
              <a:t> 运行结果</a:t>
            </a:r>
          </a:p>
        </p:txBody>
      </p:sp>
    </p:spTree>
    <p:extLst>
      <p:ext uri="{BB962C8B-B14F-4D97-AF65-F5344CB8AC3E}">
        <p14:creationId xmlns:p14="http://schemas.microsoft.com/office/powerpoint/2010/main" val="43241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10.1</a:t>
            </a:r>
            <a:r>
              <a:rPr lang="zh-CN" altLang="en-US" dirty="0"/>
              <a:t> 本章案例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1023" y="5129039"/>
            <a:ext cx="7514778" cy="93793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2400" dirty="0" smtClean="0"/>
              <a:t>左</a:t>
            </a:r>
            <a:r>
              <a:rPr lang="zh-CN" altLang="zh-CN" sz="2400" dirty="0"/>
              <a:t>图是平均价格最高的六个品牌以及对应的平均价格。</a:t>
            </a:r>
          </a:p>
          <a:p>
            <a:pPr marL="0" indent="0">
              <a:buNone/>
            </a:pPr>
            <a:r>
              <a:rPr lang="zh-CN" altLang="zh-CN" sz="2400" dirty="0"/>
              <a:t>右图是不同产地对应的产品总价格。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2CBC7B8-1C5E-6348-AFFF-D2CA1E1DFC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794" y="2303324"/>
            <a:ext cx="3707028" cy="244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7B60A71-B3A0-654C-BA2E-B7D8B4D76D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109" y="2099078"/>
            <a:ext cx="3413048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34468" y="1908555"/>
            <a:ext cx="8291830" cy="427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10-14</a:t>
            </a:r>
            <a:r>
              <a:rPr lang="zh-CN" altLang="zh-CN" sz="2200" dirty="0"/>
              <a:t>】</a:t>
            </a:r>
            <a:r>
              <a:rPr lang="en-US" altLang="zh-CN" sz="2200" dirty="0"/>
              <a:t>  </a:t>
            </a:r>
            <a:r>
              <a:rPr lang="zh-CN" altLang="zh-CN" sz="2200" dirty="0"/>
              <a:t>对淘宝的数据按地域进行划分，统计其价格的总值，并以直方图的形式进行可视化展示。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pandas as </a:t>
            </a:r>
            <a:r>
              <a:rPr lang="en-US" altLang="zh-CN" sz="2000" dirty="0" err="1"/>
              <a:t>pd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pygal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pg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pd.read_json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item_attributes.json</a:t>
            </a:r>
            <a:r>
              <a:rPr lang="en-US" altLang="zh-CN" sz="2000" dirty="0"/>
              <a:t>", encoding="utf-8")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data.fillna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data.mean</a:t>
            </a:r>
            <a:r>
              <a:rPr lang="en-US" altLang="zh-CN" sz="2000" dirty="0"/>
              <a:t>())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["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"] = data["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"].apply(lambda x: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x.strip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()[: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(x) if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x.find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 ")==-1 else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x.find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 ")]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AB8F24E6-C76A-3C43-A896-862DEED394E3}"/>
              </a:ext>
            </a:extLst>
          </p:cNvPr>
          <p:cNvSpPr/>
          <p:nvPr/>
        </p:nvSpPr>
        <p:spPr bwMode="auto">
          <a:xfrm>
            <a:off x="994668" y="5316480"/>
            <a:ext cx="7311132" cy="102396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为了能够根据地域进行统计，需要对“</a:t>
            </a:r>
            <a:r>
              <a:rPr lang="en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属性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进行预处理，将粒度扩展到“省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直辖市”这一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范围。在“</a:t>
            </a:r>
            <a:r>
              <a:rPr lang="en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loc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”属性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中，省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直辖市和县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市之间有空格，只取空格前的省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直辖市。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="" xmlns:a16="http://schemas.microsoft.com/office/drawing/2014/main" id="{6597915E-F102-5149-8500-A5A036DB0F20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622758" y="4825369"/>
            <a:ext cx="1027476" cy="491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3885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463500" y="2090055"/>
            <a:ext cx="8056386" cy="383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 data["price"].</a:t>
            </a:r>
            <a:r>
              <a:rPr lang="en-US" altLang="zh-CN" sz="2000" dirty="0" err="1"/>
              <a:t>groupby</a:t>
            </a:r>
            <a:r>
              <a:rPr lang="en-US" altLang="zh-CN" sz="2000" dirty="0"/>
              <a:t>(data["</a:t>
            </a:r>
            <a:r>
              <a:rPr lang="en-US" altLang="zh-CN" sz="2000" dirty="0" err="1"/>
              <a:t>loc</a:t>
            </a:r>
            <a:r>
              <a:rPr lang="en-US" altLang="zh-CN" sz="2000" dirty="0"/>
              <a:t>"])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gsum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data.sum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gsum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gsum.reset_index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bar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pg.Bar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bar.add</a:t>
            </a:r>
            <a:r>
              <a:rPr lang="en-US" altLang="zh-CN" sz="2000" dirty="0"/>
              <a:t>("", </a:t>
            </a:r>
            <a:r>
              <a:rPr lang="en-US" altLang="zh-CN" sz="2000" dirty="0" err="1"/>
              <a:t>gsum</a:t>
            </a:r>
            <a:r>
              <a:rPr lang="en-US" altLang="zh-CN" sz="2000" dirty="0"/>
              <a:t>["price"])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="Sum Prices of Location"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bar.x_labels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gsum</a:t>
            </a:r>
            <a:r>
              <a:rPr lang="en-US" altLang="zh-CN" sz="2000" dirty="0"/>
              <a:t>["</a:t>
            </a:r>
            <a:r>
              <a:rPr lang="en-US" altLang="zh-CN" sz="2000" dirty="0" err="1"/>
              <a:t>loc</a:t>
            </a:r>
            <a:r>
              <a:rPr lang="en-US" altLang="zh-CN" sz="2000" dirty="0"/>
              <a:t>"]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bar.x_title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'Location'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bar.y_title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'Sum Price'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bar.render_to_file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sum_price.svg</a:t>
            </a:r>
            <a:r>
              <a:rPr lang="en-US" altLang="zh-CN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994732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10.4</a:t>
            </a:r>
            <a:r>
              <a:rPr lang="zh-CN" altLang="en-US" dirty="0"/>
              <a:t> 编程实践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ED4D245-4C52-9D47-9F5B-92349AE827A2}"/>
              </a:ext>
            </a:extLst>
          </p:cNvPr>
          <p:cNvSpPr txBox="1"/>
          <p:nvPr/>
        </p:nvSpPr>
        <p:spPr>
          <a:xfrm>
            <a:off x="4001845" y="603504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10-14</a:t>
            </a:r>
            <a:r>
              <a:rPr kumimoji="1" lang="zh-CN" altLang="en-US" dirty="0"/>
              <a:t> 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BBB9C9C-F20B-664B-B39D-E0642A6F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86" y="2242278"/>
            <a:ext cx="4564641" cy="30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11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95B342-B584-A347-B317-404AC300D2B9}"/>
              </a:ext>
            </a:extLst>
          </p:cNvPr>
          <p:cNvSpPr txBox="1">
            <a:spLocks/>
          </p:cNvSpPr>
          <p:nvPr/>
        </p:nvSpPr>
        <p:spPr bwMode="auto">
          <a:xfrm>
            <a:off x="641197" y="1959426"/>
            <a:ext cx="7951259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 smtClean="0"/>
              <a:t>概念</a:t>
            </a:r>
            <a:r>
              <a:rPr lang="zh-CN" altLang="zh-CN" b="1" dirty="0"/>
              <a:t>题</a:t>
            </a:r>
            <a:endParaRPr lang="zh-CN" altLang="zh-CN" dirty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可视化的核心是什么？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zh-CN" dirty="0"/>
              <a:t>中常用的可视化库包含哪些？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zh-CN" altLang="zh-CN" dirty="0" smtClean="0"/>
              <a:t>简述</a:t>
            </a:r>
            <a:r>
              <a:rPr lang="en-US" altLang="zh-CN" dirty="0"/>
              <a:t>Matplotlib</a:t>
            </a:r>
            <a:r>
              <a:rPr lang="zh-CN" altLang="zh-CN" dirty="0"/>
              <a:t>和</a:t>
            </a:r>
            <a:r>
              <a:rPr lang="en-US" altLang="zh-CN" dirty="0" err="1"/>
              <a:t>Pygal</a:t>
            </a:r>
            <a:r>
              <a:rPr lang="zh-CN" altLang="zh-CN" dirty="0"/>
              <a:t>两种可视化工具的优缺点。</a:t>
            </a:r>
          </a:p>
          <a:p>
            <a:r>
              <a:rPr lang="zh-CN" altLang="zh-CN" b="1" dirty="0" smtClean="0"/>
              <a:t>编程</a:t>
            </a:r>
            <a:r>
              <a:rPr lang="zh-CN" altLang="zh-CN" b="1" dirty="0"/>
              <a:t>题</a:t>
            </a:r>
            <a:endParaRPr lang="zh-CN" altLang="zh-CN" dirty="0"/>
          </a:p>
          <a:p>
            <a:pPr lvl="1"/>
            <a:r>
              <a:rPr lang="zh-CN" altLang="zh-CN" dirty="0" smtClean="0"/>
              <a:t>随机</a:t>
            </a:r>
            <a:r>
              <a:rPr lang="zh-CN" altLang="zh-CN" dirty="0"/>
              <a:t>生成二维数据，并以散点图的形式进行展示，模拟随机游走的过程。</a:t>
            </a:r>
          </a:p>
          <a:p>
            <a:pPr lvl="1"/>
            <a:r>
              <a:rPr lang="zh-CN" altLang="zh-CN" dirty="0" smtClean="0"/>
              <a:t>对</a:t>
            </a:r>
            <a:r>
              <a:rPr lang="zh-CN" altLang="zh-CN" dirty="0"/>
              <a:t>例</a:t>
            </a:r>
            <a:r>
              <a:rPr lang="en-US" altLang="zh-CN" dirty="0"/>
              <a:t>10-14</a:t>
            </a:r>
            <a:r>
              <a:rPr lang="zh-CN" altLang="zh-CN" dirty="0"/>
              <a:t>的程序进行改进，将统计结果按照价格均分为三种类型，用不同的标题和颜色进行展示。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54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3487" y="2206170"/>
            <a:ext cx="7812313" cy="3817259"/>
          </a:xfrm>
        </p:spPr>
        <p:txBody>
          <a:bodyPr/>
          <a:lstStyle/>
          <a:p>
            <a:r>
              <a:rPr lang="en-US" altLang="zh-CN" dirty="0"/>
              <a:t>Matplotlib</a:t>
            </a:r>
            <a:r>
              <a:rPr lang="zh-CN" altLang="zh-CN" dirty="0"/>
              <a:t>是目前最流行的用于绘制数据图表的</a:t>
            </a:r>
            <a:r>
              <a:rPr lang="en-US" altLang="zh-CN" dirty="0"/>
              <a:t>Python</a:t>
            </a:r>
            <a:r>
              <a:rPr lang="zh-CN" altLang="zh-CN" dirty="0"/>
              <a:t>库，最初由</a:t>
            </a:r>
            <a:r>
              <a:rPr lang="en-US" altLang="zh-CN" dirty="0" smtClean="0"/>
              <a:t>J.</a:t>
            </a:r>
            <a:r>
              <a:rPr lang="zh-CN" altLang="en-US" dirty="0" smtClean="0"/>
              <a:t> </a:t>
            </a:r>
            <a:r>
              <a:rPr lang="en-US" altLang="zh-CN" dirty="0" smtClean="0"/>
              <a:t>D. Hunter</a:t>
            </a:r>
            <a:r>
              <a:rPr lang="zh-CN" altLang="zh-CN" dirty="0"/>
              <a:t>创建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它</a:t>
            </a:r>
            <a:r>
              <a:rPr lang="zh-CN" altLang="zh-CN" dirty="0"/>
              <a:t>可以以简单而又高效的方式绘制出高质量的图表，呈现数据特征。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Matplotlib</a:t>
            </a:r>
            <a:r>
              <a:rPr lang="zh-CN" altLang="zh-CN" dirty="0"/>
              <a:t>库中，集成了大量用于定义图表的类和函数，其绘图的实现主要用到子库</a:t>
            </a:r>
            <a:r>
              <a:rPr lang="en-US" altLang="zh-CN" b="1" dirty="0" err="1">
                <a:solidFill>
                  <a:schemeClr val="tx2"/>
                </a:solidFill>
              </a:rPr>
              <a:t>pyplot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本节将介绍最常用的两种图形：折线图和散点图。</a:t>
            </a:r>
          </a:p>
        </p:txBody>
      </p:sp>
    </p:spTree>
    <p:extLst>
      <p:ext uri="{BB962C8B-B14F-4D97-AF65-F5344CB8AC3E}">
        <p14:creationId xmlns:p14="http://schemas.microsoft.com/office/powerpoint/2010/main" val="32231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133600"/>
            <a:ext cx="8120743" cy="2598057"/>
          </a:xfrm>
        </p:spPr>
        <p:txBody>
          <a:bodyPr/>
          <a:lstStyle/>
          <a:p>
            <a:r>
              <a:rPr lang="en-US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plot</a:t>
            </a: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zh-CN" altLang="en-US" dirty="0"/>
              <a:t>是在</a:t>
            </a:r>
            <a:r>
              <a:rPr lang="en-US" altLang="zh-CN" dirty="0" err="1"/>
              <a:t>pyplot</a:t>
            </a:r>
            <a:r>
              <a:rPr lang="zh-CN" altLang="en-US" dirty="0"/>
              <a:t>库中最常用的函数，主要用于绘制</a:t>
            </a:r>
            <a:r>
              <a:rPr lang="zh-CN" altLang="en-US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折线图</a:t>
            </a:r>
            <a:r>
              <a:rPr lang="zh-CN" altLang="en-US" dirty="0" smtClean="0"/>
              <a:t>。主要</a:t>
            </a:r>
            <a:r>
              <a:rPr lang="zh-CN" altLang="en-US" dirty="0"/>
              <a:t>语法格式如下：</a:t>
            </a:r>
          </a:p>
          <a:p>
            <a:pPr marL="0" indent="0">
              <a:buNone/>
            </a:pPr>
            <a:r>
              <a:rPr lang="en-US" altLang="zh-CN" sz="2400" dirty="0"/>
              <a:t>		plot(*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smtClean="0"/>
              <a:t>plot</a:t>
            </a:r>
            <a:r>
              <a:rPr lang="zh-CN" altLang="en-US" dirty="0"/>
              <a:t>本身接受的参数均为不定参数，这些参数是否可用，</a:t>
            </a:r>
            <a:r>
              <a:rPr lang="zh-CN" altLang="en-US" dirty="0" smtClean="0"/>
              <a:t>取决于</a:t>
            </a:r>
            <a:r>
              <a:rPr lang="en-US" altLang="zh-CN" dirty="0" smtClean="0"/>
              <a:t>plot</a:t>
            </a:r>
            <a:r>
              <a:rPr lang="zh-CN" altLang="en-US" dirty="0"/>
              <a:t>函数自身的实现。最常见的情况下，</a:t>
            </a:r>
            <a:r>
              <a:rPr lang="en-US" altLang="zh-CN" dirty="0"/>
              <a:t>plot</a:t>
            </a:r>
            <a:r>
              <a:rPr lang="zh-CN" altLang="en-US" dirty="0"/>
              <a:t>函数接受一组值或两组值来绘制一个二维折线图。</a:t>
            </a:r>
          </a:p>
        </p:txBody>
      </p:sp>
    </p:spTree>
    <p:extLst>
      <p:ext uri="{BB962C8B-B14F-4D97-AF65-F5344CB8AC3E}">
        <p14:creationId xmlns:p14="http://schemas.microsoft.com/office/powerpoint/2010/main" val="295416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0741" y="1959426"/>
            <a:ext cx="8091717" cy="20826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10-1】</a:t>
            </a:r>
            <a:r>
              <a:rPr lang="zh-CN" altLang="en-US" sz="2200" dirty="0"/>
              <a:t>将列表</a:t>
            </a:r>
            <a:r>
              <a:rPr lang="en-US" altLang="zh-CN" sz="2200" dirty="0"/>
              <a:t>0-9</a:t>
            </a:r>
            <a:r>
              <a:rPr lang="zh-CN" altLang="en-US" sz="2200" dirty="0"/>
              <a:t>作为参数传入</a:t>
            </a:r>
            <a:r>
              <a:rPr lang="en-US" altLang="zh-CN" sz="2200" dirty="0"/>
              <a:t>plot</a:t>
            </a:r>
            <a:r>
              <a:rPr lang="zh-CN" altLang="en-US" sz="2200" dirty="0"/>
              <a:t>，并调用</a:t>
            </a:r>
            <a:r>
              <a:rPr lang="en-US" altLang="zh-CN" sz="2200" dirty="0"/>
              <a:t>show</a:t>
            </a:r>
            <a:r>
              <a:rPr lang="zh-CN" altLang="en-US" sz="2200" dirty="0"/>
              <a:t>函数显示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import </a:t>
            </a:r>
            <a:r>
              <a:rPr lang="en-US" altLang="zh-CN" sz="20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matplotlib.pyplot</a:t>
            </a:r>
            <a:r>
              <a:rPr lang="en-US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as </a:t>
            </a:r>
            <a:r>
              <a:rPr lang="en-US" altLang="zh-CN" sz="20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plt</a:t>
            </a:r>
            <a:endParaRPr lang="en-US" altLang="zh-CN" sz="2000" kern="1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y </a:t>
            </a:r>
            <a:r>
              <a:rPr lang="en-US" altLang="zh-CN" sz="2000" dirty="0"/>
              <a:t>= range(0,10)</a:t>
            </a:r>
          </a:p>
          <a:p>
            <a:pPr marL="0" indent="0">
              <a:buNone/>
            </a:pPr>
            <a:r>
              <a:rPr lang="en-US" altLang="zh-CN" sz="2000" dirty="0" err="1" smtClean="0"/>
              <a:t>plt.plot</a:t>
            </a:r>
            <a:r>
              <a:rPr lang="en-US" altLang="zh-CN" sz="2000" dirty="0" smtClean="0"/>
              <a:t>(y</a:t>
            </a:r>
            <a:r>
              <a:rPr lang="en-US" altLang="zh-CN" sz="2000" dirty="0"/>
              <a:t>)   </a:t>
            </a:r>
            <a:r>
              <a:rPr lang="en-US" altLang="zh-CN" sz="2000" dirty="0" smtClean="0"/>
              <a:t> #</a:t>
            </a:r>
            <a:r>
              <a:rPr lang="zh-CN" altLang="en-US" sz="2000" dirty="0" smtClean="0"/>
              <a:t>绘图，默认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为自变量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 smtClean="0"/>
              <a:t>()    #</a:t>
            </a:r>
            <a:r>
              <a:rPr lang="zh-CN" altLang="en-US" sz="2000" dirty="0" smtClean="0"/>
              <a:t>显示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B294364-4F6C-EF4D-A295-FED8A8AB81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86" y="4042093"/>
            <a:ext cx="3289771" cy="22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>
            <a:extLst>
              <a:ext uri="{FF2B5EF4-FFF2-40B4-BE49-F238E27FC236}">
                <a16:creationId xmlns="" xmlns:a16="http://schemas.microsoft.com/office/drawing/2014/main" id="{D02C1BEB-7879-4C43-990D-16F9FC1265C7}"/>
              </a:ext>
            </a:extLst>
          </p:cNvPr>
          <p:cNvSpPr/>
          <p:nvPr/>
        </p:nvSpPr>
        <p:spPr bwMode="auto">
          <a:xfrm>
            <a:off x="5859824" y="3577637"/>
            <a:ext cx="2602006" cy="1126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Y</a:t>
            </a:r>
            <a:r>
              <a:rPr lang="zh-CN" altLang="en-US" sz="2000" dirty="0">
                <a:solidFill>
                  <a:schemeClr val="bg1"/>
                </a:solidFill>
              </a:rPr>
              <a:t>轴显示的即为结果，</a:t>
            </a:r>
            <a:r>
              <a:rPr lang="en-US" altLang="zh-CN" sz="2000" dirty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轴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默认从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</a:t>
            </a:r>
            <a:r>
              <a:rPr lang="zh-CN" altLang="en-US" sz="2000" dirty="0">
                <a:solidFill>
                  <a:schemeClr val="bg1"/>
                </a:solidFill>
              </a:rPr>
              <a:t>的整数列表作为值</a:t>
            </a:r>
            <a:endParaRPr kumimoji="0" lang="zh-CN" altLang="en-US" sz="20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>
            <a:stCxn id="5" idx="3"/>
            <a:endCxn id="3" idx="1"/>
          </p:cNvCxnSpPr>
          <p:nvPr/>
        </p:nvCxnSpPr>
        <p:spPr bwMode="auto">
          <a:xfrm flipV="1">
            <a:off x="4731657" y="4140700"/>
            <a:ext cx="1128167" cy="1024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41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3658" y="1886856"/>
            <a:ext cx="8309430" cy="45139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10-2】</a:t>
            </a:r>
            <a:r>
              <a:rPr lang="zh-CN" altLang="en-US" sz="2200" dirty="0"/>
              <a:t>定义从</a:t>
            </a:r>
            <a:r>
              <a:rPr lang="en-US" altLang="zh-CN" sz="2200" dirty="0"/>
              <a:t>0</a:t>
            </a:r>
            <a:r>
              <a:rPr lang="zh-CN" altLang="en-US" sz="2200" dirty="0"/>
              <a:t>到</a:t>
            </a:r>
            <a:r>
              <a:rPr lang="en-US" altLang="zh-CN" sz="2200" dirty="0"/>
              <a:t>10</a:t>
            </a:r>
            <a:r>
              <a:rPr lang="zh-CN" altLang="en-US" sz="2200" dirty="0"/>
              <a:t>之间</a:t>
            </a:r>
            <a:r>
              <a:rPr lang="en" altLang="zh-CN" sz="2200" dirty="0"/>
              <a:t>step</a:t>
            </a:r>
            <a:r>
              <a:rPr lang="zh-CN" altLang="en-US" sz="2200" dirty="0"/>
              <a:t>为</a:t>
            </a:r>
            <a:r>
              <a:rPr lang="en-US" altLang="zh-CN" sz="2200" dirty="0"/>
              <a:t>0.1</a:t>
            </a:r>
            <a:r>
              <a:rPr lang="zh-CN" altLang="en-US" sz="2200" dirty="0"/>
              <a:t>的数据</a:t>
            </a:r>
            <a:r>
              <a:rPr lang="en" altLang="zh-CN" sz="2200" dirty="0"/>
              <a:t>x</a:t>
            </a:r>
            <a:r>
              <a:rPr lang="zh-CN" altLang="en" sz="2200" dirty="0"/>
              <a:t>，</a:t>
            </a:r>
            <a:r>
              <a:rPr lang="zh-CN" altLang="en-US" sz="2200" dirty="0"/>
              <a:t>并分别计算</a:t>
            </a:r>
            <a:r>
              <a:rPr lang="en" altLang="zh-CN" sz="2200" dirty="0"/>
              <a:t>x</a:t>
            </a:r>
            <a:r>
              <a:rPr lang="zh-CN" altLang="en-US" sz="2200" dirty="0"/>
              <a:t>中每个值的正弦结果保存在</a:t>
            </a:r>
            <a:r>
              <a:rPr lang="en" altLang="zh-CN" sz="2200" dirty="0"/>
              <a:t>y</a:t>
            </a:r>
            <a:r>
              <a:rPr lang="zh-CN" altLang="en-US" sz="2200" dirty="0"/>
              <a:t>中，将</a:t>
            </a:r>
            <a:r>
              <a:rPr lang="en" altLang="zh-CN" sz="2200" dirty="0"/>
              <a:t>x</a:t>
            </a:r>
            <a:r>
              <a:rPr lang="zh-CN" altLang="en-US" sz="2200" dirty="0"/>
              <a:t>和</a:t>
            </a:r>
            <a:r>
              <a:rPr lang="en" altLang="zh-CN" sz="2200" dirty="0"/>
              <a:t>y</a:t>
            </a:r>
            <a:r>
              <a:rPr lang="zh-CN" altLang="en-US" sz="2200" dirty="0"/>
              <a:t>分别作为</a:t>
            </a:r>
            <a:r>
              <a:rPr lang="en" altLang="zh-CN" sz="2200" dirty="0"/>
              <a:t>X</a:t>
            </a:r>
            <a:r>
              <a:rPr lang="zh-CN" altLang="en-US" sz="2200" dirty="0"/>
              <a:t>轴和</a:t>
            </a:r>
            <a:r>
              <a:rPr lang="en" altLang="zh-CN" sz="2200" dirty="0"/>
              <a:t>Y</a:t>
            </a:r>
            <a:r>
              <a:rPr lang="zh-CN" altLang="en-US" sz="2200" dirty="0"/>
              <a:t>轴结果传入</a:t>
            </a:r>
            <a:r>
              <a:rPr lang="en" altLang="zh-CN" sz="2200" dirty="0"/>
              <a:t>plot</a:t>
            </a:r>
            <a:r>
              <a:rPr lang="zh-CN" altLang="en" sz="2200" dirty="0"/>
              <a:t>，</a:t>
            </a:r>
            <a:r>
              <a:rPr lang="zh-CN" altLang="en-US" sz="2200" dirty="0"/>
              <a:t>并调用</a:t>
            </a:r>
            <a:r>
              <a:rPr lang="en" altLang="zh-CN" sz="2200" dirty="0"/>
              <a:t>show</a:t>
            </a:r>
            <a:r>
              <a:rPr lang="zh-CN" altLang="en-US" sz="2200" dirty="0"/>
              <a:t>函数显示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matplotlib.pyplot as plt</a:t>
            </a:r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numpy as np</a:t>
            </a:r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math</a:t>
            </a:r>
          </a:p>
          <a:p>
            <a:pPr marL="0" indent="0">
              <a:buNone/>
            </a:pPr>
            <a:r>
              <a:rPr lang="en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= np.arange(0,10,0.1</a:t>
            </a:r>
            <a:r>
              <a:rPr lang="en" altLang="zh-CN" sz="20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</a:t>
            </a:r>
            <a:endParaRPr lang="en" altLang="zh-CN" sz="2000" kern="1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" altLang="zh-CN" sz="2000" dirty="0" smtClean="0"/>
              <a:t>y </a:t>
            </a:r>
            <a:r>
              <a:rPr lang="en" altLang="zh-CN" sz="2000" dirty="0"/>
              <a:t>= [</a:t>
            </a:r>
            <a:r>
              <a:rPr lang="en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math.sin(each) </a:t>
            </a:r>
            <a:r>
              <a:rPr lang="en" altLang="zh-CN" sz="2000" dirty="0"/>
              <a:t>for each in x]</a:t>
            </a:r>
          </a:p>
          <a:p>
            <a:pPr marL="0" indent="0">
              <a:buNone/>
            </a:pPr>
            <a:r>
              <a:rPr lang="en" altLang="zh-CN" sz="2000" dirty="0" smtClean="0"/>
              <a:t>plt.plot(x</a:t>
            </a:r>
            <a:r>
              <a:rPr lang="en" altLang="zh-CN" sz="2000" dirty="0"/>
              <a:t>, y)</a:t>
            </a:r>
          </a:p>
          <a:p>
            <a:pPr marL="0" indent="0">
              <a:buNone/>
            </a:pPr>
            <a:r>
              <a:rPr lang="en" altLang="zh-CN" sz="2000" dirty="0" smtClean="0"/>
              <a:t>plt.show</a:t>
            </a:r>
            <a:r>
              <a:rPr lang="en" altLang="zh-CN" sz="2000" dirty="0"/>
              <a:t>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6EE0E94-B363-194E-8DC8-34F36C74AD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00" y="2864277"/>
            <a:ext cx="3621641" cy="25445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02C1BEB-7879-4C43-990D-16F9FC1265C7}"/>
              </a:ext>
            </a:extLst>
          </p:cNvPr>
          <p:cNvSpPr/>
          <p:nvPr/>
        </p:nvSpPr>
        <p:spPr bwMode="auto">
          <a:xfrm>
            <a:off x="-51107" y="5936644"/>
            <a:ext cx="3461980" cy="7175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bg1"/>
                </a:solidFill>
              </a:rPr>
              <a:t>arange</a:t>
            </a:r>
            <a:r>
              <a:rPr lang="zh-CN" altLang="en-US" dirty="0">
                <a:solidFill>
                  <a:schemeClr val="bg1"/>
                </a:solidFill>
              </a:rPr>
              <a:t>函数用于创建等差</a:t>
            </a:r>
            <a:r>
              <a:rPr lang="zh-CN" altLang="en-US" dirty="0" smtClean="0">
                <a:solidFill>
                  <a:schemeClr val="bg1"/>
                </a:solidFill>
              </a:rPr>
              <a:t>数组，在给定间隔内返回均匀间隔的值</a:t>
            </a:r>
            <a:endParaRPr kumimoji="0" lang="zh-CN" altLang="en-US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/>
          <p:nvPr/>
        </p:nvCxnSpPr>
        <p:spPr bwMode="auto">
          <a:xfrm flipH="1">
            <a:off x="246743" y="4499429"/>
            <a:ext cx="174193" cy="1335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" name="圆角矩形 17">
            <a:extLst>
              <a:ext uri="{FF2B5EF4-FFF2-40B4-BE49-F238E27FC236}">
                <a16:creationId xmlns="" xmlns:a16="http://schemas.microsoft.com/office/drawing/2014/main" id="{D02C1BEB-7879-4C43-990D-16F9FC1265C7}"/>
              </a:ext>
            </a:extLst>
          </p:cNvPr>
          <p:cNvSpPr/>
          <p:nvPr/>
        </p:nvSpPr>
        <p:spPr bwMode="auto">
          <a:xfrm>
            <a:off x="3450792" y="5403842"/>
            <a:ext cx="3878945" cy="7175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</a:rPr>
              <a:t>sin</a:t>
            </a:r>
            <a:r>
              <a:rPr lang="zh-CN" altLang="en-US" dirty="0" smtClean="0">
                <a:solidFill>
                  <a:schemeClr val="bg1"/>
                </a:solidFill>
              </a:rPr>
              <a:t>函数的参数是弧度，可以用</a:t>
            </a:r>
            <a:r>
              <a:rPr lang="en-US" altLang="zh-CN" dirty="0" err="1" smtClean="0">
                <a:solidFill>
                  <a:schemeClr val="bg1"/>
                </a:solidFill>
              </a:rPr>
              <a:t>math.radians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函数将角度转换为弧度</a:t>
            </a:r>
            <a:endParaRPr kumimoji="0" lang="zh-CN" altLang="en-US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0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>
            <a:endCxn id="18" idx="1"/>
          </p:cNvCxnSpPr>
          <p:nvPr/>
        </p:nvCxnSpPr>
        <p:spPr bwMode="auto">
          <a:xfrm>
            <a:off x="1828800" y="4992914"/>
            <a:ext cx="1621992" cy="769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2461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</a:t>
            </a: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库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973942"/>
            <a:ext cx="8149771" cy="44268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10-3】</a:t>
            </a:r>
            <a:r>
              <a:rPr lang="zh-CN" altLang="en-US" sz="2200" dirty="0"/>
              <a:t>指定线的样式标签和颜色符号，可以绘制不同样式的曲线， “</a:t>
            </a:r>
            <a:r>
              <a:rPr lang="en" altLang="zh-CN" sz="2200" dirty="0"/>
              <a:t>r”</a:t>
            </a:r>
            <a:r>
              <a:rPr lang="zh-CN" altLang="en-US" sz="2200" dirty="0"/>
              <a:t>和“</a:t>
            </a:r>
            <a:r>
              <a:rPr lang="en-US" altLang="zh-CN" sz="2200" dirty="0"/>
              <a:t>+”</a:t>
            </a:r>
            <a:r>
              <a:rPr lang="zh-CN" altLang="en-US" sz="2200" dirty="0"/>
              <a:t>的格式，分别代表红色和加号虚线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matplotlib.pyplot as plt</a:t>
            </a:r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numpy as np</a:t>
            </a:r>
          </a:p>
          <a:p>
            <a:pPr marL="0" indent="0">
              <a:buNone/>
            </a:pPr>
            <a:r>
              <a:rPr lang="en" altLang="zh-CN" sz="2000" dirty="0" smtClean="0"/>
              <a:t>import </a:t>
            </a:r>
            <a:r>
              <a:rPr lang="en" altLang="zh-CN" sz="2000" dirty="0"/>
              <a:t>math</a:t>
            </a:r>
          </a:p>
          <a:p>
            <a:pPr marL="0" indent="0">
              <a:buNone/>
            </a:pPr>
            <a:r>
              <a:rPr lang="en" altLang="zh-CN" sz="2000" dirty="0" smtClean="0"/>
              <a:t>x </a:t>
            </a:r>
            <a:r>
              <a:rPr lang="en" altLang="zh-CN" sz="2000" dirty="0"/>
              <a:t>= np.arange(0,10,0.1)</a:t>
            </a:r>
          </a:p>
          <a:p>
            <a:pPr marL="0" indent="0">
              <a:buNone/>
            </a:pPr>
            <a:r>
              <a:rPr lang="en" altLang="zh-CN" sz="2000" dirty="0" smtClean="0"/>
              <a:t>y </a:t>
            </a:r>
            <a:r>
              <a:rPr lang="en" altLang="zh-CN" sz="2000" dirty="0"/>
              <a:t>= [math.sin(each) for each in x]</a:t>
            </a:r>
          </a:p>
          <a:p>
            <a:pPr marL="0" indent="0">
              <a:buNone/>
            </a:pPr>
            <a:r>
              <a:rPr lang="en" altLang="zh-CN" sz="2000" dirty="0" smtClean="0"/>
              <a:t>plt.plot(x</a:t>
            </a:r>
            <a:r>
              <a:rPr lang="en" altLang="zh-CN" sz="2000" dirty="0"/>
              <a:t>, y, </a:t>
            </a:r>
            <a:r>
              <a:rPr lang="en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"r+"</a:t>
            </a:r>
            <a:r>
              <a:rPr lang="en" altLang="zh-CN" sz="2000" dirty="0"/>
              <a:t>)</a:t>
            </a:r>
          </a:p>
          <a:p>
            <a:pPr marL="0" indent="0">
              <a:buNone/>
            </a:pPr>
            <a:r>
              <a:rPr lang="en" altLang="zh-CN" sz="2000" dirty="0" smtClean="0"/>
              <a:t>plt.show</a:t>
            </a:r>
            <a:r>
              <a:rPr lang="en" altLang="zh-CN" sz="2000" dirty="0"/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0459FB5-6232-7942-BA97-1D2C53277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91" y="2704668"/>
            <a:ext cx="3843655" cy="263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D02C1BEB-7879-4C43-990D-16F9FC1265C7}"/>
              </a:ext>
            </a:extLst>
          </p:cNvPr>
          <p:cNvSpPr/>
          <p:nvPr/>
        </p:nvSpPr>
        <p:spPr bwMode="auto">
          <a:xfrm>
            <a:off x="2141691" y="5625240"/>
            <a:ext cx="4375240" cy="7175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</a:rPr>
              <a:t>定义图的基本属性，包括颜色（</a:t>
            </a:r>
            <a:r>
              <a:rPr lang="en-US" altLang="zh-CN" dirty="0" smtClean="0">
                <a:solidFill>
                  <a:schemeClr val="bg1"/>
                </a:solidFill>
              </a:rPr>
              <a:t>color</a:t>
            </a:r>
            <a:r>
              <a:rPr lang="zh-CN" altLang="en-US" dirty="0" smtClean="0">
                <a:solidFill>
                  <a:schemeClr val="bg1"/>
                </a:solidFill>
              </a:rPr>
              <a:t>）、点型（</a:t>
            </a:r>
            <a:r>
              <a:rPr lang="en-US" altLang="zh-CN" dirty="0" smtClean="0">
                <a:solidFill>
                  <a:schemeClr val="bg1"/>
                </a:solidFill>
              </a:rPr>
              <a:t>marker</a:t>
            </a:r>
            <a:r>
              <a:rPr lang="zh-CN" altLang="en-US" dirty="0" smtClean="0">
                <a:solidFill>
                  <a:schemeClr val="bg1"/>
                </a:solidFill>
              </a:rPr>
              <a:t>）、线型（</a:t>
            </a:r>
            <a:r>
              <a:rPr lang="en-US" altLang="zh-CN" dirty="0" err="1" smtClean="0">
                <a:solidFill>
                  <a:schemeClr val="bg1"/>
                </a:solidFill>
              </a:rPr>
              <a:t>linestyle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kumimoji="0" lang="zh-CN" altLang="en-US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" name="直线箭头连接符 5">
            <a:extLst>
              <a:ext uri="{FF2B5EF4-FFF2-40B4-BE49-F238E27FC236}">
                <a16:creationId xmlns="" xmlns:a16="http://schemas.microsoft.com/office/drawing/2014/main" id="{50658FF9-8EB5-2D4B-BBEB-2979B3FE53A9}"/>
              </a:ext>
            </a:extLst>
          </p:cNvPr>
          <p:cNvCxnSpPr/>
          <p:nvPr/>
        </p:nvCxnSpPr>
        <p:spPr bwMode="auto">
          <a:xfrm>
            <a:off x="2336816" y="5036457"/>
            <a:ext cx="1761991" cy="588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91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36348</TotalTime>
  <Words>3178</Words>
  <Application>Microsoft Office PowerPoint</Application>
  <PresentationFormat>全屏显示(4:3)</PresentationFormat>
  <Paragraphs>480</Paragraphs>
  <Slides>43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主题​​</vt:lpstr>
      <vt:lpstr>1_商务模板系列34</vt:lpstr>
      <vt:lpstr>Python程序设计 第5章 函数 </vt:lpstr>
      <vt:lpstr>提纲</vt:lpstr>
      <vt:lpstr>10.1 本章案例</vt:lpstr>
      <vt:lpstr>10.1 本章案例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10.2 Matplotlib库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10.3 Pygal库</vt:lpstr>
      <vt:lpstr>10.4 编程实践</vt:lpstr>
      <vt:lpstr>10.4 编程实践</vt:lpstr>
      <vt:lpstr>10.4 编程实践</vt:lpstr>
      <vt:lpstr>10.4 编程实践</vt:lpstr>
      <vt:lpstr>10.4 编程实践</vt:lpstr>
      <vt:lpstr>10.4 编程实践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管理研究方法</dc:title>
  <dc:creator>Jinlin Wan</dc:creator>
  <cp:lastModifiedBy>PC</cp:lastModifiedBy>
  <cp:revision>2636</cp:revision>
  <dcterms:created xsi:type="dcterms:W3CDTF">2017-10-17T03:35:56Z</dcterms:created>
  <dcterms:modified xsi:type="dcterms:W3CDTF">2019-11-26T14:46:54Z</dcterms:modified>
</cp:coreProperties>
</file>