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Lst>
  <p:notesMasterIdLst>
    <p:notesMasterId r:id="rId64"/>
  </p:notesMasterIdLst>
  <p:sldIdLst>
    <p:sldId id="256" r:id="rId3"/>
    <p:sldId id="670" r:id="rId4"/>
    <p:sldId id="299" r:id="rId5"/>
    <p:sldId id="300" r:id="rId6"/>
    <p:sldId id="671" r:id="rId7"/>
    <p:sldId id="302" r:id="rId8"/>
    <p:sldId id="303" r:id="rId9"/>
    <p:sldId id="304" r:id="rId10"/>
    <p:sldId id="306" r:id="rId11"/>
    <p:sldId id="307" r:id="rId12"/>
    <p:sldId id="308" r:id="rId13"/>
    <p:sldId id="309" r:id="rId14"/>
    <p:sldId id="311" r:id="rId15"/>
    <p:sldId id="672" r:id="rId16"/>
    <p:sldId id="312" r:id="rId17"/>
    <p:sldId id="313" r:id="rId18"/>
    <p:sldId id="314" r:id="rId19"/>
    <p:sldId id="315" r:id="rId20"/>
    <p:sldId id="317" r:id="rId21"/>
    <p:sldId id="318" r:id="rId22"/>
    <p:sldId id="321" r:id="rId23"/>
    <p:sldId id="322" r:id="rId24"/>
    <p:sldId id="323" r:id="rId25"/>
    <p:sldId id="324" r:id="rId26"/>
    <p:sldId id="325" r:id="rId27"/>
    <p:sldId id="326" r:id="rId28"/>
    <p:sldId id="327" r:id="rId29"/>
    <p:sldId id="328" r:id="rId30"/>
    <p:sldId id="676" r:id="rId31"/>
    <p:sldId id="677" r:id="rId32"/>
    <p:sldId id="679" r:id="rId33"/>
    <p:sldId id="680" r:id="rId34"/>
    <p:sldId id="681" r:id="rId35"/>
    <p:sldId id="682" r:id="rId36"/>
    <p:sldId id="683" r:id="rId37"/>
    <p:sldId id="684" r:id="rId38"/>
    <p:sldId id="685" r:id="rId39"/>
    <p:sldId id="686" r:id="rId40"/>
    <p:sldId id="687" r:id="rId41"/>
    <p:sldId id="688" r:id="rId42"/>
    <p:sldId id="689" r:id="rId43"/>
    <p:sldId id="690" r:id="rId44"/>
    <p:sldId id="691" r:id="rId45"/>
    <p:sldId id="692" r:id="rId46"/>
    <p:sldId id="331" r:id="rId47"/>
    <p:sldId id="332" r:id="rId48"/>
    <p:sldId id="333" r:id="rId49"/>
    <p:sldId id="334" r:id="rId50"/>
    <p:sldId id="335" r:id="rId51"/>
    <p:sldId id="673" r:id="rId52"/>
    <p:sldId id="336" r:id="rId53"/>
    <p:sldId id="337" r:id="rId54"/>
    <p:sldId id="338" r:id="rId55"/>
    <p:sldId id="339" r:id="rId56"/>
    <p:sldId id="674" r:id="rId57"/>
    <p:sldId id="340" r:id="rId58"/>
    <p:sldId id="341" r:id="rId59"/>
    <p:sldId id="342" r:id="rId60"/>
    <p:sldId id="678" r:id="rId61"/>
    <p:sldId id="343" r:id="rId62"/>
    <p:sldId id="675" r:id="rId6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33" autoAdjust="0"/>
    <p:restoredTop sz="94620"/>
  </p:normalViewPr>
  <p:slideViewPr>
    <p:cSldViewPr snapToGrid="0" snapToObjects="1">
      <p:cViewPr varScale="1">
        <p:scale>
          <a:sx n="70" d="100"/>
          <a:sy n="70" d="100"/>
        </p:scale>
        <p:origin x="-8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11-13T08:00:49.057"/>
    </inkml:context>
    <inkml:brush xml:id="br0">
      <inkml:brushProperty name="width" value="0.05292" units="cm"/>
      <inkml:brushProperty name="height" value="0.05292" units="cm"/>
      <inkml:brushProperty name="color" value="#FF0000"/>
    </inkml:brush>
  </inkml:definitions>
  <inkml:trace contextRef="#ctx0" brushRef="#br0">3101 12898,'0'-24,"-50"24,25 0,25 0,-49 0,24 0,0 24,25-24,-25 25,0 0,1-25,24 0,-25 25,0 0,25-25,-25 24,25-24,-25 50,25-50,0 25,0 0,25-25,0 0,0 0,-25 0,25 0,-1 0,1 0,-25 0,50 0,-1 0,-24 0,25 0,-1 0,-24 0,-25 0,25-25</inkml:trace>
  <inkml:trace contextRef="#ctx0" brushRef="#br0" timeOffset="839">3051 12948,'0'0,"0"25,0 24,0-49,0 50,0-25,0 0,0-1,0 26,0 0,0-50,0 25,0-1,0 1,-25 0,25 0,0 0,0-1,0-24</inkml:trace>
  <inkml:trace contextRef="#ctx0" brushRef="#br0" timeOffset="3575">3547 15329,'0'0,"-25"0,25 0,-25 0,1 0,-1 0,0 25,0 0,-24-25,24 50,-25-50,50 24,-25 1,25 0,-49-25,49 25,0-25,0 0,0 0,49 25,-24-25,25 0,-25 0,-25 0,24 0,1 0,0 0,-25 0,25 0,0 0,-1 0,1 0,25 0,-25 0,-25 0</inkml:trace>
  <inkml:trace contextRef="#ctx0" brushRef="#br0" timeOffset="4247">3522 15329,'-25'0,"25"0,0 25,0-25,-24 75,24-1,0-24,-50 49,25-50,25-24,-25 25,25-25,0-1,-24-24,-1 25,25-25,0 50,0-50,0 49</inkml:trace>
  <inkml:trace contextRef="#ctx0" brushRef="#br0" timeOffset="6969">5581 15453,'0'-24,"0"-1,50 25,-50 0,49 0,-24 0,-25 0,50 0,-26 0,1 0,-25 25,0-1,0-24,0 25,0-25,0 25,-25-25,25 25,-24 0,-1-25,0 0,-49 24,74-24,-50 25,0 0,50-25,-24 0,-1 0,0 0,25 0,-25 0,25 0,25 0,25 0,-26 0,-24 0,25 0,0 0,0 0,-25 0,25 0,24 0,-49 0,50 0,-25 25,-25 0,24-1,-24 1,0 0,0 0,0-25,-24 25,24-25,-25 0,0 0,0 0,25 0,-49 49,49-49,-25 0,25 0,-25 0,0 0,0 0,-49 25</inkml:trace>
  <inkml:trace contextRef="#ctx0" brushRef="#br0" timeOffset="13879">9277 12650,'0'-24,"0"24,25 0,-25 0,25 0,-25 0,24 0,1 0,-25 24,0-24,0 25,25 0,-25-25,0 25,0 0,0-1,0-24,0 25,0 0,0-25,0 25,0-25,-25 25,0-25,1 0,-26 0,25 0,0 24,25 1,0-25,0 0,0 0,25 0,0 0,-25 0,25 0,24 0,-49 0,50 0,-25 0,0 0,-25 25,24-25,-24 0,0 25,0 0,0-25,0 24,0 1,0 0,0-25,-24 25,24 0,-25-1,25-24,-25 25,0-25,0 50,1-50,-1 0,25 0,-25 25,0-25,0 0,25 0,-24 25</inkml:trace>
  <inkml:trace contextRef="#ctx0" brushRef="#br0" timeOffset="22519">9624 16570,'0'0,"0"0,0-25,50 25,-25-25,-25 25,24-25,1 25,-25 0,25 0,0 0,0 0,-25 0,24 0,-24 0,0 0,0 25,0-25,0 25,-24 0,24-25,-25 24</inkml:trace>
  <inkml:trace contextRef="#ctx0" brushRef="#br0" timeOffset="26583">9599 15280,'0'-25,"0"25,0 0,25-25,0 25,-25-25,50 25,-50 0,24 0,1 0,0 0,-25 25,0-25,0 25,0 24,-25-49,25 25,-25 0,1 0,-1-25,-25 25,50-25,-25 25,25-25,25 0,0 0,0 0,-25 0,49 0,-24 0,0 0,-25 0,25 0,0 0,-1 0,1 0,-25 24,0 1,0-25,0 25,0 0,0 0,0-25,0 24,0 1,0 0,0-25,0 25,-25-25,1 25,-1-25,25 24,-25-24,0 0,-24 25,49-25,-25 0,25 25,-25 0,0-25</inkml:trace>
  <inkml:trace contextRef="#ctx0" brushRef="#br0" timeOffset="29240">11807 15577,'0'-24,"0"24,0-25,0 0,0 25,25-25,0 25,-25-25,24 1,-24 24,25 0,0 0,-25 0,25 0,24 0,-49 24,0-24,0 25,0 0,0 0,0-25,0 25,0 24,-24 1,-1-50,25 25,-25-25,25 24,-25-24,25 25,-49-25,24 25,0 0,25-25,25 0,0 0,-1 0,1 0,0 0,0 0,0 0,-1 0,-24-25,25 25</inkml:trace>
  <inkml:trace contextRef="#ctx0" brushRef="#br0" timeOffset="34543">15528 12923,'0'-25,"0"1,0 24,0 0,25 0,-25 0,24 0,1 0,0 0,-25 24,0 1,0 0,25 25,-25-50,0 24,0 1,0 0,0-25,0 25,0 24,-25-49,0 25,25 0,-25-25,25 0,-24 0,-1 25,25-25,-25 0,25 0,-25 0,25 25,50-25,-50 0,25 0,-25 0,49 0,-49 0,25 0,-25 0,50 0,-26 0,-24 0,50 0,-50 0,25 0</inkml:trace>
  <inkml:trace contextRef="#ctx0" brushRef="#br0" timeOffset="39511">12030 15801,'0'0,"0"0,0 0,25 0,0 0,0 0,-25 0,24 0,1 0,25 0</inkml:trace>
  <inkml:trace contextRef="#ctx0" brushRef="#br0" timeOffset="47632">15801 15577,'0'-24,"0"-1,0 0,0 25,0-25,24 25,1 0,-25 0,25 0,0 0,0 0,-25 0,0 0,0 50,0-25,0-1,0-24,0 25,-25 0,25 0,-25 0,25-25,-25 24,0 1,25-25,-49 25,49 0,-25 0,25-25,0 0,25 0,0 0,-1 0,1 0,0 0,25 0,-26 0,-24 0,50 0,-25 0,0 0,-1 0</inkml:trace>
  <inkml:trace contextRef="#ctx0" brushRef="#br0" timeOffset="49367">18231 15478,'-49'0,"49"25,0 0,0 0,0-25,0 24,-25 26,25-25,0-25,0 25,0-25,0 24,0 1,-25-25,0 50,25-25,0-25,0 49,0-49,0 25</inkml:trace>
  <inkml:trace contextRef="#ctx0" brushRef="#br0" timeOffset="65695">21828 12725,'0'25,"-25"-1,25 1,0 0,0 0,0 0,0-1,0 1,0-25,0 25,0 0,0 0,0-25,0 24,-24-24,-1 25,25 0,0-25,0 25,0 0,0-1,0-24</inkml:trace>
  <inkml:trace contextRef="#ctx0" brushRef="#br0" timeOffset="70239">22101 16520,'0'0,"0"25,0-25,0 25,0-1,0 1,-25 25,25-25,-49 49,49-49,0-25,0 25,0-1,0 1,0-25</inkml:trace>
  <inkml:trace contextRef="#ctx0" brushRef="#br0" timeOffset="74096">22101 16644,'-25'0,"0"0,1 0,24 0,-25 0,25 25,0-25,0 25,0 24,0-49,25 0,-25-25,0-49,0 49,24 0,-24 1,0 24,-24 0,-1 0,0 0,0 49,0-24,25 0,0 0,0-1,0 26,0-50,0 25,25-25,-25 25,25-25,-25-25,25-25,-25 25,0 1,0-1,25 0</inkml:trace>
  <inkml:trace contextRef="#ctx0" brushRef="#br0" timeOffset="75383">22126 15429,'0'24,"0"1,0 25,0-25,0-1,0 1,-50 25,50-1,0-49,0 75,0-50,0-1,0 1,0 0</inkml:trace>
  <inkml:trace contextRef="#ctx0" brushRef="#br0" timeOffset="78287">24333 15503,'-24'0,"-1"0,0 0,25 25,-25 0,25-25,-25 24,25-24,0 25,-24 0,24 0,0 0,0-1,0 51,24-75,-24 49,0-24,25-25,0 25,-25-25,25 0,-25 0,0-25,0 25,0-25,0-24,0 24,0-25,0 50,0-24,25 24,-25-50,0 50,0-25,0 25,0-49,0 49,0-25,0 25,-25 0,25 0,-25 0</inkml:trace>
  <inkml:trace contextRef="#ctx0" brushRef="#br0" timeOffset="81359">24507 15677,'0'0,"25"0,24-50,-49 25,25-24,-25 24,50-50,-50 75,25-24,24-51,-24 50,25-24,-26-1,26 0,-50-24,50 49,-25 0,-25-24,24 49,-24-50,50-24,0 24,-50 25,0-24,24 24,1 25,-25-25,0 0,0 25</inkml:trace>
  <inkml:trace contextRef="#ctx0" brushRef="#br0" timeOffset="82615">24805 14610,'0'0,"24"0,26 0,-25 0,0 0,0 0,-1-25,-24 25,25 0,25 0,-25 0,24 0,-24 0,-25 0,50 0,-50 0,24 0,-24 0,50 0,-50 0,25 0,0 25,-25 25,0-1,0-24,-25 25,25-1,0-49,0 25,-25 0,25 0,0-25</inkml:trace>
  <inkml:trace contextRef="#ctx0" brushRef="#br0" timeOffset="84751">25276 17462,'0'0,"0"-24,-25-1,0 25,25-25,0 25,-24-50,-26 50,25-49,25 49,-25 0,25-25,-24 0,-1 25,-25-25,50 1,-25 24,1 0,-1-25,25 25,-25 0,-25-25,-24 0,49 0,-25 25,1-49,49 49,-50 0,25-25,1 0,-26 0,25 1,-24-1,-1 25,25-25,0 0,25 25,-24 0,-1 0,0 0,25 0,-50-25,1 1,24-1,0 0,0 25,25-25,-24 0,-1 25,0-24,-25 24,26-25,-1 25,25-25,-25 0,0 0,0 25</inkml:trace>
  <inkml:trace contextRef="#ctx0" brushRef="#br0" timeOffset="86375">24160 16446,'0'0,"-25"0,0 24,0-24,1 0,-1 25,-25-25,25 25,1-25,-26 0,0 25,50-25,-25 0,1 0,-1 0,25 0,-25 0,0 25,25-25,0 49,0 1,25-50,-25 25,25-25,-25 24,25 1,-25-25,0 25,49 25,-24-26,0-24,-25 25,25 0,-25 0,0-25,25 25,-1-25</inkml:trace>
  <inkml:trace contextRef="#ctx0" brushRef="#br0" timeOffset="94599">24185 17090,'0'0,"0"0,0 25,0 0,0 0,0 0,0-1,0 1,-25-25,25 25,0 0,0 0,0-25,0 24,0 1,0 0,-25 0,0 24,25-24,0-25,0 25,0 0,0 0,-25 0,25-25,0 24</inkml:trace>
  <inkml:trace contextRef="#ctx0" brushRef="#br0" timeOffset="104447">18281 16867,'0'0</inkml:trace>
  <inkml:trace contextRef="#ctx0" brushRef="#br0" timeOffset="104511">18281 16867</inkml:trace>
  <inkml:trace contextRef="#ctx0" brushRef="#br0" timeOffset="106415">18430 16520,'0'0,"-25"0,25 25,-25 0,25-1,0 1,0 0,-25 0,1 0,24-25,0 24,-25 1,25 0,0 0,0 0,-25-25,25 24,0 1,0 0,-50 25,50-50,0 49,-24 1,-1-25,25 24,0-24,-25 0,25-25,0 25,-25-1,25 1,-25 0,25-25</inkml:trace>
  <inkml:trace contextRef="#ctx0" brushRef="#br0" timeOffset="124511">12229 17140,'0'0,"0"-25,0 25,0-25,0-24,0 49,0-25,0 0,0 0,0 25,0-24,0-51,0 75,25 0,-25 0,24 0,1 0,0-25,-25 25,25 0,0 0,-1 0,-24 0,25 0,0 0,0 0,-25 0,25 0,-1 0,1 0,-25 0,25 0,-25 0,0 25,0 0,0 49,0-49,0 0,-25 25,25-50,-25 24,1-24,-1 50,0-50,0 25,25 0,0-25,-25 24,1-24,-26 25,25 0,0-25,25 25,-24 0,24-25,-25 24,0-24,25 0,25 25,0-25,-1 0,1 0,50 0,-75 0,24 0,26 0,-50 0,25 0,-25 0,49 0,-49 0,25 0,-25 0,50 0,-50 0</inkml:trace>
  <inkml:trace contextRef="#ctx0" brushRef="#br0" timeOffset="133119">6350 16644,'0'0,"-50"25,50-25,-24 25,-1-25,-25 49,25-49,25 25,-24-25,-1 0,0 50,0-50,0 24,1 1,24 0,-25-25,25 25,0 0,0-1,0 1,0 0,0 0,-25-25,25 25,-25-1,25-24,0 25,0-25,0 50,0-50,0 25,0-25,0 24,0 1,0 0,0-25,0 25,0 0,25-1,0-24,-25 25,25-25,-25 0,24 0,1 0,0 0,-25 0,25 0,0 0,-1 0,-24 0,25 0,-25 0,0-25,0 25,50-74,-25 49,-25 0,0 1,0-1,-25 0,25 25,0-25,-25 0,0 25,25 0,-25-24,25 24,-24-25,24 25,-25 0,0 0,25 0,-25 0,25 0,-25 0,1 0,24 0,-25 0,0 0,25 0</inkml:trace>
  <inkml:trace contextRef="#ctx0" brushRef="#br0" timeOffset="139335">3125 17835,'0'0,"0"0,25 0,0 0,-25 0,50 0,-26 0,51 24,-75 1,49 25,-24-25,-25-1,25 1,-25-25,0 25,0-25,-50 50,50-50,-24 0,-1 0,-25 24,25 1,1-25,-1 0,25 0,-25 0,25 0,-25 0,0 25,25-25,-24 0,24 0,0 0,24 0,1 0,0 0,-25 0,25 0,0 0,-1 0,-24 0,25 0,0 0,0 0,-25 0,25 0,-1 0,1 0,-25 0,25 0,0 0,0 0,-25 0,24 0,1 0,0 0</inkml:trace>
  <inkml:trace contextRef="#ctx0" brushRef="#br0" timeOffset="141103">3870 17760,'-50'0,"50"0,-25 0,25 0,-49 0,49 25,-25-25,0 25,25-25,-25 0,25 0,0 25,0-25,0 24,0 1,-25-25,25 25,0-25,0 50,0-50,0 0,25 0,0 0,25 0,-50 0,74 24,-74 1,25-25,0 0,-1 0,1 0,25 0,-1 0,-24 0</inkml:trace>
  <inkml:trace contextRef="#ctx0" brushRef="#br0" timeOffset="142295">3944 17835,'0'0,"-25"0,0 24,25-24,0 50,0-25,0-25,0 25,0-1,0 1,0-25,0 25,0 0,0 0,0-25,0 24,0 1,0-25,0 25,0-25,0 25,0 0,0-1,0-24</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7-11-13T08:14:03.792"/>
    </inkml:context>
    <inkml:brush xml:id="br0">
      <inkml:brushProperty name="width" value="0.05292" units="cm"/>
      <inkml:brushProperty name="height" value="0.05292" units="cm"/>
      <inkml:brushProperty name="color" value="#FF0000"/>
    </inkml:brush>
  </inkml:definitions>
  <inkml:trace contextRef="#ctx0" brushRef="#br0">7615 11212,'0'0,"0"25,0 24,0 26,0-51,0 51,0-50,50 49,-50-49,0 49,49 50,1-49,-25-1,-25 0,0-24,24-25,26 74,-25-24,-25-26,25 26,49 24,-74-74,25 24,25 1,-26 24,1-49,0 0,25 0,-50 49,74-24,0 49,-24-74,0 24,49 1,-25 24,1-49,-1 50,0-26,50 50,1-49,23 0,26 49,-50-99,25 49,24 1,-73-25,24 0,-50-1,1 26,-26-50,26 0,-51 25,1-25,0 0,-25 0,25 0,0 0</inkml:trace>
  <inkml:trace contextRef="#ctx0" brushRef="#br0" timeOffset="768">10393 13692,'0'0,"50"50,-1-25,26 49,-50-49,24 0,-49-1,75 26,-26-25,-24 0,25-25,-26 24,1 1,-25 0,-25-25,1 0,-1 25,-50-25,-24 25,0-25,0 0,0 0,49 24,-24-24,49 25</inkml:trace>
  <inkml:trace contextRef="#ctx0" brushRef="#br0" timeOffset="1888">11112 10542,'0'0,"0"-25,0-24,0-1,0-24,25-1,25-49,0 75,-1-26,26 1,-26 24,1 0,-1 26,1-1,24-50,-24 75,0 0,49-74,-25 24,-24 50,24-49,1 49,24-25,50 0,0 25,24 0,-49 0,25 0,-99 0,-50 0,24 0,1 0,25 0,-25-25,49 25,1 0,-51 0</inkml:trace>
  <inkml:trace contextRef="#ctx0" brushRef="#br0" timeOffset="2728">13122 9227,'24'0,"26"0,0 0,-1 25,1-25,24 25,-49 0,0-25,25 49,-1-24,-49-25,25 0,-25 0,0 50,-25-25,-49 24,-50 50,99-24,-49-1,-51 1,125-51,-24 26,-26-25,50 0,-25-25,0 0,25 24</inkml:trace>
  <inkml:trace contextRef="#ctx0" brushRef="#br0" timeOffset="5576">11757 13717,'0'0,"0"25,0 24,0-24,0 50,0-26,0 1,0-25,0 49,0-24,0 49,0-50,0 1,0-25,0 0,0 24,0-24,0 0,0 25,0-1,0 1,0 24,0 1,0-26,0-24,0 0,0 0,0-1,0 1,-24-25,-26 25,25-25,0 0,-24 25,24-25,0 0,-24 0,49 0</inkml:trace>
  <inkml:trace contextRef="#ctx0" brushRef="#br0" timeOffset="6240">11559 14461,'0'-25,"25"25,-25 0,49 0,-24 0,0 0,0 0,-25 0,25 0,-25 0,49 0,-24 0,25 0,-1 0,-49 0,25 0</inkml:trace>
  <inkml:trace contextRef="#ctx0" brushRef="#br0" timeOffset="6760">12080 14287,'0'0,"0"0,0 75,0-1,0-24,0 24,0-24,0-25</inkml:trace>
  <inkml:trace contextRef="#ctx0" brushRef="#br0" timeOffset="7184">12154 14039</inkml:trace>
  <inkml:trace contextRef="#ctx0" brushRef="#br0" timeOffset="8680">12502 13891,'0'0,"0"24,0 51,0-1,0 1,-25-51,25 1,0 25,0-50,0 25,0-1,0 1,0 0,0 25,0-25,0-25,0 74,0-49,0 0,0-1,-25 26,0-50,25-25,0 25,0-25,0 1,0-26,25 50,-25-25,25 25,0-25,-1 25,-24 0,25 0,0-24,25 24,-1 0,-49 24,25 1,-25 0,0-25,25 25,-25 0,0-1,0-24,0 25,0 0,0-25,-25 25,0-25,0 25,-24-25,49 24,-25-24,0 0,0 25,25-25,-24 0</inkml:trace>
  <inkml:trace contextRef="#ctx0" brushRef="#br0" timeOffset="9712">13072 14114,'0'0,"0"0,-25 25,25-1,-25 1,1-25,-1 25,25 0,0-25,0 25,0-1,0 1,0 0,0-25,0 25,0 25,0-26,0 26,0-50,0 50,25-1,-1-24,-24 0,0 0,25-1,0-24,0 25,0-25</inkml:trace>
  <inkml:trace contextRef="#ctx0" brushRef="#br0" timeOffset="11248">13295 14337,'0'0,"0"25,0 0,0 0,0-1,0-24,0 25,0 0,0 0,0-25,0 25,0-25,0 0,0-25,0 25,0-50,0 50,0-25,25 1,-25-1,0 25,0-25,0 25,0-50,25 50,-25-25,25 25,-25 0,25 0,-1 0,1 0,-25 0,25 0,0 0,0 0,-25 50,0-25,0-25,0 50,0-26,24 1,1 0,0 25,0-26,-25 1,25 0,-1-25</inkml:trace>
  <inkml:trace contextRef="#ctx0" brushRef="#br0" timeOffset="11912">13667 14114,'0'0,"25"0,50 25,-51 24,1-24,0 0,0 0,-25-1,25 1,-25-25,24 50,-24-50,25 50,-25-1,0-49,0 50,0-25,0-25,0 24,0 1,0 25,-25-25,1-1,-1 1</inkml:trace>
  <inkml:trace contextRef="#ctx0" brushRef="#br0" timeOffset="13128">14461 8657,'-25'0,"1"0,-26 0,50 0,0 49,-25 1,0-25,25 24,-25 1,1-25,24 0,-25 24,25-24,0 25,0 74,0-99,0 49,0 0,0 26,0-76,0 51,0-50,0 24,0 26,25-1,-1-24,1 49,-25-74,0 49,0-74,0 25,0 0,0 0,0-25,0 24,-25-24,1 50,-26-50,25 0,-49 0,74 0,-50 0</inkml:trace>
  <inkml:trace contextRef="#ctx0" brushRef="#br0" timeOffset="13808">13965 9451,'25'0,"0"0,-25 0,49-25,-24 25,0 0,24 0,-24 0,25 0,-50 0,25 0</inkml:trace>
  <inkml:trace contextRef="#ctx0" brushRef="#br0" timeOffset="14345">14610 9426,'-25'0,"25"49,0 26,0-50,0-1,0 26,0-50</inkml:trace>
  <inkml:trace contextRef="#ctx0" brushRef="#br0" timeOffset="14768">14560 9178</inkml:trace>
  <inkml:trace contextRef="#ctx0" brushRef="#br0" timeOffset="16320">14784 9029,'24'0,"1"0,0 50,-25 24,25 25,-25-74,0 25,49-1,-49 1,0-25,0-1,0 1,0 0,0 25,0-26,0-24,0 50,0-50,0 25,0-25,-49-25,49 25,0-25,0-24,0 49,0-50,0 50,0-25,0 25,25-49,-25 49,24-50,-24 50,25-25,0 25,-25 0,25 0,-25 0,25 0,-1 0,-24 0,25 0,0 50,0-50,-25 25,0 24,0-24,-25-25,25 0,-25 25,25-25,-49 25,49-1,-25-24,25 25,-25-25,0 25,25-25</inkml:trace>
  <inkml:trace contextRef="#ctx0" brushRef="#br0" timeOffset="17184">15503 9227,'-25'0,"25"0,-25 0,-24 0,49 25,0 50,0-75,0 24,0-24,0 50,0-25,0 24,0-49,0 25,0 0,0 25,0-50,25 49,-25-24,24 0,1 0,-25-25,25 24,-25 1,25-25,0 0</inkml:trace>
  <inkml:trace contextRef="#ctx0" brushRef="#br0" timeOffset="18560">15652 9401,'49'0,"-49"0,0 25,0 24,0 1,25-50,-25 50,0-50,0 24,0-24,0 0,0-24,0-1,0 0,0 25,0-25,0-24,0 24,25 0,0 0,0 0,-25 25,24-24,-24-1,0 25,25 0,0 0,-25 0,25 0,0 0,-1 0,-24 25,25-1,-25-24,0 25,0 0,0 0,0 0,0-1,0 1,0 0,0-25,0 50,0-26,0 1,25 0,0-25,-25 25</inkml:trace>
  <inkml:trace contextRef="#ctx0" brushRef="#br0" timeOffset="19273">16098 9203,'75'24,"-75"1,24-25,-24 25,25-25,0 25,-25 0,0-25,25 24,-25 1,0 0,25-25,-25 25,0 24,0-49,0 25,0 0,0 0,0 0,0-1,-50 1,50-25,-25 0,25 0,-49 0,49 0,-25 25,25 0,-50-25</inkml:trace>
  <inkml:trace contextRef="#ctx0" brushRef="#br0" timeOffset="21640">5333 6325,'0'0,"0"0,-25 0,25 0,-49 0,24 25,0-25,-25 25,50-25,-24 25,24-25,0 24,0 1,0-25,0 25,0-25,0 50,0-1,0-24,0-25,0 50,24-50,1 24,25 1,-50-25,25 0,24 0,-49 0,25 0,-25 25,50-25,-50 0,24 0,-24 0,50 0,-50 0,25 0,-25 0,49 0</inkml:trace>
  <inkml:trace contextRef="#ctx0" brushRef="#br0" timeOffset="22296">5432 6300,'-25'-24,"1"24,-1 49,0 50,25-74,0 25,0-1,0-24,0 0,-25 49,25-24,0-25,-25 49,25 1,0-26,0-49,0 25,0 0</inkml:trace>
  <inkml:trace contextRef="#ctx0" brushRef="#br0" timeOffset="24352">7541 9748</inkml:trace>
  <inkml:trace contextRef="#ctx0" brushRef="#br0" timeOffset="26168">7417 9947,'0'-25,"0"25,0 0,24 0,-24 0,25 0,0 0,-25 0,25 0,0 49,24-24,-49 0,25-25,-25 25,0-25,0 25,0-25,0 25,-25-1,0 1,1 0,-1 0,0-25,0 0,0 25,25-25,-24 0,24 0,-50 0,50 0,50 0,-50 0,24 0,26 0,-25 24,-25-24,49 50,-24-50,0 25,0 0,0-25,-25 24,-50 1,50 0,-25-25,25 0,-25 0,1 50,-26-50,50 0,-50 24,26-24,-26 0,50 0,-50 0,26 0</inkml:trace>
  <inkml:trace contextRef="#ctx0" brushRef="#br0" timeOffset="29360">9872 10096,'0'-25,"0"25,25-25,-25 0,25 25,0 0,-1 0,1 0,0 0,0 0,-25 0,25 0,0 0,-1 0,-24 0,25 25,-25-25,0 25,0-25,0 49,0-24,0 0,0 25,0-50,0 24,0-24,0 50,0-50,-25 25,1-25,24 0,-25 0,-25 0,50 0,-50 0,26 0,24 0,0 0,0 0,0 0,24 0,26 0,0 0,-25 0,24 0,1 0,-50 0,25 0,-1 0,1 0,-25 0,25 0</inkml:trace>
  <inkml:trace contextRef="#ctx0" brushRef="#br0" timeOffset="32256">13370 13097,'0'0,"25"0,-25 0,49 0,-49 0,25 0,25 0,-50 0,49 0,-49 25,0-1,0-24,0 25,0 0,-25-25,25 0,-49 25,24 25,0-50,25 24,-25-24,-24 0,49 25,-25-25,0 0,25 0,25 0,0 0,-25 0,25 0,-1 0,1 0,0 25,25-25,-26 0,-24 25,50 0,-50-25,50 49,24-24,-49 0,-25 0,0-1,0-24,0 0,-25 25,25-25,-25 25,0-25,1 0,-1 0,-25 50,25-50,25 0,-24 0,-1 24,0-24,25 0,-25 0,0 0,-24 25,24 0,25-25</inkml:trace>
  <inkml:trace contextRef="#ctx0" brushRef="#br0" timeOffset="35912">13295 13667,'0'0,"0"0,0 25,0 25,0-25,0-1,-24 26,24-25,-25 24,25-24,0-25,0 50,0-50,0 25,0-25,0 49,0-49,0 25</inkml:trace>
  <inkml:trace contextRef="#ctx0" brushRef="#br0" timeOffset="36888">13146 13990,'0'0,"0"0,0 25,25 24,-25-49,0 25,25-25,0 25,-25-25,25 25,0-1,-1-24,-24 0,0 0,25-24,-25-1,50 0,-50 25</inkml:trace>
  <inkml:trace contextRef="#ctx0" brushRef="#br0" timeOffset="39920">15726 7913,'0'-25,"0"0,0 25,25 0,0 0,0 0,-25 0,24 0,1 0,0 0,-25 0,50 0,-50 25,24 0,1-1,-25-24,0 25,0-25,0 25,0-25,0 50,-25-50,25 25,0-25,0 24,-49 1,49 0,-25-25,25 50,-25-50,25 0,-25 24,1-24,-1 0,25 0,25 0,-1 0,1 0,0 0,0 0,-25 0,25 25,-1-25,1 0,0 25,0-25,0 0</inkml:trace>
  <inkml:trace contextRef="#ctx0" brushRef="#br0" timeOffset="40928">15825 8458,'0'0,"0"0,0 50,0-25,0 24,0-24,0-25,0 25,0 25,0-26,0 26,0-50,0 25,0 49,0-74,0 25,0 0,0 0,0-25,0 24,0 1,0 0,0-25,0 25,0 0,0 0,0-25,0 24</inkml:trace>
  <inkml:trace contextRef="#ctx0" brushRef="#br0" timeOffset="42456">15701 8806,'-24'0,"24"0,0 24,0-24,0 25,0 0,24 25,-24-50,25 24,0 26,-25-50,0 50,50-25,-50-1,0 1,24 0,-24-25,0-25,0-24,50 24,-25-25,-25 0,0 26,25-1,-25 0,24 25,1-25,-25 0,0 25,0-24</inkml:trace>
  <inkml:trace contextRef="#ctx0" brushRef="#br0" timeOffset="59617">21332 4514,'-25'0,"25"25,0 50,0-26,0-49,0 50,50-1,-50-24,0 0,25 0,-25 25,24-1,-24-24,25 0,-25 0,0-1,0 1,0 0,25 0,-25 0,0-25,0 49,0 1,0-1,0-24,0 0,0 0,0 0,0-25,0 24,-25-24,-24 50,49-50,-25 0,0 0,25 0,-25 0,0 0,25 0,-49 0,49 0,-25 0,0-25,25 0</inkml:trace>
  <inkml:trace contextRef="#ctx0" brushRef="#br0" timeOffset="60392">21233 4862,'0'0,"25"0,-1 0,26 0,-25 0,0 0,-25 0,24 0,26 0,-50 0,50 0,-50 0,24 0</inkml:trace>
  <inkml:trace contextRef="#ctx0" brushRef="#br0" timeOffset="61073">21679 4713,'0'0,"0"25,0 49,0-49,0 49,0-24,25-25,-25 0,0-25,0 24,-25-98</inkml:trace>
  <inkml:trace contextRef="#ctx0" brushRef="#br0" timeOffset="61560">21654 4341,'25'0,"0"0,0 49,-25-24,25 0</inkml:trace>
  <inkml:trace contextRef="#ctx0" brushRef="#br0" timeOffset="63168">22027 4341,'-25'25,"25"-1,0 51,0-50,0 24,0-24,0 25,0-1,0 26,0-26,0-24,0 0,0 25,0-50,0 24,0 1,0 0,0 0,0-50,0-25,0 26,0-51,0 75,0-25,0 25,0-49,0 49,0-25,0 25,25-25,-1 25,-24 0,25-25,-25 25,25 0,-25 0,50 0,-50 0,24 0,-24 25,0 0,0 0,0-1,0 1,0 0,0 0,-24 0,-1-25,0 25,0-25,-24 0,49 0,-25 24</inkml:trace>
  <inkml:trace contextRef="#ctx0" brushRef="#br0" timeOffset="64064">22498 4465,'-25'0,"0"25,0-1,-24 26,24 0,0-50,25 24,0 1,0-25,0 50,0-25,0-1,0 26,0-25,0 25,0-50,0 24,0-24,0 50,25-25,-25 0,25-25,0 0,-1 0,-24 0</inkml:trace>
  <inkml:trace contextRef="#ctx0" brushRef="#br0" timeOffset="64992">22696 4688,'0'-25,"-25"25,25 0,-24 0,-26 25,50-25,-25 25,-24 0,24-1,-25 1,25-25,1 50,24-50,0 50,0-50,0 0,49 0,1 0,-25 0,74 0,-25 0,-24 0,-25 0,0 0,-25 0,24 0</inkml:trace>
  <inkml:trace contextRef="#ctx0" brushRef="#br0" timeOffset="65521">22746 4762,'0'0,"0"50,0 0,0 24,0-49,0 49,0-49,0 25,0-50,0 0</inkml:trace>
  <inkml:trace contextRef="#ctx0" brushRef="#br0" timeOffset="66152">22920 4465,'24'0,"-24"0,25 0,0 0,25 25,-50 24,0-24,24 25,26-1,-50 1,0-25,25 24,-25-49,0 50,0-50,0 25,0 0,0-1,0 26,0 0,0-50,0 49,-25-49,25 25,-50 0</inkml:trace>
  <inkml:trace contextRef="#ctx0" brushRef="#br0" timeOffset="68880">21803 5904,'0'-25,"-24"25,-1 25,0-1,0-24,0 50,-24-50,24 50,0-26,0 26,-49 24,49-49,0 0,0 0,25 49,-49-49,24 0,-49 49,49-49,-25 49,1-24,-1 0,0 24,1-24,-1-1,50-24,-49 25,49-50,-25 74,0-49,0 0,-24 49,-1-24,25-25,0 49,-24 0,24-49,0 0,-25 49,50-74,-24 50,-26 0,50-50,-25 49,25-49,0 25</inkml:trace>
  <inkml:trace contextRef="#ctx0" brushRef="#br0" timeOffset="71249">20414 7094,'0'25,"0"25,0-50,0 49,0 1,0-50,0 25,0-1,0 1,0-25,0 25,0 0,0 0,0-1,0 1,0 0,0-25,-25 25,1 0,24-25,-25 24,25-24,0 25,0 0,-50 25,50-50,0 24,0-24,50 0,-1 0,26 0,-1 0,1 0,-26 0,-24 0,25 0,-50-24,25 24,-1-25,26 25,0 0,-26 0,1 0,0-25</inkml:trace>
  <inkml:trace contextRef="#ctx0" brushRef="#br0" timeOffset="72784">22944 5953,'0'0,"25"50,0 24,25-24,-1 24,-49-24,50 24,-25-24,-1 49,26-74,0 24,-1 1,1 24,-1-24,-49 0,0-50,50 49,-50-49,50 50,-26 0,26-1,-50 1,50-50,-26 74,1-74,0 25,0 0,0 0,49 74,-74-74,25-1,0 26,0-25,-25-25,24 25,-24-25,25 0,-25 24,50 1,-1 25,-24-25,25 24,-25-49</inkml:trace>
  <inkml:trace contextRef="#ctx0" brushRef="#br0" timeOffset="73584">24085 7268,'25'0,"0"25,25 49,-26 0,1-49,0 0,-25 0,25 0,0-1,-25 1,0 0,24-25,-24 25,0-25,0 25,-24-1,-1-24,0 0,-25 25,-24-25,24 0,-49 0,25 25,49-25,-25 0,25 0</inkml:trace>
  <inkml:trace contextRef="#ctx0" brushRef="#br0" timeOffset="77649">19819 7962,'-25'0,"0"25,25-25,0 25,-24 25,-1-26,25 1,0 0,0 0,0 24,0 26,0-50,0 24,0-24,0 25,0-26,0 51,25 24,-1-25,51 1,-75-1,25 25,-25-99,0 25,0 0,0 0,0 0,-25 0,-25 24,25-24,1 0,-1 0,-25 24,25-49,-24 25,49-25,-25 0,25 0,-50 0,25 0,1 0,-26-25</inkml:trace>
  <inkml:trace contextRef="#ctx0" brushRef="#br0" timeOffset="78688">19546 8434,'0'0,"50"0,24 0,-24 0,24 0,-49 0,0 0,-25 0,25 0</inkml:trace>
  <inkml:trace contextRef="#ctx0" brushRef="#br0" timeOffset="79400">20117 8334,'-25'0,"25"0,0 25,0 0,0 0,0 0,25 24,-25-49,24 50,-24-25,25-1,-25 1,0-25</inkml:trace>
  <inkml:trace contextRef="#ctx0" brushRef="#br0" timeOffset="79912">20141 8136,'25'-25,"0"25,0 0,0 25</inkml:trace>
  <inkml:trace contextRef="#ctx0" brushRef="#br0" timeOffset="81464">20464 7962,'0'-25,"0"25,-25 0,25 50,0-25,0 0,0-25,0 25,0 24,0-24,0 0,0 49,0-24,0-1,0-24,0-25,0 25,0 0,0 0,0-25,0 24,0-24,0-24,25-26,-25 25,25 25,-25-25,0 1,0-1,0 25,24-25,-24 25,50-25,-50 25,50-25,-50 25,24 0,1 0,0 0,-25 0,25 0,-25 25,0 0,0 0,0-25,0 25,0 24,-25-24,0-25,0 25,25 0,0-1,-24 26,24-50,-25 25,0-25,0 0,0 25,25-1</inkml:trace>
  <inkml:trace contextRef="#ctx0" brushRef="#br0" timeOffset="82400">20985 8037,'0'0,"0"49,0-49,0 50,25-25,-1 0,-24-25,25 49,0-24,-25 0,74 0,-49-1,0 1,-25-25,25 0,-25 25,25-25</inkml:trace>
  <inkml:trace contextRef="#ctx0" brushRef="#br0" timeOffset="83929">21307 8062,'0'-25,"25"25,25 0,-50 0,24 0,-24 0,50 0,-50 0,25 0,-25 0,25 0,-25 0,0 25,0-1,0-24,0 25,-25-25,25 0,-25 25,25-25,-25 0,25 0,50 25,-25-25,24 0,-49 0,25 25,0-25,0 24,-25 1,0-25,0 25,0 0,0-25,0 25,-25-25,0 24,0 1,25-25,-49 0,24 0,0 25,-25 0,26-25,24 0,0 0,24 0</inkml:trace>
  <inkml:trace contextRef="#ctx0" brushRef="#br0" timeOffset="84624">21729 8012,'25'0,"0"0,24 0,1 0,-50 25,25-25,-25 49,0-49,0 25,0 25,0-25,0 24,0 1,0-50,0 25,0-1,0 1,0-25,0 50,-50-25,50-25</inkml:trace>
  <inkml:trace contextRef="#ctx0" brushRef="#br0" timeOffset="85897">23887 8111,'0'0,"-50"25,50 0,-25 49,1-24,24-1,0-24,-25 50,0-51,25 26,0-25,0 24,0 1,0 0,0-26,0 1,0 0,0 0,0-25,0 49,0 1,0 0,0 49,0-74,0 24,0-24,0-25,0 50,0-50,-25 25,0-25,25 0,-24 0,24 0,-50 0,25 0,25 0,-25 0,1 0,-1 0,-25 0,50-25,-49 0</inkml:trace>
  <inkml:trace contextRef="#ctx0" brushRef="#br0" timeOffset="86904">23515 8607,'0'0,"49"0,-49 0,25 0,-25 0,50 0,-50 0,25 0,-25 0,49 0,-24 0,25 0,-50 0,24 0,1 0,0 0,-25 0,25 0,25 0,-26 0,1 0</inkml:trace>
  <inkml:trace contextRef="#ctx0" brushRef="#br0" timeOffset="87864">24135 8508,'0'25,"0"0,0-25,0 24,0 1,0 0,0-25,0 25,0 0,0-1,0-24,0 25</inkml:trace>
  <inkml:trace contextRef="#ctx0" brushRef="#br0" timeOffset="88392">24110 8334</inkml:trace>
  <inkml:trace contextRef="#ctx0" brushRef="#br0" timeOffset="90336">24358 8136,'0'25,"0"0,0-1,0 51,0-26,0-24,0 25,0-1,0-49,0 50,0-50,0 25,0 24,0-49,0 25,0-25,0 50,0-25,0 24,0-24,0-25,-25-25,1 25,24-25,0 25,0-24,0-1,-25 0,25 25,0-25,0 0,0 25,0-24,25 24,-25-25,49 25,-49 0,25 0,-25 0,50 0,-50 0,24 0,-24 25,0-1,0 1,0 0,0 0,-24 24,24-49,-25 25,25-25,-25 0,0 0</inkml:trace>
  <inkml:trace contextRef="#ctx0" brushRef="#br0" timeOffset="91361">24805 8285,'0'0,"0"25,0-1,-25 1,0 50,25-75,0 24,0 1,0 0,0 0,0 0,0 24,0-49,0 25,0-25,0 25,0 0,0-1,50-24,-1 50,-49-25,25-25,-25 0,25 0</inkml:trace>
  <inkml:trace contextRef="#ctx0" brushRef="#br0" timeOffset="93200">24829 8508,'0'-25,"0"25,25 0,0-25,-25 25,25 0,-25 0,25-24,-25 24,25 0,-1 0,-24 0,0 24,0-24,0 25,0 0,0 0,0-25,0 49,0-24,-24-25,24 25,0-25,24 0,-24 0,50 0,-25 0,-25 0,49 0,-24 0,0 0,0 0</inkml:trace>
  <inkml:trace contextRef="#ctx0" brushRef="#br0" timeOffset="94088">25127 8334,'25'-24,"0"24,0 0,-1 24,1 1,0 0,-25-25,25 25,-25 0,25-1,-1 1,-24-25,25 25,-25 25,50-26,-100 1,50 0,0 0,0-25,0 25,-25-25,25 49,-24-24,24 0,-25-25,0 49,0-49,0 25,1 0,24 0,-25-25</inkml:trace>
  <inkml:trace contextRef="#ctx0" brushRef="#br0" timeOffset="95416">20340 9277,'0'0,"0"0,0 50,-25 24,25-24,-25-26,-24 51,49-75,0 49,-25 1,-25 24,25-24,-24 0,49 24,-25 0,-25 1,26-25,-1-1,25 1,-25-50,0 49,25-24,-25 25,25-25,-24 49,24-49,-50 24,50 1,0 24,0-74,0 25,-25-25,25 25,-25 0,25-25,-49 49,49 1,0-50,0 25</inkml:trace>
  <inkml:trace contextRef="#ctx0" brushRef="#br0" timeOffset="96464">19621 10616,'0'-24,"24"24,-24 24,25 1,-25 50,25-75,-25 49,0-24,0 25,0-50,0 24,0-24,0 50,0-50,0 25,0-25,0-75,50 26,-1-1,-24 1,0 49,0-50,-1 50</inkml:trace>
  <inkml:trace contextRef="#ctx0" brushRef="#br0" timeOffset="97712">21010 9500,'0'0,"24"50,1-25,25 49,-25-49,24 24,-24 26,25-50,-26 24,26 26,-50-51,25 26,0 0,-1-25,1 49,25-49,-25 24,-1-24,-24-25,25 50,0-1,-25-24,25 25,24 24,-49-74,50 75,-25-75,0 24,0 26,-1-25,-24 24,0 1,0 0,50-26,-50 1,25 25,0-25,-25-1,24-24,-24 25</inkml:trace>
  <inkml:trace contextRef="#ctx0" brushRef="#br0" timeOffset="98464">21977 10716,'0'0,"0"74,0 25,0-74,0 25,0-50,25 49,-25-49,0 25,0-25,0 25,25 0,-25-1,0-24,24 25,-24 0,-24-25,-1 0,-25 0,-24 0,24 0,-24 0,-1 0</inkml:trace>
  <inkml:trace contextRef="#ctx0" brushRef="#br0" timeOffset="99688">19248 11485,'-24'0,"24"0,0 49,0-49,0 25,0 49,-25-24,25 0,0 24,-25-24,25-1,0-49,0 50,0-25,0 24,0-24,0 25,0-1,0 26,0-50,0 24,0-24,0-25,-25 25,25 0,0-25,-25 24,1-24,-1 50,0-50,0 0,25 25,-25-25,1 0,-1 0,25 0,-25 0,0 0,0 0,25 0</inkml:trace>
  <inkml:trace contextRef="#ctx0" brushRef="#br0" timeOffset="100721">19075 11956,'25'0,"-1"-25,-24 25,25 0,-25 0,25 0,25 0,-50 0,24 0,1 0,0 0</inkml:trace>
  <inkml:trace contextRef="#ctx0" brushRef="#br0" timeOffset="101400">19372 11857,'0'0,"0"24,0 51,0-75,0 25,0-1,0-24,0 25,0 0</inkml:trace>
  <inkml:trace contextRef="#ctx0" brushRef="#br0" timeOffset="101904">19472 11733,'0'24</inkml:trace>
  <inkml:trace contextRef="#ctx0" brushRef="#br0" timeOffset="104032">19695 11534,'0'0,"0"25,0 0,0 24,0 26,0-50,0 49,0-49,0 24,0 1,0-25,0 0,-25-1,25 1,0 0,0-25,0 25,0 0,0 24,-25-49,25 0,0-25,0 1,-24-26,24 0,0 26,0 24,0-25,0 25,0-25,0 0,0 25,24-25,1 25,0 0,-25 0,25 0,0 0,-1 0,-24 0,25 0,0 0,0 0,-25 0,25 0,-25 0,0 25,0 0,0 0,0-25,0 25,0-1,0-24,-25 0,0 25,0-25,25 0,-25 0,25 25,-24-25,-1 0,25 25</inkml:trace>
  <inkml:trace contextRef="#ctx0" brushRef="#br0" timeOffset="104920">20141 11708,'0'0,"0"0,-24 49,24-24,0 0,0-25,0 25,0 0,0-1,0 26,0-25,0 0,0-1,0-24,0 25,0 25,0-50,0 25,0-1,0 1,0-25,24 25,1 0,-25-25,25 0,-25 0</inkml:trace>
  <inkml:trace contextRef="#ctx0" brushRef="#br0" timeOffset="106888">20265 11881,'0'-24,"0"24,0 0,25 0,0 0,-25 0,25 0,0 0,-1 0,-24 0,25 0,-25 0,0 0,0 24,0-24,0 50,0-50,-25 50,1-50,24 24,-25-24,25 25,-25 0,0-25,25 0,25 0,-25 0,50 0,-26 0,-24 0,25 0,0 0,0 0,0 0,-1 25,1-25</inkml:trace>
  <inkml:trace contextRef="#ctx0" brushRef="#br0" timeOffset="107808">20513 11683,'0'0,"25"0,0 0,0 0,-25 50,0-26,25 1,-1 0,-24 0,25-25,-25 25,0-25,0 24,0 26,25-25,-25 24,0-49,0 25,0 25,0-50,0 25,0-1,-25-24,25 25,-25-25,25 0,-24 25</inkml:trace>
  <inkml:trace contextRef="#ctx0" brushRef="#br0" timeOffset="109233">21903 11534,'0'0,"0"0,0 50,0-1,0 1,0-25,0 0,0 24,0 1,0-25,0 49,0-49,0 24,0-49,0 25,0 0,0 0,0 0,0 49,0-49,0 25,0-50,0 24,0 1,0-25,0 25,-25 25,-25 24,50-49,-25 0,25-1,-24 1,-1 0,0-25,25 0,-50 0,50 0,-25 0,25 0,-24 0</inkml:trace>
  <inkml:trace contextRef="#ctx0" brushRef="#br0" timeOffset="110328">21704 12005,'25'-24,"-25"24,25 0,-25 0,49 0,-49 0,25 0,-25 0,50 0,-25 0,-1 0,1 0,-25 0,25 0,0 0,24 0,-49 0,25 0</inkml:trace>
  <inkml:trace contextRef="#ctx0" brushRef="#br0" timeOffset="110904">22275 11881,'0'0,"0"75,0-50,0 24,0 1</inkml:trace>
  <inkml:trace contextRef="#ctx0" brushRef="#br0" timeOffset="111385">22250 11584,'0'0,"25"49,-25-49,24 25,-24 0,25-25,-25 25,25 0,-25-1,0-24,0 25</inkml:trace>
  <inkml:trace contextRef="#ctx0" brushRef="#br0" timeOffset="112904">22498 11584,'25'0,"-25"49,0 1,0-25,24 24,-24-24,0 25,0-1,0 1,50 0,-50-26,-25-24,25-24,0 24,0-25,0 25,0-50,0 50,25-25,-25 25,25 0,-25-24,25 24,-25-25,24 25,1 0,0 0,0 0,25 0,-50 0,24 0,-24 49,0-24,0-25,0 50,0-50,0 25,0-25,-24 49,24-49,-25 25,0 0,0 0,25-25,-25 24,25-24,-25 0,25 0,-49 0,24 0,0 0,0 0</inkml:trace>
  <inkml:trace contextRef="#ctx0" brushRef="#br0" timeOffset="114240">23044 11633,'-25'-24,"25"24,-25 0,25 24,0 1,0 0,0-25,0 25,0 0,-25-1,0 1,25-25,0 25,0 0,25 0,-25-1,0-24,0 25,25-25,0 25,24-25,-24 25,0 0</inkml:trace>
  <inkml:trace contextRef="#ctx0" brushRef="#br0" timeOffset="115025">23242 11658,'0'25,"0"25,0-50,0 24,0-24,0 50,0-50,0 25</inkml:trace>
  <inkml:trace contextRef="#ctx0" brushRef="#br0" timeOffset="116064">23366 11435,'25'0,"-25"0,25 25,-1-25,26 25,-50-25,25 24,-25 1,25 25,-1-50,-24 25,0 24,0-24,0 0,25 0,-25-1,25 1,-25-25,0 25,0 0,0-25,0 25,0-1,0 1,0 0,0-25,-25 50,0-50,1 24,-1 1,25 0</inkml:trace>
  <inkml:trace contextRef="#ctx0" brushRef="#br0" timeOffset="134184">20017 11212,'0'0,"0"-50,25 25,-25-24,0 49,0-25,0 25,0-50,0 50,0-25,0 25,0-49,0 49,0-25,25-25,-25 50,0-49,0-1,0-24,0 74,0-25,0 0,0 0,0 25,25-24,-25-1,0 0,0 25,25-25,-25 0,24 25,-24-24,0 24,0-25,25 0,-25 25,25-25,-25 25,25-49,-25-1,0 50,0-25,0 0,0 1,0 24,49-50,-49 50,0-25,0 25,0-25,0 1,0-1,0 25,0-25,0 0,0 0,25 25,-25-49,0 49,25-50,0 50,-25-25,0 25,25-25,-25 25,0-24,24-1,-24 25,25-25</inkml:trace>
  <inkml:trace contextRef="#ctx0" brushRef="#br0" timeOffset="136225">20216 9748,'-25'0,"25"0,74 0,-49 0,0 0,0 0,-25 0,25 0,-1 0,1 0,-25 0,25 0,0 0,0-25,-25 1,0 48,0 26,0-25,0 0,0-1,0 1,0-25,0 25,24 25,-24-26,0 1,0 0,0 50</inkml:trace>
  <inkml:trace contextRef="#ctx0" brushRef="#br0" timeOffset="137201">20513 10616,'0'0,"0"0,0 25,0 0,0-25,0 25,0 0,0 49,0 0,0-49,50 74,-50-99,0 50,0-50,0 25,0-25,0 49,0-49,0 25</inkml:trace>
  <inkml:trace contextRef="#ctx0" brushRef="#br0" timeOffset="138929">21580 9550,'25'25,"-25"24,25 26,-1-75,-24 24,25 1,0 25,0-1,-25-24,50 25,-1 24,-24-24,0-25,-25 0,0 24,25-49,-25 25,24 25,1-26,25 51,-1-1,-49-49,50 49,-25-24,-25-25,25 0,-1-1,-24 1,25 0,-25 0,25-25,0 25,0 24,-1-49,-24 25,0 0,0-25,0 25,0-25,-24 0</inkml:trace>
  <inkml:trace contextRef="#ctx0" brushRef="#br0" timeOffset="140082">21704 9575,'0'0,"-25"0,0 0,25 49,0-24,0 25,0-26,0 1,0-25,0 50,0-50,0 25,0-1,0 1,0 0,0 0,0 24,0 1,0-50,0 25,0-25,0 25,25-25</inkml:trace>
  <inkml:trace contextRef="#ctx0" brushRef="#br0" timeOffset="140808">21654 9550,'0'-25,"0"25,0 0,25 0,0 25,0-25,-25 0,25 25,0-25,-1 0,-24 0,25 0,0 49,0-49,-25 0,25 25,-1 0,-24-25,25 25,0-25</inkml:trace>
  <inkml:trace contextRef="#ctx0" brushRef="#br0" timeOffset="141496">22448 9798,'0'0,"0"0,0 49,0 1,0-25,0 0,0-25,0 49,0-24,0 0,0 0,0-25,0 25,0-1,0-24,0 25</inkml:trace>
  <inkml:trace contextRef="#ctx0" brushRef="#br0" timeOffset="144424">20662 9178,'-25'0,"25"0,25 25,25-25,-25 0,0 0,-1 0,-24 0,25 0,0 0,0 0,-25 0,25 0,24 0,-24 0,-25 0,25 0,24 0,-49 0,25 0</inkml:trace>
  <inkml:trace contextRef="#ctx0" brushRef="#br0" timeOffset="145360">20836 9029,'-25'0,"25"0,0 50,0-50,0 24,0 51,0-75,25 49,-25-24,0-25,0 25,0 0,0 0,0-25,0 49,0-24,0 0,25-25,-25 25,0-1,0-24,25 25</inkml:trace>
  <inkml:trace contextRef="#ctx0" brushRef="#br0" timeOffset="150976">18876 8062,'0'0,"0"-25,25 25,0 0,-25 0,25 0,0 0,-1 25,1 24,50-24,-75 0,24 0,-24-25,0 24,0-24,0 25,0-25,0 25,0 0,0-25,0 49,-24-24,24-25,-25 25,0-25,-25 0,50 25,-24-25,24 0,-25 0,25 25,-25-25,25 0,0 0,25 24,24-24,-49 0,50 0,-25 0,0 0,-25 0,24 0,26 0,-50 0,25 0</inkml:trace>
  <inkml:trace contextRef="#ctx0" brushRef="#br0" timeOffset="156096">23763 7714,'0'-25,"-25"25,0-24,0-1,-24 0,24 0,0 25,0-49,1 49,-1-25,-25 0,25-25,1 50,24-24,-25 24,25 0,-25-25,25 0,-25 25,0-25,1 25,24-25,-25 1,0-1,-25 0,50 25,-24-25,-1 25,25 0,-25-25,-25 1,50-1,-24 25,24-25,-25 25,0 0,25-25,-25 25,-24-25,49 25,-25-24,0-1,0 0,25 25,-25 0,1 0,24 0,-25-25,25 0,-25 25,0-24,0-1,0 0,1 0,-1 0,25 25,-50-49,50 24,-25 0,25 25,0-25</inkml:trace>
  <inkml:trace contextRef="#ctx0" brushRef="#br0" timeOffset="157008">22423 6474,'0'25,"0"24,0-49,0 50,0-25,0 24,25-24,-25 50,25-51,0 1,-25 25,25-25,-25 0,0-1,0 1,24-25,-24 25</inkml:trace>
  <inkml:trace contextRef="#ctx0" brushRef="#br0" timeOffset="157744">22523 6598,'0'0,"49"-25,-49 0,25 25,0 0,0 0,-1 0,1 0,-25 0,50 25,-50-25,25 0,-25 0,49 0,-49 0</inkml:trace>
  <inkml:trace contextRef="#ctx0" brushRef="#br0" timeOffset="158368">22796 7441,'0'25,"0"-25,0 50,0-1,0-24,0 25,0-1,0 26,0-26,0-24,0 25,0-25,24 24,-24-24,25 50,-25-26,0 1,25-25,0 49,0-74</inkml:trace>
  <inkml:trace contextRef="#ctx0" brushRef="#br0" timeOffset="164568">19745 7169,'0'-25,"0"25,24-25,1 0,-25 0,25 25,-25-24,25-1,-25 0,0 0,49 0,-49 1,0-1,25-25,-25 50,0-25,25-24,0 49,-25-25,25 0,-1 0,26 0,-50 1,0 24,25-50,0 25,-1 0,-24-24,25 49,0-25,25-25,-50 26,49-26,-24 0,-25 26,25 24,-25-25,49 0,26 0,-50 0,24 25,-24-24,0-1,0 25,-25-25,24 25,1-50,25 50,-50-24,25-1,-25 25,0-25,25 0,-1 25,-24-25,50 1,-50-1,25 25,-25-25,25 25,-25-25,49 0</inkml:trace>
  <inkml:trace contextRef="#ctx0" brushRef="#br0" timeOffset="165688">20811 5705,'0'0,"0"0,25 0,0 0,-25 0,49 0,-24 0,-25 0,25 0,0 0,0 0,-25 0,0 25,0-25,0 25,0 24,0-24,0 74,-25-24,0 24,0-49,25-26,0 26,0-25</inkml:trace>
  <inkml:trace contextRef="#ctx0" brushRef="#br0" timeOffset="167464">19968 5482,'0'0,"0"-25,25 0,-1 25,1 0,0 0,-25 0,25 0,0 0,-1 0,-24 0,0 25,0 0,0 0,0-1,0 1,0 0,0-25,0 25,0 0,0-1,-24-24,24 25,0 0,-25 0,25-25,-25 25,0-25,0 49,25-49,-24 25,-1 0,0-25,0 25,25-25,25 0,-25 0,25 0,0 0,-1 0,26 0,-25 0,24 0,-24 0,-25 0,25 0,0 0</inkml:trace>
  <inkml:trace contextRef="#ctx0" brushRef="#br0" timeOffset="177704">21927 2902,'0'-25,"0"1,0-1,25 25,0 0,-25 0,25 0,-25 0,49 0,-49 0,25 0,-25 0,50 0,-25 0,-1 25,-24-25,0 24,0 1,0-25,0 25,0-25,0 50,0-26,0-24,0 50,-24-25,24 0,-25-25,0 0,-25 24,26 26,-1-50,25 0,-25 0,25 0,0 0,0 0,50 0,-26 0,1 0,25 0,-50 0,25 0,-1-25,1 25,0 0,0 0,-25 25,0 25,49-26,-24 1,-25 0,0-25,0 25,0-25,0 49,0-49,0 25,0-25,0 50,0-50,0 25,0-1,0 1,-25-25,25 25,-49 0,24-25,0 25,0-25,1 24,-1-24,-25 25,25-25,1 0,-26 50,50-50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E30C7-2E87-C14A-B4DB-95215E238260}" type="datetimeFigureOut">
              <a:rPr kumimoji="1" lang="zh-CN" altLang="en-US" smtClean="0"/>
              <a:t>2019/10/31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23F49-C886-5842-9B2A-FB59D5E12709}" type="slidenum">
              <a:rPr kumimoji="1" lang="zh-CN" altLang="en-US" smtClean="0"/>
              <a:t>‹#›</a:t>
            </a:fld>
            <a:endParaRPr kumimoji="1" lang="zh-CN" altLang="en-US"/>
          </a:p>
        </p:txBody>
      </p:sp>
    </p:spTree>
    <p:extLst>
      <p:ext uri="{BB962C8B-B14F-4D97-AF65-F5344CB8AC3E}">
        <p14:creationId xmlns:p14="http://schemas.microsoft.com/office/powerpoint/2010/main" val="9342969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16</a:t>
            </a:fld>
            <a:endParaRPr kumimoji="1" lang="zh-CN" altLang="en-US"/>
          </a:p>
        </p:txBody>
      </p:sp>
    </p:spTree>
    <p:extLst>
      <p:ext uri="{BB962C8B-B14F-4D97-AF65-F5344CB8AC3E}">
        <p14:creationId xmlns:p14="http://schemas.microsoft.com/office/powerpoint/2010/main" val="312449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25</a:t>
            </a:fld>
            <a:endParaRPr kumimoji="1" lang="zh-CN" altLang="en-US"/>
          </a:p>
        </p:txBody>
      </p:sp>
    </p:spTree>
    <p:extLst>
      <p:ext uri="{BB962C8B-B14F-4D97-AF65-F5344CB8AC3E}">
        <p14:creationId xmlns:p14="http://schemas.microsoft.com/office/powerpoint/2010/main" val="248073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26</a:t>
            </a:fld>
            <a:endParaRPr kumimoji="1" lang="zh-CN" altLang="en-US"/>
          </a:p>
        </p:txBody>
      </p:sp>
    </p:spTree>
    <p:extLst>
      <p:ext uri="{BB962C8B-B14F-4D97-AF65-F5344CB8AC3E}">
        <p14:creationId xmlns:p14="http://schemas.microsoft.com/office/powerpoint/2010/main" val="78589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27</a:t>
            </a:fld>
            <a:endParaRPr kumimoji="1" lang="zh-CN" altLang="en-US"/>
          </a:p>
        </p:txBody>
      </p:sp>
    </p:spTree>
    <p:extLst>
      <p:ext uri="{BB962C8B-B14F-4D97-AF65-F5344CB8AC3E}">
        <p14:creationId xmlns:p14="http://schemas.microsoft.com/office/powerpoint/2010/main" val="887421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28</a:t>
            </a:fld>
            <a:endParaRPr kumimoji="1" lang="zh-CN" altLang="en-US"/>
          </a:p>
        </p:txBody>
      </p:sp>
    </p:spTree>
    <p:extLst>
      <p:ext uri="{BB962C8B-B14F-4D97-AF65-F5344CB8AC3E}">
        <p14:creationId xmlns:p14="http://schemas.microsoft.com/office/powerpoint/2010/main" val="397973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29</a:t>
            </a:fld>
            <a:endParaRPr kumimoji="1" lang="zh-CN" altLang="en-US"/>
          </a:p>
        </p:txBody>
      </p:sp>
    </p:spTree>
    <p:extLst>
      <p:ext uri="{BB962C8B-B14F-4D97-AF65-F5344CB8AC3E}">
        <p14:creationId xmlns:p14="http://schemas.microsoft.com/office/powerpoint/2010/main" val="312088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30</a:t>
            </a:fld>
            <a:endParaRPr kumimoji="1" lang="zh-CN" altLang="en-US"/>
          </a:p>
        </p:txBody>
      </p:sp>
    </p:spTree>
    <p:extLst>
      <p:ext uri="{BB962C8B-B14F-4D97-AF65-F5344CB8AC3E}">
        <p14:creationId xmlns:p14="http://schemas.microsoft.com/office/powerpoint/2010/main" val="354820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45</a:t>
            </a:fld>
            <a:endParaRPr kumimoji="1" lang="zh-CN" altLang="en-US"/>
          </a:p>
        </p:txBody>
      </p:sp>
    </p:spTree>
    <p:extLst>
      <p:ext uri="{BB962C8B-B14F-4D97-AF65-F5344CB8AC3E}">
        <p14:creationId xmlns:p14="http://schemas.microsoft.com/office/powerpoint/2010/main" val="1128067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46</a:t>
            </a:fld>
            <a:endParaRPr kumimoji="1" lang="zh-CN" altLang="en-US"/>
          </a:p>
        </p:txBody>
      </p:sp>
    </p:spTree>
    <p:extLst>
      <p:ext uri="{BB962C8B-B14F-4D97-AF65-F5344CB8AC3E}">
        <p14:creationId xmlns:p14="http://schemas.microsoft.com/office/powerpoint/2010/main" val="1023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47</a:t>
            </a:fld>
            <a:endParaRPr kumimoji="1" lang="zh-CN" altLang="en-US"/>
          </a:p>
        </p:txBody>
      </p:sp>
    </p:spTree>
    <p:extLst>
      <p:ext uri="{BB962C8B-B14F-4D97-AF65-F5344CB8AC3E}">
        <p14:creationId xmlns:p14="http://schemas.microsoft.com/office/powerpoint/2010/main" val="1933580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48</a:t>
            </a:fld>
            <a:endParaRPr kumimoji="1" lang="zh-CN" altLang="en-US"/>
          </a:p>
        </p:txBody>
      </p:sp>
    </p:spTree>
    <p:extLst>
      <p:ext uri="{BB962C8B-B14F-4D97-AF65-F5344CB8AC3E}">
        <p14:creationId xmlns:p14="http://schemas.microsoft.com/office/powerpoint/2010/main" val="328638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17</a:t>
            </a:fld>
            <a:endParaRPr kumimoji="1" lang="zh-CN" altLang="en-US"/>
          </a:p>
        </p:txBody>
      </p:sp>
    </p:spTree>
    <p:extLst>
      <p:ext uri="{BB962C8B-B14F-4D97-AF65-F5344CB8AC3E}">
        <p14:creationId xmlns:p14="http://schemas.microsoft.com/office/powerpoint/2010/main" val="363337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49</a:t>
            </a:fld>
            <a:endParaRPr kumimoji="1" lang="zh-CN" altLang="en-US"/>
          </a:p>
        </p:txBody>
      </p:sp>
    </p:spTree>
    <p:extLst>
      <p:ext uri="{BB962C8B-B14F-4D97-AF65-F5344CB8AC3E}">
        <p14:creationId xmlns:p14="http://schemas.microsoft.com/office/powerpoint/2010/main" val="4283045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50</a:t>
            </a:fld>
            <a:endParaRPr kumimoji="1" lang="zh-CN" altLang="en-US"/>
          </a:p>
        </p:txBody>
      </p:sp>
    </p:spTree>
    <p:extLst>
      <p:ext uri="{BB962C8B-B14F-4D97-AF65-F5344CB8AC3E}">
        <p14:creationId xmlns:p14="http://schemas.microsoft.com/office/powerpoint/2010/main" val="3539857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51</a:t>
            </a:fld>
            <a:endParaRPr kumimoji="1" lang="zh-CN" altLang="en-US"/>
          </a:p>
        </p:txBody>
      </p:sp>
    </p:spTree>
    <p:extLst>
      <p:ext uri="{BB962C8B-B14F-4D97-AF65-F5344CB8AC3E}">
        <p14:creationId xmlns:p14="http://schemas.microsoft.com/office/powerpoint/2010/main" val="2988254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52</a:t>
            </a:fld>
            <a:endParaRPr kumimoji="1" lang="zh-CN" altLang="en-US"/>
          </a:p>
        </p:txBody>
      </p:sp>
    </p:spTree>
    <p:extLst>
      <p:ext uri="{BB962C8B-B14F-4D97-AF65-F5344CB8AC3E}">
        <p14:creationId xmlns:p14="http://schemas.microsoft.com/office/powerpoint/2010/main" val="4076633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53</a:t>
            </a:fld>
            <a:endParaRPr kumimoji="1" lang="zh-CN" altLang="en-US"/>
          </a:p>
        </p:txBody>
      </p:sp>
    </p:spTree>
    <p:extLst>
      <p:ext uri="{BB962C8B-B14F-4D97-AF65-F5344CB8AC3E}">
        <p14:creationId xmlns:p14="http://schemas.microsoft.com/office/powerpoint/2010/main" val="3658000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54</a:t>
            </a:fld>
            <a:endParaRPr kumimoji="1" lang="zh-CN" altLang="en-US"/>
          </a:p>
        </p:txBody>
      </p:sp>
    </p:spTree>
    <p:extLst>
      <p:ext uri="{BB962C8B-B14F-4D97-AF65-F5344CB8AC3E}">
        <p14:creationId xmlns:p14="http://schemas.microsoft.com/office/powerpoint/2010/main" val="34049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55</a:t>
            </a:fld>
            <a:endParaRPr kumimoji="1" lang="zh-CN" altLang="en-US"/>
          </a:p>
        </p:txBody>
      </p:sp>
    </p:spTree>
    <p:extLst>
      <p:ext uri="{BB962C8B-B14F-4D97-AF65-F5344CB8AC3E}">
        <p14:creationId xmlns:p14="http://schemas.microsoft.com/office/powerpoint/2010/main" val="2885938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56</a:t>
            </a:fld>
            <a:endParaRPr kumimoji="1" lang="zh-CN" altLang="en-US"/>
          </a:p>
        </p:txBody>
      </p:sp>
    </p:spTree>
    <p:extLst>
      <p:ext uri="{BB962C8B-B14F-4D97-AF65-F5344CB8AC3E}">
        <p14:creationId xmlns:p14="http://schemas.microsoft.com/office/powerpoint/2010/main" val="188792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57</a:t>
            </a:fld>
            <a:endParaRPr kumimoji="1" lang="zh-CN" altLang="en-US"/>
          </a:p>
        </p:txBody>
      </p:sp>
    </p:spTree>
    <p:extLst>
      <p:ext uri="{BB962C8B-B14F-4D97-AF65-F5344CB8AC3E}">
        <p14:creationId xmlns:p14="http://schemas.microsoft.com/office/powerpoint/2010/main" val="56489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58</a:t>
            </a:fld>
            <a:endParaRPr kumimoji="1" lang="zh-CN" altLang="en-US"/>
          </a:p>
        </p:txBody>
      </p:sp>
    </p:spTree>
    <p:extLst>
      <p:ext uri="{BB962C8B-B14F-4D97-AF65-F5344CB8AC3E}">
        <p14:creationId xmlns:p14="http://schemas.microsoft.com/office/powerpoint/2010/main" val="320084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18</a:t>
            </a:fld>
            <a:endParaRPr kumimoji="1" lang="zh-CN" altLang="en-US"/>
          </a:p>
        </p:txBody>
      </p:sp>
    </p:spTree>
    <p:extLst>
      <p:ext uri="{BB962C8B-B14F-4D97-AF65-F5344CB8AC3E}">
        <p14:creationId xmlns:p14="http://schemas.microsoft.com/office/powerpoint/2010/main" val="3174021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59</a:t>
            </a:fld>
            <a:endParaRPr kumimoji="1" lang="zh-CN" altLang="en-US"/>
          </a:p>
        </p:txBody>
      </p:sp>
    </p:spTree>
    <p:extLst>
      <p:ext uri="{BB962C8B-B14F-4D97-AF65-F5344CB8AC3E}">
        <p14:creationId xmlns:p14="http://schemas.microsoft.com/office/powerpoint/2010/main" val="3200846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60</a:t>
            </a:fld>
            <a:endParaRPr kumimoji="1" lang="zh-CN" altLang="en-US"/>
          </a:p>
        </p:txBody>
      </p:sp>
    </p:spTree>
    <p:extLst>
      <p:ext uri="{BB962C8B-B14F-4D97-AF65-F5344CB8AC3E}">
        <p14:creationId xmlns:p14="http://schemas.microsoft.com/office/powerpoint/2010/main" val="1826948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61</a:t>
            </a:fld>
            <a:endParaRPr kumimoji="1" lang="zh-CN" altLang="en-US"/>
          </a:p>
        </p:txBody>
      </p:sp>
    </p:spTree>
    <p:extLst>
      <p:ext uri="{BB962C8B-B14F-4D97-AF65-F5344CB8AC3E}">
        <p14:creationId xmlns:p14="http://schemas.microsoft.com/office/powerpoint/2010/main" val="218491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19</a:t>
            </a:fld>
            <a:endParaRPr kumimoji="1" lang="zh-CN" altLang="en-US"/>
          </a:p>
        </p:txBody>
      </p:sp>
    </p:spTree>
    <p:extLst>
      <p:ext uri="{BB962C8B-B14F-4D97-AF65-F5344CB8AC3E}">
        <p14:creationId xmlns:p14="http://schemas.microsoft.com/office/powerpoint/2010/main" val="401337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20</a:t>
            </a:fld>
            <a:endParaRPr kumimoji="1" lang="zh-CN" altLang="en-US"/>
          </a:p>
        </p:txBody>
      </p:sp>
    </p:spTree>
    <p:extLst>
      <p:ext uri="{BB962C8B-B14F-4D97-AF65-F5344CB8AC3E}">
        <p14:creationId xmlns:p14="http://schemas.microsoft.com/office/powerpoint/2010/main" val="79501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21</a:t>
            </a:fld>
            <a:endParaRPr kumimoji="1" lang="zh-CN" altLang="en-US"/>
          </a:p>
        </p:txBody>
      </p:sp>
    </p:spTree>
    <p:extLst>
      <p:ext uri="{BB962C8B-B14F-4D97-AF65-F5344CB8AC3E}">
        <p14:creationId xmlns:p14="http://schemas.microsoft.com/office/powerpoint/2010/main" val="367393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22</a:t>
            </a:fld>
            <a:endParaRPr kumimoji="1" lang="zh-CN" altLang="en-US"/>
          </a:p>
        </p:txBody>
      </p:sp>
    </p:spTree>
    <p:extLst>
      <p:ext uri="{BB962C8B-B14F-4D97-AF65-F5344CB8AC3E}">
        <p14:creationId xmlns:p14="http://schemas.microsoft.com/office/powerpoint/2010/main" val="261746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23</a:t>
            </a:fld>
            <a:endParaRPr kumimoji="1" lang="zh-CN" altLang="en-US"/>
          </a:p>
        </p:txBody>
      </p:sp>
    </p:spTree>
    <p:extLst>
      <p:ext uri="{BB962C8B-B14F-4D97-AF65-F5344CB8AC3E}">
        <p14:creationId xmlns:p14="http://schemas.microsoft.com/office/powerpoint/2010/main" val="335252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t>24</a:t>
            </a:fld>
            <a:endParaRPr kumimoji="1" lang="zh-CN" altLang="en-US"/>
          </a:p>
        </p:txBody>
      </p:sp>
    </p:spTree>
    <p:extLst>
      <p:ext uri="{BB962C8B-B14F-4D97-AF65-F5344CB8AC3E}">
        <p14:creationId xmlns:p14="http://schemas.microsoft.com/office/powerpoint/2010/main" val="377474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1.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B093B6-88F2-C043-8D65-FED1FE436B62}"/>
              </a:ext>
            </a:extLst>
          </p:cNvPr>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4F6C7EFE-3C82-5C42-886A-C329A9FFC7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C0FB2660-3F54-AB44-8619-55BE58C22D2E}"/>
              </a:ext>
            </a:extLst>
          </p:cNvPr>
          <p:cNvSpPr>
            <a:spLocks noGrp="1"/>
          </p:cNvSpPr>
          <p:nvPr>
            <p:ph type="dt" sz="half" idx="10"/>
          </p:nvPr>
        </p:nvSpPr>
        <p:spPr/>
        <p:txBody>
          <a:bodyPr/>
          <a:lstStyle/>
          <a:p>
            <a:fld id="{5478438C-90CD-0D4C-9EF4-05A7CADE3A2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BB0E296E-966B-3C40-BADA-7701AB74BD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482123AD-8E91-2442-BD67-5DFCD5C21FD2}"/>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1856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B6C46B-8064-3347-B909-53C8B32EBA5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8C481EA7-F5AE-4840-BB12-DC1C8783D53D}"/>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0D08FB6-C5DC-BD48-9F3E-17338E6F081A}"/>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3820563A-E5FC-0D44-B605-04C5F83CA2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52606FED-0338-0A4B-9DC1-5239FB79684E}"/>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0077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DA2C7F9-631C-EB47-A564-F317D0B38C6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E6516BCD-D122-C14E-A66F-02E49AD4C462}"/>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BD47D63-7128-B24E-B173-6C690B55BBA4}"/>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656C1059-1AF3-2943-B6B6-D8D00CB47B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C3BA9C8F-1278-9042-BE42-E4D288CDF9FC}"/>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77472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64AF822F-D7AC-E841-813F-A85C6FE1B043}"/>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1922"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64AF822F-D7AC-E841-813F-A85C6FE1B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503E5037-B5B8-9D4A-AD11-C8F341C5B120}"/>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1387F6D5-DCEA-714E-87A5-FCC2490E5F8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01AA405B-ECA6-1A4F-88A9-B705A9D03577}"/>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FF64DAF0-5CA8-3748-8B67-7E7BCB9CBF51}"/>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09E72F8A-A959-3046-A649-04459A92527D}"/>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523CDA84-2EC1-914D-A3FF-2E6B537157BF}"/>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653D58FB-04CC-CF4C-B9A3-B8534043F76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C47339DC-F143-9E49-8A6A-BA433786CB2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98265968-0512-4442-A2F1-051872959DAF}"/>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64509BDF-BC0B-394E-89B5-D1C2382FB94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C4EAF645-8867-1B4B-94AD-F34D87AF8F1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064F1E9B-57CF-5642-A1C8-E2BFC72785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5697ACA5-DA25-F144-929B-56432F6DFCA4}"/>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05585C51-C8F4-7941-B317-403C076A300D}" type="slidenum">
              <a:rPr lang="zh-CN" altLang="en-US" u="none"/>
              <a:pPr eaLnBrk="1" hangingPunct="1"/>
              <a:t>‹#›</a:t>
            </a:fld>
            <a:endParaRPr lang="zh-CN" altLang="en-US" u="none"/>
          </a:p>
        </p:txBody>
      </p:sp>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18" name="Rectangle 15">
            <a:extLst>
              <a:ext uri="{FF2B5EF4-FFF2-40B4-BE49-F238E27FC236}">
                <a16:creationId xmlns:a16="http://schemas.microsoft.com/office/drawing/2014/main" xmlns="" id="{3CE0D925-BD5A-C346-B7D6-F59B7772B1E0}"/>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1E110556-294D-8A48-B105-123028DF8FB3}"/>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75269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C7A26C1F-F67E-8F4F-8BE7-41A202FA844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2946"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C7A26C1F-F67E-8F4F-8BE7-41A202FA84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41085B5C-F1AB-B847-BD93-D8E92A59B3FB}"/>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3BFF28E6-B07F-444F-911D-813232258ED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CCC5050E-215B-0141-A63D-5460E474B003}"/>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8022D7C6-BE05-5D42-8BF2-396976E006D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8015CE28-F295-654F-A7DE-36287FD56ED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0DBE71E1-BBB9-6545-B991-4FA6F60FD216}"/>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5F9EB63F-FBA4-8A44-90DB-FE63EADA8C6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D7C1E66E-5B09-464B-A0A2-F635021CA9C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D55D157F-261A-7B49-8202-049C780916B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E073190-FD78-DD4E-87FE-140BCEE0923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B12658FB-7CFD-6041-AE37-657D73881754}"/>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9B54B873-6407-E14A-8679-0C7A1F1BD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574DCDBB-8786-9346-85E8-E987735998F6}"/>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BBA520F-8B61-EE42-9A90-50B5DF3F8FF1}"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0F18A5D3-5935-B949-8E08-C091223019C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AC7E34CD-1FA8-EE49-9CCF-D27A1C731D15}"/>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9408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A3D20A10-BB5D-9147-8941-7B37C08700E0}"/>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3970"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A3D20A10-BB5D-9147-8941-7B37C0870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E6BFDA32-18CD-1E45-9082-96CC4CEE2976}"/>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923949BD-7416-5E48-9656-BA4B4C5E4A1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CAB05155-496C-1D49-9D3B-8DF500B9C2D0}"/>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73E2B22F-376B-5B4B-8E6B-90D84BFE3A0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AB60CEE8-9A46-6F4C-9EA6-AD7E793EC55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2707BE79-A048-3C4F-98D0-6BC902211203}"/>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051E22DC-36AD-4146-AE1A-64555847852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9A07A182-019A-1B48-BB24-F0E0F8A747D7}"/>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AC2E47C0-4231-EE47-8CC5-55D0EF1734B1}"/>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F76CE65-7CDA-8F4B-9A2C-AB52E9AE3B92}"/>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E46D138A-7E5E-A547-A081-25C929A0E31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8DE6FB64-0A53-FA42-956B-690B83735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266D3DBC-FAA9-F349-ACD5-64B6247011E8}"/>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D5EE111-8EAC-3747-B3A6-4DC2713D745A}" type="slidenum">
              <a:rPr lang="zh-CN" altLang="en-US" u="none"/>
              <a:pPr eaLnBrk="1" hangingPunct="1"/>
              <a:t>‹#›</a:t>
            </a:fld>
            <a:endParaRPr lang="zh-CN" altLang="en-US" u="none"/>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15">
            <a:extLst>
              <a:ext uri="{FF2B5EF4-FFF2-40B4-BE49-F238E27FC236}">
                <a16:creationId xmlns:a16="http://schemas.microsoft.com/office/drawing/2014/main" xmlns="" id="{25B0EF02-5499-8345-BD44-FE27182C028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930A638C-A292-7E4B-B160-66C190B7430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1876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EE4BF6BB-AB58-A447-AEFA-F2FB7AF63FB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4994" r:id="rId3" imgW="9563100" imgH="1600200" progId="Photoshop.Image.6">
                  <p:embed/>
                </p:oleObj>
              </mc:Choice>
              <mc:Fallback>
                <p:oleObj r:id="rId3" imgW="9563100" imgH="1600200" progId="Photoshop.Image.6">
                  <p:embed/>
                  <p:pic>
                    <p:nvPicPr>
                      <p:cNvPr id="5" name="Object 2">
                        <a:extLst>
                          <a:ext uri="{FF2B5EF4-FFF2-40B4-BE49-F238E27FC236}">
                            <a16:creationId xmlns:a16="http://schemas.microsoft.com/office/drawing/2014/main" xmlns="" id="{EE4BF6BB-AB58-A447-AEFA-F2FB7AF63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4A0DC1D5-E23C-1A4A-8FC6-87376F505C5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B5C12B91-A243-3041-B578-4FEFDAAAA127}"/>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D2115EBF-4577-8644-84EC-74C5521E468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0EB946CE-4FE0-A74B-A965-6B71FF5BA98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3DEFC053-2CE0-2442-8E9C-7FD88A5421A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2B534B00-73DC-D64C-AD06-D4756CA9B311}"/>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F20A5105-0330-1A4E-B40D-4D6D90DFED58}"/>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1F0B99E4-4FBB-1D48-96B8-A50A1D3199F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B217397D-044F-604C-BEB4-9606D8886588}"/>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C438121E-7713-8C40-8D3F-7DD75D45C65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59E81257-5072-C449-A7A2-CD5030AE46BA}"/>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8CD2861C-3EA7-D747-A1B9-F49B7689A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59746A3A-12B9-A440-B1A4-A5B46EF25E6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596670FD-5A37-6C49-9415-AA472C016550}"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9" name="Rectangle 15">
            <a:extLst>
              <a:ext uri="{FF2B5EF4-FFF2-40B4-BE49-F238E27FC236}">
                <a16:creationId xmlns:a16="http://schemas.microsoft.com/office/drawing/2014/main" xmlns="" id="{A48CEF34-C2AD-694F-813F-9CFC5ADA0EED}"/>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AEED2D58-1A4E-FC4C-A4F8-48D091862DA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49407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2">
            <a:extLst>
              <a:ext uri="{FF2B5EF4-FFF2-40B4-BE49-F238E27FC236}">
                <a16:creationId xmlns:a16="http://schemas.microsoft.com/office/drawing/2014/main" xmlns="" id="{0F00EB3F-3DD7-6A4F-A0C9-D3AB51C774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6018" r:id="rId3" imgW="9563100" imgH="1600200" progId="Photoshop.Image.6">
                  <p:embed/>
                </p:oleObj>
              </mc:Choice>
              <mc:Fallback>
                <p:oleObj r:id="rId3" imgW="9563100" imgH="1600200" progId="Photoshop.Image.6">
                  <p:embed/>
                  <p:pic>
                    <p:nvPicPr>
                      <p:cNvPr id="7" name="Object 2">
                        <a:extLst>
                          <a:ext uri="{FF2B5EF4-FFF2-40B4-BE49-F238E27FC236}">
                            <a16:creationId xmlns:a16="http://schemas.microsoft.com/office/drawing/2014/main" xmlns="" id="{0F00EB3F-3DD7-6A4F-A0C9-D3AB51C77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未知">
            <a:extLst>
              <a:ext uri="{FF2B5EF4-FFF2-40B4-BE49-F238E27FC236}">
                <a16:creationId xmlns:a16="http://schemas.microsoft.com/office/drawing/2014/main" xmlns="" id="{9907CAC7-697E-8346-86A9-63B75507084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9" name="未知">
            <a:extLst>
              <a:ext uri="{FF2B5EF4-FFF2-40B4-BE49-F238E27FC236}">
                <a16:creationId xmlns:a16="http://schemas.microsoft.com/office/drawing/2014/main" xmlns="" id="{8856044A-7BA3-8E4C-B849-30C8EC7DD1FC}"/>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 name="Group 5">
            <a:extLst>
              <a:ext uri="{FF2B5EF4-FFF2-40B4-BE49-F238E27FC236}">
                <a16:creationId xmlns:a16="http://schemas.microsoft.com/office/drawing/2014/main" xmlns="" id="{963D3E89-9A36-FC47-8E8E-92B8A291333F}"/>
              </a:ext>
            </a:extLst>
          </p:cNvPr>
          <p:cNvGrpSpPr>
            <a:grpSpLocks/>
          </p:cNvGrpSpPr>
          <p:nvPr/>
        </p:nvGrpSpPr>
        <p:grpSpPr bwMode="auto">
          <a:xfrm>
            <a:off x="7740650" y="347663"/>
            <a:ext cx="387350" cy="366712"/>
            <a:chOff x="0" y="0"/>
            <a:chExt cx="288" cy="288"/>
          </a:xfrm>
        </p:grpSpPr>
        <p:sp>
          <p:nvSpPr>
            <p:cNvPr id="11" name="Oval 6">
              <a:extLst>
                <a:ext uri="{FF2B5EF4-FFF2-40B4-BE49-F238E27FC236}">
                  <a16:creationId xmlns:a16="http://schemas.microsoft.com/office/drawing/2014/main" xmlns="" id="{80E35404-EAB4-0944-A427-59001C03A39F}"/>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7">
              <a:extLst>
                <a:ext uri="{FF2B5EF4-FFF2-40B4-BE49-F238E27FC236}">
                  <a16:creationId xmlns:a16="http://schemas.microsoft.com/office/drawing/2014/main" xmlns="" id="{C4D93478-4FA8-8748-B956-E807010FF867}"/>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8">
            <a:extLst>
              <a:ext uri="{FF2B5EF4-FFF2-40B4-BE49-F238E27FC236}">
                <a16:creationId xmlns:a16="http://schemas.microsoft.com/office/drawing/2014/main" xmlns="" id="{AC169E10-AE22-6042-BC68-53BFC40ADDA7}"/>
              </a:ext>
            </a:extLst>
          </p:cNvPr>
          <p:cNvGrpSpPr>
            <a:grpSpLocks/>
          </p:cNvGrpSpPr>
          <p:nvPr/>
        </p:nvGrpSpPr>
        <p:grpSpPr bwMode="auto">
          <a:xfrm>
            <a:off x="8153400" y="53975"/>
            <a:ext cx="609600" cy="592138"/>
            <a:chOff x="0" y="0"/>
            <a:chExt cx="576" cy="576"/>
          </a:xfrm>
        </p:grpSpPr>
        <p:sp>
          <p:nvSpPr>
            <p:cNvPr id="14" name="Oval 9">
              <a:extLst>
                <a:ext uri="{FF2B5EF4-FFF2-40B4-BE49-F238E27FC236}">
                  <a16:creationId xmlns:a16="http://schemas.microsoft.com/office/drawing/2014/main" xmlns="" id="{34CF7241-B361-1B4A-9916-C7CDC4232DD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0">
              <a:extLst>
                <a:ext uri="{FF2B5EF4-FFF2-40B4-BE49-F238E27FC236}">
                  <a16:creationId xmlns:a16="http://schemas.microsoft.com/office/drawing/2014/main" xmlns="" id="{38B50A5D-A6DD-3046-9DA6-54B656170E74}"/>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6" name="Group 11">
            <a:extLst>
              <a:ext uri="{FF2B5EF4-FFF2-40B4-BE49-F238E27FC236}">
                <a16:creationId xmlns:a16="http://schemas.microsoft.com/office/drawing/2014/main" xmlns="" id="{EB079AC5-42DD-9B49-81CB-918E6DEE7F15}"/>
              </a:ext>
            </a:extLst>
          </p:cNvPr>
          <p:cNvGrpSpPr>
            <a:grpSpLocks/>
          </p:cNvGrpSpPr>
          <p:nvPr/>
        </p:nvGrpSpPr>
        <p:grpSpPr bwMode="auto">
          <a:xfrm>
            <a:off x="171450" y="819150"/>
            <a:ext cx="720725" cy="762000"/>
            <a:chOff x="0" y="0"/>
            <a:chExt cx="576" cy="576"/>
          </a:xfrm>
        </p:grpSpPr>
        <p:sp>
          <p:nvSpPr>
            <p:cNvPr id="17" name="Oval 12">
              <a:extLst>
                <a:ext uri="{FF2B5EF4-FFF2-40B4-BE49-F238E27FC236}">
                  <a16:creationId xmlns:a16="http://schemas.microsoft.com/office/drawing/2014/main" xmlns="" id="{E41EBA4E-568E-AF49-8D64-012DC99A0F2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8" name="Oval 13">
              <a:extLst>
                <a:ext uri="{FF2B5EF4-FFF2-40B4-BE49-F238E27FC236}">
                  <a16:creationId xmlns:a16="http://schemas.microsoft.com/office/drawing/2014/main" xmlns="" id="{FB1C8C34-9844-0B45-AB4B-E8BB2A6FC5A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9" name="Picture 18" descr="top">
            <a:extLst>
              <a:ext uri="{FF2B5EF4-FFF2-40B4-BE49-F238E27FC236}">
                <a16:creationId xmlns:a16="http://schemas.microsoft.com/office/drawing/2014/main" xmlns="" id="{CF835636-EBBD-C944-9C0B-9530FC66C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4">
            <a:extLst>
              <a:ext uri="{FF2B5EF4-FFF2-40B4-BE49-F238E27FC236}">
                <a16:creationId xmlns:a16="http://schemas.microsoft.com/office/drawing/2014/main" xmlns="" id="{7722B867-33A3-1245-B606-82A3DFE42D52}"/>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B1F811E-197C-0E4D-9CEE-7672D8CAD7D2}" type="slidenum">
              <a:rPr lang="zh-CN" altLang="en-US" u="none"/>
              <a:pPr eaLnBrk="1" hangingPunct="1"/>
              <a:t>‹#›</a:t>
            </a:fld>
            <a:endParaRPr lang="zh-CN" altLang="en-US" u="none"/>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1" name="Rectangle 15">
            <a:extLst>
              <a:ext uri="{FF2B5EF4-FFF2-40B4-BE49-F238E27FC236}">
                <a16:creationId xmlns:a16="http://schemas.microsoft.com/office/drawing/2014/main" xmlns="" id="{A7BF8524-1B12-224E-82D0-2880DF3A0730}"/>
              </a:ext>
            </a:extLst>
          </p:cNvPr>
          <p:cNvSpPr>
            <a:spLocks noGrp="1" noChangeArrowheads="1"/>
          </p:cNvSpPr>
          <p:nvPr>
            <p:ph type="dt" sz="half" idx="10"/>
          </p:nvPr>
        </p:nvSpPr>
        <p:spPr/>
        <p:txBody>
          <a:bodyPr/>
          <a:lstStyle>
            <a:lvl1pPr>
              <a:defRPr/>
            </a:lvl1pPr>
          </a:lstStyle>
          <a:p>
            <a:pPr>
              <a:defRPr/>
            </a:pPr>
            <a:endParaRPr lang="en-US" altLang="zh-CN"/>
          </a:p>
        </p:txBody>
      </p:sp>
      <p:sp>
        <p:nvSpPr>
          <p:cNvPr id="22" name="Rectangle 16">
            <a:extLst>
              <a:ext uri="{FF2B5EF4-FFF2-40B4-BE49-F238E27FC236}">
                <a16:creationId xmlns:a16="http://schemas.microsoft.com/office/drawing/2014/main" xmlns="" id="{3381E6DA-714B-7849-8442-697D3C8CDC7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59344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xmlns="" id="{8ECB2155-AD06-6346-ACD4-07B419B57C6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7042" r:id="rId3" imgW="9563100" imgH="1600200" progId="Photoshop.Image.6">
                  <p:embed/>
                </p:oleObj>
              </mc:Choice>
              <mc:Fallback>
                <p:oleObj r:id="rId3" imgW="9563100" imgH="1600200" progId="Photoshop.Image.6">
                  <p:embed/>
                  <p:pic>
                    <p:nvPicPr>
                      <p:cNvPr id="3" name="Object 2">
                        <a:extLst>
                          <a:ext uri="{FF2B5EF4-FFF2-40B4-BE49-F238E27FC236}">
                            <a16:creationId xmlns:a16="http://schemas.microsoft.com/office/drawing/2014/main" xmlns="" id="{8ECB2155-AD06-6346-ACD4-07B419B57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未知">
            <a:extLst>
              <a:ext uri="{FF2B5EF4-FFF2-40B4-BE49-F238E27FC236}">
                <a16:creationId xmlns:a16="http://schemas.microsoft.com/office/drawing/2014/main" xmlns="" id="{46E76A52-10CA-5244-AE0F-C71448C95ADD}"/>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5" name="未知">
            <a:extLst>
              <a:ext uri="{FF2B5EF4-FFF2-40B4-BE49-F238E27FC236}">
                <a16:creationId xmlns:a16="http://schemas.microsoft.com/office/drawing/2014/main" xmlns="" id="{786E38F1-55BB-2342-9A71-E8BB1016CA0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6" name="Group 5">
            <a:extLst>
              <a:ext uri="{FF2B5EF4-FFF2-40B4-BE49-F238E27FC236}">
                <a16:creationId xmlns:a16="http://schemas.microsoft.com/office/drawing/2014/main" xmlns="" id="{6A2D2672-029C-A543-A309-A0B75DE92A5F}"/>
              </a:ext>
            </a:extLst>
          </p:cNvPr>
          <p:cNvGrpSpPr>
            <a:grpSpLocks/>
          </p:cNvGrpSpPr>
          <p:nvPr/>
        </p:nvGrpSpPr>
        <p:grpSpPr bwMode="auto">
          <a:xfrm>
            <a:off x="7740650" y="347663"/>
            <a:ext cx="387350" cy="366712"/>
            <a:chOff x="0" y="0"/>
            <a:chExt cx="288" cy="288"/>
          </a:xfrm>
        </p:grpSpPr>
        <p:sp>
          <p:nvSpPr>
            <p:cNvPr id="7" name="Oval 6">
              <a:extLst>
                <a:ext uri="{FF2B5EF4-FFF2-40B4-BE49-F238E27FC236}">
                  <a16:creationId xmlns:a16="http://schemas.microsoft.com/office/drawing/2014/main" xmlns="" id="{1ABB06C5-FE5F-164C-9892-C3204E5C245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8" name="Oval 7">
              <a:extLst>
                <a:ext uri="{FF2B5EF4-FFF2-40B4-BE49-F238E27FC236}">
                  <a16:creationId xmlns:a16="http://schemas.microsoft.com/office/drawing/2014/main" xmlns="" id="{64A83A02-F02A-1D45-BE0C-D032A9CC27A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9" name="Group 8">
            <a:extLst>
              <a:ext uri="{FF2B5EF4-FFF2-40B4-BE49-F238E27FC236}">
                <a16:creationId xmlns:a16="http://schemas.microsoft.com/office/drawing/2014/main" xmlns="" id="{B6EB994A-0C77-7B47-87FE-45B88DCA1581}"/>
              </a:ext>
            </a:extLst>
          </p:cNvPr>
          <p:cNvGrpSpPr>
            <a:grpSpLocks/>
          </p:cNvGrpSpPr>
          <p:nvPr/>
        </p:nvGrpSpPr>
        <p:grpSpPr bwMode="auto">
          <a:xfrm>
            <a:off x="8153400" y="53975"/>
            <a:ext cx="609600" cy="592138"/>
            <a:chOff x="0" y="0"/>
            <a:chExt cx="576" cy="576"/>
          </a:xfrm>
        </p:grpSpPr>
        <p:sp>
          <p:nvSpPr>
            <p:cNvPr id="10" name="Oval 9">
              <a:extLst>
                <a:ext uri="{FF2B5EF4-FFF2-40B4-BE49-F238E27FC236}">
                  <a16:creationId xmlns:a16="http://schemas.microsoft.com/office/drawing/2014/main" xmlns="" id="{691D2D63-F115-0D49-AA78-41B03CFD8D8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10">
              <a:extLst>
                <a:ext uri="{FF2B5EF4-FFF2-40B4-BE49-F238E27FC236}">
                  <a16:creationId xmlns:a16="http://schemas.microsoft.com/office/drawing/2014/main" xmlns="" id="{A54519ED-AB1A-224C-9144-AE6FF50A5499}"/>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11">
            <a:extLst>
              <a:ext uri="{FF2B5EF4-FFF2-40B4-BE49-F238E27FC236}">
                <a16:creationId xmlns:a16="http://schemas.microsoft.com/office/drawing/2014/main" xmlns="" id="{BB75AC43-BCBF-6F4D-AA9E-110817310CB9}"/>
              </a:ext>
            </a:extLst>
          </p:cNvPr>
          <p:cNvGrpSpPr>
            <a:grpSpLocks/>
          </p:cNvGrpSpPr>
          <p:nvPr/>
        </p:nvGrpSpPr>
        <p:grpSpPr bwMode="auto">
          <a:xfrm>
            <a:off x="171450" y="819150"/>
            <a:ext cx="720725" cy="762000"/>
            <a:chOff x="0" y="0"/>
            <a:chExt cx="576" cy="576"/>
          </a:xfrm>
        </p:grpSpPr>
        <p:sp>
          <p:nvSpPr>
            <p:cNvPr id="13" name="Oval 12">
              <a:extLst>
                <a:ext uri="{FF2B5EF4-FFF2-40B4-BE49-F238E27FC236}">
                  <a16:creationId xmlns:a16="http://schemas.microsoft.com/office/drawing/2014/main" xmlns="" id="{5CB546C3-4B6B-4640-BA0A-02C5338EAB6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3">
              <a:extLst>
                <a:ext uri="{FF2B5EF4-FFF2-40B4-BE49-F238E27FC236}">
                  <a16:creationId xmlns:a16="http://schemas.microsoft.com/office/drawing/2014/main" xmlns="" id="{285A7AFE-34EB-E44C-A409-EB80E535DFD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5" name="Picture 18" descr="top">
            <a:extLst>
              <a:ext uri="{FF2B5EF4-FFF2-40B4-BE49-F238E27FC236}">
                <a16:creationId xmlns:a16="http://schemas.microsoft.com/office/drawing/2014/main" xmlns="" id="{19C7B255-851A-BE49-90D4-DADF822D33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xmlns="" id="{1AAF75CD-9F54-BC48-9F21-39A9B80D3E7B}"/>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1ED34A3-CEBD-ED41-A99F-5119D1F1477E}"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17" name="Rectangle 15">
            <a:extLst>
              <a:ext uri="{FF2B5EF4-FFF2-40B4-BE49-F238E27FC236}">
                <a16:creationId xmlns:a16="http://schemas.microsoft.com/office/drawing/2014/main" xmlns="" id="{A897C80D-9AFD-BC4E-87DE-9A9ADED975D7}"/>
              </a:ext>
            </a:extLst>
          </p:cNvPr>
          <p:cNvSpPr>
            <a:spLocks noGrp="1" noChangeArrowheads="1"/>
          </p:cNvSpPr>
          <p:nvPr>
            <p:ph type="dt" sz="half" idx="10"/>
          </p:nvPr>
        </p:nvSpPr>
        <p:spPr/>
        <p:txBody>
          <a:bodyPr/>
          <a:lstStyle>
            <a:lvl1pPr>
              <a:defRPr/>
            </a:lvl1pPr>
          </a:lstStyle>
          <a:p>
            <a:pPr>
              <a:defRPr/>
            </a:pPr>
            <a:endParaRPr lang="en-US" altLang="zh-CN"/>
          </a:p>
        </p:txBody>
      </p:sp>
      <p:sp>
        <p:nvSpPr>
          <p:cNvPr id="18" name="Rectangle 16">
            <a:extLst>
              <a:ext uri="{FF2B5EF4-FFF2-40B4-BE49-F238E27FC236}">
                <a16:creationId xmlns:a16="http://schemas.microsoft.com/office/drawing/2014/main" xmlns="" id="{59C9B4DC-8676-744C-AAD8-C2B6AD22101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136708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xmlns="" id="{8B5209DB-C943-3F46-9700-87FE185D6EF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8066" r:id="rId3" imgW="9563100" imgH="1600200" progId="Photoshop.Image.6">
                  <p:embed/>
                </p:oleObj>
              </mc:Choice>
              <mc:Fallback>
                <p:oleObj r:id="rId3" imgW="9563100" imgH="1600200" progId="Photoshop.Image.6">
                  <p:embed/>
                  <p:pic>
                    <p:nvPicPr>
                      <p:cNvPr id="2" name="Object 2">
                        <a:extLst>
                          <a:ext uri="{FF2B5EF4-FFF2-40B4-BE49-F238E27FC236}">
                            <a16:creationId xmlns:a16="http://schemas.microsoft.com/office/drawing/2014/main" xmlns="" id="{8B5209DB-C943-3F46-9700-87FE185D6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未知">
            <a:extLst>
              <a:ext uri="{FF2B5EF4-FFF2-40B4-BE49-F238E27FC236}">
                <a16:creationId xmlns:a16="http://schemas.microsoft.com/office/drawing/2014/main" xmlns="" id="{5F4F6656-F61A-FD46-A43F-457E85FDA485}"/>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4" name="未知">
            <a:extLst>
              <a:ext uri="{FF2B5EF4-FFF2-40B4-BE49-F238E27FC236}">
                <a16:creationId xmlns:a16="http://schemas.microsoft.com/office/drawing/2014/main" xmlns="" id="{995852FF-4946-9843-8B10-D5B578DE8E5F}"/>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5" name="Group 5">
            <a:extLst>
              <a:ext uri="{FF2B5EF4-FFF2-40B4-BE49-F238E27FC236}">
                <a16:creationId xmlns:a16="http://schemas.microsoft.com/office/drawing/2014/main" xmlns="" id="{4995ED62-47BA-5D47-BA58-BAE129FF9B29}"/>
              </a:ext>
            </a:extLst>
          </p:cNvPr>
          <p:cNvGrpSpPr>
            <a:grpSpLocks/>
          </p:cNvGrpSpPr>
          <p:nvPr/>
        </p:nvGrpSpPr>
        <p:grpSpPr bwMode="auto">
          <a:xfrm>
            <a:off x="7740650" y="347663"/>
            <a:ext cx="387350" cy="366712"/>
            <a:chOff x="0" y="0"/>
            <a:chExt cx="288" cy="288"/>
          </a:xfrm>
        </p:grpSpPr>
        <p:sp>
          <p:nvSpPr>
            <p:cNvPr id="6" name="Oval 6">
              <a:extLst>
                <a:ext uri="{FF2B5EF4-FFF2-40B4-BE49-F238E27FC236}">
                  <a16:creationId xmlns:a16="http://schemas.microsoft.com/office/drawing/2014/main" xmlns="" id="{E2DA7F27-4B7D-664D-869B-53B8ECF348CC}"/>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7" name="Oval 7">
              <a:extLst>
                <a:ext uri="{FF2B5EF4-FFF2-40B4-BE49-F238E27FC236}">
                  <a16:creationId xmlns:a16="http://schemas.microsoft.com/office/drawing/2014/main" xmlns="" id="{911F3F83-7E3F-6F4C-B269-322A95A79C6E}"/>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8" name="Group 8">
            <a:extLst>
              <a:ext uri="{FF2B5EF4-FFF2-40B4-BE49-F238E27FC236}">
                <a16:creationId xmlns:a16="http://schemas.microsoft.com/office/drawing/2014/main" xmlns="" id="{6FA49F53-AA43-934F-8F2C-93556174DD66}"/>
              </a:ext>
            </a:extLst>
          </p:cNvPr>
          <p:cNvGrpSpPr>
            <a:grpSpLocks/>
          </p:cNvGrpSpPr>
          <p:nvPr/>
        </p:nvGrpSpPr>
        <p:grpSpPr bwMode="auto">
          <a:xfrm>
            <a:off x="8153400" y="53975"/>
            <a:ext cx="609600" cy="592138"/>
            <a:chOff x="0" y="0"/>
            <a:chExt cx="576" cy="576"/>
          </a:xfrm>
        </p:grpSpPr>
        <p:sp>
          <p:nvSpPr>
            <p:cNvPr id="9" name="Oval 9">
              <a:extLst>
                <a:ext uri="{FF2B5EF4-FFF2-40B4-BE49-F238E27FC236}">
                  <a16:creationId xmlns:a16="http://schemas.microsoft.com/office/drawing/2014/main" xmlns="" id="{442B0106-ADB4-0C40-85D8-2DBBC15DFA21}"/>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10">
              <a:extLst>
                <a:ext uri="{FF2B5EF4-FFF2-40B4-BE49-F238E27FC236}">
                  <a16:creationId xmlns:a16="http://schemas.microsoft.com/office/drawing/2014/main" xmlns="" id="{718ED9F0-640B-9648-8605-25C0744D3F0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11">
            <a:extLst>
              <a:ext uri="{FF2B5EF4-FFF2-40B4-BE49-F238E27FC236}">
                <a16:creationId xmlns:a16="http://schemas.microsoft.com/office/drawing/2014/main" xmlns="" id="{D8FBFECD-32DA-A349-8C6E-8AF313559C80}"/>
              </a:ext>
            </a:extLst>
          </p:cNvPr>
          <p:cNvGrpSpPr>
            <a:grpSpLocks/>
          </p:cNvGrpSpPr>
          <p:nvPr/>
        </p:nvGrpSpPr>
        <p:grpSpPr bwMode="auto">
          <a:xfrm>
            <a:off x="171450" y="819150"/>
            <a:ext cx="720725" cy="762000"/>
            <a:chOff x="0" y="0"/>
            <a:chExt cx="576" cy="576"/>
          </a:xfrm>
        </p:grpSpPr>
        <p:sp>
          <p:nvSpPr>
            <p:cNvPr id="12" name="Oval 12">
              <a:extLst>
                <a:ext uri="{FF2B5EF4-FFF2-40B4-BE49-F238E27FC236}">
                  <a16:creationId xmlns:a16="http://schemas.microsoft.com/office/drawing/2014/main" xmlns="" id="{A9B19846-9DC0-4D47-A444-7F482BD6525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3">
              <a:extLst>
                <a:ext uri="{FF2B5EF4-FFF2-40B4-BE49-F238E27FC236}">
                  <a16:creationId xmlns:a16="http://schemas.microsoft.com/office/drawing/2014/main" xmlns="" id="{950B50BC-84D3-1545-9E43-B4B8A9186EDE}"/>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4" name="Picture 18" descr="top">
            <a:extLst>
              <a:ext uri="{FF2B5EF4-FFF2-40B4-BE49-F238E27FC236}">
                <a16:creationId xmlns:a16="http://schemas.microsoft.com/office/drawing/2014/main" xmlns="" id="{66CE593E-B98D-1447-A87C-B071D4D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4">
            <a:extLst>
              <a:ext uri="{FF2B5EF4-FFF2-40B4-BE49-F238E27FC236}">
                <a16:creationId xmlns:a16="http://schemas.microsoft.com/office/drawing/2014/main" xmlns="" id="{0E5BF7D7-E457-B14A-9553-F8795DC4E969}"/>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B1BE3329-D7FB-5A40-AF00-20BEEA368CDB}" type="slidenum">
              <a:rPr lang="zh-CN" altLang="en-US" u="none"/>
              <a:pPr eaLnBrk="1" hangingPunct="1"/>
              <a:t>‹#›</a:t>
            </a:fld>
            <a:endParaRPr lang="zh-CN" altLang="en-US" u="none"/>
          </a:p>
        </p:txBody>
      </p:sp>
      <p:sp>
        <p:nvSpPr>
          <p:cNvPr id="16" name="Rectangle 15">
            <a:extLst>
              <a:ext uri="{FF2B5EF4-FFF2-40B4-BE49-F238E27FC236}">
                <a16:creationId xmlns:a16="http://schemas.microsoft.com/office/drawing/2014/main" xmlns="" id="{1107E376-EB5A-3A4E-9E65-D7F577A28D34}"/>
              </a:ext>
            </a:extLst>
          </p:cNvPr>
          <p:cNvSpPr>
            <a:spLocks noGrp="1" noChangeArrowheads="1"/>
          </p:cNvSpPr>
          <p:nvPr>
            <p:ph type="dt" sz="half" idx="10"/>
          </p:nvPr>
        </p:nvSpPr>
        <p:spPr/>
        <p:txBody>
          <a:bodyPr/>
          <a:lstStyle>
            <a:lvl1pPr>
              <a:defRPr/>
            </a:lvl1pPr>
          </a:lstStyle>
          <a:p>
            <a:pPr>
              <a:defRPr/>
            </a:pPr>
            <a:endParaRPr lang="en-US" altLang="zh-CN"/>
          </a:p>
        </p:txBody>
      </p:sp>
      <p:sp>
        <p:nvSpPr>
          <p:cNvPr id="17" name="Rectangle 16">
            <a:extLst>
              <a:ext uri="{FF2B5EF4-FFF2-40B4-BE49-F238E27FC236}">
                <a16:creationId xmlns:a16="http://schemas.microsoft.com/office/drawing/2014/main" xmlns="" id="{D7746F52-A1E7-4C41-99B3-4BBA6D4073E2}"/>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45595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7E6B4322-9BB3-5E4C-BA6D-28510C84D3C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9090" r:id="rId3" imgW="9563100" imgH="1600200" progId="Photoshop.Image.6">
                  <p:embed/>
                </p:oleObj>
              </mc:Choice>
              <mc:Fallback>
                <p:oleObj r:id="rId3" imgW="9563100" imgH="1600200" progId="Photoshop.Image.6">
                  <p:embed/>
                  <p:pic>
                    <p:nvPicPr>
                      <p:cNvPr id="5" name="Object 2">
                        <a:extLst>
                          <a:ext uri="{FF2B5EF4-FFF2-40B4-BE49-F238E27FC236}">
                            <a16:creationId xmlns:a16="http://schemas.microsoft.com/office/drawing/2014/main" xmlns="" id="{7E6B4322-9BB3-5E4C-BA6D-28510C84D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07F5D8B0-EC55-EA42-B06A-0CF2E203E06E}"/>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19554546-B297-6344-9DFE-C187A69E5A3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A8BCFE87-D343-EC41-B234-3BF5C4854C66}"/>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B92A63D2-19AB-2044-B091-0584F0F7122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594FBC37-C384-FD49-A98E-41ED718D162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25EA9F62-F804-6A47-85F3-9CBA240EA725}"/>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A7B7B4E1-FC72-B04D-BAD9-6377C00E1F4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7DC3E4B3-588B-514E-A608-752EF1DFB181}"/>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A9B5219F-3F17-5547-98E3-287EBD7D68F7}"/>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D32D35FA-86A4-CC4F-858E-FFEB90ACB3A6}"/>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EBD0670E-4778-C947-A685-ED2EBA34DD2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1CBC5B5A-EBF6-294B-855C-061F54E8A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2B7B32D6-D12C-5442-99E3-150835BFFCC0}"/>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456AA5D-DB5E-DD48-A254-124BA60202A7}" type="slidenum">
              <a:rPr lang="zh-CN" altLang="en-US" u="none"/>
              <a:pPr eaLnBrk="1" hangingPunct="1"/>
              <a:t>‹#›</a:t>
            </a:fld>
            <a:endParaRPr lang="zh-CN" altLang="en-US" u="none"/>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a16="http://schemas.microsoft.com/office/drawing/2014/main" xmlns="" id="{D30A51EE-9750-F94C-BE2A-0B49D2F4BD1F}"/>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754F9117-686E-2D49-BEDC-4C56D279B82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8901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8AC110-4BAF-7640-9F04-BBB4570A8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AB92036E-12B3-AD4F-9A9C-749C02A952B4}"/>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58628C65-8E4A-1D4F-9E08-949284B8ABD3}"/>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DF372939-7673-EE48-BAFC-CC81DC5D2C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BB7FFFA5-77E5-354A-8318-3104B844B52F}"/>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2925853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299D4401-EC30-354D-B055-86D6864FBB2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0114" r:id="rId3" imgW="9563100" imgH="1600200" progId="Photoshop.Image.6">
                  <p:embed/>
                </p:oleObj>
              </mc:Choice>
              <mc:Fallback>
                <p:oleObj r:id="rId3" imgW="9563100" imgH="1600200" progId="Photoshop.Image.6">
                  <p:embed/>
                  <p:pic>
                    <p:nvPicPr>
                      <p:cNvPr id="5" name="Object 2">
                        <a:extLst>
                          <a:ext uri="{FF2B5EF4-FFF2-40B4-BE49-F238E27FC236}">
                            <a16:creationId xmlns:a16="http://schemas.microsoft.com/office/drawing/2014/main" xmlns="" id="{299D4401-EC30-354D-B055-86D6864FB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EC7C366F-74CD-1648-BC39-904256A957F9}"/>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560E93C7-27F8-514D-9156-CA465B3674A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EFC6B583-F9A6-8E47-838F-4923CD024A2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FB6A7433-CB80-5841-94E3-65BC82F6E2A7}"/>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F99BFDC1-9067-AE49-8E4D-9CAEA5E5617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8DD46D16-3BB0-9743-9588-B563A341F1DC}"/>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A5E8DD66-F118-0A43-9CD6-478EE4F1110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F8A22257-1823-A144-9D58-9A43AEAF18E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43C6DC56-BC8C-3F4D-816A-1E45ABF1BFFE}"/>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0C337DBF-B0E3-DB46-9024-120C6A3576F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4FE4C48C-CB9F-3245-8E0F-B6BB5E9B696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5A231E38-F3A2-1347-9592-EC1D04198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FEE5022C-2A73-534D-98AD-319C278B508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BF1D4C6-5479-524D-BDC2-8500B164143D}" type="slidenum">
              <a:rPr lang="zh-CN" altLang="en-US" u="none"/>
              <a:pPr eaLnBrk="1" hangingPunct="1"/>
              <a:t>‹#›</a:t>
            </a:fld>
            <a:endParaRPr lang="zh-CN" altLang="en-US" u="none"/>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a16="http://schemas.microsoft.com/office/drawing/2014/main" xmlns="" id="{168EEC43-B242-1C4F-B3F2-129EA4F5F35C}"/>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F906B25D-84F9-9841-91A3-EABE38974DF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942120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736E815C-158B-954C-B1B4-23B10CF25B6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1138"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736E815C-158B-954C-B1B4-23B10CF25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FB3133F9-5FE4-5A43-BCD1-95FF9C18856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B2D8D6B3-3037-DB42-B05B-0CDE4E31CC10}"/>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2A9A1788-D139-7240-9A96-26EAF3AD921F}"/>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F24B86E1-06F0-D748-BFA8-AE328BAFE1B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E59A0C4F-08DC-2E49-835C-D42F8C79DC4C}"/>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559A9035-D711-864B-86FA-CD46B66F491A}"/>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CAC6B8EA-6E84-D242-B97E-B91C68796187}"/>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E6314817-52EB-9141-8F62-1BD1B8E55CD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8B8E4249-195E-B249-920D-04CE9E8D182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3C225F5-3032-6242-829B-1EC3C6E99624}"/>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71B9C6F5-BCF0-9441-AD0D-3426E6AF47B6}"/>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40306A60-6F23-5D48-A5EF-E8168D441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C56B43D9-35BB-0947-AD79-8A7457DFE8D5}"/>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AC54A354-2CA8-E044-9090-DBE89BB3687A}"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AA5BA73B-490C-B74F-9401-B4B2B0CB6BE9}"/>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690EB47C-ECAD-DF48-8A4B-55C7E0EACD5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00400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862AF734-B4A9-CD4B-A773-CABE1C6885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2162"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862AF734-B4A9-CD4B-A773-CABE1C688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775987BA-54EB-A240-86FE-A326EE174B7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2895D6D3-3061-2347-9F8A-7310A7050C36}"/>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B111F05B-0AA4-1F4E-AF97-995471E77292}"/>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DF9C10A2-0702-B840-A44F-AB22A8DEE26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3E50877F-54F8-A044-9436-B57978904E30}"/>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B90B481F-09D6-584B-902B-1ED4D3A1FE01}"/>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D24ECEB6-C9E9-A74E-81D0-7B523FE10C9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7DE2C0C3-974D-954B-8B83-0FC294EB4E68}"/>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2F92D5BE-5582-4246-B701-0FBE61276253}"/>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DA0FC3EA-FF58-7A4A-8DD4-DF4F1E765D9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E6C14C60-CCFB-9F4B-9E4C-DE5FAA89509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3ED7127F-382F-554A-BA8F-8FF3AE6FA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FA4E3F0C-8082-F446-BD35-2056B9C5237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ACE0750-AE6B-2240-8CFE-14AA31513B68}" type="slidenum">
              <a:rPr lang="zh-CN" altLang="en-US" u="none"/>
              <a:pPr eaLnBrk="1" hangingPunct="1"/>
              <a:t>‹#›</a:t>
            </a:fld>
            <a:endParaRPr lang="zh-CN" altLang="en-US" u="none"/>
          </a:p>
        </p:txBody>
      </p:sp>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2D10914D-DC2F-354B-B1C2-6E01B43605BB}"/>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126EEF83-50FB-1F49-A3A4-3F46C157F1B7}"/>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77988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015AF97C-23AA-F74C-9612-F432991111D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3186" r:id="rId3" imgW="9563100" imgH="1600200" progId="Photoshop.Image.6">
                  <p:embed/>
                </p:oleObj>
              </mc:Choice>
              <mc:Fallback>
                <p:oleObj r:id="rId3" imgW="9563100" imgH="1600200" progId="Photoshop.Image.6">
                  <p:embed/>
                  <p:pic>
                    <p:nvPicPr>
                      <p:cNvPr id="4" name="Object 2">
                        <a:extLst>
                          <a:ext uri="{FF2B5EF4-FFF2-40B4-BE49-F238E27FC236}">
                            <a16:creationId xmlns:a16="http://schemas.microsoft.com/office/drawing/2014/main" xmlns="" id="{015AF97C-23AA-F74C-9612-F43299111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未知">
            <a:extLst>
              <a:ext uri="{FF2B5EF4-FFF2-40B4-BE49-F238E27FC236}">
                <a16:creationId xmlns:a16="http://schemas.microsoft.com/office/drawing/2014/main" xmlns="" id="{B472ECCE-96CD-3949-A844-8B59A843F173}"/>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8" name="未知">
            <a:extLst>
              <a:ext uri="{FF2B5EF4-FFF2-40B4-BE49-F238E27FC236}">
                <a16:creationId xmlns:a16="http://schemas.microsoft.com/office/drawing/2014/main" xmlns="" id="{CDBC1A56-AD5B-2A4B-817A-C1FD68B36661}"/>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9" name="Group 5">
            <a:extLst>
              <a:ext uri="{FF2B5EF4-FFF2-40B4-BE49-F238E27FC236}">
                <a16:creationId xmlns:a16="http://schemas.microsoft.com/office/drawing/2014/main" xmlns="" id="{02E6214F-BC2D-1B4E-82B2-9AEF7154E36A}"/>
              </a:ext>
            </a:extLst>
          </p:cNvPr>
          <p:cNvGrpSpPr>
            <a:grpSpLocks/>
          </p:cNvGrpSpPr>
          <p:nvPr/>
        </p:nvGrpSpPr>
        <p:grpSpPr bwMode="auto">
          <a:xfrm>
            <a:off x="7740650" y="347663"/>
            <a:ext cx="387350" cy="366712"/>
            <a:chOff x="0" y="0"/>
            <a:chExt cx="288" cy="288"/>
          </a:xfrm>
        </p:grpSpPr>
        <p:sp>
          <p:nvSpPr>
            <p:cNvPr id="10" name="Oval 6">
              <a:extLst>
                <a:ext uri="{FF2B5EF4-FFF2-40B4-BE49-F238E27FC236}">
                  <a16:creationId xmlns:a16="http://schemas.microsoft.com/office/drawing/2014/main" xmlns="" id="{158ADA14-54A6-1145-8850-2494C9B92A10}"/>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7">
              <a:extLst>
                <a:ext uri="{FF2B5EF4-FFF2-40B4-BE49-F238E27FC236}">
                  <a16:creationId xmlns:a16="http://schemas.microsoft.com/office/drawing/2014/main" xmlns="" id="{B2A624A9-48A6-E145-ABA0-462153BE2C6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8">
            <a:extLst>
              <a:ext uri="{FF2B5EF4-FFF2-40B4-BE49-F238E27FC236}">
                <a16:creationId xmlns:a16="http://schemas.microsoft.com/office/drawing/2014/main" xmlns="" id="{08A254CE-8E22-F143-9673-C7E06B4CF643}"/>
              </a:ext>
            </a:extLst>
          </p:cNvPr>
          <p:cNvGrpSpPr>
            <a:grpSpLocks/>
          </p:cNvGrpSpPr>
          <p:nvPr/>
        </p:nvGrpSpPr>
        <p:grpSpPr bwMode="auto">
          <a:xfrm>
            <a:off x="8153400" y="53975"/>
            <a:ext cx="609600" cy="592138"/>
            <a:chOff x="0" y="0"/>
            <a:chExt cx="576" cy="576"/>
          </a:xfrm>
        </p:grpSpPr>
        <p:sp>
          <p:nvSpPr>
            <p:cNvPr id="13" name="Oval 9">
              <a:extLst>
                <a:ext uri="{FF2B5EF4-FFF2-40B4-BE49-F238E27FC236}">
                  <a16:creationId xmlns:a16="http://schemas.microsoft.com/office/drawing/2014/main" xmlns="" id="{9706803D-903D-A945-8FB1-FE4DACBE013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0">
              <a:extLst>
                <a:ext uri="{FF2B5EF4-FFF2-40B4-BE49-F238E27FC236}">
                  <a16:creationId xmlns:a16="http://schemas.microsoft.com/office/drawing/2014/main" xmlns="" id="{69156E5A-5631-0B4A-974D-45EFF895577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5" name="Group 11">
            <a:extLst>
              <a:ext uri="{FF2B5EF4-FFF2-40B4-BE49-F238E27FC236}">
                <a16:creationId xmlns:a16="http://schemas.microsoft.com/office/drawing/2014/main" xmlns="" id="{D45AE0FE-070D-3F4D-8369-0827E4F0E4FE}"/>
              </a:ext>
            </a:extLst>
          </p:cNvPr>
          <p:cNvGrpSpPr>
            <a:grpSpLocks/>
          </p:cNvGrpSpPr>
          <p:nvPr/>
        </p:nvGrpSpPr>
        <p:grpSpPr bwMode="auto">
          <a:xfrm>
            <a:off x="171450" y="819150"/>
            <a:ext cx="720725" cy="762000"/>
            <a:chOff x="0" y="0"/>
            <a:chExt cx="576" cy="576"/>
          </a:xfrm>
        </p:grpSpPr>
        <p:sp>
          <p:nvSpPr>
            <p:cNvPr id="16" name="Oval 12">
              <a:extLst>
                <a:ext uri="{FF2B5EF4-FFF2-40B4-BE49-F238E27FC236}">
                  <a16:creationId xmlns:a16="http://schemas.microsoft.com/office/drawing/2014/main" xmlns="" id="{92983F4E-3D82-194D-BB92-373F0DB6C1D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7" name="Oval 13">
              <a:extLst>
                <a:ext uri="{FF2B5EF4-FFF2-40B4-BE49-F238E27FC236}">
                  <a16:creationId xmlns:a16="http://schemas.microsoft.com/office/drawing/2014/main" xmlns="" id="{F0A96F4D-9BBB-B048-8ECB-724A4FD7E63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8" name="Picture 18" descr="top">
            <a:extLst>
              <a:ext uri="{FF2B5EF4-FFF2-40B4-BE49-F238E27FC236}">
                <a16:creationId xmlns:a16="http://schemas.microsoft.com/office/drawing/2014/main" xmlns="" id="{3C9328AB-38B6-324F-B93D-4F42044E3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4">
            <a:extLst>
              <a:ext uri="{FF2B5EF4-FFF2-40B4-BE49-F238E27FC236}">
                <a16:creationId xmlns:a16="http://schemas.microsoft.com/office/drawing/2014/main" xmlns="" id="{CDDEAB5D-46DE-4848-80B8-71784995CD4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7D760014-2348-1648-87C5-00F52ABE5FE4}" type="slidenum">
              <a:rPr lang="zh-CN" altLang="en-US" u="none"/>
              <a:pPr eaLnBrk="1" hangingPunct="1"/>
              <a:t>‹#›</a:t>
            </a:fld>
            <a:endParaRPr lang="zh-CN" altLang="en-US" u="none"/>
          </a:p>
        </p:txBody>
      </p:sp>
      <p:sp>
        <p:nvSpPr>
          <p:cNvPr id="20" name="TextBox 18">
            <a:extLst>
              <a:ext uri="{FF2B5EF4-FFF2-40B4-BE49-F238E27FC236}">
                <a16:creationId xmlns:a16="http://schemas.microsoft.com/office/drawing/2014/main" xmlns="" id="{F4CA822E-715A-4346-8462-2BFCADBC8414}"/>
              </a:ext>
            </a:extLst>
          </p:cNvPr>
          <p:cNvSpPr txBox="1"/>
          <p:nvPr userDrawn="1"/>
        </p:nvSpPr>
        <p:spPr>
          <a:xfrm>
            <a:off x="8204200" y="6381750"/>
            <a:ext cx="482600" cy="400050"/>
          </a:xfrm>
          <a:prstGeom prst="rect">
            <a:avLst/>
          </a:prstGeom>
          <a:noFill/>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F7331B0-49CF-6543-8E2A-79FE87F93496}" type="slidenum">
              <a:rPr lang="zh-CN" altLang="en-US" u="none"/>
              <a:pPr eaLnBrk="1" hangingPunct="1"/>
              <a:t>‹#›</a:t>
            </a:fld>
            <a:endParaRPr lang="zh-CN" altLang="en-US" u="none"/>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a:t>单击此处编辑母版标题样式</a:t>
            </a:r>
          </a:p>
        </p:txBody>
      </p:sp>
      <p:sp>
        <p:nvSpPr>
          <p:cNvPr id="21" name="Rectangle 15">
            <a:extLst>
              <a:ext uri="{FF2B5EF4-FFF2-40B4-BE49-F238E27FC236}">
                <a16:creationId xmlns:a16="http://schemas.microsoft.com/office/drawing/2014/main" xmlns="" id="{D1161B4F-AB1E-264A-8D07-E4BC33E36A38}"/>
              </a:ext>
            </a:extLst>
          </p:cNvPr>
          <p:cNvSpPr>
            <a:spLocks noGrp="1" noChangeArrowheads="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69685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177B74-FF25-6043-8855-9E017971C05D}"/>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1A28F2F0-45F7-4647-A57C-BF61A005A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109617D-81B8-784A-838B-751C68139079}"/>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673C1FC9-3718-DD40-9068-597C43851C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57BFEB58-C2A8-8F47-A4A5-1BA138F6FB22}"/>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391732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68D906-CCB7-A746-BA60-D3C5D03B793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7824FD56-0CFA-C249-B420-6E66596C4419}"/>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4CA036E4-B88B-0E49-B619-FCC63A7939EB}"/>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AD92F97E-9947-BF4A-B7CD-3D247C18A82C}"/>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xmlns="" id="{4A8C412A-3BD2-1645-B8C5-8452E1A799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3EE3288-D77C-394A-8341-EEFA1CF5D505}"/>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39977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8CE673-22AE-3C4B-9862-160FF5334CDC}"/>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7695996-80F9-8F44-A2D2-BABEBCDC95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BE12C0DC-C941-864E-92B5-96A72DB259F4}"/>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26F61824-A171-B54D-85D0-8CF43C0EDB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F7E0AF29-443D-4E46-B571-3C12058D5A32}"/>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5CF9E2D7-2DAA-3A4E-A7D8-EF521E7C562C}"/>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8" name="页脚占位符 7">
            <a:extLst>
              <a:ext uri="{FF2B5EF4-FFF2-40B4-BE49-F238E27FC236}">
                <a16:creationId xmlns:a16="http://schemas.microsoft.com/office/drawing/2014/main" xmlns="" id="{D261B231-7280-1A4D-97D1-E7853F23EF4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23CD6A94-E9E8-8B46-9C1D-AF6BC40B87BC}"/>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28721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C1EE99-5FF5-3347-A952-C038EF327D0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CF9E078C-36E2-6D41-968F-D9D667F0448C}"/>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4" name="页脚占位符 3">
            <a:extLst>
              <a:ext uri="{FF2B5EF4-FFF2-40B4-BE49-F238E27FC236}">
                <a16:creationId xmlns:a16="http://schemas.microsoft.com/office/drawing/2014/main" xmlns="" id="{BB6398DE-0051-3B43-A777-7AA6BD4B01E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824E92AF-120B-F444-A623-6727B0D05D31}"/>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96777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914F85E-EE4F-164E-B044-DE203E622313}"/>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3" name="页脚占位符 2">
            <a:extLst>
              <a:ext uri="{FF2B5EF4-FFF2-40B4-BE49-F238E27FC236}">
                <a16:creationId xmlns:a16="http://schemas.microsoft.com/office/drawing/2014/main" xmlns="" id="{235A384A-6981-8B4C-A05B-2917E87C6B8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F6664E8F-9877-DD47-B083-90761A7A2492}"/>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136042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F243C4-C79F-EC48-9D1D-52D19C4846CA}"/>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85ADC354-ACF9-1641-AE8D-A35C820A7FE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230893A3-1E3B-0249-8B08-9E924B6B87A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F32D1229-E5BC-6640-8B91-94E194F743DC}"/>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xmlns="" id="{66E2EA07-9272-3E47-A5FC-109D6E0990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ACC4710F-524B-BC4D-B63D-6C6145BB7585}"/>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373539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385552-06F1-5A47-99B7-56DAA53BDC58}"/>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38184192-91F1-D747-BEAF-3FF5429189F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a:extLst>
              <a:ext uri="{FF2B5EF4-FFF2-40B4-BE49-F238E27FC236}">
                <a16:creationId xmlns:a16="http://schemas.microsoft.com/office/drawing/2014/main" xmlns="" id="{E8E38CFE-6C58-D249-8524-40482F6A0D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FDD55A1D-5E9A-CD4E-974A-F3D552311E43}"/>
              </a:ext>
            </a:extLst>
          </p:cNvPr>
          <p:cNvSpPr>
            <a:spLocks noGrp="1"/>
          </p:cNvSpPr>
          <p:nvPr>
            <p:ph type="dt" sz="half" idx="10"/>
          </p:nvPr>
        </p:nvSpPr>
        <p:spPr/>
        <p:txBody>
          <a:bodyPr/>
          <a:lstStyle/>
          <a:p>
            <a:fld id="{FE632592-64A0-7048-AC21-F5E35EFD7274}"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xmlns="" id="{1C7D25D8-28DD-9444-9875-1416983277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5B6FFBFA-1185-C648-AD4A-28CEF67B3F1B}"/>
              </a:ext>
            </a:extLst>
          </p:cNvPr>
          <p:cNvSpPr>
            <a:spLocks noGrp="1"/>
          </p:cNvSpPr>
          <p:nvPr>
            <p:ph type="sldNum" sz="quarter" idx="12"/>
          </p:nvPr>
        </p:nvSpPr>
        <p:spPr/>
        <p:txBody>
          <a:body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332723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620AB7E-22E8-104B-A02B-EF9B9CF7B7E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79658FE3-1BFF-6E48-9C24-78C759F9900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29EB7491-D8EC-3D45-9AB7-6ED43358C0B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632592-64A0-7048-AC21-F5E35EFD7274}"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xmlns="" id="{60E32FC7-4B24-EA45-866C-47E5D909F2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B9807EE8-E7DD-1D48-AC16-6E3CDCA63E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C944A-63B7-FA47-B3B1-8D457852EF34}" type="slidenum">
              <a:rPr kumimoji="1" lang="zh-CN" altLang="en-US" smtClean="0"/>
              <a:t>‹#›</a:t>
            </a:fld>
            <a:endParaRPr kumimoji="1" lang="zh-CN" altLang="en-US"/>
          </a:p>
        </p:txBody>
      </p:sp>
    </p:spTree>
    <p:extLst>
      <p:ext uri="{BB962C8B-B14F-4D97-AF65-F5344CB8AC3E}">
        <p14:creationId xmlns:p14="http://schemas.microsoft.com/office/powerpoint/2010/main" val="272880853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a:extLst>
              <a:ext uri="{FF2B5EF4-FFF2-40B4-BE49-F238E27FC236}">
                <a16:creationId xmlns:a16="http://schemas.microsoft.com/office/drawing/2014/main" xmlns="" id="{E2E74ABA-A31B-C441-9A8A-1961830696A5}"/>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0898" r:id="rId15" imgW="9563100" imgH="1600200" progId="Photoshop.Image.6">
                  <p:embed/>
                </p:oleObj>
              </mc:Choice>
              <mc:Fallback>
                <p:oleObj r:id="rId15" imgW="9563100" imgH="1600200" progId="Photoshop.Image.6">
                  <p:embed/>
                  <p:pic>
                    <p:nvPicPr>
                      <p:cNvPr id="1026" name="Object 2">
                        <a:extLst>
                          <a:ext uri="{FF2B5EF4-FFF2-40B4-BE49-F238E27FC236}">
                            <a16:creationId xmlns:a16="http://schemas.microsoft.com/office/drawing/2014/main" xmlns="" id="{E2E74ABA-A31B-C441-9A8A-1961830696A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 name="未知">
            <a:extLst>
              <a:ext uri="{FF2B5EF4-FFF2-40B4-BE49-F238E27FC236}">
                <a16:creationId xmlns:a16="http://schemas.microsoft.com/office/drawing/2014/main" xmlns="" id="{45D47063-30DF-A344-89F4-CC7D6D85DD22}"/>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1028" name="未知">
            <a:extLst>
              <a:ext uri="{FF2B5EF4-FFF2-40B4-BE49-F238E27FC236}">
                <a16:creationId xmlns:a16="http://schemas.microsoft.com/office/drawing/2014/main" xmlns="" id="{F80C67B7-A5DE-384E-AFF1-FD02476797D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30" name="Group 5">
            <a:extLst>
              <a:ext uri="{FF2B5EF4-FFF2-40B4-BE49-F238E27FC236}">
                <a16:creationId xmlns:a16="http://schemas.microsoft.com/office/drawing/2014/main" xmlns="" id="{454D4013-41F0-2341-ADD4-D09213BB1C5A}"/>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9CEA8825-8B91-5C4E-A24E-F27A851F2E5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3" name="Oval 7">
              <a:extLst>
                <a:ext uri="{FF2B5EF4-FFF2-40B4-BE49-F238E27FC236}">
                  <a16:creationId xmlns:a16="http://schemas.microsoft.com/office/drawing/2014/main" xmlns="" id="{1EC733B1-5F3B-C340-8703-B56E8639FD5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1" name="Group 8">
            <a:extLst>
              <a:ext uri="{FF2B5EF4-FFF2-40B4-BE49-F238E27FC236}">
                <a16:creationId xmlns:a16="http://schemas.microsoft.com/office/drawing/2014/main" xmlns="" id="{CE6A446C-1699-CE4B-9FA8-3E2E188E4403}"/>
              </a:ext>
            </a:extLst>
          </p:cNvPr>
          <p:cNvGrpSpPr>
            <a:grpSpLocks/>
          </p:cNvGrpSpPr>
          <p:nvPr/>
        </p:nvGrpSpPr>
        <p:grpSpPr bwMode="auto">
          <a:xfrm>
            <a:off x="8153400" y="53975"/>
            <a:ext cx="609600" cy="592138"/>
            <a:chOff x="0" y="0"/>
            <a:chExt cx="576" cy="576"/>
          </a:xfrm>
        </p:grpSpPr>
        <p:sp>
          <p:nvSpPr>
            <p:cNvPr id="6" name="Oval 9">
              <a:extLst>
                <a:ext uri="{FF2B5EF4-FFF2-40B4-BE49-F238E27FC236}">
                  <a16:creationId xmlns:a16="http://schemas.microsoft.com/office/drawing/2014/main" xmlns="" id="{EE6D3CDD-EDC9-524A-9F76-01FCD2BF397A}"/>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5" name="Oval 10">
              <a:extLst>
                <a:ext uri="{FF2B5EF4-FFF2-40B4-BE49-F238E27FC236}">
                  <a16:creationId xmlns:a16="http://schemas.microsoft.com/office/drawing/2014/main" xmlns="" id="{643E7977-FB3D-1441-9C87-51EB2C3BB17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2" name="Group 11">
            <a:extLst>
              <a:ext uri="{FF2B5EF4-FFF2-40B4-BE49-F238E27FC236}">
                <a16:creationId xmlns:a16="http://schemas.microsoft.com/office/drawing/2014/main" xmlns="" id="{4571CD3A-59A6-6946-B475-115FB591C06D}"/>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EC144023-A3F7-B447-8A55-83B52360B43E}"/>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37" name="Oval 13">
              <a:extLst>
                <a:ext uri="{FF2B5EF4-FFF2-40B4-BE49-F238E27FC236}">
                  <a16:creationId xmlns:a16="http://schemas.microsoft.com/office/drawing/2014/main" xmlns="" id="{13752C98-C845-B540-9DD0-6916EC8D989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sp>
        <p:nvSpPr>
          <p:cNvPr id="1033" name="Rectangle 14">
            <a:extLst>
              <a:ext uri="{FF2B5EF4-FFF2-40B4-BE49-F238E27FC236}">
                <a16:creationId xmlns:a16="http://schemas.microsoft.com/office/drawing/2014/main" xmlns="" id="{58A56EF0-FBD3-AA47-9EE4-8883A1244942}"/>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6CE4B96-83A1-B74E-9D3F-C06BF5266EF4}"/>
              </a:ext>
            </a:extLst>
          </p:cNvPr>
          <p:cNvSpPr>
            <a:spLocks noGrp="1" noChangeArrowheads="1"/>
          </p:cNvSpPr>
          <p:nvPr>
            <p:ph type="dt" sz="half" idx="2"/>
          </p:nvPr>
        </p:nvSpPr>
        <p:spPr bwMode="auto">
          <a:xfrm>
            <a:off x="457200" y="6400800"/>
            <a:ext cx="2133600" cy="320675"/>
          </a:xfrm>
          <a:prstGeom prst="rect">
            <a:avLst/>
          </a:prstGeom>
          <a:noFill/>
          <a:ln>
            <a:noFill/>
          </a:ln>
          <a:effectLs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35" name="Rectangle 17">
            <a:extLst>
              <a:ext uri="{FF2B5EF4-FFF2-40B4-BE49-F238E27FC236}">
                <a16:creationId xmlns:a16="http://schemas.microsoft.com/office/drawing/2014/main" xmlns="" id="{1B7B3C44-D5B8-B24D-A622-5E41B8C76CA7}"/>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1036" name="Picture 18" descr="top">
            <a:extLst>
              <a:ext uri="{FF2B5EF4-FFF2-40B4-BE49-F238E27FC236}">
                <a16:creationId xmlns:a16="http://schemas.microsoft.com/office/drawing/2014/main" xmlns="" id="{72853EBC-966E-7F41-AE53-A46785D04C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xmlns="" id="{48649B21-CD6C-BC4F-9CAF-16542F285ECE}"/>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06C25A0-82DC-F642-821C-8DF22119ACC3}" type="slidenum">
              <a:rPr lang="zh-CN" altLang="en-US" u="none"/>
              <a:pPr eaLnBrk="1" hangingPunct="1"/>
              <a:t>‹#›</a:t>
            </a:fld>
            <a:endParaRPr lang="zh-CN" altLang="en-US" u="none"/>
          </a:p>
        </p:txBody>
      </p:sp>
    </p:spTree>
    <p:extLst>
      <p:ext uri="{BB962C8B-B14F-4D97-AF65-F5344CB8AC3E}">
        <p14:creationId xmlns:p14="http://schemas.microsoft.com/office/powerpoint/2010/main" val="17865148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13.emf"/><Relationship Id="rId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6858000"/>
          </a:xfrm>
          <a:blipFill>
            <a:blip r:embed="rId3"/>
            <a:stretch>
              <a:fillRect/>
            </a:stretch>
          </a:blipFill>
        </p:spPr>
        <p:txBody>
          <a:bodyPr/>
          <a:lstStyle/>
          <a:p>
            <a:r>
              <a:rPr lang="en-US" altLang="zh-CN" sz="4000" dirty="0">
                <a:solidFill>
                  <a:schemeClr val="bg1"/>
                </a:solidFill>
              </a:rPr>
              <a:t>Python</a:t>
            </a:r>
            <a:r>
              <a:rPr lang="zh-CN" altLang="en-US" sz="4000" dirty="0">
                <a:solidFill>
                  <a:schemeClr val="bg1"/>
                </a:solidFill>
              </a:rPr>
              <a:t>程序设计</a:t>
            </a:r>
            <a:r>
              <a:rPr lang="zh-CN" altLang="en-US" sz="3200" dirty="0">
                <a:solidFill>
                  <a:schemeClr val="bg1"/>
                </a:solidFill>
              </a:rPr>
              <a:t/>
            </a:r>
            <a:br>
              <a:rPr lang="zh-CN" altLang="en-US" sz="3200" dirty="0">
                <a:solidFill>
                  <a:schemeClr val="bg1"/>
                </a:solidFill>
              </a:rPr>
            </a:br>
            <a:r>
              <a:rPr lang="zh-CN" altLang="en-US" sz="3200" dirty="0">
                <a:solidFill>
                  <a:schemeClr val="bg1"/>
                </a:solidFill>
              </a:rPr>
              <a:t>第</a:t>
            </a:r>
            <a:r>
              <a:rPr lang="en-US" altLang="zh-CN" sz="3200" dirty="0">
                <a:solidFill>
                  <a:schemeClr val="bg1"/>
                </a:solidFill>
              </a:rPr>
              <a:t>5</a:t>
            </a:r>
            <a:r>
              <a:rPr lang="zh-CN" altLang="en-US" sz="3200" dirty="0">
                <a:solidFill>
                  <a:schemeClr val="bg1"/>
                </a:solidFill>
              </a:rPr>
              <a:t>章</a:t>
            </a:r>
            <a:r>
              <a:rPr lang="en-US" altLang="zh-CN" sz="3200" dirty="0">
                <a:solidFill>
                  <a:schemeClr val="bg1"/>
                </a:solidFill>
              </a:rPr>
              <a:t> </a:t>
            </a:r>
            <a:r>
              <a:rPr lang="zh-CN" altLang="en-US" sz="3200" dirty="0">
                <a:solidFill>
                  <a:schemeClr val="bg1"/>
                </a:solidFill>
              </a:rPr>
              <a:t>函数</a:t>
            </a:r>
            <a:br>
              <a:rPr lang="zh-CN" altLang="en-US" sz="3200" dirty="0">
                <a:solidFill>
                  <a:schemeClr val="bg1"/>
                </a:solidFill>
              </a:rPr>
            </a:br>
            <a:endParaRPr kumimoji="1" lang="zh-CN" altLang="en-US" dirty="0">
              <a:solidFill>
                <a:schemeClr val="bg1"/>
              </a:solidFill>
            </a:endParaRPr>
          </a:p>
        </p:txBody>
      </p:sp>
      <p:sp>
        <p:nvSpPr>
          <p:cNvPr id="7" name="Rectangle 3">
            <a:extLst>
              <a:ext uri="{FF2B5EF4-FFF2-40B4-BE49-F238E27FC236}">
                <a16:creationId xmlns:a16="http://schemas.microsoft.com/office/drawing/2014/main" xmlns="" id="{7323B7E4-8674-1046-920C-F5FC3F5B2342}"/>
              </a:ext>
            </a:extLst>
          </p:cNvPr>
          <p:cNvSpPr txBox="1">
            <a:spLocks noChangeArrowheads="1"/>
          </p:cNvSpPr>
          <p:nvPr/>
        </p:nvSpPr>
        <p:spPr bwMode="auto">
          <a:xfrm>
            <a:off x="940702" y="5319584"/>
            <a:ext cx="67802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20000"/>
              </a:spcBef>
              <a:spcAft>
                <a:spcPct val="0"/>
              </a:spcAft>
              <a:buClr>
                <a:srgbClr val="A0CFCF"/>
              </a:buClr>
              <a:buSzPct val="70000"/>
              <a:buFont typeface="Wingdings" charset="0"/>
              <a:buChar char="l"/>
              <a:defRPr kumimoji="1" sz="2400">
                <a:solidFill>
                  <a:schemeClr val="tx1"/>
                </a:solidFill>
                <a:latin typeface="微软雅黑"/>
                <a:ea typeface="微软雅黑"/>
                <a:cs typeface="微软雅黑"/>
              </a:defRPr>
            </a:lvl1pPr>
            <a:lvl2pPr marL="742950" indent="-285750" algn="l" rtl="0" eaLnBrk="1" fontAlgn="base" hangingPunct="1">
              <a:spcBef>
                <a:spcPct val="20000"/>
              </a:spcBef>
              <a:spcAft>
                <a:spcPct val="0"/>
              </a:spcAft>
              <a:buClr>
                <a:schemeClr val="accent1"/>
              </a:buClr>
              <a:buSzPct val="70000"/>
              <a:buFont typeface="Wingdings" charset="0"/>
              <a:buChar char="Ø"/>
              <a:defRPr kumimoji="1" sz="2000">
                <a:solidFill>
                  <a:schemeClr val="tx1"/>
                </a:solidFill>
                <a:latin typeface="微软雅黑"/>
                <a:ea typeface="微软雅黑"/>
                <a:cs typeface="微软雅黑"/>
              </a:defRPr>
            </a:lvl2pPr>
            <a:lvl3pPr marL="1143000" indent="-228600" algn="l" rtl="0" eaLnBrk="1" fontAlgn="base" hangingPunct="1">
              <a:spcBef>
                <a:spcPct val="20000"/>
              </a:spcBef>
              <a:spcAft>
                <a:spcPct val="0"/>
              </a:spcAft>
              <a:buClr>
                <a:schemeClr val="tx1"/>
              </a:buClr>
              <a:buSzPct val="70000"/>
              <a:buFont typeface="Wingdings" charset="0"/>
              <a:buChar char="ü"/>
              <a:defRPr kumimoji="1">
                <a:solidFill>
                  <a:schemeClr val="tx1"/>
                </a:solidFill>
                <a:latin typeface="微软雅黑"/>
                <a:ea typeface="微软雅黑"/>
                <a:cs typeface="微软雅黑"/>
              </a:defRPr>
            </a:lvl3pPr>
            <a:lvl4pPr marL="1600200" indent="-228600" algn="l" rtl="0" eaLnBrk="1" fontAlgn="base" hangingPunct="1">
              <a:spcBef>
                <a:spcPct val="20000"/>
              </a:spcBef>
              <a:spcAft>
                <a:spcPct val="0"/>
              </a:spcAft>
              <a:buClr>
                <a:srgbClr val="A0CFCF"/>
              </a:buClr>
              <a:buSzPct val="70000"/>
              <a:buFont typeface="Wingdings" charset="0"/>
              <a:buChar char="u"/>
              <a:defRPr kumimoji="1">
                <a:solidFill>
                  <a:schemeClr val="tx1"/>
                </a:solidFill>
                <a:latin typeface="微软雅黑"/>
                <a:ea typeface="微软雅黑"/>
                <a:cs typeface="微软雅黑"/>
              </a:defRPr>
            </a:lvl4pPr>
            <a:lvl5pPr marL="2057400" indent="-228600" algn="l" rtl="0" eaLnBrk="1" fontAlgn="base" hangingPunct="1">
              <a:spcBef>
                <a:spcPct val="20000"/>
              </a:spcBef>
              <a:spcAft>
                <a:spcPct val="0"/>
              </a:spcAft>
              <a:buClr>
                <a:srgbClr val="A0CFCF"/>
              </a:buClr>
              <a:buSzPct val="70000"/>
              <a:buFont typeface="Wingdings" charset="0"/>
              <a:buChar char="p"/>
              <a:defRPr kumimoji="1">
                <a:solidFill>
                  <a:schemeClr val="tx1"/>
                </a:solidFill>
                <a:latin typeface="微软雅黑"/>
                <a:ea typeface="微软雅黑"/>
                <a:cs typeface="微软雅黑"/>
              </a:defRPr>
            </a:lvl5pPr>
            <a:lvl6pPr marL="25146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9pPr>
          </a:lstStyle>
          <a:p>
            <a:pPr marL="0" indent="0" algn="ctr" defTabSz="914400">
              <a:lnSpc>
                <a:spcPct val="80000"/>
              </a:lnSpc>
              <a:buFont typeface="Wingdings" pitchFamily="2" charset="2"/>
              <a:buNone/>
            </a:pPr>
            <a:r>
              <a:rPr lang="zh-CN" altLang="en-US" kern="0" dirty="0"/>
              <a:t>信息学院</a:t>
            </a:r>
            <a:endParaRPr lang="en-US" altLang="zh-CN" kern="0" dirty="0"/>
          </a:p>
          <a:p>
            <a:pPr marL="0" indent="0" algn="ctr" defTabSz="914400">
              <a:lnSpc>
                <a:spcPct val="80000"/>
              </a:lnSpc>
              <a:buFont typeface="Wingdings" pitchFamily="2" charset="2"/>
              <a:buNone/>
            </a:pPr>
            <a:r>
              <a:rPr lang="en-US" altLang="zh-CN" kern="0" dirty="0"/>
              <a:t>2019</a:t>
            </a:r>
            <a:endParaRPr lang="zh-CN" altLang="en-US" sz="2000" kern="0" dirty="0"/>
          </a:p>
        </p:txBody>
      </p:sp>
      <p:sp>
        <p:nvSpPr>
          <p:cNvPr id="13" name="Rectangle 2">
            <a:extLst>
              <a:ext uri="{FF2B5EF4-FFF2-40B4-BE49-F238E27FC236}">
                <a16:creationId xmlns:a16="http://schemas.microsoft.com/office/drawing/2014/main" xmlns="" id="{8612BF3D-32EF-D546-B918-7276DB01B53C}"/>
              </a:ext>
            </a:extLst>
          </p:cNvPr>
          <p:cNvSpPr txBox="1">
            <a:spLocks noChangeArrowheads="1"/>
          </p:cNvSpPr>
          <p:nvPr/>
        </p:nvSpPr>
        <p:spPr bwMode="auto">
          <a:xfrm>
            <a:off x="306388" y="2286000"/>
            <a:ext cx="8609012" cy="19050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rgbClr val="FFFFFF"/>
                </a:solidFill>
                <a:effectLst/>
                <a:uLnTx/>
                <a:uFillTx/>
                <a:latin typeface="Times New Roman"/>
                <a:ea typeface="黑体"/>
                <a:cs typeface="+mj-cs"/>
              </a:rPr>
              <a:t>Python</a:t>
            </a:r>
            <a:r>
              <a:rPr kumimoji="0" lang="zh-CN" altLang="en-US" sz="4400" b="1" i="0" u="none" strike="noStrike" kern="0" cap="none" spc="0" normalizeH="0" baseline="0" noProof="0" dirty="0">
                <a:ln>
                  <a:noFill/>
                </a:ln>
                <a:solidFill>
                  <a:srgbClr val="FFFFFF"/>
                </a:solidFill>
                <a:effectLst/>
                <a:uLnTx/>
                <a:uFillTx/>
                <a:latin typeface="Times New Roman"/>
                <a:ea typeface="黑体"/>
                <a:cs typeface="+mj-cs"/>
              </a:rPr>
              <a:t>程序设计</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
            </a:r>
            <a:b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b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第</a:t>
            </a:r>
            <a:r>
              <a:rPr lang="en-US" altLang="zh-CN" sz="3600" kern="0" dirty="0">
                <a:solidFill>
                  <a:srgbClr val="FFFFFF"/>
                </a:solidFill>
                <a:latin typeface="Times New Roman"/>
                <a:ea typeface="黑体"/>
              </a:rPr>
              <a:t>5</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章</a:t>
            </a:r>
            <a:r>
              <a:rPr kumimoji="0" lang="en-US" altLang="zh-CN" sz="3600" b="1" i="0" u="none" strike="noStrike" kern="0" cap="none" spc="0" normalizeH="0" baseline="0" noProof="0" dirty="0">
                <a:ln>
                  <a:noFill/>
                </a:ln>
                <a:solidFill>
                  <a:srgbClr val="FFFFFF"/>
                </a:solidFill>
                <a:effectLst/>
                <a:uLnTx/>
                <a:uFillTx/>
                <a:latin typeface="Times New Roman"/>
                <a:ea typeface="黑体"/>
                <a:cs typeface="+mj-cs"/>
              </a:rPr>
              <a:t> </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函数</a:t>
            </a:r>
          </a:p>
        </p:txBody>
      </p:sp>
    </p:spTree>
    <p:extLst>
      <p:ext uri="{BB962C8B-B14F-4D97-AF65-F5344CB8AC3E}">
        <p14:creationId xmlns:p14="http://schemas.microsoft.com/office/powerpoint/2010/main" val="165410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参数传递</a:t>
            </a:r>
            <a:endParaRPr kumimoji="1" lang="zh-CN" altLang="en-US" dirty="0"/>
          </a:p>
        </p:txBody>
      </p:sp>
      <p:sp>
        <p:nvSpPr>
          <p:cNvPr id="3" name="内容占位符 2"/>
          <p:cNvSpPr>
            <a:spLocks noGrp="1"/>
          </p:cNvSpPr>
          <p:nvPr>
            <p:ph idx="1"/>
          </p:nvPr>
        </p:nvSpPr>
        <p:spPr>
          <a:xfrm>
            <a:off x="457200" y="2057400"/>
            <a:ext cx="8027894" cy="4074459"/>
          </a:xfrm>
        </p:spPr>
        <p:txBody>
          <a:bodyPr/>
          <a:lstStyle/>
          <a:p>
            <a:pPr>
              <a:buFont typeface="Wingdings" pitchFamily="2" charset="2"/>
              <a:buChar char="l"/>
            </a:pPr>
            <a:r>
              <a:rPr lang="zh-CN" altLang="en-US" dirty="0"/>
              <a:t>函数定义中可以不包含形参，也可以包含一个或多个</a:t>
            </a:r>
            <a:r>
              <a:rPr lang="zh-CN" altLang="en-US" dirty="0" smtClean="0"/>
              <a:t>形参</a:t>
            </a:r>
            <a:r>
              <a:rPr lang="zh-CN" altLang="en-US" dirty="0"/>
              <a:t>。</a:t>
            </a:r>
            <a:endParaRPr lang="en-US" altLang="zh-CN" dirty="0"/>
          </a:p>
          <a:p>
            <a:pPr lvl="1"/>
            <a:r>
              <a:rPr lang="zh-CN" altLang="en-US" dirty="0"/>
              <a:t>不包含形参的函数，不需要向其传递信息，就能独立完成某个任务。</a:t>
            </a:r>
            <a:endParaRPr lang="en-US" altLang="zh-CN" dirty="0"/>
          </a:p>
          <a:p>
            <a:pPr lvl="1"/>
            <a:r>
              <a:rPr lang="zh-CN" altLang="en-US" dirty="0"/>
              <a:t>包含多个形参的函数，就需要向其传递多个实参，这就涉及到形参和实参的对应</a:t>
            </a:r>
            <a:r>
              <a:rPr lang="zh-CN" altLang="en-US" dirty="0" smtClean="0"/>
              <a:t>问题。</a:t>
            </a:r>
            <a:endParaRPr lang="en-US" altLang="zh-CN" dirty="0"/>
          </a:p>
        </p:txBody>
      </p:sp>
    </p:spTree>
    <p:extLst>
      <p:ext uri="{BB962C8B-B14F-4D97-AF65-F5344CB8AC3E}">
        <p14:creationId xmlns:p14="http://schemas.microsoft.com/office/powerpoint/2010/main" val="361287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参数传递</a:t>
            </a:r>
            <a:endParaRPr kumimoji="1" lang="zh-CN" altLang="en-US" dirty="0"/>
          </a:p>
        </p:txBody>
      </p:sp>
      <p:sp>
        <p:nvSpPr>
          <p:cNvPr id="3" name="内容占位符 2"/>
          <p:cNvSpPr>
            <a:spLocks noGrp="1"/>
          </p:cNvSpPr>
          <p:nvPr>
            <p:ph idx="1"/>
          </p:nvPr>
        </p:nvSpPr>
        <p:spPr>
          <a:xfrm>
            <a:off x="457200" y="2043953"/>
            <a:ext cx="8027894" cy="4101354"/>
          </a:xfrm>
        </p:spPr>
        <p:txBody>
          <a:bodyPr/>
          <a:lstStyle/>
          <a:p>
            <a:pPr>
              <a:buFont typeface="Wingdings" pitchFamily="2" charset="2"/>
              <a:buChar char="l"/>
            </a:pPr>
            <a:r>
              <a:rPr lang="zh-CN" altLang="en" b="1" dirty="0"/>
              <a:t>位置</a:t>
            </a:r>
            <a:r>
              <a:rPr lang="zh-CN" altLang="en-US" b="1" dirty="0"/>
              <a:t>参数</a:t>
            </a:r>
            <a:r>
              <a:rPr lang="zh-CN" altLang="en-US" dirty="0"/>
              <a:t>：函数调用时每个实参</a:t>
            </a:r>
            <a:r>
              <a:rPr lang="zh-CN" altLang="en-US" dirty="0" smtClean="0"/>
              <a:t>都要关联</a:t>
            </a:r>
            <a:r>
              <a:rPr lang="zh-CN" altLang="en-US" dirty="0"/>
              <a:t>到函数定义中的一个形参。位置参数是基于</a:t>
            </a:r>
            <a:r>
              <a:rPr lang="zh-CN" altLang="en-US" b="1" dirty="0"/>
              <a:t>实参顺序</a:t>
            </a:r>
            <a:r>
              <a:rPr lang="zh-CN" altLang="en-US" dirty="0"/>
              <a:t>对应的，要求实参的顺序和形参的顺序完全相同</a:t>
            </a:r>
            <a:r>
              <a:rPr lang="zh-CN" altLang="en-US" dirty="0" smtClean="0"/>
              <a:t>。</a:t>
            </a:r>
            <a:endParaRPr lang="en-US" altLang="zh-CN" dirty="0"/>
          </a:p>
          <a:p>
            <a:pPr>
              <a:buFont typeface="Wingdings" pitchFamily="2" charset="2"/>
              <a:buChar char="l"/>
            </a:pPr>
            <a:r>
              <a:rPr lang="en-US" altLang="zh-CN" b="1" dirty="0" smtClean="0"/>
              <a:t>【</a:t>
            </a:r>
            <a:r>
              <a:rPr lang="zh-CN" altLang="en-US" b="1" dirty="0" smtClean="0"/>
              <a:t>例</a:t>
            </a:r>
            <a:r>
              <a:rPr lang="en-US" altLang="zh-CN" b="1" dirty="0"/>
              <a:t>5-4</a:t>
            </a:r>
            <a:r>
              <a:rPr lang="en-US" altLang="zh-CN" b="1" dirty="0" smtClean="0"/>
              <a:t>】 </a:t>
            </a:r>
            <a:r>
              <a:rPr lang="zh-CN" altLang="en-US" dirty="0"/>
              <a:t>生成班级的课程成绩单。把</a:t>
            </a:r>
            <a:r>
              <a:rPr lang="en-US" altLang="zh-CN" dirty="0"/>
              <a:t>【</a:t>
            </a:r>
            <a:r>
              <a:rPr lang="zh-CN" altLang="en-US" dirty="0"/>
              <a:t>例</a:t>
            </a:r>
            <a:r>
              <a:rPr lang="en-US" altLang="zh-CN" dirty="0"/>
              <a:t>5-1】</a:t>
            </a:r>
            <a:r>
              <a:rPr lang="zh-CN" altLang="en-US" dirty="0"/>
              <a:t>所对应的两个列表</a:t>
            </a:r>
            <a:r>
              <a:rPr lang="en" altLang="zh-CN" dirty="0"/>
              <a:t>classmates = ['</a:t>
            </a:r>
            <a:r>
              <a:rPr lang="zh-CN" altLang="en-US" dirty="0"/>
              <a:t>刘达</a:t>
            </a:r>
            <a:r>
              <a:rPr lang="en-US" altLang="zh-CN" dirty="0"/>
              <a:t>', '</a:t>
            </a:r>
            <a:r>
              <a:rPr lang="zh-CN" altLang="en-US" dirty="0"/>
              <a:t>王尔</a:t>
            </a:r>
            <a:r>
              <a:rPr lang="en-US" altLang="zh-CN" dirty="0"/>
              <a:t>', '</a:t>
            </a:r>
            <a:r>
              <a:rPr lang="zh-CN" altLang="en-US" dirty="0"/>
              <a:t>李姗</a:t>
            </a:r>
            <a:r>
              <a:rPr lang="en-US" altLang="zh-CN" dirty="0"/>
              <a:t>', '</a:t>
            </a:r>
            <a:r>
              <a:rPr lang="zh-CN" altLang="en-US" dirty="0"/>
              <a:t>陈思</a:t>
            </a:r>
            <a:r>
              <a:rPr lang="en-US" altLang="zh-CN" dirty="0"/>
              <a:t>']</a:t>
            </a:r>
            <a:r>
              <a:rPr lang="zh-CN" altLang="en-US" dirty="0"/>
              <a:t>和</a:t>
            </a:r>
            <a:r>
              <a:rPr lang="en" altLang="zh-CN" dirty="0"/>
              <a:t>scores = [89, 95, 67, 75]</a:t>
            </a:r>
            <a:r>
              <a:rPr lang="zh-CN" altLang="en-US" dirty="0"/>
              <a:t>建立关联关系，即生成字典</a:t>
            </a:r>
            <a:r>
              <a:rPr lang="en" altLang="zh-CN" dirty="0"/>
              <a:t>grade={'</a:t>
            </a:r>
            <a:r>
              <a:rPr lang="zh-CN" altLang="en-US" dirty="0"/>
              <a:t>刘达</a:t>
            </a:r>
            <a:r>
              <a:rPr lang="en-US" altLang="zh-CN" dirty="0"/>
              <a:t>': 89, '</a:t>
            </a:r>
            <a:r>
              <a:rPr lang="zh-CN" altLang="en-US" dirty="0"/>
              <a:t>王尔</a:t>
            </a:r>
            <a:r>
              <a:rPr lang="en-US" altLang="zh-CN" dirty="0"/>
              <a:t>': 95, '</a:t>
            </a:r>
            <a:r>
              <a:rPr lang="zh-CN" altLang="en-US" dirty="0"/>
              <a:t>李珊</a:t>
            </a:r>
            <a:r>
              <a:rPr lang="en-US" altLang="zh-CN" dirty="0"/>
              <a:t>': 67, '</a:t>
            </a:r>
            <a:r>
              <a:rPr lang="zh-CN" altLang="en-US" dirty="0"/>
              <a:t>陈思</a:t>
            </a:r>
            <a:r>
              <a:rPr lang="en-US" altLang="zh-CN" dirty="0"/>
              <a:t>': 75}</a:t>
            </a:r>
            <a:r>
              <a:rPr lang="zh-CN" altLang="en-US" dirty="0"/>
              <a:t>。假定</a:t>
            </a:r>
            <a:r>
              <a:rPr lang="en" altLang="zh-CN" dirty="0"/>
              <a:t>classmates</a:t>
            </a:r>
            <a:r>
              <a:rPr lang="zh-CN" altLang="en-US" dirty="0"/>
              <a:t>列表和</a:t>
            </a:r>
            <a:r>
              <a:rPr lang="en" altLang="zh-CN" dirty="0"/>
              <a:t>scores</a:t>
            </a:r>
            <a:r>
              <a:rPr lang="zh-CN" altLang="en-US" dirty="0"/>
              <a:t>列表均按学号顺序排列</a:t>
            </a:r>
            <a:r>
              <a:rPr lang="zh-CN" altLang="en-US" dirty="0" smtClean="0"/>
              <a:t>。</a:t>
            </a:r>
            <a:endParaRPr lang="zh-CN" altLang="en-US" sz="2000" i="1" dirty="0"/>
          </a:p>
        </p:txBody>
      </p:sp>
    </p:spTree>
    <p:extLst>
      <p:ext uri="{BB962C8B-B14F-4D97-AF65-F5344CB8AC3E}">
        <p14:creationId xmlns:p14="http://schemas.microsoft.com/office/powerpoint/2010/main" val="53376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457200" y="1909482"/>
            <a:ext cx="8229600" cy="4415118"/>
          </a:xfrm>
        </p:spPr>
        <p:txBody>
          <a:bodyPr>
            <a:normAutofit/>
          </a:bodyPr>
          <a:lstStyle/>
          <a:p>
            <a:pPr marL="0" indent="0">
              <a:buNone/>
            </a:pPr>
            <a:r>
              <a:rPr lang="en-US" altLang="zh-CN" sz="2000" dirty="0" smtClean="0"/>
              <a:t>'''</a:t>
            </a:r>
            <a:r>
              <a:rPr lang="zh-CN" altLang="en-US" sz="2000" dirty="0"/>
              <a:t>通过两个列表建立字典</a:t>
            </a:r>
            <a:r>
              <a:rPr lang="en-US" altLang="zh-CN" sz="2000" dirty="0"/>
              <a:t>'''</a:t>
            </a:r>
          </a:p>
          <a:p>
            <a:pPr marL="0" indent="0">
              <a:buNone/>
            </a:pPr>
            <a:r>
              <a:rPr lang="en" altLang="zh-CN" sz="2000" dirty="0"/>
              <a:t>def </a:t>
            </a:r>
            <a:r>
              <a:rPr lang="en" altLang="zh-CN" sz="2000" dirty="0" err="1"/>
              <a:t>buildict</a:t>
            </a:r>
            <a:r>
              <a:rPr lang="en" altLang="zh-CN" sz="2000" dirty="0"/>
              <a:t>(</a:t>
            </a:r>
            <a:r>
              <a:rPr lang="en" altLang="zh-CN" sz="2000" dirty="0" err="1"/>
              <a:t>keys,values</a:t>
            </a:r>
            <a:r>
              <a:rPr lang="en" altLang="zh-CN" sz="2000" dirty="0"/>
              <a:t>): #</a:t>
            </a:r>
            <a:r>
              <a:rPr lang="zh-CN" altLang="en-US" sz="2000" dirty="0"/>
              <a:t>建立字典函数</a:t>
            </a:r>
          </a:p>
          <a:p>
            <a:pPr marL="0" indent="0">
              <a:buNone/>
            </a:pPr>
            <a:r>
              <a:rPr lang="en" altLang="zh-CN" sz="2000" dirty="0"/>
              <a:t>	</a:t>
            </a:r>
            <a:r>
              <a:rPr lang="en" altLang="zh-CN" sz="2000" dirty="0" err="1"/>
              <a:t>artdict</a:t>
            </a:r>
            <a:r>
              <a:rPr lang="en" altLang="zh-CN" sz="2000" dirty="0"/>
              <a:t> = {}</a:t>
            </a:r>
          </a:p>
          <a:p>
            <a:pPr marL="0" indent="0">
              <a:buNone/>
            </a:pPr>
            <a:r>
              <a:rPr lang="en" altLang="zh-CN" sz="2000" dirty="0"/>
              <a:t>	for </a:t>
            </a:r>
            <a:r>
              <a:rPr lang="en" altLang="zh-CN" sz="2000" dirty="0" err="1"/>
              <a:t>i</a:t>
            </a:r>
            <a:r>
              <a:rPr lang="en" altLang="zh-CN" sz="2000" dirty="0"/>
              <a:t> in keys: #</a:t>
            </a:r>
            <a:r>
              <a:rPr lang="en" altLang="zh-CN" sz="2000" dirty="0" err="1"/>
              <a:t>i</a:t>
            </a:r>
            <a:r>
              <a:rPr lang="zh-CN" altLang="en-US" sz="2000" dirty="0"/>
              <a:t>为关键字</a:t>
            </a:r>
          </a:p>
          <a:p>
            <a:pPr marL="0" indent="0">
              <a:buNone/>
            </a:pPr>
            <a:r>
              <a:rPr lang="en" altLang="zh-CN" sz="2000" dirty="0"/>
              <a:t>		</a:t>
            </a:r>
            <a:r>
              <a:rPr lang="en" altLang="zh-CN" sz="2000" dirty="0" err="1"/>
              <a:t>artdict</a:t>
            </a:r>
            <a:r>
              <a:rPr lang="en" altLang="zh-CN" sz="2000" dirty="0"/>
              <a:t>[</a:t>
            </a:r>
            <a:r>
              <a:rPr lang="en" altLang="zh-CN" sz="2000" dirty="0" err="1"/>
              <a:t>i</a:t>
            </a:r>
            <a:r>
              <a:rPr lang="en" altLang="zh-CN" sz="2000" dirty="0"/>
              <a:t>] = values[</a:t>
            </a:r>
            <a:r>
              <a:rPr lang="en" altLang="zh-CN" sz="2000" dirty="0" err="1"/>
              <a:t>keys.index</a:t>
            </a:r>
            <a:r>
              <a:rPr lang="en" altLang="zh-CN" sz="2000" dirty="0"/>
              <a:t>(</a:t>
            </a:r>
            <a:r>
              <a:rPr lang="en" altLang="zh-CN" sz="2000" dirty="0" err="1"/>
              <a:t>i</a:t>
            </a:r>
            <a:r>
              <a:rPr lang="en" altLang="zh-CN" sz="2000" dirty="0"/>
              <a:t>)]</a:t>
            </a:r>
          </a:p>
          <a:p>
            <a:pPr marL="0" indent="0">
              <a:buNone/>
            </a:pPr>
            <a:r>
              <a:rPr lang="en" altLang="zh-CN" sz="2000" dirty="0" smtClean="0"/>
              <a:t>	return </a:t>
            </a:r>
            <a:r>
              <a:rPr lang="en" altLang="zh-CN" sz="2000" dirty="0"/>
              <a:t>artdict</a:t>
            </a:r>
          </a:p>
          <a:p>
            <a:pPr marL="0" indent="0">
              <a:buNone/>
            </a:pPr>
            <a:r>
              <a:rPr lang="en" altLang="zh-CN" sz="2000" dirty="0"/>
              <a:t>#</a:t>
            </a:r>
            <a:r>
              <a:rPr lang="zh-CN" altLang="en-US" sz="2000" dirty="0"/>
              <a:t>主程序</a:t>
            </a:r>
          </a:p>
          <a:p>
            <a:pPr marL="0" indent="0">
              <a:buNone/>
            </a:pPr>
            <a:r>
              <a:rPr lang="en" altLang="zh-CN" sz="2000" dirty="0"/>
              <a:t>classmates = ['</a:t>
            </a:r>
            <a:r>
              <a:rPr lang="zh-CN" altLang="en-US" sz="2000" dirty="0"/>
              <a:t>刘达</a:t>
            </a:r>
            <a:r>
              <a:rPr lang="en-US" altLang="zh-CN" sz="2000" dirty="0"/>
              <a:t>', '</a:t>
            </a:r>
            <a:r>
              <a:rPr lang="zh-CN" altLang="en-US" sz="2000" dirty="0"/>
              <a:t>王尔</a:t>
            </a:r>
            <a:r>
              <a:rPr lang="en-US" altLang="zh-CN" sz="2000" dirty="0"/>
              <a:t>', '</a:t>
            </a:r>
            <a:r>
              <a:rPr lang="zh-CN" altLang="en-US" sz="2000" dirty="0"/>
              <a:t>李姗</a:t>
            </a:r>
            <a:r>
              <a:rPr lang="en-US" altLang="zh-CN" sz="2000" dirty="0"/>
              <a:t>', '</a:t>
            </a:r>
            <a:r>
              <a:rPr lang="zh-CN" altLang="en-US" sz="2000" dirty="0"/>
              <a:t>陈思</a:t>
            </a:r>
            <a:r>
              <a:rPr lang="en-US" altLang="zh-CN" sz="2000" dirty="0"/>
              <a:t>']</a:t>
            </a:r>
          </a:p>
          <a:p>
            <a:pPr marL="0" indent="0">
              <a:buNone/>
            </a:pPr>
            <a:r>
              <a:rPr lang="en" altLang="zh-CN" sz="2000" dirty="0"/>
              <a:t>scores = [89, 95, 67, 75]</a:t>
            </a:r>
          </a:p>
          <a:p>
            <a:pPr marL="0" indent="0">
              <a:buNone/>
            </a:pPr>
            <a:r>
              <a:rPr lang="en" altLang="zh-CN" sz="2000" dirty="0"/>
              <a:t>grade = </a:t>
            </a:r>
            <a:r>
              <a:rPr lang="en" altLang="zh-CN" sz="2000" dirty="0" err="1"/>
              <a:t>buildict</a:t>
            </a:r>
            <a:r>
              <a:rPr lang="en" altLang="zh-CN" sz="2000" dirty="0"/>
              <a:t>(classmates, scores)#</a:t>
            </a:r>
            <a:r>
              <a:rPr lang="zh-CN" altLang="en-US" sz="2000" dirty="0"/>
              <a:t>调用函数</a:t>
            </a:r>
          </a:p>
          <a:p>
            <a:pPr marL="0" indent="0">
              <a:buNone/>
            </a:pPr>
            <a:r>
              <a:rPr lang="en" altLang="zh-CN" sz="2000" dirty="0"/>
              <a:t>print(grade)</a:t>
            </a:r>
          </a:p>
          <a:p>
            <a:pPr marL="0" indent="0">
              <a:buNone/>
            </a:pPr>
            <a:endParaRPr lang="en-US" altLang="zh-CN" sz="2000" dirty="0"/>
          </a:p>
          <a:p>
            <a:pPr marL="0" indent="0">
              <a:buNone/>
            </a:pPr>
            <a:endParaRPr lang="zh-CN" altLang="en-US" sz="2000" dirty="0"/>
          </a:p>
        </p:txBody>
      </p:sp>
      <p:sp>
        <p:nvSpPr>
          <p:cNvPr id="4" name="文本框 3">
            <a:extLst>
              <a:ext uri="{FF2B5EF4-FFF2-40B4-BE49-F238E27FC236}">
                <a16:creationId xmlns:a16="http://schemas.microsoft.com/office/drawing/2014/main" xmlns="" id="{B61AD584-C037-0448-89CC-F51F02E1874F}"/>
              </a:ext>
            </a:extLst>
          </p:cNvPr>
          <p:cNvSpPr txBox="1"/>
          <p:nvPr/>
        </p:nvSpPr>
        <p:spPr>
          <a:xfrm>
            <a:off x="3850734" y="5713255"/>
            <a:ext cx="4455066" cy="646331"/>
          </a:xfrm>
          <a:prstGeom prst="rect">
            <a:avLst/>
          </a:prstGeom>
          <a:noFill/>
          <a:ln>
            <a:solidFill>
              <a:schemeClr val="accent1"/>
            </a:solidFill>
          </a:ln>
        </p:spPr>
        <p:txBody>
          <a:bodyPr wrap="none" rtlCol="0">
            <a:spAutoFit/>
          </a:bodyPr>
          <a:lstStyle/>
          <a:p>
            <a:r>
              <a:rPr lang="zh-CN" altLang="zh-CN" dirty="0"/>
              <a:t>运行结果为：</a:t>
            </a:r>
          </a:p>
          <a:p>
            <a:r>
              <a:rPr lang="en-US" altLang="zh-CN" dirty="0"/>
              <a:t>{'</a:t>
            </a:r>
            <a:r>
              <a:rPr lang="zh-CN" altLang="zh-CN" dirty="0"/>
              <a:t>刘达</a:t>
            </a:r>
            <a:r>
              <a:rPr lang="en-US" altLang="zh-CN" dirty="0"/>
              <a:t>': 89, '</a:t>
            </a:r>
            <a:r>
              <a:rPr lang="zh-CN" altLang="zh-CN" dirty="0"/>
              <a:t>王尔</a:t>
            </a:r>
            <a:r>
              <a:rPr lang="en-US" altLang="zh-CN" dirty="0"/>
              <a:t>': 95, '</a:t>
            </a:r>
            <a:r>
              <a:rPr lang="zh-CN" altLang="zh-CN" dirty="0"/>
              <a:t>李姗</a:t>
            </a:r>
            <a:r>
              <a:rPr lang="en-US" altLang="zh-CN" dirty="0"/>
              <a:t>': 67, '</a:t>
            </a:r>
            <a:r>
              <a:rPr lang="zh-CN" altLang="zh-CN" dirty="0"/>
              <a:t>陈思</a:t>
            </a:r>
            <a:r>
              <a:rPr lang="en-US" altLang="zh-CN" dirty="0"/>
              <a:t>': 75}</a:t>
            </a:r>
            <a:endParaRPr lang="zh-CN" altLang="zh-CN" dirty="0"/>
          </a:p>
        </p:txBody>
      </p:sp>
      <p:sp>
        <p:nvSpPr>
          <p:cNvPr id="5" name="圆角矩形 4">
            <a:extLst>
              <a:ext uri="{FF2B5EF4-FFF2-40B4-BE49-F238E27FC236}">
                <a16:creationId xmlns:a16="http://schemas.microsoft.com/office/drawing/2014/main" xmlns="" id="{571E211D-CAD6-FF4C-A748-6D2F3A6A3BF1}"/>
              </a:ext>
            </a:extLst>
          </p:cNvPr>
          <p:cNvSpPr/>
          <p:nvPr/>
        </p:nvSpPr>
        <p:spPr bwMode="auto">
          <a:xfrm>
            <a:off x="6274210" y="3318003"/>
            <a:ext cx="2412590" cy="133043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a:solidFill>
                  <a:schemeClr val="bg1"/>
                </a:solidFill>
                <a:latin typeface="Times New Roman" panose="02020603050405020304" pitchFamily="18" charset="0"/>
                <a:ea typeface="黑体" panose="02010609060101010101" pitchFamily="49" charset="-122"/>
              </a:rPr>
              <a:t>实参</a:t>
            </a:r>
            <a:r>
              <a:rPr lang="en-US" altLang="zh-CN" dirty="0">
                <a:solidFill>
                  <a:schemeClr val="bg1"/>
                </a:solidFill>
                <a:latin typeface="Times New Roman" panose="02020603050405020304" pitchFamily="18" charset="0"/>
                <a:ea typeface="黑体" panose="02010609060101010101" pitchFamily="49" charset="-122"/>
              </a:rPr>
              <a:t>classmates</a:t>
            </a:r>
            <a:r>
              <a:rPr lang="zh-CN" altLang="en-US" dirty="0">
                <a:solidFill>
                  <a:schemeClr val="bg1"/>
                </a:solidFill>
                <a:latin typeface="Times New Roman" panose="02020603050405020304" pitchFamily="18" charset="0"/>
                <a:ea typeface="黑体" panose="02010609060101010101" pitchFamily="49" charset="-122"/>
              </a:rPr>
              <a:t>列表存储在形参</a:t>
            </a:r>
            <a:r>
              <a:rPr lang="en-US" altLang="zh-CN" dirty="0">
                <a:solidFill>
                  <a:schemeClr val="bg1"/>
                </a:solidFill>
                <a:latin typeface="Times New Roman" panose="02020603050405020304" pitchFamily="18" charset="0"/>
                <a:ea typeface="黑体" panose="02010609060101010101" pitchFamily="49" charset="-122"/>
              </a:rPr>
              <a:t>keys</a:t>
            </a:r>
            <a:r>
              <a:rPr lang="zh-CN" altLang="en-US" dirty="0">
                <a:solidFill>
                  <a:schemeClr val="bg1"/>
                </a:solidFill>
                <a:latin typeface="Times New Roman" panose="02020603050405020304" pitchFamily="18" charset="0"/>
                <a:ea typeface="黑体" panose="02010609060101010101" pitchFamily="49" charset="-122"/>
              </a:rPr>
              <a:t>中，实参</a:t>
            </a:r>
            <a:r>
              <a:rPr lang="en-US" altLang="zh-CN" dirty="0">
                <a:solidFill>
                  <a:schemeClr val="bg1"/>
                </a:solidFill>
                <a:latin typeface="Times New Roman" panose="02020603050405020304" pitchFamily="18" charset="0"/>
                <a:ea typeface="黑体" panose="02010609060101010101" pitchFamily="49" charset="-122"/>
              </a:rPr>
              <a:t>scores</a:t>
            </a:r>
            <a:r>
              <a:rPr lang="zh-CN" altLang="en-US" dirty="0">
                <a:solidFill>
                  <a:schemeClr val="bg1"/>
                </a:solidFill>
                <a:latin typeface="Times New Roman" panose="02020603050405020304" pitchFamily="18" charset="0"/>
                <a:ea typeface="黑体" panose="02010609060101010101" pitchFamily="49" charset="-122"/>
              </a:rPr>
              <a:t>列表存储在形参</a:t>
            </a:r>
            <a:r>
              <a:rPr lang="en-US" altLang="zh-CN" dirty="0">
                <a:solidFill>
                  <a:schemeClr val="bg1"/>
                </a:solidFill>
                <a:latin typeface="Times New Roman" panose="02020603050405020304" pitchFamily="18" charset="0"/>
                <a:ea typeface="黑体" panose="02010609060101010101" pitchFamily="49" charset="-122"/>
              </a:rPr>
              <a:t>values</a:t>
            </a:r>
            <a:r>
              <a:rPr lang="zh-CN" altLang="en-US" dirty="0" smtClean="0">
                <a:solidFill>
                  <a:schemeClr val="bg1"/>
                </a:solidFill>
                <a:latin typeface="Times New Roman" panose="02020603050405020304" pitchFamily="18" charset="0"/>
                <a:ea typeface="黑体" panose="02010609060101010101" pitchFamily="49" charset="-122"/>
              </a:rPr>
              <a:t>中。</a:t>
            </a:r>
            <a:endParaRPr lang="zh-CN" altLang="en-US" dirty="0">
              <a:solidFill>
                <a:schemeClr val="bg1"/>
              </a:solidFill>
              <a:latin typeface="Times New Roman" panose="02020603050405020304" pitchFamily="18" charset="0"/>
              <a:ea typeface="黑体" panose="02010609060101010101" pitchFamily="49" charset="-122"/>
            </a:endParaRPr>
          </a:p>
        </p:txBody>
      </p:sp>
      <p:cxnSp>
        <p:nvCxnSpPr>
          <p:cNvPr id="7" name="直线箭头连接符 6">
            <a:extLst>
              <a:ext uri="{FF2B5EF4-FFF2-40B4-BE49-F238E27FC236}">
                <a16:creationId xmlns:a16="http://schemas.microsoft.com/office/drawing/2014/main" xmlns="" id="{1D0C232C-B935-8847-B691-CB12FB10EA81}"/>
              </a:ext>
            </a:extLst>
          </p:cNvPr>
          <p:cNvCxnSpPr/>
          <p:nvPr/>
        </p:nvCxnSpPr>
        <p:spPr bwMode="auto">
          <a:xfrm>
            <a:off x="2097741" y="2608729"/>
            <a:ext cx="4176469" cy="1102659"/>
          </a:xfrm>
          <a:prstGeom prst="straightConnector1">
            <a:avLst/>
          </a:prstGeom>
          <a:solidFill>
            <a:schemeClr val="accent1"/>
          </a:solidFill>
          <a:ln w="19050" cap="flat" cmpd="sng" algn="ctr">
            <a:solidFill>
              <a:schemeClr val="accent1"/>
            </a:solidFill>
            <a:prstDash val="solid"/>
            <a:round/>
            <a:headEnd type="none" w="med" len="med"/>
            <a:tailEnd type="triangle"/>
          </a:ln>
        </p:spPr>
      </p:cxnSp>
      <p:cxnSp>
        <p:nvCxnSpPr>
          <p:cNvPr id="9" name="直线箭头连接符 8">
            <a:extLst>
              <a:ext uri="{FF2B5EF4-FFF2-40B4-BE49-F238E27FC236}">
                <a16:creationId xmlns:a16="http://schemas.microsoft.com/office/drawing/2014/main" xmlns="" id="{020A2CE7-1A86-A646-9F9C-F3DF31E90EB3}"/>
              </a:ext>
            </a:extLst>
          </p:cNvPr>
          <p:cNvCxnSpPr/>
          <p:nvPr/>
        </p:nvCxnSpPr>
        <p:spPr bwMode="auto">
          <a:xfrm flipV="1">
            <a:off x="3850734" y="4361759"/>
            <a:ext cx="2423476" cy="949829"/>
          </a:xfrm>
          <a:prstGeom prst="straightConnector1">
            <a:avLst/>
          </a:prstGeom>
          <a:solidFill>
            <a:schemeClr val="accent1"/>
          </a:solidFill>
          <a:ln w="1905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204712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457200" y="2084294"/>
            <a:ext cx="8108576" cy="4240306"/>
          </a:xfrm>
        </p:spPr>
        <p:txBody>
          <a:bodyPr/>
          <a:lstStyle/>
          <a:p>
            <a:r>
              <a:rPr lang="zh-CN" altLang="en-US" b="1" dirty="0"/>
              <a:t>关键字参数：</a:t>
            </a:r>
            <a:r>
              <a:rPr lang="zh-CN" altLang="en-US" dirty="0"/>
              <a:t>调用函数时，传递给函数的是名称</a:t>
            </a:r>
            <a:r>
              <a:rPr lang="en-US" altLang="zh-CN" dirty="0"/>
              <a:t>-</a:t>
            </a:r>
            <a:r>
              <a:rPr lang="zh-CN" altLang="en-US" dirty="0"/>
              <a:t>值对，直接将名称（形参）和值（实参）关联起来</a:t>
            </a:r>
            <a:r>
              <a:rPr lang="zh-CN" altLang="en-US" dirty="0" smtClean="0"/>
              <a:t>。</a:t>
            </a:r>
            <a:endParaRPr lang="en-US" altLang="zh-CN" sz="2000" dirty="0"/>
          </a:p>
          <a:p>
            <a:r>
              <a:rPr lang="zh-CN" altLang="en-US" dirty="0"/>
              <a:t>向函数传递信息时无需考虑参数顺序，清楚地指出了函数调用中各个值的用途。</a:t>
            </a:r>
            <a:endParaRPr lang="en-US" altLang="zh-CN" dirty="0"/>
          </a:p>
          <a:p>
            <a:r>
              <a:rPr lang="zh-CN" altLang="en-US" dirty="0"/>
              <a:t>关键字参数还可以在函数中</a:t>
            </a:r>
            <a:r>
              <a:rPr lang="zh-CN" altLang="en-US" u="sng" dirty="0"/>
              <a:t>给参数提供默认值</a:t>
            </a:r>
            <a:r>
              <a:rPr lang="zh-CN" altLang="en-US" dirty="0"/>
              <a:t>。当某个参数具有默认值的时候，调用的时候就可以不用为其提供实参了。</a:t>
            </a:r>
            <a:endParaRPr lang="en-US" altLang="zh-CN" dirty="0"/>
          </a:p>
          <a:p>
            <a:endParaRPr lang="zh-CN" altLang="en-US" sz="2000" dirty="0"/>
          </a:p>
          <a:p>
            <a:pPr marL="0" indent="0">
              <a:buNone/>
            </a:pPr>
            <a:endParaRPr lang="en-US" altLang="zh-CN" sz="2000" dirty="0"/>
          </a:p>
        </p:txBody>
      </p:sp>
    </p:spTree>
    <p:extLst>
      <p:ext uri="{BB962C8B-B14F-4D97-AF65-F5344CB8AC3E}">
        <p14:creationId xmlns:p14="http://schemas.microsoft.com/office/powerpoint/2010/main" val="345394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457200" y="1694329"/>
            <a:ext cx="8229600" cy="4630271"/>
          </a:xfrm>
        </p:spPr>
        <p:txBody>
          <a:bodyPr>
            <a:normAutofit/>
          </a:bodyPr>
          <a:lstStyle/>
          <a:p>
            <a:pPr marL="0" indent="0">
              <a:buNone/>
            </a:pPr>
            <a:r>
              <a:rPr lang="en-US" altLang="zh-CN" sz="2000" b="1" dirty="0"/>
              <a:t>【</a:t>
            </a:r>
            <a:r>
              <a:rPr lang="zh-CN" altLang="en-US" sz="2000" b="1" dirty="0"/>
              <a:t>例</a:t>
            </a:r>
            <a:r>
              <a:rPr lang="en-US" altLang="zh-CN" sz="2000" b="1" dirty="0"/>
              <a:t>5-5】</a:t>
            </a:r>
            <a:r>
              <a:rPr lang="zh-CN" altLang="en-US" sz="2000" dirty="0"/>
              <a:t>重写</a:t>
            </a:r>
            <a:r>
              <a:rPr lang="en-US" altLang="zh-CN" sz="2000" dirty="0"/>
              <a:t>【</a:t>
            </a:r>
            <a:r>
              <a:rPr lang="zh-CN" altLang="en-US" sz="2000" dirty="0"/>
              <a:t>例</a:t>
            </a:r>
            <a:r>
              <a:rPr lang="en-US" altLang="zh-CN" sz="2000" dirty="0"/>
              <a:t>5-4】</a:t>
            </a:r>
            <a:r>
              <a:rPr lang="zh-CN" altLang="en-US" sz="2000" dirty="0"/>
              <a:t>的主程序，用关键字参数调用</a:t>
            </a:r>
            <a:r>
              <a:rPr lang="en-US" altLang="zh-CN" sz="2000" dirty="0" err="1"/>
              <a:t>buildict</a:t>
            </a:r>
            <a:r>
              <a:rPr lang="zh-CN" altLang="en-US" sz="2000" dirty="0"/>
              <a:t>函数。</a:t>
            </a:r>
            <a:endParaRPr lang="en-US" altLang="zh-CN" sz="2000" dirty="0"/>
          </a:p>
          <a:p>
            <a:pPr marL="0" indent="0">
              <a:buNone/>
            </a:pPr>
            <a:r>
              <a:rPr lang="en-US" altLang="zh-CN" sz="2000" dirty="0"/>
              <a:t>'''</a:t>
            </a:r>
            <a:r>
              <a:rPr lang="zh-CN" altLang="en-US" sz="2000" dirty="0"/>
              <a:t>通过两个列表建立</a:t>
            </a:r>
            <a:r>
              <a:rPr lang="zh-CN" altLang="en-US" sz="2000" dirty="0" smtClean="0"/>
              <a:t>字典</a:t>
            </a:r>
            <a:r>
              <a:rPr lang="en-US" altLang="zh-CN" sz="2000" dirty="0"/>
              <a:t>'''</a:t>
            </a:r>
            <a:endParaRPr lang="en-US" altLang="zh-CN" sz="2000" dirty="0" smtClean="0"/>
          </a:p>
          <a:p>
            <a:pPr marL="0" indent="0">
              <a:buNone/>
            </a:pPr>
            <a:r>
              <a:rPr lang="en" altLang="zh-CN" sz="2000" dirty="0" smtClean="0"/>
              <a:t>def buildict(keys,values): #</a:t>
            </a:r>
            <a:r>
              <a:rPr lang="zh-CN" altLang="en-US" sz="2000" dirty="0" smtClean="0"/>
              <a:t>建立字典函数</a:t>
            </a:r>
          </a:p>
          <a:p>
            <a:pPr marL="0" indent="0">
              <a:buNone/>
            </a:pPr>
            <a:r>
              <a:rPr lang="en" altLang="zh-CN" sz="2000" dirty="0"/>
              <a:t>	</a:t>
            </a:r>
            <a:r>
              <a:rPr lang="en" altLang="zh-CN" sz="2000" dirty="0" err="1"/>
              <a:t>artdict</a:t>
            </a:r>
            <a:r>
              <a:rPr lang="en" altLang="zh-CN" sz="2000" dirty="0"/>
              <a:t> = {}</a:t>
            </a:r>
          </a:p>
          <a:p>
            <a:pPr marL="0" indent="0">
              <a:buNone/>
            </a:pPr>
            <a:r>
              <a:rPr lang="en" altLang="zh-CN" sz="2000" dirty="0"/>
              <a:t>	for </a:t>
            </a:r>
            <a:r>
              <a:rPr lang="en" altLang="zh-CN" sz="2000" dirty="0" err="1"/>
              <a:t>i</a:t>
            </a:r>
            <a:r>
              <a:rPr lang="en" altLang="zh-CN" sz="2000" dirty="0"/>
              <a:t> in keys: #</a:t>
            </a:r>
            <a:r>
              <a:rPr lang="en" altLang="zh-CN" sz="2000" dirty="0" err="1"/>
              <a:t>i</a:t>
            </a:r>
            <a:r>
              <a:rPr lang="zh-CN" altLang="en-US" sz="2000" dirty="0"/>
              <a:t>为关键字</a:t>
            </a:r>
          </a:p>
          <a:p>
            <a:pPr marL="0" indent="0">
              <a:buNone/>
            </a:pPr>
            <a:r>
              <a:rPr lang="en" altLang="zh-CN" sz="2000" dirty="0"/>
              <a:t>		</a:t>
            </a:r>
            <a:r>
              <a:rPr lang="en" altLang="zh-CN" sz="2000" dirty="0" err="1"/>
              <a:t>artdict</a:t>
            </a:r>
            <a:r>
              <a:rPr lang="en" altLang="zh-CN" sz="2000" dirty="0"/>
              <a:t>[</a:t>
            </a:r>
            <a:r>
              <a:rPr lang="en" altLang="zh-CN" sz="2000" dirty="0" err="1"/>
              <a:t>i</a:t>
            </a:r>
            <a:r>
              <a:rPr lang="en" altLang="zh-CN" sz="2000" dirty="0"/>
              <a:t>] = values[</a:t>
            </a:r>
            <a:r>
              <a:rPr lang="en" altLang="zh-CN" sz="2000" dirty="0" err="1"/>
              <a:t>keys.index</a:t>
            </a:r>
            <a:r>
              <a:rPr lang="en" altLang="zh-CN" sz="2000" dirty="0"/>
              <a:t>(</a:t>
            </a:r>
            <a:r>
              <a:rPr lang="en" altLang="zh-CN" sz="2000" dirty="0" err="1"/>
              <a:t>i</a:t>
            </a:r>
            <a:r>
              <a:rPr lang="en" altLang="zh-CN" sz="2000" dirty="0"/>
              <a:t>)]</a:t>
            </a:r>
          </a:p>
          <a:p>
            <a:pPr marL="0" indent="0">
              <a:buNone/>
            </a:pPr>
            <a:r>
              <a:rPr lang="en" altLang="zh-CN" sz="2000" dirty="0" smtClean="0"/>
              <a:t>	return </a:t>
            </a:r>
            <a:r>
              <a:rPr lang="en" altLang="zh-CN" sz="2000" dirty="0"/>
              <a:t>artdict</a:t>
            </a:r>
          </a:p>
          <a:p>
            <a:pPr marL="0" indent="0">
              <a:buNone/>
            </a:pPr>
            <a:r>
              <a:rPr lang="en-US" altLang="zh-CN" sz="2000" dirty="0"/>
              <a:t>#</a:t>
            </a:r>
            <a:r>
              <a:rPr lang="zh-CN" altLang="en-US" sz="2000" dirty="0"/>
              <a:t>主程序（关键字参数调用）</a:t>
            </a:r>
          </a:p>
          <a:p>
            <a:pPr marL="0" indent="0">
              <a:buNone/>
            </a:pPr>
            <a:r>
              <a:rPr lang="en-US" altLang="zh-CN" sz="2000" dirty="0"/>
              <a:t>classmates = ['</a:t>
            </a:r>
            <a:r>
              <a:rPr lang="zh-CN" altLang="en-US" sz="2000" dirty="0"/>
              <a:t>刘达</a:t>
            </a:r>
            <a:r>
              <a:rPr lang="en-US" altLang="zh-CN" sz="2000" dirty="0"/>
              <a:t>', '</a:t>
            </a:r>
            <a:r>
              <a:rPr lang="zh-CN" altLang="en-US" sz="2000" dirty="0"/>
              <a:t>王尔</a:t>
            </a:r>
            <a:r>
              <a:rPr lang="en-US" altLang="zh-CN" sz="2000" dirty="0"/>
              <a:t>', '</a:t>
            </a:r>
            <a:r>
              <a:rPr lang="zh-CN" altLang="en-US" sz="2000" dirty="0"/>
              <a:t>李姗</a:t>
            </a:r>
            <a:r>
              <a:rPr lang="en-US" altLang="zh-CN" sz="2000" dirty="0"/>
              <a:t>', '</a:t>
            </a:r>
            <a:r>
              <a:rPr lang="zh-CN" altLang="en-US" sz="2000" dirty="0"/>
              <a:t>陈思</a:t>
            </a:r>
            <a:r>
              <a:rPr lang="en-US" altLang="zh-CN" sz="2000" dirty="0"/>
              <a:t>']</a:t>
            </a:r>
          </a:p>
          <a:p>
            <a:pPr marL="0" indent="0">
              <a:buNone/>
            </a:pPr>
            <a:r>
              <a:rPr lang="en-US" altLang="zh-CN" sz="2000" dirty="0"/>
              <a:t>scores = [89, 95, 67, 75]</a:t>
            </a:r>
          </a:p>
          <a:p>
            <a:pPr marL="0" indent="0">
              <a:buNone/>
            </a:pPr>
            <a:r>
              <a:rPr lang="en-US" altLang="zh-CN" sz="2000" dirty="0"/>
              <a:t>grade = </a:t>
            </a:r>
            <a:r>
              <a:rPr lang="en-US" altLang="zh-CN" sz="2000" dirty="0" err="1"/>
              <a:t>buildict</a:t>
            </a:r>
            <a:r>
              <a:rPr lang="en-US" altLang="zh-CN" sz="2000" dirty="0"/>
              <a:t>(values=scores, keys=classmates)#</a:t>
            </a:r>
            <a:r>
              <a:rPr lang="zh-CN" altLang="en-US" sz="2000" dirty="0"/>
              <a:t>关键字参数调用函数</a:t>
            </a:r>
          </a:p>
          <a:p>
            <a:pPr marL="0" indent="0">
              <a:buNone/>
            </a:pPr>
            <a:r>
              <a:rPr lang="en-US" altLang="zh-CN" sz="2000" dirty="0"/>
              <a:t>print(grade)</a:t>
            </a:r>
          </a:p>
          <a:p>
            <a:pPr marL="0" indent="0">
              <a:buNone/>
            </a:pPr>
            <a:endParaRPr lang="en-US" altLang="zh-CN" sz="2000" dirty="0"/>
          </a:p>
          <a:p>
            <a:pPr marL="0" indent="0">
              <a:buNone/>
            </a:pPr>
            <a:endParaRPr lang="zh-CN" altLang="en-US" sz="2000" dirty="0"/>
          </a:p>
        </p:txBody>
      </p:sp>
      <p:sp>
        <p:nvSpPr>
          <p:cNvPr id="5" name="圆角矩形 4">
            <a:extLst>
              <a:ext uri="{FF2B5EF4-FFF2-40B4-BE49-F238E27FC236}">
                <a16:creationId xmlns:a16="http://schemas.microsoft.com/office/drawing/2014/main" xmlns="" id="{571E211D-CAD6-FF4C-A748-6D2F3A6A3BF1}"/>
              </a:ext>
            </a:extLst>
          </p:cNvPr>
          <p:cNvSpPr/>
          <p:nvPr/>
        </p:nvSpPr>
        <p:spPr bwMode="auto">
          <a:xfrm>
            <a:off x="6274210" y="4173266"/>
            <a:ext cx="1619214" cy="445088"/>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sz="2000" dirty="0">
                <a:solidFill>
                  <a:schemeClr val="bg1"/>
                </a:solidFill>
                <a:latin typeface="Times New Roman" panose="02020603050405020304" pitchFamily="18" charset="0"/>
                <a:ea typeface="黑体" panose="02010609060101010101" pitchFamily="49" charset="-122"/>
              </a:rPr>
              <a:t>关键字参数</a:t>
            </a:r>
          </a:p>
        </p:txBody>
      </p:sp>
      <p:cxnSp>
        <p:nvCxnSpPr>
          <p:cNvPr id="9" name="直线箭头连接符 8">
            <a:extLst>
              <a:ext uri="{FF2B5EF4-FFF2-40B4-BE49-F238E27FC236}">
                <a16:creationId xmlns:a16="http://schemas.microsoft.com/office/drawing/2014/main" xmlns="" id="{020A2CE7-1A86-A646-9F9C-F3DF31E90EB3}"/>
              </a:ext>
            </a:extLst>
          </p:cNvPr>
          <p:cNvCxnSpPr>
            <a:cxnSpLocks/>
          </p:cNvCxnSpPr>
          <p:nvPr/>
        </p:nvCxnSpPr>
        <p:spPr bwMode="auto">
          <a:xfrm flipV="1">
            <a:off x="4262718" y="4361761"/>
            <a:ext cx="2011492" cy="1205321"/>
          </a:xfrm>
          <a:prstGeom prst="straightConnector1">
            <a:avLst/>
          </a:prstGeom>
          <a:solidFill>
            <a:schemeClr val="accent1"/>
          </a:solidFill>
          <a:ln w="19050" cap="flat" cmpd="sng" algn="ctr">
            <a:solidFill>
              <a:schemeClr val="accent1"/>
            </a:solidFill>
            <a:prstDash val="solid"/>
            <a:round/>
            <a:headEnd type="none" w="med" len="med"/>
            <a:tailEnd type="triangle"/>
          </a:ln>
        </p:spPr>
      </p:cxnSp>
      <p:sp>
        <p:nvSpPr>
          <p:cNvPr id="8" name="文本框 7">
            <a:extLst>
              <a:ext uri="{FF2B5EF4-FFF2-40B4-BE49-F238E27FC236}">
                <a16:creationId xmlns:a16="http://schemas.microsoft.com/office/drawing/2014/main" xmlns="" id="{B903F116-1646-9A4C-A5B1-606B16E46B67}"/>
              </a:ext>
            </a:extLst>
          </p:cNvPr>
          <p:cNvSpPr txBox="1"/>
          <p:nvPr/>
        </p:nvSpPr>
        <p:spPr>
          <a:xfrm>
            <a:off x="3449022" y="5839633"/>
            <a:ext cx="4455066" cy="646331"/>
          </a:xfrm>
          <a:prstGeom prst="rect">
            <a:avLst/>
          </a:prstGeom>
          <a:noFill/>
          <a:ln>
            <a:solidFill>
              <a:schemeClr val="accent1"/>
            </a:solidFill>
          </a:ln>
        </p:spPr>
        <p:txBody>
          <a:bodyPr wrap="none" rtlCol="0">
            <a:spAutoFit/>
          </a:bodyPr>
          <a:lstStyle/>
          <a:p>
            <a:r>
              <a:rPr lang="zh-CN" altLang="en-US" dirty="0"/>
              <a:t>运行结果为：</a:t>
            </a:r>
          </a:p>
          <a:p>
            <a:r>
              <a:rPr lang="en-US" altLang="zh-CN" dirty="0"/>
              <a:t>{'</a:t>
            </a:r>
            <a:r>
              <a:rPr lang="zh-CN" altLang="en-US" dirty="0"/>
              <a:t>刘达</a:t>
            </a:r>
            <a:r>
              <a:rPr lang="en-US" altLang="zh-CN" dirty="0"/>
              <a:t>': 89, '</a:t>
            </a:r>
            <a:r>
              <a:rPr lang="zh-CN" altLang="en-US" dirty="0"/>
              <a:t>王尔</a:t>
            </a:r>
            <a:r>
              <a:rPr lang="en-US" altLang="zh-CN" dirty="0"/>
              <a:t>': 95, '</a:t>
            </a:r>
            <a:r>
              <a:rPr lang="zh-CN" altLang="en-US" dirty="0"/>
              <a:t>李姗</a:t>
            </a:r>
            <a:r>
              <a:rPr lang="en-US" altLang="zh-CN" dirty="0"/>
              <a:t>': 67, '</a:t>
            </a:r>
            <a:r>
              <a:rPr lang="zh-CN" altLang="en-US" dirty="0"/>
              <a:t>陈思</a:t>
            </a:r>
            <a:r>
              <a:rPr lang="en-US" altLang="zh-CN" dirty="0"/>
              <a:t>': 75}</a:t>
            </a:r>
          </a:p>
        </p:txBody>
      </p:sp>
    </p:spTree>
    <p:extLst>
      <p:ext uri="{BB962C8B-B14F-4D97-AF65-F5344CB8AC3E}">
        <p14:creationId xmlns:p14="http://schemas.microsoft.com/office/powerpoint/2010/main" val="6154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457200" y="2084294"/>
            <a:ext cx="8122024" cy="3966882"/>
          </a:xfrm>
        </p:spPr>
        <p:txBody>
          <a:bodyPr/>
          <a:lstStyle/>
          <a:p>
            <a:pPr marL="0" indent="0">
              <a:buNone/>
            </a:pPr>
            <a:r>
              <a:rPr lang="en-US" altLang="zh-CN" dirty="0" smtClean="0"/>
              <a:t>【</a:t>
            </a:r>
            <a:r>
              <a:rPr lang="zh-CN" altLang="en-US" dirty="0"/>
              <a:t>例</a:t>
            </a:r>
            <a:r>
              <a:rPr lang="en-US" altLang="zh-CN" dirty="0"/>
              <a:t>5-6】  </a:t>
            </a:r>
            <a:r>
              <a:rPr lang="zh-CN" altLang="en-US" dirty="0"/>
              <a:t>假定这些同学为同一班级，他们有多门课程为必修，要生成某三门课程的课程成绩单，每门课程的分数列表如下：</a:t>
            </a:r>
          </a:p>
          <a:p>
            <a:pPr marL="0" indent="0">
              <a:buNone/>
            </a:pPr>
            <a:r>
              <a:rPr lang="en" altLang="zh-CN" dirty="0"/>
              <a:t>scores1 =  [89, 95, 67, 75]</a:t>
            </a:r>
          </a:p>
          <a:p>
            <a:pPr marL="0" indent="0">
              <a:buNone/>
            </a:pPr>
            <a:r>
              <a:rPr lang="en" altLang="zh-CN" dirty="0"/>
              <a:t>scores2 =  [75, 79, 79, 75]</a:t>
            </a:r>
          </a:p>
          <a:p>
            <a:pPr marL="0" indent="0">
              <a:buNone/>
            </a:pPr>
            <a:r>
              <a:rPr lang="en" altLang="zh-CN" dirty="0"/>
              <a:t>scores3 =  [85, 89, 93, 81]</a:t>
            </a:r>
          </a:p>
          <a:p>
            <a:pPr marL="0" indent="0">
              <a:buNone/>
            </a:pPr>
            <a:r>
              <a:rPr lang="en" altLang="zh-CN" dirty="0"/>
              <a:t>classmates = ['</a:t>
            </a:r>
            <a:r>
              <a:rPr lang="zh-CN" altLang="en-US" dirty="0"/>
              <a:t>刘达</a:t>
            </a:r>
            <a:r>
              <a:rPr lang="en-US" altLang="zh-CN" dirty="0"/>
              <a:t>', '</a:t>
            </a:r>
            <a:r>
              <a:rPr lang="zh-CN" altLang="en-US" dirty="0"/>
              <a:t>王尔</a:t>
            </a:r>
            <a:r>
              <a:rPr lang="en-US" altLang="zh-CN" dirty="0"/>
              <a:t>', '</a:t>
            </a:r>
            <a:r>
              <a:rPr lang="zh-CN" altLang="en-US" dirty="0"/>
              <a:t>李姗</a:t>
            </a:r>
            <a:r>
              <a:rPr lang="en-US" altLang="zh-CN" dirty="0"/>
              <a:t>', '</a:t>
            </a:r>
            <a:r>
              <a:rPr lang="zh-CN" altLang="en-US" dirty="0"/>
              <a:t>陈</a:t>
            </a:r>
            <a:r>
              <a:rPr lang="zh-CN" altLang="en-US" dirty="0" smtClean="0"/>
              <a:t>思</a:t>
            </a:r>
            <a:r>
              <a:rPr lang="en-US" altLang="zh-CN" dirty="0"/>
              <a:t>']</a:t>
            </a:r>
          </a:p>
        </p:txBody>
      </p:sp>
    </p:spTree>
    <p:extLst>
      <p:ext uri="{BB962C8B-B14F-4D97-AF65-F5344CB8AC3E}">
        <p14:creationId xmlns:p14="http://schemas.microsoft.com/office/powerpoint/2010/main" val="260917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490164" y="1692691"/>
            <a:ext cx="7993062" cy="5044286"/>
          </a:xfrm>
        </p:spPr>
        <p:txBody>
          <a:bodyPr>
            <a:normAutofit fontScale="85000" lnSpcReduction="20000"/>
          </a:bodyPr>
          <a:lstStyle/>
          <a:p>
            <a:pPr marL="0" indent="0">
              <a:buNone/>
            </a:pPr>
            <a:r>
              <a:rPr lang="en-US" altLang="zh-CN" sz="2100" dirty="0" smtClean="0"/>
              <a:t>'''</a:t>
            </a:r>
            <a:r>
              <a:rPr lang="zh-CN" altLang="en-US" sz="2100" dirty="0"/>
              <a:t>通过两个列表建立字典</a:t>
            </a:r>
            <a:r>
              <a:rPr lang="en-US" altLang="zh-CN" sz="2100" dirty="0"/>
              <a:t>'''</a:t>
            </a:r>
          </a:p>
          <a:p>
            <a:pPr marL="0" indent="0">
              <a:buNone/>
            </a:pPr>
            <a:r>
              <a:rPr lang="en-US" altLang="zh-CN" sz="2100" dirty="0"/>
              <a:t>def </a:t>
            </a:r>
            <a:r>
              <a:rPr lang="en-US" altLang="zh-CN" sz="2100" dirty="0" err="1"/>
              <a:t>buildict</a:t>
            </a:r>
            <a:r>
              <a:rPr lang="en-US" altLang="zh-CN" sz="2100" dirty="0"/>
              <a:t>(values, keys= ['</a:t>
            </a:r>
            <a:r>
              <a:rPr lang="zh-CN" altLang="en-US" sz="2100" dirty="0"/>
              <a:t>刘达</a:t>
            </a:r>
            <a:r>
              <a:rPr lang="en-US" altLang="zh-CN" sz="2100" dirty="0"/>
              <a:t>', '</a:t>
            </a:r>
            <a:r>
              <a:rPr lang="zh-CN" altLang="en-US" sz="2100" dirty="0"/>
              <a:t>王尔</a:t>
            </a:r>
            <a:r>
              <a:rPr lang="en-US" altLang="zh-CN" sz="2100" dirty="0"/>
              <a:t>', '</a:t>
            </a:r>
            <a:r>
              <a:rPr lang="zh-CN" altLang="en-US" sz="2100" dirty="0"/>
              <a:t>李姗</a:t>
            </a:r>
            <a:r>
              <a:rPr lang="en-US" altLang="zh-CN" sz="2100" dirty="0"/>
              <a:t>', '</a:t>
            </a:r>
            <a:r>
              <a:rPr lang="zh-CN" altLang="en-US" sz="2100" dirty="0"/>
              <a:t>陈思</a:t>
            </a:r>
            <a:r>
              <a:rPr lang="en-US" altLang="zh-CN" sz="2100" dirty="0"/>
              <a:t>']): </a:t>
            </a:r>
          </a:p>
          <a:p>
            <a:pPr marL="0" indent="0">
              <a:buNone/>
            </a:pPr>
            <a:r>
              <a:rPr lang="en-US" altLang="zh-CN" sz="2100" dirty="0"/>
              <a:t>	#</a:t>
            </a:r>
            <a:r>
              <a:rPr lang="zh-CN" altLang="en-US" sz="2100" dirty="0"/>
              <a:t>形参为默认值</a:t>
            </a:r>
          </a:p>
          <a:p>
            <a:pPr marL="0" indent="0">
              <a:buNone/>
            </a:pPr>
            <a:r>
              <a:rPr lang="en-US" altLang="zh-CN" sz="2100" dirty="0"/>
              <a:t>	</a:t>
            </a:r>
            <a:r>
              <a:rPr lang="en-US" altLang="zh-CN" sz="2100" dirty="0" err="1"/>
              <a:t>artdict</a:t>
            </a:r>
            <a:r>
              <a:rPr lang="en-US" altLang="zh-CN" sz="2100" dirty="0"/>
              <a:t> = {}</a:t>
            </a:r>
          </a:p>
          <a:p>
            <a:pPr marL="0" indent="0">
              <a:buNone/>
            </a:pPr>
            <a:r>
              <a:rPr lang="en-US" altLang="zh-CN" sz="2100" dirty="0"/>
              <a:t>	for </a:t>
            </a:r>
            <a:r>
              <a:rPr lang="en-US" altLang="zh-CN" sz="2100" dirty="0" err="1"/>
              <a:t>i</a:t>
            </a:r>
            <a:r>
              <a:rPr lang="en-US" altLang="zh-CN" sz="2100" dirty="0"/>
              <a:t> in keys: #</a:t>
            </a:r>
            <a:r>
              <a:rPr lang="en-US" altLang="zh-CN" sz="2100" dirty="0" err="1"/>
              <a:t>i</a:t>
            </a:r>
            <a:r>
              <a:rPr lang="zh-CN" altLang="en-US" sz="2100" dirty="0"/>
              <a:t>为关键字</a:t>
            </a:r>
          </a:p>
          <a:p>
            <a:pPr marL="0" indent="0">
              <a:buNone/>
            </a:pPr>
            <a:r>
              <a:rPr lang="en-US" altLang="zh-CN" sz="2100" dirty="0"/>
              <a:t>		</a:t>
            </a:r>
            <a:r>
              <a:rPr lang="en-US" altLang="zh-CN" sz="2100" dirty="0" err="1"/>
              <a:t>artdict</a:t>
            </a:r>
            <a:r>
              <a:rPr lang="en-US" altLang="zh-CN" sz="2100" dirty="0"/>
              <a:t>[</a:t>
            </a:r>
            <a:r>
              <a:rPr lang="en-US" altLang="zh-CN" sz="2100" dirty="0" err="1"/>
              <a:t>i</a:t>
            </a:r>
            <a:r>
              <a:rPr lang="en-US" altLang="zh-CN" sz="2100" dirty="0"/>
              <a:t>] = values[</a:t>
            </a:r>
            <a:r>
              <a:rPr lang="en-US" altLang="zh-CN" sz="2100" dirty="0" err="1"/>
              <a:t>keys.index</a:t>
            </a:r>
            <a:r>
              <a:rPr lang="en-US" altLang="zh-CN" sz="2100" dirty="0"/>
              <a:t>(</a:t>
            </a:r>
            <a:r>
              <a:rPr lang="en-US" altLang="zh-CN" sz="2100" dirty="0" err="1"/>
              <a:t>i</a:t>
            </a:r>
            <a:r>
              <a:rPr lang="en-US" altLang="zh-CN" sz="2100" dirty="0"/>
              <a:t>)]</a:t>
            </a:r>
          </a:p>
          <a:p>
            <a:pPr marL="0" indent="0">
              <a:buNone/>
            </a:pPr>
            <a:r>
              <a:rPr lang="en-US" altLang="zh-CN" sz="2100" dirty="0"/>
              <a:t>	return </a:t>
            </a:r>
            <a:r>
              <a:rPr lang="en-US" altLang="zh-CN" sz="2100" dirty="0" err="1"/>
              <a:t>artdict</a:t>
            </a:r>
            <a:endParaRPr lang="en-US" altLang="zh-CN" sz="2100" dirty="0"/>
          </a:p>
          <a:p>
            <a:pPr marL="0" indent="0">
              <a:buNone/>
            </a:pPr>
            <a:r>
              <a:rPr lang="en-US" altLang="zh-CN" sz="2100" dirty="0"/>
              <a:t>#</a:t>
            </a:r>
            <a:r>
              <a:rPr lang="zh-CN" altLang="en-US" sz="2100" dirty="0"/>
              <a:t>主程序</a:t>
            </a:r>
            <a:r>
              <a:rPr lang="en-US" altLang="zh-CN" sz="2100" dirty="0"/>
              <a:t>(</a:t>
            </a:r>
            <a:r>
              <a:rPr lang="zh-CN" altLang="en-US" sz="2100" dirty="0"/>
              <a:t>默认值实参调用</a:t>
            </a:r>
            <a:r>
              <a:rPr lang="en-US" altLang="zh-CN" sz="2100" dirty="0"/>
              <a:t>)</a:t>
            </a:r>
          </a:p>
          <a:p>
            <a:pPr marL="0" indent="0">
              <a:buNone/>
            </a:pPr>
            <a:r>
              <a:rPr lang="en-US" altLang="zh-CN" sz="2100" dirty="0"/>
              <a:t>scores1 = [89, 95, 67, 75]</a:t>
            </a:r>
          </a:p>
          <a:p>
            <a:pPr marL="0" indent="0">
              <a:buNone/>
            </a:pPr>
            <a:r>
              <a:rPr lang="en-US" altLang="zh-CN" sz="2100" dirty="0"/>
              <a:t>grade1 = </a:t>
            </a:r>
            <a:r>
              <a:rPr lang="en-US" altLang="zh-CN" sz="2100" dirty="0" err="1"/>
              <a:t>buildict</a:t>
            </a:r>
            <a:r>
              <a:rPr lang="en-US" altLang="zh-CN" sz="2100" dirty="0"/>
              <a:t>(values=scores1)#</a:t>
            </a:r>
            <a:r>
              <a:rPr lang="zh-CN" altLang="en-US" sz="2100" dirty="0"/>
              <a:t>默认值，关键字参数调用函数</a:t>
            </a:r>
          </a:p>
          <a:p>
            <a:pPr marL="0" indent="0">
              <a:buNone/>
            </a:pPr>
            <a:r>
              <a:rPr lang="en-US" altLang="zh-CN" sz="2100" dirty="0"/>
              <a:t>print(grade1)</a:t>
            </a:r>
          </a:p>
          <a:p>
            <a:pPr marL="0" indent="0">
              <a:buNone/>
            </a:pPr>
            <a:r>
              <a:rPr lang="en-US" altLang="zh-CN" sz="2100" dirty="0"/>
              <a:t>scores2 =  [75, 79, 79, 75]</a:t>
            </a:r>
          </a:p>
          <a:p>
            <a:pPr marL="0" indent="0">
              <a:buNone/>
            </a:pPr>
            <a:r>
              <a:rPr lang="en-US" altLang="zh-CN" sz="2100" dirty="0"/>
              <a:t>grade2 = </a:t>
            </a:r>
            <a:r>
              <a:rPr lang="en-US" altLang="zh-CN" sz="2100" dirty="0" err="1"/>
              <a:t>buildict</a:t>
            </a:r>
            <a:r>
              <a:rPr lang="en-US" altLang="zh-CN" sz="2100" dirty="0"/>
              <a:t>(scores2)#</a:t>
            </a:r>
            <a:r>
              <a:rPr lang="zh-CN" altLang="en-US" sz="2100" dirty="0"/>
              <a:t>默认值，位置参数调用函数</a:t>
            </a:r>
          </a:p>
          <a:p>
            <a:pPr marL="0" indent="0">
              <a:buNone/>
            </a:pPr>
            <a:r>
              <a:rPr lang="en-US" altLang="zh-CN" sz="2100" dirty="0"/>
              <a:t>print(grade2)</a:t>
            </a:r>
          </a:p>
          <a:p>
            <a:pPr marL="0" indent="0">
              <a:buNone/>
            </a:pPr>
            <a:r>
              <a:rPr lang="en-US" altLang="zh-CN" sz="2100" dirty="0"/>
              <a:t>scores3 =  [85, 89, 93, 81]</a:t>
            </a:r>
          </a:p>
          <a:p>
            <a:pPr marL="0" indent="0">
              <a:buNone/>
            </a:pPr>
            <a:r>
              <a:rPr lang="en-US" altLang="zh-CN" sz="2100" dirty="0"/>
              <a:t>classmates = ['</a:t>
            </a:r>
            <a:r>
              <a:rPr lang="zh-CN" altLang="en-US" sz="2100" dirty="0"/>
              <a:t>刘达</a:t>
            </a:r>
            <a:r>
              <a:rPr lang="en-US" altLang="zh-CN" sz="2100" dirty="0"/>
              <a:t>', '</a:t>
            </a:r>
            <a:r>
              <a:rPr lang="zh-CN" altLang="en-US" sz="2100" dirty="0"/>
              <a:t>王尔</a:t>
            </a:r>
            <a:r>
              <a:rPr lang="en-US" altLang="zh-CN" sz="2100" dirty="0"/>
              <a:t>', '</a:t>
            </a:r>
            <a:r>
              <a:rPr lang="zh-CN" altLang="en-US" sz="2100" dirty="0"/>
              <a:t>李姗</a:t>
            </a:r>
            <a:r>
              <a:rPr lang="en-US" altLang="zh-CN" sz="2100" dirty="0"/>
              <a:t>', '</a:t>
            </a:r>
            <a:r>
              <a:rPr lang="zh-CN" altLang="en-US" sz="2100" dirty="0"/>
              <a:t>陈思</a:t>
            </a:r>
            <a:r>
              <a:rPr lang="en-US" altLang="zh-CN" sz="2100" dirty="0"/>
              <a:t>']</a:t>
            </a:r>
          </a:p>
          <a:p>
            <a:pPr marL="0" indent="0">
              <a:buNone/>
            </a:pPr>
            <a:r>
              <a:rPr lang="en-US" altLang="zh-CN" sz="2100" dirty="0"/>
              <a:t>grade3 = </a:t>
            </a:r>
            <a:r>
              <a:rPr lang="en-US" altLang="zh-CN" sz="2100" dirty="0" err="1"/>
              <a:t>buildict</a:t>
            </a:r>
            <a:r>
              <a:rPr lang="en-US" altLang="zh-CN" sz="2100" dirty="0"/>
              <a:t>(scores3, classmates)#</a:t>
            </a:r>
            <a:r>
              <a:rPr lang="zh-CN" altLang="en-US" sz="2100" dirty="0"/>
              <a:t>忽略形参的默认值</a:t>
            </a:r>
          </a:p>
          <a:p>
            <a:pPr marL="0" indent="0">
              <a:buNone/>
            </a:pPr>
            <a:r>
              <a:rPr lang="en-US" altLang="zh-CN" sz="2100" dirty="0"/>
              <a:t>print(grade3</a:t>
            </a:r>
            <a:r>
              <a:rPr lang="en-US" altLang="zh-CN" sz="2100" dirty="0" smtClean="0"/>
              <a:t>)</a:t>
            </a:r>
            <a:endParaRPr lang="en-US" altLang="zh-CN" sz="1400" dirty="0"/>
          </a:p>
        </p:txBody>
      </p:sp>
      <p:sp>
        <p:nvSpPr>
          <p:cNvPr id="4" name="圆角矩形 3">
            <a:extLst>
              <a:ext uri="{FF2B5EF4-FFF2-40B4-BE49-F238E27FC236}">
                <a16:creationId xmlns:a16="http://schemas.microsoft.com/office/drawing/2014/main" xmlns="" id="{4A62F88F-1B14-5F45-8F68-502B1CB403BE}"/>
              </a:ext>
            </a:extLst>
          </p:cNvPr>
          <p:cNvSpPr/>
          <p:nvPr/>
        </p:nvSpPr>
        <p:spPr bwMode="auto">
          <a:xfrm>
            <a:off x="5822575" y="2500048"/>
            <a:ext cx="2783543" cy="133043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zh-CN" altLang="en-US" dirty="0">
                <a:solidFill>
                  <a:schemeClr val="bg1"/>
                </a:solidFill>
              </a:rPr>
              <a:t>生成每门课的成绩单时</a:t>
            </a:r>
            <a:r>
              <a:rPr lang="zh-CN" altLang="en-US" dirty="0" smtClean="0">
                <a:solidFill>
                  <a:schemeClr val="bg1"/>
                </a:solidFill>
              </a:rPr>
              <a:t>，参数</a:t>
            </a:r>
            <a:r>
              <a:rPr lang="en" altLang="zh-CN" dirty="0" smtClean="0">
                <a:solidFill>
                  <a:schemeClr val="bg1"/>
                </a:solidFill>
              </a:rPr>
              <a:t>keys</a:t>
            </a:r>
            <a:r>
              <a:rPr lang="zh-CN" altLang="en-US" dirty="0">
                <a:solidFill>
                  <a:schemeClr val="bg1"/>
                </a:solidFill>
              </a:rPr>
              <a:t>每次值都</a:t>
            </a:r>
            <a:r>
              <a:rPr lang="zh-CN" altLang="en-US" dirty="0" smtClean="0">
                <a:solidFill>
                  <a:schemeClr val="bg1"/>
                </a:solidFill>
              </a:rPr>
              <a:t>为</a:t>
            </a:r>
            <a:r>
              <a:rPr lang="en-US" altLang="zh-CN" dirty="0" smtClean="0">
                <a:solidFill>
                  <a:schemeClr val="bg1"/>
                </a:solidFill>
              </a:rPr>
              <a:t> </a:t>
            </a:r>
            <a:r>
              <a:rPr lang="en-US" altLang="zh-CN" dirty="0">
                <a:solidFill>
                  <a:schemeClr val="bg1"/>
                </a:solidFill>
              </a:rPr>
              <a:t>['</a:t>
            </a:r>
            <a:r>
              <a:rPr lang="zh-CN" altLang="en-US" dirty="0">
                <a:solidFill>
                  <a:schemeClr val="bg1"/>
                </a:solidFill>
              </a:rPr>
              <a:t>刘达</a:t>
            </a:r>
            <a:r>
              <a:rPr lang="en-US" altLang="zh-CN" dirty="0">
                <a:solidFill>
                  <a:schemeClr val="bg1"/>
                </a:solidFill>
              </a:rPr>
              <a:t>', '</a:t>
            </a:r>
            <a:r>
              <a:rPr lang="zh-CN" altLang="en-US" dirty="0">
                <a:solidFill>
                  <a:schemeClr val="bg1"/>
                </a:solidFill>
              </a:rPr>
              <a:t>王尔</a:t>
            </a:r>
            <a:r>
              <a:rPr lang="en-US" altLang="zh-CN" dirty="0">
                <a:solidFill>
                  <a:schemeClr val="bg1"/>
                </a:solidFill>
              </a:rPr>
              <a:t>', '</a:t>
            </a:r>
            <a:r>
              <a:rPr lang="zh-CN" altLang="en-US" dirty="0">
                <a:solidFill>
                  <a:schemeClr val="bg1"/>
                </a:solidFill>
              </a:rPr>
              <a:t>李姗</a:t>
            </a:r>
            <a:r>
              <a:rPr lang="en-US" altLang="zh-CN" dirty="0">
                <a:solidFill>
                  <a:schemeClr val="bg1"/>
                </a:solidFill>
              </a:rPr>
              <a:t>', '</a:t>
            </a:r>
            <a:r>
              <a:rPr lang="zh-CN" altLang="en-US" dirty="0">
                <a:solidFill>
                  <a:schemeClr val="bg1"/>
                </a:solidFill>
              </a:rPr>
              <a:t>陈思</a:t>
            </a:r>
            <a:r>
              <a:rPr lang="en-US" altLang="zh-CN" dirty="0">
                <a:solidFill>
                  <a:schemeClr val="bg1"/>
                </a:solidFill>
              </a:rPr>
              <a:t>']</a:t>
            </a:r>
          </a:p>
          <a:p>
            <a:r>
              <a:rPr lang="zh-CN" altLang="en-US" dirty="0" smtClean="0">
                <a:solidFill>
                  <a:schemeClr val="bg1"/>
                </a:solidFill>
              </a:rPr>
              <a:t>，给</a:t>
            </a:r>
            <a:r>
              <a:rPr lang="en-US" altLang="zh-CN" dirty="0" smtClean="0">
                <a:solidFill>
                  <a:schemeClr val="bg1"/>
                </a:solidFill>
              </a:rPr>
              <a:t>keys</a:t>
            </a:r>
            <a:r>
              <a:rPr lang="zh-CN" altLang="en-US" dirty="0">
                <a:solidFill>
                  <a:schemeClr val="bg1"/>
                </a:solidFill>
              </a:rPr>
              <a:t>提供默认</a:t>
            </a:r>
            <a:r>
              <a:rPr lang="zh-CN" altLang="en-US" dirty="0" smtClean="0">
                <a:solidFill>
                  <a:schemeClr val="bg1"/>
                </a:solidFill>
              </a:rPr>
              <a:t>值</a:t>
            </a:r>
            <a:endParaRPr lang="en-US" altLang="zh-CN" dirty="0">
              <a:solidFill>
                <a:schemeClr val="bg1"/>
              </a:solidFill>
            </a:endParaRPr>
          </a:p>
        </p:txBody>
      </p:sp>
      <p:cxnSp>
        <p:nvCxnSpPr>
          <p:cNvPr id="6" name="直线箭头连接符 5">
            <a:extLst>
              <a:ext uri="{FF2B5EF4-FFF2-40B4-BE49-F238E27FC236}">
                <a16:creationId xmlns:a16="http://schemas.microsoft.com/office/drawing/2014/main" xmlns="" id="{8C3B5F91-41C0-FA42-B721-C2884DA22CA9}"/>
              </a:ext>
            </a:extLst>
          </p:cNvPr>
          <p:cNvCxnSpPr>
            <a:cxnSpLocks/>
            <a:endCxn id="4" idx="1"/>
          </p:cNvCxnSpPr>
          <p:nvPr/>
        </p:nvCxnSpPr>
        <p:spPr bwMode="auto">
          <a:xfrm>
            <a:off x="4504763" y="2259106"/>
            <a:ext cx="1317812" cy="906160"/>
          </a:xfrm>
          <a:prstGeom prst="straightConnector1">
            <a:avLst/>
          </a:prstGeom>
          <a:solidFill>
            <a:schemeClr val="accent1"/>
          </a:solidFill>
          <a:ln w="1905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97592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参数传递</a:t>
            </a:r>
            <a:endParaRPr kumimoji="1" lang="zh-CN" altLang="en-US" dirty="0"/>
          </a:p>
        </p:txBody>
      </p:sp>
      <p:sp>
        <p:nvSpPr>
          <p:cNvPr id="3" name="内容占位符 2"/>
          <p:cNvSpPr>
            <a:spLocks noGrp="1"/>
          </p:cNvSpPr>
          <p:nvPr>
            <p:ph idx="1"/>
          </p:nvPr>
        </p:nvSpPr>
        <p:spPr>
          <a:xfrm>
            <a:off x="517058" y="1882464"/>
            <a:ext cx="7993062" cy="4477995"/>
          </a:xfrm>
        </p:spPr>
        <p:txBody>
          <a:bodyPr/>
          <a:lstStyle/>
          <a:p>
            <a:pPr>
              <a:buFont typeface="Wingdings" pitchFamily="2" charset="2"/>
              <a:buChar char="l"/>
            </a:pPr>
            <a:r>
              <a:rPr lang="zh-CN" altLang="en-US" sz="2400" dirty="0"/>
              <a:t>关键字参数还可以和位置参数混合使用，需要把位置参数放在参数列表（形参列表和实参列表）的前面。如：</a:t>
            </a:r>
          </a:p>
          <a:p>
            <a:pPr lvl="1"/>
            <a:r>
              <a:rPr lang="en-US" altLang="zh-CN" sz="2000" dirty="0"/>
              <a:t>def </a:t>
            </a:r>
            <a:r>
              <a:rPr lang="en-US" altLang="zh-CN" sz="2000" dirty="0" err="1"/>
              <a:t>buildict</a:t>
            </a:r>
            <a:r>
              <a:rPr lang="en-US" altLang="zh-CN" sz="2000" dirty="0"/>
              <a:t>(keys, values):</a:t>
            </a:r>
          </a:p>
          <a:p>
            <a:pPr marL="0" indent="0">
              <a:buNone/>
            </a:pPr>
            <a:r>
              <a:rPr lang="zh-CN" altLang="en-US" sz="2000" dirty="0"/>
              <a:t>            </a:t>
            </a:r>
            <a:r>
              <a:rPr lang="en-US" altLang="zh-CN" sz="2000" dirty="0"/>
              <a:t>grade = </a:t>
            </a:r>
            <a:r>
              <a:rPr lang="en-US" altLang="zh-CN" sz="2000" dirty="0" err="1"/>
              <a:t>buildict</a:t>
            </a:r>
            <a:r>
              <a:rPr lang="en-US" altLang="zh-CN" sz="2000" dirty="0"/>
              <a:t>(classmates, values = scores)</a:t>
            </a:r>
            <a:endParaRPr lang="zh-CN" altLang="en-US" sz="2000" dirty="0"/>
          </a:p>
          <a:p>
            <a:pPr lvl="1"/>
            <a:r>
              <a:rPr lang="en-US" altLang="zh-CN" sz="2000" dirty="0"/>
              <a:t>def </a:t>
            </a:r>
            <a:r>
              <a:rPr lang="en-US" altLang="zh-CN" sz="2000" dirty="0" err="1"/>
              <a:t>buildict</a:t>
            </a:r>
            <a:r>
              <a:rPr lang="en-US" altLang="zh-CN" sz="2000" dirty="0"/>
              <a:t>(values, keys):</a:t>
            </a:r>
          </a:p>
          <a:p>
            <a:pPr marL="0" indent="0">
              <a:buNone/>
            </a:pPr>
            <a:r>
              <a:rPr lang="zh-CN" altLang="en-US" sz="2000" dirty="0"/>
              <a:t>            </a:t>
            </a:r>
            <a:r>
              <a:rPr lang="en-US" altLang="zh-CN" sz="2000" dirty="0"/>
              <a:t>grade = </a:t>
            </a:r>
            <a:r>
              <a:rPr lang="en-US" altLang="zh-CN" sz="2000" dirty="0" err="1"/>
              <a:t>buildict</a:t>
            </a:r>
            <a:r>
              <a:rPr lang="en-US" altLang="zh-CN" sz="2000" dirty="0"/>
              <a:t>(scores, keys = classmates)</a:t>
            </a:r>
          </a:p>
          <a:p>
            <a:endParaRPr lang="en-US" altLang="zh-CN" sz="2000" dirty="0"/>
          </a:p>
          <a:p>
            <a:r>
              <a:rPr lang="zh-CN" altLang="en-US" sz="2400" dirty="0"/>
              <a:t>使用默认值时，在形参列表中必须先列出没有默认值的形参，再列出有默认值的形参。</a:t>
            </a:r>
          </a:p>
          <a:p>
            <a:r>
              <a:rPr lang="zh-CN" altLang="zh-CN" sz="2400" dirty="0"/>
              <a:t>一般情况下，应避免混合使用位置参数和关键字参数，会给他人阅读程序带来困难。</a:t>
            </a:r>
          </a:p>
          <a:p>
            <a:endParaRPr lang="en-US" altLang="zh-CN" sz="1400" dirty="0"/>
          </a:p>
        </p:txBody>
      </p:sp>
    </p:spTree>
    <p:extLst>
      <p:ext uri="{BB962C8B-B14F-4D97-AF65-F5344CB8AC3E}">
        <p14:creationId xmlns:p14="http://schemas.microsoft.com/office/powerpoint/2010/main" val="2622667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613569" y="2259106"/>
            <a:ext cx="7911866" cy="3550023"/>
          </a:xfrm>
        </p:spPr>
        <p:txBody>
          <a:bodyPr/>
          <a:lstStyle/>
          <a:p>
            <a:pPr>
              <a:buFont typeface="Wingdings" pitchFamily="2" charset="2"/>
              <a:buChar char="l"/>
            </a:pPr>
            <a:r>
              <a:rPr lang="zh-CN" altLang="en-US" b="1" dirty="0" smtClean="0"/>
              <a:t>可变</a:t>
            </a:r>
            <a:r>
              <a:rPr lang="zh-CN" altLang="en-US" b="1" dirty="0"/>
              <a:t>长度的参数：</a:t>
            </a:r>
            <a:r>
              <a:rPr lang="zh-CN" altLang="en-US" dirty="0"/>
              <a:t>预先并不知道函数需要接受多少个实参</a:t>
            </a:r>
            <a:r>
              <a:rPr lang="zh-CN" altLang="en-US" dirty="0" smtClean="0"/>
              <a:t>。</a:t>
            </a:r>
            <a:endParaRPr lang="en-US" altLang="zh-CN" dirty="0"/>
          </a:p>
          <a:p>
            <a:pPr>
              <a:buFont typeface="Wingdings" pitchFamily="2" charset="2"/>
              <a:buChar char="l"/>
            </a:pPr>
            <a:endParaRPr lang="en-US" altLang="zh-CN" dirty="0"/>
          </a:p>
          <a:p>
            <a:pPr marL="0" indent="0">
              <a:buNone/>
            </a:pPr>
            <a:r>
              <a:rPr lang="zh-CN" altLang="zh-CN" dirty="0"/>
              <a:t>【例</a:t>
            </a:r>
            <a:r>
              <a:rPr lang="en-US" altLang="zh-CN" dirty="0"/>
              <a:t>5-7</a:t>
            </a:r>
            <a:r>
              <a:rPr lang="zh-CN" altLang="zh-CN" dirty="0" smtClean="0"/>
              <a:t>】修改</a:t>
            </a:r>
            <a:r>
              <a:rPr lang="zh-CN" altLang="zh-CN" dirty="0"/>
              <a:t>【例</a:t>
            </a:r>
            <a:r>
              <a:rPr lang="en-US" altLang="zh-CN" dirty="0"/>
              <a:t>5-6</a:t>
            </a:r>
            <a:r>
              <a:rPr lang="zh-CN" altLang="zh-CN" dirty="0"/>
              <a:t>】的程序，要求它适用于课程数不确定的情况，即分数列表的个数</a:t>
            </a:r>
            <a:r>
              <a:rPr lang="zh-CN" altLang="zh-CN" dirty="0" smtClean="0"/>
              <a:t>不确定。</a:t>
            </a:r>
            <a:endParaRPr lang="zh-CN" altLang="zh-CN" dirty="0"/>
          </a:p>
          <a:p>
            <a:pPr>
              <a:buFont typeface="Wingdings" pitchFamily="2" charset="2"/>
              <a:buChar char="l"/>
            </a:pPr>
            <a:endParaRPr lang="zh-CN" altLang="en-US" sz="2000" b="1" dirty="0"/>
          </a:p>
          <a:p>
            <a:endParaRPr lang="en-US" altLang="zh-CN" sz="1400" dirty="0"/>
          </a:p>
        </p:txBody>
      </p:sp>
    </p:spTree>
    <p:extLst>
      <p:ext uri="{BB962C8B-B14F-4D97-AF65-F5344CB8AC3E}">
        <p14:creationId xmlns:p14="http://schemas.microsoft.com/office/powerpoint/2010/main" val="1653099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 参数传递</a:t>
            </a:r>
            <a:endParaRPr kumimoji="1" lang="zh-CN" altLang="en-US" dirty="0"/>
          </a:p>
        </p:txBody>
      </p:sp>
      <p:sp>
        <p:nvSpPr>
          <p:cNvPr id="3" name="内容占位符 2"/>
          <p:cNvSpPr>
            <a:spLocks noGrp="1"/>
          </p:cNvSpPr>
          <p:nvPr>
            <p:ph idx="1"/>
          </p:nvPr>
        </p:nvSpPr>
        <p:spPr>
          <a:xfrm>
            <a:off x="542736" y="1895667"/>
            <a:ext cx="7993062" cy="4612710"/>
          </a:xfrm>
        </p:spPr>
        <p:txBody>
          <a:bodyPr>
            <a:normAutofit lnSpcReduction="10000"/>
          </a:bodyPr>
          <a:lstStyle/>
          <a:p>
            <a:pPr marL="0" indent="0">
              <a:buNone/>
            </a:pPr>
            <a:r>
              <a:rPr lang="en-US" altLang="zh-CN" sz="1600" dirty="0" smtClean="0"/>
              <a:t>'''</a:t>
            </a:r>
            <a:r>
              <a:rPr lang="zh-CN" altLang="en-US" sz="1600" dirty="0"/>
              <a:t>通过两个列表建立字典</a:t>
            </a:r>
            <a:r>
              <a:rPr lang="en-US" altLang="zh-CN" sz="1600" dirty="0"/>
              <a:t>'''</a:t>
            </a:r>
          </a:p>
          <a:p>
            <a:pPr marL="0" indent="0">
              <a:buNone/>
            </a:pPr>
            <a:r>
              <a:rPr lang="en" altLang="zh-CN" sz="1600" dirty="0"/>
              <a:t>def buildict(keys, *values</a:t>
            </a:r>
            <a:r>
              <a:rPr lang="en" altLang="zh-CN" sz="1600" dirty="0" smtClean="0"/>
              <a:t>): #</a:t>
            </a:r>
            <a:r>
              <a:rPr lang="zh-CN" altLang="en-US" sz="1600" dirty="0"/>
              <a:t>形参为任意数量</a:t>
            </a:r>
          </a:p>
          <a:p>
            <a:pPr marL="0" indent="0">
              <a:buNone/>
            </a:pPr>
            <a:r>
              <a:rPr lang="en" altLang="zh-CN" sz="1600" dirty="0"/>
              <a:t>	</a:t>
            </a:r>
            <a:r>
              <a:rPr lang="en" altLang="zh-CN" sz="1600" dirty="0" err="1"/>
              <a:t>listofdict</a:t>
            </a:r>
            <a:r>
              <a:rPr lang="en" altLang="zh-CN" sz="1600" dirty="0"/>
              <a:t> = []#</a:t>
            </a:r>
            <a:r>
              <a:rPr lang="zh-CN" altLang="en-US" sz="1600" dirty="0"/>
              <a:t>创建字典组成的列表</a:t>
            </a:r>
          </a:p>
          <a:p>
            <a:pPr marL="0" indent="0">
              <a:buNone/>
            </a:pPr>
            <a:r>
              <a:rPr lang="en" altLang="zh-CN" sz="1600" dirty="0"/>
              <a:t>	for value in values: #value</a:t>
            </a:r>
            <a:r>
              <a:rPr lang="zh-CN" altLang="en-US" sz="1600" dirty="0"/>
              <a:t>为每一份分数单</a:t>
            </a:r>
          </a:p>
          <a:p>
            <a:pPr marL="0" indent="0">
              <a:buNone/>
            </a:pPr>
            <a:r>
              <a:rPr lang="en" altLang="zh-CN" sz="1600" dirty="0"/>
              <a:t>		</a:t>
            </a:r>
            <a:r>
              <a:rPr lang="en" altLang="zh-CN" sz="1600" dirty="0" err="1"/>
              <a:t>artdict</a:t>
            </a:r>
            <a:r>
              <a:rPr lang="en" altLang="zh-CN" sz="1600" dirty="0"/>
              <a:t> = {}</a:t>
            </a:r>
          </a:p>
          <a:p>
            <a:pPr marL="0" indent="0">
              <a:buNone/>
            </a:pPr>
            <a:r>
              <a:rPr lang="en" altLang="zh-CN" sz="1600" dirty="0"/>
              <a:t>		for </a:t>
            </a:r>
            <a:r>
              <a:rPr lang="en" altLang="zh-CN" sz="1600" dirty="0" err="1"/>
              <a:t>i</a:t>
            </a:r>
            <a:r>
              <a:rPr lang="en" altLang="zh-CN" sz="1600" dirty="0"/>
              <a:t> in keys: #</a:t>
            </a:r>
            <a:r>
              <a:rPr lang="en" altLang="zh-CN" sz="1600" dirty="0" err="1"/>
              <a:t>i</a:t>
            </a:r>
            <a:r>
              <a:rPr lang="zh-CN" altLang="en-US" sz="1600" dirty="0"/>
              <a:t>为关键字</a:t>
            </a:r>
          </a:p>
          <a:p>
            <a:pPr marL="0" indent="0">
              <a:buNone/>
            </a:pPr>
            <a:r>
              <a:rPr lang="en" altLang="zh-CN" sz="1600" dirty="0"/>
              <a:t>			</a:t>
            </a:r>
            <a:r>
              <a:rPr lang="en" altLang="zh-CN" sz="1600" dirty="0" err="1"/>
              <a:t>artdict</a:t>
            </a:r>
            <a:r>
              <a:rPr lang="en" altLang="zh-CN" sz="1600" dirty="0"/>
              <a:t>[</a:t>
            </a:r>
            <a:r>
              <a:rPr lang="en" altLang="zh-CN" sz="1600" dirty="0" err="1"/>
              <a:t>i</a:t>
            </a:r>
            <a:r>
              <a:rPr lang="en" altLang="zh-CN" sz="1600" dirty="0"/>
              <a:t>] = value[</a:t>
            </a:r>
            <a:r>
              <a:rPr lang="en" altLang="zh-CN" sz="1600" dirty="0" err="1"/>
              <a:t>keys.index</a:t>
            </a:r>
            <a:r>
              <a:rPr lang="en" altLang="zh-CN" sz="1600" dirty="0"/>
              <a:t>(</a:t>
            </a:r>
            <a:r>
              <a:rPr lang="en" altLang="zh-CN" sz="1600" dirty="0" err="1"/>
              <a:t>i</a:t>
            </a:r>
            <a:r>
              <a:rPr lang="en" altLang="zh-CN" sz="1600" dirty="0"/>
              <a:t>)]</a:t>
            </a:r>
          </a:p>
          <a:p>
            <a:pPr marL="0" indent="0">
              <a:buNone/>
            </a:pPr>
            <a:r>
              <a:rPr lang="en" altLang="zh-CN" sz="1600" dirty="0"/>
              <a:t>		</a:t>
            </a:r>
            <a:r>
              <a:rPr lang="en" altLang="zh-CN" sz="1600" dirty="0" err="1"/>
              <a:t>listofdict.append</a:t>
            </a:r>
            <a:r>
              <a:rPr lang="en" altLang="zh-CN" sz="1600" dirty="0"/>
              <a:t>(</a:t>
            </a:r>
            <a:r>
              <a:rPr lang="en" altLang="zh-CN" sz="1600" dirty="0" err="1"/>
              <a:t>artdict</a:t>
            </a:r>
            <a:r>
              <a:rPr lang="en" altLang="zh-CN" sz="1600" dirty="0"/>
              <a:t>)#</a:t>
            </a:r>
            <a:r>
              <a:rPr lang="zh-CN" altLang="en-US" sz="1600" dirty="0"/>
              <a:t>把字典添加到列表中</a:t>
            </a:r>
          </a:p>
          <a:p>
            <a:pPr marL="0" indent="0">
              <a:buNone/>
            </a:pPr>
            <a:r>
              <a:rPr lang="en" altLang="zh-CN" sz="1600" dirty="0"/>
              <a:t>	return </a:t>
            </a:r>
            <a:r>
              <a:rPr lang="en" altLang="zh-CN" sz="1600" dirty="0" err="1"/>
              <a:t>listofdict</a:t>
            </a:r>
            <a:endParaRPr lang="en" altLang="zh-CN" sz="1600" dirty="0"/>
          </a:p>
          <a:p>
            <a:pPr marL="0" indent="0">
              <a:buNone/>
            </a:pPr>
            <a:r>
              <a:rPr lang="en" altLang="zh-CN" sz="1600" dirty="0"/>
              <a:t>#</a:t>
            </a:r>
            <a:r>
              <a:rPr lang="zh-CN" altLang="en-US" sz="1600" dirty="0"/>
              <a:t>主程序</a:t>
            </a:r>
          </a:p>
          <a:p>
            <a:pPr marL="0" indent="0">
              <a:buNone/>
            </a:pPr>
            <a:r>
              <a:rPr lang="en" altLang="zh-CN" sz="1600" dirty="0"/>
              <a:t>scores1 = [89, 95, 67, 75]</a:t>
            </a:r>
          </a:p>
          <a:p>
            <a:pPr marL="0" indent="0">
              <a:buNone/>
            </a:pPr>
            <a:r>
              <a:rPr lang="en" altLang="zh-CN" sz="1600" dirty="0"/>
              <a:t>scores2 =  [75, 79, 79, 75]</a:t>
            </a:r>
          </a:p>
          <a:p>
            <a:pPr marL="0" indent="0">
              <a:buNone/>
            </a:pPr>
            <a:r>
              <a:rPr lang="en" altLang="zh-CN" sz="1600" dirty="0"/>
              <a:t>scores3 =  [85, 89, 93, 81]</a:t>
            </a:r>
          </a:p>
          <a:p>
            <a:pPr marL="0" indent="0">
              <a:buNone/>
            </a:pPr>
            <a:r>
              <a:rPr lang="en" altLang="zh-CN" sz="1600" dirty="0"/>
              <a:t>classmates = ['</a:t>
            </a:r>
            <a:r>
              <a:rPr lang="zh-CN" altLang="en-US" sz="1600" dirty="0"/>
              <a:t>刘达</a:t>
            </a:r>
            <a:r>
              <a:rPr lang="en-US" altLang="zh-CN" sz="1600" dirty="0"/>
              <a:t>', '</a:t>
            </a:r>
            <a:r>
              <a:rPr lang="zh-CN" altLang="en-US" sz="1600" dirty="0"/>
              <a:t>王尔</a:t>
            </a:r>
            <a:r>
              <a:rPr lang="en-US" altLang="zh-CN" sz="1600" dirty="0"/>
              <a:t>', '</a:t>
            </a:r>
            <a:r>
              <a:rPr lang="zh-CN" altLang="en-US" sz="1600" dirty="0"/>
              <a:t>李姗</a:t>
            </a:r>
            <a:r>
              <a:rPr lang="en-US" altLang="zh-CN" sz="1600" dirty="0"/>
              <a:t>', '</a:t>
            </a:r>
            <a:r>
              <a:rPr lang="zh-CN" altLang="en-US" sz="1600" dirty="0"/>
              <a:t>陈思</a:t>
            </a:r>
            <a:r>
              <a:rPr lang="en-US" altLang="zh-CN" sz="1600" dirty="0"/>
              <a:t>']</a:t>
            </a:r>
          </a:p>
          <a:p>
            <a:pPr marL="0" indent="0">
              <a:buNone/>
            </a:pPr>
            <a:r>
              <a:rPr lang="en" altLang="zh-CN" sz="1600" dirty="0" err="1"/>
              <a:t>listofgrades</a:t>
            </a:r>
            <a:r>
              <a:rPr lang="en" altLang="zh-CN" sz="1600" dirty="0"/>
              <a:t> = </a:t>
            </a:r>
            <a:r>
              <a:rPr lang="en" altLang="zh-CN" sz="1600" dirty="0" err="1"/>
              <a:t>buildict</a:t>
            </a:r>
            <a:r>
              <a:rPr lang="en" altLang="zh-CN" sz="1600" dirty="0"/>
              <a:t>(classmates, scores1, scores2, scores3)#</a:t>
            </a:r>
            <a:r>
              <a:rPr lang="zh-CN" altLang="en-US" sz="1600" dirty="0"/>
              <a:t>输入任意数量的实参</a:t>
            </a:r>
          </a:p>
          <a:p>
            <a:pPr marL="0" indent="0">
              <a:buNone/>
            </a:pPr>
            <a:r>
              <a:rPr lang="en" altLang="zh-CN" sz="1600" dirty="0" smtClean="0"/>
              <a:t>for </a:t>
            </a:r>
            <a:r>
              <a:rPr lang="en" altLang="zh-CN" sz="1600" dirty="0"/>
              <a:t>grades in listofgrades</a:t>
            </a:r>
            <a:r>
              <a:rPr lang="en" altLang="zh-CN" sz="1600" dirty="0" smtClean="0"/>
              <a:t>:</a:t>
            </a:r>
            <a:r>
              <a:rPr lang="en-US" altLang="zh-CN" sz="1600" dirty="0"/>
              <a:t>#</a:t>
            </a:r>
            <a:r>
              <a:rPr lang="zh-CN" altLang="en-US" sz="1600" dirty="0"/>
              <a:t>打印每门课程的</a:t>
            </a:r>
            <a:r>
              <a:rPr lang="zh-CN" altLang="en-US" sz="1600" dirty="0" smtClean="0"/>
              <a:t>成绩单</a:t>
            </a:r>
            <a:endParaRPr lang="en" altLang="zh-CN" sz="1600" dirty="0"/>
          </a:p>
          <a:p>
            <a:pPr marL="0" indent="0">
              <a:buNone/>
            </a:pPr>
            <a:r>
              <a:rPr lang="en" altLang="zh-CN" sz="1600" dirty="0"/>
              <a:t>	print(grades</a:t>
            </a:r>
            <a:r>
              <a:rPr lang="en" altLang="zh-CN" sz="1600" dirty="0" smtClean="0"/>
              <a:t>)</a:t>
            </a:r>
            <a:endParaRPr lang="en-US" altLang="zh-CN" sz="1600" dirty="0"/>
          </a:p>
        </p:txBody>
      </p:sp>
      <p:sp>
        <p:nvSpPr>
          <p:cNvPr id="5" name="圆角矩形 4">
            <a:extLst>
              <a:ext uri="{FF2B5EF4-FFF2-40B4-BE49-F238E27FC236}">
                <a16:creationId xmlns:a16="http://schemas.microsoft.com/office/drawing/2014/main" xmlns="" id="{F5947C5C-6753-234C-BC81-8FF35367CDC8}"/>
              </a:ext>
            </a:extLst>
          </p:cNvPr>
          <p:cNvSpPr/>
          <p:nvPr/>
        </p:nvSpPr>
        <p:spPr bwMode="auto">
          <a:xfrm>
            <a:off x="5410620" y="1795259"/>
            <a:ext cx="3125178" cy="1636903"/>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en-US" altLang="zh-CN" sz="1500" dirty="0">
                <a:solidFill>
                  <a:schemeClr val="bg1"/>
                </a:solidFill>
              </a:rPr>
              <a:t>&gt;&gt;</a:t>
            </a:r>
            <a:r>
              <a:rPr lang="zh-CN" altLang="en-US" sz="1500" dirty="0">
                <a:solidFill>
                  <a:schemeClr val="bg1"/>
                </a:solidFill>
              </a:rPr>
              <a:t>可变长度的形参放在形参列表的最后，但遇到默认值参数时，必须将默认值的形参和实参均放在参数列表的最后。</a:t>
            </a:r>
          </a:p>
          <a:p>
            <a:r>
              <a:rPr lang="en-US" altLang="zh-CN" sz="1500" dirty="0">
                <a:solidFill>
                  <a:schemeClr val="bg1"/>
                </a:solidFill>
              </a:rPr>
              <a:t>&gt;&gt;</a:t>
            </a:r>
            <a:r>
              <a:rPr lang="zh-CN" altLang="en-US" sz="1500" dirty="0">
                <a:solidFill>
                  <a:schemeClr val="bg1"/>
                </a:solidFill>
              </a:rPr>
              <a:t>形参*</a:t>
            </a:r>
            <a:r>
              <a:rPr lang="en" altLang="zh-CN" sz="1500" dirty="0">
                <a:solidFill>
                  <a:schemeClr val="bg1"/>
                </a:solidFill>
              </a:rPr>
              <a:t>values</a:t>
            </a:r>
            <a:r>
              <a:rPr lang="zh-CN" altLang="en-US" sz="1500" dirty="0">
                <a:solidFill>
                  <a:schemeClr val="bg1"/>
                </a:solidFill>
              </a:rPr>
              <a:t>中的星号让</a:t>
            </a:r>
            <a:r>
              <a:rPr lang="en" altLang="zh-CN" sz="1500" dirty="0">
                <a:solidFill>
                  <a:schemeClr val="bg1"/>
                </a:solidFill>
              </a:rPr>
              <a:t>Python</a:t>
            </a:r>
            <a:r>
              <a:rPr lang="zh-CN" altLang="en-US" sz="1500" dirty="0">
                <a:solidFill>
                  <a:schemeClr val="bg1"/>
                </a:solidFill>
              </a:rPr>
              <a:t>创建一个名为</a:t>
            </a:r>
            <a:r>
              <a:rPr lang="en" altLang="zh-CN" sz="1500" dirty="0">
                <a:solidFill>
                  <a:schemeClr val="bg1"/>
                </a:solidFill>
              </a:rPr>
              <a:t>values</a:t>
            </a:r>
            <a:r>
              <a:rPr lang="zh-CN" altLang="en-US" sz="1500" dirty="0">
                <a:solidFill>
                  <a:schemeClr val="bg1"/>
                </a:solidFill>
              </a:rPr>
              <a:t>的空元组。</a:t>
            </a:r>
          </a:p>
        </p:txBody>
      </p:sp>
      <p:cxnSp>
        <p:nvCxnSpPr>
          <p:cNvPr id="7" name="直线箭头连接符 6">
            <a:extLst>
              <a:ext uri="{FF2B5EF4-FFF2-40B4-BE49-F238E27FC236}">
                <a16:creationId xmlns:a16="http://schemas.microsoft.com/office/drawing/2014/main" xmlns="" id="{45BF3A02-C6BE-7C45-97E7-D61328C2DF26}"/>
              </a:ext>
            </a:extLst>
          </p:cNvPr>
          <p:cNvCxnSpPr/>
          <p:nvPr/>
        </p:nvCxnSpPr>
        <p:spPr bwMode="auto">
          <a:xfrm>
            <a:off x="4652682" y="2312894"/>
            <a:ext cx="1055877" cy="405350"/>
          </a:xfrm>
          <a:prstGeom prst="straightConnector1">
            <a:avLst/>
          </a:prstGeom>
          <a:solidFill>
            <a:schemeClr val="accent1"/>
          </a:solidFill>
          <a:ln w="1905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42462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zh-CN" altLang="en-US"/>
              <a:t>提纲</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922929"/>
            <a:ext cx="8382000" cy="4128248"/>
          </a:xfrm>
        </p:spPr>
        <p:txBody>
          <a:bodyPr/>
          <a:lstStyle/>
          <a:p>
            <a:pPr>
              <a:lnSpc>
                <a:spcPct val="110000"/>
              </a:lnSpc>
              <a:buFont typeface="Wingdings" pitchFamily="2" charset="2"/>
              <a:buChar char=""/>
            </a:pPr>
            <a:r>
              <a:rPr lang="zh-CN" altLang="en-US" dirty="0">
                <a:latin typeface="黑体" panose="02010609060101010101" pitchFamily="49" charset="-122"/>
              </a:rPr>
              <a:t>本章案例</a:t>
            </a:r>
          </a:p>
          <a:p>
            <a:pPr>
              <a:lnSpc>
                <a:spcPct val="110000"/>
              </a:lnSpc>
              <a:buFont typeface="Wingdings" pitchFamily="2" charset="2"/>
              <a:buChar char=""/>
            </a:pPr>
            <a:r>
              <a:rPr lang="zh-CN" altLang="en-US" dirty="0">
                <a:latin typeface="黑体" panose="02010609060101010101" pitchFamily="49" charset="-122"/>
              </a:rPr>
              <a:t>函数简介</a:t>
            </a:r>
          </a:p>
          <a:p>
            <a:pPr>
              <a:lnSpc>
                <a:spcPct val="110000"/>
              </a:lnSpc>
              <a:buFont typeface="Wingdings" pitchFamily="2" charset="2"/>
              <a:buChar char=""/>
            </a:pPr>
            <a:r>
              <a:rPr lang="zh-CN" altLang="en-US" dirty="0">
                <a:latin typeface="黑体" panose="02010609060101010101" pitchFamily="49" charset="-122"/>
              </a:rPr>
              <a:t>函数的定义与调用</a:t>
            </a:r>
          </a:p>
          <a:p>
            <a:pPr>
              <a:lnSpc>
                <a:spcPct val="110000"/>
              </a:lnSpc>
              <a:buFont typeface="Wingdings" pitchFamily="2" charset="2"/>
              <a:buChar char=""/>
            </a:pPr>
            <a:r>
              <a:rPr lang="zh-CN" altLang="en-US" dirty="0">
                <a:latin typeface="黑体" panose="02010609060101010101" pitchFamily="49" charset="-122"/>
              </a:rPr>
              <a:t>参数传递</a:t>
            </a:r>
          </a:p>
          <a:p>
            <a:pPr>
              <a:lnSpc>
                <a:spcPct val="110000"/>
              </a:lnSpc>
              <a:buFont typeface="Wingdings" pitchFamily="2" charset="2"/>
              <a:buChar char=""/>
            </a:pPr>
            <a:r>
              <a:rPr lang="zh-CN" altLang="en-US" dirty="0">
                <a:latin typeface="黑体" panose="02010609060101010101" pitchFamily="49" charset="-122"/>
              </a:rPr>
              <a:t>变量的作用域</a:t>
            </a:r>
          </a:p>
          <a:p>
            <a:pPr>
              <a:lnSpc>
                <a:spcPct val="110000"/>
              </a:lnSpc>
              <a:buFont typeface="Wingdings" pitchFamily="2" charset="2"/>
              <a:buChar char=""/>
            </a:pPr>
            <a:r>
              <a:rPr lang="zh-CN" altLang="en-US" dirty="0">
                <a:latin typeface="黑体" panose="02010609060101010101" pitchFamily="49" charset="-122"/>
              </a:rPr>
              <a:t>编程实践</a:t>
            </a:r>
          </a:p>
          <a:p>
            <a:pPr>
              <a:lnSpc>
                <a:spcPct val="110000"/>
              </a:lnSpc>
              <a:buFont typeface="Wingdings" pitchFamily="2" charset="2"/>
              <a:buChar char=""/>
            </a:pPr>
            <a:r>
              <a:rPr lang="zh-CN" altLang="en-US" dirty="0">
                <a:latin typeface="黑体" panose="02010609060101010101" pitchFamily="49" charset="-122"/>
              </a:rPr>
              <a:t>习题</a:t>
            </a:r>
          </a:p>
        </p:txBody>
      </p:sp>
    </p:spTree>
    <p:extLst>
      <p:ext uri="{BB962C8B-B14F-4D97-AF65-F5344CB8AC3E}">
        <p14:creationId xmlns:p14="http://schemas.microsoft.com/office/powerpoint/2010/main" val="141366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参数传递</a:t>
            </a:r>
            <a:endParaRPr kumimoji="1" lang="zh-CN" altLang="en-US" dirty="0"/>
          </a:p>
        </p:txBody>
      </p:sp>
      <p:sp>
        <p:nvSpPr>
          <p:cNvPr id="3" name="内容占位符 2"/>
          <p:cNvSpPr>
            <a:spLocks noGrp="1"/>
          </p:cNvSpPr>
          <p:nvPr>
            <p:ph idx="1"/>
          </p:nvPr>
        </p:nvSpPr>
        <p:spPr>
          <a:xfrm>
            <a:off x="474102" y="1664623"/>
            <a:ext cx="7993062" cy="5032014"/>
          </a:xfrm>
        </p:spPr>
        <p:txBody>
          <a:bodyPr>
            <a:normAutofit/>
          </a:bodyPr>
          <a:lstStyle/>
          <a:p>
            <a:pPr marL="0" indent="0">
              <a:buNone/>
            </a:pPr>
            <a:r>
              <a:rPr lang="en-US" altLang="zh-CN" sz="1600" b="1" dirty="0"/>
              <a:t>【</a:t>
            </a:r>
            <a:r>
              <a:rPr lang="zh-CN" altLang="en-US" sz="1600" b="1" dirty="0"/>
              <a:t>例</a:t>
            </a:r>
            <a:r>
              <a:rPr lang="en-US" altLang="zh-CN" sz="1600" b="1" dirty="0"/>
              <a:t>5-8】  </a:t>
            </a:r>
            <a:r>
              <a:rPr lang="zh-CN" altLang="en-US" sz="1600" dirty="0"/>
              <a:t>显示每个人的个人信息，但由于个人信息不全，只显示已有的信息。</a:t>
            </a:r>
          </a:p>
          <a:p>
            <a:pPr marL="0" indent="0">
              <a:buNone/>
            </a:pPr>
            <a:r>
              <a:rPr lang="en-US" altLang="zh-CN" sz="1600" dirty="0"/>
              <a:t>'''</a:t>
            </a:r>
            <a:r>
              <a:rPr lang="zh-CN" altLang="en-US" sz="1600" dirty="0"/>
              <a:t>建立只含一个人信息的字典</a:t>
            </a:r>
            <a:r>
              <a:rPr lang="en-US" altLang="zh-CN" sz="1600" dirty="0"/>
              <a:t>'''</a:t>
            </a:r>
          </a:p>
          <a:p>
            <a:pPr marL="0" indent="0">
              <a:buNone/>
            </a:pPr>
            <a:r>
              <a:rPr lang="en-US" altLang="zh-CN" sz="1600" dirty="0"/>
              <a:t>def </a:t>
            </a:r>
            <a:r>
              <a:rPr lang="en-US" altLang="zh-CN" sz="1600" dirty="0" err="1"/>
              <a:t>student_information</a:t>
            </a:r>
            <a:r>
              <a:rPr lang="en-US" altLang="zh-CN" sz="1600" dirty="0"/>
              <a:t>(</a:t>
            </a:r>
            <a:r>
              <a:rPr lang="en-US" altLang="zh-CN" sz="1600" dirty="0" err="1"/>
              <a:t>stunumber</a:t>
            </a:r>
            <a:r>
              <a:rPr lang="en-US" altLang="zh-CN" sz="1600" dirty="0"/>
              <a:t>,**</a:t>
            </a:r>
            <a:r>
              <a:rPr lang="en-US" altLang="zh-CN" sz="1600" dirty="0" err="1"/>
              <a:t>stuinfo</a:t>
            </a:r>
            <a:r>
              <a:rPr lang="en-US" altLang="zh-CN" sz="1600" dirty="0"/>
              <a:t>):#</a:t>
            </a:r>
            <a:r>
              <a:rPr lang="zh-CN" altLang="en-US" sz="1600" dirty="0"/>
              <a:t>形参为可变长度的关键字参数</a:t>
            </a:r>
          </a:p>
          <a:p>
            <a:pPr marL="0" indent="0">
              <a:buNone/>
            </a:pPr>
            <a:r>
              <a:rPr lang="en-US" altLang="zh-CN" sz="1600" dirty="0"/>
              <a:t>	</a:t>
            </a:r>
            <a:r>
              <a:rPr lang="en-US" altLang="zh-CN" sz="1600" dirty="0" err="1"/>
              <a:t>stuinfodict</a:t>
            </a:r>
            <a:r>
              <a:rPr lang="en-US" altLang="zh-CN" sz="1600" dirty="0"/>
              <a:t> = {}</a:t>
            </a:r>
          </a:p>
          <a:p>
            <a:pPr marL="0" indent="0">
              <a:buNone/>
            </a:pPr>
            <a:r>
              <a:rPr lang="en-US" altLang="zh-CN" sz="1600" dirty="0"/>
              <a:t>	</a:t>
            </a:r>
            <a:r>
              <a:rPr lang="en-US" altLang="zh-CN" sz="1600" dirty="0" err="1"/>
              <a:t>stuinfodict</a:t>
            </a:r>
            <a:r>
              <a:rPr lang="en-US" altLang="zh-CN" sz="1600" dirty="0"/>
              <a:t>[</a:t>
            </a:r>
            <a:r>
              <a:rPr lang="en-US" altLang="zh-CN" sz="1600" dirty="0" err="1"/>
              <a:t>stunumber</a:t>
            </a:r>
            <a:r>
              <a:rPr lang="en-US" altLang="zh-CN" sz="1600" dirty="0"/>
              <a:t>] = </a:t>
            </a:r>
            <a:r>
              <a:rPr lang="en-US" altLang="zh-CN" sz="1600" dirty="0" err="1"/>
              <a:t>stuinfo</a:t>
            </a:r>
            <a:endParaRPr lang="en-US" altLang="zh-CN" sz="1600" dirty="0"/>
          </a:p>
          <a:p>
            <a:pPr marL="0" indent="0">
              <a:buNone/>
            </a:pPr>
            <a:r>
              <a:rPr lang="en-US" altLang="zh-CN" sz="1600" dirty="0"/>
              <a:t>	return </a:t>
            </a:r>
            <a:r>
              <a:rPr lang="en-US" altLang="zh-CN" sz="1600" dirty="0" err="1"/>
              <a:t>stuinfodict</a:t>
            </a:r>
            <a:endParaRPr lang="en-US" altLang="zh-CN" sz="1600" dirty="0"/>
          </a:p>
          <a:p>
            <a:pPr marL="0" indent="0">
              <a:buNone/>
            </a:pPr>
            <a:r>
              <a:rPr lang="en-US" altLang="zh-CN" sz="1600" dirty="0"/>
              <a:t>#</a:t>
            </a:r>
            <a:r>
              <a:rPr lang="zh-CN" altLang="en-US" sz="1600" dirty="0"/>
              <a:t>主程序</a:t>
            </a:r>
          </a:p>
          <a:p>
            <a:pPr marL="0" indent="0">
              <a:buNone/>
            </a:pPr>
            <a:r>
              <a:rPr lang="en-US" altLang="zh-CN" sz="1600" dirty="0" err="1"/>
              <a:t>student_profile</a:t>
            </a:r>
            <a:r>
              <a:rPr lang="en-US" altLang="zh-CN" sz="1600" dirty="0"/>
              <a:t> = {}</a:t>
            </a:r>
          </a:p>
          <a:p>
            <a:pPr marL="0" indent="0">
              <a:buNone/>
            </a:pPr>
            <a:r>
              <a:rPr lang="en-US" altLang="zh-CN" sz="1600" dirty="0"/>
              <a:t>number = 2020310912</a:t>
            </a:r>
          </a:p>
          <a:p>
            <a:pPr marL="0" indent="0">
              <a:buNone/>
            </a:pPr>
            <a:r>
              <a:rPr lang="en-US" altLang="zh-CN" sz="1600" dirty="0"/>
              <a:t>#</a:t>
            </a:r>
            <a:r>
              <a:rPr lang="zh-CN" altLang="en-US" sz="1600" dirty="0"/>
              <a:t>用获得的某人个人信息字典去更新包含所有人的字典</a:t>
            </a:r>
          </a:p>
          <a:p>
            <a:pPr marL="0" indent="0">
              <a:buNone/>
            </a:pPr>
            <a:r>
              <a:rPr lang="en-US" altLang="zh-CN" sz="1600" dirty="0" err="1"/>
              <a:t>student_profile.update</a:t>
            </a:r>
            <a:r>
              <a:rPr lang="en-US" altLang="zh-CN" sz="1600" dirty="0"/>
              <a:t>(</a:t>
            </a:r>
            <a:r>
              <a:rPr lang="en-US" altLang="zh-CN" sz="1600" dirty="0" err="1"/>
              <a:t>student_information</a:t>
            </a:r>
            <a:r>
              <a:rPr lang="en-US" altLang="zh-CN" sz="1600" dirty="0"/>
              <a:t>(number, </a:t>
            </a:r>
            <a:r>
              <a:rPr lang="zh-CN" altLang="en-US" sz="1600" dirty="0"/>
              <a:t>姓名</a:t>
            </a:r>
            <a:r>
              <a:rPr lang="en-US" altLang="zh-CN" sz="1600" dirty="0"/>
              <a:t>='</a:t>
            </a:r>
            <a:r>
              <a:rPr lang="zh-CN" altLang="en-US" sz="1600" dirty="0"/>
              <a:t>刘达</a:t>
            </a:r>
            <a:r>
              <a:rPr lang="en-US" altLang="zh-CN" sz="1600" dirty="0"/>
              <a:t>', </a:t>
            </a:r>
            <a:r>
              <a:rPr lang="zh-CN" altLang="en-US" sz="1600" dirty="0"/>
              <a:t>籍贯</a:t>
            </a:r>
            <a:r>
              <a:rPr lang="en-US" altLang="zh-CN" sz="1600" dirty="0"/>
              <a:t>='</a:t>
            </a:r>
            <a:r>
              <a:rPr lang="zh-CN" altLang="en-US" sz="1600" dirty="0"/>
              <a:t>湖北</a:t>
            </a:r>
            <a:r>
              <a:rPr lang="en-US" altLang="zh-CN" sz="1600" dirty="0"/>
              <a:t>',</a:t>
            </a:r>
            <a:r>
              <a:rPr lang="zh-CN" altLang="en-US" sz="1600" dirty="0"/>
              <a:t>爱好</a:t>
            </a:r>
            <a:r>
              <a:rPr lang="en-US" altLang="zh-CN" sz="1600" dirty="0"/>
              <a:t>='</a:t>
            </a:r>
            <a:r>
              <a:rPr lang="zh-CN" altLang="en-US" sz="1600" dirty="0"/>
              <a:t>乒乓</a:t>
            </a:r>
            <a:r>
              <a:rPr lang="en-US" altLang="zh-CN" sz="1600" dirty="0"/>
              <a:t>'))</a:t>
            </a:r>
          </a:p>
          <a:p>
            <a:pPr marL="0" indent="0">
              <a:buNone/>
            </a:pPr>
            <a:r>
              <a:rPr lang="en-US" altLang="zh-CN" sz="1600" dirty="0"/>
              <a:t>#</a:t>
            </a:r>
            <a:r>
              <a:rPr lang="zh-CN" altLang="en-US" sz="1600" dirty="0"/>
              <a:t>获得另外两个人的信息</a:t>
            </a:r>
          </a:p>
          <a:p>
            <a:pPr marL="0" indent="0">
              <a:buNone/>
            </a:pPr>
            <a:r>
              <a:rPr lang="en-US" altLang="zh-CN" sz="1600" dirty="0"/>
              <a:t>number = 2020310867</a:t>
            </a:r>
          </a:p>
          <a:p>
            <a:pPr marL="0" indent="0">
              <a:buNone/>
            </a:pPr>
            <a:r>
              <a:rPr lang="en-US" altLang="zh-CN" sz="1600" dirty="0" err="1"/>
              <a:t>student_profile.update</a:t>
            </a:r>
            <a:r>
              <a:rPr lang="en-US" altLang="zh-CN" sz="1600" dirty="0"/>
              <a:t>(</a:t>
            </a:r>
            <a:r>
              <a:rPr lang="en-US" altLang="zh-CN" sz="1600" dirty="0" err="1"/>
              <a:t>student_information</a:t>
            </a:r>
            <a:r>
              <a:rPr lang="en-US" altLang="zh-CN" sz="1600" dirty="0"/>
              <a:t>(number, </a:t>
            </a:r>
            <a:r>
              <a:rPr lang="zh-CN" altLang="en-US" sz="1600" dirty="0"/>
              <a:t>姓名</a:t>
            </a:r>
            <a:r>
              <a:rPr lang="en-US" altLang="zh-CN" sz="1600" dirty="0"/>
              <a:t>='</a:t>
            </a:r>
            <a:r>
              <a:rPr lang="zh-CN" altLang="en-US" sz="1600" dirty="0"/>
              <a:t>王尔</a:t>
            </a:r>
            <a:r>
              <a:rPr lang="en-US" altLang="zh-CN" sz="1600" dirty="0"/>
              <a:t>', </a:t>
            </a:r>
            <a:r>
              <a:rPr lang="zh-CN" altLang="en-US" sz="1600" dirty="0"/>
              <a:t>籍贯</a:t>
            </a:r>
            <a:r>
              <a:rPr lang="en-US" altLang="zh-CN" sz="1600" dirty="0"/>
              <a:t>='</a:t>
            </a:r>
            <a:r>
              <a:rPr lang="zh-CN" altLang="en-US" sz="1600" dirty="0"/>
              <a:t>北京</a:t>
            </a:r>
            <a:r>
              <a:rPr lang="en-US" altLang="zh-CN" sz="1600" dirty="0"/>
              <a:t>'))</a:t>
            </a:r>
          </a:p>
          <a:p>
            <a:pPr marL="0" indent="0">
              <a:buNone/>
            </a:pPr>
            <a:r>
              <a:rPr lang="en-US" altLang="zh-CN" sz="1600" dirty="0"/>
              <a:t>number = 2020310733</a:t>
            </a:r>
          </a:p>
          <a:p>
            <a:pPr marL="0" indent="0">
              <a:buNone/>
            </a:pPr>
            <a:r>
              <a:rPr lang="en-US" altLang="zh-CN" sz="1600" dirty="0" err="1"/>
              <a:t>student_profile.update</a:t>
            </a:r>
            <a:r>
              <a:rPr lang="en-US" altLang="zh-CN" sz="1600" dirty="0"/>
              <a:t>(</a:t>
            </a:r>
            <a:r>
              <a:rPr lang="en-US" altLang="zh-CN" sz="1600" dirty="0" err="1"/>
              <a:t>student_information</a:t>
            </a:r>
            <a:r>
              <a:rPr lang="en-US" altLang="zh-CN" sz="1600" dirty="0"/>
              <a:t>(number, </a:t>
            </a:r>
            <a:r>
              <a:rPr lang="zh-CN" altLang="en-US" sz="1600" dirty="0"/>
              <a:t>姓名</a:t>
            </a:r>
            <a:r>
              <a:rPr lang="en-US" altLang="zh-CN" sz="1600" dirty="0"/>
              <a:t>='</a:t>
            </a:r>
            <a:r>
              <a:rPr lang="zh-CN" altLang="en-US" sz="1600" dirty="0"/>
              <a:t>李珊</a:t>
            </a:r>
            <a:r>
              <a:rPr lang="en-US" altLang="zh-CN" sz="1600" dirty="0"/>
              <a:t>', </a:t>
            </a:r>
            <a:r>
              <a:rPr lang="zh-CN" altLang="en-US" sz="1600" dirty="0"/>
              <a:t>民族</a:t>
            </a:r>
            <a:r>
              <a:rPr lang="en-US" altLang="zh-CN" sz="1600" dirty="0"/>
              <a:t>='</a:t>
            </a:r>
            <a:r>
              <a:rPr lang="zh-CN" altLang="en-US" sz="1600" dirty="0"/>
              <a:t>苗</a:t>
            </a:r>
            <a:r>
              <a:rPr lang="en-US" altLang="zh-CN" sz="1600" dirty="0"/>
              <a:t>'))</a:t>
            </a:r>
          </a:p>
          <a:p>
            <a:pPr marL="0" indent="0">
              <a:buNone/>
            </a:pPr>
            <a:r>
              <a:rPr lang="en-US" altLang="zh-CN" sz="1600" dirty="0"/>
              <a:t>print(</a:t>
            </a:r>
            <a:r>
              <a:rPr lang="en-US" altLang="zh-CN" sz="1600" dirty="0" err="1"/>
              <a:t>student_profile</a:t>
            </a:r>
            <a:r>
              <a:rPr lang="en-US" altLang="zh-CN" sz="1600" dirty="0"/>
              <a:t>)</a:t>
            </a:r>
          </a:p>
        </p:txBody>
      </p:sp>
      <p:sp>
        <p:nvSpPr>
          <p:cNvPr id="5" name="圆角矩形 4">
            <a:extLst>
              <a:ext uri="{FF2B5EF4-FFF2-40B4-BE49-F238E27FC236}">
                <a16:creationId xmlns:a16="http://schemas.microsoft.com/office/drawing/2014/main" xmlns="" id="{DE05BF60-6943-D647-B7C3-4B0508E832A1}"/>
              </a:ext>
            </a:extLst>
          </p:cNvPr>
          <p:cNvSpPr/>
          <p:nvPr/>
        </p:nvSpPr>
        <p:spPr bwMode="auto">
          <a:xfrm>
            <a:off x="4719509" y="2721639"/>
            <a:ext cx="3747655" cy="146664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en-US" altLang="zh-CN" sz="1600" dirty="0">
                <a:solidFill>
                  <a:schemeClr val="bg1"/>
                </a:solidFill>
              </a:rPr>
              <a:t>&gt;&gt;</a:t>
            </a:r>
            <a:r>
              <a:rPr lang="zh-CN" altLang="en-US" sz="1600" dirty="0">
                <a:solidFill>
                  <a:schemeClr val="bg1"/>
                </a:solidFill>
              </a:rPr>
              <a:t>可变长度的参数不仅可以为位置参数，也可以为关键字参数。</a:t>
            </a:r>
            <a:endParaRPr lang="en-US" altLang="zh-CN" sz="1600" dirty="0">
              <a:solidFill>
                <a:schemeClr val="bg1"/>
              </a:solidFill>
            </a:endParaRPr>
          </a:p>
          <a:p>
            <a:r>
              <a:rPr lang="en-US" altLang="zh-CN" sz="1600" dirty="0">
                <a:solidFill>
                  <a:schemeClr val="bg1"/>
                </a:solidFill>
              </a:rPr>
              <a:t>&gt;&gt; **</a:t>
            </a:r>
            <a:r>
              <a:rPr lang="en-US" altLang="zh-CN" sz="1600" dirty="0" err="1">
                <a:solidFill>
                  <a:schemeClr val="bg1"/>
                </a:solidFill>
              </a:rPr>
              <a:t>stuinfo</a:t>
            </a:r>
            <a:r>
              <a:rPr lang="zh-CN" altLang="en-US" sz="1600" dirty="0">
                <a:solidFill>
                  <a:schemeClr val="bg1"/>
                </a:solidFill>
              </a:rPr>
              <a:t>允许用户根据需要提供任意数量的名称</a:t>
            </a:r>
            <a:r>
              <a:rPr lang="en-US" altLang="zh-CN" sz="1600" dirty="0">
                <a:solidFill>
                  <a:schemeClr val="bg1"/>
                </a:solidFill>
              </a:rPr>
              <a:t>-</a:t>
            </a:r>
            <a:r>
              <a:rPr lang="zh-CN" altLang="en-US" sz="1600" dirty="0">
                <a:solidFill>
                  <a:schemeClr val="bg1"/>
                </a:solidFill>
              </a:rPr>
              <a:t>值对，其中的两个星号让</a:t>
            </a:r>
            <a:r>
              <a:rPr lang="en-US" altLang="zh-CN" sz="1600" dirty="0">
                <a:solidFill>
                  <a:schemeClr val="bg1"/>
                </a:solidFill>
              </a:rPr>
              <a:t>Python</a:t>
            </a:r>
            <a:r>
              <a:rPr lang="zh-CN" altLang="en-US" sz="1600" dirty="0">
                <a:solidFill>
                  <a:schemeClr val="bg1"/>
                </a:solidFill>
              </a:rPr>
              <a:t>创建一个名为</a:t>
            </a:r>
            <a:r>
              <a:rPr lang="en-US" altLang="zh-CN" sz="1600" dirty="0" err="1">
                <a:solidFill>
                  <a:schemeClr val="bg1"/>
                </a:solidFill>
              </a:rPr>
              <a:t>stuinfo</a:t>
            </a:r>
            <a:r>
              <a:rPr lang="zh-CN" altLang="en-US" sz="1600" dirty="0">
                <a:solidFill>
                  <a:schemeClr val="bg1"/>
                </a:solidFill>
              </a:rPr>
              <a:t>的空字典。</a:t>
            </a:r>
            <a:endParaRPr lang="en-US" altLang="zh-CN" sz="1600" dirty="0">
              <a:solidFill>
                <a:schemeClr val="bg1"/>
              </a:solidFill>
            </a:endParaRPr>
          </a:p>
        </p:txBody>
      </p:sp>
      <p:cxnSp>
        <p:nvCxnSpPr>
          <p:cNvPr id="7" name="直线箭头连接符 6">
            <a:extLst>
              <a:ext uri="{FF2B5EF4-FFF2-40B4-BE49-F238E27FC236}">
                <a16:creationId xmlns:a16="http://schemas.microsoft.com/office/drawing/2014/main" xmlns="" id="{E2BDF3DB-F2F5-D24B-BED5-9FA992D3C5BE}"/>
              </a:ext>
            </a:extLst>
          </p:cNvPr>
          <p:cNvCxnSpPr>
            <a:cxnSpLocks/>
          </p:cNvCxnSpPr>
          <p:nvPr/>
        </p:nvCxnSpPr>
        <p:spPr bwMode="auto">
          <a:xfrm>
            <a:off x="3979572" y="2593247"/>
            <a:ext cx="739937" cy="861714"/>
          </a:xfrm>
          <a:prstGeom prst="straightConnector1">
            <a:avLst/>
          </a:prstGeom>
          <a:solidFill>
            <a:schemeClr val="accent1"/>
          </a:solidFill>
          <a:ln w="1905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2346985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zh-CN" dirty="0"/>
              <a:t>参数</a:t>
            </a:r>
            <a:r>
              <a:rPr lang="zh-CN" altLang="en-US" dirty="0"/>
              <a:t>传递</a:t>
            </a:r>
            <a:endParaRPr kumimoji="1" lang="zh-CN" altLang="en-US" dirty="0"/>
          </a:p>
        </p:txBody>
      </p:sp>
      <p:sp>
        <p:nvSpPr>
          <p:cNvPr id="3" name="内容占位符 2"/>
          <p:cNvSpPr>
            <a:spLocks noGrp="1"/>
          </p:cNvSpPr>
          <p:nvPr>
            <p:ph idx="1"/>
          </p:nvPr>
        </p:nvSpPr>
        <p:spPr>
          <a:xfrm>
            <a:off x="613569" y="1804961"/>
            <a:ext cx="7993062" cy="4681537"/>
          </a:xfrm>
        </p:spPr>
        <p:txBody>
          <a:bodyPr/>
          <a:lstStyle/>
          <a:p>
            <a:pPr marL="0" indent="0">
              <a:buNone/>
            </a:pPr>
            <a:r>
              <a:rPr lang="zh-CN" altLang="en-US" sz="1600" b="1" dirty="0"/>
              <a:t>参数错误</a:t>
            </a:r>
            <a:r>
              <a:rPr lang="en-US" altLang="zh-CN" sz="1600" b="1" dirty="0"/>
              <a:t>1</a:t>
            </a:r>
            <a:r>
              <a:rPr lang="zh-CN" altLang="en-US" sz="1600" b="1" dirty="0"/>
              <a:t> </a:t>
            </a:r>
            <a:r>
              <a:rPr lang="en-US" altLang="zh-CN" sz="1600" b="1" dirty="0"/>
              <a:t>-</a:t>
            </a:r>
            <a:r>
              <a:rPr lang="zh-CN" altLang="en-US" sz="1600" b="1" dirty="0"/>
              <a:t>  实参与形参不匹配</a:t>
            </a:r>
            <a:endParaRPr lang="en-US" altLang="zh-CN" sz="1600" b="1" dirty="0"/>
          </a:p>
          <a:p>
            <a:pPr>
              <a:buFont typeface="Wingdings" pitchFamily="2" charset="2"/>
              <a:buChar char="l"/>
            </a:pPr>
            <a:r>
              <a:rPr lang="zh-CN" altLang="en-US" sz="1600" dirty="0"/>
              <a:t>例如：</a:t>
            </a:r>
            <a:endParaRPr lang="en-US" altLang="zh-CN" sz="1600" dirty="0"/>
          </a:p>
          <a:p>
            <a:pPr marL="285750" lvl="1" indent="0">
              <a:buNone/>
            </a:pPr>
            <a:r>
              <a:rPr lang="en-US" altLang="zh-CN" sz="1600" dirty="0"/>
              <a:t>def </a:t>
            </a:r>
            <a:r>
              <a:rPr lang="en-US" altLang="zh-CN" sz="1600" dirty="0" err="1"/>
              <a:t>paranotmatch</a:t>
            </a:r>
            <a:r>
              <a:rPr lang="en-US" altLang="zh-CN" sz="1600" dirty="0"/>
              <a:t>(</a:t>
            </a:r>
            <a:r>
              <a:rPr lang="en-US" altLang="zh-CN" sz="1600" dirty="0" err="1"/>
              <a:t>a,b</a:t>
            </a:r>
            <a:r>
              <a:rPr lang="en-US" altLang="zh-CN" sz="1600" dirty="0"/>
              <a:t>):</a:t>
            </a:r>
          </a:p>
          <a:p>
            <a:pPr marL="285750" lvl="1" indent="0">
              <a:buNone/>
            </a:pPr>
            <a:r>
              <a:rPr lang="en-US" altLang="zh-CN" sz="1600" dirty="0"/>
              <a:t>	     ''</a:t>
            </a:r>
          </a:p>
          <a:p>
            <a:pPr marL="285750" lvl="1" indent="0">
              <a:buNone/>
            </a:pPr>
            <a:r>
              <a:rPr lang="en-US" altLang="zh-CN" sz="1600" dirty="0"/>
              <a:t>#</a:t>
            </a:r>
            <a:r>
              <a:rPr lang="zh-CN" altLang="en-US" sz="1600" dirty="0"/>
              <a:t>主程序</a:t>
            </a:r>
          </a:p>
          <a:p>
            <a:pPr marL="285750" lvl="1" indent="0">
              <a:buNone/>
            </a:pPr>
            <a:r>
              <a:rPr lang="en-US" altLang="zh-CN" sz="1600" dirty="0"/>
              <a:t>c = </a:t>
            </a:r>
            <a:r>
              <a:rPr lang="en-US" altLang="zh-CN" sz="1600" dirty="0" err="1"/>
              <a:t>paranotmatch</a:t>
            </a:r>
            <a:r>
              <a:rPr lang="en-US" altLang="zh-CN" sz="1600" dirty="0"/>
              <a:t>(5)</a:t>
            </a:r>
          </a:p>
          <a:p>
            <a:pPr>
              <a:buFont typeface="Wingdings" pitchFamily="2" charset="2"/>
              <a:buChar char="l"/>
            </a:pPr>
            <a:r>
              <a:rPr lang="zh-CN" altLang="en-US" sz="1600" dirty="0"/>
              <a:t>运行以后，报错如下：</a:t>
            </a:r>
          </a:p>
          <a:p>
            <a:pPr marL="0" indent="0">
              <a:buNone/>
            </a:pPr>
            <a:r>
              <a:rPr lang="en-US" altLang="zh-CN" sz="1600" dirty="0"/>
              <a:t>Traceback (most recent call last):</a:t>
            </a:r>
          </a:p>
          <a:p>
            <a:pPr marL="285750" lvl="1" indent="0">
              <a:buNone/>
            </a:pPr>
            <a:r>
              <a:rPr lang="en-US" altLang="zh-CN" sz="1600" dirty="0"/>
              <a:t> ①File "</a:t>
            </a:r>
            <a:r>
              <a:rPr lang="en-US" altLang="zh-CN" sz="1600" dirty="0" err="1"/>
              <a:t>parafault.py</a:t>
            </a:r>
            <a:r>
              <a:rPr lang="en-US" altLang="zh-CN" sz="1600" dirty="0"/>
              <a:t>", line 4, in &lt;module&gt;</a:t>
            </a:r>
          </a:p>
          <a:p>
            <a:pPr marL="285750" lvl="1" indent="0">
              <a:buNone/>
            </a:pPr>
            <a:r>
              <a:rPr lang="en-US" altLang="zh-CN" sz="1600" dirty="0"/>
              <a:t>   ②c = </a:t>
            </a:r>
            <a:r>
              <a:rPr lang="en-US" altLang="zh-CN" sz="1600" dirty="0" err="1"/>
              <a:t>paranotmatch</a:t>
            </a:r>
            <a:r>
              <a:rPr lang="en-US" altLang="zh-CN" sz="1600" dirty="0"/>
              <a:t>(5)</a:t>
            </a:r>
          </a:p>
          <a:p>
            <a:pPr marL="285750" lvl="1" indent="0">
              <a:buNone/>
            </a:pPr>
            <a:r>
              <a:rPr lang="en-US" altLang="zh-CN" sz="1600" dirty="0"/>
              <a:t>③</a:t>
            </a:r>
            <a:r>
              <a:rPr lang="en-US" altLang="zh-CN" sz="1600" dirty="0" err="1"/>
              <a:t>TypeError</a:t>
            </a:r>
            <a:r>
              <a:rPr lang="en-US" altLang="zh-CN" sz="1600" dirty="0"/>
              <a:t>: </a:t>
            </a:r>
            <a:r>
              <a:rPr lang="en-US" altLang="zh-CN" sz="1600" dirty="0" err="1"/>
              <a:t>paranotmatch</a:t>
            </a:r>
            <a:r>
              <a:rPr lang="en-US" altLang="zh-CN" sz="1600" dirty="0"/>
              <a:t>() missing 1 required positional argument: ‘b’</a:t>
            </a:r>
          </a:p>
          <a:p>
            <a:pPr marL="285750" lvl="1" indent="0">
              <a:buNone/>
            </a:pPr>
            <a:endParaRPr lang="en-US" altLang="zh-CN" sz="1600" dirty="0"/>
          </a:p>
          <a:p>
            <a:pPr>
              <a:buFont typeface="Wingdings" pitchFamily="2" charset="2"/>
              <a:buChar char="l"/>
            </a:pPr>
            <a:r>
              <a:rPr lang="zh-CN" altLang="en-US" sz="1600" dirty="0"/>
              <a:t>在①处，</a:t>
            </a:r>
            <a:r>
              <a:rPr lang="en-US" altLang="zh-CN" sz="1600" dirty="0"/>
              <a:t>traceback</a:t>
            </a:r>
            <a:r>
              <a:rPr lang="zh-CN" altLang="en-US" sz="1600" dirty="0"/>
              <a:t>指出了问题出在了什么地方；</a:t>
            </a:r>
            <a:endParaRPr lang="en-US" altLang="zh-CN" sz="1600" dirty="0"/>
          </a:p>
          <a:p>
            <a:pPr>
              <a:buFont typeface="Wingdings" pitchFamily="2" charset="2"/>
              <a:buChar char="l"/>
            </a:pPr>
            <a:r>
              <a:rPr lang="zh-CN" altLang="en-US" sz="1600" dirty="0"/>
              <a:t>在②处，指出了是哪个函数；</a:t>
            </a:r>
            <a:endParaRPr lang="en-US" altLang="zh-CN" sz="1600" dirty="0"/>
          </a:p>
          <a:p>
            <a:pPr>
              <a:buFont typeface="Wingdings" pitchFamily="2" charset="2"/>
              <a:buChar char="l"/>
            </a:pPr>
            <a:r>
              <a:rPr lang="zh-CN" altLang="en-US" sz="1600" dirty="0"/>
              <a:t>在③处，指出函数调用少了一个参数，并指出相应的形参名称</a:t>
            </a:r>
            <a:r>
              <a:rPr lang="en-US" altLang="zh-CN" sz="1600" dirty="0"/>
              <a:t>b</a:t>
            </a:r>
            <a:r>
              <a:rPr lang="zh-CN" altLang="en-US" sz="1600" dirty="0"/>
              <a:t>。</a:t>
            </a:r>
          </a:p>
          <a:p>
            <a:pPr marL="0" indent="0">
              <a:buNone/>
            </a:pPr>
            <a:endParaRPr lang="en-US" altLang="zh-CN" sz="1600" dirty="0"/>
          </a:p>
          <a:p>
            <a:pPr marL="0" indent="0">
              <a:buNone/>
            </a:pPr>
            <a:endParaRPr lang="en-US" altLang="zh-CN" sz="1600" dirty="0"/>
          </a:p>
        </p:txBody>
      </p:sp>
    </p:spTree>
    <p:extLst>
      <p:ext uri="{BB962C8B-B14F-4D97-AF65-F5344CB8AC3E}">
        <p14:creationId xmlns:p14="http://schemas.microsoft.com/office/powerpoint/2010/main" val="4173788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zh-CN" dirty="0"/>
              <a:t>参数</a:t>
            </a:r>
            <a:r>
              <a:rPr lang="zh-CN" altLang="en-US" dirty="0"/>
              <a:t>传递</a:t>
            </a:r>
            <a:r>
              <a:rPr lang="zh-CN" altLang="zh-CN" dirty="0"/>
              <a:t> </a:t>
            </a:r>
            <a:endParaRPr kumimoji="1" lang="zh-CN" altLang="en-US" dirty="0"/>
          </a:p>
        </p:txBody>
      </p:sp>
      <p:sp>
        <p:nvSpPr>
          <p:cNvPr id="3" name="内容占位符 2"/>
          <p:cNvSpPr>
            <a:spLocks noGrp="1"/>
          </p:cNvSpPr>
          <p:nvPr>
            <p:ph idx="1"/>
          </p:nvPr>
        </p:nvSpPr>
        <p:spPr>
          <a:xfrm>
            <a:off x="413068" y="1848887"/>
            <a:ext cx="7993062" cy="4681537"/>
          </a:xfrm>
        </p:spPr>
        <p:txBody>
          <a:bodyPr>
            <a:normAutofit lnSpcReduction="10000"/>
          </a:bodyPr>
          <a:lstStyle/>
          <a:p>
            <a:pPr marL="0" indent="0">
              <a:buNone/>
            </a:pPr>
            <a:r>
              <a:rPr lang="zh-CN" altLang="en-US" sz="1600" b="1" dirty="0"/>
              <a:t>参数错误</a:t>
            </a:r>
            <a:r>
              <a:rPr lang="en-US" altLang="zh-CN" sz="1600" b="1" dirty="0"/>
              <a:t>2</a:t>
            </a:r>
            <a:r>
              <a:rPr lang="zh-CN" altLang="en-US" sz="1600" b="1" dirty="0"/>
              <a:t> </a:t>
            </a:r>
            <a:r>
              <a:rPr lang="en-US" altLang="zh-CN" sz="1600" b="1" dirty="0"/>
              <a:t>-</a:t>
            </a:r>
            <a:r>
              <a:rPr lang="zh-CN" altLang="en-US" sz="1600" b="1" dirty="0"/>
              <a:t> 实参的数据类型与形参的要求不一致</a:t>
            </a:r>
            <a:endParaRPr lang="en-US" altLang="zh-CN" sz="1600" b="1" dirty="0"/>
          </a:p>
          <a:p>
            <a:pPr>
              <a:buFont typeface="Wingdings" pitchFamily="2" charset="2"/>
              <a:buChar char="l"/>
            </a:pPr>
            <a:r>
              <a:rPr lang="zh-CN" altLang="en-US" sz="1600" dirty="0"/>
              <a:t>例如：</a:t>
            </a:r>
            <a:endParaRPr lang="en-US" altLang="zh-CN" sz="1600" dirty="0"/>
          </a:p>
          <a:p>
            <a:pPr marL="285750" lvl="1" indent="0">
              <a:buNone/>
            </a:pPr>
            <a:r>
              <a:rPr lang="en-US" altLang="zh-CN" sz="1600" dirty="0"/>
              <a:t>def paratype(</a:t>
            </a:r>
            <a:r>
              <a:rPr lang="en-US" altLang="zh-CN" sz="1600" dirty="0" err="1"/>
              <a:t>a,b</a:t>
            </a:r>
            <a:r>
              <a:rPr lang="en-US" altLang="zh-CN" sz="1600" dirty="0"/>
              <a:t>):</a:t>
            </a:r>
          </a:p>
          <a:p>
            <a:pPr marL="285750" lvl="1" indent="0">
              <a:buNone/>
            </a:pPr>
            <a:r>
              <a:rPr lang="en-US" altLang="zh-CN" sz="1600" dirty="0"/>
              <a:t>	</a:t>
            </a:r>
            <a:r>
              <a:rPr lang="en-US" altLang="zh-CN" sz="1600" dirty="0" err="1"/>
              <a:t>dic</a:t>
            </a:r>
            <a:r>
              <a:rPr lang="en-US" altLang="zh-CN" sz="1600" dirty="0"/>
              <a:t> ={}</a:t>
            </a:r>
          </a:p>
          <a:p>
            <a:pPr marL="285750" lvl="1" indent="0">
              <a:buNone/>
            </a:pPr>
            <a:r>
              <a:rPr lang="en-US" altLang="zh-CN" sz="1600" dirty="0"/>
              <a:t>	</a:t>
            </a:r>
            <a:r>
              <a:rPr lang="en-US" altLang="zh-CN" sz="1600" dirty="0" err="1"/>
              <a:t>dic</a:t>
            </a:r>
            <a:r>
              <a:rPr lang="en-US" altLang="zh-CN" sz="1600" dirty="0"/>
              <a:t>[a] = b</a:t>
            </a:r>
          </a:p>
          <a:p>
            <a:pPr marL="285750" lvl="1" indent="0">
              <a:buNone/>
            </a:pPr>
            <a:r>
              <a:rPr lang="en-US" altLang="zh-CN" sz="1600" dirty="0"/>
              <a:t>	return </a:t>
            </a:r>
            <a:r>
              <a:rPr lang="en-US" altLang="zh-CN" sz="1600" dirty="0" err="1"/>
              <a:t>dic</a:t>
            </a:r>
            <a:endParaRPr lang="en-US" altLang="zh-CN" sz="1600" dirty="0"/>
          </a:p>
          <a:p>
            <a:pPr marL="285750" lvl="1" indent="0">
              <a:buNone/>
            </a:pPr>
            <a:r>
              <a:rPr lang="en-US" altLang="zh-CN" sz="1600" dirty="0"/>
              <a:t>#</a:t>
            </a:r>
            <a:r>
              <a:rPr lang="zh-CN" altLang="en-US" sz="1600" dirty="0"/>
              <a:t>主程序</a:t>
            </a:r>
          </a:p>
          <a:p>
            <a:pPr marL="285750" lvl="1" indent="0">
              <a:buNone/>
            </a:pPr>
            <a:r>
              <a:rPr lang="en-US" altLang="zh-CN" sz="1600" dirty="0"/>
              <a:t>a = ['hello']</a:t>
            </a:r>
          </a:p>
          <a:p>
            <a:pPr marL="285750" lvl="1" indent="0">
              <a:buNone/>
            </a:pPr>
            <a:r>
              <a:rPr lang="en-US" altLang="zh-CN" sz="1600" dirty="0"/>
              <a:t>b = 1</a:t>
            </a:r>
          </a:p>
          <a:p>
            <a:pPr marL="285750" lvl="1" indent="0">
              <a:buNone/>
            </a:pPr>
            <a:r>
              <a:rPr lang="en-US" altLang="zh-CN" sz="1600" dirty="0"/>
              <a:t>c= paratype(</a:t>
            </a:r>
            <a:r>
              <a:rPr lang="en-US" altLang="zh-CN" sz="1600" dirty="0" err="1"/>
              <a:t>a,b</a:t>
            </a:r>
            <a:r>
              <a:rPr lang="en-US" altLang="zh-CN" sz="1600" dirty="0"/>
              <a:t>)</a:t>
            </a:r>
          </a:p>
          <a:p>
            <a:pPr marL="285750">
              <a:buFont typeface="Wingdings" pitchFamily="2" charset="2"/>
              <a:buChar char="l"/>
            </a:pPr>
            <a:r>
              <a:rPr lang="zh-CN" altLang="en-US" sz="1600" dirty="0"/>
              <a:t>运行结果报错如下：</a:t>
            </a:r>
          </a:p>
          <a:p>
            <a:pPr marL="285750" lvl="1" indent="0">
              <a:buNone/>
            </a:pPr>
            <a:r>
              <a:rPr lang="en-US" altLang="zh-CN" sz="1600" dirty="0"/>
              <a:t>Traceback (most recent call last):</a:t>
            </a:r>
          </a:p>
          <a:p>
            <a:pPr marL="285750" lvl="1" indent="0">
              <a:buNone/>
            </a:pPr>
            <a:r>
              <a:rPr lang="en-US" altLang="zh-CN" sz="1600" dirty="0"/>
              <a:t> ① File "</a:t>
            </a:r>
            <a:r>
              <a:rPr lang="en-US" altLang="zh-CN" sz="1600" dirty="0" err="1"/>
              <a:t>paratypefault.py</a:t>
            </a:r>
            <a:r>
              <a:rPr lang="en-US" altLang="zh-CN" sz="1600" dirty="0"/>
              <a:t>", line 9, in &lt;module&gt;</a:t>
            </a:r>
          </a:p>
          <a:p>
            <a:pPr marL="285750" lvl="1" indent="0">
              <a:buNone/>
            </a:pPr>
            <a:r>
              <a:rPr lang="en-US" altLang="zh-CN" sz="1600" dirty="0"/>
              <a:t>    c= paratype(</a:t>
            </a:r>
            <a:r>
              <a:rPr lang="en-US" altLang="zh-CN" sz="1600" dirty="0" err="1"/>
              <a:t>a,b</a:t>
            </a:r>
            <a:r>
              <a:rPr lang="en-US" altLang="zh-CN" sz="1600" dirty="0"/>
              <a:t>)</a:t>
            </a:r>
          </a:p>
          <a:p>
            <a:pPr marL="285750" lvl="1" indent="0">
              <a:buNone/>
            </a:pPr>
            <a:r>
              <a:rPr lang="en-US" altLang="zh-CN" sz="1600" dirty="0"/>
              <a:t> ② File " </a:t>
            </a:r>
            <a:r>
              <a:rPr lang="en-US" altLang="zh-CN" sz="1600" dirty="0" err="1"/>
              <a:t>paratypefault.py</a:t>
            </a:r>
            <a:r>
              <a:rPr lang="en-US" altLang="zh-CN" sz="1600" dirty="0"/>
              <a:t>", line 3, in paratype</a:t>
            </a:r>
          </a:p>
          <a:p>
            <a:pPr marL="285750" lvl="1" indent="0">
              <a:buNone/>
            </a:pPr>
            <a:r>
              <a:rPr lang="en-US" altLang="zh-CN" sz="1600" dirty="0"/>
              <a:t>    </a:t>
            </a:r>
            <a:r>
              <a:rPr lang="en-US" altLang="zh-CN" sz="1600" dirty="0" err="1"/>
              <a:t>dic</a:t>
            </a:r>
            <a:r>
              <a:rPr lang="en-US" altLang="zh-CN" sz="1600" dirty="0"/>
              <a:t>[a] = b</a:t>
            </a:r>
          </a:p>
          <a:p>
            <a:pPr marL="285750" lvl="1" indent="0">
              <a:buNone/>
            </a:pPr>
            <a:r>
              <a:rPr lang="en-US" altLang="zh-CN" sz="1600" dirty="0"/>
              <a:t>③</a:t>
            </a:r>
            <a:r>
              <a:rPr lang="en-US" altLang="zh-CN" sz="1600" dirty="0" err="1"/>
              <a:t>TypeError</a:t>
            </a:r>
            <a:r>
              <a:rPr lang="en-US" altLang="zh-CN" sz="1600" dirty="0"/>
              <a:t>: </a:t>
            </a:r>
            <a:r>
              <a:rPr lang="en-US" altLang="zh-CN" sz="1600" dirty="0" err="1"/>
              <a:t>unhashable</a:t>
            </a:r>
            <a:r>
              <a:rPr lang="en-US" altLang="zh-CN" sz="1600" dirty="0"/>
              <a:t> type: 'list'</a:t>
            </a:r>
          </a:p>
          <a:p>
            <a:pPr marL="0" indent="0">
              <a:buNone/>
            </a:pPr>
            <a:endParaRPr lang="en-US" altLang="zh-CN" sz="1600" dirty="0"/>
          </a:p>
          <a:p>
            <a:pPr marL="0" indent="0">
              <a:buNone/>
            </a:pPr>
            <a:endParaRPr lang="en-US" altLang="zh-CN" sz="1600" dirty="0"/>
          </a:p>
        </p:txBody>
      </p:sp>
      <p:sp>
        <p:nvSpPr>
          <p:cNvPr id="4" name="文本框 3">
            <a:extLst>
              <a:ext uri="{FF2B5EF4-FFF2-40B4-BE49-F238E27FC236}">
                <a16:creationId xmlns:a16="http://schemas.microsoft.com/office/drawing/2014/main" xmlns="" id="{9E628DD8-F3F2-B54C-8026-5033D620351C}"/>
              </a:ext>
            </a:extLst>
          </p:cNvPr>
          <p:cNvSpPr txBox="1"/>
          <p:nvPr/>
        </p:nvSpPr>
        <p:spPr>
          <a:xfrm>
            <a:off x="4544069" y="3229089"/>
            <a:ext cx="3496861" cy="830997"/>
          </a:xfrm>
          <a:prstGeom prst="rect">
            <a:avLst/>
          </a:prstGeom>
          <a:noFill/>
          <a:ln>
            <a:solidFill>
              <a:schemeClr val="accent1"/>
            </a:solidFill>
          </a:ln>
        </p:spPr>
        <p:txBody>
          <a:bodyPr wrap="square" rtlCol="0">
            <a:spAutoFit/>
          </a:bodyPr>
          <a:lstStyle/>
          <a:p>
            <a:r>
              <a:rPr kumimoji="1" lang="en" altLang="zh-CN" sz="1600" dirty="0"/>
              <a:t>Python</a:t>
            </a:r>
            <a:r>
              <a:rPr kumimoji="1" lang="zh-CN" altLang="en-US" sz="1600" dirty="0"/>
              <a:t>不提供变量声明，它不检查参数的数据类型，因此它只在函数运行时报告具体的错误。</a:t>
            </a:r>
          </a:p>
        </p:txBody>
      </p:sp>
    </p:spTree>
    <p:extLst>
      <p:ext uri="{BB962C8B-B14F-4D97-AF65-F5344CB8AC3E}">
        <p14:creationId xmlns:p14="http://schemas.microsoft.com/office/powerpoint/2010/main" val="2020227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变量的作用域</a:t>
            </a:r>
            <a:endParaRPr kumimoji="1" lang="zh-CN" altLang="en-US" dirty="0"/>
          </a:p>
        </p:txBody>
      </p:sp>
      <p:sp>
        <p:nvSpPr>
          <p:cNvPr id="3" name="内容占位符 2"/>
          <p:cNvSpPr>
            <a:spLocks noGrp="1"/>
          </p:cNvSpPr>
          <p:nvPr>
            <p:ph idx="1"/>
          </p:nvPr>
        </p:nvSpPr>
        <p:spPr>
          <a:xfrm>
            <a:off x="613569" y="2138083"/>
            <a:ext cx="7993062" cy="3630706"/>
          </a:xfrm>
        </p:spPr>
        <p:txBody>
          <a:bodyPr/>
          <a:lstStyle/>
          <a:p>
            <a:pPr>
              <a:buFont typeface="Wingdings" pitchFamily="2" charset="2"/>
              <a:buChar char="l"/>
            </a:pPr>
            <a:r>
              <a:rPr lang="zh-CN" altLang="en-US" dirty="0" smtClean="0"/>
              <a:t>变量</a:t>
            </a:r>
            <a:r>
              <a:rPr lang="zh-CN" altLang="en-US" dirty="0"/>
              <a:t>的作用域：在程序中定义变量的位置及其能被读写访问的范围。一个程序的所有变量并不是在任意位置都可以访问的</a:t>
            </a:r>
            <a:r>
              <a:rPr lang="zh-CN" altLang="en-US" dirty="0" smtClean="0"/>
              <a:t>。</a:t>
            </a:r>
            <a:endParaRPr lang="en-US" altLang="zh-CN" dirty="0"/>
          </a:p>
          <a:p>
            <a:pPr>
              <a:buFont typeface="Wingdings" pitchFamily="2" charset="2"/>
              <a:buChar char="l"/>
            </a:pPr>
            <a:r>
              <a:rPr lang="zh-CN" altLang="en-US" dirty="0"/>
              <a:t>根据变量的作用域是程序的某个局部范围还是整个程序，可将变量分为：</a:t>
            </a:r>
            <a:endParaRPr lang="en-US" altLang="zh-CN" dirty="0"/>
          </a:p>
          <a:p>
            <a:pPr lvl="1"/>
            <a:r>
              <a:rPr lang="zh-CN" altLang="en-US" dirty="0"/>
              <a:t>全局变量</a:t>
            </a:r>
            <a:endParaRPr lang="en-US" altLang="zh-CN" dirty="0"/>
          </a:p>
          <a:p>
            <a:pPr lvl="1"/>
            <a:r>
              <a:rPr lang="zh-CN" altLang="en-US" dirty="0"/>
              <a:t>局部变量</a:t>
            </a:r>
            <a:endParaRPr lang="en-US" altLang="zh-CN" dirty="0"/>
          </a:p>
          <a:p>
            <a:pPr marL="0" indent="0">
              <a:buNone/>
            </a:pPr>
            <a:endParaRPr lang="en-US" altLang="zh-CN" sz="1600" dirty="0"/>
          </a:p>
        </p:txBody>
      </p:sp>
    </p:spTree>
    <p:extLst>
      <p:ext uri="{BB962C8B-B14F-4D97-AF65-F5344CB8AC3E}">
        <p14:creationId xmlns:p14="http://schemas.microsoft.com/office/powerpoint/2010/main" val="248126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变量的作用域</a:t>
            </a:r>
            <a:endParaRPr kumimoji="1" lang="zh-CN" altLang="en-US" dirty="0"/>
          </a:p>
        </p:txBody>
      </p:sp>
      <p:sp>
        <p:nvSpPr>
          <p:cNvPr id="3" name="内容占位符 2"/>
          <p:cNvSpPr>
            <a:spLocks noGrp="1"/>
          </p:cNvSpPr>
          <p:nvPr>
            <p:ph idx="1"/>
          </p:nvPr>
        </p:nvSpPr>
        <p:spPr>
          <a:xfrm>
            <a:off x="613569" y="1911033"/>
            <a:ext cx="7993062" cy="4681537"/>
          </a:xfrm>
        </p:spPr>
        <p:txBody>
          <a:bodyPr>
            <a:normAutofit lnSpcReduction="10000"/>
          </a:bodyPr>
          <a:lstStyle/>
          <a:p>
            <a:pPr marL="0" indent="0">
              <a:buNone/>
            </a:pPr>
            <a:r>
              <a:rPr lang="zh-CN" altLang="en-US" sz="1800" b="1" dirty="0"/>
              <a:t>局部变量：</a:t>
            </a:r>
            <a:r>
              <a:rPr lang="zh-CN" altLang="en-US" sz="1800" dirty="0"/>
              <a:t>在函数内部赋值的变量一般拥有局部作用域，它只能在其被声明的函数内部访问。</a:t>
            </a:r>
          </a:p>
          <a:p>
            <a:pPr marL="0" indent="0">
              <a:buNone/>
            </a:pPr>
            <a:r>
              <a:rPr lang="zh-CN" altLang="en-US" sz="1600" dirty="0"/>
              <a:t>①</a:t>
            </a:r>
            <a:r>
              <a:rPr lang="en-US" altLang="zh-CN" sz="1600" dirty="0"/>
              <a:t>&gt;&gt;&gt; </a:t>
            </a:r>
            <a:r>
              <a:rPr lang="en" altLang="zh-CN" sz="1600" dirty="0"/>
              <a:t>def function(a):</a:t>
            </a:r>
          </a:p>
          <a:p>
            <a:pPr marL="0" indent="0">
              <a:buNone/>
            </a:pPr>
            <a:r>
              <a:rPr lang="en" altLang="zh-CN" sz="1600" dirty="0"/>
              <a:t>	a=a+4</a:t>
            </a:r>
          </a:p>
          <a:p>
            <a:pPr marL="0" indent="0">
              <a:buNone/>
            </a:pPr>
            <a:r>
              <a:rPr lang="en" altLang="zh-CN" sz="1600" dirty="0"/>
              <a:t>	return a</a:t>
            </a:r>
          </a:p>
          <a:p>
            <a:pPr marL="0" indent="0">
              <a:buNone/>
            </a:pPr>
            <a:r>
              <a:rPr lang="en" altLang="zh-CN" sz="1600" dirty="0"/>
              <a:t>②&gt;&gt;&gt; a=3</a:t>
            </a:r>
          </a:p>
          <a:p>
            <a:pPr marL="0" indent="0">
              <a:buNone/>
            </a:pPr>
            <a:r>
              <a:rPr lang="en" altLang="zh-CN" sz="1600" dirty="0"/>
              <a:t>③&gt;&gt;&gt; function(a)</a:t>
            </a:r>
          </a:p>
          <a:p>
            <a:pPr marL="0" indent="0">
              <a:buNone/>
            </a:pPr>
            <a:r>
              <a:rPr lang="en" altLang="zh-CN" sz="1600" dirty="0"/>
              <a:t>7</a:t>
            </a:r>
          </a:p>
          <a:p>
            <a:pPr marL="0" indent="0">
              <a:buNone/>
            </a:pPr>
            <a:r>
              <a:rPr lang="en" altLang="zh-CN" sz="1600" dirty="0"/>
              <a:t>④&gt;&gt;&gt; print(a)</a:t>
            </a:r>
          </a:p>
          <a:p>
            <a:pPr marL="0" indent="0">
              <a:buNone/>
            </a:pPr>
            <a:r>
              <a:rPr lang="en" altLang="zh-CN" sz="1600" dirty="0"/>
              <a:t>3</a:t>
            </a:r>
          </a:p>
          <a:p>
            <a:pPr>
              <a:buFont typeface="Wingdings" pitchFamily="2" charset="2"/>
              <a:buChar char="l"/>
            </a:pPr>
            <a:r>
              <a:rPr lang="zh-CN" altLang="en-US" sz="1800" dirty="0"/>
              <a:t>①处，定义了函数</a:t>
            </a:r>
            <a:r>
              <a:rPr lang="en" altLang="zh-CN" sz="1800" dirty="0"/>
              <a:t>function</a:t>
            </a:r>
            <a:r>
              <a:rPr lang="zh-CN" altLang="en" sz="1800" dirty="0"/>
              <a:t>，</a:t>
            </a:r>
            <a:r>
              <a:rPr lang="zh-CN" altLang="en-US" sz="1800" dirty="0"/>
              <a:t>它的形参为</a:t>
            </a:r>
            <a:r>
              <a:rPr lang="en" altLang="zh-CN" sz="1800" dirty="0"/>
              <a:t>a</a:t>
            </a:r>
            <a:r>
              <a:rPr lang="zh-CN" altLang="en" sz="1800" dirty="0"/>
              <a:t>，</a:t>
            </a:r>
            <a:r>
              <a:rPr lang="en" altLang="zh-CN" sz="1800" dirty="0"/>
              <a:t>a</a:t>
            </a:r>
            <a:r>
              <a:rPr lang="zh-CN" altLang="en-US" sz="1800" dirty="0"/>
              <a:t>的作用范围为在函数内部，函数结束，</a:t>
            </a:r>
            <a:r>
              <a:rPr lang="en" altLang="zh-CN" sz="1800" dirty="0"/>
              <a:t>a</a:t>
            </a:r>
            <a:r>
              <a:rPr lang="zh-CN" altLang="en-US" sz="1800" dirty="0"/>
              <a:t>失效，与函数外部同名的变量没有冲突。</a:t>
            </a:r>
            <a:endParaRPr lang="en-US" altLang="zh-CN" sz="1800" dirty="0"/>
          </a:p>
          <a:p>
            <a:pPr>
              <a:buFont typeface="Wingdings" pitchFamily="2" charset="2"/>
              <a:buChar char="l"/>
            </a:pPr>
            <a:r>
              <a:rPr lang="zh-CN" altLang="en-US" sz="1800" dirty="0"/>
              <a:t>②处，</a:t>
            </a:r>
            <a:r>
              <a:rPr lang="en" altLang="zh-CN" sz="1800" dirty="0"/>
              <a:t>a</a:t>
            </a:r>
            <a:r>
              <a:rPr lang="zh-CN" altLang="en-US" sz="1800" dirty="0"/>
              <a:t>赋值为</a:t>
            </a:r>
            <a:r>
              <a:rPr lang="en-US" altLang="zh-CN" sz="1800" dirty="0"/>
              <a:t>3</a:t>
            </a:r>
            <a:r>
              <a:rPr lang="zh-CN" altLang="en-US" sz="1800" dirty="0"/>
              <a:t>，此处</a:t>
            </a:r>
            <a:r>
              <a:rPr lang="en" altLang="zh-CN" sz="1800" dirty="0"/>
              <a:t>a</a:t>
            </a:r>
            <a:r>
              <a:rPr lang="zh-CN" altLang="en-US" sz="1800" dirty="0"/>
              <a:t>的作用范围在函数外部。</a:t>
            </a:r>
            <a:endParaRPr lang="en-US" altLang="zh-CN" sz="1800" dirty="0"/>
          </a:p>
          <a:p>
            <a:pPr>
              <a:buFont typeface="Wingdings" pitchFamily="2" charset="2"/>
              <a:buChar char="l"/>
            </a:pPr>
            <a:r>
              <a:rPr lang="zh-CN" altLang="en-US" sz="1800" dirty="0"/>
              <a:t>③处，调用函数</a:t>
            </a:r>
            <a:r>
              <a:rPr lang="en" altLang="zh-CN" sz="1800" dirty="0"/>
              <a:t>function</a:t>
            </a:r>
            <a:r>
              <a:rPr lang="zh-CN" altLang="en" sz="1800" dirty="0"/>
              <a:t>，</a:t>
            </a:r>
            <a:r>
              <a:rPr lang="zh-CN" altLang="en-US" sz="1800" dirty="0"/>
              <a:t>把实参</a:t>
            </a:r>
            <a:r>
              <a:rPr lang="en" altLang="zh-CN" sz="1800" dirty="0"/>
              <a:t>a=3</a:t>
            </a:r>
            <a:r>
              <a:rPr lang="zh-CN" altLang="en-US" sz="1800" dirty="0"/>
              <a:t>传递给形参</a:t>
            </a:r>
            <a:r>
              <a:rPr lang="en" altLang="zh-CN" sz="1800" dirty="0"/>
              <a:t>a</a:t>
            </a:r>
            <a:r>
              <a:rPr lang="zh-CN" altLang="en" sz="1800" dirty="0"/>
              <a:t>，</a:t>
            </a:r>
            <a:r>
              <a:rPr lang="zh-CN" altLang="en-US" sz="1800" dirty="0"/>
              <a:t>并完成函数运行，返回值</a:t>
            </a:r>
            <a:r>
              <a:rPr lang="en-US" altLang="zh-CN" sz="1800" dirty="0"/>
              <a:t>7</a:t>
            </a:r>
            <a:r>
              <a:rPr lang="zh-CN" altLang="en-US" sz="1800" dirty="0"/>
              <a:t>，函数运行结束，函数内的</a:t>
            </a:r>
            <a:r>
              <a:rPr lang="en" altLang="zh-CN" sz="1800" dirty="0"/>
              <a:t>a=7</a:t>
            </a:r>
            <a:r>
              <a:rPr lang="zh-CN" altLang="en-US" sz="1800" dirty="0"/>
              <a:t>失效。</a:t>
            </a:r>
            <a:endParaRPr lang="en-US" altLang="zh-CN" sz="1800" dirty="0"/>
          </a:p>
          <a:p>
            <a:pPr>
              <a:buFont typeface="Wingdings" pitchFamily="2" charset="2"/>
              <a:buChar char="l"/>
            </a:pPr>
            <a:r>
              <a:rPr lang="zh-CN" altLang="en-US" sz="1800" dirty="0"/>
              <a:t>④处，输出</a:t>
            </a:r>
            <a:r>
              <a:rPr lang="en" altLang="zh-CN" sz="1800" dirty="0"/>
              <a:t>a</a:t>
            </a:r>
            <a:r>
              <a:rPr lang="zh-CN" altLang="en-US" sz="1800" dirty="0"/>
              <a:t>值，只有</a:t>
            </a:r>
            <a:r>
              <a:rPr lang="en" altLang="zh-CN" sz="1800" dirty="0"/>
              <a:t>a=3</a:t>
            </a:r>
            <a:r>
              <a:rPr lang="zh-CN" altLang="en-US" sz="1800" dirty="0"/>
              <a:t>还有意义，所以运行结果为</a:t>
            </a:r>
            <a:r>
              <a:rPr lang="en-US" altLang="zh-CN" sz="1800" dirty="0"/>
              <a:t>3</a:t>
            </a:r>
            <a:r>
              <a:rPr lang="zh-CN" altLang="en-US" sz="1800" dirty="0" smtClean="0"/>
              <a:t>。</a:t>
            </a:r>
          </a:p>
          <a:p>
            <a:pPr marL="0" indent="0">
              <a:buNone/>
            </a:pPr>
            <a:endParaRPr lang="en-US" altLang="zh-CN" sz="1400" dirty="0"/>
          </a:p>
        </p:txBody>
      </p:sp>
    </p:spTree>
    <p:extLst>
      <p:ext uri="{BB962C8B-B14F-4D97-AF65-F5344CB8AC3E}">
        <p14:creationId xmlns:p14="http://schemas.microsoft.com/office/powerpoint/2010/main" val="4189628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变量的作用域</a:t>
            </a:r>
            <a:endParaRPr kumimoji="1" lang="zh-CN" altLang="en-US" dirty="0"/>
          </a:p>
        </p:txBody>
      </p:sp>
      <p:sp>
        <p:nvSpPr>
          <p:cNvPr id="3" name="内容占位符 2"/>
          <p:cNvSpPr>
            <a:spLocks noGrp="1"/>
          </p:cNvSpPr>
          <p:nvPr>
            <p:ph idx="1"/>
          </p:nvPr>
        </p:nvSpPr>
        <p:spPr>
          <a:xfrm>
            <a:off x="613569" y="1911033"/>
            <a:ext cx="7993062" cy="4681537"/>
          </a:xfrm>
        </p:spPr>
        <p:txBody>
          <a:bodyPr/>
          <a:lstStyle/>
          <a:p>
            <a:pPr marL="0" indent="0">
              <a:buNone/>
            </a:pPr>
            <a:r>
              <a:rPr lang="zh-CN" altLang="en-US" sz="1800" b="1" dirty="0"/>
              <a:t>全局变量</a:t>
            </a:r>
            <a:r>
              <a:rPr lang="zh-CN" altLang="en-US" sz="1800" dirty="0"/>
              <a:t>：如果想要变量在函数运行结束后，继续保持它的值，可以使用全局变量。全局变量可以在整个程序范围内访问。在函数内使用全局变量，</a:t>
            </a:r>
            <a:r>
              <a:rPr lang="en-US" altLang="zh-CN" sz="1800" dirty="0"/>
              <a:t>Python</a:t>
            </a:r>
            <a:r>
              <a:rPr lang="zh-CN" altLang="en-US" sz="1800" dirty="0"/>
              <a:t>要求在函数内用</a:t>
            </a:r>
            <a:r>
              <a:rPr lang="en-US" altLang="zh-CN" sz="1800" dirty="0"/>
              <a:t>global</a:t>
            </a:r>
            <a:r>
              <a:rPr lang="zh-CN" altLang="en-US" sz="1800" dirty="0"/>
              <a:t>语句说明。</a:t>
            </a:r>
            <a:endParaRPr lang="en-US" altLang="zh-CN" sz="1800" dirty="0"/>
          </a:p>
          <a:p>
            <a:pPr marL="0" indent="0">
              <a:buNone/>
            </a:pPr>
            <a:r>
              <a:rPr lang="en-US" altLang="zh-CN" sz="1600" dirty="0"/>
              <a:t>&gt;&gt;&gt; def function():</a:t>
            </a:r>
          </a:p>
          <a:p>
            <a:pPr marL="0" indent="0">
              <a:buNone/>
            </a:pPr>
            <a:r>
              <a:rPr lang="en-US" altLang="zh-CN" sz="1600" dirty="0"/>
              <a:t>	①global a</a:t>
            </a:r>
          </a:p>
          <a:p>
            <a:pPr marL="0" indent="0">
              <a:buNone/>
            </a:pPr>
            <a:r>
              <a:rPr lang="en-US" altLang="zh-CN" sz="1600" dirty="0"/>
              <a:t>	a=a+4</a:t>
            </a:r>
          </a:p>
          <a:p>
            <a:pPr marL="0" indent="0">
              <a:buNone/>
            </a:pPr>
            <a:r>
              <a:rPr lang="en-US" altLang="zh-CN" sz="1600" dirty="0"/>
              <a:t>	return a</a:t>
            </a:r>
          </a:p>
          <a:p>
            <a:pPr marL="0" indent="0">
              <a:buNone/>
            </a:pPr>
            <a:r>
              <a:rPr lang="en-US" altLang="zh-CN" sz="1600" dirty="0"/>
              <a:t>&gt;&gt;&gt; a=3</a:t>
            </a:r>
          </a:p>
          <a:p>
            <a:pPr marL="0" indent="0">
              <a:buNone/>
            </a:pPr>
            <a:r>
              <a:rPr lang="en-US" altLang="zh-CN" sz="1600" dirty="0"/>
              <a:t>&gt;&gt;&gt; function()</a:t>
            </a:r>
          </a:p>
          <a:p>
            <a:pPr marL="0" indent="0">
              <a:buNone/>
            </a:pPr>
            <a:r>
              <a:rPr lang="en-US" altLang="zh-CN" sz="1600" dirty="0"/>
              <a:t>7</a:t>
            </a:r>
          </a:p>
          <a:p>
            <a:pPr marL="0" indent="0">
              <a:buNone/>
            </a:pPr>
            <a:r>
              <a:rPr lang="en-US" altLang="zh-CN" sz="1600" dirty="0"/>
              <a:t>②&gt;&gt;&gt; print(a)</a:t>
            </a:r>
          </a:p>
          <a:p>
            <a:pPr marL="0" indent="0">
              <a:buNone/>
            </a:pPr>
            <a:r>
              <a:rPr lang="en-US" altLang="zh-CN" sz="1600" dirty="0"/>
              <a:t>7</a:t>
            </a:r>
          </a:p>
          <a:p>
            <a:pPr marL="0" indent="0">
              <a:buNone/>
            </a:pPr>
            <a:endParaRPr lang="en-US" altLang="zh-CN" sz="1600" dirty="0"/>
          </a:p>
          <a:p>
            <a:pPr>
              <a:buFont typeface="Wingdings" pitchFamily="2" charset="2"/>
              <a:buChar char="l"/>
            </a:pPr>
            <a:r>
              <a:rPr lang="zh-CN" altLang="en-US" sz="1800" dirty="0"/>
              <a:t>①处的</a:t>
            </a:r>
            <a:r>
              <a:rPr lang="en-US" altLang="zh-CN" sz="1800" dirty="0"/>
              <a:t>global a</a:t>
            </a:r>
            <a:r>
              <a:rPr lang="zh-CN" altLang="en-US" sz="1800" dirty="0"/>
              <a:t>，这样</a:t>
            </a:r>
            <a:r>
              <a:rPr lang="en-US" altLang="zh-CN" sz="1800" dirty="0"/>
              <a:t>a</a:t>
            </a:r>
            <a:r>
              <a:rPr lang="zh-CN" altLang="en-US" sz="1800" dirty="0"/>
              <a:t>的值不需要进行参数传递，在函数外赋值就可以，改变的</a:t>
            </a:r>
            <a:r>
              <a:rPr lang="en-US" altLang="zh-CN" sz="1800" dirty="0"/>
              <a:t>a</a:t>
            </a:r>
            <a:r>
              <a:rPr lang="zh-CN" altLang="en-US" sz="1800" dirty="0"/>
              <a:t>值在函数外也会被保留，如②处的运行结果。</a:t>
            </a:r>
          </a:p>
        </p:txBody>
      </p:sp>
    </p:spTree>
    <p:extLst>
      <p:ext uri="{BB962C8B-B14F-4D97-AF65-F5344CB8AC3E}">
        <p14:creationId xmlns:p14="http://schemas.microsoft.com/office/powerpoint/2010/main" val="4268608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613569" y="1839377"/>
            <a:ext cx="7993062" cy="4695893"/>
          </a:xfrm>
        </p:spPr>
        <p:txBody>
          <a:bodyPr>
            <a:normAutofit/>
          </a:bodyPr>
          <a:lstStyle/>
          <a:p>
            <a:pPr marL="0" indent="0">
              <a:buNone/>
            </a:pPr>
            <a:r>
              <a:rPr lang="en-US" altLang="zh-CN" sz="1800" b="1" dirty="0"/>
              <a:t>【</a:t>
            </a:r>
            <a:r>
              <a:rPr lang="zh-CN" altLang="en-US" sz="1800" b="1" dirty="0"/>
              <a:t>例</a:t>
            </a:r>
            <a:r>
              <a:rPr lang="en-US" altLang="zh-CN" sz="1800" b="1" dirty="0"/>
              <a:t>5-9】  </a:t>
            </a:r>
            <a:r>
              <a:rPr lang="zh-CN" altLang="en-US" sz="1800" dirty="0"/>
              <a:t>统计每门课的平均成绩。每门课程的成绩字典，展示如下：</a:t>
            </a:r>
          </a:p>
          <a:p>
            <a:pPr marL="0" indent="0">
              <a:buNone/>
            </a:pPr>
            <a:r>
              <a:rPr lang="en" altLang="zh-CN" sz="1800" dirty="0"/>
              <a:t>grade1={'</a:t>
            </a:r>
            <a:r>
              <a:rPr lang="zh-CN" altLang="en-US" sz="1800" dirty="0"/>
              <a:t>刘达</a:t>
            </a:r>
            <a:r>
              <a:rPr lang="en-US" altLang="zh-CN" sz="1800" dirty="0"/>
              <a:t>': 89, '</a:t>
            </a:r>
            <a:r>
              <a:rPr lang="zh-CN" altLang="en-US" sz="1800" dirty="0"/>
              <a:t>王尔</a:t>
            </a:r>
            <a:r>
              <a:rPr lang="en-US" altLang="zh-CN" sz="1800" dirty="0"/>
              <a:t>': 95, '</a:t>
            </a:r>
            <a:r>
              <a:rPr lang="zh-CN" altLang="en-US" sz="1800" dirty="0"/>
              <a:t>李珊</a:t>
            </a:r>
            <a:r>
              <a:rPr lang="en-US" altLang="zh-CN" sz="1800" dirty="0"/>
              <a:t>': 67, '</a:t>
            </a:r>
            <a:r>
              <a:rPr lang="zh-CN" altLang="en-US" sz="1800" dirty="0"/>
              <a:t>陈思</a:t>
            </a:r>
            <a:r>
              <a:rPr lang="en-US" altLang="zh-CN" sz="1800" dirty="0"/>
              <a:t>': 75}</a:t>
            </a:r>
          </a:p>
          <a:p>
            <a:pPr marL="0" indent="0">
              <a:buNone/>
            </a:pPr>
            <a:r>
              <a:rPr lang="en" altLang="zh-CN" sz="1800" dirty="0"/>
              <a:t>grade2={'</a:t>
            </a:r>
            <a:r>
              <a:rPr lang="zh-CN" altLang="en-US" sz="1800" dirty="0"/>
              <a:t>刘达</a:t>
            </a:r>
            <a:r>
              <a:rPr lang="en-US" altLang="zh-CN" sz="1800" dirty="0"/>
              <a:t>': 75, '</a:t>
            </a:r>
            <a:r>
              <a:rPr lang="zh-CN" altLang="en-US" sz="1800" dirty="0"/>
              <a:t>王尔</a:t>
            </a:r>
            <a:r>
              <a:rPr lang="en-US" altLang="zh-CN" sz="1800" dirty="0"/>
              <a:t>': 79, '</a:t>
            </a:r>
            <a:r>
              <a:rPr lang="zh-CN" altLang="en-US" sz="1800" dirty="0"/>
              <a:t>李珊</a:t>
            </a:r>
            <a:r>
              <a:rPr lang="en-US" altLang="zh-CN" sz="1800" dirty="0"/>
              <a:t>': 79}</a:t>
            </a:r>
          </a:p>
          <a:p>
            <a:pPr marL="0" indent="0">
              <a:buNone/>
            </a:pPr>
            <a:r>
              <a:rPr lang="en" altLang="zh-CN" sz="1800" dirty="0"/>
              <a:t>grade3={ '</a:t>
            </a:r>
            <a:r>
              <a:rPr lang="zh-CN" altLang="en-US" sz="1800" dirty="0"/>
              <a:t>李珊</a:t>
            </a:r>
            <a:r>
              <a:rPr lang="en-US" altLang="zh-CN" sz="1800" dirty="0"/>
              <a:t>': 87, '</a:t>
            </a:r>
            <a:r>
              <a:rPr lang="zh-CN" altLang="en-US" sz="1800" dirty="0"/>
              <a:t>陈思</a:t>
            </a:r>
            <a:r>
              <a:rPr lang="en-US" altLang="zh-CN" sz="1800" dirty="0"/>
              <a:t>': 91,'</a:t>
            </a:r>
            <a:r>
              <a:rPr lang="zh-CN" altLang="en-US" sz="1800" dirty="0"/>
              <a:t>张悟</a:t>
            </a:r>
            <a:r>
              <a:rPr lang="en-US" altLang="zh-CN" sz="1800" dirty="0"/>
              <a:t>':75}</a:t>
            </a:r>
          </a:p>
          <a:p>
            <a:pPr marL="0" indent="0">
              <a:buNone/>
            </a:pPr>
            <a:r>
              <a:rPr lang="en" altLang="zh-CN" sz="1800" dirty="0"/>
              <a:t>grade4={'</a:t>
            </a:r>
            <a:r>
              <a:rPr lang="zh-CN" altLang="en-US" sz="1800" dirty="0"/>
              <a:t>刘达</a:t>
            </a:r>
            <a:r>
              <a:rPr lang="en-US" altLang="zh-CN" sz="1800" dirty="0"/>
              <a:t>': 89, '</a:t>
            </a:r>
            <a:r>
              <a:rPr lang="zh-CN" altLang="en-US" sz="1800" dirty="0"/>
              <a:t>王尔</a:t>
            </a:r>
            <a:r>
              <a:rPr lang="en-US" altLang="zh-CN" sz="1800" dirty="0"/>
              <a:t>': 86, '</a:t>
            </a:r>
            <a:r>
              <a:rPr lang="zh-CN" altLang="en-US" sz="1800" dirty="0"/>
              <a:t>张悟</a:t>
            </a:r>
            <a:r>
              <a:rPr lang="en-US" altLang="zh-CN" sz="1800" dirty="0"/>
              <a:t>': 99}</a:t>
            </a:r>
          </a:p>
          <a:p>
            <a:pPr marL="0" indent="0">
              <a:buNone/>
            </a:pPr>
            <a:endParaRPr lang="en-US" altLang="zh-CN" sz="1800" dirty="0"/>
          </a:p>
          <a:p>
            <a:pPr marL="0" indent="0">
              <a:buNone/>
            </a:pPr>
            <a:r>
              <a:rPr lang="zh-CN" altLang="en-US" sz="1800" dirty="0"/>
              <a:t>代码如下：</a:t>
            </a:r>
            <a:endParaRPr lang="en-US" altLang="zh-CN" sz="1800" dirty="0"/>
          </a:p>
          <a:p>
            <a:pPr marL="0" indent="0">
              <a:buNone/>
            </a:pPr>
            <a:r>
              <a:rPr lang="en-US" altLang="zh-CN" sz="1800" dirty="0"/>
              <a:t>'''</a:t>
            </a:r>
            <a:r>
              <a:rPr lang="zh-CN" altLang="zh-CN" sz="1800" dirty="0"/>
              <a:t>求字典的平均值</a:t>
            </a:r>
            <a:r>
              <a:rPr lang="en-US" altLang="zh-CN" sz="1800" dirty="0"/>
              <a:t>'''</a:t>
            </a:r>
            <a:endParaRPr lang="zh-CN" altLang="zh-CN" sz="1800" dirty="0"/>
          </a:p>
          <a:p>
            <a:pPr marL="0" indent="0">
              <a:buNone/>
            </a:pPr>
            <a:r>
              <a:rPr lang="en-US" altLang="zh-CN" sz="1800" dirty="0"/>
              <a:t>def </a:t>
            </a:r>
            <a:r>
              <a:rPr lang="en-US" altLang="zh-CN" sz="1800" dirty="0" err="1"/>
              <a:t>dict_meanvalue</a:t>
            </a:r>
            <a:r>
              <a:rPr lang="en-US" altLang="zh-CN" sz="1800" dirty="0"/>
              <a:t>(dicta):</a:t>
            </a:r>
          </a:p>
          <a:p>
            <a:pPr marL="0" indent="0">
              <a:buNone/>
            </a:pPr>
            <a:r>
              <a:rPr lang="en-US" altLang="zh-CN" sz="1800" dirty="0"/>
              <a:t>	sum = 0</a:t>
            </a:r>
            <a:endParaRPr lang="zh-CN" altLang="zh-CN" sz="1800" dirty="0"/>
          </a:p>
          <a:p>
            <a:pPr marL="0" indent="0">
              <a:buNone/>
            </a:pPr>
            <a:r>
              <a:rPr lang="en-US" altLang="zh-CN" sz="1800" dirty="0"/>
              <a:t>	for value in </a:t>
            </a:r>
            <a:r>
              <a:rPr lang="en-US" altLang="zh-CN" sz="1800" dirty="0" err="1"/>
              <a:t>dicta.values</a:t>
            </a:r>
            <a:r>
              <a:rPr lang="en-US" altLang="zh-CN" sz="1800" dirty="0"/>
              <a:t>():</a:t>
            </a:r>
            <a:endParaRPr lang="zh-CN" altLang="zh-CN" sz="1800" dirty="0"/>
          </a:p>
          <a:p>
            <a:pPr marL="0" indent="0">
              <a:buNone/>
            </a:pPr>
            <a:r>
              <a:rPr lang="en-US" altLang="zh-CN" sz="1800" dirty="0"/>
              <a:t>		sum = sum + value #</a:t>
            </a:r>
            <a:r>
              <a:rPr lang="zh-CN" altLang="zh-CN" sz="1800" dirty="0"/>
              <a:t>字典的值累加和</a:t>
            </a:r>
          </a:p>
          <a:p>
            <a:pPr marL="0" indent="0">
              <a:buNone/>
            </a:pPr>
            <a:r>
              <a:rPr lang="en-US" altLang="zh-CN" sz="1800" dirty="0"/>
              <a:t>	</a:t>
            </a:r>
            <a:r>
              <a:rPr lang="en-US" altLang="zh-CN" sz="1800" dirty="0" err="1"/>
              <a:t>meanvalue</a:t>
            </a:r>
            <a:r>
              <a:rPr lang="en-US" altLang="zh-CN" sz="1800" dirty="0"/>
              <a:t> = sum / </a:t>
            </a:r>
            <a:r>
              <a:rPr lang="en-US" altLang="zh-CN" sz="1800" dirty="0" err="1"/>
              <a:t>len</a:t>
            </a:r>
            <a:r>
              <a:rPr lang="en-US" altLang="zh-CN" sz="1800" dirty="0"/>
              <a:t>(dicta) </a:t>
            </a:r>
            <a:r>
              <a:rPr lang="en-US" altLang="zh-CN" sz="1800" dirty="0" smtClean="0"/>
              <a:t> #</a:t>
            </a:r>
            <a:r>
              <a:rPr lang="zh-CN" altLang="zh-CN" sz="1800" dirty="0"/>
              <a:t>平均值</a:t>
            </a:r>
          </a:p>
          <a:p>
            <a:pPr marL="0" indent="0">
              <a:buNone/>
            </a:pPr>
            <a:r>
              <a:rPr lang="en-US" altLang="zh-CN" sz="1800" dirty="0"/>
              <a:t>	return </a:t>
            </a:r>
            <a:r>
              <a:rPr lang="en-US" altLang="zh-CN" sz="1800" dirty="0" err="1" smtClean="0"/>
              <a:t>meanvalue</a:t>
            </a:r>
            <a:endParaRPr lang="en-US" altLang="zh-CN" sz="1800" dirty="0"/>
          </a:p>
        </p:txBody>
      </p:sp>
    </p:spTree>
    <p:extLst>
      <p:ext uri="{BB962C8B-B14F-4D97-AF65-F5344CB8AC3E}">
        <p14:creationId xmlns:p14="http://schemas.microsoft.com/office/powerpoint/2010/main" val="2635775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409972" y="1631967"/>
            <a:ext cx="8043746" cy="5105009"/>
          </a:xfrm>
        </p:spPr>
        <p:txBody>
          <a:bodyPr>
            <a:normAutofit/>
          </a:bodyPr>
          <a:lstStyle/>
          <a:p>
            <a:pPr marL="0" indent="0">
              <a:buNone/>
            </a:pPr>
            <a:r>
              <a:rPr lang="en-US" altLang="zh-CN" sz="1600" dirty="0"/>
              <a:t>#</a:t>
            </a:r>
            <a:r>
              <a:rPr lang="zh-CN" altLang="en-US" sz="1600" dirty="0"/>
              <a:t>主程序</a:t>
            </a:r>
            <a:endParaRPr lang="zh-CN" altLang="zh-CN" sz="1600" dirty="0"/>
          </a:p>
          <a:p>
            <a:pPr marL="0" indent="0">
              <a:buNone/>
            </a:pPr>
            <a:r>
              <a:rPr lang="en-US" altLang="zh-CN" sz="1600" dirty="0"/>
              <a:t>grade1={'</a:t>
            </a:r>
            <a:r>
              <a:rPr lang="zh-CN" altLang="zh-CN" sz="1600" dirty="0"/>
              <a:t>刘达</a:t>
            </a:r>
            <a:r>
              <a:rPr lang="en-US" altLang="zh-CN" sz="1600" dirty="0"/>
              <a:t>': 89, '</a:t>
            </a:r>
            <a:r>
              <a:rPr lang="zh-CN" altLang="zh-CN" sz="1600" dirty="0"/>
              <a:t>王尔</a:t>
            </a:r>
            <a:r>
              <a:rPr lang="en-US" altLang="zh-CN" sz="1600" dirty="0"/>
              <a:t>': 95, '</a:t>
            </a:r>
            <a:r>
              <a:rPr lang="zh-CN" altLang="zh-CN" sz="1600" dirty="0"/>
              <a:t>李珊</a:t>
            </a:r>
            <a:r>
              <a:rPr lang="en-US" altLang="zh-CN" sz="1600" dirty="0"/>
              <a:t>': 67, '</a:t>
            </a:r>
            <a:r>
              <a:rPr lang="zh-CN" altLang="zh-CN" sz="1600" dirty="0"/>
              <a:t>陈思</a:t>
            </a:r>
            <a:r>
              <a:rPr lang="en-US" altLang="zh-CN" sz="1600" dirty="0"/>
              <a:t>': 75}</a:t>
            </a:r>
            <a:endParaRPr lang="zh-CN" altLang="zh-CN" sz="1600" dirty="0"/>
          </a:p>
          <a:p>
            <a:pPr marL="0" indent="0">
              <a:buNone/>
            </a:pPr>
            <a:r>
              <a:rPr lang="en-US" altLang="zh-CN" sz="1600" dirty="0"/>
              <a:t>grade2={'</a:t>
            </a:r>
            <a:r>
              <a:rPr lang="zh-CN" altLang="zh-CN" sz="1600" dirty="0"/>
              <a:t>刘达</a:t>
            </a:r>
            <a:r>
              <a:rPr lang="en-US" altLang="zh-CN" sz="1600" dirty="0"/>
              <a:t>': 75, '</a:t>
            </a:r>
            <a:r>
              <a:rPr lang="zh-CN" altLang="zh-CN" sz="1600" dirty="0"/>
              <a:t>王尔</a:t>
            </a:r>
            <a:r>
              <a:rPr lang="en-US" altLang="zh-CN" sz="1600" dirty="0"/>
              <a:t>': 79, '</a:t>
            </a:r>
            <a:r>
              <a:rPr lang="zh-CN" altLang="zh-CN" sz="1600" dirty="0"/>
              <a:t>李珊</a:t>
            </a:r>
            <a:r>
              <a:rPr lang="en-US" altLang="zh-CN" sz="1600" dirty="0"/>
              <a:t>': 79}</a:t>
            </a:r>
            <a:endParaRPr lang="zh-CN" altLang="zh-CN" sz="1600" dirty="0"/>
          </a:p>
          <a:p>
            <a:pPr marL="0" indent="0">
              <a:buNone/>
            </a:pPr>
            <a:r>
              <a:rPr lang="en-US" altLang="zh-CN" sz="1600" dirty="0"/>
              <a:t>grade3={ '</a:t>
            </a:r>
            <a:r>
              <a:rPr lang="zh-CN" altLang="zh-CN" sz="1600" dirty="0"/>
              <a:t>李珊</a:t>
            </a:r>
            <a:r>
              <a:rPr lang="en-US" altLang="zh-CN" sz="1600" dirty="0"/>
              <a:t>': 87, '</a:t>
            </a:r>
            <a:r>
              <a:rPr lang="zh-CN" altLang="zh-CN" sz="1600" dirty="0"/>
              <a:t>陈思</a:t>
            </a:r>
            <a:r>
              <a:rPr lang="en-US" altLang="zh-CN" sz="1600" dirty="0"/>
              <a:t>': 91,'</a:t>
            </a:r>
            <a:r>
              <a:rPr lang="zh-CN" altLang="zh-CN" sz="1600" dirty="0"/>
              <a:t>张悟</a:t>
            </a:r>
            <a:r>
              <a:rPr lang="en-US" altLang="zh-CN" sz="1600" dirty="0"/>
              <a:t>':75}</a:t>
            </a:r>
            <a:endParaRPr lang="zh-CN" altLang="zh-CN" sz="1600" dirty="0"/>
          </a:p>
          <a:p>
            <a:pPr marL="0" indent="0">
              <a:buNone/>
            </a:pPr>
            <a:r>
              <a:rPr lang="en-US" altLang="zh-CN" sz="1600" dirty="0"/>
              <a:t>grade4={'</a:t>
            </a:r>
            <a:r>
              <a:rPr lang="zh-CN" altLang="zh-CN" sz="1600" dirty="0"/>
              <a:t>刘达</a:t>
            </a:r>
            <a:r>
              <a:rPr lang="en-US" altLang="zh-CN" sz="1600" dirty="0"/>
              <a:t>': 89, '</a:t>
            </a:r>
            <a:r>
              <a:rPr lang="zh-CN" altLang="zh-CN" sz="1600" dirty="0"/>
              <a:t>王尔</a:t>
            </a:r>
            <a:r>
              <a:rPr lang="en-US" altLang="zh-CN" sz="1600" dirty="0"/>
              <a:t>': 86, '</a:t>
            </a:r>
            <a:r>
              <a:rPr lang="zh-CN" altLang="zh-CN" sz="1600" dirty="0"/>
              <a:t>张悟</a:t>
            </a:r>
            <a:r>
              <a:rPr lang="en-US" altLang="zh-CN" sz="1600" dirty="0"/>
              <a:t>': 99}</a:t>
            </a:r>
            <a:endParaRPr lang="zh-CN" altLang="zh-CN" sz="1600" dirty="0"/>
          </a:p>
          <a:p>
            <a:pPr marL="0" indent="0">
              <a:buNone/>
            </a:pPr>
            <a:r>
              <a:rPr lang="en-US" altLang="zh-CN" sz="1600" dirty="0"/>
              <a:t>#</a:t>
            </a:r>
            <a:r>
              <a:rPr lang="zh-CN" altLang="zh-CN" sz="1600" dirty="0"/>
              <a:t>调用</a:t>
            </a:r>
            <a:r>
              <a:rPr lang="en-US" altLang="zh-CN" sz="1600" dirty="0" err="1"/>
              <a:t>dict_meanvalue</a:t>
            </a:r>
            <a:r>
              <a:rPr lang="zh-CN" altLang="zh-CN" sz="1600" dirty="0"/>
              <a:t>函数求每门课的平均值</a:t>
            </a:r>
          </a:p>
          <a:p>
            <a:pPr marL="0" indent="0">
              <a:buNone/>
            </a:pPr>
            <a:r>
              <a:rPr lang="en-US" altLang="zh-CN" sz="1600" dirty="0"/>
              <a:t>meanscore1 = </a:t>
            </a:r>
            <a:r>
              <a:rPr lang="en-US" altLang="zh-CN" sz="1600" dirty="0" err="1"/>
              <a:t>dict_meanvalue</a:t>
            </a:r>
            <a:r>
              <a:rPr lang="en-US" altLang="zh-CN" sz="1600" dirty="0"/>
              <a:t>(grade1)</a:t>
            </a:r>
            <a:endParaRPr lang="zh-CN" altLang="zh-CN" sz="1600" dirty="0"/>
          </a:p>
          <a:p>
            <a:pPr marL="0" indent="0">
              <a:buNone/>
            </a:pPr>
            <a:r>
              <a:rPr lang="en-US" altLang="zh-CN" sz="1600" dirty="0"/>
              <a:t>meanscore2 = </a:t>
            </a:r>
            <a:r>
              <a:rPr lang="en-US" altLang="zh-CN" sz="1600" dirty="0" err="1"/>
              <a:t>dict_meanvalue</a:t>
            </a:r>
            <a:r>
              <a:rPr lang="en-US" altLang="zh-CN" sz="1600" dirty="0"/>
              <a:t>(grade2)</a:t>
            </a:r>
            <a:endParaRPr lang="zh-CN" altLang="zh-CN" sz="1600" dirty="0"/>
          </a:p>
          <a:p>
            <a:pPr marL="0" indent="0">
              <a:buNone/>
            </a:pPr>
            <a:r>
              <a:rPr lang="en-US" altLang="zh-CN" sz="1600" dirty="0"/>
              <a:t>meanscore3 = </a:t>
            </a:r>
            <a:r>
              <a:rPr lang="en-US" altLang="zh-CN" sz="1600" dirty="0" err="1"/>
              <a:t>dict_meanvalue</a:t>
            </a:r>
            <a:r>
              <a:rPr lang="en-US" altLang="zh-CN" sz="1600" dirty="0"/>
              <a:t>(grade3)</a:t>
            </a:r>
            <a:endParaRPr lang="zh-CN" altLang="zh-CN" sz="1600" dirty="0"/>
          </a:p>
          <a:p>
            <a:pPr marL="0" indent="0">
              <a:buNone/>
            </a:pPr>
            <a:r>
              <a:rPr lang="en-US" altLang="zh-CN" sz="1600" dirty="0"/>
              <a:t>meanscore4 = </a:t>
            </a:r>
            <a:r>
              <a:rPr lang="en-US" altLang="zh-CN" sz="1600" dirty="0" err="1"/>
              <a:t>dict_meanvalue</a:t>
            </a:r>
            <a:r>
              <a:rPr lang="en-US" altLang="zh-CN" sz="1600" dirty="0"/>
              <a:t>(grade4)</a:t>
            </a:r>
            <a:endParaRPr lang="zh-CN" altLang="zh-CN" sz="1600" dirty="0"/>
          </a:p>
          <a:p>
            <a:pPr marL="0" indent="0">
              <a:buNone/>
            </a:pPr>
            <a:r>
              <a:rPr lang="en-US" altLang="zh-CN" sz="1600" dirty="0" err="1"/>
              <a:t>meanscore_list</a:t>
            </a:r>
            <a:r>
              <a:rPr lang="en-US" altLang="zh-CN" sz="1600" dirty="0"/>
              <a:t> = [meanscore1, meanscore2, meanscore3, meanscore4]#</a:t>
            </a:r>
            <a:r>
              <a:rPr lang="zh-CN" altLang="zh-CN" sz="1600" dirty="0"/>
              <a:t>创建平均分列表</a:t>
            </a:r>
          </a:p>
          <a:p>
            <a:pPr marL="0" indent="0">
              <a:buNone/>
            </a:pPr>
            <a:r>
              <a:rPr lang="en-US" altLang="zh-CN" sz="1600" dirty="0"/>
              <a:t>'''</a:t>
            </a:r>
            <a:r>
              <a:rPr lang="zh-CN" altLang="zh-CN" sz="1600" dirty="0"/>
              <a:t>输出每门课的平均分</a:t>
            </a:r>
            <a:r>
              <a:rPr lang="en-US" altLang="zh-CN" sz="1600" dirty="0"/>
              <a:t>'''</a:t>
            </a:r>
            <a:endParaRPr lang="zh-CN" altLang="zh-CN" sz="1600" dirty="0"/>
          </a:p>
          <a:p>
            <a:pPr marL="0" indent="0">
              <a:buNone/>
            </a:pPr>
            <a:r>
              <a:rPr lang="en-US" altLang="zh-CN" sz="1600" dirty="0"/>
              <a:t>def </a:t>
            </a:r>
            <a:r>
              <a:rPr lang="en-US" altLang="zh-CN" sz="1600" dirty="0" err="1"/>
              <a:t>print_meanscore</a:t>
            </a:r>
            <a:r>
              <a:rPr lang="en-US" altLang="zh-CN" sz="1600" dirty="0"/>
              <a:t>(</a:t>
            </a:r>
            <a:r>
              <a:rPr lang="en-US" altLang="zh-CN" sz="1600" dirty="0" err="1"/>
              <a:t>lista</a:t>
            </a:r>
            <a:r>
              <a:rPr lang="en-US" altLang="zh-CN" sz="1600" dirty="0"/>
              <a:t>):#</a:t>
            </a:r>
            <a:r>
              <a:rPr lang="zh-CN" altLang="zh-CN" sz="1600" dirty="0"/>
              <a:t>按格式输出列表值</a:t>
            </a:r>
          </a:p>
          <a:p>
            <a:pPr marL="0" indent="0">
              <a:buNone/>
            </a:pPr>
            <a:r>
              <a:rPr lang="en-US" altLang="zh-CN" sz="1600" dirty="0"/>
              <a:t>	for </a:t>
            </a:r>
            <a:r>
              <a:rPr lang="en-US" altLang="zh-CN" sz="1600" dirty="0" err="1"/>
              <a:t>i</a:t>
            </a:r>
            <a:r>
              <a:rPr lang="en-US" altLang="zh-CN" sz="1600" dirty="0"/>
              <a:t> in </a:t>
            </a:r>
            <a:r>
              <a:rPr lang="en-US" altLang="zh-CN" sz="1600" dirty="0" smtClean="0"/>
              <a:t>range(</a:t>
            </a:r>
            <a:r>
              <a:rPr lang="en-US" altLang="zh-CN" sz="1600" dirty="0" err="1" smtClean="0"/>
              <a:t>len</a:t>
            </a:r>
            <a:r>
              <a:rPr lang="en-US" altLang="zh-CN" sz="1600" dirty="0" smtClean="0"/>
              <a:t>(</a:t>
            </a:r>
            <a:r>
              <a:rPr lang="en-US" altLang="zh-CN" sz="1600" dirty="0" err="1" smtClean="0"/>
              <a:t>lista</a:t>
            </a:r>
            <a:r>
              <a:rPr lang="en-US" altLang="zh-CN" sz="1600" dirty="0" smtClean="0"/>
              <a:t>)):</a:t>
            </a:r>
            <a:endParaRPr lang="zh-CN" altLang="zh-CN" sz="1600" dirty="0"/>
          </a:p>
          <a:p>
            <a:pPr marL="0" indent="0">
              <a:buNone/>
            </a:pPr>
            <a:r>
              <a:rPr lang="en-US" altLang="zh-CN" sz="1600" dirty="0"/>
              <a:t>		print('</a:t>
            </a:r>
            <a:r>
              <a:rPr lang="zh-CN" altLang="zh-CN" sz="1600" dirty="0"/>
              <a:t>课程</a:t>
            </a:r>
            <a:r>
              <a:rPr lang="en-US" altLang="zh-CN" sz="1600" dirty="0"/>
              <a:t>'+ </a:t>
            </a:r>
            <a:r>
              <a:rPr lang="en-US" altLang="zh-CN" sz="1600" dirty="0" err="1"/>
              <a:t>str</a:t>
            </a:r>
            <a:r>
              <a:rPr lang="en-US" altLang="zh-CN" sz="1600" dirty="0"/>
              <a:t>(i+1)+ '</a:t>
            </a:r>
            <a:r>
              <a:rPr lang="zh-CN" altLang="zh-CN" sz="1600" dirty="0"/>
              <a:t>的平均分是：</a:t>
            </a:r>
            <a:r>
              <a:rPr lang="en-US" altLang="zh-CN" sz="1600" dirty="0"/>
              <a:t>'+ </a:t>
            </a:r>
            <a:r>
              <a:rPr lang="en-US" altLang="zh-CN" sz="1600" dirty="0" err="1"/>
              <a:t>str</a:t>
            </a:r>
            <a:r>
              <a:rPr lang="en-US" altLang="zh-CN" sz="1600" dirty="0"/>
              <a:t>(</a:t>
            </a:r>
            <a:r>
              <a:rPr lang="en-US" altLang="zh-CN" sz="1600" dirty="0" err="1"/>
              <a:t>lista</a:t>
            </a:r>
            <a:r>
              <a:rPr lang="en-US" altLang="zh-CN" sz="1600" dirty="0"/>
              <a:t>[</a:t>
            </a:r>
            <a:r>
              <a:rPr lang="en-US" altLang="zh-CN" sz="1600" dirty="0" err="1"/>
              <a:t>i</a:t>
            </a:r>
            <a:r>
              <a:rPr lang="en-US" altLang="zh-CN" sz="1600" dirty="0"/>
              <a:t>]))</a:t>
            </a:r>
            <a:endParaRPr lang="zh-CN" altLang="zh-CN" sz="1600" dirty="0"/>
          </a:p>
          <a:p>
            <a:pPr marL="0" indent="0">
              <a:buNone/>
            </a:pPr>
            <a:r>
              <a:rPr lang="en-US" altLang="zh-CN" sz="1600" dirty="0"/>
              <a:t>#</a:t>
            </a:r>
            <a:r>
              <a:rPr lang="zh-CN" altLang="zh-CN" sz="1600" dirty="0"/>
              <a:t>主程序</a:t>
            </a:r>
          </a:p>
          <a:p>
            <a:pPr marL="0" indent="0">
              <a:buNone/>
            </a:pPr>
            <a:r>
              <a:rPr lang="en-US" altLang="zh-CN" sz="1600" dirty="0" err="1"/>
              <a:t>print_meanscore</a:t>
            </a:r>
            <a:r>
              <a:rPr lang="en-US" altLang="zh-CN" sz="1600" dirty="0"/>
              <a:t>(</a:t>
            </a:r>
            <a:r>
              <a:rPr lang="en-US" altLang="zh-CN" sz="1600" dirty="0" err="1"/>
              <a:t>meanscore_list</a:t>
            </a:r>
            <a:r>
              <a:rPr lang="en-US" altLang="zh-CN" sz="1600" dirty="0"/>
              <a:t>)</a:t>
            </a:r>
            <a:endParaRPr lang="zh-CN" altLang="zh-CN" sz="1600" dirty="0"/>
          </a:p>
        </p:txBody>
      </p:sp>
      <p:sp>
        <p:nvSpPr>
          <p:cNvPr id="6" name="文本框 5">
            <a:extLst>
              <a:ext uri="{FF2B5EF4-FFF2-40B4-BE49-F238E27FC236}">
                <a16:creationId xmlns:a16="http://schemas.microsoft.com/office/drawing/2014/main" xmlns="" id="{E1A4C60F-E061-0C4C-9F4E-EA4160A55348}"/>
              </a:ext>
            </a:extLst>
          </p:cNvPr>
          <p:cNvSpPr txBox="1"/>
          <p:nvPr/>
        </p:nvSpPr>
        <p:spPr>
          <a:xfrm>
            <a:off x="5261819" y="2617558"/>
            <a:ext cx="3191899" cy="1169551"/>
          </a:xfrm>
          <a:prstGeom prst="rect">
            <a:avLst/>
          </a:prstGeom>
          <a:noFill/>
          <a:ln>
            <a:solidFill>
              <a:schemeClr val="accent1"/>
            </a:solidFill>
          </a:ln>
        </p:spPr>
        <p:txBody>
          <a:bodyPr wrap="none" rtlCol="0">
            <a:spAutoFit/>
          </a:bodyPr>
          <a:lstStyle/>
          <a:p>
            <a:r>
              <a:rPr lang="zh-CN" altLang="zh-CN" sz="1400" dirty="0"/>
              <a:t>运行结果如下：</a:t>
            </a:r>
          </a:p>
          <a:p>
            <a:r>
              <a:rPr lang="zh-CN" altLang="zh-CN" sz="1400" dirty="0"/>
              <a:t>课程</a:t>
            </a:r>
            <a:r>
              <a:rPr lang="en-US" altLang="zh-CN" sz="1400" dirty="0"/>
              <a:t>1</a:t>
            </a:r>
            <a:r>
              <a:rPr lang="zh-CN" altLang="zh-CN" sz="1400" dirty="0"/>
              <a:t>的平均分是：</a:t>
            </a:r>
            <a:r>
              <a:rPr lang="en-US" altLang="zh-CN" sz="1400" dirty="0"/>
              <a:t>81.5</a:t>
            </a:r>
            <a:endParaRPr lang="zh-CN" altLang="zh-CN" sz="1400" dirty="0"/>
          </a:p>
          <a:p>
            <a:r>
              <a:rPr lang="zh-CN" altLang="zh-CN" sz="1400" dirty="0"/>
              <a:t>课程</a:t>
            </a:r>
            <a:r>
              <a:rPr lang="en-US" altLang="zh-CN" sz="1400" dirty="0"/>
              <a:t>2</a:t>
            </a:r>
            <a:r>
              <a:rPr lang="zh-CN" altLang="zh-CN" sz="1400" dirty="0"/>
              <a:t>的平均分是：</a:t>
            </a:r>
            <a:r>
              <a:rPr lang="en-US" altLang="zh-CN" sz="1400" dirty="0"/>
              <a:t>77.66666666666667</a:t>
            </a:r>
            <a:endParaRPr lang="zh-CN" altLang="zh-CN" sz="1400" dirty="0"/>
          </a:p>
          <a:p>
            <a:r>
              <a:rPr lang="zh-CN" altLang="zh-CN" sz="1400" dirty="0"/>
              <a:t>课程</a:t>
            </a:r>
            <a:r>
              <a:rPr lang="en-US" altLang="zh-CN" sz="1400" dirty="0"/>
              <a:t>3</a:t>
            </a:r>
            <a:r>
              <a:rPr lang="zh-CN" altLang="zh-CN" sz="1400" dirty="0"/>
              <a:t>的平均分是：</a:t>
            </a:r>
            <a:r>
              <a:rPr lang="en-US" altLang="zh-CN" sz="1400" dirty="0"/>
              <a:t>84.33333333333333</a:t>
            </a:r>
            <a:endParaRPr lang="zh-CN" altLang="zh-CN" sz="1400" dirty="0"/>
          </a:p>
          <a:p>
            <a:r>
              <a:rPr lang="zh-CN" altLang="zh-CN" sz="1400" dirty="0"/>
              <a:t>课程</a:t>
            </a:r>
            <a:r>
              <a:rPr lang="en-US" altLang="zh-CN" sz="1400" dirty="0"/>
              <a:t>4</a:t>
            </a:r>
            <a:r>
              <a:rPr lang="zh-CN" altLang="zh-CN" sz="1400" dirty="0"/>
              <a:t>的平均分是：</a:t>
            </a:r>
            <a:r>
              <a:rPr lang="en-US" altLang="zh-CN" sz="1400" dirty="0"/>
              <a:t>91.33333333333333</a:t>
            </a:r>
            <a:endParaRPr lang="zh-CN" altLang="zh-CN" sz="1400" dirty="0"/>
          </a:p>
        </p:txBody>
      </p:sp>
    </p:spTree>
    <p:extLst>
      <p:ext uri="{BB962C8B-B14F-4D97-AF65-F5344CB8AC3E}">
        <p14:creationId xmlns:p14="http://schemas.microsoft.com/office/powerpoint/2010/main" val="3191235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12738" y="1911033"/>
            <a:ext cx="7993062" cy="4681537"/>
          </a:xfrm>
        </p:spPr>
        <p:txBody>
          <a:bodyPr/>
          <a:lstStyle/>
          <a:p>
            <a:pPr marL="0" indent="0">
              <a:buNone/>
            </a:pPr>
            <a:r>
              <a:rPr lang="en-US" altLang="zh-CN" sz="2400" dirty="0"/>
              <a:t>【</a:t>
            </a:r>
            <a:r>
              <a:rPr lang="zh-CN" altLang="en-US" sz="2400" dirty="0"/>
              <a:t>例</a:t>
            </a:r>
            <a:r>
              <a:rPr lang="en-US" altLang="zh-CN" sz="2400" dirty="0"/>
              <a:t>5-10】  </a:t>
            </a:r>
            <a:r>
              <a:rPr lang="zh-CN" altLang="en-US" sz="2400" dirty="0"/>
              <a:t>对</a:t>
            </a:r>
            <a:r>
              <a:rPr lang="en-US" altLang="zh-CN" sz="2400" dirty="0"/>
              <a:t>Python</a:t>
            </a:r>
            <a:r>
              <a:rPr lang="zh-CN" altLang="en-US" sz="2400" dirty="0"/>
              <a:t>课程的成绩字典</a:t>
            </a:r>
            <a:r>
              <a:rPr lang="en-US" altLang="zh-CN" sz="2400" dirty="0"/>
              <a:t>grade={'</a:t>
            </a:r>
            <a:r>
              <a:rPr lang="zh-CN" altLang="en-US" sz="2400" dirty="0" smtClean="0"/>
              <a:t>刘达</a:t>
            </a:r>
            <a:r>
              <a:rPr lang="en-US" altLang="zh-CN" sz="2400" dirty="0"/>
              <a:t>': 89, '</a:t>
            </a:r>
            <a:r>
              <a:rPr lang="zh-CN" altLang="en-US" sz="2400" dirty="0" smtClean="0"/>
              <a:t>王尔</a:t>
            </a:r>
            <a:r>
              <a:rPr lang="en-US" altLang="zh-CN" sz="2400" dirty="0"/>
              <a:t>': 95, '</a:t>
            </a:r>
            <a:r>
              <a:rPr lang="zh-CN" altLang="en-US" sz="2400" dirty="0" smtClean="0"/>
              <a:t>李珊</a:t>
            </a:r>
            <a:r>
              <a:rPr lang="en-US" altLang="zh-CN" sz="2400" dirty="0"/>
              <a:t>': 67, '</a:t>
            </a:r>
            <a:r>
              <a:rPr lang="zh-CN" altLang="en-US" sz="2400" dirty="0" smtClean="0"/>
              <a:t>陈思</a:t>
            </a:r>
            <a:r>
              <a:rPr lang="en-US" altLang="zh-CN" sz="2400" dirty="0"/>
              <a:t>': 75}</a:t>
            </a:r>
            <a:r>
              <a:rPr lang="zh-CN" altLang="en-US" sz="2400" dirty="0"/>
              <a:t>按成绩高低进行排序，并按姓名进行检索成绩和排名。例如：输入</a:t>
            </a:r>
            <a:r>
              <a:rPr lang="zh-CN" altLang="en-US" sz="2400" dirty="0" smtClean="0"/>
              <a:t>为</a:t>
            </a:r>
            <a:r>
              <a:rPr lang="en-US" altLang="zh-CN" sz="2400" dirty="0"/>
              <a:t>'</a:t>
            </a:r>
            <a:r>
              <a:rPr lang="zh-CN" altLang="en-US" sz="2400" dirty="0" smtClean="0"/>
              <a:t>刘达</a:t>
            </a:r>
            <a:r>
              <a:rPr lang="en-US" altLang="zh-CN" sz="2400" dirty="0"/>
              <a:t>'</a:t>
            </a:r>
            <a:r>
              <a:rPr lang="zh-CN" altLang="en-US" sz="2400" dirty="0" smtClean="0"/>
              <a:t>，</a:t>
            </a:r>
            <a:r>
              <a:rPr lang="zh-CN" altLang="en-US" sz="2400" dirty="0"/>
              <a:t>输出为</a:t>
            </a:r>
            <a:r>
              <a:rPr lang="zh-CN" altLang="en-US" sz="2400" dirty="0" smtClean="0"/>
              <a:t>：刘达的</a:t>
            </a:r>
            <a:r>
              <a:rPr lang="zh-CN" altLang="en-US" sz="2400" dirty="0"/>
              <a:t>成绩为</a:t>
            </a:r>
            <a:r>
              <a:rPr lang="en-US" altLang="zh-CN" sz="2400" dirty="0"/>
              <a:t>89</a:t>
            </a:r>
            <a:r>
              <a:rPr lang="zh-CN" altLang="en-US" sz="2400" dirty="0"/>
              <a:t>，排名第</a:t>
            </a:r>
            <a:r>
              <a:rPr lang="en-US" altLang="zh-CN" sz="2400" dirty="0" smtClean="0"/>
              <a:t>2</a:t>
            </a:r>
            <a:r>
              <a:rPr lang="zh-CN" altLang="en-US" sz="2400" dirty="0" smtClean="0"/>
              <a:t>。</a:t>
            </a:r>
            <a:endParaRPr lang="en-US" altLang="zh-CN" sz="2400" dirty="0"/>
          </a:p>
          <a:p>
            <a:pPr marL="0" indent="0">
              <a:buNone/>
            </a:pPr>
            <a:endParaRPr lang="en-US" altLang="zh-CN" sz="1800" dirty="0"/>
          </a:p>
          <a:p>
            <a:r>
              <a:rPr lang="zh-CN" altLang="en-US" sz="2400" dirty="0"/>
              <a:t>编程思路：</a:t>
            </a:r>
            <a:endParaRPr lang="en-US" altLang="zh-CN" sz="2400" dirty="0"/>
          </a:p>
          <a:p>
            <a:pPr lvl="1"/>
            <a:r>
              <a:rPr lang="zh-CN" altLang="en-US" sz="2000" dirty="0"/>
              <a:t>字典是</a:t>
            </a:r>
            <a:r>
              <a:rPr lang="en-US" altLang="zh-CN" sz="2000" dirty="0"/>
              <a:t>hash</a:t>
            </a:r>
            <a:r>
              <a:rPr lang="zh-CN" altLang="en-US" sz="2000" dirty="0"/>
              <a:t>存储的，无法对其进行索引排序，因此将其分裂为键列表和值列表，对值列表进行排序。在这里优先考虑利用列表的排序函数</a:t>
            </a:r>
            <a:r>
              <a:rPr lang="en-US" altLang="zh-CN" sz="2000" dirty="0"/>
              <a:t>sorted</a:t>
            </a:r>
            <a:r>
              <a:rPr lang="zh-CN" altLang="en-US" sz="2000" dirty="0"/>
              <a:t>。</a:t>
            </a:r>
            <a:endParaRPr lang="en-US" altLang="zh-CN" sz="2000" dirty="0"/>
          </a:p>
          <a:p>
            <a:pPr lvl="1"/>
            <a:r>
              <a:rPr lang="zh-CN" altLang="en-US" sz="2000" dirty="0"/>
              <a:t>接下来按姓名进行检索成绩和排名，这是按关键字检索，因此需要再建立一个字典，姓名应关联成绩及其对应的排名。</a:t>
            </a:r>
          </a:p>
        </p:txBody>
      </p:sp>
    </p:spTree>
    <p:extLst>
      <p:ext uri="{BB962C8B-B14F-4D97-AF65-F5344CB8AC3E}">
        <p14:creationId xmlns:p14="http://schemas.microsoft.com/office/powerpoint/2010/main" val="2971705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477206" y="2003612"/>
            <a:ext cx="8043746" cy="4034117"/>
          </a:xfrm>
        </p:spPr>
        <p:txBody>
          <a:bodyPr>
            <a:noAutofit/>
          </a:bodyPr>
          <a:lstStyle/>
          <a:p>
            <a:pPr marL="0" indent="0">
              <a:buNone/>
            </a:pPr>
            <a:r>
              <a:rPr lang="en-US" altLang="zh-CN" sz="2000" dirty="0"/>
              <a:t>'''</a:t>
            </a:r>
            <a:r>
              <a:rPr lang="zh-CN" altLang="en-US" sz="2000" dirty="0"/>
              <a:t>成绩字典排序，并按姓名检索</a:t>
            </a:r>
            <a:r>
              <a:rPr lang="en-US" altLang="zh-CN" sz="2000" dirty="0"/>
              <a:t>'''</a:t>
            </a:r>
          </a:p>
          <a:p>
            <a:pPr marL="0" indent="0">
              <a:buNone/>
            </a:pPr>
            <a:r>
              <a:rPr lang="en-US" altLang="zh-CN" sz="2000" dirty="0" smtClean="0"/>
              <a:t>#</a:t>
            </a:r>
            <a:r>
              <a:rPr lang="zh-CN" altLang="en-US" sz="2000" dirty="0"/>
              <a:t>字典按值排序，返回排序字典</a:t>
            </a:r>
          </a:p>
          <a:p>
            <a:pPr marL="0" indent="0">
              <a:buNone/>
            </a:pPr>
            <a:r>
              <a:rPr lang="en-US" altLang="zh-CN" sz="2000" dirty="0"/>
              <a:t>def </a:t>
            </a:r>
            <a:r>
              <a:rPr lang="en-US" altLang="zh-CN" sz="2000" dirty="0" err="1"/>
              <a:t>sorted_dict</a:t>
            </a:r>
            <a:r>
              <a:rPr lang="en-US" altLang="zh-CN" sz="2000" dirty="0"/>
              <a:t>(keys, values):</a:t>
            </a:r>
          </a:p>
          <a:p>
            <a:pPr marL="0" indent="0">
              <a:buNone/>
            </a:pPr>
            <a:r>
              <a:rPr lang="en-US" altLang="zh-CN" sz="2000" dirty="0" smtClean="0"/>
              <a:t>	</a:t>
            </a:r>
            <a:r>
              <a:rPr lang="en-US" altLang="zh-CN" sz="2000" dirty="0" err="1" smtClean="0"/>
              <a:t>sorted_values</a:t>
            </a:r>
            <a:r>
              <a:rPr lang="en-US" altLang="zh-CN" sz="2000" dirty="0" smtClean="0"/>
              <a:t> </a:t>
            </a:r>
            <a:r>
              <a:rPr lang="en-US" altLang="zh-CN" sz="2000" dirty="0"/>
              <a:t>= sorted(</a:t>
            </a:r>
            <a:r>
              <a:rPr lang="en-US" altLang="zh-CN" sz="2000" dirty="0" err="1"/>
              <a:t>values,reverse</a:t>
            </a:r>
            <a:r>
              <a:rPr lang="en-US" altLang="zh-CN" sz="2000" dirty="0"/>
              <a:t> = True)#</a:t>
            </a:r>
            <a:r>
              <a:rPr lang="zh-CN" altLang="en-US" sz="2000" dirty="0"/>
              <a:t>值降序排序</a:t>
            </a:r>
          </a:p>
          <a:p>
            <a:pPr marL="0" indent="0">
              <a:buNone/>
            </a:pPr>
            <a:r>
              <a:rPr lang="en-US" altLang="zh-CN" sz="2000" dirty="0"/>
              <a:t>	</a:t>
            </a:r>
            <a:r>
              <a:rPr lang="en-US" altLang="zh-CN" sz="2000" dirty="0" err="1"/>
              <a:t>sorted_dicta</a:t>
            </a:r>
            <a:r>
              <a:rPr lang="en-US" altLang="zh-CN" sz="2000" dirty="0"/>
              <a:t> = {}</a:t>
            </a:r>
          </a:p>
          <a:p>
            <a:pPr marL="0" indent="0">
              <a:buNone/>
            </a:pPr>
            <a:r>
              <a:rPr lang="en-US" altLang="zh-CN" sz="2000" dirty="0"/>
              <a:t>	for </a:t>
            </a:r>
            <a:r>
              <a:rPr lang="en-US" altLang="zh-CN" sz="2000" dirty="0" err="1"/>
              <a:t>i</a:t>
            </a:r>
            <a:r>
              <a:rPr lang="en-US" altLang="zh-CN" sz="2000" dirty="0"/>
              <a:t> in </a:t>
            </a:r>
            <a:r>
              <a:rPr lang="en-US" altLang="zh-CN" sz="2000" dirty="0" err="1"/>
              <a:t>sorted_values</a:t>
            </a:r>
            <a:r>
              <a:rPr lang="en-US" altLang="zh-CN" sz="2000" dirty="0"/>
              <a:t>:</a:t>
            </a:r>
          </a:p>
          <a:p>
            <a:pPr marL="0" indent="0">
              <a:buNone/>
            </a:pPr>
            <a:r>
              <a:rPr lang="en-US" altLang="zh-CN" sz="2000" dirty="0"/>
              <a:t>	</a:t>
            </a:r>
            <a:r>
              <a:rPr lang="en-US" altLang="zh-CN" sz="2000" dirty="0" smtClean="0"/>
              <a:t>	rank </a:t>
            </a:r>
            <a:r>
              <a:rPr lang="en-US" altLang="zh-CN" sz="2000" dirty="0"/>
              <a:t>= </a:t>
            </a:r>
            <a:r>
              <a:rPr lang="en-US" altLang="zh-CN" sz="2000" dirty="0" err="1"/>
              <a:t>sorted_values.index</a:t>
            </a:r>
            <a:r>
              <a:rPr lang="en-US" altLang="zh-CN" sz="2000" dirty="0"/>
              <a:t>(</a:t>
            </a:r>
            <a:r>
              <a:rPr lang="en-US" altLang="zh-CN" sz="2000" dirty="0" err="1"/>
              <a:t>i</a:t>
            </a:r>
            <a:r>
              <a:rPr lang="en-US" altLang="zh-CN" sz="2000" dirty="0"/>
              <a:t>) + 1#</a:t>
            </a:r>
            <a:r>
              <a:rPr lang="zh-CN" altLang="en-US" sz="2000" dirty="0"/>
              <a:t>值</a:t>
            </a:r>
            <a:r>
              <a:rPr lang="en-US" altLang="zh-CN" sz="2000" dirty="0" err="1"/>
              <a:t>i</a:t>
            </a:r>
            <a:r>
              <a:rPr lang="zh-CN" altLang="en-US" sz="2000" dirty="0"/>
              <a:t>对应的排序名次</a:t>
            </a:r>
          </a:p>
          <a:p>
            <a:pPr marL="0" indent="0">
              <a:buNone/>
            </a:pPr>
            <a:r>
              <a:rPr lang="en-US" altLang="zh-CN" sz="2000" dirty="0"/>
              <a:t>	</a:t>
            </a:r>
            <a:r>
              <a:rPr lang="en-US" altLang="zh-CN" sz="2000" dirty="0" smtClean="0"/>
              <a:t>	k </a:t>
            </a:r>
            <a:r>
              <a:rPr lang="en-US" altLang="zh-CN" sz="2000" dirty="0"/>
              <a:t>= </a:t>
            </a:r>
            <a:r>
              <a:rPr lang="en-US" altLang="zh-CN" sz="2000" dirty="0" err="1"/>
              <a:t>values.index</a:t>
            </a:r>
            <a:r>
              <a:rPr lang="en-US" altLang="zh-CN" sz="2000" dirty="0"/>
              <a:t>(</a:t>
            </a:r>
            <a:r>
              <a:rPr lang="en-US" altLang="zh-CN" sz="2000" dirty="0" err="1"/>
              <a:t>i</a:t>
            </a:r>
            <a:r>
              <a:rPr lang="en-US" altLang="zh-CN" sz="2000" dirty="0"/>
              <a:t>)#</a:t>
            </a:r>
            <a:r>
              <a:rPr lang="zh-CN" altLang="en-US" sz="2000" dirty="0"/>
              <a:t>值</a:t>
            </a:r>
            <a:r>
              <a:rPr lang="en-US" altLang="zh-CN" sz="2000" dirty="0" err="1"/>
              <a:t>i</a:t>
            </a:r>
            <a:r>
              <a:rPr lang="zh-CN" altLang="en-US" sz="2000" dirty="0"/>
              <a:t>在未排序的值列表中的索引</a:t>
            </a:r>
          </a:p>
          <a:p>
            <a:pPr marL="0" indent="0">
              <a:buNone/>
            </a:pPr>
            <a:r>
              <a:rPr lang="en-US" altLang="zh-CN" sz="2000" dirty="0"/>
              <a:t>	</a:t>
            </a:r>
            <a:r>
              <a:rPr lang="en-US" altLang="zh-CN" sz="2000" dirty="0" smtClean="0"/>
              <a:t>	</a:t>
            </a:r>
            <a:r>
              <a:rPr lang="en-US" altLang="zh-CN" sz="2000" dirty="0" err="1" smtClean="0"/>
              <a:t>sorted_dicta</a:t>
            </a:r>
            <a:r>
              <a:rPr lang="en-US" altLang="zh-CN" sz="2000" dirty="0" smtClean="0"/>
              <a:t>[keys[k</a:t>
            </a:r>
            <a:r>
              <a:rPr lang="en-US" altLang="zh-CN" sz="2000" dirty="0"/>
              <a:t>]] = [</a:t>
            </a:r>
            <a:r>
              <a:rPr lang="en-US" altLang="zh-CN" sz="2000" dirty="0" err="1"/>
              <a:t>i</a:t>
            </a:r>
            <a:r>
              <a:rPr lang="en-US" altLang="zh-CN" sz="2000" dirty="0"/>
              <a:t>, rank]#</a:t>
            </a:r>
            <a:r>
              <a:rPr lang="zh-CN" altLang="en-US" sz="2000" dirty="0"/>
              <a:t>构建排序</a:t>
            </a:r>
            <a:r>
              <a:rPr lang="zh-CN" altLang="en-US" sz="2000" dirty="0" smtClean="0"/>
              <a:t>字典</a:t>
            </a:r>
            <a:endParaRPr lang="en-US" altLang="zh-CN" sz="2000" dirty="0" smtClean="0"/>
          </a:p>
          <a:p>
            <a:pPr marL="0" indent="0">
              <a:buNone/>
            </a:pPr>
            <a:r>
              <a:rPr lang="en-US" altLang="zh-CN" sz="2000" dirty="0"/>
              <a:t>	</a:t>
            </a:r>
            <a:r>
              <a:rPr lang="en-US" altLang="zh-CN" sz="2000" dirty="0" smtClean="0"/>
              <a:t>return </a:t>
            </a:r>
            <a:r>
              <a:rPr lang="en-US" altLang="zh-CN" sz="2000" dirty="0" err="1"/>
              <a:t>sorted_dicta</a:t>
            </a:r>
            <a:endParaRPr lang="en-US" altLang="zh-CN" sz="2000" dirty="0"/>
          </a:p>
        </p:txBody>
      </p:sp>
    </p:spTree>
    <p:extLst>
      <p:ext uri="{BB962C8B-B14F-4D97-AF65-F5344CB8AC3E}">
        <p14:creationId xmlns:p14="http://schemas.microsoft.com/office/powerpoint/2010/main" val="33242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本章案例</a:t>
            </a:r>
            <a:r>
              <a:rPr lang="en-US" altLang="zh-CN" dirty="0"/>
              <a:t>--</a:t>
            </a:r>
            <a:r>
              <a:rPr lang="zh-CN" altLang="zh-CN" dirty="0"/>
              <a:t>查看统计信息</a:t>
            </a:r>
            <a:r>
              <a:rPr lang="zh-CN" altLang="zh-CN" sz="3200" dirty="0"/>
              <a:t> </a:t>
            </a:r>
            <a:endParaRPr kumimoji="1" lang="zh-CN" altLang="en-US" dirty="0"/>
          </a:p>
        </p:txBody>
      </p:sp>
      <p:sp>
        <p:nvSpPr>
          <p:cNvPr id="3" name="内容占位符 2"/>
          <p:cNvSpPr>
            <a:spLocks noGrp="1"/>
          </p:cNvSpPr>
          <p:nvPr>
            <p:ph idx="1"/>
          </p:nvPr>
        </p:nvSpPr>
        <p:spPr>
          <a:xfrm>
            <a:off x="457200" y="2070847"/>
            <a:ext cx="8229600" cy="3818966"/>
          </a:xfrm>
        </p:spPr>
        <p:txBody>
          <a:bodyPr/>
          <a:lstStyle/>
          <a:p>
            <a:pPr lvl="0"/>
            <a:r>
              <a:rPr lang="zh-CN" altLang="en-US" dirty="0"/>
              <a:t>创建</a:t>
            </a:r>
            <a:r>
              <a:rPr lang="en" altLang="zh-CN" dirty="0" err="1"/>
              <a:t>my_len</a:t>
            </a:r>
            <a:r>
              <a:rPr lang="en" altLang="zh-CN" dirty="0"/>
              <a:t>()</a:t>
            </a:r>
            <a:r>
              <a:rPr lang="zh-CN" altLang="en-US" dirty="0"/>
              <a:t>函数，求列表长度。</a:t>
            </a:r>
          </a:p>
          <a:p>
            <a:pPr lvl="0"/>
            <a:r>
              <a:rPr lang="zh-CN" altLang="en-US" dirty="0"/>
              <a:t>根据已知列表信息，将其储存为课程成绩字典。</a:t>
            </a:r>
          </a:p>
          <a:p>
            <a:pPr lvl="0"/>
            <a:r>
              <a:rPr lang="zh-CN" altLang="en-US" dirty="0"/>
              <a:t>创建</a:t>
            </a:r>
            <a:r>
              <a:rPr lang="zh-CN" altLang="en-US" dirty="0" smtClean="0"/>
              <a:t>学生档案。</a:t>
            </a:r>
            <a:endParaRPr lang="zh-CN" altLang="en-US" dirty="0"/>
          </a:p>
          <a:p>
            <a:pPr lvl="0"/>
            <a:r>
              <a:rPr lang="zh-CN" altLang="en-US" dirty="0" smtClean="0"/>
              <a:t>统计</a:t>
            </a:r>
            <a:r>
              <a:rPr lang="zh-CN" altLang="en-US" dirty="0"/>
              <a:t>每门课程的平均成绩。</a:t>
            </a:r>
          </a:p>
          <a:p>
            <a:pPr lvl="0"/>
            <a:r>
              <a:rPr lang="zh-CN" altLang="en-US" dirty="0"/>
              <a:t>按姓名检索成绩和排名。</a:t>
            </a:r>
          </a:p>
          <a:p>
            <a:pPr lvl="0"/>
            <a:r>
              <a:rPr lang="zh-CN" altLang="en-US" dirty="0"/>
              <a:t>用递归方法，解决汉诺塔游戏问题。</a:t>
            </a:r>
          </a:p>
          <a:p>
            <a:endParaRPr lang="en-US" altLang="zh-CN" dirty="0"/>
          </a:p>
        </p:txBody>
      </p:sp>
    </p:spTree>
    <p:extLst>
      <p:ext uri="{BB962C8B-B14F-4D97-AF65-F5344CB8AC3E}">
        <p14:creationId xmlns:p14="http://schemas.microsoft.com/office/powerpoint/2010/main" val="238649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568231" y="1788858"/>
            <a:ext cx="7993062" cy="4813647"/>
          </a:xfrm>
        </p:spPr>
        <p:txBody>
          <a:bodyPr>
            <a:normAutofit/>
          </a:bodyPr>
          <a:lstStyle/>
          <a:p>
            <a:pPr marL="0" indent="0">
              <a:buNone/>
            </a:pPr>
            <a:r>
              <a:rPr lang="en-US" altLang="zh-CN" sz="1600" dirty="0"/>
              <a:t>#</a:t>
            </a:r>
            <a:r>
              <a:rPr lang="zh-CN" altLang="en-US" sz="1600" dirty="0"/>
              <a:t>主程序</a:t>
            </a:r>
          </a:p>
          <a:p>
            <a:pPr marL="0" indent="0">
              <a:buNone/>
            </a:pPr>
            <a:r>
              <a:rPr lang="en-US" altLang="zh-CN" sz="1600" dirty="0"/>
              <a:t>grade={'</a:t>
            </a:r>
            <a:r>
              <a:rPr lang="zh-CN" altLang="en-US" sz="1600" dirty="0"/>
              <a:t>刘达</a:t>
            </a:r>
            <a:r>
              <a:rPr lang="en-US" altLang="zh-CN" sz="1600" dirty="0"/>
              <a:t>': 89, '</a:t>
            </a:r>
            <a:r>
              <a:rPr lang="zh-CN" altLang="en-US" sz="1600" dirty="0"/>
              <a:t>王尔</a:t>
            </a:r>
            <a:r>
              <a:rPr lang="en-US" altLang="zh-CN" sz="1600" dirty="0"/>
              <a:t>': 95, '</a:t>
            </a:r>
            <a:r>
              <a:rPr lang="zh-CN" altLang="en-US" sz="1600" dirty="0"/>
              <a:t>李珊</a:t>
            </a:r>
            <a:r>
              <a:rPr lang="en-US" altLang="zh-CN" sz="1600" dirty="0"/>
              <a:t>': 67, '</a:t>
            </a:r>
            <a:r>
              <a:rPr lang="zh-CN" altLang="en-US" sz="1600" dirty="0"/>
              <a:t>陈思</a:t>
            </a:r>
            <a:r>
              <a:rPr lang="en-US" altLang="zh-CN" sz="1600" dirty="0"/>
              <a:t>': 75}</a:t>
            </a:r>
          </a:p>
          <a:p>
            <a:pPr marL="0" indent="0">
              <a:buNone/>
            </a:pPr>
            <a:r>
              <a:rPr lang="en-US" altLang="zh-CN" sz="1600" dirty="0" smtClean="0"/>
              <a:t>names</a:t>
            </a:r>
            <a:r>
              <a:rPr lang="en-US" altLang="zh-CN" sz="1600" dirty="0"/>
              <a:t>, scores = </a:t>
            </a:r>
            <a:r>
              <a:rPr lang="en-US" altLang="zh-CN" sz="1600" dirty="0" err="1" smtClean="0"/>
              <a:t>grade.keys</a:t>
            </a:r>
            <a:r>
              <a:rPr lang="en-US" altLang="zh-CN" sz="1600" dirty="0" smtClean="0"/>
              <a:t>(), </a:t>
            </a:r>
            <a:r>
              <a:rPr lang="en-US" altLang="zh-CN" sz="1600" dirty="0" err="1" smtClean="0"/>
              <a:t>grade.values</a:t>
            </a:r>
            <a:r>
              <a:rPr lang="en-US" altLang="zh-CN" sz="1600" dirty="0" smtClean="0"/>
              <a:t>()</a:t>
            </a:r>
            <a:endParaRPr lang="en-US" altLang="zh-CN" sz="1600" dirty="0"/>
          </a:p>
          <a:p>
            <a:pPr marL="0" indent="0">
              <a:buNone/>
            </a:pPr>
            <a:r>
              <a:rPr lang="en-US" altLang="zh-CN" sz="1600" dirty="0"/>
              <a:t>#</a:t>
            </a:r>
            <a:r>
              <a:rPr lang="zh-CN" altLang="en-US" sz="1600" dirty="0"/>
              <a:t>通过对</a:t>
            </a:r>
            <a:r>
              <a:rPr lang="en-US" altLang="zh-CN" sz="1600" dirty="0"/>
              <a:t>scores</a:t>
            </a:r>
            <a:r>
              <a:rPr lang="zh-CN" altLang="en-US" sz="1600" dirty="0"/>
              <a:t>排序，及与</a:t>
            </a:r>
            <a:r>
              <a:rPr lang="en-US" altLang="zh-CN" sz="1600" dirty="0"/>
              <a:t>names</a:t>
            </a:r>
            <a:r>
              <a:rPr lang="zh-CN" altLang="en-US" sz="1600" dirty="0"/>
              <a:t>的关联关系，形成排序字典</a:t>
            </a:r>
          </a:p>
          <a:p>
            <a:pPr marL="0" indent="0">
              <a:buNone/>
            </a:pPr>
            <a:r>
              <a:rPr lang="en-US" altLang="zh-CN" sz="1600" dirty="0" err="1"/>
              <a:t>sorted_grade</a:t>
            </a:r>
            <a:r>
              <a:rPr lang="en-US" altLang="zh-CN" sz="1600" dirty="0"/>
              <a:t> = </a:t>
            </a:r>
            <a:r>
              <a:rPr lang="en-US" altLang="zh-CN" sz="1600" dirty="0" err="1"/>
              <a:t>sorted_dict</a:t>
            </a:r>
            <a:r>
              <a:rPr lang="en-US" altLang="zh-CN" sz="1600" dirty="0"/>
              <a:t>(names, scores)</a:t>
            </a:r>
          </a:p>
          <a:p>
            <a:pPr marL="0" indent="0">
              <a:buNone/>
            </a:pPr>
            <a:r>
              <a:rPr lang="en-US" altLang="zh-CN" sz="1600" dirty="0"/>
              <a:t>#</a:t>
            </a:r>
            <a:r>
              <a:rPr lang="zh-CN" altLang="en-US" sz="1600" dirty="0"/>
              <a:t>输入正确的姓名</a:t>
            </a:r>
          </a:p>
          <a:p>
            <a:pPr marL="0" indent="0">
              <a:buNone/>
            </a:pPr>
            <a:r>
              <a:rPr lang="en-US" altLang="zh-CN" sz="1600" dirty="0"/>
              <a:t>name = input('</a:t>
            </a:r>
            <a:r>
              <a:rPr lang="zh-CN" altLang="en-US" sz="1600" dirty="0"/>
              <a:t>请输入同学的姓名：</a:t>
            </a:r>
            <a:r>
              <a:rPr lang="en-US" altLang="zh-CN" sz="1600" dirty="0"/>
              <a:t>')</a:t>
            </a:r>
          </a:p>
          <a:p>
            <a:pPr marL="0" indent="0">
              <a:buNone/>
            </a:pPr>
            <a:r>
              <a:rPr lang="en-US" altLang="zh-CN" sz="1600" dirty="0"/>
              <a:t>while name not in names:</a:t>
            </a:r>
          </a:p>
          <a:p>
            <a:pPr marL="0" indent="0">
              <a:buNone/>
            </a:pPr>
            <a:r>
              <a:rPr lang="en-US" altLang="zh-CN" sz="1600" dirty="0"/>
              <a:t>	print('</a:t>
            </a:r>
            <a:r>
              <a:rPr lang="zh-CN" altLang="en-US" sz="1600" dirty="0"/>
              <a:t>输入错误</a:t>
            </a:r>
            <a:r>
              <a:rPr lang="en-US" altLang="zh-CN" sz="1600" dirty="0"/>
              <a:t>’)</a:t>
            </a:r>
          </a:p>
          <a:p>
            <a:pPr marL="0" indent="0">
              <a:buNone/>
            </a:pPr>
            <a:r>
              <a:rPr lang="en-US" altLang="zh-CN" sz="1600" dirty="0"/>
              <a:t>	name = input('</a:t>
            </a:r>
            <a:r>
              <a:rPr lang="zh-CN" altLang="en-US" sz="1600" dirty="0"/>
              <a:t>请重新输入同学的姓名：</a:t>
            </a:r>
            <a:r>
              <a:rPr lang="en-US" altLang="zh-CN" sz="1600" dirty="0"/>
              <a:t>')</a:t>
            </a:r>
          </a:p>
          <a:p>
            <a:pPr marL="0" indent="0">
              <a:buNone/>
            </a:pPr>
            <a:r>
              <a:rPr lang="en-US" altLang="zh-CN" sz="1600" dirty="0"/>
              <a:t>#</a:t>
            </a:r>
            <a:r>
              <a:rPr lang="zh-CN" altLang="en-US" sz="1600" dirty="0"/>
              <a:t>读取排序后字典的分数</a:t>
            </a:r>
          </a:p>
          <a:p>
            <a:pPr marL="0" indent="0">
              <a:buNone/>
            </a:pPr>
            <a:r>
              <a:rPr lang="en-US" altLang="zh-CN" sz="1600" dirty="0"/>
              <a:t>score = </a:t>
            </a:r>
            <a:r>
              <a:rPr lang="en-US" altLang="zh-CN" sz="1600" dirty="0" err="1"/>
              <a:t>sorted_grade</a:t>
            </a:r>
            <a:r>
              <a:rPr lang="en-US" altLang="zh-CN" sz="1600" dirty="0"/>
              <a:t>[name][0]</a:t>
            </a:r>
          </a:p>
          <a:p>
            <a:pPr marL="0" indent="0">
              <a:buNone/>
            </a:pPr>
            <a:r>
              <a:rPr lang="en-US" altLang="zh-CN" sz="1600" dirty="0"/>
              <a:t>#</a:t>
            </a:r>
            <a:r>
              <a:rPr lang="zh-CN" altLang="en-US" sz="1600" dirty="0"/>
              <a:t>读取排序后字典的名次</a:t>
            </a:r>
          </a:p>
          <a:p>
            <a:pPr marL="0" indent="0">
              <a:buNone/>
            </a:pPr>
            <a:r>
              <a:rPr lang="en-US" altLang="zh-CN" sz="1600" dirty="0"/>
              <a:t>rank = </a:t>
            </a:r>
            <a:r>
              <a:rPr lang="en-US" altLang="zh-CN" sz="1600" dirty="0" err="1"/>
              <a:t>sorted_grade</a:t>
            </a:r>
            <a:r>
              <a:rPr lang="en-US" altLang="zh-CN" sz="1600" dirty="0"/>
              <a:t>[name][1]</a:t>
            </a:r>
          </a:p>
          <a:p>
            <a:pPr marL="0" indent="0">
              <a:buNone/>
            </a:pPr>
            <a:r>
              <a:rPr lang="en-US" altLang="zh-CN" sz="1600" dirty="0"/>
              <a:t>#</a:t>
            </a:r>
            <a:r>
              <a:rPr lang="zh-CN" altLang="en-US" sz="1600" dirty="0"/>
              <a:t>输出结果</a:t>
            </a:r>
          </a:p>
          <a:p>
            <a:pPr marL="0" indent="0">
              <a:buNone/>
            </a:pPr>
            <a:r>
              <a:rPr lang="en-US" altLang="zh-CN" sz="1600" dirty="0"/>
              <a:t>print(name+ '</a:t>
            </a:r>
            <a:r>
              <a:rPr lang="zh-CN" altLang="en-US" sz="1600" dirty="0"/>
              <a:t>的成绩为</a:t>
            </a:r>
            <a:r>
              <a:rPr lang="en-US" altLang="zh-CN" sz="1600" dirty="0"/>
              <a:t>'+ </a:t>
            </a:r>
            <a:r>
              <a:rPr lang="en-US" altLang="zh-CN" sz="1600" dirty="0" err="1"/>
              <a:t>str</a:t>
            </a:r>
            <a:r>
              <a:rPr lang="en-US" altLang="zh-CN" sz="1600" dirty="0"/>
              <a:t>(score)+ '</a:t>
            </a:r>
            <a:r>
              <a:rPr lang="zh-CN" altLang="en-US" sz="1600" dirty="0"/>
              <a:t>排名第</a:t>
            </a:r>
            <a:r>
              <a:rPr lang="en-US" altLang="zh-CN" sz="1600" dirty="0"/>
              <a:t>'+ </a:t>
            </a:r>
            <a:r>
              <a:rPr lang="en-US" altLang="zh-CN" sz="1600" dirty="0" err="1"/>
              <a:t>str</a:t>
            </a:r>
            <a:r>
              <a:rPr lang="en-US" altLang="zh-CN" sz="1600" dirty="0"/>
              <a:t>(rank))</a:t>
            </a:r>
          </a:p>
        </p:txBody>
      </p:sp>
      <p:sp>
        <p:nvSpPr>
          <p:cNvPr id="5" name="文本框 4">
            <a:extLst>
              <a:ext uri="{FF2B5EF4-FFF2-40B4-BE49-F238E27FC236}">
                <a16:creationId xmlns:a16="http://schemas.microsoft.com/office/drawing/2014/main" xmlns="" id="{486A29A1-742C-2043-A5FA-5038BAE213B2}"/>
              </a:ext>
            </a:extLst>
          </p:cNvPr>
          <p:cNvSpPr txBox="1"/>
          <p:nvPr/>
        </p:nvSpPr>
        <p:spPr>
          <a:xfrm>
            <a:off x="5581977" y="3538514"/>
            <a:ext cx="2723823" cy="923330"/>
          </a:xfrm>
          <a:prstGeom prst="rect">
            <a:avLst/>
          </a:prstGeom>
          <a:noFill/>
          <a:ln>
            <a:solidFill>
              <a:schemeClr val="accent1"/>
            </a:solidFill>
          </a:ln>
        </p:spPr>
        <p:txBody>
          <a:bodyPr wrap="none" rtlCol="0">
            <a:spAutoFit/>
          </a:bodyPr>
          <a:lstStyle/>
          <a:p>
            <a:r>
              <a:rPr lang="zh-CN" altLang="zh-CN" dirty="0"/>
              <a:t>运行结果为：</a:t>
            </a:r>
          </a:p>
          <a:p>
            <a:r>
              <a:rPr lang="zh-CN" altLang="zh-CN" dirty="0"/>
              <a:t>请输入同学的姓名：李珊</a:t>
            </a:r>
          </a:p>
          <a:p>
            <a:r>
              <a:rPr lang="zh-CN" altLang="zh-CN" dirty="0"/>
              <a:t>李珊的成绩为</a:t>
            </a:r>
            <a:r>
              <a:rPr lang="en-US" altLang="zh-CN" dirty="0"/>
              <a:t>67</a:t>
            </a:r>
            <a:r>
              <a:rPr lang="zh-CN" altLang="zh-CN" dirty="0"/>
              <a:t>排名第</a:t>
            </a:r>
            <a:r>
              <a:rPr lang="en-US" altLang="zh-CN" dirty="0"/>
              <a:t>4</a:t>
            </a:r>
            <a:endParaRPr lang="zh-CN" altLang="zh-CN" dirty="0"/>
          </a:p>
        </p:txBody>
      </p:sp>
    </p:spTree>
    <p:extLst>
      <p:ext uri="{BB962C8B-B14F-4D97-AF65-F5344CB8AC3E}">
        <p14:creationId xmlns:p14="http://schemas.microsoft.com/office/powerpoint/2010/main" val="352583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0959601-CF65-46C5-814B-A13AA7A95CF8}"/>
              </a:ext>
            </a:extLst>
          </p:cNvPr>
          <p:cNvSpPr txBox="1">
            <a:spLocks noChangeArrowheads="1"/>
          </p:cNvSpPr>
          <p:nvPr/>
        </p:nvSpPr>
        <p:spPr>
          <a:xfrm>
            <a:off x="457200" y="457200"/>
            <a:ext cx="8229600" cy="91445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zh-CN" altLang="en-US" sz="4000" b="1" u="none" kern="0" dirty="0" smtClean="0">
                <a:solidFill>
                  <a:schemeClr val="bg1"/>
                </a:solidFill>
                <a:latin typeface="+mj-lt"/>
              </a:rPr>
              <a:t>递归</a:t>
            </a:r>
            <a:r>
              <a:rPr lang="en-US" altLang="zh-CN" sz="4000" b="1" u="none" kern="0" dirty="0" smtClean="0">
                <a:solidFill>
                  <a:schemeClr val="bg1"/>
                </a:solidFill>
                <a:latin typeface="+mj-lt"/>
              </a:rPr>
              <a:t>(Recursion: re</a:t>
            </a:r>
            <a:r>
              <a:rPr lang="zh-CN" altLang="en-US" sz="4000" b="1" u="none" kern="0" dirty="0" smtClean="0">
                <a:solidFill>
                  <a:schemeClr val="bg1"/>
                </a:solidFill>
                <a:latin typeface="+mj-lt"/>
              </a:rPr>
              <a:t>往回</a:t>
            </a:r>
            <a:r>
              <a:rPr lang="en-US" altLang="zh-CN" sz="4000" b="1" u="none" kern="0" dirty="0" smtClean="0">
                <a:solidFill>
                  <a:schemeClr val="bg1"/>
                </a:solidFill>
                <a:latin typeface="+mj-lt"/>
              </a:rPr>
              <a:t>, cur</a:t>
            </a:r>
            <a:r>
              <a:rPr lang="zh-CN" altLang="en-US" sz="4000" b="1" u="none" kern="0" dirty="0" smtClean="0">
                <a:solidFill>
                  <a:schemeClr val="bg1"/>
                </a:solidFill>
                <a:latin typeface="+mj-lt"/>
              </a:rPr>
              <a:t>跑</a:t>
            </a:r>
            <a:r>
              <a:rPr lang="en-US" altLang="zh-CN" sz="4000" b="1" u="none" kern="0" dirty="0" smtClean="0">
                <a:solidFill>
                  <a:schemeClr val="bg1"/>
                </a:solidFill>
                <a:latin typeface="+mj-lt"/>
              </a:rPr>
              <a:t>)</a:t>
            </a:r>
            <a:endParaRPr lang="zh-CN" altLang="en-US" sz="4000" b="1" u="none" kern="0" dirty="0">
              <a:solidFill>
                <a:schemeClr val="bg1"/>
              </a:solidFill>
              <a:latin typeface="+mj-lt"/>
            </a:endParaRPr>
          </a:p>
        </p:txBody>
      </p:sp>
      <p:sp>
        <p:nvSpPr>
          <p:cNvPr id="7" name="Text Box 27">
            <a:extLst>
              <a:ext uri="{FF2B5EF4-FFF2-40B4-BE49-F238E27FC236}">
                <a16:creationId xmlns:a16="http://schemas.microsoft.com/office/drawing/2014/main" xmlns="" id="{0B71BA79-F0D3-4B9D-8B41-80A3F23BD542}"/>
              </a:ext>
            </a:extLst>
          </p:cNvPr>
          <p:cNvSpPr txBox="1">
            <a:spLocks noChangeArrowheads="1"/>
          </p:cNvSpPr>
          <p:nvPr/>
        </p:nvSpPr>
        <p:spPr bwMode="auto">
          <a:xfrm>
            <a:off x="539750" y="5562544"/>
            <a:ext cx="8301038" cy="923330"/>
          </a:xfrm>
          <a:prstGeom prst="rect">
            <a:avLst/>
          </a:prstGeom>
          <a:noFill/>
          <a:ln>
            <a:noFill/>
          </a:ln>
          <a:effectLst/>
          <a:extLst/>
        </p:spPr>
        <p:txBody>
          <a:bodyPr wrap="square">
            <a:spAutoFit/>
          </a:bodyPr>
          <a:lstStyle/>
          <a:p>
            <a:pPr fontAlgn="auto">
              <a:spcAft>
                <a:spcPts val="0"/>
              </a:spcAft>
              <a:defRPr/>
            </a:pP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en-US" altLang="zh-CN" sz="1800" u="none" kern="0" dirty="0">
                <a:solidFill>
                  <a:srgbClr val="000000"/>
                </a:solidFill>
                <a:latin typeface="+mn-lt"/>
                <a:ea typeface="+mn-ea"/>
              </a:rPr>
              <a:t>……</a:t>
            </a:r>
          </a:p>
        </p:txBody>
      </p:sp>
      <p:pic>
        <p:nvPicPr>
          <p:cNvPr id="8" name="Picture 2" descr="t321">
            <a:extLst>
              <a:ext uri="{FF2B5EF4-FFF2-40B4-BE49-F238E27FC236}">
                <a16:creationId xmlns:a16="http://schemas.microsoft.com/office/drawing/2014/main" xmlns="" id="{1E182C17-461A-4AE2-9F26-F969B00B7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63635"/>
            <a:ext cx="4852988"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81e2128cba871f0db21bba96">
            <a:extLst>
              <a:ext uri="{FF2B5EF4-FFF2-40B4-BE49-F238E27FC236}">
                <a16:creationId xmlns:a16="http://schemas.microsoft.com/office/drawing/2014/main" xmlns="" id="{AC6C7D55-BD64-4799-A1E4-7E274444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440" t="14069" r="7516"/>
          <a:stretch>
            <a:fillRect/>
          </a:stretch>
        </p:blipFill>
        <p:spPr bwMode="auto">
          <a:xfrm>
            <a:off x="5637213" y="1828842"/>
            <a:ext cx="3203575"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745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30959601-CF65-46C5-814B-A13AA7A95CF8}"/>
              </a:ext>
            </a:extLst>
          </p:cNvPr>
          <p:cNvSpPr txBox="1">
            <a:spLocks noChangeArrowheads="1"/>
          </p:cNvSpPr>
          <p:nvPr/>
        </p:nvSpPr>
        <p:spPr>
          <a:xfrm>
            <a:off x="457200" y="457200"/>
            <a:ext cx="8229600" cy="91445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zh-CN" altLang="en-US" sz="4000" b="1" u="none" kern="0" dirty="0">
                <a:solidFill>
                  <a:schemeClr val="bg1"/>
                </a:solidFill>
                <a:latin typeface="+mj-lt"/>
              </a:rPr>
              <a:t>递归</a:t>
            </a:r>
          </a:p>
        </p:txBody>
      </p:sp>
      <p:pic>
        <p:nvPicPr>
          <p:cNvPr id="11266" name="Picture 2" descr="https://timgsa.baidu.com/timg?image&amp;quality=80&amp;size=b9999_10000&amp;sec=1510557370978&amp;di=4b0c8a3530d39c1e60f702b9170674ab&amp;imgtype=jpg&amp;src=http%3A%2F%2Fimg3.imgtn.bdimg.com%2Fit%2Fu%3D3961488493%2C395028556%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88" y="1581230"/>
            <a:ext cx="4217186" cy="480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64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smtClean="0">
                <a:sym typeface="Wingdings" panose="05000000000000000000" pitchFamily="2" charset="2"/>
              </a:rPr>
              <a:t>示例</a:t>
            </a:r>
            <a:r>
              <a:rPr lang="zh-CN" altLang="en-US" sz="2200" u="none" kern="0" dirty="0">
                <a:sym typeface="Wingdings" panose="05000000000000000000" pitchFamily="2" charset="2"/>
              </a:rPr>
              <a:t>：</a:t>
            </a:r>
            <a:endParaRPr lang="en-US" altLang="zh-CN" sz="2200" u="none" kern="0" dirty="0">
              <a:sym typeface="Wingdings" panose="05000000000000000000" pitchFamily="2" charset="2"/>
            </a:endParaRPr>
          </a:p>
          <a:p>
            <a:pPr marL="0" indent="0" eaLnBrk="1" hangingPunct="1">
              <a:lnSpc>
                <a:spcPct val="150000"/>
              </a:lnSpc>
              <a:spcBef>
                <a:spcPct val="0"/>
              </a:spcBef>
              <a:spcAft>
                <a:spcPts val="600"/>
              </a:spcAft>
              <a:buNone/>
              <a:defRPr/>
            </a:pPr>
            <a:r>
              <a:rPr lang="zh-CN" altLang="en-US" sz="2200" u="none" kern="0" dirty="0" smtClean="0">
                <a:sym typeface="Wingdings" panose="05000000000000000000" pitchFamily="2" charset="2"/>
              </a:rPr>
              <a:t>     有</a:t>
            </a:r>
            <a:r>
              <a:rPr lang="zh-CN" altLang="en-US" sz="2200" u="none" kern="0" dirty="0">
                <a:sym typeface="Wingdings" panose="05000000000000000000" pitchFamily="2" charset="2"/>
              </a:rPr>
              <a:t>一个</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俩重的苹果要你切成重量相等的若干份，每一份的重量不能大于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俩。你肯定会想到这样做：</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r>
              <a:rPr lang="zh-CN" altLang="en-US" sz="2200" u="none" kern="0" dirty="0">
                <a:sym typeface="Wingdings" panose="05000000000000000000" pitchFamily="2" charset="2"/>
              </a:rPr>
              <a:t>第一刀先把一个苹果切成重量均等的</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a:sym typeface="Wingdings" panose="05000000000000000000" pitchFamily="2" charset="2"/>
              </a:rPr>
              <a:t>再把其中的一份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切成重量均等的两份</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A12</a:t>
            </a:r>
            <a:r>
              <a:rPr lang="zh-CN" altLang="en-US" sz="2200" u="none" kern="0" dirty="0">
                <a:sym typeface="Wingdings" panose="05000000000000000000" pitchFamily="2" charset="2"/>
              </a:rPr>
              <a:t>， 把</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A21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③</a:t>
            </a:r>
            <a:r>
              <a:rPr lang="zh-CN" altLang="en-US" sz="2200" u="none" kern="0" dirty="0">
                <a:sym typeface="Wingdings" panose="05000000000000000000" pitchFamily="2" charset="2"/>
              </a:rPr>
              <a:t>把</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a:t>
            </a:r>
            <a:r>
              <a:rPr lang="zh-CN" altLang="en-US" sz="2200" u="none" kern="0" dirty="0">
                <a:sym typeface="Wingdings" panose="05000000000000000000" pitchFamily="2" charset="2"/>
              </a:rPr>
              <a:t>直到每一小份都小于等于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俩为止。</a:t>
            </a:r>
          </a:p>
        </p:txBody>
      </p:sp>
    </p:spTree>
    <p:extLst>
      <p:ext uri="{BB962C8B-B14F-4D97-AF65-F5344CB8AC3E}">
        <p14:creationId xmlns:p14="http://schemas.microsoft.com/office/powerpoint/2010/main" val="2539594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b="1" u="none" kern="0" dirty="0" smtClean="0">
                <a:solidFill>
                  <a:srgbClr val="FF0000"/>
                </a:solidFill>
                <a:sym typeface="Wingdings" panose="05000000000000000000" pitchFamily="2" charset="2"/>
              </a:rPr>
              <a:t>递归</a:t>
            </a:r>
            <a:r>
              <a:rPr lang="zh-CN" altLang="en-US" sz="2200" b="1" u="none" kern="0" dirty="0">
                <a:solidFill>
                  <a:srgbClr val="FF0000"/>
                </a:solidFill>
                <a:sym typeface="Wingdings" panose="05000000000000000000" pitchFamily="2" charset="2"/>
              </a:rPr>
              <a:t>：</a:t>
            </a:r>
            <a:r>
              <a:rPr lang="zh-CN" altLang="en-US" sz="2200" b="1" u="none" kern="0" dirty="0" smtClean="0">
                <a:solidFill>
                  <a:srgbClr val="FF0000"/>
                </a:solidFill>
                <a:sym typeface="Wingdings" panose="05000000000000000000" pitchFamily="2" charset="2"/>
              </a:rPr>
              <a:t>指</a:t>
            </a:r>
            <a:r>
              <a:rPr lang="zh-CN" altLang="en-US" sz="2200" b="1" u="none" kern="0" dirty="0">
                <a:solidFill>
                  <a:srgbClr val="FF0000"/>
                </a:solidFill>
                <a:sym typeface="Wingdings" panose="05000000000000000000" pitchFamily="2" charset="2"/>
              </a:rPr>
              <a:t>一个</a:t>
            </a:r>
            <a:r>
              <a:rPr lang="zh-CN" altLang="en-US" sz="2200" b="1" kern="0" dirty="0" smtClean="0">
                <a:solidFill>
                  <a:srgbClr val="FF0000"/>
                </a:solidFill>
                <a:sym typeface="Wingdings" panose="05000000000000000000" pitchFamily="2" charset="2"/>
              </a:rPr>
              <a:t>函数调用</a:t>
            </a:r>
            <a:r>
              <a:rPr lang="zh-CN" altLang="en-US" sz="2200" b="1" kern="0" dirty="0">
                <a:solidFill>
                  <a:srgbClr val="FF0000"/>
                </a:solidFill>
                <a:sym typeface="Wingdings" panose="05000000000000000000" pitchFamily="2" charset="2"/>
              </a:rPr>
              <a:t>自身</a:t>
            </a:r>
            <a:r>
              <a:rPr lang="zh-CN" altLang="en-US" sz="2200" b="1" u="none" kern="0" dirty="0">
                <a:solidFill>
                  <a:srgbClr val="FF0000"/>
                </a:solidFill>
                <a:sym typeface="Wingdings" panose="05000000000000000000" pitchFamily="2" charset="2"/>
              </a:rPr>
              <a:t>，将</a:t>
            </a:r>
            <a:r>
              <a:rPr lang="zh-CN" altLang="en-US" sz="2200" b="1" kern="0" dirty="0">
                <a:solidFill>
                  <a:srgbClr val="FF0000"/>
                </a:solidFill>
                <a:sym typeface="Wingdings" panose="05000000000000000000" pitchFamily="2" charset="2"/>
              </a:rPr>
              <a:t>问题转化为本质相同但规模较小的子</a:t>
            </a:r>
            <a:r>
              <a:rPr lang="zh-CN" altLang="en-US" sz="2200" b="1" kern="0" dirty="0" smtClean="0">
                <a:solidFill>
                  <a:srgbClr val="FF0000"/>
                </a:solidFill>
                <a:sym typeface="Wingdings" panose="05000000000000000000" pitchFamily="2" charset="2"/>
              </a:rPr>
              <a:t>问题</a:t>
            </a:r>
            <a:r>
              <a:rPr lang="zh-CN" altLang="en-US" sz="2200" b="1" u="none" kern="0" dirty="0" smtClean="0">
                <a:solidFill>
                  <a:srgbClr val="FF0000"/>
                </a:solidFill>
                <a:sym typeface="Wingdings" panose="05000000000000000000" pitchFamily="2" charset="2"/>
              </a:rPr>
              <a:t>。</a:t>
            </a:r>
            <a:endParaRPr lang="en-US" altLang="zh-CN" sz="2200" b="1" u="none" kern="0" dirty="0">
              <a:solidFill>
                <a:srgbClr val="FF0000"/>
              </a:solidFill>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如果是直接调用自身，称为直接递归；如果是通过其它函数或过程间接调用自身，则称为间接递归。</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2888777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xmlns="" id="{E195B8E1-B9D6-4F46-A76D-AF78CAF1F3DC}"/>
              </a:ext>
            </a:extLst>
          </p:cNvPr>
          <p:cNvSpPr txBox="1">
            <a:spLocks noChangeArrowheads="1"/>
          </p:cNvSpPr>
          <p:nvPr/>
        </p:nvSpPr>
        <p:spPr bwMode="auto">
          <a:xfrm>
            <a:off x="533506" y="131812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800" u="none" dirty="0">
                <a:solidFill>
                  <a:schemeClr val="tx1"/>
                </a:solidFill>
                <a:latin typeface="黑体" panose="02010609060101010101" pitchFamily="49" charset="-122"/>
                <a:ea typeface="黑体" panose="02010609060101010101" pitchFamily="49" charset="-122"/>
              </a:rPr>
              <a:t>阶乘函数</a:t>
            </a:r>
          </a:p>
        </p:txBody>
      </p:sp>
      <p:sp>
        <p:nvSpPr>
          <p:cNvPr id="6" name="Rectangle 2">
            <a:extLst>
              <a:ext uri="{FF2B5EF4-FFF2-40B4-BE49-F238E27FC236}">
                <a16:creationId xmlns:a16="http://schemas.microsoft.com/office/drawing/2014/main" xmlns="" id="{E78C3871-ECD2-4711-87F6-EA769A49AB49}"/>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7" name="文本框 1">
            <a:extLst>
              <a:ext uri="{FF2B5EF4-FFF2-40B4-BE49-F238E27FC236}">
                <a16:creationId xmlns:a16="http://schemas.microsoft.com/office/drawing/2014/main" xmlns="" id="{C78E1CED-B22E-44EB-A877-567E38CA1723}"/>
              </a:ext>
            </a:extLst>
          </p:cNvPr>
          <p:cNvSpPr txBox="1">
            <a:spLocks noChangeArrowheads="1"/>
          </p:cNvSpPr>
          <p:nvPr/>
        </p:nvSpPr>
        <p:spPr bwMode="auto">
          <a:xfrm>
            <a:off x="533506" y="3485551"/>
            <a:ext cx="4190890" cy="275331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迭代程序</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请输入一个正整数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fact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for </a:t>
            </a:r>
            <a:r>
              <a:rPr lang="en-US" altLang="zh-CN" sz="2000" u="none" dirty="0" err="1">
                <a:solidFill>
                  <a:srgbClr val="595959"/>
                </a:solidFill>
                <a:sym typeface="黑体" panose="02010609060101010101" pitchFamily="49" charset="-122"/>
              </a:rPr>
              <a:t>i</a:t>
            </a:r>
            <a:r>
              <a:rPr lang="en-US" altLang="zh-CN" sz="2000" u="none" dirty="0">
                <a:solidFill>
                  <a:srgbClr val="595959"/>
                </a:solidFill>
                <a:sym typeface="黑体" panose="02010609060101010101" pitchFamily="49" charset="-122"/>
              </a:rPr>
              <a:t> in range(1,n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fact = fact * </a:t>
            </a:r>
            <a:r>
              <a:rPr lang="en-US" altLang="zh-CN" sz="2000" u="none" dirty="0" err="1">
                <a:solidFill>
                  <a:srgbClr val="595959"/>
                </a:solidFill>
                <a:sym typeface="黑体" panose="02010609060101010101" pitchFamily="49" charset="-122"/>
              </a:rPr>
              <a:t>i</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a:t>
            </a:r>
          </a:p>
        </p:txBody>
      </p:sp>
      <p:sp>
        <p:nvSpPr>
          <p:cNvPr id="8" name="文本框 1">
            <a:extLst>
              <a:ext uri="{FF2B5EF4-FFF2-40B4-BE49-F238E27FC236}">
                <a16:creationId xmlns:a16="http://schemas.microsoft.com/office/drawing/2014/main" xmlns="" id="{C3CC900D-A176-4568-97E8-D3B8BA9986F8}"/>
              </a:ext>
            </a:extLst>
          </p:cNvPr>
          <p:cNvSpPr txBox="1">
            <a:spLocks noChangeArrowheads="1"/>
          </p:cNvSpPr>
          <p:nvPr/>
        </p:nvSpPr>
        <p:spPr bwMode="auto">
          <a:xfrm>
            <a:off x="4953110" y="3680041"/>
            <a:ext cx="3809780" cy="213776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迭代过程：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1!=1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2!=1!*2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3!=2!*3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n!=(n-1)!*n</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41ECBB91-5FB5-4120-82D2-B2B4C3C4E4D1}"/>
                  </a:ext>
                </a:extLst>
              </p:cNvPr>
              <p:cNvSpPr txBox="1"/>
              <p:nvPr/>
            </p:nvSpPr>
            <p:spPr>
              <a:xfrm>
                <a:off x="2895644" y="2057436"/>
                <a:ext cx="3809900" cy="823815"/>
              </a:xfrm>
              <a:prstGeom prst="rect">
                <a:avLst/>
              </a:prstGeom>
              <a:noFill/>
            </p:spPr>
            <p:txBody>
              <a:bodyPr wrap="square" lIns="0" tIns="0" rIns="0" bIns="0" rtlCol="0">
                <a:spAutoFit/>
              </a:bodyPr>
              <a:lstStyle/>
              <a:p>
                <a:r>
                  <a:rPr lang="en-US" altLang="zh-CN" sz="2400" u="none" dirty="0"/>
                  <a:t>n!</a:t>
                </a:r>
                <a14:m>
                  <m:oMath xmlns:m="http://schemas.openxmlformats.org/officeDocument/2006/math">
                    <m:r>
                      <a:rPr lang="en-US" altLang="zh-CN" sz="2400" b="0" i="0" u="none" smtClean="0">
                        <a:latin typeface="Cambria Math" panose="02040503050406030204" pitchFamily="18" charset="0"/>
                      </a:rPr>
                      <m:t>=</m:t>
                    </m:r>
                    <m:d>
                      <m:dPr>
                        <m:begChr m:val="{"/>
                        <m:endChr m:val=""/>
                        <m:ctrlPr>
                          <a:rPr lang="en-US" altLang="zh-CN" sz="2400" b="0" i="1" u="none" smtClean="0">
                            <a:latin typeface="Cambria Math"/>
                          </a:rPr>
                        </m:ctrlPr>
                      </m:dPr>
                      <m:e>
                        <m:eqArr>
                          <m:eqArrPr>
                            <m:ctrlPr>
                              <a:rPr lang="en-US" altLang="zh-CN" sz="2400" b="0" i="1" u="none" smtClean="0">
                                <a:latin typeface="Cambria Math"/>
                              </a:rPr>
                            </m:ctrlPr>
                          </m:eqArrPr>
                          <m:e>
                            <m:r>
                              <a:rPr lang="en-US" altLang="zh-CN" sz="2400" b="0" i="1" u="none" smtClean="0">
                                <a:latin typeface="Cambria Math" panose="02040503050406030204" pitchFamily="18" charset="0"/>
                              </a:rPr>
                              <m:t>1                             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=0</m:t>
                            </m:r>
                          </m:e>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m:t>
                            </m:r>
                            <m:d>
                              <m:dPr>
                                <m:ctrlPr>
                                  <a:rPr lang="en-US" altLang="zh-CN" sz="2400" b="0" i="1" u="none" smtClean="0">
                                    <a:latin typeface="Cambria Math"/>
                                  </a:rPr>
                                </m:ctrlPr>
                              </m:dPr>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d>
                            <m:r>
                              <a:rPr lang="en-US" altLang="zh-CN" sz="2400" b="0" i="1" u="none" smtClean="0">
                                <a:latin typeface="Cambria Math" panose="02040503050406030204" pitchFamily="18" charset="0"/>
                              </a:rPr>
                              <m:t>!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eqArr>
                      </m:e>
                    </m:d>
                  </m:oMath>
                </a14:m>
                <a:endParaRPr lang="zh-CN" altLang="en-US" sz="2400" u="none" dirty="0"/>
              </a:p>
            </p:txBody>
          </p:sp>
        </mc:Choice>
        <mc:Fallback xmlns="">
          <p:sp>
            <p:nvSpPr>
              <p:cNvPr id="2" name="文本框 1">
                <a:extLst>
                  <a:ext uri="{FF2B5EF4-FFF2-40B4-BE49-F238E27FC236}">
                    <a16:creationId xmlns:a16="http://schemas.microsoft.com/office/drawing/2014/main" id="{41ECBB91-5FB5-4120-82D2-B2B4C3C4E4D1}"/>
                  </a:ext>
                </a:extLst>
              </p:cNvPr>
              <p:cNvSpPr txBox="1">
                <a:spLocks noRot="1" noChangeAspect="1" noMove="1" noResize="1" noEditPoints="1" noAdjustHandles="1" noChangeArrowheads="1" noChangeShapeType="1" noTextEdit="1"/>
              </p:cNvSpPr>
              <p:nvPr/>
            </p:nvSpPr>
            <p:spPr>
              <a:xfrm>
                <a:off x="2895644" y="2057436"/>
                <a:ext cx="3809900" cy="823815"/>
              </a:xfrm>
              <a:prstGeom prst="rect">
                <a:avLst/>
              </a:prstGeom>
              <a:blipFill>
                <a:blip r:embed="rId2"/>
                <a:stretch>
                  <a:fillRect l="-4800"/>
                </a:stretch>
              </a:blipFill>
            </p:spPr>
            <p:txBody>
              <a:bodyPr/>
              <a:lstStyle/>
              <a:p>
                <a:r>
                  <a:rPr lang="zh-CN" altLang="en-US">
                    <a:noFill/>
                  </a:rPr>
                  <a:t> </a:t>
                </a:r>
              </a:p>
            </p:txBody>
          </p:sp>
        </mc:Fallback>
      </mc:AlternateContent>
      <p:sp>
        <p:nvSpPr>
          <p:cNvPr id="3" name="TextBox 2"/>
          <p:cNvSpPr txBox="1"/>
          <p:nvPr/>
        </p:nvSpPr>
        <p:spPr>
          <a:xfrm>
            <a:off x="533506" y="6400722"/>
            <a:ext cx="5827236" cy="400110"/>
          </a:xfrm>
          <a:prstGeom prst="rect">
            <a:avLst/>
          </a:prstGeom>
          <a:noFill/>
        </p:spPr>
        <p:txBody>
          <a:bodyPr wrap="none" rtlCol="0">
            <a:spAutoFit/>
          </a:bodyPr>
          <a:lstStyle/>
          <a:p>
            <a:r>
              <a:rPr lang="zh-CN" altLang="en-US" u="none" dirty="0" smtClean="0"/>
              <a:t>这个叫“迭代”的方法，下一页是“递归”的方法</a:t>
            </a:r>
            <a:endParaRPr lang="zh-CN" altLang="en-US" u="none" dirty="0"/>
          </a:p>
        </p:txBody>
      </p:sp>
    </p:spTree>
    <p:extLst>
      <p:ext uri="{BB962C8B-B14F-4D97-AF65-F5344CB8AC3E}">
        <p14:creationId xmlns:p14="http://schemas.microsoft.com/office/powerpoint/2010/main" val="2783850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a:extLst>
              <a:ext uri="{FF2B5EF4-FFF2-40B4-BE49-F238E27FC236}">
                <a16:creationId xmlns:a16="http://schemas.microsoft.com/office/drawing/2014/main" xmlns="" id="{B81B7406-8F33-43B7-9B7C-DC815ABB9FCA}"/>
              </a:ext>
            </a:extLst>
          </p:cNvPr>
          <p:cNvSpPr>
            <a:spLocks noChangeArrowheads="1"/>
          </p:cNvSpPr>
          <p:nvPr/>
        </p:nvSpPr>
        <p:spPr bwMode="auto">
          <a:xfrm>
            <a:off x="539750" y="836613"/>
            <a:ext cx="8604250" cy="457200"/>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pPr>
            <a:r>
              <a:rPr lang="en-US" altLang="zh-CN">
                <a:solidFill>
                  <a:schemeClr val="bg1"/>
                </a:solidFill>
              </a:rPr>
              <a:t>    </a:t>
            </a:r>
            <a:endParaRPr lang="en-US" altLang="zh-CN"/>
          </a:p>
        </p:txBody>
      </p:sp>
      <p:sp>
        <p:nvSpPr>
          <p:cNvPr id="5124" name="Rectangle 9">
            <a:extLst>
              <a:ext uri="{FF2B5EF4-FFF2-40B4-BE49-F238E27FC236}">
                <a16:creationId xmlns:a16="http://schemas.microsoft.com/office/drawing/2014/main" xmlns="" id="{89713655-DCCA-45A1-A452-48CC8A9AC94F}"/>
              </a:ext>
            </a:extLst>
          </p:cNvPr>
          <p:cNvSpPr>
            <a:spLocks noChangeArrowheads="1"/>
          </p:cNvSpPr>
          <p:nvPr/>
        </p:nvSpPr>
        <p:spPr bwMode="auto">
          <a:xfrm>
            <a:off x="395288" y="3284538"/>
            <a:ext cx="4319587" cy="960905"/>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buFont typeface="Wingdings" panose="05000000000000000000" pitchFamily="2" charset="2"/>
              <a:buNone/>
            </a:pPr>
            <a:r>
              <a:rPr lang="en-US" altLang="zh-CN" u="none" dirty="0">
                <a:solidFill>
                  <a:srgbClr val="A50021"/>
                </a:solidFill>
              </a:rPr>
              <a:t>■ </a:t>
            </a:r>
            <a:r>
              <a:rPr lang="zh-CN" altLang="en-US" u="none" dirty="0">
                <a:solidFill>
                  <a:srgbClr val="A50021"/>
                </a:solidFill>
                <a:latin typeface="黑体" panose="02010609060101010101" pitchFamily="49" charset="-122"/>
                <a:ea typeface="黑体" panose="02010609060101010101" pitchFamily="49" charset="-122"/>
              </a:rPr>
              <a:t>为什么能计算</a:t>
            </a:r>
            <a:r>
              <a:rPr lang="en-US" altLang="zh-CN" u="none" dirty="0">
                <a:solidFill>
                  <a:srgbClr val="A50021"/>
                </a:solidFill>
                <a:latin typeface="黑体" panose="02010609060101010101" pitchFamily="49" charset="-122"/>
                <a:ea typeface="黑体" panose="02010609060101010101" pitchFamily="49" charset="-122"/>
              </a:rPr>
              <a:t>n!</a:t>
            </a:r>
          </a:p>
          <a:p>
            <a:pPr algn="just">
              <a:spcBef>
                <a:spcPct val="35000"/>
              </a:spcBef>
              <a:buFont typeface="Wingdings" panose="05000000000000000000" pitchFamily="2" charset="2"/>
              <a:buNone/>
            </a:pPr>
            <a:r>
              <a:rPr lang="en-US" altLang="zh-CN" u="none" dirty="0">
                <a:solidFill>
                  <a:srgbClr val="A50021"/>
                </a:solidFill>
                <a:latin typeface="黑体" panose="02010609060101010101" pitchFamily="49" charset="-122"/>
                <a:ea typeface="黑体" panose="02010609060101010101" pitchFamily="49" charset="-122"/>
              </a:rPr>
              <a:t>     </a:t>
            </a:r>
            <a:r>
              <a:rPr lang="zh-CN" altLang="en-US" u="none" dirty="0">
                <a:solidFill>
                  <a:srgbClr val="A50021"/>
                </a:solidFill>
                <a:latin typeface="黑体" panose="02010609060101010101" pitchFamily="49" charset="-122"/>
                <a:ea typeface="黑体" panose="02010609060101010101" pitchFamily="49" charset="-122"/>
              </a:rPr>
              <a:t>考察程序执行过程</a:t>
            </a:r>
            <a:r>
              <a:rPr lang="en-US" altLang="zh-CN" u="none" dirty="0">
                <a:solidFill>
                  <a:srgbClr val="A50021"/>
                </a:solidFill>
                <a:latin typeface="黑体" panose="02010609060101010101" pitchFamily="49" charset="-122"/>
                <a:ea typeface="黑体" panose="02010609060101010101" pitchFamily="49" charset="-122"/>
              </a:rPr>
              <a:t>:</a:t>
            </a:r>
          </a:p>
        </p:txBody>
      </p:sp>
      <p:sp>
        <p:nvSpPr>
          <p:cNvPr id="5125" name="Rectangle 10">
            <a:extLst>
              <a:ext uri="{FF2B5EF4-FFF2-40B4-BE49-F238E27FC236}">
                <a16:creationId xmlns:a16="http://schemas.microsoft.com/office/drawing/2014/main" xmlns="" id="{968C0E33-BE4A-4ACF-A5F7-0A0360EA7393}"/>
              </a:ext>
            </a:extLst>
          </p:cNvPr>
          <p:cNvSpPr>
            <a:spLocks noChangeArrowheads="1"/>
          </p:cNvSpPr>
          <p:nvPr/>
        </p:nvSpPr>
        <p:spPr bwMode="auto">
          <a:xfrm>
            <a:off x="179388" y="4664075"/>
            <a:ext cx="2160587"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6" name="Rectangle 17">
            <a:extLst>
              <a:ext uri="{FF2B5EF4-FFF2-40B4-BE49-F238E27FC236}">
                <a16:creationId xmlns:a16="http://schemas.microsoft.com/office/drawing/2014/main" xmlns="" id="{FD9562C1-352E-4215-82C4-275322E2348D}"/>
              </a:ext>
            </a:extLst>
          </p:cNvPr>
          <p:cNvSpPr>
            <a:spLocks noChangeArrowheads="1"/>
          </p:cNvSpPr>
          <p:nvPr/>
        </p:nvSpPr>
        <p:spPr bwMode="auto">
          <a:xfrm>
            <a:off x="248443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dirty="0">
              <a:solidFill>
                <a:srgbClr val="000099"/>
              </a:solidFill>
            </a:endParaRPr>
          </a:p>
        </p:txBody>
      </p:sp>
      <p:sp>
        <p:nvSpPr>
          <p:cNvPr id="5127" name="Rectangle 18">
            <a:extLst>
              <a:ext uri="{FF2B5EF4-FFF2-40B4-BE49-F238E27FC236}">
                <a16:creationId xmlns:a16="http://schemas.microsoft.com/office/drawing/2014/main" xmlns="" id="{6233E3E3-5810-49FD-9B25-9818FD3A3726}"/>
              </a:ext>
            </a:extLst>
          </p:cNvPr>
          <p:cNvSpPr>
            <a:spLocks noChangeArrowheads="1"/>
          </p:cNvSpPr>
          <p:nvPr/>
        </p:nvSpPr>
        <p:spPr bwMode="auto">
          <a:xfrm>
            <a:off x="4716463"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8" name="Rectangle 19">
            <a:extLst>
              <a:ext uri="{FF2B5EF4-FFF2-40B4-BE49-F238E27FC236}">
                <a16:creationId xmlns:a16="http://schemas.microsoft.com/office/drawing/2014/main" xmlns="" id="{A85A92DF-7218-4CE8-85D4-5A801F26F771}"/>
              </a:ext>
            </a:extLst>
          </p:cNvPr>
          <p:cNvSpPr>
            <a:spLocks noChangeArrowheads="1"/>
          </p:cNvSpPr>
          <p:nvPr/>
        </p:nvSpPr>
        <p:spPr bwMode="auto">
          <a:xfrm>
            <a:off x="694848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9" name="Text Box 20">
            <a:extLst>
              <a:ext uri="{FF2B5EF4-FFF2-40B4-BE49-F238E27FC236}">
                <a16:creationId xmlns:a16="http://schemas.microsoft.com/office/drawing/2014/main" xmlns="" id="{53E0CA30-B42F-46B8-A2AA-7CDF60C731EC}"/>
              </a:ext>
            </a:extLst>
          </p:cNvPr>
          <p:cNvSpPr txBox="1">
            <a:spLocks noChangeArrowheads="1"/>
          </p:cNvSpPr>
          <p:nvPr/>
        </p:nvSpPr>
        <p:spPr bwMode="auto">
          <a:xfrm>
            <a:off x="179388" y="4297363"/>
            <a:ext cx="2497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第一次调用开始：</a:t>
            </a:r>
            <a:r>
              <a:rPr lang="en-US" altLang="zh-CN" sz="1800">
                <a:solidFill>
                  <a:srgbClr val="A50021"/>
                </a:solidFill>
              </a:rPr>
              <a:t>n</a:t>
            </a:r>
            <a:r>
              <a:rPr lang="zh-CN" altLang="en-US" sz="1800">
                <a:solidFill>
                  <a:srgbClr val="A50021"/>
                </a:solidFill>
              </a:rPr>
              <a:t>为</a:t>
            </a:r>
            <a:r>
              <a:rPr lang="en-US" altLang="zh-CN" sz="1800">
                <a:solidFill>
                  <a:srgbClr val="A50021"/>
                </a:solidFill>
              </a:rPr>
              <a:t>4</a:t>
            </a:r>
          </a:p>
        </p:txBody>
      </p:sp>
      <p:sp>
        <p:nvSpPr>
          <p:cNvPr id="5130" name="Line 26">
            <a:extLst>
              <a:ext uri="{FF2B5EF4-FFF2-40B4-BE49-F238E27FC236}">
                <a16:creationId xmlns:a16="http://schemas.microsoft.com/office/drawing/2014/main" xmlns="" id="{F247C0B0-1699-41E0-9A9D-B244EE3CE159}"/>
              </a:ext>
            </a:extLst>
          </p:cNvPr>
          <p:cNvSpPr>
            <a:spLocks noChangeShapeType="1"/>
          </p:cNvSpPr>
          <p:nvPr/>
        </p:nvSpPr>
        <p:spPr bwMode="auto">
          <a:xfrm flipV="1">
            <a:off x="1979613" y="4868863"/>
            <a:ext cx="576262"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1" name="Line 27">
            <a:extLst>
              <a:ext uri="{FF2B5EF4-FFF2-40B4-BE49-F238E27FC236}">
                <a16:creationId xmlns:a16="http://schemas.microsoft.com/office/drawing/2014/main" xmlns="" id="{701BF8F0-AFB9-4BCC-B0B0-069A68EE137B}"/>
              </a:ext>
            </a:extLst>
          </p:cNvPr>
          <p:cNvSpPr>
            <a:spLocks noChangeShapeType="1"/>
          </p:cNvSpPr>
          <p:nvPr/>
        </p:nvSpPr>
        <p:spPr bwMode="auto">
          <a:xfrm flipH="1" flipV="1">
            <a:off x="1692275" y="5876925"/>
            <a:ext cx="935038"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2" name="Line 28">
            <a:extLst>
              <a:ext uri="{FF2B5EF4-FFF2-40B4-BE49-F238E27FC236}">
                <a16:creationId xmlns:a16="http://schemas.microsoft.com/office/drawing/2014/main" xmlns="" id="{EB6673E0-575F-4674-B6AF-E97CD052F182}"/>
              </a:ext>
            </a:extLst>
          </p:cNvPr>
          <p:cNvSpPr>
            <a:spLocks noChangeShapeType="1"/>
          </p:cNvSpPr>
          <p:nvPr/>
        </p:nvSpPr>
        <p:spPr bwMode="auto">
          <a:xfrm flipV="1">
            <a:off x="4356100" y="4941888"/>
            <a:ext cx="576263" cy="763163"/>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3" name="Line 29">
            <a:extLst>
              <a:ext uri="{FF2B5EF4-FFF2-40B4-BE49-F238E27FC236}">
                <a16:creationId xmlns:a16="http://schemas.microsoft.com/office/drawing/2014/main" xmlns="" id="{B4ECFFDE-8586-40B2-A03E-50D242D76218}"/>
              </a:ext>
            </a:extLst>
          </p:cNvPr>
          <p:cNvSpPr>
            <a:spLocks noChangeShapeType="1"/>
          </p:cNvSpPr>
          <p:nvPr/>
        </p:nvSpPr>
        <p:spPr bwMode="auto">
          <a:xfrm flipH="1" flipV="1">
            <a:off x="4067175" y="5876925"/>
            <a:ext cx="720725"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4" name="Line 30">
            <a:extLst>
              <a:ext uri="{FF2B5EF4-FFF2-40B4-BE49-F238E27FC236}">
                <a16:creationId xmlns:a16="http://schemas.microsoft.com/office/drawing/2014/main" xmlns="" id="{201235C6-7331-423A-8B8A-ED61400776A7}"/>
              </a:ext>
            </a:extLst>
          </p:cNvPr>
          <p:cNvSpPr>
            <a:spLocks noChangeShapeType="1"/>
          </p:cNvSpPr>
          <p:nvPr/>
        </p:nvSpPr>
        <p:spPr bwMode="auto">
          <a:xfrm flipV="1">
            <a:off x="6588125" y="4868863"/>
            <a:ext cx="431800"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5" name="Line 31">
            <a:extLst>
              <a:ext uri="{FF2B5EF4-FFF2-40B4-BE49-F238E27FC236}">
                <a16:creationId xmlns:a16="http://schemas.microsoft.com/office/drawing/2014/main" xmlns="" id="{CDF53D42-6D81-42F0-850F-0509C7EE2D9E}"/>
              </a:ext>
            </a:extLst>
          </p:cNvPr>
          <p:cNvSpPr>
            <a:spLocks noChangeShapeType="1"/>
          </p:cNvSpPr>
          <p:nvPr/>
        </p:nvSpPr>
        <p:spPr bwMode="auto">
          <a:xfrm flipH="1" flipV="1">
            <a:off x="6300788" y="5876925"/>
            <a:ext cx="719137"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8" name="Text Box 37">
            <a:extLst>
              <a:ext uri="{FF2B5EF4-FFF2-40B4-BE49-F238E27FC236}">
                <a16:creationId xmlns:a16="http://schemas.microsoft.com/office/drawing/2014/main" xmlns="" id="{96A330B5-BBAF-484B-ADA6-B92168429652}"/>
              </a:ext>
            </a:extLst>
          </p:cNvPr>
          <p:cNvSpPr txBox="1">
            <a:spLocks noChangeArrowheads="1"/>
          </p:cNvSpPr>
          <p:nvPr/>
        </p:nvSpPr>
        <p:spPr bwMode="auto">
          <a:xfrm>
            <a:off x="1979613"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n=3</a:t>
            </a:r>
          </a:p>
        </p:txBody>
      </p:sp>
      <p:sp>
        <p:nvSpPr>
          <p:cNvPr id="5139" name="Text Box 38">
            <a:extLst>
              <a:ext uri="{FF2B5EF4-FFF2-40B4-BE49-F238E27FC236}">
                <a16:creationId xmlns:a16="http://schemas.microsoft.com/office/drawing/2014/main" xmlns="" id="{9B168DB4-D00D-4A93-8137-DEC8CAA18012}"/>
              </a:ext>
            </a:extLst>
          </p:cNvPr>
          <p:cNvSpPr txBox="1">
            <a:spLocks noChangeArrowheads="1"/>
          </p:cNvSpPr>
          <p:nvPr/>
        </p:nvSpPr>
        <p:spPr bwMode="auto">
          <a:xfrm>
            <a:off x="4140200" y="5037138"/>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n=2</a:t>
            </a:r>
          </a:p>
        </p:txBody>
      </p:sp>
      <p:sp>
        <p:nvSpPr>
          <p:cNvPr id="5140" name="Text Box 39">
            <a:extLst>
              <a:ext uri="{FF2B5EF4-FFF2-40B4-BE49-F238E27FC236}">
                <a16:creationId xmlns:a16="http://schemas.microsoft.com/office/drawing/2014/main" xmlns="" id="{5A181C0A-B299-4660-9E23-71C1856DBD18}"/>
              </a:ext>
            </a:extLst>
          </p:cNvPr>
          <p:cNvSpPr txBox="1">
            <a:spLocks noChangeArrowheads="1"/>
          </p:cNvSpPr>
          <p:nvPr/>
        </p:nvSpPr>
        <p:spPr bwMode="auto">
          <a:xfrm>
            <a:off x="6372225"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n=1</a:t>
            </a:r>
          </a:p>
        </p:txBody>
      </p:sp>
      <p:sp>
        <p:nvSpPr>
          <p:cNvPr id="5141" name="Text Box 40">
            <a:extLst>
              <a:ext uri="{FF2B5EF4-FFF2-40B4-BE49-F238E27FC236}">
                <a16:creationId xmlns:a16="http://schemas.microsoft.com/office/drawing/2014/main" xmlns="" id="{10C4C0B2-CCD8-4F5E-9F31-CE919BCC6E7A}"/>
              </a:ext>
            </a:extLst>
          </p:cNvPr>
          <p:cNvSpPr txBox="1">
            <a:spLocks noChangeArrowheads="1"/>
          </p:cNvSpPr>
          <p:nvPr/>
        </p:nvSpPr>
        <p:spPr bwMode="auto">
          <a:xfrm>
            <a:off x="0" y="6524625"/>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fact=24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fact=6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fact=1</a:t>
            </a:r>
          </a:p>
        </p:txBody>
      </p:sp>
      <p:sp>
        <p:nvSpPr>
          <p:cNvPr id="5142" name="Line 41">
            <a:extLst>
              <a:ext uri="{FF2B5EF4-FFF2-40B4-BE49-F238E27FC236}">
                <a16:creationId xmlns:a16="http://schemas.microsoft.com/office/drawing/2014/main" xmlns="" id="{9619892F-95B5-4DB4-85EB-04351F965E1A}"/>
              </a:ext>
            </a:extLst>
          </p:cNvPr>
          <p:cNvSpPr>
            <a:spLocks noChangeShapeType="1"/>
          </p:cNvSpPr>
          <p:nvPr/>
        </p:nvSpPr>
        <p:spPr bwMode="auto">
          <a:xfrm>
            <a:off x="4211638" y="4149725"/>
            <a:ext cx="936625" cy="0"/>
          </a:xfrm>
          <a:prstGeom prst="line">
            <a:avLst/>
          </a:prstGeom>
          <a:noFill/>
          <a:ln w="762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3" name="Text Box 42">
            <a:extLst>
              <a:ext uri="{FF2B5EF4-FFF2-40B4-BE49-F238E27FC236}">
                <a16:creationId xmlns:a16="http://schemas.microsoft.com/office/drawing/2014/main" xmlns="" id="{4E04A1B1-1B95-4CA6-BB97-62596A9E1CA4}"/>
              </a:ext>
            </a:extLst>
          </p:cNvPr>
          <p:cNvSpPr txBox="1">
            <a:spLocks noChangeArrowheads="1"/>
          </p:cNvSpPr>
          <p:nvPr/>
        </p:nvSpPr>
        <p:spPr bwMode="auto">
          <a:xfrm>
            <a:off x="5148263" y="3989388"/>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u="none" dirty="0">
                <a:solidFill>
                  <a:srgbClr val="A50021"/>
                </a:solidFill>
              </a:rPr>
              <a:t>递推</a:t>
            </a:r>
          </a:p>
        </p:txBody>
      </p:sp>
      <p:sp>
        <p:nvSpPr>
          <p:cNvPr id="5144" name="Line 43">
            <a:extLst>
              <a:ext uri="{FF2B5EF4-FFF2-40B4-BE49-F238E27FC236}">
                <a16:creationId xmlns:a16="http://schemas.microsoft.com/office/drawing/2014/main" xmlns="" id="{E4620363-E790-408D-A6F9-A0C13E229CF6}"/>
              </a:ext>
            </a:extLst>
          </p:cNvPr>
          <p:cNvSpPr>
            <a:spLocks noChangeShapeType="1"/>
          </p:cNvSpPr>
          <p:nvPr/>
        </p:nvSpPr>
        <p:spPr bwMode="auto">
          <a:xfrm flipH="1" flipV="1">
            <a:off x="6516688" y="4149725"/>
            <a:ext cx="863600" cy="0"/>
          </a:xfrm>
          <a:prstGeom prst="line">
            <a:avLst/>
          </a:prstGeom>
          <a:noFill/>
          <a:ln w="762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5" name="Text Box 44">
            <a:extLst>
              <a:ext uri="{FF2B5EF4-FFF2-40B4-BE49-F238E27FC236}">
                <a16:creationId xmlns:a16="http://schemas.microsoft.com/office/drawing/2014/main" xmlns="" id="{CE4387EC-24FB-4057-B042-076841D38320}"/>
              </a:ext>
            </a:extLst>
          </p:cNvPr>
          <p:cNvSpPr txBox="1">
            <a:spLocks noChangeArrowheads="1"/>
          </p:cNvSpPr>
          <p:nvPr/>
        </p:nvSpPr>
        <p:spPr bwMode="auto">
          <a:xfrm>
            <a:off x="7380288" y="4005263"/>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u="none">
                <a:solidFill>
                  <a:srgbClr val="A50021"/>
                </a:solidFill>
              </a:rPr>
              <a:t>回归</a:t>
            </a:r>
          </a:p>
        </p:txBody>
      </p:sp>
      <p:sp>
        <p:nvSpPr>
          <p:cNvPr id="25" name="文本框 1">
            <a:extLst>
              <a:ext uri="{FF2B5EF4-FFF2-40B4-BE49-F238E27FC236}">
                <a16:creationId xmlns:a16="http://schemas.microsoft.com/office/drawing/2014/main" xmlns="" id="{A8EDDF0C-8F4E-4CB2-8E97-6089C8909EF0}"/>
              </a:ext>
            </a:extLst>
          </p:cNvPr>
          <p:cNvSpPr txBox="1">
            <a:spLocks noChangeArrowheads="1"/>
          </p:cNvSpPr>
          <p:nvPr/>
        </p:nvSpPr>
        <p:spPr bwMode="auto">
          <a:xfrm>
            <a:off x="4876792" y="90"/>
            <a:ext cx="4190890" cy="39844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递归程序</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fact(n):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0:</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n * fact(n-1)</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fac</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请输入阶乘的阶数：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print(fact(n))</a:t>
            </a:r>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991080" y="4545360"/>
              <a:ext cx="8126640" cy="2018160"/>
            </p14:xfrm>
          </p:contentPart>
        </mc:Choice>
        <mc:Fallback xmlns="">
          <p:pic>
            <p:nvPicPr>
              <p:cNvPr id="3" name="墨迹 2"/>
              <p:cNvPicPr/>
              <p:nvPr/>
            </p:nvPicPr>
            <p:blipFill>
              <a:blip r:embed="rId3"/>
              <a:stretch>
                <a:fillRect/>
              </a:stretch>
            </p:blipFill>
            <p:spPr>
              <a:xfrm>
                <a:off x="981720" y="4536000"/>
                <a:ext cx="8145360" cy="2036880"/>
              </a:xfrm>
              <a:prstGeom prst="rect">
                <a:avLst/>
              </a:prstGeom>
            </p:spPr>
          </p:pic>
        </mc:Fallback>
      </mc:AlternateContent>
    </p:spTree>
    <p:extLst>
      <p:ext uri="{BB962C8B-B14F-4D97-AF65-F5344CB8AC3E}">
        <p14:creationId xmlns:p14="http://schemas.microsoft.com/office/powerpoint/2010/main" val="3123888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注意</a:t>
            </a:r>
            <a:r>
              <a:rPr lang="zh-CN" altLang="en-US" dirty="0" smtClean="0"/>
              <a:t>：每次调用</a:t>
            </a:r>
            <a:r>
              <a:rPr lang="en-US" altLang="zh-CN" dirty="0" smtClean="0"/>
              <a:t>fact(n)</a:t>
            </a:r>
            <a:r>
              <a:rPr lang="zh-CN" altLang="en-US" dirty="0" smtClean="0"/>
              <a:t>，创建一个新的存储空间，存储它的临时的变量。</a:t>
            </a:r>
            <a:endParaRPr lang="en-US" altLang="zh-CN" dirty="0" smtClean="0"/>
          </a:p>
          <a:p>
            <a:pPr lvl="1"/>
            <a:r>
              <a:rPr lang="zh-CN" altLang="en-US" dirty="0" smtClean="0"/>
              <a:t>什么叫一个新的存储空间？第</a:t>
            </a:r>
            <a:r>
              <a:rPr lang="en-US" altLang="zh-CN" dirty="0" smtClean="0"/>
              <a:t>1</a:t>
            </a:r>
            <a:r>
              <a:rPr lang="zh-CN" altLang="en-US" dirty="0" smtClean="0"/>
              <a:t>次调用</a:t>
            </a:r>
            <a:r>
              <a:rPr lang="en-US" altLang="zh-CN" dirty="0" smtClean="0"/>
              <a:t>fact(4)</a:t>
            </a:r>
            <a:r>
              <a:rPr lang="zh-CN" altLang="en-US" dirty="0" smtClean="0"/>
              <a:t>，</a:t>
            </a:r>
            <a:r>
              <a:rPr lang="en-US" altLang="zh-CN" dirty="0" smtClean="0"/>
              <a:t>n=4</a:t>
            </a:r>
            <a:r>
              <a:rPr lang="zh-CN" altLang="en-US" dirty="0" smtClean="0"/>
              <a:t>；第二次调用</a:t>
            </a:r>
            <a:r>
              <a:rPr lang="en-US" altLang="zh-CN" dirty="0" smtClean="0"/>
              <a:t>fact(3)</a:t>
            </a:r>
            <a:r>
              <a:rPr lang="zh-CN" altLang="en-US" dirty="0" smtClean="0"/>
              <a:t>，</a:t>
            </a:r>
            <a:r>
              <a:rPr lang="en-US" altLang="zh-CN" dirty="0" smtClean="0"/>
              <a:t>n=3  </a:t>
            </a:r>
            <a:r>
              <a:rPr lang="zh-CN" altLang="en-US" dirty="0" smtClean="0"/>
              <a:t>（注意，这是两个不同的</a:t>
            </a:r>
            <a:r>
              <a:rPr lang="en-US" altLang="zh-CN" dirty="0" smtClean="0"/>
              <a:t>n</a:t>
            </a:r>
            <a:r>
              <a:rPr lang="zh-CN" altLang="en-US" dirty="0" smtClean="0"/>
              <a:t>，分别存储第</a:t>
            </a:r>
            <a:r>
              <a:rPr lang="en-US" altLang="zh-CN" dirty="0" smtClean="0"/>
              <a:t>1</a:t>
            </a:r>
            <a:r>
              <a:rPr lang="zh-CN" altLang="en-US" dirty="0" smtClean="0"/>
              <a:t>、</a:t>
            </a:r>
            <a:r>
              <a:rPr lang="en-US" altLang="zh-CN" dirty="0" smtClean="0"/>
              <a:t>2</a:t>
            </a:r>
            <a:r>
              <a:rPr lang="zh-CN" altLang="en-US" dirty="0" smtClean="0"/>
              <a:t>次调用的</a:t>
            </a:r>
            <a:r>
              <a:rPr lang="en-US" altLang="zh-CN" dirty="0" smtClean="0"/>
              <a:t>n</a:t>
            </a:r>
            <a:r>
              <a:rPr lang="zh-CN" altLang="en-US" dirty="0" smtClean="0"/>
              <a:t>值）。。。</a:t>
            </a:r>
            <a:endParaRPr lang="zh-CN" altLang="en-US" dirty="0"/>
          </a:p>
        </p:txBody>
      </p:sp>
    </p:spTree>
    <p:extLst>
      <p:ext uri="{BB962C8B-B14F-4D97-AF65-F5344CB8AC3E}">
        <p14:creationId xmlns:p14="http://schemas.microsoft.com/office/powerpoint/2010/main" val="3575938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smtClean="0">
                    <a:sym typeface="Wingdings" panose="05000000000000000000" pitchFamily="2" charset="2"/>
                  </a:rPr>
                  <a:t>用递推与回归的方式可以验证当</a:t>
                </a:r>
                <a:r>
                  <a:rPr lang="en-US" altLang="zh-CN" sz="2200" u="none" kern="0" dirty="0">
                    <a:sym typeface="Wingdings" panose="05000000000000000000" pitchFamily="2" charset="2"/>
                  </a:rPr>
                  <a:t>n</a:t>
                </a:r>
                <a:r>
                  <a:rPr lang="zh-CN" altLang="en-US" sz="2200" u="none" kern="0" dirty="0">
                    <a:sym typeface="Wingdings" panose="05000000000000000000" pitchFamily="2" charset="2"/>
                  </a:rPr>
                  <a:t>为某个比较小数值的时候，结果是否正确，但这其实无益于理解递归，反而会越绕越晕。</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b="1" u="none" kern="0" dirty="0" smtClean="0">
                    <a:sym typeface="Wingdings" panose="05000000000000000000" pitchFamily="2" charset="2"/>
                  </a:rPr>
                  <a:t>递归的一</a:t>
                </a:r>
                <a:r>
                  <a:rPr lang="zh-CN" altLang="en-US" sz="2200" b="1" u="none" kern="0" dirty="0">
                    <a:sym typeface="Wingdings" panose="05000000000000000000" pitchFamily="2" charset="2"/>
                  </a:rPr>
                  <a:t>种简单</a:t>
                </a:r>
                <a:r>
                  <a:rPr lang="zh-CN" altLang="en-US" sz="2200" b="1" u="none" kern="0" dirty="0" smtClean="0">
                    <a:sym typeface="Wingdings" panose="05000000000000000000" pitchFamily="2" charset="2"/>
                  </a:rPr>
                  <a:t>理解：</a:t>
                </a:r>
                <a:endParaRPr lang="en-US" altLang="zh-CN" sz="2200" b="1"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14:m>
                  <m:oMath xmlns:m="http://schemas.openxmlformats.org/officeDocument/2006/math">
                    <m:d>
                      <m:dPr>
                        <m:begChr m:val=""/>
                        <m:endChr m:val="}"/>
                        <m:ctrlPr>
                          <a:rPr lang="en-US" altLang="zh-CN" sz="2200" i="1" u="none" kern="0">
                            <a:latin typeface="Cambria Math"/>
                            <a:sym typeface="Wingdings" panose="05000000000000000000" pitchFamily="2" charset="2"/>
                          </a:rPr>
                        </m:ctrlPr>
                      </m:dPr>
                      <m:e>
                        <m:eqArr>
                          <m:eqArrPr>
                            <m:ctrlPr>
                              <a:rPr lang="zh-CN" altLang="en-US" sz="2200" i="1" u="none" kern="0" dirty="0">
                                <a:latin typeface="Cambria Math"/>
                                <a:sym typeface="Wingdings" panose="05000000000000000000" pitchFamily="2" charset="2"/>
                              </a:rPr>
                            </m:ctrlPr>
                          </m:eqArrPr>
                          <m:e>
                            <m:r>
                              <m:rPr>
                                <m:nor/>
                              </m:rPr>
                              <a:rPr lang="zh-CN" altLang="en-US" sz="2200" u="none" kern="0" dirty="0">
                                <a:sym typeface="Wingdings" panose="05000000000000000000" pitchFamily="2" charset="2"/>
                              </a:rPr>
                              <m:t>初始值正确</m:t>
                            </m:r>
                          </m:e>
                          <m:e>
                            <m:r>
                              <m:rPr>
                                <m:nor/>
                              </m:rPr>
                              <a:rPr lang="zh-CN" altLang="en-US" sz="2200" u="none" kern="0" dirty="0">
                                <a:sym typeface="Wingdings" panose="05000000000000000000" pitchFamily="2" charset="2"/>
                              </a:rPr>
                              <m:t>递推过程正确</m:t>
                            </m:r>
                          </m:e>
                        </m:eqArr>
                      </m:e>
                    </m:d>
                    <m:r>
                      <a:rPr lang="en-US" altLang="zh-CN" sz="2200" u="none" kern="0">
                        <a:latin typeface="Cambria Math" panose="02040503050406030204" pitchFamily="18" charset="0"/>
                        <a:sym typeface="Wingdings" panose="05000000000000000000" pitchFamily="2" charset="2"/>
                      </a:rPr>
                      <m:t>⇒</m:t>
                    </m:r>
                    <m:r>
                      <a:rPr lang="zh-CN" altLang="en-US" sz="2200" b="0" i="1" u="none" kern="0" smtClean="0">
                        <a:latin typeface="Cambria Math"/>
                        <a:sym typeface="Wingdings" panose="05000000000000000000" pitchFamily="2" charset="2"/>
                      </a:rPr>
                      <m:t>则</m:t>
                    </m:r>
                    <m:r>
                      <a:rPr lang="en-US" altLang="zh-CN" sz="2200" b="0" i="1" u="none" kern="0" smtClean="0">
                        <a:latin typeface="Cambria Math"/>
                        <a:sym typeface="Wingdings" panose="05000000000000000000" pitchFamily="2" charset="2"/>
                      </a:rPr>
                      <m:t> </m:t>
                    </m:r>
                    <m:r>
                      <a:rPr lang="zh-CN" altLang="en-US" sz="2200" u="none" kern="0">
                        <a:latin typeface="Cambria Math" panose="02040503050406030204" pitchFamily="18" charset="0"/>
                        <a:sym typeface="Wingdings" panose="05000000000000000000" pitchFamily="2" charset="2"/>
                      </a:rPr>
                      <m:t>递推</m:t>
                    </m:r>
                  </m:oMath>
                </a14:m>
                <a:r>
                  <a:rPr lang="zh-CN" altLang="en-US" sz="2200" u="none" kern="0" dirty="0">
                    <a:sym typeface="Wingdings" panose="05000000000000000000" pitchFamily="2" charset="2"/>
                  </a:rPr>
                  <a:t>结果正确</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smtClean="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smtClean="0">
                    <a:sym typeface="Wingdings" panose="05000000000000000000" pitchFamily="2" charset="2"/>
                  </a:rPr>
                  <a:t>以一阶递归为例</a:t>
                </a:r>
                <a:r>
                  <a:rPr lang="en-US" altLang="zh-CN" sz="2200" u="none" kern="0" dirty="0" smtClean="0">
                    <a:sym typeface="Wingdings" panose="05000000000000000000" pitchFamily="2" charset="2"/>
                  </a:rPr>
                  <a:t>a(n+1)</a:t>
                </a:r>
                <a:r>
                  <a:rPr lang="zh-CN" altLang="en-US" sz="2200" u="none" kern="0" dirty="0" smtClean="0">
                    <a:sym typeface="Wingdings" panose="05000000000000000000" pitchFamily="2" charset="2"/>
                  </a:rPr>
                  <a:t>，如果 </a:t>
                </a:r>
                <a:r>
                  <a:rPr lang="en-US" altLang="zh-CN" sz="2200" u="none" kern="0" dirty="0" smtClean="0">
                    <a:sym typeface="Wingdings" panose="05000000000000000000" pitchFamily="2" charset="2"/>
                  </a:rPr>
                  <a:t>1</a:t>
                </a:r>
                <a:r>
                  <a:rPr lang="zh-CN" altLang="en-US" sz="2200" u="none" kern="0" dirty="0" smtClean="0">
                    <a:sym typeface="Wingdings" panose="05000000000000000000" pitchFamily="2" charset="2"/>
                  </a:rPr>
                  <a:t>、</a:t>
                </a:r>
                <a:r>
                  <a:rPr lang="en-US" altLang="zh-CN" sz="2200" u="none" kern="0" dirty="0" smtClean="0">
                    <a:sym typeface="Wingdings" panose="05000000000000000000" pitchFamily="2" charset="2"/>
                  </a:rPr>
                  <a:t>a(1)</a:t>
                </a:r>
                <a:r>
                  <a:rPr lang="zh-CN" altLang="en-US" sz="2200" u="none" kern="0" dirty="0" smtClean="0">
                    <a:sym typeface="Wingdings" panose="05000000000000000000" pitchFamily="2" charset="2"/>
                  </a:rPr>
                  <a:t>正确，</a:t>
                </a:r>
                <a:r>
                  <a:rPr lang="en-US" altLang="zh-CN" sz="2200" u="none" kern="0" dirty="0" smtClean="0">
                    <a:sym typeface="Wingdings" panose="05000000000000000000" pitchFamily="2" charset="2"/>
                  </a:rPr>
                  <a:t>2</a:t>
                </a:r>
                <a:r>
                  <a:rPr lang="zh-CN" altLang="en-US" sz="2200" u="none" kern="0" dirty="0" smtClean="0">
                    <a:sym typeface="Wingdings" panose="05000000000000000000" pitchFamily="2" charset="2"/>
                  </a:rPr>
                  <a:t>、假设对任意的</a:t>
                </a:r>
                <a:r>
                  <a:rPr lang="en-US" altLang="zh-CN" sz="2200" u="none" kern="0" dirty="0" smtClean="0">
                    <a:sym typeface="Wingdings" panose="05000000000000000000" pitchFamily="2" charset="2"/>
                  </a:rPr>
                  <a:t>n</a:t>
                </a:r>
                <a:r>
                  <a:rPr lang="zh-CN" altLang="en-US" sz="2200" u="none" kern="0" dirty="0" smtClean="0">
                    <a:sym typeface="Wingdings" panose="05000000000000000000" pitchFamily="2" charset="2"/>
                  </a:rPr>
                  <a:t>，</a:t>
                </a:r>
                <a:r>
                  <a:rPr lang="zh-CN" altLang="en-US" sz="2200" u="none" kern="0" dirty="0">
                    <a:sym typeface="Wingdings" panose="05000000000000000000" pitchFamily="2" charset="2"/>
                  </a:rPr>
                  <a:t>若</a:t>
                </a:r>
                <a:r>
                  <a:rPr lang="en-US" altLang="zh-CN" sz="2200" u="none" kern="0" dirty="0" smtClean="0">
                    <a:sym typeface="Wingdings" panose="05000000000000000000" pitchFamily="2" charset="2"/>
                  </a:rPr>
                  <a:t>a(n)</a:t>
                </a:r>
                <a:r>
                  <a:rPr lang="zh-CN" altLang="en-US" sz="2200" u="none" kern="0" dirty="0" smtClean="0">
                    <a:sym typeface="Wingdings" panose="05000000000000000000" pitchFamily="2" charset="2"/>
                  </a:rPr>
                  <a:t>正确，且</a:t>
                </a:r>
                <a:r>
                  <a:rPr lang="en-US" altLang="zh-CN" sz="2200" u="none" kern="0" dirty="0" smtClean="0">
                    <a:sym typeface="Wingdings" panose="05000000000000000000" pitchFamily="2" charset="2"/>
                  </a:rPr>
                  <a:t>a(n+1) </a:t>
                </a:r>
                <a:r>
                  <a:rPr lang="zh-CN" altLang="en-US" sz="2200" u="none" kern="0" dirty="0" smtClean="0">
                    <a:sym typeface="Wingdings" panose="05000000000000000000" pitchFamily="2" charset="2"/>
                  </a:rPr>
                  <a:t>始终是正确的</a:t>
                </a:r>
                <a:endParaRPr lang="en-US" altLang="zh-CN" sz="2200" u="none" kern="0" dirty="0" smtClean="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smtClean="0">
                    <a:sym typeface="Wingdings" panose="05000000000000000000" pitchFamily="2" charset="2"/>
                  </a:rPr>
                  <a:t>则有</a:t>
                </a:r>
                <a:r>
                  <a:rPr lang="en-US" altLang="zh-CN" sz="2200" u="none" kern="0" dirty="0" smtClean="0">
                    <a:sym typeface="Wingdings" panose="05000000000000000000" pitchFamily="2" charset="2"/>
                  </a:rPr>
                  <a:t>a(2)</a:t>
                </a:r>
                <a:r>
                  <a:rPr lang="zh-CN" altLang="en-US" sz="2200" u="none" kern="0" dirty="0" smtClean="0">
                    <a:sym typeface="Wingdings" panose="05000000000000000000" pitchFamily="2" charset="2"/>
                  </a:rPr>
                  <a:t>、</a:t>
                </a:r>
                <a:r>
                  <a:rPr lang="en-US" altLang="zh-CN" sz="2200" u="none" kern="0" dirty="0" smtClean="0">
                    <a:sym typeface="Wingdings" panose="05000000000000000000" pitchFamily="2" charset="2"/>
                  </a:rPr>
                  <a:t>a(3)</a:t>
                </a:r>
                <a:r>
                  <a:rPr lang="zh-CN" altLang="en-US" sz="2200" u="none" kern="0" dirty="0" smtClean="0">
                    <a:sym typeface="Wingdings" panose="05000000000000000000" pitchFamily="2" charset="2"/>
                  </a:rPr>
                  <a:t>、</a:t>
                </a:r>
                <a:r>
                  <a:rPr lang="en-US" altLang="zh-CN" sz="2200" u="none" kern="0" dirty="0" smtClean="0">
                    <a:sym typeface="Wingdings" panose="05000000000000000000" pitchFamily="2" charset="2"/>
                  </a:rPr>
                  <a:t>a(4)</a:t>
                </a:r>
                <a:r>
                  <a:rPr lang="zh-CN" altLang="en-US" sz="2200" u="none" kern="0" dirty="0" smtClean="0">
                    <a:sym typeface="Wingdings" panose="05000000000000000000" pitchFamily="2" charset="2"/>
                  </a:rPr>
                  <a:t>、。。。都是正确</a:t>
                </a:r>
                <a:r>
                  <a:rPr lang="en-US" altLang="zh-CN" sz="2200" u="none" kern="0" dirty="0" smtClean="0">
                    <a:sym typeface="Wingdings" panose="05000000000000000000" pitchFamily="2" charset="2"/>
                  </a:rPr>
                  <a:t>——</a:t>
                </a:r>
                <a:r>
                  <a:rPr lang="zh-CN" altLang="en-US" sz="2200" u="none" kern="0" dirty="0" smtClean="0">
                    <a:sym typeface="Wingdings" panose="05000000000000000000" pitchFamily="2" charset="2"/>
                  </a:rPr>
                  <a:t>这就是</a:t>
                </a:r>
                <a:r>
                  <a:rPr lang="zh-CN" altLang="en-US" sz="2200" u="none" kern="0" dirty="0" smtClean="0">
                    <a:solidFill>
                      <a:srgbClr val="0000FF"/>
                    </a:solidFill>
                    <a:sym typeface="Wingdings" panose="05000000000000000000" pitchFamily="2" charset="2"/>
                  </a:rPr>
                  <a:t>数学归纳法</a:t>
                </a:r>
                <a:r>
                  <a:rPr lang="zh-CN" altLang="en-US" sz="2200" u="none" kern="0" dirty="0" smtClean="0">
                    <a:sym typeface="Wingdings" panose="05000000000000000000" pitchFamily="2" charset="2"/>
                  </a:rPr>
                  <a:t>的原理。</a:t>
                </a:r>
                <a:endParaRPr lang="en-US" altLang="zh-CN" sz="2200" u="none" kern="0" dirty="0">
                  <a:solidFill>
                    <a:srgbClr val="0000FF"/>
                  </a:solidFill>
                  <a:sym typeface="Wingdings" panose="05000000000000000000" pitchFamily="2" charset="2"/>
                </a:endParaRPr>
              </a:p>
            </p:txBody>
          </p:sp>
        </mc:Choice>
        <mc:Fallback xmlns="">
          <p:sp>
            <p:nvSpPr>
              <p:cNvPr id="3" name="Rectangle 3">
                <a:extLst>
                  <a:ext uri="{FF2B5EF4-FFF2-40B4-BE49-F238E27FC236}">
                    <a16:creationId xmlns:a16="http://schemas.microsoft.com/office/drawing/2014/main" xmlns="" xmlns:a14="http://schemas.microsoft.com/office/drawing/2010/main" id="{CC0F8DF8-8D25-4F23-80E9-AE38C4911752}"/>
                  </a:ext>
                </a:extLst>
              </p:cNvPr>
              <p:cNvSpPr txBox="1">
                <a:spLocks noRot="1" noChangeAspect="1" noMove="1" noResize="1" noEditPoints="1" noAdjustHandles="1" noChangeArrowheads="1" noChangeShapeType="1" noTextEdit="1"/>
              </p:cNvSpPr>
              <p:nvPr/>
            </p:nvSpPr>
            <p:spPr bwMode="auto">
              <a:xfrm>
                <a:off x="457200" y="1709738"/>
                <a:ext cx="8229600" cy="4614862"/>
              </a:xfrm>
              <a:prstGeom prst="rect">
                <a:avLst/>
              </a:prstGeom>
              <a:blipFill rotWithShape="1">
                <a:blip r:embed="rId2"/>
                <a:stretch>
                  <a:fillRect l="-741" r="-963" b="-67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67171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9BB497B-ABDC-4130-AD9B-B20B24800FB3}"/>
              </a:ext>
            </a:extLst>
          </p:cNvPr>
          <p:cNvSpPr>
            <a:spLocks noGrp="1"/>
          </p:cNvSpPr>
          <p:nvPr>
            <p:ph type="title"/>
          </p:nvPr>
        </p:nvSpPr>
        <p:spPr/>
        <p:txBody>
          <a:bodyPr/>
          <a:lstStyle/>
          <a:p>
            <a:r>
              <a:rPr lang="zh-CN" altLang="en-US" dirty="0"/>
              <a:t>递归</a:t>
            </a:r>
          </a:p>
        </p:txBody>
      </p:sp>
      <p:sp>
        <p:nvSpPr>
          <p:cNvPr id="6" name="内容占位符 5">
            <a:extLst>
              <a:ext uri="{FF2B5EF4-FFF2-40B4-BE49-F238E27FC236}">
                <a16:creationId xmlns:a16="http://schemas.microsoft.com/office/drawing/2014/main" xmlns="" id="{5502BC38-B398-433E-842D-25FF21FAA7A1}"/>
              </a:ext>
            </a:extLst>
          </p:cNvPr>
          <p:cNvSpPr>
            <a:spLocks noGrp="1"/>
          </p:cNvSpPr>
          <p:nvPr>
            <p:ph idx="1"/>
          </p:nvPr>
        </p:nvSpPr>
        <p:spPr/>
        <p:txBody>
          <a:bodyPr/>
          <a:lstStyle/>
          <a:p>
            <a:pPr eaLnBrk="1" hangingPunct="1">
              <a:lnSpc>
                <a:spcPct val="150000"/>
              </a:lnSpc>
              <a:spcBef>
                <a:spcPct val="0"/>
              </a:spcBef>
              <a:spcAft>
                <a:spcPts val="600"/>
              </a:spcAft>
              <a:defRPr/>
            </a:pPr>
            <a:r>
              <a:rPr lang="zh-CN" altLang="en-US" sz="2200" b="1" dirty="0">
                <a:solidFill>
                  <a:srgbClr val="C00000"/>
                </a:solidFill>
              </a:rPr>
              <a:t>递归的数学模型基础就是数学归纳法，递归的解题思路就是数学归纳法的逆向思维。</a:t>
            </a:r>
            <a:endParaRPr lang="en-US" altLang="zh-CN" sz="2200" b="1" dirty="0">
              <a:solidFill>
                <a:srgbClr val="C00000"/>
              </a:solidFill>
            </a:endParaRPr>
          </a:p>
          <a:p>
            <a:pPr eaLnBrk="1" hangingPunct="1">
              <a:lnSpc>
                <a:spcPct val="150000"/>
              </a:lnSpc>
              <a:spcBef>
                <a:spcPct val="0"/>
              </a:spcBef>
              <a:spcAft>
                <a:spcPts val="600"/>
              </a:spcAft>
              <a:defRPr/>
            </a:pPr>
            <a:r>
              <a:rPr lang="zh-CN" altLang="en-US" sz="2200" dirty="0">
                <a:sym typeface="Wingdings" panose="05000000000000000000" pitchFamily="2" charset="2"/>
              </a:rPr>
              <a:t>递归算法的</a:t>
            </a:r>
            <a:r>
              <a:rPr lang="zh-CN" altLang="en-US" sz="2200" dirty="0" smtClean="0">
                <a:sym typeface="Wingdings" panose="05000000000000000000" pitchFamily="2" charset="2"/>
              </a:rPr>
              <a:t>实质：</a:t>
            </a:r>
            <a:endParaRPr lang="en-US" altLang="zh-CN" sz="2200" dirty="0">
              <a:sym typeface="Wingdings" panose="05000000000000000000" pitchFamily="2" charset="2"/>
            </a:endParaRPr>
          </a:p>
          <a:p>
            <a:pPr eaLnBrk="1" hangingPunct="1">
              <a:lnSpc>
                <a:spcPct val="150000"/>
              </a:lnSpc>
              <a:spcBef>
                <a:spcPct val="0"/>
              </a:spcBef>
              <a:spcAft>
                <a:spcPts val="0"/>
              </a:spcAft>
              <a:buFont typeface="Times New Roman" panose="02020603050405020304" pitchFamily="18" charset="0"/>
              <a:buChar char=" "/>
              <a:defRPr/>
            </a:pPr>
            <a:r>
              <a:rPr lang="zh-CN" altLang="en-US" sz="2200" dirty="0">
                <a:sym typeface="Wingdings" panose="05000000000000000000" pitchFamily="2" charset="2"/>
              </a:rPr>
              <a:t>把问题转化为规模缩小了的同类问题的子问题，然后递归调用函数</a:t>
            </a:r>
            <a:r>
              <a:rPr lang="en-US" altLang="zh-CN" sz="2200" dirty="0">
                <a:sym typeface="Wingdings" panose="05000000000000000000" pitchFamily="2" charset="2"/>
              </a:rPr>
              <a:t>(</a:t>
            </a:r>
            <a:r>
              <a:rPr lang="zh-CN" altLang="en-US" sz="2200" dirty="0">
                <a:sym typeface="Wingdings" panose="05000000000000000000" pitchFamily="2" charset="2"/>
              </a:rPr>
              <a:t>或过程</a:t>
            </a:r>
            <a:r>
              <a:rPr lang="en-US" altLang="zh-CN" sz="2200" dirty="0">
                <a:sym typeface="Wingdings" panose="05000000000000000000" pitchFamily="2" charset="2"/>
              </a:rPr>
              <a:t>)</a:t>
            </a:r>
            <a:r>
              <a:rPr lang="zh-CN" altLang="en-US" sz="2200" dirty="0">
                <a:sym typeface="Wingdings" panose="05000000000000000000" pitchFamily="2" charset="2"/>
              </a:rPr>
              <a:t>来表示问题的解。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8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dirty="0">
                <a:solidFill>
                  <a:schemeClr val="accent1"/>
                </a:solidFill>
                <a:sym typeface="Wingdings" panose="05000000000000000000" pitchFamily="2" charset="2"/>
              </a:rPr>
              <a:t>以</a:t>
            </a:r>
            <a:r>
              <a:rPr lang="en-US" altLang="zh-CN" sz="2200" dirty="0">
                <a:solidFill>
                  <a:schemeClr val="accent1"/>
                </a:solidFill>
                <a:sym typeface="Wingdings" panose="05000000000000000000" pitchFamily="2" charset="2"/>
              </a:rPr>
              <a:t>n!</a:t>
            </a:r>
            <a:r>
              <a:rPr lang="zh-CN" altLang="en-US" sz="2200" dirty="0">
                <a:solidFill>
                  <a:schemeClr val="accent1"/>
                </a:solidFill>
                <a:sym typeface="Wingdings" panose="05000000000000000000" pitchFamily="2" charset="2"/>
              </a:rPr>
              <a:t>的递归程序为例</a:t>
            </a:r>
            <a:r>
              <a:rPr lang="zh-CN" altLang="en-US" sz="2200" dirty="0">
                <a:sym typeface="Wingdings" panose="05000000000000000000" pitchFamily="2" charset="2"/>
              </a:rPr>
              <a:t>，为了求</a:t>
            </a:r>
            <a:r>
              <a:rPr lang="en-US" altLang="zh-CN" sz="2200" dirty="0">
                <a:sym typeface="Wingdings" panose="05000000000000000000" pitchFamily="2" charset="2"/>
              </a:rPr>
              <a:t>n</a:t>
            </a:r>
            <a:r>
              <a:rPr lang="zh-CN" altLang="en-US" sz="2200" dirty="0">
                <a:sym typeface="Wingdings" panose="05000000000000000000" pitchFamily="2" charset="2"/>
              </a:rPr>
              <a:t>！转化为先求</a:t>
            </a:r>
            <a:r>
              <a:rPr lang="en-US" altLang="zh-CN" sz="2200" dirty="0">
                <a:sym typeface="Wingdings" panose="05000000000000000000" pitchFamily="2" charset="2"/>
              </a:rPr>
              <a:t>(n-1)</a:t>
            </a:r>
            <a:r>
              <a:rPr lang="zh-CN" altLang="en-US" sz="2200" dirty="0">
                <a:sym typeface="Wingdings" panose="05000000000000000000" pitchFamily="2" charset="2"/>
              </a:rPr>
              <a:t>！，假设</a:t>
            </a:r>
            <a:r>
              <a:rPr lang="en-US" altLang="zh-CN" sz="2200" dirty="0">
                <a:sym typeface="Wingdings" panose="05000000000000000000" pitchFamily="2" charset="2"/>
              </a:rPr>
              <a:t>(n-1)</a:t>
            </a:r>
            <a:r>
              <a:rPr lang="zh-CN" altLang="en-US" sz="2200" dirty="0">
                <a:sym typeface="Wingdings" panose="05000000000000000000" pitchFamily="2" charset="2"/>
              </a:rPr>
              <a:t>！已解，然后递归调用</a:t>
            </a:r>
            <a:r>
              <a:rPr lang="en-US" altLang="zh-CN" sz="2200" dirty="0">
                <a:sym typeface="Wingdings" panose="05000000000000000000" pitchFamily="2" charset="2"/>
              </a:rPr>
              <a:t>n</a:t>
            </a:r>
            <a:r>
              <a:rPr lang="zh-CN" altLang="en-US" sz="2200" dirty="0">
                <a:sym typeface="Wingdings" panose="05000000000000000000" pitchFamily="2" charset="2"/>
              </a:rPr>
              <a:t>！</a:t>
            </a:r>
            <a:r>
              <a:rPr lang="en-US" altLang="zh-CN" sz="2200" dirty="0">
                <a:sym typeface="Wingdings" panose="05000000000000000000" pitchFamily="2" charset="2"/>
              </a:rPr>
              <a:t>=n </a:t>
            </a:r>
            <a:r>
              <a:rPr lang="zh-CN" altLang="en-US" sz="2200" dirty="0">
                <a:sym typeface="Wingdings" panose="05000000000000000000" pitchFamily="2" charset="2"/>
              </a:rPr>
              <a:t>* </a:t>
            </a:r>
            <a:r>
              <a:rPr lang="en-US" altLang="zh-CN" sz="2200" dirty="0">
                <a:sym typeface="Wingdings" panose="05000000000000000000" pitchFamily="2" charset="2"/>
              </a:rPr>
              <a:t>(n-1)</a:t>
            </a:r>
            <a:r>
              <a:rPr lang="zh-CN" altLang="en-US" sz="2200" dirty="0">
                <a:sym typeface="Wingdings" panose="05000000000000000000" pitchFamily="2" charset="2"/>
              </a:rPr>
              <a:t>！得到</a:t>
            </a:r>
            <a:r>
              <a:rPr lang="en-US" altLang="zh-CN" sz="2200" dirty="0">
                <a:sym typeface="Wingdings" panose="05000000000000000000" pitchFamily="2" charset="2"/>
              </a:rPr>
              <a:t>n</a:t>
            </a:r>
            <a:r>
              <a:rPr lang="zh-CN" altLang="en-US" sz="2200" dirty="0">
                <a:sym typeface="Wingdings" panose="05000000000000000000" pitchFamily="2" charset="2"/>
              </a:rPr>
              <a:t>！的解。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2200" dirty="0">
              <a:sym typeface="Wingdings" panose="05000000000000000000" pitchFamily="2" charset="2"/>
            </a:endParaRPr>
          </a:p>
          <a:p>
            <a:pPr eaLnBrk="1" hangingPunct="1">
              <a:lnSpc>
                <a:spcPct val="150000"/>
              </a:lnSpc>
              <a:spcBef>
                <a:spcPct val="0"/>
              </a:spcBef>
              <a:spcAft>
                <a:spcPts val="600"/>
              </a:spcAft>
              <a:defRPr/>
            </a:pPr>
            <a:endParaRPr lang="en-US" altLang="zh-CN" sz="2200" dirty="0"/>
          </a:p>
          <a:p>
            <a:pPr eaLnBrk="1" hangingPunct="1">
              <a:lnSpc>
                <a:spcPct val="150000"/>
              </a:lnSpc>
              <a:spcBef>
                <a:spcPct val="0"/>
              </a:spcBef>
              <a:spcAft>
                <a:spcPts val="600"/>
              </a:spcAft>
              <a:buFont typeface="Times New Roman" panose="02020603050405020304" pitchFamily="18" charset="0"/>
              <a:buChar char=" "/>
              <a:defRPr/>
            </a:pPr>
            <a:endParaRPr lang="zh-CN" altLang="en-US" sz="2200" dirty="0"/>
          </a:p>
          <a:p>
            <a:endParaRPr lang="zh-CN" altLang="en-US" dirty="0"/>
          </a:p>
        </p:txBody>
      </p:sp>
    </p:spTree>
    <p:extLst>
      <p:ext uri="{BB962C8B-B14F-4D97-AF65-F5344CB8AC3E}">
        <p14:creationId xmlns:p14="http://schemas.microsoft.com/office/powerpoint/2010/main" val="136761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函数简介</a:t>
            </a:r>
            <a:endParaRPr kumimoji="1"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dirty="0"/>
              <a:t>函数是组织好的、可重复使用的、用来实现单一或相关联功能的程序段。</a:t>
            </a:r>
            <a:endParaRPr lang="en-US" altLang="zh-CN" dirty="0"/>
          </a:p>
          <a:p>
            <a:pPr>
              <a:buFont typeface="Wingdings" pitchFamily="2" charset="2"/>
              <a:buChar char="l"/>
            </a:pPr>
            <a:r>
              <a:rPr lang="zh-CN" altLang="en-US" dirty="0"/>
              <a:t>函数能提高应用的模块性和代码的重复利用率。</a:t>
            </a:r>
            <a:endParaRPr lang="en-US" altLang="zh-CN" dirty="0"/>
          </a:p>
          <a:p>
            <a:pPr>
              <a:buFont typeface="Wingdings" pitchFamily="2" charset="2"/>
              <a:buChar char="l"/>
            </a:pPr>
            <a:endParaRPr lang="en-US" altLang="zh-CN" dirty="0"/>
          </a:p>
          <a:p>
            <a:pPr>
              <a:buFont typeface="Wingdings" pitchFamily="2" charset="2"/>
              <a:buChar char="l"/>
            </a:pPr>
            <a:r>
              <a:rPr lang="en" altLang="zh-CN" dirty="0"/>
              <a:t>Python</a:t>
            </a:r>
            <a:r>
              <a:rPr lang="zh-CN" altLang="en-US" dirty="0"/>
              <a:t>提供了许多内置函数：如</a:t>
            </a:r>
            <a:r>
              <a:rPr lang="en" altLang="zh-CN" dirty="0"/>
              <a:t>print()</a:t>
            </a:r>
            <a:r>
              <a:rPr lang="zh-CN" altLang="en" dirty="0"/>
              <a:t>，</a:t>
            </a:r>
            <a:r>
              <a:rPr lang="en" altLang="zh-CN" dirty="0" err="1"/>
              <a:t>len</a:t>
            </a:r>
            <a:r>
              <a:rPr lang="en" altLang="zh-CN" dirty="0"/>
              <a:t>()</a:t>
            </a:r>
            <a:r>
              <a:rPr lang="zh-CN" altLang="en-US" dirty="0"/>
              <a:t>。</a:t>
            </a:r>
            <a:endParaRPr lang="en-US" altLang="zh-CN" dirty="0"/>
          </a:p>
          <a:p>
            <a:pPr>
              <a:buFont typeface="Wingdings" pitchFamily="2" charset="2"/>
              <a:buChar char="l"/>
            </a:pPr>
            <a:r>
              <a:rPr lang="en" altLang="zh-CN" dirty="0"/>
              <a:t>Python</a:t>
            </a:r>
            <a:r>
              <a:rPr lang="zh-CN" altLang="en-US" dirty="0"/>
              <a:t>允许用户自己创建函数，称为用户自定义函数。</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914196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b="1" u="none" kern="0" dirty="0">
                <a:sym typeface="Wingdings" panose="05000000000000000000" pitchFamily="2" charset="2"/>
              </a:rPr>
              <a:t>递归的解题思路</a:t>
            </a:r>
            <a:endParaRPr lang="en-US" altLang="zh-CN" sz="2200" b="1"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b="1" u="none" kern="0" dirty="0">
                <a:solidFill>
                  <a:srgbClr val="C00000"/>
                </a:solidFill>
                <a:sym typeface="Wingdings" panose="05000000000000000000" pitchFamily="2" charset="2"/>
              </a:rPr>
              <a:t>1. </a:t>
            </a:r>
            <a:r>
              <a:rPr lang="zh-CN" altLang="en-US" sz="2200" b="1" u="none" kern="0" dirty="0">
                <a:solidFill>
                  <a:srgbClr val="C00000"/>
                </a:solidFill>
                <a:sym typeface="Wingdings" panose="05000000000000000000" pitchFamily="2" charset="2"/>
              </a:rPr>
              <a:t>建立递推过程</a:t>
            </a:r>
            <a:r>
              <a:rPr lang="zh-CN" altLang="en-US" sz="2200" u="none" kern="0" dirty="0">
                <a:sym typeface="Wingdings" panose="05000000000000000000" pitchFamily="2" charset="2"/>
              </a:rPr>
              <a:t>（通过递归调用来缩小问题规模，</a:t>
            </a:r>
            <a:r>
              <a:rPr lang="zh-CN" altLang="en-US" sz="2200" u="none" kern="0" dirty="0" smtClean="0">
                <a:sym typeface="Wingdings" panose="05000000000000000000" pitchFamily="2" charset="2"/>
              </a:rPr>
              <a:t>且子问题</a:t>
            </a:r>
            <a:r>
              <a:rPr lang="zh-CN" altLang="en-US" sz="2200" u="none" kern="0" dirty="0">
                <a:sym typeface="Wingdings" panose="05000000000000000000" pitchFamily="2" charset="2"/>
              </a:rPr>
              <a:t>与原问题有着相同的形式）</a:t>
            </a:r>
          </a:p>
          <a:p>
            <a:pPr eaLnBrk="1" hangingPunct="1">
              <a:lnSpc>
                <a:spcPct val="150000"/>
              </a:lnSpc>
              <a:spcBef>
                <a:spcPct val="0"/>
              </a:spcBef>
              <a:spcAft>
                <a:spcPts val="600"/>
              </a:spcAft>
              <a:buFont typeface="Times New Roman" panose="02020603050405020304" pitchFamily="18" charset="0"/>
              <a:buChar char=" "/>
              <a:defRPr/>
            </a:pPr>
            <a:r>
              <a:rPr lang="en-US" altLang="zh-CN" sz="2200" b="1" u="none" kern="0" dirty="0">
                <a:solidFill>
                  <a:srgbClr val="C00000"/>
                </a:solidFill>
                <a:sym typeface="Wingdings" panose="05000000000000000000" pitchFamily="2" charset="2"/>
              </a:rPr>
              <a:t>2. </a:t>
            </a:r>
            <a:r>
              <a:rPr lang="zh-CN" altLang="en-US" sz="2200" b="1" u="none" kern="0" dirty="0">
                <a:solidFill>
                  <a:srgbClr val="C00000"/>
                </a:solidFill>
                <a:sym typeface="Wingdings" panose="05000000000000000000" pitchFamily="2" charset="2"/>
              </a:rPr>
              <a:t>找出初始值</a:t>
            </a:r>
            <a:r>
              <a:rPr lang="zh-CN" altLang="en-US" sz="2200" u="none" kern="0" dirty="0">
                <a:sym typeface="Wingdings" panose="05000000000000000000" pitchFamily="2" charset="2"/>
              </a:rPr>
              <a:t>（存在一种简单情境，可以使递归在简单情境下退出）</a:t>
            </a:r>
          </a:p>
        </p:txBody>
      </p:sp>
    </p:spTree>
    <p:extLst>
      <p:ext uri="{BB962C8B-B14F-4D97-AF65-F5344CB8AC3E}">
        <p14:creationId xmlns:p14="http://schemas.microsoft.com/office/powerpoint/2010/main" val="875910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en-US" altLang="zh-CN" sz="2200" u="none" kern="0" dirty="0">
                <a:sym typeface="Wingdings" panose="05000000000000000000" pitchFamily="2" charset="2"/>
              </a:rPr>
              <a:t>700</a:t>
            </a:r>
            <a:r>
              <a:rPr lang="zh-CN" altLang="en-US" sz="2200" u="none" kern="0" dirty="0">
                <a:sym typeface="Wingdings" panose="05000000000000000000" pitchFamily="2" charset="2"/>
              </a:rPr>
              <a:t>多年前，意大利有一位著名数学家</a:t>
            </a:r>
            <a:r>
              <a:rPr lang="en-US" altLang="zh-CN" sz="2200" u="none" kern="0" dirty="0">
                <a:sym typeface="Wingdings" panose="05000000000000000000" pitchFamily="2" charset="2"/>
              </a:rPr>
              <a:t>Fibonacci</a:t>
            </a:r>
            <a:r>
              <a:rPr lang="zh-CN" altLang="en-US" sz="2200" u="none" kern="0" dirty="0">
                <a:sym typeface="Wingdings" panose="05000000000000000000" pitchFamily="2" charset="2"/>
              </a:rPr>
              <a:t>在他的</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算盘全集</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一书中提出了一道有趣的兔子繁殖问题。</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    如果有一对兔子，从第三个月开始每个月都生下一对小兔，而所生下的每一对小兔在出生后的第三个月也都生下一对小兔。那么，由一对兔子开始，满一年时一共可以繁殖成多少对兔子？</a:t>
            </a:r>
          </a:p>
        </p:txBody>
      </p:sp>
    </p:spTree>
    <p:extLst>
      <p:ext uri="{BB962C8B-B14F-4D97-AF65-F5344CB8AC3E}">
        <p14:creationId xmlns:p14="http://schemas.microsoft.com/office/powerpoint/2010/main" val="2575801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分析：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第一、二个月都只有一对兔子，到第三个月第一对兔子生一对小兔，则该月共有</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1+1=2</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第四个月，第一对兔子又生了一对兔子。因此共有</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1+2=3</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到第五个月，第一对兔子又生了一对小兔而在第三个月出生的小兔也生下了一对小兔。所以，这个月共有</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2+3=5</a:t>
            </a:r>
            <a:r>
              <a:rPr lang="zh-CN" altLang="en-US" sz="2200" u="none" kern="0" dirty="0">
                <a:sym typeface="Wingdings" panose="05000000000000000000" pitchFamily="2" charset="2"/>
              </a:rPr>
              <a:t>）兔子。</a:t>
            </a:r>
            <a:r>
              <a:rPr lang="en-US" altLang="zh-CN" sz="2200" u="none" kern="0" dirty="0">
                <a:sym typeface="Wingdings" panose="05000000000000000000" pitchFamily="2" charset="2"/>
              </a:rPr>
              <a:t>……</a:t>
            </a:r>
          </a:p>
        </p:txBody>
      </p:sp>
    </p:spTree>
    <p:extLst>
      <p:ext uri="{BB962C8B-B14F-4D97-AF65-F5344CB8AC3E}">
        <p14:creationId xmlns:p14="http://schemas.microsoft.com/office/powerpoint/2010/main" val="1037961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规律：</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从三月份开始兔子总对数，恰好等于前面两个月份兔子总对数的和。因为该月的兔子对总数应该等于上个月的兔子对数加上新出生的小兔对数，而新出生的小兔对数恰好为上上个月的兔子对数（因上上个月的每对兔子到该月都会生出一对新兔子）。</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于是得到每个月的兔子对数：   </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89</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144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233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377……</a:t>
            </a:r>
          </a:p>
          <a:p>
            <a:pPr eaLnBrk="1" hangingPunct="1">
              <a:lnSpc>
                <a:spcPct val="150000"/>
              </a:lnSpc>
              <a:spcBef>
                <a:spcPct val="0"/>
              </a:spcBef>
              <a:spcAft>
                <a:spcPts val="600"/>
              </a:spcAft>
              <a:defRPr/>
            </a:pPr>
            <a:r>
              <a:rPr lang="zh-CN" altLang="en-US" sz="2200" u="none" kern="0" dirty="0">
                <a:sym typeface="Wingdings" panose="05000000000000000000" pitchFamily="2" charset="2"/>
              </a:rPr>
              <a:t>人们为了纪念这位数学家，就把上面这样的一串数称作</a:t>
            </a:r>
            <a:r>
              <a:rPr lang="en-US" altLang="zh-CN" sz="2400" u="none" kern="0" dirty="0"/>
              <a:t>Fibonacci</a:t>
            </a:r>
            <a:r>
              <a:rPr lang="zh-CN" altLang="en-US" sz="2200" u="none" kern="0" dirty="0">
                <a:sym typeface="Wingdings" panose="05000000000000000000" pitchFamily="2" charset="2"/>
              </a:rPr>
              <a:t>数列，把这个数列中的每一项数称作</a:t>
            </a:r>
            <a:r>
              <a:rPr lang="en-US" altLang="zh-CN" sz="2400" u="none" kern="0" dirty="0"/>
              <a:t>Fibonacci</a:t>
            </a:r>
            <a:r>
              <a:rPr lang="zh-CN" altLang="en-US" sz="2200" u="none" kern="0" dirty="0">
                <a:sym typeface="Wingdings" panose="05000000000000000000" pitchFamily="2" charset="2"/>
              </a:rPr>
              <a:t>数。</a:t>
            </a:r>
          </a:p>
          <a:p>
            <a:pPr eaLnBrk="1" hangingPunct="1">
              <a:lnSpc>
                <a:spcPct val="150000"/>
              </a:lnSpc>
              <a:spcBef>
                <a:spcPct val="0"/>
              </a:spcBef>
              <a:spcAft>
                <a:spcPts val="600"/>
              </a:spcAft>
              <a:buFont typeface="Times New Roman" panose="02020603050405020304" pitchFamily="18" charset="0"/>
              <a:buChar char=" "/>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33583590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308" y="1524050"/>
            <a:ext cx="7696106" cy="57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buFont typeface="Times New Roman" panose="02020603050405020304" pitchFamily="18" charset="0"/>
              <a:buChar char=" "/>
              <a:defRPr/>
            </a:pPr>
            <a:r>
              <a:rPr lang="en-US" altLang="zh-CN" sz="2400" u="none" kern="0" dirty="0"/>
              <a:t>Fibonacci</a:t>
            </a:r>
            <a:r>
              <a:rPr lang="zh-CN" altLang="en-US" sz="2200" u="none" kern="0" dirty="0">
                <a:sym typeface="Wingdings" panose="05000000000000000000" pitchFamily="2" charset="2"/>
              </a:rPr>
              <a:t>数列的递归程序：</a:t>
            </a:r>
          </a:p>
        </p:txBody>
      </p:sp>
      <p:sp>
        <p:nvSpPr>
          <p:cNvPr id="4" name="文本框 1">
            <a:extLst>
              <a:ext uri="{FF2B5EF4-FFF2-40B4-BE49-F238E27FC236}">
                <a16:creationId xmlns:a16="http://schemas.microsoft.com/office/drawing/2014/main" xmlns="" id="{5FB8CAE8-F722-4E19-9461-581859E9D50D}"/>
              </a:ext>
            </a:extLst>
          </p:cNvPr>
          <p:cNvSpPr txBox="1">
            <a:spLocks noChangeArrowheads="1"/>
          </p:cNvSpPr>
          <p:nvPr/>
        </p:nvSpPr>
        <p:spPr bwMode="auto">
          <a:xfrm>
            <a:off x="990694" y="2362228"/>
            <a:ext cx="5791048"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fib(n):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1 or n == 2:</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fib(n-1)+fib(n-2)</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print(fib(12))</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1848600" y="1018080"/>
              <a:ext cx="7304760" cy="4384800"/>
            </p14:xfrm>
          </p:contentPart>
        </mc:Choice>
        <mc:Fallback xmlns="">
          <p:pic>
            <p:nvPicPr>
              <p:cNvPr id="5" name="墨迹 4"/>
              <p:cNvPicPr/>
              <p:nvPr/>
            </p:nvPicPr>
            <p:blipFill>
              <a:blip r:embed="rId3"/>
              <a:stretch>
                <a:fillRect/>
              </a:stretch>
            </p:blipFill>
            <p:spPr>
              <a:xfrm>
                <a:off x="1839240" y="1008720"/>
                <a:ext cx="7323480" cy="4403520"/>
              </a:xfrm>
              <a:prstGeom prst="rect">
                <a:avLst/>
              </a:prstGeom>
            </p:spPr>
          </p:pic>
        </mc:Fallback>
      </mc:AlternateContent>
    </p:spTree>
    <p:extLst>
      <p:ext uri="{BB962C8B-B14F-4D97-AF65-F5344CB8AC3E}">
        <p14:creationId xmlns:p14="http://schemas.microsoft.com/office/powerpoint/2010/main" val="1614963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32412" y="1842584"/>
            <a:ext cx="8555375" cy="4681537"/>
          </a:xfrm>
        </p:spPr>
        <p:txBody>
          <a:bodyPr/>
          <a:lstStyle/>
          <a:p>
            <a:pPr>
              <a:buFont typeface="Wingdings" pitchFamily="2" charset="2"/>
              <a:buChar char="l"/>
            </a:pPr>
            <a:r>
              <a:rPr lang="en-US" altLang="zh-CN" sz="1800" dirty="0"/>
              <a:t>【</a:t>
            </a:r>
            <a:r>
              <a:rPr lang="zh-CN" altLang="en-US" sz="1800" dirty="0"/>
              <a:t>例</a:t>
            </a:r>
            <a:r>
              <a:rPr lang="en-US" altLang="zh-CN" sz="1800" dirty="0"/>
              <a:t>5-11】  </a:t>
            </a:r>
            <a:r>
              <a:rPr lang="zh-CN" altLang="en-US" sz="1800" dirty="0"/>
              <a:t>汉诺塔游戏</a:t>
            </a:r>
          </a:p>
          <a:p>
            <a:pPr marL="0" indent="0">
              <a:buNone/>
            </a:pPr>
            <a:r>
              <a:rPr lang="zh-CN" altLang="en-US" sz="1800" dirty="0"/>
              <a:t>汉诺塔（</a:t>
            </a:r>
            <a:r>
              <a:rPr lang="en-US" altLang="zh-CN" sz="1800" dirty="0"/>
              <a:t>Hanoi</a:t>
            </a:r>
            <a:r>
              <a:rPr lang="zh-CN" altLang="en-US" sz="1800" dirty="0"/>
              <a:t>）游戏必须用递归方法才能解决。它来源于印度神话，大梵天创造世界的时候做了三根金刚石柱子，在一根柱子上从下往上按照大小顺序摞着</a:t>
            </a:r>
            <a:r>
              <a:rPr lang="en-US" altLang="zh-CN" sz="1800" dirty="0"/>
              <a:t>64</a:t>
            </a:r>
            <a:r>
              <a:rPr lang="zh-CN" altLang="en-US" sz="1800" dirty="0"/>
              <a:t>片黄金圆盘。大梵天命令婆罗门把圆盘从下面开始按大小顺序重新摆放在另一根柱子上。并且规定，在小圆盘上不能放大圆盘，在三根柱子之间一次只能移动一个圆盘。</a:t>
            </a:r>
          </a:p>
          <a:p>
            <a:pPr marL="0" indent="0">
              <a:buNone/>
            </a:pPr>
            <a:endParaRPr lang="en-US" altLang="zh-CN" sz="1800" dirty="0"/>
          </a:p>
        </p:txBody>
      </p:sp>
      <p:pic>
        <p:nvPicPr>
          <p:cNvPr id="6" name="Picture 4" descr="2934349b033b5bb5347f4c4836d3d539b700bcd8">
            <a:extLst>
              <a:ext uri="{FF2B5EF4-FFF2-40B4-BE49-F238E27FC236}">
                <a16:creationId xmlns:a16="http://schemas.microsoft.com/office/drawing/2014/main" xmlns="" id="{0A469350-1B5E-E44B-8092-58F927AE8A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9590" y="3641791"/>
            <a:ext cx="2844800" cy="2870200"/>
          </a:xfrm>
          <a:prstGeom prst="rect">
            <a:avLst/>
          </a:prstGeom>
          <a:noFill/>
          <a:ln>
            <a:noFill/>
          </a:ln>
          <a:effectLst/>
        </p:spPr>
      </p:pic>
    </p:spTree>
    <p:extLst>
      <p:ext uri="{BB962C8B-B14F-4D97-AF65-F5344CB8AC3E}">
        <p14:creationId xmlns:p14="http://schemas.microsoft.com/office/powerpoint/2010/main" val="13921262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32412" y="1735281"/>
            <a:ext cx="8555375" cy="4681537"/>
          </a:xfrm>
        </p:spPr>
        <p:txBody>
          <a:bodyPr/>
          <a:lstStyle/>
          <a:p>
            <a:pPr>
              <a:buFont typeface="Wingdings" pitchFamily="2" charset="2"/>
              <a:buChar char="l"/>
            </a:pPr>
            <a:r>
              <a:rPr lang="zh-CN" altLang="en-US" sz="1800" dirty="0"/>
              <a:t>汉诺塔游戏的三个杆分别标注为</a:t>
            </a:r>
            <a:r>
              <a:rPr lang="en-US" altLang="zh-CN" sz="1800" dirty="0"/>
              <a:t>A</a:t>
            </a:r>
            <a:r>
              <a:rPr lang="zh-CN" altLang="en-US" sz="1800" dirty="0"/>
              <a:t>杆，</a:t>
            </a:r>
            <a:r>
              <a:rPr lang="en-US" altLang="zh-CN" sz="1800" dirty="0"/>
              <a:t>B</a:t>
            </a:r>
            <a:r>
              <a:rPr lang="zh-CN" altLang="en-US" sz="1800" dirty="0"/>
              <a:t>杆，</a:t>
            </a:r>
            <a:r>
              <a:rPr lang="en-US" altLang="zh-CN" sz="1800" dirty="0"/>
              <a:t>C</a:t>
            </a:r>
            <a:r>
              <a:rPr lang="zh-CN" altLang="en-US" sz="1800" dirty="0"/>
              <a:t>杆，如图</a:t>
            </a:r>
            <a:r>
              <a:rPr lang="en-US" altLang="zh-CN" sz="1800" dirty="0"/>
              <a:t>1</a:t>
            </a:r>
            <a:r>
              <a:rPr lang="zh-CN" altLang="en-US" sz="1800" dirty="0"/>
              <a:t>所示，需要把</a:t>
            </a:r>
            <a:r>
              <a:rPr lang="en-US" altLang="zh-CN" sz="1800" dirty="0"/>
              <a:t>A</a:t>
            </a:r>
            <a:r>
              <a:rPr lang="zh-CN" altLang="en-US" sz="1800" dirty="0"/>
              <a:t>杆上的</a:t>
            </a:r>
            <a:r>
              <a:rPr lang="en-US" altLang="zh-CN" sz="1800" dirty="0"/>
              <a:t>n</a:t>
            </a:r>
            <a:r>
              <a:rPr lang="zh-CN" altLang="en-US" sz="1800" dirty="0"/>
              <a:t>个盘子移动到</a:t>
            </a:r>
            <a:r>
              <a:rPr lang="en-US" altLang="zh-CN" sz="1800" dirty="0"/>
              <a:t>B</a:t>
            </a:r>
            <a:r>
              <a:rPr lang="zh-CN" altLang="en-US" sz="1800" dirty="0"/>
              <a:t>杆上。</a:t>
            </a: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r>
              <a:rPr lang="zh-CN" altLang="en-US" sz="1800" dirty="0"/>
              <a:t>三个杆分工：</a:t>
            </a:r>
            <a:r>
              <a:rPr lang="zh-CN" altLang="en-US" sz="1800" u="sng" dirty="0"/>
              <a:t>起始杆</a:t>
            </a:r>
            <a:r>
              <a:rPr lang="zh-CN" altLang="en-US" sz="1800" dirty="0"/>
              <a:t>，圆盘移动时起始位置；</a:t>
            </a:r>
            <a:r>
              <a:rPr lang="zh-CN" altLang="en-US" sz="1800" u="sng" dirty="0"/>
              <a:t>目标杆</a:t>
            </a:r>
            <a:r>
              <a:rPr lang="zh-CN" altLang="en-US" sz="1800" dirty="0"/>
              <a:t>，移动结束时，圆盘所在的位置；</a:t>
            </a:r>
            <a:r>
              <a:rPr lang="zh-CN" altLang="en-US" sz="1800" u="sng" dirty="0"/>
              <a:t>媒介杆</a:t>
            </a:r>
            <a:r>
              <a:rPr lang="zh-CN" altLang="en-US" sz="1800" dirty="0"/>
              <a:t>，圆盘移动过程中，不能只在起始杆和目标杆中移动，否则，它会大盘压小盘，必须借助一个杆，帮助实现每次移动都是小盘在上，大盘在下。</a:t>
            </a:r>
          </a:p>
          <a:p>
            <a:pPr>
              <a:buFont typeface="Wingdings" pitchFamily="2" charset="2"/>
              <a:buChar char="l"/>
            </a:pPr>
            <a:endParaRPr lang="zh-CN" altLang="en-US" sz="1800" dirty="0"/>
          </a:p>
          <a:p>
            <a:pPr marL="0" indent="0">
              <a:buNone/>
            </a:pPr>
            <a:endParaRPr lang="en-US" altLang="zh-CN" sz="1800" dirty="0"/>
          </a:p>
        </p:txBody>
      </p:sp>
      <p:pic>
        <p:nvPicPr>
          <p:cNvPr id="7" name="图片 6">
            <a:extLst>
              <a:ext uri="{FF2B5EF4-FFF2-40B4-BE49-F238E27FC236}">
                <a16:creationId xmlns:a16="http://schemas.microsoft.com/office/drawing/2014/main" xmlns="" id="{E8D9E74D-2FAA-9E4C-996F-D842ACC8E5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399" y="2494418"/>
            <a:ext cx="5105400" cy="1676400"/>
          </a:xfrm>
          <a:prstGeom prst="rect">
            <a:avLst/>
          </a:prstGeom>
          <a:noFill/>
          <a:ln>
            <a:noFill/>
          </a:ln>
        </p:spPr>
      </p:pic>
      <p:sp>
        <p:nvSpPr>
          <p:cNvPr id="5" name="文本框 4">
            <a:extLst>
              <a:ext uri="{FF2B5EF4-FFF2-40B4-BE49-F238E27FC236}">
                <a16:creationId xmlns:a16="http://schemas.microsoft.com/office/drawing/2014/main" xmlns="" id="{F563A341-1FE7-A641-AA31-C85BF36E4B90}"/>
              </a:ext>
            </a:extLst>
          </p:cNvPr>
          <p:cNvSpPr txBox="1"/>
          <p:nvPr/>
        </p:nvSpPr>
        <p:spPr>
          <a:xfrm>
            <a:off x="2873829" y="4170818"/>
            <a:ext cx="3110112" cy="646331"/>
          </a:xfrm>
          <a:prstGeom prst="rect">
            <a:avLst/>
          </a:prstGeom>
          <a:noFill/>
        </p:spPr>
        <p:txBody>
          <a:bodyPr wrap="square" rtlCol="0">
            <a:spAutoFit/>
          </a:bodyPr>
          <a:lstStyle/>
          <a:p>
            <a:r>
              <a:rPr lang="zh-CN" altLang="zh-CN" dirty="0"/>
              <a:t>图</a:t>
            </a:r>
            <a:r>
              <a:rPr lang="en-US" altLang="zh-CN" dirty="0"/>
              <a:t>1 </a:t>
            </a:r>
            <a:r>
              <a:rPr lang="zh-CN" altLang="zh-CN" dirty="0"/>
              <a:t>汉诺塔问题起始状态</a:t>
            </a:r>
          </a:p>
          <a:p>
            <a:endParaRPr kumimoji="1" lang="zh-CN" altLang="en-US" dirty="0"/>
          </a:p>
        </p:txBody>
      </p:sp>
    </p:spTree>
    <p:extLst>
      <p:ext uri="{BB962C8B-B14F-4D97-AF65-F5344CB8AC3E}">
        <p14:creationId xmlns:p14="http://schemas.microsoft.com/office/powerpoint/2010/main" val="2683808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262051" y="2000482"/>
            <a:ext cx="8555375" cy="4681537"/>
          </a:xfrm>
        </p:spPr>
        <p:txBody>
          <a:bodyPr/>
          <a:lstStyle/>
          <a:p>
            <a:pPr>
              <a:buFont typeface="Wingdings" pitchFamily="2" charset="2"/>
              <a:buChar char="l"/>
            </a:pPr>
            <a:r>
              <a:rPr lang="zh-CN" altLang="en-US" sz="1800" dirty="0"/>
              <a:t>假设</a:t>
            </a:r>
            <a:r>
              <a:rPr lang="en" altLang="zh-CN" sz="1800" dirty="0"/>
              <a:t>n-1</a:t>
            </a:r>
            <a:r>
              <a:rPr lang="zh-CN" altLang="en-US" sz="1800" dirty="0"/>
              <a:t>时，汉诺塔问题已经解决，也就是前</a:t>
            </a:r>
            <a:r>
              <a:rPr lang="en" altLang="zh-CN" sz="1800" dirty="0"/>
              <a:t>n-1</a:t>
            </a:r>
            <a:r>
              <a:rPr lang="zh-CN" altLang="en-US" sz="1800" dirty="0"/>
              <a:t>个盘已经能够借助媒介杆，从起始杆移到目标杆。则</a:t>
            </a:r>
            <a:r>
              <a:rPr lang="en" altLang="zh-CN" sz="1800" dirty="0"/>
              <a:t>n</a:t>
            </a:r>
            <a:r>
              <a:rPr lang="zh-CN" altLang="en-US" sz="1800" dirty="0"/>
              <a:t>时，汉诺塔问题如何解决？</a:t>
            </a:r>
          </a:p>
          <a:p>
            <a:pPr>
              <a:buFont typeface="Wingdings" pitchFamily="2" charset="2"/>
              <a:buChar char="l"/>
            </a:pPr>
            <a:r>
              <a:rPr lang="zh-CN" altLang="en-US" sz="1800" dirty="0"/>
              <a:t>先把前</a:t>
            </a:r>
            <a:r>
              <a:rPr lang="en" altLang="zh-CN" sz="1800" dirty="0"/>
              <a:t>n-1</a:t>
            </a:r>
            <a:r>
              <a:rPr lang="zh-CN" altLang="en-US" sz="1800" dirty="0"/>
              <a:t>个盘子先移动到</a:t>
            </a:r>
            <a:r>
              <a:rPr lang="en" altLang="zh-CN" sz="1800" dirty="0"/>
              <a:t>C</a:t>
            </a:r>
            <a:r>
              <a:rPr lang="zh-CN" altLang="en-US" sz="1800" dirty="0"/>
              <a:t>杆。</a:t>
            </a: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r>
              <a:rPr lang="zh-CN" altLang="en-US" sz="1800" dirty="0"/>
              <a:t>对于图</a:t>
            </a:r>
            <a:r>
              <a:rPr lang="en-US" altLang="zh-CN" sz="1800" dirty="0"/>
              <a:t>2</a:t>
            </a:r>
            <a:r>
              <a:rPr lang="zh-CN" altLang="en-US" sz="1800" dirty="0"/>
              <a:t>中 </a:t>
            </a:r>
            <a:r>
              <a:rPr lang="en-US" altLang="zh-CN" sz="1800" dirty="0"/>
              <a:t>C</a:t>
            </a:r>
            <a:r>
              <a:rPr lang="zh-CN" altLang="en-US" sz="1800" dirty="0"/>
              <a:t>杆中这</a:t>
            </a:r>
            <a:r>
              <a:rPr lang="en" altLang="zh-CN" sz="1800" dirty="0"/>
              <a:t>n-1</a:t>
            </a:r>
            <a:r>
              <a:rPr lang="zh-CN" altLang="en-US" sz="1800" dirty="0"/>
              <a:t>个盘子而言，起始杆是</a:t>
            </a:r>
            <a:r>
              <a:rPr lang="en" altLang="zh-CN" sz="1800" dirty="0"/>
              <a:t>A</a:t>
            </a:r>
            <a:r>
              <a:rPr lang="zh-CN" altLang="en-US" sz="1800" dirty="0"/>
              <a:t>杆，目标杆是</a:t>
            </a:r>
            <a:r>
              <a:rPr lang="en" altLang="zh-CN" sz="1800" dirty="0"/>
              <a:t>C</a:t>
            </a:r>
            <a:r>
              <a:rPr lang="zh-CN" altLang="en-US" sz="1800" dirty="0"/>
              <a:t>杆，媒介杆是</a:t>
            </a:r>
            <a:r>
              <a:rPr lang="en" altLang="zh-CN" sz="1800" dirty="0"/>
              <a:t>B</a:t>
            </a:r>
            <a:r>
              <a:rPr lang="zh-CN" altLang="en-US" sz="1800" dirty="0"/>
              <a:t>杆。而对于图</a:t>
            </a:r>
            <a:r>
              <a:rPr lang="en-US" altLang="zh-CN" sz="1800" dirty="0"/>
              <a:t>1</a:t>
            </a:r>
            <a:r>
              <a:rPr lang="zh-CN" altLang="en-US" sz="1800" dirty="0"/>
              <a:t>的</a:t>
            </a:r>
            <a:r>
              <a:rPr lang="en" altLang="zh-CN" sz="1800" dirty="0"/>
              <a:t>n</a:t>
            </a:r>
            <a:r>
              <a:rPr lang="zh-CN" altLang="en-US" sz="1800" dirty="0"/>
              <a:t>个盘子而言，起始杆是</a:t>
            </a:r>
            <a:r>
              <a:rPr lang="en" altLang="zh-CN" sz="1800" dirty="0"/>
              <a:t>A</a:t>
            </a:r>
            <a:r>
              <a:rPr lang="zh-CN" altLang="en-US" sz="1800" dirty="0"/>
              <a:t>杆，目标杆是</a:t>
            </a:r>
            <a:r>
              <a:rPr lang="en" altLang="zh-CN" sz="1800" dirty="0"/>
              <a:t>B</a:t>
            </a:r>
            <a:r>
              <a:rPr lang="zh-CN" altLang="en-US" sz="1800" dirty="0"/>
              <a:t>杆，媒介杆是</a:t>
            </a:r>
            <a:r>
              <a:rPr lang="en" altLang="zh-CN" sz="1800" dirty="0"/>
              <a:t>C</a:t>
            </a:r>
            <a:r>
              <a:rPr lang="zh-CN" altLang="en-US" sz="1800" dirty="0"/>
              <a:t>杆。</a:t>
            </a:r>
          </a:p>
          <a:p>
            <a:pPr marL="0" indent="0">
              <a:buNone/>
            </a:pPr>
            <a:endParaRPr lang="en-US" altLang="zh-CN" sz="1800" dirty="0"/>
          </a:p>
        </p:txBody>
      </p:sp>
      <p:pic>
        <p:nvPicPr>
          <p:cNvPr id="6" name="图片 5">
            <a:extLst>
              <a:ext uri="{FF2B5EF4-FFF2-40B4-BE49-F238E27FC236}">
                <a16:creationId xmlns:a16="http://schemas.microsoft.com/office/drawing/2014/main" xmlns="" id="{A0693503-B370-2F49-BC72-BB4DD8DF308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5960" y="3071402"/>
            <a:ext cx="5105400" cy="1676400"/>
          </a:xfrm>
          <a:prstGeom prst="rect">
            <a:avLst/>
          </a:prstGeom>
          <a:noFill/>
          <a:ln>
            <a:noFill/>
          </a:ln>
        </p:spPr>
      </p:pic>
      <p:sp>
        <p:nvSpPr>
          <p:cNvPr id="5" name="文本框 4">
            <a:extLst>
              <a:ext uri="{FF2B5EF4-FFF2-40B4-BE49-F238E27FC236}">
                <a16:creationId xmlns:a16="http://schemas.microsoft.com/office/drawing/2014/main" xmlns="" id="{8F97F7B4-FA6D-5C48-B177-9E2B0110438F}"/>
              </a:ext>
            </a:extLst>
          </p:cNvPr>
          <p:cNvSpPr txBox="1"/>
          <p:nvPr/>
        </p:nvSpPr>
        <p:spPr>
          <a:xfrm>
            <a:off x="2557944" y="4598564"/>
            <a:ext cx="4104311" cy="369332"/>
          </a:xfrm>
          <a:prstGeom prst="rect">
            <a:avLst/>
          </a:prstGeom>
          <a:noFill/>
        </p:spPr>
        <p:txBody>
          <a:bodyPr wrap="square" rtlCol="0">
            <a:spAutoFit/>
          </a:bodyPr>
          <a:lstStyle/>
          <a:p>
            <a:r>
              <a:rPr lang="zh-CN" altLang="zh-CN" dirty="0"/>
              <a:t>图</a:t>
            </a:r>
            <a:r>
              <a:rPr lang="en-US" altLang="zh-CN" dirty="0"/>
              <a:t>2 </a:t>
            </a:r>
            <a:r>
              <a:rPr lang="zh-CN" altLang="zh-CN" dirty="0"/>
              <a:t>前</a:t>
            </a:r>
            <a:r>
              <a:rPr lang="en-US" altLang="zh-CN" dirty="0"/>
              <a:t>n-1</a:t>
            </a:r>
            <a:r>
              <a:rPr lang="zh-CN" altLang="zh-CN" dirty="0"/>
              <a:t>个盘子从</a:t>
            </a:r>
            <a:r>
              <a:rPr lang="en-US" altLang="zh-CN" dirty="0"/>
              <a:t>A</a:t>
            </a:r>
            <a:r>
              <a:rPr lang="zh-CN" altLang="zh-CN" dirty="0"/>
              <a:t>杆移动到</a:t>
            </a:r>
            <a:r>
              <a:rPr lang="en-US" altLang="zh-CN" dirty="0"/>
              <a:t>C</a:t>
            </a:r>
            <a:r>
              <a:rPr lang="zh-CN" altLang="zh-CN" dirty="0"/>
              <a:t>杆</a:t>
            </a:r>
          </a:p>
        </p:txBody>
      </p:sp>
    </p:spTree>
    <p:extLst>
      <p:ext uri="{BB962C8B-B14F-4D97-AF65-F5344CB8AC3E}">
        <p14:creationId xmlns:p14="http://schemas.microsoft.com/office/powerpoint/2010/main" val="68487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240972" y="1558539"/>
            <a:ext cx="8555375" cy="4681537"/>
          </a:xfrm>
        </p:spPr>
        <p:txBody>
          <a:bodyPr/>
          <a:lstStyle/>
          <a:p>
            <a:pPr>
              <a:buFont typeface="Wingdings" pitchFamily="2" charset="2"/>
              <a:buChar char="l"/>
            </a:pPr>
            <a:r>
              <a:rPr lang="zh-CN" altLang="en-US" sz="1800" dirty="0"/>
              <a:t>下一步：把</a:t>
            </a:r>
            <a:r>
              <a:rPr lang="en" altLang="zh-CN" sz="1800" dirty="0"/>
              <a:t>A</a:t>
            </a:r>
            <a:r>
              <a:rPr lang="zh-CN" altLang="en-US" sz="1800" dirty="0"/>
              <a:t>杆的第</a:t>
            </a:r>
            <a:r>
              <a:rPr lang="en" altLang="zh-CN" sz="1800" dirty="0"/>
              <a:t>n</a:t>
            </a:r>
            <a:r>
              <a:rPr lang="zh-CN" altLang="en-US" sz="1800" dirty="0"/>
              <a:t>个盘子移动到</a:t>
            </a:r>
            <a:r>
              <a:rPr lang="en" altLang="zh-CN" sz="1800" dirty="0"/>
              <a:t>B</a:t>
            </a:r>
            <a:r>
              <a:rPr lang="zh-CN" altLang="en-US" sz="1800" dirty="0"/>
              <a:t>杆。</a:t>
            </a: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a:buFont typeface="Wingdings" pitchFamily="2" charset="2"/>
              <a:buChar char="l"/>
            </a:pPr>
            <a:endParaRPr lang="en-US" altLang="zh-CN" sz="1800" dirty="0"/>
          </a:p>
          <a:p>
            <a:pPr marL="0" indent="0">
              <a:buNone/>
            </a:pPr>
            <a:endParaRPr lang="en-US" altLang="zh-CN" sz="1800" dirty="0"/>
          </a:p>
          <a:p>
            <a:pPr>
              <a:buFont typeface="Wingdings" pitchFamily="2" charset="2"/>
              <a:buChar char="l"/>
            </a:pPr>
            <a:r>
              <a:rPr lang="zh-CN" altLang="en-US" sz="1800" dirty="0"/>
              <a:t>再下一步：把</a:t>
            </a:r>
            <a:r>
              <a:rPr lang="en" altLang="zh-CN" sz="1800" dirty="0"/>
              <a:t>C</a:t>
            </a:r>
            <a:r>
              <a:rPr lang="zh-CN" altLang="en-US" sz="1800" dirty="0"/>
              <a:t>杆上的</a:t>
            </a:r>
            <a:r>
              <a:rPr lang="en" altLang="zh-CN" sz="1800" dirty="0"/>
              <a:t>n-1</a:t>
            </a:r>
            <a:r>
              <a:rPr lang="zh-CN" altLang="en-US" sz="1800" dirty="0"/>
              <a:t>个盘子移动到</a:t>
            </a:r>
            <a:r>
              <a:rPr lang="en" altLang="zh-CN" sz="1800" dirty="0"/>
              <a:t>B</a:t>
            </a:r>
            <a:r>
              <a:rPr lang="zh-CN" altLang="en-US" sz="1800" dirty="0"/>
              <a:t>杆上，注意对于图</a:t>
            </a:r>
            <a:r>
              <a:rPr lang="en-US" altLang="zh-CN" sz="1800" dirty="0"/>
              <a:t>3</a:t>
            </a:r>
            <a:r>
              <a:rPr lang="zh-CN" altLang="en-US" sz="1800" dirty="0"/>
              <a:t>的</a:t>
            </a:r>
            <a:r>
              <a:rPr lang="en" altLang="zh-CN" sz="1800" dirty="0"/>
              <a:t>n-1</a:t>
            </a:r>
            <a:r>
              <a:rPr lang="zh-CN" altLang="en-US" sz="1800" dirty="0"/>
              <a:t>个盘子而言，起始杆是</a:t>
            </a:r>
            <a:r>
              <a:rPr lang="en" altLang="zh-CN" sz="1800" dirty="0"/>
              <a:t>C</a:t>
            </a:r>
            <a:r>
              <a:rPr lang="zh-CN" altLang="en-US" sz="1800" dirty="0"/>
              <a:t>杆，目标杆是</a:t>
            </a:r>
            <a:r>
              <a:rPr lang="en" altLang="zh-CN" sz="1800" dirty="0"/>
              <a:t>B</a:t>
            </a:r>
            <a:r>
              <a:rPr lang="zh-CN" altLang="en-US" sz="1800" dirty="0"/>
              <a:t>杆，媒介杆是</a:t>
            </a:r>
            <a:r>
              <a:rPr lang="en" altLang="zh-CN" sz="1800" dirty="0"/>
              <a:t>A</a:t>
            </a:r>
            <a:r>
              <a:rPr lang="zh-CN" altLang="en-US" sz="1800" dirty="0"/>
              <a:t>杆。移动完成如下图</a:t>
            </a:r>
            <a:r>
              <a:rPr lang="en-US" altLang="zh-CN" sz="1800" dirty="0"/>
              <a:t>4</a:t>
            </a:r>
            <a:r>
              <a:rPr lang="zh-CN" altLang="en-US" sz="1800" dirty="0"/>
              <a:t>：</a:t>
            </a:r>
            <a:endParaRPr lang="en-US" altLang="zh-CN" sz="1800" dirty="0"/>
          </a:p>
          <a:p>
            <a:pPr>
              <a:buFont typeface="Wingdings" pitchFamily="2" charset="2"/>
              <a:buChar char="l"/>
            </a:pPr>
            <a:endParaRPr lang="zh-CN" altLang="en-US" sz="1800" dirty="0"/>
          </a:p>
          <a:p>
            <a:pPr>
              <a:buFont typeface="Wingdings" pitchFamily="2" charset="2"/>
              <a:buChar char="l"/>
            </a:pPr>
            <a:endParaRPr lang="zh-CN" altLang="en-US" sz="1800" dirty="0"/>
          </a:p>
          <a:p>
            <a:pPr marL="0" indent="0">
              <a:buNone/>
            </a:pPr>
            <a:endParaRPr lang="en-US" altLang="zh-CN" sz="1800" dirty="0"/>
          </a:p>
        </p:txBody>
      </p:sp>
      <p:sp>
        <p:nvSpPr>
          <p:cNvPr id="5" name="文本框 4">
            <a:extLst>
              <a:ext uri="{FF2B5EF4-FFF2-40B4-BE49-F238E27FC236}">
                <a16:creationId xmlns:a16="http://schemas.microsoft.com/office/drawing/2014/main" xmlns="" id="{8F97F7B4-FA6D-5C48-B177-9E2B0110438F}"/>
              </a:ext>
            </a:extLst>
          </p:cNvPr>
          <p:cNvSpPr txBox="1"/>
          <p:nvPr/>
        </p:nvSpPr>
        <p:spPr>
          <a:xfrm>
            <a:off x="2859473" y="3861626"/>
            <a:ext cx="4104311" cy="369332"/>
          </a:xfrm>
          <a:prstGeom prst="rect">
            <a:avLst/>
          </a:prstGeom>
          <a:noFill/>
        </p:spPr>
        <p:txBody>
          <a:bodyPr wrap="square" rtlCol="0">
            <a:spAutoFit/>
          </a:bodyPr>
          <a:lstStyle/>
          <a:p>
            <a:r>
              <a:rPr lang="zh-CN" altLang="zh-CN" dirty="0"/>
              <a:t>图</a:t>
            </a:r>
            <a:r>
              <a:rPr lang="en-US" altLang="zh-CN" dirty="0"/>
              <a:t>3 </a:t>
            </a:r>
            <a:r>
              <a:rPr lang="zh-CN" altLang="zh-CN" dirty="0"/>
              <a:t>第</a:t>
            </a:r>
            <a:r>
              <a:rPr lang="en-US" altLang="zh-CN" dirty="0"/>
              <a:t>n</a:t>
            </a:r>
            <a:r>
              <a:rPr lang="zh-CN" altLang="zh-CN" dirty="0"/>
              <a:t>个盘子从</a:t>
            </a:r>
            <a:r>
              <a:rPr lang="en-US" altLang="zh-CN" dirty="0"/>
              <a:t>A</a:t>
            </a:r>
            <a:r>
              <a:rPr lang="zh-CN" altLang="zh-CN" dirty="0"/>
              <a:t>杆移动到</a:t>
            </a:r>
            <a:r>
              <a:rPr lang="en-US" altLang="zh-CN" dirty="0"/>
              <a:t>B</a:t>
            </a:r>
            <a:r>
              <a:rPr lang="zh-CN" altLang="zh-CN" dirty="0"/>
              <a:t>杆 </a:t>
            </a:r>
            <a:endParaRPr kumimoji="1" lang="zh-CN" altLang="en-US" dirty="0"/>
          </a:p>
        </p:txBody>
      </p:sp>
      <p:pic>
        <p:nvPicPr>
          <p:cNvPr id="7" name="图片 6">
            <a:extLst>
              <a:ext uri="{FF2B5EF4-FFF2-40B4-BE49-F238E27FC236}">
                <a16:creationId xmlns:a16="http://schemas.microsoft.com/office/drawing/2014/main" xmlns="" id="{6C5614F2-F756-8842-A7EB-CE0E64C7428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325" y="2185226"/>
            <a:ext cx="5105400" cy="1676400"/>
          </a:xfrm>
          <a:prstGeom prst="rect">
            <a:avLst/>
          </a:prstGeom>
          <a:noFill/>
          <a:ln>
            <a:noFill/>
          </a:ln>
        </p:spPr>
      </p:pic>
      <p:pic>
        <p:nvPicPr>
          <p:cNvPr id="8" name="图片 7">
            <a:extLst>
              <a:ext uri="{FF2B5EF4-FFF2-40B4-BE49-F238E27FC236}">
                <a16:creationId xmlns:a16="http://schemas.microsoft.com/office/drawing/2014/main" xmlns="" id="{86EADA16-E365-E64B-9EB0-EE1DE8F5C8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8325" y="4885552"/>
            <a:ext cx="5105400" cy="1663700"/>
          </a:xfrm>
          <a:prstGeom prst="rect">
            <a:avLst/>
          </a:prstGeom>
          <a:noFill/>
          <a:ln>
            <a:noFill/>
          </a:ln>
        </p:spPr>
      </p:pic>
      <p:sp>
        <p:nvSpPr>
          <p:cNvPr id="9" name="文本框 8">
            <a:extLst>
              <a:ext uri="{FF2B5EF4-FFF2-40B4-BE49-F238E27FC236}">
                <a16:creationId xmlns:a16="http://schemas.microsoft.com/office/drawing/2014/main" xmlns="" id="{D9BB1649-913F-3F4A-9722-4011BBD24F81}"/>
              </a:ext>
            </a:extLst>
          </p:cNvPr>
          <p:cNvSpPr txBox="1"/>
          <p:nvPr/>
        </p:nvSpPr>
        <p:spPr>
          <a:xfrm>
            <a:off x="3626089" y="6462227"/>
            <a:ext cx="1968022" cy="369332"/>
          </a:xfrm>
          <a:prstGeom prst="rect">
            <a:avLst/>
          </a:prstGeom>
          <a:noFill/>
        </p:spPr>
        <p:txBody>
          <a:bodyPr wrap="square" rtlCol="0">
            <a:spAutoFit/>
          </a:bodyPr>
          <a:lstStyle/>
          <a:p>
            <a:pPr algn="ctr"/>
            <a:r>
              <a:rPr lang="zh-CN" altLang="zh-CN" dirty="0"/>
              <a:t>图</a:t>
            </a:r>
            <a:r>
              <a:rPr lang="en-US" altLang="zh-CN" dirty="0"/>
              <a:t>4</a:t>
            </a:r>
            <a:r>
              <a:rPr lang="zh-CN" altLang="en-US" dirty="0"/>
              <a:t> 移动完成图</a:t>
            </a:r>
            <a:endParaRPr kumimoji="1" lang="zh-CN" altLang="en-US" dirty="0"/>
          </a:p>
        </p:txBody>
      </p:sp>
    </p:spTree>
    <p:extLst>
      <p:ext uri="{BB962C8B-B14F-4D97-AF65-F5344CB8AC3E}">
        <p14:creationId xmlns:p14="http://schemas.microsoft.com/office/powerpoint/2010/main" val="3322578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36178" y="1911033"/>
            <a:ext cx="8305800" cy="4681537"/>
          </a:xfrm>
        </p:spPr>
        <p:txBody>
          <a:bodyPr/>
          <a:lstStyle/>
          <a:p>
            <a:pPr>
              <a:buFont typeface="Wingdings" pitchFamily="2" charset="2"/>
              <a:buChar char="l"/>
            </a:pPr>
            <a:endParaRPr lang="en-US" altLang="zh-CN" sz="2000" dirty="0"/>
          </a:p>
          <a:p>
            <a:pPr>
              <a:buFont typeface="Wingdings" pitchFamily="2" charset="2"/>
              <a:buChar char="l"/>
            </a:pPr>
            <a:r>
              <a:rPr lang="en-US" altLang="zh-CN" sz="2000" dirty="0"/>
              <a:t>n</a:t>
            </a:r>
            <a:r>
              <a:rPr lang="zh-CN" altLang="en-US" sz="2000" dirty="0"/>
              <a:t>个盘子的汉诺塔问题可描述为：把</a:t>
            </a:r>
            <a:r>
              <a:rPr lang="en-US" altLang="zh-CN" sz="2000" dirty="0"/>
              <a:t>n</a:t>
            </a:r>
            <a:r>
              <a:rPr lang="zh-CN" altLang="en-US" sz="2000" dirty="0"/>
              <a:t>个盘子从</a:t>
            </a:r>
            <a:r>
              <a:rPr lang="en-US" altLang="zh-CN" sz="2000" dirty="0"/>
              <a:t>A</a:t>
            </a:r>
            <a:r>
              <a:rPr lang="zh-CN" altLang="en-US" sz="2000" dirty="0"/>
              <a:t>杆（起始杆）移动到</a:t>
            </a:r>
            <a:r>
              <a:rPr lang="en-US" altLang="zh-CN" sz="2000" dirty="0"/>
              <a:t>B</a:t>
            </a:r>
            <a:r>
              <a:rPr lang="zh-CN" altLang="en-US" sz="2000" dirty="0"/>
              <a:t>杆（目标杆），借助</a:t>
            </a:r>
            <a:r>
              <a:rPr lang="en-US" altLang="zh-CN" sz="2000" dirty="0"/>
              <a:t>C</a:t>
            </a:r>
            <a:r>
              <a:rPr lang="zh-CN" altLang="en-US" sz="2000" dirty="0"/>
              <a:t>杆（媒介杆）。在假定前</a:t>
            </a:r>
            <a:r>
              <a:rPr lang="en-US" altLang="zh-CN" sz="2000" dirty="0"/>
              <a:t>n-1</a:t>
            </a:r>
            <a:r>
              <a:rPr lang="zh-CN" altLang="en-US" sz="2000" dirty="0"/>
              <a:t>个盘子移动问题已经解决的情况下，解决办法分三步：</a:t>
            </a:r>
          </a:p>
          <a:p>
            <a:pPr lvl="1"/>
            <a:r>
              <a:rPr lang="zh-CN" altLang="en-US" sz="2000" dirty="0"/>
              <a:t>把前</a:t>
            </a:r>
            <a:r>
              <a:rPr lang="en-US" altLang="zh-CN" sz="2000" dirty="0"/>
              <a:t>n-1</a:t>
            </a:r>
            <a:r>
              <a:rPr lang="zh-CN" altLang="en-US" sz="2000" dirty="0"/>
              <a:t>个盘子从</a:t>
            </a:r>
            <a:r>
              <a:rPr lang="en-US" altLang="zh-CN" sz="2000" dirty="0"/>
              <a:t>A</a:t>
            </a:r>
            <a:r>
              <a:rPr lang="zh-CN" altLang="en-US" sz="2000" dirty="0"/>
              <a:t>杆（起始杆）移动到</a:t>
            </a:r>
            <a:r>
              <a:rPr lang="en-US" altLang="zh-CN" sz="2000" dirty="0"/>
              <a:t>C</a:t>
            </a:r>
            <a:r>
              <a:rPr lang="zh-CN" altLang="en-US" sz="2000" dirty="0"/>
              <a:t>杆（目标杆），借助</a:t>
            </a:r>
            <a:r>
              <a:rPr lang="en-US" altLang="zh-CN" sz="2000" dirty="0"/>
              <a:t>B</a:t>
            </a:r>
            <a:r>
              <a:rPr lang="zh-CN" altLang="en-US" sz="2000" dirty="0"/>
              <a:t>杆（媒介杆）；</a:t>
            </a:r>
          </a:p>
          <a:p>
            <a:pPr lvl="1"/>
            <a:r>
              <a:rPr lang="zh-CN" altLang="en-US" sz="2000" dirty="0"/>
              <a:t>把第</a:t>
            </a:r>
            <a:r>
              <a:rPr lang="en-US" altLang="zh-CN" sz="2000" dirty="0"/>
              <a:t>n</a:t>
            </a:r>
            <a:r>
              <a:rPr lang="zh-CN" altLang="en-US" sz="2000" dirty="0"/>
              <a:t>个盘子从</a:t>
            </a:r>
            <a:r>
              <a:rPr lang="en-US" altLang="zh-CN" sz="2000" dirty="0"/>
              <a:t>A</a:t>
            </a:r>
            <a:r>
              <a:rPr lang="zh-CN" altLang="en-US" sz="2000" dirty="0"/>
              <a:t>杆移动到</a:t>
            </a:r>
            <a:r>
              <a:rPr lang="en-US" altLang="zh-CN" sz="2000" dirty="0"/>
              <a:t>B</a:t>
            </a:r>
            <a:r>
              <a:rPr lang="zh-CN" altLang="en-US" sz="2000" dirty="0"/>
              <a:t>杆；</a:t>
            </a:r>
          </a:p>
          <a:p>
            <a:pPr lvl="1"/>
            <a:r>
              <a:rPr lang="zh-CN" altLang="en-US" sz="2000" dirty="0"/>
              <a:t>再把</a:t>
            </a:r>
            <a:r>
              <a:rPr lang="en-US" altLang="zh-CN" sz="2000" dirty="0"/>
              <a:t>C</a:t>
            </a:r>
            <a:r>
              <a:rPr lang="zh-CN" altLang="en-US" sz="2000" dirty="0"/>
              <a:t>杆（起始杆）上的</a:t>
            </a:r>
            <a:r>
              <a:rPr lang="en-US" altLang="zh-CN" sz="2000" dirty="0"/>
              <a:t>n-1</a:t>
            </a:r>
            <a:r>
              <a:rPr lang="zh-CN" altLang="en-US" sz="2000" dirty="0"/>
              <a:t>个盘子移动到</a:t>
            </a:r>
            <a:r>
              <a:rPr lang="en-US" altLang="zh-CN" sz="2000" dirty="0"/>
              <a:t>B</a:t>
            </a:r>
            <a:r>
              <a:rPr lang="zh-CN" altLang="en-US" sz="2000" dirty="0"/>
              <a:t>杆（目标杆），借助</a:t>
            </a:r>
            <a:r>
              <a:rPr lang="en-US" altLang="zh-CN" sz="2000" dirty="0"/>
              <a:t>A</a:t>
            </a:r>
            <a:r>
              <a:rPr lang="zh-CN" altLang="en-US" sz="2000" dirty="0"/>
              <a:t>杆（媒介杆）。</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306829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函数定义与调用</a:t>
            </a:r>
            <a:endParaRPr kumimoji="1" lang="zh-CN" altLang="en-US" dirty="0"/>
          </a:p>
        </p:txBody>
      </p:sp>
      <p:sp>
        <p:nvSpPr>
          <p:cNvPr id="3" name="内容占位符 2"/>
          <p:cNvSpPr>
            <a:spLocks noGrp="1"/>
          </p:cNvSpPr>
          <p:nvPr>
            <p:ph idx="1"/>
          </p:nvPr>
        </p:nvSpPr>
        <p:spPr/>
        <p:txBody>
          <a:bodyPr/>
          <a:lstStyle/>
          <a:p>
            <a:pPr marL="0" indent="0">
              <a:buNone/>
            </a:pPr>
            <a:endParaRPr lang="zh-CN" altLang="en-US" dirty="0"/>
          </a:p>
          <a:p>
            <a:r>
              <a:rPr lang="zh-CN" altLang="en-US" dirty="0"/>
              <a:t>用关键字</a:t>
            </a:r>
            <a:r>
              <a:rPr lang="en" altLang="zh-CN" b="1" i="1" dirty="0"/>
              <a:t>def</a:t>
            </a:r>
            <a:r>
              <a:rPr lang="zh-CN" altLang="en-US" dirty="0"/>
              <a:t>来定义函数。</a:t>
            </a:r>
            <a:endParaRPr lang="en-US" altLang="zh-CN" dirty="0"/>
          </a:p>
          <a:p>
            <a:pPr>
              <a:buFont typeface="Wingdings" pitchFamily="2" charset="2"/>
              <a:buChar char="l"/>
            </a:pPr>
            <a:endParaRPr lang="en-US" altLang="zh-CN" dirty="0"/>
          </a:p>
          <a:p>
            <a:pPr>
              <a:buFont typeface="Wingdings" pitchFamily="2" charset="2"/>
              <a:buChar char="l"/>
            </a:pPr>
            <a:r>
              <a:rPr lang="zh-CN" altLang="en-US" dirty="0"/>
              <a:t>定义函数的一般形式：</a:t>
            </a:r>
          </a:p>
          <a:p>
            <a:pPr marL="0" indent="0">
              <a:buNone/>
            </a:pPr>
            <a:r>
              <a:rPr lang="en-US" altLang="zh-CN" dirty="0"/>
              <a:t>	</a:t>
            </a:r>
            <a:r>
              <a:rPr lang="en" altLang="zh-CN" i="1" dirty="0"/>
              <a:t>def </a:t>
            </a:r>
            <a:r>
              <a:rPr lang="zh-CN" altLang="en-US" i="1" dirty="0"/>
              <a:t>函数名</a:t>
            </a:r>
            <a:r>
              <a:rPr lang="en-US" altLang="zh-CN" i="1" dirty="0"/>
              <a:t>(</a:t>
            </a:r>
            <a:r>
              <a:rPr lang="zh-CN" altLang="en-US" i="1" dirty="0"/>
              <a:t>参数</a:t>
            </a:r>
            <a:r>
              <a:rPr lang="en-US" altLang="zh-CN" i="1" dirty="0"/>
              <a:t>):</a:t>
            </a:r>
          </a:p>
          <a:p>
            <a:pPr marL="0" indent="0">
              <a:buNone/>
            </a:pPr>
            <a:r>
              <a:rPr lang="en-US" altLang="zh-CN" i="1" dirty="0"/>
              <a:t>    		</a:t>
            </a:r>
            <a:r>
              <a:rPr lang="zh-CN" altLang="en-US" i="1" dirty="0"/>
              <a:t>函数体</a:t>
            </a:r>
          </a:p>
        </p:txBody>
      </p:sp>
    </p:spTree>
    <p:extLst>
      <p:ext uri="{BB962C8B-B14F-4D97-AF65-F5344CB8AC3E}">
        <p14:creationId xmlns:p14="http://schemas.microsoft.com/office/powerpoint/2010/main" val="1175859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09284" y="1479786"/>
            <a:ext cx="8305800" cy="4681537"/>
          </a:xfrm>
        </p:spPr>
        <p:txBody>
          <a:bodyPr/>
          <a:lstStyle/>
          <a:p>
            <a:pPr marL="0" indent="0">
              <a:buNone/>
            </a:pPr>
            <a:endParaRPr lang="en-US" altLang="zh-CN" sz="2000" dirty="0"/>
          </a:p>
          <a:p>
            <a:pPr>
              <a:buFont typeface="Wingdings" pitchFamily="2" charset="2"/>
              <a:buChar char="l"/>
            </a:pPr>
            <a:r>
              <a:rPr lang="zh-CN" altLang="en-US" sz="2000" dirty="0"/>
              <a:t>程序设计思路：</a:t>
            </a:r>
            <a:endParaRPr lang="en-US" altLang="zh-CN" sz="2000" dirty="0"/>
          </a:p>
          <a:p>
            <a:pPr>
              <a:buFont typeface="Wingdings" pitchFamily="2" charset="2"/>
              <a:buChar char="l"/>
            </a:pPr>
            <a:endParaRPr lang="zh-CN" altLang="en-US" sz="2000" dirty="0"/>
          </a:p>
          <a:p>
            <a:pPr lvl="1"/>
            <a:r>
              <a:rPr lang="zh-CN" altLang="en-US" sz="2000" dirty="0"/>
              <a:t>如果将汉诺塔问题设计成函数</a:t>
            </a:r>
            <a:r>
              <a:rPr lang="en-US" altLang="zh-CN" sz="2000" dirty="0"/>
              <a:t>Hanoi()</a:t>
            </a:r>
            <a:r>
              <a:rPr lang="zh-CN" altLang="en-US" sz="2000" dirty="0"/>
              <a:t>，函数的入口参数应为</a:t>
            </a:r>
            <a:r>
              <a:rPr lang="en-US" altLang="zh-CN" sz="2000" dirty="0"/>
              <a:t>n</a:t>
            </a:r>
            <a:r>
              <a:rPr lang="zh-CN" altLang="en-US" sz="2000" dirty="0"/>
              <a:t>，表示“把</a:t>
            </a:r>
            <a:r>
              <a:rPr lang="en-US" altLang="zh-CN" sz="2000" dirty="0"/>
              <a:t>n</a:t>
            </a:r>
            <a:r>
              <a:rPr lang="zh-CN" altLang="en-US" sz="2000" dirty="0"/>
              <a:t>个盘子从一杆移动到另一杆上”。</a:t>
            </a:r>
            <a:endParaRPr lang="en-US" altLang="zh-CN" sz="2000" dirty="0"/>
          </a:p>
          <a:p>
            <a:pPr lvl="1"/>
            <a:r>
              <a:rPr lang="zh-CN" altLang="en-US" sz="2000" dirty="0"/>
              <a:t>在移动</a:t>
            </a:r>
            <a:r>
              <a:rPr lang="en-US" altLang="zh-CN" sz="2000" dirty="0"/>
              <a:t>n</a:t>
            </a:r>
            <a:r>
              <a:rPr lang="zh-CN" altLang="en-US" sz="2000" dirty="0"/>
              <a:t>个圆盘的过程中，包含了“把</a:t>
            </a:r>
            <a:r>
              <a:rPr lang="en-US" altLang="zh-CN" sz="2000" dirty="0"/>
              <a:t>n-1</a:t>
            </a:r>
            <a:r>
              <a:rPr lang="zh-CN" altLang="en-US" sz="2000" dirty="0"/>
              <a:t>个盘子从一杆移动到另一杆上”的操作，显然它仍然可以调用</a:t>
            </a:r>
            <a:r>
              <a:rPr lang="en-US" altLang="zh-CN" sz="2000" dirty="0"/>
              <a:t>Hanoi()</a:t>
            </a:r>
            <a:r>
              <a:rPr lang="zh-CN" altLang="en-US" sz="2000" dirty="0"/>
              <a:t>函数，只要将其入口参数修改为</a:t>
            </a:r>
            <a:r>
              <a:rPr lang="en-US" altLang="zh-CN" sz="2000" dirty="0"/>
              <a:t>n-1</a:t>
            </a:r>
            <a:r>
              <a:rPr lang="zh-CN" altLang="en-US" sz="2000" dirty="0"/>
              <a:t>即可。</a:t>
            </a:r>
            <a:endParaRPr lang="en-US" altLang="zh-CN" sz="2000" dirty="0"/>
          </a:p>
          <a:p>
            <a:pPr lvl="1"/>
            <a:r>
              <a:rPr lang="zh-CN" altLang="en-US" sz="2000" dirty="0"/>
              <a:t>如果一个函数自己调用自己，则称之为</a:t>
            </a:r>
            <a:r>
              <a:rPr lang="zh-CN" altLang="en-US" sz="2000" b="1" dirty="0"/>
              <a:t>递归函数</a:t>
            </a:r>
            <a:r>
              <a:rPr lang="zh-CN" altLang="en-US" sz="2000" dirty="0"/>
              <a:t>。它通过调用自身，将问题转化为本质相同但规模较小的子问题。</a:t>
            </a:r>
          </a:p>
          <a:p>
            <a:pPr marL="0" indent="0">
              <a:buNone/>
            </a:pPr>
            <a:endParaRPr lang="en-US" altLang="zh-CN" sz="2000" dirty="0"/>
          </a:p>
        </p:txBody>
      </p:sp>
    </p:spTree>
    <p:extLst>
      <p:ext uri="{BB962C8B-B14F-4D97-AF65-F5344CB8AC3E}">
        <p14:creationId xmlns:p14="http://schemas.microsoft.com/office/powerpoint/2010/main" val="1800177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32412" y="1882925"/>
            <a:ext cx="8555375" cy="4681537"/>
          </a:xfrm>
        </p:spPr>
        <p:txBody>
          <a:bodyPr/>
          <a:lstStyle/>
          <a:p>
            <a:pPr marL="0" indent="0">
              <a:buNone/>
            </a:pPr>
            <a:r>
              <a:rPr lang="en-US" altLang="zh-CN" sz="1800" dirty="0"/>
              <a:t>'''Hanoi</a:t>
            </a:r>
            <a:r>
              <a:rPr lang="zh-CN" altLang="en-US" sz="1800" dirty="0"/>
              <a:t>问题</a:t>
            </a:r>
            <a:r>
              <a:rPr lang="en-US" altLang="zh-CN" sz="1800" dirty="0"/>
              <a:t>'''</a:t>
            </a:r>
          </a:p>
          <a:p>
            <a:pPr marL="0" indent="0">
              <a:buNone/>
            </a:pPr>
            <a:r>
              <a:rPr lang="en-US" altLang="zh-CN" sz="1800" dirty="0"/>
              <a:t>def </a:t>
            </a:r>
            <a:r>
              <a:rPr lang="en-US" altLang="zh-CN" sz="1800" dirty="0" err="1"/>
              <a:t>hanoi</a:t>
            </a:r>
            <a:r>
              <a:rPr lang="en-US" altLang="zh-CN" sz="1800" dirty="0"/>
              <a:t>(</a:t>
            </a:r>
            <a:r>
              <a:rPr lang="en-US" altLang="zh-CN" sz="1800" dirty="0" err="1"/>
              <a:t>n,Begin_Col,End_Col,Media_Col</a:t>
            </a:r>
            <a:r>
              <a:rPr lang="en-US" altLang="zh-CN" sz="1800" dirty="0"/>
              <a:t>):</a:t>
            </a:r>
          </a:p>
          <a:p>
            <a:pPr marL="0" indent="0">
              <a:buNone/>
            </a:pPr>
            <a:r>
              <a:rPr lang="en-US" altLang="zh-CN" sz="1800" dirty="0"/>
              <a:t>	if n == 1:</a:t>
            </a:r>
          </a:p>
          <a:p>
            <a:pPr marL="0" indent="0">
              <a:buNone/>
            </a:pPr>
            <a:r>
              <a:rPr lang="en-US" altLang="zh-CN" sz="1800" dirty="0"/>
              <a:t>		print(</a:t>
            </a:r>
            <a:r>
              <a:rPr lang="en-US" altLang="zh-CN" sz="1800" dirty="0" err="1"/>
              <a:t>Begin_Col</a:t>
            </a:r>
            <a:r>
              <a:rPr lang="en-US" altLang="zh-CN" sz="1800" dirty="0"/>
              <a:t> + '--&gt;' + </a:t>
            </a:r>
            <a:r>
              <a:rPr lang="en-US" altLang="zh-CN" sz="1800" dirty="0" err="1"/>
              <a:t>End_Col</a:t>
            </a:r>
            <a:r>
              <a:rPr lang="en-US" altLang="zh-CN" sz="1800" dirty="0"/>
              <a:t>)</a:t>
            </a:r>
          </a:p>
          <a:p>
            <a:pPr marL="0" indent="0">
              <a:buNone/>
            </a:pPr>
            <a:r>
              <a:rPr lang="en-US" altLang="zh-CN" sz="1800" dirty="0"/>
              <a:t>	else:</a:t>
            </a:r>
          </a:p>
          <a:p>
            <a:pPr marL="0" indent="0">
              <a:buNone/>
            </a:pPr>
            <a:r>
              <a:rPr lang="en-US" altLang="zh-CN" sz="1800" dirty="0"/>
              <a:t>		</a:t>
            </a:r>
            <a:r>
              <a:rPr lang="en-US" altLang="zh-CN" sz="1800" dirty="0" err="1"/>
              <a:t>hanoi</a:t>
            </a:r>
            <a:r>
              <a:rPr lang="en-US" altLang="zh-CN" sz="1800" dirty="0"/>
              <a:t>(n-1,Begin_Col,Media_Col,End_Col)</a:t>
            </a:r>
          </a:p>
          <a:p>
            <a:pPr marL="0" indent="0">
              <a:buNone/>
            </a:pPr>
            <a:r>
              <a:rPr lang="en-US" altLang="zh-CN" sz="1800" dirty="0"/>
              <a:t>		print(</a:t>
            </a:r>
            <a:r>
              <a:rPr lang="en-US" altLang="zh-CN" sz="1800" dirty="0" err="1"/>
              <a:t>Begin_Col</a:t>
            </a:r>
            <a:r>
              <a:rPr lang="en-US" altLang="zh-CN" sz="1800" dirty="0"/>
              <a:t> + '--&gt;' + </a:t>
            </a:r>
            <a:r>
              <a:rPr lang="en-US" altLang="zh-CN" sz="1800" dirty="0" err="1"/>
              <a:t>End_Col</a:t>
            </a:r>
            <a:r>
              <a:rPr lang="en-US" altLang="zh-CN" sz="1800" dirty="0"/>
              <a:t>)</a:t>
            </a:r>
          </a:p>
          <a:p>
            <a:pPr marL="0" indent="0">
              <a:buNone/>
            </a:pPr>
            <a:r>
              <a:rPr lang="en-US" altLang="zh-CN" sz="1800" dirty="0"/>
              <a:t>		</a:t>
            </a:r>
            <a:r>
              <a:rPr lang="en-US" altLang="zh-CN" sz="1800" dirty="0" err="1"/>
              <a:t>hanoi</a:t>
            </a:r>
            <a:r>
              <a:rPr lang="en-US" altLang="zh-CN" sz="1800" dirty="0"/>
              <a:t>(n-1,Media_Col,End_Col,Begin_Col)</a:t>
            </a:r>
          </a:p>
          <a:p>
            <a:pPr marL="0" indent="0">
              <a:buNone/>
            </a:pPr>
            <a:r>
              <a:rPr lang="en-US" altLang="zh-CN" sz="1800" dirty="0"/>
              <a:t>n = input("</a:t>
            </a:r>
            <a:r>
              <a:rPr lang="zh-CN" altLang="en-US" sz="1800" dirty="0"/>
              <a:t>请输入</a:t>
            </a:r>
            <a:r>
              <a:rPr lang="en-US" altLang="zh-CN" sz="1800" dirty="0"/>
              <a:t>Hanoi</a:t>
            </a:r>
            <a:r>
              <a:rPr lang="zh-CN" altLang="en-US" sz="1800" dirty="0"/>
              <a:t>塔的阶数：</a:t>
            </a:r>
            <a:r>
              <a:rPr lang="en-US" altLang="zh-CN" sz="1800" dirty="0"/>
              <a:t>\t")</a:t>
            </a:r>
          </a:p>
          <a:p>
            <a:pPr marL="0" indent="0">
              <a:buNone/>
            </a:pPr>
            <a:r>
              <a:rPr lang="en-US" altLang="zh-CN" sz="1800" dirty="0"/>
              <a:t>n = </a:t>
            </a:r>
            <a:r>
              <a:rPr lang="en-US" altLang="zh-CN" sz="1800" dirty="0" err="1"/>
              <a:t>int</a:t>
            </a:r>
            <a:r>
              <a:rPr lang="en-US" altLang="zh-CN" sz="1800" dirty="0"/>
              <a:t>(n)</a:t>
            </a:r>
          </a:p>
          <a:p>
            <a:pPr marL="0" indent="0">
              <a:buNone/>
            </a:pPr>
            <a:r>
              <a:rPr lang="en-US" altLang="zh-CN" sz="1800" dirty="0" err="1"/>
              <a:t>hanoi</a:t>
            </a:r>
            <a:r>
              <a:rPr lang="en-US" altLang="zh-CN" sz="1800" dirty="0"/>
              <a:t>(</a:t>
            </a:r>
            <a:r>
              <a:rPr lang="en-US" altLang="zh-CN" sz="1800" dirty="0" err="1"/>
              <a:t>n,'A','B','C</a:t>
            </a:r>
            <a:r>
              <a:rPr lang="en-US" altLang="zh-CN" sz="1800" dirty="0"/>
              <a:t>')</a:t>
            </a:r>
          </a:p>
          <a:p>
            <a:pPr marL="0" indent="0">
              <a:buNone/>
            </a:pPr>
            <a:endParaRPr lang="en-US" altLang="zh-CN" sz="1800" dirty="0"/>
          </a:p>
        </p:txBody>
      </p:sp>
      <p:sp>
        <p:nvSpPr>
          <p:cNvPr id="5" name="文本框 4">
            <a:extLst>
              <a:ext uri="{FF2B5EF4-FFF2-40B4-BE49-F238E27FC236}">
                <a16:creationId xmlns:a16="http://schemas.microsoft.com/office/drawing/2014/main" xmlns="" id="{5FA01D28-67F2-394F-BE4C-944D14EA969C}"/>
              </a:ext>
            </a:extLst>
          </p:cNvPr>
          <p:cNvSpPr txBox="1"/>
          <p:nvPr/>
        </p:nvSpPr>
        <p:spPr>
          <a:xfrm>
            <a:off x="6497661" y="2115006"/>
            <a:ext cx="2188420" cy="3754874"/>
          </a:xfrm>
          <a:prstGeom prst="rect">
            <a:avLst/>
          </a:prstGeom>
          <a:noFill/>
          <a:ln>
            <a:solidFill>
              <a:schemeClr val="accent1"/>
            </a:solidFill>
          </a:ln>
        </p:spPr>
        <p:txBody>
          <a:bodyPr wrap="none" rtlCol="0">
            <a:spAutoFit/>
          </a:bodyPr>
          <a:lstStyle/>
          <a:p>
            <a:r>
              <a:rPr lang="zh-CN" altLang="zh-CN" sz="1400" dirty="0"/>
              <a:t>运行结果如下：</a:t>
            </a:r>
          </a:p>
          <a:p>
            <a:r>
              <a:rPr lang="zh-CN" altLang="zh-CN" sz="1400" dirty="0"/>
              <a:t>请输入</a:t>
            </a:r>
            <a:r>
              <a:rPr lang="en-US" altLang="zh-CN" sz="1400" dirty="0"/>
              <a:t>Hanoi</a:t>
            </a:r>
            <a:r>
              <a:rPr lang="zh-CN" altLang="zh-CN" sz="1400" dirty="0"/>
              <a:t>塔的阶数：</a:t>
            </a:r>
            <a:r>
              <a:rPr lang="en-US" altLang="zh-CN" sz="1400" dirty="0"/>
              <a:t>4</a:t>
            </a:r>
            <a:endParaRPr lang="zh-CN" altLang="zh-CN" sz="1400" dirty="0"/>
          </a:p>
          <a:p>
            <a:r>
              <a:rPr lang="en-US" altLang="zh-CN" sz="1400" dirty="0"/>
              <a:t>A--&gt;C</a:t>
            </a:r>
            <a:endParaRPr lang="zh-CN" altLang="zh-CN" sz="1400" dirty="0"/>
          </a:p>
          <a:p>
            <a:r>
              <a:rPr lang="en-US" altLang="zh-CN" sz="1400" dirty="0"/>
              <a:t>A--&gt;B</a:t>
            </a:r>
            <a:endParaRPr lang="zh-CN" altLang="zh-CN" sz="1400" dirty="0"/>
          </a:p>
          <a:p>
            <a:r>
              <a:rPr lang="en-US" altLang="zh-CN" sz="1400" dirty="0"/>
              <a:t>C--&gt;B</a:t>
            </a:r>
            <a:endParaRPr lang="zh-CN" altLang="zh-CN" sz="1400" dirty="0"/>
          </a:p>
          <a:p>
            <a:r>
              <a:rPr lang="en-US" altLang="zh-CN" sz="1400" dirty="0"/>
              <a:t>A--&gt;C</a:t>
            </a:r>
            <a:endParaRPr lang="zh-CN" altLang="zh-CN" sz="1400" dirty="0"/>
          </a:p>
          <a:p>
            <a:r>
              <a:rPr lang="en-US" altLang="zh-CN" sz="1400" dirty="0"/>
              <a:t>B--&gt;A</a:t>
            </a:r>
            <a:endParaRPr lang="zh-CN" altLang="zh-CN" sz="1400" dirty="0"/>
          </a:p>
          <a:p>
            <a:r>
              <a:rPr lang="en-US" altLang="zh-CN" sz="1400" dirty="0"/>
              <a:t>B--&gt;C</a:t>
            </a:r>
            <a:endParaRPr lang="zh-CN" altLang="zh-CN" sz="1400" dirty="0"/>
          </a:p>
          <a:p>
            <a:r>
              <a:rPr lang="en-US" altLang="zh-CN" sz="1400" dirty="0"/>
              <a:t>A--&gt;C</a:t>
            </a:r>
            <a:endParaRPr lang="zh-CN" altLang="zh-CN" sz="1400" dirty="0"/>
          </a:p>
          <a:p>
            <a:r>
              <a:rPr lang="en-US" altLang="zh-CN" sz="1400" dirty="0"/>
              <a:t>A--&gt;B</a:t>
            </a:r>
            <a:endParaRPr lang="zh-CN" altLang="zh-CN" sz="1400" dirty="0"/>
          </a:p>
          <a:p>
            <a:r>
              <a:rPr lang="en-US" altLang="zh-CN" sz="1400" dirty="0"/>
              <a:t>C--&gt;B</a:t>
            </a:r>
            <a:endParaRPr lang="zh-CN" altLang="zh-CN" sz="1400" dirty="0"/>
          </a:p>
          <a:p>
            <a:r>
              <a:rPr lang="en-US" altLang="zh-CN" sz="1400" dirty="0"/>
              <a:t>C--&gt;A</a:t>
            </a:r>
            <a:endParaRPr lang="zh-CN" altLang="zh-CN" sz="1400" dirty="0"/>
          </a:p>
          <a:p>
            <a:r>
              <a:rPr lang="en-US" altLang="zh-CN" sz="1400" dirty="0"/>
              <a:t>B--&gt;A</a:t>
            </a:r>
            <a:endParaRPr lang="zh-CN" altLang="zh-CN" sz="1400" dirty="0"/>
          </a:p>
          <a:p>
            <a:r>
              <a:rPr lang="en-US" altLang="zh-CN" sz="1400" dirty="0"/>
              <a:t>C--&gt;B</a:t>
            </a:r>
            <a:endParaRPr lang="zh-CN" altLang="zh-CN" sz="1400" dirty="0"/>
          </a:p>
          <a:p>
            <a:r>
              <a:rPr lang="en-US" altLang="zh-CN" sz="1400" dirty="0"/>
              <a:t>A--&gt;C</a:t>
            </a:r>
          </a:p>
          <a:p>
            <a:r>
              <a:rPr lang="en" altLang="zh-CN" sz="1400" dirty="0"/>
              <a:t>A--&gt;B</a:t>
            </a:r>
          </a:p>
          <a:p>
            <a:r>
              <a:rPr lang="en" altLang="zh-CN" sz="1400" dirty="0"/>
              <a:t>C--&gt;B</a:t>
            </a:r>
          </a:p>
        </p:txBody>
      </p:sp>
    </p:spTree>
    <p:extLst>
      <p:ext uri="{BB962C8B-B14F-4D97-AF65-F5344CB8AC3E}">
        <p14:creationId xmlns:p14="http://schemas.microsoft.com/office/powerpoint/2010/main" val="40440298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332412" y="1911033"/>
            <a:ext cx="8555375" cy="4681537"/>
          </a:xfrm>
        </p:spPr>
        <p:txBody>
          <a:bodyPr/>
          <a:lstStyle/>
          <a:p>
            <a:pPr marL="0" indent="0">
              <a:buNone/>
            </a:pPr>
            <a:r>
              <a:rPr lang="en-US" altLang="zh-CN" sz="2400" dirty="0"/>
              <a:t>【</a:t>
            </a:r>
            <a:r>
              <a:rPr lang="zh-CN" altLang="en-US" sz="2400" dirty="0"/>
              <a:t>例</a:t>
            </a:r>
            <a:r>
              <a:rPr lang="en-US" altLang="zh-CN" sz="2400" dirty="0"/>
              <a:t>5-12】  </a:t>
            </a:r>
            <a:r>
              <a:rPr lang="zh-CN" altLang="en-US" sz="2400" dirty="0"/>
              <a:t>读入一个最大整数，对该数之前的所有偶数验证哥德巴赫猜想的正确性，即一个大于等于</a:t>
            </a:r>
            <a:r>
              <a:rPr lang="en-US" altLang="zh-CN" sz="2400" dirty="0"/>
              <a:t>4</a:t>
            </a:r>
            <a:r>
              <a:rPr lang="zh-CN" altLang="en-US" sz="2400" dirty="0"/>
              <a:t>的偶数可以分解成两个素数之和。例如，</a:t>
            </a:r>
            <a:r>
              <a:rPr lang="en-US" altLang="zh-CN" sz="2400" dirty="0"/>
              <a:t>4=2+2</a:t>
            </a:r>
            <a:r>
              <a:rPr lang="zh-CN" altLang="en-US" sz="2400" dirty="0"/>
              <a:t>；</a:t>
            </a:r>
            <a:r>
              <a:rPr lang="en-US" altLang="zh-CN" sz="2400" dirty="0"/>
              <a:t>6=3+3</a:t>
            </a:r>
            <a:r>
              <a:rPr lang="zh-CN" altLang="en-US" sz="2400" dirty="0"/>
              <a:t>；</a:t>
            </a:r>
            <a:r>
              <a:rPr lang="en-US" altLang="zh-CN" sz="2400" dirty="0"/>
              <a:t>8=3+5</a:t>
            </a:r>
            <a:r>
              <a:rPr lang="zh-CN" altLang="en-US" sz="2400" dirty="0"/>
              <a:t>；等等。 </a:t>
            </a:r>
            <a:endParaRPr lang="en-US" altLang="zh-CN" sz="2400" dirty="0"/>
          </a:p>
          <a:p>
            <a:pPr>
              <a:buFont typeface="Wingdings" pitchFamily="2" charset="2"/>
              <a:buChar char="l"/>
            </a:pPr>
            <a:endParaRPr lang="zh-CN" altLang="en-US" sz="1800" dirty="0"/>
          </a:p>
          <a:p>
            <a:pPr>
              <a:buFont typeface="Wingdings" pitchFamily="2" charset="2"/>
              <a:buChar char="l"/>
            </a:pPr>
            <a:r>
              <a:rPr lang="zh-CN" altLang="en-US" sz="2000" dirty="0"/>
              <a:t>本例主要介绍</a:t>
            </a:r>
            <a:r>
              <a:rPr lang="zh-CN" altLang="en-US" sz="2000" b="1" dirty="0"/>
              <a:t>模块化程序设计</a:t>
            </a:r>
            <a:r>
              <a:rPr lang="zh-CN" altLang="en-US" sz="2000" dirty="0"/>
              <a:t>。</a:t>
            </a:r>
            <a:endParaRPr lang="en-US" altLang="zh-CN" sz="2000" dirty="0"/>
          </a:p>
          <a:p>
            <a:pPr>
              <a:buFont typeface="Wingdings" pitchFamily="2" charset="2"/>
              <a:buChar char="l"/>
            </a:pPr>
            <a:r>
              <a:rPr lang="zh-CN" altLang="en-US" sz="2000" dirty="0"/>
              <a:t>程序设计的一个重要的设计思想是：模块化程序设计以及其中的</a:t>
            </a:r>
            <a:r>
              <a:rPr lang="zh-CN" altLang="en-US" sz="2000" b="1" dirty="0"/>
              <a:t>自顶向下</a:t>
            </a:r>
            <a:r>
              <a:rPr lang="zh-CN" altLang="en-US" sz="2000" dirty="0"/>
              <a:t>设计方法。当设计复杂程序时，采用自顶向下的方法，将要求解的编程问题划分成几个部分（子模块），如果一个子模块仍然复杂，可以继续向下分解，直到每一个子模块都足够简单。</a:t>
            </a:r>
            <a:endParaRPr lang="en-US" altLang="zh-CN" sz="2000" dirty="0"/>
          </a:p>
          <a:p>
            <a:pPr>
              <a:buFont typeface="Wingdings" pitchFamily="2" charset="2"/>
              <a:buChar char="l"/>
            </a:pPr>
            <a:r>
              <a:rPr lang="zh-CN" altLang="en-US" sz="2000" dirty="0"/>
              <a:t>自顶向下方法是一种分治法（分而治之）。</a:t>
            </a:r>
          </a:p>
          <a:p>
            <a:pPr marL="0" indent="0">
              <a:buNone/>
            </a:pPr>
            <a:endParaRPr lang="en-US" altLang="zh-CN" sz="1800" dirty="0"/>
          </a:p>
        </p:txBody>
      </p:sp>
    </p:spTree>
    <p:extLst>
      <p:ext uri="{BB962C8B-B14F-4D97-AF65-F5344CB8AC3E}">
        <p14:creationId xmlns:p14="http://schemas.microsoft.com/office/powerpoint/2010/main" val="1156158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3" name="内容占位符 2"/>
          <p:cNvSpPr>
            <a:spLocks noGrp="1"/>
          </p:cNvSpPr>
          <p:nvPr>
            <p:ph idx="1"/>
          </p:nvPr>
        </p:nvSpPr>
        <p:spPr>
          <a:xfrm>
            <a:off x="477205" y="2030506"/>
            <a:ext cx="8169253" cy="3845859"/>
          </a:xfrm>
        </p:spPr>
        <p:txBody>
          <a:bodyPr/>
          <a:lstStyle/>
          <a:p>
            <a:pPr fontAlgn="auto"/>
            <a:r>
              <a:rPr lang="zh-CN" altLang="zh-CN" sz="2400" b="1" dirty="0"/>
              <a:t>自顶向下设计</a:t>
            </a:r>
            <a:endParaRPr lang="zh-CN" altLang="zh-CN" sz="2400" dirty="0"/>
          </a:p>
          <a:p>
            <a:pPr>
              <a:lnSpc>
                <a:spcPts val="1200"/>
              </a:lnSpc>
            </a:pPr>
            <a:endParaRPr lang="en-US" altLang="zh-CN" sz="2000" dirty="0" smtClean="0"/>
          </a:p>
          <a:p>
            <a:r>
              <a:rPr lang="zh-CN" altLang="zh-CN" sz="2000" dirty="0" smtClean="0"/>
              <a:t>第</a:t>
            </a:r>
            <a:r>
              <a:rPr lang="en-US" altLang="zh-CN" sz="2000" dirty="0"/>
              <a:t>0</a:t>
            </a:r>
            <a:r>
              <a:rPr lang="zh-CN" altLang="zh-CN" sz="2000" dirty="0"/>
              <a:t>层，即主程序（</a:t>
            </a:r>
            <a:r>
              <a:rPr lang="en-US" altLang="zh-CN" sz="2000" dirty="0"/>
              <a:t>main</a:t>
            </a:r>
            <a:r>
              <a:rPr lang="zh-CN" altLang="zh-CN" sz="2000" dirty="0"/>
              <a:t>模块）。从高层次看，它包含三个步骤：</a:t>
            </a:r>
            <a:endParaRPr lang="en-US" altLang="zh-CN" sz="2000" dirty="0"/>
          </a:p>
          <a:p>
            <a:pPr lvl="1"/>
            <a:r>
              <a:rPr lang="zh-CN" altLang="zh-CN" sz="2000" dirty="0"/>
              <a:t>读入一个大于等于</a:t>
            </a:r>
            <a:r>
              <a:rPr lang="en-US" altLang="zh-CN" sz="2000" dirty="0"/>
              <a:t>4</a:t>
            </a:r>
            <a:r>
              <a:rPr lang="zh-CN" altLang="zh-CN" sz="2000" dirty="0"/>
              <a:t>的最大数；</a:t>
            </a:r>
            <a:endParaRPr lang="en-US" altLang="zh-CN" sz="2000" dirty="0"/>
          </a:p>
          <a:p>
            <a:pPr lvl="1"/>
            <a:r>
              <a:rPr lang="zh-CN" altLang="zh-CN" sz="2000" dirty="0"/>
              <a:t>将其分解为两个素数之和；</a:t>
            </a:r>
            <a:endParaRPr lang="en-US" altLang="zh-CN" sz="2000" dirty="0"/>
          </a:p>
          <a:p>
            <a:pPr lvl="1"/>
            <a:r>
              <a:rPr lang="zh-CN" altLang="zh-CN" sz="2000" dirty="0"/>
              <a:t>若成功分解，则打印出这两个素数，否则报错。</a:t>
            </a:r>
            <a:endParaRPr lang="en-US" altLang="zh-CN" sz="2000" dirty="0"/>
          </a:p>
          <a:p>
            <a:r>
              <a:rPr lang="zh-CN" altLang="zh-CN" sz="2000" dirty="0"/>
              <a:t>因此将</a:t>
            </a:r>
            <a:r>
              <a:rPr lang="en-US" altLang="zh-CN" sz="2000" dirty="0"/>
              <a:t>main</a:t>
            </a:r>
            <a:r>
              <a:rPr lang="zh-CN" altLang="zh-CN" sz="2000" dirty="0"/>
              <a:t>分解为</a:t>
            </a:r>
            <a:r>
              <a:rPr lang="en-US" altLang="zh-CN" sz="2000" dirty="0" err="1"/>
              <a:t>readMax</a:t>
            </a:r>
            <a:r>
              <a:rPr lang="zh-CN" altLang="zh-CN" sz="2000" dirty="0"/>
              <a:t>、</a:t>
            </a:r>
            <a:r>
              <a:rPr lang="en-US" altLang="zh-CN" sz="2000" dirty="0"/>
              <a:t>decompose</a:t>
            </a:r>
            <a:r>
              <a:rPr lang="zh-CN" altLang="zh-CN" sz="2000" dirty="0"/>
              <a:t>和</a:t>
            </a:r>
            <a:r>
              <a:rPr lang="en-US" altLang="zh-CN" sz="2000" dirty="0" err="1"/>
              <a:t>printResult</a:t>
            </a:r>
            <a:r>
              <a:rPr lang="zh-CN" altLang="zh-CN" sz="2000" dirty="0"/>
              <a:t>这三个子模块。</a:t>
            </a:r>
            <a:endParaRPr lang="en-US" altLang="zh-CN" sz="2000" dirty="0"/>
          </a:p>
          <a:p>
            <a:pPr>
              <a:lnSpc>
                <a:spcPts val="1200"/>
              </a:lnSpc>
            </a:pPr>
            <a:endParaRPr lang="zh-CN" altLang="zh-CN" sz="2000" dirty="0"/>
          </a:p>
          <a:p>
            <a:r>
              <a:rPr lang="en-US" altLang="zh-CN" sz="2000" dirty="0"/>
              <a:t>decompose</a:t>
            </a:r>
            <a:r>
              <a:rPr lang="zh-CN" altLang="zh-CN" sz="2000" dirty="0"/>
              <a:t>模块仍然抽象，可以用穷举法做，即：用循环将一个偶数分解为所有两两整数之和，然后检查每次分解后的两数是否均为素数。进一步，单独做一个子模块</a:t>
            </a:r>
            <a:r>
              <a:rPr lang="en-US" altLang="zh-CN" sz="2000" dirty="0" err="1"/>
              <a:t>isPrime</a:t>
            </a:r>
            <a:r>
              <a:rPr lang="zh-CN" altLang="zh-CN" sz="2000" dirty="0"/>
              <a:t>来判断一个整数是否为素数。</a:t>
            </a:r>
            <a:endParaRPr lang="en-US" altLang="zh-CN" sz="2000" dirty="0"/>
          </a:p>
          <a:p>
            <a:pPr marL="0" indent="0">
              <a:buNone/>
            </a:pPr>
            <a:endParaRPr lang="en-US" altLang="zh-CN"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46233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xmlns="" id="{B88B7DE6-4CDA-6E4E-B355-12EEDFEB5133}"/>
              </a:ext>
            </a:extLst>
          </p:cNvPr>
          <p:cNvGraphicFramePr>
            <a:graphicFrameLocks noChangeAspect="1"/>
          </p:cNvGraphicFramePr>
          <p:nvPr>
            <p:extLst>
              <p:ext uri="{D42A27DB-BD31-4B8C-83A1-F6EECF244321}">
                <p14:modId xmlns:p14="http://schemas.microsoft.com/office/powerpoint/2010/main" val="37291646"/>
              </p:ext>
            </p:extLst>
          </p:nvPr>
        </p:nvGraphicFramePr>
        <p:xfrm>
          <a:off x="1965959" y="2515525"/>
          <a:ext cx="6107957" cy="3065004"/>
        </p:xfrm>
        <a:graphic>
          <a:graphicData uri="http://schemas.openxmlformats.org/presentationml/2006/ole">
            <mc:AlternateContent xmlns:mc="http://schemas.openxmlformats.org/markup-compatibility/2006">
              <mc:Choice xmlns:v="urn:schemas-microsoft-com:vml" Requires="v">
                <p:oleObj spid="_x0000_s2499" r:id="rId4" imgW="5435600" imgH="2730500" progId="Visio.Drawing.11">
                  <p:embed/>
                </p:oleObj>
              </mc:Choice>
              <mc:Fallback>
                <p:oleObj r:id="rId4" imgW="5435600" imgH="2730500" progId="Visio.Drawing.11">
                  <p:embed/>
                  <p:pic>
                    <p:nvPicPr>
                      <p:cNvPr id="6" name="对象 5">
                        <a:extLst>
                          <a:ext uri="{FF2B5EF4-FFF2-40B4-BE49-F238E27FC236}">
                            <a16:creationId xmlns:a16="http://schemas.microsoft.com/office/drawing/2014/main" xmlns="" id="{B88B7DE6-4CDA-6E4E-B355-12EEDFEB5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959" y="2515525"/>
                        <a:ext cx="6107957" cy="3065004"/>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xmlns="" id="{00C98146-0675-8242-A733-0AD87E358922}"/>
              </a:ext>
            </a:extLst>
          </p:cNvPr>
          <p:cNvSpPr txBox="1"/>
          <p:nvPr/>
        </p:nvSpPr>
        <p:spPr>
          <a:xfrm>
            <a:off x="762000" y="2293495"/>
            <a:ext cx="1107996" cy="1754326"/>
          </a:xfrm>
          <a:prstGeom prst="rect">
            <a:avLst/>
          </a:prstGeom>
          <a:noFill/>
        </p:spPr>
        <p:txBody>
          <a:bodyPr wrap="none" rtlCol="0">
            <a:spAutoFit/>
          </a:bodyPr>
          <a:lstStyle/>
          <a:p>
            <a:r>
              <a:rPr kumimoji="1" lang="zh-CN" altLang="en-US" dirty="0"/>
              <a:t>模块图：</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25610703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graphicFrame>
        <p:nvGraphicFramePr>
          <p:cNvPr id="7" name="内容占位符 6">
            <a:extLst>
              <a:ext uri="{FF2B5EF4-FFF2-40B4-BE49-F238E27FC236}">
                <a16:creationId xmlns:a16="http://schemas.microsoft.com/office/drawing/2014/main" xmlns="" id="{5CFEFADF-EB87-C549-985A-62AEFAC5758F}"/>
              </a:ext>
            </a:extLst>
          </p:cNvPr>
          <p:cNvGraphicFramePr>
            <a:graphicFrameLocks noGrp="1"/>
          </p:cNvGraphicFramePr>
          <p:nvPr>
            <p:ph idx="1"/>
            <p:extLst>
              <p:ext uri="{D42A27DB-BD31-4B8C-83A1-F6EECF244321}">
                <p14:modId xmlns:p14="http://schemas.microsoft.com/office/powerpoint/2010/main" val="4251524615"/>
              </p:ext>
            </p:extLst>
          </p:nvPr>
        </p:nvGraphicFramePr>
        <p:xfrm>
          <a:off x="845484" y="2583604"/>
          <a:ext cx="7274860" cy="3613055"/>
        </p:xfrm>
        <a:graphic>
          <a:graphicData uri="http://schemas.openxmlformats.org/drawingml/2006/table">
            <a:tbl>
              <a:tblPr>
                <a:tableStyleId>{5C22544A-7EE6-4342-B048-85BDC9FD1C3A}</a:tableStyleId>
              </a:tblPr>
              <a:tblGrid>
                <a:gridCol w="2458111">
                  <a:extLst>
                    <a:ext uri="{9D8B030D-6E8A-4147-A177-3AD203B41FA5}">
                      <a16:colId xmlns:a16="http://schemas.microsoft.com/office/drawing/2014/main" xmlns="" val="324057280"/>
                    </a:ext>
                  </a:extLst>
                </a:gridCol>
                <a:gridCol w="4816749">
                  <a:extLst>
                    <a:ext uri="{9D8B030D-6E8A-4147-A177-3AD203B41FA5}">
                      <a16:colId xmlns:a16="http://schemas.microsoft.com/office/drawing/2014/main" xmlns="" val="1624674486"/>
                    </a:ext>
                  </a:extLst>
                </a:gridCol>
              </a:tblGrid>
              <a:tr h="255368">
                <a:tc>
                  <a:txBody>
                    <a:bodyPr/>
                    <a:lstStyle/>
                    <a:p>
                      <a:pPr algn="just">
                        <a:spcAft>
                          <a:spcPts val="0"/>
                        </a:spcAft>
                      </a:pPr>
                      <a:r>
                        <a:rPr lang="zh-CN" sz="1800" kern="1000" dirty="0">
                          <a:effectLst/>
                        </a:rPr>
                        <a:t>模块</a:t>
                      </a:r>
                      <a:r>
                        <a:rPr lang="zh-CN" sz="1800" kern="1000" dirty="0" smtClean="0">
                          <a:effectLst/>
                        </a:rPr>
                        <a:t>名 转换</a:t>
                      </a:r>
                      <a:r>
                        <a:rPr lang="zh-CN" sz="1800" kern="1000" dirty="0">
                          <a:effectLst/>
                        </a:rPr>
                        <a:t>为 函数名</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0">
                          <a:effectLst/>
                        </a:rPr>
                        <a:t>描述</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83442388"/>
                  </a:ext>
                </a:extLst>
              </a:tr>
              <a:tr h="255368">
                <a:tc>
                  <a:txBody>
                    <a:bodyPr/>
                    <a:lstStyle/>
                    <a:p>
                      <a:pPr algn="just">
                        <a:spcAft>
                          <a:spcPts val="0"/>
                        </a:spcAft>
                      </a:pPr>
                      <a:r>
                        <a:rPr lang="en-US" sz="1800" kern="1000" dirty="0">
                          <a:effectLst/>
                        </a:rPr>
                        <a:t>main()</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0">
                          <a:effectLst/>
                        </a:rPr>
                        <a:t>验证哥德巴赫猜想的程序。</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140005254"/>
                  </a:ext>
                </a:extLst>
              </a:tr>
              <a:tr h="766104">
                <a:tc>
                  <a:txBody>
                    <a:bodyPr/>
                    <a:lstStyle/>
                    <a:p>
                      <a:pPr algn="just">
                        <a:spcAft>
                          <a:spcPts val="0"/>
                        </a:spcAft>
                      </a:pPr>
                      <a:r>
                        <a:rPr lang="en-US" sz="1800" kern="1000">
                          <a:effectLst/>
                        </a:rPr>
                        <a:t>readMax()</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0" dirty="0">
                          <a:effectLst/>
                        </a:rPr>
                        <a:t>读入一个最大整数，要求它是一个大于等于</a:t>
                      </a:r>
                      <a:r>
                        <a:rPr lang="en-US" sz="1800" kern="1000" dirty="0">
                          <a:effectLst/>
                        </a:rPr>
                        <a:t>4</a:t>
                      </a:r>
                      <a:r>
                        <a:rPr lang="zh-CN" sz="1800" kern="1000" dirty="0">
                          <a:effectLst/>
                        </a:rPr>
                        <a:t>的数。返回此数。</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554956604"/>
                  </a:ext>
                </a:extLst>
              </a:tr>
              <a:tr h="766104">
                <a:tc>
                  <a:txBody>
                    <a:bodyPr/>
                    <a:lstStyle/>
                    <a:p>
                      <a:pPr algn="just">
                        <a:spcAft>
                          <a:spcPts val="0"/>
                        </a:spcAft>
                      </a:pPr>
                      <a:r>
                        <a:rPr lang="en-US" sz="1800" kern="1000" dirty="0">
                          <a:effectLst/>
                        </a:rPr>
                        <a:t>decompose(a)</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0">
                          <a:effectLst/>
                        </a:rPr>
                        <a:t>返回偶数</a:t>
                      </a:r>
                      <a:r>
                        <a:rPr lang="en-US" sz="1800" kern="1000">
                          <a:effectLst/>
                        </a:rPr>
                        <a:t>a</a:t>
                      </a:r>
                      <a:r>
                        <a:rPr lang="zh-CN" sz="1800" kern="1000">
                          <a:effectLst/>
                        </a:rPr>
                        <a:t>成功分解的两个素数；若不能分解，则返回</a:t>
                      </a:r>
                      <a:r>
                        <a:rPr lang="en-US" sz="1800" kern="1000">
                          <a:effectLst/>
                        </a:rPr>
                        <a:t>[0, 0]</a:t>
                      </a:r>
                      <a:r>
                        <a:rPr lang="zh-CN" sz="1800" kern="100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699368608"/>
                  </a:ext>
                </a:extLst>
              </a:tr>
              <a:tr h="1532207">
                <a:tc>
                  <a:txBody>
                    <a:bodyPr/>
                    <a:lstStyle/>
                    <a:p>
                      <a:pPr algn="just">
                        <a:spcAft>
                          <a:spcPts val="0"/>
                        </a:spcAft>
                      </a:pPr>
                      <a:r>
                        <a:rPr lang="en-US" sz="1800" kern="1000" dirty="0" err="1">
                          <a:effectLst/>
                        </a:rPr>
                        <a:t>isPrime</a:t>
                      </a:r>
                      <a:r>
                        <a:rPr lang="en-US" sz="1800" kern="1000" dirty="0">
                          <a:effectLst/>
                        </a:rPr>
                        <a:t>(x)</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0" dirty="0">
                          <a:effectLst/>
                        </a:rPr>
                        <a:t>判断一个数</a:t>
                      </a:r>
                      <a:r>
                        <a:rPr lang="en-US" sz="1800" kern="1000" dirty="0">
                          <a:effectLst/>
                        </a:rPr>
                        <a:t>x</a:t>
                      </a:r>
                      <a:r>
                        <a:rPr lang="zh-CN" sz="1800" kern="1000" dirty="0">
                          <a:effectLst/>
                        </a:rPr>
                        <a:t>是否为素数，若是，返回</a:t>
                      </a:r>
                      <a:r>
                        <a:rPr lang="en-US" sz="1800" kern="1000" dirty="0">
                          <a:effectLst/>
                        </a:rPr>
                        <a:t>True</a:t>
                      </a:r>
                      <a:r>
                        <a:rPr lang="zh-CN" sz="1800" kern="1000" dirty="0">
                          <a:effectLst/>
                        </a:rPr>
                        <a:t>；否则，返回</a:t>
                      </a:r>
                      <a:r>
                        <a:rPr lang="en-US" sz="1800" kern="1000" dirty="0">
                          <a:effectLst/>
                        </a:rPr>
                        <a:t>False</a:t>
                      </a:r>
                      <a:r>
                        <a:rPr lang="zh-CN" sz="1800" kern="1000" dirty="0">
                          <a:effectLst/>
                        </a:rPr>
                        <a:t>。判断素数的算法可由其定义得到，将该数</a:t>
                      </a:r>
                      <a:r>
                        <a:rPr lang="en-US" sz="1800" kern="1000" dirty="0">
                          <a:effectLst/>
                        </a:rPr>
                        <a:t>x</a:t>
                      </a:r>
                      <a:r>
                        <a:rPr lang="zh-CN" sz="1800" kern="1000" dirty="0">
                          <a:effectLst/>
                        </a:rPr>
                        <a:t>依次除以</a:t>
                      </a:r>
                      <a:r>
                        <a:rPr lang="en-US" sz="1800" kern="1000" dirty="0">
                          <a:effectLst/>
                        </a:rPr>
                        <a:t>2, 3, …, x-1</a:t>
                      </a:r>
                      <a:r>
                        <a:rPr lang="zh-CN" sz="1800" kern="1000" dirty="0">
                          <a:effectLst/>
                        </a:rPr>
                        <a:t>，若余数都不为</a:t>
                      </a:r>
                      <a:r>
                        <a:rPr lang="en-US" sz="1800" kern="1000" dirty="0">
                          <a:effectLst/>
                        </a:rPr>
                        <a:t>0</a:t>
                      </a:r>
                      <a:r>
                        <a:rPr lang="zh-CN" sz="1800" kern="1000" dirty="0">
                          <a:effectLst/>
                        </a:rPr>
                        <a:t>，则</a:t>
                      </a:r>
                      <a:r>
                        <a:rPr lang="en-US" sz="1800" kern="1000" dirty="0">
                          <a:effectLst/>
                        </a:rPr>
                        <a:t>x</a:t>
                      </a:r>
                      <a:r>
                        <a:rPr lang="zh-CN" sz="1800" kern="1000" dirty="0">
                          <a:effectLst/>
                        </a:rPr>
                        <a:t>是一个素数。</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582982197"/>
                  </a:ext>
                </a:extLst>
              </a:tr>
            </a:tbl>
          </a:graphicData>
        </a:graphic>
      </p:graphicFrame>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xmlns="" id="{00C98146-0675-8242-A733-0AD87E358922}"/>
              </a:ext>
            </a:extLst>
          </p:cNvPr>
          <p:cNvSpPr txBox="1"/>
          <p:nvPr/>
        </p:nvSpPr>
        <p:spPr>
          <a:xfrm>
            <a:off x="762000" y="2064896"/>
            <a:ext cx="1338828" cy="369332"/>
          </a:xfrm>
          <a:prstGeom prst="rect">
            <a:avLst/>
          </a:prstGeom>
          <a:noFill/>
        </p:spPr>
        <p:txBody>
          <a:bodyPr wrap="none" rtlCol="0">
            <a:spAutoFit/>
          </a:bodyPr>
          <a:lstStyle/>
          <a:p>
            <a:r>
              <a:rPr kumimoji="1" lang="zh-CN" altLang="en-US" dirty="0"/>
              <a:t>函数设计：</a:t>
            </a:r>
          </a:p>
        </p:txBody>
      </p:sp>
    </p:spTree>
    <p:extLst>
      <p:ext uri="{BB962C8B-B14F-4D97-AF65-F5344CB8AC3E}">
        <p14:creationId xmlns:p14="http://schemas.microsoft.com/office/powerpoint/2010/main" val="527956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575469" y="1908903"/>
            <a:ext cx="7949966" cy="4384321"/>
          </a:xfrm>
        </p:spPr>
        <p:txBody>
          <a:bodyPr>
            <a:normAutofit/>
          </a:bodyPr>
          <a:lstStyle/>
          <a:p>
            <a:pPr>
              <a:buFont typeface="Wingdings" pitchFamily="2" charset="2"/>
              <a:buChar char="l"/>
            </a:pPr>
            <a:r>
              <a:rPr lang="zh-CN" altLang="en-US" sz="2400" b="1" dirty="0"/>
              <a:t>自底向上实现</a:t>
            </a:r>
          </a:p>
          <a:p>
            <a:pPr lvl="1"/>
            <a:r>
              <a:rPr lang="zh-CN" altLang="en-US" sz="2000" dirty="0" smtClean="0"/>
              <a:t>由于</a:t>
            </a:r>
            <a:r>
              <a:rPr lang="zh-CN" altLang="en-US" sz="2000" dirty="0"/>
              <a:t>上层模块依赖于下层模块，因此，需先实现下层模块</a:t>
            </a:r>
            <a:r>
              <a:rPr lang="zh-CN" altLang="en-US" sz="2000" dirty="0" smtClean="0"/>
              <a:t>。</a:t>
            </a:r>
            <a:endParaRPr lang="en-US" altLang="zh-CN" sz="2000" dirty="0" smtClean="0"/>
          </a:p>
          <a:p>
            <a:pPr marL="0" indent="0">
              <a:lnSpc>
                <a:spcPts val="1200"/>
              </a:lnSpc>
              <a:buNone/>
            </a:pPr>
            <a:endParaRPr lang="en-US" altLang="zh-CN" sz="2000" dirty="0"/>
          </a:p>
          <a:p>
            <a:r>
              <a:rPr lang="zh-CN" altLang="en-US" sz="2000" dirty="0"/>
              <a:t>实现</a:t>
            </a:r>
            <a:r>
              <a:rPr lang="en" altLang="zh-CN" sz="2000" dirty="0" err="1"/>
              <a:t>readMax</a:t>
            </a:r>
            <a:r>
              <a:rPr lang="zh-CN" altLang="en-US" sz="2000" dirty="0"/>
              <a:t>函数</a:t>
            </a:r>
            <a:r>
              <a:rPr lang="zh-CN" altLang="en-US" sz="2000" dirty="0" smtClean="0"/>
              <a:t>。</a:t>
            </a:r>
            <a:endParaRPr lang="en-US" altLang="zh-CN" sz="2000" dirty="0" smtClean="0"/>
          </a:p>
          <a:p>
            <a:pPr>
              <a:lnSpc>
                <a:spcPts val="1200"/>
              </a:lnSpc>
            </a:pPr>
            <a:endParaRPr lang="zh-CN" altLang="en-US" sz="2000" dirty="0"/>
          </a:p>
          <a:p>
            <a:pPr marL="0" indent="0">
              <a:buNone/>
            </a:pPr>
            <a:r>
              <a:rPr lang="en-US" altLang="zh-CN" sz="1800" dirty="0" err="1"/>
              <a:t>def</a:t>
            </a:r>
            <a:r>
              <a:rPr lang="en-US" altLang="zh-CN" sz="1800" dirty="0"/>
              <a:t> </a:t>
            </a:r>
            <a:r>
              <a:rPr lang="en-US" altLang="zh-CN" sz="1800" dirty="0" err="1"/>
              <a:t>readMax</a:t>
            </a:r>
            <a:r>
              <a:rPr lang="en-US" altLang="zh-CN" sz="1800" dirty="0"/>
              <a:t>():</a:t>
            </a:r>
          </a:p>
          <a:p>
            <a:pPr marL="0" indent="0">
              <a:buNone/>
            </a:pPr>
            <a:r>
              <a:rPr lang="en-US" altLang="zh-CN" sz="1800" dirty="0"/>
              <a:t>#</a:t>
            </a:r>
            <a:r>
              <a:rPr lang="zh-CN" altLang="en-US" sz="1800" dirty="0"/>
              <a:t>读入一个最大整数，要求它是一个大于等于</a:t>
            </a:r>
            <a:r>
              <a:rPr lang="en-US" altLang="zh-CN" sz="1800" dirty="0"/>
              <a:t>4</a:t>
            </a:r>
            <a:r>
              <a:rPr lang="zh-CN" altLang="en-US" sz="1800" dirty="0"/>
              <a:t>的数。返回此数。</a:t>
            </a:r>
          </a:p>
          <a:p>
            <a:pPr marL="0" indent="0">
              <a:buNone/>
            </a:pPr>
            <a:r>
              <a:rPr lang="zh-CN" altLang="en-US" sz="1800" dirty="0"/>
              <a:t>    </a:t>
            </a:r>
            <a:r>
              <a:rPr lang="en-US" altLang="zh-CN" sz="1800" dirty="0"/>
              <a:t>while True:</a:t>
            </a:r>
          </a:p>
          <a:p>
            <a:pPr marL="0" indent="0">
              <a:buNone/>
            </a:pPr>
            <a:r>
              <a:rPr lang="en-US" altLang="zh-CN" sz="1800" dirty="0"/>
              <a:t>        a = </a:t>
            </a:r>
            <a:r>
              <a:rPr lang="en-US" altLang="zh-CN" sz="1800" dirty="0" err="1"/>
              <a:t>int</a:t>
            </a:r>
            <a:r>
              <a:rPr lang="en-US" altLang="zh-CN" sz="1800" dirty="0"/>
              <a:t>(input('</a:t>
            </a:r>
            <a:r>
              <a:rPr lang="zh-CN" altLang="en-US" sz="1800" dirty="0"/>
              <a:t>请输入一个大于等于</a:t>
            </a:r>
            <a:r>
              <a:rPr lang="en-US" altLang="zh-CN" sz="1800" dirty="0"/>
              <a:t>4</a:t>
            </a:r>
            <a:r>
              <a:rPr lang="zh-CN" altLang="en-US" sz="1800" dirty="0"/>
              <a:t>的最大整数：</a:t>
            </a:r>
            <a:r>
              <a:rPr lang="en-US" altLang="zh-CN" sz="1800" dirty="0"/>
              <a:t>'))</a:t>
            </a:r>
          </a:p>
          <a:p>
            <a:pPr marL="0" indent="0">
              <a:buNone/>
            </a:pPr>
            <a:r>
              <a:rPr lang="en-US" altLang="zh-CN" sz="1800" dirty="0"/>
              <a:t>        if a&gt;=4:</a:t>
            </a:r>
          </a:p>
          <a:p>
            <a:pPr marL="0" indent="0">
              <a:buNone/>
            </a:pPr>
            <a:r>
              <a:rPr lang="en-US" altLang="zh-CN" sz="1800" dirty="0"/>
              <a:t>            return a</a:t>
            </a:r>
          </a:p>
          <a:p>
            <a:pPr marL="0" indent="0">
              <a:buNone/>
            </a:pPr>
            <a:r>
              <a:rPr lang="en-US" altLang="zh-CN" sz="1800" dirty="0"/>
              <a:t>        else:</a:t>
            </a:r>
          </a:p>
          <a:p>
            <a:pPr marL="0" indent="0">
              <a:buNone/>
            </a:pPr>
            <a:r>
              <a:rPr lang="en-US" altLang="zh-CN" sz="1800" dirty="0"/>
              <a:t>            print('</a:t>
            </a:r>
            <a:r>
              <a:rPr lang="zh-CN" altLang="en-US" sz="1800" dirty="0"/>
              <a:t>这不是一个大于等于</a:t>
            </a:r>
            <a:r>
              <a:rPr lang="en-US" altLang="zh-CN" sz="1800" dirty="0"/>
              <a:t>4</a:t>
            </a:r>
            <a:r>
              <a:rPr lang="zh-CN" altLang="en-US" sz="1800" dirty="0"/>
              <a:t>的数！</a:t>
            </a:r>
            <a:r>
              <a:rPr lang="en-US" altLang="zh-CN" sz="1800" dirty="0"/>
              <a:t>')</a:t>
            </a:r>
            <a:endParaRPr lang="zh-CN" altLang="en-US"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032667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830962" y="2001270"/>
            <a:ext cx="7344849" cy="4185761"/>
          </a:xfrm>
        </p:spPr>
        <p:txBody>
          <a:bodyPr/>
          <a:lstStyle/>
          <a:p>
            <a:r>
              <a:rPr lang="zh-CN" altLang="en-US" sz="2000" dirty="0" smtClean="0"/>
              <a:t>实现</a:t>
            </a:r>
            <a:r>
              <a:rPr lang="en" altLang="zh-CN" sz="2000" dirty="0" err="1"/>
              <a:t>isPrime</a:t>
            </a:r>
            <a:r>
              <a:rPr lang="zh-CN" altLang="en-US" sz="2000" dirty="0"/>
              <a:t>函数。</a:t>
            </a:r>
          </a:p>
          <a:p>
            <a:pPr marL="0" indent="0">
              <a:lnSpc>
                <a:spcPts val="1200"/>
              </a:lnSpc>
              <a:buNone/>
            </a:pPr>
            <a:endParaRPr lang="en" altLang="zh-CN" sz="1800" dirty="0" smtClean="0"/>
          </a:p>
          <a:p>
            <a:pPr marL="0" indent="0">
              <a:buNone/>
            </a:pPr>
            <a:r>
              <a:rPr lang="en-US" altLang="zh-CN" sz="1800" dirty="0" err="1"/>
              <a:t>def</a:t>
            </a:r>
            <a:r>
              <a:rPr lang="en-US" altLang="zh-CN" sz="1800" dirty="0"/>
              <a:t> </a:t>
            </a:r>
            <a:r>
              <a:rPr lang="en-US" altLang="zh-CN" sz="1800" dirty="0" err="1"/>
              <a:t>isPrime</a:t>
            </a:r>
            <a:r>
              <a:rPr lang="en-US" altLang="zh-CN" sz="1800" dirty="0"/>
              <a:t>(x):</a:t>
            </a:r>
          </a:p>
          <a:p>
            <a:pPr marL="0" indent="0">
              <a:buNone/>
            </a:pPr>
            <a:r>
              <a:rPr lang="en-US" altLang="zh-CN" sz="1800" dirty="0"/>
              <a:t>    #</a:t>
            </a:r>
            <a:r>
              <a:rPr lang="zh-CN" altLang="en-US" sz="1800" dirty="0"/>
              <a:t>判断一个数</a:t>
            </a:r>
            <a:r>
              <a:rPr lang="en-US" altLang="zh-CN" sz="1800" dirty="0"/>
              <a:t>x</a:t>
            </a:r>
            <a:r>
              <a:rPr lang="zh-CN" altLang="en-US" sz="1800" dirty="0"/>
              <a:t>是否为素数。</a:t>
            </a:r>
          </a:p>
          <a:p>
            <a:pPr marL="0" indent="0">
              <a:buNone/>
            </a:pPr>
            <a:r>
              <a:rPr lang="zh-CN" altLang="en-US" sz="1800" dirty="0"/>
              <a:t>    </a:t>
            </a:r>
            <a:r>
              <a:rPr lang="en-US" altLang="zh-CN" sz="1800" dirty="0"/>
              <a:t>if </a:t>
            </a:r>
            <a:r>
              <a:rPr lang="en-US" altLang="zh-CN" sz="1800" dirty="0" err="1"/>
              <a:t>int</a:t>
            </a:r>
            <a:r>
              <a:rPr lang="en-US" altLang="zh-CN" sz="1800" dirty="0"/>
              <a:t>(x) != x or x &lt;2:</a:t>
            </a:r>
          </a:p>
          <a:p>
            <a:pPr marL="0" indent="0">
              <a:buNone/>
            </a:pPr>
            <a:r>
              <a:rPr lang="en-US" altLang="zh-CN" sz="1800" dirty="0"/>
              <a:t>        return False</a:t>
            </a:r>
          </a:p>
          <a:p>
            <a:pPr marL="0" indent="0">
              <a:buNone/>
            </a:pPr>
            <a:r>
              <a:rPr lang="en-US" altLang="zh-CN" sz="1800" dirty="0"/>
              <a:t>    for i in range(2,x-1):</a:t>
            </a:r>
          </a:p>
          <a:p>
            <a:pPr marL="0" indent="0">
              <a:buNone/>
            </a:pPr>
            <a:r>
              <a:rPr lang="en-US" altLang="zh-CN" sz="1800" dirty="0"/>
              <a:t>        if x % i == 0:</a:t>
            </a:r>
          </a:p>
          <a:p>
            <a:pPr marL="0" indent="0">
              <a:buNone/>
            </a:pPr>
            <a:r>
              <a:rPr lang="en-US" altLang="zh-CN" sz="1800" dirty="0"/>
              <a:t>            return False</a:t>
            </a:r>
          </a:p>
          <a:p>
            <a:pPr marL="0" indent="0">
              <a:buNone/>
            </a:pPr>
            <a:r>
              <a:rPr lang="en-US" altLang="zh-CN" sz="1800" dirty="0"/>
              <a:t>    return True</a:t>
            </a:r>
          </a:p>
          <a:p>
            <a:pPr marL="0" indent="0">
              <a:buNone/>
            </a:pPr>
            <a:r>
              <a:rPr lang="en-US" altLang="zh-CN" sz="1800" dirty="0"/>
              <a:t>for i in range(1,101):</a:t>
            </a:r>
          </a:p>
          <a:p>
            <a:pPr marL="0" indent="0">
              <a:buNone/>
            </a:pPr>
            <a:r>
              <a:rPr lang="en-US" altLang="zh-CN" sz="1800" dirty="0"/>
              <a:t>    if </a:t>
            </a:r>
            <a:r>
              <a:rPr lang="en-US" altLang="zh-CN" sz="1800" dirty="0" err="1"/>
              <a:t>isPrime</a:t>
            </a:r>
            <a:r>
              <a:rPr lang="en-US" altLang="zh-CN" sz="1800" dirty="0"/>
              <a:t>(i):</a:t>
            </a:r>
          </a:p>
          <a:p>
            <a:pPr marL="0" indent="0">
              <a:buNone/>
            </a:pPr>
            <a:r>
              <a:rPr lang="en-US" altLang="zh-CN" sz="1800" dirty="0"/>
              <a:t>        print(i)</a:t>
            </a:r>
            <a:endParaRPr lang="zh-CN" altLang="en-US"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FE8B5893-4A58-B949-BDDF-74DDDA7818A6}"/>
              </a:ext>
            </a:extLst>
          </p:cNvPr>
          <p:cNvSpPr txBox="1"/>
          <p:nvPr/>
        </p:nvSpPr>
        <p:spPr>
          <a:xfrm>
            <a:off x="4733365" y="2001270"/>
            <a:ext cx="2823882" cy="4185761"/>
          </a:xfrm>
          <a:prstGeom prst="rect">
            <a:avLst/>
          </a:prstGeom>
          <a:noFill/>
          <a:ln>
            <a:solidFill>
              <a:schemeClr val="accent1"/>
            </a:solidFill>
          </a:ln>
        </p:spPr>
        <p:txBody>
          <a:bodyPr wrap="square" rtlCol="0">
            <a:spAutoFit/>
          </a:bodyPr>
          <a:lstStyle/>
          <a:p>
            <a:r>
              <a:rPr lang="zh-CN" altLang="zh-CN" sz="1400" dirty="0"/>
              <a:t>测试</a:t>
            </a:r>
            <a:r>
              <a:rPr lang="en-US" altLang="zh-CN" sz="1400" dirty="0" err="1"/>
              <a:t>isPrime</a:t>
            </a:r>
            <a:r>
              <a:rPr lang="zh-CN" altLang="zh-CN" sz="1400" dirty="0"/>
              <a:t>函数，使用它打印</a:t>
            </a:r>
            <a:r>
              <a:rPr lang="en-US" altLang="zh-CN" sz="1400" dirty="0"/>
              <a:t>100</a:t>
            </a:r>
            <a:r>
              <a:rPr lang="zh-CN" altLang="zh-CN" sz="1400" dirty="0"/>
              <a:t>以内的素数表，与已知素数表做比较，正确无误。</a:t>
            </a:r>
            <a:endParaRPr lang="en-US" altLang="zh-CN" sz="1400" dirty="0"/>
          </a:p>
          <a:p>
            <a:r>
              <a:rPr lang="zh-CN" altLang="zh-CN" sz="1400" dirty="0"/>
              <a:t>运行结果如下：</a:t>
            </a:r>
          </a:p>
          <a:p>
            <a:r>
              <a:rPr lang="en-US" altLang="zh-CN" sz="1400" dirty="0"/>
              <a:t>2</a:t>
            </a:r>
            <a:endParaRPr lang="zh-CN" altLang="zh-CN" sz="1400" dirty="0"/>
          </a:p>
          <a:p>
            <a:r>
              <a:rPr lang="en-US" altLang="zh-CN" sz="1400" dirty="0"/>
              <a:t>3</a:t>
            </a:r>
            <a:endParaRPr lang="zh-CN" altLang="zh-CN" sz="1400" dirty="0"/>
          </a:p>
          <a:p>
            <a:r>
              <a:rPr lang="en-US" altLang="zh-CN" sz="1400" dirty="0"/>
              <a:t>5</a:t>
            </a:r>
            <a:endParaRPr lang="zh-CN" altLang="zh-CN" sz="1400" dirty="0"/>
          </a:p>
          <a:p>
            <a:r>
              <a:rPr lang="en-US" altLang="zh-CN" sz="1400" dirty="0"/>
              <a:t>7</a:t>
            </a:r>
            <a:endParaRPr lang="zh-CN" altLang="zh-CN" sz="1400" dirty="0"/>
          </a:p>
          <a:p>
            <a:r>
              <a:rPr lang="en-US" altLang="zh-CN" sz="1400" dirty="0"/>
              <a:t>11</a:t>
            </a:r>
            <a:endParaRPr lang="zh-CN" altLang="zh-CN" sz="1400" dirty="0"/>
          </a:p>
          <a:p>
            <a:r>
              <a:rPr lang="en-US" altLang="zh-CN" sz="1400" dirty="0"/>
              <a:t>13</a:t>
            </a:r>
            <a:endParaRPr lang="zh-CN" altLang="zh-CN" sz="1400" dirty="0"/>
          </a:p>
          <a:p>
            <a:r>
              <a:rPr lang="en-US" altLang="zh-CN" sz="1400" dirty="0"/>
              <a:t>17</a:t>
            </a:r>
            <a:endParaRPr lang="zh-CN" altLang="zh-CN" sz="1400" dirty="0"/>
          </a:p>
          <a:p>
            <a:r>
              <a:rPr lang="en-US" altLang="zh-CN" sz="1400" dirty="0"/>
              <a:t>19</a:t>
            </a:r>
            <a:endParaRPr lang="zh-CN" altLang="zh-CN" sz="1400" dirty="0"/>
          </a:p>
          <a:p>
            <a:r>
              <a:rPr lang="en-US" altLang="zh-CN" sz="1400" dirty="0"/>
              <a:t>23</a:t>
            </a:r>
            <a:endParaRPr lang="zh-CN" altLang="zh-CN" sz="1400" dirty="0"/>
          </a:p>
          <a:p>
            <a:r>
              <a:rPr lang="en-US" altLang="zh-CN" sz="1400" dirty="0"/>
              <a:t>29</a:t>
            </a:r>
            <a:endParaRPr lang="zh-CN" altLang="zh-CN" sz="1400" dirty="0"/>
          </a:p>
          <a:p>
            <a:r>
              <a:rPr lang="en-US" altLang="zh-CN" sz="1400" dirty="0"/>
              <a:t>31</a:t>
            </a:r>
            <a:endParaRPr lang="zh-CN" altLang="zh-CN" sz="1400" dirty="0"/>
          </a:p>
          <a:p>
            <a:r>
              <a:rPr lang="en-US" altLang="zh-CN" sz="1400" dirty="0"/>
              <a:t>37</a:t>
            </a:r>
            <a:endParaRPr lang="zh-CN" altLang="zh-CN" sz="1400" dirty="0"/>
          </a:p>
          <a:p>
            <a:r>
              <a:rPr lang="en-US" altLang="zh-CN" sz="1400" dirty="0"/>
              <a:t>41</a:t>
            </a:r>
            <a:endParaRPr lang="zh-CN" altLang="zh-CN" sz="1400" dirty="0"/>
          </a:p>
          <a:p>
            <a:r>
              <a:rPr lang="en-US" altLang="zh-CN" sz="1400" dirty="0"/>
              <a:t>43</a:t>
            </a:r>
            <a:endParaRPr lang="zh-CN" altLang="zh-CN" sz="1400" dirty="0"/>
          </a:p>
          <a:p>
            <a:r>
              <a:rPr lang="en-US" altLang="zh-CN" sz="1400" dirty="0"/>
              <a:t>47</a:t>
            </a:r>
            <a:endParaRPr lang="zh-CN" altLang="zh-CN" sz="1400" dirty="0"/>
          </a:p>
        </p:txBody>
      </p:sp>
    </p:spTree>
    <p:extLst>
      <p:ext uri="{BB962C8B-B14F-4D97-AF65-F5344CB8AC3E}">
        <p14:creationId xmlns:p14="http://schemas.microsoft.com/office/powerpoint/2010/main" val="2089694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666281" y="2210867"/>
            <a:ext cx="7549870" cy="3867204"/>
          </a:xfrm>
        </p:spPr>
        <p:txBody>
          <a:bodyPr>
            <a:normAutofit/>
          </a:bodyPr>
          <a:lstStyle/>
          <a:p>
            <a:r>
              <a:rPr lang="zh-CN" altLang="en-US" sz="2000" dirty="0" smtClean="0"/>
              <a:t>实现</a:t>
            </a:r>
            <a:r>
              <a:rPr lang="en" altLang="zh-CN" sz="2000" dirty="0"/>
              <a:t>decompose</a:t>
            </a:r>
            <a:r>
              <a:rPr lang="zh-CN" altLang="en-US" sz="2000" dirty="0" smtClean="0"/>
              <a:t>函数。</a:t>
            </a:r>
            <a:endParaRPr lang="en-US" altLang="zh-CN" sz="2000" dirty="0" smtClean="0"/>
          </a:p>
          <a:p>
            <a:pPr>
              <a:lnSpc>
                <a:spcPts val="1200"/>
              </a:lnSpc>
            </a:pPr>
            <a:endParaRPr lang="zh-CN" altLang="en-US" sz="2000" dirty="0"/>
          </a:p>
          <a:p>
            <a:pPr marL="0" indent="0">
              <a:buNone/>
            </a:pPr>
            <a:r>
              <a:rPr lang="en-US" altLang="zh-CN" sz="1800" dirty="0" err="1"/>
              <a:t>def</a:t>
            </a:r>
            <a:r>
              <a:rPr lang="en-US" altLang="zh-CN" sz="1800" dirty="0"/>
              <a:t> decompose(a):</a:t>
            </a:r>
          </a:p>
          <a:p>
            <a:pPr marL="0" indent="0">
              <a:buNone/>
            </a:pPr>
            <a:r>
              <a:rPr lang="en-US" altLang="zh-CN" sz="1800" dirty="0"/>
              <a:t>#</a:t>
            </a:r>
            <a:r>
              <a:rPr lang="zh-CN" altLang="en-US" sz="1800" dirty="0"/>
              <a:t>返回偶数</a:t>
            </a:r>
            <a:r>
              <a:rPr lang="en-US" altLang="zh-CN" sz="1800" dirty="0"/>
              <a:t>a</a:t>
            </a:r>
            <a:r>
              <a:rPr lang="zh-CN" altLang="en-US" sz="1800" dirty="0"/>
              <a:t>成功分解的两个素数；若不能分解，则返回</a:t>
            </a:r>
            <a:r>
              <a:rPr lang="en-US" altLang="zh-CN" sz="1800" dirty="0"/>
              <a:t>[0, 0]</a:t>
            </a:r>
            <a:r>
              <a:rPr lang="zh-CN" altLang="en-US" sz="1800" dirty="0"/>
              <a:t>。</a:t>
            </a:r>
          </a:p>
          <a:p>
            <a:pPr marL="0" indent="0">
              <a:buNone/>
            </a:pPr>
            <a:r>
              <a:rPr lang="zh-CN" altLang="en-US" sz="1800" dirty="0"/>
              <a:t>    </a:t>
            </a:r>
            <a:r>
              <a:rPr lang="en-US" altLang="zh-CN" sz="1800" dirty="0"/>
              <a:t>if a % 2 != 0 or a &lt; 4:</a:t>
            </a:r>
          </a:p>
          <a:p>
            <a:pPr marL="0" indent="0">
              <a:buNone/>
            </a:pPr>
            <a:r>
              <a:rPr lang="en-US" altLang="zh-CN" sz="1800" dirty="0"/>
              <a:t>        print(</a:t>
            </a:r>
            <a:r>
              <a:rPr lang="en-US" altLang="zh-CN" sz="1800" dirty="0" err="1"/>
              <a:t>str</a:t>
            </a:r>
            <a:r>
              <a:rPr lang="en-US" altLang="zh-CN" sz="1800" dirty="0"/>
              <a:t>(a) + '</a:t>
            </a:r>
            <a:r>
              <a:rPr lang="zh-CN" altLang="en-US" sz="1800" dirty="0"/>
              <a:t>：这不是一个大于等于</a:t>
            </a:r>
            <a:r>
              <a:rPr lang="en-US" altLang="zh-CN" sz="1800" dirty="0"/>
              <a:t>4</a:t>
            </a:r>
            <a:r>
              <a:rPr lang="zh-CN" altLang="en-US" sz="1800" dirty="0"/>
              <a:t>的偶数！</a:t>
            </a:r>
            <a:r>
              <a:rPr lang="en-US" altLang="zh-CN" sz="1800" dirty="0"/>
              <a:t>')</a:t>
            </a:r>
          </a:p>
          <a:p>
            <a:pPr marL="0" indent="0">
              <a:buNone/>
            </a:pPr>
            <a:r>
              <a:rPr lang="en-US" altLang="zh-CN" sz="1800" dirty="0"/>
              <a:t>        return [0,0]</a:t>
            </a:r>
          </a:p>
          <a:p>
            <a:pPr marL="0" indent="0">
              <a:buNone/>
            </a:pPr>
            <a:r>
              <a:rPr lang="en-US" altLang="zh-CN" sz="1800" dirty="0"/>
              <a:t>    for i in range(2,a-1): #</a:t>
            </a:r>
            <a:r>
              <a:rPr lang="zh-CN" altLang="en-US" sz="1800" dirty="0"/>
              <a:t>使用穷举法分解该偶数</a:t>
            </a:r>
          </a:p>
          <a:p>
            <a:pPr marL="0" indent="0">
              <a:buNone/>
            </a:pPr>
            <a:r>
              <a:rPr lang="zh-CN" altLang="en-US" sz="1800" dirty="0"/>
              <a:t>        </a:t>
            </a:r>
            <a:r>
              <a:rPr lang="en-US" altLang="zh-CN" sz="1800" dirty="0"/>
              <a:t>if </a:t>
            </a:r>
            <a:r>
              <a:rPr lang="en-US" altLang="zh-CN" sz="1800" dirty="0" err="1"/>
              <a:t>isPrime</a:t>
            </a:r>
            <a:r>
              <a:rPr lang="en-US" altLang="zh-CN" sz="1800" dirty="0"/>
              <a:t>(i) and </a:t>
            </a:r>
            <a:r>
              <a:rPr lang="en-US" altLang="zh-CN" sz="1800" dirty="0" err="1"/>
              <a:t>isPrime</a:t>
            </a:r>
            <a:r>
              <a:rPr lang="en-US" altLang="zh-CN" sz="1800" dirty="0"/>
              <a:t>(a-i):</a:t>
            </a:r>
          </a:p>
          <a:p>
            <a:pPr marL="0" indent="0">
              <a:buNone/>
            </a:pPr>
            <a:r>
              <a:rPr lang="en-US" altLang="zh-CN" sz="1800" dirty="0"/>
              <a:t>            return [</a:t>
            </a:r>
            <a:r>
              <a:rPr lang="en-US" altLang="zh-CN" sz="1800" dirty="0" err="1"/>
              <a:t>i,a</a:t>
            </a:r>
            <a:r>
              <a:rPr lang="en-US" altLang="zh-CN" sz="1800" dirty="0"/>
              <a:t>-i]</a:t>
            </a:r>
          </a:p>
          <a:p>
            <a:pPr marL="0" indent="0">
              <a:buNone/>
            </a:pPr>
            <a:r>
              <a:rPr lang="en-US" altLang="zh-CN" sz="1800" dirty="0"/>
              <a:t>    return [0,0]</a:t>
            </a:r>
            <a:endParaRPr lang="en" altLang="zh-CN"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21053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a:t> 编程实践</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693177" y="2149245"/>
            <a:ext cx="8164706" cy="3886202"/>
          </a:xfrm>
        </p:spPr>
        <p:txBody>
          <a:bodyPr>
            <a:normAutofit/>
          </a:bodyPr>
          <a:lstStyle/>
          <a:p>
            <a:r>
              <a:rPr lang="zh-CN" altLang="en-US" sz="2000" dirty="0" smtClean="0"/>
              <a:t>实现</a:t>
            </a:r>
            <a:r>
              <a:rPr lang="en" altLang="zh-CN" sz="2000" dirty="0" smtClean="0"/>
              <a:t>main</a:t>
            </a:r>
            <a:r>
              <a:rPr lang="zh-CN" altLang="en-US" sz="2000" dirty="0"/>
              <a:t>函数</a:t>
            </a:r>
            <a:r>
              <a:rPr lang="zh-CN" altLang="en-US" sz="2000" dirty="0" smtClean="0"/>
              <a:t>。</a:t>
            </a:r>
            <a:endParaRPr lang="en-US" altLang="zh-CN" sz="2000" dirty="0" smtClean="0"/>
          </a:p>
          <a:p>
            <a:pPr>
              <a:lnSpc>
                <a:spcPts val="1200"/>
              </a:lnSpc>
            </a:pPr>
            <a:endParaRPr lang="zh-CN" altLang="en-US" sz="2000" dirty="0"/>
          </a:p>
          <a:p>
            <a:pPr marL="0" indent="0">
              <a:buNone/>
            </a:pPr>
            <a:r>
              <a:rPr lang="en-US" altLang="zh-CN" sz="1800" dirty="0" err="1"/>
              <a:t>def</a:t>
            </a:r>
            <a:r>
              <a:rPr lang="en-US" altLang="zh-CN" sz="1800" dirty="0"/>
              <a:t> main():</a:t>
            </a:r>
          </a:p>
          <a:p>
            <a:pPr marL="0" indent="0">
              <a:buNone/>
            </a:pPr>
            <a:r>
              <a:rPr lang="en-US" altLang="zh-CN" sz="1800" dirty="0"/>
              <a:t>#</a:t>
            </a:r>
            <a:r>
              <a:rPr lang="zh-CN" altLang="en-US" sz="1800" dirty="0"/>
              <a:t>验证哥德巴赫猜想的程序。</a:t>
            </a:r>
          </a:p>
          <a:p>
            <a:pPr marL="0" indent="0">
              <a:buNone/>
            </a:pPr>
            <a:r>
              <a:rPr lang="zh-CN" altLang="en-US" sz="1800" dirty="0"/>
              <a:t>    </a:t>
            </a:r>
            <a:r>
              <a:rPr lang="en-US" altLang="zh-CN" sz="1800" dirty="0" err="1"/>
              <a:t>maxNum</a:t>
            </a:r>
            <a:r>
              <a:rPr lang="en-US" altLang="zh-CN" sz="1800" dirty="0"/>
              <a:t> = </a:t>
            </a:r>
            <a:r>
              <a:rPr lang="en-US" altLang="zh-CN" sz="1800" dirty="0" err="1"/>
              <a:t>readMax</a:t>
            </a:r>
            <a:r>
              <a:rPr lang="en-US" altLang="zh-CN" sz="1800" dirty="0"/>
              <a:t>()</a:t>
            </a:r>
          </a:p>
          <a:p>
            <a:pPr marL="0" indent="0">
              <a:buNone/>
            </a:pPr>
            <a:r>
              <a:rPr lang="en-US" altLang="zh-CN" sz="1800" dirty="0"/>
              <a:t>    for i in range(4,maxNum+1,2):</a:t>
            </a:r>
          </a:p>
          <a:p>
            <a:pPr marL="0" indent="0">
              <a:buNone/>
            </a:pPr>
            <a:r>
              <a:rPr lang="en-US" altLang="zh-CN" sz="1800" dirty="0"/>
              <a:t>        primes = decompose(i)</a:t>
            </a:r>
          </a:p>
          <a:p>
            <a:pPr marL="0" indent="0">
              <a:buNone/>
            </a:pPr>
            <a:r>
              <a:rPr lang="en-US" altLang="zh-CN" sz="1800" dirty="0"/>
              <a:t>    if primes == [0,0]:</a:t>
            </a:r>
          </a:p>
          <a:p>
            <a:pPr marL="0" indent="0">
              <a:buNone/>
            </a:pPr>
            <a:r>
              <a:rPr lang="en-US" altLang="zh-CN" sz="1800" dirty="0"/>
              <a:t>        print('</a:t>
            </a:r>
            <a:r>
              <a:rPr lang="zh-CN" altLang="en-US" sz="1800" dirty="0"/>
              <a:t>哥德巴赫猜想错误：</a:t>
            </a:r>
            <a:r>
              <a:rPr lang="en-US" altLang="zh-CN" sz="1800" dirty="0"/>
              <a:t>' + </a:t>
            </a:r>
            <a:r>
              <a:rPr lang="en-US" altLang="zh-CN" sz="1800" dirty="0" err="1"/>
              <a:t>str</a:t>
            </a:r>
            <a:r>
              <a:rPr lang="en-US" altLang="zh-CN" sz="1800" dirty="0"/>
              <a:t>(i) + '</a:t>
            </a:r>
            <a:r>
              <a:rPr lang="zh-CN" altLang="en-US" sz="1800" dirty="0"/>
              <a:t>不能分解为两个素数之和。</a:t>
            </a:r>
            <a:r>
              <a:rPr lang="en-US" altLang="zh-CN" sz="1800" dirty="0"/>
              <a:t>')</a:t>
            </a:r>
          </a:p>
          <a:p>
            <a:pPr marL="0" indent="0">
              <a:buNone/>
            </a:pPr>
            <a:r>
              <a:rPr lang="en-US" altLang="zh-CN" sz="1800" dirty="0"/>
              <a:t>    else:</a:t>
            </a:r>
          </a:p>
          <a:p>
            <a:pPr marL="0" indent="0">
              <a:buNone/>
            </a:pPr>
            <a:r>
              <a:rPr lang="en-US" altLang="zh-CN" sz="1800" dirty="0"/>
              <a:t>        print('{}={}+{}'.format(</a:t>
            </a:r>
            <a:r>
              <a:rPr lang="en-US" altLang="zh-CN" sz="1800" dirty="0" err="1"/>
              <a:t>i,primes</a:t>
            </a:r>
            <a:r>
              <a:rPr lang="en-US" altLang="zh-CN" sz="1800" dirty="0"/>
              <a:t>[0],primes[1]))</a:t>
            </a:r>
            <a:endParaRPr lang="zh-CN" altLang="en-US"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62902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函数定义与调用</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t>【</a:t>
            </a:r>
            <a:r>
              <a:rPr lang="zh-CN" altLang="en-US" dirty="0"/>
              <a:t>例</a:t>
            </a:r>
            <a:r>
              <a:rPr lang="en-US" altLang="zh-CN" dirty="0"/>
              <a:t>5-1】  </a:t>
            </a:r>
            <a:r>
              <a:rPr lang="zh-CN" altLang="en-US" dirty="0"/>
              <a:t>创建</a:t>
            </a:r>
            <a:r>
              <a:rPr lang="en" altLang="zh-CN" dirty="0" err="1"/>
              <a:t>my_len</a:t>
            </a:r>
            <a:r>
              <a:rPr lang="zh-CN" altLang="en-US" dirty="0"/>
              <a:t>函数，计算列表的长度</a:t>
            </a:r>
            <a:r>
              <a:rPr lang="zh-CN" altLang="en-US" dirty="0" smtClean="0"/>
              <a:t>。</a:t>
            </a:r>
            <a:endParaRPr lang="en-US" altLang="zh-CN" dirty="0" smtClean="0"/>
          </a:p>
          <a:p>
            <a:pPr marL="0" indent="0">
              <a:buNone/>
            </a:pPr>
            <a:endParaRPr lang="zh-CN" altLang="en-US" dirty="0"/>
          </a:p>
          <a:p>
            <a:pPr marL="0" indent="0">
              <a:buNone/>
            </a:pPr>
            <a:r>
              <a:rPr lang="en" altLang="zh-CN" sz="2400" dirty="0"/>
              <a:t>def </a:t>
            </a:r>
            <a:r>
              <a:rPr lang="en" altLang="zh-CN" sz="2400" dirty="0" err="1"/>
              <a:t>my_len</a:t>
            </a:r>
            <a:r>
              <a:rPr lang="en" altLang="zh-CN" sz="2400" dirty="0"/>
              <a:t>(</a:t>
            </a:r>
            <a:r>
              <a:rPr lang="en" altLang="zh-CN" sz="2400" dirty="0" err="1"/>
              <a:t>mylist</a:t>
            </a:r>
            <a:r>
              <a:rPr lang="en" altLang="zh-CN" sz="2400" dirty="0"/>
              <a:t>):</a:t>
            </a:r>
          </a:p>
          <a:p>
            <a:pPr marL="0" indent="0">
              <a:buNone/>
            </a:pPr>
            <a:r>
              <a:rPr lang="en" altLang="zh-CN" sz="2400" dirty="0"/>
              <a:t>    #</a:t>
            </a:r>
            <a:r>
              <a:rPr lang="en" altLang="zh-CN" sz="2400" dirty="0" err="1"/>
              <a:t>mylist</a:t>
            </a:r>
            <a:r>
              <a:rPr lang="zh-CN" altLang="en" sz="2400" dirty="0"/>
              <a:t>，</a:t>
            </a:r>
            <a:r>
              <a:rPr lang="zh-CN" altLang="en-US" sz="2400" dirty="0"/>
              <a:t>某个列表</a:t>
            </a:r>
          </a:p>
          <a:p>
            <a:pPr marL="0" indent="0">
              <a:buNone/>
            </a:pPr>
            <a:r>
              <a:rPr lang="en-US" altLang="zh-CN" sz="2400" dirty="0"/>
              <a:t>    </a:t>
            </a:r>
            <a:r>
              <a:rPr lang="en" altLang="zh-CN" sz="2400" dirty="0"/>
              <a:t>length = 0</a:t>
            </a:r>
          </a:p>
          <a:p>
            <a:pPr marL="0" indent="0">
              <a:buNone/>
            </a:pPr>
            <a:r>
              <a:rPr lang="en" altLang="zh-CN" sz="2400" dirty="0"/>
              <a:t>    for </a:t>
            </a:r>
            <a:r>
              <a:rPr lang="en" altLang="zh-CN" sz="2400" dirty="0" err="1"/>
              <a:t>i</a:t>
            </a:r>
            <a:r>
              <a:rPr lang="en" altLang="zh-CN" sz="2400" dirty="0"/>
              <a:t> in </a:t>
            </a:r>
            <a:r>
              <a:rPr lang="en" altLang="zh-CN" sz="2400" dirty="0" err="1"/>
              <a:t>mylist</a:t>
            </a:r>
            <a:r>
              <a:rPr lang="en" altLang="zh-CN" sz="2400" dirty="0"/>
              <a:t>:</a:t>
            </a:r>
          </a:p>
          <a:p>
            <a:pPr marL="0" indent="0">
              <a:buNone/>
            </a:pPr>
            <a:r>
              <a:rPr lang="en" altLang="zh-CN" sz="2400" dirty="0"/>
              <a:t>	length += 1	  </a:t>
            </a:r>
          </a:p>
          <a:p>
            <a:pPr marL="0" indent="0">
              <a:buNone/>
            </a:pPr>
            <a:r>
              <a:rPr lang="en" altLang="zh-CN" sz="2400" dirty="0"/>
              <a:t>    print(length)</a:t>
            </a:r>
          </a:p>
        </p:txBody>
      </p:sp>
      <p:sp>
        <p:nvSpPr>
          <p:cNvPr id="4" name="圆角矩形 3">
            <a:extLst>
              <a:ext uri="{FF2B5EF4-FFF2-40B4-BE49-F238E27FC236}">
                <a16:creationId xmlns:a16="http://schemas.microsoft.com/office/drawing/2014/main" xmlns="" id="{6F730EEE-1ACB-4B41-9DDD-5EBE7207A5BB}"/>
              </a:ext>
            </a:extLst>
          </p:cNvPr>
          <p:cNvSpPr/>
          <p:nvPr/>
        </p:nvSpPr>
        <p:spPr bwMode="auto">
          <a:xfrm>
            <a:off x="5347748" y="4054675"/>
            <a:ext cx="2817341" cy="11261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sz="2000" dirty="0" err="1">
                <a:solidFill>
                  <a:schemeClr val="bg1"/>
                </a:solidFill>
                <a:latin typeface="Times New Roman" panose="02020603050405020304" pitchFamily="18" charset="0"/>
                <a:ea typeface="黑体" panose="02010609060101010101" pitchFamily="49" charset="-122"/>
              </a:rPr>
              <a:t>mylist</a:t>
            </a:r>
            <a:r>
              <a:rPr lang="zh-CN" altLang="en-US" sz="2000" dirty="0">
                <a:solidFill>
                  <a:schemeClr val="bg1"/>
                </a:solidFill>
                <a:latin typeface="Times New Roman" panose="02020603050405020304" pitchFamily="18" charset="0"/>
                <a:ea typeface="黑体" panose="02010609060101010101" pitchFamily="49" charset="-122"/>
              </a:rPr>
              <a:t>是函数的参数。</a:t>
            </a:r>
            <a:r>
              <a:rPr lang="en" altLang="zh-CN" sz="2000" dirty="0">
                <a:solidFill>
                  <a:schemeClr val="bg1"/>
                </a:solidFill>
                <a:latin typeface="Times New Roman" panose="02020603050405020304" pitchFamily="18" charset="0"/>
                <a:ea typeface="黑体" panose="02010609060101010101" pitchFamily="49" charset="-122"/>
              </a:rPr>
              <a:t> </a:t>
            </a:r>
          </a:p>
          <a:p>
            <a:pPr defTabSz="914400" eaLnBrk="0" fontAlgn="base" hangingPunct="0">
              <a:spcBef>
                <a:spcPct val="0"/>
              </a:spcBef>
              <a:spcAft>
                <a:spcPct val="0"/>
              </a:spcAft>
            </a:pPr>
            <a:r>
              <a:rPr lang="zh-CN" altLang="en" sz="2000" dirty="0">
                <a:solidFill>
                  <a:schemeClr val="bg1"/>
                </a:solidFill>
                <a:latin typeface="Times New Roman" panose="02020603050405020304" pitchFamily="18" charset="0"/>
                <a:ea typeface="黑体" panose="02010609060101010101" pitchFamily="49" charset="-122"/>
              </a:rPr>
              <a:t>使</a:t>
            </a:r>
            <a:r>
              <a:rPr lang="en" altLang="zh-CN" sz="2000" dirty="0" err="1">
                <a:solidFill>
                  <a:schemeClr val="bg1"/>
                </a:solidFill>
                <a:latin typeface="Times New Roman" panose="02020603050405020304" pitchFamily="18" charset="0"/>
                <a:ea typeface="黑体" panose="02010609060101010101" pitchFamily="49" charset="-122"/>
              </a:rPr>
              <a:t>my_len</a:t>
            </a:r>
            <a:r>
              <a:rPr lang="zh-CN" altLang="en-US" sz="2000" dirty="0">
                <a:solidFill>
                  <a:schemeClr val="bg1"/>
                </a:solidFill>
                <a:latin typeface="Times New Roman" panose="02020603050405020304" pitchFamily="18" charset="0"/>
                <a:ea typeface="黑体" panose="02010609060101010101" pitchFamily="49" charset="-122"/>
              </a:rPr>
              <a:t>函数能接受指定的任意列表。</a:t>
            </a:r>
            <a:endParaRPr lang="en-US" altLang="zh-CN" sz="2000" dirty="0">
              <a:solidFill>
                <a:schemeClr val="bg1"/>
              </a:solidFill>
              <a:latin typeface="Times New Roman" panose="02020603050405020304" pitchFamily="18" charset="0"/>
              <a:ea typeface="黑体" panose="02010609060101010101" pitchFamily="49" charset="-122"/>
            </a:endParaRPr>
          </a:p>
        </p:txBody>
      </p:sp>
      <p:cxnSp>
        <p:nvCxnSpPr>
          <p:cNvPr id="9" name="直线箭头连接符 8">
            <a:extLst>
              <a:ext uri="{FF2B5EF4-FFF2-40B4-BE49-F238E27FC236}">
                <a16:creationId xmlns:a16="http://schemas.microsoft.com/office/drawing/2014/main" xmlns="" id="{097F8333-490D-D843-B351-D2B35F671194}"/>
              </a:ext>
            </a:extLst>
          </p:cNvPr>
          <p:cNvCxnSpPr>
            <a:cxnSpLocks/>
            <a:endCxn id="4" idx="1"/>
          </p:cNvCxnSpPr>
          <p:nvPr/>
        </p:nvCxnSpPr>
        <p:spPr bwMode="auto">
          <a:xfrm>
            <a:off x="3472430" y="3251019"/>
            <a:ext cx="1875318" cy="1366719"/>
          </a:xfrm>
          <a:prstGeom prst="straightConnector1">
            <a:avLst/>
          </a:prstGeom>
          <a:solidFill>
            <a:schemeClr val="accent1"/>
          </a:solidFill>
          <a:ln w="47625"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814621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a:t>
            </a:r>
            <a:r>
              <a:rPr lang="zh-CN" altLang="en-US" dirty="0"/>
              <a:t> 习题</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452718" y="1780540"/>
            <a:ext cx="8422341" cy="4681537"/>
          </a:xfrm>
        </p:spPr>
        <p:txBody>
          <a:bodyPr>
            <a:normAutofit/>
          </a:bodyPr>
          <a:lstStyle/>
          <a:p>
            <a:r>
              <a:rPr lang="en-US" altLang="zh-CN" sz="1800" dirty="0"/>
              <a:t>1.</a:t>
            </a:r>
            <a:r>
              <a:rPr lang="zh-CN" altLang="zh-CN" sz="1800" dirty="0"/>
              <a:t>概念题</a:t>
            </a:r>
          </a:p>
          <a:p>
            <a:pPr marL="457200" lvl="1" indent="0">
              <a:buNone/>
            </a:pPr>
            <a:r>
              <a:rPr lang="en-US" altLang="zh-CN" sz="1800" dirty="0"/>
              <a:t>1) </a:t>
            </a:r>
            <a:r>
              <a:rPr lang="zh-CN" altLang="zh-CN" sz="1800" dirty="0"/>
              <a:t>函数的作用是什么？</a:t>
            </a:r>
          </a:p>
          <a:p>
            <a:pPr marL="457200" lvl="1" indent="0">
              <a:buNone/>
            </a:pPr>
            <a:r>
              <a:rPr lang="en-US" altLang="zh-CN" sz="1800" dirty="0"/>
              <a:t>2) Python</a:t>
            </a:r>
            <a:r>
              <a:rPr lang="zh-CN" altLang="zh-CN" sz="1800" dirty="0"/>
              <a:t>中，向函数传递参数有哪几种方法？</a:t>
            </a:r>
          </a:p>
          <a:p>
            <a:pPr marL="457200" lvl="1" indent="0">
              <a:buNone/>
            </a:pPr>
            <a:r>
              <a:rPr lang="en-US" altLang="zh-CN" sz="1800" dirty="0"/>
              <a:t>3) </a:t>
            </a:r>
            <a:r>
              <a:rPr lang="zh-CN" altLang="zh-CN" sz="1800" dirty="0"/>
              <a:t>简述变量的作用域？</a:t>
            </a:r>
          </a:p>
          <a:p>
            <a:pPr marL="457200" lvl="1" indent="0">
              <a:buNone/>
            </a:pPr>
            <a:r>
              <a:rPr lang="en-US" altLang="zh-CN" sz="1800" dirty="0"/>
              <a:t>4) </a:t>
            </a:r>
            <a:r>
              <a:rPr lang="zh-CN" altLang="zh-CN" sz="1800" dirty="0"/>
              <a:t>了解什么是递归函数。</a:t>
            </a:r>
          </a:p>
          <a:p>
            <a:pPr marL="457200" lvl="1" indent="0">
              <a:buNone/>
            </a:pPr>
            <a:r>
              <a:rPr lang="en-US" altLang="zh-CN" sz="1800" dirty="0"/>
              <a:t>5) </a:t>
            </a:r>
            <a:r>
              <a:rPr lang="zh-CN" altLang="zh-CN" sz="1800" dirty="0"/>
              <a:t>了解模块化程序设计和自定向下方法。</a:t>
            </a:r>
          </a:p>
          <a:p>
            <a:pPr>
              <a:buFont typeface="Wingdings" pitchFamily="2" charset="2"/>
              <a:buChar char="l"/>
            </a:pPr>
            <a:r>
              <a:rPr lang="en-US" altLang="zh-CN" sz="1800" dirty="0"/>
              <a:t>2.</a:t>
            </a:r>
            <a:r>
              <a:rPr lang="zh-CN" altLang="zh-CN" sz="1800" dirty="0"/>
              <a:t>编程题</a:t>
            </a:r>
          </a:p>
          <a:p>
            <a:pPr marL="400050" lvl="1" indent="0">
              <a:buNone/>
            </a:pPr>
            <a:r>
              <a:rPr lang="en-US" altLang="zh-CN" sz="1800" dirty="0"/>
              <a:t>1)</a:t>
            </a:r>
            <a:r>
              <a:rPr lang="zh-CN" altLang="en-US" sz="1800" dirty="0"/>
              <a:t> </a:t>
            </a:r>
            <a:r>
              <a:rPr lang="zh-CN" altLang="zh-CN" sz="1800" dirty="0"/>
              <a:t>现有四门课的成绩字典如下所示。统计每门人的平均成绩，并根据平均成绩进行排序。要求按姓名检索平均成绩和排名。</a:t>
            </a:r>
          </a:p>
          <a:p>
            <a:pPr marL="800100" lvl="2" indent="0">
              <a:buNone/>
            </a:pPr>
            <a:r>
              <a:rPr lang="en-US" altLang="zh-CN" sz="1800" dirty="0"/>
              <a:t>grade1={'</a:t>
            </a:r>
            <a:r>
              <a:rPr lang="zh-CN" altLang="zh-CN" sz="1800" dirty="0"/>
              <a:t>刘达</a:t>
            </a:r>
            <a:r>
              <a:rPr lang="en-US" altLang="zh-CN" sz="1800" dirty="0"/>
              <a:t>': 89, '</a:t>
            </a:r>
            <a:r>
              <a:rPr lang="zh-CN" altLang="zh-CN" sz="1800" dirty="0"/>
              <a:t>王尔</a:t>
            </a:r>
            <a:r>
              <a:rPr lang="en-US" altLang="zh-CN" sz="1800" dirty="0"/>
              <a:t>': 95, '</a:t>
            </a:r>
            <a:r>
              <a:rPr lang="zh-CN" altLang="zh-CN" sz="1800" dirty="0"/>
              <a:t>李珊</a:t>
            </a:r>
            <a:r>
              <a:rPr lang="en-US" altLang="zh-CN" sz="1800" dirty="0"/>
              <a:t>': 67, '</a:t>
            </a:r>
            <a:r>
              <a:rPr lang="zh-CN" altLang="zh-CN" sz="1800" dirty="0"/>
              <a:t>陈思</a:t>
            </a:r>
            <a:r>
              <a:rPr lang="en-US" altLang="zh-CN" sz="1800" dirty="0"/>
              <a:t>': 75}</a:t>
            </a:r>
            <a:endParaRPr lang="zh-CN" altLang="zh-CN" sz="1800" dirty="0"/>
          </a:p>
          <a:p>
            <a:pPr marL="800100" lvl="2" indent="0">
              <a:buNone/>
            </a:pPr>
            <a:r>
              <a:rPr lang="en-US" altLang="zh-CN" sz="1800" dirty="0"/>
              <a:t>grade2={'</a:t>
            </a:r>
            <a:r>
              <a:rPr lang="zh-CN" altLang="zh-CN" sz="1800" dirty="0"/>
              <a:t>刘达</a:t>
            </a:r>
            <a:r>
              <a:rPr lang="en-US" altLang="zh-CN" sz="1800" dirty="0"/>
              <a:t>': 75, '</a:t>
            </a:r>
            <a:r>
              <a:rPr lang="zh-CN" altLang="zh-CN" sz="1800" dirty="0"/>
              <a:t>王尔</a:t>
            </a:r>
            <a:r>
              <a:rPr lang="en-US" altLang="zh-CN" sz="1800" dirty="0"/>
              <a:t>': 79, '</a:t>
            </a:r>
            <a:r>
              <a:rPr lang="zh-CN" altLang="zh-CN" sz="1800" dirty="0"/>
              <a:t>李珊</a:t>
            </a:r>
            <a:r>
              <a:rPr lang="en-US" altLang="zh-CN" sz="1800" dirty="0"/>
              <a:t>': 79}</a:t>
            </a:r>
            <a:endParaRPr lang="zh-CN" altLang="zh-CN" sz="1800" dirty="0"/>
          </a:p>
          <a:p>
            <a:pPr marL="800100" lvl="2" indent="0">
              <a:buNone/>
            </a:pPr>
            <a:r>
              <a:rPr lang="en-US" altLang="zh-CN" sz="1800" dirty="0"/>
              <a:t>grade3={ '</a:t>
            </a:r>
            <a:r>
              <a:rPr lang="zh-CN" altLang="zh-CN" sz="1800" dirty="0"/>
              <a:t>李珊</a:t>
            </a:r>
            <a:r>
              <a:rPr lang="en-US" altLang="zh-CN" sz="1800" dirty="0"/>
              <a:t>': 87, '</a:t>
            </a:r>
            <a:r>
              <a:rPr lang="zh-CN" altLang="zh-CN" sz="1800" dirty="0"/>
              <a:t>陈思</a:t>
            </a:r>
            <a:r>
              <a:rPr lang="en-US" altLang="zh-CN" sz="1800" dirty="0"/>
              <a:t>': 91,'</a:t>
            </a:r>
            <a:r>
              <a:rPr lang="zh-CN" altLang="zh-CN" sz="1800" dirty="0"/>
              <a:t>张悟</a:t>
            </a:r>
            <a:r>
              <a:rPr lang="en-US" altLang="zh-CN" sz="1800" dirty="0"/>
              <a:t>':75}</a:t>
            </a:r>
            <a:endParaRPr lang="zh-CN" altLang="zh-CN" sz="1800" dirty="0"/>
          </a:p>
          <a:p>
            <a:pPr marL="800100" lvl="2" indent="0">
              <a:buNone/>
            </a:pPr>
            <a:r>
              <a:rPr lang="en-US" altLang="zh-CN" sz="1800" dirty="0"/>
              <a:t>grade4={'</a:t>
            </a:r>
            <a:r>
              <a:rPr lang="zh-CN" altLang="zh-CN" sz="1800" dirty="0"/>
              <a:t>刘达</a:t>
            </a:r>
            <a:r>
              <a:rPr lang="en-US" altLang="zh-CN" sz="1800" dirty="0"/>
              <a:t>': 89, '</a:t>
            </a:r>
            <a:r>
              <a:rPr lang="zh-CN" altLang="zh-CN" sz="1800" dirty="0"/>
              <a:t>王尔</a:t>
            </a:r>
            <a:r>
              <a:rPr lang="en-US" altLang="zh-CN" sz="1800" dirty="0"/>
              <a:t>': 86, '</a:t>
            </a:r>
            <a:r>
              <a:rPr lang="zh-CN" altLang="zh-CN" sz="1800" dirty="0"/>
              <a:t>张悟</a:t>
            </a:r>
            <a:r>
              <a:rPr lang="en-US" altLang="zh-CN" sz="1800" dirty="0"/>
              <a:t>': 99}</a:t>
            </a:r>
            <a:endParaRPr lang="zh-CN" altLang="zh-CN" sz="1800" dirty="0"/>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625180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a:t>
            </a:r>
            <a:r>
              <a:rPr lang="zh-CN" altLang="en-US" dirty="0"/>
              <a:t> 习题</a:t>
            </a:r>
            <a:endParaRPr kumimoji="1" lang="zh-CN" altLang="en-US" dirty="0"/>
          </a:p>
        </p:txBody>
      </p:sp>
      <p:sp>
        <p:nvSpPr>
          <p:cNvPr id="9" name="内容占位符 8">
            <a:extLst>
              <a:ext uri="{FF2B5EF4-FFF2-40B4-BE49-F238E27FC236}">
                <a16:creationId xmlns:a16="http://schemas.microsoft.com/office/drawing/2014/main" xmlns="" id="{7F2B52F6-F93F-F243-8DE1-71D358E0E170}"/>
              </a:ext>
            </a:extLst>
          </p:cNvPr>
          <p:cNvSpPr>
            <a:spLocks noGrp="1"/>
          </p:cNvSpPr>
          <p:nvPr>
            <p:ph idx="1"/>
          </p:nvPr>
        </p:nvSpPr>
        <p:spPr>
          <a:xfrm>
            <a:off x="452719" y="1780540"/>
            <a:ext cx="7978588" cy="4681537"/>
          </a:xfrm>
        </p:spPr>
        <p:txBody>
          <a:bodyPr>
            <a:normAutofit/>
          </a:bodyPr>
          <a:lstStyle/>
          <a:p>
            <a:pPr>
              <a:buFont typeface="Wingdings" pitchFamily="2" charset="2"/>
              <a:buChar char="l"/>
            </a:pPr>
            <a:r>
              <a:rPr lang="en-US" altLang="zh-CN" sz="1800" dirty="0"/>
              <a:t>2.</a:t>
            </a:r>
            <a:r>
              <a:rPr lang="zh-CN" altLang="zh-CN" sz="1800" dirty="0"/>
              <a:t>编程题</a:t>
            </a:r>
          </a:p>
          <a:p>
            <a:pPr marL="400050" lvl="1" indent="0">
              <a:buNone/>
            </a:pPr>
            <a:r>
              <a:rPr lang="en-US" altLang="zh-CN" sz="1800" dirty="0"/>
              <a:t>2) </a:t>
            </a:r>
            <a:r>
              <a:rPr lang="zh-CN" altLang="zh-CN" sz="1800" dirty="0"/>
              <a:t>编写一个函数，要求打印如下所示的</a:t>
            </a:r>
            <a:r>
              <a:rPr lang="en-US" altLang="zh-CN" sz="1800" dirty="0"/>
              <a:t>m</a:t>
            </a:r>
            <a:r>
              <a:rPr lang="zh-CN" altLang="zh-CN" sz="1800" dirty="0"/>
              <a:t>行</a:t>
            </a:r>
            <a:r>
              <a:rPr lang="en-US" altLang="zh-CN" sz="1800" dirty="0"/>
              <a:t>n</a:t>
            </a:r>
            <a:r>
              <a:rPr lang="zh-CN" altLang="zh-CN" sz="1800" dirty="0"/>
              <a:t>列的平行四边形。</a:t>
            </a:r>
          </a:p>
          <a:p>
            <a:pPr marL="400050" lvl="1" indent="0">
              <a:buNone/>
            </a:pPr>
            <a:r>
              <a:rPr lang="en-US" altLang="zh-CN" sz="1800" dirty="0"/>
              <a:t>        *****</a:t>
            </a:r>
            <a:endParaRPr lang="zh-CN" altLang="zh-CN" sz="1800" dirty="0"/>
          </a:p>
          <a:p>
            <a:pPr marL="400050" lvl="1" indent="0">
              <a:buNone/>
            </a:pPr>
            <a:r>
              <a:rPr lang="en-US" altLang="zh-CN" sz="1800" dirty="0"/>
              <a:t>       *****</a:t>
            </a:r>
            <a:endParaRPr lang="zh-CN" altLang="zh-CN" sz="1800" dirty="0"/>
          </a:p>
          <a:p>
            <a:pPr marL="400050" lvl="1" indent="0">
              <a:buNone/>
            </a:pPr>
            <a:r>
              <a:rPr lang="en-US" altLang="zh-CN" sz="1800" dirty="0"/>
              <a:t>     *****</a:t>
            </a:r>
            <a:endParaRPr lang="zh-CN" altLang="zh-CN" sz="1800" dirty="0"/>
          </a:p>
          <a:p>
            <a:pPr marL="400050" lvl="1" indent="0">
              <a:buNone/>
            </a:pPr>
            <a:r>
              <a:rPr lang="en-US" altLang="zh-CN" sz="1800" dirty="0"/>
              <a:t>   *****</a:t>
            </a:r>
            <a:endParaRPr lang="zh-CN" altLang="zh-CN" sz="1800" dirty="0"/>
          </a:p>
          <a:p>
            <a:pPr marL="400050" lvl="1" indent="0">
              <a:buNone/>
            </a:pPr>
            <a:r>
              <a:rPr lang="en-US" altLang="zh-CN" sz="1800" dirty="0"/>
              <a:t>3) </a:t>
            </a:r>
            <a:r>
              <a:rPr lang="zh-CN" altLang="zh-CN" sz="1800" dirty="0"/>
              <a:t>小猴在一天摘了若干桃，当天吃掉一半多一个，第二天接着吃掉剩下的一半多一个，以后每天都吃掉尚存桃子的一半多一个，第</a:t>
            </a:r>
            <a:r>
              <a:rPr lang="en-US" altLang="zh-CN" sz="1800" dirty="0"/>
              <a:t>7</a:t>
            </a:r>
            <a:r>
              <a:rPr lang="zh-CN" altLang="zh-CN" sz="1800" dirty="0"/>
              <a:t>天早上只剩</a:t>
            </a:r>
            <a:r>
              <a:rPr lang="en-US" altLang="zh-CN" sz="1800" dirty="0"/>
              <a:t>1</a:t>
            </a:r>
            <a:r>
              <a:rPr lang="zh-CN" altLang="zh-CN" sz="1800" dirty="0"/>
              <a:t>个，问小猴摘了多少个桃？</a:t>
            </a:r>
          </a:p>
          <a:p>
            <a:pPr marL="400050" lvl="1" indent="0">
              <a:buNone/>
            </a:pPr>
            <a:r>
              <a:rPr lang="en-US" altLang="zh-CN" sz="1800" dirty="0"/>
              <a:t>4) </a:t>
            </a:r>
            <a:r>
              <a:rPr lang="zh-CN" altLang="zh-CN" sz="1800" dirty="0"/>
              <a:t>请为如下万年历程序进行自顶向下设计，画出模块图，并实现之。它的功能是：用户输入某年、某月、某日，程序输出这一天是星期几；用户输入某年、某月，程序输出该年该月的每一天是星期几；用户输入某年，程序输出该年每一月的每一天是星期几。该程序的求解方案是：为给定的年、月、日计算它距离</a:t>
            </a:r>
            <a:r>
              <a:rPr lang="en-US" altLang="zh-CN" sz="1800" dirty="0"/>
              <a:t>1900</a:t>
            </a:r>
            <a:r>
              <a:rPr lang="zh-CN" altLang="zh-CN" sz="1800" dirty="0"/>
              <a:t>年</a:t>
            </a:r>
            <a:r>
              <a:rPr lang="en-US" altLang="zh-CN" sz="1800" dirty="0"/>
              <a:t>1</a:t>
            </a:r>
            <a:r>
              <a:rPr lang="zh-CN" altLang="zh-CN" sz="1800" dirty="0"/>
              <a:t>月</a:t>
            </a:r>
            <a:r>
              <a:rPr lang="en-US" altLang="zh-CN" sz="1800" dirty="0"/>
              <a:t>1</a:t>
            </a:r>
            <a:r>
              <a:rPr lang="zh-CN" altLang="zh-CN" sz="1800" dirty="0"/>
              <a:t>日（星期一）的天数，从而得出是星期几（注意要考虑间隔年为闰年的情况）。</a:t>
            </a:r>
          </a:p>
        </p:txBody>
      </p:sp>
      <p:sp>
        <p:nvSpPr>
          <p:cNvPr id="5" name="Rectangle 2">
            <a:extLst>
              <a:ext uri="{FF2B5EF4-FFF2-40B4-BE49-F238E27FC236}">
                <a16:creationId xmlns:a16="http://schemas.microsoft.com/office/drawing/2014/main" xmlns="" id="{E232C504-42D0-B947-9483-FC536EAF8EF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97111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函数定义与调用</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zh-CN" sz="2000" b="1" dirty="0"/>
              <a:t>【例</a:t>
            </a:r>
            <a:r>
              <a:rPr lang="en-US" altLang="zh-CN" sz="2000" b="1" dirty="0"/>
              <a:t>5-2</a:t>
            </a:r>
            <a:r>
              <a:rPr lang="zh-CN" altLang="zh-CN" sz="2000" b="1" dirty="0"/>
              <a:t>】</a:t>
            </a:r>
            <a:r>
              <a:rPr lang="en-US" altLang="zh-CN" sz="2000" b="1" dirty="0"/>
              <a:t>  </a:t>
            </a:r>
            <a:r>
              <a:rPr lang="zh-CN" altLang="zh-CN" sz="2000" dirty="0"/>
              <a:t>调用</a:t>
            </a:r>
            <a:r>
              <a:rPr lang="en-US" altLang="zh-CN" sz="2000" dirty="0" err="1"/>
              <a:t>my_len</a:t>
            </a:r>
            <a:r>
              <a:rPr lang="zh-CN" altLang="zh-CN" sz="2000" dirty="0"/>
              <a:t>函数，计算</a:t>
            </a:r>
            <a:r>
              <a:rPr lang="en-US" altLang="zh-CN" sz="2000" dirty="0"/>
              <a:t>scores</a:t>
            </a:r>
            <a:r>
              <a:rPr lang="zh-CN" altLang="zh-CN" sz="2000" dirty="0"/>
              <a:t>列表和</a:t>
            </a:r>
            <a:r>
              <a:rPr lang="en-US" altLang="zh-CN" sz="2000" dirty="0"/>
              <a:t>classmates</a:t>
            </a:r>
            <a:r>
              <a:rPr lang="zh-CN" altLang="en-US" sz="2000" dirty="0"/>
              <a:t> </a:t>
            </a:r>
            <a:r>
              <a:rPr lang="zh-CN" altLang="zh-CN" sz="2000" dirty="0"/>
              <a:t>列表的长度</a:t>
            </a:r>
            <a:r>
              <a:rPr lang="zh-CN" altLang="zh-CN" sz="2000" dirty="0" smtClean="0"/>
              <a:t>。</a:t>
            </a:r>
            <a:endParaRPr lang="en-US" altLang="zh-CN" sz="2000" dirty="0" smtClean="0"/>
          </a:p>
          <a:p>
            <a:pPr marL="0" indent="0">
              <a:lnSpc>
                <a:spcPts val="1200"/>
              </a:lnSpc>
              <a:buNone/>
            </a:pPr>
            <a:endParaRPr lang="zh-CN" altLang="zh-CN" sz="2000" dirty="0"/>
          </a:p>
          <a:p>
            <a:pPr marL="0" indent="0">
              <a:buNone/>
            </a:pPr>
            <a:r>
              <a:rPr lang="en" altLang="zh-CN" sz="2000" dirty="0"/>
              <a:t>def </a:t>
            </a:r>
            <a:r>
              <a:rPr lang="en" altLang="zh-CN" sz="2000" dirty="0" err="1"/>
              <a:t>my_len</a:t>
            </a:r>
            <a:r>
              <a:rPr lang="en" altLang="zh-CN" sz="2000" dirty="0"/>
              <a:t>(</a:t>
            </a:r>
            <a:r>
              <a:rPr lang="en" altLang="zh-CN" sz="2000" dirty="0" err="1"/>
              <a:t>mylist</a:t>
            </a:r>
            <a:r>
              <a:rPr lang="en" altLang="zh-CN" sz="2000" dirty="0"/>
              <a:t>):</a:t>
            </a:r>
          </a:p>
          <a:p>
            <a:pPr marL="0" indent="0">
              <a:buNone/>
            </a:pPr>
            <a:r>
              <a:rPr lang="en" altLang="zh-CN" sz="2000" dirty="0"/>
              <a:t>    #</a:t>
            </a:r>
            <a:r>
              <a:rPr lang="en" altLang="zh-CN" sz="2000" dirty="0" err="1"/>
              <a:t>mylist</a:t>
            </a:r>
            <a:r>
              <a:rPr lang="zh-CN" altLang="en" sz="2000" dirty="0"/>
              <a:t>，</a:t>
            </a:r>
            <a:r>
              <a:rPr lang="zh-CN" altLang="en-US" sz="2000" dirty="0"/>
              <a:t>某个列表</a:t>
            </a:r>
          </a:p>
          <a:p>
            <a:pPr marL="0" indent="0">
              <a:buNone/>
            </a:pPr>
            <a:r>
              <a:rPr lang="en-US" altLang="zh-CN" sz="2000" dirty="0"/>
              <a:t>    </a:t>
            </a:r>
            <a:r>
              <a:rPr lang="en" altLang="zh-CN" sz="2000" dirty="0"/>
              <a:t>length = 0</a:t>
            </a:r>
          </a:p>
          <a:p>
            <a:pPr marL="0" indent="0">
              <a:buNone/>
            </a:pPr>
            <a:r>
              <a:rPr lang="en" altLang="zh-CN" sz="2000" dirty="0"/>
              <a:t>    for </a:t>
            </a:r>
            <a:r>
              <a:rPr lang="en" altLang="zh-CN" sz="2000" dirty="0" err="1"/>
              <a:t>i</a:t>
            </a:r>
            <a:r>
              <a:rPr lang="en" altLang="zh-CN" sz="2000" dirty="0"/>
              <a:t> in </a:t>
            </a:r>
            <a:r>
              <a:rPr lang="en" altLang="zh-CN" sz="2000" dirty="0" err="1"/>
              <a:t>mylist</a:t>
            </a:r>
            <a:r>
              <a:rPr lang="en" altLang="zh-CN" sz="2000" dirty="0"/>
              <a:t>:</a:t>
            </a:r>
          </a:p>
          <a:p>
            <a:pPr marL="0" indent="0">
              <a:buNone/>
            </a:pPr>
            <a:r>
              <a:rPr lang="en" altLang="zh-CN" sz="2000" dirty="0"/>
              <a:t>	length += 1	  </a:t>
            </a:r>
          </a:p>
          <a:p>
            <a:pPr marL="0" indent="0">
              <a:buNone/>
            </a:pPr>
            <a:r>
              <a:rPr lang="en" altLang="zh-CN" sz="2000" dirty="0"/>
              <a:t>    print(length)</a:t>
            </a:r>
            <a:endParaRPr lang="en-US" altLang="zh-CN" sz="2000" dirty="0"/>
          </a:p>
          <a:p>
            <a:pPr marL="0" indent="0">
              <a:buNone/>
            </a:pPr>
            <a:r>
              <a:rPr lang="en-US" altLang="zh-CN" sz="2000" dirty="0"/>
              <a:t>scores = [89, 95, 67, 75]</a:t>
            </a:r>
            <a:endParaRPr lang="zh-CN" altLang="zh-CN" sz="2000" dirty="0"/>
          </a:p>
          <a:p>
            <a:pPr marL="0" indent="0">
              <a:buNone/>
            </a:pPr>
            <a:r>
              <a:rPr lang="en-US" altLang="zh-CN" sz="2000" dirty="0" err="1"/>
              <a:t>my_len</a:t>
            </a:r>
            <a:r>
              <a:rPr lang="en-US" altLang="zh-CN" sz="2000" dirty="0"/>
              <a:t>(scores)</a:t>
            </a:r>
            <a:endParaRPr lang="zh-CN" altLang="zh-CN" sz="2000" dirty="0"/>
          </a:p>
          <a:p>
            <a:pPr marL="0" indent="0">
              <a:buNone/>
            </a:pPr>
            <a:r>
              <a:rPr lang="en-US" altLang="zh-CN" sz="2000" dirty="0"/>
              <a:t>classmates = ['</a:t>
            </a:r>
            <a:r>
              <a:rPr lang="zh-CN" altLang="zh-CN" sz="2000" dirty="0"/>
              <a:t>刘达</a:t>
            </a:r>
            <a:r>
              <a:rPr lang="en-US" altLang="zh-CN" sz="2000" dirty="0"/>
              <a:t>', '</a:t>
            </a:r>
            <a:r>
              <a:rPr lang="zh-CN" altLang="zh-CN" sz="2000" dirty="0"/>
              <a:t>王尔</a:t>
            </a:r>
            <a:r>
              <a:rPr lang="en-US" altLang="zh-CN" sz="2000" dirty="0"/>
              <a:t>', '</a:t>
            </a:r>
            <a:r>
              <a:rPr lang="zh-CN" altLang="zh-CN" sz="2000" dirty="0"/>
              <a:t>李姗</a:t>
            </a:r>
            <a:r>
              <a:rPr lang="en-US" altLang="zh-CN" sz="2000" dirty="0"/>
              <a:t>', '</a:t>
            </a:r>
            <a:r>
              <a:rPr lang="zh-CN" altLang="zh-CN" sz="2000" dirty="0"/>
              <a:t>陈思</a:t>
            </a:r>
            <a:r>
              <a:rPr lang="en-US" altLang="zh-CN" sz="2000" dirty="0"/>
              <a:t>', '</a:t>
            </a:r>
            <a:r>
              <a:rPr lang="zh-CN" altLang="zh-CN" sz="2000" dirty="0"/>
              <a:t>张悟</a:t>
            </a:r>
            <a:r>
              <a:rPr lang="en-US" altLang="zh-CN" sz="2000" dirty="0"/>
              <a:t>']</a:t>
            </a:r>
            <a:endParaRPr lang="zh-CN" altLang="zh-CN" sz="2000" dirty="0"/>
          </a:p>
          <a:p>
            <a:pPr marL="0" indent="0">
              <a:buNone/>
            </a:pPr>
            <a:r>
              <a:rPr lang="en-US" altLang="zh-CN" sz="2000" dirty="0" err="1"/>
              <a:t>my_len</a:t>
            </a:r>
            <a:r>
              <a:rPr lang="en-US" altLang="zh-CN" sz="2000" dirty="0"/>
              <a:t>(classmates)</a:t>
            </a:r>
          </a:p>
          <a:p>
            <a:pPr marL="0" indent="0">
              <a:buNone/>
            </a:pPr>
            <a:endParaRPr lang="en-US" altLang="zh-CN" sz="2000" dirty="0"/>
          </a:p>
          <a:p>
            <a:pPr marL="0" indent="0">
              <a:buNone/>
            </a:pPr>
            <a:endParaRPr lang="zh-CN" altLang="zh-CN" sz="2000" dirty="0"/>
          </a:p>
        </p:txBody>
      </p:sp>
      <p:sp>
        <p:nvSpPr>
          <p:cNvPr id="4" name="圆角矩形 3">
            <a:extLst>
              <a:ext uri="{FF2B5EF4-FFF2-40B4-BE49-F238E27FC236}">
                <a16:creationId xmlns:a16="http://schemas.microsoft.com/office/drawing/2014/main" xmlns="" id="{C2EAE3C2-1027-4548-AE98-5DAC98543FFA}"/>
              </a:ext>
            </a:extLst>
          </p:cNvPr>
          <p:cNvSpPr/>
          <p:nvPr/>
        </p:nvSpPr>
        <p:spPr bwMode="auto">
          <a:xfrm>
            <a:off x="4540078" y="2743345"/>
            <a:ext cx="4146722" cy="1023969"/>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a:solidFill>
                  <a:schemeClr val="bg1"/>
                </a:solidFill>
                <a:latin typeface="Times New Roman" panose="02020603050405020304" pitchFamily="18" charset="0"/>
                <a:ea typeface="黑体" panose="02010609060101010101" pitchFamily="49" charset="-122"/>
              </a:rPr>
              <a:t>变量</a:t>
            </a:r>
            <a:r>
              <a:rPr lang="en" altLang="zh-CN" dirty="0" err="1">
                <a:solidFill>
                  <a:schemeClr val="bg1"/>
                </a:solidFill>
                <a:latin typeface="Times New Roman" panose="02020603050405020304" pitchFamily="18" charset="0"/>
                <a:ea typeface="黑体" panose="02010609060101010101" pitchFamily="49" charset="-122"/>
              </a:rPr>
              <a:t>mylist</a:t>
            </a:r>
            <a:r>
              <a:rPr lang="zh-CN" altLang="en-US" dirty="0">
                <a:solidFill>
                  <a:schemeClr val="bg1"/>
                </a:solidFill>
                <a:latin typeface="Times New Roman" panose="02020603050405020304" pitchFamily="18" charset="0"/>
                <a:ea typeface="黑体" panose="02010609060101010101" pitchFamily="49" charset="-122"/>
              </a:rPr>
              <a:t>是</a:t>
            </a:r>
            <a:r>
              <a:rPr lang="zh-CN" altLang="en-US" u="sng" dirty="0">
                <a:solidFill>
                  <a:schemeClr val="bg1"/>
                </a:solidFill>
                <a:latin typeface="Times New Roman" panose="02020603050405020304" pitchFamily="18" charset="0"/>
                <a:ea typeface="黑体" panose="02010609060101010101" pitchFamily="49" charset="-122"/>
              </a:rPr>
              <a:t>形参</a:t>
            </a:r>
            <a:r>
              <a:rPr lang="zh-CN" altLang="en-US" dirty="0">
                <a:solidFill>
                  <a:schemeClr val="bg1"/>
                </a:solidFill>
                <a:latin typeface="Times New Roman" panose="02020603050405020304" pitchFamily="18" charset="0"/>
                <a:ea typeface="黑体" panose="02010609060101010101" pitchFamily="49" charset="-122"/>
              </a:rPr>
              <a:t>，在函数创建时，它没有实际值，只是在函数调用时用来接收实际值的。</a:t>
            </a:r>
          </a:p>
        </p:txBody>
      </p:sp>
      <p:sp>
        <p:nvSpPr>
          <p:cNvPr id="5" name="圆角矩形 4">
            <a:extLst>
              <a:ext uri="{FF2B5EF4-FFF2-40B4-BE49-F238E27FC236}">
                <a16:creationId xmlns:a16="http://schemas.microsoft.com/office/drawing/2014/main" xmlns="" id="{E88336AA-AABC-C44B-BFA1-69EAD8E78888}"/>
              </a:ext>
            </a:extLst>
          </p:cNvPr>
          <p:cNvSpPr/>
          <p:nvPr/>
        </p:nvSpPr>
        <p:spPr bwMode="auto">
          <a:xfrm>
            <a:off x="4540078" y="4148950"/>
            <a:ext cx="4146722" cy="1023969"/>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a:solidFill>
                  <a:schemeClr val="bg1"/>
                </a:solidFill>
                <a:latin typeface="Times New Roman" panose="02020603050405020304" pitchFamily="18" charset="0"/>
                <a:ea typeface="黑体" panose="02010609060101010101" pitchFamily="49" charset="-122"/>
              </a:rPr>
              <a:t>变量</a:t>
            </a:r>
            <a:r>
              <a:rPr lang="en" altLang="zh-CN" dirty="0">
                <a:solidFill>
                  <a:schemeClr val="bg1"/>
                </a:solidFill>
                <a:latin typeface="Times New Roman" panose="02020603050405020304" pitchFamily="18" charset="0"/>
                <a:ea typeface="黑体" panose="02010609060101010101" pitchFamily="49" charset="-122"/>
              </a:rPr>
              <a:t>scores</a:t>
            </a:r>
            <a:r>
              <a:rPr lang="zh-CN" altLang="en-US" dirty="0">
                <a:solidFill>
                  <a:schemeClr val="bg1"/>
                </a:solidFill>
                <a:latin typeface="Times New Roman" panose="02020603050405020304" pitchFamily="18" charset="0"/>
                <a:ea typeface="黑体" panose="02010609060101010101" pitchFamily="49" charset="-122"/>
              </a:rPr>
              <a:t>是</a:t>
            </a:r>
            <a:r>
              <a:rPr lang="zh-CN" altLang="en-US" u="sng" dirty="0">
                <a:solidFill>
                  <a:schemeClr val="bg1"/>
                </a:solidFill>
                <a:latin typeface="Times New Roman" panose="02020603050405020304" pitchFamily="18" charset="0"/>
                <a:ea typeface="黑体" panose="02010609060101010101" pitchFamily="49" charset="-122"/>
              </a:rPr>
              <a:t>实参</a:t>
            </a:r>
            <a:r>
              <a:rPr lang="zh-CN" altLang="en-US" dirty="0">
                <a:solidFill>
                  <a:schemeClr val="bg1"/>
                </a:solidFill>
                <a:latin typeface="Times New Roman" panose="02020603050405020304" pitchFamily="18" charset="0"/>
                <a:ea typeface="黑体" panose="02010609060101010101" pitchFamily="49" charset="-122"/>
              </a:rPr>
              <a:t>，它是调用函数时传递给函数的信息，在使用它之前，必须预先用</a:t>
            </a:r>
            <a:r>
              <a:rPr lang="zh-CN" altLang="en-US" dirty="0" smtClean="0">
                <a:solidFill>
                  <a:schemeClr val="bg1"/>
                </a:solidFill>
                <a:latin typeface="Times New Roman" panose="02020603050405020304" pitchFamily="18" charset="0"/>
                <a:ea typeface="黑体" panose="02010609060101010101" pitchFamily="49" charset="-122"/>
              </a:rPr>
              <a:t>赋值等办法获得</a:t>
            </a:r>
            <a:r>
              <a:rPr lang="zh-CN" altLang="en-US" dirty="0">
                <a:solidFill>
                  <a:schemeClr val="bg1"/>
                </a:solidFill>
                <a:latin typeface="Times New Roman" panose="02020603050405020304" pitchFamily="18" charset="0"/>
                <a:ea typeface="黑体" panose="02010609060101010101" pitchFamily="49" charset="-122"/>
              </a:rPr>
              <a:t>确定值。</a:t>
            </a:r>
          </a:p>
        </p:txBody>
      </p:sp>
      <p:cxnSp>
        <p:nvCxnSpPr>
          <p:cNvPr id="7" name="直线箭头连接符 6">
            <a:extLst>
              <a:ext uri="{FF2B5EF4-FFF2-40B4-BE49-F238E27FC236}">
                <a16:creationId xmlns:a16="http://schemas.microsoft.com/office/drawing/2014/main" xmlns="" id="{3B9611D5-91A4-EA4E-BA3F-A914E84D3A1A}"/>
              </a:ext>
            </a:extLst>
          </p:cNvPr>
          <p:cNvCxnSpPr>
            <a:cxnSpLocks/>
          </p:cNvCxnSpPr>
          <p:nvPr/>
        </p:nvCxnSpPr>
        <p:spPr bwMode="auto">
          <a:xfrm>
            <a:off x="2366682" y="2635624"/>
            <a:ext cx="2173396" cy="315684"/>
          </a:xfrm>
          <a:prstGeom prst="straightConnector1">
            <a:avLst/>
          </a:prstGeom>
          <a:solidFill>
            <a:schemeClr val="accent1"/>
          </a:solidFill>
          <a:ln w="25400" cap="flat" cmpd="sng" algn="ctr">
            <a:solidFill>
              <a:schemeClr val="accent1"/>
            </a:solidFill>
            <a:prstDash val="solid"/>
            <a:round/>
            <a:headEnd type="none" w="med" len="med"/>
            <a:tailEnd type="triangle"/>
          </a:ln>
        </p:spPr>
      </p:cxnSp>
      <p:cxnSp>
        <p:nvCxnSpPr>
          <p:cNvPr id="9" name="直线箭头连接符 8">
            <a:extLst>
              <a:ext uri="{FF2B5EF4-FFF2-40B4-BE49-F238E27FC236}">
                <a16:creationId xmlns:a16="http://schemas.microsoft.com/office/drawing/2014/main" xmlns="" id="{DA749EDF-2A7B-E74A-9C6B-DE659CF444FB}"/>
              </a:ext>
            </a:extLst>
          </p:cNvPr>
          <p:cNvCxnSpPr>
            <a:cxnSpLocks/>
          </p:cNvCxnSpPr>
          <p:nvPr/>
        </p:nvCxnSpPr>
        <p:spPr bwMode="auto">
          <a:xfrm flipV="1">
            <a:off x="2008909" y="4558146"/>
            <a:ext cx="2531169" cy="618972"/>
          </a:xfrm>
          <a:prstGeom prst="straightConnector1">
            <a:avLst/>
          </a:prstGeom>
          <a:solidFill>
            <a:schemeClr val="accent1"/>
          </a:solidFill>
          <a:ln w="2540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299783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a:t>
            </a:r>
            <a:r>
              <a:rPr lang="zh-CN" altLang="en-US" dirty="0"/>
              <a:t> 函数的定义与调用</a:t>
            </a:r>
            <a:endParaRPr kumimoji="1" lang="zh-CN" altLang="en-US" dirty="0"/>
          </a:p>
        </p:txBody>
      </p:sp>
      <p:sp>
        <p:nvSpPr>
          <p:cNvPr id="3" name="内容占位符 2"/>
          <p:cNvSpPr>
            <a:spLocks noGrp="1"/>
          </p:cNvSpPr>
          <p:nvPr>
            <p:ph idx="1"/>
          </p:nvPr>
        </p:nvSpPr>
        <p:spPr>
          <a:xfrm>
            <a:off x="457200" y="2232212"/>
            <a:ext cx="8122024" cy="3523129"/>
          </a:xfrm>
        </p:spPr>
        <p:txBody>
          <a:bodyPr/>
          <a:lstStyle/>
          <a:p>
            <a:pPr>
              <a:buFont typeface="Wingdings" pitchFamily="2" charset="2"/>
              <a:buChar char="l"/>
            </a:pPr>
            <a:r>
              <a:rPr lang="zh-CN" altLang="en-US" b="1" dirty="0" smtClean="0"/>
              <a:t>返回</a:t>
            </a:r>
            <a:r>
              <a:rPr lang="zh-CN" altLang="en-US" b="1" dirty="0"/>
              <a:t>值：</a:t>
            </a:r>
            <a:r>
              <a:rPr lang="zh-CN" altLang="en-US" dirty="0"/>
              <a:t>函数能返回结果以供主程序作进一步的处理，这个返回结果被称为返回值。</a:t>
            </a:r>
            <a:endParaRPr lang="en-US" altLang="zh-CN" dirty="0"/>
          </a:p>
          <a:p>
            <a:pPr>
              <a:buFont typeface="Wingdings" pitchFamily="2" charset="2"/>
              <a:buChar char="l"/>
            </a:pPr>
            <a:endParaRPr lang="en-US" altLang="zh-CN" dirty="0"/>
          </a:p>
          <a:p>
            <a:pPr>
              <a:buFont typeface="Wingdings" pitchFamily="2" charset="2"/>
              <a:buChar char="l"/>
            </a:pPr>
            <a:r>
              <a:rPr lang="zh-CN" altLang="en-US" dirty="0"/>
              <a:t>使用</a:t>
            </a:r>
            <a:r>
              <a:rPr lang="en" altLang="zh-CN" b="1" dirty="0"/>
              <a:t>return</a:t>
            </a:r>
            <a:r>
              <a:rPr lang="zh-CN" altLang="en-US" b="1" dirty="0"/>
              <a:t>语句</a:t>
            </a:r>
            <a:r>
              <a:rPr lang="zh-CN" altLang="en-US" dirty="0"/>
              <a:t>将值返回到主程序中调用函数的代码行。</a:t>
            </a:r>
            <a:endParaRPr lang="zh-CN" altLang="zh-CN" dirty="0"/>
          </a:p>
        </p:txBody>
      </p:sp>
    </p:spTree>
    <p:extLst>
      <p:ext uri="{BB962C8B-B14F-4D97-AF65-F5344CB8AC3E}">
        <p14:creationId xmlns:p14="http://schemas.microsoft.com/office/powerpoint/2010/main" val="152680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函数的定义与调用</a:t>
            </a:r>
            <a:endParaRPr kumimoji="1" lang="zh-CN" altLang="en-US" dirty="0"/>
          </a:p>
        </p:txBody>
      </p:sp>
      <p:sp>
        <p:nvSpPr>
          <p:cNvPr id="3" name="内容占位符 2"/>
          <p:cNvSpPr>
            <a:spLocks noGrp="1"/>
          </p:cNvSpPr>
          <p:nvPr>
            <p:ph idx="1"/>
          </p:nvPr>
        </p:nvSpPr>
        <p:spPr>
          <a:xfrm>
            <a:off x="457200" y="1640541"/>
            <a:ext cx="8229600" cy="4948518"/>
          </a:xfrm>
        </p:spPr>
        <p:txBody>
          <a:bodyPr>
            <a:noAutofit/>
          </a:bodyPr>
          <a:lstStyle/>
          <a:p>
            <a:pPr marL="0" indent="0">
              <a:buNone/>
            </a:pPr>
            <a:r>
              <a:rPr lang="en-US" altLang="zh-CN" sz="1800" b="1" dirty="0"/>
              <a:t>【</a:t>
            </a:r>
            <a:r>
              <a:rPr lang="zh-CN" altLang="en-US" sz="1800" b="1" dirty="0"/>
              <a:t>例</a:t>
            </a:r>
            <a:r>
              <a:rPr lang="en-US" altLang="zh-CN" sz="1800" b="1" dirty="0"/>
              <a:t>5-3】  </a:t>
            </a:r>
            <a:r>
              <a:rPr lang="zh-CN" altLang="en-US" sz="1800" dirty="0"/>
              <a:t>在</a:t>
            </a:r>
            <a:r>
              <a:rPr lang="en-US" altLang="zh-CN" sz="1800" dirty="0"/>
              <a:t>【</a:t>
            </a:r>
            <a:r>
              <a:rPr lang="zh-CN" altLang="en-US" sz="1800" dirty="0"/>
              <a:t>例</a:t>
            </a:r>
            <a:r>
              <a:rPr lang="en-US" altLang="zh-CN" sz="1800" dirty="0"/>
              <a:t>5-2】</a:t>
            </a:r>
            <a:r>
              <a:rPr lang="zh-CN" altLang="en-US" sz="1800" dirty="0"/>
              <a:t>中，输出：</a:t>
            </a:r>
            <a:r>
              <a:rPr lang="en-US" altLang="zh-CN" sz="1800" dirty="0"/>
              <a:t>scores</a:t>
            </a:r>
            <a:r>
              <a:rPr lang="zh-CN" altLang="en-US" sz="1800" dirty="0"/>
              <a:t>列表的长度为</a:t>
            </a:r>
            <a:r>
              <a:rPr lang="en-US" altLang="zh-CN" sz="1800" dirty="0"/>
              <a:t>4</a:t>
            </a:r>
            <a:r>
              <a:rPr lang="zh-CN" altLang="en-US" sz="1800" dirty="0"/>
              <a:t>，</a:t>
            </a:r>
            <a:r>
              <a:rPr lang="en-US" altLang="zh-CN" sz="1800" dirty="0"/>
              <a:t>classmates</a:t>
            </a:r>
            <a:r>
              <a:rPr lang="zh-CN" altLang="en-US" sz="1800" dirty="0"/>
              <a:t>列表的长度为</a:t>
            </a:r>
            <a:r>
              <a:rPr lang="en-US" altLang="zh-CN" sz="1800" dirty="0"/>
              <a:t>5</a:t>
            </a:r>
            <a:r>
              <a:rPr lang="zh-CN" altLang="en-US" sz="1800" dirty="0"/>
              <a:t>。改写</a:t>
            </a:r>
            <a:r>
              <a:rPr lang="en-US" altLang="zh-CN" sz="1800" dirty="0" err="1"/>
              <a:t>my_len</a:t>
            </a:r>
            <a:r>
              <a:rPr lang="zh-CN" altLang="en-US" sz="1800" dirty="0"/>
              <a:t>函数，让它返回</a:t>
            </a:r>
            <a:r>
              <a:rPr lang="en-US" altLang="zh-CN" sz="1800" dirty="0"/>
              <a:t>length</a:t>
            </a:r>
            <a:r>
              <a:rPr lang="zh-CN" altLang="en-US" sz="1800" dirty="0"/>
              <a:t>值，而不是打印</a:t>
            </a:r>
            <a:r>
              <a:rPr lang="en-US" altLang="zh-CN" sz="1800" dirty="0"/>
              <a:t>length</a:t>
            </a:r>
            <a:r>
              <a:rPr lang="zh-CN" altLang="en-US" sz="1800" dirty="0"/>
              <a:t>值。</a:t>
            </a:r>
          </a:p>
          <a:p>
            <a:pPr marL="0" indent="0">
              <a:buNone/>
            </a:pPr>
            <a:r>
              <a:rPr lang="en" altLang="zh-CN" sz="1800" dirty="0" smtClean="0"/>
              <a:t>def </a:t>
            </a:r>
            <a:r>
              <a:rPr lang="en" altLang="zh-CN" sz="1800" dirty="0"/>
              <a:t>my_len(mylist):</a:t>
            </a:r>
          </a:p>
          <a:p>
            <a:pPr marL="0" indent="0">
              <a:buNone/>
            </a:pPr>
            <a:r>
              <a:rPr lang="en" altLang="zh-CN" sz="1800" dirty="0"/>
              <a:t>    #</a:t>
            </a:r>
            <a:r>
              <a:rPr lang="en" altLang="zh-CN" sz="1800" dirty="0" err="1"/>
              <a:t>mylist</a:t>
            </a:r>
            <a:r>
              <a:rPr lang="zh-CN" altLang="en" sz="1800" dirty="0"/>
              <a:t>，</a:t>
            </a:r>
            <a:r>
              <a:rPr lang="zh-CN" altLang="en-US" sz="1800" dirty="0"/>
              <a:t>某个列表</a:t>
            </a:r>
          </a:p>
          <a:p>
            <a:pPr marL="0" indent="0">
              <a:buNone/>
            </a:pPr>
            <a:r>
              <a:rPr lang="en-US" altLang="zh-CN" sz="1800" dirty="0"/>
              <a:t>    </a:t>
            </a:r>
            <a:r>
              <a:rPr lang="en" altLang="zh-CN" sz="1800" dirty="0"/>
              <a:t>length = 0</a:t>
            </a:r>
          </a:p>
          <a:p>
            <a:pPr marL="0" indent="0">
              <a:buNone/>
            </a:pPr>
            <a:r>
              <a:rPr lang="en" altLang="zh-CN" sz="1800" dirty="0"/>
              <a:t>    for </a:t>
            </a:r>
            <a:r>
              <a:rPr lang="en" altLang="zh-CN" sz="1800" dirty="0" err="1"/>
              <a:t>i</a:t>
            </a:r>
            <a:r>
              <a:rPr lang="en" altLang="zh-CN" sz="1800" dirty="0"/>
              <a:t> in </a:t>
            </a:r>
            <a:r>
              <a:rPr lang="en" altLang="zh-CN" sz="1800" dirty="0" err="1"/>
              <a:t>mylist</a:t>
            </a:r>
            <a:r>
              <a:rPr lang="en" altLang="zh-CN" sz="1800" dirty="0"/>
              <a:t>:</a:t>
            </a:r>
          </a:p>
          <a:p>
            <a:pPr marL="0" indent="0">
              <a:buNone/>
            </a:pPr>
            <a:r>
              <a:rPr lang="en" altLang="zh-CN" sz="1800" dirty="0"/>
              <a:t>	length += 1	  </a:t>
            </a:r>
          </a:p>
          <a:p>
            <a:pPr marL="0" indent="0">
              <a:buNone/>
            </a:pPr>
            <a:r>
              <a:rPr lang="en" altLang="zh-CN" sz="1800" dirty="0"/>
              <a:t>    return </a:t>
            </a:r>
            <a:r>
              <a:rPr lang="en" altLang="zh-CN" sz="1800" dirty="0" smtClean="0"/>
              <a:t>length</a:t>
            </a:r>
          </a:p>
          <a:p>
            <a:pPr marL="0" indent="0">
              <a:buNone/>
            </a:pPr>
            <a:r>
              <a:rPr lang="en-US" altLang="zh-CN" sz="1800" dirty="0" smtClean="0"/>
              <a:t>#</a:t>
            </a:r>
            <a:r>
              <a:rPr lang="zh-CN" altLang="en-US" sz="1800" dirty="0" smtClean="0"/>
              <a:t>主程序</a:t>
            </a:r>
          </a:p>
          <a:p>
            <a:pPr marL="0" indent="0">
              <a:buNone/>
            </a:pPr>
            <a:r>
              <a:rPr lang="en-US" altLang="zh-CN" sz="1800" dirty="0" smtClean="0"/>
              <a:t>scores = [89, 95, 67, 75]</a:t>
            </a:r>
          </a:p>
          <a:p>
            <a:pPr marL="0" indent="0">
              <a:buNone/>
            </a:pPr>
            <a:r>
              <a:rPr lang="en-US" altLang="zh-CN" sz="1800" dirty="0" smtClean="0"/>
              <a:t>k </a:t>
            </a:r>
            <a:r>
              <a:rPr lang="en-US" altLang="zh-CN" sz="1800" dirty="0"/>
              <a:t>= </a:t>
            </a:r>
            <a:r>
              <a:rPr lang="en-US" altLang="zh-CN" sz="1800" dirty="0" err="1"/>
              <a:t>my_len</a:t>
            </a:r>
            <a:r>
              <a:rPr lang="en-US" altLang="zh-CN" sz="1800" dirty="0"/>
              <a:t>(scores)</a:t>
            </a:r>
          </a:p>
          <a:p>
            <a:pPr marL="0" indent="0">
              <a:buNone/>
            </a:pPr>
            <a:r>
              <a:rPr lang="en-US" altLang="zh-CN" sz="1800" dirty="0"/>
              <a:t>print("scores</a:t>
            </a:r>
            <a:r>
              <a:rPr lang="zh-CN" altLang="en-US" sz="1800" dirty="0"/>
              <a:t>列表的长度为</a:t>
            </a:r>
            <a:r>
              <a:rPr lang="en-US" altLang="zh-CN" sz="1800" dirty="0"/>
              <a:t>", k)</a:t>
            </a:r>
          </a:p>
          <a:p>
            <a:pPr marL="0" indent="0">
              <a:buNone/>
            </a:pPr>
            <a:r>
              <a:rPr lang="en-US" altLang="zh-CN" sz="1800" dirty="0"/>
              <a:t>classmates = ['</a:t>
            </a:r>
            <a:r>
              <a:rPr lang="zh-CN" altLang="en-US" sz="1800" dirty="0"/>
              <a:t>刘达</a:t>
            </a:r>
            <a:r>
              <a:rPr lang="en-US" altLang="zh-CN" sz="1800" dirty="0"/>
              <a:t>', '</a:t>
            </a:r>
            <a:r>
              <a:rPr lang="zh-CN" altLang="en-US" sz="1800" dirty="0"/>
              <a:t>王尔</a:t>
            </a:r>
            <a:r>
              <a:rPr lang="en-US" altLang="zh-CN" sz="1800" dirty="0"/>
              <a:t>', '</a:t>
            </a:r>
            <a:r>
              <a:rPr lang="zh-CN" altLang="en-US" sz="1800" dirty="0"/>
              <a:t>李姗</a:t>
            </a:r>
            <a:r>
              <a:rPr lang="en-US" altLang="zh-CN" sz="1800" dirty="0"/>
              <a:t>', '</a:t>
            </a:r>
            <a:r>
              <a:rPr lang="zh-CN" altLang="en-US" sz="1800" dirty="0"/>
              <a:t>陈思</a:t>
            </a:r>
            <a:r>
              <a:rPr lang="en-US" altLang="zh-CN" sz="1800" dirty="0"/>
              <a:t>', '</a:t>
            </a:r>
            <a:r>
              <a:rPr lang="zh-CN" altLang="en-US" sz="1800" dirty="0"/>
              <a:t>张悟</a:t>
            </a:r>
            <a:r>
              <a:rPr lang="en-US" altLang="zh-CN" sz="1800" dirty="0"/>
              <a:t>']</a:t>
            </a:r>
          </a:p>
          <a:p>
            <a:pPr marL="0" indent="0">
              <a:buNone/>
            </a:pPr>
            <a:r>
              <a:rPr lang="en-US" altLang="zh-CN" sz="1800" dirty="0"/>
              <a:t>k = </a:t>
            </a:r>
            <a:r>
              <a:rPr lang="en-US" altLang="zh-CN" sz="1800" dirty="0" err="1"/>
              <a:t>my_len</a:t>
            </a:r>
            <a:r>
              <a:rPr lang="en-US" altLang="zh-CN" sz="1800" dirty="0"/>
              <a:t>(classmates)</a:t>
            </a:r>
          </a:p>
          <a:p>
            <a:pPr marL="0" indent="0">
              <a:buNone/>
            </a:pPr>
            <a:r>
              <a:rPr lang="en-US" altLang="zh-CN" sz="1800" dirty="0"/>
              <a:t>print("classmates</a:t>
            </a:r>
            <a:r>
              <a:rPr lang="zh-CN" altLang="en-US" sz="1800" dirty="0"/>
              <a:t>列表的长度为</a:t>
            </a:r>
            <a:r>
              <a:rPr lang="en-US" altLang="zh-CN" sz="1800" dirty="0"/>
              <a:t>", k)</a:t>
            </a:r>
          </a:p>
        </p:txBody>
      </p:sp>
      <p:sp>
        <p:nvSpPr>
          <p:cNvPr id="4" name="文本框 3">
            <a:extLst>
              <a:ext uri="{FF2B5EF4-FFF2-40B4-BE49-F238E27FC236}">
                <a16:creationId xmlns:a16="http://schemas.microsoft.com/office/drawing/2014/main" xmlns="" id="{B216EB46-D8AE-5244-9B8F-3B6F5E110D36}"/>
              </a:ext>
            </a:extLst>
          </p:cNvPr>
          <p:cNvSpPr txBox="1"/>
          <p:nvPr/>
        </p:nvSpPr>
        <p:spPr>
          <a:xfrm>
            <a:off x="5575564" y="4917176"/>
            <a:ext cx="2730235" cy="923330"/>
          </a:xfrm>
          <a:prstGeom prst="rect">
            <a:avLst/>
          </a:prstGeom>
          <a:noFill/>
          <a:ln>
            <a:solidFill>
              <a:schemeClr val="accent1"/>
            </a:solidFill>
          </a:ln>
        </p:spPr>
        <p:txBody>
          <a:bodyPr wrap="none" rtlCol="0">
            <a:spAutoFit/>
          </a:bodyPr>
          <a:lstStyle/>
          <a:p>
            <a:r>
              <a:rPr lang="zh-CN" altLang="zh-CN" dirty="0"/>
              <a:t>运行的结果：</a:t>
            </a:r>
          </a:p>
          <a:p>
            <a:r>
              <a:rPr lang="en-US" altLang="zh-CN" dirty="0"/>
              <a:t>scores</a:t>
            </a:r>
            <a:r>
              <a:rPr lang="zh-CN" altLang="zh-CN" dirty="0"/>
              <a:t>列表的长度为</a:t>
            </a:r>
            <a:r>
              <a:rPr lang="en-US" altLang="zh-CN" dirty="0"/>
              <a:t> 4</a:t>
            </a:r>
            <a:endParaRPr lang="zh-CN" altLang="zh-CN" dirty="0"/>
          </a:p>
          <a:p>
            <a:r>
              <a:rPr lang="en-US" altLang="zh-CN" dirty="0"/>
              <a:t>classmates</a:t>
            </a:r>
            <a:r>
              <a:rPr lang="zh-CN" altLang="zh-CN" dirty="0"/>
              <a:t>列表的长度为</a:t>
            </a:r>
            <a:r>
              <a:rPr lang="en-US" altLang="zh-CN" dirty="0"/>
              <a:t> 5</a:t>
            </a:r>
          </a:p>
        </p:txBody>
      </p:sp>
      <p:sp>
        <p:nvSpPr>
          <p:cNvPr id="5" name="圆角矩形 4">
            <a:extLst>
              <a:ext uri="{FF2B5EF4-FFF2-40B4-BE49-F238E27FC236}">
                <a16:creationId xmlns:a16="http://schemas.microsoft.com/office/drawing/2014/main" xmlns="" id="{3FB82D3D-AC82-A54B-AF7E-36F5DE7A8140}"/>
              </a:ext>
            </a:extLst>
          </p:cNvPr>
          <p:cNvSpPr/>
          <p:nvPr/>
        </p:nvSpPr>
        <p:spPr bwMode="auto">
          <a:xfrm>
            <a:off x="4610100" y="3381765"/>
            <a:ext cx="2019300" cy="717503"/>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dirty="0" smtClean="0">
                <a:solidFill>
                  <a:schemeClr val="bg1"/>
                </a:solidFill>
                <a:latin typeface="Times New Roman" panose="02020603050405020304" pitchFamily="18" charset="0"/>
                <a:ea typeface="黑体" panose="02010609060101010101" pitchFamily="49" charset="-122"/>
              </a:rPr>
              <a:t>return</a:t>
            </a:r>
            <a:r>
              <a:rPr lang="zh-CN" altLang="en-US" dirty="0" smtClean="0">
                <a:solidFill>
                  <a:schemeClr val="bg1"/>
                </a:solidFill>
                <a:latin typeface="Times New Roman" panose="02020603050405020304" pitchFamily="18" charset="0"/>
                <a:ea typeface="黑体" panose="02010609060101010101" pitchFamily="49" charset="-122"/>
              </a:rPr>
              <a:t> 语句返回</a:t>
            </a:r>
            <a:r>
              <a:rPr lang="zh-CN" altLang="en-US" dirty="0">
                <a:solidFill>
                  <a:schemeClr val="bg1"/>
                </a:solidFill>
                <a:latin typeface="Times New Roman" panose="02020603050405020304" pitchFamily="18" charset="0"/>
                <a:ea typeface="黑体" panose="02010609060101010101" pitchFamily="49" charset="-122"/>
              </a:rPr>
              <a:t>列表的长度</a:t>
            </a:r>
            <a:r>
              <a:rPr lang="en-US" altLang="zh-CN" dirty="0" smtClean="0">
                <a:solidFill>
                  <a:schemeClr val="bg1"/>
                </a:solidFill>
                <a:latin typeface="Times New Roman" panose="02020603050405020304" pitchFamily="18" charset="0"/>
                <a:ea typeface="黑体" panose="02010609060101010101" pitchFamily="49" charset="-122"/>
              </a:rPr>
              <a:t>length</a:t>
            </a:r>
            <a:r>
              <a:rPr lang="zh-CN" altLang="en-US" dirty="0" smtClean="0">
                <a:solidFill>
                  <a:schemeClr val="bg1"/>
                </a:solidFill>
                <a:latin typeface="Times New Roman" panose="02020603050405020304" pitchFamily="18" charset="0"/>
                <a:ea typeface="黑体" panose="02010609060101010101" pitchFamily="49" charset="-122"/>
              </a:rPr>
              <a:t>。</a:t>
            </a:r>
            <a:endParaRPr lang="zh-CN" altLang="en-US" dirty="0">
              <a:solidFill>
                <a:schemeClr val="bg1"/>
              </a:solidFill>
              <a:latin typeface="Times New Roman" panose="02020603050405020304" pitchFamily="18" charset="0"/>
              <a:ea typeface="黑体" panose="02010609060101010101" pitchFamily="49" charset="-122"/>
            </a:endParaRPr>
          </a:p>
        </p:txBody>
      </p:sp>
      <p:cxnSp>
        <p:nvCxnSpPr>
          <p:cNvPr id="7" name="直线箭头连接符 6">
            <a:extLst>
              <a:ext uri="{FF2B5EF4-FFF2-40B4-BE49-F238E27FC236}">
                <a16:creationId xmlns:a16="http://schemas.microsoft.com/office/drawing/2014/main" xmlns="" id="{2C25F644-1009-7B4A-93BE-0202547DB968}"/>
              </a:ext>
            </a:extLst>
          </p:cNvPr>
          <p:cNvCxnSpPr>
            <a:cxnSpLocks/>
            <a:endCxn id="5" idx="1"/>
          </p:cNvCxnSpPr>
          <p:nvPr/>
        </p:nvCxnSpPr>
        <p:spPr bwMode="auto">
          <a:xfrm flipV="1">
            <a:off x="2178424" y="3740517"/>
            <a:ext cx="2431676" cy="290650"/>
          </a:xfrm>
          <a:prstGeom prst="straightConnector1">
            <a:avLst/>
          </a:prstGeom>
          <a:solidFill>
            <a:schemeClr val="accent1"/>
          </a:solidFill>
          <a:ln w="19050"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8544995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23115</TotalTime>
  <Words>5243</Words>
  <Application>Microsoft Office PowerPoint</Application>
  <PresentationFormat>全屏显示(4:3)</PresentationFormat>
  <Paragraphs>707</Paragraphs>
  <Slides>61</Slides>
  <Notes>32</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61</vt:i4>
      </vt:variant>
    </vt:vector>
  </HeadingPairs>
  <TitlesOfParts>
    <vt:vector size="65" baseType="lpstr">
      <vt:lpstr>Office 主题​​</vt:lpstr>
      <vt:lpstr>1_商务模板系列34</vt:lpstr>
      <vt:lpstr>Photoshop.Image.6</vt:lpstr>
      <vt:lpstr>Visio.Drawing.11</vt:lpstr>
      <vt:lpstr>Python程序设计 第5章 函数 </vt:lpstr>
      <vt:lpstr>提纲</vt:lpstr>
      <vt:lpstr>5.1 本章案例--查看统计信息 </vt:lpstr>
      <vt:lpstr>5.2 函数简介</vt:lpstr>
      <vt:lpstr>5.3 函数定义与调用</vt:lpstr>
      <vt:lpstr>5.3 函数定义与调用</vt:lpstr>
      <vt:lpstr>5.3 函数定义与调用</vt:lpstr>
      <vt:lpstr>5.3 函数的定义与调用</vt:lpstr>
      <vt:lpstr>5.3 函数的定义与调用</vt:lpstr>
      <vt:lpstr>5.4 参数传递</vt:lpstr>
      <vt:lpstr>5.4 参数传递</vt:lpstr>
      <vt:lpstr>5.4 参数传递</vt:lpstr>
      <vt:lpstr>5.4 参数传递</vt:lpstr>
      <vt:lpstr>5.4 参数传递</vt:lpstr>
      <vt:lpstr>5.4 参数传递</vt:lpstr>
      <vt:lpstr>5.4 参数传递</vt:lpstr>
      <vt:lpstr>5.4 参数传递</vt:lpstr>
      <vt:lpstr>5.4 参数传递</vt:lpstr>
      <vt:lpstr>5.4 参数传递</vt:lpstr>
      <vt:lpstr>5.4 参数传递</vt:lpstr>
      <vt:lpstr>5.4 参数传递</vt:lpstr>
      <vt:lpstr>5.4 参数传递 </vt:lpstr>
      <vt:lpstr>5.5 变量的作用域</vt:lpstr>
      <vt:lpstr>5.5 变量的作用域</vt:lpstr>
      <vt:lpstr>5.5 变量的作用域</vt:lpstr>
      <vt:lpstr>5.6 编程实践</vt:lpstr>
      <vt:lpstr>5.6 编程实践</vt:lpstr>
      <vt:lpstr>5.6 编程实践</vt:lpstr>
      <vt:lpstr>5.6 编程实践</vt:lpstr>
      <vt:lpstr>5.6 编程实践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vt:lpstr>
      <vt:lpstr>PowerPoint 演示文稿</vt:lpstr>
      <vt:lpstr>PowerPoint 演示文稿</vt:lpstr>
      <vt:lpstr>PowerPoint 演示文稿</vt:lpstr>
      <vt:lpstr>PowerPoint 演示文稿</vt:lpstr>
      <vt:lpstr>PowerPoint 演示文稿</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5.6 编程实践</vt:lpstr>
      <vt:lpstr>5.7 习题</vt:lpstr>
      <vt:lpstr>5.7 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管理研究方法</dc:title>
  <dc:creator>Jinlin Wan</dc:creator>
  <cp:lastModifiedBy>陈志新</cp:lastModifiedBy>
  <cp:revision>1309</cp:revision>
  <dcterms:created xsi:type="dcterms:W3CDTF">2017-10-17T03:35:56Z</dcterms:created>
  <dcterms:modified xsi:type="dcterms:W3CDTF">2019-10-31T12:53:39Z</dcterms:modified>
</cp:coreProperties>
</file>