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Lst>
  <p:notesMasterIdLst>
    <p:notesMasterId r:id="rId53"/>
  </p:notesMasterIdLst>
  <p:sldIdLst>
    <p:sldId id="256" r:id="rId3"/>
    <p:sldId id="670" r:id="rId4"/>
    <p:sldId id="671" r:id="rId5"/>
    <p:sldId id="673" r:id="rId6"/>
    <p:sldId id="672" r:id="rId7"/>
    <p:sldId id="681" r:id="rId8"/>
    <p:sldId id="682" r:id="rId9"/>
    <p:sldId id="717" r:id="rId10"/>
    <p:sldId id="683" r:id="rId11"/>
    <p:sldId id="684" r:id="rId12"/>
    <p:sldId id="686" r:id="rId13"/>
    <p:sldId id="685" r:id="rId14"/>
    <p:sldId id="687" r:id="rId15"/>
    <p:sldId id="714" r:id="rId16"/>
    <p:sldId id="688" r:id="rId17"/>
    <p:sldId id="689" r:id="rId18"/>
    <p:sldId id="690" r:id="rId19"/>
    <p:sldId id="674" r:id="rId20"/>
    <p:sldId id="692" r:id="rId21"/>
    <p:sldId id="693" r:id="rId22"/>
    <p:sldId id="718" r:id="rId23"/>
    <p:sldId id="695" r:id="rId24"/>
    <p:sldId id="694" r:id="rId25"/>
    <p:sldId id="696" r:id="rId26"/>
    <p:sldId id="697" r:id="rId27"/>
    <p:sldId id="719" r:id="rId28"/>
    <p:sldId id="720" r:id="rId29"/>
    <p:sldId id="698" r:id="rId30"/>
    <p:sldId id="675" r:id="rId31"/>
    <p:sldId id="699" r:id="rId32"/>
    <p:sldId id="700" r:id="rId33"/>
    <p:sldId id="676" r:id="rId34"/>
    <p:sldId id="702" r:id="rId35"/>
    <p:sldId id="703" r:id="rId36"/>
    <p:sldId id="721" r:id="rId37"/>
    <p:sldId id="722" r:id="rId38"/>
    <p:sldId id="723" r:id="rId39"/>
    <p:sldId id="724" r:id="rId40"/>
    <p:sldId id="677" r:id="rId41"/>
    <p:sldId id="716" r:id="rId42"/>
    <p:sldId id="678" r:id="rId43"/>
    <p:sldId id="705" r:id="rId44"/>
    <p:sldId id="706" r:id="rId45"/>
    <p:sldId id="707" r:id="rId46"/>
    <p:sldId id="708" r:id="rId47"/>
    <p:sldId id="709" r:id="rId48"/>
    <p:sldId id="711" r:id="rId49"/>
    <p:sldId id="713" r:id="rId50"/>
    <p:sldId id="680" r:id="rId51"/>
    <p:sldId id="715" r:id="rId5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05" autoAdjust="0"/>
    <p:restoredTop sz="94620"/>
  </p:normalViewPr>
  <p:slideViewPr>
    <p:cSldViewPr snapToGrid="0" snapToObjects="1">
      <p:cViewPr varScale="1">
        <p:scale>
          <a:sx n="70" d="100"/>
          <a:sy n="70" d="100"/>
        </p:scale>
        <p:origin x="-8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E30C7-2E87-C14A-B4DB-95215E238260}" type="datetimeFigureOut">
              <a:rPr kumimoji="1" lang="zh-CN" altLang="en-US" smtClean="0"/>
              <a:pPr/>
              <a:t>2019/11/4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223F49-C886-5842-9B2A-FB59D5E12709}" type="slidenum">
              <a:rPr kumimoji="1" lang="zh-CN" altLang="en-US" smtClean="0"/>
              <a:pPr/>
              <a:t>‹#›</a:t>
            </a:fld>
            <a:endParaRPr kumimoji="1" lang="zh-CN" altLang="en-US"/>
          </a:p>
        </p:txBody>
      </p:sp>
    </p:spTree>
    <p:extLst>
      <p:ext uri="{BB962C8B-B14F-4D97-AF65-F5344CB8AC3E}">
        <p14:creationId xmlns:p14="http://schemas.microsoft.com/office/powerpoint/2010/main" val="9342969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C223F49-C886-5842-9B2A-FB59D5E12709}" type="slidenum">
              <a:rPr kumimoji="1" lang="zh-CN" altLang="en-US" smtClean="0"/>
              <a:pPr/>
              <a:t>13</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C223F49-C886-5842-9B2A-FB59D5E12709}" type="slidenum">
              <a:rPr kumimoji="1" lang="zh-CN" altLang="en-US" smtClean="0"/>
              <a:pPr/>
              <a:t>14</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pPr/>
              <a:t>16</a:t>
            </a:fld>
            <a:endParaRPr kumimoji="1" lang="zh-CN" altLang="en-US"/>
          </a:p>
        </p:txBody>
      </p:sp>
    </p:spTree>
    <p:extLst>
      <p:ext uri="{BB962C8B-B14F-4D97-AF65-F5344CB8AC3E}">
        <p14:creationId xmlns:p14="http://schemas.microsoft.com/office/powerpoint/2010/main" val="550508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C223F49-C886-5842-9B2A-FB59D5E12709}" type="slidenum">
              <a:rPr kumimoji="1" lang="zh-CN" altLang="en-US" smtClean="0"/>
              <a:pPr/>
              <a:t>17</a:t>
            </a:fld>
            <a:endParaRPr kumimoji="1" lang="zh-CN" altLang="en-US"/>
          </a:p>
        </p:txBody>
      </p:sp>
    </p:spTree>
    <p:extLst>
      <p:ext uri="{BB962C8B-B14F-4D97-AF65-F5344CB8AC3E}">
        <p14:creationId xmlns:p14="http://schemas.microsoft.com/office/powerpoint/2010/main" val="321399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10.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vmlDrawing" Target="../drawings/vmlDrawing11.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vmlDrawing" Target="../drawings/vmlDrawing12.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vmlDrawing" Target="../drawings/vmlDrawing13.vml"/><Relationship Id="rId5" Type="http://schemas.openxmlformats.org/officeDocument/2006/relationships/image" Target="../media/image2.jpe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B093B6-88F2-C043-8D65-FED1FE436B62}"/>
              </a:ext>
            </a:extLst>
          </p:cNvPr>
          <p:cNvSpPr>
            <a:spLocks noGrp="1"/>
          </p:cNvSpPr>
          <p:nvPr>
            <p:ph type="ctrTitle"/>
          </p:nvPr>
        </p:nvSpPr>
        <p:spPr>
          <a:xfrm>
            <a:off x="1143000" y="1122363"/>
            <a:ext cx="6858000" cy="2387600"/>
          </a:xfrm>
        </p:spPr>
        <p:txBody>
          <a:bodyPr anchor="b"/>
          <a:lstStyle>
            <a:lvl1pPr algn="ctr">
              <a:defRPr sz="45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4F6C7EFE-3C82-5C42-886A-C329A9FFC7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C0FB2660-3F54-AB44-8619-55BE58C22D2E}"/>
              </a:ext>
            </a:extLst>
          </p:cNvPr>
          <p:cNvSpPr>
            <a:spLocks noGrp="1"/>
          </p:cNvSpPr>
          <p:nvPr>
            <p:ph type="dt" sz="half" idx="10"/>
          </p:nvPr>
        </p:nvSpPr>
        <p:spPr/>
        <p:txBody>
          <a:bodyPr/>
          <a:lstStyle/>
          <a:p>
            <a:fld id="{5478438C-90CD-0D4C-9EF4-05A7CADE3A22}" type="datetimeFigureOut">
              <a:rPr kumimoji="1" lang="zh-CN" altLang="en-US" smtClean="0"/>
              <a:pPr/>
              <a:t>2019/11/4</a:t>
            </a:fld>
            <a:endParaRPr kumimoji="1" lang="zh-CN" altLang="en-US"/>
          </a:p>
        </p:txBody>
      </p:sp>
      <p:sp>
        <p:nvSpPr>
          <p:cNvPr id="5" name="页脚占位符 4">
            <a:extLst>
              <a:ext uri="{FF2B5EF4-FFF2-40B4-BE49-F238E27FC236}">
                <a16:creationId xmlns:a16="http://schemas.microsoft.com/office/drawing/2014/main" xmlns="" id="{BB0E296E-966B-3C40-BADA-7701AB74BD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482123AD-8E91-2442-BD67-5DFCD5C21FD2}"/>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1856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DB6C46B-8064-3347-B909-53C8B32EBA5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8C481EA7-F5AE-4840-BB12-DC1C8783D53D}"/>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10D08FB6-C5DC-BD48-9F3E-17338E6F081A}"/>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5" name="页脚占位符 4">
            <a:extLst>
              <a:ext uri="{FF2B5EF4-FFF2-40B4-BE49-F238E27FC236}">
                <a16:creationId xmlns:a16="http://schemas.microsoft.com/office/drawing/2014/main" xmlns="" id="{3820563A-E5FC-0D44-B605-04C5F83CA2A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52606FED-0338-0A4B-9DC1-5239FB79684E}"/>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0077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DA2C7F9-631C-EB47-A564-F317D0B38C68}"/>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E6516BCD-D122-C14E-A66F-02E49AD4C462}"/>
              </a:ext>
            </a:extLst>
          </p:cNvPr>
          <p:cNvSpPr>
            <a:spLocks noGrp="1"/>
          </p:cNvSpPr>
          <p:nvPr>
            <p:ph type="body" orient="vert" idx="1"/>
          </p:nvPr>
        </p:nvSpPr>
        <p:spPr>
          <a:xfrm>
            <a:off x="628650" y="365125"/>
            <a:ext cx="5800725"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8BD47D63-7128-B24E-B173-6C690B55BBA4}"/>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5" name="页脚占位符 4">
            <a:extLst>
              <a:ext uri="{FF2B5EF4-FFF2-40B4-BE49-F238E27FC236}">
                <a16:creationId xmlns:a16="http://schemas.microsoft.com/office/drawing/2014/main" xmlns="" id="{656C1059-1AF3-2943-B6B6-D8D00CB47B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C3BA9C8F-1278-9042-BE42-E4D288CDF9FC}"/>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774722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64AF822F-D7AC-E841-813F-A85C6FE1B043}"/>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2427"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503E5037-B5B8-9D4A-AD11-C8F341C5B120}"/>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1387F6D5-DCEA-714E-87A5-FCC2490E5F8A}"/>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01AA405B-ECA6-1A4F-88A9-B705A9D03577}"/>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FF64DAF0-5CA8-3748-8B67-7E7BCB9CBF51}"/>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09E72F8A-A959-3046-A649-04459A92527D}"/>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523CDA84-2EC1-914D-A3FF-2E6B537157BF}"/>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653D58FB-04CC-CF4C-B9A3-B8534043F76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C47339DC-F143-9E49-8A6A-BA433786CB2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98265968-0512-4442-A2F1-051872959DAF}"/>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64509BDF-BC0B-394E-89B5-D1C2382FB94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C4EAF645-8867-1B4B-94AD-F34D87AF8F1C}"/>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064F1E9B-57CF-5642-A1C8-E2BFC72785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5697ACA5-DA25-F144-929B-56432F6DFCA4}"/>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05585C51-C8F4-7941-B317-403C076A300D}" type="slidenum">
              <a:rPr lang="zh-CN" altLang="en-US" u="none"/>
              <a:pPr eaLnBrk="1" hangingPunct="1"/>
              <a:t>‹#›</a:t>
            </a:fld>
            <a:endParaRPr lang="zh-CN" altLang="en-US" u="none"/>
          </a:p>
        </p:txBody>
      </p:sp>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18" name="Rectangle 15">
            <a:extLst>
              <a:ext uri="{FF2B5EF4-FFF2-40B4-BE49-F238E27FC236}">
                <a16:creationId xmlns:a16="http://schemas.microsoft.com/office/drawing/2014/main" xmlns="" id="{3CE0D925-BD5A-C346-B7D6-F59B7772B1E0}"/>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1E110556-294D-8A48-B105-123028DF8FB3}"/>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75269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C7A26C1F-F67E-8F4F-8BE7-41A202FA8441}"/>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3451"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41085B5C-F1AB-B847-BD93-D8E92A59B3FB}"/>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3BFF28E6-B07F-444F-911D-813232258ED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CCC5050E-215B-0141-A63D-5460E474B003}"/>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8022D7C6-BE05-5D42-8BF2-396976E006D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8015CE28-F295-654F-A7DE-36287FD56ED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0DBE71E1-BBB9-6545-B991-4FA6F60FD216}"/>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5F9EB63F-FBA4-8A44-90DB-FE63EADA8C6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D7C1E66E-5B09-464B-A0A2-F635021CA9CD}"/>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D55D157F-261A-7B49-8202-049C780916B9}"/>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2E073190-FD78-DD4E-87FE-140BCEE0923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B12658FB-7CFD-6041-AE37-657D73881754}"/>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9B54B873-6407-E14A-8679-0C7A1F1BD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574DCDBB-8786-9346-85E8-E987735998F6}"/>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FBBA520F-8B61-EE42-9A90-50B5DF3F8FF1}"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a16="http://schemas.microsoft.com/office/drawing/2014/main" xmlns="" id="{0F18A5D3-5935-B949-8E08-C091223019C2}"/>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AC7E34CD-1FA8-EE49-9CCF-D27A1C731D15}"/>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29408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A3D20A10-BB5D-9147-8941-7B37C08700E0}"/>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4475"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E6BFDA32-18CD-1E45-9082-96CC4CEE2976}"/>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923949BD-7416-5E48-9656-BA4B4C5E4A13}"/>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CAB05155-496C-1D49-9D3B-8DF500B9C2D0}"/>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73E2B22F-376B-5B4B-8E6B-90D84BFE3A0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AB60CEE8-9A46-6F4C-9EA6-AD7E793EC55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2707BE79-A048-3C4F-98D0-6BC902211203}"/>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051E22DC-36AD-4146-AE1A-645558478525}"/>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9A07A182-019A-1B48-BB24-F0E0F8A747D7}"/>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AC2E47C0-4231-EE47-8CC5-55D0EF1734B1}"/>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2F76CE65-7CDA-8F4B-9A2C-AB52E9AE3B92}"/>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E46D138A-7E5E-A547-A081-25C929A0E312}"/>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8DE6FB64-0A53-FA42-956B-690B83735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266D3DBC-FAA9-F349-ACD5-64B6247011E8}"/>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ED5EE111-8EAC-3747-B3A6-4DC2713D745A}" type="slidenum">
              <a:rPr lang="zh-CN" altLang="en-US" u="none"/>
              <a:pPr eaLnBrk="1" hangingPunct="1"/>
              <a:t>‹#›</a:t>
            </a:fld>
            <a:endParaRPr lang="zh-CN" altLang="en-US" u="none"/>
          </a:p>
        </p:txBody>
      </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8" name="Rectangle 15">
            <a:extLst>
              <a:ext uri="{FF2B5EF4-FFF2-40B4-BE49-F238E27FC236}">
                <a16:creationId xmlns:a16="http://schemas.microsoft.com/office/drawing/2014/main" xmlns="" id="{25B0EF02-5499-8345-BD44-FE27182C0282}"/>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930A638C-A292-7E4B-B160-66C190B7430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21876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aphicFrame>
        <p:nvGraphicFramePr>
          <p:cNvPr id="5" name="Object 2">
            <a:extLst>
              <a:ext uri="{FF2B5EF4-FFF2-40B4-BE49-F238E27FC236}">
                <a16:creationId xmlns:a16="http://schemas.microsoft.com/office/drawing/2014/main" xmlns="" id="{EE4BF6BB-AB58-A447-AEFA-F2FB7AF63FB1}"/>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5499"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a16="http://schemas.microsoft.com/office/drawing/2014/main" xmlns="" id="{4A0DC1D5-E23C-1A4A-8FC6-87376F505C57}"/>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a16="http://schemas.microsoft.com/office/drawing/2014/main" xmlns="" id="{B5C12B91-A243-3041-B578-4FEFDAAAA127}"/>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a16="http://schemas.microsoft.com/office/drawing/2014/main" xmlns="" id="{D2115EBF-4577-8644-84EC-74C5521E4683}"/>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a16="http://schemas.microsoft.com/office/drawing/2014/main" xmlns="" id="{0EB946CE-4FE0-A74B-A965-6B71FF5BA98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a16="http://schemas.microsoft.com/office/drawing/2014/main" xmlns="" id="{3DEFC053-2CE0-2442-8E9C-7FD88A5421A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a16="http://schemas.microsoft.com/office/drawing/2014/main" xmlns="" id="{2B534B00-73DC-D64C-AD06-D4756CA9B311}"/>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a16="http://schemas.microsoft.com/office/drawing/2014/main" xmlns="" id="{F20A5105-0330-1A4E-B40D-4D6D90DFED58}"/>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a16="http://schemas.microsoft.com/office/drawing/2014/main" xmlns="" id="{1F0B99E4-4FBB-1D48-96B8-A50A1D3199F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a16="http://schemas.microsoft.com/office/drawing/2014/main" xmlns="" id="{B217397D-044F-604C-BEB4-9606D8886588}"/>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a16="http://schemas.microsoft.com/office/drawing/2014/main" xmlns="" id="{C438121E-7713-8C40-8D3F-7DD75D45C653}"/>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a16="http://schemas.microsoft.com/office/drawing/2014/main" xmlns="" id="{59E81257-5072-C449-A7A2-CD5030AE46BA}"/>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a16="http://schemas.microsoft.com/office/drawing/2014/main" xmlns="" id="{8CD2861C-3EA7-D747-A1B9-F49B7689A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a16="http://schemas.microsoft.com/office/drawing/2014/main" xmlns="" id="{59746A3A-12B9-A440-B1A4-A5B46EF25E61}"/>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596670FD-5A37-6C49-9415-AA472C016550}"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9" name="Rectangle 15">
            <a:extLst>
              <a:ext uri="{FF2B5EF4-FFF2-40B4-BE49-F238E27FC236}">
                <a16:creationId xmlns:a16="http://schemas.microsoft.com/office/drawing/2014/main" xmlns="" id="{A48CEF34-C2AD-694F-813F-9CFC5ADA0EED}"/>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a16="http://schemas.microsoft.com/office/drawing/2014/main" xmlns="" id="{AEED2D58-1A4E-FC4C-A4F8-48D091862DAE}"/>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494072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aphicFrame>
        <p:nvGraphicFramePr>
          <p:cNvPr id="7" name="Object 2">
            <a:extLst>
              <a:ext uri="{FF2B5EF4-FFF2-40B4-BE49-F238E27FC236}">
                <a16:creationId xmlns:a16="http://schemas.microsoft.com/office/drawing/2014/main" xmlns="" id="{0F00EB3F-3DD7-6A4F-A0C9-D3AB51C774C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6523"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未知">
            <a:extLst>
              <a:ext uri="{FF2B5EF4-FFF2-40B4-BE49-F238E27FC236}">
                <a16:creationId xmlns:a16="http://schemas.microsoft.com/office/drawing/2014/main" xmlns="" id="{9907CAC7-697E-8346-86A9-63B755070847}"/>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9" name="未知">
            <a:extLst>
              <a:ext uri="{FF2B5EF4-FFF2-40B4-BE49-F238E27FC236}">
                <a16:creationId xmlns:a16="http://schemas.microsoft.com/office/drawing/2014/main" xmlns="" id="{8856044A-7BA3-8E4C-B849-30C8EC7DD1FC}"/>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10" name="Group 5">
            <a:extLst>
              <a:ext uri="{FF2B5EF4-FFF2-40B4-BE49-F238E27FC236}">
                <a16:creationId xmlns:a16="http://schemas.microsoft.com/office/drawing/2014/main" xmlns="" id="{963D3E89-9A36-FC47-8E8E-92B8A291333F}"/>
              </a:ext>
            </a:extLst>
          </p:cNvPr>
          <p:cNvGrpSpPr>
            <a:grpSpLocks/>
          </p:cNvGrpSpPr>
          <p:nvPr/>
        </p:nvGrpSpPr>
        <p:grpSpPr bwMode="auto">
          <a:xfrm>
            <a:off x="7740650" y="347663"/>
            <a:ext cx="387350" cy="366712"/>
            <a:chOff x="0" y="0"/>
            <a:chExt cx="288" cy="288"/>
          </a:xfrm>
        </p:grpSpPr>
        <p:sp>
          <p:nvSpPr>
            <p:cNvPr id="11" name="Oval 6">
              <a:extLst>
                <a:ext uri="{FF2B5EF4-FFF2-40B4-BE49-F238E27FC236}">
                  <a16:creationId xmlns:a16="http://schemas.microsoft.com/office/drawing/2014/main" xmlns="" id="{80E35404-EAB4-0944-A427-59001C03A39F}"/>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7">
              <a:extLst>
                <a:ext uri="{FF2B5EF4-FFF2-40B4-BE49-F238E27FC236}">
                  <a16:creationId xmlns:a16="http://schemas.microsoft.com/office/drawing/2014/main" xmlns="" id="{C4D93478-4FA8-8748-B956-E807010FF867}"/>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8">
            <a:extLst>
              <a:ext uri="{FF2B5EF4-FFF2-40B4-BE49-F238E27FC236}">
                <a16:creationId xmlns:a16="http://schemas.microsoft.com/office/drawing/2014/main" xmlns="" id="{AC169E10-AE22-6042-BC68-53BFC40ADDA7}"/>
              </a:ext>
            </a:extLst>
          </p:cNvPr>
          <p:cNvGrpSpPr>
            <a:grpSpLocks/>
          </p:cNvGrpSpPr>
          <p:nvPr/>
        </p:nvGrpSpPr>
        <p:grpSpPr bwMode="auto">
          <a:xfrm>
            <a:off x="8153400" y="53975"/>
            <a:ext cx="609600" cy="592138"/>
            <a:chOff x="0" y="0"/>
            <a:chExt cx="576" cy="576"/>
          </a:xfrm>
        </p:grpSpPr>
        <p:sp>
          <p:nvSpPr>
            <p:cNvPr id="14" name="Oval 9">
              <a:extLst>
                <a:ext uri="{FF2B5EF4-FFF2-40B4-BE49-F238E27FC236}">
                  <a16:creationId xmlns:a16="http://schemas.microsoft.com/office/drawing/2014/main" xmlns="" id="{34CF7241-B361-1B4A-9916-C7CDC4232DD2}"/>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0">
              <a:extLst>
                <a:ext uri="{FF2B5EF4-FFF2-40B4-BE49-F238E27FC236}">
                  <a16:creationId xmlns:a16="http://schemas.microsoft.com/office/drawing/2014/main" xmlns="" id="{38B50A5D-A6DD-3046-9DA6-54B656170E74}"/>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6" name="Group 11">
            <a:extLst>
              <a:ext uri="{FF2B5EF4-FFF2-40B4-BE49-F238E27FC236}">
                <a16:creationId xmlns:a16="http://schemas.microsoft.com/office/drawing/2014/main" xmlns="" id="{EB079AC5-42DD-9B49-81CB-918E6DEE7F15}"/>
              </a:ext>
            </a:extLst>
          </p:cNvPr>
          <p:cNvGrpSpPr>
            <a:grpSpLocks/>
          </p:cNvGrpSpPr>
          <p:nvPr/>
        </p:nvGrpSpPr>
        <p:grpSpPr bwMode="auto">
          <a:xfrm>
            <a:off x="171450" y="819150"/>
            <a:ext cx="720725" cy="762000"/>
            <a:chOff x="0" y="0"/>
            <a:chExt cx="576" cy="576"/>
          </a:xfrm>
        </p:grpSpPr>
        <p:sp>
          <p:nvSpPr>
            <p:cNvPr id="17" name="Oval 12">
              <a:extLst>
                <a:ext uri="{FF2B5EF4-FFF2-40B4-BE49-F238E27FC236}">
                  <a16:creationId xmlns:a16="http://schemas.microsoft.com/office/drawing/2014/main" xmlns="" id="{E41EBA4E-568E-AF49-8D64-012DC99A0F2A}"/>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8" name="Oval 13">
              <a:extLst>
                <a:ext uri="{FF2B5EF4-FFF2-40B4-BE49-F238E27FC236}">
                  <a16:creationId xmlns:a16="http://schemas.microsoft.com/office/drawing/2014/main" xmlns="" id="{FB1C8C34-9844-0B45-AB4B-E8BB2A6FC5AF}"/>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9" name="Picture 18" descr="top">
            <a:extLst>
              <a:ext uri="{FF2B5EF4-FFF2-40B4-BE49-F238E27FC236}">
                <a16:creationId xmlns:a16="http://schemas.microsoft.com/office/drawing/2014/main" xmlns="" id="{CF835636-EBBD-C944-9C0B-9530FC66C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4">
            <a:extLst>
              <a:ext uri="{FF2B5EF4-FFF2-40B4-BE49-F238E27FC236}">
                <a16:creationId xmlns:a16="http://schemas.microsoft.com/office/drawing/2014/main" xmlns="" id="{7722B867-33A3-1245-B606-82A3DFE42D52}"/>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B1F811E-197C-0E4D-9CEE-7672D8CAD7D2}" type="slidenum">
              <a:rPr lang="zh-CN" altLang="en-US" u="none"/>
              <a:pPr eaLnBrk="1" hangingPunct="1"/>
              <a:t>‹#›</a:t>
            </a:fld>
            <a:endParaRPr lang="zh-CN" altLang="en-US" u="none"/>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1" name="Rectangle 15">
            <a:extLst>
              <a:ext uri="{FF2B5EF4-FFF2-40B4-BE49-F238E27FC236}">
                <a16:creationId xmlns:a16="http://schemas.microsoft.com/office/drawing/2014/main" xmlns="" id="{A7BF8524-1B12-224E-82D0-2880DF3A0730}"/>
              </a:ext>
            </a:extLst>
          </p:cNvPr>
          <p:cNvSpPr>
            <a:spLocks noGrp="1" noChangeArrowheads="1"/>
          </p:cNvSpPr>
          <p:nvPr>
            <p:ph type="dt" sz="half" idx="10"/>
          </p:nvPr>
        </p:nvSpPr>
        <p:spPr/>
        <p:txBody>
          <a:bodyPr/>
          <a:lstStyle>
            <a:lvl1pPr>
              <a:defRPr/>
            </a:lvl1pPr>
          </a:lstStyle>
          <a:p>
            <a:pPr>
              <a:defRPr/>
            </a:pPr>
            <a:endParaRPr lang="en-US" altLang="zh-CN"/>
          </a:p>
        </p:txBody>
      </p:sp>
      <p:sp>
        <p:nvSpPr>
          <p:cNvPr id="22" name="Rectangle 16">
            <a:extLst>
              <a:ext uri="{FF2B5EF4-FFF2-40B4-BE49-F238E27FC236}">
                <a16:creationId xmlns:a16="http://schemas.microsoft.com/office/drawing/2014/main" xmlns="" id="{3381E6DA-714B-7849-8442-697D3C8CDC7F}"/>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59344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xmlns="" id="{8ECB2155-AD06-6346-ACD4-07B419B57C6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7547"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未知">
            <a:extLst>
              <a:ext uri="{FF2B5EF4-FFF2-40B4-BE49-F238E27FC236}">
                <a16:creationId xmlns:a16="http://schemas.microsoft.com/office/drawing/2014/main" xmlns="" id="{46E76A52-10CA-5244-AE0F-C71448C95ADD}"/>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5" name="未知">
            <a:extLst>
              <a:ext uri="{FF2B5EF4-FFF2-40B4-BE49-F238E27FC236}">
                <a16:creationId xmlns:a16="http://schemas.microsoft.com/office/drawing/2014/main" xmlns="" id="{786E38F1-55BB-2342-9A71-E8BB1016CA0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6" name="Group 5">
            <a:extLst>
              <a:ext uri="{FF2B5EF4-FFF2-40B4-BE49-F238E27FC236}">
                <a16:creationId xmlns:a16="http://schemas.microsoft.com/office/drawing/2014/main" xmlns="" id="{6A2D2672-029C-A543-A309-A0B75DE92A5F}"/>
              </a:ext>
            </a:extLst>
          </p:cNvPr>
          <p:cNvGrpSpPr>
            <a:grpSpLocks/>
          </p:cNvGrpSpPr>
          <p:nvPr/>
        </p:nvGrpSpPr>
        <p:grpSpPr bwMode="auto">
          <a:xfrm>
            <a:off x="7740650" y="347663"/>
            <a:ext cx="387350" cy="366712"/>
            <a:chOff x="0" y="0"/>
            <a:chExt cx="288" cy="288"/>
          </a:xfrm>
        </p:grpSpPr>
        <p:sp>
          <p:nvSpPr>
            <p:cNvPr id="7" name="Oval 6">
              <a:extLst>
                <a:ext uri="{FF2B5EF4-FFF2-40B4-BE49-F238E27FC236}">
                  <a16:creationId xmlns:a16="http://schemas.microsoft.com/office/drawing/2014/main" xmlns="" id="{1ABB06C5-FE5F-164C-9892-C3204E5C245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8" name="Oval 7">
              <a:extLst>
                <a:ext uri="{FF2B5EF4-FFF2-40B4-BE49-F238E27FC236}">
                  <a16:creationId xmlns:a16="http://schemas.microsoft.com/office/drawing/2014/main" xmlns="" id="{64A83A02-F02A-1D45-BE0C-D032A9CC27A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9" name="Group 8">
            <a:extLst>
              <a:ext uri="{FF2B5EF4-FFF2-40B4-BE49-F238E27FC236}">
                <a16:creationId xmlns:a16="http://schemas.microsoft.com/office/drawing/2014/main" xmlns="" id="{B6EB994A-0C77-7B47-87FE-45B88DCA1581}"/>
              </a:ext>
            </a:extLst>
          </p:cNvPr>
          <p:cNvGrpSpPr>
            <a:grpSpLocks/>
          </p:cNvGrpSpPr>
          <p:nvPr/>
        </p:nvGrpSpPr>
        <p:grpSpPr bwMode="auto">
          <a:xfrm>
            <a:off x="8153400" y="53975"/>
            <a:ext cx="609600" cy="592138"/>
            <a:chOff x="0" y="0"/>
            <a:chExt cx="576" cy="576"/>
          </a:xfrm>
        </p:grpSpPr>
        <p:sp>
          <p:nvSpPr>
            <p:cNvPr id="10" name="Oval 9">
              <a:extLst>
                <a:ext uri="{FF2B5EF4-FFF2-40B4-BE49-F238E27FC236}">
                  <a16:creationId xmlns:a16="http://schemas.microsoft.com/office/drawing/2014/main" xmlns="" id="{691D2D63-F115-0D49-AA78-41B03CFD8D82}"/>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1" name="Oval 10">
              <a:extLst>
                <a:ext uri="{FF2B5EF4-FFF2-40B4-BE49-F238E27FC236}">
                  <a16:creationId xmlns:a16="http://schemas.microsoft.com/office/drawing/2014/main" xmlns="" id="{A54519ED-AB1A-224C-9144-AE6FF50A5499}"/>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2" name="Group 11">
            <a:extLst>
              <a:ext uri="{FF2B5EF4-FFF2-40B4-BE49-F238E27FC236}">
                <a16:creationId xmlns:a16="http://schemas.microsoft.com/office/drawing/2014/main" xmlns="" id="{BB75AC43-BCBF-6F4D-AA9E-110817310CB9}"/>
              </a:ext>
            </a:extLst>
          </p:cNvPr>
          <p:cNvGrpSpPr>
            <a:grpSpLocks/>
          </p:cNvGrpSpPr>
          <p:nvPr/>
        </p:nvGrpSpPr>
        <p:grpSpPr bwMode="auto">
          <a:xfrm>
            <a:off x="171450" y="819150"/>
            <a:ext cx="720725" cy="762000"/>
            <a:chOff x="0" y="0"/>
            <a:chExt cx="576" cy="576"/>
          </a:xfrm>
        </p:grpSpPr>
        <p:sp>
          <p:nvSpPr>
            <p:cNvPr id="13" name="Oval 12">
              <a:extLst>
                <a:ext uri="{FF2B5EF4-FFF2-40B4-BE49-F238E27FC236}">
                  <a16:creationId xmlns:a16="http://schemas.microsoft.com/office/drawing/2014/main" xmlns="" id="{5CB546C3-4B6B-4640-BA0A-02C5338EAB63}"/>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4" name="Oval 13">
              <a:extLst>
                <a:ext uri="{FF2B5EF4-FFF2-40B4-BE49-F238E27FC236}">
                  <a16:creationId xmlns:a16="http://schemas.microsoft.com/office/drawing/2014/main" xmlns="" id="{285A7AFE-34EB-E44C-A409-EB80E535DFD9}"/>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5" name="Picture 18" descr="top">
            <a:extLst>
              <a:ext uri="{FF2B5EF4-FFF2-40B4-BE49-F238E27FC236}">
                <a16:creationId xmlns:a16="http://schemas.microsoft.com/office/drawing/2014/main" xmlns="" id="{19C7B255-851A-BE49-90D4-DADF822D33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
            <a:extLst>
              <a:ext uri="{FF2B5EF4-FFF2-40B4-BE49-F238E27FC236}">
                <a16:creationId xmlns:a16="http://schemas.microsoft.com/office/drawing/2014/main" xmlns="" id="{1AAF75CD-9F54-BC48-9F21-39A9B80D3E7B}"/>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1ED34A3-CEBD-ED41-A99F-5119D1F1477E}"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17" name="Rectangle 15">
            <a:extLst>
              <a:ext uri="{FF2B5EF4-FFF2-40B4-BE49-F238E27FC236}">
                <a16:creationId xmlns:a16="http://schemas.microsoft.com/office/drawing/2014/main" xmlns="" id="{A897C80D-9AFD-BC4E-87DE-9A9ADED975D7}"/>
              </a:ext>
            </a:extLst>
          </p:cNvPr>
          <p:cNvSpPr>
            <a:spLocks noGrp="1" noChangeArrowheads="1"/>
          </p:cNvSpPr>
          <p:nvPr>
            <p:ph type="dt" sz="half" idx="10"/>
          </p:nvPr>
        </p:nvSpPr>
        <p:spPr/>
        <p:txBody>
          <a:bodyPr/>
          <a:lstStyle>
            <a:lvl1pPr>
              <a:defRPr/>
            </a:lvl1pPr>
          </a:lstStyle>
          <a:p>
            <a:pPr>
              <a:defRPr/>
            </a:pPr>
            <a:endParaRPr lang="en-US" altLang="zh-CN"/>
          </a:p>
        </p:txBody>
      </p:sp>
      <p:sp>
        <p:nvSpPr>
          <p:cNvPr id="18" name="Rectangle 16">
            <a:extLst>
              <a:ext uri="{FF2B5EF4-FFF2-40B4-BE49-F238E27FC236}">
                <a16:creationId xmlns:a16="http://schemas.microsoft.com/office/drawing/2014/main" xmlns="" id="{59C9B4DC-8676-744C-AAD8-C2B6AD22101F}"/>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136708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xmlns="" id="{8B5209DB-C943-3F46-9700-87FE185D6EFB}"/>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8571"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未知">
            <a:extLst>
              <a:ext uri="{FF2B5EF4-FFF2-40B4-BE49-F238E27FC236}">
                <a16:creationId xmlns:a16="http://schemas.microsoft.com/office/drawing/2014/main" xmlns="" id="{5F4F6656-F61A-FD46-A43F-457E85FDA485}"/>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4" name="未知">
            <a:extLst>
              <a:ext uri="{FF2B5EF4-FFF2-40B4-BE49-F238E27FC236}">
                <a16:creationId xmlns:a16="http://schemas.microsoft.com/office/drawing/2014/main" xmlns="" id="{995852FF-4946-9843-8B10-D5B578DE8E5F}"/>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5" name="Group 5">
            <a:extLst>
              <a:ext uri="{FF2B5EF4-FFF2-40B4-BE49-F238E27FC236}">
                <a16:creationId xmlns:a16="http://schemas.microsoft.com/office/drawing/2014/main" xmlns="" id="{4995ED62-47BA-5D47-BA58-BAE129FF9B29}"/>
              </a:ext>
            </a:extLst>
          </p:cNvPr>
          <p:cNvGrpSpPr>
            <a:grpSpLocks/>
          </p:cNvGrpSpPr>
          <p:nvPr/>
        </p:nvGrpSpPr>
        <p:grpSpPr bwMode="auto">
          <a:xfrm>
            <a:off x="7740650" y="347663"/>
            <a:ext cx="387350" cy="366712"/>
            <a:chOff x="0" y="0"/>
            <a:chExt cx="288" cy="288"/>
          </a:xfrm>
        </p:grpSpPr>
        <p:sp>
          <p:nvSpPr>
            <p:cNvPr id="6" name="Oval 6">
              <a:extLst>
                <a:ext uri="{FF2B5EF4-FFF2-40B4-BE49-F238E27FC236}">
                  <a16:creationId xmlns:a16="http://schemas.microsoft.com/office/drawing/2014/main" xmlns="" id="{E2DA7F27-4B7D-664D-869B-53B8ECF348CC}"/>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7" name="Oval 7">
              <a:extLst>
                <a:ext uri="{FF2B5EF4-FFF2-40B4-BE49-F238E27FC236}">
                  <a16:creationId xmlns:a16="http://schemas.microsoft.com/office/drawing/2014/main" xmlns="" id="{911F3F83-7E3F-6F4C-B269-322A95A79C6E}"/>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8" name="Group 8">
            <a:extLst>
              <a:ext uri="{FF2B5EF4-FFF2-40B4-BE49-F238E27FC236}">
                <a16:creationId xmlns:a16="http://schemas.microsoft.com/office/drawing/2014/main" xmlns="" id="{6FA49F53-AA43-934F-8F2C-93556174DD66}"/>
              </a:ext>
            </a:extLst>
          </p:cNvPr>
          <p:cNvGrpSpPr>
            <a:grpSpLocks/>
          </p:cNvGrpSpPr>
          <p:nvPr/>
        </p:nvGrpSpPr>
        <p:grpSpPr bwMode="auto">
          <a:xfrm>
            <a:off x="8153400" y="53975"/>
            <a:ext cx="609600" cy="592138"/>
            <a:chOff x="0" y="0"/>
            <a:chExt cx="576" cy="576"/>
          </a:xfrm>
        </p:grpSpPr>
        <p:sp>
          <p:nvSpPr>
            <p:cNvPr id="9" name="Oval 9">
              <a:extLst>
                <a:ext uri="{FF2B5EF4-FFF2-40B4-BE49-F238E27FC236}">
                  <a16:creationId xmlns:a16="http://schemas.microsoft.com/office/drawing/2014/main" xmlns="" id="{442B0106-ADB4-0C40-85D8-2DBBC15DFA21}"/>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10">
              <a:extLst>
                <a:ext uri="{FF2B5EF4-FFF2-40B4-BE49-F238E27FC236}">
                  <a16:creationId xmlns:a16="http://schemas.microsoft.com/office/drawing/2014/main" xmlns="" id="{718ED9F0-640B-9648-8605-25C0744D3F06}"/>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11">
            <a:extLst>
              <a:ext uri="{FF2B5EF4-FFF2-40B4-BE49-F238E27FC236}">
                <a16:creationId xmlns:a16="http://schemas.microsoft.com/office/drawing/2014/main" xmlns="" id="{D8FBFECD-32DA-A349-8C6E-8AF313559C80}"/>
              </a:ext>
            </a:extLst>
          </p:cNvPr>
          <p:cNvGrpSpPr>
            <a:grpSpLocks/>
          </p:cNvGrpSpPr>
          <p:nvPr/>
        </p:nvGrpSpPr>
        <p:grpSpPr bwMode="auto">
          <a:xfrm>
            <a:off x="171450" y="819150"/>
            <a:ext cx="720725" cy="762000"/>
            <a:chOff x="0" y="0"/>
            <a:chExt cx="576" cy="576"/>
          </a:xfrm>
        </p:grpSpPr>
        <p:sp>
          <p:nvSpPr>
            <p:cNvPr id="12" name="Oval 12">
              <a:extLst>
                <a:ext uri="{FF2B5EF4-FFF2-40B4-BE49-F238E27FC236}">
                  <a16:creationId xmlns:a16="http://schemas.microsoft.com/office/drawing/2014/main" xmlns="" id="{A9B19846-9DC0-4D47-A444-7F482BD6525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3">
              <a:extLst>
                <a:ext uri="{FF2B5EF4-FFF2-40B4-BE49-F238E27FC236}">
                  <a16:creationId xmlns:a16="http://schemas.microsoft.com/office/drawing/2014/main" xmlns="" id="{950B50BC-84D3-1545-9E43-B4B8A9186EDE}"/>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4" name="Picture 18" descr="top">
            <a:extLst>
              <a:ext uri="{FF2B5EF4-FFF2-40B4-BE49-F238E27FC236}">
                <a16:creationId xmlns:a16="http://schemas.microsoft.com/office/drawing/2014/main" xmlns="" id="{66CE593E-B98D-1447-A87C-B071D4D5FA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4">
            <a:extLst>
              <a:ext uri="{FF2B5EF4-FFF2-40B4-BE49-F238E27FC236}">
                <a16:creationId xmlns:a16="http://schemas.microsoft.com/office/drawing/2014/main" xmlns="" id="{0E5BF7D7-E457-B14A-9553-F8795DC4E969}"/>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B1BE3329-D7FB-5A40-AF00-20BEEA368CDB}" type="slidenum">
              <a:rPr lang="zh-CN" altLang="en-US" u="none"/>
              <a:pPr eaLnBrk="1" hangingPunct="1"/>
              <a:t>‹#›</a:t>
            </a:fld>
            <a:endParaRPr lang="zh-CN" altLang="en-US" u="none"/>
          </a:p>
        </p:txBody>
      </p:sp>
      <p:sp>
        <p:nvSpPr>
          <p:cNvPr id="16" name="Rectangle 15">
            <a:extLst>
              <a:ext uri="{FF2B5EF4-FFF2-40B4-BE49-F238E27FC236}">
                <a16:creationId xmlns:a16="http://schemas.microsoft.com/office/drawing/2014/main" xmlns="" id="{1107E376-EB5A-3A4E-9E65-D7F577A28D34}"/>
              </a:ext>
            </a:extLst>
          </p:cNvPr>
          <p:cNvSpPr>
            <a:spLocks noGrp="1" noChangeArrowheads="1"/>
          </p:cNvSpPr>
          <p:nvPr>
            <p:ph type="dt" sz="half" idx="10"/>
          </p:nvPr>
        </p:nvSpPr>
        <p:spPr/>
        <p:txBody>
          <a:bodyPr/>
          <a:lstStyle>
            <a:lvl1pPr>
              <a:defRPr/>
            </a:lvl1pPr>
          </a:lstStyle>
          <a:p>
            <a:pPr>
              <a:defRPr/>
            </a:pPr>
            <a:endParaRPr lang="en-US" altLang="zh-CN"/>
          </a:p>
        </p:txBody>
      </p:sp>
      <p:sp>
        <p:nvSpPr>
          <p:cNvPr id="17" name="Rectangle 16">
            <a:extLst>
              <a:ext uri="{FF2B5EF4-FFF2-40B4-BE49-F238E27FC236}">
                <a16:creationId xmlns:a16="http://schemas.microsoft.com/office/drawing/2014/main" xmlns="" id="{D7746F52-A1E7-4C41-99B3-4BBA6D4073E2}"/>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945595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aphicFrame>
        <p:nvGraphicFramePr>
          <p:cNvPr id="5" name="Object 2">
            <a:extLst>
              <a:ext uri="{FF2B5EF4-FFF2-40B4-BE49-F238E27FC236}">
                <a16:creationId xmlns:a16="http://schemas.microsoft.com/office/drawing/2014/main" xmlns="" id="{7E6B4322-9BB3-5E4C-BA6D-28510C84D3C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9595"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a16="http://schemas.microsoft.com/office/drawing/2014/main" xmlns="" id="{07F5D8B0-EC55-EA42-B06A-0CF2E203E06E}"/>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a16="http://schemas.microsoft.com/office/drawing/2014/main" xmlns="" id="{19554546-B297-6344-9DFE-C187A69E5A3A}"/>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a16="http://schemas.microsoft.com/office/drawing/2014/main" xmlns="" id="{A8BCFE87-D343-EC41-B234-3BF5C4854C66}"/>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a16="http://schemas.microsoft.com/office/drawing/2014/main" xmlns="" id="{B92A63D2-19AB-2044-B091-0584F0F7122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a16="http://schemas.microsoft.com/office/drawing/2014/main" xmlns="" id="{594FBC37-C384-FD49-A98E-41ED718D162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a16="http://schemas.microsoft.com/office/drawing/2014/main" xmlns="" id="{25EA9F62-F804-6A47-85F3-9CBA240EA725}"/>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a16="http://schemas.microsoft.com/office/drawing/2014/main" xmlns="" id="{A7B7B4E1-FC72-B04D-BAD9-6377C00E1F45}"/>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a16="http://schemas.microsoft.com/office/drawing/2014/main" xmlns="" id="{7DC3E4B3-588B-514E-A608-752EF1DFB181}"/>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a16="http://schemas.microsoft.com/office/drawing/2014/main" xmlns="" id="{A9B5219F-3F17-5547-98E3-287EBD7D68F7}"/>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a16="http://schemas.microsoft.com/office/drawing/2014/main" xmlns="" id="{D32D35FA-86A4-CC4F-858E-FFEB90ACB3A6}"/>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a16="http://schemas.microsoft.com/office/drawing/2014/main" xmlns="" id="{EBD0670E-4778-C947-A685-ED2EBA34DD22}"/>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a16="http://schemas.microsoft.com/office/drawing/2014/main" xmlns="" id="{1CBC5B5A-EBF6-294B-855C-061F54E8A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a16="http://schemas.microsoft.com/office/drawing/2014/main" xmlns="" id="{2B7B32D6-D12C-5442-99E3-150835BFFCC0}"/>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F456AA5D-DB5E-DD48-A254-124BA60202A7}" type="slidenum">
              <a:rPr lang="zh-CN" altLang="en-US" u="none"/>
              <a:pPr eaLnBrk="1" hangingPunct="1"/>
              <a:t>‹#›</a:t>
            </a:fld>
            <a:endParaRPr lang="zh-CN" altLang="en-US" u="none"/>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9" name="Rectangle 15">
            <a:extLst>
              <a:ext uri="{FF2B5EF4-FFF2-40B4-BE49-F238E27FC236}">
                <a16:creationId xmlns:a16="http://schemas.microsoft.com/office/drawing/2014/main" xmlns="" id="{D30A51EE-9750-F94C-BE2A-0B49D2F4BD1F}"/>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a16="http://schemas.microsoft.com/office/drawing/2014/main" xmlns="" id="{754F9117-686E-2D49-BEDC-4C56D279B82E}"/>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78901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8AC110-4BAF-7640-9F04-BBB4570A87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AB92036E-12B3-AD4F-9A9C-749C02A952B4}"/>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58628C65-8E4A-1D4F-9E08-949284B8ABD3}"/>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5" name="页脚占位符 4">
            <a:extLst>
              <a:ext uri="{FF2B5EF4-FFF2-40B4-BE49-F238E27FC236}">
                <a16:creationId xmlns:a16="http://schemas.microsoft.com/office/drawing/2014/main" xmlns="" id="{DF372939-7673-EE48-BAFC-CC81DC5D2C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BB7FFFA5-77E5-354A-8318-3104B844B52F}"/>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2925853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aphicFrame>
        <p:nvGraphicFramePr>
          <p:cNvPr id="5" name="Object 2">
            <a:extLst>
              <a:ext uri="{FF2B5EF4-FFF2-40B4-BE49-F238E27FC236}">
                <a16:creationId xmlns:a16="http://schemas.microsoft.com/office/drawing/2014/main" xmlns="" id="{299D4401-EC30-354D-B055-86D6864FBB2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0619"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未知">
            <a:extLst>
              <a:ext uri="{FF2B5EF4-FFF2-40B4-BE49-F238E27FC236}">
                <a16:creationId xmlns:a16="http://schemas.microsoft.com/office/drawing/2014/main" xmlns="" id="{EC7C366F-74CD-1648-BC39-904256A957F9}"/>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7" name="未知">
            <a:extLst>
              <a:ext uri="{FF2B5EF4-FFF2-40B4-BE49-F238E27FC236}">
                <a16:creationId xmlns:a16="http://schemas.microsoft.com/office/drawing/2014/main" xmlns="" id="{560E93C7-27F8-514D-9156-CA465B3674A5}"/>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8" name="Group 5">
            <a:extLst>
              <a:ext uri="{FF2B5EF4-FFF2-40B4-BE49-F238E27FC236}">
                <a16:creationId xmlns:a16="http://schemas.microsoft.com/office/drawing/2014/main" xmlns="" id="{EFC6B583-F9A6-8E47-838F-4923CD024A23}"/>
              </a:ext>
            </a:extLst>
          </p:cNvPr>
          <p:cNvGrpSpPr>
            <a:grpSpLocks/>
          </p:cNvGrpSpPr>
          <p:nvPr/>
        </p:nvGrpSpPr>
        <p:grpSpPr bwMode="auto">
          <a:xfrm>
            <a:off x="7740650" y="347663"/>
            <a:ext cx="387350" cy="366712"/>
            <a:chOff x="0" y="0"/>
            <a:chExt cx="288" cy="288"/>
          </a:xfrm>
        </p:grpSpPr>
        <p:sp>
          <p:nvSpPr>
            <p:cNvPr id="9" name="Oval 6">
              <a:extLst>
                <a:ext uri="{FF2B5EF4-FFF2-40B4-BE49-F238E27FC236}">
                  <a16:creationId xmlns:a16="http://schemas.microsoft.com/office/drawing/2014/main" xmlns="" id="{FB6A7433-CB80-5841-94E3-65BC82F6E2A7}"/>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 name="Oval 7">
              <a:extLst>
                <a:ext uri="{FF2B5EF4-FFF2-40B4-BE49-F238E27FC236}">
                  <a16:creationId xmlns:a16="http://schemas.microsoft.com/office/drawing/2014/main" xmlns="" id="{F99BFDC1-9067-AE49-8E4D-9CAEA5E5617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1" name="Group 8">
            <a:extLst>
              <a:ext uri="{FF2B5EF4-FFF2-40B4-BE49-F238E27FC236}">
                <a16:creationId xmlns:a16="http://schemas.microsoft.com/office/drawing/2014/main" xmlns="" id="{8DD46D16-3BB0-9743-9588-B563A341F1DC}"/>
              </a:ext>
            </a:extLst>
          </p:cNvPr>
          <p:cNvGrpSpPr>
            <a:grpSpLocks/>
          </p:cNvGrpSpPr>
          <p:nvPr/>
        </p:nvGrpSpPr>
        <p:grpSpPr bwMode="auto">
          <a:xfrm>
            <a:off x="8153400" y="53975"/>
            <a:ext cx="609600" cy="592138"/>
            <a:chOff x="0" y="0"/>
            <a:chExt cx="576" cy="576"/>
          </a:xfrm>
        </p:grpSpPr>
        <p:sp>
          <p:nvSpPr>
            <p:cNvPr id="12" name="Oval 9">
              <a:extLst>
                <a:ext uri="{FF2B5EF4-FFF2-40B4-BE49-F238E27FC236}">
                  <a16:creationId xmlns:a16="http://schemas.microsoft.com/office/drawing/2014/main" xmlns="" id="{A5E8DD66-F118-0A43-9CD6-478EE4F1110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3" name="Oval 10">
              <a:extLst>
                <a:ext uri="{FF2B5EF4-FFF2-40B4-BE49-F238E27FC236}">
                  <a16:creationId xmlns:a16="http://schemas.microsoft.com/office/drawing/2014/main" xmlns="" id="{F8A22257-1823-A144-9D58-9A43AEAF18EF}"/>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4" name="Group 11">
            <a:extLst>
              <a:ext uri="{FF2B5EF4-FFF2-40B4-BE49-F238E27FC236}">
                <a16:creationId xmlns:a16="http://schemas.microsoft.com/office/drawing/2014/main" xmlns="" id="{43C6DC56-BC8C-3F4D-816A-1E45ABF1BFFE}"/>
              </a:ext>
            </a:extLst>
          </p:cNvPr>
          <p:cNvGrpSpPr>
            <a:grpSpLocks/>
          </p:cNvGrpSpPr>
          <p:nvPr/>
        </p:nvGrpSpPr>
        <p:grpSpPr bwMode="auto">
          <a:xfrm>
            <a:off x="171450" y="819150"/>
            <a:ext cx="720725" cy="762000"/>
            <a:chOff x="0" y="0"/>
            <a:chExt cx="576" cy="576"/>
          </a:xfrm>
        </p:grpSpPr>
        <p:sp>
          <p:nvSpPr>
            <p:cNvPr id="15" name="Oval 12">
              <a:extLst>
                <a:ext uri="{FF2B5EF4-FFF2-40B4-BE49-F238E27FC236}">
                  <a16:creationId xmlns:a16="http://schemas.microsoft.com/office/drawing/2014/main" xmlns="" id="{0C337DBF-B0E3-DB46-9024-120C6A3576FD}"/>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6" name="Oval 13">
              <a:extLst>
                <a:ext uri="{FF2B5EF4-FFF2-40B4-BE49-F238E27FC236}">
                  <a16:creationId xmlns:a16="http://schemas.microsoft.com/office/drawing/2014/main" xmlns="" id="{4FE4C48C-CB9F-3245-8E0F-B6BB5E9B696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7" name="Picture 18" descr="top">
            <a:extLst>
              <a:ext uri="{FF2B5EF4-FFF2-40B4-BE49-F238E27FC236}">
                <a16:creationId xmlns:a16="http://schemas.microsoft.com/office/drawing/2014/main" xmlns="" id="{5A231E38-F3A2-1347-9592-EC1D04198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4">
            <a:extLst>
              <a:ext uri="{FF2B5EF4-FFF2-40B4-BE49-F238E27FC236}">
                <a16:creationId xmlns:a16="http://schemas.microsoft.com/office/drawing/2014/main" xmlns="" id="{FEE5022C-2A73-534D-98AD-319C278B5081}"/>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EBF1D4C6-5479-524D-BDC2-8500B164143D}" type="slidenum">
              <a:rPr lang="zh-CN" altLang="en-US" u="none"/>
              <a:pPr eaLnBrk="1" hangingPunct="1"/>
              <a:t>‹#›</a:t>
            </a:fld>
            <a:endParaRPr lang="zh-CN" altLang="en-US" u="none"/>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9" name="Rectangle 15">
            <a:extLst>
              <a:ext uri="{FF2B5EF4-FFF2-40B4-BE49-F238E27FC236}">
                <a16:creationId xmlns:a16="http://schemas.microsoft.com/office/drawing/2014/main" xmlns="" id="{168EEC43-B242-1C4F-B3F2-129EA4F5F35C}"/>
              </a:ext>
            </a:extLst>
          </p:cNvPr>
          <p:cNvSpPr>
            <a:spLocks noGrp="1" noChangeArrowheads="1"/>
          </p:cNvSpPr>
          <p:nvPr>
            <p:ph type="dt" sz="half" idx="10"/>
          </p:nvPr>
        </p:nvSpPr>
        <p:spPr/>
        <p:txBody>
          <a:bodyPr/>
          <a:lstStyle>
            <a:lvl1pPr>
              <a:defRPr/>
            </a:lvl1pPr>
          </a:lstStyle>
          <a:p>
            <a:pPr>
              <a:defRPr/>
            </a:pPr>
            <a:endParaRPr lang="en-US" altLang="zh-CN"/>
          </a:p>
        </p:txBody>
      </p:sp>
      <p:sp>
        <p:nvSpPr>
          <p:cNvPr id="20" name="Rectangle 16">
            <a:extLst>
              <a:ext uri="{FF2B5EF4-FFF2-40B4-BE49-F238E27FC236}">
                <a16:creationId xmlns:a16="http://schemas.microsoft.com/office/drawing/2014/main" xmlns="" id="{F906B25D-84F9-9841-91A3-EABE38974DF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942120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736E815C-158B-954C-B1B4-23B10CF25B6B}"/>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1643"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FB3133F9-5FE4-5A43-BCD1-95FF9C18856C}"/>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B2D8D6B3-3037-DB42-B05B-0CDE4E31CC10}"/>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2A9A1788-D139-7240-9A96-26EAF3AD921F}"/>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F24B86E1-06F0-D748-BFA8-AE328BAFE1B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E59A0C4F-08DC-2E49-835C-D42F8C79DC4C}"/>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559A9035-D711-864B-86FA-CD46B66F491A}"/>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CAC6B8EA-6E84-D242-B97E-B91C68796187}"/>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E6314817-52EB-9141-8F62-1BD1B8E55CD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8B8E4249-195E-B249-920D-04CE9E8D1829}"/>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23C225F5-3032-6242-829B-1EC3C6E99624}"/>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71B9C6F5-BCF0-9441-AD0D-3426E6AF47B6}"/>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40306A60-6F23-5D48-A5EF-E8168D441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C56B43D9-35BB-0947-AD79-8A7457DFE8D5}"/>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AC54A354-2CA8-E044-9090-DBE89BB3687A}" type="slidenum">
              <a:rPr lang="zh-CN" altLang="en-US" u="none"/>
              <a:pPr eaLnBrk="1" hangingPunct="1"/>
              <a:t>‹#›</a:t>
            </a:fld>
            <a:endParaRPr lang="zh-CN" altLang="en-US" u="none"/>
          </a:p>
        </p:txBody>
      </p:sp>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a16="http://schemas.microsoft.com/office/drawing/2014/main" xmlns="" id="{AA5BA73B-490C-B74F-9401-B4B2B0CB6BE9}"/>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690EB47C-ECAD-DF48-8A4B-55C7E0EACD54}"/>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900400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862AF734-B4A9-CD4B-A773-CABE1C6885C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2667"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未知">
            <a:extLst>
              <a:ext uri="{FF2B5EF4-FFF2-40B4-BE49-F238E27FC236}">
                <a16:creationId xmlns:a16="http://schemas.microsoft.com/office/drawing/2014/main" xmlns="" id="{775987BA-54EB-A240-86FE-A326EE174B7C}"/>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6" name="未知">
            <a:extLst>
              <a:ext uri="{FF2B5EF4-FFF2-40B4-BE49-F238E27FC236}">
                <a16:creationId xmlns:a16="http://schemas.microsoft.com/office/drawing/2014/main" xmlns="" id="{2895D6D3-3061-2347-9F8A-7310A7050C36}"/>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7" name="Group 5">
            <a:extLst>
              <a:ext uri="{FF2B5EF4-FFF2-40B4-BE49-F238E27FC236}">
                <a16:creationId xmlns:a16="http://schemas.microsoft.com/office/drawing/2014/main" xmlns="" id="{B111F05B-0AA4-1F4E-AF97-995471E77292}"/>
              </a:ext>
            </a:extLst>
          </p:cNvPr>
          <p:cNvGrpSpPr>
            <a:grpSpLocks/>
          </p:cNvGrpSpPr>
          <p:nvPr/>
        </p:nvGrpSpPr>
        <p:grpSpPr bwMode="auto">
          <a:xfrm>
            <a:off x="7740650" y="347663"/>
            <a:ext cx="387350" cy="366712"/>
            <a:chOff x="0" y="0"/>
            <a:chExt cx="288" cy="288"/>
          </a:xfrm>
        </p:grpSpPr>
        <p:sp>
          <p:nvSpPr>
            <p:cNvPr id="8" name="Oval 6">
              <a:extLst>
                <a:ext uri="{FF2B5EF4-FFF2-40B4-BE49-F238E27FC236}">
                  <a16:creationId xmlns:a16="http://schemas.microsoft.com/office/drawing/2014/main" xmlns="" id="{DF9C10A2-0702-B840-A44F-AB22A8DEE26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9" name="Oval 7">
              <a:extLst>
                <a:ext uri="{FF2B5EF4-FFF2-40B4-BE49-F238E27FC236}">
                  <a16:creationId xmlns:a16="http://schemas.microsoft.com/office/drawing/2014/main" xmlns="" id="{3E50877F-54F8-A044-9436-B57978904E30}"/>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 name="Group 8">
            <a:extLst>
              <a:ext uri="{FF2B5EF4-FFF2-40B4-BE49-F238E27FC236}">
                <a16:creationId xmlns:a16="http://schemas.microsoft.com/office/drawing/2014/main" xmlns="" id="{B90B481F-09D6-584B-902B-1ED4D3A1FE01}"/>
              </a:ext>
            </a:extLst>
          </p:cNvPr>
          <p:cNvGrpSpPr>
            <a:grpSpLocks/>
          </p:cNvGrpSpPr>
          <p:nvPr/>
        </p:nvGrpSpPr>
        <p:grpSpPr bwMode="auto">
          <a:xfrm>
            <a:off x="8153400" y="53975"/>
            <a:ext cx="609600" cy="592138"/>
            <a:chOff x="0" y="0"/>
            <a:chExt cx="576" cy="576"/>
          </a:xfrm>
        </p:grpSpPr>
        <p:sp>
          <p:nvSpPr>
            <p:cNvPr id="11" name="Oval 9">
              <a:extLst>
                <a:ext uri="{FF2B5EF4-FFF2-40B4-BE49-F238E27FC236}">
                  <a16:creationId xmlns:a16="http://schemas.microsoft.com/office/drawing/2014/main" xmlns="" id="{D24ECEB6-C9E9-A74E-81D0-7B523FE10C9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2" name="Oval 10">
              <a:extLst>
                <a:ext uri="{FF2B5EF4-FFF2-40B4-BE49-F238E27FC236}">
                  <a16:creationId xmlns:a16="http://schemas.microsoft.com/office/drawing/2014/main" xmlns="" id="{7DE2C0C3-974D-954B-8B83-0FC294EB4E68}"/>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3" name="Group 11">
            <a:extLst>
              <a:ext uri="{FF2B5EF4-FFF2-40B4-BE49-F238E27FC236}">
                <a16:creationId xmlns:a16="http://schemas.microsoft.com/office/drawing/2014/main" xmlns="" id="{2F92D5BE-5582-4246-B701-0FBE61276253}"/>
              </a:ext>
            </a:extLst>
          </p:cNvPr>
          <p:cNvGrpSpPr>
            <a:grpSpLocks/>
          </p:cNvGrpSpPr>
          <p:nvPr/>
        </p:nvGrpSpPr>
        <p:grpSpPr bwMode="auto">
          <a:xfrm>
            <a:off x="171450" y="819150"/>
            <a:ext cx="720725" cy="762000"/>
            <a:chOff x="0" y="0"/>
            <a:chExt cx="576" cy="576"/>
          </a:xfrm>
        </p:grpSpPr>
        <p:sp>
          <p:nvSpPr>
            <p:cNvPr id="14" name="Oval 12">
              <a:extLst>
                <a:ext uri="{FF2B5EF4-FFF2-40B4-BE49-F238E27FC236}">
                  <a16:creationId xmlns:a16="http://schemas.microsoft.com/office/drawing/2014/main" xmlns="" id="{DA0FC3EA-FF58-7A4A-8DD4-DF4F1E765D9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5" name="Oval 13">
              <a:extLst>
                <a:ext uri="{FF2B5EF4-FFF2-40B4-BE49-F238E27FC236}">
                  <a16:creationId xmlns:a16="http://schemas.microsoft.com/office/drawing/2014/main" xmlns="" id="{E6C14C60-CCFB-9F4B-9E4C-DE5FAA895093}"/>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6" name="Picture 18" descr="top">
            <a:extLst>
              <a:ext uri="{FF2B5EF4-FFF2-40B4-BE49-F238E27FC236}">
                <a16:creationId xmlns:a16="http://schemas.microsoft.com/office/drawing/2014/main" xmlns="" id="{3ED7127F-382F-554A-BA8F-8FF3AE6FA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xmlns="" id="{FA4E3F0C-8082-F446-BD35-2056B9C5237C}"/>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2ACE0750-AE6B-2240-8CFE-14AA31513B68}" type="slidenum">
              <a:rPr lang="zh-CN" altLang="en-US" u="none"/>
              <a:pPr eaLnBrk="1" hangingPunct="1"/>
              <a:t>‹#›</a:t>
            </a:fld>
            <a:endParaRPr lang="zh-CN" altLang="en-US" u="none"/>
          </a:p>
        </p:txBody>
      </p:sp>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8" name="Rectangle 15">
            <a:extLst>
              <a:ext uri="{FF2B5EF4-FFF2-40B4-BE49-F238E27FC236}">
                <a16:creationId xmlns:a16="http://schemas.microsoft.com/office/drawing/2014/main" xmlns="" id="{2D10914D-DC2F-354B-B1C2-6E01B43605BB}"/>
              </a:ext>
            </a:extLst>
          </p:cNvPr>
          <p:cNvSpPr>
            <a:spLocks noGrp="1" noChangeArrowheads="1"/>
          </p:cNvSpPr>
          <p:nvPr>
            <p:ph type="dt" sz="half" idx="10"/>
          </p:nvPr>
        </p:nvSpPr>
        <p:spPr/>
        <p:txBody>
          <a:bodyPr/>
          <a:lstStyle>
            <a:lvl1pPr>
              <a:defRPr/>
            </a:lvl1pPr>
          </a:lstStyle>
          <a:p>
            <a:pPr>
              <a:defRPr/>
            </a:pPr>
            <a:endParaRPr lang="en-US" altLang="zh-CN"/>
          </a:p>
        </p:txBody>
      </p:sp>
      <p:sp>
        <p:nvSpPr>
          <p:cNvPr id="19" name="Rectangle 16">
            <a:extLst>
              <a:ext uri="{FF2B5EF4-FFF2-40B4-BE49-F238E27FC236}">
                <a16:creationId xmlns:a16="http://schemas.microsoft.com/office/drawing/2014/main" xmlns="" id="{126EEF83-50FB-1F49-A3A4-3F46C157F1B7}"/>
              </a:ext>
            </a:extLst>
          </p:cNvPr>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777988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graphicFrame>
        <p:nvGraphicFramePr>
          <p:cNvPr id="4" name="Object 2">
            <a:extLst>
              <a:ext uri="{FF2B5EF4-FFF2-40B4-BE49-F238E27FC236}">
                <a16:creationId xmlns:a16="http://schemas.microsoft.com/office/drawing/2014/main" xmlns="" id="{015AF97C-23AA-F74C-9612-F432991111DA}"/>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3691" r:id="rId3" imgW="9561905" imgH="1600000" progId="">
                  <p:embed/>
                </p:oleObj>
              </mc:Choice>
              <mc:Fallback>
                <p:oleObj r:id="rId3" imgW="9561905" imgH="1600000" progId="">
                  <p:embed/>
                  <p:pic>
                    <p:nvPicPr>
                      <p:cNvPr id="0" name="Picture 8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未知">
            <a:extLst>
              <a:ext uri="{FF2B5EF4-FFF2-40B4-BE49-F238E27FC236}">
                <a16:creationId xmlns:a16="http://schemas.microsoft.com/office/drawing/2014/main" xmlns="" id="{B472ECCE-96CD-3949-A844-8B59A843F173}"/>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8" name="未知">
            <a:extLst>
              <a:ext uri="{FF2B5EF4-FFF2-40B4-BE49-F238E27FC236}">
                <a16:creationId xmlns:a16="http://schemas.microsoft.com/office/drawing/2014/main" xmlns="" id="{CDBC1A56-AD5B-2A4B-817A-C1FD68B36661}"/>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9" name="Group 5">
            <a:extLst>
              <a:ext uri="{FF2B5EF4-FFF2-40B4-BE49-F238E27FC236}">
                <a16:creationId xmlns:a16="http://schemas.microsoft.com/office/drawing/2014/main" xmlns="" id="{02E6214F-BC2D-1B4E-82B2-9AEF7154E36A}"/>
              </a:ext>
            </a:extLst>
          </p:cNvPr>
          <p:cNvGrpSpPr>
            <a:grpSpLocks/>
          </p:cNvGrpSpPr>
          <p:nvPr/>
        </p:nvGrpSpPr>
        <p:grpSpPr bwMode="auto">
          <a:xfrm>
            <a:off x="7740650" y="347663"/>
            <a:ext cx="387350" cy="366712"/>
            <a:chOff x="0" y="0"/>
            <a:chExt cx="288" cy="288"/>
          </a:xfrm>
        </p:grpSpPr>
        <p:sp>
          <p:nvSpPr>
            <p:cNvPr id="10" name="Oval 6">
              <a:extLst>
                <a:ext uri="{FF2B5EF4-FFF2-40B4-BE49-F238E27FC236}">
                  <a16:creationId xmlns:a16="http://schemas.microsoft.com/office/drawing/2014/main" xmlns="" id="{158ADA14-54A6-1145-8850-2494C9B92A10}"/>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1" name="Oval 7">
              <a:extLst>
                <a:ext uri="{FF2B5EF4-FFF2-40B4-BE49-F238E27FC236}">
                  <a16:creationId xmlns:a16="http://schemas.microsoft.com/office/drawing/2014/main" xmlns="" id="{B2A624A9-48A6-E145-ABA0-462153BE2C6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2" name="Group 8">
            <a:extLst>
              <a:ext uri="{FF2B5EF4-FFF2-40B4-BE49-F238E27FC236}">
                <a16:creationId xmlns:a16="http://schemas.microsoft.com/office/drawing/2014/main" xmlns="" id="{08A254CE-8E22-F143-9673-C7E06B4CF643}"/>
              </a:ext>
            </a:extLst>
          </p:cNvPr>
          <p:cNvGrpSpPr>
            <a:grpSpLocks/>
          </p:cNvGrpSpPr>
          <p:nvPr/>
        </p:nvGrpSpPr>
        <p:grpSpPr bwMode="auto">
          <a:xfrm>
            <a:off x="8153400" y="53975"/>
            <a:ext cx="609600" cy="592138"/>
            <a:chOff x="0" y="0"/>
            <a:chExt cx="576" cy="576"/>
          </a:xfrm>
        </p:grpSpPr>
        <p:sp>
          <p:nvSpPr>
            <p:cNvPr id="13" name="Oval 9">
              <a:extLst>
                <a:ext uri="{FF2B5EF4-FFF2-40B4-BE49-F238E27FC236}">
                  <a16:creationId xmlns:a16="http://schemas.microsoft.com/office/drawing/2014/main" xmlns="" id="{9706803D-903D-A945-8FB1-FE4DACBE0136}"/>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4" name="Oval 10">
              <a:extLst>
                <a:ext uri="{FF2B5EF4-FFF2-40B4-BE49-F238E27FC236}">
                  <a16:creationId xmlns:a16="http://schemas.microsoft.com/office/drawing/2014/main" xmlns="" id="{69156E5A-5631-0B4A-974D-45EFF8955776}"/>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5" name="Group 11">
            <a:extLst>
              <a:ext uri="{FF2B5EF4-FFF2-40B4-BE49-F238E27FC236}">
                <a16:creationId xmlns:a16="http://schemas.microsoft.com/office/drawing/2014/main" xmlns="" id="{D45AE0FE-070D-3F4D-8369-0827E4F0E4FE}"/>
              </a:ext>
            </a:extLst>
          </p:cNvPr>
          <p:cNvGrpSpPr>
            <a:grpSpLocks/>
          </p:cNvGrpSpPr>
          <p:nvPr/>
        </p:nvGrpSpPr>
        <p:grpSpPr bwMode="auto">
          <a:xfrm>
            <a:off x="171450" y="819150"/>
            <a:ext cx="720725" cy="762000"/>
            <a:chOff x="0" y="0"/>
            <a:chExt cx="576" cy="576"/>
          </a:xfrm>
        </p:grpSpPr>
        <p:sp>
          <p:nvSpPr>
            <p:cNvPr id="16" name="Oval 12">
              <a:extLst>
                <a:ext uri="{FF2B5EF4-FFF2-40B4-BE49-F238E27FC236}">
                  <a16:creationId xmlns:a16="http://schemas.microsoft.com/office/drawing/2014/main" xmlns="" id="{92983F4E-3D82-194D-BB92-373F0DB6C1DA}"/>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7" name="Oval 13">
              <a:extLst>
                <a:ext uri="{FF2B5EF4-FFF2-40B4-BE49-F238E27FC236}">
                  <a16:creationId xmlns:a16="http://schemas.microsoft.com/office/drawing/2014/main" xmlns="" id="{F0A96F4D-9BBB-B048-8ECB-724A4FD7E63C}"/>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pic>
        <p:nvPicPr>
          <p:cNvPr id="18" name="Picture 18" descr="top">
            <a:extLst>
              <a:ext uri="{FF2B5EF4-FFF2-40B4-BE49-F238E27FC236}">
                <a16:creationId xmlns:a16="http://schemas.microsoft.com/office/drawing/2014/main" xmlns="" id="{3C9328AB-38B6-324F-B93D-4F42044E33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4">
            <a:extLst>
              <a:ext uri="{FF2B5EF4-FFF2-40B4-BE49-F238E27FC236}">
                <a16:creationId xmlns:a16="http://schemas.microsoft.com/office/drawing/2014/main" xmlns="" id="{CDDEAB5D-46DE-4848-80B8-71784995CD4C}"/>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7D760014-2348-1648-87C5-00F52ABE5FE4}" type="slidenum">
              <a:rPr lang="zh-CN" altLang="en-US" u="none"/>
              <a:pPr eaLnBrk="1" hangingPunct="1"/>
              <a:t>‹#›</a:t>
            </a:fld>
            <a:endParaRPr lang="zh-CN" altLang="en-US" u="none"/>
          </a:p>
        </p:txBody>
      </p:sp>
      <p:sp>
        <p:nvSpPr>
          <p:cNvPr id="20" name="TextBox 18">
            <a:extLst>
              <a:ext uri="{FF2B5EF4-FFF2-40B4-BE49-F238E27FC236}">
                <a16:creationId xmlns:a16="http://schemas.microsoft.com/office/drawing/2014/main" xmlns="" id="{F4CA822E-715A-4346-8462-2BFCADBC8414}"/>
              </a:ext>
            </a:extLst>
          </p:cNvPr>
          <p:cNvSpPr txBox="1"/>
          <p:nvPr userDrawn="1"/>
        </p:nvSpPr>
        <p:spPr>
          <a:xfrm>
            <a:off x="8204200" y="6381750"/>
            <a:ext cx="482600" cy="400050"/>
          </a:xfrm>
          <a:prstGeom prst="rect">
            <a:avLst/>
          </a:prstGeom>
          <a:noFill/>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6F7331B0-49CF-6543-8E2A-79FE87F93496}" type="slidenum">
              <a:rPr lang="zh-CN" altLang="en-US" u="none"/>
              <a:pPr eaLnBrk="1" hangingPunct="1"/>
              <a:t>‹#›</a:t>
            </a:fld>
            <a:endParaRPr lang="zh-CN" altLang="en-US" u="none"/>
          </a:p>
        </p:txBody>
      </p:sp>
      <p:sp>
        <p:nvSpPr>
          <p:cNvPr id="5" name="内容占位符 2"/>
          <p:cNvSpPr>
            <a:spLocks noGrp="1"/>
          </p:cNvSpPr>
          <p:nvPr>
            <p:ph idx="1"/>
          </p:nvPr>
        </p:nvSpPr>
        <p:spPr>
          <a:xfrm>
            <a:off x="457308" y="1600248"/>
            <a:ext cx="8229492" cy="478135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标题 1"/>
          <p:cNvSpPr>
            <a:spLocks noGrp="1"/>
          </p:cNvSpPr>
          <p:nvPr>
            <p:ph type="title"/>
          </p:nvPr>
        </p:nvSpPr>
        <p:spPr>
          <a:xfrm>
            <a:off x="381110" y="685800"/>
            <a:ext cx="8305582" cy="563563"/>
          </a:xfrm>
        </p:spPr>
        <p:txBody>
          <a:bodyPr/>
          <a:lstStyle>
            <a:lvl1pPr>
              <a:defRPr sz="3600"/>
            </a:lvl1pPr>
          </a:lstStyle>
          <a:p>
            <a:r>
              <a:rPr lang="zh-CN" altLang="en-US" noProof="1"/>
              <a:t>单击此处编辑母版标题样式</a:t>
            </a:r>
          </a:p>
        </p:txBody>
      </p:sp>
      <p:sp>
        <p:nvSpPr>
          <p:cNvPr id="21" name="Rectangle 15">
            <a:extLst>
              <a:ext uri="{FF2B5EF4-FFF2-40B4-BE49-F238E27FC236}">
                <a16:creationId xmlns:a16="http://schemas.microsoft.com/office/drawing/2014/main" xmlns="" id="{D1161B4F-AB1E-264A-8D07-E4BC33E36A38}"/>
              </a:ext>
            </a:extLst>
          </p:cNvPr>
          <p:cNvSpPr>
            <a:spLocks noGrp="1" noChangeArrowheads="1"/>
          </p:cNvSpPr>
          <p:nvPr>
            <p:ph type="dt" sz="half" idx="10"/>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69685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177B74-FF25-6043-8855-9E017971C05D}"/>
              </a:ext>
            </a:extLst>
          </p:cNvPr>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1A28F2F0-45F7-4647-A57C-BF61A005AE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1109617D-81B8-784A-838B-751C68139079}"/>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5" name="页脚占位符 4">
            <a:extLst>
              <a:ext uri="{FF2B5EF4-FFF2-40B4-BE49-F238E27FC236}">
                <a16:creationId xmlns:a16="http://schemas.microsoft.com/office/drawing/2014/main" xmlns="" id="{673C1FC9-3718-DD40-9068-597C43851C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57BFEB58-C2A8-8F47-A4A5-1BA138F6FB22}"/>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391732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568D906-CCB7-A746-BA60-D3C5D03B793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7824FD56-0CFA-C249-B420-6E66596C4419}"/>
              </a:ext>
            </a:extLst>
          </p:cNvPr>
          <p:cNvSpPr>
            <a:spLocks noGrp="1"/>
          </p:cNvSpPr>
          <p:nvPr>
            <p:ph sz="half" idx="1"/>
          </p:nvPr>
        </p:nvSpPr>
        <p:spPr>
          <a:xfrm>
            <a:off x="628650" y="1825625"/>
            <a:ext cx="38862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4CA036E4-B88B-0E49-B619-FCC63A7939EB}"/>
              </a:ext>
            </a:extLst>
          </p:cNvPr>
          <p:cNvSpPr>
            <a:spLocks noGrp="1"/>
          </p:cNvSpPr>
          <p:nvPr>
            <p:ph sz="half" idx="2"/>
          </p:nvPr>
        </p:nvSpPr>
        <p:spPr>
          <a:xfrm>
            <a:off x="4629150" y="1825625"/>
            <a:ext cx="38862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AD92F97E-9947-BF4A-B7CD-3D247C18A82C}"/>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6" name="页脚占位符 5">
            <a:extLst>
              <a:ext uri="{FF2B5EF4-FFF2-40B4-BE49-F238E27FC236}">
                <a16:creationId xmlns:a16="http://schemas.microsoft.com/office/drawing/2014/main" xmlns="" id="{4A8C412A-3BD2-1645-B8C5-8452E1A799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C3EE3288-D77C-394A-8341-EEFA1CF5D505}"/>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39977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38CE673-22AE-3C4B-9862-160FF5334CDC}"/>
              </a:ext>
            </a:extLst>
          </p:cNvPr>
          <p:cNvSpPr>
            <a:spLocks noGrp="1"/>
          </p:cNvSpPr>
          <p:nvPr>
            <p:ph type="title"/>
          </p:nvPr>
        </p:nvSpPr>
        <p:spPr>
          <a:xfrm>
            <a:off x="629841" y="365126"/>
            <a:ext cx="78867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7695996-80F9-8F44-A2D2-BABEBCDC951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BE12C0DC-C941-864E-92B5-96A72DB259F4}"/>
              </a:ext>
            </a:extLst>
          </p:cNvPr>
          <p:cNvSpPr>
            <a:spLocks noGrp="1"/>
          </p:cNvSpPr>
          <p:nvPr>
            <p:ph sz="half" idx="2"/>
          </p:nvPr>
        </p:nvSpPr>
        <p:spPr>
          <a:xfrm>
            <a:off x="629842" y="2505075"/>
            <a:ext cx="3868340"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26F61824-A171-B54D-85D0-8CF43C0EDBD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F7E0AF29-443D-4E46-B571-3C12058D5A32}"/>
              </a:ext>
            </a:extLst>
          </p:cNvPr>
          <p:cNvSpPr>
            <a:spLocks noGrp="1"/>
          </p:cNvSpPr>
          <p:nvPr>
            <p:ph sz="quarter" idx="4"/>
          </p:nvPr>
        </p:nvSpPr>
        <p:spPr>
          <a:xfrm>
            <a:off x="4629150" y="2505075"/>
            <a:ext cx="3887391"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5CF9E2D7-2DAA-3A4E-A7D8-EF521E7C562C}"/>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8" name="页脚占位符 7">
            <a:extLst>
              <a:ext uri="{FF2B5EF4-FFF2-40B4-BE49-F238E27FC236}">
                <a16:creationId xmlns:a16="http://schemas.microsoft.com/office/drawing/2014/main" xmlns="" id="{D261B231-7280-1A4D-97D1-E7853F23EF4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23CD6A94-E9E8-8B46-9C1D-AF6BC40B87BC}"/>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28721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C1EE99-5FF5-3347-A952-C038EF327D0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CF9E078C-36E2-6D41-968F-D9D667F0448C}"/>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4" name="页脚占位符 3">
            <a:extLst>
              <a:ext uri="{FF2B5EF4-FFF2-40B4-BE49-F238E27FC236}">
                <a16:creationId xmlns:a16="http://schemas.microsoft.com/office/drawing/2014/main" xmlns="" id="{BB6398DE-0051-3B43-A777-7AA6BD4B01E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824E92AF-120B-F444-A623-6727B0D05D31}"/>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96777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C914F85E-EE4F-164E-B044-DE203E622313}"/>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3" name="页脚占位符 2">
            <a:extLst>
              <a:ext uri="{FF2B5EF4-FFF2-40B4-BE49-F238E27FC236}">
                <a16:creationId xmlns:a16="http://schemas.microsoft.com/office/drawing/2014/main" xmlns="" id="{235A384A-6981-8B4C-A05B-2917E87C6B8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F6664E8F-9877-DD47-B083-90761A7A2492}"/>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136042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F243C4-C79F-EC48-9D1D-52D19C4846CA}"/>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85ADC354-ACF9-1641-AE8D-A35C820A7FE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230893A3-1E3B-0249-8B08-9E924B6B87A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F32D1229-E5BC-6640-8B91-94E194F743DC}"/>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6" name="页脚占位符 5">
            <a:extLst>
              <a:ext uri="{FF2B5EF4-FFF2-40B4-BE49-F238E27FC236}">
                <a16:creationId xmlns:a16="http://schemas.microsoft.com/office/drawing/2014/main" xmlns="" id="{66E2EA07-9272-3E47-A5FC-109D6E09900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ACC4710F-524B-BC4D-B63D-6C6145BB7585}"/>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373539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385552-06F1-5A47-99B7-56DAA53BDC58}"/>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38184192-91F1-D747-BEAF-3FF5429189F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a:extLst>
              <a:ext uri="{FF2B5EF4-FFF2-40B4-BE49-F238E27FC236}">
                <a16:creationId xmlns:a16="http://schemas.microsoft.com/office/drawing/2014/main" xmlns="" id="{E8E38CFE-6C58-D249-8524-40482F6A0D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FDD55A1D-5E9A-CD4E-974A-F3D552311E43}"/>
              </a:ext>
            </a:extLst>
          </p:cNvPr>
          <p:cNvSpPr>
            <a:spLocks noGrp="1"/>
          </p:cNvSpPr>
          <p:nvPr>
            <p:ph type="dt" sz="half" idx="10"/>
          </p:nvPr>
        </p:nvSpPr>
        <p:spPr/>
        <p:txBody>
          <a:bodyPr/>
          <a:lstStyle/>
          <a:p>
            <a:fld id="{FE632592-64A0-7048-AC21-F5E35EFD7274}" type="datetimeFigureOut">
              <a:rPr kumimoji="1" lang="zh-CN" altLang="en-US" smtClean="0"/>
              <a:pPr/>
              <a:t>2019/11/4</a:t>
            </a:fld>
            <a:endParaRPr kumimoji="1" lang="zh-CN" altLang="en-US"/>
          </a:p>
        </p:txBody>
      </p:sp>
      <p:sp>
        <p:nvSpPr>
          <p:cNvPr id="6" name="页脚占位符 5">
            <a:extLst>
              <a:ext uri="{FF2B5EF4-FFF2-40B4-BE49-F238E27FC236}">
                <a16:creationId xmlns:a16="http://schemas.microsoft.com/office/drawing/2014/main" xmlns="" id="{1C7D25D8-28DD-9444-9875-1416983277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5B6FFBFA-1185-C648-AD4A-28CEF67B3F1B}"/>
              </a:ext>
            </a:extLst>
          </p:cNvPr>
          <p:cNvSpPr>
            <a:spLocks noGrp="1"/>
          </p:cNvSpPr>
          <p:nvPr>
            <p:ph type="sldNum" sz="quarter" idx="12"/>
          </p:nvPr>
        </p:nvSpPr>
        <p:spPr/>
        <p:txBody>
          <a:body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3327237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1.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620AB7E-22E8-104B-A02B-EF9B9CF7B7E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79658FE3-1BFF-6E48-9C24-78C759F9900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29EB7491-D8EC-3D45-9AB7-6ED43358C0B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E632592-64A0-7048-AC21-F5E35EFD7274}" type="datetimeFigureOut">
              <a:rPr kumimoji="1" lang="zh-CN" altLang="en-US" smtClean="0"/>
              <a:pPr/>
              <a:t>2019/11/4</a:t>
            </a:fld>
            <a:endParaRPr kumimoji="1" lang="zh-CN" altLang="en-US"/>
          </a:p>
        </p:txBody>
      </p:sp>
      <p:sp>
        <p:nvSpPr>
          <p:cNvPr id="5" name="页脚占位符 4">
            <a:extLst>
              <a:ext uri="{FF2B5EF4-FFF2-40B4-BE49-F238E27FC236}">
                <a16:creationId xmlns:a16="http://schemas.microsoft.com/office/drawing/2014/main" xmlns="" id="{60E32FC7-4B24-EA45-866C-47E5D909F24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B9807EE8-E7DD-1D48-AC16-6E3CDCA63EC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C944A-63B7-FA47-B3B1-8D457852EF34}" type="slidenum">
              <a:rPr kumimoji="1" lang="zh-CN" altLang="en-US" smtClean="0"/>
              <a:pPr/>
              <a:t>‹#›</a:t>
            </a:fld>
            <a:endParaRPr kumimoji="1" lang="zh-CN" altLang="en-US"/>
          </a:p>
        </p:txBody>
      </p:sp>
    </p:spTree>
    <p:extLst>
      <p:ext uri="{BB962C8B-B14F-4D97-AF65-F5344CB8AC3E}">
        <p14:creationId xmlns:p14="http://schemas.microsoft.com/office/powerpoint/2010/main" val="272880853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6" name="Object 2">
            <a:extLst>
              <a:ext uri="{FF2B5EF4-FFF2-40B4-BE49-F238E27FC236}">
                <a16:creationId xmlns:a16="http://schemas.microsoft.com/office/drawing/2014/main" xmlns="" id="{E2E74ABA-A31B-C441-9A8A-1961830696A5}"/>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1404" r:id="rId15" imgW="9561905" imgH="1600000" progId="">
                  <p:embed/>
                </p:oleObj>
              </mc:Choice>
              <mc:Fallback>
                <p:oleObj r:id="rId15" imgW="9561905" imgH="1600000" progId="">
                  <p:embed/>
                  <p:pic>
                    <p:nvPicPr>
                      <p:cNvPr id="0" name="Picture 8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7" name="未知">
            <a:extLst>
              <a:ext uri="{FF2B5EF4-FFF2-40B4-BE49-F238E27FC236}">
                <a16:creationId xmlns:a16="http://schemas.microsoft.com/office/drawing/2014/main" xmlns="" id="{45D47063-30DF-A344-89F4-CC7D6D85DD22}"/>
              </a:ext>
            </a:extLst>
          </p:cNvPr>
          <p:cNvSpPr>
            <a:spLocks noChangeArrowheads="1"/>
          </p:cNvSpPr>
          <p:nvPr/>
        </p:nvSpPr>
        <p:spPr bwMode="auto">
          <a:xfrm>
            <a:off x="0" y="280988"/>
            <a:ext cx="9144000" cy="1620837"/>
          </a:xfrm>
          <a:custGeom>
            <a:avLst/>
            <a:gdLst>
              <a:gd name="T0" fmla="*/ 2147483647 w 5767"/>
              <a:gd name="T1" fmla="*/ 2147483647 h 1021"/>
              <a:gd name="T2" fmla="*/ 2147483647 w 5767"/>
              <a:gd name="T3" fmla="*/ 2147483647 h 1021"/>
              <a:gd name="T4" fmla="*/ 2147483647 w 5767"/>
              <a:gd name="T5" fmla="*/ 2147483647 h 1021"/>
              <a:gd name="T6" fmla="*/ 2147483647 w 5767"/>
              <a:gd name="T7" fmla="*/ 0 h 1021"/>
              <a:gd name="T8" fmla="*/ 2147483647 w 5767"/>
              <a:gd name="T9" fmla="*/ 2147483647 h 1021"/>
              <a:gd name="T10" fmla="*/ 2147483647 w 5767"/>
              <a:gd name="T11" fmla="*/ 2147483647 h 1021"/>
              <a:gd name="T12" fmla="*/ 2147483647 w 5767"/>
              <a:gd name="T13" fmla="*/ 2147483647 h 1021"/>
              <a:gd name="T14" fmla="*/ 2147483647 w 5767"/>
              <a:gd name="T15" fmla="*/ 2147483647 h 1021"/>
              <a:gd name="T16" fmla="*/ 2147483647 w 5767"/>
              <a:gd name="T17" fmla="*/ 214748364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w="9525">
            <a:noFill/>
            <a:round/>
            <a:headEnd/>
            <a:tailEnd/>
          </a:ln>
        </p:spPr>
        <p:txBody>
          <a:bodyPr/>
          <a:lstStyle/>
          <a:p>
            <a:pPr>
              <a:defRPr/>
            </a:pPr>
            <a:endParaRPr lang="zh-CN" altLang="en-US"/>
          </a:p>
        </p:txBody>
      </p:sp>
      <p:sp>
        <p:nvSpPr>
          <p:cNvPr id="1028" name="未知">
            <a:extLst>
              <a:ext uri="{FF2B5EF4-FFF2-40B4-BE49-F238E27FC236}">
                <a16:creationId xmlns:a16="http://schemas.microsoft.com/office/drawing/2014/main" xmlns="" id="{F80C67B7-A5DE-384E-AFF1-FD02476797D3}"/>
              </a:ext>
            </a:extLst>
          </p:cNvPr>
          <p:cNvSpPr>
            <a:spLocks noChangeArrowheads="1"/>
          </p:cNvSpPr>
          <p:nvPr/>
        </p:nvSpPr>
        <p:spPr bwMode="auto">
          <a:xfrm>
            <a:off x="0" y="533400"/>
            <a:ext cx="9140825" cy="1006475"/>
          </a:xfrm>
          <a:custGeom>
            <a:avLst/>
            <a:gdLst>
              <a:gd name="T0" fmla="*/ 2147483647 w 5771"/>
              <a:gd name="T1" fmla="*/ 2147483647 h 634"/>
              <a:gd name="T2" fmla="*/ 2147483647 w 5771"/>
              <a:gd name="T3" fmla="*/ 2147483647 h 634"/>
              <a:gd name="T4" fmla="*/ 2147483647 w 5771"/>
              <a:gd name="T5" fmla="*/ 2147483647 h 634"/>
              <a:gd name="T6" fmla="*/ 2147483647 w 5771"/>
              <a:gd name="T7" fmla="*/ 2147483647 h 634"/>
              <a:gd name="T8" fmla="*/ 2147483647 w 5771"/>
              <a:gd name="T9" fmla="*/ 2147483647 h 634"/>
              <a:gd name="T10" fmla="*/ 2147483647 w 5771"/>
              <a:gd name="T11" fmla="*/ 2147483647 h 634"/>
              <a:gd name="T12" fmla="*/ 2147483647 w 5771"/>
              <a:gd name="T13" fmla="*/ 2147483647 h 634"/>
              <a:gd name="T14" fmla="*/ 2147483647 w 5771"/>
              <a:gd name="T15" fmla="*/ 2147483647 h 634"/>
              <a:gd name="T16" fmla="*/ 2147483647 w 5771"/>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p:spPr>
        <p:txBody>
          <a:bodyPr/>
          <a:lstStyle/>
          <a:p>
            <a:pPr>
              <a:defRPr/>
            </a:pPr>
            <a:endParaRPr lang="zh-CN" altLang="en-US"/>
          </a:p>
        </p:txBody>
      </p:sp>
      <p:grpSp>
        <p:nvGrpSpPr>
          <p:cNvPr id="1030" name="Group 5">
            <a:extLst>
              <a:ext uri="{FF2B5EF4-FFF2-40B4-BE49-F238E27FC236}">
                <a16:creationId xmlns:a16="http://schemas.microsoft.com/office/drawing/2014/main" xmlns="" id="{454D4013-41F0-2341-ADD4-D09213BB1C5A}"/>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9CEA8825-8B91-5C4E-A24E-F27A851F2E54}"/>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3" name="Oval 7">
              <a:extLst>
                <a:ext uri="{FF2B5EF4-FFF2-40B4-BE49-F238E27FC236}">
                  <a16:creationId xmlns:a16="http://schemas.microsoft.com/office/drawing/2014/main" xmlns="" id="{1EC733B1-5F3B-C340-8703-B56E8639FD56}"/>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31" name="Group 8">
            <a:extLst>
              <a:ext uri="{FF2B5EF4-FFF2-40B4-BE49-F238E27FC236}">
                <a16:creationId xmlns:a16="http://schemas.microsoft.com/office/drawing/2014/main" xmlns="" id="{CE6A446C-1699-CE4B-9FA8-3E2E188E4403}"/>
              </a:ext>
            </a:extLst>
          </p:cNvPr>
          <p:cNvGrpSpPr>
            <a:grpSpLocks/>
          </p:cNvGrpSpPr>
          <p:nvPr/>
        </p:nvGrpSpPr>
        <p:grpSpPr bwMode="auto">
          <a:xfrm>
            <a:off x="8153400" y="53975"/>
            <a:ext cx="609600" cy="592138"/>
            <a:chOff x="0" y="0"/>
            <a:chExt cx="576" cy="576"/>
          </a:xfrm>
        </p:grpSpPr>
        <p:sp>
          <p:nvSpPr>
            <p:cNvPr id="6" name="Oval 9">
              <a:extLst>
                <a:ext uri="{FF2B5EF4-FFF2-40B4-BE49-F238E27FC236}">
                  <a16:creationId xmlns:a16="http://schemas.microsoft.com/office/drawing/2014/main" xmlns="" id="{EE6D3CDD-EDC9-524A-9F76-01FCD2BF397A}"/>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5" name="Oval 10">
              <a:extLst>
                <a:ext uri="{FF2B5EF4-FFF2-40B4-BE49-F238E27FC236}">
                  <a16:creationId xmlns:a16="http://schemas.microsoft.com/office/drawing/2014/main" xmlns="" id="{643E7977-FB3D-1441-9C87-51EB2C3BB17D}"/>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grpSp>
        <p:nvGrpSpPr>
          <p:cNvPr id="1032" name="Group 11">
            <a:extLst>
              <a:ext uri="{FF2B5EF4-FFF2-40B4-BE49-F238E27FC236}">
                <a16:creationId xmlns:a16="http://schemas.microsoft.com/office/drawing/2014/main" xmlns="" id="{4571CD3A-59A6-6946-B475-115FB591C06D}"/>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EC144023-A3F7-B447-8A55-83B52360B43E}"/>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sp>
          <p:nvSpPr>
            <p:cNvPr id="1037" name="Oval 13">
              <a:extLst>
                <a:ext uri="{FF2B5EF4-FFF2-40B4-BE49-F238E27FC236}">
                  <a16:creationId xmlns:a16="http://schemas.microsoft.com/office/drawing/2014/main" xmlns="" id="{13752C98-C845-B540-9DD0-6916EC8D989F}"/>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0" hangingPunct="0">
                <a:defRPr/>
              </a:pPr>
              <a:endParaRPr lang="zh-CN" altLang="en-US"/>
            </a:p>
          </p:txBody>
        </p:sp>
      </p:grpSp>
      <p:sp>
        <p:nvSpPr>
          <p:cNvPr id="1033" name="Rectangle 14">
            <a:extLst>
              <a:ext uri="{FF2B5EF4-FFF2-40B4-BE49-F238E27FC236}">
                <a16:creationId xmlns:a16="http://schemas.microsoft.com/office/drawing/2014/main" xmlns="" id="{58A56EF0-FBD3-AA47-9EE4-8883A1244942}"/>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46CE4B96-83A1-B74E-9D3F-C06BF5266EF4}"/>
              </a:ext>
            </a:extLst>
          </p:cNvPr>
          <p:cNvSpPr>
            <a:spLocks noGrp="1" noChangeArrowheads="1"/>
          </p:cNvSpPr>
          <p:nvPr>
            <p:ph type="dt" sz="half" idx="2"/>
          </p:nvPr>
        </p:nvSpPr>
        <p:spPr bwMode="auto">
          <a:xfrm>
            <a:off x="457200" y="6400800"/>
            <a:ext cx="2133600" cy="320675"/>
          </a:xfrm>
          <a:prstGeom prst="rect">
            <a:avLst/>
          </a:prstGeom>
          <a:noFill/>
          <a:ln>
            <a:noFill/>
          </a:ln>
          <a:effectLst/>
          <a:extLst/>
        </p:spPr>
        <p:txBody>
          <a:bodyPr vert="horz" wrap="square" lIns="91440" tIns="45720" rIns="91440" bIns="45720" numCol="1" anchor="t" anchorCtr="0" compatLnSpc="1"/>
          <a:lstStyle>
            <a:lvl1pPr eaLnBrk="1" hangingPunct="1">
              <a:defRPr sz="1400" u="none">
                <a:ea typeface="黑体" panose="02010609060101010101" pitchFamily="49" charset="-122"/>
              </a:defRPr>
            </a:lvl1pPr>
          </a:lstStyle>
          <a:p>
            <a:pPr>
              <a:defRPr/>
            </a:pPr>
            <a:endParaRPr lang="en-US" altLang="zh-CN"/>
          </a:p>
        </p:txBody>
      </p:sp>
      <p:sp>
        <p:nvSpPr>
          <p:cNvPr id="1035" name="Rectangle 17">
            <a:extLst>
              <a:ext uri="{FF2B5EF4-FFF2-40B4-BE49-F238E27FC236}">
                <a16:creationId xmlns:a16="http://schemas.microsoft.com/office/drawing/2014/main" xmlns="" id="{1B7B3C44-D5B8-B24D-A622-5E41B8C76CA7}"/>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1036" name="Picture 18" descr="top">
            <a:extLst>
              <a:ext uri="{FF2B5EF4-FFF2-40B4-BE49-F238E27FC236}">
                <a16:creationId xmlns:a16="http://schemas.microsoft.com/office/drawing/2014/main" xmlns="" id="{72853EBC-966E-7F41-AE53-A46785D04C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xmlns="" id="{48649B21-CD6C-BC4F-9CAF-16542F285ECE}"/>
              </a:ext>
            </a:extLst>
          </p:cNvPr>
          <p:cNvSpPr txBox="1">
            <a:spLocks noChangeArrowheads="1"/>
          </p:cNvSpPr>
          <p:nvPr userDrawn="1"/>
        </p:nvSpPr>
        <p:spPr bwMode="auto">
          <a:xfrm>
            <a:off x="8280400" y="6400800"/>
            <a:ext cx="482600" cy="400050"/>
          </a:xfrm>
          <a:prstGeom prst="rect">
            <a:avLst/>
          </a:prstGeom>
          <a:noFill/>
          <a:ln>
            <a:noFill/>
          </a:ln>
          <a:extLst/>
        </p:spPr>
        <p:txBody>
          <a:bodyPr wrap="none">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fld id="{206C25A0-82DC-F642-821C-8DF22119ACC3}" type="slidenum">
              <a:rPr lang="zh-CN" altLang="en-US" u="none"/>
              <a:pPr eaLnBrk="1" hangingPunct="1"/>
              <a:t>‹#›</a:t>
            </a:fld>
            <a:endParaRPr lang="zh-CN" altLang="en-US" u="none"/>
          </a:p>
        </p:txBody>
      </p:sp>
    </p:spTree>
    <p:extLst>
      <p:ext uri="{BB962C8B-B14F-4D97-AF65-F5344CB8AC3E}">
        <p14:creationId xmlns:p14="http://schemas.microsoft.com/office/powerpoint/2010/main" val="178651484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1111111.vsdx"/><Relationship Id="rId2" Type="http://schemas.openxmlformats.org/officeDocument/2006/relationships/slideLayout" Target="../slideLayouts/slideLayout18.xml"/><Relationship Id="rId1" Type="http://schemas.openxmlformats.org/officeDocument/2006/relationships/vmlDrawing" Target="../drawings/vmlDrawing14.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Drawing12222222.vsdx"/><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6858000"/>
          </a:xfrm>
          <a:blipFill>
            <a:blip r:embed="rId3"/>
            <a:stretch>
              <a:fillRect/>
            </a:stretch>
          </a:blipFill>
        </p:spPr>
        <p:txBody>
          <a:bodyPr/>
          <a:lstStyle/>
          <a:p>
            <a:r>
              <a:rPr lang="en-US" altLang="zh-CN" sz="4000" dirty="0">
                <a:solidFill>
                  <a:schemeClr val="bg1"/>
                </a:solidFill>
              </a:rPr>
              <a:t>Python</a:t>
            </a:r>
            <a:r>
              <a:rPr lang="zh-CN" altLang="en-US" sz="4000" dirty="0">
                <a:solidFill>
                  <a:schemeClr val="bg1"/>
                </a:solidFill>
              </a:rPr>
              <a:t>程序设计</a:t>
            </a:r>
            <a:r>
              <a:rPr lang="zh-CN" altLang="en-US" sz="3200" dirty="0">
                <a:solidFill>
                  <a:schemeClr val="bg1"/>
                </a:solidFill>
              </a:rPr>
              <a:t/>
            </a:r>
            <a:br>
              <a:rPr lang="zh-CN" altLang="en-US" sz="3200" dirty="0">
                <a:solidFill>
                  <a:schemeClr val="bg1"/>
                </a:solidFill>
              </a:rPr>
            </a:br>
            <a:r>
              <a:rPr lang="zh-CN" altLang="en-US" sz="3200" dirty="0">
                <a:solidFill>
                  <a:schemeClr val="bg1"/>
                </a:solidFill>
              </a:rPr>
              <a:t>第</a:t>
            </a:r>
            <a:r>
              <a:rPr lang="en-US" altLang="zh-CN" sz="3200" dirty="0">
                <a:solidFill>
                  <a:schemeClr val="bg1"/>
                </a:solidFill>
              </a:rPr>
              <a:t>5</a:t>
            </a:r>
            <a:r>
              <a:rPr lang="zh-CN" altLang="en-US" sz="3200" dirty="0">
                <a:solidFill>
                  <a:schemeClr val="bg1"/>
                </a:solidFill>
              </a:rPr>
              <a:t>章</a:t>
            </a:r>
            <a:r>
              <a:rPr lang="en-US" altLang="zh-CN" sz="3200" dirty="0">
                <a:solidFill>
                  <a:schemeClr val="bg1"/>
                </a:solidFill>
              </a:rPr>
              <a:t> </a:t>
            </a:r>
            <a:r>
              <a:rPr lang="zh-CN" altLang="en-US" sz="3200" dirty="0">
                <a:solidFill>
                  <a:schemeClr val="bg1"/>
                </a:solidFill>
              </a:rPr>
              <a:t>函数</a:t>
            </a:r>
            <a:br>
              <a:rPr lang="zh-CN" altLang="en-US" sz="3200" dirty="0">
                <a:solidFill>
                  <a:schemeClr val="bg1"/>
                </a:solidFill>
              </a:rPr>
            </a:br>
            <a:endParaRPr kumimoji="1" lang="zh-CN" altLang="en-US" dirty="0">
              <a:solidFill>
                <a:schemeClr val="bg1"/>
              </a:solidFill>
            </a:endParaRPr>
          </a:p>
        </p:txBody>
      </p:sp>
      <p:sp>
        <p:nvSpPr>
          <p:cNvPr id="7" name="Rectangle 3">
            <a:extLst>
              <a:ext uri="{FF2B5EF4-FFF2-40B4-BE49-F238E27FC236}">
                <a16:creationId xmlns:a16="http://schemas.microsoft.com/office/drawing/2014/main" xmlns="" id="{7323B7E4-8674-1046-920C-F5FC3F5B2342}"/>
              </a:ext>
            </a:extLst>
          </p:cNvPr>
          <p:cNvSpPr txBox="1">
            <a:spLocks noChangeArrowheads="1"/>
          </p:cNvSpPr>
          <p:nvPr/>
        </p:nvSpPr>
        <p:spPr bwMode="auto">
          <a:xfrm>
            <a:off x="940702" y="5319584"/>
            <a:ext cx="67802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457200" indent="-457200" algn="l" rtl="0" eaLnBrk="1" fontAlgn="base" hangingPunct="1">
              <a:spcBef>
                <a:spcPct val="20000"/>
              </a:spcBef>
              <a:spcAft>
                <a:spcPct val="0"/>
              </a:spcAft>
              <a:buClr>
                <a:srgbClr val="A0CFCF"/>
              </a:buClr>
              <a:buSzPct val="70000"/>
              <a:buFont typeface="Wingdings" charset="0"/>
              <a:buChar char="l"/>
              <a:defRPr kumimoji="1" sz="2400">
                <a:solidFill>
                  <a:schemeClr val="tx1"/>
                </a:solidFill>
                <a:latin typeface="微软雅黑"/>
                <a:ea typeface="微软雅黑"/>
                <a:cs typeface="微软雅黑"/>
              </a:defRPr>
            </a:lvl1pPr>
            <a:lvl2pPr marL="742950" indent="-285750" algn="l" rtl="0" eaLnBrk="1" fontAlgn="base" hangingPunct="1">
              <a:spcBef>
                <a:spcPct val="20000"/>
              </a:spcBef>
              <a:spcAft>
                <a:spcPct val="0"/>
              </a:spcAft>
              <a:buClr>
                <a:schemeClr val="accent1"/>
              </a:buClr>
              <a:buSzPct val="70000"/>
              <a:buFont typeface="Wingdings" charset="0"/>
              <a:buChar char="Ø"/>
              <a:defRPr kumimoji="1" sz="2000">
                <a:solidFill>
                  <a:schemeClr val="tx1"/>
                </a:solidFill>
                <a:latin typeface="微软雅黑"/>
                <a:ea typeface="微软雅黑"/>
                <a:cs typeface="微软雅黑"/>
              </a:defRPr>
            </a:lvl2pPr>
            <a:lvl3pPr marL="1143000" indent="-228600" algn="l" rtl="0" eaLnBrk="1" fontAlgn="base" hangingPunct="1">
              <a:spcBef>
                <a:spcPct val="20000"/>
              </a:spcBef>
              <a:spcAft>
                <a:spcPct val="0"/>
              </a:spcAft>
              <a:buClr>
                <a:schemeClr val="tx1"/>
              </a:buClr>
              <a:buSzPct val="70000"/>
              <a:buFont typeface="Wingdings" charset="0"/>
              <a:buChar char="ü"/>
              <a:defRPr kumimoji="1">
                <a:solidFill>
                  <a:schemeClr val="tx1"/>
                </a:solidFill>
                <a:latin typeface="微软雅黑"/>
                <a:ea typeface="微软雅黑"/>
                <a:cs typeface="微软雅黑"/>
              </a:defRPr>
            </a:lvl3pPr>
            <a:lvl4pPr marL="1600200" indent="-228600" algn="l" rtl="0" eaLnBrk="1" fontAlgn="base" hangingPunct="1">
              <a:spcBef>
                <a:spcPct val="20000"/>
              </a:spcBef>
              <a:spcAft>
                <a:spcPct val="0"/>
              </a:spcAft>
              <a:buClr>
                <a:srgbClr val="A0CFCF"/>
              </a:buClr>
              <a:buSzPct val="70000"/>
              <a:buFont typeface="Wingdings" charset="0"/>
              <a:buChar char="u"/>
              <a:defRPr kumimoji="1">
                <a:solidFill>
                  <a:schemeClr val="tx1"/>
                </a:solidFill>
                <a:latin typeface="微软雅黑"/>
                <a:ea typeface="微软雅黑"/>
                <a:cs typeface="微软雅黑"/>
              </a:defRPr>
            </a:lvl4pPr>
            <a:lvl5pPr marL="2057400" indent="-228600" algn="l" rtl="0" eaLnBrk="1" fontAlgn="base" hangingPunct="1">
              <a:spcBef>
                <a:spcPct val="20000"/>
              </a:spcBef>
              <a:spcAft>
                <a:spcPct val="0"/>
              </a:spcAft>
              <a:buClr>
                <a:srgbClr val="A0CFCF"/>
              </a:buClr>
              <a:buSzPct val="70000"/>
              <a:buFont typeface="Wingdings" charset="0"/>
              <a:buChar char="p"/>
              <a:defRPr kumimoji="1">
                <a:solidFill>
                  <a:schemeClr val="tx1"/>
                </a:solidFill>
                <a:latin typeface="微软雅黑"/>
                <a:ea typeface="微软雅黑"/>
                <a:cs typeface="微软雅黑"/>
              </a:defRPr>
            </a:lvl5pPr>
            <a:lvl6pPr marL="25146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6pPr>
            <a:lvl7pPr marL="29718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7pPr>
            <a:lvl8pPr marL="34290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8pPr>
            <a:lvl9pPr marL="3886200" indent="-228600" algn="l" rtl="0" eaLnBrk="1" fontAlgn="base" hangingPunct="1">
              <a:spcBef>
                <a:spcPct val="20000"/>
              </a:spcBef>
              <a:spcAft>
                <a:spcPct val="0"/>
              </a:spcAft>
              <a:buClr>
                <a:schemeClr val="folHlink"/>
              </a:buClr>
              <a:buSzPct val="70000"/>
              <a:buFont typeface="Wingdings" charset="0"/>
              <a:buChar char="p"/>
              <a:defRPr sz="2000">
                <a:solidFill>
                  <a:schemeClr val="tx1"/>
                </a:solidFill>
                <a:latin typeface="+mn-lt"/>
                <a:ea typeface="+mn-ea"/>
              </a:defRPr>
            </a:lvl9pPr>
          </a:lstStyle>
          <a:p>
            <a:pPr marL="0" indent="0" algn="ctr" defTabSz="914400">
              <a:lnSpc>
                <a:spcPct val="80000"/>
              </a:lnSpc>
              <a:buFont typeface="Wingdings" pitchFamily="2" charset="2"/>
              <a:buNone/>
            </a:pPr>
            <a:r>
              <a:rPr lang="zh-CN" altLang="en-US" kern="0" dirty="0"/>
              <a:t>信息学院</a:t>
            </a:r>
            <a:endParaRPr lang="en-US" altLang="zh-CN" kern="0" dirty="0"/>
          </a:p>
          <a:p>
            <a:pPr marL="0" indent="0" algn="ctr" defTabSz="914400">
              <a:lnSpc>
                <a:spcPct val="80000"/>
              </a:lnSpc>
              <a:buFont typeface="Wingdings" pitchFamily="2" charset="2"/>
              <a:buNone/>
            </a:pPr>
            <a:r>
              <a:rPr lang="en-US" altLang="zh-CN" kern="0" dirty="0"/>
              <a:t>2019</a:t>
            </a:r>
            <a:endParaRPr lang="zh-CN" altLang="en-US" sz="2000" kern="0" dirty="0"/>
          </a:p>
        </p:txBody>
      </p:sp>
      <p:sp>
        <p:nvSpPr>
          <p:cNvPr id="13" name="Rectangle 2">
            <a:extLst>
              <a:ext uri="{FF2B5EF4-FFF2-40B4-BE49-F238E27FC236}">
                <a16:creationId xmlns:a16="http://schemas.microsoft.com/office/drawing/2014/main" xmlns="" id="{8612BF3D-32EF-D546-B918-7276DB01B53C}"/>
              </a:ext>
            </a:extLst>
          </p:cNvPr>
          <p:cNvSpPr txBox="1">
            <a:spLocks noChangeArrowheads="1"/>
          </p:cNvSpPr>
          <p:nvPr/>
        </p:nvSpPr>
        <p:spPr bwMode="auto">
          <a:xfrm>
            <a:off x="306388" y="2286000"/>
            <a:ext cx="8609012" cy="190500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none" strike="noStrike" kern="0" cap="none" spc="0" normalizeH="0" baseline="0" noProof="0" dirty="0">
                <a:ln>
                  <a:noFill/>
                </a:ln>
                <a:solidFill>
                  <a:srgbClr val="FFFFFF"/>
                </a:solidFill>
                <a:effectLst/>
                <a:uLnTx/>
                <a:uFillTx/>
                <a:latin typeface="Times New Roman"/>
                <a:ea typeface="黑体"/>
                <a:cs typeface="+mj-cs"/>
              </a:rPr>
              <a:t>Python</a:t>
            </a:r>
            <a:r>
              <a:rPr kumimoji="0" lang="zh-CN" altLang="en-US" sz="4400" b="1" i="0" u="none" strike="noStrike" kern="0" cap="none" spc="0" normalizeH="0" baseline="0" noProof="0" dirty="0">
                <a:ln>
                  <a:noFill/>
                </a:ln>
                <a:solidFill>
                  <a:srgbClr val="FFFFFF"/>
                </a:solidFill>
                <a:effectLst/>
                <a:uLnTx/>
                <a:uFillTx/>
                <a:latin typeface="Times New Roman"/>
                <a:ea typeface="黑体"/>
                <a:cs typeface="+mj-cs"/>
              </a:rPr>
              <a:t>程序设计</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
            </a:r>
            <a:b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b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第</a:t>
            </a:r>
            <a:r>
              <a:rPr kumimoji="0" lang="en-US" altLang="zh-CN" sz="3600" b="1" i="0" u="none" strike="noStrike" kern="0" cap="none" spc="0" normalizeH="0" baseline="0" noProof="0" dirty="0">
                <a:ln>
                  <a:noFill/>
                </a:ln>
                <a:solidFill>
                  <a:srgbClr val="FFFFFF"/>
                </a:solidFill>
                <a:effectLst/>
                <a:uLnTx/>
                <a:uFillTx/>
                <a:latin typeface="Times New Roman"/>
                <a:ea typeface="黑体"/>
                <a:cs typeface="+mj-cs"/>
              </a:rPr>
              <a:t>6</a:t>
            </a:r>
            <a:r>
              <a:rPr kumimoji="0" lang="zh-CN" altLang="en-US" sz="3600" b="1" i="0" u="none" strike="noStrike" kern="0" cap="none" spc="0" normalizeH="0" baseline="0" noProof="0" dirty="0">
                <a:ln>
                  <a:noFill/>
                </a:ln>
                <a:solidFill>
                  <a:srgbClr val="FFFFFF"/>
                </a:solidFill>
                <a:effectLst/>
                <a:uLnTx/>
                <a:uFillTx/>
                <a:latin typeface="Times New Roman"/>
                <a:ea typeface="黑体"/>
                <a:cs typeface="+mj-cs"/>
              </a:rPr>
              <a:t>章</a:t>
            </a:r>
            <a:r>
              <a:rPr kumimoji="0" lang="en-US" altLang="zh-CN" sz="3600" b="1" i="0" u="none" strike="noStrike" kern="0" cap="none" spc="0" normalizeH="0" baseline="0" noProof="0" dirty="0">
                <a:ln>
                  <a:noFill/>
                </a:ln>
                <a:solidFill>
                  <a:srgbClr val="FFFFFF"/>
                </a:solidFill>
                <a:effectLst/>
                <a:uLnTx/>
                <a:uFillTx/>
                <a:latin typeface="Times New Roman"/>
                <a:ea typeface="黑体"/>
                <a:cs typeface="+mj-cs"/>
              </a:rPr>
              <a:t> </a:t>
            </a:r>
            <a:r>
              <a:rPr lang="zh-CN" altLang="en-US" sz="3600" kern="0" dirty="0">
                <a:solidFill>
                  <a:srgbClr val="FFFFFF"/>
                </a:solidFill>
                <a:latin typeface="Times New Roman"/>
                <a:ea typeface="黑体"/>
              </a:rPr>
              <a:t>类</a:t>
            </a:r>
            <a:endParaRPr kumimoji="0" lang="zh-CN" altLang="en-US" sz="3600" b="1" i="0" u="none" strike="noStrike" kern="0" cap="none" spc="0" normalizeH="0" baseline="0" noProof="0" dirty="0">
              <a:ln>
                <a:noFill/>
              </a:ln>
              <a:solidFill>
                <a:srgbClr val="FFFFFF"/>
              </a:solidFill>
              <a:effectLst/>
              <a:uLnTx/>
              <a:uFillTx/>
              <a:latin typeface="Times New Roman"/>
              <a:ea typeface="黑体"/>
              <a:cs typeface="+mj-cs"/>
            </a:endParaRPr>
          </a:p>
        </p:txBody>
      </p:sp>
    </p:spTree>
    <p:extLst>
      <p:ext uri="{BB962C8B-B14F-4D97-AF65-F5344CB8AC3E}">
        <p14:creationId xmlns:p14="http://schemas.microsoft.com/office/powerpoint/2010/main" val="1654105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26719" y="1772607"/>
            <a:ext cx="8077201" cy="4323393"/>
          </a:xfrm>
        </p:spPr>
        <p:txBody>
          <a:bodyPr/>
          <a:lstStyle/>
          <a:p>
            <a:r>
              <a:rPr lang="zh-CN" altLang="zh-CN" sz="2400" dirty="0"/>
              <a:t>【例</a:t>
            </a:r>
            <a:r>
              <a:rPr lang="en-US" altLang="zh-CN" sz="2400" dirty="0"/>
              <a:t>6-2</a:t>
            </a:r>
            <a:r>
              <a:rPr lang="zh-CN" altLang="zh-CN" sz="2400" dirty="0"/>
              <a:t>】</a:t>
            </a:r>
            <a:r>
              <a:rPr lang="en-US" altLang="zh-CN" sz="2400" dirty="0"/>
              <a:t>  </a:t>
            </a:r>
            <a:r>
              <a:rPr lang="zh-CN" altLang="zh-CN" sz="2400" dirty="0"/>
              <a:t>创建一个人的实例，名字</a:t>
            </a:r>
            <a:r>
              <a:rPr lang="zh-CN" altLang="zh-CN" sz="2400" dirty="0" smtClean="0"/>
              <a:t>叫做</a:t>
            </a:r>
            <a:r>
              <a:rPr lang="zh-CN" altLang="en-US" sz="2400" dirty="0" smtClean="0"/>
              <a:t>“</a:t>
            </a:r>
            <a:r>
              <a:rPr lang="zh-CN" altLang="zh-CN" sz="2400" dirty="0" smtClean="0"/>
              <a:t>王月</a:t>
            </a:r>
            <a:r>
              <a:rPr lang="zh-CN" altLang="en-US" sz="2400" dirty="0" smtClean="0"/>
              <a:t>”</a:t>
            </a:r>
            <a:r>
              <a:rPr lang="zh-CN" altLang="zh-CN" sz="2400" dirty="0" smtClean="0"/>
              <a:t>，</a:t>
            </a:r>
            <a:r>
              <a:rPr lang="zh-CN" altLang="zh-CN" sz="2400" dirty="0"/>
              <a:t>男，身高</a:t>
            </a:r>
            <a:r>
              <a:rPr lang="en-US" altLang="zh-CN" sz="2400" dirty="0"/>
              <a:t>1.62</a:t>
            </a:r>
            <a:r>
              <a:rPr lang="zh-CN" altLang="zh-CN" sz="2400" dirty="0"/>
              <a:t>米，体重</a:t>
            </a:r>
            <a:r>
              <a:rPr lang="en-US" altLang="zh-CN" sz="2400" dirty="0"/>
              <a:t>70</a:t>
            </a:r>
            <a:r>
              <a:rPr lang="zh-CN" altLang="zh-CN" sz="2400" dirty="0"/>
              <a:t>公斤。让他做一个自我介绍。再创建一个人的实例，名字</a:t>
            </a:r>
            <a:r>
              <a:rPr lang="zh-CN" altLang="zh-CN" sz="2400" dirty="0" smtClean="0"/>
              <a:t>叫做</a:t>
            </a:r>
            <a:r>
              <a:rPr lang="zh-CN" altLang="en-US" sz="2400" dirty="0" smtClean="0"/>
              <a:t>“</a:t>
            </a:r>
            <a:r>
              <a:rPr lang="zh-CN" altLang="zh-CN" sz="2400" dirty="0" smtClean="0"/>
              <a:t>刘佳</a:t>
            </a:r>
            <a:r>
              <a:rPr lang="zh-CN" altLang="en-US" sz="2400" dirty="0" smtClean="0"/>
              <a:t>”</a:t>
            </a:r>
            <a:r>
              <a:rPr lang="zh-CN" altLang="zh-CN" sz="2400" dirty="0" smtClean="0"/>
              <a:t>，</a:t>
            </a:r>
            <a:r>
              <a:rPr lang="zh-CN" altLang="zh-CN" sz="2400" dirty="0"/>
              <a:t>男，身高</a:t>
            </a:r>
            <a:r>
              <a:rPr lang="en-US" altLang="zh-CN" sz="2400" dirty="0"/>
              <a:t>1.75</a:t>
            </a:r>
            <a:r>
              <a:rPr lang="zh-CN" altLang="zh-CN" sz="2400" dirty="0"/>
              <a:t>米，体重</a:t>
            </a:r>
            <a:r>
              <a:rPr lang="en-US" altLang="zh-CN" sz="2400" dirty="0"/>
              <a:t>60</a:t>
            </a:r>
            <a:r>
              <a:rPr lang="zh-CN" altLang="zh-CN" sz="2400" dirty="0"/>
              <a:t>公斤，同样让他做一个自我介绍。</a:t>
            </a:r>
            <a:endParaRPr lang="en-US" altLang="zh-CN" sz="2400" dirty="0"/>
          </a:p>
          <a:p>
            <a:pPr>
              <a:lnSpc>
                <a:spcPts val="1200"/>
              </a:lnSpc>
            </a:pPr>
            <a:endParaRPr lang="zh-CN" altLang="zh-CN" sz="2400" dirty="0"/>
          </a:p>
          <a:p>
            <a:pPr marL="0" indent="0">
              <a:buNone/>
            </a:pPr>
            <a:r>
              <a:rPr lang="en-US" altLang="zh-CN" sz="2400" dirty="0"/>
              <a:t>	</a:t>
            </a:r>
            <a:r>
              <a:rPr lang="en-US" altLang="zh-CN" sz="2400" dirty="0" err="1"/>
              <a:t>yue</a:t>
            </a:r>
            <a:r>
              <a:rPr lang="en-US" altLang="zh-CN" sz="2400" dirty="0"/>
              <a:t> = Person</a:t>
            </a:r>
            <a:r>
              <a:rPr lang="en-US" altLang="zh-CN" sz="2400" dirty="0" smtClean="0"/>
              <a:t>('</a:t>
            </a:r>
            <a:r>
              <a:rPr lang="zh-CN" altLang="zh-CN" sz="2400" dirty="0" smtClean="0"/>
              <a:t>王月</a:t>
            </a:r>
            <a:r>
              <a:rPr lang="en-US" altLang="zh-CN" sz="2400" dirty="0" smtClean="0"/>
              <a:t>', '</a:t>
            </a:r>
            <a:r>
              <a:rPr lang="zh-CN" altLang="zh-CN" sz="2400" dirty="0" smtClean="0"/>
              <a:t>男</a:t>
            </a:r>
            <a:r>
              <a:rPr lang="en-US" altLang="zh-CN" sz="2400" dirty="0" smtClean="0"/>
              <a:t>', </a:t>
            </a:r>
            <a:r>
              <a:rPr lang="en-US" altLang="zh-CN" sz="2400" dirty="0"/>
              <a:t>1.62, 70)</a:t>
            </a:r>
            <a:endParaRPr lang="zh-CN" altLang="zh-CN" sz="2400" dirty="0"/>
          </a:p>
          <a:p>
            <a:pPr marL="0" indent="0">
              <a:buNone/>
            </a:pPr>
            <a:r>
              <a:rPr lang="en-US" altLang="zh-CN" sz="2400" dirty="0"/>
              <a:t>	</a:t>
            </a:r>
            <a:r>
              <a:rPr lang="en-US" altLang="zh-CN" sz="2400" dirty="0" err="1"/>
              <a:t>yue.introduce_oneself</a:t>
            </a:r>
            <a:r>
              <a:rPr lang="en-US" altLang="zh-CN" sz="2400" dirty="0"/>
              <a:t>()</a:t>
            </a:r>
            <a:endParaRPr lang="zh-CN" altLang="zh-CN" sz="2400" dirty="0"/>
          </a:p>
          <a:p>
            <a:pPr marL="0" indent="0">
              <a:buNone/>
            </a:pPr>
            <a:r>
              <a:rPr lang="en-US" altLang="zh-CN" sz="2400" dirty="0"/>
              <a:t>	</a:t>
            </a:r>
            <a:r>
              <a:rPr lang="en-US" altLang="zh-CN" sz="2400" dirty="0" err="1"/>
              <a:t>jia</a:t>
            </a:r>
            <a:r>
              <a:rPr lang="en-US" altLang="zh-CN" sz="2400" dirty="0"/>
              <a:t> = Person</a:t>
            </a:r>
            <a:r>
              <a:rPr lang="en-US" altLang="zh-CN" sz="2400" dirty="0" smtClean="0"/>
              <a:t>('</a:t>
            </a:r>
            <a:r>
              <a:rPr lang="zh-CN" altLang="zh-CN" sz="2400" dirty="0" smtClean="0"/>
              <a:t>刘佳</a:t>
            </a:r>
            <a:r>
              <a:rPr lang="en-US" altLang="zh-CN" sz="2400" dirty="0" smtClean="0"/>
              <a:t>', '</a:t>
            </a:r>
            <a:r>
              <a:rPr lang="zh-CN" altLang="zh-CN" sz="2400" dirty="0" smtClean="0"/>
              <a:t>男</a:t>
            </a:r>
            <a:r>
              <a:rPr lang="en-US" altLang="zh-CN" sz="2400" dirty="0" smtClean="0"/>
              <a:t>', </a:t>
            </a:r>
            <a:r>
              <a:rPr lang="en-US" altLang="zh-CN" sz="2400" dirty="0"/>
              <a:t>1.75, 60)</a:t>
            </a:r>
            <a:endParaRPr lang="zh-CN" altLang="zh-CN" sz="2400" dirty="0"/>
          </a:p>
          <a:p>
            <a:pPr marL="0" indent="0">
              <a:buNone/>
            </a:pPr>
            <a:r>
              <a:rPr lang="en-US" altLang="zh-CN" sz="2400" dirty="0"/>
              <a:t>	</a:t>
            </a:r>
            <a:r>
              <a:rPr lang="en-US" altLang="zh-CN" sz="2400" dirty="0" err="1"/>
              <a:t>jia.introduce_oneself</a:t>
            </a:r>
            <a:r>
              <a:rPr lang="en-US" altLang="zh-CN" sz="2400" dirty="0" smtClean="0"/>
              <a:t>()</a:t>
            </a:r>
            <a:endParaRPr lang="zh-CN" altLang="zh-CN" sz="2400" dirty="0"/>
          </a:p>
        </p:txBody>
      </p:sp>
      <p:pic>
        <p:nvPicPr>
          <p:cNvPr id="5" name="图片 4">
            <a:extLst>
              <a:ext uri="{FF2B5EF4-FFF2-40B4-BE49-F238E27FC236}">
                <a16:creationId xmlns:a16="http://schemas.microsoft.com/office/drawing/2014/main" xmlns="" id="{74046A68-CAFA-1042-B5BD-13FF1BA725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9419" y="5361320"/>
            <a:ext cx="2826381" cy="394960"/>
          </a:xfrm>
          <a:prstGeom prst="rect">
            <a:avLst/>
          </a:prstGeom>
          <a:noFill/>
          <a:ln>
            <a:noFill/>
          </a:ln>
        </p:spPr>
      </p:pic>
    </p:spTree>
    <p:extLst>
      <p:ext uri="{BB962C8B-B14F-4D97-AF65-F5344CB8AC3E}">
        <p14:creationId xmlns:p14="http://schemas.microsoft.com/office/powerpoint/2010/main" val="1797234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16559" y="1910081"/>
            <a:ext cx="8222473" cy="4325979"/>
          </a:xfrm>
        </p:spPr>
        <p:txBody>
          <a:bodyPr/>
          <a:lstStyle/>
          <a:p>
            <a:r>
              <a:rPr lang="zh-CN" altLang="en-US" sz="2400" dirty="0"/>
              <a:t>图中展示</a:t>
            </a:r>
            <a:r>
              <a:rPr lang="zh-CN" altLang="zh-CN" sz="2400" dirty="0"/>
              <a:t>例</a:t>
            </a:r>
            <a:r>
              <a:rPr lang="en-US" altLang="zh-CN" sz="2400" dirty="0"/>
              <a:t>6-2</a:t>
            </a:r>
            <a:r>
              <a:rPr lang="zh-CN" altLang="zh-CN" sz="2400" dirty="0"/>
              <a:t>中创建实例的计算机原理。实例</a:t>
            </a:r>
            <a:r>
              <a:rPr lang="en-US" altLang="zh-CN" sz="2400" dirty="0" err="1"/>
              <a:t>yue</a:t>
            </a:r>
            <a:r>
              <a:rPr lang="zh-CN" altLang="zh-CN" sz="2400" dirty="0"/>
              <a:t>和</a:t>
            </a:r>
            <a:r>
              <a:rPr lang="en-US" altLang="zh-CN" sz="2400" dirty="0" err="1"/>
              <a:t>jia</a:t>
            </a:r>
            <a:r>
              <a:rPr lang="zh-CN" altLang="zh-CN" sz="2400" dirty="0"/>
              <a:t>分别对应计算机内存中的两块存储空间。在创建实例时，通过运行</a:t>
            </a:r>
            <a:r>
              <a:rPr lang="en-US" altLang="zh-CN" sz="2400" dirty="0"/>
              <a:t>_</a:t>
            </a:r>
            <a:r>
              <a:rPr lang="en-US" altLang="zh-CN" sz="2400" dirty="0" err="1"/>
              <a:t>init</a:t>
            </a:r>
            <a:r>
              <a:rPr lang="en-US" altLang="zh-CN" sz="2400" dirty="0"/>
              <a:t>_</a:t>
            </a:r>
            <a:r>
              <a:rPr lang="zh-CN" altLang="zh-CN" sz="2400" dirty="0"/>
              <a:t>方法的代码，给属性赋初值。之后通过运行</a:t>
            </a:r>
            <a:r>
              <a:rPr lang="en-US" altLang="zh-CN" sz="2400" dirty="0" err="1"/>
              <a:t>introduce_oneself</a:t>
            </a:r>
            <a:r>
              <a:rPr lang="zh-CN" altLang="zh-CN" sz="2400" dirty="0"/>
              <a:t>方法的代码读取属性的值。</a:t>
            </a:r>
          </a:p>
        </p:txBody>
      </p:sp>
      <p:sp>
        <p:nvSpPr>
          <p:cNvPr id="5" name="Rectangle 5">
            <a:extLst>
              <a:ext uri="{FF2B5EF4-FFF2-40B4-BE49-F238E27FC236}">
                <a16:creationId xmlns:a16="http://schemas.microsoft.com/office/drawing/2014/main" xmlns="" id="{838DFC16-ECF9-C54D-B2FF-F9D1697B9A22}"/>
              </a:ext>
            </a:extLst>
          </p:cNvPr>
          <p:cNvSpPr>
            <a:spLocks noChangeArrowheads="1"/>
          </p:cNvSpPr>
          <p:nvPr/>
        </p:nvSpPr>
        <p:spPr bwMode="auto">
          <a:xfrm>
            <a:off x="2737285" y="5866728"/>
            <a:ext cx="29674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dirty="0" smtClean="0">
                <a:solidFill>
                  <a:schemeClr val="accent5">
                    <a:lumMod val="50000"/>
                  </a:schemeClr>
                </a:solidFill>
              </a:rPr>
              <a:t>例</a:t>
            </a:r>
            <a:r>
              <a:rPr lang="en-US" altLang="zh-CN" dirty="0">
                <a:solidFill>
                  <a:schemeClr val="accent5">
                    <a:lumMod val="50000"/>
                  </a:schemeClr>
                </a:solidFill>
              </a:rPr>
              <a:t>6-2</a:t>
            </a:r>
            <a:r>
              <a:rPr lang="zh-CN" altLang="zh-CN" dirty="0">
                <a:solidFill>
                  <a:schemeClr val="accent5">
                    <a:lumMod val="50000"/>
                  </a:schemeClr>
                </a:solidFill>
              </a:rPr>
              <a:t>中</a:t>
            </a:r>
            <a:r>
              <a:rPr lang="en-US" altLang="zh-CN" dirty="0">
                <a:solidFill>
                  <a:schemeClr val="accent5">
                    <a:lumMod val="50000"/>
                  </a:schemeClr>
                </a:solidFill>
              </a:rPr>
              <a:t>Person</a:t>
            </a:r>
            <a:r>
              <a:rPr lang="zh-CN" altLang="zh-CN" dirty="0">
                <a:solidFill>
                  <a:schemeClr val="accent5">
                    <a:lumMod val="50000"/>
                  </a:schemeClr>
                </a:solidFill>
              </a:rPr>
              <a:t>实例的</a:t>
            </a:r>
            <a:r>
              <a:rPr lang="zh-CN" altLang="zh-CN" dirty="0" smtClean="0">
                <a:solidFill>
                  <a:schemeClr val="accent5">
                    <a:lumMod val="50000"/>
                  </a:schemeClr>
                </a:solidFill>
              </a:rPr>
              <a:t>示意图</a:t>
            </a:r>
            <a:endParaRPr lang="zh-CN" altLang="en-US" dirty="0">
              <a:solidFill>
                <a:schemeClr val="accent5">
                  <a:lumMod val="50000"/>
                </a:schemeClr>
              </a:solidFill>
            </a:endParaRPr>
          </a:p>
        </p:txBody>
      </p:sp>
      <p:graphicFrame>
        <p:nvGraphicFramePr>
          <p:cNvPr id="6" name="对象 5">
            <a:extLst>
              <a:ext uri="{FF2B5EF4-FFF2-40B4-BE49-F238E27FC236}">
                <a16:creationId xmlns:a16="http://schemas.microsoft.com/office/drawing/2014/main" xmlns="" id="{2BBA1CDB-6891-0C48-9ACA-617F685BB75B}"/>
              </a:ext>
            </a:extLst>
          </p:cNvPr>
          <p:cNvGraphicFramePr>
            <a:graphicFrameLocks noChangeAspect="1"/>
          </p:cNvGraphicFramePr>
          <p:nvPr>
            <p:extLst>
              <p:ext uri="{D42A27DB-BD31-4B8C-83A1-F6EECF244321}">
                <p14:modId xmlns:p14="http://schemas.microsoft.com/office/powerpoint/2010/main" val="2011585533"/>
              </p:ext>
            </p:extLst>
          </p:nvPr>
        </p:nvGraphicFramePr>
        <p:xfrm>
          <a:off x="2497538" y="3745401"/>
          <a:ext cx="3373697" cy="1962878"/>
        </p:xfrm>
        <a:graphic>
          <a:graphicData uri="http://schemas.openxmlformats.org/presentationml/2006/ole">
            <mc:AlternateContent xmlns:mc="http://schemas.openxmlformats.org/markup-compatibility/2006">
              <mc:Choice xmlns:v="urn:schemas-microsoft-com:vml" Requires="v">
                <p:oleObj spid="_x0000_s37235" r:id="rId3" imgW="4686226" imgH="2698662" progId="">
                  <p:embed/>
                </p:oleObj>
              </mc:Choice>
              <mc:Fallback>
                <p:oleObj r:id="rId3" imgW="4686226" imgH="2698662" progId="">
                  <p:embed/>
                  <p:pic>
                    <p:nvPicPr>
                      <p:cNvPr id="0" name="Picture 3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538" y="3745401"/>
                        <a:ext cx="3373697" cy="1962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a:extLst>
              <a:ext uri="{FF2B5EF4-FFF2-40B4-BE49-F238E27FC236}">
                <a16:creationId xmlns:a16="http://schemas.microsoft.com/office/drawing/2014/main" xmlns="" id="{16013EDB-A5CD-9645-9A87-C4EB89EAAA63}"/>
              </a:ext>
            </a:extLst>
          </p:cNvPr>
          <p:cNvSpPr>
            <a:spLocks noChangeArrowheads="1"/>
          </p:cNvSpPr>
          <p:nvPr/>
        </p:nvSpPr>
        <p:spPr bwMode="auto">
          <a:xfrm>
            <a:off x="2074459" y="73098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67352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36879" y="1910079"/>
            <a:ext cx="8202153" cy="4297681"/>
          </a:xfrm>
        </p:spPr>
        <p:txBody>
          <a:bodyPr/>
          <a:lstStyle/>
          <a:p>
            <a:pPr lvl="0"/>
            <a:r>
              <a:rPr lang="zh-CN" altLang="zh-CN" sz="2400" dirty="0"/>
              <a:t>数据封装（</a:t>
            </a:r>
            <a:r>
              <a:rPr lang="en-US" altLang="zh-CN" sz="2400" dirty="0"/>
              <a:t>data field encapsulation</a:t>
            </a:r>
            <a:r>
              <a:rPr lang="zh-CN" altLang="zh-CN" sz="2400" dirty="0"/>
              <a:t>）</a:t>
            </a:r>
            <a:endParaRPr lang="en-US" altLang="zh-CN" sz="2400" dirty="0"/>
          </a:p>
          <a:p>
            <a:pPr lvl="1">
              <a:buFont typeface="Wingdings" pitchFamily="2" charset="2"/>
              <a:buChar char="Ø"/>
            </a:pPr>
            <a:r>
              <a:rPr lang="zh-CN" altLang="zh-CN" sz="2000" dirty="0"/>
              <a:t>定义和使用方法来读取或修改实例的属性是面向对象编程一个基本原则，称为数据封装。</a:t>
            </a:r>
            <a:endParaRPr lang="en-US" altLang="zh-CN" sz="2000" dirty="0"/>
          </a:p>
          <a:p>
            <a:pPr lvl="1">
              <a:buFont typeface="Wingdings" pitchFamily="2" charset="2"/>
              <a:buChar char="Ø"/>
            </a:pPr>
            <a:r>
              <a:rPr lang="zh-CN" altLang="zh-CN" sz="2000" dirty="0"/>
              <a:t>以</a:t>
            </a:r>
            <a:r>
              <a:rPr lang="en-US" altLang="zh-CN" sz="2000" dirty="0" err="1"/>
              <a:t>yue</a:t>
            </a:r>
            <a:r>
              <a:rPr lang="zh-CN" altLang="zh-CN" sz="2000" dirty="0"/>
              <a:t>为例，调用了他的</a:t>
            </a:r>
            <a:r>
              <a:rPr lang="en-US" altLang="zh-CN" sz="2000" dirty="0" err="1"/>
              <a:t>introduce_oneself</a:t>
            </a:r>
            <a:r>
              <a:rPr lang="zh-CN" altLang="zh-CN" sz="2000" dirty="0"/>
              <a:t>方法，而不直接使用</a:t>
            </a:r>
            <a:r>
              <a:rPr lang="en-US" altLang="zh-CN" sz="2000" dirty="0" err="1"/>
              <a:t>yue</a:t>
            </a:r>
            <a:r>
              <a:rPr lang="zh-CN" altLang="zh-CN" sz="2000" dirty="0"/>
              <a:t>的属性</a:t>
            </a:r>
            <a:r>
              <a:rPr lang="zh-CN" altLang="en-US" sz="2000" dirty="0"/>
              <a:t>。</a:t>
            </a:r>
            <a:endParaRPr lang="zh-CN" altLang="zh-CN" sz="2000" dirty="0"/>
          </a:p>
          <a:p>
            <a:pPr lvl="0"/>
            <a:r>
              <a:rPr lang="zh-CN" altLang="zh-CN" sz="2400" dirty="0"/>
              <a:t>实例属性（</a:t>
            </a:r>
            <a:r>
              <a:rPr lang="en-US" altLang="zh-CN" sz="2400" dirty="0"/>
              <a:t>instance attribute</a:t>
            </a:r>
            <a:r>
              <a:rPr lang="zh-CN" altLang="zh-CN" sz="2400" dirty="0"/>
              <a:t>）</a:t>
            </a:r>
            <a:endParaRPr lang="en-US" altLang="zh-CN" sz="2400" dirty="0"/>
          </a:p>
          <a:p>
            <a:pPr lvl="1">
              <a:buFont typeface="Wingdings" pitchFamily="2" charset="2"/>
              <a:buChar char="Ø"/>
            </a:pPr>
            <a:r>
              <a:rPr lang="zh-CN" altLang="zh-CN" sz="2000" dirty="0"/>
              <a:t>实例属性存储一个实例的属性值。</a:t>
            </a:r>
            <a:endParaRPr lang="en-US" altLang="zh-CN" sz="2000" dirty="0"/>
          </a:p>
          <a:p>
            <a:pPr lvl="1">
              <a:buFont typeface="Wingdings" pitchFamily="2" charset="2"/>
              <a:buChar char="Ø"/>
            </a:pPr>
            <a:r>
              <a:rPr lang="zh-CN" altLang="zh-CN" sz="2000" dirty="0"/>
              <a:t>属性</a:t>
            </a:r>
            <a:r>
              <a:rPr lang="en-US" altLang="zh-CN" sz="2000" dirty="0"/>
              <a:t>name</a:t>
            </a:r>
            <a:r>
              <a:rPr lang="zh-CN" altLang="zh-CN" sz="2000" dirty="0"/>
              <a:t>、</a:t>
            </a:r>
            <a:r>
              <a:rPr lang="en-US" altLang="zh-CN" sz="2000" dirty="0"/>
              <a:t>gender</a:t>
            </a:r>
            <a:r>
              <a:rPr lang="zh-CN" altLang="zh-CN" sz="2000" dirty="0"/>
              <a:t>、</a:t>
            </a:r>
            <a:r>
              <a:rPr lang="en-US" altLang="zh-CN" sz="2000" dirty="0"/>
              <a:t>height</a:t>
            </a:r>
            <a:r>
              <a:rPr lang="zh-CN" altLang="zh-CN" sz="2000" dirty="0"/>
              <a:t>和</a:t>
            </a:r>
            <a:r>
              <a:rPr lang="en-US" altLang="zh-CN" sz="2000" dirty="0"/>
              <a:t>weight</a:t>
            </a:r>
            <a:r>
              <a:rPr lang="zh-CN" altLang="zh-CN" sz="2000" dirty="0"/>
              <a:t>被称为实例属性。</a:t>
            </a:r>
          </a:p>
          <a:p>
            <a:pPr lvl="0"/>
            <a:r>
              <a:rPr lang="zh-CN" altLang="zh-CN" sz="2400" dirty="0"/>
              <a:t>实例方法（</a:t>
            </a:r>
            <a:r>
              <a:rPr lang="en-US" altLang="zh-CN" sz="2400" dirty="0"/>
              <a:t>method attribute</a:t>
            </a:r>
            <a:r>
              <a:rPr lang="zh-CN" altLang="zh-CN" sz="2400" dirty="0"/>
              <a:t>）</a:t>
            </a:r>
            <a:endParaRPr lang="en-US" altLang="zh-CN" sz="2400" dirty="0"/>
          </a:p>
          <a:p>
            <a:pPr lvl="1">
              <a:buFont typeface="Wingdings" pitchFamily="2" charset="2"/>
              <a:buChar char="Ø"/>
            </a:pPr>
            <a:r>
              <a:rPr lang="en-US" altLang="zh-CN" sz="2000" dirty="0" err="1"/>
              <a:t>introduce_oneself</a:t>
            </a:r>
            <a:r>
              <a:rPr lang="zh-CN" altLang="zh-CN" sz="2000" dirty="0"/>
              <a:t>方法是一个实例方法，</a:t>
            </a:r>
            <a:r>
              <a:rPr lang="en-US" altLang="zh-CN" sz="2000" dirty="0" err="1"/>
              <a:t>yue</a:t>
            </a:r>
            <a:r>
              <a:rPr lang="zh-CN" altLang="zh-CN" sz="2000" dirty="0"/>
              <a:t>和</a:t>
            </a:r>
            <a:r>
              <a:rPr lang="en-US" altLang="zh-CN" sz="2000" dirty="0" err="1"/>
              <a:t>jia</a:t>
            </a:r>
            <a:r>
              <a:rPr lang="zh-CN" altLang="zh-CN" sz="2000" dirty="0"/>
              <a:t>两个实例调用了该方法用于读取自己的属性值。</a:t>
            </a:r>
          </a:p>
        </p:txBody>
      </p:sp>
    </p:spTree>
    <p:extLst>
      <p:ext uri="{BB962C8B-B14F-4D97-AF65-F5344CB8AC3E}">
        <p14:creationId xmlns:p14="http://schemas.microsoft.com/office/powerpoint/2010/main" val="140511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48639" y="2214879"/>
            <a:ext cx="8090393" cy="3931921"/>
          </a:xfrm>
        </p:spPr>
        <p:txBody>
          <a:bodyPr/>
          <a:lstStyle/>
          <a:p>
            <a:r>
              <a:rPr lang="zh-CN" altLang="zh-CN" b="1" dirty="0"/>
              <a:t>类属性</a:t>
            </a:r>
            <a:r>
              <a:rPr lang="zh-CN" altLang="zh-CN" dirty="0"/>
              <a:t>（</a:t>
            </a:r>
            <a:r>
              <a:rPr lang="en-US" altLang="zh-CN" dirty="0"/>
              <a:t>class attribute</a:t>
            </a:r>
            <a:r>
              <a:rPr lang="zh-CN" altLang="zh-CN" dirty="0" smtClean="0"/>
              <a:t>）</a:t>
            </a:r>
            <a:r>
              <a:rPr lang="zh-CN" altLang="en-US" dirty="0" smtClean="0"/>
              <a:t>：</a:t>
            </a:r>
            <a:r>
              <a:rPr lang="zh-CN" altLang="zh-CN" dirty="0" smtClean="0"/>
              <a:t>与</a:t>
            </a:r>
            <a:r>
              <a:rPr lang="zh-CN" altLang="zh-CN" dirty="0"/>
              <a:t>实例属性的区别是它独立于任何实例，是类的一个通用变量，一般可放置类的全局信息</a:t>
            </a:r>
            <a:r>
              <a:rPr lang="zh-CN" altLang="zh-CN" dirty="0" smtClean="0"/>
              <a:t>。</a:t>
            </a:r>
            <a:endParaRPr lang="en-US" altLang="zh-CN" dirty="0" smtClean="0"/>
          </a:p>
          <a:p>
            <a:endParaRPr lang="en-US" altLang="zh-CN" dirty="0"/>
          </a:p>
          <a:p>
            <a:r>
              <a:rPr lang="zh-CN" altLang="zh-CN" dirty="0"/>
              <a:t>定义类属性的一般形式：</a:t>
            </a:r>
          </a:p>
          <a:p>
            <a:pPr marL="0" indent="0">
              <a:buNone/>
            </a:pPr>
            <a:r>
              <a:rPr lang="en-US" altLang="zh-CN" sz="2000" dirty="0"/>
              <a:t>	</a:t>
            </a:r>
            <a:r>
              <a:rPr lang="en-US" altLang="zh-CN" sz="2400" dirty="0"/>
              <a:t>class </a:t>
            </a:r>
            <a:r>
              <a:rPr lang="zh-CN" altLang="zh-CN" sz="2400" dirty="0"/>
              <a:t>类名</a:t>
            </a:r>
            <a:r>
              <a:rPr lang="en-US" altLang="zh-CN" sz="2400" dirty="0"/>
              <a:t>():</a:t>
            </a:r>
          </a:p>
          <a:p>
            <a:pPr marL="0" indent="0">
              <a:buNone/>
            </a:pPr>
            <a:r>
              <a:rPr lang="en-US" altLang="zh-CN" sz="2400" dirty="0"/>
              <a:t>		</a:t>
            </a:r>
            <a:r>
              <a:rPr lang="zh-CN" altLang="zh-CN" sz="2400" dirty="0"/>
              <a:t>类</a:t>
            </a:r>
            <a:r>
              <a:rPr lang="zh-CN" altLang="zh-CN" sz="2400" dirty="0" smtClean="0"/>
              <a:t>属性</a:t>
            </a:r>
            <a:endParaRPr lang="zh-CN" altLang="zh-CN" sz="2400" dirty="0"/>
          </a:p>
        </p:txBody>
      </p:sp>
    </p:spTree>
    <p:extLst>
      <p:ext uri="{BB962C8B-B14F-4D97-AF65-F5344CB8AC3E}">
        <p14:creationId xmlns:p14="http://schemas.microsoft.com/office/powerpoint/2010/main" val="419334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48639" y="2021839"/>
            <a:ext cx="8090393" cy="4185921"/>
          </a:xfrm>
        </p:spPr>
        <p:txBody>
          <a:bodyPr/>
          <a:lstStyle/>
          <a:p>
            <a:r>
              <a:rPr lang="zh-CN" altLang="zh-CN" b="1" dirty="0" smtClean="0"/>
              <a:t>类</a:t>
            </a:r>
            <a:r>
              <a:rPr lang="zh-CN" altLang="zh-CN" b="1" dirty="0"/>
              <a:t>方法</a:t>
            </a:r>
            <a:r>
              <a:rPr lang="zh-CN" altLang="zh-CN" dirty="0"/>
              <a:t>（</a:t>
            </a:r>
            <a:r>
              <a:rPr lang="en-US" altLang="zh-CN" dirty="0"/>
              <a:t>class method</a:t>
            </a:r>
            <a:r>
              <a:rPr lang="zh-CN" altLang="zh-CN" dirty="0"/>
              <a:t>）</a:t>
            </a:r>
            <a:r>
              <a:rPr lang="zh-CN" altLang="en-US" dirty="0"/>
              <a:t>：</a:t>
            </a:r>
            <a:r>
              <a:rPr lang="zh-CN" altLang="zh-CN" dirty="0"/>
              <a:t>是直接可以使用类引用，不需要实例化就可以使用的方法</a:t>
            </a:r>
            <a:r>
              <a:rPr lang="zh-CN" altLang="zh-CN" dirty="0" smtClean="0"/>
              <a:t>。</a:t>
            </a:r>
            <a:endParaRPr lang="en-US" altLang="zh-CN" dirty="0" smtClean="0"/>
          </a:p>
          <a:p>
            <a:endParaRPr lang="en-US" altLang="zh-CN" dirty="0"/>
          </a:p>
          <a:p>
            <a:r>
              <a:rPr lang="zh-CN" altLang="zh-CN" dirty="0"/>
              <a:t>定义类方法的一般形式是：</a:t>
            </a:r>
          </a:p>
          <a:p>
            <a:pPr marL="0" indent="0">
              <a:buNone/>
            </a:pPr>
            <a:r>
              <a:rPr lang="en-US" altLang="zh-CN" sz="2400" dirty="0"/>
              <a:t>	class </a:t>
            </a:r>
            <a:r>
              <a:rPr lang="zh-CN" altLang="zh-CN" sz="2400" dirty="0"/>
              <a:t>类名</a:t>
            </a:r>
            <a:r>
              <a:rPr lang="en-US" altLang="zh-CN" sz="2400" dirty="0"/>
              <a:t>():</a:t>
            </a:r>
            <a:endParaRPr lang="zh-CN" altLang="zh-CN" sz="2400" dirty="0"/>
          </a:p>
          <a:p>
            <a:pPr marL="0" indent="0">
              <a:buNone/>
            </a:pPr>
            <a:r>
              <a:rPr lang="en-US" altLang="zh-CN" sz="2400" dirty="0"/>
              <a:t>		</a:t>
            </a:r>
            <a:r>
              <a:rPr lang="en-US" altLang="zh-CN" sz="2400" dirty="0">
                <a:solidFill>
                  <a:srgbClr val="C00000"/>
                </a:solidFill>
              </a:rPr>
              <a:t>@</a:t>
            </a:r>
            <a:r>
              <a:rPr lang="en-US" altLang="zh-CN" sz="2400" dirty="0" err="1">
                <a:solidFill>
                  <a:srgbClr val="C00000"/>
                </a:solidFill>
              </a:rPr>
              <a:t>classmethod</a:t>
            </a:r>
            <a:endParaRPr lang="zh-CN" altLang="zh-CN" sz="2400" dirty="0">
              <a:solidFill>
                <a:srgbClr val="C00000"/>
              </a:solidFill>
            </a:endParaRPr>
          </a:p>
          <a:p>
            <a:pPr marL="0" indent="0">
              <a:buNone/>
            </a:pPr>
            <a:r>
              <a:rPr lang="en-US" altLang="zh-CN" sz="2400" dirty="0"/>
              <a:t>		def  </a:t>
            </a:r>
            <a:r>
              <a:rPr lang="zh-CN" altLang="zh-CN" sz="2400" dirty="0"/>
              <a:t>自定义类方法名</a:t>
            </a:r>
            <a:r>
              <a:rPr lang="en-US" altLang="zh-CN" sz="2400" dirty="0"/>
              <a:t>(</a:t>
            </a:r>
            <a:r>
              <a:rPr lang="en-US" altLang="zh-CN" sz="2400" dirty="0" err="1"/>
              <a:t>cls</a:t>
            </a:r>
            <a:r>
              <a:rPr lang="en-US" altLang="zh-CN" sz="2400" dirty="0"/>
              <a:t>, </a:t>
            </a:r>
            <a:r>
              <a:rPr lang="zh-CN" altLang="zh-CN" sz="2400" dirty="0"/>
              <a:t>其它参数</a:t>
            </a:r>
            <a:r>
              <a:rPr lang="en-US" altLang="zh-CN" sz="2400" dirty="0"/>
              <a:t>):</a:t>
            </a:r>
            <a:endParaRPr lang="zh-CN" altLang="zh-CN" sz="2400" dirty="0"/>
          </a:p>
          <a:p>
            <a:pPr marL="0" indent="0">
              <a:buNone/>
            </a:pPr>
            <a:r>
              <a:rPr lang="en-US" altLang="zh-CN" sz="2400" dirty="0"/>
              <a:t>			</a:t>
            </a:r>
            <a:r>
              <a:rPr lang="zh-CN" altLang="zh-CN" sz="2400" dirty="0"/>
              <a:t>语句序列</a:t>
            </a:r>
          </a:p>
        </p:txBody>
      </p:sp>
      <p:sp>
        <p:nvSpPr>
          <p:cNvPr id="2" name="矩形 1"/>
          <p:cNvSpPr/>
          <p:nvPr/>
        </p:nvSpPr>
        <p:spPr>
          <a:xfrm>
            <a:off x="320721" y="5898242"/>
            <a:ext cx="8468437" cy="646331"/>
          </a:xfrm>
          <a:prstGeom prst="rect">
            <a:avLst/>
          </a:prstGeom>
          <a:ln>
            <a:solidFill>
              <a:schemeClr val="tx2"/>
            </a:solidFill>
          </a:ln>
        </p:spPr>
        <p:txBody>
          <a:bodyPr wrap="square">
            <a:spAutoFit/>
          </a:bodyPr>
          <a:lstStyle/>
          <a:p>
            <a:pPr marL="285750" indent="-285750">
              <a:buFont typeface="Wingdings" pitchFamily="2" charset="2"/>
              <a:buChar char="l"/>
            </a:pPr>
            <a:r>
              <a:rPr lang="en-US" altLang="zh-CN" b="1" dirty="0" smtClean="0">
                <a:solidFill>
                  <a:schemeClr val="tx2"/>
                </a:solidFill>
              </a:rPr>
              <a:t> </a:t>
            </a:r>
            <a:r>
              <a:rPr lang="en-US" altLang="zh-CN" b="1" dirty="0" err="1" smtClean="0">
                <a:solidFill>
                  <a:schemeClr val="tx2"/>
                </a:solidFill>
              </a:rPr>
              <a:t>classmethod</a:t>
            </a:r>
            <a:r>
              <a:rPr lang="zh-CN" altLang="en-US" dirty="0" smtClean="0">
                <a:solidFill>
                  <a:schemeClr val="tx2"/>
                </a:solidFill>
              </a:rPr>
              <a:t> </a:t>
            </a:r>
            <a:r>
              <a:rPr lang="zh-CN" altLang="en-US" dirty="0"/>
              <a:t>修饰符对应的函数不需要实例化，不需要 </a:t>
            </a:r>
            <a:r>
              <a:rPr lang="en-US" altLang="zh-CN" dirty="0"/>
              <a:t>self </a:t>
            </a:r>
            <a:r>
              <a:rPr lang="zh-CN" altLang="en-US" dirty="0"/>
              <a:t>参数，但第一个参数需要是表示自身类的 </a:t>
            </a:r>
            <a:r>
              <a:rPr lang="en-US" altLang="zh-CN" dirty="0" err="1">
                <a:solidFill>
                  <a:schemeClr val="tx2"/>
                </a:solidFill>
              </a:rPr>
              <a:t>cls</a:t>
            </a:r>
            <a:r>
              <a:rPr lang="en-US" altLang="zh-CN" dirty="0">
                <a:solidFill>
                  <a:schemeClr val="tx2"/>
                </a:solidFill>
              </a:rPr>
              <a:t> </a:t>
            </a:r>
            <a:r>
              <a:rPr lang="zh-CN" altLang="en-US" dirty="0">
                <a:solidFill>
                  <a:schemeClr val="tx2"/>
                </a:solidFill>
              </a:rPr>
              <a:t>参数</a:t>
            </a:r>
            <a:r>
              <a:rPr lang="zh-CN" altLang="en-US" dirty="0"/>
              <a:t>，可以来调用类的属性，类的方法，实例化对象等。</a:t>
            </a:r>
          </a:p>
        </p:txBody>
      </p:sp>
    </p:spTree>
    <p:extLst>
      <p:ext uri="{BB962C8B-B14F-4D97-AF65-F5344CB8AC3E}">
        <p14:creationId xmlns:p14="http://schemas.microsoft.com/office/powerpoint/2010/main" val="419334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77519" y="1772607"/>
            <a:ext cx="8161513" cy="4587553"/>
          </a:xfrm>
        </p:spPr>
        <p:txBody>
          <a:bodyPr/>
          <a:lstStyle/>
          <a:p>
            <a:r>
              <a:rPr lang="zh-CN" altLang="zh-CN" sz="2000" dirty="0"/>
              <a:t>【例</a:t>
            </a:r>
            <a:r>
              <a:rPr lang="en-US" altLang="zh-CN" sz="2000" dirty="0"/>
              <a:t>6-3</a:t>
            </a:r>
            <a:r>
              <a:rPr lang="zh-CN" altLang="zh-CN" sz="2000" dirty="0"/>
              <a:t>】</a:t>
            </a:r>
            <a:r>
              <a:rPr lang="en-US" altLang="zh-CN" sz="2000" dirty="0"/>
              <a:t>  </a:t>
            </a:r>
            <a:r>
              <a:rPr lang="zh-CN" altLang="zh-CN" sz="2000" dirty="0"/>
              <a:t>在</a:t>
            </a:r>
            <a:r>
              <a:rPr lang="en-US" altLang="zh-CN" sz="2000" dirty="0"/>
              <a:t>Person</a:t>
            </a:r>
            <a:r>
              <a:rPr lang="zh-CN" altLang="zh-CN" sz="2000" dirty="0"/>
              <a:t>类中，增加一个</a:t>
            </a:r>
            <a:r>
              <a:rPr lang="zh-CN" altLang="zh-CN" sz="2000" dirty="0">
                <a:solidFill>
                  <a:srgbClr val="C00000"/>
                </a:solidFill>
              </a:rPr>
              <a:t>类属性</a:t>
            </a:r>
            <a:r>
              <a:rPr lang="zh-CN" altLang="zh-CN" sz="2000" dirty="0"/>
              <a:t>，用于记录所创建的人的实例的个数，再增加一个</a:t>
            </a:r>
            <a:r>
              <a:rPr lang="zh-CN" altLang="zh-CN" sz="2000" dirty="0">
                <a:solidFill>
                  <a:srgbClr val="C00000"/>
                </a:solidFill>
              </a:rPr>
              <a:t>类方法</a:t>
            </a:r>
            <a:r>
              <a:rPr lang="zh-CN" altLang="zh-CN" sz="2000" dirty="0"/>
              <a:t>，用于返回该人数</a:t>
            </a:r>
            <a:r>
              <a:rPr lang="zh-CN" altLang="zh-CN" sz="2000" dirty="0" smtClean="0"/>
              <a:t>。</a:t>
            </a:r>
            <a:endParaRPr lang="en-US" altLang="zh-CN" sz="2000" dirty="0" smtClean="0"/>
          </a:p>
          <a:p>
            <a:pPr>
              <a:lnSpc>
                <a:spcPts val="1200"/>
              </a:lnSpc>
            </a:pPr>
            <a:endParaRPr lang="zh-CN" altLang="zh-CN" sz="2000" dirty="0"/>
          </a:p>
          <a:p>
            <a:pPr marL="0" indent="0">
              <a:buNone/>
            </a:pPr>
            <a:r>
              <a:rPr lang="en-US" altLang="zh-CN" sz="1800" dirty="0"/>
              <a:t>class Person(object):</a:t>
            </a:r>
          </a:p>
          <a:p>
            <a:pPr marL="0" indent="0">
              <a:buNone/>
            </a:pPr>
            <a:r>
              <a:rPr lang="en-US" altLang="zh-CN" sz="1800" dirty="0"/>
              <a:t>    """</a:t>
            </a:r>
            <a:r>
              <a:rPr lang="zh-CN" altLang="en-US" sz="1800" dirty="0"/>
              <a:t>对人的一个简单表示</a:t>
            </a:r>
            <a:r>
              <a:rPr lang="en-US" altLang="zh-CN" sz="1800" dirty="0"/>
              <a:t>""" </a:t>
            </a:r>
          </a:p>
          <a:p>
            <a:pPr marL="0" indent="0">
              <a:buNone/>
            </a:pPr>
            <a:r>
              <a:rPr lang="en-US" altLang="zh-CN" sz="1800" dirty="0"/>
              <a:t>    </a:t>
            </a:r>
            <a:r>
              <a:rPr lang="en-US" altLang="zh-CN" sz="1800" dirty="0" err="1"/>
              <a:t>num_of_persons</a:t>
            </a:r>
            <a:r>
              <a:rPr lang="en-US" altLang="zh-CN" sz="1800" dirty="0"/>
              <a:t> = 0  # </a:t>
            </a:r>
            <a:r>
              <a:rPr lang="zh-CN" altLang="en-US" sz="1800" dirty="0">
                <a:solidFill>
                  <a:srgbClr val="C00000"/>
                </a:solidFill>
              </a:rPr>
              <a:t>类属性</a:t>
            </a:r>
            <a:r>
              <a:rPr lang="zh-CN" altLang="en-US" sz="1800" dirty="0"/>
              <a:t>：记录人的实例个数    </a:t>
            </a:r>
          </a:p>
          <a:p>
            <a:pPr marL="0" indent="0">
              <a:buNone/>
            </a:pPr>
            <a:r>
              <a:rPr lang="zh-CN" altLang="en-US" sz="1800" dirty="0"/>
              <a:t>	</a:t>
            </a:r>
          </a:p>
          <a:p>
            <a:pPr marL="0" indent="0">
              <a:buNone/>
            </a:pPr>
            <a:r>
              <a:rPr lang="zh-CN" altLang="en-US" sz="1800" dirty="0"/>
              <a:t>    </a:t>
            </a:r>
            <a:r>
              <a:rPr lang="en-US" altLang="zh-CN" sz="1800" dirty="0" err="1"/>
              <a:t>def</a:t>
            </a:r>
            <a:r>
              <a:rPr lang="en-US" altLang="zh-CN" sz="1800" dirty="0"/>
              <a:t> __</a:t>
            </a:r>
            <a:r>
              <a:rPr lang="en-US" altLang="zh-CN" sz="1800" dirty="0" err="1"/>
              <a:t>init</a:t>
            </a:r>
            <a:r>
              <a:rPr lang="en-US" altLang="zh-CN" sz="1800" dirty="0"/>
              <a:t>__(self, name, gender, height, weight):</a:t>
            </a:r>
          </a:p>
          <a:p>
            <a:pPr marL="0" indent="0">
              <a:buNone/>
            </a:pPr>
            <a:r>
              <a:rPr lang="en-US" altLang="zh-CN" sz="1800" dirty="0"/>
              <a:t>        """</a:t>
            </a:r>
            <a:r>
              <a:rPr lang="zh-CN" altLang="en-US" sz="1800" dirty="0"/>
              <a:t>构造器方法，设置属性的初始值</a:t>
            </a:r>
            <a:r>
              <a:rPr lang="en-US" altLang="zh-CN" sz="1800" dirty="0"/>
              <a:t>"""</a:t>
            </a:r>
          </a:p>
          <a:p>
            <a:pPr marL="0" indent="0">
              <a:buNone/>
            </a:pPr>
            <a:r>
              <a:rPr lang="en-US" altLang="zh-CN" sz="1800" dirty="0"/>
              <a:t>        self.name = name  # </a:t>
            </a:r>
            <a:r>
              <a:rPr lang="zh-CN" altLang="en-US" sz="1800" dirty="0"/>
              <a:t>姓名</a:t>
            </a:r>
          </a:p>
          <a:p>
            <a:pPr marL="0" indent="0">
              <a:buNone/>
            </a:pPr>
            <a:r>
              <a:rPr lang="zh-CN" altLang="en-US" sz="1800" dirty="0"/>
              <a:t>        </a:t>
            </a:r>
            <a:r>
              <a:rPr lang="en-US" altLang="zh-CN" sz="1800" dirty="0" err="1"/>
              <a:t>self.gender</a:t>
            </a:r>
            <a:r>
              <a:rPr lang="en-US" altLang="zh-CN" sz="1800" dirty="0"/>
              <a:t> = gender  # </a:t>
            </a:r>
            <a:r>
              <a:rPr lang="zh-CN" altLang="en-US" sz="1800" dirty="0"/>
              <a:t>性别</a:t>
            </a:r>
          </a:p>
          <a:p>
            <a:pPr marL="0" indent="0">
              <a:buNone/>
            </a:pPr>
            <a:r>
              <a:rPr lang="zh-CN" altLang="en-US" sz="1800" dirty="0"/>
              <a:t>        </a:t>
            </a:r>
            <a:r>
              <a:rPr lang="en-US" altLang="zh-CN" sz="1800" dirty="0" err="1"/>
              <a:t>self.height</a:t>
            </a:r>
            <a:r>
              <a:rPr lang="en-US" altLang="zh-CN" sz="1800" dirty="0"/>
              <a:t> = height  # </a:t>
            </a:r>
            <a:r>
              <a:rPr lang="zh-CN" altLang="en-US" sz="1800" dirty="0"/>
              <a:t>身高（米）</a:t>
            </a:r>
          </a:p>
          <a:p>
            <a:pPr marL="0" indent="0">
              <a:buNone/>
            </a:pPr>
            <a:r>
              <a:rPr lang="zh-CN" altLang="en-US" sz="1800" dirty="0"/>
              <a:t>        </a:t>
            </a:r>
            <a:r>
              <a:rPr lang="en-US" altLang="zh-CN" sz="1800" dirty="0" err="1"/>
              <a:t>self.weight</a:t>
            </a:r>
            <a:r>
              <a:rPr lang="en-US" altLang="zh-CN" sz="1800" dirty="0"/>
              <a:t> = weight  # </a:t>
            </a:r>
            <a:r>
              <a:rPr lang="zh-CN" altLang="en-US" sz="1800" dirty="0"/>
              <a:t>体重（公斤）</a:t>
            </a:r>
          </a:p>
          <a:p>
            <a:pPr marL="0" indent="0">
              <a:buNone/>
            </a:pPr>
            <a:r>
              <a:rPr lang="zh-CN" altLang="en-US" sz="1800" dirty="0"/>
              <a:t>        </a:t>
            </a:r>
            <a:r>
              <a:rPr lang="en-US" altLang="zh-CN" sz="1800" dirty="0" err="1"/>
              <a:t>Person.num_of_persons</a:t>
            </a:r>
            <a:r>
              <a:rPr lang="en-US" altLang="zh-CN" sz="1800" dirty="0"/>
              <a:t> += 1  # </a:t>
            </a:r>
            <a:r>
              <a:rPr lang="zh-CN" altLang="en-US" sz="1800" dirty="0"/>
              <a:t>增加人的实例个数</a:t>
            </a:r>
            <a:r>
              <a:rPr lang="en-US" altLang="zh-CN" sz="2000" dirty="0"/>
              <a:t>	</a:t>
            </a:r>
            <a:endParaRPr lang="zh-CN" altLang="zh-CN" sz="2000" dirty="0"/>
          </a:p>
        </p:txBody>
      </p:sp>
    </p:spTree>
    <p:extLst>
      <p:ext uri="{BB962C8B-B14F-4D97-AF65-F5344CB8AC3E}">
        <p14:creationId xmlns:p14="http://schemas.microsoft.com/office/powerpoint/2010/main" val="198706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294640" y="1772993"/>
            <a:ext cx="8562758" cy="4723340"/>
          </a:xfrm>
        </p:spPr>
        <p:txBody>
          <a:bodyPr/>
          <a:lstStyle/>
          <a:p>
            <a:pPr marL="0" indent="0">
              <a:buNone/>
            </a:pPr>
            <a:r>
              <a:rPr lang="en-US" altLang="zh-CN" sz="1800" dirty="0"/>
              <a:t> </a:t>
            </a:r>
            <a:r>
              <a:rPr lang="en-US" altLang="zh-CN" sz="1800" dirty="0" err="1"/>
              <a:t>def</a:t>
            </a:r>
            <a:r>
              <a:rPr lang="en-US" altLang="zh-CN" sz="1800" dirty="0"/>
              <a:t> </a:t>
            </a:r>
            <a:r>
              <a:rPr lang="en-US" altLang="zh-CN" sz="1800" dirty="0" err="1"/>
              <a:t>introduce_oneself</a:t>
            </a:r>
            <a:r>
              <a:rPr lang="en-US" altLang="zh-CN" sz="1800" dirty="0"/>
              <a:t>(self):</a:t>
            </a:r>
          </a:p>
          <a:p>
            <a:pPr marL="0" indent="0">
              <a:buNone/>
            </a:pPr>
            <a:r>
              <a:rPr lang="en-US" altLang="zh-CN" sz="1800" dirty="0"/>
              <a:t>        """</a:t>
            </a:r>
            <a:r>
              <a:rPr lang="zh-CN" altLang="en-US" sz="1800" dirty="0"/>
              <a:t>自我介绍方法，格式化输出自我介绍</a:t>
            </a:r>
            <a:r>
              <a:rPr lang="en-US" altLang="zh-CN" sz="1800" dirty="0"/>
              <a:t>"""</a:t>
            </a:r>
          </a:p>
          <a:p>
            <a:pPr marL="0" indent="0">
              <a:buNone/>
            </a:pPr>
            <a:r>
              <a:rPr lang="en-US" altLang="zh-CN" sz="1800" dirty="0"/>
              <a:t>        print("</a:t>
            </a:r>
            <a:r>
              <a:rPr lang="zh-CN" altLang="en-US" sz="1800" dirty="0"/>
              <a:t>我的名字叫</a:t>
            </a:r>
            <a:r>
              <a:rPr lang="en-US" altLang="zh-CN" sz="1800" dirty="0"/>
              <a:t>{}</a:t>
            </a:r>
            <a:r>
              <a:rPr lang="zh-CN" altLang="en-US" sz="1800" dirty="0"/>
              <a:t>，我是一位</a:t>
            </a:r>
            <a:r>
              <a:rPr lang="en-US" altLang="zh-CN" sz="1800" dirty="0"/>
              <a:t>{}</a:t>
            </a:r>
            <a:r>
              <a:rPr lang="zh-CN" altLang="en-US" sz="1800" dirty="0"/>
              <a:t>士。</a:t>
            </a:r>
            <a:r>
              <a:rPr lang="en-US" altLang="zh-CN" sz="1800" dirty="0"/>
              <a:t>".format(self.name, </a:t>
            </a:r>
            <a:r>
              <a:rPr lang="en-US" altLang="zh-CN" sz="1800" dirty="0" err="1"/>
              <a:t>self.gender</a:t>
            </a:r>
            <a:r>
              <a:rPr lang="en-US" altLang="zh-CN" sz="1800" dirty="0"/>
              <a:t>))</a:t>
            </a:r>
          </a:p>
          <a:p>
            <a:pPr marL="0" indent="0">
              <a:buNone/>
            </a:pPr>
            <a:endParaRPr lang="en-US" altLang="zh-CN" sz="1800" dirty="0"/>
          </a:p>
          <a:p>
            <a:pPr marL="0" indent="0">
              <a:buNone/>
            </a:pPr>
            <a:r>
              <a:rPr lang="en-US" altLang="zh-CN" sz="1800" dirty="0"/>
              <a:t>    @</a:t>
            </a:r>
            <a:r>
              <a:rPr lang="en-US" altLang="zh-CN" sz="1800" dirty="0" err="1"/>
              <a:t>classmethod</a:t>
            </a:r>
            <a:endParaRPr lang="en-US" altLang="zh-CN" sz="1800" dirty="0"/>
          </a:p>
          <a:p>
            <a:pPr marL="0" indent="0">
              <a:buNone/>
            </a:pPr>
            <a:r>
              <a:rPr lang="en-US" altLang="zh-CN" sz="1800" dirty="0"/>
              <a:t>    </a:t>
            </a:r>
            <a:r>
              <a:rPr lang="en-US" altLang="zh-CN" sz="1800" dirty="0" err="1"/>
              <a:t>def</a:t>
            </a:r>
            <a:r>
              <a:rPr lang="en-US" altLang="zh-CN" sz="1800" dirty="0"/>
              <a:t> </a:t>
            </a:r>
            <a:r>
              <a:rPr lang="en-US" altLang="zh-CN" sz="1800" dirty="0" err="1"/>
              <a:t>get_num_of_persons</a:t>
            </a:r>
            <a:r>
              <a:rPr lang="en-US" altLang="zh-CN" sz="1800" dirty="0"/>
              <a:t>(</a:t>
            </a:r>
            <a:r>
              <a:rPr lang="en-US" altLang="zh-CN" sz="1800" dirty="0" err="1"/>
              <a:t>cls</a:t>
            </a:r>
            <a:r>
              <a:rPr lang="en-US" altLang="zh-CN" sz="1800" dirty="0"/>
              <a:t>):#</a:t>
            </a:r>
            <a:r>
              <a:rPr lang="zh-CN" altLang="en-US" sz="1800" dirty="0"/>
              <a:t>记录实例个数</a:t>
            </a:r>
          </a:p>
          <a:p>
            <a:pPr marL="0" indent="0">
              <a:buNone/>
            </a:pPr>
            <a:r>
              <a:rPr lang="zh-CN" altLang="en-US" sz="1800" dirty="0"/>
              <a:t>        </a:t>
            </a:r>
            <a:r>
              <a:rPr lang="en-US" altLang="zh-CN" sz="1800" dirty="0"/>
              <a:t>"""</a:t>
            </a:r>
            <a:r>
              <a:rPr lang="zh-CN" altLang="en-US" sz="1800" dirty="0"/>
              <a:t>返回所创建的实例个数</a:t>
            </a:r>
            <a:r>
              <a:rPr lang="en-US" altLang="zh-CN" sz="1800" dirty="0"/>
              <a:t>"""</a:t>
            </a:r>
          </a:p>
          <a:p>
            <a:pPr marL="0" indent="0">
              <a:buNone/>
            </a:pPr>
            <a:r>
              <a:rPr lang="en-US" altLang="zh-CN" sz="1800" dirty="0"/>
              <a:t>        return </a:t>
            </a:r>
            <a:r>
              <a:rPr lang="en-US" altLang="zh-CN" sz="1800" dirty="0" err="1"/>
              <a:t>cls.num_of_persons</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主程序</a:t>
            </a:r>
          </a:p>
          <a:p>
            <a:pPr marL="0" indent="0">
              <a:buNone/>
            </a:pPr>
            <a:r>
              <a:rPr lang="en-US" altLang="zh-CN" sz="1800" dirty="0" err="1"/>
              <a:t>yue</a:t>
            </a:r>
            <a:r>
              <a:rPr lang="en-US" altLang="zh-CN" sz="1800" dirty="0"/>
              <a:t> = Person('</a:t>
            </a:r>
            <a:r>
              <a:rPr lang="zh-CN" altLang="en-US" sz="1800" dirty="0"/>
              <a:t>王月</a:t>
            </a:r>
            <a:r>
              <a:rPr lang="en-US" altLang="zh-CN" sz="1800" dirty="0"/>
              <a:t>', '</a:t>
            </a:r>
            <a:r>
              <a:rPr lang="zh-CN" altLang="en-US" sz="1800" dirty="0"/>
              <a:t>男</a:t>
            </a:r>
            <a:r>
              <a:rPr lang="en-US" altLang="zh-CN" sz="1800" dirty="0"/>
              <a:t>', 1.62, 70)</a:t>
            </a:r>
          </a:p>
          <a:p>
            <a:pPr marL="0" indent="0">
              <a:buNone/>
            </a:pPr>
            <a:r>
              <a:rPr lang="en-US" altLang="zh-CN" sz="1800" dirty="0" err="1"/>
              <a:t>jia</a:t>
            </a:r>
            <a:r>
              <a:rPr lang="en-US" altLang="zh-CN" sz="1800" dirty="0"/>
              <a:t> = Person('</a:t>
            </a:r>
            <a:r>
              <a:rPr lang="zh-CN" altLang="en-US" sz="1800" dirty="0"/>
              <a:t>刘佳</a:t>
            </a:r>
            <a:r>
              <a:rPr lang="en-US" altLang="zh-CN" sz="1800" dirty="0"/>
              <a:t>', '</a:t>
            </a:r>
            <a:r>
              <a:rPr lang="zh-CN" altLang="en-US" sz="1800" dirty="0"/>
              <a:t>男</a:t>
            </a:r>
            <a:r>
              <a:rPr lang="en-US" altLang="zh-CN" sz="1800" dirty="0"/>
              <a:t>', 1.75, 60)</a:t>
            </a:r>
          </a:p>
          <a:p>
            <a:pPr marL="0" indent="0">
              <a:buNone/>
            </a:pPr>
            <a:r>
              <a:rPr lang="en-US" altLang="zh-CN" sz="1800" dirty="0"/>
              <a:t>print("</a:t>
            </a:r>
            <a:r>
              <a:rPr lang="zh-CN" altLang="en-US" sz="1800" dirty="0"/>
              <a:t>目前</a:t>
            </a:r>
            <a:r>
              <a:rPr lang="en-US" altLang="zh-CN" sz="1800" dirty="0"/>
              <a:t>Person</a:t>
            </a:r>
            <a:r>
              <a:rPr lang="zh-CN" altLang="en-US" sz="1800" dirty="0"/>
              <a:t>类已创建</a:t>
            </a:r>
            <a:r>
              <a:rPr lang="en-US" altLang="zh-CN" sz="1800" dirty="0"/>
              <a:t>{}</a:t>
            </a:r>
            <a:r>
              <a:rPr lang="zh-CN" altLang="en-US" sz="1800" dirty="0"/>
              <a:t>个实例</a:t>
            </a:r>
            <a:r>
              <a:rPr lang="en-US" altLang="zh-CN" sz="1800" dirty="0"/>
              <a:t>".format(</a:t>
            </a:r>
            <a:r>
              <a:rPr lang="en-US" altLang="zh-CN" sz="1800" dirty="0" err="1"/>
              <a:t>Person.get_num_of_persons</a:t>
            </a:r>
            <a:r>
              <a:rPr lang="en-US" altLang="zh-CN" sz="1800" dirty="0"/>
              <a:t>()))</a:t>
            </a:r>
            <a:endParaRPr lang="en-US" altLang="zh-CN" sz="2000" dirty="0"/>
          </a:p>
        </p:txBody>
      </p:sp>
      <p:sp>
        <p:nvSpPr>
          <p:cNvPr id="4" name="圆角矩形 3">
            <a:extLst>
              <a:ext uri="{FF2B5EF4-FFF2-40B4-BE49-F238E27FC236}">
                <a16:creationId xmlns:a16="http://schemas.microsoft.com/office/drawing/2014/main" xmlns="" id="{ED5CE369-CC05-A340-B8ED-CFAEC879D5C6}"/>
              </a:ext>
            </a:extLst>
          </p:cNvPr>
          <p:cNvSpPr/>
          <p:nvPr/>
        </p:nvSpPr>
        <p:spPr bwMode="auto">
          <a:xfrm>
            <a:off x="4685638" y="3979098"/>
            <a:ext cx="2864210" cy="921814"/>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zh-CN" altLang="en-US" sz="1600" dirty="0">
                <a:solidFill>
                  <a:srgbClr val="C00000"/>
                </a:solidFill>
                <a:latin typeface="Times New Roman" panose="02020603050405020304" pitchFamily="18" charset="0"/>
                <a:ea typeface="黑体" panose="02010609060101010101" pitchFamily="49" charset="-122"/>
              </a:rPr>
              <a:t>类方法</a:t>
            </a:r>
            <a:r>
              <a:rPr lang="zh-CN" altLang="en-US" sz="1600" dirty="0">
                <a:solidFill>
                  <a:schemeClr val="bg1"/>
                </a:solidFill>
                <a:latin typeface="Times New Roman" panose="02020603050405020304" pitchFamily="18" charset="0"/>
                <a:ea typeface="黑体" panose="02010609060101010101" pitchFamily="49" charset="-122"/>
              </a:rPr>
              <a:t>第一个参数必须是</a:t>
            </a:r>
            <a:r>
              <a:rPr lang="en-US" altLang="zh-CN" sz="1600" dirty="0" err="1">
                <a:solidFill>
                  <a:schemeClr val="bg1"/>
                </a:solidFill>
                <a:latin typeface="Times New Roman" panose="02020603050405020304" pitchFamily="18" charset="0"/>
                <a:ea typeface="黑体" panose="02010609060101010101" pitchFamily="49" charset="-122"/>
              </a:rPr>
              <a:t>cls</a:t>
            </a:r>
            <a:r>
              <a:rPr lang="zh-CN" altLang="en-US" sz="1600" dirty="0">
                <a:solidFill>
                  <a:schemeClr val="bg1"/>
                </a:solidFill>
                <a:latin typeface="Times New Roman" panose="02020603050405020304" pitchFamily="18" charset="0"/>
                <a:ea typeface="黑体" panose="02010609060101010101" pitchFamily="49" charset="-122"/>
              </a:rPr>
              <a:t>（</a:t>
            </a:r>
            <a:r>
              <a:rPr lang="en-US" altLang="zh-CN" sz="1600" dirty="0">
                <a:solidFill>
                  <a:schemeClr val="bg1"/>
                </a:solidFill>
                <a:latin typeface="Times New Roman" panose="02020603050405020304" pitchFamily="18" charset="0"/>
                <a:ea typeface="黑体" panose="02010609060101010101" pitchFamily="49" charset="-122"/>
              </a:rPr>
              <a:t>class</a:t>
            </a:r>
            <a:r>
              <a:rPr lang="zh-CN" altLang="en-US" sz="1600" dirty="0">
                <a:solidFill>
                  <a:schemeClr val="bg1"/>
                </a:solidFill>
                <a:latin typeface="Times New Roman" panose="02020603050405020304" pitchFamily="18" charset="0"/>
                <a:ea typeface="黑体" panose="02010609060101010101" pitchFamily="49" charset="-122"/>
              </a:rPr>
              <a:t>的缩写）。在方法中引用的类属性，以</a:t>
            </a:r>
            <a:r>
              <a:rPr lang="en-US" altLang="zh-CN" sz="1600" dirty="0" err="1">
                <a:solidFill>
                  <a:schemeClr val="bg1"/>
                </a:solidFill>
                <a:latin typeface="Times New Roman" panose="02020603050405020304" pitchFamily="18" charset="0"/>
                <a:ea typeface="黑体" panose="02010609060101010101" pitchFamily="49" charset="-122"/>
              </a:rPr>
              <a:t>cls</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开头。</a:t>
            </a:r>
          </a:p>
        </p:txBody>
      </p:sp>
      <p:cxnSp>
        <p:nvCxnSpPr>
          <p:cNvPr id="5" name="直线箭头连接符 4">
            <a:extLst>
              <a:ext uri="{FF2B5EF4-FFF2-40B4-BE49-F238E27FC236}">
                <a16:creationId xmlns:a16="http://schemas.microsoft.com/office/drawing/2014/main" xmlns="" id="{D6048E01-2A32-FA46-9D1D-23D3B4B56937}"/>
              </a:ext>
            </a:extLst>
          </p:cNvPr>
          <p:cNvCxnSpPr>
            <a:cxnSpLocks/>
            <a:endCxn id="4" idx="1"/>
          </p:cNvCxnSpPr>
          <p:nvPr/>
        </p:nvCxnSpPr>
        <p:spPr bwMode="auto">
          <a:xfrm>
            <a:off x="3318208" y="3712100"/>
            <a:ext cx="1367430" cy="727905"/>
          </a:xfrm>
          <a:prstGeom prst="straightConnector1">
            <a:avLst/>
          </a:prstGeom>
          <a:solidFill>
            <a:schemeClr val="accent1"/>
          </a:solidFill>
          <a:ln w="47625"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3664545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78893" y="2062480"/>
            <a:ext cx="8062414" cy="3738880"/>
          </a:xfrm>
        </p:spPr>
        <p:txBody>
          <a:bodyPr/>
          <a:lstStyle/>
          <a:p>
            <a:r>
              <a:rPr lang="en-US" altLang="zh-CN" dirty="0"/>
              <a:t>Python</a:t>
            </a:r>
            <a:r>
              <a:rPr lang="zh-CN" altLang="zh-CN" dirty="0"/>
              <a:t>从设计之初就是一个面向对象的编程语言，这不仅因为它给用户提供了面向对象的语法支持，还表现在它的许多数据类型本身就是用面向对象来组织的。</a:t>
            </a:r>
          </a:p>
          <a:p>
            <a:pPr lvl="1">
              <a:buFont typeface="Wingdings" pitchFamily="2" charset="2"/>
              <a:buChar char="Ø"/>
            </a:pPr>
            <a:r>
              <a:rPr lang="zh-CN" altLang="zh-CN" dirty="0" smtClean="0"/>
              <a:t>字符串变量的</a:t>
            </a:r>
            <a:r>
              <a:rPr lang="zh-CN" altLang="en-US" dirty="0" smtClean="0"/>
              <a:t>各种方法，如</a:t>
            </a:r>
            <a:r>
              <a:rPr lang="en-US" altLang="zh-CN" dirty="0" smtClean="0"/>
              <a:t>title()</a:t>
            </a:r>
            <a:r>
              <a:rPr lang="zh-CN" altLang="zh-CN" dirty="0" smtClean="0"/>
              <a:t>。</a:t>
            </a:r>
            <a:endParaRPr lang="en-US" altLang="zh-CN" dirty="0" smtClean="0"/>
          </a:p>
          <a:p>
            <a:pPr lvl="1">
              <a:buFont typeface="Wingdings" pitchFamily="2" charset="2"/>
              <a:buChar char="Ø"/>
            </a:pPr>
            <a:r>
              <a:rPr lang="zh-CN" altLang="zh-CN" dirty="0" smtClean="0"/>
              <a:t>列表</a:t>
            </a:r>
            <a:r>
              <a:rPr lang="zh-CN" altLang="zh-CN" dirty="0"/>
              <a:t>变量</a:t>
            </a:r>
            <a:r>
              <a:rPr lang="zh-CN" altLang="zh-CN" dirty="0" smtClean="0"/>
              <a:t>的</a:t>
            </a:r>
            <a:r>
              <a:rPr lang="zh-CN" altLang="en-US" dirty="0" smtClean="0"/>
              <a:t>各种方法，如</a:t>
            </a:r>
            <a:r>
              <a:rPr lang="en-US" altLang="zh-CN" dirty="0" smtClean="0"/>
              <a:t>append()</a:t>
            </a:r>
            <a:r>
              <a:rPr lang="zh-CN" altLang="zh-CN" dirty="0" smtClean="0"/>
              <a:t>。</a:t>
            </a:r>
            <a:endParaRPr lang="en-US" altLang="zh-CN" dirty="0"/>
          </a:p>
          <a:p>
            <a:pPr lvl="1">
              <a:buFont typeface="Wingdings" pitchFamily="2" charset="2"/>
              <a:buChar char="Ø"/>
            </a:pPr>
            <a:r>
              <a:rPr lang="zh-CN" altLang="zh-CN" dirty="0"/>
              <a:t>字典变量</a:t>
            </a:r>
            <a:r>
              <a:rPr lang="zh-CN" altLang="zh-CN" dirty="0" smtClean="0"/>
              <a:t>的</a:t>
            </a:r>
            <a:r>
              <a:rPr lang="zh-CN" altLang="en-US" dirty="0" smtClean="0"/>
              <a:t>各种方法，如</a:t>
            </a:r>
            <a:r>
              <a:rPr lang="en-US" altLang="zh-CN" dirty="0" smtClean="0"/>
              <a:t>keys()</a:t>
            </a:r>
            <a:r>
              <a:rPr lang="zh-CN" altLang="zh-CN" dirty="0" smtClean="0"/>
              <a:t>和</a:t>
            </a:r>
            <a:r>
              <a:rPr lang="en-US" altLang="zh-CN" dirty="0" smtClean="0"/>
              <a:t>values()</a:t>
            </a:r>
            <a:r>
              <a:rPr lang="zh-CN" altLang="zh-CN" dirty="0" smtClean="0"/>
              <a:t>。</a:t>
            </a:r>
            <a:endParaRPr lang="zh-CN" altLang="zh-CN" dirty="0"/>
          </a:p>
        </p:txBody>
      </p:sp>
    </p:spTree>
    <p:extLst>
      <p:ext uri="{BB962C8B-B14F-4D97-AF65-F5344CB8AC3E}">
        <p14:creationId xmlns:p14="http://schemas.microsoft.com/office/powerpoint/2010/main" val="176866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619760" y="2184400"/>
            <a:ext cx="7945120" cy="3677920"/>
          </a:xfrm>
        </p:spPr>
        <p:txBody>
          <a:bodyPr/>
          <a:lstStyle/>
          <a:p>
            <a:pPr>
              <a:buFont typeface="Wingdings" pitchFamily="2" charset="2"/>
              <a:buChar char=""/>
            </a:pPr>
            <a:r>
              <a:rPr lang="zh-CN" altLang="zh-CN" b="1" dirty="0"/>
              <a:t>继承</a:t>
            </a:r>
            <a:r>
              <a:rPr lang="zh-CN" altLang="zh-CN" dirty="0"/>
              <a:t>（</a:t>
            </a:r>
            <a:r>
              <a:rPr lang="en-US" altLang="zh-CN" dirty="0"/>
              <a:t>inheritance</a:t>
            </a:r>
            <a:r>
              <a:rPr lang="zh-CN" altLang="zh-CN" dirty="0" smtClean="0"/>
              <a:t>）</a:t>
            </a:r>
            <a:endParaRPr lang="en-US" altLang="zh-CN" dirty="0"/>
          </a:p>
          <a:p>
            <a:pPr lvl="1">
              <a:buFont typeface="Wingdings" pitchFamily="2" charset="2"/>
              <a:buChar char="Ø"/>
            </a:pPr>
            <a:r>
              <a:rPr lang="zh-CN" altLang="zh-CN" dirty="0" smtClean="0"/>
              <a:t>面向对象编程允许从已有的类中得到新的类</a:t>
            </a:r>
            <a:r>
              <a:rPr lang="zh-CN" altLang="en-US" dirty="0" smtClean="0"/>
              <a:t>。</a:t>
            </a:r>
            <a:endParaRPr lang="en-US" altLang="zh-CN" dirty="0" smtClean="0"/>
          </a:p>
          <a:p>
            <a:pPr lvl="1">
              <a:buFont typeface="Wingdings" pitchFamily="2" charset="2"/>
              <a:buChar char="Ø"/>
            </a:pPr>
            <a:r>
              <a:rPr lang="zh-CN" altLang="zh-CN" dirty="0" smtClean="0"/>
              <a:t>在自定义一个类时，可以从某个已有的类继承其属性和方法，这个新定义的类称为</a:t>
            </a:r>
            <a:r>
              <a:rPr lang="zh-CN" altLang="zh-CN" b="1" dirty="0" smtClean="0">
                <a:solidFill>
                  <a:srgbClr val="C00000"/>
                </a:solidFill>
              </a:rPr>
              <a:t>子类</a:t>
            </a:r>
            <a:r>
              <a:rPr lang="zh-CN" altLang="zh-CN" dirty="0" smtClean="0"/>
              <a:t>（</a:t>
            </a:r>
            <a:r>
              <a:rPr lang="en-US" altLang="zh-CN" dirty="0" smtClean="0"/>
              <a:t>subclass</a:t>
            </a:r>
            <a:r>
              <a:rPr lang="zh-CN" altLang="zh-CN" dirty="0" smtClean="0"/>
              <a:t>）</a:t>
            </a:r>
            <a:r>
              <a:rPr lang="zh-CN" altLang="en-US" dirty="0" smtClean="0"/>
              <a:t>，</a:t>
            </a:r>
            <a:r>
              <a:rPr lang="zh-CN" altLang="zh-CN" dirty="0" smtClean="0"/>
              <a:t>被继承的类称为</a:t>
            </a:r>
            <a:r>
              <a:rPr lang="zh-CN" altLang="zh-CN" dirty="0" smtClean="0">
                <a:solidFill>
                  <a:srgbClr val="C00000"/>
                </a:solidFill>
              </a:rPr>
              <a:t>基类</a:t>
            </a:r>
            <a:r>
              <a:rPr lang="zh-CN" altLang="zh-CN" dirty="0" smtClean="0"/>
              <a:t>、</a:t>
            </a:r>
            <a:r>
              <a:rPr lang="zh-CN" altLang="zh-CN" b="1" dirty="0" smtClean="0">
                <a:solidFill>
                  <a:srgbClr val="C00000"/>
                </a:solidFill>
              </a:rPr>
              <a:t>父类</a:t>
            </a:r>
            <a:r>
              <a:rPr lang="zh-CN" altLang="zh-CN" dirty="0" smtClean="0"/>
              <a:t>或</a:t>
            </a:r>
            <a:r>
              <a:rPr lang="zh-CN" altLang="zh-CN" dirty="0" smtClean="0">
                <a:solidFill>
                  <a:srgbClr val="C00000"/>
                </a:solidFill>
              </a:rPr>
              <a:t>超类</a:t>
            </a:r>
            <a:r>
              <a:rPr lang="zh-CN" altLang="zh-CN" dirty="0" smtClean="0"/>
              <a:t>（</a:t>
            </a:r>
            <a:r>
              <a:rPr lang="en-US" altLang="zh-CN" dirty="0" err="1" smtClean="0"/>
              <a:t>superclass</a:t>
            </a:r>
            <a:r>
              <a:rPr lang="zh-CN" altLang="zh-CN" dirty="0" smtClean="0"/>
              <a:t>）。</a:t>
            </a:r>
            <a:endParaRPr lang="en-US" altLang="zh-CN" dirty="0" smtClean="0"/>
          </a:p>
          <a:p>
            <a:pPr lvl="1">
              <a:buFont typeface="Wingdings" pitchFamily="2" charset="2"/>
              <a:buChar char="Ø"/>
            </a:pPr>
            <a:r>
              <a:rPr lang="zh-CN" altLang="zh-CN" dirty="0" smtClean="0"/>
              <a:t>子类是其父类的具体化，而父类是其子类的一般化。</a:t>
            </a:r>
            <a:endParaRPr lang="zh-CN" altLang="en-US" dirty="0" smtClean="0">
              <a:latin typeface="黑体" panose="02010609060101010101" pitchFamily="49" charset="-122"/>
            </a:endParaRPr>
          </a:p>
          <a:p>
            <a:pPr lvl="1">
              <a:buFont typeface="Wingdings" pitchFamily="2" charset="2"/>
              <a:buChar char="Ø"/>
            </a:pPr>
            <a:r>
              <a:rPr lang="zh-CN" altLang="zh-CN" dirty="0" smtClean="0"/>
              <a:t>将</a:t>
            </a:r>
            <a:r>
              <a:rPr lang="zh-CN" altLang="zh-CN" dirty="0"/>
              <a:t>学生和教师定义为人的子类，使其自动继承人的属性，可以避免信息的冗余</a:t>
            </a:r>
            <a:r>
              <a:rPr lang="zh-CN" altLang="zh-CN" dirty="0" smtClean="0"/>
              <a:t>。</a:t>
            </a:r>
            <a:endParaRPr lang="en-US" altLang="zh-CN" dirty="0" smtClean="0"/>
          </a:p>
        </p:txBody>
      </p:sp>
    </p:spTree>
    <p:extLst>
      <p:ext uri="{BB962C8B-B14F-4D97-AF65-F5344CB8AC3E}">
        <p14:creationId xmlns:p14="http://schemas.microsoft.com/office/powerpoint/2010/main" val="30872931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325120" y="1737360"/>
            <a:ext cx="8514080" cy="4663440"/>
          </a:xfrm>
        </p:spPr>
        <p:txBody>
          <a:bodyPr/>
          <a:lstStyle/>
          <a:p>
            <a:r>
              <a:rPr lang="zh-CN" altLang="zh-CN" sz="2000" dirty="0"/>
              <a:t>【例</a:t>
            </a:r>
            <a:r>
              <a:rPr lang="en-US" altLang="zh-CN" sz="2000" dirty="0"/>
              <a:t>6-4</a:t>
            </a:r>
            <a:r>
              <a:rPr lang="zh-CN" altLang="zh-CN" sz="2000" dirty="0"/>
              <a:t>】</a:t>
            </a:r>
            <a:r>
              <a:rPr lang="en-US" altLang="zh-CN" sz="2000" dirty="0"/>
              <a:t>  </a:t>
            </a:r>
            <a:r>
              <a:rPr lang="zh-CN" altLang="zh-CN" sz="2000" dirty="0"/>
              <a:t>为大学生定义一个</a:t>
            </a:r>
            <a:r>
              <a:rPr lang="en-US" altLang="zh-CN" sz="2000" dirty="0"/>
              <a:t>Student</a:t>
            </a:r>
            <a:r>
              <a:rPr lang="zh-CN" altLang="zh-CN" sz="2000" dirty="0"/>
              <a:t>类，它是</a:t>
            </a:r>
            <a:r>
              <a:rPr lang="en-US" altLang="zh-CN" sz="2000" dirty="0"/>
              <a:t>Person</a:t>
            </a:r>
            <a:r>
              <a:rPr lang="zh-CN" altLang="zh-CN" sz="2000" dirty="0"/>
              <a:t>类的子类，新增学号、学院和专业的属性；增加一个类属性，用于记录所创建的大学生的实例的个数，相应地增加一个类方法，返回该人数。重新</a:t>
            </a:r>
            <a:r>
              <a:rPr lang="zh-CN" altLang="zh-CN" sz="2000" dirty="0" smtClean="0"/>
              <a:t>生成</a:t>
            </a:r>
            <a:r>
              <a:rPr lang="zh-CN" altLang="en-US" sz="2000" dirty="0" smtClean="0"/>
              <a:t>“</a:t>
            </a:r>
            <a:r>
              <a:rPr lang="zh-CN" altLang="zh-CN" sz="2000" dirty="0" smtClean="0"/>
              <a:t>王月</a:t>
            </a:r>
            <a:r>
              <a:rPr lang="zh-CN" altLang="en-US" sz="2000" dirty="0" smtClean="0"/>
              <a:t>”</a:t>
            </a:r>
            <a:r>
              <a:rPr lang="zh-CN" altLang="zh-CN" sz="2000" dirty="0" smtClean="0"/>
              <a:t>这</a:t>
            </a:r>
            <a:r>
              <a:rPr lang="zh-CN" altLang="zh-CN" sz="2000" dirty="0"/>
              <a:t>个人的实例</a:t>
            </a:r>
            <a:r>
              <a:rPr lang="zh-CN" altLang="zh-CN" sz="2000" dirty="0" smtClean="0"/>
              <a:t>和</a:t>
            </a:r>
            <a:r>
              <a:rPr lang="zh-CN" altLang="en-US" sz="2000" dirty="0" smtClean="0"/>
              <a:t>“</a:t>
            </a:r>
            <a:r>
              <a:rPr lang="zh-CN" altLang="zh-CN" sz="2000" dirty="0" smtClean="0"/>
              <a:t>刘佳</a:t>
            </a:r>
            <a:r>
              <a:rPr lang="zh-CN" altLang="en-US" sz="2000" dirty="0" smtClean="0"/>
              <a:t>”</a:t>
            </a:r>
            <a:r>
              <a:rPr lang="zh-CN" altLang="zh-CN" sz="2000" dirty="0" smtClean="0"/>
              <a:t>，</a:t>
            </a:r>
            <a:r>
              <a:rPr lang="zh-CN" altLang="zh-CN" sz="2000" dirty="0"/>
              <a:t>他是信息学院信息管理专业的学生。</a:t>
            </a:r>
          </a:p>
          <a:p>
            <a:pPr marL="0" indent="0">
              <a:lnSpc>
                <a:spcPts val="1200"/>
              </a:lnSpc>
              <a:buNone/>
            </a:pPr>
            <a:endParaRPr lang="zh-CN" altLang="zh-CN" sz="1800" dirty="0"/>
          </a:p>
          <a:p>
            <a:pPr marL="0" indent="0">
              <a:buNone/>
            </a:pPr>
            <a:r>
              <a:rPr lang="en-US" altLang="zh-CN" sz="1800" dirty="0" smtClean="0"/>
              <a:t>	class </a:t>
            </a:r>
            <a:r>
              <a:rPr lang="en-US" altLang="zh-CN" sz="1800" dirty="0"/>
              <a:t>Student(Person):</a:t>
            </a:r>
            <a:endParaRPr lang="zh-CN" altLang="zh-CN" sz="1800" dirty="0"/>
          </a:p>
          <a:p>
            <a:pPr marL="0" indent="0">
              <a:buNone/>
            </a:pPr>
            <a:r>
              <a:rPr lang="en-US" altLang="zh-CN" sz="1800" dirty="0" smtClean="0"/>
              <a:t>		"""</a:t>
            </a:r>
            <a:r>
              <a:rPr lang="zh-CN" altLang="zh-CN" sz="1800" dirty="0" smtClean="0"/>
              <a:t>对</a:t>
            </a:r>
            <a:r>
              <a:rPr lang="zh-CN" altLang="zh-CN" sz="1800" dirty="0"/>
              <a:t>大学生的一个简单</a:t>
            </a:r>
            <a:r>
              <a:rPr lang="zh-CN" altLang="zh-CN" sz="1800" dirty="0" smtClean="0"/>
              <a:t>表示</a:t>
            </a:r>
            <a:r>
              <a:rPr lang="en-US" altLang="zh-CN" sz="1800" dirty="0" smtClean="0"/>
              <a:t>"""</a:t>
            </a:r>
            <a:endParaRPr lang="zh-CN" altLang="zh-CN" sz="1800" dirty="0"/>
          </a:p>
          <a:p>
            <a:pPr marL="0" indent="0">
              <a:buNone/>
            </a:pPr>
            <a:r>
              <a:rPr lang="en-US" altLang="zh-CN" sz="1800" dirty="0" smtClean="0"/>
              <a:t>		</a:t>
            </a:r>
            <a:r>
              <a:rPr lang="en-US" altLang="zh-CN" sz="1800" dirty="0" err="1" smtClean="0"/>
              <a:t>num_of_students</a:t>
            </a:r>
            <a:r>
              <a:rPr lang="en-US" altLang="zh-CN" sz="1800" dirty="0" smtClean="0"/>
              <a:t> </a:t>
            </a:r>
            <a:r>
              <a:rPr lang="en-US" altLang="zh-CN" sz="1800" dirty="0"/>
              <a:t>= 0  # </a:t>
            </a:r>
            <a:r>
              <a:rPr lang="zh-CN" altLang="zh-CN" sz="1800" dirty="0">
                <a:solidFill>
                  <a:srgbClr val="C00000"/>
                </a:solidFill>
              </a:rPr>
              <a:t>类属性</a:t>
            </a:r>
            <a:r>
              <a:rPr lang="zh-CN" altLang="zh-CN" sz="1800" dirty="0"/>
              <a:t>：记录学生实例个数</a:t>
            </a:r>
          </a:p>
          <a:p>
            <a:pPr marL="0" indent="0">
              <a:buNone/>
            </a:pPr>
            <a:r>
              <a:rPr lang="en-US" altLang="zh-CN" sz="1800" dirty="0" smtClean="0"/>
              <a:t>		def </a:t>
            </a:r>
            <a:r>
              <a:rPr lang="en-US" altLang="zh-CN" sz="1800" dirty="0"/>
              <a:t>__init__(self, name, gender, height, weight, </a:t>
            </a:r>
            <a:r>
              <a:rPr lang="en-US" altLang="zh-CN" sz="1800" dirty="0" err="1"/>
              <a:t>stu_id</a:t>
            </a:r>
            <a:r>
              <a:rPr lang="en-US" altLang="zh-CN" sz="1800" dirty="0"/>
              <a:t>, school, major):</a:t>
            </a:r>
            <a:endParaRPr lang="zh-CN" altLang="zh-CN" sz="1800" dirty="0"/>
          </a:p>
          <a:p>
            <a:pPr marL="0" indent="0">
              <a:buNone/>
            </a:pPr>
            <a:r>
              <a:rPr lang="en-US" altLang="zh-CN" sz="1800" dirty="0" smtClean="0"/>
              <a:t>			</a:t>
            </a:r>
            <a:r>
              <a:rPr lang="en-US" altLang="zh-CN" sz="1800" dirty="0" err="1" smtClean="0">
                <a:solidFill>
                  <a:srgbClr val="C00000"/>
                </a:solidFill>
              </a:rPr>
              <a:t>Person</a:t>
            </a:r>
            <a:r>
              <a:rPr lang="en-US" altLang="zh-CN" sz="1800" dirty="0" err="1">
                <a:solidFill>
                  <a:srgbClr val="C00000"/>
                </a:solidFill>
              </a:rPr>
              <a:t>.__init</a:t>
            </a:r>
            <a:r>
              <a:rPr lang="en-US" altLang="zh-CN" sz="1800" dirty="0">
                <a:solidFill>
                  <a:srgbClr val="C00000"/>
                </a:solidFill>
              </a:rPr>
              <a:t>__</a:t>
            </a:r>
            <a:r>
              <a:rPr lang="en-US" altLang="zh-CN" sz="1800" dirty="0"/>
              <a:t>(self, name, gender, height, weight)</a:t>
            </a:r>
            <a:endParaRPr lang="zh-CN" altLang="zh-CN" sz="1800" dirty="0"/>
          </a:p>
          <a:p>
            <a:pPr marL="0" indent="0">
              <a:buNone/>
            </a:pPr>
            <a:r>
              <a:rPr lang="en-US" altLang="zh-CN" sz="1800" dirty="0" smtClean="0"/>
              <a:t>			</a:t>
            </a:r>
            <a:r>
              <a:rPr lang="en-US" altLang="zh-CN" sz="1800" dirty="0" err="1" smtClean="0"/>
              <a:t>self.stu_id</a:t>
            </a:r>
            <a:r>
              <a:rPr lang="en-US" altLang="zh-CN" sz="1800" dirty="0" smtClean="0"/>
              <a:t> </a:t>
            </a:r>
            <a:r>
              <a:rPr lang="en-US" altLang="zh-CN" sz="1800" dirty="0"/>
              <a:t>= </a:t>
            </a:r>
            <a:r>
              <a:rPr lang="en-US" altLang="zh-CN" sz="1800" dirty="0" err="1"/>
              <a:t>stu_id</a:t>
            </a:r>
            <a:r>
              <a:rPr lang="en-US" altLang="zh-CN" sz="1800" dirty="0"/>
              <a:t>  # </a:t>
            </a:r>
            <a:r>
              <a:rPr lang="zh-CN" altLang="zh-CN" sz="1800" dirty="0"/>
              <a:t>学号</a:t>
            </a:r>
          </a:p>
          <a:p>
            <a:pPr marL="0" indent="0">
              <a:buNone/>
            </a:pPr>
            <a:r>
              <a:rPr lang="en-US" altLang="zh-CN" sz="1800" dirty="0" smtClean="0"/>
              <a:t>			</a:t>
            </a:r>
            <a:r>
              <a:rPr lang="en-US" altLang="zh-CN" sz="1800" dirty="0" err="1" smtClean="0"/>
              <a:t>self.school</a:t>
            </a:r>
            <a:r>
              <a:rPr lang="en-US" altLang="zh-CN" sz="1800" dirty="0" smtClean="0"/>
              <a:t> </a:t>
            </a:r>
            <a:r>
              <a:rPr lang="en-US" altLang="zh-CN" sz="1800" dirty="0"/>
              <a:t>= school  # </a:t>
            </a:r>
            <a:r>
              <a:rPr lang="zh-CN" altLang="zh-CN" sz="1800" dirty="0"/>
              <a:t>学院</a:t>
            </a:r>
          </a:p>
          <a:p>
            <a:pPr marL="0" indent="0">
              <a:buNone/>
            </a:pPr>
            <a:r>
              <a:rPr lang="en-US" altLang="zh-CN" sz="1800" dirty="0" smtClean="0"/>
              <a:t>			</a:t>
            </a:r>
            <a:r>
              <a:rPr lang="en-US" altLang="zh-CN" sz="1800" dirty="0" err="1" smtClean="0"/>
              <a:t>self.major</a:t>
            </a:r>
            <a:r>
              <a:rPr lang="en-US" altLang="zh-CN" sz="1800" dirty="0" smtClean="0"/>
              <a:t> </a:t>
            </a:r>
            <a:r>
              <a:rPr lang="en-US" altLang="zh-CN" sz="1800" dirty="0"/>
              <a:t>= major  # </a:t>
            </a:r>
            <a:r>
              <a:rPr lang="zh-CN" altLang="zh-CN" sz="1800" dirty="0"/>
              <a:t>专业</a:t>
            </a:r>
          </a:p>
          <a:p>
            <a:pPr marL="0" indent="0">
              <a:buNone/>
            </a:pPr>
            <a:r>
              <a:rPr lang="en-US" altLang="zh-CN" sz="1800" dirty="0" smtClean="0"/>
              <a:t>			</a:t>
            </a:r>
            <a:r>
              <a:rPr lang="en-US" altLang="zh-CN" sz="1800" dirty="0" err="1" smtClean="0"/>
              <a:t>Student.num_of_students</a:t>
            </a:r>
            <a:r>
              <a:rPr lang="en-US" altLang="zh-CN" sz="1800" dirty="0" smtClean="0"/>
              <a:t> </a:t>
            </a:r>
            <a:r>
              <a:rPr lang="en-US" altLang="zh-CN" sz="1800" dirty="0"/>
              <a:t>+= 1  # </a:t>
            </a:r>
            <a:r>
              <a:rPr lang="zh-CN" altLang="zh-CN" sz="1800" dirty="0"/>
              <a:t>增加学生实例</a:t>
            </a:r>
            <a:r>
              <a:rPr lang="zh-CN" altLang="zh-CN" sz="1800" dirty="0" smtClean="0"/>
              <a:t>个数</a:t>
            </a:r>
            <a:endParaRPr lang="zh-CN" altLang="en-US" sz="1800" dirty="0">
              <a:latin typeface="黑体" panose="02010609060101010101" pitchFamily="49" charset="-122"/>
            </a:endParaRPr>
          </a:p>
        </p:txBody>
      </p:sp>
      <p:sp>
        <p:nvSpPr>
          <p:cNvPr id="4" name="圆角矩形 3">
            <a:extLst>
              <a:ext uri="{FF2B5EF4-FFF2-40B4-BE49-F238E27FC236}">
                <a16:creationId xmlns:a16="http://schemas.microsoft.com/office/drawing/2014/main" xmlns="" id="{ED5CE369-CC05-A340-B8ED-CFAEC879D5C6}"/>
              </a:ext>
            </a:extLst>
          </p:cNvPr>
          <p:cNvSpPr/>
          <p:nvPr/>
        </p:nvSpPr>
        <p:spPr bwMode="auto">
          <a:xfrm>
            <a:off x="914400" y="4690316"/>
            <a:ext cx="1930400" cy="1466644"/>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46800" tIns="46800" rIns="46800" bIns="46800" numCol="1" rtlCol="0" anchor="t" anchorCtr="0" compatLnSpc="1">
            <a:spAutoFit/>
          </a:bodyPr>
          <a:lstStyle/>
          <a:p>
            <a:pPr defTabSz="914400" eaLnBrk="0" fontAlgn="base" hangingPunct="0">
              <a:spcBef>
                <a:spcPct val="0"/>
              </a:spcBef>
              <a:spcAft>
                <a:spcPct val="0"/>
              </a:spcAft>
            </a:pPr>
            <a:r>
              <a:rPr lang="zh-CN" altLang="zh-CN" sz="1600" dirty="0" smtClean="0">
                <a:solidFill>
                  <a:schemeClr val="bg1"/>
                </a:solidFill>
                <a:latin typeface="Times New Roman" panose="02020603050405020304" pitchFamily="18" charset="0"/>
                <a:ea typeface="黑体" panose="02010609060101010101" pitchFamily="49" charset="-122"/>
              </a:rPr>
              <a:t>在子类的构造器方法中，需首先调用父类的构造器，然后，再给子类新增的属性赋值。</a:t>
            </a:r>
            <a:endParaRPr lang="zh-CN" altLang="en-US" sz="1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281969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zh-CN" altLang="en-US"/>
              <a:t>提纲</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609600" y="1838960"/>
            <a:ext cx="8087360" cy="4368800"/>
          </a:xfrm>
        </p:spPr>
        <p:txBody>
          <a:bodyPr/>
          <a:lstStyle/>
          <a:p>
            <a:pPr>
              <a:buFont typeface="Wingdings" pitchFamily="2" charset="2"/>
              <a:buChar char=""/>
            </a:pPr>
            <a:r>
              <a:rPr lang="zh-CN" altLang="en-US" sz="2600" dirty="0">
                <a:latin typeface="黑体" panose="02010609060101010101" pitchFamily="49" charset="-122"/>
              </a:rPr>
              <a:t>本章案例</a:t>
            </a:r>
          </a:p>
          <a:p>
            <a:pPr>
              <a:buFont typeface="Wingdings" pitchFamily="2" charset="2"/>
              <a:buChar char=""/>
            </a:pPr>
            <a:r>
              <a:rPr lang="zh-CN" altLang="en-US" sz="2600" dirty="0">
                <a:latin typeface="黑体" panose="02010609060101010101" pitchFamily="49" charset="-122"/>
              </a:rPr>
              <a:t>面向对象程序设计简介</a:t>
            </a:r>
          </a:p>
          <a:p>
            <a:pPr>
              <a:buFont typeface="Wingdings" pitchFamily="2" charset="2"/>
              <a:buChar char=""/>
            </a:pPr>
            <a:r>
              <a:rPr lang="zh-CN" altLang="en-US" sz="2600" dirty="0">
                <a:latin typeface="黑体" panose="02010609060101010101" pitchFamily="49" charset="-122"/>
              </a:rPr>
              <a:t>类和实例</a:t>
            </a:r>
          </a:p>
          <a:p>
            <a:pPr>
              <a:buFont typeface="Wingdings" pitchFamily="2" charset="2"/>
              <a:buChar char=""/>
            </a:pPr>
            <a:r>
              <a:rPr lang="zh-CN" altLang="en-US" sz="2600" dirty="0">
                <a:latin typeface="黑体" panose="02010609060101010101" pitchFamily="49" charset="-122"/>
              </a:rPr>
              <a:t>继承</a:t>
            </a:r>
          </a:p>
          <a:p>
            <a:pPr>
              <a:buFont typeface="Wingdings" pitchFamily="2" charset="2"/>
              <a:buChar char=""/>
            </a:pPr>
            <a:r>
              <a:rPr lang="zh-CN" altLang="en-US" sz="2600" dirty="0">
                <a:latin typeface="黑体" panose="02010609060101010101" pitchFamily="49" charset="-122"/>
              </a:rPr>
              <a:t>类的合成</a:t>
            </a:r>
          </a:p>
          <a:p>
            <a:pPr>
              <a:buFont typeface="Wingdings" pitchFamily="2" charset="2"/>
              <a:buChar char=""/>
            </a:pPr>
            <a:r>
              <a:rPr lang="zh-CN" altLang="en-US" sz="2600" dirty="0">
                <a:latin typeface="黑体" panose="02010609060101010101" pitchFamily="49" charset="-122"/>
              </a:rPr>
              <a:t>消息传递</a:t>
            </a:r>
            <a:endParaRPr lang="en-US" altLang="zh-CN" sz="2600" dirty="0">
              <a:latin typeface="黑体" panose="02010609060101010101" pitchFamily="49" charset="-122"/>
            </a:endParaRPr>
          </a:p>
          <a:p>
            <a:pPr>
              <a:buFont typeface="Wingdings" pitchFamily="2" charset="2"/>
              <a:buChar char=""/>
            </a:pPr>
            <a:r>
              <a:rPr lang="zh-CN" altLang="en-US" sz="2600" dirty="0">
                <a:latin typeface="黑体" panose="02010609060101010101" pitchFamily="49" charset="-122"/>
              </a:rPr>
              <a:t>从结构化程序到面向对象程序</a:t>
            </a:r>
            <a:endParaRPr lang="en-US" altLang="zh-CN" sz="2600" dirty="0">
              <a:latin typeface="黑体" panose="02010609060101010101" pitchFamily="49" charset="-122"/>
            </a:endParaRPr>
          </a:p>
          <a:p>
            <a:pPr>
              <a:buFont typeface="Wingdings" pitchFamily="2" charset="2"/>
              <a:buChar char=""/>
            </a:pPr>
            <a:r>
              <a:rPr lang="zh-CN" altLang="en-US" sz="2600" dirty="0">
                <a:latin typeface="黑体" panose="02010609060101010101" pitchFamily="49" charset="-122"/>
              </a:rPr>
              <a:t>编程</a:t>
            </a:r>
            <a:r>
              <a:rPr lang="zh-CN" altLang="en-US" sz="2600" dirty="0" smtClean="0">
                <a:latin typeface="黑体" panose="02010609060101010101" pitchFamily="49" charset="-122"/>
              </a:rPr>
              <a:t>实践</a:t>
            </a:r>
            <a:endParaRPr lang="zh-CN" altLang="en-US" sz="2600" dirty="0">
              <a:latin typeface="黑体" panose="02010609060101010101" pitchFamily="49" charset="-122"/>
            </a:endParaRPr>
          </a:p>
          <a:p>
            <a:pPr>
              <a:buFont typeface="Wingdings" pitchFamily="2" charset="2"/>
              <a:buChar char=""/>
            </a:pPr>
            <a:r>
              <a:rPr lang="zh-CN" altLang="en-US" sz="2600" dirty="0">
                <a:latin typeface="黑体" panose="02010609060101010101" pitchFamily="49" charset="-122"/>
              </a:rPr>
              <a:t>习题</a:t>
            </a:r>
          </a:p>
        </p:txBody>
      </p:sp>
    </p:spTree>
    <p:extLst>
      <p:ext uri="{BB962C8B-B14F-4D97-AF65-F5344CB8AC3E}">
        <p14:creationId xmlns:p14="http://schemas.microsoft.com/office/powerpoint/2010/main" val="1413668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150125" y="1971040"/>
            <a:ext cx="8719555" cy="4416112"/>
          </a:xfrm>
        </p:spPr>
        <p:txBody>
          <a:bodyPr/>
          <a:lstStyle/>
          <a:p>
            <a:pPr marL="0" indent="0">
              <a:buNone/>
            </a:pPr>
            <a:r>
              <a:rPr lang="en-US" altLang="zh-CN" sz="1800" dirty="0"/>
              <a:t> @</a:t>
            </a:r>
            <a:r>
              <a:rPr lang="en-US" altLang="zh-CN" sz="1800" dirty="0" err="1"/>
              <a:t>classmethod</a:t>
            </a:r>
            <a:endParaRPr lang="en-US" altLang="zh-CN" sz="1800" dirty="0"/>
          </a:p>
          <a:p>
            <a:pPr marL="0" indent="0">
              <a:buNone/>
            </a:pPr>
            <a:r>
              <a:rPr lang="en-US" altLang="zh-CN" sz="1800" dirty="0"/>
              <a:t>    </a:t>
            </a:r>
            <a:r>
              <a:rPr lang="en-US" altLang="zh-CN" sz="1800" dirty="0" err="1"/>
              <a:t>def</a:t>
            </a:r>
            <a:r>
              <a:rPr lang="en-US" altLang="zh-CN" sz="1800" dirty="0"/>
              <a:t> </a:t>
            </a:r>
            <a:r>
              <a:rPr lang="en-US" altLang="zh-CN" sz="1800" dirty="0" err="1"/>
              <a:t>get_num_of_students</a:t>
            </a:r>
            <a:r>
              <a:rPr lang="en-US" altLang="zh-CN" sz="1800" dirty="0"/>
              <a:t>(</a:t>
            </a:r>
            <a:r>
              <a:rPr lang="en-US" altLang="zh-CN" sz="1800" dirty="0" err="1"/>
              <a:t>cls</a:t>
            </a:r>
            <a:r>
              <a:rPr lang="en-US" altLang="zh-CN" sz="1800" dirty="0"/>
              <a:t>):</a:t>
            </a:r>
          </a:p>
          <a:p>
            <a:pPr marL="0" indent="0">
              <a:buNone/>
            </a:pPr>
            <a:r>
              <a:rPr lang="en-US" altLang="zh-CN" sz="1800" dirty="0"/>
              <a:t>        """</a:t>
            </a:r>
            <a:r>
              <a:rPr lang="zh-CN" altLang="en-US" sz="1800" dirty="0"/>
              <a:t>输出</a:t>
            </a:r>
            <a:r>
              <a:rPr lang="en-US" altLang="zh-CN" sz="1800" dirty="0"/>
              <a:t>Student</a:t>
            </a:r>
            <a:r>
              <a:rPr lang="zh-CN" altLang="en-US" sz="1800" dirty="0"/>
              <a:t>类的实例个数</a:t>
            </a:r>
            <a:r>
              <a:rPr lang="en-US" altLang="zh-CN" sz="1800" dirty="0"/>
              <a:t>"""</a:t>
            </a:r>
          </a:p>
          <a:p>
            <a:pPr marL="0" indent="0">
              <a:buNone/>
            </a:pPr>
            <a:r>
              <a:rPr lang="en-US" altLang="zh-CN" sz="1800" dirty="0"/>
              <a:t>        return </a:t>
            </a:r>
            <a:r>
              <a:rPr lang="en-US" altLang="zh-CN" sz="1800" dirty="0" err="1"/>
              <a:t>cls.num_of_students</a:t>
            </a:r>
            <a:endParaRPr lang="en-US" altLang="zh-CN" sz="1800" dirty="0"/>
          </a:p>
          <a:p>
            <a:pPr marL="0" indent="0">
              <a:buNone/>
            </a:pPr>
            <a:r>
              <a:rPr lang="en-US" altLang="zh-CN" sz="1800" dirty="0"/>
              <a:t>	</a:t>
            </a:r>
          </a:p>
          <a:p>
            <a:pPr marL="0" indent="0">
              <a:buNone/>
            </a:pPr>
            <a:r>
              <a:rPr lang="en-US" altLang="zh-CN" sz="1800" dirty="0" err="1"/>
              <a:t>yue</a:t>
            </a:r>
            <a:r>
              <a:rPr lang="en-US" altLang="zh-CN" sz="1800" dirty="0"/>
              <a:t> = Person('</a:t>
            </a:r>
            <a:r>
              <a:rPr lang="zh-CN" altLang="en-US" sz="1800" dirty="0"/>
              <a:t>王月</a:t>
            </a:r>
            <a:r>
              <a:rPr lang="en-US" altLang="zh-CN" sz="1800" dirty="0"/>
              <a:t>', '</a:t>
            </a:r>
            <a:r>
              <a:rPr lang="zh-CN" altLang="en-US" sz="1800" dirty="0"/>
              <a:t>男</a:t>
            </a:r>
            <a:r>
              <a:rPr lang="en-US" altLang="zh-CN" sz="1800" dirty="0"/>
              <a:t>', 1.62, 70)</a:t>
            </a:r>
          </a:p>
          <a:p>
            <a:pPr marL="0" indent="0">
              <a:buNone/>
            </a:pPr>
            <a:r>
              <a:rPr lang="en-US" altLang="zh-CN" sz="1800" dirty="0" err="1"/>
              <a:t>jia</a:t>
            </a:r>
            <a:r>
              <a:rPr lang="en-US" altLang="zh-CN" sz="1800" dirty="0"/>
              <a:t>=Student('</a:t>
            </a:r>
            <a:r>
              <a:rPr lang="zh-CN" altLang="en-US" sz="1800" dirty="0"/>
              <a:t>刘佳</a:t>
            </a:r>
            <a:r>
              <a:rPr lang="en-US" altLang="zh-CN" sz="1800" dirty="0"/>
              <a:t>', '</a:t>
            </a:r>
            <a:r>
              <a:rPr lang="zh-CN" altLang="en-US" sz="1800" dirty="0"/>
              <a:t>男</a:t>
            </a:r>
            <a:r>
              <a:rPr lang="en-US" altLang="zh-CN" sz="1800" dirty="0"/>
              <a:t>', 1.75, 60, '2013312000', '</a:t>
            </a:r>
            <a:r>
              <a:rPr lang="zh-CN" altLang="en-US" sz="1800" dirty="0"/>
              <a:t>信息</a:t>
            </a:r>
            <a:r>
              <a:rPr lang="en-US" altLang="zh-CN" sz="1800" dirty="0"/>
              <a:t>', '</a:t>
            </a:r>
            <a:r>
              <a:rPr lang="zh-CN" altLang="en-US" sz="1800" dirty="0"/>
              <a:t>信息管理</a:t>
            </a:r>
            <a:r>
              <a:rPr lang="en-US" altLang="zh-CN" sz="1800" dirty="0"/>
              <a:t>')</a:t>
            </a:r>
          </a:p>
          <a:p>
            <a:pPr marL="0" indent="0">
              <a:buNone/>
            </a:pPr>
            <a:r>
              <a:rPr lang="en-US" altLang="zh-CN" sz="1800" dirty="0"/>
              <a:t>print("</a:t>
            </a:r>
            <a:r>
              <a:rPr lang="zh-CN" altLang="en-US" sz="1800" dirty="0"/>
              <a:t>目前</a:t>
            </a:r>
            <a:r>
              <a:rPr lang="en-US" altLang="zh-CN" sz="1800" dirty="0"/>
              <a:t>Person</a:t>
            </a:r>
            <a:r>
              <a:rPr lang="zh-CN" altLang="en-US" sz="1800" dirty="0"/>
              <a:t>类已创建</a:t>
            </a:r>
            <a:r>
              <a:rPr lang="en-US" altLang="zh-CN" sz="1800" dirty="0"/>
              <a:t>{}</a:t>
            </a:r>
            <a:r>
              <a:rPr lang="zh-CN" altLang="en-US" sz="1800" dirty="0"/>
              <a:t>个实例</a:t>
            </a:r>
            <a:r>
              <a:rPr lang="en-US" altLang="zh-CN" sz="1800" dirty="0"/>
              <a:t>".format(</a:t>
            </a:r>
            <a:r>
              <a:rPr lang="en-US" altLang="zh-CN" sz="1800" dirty="0" err="1"/>
              <a:t>Person.get_num_of_persons</a:t>
            </a:r>
            <a:r>
              <a:rPr lang="en-US" altLang="zh-CN" sz="1800" dirty="0"/>
              <a:t>()))</a:t>
            </a:r>
          </a:p>
          <a:p>
            <a:pPr marL="0" indent="0">
              <a:buNone/>
            </a:pPr>
            <a:r>
              <a:rPr lang="en-US" altLang="zh-CN" sz="1800" dirty="0"/>
              <a:t>print("</a:t>
            </a:r>
            <a:r>
              <a:rPr lang="zh-CN" altLang="en-US" sz="1800" dirty="0"/>
              <a:t>目前</a:t>
            </a:r>
            <a:r>
              <a:rPr lang="en-US" altLang="zh-CN" sz="1800" dirty="0"/>
              <a:t>Student</a:t>
            </a:r>
            <a:r>
              <a:rPr lang="zh-CN" altLang="en-US" sz="1800" dirty="0"/>
              <a:t>类已创建</a:t>
            </a:r>
            <a:r>
              <a:rPr lang="en-US" altLang="zh-CN" sz="1800" dirty="0"/>
              <a:t>{}</a:t>
            </a:r>
            <a:r>
              <a:rPr lang="zh-CN" altLang="en-US" sz="1800" dirty="0"/>
              <a:t>个实例</a:t>
            </a:r>
            <a:r>
              <a:rPr lang="en-US" altLang="zh-CN" sz="1800" dirty="0"/>
              <a:t>".format(</a:t>
            </a:r>
            <a:r>
              <a:rPr lang="en-US" altLang="zh-CN" sz="1800" dirty="0" err="1"/>
              <a:t>Student.get_num_of_students</a:t>
            </a:r>
            <a:r>
              <a:rPr lang="en-US" altLang="zh-CN" sz="1800" dirty="0"/>
              <a:t>()))</a:t>
            </a:r>
            <a:endParaRPr lang="zh-CN" altLang="zh-CN" sz="1800" dirty="0"/>
          </a:p>
        </p:txBody>
      </p:sp>
      <p:pic>
        <p:nvPicPr>
          <p:cNvPr id="57345" name="Picture 1"/>
          <p:cNvPicPr>
            <a:picLocks noChangeAspect="1" noChangeArrowheads="1"/>
          </p:cNvPicPr>
          <p:nvPr/>
        </p:nvPicPr>
        <p:blipFill>
          <a:blip r:embed="rId2"/>
          <a:srcRect/>
          <a:stretch>
            <a:fillRect/>
          </a:stretch>
        </p:blipFill>
        <p:spPr bwMode="auto">
          <a:xfrm>
            <a:off x="3011805" y="5354955"/>
            <a:ext cx="2876550" cy="466725"/>
          </a:xfrm>
          <a:prstGeom prst="rect">
            <a:avLst/>
          </a:prstGeom>
          <a:noFill/>
          <a:ln w="9525">
            <a:noFill/>
            <a:miter lim="800000"/>
            <a:headEnd/>
            <a:tailEnd/>
          </a:ln>
        </p:spPr>
      </p:pic>
    </p:spTree>
    <p:extLst>
      <p:ext uri="{BB962C8B-B14F-4D97-AF65-F5344CB8AC3E}">
        <p14:creationId xmlns:p14="http://schemas.microsoft.com/office/powerpoint/2010/main" val="883075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9640" y="1444206"/>
            <a:ext cx="8720919" cy="5410712"/>
          </a:xfrm>
          <a:prstGeom prst="rect">
            <a:avLst/>
          </a:prstGeom>
        </p:spPr>
        <p:txBody>
          <a:bodyPr wrap="square">
            <a:spAutoFit/>
          </a:bodyPr>
          <a:lstStyle/>
          <a:p>
            <a:pPr>
              <a:lnSpc>
                <a:spcPct val="80000"/>
              </a:lnSpc>
            </a:pPr>
            <a:r>
              <a:rPr lang="en-US" altLang="zh-CN" sz="1200" dirty="0">
                <a:solidFill>
                  <a:srgbClr val="C00000"/>
                </a:solidFill>
              </a:rPr>
              <a:t>class Person():</a:t>
            </a:r>
          </a:p>
          <a:p>
            <a:pPr>
              <a:lnSpc>
                <a:spcPct val="80000"/>
              </a:lnSpc>
            </a:pPr>
            <a:r>
              <a:rPr lang="en-US" altLang="zh-CN" sz="1200" dirty="0"/>
              <a:t>    </a:t>
            </a:r>
            <a:r>
              <a:rPr lang="en-US" altLang="zh-CN" sz="1200" dirty="0" err="1"/>
              <a:t>num_of_persons</a:t>
            </a:r>
            <a:r>
              <a:rPr lang="en-US" altLang="zh-CN" sz="1200" dirty="0"/>
              <a:t> = 0  # </a:t>
            </a:r>
            <a:r>
              <a:rPr lang="zh-CN" altLang="en-US" sz="1200" dirty="0"/>
              <a:t>类属性：记录人的实例个数    </a:t>
            </a:r>
          </a:p>
          <a:p>
            <a:pPr>
              <a:lnSpc>
                <a:spcPct val="80000"/>
              </a:lnSpc>
            </a:pPr>
            <a:r>
              <a:rPr lang="zh-CN" altLang="en-US" sz="1200" dirty="0"/>
              <a:t>	</a:t>
            </a:r>
          </a:p>
          <a:p>
            <a:pPr>
              <a:lnSpc>
                <a:spcPct val="80000"/>
              </a:lnSpc>
            </a:pPr>
            <a:r>
              <a:rPr lang="zh-CN" altLang="en-US" sz="1200" dirty="0"/>
              <a:t>    </a:t>
            </a:r>
            <a:r>
              <a:rPr lang="en-US" altLang="zh-CN" sz="1200" dirty="0" err="1"/>
              <a:t>def</a:t>
            </a:r>
            <a:r>
              <a:rPr lang="en-US" altLang="zh-CN" sz="1200" dirty="0"/>
              <a:t> __</a:t>
            </a:r>
            <a:r>
              <a:rPr lang="en-US" altLang="zh-CN" sz="1200" dirty="0" err="1"/>
              <a:t>init</a:t>
            </a:r>
            <a:r>
              <a:rPr lang="en-US" altLang="zh-CN" sz="1200" dirty="0"/>
              <a:t>__(self, name, gender, height, weight):</a:t>
            </a:r>
          </a:p>
          <a:p>
            <a:pPr>
              <a:lnSpc>
                <a:spcPct val="80000"/>
              </a:lnSpc>
            </a:pPr>
            <a:r>
              <a:rPr lang="en-US" altLang="zh-CN" sz="1200" dirty="0"/>
              <a:t>        self.name = name  # </a:t>
            </a:r>
            <a:r>
              <a:rPr lang="zh-CN" altLang="en-US" sz="1200" dirty="0"/>
              <a:t>姓名</a:t>
            </a:r>
          </a:p>
          <a:p>
            <a:pPr>
              <a:lnSpc>
                <a:spcPct val="80000"/>
              </a:lnSpc>
            </a:pPr>
            <a:r>
              <a:rPr lang="zh-CN" altLang="en-US" sz="1200" dirty="0"/>
              <a:t>        </a:t>
            </a:r>
            <a:r>
              <a:rPr lang="en-US" altLang="zh-CN" sz="1200" dirty="0" err="1"/>
              <a:t>self.gender</a:t>
            </a:r>
            <a:r>
              <a:rPr lang="en-US" altLang="zh-CN" sz="1200" dirty="0"/>
              <a:t> = gender  # </a:t>
            </a:r>
            <a:r>
              <a:rPr lang="zh-CN" altLang="en-US" sz="1200" dirty="0"/>
              <a:t>性别</a:t>
            </a:r>
          </a:p>
          <a:p>
            <a:pPr>
              <a:lnSpc>
                <a:spcPct val="80000"/>
              </a:lnSpc>
            </a:pPr>
            <a:r>
              <a:rPr lang="zh-CN" altLang="en-US" sz="1200" dirty="0"/>
              <a:t>        </a:t>
            </a:r>
            <a:r>
              <a:rPr lang="en-US" altLang="zh-CN" sz="1200" dirty="0" err="1"/>
              <a:t>self.height</a:t>
            </a:r>
            <a:r>
              <a:rPr lang="en-US" altLang="zh-CN" sz="1200" dirty="0"/>
              <a:t> = height  # </a:t>
            </a:r>
            <a:r>
              <a:rPr lang="zh-CN" altLang="en-US" sz="1200" dirty="0"/>
              <a:t>身高（米）</a:t>
            </a:r>
          </a:p>
          <a:p>
            <a:pPr>
              <a:lnSpc>
                <a:spcPct val="80000"/>
              </a:lnSpc>
            </a:pPr>
            <a:r>
              <a:rPr lang="zh-CN" altLang="en-US" sz="1200" dirty="0"/>
              <a:t>        </a:t>
            </a:r>
            <a:r>
              <a:rPr lang="en-US" altLang="zh-CN" sz="1200" dirty="0" err="1"/>
              <a:t>self.weight</a:t>
            </a:r>
            <a:r>
              <a:rPr lang="en-US" altLang="zh-CN" sz="1200" dirty="0"/>
              <a:t> = weight  # </a:t>
            </a:r>
            <a:r>
              <a:rPr lang="zh-CN" altLang="en-US" sz="1200" dirty="0"/>
              <a:t>体重（公斤）</a:t>
            </a:r>
          </a:p>
          <a:p>
            <a:pPr>
              <a:lnSpc>
                <a:spcPct val="80000"/>
              </a:lnSpc>
            </a:pPr>
            <a:r>
              <a:rPr lang="zh-CN" altLang="en-US" sz="1200" dirty="0"/>
              <a:t>        </a:t>
            </a:r>
            <a:r>
              <a:rPr lang="en-US" altLang="zh-CN" sz="1200" dirty="0" err="1"/>
              <a:t>Person.num_of_persons</a:t>
            </a:r>
            <a:r>
              <a:rPr lang="en-US" altLang="zh-CN" sz="1200" dirty="0"/>
              <a:t> += 1  # </a:t>
            </a:r>
            <a:r>
              <a:rPr lang="zh-CN" altLang="en-US" sz="1200" dirty="0"/>
              <a:t>增加人的实例个数</a:t>
            </a:r>
          </a:p>
          <a:p>
            <a:pPr>
              <a:lnSpc>
                <a:spcPct val="80000"/>
              </a:lnSpc>
            </a:pPr>
            <a:r>
              <a:rPr lang="zh-CN" altLang="en-US" sz="1200" dirty="0"/>
              <a:t>        </a:t>
            </a:r>
          </a:p>
          <a:p>
            <a:pPr>
              <a:lnSpc>
                <a:spcPct val="80000"/>
              </a:lnSpc>
            </a:pPr>
            <a:r>
              <a:rPr lang="zh-CN" altLang="en-US" sz="1200" dirty="0"/>
              <a:t>    </a:t>
            </a:r>
            <a:r>
              <a:rPr lang="en-US" altLang="zh-CN" sz="1200" dirty="0" err="1"/>
              <a:t>def</a:t>
            </a:r>
            <a:r>
              <a:rPr lang="en-US" altLang="zh-CN" sz="1200" dirty="0"/>
              <a:t> </a:t>
            </a:r>
            <a:r>
              <a:rPr lang="en-US" altLang="zh-CN" sz="1200" dirty="0" err="1"/>
              <a:t>introduce_oneself</a:t>
            </a:r>
            <a:r>
              <a:rPr lang="en-US" altLang="zh-CN" sz="1200" dirty="0"/>
              <a:t>(self):</a:t>
            </a:r>
          </a:p>
          <a:p>
            <a:pPr>
              <a:lnSpc>
                <a:spcPct val="80000"/>
              </a:lnSpc>
            </a:pPr>
            <a:r>
              <a:rPr lang="en-US" altLang="zh-CN" sz="1200" dirty="0"/>
              <a:t>        print("</a:t>
            </a:r>
            <a:r>
              <a:rPr lang="zh-CN" altLang="en-US" sz="1200" dirty="0"/>
              <a:t>我的名字叫</a:t>
            </a:r>
            <a:r>
              <a:rPr lang="en-US" altLang="zh-CN" sz="1200" dirty="0"/>
              <a:t>{}</a:t>
            </a:r>
            <a:r>
              <a:rPr lang="zh-CN" altLang="en-US" sz="1200" dirty="0"/>
              <a:t>，我是一位</a:t>
            </a:r>
            <a:r>
              <a:rPr lang="en-US" altLang="zh-CN" sz="1200" dirty="0"/>
              <a:t>{}</a:t>
            </a:r>
            <a:r>
              <a:rPr lang="zh-CN" altLang="en-US" sz="1200" dirty="0"/>
              <a:t>士。</a:t>
            </a:r>
            <a:r>
              <a:rPr lang="en-US" altLang="zh-CN" sz="1200" dirty="0"/>
              <a:t>".format(self.name, </a:t>
            </a:r>
            <a:r>
              <a:rPr lang="en-US" altLang="zh-CN" sz="1200" dirty="0" err="1"/>
              <a:t>self.gender</a:t>
            </a:r>
            <a:r>
              <a:rPr lang="en-US" altLang="zh-CN" sz="1200" dirty="0"/>
              <a:t>))</a:t>
            </a:r>
          </a:p>
          <a:p>
            <a:pPr>
              <a:lnSpc>
                <a:spcPct val="80000"/>
              </a:lnSpc>
            </a:pPr>
            <a:endParaRPr lang="en-US" altLang="zh-CN" sz="1200" dirty="0"/>
          </a:p>
          <a:p>
            <a:pPr>
              <a:lnSpc>
                <a:spcPct val="80000"/>
              </a:lnSpc>
            </a:pPr>
            <a:r>
              <a:rPr lang="en-US" altLang="zh-CN" sz="1200" dirty="0"/>
              <a:t>    @</a:t>
            </a:r>
            <a:r>
              <a:rPr lang="en-US" altLang="zh-CN" sz="1200" dirty="0" err="1"/>
              <a:t>classmethod</a:t>
            </a:r>
            <a:endParaRPr lang="en-US" altLang="zh-CN" sz="1200" dirty="0"/>
          </a:p>
          <a:p>
            <a:pPr>
              <a:lnSpc>
                <a:spcPct val="80000"/>
              </a:lnSpc>
            </a:pPr>
            <a:r>
              <a:rPr lang="en-US" altLang="zh-CN" sz="1200" dirty="0"/>
              <a:t>    </a:t>
            </a:r>
            <a:r>
              <a:rPr lang="en-US" altLang="zh-CN" sz="1200" dirty="0" err="1"/>
              <a:t>def</a:t>
            </a:r>
            <a:r>
              <a:rPr lang="en-US" altLang="zh-CN" sz="1200" dirty="0"/>
              <a:t> </a:t>
            </a:r>
            <a:r>
              <a:rPr lang="en-US" altLang="zh-CN" sz="1200" dirty="0" err="1"/>
              <a:t>get_num_of_persons</a:t>
            </a:r>
            <a:r>
              <a:rPr lang="en-US" altLang="zh-CN" sz="1200" dirty="0"/>
              <a:t>(</a:t>
            </a:r>
            <a:r>
              <a:rPr lang="en-US" altLang="zh-CN" sz="1200" dirty="0" err="1"/>
              <a:t>cls</a:t>
            </a:r>
            <a:r>
              <a:rPr lang="en-US" altLang="zh-CN" sz="1200" dirty="0"/>
              <a:t>):#</a:t>
            </a:r>
            <a:r>
              <a:rPr lang="zh-CN" altLang="en-US" sz="1200" dirty="0"/>
              <a:t>记录实例个数</a:t>
            </a:r>
          </a:p>
          <a:p>
            <a:pPr>
              <a:lnSpc>
                <a:spcPct val="80000"/>
              </a:lnSpc>
            </a:pPr>
            <a:r>
              <a:rPr lang="zh-CN" altLang="en-US" sz="1200" dirty="0"/>
              <a:t>        </a:t>
            </a:r>
            <a:r>
              <a:rPr lang="en-US" altLang="zh-CN" sz="1200" dirty="0"/>
              <a:t>return </a:t>
            </a:r>
            <a:r>
              <a:rPr lang="en-US" altLang="zh-CN" sz="1200" dirty="0" err="1"/>
              <a:t>cls.num_of_persons</a:t>
            </a:r>
            <a:endParaRPr lang="en-US" altLang="zh-CN" sz="1200" dirty="0"/>
          </a:p>
          <a:p>
            <a:pPr>
              <a:lnSpc>
                <a:spcPct val="80000"/>
              </a:lnSpc>
            </a:pPr>
            <a:endParaRPr lang="en-US" altLang="zh-CN" sz="1200" dirty="0"/>
          </a:p>
          <a:p>
            <a:pPr>
              <a:lnSpc>
                <a:spcPct val="80000"/>
              </a:lnSpc>
            </a:pPr>
            <a:r>
              <a:rPr lang="en-US" altLang="zh-CN" sz="1200" dirty="0">
                <a:solidFill>
                  <a:srgbClr val="C00000"/>
                </a:solidFill>
              </a:rPr>
              <a:t>class Student(Person):</a:t>
            </a:r>
          </a:p>
          <a:p>
            <a:pPr>
              <a:lnSpc>
                <a:spcPct val="80000"/>
              </a:lnSpc>
            </a:pPr>
            <a:r>
              <a:rPr lang="en-US" altLang="zh-CN" sz="1200" dirty="0"/>
              <a:t>    """</a:t>
            </a:r>
            <a:r>
              <a:rPr lang="zh-CN" altLang="en-US" sz="1200" dirty="0"/>
              <a:t>对大学生的一个简单表示</a:t>
            </a:r>
            <a:r>
              <a:rPr lang="en-US" altLang="zh-CN" sz="1200" dirty="0"/>
              <a:t>"""</a:t>
            </a:r>
          </a:p>
          <a:p>
            <a:pPr>
              <a:lnSpc>
                <a:spcPct val="80000"/>
              </a:lnSpc>
            </a:pPr>
            <a:r>
              <a:rPr lang="en-US" altLang="zh-CN" sz="1200" dirty="0"/>
              <a:t>    </a:t>
            </a:r>
            <a:r>
              <a:rPr lang="en-US" altLang="zh-CN" sz="1200" dirty="0" err="1"/>
              <a:t>num_of_students</a:t>
            </a:r>
            <a:r>
              <a:rPr lang="en-US" altLang="zh-CN" sz="1200" dirty="0"/>
              <a:t> = 0  # </a:t>
            </a:r>
            <a:r>
              <a:rPr lang="zh-CN" altLang="en-US" sz="1200" dirty="0"/>
              <a:t>类属性：记录学生实例个数</a:t>
            </a:r>
          </a:p>
          <a:p>
            <a:pPr>
              <a:lnSpc>
                <a:spcPct val="80000"/>
              </a:lnSpc>
            </a:pPr>
            <a:r>
              <a:rPr lang="zh-CN" altLang="en-US" sz="1200" dirty="0"/>
              <a:t>    </a:t>
            </a:r>
            <a:r>
              <a:rPr lang="en-US" altLang="zh-CN" sz="1200" dirty="0" err="1"/>
              <a:t>def</a:t>
            </a:r>
            <a:r>
              <a:rPr lang="en-US" altLang="zh-CN" sz="1200" dirty="0"/>
              <a:t> __</a:t>
            </a:r>
            <a:r>
              <a:rPr lang="en-US" altLang="zh-CN" sz="1200" dirty="0" err="1"/>
              <a:t>init</a:t>
            </a:r>
            <a:r>
              <a:rPr lang="en-US" altLang="zh-CN" sz="1200" dirty="0"/>
              <a:t>__(self, name, gender, height, weight, </a:t>
            </a:r>
            <a:r>
              <a:rPr lang="en-US" altLang="zh-CN" sz="1200" dirty="0" err="1"/>
              <a:t>stu_id</a:t>
            </a:r>
            <a:r>
              <a:rPr lang="en-US" altLang="zh-CN" sz="1200" dirty="0"/>
              <a:t>, school, major):</a:t>
            </a:r>
          </a:p>
          <a:p>
            <a:pPr>
              <a:lnSpc>
                <a:spcPct val="80000"/>
              </a:lnSpc>
            </a:pPr>
            <a:r>
              <a:rPr lang="en-US" altLang="zh-CN" sz="1200" dirty="0"/>
              <a:t>        Person.__</a:t>
            </a:r>
            <a:r>
              <a:rPr lang="en-US" altLang="zh-CN" sz="1200" dirty="0" err="1"/>
              <a:t>init</a:t>
            </a:r>
            <a:r>
              <a:rPr lang="en-US" altLang="zh-CN" sz="1200" dirty="0"/>
              <a:t>__(self, name, gender, height, weight)</a:t>
            </a:r>
          </a:p>
          <a:p>
            <a:pPr>
              <a:lnSpc>
                <a:spcPct val="80000"/>
              </a:lnSpc>
            </a:pPr>
            <a:r>
              <a:rPr lang="en-US" altLang="zh-CN" sz="1200" dirty="0"/>
              <a:t>        </a:t>
            </a:r>
            <a:r>
              <a:rPr lang="en-US" altLang="zh-CN" sz="1200" dirty="0" err="1"/>
              <a:t>self.stu_id</a:t>
            </a:r>
            <a:r>
              <a:rPr lang="en-US" altLang="zh-CN" sz="1200" dirty="0"/>
              <a:t> = </a:t>
            </a:r>
            <a:r>
              <a:rPr lang="en-US" altLang="zh-CN" sz="1200" dirty="0" err="1"/>
              <a:t>stu_id</a:t>
            </a:r>
            <a:r>
              <a:rPr lang="en-US" altLang="zh-CN" sz="1200" dirty="0"/>
              <a:t>  # </a:t>
            </a:r>
            <a:r>
              <a:rPr lang="zh-CN" altLang="en-US" sz="1200" dirty="0"/>
              <a:t>学号</a:t>
            </a:r>
          </a:p>
          <a:p>
            <a:pPr>
              <a:lnSpc>
                <a:spcPct val="80000"/>
              </a:lnSpc>
            </a:pPr>
            <a:r>
              <a:rPr lang="zh-CN" altLang="en-US" sz="1200" dirty="0"/>
              <a:t>        </a:t>
            </a:r>
            <a:r>
              <a:rPr lang="en-US" altLang="zh-CN" sz="1200" dirty="0" err="1"/>
              <a:t>self.school</a:t>
            </a:r>
            <a:r>
              <a:rPr lang="en-US" altLang="zh-CN" sz="1200" dirty="0"/>
              <a:t> = school  # </a:t>
            </a:r>
            <a:r>
              <a:rPr lang="zh-CN" altLang="en-US" sz="1200" dirty="0"/>
              <a:t>学院</a:t>
            </a:r>
          </a:p>
          <a:p>
            <a:pPr>
              <a:lnSpc>
                <a:spcPct val="80000"/>
              </a:lnSpc>
            </a:pPr>
            <a:r>
              <a:rPr lang="zh-CN" altLang="en-US" sz="1200" dirty="0"/>
              <a:t>        </a:t>
            </a:r>
            <a:r>
              <a:rPr lang="en-US" altLang="zh-CN" sz="1200" dirty="0" err="1"/>
              <a:t>self.major</a:t>
            </a:r>
            <a:r>
              <a:rPr lang="en-US" altLang="zh-CN" sz="1200" dirty="0"/>
              <a:t> = major  # </a:t>
            </a:r>
            <a:r>
              <a:rPr lang="zh-CN" altLang="en-US" sz="1200" dirty="0"/>
              <a:t>专业</a:t>
            </a:r>
          </a:p>
          <a:p>
            <a:pPr>
              <a:lnSpc>
                <a:spcPct val="80000"/>
              </a:lnSpc>
            </a:pPr>
            <a:r>
              <a:rPr lang="zh-CN" altLang="en-US" sz="1200" dirty="0"/>
              <a:t>        </a:t>
            </a:r>
            <a:r>
              <a:rPr lang="en-US" altLang="zh-CN" sz="1200" dirty="0" err="1"/>
              <a:t>Student.num_of_students</a:t>
            </a:r>
            <a:r>
              <a:rPr lang="en-US" altLang="zh-CN" sz="1200" dirty="0"/>
              <a:t> += 1  # </a:t>
            </a:r>
            <a:r>
              <a:rPr lang="zh-CN" altLang="en-US" sz="1200" dirty="0"/>
              <a:t>增加学生实例个数</a:t>
            </a:r>
          </a:p>
          <a:p>
            <a:pPr>
              <a:lnSpc>
                <a:spcPct val="80000"/>
              </a:lnSpc>
            </a:pPr>
            <a:endParaRPr lang="zh-CN" altLang="en-US" sz="1200" dirty="0"/>
          </a:p>
          <a:p>
            <a:pPr>
              <a:lnSpc>
                <a:spcPct val="80000"/>
              </a:lnSpc>
            </a:pPr>
            <a:r>
              <a:rPr lang="zh-CN" altLang="en-US" sz="1200" dirty="0"/>
              <a:t>    </a:t>
            </a:r>
            <a:r>
              <a:rPr lang="en-US" altLang="zh-CN" sz="1200" dirty="0"/>
              <a:t>@</a:t>
            </a:r>
            <a:r>
              <a:rPr lang="en-US" altLang="zh-CN" sz="1200" dirty="0" err="1"/>
              <a:t>classmethod</a:t>
            </a:r>
            <a:endParaRPr lang="en-US" altLang="zh-CN" sz="1200" dirty="0"/>
          </a:p>
          <a:p>
            <a:pPr>
              <a:lnSpc>
                <a:spcPct val="80000"/>
              </a:lnSpc>
            </a:pPr>
            <a:r>
              <a:rPr lang="en-US" altLang="zh-CN" sz="1200" dirty="0"/>
              <a:t>    </a:t>
            </a:r>
            <a:r>
              <a:rPr lang="en-US" altLang="zh-CN" sz="1200" dirty="0" err="1"/>
              <a:t>def</a:t>
            </a:r>
            <a:r>
              <a:rPr lang="en-US" altLang="zh-CN" sz="1200" dirty="0"/>
              <a:t> </a:t>
            </a:r>
            <a:r>
              <a:rPr lang="en-US" altLang="zh-CN" sz="1200" dirty="0" err="1"/>
              <a:t>get_num_of_students</a:t>
            </a:r>
            <a:r>
              <a:rPr lang="en-US" altLang="zh-CN" sz="1200" dirty="0"/>
              <a:t>(</a:t>
            </a:r>
            <a:r>
              <a:rPr lang="en-US" altLang="zh-CN" sz="1200" dirty="0" err="1"/>
              <a:t>cls</a:t>
            </a:r>
            <a:r>
              <a:rPr lang="en-US" altLang="zh-CN" sz="1200" dirty="0"/>
              <a:t>):</a:t>
            </a:r>
          </a:p>
          <a:p>
            <a:pPr>
              <a:lnSpc>
                <a:spcPct val="80000"/>
              </a:lnSpc>
            </a:pPr>
            <a:r>
              <a:rPr lang="en-US" altLang="zh-CN" sz="1200" dirty="0"/>
              <a:t>        """</a:t>
            </a:r>
            <a:r>
              <a:rPr lang="zh-CN" altLang="en-US" sz="1200" dirty="0"/>
              <a:t>输出</a:t>
            </a:r>
            <a:r>
              <a:rPr lang="en-US" altLang="zh-CN" sz="1200" dirty="0"/>
              <a:t>Student</a:t>
            </a:r>
            <a:r>
              <a:rPr lang="zh-CN" altLang="en-US" sz="1200" dirty="0"/>
              <a:t>类的实例个数</a:t>
            </a:r>
            <a:r>
              <a:rPr lang="en-US" altLang="zh-CN" sz="1200" dirty="0"/>
              <a:t>"""</a:t>
            </a:r>
          </a:p>
          <a:p>
            <a:pPr>
              <a:lnSpc>
                <a:spcPct val="80000"/>
              </a:lnSpc>
            </a:pPr>
            <a:r>
              <a:rPr lang="en-US" altLang="zh-CN" sz="1200" dirty="0"/>
              <a:t>        return </a:t>
            </a:r>
            <a:r>
              <a:rPr lang="en-US" altLang="zh-CN" sz="1200" dirty="0" err="1"/>
              <a:t>cls.num_of_students</a:t>
            </a:r>
            <a:endParaRPr lang="en-US" altLang="zh-CN" sz="1200" dirty="0"/>
          </a:p>
          <a:p>
            <a:pPr>
              <a:lnSpc>
                <a:spcPct val="80000"/>
              </a:lnSpc>
            </a:pPr>
            <a:r>
              <a:rPr lang="en-US" altLang="zh-CN" sz="1200" dirty="0"/>
              <a:t>	</a:t>
            </a:r>
          </a:p>
          <a:p>
            <a:pPr>
              <a:lnSpc>
                <a:spcPct val="80000"/>
              </a:lnSpc>
            </a:pPr>
            <a:r>
              <a:rPr lang="en-US" altLang="zh-CN" sz="1200" dirty="0" err="1"/>
              <a:t>yue</a:t>
            </a:r>
            <a:r>
              <a:rPr lang="en-US" altLang="zh-CN" sz="1200" dirty="0"/>
              <a:t> = Person('</a:t>
            </a:r>
            <a:r>
              <a:rPr lang="zh-CN" altLang="en-US" sz="1200" dirty="0"/>
              <a:t>王月</a:t>
            </a:r>
            <a:r>
              <a:rPr lang="en-US" altLang="zh-CN" sz="1200" dirty="0"/>
              <a:t>', '</a:t>
            </a:r>
            <a:r>
              <a:rPr lang="zh-CN" altLang="en-US" sz="1200" dirty="0"/>
              <a:t>男</a:t>
            </a:r>
            <a:r>
              <a:rPr lang="en-US" altLang="zh-CN" sz="1200" dirty="0"/>
              <a:t>', 1.62, 70)</a:t>
            </a:r>
          </a:p>
          <a:p>
            <a:pPr>
              <a:lnSpc>
                <a:spcPct val="80000"/>
              </a:lnSpc>
            </a:pPr>
            <a:r>
              <a:rPr lang="en-US" altLang="zh-CN" sz="1200" dirty="0" err="1"/>
              <a:t>jia</a:t>
            </a:r>
            <a:r>
              <a:rPr lang="en-US" altLang="zh-CN" sz="1200" dirty="0"/>
              <a:t>=Student('</a:t>
            </a:r>
            <a:r>
              <a:rPr lang="zh-CN" altLang="en-US" sz="1200" dirty="0"/>
              <a:t>刘佳</a:t>
            </a:r>
            <a:r>
              <a:rPr lang="en-US" altLang="zh-CN" sz="1200" dirty="0"/>
              <a:t>', '</a:t>
            </a:r>
            <a:r>
              <a:rPr lang="zh-CN" altLang="en-US" sz="1200" dirty="0"/>
              <a:t>男</a:t>
            </a:r>
            <a:r>
              <a:rPr lang="en-US" altLang="zh-CN" sz="1200" dirty="0"/>
              <a:t>', 1.75, 60, '2013312000', '</a:t>
            </a:r>
            <a:r>
              <a:rPr lang="zh-CN" altLang="en-US" sz="1200" dirty="0"/>
              <a:t>信息</a:t>
            </a:r>
            <a:r>
              <a:rPr lang="en-US" altLang="zh-CN" sz="1200" dirty="0"/>
              <a:t>', '</a:t>
            </a:r>
            <a:r>
              <a:rPr lang="zh-CN" altLang="en-US" sz="1200" dirty="0"/>
              <a:t>信息管理</a:t>
            </a:r>
            <a:r>
              <a:rPr lang="en-US" altLang="zh-CN" sz="1200" dirty="0"/>
              <a:t>')</a:t>
            </a:r>
          </a:p>
          <a:p>
            <a:pPr>
              <a:lnSpc>
                <a:spcPct val="80000"/>
              </a:lnSpc>
            </a:pPr>
            <a:r>
              <a:rPr lang="en-US" altLang="zh-CN" sz="1200" dirty="0"/>
              <a:t>print("</a:t>
            </a:r>
            <a:r>
              <a:rPr lang="zh-CN" altLang="en-US" sz="1200" dirty="0"/>
              <a:t>目前</a:t>
            </a:r>
            <a:r>
              <a:rPr lang="en-US" altLang="zh-CN" sz="1200" dirty="0"/>
              <a:t>Person</a:t>
            </a:r>
            <a:r>
              <a:rPr lang="zh-CN" altLang="en-US" sz="1200" dirty="0"/>
              <a:t>类已创建</a:t>
            </a:r>
            <a:r>
              <a:rPr lang="en-US" altLang="zh-CN" sz="1200" dirty="0"/>
              <a:t>{}</a:t>
            </a:r>
            <a:r>
              <a:rPr lang="zh-CN" altLang="en-US" sz="1200" dirty="0"/>
              <a:t>个实例</a:t>
            </a:r>
            <a:r>
              <a:rPr lang="en-US" altLang="zh-CN" sz="1200" dirty="0"/>
              <a:t>".format(</a:t>
            </a:r>
            <a:r>
              <a:rPr lang="en-US" altLang="zh-CN" sz="1200" dirty="0" err="1"/>
              <a:t>Person.get_num_of_persons</a:t>
            </a:r>
            <a:r>
              <a:rPr lang="en-US" altLang="zh-CN" sz="1200" dirty="0"/>
              <a:t>()))</a:t>
            </a:r>
          </a:p>
          <a:p>
            <a:pPr>
              <a:lnSpc>
                <a:spcPct val="80000"/>
              </a:lnSpc>
            </a:pPr>
            <a:r>
              <a:rPr lang="en-US" altLang="zh-CN" sz="1200" dirty="0"/>
              <a:t>print("</a:t>
            </a:r>
            <a:r>
              <a:rPr lang="zh-CN" altLang="en-US" sz="1200" dirty="0"/>
              <a:t>目前</a:t>
            </a:r>
            <a:r>
              <a:rPr lang="en-US" altLang="zh-CN" sz="1200" dirty="0"/>
              <a:t>Student</a:t>
            </a:r>
            <a:r>
              <a:rPr lang="zh-CN" altLang="en-US" sz="1200" dirty="0"/>
              <a:t>类已创建</a:t>
            </a:r>
            <a:r>
              <a:rPr lang="en-US" altLang="zh-CN" sz="1200" dirty="0"/>
              <a:t>{}</a:t>
            </a:r>
            <a:r>
              <a:rPr lang="zh-CN" altLang="en-US" sz="1200" dirty="0"/>
              <a:t>个实例</a:t>
            </a:r>
            <a:r>
              <a:rPr lang="en-US" altLang="zh-CN" sz="1200" dirty="0"/>
              <a:t>".format(</a:t>
            </a:r>
            <a:r>
              <a:rPr lang="en-US" altLang="zh-CN" sz="1200" dirty="0" err="1"/>
              <a:t>Student.get_num_of_students</a:t>
            </a:r>
            <a:r>
              <a:rPr lang="en-US" altLang="zh-CN" sz="1200" dirty="0"/>
              <a:t>()))</a:t>
            </a:r>
            <a:endParaRPr lang="zh-CN" altLang="en-US" sz="1200" dirty="0"/>
          </a:p>
        </p:txBody>
      </p:sp>
      <p:sp>
        <p:nvSpPr>
          <p:cNvPr id="4" name="TextBox 3"/>
          <p:cNvSpPr txBox="1"/>
          <p:nvPr/>
        </p:nvSpPr>
        <p:spPr>
          <a:xfrm>
            <a:off x="6705544" y="1776467"/>
            <a:ext cx="1523960" cy="369332"/>
          </a:xfrm>
          <a:prstGeom prst="rect">
            <a:avLst/>
          </a:prstGeom>
          <a:noFill/>
        </p:spPr>
        <p:txBody>
          <a:bodyPr wrap="square" rtlCol="0">
            <a:spAutoFit/>
          </a:bodyPr>
          <a:lstStyle/>
          <a:p>
            <a:r>
              <a:rPr lang="zh-CN" altLang="en-US" u="sng" dirty="0" smtClean="0">
                <a:solidFill>
                  <a:srgbClr val="0000FF"/>
                </a:solidFill>
              </a:rPr>
              <a:t>完整代码：</a:t>
            </a:r>
            <a:endParaRPr lang="zh-CN" altLang="en-US" u="sng" dirty="0">
              <a:solidFill>
                <a:srgbClr val="0000FF"/>
              </a:solidFill>
            </a:endParaRPr>
          </a:p>
        </p:txBody>
      </p:sp>
      <p:sp>
        <p:nvSpPr>
          <p:cNvPr id="5"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6.4</a:t>
            </a:r>
            <a:r>
              <a:rPr lang="zh-CN" altLang="en-US" smtClean="0"/>
              <a:t> 继承</a:t>
            </a:r>
            <a:endParaRPr lang="zh-CN" altLang="en-US" dirty="0"/>
          </a:p>
        </p:txBody>
      </p:sp>
    </p:spTree>
    <p:extLst>
      <p:ext uri="{BB962C8B-B14F-4D97-AF65-F5344CB8AC3E}">
        <p14:creationId xmlns:p14="http://schemas.microsoft.com/office/powerpoint/2010/main" val="454014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a:xfrm>
            <a:off x="914400" y="685800"/>
            <a:ext cx="7391400" cy="563563"/>
          </a:xfrm>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127765" y="2336800"/>
            <a:ext cx="4292904" cy="3535680"/>
          </a:xfrm>
        </p:spPr>
        <p:txBody>
          <a:bodyPr lIns="46800" rIns="46800"/>
          <a:lstStyle/>
          <a:p>
            <a:r>
              <a:rPr lang="zh-CN" altLang="zh-CN" sz="2000" dirty="0"/>
              <a:t>子类的实例创建的计算机</a:t>
            </a:r>
            <a:r>
              <a:rPr lang="zh-CN" altLang="zh-CN" sz="2000" dirty="0" smtClean="0"/>
              <a:t>原理</a:t>
            </a:r>
            <a:r>
              <a:rPr lang="zh-CN" altLang="en-US" sz="2000" dirty="0" smtClean="0"/>
              <a:t>：</a:t>
            </a:r>
            <a:endParaRPr lang="en-US" altLang="zh-CN" sz="2000" dirty="0" smtClean="0"/>
          </a:p>
          <a:p>
            <a:pPr>
              <a:buFont typeface="Wingdings" pitchFamily="2" charset="2"/>
              <a:buChar char="ü"/>
            </a:pPr>
            <a:r>
              <a:rPr lang="zh-CN" altLang="zh-CN" sz="2000" dirty="0" smtClean="0"/>
              <a:t>当</a:t>
            </a:r>
            <a:r>
              <a:rPr lang="zh-CN" altLang="zh-CN" sz="2000" dirty="0"/>
              <a:t>生成一个子类的实例时，首先套用其父类的模板，继承它的属性和方法，然后再新增子类自己的新的属性和方法</a:t>
            </a:r>
            <a:r>
              <a:rPr lang="zh-CN" altLang="zh-CN" sz="2000" dirty="0" smtClean="0"/>
              <a:t>。</a:t>
            </a:r>
            <a:endParaRPr lang="en-US" altLang="zh-CN" sz="2000" dirty="0" smtClean="0"/>
          </a:p>
          <a:p>
            <a:pPr>
              <a:lnSpc>
                <a:spcPts val="1200"/>
              </a:lnSpc>
            </a:pPr>
            <a:endParaRPr lang="en-US" altLang="zh-CN" sz="2000" dirty="0"/>
          </a:p>
          <a:p>
            <a:r>
              <a:rPr lang="zh-CN" altLang="zh-CN" sz="2000" dirty="0"/>
              <a:t>若一个子类的上面有多个父类，这个过程从最上层的父类开始，这称作</a:t>
            </a:r>
            <a:r>
              <a:rPr lang="zh-CN" altLang="zh-CN" sz="2000" b="1" dirty="0">
                <a:solidFill>
                  <a:srgbClr val="C00000"/>
                </a:solidFill>
              </a:rPr>
              <a:t>构造器链</a:t>
            </a:r>
            <a:r>
              <a:rPr lang="zh-CN" altLang="zh-CN" sz="2000" dirty="0"/>
              <a:t>（</a:t>
            </a:r>
            <a:r>
              <a:rPr lang="en-US" altLang="zh-CN" sz="2000" dirty="0"/>
              <a:t>constructor chaining</a:t>
            </a:r>
            <a:r>
              <a:rPr lang="zh-CN" altLang="zh-CN" sz="2000" dirty="0" smtClean="0"/>
              <a:t>）。</a:t>
            </a:r>
            <a:r>
              <a:rPr lang="en-US" altLang="zh-CN" sz="2000" dirty="0" smtClean="0"/>
              <a:t>object</a:t>
            </a:r>
            <a:r>
              <a:rPr lang="zh-CN" altLang="zh-CN" sz="2000" dirty="0"/>
              <a:t>类是所有类的父类。</a:t>
            </a:r>
          </a:p>
        </p:txBody>
      </p:sp>
      <p:sp>
        <p:nvSpPr>
          <p:cNvPr id="2" name="Rectangle 2">
            <a:extLst>
              <a:ext uri="{FF2B5EF4-FFF2-40B4-BE49-F238E27FC236}">
                <a16:creationId xmlns:a16="http://schemas.microsoft.com/office/drawing/2014/main" xmlns="" id="{A679C91C-BE61-4F43-A7CE-D06EE5C6C97F}"/>
              </a:ext>
            </a:extLst>
          </p:cNvPr>
          <p:cNvSpPr>
            <a:spLocks noChangeArrowheads="1"/>
          </p:cNvSpPr>
          <p:nvPr/>
        </p:nvSpPr>
        <p:spPr bwMode="auto">
          <a:xfrm>
            <a:off x="6832600" y="19040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xmlns="" id="{586041B5-739F-074D-845F-B9FEDB874397}"/>
              </a:ext>
            </a:extLst>
          </p:cNvPr>
          <p:cNvGraphicFramePr>
            <a:graphicFrameLocks noChangeAspect="1"/>
          </p:cNvGraphicFramePr>
          <p:nvPr>
            <p:extLst>
              <p:ext uri="{D42A27DB-BD31-4B8C-83A1-F6EECF244321}">
                <p14:modId xmlns:p14="http://schemas.microsoft.com/office/powerpoint/2010/main" val="1309758738"/>
              </p:ext>
            </p:extLst>
          </p:nvPr>
        </p:nvGraphicFramePr>
        <p:xfrm>
          <a:off x="1899484" y="1523023"/>
          <a:ext cx="1703056" cy="5182577"/>
        </p:xfrm>
        <a:graphic>
          <a:graphicData uri="http://schemas.openxmlformats.org/presentationml/2006/ole">
            <mc:AlternateContent xmlns:mc="http://schemas.openxmlformats.org/markup-compatibility/2006">
              <mc:Choice xmlns:v="urn:schemas-microsoft-com:vml" Requires="v">
                <p:oleObj spid="_x0000_s42253" r:id="rId3" imgW="2400127" imgH="7207206" progId="">
                  <p:embed/>
                </p:oleObj>
              </mc:Choice>
              <mc:Fallback>
                <p:oleObj r:id="rId3" imgW="2400127" imgH="7207206" progId="">
                  <p:embed/>
                  <p:pic>
                    <p:nvPicPr>
                      <p:cNvPr id="0" name="Picture 2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484" y="1523023"/>
                        <a:ext cx="1703056" cy="5182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6037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58800" y="2265680"/>
            <a:ext cx="8067040" cy="3657600"/>
          </a:xfrm>
        </p:spPr>
        <p:txBody>
          <a:bodyPr/>
          <a:lstStyle/>
          <a:p>
            <a:pPr lvl="0"/>
            <a:r>
              <a:rPr lang="zh-CN" altLang="zh-CN" dirty="0" smtClean="0"/>
              <a:t>仿照</a:t>
            </a:r>
            <a:r>
              <a:rPr lang="zh-CN" altLang="zh-CN" dirty="0"/>
              <a:t>例</a:t>
            </a:r>
            <a:r>
              <a:rPr lang="en-US" altLang="zh-CN" dirty="0"/>
              <a:t>6-4</a:t>
            </a:r>
            <a:r>
              <a:rPr lang="zh-CN" altLang="zh-CN" dirty="0"/>
              <a:t>，为大学教师定义一个</a:t>
            </a:r>
            <a:r>
              <a:rPr lang="en-US" altLang="zh-CN" dirty="0"/>
              <a:t>Teacher</a:t>
            </a:r>
            <a:r>
              <a:rPr lang="zh-CN" altLang="zh-CN" dirty="0"/>
              <a:t>类，它是</a:t>
            </a:r>
            <a:r>
              <a:rPr lang="en-US" altLang="zh-CN" dirty="0"/>
              <a:t>Person</a:t>
            </a:r>
            <a:r>
              <a:rPr lang="zh-CN" altLang="zh-CN" dirty="0"/>
              <a:t>类的子类，新增工号（</a:t>
            </a:r>
            <a:r>
              <a:rPr lang="en-US" altLang="zh-CN" dirty="0" err="1"/>
              <a:t>job_id</a:t>
            </a:r>
            <a:r>
              <a:rPr lang="zh-CN" altLang="zh-CN" dirty="0"/>
              <a:t>）、所属学院（</a:t>
            </a:r>
            <a:r>
              <a:rPr lang="en-US" altLang="zh-CN" dirty="0"/>
              <a:t>school</a:t>
            </a:r>
            <a:r>
              <a:rPr lang="zh-CN" altLang="zh-CN" dirty="0"/>
              <a:t>）和系的属性（</a:t>
            </a:r>
            <a:r>
              <a:rPr lang="en-US" altLang="zh-CN" dirty="0"/>
              <a:t>department</a:t>
            </a:r>
            <a:r>
              <a:rPr lang="zh-CN" altLang="zh-CN" dirty="0"/>
              <a:t>）。同样地，增加一个类属性，用于记录所创建的教师的实例的个数，相应地增加一个类方法，返回该个数。创建一个教师的实例</a:t>
            </a:r>
            <a:r>
              <a:rPr lang="en-US" altLang="zh-CN" dirty="0" err="1"/>
              <a:t>yue</a:t>
            </a:r>
            <a:r>
              <a:rPr lang="zh-CN" altLang="zh-CN" dirty="0"/>
              <a:t>。</a:t>
            </a:r>
          </a:p>
        </p:txBody>
      </p:sp>
    </p:spTree>
    <p:extLst>
      <p:ext uri="{BB962C8B-B14F-4D97-AF65-F5344CB8AC3E}">
        <p14:creationId xmlns:p14="http://schemas.microsoft.com/office/powerpoint/2010/main" val="3698276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25021" y="2286000"/>
            <a:ext cx="7912859" cy="3667760"/>
          </a:xfrm>
        </p:spPr>
        <p:txBody>
          <a:bodyPr/>
          <a:lstStyle/>
          <a:p>
            <a:pPr lvl="0"/>
            <a:r>
              <a:rPr lang="zh-CN" altLang="en-US" b="1" dirty="0">
                <a:solidFill>
                  <a:srgbClr val="C00000"/>
                </a:solidFill>
              </a:rPr>
              <a:t>重写</a:t>
            </a:r>
            <a:r>
              <a:rPr lang="zh-CN" altLang="en-US" dirty="0"/>
              <a:t>（</a:t>
            </a:r>
            <a:r>
              <a:rPr lang="en" altLang="zh-CN" dirty="0"/>
              <a:t>override</a:t>
            </a:r>
            <a:r>
              <a:rPr lang="zh-CN" altLang="en" dirty="0"/>
              <a:t>） </a:t>
            </a:r>
            <a:r>
              <a:rPr lang="zh-CN" altLang="en-US" dirty="0"/>
              <a:t>：在面向对象编程中，子类可继承父类中的方法，而不需要重新编写相同的方法。但有时子类并不想原封不动地继承父类的方法，而是想做一定的修改，这就需要采用对方法重写</a:t>
            </a:r>
            <a:r>
              <a:rPr lang="zh-CN" altLang="en" dirty="0"/>
              <a:t>。</a:t>
            </a:r>
            <a:r>
              <a:rPr lang="zh-CN" altLang="en-US" dirty="0"/>
              <a:t>方法重写又称为方法覆盖。</a:t>
            </a:r>
          </a:p>
        </p:txBody>
      </p:sp>
    </p:spTree>
    <p:extLst>
      <p:ext uri="{BB962C8B-B14F-4D97-AF65-F5344CB8AC3E}">
        <p14:creationId xmlns:p14="http://schemas.microsoft.com/office/powerpoint/2010/main" val="1292962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16560" y="1889761"/>
            <a:ext cx="8473440" cy="4307840"/>
          </a:xfrm>
        </p:spPr>
        <p:txBody>
          <a:bodyPr/>
          <a:lstStyle/>
          <a:p>
            <a:pPr marL="0" indent="0">
              <a:buNone/>
            </a:pPr>
            <a:r>
              <a:rPr lang="zh-CN" altLang="zh-CN" sz="2000" dirty="0"/>
              <a:t>【例</a:t>
            </a:r>
            <a:r>
              <a:rPr lang="en-US" altLang="zh-CN" sz="2000" dirty="0"/>
              <a:t>6-5</a:t>
            </a:r>
            <a:r>
              <a:rPr lang="zh-CN" altLang="zh-CN" sz="2000" dirty="0"/>
              <a:t>】</a:t>
            </a:r>
            <a:r>
              <a:rPr lang="en-US" altLang="zh-CN" sz="2000" dirty="0"/>
              <a:t>  </a:t>
            </a:r>
            <a:r>
              <a:rPr lang="zh-CN" altLang="zh-CN" sz="2000" dirty="0"/>
              <a:t>重写</a:t>
            </a:r>
            <a:r>
              <a:rPr lang="en-US" altLang="zh-CN" sz="2000" dirty="0"/>
              <a:t>Student</a:t>
            </a:r>
            <a:r>
              <a:rPr lang="zh-CN" altLang="zh-CN" sz="2000" dirty="0"/>
              <a:t>类的用于自我介绍的方法，添加所在学院和专业</a:t>
            </a:r>
            <a:r>
              <a:rPr lang="zh-CN" altLang="zh-CN" sz="2000" dirty="0" smtClean="0"/>
              <a:t>。</a:t>
            </a:r>
            <a:endParaRPr lang="en-US" altLang="zh-CN" sz="2000" dirty="0" smtClean="0"/>
          </a:p>
          <a:p>
            <a:pPr marL="0" indent="0">
              <a:lnSpc>
                <a:spcPts val="1200"/>
              </a:lnSpc>
              <a:buNone/>
            </a:pPr>
            <a:r>
              <a:rPr lang="zh-CN" altLang="zh-CN" sz="2000" dirty="0" smtClean="0"/>
              <a:t> </a:t>
            </a:r>
            <a:endParaRPr lang="zh-CN" altLang="zh-CN" sz="2000" dirty="0"/>
          </a:p>
          <a:p>
            <a:pPr marL="0" indent="0">
              <a:buNone/>
            </a:pPr>
            <a:r>
              <a:rPr lang="zh-CN" altLang="en-US" sz="2000" dirty="0"/>
              <a:t> 	</a:t>
            </a:r>
            <a:r>
              <a:rPr lang="en-US" altLang="zh-CN" sz="2000" dirty="0"/>
              <a:t># </a:t>
            </a:r>
            <a:r>
              <a:rPr lang="zh-CN" altLang="en-US" sz="2000" dirty="0"/>
              <a:t>以下重写</a:t>
            </a:r>
            <a:r>
              <a:rPr lang="en-US" altLang="zh-CN" sz="2000" dirty="0"/>
              <a:t>【</a:t>
            </a:r>
            <a:r>
              <a:rPr lang="zh-CN" altLang="en-US" sz="2000" dirty="0"/>
              <a:t>例</a:t>
            </a:r>
            <a:r>
              <a:rPr lang="en-US" altLang="zh-CN" sz="2000" dirty="0"/>
              <a:t>6-4】</a:t>
            </a:r>
            <a:r>
              <a:rPr lang="zh-CN" altLang="en-US" sz="2000" dirty="0"/>
              <a:t>的第</a:t>
            </a:r>
            <a:r>
              <a:rPr lang="en-US" altLang="zh-CN" sz="2000" dirty="0"/>
              <a:t>38</a:t>
            </a:r>
            <a:r>
              <a:rPr lang="zh-CN" altLang="en-US" sz="2000" dirty="0"/>
              <a:t>行后的代码    </a:t>
            </a:r>
          </a:p>
          <a:p>
            <a:pPr marL="0" indent="0">
              <a:buNone/>
            </a:pPr>
            <a:r>
              <a:rPr lang="zh-CN" altLang="en-US" sz="2000" dirty="0"/>
              <a:t>    </a:t>
            </a:r>
            <a:r>
              <a:rPr lang="en-US" altLang="zh-CN" sz="2000" dirty="0" err="1"/>
              <a:t>def</a:t>
            </a:r>
            <a:r>
              <a:rPr lang="en-US" altLang="zh-CN" sz="2000" dirty="0"/>
              <a:t> </a:t>
            </a:r>
            <a:r>
              <a:rPr lang="en-US" altLang="zh-CN" sz="2000" dirty="0" err="1"/>
              <a:t>introduce_oneself</a:t>
            </a:r>
            <a:r>
              <a:rPr lang="en-US" altLang="zh-CN" sz="2000" dirty="0"/>
              <a:t>(self):</a:t>
            </a:r>
          </a:p>
          <a:p>
            <a:pPr marL="0" indent="0">
              <a:buNone/>
            </a:pPr>
            <a:r>
              <a:rPr lang="en-US" altLang="zh-CN" sz="2000" dirty="0"/>
              <a:t>        """</a:t>
            </a:r>
            <a:r>
              <a:rPr lang="zh-CN" altLang="en-US" sz="2000" dirty="0"/>
              <a:t>重写</a:t>
            </a:r>
            <a:r>
              <a:rPr lang="en-US" altLang="zh-CN" sz="2000" dirty="0"/>
              <a:t>Student</a:t>
            </a:r>
            <a:r>
              <a:rPr lang="zh-CN" altLang="en-US" sz="2000" dirty="0"/>
              <a:t>类的自我介绍方法</a:t>
            </a:r>
            <a:r>
              <a:rPr lang="en-US" altLang="zh-CN" sz="2000" dirty="0"/>
              <a:t>"""</a:t>
            </a:r>
          </a:p>
          <a:p>
            <a:pPr marL="0" indent="0">
              <a:buNone/>
            </a:pPr>
            <a:r>
              <a:rPr lang="en-US" altLang="zh-CN" sz="2000" dirty="0"/>
              <a:t>        print("</a:t>
            </a:r>
            <a:r>
              <a:rPr lang="zh-CN" altLang="en-US" sz="2000" dirty="0"/>
              <a:t>我的名字叫</a:t>
            </a:r>
            <a:r>
              <a:rPr lang="en-US" altLang="zh-CN" sz="2000" dirty="0"/>
              <a:t>{}</a:t>
            </a:r>
            <a:r>
              <a:rPr lang="zh-CN" altLang="en-US" sz="2000" dirty="0"/>
              <a:t>，我是一位</a:t>
            </a:r>
            <a:r>
              <a:rPr lang="en-US" altLang="zh-CN" sz="2000" dirty="0"/>
              <a:t>{}</a:t>
            </a:r>
            <a:r>
              <a:rPr lang="zh-CN" altLang="en-US" sz="2000" dirty="0"/>
              <a:t>士，我来自</a:t>
            </a:r>
            <a:r>
              <a:rPr lang="en-US" altLang="zh-CN" sz="2000" dirty="0"/>
              <a:t>{}</a:t>
            </a:r>
            <a:r>
              <a:rPr lang="zh-CN" altLang="en-US" sz="2000" dirty="0"/>
              <a:t>学院</a:t>
            </a:r>
            <a:r>
              <a:rPr lang="en-US" altLang="zh-CN" sz="2000" dirty="0"/>
              <a:t>{}</a:t>
            </a:r>
            <a:r>
              <a:rPr lang="zh-CN" altLang="en-US" sz="2000" dirty="0"/>
              <a:t>专业。</a:t>
            </a:r>
            <a:r>
              <a:rPr lang="en-US" altLang="zh-CN" sz="2000" dirty="0"/>
              <a:t>".format(self.name, </a:t>
            </a:r>
            <a:r>
              <a:rPr lang="en-US" altLang="zh-CN" sz="2000" dirty="0" err="1"/>
              <a:t>self.gender</a:t>
            </a:r>
            <a:r>
              <a:rPr lang="en-US" altLang="zh-CN" sz="2000" dirty="0"/>
              <a:t>, </a:t>
            </a:r>
            <a:r>
              <a:rPr lang="en-US" altLang="zh-CN" sz="2000" dirty="0" err="1">
                <a:solidFill>
                  <a:srgbClr val="C00000"/>
                </a:solidFill>
              </a:rPr>
              <a:t>self.school</a:t>
            </a:r>
            <a:r>
              <a:rPr lang="en-US" altLang="zh-CN" sz="2000" dirty="0">
                <a:solidFill>
                  <a:srgbClr val="C00000"/>
                </a:solidFill>
              </a:rPr>
              <a:t>, </a:t>
            </a:r>
            <a:r>
              <a:rPr lang="en-US" altLang="zh-CN" sz="2000" dirty="0" err="1">
                <a:solidFill>
                  <a:srgbClr val="C00000"/>
                </a:solidFill>
              </a:rPr>
              <a:t>self.major</a:t>
            </a:r>
            <a:r>
              <a:rPr lang="en-US" altLang="zh-CN" sz="2000" dirty="0"/>
              <a:t>))</a:t>
            </a:r>
          </a:p>
          <a:p>
            <a:pPr marL="0" indent="0">
              <a:buNone/>
            </a:pPr>
            <a:endParaRPr lang="en-US" altLang="zh-CN" sz="2000" dirty="0"/>
          </a:p>
          <a:p>
            <a:pPr marL="0" indent="0">
              <a:buNone/>
            </a:pPr>
            <a:r>
              <a:rPr lang="en-US" altLang="zh-CN" sz="2000" dirty="0" err="1"/>
              <a:t>yue</a:t>
            </a:r>
            <a:r>
              <a:rPr lang="en-US" altLang="zh-CN" sz="2000" dirty="0"/>
              <a:t> = Person('</a:t>
            </a:r>
            <a:r>
              <a:rPr lang="zh-CN" altLang="en-US" sz="2000" dirty="0"/>
              <a:t>王月</a:t>
            </a:r>
            <a:r>
              <a:rPr lang="en-US" altLang="zh-CN" sz="2000" dirty="0"/>
              <a:t>', '</a:t>
            </a:r>
            <a:r>
              <a:rPr lang="zh-CN" altLang="en-US" sz="2000" dirty="0"/>
              <a:t>男</a:t>
            </a:r>
            <a:r>
              <a:rPr lang="en-US" altLang="zh-CN" sz="2000" dirty="0"/>
              <a:t>', 1.62, 70)</a:t>
            </a:r>
          </a:p>
          <a:p>
            <a:pPr marL="0" indent="0">
              <a:buNone/>
            </a:pPr>
            <a:r>
              <a:rPr lang="en-US" altLang="zh-CN" sz="2000" dirty="0" err="1"/>
              <a:t>jia</a:t>
            </a:r>
            <a:r>
              <a:rPr lang="en-US" altLang="zh-CN" sz="2000" dirty="0"/>
              <a:t>=Student('</a:t>
            </a:r>
            <a:r>
              <a:rPr lang="zh-CN" altLang="en-US" sz="2000" dirty="0"/>
              <a:t>刘佳</a:t>
            </a:r>
            <a:r>
              <a:rPr lang="en-US" altLang="zh-CN" sz="2000" dirty="0"/>
              <a:t>', '</a:t>
            </a:r>
            <a:r>
              <a:rPr lang="zh-CN" altLang="en-US" sz="2000" dirty="0"/>
              <a:t>男</a:t>
            </a:r>
            <a:r>
              <a:rPr lang="en-US" altLang="zh-CN" sz="2000" dirty="0"/>
              <a:t>', 1.75, 70, '2013312000', </a:t>
            </a:r>
            <a:r>
              <a:rPr lang="en-US" altLang="zh-CN" sz="2000" dirty="0">
                <a:solidFill>
                  <a:srgbClr val="C00000"/>
                </a:solidFill>
              </a:rPr>
              <a:t>'</a:t>
            </a:r>
            <a:r>
              <a:rPr lang="zh-CN" altLang="en-US" sz="2000" dirty="0">
                <a:solidFill>
                  <a:srgbClr val="C00000"/>
                </a:solidFill>
              </a:rPr>
              <a:t>信息</a:t>
            </a:r>
            <a:r>
              <a:rPr lang="en-US" altLang="zh-CN" sz="2000" dirty="0">
                <a:solidFill>
                  <a:srgbClr val="C00000"/>
                </a:solidFill>
              </a:rPr>
              <a:t>', '</a:t>
            </a:r>
            <a:r>
              <a:rPr lang="zh-CN" altLang="en-US" sz="2000" dirty="0">
                <a:solidFill>
                  <a:srgbClr val="C00000"/>
                </a:solidFill>
              </a:rPr>
              <a:t>信息管理</a:t>
            </a:r>
            <a:r>
              <a:rPr lang="en-US" altLang="zh-CN" sz="2000" dirty="0">
                <a:solidFill>
                  <a:srgbClr val="C00000"/>
                </a:solidFill>
              </a:rPr>
              <a:t>'</a:t>
            </a:r>
            <a:r>
              <a:rPr lang="en-US" altLang="zh-CN" sz="2000" dirty="0"/>
              <a:t>)</a:t>
            </a:r>
          </a:p>
          <a:p>
            <a:pPr marL="0" indent="0">
              <a:buNone/>
            </a:pPr>
            <a:r>
              <a:rPr lang="en-US" altLang="zh-CN" sz="2000" dirty="0" err="1"/>
              <a:t>yue.introduce_oneself</a:t>
            </a:r>
            <a:r>
              <a:rPr lang="en-US" altLang="zh-CN" sz="2000" dirty="0"/>
              <a:t>()</a:t>
            </a:r>
          </a:p>
          <a:p>
            <a:pPr marL="0" indent="0">
              <a:buNone/>
            </a:pPr>
            <a:r>
              <a:rPr lang="en-US" altLang="zh-CN" sz="2000" dirty="0" err="1"/>
              <a:t>jia.introduce_oneself</a:t>
            </a:r>
            <a:r>
              <a:rPr lang="en-US" altLang="zh-CN" sz="2000" dirty="0"/>
              <a:t>()</a:t>
            </a:r>
            <a:endParaRPr lang="zh-CN" altLang="zh-CN" sz="2000" dirty="0"/>
          </a:p>
        </p:txBody>
      </p:sp>
    </p:spTree>
    <p:extLst>
      <p:ext uri="{BB962C8B-B14F-4D97-AF65-F5344CB8AC3E}">
        <p14:creationId xmlns:p14="http://schemas.microsoft.com/office/powerpoint/2010/main" val="569278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6.4</a:t>
            </a:r>
            <a:r>
              <a:rPr lang="zh-CN" altLang="en-US" smtClean="0"/>
              <a:t> 继承</a:t>
            </a:r>
            <a:endParaRPr lang="zh-CN" altLang="en-US" dirty="0"/>
          </a:p>
        </p:txBody>
      </p:sp>
      <p:sp>
        <p:nvSpPr>
          <p:cNvPr id="3" name="矩形 2"/>
          <p:cNvSpPr/>
          <p:nvPr/>
        </p:nvSpPr>
        <p:spPr>
          <a:xfrm>
            <a:off x="259307" y="1661721"/>
            <a:ext cx="8707272" cy="4524315"/>
          </a:xfrm>
          <a:prstGeom prst="rect">
            <a:avLst/>
          </a:prstGeom>
        </p:spPr>
        <p:txBody>
          <a:bodyPr wrap="square">
            <a:spAutoFit/>
          </a:bodyPr>
          <a:lstStyle/>
          <a:p>
            <a:r>
              <a:rPr lang="en-US" altLang="zh-CN" dirty="0"/>
              <a:t>class Person():</a:t>
            </a:r>
          </a:p>
          <a:p>
            <a:r>
              <a:rPr lang="en-US" altLang="zh-CN" dirty="0"/>
              <a:t>    </a:t>
            </a:r>
            <a:r>
              <a:rPr lang="en-US" altLang="zh-CN" dirty="0" err="1"/>
              <a:t>num_of_persons</a:t>
            </a:r>
            <a:r>
              <a:rPr lang="en-US" altLang="zh-CN" dirty="0"/>
              <a:t> = 0  # </a:t>
            </a:r>
            <a:r>
              <a:rPr lang="zh-CN" altLang="en-US" dirty="0"/>
              <a:t>类属性：记录人的实例个数    </a:t>
            </a:r>
          </a:p>
          <a:p>
            <a:r>
              <a:rPr lang="zh-CN" altLang="en-US" dirty="0"/>
              <a:t>	</a:t>
            </a:r>
          </a:p>
          <a:p>
            <a:r>
              <a:rPr lang="zh-CN" altLang="en-US" dirty="0"/>
              <a:t>    </a:t>
            </a:r>
            <a:r>
              <a:rPr lang="en-US" altLang="zh-CN" dirty="0" err="1"/>
              <a:t>def</a:t>
            </a:r>
            <a:r>
              <a:rPr lang="en-US" altLang="zh-CN" dirty="0"/>
              <a:t> __</a:t>
            </a:r>
            <a:r>
              <a:rPr lang="en-US" altLang="zh-CN" dirty="0" err="1"/>
              <a:t>init</a:t>
            </a:r>
            <a:r>
              <a:rPr lang="en-US" altLang="zh-CN" dirty="0"/>
              <a:t>__(self, name, gender, height, weight):</a:t>
            </a:r>
          </a:p>
          <a:p>
            <a:r>
              <a:rPr lang="en-US" altLang="zh-CN" dirty="0"/>
              <a:t>        self.name = name  # </a:t>
            </a:r>
            <a:r>
              <a:rPr lang="zh-CN" altLang="en-US" dirty="0"/>
              <a:t>姓名</a:t>
            </a:r>
          </a:p>
          <a:p>
            <a:r>
              <a:rPr lang="zh-CN" altLang="en-US" dirty="0"/>
              <a:t>        </a:t>
            </a:r>
            <a:r>
              <a:rPr lang="en-US" altLang="zh-CN" dirty="0" err="1"/>
              <a:t>self.gender</a:t>
            </a:r>
            <a:r>
              <a:rPr lang="en-US" altLang="zh-CN" dirty="0"/>
              <a:t> = gender  # </a:t>
            </a:r>
            <a:r>
              <a:rPr lang="zh-CN" altLang="en-US" dirty="0"/>
              <a:t>性别</a:t>
            </a:r>
          </a:p>
          <a:p>
            <a:r>
              <a:rPr lang="zh-CN" altLang="en-US" dirty="0"/>
              <a:t>        </a:t>
            </a:r>
            <a:r>
              <a:rPr lang="en-US" altLang="zh-CN" dirty="0" err="1"/>
              <a:t>self.height</a:t>
            </a:r>
            <a:r>
              <a:rPr lang="en-US" altLang="zh-CN" dirty="0"/>
              <a:t> = height  # </a:t>
            </a:r>
            <a:r>
              <a:rPr lang="zh-CN" altLang="en-US" dirty="0"/>
              <a:t>身高（米）</a:t>
            </a:r>
          </a:p>
          <a:p>
            <a:r>
              <a:rPr lang="zh-CN" altLang="en-US" dirty="0"/>
              <a:t>        </a:t>
            </a:r>
            <a:r>
              <a:rPr lang="en-US" altLang="zh-CN" dirty="0" err="1"/>
              <a:t>self.weight</a:t>
            </a:r>
            <a:r>
              <a:rPr lang="en-US" altLang="zh-CN" dirty="0"/>
              <a:t> = weight  # </a:t>
            </a:r>
            <a:r>
              <a:rPr lang="zh-CN" altLang="en-US" dirty="0"/>
              <a:t>体重（公斤）</a:t>
            </a:r>
          </a:p>
          <a:p>
            <a:r>
              <a:rPr lang="zh-CN" altLang="en-US" dirty="0"/>
              <a:t>        </a:t>
            </a:r>
            <a:r>
              <a:rPr lang="en-US" altLang="zh-CN" dirty="0" err="1"/>
              <a:t>Person.num_of_persons</a:t>
            </a:r>
            <a:r>
              <a:rPr lang="en-US" altLang="zh-CN" dirty="0"/>
              <a:t> += 1  # </a:t>
            </a:r>
            <a:r>
              <a:rPr lang="zh-CN" altLang="en-US" dirty="0"/>
              <a:t>增加人的实例个数</a:t>
            </a:r>
          </a:p>
          <a:p>
            <a:r>
              <a:rPr lang="zh-CN" altLang="en-US" dirty="0"/>
              <a:t>        </a:t>
            </a:r>
          </a:p>
          <a:p>
            <a:r>
              <a:rPr lang="zh-CN" altLang="en-US" dirty="0">
                <a:solidFill>
                  <a:schemeClr val="tx2"/>
                </a:solidFill>
              </a:rPr>
              <a:t>    </a:t>
            </a:r>
            <a:r>
              <a:rPr lang="en-US" altLang="zh-CN" dirty="0" err="1">
                <a:solidFill>
                  <a:srgbClr val="0000FF"/>
                </a:solidFill>
              </a:rPr>
              <a:t>def</a:t>
            </a:r>
            <a:r>
              <a:rPr lang="en-US" altLang="zh-CN" dirty="0">
                <a:solidFill>
                  <a:srgbClr val="0000FF"/>
                </a:solidFill>
              </a:rPr>
              <a:t> </a:t>
            </a:r>
            <a:r>
              <a:rPr lang="en-US" altLang="zh-CN" dirty="0" err="1">
                <a:solidFill>
                  <a:srgbClr val="0000FF"/>
                </a:solidFill>
              </a:rPr>
              <a:t>introduce_oneself</a:t>
            </a:r>
            <a:r>
              <a:rPr lang="en-US" altLang="zh-CN" dirty="0">
                <a:solidFill>
                  <a:srgbClr val="0000FF"/>
                </a:solidFill>
              </a:rPr>
              <a:t>(self):</a:t>
            </a:r>
          </a:p>
          <a:p>
            <a:r>
              <a:rPr lang="en-US" altLang="zh-CN" dirty="0">
                <a:solidFill>
                  <a:schemeClr val="tx2"/>
                </a:solidFill>
              </a:rPr>
              <a:t>        </a:t>
            </a:r>
            <a:r>
              <a:rPr lang="en-US" altLang="zh-CN" dirty="0">
                <a:solidFill>
                  <a:srgbClr val="0000FF"/>
                </a:solidFill>
              </a:rPr>
              <a:t>print("</a:t>
            </a:r>
            <a:r>
              <a:rPr lang="zh-CN" altLang="en-US" dirty="0">
                <a:solidFill>
                  <a:srgbClr val="0000FF"/>
                </a:solidFill>
              </a:rPr>
              <a:t>我的名字叫</a:t>
            </a:r>
            <a:r>
              <a:rPr lang="en-US" altLang="zh-CN" dirty="0">
                <a:solidFill>
                  <a:srgbClr val="0000FF"/>
                </a:solidFill>
              </a:rPr>
              <a:t>{}</a:t>
            </a:r>
            <a:r>
              <a:rPr lang="zh-CN" altLang="en-US" dirty="0">
                <a:solidFill>
                  <a:srgbClr val="0000FF"/>
                </a:solidFill>
              </a:rPr>
              <a:t>，我是一位</a:t>
            </a:r>
            <a:r>
              <a:rPr lang="en-US" altLang="zh-CN" dirty="0">
                <a:solidFill>
                  <a:srgbClr val="0000FF"/>
                </a:solidFill>
              </a:rPr>
              <a:t>{}</a:t>
            </a:r>
            <a:r>
              <a:rPr lang="zh-CN" altLang="en-US" dirty="0">
                <a:solidFill>
                  <a:srgbClr val="0000FF"/>
                </a:solidFill>
              </a:rPr>
              <a:t>士。</a:t>
            </a:r>
            <a:r>
              <a:rPr lang="en-US" altLang="zh-CN" dirty="0">
                <a:solidFill>
                  <a:srgbClr val="0000FF"/>
                </a:solidFill>
              </a:rPr>
              <a:t>".format(self.name, </a:t>
            </a:r>
            <a:r>
              <a:rPr lang="en-US" altLang="zh-CN" dirty="0" err="1">
                <a:solidFill>
                  <a:srgbClr val="0000FF"/>
                </a:solidFill>
              </a:rPr>
              <a:t>self.gender</a:t>
            </a:r>
            <a:r>
              <a:rPr lang="en-US" altLang="zh-CN" dirty="0">
                <a:solidFill>
                  <a:srgbClr val="0000FF"/>
                </a:solidFill>
              </a:rPr>
              <a:t>))</a:t>
            </a:r>
          </a:p>
          <a:p>
            <a:endParaRPr lang="en-US" altLang="zh-CN" dirty="0"/>
          </a:p>
          <a:p>
            <a:r>
              <a:rPr lang="en-US" altLang="zh-CN" dirty="0"/>
              <a:t>    @</a:t>
            </a:r>
            <a:r>
              <a:rPr lang="en-US" altLang="zh-CN" dirty="0" err="1"/>
              <a:t>classmethod</a:t>
            </a:r>
            <a:endParaRPr lang="en-US" altLang="zh-CN" dirty="0"/>
          </a:p>
          <a:p>
            <a:r>
              <a:rPr lang="en-US" altLang="zh-CN" dirty="0"/>
              <a:t>    </a:t>
            </a:r>
            <a:r>
              <a:rPr lang="en-US" altLang="zh-CN" dirty="0" err="1"/>
              <a:t>def</a:t>
            </a:r>
            <a:r>
              <a:rPr lang="en-US" altLang="zh-CN" dirty="0"/>
              <a:t> </a:t>
            </a:r>
            <a:r>
              <a:rPr lang="en-US" altLang="zh-CN" dirty="0" err="1"/>
              <a:t>get_num_of_persons</a:t>
            </a:r>
            <a:r>
              <a:rPr lang="en-US" altLang="zh-CN" dirty="0"/>
              <a:t>(</a:t>
            </a:r>
            <a:r>
              <a:rPr lang="en-US" altLang="zh-CN" dirty="0" err="1"/>
              <a:t>cls</a:t>
            </a:r>
            <a:r>
              <a:rPr lang="en-US" altLang="zh-CN" dirty="0"/>
              <a:t>):#</a:t>
            </a:r>
            <a:r>
              <a:rPr lang="zh-CN" altLang="en-US" dirty="0"/>
              <a:t>记录实例个数</a:t>
            </a:r>
          </a:p>
          <a:p>
            <a:r>
              <a:rPr lang="zh-CN" altLang="en-US" dirty="0"/>
              <a:t>        </a:t>
            </a:r>
            <a:r>
              <a:rPr lang="en-US" altLang="zh-CN" dirty="0"/>
              <a:t>return </a:t>
            </a:r>
            <a:r>
              <a:rPr lang="en-US" altLang="zh-CN" dirty="0" err="1"/>
              <a:t>cls.num_of_persons</a:t>
            </a:r>
            <a:endParaRPr lang="zh-CN" altLang="en-US" dirty="0"/>
          </a:p>
        </p:txBody>
      </p:sp>
      <p:sp>
        <p:nvSpPr>
          <p:cNvPr id="4" name="TextBox 3"/>
          <p:cNvSpPr txBox="1"/>
          <p:nvPr/>
        </p:nvSpPr>
        <p:spPr>
          <a:xfrm>
            <a:off x="6705544" y="1776467"/>
            <a:ext cx="1523960" cy="369332"/>
          </a:xfrm>
          <a:prstGeom prst="rect">
            <a:avLst/>
          </a:prstGeom>
          <a:noFill/>
        </p:spPr>
        <p:txBody>
          <a:bodyPr wrap="square" rtlCol="0">
            <a:spAutoFit/>
          </a:bodyPr>
          <a:lstStyle/>
          <a:p>
            <a:r>
              <a:rPr lang="zh-CN" altLang="en-US" u="sng" dirty="0" smtClean="0">
                <a:solidFill>
                  <a:srgbClr val="0000FF"/>
                </a:solidFill>
              </a:rPr>
              <a:t>完整代码：</a:t>
            </a:r>
            <a:endParaRPr lang="zh-CN" altLang="en-US" u="sng" dirty="0">
              <a:solidFill>
                <a:srgbClr val="0000FF"/>
              </a:solidFill>
            </a:endParaRPr>
          </a:p>
        </p:txBody>
      </p:sp>
    </p:spTree>
    <p:extLst>
      <p:ext uri="{BB962C8B-B14F-4D97-AF65-F5344CB8AC3E}">
        <p14:creationId xmlns:p14="http://schemas.microsoft.com/office/powerpoint/2010/main" val="2270693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6.4</a:t>
            </a:r>
            <a:r>
              <a:rPr lang="zh-CN" altLang="en-US" smtClean="0"/>
              <a:t> 继承</a:t>
            </a:r>
            <a:endParaRPr lang="zh-CN" altLang="en-US" dirty="0"/>
          </a:p>
        </p:txBody>
      </p:sp>
      <p:sp>
        <p:nvSpPr>
          <p:cNvPr id="4" name="矩形 3"/>
          <p:cNvSpPr/>
          <p:nvPr/>
        </p:nvSpPr>
        <p:spPr>
          <a:xfrm>
            <a:off x="232012" y="1447288"/>
            <a:ext cx="8639031" cy="5607689"/>
          </a:xfrm>
          <a:prstGeom prst="rect">
            <a:avLst/>
          </a:prstGeom>
        </p:spPr>
        <p:txBody>
          <a:bodyPr wrap="square">
            <a:spAutoFit/>
          </a:bodyPr>
          <a:lstStyle/>
          <a:p>
            <a:pPr>
              <a:lnSpc>
                <a:spcPct val="90000"/>
              </a:lnSpc>
            </a:pPr>
            <a:r>
              <a:rPr lang="en-US" altLang="zh-CN" sz="1600" dirty="0"/>
              <a:t>class Student(Person):</a:t>
            </a:r>
          </a:p>
          <a:p>
            <a:pPr>
              <a:lnSpc>
                <a:spcPct val="90000"/>
              </a:lnSpc>
            </a:pPr>
            <a:r>
              <a:rPr lang="en-US" altLang="zh-CN" sz="1600" dirty="0"/>
              <a:t>    """</a:t>
            </a:r>
            <a:r>
              <a:rPr lang="zh-CN" altLang="en-US" sz="1600" dirty="0"/>
              <a:t>对大学生的一个简单表示</a:t>
            </a:r>
            <a:r>
              <a:rPr lang="en-US" altLang="zh-CN" sz="1600" dirty="0"/>
              <a:t>"""</a:t>
            </a:r>
          </a:p>
          <a:p>
            <a:pPr>
              <a:lnSpc>
                <a:spcPct val="90000"/>
              </a:lnSpc>
            </a:pPr>
            <a:r>
              <a:rPr lang="en-US" altLang="zh-CN" sz="1600" dirty="0"/>
              <a:t>    </a:t>
            </a:r>
            <a:r>
              <a:rPr lang="en-US" altLang="zh-CN" sz="1600" dirty="0" err="1"/>
              <a:t>num_of_students</a:t>
            </a:r>
            <a:r>
              <a:rPr lang="en-US" altLang="zh-CN" sz="1600" dirty="0"/>
              <a:t> = 0  # </a:t>
            </a:r>
            <a:r>
              <a:rPr lang="zh-CN" altLang="en-US" sz="1600" dirty="0"/>
              <a:t>类属性：记录学生实例个数</a:t>
            </a:r>
          </a:p>
          <a:p>
            <a:pPr>
              <a:lnSpc>
                <a:spcPct val="90000"/>
              </a:lnSpc>
            </a:pPr>
            <a:r>
              <a:rPr lang="zh-CN" altLang="en-US" sz="1600" dirty="0"/>
              <a:t>    </a:t>
            </a:r>
            <a:r>
              <a:rPr lang="en-US" altLang="zh-CN" sz="1600" dirty="0" err="1"/>
              <a:t>def</a:t>
            </a:r>
            <a:r>
              <a:rPr lang="en-US" altLang="zh-CN" sz="1600" dirty="0"/>
              <a:t> __</a:t>
            </a:r>
            <a:r>
              <a:rPr lang="en-US" altLang="zh-CN" sz="1600" dirty="0" err="1"/>
              <a:t>init</a:t>
            </a:r>
            <a:r>
              <a:rPr lang="en-US" altLang="zh-CN" sz="1600" dirty="0"/>
              <a:t>__(self, name, gender, height, weight, </a:t>
            </a:r>
            <a:r>
              <a:rPr lang="en-US" altLang="zh-CN" sz="1600" dirty="0" err="1"/>
              <a:t>stu_id</a:t>
            </a:r>
            <a:r>
              <a:rPr lang="en-US" altLang="zh-CN" sz="1600" dirty="0"/>
              <a:t>, school, major):</a:t>
            </a:r>
          </a:p>
          <a:p>
            <a:pPr>
              <a:lnSpc>
                <a:spcPct val="90000"/>
              </a:lnSpc>
            </a:pPr>
            <a:r>
              <a:rPr lang="en-US" altLang="zh-CN" sz="1600" dirty="0"/>
              <a:t>        Person.__</a:t>
            </a:r>
            <a:r>
              <a:rPr lang="en-US" altLang="zh-CN" sz="1600" dirty="0" err="1"/>
              <a:t>init</a:t>
            </a:r>
            <a:r>
              <a:rPr lang="en-US" altLang="zh-CN" sz="1600" dirty="0"/>
              <a:t>__(self, name, gender, height, weight)</a:t>
            </a:r>
          </a:p>
          <a:p>
            <a:pPr>
              <a:lnSpc>
                <a:spcPct val="90000"/>
              </a:lnSpc>
            </a:pPr>
            <a:r>
              <a:rPr lang="en-US" altLang="zh-CN" sz="1600" dirty="0"/>
              <a:t>        </a:t>
            </a:r>
            <a:r>
              <a:rPr lang="en-US" altLang="zh-CN" sz="1600" dirty="0" err="1"/>
              <a:t>self.stu_id</a:t>
            </a:r>
            <a:r>
              <a:rPr lang="en-US" altLang="zh-CN" sz="1600" dirty="0"/>
              <a:t> = </a:t>
            </a:r>
            <a:r>
              <a:rPr lang="en-US" altLang="zh-CN" sz="1600" dirty="0" err="1"/>
              <a:t>stu_id</a:t>
            </a:r>
            <a:r>
              <a:rPr lang="en-US" altLang="zh-CN" sz="1600" dirty="0"/>
              <a:t>  # </a:t>
            </a:r>
            <a:r>
              <a:rPr lang="zh-CN" altLang="en-US" sz="1600" dirty="0"/>
              <a:t>学号</a:t>
            </a:r>
          </a:p>
          <a:p>
            <a:pPr>
              <a:lnSpc>
                <a:spcPct val="90000"/>
              </a:lnSpc>
            </a:pPr>
            <a:r>
              <a:rPr lang="zh-CN" altLang="en-US" sz="1600" dirty="0"/>
              <a:t>        </a:t>
            </a:r>
            <a:r>
              <a:rPr lang="en-US" altLang="zh-CN" sz="1600" dirty="0" err="1"/>
              <a:t>self.school</a:t>
            </a:r>
            <a:r>
              <a:rPr lang="en-US" altLang="zh-CN" sz="1600" dirty="0"/>
              <a:t> = school  # </a:t>
            </a:r>
            <a:r>
              <a:rPr lang="zh-CN" altLang="en-US" sz="1600" dirty="0"/>
              <a:t>学院</a:t>
            </a:r>
          </a:p>
          <a:p>
            <a:pPr>
              <a:lnSpc>
                <a:spcPct val="90000"/>
              </a:lnSpc>
            </a:pPr>
            <a:r>
              <a:rPr lang="zh-CN" altLang="en-US" sz="1600" dirty="0"/>
              <a:t>        </a:t>
            </a:r>
            <a:r>
              <a:rPr lang="en-US" altLang="zh-CN" sz="1600" dirty="0" err="1"/>
              <a:t>self.major</a:t>
            </a:r>
            <a:r>
              <a:rPr lang="en-US" altLang="zh-CN" sz="1600" dirty="0"/>
              <a:t> = major  # </a:t>
            </a:r>
            <a:r>
              <a:rPr lang="zh-CN" altLang="en-US" sz="1600" dirty="0"/>
              <a:t>专业</a:t>
            </a:r>
          </a:p>
          <a:p>
            <a:pPr>
              <a:lnSpc>
                <a:spcPct val="90000"/>
              </a:lnSpc>
            </a:pPr>
            <a:r>
              <a:rPr lang="zh-CN" altLang="en-US" sz="1600" dirty="0"/>
              <a:t>        </a:t>
            </a:r>
            <a:r>
              <a:rPr lang="en-US" altLang="zh-CN" sz="1600" dirty="0" err="1"/>
              <a:t>Student.num_of_students</a:t>
            </a:r>
            <a:r>
              <a:rPr lang="en-US" altLang="zh-CN" sz="1600" dirty="0"/>
              <a:t> += 1  # </a:t>
            </a:r>
            <a:r>
              <a:rPr lang="zh-CN" altLang="en-US" sz="1600" dirty="0"/>
              <a:t>增加学生实例个数</a:t>
            </a:r>
          </a:p>
          <a:p>
            <a:pPr>
              <a:lnSpc>
                <a:spcPct val="90000"/>
              </a:lnSpc>
            </a:pPr>
            <a:endParaRPr lang="zh-CN" altLang="en-US" sz="1600" dirty="0"/>
          </a:p>
          <a:p>
            <a:pPr>
              <a:lnSpc>
                <a:spcPct val="90000"/>
              </a:lnSpc>
            </a:pPr>
            <a:r>
              <a:rPr lang="zh-CN" altLang="en-US" sz="1600" dirty="0"/>
              <a:t>    </a:t>
            </a:r>
            <a:r>
              <a:rPr lang="en-US" altLang="zh-CN" sz="1600" dirty="0"/>
              <a:t>@</a:t>
            </a:r>
            <a:r>
              <a:rPr lang="en-US" altLang="zh-CN" sz="1600" dirty="0" err="1"/>
              <a:t>classmethod</a:t>
            </a:r>
            <a:endParaRPr lang="en-US" altLang="zh-CN" sz="1600" dirty="0"/>
          </a:p>
          <a:p>
            <a:pPr>
              <a:lnSpc>
                <a:spcPct val="90000"/>
              </a:lnSpc>
            </a:pPr>
            <a:r>
              <a:rPr lang="en-US" altLang="zh-CN" sz="1600" dirty="0"/>
              <a:t>    </a:t>
            </a:r>
            <a:r>
              <a:rPr lang="en-US" altLang="zh-CN" sz="1600" dirty="0" err="1"/>
              <a:t>def</a:t>
            </a:r>
            <a:r>
              <a:rPr lang="en-US" altLang="zh-CN" sz="1600" dirty="0"/>
              <a:t> </a:t>
            </a:r>
            <a:r>
              <a:rPr lang="en-US" altLang="zh-CN" sz="1600" dirty="0" err="1"/>
              <a:t>get_num_of_students</a:t>
            </a:r>
            <a:r>
              <a:rPr lang="en-US" altLang="zh-CN" sz="1600" dirty="0"/>
              <a:t>(</a:t>
            </a:r>
            <a:r>
              <a:rPr lang="en-US" altLang="zh-CN" sz="1600" dirty="0" err="1"/>
              <a:t>cls</a:t>
            </a:r>
            <a:r>
              <a:rPr lang="en-US" altLang="zh-CN" sz="1600" dirty="0"/>
              <a:t>):</a:t>
            </a:r>
          </a:p>
          <a:p>
            <a:pPr>
              <a:lnSpc>
                <a:spcPct val="90000"/>
              </a:lnSpc>
            </a:pPr>
            <a:r>
              <a:rPr lang="en-US" altLang="zh-CN" sz="1600" dirty="0"/>
              <a:t>        """</a:t>
            </a:r>
            <a:r>
              <a:rPr lang="zh-CN" altLang="en-US" sz="1600" dirty="0"/>
              <a:t>输出</a:t>
            </a:r>
            <a:r>
              <a:rPr lang="en-US" altLang="zh-CN" sz="1600" dirty="0"/>
              <a:t>Student</a:t>
            </a:r>
            <a:r>
              <a:rPr lang="zh-CN" altLang="en-US" sz="1600" dirty="0"/>
              <a:t>类的实例个数</a:t>
            </a:r>
            <a:r>
              <a:rPr lang="en-US" altLang="zh-CN" sz="1600" dirty="0"/>
              <a:t>"""</a:t>
            </a:r>
          </a:p>
          <a:p>
            <a:pPr>
              <a:lnSpc>
                <a:spcPct val="90000"/>
              </a:lnSpc>
            </a:pPr>
            <a:r>
              <a:rPr lang="en-US" altLang="zh-CN" sz="1600" dirty="0"/>
              <a:t>        return </a:t>
            </a:r>
            <a:r>
              <a:rPr lang="en-US" altLang="zh-CN" sz="1600" dirty="0" err="1"/>
              <a:t>cls.num_of_students</a:t>
            </a:r>
            <a:endParaRPr lang="en-US" altLang="zh-CN" sz="1600" dirty="0"/>
          </a:p>
          <a:p>
            <a:pPr>
              <a:lnSpc>
                <a:spcPct val="90000"/>
              </a:lnSpc>
            </a:pPr>
            <a:endParaRPr lang="en-US" altLang="zh-CN" sz="1600" dirty="0"/>
          </a:p>
          <a:p>
            <a:pPr>
              <a:lnSpc>
                <a:spcPct val="90000"/>
              </a:lnSpc>
            </a:pPr>
            <a:r>
              <a:rPr lang="en-US" altLang="zh-CN" sz="1600" dirty="0">
                <a:solidFill>
                  <a:srgbClr val="0000FF"/>
                </a:solidFill>
              </a:rPr>
              <a:t>    </a:t>
            </a:r>
            <a:r>
              <a:rPr lang="en-US" altLang="zh-CN" sz="1600" dirty="0" err="1">
                <a:solidFill>
                  <a:srgbClr val="0000FF"/>
                </a:solidFill>
              </a:rPr>
              <a:t>def</a:t>
            </a:r>
            <a:r>
              <a:rPr lang="en-US" altLang="zh-CN" sz="1600" dirty="0">
                <a:solidFill>
                  <a:srgbClr val="0000FF"/>
                </a:solidFill>
              </a:rPr>
              <a:t> </a:t>
            </a:r>
            <a:r>
              <a:rPr lang="en-US" altLang="zh-CN" sz="1600" dirty="0" err="1">
                <a:solidFill>
                  <a:srgbClr val="0000FF"/>
                </a:solidFill>
              </a:rPr>
              <a:t>introduce_oneself</a:t>
            </a:r>
            <a:r>
              <a:rPr lang="en-US" altLang="zh-CN" sz="1600" dirty="0">
                <a:solidFill>
                  <a:srgbClr val="0000FF"/>
                </a:solidFill>
              </a:rPr>
              <a:t>(self</a:t>
            </a:r>
            <a:r>
              <a:rPr lang="en-US" altLang="zh-CN" sz="1600" dirty="0" smtClean="0">
                <a:solidFill>
                  <a:srgbClr val="0000FF"/>
                </a:solidFill>
              </a:rPr>
              <a:t>):    </a:t>
            </a:r>
            <a:r>
              <a:rPr lang="en-US" altLang="zh-CN" sz="1600" dirty="0">
                <a:solidFill>
                  <a:srgbClr val="C00000"/>
                </a:solidFill>
              </a:rPr>
              <a:t>#</a:t>
            </a:r>
            <a:r>
              <a:rPr lang="zh-CN" altLang="en-US" sz="1600" dirty="0">
                <a:solidFill>
                  <a:srgbClr val="C00000"/>
                </a:solidFill>
              </a:rPr>
              <a:t>在子类中重写该方法</a:t>
            </a:r>
          </a:p>
          <a:p>
            <a:pPr>
              <a:lnSpc>
                <a:spcPct val="90000"/>
              </a:lnSpc>
            </a:pPr>
            <a:r>
              <a:rPr lang="en-US" altLang="zh-CN" sz="1600" dirty="0" smtClean="0">
                <a:solidFill>
                  <a:srgbClr val="0000FF"/>
                </a:solidFill>
              </a:rPr>
              <a:t>        </a:t>
            </a:r>
            <a:r>
              <a:rPr lang="en-US" altLang="zh-CN" sz="1600" dirty="0">
                <a:solidFill>
                  <a:srgbClr val="0000FF"/>
                </a:solidFill>
              </a:rPr>
              <a:t>"""</a:t>
            </a:r>
            <a:r>
              <a:rPr lang="zh-CN" altLang="en-US" sz="1600" dirty="0">
                <a:solidFill>
                  <a:srgbClr val="0000FF"/>
                </a:solidFill>
              </a:rPr>
              <a:t>重写</a:t>
            </a:r>
            <a:r>
              <a:rPr lang="en-US" altLang="zh-CN" sz="1600" dirty="0">
                <a:solidFill>
                  <a:srgbClr val="0000FF"/>
                </a:solidFill>
              </a:rPr>
              <a:t>Student</a:t>
            </a:r>
            <a:r>
              <a:rPr lang="zh-CN" altLang="en-US" sz="1600" dirty="0">
                <a:solidFill>
                  <a:srgbClr val="0000FF"/>
                </a:solidFill>
              </a:rPr>
              <a:t>类的自我介绍方法</a:t>
            </a:r>
            <a:r>
              <a:rPr lang="en-US" altLang="zh-CN" sz="1600" dirty="0">
                <a:solidFill>
                  <a:srgbClr val="0000FF"/>
                </a:solidFill>
              </a:rPr>
              <a:t>"""</a:t>
            </a:r>
          </a:p>
          <a:p>
            <a:pPr>
              <a:lnSpc>
                <a:spcPct val="90000"/>
              </a:lnSpc>
            </a:pPr>
            <a:r>
              <a:rPr lang="en-US" altLang="zh-CN" sz="1600" dirty="0">
                <a:solidFill>
                  <a:srgbClr val="0000FF"/>
                </a:solidFill>
              </a:rPr>
              <a:t>        print("</a:t>
            </a:r>
            <a:r>
              <a:rPr lang="zh-CN" altLang="en-US" sz="1600" dirty="0">
                <a:solidFill>
                  <a:srgbClr val="0000FF"/>
                </a:solidFill>
              </a:rPr>
              <a:t>我的名字叫</a:t>
            </a:r>
            <a:r>
              <a:rPr lang="en-US" altLang="zh-CN" sz="1600" dirty="0">
                <a:solidFill>
                  <a:srgbClr val="0000FF"/>
                </a:solidFill>
              </a:rPr>
              <a:t>{}</a:t>
            </a:r>
            <a:r>
              <a:rPr lang="zh-CN" altLang="en-US" sz="1600" dirty="0">
                <a:solidFill>
                  <a:srgbClr val="0000FF"/>
                </a:solidFill>
              </a:rPr>
              <a:t>，我是一位</a:t>
            </a:r>
            <a:r>
              <a:rPr lang="en-US" altLang="zh-CN" sz="1600" dirty="0">
                <a:solidFill>
                  <a:srgbClr val="0000FF"/>
                </a:solidFill>
              </a:rPr>
              <a:t>{}</a:t>
            </a:r>
            <a:r>
              <a:rPr lang="zh-CN" altLang="en-US" sz="1600" dirty="0">
                <a:solidFill>
                  <a:srgbClr val="0000FF"/>
                </a:solidFill>
              </a:rPr>
              <a:t>士，我来自</a:t>
            </a:r>
            <a:r>
              <a:rPr lang="en-US" altLang="zh-CN" sz="1600" dirty="0">
                <a:solidFill>
                  <a:srgbClr val="0000FF"/>
                </a:solidFill>
              </a:rPr>
              <a:t>{}</a:t>
            </a:r>
            <a:r>
              <a:rPr lang="zh-CN" altLang="en-US" sz="1600" dirty="0">
                <a:solidFill>
                  <a:srgbClr val="0000FF"/>
                </a:solidFill>
              </a:rPr>
              <a:t>学院</a:t>
            </a:r>
            <a:r>
              <a:rPr lang="en-US" altLang="zh-CN" sz="1600" dirty="0">
                <a:solidFill>
                  <a:srgbClr val="0000FF"/>
                </a:solidFill>
              </a:rPr>
              <a:t>{}</a:t>
            </a:r>
            <a:r>
              <a:rPr lang="zh-CN" altLang="en-US" sz="1600" dirty="0">
                <a:solidFill>
                  <a:srgbClr val="0000FF"/>
                </a:solidFill>
              </a:rPr>
              <a:t>专业。</a:t>
            </a:r>
            <a:r>
              <a:rPr lang="en-US" altLang="zh-CN" sz="1600" dirty="0">
                <a:solidFill>
                  <a:srgbClr val="0000FF"/>
                </a:solidFill>
              </a:rPr>
              <a:t>".format(self.name, </a:t>
            </a:r>
            <a:r>
              <a:rPr lang="en-US" altLang="zh-CN" sz="1600" dirty="0" err="1">
                <a:solidFill>
                  <a:srgbClr val="0000FF"/>
                </a:solidFill>
              </a:rPr>
              <a:t>self.gender</a:t>
            </a:r>
            <a:r>
              <a:rPr lang="en-US" altLang="zh-CN" sz="1600" dirty="0">
                <a:solidFill>
                  <a:srgbClr val="0000FF"/>
                </a:solidFill>
              </a:rPr>
              <a:t>, </a:t>
            </a:r>
            <a:r>
              <a:rPr lang="en-US" altLang="zh-CN" sz="1600" dirty="0" err="1">
                <a:solidFill>
                  <a:srgbClr val="0000FF"/>
                </a:solidFill>
              </a:rPr>
              <a:t>self.school</a:t>
            </a:r>
            <a:r>
              <a:rPr lang="en-US" altLang="zh-CN" sz="1600" dirty="0">
                <a:solidFill>
                  <a:srgbClr val="0000FF"/>
                </a:solidFill>
              </a:rPr>
              <a:t>, </a:t>
            </a:r>
            <a:r>
              <a:rPr lang="en-US" altLang="zh-CN" sz="1600" dirty="0" err="1">
                <a:solidFill>
                  <a:srgbClr val="0000FF"/>
                </a:solidFill>
              </a:rPr>
              <a:t>self.major</a:t>
            </a:r>
            <a:r>
              <a:rPr lang="en-US" altLang="zh-CN" sz="1600" dirty="0">
                <a:solidFill>
                  <a:srgbClr val="0000FF"/>
                </a:solidFill>
              </a:rPr>
              <a:t>))</a:t>
            </a:r>
          </a:p>
          <a:p>
            <a:pPr>
              <a:lnSpc>
                <a:spcPct val="90000"/>
              </a:lnSpc>
            </a:pPr>
            <a:endParaRPr lang="en-US" altLang="zh-CN" sz="1600" dirty="0"/>
          </a:p>
          <a:p>
            <a:pPr>
              <a:lnSpc>
                <a:spcPct val="90000"/>
              </a:lnSpc>
            </a:pPr>
            <a:r>
              <a:rPr lang="en-US" altLang="zh-CN" sz="1600" dirty="0" err="1"/>
              <a:t>yue</a:t>
            </a:r>
            <a:r>
              <a:rPr lang="en-US" altLang="zh-CN" sz="1600" dirty="0"/>
              <a:t> = Person('</a:t>
            </a:r>
            <a:r>
              <a:rPr lang="zh-CN" altLang="en-US" sz="1600" dirty="0"/>
              <a:t>王月</a:t>
            </a:r>
            <a:r>
              <a:rPr lang="en-US" altLang="zh-CN" sz="1600" dirty="0"/>
              <a:t>', '</a:t>
            </a:r>
            <a:r>
              <a:rPr lang="zh-CN" altLang="en-US" sz="1600" dirty="0"/>
              <a:t>男</a:t>
            </a:r>
            <a:r>
              <a:rPr lang="en-US" altLang="zh-CN" sz="1600" dirty="0"/>
              <a:t>', 1.62, 70)</a:t>
            </a:r>
          </a:p>
          <a:p>
            <a:pPr>
              <a:lnSpc>
                <a:spcPct val="90000"/>
              </a:lnSpc>
            </a:pPr>
            <a:r>
              <a:rPr lang="en-US" altLang="zh-CN" sz="1600" dirty="0" err="1"/>
              <a:t>jia</a:t>
            </a:r>
            <a:r>
              <a:rPr lang="en-US" altLang="zh-CN" sz="1600" dirty="0"/>
              <a:t>=Student('</a:t>
            </a:r>
            <a:r>
              <a:rPr lang="zh-CN" altLang="en-US" sz="1600" dirty="0"/>
              <a:t>刘佳</a:t>
            </a:r>
            <a:r>
              <a:rPr lang="en-US" altLang="zh-CN" sz="1600" dirty="0"/>
              <a:t>', '</a:t>
            </a:r>
            <a:r>
              <a:rPr lang="zh-CN" altLang="en-US" sz="1600" dirty="0"/>
              <a:t>男</a:t>
            </a:r>
            <a:r>
              <a:rPr lang="en-US" altLang="zh-CN" sz="1600" dirty="0"/>
              <a:t>', 1.75, 70, '2013312000', '</a:t>
            </a:r>
            <a:r>
              <a:rPr lang="zh-CN" altLang="en-US" sz="1600" dirty="0"/>
              <a:t>信息</a:t>
            </a:r>
            <a:r>
              <a:rPr lang="en-US" altLang="zh-CN" sz="1600" dirty="0"/>
              <a:t>', '</a:t>
            </a:r>
            <a:r>
              <a:rPr lang="zh-CN" altLang="en-US" sz="1600" dirty="0"/>
              <a:t>信息管理</a:t>
            </a:r>
            <a:r>
              <a:rPr lang="en-US" altLang="zh-CN" sz="1600" dirty="0"/>
              <a:t>')</a:t>
            </a:r>
          </a:p>
          <a:p>
            <a:pPr>
              <a:lnSpc>
                <a:spcPct val="90000"/>
              </a:lnSpc>
            </a:pPr>
            <a:r>
              <a:rPr lang="en-US" altLang="zh-CN" sz="1600" dirty="0" err="1">
                <a:solidFill>
                  <a:srgbClr val="0000FF"/>
                </a:solidFill>
              </a:rPr>
              <a:t>yue.introduce_oneself</a:t>
            </a:r>
            <a:r>
              <a:rPr lang="en-US" altLang="zh-CN" sz="1600" dirty="0">
                <a:solidFill>
                  <a:srgbClr val="0000FF"/>
                </a:solidFill>
              </a:rPr>
              <a:t>()</a:t>
            </a:r>
          </a:p>
          <a:p>
            <a:pPr>
              <a:lnSpc>
                <a:spcPct val="90000"/>
              </a:lnSpc>
            </a:pPr>
            <a:r>
              <a:rPr lang="en-US" altLang="zh-CN" sz="1600" dirty="0" err="1">
                <a:solidFill>
                  <a:srgbClr val="0000FF"/>
                </a:solidFill>
              </a:rPr>
              <a:t>jia.introduce_oneself</a:t>
            </a:r>
            <a:r>
              <a:rPr lang="en-US" altLang="zh-CN" sz="1600" dirty="0">
                <a:solidFill>
                  <a:srgbClr val="0000FF"/>
                </a:solidFill>
              </a:rPr>
              <a:t>()</a:t>
            </a:r>
            <a:endParaRPr lang="zh-CN" altLang="en-US" sz="1600" dirty="0">
              <a:solidFill>
                <a:srgbClr val="0000FF"/>
              </a:solidFill>
            </a:endParaRPr>
          </a:p>
        </p:txBody>
      </p:sp>
      <p:sp>
        <p:nvSpPr>
          <p:cNvPr id="5" name="TextBox 4"/>
          <p:cNvSpPr txBox="1"/>
          <p:nvPr/>
        </p:nvSpPr>
        <p:spPr>
          <a:xfrm>
            <a:off x="6705544" y="1776467"/>
            <a:ext cx="1523960" cy="369332"/>
          </a:xfrm>
          <a:prstGeom prst="rect">
            <a:avLst/>
          </a:prstGeom>
          <a:noFill/>
        </p:spPr>
        <p:txBody>
          <a:bodyPr wrap="square" rtlCol="0">
            <a:spAutoFit/>
          </a:bodyPr>
          <a:lstStyle/>
          <a:p>
            <a:r>
              <a:rPr lang="zh-CN" altLang="en-US" u="sng" dirty="0" smtClean="0">
                <a:solidFill>
                  <a:srgbClr val="0000FF"/>
                </a:solidFill>
              </a:rPr>
              <a:t>完整代码：</a:t>
            </a:r>
            <a:endParaRPr lang="zh-CN" altLang="en-US" u="sng" dirty="0">
              <a:solidFill>
                <a:srgbClr val="0000FF"/>
              </a:solidFill>
            </a:endParaRPr>
          </a:p>
        </p:txBody>
      </p:sp>
    </p:spTree>
    <p:extLst>
      <p:ext uri="{BB962C8B-B14F-4D97-AF65-F5344CB8AC3E}">
        <p14:creationId xmlns:p14="http://schemas.microsoft.com/office/powerpoint/2010/main" val="2342376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6.4</a:t>
            </a:r>
            <a:r>
              <a:rPr lang="zh-CN" altLang="en-US" dirty="0"/>
              <a:t> 继承</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79119" y="2235200"/>
            <a:ext cx="7863841" cy="3911600"/>
          </a:xfrm>
        </p:spPr>
        <p:txBody>
          <a:bodyPr/>
          <a:lstStyle/>
          <a:p>
            <a:pPr lvl="0"/>
            <a:r>
              <a:rPr lang="zh-CN" altLang="zh-CN" b="1" dirty="0"/>
              <a:t>多态</a:t>
            </a:r>
            <a:r>
              <a:rPr lang="zh-CN" altLang="zh-CN" dirty="0"/>
              <a:t>（</a:t>
            </a:r>
            <a:r>
              <a:rPr lang="en-US" altLang="zh-CN" dirty="0"/>
              <a:t>polymorphism</a:t>
            </a:r>
            <a:r>
              <a:rPr lang="zh-CN" altLang="zh-CN" dirty="0" smtClean="0"/>
              <a:t>）</a:t>
            </a:r>
            <a:endParaRPr lang="en-US" altLang="zh-CN" dirty="0"/>
          </a:p>
          <a:p>
            <a:pPr lvl="1">
              <a:buFont typeface="Wingdings" pitchFamily="2" charset="2"/>
              <a:buChar char="Ø"/>
            </a:pPr>
            <a:r>
              <a:rPr lang="zh-CN" altLang="zh-CN" dirty="0" smtClean="0"/>
              <a:t>同一消息为不同的类的实例接收时可产生完全不同的行动，这种现象称为多态性。</a:t>
            </a:r>
            <a:endParaRPr lang="en-US" altLang="zh-CN" dirty="0" smtClean="0"/>
          </a:p>
          <a:p>
            <a:pPr lvl="1">
              <a:buFont typeface="Wingdings" pitchFamily="2" charset="2"/>
              <a:buChar char="Ø"/>
            </a:pPr>
            <a:r>
              <a:rPr lang="zh-CN" altLang="zh-CN" dirty="0" smtClean="0"/>
              <a:t>多态性</a:t>
            </a:r>
            <a:r>
              <a:rPr lang="zh-CN" altLang="zh-CN" dirty="0"/>
              <a:t>的实现受到继承性的支持。</a:t>
            </a:r>
            <a:endParaRPr lang="en-US" altLang="zh-CN" dirty="0"/>
          </a:p>
          <a:p>
            <a:pPr lvl="1">
              <a:buFont typeface="Wingdings" pitchFamily="2" charset="2"/>
              <a:buChar char="Ø"/>
            </a:pPr>
            <a:r>
              <a:rPr lang="zh-CN" altLang="en-US" dirty="0"/>
              <a:t>例</a:t>
            </a:r>
            <a:r>
              <a:rPr lang="en-US" altLang="zh-CN" dirty="0"/>
              <a:t>6-5</a:t>
            </a:r>
            <a:r>
              <a:rPr lang="zh-CN" altLang="en-US" dirty="0"/>
              <a:t>中</a:t>
            </a:r>
            <a:r>
              <a:rPr lang="zh-CN" altLang="zh-CN" dirty="0"/>
              <a:t>，根据实例所属是</a:t>
            </a:r>
            <a:r>
              <a:rPr lang="en-US" altLang="zh-CN" dirty="0"/>
              <a:t>Person</a:t>
            </a:r>
            <a:r>
              <a:rPr lang="zh-CN" altLang="zh-CN" dirty="0"/>
              <a:t>类还是</a:t>
            </a:r>
            <a:r>
              <a:rPr lang="en-US" altLang="zh-CN" dirty="0"/>
              <a:t>Student</a:t>
            </a:r>
            <a:r>
              <a:rPr lang="zh-CN" altLang="zh-CN" dirty="0"/>
              <a:t>类，将调用不同的</a:t>
            </a:r>
            <a:r>
              <a:rPr lang="en-US" altLang="zh-CN" dirty="0" err="1"/>
              <a:t>introduce_oneself</a:t>
            </a:r>
            <a:r>
              <a:rPr lang="zh-CN" altLang="zh-CN" dirty="0"/>
              <a:t>方法。</a:t>
            </a:r>
          </a:p>
        </p:txBody>
      </p:sp>
    </p:spTree>
    <p:extLst>
      <p:ext uri="{BB962C8B-B14F-4D97-AF65-F5344CB8AC3E}">
        <p14:creationId xmlns:p14="http://schemas.microsoft.com/office/powerpoint/2010/main" val="414387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6.5</a:t>
            </a:r>
            <a:r>
              <a:rPr lang="zh-CN" altLang="en-US" dirty="0"/>
              <a:t> 类的合成</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2103120"/>
            <a:ext cx="8178800" cy="3972560"/>
          </a:xfrm>
        </p:spPr>
        <p:txBody>
          <a:bodyPr/>
          <a:lstStyle/>
          <a:p>
            <a:r>
              <a:rPr lang="zh-CN" altLang="en-US" b="1" dirty="0"/>
              <a:t>类的合成</a:t>
            </a:r>
            <a:r>
              <a:rPr lang="zh-CN" altLang="zh-CN" dirty="0"/>
              <a:t>（</a:t>
            </a:r>
            <a:r>
              <a:rPr lang="en-US" altLang="zh-CN" dirty="0"/>
              <a:t>composition</a:t>
            </a:r>
            <a:r>
              <a:rPr lang="zh-CN" altLang="zh-CN" dirty="0"/>
              <a:t>）</a:t>
            </a:r>
            <a:r>
              <a:rPr lang="zh-CN" altLang="en-US" dirty="0"/>
              <a:t>：</a:t>
            </a:r>
            <a:r>
              <a:rPr lang="zh-CN" altLang="zh-CN" dirty="0"/>
              <a:t>类的属性可以是另一个类的实例，这称为类的</a:t>
            </a:r>
            <a:r>
              <a:rPr lang="zh-CN" altLang="zh-CN" dirty="0" smtClean="0"/>
              <a:t>合成</a:t>
            </a:r>
            <a:r>
              <a:rPr lang="zh-CN" altLang="en-US" dirty="0" smtClean="0"/>
              <a:t>。</a:t>
            </a:r>
            <a:endParaRPr lang="en-US" altLang="zh-CN" dirty="0"/>
          </a:p>
          <a:p>
            <a:endParaRPr lang="zh-CN" altLang="zh-CN" dirty="0"/>
          </a:p>
          <a:p>
            <a:r>
              <a:rPr lang="zh-CN" altLang="zh-CN" dirty="0"/>
              <a:t>【例</a:t>
            </a:r>
            <a:r>
              <a:rPr lang="en-US" altLang="zh-CN" dirty="0"/>
              <a:t>6-6</a:t>
            </a:r>
            <a:r>
              <a:rPr lang="zh-CN" altLang="zh-CN" dirty="0"/>
              <a:t>】</a:t>
            </a:r>
            <a:r>
              <a:rPr lang="en-US" altLang="zh-CN" dirty="0"/>
              <a:t>  </a:t>
            </a:r>
            <a:r>
              <a:rPr lang="zh-CN" altLang="zh-CN" dirty="0"/>
              <a:t>创建一个健康状况的实例，实现检测评测</a:t>
            </a:r>
            <a:r>
              <a:rPr lang="en-US" altLang="zh-CN" dirty="0"/>
              <a:t>BMI</a:t>
            </a:r>
            <a:r>
              <a:rPr lang="zh-CN" altLang="zh-CN" dirty="0"/>
              <a:t>的方法，人可以通过它来查看自己的体重是否正常</a:t>
            </a:r>
            <a:r>
              <a:rPr lang="zh-CN" altLang="zh-CN" dirty="0" smtClean="0"/>
              <a:t>。</a:t>
            </a:r>
            <a:endParaRPr lang="zh-CN" altLang="en-US" dirty="0">
              <a:latin typeface="黑体" panose="02010609060101010101" pitchFamily="49" charset="-122"/>
            </a:endParaRPr>
          </a:p>
        </p:txBody>
      </p:sp>
    </p:spTree>
    <p:extLst>
      <p:ext uri="{BB962C8B-B14F-4D97-AF65-F5344CB8AC3E}">
        <p14:creationId xmlns:p14="http://schemas.microsoft.com/office/powerpoint/2010/main" val="146502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6.1</a:t>
            </a:r>
            <a:r>
              <a:rPr lang="zh-CN" altLang="en-US" dirty="0"/>
              <a:t> 案例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1798320"/>
            <a:ext cx="8382000" cy="4602480"/>
          </a:xfrm>
        </p:spPr>
        <p:txBody>
          <a:bodyPr/>
          <a:lstStyle/>
          <a:p>
            <a:pPr>
              <a:buFont typeface="Wingdings" pitchFamily="2" charset="2"/>
              <a:buChar char=""/>
            </a:pPr>
            <a:r>
              <a:rPr lang="zh-CN" altLang="en-US" sz="2000" dirty="0">
                <a:latin typeface="黑体" panose="02010609060101010101" pitchFamily="49" charset="-122"/>
              </a:rPr>
              <a:t>生成人这个类</a:t>
            </a:r>
            <a:endParaRPr lang="en-US" altLang="zh-CN" sz="2000" dirty="0">
              <a:latin typeface="黑体" panose="02010609060101010101" pitchFamily="49" charset="-122"/>
            </a:endParaRPr>
          </a:p>
          <a:p>
            <a:pPr lvl="1">
              <a:buFont typeface="Wingdings" pitchFamily="2" charset="2"/>
              <a:buChar char="Ø"/>
            </a:pPr>
            <a:r>
              <a:rPr lang="zh-CN" altLang="en-US" sz="1600" dirty="0">
                <a:latin typeface="黑体" panose="02010609060101010101" pitchFamily="49" charset="-122"/>
              </a:rPr>
              <a:t>存储人的姓名、性别、身高和体重等个人属性信息，编写让一个人的实例做自我介绍的方法。 </a:t>
            </a:r>
          </a:p>
          <a:p>
            <a:pPr lvl="1">
              <a:buFont typeface="Wingdings" pitchFamily="2" charset="2"/>
              <a:buChar char="Ø"/>
            </a:pPr>
            <a:r>
              <a:rPr lang="zh-CN" altLang="en-US" sz="1600" dirty="0">
                <a:latin typeface="黑体" panose="02010609060101010101" pitchFamily="49" charset="-122"/>
              </a:rPr>
              <a:t>记录所创建的人的实例的个数。 </a:t>
            </a:r>
            <a:endParaRPr lang="en-US" altLang="zh-CN" sz="2000" dirty="0">
              <a:latin typeface="黑体" panose="02010609060101010101" pitchFamily="49" charset="-122"/>
            </a:endParaRPr>
          </a:p>
          <a:p>
            <a:pPr>
              <a:buFont typeface="Wingdings" pitchFamily="2" charset="2"/>
              <a:buChar char=""/>
            </a:pPr>
            <a:r>
              <a:rPr lang="zh-CN" altLang="en-US" sz="2000" dirty="0">
                <a:latin typeface="黑体" panose="02010609060101010101" pitchFamily="49" charset="-122"/>
              </a:rPr>
              <a:t>生成学生类</a:t>
            </a:r>
            <a:endParaRPr lang="en-US" altLang="zh-CN" sz="2000" dirty="0">
              <a:latin typeface="黑体" panose="02010609060101010101" pitchFamily="49" charset="-122"/>
            </a:endParaRPr>
          </a:p>
          <a:p>
            <a:pPr lvl="1">
              <a:buFont typeface="Wingdings" pitchFamily="2" charset="2"/>
              <a:buChar char="Ø"/>
            </a:pPr>
            <a:r>
              <a:rPr lang="zh-CN" altLang="en-US" sz="1600" dirty="0">
                <a:latin typeface="黑体" panose="02010609060101010101" pitchFamily="49" charset="-122"/>
              </a:rPr>
              <a:t>继承人的属性，新增学生的所在学院、专业等信息，并为学生类重写自我介绍方法</a:t>
            </a:r>
          </a:p>
          <a:p>
            <a:pPr>
              <a:buFont typeface="Wingdings" pitchFamily="2" charset="2"/>
              <a:buChar char=""/>
            </a:pPr>
            <a:r>
              <a:rPr lang="zh-CN" altLang="en-US" sz="2000" dirty="0">
                <a:latin typeface="黑体" panose="02010609060101010101" pitchFamily="49" charset="-122"/>
              </a:rPr>
              <a:t>创建存储健康状况的实例，作为人的属性</a:t>
            </a:r>
            <a:endParaRPr lang="en-US" altLang="zh-CN" sz="2000" dirty="0">
              <a:latin typeface="黑体" panose="02010609060101010101" pitchFamily="49" charset="-122"/>
            </a:endParaRPr>
          </a:p>
          <a:p>
            <a:pPr lvl="1">
              <a:buFont typeface="Wingdings" pitchFamily="2" charset="2"/>
              <a:buChar char="Ø"/>
            </a:pPr>
            <a:r>
              <a:rPr lang="zh-CN" altLang="en-US" sz="1600" dirty="0">
                <a:latin typeface="黑体" panose="02010609060101010101" pitchFamily="49" charset="-122"/>
              </a:rPr>
              <a:t>一个人可以由它来计算自己的 </a:t>
            </a:r>
            <a:r>
              <a:rPr lang="en" altLang="zh-CN" sz="1600" dirty="0">
                <a:latin typeface="黑体" panose="02010609060101010101" pitchFamily="49" charset="-122"/>
              </a:rPr>
              <a:t>BMI </a:t>
            </a:r>
            <a:r>
              <a:rPr lang="zh-CN" altLang="en-US" sz="1600" dirty="0">
                <a:latin typeface="黑体" panose="02010609060101010101" pitchFamily="49" charset="-122"/>
              </a:rPr>
              <a:t>指数，检测自己的胖瘦程度。 </a:t>
            </a:r>
          </a:p>
          <a:p>
            <a:pPr>
              <a:buFont typeface="Wingdings" pitchFamily="2" charset="2"/>
              <a:buChar char=""/>
            </a:pPr>
            <a:r>
              <a:rPr lang="zh-CN" altLang="en-US" sz="2000" dirty="0">
                <a:latin typeface="黑体" panose="02010609060101010101" pitchFamily="49" charset="-122"/>
              </a:rPr>
              <a:t>实现一个消息传递</a:t>
            </a:r>
            <a:endParaRPr lang="en-US" altLang="zh-CN" sz="2000" dirty="0">
              <a:latin typeface="黑体" panose="02010609060101010101" pitchFamily="49" charset="-122"/>
            </a:endParaRPr>
          </a:p>
          <a:p>
            <a:pPr lvl="1">
              <a:buFont typeface="Wingdings" pitchFamily="2" charset="2"/>
              <a:buChar char="Ø"/>
            </a:pPr>
            <a:r>
              <a:rPr lang="zh-CN" altLang="en-US" sz="1600" dirty="0">
                <a:latin typeface="黑体" panose="02010609060101010101" pitchFamily="49" charset="-122"/>
              </a:rPr>
              <a:t>教师请一个学生做自我介绍 </a:t>
            </a:r>
          </a:p>
          <a:p>
            <a:pPr>
              <a:buFont typeface="Wingdings" pitchFamily="2" charset="2"/>
              <a:buChar char=""/>
            </a:pPr>
            <a:r>
              <a:rPr lang="zh-CN" altLang="en-US" sz="2000" dirty="0">
                <a:latin typeface="黑体" panose="02010609060101010101" pitchFamily="49" charset="-122"/>
              </a:rPr>
              <a:t>编程实践</a:t>
            </a:r>
            <a:endParaRPr lang="en-US" altLang="zh-CN" sz="2000" dirty="0">
              <a:latin typeface="黑体" panose="02010609060101010101" pitchFamily="49" charset="-122"/>
            </a:endParaRPr>
          </a:p>
          <a:p>
            <a:pPr lvl="1">
              <a:buFont typeface="Wingdings" pitchFamily="2" charset="2"/>
              <a:buChar char="Ø"/>
            </a:pPr>
            <a:r>
              <a:rPr lang="zh-CN" altLang="en-US" sz="1600" dirty="0">
                <a:latin typeface="黑体" panose="02010609060101010101" pitchFamily="49" charset="-122"/>
              </a:rPr>
              <a:t>将所有的类整合起来</a:t>
            </a:r>
            <a:endParaRPr lang="en-US" altLang="zh-CN" sz="1600" dirty="0">
              <a:latin typeface="黑体" panose="02010609060101010101" pitchFamily="49" charset="-122"/>
            </a:endParaRPr>
          </a:p>
          <a:p>
            <a:pPr lvl="1">
              <a:buFont typeface="Wingdings" pitchFamily="2" charset="2"/>
              <a:buChar char="Ø"/>
            </a:pPr>
            <a:r>
              <a:rPr lang="zh-CN" altLang="en-US" sz="1600" dirty="0">
                <a:latin typeface="黑体" panose="02010609060101010101" pitchFamily="49" charset="-122"/>
              </a:rPr>
              <a:t>为教师增加一个与学生的消息</a:t>
            </a:r>
            <a:r>
              <a:rPr lang="zh-CN" altLang="en-US" sz="1600" dirty="0" smtClean="0">
                <a:latin typeface="黑体" panose="02010609060101010101" pitchFamily="49" charset="-122"/>
              </a:rPr>
              <a:t>传递：给</a:t>
            </a:r>
            <a:r>
              <a:rPr lang="zh-CN" altLang="en-US" sz="1600" dirty="0">
                <a:latin typeface="黑体" panose="02010609060101010101" pitchFamily="49" charset="-122"/>
              </a:rPr>
              <a:t>学生建议</a:t>
            </a:r>
            <a:endParaRPr lang="en-US" altLang="zh-CN" sz="1600" dirty="0">
              <a:latin typeface="黑体" panose="02010609060101010101" pitchFamily="49" charset="-122"/>
            </a:endParaRPr>
          </a:p>
          <a:p>
            <a:pPr lvl="1">
              <a:buFont typeface="Wingdings" pitchFamily="2" charset="2"/>
              <a:buChar char="Ø"/>
            </a:pPr>
            <a:r>
              <a:rPr lang="zh-CN" altLang="en-US" sz="1600" dirty="0">
                <a:latin typeface="黑体" panose="02010609060101010101" pitchFamily="49" charset="-122"/>
              </a:rPr>
              <a:t>创建一个大学班主任类，它可以存储其所带的班级学生，并请每个学生做自我介绍</a:t>
            </a:r>
            <a:endParaRPr lang="zh-CN" altLang="en-US" sz="2000" dirty="0">
              <a:latin typeface="黑体" panose="02010609060101010101" pitchFamily="49" charset="-122"/>
            </a:endParaRPr>
          </a:p>
        </p:txBody>
      </p:sp>
    </p:spTree>
    <p:extLst>
      <p:ext uri="{BB962C8B-B14F-4D97-AF65-F5344CB8AC3E}">
        <p14:creationId xmlns:p14="http://schemas.microsoft.com/office/powerpoint/2010/main" val="3350875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6.5</a:t>
            </a:r>
            <a:r>
              <a:rPr lang="zh-CN" altLang="en-US" dirty="0"/>
              <a:t> 类的合成</a:t>
            </a:r>
          </a:p>
        </p:txBody>
      </p:sp>
      <p:sp>
        <p:nvSpPr>
          <p:cNvPr id="2" name="矩形 1"/>
          <p:cNvSpPr/>
          <p:nvPr/>
        </p:nvSpPr>
        <p:spPr>
          <a:xfrm>
            <a:off x="232013" y="1582294"/>
            <a:ext cx="8802806" cy="5133713"/>
          </a:xfrm>
          <a:prstGeom prst="rect">
            <a:avLst/>
          </a:prstGeom>
        </p:spPr>
        <p:txBody>
          <a:bodyPr wrap="square">
            <a:spAutoFit/>
          </a:bodyPr>
          <a:lstStyle/>
          <a:p>
            <a:pPr>
              <a:lnSpc>
                <a:spcPct val="90000"/>
              </a:lnSpc>
            </a:pPr>
            <a:r>
              <a:rPr lang="en-US" altLang="zh-CN" sz="1400" dirty="0"/>
              <a:t>class Health():</a:t>
            </a:r>
          </a:p>
          <a:p>
            <a:pPr>
              <a:lnSpc>
                <a:spcPct val="90000"/>
              </a:lnSpc>
            </a:pPr>
            <a:r>
              <a:rPr lang="en-US" altLang="zh-CN" sz="1400" dirty="0"/>
              <a:t>    """</a:t>
            </a:r>
            <a:r>
              <a:rPr lang="zh-CN" altLang="en-US" sz="1400" dirty="0"/>
              <a:t>健康状况</a:t>
            </a:r>
            <a:r>
              <a:rPr lang="en-US" altLang="zh-CN" sz="1400" dirty="0"/>
              <a:t>"""</a:t>
            </a:r>
          </a:p>
          <a:p>
            <a:pPr>
              <a:lnSpc>
                <a:spcPct val="90000"/>
              </a:lnSpc>
            </a:pPr>
            <a:r>
              <a:rPr lang="en-US" altLang="zh-CN" sz="1400" dirty="0"/>
              <a:t>    </a:t>
            </a:r>
            <a:r>
              <a:rPr lang="en-US" altLang="zh-CN" sz="1400" dirty="0" err="1"/>
              <a:t>def</a:t>
            </a:r>
            <a:r>
              <a:rPr lang="en-US" altLang="zh-CN" sz="1400" dirty="0"/>
              <a:t> __</a:t>
            </a:r>
            <a:r>
              <a:rPr lang="en-US" altLang="zh-CN" sz="1400" dirty="0" err="1"/>
              <a:t>init</a:t>
            </a:r>
            <a:r>
              <a:rPr lang="en-US" altLang="zh-CN" sz="1400" dirty="0"/>
              <a:t>__(self, height, weight):</a:t>
            </a:r>
          </a:p>
          <a:p>
            <a:pPr>
              <a:lnSpc>
                <a:spcPct val="90000"/>
              </a:lnSpc>
            </a:pPr>
            <a:r>
              <a:rPr lang="en-US" altLang="zh-CN" sz="1400" dirty="0"/>
              <a:t>        """</a:t>
            </a:r>
            <a:r>
              <a:rPr lang="zh-CN" altLang="en-US" sz="1400" dirty="0"/>
              <a:t>构造器方法，设置属性的初始值</a:t>
            </a:r>
            <a:r>
              <a:rPr lang="en-US" altLang="zh-CN" sz="1400" dirty="0"/>
              <a:t>"""</a:t>
            </a:r>
          </a:p>
          <a:p>
            <a:pPr>
              <a:lnSpc>
                <a:spcPct val="90000"/>
              </a:lnSpc>
            </a:pPr>
            <a:r>
              <a:rPr lang="en-US" altLang="zh-CN" sz="1400" dirty="0"/>
              <a:t>        </a:t>
            </a:r>
            <a:r>
              <a:rPr lang="en-US" altLang="zh-CN" sz="1400" dirty="0" err="1"/>
              <a:t>self.height</a:t>
            </a:r>
            <a:r>
              <a:rPr lang="en-US" altLang="zh-CN" sz="1400" dirty="0"/>
              <a:t> = height  # </a:t>
            </a:r>
            <a:r>
              <a:rPr lang="zh-CN" altLang="en-US" sz="1400" dirty="0"/>
              <a:t>身高（米）</a:t>
            </a:r>
          </a:p>
          <a:p>
            <a:pPr>
              <a:lnSpc>
                <a:spcPct val="90000"/>
              </a:lnSpc>
            </a:pPr>
            <a:r>
              <a:rPr lang="zh-CN" altLang="en-US" sz="1400" dirty="0"/>
              <a:t>        </a:t>
            </a:r>
            <a:r>
              <a:rPr lang="en-US" altLang="zh-CN" sz="1400" dirty="0" err="1"/>
              <a:t>self.weight</a:t>
            </a:r>
            <a:r>
              <a:rPr lang="en-US" altLang="zh-CN" sz="1400" dirty="0"/>
              <a:t> = weight  # </a:t>
            </a:r>
            <a:r>
              <a:rPr lang="zh-CN" altLang="en-US" sz="1400" dirty="0"/>
              <a:t>体重（公斤）</a:t>
            </a:r>
          </a:p>
          <a:p>
            <a:pPr>
              <a:lnSpc>
                <a:spcPct val="90000"/>
              </a:lnSpc>
            </a:pPr>
            <a:r>
              <a:rPr lang="zh-CN" altLang="en-US" sz="1400" dirty="0"/>
              <a:t>        </a:t>
            </a:r>
          </a:p>
          <a:p>
            <a:pPr>
              <a:lnSpc>
                <a:spcPct val="90000"/>
              </a:lnSpc>
            </a:pPr>
            <a:r>
              <a:rPr lang="zh-CN" altLang="en-US" sz="1400" dirty="0"/>
              <a:t>    </a:t>
            </a:r>
            <a:r>
              <a:rPr lang="en-US" altLang="zh-CN" sz="1400" dirty="0" err="1"/>
              <a:t>def</a:t>
            </a:r>
            <a:r>
              <a:rPr lang="en-US" altLang="zh-CN" sz="1400" dirty="0"/>
              <a:t> </a:t>
            </a:r>
            <a:r>
              <a:rPr lang="en-US" altLang="zh-CN" sz="1400" dirty="0" err="1"/>
              <a:t>get_bmi</a:t>
            </a:r>
            <a:r>
              <a:rPr lang="en-US" altLang="zh-CN" sz="1400" dirty="0"/>
              <a:t>(self):</a:t>
            </a:r>
          </a:p>
          <a:p>
            <a:pPr>
              <a:lnSpc>
                <a:spcPct val="90000"/>
              </a:lnSpc>
            </a:pPr>
            <a:r>
              <a:rPr lang="en-US" altLang="zh-CN" sz="1400" dirty="0"/>
              <a:t>        """</a:t>
            </a:r>
            <a:r>
              <a:rPr lang="zh-CN" altLang="en-US" sz="1400" dirty="0"/>
              <a:t>计算</a:t>
            </a:r>
            <a:r>
              <a:rPr lang="en-US" altLang="zh-CN" sz="1400" dirty="0"/>
              <a:t>BMI</a:t>
            </a:r>
            <a:r>
              <a:rPr lang="zh-CN" altLang="en-US" sz="1400" dirty="0"/>
              <a:t>返回体质结果</a:t>
            </a:r>
            <a:r>
              <a:rPr lang="en-US" altLang="zh-CN" sz="1400" dirty="0"/>
              <a:t>"""</a:t>
            </a:r>
          </a:p>
          <a:p>
            <a:pPr>
              <a:lnSpc>
                <a:spcPct val="90000"/>
              </a:lnSpc>
            </a:pPr>
            <a:r>
              <a:rPr lang="en-US" altLang="zh-CN" sz="1400" dirty="0"/>
              <a:t>        </a:t>
            </a:r>
            <a:r>
              <a:rPr lang="en-US" altLang="zh-CN" sz="1400" dirty="0" err="1"/>
              <a:t>bmi</a:t>
            </a:r>
            <a:r>
              <a:rPr lang="en-US" altLang="zh-CN" sz="1400" dirty="0"/>
              <a:t> = </a:t>
            </a:r>
            <a:r>
              <a:rPr lang="en-US" altLang="zh-CN" sz="1400" dirty="0" err="1"/>
              <a:t>self.weight</a:t>
            </a:r>
            <a:r>
              <a:rPr lang="en-US" altLang="zh-CN" sz="1400" dirty="0"/>
              <a:t> / (</a:t>
            </a:r>
            <a:r>
              <a:rPr lang="en-US" altLang="zh-CN" sz="1400" dirty="0" err="1"/>
              <a:t>self.height</a:t>
            </a:r>
            <a:r>
              <a:rPr lang="en-US" altLang="zh-CN" sz="1400" dirty="0"/>
              <a:t> ** 2)</a:t>
            </a:r>
          </a:p>
          <a:p>
            <a:pPr>
              <a:lnSpc>
                <a:spcPct val="90000"/>
              </a:lnSpc>
            </a:pPr>
            <a:r>
              <a:rPr lang="en-US" altLang="zh-CN" sz="1400" dirty="0"/>
              <a:t>        if </a:t>
            </a:r>
            <a:r>
              <a:rPr lang="en-US" altLang="zh-CN" sz="1400" dirty="0" err="1"/>
              <a:t>bmi</a:t>
            </a:r>
            <a:r>
              <a:rPr lang="en-US" altLang="zh-CN" sz="1400" dirty="0"/>
              <a:t> &lt; 18.5:</a:t>
            </a:r>
          </a:p>
          <a:p>
            <a:pPr>
              <a:lnSpc>
                <a:spcPct val="90000"/>
              </a:lnSpc>
            </a:pPr>
            <a:r>
              <a:rPr lang="en-US" altLang="zh-CN" sz="1400" dirty="0"/>
              <a:t>            result = [</a:t>
            </a:r>
            <a:r>
              <a:rPr lang="en-US" altLang="zh-CN" sz="1400" dirty="0" err="1"/>
              <a:t>bmi</a:t>
            </a:r>
            <a:r>
              <a:rPr lang="en-US" altLang="zh-CN" sz="1400" dirty="0"/>
              <a:t>, "</a:t>
            </a:r>
            <a:r>
              <a:rPr lang="zh-CN" altLang="en-US" sz="1400" dirty="0"/>
              <a:t>过轻</a:t>
            </a:r>
            <a:r>
              <a:rPr lang="en-US" altLang="zh-CN" sz="1400" dirty="0"/>
              <a:t>"]</a:t>
            </a:r>
          </a:p>
          <a:p>
            <a:pPr>
              <a:lnSpc>
                <a:spcPct val="90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24:</a:t>
            </a:r>
          </a:p>
          <a:p>
            <a:pPr>
              <a:lnSpc>
                <a:spcPct val="90000"/>
              </a:lnSpc>
            </a:pPr>
            <a:r>
              <a:rPr lang="en-US" altLang="zh-CN" sz="1400" dirty="0"/>
              <a:t>            result = [</a:t>
            </a:r>
            <a:r>
              <a:rPr lang="en-US" altLang="zh-CN" sz="1400" dirty="0" err="1"/>
              <a:t>bmi</a:t>
            </a:r>
            <a:r>
              <a:rPr lang="en-US" altLang="zh-CN" sz="1400" dirty="0"/>
              <a:t>, "</a:t>
            </a:r>
            <a:r>
              <a:rPr lang="zh-CN" altLang="en-US" sz="1400" dirty="0"/>
              <a:t>正常</a:t>
            </a:r>
            <a:r>
              <a:rPr lang="en-US" altLang="zh-CN" sz="1400" dirty="0"/>
              <a:t>"]</a:t>
            </a:r>
          </a:p>
          <a:p>
            <a:pPr>
              <a:lnSpc>
                <a:spcPct val="90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27:</a:t>
            </a:r>
          </a:p>
          <a:p>
            <a:pPr>
              <a:lnSpc>
                <a:spcPct val="90000"/>
              </a:lnSpc>
            </a:pPr>
            <a:r>
              <a:rPr lang="en-US" altLang="zh-CN" sz="1400" dirty="0"/>
              <a:t>            result = [</a:t>
            </a:r>
            <a:r>
              <a:rPr lang="en-US" altLang="zh-CN" sz="1400" dirty="0" err="1"/>
              <a:t>bmi</a:t>
            </a:r>
            <a:r>
              <a:rPr lang="en-US" altLang="zh-CN" sz="1400" dirty="0"/>
              <a:t>, "</a:t>
            </a:r>
            <a:r>
              <a:rPr lang="zh-CN" altLang="en-US" sz="1400" dirty="0"/>
              <a:t>过重</a:t>
            </a:r>
            <a:r>
              <a:rPr lang="en-US" altLang="zh-CN" sz="1400" dirty="0"/>
              <a:t>"]</a:t>
            </a:r>
          </a:p>
          <a:p>
            <a:pPr>
              <a:lnSpc>
                <a:spcPct val="90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32:</a:t>
            </a:r>
          </a:p>
          <a:p>
            <a:pPr>
              <a:lnSpc>
                <a:spcPct val="90000"/>
              </a:lnSpc>
            </a:pPr>
            <a:r>
              <a:rPr lang="en-US" altLang="zh-CN" sz="1400" dirty="0"/>
              <a:t>            result = [</a:t>
            </a:r>
            <a:r>
              <a:rPr lang="en-US" altLang="zh-CN" sz="1400" dirty="0" err="1"/>
              <a:t>bmi</a:t>
            </a:r>
            <a:r>
              <a:rPr lang="en-US" altLang="zh-CN" sz="1400" dirty="0"/>
              <a:t>, "</a:t>
            </a:r>
            <a:r>
              <a:rPr lang="zh-CN" altLang="en-US" sz="1400" dirty="0"/>
              <a:t>肥胖</a:t>
            </a:r>
            <a:r>
              <a:rPr lang="en-US" altLang="zh-CN" sz="1400" dirty="0"/>
              <a:t>"]</a:t>
            </a:r>
          </a:p>
          <a:p>
            <a:pPr>
              <a:lnSpc>
                <a:spcPct val="90000"/>
              </a:lnSpc>
            </a:pPr>
            <a:r>
              <a:rPr lang="en-US" altLang="zh-CN" sz="1400" dirty="0"/>
              <a:t>        else:</a:t>
            </a:r>
          </a:p>
          <a:p>
            <a:pPr>
              <a:lnSpc>
                <a:spcPct val="90000"/>
              </a:lnSpc>
            </a:pPr>
            <a:r>
              <a:rPr lang="en-US" altLang="zh-CN" sz="1400" dirty="0"/>
              <a:t>            result = [</a:t>
            </a:r>
            <a:r>
              <a:rPr lang="en-US" altLang="zh-CN" sz="1400" dirty="0" err="1"/>
              <a:t>bmi</a:t>
            </a:r>
            <a:r>
              <a:rPr lang="en-US" altLang="zh-CN" sz="1400" dirty="0"/>
              <a:t>, "</a:t>
            </a:r>
            <a:r>
              <a:rPr lang="zh-CN" altLang="en-US" sz="1400" dirty="0"/>
              <a:t>非常肥胖</a:t>
            </a:r>
            <a:r>
              <a:rPr lang="en-US" altLang="zh-CN" sz="1400" dirty="0"/>
              <a:t>"]</a:t>
            </a:r>
          </a:p>
          <a:p>
            <a:pPr>
              <a:lnSpc>
                <a:spcPct val="90000"/>
              </a:lnSpc>
            </a:pPr>
            <a:r>
              <a:rPr lang="en-US" altLang="zh-CN" sz="1400" dirty="0"/>
              <a:t>        return result</a:t>
            </a:r>
          </a:p>
          <a:p>
            <a:pPr>
              <a:lnSpc>
                <a:spcPct val="90000"/>
              </a:lnSpc>
            </a:pPr>
            <a:endParaRPr lang="en-US" altLang="zh-CN" sz="1400" dirty="0"/>
          </a:p>
          <a:p>
            <a:pPr>
              <a:lnSpc>
                <a:spcPct val="90000"/>
              </a:lnSpc>
            </a:pPr>
            <a:r>
              <a:rPr lang="en-US" altLang="zh-CN" sz="1400" dirty="0">
                <a:solidFill>
                  <a:schemeClr val="tx2"/>
                </a:solidFill>
              </a:rPr>
              <a:t>    </a:t>
            </a:r>
            <a:r>
              <a:rPr lang="en-US" altLang="zh-CN" sz="1400" dirty="0" err="1">
                <a:solidFill>
                  <a:srgbClr val="0000FF"/>
                </a:solidFill>
              </a:rPr>
              <a:t>def</a:t>
            </a:r>
            <a:r>
              <a:rPr lang="en-US" altLang="zh-CN" sz="1400" dirty="0">
                <a:solidFill>
                  <a:srgbClr val="0000FF"/>
                </a:solidFill>
              </a:rPr>
              <a:t> </a:t>
            </a:r>
            <a:r>
              <a:rPr lang="en-US" altLang="zh-CN" sz="1400" dirty="0" err="1">
                <a:solidFill>
                  <a:srgbClr val="0000FF"/>
                </a:solidFill>
              </a:rPr>
              <a:t>show_bmi</a:t>
            </a:r>
            <a:r>
              <a:rPr lang="en-US" altLang="zh-CN" sz="1400" dirty="0">
                <a:solidFill>
                  <a:srgbClr val="0000FF"/>
                </a:solidFill>
              </a:rPr>
              <a:t>(self):</a:t>
            </a:r>
          </a:p>
          <a:p>
            <a:pPr>
              <a:lnSpc>
                <a:spcPct val="90000"/>
              </a:lnSpc>
            </a:pPr>
            <a:r>
              <a:rPr lang="en-US" altLang="zh-CN" sz="1400" dirty="0">
                <a:solidFill>
                  <a:srgbClr val="0000FF"/>
                </a:solidFill>
              </a:rPr>
              <a:t>        """</a:t>
            </a:r>
            <a:r>
              <a:rPr lang="zh-CN" altLang="en-US" sz="1400" dirty="0">
                <a:solidFill>
                  <a:srgbClr val="0000FF"/>
                </a:solidFill>
              </a:rPr>
              <a:t>输出</a:t>
            </a:r>
            <a:r>
              <a:rPr lang="en-US" altLang="zh-CN" sz="1400" dirty="0">
                <a:solidFill>
                  <a:srgbClr val="0000FF"/>
                </a:solidFill>
              </a:rPr>
              <a:t>BMI</a:t>
            </a:r>
            <a:r>
              <a:rPr lang="zh-CN" altLang="en-US" sz="1400" dirty="0">
                <a:solidFill>
                  <a:srgbClr val="0000FF"/>
                </a:solidFill>
              </a:rPr>
              <a:t>状况</a:t>
            </a:r>
            <a:r>
              <a:rPr lang="en-US" altLang="zh-CN" sz="1400" dirty="0">
                <a:solidFill>
                  <a:srgbClr val="0000FF"/>
                </a:solidFill>
              </a:rPr>
              <a:t>"""</a:t>
            </a:r>
          </a:p>
          <a:p>
            <a:pPr>
              <a:lnSpc>
                <a:spcPct val="90000"/>
              </a:lnSpc>
            </a:pPr>
            <a:r>
              <a:rPr lang="en-US" altLang="zh-CN" sz="1400" dirty="0">
                <a:solidFill>
                  <a:srgbClr val="0000FF"/>
                </a:solidFill>
              </a:rPr>
              <a:t>        </a:t>
            </a:r>
            <a:r>
              <a:rPr lang="en-US" altLang="zh-CN" sz="1400" dirty="0" err="1">
                <a:solidFill>
                  <a:srgbClr val="0000FF"/>
                </a:solidFill>
              </a:rPr>
              <a:t>bmi</a:t>
            </a:r>
            <a:r>
              <a:rPr lang="en-US" altLang="zh-CN" sz="1400" dirty="0">
                <a:solidFill>
                  <a:srgbClr val="0000FF"/>
                </a:solidFill>
              </a:rPr>
              <a:t> = </a:t>
            </a:r>
            <a:r>
              <a:rPr lang="en-US" altLang="zh-CN" sz="1400" dirty="0" err="1">
                <a:solidFill>
                  <a:srgbClr val="0000FF"/>
                </a:solidFill>
              </a:rPr>
              <a:t>self.get_bmi</a:t>
            </a:r>
            <a:r>
              <a:rPr lang="en-US" altLang="zh-CN" sz="1400" dirty="0">
                <a:solidFill>
                  <a:srgbClr val="0000FF"/>
                </a:solidFill>
              </a:rPr>
              <a:t>()</a:t>
            </a:r>
          </a:p>
          <a:p>
            <a:pPr>
              <a:lnSpc>
                <a:spcPct val="90000"/>
              </a:lnSpc>
            </a:pPr>
            <a:r>
              <a:rPr lang="en-US" altLang="zh-CN" sz="1400" dirty="0">
                <a:solidFill>
                  <a:srgbClr val="0000FF"/>
                </a:solidFill>
              </a:rPr>
              <a:t>        print("BMI</a:t>
            </a:r>
            <a:r>
              <a:rPr lang="zh-CN" altLang="en-US" sz="1400" dirty="0">
                <a:solidFill>
                  <a:srgbClr val="0000FF"/>
                </a:solidFill>
              </a:rPr>
              <a:t>是</a:t>
            </a:r>
            <a:r>
              <a:rPr lang="en-US" altLang="zh-CN" sz="1400" dirty="0">
                <a:solidFill>
                  <a:srgbClr val="0000FF"/>
                </a:solidFill>
              </a:rPr>
              <a:t>{}</a:t>
            </a:r>
            <a:r>
              <a:rPr lang="zh-CN" altLang="en-US" sz="1400" dirty="0">
                <a:solidFill>
                  <a:srgbClr val="0000FF"/>
                </a:solidFill>
              </a:rPr>
              <a:t>，显示</a:t>
            </a:r>
            <a:r>
              <a:rPr lang="en-US" altLang="zh-CN" sz="1400" dirty="0">
                <a:solidFill>
                  <a:srgbClr val="0000FF"/>
                </a:solidFill>
              </a:rPr>
              <a:t>{}</a:t>
            </a:r>
            <a:r>
              <a:rPr lang="zh-CN" altLang="en-US" sz="1400" dirty="0">
                <a:solidFill>
                  <a:srgbClr val="0000FF"/>
                </a:solidFill>
              </a:rPr>
              <a:t>。</a:t>
            </a:r>
            <a:r>
              <a:rPr lang="en-US" altLang="zh-CN" sz="1400" dirty="0">
                <a:solidFill>
                  <a:srgbClr val="0000FF"/>
                </a:solidFill>
              </a:rPr>
              <a:t>".format(round(</a:t>
            </a:r>
            <a:r>
              <a:rPr lang="en-US" altLang="zh-CN" sz="1400" dirty="0" err="1">
                <a:solidFill>
                  <a:srgbClr val="0000FF"/>
                </a:solidFill>
              </a:rPr>
              <a:t>bmi</a:t>
            </a:r>
            <a:r>
              <a:rPr lang="en-US" altLang="zh-CN" sz="1400" dirty="0">
                <a:solidFill>
                  <a:srgbClr val="0000FF"/>
                </a:solidFill>
              </a:rPr>
              <a:t>[0],1), </a:t>
            </a:r>
            <a:r>
              <a:rPr lang="en-US" altLang="zh-CN" sz="1400" dirty="0" err="1">
                <a:solidFill>
                  <a:srgbClr val="0000FF"/>
                </a:solidFill>
              </a:rPr>
              <a:t>bmi</a:t>
            </a:r>
            <a:r>
              <a:rPr lang="en-US" altLang="zh-CN" sz="1400" dirty="0">
                <a:solidFill>
                  <a:srgbClr val="0000FF"/>
                </a:solidFill>
              </a:rPr>
              <a:t>[1]))</a:t>
            </a:r>
            <a:endParaRPr lang="zh-CN" altLang="en-US" sz="1400" dirty="0">
              <a:solidFill>
                <a:srgbClr val="0000FF"/>
              </a:solidFill>
            </a:endParaRPr>
          </a:p>
        </p:txBody>
      </p:sp>
    </p:spTree>
    <p:extLst>
      <p:ext uri="{BB962C8B-B14F-4D97-AF65-F5344CB8AC3E}">
        <p14:creationId xmlns:p14="http://schemas.microsoft.com/office/powerpoint/2010/main" val="49730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6.5</a:t>
            </a:r>
            <a:r>
              <a:rPr lang="zh-CN" altLang="en-US" dirty="0"/>
              <a:t> 类的合成</a:t>
            </a:r>
          </a:p>
        </p:txBody>
      </p:sp>
      <p:sp>
        <p:nvSpPr>
          <p:cNvPr id="2" name="矩形 1"/>
          <p:cNvSpPr/>
          <p:nvPr/>
        </p:nvSpPr>
        <p:spPr>
          <a:xfrm>
            <a:off x="300250" y="1229174"/>
            <a:ext cx="8625385" cy="5755422"/>
          </a:xfrm>
          <a:prstGeom prst="rect">
            <a:avLst/>
          </a:prstGeom>
        </p:spPr>
        <p:txBody>
          <a:bodyPr wrap="square">
            <a:spAutoFit/>
          </a:bodyPr>
          <a:lstStyle/>
          <a:p>
            <a:r>
              <a:rPr lang="en-US" altLang="zh-CN" sz="1400" dirty="0"/>
              <a:t>class Person(object):</a:t>
            </a:r>
          </a:p>
          <a:p>
            <a:r>
              <a:rPr lang="en-US" altLang="zh-CN" sz="1400" dirty="0"/>
              <a:t>    """</a:t>
            </a:r>
            <a:r>
              <a:rPr lang="zh-CN" altLang="en-US" sz="1400" dirty="0"/>
              <a:t>对人的一个简单表示</a:t>
            </a:r>
            <a:r>
              <a:rPr lang="en-US" altLang="zh-CN" sz="1400" dirty="0"/>
              <a:t>"""</a:t>
            </a:r>
          </a:p>
          <a:p>
            <a:r>
              <a:rPr lang="en-US" altLang="zh-CN" sz="1400" dirty="0"/>
              <a:t>    </a:t>
            </a:r>
            <a:r>
              <a:rPr lang="en-US" altLang="zh-CN" sz="1400" dirty="0" err="1"/>
              <a:t>num_of_persons</a:t>
            </a:r>
            <a:r>
              <a:rPr lang="en-US" altLang="zh-CN" sz="1400" dirty="0"/>
              <a:t> = 0  # </a:t>
            </a:r>
            <a:r>
              <a:rPr lang="zh-CN" altLang="en-US" sz="1400" dirty="0"/>
              <a:t>类属性：记录实例个数</a:t>
            </a:r>
          </a:p>
          <a:p>
            <a:r>
              <a:rPr lang="zh-CN" altLang="en-US" sz="1400" dirty="0"/>
              <a:t>    </a:t>
            </a:r>
            <a:r>
              <a:rPr lang="en-US" altLang="zh-CN" sz="1400" dirty="0" err="1"/>
              <a:t>def</a:t>
            </a:r>
            <a:r>
              <a:rPr lang="en-US" altLang="zh-CN" sz="1400" dirty="0"/>
              <a:t> __</a:t>
            </a:r>
            <a:r>
              <a:rPr lang="en-US" altLang="zh-CN" sz="1400" dirty="0" err="1"/>
              <a:t>init</a:t>
            </a:r>
            <a:r>
              <a:rPr lang="en-US" altLang="zh-CN" sz="1400" dirty="0"/>
              <a:t>__(self, name, gender, height, weight):</a:t>
            </a:r>
          </a:p>
          <a:p>
            <a:r>
              <a:rPr lang="en-US" altLang="zh-CN" sz="1400" dirty="0"/>
              <a:t>        """</a:t>
            </a:r>
            <a:r>
              <a:rPr lang="zh-CN" altLang="en-US" sz="1400" dirty="0"/>
              <a:t>构造器方法，设置属性的初始值</a:t>
            </a:r>
            <a:r>
              <a:rPr lang="en-US" altLang="zh-CN" sz="1400" dirty="0"/>
              <a:t>"""</a:t>
            </a:r>
          </a:p>
          <a:p>
            <a:r>
              <a:rPr lang="en-US" altLang="zh-CN" sz="1400" dirty="0"/>
              <a:t>        self.name = name  # </a:t>
            </a:r>
            <a:r>
              <a:rPr lang="zh-CN" altLang="en-US" sz="1400" dirty="0"/>
              <a:t>姓名</a:t>
            </a:r>
          </a:p>
          <a:p>
            <a:r>
              <a:rPr lang="zh-CN" altLang="en-US" sz="1400" dirty="0"/>
              <a:t>        </a:t>
            </a:r>
            <a:r>
              <a:rPr lang="en-US" altLang="zh-CN" sz="1400" dirty="0" err="1"/>
              <a:t>self.gender</a:t>
            </a:r>
            <a:r>
              <a:rPr lang="en-US" altLang="zh-CN" sz="1400" dirty="0"/>
              <a:t> = gender  # </a:t>
            </a:r>
            <a:r>
              <a:rPr lang="zh-CN" altLang="en-US" sz="1400" dirty="0"/>
              <a:t>性别</a:t>
            </a:r>
          </a:p>
          <a:p>
            <a:r>
              <a:rPr lang="zh-CN" altLang="en-US" sz="1400" dirty="0">
                <a:solidFill>
                  <a:srgbClr val="0000FF"/>
                </a:solidFill>
              </a:rPr>
              <a:t>        </a:t>
            </a:r>
            <a:r>
              <a:rPr lang="en-US" altLang="zh-CN" sz="1400" dirty="0" err="1">
                <a:solidFill>
                  <a:srgbClr val="0000FF"/>
                </a:solidFill>
              </a:rPr>
              <a:t>self.health</a:t>
            </a:r>
            <a:r>
              <a:rPr lang="en-US" altLang="zh-CN" sz="1400" dirty="0">
                <a:solidFill>
                  <a:srgbClr val="0000FF"/>
                </a:solidFill>
              </a:rPr>
              <a:t> = Health(height, weight)  # </a:t>
            </a:r>
            <a:r>
              <a:rPr lang="zh-CN" altLang="en-US" sz="1400" dirty="0">
                <a:solidFill>
                  <a:srgbClr val="0000FF"/>
                </a:solidFill>
              </a:rPr>
              <a:t>健康状况</a:t>
            </a:r>
          </a:p>
          <a:p>
            <a:r>
              <a:rPr lang="zh-CN" altLang="en-US" sz="1400" dirty="0">
                <a:solidFill>
                  <a:srgbClr val="0000FF"/>
                </a:solidFill>
              </a:rPr>
              <a:t>        </a:t>
            </a:r>
            <a:r>
              <a:rPr lang="en-US" altLang="zh-CN" sz="1400" dirty="0" err="1">
                <a:solidFill>
                  <a:srgbClr val="0000FF"/>
                </a:solidFill>
              </a:rPr>
              <a:t>Person.num_of_persons</a:t>
            </a:r>
            <a:r>
              <a:rPr lang="en-US" altLang="zh-CN" sz="1400" dirty="0">
                <a:solidFill>
                  <a:srgbClr val="0000FF"/>
                </a:solidFill>
              </a:rPr>
              <a:t> += 1  # </a:t>
            </a:r>
            <a:r>
              <a:rPr lang="zh-CN" altLang="en-US" sz="1400" dirty="0">
                <a:solidFill>
                  <a:srgbClr val="0000FF"/>
                </a:solidFill>
              </a:rPr>
              <a:t>计算</a:t>
            </a:r>
            <a:r>
              <a:rPr lang="en-US" altLang="zh-CN" sz="1400" dirty="0">
                <a:solidFill>
                  <a:srgbClr val="0000FF"/>
                </a:solidFill>
              </a:rPr>
              <a:t>Person</a:t>
            </a:r>
            <a:r>
              <a:rPr lang="zh-CN" altLang="en-US" sz="1400" dirty="0">
                <a:solidFill>
                  <a:srgbClr val="0000FF"/>
                </a:solidFill>
              </a:rPr>
              <a:t>实例个数</a:t>
            </a:r>
          </a:p>
          <a:p>
            <a:r>
              <a:rPr lang="zh-CN" altLang="en-US" sz="1400" dirty="0"/>
              <a:t>        </a:t>
            </a:r>
          </a:p>
          <a:p>
            <a:r>
              <a:rPr lang="zh-CN" altLang="en-US" sz="1400" dirty="0"/>
              <a:t>    </a:t>
            </a:r>
            <a:r>
              <a:rPr lang="en-US" altLang="zh-CN" sz="1400" dirty="0" err="1"/>
              <a:t>def</a:t>
            </a:r>
            <a:r>
              <a:rPr lang="en-US" altLang="zh-CN" sz="1400" dirty="0"/>
              <a:t> </a:t>
            </a:r>
            <a:r>
              <a:rPr lang="en-US" altLang="zh-CN" sz="1400" dirty="0" err="1"/>
              <a:t>introduce_oneself</a:t>
            </a:r>
            <a:r>
              <a:rPr lang="en-US" altLang="zh-CN" sz="1400" dirty="0"/>
              <a:t>(self):</a:t>
            </a:r>
          </a:p>
          <a:p>
            <a:r>
              <a:rPr lang="en-US" altLang="zh-CN" sz="1400" dirty="0"/>
              <a:t>        """</a:t>
            </a:r>
            <a:r>
              <a:rPr lang="zh-CN" altLang="en-US" sz="1400" dirty="0"/>
              <a:t>自我介绍方法，格式化输出自我介绍</a:t>
            </a:r>
            <a:r>
              <a:rPr lang="en-US" altLang="zh-CN" sz="1400" dirty="0"/>
              <a:t>"""</a:t>
            </a:r>
          </a:p>
          <a:p>
            <a:r>
              <a:rPr lang="en-US" altLang="zh-CN" sz="1400" dirty="0"/>
              <a:t>        print("</a:t>
            </a:r>
            <a:r>
              <a:rPr lang="zh-CN" altLang="en-US" sz="1400" dirty="0"/>
              <a:t>我的名字叫</a:t>
            </a:r>
            <a:r>
              <a:rPr lang="en-US" altLang="zh-CN" sz="1400" dirty="0"/>
              <a:t>{}</a:t>
            </a:r>
            <a:r>
              <a:rPr lang="zh-CN" altLang="en-US" sz="1400" dirty="0"/>
              <a:t>，我是一位</a:t>
            </a:r>
            <a:r>
              <a:rPr lang="en-US" altLang="zh-CN" sz="1400" dirty="0"/>
              <a:t>{}</a:t>
            </a:r>
            <a:r>
              <a:rPr lang="zh-CN" altLang="en-US" sz="1400" dirty="0"/>
              <a:t>士。</a:t>
            </a:r>
            <a:r>
              <a:rPr lang="en-US" altLang="zh-CN" sz="1400" dirty="0"/>
              <a:t>".format(self.name, </a:t>
            </a:r>
            <a:r>
              <a:rPr lang="en-US" altLang="zh-CN" sz="1400" dirty="0" err="1"/>
              <a:t>self.gender</a:t>
            </a:r>
            <a:r>
              <a:rPr lang="en-US" altLang="zh-CN" sz="1400" dirty="0"/>
              <a:t>))</a:t>
            </a:r>
          </a:p>
          <a:p>
            <a:r>
              <a:rPr lang="en-US" altLang="zh-CN" sz="1400" dirty="0"/>
              <a:t>        </a:t>
            </a:r>
          </a:p>
          <a:p>
            <a:r>
              <a:rPr lang="en-US" altLang="zh-CN" sz="1400" dirty="0"/>
              <a:t>    @</a:t>
            </a:r>
            <a:r>
              <a:rPr lang="en-US" altLang="zh-CN" sz="1400" dirty="0" err="1"/>
              <a:t>classmethod</a:t>
            </a:r>
            <a:endParaRPr lang="en-US" altLang="zh-CN" sz="1400" dirty="0"/>
          </a:p>
          <a:p>
            <a:r>
              <a:rPr lang="en-US" altLang="zh-CN" sz="1400" dirty="0"/>
              <a:t>    </a:t>
            </a:r>
            <a:r>
              <a:rPr lang="en-US" altLang="zh-CN" sz="1400" dirty="0" err="1"/>
              <a:t>def</a:t>
            </a:r>
            <a:r>
              <a:rPr lang="en-US" altLang="zh-CN" sz="1400" dirty="0"/>
              <a:t> </a:t>
            </a:r>
            <a:r>
              <a:rPr lang="en-US" altLang="zh-CN" sz="1400" dirty="0" err="1"/>
              <a:t>get_num_of_persons</a:t>
            </a:r>
            <a:r>
              <a:rPr lang="en-US" altLang="zh-CN" sz="1400" dirty="0"/>
              <a:t>(</a:t>
            </a:r>
            <a:r>
              <a:rPr lang="en-US" altLang="zh-CN" sz="1400" dirty="0" err="1"/>
              <a:t>cls</a:t>
            </a:r>
            <a:r>
              <a:rPr lang="en-US" altLang="zh-CN" sz="1400" dirty="0"/>
              <a:t>):</a:t>
            </a:r>
          </a:p>
          <a:p>
            <a:r>
              <a:rPr lang="en-US" altLang="zh-CN" sz="1400" dirty="0"/>
              <a:t>        """</a:t>
            </a:r>
            <a:r>
              <a:rPr lang="zh-CN" altLang="en-US" sz="1400" dirty="0"/>
              <a:t>返回所创建的</a:t>
            </a:r>
            <a:r>
              <a:rPr lang="en-US" altLang="zh-CN" sz="1400" dirty="0"/>
              <a:t>Person</a:t>
            </a:r>
            <a:r>
              <a:rPr lang="zh-CN" altLang="en-US" sz="1400" dirty="0"/>
              <a:t>实例个数</a:t>
            </a:r>
            <a:r>
              <a:rPr lang="en-US" altLang="zh-CN" sz="1400" dirty="0"/>
              <a:t>"""</a:t>
            </a:r>
          </a:p>
          <a:p>
            <a:r>
              <a:rPr lang="en-US" altLang="zh-CN" sz="1400" dirty="0"/>
              <a:t>        return </a:t>
            </a:r>
            <a:r>
              <a:rPr lang="en-US" altLang="zh-CN" sz="1400" dirty="0" err="1"/>
              <a:t>cls.num_of_persons</a:t>
            </a:r>
            <a:endParaRPr lang="en-US" altLang="zh-CN" sz="1400" dirty="0"/>
          </a:p>
          <a:p>
            <a:endParaRPr lang="en-US" altLang="zh-CN" sz="1400" dirty="0"/>
          </a:p>
          <a:p>
            <a:r>
              <a:rPr lang="en-US" altLang="zh-CN" sz="1400" dirty="0"/>
              <a:t>#</a:t>
            </a:r>
            <a:r>
              <a:rPr lang="zh-CN" altLang="en-US" sz="1400" dirty="0"/>
              <a:t>主程序</a:t>
            </a:r>
          </a:p>
          <a:p>
            <a:r>
              <a:rPr lang="en-US" altLang="zh-CN" sz="1400" dirty="0" err="1"/>
              <a:t>yue</a:t>
            </a:r>
            <a:r>
              <a:rPr lang="en-US" altLang="zh-CN" sz="1400" dirty="0"/>
              <a:t> = Person('</a:t>
            </a:r>
            <a:r>
              <a:rPr lang="zh-CN" altLang="en-US" sz="1400" dirty="0"/>
              <a:t>王月</a:t>
            </a:r>
            <a:r>
              <a:rPr lang="en-US" altLang="zh-CN" sz="1400" dirty="0"/>
              <a:t>', '</a:t>
            </a:r>
            <a:r>
              <a:rPr lang="zh-CN" altLang="en-US" sz="1400" dirty="0"/>
              <a:t>男</a:t>
            </a:r>
            <a:r>
              <a:rPr lang="en-US" altLang="zh-CN" sz="1400" dirty="0"/>
              <a:t>', 1.62, 70)</a:t>
            </a:r>
          </a:p>
          <a:p>
            <a:r>
              <a:rPr lang="en-US" altLang="zh-CN" sz="1400" dirty="0" err="1"/>
              <a:t>jia</a:t>
            </a:r>
            <a:r>
              <a:rPr lang="en-US" altLang="zh-CN" sz="1400" dirty="0"/>
              <a:t> = Person('</a:t>
            </a:r>
            <a:r>
              <a:rPr lang="zh-CN" altLang="en-US" sz="1400" dirty="0"/>
              <a:t>刘佳</a:t>
            </a:r>
            <a:r>
              <a:rPr lang="en-US" altLang="zh-CN" sz="1400" dirty="0"/>
              <a:t>', '</a:t>
            </a:r>
            <a:r>
              <a:rPr lang="zh-CN" altLang="en-US" sz="1400" dirty="0"/>
              <a:t>男</a:t>
            </a:r>
            <a:r>
              <a:rPr lang="en-US" altLang="zh-CN" sz="1400" dirty="0"/>
              <a:t>', 1.75, 60)</a:t>
            </a:r>
          </a:p>
          <a:p>
            <a:r>
              <a:rPr lang="en-US" altLang="zh-CN" sz="1400" dirty="0"/>
              <a:t>print(yue.name + '</a:t>
            </a:r>
            <a:r>
              <a:rPr lang="zh-CN" altLang="en-US" sz="1400" dirty="0"/>
              <a:t>：</a:t>
            </a:r>
            <a:r>
              <a:rPr lang="en-US" altLang="zh-CN" sz="1400" dirty="0"/>
              <a:t>')</a:t>
            </a:r>
          </a:p>
          <a:p>
            <a:r>
              <a:rPr lang="en-US" altLang="zh-CN" sz="1400" dirty="0" err="1">
                <a:solidFill>
                  <a:srgbClr val="0000FF"/>
                </a:solidFill>
              </a:rPr>
              <a:t>yue.health.show_bmi</a:t>
            </a:r>
            <a:r>
              <a:rPr lang="en-US" altLang="zh-CN" sz="1400" dirty="0">
                <a:solidFill>
                  <a:srgbClr val="0000FF"/>
                </a:solidFill>
              </a:rPr>
              <a:t>()</a:t>
            </a:r>
          </a:p>
          <a:p>
            <a:r>
              <a:rPr lang="en-US" altLang="zh-CN" sz="1400" dirty="0"/>
              <a:t>print(jia.name + '</a:t>
            </a:r>
            <a:r>
              <a:rPr lang="zh-CN" altLang="en-US" sz="1400" dirty="0"/>
              <a:t>：</a:t>
            </a:r>
            <a:r>
              <a:rPr lang="en-US" altLang="zh-CN" sz="1400" dirty="0"/>
              <a:t>')</a:t>
            </a:r>
          </a:p>
          <a:p>
            <a:r>
              <a:rPr lang="en-US" altLang="zh-CN" sz="1400" dirty="0" err="1">
                <a:solidFill>
                  <a:srgbClr val="0000FF"/>
                </a:solidFill>
              </a:rPr>
              <a:t>jia.health.show_bmi</a:t>
            </a:r>
            <a:r>
              <a:rPr lang="en-US" altLang="zh-CN" sz="1400" dirty="0">
                <a:solidFill>
                  <a:srgbClr val="0000FF"/>
                </a:solidFill>
              </a:rPr>
              <a:t>()</a:t>
            </a:r>
            <a:endParaRPr lang="zh-CN" altLang="en-US" sz="1400" dirty="0">
              <a:solidFill>
                <a:srgbClr val="0000FF"/>
              </a:solidFill>
            </a:endParaRPr>
          </a:p>
        </p:txBody>
      </p:sp>
      <p:pic>
        <p:nvPicPr>
          <p:cNvPr id="5" name="图片 4">
            <a:extLst>
              <a:ext uri="{FF2B5EF4-FFF2-40B4-BE49-F238E27FC236}">
                <a16:creationId xmlns:a16="http://schemas.microsoft.com/office/drawing/2014/main" xmlns="" id="{FFA268EB-87B2-B448-80D5-C4A1475418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7534" y="5099493"/>
            <a:ext cx="2448266" cy="886636"/>
          </a:xfrm>
          <a:prstGeom prst="rect">
            <a:avLst/>
          </a:prstGeom>
          <a:noFill/>
          <a:ln>
            <a:noFill/>
          </a:ln>
        </p:spPr>
      </p:pic>
    </p:spTree>
    <p:extLst>
      <p:ext uri="{BB962C8B-B14F-4D97-AF65-F5344CB8AC3E}">
        <p14:creationId xmlns:p14="http://schemas.microsoft.com/office/powerpoint/2010/main" val="3985914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6.6</a:t>
            </a:r>
            <a:r>
              <a:rPr lang="zh-CN" altLang="en-US" dirty="0"/>
              <a:t> 消息传递</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19100" y="2133599"/>
            <a:ext cx="8135620" cy="4043681"/>
          </a:xfrm>
        </p:spPr>
        <p:txBody>
          <a:bodyPr/>
          <a:lstStyle/>
          <a:p>
            <a:r>
              <a:rPr lang="zh-CN" altLang="zh-CN" b="1" dirty="0">
                <a:solidFill>
                  <a:srgbClr val="C00000"/>
                </a:solidFill>
              </a:rPr>
              <a:t>消息传递</a:t>
            </a:r>
            <a:r>
              <a:rPr lang="zh-CN" altLang="zh-CN" dirty="0"/>
              <a:t>是使得对象之间具有交互能力的重要模型。消息传递原来是一种与通信有关的概念</a:t>
            </a:r>
            <a:r>
              <a:rPr lang="zh-CN" altLang="zh-CN" dirty="0" smtClean="0"/>
              <a:t>。</a:t>
            </a:r>
            <a:endParaRPr lang="en-US" altLang="zh-CN" dirty="0" smtClean="0"/>
          </a:p>
          <a:p>
            <a:r>
              <a:rPr lang="zh-CN" altLang="zh-CN" dirty="0" smtClean="0"/>
              <a:t>对象</a:t>
            </a:r>
            <a:r>
              <a:rPr lang="zh-CN" altLang="zh-CN" dirty="0"/>
              <a:t>被看成通过消息传递的方式互相联系的通信实体。实际上，两个通信的对象可以都在本机里，不一定处在网络中的两地</a:t>
            </a:r>
            <a:r>
              <a:rPr lang="zh-CN" altLang="zh-CN" dirty="0" smtClean="0"/>
              <a:t>。</a:t>
            </a:r>
            <a:endParaRPr lang="en-US" altLang="zh-CN" dirty="0" smtClean="0"/>
          </a:p>
          <a:p>
            <a:r>
              <a:rPr lang="zh-CN" altLang="zh-CN" dirty="0" smtClean="0"/>
              <a:t>面向对象</a:t>
            </a:r>
            <a:r>
              <a:rPr lang="zh-CN" altLang="zh-CN" dirty="0"/>
              <a:t>编程中，</a:t>
            </a:r>
            <a:r>
              <a:rPr lang="zh-CN" altLang="zh-CN" dirty="0">
                <a:solidFill>
                  <a:srgbClr val="C00000"/>
                </a:solidFill>
              </a:rPr>
              <a:t>消息传递常通过一个对象调用另一个对象的方法来实现</a:t>
            </a:r>
            <a:r>
              <a:rPr lang="zh-CN" altLang="zh-CN" dirty="0"/>
              <a:t>。</a:t>
            </a:r>
          </a:p>
          <a:p>
            <a:pPr marL="0" indent="0">
              <a:buNone/>
            </a:pPr>
            <a:endParaRPr lang="zh-CN" altLang="en-US" sz="1800" dirty="0">
              <a:latin typeface="黑体" panose="02010609060101010101" pitchFamily="49" charset="-122"/>
            </a:endParaRPr>
          </a:p>
        </p:txBody>
      </p:sp>
    </p:spTree>
    <p:extLst>
      <p:ext uri="{BB962C8B-B14F-4D97-AF65-F5344CB8AC3E}">
        <p14:creationId xmlns:p14="http://schemas.microsoft.com/office/powerpoint/2010/main" val="2467689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6.6</a:t>
            </a:r>
            <a:r>
              <a:rPr lang="zh-CN" altLang="en-US" dirty="0"/>
              <a:t> 消息传递</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19099" y="1629086"/>
            <a:ext cx="8574775" cy="5035873"/>
          </a:xfrm>
        </p:spPr>
        <p:txBody>
          <a:bodyPr/>
          <a:lstStyle/>
          <a:p>
            <a:r>
              <a:rPr lang="zh-CN" altLang="zh-CN" sz="1800" dirty="0"/>
              <a:t>【例</a:t>
            </a:r>
            <a:r>
              <a:rPr lang="en-US" altLang="zh-CN" sz="1800" dirty="0"/>
              <a:t>6-7</a:t>
            </a:r>
            <a:r>
              <a:rPr lang="zh-CN" altLang="zh-CN" sz="1800" dirty="0"/>
              <a:t>】</a:t>
            </a:r>
            <a:r>
              <a:rPr lang="en-US" altLang="zh-CN" sz="1800" dirty="0"/>
              <a:t>  </a:t>
            </a:r>
            <a:r>
              <a:rPr lang="zh-CN" altLang="zh-CN" sz="1800" dirty="0"/>
              <a:t>在</a:t>
            </a:r>
            <a:r>
              <a:rPr lang="en-US" altLang="zh-CN" sz="1800" dirty="0"/>
              <a:t>Teacher</a:t>
            </a:r>
            <a:r>
              <a:rPr lang="zh-CN" altLang="zh-CN" sz="1800" dirty="0"/>
              <a:t>类中，增加一个新方法，用于教师请一个学生做自我介绍。</a:t>
            </a:r>
          </a:p>
          <a:p>
            <a:pPr marL="0" indent="0">
              <a:buNone/>
            </a:pPr>
            <a:r>
              <a:rPr lang="en-US" altLang="zh-CN" sz="1600" dirty="0"/>
              <a:t>class Teacher(Person):</a:t>
            </a:r>
          </a:p>
          <a:p>
            <a:pPr marL="0" indent="0">
              <a:buNone/>
            </a:pPr>
            <a:r>
              <a:rPr lang="en-US" altLang="zh-CN" sz="1600" dirty="0"/>
              <a:t>    """</a:t>
            </a:r>
            <a:r>
              <a:rPr lang="zh-CN" altLang="en-US" sz="1600" dirty="0"/>
              <a:t>对大学教师的一个简单表示</a:t>
            </a:r>
            <a:r>
              <a:rPr lang="en-US" altLang="zh-CN" sz="1600" dirty="0"/>
              <a:t>"""</a:t>
            </a:r>
          </a:p>
          <a:p>
            <a:pPr marL="0" indent="0">
              <a:buNone/>
            </a:pPr>
            <a:r>
              <a:rPr lang="en-US" altLang="zh-CN" sz="1600" dirty="0"/>
              <a:t>    </a:t>
            </a:r>
            <a:r>
              <a:rPr lang="en-US" altLang="zh-CN" sz="1600" dirty="0" err="1"/>
              <a:t>num_of_teachers</a:t>
            </a:r>
            <a:r>
              <a:rPr lang="en-US" altLang="zh-CN" sz="1600" dirty="0"/>
              <a:t> = 0  # </a:t>
            </a:r>
            <a:r>
              <a:rPr lang="zh-CN" altLang="en-US" sz="1600" dirty="0"/>
              <a:t>类属性：记录</a:t>
            </a:r>
            <a:r>
              <a:rPr lang="en-US" altLang="zh-CN" sz="1600" dirty="0"/>
              <a:t>Teacher</a:t>
            </a:r>
            <a:r>
              <a:rPr lang="zh-CN" altLang="en-US" sz="1600" dirty="0"/>
              <a:t>实例个数	</a:t>
            </a:r>
          </a:p>
          <a:p>
            <a:pPr marL="0" indent="0">
              <a:buNone/>
            </a:pPr>
            <a:r>
              <a:rPr lang="zh-CN" altLang="en-US" sz="1600" dirty="0"/>
              <a:t>    </a:t>
            </a:r>
            <a:r>
              <a:rPr lang="en-US" altLang="zh-CN" sz="1600" dirty="0" err="1"/>
              <a:t>def</a:t>
            </a:r>
            <a:r>
              <a:rPr lang="en-US" altLang="zh-CN" sz="1600" dirty="0"/>
              <a:t> __</a:t>
            </a:r>
            <a:r>
              <a:rPr lang="en-US" altLang="zh-CN" sz="1600" dirty="0" err="1"/>
              <a:t>init</a:t>
            </a:r>
            <a:r>
              <a:rPr lang="en-US" altLang="zh-CN" sz="1600" dirty="0"/>
              <a:t>__(self, name, gender, height, weight, </a:t>
            </a:r>
            <a:r>
              <a:rPr lang="en-US" altLang="zh-CN" sz="1600" dirty="0" err="1"/>
              <a:t>job_id</a:t>
            </a:r>
            <a:r>
              <a:rPr lang="en-US" altLang="zh-CN" sz="1600" dirty="0"/>
              <a:t>, school, department):</a:t>
            </a:r>
          </a:p>
          <a:p>
            <a:pPr marL="0" indent="0">
              <a:buNone/>
            </a:pPr>
            <a:r>
              <a:rPr lang="en-US" altLang="zh-CN" sz="1600" kern="1200" dirty="0">
                <a:solidFill>
                  <a:srgbClr val="0000FF"/>
                </a:solidFill>
              </a:rPr>
              <a:t>        Person.__</a:t>
            </a:r>
            <a:r>
              <a:rPr lang="en-US" altLang="zh-CN" sz="1600" kern="1200" dirty="0" err="1">
                <a:solidFill>
                  <a:srgbClr val="0000FF"/>
                </a:solidFill>
              </a:rPr>
              <a:t>init</a:t>
            </a:r>
            <a:r>
              <a:rPr lang="en-US" altLang="zh-CN" sz="1600" kern="1200" dirty="0">
                <a:solidFill>
                  <a:srgbClr val="0000FF"/>
                </a:solidFill>
              </a:rPr>
              <a:t>__(self, name, gender, height, weight)</a:t>
            </a:r>
          </a:p>
          <a:p>
            <a:pPr marL="0" indent="0">
              <a:buNone/>
            </a:pPr>
            <a:r>
              <a:rPr lang="en-US" altLang="zh-CN" sz="1600" dirty="0"/>
              <a:t>        </a:t>
            </a:r>
            <a:r>
              <a:rPr lang="en-US" altLang="zh-CN" sz="1600" dirty="0" err="1"/>
              <a:t>self.job_id</a:t>
            </a:r>
            <a:r>
              <a:rPr lang="en-US" altLang="zh-CN" sz="1600" dirty="0"/>
              <a:t> = </a:t>
            </a:r>
            <a:r>
              <a:rPr lang="en-US" altLang="zh-CN" sz="1600" dirty="0" err="1"/>
              <a:t>job_id</a:t>
            </a:r>
            <a:r>
              <a:rPr lang="en-US" altLang="zh-CN" sz="1600" dirty="0"/>
              <a:t>  # </a:t>
            </a:r>
            <a:r>
              <a:rPr lang="zh-CN" altLang="en-US" sz="1600" dirty="0"/>
              <a:t>工号</a:t>
            </a:r>
          </a:p>
          <a:p>
            <a:pPr marL="0" indent="0">
              <a:buNone/>
            </a:pPr>
            <a:r>
              <a:rPr lang="zh-CN" altLang="en-US" sz="1600" dirty="0"/>
              <a:t>        </a:t>
            </a:r>
            <a:r>
              <a:rPr lang="en-US" altLang="zh-CN" sz="1600" dirty="0" err="1"/>
              <a:t>self.school</a:t>
            </a:r>
            <a:r>
              <a:rPr lang="en-US" altLang="zh-CN" sz="1600" dirty="0"/>
              <a:t> = school  # </a:t>
            </a:r>
            <a:r>
              <a:rPr lang="zh-CN" altLang="en-US" sz="1600" dirty="0"/>
              <a:t>学院</a:t>
            </a:r>
          </a:p>
          <a:p>
            <a:pPr marL="0" indent="0">
              <a:buNone/>
            </a:pPr>
            <a:r>
              <a:rPr lang="zh-CN" altLang="en-US" sz="1600" dirty="0"/>
              <a:t>        </a:t>
            </a:r>
            <a:r>
              <a:rPr lang="en-US" altLang="zh-CN" sz="1600" dirty="0" err="1"/>
              <a:t>self.department</a:t>
            </a:r>
            <a:r>
              <a:rPr lang="en-US" altLang="zh-CN" sz="1600" dirty="0"/>
              <a:t> = department  # </a:t>
            </a:r>
            <a:r>
              <a:rPr lang="zh-CN" altLang="en-US" sz="1600" dirty="0"/>
              <a:t>部门</a:t>
            </a:r>
          </a:p>
          <a:p>
            <a:pPr marL="0" indent="0">
              <a:buNone/>
            </a:pPr>
            <a:r>
              <a:rPr lang="zh-CN" altLang="en-US" sz="1600" dirty="0"/>
              <a:t>        </a:t>
            </a:r>
            <a:r>
              <a:rPr lang="en-US" altLang="zh-CN" sz="1600" dirty="0" err="1"/>
              <a:t>Teacher.num_of_teachers</a:t>
            </a:r>
            <a:r>
              <a:rPr lang="en-US" altLang="zh-CN" sz="1600" dirty="0"/>
              <a:t> += 1  # </a:t>
            </a:r>
            <a:r>
              <a:rPr lang="zh-CN" altLang="en-US" sz="1600" dirty="0"/>
              <a:t>计算实例个数	</a:t>
            </a:r>
          </a:p>
          <a:p>
            <a:pPr marL="0" indent="0">
              <a:buNone/>
            </a:pPr>
            <a:r>
              <a:rPr lang="zh-CN" altLang="en-US" sz="1600" dirty="0"/>
              <a:t>    </a:t>
            </a:r>
            <a:r>
              <a:rPr lang="en-US" altLang="zh-CN" sz="1600" dirty="0"/>
              <a:t>@</a:t>
            </a:r>
            <a:r>
              <a:rPr lang="en-US" altLang="zh-CN" sz="1600" dirty="0" err="1"/>
              <a:t>classmethod</a:t>
            </a:r>
            <a:endParaRPr lang="en-US" altLang="zh-CN" sz="1600" dirty="0"/>
          </a:p>
          <a:p>
            <a:pPr marL="0" indent="0">
              <a:buNone/>
            </a:pPr>
            <a:r>
              <a:rPr lang="en-US" altLang="zh-CN" sz="1600" dirty="0"/>
              <a:t>    </a:t>
            </a:r>
            <a:r>
              <a:rPr lang="en-US" altLang="zh-CN" sz="1600" dirty="0" err="1"/>
              <a:t>def</a:t>
            </a:r>
            <a:r>
              <a:rPr lang="en-US" altLang="zh-CN" sz="1600" dirty="0"/>
              <a:t> </a:t>
            </a:r>
            <a:r>
              <a:rPr lang="en-US" altLang="zh-CN" sz="1600" dirty="0" err="1"/>
              <a:t>get_num_of_teachers</a:t>
            </a:r>
            <a:r>
              <a:rPr lang="en-US" altLang="zh-CN" sz="1600" dirty="0"/>
              <a:t>(</a:t>
            </a:r>
            <a:r>
              <a:rPr lang="en-US" altLang="zh-CN" sz="1600" dirty="0" err="1"/>
              <a:t>cls</a:t>
            </a:r>
            <a:r>
              <a:rPr lang="en-US" altLang="zh-CN" sz="1600" dirty="0"/>
              <a:t>):</a:t>
            </a:r>
          </a:p>
          <a:p>
            <a:pPr marL="0" indent="0">
              <a:buNone/>
            </a:pPr>
            <a:r>
              <a:rPr lang="en-US" altLang="zh-CN" sz="1600" dirty="0"/>
              <a:t>        """</a:t>
            </a:r>
            <a:r>
              <a:rPr lang="zh-CN" altLang="en-US" sz="1600" dirty="0"/>
              <a:t>输出</a:t>
            </a:r>
            <a:r>
              <a:rPr lang="en-US" altLang="zh-CN" sz="1600" dirty="0"/>
              <a:t>Teacher</a:t>
            </a:r>
            <a:r>
              <a:rPr lang="zh-CN" altLang="en-US" sz="1600" dirty="0"/>
              <a:t>类的实例个数</a:t>
            </a:r>
            <a:r>
              <a:rPr lang="en-US" altLang="zh-CN" sz="1600" dirty="0"/>
              <a:t>"""</a:t>
            </a:r>
          </a:p>
          <a:p>
            <a:pPr marL="0" indent="0">
              <a:buNone/>
            </a:pPr>
            <a:r>
              <a:rPr lang="en-US" altLang="zh-CN" sz="1600" dirty="0"/>
              <a:t>        return </a:t>
            </a:r>
            <a:r>
              <a:rPr lang="en-US" altLang="zh-CN" sz="1600" dirty="0" err="1"/>
              <a:t>cls.num_of_teachers</a:t>
            </a:r>
            <a:r>
              <a:rPr lang="en-US" altLang="zh-CN" sz="1600" dirty="0"/>
              <a:t>	</a:t>
            </a:r>
          </a:p>
          <a:p>
            <a:pPr marL="0" indent="0">
              <a:buNone/>
            </a:pPr>
            <a:r>
              <a:rPr lang="en-US" altLang="zh-CN" sz="1600" kern="1200" dirty="0">
                <a:solidFill>
                  <a:srgbClr val="0000FF"/>
                </a:solidFill>
              </a:rPr>
              <a:t>    </a:t>
            </a:r>
            <a:r>
              <a:rPr lang="en-US" altLang="zh-CN" sz="1600" kern="1200" dirty="0" err="1">
                <a:solidFill>
                  <a:srgbClr val="0000FF"/>
                </a:solidFill>
              </a:rPr>
              <a:t>def</a:t>
            </a:r>
            <a:r>
              <a:rPr lang="en-US" altLang="zh-CN" sz="1600" kern="1200" dirty="0">
                <a:solidFill>
                  <a:srgbClr val="0000FF"/>
                </a:solidFill>
              </a:rPr>
              <a:t> </a:t>
            </a:r>
            <a:r>
              <a:rPr lang="en-US" altLang="zh-CN" sz="1600" kern="1200" dirty="0" err="1">
                <a:solidFill>
                  <a:srgbClr val="0000FF"/>
                </a:solidFill>
              </a:rPr>
              <a:t>ask_introduce</a:t>
            </a:r>
            <a:r>
              <a:rPr lang="en-US" altLang="zh-CN" sz="1600" kern="1200" dirty="0">
                <a:solidFill>
                  <a:srgbClr val="0000FF"/>
                </a:solidFill>
              </a:rPr>
              <a:t>(self, student):</a:t>
            </a:r>
          </a:p>
          <a:p>
            <a:pPr marL="0" indent="0">
              <a:buNone/>
            </a:pPr>
            <a:r>
              <a:rPr lang="en-US" altLang="zh-CN" sz="1600" kern="1200" dirty="0">
                <a:solidFill>
                  <a:srgbClr val="0000FF"/>
                </a:solidFill>
              </a:rPr>
              <a:t>        """</a:t>
            </a:r>
            <a:r>
              <a:rPr lang="zh-CN" altLang="en-US" sz="1600" kern="1200" dirty="0">
                <a:solidFill>
                  <a:srgbClr val="0000FF"/>
                </a:solidFill>
              </a:rPr>
              <a:t>教师请学生做自我介绍</a:t>
            </a:r>
            <a:r>
              <a:rPr lang="en-US" altLang="zh-CN" sz="1600" kern="1200" dirty="0">
                <a:solidFill>
                  <a:srgbClr val="0000FF"/>
                </a:solidFill>
              </a:rPr>
              <a:t>"""</a:t>
            </a:r>
          </a:p>
          <a:p>
            <a:pPr marL="0" indent="0">
              <a:buNone/>
            </a:pPr>
            <a:r>
              <a:rPr lang="en-US" altLang="zh-CN" sz="1600" kern="1200" dirty="0">
                <a:solidFill>
                  <a:srgbClr val="0000FF"/>
                </a:solidFill>
              </a:rPr>
              <a:t>        </a:t>
            </a:r>
            <a:r>
              <a:rPr lang="en-US" altLang="zh-CN" sz="1600" kern="1200" dirty="0" err="1">
                <a:solidFill>
                  <a:srgbClr val="0000FF"/>
                </a:solidFill>
              </a:rPr>
              <a:t>student.introduce_oneself</a:t>
            </a:r>
            <a:r>
              <a:rPr lang="en-US" altLang="zh-CN" sz="1600" kern="1200" dirty="0">
                <a:solidFill>
                  <a:srgbClr val="0000FF"/>
                </a:solidFill>
              </a:rPr>
              <a:t>()</a:t>
            </a:r>
            <a:r>
              <a:rPr lang="en-US" altLang="zh-CN" sz="1800" dirty="0" smtClean="0">
                <a:solidFill>
                  <a:srgbClr val="C00000"/>
                </a:solidFill>
              </a:rPr>
              <a:t>	 </a:t>
            </a:r>
            <a:r>
              <a:rPr lang="en-US" altLang="zh-CN" sz="1600" dirty="0" smtClean="0">
                <a:solidFill>
                  <a:srgbClr val="C00000"/>
                </a:solidFill>
              </a:rPr>
              <a:t>#</a:t>
            </a:r>
            <a:r>
              <a:rPr lang="zh-CN" altLang="en-US" sz="1600" dirty="0">
                <a:solidFill>
                  <a:srgbClr val="C00000"/>
                </a:solidFill>
              </a:rPr>
              <a:t>消息传递</a:t>
            </a:r>
            <a:endParaRPr lang="zh-CN" altLang="en-US" sz="1600" dirty="0">
              <a:solidFill>
                <a:srgbClr val="C00000"/>
              </a:solidFill>
              <a:latin typeface="黑体" panose="02010609060101010101" pitchFamily="49" charset="-122"/>
            </a:endParaRPr>
          </a:p>
        </p:txBody>
      </p:sp>
    </p:spTree>
    <p:extLst>
      <p:ext uri="{BB962C8B-B14F-4D97-AF65-F5344CB8AC3E}">
        <p14:creationId xmlns:p14="http://schemas.microsoft.com/office/powerpoint/2010/main" val="284731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6.6</a:t>
            </a:r>
            <a:r>
              <a:rPr lang="zh-CN" altLang="en-US" dirty="0"/>
              <a:t> 消息传递</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19099" y="2286000"/>
            <a:ext cx="8155941" cy="3596640"/>
          </a:xfrm>
        </p:spPr>
        <p:txBody>
          <a:bodyPr/>
          <a:lstStyle/>
          <a:p>
            <a:pPr marL="0" indent="0">
              <a:buNone/>
            </a:pPr>
            <a:r>
              <a:rPr lang="en-US" altLang="zh-CN" sz="1800" dirty="0"/>
              <a:t>	</a:t>
            </a:r>
            <a:r>
              <a:rPr lang="en-US" altLang="zh-CN" sz="1800" dirty="0" err="1"/>
              <a:t>yue</a:t>
            </a:r>
            <a:r>
              <a:rPr lang="en-US" altLang="zh-CN" sz="1800" dirty="0"/>
              <a:t> = Teacher</a:t>
            </a:r>
            <a:r>
              <a:rPr lang="en-US" altLang="zh-CN" sz="1800" dirty="0" smtClean="0"/>
              <a:t>('</a:t>
            </a:r>
            <a:r>
              <a:rPr lang="zh-CN" altLang="zh-CN" sz="1800" dirty="0" smtClean="0"/>
              <a:t>王月</a:t>
            </a:r>
            <a:r>
              <a:rPr lang="en-US" altLang="zh-CN" sz="1800" dirty="0" smtClean="0"/>
              <a:t>', '</a:t>
            </a:r>
            <a:r>
              <a:rPr lang="zh-CN" altLang="zh-CN" sz="1800" dirty="0" smtClean="0"/>
              <a:t>男</a:t>
            </a:r>
            <a:r>
              <a:rPr lang="en-US" altLang="zh-CN" sz="1800" dirty="0" smtClean="0"/>
              <a:t>', </a:t>
            </a:r>
            <a:r>
              <a:rPr lang="en-US" altLang="zh-CN" sz="1800" dirty="0"/>
              <a:t>1.62, 70, </a:t>
            </a:r>
            <a:r>
              <a:rPr lang="en-US" altLang="zh-CN" sz="1800" dirty="0" smtClean="0"/>
              <a:t>'2014312200', '</a:t>
            </a:r>
            <a:r>
              <a:rPr lang="zh-CN" altLang="zh-CN" sz="1800" dirty="0" smtClean="0"/>
              <a:t>信息</a:t>
            </a:r>
            <a:r>
              <a:rPr lang="en-US" altLang="zh-CN" sz="1800" dirty="0" smtClean="0"/>
              <a:t>', '</a:t>
            </a:r>
            <a:r>
              <a:rPr lang="zh-CN" altLang="zh-CN" sz="1800" dirty="0" smtClean="0"/>
              <a:t>信息管理</a:t>
            </a:r>
            <a:r>
              <a:rPr lang="en-US" altLang="zh-CN" sz="1800" dirty="0" smtClean="0"/>
              <a:t>')</a:t>
            </a:r>
            <a:endParaRPr lang="zh-CN" altLang="zh-CN" sz="1800" dirty="0"/>
          </a:p>
          <a:p>
            <a:pPr marL="0" indent="0">
              <a:buNone/>
            </a:pPr>
            <a:r>
              <a:rPr lang="en-US" altLang="zh-CN" sz="1800" dirty="0"/>
              <a:t>	</a:t>
            </a:r>
            <a:r>
              <a:rPr lang="en-US" altLang="zh-CN" sz="1800" dirty="0" err="1"/>
              <a:t>jia</a:t>
            </a:r>
            <a:r>
              <a:rPr lang="en-US" altLang="zh-CN" sz="1800" dirty="0"/>
              <a:t> = Student</a:t>
            </a:r>
            <a:r>
              <a:rPr lang="en-US" altLang="zh-CN" sz="1800" dirty="0" smtClean="0"/>
              <a:t>('</a:t>
            </a:r>
            <a:r>
              <a:rPr lang="zh-CN" altLang="zh-CN" sz="1800" dirty="0" smtClean="0"/>
              <a:t>刘佳</a:t>
            </a:r>
            <a:r>
              <a:rPr lang="en-US" altLang="zh-CN" sz="1800" dirty="0" smtClean="0"/>
              <a:t>', '</a:t>
            </a:r>
            <a:r>
              <a:rPr lang="zh-CN" altLang="zh-CN" sz="1800" dirty="0" smtClean="0"/>
              <a:t>男</a:t>
            </a:r>
            <a:r>
              <a:rPr lang="en-US" altLang="zh-CN" sz="1800" dirty="0" smtClean="0"/>
              <a:t>', </a:t>
            </a:r>
            <a:r>
              <a:rPr lang="en-US" altLang="zh-CN" sz="1800" dirty="0"/>
              <a:t>1.75, 70, </a:t>
            </a:r>
            <a:r>
              <a:rPr lang="en-US" altLang="zh-CN" sz="1800" dirty="0" smtClean="0"/>
              <a:t>'2018312200', '</a:t>
            </a:r>
            <a:r>
              <a:rPr lang="zh-CN" altLang="zh-CN" sz="1800" dirty="0" smtClean="0"/>
              <a:t>信息</a:t>
            </a:r>
            <a:r>
              <a:rPr lang="en-US" altLang="zh-CN" sz="1800" dirty="0" smtClean="0"/>
              <a:t>', '</a:t>
            </a:r>
            <a:r>
              <a:rPr lang="zh-CN" altLang="zh-CN" sz="1800" dirty="0" smtClean="0"/>
              <a:t>信息管理</a:t>
            </a:r>
            <a:r>
              <a:rPr lang="en-US" altLang="zh-CN" sz="1800" dirty="0" smtClean="0"/>
              <a:t>')</a:t>
            </a:r>
            <a:endParaRPr lang="zh-CN" altLang="zh-CN" sz="1800" dirty="0"/>
          </a:p>
          <a:p>
            <a:pPr marL="0" indent="0">
              <a:buNone/>
            </a:pPr>
            <a:r>
              <a:rPr lang="en-US" altLang="zh-CN" sz="1800" dirty="0"/>
              <a:t>	</a:t>
            </a:r>
            <a:r>
              <a:rPr lang="en-US" altLang="zh-CN" sz="1800" dirty="0" err="1"/>
              <a:t>yue.ask_introduce</a:t>
            </a:r>
            <a:r>
              <a:rPr lang="en-US" altLang="zh-CN" sz="1800" dirty="0"/>
              <a:t>(</a:t>
            </a:r>
            <a:r>
              <a:rPr lang="en-US" altLang="zh-CN" sz="1800" dirty="0" err="1"/>
              <a:t>jia</a:t>
            </a:r>
            <a:r>
              <a:rPr lang="en-US" altLang="zh-CN" sz="1800" dirty="0"/>
              <a:t>)</a:t>
            </a:r>
            <a:endParaRPr lang="zh-CN" altLang="zh-CN" sz="1800" dirty="0"/>
          </a:p>
          <a:p>
            <a:pPr marL="0" indent="0">
              <a:buNone/>
            </a:pPr>
            <a:endParaRPr lang="zh-CN" altLang="en-US" sz="1800" dirty="0">
              <a:latin typeface="黑体" panose="02010609060101010101" pitchFamily="49" charset="-122"/>
            </a:endParaRPr>
          </a:p>
        </p:txBody>
      </p:sp>
      <p:pic>
        <p:nvPicPr>
          <p:cNvPr id="4" name="图片 3">
            <a:extLst>
              <a:ext uri="{FF2B5EF4-FFF2-40B4-BE49-F238E27FC236}">
                <a16:creationId xmlns:a16="http://schemas.microsoft.com/office/drawing/2014/main" xmlns="" id="{552BA909-5A67-EA4A-A2EA-33A64547A2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7279" y="4152577"/>
            <a:ext cx="5334716" cy="263990"/>
          </a:xfrm>
          <a:prstGeom prst="rect">
            <a:avLst/>
          </a:prstGeom>
          <a:noFill/>
          <a:ln>
            <a:noFill/>
          </a:ln>
        </p:spPr>
      </p:pic>
      <p:sp>
        <p:nvSpPr>
          <p:cNvPr id="2" name="文本框 1">
            <a:extLst>
              <a:ext uri="{FF2B5EF4-FFF2-40B4-BE49-F238E27FC236}">
                <a16:creationId xmlns:a16="http://schemas.microsoft.com/office/drawing/2014/main" xmlns="" id="{D2D65520-5EB6-DF43-82F1-31BEBC4DF383}"/>
              </a:ext>
            </a:extLst>
          </p:cNvPr>
          <p:cNvSpPr txBox="1"/>
          <p:nvPr/>
        </p:nvSpPr>
        <p:spPr>
          <a:xfrm>
            <a:off x="914401" y="3576321"/>
            <a:ext cx="7233312" cy="2031325"/>
          </a:xfrm>
          <a:prstGeom prst="rect">
            <a:avLst/>
          </a:prstGeom>
          <a:noFill/>
        </p:spPr>
        <p:txBody>
          <a:bodyPr wrap="square" rtlCol="0">
            <a:spAutoFit/>
          </a:bodyPr>
          <a:lstStyle/>
          <a:p>
            <a:r>
              <a:rPr kumimoji="1" lang="zh-CN" altLang="en-US" dirty="0"/>
              <a:t>输出：</a:t>
            </a:r>
            <a:endParaRPr kumimoji="1" lang="en-US" altLang="zh-CN" dirty="0"/>
          </a:p>
          <a:p>
            <a:endParaRPr kumimoji="1" lang="en-US" altLang="zh-CN" dirty="0"/>
          </a:p>
          <a:p>
            <a:endParaRPr kumimoji="1" lang="en-US" altLang="zh-CN" dirty="0"/>
          </a:p>
          <a:p>
            <a:endParaRPr lang="en-US" altLang="zh-CN" dirty="0"/>
          </a:p>
          <a:p>
            <a:pPr>
              <a:buClr>
                <a:schemeClr val="accent5">
                  <a:lumMod val="50000"/>
                </a:schemeClr>
              </a:buClr>
              <a:buFont typeface="Wingdings" pitchFamily="2" charset="2"/>
              <a:buChar char="u"/>
            </a:pPr>
            <a:r>
              <a:rPr lang="en-US" altLang="zh-CN" dirty="0" smtClean="0"/>
              <a:t>Teacher</a:t>
            </a:r>
            <a:r>
              <a:rPr lang="zh-CN" altLang="zh-CN" dirty="0" smtClean="0"/>
              <a:t>类的</a:t>
            </a:r>
            <a:r>
              <a:rPr lang="en-US" altLang="zh-CN" dirty="0" err="1" smtClean="0"/>
              <a:t>ask_introduce</a:t>
            </a:r>
            <a:r>
              <a:rPr lang="zh-CN" altLang="zh-CN" dirty="0" smtClean="0"/>
              <a:t>方法是一个</a:t>
            </a:r>
            <a:r>
              <a:rPr lang="zh-CN" altLang="en-US" dirty="0" smtClean="0"/>
              <a:t>“</a:t>
            </a:r>
            <a:r>
              <a:rPr lang="zh-CN" altLang="zh-CN" dirty="0" smtClean="0"/>
              <a:t>使动</a:t>
            </a:r>
            <a:r>
              <a:rPr lang="zh-CN" altLang="en-US" dirty="0" smtClean="0"/>
              <a:t>”</a:t>
            </a:r>
            <a:r>
              <a:rPr lang="zh-CN" altLang="zh-CN" dirty="0" smtClean="0"/>
              <a:t>方法，它调用了</a:t>
            </a:r>
            <a:r>
              <a:rPr lang="en-US" altLang="zh-CN" dirty="0" smtClean="0"/>
              <a:t>Student</a:t>
            </a:r>
            <a:r>
              <a:rPr lang="zh-CN" altLang="zh-CN" dirty="0" smtClean="0"/>
              <a:t>类的</a:t>
            </a:r>
            <a:r>
              <a:rPr lang="en-US" altLang="zh-CN" dirty="0" err="1" smtClean="0"/>
              <a:t>introduce_oneself</a:t>
            </a:r>
            <a:r>
              <a:rPr lang="zh-CN" altLang="zh-CN" dirty="0" smtClean="0"/>
              <a:t>方法。</a:t>
            </a:r>
          </a:p>
          <a:p>
            <a:endParaRPr kumimoji="1" lang="zh-CN" altLang="en-US" dirty="0"/>
          </a:p>
        </p:txBody>
      </p:sp>
    </p:spTree>
    <p:extLst>
      <p:ext uri="{BB962C8B-B14F-4D97-AF65-F5344CB8AC3E}">
        <p14:creationId xmlns:p14="http://schemas.microsoft.com/office/powerpoint/2010/main" val="3761164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6.6</a:t>
            </a:r>
            <a:r>
              <a:rPr lang="zh-CN" altLang="en-US" smtClean="0"/>
              <a:t> 消息传递</a:t>
            </a:r>
            <a:endParaRPr lang="zh-CN" altLang="en-US" dirty="0"/>
          </a:p>
        </p:txBody>
      </p:sp>
      <p:sp>
        <p:nvSpPr>
          <p:cNvPr id="3" name="矩形 2"/>
          <p:cNvSpPr/>
          <p:nvPr/>
        </p:nvSpPr>
        <p:spPr>
          <a:xfrm>
            <a:off x="275771" y="1515655"/>
            <a:ext cx="8519885" cy="5133713"/>
          </a:xfrm>
          <a:prstGeom prst="rect">
            <a:avLst/>
          </a:prstGeom>
        </p:spPr>
        <p:txBody>
          <a:bodyPr wrap="square">
            <a:spAutoFit/>
          </a:bodyPr>
          <a:lstStyle/>
          <a:p>
            <a:pPr>
              <a:lnSpc>
                <a:spcPct val="90000"/>
              </a:lnSpc>
            </a:pPr>
            <a:r>
              <a:rPr lang="en-US" altLang="zh-CN" sz="1400" dirty="0">
                <a:solidFill>
                  <a:srgbClr val="C00000"/>
                </a:solidFill>
              </a:rPr>
              <a:t>class Health():</a:t>
            </a:r>
          </a:p>
          <a:p>
            <a:pPr>
              <a:lnSpc>
                <a:spcPct val="90000"/>
              </a:lnSpc>
            </a:pPr>
            <a:r>
              <a:rPr lang="en-US" altLang="zh-CN" sz="1400" dirty="0"/>
              <a:t>    """</a:t>
            </a:r>
            <a:r>
              <a:rPr lang="zh-CN" altLang="en-US" sz="1400" dirty="0"/>
              <a:t>健康状况</a:t>
            </a:r>
            <a:r>
              <a:rPr lang="en-US" altLang="zh-CN" sz="1400" dirty="0"/>
              <a:t>"""</a:t>
            </a:r>
          </a:p>
          <a:p>
            <a:pPr>
              <a:lnSpc>
                <a:spcPct val="90000"/>
              </a:lnSpc>
            </a:pPr>
            <a:r>
              <a:rPr lang="en-US" altLang="zh-CN" sz="1400" dirty="0"/>
              <a:t>    </a:t>
            </a:r>
            <a:r>
              <a:rPr lang="en-US" altLang="zh-CN" sz="1400" dirty="0" err="1"/>
              <a:t>def</a:t>
            </a:r>
            <a:r>
              <a:rPr lang="en-US" altLang="zh-CN" sz="1400" dirty="0"/>
              <a:t> __</a:t>
            </a:r>
            <a:r>
              <a:rPr lang="en-US" altLang="zh-CN" sz="1400" dirty="0" err="1"/>
              <a:t>init</a:t>
            </a:r>
            <a:r>
              <a:rPr lang="en-US" altLang="zh-CN" sz="1400" dirty="0"/>
              <a:t>__(self, height, weight):</a:t>
            </a:r>
          </a:p>
          <a:p>
            <a:pPr>
              <a:lnSpc>
                <a:spcPct val="90000"/>
              </a:lnSpc>
            </a:pPr>
            <a:r>
              <a:rPr lang="en-US" altLang="zh-CN" sz="1400" dirty="0"/>
              <a:t>        """</a:t>
            </a:r>
            <a:r>
              <a:rPr lang="zh-CN" altLang="en-US" sz="1400" dirty="0"/>
              <a:t>构造器方法，设置属性的初始值</a:t>
            </a:r>
            <a:r>
              <a:rPr lang="en-US" altLang="zh-CN" sz="1400" dirty="0"/>
              <a:t>"""</a:t>
            </a:r>
          </a:p>
          <a:p>
            <a:pPr>
              <a:lnSpc>
                <a:spcPct val="90000"/>
              </a:lnSpc>
            </a:pPr>
            <a:r>
              <a:rPr lang="en-US" altLang="zh-CN" sz="1400" dirty="0"/>
              <a:t>        </a:t>
            </a:r>
            <a:r>
              <a:rPr lang="en-US" altLang="zh-CN" sz="1400" dirty="0" err="1"/>
              <a:t>self.height</a:t>
            </a:r>
            <a:r>
              <a:rPr lang="en-US" altLang="zh-CN" sz="1400" dirty="0"/>
              <a:t> = height  # </a:t>
            </a:r>
            <a:r>
              <a:rPr lang="zh-CN" altLang="en-US" sz="1400" dirty="0"/>
              <a:t>身高（米）</a:t>
            </a:r>
          </a:p>
          <a:p>
            <a:pPr>
              <a:lnSpc>
                <a:spcPct val="90000"/>
              </a:lnSpc>
            </a:pPr>
            <a:r>
              <a:rPr lang="zh-CN" altLang="en-US" sz="1400" dirty="0"/>
              <a:t>        </a:t>
            </a:r>
            <a:r>
              <a:rPr lang="en-US" altLang="zh-CN" sz="1400" dirty="0" err="1"/>
              <a:t>self.weight</a:t>
            </a:r>
            <a:r>
              <a:rPr lang="en-US" altLang="zh-CN" sz="1400" dirty="0"/>
              <a:t> = weight  # </a:t>
            </a:r>
            <a:r>
              <a:rPr lang="zh-CN" altLang="en-US" sz="1400" dirty="0"/>
              <a:t>体重（公斤）</a:t>
            </a:r>
          </a:p>
          <a:p>
            <a:pPr>
              <a:lnSpc>
                <a:spcPct val="90000"/>
              </a:lnSpc>
            </a:pPr>
            <a:r>
              <a:rPr lang="zh-CN" altLang="en-US" sz="1400" dirty="0"/>
              <a:t>        </a:t>
            </a:r>
          </a:p>
          <a:p>
            <a:pPr>
              <a:lnSpc>
                <a:spcPct val="90000"/>
              </a:lnSpc>
            </a:pPr>
            <a:r>
              <a:rPr lang="zh-CN" altLang="en-US" sz="1400" dirty="0"/>
              <a:t>    </a:t>
            </a:r>
            <a:r>
              <a:rPr lang="en-US" altLang="zh-CN" sz="1400" dirty="0" err="1"/>
              <a:t>def</a:t>
            </a:r>
            <a:r>
              <a:rPr lang="en-US" altLang="zh-CN" sz="1400" dirty="0"/>
              <a:t> </a:t>
            </a:r>
            <a:r>
              <a:rPr lang="en-US" altLang="zh-CN" sz="1400" dirty="0" err="1"/>
              <a:t>get_bmi</a:t>
            </a:r>
            <a:r>
              <a:rPr lang="en-US" altLang="zh-CN" sz="1400" dirty="0"/>
              <a:t>(self):</a:t>
            </a:r>
          </a:p>
          <a:p>
            <a:pPr>
              <a:lnSpc>
                <a:spcPct val="90000"/>
              </a:lnSpc>
            </a:pPr>
            <a:r>
              <a:rPr lang="en-US" altLang="zh-CN" sz="1400" dirty="0"/>
              <a:t>        """</a:t>
            </a:r>
            <a:r>
              <a:rPr lang="zh-CN" altLang="en-US" sz="1400" dirty="0"/>
              <a:t>计算</a:t>
            </a:r>
            <a:r>
              <a:rPr lang="en-US" altLang="zh-CN" sz="1400" dirty="0"/>
              <a:t>BMI</a:t>
            </a:r>
            <a:r>
              <a:rPr lang="zh-CN" altLang="en-US" sz="1400" dirty="0"/>
              <a:t>返回体质结果</a:t>
            </a:r>
            <a:r>
              <a:rPr lang="en-US" altLang="zh-CN" sz="1400" dirty="0"/>
              <a:t>"""</a:t>
            </a:r>
          </a:p>
          <a:p>
            <a:pPr>
              <a:lnSpc>
                <a:spcPct val="90000"/>
              </a:lnSpc>
            </a:pPr>
            <a:r>
              <a:rPr lang="en-US" altLang="zh-CN" sz="1400" dirty="0"/>
              <a:t>        </a:t>
            </a:r>
            <a:r>
              <a:rPr lang="en-US" altLang="zh-CN" sz="1400" dirty="0" err="1"/>
              <a:t>bmi</a:t>
            </a:r>
            <a:r>
              <a:rPr lang="en-US" altLang="zh-CN" sz="1400" dirty="0"/>
              <a:t> = </a:t>
            </a:r>
            <a:r>
              <a:rPr lang="en-US" altLang="zh-CN" sz="1400" dirty="0" err="1"/>
              <a:t>self.weight</a:t>
            </a:r>
            <a:r>
              <a:rPr lang="en-US" altLang="zh-CN" sz="1400" dirty="0"/>
              <a:t> / (</a:t>
            </a:r>
            <a:r>
              <a:rPr lang="en-US" altLang="zh-CN" sz="1400" dirty="0" err="1"/>
              <a:t>self.height</a:t>
            </a:r>
            <a:r>
              <a:rPr lang="en-US" altLang="zh-CN" sz="1400" dirty="0"/>
              <a:t> ** 2)</a:t>
            </a:r>
          </a:p>
          <a:p>
            <a:pPr>
              <a:lnSpc>
                <a:spcPct val="90000"/>
              </a:lnSpc>
            </a:pPr>
            <a:r>
              <a:rPr lang="en-US" altLang="zh-CN" sz="1400" dirty="0"/>
              <a:t>        if </a:t>
            </a:r>
            <a:r>
              <a:rPr lang="en-US" altLang="zh-CN" sz="1400" dirty="0" err="1"/>
              <a:t>bmi</a:t>
            </a:r>
            <a:r>
              <a:rPr lang="en-US" altLang="zh-CN" sz="1400" dirty="0"/>
              <a:t> &lt; 18.5:</a:t>
            </a:r>
          </a:p>
          <a:p>
            <a:pPr>
              <a:lnSpc>
                <a:spcPct val="90000"/>
              </a:lnSpc>
            </a:pPr>
            <a:r>
              <a:rPr lang="en-US" altLang="zh-CN" sz="1400" dirty="0"/>
              <a:t>            result = [</a:t>
            </a:r>
            <a:r>
              <a:rPr lang="en-US" altLang="zh-CN" sz="1400" dirty="0" err="1"/>
              <a:t>bmi</a:t>
            </a:r>
            <a:r>
              <a:rPr lang="en-US" altLang="zh-CN" sz="1400" dirty="0"/>
              <a:t>, "</a:t>
            </a:r>
            <a:r>
              <a:rPr lang="zh-CN" altLang="en-US" sz="1400" dirty="0"/>
              <a:t>过轻</a:t>
            </a:r>
            <a:r>
              <a:rPr lang="en-US" altLang="zh-CN" sz="1400" dirty="0"/>
              <a:t>"]</a:t>
            </a:r>
          </a:p>
          <a:p>
            <a:pPr>
              <a:lnSpc>
                <a:spcPct val="90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24:</a:t>
            </a:r>
          </a:p>
          <a:p>
            <a:pPr>
              <a:lnSpc>
                <a:spcPct val="90000"/>
              </a:lnSpc>
            </a:pPr>
            <a:r>
              <a:rPr lang="en-US" altLang="zh-CN" sz="1400" dirty="0"/>
              <a:t>            result = [</a:t>
            </a:r>
            <a:r>
              <a:rPr lang="en-US" altLang="zh-CN" sz="1400" dirty="0" err="1"/>
              <a:t>bmi</a:t>
            </a:r>
            <a:r>
              <a:rPr lang="en-US" altLang="zh-CN" sz="1400" dirty="0"/>
              <a:t>, "</a:t>
            </a:r>
            <a:r>
              <a:rPr lang="zh-CN" altLang="en-US" sz="1400" dirty="0"/>
              <a:t>正常</a:t>
            </a:r>
            <a:r>
              <a:rPr lang="en-US" altLang="zh-CN" sz="1400" dirty="0"/>
              <a:t>"]</a:t>
            </a:r>
          </a:p>
          <a:p>
            <a:pPr>
              <a:lnSpc>
                <a:spcPct val="90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27:</a:t>
            </a:r>
          </a:p>
          <a:p>
            <a:pPr>
              <a:lnSpc>
                <a:spcPct val="90000"/>
              </a:lnSpc>
            </a:pPr>
            <a:r>
              <a:rPr lang="en-US" altLang="zh-CN" sz="1400" dirty="0"/>
              <a:t>            result = [</a:t>
            </a:r>
            <a:r>
              <a:rPr lang="en-US" altLang="zh-CN" sz="1400" dirty="0" err="1"/>
              <a:t>bmi</a:t>
            </a:r>
            <a:r>
              <a:rPr lang="en-US" altLang="zh-CN" sz="1400" dirty="0"/>
              <a:t>, "</a:t>
            </a:r>
            <a:r>
              <a:rPr lang="zh-CN" altLang="en-US" sz="1400" dirty="0"/>
              <a:t>过重</a:t>
            </a:r>
            <a:r>
              <a:rPr lang="en-US" altLang="zh-CN" sz="1400" dirty="0"/>
              <a:t>"]</a:t>
            </a:r>
          </a:p>
          <a:p>
            <a:pPr>
              <a:lnSpc>
                <a:spcPct val="90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32:</a:t>
            </a:r>
          </a:p>
          <a:p>
            <a:pPr>
              <a:lnSpc>
                <a:spcPct val="90000"/>
              </a:lnSpc>
            </a:pPr>
            <a:r>
              <a:rPr lang="en-US" altLang="zh-CN" sz="1400" dirty="0"/>
              <a:t>            result = [</a:t>
            </a:r>
            <a:r>
              <a:rPr lang="en-US" altLang="zh-CN" sz="1400" dirty="0" err="1"/>
              <a:t>bmi</a:t>
            </a:r>
            <a:r>
              <a:rPr lang="en-US" altLang="zh-CN" sz="1400" dirty="0"/>
              <a:t>, "</a:t>
            </a:r>
            <a:r>
              <a:rPr lang="zh-CN" altLang="en-US" sz="1400" dirty="0"/>
              <a:t>肥胖</a:t>
            </a:r>
            <a:r>
              <a:rPr lang="en-US" altLang="zh-CN" sz="1400" dirty="0"/>
              <a:t>"]</a:t>
            </a:r>
          </a:p>
          <a:p>
            <a:pPr>
              <a:lnSpc>
                <a:spcPct val="90000"/>
              </a:lnSpc>
            </a:pPr>
            <a:r>
              <a:rPr lang="en-US" altLang="zh-CN" sz="1400" dirty="0"/>
              <a:t>        else:</a:t>
            </a:r>
          </a:p>
          <a:p>
            <a:pPr>
              <a:lnSpc>
                <a:spcPct val="90000"/>
              </a:lnSpc>
            </a:pPr>
            <a:r>
              <a:rPr lang="en-US" altLang="zh-CN" sz="1400" dirty="0"/>
              <a:t>            result = [</a:t>
            </a:r>
            <a:r>
              <a:rPr lang="en-US" altLang="zh-CN" sz="1400" dirty="0" err="1"/>
              <a:t>bmi</a:t>
            </a:r>
            <a:r>
              <a:rPr lang="en-US" altLang="zh-CN" sz="1400" dirty="0"/>
              <a:t>, "</a:t>
            </a:r>
            <a:r>
              <a:rPr lang="zh-CN" altLang="en-US" sz="1400" dirty="0"/>
              <a:t>非常肥胖</a:t>
            </a:r>
            <a:r>
              <a:rPr lang="en-US" altLang="zh-CN" sz="1400" dirty="0"/>
              <a:t>"]</a:t>
            </a:r>
          </a:p>
          <a:p>
            <a:pPr>
              <a:lnSpc>
                <a:spcPct val="90000"/>
              </a:lnSpc>
            </a:pPr>
            <a:r>
              <a:rPr lang="en-US" altLang="zh-CN" sz="1400" dirty="0"/>
              <a:t>        return result</a:t>
            </a:r>
          </a:p>
          <a:p>
            <a:pPr>
              <a:lnSpc>
                <a:spcPct val="90000"/>
              </a:lnSpc>
            </a:pPr>
            <a:endParaRPr lang="en-US" altLang="zh-CN" sz="1400" dirty="0"/>
          </a:p>
          <a:p>
            <a:pPr>
              <a:lnSpc>
                <a:spcPct val="90000"/>
              </a:lnSpc>
            </a:pPr>
            <a:r>
              <a:rPr lang="en-US" altLang="zh-CN" sz="1400" dirty="0"/>
              <a:t>    </a:t>
            </a:r>
            <a:r>
              <a:rPr lang="en-US" altLang="zh-CN" sz="1400" dirty="0" err="1"/>
              <a:t>def</a:t>
            </a:r>
            <a:r>
              <a:rPr lang="en-US" altLang="zh-CN" sz="1400" dirty="0"/>
              <a:t> </a:t>
            </a:r>
            <a:r>
              <a:rPr lang="en-US" altLang="zh-CN" sz="1400" dirty="0" err="1"/>
              <a:t>show_bmi</a:t>
            </a:r>
            <a:r>
              <a:rPr lang="en-US" altLang="zh-CN" sz="1400" dirty="0"/>
              <a:t>(self):</a:t>
            </a:r>
          </a:p>
          <a:p>
            <a:pPr>
              <a:lnSpc>
                <a:spcPct val="90000"/>
              </a:lnSpc>
            </a:pPr>
            <a:r>
              <a:rPr lang="en-US" altLang="zh-CN" sz="1400" dirty="0"/>
              <a:t>        """</a:t>
            </a:r>
            <a:r>
              <a:rPr lang="zh-CN" altLang="en-US" sz="1400" dirty="0"/>
              <a:t>输出</a:t>
            </a:r>
            <a:r>
              <a:rPr lang="en-US" altLang="zh-CN" sz="1400" dirty="0"/>
              <a:t>BMI</a:t>
            </a:r>
            <a:r>
              <a:rPr lang="zh-CN" altLang="en-US" sz="1400" dirty="0"/>
              <a:t>状况</a:t>
            </a:r>
            <a:r>
              <a:rPr lang="en-US" altLang="zh-CN" sz="1400" dirty="0"/>
              <a:t>"""</a:t>
            </a:r>
          </a:p>
          <a:p>
            <a:pPr>
              <a:lnSpc>
                <a:spcPct val="90000"/>
              </a:lnSpc>
            </a:pPr>
            <a:r>
              <a:rPr lang="en-US" altLang="zh-CN" sz="1400" dirty="0"/>
              <a:t>        </a:t>
            </a:r>
            <a:r>
              <a:rPr lang="en-US" altLang="zh-CN" sz="1400" dirty="0" err="1"/>
              <a:t>bmi</a:t>
            </a:r>
            <a:r>
              <a:rPr lang="en-US" altLang="zh-CN" sz="1400" dirty="0"/>
              <a:t> = </a:t>
            </a:r>
            <a:r>
              <a:rPr lang="en-US" altLang="zh-CN" sz="1400" dirty="0" err="1"/>
              <a:t>self.get_bmi</a:t>
            </a:r>
            <a:r>
              <a:rPr lang="en-US" altLang="zh-CN" sz="1400" dirty="0"/>
              <a:t>()</a:t>
            </a:r>
          </a:p>
          <a:p>
            <a:pPr>
              <a:lnSpc>
                <a:spcPct val="90000"/>
              </a:lnSpc>
            </a:pPr>
            <a:r>
              <a:rPr lang="en-US" altLang="zh-CN" sz="1400" dirty="0"/>
              <a:t>        print("BMI</a:t>
            </a:r>
            <a:r>
              <a:rPr lang="zh-CN" altLang="en-US" sz="1400" dirty="0"/>
              <a:t>是</a:t>
            </a:r>
            <a:r>
              <a:rPr lang="en-US" altLang="zh-CN" sz="1400" dirty="0"/>
              <a:t>{}</a:t>
            </a:r>
            <a:r>
              <a:rPr lang="zh-CN" altLang="en-US" sz="1400" dirty="0"/>
              <a:t>，显示</a:t>
            </a:r>
            <a:r>
              <a:rPr lang="en-US" altLang="zh-CN" sz="1400" dirty="0"/>
              <a:t>{}</a:t>
            </a:r>
            <a:r>
              <a:rPr lang="zh-CN" altLang="en-US" sz="1400" dirty="0"/>
              <a:t>。</a:t>
            </a:r>
            <a:r>
              <a:rPr lang="en-US" altLang="zh-CN" sz="1400" dirty="0"/>
              <a:t>".format(round(</a:t>
            </a:r>
            <a:r>
              <a:rPr lang="en-US" altLang="zh-CN" sz="1400" dirty="0" err="1"/>
              <a:t>bmi</a:t>
            </a:r>
            <a:r>
              <a:rPr lang="en-US" altLang="zh-CN" sz="1400" dirty="0"/>
              <a:t>[0],1), </a:t>
            </a:r>
            <a:r>
              <a:rPr lang="en-US" altLang="zh-CN" sz="1400" dirty="0" err="1"/>
              <a:t>bmi</a:t>
            </a:r>
            <a:r>
              <a:rPr lang="en-US" altLang="zh-CN" sz="1400" dirty="0"/>
              <a:t>[1]))</a:t>
            </a:r>
            <a:endParaRPr lang="zh-CN" altLang="en-US" sz="1400" dirty="0"/>
          </a:p>
        </p:txBody>
      </p:sp>
      <p:sp>
        <p:nvSpPr>
          <p:cNvPr id="4" name="TextBox 3"/>
          <p:cNvSpPr txBox="1"/>
          <p:nvPr/>
        </p:nvSpPr>
        <p:spPr>
          <a:xfrm>
            <a:off x="6705544" y="1776467"/>
            <a:ext cx="1523960" cy="369332"/>
          </a:xfrm>
          <a:prstGeom prst="rect">
            <a:avLst/>
          </a:prstGeom>
          <a:noFill/>
        </p:spPr>
        <p:txBody>
          <a:bodyPr wrap="square" rtlCol="0">
            <a:spAutoFit/>
          </a:bodyPr>
          <a:lstStyle/>
          <a:p>
            <a:r>
              <a:rPr lang="zh-CN" altLang="en-US" u="sng" dirty="0" smtClean="0">
                <a:solidFill>
                  <a:srgbClr val="0000FF"/>
                </a:solidFill>
              </a:rPr>
              <a:t>完整代码：</a:t>
            </a:r>
            <a:endParaRPr lang="zh-CN" altLang="en-US" u="sng" dirty="0">
              <a:solidFill>
                <a:srgbClr val="0000FF"/>
              </a:solidFill>
            </a:endParaRPr>
          </a:p>
        </p:txBody>
      </p:sp>
    </p:spTree>
    <p:extLst>
      <p:ext uri="{BB962C8B-B14F-4D97-AF65-F5344CB8AC3E}">
        <p14:creationId xmlns:p14="http://schemas.microsoft.com/office/powerpoint/2010/main" val="2822122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6.6</a:t>
            </a:r>
            <a:r>
              <a:rPr lang="zh-CN" altLang="en-US" smtClean="0"/>
              <a:t> 消息传递</a:t>
            </a:r>
            <a:endParaRPr lang="zh-CN" altLang="en-US" dirty="0"/>
          </a:p>
        </p:txBody>
      </p:sp>
      <p:sp>
        <p:nvSpPr>
          <p:cNvPr id="3" name="矩形 2"/>
          <p:cNvSpPr/>
          <p:nvPr/>
        </p:nvSpPr>
        <p:spPr>
          <a:xfrm>
            <a:off x="290286" y="1452191"/>
            <a:ext cx="8461828" cy="5078313"/>
          </a:xfrm>
          <a:prstGeom prst="rect">
            <a:avLst/>
          </a:prstGeom>
        </p:spPr>
        <p:txBody>
          <a:bodyPr wrap="square">
            <a:spAutoFit/>
          </a:bodyPr>
          <a:lstStyle/>
          <a:p>
            <a:r>
              <a:rPr lang="en-US" altLang="zh-CN" dirty="0">
                <a:solidFill>
                  <a:srgbClr val="C00000"/>
                </a:solidFill>
              </a:rPr>
              <a:t>class Person(object):</a:t>
            </a:r>
          </a:p>
          <a:p>
            <a:r>
              <a:rPr lang="en-US" altLang="zh-CN" dirty="0"/>
              <a:t>    """</a:t>
            </a:r>
            <a:r>
              <a:rPr lang="zh-CN" altLang="en-US" dirty="0"/>
              <a:t>对人的一个简单表示</a:t>
            </a:r>
            <a:r>
              <a:rPr lang="en-US" altLang="zh-CN" dirty="0"/>
              <a:t>"""</a:t>
            </a:r>
          </a:p>
          <a:p>
            <a:r>
              <a:rPr lang="en-US" altLang="zh-CN" dirty="0"/>
              <a:t>    </a:t>
            </a:r>
            <a:r>
              <a:rPr lang="en-US" altLang="zh-CN" dirty="0" err="1"/>
              <a:t>num_of_persons</a:t>
            </a:r>
            <a:r>
              <a:rPr lang="en-US" altLang="zh-CN" dirty="0"/>
              <a:t> = 0  # </a:t>
            </a:r>
            <a:r>
              <a:rPr lang="zh-CN" altLang="en-US" dirty="0"/>
              <a:t>类属性：记录实例个数</a:t>
            </a:r>
          </a:p>
          <a:p>
            <a:r>
              <a:rPr lang="zh-CN" altLang="en-US" dirty="0"/>
              <a:t>    </a:t>
            </a:r>
            <a:r>
              <a:rPr lang="en-US" altLang="zh-CN" dirty="0" err="1"/>
              <a:t>def</a:t>
            </a:r>
            <a:r>
              <a:rPr lang="en-US" altLang="zh-CN" dirty="0"/>
              <a:t> __</a:t>
            </a:r>
            <a:r>
              <a:rPr lang="en-US" altLang="zh-CN" dirty="0" err="1"/>
              <a:t>init</a:t>
            </a:r>
            <a:r>
              <a:rPr lang="en-US" altLang="zh-CN" dirty="0"/>
              <a:t>__(self, name, gender, height, weight):</a:t>
            </a:r>
          </a:p>
          <a:p>
            <a:r>
              <a:rPr lang="en-US" altLang="zh-CN" dirty="0"/>
              <a:t>        """</a:t>
            </a:r>
            <a:r>
              <a:rPr lang="zh-CN" altLang="en-US" dirty="0"/>
              <a:t>构造器方法，设置属性的初始值</a:t>
            </a:r>
            <a:r>
              <a:rPr lang="en-US" altLang="zh-CN" dirty="0"/>
              <a:t>"""</a:t>
            </a:r>
          </a:p>
          <a:p>
            <a:r>
              <a:rPr lang="en-US" altLang="zh-CN" dirty="0"/>
              <a:t>        self.name = name  # </a:t>
            </a:r>
            <a:r>
              <a:rPr lang="zh-CN" altLang="en-US" dirty="0"/>
              <a:t>姓名</a:t>
            </a:r>
          </a:p>
          <a:p>
            <a:r>
              <a:rPr lang="zh-CN" altLang="en-US" dirty="0"/>
              <a:t>        </a:t>
            </a:r>
            <a:r>
              <a:rPr lang="en-US" altLang="zh-CN" dirty="0" err="1"/>
              <a:t>self.gender</a:t>
            </a:r>
            <a:r>
              <a:rPr lang="en-US" altLang="zh-CN" dirty="0"/>
              <a:t> = gender  # </a:t>
            </a:r>
            <a:r>
              <a:rPr lang="zh-CN" altLang="en-US" dirty="0"/>
              <a:t>性别</a:t>
            </a:r>
          </a:p>
          <a:p>
            <a:r>
              <a:rPr lang="zh-CN" altLang="en-US" dirty="0"/>
              <a:t>        </a:t>
            </a:r>
            <a:r>
              <a:rPr lang="en-US" altLang="zh-CN" dirty="0" err="1"/>
              <a:t>self.health</a:t>
            </a:r>
            <a:r>
              <a:rPr lang="en-US" altLang="zh-CN" dirty="0"/>
              <a:t> = Health(height, weight)  # </a:t>
            </a:r>
            <a:r>
              <a:rPr lang="zh-CN" altLang="en-US" dirty="0"/>
              <a:t>健康状况</a:t>
            </a:r>
          </a:p>
          <a:p>
            <a:r>
              <a:rPr lang="zh-CN" altLang="en-US" dirty="0"/>
              <a:t>        </a:t>
            </a:r>
            <a:r>
              <a:rPr lang="en-US" altLang="zh-CN" dirty="0" err="1"/>
              <a:t>Person.num_of_persons</a:t>
            </a:r>
            <a:r>
              <a:rPr lang="en-US" altLang="zh-CN" dirty="0"/>
              <a:t> += 1  # </a:t>
            </a:r>
            <a:r>
              <a:rPr lang="zh-CN" altLang="en-US" dirty="0"/>
              <a:t>计算</a:t>
            </a:r>
            <a:r>
              <a:rPr lang="en-US" altLang="zh-CN" dirty="0"/>
              <a:t>Person</a:t>
            </a:r>
            <a:r>
              <a:rPr lang="zh-CN" altLang="en-US" dirty="0"/>
              <a:t>实例个数</a:t>
            </a:r>
          </a:p>
          <a:p>
            <a:r>
              <a:rPr lang="zh-CN" altLang="en-US" dirty="0"/>
              <a:t>        </a:t>
            </a:r>
          </a:p>
          <a:p>
            <a:r>
              <a:rPr lang="zh-CN" altLang="en-US" dirty="0"/>
              <a:t>    </a:t>
            </a:r>
            <a:r>
              <a:rPr lang="en-US" altLang="zh-CN" dirty="0" err="1"/>
              <a:t>def</a:t>
            </a:r>
            <a:r>
              <a:rPr lang="en-US" altLang="zh-CN" dirty="0"/>
              <a:t> </a:t>
            </a:r>
            <a:r>
              <a:rPr lang="en-US" altLang="zh-CN" dirty="0" err="1"/>
              <a:t>introduce_oneself</a:t>
            </a:r>
            <a:r>
              <a:rPr lang="en-US" altLang="zh-CN" dirty="0"/>
              <a:t>(self):</a:t>
            </a:r>
          </a:p>
          <a:p>
            <a:r>
              <a:rPr lang="en-US" altLang="zh-CN" dirty="0"/>
              <a:t>        """</a:t>
            </a:r>
            <a:r>
              <a:rPr lang="zh-CN" altLang="en-US" dirty="0"/>
              <a:t>自我介绍方法，格式化输出自我介绍</a:t>
            </a:r>
            <a:r>
              <a:rPr lang="en-US" altLang="zh-CN" dirty="0"/>
              <a:t>"""</a:t>
            </a:r>
          </a:p>
          <a:p>
            <a:r>
              <a:rPr lang="en-US" altLang="zh-CN" dirty="0"/>
              <a:t>        print("</a:t>
            </a:r>
            <a:r>
              <a:rPr lang="zh-CN" altLang="en-US" dirty="0"/>
              <a:t>我的名字叫</a:t>
            </a:r>
            <a:r>
              <a:rPr lang="en-US" altLang="zh-CN" dirty="0"/>
              <a:t>{}</a:t>
            </a:r>
            <a:r>
              <a:rPr lang="zh-CN" altLang="en-US" dirty="0"/>
              <a:t>，我是一位</a:t>
            </a:r>
            <a:r>
              <a:rPr lang="en-US" altLang="zh-CN" dirty="0"/>
              <a:t>{}</a:t>
            </a:r>
            <a:r>
              <a:rPr lang="zh-CN" altLang="en-US" dirty="0"/>
              <a:t>士。</a:t>
            </a:r>
            <a:r>
              <a:rPr lang="en-US" altLang="zh-CN" dirty="0"/>
              <a:t>".format(self.name, </a:t>
            </a:r>
            <a:r>
              <a:rPr lang="en-US" altLang="zh-CN" dirty="0" err="1"/>
              <a:t>self.gender</a:t>
            </a:r>
            <a:r>
              <a:rPr lang="en-US" altLang="zh-CN" dirty="0"/>
              <a:t>))</a:t>
            </a:r>
          </a:p>
          <a:p>
            <a:r>
              <a:rPr lang="en-US" altLang="zh-CN" dirty="0"/>
              <a:t>        </a:t>
            </a:r>
          </a:p>
          <a:p>
            <a:r>
              <a:rPr lang="en-US" altLang="zh-CN" dirty="0"/>
              <a:t>    @</a:t>
            </a:r>
            <a:r>
              <a:rPr lang="en-US" altLang="zh-CN" dirty="0" err="1"/>
              <a:t>classmethod</a:t>
            </a:r>
            <a:endParaRPr lang="en-US" altLang="zh-CN" dirty="0"/>
          </a:p>
          <a:p>
            <a:r>
              <a:rPr lang="en-US" altLang="zh-CN" dirty="0"/>
              <a:t>    </a:t>
            </a:r>
            <a:r>
              <a:rPr lang="en-US" altLang="zh-CN" dirty="0" err="1"/>
              <a:t>def</a:t>
            </a:r>
            <a:r>
              <a:rPr lang="en-US" altLang="zh-CN" dirty="0"/>
              <a:t> </a:t>
            </a:r>
            <a:r>
              <a:rPr lang="en-US" altLang="zh-CN" dirty="0" err="1"/>
              <a:t>get_num_of_persons</a:t>
            </a:r>
            <a:r>
              <a:rPr lang="en-US" altLang="zh-CN" dirty="0"/>
              <a:t>(</a:t>
            </a:r>
            <a:r>
              <a:rPr lang="en-US" altLang="zh-CN" dirty="0" err="1"/>
              <a:t>cls</a:t>
            </a:r>
            <a:r>
              <a:rPr lang="en-US" altLang="zh-CN" dirty="0"/>
              <a:t>):</a:t>
            </a:r>
          </a:p>
          <a:p>
            <a:r>
              <a:rPr lang="en-US" altLang="zh-CN" dirty="0"/>
              <a:t>        """</a:t>
            </a:r>
            <a:r>
              <a:rPr lang="zh-CN" altLang="en-US" dirty="0"/>
              <a:t>返回所创建的</a:t>
            </a:r>
            <a:r>
              <a:rPr lang="en-US" altLang="zh-CN" dirty="0"/>
              <a:t>Person</a:t>
            </a:r>
            <a:r>
              <a:rPr lang="zh-CN" altLang="en-US" dirty="0"/>
              <a:t>实例个数</a:t>
            </a:r>
            <a:r>
              <a:rPr lang="en-US" altLang="zh-CN" dirty="0"/>
              <a:t>"""</a:t>
            </a:r>
          </a:p>
          <a:p>
            <a:r>
              <a:rPr lang="en-US" altLang="zh-CN" dirty="0"/>
              <a:t>        return </a:t>
            </a:r>
            <a:r>
              <a:rPr lang="en-US" altLang="zh-CN" dirty="0" err="1"/>
              <a:t>cls.num_of_persons</a:t>
            </a:r>
            <a:endParaRPr lang="zh-CN" altLang="en-US" dirty="0"/>
          </a:p>
        </p:txBody>
      </p:sp>
      <p:sp>
        <p:nvSpPr>
          <p:cNvPr id="4" name="TextBox 3"/>
          <p:cNvSpPr txBox="1"/>
          <p:nvPr/>
        </p:nvSpPr>
        <p:spPr>
          <a:xfrm>
            <a:off x="6705544" y="1776467"/>
            <a:ext cx="1523960" cy="369332"/>
          </a:xfrm>
          <a:prstGeom prst="rect">
            <a:avLst/>
          </a:prstGeom>
          <a:noFill/>
        </p:spPr>
        <p:txBody>
          <a:bodyPr wrap="square" rtlCol="0">
            <a:spAutoFit/>
          </a:bodyPr>
          <a:lstStyle/>
          <a:p>
            <a:r>
              <a:rPr lang="zh-CN" altLang="en-US" u="sng" dirty="0" smtClean="0">
                <a:solidFill>
                  <a:srgbClr val="0000FF"/>
                </a:solidFill>
              </a:rPr>
              <a:t>完整代码：</a:t>
            </a:r>
            <a:endParaRPr lang="zh-CN" altLang="en-US" u="sng" dirty="0">
              <a:solidFill>
                <a:srgbClr val="0000FF"/>
              </a:solidFill>
            </a:endParaRPr>
          </a:p>
        </p:txBody>
      </p:sp>
    </p:spTree>
    <p:extLst>
      <p:ext uri="{BB962C8B-B14F-4D97-AF65-F5344CB8AC3E}">
        <p14:creationId xmlns:p14="http://schemas.microsoft.com/office/powerpoint/2010/main" val="3636410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6.6</a:t>
            </a:r>
            <a:r>
              <a:rPr lang="zh-CN" altLang="en-US" smtClean="0"/>
              <a:t> 消息传递</a:t>
            </a:r>
            <a:endParaRPr lang="zh-CN" altLang="en-US" dirty="0"/>
          </a:p>
        </p:txBody>
      </p:sp>
      <p:sp>
        <p:nvSpPr>
          <p:cNvPr id="3" name="矩形 2"/>
          <p:cNvSpPr/>
          <p:nvPr/>
        </p:nvSpPr>
        <p:spPr>
          <a:xfrm>
            <a:off x="232229" y="1342719"/>
            <a:ext cx="8781141" cy="5355312"/>
          </a:xfrm>
          <a:prstGeom prst="rect">
            <a:avLst/>
          </a:prstGeom>
        </p:spPr>
        <p:txBody>
          <a:bodyPr wrap="square">
            <a:spAutoFit/>
          </a:bodyPr>
          <a:lstStyle/>
          <a:p>
            <a:r>
              <a:rPr lang="en-US" altLang="zh-CN" dirty="0">
                <a:solidFill>
                  <a:srgbClr val="C00000"/>
                </a:solidFill>
              </a:rPr>
              <a:t>class Student(Person):</a:t>
            </a:r>
          </a:p>
          <a:p>
            <a:r>
              <a:rPr lang="en-US" altLang="zh-CN" dirty="0"/>
              <a:t>    """</a:t>
            </a:r>
            <a:r>
              <a:rPr lang="zh-CN" altLang="en-US" dirty="0"/>
              <a:t>对大学生的一个简单表示</a:t>
            </a:r>
            <a:r>
              <a:rPr lang="en-US" altLang="zh-CN" dirty="0"/>
              <a:t>"""</a:t>
            </a:r>
          </a:p>
          <a:p>
            <a:r>
              <a:rPr lang="en-US" altLang="zh-CN" dirty="0"/>
              <a:t>    </a:t>
            </a:r>
            <a:r>
              <a:rPr lang="en-US" altLang="zh-CN" dirty="0" err="1"/>
              <a:t>num_of_students</a:t>
            </a:r>
            <a:r>
              <a:rPr lang="en-US" altLang="zh-CN" dirty="0"/>
              <a:t> = 0  # </a:t>
            </a:r>
            <a:r>
              <a:rPr lang="zh-CN" altLang="en-US" dirty="0"/>
              <a:t>类属性：记录学生实例个数</a:t>
            </a:r>
          </a:p>
          <a:p>
            <a:r>
              <a:rPr lang="zh-CN" altLang="en-US" dirty="0"/>
              <a:t>    </a:t>
            </a:r>
            <a:r>
              <a:rPr lang="en-US" altLang="zh-CN" dirty="0" err="1"/>
              <a:t>def</a:t>
            </a:r>
            <a:r>
              <a:rPr lang="en-US" altLang="zh-CN" dirty="0"/>
              <a:t> __</a:t>
            </a:r>
            <a:r>
              <a:rPr lang="en-US" altLang="zh-CN" dirty="0" err="1"/>
              <a:t>init</a:t>
            </a:r>
            <a:r>
              <a:rPr lang="en-US" altLang="zh-CN" dirty="0"/>
              <a:t>__(self, name, gender, height, weight, </a:t>
            </a:r>
            <a:r>
              <a:rPr lang="en-US" altLang="zh-CN" dirty="0" err="1"/>
              <a:t>stu_id</a:t>
            </a:r>
            <a:r>
              <a:rPr lang="en-US" altLang="zh-CN" dirty="0"/>
              <a:t>, school, major):</a:t>
            </a:r>
          </a:p>
          <a:p>
            <a:r>
              <a:rPr lang="en-US" altLang="zh-CN" dirty="0"/>
              <a:t>        </a:t>
            </a:r>
            <a:r>
              <a:rPr lang="en-US" altLang="zh-CN" dirty="0">
                <a:solidFill>
                  <a:srgbClr val="0000FF"/>
                </a:solidFill>
              </a:rPr>
              <a:t>Person.__</a:t>
            </a:r>
            <a:r>
              <a:rPr lang="en-US" altLang="zh-CN" dirty="0" err="1">
                <a:solidFill>
                  <a:srgbClr val="0000FF"/>
                </a:solidFill>
              </a:rPr>
              <a:t>init</a:t>
            </a:r>
            <a:r>
              <a:rPr lang="en-US" altLang="zh-CN" dirty="0">
                <a:solidFill>
                  <a:srgbClr val="0000FF"/>
                </a:solidFill>
              </a:rPr>
              <a:t>__(self, name, gender, height, weight)</a:t>
            </a:r>
          </a:p>
          <a:p>
            <a:r>
              <a:rPr lang="en-US" altLang="zh-CN" dirty="0"/>
              <a:t>        </a:t>
            </a:r>
            <a:r>
              <a:rPr lang="en-US" altLang="zh-CN" dirty="0" err="1"/>
              <a:t>self.stu_id</a:t>
            </a:r>
            <a:r>
              <a:rPr lang="en-US" altLang="zh-CN" dirty="0"/>
              <a:t> = </a:t>
            </a:r>
            <a:r>
              <a:rPr lang="en-US" altLang="zh-CN" dirty="0" err="1"/>
              <a:t>stu_id</a:t>
            </a:r>
            <a:r>
              <a:rPr lang="en-US" altLang="zh-CN" dirty="0"/>
              <a:t>  # </a:t>
            </a:r>
            <a:r>
              <a:rPr lang="zh-CN" altLang="en-US" dirty="0"/>
              <a:t>学号</a:t>
            </a:r>
          </a:p>
          <a:p>
            <a:r>
              <a:rPr lang="zh-CN" altLang="en-US" dirty="0"/>
              <a:t>        </a:t>
            </a:r>
            <a:r>
              <a:rPr lang="en-US" altLang="zh-CN" dirty="0" err="1"/>
              <a:t>self.school</a:t>
            </a:r>
            <a:r>
              <a:rPr lang="en-US" altLang="zh-CN" dirty="0"/>
              <a:t> = school  # </a:t>
            </a:r>
            <a:r>
              <a:rPr lang="zh-CN" altLang="en-US" dirty="0"/>
              <a:t>学院</a:t>
            </a:r>
          </a:p>
          <a:p>
            <a:r>
              <a:rPr lang="zh-CN" altLang="en-US" dirty="0"/>
              <a:t>        </a:t>
            </a:r>
            <a:r>
              <a:rPr lang="en-US" altLang="zh-CN" dirty="0" err="1"/>
              <a:t>self.major</a:t>
            </a:r>
            <a:r>
              <a:rPr lang="en-US" altLang="zh-CN" dirty="0"/>
              <a:t> = major  # </a:t>
            </a:r>
            <a:r>
              <a:rPr lang="zh-CN" altLang="en-US" dirty="0"/>
              <a:t>专业</a:t>
            </a:r>
          </a:p>
          <a:p>
            <a:r>
              <a:rPr lang="zh-CN" altLang="en-US" dirty="0"/>
              <a:t>        </a:t>
            </a:r>
            <a:r>
              <a:rPr lang="en-US" altLang="zh-CN" dirty="0" err="1"/>
              <a:t>Student.num_of_students</a:t>
            </a:r>
            <a:r>
              <a:rPr lang="en-US" altLang="zh-CN" dirty="0"/>
              <a:t> += 1  # </a:t>
            </a:r>
            <a:r>
              <a:rPr lang="zh-CN" altLang="en-US" dirty="0"/>
              <a:t>增加学生实例个数</a:t>
            </a:r>
          </a:p>
          <a:p>
            <a:endParaRPr lang="zh-CN" altLang="en-US" dirty="0"/>
          </a:p>
          <a:p>
            <a:r>
              <a:rPr lang="zh-CN" altLang="en-US" dirty="0"/>
              <a:t>    </a:t>
            </a:r>
            <a:r>
              <a:rPr lang="en-US" altLang="zh-CN" dirty="0"/>
              <a:t>@</a:t>
            </a:r>
            <a:r>
              <a:rPr lang="en-US" altLang="zh-CN" dirty="0" err="1"/>
              <a:t>classmethod</a:t>
            </a:r>
            <a:endParaRPr lang="en-US" altLang="zh-CN" dirty="0"/>
          </a:p>
          <a:p>
            <a:r>
              <a:rPr lang="en-US" altLang="zh-CN" dirty="0"/>
              <a:t>    </a:t>
            </a:r>
            <a:r>
              <a:rPr lang="en-US" altLang="zh-CN" dirty="0" err="1"/>
              <a:t>def</a:t>
            </a:r>
            <a:r>
              <a:rPr lang="en-US" altLang="zh-CN" dirty="0"/>
              <a:t> </a:t>
            </a:r>
            <a:r>
              <a:rPr lang="en-US" altLang="zh-CN" dirty="0" err="1"/>
              <a:t>get_num_of_students</a:t>
            </a:r>
            <a:r>
              <a:rPr lang="en-US" altLang="zh-CN" dirty="0"/>
              <a:t>(</a:t>
            </a:r>
            <a:r>
              <a:rPr lang="en-US" altLang="zh-CN" dirty="0" err="1"/>
              <a:t>cls</a:t>
            </a:r>
            <a:r>
              <a:rPr lang="en-US" altLang="zh-CN" dirty="0"/>
              <a:t>):</a:t>
            </a:r>
          </a:p>
          <a:p>
            <a:r>
              <a:rPr lang="en-US" altLang="zh-CN" dirty="0"/>
              <a:t>        """</a:t>
            </a:r>
            <a:r>
              <a:rPr lang="zh-CN" altLang="en-US" dirty="0"/>
              <a:t>输出</a:t>
            </a:r>
            <a:r>
              <a:rPr lang="en-US" altLang="zh-CN" dirty="0"/>
              <a:t>Student</a:t>
            </a:r>
            <a:r>
              <a:rPr lang="zh-CN" altLang="en-US" dirty="0"/>
              <a:t>类的实例个数</a:t>
            </a:r>
            <a:r>
              <a:rPr lang="en-US" altLang="zh-CN" dirty="0"/>
              <a:t>"""</a:t>
            </a:r>
          </a:p>
          <a:p>
            <a:r>
              <a:rPr lang="en-US" altLang="zh-CN" dirty="0"/>
              <a:t>        return </a:t>
            </a:r>
            <a:r>
              <a:rPr lang="en-US" altLang="zh-CN" dirty="0" err="1"/>
              <a:t>cls.num_of_students</a:t>
            </a:r>
            <a:endParaRPr lang="en-US" altLang="zh-CN" dirty="0"/>
          </a:p>
          <a:p>
            <a:endParaRPr lang="en-US" altLang="zh-CN" dirty="0"/>
          </a:p>
          <a:p>
            <a:r>
              <a:rPr lang="en-US" altLang="zh-CN" dirty="0"/>
              <a:t>    </a:t>
            </a:r>
            <a:r>
              <a:rPr lang="en-US" altLang="zh-CN" dirty="0" err="1">
                <a:solidFill>
                  <a:srgbClr val="0000FF"/>
                </a:solidFill>
              </a:rPr>
              <a:t>def</a:t>
            </a:r>
            <a:r>
              <a:rPr lang="en-US" altLang="zh-CN" dirty="0">
                <a:solidFill>
                  <a:srgbClr val="0000FF"/>
                </a:solidFill>
              </a:rPr>
              <a:t> </a:t>
            </a:r>
            <a:r>
              <a:rPr lang="en-US" altLang="zh-CN" dirty="0" err="1">
                <a:solidFill>
                  <a:srgbClr val="0000FF"/>
                </a:solidFill>
              </a:rPr>
              <a:t>introduce_oneself</a:t>
            </a:r>
            <a:r>
              <a:rPr lang="en-US" altLang="zh-CN" dirty="0">
                <a:solidFill>
                  <a:srgbClr val="0000FF"/>
                </a:solidFill>
              </a:rPr>
              <a:t>(self):    </a:t>
            </a:r>
            <a:r>
              <a:rPr lang="en-US" altLang="zh-CN" dirty="0"/>
              <a:t>#</a:t>
            </a:r>
            <a:r>
              <a:rPr lang="zh-CN" altLang="en-US" dirty="0"/>
              <a:t>在子类中重写该方法</a:t>
            </a:r>
          </a:p>
          <a:p>
            <a:r>
              <a:rPr lang="zh-CN" altLang="en-US" dirty="0"/>
              <a:t>        </a:t>
            </a:r>
            <a:r>
              <a:rPr lang="en-US" altLang="zh-CN" dirty="0"/>
              <a:t>"""</a:t>
            </a:r>
            <a:r>
              <a:rPr lang="zh-CN" altLang="en-US" dirty="0"/>
              <a:t>重写</a:t>
            </a:r>
            <a:r>
              <a:rPr lang="en-US" altLang="zh-CN" dirty="0"/>
              <a:t>Student</a:t>
            </a:r>
            <a:r>
              <a:rPr lang="zh-CN" altLang="en-US" dirty="0"/>
              <a:t>类的自我介绍方法</a:t>
            </a:r>
            <a:r>
              <a:rPr lang="en-US" altLang="zh-CN" dirty="0"/>
              <a:t>"""</a:t>
            </a:r>
          </a:p>
          <a:p>
            <a:r>
              <a:rPr lang="en-US" altLang="zh-CN" dirty="0"/>
              <a:t>        print("</a:t>
            </a:r>
            <a:r>
              <a:rPr lang="zh-CN" altLang="en-US" dirty="0"/>
              <a:t>我的名字叫</a:t>
            </a:r>
            <a:r>
              <a:rPr lang="en-US" altLang="zh-CN" dirty="0"/>
              <a:t>{}</a:t>
            </a:r>
            <a:r>
              <a:rPr lang="zh-CN" altLang="en-US" dirty="0"/>
              <a:t>，我是一位</a:t>
            </a:r>
            <a:r>
              <a:rPr lang="en-US" altLang="zh-CN" dirty="0"/>
              <a:t>{}</a:t>
            </a:r>
            <a:r>
              <a:rPr lang="zh-CN" altLang="en-US" dirty="0"/>
              <a:t>士，我来自</a:t>
            </a:r>
            <a:r>
              <a:rPr lang="en-US" altLang="zh-CN" dirty="0"/>
              <a:t>{}</a:t>
            </a:r>
            <a:r>
              <a:rPr lang="zh-CN" altLang="en-US" dirty="0"/>
              <a:t>学院</a:t>
            </a:r>
            <a:r>
              <a:rPr lang="en-US" altLang="zh-CN" dirty="0"/>
              <a:t>{}</a:t>
            </a:r>
            <a:r>
              <a:rPr lang="zh-CN" altLang="en-US" dirty="0"/>
              <a:t>专业。</a:t>
            </a:r>
            <a:r>
              <a:rPr lang="en-US" altLang="zh-CN" dirty="0"/>
              <a:t>".format(self.name, </a:t>
            </a:r>
            <a:r>
              <a:rPr lang="en-US" altLang="zh-CN" dirty="0" err="1"/>
              <a:t>self.gender</a:t>
            </a:r>
            <a:r>
              <a:rPr lang="en-US" altLang="zh-CN" dirty="0"/>
              <a:t>, </a:t>
            </a:r>
            <a:r>
              <a:rPr lang="en-US" altLang="zh-CN" dirty="0" err="1"/>
              <a:t>self.school</a:t>
            </a:r>
            <a:r>
              <a:rPr lang="en-US" altLang="zh-CN" dirty="0"/>
              <a:t>, </a:t>
            </a:r>
            <a:r>
              <a:rPr lang="en-US" altLang="zh-CN" dirty="0" err="1"/>
              <a:t>self.major</a:t>
            </a:r>
            <a:r>
              <a:rPr lang="en-US" altLang="zh-CN" dirty="0"/>
              <a:t>))</a:t>
            </a:r>
            <a:endParaRPr lang="zh-CN" altLang="en-US" dirty="0"/>
          </a:p>
        </p:txBody>
      </p:sp>
      <p:sp>
        <p:nvSpPr>
          <p:cNvPr id="4" name="TextBox 3"/>
          <p:cNvSpPr txBox="1"/>
          <p:nvPr/>
        </p:nvSpPr>
        <p:spPr>
          <a:xfrm>
            <a:off x="6705544" y="1776467"/>
            <a:ext cx="1523960" cy="369332"/>
          </a:xfrm>
          <a:prstGeom prst="rect">
            <a:avLst/>
          </a:prstGeom>
          <a:noFill/>
        </p:spPr>
        <p:txBody>
          <a:bodyPr wrap="square" rtlCol="0">
            <a:spAutoFit/>
          </a:bodyPr>
          <a:lstStyle/>
          <a:p>
            <a:r>
              <a:rPr lang="zh-CN" altLang="en-US" u="sng" dirty="0" smtClean="0">
                <a:solidFill>
                  <a:srgbClr val="0000FF"/>
                </a:solidFill>
              </a:rPr>
              <a:t>完整代码：</a:t>
            </a:r>
            <a:endParaRPr lang="zh-CN" altLang="en-US" u="sng" dirty="0">
              <a:solidFill>
                <a:srgbClr val="0000FF"/>
              </a:solidFill>
            </a:endParaRPr>
          </a:p>
        </p:txBody>
      </p:sp>
    </p:spTree>
    <p:extLst>
      <p:ext uri="{BB962C8B-B14F-4D97-AF65-F5344CB8AC3E}">
        <p14:creationId xmlns:p14="http://schemas.microsoft.com/office/powerpoint/2010/main" val="4099369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6.6</a:t>
            </a:r>
            <a:r>
              <a:rPr lang="zh-CN" altLang="en-US" smtClean="0"/>
              <a:t> 消息传递</a:t>
            </a:r>
            <a:endParaRPr lang="zh-CN" altLang="en-US" dirty="0"/>
          </a:p>
        </p:txBody>
      </p:sp>
      <p:sp>
        <p:nvSpPr>
          <p:cNvPr id="4" name="矩形 3"/>
          <p:cNvSpPr/>
          <p:nvPr/>
        </p:nvSpPr>
        <p:spPr>
          <a:xfrm>
            <a:off x="261257" y="1472113"/>
            <a:ext cx="8577941" cy="5410712"/>
          </a:xfrm>
          <a:prstGeom prst="rect">
            <a:avLst/>
          </a:prstGeom>
        </p:spPr>
        <p:txBody>
          <a:bodyPr wrap="square">
            <a:spAutoFit/>
          </a:bodyPr>
          <a:lstStyle/>
          <a:p>
            <a:r>
              <a:rPr lang="en-US" altLang="zh-CN" sz="1600" dirty="0">
                <a:solidFill>
                  <a:srgbClr val="C00000"/>
                </a:solidFill>
              </a:rPr>
              <a:t>class Teacher(Person):</a:t>
            </a:r>
          </a:p>
          <a:p>
            <a:r>
              <a:rPr lang="en-US" altLang="zh-CN" sz="1600" dirty="0"/>
              <a:t>    """</a:t>
            </a:r>
            <a:r>
              <a:rPr lang="zh-CN" altLang="en-US" sz="1600" dirty="0"/>
              <a:t>对大学教师的一个简单表示</a:t>
            </a:r>
            <a:r>
              <a:rPr lang="en-US" altLang="zh-CN" sz="1600" dirty="0"/>
              <a:t>"""</a:t>
            </a:r>
          </a:p>
          <a:p>
            <a:r>
              <a:rPr lang="en-US" altLang="zh-CN" sz="1600" dirty="0"/>
              <a:t>    </a:t>
            </a:r>
            <a:r>
              <a:rPr lang="en-US" altLang="zh-CN" sz="1600" dirty="0" err="1"/>
              <a:t>num_of_teachers</a:t>
            </a:r>
            <a:r>
              <a:rPr lang="en-US" altLang="zh-CN" sz="1600" dirty="0"/>
              <a:t> = 0  # </a:t>
            </a:r>
            <a:r>
              <a:rPr lang="zh-CN" altLang="en-US" sz="1600" dirty="0"/>
              <a:t>类属性：记录</a:t>
            </a:r>
            <a:r>
              <a:rPr lang="en-US" altLang="zh-CN" sz="1600" dirty="0"/>
              <a:t>Teacher</a:t>
            </a:r>
            <a:r>
              <a:rPr lang="zh-CN" altLang="en-US" sz="1600" dirty="0"/>
              <a:t>实例个数	</a:t>
            </a:r>
          </a:p>
          <a:p>
            <a:r>
              <a:rPr lang="zh-CN" altLang="en-US" sz="1600" dirty="0"/>
              <a:t>    </a:t>
            </a:r>
            <a:r>
              <a:rPr lang="en-US" altLang="zh-CN" sz="1600" dirty="0" err="1"/>
              <a:t>def</a:t>
            </a:r>
            <a:r>
              <a:rPr lang="en-US" altLang="zh-CN" sz="1600" dirty="0"/>
              <a:t> __</a:t>
            </a:r>
            <a:r>
              <a:rPr lang="en-US" altLang="zh-CN" sz="1600" dirty="0" err="1"/>
              <a:t>init</a:t>
            </a:r>
            <a:r>
              <a:rPr lang="en-US" altLang="zh-CN" sz="1600" dirty="0"/>
              <a:t>__(self, name, gender, height, weight, </a:t>
            </a:r>
            <a:r>
              <a:rPr lang="en-US" altLang="zh-CN" sz="1600" dirty="0" err="1"/>
              <a:t>job_id</a:t>
            </a:r>
            <a:r>
              <a:rPr lang="en-US" altLang="zh-CN" sz="1600" dirty="0"/>
              <a:t>, school, department):</a:t>
            </a:r>
          </a:p>
          <a:p>
            <a:r>
              <a:rPr lang="en-US" altLang="zh-CN" sz="1600" dirty="0"/>
              <a:t>        Person.__</a:t>
            </a:r>
            <a:r>
              <a:rPr lang="en-US" altLang="zh-CN" sz="1600" dirty="0" err="1"/>
              <a:t>init</a:t>
            </a:r>
            <a:r>
              <a:rPr lang="en-US" altLang="zh-CN" sz="1600" dirty="0"/>
              <a:t>__(self, name, gender, height, weight)</a:t>
            </a:r>
          </a:p>
          <a:p>
            <a:r>
              <a:rPr lang="en-US" altLang="zh-CN" sz="1600" dirty="0"/>
              <a:t>        </a:t>
            </a:r>
            <a:r>
              <a:rPr lang="en-US" altLang="zh-CN" sz="1600" dirty="0" err="1"/>
              <a:t>self.job_id</a:t>
            </a:r>
            <a:r>
              <a:rPr lang="en-US" altLang="zh-CN" sz="1600" dirty="0"/>
              <a:t> = </a:t>
            </a:r>
            <a:r>
              <a:rPr lang="en-US" altLang="zh-CN" sz="1600" dirty="0" err="1"/>
              <a:t>job_id</a:t>
            </a:r>
            <a:r>
              <a:rPr lang="en-US" altLang="zh-CN" sz="1600" dirty="0"/>
              <a:t>  # </a:t>
            </a:r>
            <a:r>
              <a:rPr lang="zh-CN" altLang="en-US" sz="1600" dirty="0"/>
              <a:t>工号</a:t>
            </a:r>
          </a:p>
          <a:p>
            <a:r>
              <a:rPr lang="zh-CN" altLang="en-US" sz="1600" dirty="0"/>
              <a:t>        </a:t>
            </a:r>
            <a:r>
              <a:rPr lang="en-US" altLang="zh-CN" sz="1600" dirty="0" err="1"/>
              <a:t>self.school</a:t>
            </a:r>
            <a:r>
              <a:rPr lang="en-US" altLang="zh-CN" sz="1600" dirty="0"/>
              <a:t> = school  # </a:t>
            </a:r>
            <a:r>
              <a:rPr lang="zh-CN" altLang="en-US" sz="1600" dirty="0"/>
              <a:t>学院</a:t>
            </a:r>
          </a:p>
          <a:p>
            <a:r>
              <a:rPr lang="zh-CN" altLang="en-US" sz="1600" dirty="0"/>
              <a:t>        </a:t>
            </a:r>
            <a:r>
              <a:rPr lang="en-US" altLang="zh-CN" sz="1600" dirty="0" err="1"/>
              <a:t>self.department</a:t>
            </a:r>
            <a:r>
              <a:rPr lang="en-US" altLang="zh-CN" sz="1600" dirty="0"/>
              <a:t> = department  # </a:t>
            </a:r>
            <a:r>
              <a:rPr lang="zh-CN" altLang="en-US" sz="1600" dirty="0"/>
              <a:t>部门</a:t>
            </a:r>
          </a:p>
          <a:p>
            <a:r>
              <a:rPr lang="zh-CN" altLang="en-US" sz="1600" dirty="0"/>
              <a:t>        </a:t>
            </a:r>
            <a:r>
              <a:rPr lang="en-US" altLang="zh-CN" sz="1600" dirty="0" err="1"/>
              <a:t>Teacher.num_of_teachers</a:t>
            </a:r>
            <a:r>
              <a:rPr lang="en-US" altLang="zh-CN" sz="1600" dirty="0"/>
              <a:t> += 1  # </a:t>
            </a:r>
            <a:r>
              <a:rPr lang="zh-CN" altLang="en-US" sz="1600" dirty="0"/>
              <a:t>计算实例个数	</a:t>
            </a:r>
          </a:p>
          <a:p>
            <a:r>
              <a:rPr lang="zh-CN" altLang="en-US" sz="1600" dirty="0"/>
              <a:t>    </a:t>
            </a:r>
            <a:r>
              <a:rPr lang="en-US" altLang="zh-CN" sz="1600" dirty="0"/>
              <a:t>@</a:t>
            </a:r>
            <a:r>
              <a:rPr lang="en-US" altLang="zh-CN" sz="1600" dirty="0" err="1"/>
              <a:t>classmethod</a:t>
            </a:r>
            <a:endParaRPr lang="en-US" altLang="zh-CN" sz="1600" dirty="0"/>
          </a:p>
          <a:p>
            <a:r>
              <a:rPr lang="en-US" altLang="zh-CN" sz="1600" dirty="0"/>
              <a:t>    </a:t>
            </a:r>
            <a:r>
              <a:rPr lang="en-US" altLang="zh-CN" sz="1600" dirty="0" err="1"/>
              <a:t>def</a:t>
            </a:r>
            <a:r>
              <a:rPr lang="en-US" altLang="zh-CN" sz="1600" dirty="0"/>
              <a:t> </a:t>
            </a:r>
            <a:r>
              <a:rPr lang="en-US" altLang="zh-CN" sz="1600" dirty="0" err="1"/>
              <a:t>get_num_of_teachers</a:t>
            </a:r>
            <a:r>
              <a:rPr lang="en-US" altLang="zh-CN" sz="1600" dirty="0"/>
              <a:t>(</a:t>
            </a:r>
            <a:r>
              <a:rPr lang="en-US" altLang="zh-CN" sz="1600" dirty="0" err="1"/>
              <a:t>cls</a:t>
            </a:r>
            <a:r>
              <a:rPr lang="en-US" altLang="zh-CN" sz="1600" dirty="0"/>
              <a:t>):</a:t>
            </a:r>
          </a:p>
          <a:p>
            <a:r>
              <a:rPr lang="en-US" altLang="zh-CN" sz="1600" dirty="0"/>
              <a:t>        """</a:t>
            </a:r>
            <a:r>
              <a:rPr lang="zh-CN" altLang="en-US" sz="1600" dirty="0"/>
              <a:t>输出</a:t>
            </a:r>
            <a:r>
              <a:rPr lang="en-US" altLang="zh-CN" sz="1600" dirty="0"/>
              <a:t>Teacher</a:t>
            </a:r>
            <a:r>
              <a:rPr lang="zh-CN" altLang="en-US" sz="1600" dirty="0"/>
              <a:t>类的实例个数</a:t>
            </a:r>
            <a:r>
              <a:rPr lang="en-US" altLang="zh-CN" sz="1600" dirty="0"/>
              <a:t>"""</a:t>
            </a:r>
          </a:p>
          <a:p>
            <a:r>
              <a:rPr lang="en-US" altLang="zh-CN" sz="1600" dirty="0"/>
              <a:t>        return </a:t>
            </a:r>
            <a:r>
              <a:rPr lang="en-US" altLang="zh-CN" sz="1600" dirty="0" err="1"/>
              <a:t>cls.num_of_teachers</a:t>
            </a:r>
            <a:r>
              <a:rPr lang="en-US" altLang="zh-CN" sz="1600" dirty="0"/>
              <a:t>	</a:t>
            </a:r>
          </a:p>
          <a:p>
            <a:pPr eaLnBrk="0" fontAlgn="base" hangingPunct="0">
              <a:spcBef>
                <a:spcPct val="20000"/>
              </a:spcBef>
              <a:spcAft>
                <a:spcPct val="0"/>
              </a:spcAft>
              <a:buClr>
                <a:schemeClr val="hlink"/>
              </a:buClr>
            </a:pPr>
            <a:r>
              <a:rPr lang="en-US" altLang="zh-CN" sz="1600" dirty="0">
                <a:solidFill>
                  <a:srgbClr val="0000FF"/>
                </a:solidFill>
              </a:rPr>
              <a:t>    </a:t>
            </a:r>
            <a:r>
              <a:rPr lang="en-US" altLang="zh-CN" sz="1600" dirty="0" err="1">
                <a:solidFill>
                  <a:srgbClr val="0000FF"/>
                </a:solidFill>
              </a:rPr>
              <a:t>def</a:t>
            </a:r>
            <a:r>
              <a:rPr lang="en-US" altLang="zh-CN" sz="1600" dirty="0">
                <a:solidFill>
                  <a:srgbClr val="0000FF"/>
                </a:solidFill>
              </a:rPr>
              <a:t> </a:t>
            </a:r>
            <a:r>
              <a:rPr lang="en-US" altLang="zh-CN" sz="1600" dirty="0" err="1">
                <a:solidFill>
                  <a:srgbClr val="0000FF"/>
                </a:solidFill>
              </a:rPr>
              <a:t>ask_introduce</a:t>
            </a:r>
            <a:r>
              <a:rPr lang="en-US" altLang="zh-CN" sz="1600" dirty="0">
                <a:solidFill>
                  <a:srgbClr val="0000FF"/>
                </a:solidFill>
              </a:rPr>
              <a:t>(self, student</a:t>
            </a:r>
            <a:r>
              <a:rPr lang="en-US" altLang="zh-CN" sz="1600" dirty="0" smtClean="0">
                <a:solidFill>
                  <a:srgbClr val="0000FF"/>
                </a:solidFill>
              </a:rPr>
              <a:t>):   </a:t>
            </a:r>
            <a:endParaRPr lang="en-US" altLang="zh-CN" sz="1600" dirty="0">
              <a:solidFill>
                <a:srgbClr val="0000FF"/>
              </a:solidFill>
            </a:endParaRPr>
          </a:p>
          <a:p>
            <a:pPr eaLnBrk="0" fontAlgn="base" hangingPunct="0">
              <a:spcBef>
                <a:spcPct val="20000"/>
              </a:spcBef>
              <a:spcAft>
                <a:spcPct val="0"/>
              </a:spcAft>
              <a:buClr>
                <a:schemeClr val="hlink"/>
              </a:buClr>
            </a:pPr>
            <a:r>
              <a:rPr lang="en-US" altLang="zh-CN" sz="1600" dirty="0">
                <a:solidFill>
                  <a:srgbClr val="0000FF"/>
                </a:solidFill>
              </a:rPr>
              <a:t>        """</a:t>
            </a:r>
            <a:r>
              <a:rPr lang="zh-CN" altLang="en-US" sz="1600" dirty="0">
                <a:solidFill>
                  <a:srgbClr val="0000FF"/>
                </a:solidFill>
              </a:rPr>
              <a:t>教师请学生做自我介绍</a:t>
            </a:r>
            <a:r>
              <a:rPr lang="en-US" altLang="zh-CN" sz="1600" dirty="0">
                <a:solidFill>
                  <a:srgbClr val="0000FF"/>
                </a:solidFill>
              </a:rPr>
              <a:t>"""</a:t>
            </a:r>
          </a:p>
          <a:p>
            <a:pPr eaLnBrk="0" fontAlgn="base" hangingPunct="0">
              <a:spcBef>
                <a:spcPct val="20000"/>
              </a:spcBef>
              <a:spcAft>
                <a:spcPct val="0"/>
              </a:spcAft>
              <a:buClr>
                <a:schemeClr val="hlink"/>
              </a:buClr>
            </a:pPr>
            <a:r>
              <a:rPr lang="en-US" altLang="zh-CN" sz="1600" dirty="0">
                <a:solidFill>
                  <a:srgbClr val="0000FF"/>
                </a:solidFill>
              </a:rPr>
              <a:t>        </a:t>
            </a:r>
            <a:r>
              <a:rPr lang="en-US" altLang="zh-CN" sz="1600" dirty="0" err="1">
                <a:solidFill>
                  <a:srgbClr val="0000FF"/>
                </a:solidFill>
              </a:rPr>
              <a:t>student.introduce_oneself</a:t>
            </a:r>
            <a:r>
              <a:rPr lang="en-US" altLang="zh-CN" sz="1600" dirty="0" smtClean="0">
                <a:solidFill>
                  <a:srgbClr val="0000FF"/>
                </a:solidFill>
              </a:rPr>
              <a:t>()      </a:t>
            </a:r>
            <a:r>
              <a:rPr lang="en-US" altLang="zh-CN" sz="1600" dirty="0" smtClean="0">
                <a:solidFill>
                  <a:srgbClr val="C00000"/>
                </a:solidFill>
              </a:rPr>
              <a:t>#</a:t>
            </a:r>
            <a:r>
              <a:rPr lang="zh-CN" altLang="en-US" sz="1600" dirty="0" smtClean="0">
                <a:solidFill>
                  <a:srgbClr val="C00000"/>
                </a:solidFill>
              </a:rPr>
              <a:t>消息传递</a:t>
            </a:r>
            <a:endParaRPr lang="en-US" altLang="zh-CN" sz="1600" dirty="0">
              <a:solidFill>
                <a:srgbClr val="C00000"/>
              </a:solidFill>
            </a:endParaRPr>
          </a:p>
          <a:p>
            <a:endParaRPr lang="en-US" altLang="zh-CN" sz="1600" dirty="0"/>
          </a:p>
          <a:p>
            <a:r>
              <a:rPr lang="en-US" altLang="zh-CN" sz="1600" dirty="0"/>
              <a:t>#</a:t>
            </a:r>
            <a:r>
              <a:rPr lang="zh-CN" altLang="en-US" sz="1600" dirty="0"/>
              <a:t>主程序</a:t>
            </a:r>
          </a:p>
          <a:p>
            <a:r>
              <a:rPr lang="en-US" altLang="zh-CN" sz="1600" dirty="0" err="1"/>
              <a:t>yue</a:t>
            </a:r>
            <a:r>
              <a:rPr lang="en-US" altLang="zh-CN" sz="1600" dirty="0"/>
              <a:t> = Teacher('</a:t>
            </a:r>
            <a:r>
              <a:rPr lang="zh-CN" altLang="en-US" sz="1600" dirty="0"/>
              <a:t>王月</a:t>
            </a:r>
            <a:r>
              <a:rPr lang="en-US" altLang="zh-CN" sz="1600" dirty="0"/>
              <a:t>', '</a:t>
            </a:r>
            <a:r>
              <a:rPr lang="zh-CN" altLang="en-US" sz="1600" dirty="0"/>
              <a:t>男</a:t>
            </a:r>
            <a:r>
              <a:rPr lang="en-US" altLang="zh-CN" sz="1600" dirty="0"/>
              <a:t>', 1.62, 70, '2014312200', '</a:t>
            </a:r>
            <a:r>
              <a:rPr lang="zh-CN" altLang="en-US" sz="1600" dirty="0"/>
              <a:t>信息</a:t>
            </a:r>
            <a:r>
              <a:rPr lang="en-US" altLang="zh-CN" sz="1600" dirty="0"/>
              <a:t>', '</a:t>
            </a:r>
            <a:r>
              <a:rPr lang="zh-CN" altLang="en-US" sz="1600" dirty="0"/>
              <a:t>信息管理</a:t>
            </a:r>
            <a:r>
              <a:rPr lang="en-US" altLang="zh-CN" sz="1600" dirty="0"/>
              <a:t>')</a:t>
            </a:r>
          </a:p>
          <a:p>
            <a:r>
              <a:rPr lang="en-US" altLang="zh-CN" sz="1600" dirty="0" err="1"/>
              <a:t>jia</a:t>
            </a:r>
            <a:r>
              <a:rPr lang="en-US" altLang="zh-CN" sz="1600" dirty="0"/>
              <a:t> = Student('</a:t>
            </a:r>
            <a:r>
              <a:rPr lang="zh-CN" altLang="en-US" sz="1600" dirty="0"/>
              <a:t>刘佳</a:t>
            </a:r>
            <a:r>
              <a:rPr lang="en-US" altLang="zh-CN" sz="1600" dirty="0"/>
              <a:t>', '</a:t>
            </a:r>
            <a:r>
              <a:rPr lang="zh-CN" altLang="en-US" sz="1600" dirty="0"/>
              <a:t>男</a:t>
            </a:r>
            <a:r>
              <a:rPr lang="en-US" altLang="zh-CN" sz="1600" dirty="0"/>
              <a:t>', 1.75, 70, '2018312200', '</a:t>
            </a:r>
            <a:r>
              <a:rPr lang="zh-CN" altLang="en-US" sz="1600" dirty="0"/>
              <a:t>信息</a:t>
            </a:r>
            <a:r>
              <a:rPr lang="en-US" altLang="zh-CN" sz="1600" dirty="0"/>
              <a:t>', '</a:t>
            </a:r>
            <a:r>
              <a:rPr lang="zh-CN" altLang="en-US" sz="1600" dirty="0"/>
              <a:t>信息管理</a:t>
            </a:r>
            <a:r>
              <a:rPr lang="en-US" altLang="zh-CN" sz="1600" dirty="0"/>
              <a:t>')</a:t>
            </a:r>
          </a:p>
          <a:p>
            <a:r>
              <a:rPr lang="en-US" altLang="zh-CN" sz="1600" dirty="0" err="1">
                <a:solidFill>
                  <a:srgbClr val="C00000"/>
                </a:solidFill>
              </a:rPr>
              <a:t>yue.ask_introduce</a:t>
            </a:r>
            <a:r>
              <a:rPr lang="en-US" altLang="zh-CN" sz="1600" dirty="0">
                <a:solidFill>
                  <a:srgbClr val="C00000"/>
                </a:solidFill>
              </a:rPr>
              <a:t>(</a:t>
            </a:r>
            <a:r>
              <a:rPr lang="en-US" altLang="zh-CN" sz="1600" dirty="0" err="1">
                <a:solidFill>
                  <a:srgbClr val="C00000"/>
                </a:solidFill>
              </a:rPr>
              <a:t>jia</a:t>
            </a:r>
            <a:r>
              <a:rPr lang="en-US" altLang="zh-CN" sz="1600" dirty="0">
                <a:solidFill>
                  <a:srgbClr val="C00000"/>
                </a:solidFill>
              </a:rPr>
              <a:t>)</a:t>
            </a:r>
            <a:endParaRPr lang="zh-CN" altLang="en-US" sz="1600" dirty="0">
              <a:solidFill>
                <a:srgbClr val="C00000"/>
              </a:solidFill>
            </a:endParaRPr>
          </a:p>
        </p:txBody>
      </p:sp>
      <p:sp>
        <p:nvSpPr>
          <p:cNvPr id="5" name="TextBox 4"/>
          <p:cNvSpPr txBox="1"/>
          <p:nvPr/>
        </p:nvSpPr>
        <p:spPr>
          <a:xfrm>
            <a:off x="6705544" y="1776467"/>
            <a:ext cx="1523960" cy="369332"/>
          </a:xfrm>
          <a:prstGeom prst="rect">
            <a:avLst/>
          </a:prstGeom>
          <a:noFill/>
        </p:spPr>
        <p:txBody>
          <a:bodyPr wrap="square" rtlCol="0">
            <a:spAutoFit/>
          </a:bodyPr>
          <a:lstStyle/>
          <a:p>
            <a:r>
              <a:rPr lang="zh-CN" altLang="en-US" u="sng" dirty="0" smtClean="0">
                <a:solidFill>
                  <a:srgbClr val="0000FF"/>
                </a:solidFill>
              </a:rPr>
              <a:t>完整代码：</a:t>
            </a:r>
            <a:endParaRPr lang="zh-CN" altLang="en-US" u="sng" dirty="0">
              <a:solidFill>
                <a:srgbClr val="0000FF"/>
              </a:solidFill>
            </a:endParaRPr>
          </a:p>
        </p:txBody>
      </p:sp>
    </p:spTree>
    <p:extLst>
      <p:ext uri="{BB962C8B-B14F-4D97-AF65-F5344CB8AC3E}">
        <p14:creationId xmlns:p14="http://schemas.microsoft.com/office/powerpoint/2010/main" val="2018026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6.7</a:t>
            </a:r>
            <a:r>
              <a:rPr lang="zh-CN" altLang="en-US" dirty="0"/>
              <a:t> 从结构化到面向对象</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327545" y="1981200"/>
            <a:ext cx="8434317" cy="4155440"/>
          </a:xfrm>
        </p:spPr>
        <p:txBody>
          <a:bodyPr/>
          <a:lstStyle/>
          <a:p>
            <a:r>
              <a:rPr lang="zh-CN" altLang="zh-CN" sz="2400" dirty="0"/>
              <a:t>结构化程序设计又称为</a:t>
            </a:r>
            <a:r>
              <a:rPr lang="zh-CN" altLang="zh-CN" sz="2400" kern="1200" dirty="0">
                <a:solidFill>
                  <a:srgbClr val="0000FF"/>
                </a:solidFill>
              </a:rPr>
              <a:t>面向过程的程序设计</a:t>
            </a:r>
            <a:r>
              <a:rPr lang="zh-CN" altLang="zh-CN" sz="2400" dirty="0"/>
              <a:t>，问题被看作一系列需要完成的任务，用各个函数来加以完成，编程的焦点在于定义函数。尽管两者有根本性的不同，它们之间也有紧密的联系，这使得我们可以很方便地将一个结构化程序转换为面向对象程序。</a:t>
            </a:r>
            <a:endParaRPr lang="en-US" altLang="zh-CN" sz="2400" dirty="0"/>
          </a:p>
          <a:p>
            <a:r>
              <a:rPr lang="zh-CN" altLang="zh-CN" sz="2400" dirty="0"/>
              <a:t>面向对象编程将</a:t>
            </a:r>
            <a:r>
              <a:rPr lang="zh-CN" altLang="zh-CN" sz="2400" kern="1200" dirty="0">
                <a:solidFill>
                  <a:srgbClr val="0000FF"/>
                </a:solidFill>
              </a:rPr>
              <a:t>数据</a:t>
            </a:r>
            <a:r>
              <a:rPr lang="zh-CN" altLang="zh-CN" sz="2400" dirty="0"/>
              <a:t>和</a:t>
            </a:r>
            <a:r>
              <a:rPr lang="zh-CN" altLang="zh-CN" sz="2400" kern="1200" dirty="0">
                <a:solidFill>
                  <a:srgbClr val="0000FF"/>
                </a:solidFill>
              </a:rPr>
              <a:t>操作</a:t>
            </a:r>
            <a:r>
              <a:rPr lang="zh-CN" altLang="zh-CN" sz="2400" dirty="0"/>
              <a:t>分门别类地组织起来，它是结构化编程以来对编程范型又一次重大的改革</a:t>
            </a:r>
            <a:r>
              <a:rPr lang="zh-CN" altLang="zh-CN" sz="2400" dirty="0" smtClean="0"/>
              <a:t>。在</a:t>
            </a:r>
            <a:r>
              <a:rPr lang="zh-CN" altLang="zh-CN" sz="2400" dirty="0"/>
              <a:t>面向对象</a:t>
            </a:r>
            <a:r>
              <a:rPr lang="zh-CN" altLang="zh-CN" sz="2400" dirty="0" smtClean="0"/>
              <a:t>编程</a:t>
            </a:r>
            <a:r>
              <a:rPr lang="zh-CN" altLang="en-US" sz="2400" dirty="0" smtClean="0"/>
              <a:t>中</a:t>
            </a:r>
            <a:r>
              <a:rPr lang="zh-CN" altLang="zh-CN" sz="2400" dirty="0" smtClean="0"/>
              <a:t>，</a:t>
            </a:r>
            <a:r>
              <a:rPr lang="zh-CN" altLang="zh-CN" sz="2400" kern="1200" dirty="0">
                <a:solidFill>
                  <a:srgbClr val="0000FF"/>
                </a:solidFill>
              </a:rPr>
              <a:t>类是程序的基本元素</a:t>
            </a:r>
            <a:r>
              <a:rPr lang="zh-CN" altLang="zh-CN" sz="2400" dirty="0"/>
              <a:t>，类将相关的数据和操作紧密地连结在一起，这种编程范型便于将现实世界映射到计算机中</a:t>
            </a:r>
            <a:r>
              <a:rPr lang="zh-CN" altLang="zh-CN" sz="2400" dirty="0" smtClean="0"/>
              <a:t>。</a:t>
            </a:r>
            <a:endParaRPr lang="zh-CN" altLang="zh-CN" sz="2400" dirty="0"/>
          </a:p>
        </p:txBody>
      </p:sp>
    </p:spTree>
    <p:extLst>
      <p:ext uri="{BB962C8B-B14F-4D97-AF65-F5344CB8AC3E}">
        <p14:creationId xmlns:p14="http://schemas.microsoft.com/office/powerpoint/2010/main" val="121703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6.2</a:t>
            </a:r>
            <a:r>
              <a:rPr lang="zh-CN" altLang="en-US" dirty="0"/>
              <a:t> 面向对象程序设计</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1930400"/>
            <a:ext cx="8239760" cy="4175760"/>
          </a:xfrm>
        </p:spPr>
        <p:txBody>
          <a:bodyPr/>
          <a:lstStyle/>
          <a:p>
            <a:pPr>
              <a:buFont typeface="Wingdings" pitchFamily="2" charset="2"/>
              <a:buChar char=""/>
            </a:pPr>
            <a:r>
              <a:rPr lang="zh-CN" altLang="en-US" sz="2400" dirty="0">
                <a:latin typeface="黑体" panose="02010609060101010101" pitchFamily="49" charset="-122"/>
              </a:rPr>
              <a:t>面向对象编程（</a:t>
            </a:r>
            <a:r>
              <a:rPr lang="en" altLang="zh-CN" sz="2400" dirty="0">
                <a:latin typeface="黑体" panose="02010609060101010101" pitchFamily="49" charset="-122"/>
              </a:rPr>
              <a:t>Object Oriented Programming</a:t>
            </a:r>
            <a:r>
              <a:rPr lang="zh-CN" altLang="en" sz="2400" dirty="0">
                <a:latin typeface="黑体" panose="02010609060101010101" pitchFamily="49" charset="-122"/>
              </a:rPr>
              <a:t>，</a:t>
            </a:r>
            <a:r>
              <a:rPr lang="en" altLang="zh-CN" sz="2400" dirty="0">
                <a:latin typeface="黑体" panose="02010609060101010101" pitchFamily="49" charset="-122"/>
              </a:rPr>
              <a:t>OOP</a:t>
            </a:r>
            <a:r>
              <a:rPr lang="zh-CN" altLang="en" sz="2400" dirty="0">
                <a:latin typeface="黑体" panose="02010609060101010101" pitchFamily="49" charset="-122"/>
              </a:rPr>
              <a:t>）</a:t>
            </a:r>
            <a:endParaRPr lang="en-US" altLang="zh-CN" sz="2400" dirty="0">
              <a:latin typeface="黑体" panose="02010609060101010101" pitchFamily="49" charset="-122"/>
            </a:endParaRPr>
          </a:p>
          <a:p>
            <a:pPr lvl="1">
              <a:buFont typeface="Wingdings" pitchFamily="2" charset="2"/>
              <a:buChar char="Ø"/>
            </a:pPr>
            <a:r>
              <a:rPr lang="zh-CN" altLang="en-US" sz="2000" dirty="0">
                <a:latin typeface="黑体" panose="02010609060101010101" pitchFamily="49" charset="-122"/>
              </a:rPr>
              <a:t>是一种重要的程序设计思想，其对现实世界中的事物所包含的属性和行为进行概念化建模以反映其特征，并通过编程“虚拟”地将它们实现在计算机系统中。</a:t>
            </a:r>
            <a:endParaRPr lang="en-US" altLang="zh-CN" sz="2000" dirty="0">
              <a:latin typeface="黑体" panose="02010609060101010101" pitchFamily="49" charset="-122"/>
            </a:endParaRPr>
          </a:p>
          <a:p>
            <a:pPr lvl="1">
              <a:buFont typeface="Wingdings" pitchFamily="2" charset="2"/>
              <a:buChar char="Ø"/>
            </a:pPr>
            <a:r>
              <a:rPr lang="zh-CN" altLang="en-US" sz="2000" dirty="0">
                <a:latin typeface="黑体" panose="02010609060101010101" pitchFamily="49" charset="-122"/>
              </a:rPr>
              <a:t>任何模型都不可能完全反映对象的一切具体特征，只能对认为重要的事物特征和变化规律进行抽象，用以描述客观事物并解决实际问题。</a:t>
            </a:r>
            <a:endParaRPr lang="en-US" altLang="zh-CN" sz="2000" dirty="0">
              <a:latin typeface="黑体" panose="02010609060101010101" pitchFamily="49" charset="-122"/>
            </a:endParaRPr>
          </a:p>
          <a:p>
            <a:pPr lvl="1">
              <a:buFont typeface="Wingdings" pitchFamily="2" charset="2"/>
              <a:buChar char=""/>
            </a:pPr>
            <a:endParaRPr lang="zh-CN" altLang="en-US" sz="1600" dirty="0">
              <a:latin typeface="黑体" panose="02010609060101010101" pitchFamily="49" charset="-122"/>
            </a:endParaRPr>
          </a:p>
          <a:p>
            <a:pPr>
              <a:buFont typeface="Wingdings" pitchFamily="2" charset="2"/>
              <a:buChar char=""/>
            </a:pPr>
            <a:r>
              <a:rPr lang="zh-CN" altLang="en-US" sz="2400" dirty="0" smtClean="0">
                <a:latin typeface="黑体" panose="02010609060101010101" pitchFamily="49" charset="-122"/>
              </a:rPr>
              <a:t>面向对象</a:t>
            </a:r>
            <a:r>
              <a:rPr lang="zh-CN" altLang="en-US" sz="2400" dirty="0">
                <a:latin typeface="黑体" panose="02010609060101010101" pitchFamily="49" charset="-122"/>
              </a:rPr>
              <a:t>的程序设计</a:t>
            </a:r>
            <a:r>
              <a:rPr lang="zh-CN" altLang="en-US" sz="2400" dirty="0" smtClean="0">
                <a:latin typeface="黑体" panose="02010609060101010101" pitchFamily="49" charset="-122"/>
              </a:rPr>
              <a:t>思想把</a:t>
            </a:r>
            <a:r>
              <a:rPr lang="zh-CN" altLang="en-US" sz="2400" dirty="0">
                <a:latin typeface="黑体" panose="02010609060101010101" pitchFamily="49" charset="-122"/>
              </a:rPr>
              <a:t>计算机程序视为一组对象的集合，每个对象都可以接收和处理其它对象发过来的消息，程序的执行看作一系列消息在各个对象之间的传递。</a:t>
            </a:r>
          </a:p>
          <a:p>
            <a:pPr>
              <a:buFont typeface="Wingdings" pitchFamily="2" charset="2"/>
              <a:buChar char=""/>
            </a:pPr>
            <a:endParaRPr lang="zh-CN" altLang="en-US" sz="2000" dirty="0">
              <a:latin typeface="黑体" panose="02010609060101010101" pitchFamily="49" charset="-122"/>
            </a:endParaRPr>
          </a:p>
        </p:txBody>
      </p:sp>
    </p:spTree>
    <p:extLst>
      <p:ext uri="{BB962C8B-B14F-4D97-AF65-F5344CB8AC3E}">
        <p14:creationId xmlns:p14="http://schemas.microsoft.com/office/powerpoint/2010/main" val="3428774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6.7</a:t>
            </a:r>
            <a:r>
              <a:rPr lang="zh-CN" altLang="en-US" dirty="0"/>
              <a:t> 从结构化到面向对象</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1645920"/>
            <a:ext cx="8249920" cy="4927600"/>
          </a:xfrm>
        </p:spPr>
        <p:txBody>
          <a:bodyPr/>
          <a:lstStyle/>
          <a:p>
            <a:r>
              <a:rPr lang="zh-CN" altLang="zh-CN" sz="2000" dirty="0" smtClean="0"/>
              <a:t>类</a:t>
            </a:r>
            <a:r>
              <a:rPr lang="zh-CN" altLang="zh-CN" sz="2000" dirty="0"/>
              <a:t>的方法仍采用结构化编程的三种基本控制流程。</a:t>
            </a:r>
          </a:p>
          <a:p>
            <a:r>
              <a:rPr lang="zh-CN" altLang="zh-CN" sz="2000" dirty="0" smtClean="0"/>
              <a:t>上层</a:t>
            </a:r>
            <a:r>
              <a:rPr lang="zh-CN" altLang="zh-CN" sz="2000" dirty="0"/>
              <a:t>的方法调用下层的方法，这本质上也是一种模块化的程序设计。</a:t>
            </a:r>
          </a:p>
          <a:p>
            <a:r>
              <a:rPr lang="zh-CN" altLang="zh-CN" sz="2000" dirty="0"/>
              <a:t>第三，面向对象中的消息传递其实就是一个类的实例</a:t>
            </a:r>
            <a:r>
              <a:rPr lang="en-US" altLang="zh-CN" sz="2000" dirty="0"/>
              <a:t>A</a:t>
            </a:r>
            <a:r>
              <a:rPr lang="zh-CN" altLang="zh-CN" sz="2000" dirty="0"/>
              <a:t>在它的方法里调用另一个类的实例</a:t>
            </a:r>
            <a:r>
              <a:rPr lang="en-US" altLang="zh-CN" sz="2000" dirty="0"/>
              <a:t>B</a:t>
            </a:r>
            <a:r>
              <a:rPr lang="zh-CN" altLang="zh-CN" sz="2000" dirty="0"/>
              <a:t>的方法，消息其实就是方法所携带的参数。本质上，消息传递与函数之间调用的计算机原理相同。</a:t>
            </a:r>
          </a:p>
          <a:p>
            <a:r>
              <a:rPr lang="zh-CN" altLang="zh-CN" sz="2000" dirty="0"/>
              <a:t>第四，结构化程序可以容易地转换为面向对象的程序。举个例子，考虑模块化的万年历程序（显示给定的一个年、月的星期日历），将其转换为面向对象程序。可为万年历定义</a:t>
            </a:r>
            <a:r>
              <a:rPr lang="en-US" altLang="zh-CN" sz="2000" dirty="0"/>
              <a:t>Calendar</a:t>
            </a:r>
            <a:r>
              <a:rPr lang="zh-CN" altLang="zh-CN" sz="2000" dirty="0"/>
              <a:t>类，将原先的各个函数（如</a:t>
            </a:r>
            <a:r>
              <a:rPr lang="en-US" altLang="zh-CN" sz="2000" dirty="0" err="1"/>
              <a:t>input_month</a:t>
            </a:r>
            <a:r>
              <a:rPr lang="zh-CN" altLang="zh-CN" sz="2000" dirty="0"/>
              <a:t>函数：输入要查看的年、月；</a:t>
            </a:r>
            <a:r>
              <a:rPr lang="en-US" altLang="zh-CN" sz="2000" dirty="0" err="1"/>
              <a:t>print_month</a:t>
            </a:r>
            <a:r>
              <a:rPr lang="zh-CN" altLang="zh-CN" sz="2000" dirty="0"/>
              <a:t>函数：打印给定年、月的日历；</a:t>
            </a:r>
            <a:r>
              <a:rPr lang="en-US" altLang="zh-CN" sz="2000" dirty="0" err="1"/>
              <a:t>get_weekday</a:t>
            </a:r>
            <a:r>
              <a:rPr lang="zh-CN" altLang="zh-CN" sz="2000" dirty="0"/>
              <a:t>函数：取得给定的年月日是星期几；</a:t>
            </a:r>
            <a:r>
              <a:rPr lang="en-US" altLang="zh-CN" sz="2000" dirty="0" err="1"/>
              <a:t>is_leapyear</a:t>
            </a:r>
            <a:r>
              <a:rPr lang="zh-CN" altLang="zh-CN" sz="2000" dirty="0"/>
              <a:t>函数：判断给定年是否是闰年）转换为</a:t>
            </a:r>
            <a:r>
              <a:rPr lang="en-US" altLang="zh-CN" sz="2000" dirty="0"/>
              <a:t>Calendar</a:t>
            </a:r>
            <a:r>
              <a:rPr lang="zh-CN" altLang="zh-CN" sz="2000" dirty="0"/>
              <a:t>类的各个方法，而且它们之间的调用层次保持不变。</a:t>
            </a:r>
          </a:p>
          <a:p>
            <a:r>
              <a:rPr lang="zh-CN" altLang="zh-CN" sz="2000" dirty="0"/>
              <a:t>第五，在面向对象编程中，当拿到一个新的编程问题时，第一步，应该确定其中的类有哪些；第二步，搞清各个类的实例之间有哪些交互；第三步，定义类内部的属性和行为。理清思路后再开始编写代码</a:t>
            </a:r>
            <a:r>
              <a:rPr lang="zh-CN" altLang="zh-CN" sz="2000" dirty="0" smtClean="0"/>
              <a:t>。</a:t>
            </a:r>
            <a:endParaRPr lang="zh-CN" altLang="en-US" sz="2000" dirty="0">
              <a:latin typeface="黑体" panose="02010609060101010101" pitchFamily="49" charset="-122"/>
            </a:endParaRPr>
          </a:p>
        </p:txBody>
      </p:sp>
    </p:spTree>
    <p:extLst>
      <p:ext uri="{BB962C8B-B14F-4D97-AF65-F5344CB8AC3E}">
        <p14:creationId xmlns:p14="http://schemas.microsoft.com/office/powerpoint/2010/main" val="1217039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2092960"/>
            <a:ext cx="8249920" cy="3525520"/>
          </a:xfrm>
        </p:spPr>
        <p:txBody>
          <a:bodyPr/>
          <a:lstStyle/>
          <a:p>
            <a:pPr>
              <a:buFont typeface="Wingdings" pitchFamily="2" charset="2"/>
              <a:buChar char=""/>
            </a:pPr>
            <a:r>
              <a:rPr lang="en-US" altLang="zh-CN" dirty="0">
                <a:latin typeface="黑体" panose="02010609060101010101" pitchFamily="49" charset="-122"/>
              </a:rPr>
              <a:t>【</a:t>
            </a:r>
            <a:r>
              <a:rPr lang="zh-CN" altLang="en-US" dirty="0">
                <a:latin typeface="黑体" panose="02010609060101010101" pitchFamily="49" charset="-122"/>
              </a:rPr>
              <a:t>例</a:t>
            </a:r>
            <a:r>
              <a:rPr lang="en-US" altLang="zh-CN" dirty="0">
                <a:latin typeface="黑体" panose="02010609060101010101" pitchFamily="49" charset="-122"/>
              </a:rPr>
              <a:t>6-8</a:t>
            </a:r>
            <a:r>
              <a:rPr lang="en-US" altLang="zh-CN" dirty="0" smtClean="0">
                <a:latin typeface="黑体" panose="02010609060101010101" pitchFamily="49" charset="-122"/>
              </a:rPr>
              <a:t>】</a:t>
            </a:r>
          </a:p>
          <a:p>
            <a:pPr lvl="1">
              <a:buFont typeface="Wingdings" pitchFamily="2" charset="2"/>
              <a:buChar char="Ø"/>
            </a:pPr>
            <a:r>
              <a:rPr lang="zh-CN" altLang="en-US" dirty="0" smtClean="0">
                <a:latin typeface="黑体" panose="02010609060101010101" pitchFamily="49" charset="-122"/>
              </a:rPr>
              <a:t>为</a:t>
            </a:r>
            <a:r>
              <a:rPr lang="en" altLang="zh-CN" dirty="0" smtClean="0">
                <a:latin typeface="黑体" panose="02010609060101010101" pitchFamily="49" charset="-122"/>
              </a:rPr>
              <a:t>Teacher</a:t>
            </a:r>
            <a:r>
              <a:rPr lang="zh-CN" altLang="en-US" dirty="0" smtClean="0">
                <a:latin typeface="黑体" panose="02010609060101010101" pitchFamily="49" charset="-122"/>
              </a:rPr>
              <a:t>类和</a:t>
            </a:r>
            <a:r>
              <a:rPr lang="en" altLang="zh-CN" dirty="0" smtClean="0">
                <a:latin typeface="黑体" panose="02010609060101010101" pitchFamily="49" charset="-122"/>
              </a:rPr>
              <a:t>Student</a:t>
            </a:r>
            <a:r>
              <a:rPr lang="zh-CN" altLang="en-US" dirty="0" smtClean="0">
                <a:latin typeface="黑体" panose="02010609060101010101" pitchFamily="49" charset="-122"/>
              </a:rPr>
              <a:t>类增加一项消息传递：教师给学生建议，学生反馈收到，并保存教师的建议。</a:t>
            </a:r>
            <a:endParaRPr lang="en-US" altLang="zh-CN" dirty="0" smtClean="0"/>
          </a:p>
          <a:p>
            <a:pPr lvl="1">
              <a:buFont typeface="Wingdings" pitchFamily="2" charset="2"/>
              <a:buChar char="Ø"/>
            </a:pPr>
            <a:r>
              <a:rPr lang="zh-CN" altLang="en-US" dirty="0" smtClean="0">
                <a:latin typeface="黑体" panose="02010609060101010101" pitchFamily="49" charset="-122"/>
              </a:rPr>
              <a:t>给大学班主任创建</a:t>
            </a:r>
            <a:r>
              <a:rPr lang="en" altLang="zh-CN" dirty="0" smtClean="0">
                <a:latin typeface="黑体" panose="02010609060101010101" pitchFamily="49" charset="-122"/>
              </a:rPr>
              <a:t>ClassAdvisor</a:t>
            </a:r>
            <a:r>
              <a:rPr lang="zh-CN" altLang="en-US" dirty="0" smtClean="0">
                <a:latin typeface="黑体" panose="02010609060101010101" pitchFamily="49" charset="-122"/>
              </a:rPr>
              <a:t>类，它是</a:t>
            </a:r>
            <a:r>
              <a:rPr lang="en" altLang="zh-CN" dirty="0" smtClean="0">
                <a:latin typeface="黑体" panose="02010609060101010101" pitchFamily="49" charset="-122"/>
              </a:rPr>
              <a:t>Teacher</a:t>
            </a:r>
            <a:r>
              <a:rPr lang="zh-CN" altLang="en-US" dirty="0" smtClean="0">
                <a:latin typeface="黑体" panose="02010609060101010101" pitchFamily="49" charset="-122"/>
              </a:rPr>
              <a:t>类的子类，增加一个新属性保存班主任所带的班级学生；再增加一个新方法，让班主任请每个学生做自我介绍。</a:t>
            </a:r>
            <a:endParaRPr lang="en-US" altLang="zh-CN" dirty="0" smtClean="0"/>
          </a:p>
          <a:p>
            <a:pPr lvl="1">
              <a:buFont typeface="Wingdings" pitchFamily="2" charset="2"/>
              <a:buChar char="Ø"/>
            </a:pPr>
            <a:r>
              <a:rPr lang="zh-CN" altLang="en-US" dirty="0" smtClean="0">
                <a:latin typeface="黑体" panose="02010609060101010101" pitchFamily="49" charset="-122"/>
              </a:rPr>
              <a:t>将本章所有的类整合到一个程序中。</a:t>
            </a:r>
            <a:endParaRPr lang="zh-CN" altLang="en-US" sz="2000" dirty="0">
              <a:latin typeface="黑体" panose="02010609060101010101" pitchFamily="49" charset="-122"/>
            </a:endParaRPr>
          </a:p>
        </p:txBody>
      </p:sp>
    </p:spTree>
    <p:extLst>
      <p:ext uri="{BB962C8B-B14F-4D97-AF65-F5344CB8AC3E}">
        <p14:creationId xmlns:p14="http://schemas.microsoft.com/office/powerpoint/2010/main" val="2836521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2" name="矩形 1"/>
          <p:cNvSpPr/>
          <p:nvPr/>
        </p:nvSpPr>
        <p:spPr>
          <a:xfrm>
            <a:off x="204716" y="1427178"/>
            <a:ext cx="8693623" cy="5413790"/>
          </a:xfrm>
          <a:prstGeom prst="rect">
            <a:avLst/>
          </a:prstGeom>
        </p:spPr>
        <p:txBody>
          <a:bodyPr wrap="square">
            <a:spAutoFit/>
          </a:bodyPr>
          <a:lstStyle/>
          <a:p>
            <a:pPr>
              <a:lnSpc>
                <a:spcPct val="95000"/>
              </a:lnSpc>
            </a:pPr>
            <a:r>
              <a:rPr lang="en-US" altLang="zh-CN" sz="1400" dirty="0">
                <a:solidFill>
                  <a:srgbClr val="C00000"/>
                </a:solidFill>
              </a:rPr>
              <a:t>class Health():</a:t>
            </a:r>
          </a:p>
          <a:p>
            <a:pPr>
              <a:lnSpc>
                <a:spcPct val="95000"/>
              </a:lnSpc>
            </a:pPr>
            <a:r>
              <a:rPr lang="en-US" altLang="zh-CN" sz="1400" dirty="0"/>
              <a:t>    """</a:t>
            </a:r>
            <a:r>
              <a:rPr lang="zh-CN" altLang="en-US" sz="1400" dirty="0"/>
              <a:t>健康状况</a:t>
            </a:r>
            <a:r>
              <a:rPr lang="en-US" altLang="zh-CN" sz="1400" dirty="0"/>
              <a:t>"""</a:t>
            </a:r>
          </a:p>
          <a:p>
            <a:pPr>
              <a:lnSpc>
                <a:spcPct val="95000"/>
              </a:lnSpc>
            </a:pPr>
            <a:r>
              <a:rPr lang="en-US" altLang="zh-CN" sz="1400" dirty="0"/>
              <a:t>    </a:t>
            </a:r>
            <a:r>
              <a:rPr lang="en-US" altLang="zh-CN" sz="1400" dirty="0" err="1"/>
              <a:t>def</a:t>
            </a:r>
            <a:r>
              <a:rPr lang="en-US" altLang="zh-CN" sz="1400" dirty="0"/>
              <a:t> __</a:t>
            </a:r>
            <a:r>
              <a:rPr lang="en-US" altLang="zh-CN" sz="1400" dirty="0" err="1"/>
              <a:t>init</a:t>
            </a:r>
            <a:r>
              <a:rPr lang="en-US" altLang="zh-CN" sz="1400" dirty="0"/>
              <a:t>__(self, height, weight):</a:t>
            </a:r>
          </a:p>
          <a:p>
            <a:pPr>
              <a:lnSpc>
                <a:spcPct val="95000"/>
              </a:lnSpc>
            </a:pPr>
            <a:r>
              <a:rPr lang="en-US" altLang="zh-CN" sz="1400" dirty="0"/>
              <a:t>        """</a:t>
            </a:r>
            <a:r>
              <a:rPr lang="zh-CN" altLang="en-US" sz="1400" dirty="0"/>
              <a:t>构造器方法，设置属性的初始值</a:t>
            </a:r>
            <a:r>
              <a:rPr lang="en-US" altLang="zh-CN" sz="1400" dirty="0"/>
              <a:t>"""</a:t>
            </a:r>
          </a:p>
          <a:p>
            <a:pPr>
              <a:lnSpc>
                <a:spcPct val="95000"/>
              </a:lnSpc>
            </a:pPr>
            <a:r>
              <a:rPr lang="en-US" altLang="zh-CN" sz="1400" dirty="0"/>
              <a:t>        </a:t>
            </a:r>
            <a:r>
              <a:rPr lang="en-US" altLang="zh-CN" sz="1400" dirty="0" err="1"/>
              <a:t>self.height</a:t>
            </a:r>
            <a:r>
              <a:rPr lang="en-US" altLang="zh-CN" sz="1400" dirty="0"/>
              <a:t> = height  # </a:t>
            </a:r>
            <a:r>
              <a:rPr lang="zh-CN" altLang="en-US" sz="1400" dirty="0"/>
              <a:t>身高（米）</a:t>
            </a:r>
          </a:p>
          <a:p>
            <a:pPr>
              <a:lnSpc>
                <a:spcPct val="95000"/>
              </a:lnSpc>
            </a:pPr>
            <a:r>
              <a:rPr lang="zh-CN" altLang="en-US" sz="1400" dirty="0"/>
              <a:t>        </a:t>
            </a:r>
            <a:r>
              <a:rPr lang="en-US" altLang="zh-CN" sz="1400" dirty="0" err="1"/>
              <a:t>self.weight</a:t>
            </a:r>
            <a:r>
              <a:rPr lang="en-US" altLang="zh-CN" sz="1400" dirty="0"/>
              <a:t> = weight  # </a:t>
            </a:r>
            <a:r>
              <a:rPr lang="zh-CN" altLang="en-US" sz="1400" dirty="0"/>
              <a:t>体重（公斤）</a:t>
            </a:r>
          </a:p>
          <a:p>
            <a:pPr>
              <a:lnSpc>
                <a:spcPct val="95000"/>
              </a:lnSpc>
            </a:pPr>
            <a:r>
              <a:rPr lang="zh-CN" altLang="en-US" sz="1400" dirty="0"/>
              <a:t>        </a:t>
            </a:r>
          </a:p>
          <a:p>
            <a:pPr>
              <a:lnSpc>
                <a:spcPct val="95000"/>
              </a:lnSpc>
            </a:pPr>
            <a:r>
              <a:rPr lang="zh-CN" altLang="en-US" sz="1400" dirty="0"/>
              <a:t>    </a:t>
            </a:r>
            <a:r>
              <a:rPr lang="en-US" altLang="zh-CN" sz="1400" dirty="0" err="1"/>
              <a:t>def</a:t>
            </a:r>
            <a:r>
              <a:rPr lang="en-US" altLang="zh-CN" sz="1400" dirty="0"/>
              <a:t> </a:t>
            </a:r>
            <a:r>
              <a:rPr lang="en-US" altLang="zh-CN" sz="1400" dirty="0" err="1"/>
              <a:t>get_bmi</a:t>
            </a:r>
            <a:r>
              <a:rPr lang="en-US" altLang="zh-CN" sz="1400" dirty="0"/>
              <a:t>(self):</a:t>
            </a:r>
          </a:p>
          <a:p>
            <a:pPr>
              <a:lnSpc>
                <a:spcPct val="95000"/>
              </a:lnSpc>
            </a:pPr>
            <a:r>
              <a:rPr lang="en-US" altLang="zh-CN" sz="1400" dirty="0"/>
              <a:t>        """</a:t>
            </a:r>
            <a:r>
              <a:rPr lang="zh-CN" altLang="en-US" sz="1400" dirty="0"/>
              <a:t>计算</a:t>
            </a:r>
            <a:r>
              <a:rPr lang="en-US" altLang="zh-CN" sz="1400" dirty="0"/>
              <a:t>BMI</a:t>
            </a:r>
            <a:r>
              <a:rPr lang="zh-CN" altLang="en-US" sz="1400" dirty="0"/>
              <a:t>返回体质结果</a:t>
            </a:r>
            <a:r>
              <a:rPr lang="en-US" altLang="zh-CN" sz="1400" dirty="0"/>
              <a:t>"""</a:t>
            </a:r>
          </a:p>
          <a:p>
            <a:pPr>
              <a:lnSpc>
                <a:spcPct val="95000"/>
              </a:lnSpc>
            </a:pPr>
            <a:r>
              <a:rPr lang="en-US" altLang="zh-CN" sz="1400" dirty="0"/>
              <a:t>        </a:t>
            </a:r>
            <a:r>
              <a:rPr lang="en-US" altLang="zh-CN" sz="1400" dirty="0" err="1"/>
              <a:t>bmi</a:t>
            </a:r>
            <a:r>
              <a:rPr lang="en-US" altLang="zh-CN" sz="1400" dirty="0"/>
              <a:t> = </a:t>
            </a:r>
            <a:r>
              <a:rPr lang="en-US" altLang="zh-CN" sz="1400" dirty="0" err="1"/>
              <a:t>self.weight</a:t>
            </a:r>
            <a:r>
              <a:rPr lang="en-US" altLang="zh-CN" sz="1400" dirty="0"/>
              <a:t> / (</a:t>
            </a:r>
            <a:r>
              <a:rPr lang="en-US" altLang="zh-CN" sz="1400" dirty="0" err="1"/>
              <a:t>self.height</a:t>
            </a:r>
            <a:r>
              <a:rPr lang="en-US" altLang="zh-CN" sz="1400" dirty="0"/>
              <a:t> ** 2)</a:t>
            </a:r>
          </a:p>
          <a:p>
            <a:pPr>
              <a:lnSpc>
                <a:spcPct val="95000"/>
              </a:lnSpc>
            </a:pPr>
            <a:r>
              <a:rPr lang="en-US" altLang="zh-CN" sz="1400" dirty="0"/>
              <a:t>        if </a:t>
            </a:r>
            <a:r>
              <a:rPr lang="en-US" altLang="zh-CN" sz="1400" dirty="0" err="1"/>
              <a:t>bmi</a:t>
            </a:r>
            <a:r>
              <a:rPr lang="en-US" altLang="zh-CN" sz="1400" dirty="0"/>
              <a:t> &lt; 18.5:</a:t>
            </a:r>
          </a:p>
          <a:p>
            <a:pPr>
              <a:lnSpc>
                <a:spcPct val="95000"/>
              </a:lnSpc>
            </a:pPr>
            <a:r>
              <a:rPr lang="en-US" altLang="zh-CN" sz="1400" dirty="0"/>
              <a:t>            result = [</a:t>
            </a:r>
            <a:r>
              <a:rPr lang="en-US" altLang="zh-CN" sz="1400" dirty="0" err="1"/>
              <a:t>bmi</a:t>
            </a:r>
            <a:r>
              <a:rPr lang="en-US" altLang="zh-CN" sz="1400" dirty="0"/>
              <a:t>, "</a:t>
            </a:r>
            <a:r>
              <a:rPr lang="zh-CN" altLang="en-US" sz="1400" dirty="0"/>
              <a:t>过轻</a:t>
            </a:r>
            <a:r>
              <a:rPr lang="en-US" altLang="zh-CN" sz="1400" dirty="0"/>
              <a:t>"]</a:t>
            </a:r>
          </a:p>
          <a:p>
            <a:pPr>
              <a:lnSpc>
                <a:spcPct val="95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24:</a:t>
            </a:r>
          </a:p>
          <a:p>
            <a:pPr>
              <a:lnSpc>
                <a:spcPct val="95000"/>
              </a:lnSpc>
            </a:pPr>
            <a:r>
              <a:rPr lang="en-US" altLang="zh-CN" sz="1400" dirty="0"/>
              <a:t>            result = [</a:t>
            </a:r>
            <a:r>
              <a:rPr lang="en-US" altLang="zh-CN" sz="1400" dirty="0" err="1"/>
              <a:t>bmi</a:t>
            </a:r>
            <a:r>
              <a:rPr lang="en-US" altLang="zh-CN" sz="1400" dirty="0"/>
              <a:t>, "</a:t>
            </a:r>
            <a:r>
              <a:rPr lang="zh-CN" altLang="en-US" sz="1400" dirty="0"/>
              <a:t>正常</a:t>
            </a:r>
            <a:r>
              <a:rPr lang="en-US" altLang="zh-CN" sz="1400" dirty="0"/>
              <a:t>"]</a:t>
            </a:r>
          </a:p>
          <a:p>
            <a:pPr>
              <a:lnSpc>
                <a:spcPct val="95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27:</a:t>
            </a:r>
          </a:p>
          <a:p>
            <a:pPr>
              <a:lnSpc>
                <a:spcPct val="95000"/>
              </a:lnSpc>
            </a:pPr>
            <a:r>
              <a:rPr lang="en-US" altLang="zh-CN" sz="1400" dirty="0"/>
              <a:t>            result = [</a:t>
            </a:r>
            <a:r>
              <a:rPr lang="en-US" altLang="zh-CN" sz="1400" dirty="0" err="1"/>
              <a:t>bmi</a:t>
            </a:r>
            <a:r>
              <a:rPr lang="en-US" altLang="zh-CN" sz="1400" dirty="0"/>
              <a:t>, "</a:t>
            </a:r>
            <a:r>
              <a:rPr lang="zh-CN" altLang="en-US" sz="1400" dirty="0"/>
              <a:t>过重</a:t>
            </a:r>
            <a:r>
              <a:rPr lang="en-US" altLang="zh-CN" sz="1400" dirty="0"/>
              <a:t>"]</a:t>
            </a:r>
          </a:p>
          <a:p>
            <a:pPr>
              <a:lnSpc>
                <a:spcPct val="95000"/>
              </a:lnSpc>
            </a:pPr>
            <a:r>
              <a:rPr lang="en-US" altLang="zh-CN" sz="1400" dirty="0"/>
              <a:t>        </a:t>
            </a:r>
            <a:r>
              <a:rPr lang="en-US" altLang="zh-CN" sz="1400" dirty="0" err="1"/>
              <a:t>elif</a:t>
            </a:r>
            <a:r>
              <a:rPr lang="en-US" altLang="zh-CN" sz="1400" dirty="0"/>
              <a:t> </a:t>
            </a:r>
            <a:r>
              <a:rPr lang="en-US" altLang="zh-CN" sz="1400" dirty="0" err="1"/>
              <a:t>bmi</a:t>
            </a:r>
            <a:r>
              <a:rPr lang="en-US" altLang="zh-CN" sz="1400" dirty="0"/>
              <a:t> &lt; 32:</a:t>
            </a:r>
          </a:p>
          <a:p>
            <a:pPr>
              <a:lnSpc>
                <a:spcPct val="95000"/>
              </a:lnSpc>
            </a:pPr>
            <a:r>
              <a:rPr lang="en-US" altLang="zh-CN" sz="1400" dirty="0"/>
              <a:t>            result = [</a:t>
            </a:r>
            <a:r>
              <a:rPr lang="en-US" altLang="zh-CN" sz="1400" dirty="0" err="1"/>
              <a:t>bmi</a:t>
            </a:r>
            <a:r>
              <a:rPr lang="en-US" altLang="zh-CN" sz="1400" dirty="0"/>
              <a:t>, "</a:t>
            </a:r>
            <a:r>
              <a:rPr lang="zh-CN" altLang="en-US" sz="1400" dirty="0"/>
              <a:t>肥胖</a:t>
            </a:r>
            <a:r>
              <a:rPr lang="en-US" altLang="zh-CN" sz="1400" dirty="0"/>
              <a:t>"]</a:t>
            </a:r>
          </a:p>
          <a:p>
            <a:pPr>
              <a:lnSpc>
                <a:spcPct val="95000"/>
              </a:lnSpc>
            </a:pPr>
            <a:r>
              <a:rPr lang="en-US" altLang="zh-CN" sz="1400" dirty="0"/>
              <a:t>        else:</a:t>
            </a:r>
          </a:p>
          <a:p>
            <a:pPr>
              <a:lnSpc>
                <a:spcPct val="95000"/>
              </a:lnSpc>
            </a:pPr>
            <a:r>
              <a:rPr lang="en-US" altLang="zh-CN" sz="1400" dirty="0"/>
              <a:t>            result = [</a:t>
            </a:r>
            <a:r>
              <a:rPr lang="en-US" altLang="zh-CN" sz="1400" dirty="0" err="1"/>
              <a:t>bmi</a:t>
            </a:r>
            <a:r>
              <a:rPr lang="en-US" altLang="zh-CN" sz="1400" dirty="0"/>
              <a:t>, "</a:t>
            </a:r>
            <a:r>
              <a:rPr lang="zh-CN" altLang="en-US" sz="1400" dirty="0"/>
              <a:t>非常肥胖</a:t>
            </a:r>
            <a:r>
              <a:rPr lang="en-US" altLang="zh-CN" sz="1400" dirty="0"/>
              <a:t>"]</a:t>
            </a:r>
          </a:p>
          <a:p>
            <a:pPr>
              <a:lnSpc>
                <a:spcPct val="95000"/>
              </a:lnSpc>
            </a:pPr>
            <a:r>
              <a:rPr lang="en-US" altLang="zh-CN" sz="1400" dirty="0"/>
              <a:t>        return result</a:t>
            </a:r>
          </a:p>
          <a:p>
            <a:pPr>
              <a:lnSpc>
                <a:spcPct val="95000"/>
              </a:lnSpc>
            </a:pPr>
            <a:endParaRPr lang="en-US" altLang="zh-CN" sz="1400" dirty="0"/>
          </a:p>
          <a:p>
            <a:pPr>
              <a:lnSpc>
                <a:spcPct val="95000"/>
              </a:lnSpc>
            </a:pPr>
            <a:r>
              <a:rPr lang="en-US" altLang="zh-CN" sz="1400" dirty="0"/>
              <a:t>    </a:t>
            </a:r>
            <a:r>
              <a:rPr lang="en-US" altLang="zh-CN" sz="1400" dirty="0" err="1"/>
              <a:t>def</a:t>
            </a:r>
            <a:r>
              <a:rPr lang="en-US" altLang="zh-CN" sz="1400" dirty="0"/>
              <a:t> </a:t>
            </a:r>
            <a:r>
              <a:rPr lang="en-US" altLang="zh-CN" sz="1400" dirty="0" err="1"/>
              <a:t>show_bmi</a:t>
            </a:r>
            <a:r>
              <a:rPr lang="en-US" altLang="zh-CN" sz="1400" dirty="0"/>
              <a:t>(self):</a:t>
            </a:r>
          </a:p>
          <a:p>
            <a:pPr>
              <a:lnSpc>
                <a:spcPct val="95000"/>
              </a:lnSpc>
            </a:pPr>
            <a:r>
              <a:rPr lang="en-US" altLang="zh-CN" sz="1400" dirty="0"/>
              <a:t>        """</a:t>
            </a:r>
            <a:r>
              <a:rPr lang="zh-CN" altLang="en-US" sz="1400" dirty="0"/>
              <a:t>输出</a:t>
            </a:r>
            <a:r>
              <a:rPr lang="en-US" altLang="zh-CN" sz="1400" dirty="0"/>
              <a:t>BMI</a:t>
            </a:r>
            <a:r>
              <a:rPr lang="zh-CN" altLang="en-US" sz="1400" dirty="0"/>
              <a:t>状况</a:t>
            </a:r>
            <a:r>
              <a:rPr lang="en-US" altLang="zh-CN" sz="1400" dirty="0"/>
              <a:t>"""</a:t>
            </a:r>
          </a:p>
          <a:p>
            <a:pPr>
              <a:lnSpc>
                <a:spcPct val="95000"/>
              </a:lnSpc>
            </a:pPr>
            <a:r>
              <a:rPr lang="en-US" altLang="zh-CN" sz="1400" dirty="0"/>
              <a:t>        </a:t>
            </a:r>
            <a:r>
              <a:rPr lang="en-US" altLang="zh-CN" sz="1400" dirty="0" err="1"/>
              <a:t>bmi</a:t>
            </a:r>
            <a:r>
              <a:rPr lang="en-US" altLang="zh-CN" sz="1400" dirty="0"/>
              <a:t> = </a:t>
            </a:r>
            <a:r>
              <a:rPr lang="en-US" altLang="zh-CN" sz="1400" dirty="0" err="1"/>
              <a:t>self.get_bmi</a:t>
            </a:r>
            <a:r>
              <a:rPr lang="en-US" altLang="zh-CN" sz="1400" dirty="0"/>
              <a:t>()</a:t>
            </a:r>
          </a:p>
          <a:p>
            <a:pPr>
              <a:lnSpc>
                <a:spcPct val="95000"/>
              </a:lnSpc>
            </a:pPr>
            <a:r>
              <a:rPr lang="en-US" altLang="zh-CN" sz="1400" dirty="0"/>
              <a:t>        print("BMI</a:t>
            </a:r>
            <a:r>
              <a:rPr lang="zh-CN" altLang="en-US" sz="1400" dirty="0"/>
              <a:t>是</a:t>
            </a:r>
            <a:r>
              <a:rPr lang="en-US" altLang="zh-CN" sz="1400" dirty="0"/>
              <a:t>{}</a:t>
            </a:r>
            <a:r>
              <a:rPr lang="zh-CN" altLang="en-US" sz="1400" dirty="0"/>
              <a:t>，显示</a:t>
            </a:r>
            <a:r>
              <a:rPr lang="en-US" altLang="zh-CN" sz="1400" dirty="0"/>
              <a:t>{}</a:t>
            </a:r>
            <a:r>
              <a:rPr lang="zh-CN" altLang="en-US" sz="1400" dirty="0"/>
              <a:t>。</a:t>
            </a:r>
            <a:r>
              <a:rPr lang="en-US" altLang="zh-CN" sz="1400" dirty="0"/>
              <a:t>".format(round(</a:t>
            </a:r>
            <a:r>
              <a:rPr lang="en-US" altLang="zh-CN" sz="1400" dirty="0" err="1"/>
              <a:t>bmi</a:t>
            </a:r>
            <a:r>
              <a:rPr lang="en-US" altLang="zh-CN" sz="1400" dirty="0"/>
              <a:t>[0],1), </a:t>
            </a:r>
            <a:r>
              <a:rPr lang="en-US" altLang="zh-CN" sz="1400" dirty="0" err="1"/>
              <a:t>bmi</a:t>
            </a:r>
            <a:r>
              <a:rPr lang="en-US" altLang="zh-CN" sz="1400" dirty="0"/>
              <a:t>[1]))</a:t>
            </a:r>
            <a:endParaRPr lang="zh-CN" altLang="en-US" sz="1400" dirty="0"/>
          </a:p>
        </p:txBody>
      </p:sp>
    </p:spTree>
    <p:extLst>
      <p:ext uri="{BB962C8B-B14F-4D97-AF65-F5344CB8AC3E}">
        <p14:creationId xmlns:p14="http://schemas.microsoft.com/office/powerpoint/2010/main" val="2118983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2" name="矩形 1"/>
          <p:cNvSpPr/>
          <p:nvPr/>
        </p:nvSpPr>
        <p:spPr>
          <a:xfrm>
            <a:off x="341195" y="1846708"/>
            <a:ext cx="8516202" cy="4524315"/>
          </a:xfrm>
          <a:prstGeom prst="rect">
            <a:avLst/>
          </a:prstGeom>
        </p:spPr>
        <p:txBody>
          <a:bodyPr wrap="square">
            <a:spAutoFit/>
          </a:bodyPr>
          <a:lstStyle/>
          <a:p>
            <a:r>
              <a:rPr lang="en-US" altLang="zh-CN" sz="1600" dirty="0">
                <a:solidFill>
                  <a:srgbClr val="C00000"/>
                </a:solidFill>
              </a:rPr>
              <a:t>class Person(object):</a:t>
            </a:r>
          </a:p>
          <a:p>
            <a:r>
              <a:rPr lang="en-US" altLang="zh-CN" sz="1600" dirty="0"/>
              <a:t>    """</a:t>
            </a:r>
            <a:r>
              <a:rPr lang="zh-CN" altLang="en-US" sz="1600" dirty="0"/>
              <a:t>对人的一个简单表示</a:t>
            </a:r>
            <a:r>
              <a:rPr lang="en-US" altLang="zh-CN" sz="1600" dirty="0"/>
              <a:t>"""</a:t>
            </a:r>
          </a:p>
          <a:p>
            <a:r>
              <a:rPr lang="en-US" altLang="zh-CN" sz="1600" dirty="0"/>
              <a:t>    </a:t>
            </a:r>
            <a:r>
              <a:rPr lang="en-US" altLang="zh-CN" sz="1600" dirty="0" err="1"/>
              <a:t>num_of_persons</a:t>
            </a:r>
            <a:r>
              <a:rPr lang="en-US" altLang="zh-CN" sz="1600" dirty="0"/>
              <a:t> = 0  # </a:t>
            </a:r>
            <a:r>
              <a:rPr lang="zh-CN" altLang="en-US" sz="1600" dirty="0"/>
              <a:t>类属性：记录实例个数</a:t>
            </a:r>
          </a:p>
          <a:p>
            <a:r>
              <a:rPr lang="zh-CN" altLang="en-US" sz="1600" dirty="0"/>
              <a:t>    </a:t>
            </a:r>
            <a:r>
              <a:rPr lang="en-US" altLang="zh-CN" sz="1600" dirty="0" err="1"/>
              <a:t>def</a:t>
            </a:r>
            <a:r>
              <a:rPr lang="en-US" altLang="zh-CN" sz="1600" dirty="0"/>
              <a:t> __</a:t>
            </a:r>
            <a:r>
              <a:rPr lang="en-US" altLang="zh-CN" sz="1600" dirty="0" err="1"/>
              <a:t>init</a:t>
            </a:r>
            <a:r>
              <a:rPr lang="en-US" altLang="zh-CN" sz="1600" dirty="0"/>
              <a:t>__(self, name, gender, height, weight):</a:t>
            </a:r>
          </a:p>
          <a:p>
            <a:r>
              <a:rPr lang="en-US" altLang="zh-CN" sz="1600" dirty="0"/>
              <a:t>        """</a:t>
            </a:r>
            <a:r>
              <a:rPr lang="zh-CN" altLang="en-US" sz="1600" dirty="0"/>
              <a:t>构造器方法，设置属性的初始值</a:t>
            </a:r>
            <a:r>
              <a:rPr lang="en-US" altLang="zh-CN" sz="1600" dirty="0"/>
              <a:t>"""</a:t>
            </a:r>
          </a:p>
          <a:p>
            <a:r>
              <a:rPr lang="en-US" altLang="zh-CN" sz="1600" dirty="0"/>
              <a:t>        self.name = name  # </a:t>
            </a:r>
            <a:r>
              <a:rPr lang="zh-CN" altLang="en-US" sz="1600" dirty="0"/>
              <a:t>姓名</a:t>
            </a:r>
          </a:p>
          <a:p>
            <a:r>
              <a:rPr lang="zh-CN" altLang="en-US" sz="1600" dirty="0"/>
              <a:t>        </a:t>
            </a:r>
            <a:r>
              <a:rPr lang="en-US" altLang="zh-CN" sz="1600" dirty="0" err="1"/>
              <a:t>self.gender</a:t>
            </a:r>
            <a:r>
              <a:rPr lang="en-US" altLang="zh-CN" sz="1600" dirty="0"/>
              <a:t> = gender  # </a:t>
            </a:r>
            <a:r>
              <a:rPr lang="zh-CN" altLang="en-US" sz="1600" dirty="0"/>
              <a:t>性别</a:t>
            </a:r>
          </a:p>
          <a:p>
            <a:r>
              <a:rPr lang="zh-CN" altLang="en-US" sz="1600" dirty="0"/>
              <a:t>        </a:t>
            </a:r>
            <a:r>
              <a:rPr lang="en-US" altLang="zh-CN" sz="1600" dirty="0" err="1"/>
              <a:t>self.health</a:t>
            </a:r>
            <a:r>
              <a:rPr lang="en-US" altLang="zh-CN" sz="1600" dirty="0"/>
              <a:t> = Health(height, weight)  # </a:t>
            </a:r>
            <a:r>
              <a:rPr lang="zh-CN" altLang="en-US" sz="1600" dirty="0"/>
              <a:t>健康状况</a:t>
            </a:r>
          </a:p>
          <a:p>
            <a:r>
              <a:rPr lang="zh-CN" altLang="en-US" sz="1600" dirty="0"/>
              <a:t>        </a:t>
            </a:r>
            <a:r>
              <a:rPr lang="en-US" altLang="zh-CN" sz="1600" dirty="0" err="1"/>
              <a:t>Person.num_of_persons</a:t>
            </a:r>
            <a:r>
              <a:rPr lang="en-US" altLang="zh-CN" sz="1600" dirty="0"/>
              <a:t> += 1  # </a:t>
            </a:r>
            <a:r>
              <a:rPr lang="zh-CN" altLang="en-US" sz="1600" dirty="0"/>
              <a:t>计算</a:t>
            </a:r>
            <a:r>
              <a:rPr lang="en-US" altLang="zh-CN" sz="1600" dirty="0"/>
              <a:t>Person</a:t>
            </a:r>
            <a:r>
              <a:rPr lang="zh-CN" altLang="en-US" sz="1600" dirty="0"/>
              <a:t>实例个数</a:t>
            </a:r>
          </a:p>
          <a:p>
            <a:r>
              <a:rPr lang="zh-CN" altLang="en-US" sz="1600" dirty="0"/>
              <a:t>        </a:t>
            </a:r>
          </a:p>
          <a:p>
            <a:r>
              <a:rPr lang="zh-CN" altLang="en-US" sz="1600" dirty="0"/>
              <a:t>    </a:t>
            </a:r>
            <a:r>
              <a:rPr lang="en-US" altLang="zh-CN" sz="1600" dirty="0" err="1"/>
              <a:t>def</a:t>
            </a:r>
            <a:r>
              <a:rPr lang="en-US" altLang="zh-CN" sz="1600" dirty="0"/>
              <a:t> </a:t>
            </a:r>
            <a:r>
              <a:rPr lang="en-US" altLang="zh-CN" sz="1600" dirty="0" err="1"/>
              <a:t>introduce_oneself</a:t>
            </a:r>
            <a:r>
              <a:rPr lang="en-US" altLang="zh-CN" sz="1600" dirty="0"/>
              <a:t>(self):</a:t>
            </a:r>
          </a:p>
          <a:p>
            <a:r>
              <a:rPr lang="en-US" altLang="zh-CN" sz="1600" dirty="0"/>
              <a:t>        """</a:t>
            </a:r>
            <a:r>
              <a:rPr lang="zh-CN" altLang="en-US" sz="1600" dirty="0"/>
              <a:t>自我介绍方法，格式化输出自我介绍</a:t>
            </a:r>
            <a:r>
              <a:rPr lang="en-US" altLang="zh-CN" sz="1600" dirty="0"/>
              <a:t>"""</a:t>
            </a:r>
          </a:p>
          <a:p>
            <a:r>
              <a:rPr lang="en-US" altLang="zh-CN" sz="1600" dirty="0"/>
              <a:t>        print("</a:t>
            </a:r>
            <a:r>
              <a:rPr lang="zh-CN" altLang="en-US" sz="1600" dirty="0"/>
              <a:t>我的名字叫</a:t>
            </a:r>
            <a:r>
              <a:rPr lang="en-US" altLang="zh-CN" sz="1600" dirty="0"/>
              <a:t>{}</a:t>
            </a:r>
            <a:r>
              <a:rPr lang="zh-CN" altLang="en-US" sz="1600" dirty="0"/>
              <a:t>，我是一位</a:t>
            </a:r>
            <a:r>
              <a:rPr lang="en-US" altLang="zh-CN" sz="1600" dirty="0"/>
              <a:t>{}</a:t>
            </a:r>
            <a:r>
              <a:rPr lang="zh-CN" altLang="en-US" sz="1600" dirty="0"/>
              <a:t>士。</a:t>
            </a:r>
            <a:r>
              <a:rPr lang="en-US" altLang="zh-CN" sz="1600" dirty="0"/>
              <a:t>".format(self.name, </a:t>
            </a:r>
            <a:r>
              <a:rPr lang="en-US" altLang="zh-CN" sz="1600" dirty="0" err="1"/>
              <a:t>self.gender</a:t>
            </a:r>
            <a:r>
              <a:rPr lang="en-US" altLang="zh-CN" sz="1600" dirty="0"/>
              <a:t>))</a:t>
            </a:r>
          </a:p>
          <a:p>
            <a:r>
              <a:rPr lang="en-US" altLang="zh-CN" sz="1600" dirty="0"/>
              <a:t>        </a:t>
            </a:r>
          </a:p>
          <a:p>
            <a:r>
              <a:rPr lang="en-US" altLang="zh-CN" sz="1600" dirty="0"/>
              <a:t>    @</a:t>
            </a:r>
            <a:r>
              <a:rPr lang="en-US" altLang="zh-CN" sz="1600" dirty="0" err="1"/>
              <a:t>classmethod</a:t>
            </a:r>
            <a:endParaRPr lang="en-US" altLang="zh-CN" sz="1600" dirty="0"/>
          </a:p>
          <a:p>
            <a:r>
              <a:rPr lang="en-US" altLang="zh-CN" sz="1600" dirty="0"/>
              <a:t>    </a:t>
            </a:r>
            <a:r>
              <a:rPr lang="en-US" altLang="zh-CN" sz="1600" dirty="0" err="1"/>
              <a:t>def</a:t>
            </a:r>
            <a:r>
              <a:rPr lang="en-US" altLang="zh-CN" sz="1600" dirty="0"/>
              <a:t> </a:t>
            </a:r>
            <a:r>
              <a:rPr lang="en-US" altLang="zh-CN" sz="1600" dirty="0" err="1"/>
              <a:t>get_num_of_persons</a:t>
            </a:r>
            <a:r>
              <a:rPr lang="en-US" altLang="zh-CN" sz="1600" dirty="0"/>
              <a:t>(</a:t>
            </a:r>
            <a:r>
              <a:rPr lang="en-US" altLang="zh-CN" sz="1600" dirty="0" err="1"/>
              <a:t>cls</a:t>
            </a:r>
            <a:r>
              <a:rPr lang="en-US" altLang="zh-CN" sz="1600" dirty="0"/>
              <a:t>):</a:t>
            </a:r>
          </a:p>
          <a:p>
            <a:r>
              <a:rPr lang="en-US" altLang="zh-CN" sz="1600" dirty="0"/>
              <a:t>        """</a:t>
            </a:r>
            <a:r>
              <a:rPr lang="zh-CN" altLang="en-US" sz="1600" dirty="0"/>
              <a:t>返回所创建的</a:t>
            </a:r>
            <a:r>
              <a:rPr lang="en-US" altLang="zh-CN" sz="1600" dirty="0"/>
              <a:t>Person</a:t>
            </a:r>
            <a:r>
              <a:rPr lang="zh-CN" altLang="en-US" sz="1600" dirty="0"/>
              <a:t>实例个数</a:t>
            </a:r>
            <a:r>
              <a:rPr lang="en-US" altLang="zh-CN" sz="1600" dirty="0"/>
              <a:t>"""</a:t>
            </a:r>
          </a:p>
          <a:p>
            <a:r>
              <a:rPr lang="en-US" altLang="zh-CN" sz="1600" dirty="0"/>
              <a:t>        return </a:t>
            </a:r>
            <a:r>
              <a:rPr lang="en-US" altLang="zh-CN" sz="1600" dirty="0" err="1"/>
              <a:t>cls.num_of_persons</a:t>
            </a:r>
            <a:endParaRPr lang="zh-CN" altLang="en-US" sz="1600" dirty="0"/>
          </a:p>
        </p:txBody>
      </p:sp>
    </p:spTree>
    <p:extLst>
      <p:ext uri="{BB962C8B-B14F-4D97-AF65-F5344CB8AC3E}">
        <p14:creationId xmlns:p14="http://schemas.microsoft.com/office/powerpoint/2010/main" val="32570210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2" name="矩形 1"/>
          <p:cNvSpPr/>
          <p:nvPr/>
        </p:nvSpPr>
        <p:spPr>
          <a:xfrm>
            <a:off x="-1" y="1705709"/>
            <a:ext cx="9403307" cy="4799775"/>
          </a:xfrm>
          <a:prstGeom prst="rect">
            <a:avLst/>
          </a:prstGeom>
        </p:spPr>
        <p:txBody>
          <a:bodyPr wrap="square">
            <a:spAutoFit/>
          </a:bodyPr>
          <a:lstStyle/>
          <a:p>
            <a:pPr>
              <a:lnSpc>
                <a:spcPct val="95000"/>
              </a:lnSpc>
            </a:pPr>
            <a:r>
              <a:rPr lang="en-US" altLang="zh-CN" sz="1400" dirty="0">
                <a:solidFill>
                  <a:srgbClr val="C00000"/>
                </a:solidFill>
              </a:rPr>
              <a:t>class Student(Person):</a:t>
            </a:r>
          </a:p>
          <a:p>
            <a:pPr>
              <a:lnSpc>
                <a:spcPct val="95000"/>
              </a:lnSpc>
            </a:pPr>
            <a:r>
              <a:rPr lang="en-US" altLang="zh-CN" sz="1400" dirty="0"/>
              <a:t>    """</a:t>
            </a:r>
            <a:r>
              <a:rPr lang="zh-CN" altLang="en-US" sz="1400" dirty="0"/>
              <a:t>对大学生的一个简单表示</a:t>
            </a:r>
            <a:r>
              <a:rPr lang="en-US" altLang="zh-CN" sz="1400" dirty="0"/>
              <a:t>"""</a:t>
            </a:r>
          </a:p>
          <a:p>
            <a:pPr>
              <a:lnSpc>
                <a:spcPct val="95000"/>
              </a:lnSpc>
            </a:pPr>
            <a:r>
              <a:rPr lang="en-US" altLang="zh-CN" sz="1400" dirty="0"/>
              <a:t>    </a:t>
            </a:r>
            <a:r>
              <a:rPr lang="en-US" altLang="zh-CN" sz="1400" dirty="0" err="1"/>
              <a:t>num_of_students</a:t>
            </a:r>
            <a:r>
              <a:rPr lang="en-US" altLang="zh-CN" sz="1400" dirty="0"/>
              <a:t> = 0  # </a:t>
            </a:r>
            <a:r>
              <a:rPr lang="zh-CN" altLang="en-US" sz="1400" dirty="0"/>
              <a:t>类属性：记录学生实例个数</a:t>
            </a:r>
          </a:p>
          <a:p>
            <a:pPr>
              <a:lnSpc>
                <a:spcPct val="95000"/>
              </a:lnSpc>
            </a:pPr>
            <a:r>
              <a:rPr lang="zh-CN" altLang="en-US" sz="1400" dirty="0"/>
              <a:t>    </a:t>
            </a:r>
            <a:r>
              <a:rPr lang="en-US" altLang="zh-CN" sz="1400" dirty="0" err="1"/>
              <a:t>def</a:t>
            </a:r>
            <a:r>
              <a:rPr lang="en-US" altLang="zh-CN" sz="1400" dirty="0"/>
              <a:t> __</a:t>
            </a:r>
            <a:r>
              <a:rPr lang="en-US" altLang="zh-CN" sz="1400" dirty="0" err="1"/>
              <a:t>init</a:t>
            </a:r>
            <a:r>
              <a:rPr lang="en-US" altLang="zh-CN" sz="1400" dirty="0"/>
              <a:t>__(self, name, gender, height, weight, </a:t>
            </a:r>
            <a:r>
              <a:rPr lang="en-US" altLang="zh-CN" sz="1400" dirty="0" err="1"/>
              <a:t>stu_id</a:t>
            </a:r>
            <a:r>
              <a:rPr lang="en-US" altLang="zh-CN" sz="1400" dirty="0"/>
              <a:t>, school, major):</a:t>
            </a:r>
          </a:p>
          <a:p>
            <a:pPr>
              <a:lnSpc>
                <a:spcPct val="95000"/>
              </a:lnSpc>
            </a:pPr>
            <a:r>
              <a:rPr lang="en-US" altLang="zh-CN" sz="1400" dirty="0"/>
              <a:t>        Person.__</a:t>
            </a:r>
            <a:r>
              <a:rPr lang="en-US" altLang="zh-CN" sz="1400" dirty="0" err="1"/>
              <a:t>init</a:t>
            </a:r>
            <a:r>
              <a:rPr lang="en-US" altLang="zh-CN" sz="1400" dirty="0"/>
              <a:t>__(self, name, gender, height, weight)</a:t>
            </a:r>
          </a:p>
          <a:p>
            <a:pPr>
              <a:lnSpc>
                <a:spcPct val="95000"/>
              </a:lnSpc>
            </a:pPr>
            <a:r>
              <a:rPr lang="en-US" altLang="zh-CN" sz="1400" dirty="0"/>
              <a:t>        </a:t>
            </a:r>
            <a:r>
              <a:rPr lang="en-US" altLang="zh-CN" sz="1400" dirty="0" err="1"/>
              <a:t>self.stu_id</a:t>
            </a:r>
            <a:r>
              <a:rPr lang="en-US" altLang="zh-CN" sz="1400" dirty="0"/>
              <a:t> = </a:t>
            </a:r>
            <a:r>
              <a:rPr lang="en-US" altLang="zh-CN" sz="1400" dirty="0" err="1"/>
              <a:t>stu_id</a:t>
            </a:r>
            <a:r>
              <a:rPr lang="en-US" altLang="zh-CN" sz="1400" dirty="0"/>
              <a:t>  # </a:t>
            </a:r>
            <a:r>
              <a:rPr lang="zh-CN" altLang="en-US" sz="1400" dirty="0"/>
              <a:t>学号</a:t>
            </a:r>
          </a:p>
          <a:p>
            <a:pPr>
              <a:lnSpc>
                <a:spcPct val="95000"/>
              </a:lnSpc>
            </a:pPr>
            <a:r>
              <a:rPr lang="zh-CN" altLang="en-US" sz="1400" dirty="0"/>
              <a:t>        </a:t>
            </a:r>
            <a:r>
              <a:rPr lang="en-US" altLang="zh-CN" sz="1400" dirty="0" err="1"/>
              <a:t>self.school</a:t>
            </a:r>
            <a:r>
              <a:rPr lang="en-US" altLang="zh-CN" sz="1400" dirty="0"/>
              <a:t> = school  # </a:t>
            </a:r>
            <a:r>
              <a:rPr lang="zh-CN" altLang="en-US" sz="1400" dirty="0"/>
              <a:t>学院</a:t>
            </a:r>
          </a:p>
          <a:p>
            <a:pPr>
              <a:lnSpc>
                <a:spcPct val="95000"/>
              </a:lnSpc>
            </a:pPr>
            <a:r>
              <a:rPr lang="zh-CN" altLang="en-US" sz="1400" dirty="0"/>
              <a:t>        </a:t>
            </a:r>
            <a:r>
              <a:rPr lang="en-US" altLang="zh-CN" sz="1400" dirty="0" err="1"/>
              <a:t>self.major</a:t>
            </a:r>
            <a:r>
              <a:rPr lang="en-US" altLang="zh-CN" sz="1400" dirty="0"/>
              <a:t> = major  # </a:t>
            </a:r>
            <a:r>
              <a:rPr lang="zh-CN" altLang="en-US" sz="1400" dirty="0"/>
              <a:t>专业</a:t>
            </a:r>
          </a:p>
          <a:p>
            <a:pPr>
              <a:lnSpc>
                <a:spcPct val="95000"/>
              </a:lnSpc>
            </a:pPr>
            <a:r>
              <a:rPr lang="zh-CN" altLang="en-US" sz="1400" dirty="0">
                <a:solidFill>
                  <a:srgbClr val="0000FF"/>
                </a:solidFill>
              </a:rPr>
              <a:t>        </a:t>
            </a:r>
            <a:r>
              <a:rPr lang="en-US" altLang="zh-CN" sz="1400" dirty="0" err="1">
                <a:solidFill>
                  <a:srgbClr val="0000FF"/>
                </a:solidFill>
              </a:rPr>
              <a:t>self.advice_list</a:t>
            </a:r>
            <a:r>
              <a:rPr lang="en-US" altLang="zh-CN" sz="1400" dirty="0">
                <a:solidFill>
                  <a:srgbClr val="0000FF"/>
                </a:solidFill>
              </a:rPr>
              <a:t> = []</a:t>
            </a:r>
          </a:p>
          <a:p>
            <a:pPr>
              <a:lnSpc>
                <a:spcPct val="95000"/>
              </a:lnSpc>
            </a:pPr>
            <a:r>
              <a:rPr lang="en-US" altLang="zh-CN" sz="1400" dirty="0"/>
              <a:t>        </a:t>
            </a:r>
            <a:r>
              <a:rPr lang="en-US" altLang="zh-CN" sz="1400" dirty="0" err="1"/>
              <a:t>Student.num_of_students</a:t>
            </a:r>
            <a:r>
              <a:rPr lang="en-US" altLang="zh-CN" sz="1400" dirty="0"/>
              <a:t> += 1  # </a:t>
            </a:r>
            <a:r>
              <a:rPr lang="zh-CN" altLang="en-US" sz="1400" dirty="0"/>
              <a:t>增加学生实例个数</a:t>
            </a:r>
          </a:p>
          <a:p>
            <a:pPr>
              <a:lnSpc>
                <a:spcPct val="95000"/>
              </a:lnSpc>
            </a:pPr>
            <a:endParaRPr lang="zh-CN" altLang="en-US" sz="1400" dirty="0"/>
          </a:p>
          <a:p>
            <a:pPr>
              <a:lnSpc>
                <a:spcPct val="95000"/>
              </a:lnSpc>
            </a:pPr>
            <a:r>
              <a:rPr lang="zh-CN" altLang="en-US" sz="1400" dirty="0"/>
              <a:t>    </a:t>
            </a:r>
            <a:r>
              <a:rPr lang="en-US" altLang="zh-CN" sz="1400" dirty="0"/>
              <a:t>@</a:t>
            </a:r>
            <a:r>
              <a:rPr lang="en-US" altLang="zh-CN" sz="1400" dirty="0" err="1"/>
              <a:t>classmethod</a:t>
            </a:r>
            <a:endParaRPr lang="en-US" altLang="zh-CN" sz="1400" dirty="0"/>
          </a:p>
          <a:p>
            <a:pPr>
              <a:lnSpc>
                <a:spcPct val="95000"/>
              </a:lnSpc>
            </a:pPr>
            <a:r>
              <a:rPr lang="en-US" altLang="zh-CN" sz="1400" dirty="0"/>
              <a:t>    </a:t>
            </a:r>
            <a:r>
              <a:rPr lang="en-US" altLang="zh-CN" sz="1400" dirty="0" err="1"/>
              <a:t>def</a:t>
            </a:r>
            <a:r>
              <a:rPr lang="en-US" altLang="zh-CN" sz="1400" dirty="0"/>
              <a:t> </a:t>
            </a:r>
            <a:r>
              <a:rPr lang="en-US" altLang="zh-CN" sz="1400" dirty="0" err="1"/>
              <a:t>get_num_of_students</a:t>
            </a:r>
            <a:r>
              <a:rPr lang="en-US" altLang="zh-CN" sz="1400" dirty="0"/>
              <a:t>(</a:t>
            </a:r>
            <a:r>
              <a:rPr lang="en-US" altLang="zh-CN" sz="1400" dirty="0" err="1"/>
              <a:t>cls</a:t>
            </a:r>
            <a:r>
              <a:rPr lang="en-US" altLang="zh-CN" sz="1400" dirty="0"/>
              <a:t>):</a:t>
            </a:r>
          </a:p>
          <a:p>
            <a:pPr>
              <a:lnSpc>
                <a:spcPct val="95000"/>
              </a:lnSpc>
            </a:pPr>
            <a:r>
              <a:rPr lang="en-US" altLang="zh-CN" sz="1400" dirty="0"/>
              <a:t>        """</a:t>
            </a:r>
            <a:r>
              <a:rPr lang="zh-CN" altLang="en-US" sz="1400" dirty="0"/>
              <a:t>输出</a:t>
            </a:r>
            <a:r>
              <a:rPr lang="en-US" altLang="zh-CN" sz="1400" dirty="0"/>
              <a:t>Student</a:t>
            </a:r>
            <a:r>
              <a:rPr lang="zh-CN" altLang="en-US" sz="1400" dirty="0"/>
              <a:t>类的实例个数</a:t>
            </a:r>
            <a:r>
              <a:rPr lang="en-US" altLang="zh-CN" sz="1400" dirty="0"/>
              <a:t>"""</a:t>
            </a:r>
          </a:p>
          <a:p>
            <a:pPr>
              <a:lnSpc>
                <a:spcPct val="95000"/>
              </a:lnSpc>
            </a:pPr>
            <a:r>
              <a:rPr lang="en-US" altLang="zh-CN" sz="1400" dirty="0"/>
              <a:t>        return </a:t>
            </a:r>
            <a:r>
              <a:rPr lang="en-US" altLang="zh-CN" sz="1400" dirty="0" err="1"/>
              <a:t>cls.num_of_students</a:t>
            </a:r>
            <a:endParaRPr lang="en-US" altLang="zh-CN" sz="1400" dirty="0"/>
          </a:p>
          <a:p>
            <a:pPr>
              <a:lnSpc>
                <a:spcPct val="95000"/>
              </a:lnSpc>
            </a:pPr>
            <a:endParaRPr lang="en-US" altLang="zh-CN" sz="1400" dirty="0"/>
          </a:p>
          <a:p>
            <a:pPr>
              <a:lnSpc>
                <a:spcPct val="95000"/>
              </a:lnSpc>
            </a:pPr>
            <a:r>
              <a:rPr lang="en-US" altLang="zh-CN" sz="1400" dirty="0"/>
              <a:t>    </a:t>
            </a:r>
            <a:r>
              <a:rPr lang="en-US" altLang="zh-CN" sz="1400" dirty="0" err="1"/>
              <a:t>def</a:t>
            </a:r>
            <a:r>
              <a:rPr lang="en-US" altLang="zh-CN" sz="1400" dirty="0"/>
              <a:t> </a:t>
            </a:r>
            <a:r>
              <a:rPr lang="en-US" altLang="zh-CN" sz="1400" dirty="0" err="1"/>
              <a:t>introduce_oneself</a:t>
            </a:r>
            <a:r>
              <a:rPr lang="en-US" altLang="zh-CN" sz="1400" dirty="0"/>
              <a:t>(self):    #</a:t>
            </a:r>
            <a:r>
              <a:rPr lang="zh-CN" altLang="en-US" sz="1400" dirty="0"/>
              <a:t>在子类中重写该方法</a:t>
            </a:r>
          </a:p>
          <a:p>
            <a:pPr>
              <a:lnSpc>
                <a:spcPct val="95000"/>
              </a:lnSpc>
            </a:pPr>
            <a:r>
              <a:rPr lang="zh-CN" altLang="en-US" sz="1400" dirty="0"/>
              <a:t>        </a:t>
            </a:r>
            <a:r>
              <a:rPr lang="en-US" altLang="zh-CN" sz="1400" dirty="0"/>
              <a:t>"""</a:t>
            </a:r>
            <a:r>
              <a:rPr lang="zh-CN" altLang="en-US" sz="1400" dirty="0"/>
              <a:t>重写</a:t>
            </a:r>
            <a:r>
              <a:rPr lang="en-US" altLang="zh-CN" sz="1400" dirty="0"/>
              <a:t>Student</a:t>
            </a:r>
            <a:r>
              <a:rPr lang="zh-CN" altLang="en-US" sz="1400" dirty="0"/>
              <a:t>类的自我介绍方法</a:t>
            </a:r>
            <a:r>
              <a:rPr lang="en-US" altLang="zh-CN" sz="1400" dirty="0"/>
              <a:t>"""</a:t>
            </a:r>
          </a:p>
          <a:p>
            <a:pPr>
              <a:lnSpc>
                <a:spcPct val="95000"/>
              </a:lnSpc>
            </a:pPr>
            <a:r>
              <a:rPr lang="en-US" altLang="zh-CN" sz="1400" dirty="0"/>
              <a:t>        print("</a:t>
            </a:r>
            <a:r>
              <a:rPr lang="zh-CN" altLang="en-US" sz="1400" dirty="0"/>
              <a:t>我的名字叫</a:t>
            </a:r>
            <a:r>
              <a:rPr lang="en-US" altLang="zh-CN" sz="1400" dirty="0"/>
              <a:t>{}</a:t>
            </a:r>
            <a:r>
              <a:rPr lang="zh-CN" altLang="en-US" sz="1400" dirty="0"/>
              <a:t>，我是一位</a:t>
            </a:r>
            <a:r>
              <a:rPr lang="en-US" altLang="zh-CN" sz="1400" dirty="0"/>
              <a:t>{}</a:t>
            </a:r>
            <a:r>
              <a:rPr lang="zh-CN" altLang="en-US" sz="1400" dirty="0"/>
              <a:t>士，我来自</a:t>
            </a:r>
            <a:r>
              <a:rPr lang="en-US" altLang="zh-CN" sz="1400" dirty="0"/>
              <a:t>{}</a:t>
            </a:r>
            <a:r>
              <a:rPr lang="zh-CN" altLang="en-US" sz="1400" dirty="0"/>
              <a:t>学院</a:t>
            </a:r>
            <a:r>
              <a:rPr lang="en-US" altLang="zh-CN" sz="1400" dirty="0"/>
              <a:t>{}</a:t>
            </a:r>
            <a:r>
              <a:rPr lang="zh-CN" altLang="en-US" sz="1400" dirty="0"/>
              <a:t>专业。</a:t>
            </a:r>
            <a:r>
              <a:rPr lang="en-US" altLang="zh-CN" sz="1400" dirty="0"/>
              <a:t>".format(self.name, </a:t>
            </a:r>
            <a:r>
              <a:rPr lang="en-US" altLang="zh-CN" sz="1400" dirty="0" err="1"/>
              <a:t>self.gender</a:t>
            </a:r>
            <a:r>
              <a:rPr lang="en-US" altLang="zh-CN" sz="1400" dirty="0"/>
              <a:t>, </a:t>
            </a:r>
            <a:r>
              <a:rPr lang="en-US" altLang="zh-CN" sz="1400" dirty="0" err="1"/>
              <a:t>self.school</a:t>
            </a:r>
            <a:r>
              <a:rPr lang="en-US" altLang="zh-CN" sz="1400" dirty="0"/>
              <a:t>, </a:t>
            </a:r>
            <a:r>
              <a:rPr lang="en-US" altLang="zh-CN" sz="1400" dirty="0" err="1"/>
              <a:t>self.major</a:t>
            </a:r>
            <a:r>
              <a:rPr lang="en-US" altLang="zh-CN" sz="1400" dirty="0"/>
              <a:t>))</a:t>
            </a:r>
          </a:p>
          <a:p>
            <a:pPr>
              <a:lnSpc>
                <a:spcPct val="95000"/>
              </a:lnSpc>
            </a:pPr>
            <a:endParaRPr lang="en-US" altLang="zh-CN" sz="1400" dirty="0"/>
          </a:p>
          <a:p>
            <a:pPr>
              <a:lnSpc>
                <a:spcPct val="95000"/>
              </a:lnSpc>
            </a:pPr>
            <a:r>
              <a:rPr lang="en-US" altLang="zh-CN" sz="1400" dirty="0">
                <a:solidFill>
                  <a:srgbClr val="0000FF"/>
                </a:solidFill>
              </a:rPr>
              <a:t>    </a:t>
            </a:r>
            <a:r>
              <a:rPr lang="en-US" altLang="zh-CN" sz="1400" dirty="0" err="1">
                <a:solidFill>
                  <a:srgbClr val="0000FF"/>
                </a:solidFill>
              </a:rPr>
              <a:t>def</a:t>
            </a:r>
            <a:r>
              <a:rPr lang="en-US" altLang="zh-CN" sz="1400" dirty="0">
                <a:solidFill>
                  <a:srgbClr val="0000FF"/>
                </a:solidFill>
              </a:rPr>
              <a:t> </a:t>
            </a:r>
            <a:r>
              <a:rPr lang="en-US" altLang="zh-CN" sz="1400" dirty="0" err="1">
                <a:solidFill>
                  <a:srgbClr val="0000FF"/>
                </a:solidFill>
              </a:rPr>
              <a:t>receive_advice</a:t>
            </a:r>
            <a:r>
              <a:rPr lang="en-US" altLang="zh-CN" sz="1400" dirty="0">
                <a:solidFill>
                  <a:srgbClr val="0000FF"/>
                </a:solidFill>
              </a:rPr>
              <a:t>(</a:t>
            </a:r>
            <a:r>
              <a:rPr lang="en-US" altLang="zh-CN" sz="1400" dirty="0" err="1">
                <a:solidFill>
                  <a:srgbClr val="0000FF"/>
                </a:solidFill>
              </a:rPr>
              <a:t>self,teacher_name,advice</a:t>
            </a:r>
            <a:r>
              <a:rPr lang="en-US" altLang="zh-CN" sz="1400" dirty="0">
                <a:solidFill>
                  <a:srgbClr val="0000FF"/>
                </a:solidFill>
              </a:rPr>
              <a:t>):</a:t>
            </a:r>
          </a:p>
          <a:p>
            <a:pPr>
              <a:lnSpc>
                <a:spcPct val="95000"/>
              </a:lnSpc>
            </a:pPr>
            <a:r>
              <a:rPr lang="en-US" altLang="zh-CN" sz="1400" dirty="0">
                <a:solidFill>
                  <a:srgbClr val="0000FF"/>
                </a:solidFill>
              </a:rPr>
              <a:t>        print("</a:t>
            </a:r>
            <a:r>
              <a:rPr lang="zh-CN" altLang="en-US" sz="1400" dirty="0">
                <a:solidFill>
                  <a:srgbClr val="0000FF"/>
                </a:solidFill>
              </a:rPr>
              <a:t>学生</a:t>
            </a:r>
            <a:r>
              <a:rPr lang="en-US" altLang="zh-CN" sz="1400" dirty="0">
                <a:solidFill>
                  <a:srgbClr val="0000FF"/>
                </a:solidFill>
              </a:rPr>
              <a:t>{}</a:t>
            </a:r>
            <a:r>
              <a:rPr lang="zh-CN" altLang="en-US" sz="1400" dirty="0">
                <a:solidFill>
                  <a:srgbClr val="0000FF"/>
                </a:solidFill>
              </a:rPr>
              <a:t>收到</a:t>
            </a:r>
            <a:r>
              <a:rPr lang="en-US" altLang="zh-CN" sz="1400" dirty="0">
                <a:solidFill>
                  <a:srgbClr val="0000FF"/>
                </a:solidFill>
              </a:rPr>
              <a:t>{}</a:t>
            </a:r>
            <a:r>
              <a:rPr lang="zh-CN" altLang="en-US" sz="1400" dirty="0">
                <a:solidFill>
                  <a:srgbClr val="0000FF"/>
                </a:solidFill>
              </a:rPr>
              <a:t>老师的建议</a:t>
            </a:r>
            <a:r>
              <a:rPr lang="en-US" altLang="zh-CN" sz="1400" dirty="0">
                <a:solidFill>
                  <a:srgbClr val="0000FF"/>
                </a:solidFill>
              </a:rPr>
              <a:t>:{}".format(self.name, </a:t>
            </a:r>
            <a:r>
              <a:rPr lang="en-US" altLang="zh-CN" sz="1400" dirty="0" err="1">
                <a:solidFill>
                  <a:srgbClr val="0000FF"/>
                </a:solidFill>
              </a:rPr>
              <a:t>teacher_name</a:t>
            </a:r>
            <a:r>
              <a:rPr lang="en-US" altLang="zh-CN" sz="1400" dirty="0">
                <a:solidFill>
                  <a:srgbClr val="0000FF"/>
                </a:solidFill>
              </a:rPr>
              <a:t>, advice))</a:t>
            </a:r>
          </a:p>
          <a:p>
            <a:pPr>
              <a:lnSpc>
                <a:spcPct val="95000"/>
              </a:lnSpc>
            </a:pPr>
            <a:r>
              <a:rPr lang="en-US" altLang="zh-CN" sz="1400" dirty="0">
                <a:solidFill>
                  <a:srgbClr val="0000FF"/>
                </a:solidFill>
              </a:rPr>
              <a:t>        </a:t>
            </a:r>
            <a:r>
              <a:rPr lang="en-US" altLang="zh-CN" sz="1400" dirty="0" err="1">
                <a:solidFill>
                  <a:srgbClr val="0000FF"/>
                </a:solidFill>
              </a:rPr>
              <a:t>self.advice_list.append</a:t>
            </a:r>
            <a:r>
              <a:rPr lang="en-US" altLang="zh-CN" sz="1400" dirty="0">
                <a:solidFill>
                  <a:srgbClr val="0000FF"/>
                </a:solidFill>
              </a:rPr>
              <a:t>(advice)</a:t>
            </a:r>
            <a:endParaRPr lang="zh-CN" altLang="en-US" sz="1400" dirty="0">
              <a:solidFill>
                <a:srgbClr val="0000FF"/>
              </a:solidFill>
            </a:endParaRPr>
          </a:p>
        </p:txBody>
      </p:sp>
    </p:spTree>
    <p:extLst>
      <p:ext uri="{BB962C8B-B14F-4D97-AF65-F5344CB8AC3E}">
        <p14:creationId xmlns:p14="http://schemas.microsoft.com/office/powerpoint/2010/main" val="41425544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2" name="矩形 1"/>
          <p:cNvSpPr/>
          <p:nvPr/>
        </p:nvSpPr>
        <p:spPr>
          <a:xfrm>
            <a:off x="245660" y="1760025"/>
            <a:ext cx="8679976" cy="4967514"/>
          </a:xfrm>
          <a:prstGeom prst="rect">
            <a:avLst/>
          </a:prstGeom>
        </p:spPr>
        <p:txBody>
          <a:bodyPr wrap="square">
            <a:spAutoFit/>
          </a:bodyPr>
          <a:lstStyle/>
          <a:p>
            <a:r>
              <a:rPr lang="en-US" altLang="zh-CN" sz="1600" dirty="0">
                <a:solidFill>
                  <a:srgbClr val="C00000"/>
                </a:solidFill>
              </a:rPr>
              <a:t>class Teacher(Person):</a:t>
            </a:r>
          </a:p>
          <a:p>
            <a:r>
              <a:rPr lang="en-US" altLang="zh-CN" sz="1600" dirty="0"/>
              <a:t>    """</a:t>
            </a:r>
            <a:r>
              <a:rPr lang="zh-CN" altLang="en-US" sz="1600" dirty="0"/>
              <a:t>对大学教师的一个简单表示</a:t>
            </a:r>
            <a:r>
              <a:rPr lang="en-US" altLang="zh-CN" sz="1600" dirty="0"/>
              <a:t>"""</a:t>
            </a:r>
          </a:p>
          <a:p>
            <a:r>
              <a:rPr lang="en-US" altLang="zh-CN" sz="1600" dirty="0"/>
              <a:t>    </a:t>
            </a:r>
            <a:r>
              <a:rPr lang="en-US" altLang="zh-CN" sz="1600" dirty="0" err="1"/>
              <a:t>num_of_teachers</a:t>
            </a:r>
            <a:r>
              <a:rPr lang="en-US" altLang="zh-CN" sz="1600" dirty="0"/>
              <a:t> = 0  # </a:t>
            </a:r>
            <a:r>
              <a:rPr lang="zh-CN" altLang="en-US" sz="1600" dirty="0"/>
              <a:t>类属性：记录</a:t>
            </a:r>
            <a:r>
              <a:rPr lang="en-US" altLang="zh-CN" sz="1600" dirty="0"/>
              <a:t>Teacher</a:t>
            </a:r>
            <a:r>
              <a:rPr lang="zh-CN" altLang="en-US" sz="1600" dirty="0"/>
              <a:t>实例个数	</a:t>
            </a:r>
          </a:p>
          <a:p>
            <a:r>
              <a:rPr lang="zh-CN" altLang="en-US" sz="1600" dirty="0"/>
              <a:t>    </a:t>
            </a:r>
            <a:r>
              <a:rPr lang="en-US" altLang="zh-CN" sz="1600" dirty="0" err="1"/>
              <a:t>def</a:t>
            </a:r>
            <a:r>
              <a:rPr lang="en-US" altLang="zh-CN" sz="1600" dirty="0"/>
              <a:t> __</a:t>
            </a:r>
            <a:r>
              <a:rPr lang="en-US" altLang="zh-CN" sz="1600" dirty="0" err="1"/>
              <a:t>init</a:t>
            </a:r>
            <a:r>
              <a:rPr lang="en-US" altLang="zh-CN" sz="1600" dirty="0"/>
              <a:t>__(self, name, gender, height, weight, </a:t>
            </a:r>
            <a:r>
              <a:rPr lang="en-US" altLang="zh-CN" sz="1600" dirty="0" err="1"/>
              <a:t>job_id</a:t>
            </a:r>
            <a:r>
              <a:rPr lang="en-US" altLang="zh-CN" sz="1600" dirty="0"/>
              <a:t>, school, department):</a:t>
            </a:r>
          </a:p>
          <a:p>
            <a:r>
              <a:rPr lang="en-US" altLang="zh-CN" sz="1600" dirty="0"/>
              <a:t>        Person.__</a:t>
            </a:r>
            <a:r>
              <a:rPr lang="en-US" altLang="zh-CN" sz="1600" dirty="0" err="1"/>
              <a:t>init</a:t>
            </a:r>
            <a:r>
              <a:rPr lang="en-US" altLang="zh-CN" sz="1600" dirty="0"/>
              <a:t>__(self, name, gender, height, weight)</a:t>
            </a:r>
          </a:p>
          <a:p>
            <a:r>
              <a:rPr lang="en-US" altLang="zh-CN" sz="1600" dirty="0"/>
              <a:t>        </a:t>
            </a:r>
            <a:r>
              <a:rPr lang="en-US" altLang="zh-CN" sz="1600" dirty="0" err="1"/>
              <a:t>self.job_id</a:t>
            </a:r>
            <a:r>
              <a:rPr lang="en-US" altLang="zh-CN" sz="1600" dirty="0"/>
              <a:t> = </a:t>
            </a:r>
            <a:r>
              <a:rPr lang="en-US" altLang="zh-CN" sz="1600" dirty="0" err="1"/>
              <a:t>job_id</a:t>
            </a:r>
            <a:r>
              <a:rPr lang="en-US" altLang="zh-CN" sz="1600" dirty="0"/>
              <a:t>  # </a:t>
            </a:r>
            <a:r>
              <a:rPr lang="zh-CN" altLang="en-US" sz="1600" dirty="0"/>
              <a:t>工号</a:t>
            </a:r>
          </a:p>
          <a:p>
            <a:r>
              <a:rPr lang="zh-CN" altLang="en-US" sz="1600" dirty="0"/>
              <a:t>        </a:t>
            </a:r>
            <a:r>
              <a:rPr lang="en-US" altLang="zh-CN" sz="1600" dirty="0" err="1"/>
              <a:t>self.school</a:t>
            </a:r>
            <a:r>
              <a:rPr lang="en-US" altLang="zh-CN" sz="1600" dirty="0"/>
              <a:t> = school  # </a:t>
            </a:r>
            <a:r>
              <a:rPr lang="zh-CN" altLang="en-US" sz="1600" dirty="0"/>
              <a:t>学院</a:t>
            </a:r>
          </a:p>
          <a:p>
            <a:r>
              <a:rPr lang="zh-CN" altLang="en-US" sz="1600" dirty="0"/>
              <a:t>        </a:t>
            </a:r>
            <a:r>
              <a:rPr lang="en-US" altLang="zh-CN" sz="1600" dirty="0" err="1"/>
              <a:t>self.department</a:t>
            </a:r>
            <a:r>
              <a:rPr lang="en-US" altLang="zh-CN" sz="1600" dirty="0"/>
              <a:t> = department  # </a:t>
            </a:r>
            <a:r>
              <a:rPr lang="zh-CN" altLang="en-US" sz="1600" dirty="0"/>
              <a:t>部门</a:t>
            </a:r>
          </a:p>
          <a:p>
            <a:r>
              <a:rPr lang="zh-CN" altLang="en-US" sz="1600" dirty="0"/>
              <a:t>        </a:t>
            </a:r>
            <a:r>
              <a:rPr lang="en-US" altLang="zh-CN" sz="1600" dirty="0" err="1"/>
              <a:t>Teacher.num_of_teachers</a:t>
            </a:r>
            <a:r>
              <a:rPr lang="en-US" altLang="zh-CN" sz="1600" dirty="0"/>
              <a:t> += 1  # </a:t>
            </a:r>
            <a:r>
              <a:rPr lang="zh-CN" altLang="en-US" sz="1600" dirty="0"/>
              <a:t>计算实例个数	</a:t>
            </a:r>
          </a:p>
          <a:p>
            <a:r>
              <a:rPr lang="zh-CN" altLang="en-US" sz="1600" dirty="0"/>
              <a:t>    </a:t>
            </a:r>
            <a:r>
              <a:rPr lang="en-US" altLang="zh-CN" sz="1600" dirty="0"/>
              <a:t>@</a:t>
            </a:r>
            <a:r>
              <a:rPr lang="en-US" altLang="zh-CN" sz="1600" dirty="0" err="1"/>
              <a:t>classmethod</a:t>
            </a:r>
            <a:endParaRPr lang="en-US" altLang="zh-CN" sz="1600" dirty="0"/>
          </a:p>
          <a:p>
            <a:r>
              <a:rPr lang="en-US" altLang="zh-CN" sz="1600" dirty="0"/>
              <a:t>    </a:t>
            </a:r>
            <a:r>
              <a:rPr lang="en-US" altLang="zh-CN" sz="1600" dirty="0" err="1"/>
              <a:t>def</a:t>
            </a:r>
            <a:r>
              <a:rPr lang="en-US" altLang="zh-CN" sz="1600" dirty="0"/>
              <a:t> </a:t>
            </a:r>
            <a:r>
              <a:rPr lang="en-US" altLang="zh-CN" sz="1600" dirty="0" err="1"/>
              <a:t>get_num_of_teachers</a:t>
            </a:r>
            <a:r>
              <a:rPr lang="en-US" altLang="zh-CN" sz="1600" dirty="0"/>
              <a:t>(</a:t>
            </a:r>
            <a:r>
              <a:rPr lang="en-US" altLang="zh-CN" sz="1600" dirty="0" err="1"/>
              <a:t>cls</a:t>
            </a:r>
            <a:r>
              <a:rPr lang="en-US" altLang="zh-CN" sz="1600" dirty="0"/>
              <a:t>):</a:t>
            </a:r>
          </a:p>
          <a:p>
            <a:r>
              <a:rPr lang="en-US" altLang="zh-CN" sz="1600" dirty="0"/>
              <a:t>        """</a:t>
            </a:r>
            <a:r>
              <a:rPr lang="zh-CN" altLang="en-US" sz="1600" dirty="0"/>
              <a:t>输出</a:t>
            </a:r>
            <a:r>
              <a:rPr lang="en-US" altLang="zh-CN" sz="1600" dirty="0"/>
              <a:t>Teacher</a:t>
            </a:r>
            <a:r>
              <a:rPr lang="zh-CN" altLang="en-US" sz="1600" dirty="0"/>
              <a:t>类的实例个数</a:t>
            </a:r>
            <a:r>
              <a:rPr lang="en-US" altLang="zh-CN" sz="1600" dirty="0"/>
              <a:t>"""</a:t>
            </a:r>
          </a:p>
          <a:p>
            <a:r>
              <a:rPr lang="en-US" altLang="zh-CN" sz="1600" dirty="0"/>
              <a:t>        print("</a:t>
            </a:r>
            <a:r>
              <a:rPr lang="zh-CN" altLang="en-US" sz="1600" dirty="0"/>
              <a:t>目前</a:t>
            </a:r>
            <a:r>
              <a:rPr lang="en-US" altLang="zh-CN" sz="1600" dirty="0"/>
              <a:t>Teacher</a:t>
            </a:r>
            <a:r>
              <a:rPr lang="zh-CN" altLang="en-US" sz="1600" dirty="0"/>
              <a:t>类已创建</a:t>
            </a:r>
            <a:r>
              <a:rPr lang="en-US" altLang="zh-CN" sz="1600" dirty="0"/>
              <a:t>{}</a:t>
            </a:r>
            <a:r>
              <a:rPr lang="zh-CN" altLang="en-US" sz="1600" dirty="0"/>
              <a:t>个实例</a:t>
            </a:r>
            <a:r>
              <a:rPr lang="en-US" altLang="zh-CN" sz="1600" dirty="0"/>
              <a:t>".format(</a:t>
            </a:r>
            <a:r>
              <a:rPr lang="en-US" altLang="zh-CN" sz="1600" dirty="0" err="1"/>
              <a:t>cls.num_of_teachers</a:t>
            </a:r>
            <a:r>
              <a:rPr lang="en-US" altLang="zh-CN" sz="1600" dirty="0"/>
              <a:t>))</a:t>
            </a:r>
          </a:p>
          <a:p>
            <a:r>
              <a:rPr lang="en-US" altLang="zh-CN" sz="1600" dirty="0"/>
              <a:t>    </a:t>
            </a:r>
            <a:r>
              <a:rPr lang="en-US" altLang="zh-CN" sz="1600" dirty="0" err="1"/>
              <a:t>def</a:t>
            </a:r>
            <a:r>
              <a:rPr lang="en-US" altLang="zh-CN" sz="1600" dirty="0"/>
              <a:t> </a:t>
            </a:r>
            <a:r>
              <a:rPr lang="en-US" altLang="zh-CN" sz="1600" dirty="0" err="1"/>
              <a:t>ask_introduce</a:t>
            </a:r>
            <a:r>
              <a:rPr lang="en-US" altLang="zh-CN" sz="1600" dirty="0"/>
              <a:t>(self, student):   </a:t>
            </a:r>
          </a:p>
          <a:p>
            <a:r>
              <a:rPr lang="en-US" altLang="zh-CN" sz="1600" dirty="0"/>
              <a:t>        """</a:t>
            </a:r>
            <a:r>
              <a:rPr lang="zh-CN" altLang="en-US" sz="1600" dirty="0"/>
              <a:t>教师请学生做自我介绍</a:t>
            </a:r>
            <a:r>
              <a:rPr lang="en-US" altLang="zh-CN" sz="1600" dirty="0"/>
              <a:t>"""</a:t>
            </a:r>
          </a:p>
          <a:p>
            <a:r>
              <a:rPr lang="en-US" altLang="zh-CN" sz="1600" dirty="0"/>
              <a:t>        </a:t>
            </a:r>
            <a:r>
              <a:rPr lang="en-US" altLang="zh-CN" sz="1600" dirty="0" err="1"/>
              <a:t>student.introduce_oneself</a:t>
            </a:r>
            <a:r>
              <a:rPr lang="en-US" altLang="zh-CN" sz="1600" dirty="0"/>
              <a:t>()      #</a:t>
            </a:r>
            <a:r>
              <a:rPr lang="zh-CN" altLang="en-US" sz="1600" dirty="0"/>
              <a:t>消息传递</a:t>
            </a:r>
          </a:p>
          <a:p>
            <a:pPr>
              <a:lnSpc>
                <a:spcPct val="95000"/>
              </a:lnSpc>
            </a:pPr>
            <a:r>
              <a:rPr lang="zh-CN" altLang="en-US" sz="1600" dirty="0">
                <a:solidFill>
                  <a:srgbClr val="0000FF"/>
                </a:solidFill>
              </a:rPr>
              <a:t>    </a:t>
            </a:r>
            <a:r>
              <a:rPr lang="en-US" altLang="zh-CN" sz="1600" dirty="0" err="1">
                <a:solidFill>
                  <a:srgbClr val="0000FF"/>
                </a:solidFill>
              </a:rPr>
              <a:t>def</a:t>
            </a:r>
            <a:r>
              <a:rPr lang="en-US" altLang="zh-CN" sz="1600" dirty="0">
                <a:solidFill>
                  <a:srgbClr val="0000FF"/>
                </a:solidFill>
              </a:rPr>
              <a:t> </a:t>
            </a:r>
            <a:r>
              <a:rPr lang="en-US" altLang="zh-CN" sz="1600" dirty="0" err="1">
                <a:solidFill>
                  <a:srgbClr val="0000FF"/>
                </a:solidFill>
              </a:rPr>
              <a:t>advice_to_student</a:t>
            </a:r>
            <a:r>
              <a:rPr lang="en-US" altLang="zh-CN" sz="1600" dirty="0">
                <a:solidFill>
                  <a:srgbClr val="0000FF"/>
                </a:solidFill>
              </a:rPr>
              <a:t>(self, advice, student):</a:t>
            </a:r>
          </a:p>
          <a:p>
            <a:pPr>
              <a:lnSpc>
                <a:spcPct val="95000"/>
              </a:lnSpc>
            </a:pPr>
            <a:r>
              <a:rPr lang="en-US" altLang="zh-CN" sz="1600" dirty="0">
                <a:solidFill>
                  <a:srgbClr val="0000FF"/>
                </a:solidFill>
              </a:rPr>
              <a:t>        """</a:t>
            </a:r>
            <a:r>
              <a:rPr lang="zh-CN" altLang="en-US" sz="1600" dirty="0">
                <a:solidFill>
                  <a:srgbClr val="0000FF"/>
                </a:solidFill>
              </a:rPr>
              <a:t>教师给一个学生建议</a:t>
            </a:r>
            <a:r>
              <a:rPr lang="en-US" altLang="zh-CN" sz="1600" dirty="0" smtClean="0">
                <a:solidFill>
                  <a:srgbClr val="0000FF"/>
                </a:solidFill>
              </a:rPr>
              <a:t>"""</a:t>
            </a:r>
            <a:endParaRPr lang="en-US" altLang="zh-CN" sz="1600" dirty="0">
              <a:solidFill>
                <a:srgbClr val="0000FF"/>
              </a:solidFill>
            </a:endParaRPr>
          </a:p>
          <a:p>
            <a:pPr>
              <a:lnSpc>
                <a:spcPct val="95000"/>
              </a:lnSpc>
            </a:pPr>
            <a:r>
              <a:rPr lang="en-US" altLang="zh-CN" sz="1600" dirty="0">
                <a:solidFill>
                  <a:srgbClr val="0000FF"/>
                </a:solidFill>
              </a:rPr>
              <a:t>        </a:t>
            </a:r>
            <a:r>
              <a:rPr lang="en-US" altLang="zh-CN" sz="1600" dirty="0" err="1">
                <a:solidFill>
                  <a:srgbClr val="C00000"/>
                </a:solidFill>
              </a:rPr>
              <a:t>student.receive_advice</a:t>
            </a:r>
            <a:r>
              <a:rPr lang="en-US" altLang="zh-CN" sz="1600" dirty="0">
                <a:solidFill>
                  <a:srgbClr val="0000FF"/>
                </a:solidFill>
              </a:rPr>
              <a:t>(self.name, advice</a:t>
            </a:r>
            <a:r>
              <a:rPr lang="en-US" altLang="zh-CN" sz="1600" dirty="0" smtClean="0">
                <a:solidFill>
                  <a:srgbClr val="0000FF"/>
                </a:solidFill>
              </a:rPr>
              <a:t>)    #</a:t>
            </a:r>
            <a:r>
              <a:rPr lang="zh-CN" altLang="en-US" sz="1600" dirty="0" smtClean="0">
                <a:solidFill>
                  <a:srgbClr val="0000FF"/>
                </a:solidFill>
              </a:rPr>
              <a:t>调用一个</a:t>
            </a:r>
            <a:r>
              <a:rPr lang="en-US" altLang="zh-CN" sz="1600" dirty="0" smtClean="0">
                <a:solidFill>
                  <a:srgbClr val="0000FF"/>
                </a:solidFill>
              </a:rPr>
              <a:t>Student</a:t>
            </a:r>
            <a:r>
              <a:rPr lang="zh-CN" altLang="en-US" sz="1600" dirty="0" smtClean="0">
                <a:solidFill>
                  <a:srgbClr val="0000FF"/>
                </a:solidFill>
              </a:rPr>
              <a:t>实例的</a:t>
            </a:r>
            <a:r>
              <a:rPr lang="en-US" altLang="zh-CN" sz="1600" dirty="0" err="1" smtClean="0">
                <a:solidFill>
                  <a:srgbClr val="0000FF"/>
                </a:solidFill>
              </a:rPr>
              <a:t>receive_advice</a:t>
            </a:r>
            <a:r>
              <a:rPr lang="zh-CN" altLang="en-US" sz="1600" dirty="0" smtClean="0">
                <a:solidFill>
                  <a:srgbClr val="0000FF"/>
                </a:solidFill>
              </a:rPr>
              <a:t>方法，实现教师建议的消息传递</a:t>
            </a:r>
            <a:endParaRPr lang="zh-CN" altLang="en-US" sz="1600" dirty="0">
              <a:solidFill>
                <a:srgbClr val="0000FF"/>
              </a:solidFill>
            </a:endParaRPr>
          </a:p>
        </p:txBody>
      </p:sp>
    </p:spTree>
    <p:extLst>
      <p:ext uri="{BB962C8B-B14F-4D97-AF65-F5344CB8AC3E}">
        <p14:creationId xmlns:p14="http://schemas.microsoft.com/office/powerpoint/2010/main" val="3669701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2" name="矩形 1"/>
          <p:cNvSpPr/>
          <p:nvPr/>
        </p:nvSpPr>
        <p:spPr>
          <a:xfrm>
            <a:off x="81889" y="1723903"/>
            <a:ext cx="9021170" cy="4770537"/>
          </a:xfrm>
          <a:prstGeom prst="rect">
            <a:avLst/>
          </a:prstGeom>
        </p:spPr>
        <p:txBody>
          <a:bodyPr wrap="square">
            <a:spAutoFit/>
          </a:bodyPr>
          <a:lstStyle/>
          <a:p>
            <a:r>
              <a:rPr lang="en-US" altLang="zh-CN" sz="1600" dirty="0">
                <a:solidFill>
                  <a:srgbClr val="C00000"/>
                </a:solidFill>
              </a:rPr>
              <a:t>class </a:t>
            </a:r>
            <a:r>
              <a:rPr lang="en-US" altLang="zh-CN" sz="1600" dirty="0" err="1">
                <a:solidFill>
                  <a:srgbClr val="C00000"/>
                </a:solidFill>
              </a:rPr>
              <a:t>ClassAdvisor</a:t>
            </a:r>
            <a:r>
              <a:rPr lang="en-US" altLang="zh-CN" sz="1600" dirty="0">
                <a:solidFill>
                  <a:srgbClr val="C00000"/>
                </a:solidFill>
              </a:rPr>
              <a:t>(Teacher):</a:t>
            </a:r>
          </a:p>
          <a:p>
            <a:r>
              <a:rPr lang="en-US" altLang="zh-CN" sz="1600" dirty="0"/>
              <a:t>    """</a:t>
            </a:r>
            <a:r>
              <a:rPr lang="zh-CN" altLang="en-US" sz="1600" dirty="0"/>
              <a:t>对大学班主任的一个简单表示</a:t>
            </a:r>
            <a:r>
              <a:rPr lang="en-US" altLang="zh-CN" sz="1600" dirty="0"/>
              <a:t>"""</a:t>
            </a:r>
          </a:p>
          <a:p>
            <a:r>
              <a:rPr lang="en-US" altLang="zh-CN" sz="1600" dirty="0"/>
              <a:t>    </a:t>
            </a:r>
            <a:r>
              <a:rPr lang="en-US" altLang="zh-CN" sz="1600" dirty="0" err="1"/>
              <a:t>def</a:t>
            </a:r>
            <a:r>
              <a:rPr lang="en-US" altLang="zh-CN" sz="1600" dirty="0"/>
              <a:t> __</a:t>
            </a:r>
            <a:r>
              <a:rPr lang="en-US" altLang="zh-CN" sz="1600" dirty="0" err="1"/>
              <a:t>init</a:t>
            </a:r>
            <a:r>
              <a:rPr lang="en-US" altLang="zh-CN" sz="1600" dirty="0"/>
              <a:t>__(self, name, gender, height, weight, </a:t>
            </a:r>
            <a:r>
              <a:rPr lang="en-US" altLang="zh-CN" sz="1600" dirty="0" err="1"/>
              <a:t>job_id</a:t>
            </a:r>
            <a:r>
              <a:rPr lang="en-US" altLang="zh-CN" sz="1600" dirty="0"/>
              <a:t>, school, department, </a:t>
            </a:r>
            <a:r>
              <a:rPr lang="en-US" altLang="zh-CN" sz="1600" dirty="0" err="1"/>
              <a:t>lead_class</a:t>
            </a:r>
            <a:r>
              <a:rPr lang="en-US" altLang="zh-CN" sz="1600" dirty="0"/>
              <a:t>, students):</a:t>
            </a:r>
          </a:p>
          <a:p>
            <a:r>
              <a:rPr lang="en-US" altLang="zh-CN" sz="1600" dirty="0"/>
              <a:t>        Teacher.__</a:t>
            </a:r>
            <a:r>
              <a:rPr lang="en-US" altLang="zh-CN" sz="1600" dirty="0" err="1"/>
              <a:t>init</a:t>
            </a:r>
            <a:r>
              <a:rPr lang="en-US" altLang="zh-CN" sz="1600" dirty="0"/>
              <a:t>__(self, name, gender, height, weight, </a:t>
            </a:r>
            <a:r>
              <a:rPr lang="en-US" altLang="zh-CN" sz="1600" dirty="0" err="1"/>
              <a:t>job_id</a:t>
            </a:r>
            <a:r>
              <a:rPr lang="en-US" altLang="zh-CN" sz="1600" dirty="0"/>
              <a:t>, school, department)</a:t>
            </a:r>
          </a:p>
          <a:p>
            <a:r>
              <a:rPr lang="en-US" altLang="zh-CN" sz="1600" dirty="0">
                <a:solidFill>
                  <a:srgbClr val="0000FF"/>
                </a:solidFill>
              </a:rPr>
              <a:t>        </a:t>
            </a:r>
            <a:r>
              <a:rPr lang="en-US" altLang="zh-CN" sz="1600" dirty="0" err="1">
                <a:solidFill>
                  <a:srgbClr val="0000FF"/>
                </a:solidFill>
              </a:rPr>
              <a:t>self.lead_class</a:t>
            </a:r>
            <a:r>
              <a:rPr lang="en-US" altLang="zh-CN" sz="1600" dirty="0">
                <a:solidFill>
                  <a:srgbClr val="0000FF"/>
                </a:solidFill>
              </a:rPr>
              <a:t> = </a:t>
            </a:r>
            <a:r>
              <a:rPr lang="en-US" altLang="zh-CN" sz="1600" dirty="0" err="1">
                <a:solidFill>
                  <a:srgbClr val="0000FF"/>
                </a:solidFill>
              </a:rPr>
              <a:t>lead_class</a:t>
            </a:r>
            <a:r>
              <a:rPr lang="en-US" altLang="zh-CN" sz="1600" dirty="0">
                <a:solidFill>
                  <a:srgbClr val="0000FF"/>
                </a:solidFill>
              </a:rPr>
              <a:t>  # </a:t>
            </a:r>
            <a:r>
              <a:rPr lang="zh-CN" altLang="en-US" sz="1600" dirty="0">
                <a:solidFill>
                  <a:srgbClr val="0000FF"/>
                </a:solidFill>
              </a:rPr>
              <a:t>所带班级</a:t>
            </a:r>
          </a:p>
          <a:p>
            <a:r>
              <a:rPr lang="zh-CN" altLang="en-US" sz="1600" dirty="0">
                <a:solidFill>
                  <a:srgbClr val="0000FF"/>
                </a:solidFill>
              </a:rPr>
              <a:t>        </a:t>
            </a:r>
            <a:r>
              <a:rPr lang="en-US" altLang="zh-CN" sz="1600" dirty="0" err="1">
                <a:solidFill>
                  <a:srgbClr val="0000FF"/>
                </a:solidFill>
              </a:rPr>
              <a:t>self.students</a:t>
            </a:r>
            <a:r>
              <a:rPr lang="en-US" altLang="zh-CN" sz="1600" dirty="0">
                <a:solidFill>
                  <a:srgbClr val="0000FF"/>
                </a:solidFill>
              </a:rPr>
              <a:t> = students  # </a:t>
            </a:r>
            <a:r>
              <a:rPr lang="zh-CN" altLang="en-US" sz="1600" dirty="0">
                <a:solidFill>
                  <a:srgbClr val="0000FF"/>
                </a:solidFill>
              </a:rPr>
              <a:t>学生列表</a:t>
            </a:r>
          </a:p>
          <a:p>
            <a:endParaRPr lang="zh-CN" altLang="en-US" sz="1600" dirty="0"/>
          </a:p>
          <a:p>
            <a:r>
              <a:rPr lang="zh-CN" altLang="en-US" sz="1600" dirty="0">
                <a:solidFill>
                  <a:srgbClr val="0000FF"/>
                </a:solidFill>
              </a:rPr>
              <a:t>    </a:t>
            </a:r>
            <a:r>
              <a:rPr lang="en-US" altLang="zh-CN" sz="1600" dirty="0" err="1">
                <a:solidFill>
                  <a:srgbClr val="0000FF"/>
                </a:solidFill>
              </a:rPr>
              <a:t>def</a:t>
            </a:r>
            <a:r>
              <a:rPr lang="en-US" altLang="zh-CN" sz="1600" dirty="0">
                <a:solidFill>
                  <a:srgbClr val="0000FF"/>
                </a:solidFill>
              </a:rPr>
              <a:t> </a:t>
            </a:r>
            <a:r>
              <a:rPr lang="en-US" altLang="zh-CN" sz="1600" dirty="0" err="1">
                <a:solidFill>
                  <a:srgbClr val="0000FF"/>
                </a:solidFill>
              </a:rPr>
              <a:t>ask_class_introduce</a:t>
            </a:r>
            <a:r>
              <a:rPr lang="en-US" altLang="zh-CN" sz="1600" dirty="0">
                <a:solidFill>
                  <a:srgbClr val="0000FF"/>
                </a:solidFill>
              </a:rPr>
              <a:t>(self):</a:t>
            </a:r>
          </a:p>
          <a:p>
            <a:r>
              <a:rPr lang="en-US" altLang="zh-CN" sz="1600" dirty="0">
                <a:solidFill>
                  <a:srgbClr val="0000FF"/>
                </a:solidFill>
              </a:rPr>
              <a:t>        """</a:t>
            </a:r>
            <a:r>
              <a:rPr lang="zh-CN" altLang="en-US" sz="1600" dirty="0">
                <a:solidFill>
                  <a:srgbClr val="0000FF"/>
                </a:solidFill>
              </a:rPr>
              <a:t>请班级的每个同学自我介绍</a:t>
            </a:r>
            <a:r>
              <a:rPr lang="en-US" altLang="zh-CN" sz="1600" dirty="0">
                <a:solidFill>
                  <a:srgbClr val="0000FF"/>
                </a:solidFill>
              </a:rPr>
              <a:t>"""</a:t>
            </a:r>
          </a:p>
          <a:p>
            <a:r>
              <a:rPr lang="en-US" altLang="zh-CN" sz="1600" dirty="0">
                <a:solidFill>
                  <a:srgbClr val="0000FF"/>
                </a:solidFill>
              </a:rPr>
              <a:t>        for i in range(</a:t>
            </a:r>
            <a:r>
              <a:rPr lang="en-US" altLang="zh-CN" sz="1600" dirty="0" err="1">
                <a:solidFill>
                  <a:srgbClr val="0000FF"/>
                </a:solidFill>
              </a:rPr>
              <a:t>len</a:t>
            </a:r>
            <a:r>
              <a:rPr lang="en-US" altLang="zh-CN" sz="1600" dirty="0">
                <a:solidFill>
                  <a:srgbClr val="0000FF"/>
                </a:solidFill>
              </a:rPr>
              <a:t>(</a:t>
            </a:r>
            <a:r>
              <a:rPr lang="en-US" altLang="zh-CN" sz="1600" dirty="0" err="1">
                <a:solidFill>
                  <a:srgbClr val="0000FF"/>
                </a:solidFill>
              </a:rPr>
              <a:t>self.students</a:t>
            </a:r>
            <a:r>
              <a:rPr lang="en-US" altLang="zh-CN" sz="1600" dirty="0">
                <a:solidFill>
                  <a:srgbClr val="0000FF"/>
                </a:solidFill>
              </a:rPr>
              <a:t>)):</a:t>
            </a:r>
          </a:p>
          <a:p>
            <a:r>
              <a:rPr lang="en-US" altLang="zh-CN" sz="1600" dirty="0">
                <a:solidFill>
                  <a:srgbClr val="0000FF"/>
                </a:solidFill>
              </a:rPr>
              <a:t>            </a:t>
            </a:r>
            <a:r>
              <a:rPr lang="en-US" altLang="zh-CN" sz="1600" dirty="0" err="1">
                <a:solidFill>
                  <a:srgbClr val="0000FF"/>
                </a:solidFill>
              </a:rPr>
              <a:t>self.ask_introduce</a:t>
            </a:r>
            <a:r>
              <a:rPr lang="en-US" altLang="zh-CN" sz="1600" dirty="0">
                <a:solidFill>
                  <a:srgbClr val="0000FF"/>
                </a:solidFill>
              </a:rPr>
              <a:t>(</a:t>
            </a:r>
            <a:r>
              <a:rPr lang="en-US" altLang="zh-CN" sz="1600" dirty="0" err="1">
                <a:solidFill>
                  <a:srgbClr val="0000FF"/>
                </a:solidFill>
              </a:rPr>
              <a:t>self.students</a:t>
            </a:r>
            <a:r>
              <a:rPr lang="en-US" altLang="zh-CN" sz="1600" dirty="0">
                <a:solidFill>
                  <a:srgbClr val="0000FF"/>
                </a:solidFill>
              </a:rPr>
              <a:t>[i</a:t>
            </a:r>
            <a:r>
              <a:rPr lang="en-US" altLang="zh-CN" sz="1600" dirty="0" smtClean="0">
                <a:solidFill>
                  <a:srgbClr val="0000FF"/>
                </a:solidFill>
              </a:rPr>
              <a:t>]) #</a:t>
            </a:r>
            <a:r>
              <a:rPr lang="zh-CN" altLang="en-US" sz="1600" dirty="0" smtClean="0">
                <a:solidFill>
                  <a:srgbClr val="0000FF"/>
                </a:solidFill>
              </a:rPr>
              <a:t>调用父类的</a:t>
            </a:r>
            <a:r>
              <a:rPr lang="en-US" altLang="zh-CN" sz="1600" dirty="0" err="1" smtClean="0">
                <a:solidFill>
                  <a:srgbClr val="0000FF"/>
                </a:solidFill>
              </a:rPr>
              <a:t>ask_introduce</a:t>
            </a:r>
            <a:r>
              <a:rPr lang="zh-CN" altLang="en-US" sz="1600" dirty="0" smtClean="0">
                <a:solidFill>
                  <a:srgbClr val="0000FF"/>
                </a:solidFill>
              </a:rPr>
              <a:t>方法，实现班级同学自我介绍</a:t>
            </a:r>
            <a:endParaRPr lang="en-US" altLang="zh-CN" sz="1600" dirty="0">
              <a:solidFill>
                <a:srgbClr val="0000FF"/>
              </a:solidFill>
            </a:endParaRPr>
          </a:p>
          <a:p>
            <a:endParaRPr lang="en-US" altLang="zh-CN" sz="1600" dirty="0"/>
          </a:p>
          <a:p>
            <a:r>
              <a:rPr lang="en-US" altLang="zh-CN" sz="1600" dirty="0" err="1"/>
              <a:t>def</a:t>
            </a:r>
            <a:r>
              <a:rPr lang="en-US" altLang="zh-CN" sz="1600" dirty="0"/>
              <a:t> </a:t>
            </a:r>
            <a:r>
              <a:rPr lang="en-US" altLang="zh-CN" sz="1600" dirty="0" err="1"/>
              <a:t>read_students</a:t>
            </a:r>
            <a:r>
              <a:rPr lang="en-US" altLang="zh-CN" sz="1600" dirty="0"/>
              <a:t>(</a:t>
            </a:r>
            <a:r>
              <a:rPr lang="en-US" altLang="zh-CN" sz="1600" dirty="0" err="1"/>
              <a:t>student_list</a:t>
            </a:r>
            <a:r>
              <a:rPr lang="en-US" altLang="zh-CN" sz="1600" dirty="0"/>
              <a:t>):</a:t>
            </a:r>
          </a:p>
          <a:p>
            <a:r>
              <a:rPr lang="en-US" altLang="zh-CN" sz="1600" dirty="0"/>
              <a:t>    """</a:t>
            </a:r>
            <a:r>
              <a:rPr lang="zh-CN" altLang="en-US" sz="1600" dirty="0"/>
              <a:t>得到学生实例列表</a:t>
            </a:r>
            <a:r>
              <a:rPr lang="en-US" altLang="zh-CN" sz="1600" dirty="0"/>
              <a:t>"""</a:t>
            </a:r>
          </a:p>
          <a:p>
            <a:r>
              <a:rPr lang="en-US" altLang="zh-CN" sz="1600" dirty="0"/>
              <a:t>    students =[]</a:t>
            </a:r>
          </a:p>
          <a:p>
            <a:r>
              <a:rPr lang="en-US" altLang="zh-CN" sz="1600" dirty="0"/>
              <a:t>    for i in range(</a:t>
            </a:r>
            <a:r>
              <a:rPr lang="en-US" altLang="zh-CN" sz="1600" dirty="0" err="1"/>
              <a:t>len</a:t>
            </a:r>
            <a:r>
              <a:rPr lang="en-US" altLang="zh-CN" sz="1600" dirty="0"/>
              <a:t>(</a:t>
            </a:r>
            <a:r>
              <a:rPr lang="en-US" altLang="zh-CN" sz="1600" dirty="0" err="1"/>
              <a:t>student_list</a:t>
            </a:r>
            <a:r>
              <a:rPr lang="en-US" altLang="zh-CN" sz="1600" dirty="0"/>
              <a:t>)):</a:t>
            </a:r>
          </a:p>
          <a:p>
            <a:r>
              <a:rPr lang="en-US" altLang="zh-CN" sz="1600" dirty="0"/>
              <a:t>        s = </a:t>
            </a:r>
            <a:r>
              <a:rPr lang="en-US" altLang="zh-CN" sz="1600" dirty="0" err="1"/>
              <a:t>student_list</a:t>
            </a:r>
            <a:r>
              <a:rPr lang="en-US" altLang="zh-CN" sz="1600" dirty="0"/>
              <a:t>[i]</a:t>
            </a:r>
          </a:p>
          <a:p>
            <a:r>
              <a:rPr lang="en-US" altLang="zh-CN" sz="1600" dirty="0"/>
              <a:t>        </a:t>
            </a:r>
            <a:r>
              <a:rPr lang="en-US" altLang="zh-CN" sz="1600" dirty="0" err="1"/>
              <a:t>students.append</a:t>
            </a:r>
            <a:r>
              <a:rPr lang="en-US" altLang="zh-CN" sz="1600" dirty="0"/>
              <a:t>(Student(s['name'], s['gender'], s['height'], s['weight'], s['</a:t>
            </a:r>
            <a:r>
              <a:rPr lang="en-US" altLang="zh-CN" sz="1600" dirty="0" err="1"/>
              <a:t>stu_id</a:t>
            </a:r>
            <a:r>
              <a:rPr lang="en-US" altLang="zh-CN" sz="1600" dirty="0"/>
              <a:t>'],s['school'], s['major']))</a:t>
            </a:r>
          </a:p>
          <a:p>
            <a:r>
              <a:rPr lang="en-US" altLang="zh-CN" sz="1600" dirty="0"/>
              <a:t>    return students</a:t>
            </a:r>
            <a:endParaRPr lang="zh-CN" altLang="en-US" sz="1600" dirty="0"/>
          </a:p>
        </p:txBody>
      </p:sp>
    </p:spTree>
    <p:extLst>
      <p:ext uri="{BB962C8B-B14F-4D97-AF65-F5344CB8AC3E}">
        <p14:creationId xmlns:p14="http://schemas.microsoft.com/office/powerpoint/2010/main" val="7958512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2" name="矩形 1"/>
          <p:cNvSpPr/>
          <p:nvPr/>
        </p:nvSpPr>
        <p:spPr>
          <a:xfrm>
            <a:off x="177421" y="1696387"/>
            <a:ext cx="8816454" cy="4401205"/>
          </a:xfrm>
          <a:prstGeom prst="rect">
            <a:avLst/>
          </a:prstGeom>
        </p:spPr>
        <p:txBody>
          <a:bodyPr wrap="square">
            <a:spAutoFit/>
          </a:bodyPr>
          <a:lstStyle/>
          <a:p>
            <a:r>
              <a:rPr lang="en-US" altLang="zh-CN" sz="1400" dirty="0">
                <a:solidFill>
                  <a:srgbClr val="C00000"/>
                </a:solidFill>
              </a:rPr>
              <a:t>#</a:t>
            </a:r>
            <a:r>
              <a:rPr lang="zh-CN" altLang="en-US" sz="1400" dirty="0">
                <a:solidFill>
                  <a:srgbClr val="C00000"/>
                </a:solidFill>
              </a:rPr>
              <a:t>主程序</a:t>
            </a:r>
          </a:p>
          <a:p>
            <a:r>
              <a:rPr lang="en-US" altLang="zh-CN" sz="1400" dirty="0" err="1"/>
              <a:t>student_list</a:t>
            </a:r>
            <a:r>
              <a:rPr lang="en-US" altLang="zh-CN" sz="1400" dirty="0"/>
              <a:t> = [{'name': '</a:t>
            </a:r>
            <a:r>
              <a:rPr lang="zh-CN" altLang="en-US" sz="1400" dirty="0"/>
              <a:t>赵甲</a:t>
            </a:r>
            <a:r>
              <a:rPr lang="en-US" altLang="zh-CN" sz="1400" dirty="0"/>
              <a:t>', 'gender': '</a:t>
            </a:r>
            <a:r>
              <a:rPr lang="zh-CN" altLang="en-US" sz="1400" dirty="0"/>
              <a:t>男</a:t>
            </a:r>
            <a:r>
              <a:rPr lang="en-US" altLang="zh-CN" sz="1400" dirty="0"/>
              <a:t>', 'height': 1.65, 'weight': 60, '</a:t>
            </a:r>
            <a:r>
              <a:rPr lang="en-US" altLang="zh-CN" sz="1400" dirty="0" err="1"/>
              <a:t>stu_id</a:t>
            </a:r>
            <a:r>
              <a:rPr lang="en-US" altLang="zh-CN" sz="1400" dirty="0"/>
              <a:t>': '2018312201', 'school': '</a:t>
            </a:r>
            <a:r>
              <a:rPr lang="zh-CN" altLang="en-US" sz="1400" dirty="0"/>
              <a:t>信息</a:t>
            </a:r>
            <a:r>
              <a:rPr lang="en-US" altLang="zh-CN" sz="1400" dirty="0"/>
              <a:t>', 'major': '</a:t>
            </a:r>
            <a:r>
              <a:rPr lang="zh-CN" altLang="en-US" sz="1400" dirty="0"/>
              <a:t>信息管理</a:t>
            </a:r>
            <a:r>
              <a:rPr lang="en-US" altLang="zh-CN" sz="1400" dirty="0"/>
              <a:t>'},</a:t>
            </a:r>
          </a:p>
          <a:p>
            <a:r>
              <a:rPr lang="en-US" altLang="zh-CN" sz="1400" dirty="0"/>
              <a:t>{'name': '</a:t>
            </a:r>
            <a:r>
              <a:rPr lang="zh-CN" altLang="en-US" sz="1400" dirty="0"/>
              <a:t>钱乙</a:t>
            </a:r>
            <a:r>
              <a:rPr lang="en-US" altLang="zh-CN" sz="1400" dirty="0"/>
              <a:t>', 'gender': '</a:t>
            </a:r>
            <a:r>
              <a:rPr lang="zh-CN" altLang="en-US" sz="1400" dirty="0"/>
              <a:t>女</a:t>
            </a:r>
            <a:r>
              <a:rPr lang="en-US" altLang="zh-CN" sz="1400" dirty="0"/>
              <a:t>', 'height': 1.75, 'weight': 70, '</a:t>
            </a:r>
            <a:r>
              <a:rPr lang="en-US" altLang="zh-CN" sz="1400" dirty="0" err="1"/>
              <a:t>stu_id</a:t>
            </a:r>
            <a:r>
              <a:rPr lang="en-US" altLang="zh-CN" sz="1400" dirty="0"/>
              <a:t>': '2018312202', 'school': '</a:t>
            </a:r>
            <a:r>
              <a:rPr lang="zh-CN" altLang="en-US" sz="1400" dirty="0"/>
              <a:t>金融</a:t>
            </a:r>
            <a:r>
              <a:rPr lang="en-US" altLang="zh-CN" sz="1400" dirty="0"/>
              <a:t>', 'major': '</a:t>
            </a:r>
            <a:r>
              <a:rPr lang="zh-CN" altLang="en-US" sz="1400" dirty="0"/>
              <a:t>金融学</a:t>
            </a:r>
            <a:r>
              <a:rPr lang="en-US" altLang="zh-CN" sz="1400" dirty="0"/>
              <a:t>'},</a:t>
            </a:r>
          </a:p>
          <a:p>
            <a:r>
              <a:rPr lang="en-US" altLang="zh-CN" sz="1400" dirty="0"/>
              <a:t>{'name': '</a:t>
            </a:r>
            <a:r>
              <a:rPr lang="zh-CN" altLang="en-US" sz="1400" dirty="0"/>
              <a:t>孙丙</a:t>
            </a:r>
            <a:r>
              <a:rPr lang="en-US" altLang="zh-CN" sz="1400" dirty="0"/>
              <a:t>', 'gender': '</a:t>
            </a:r>
            <a:r>
              <a:rPr lang="zh-CN" altLang="en-US" sz="1400" dirty="0"/>
              <a:t>男</a:t>
            </a:r>
            <a:r>
              <a:rPr lang="en-US" altLang="zh-CN" sz="1400" dirty="0"/>
              <a:t>', 'height': 1.85, 'weight': 80, '</a:t>
            </a:r>
            <a:r>
              <a:rPr lang="en-US" altLang="zh-CN" sz="1400" dirty="0" err="1"/>
              <a:t>stu_id</a:t>
            </a:r>
            <a:r>
              <a:rPr lang="en-US" altLang="zh-CN" sz="1400" dirty="0"/>
              <a:t>': '2018312203', 'school': '</a:t>
            </a:r>
            <a:r>
              <a:rPr lang="zh-CN" altLang="en-US" sz="1400" dirty="0"/>
              <a:t>金融</a:t>
            </a:r>
            <a:r>
              <a:rPr lang="en-US" altLang="zh-CN" sz="1400" dirty="0"/>
              <a:t>', 'major': '</a:t>
            </a:r>
            <a:r>
              <a:rPr lang="zh-CN" altLang="en-US" sz="1400" dirty="0"/>
              <a:t>金融工程</a:t>
            </a:r>
            <a:r>
              <a:rPr lang="en-US" altLang="zh-CN" sz="1400" dirty="0"/>
              <a:t>'},</a:t>
            </a:r>
          </a:p>
          <a:p>
            <a:r>
              <a:rPr lang="en-US" altLang="zh-CN" sz="1400" dirty="0"/>
              <a:t>{'name': '</a:t>
            </a:r>
            <a:r>
              <a:rPr lang="zh-CN" altLang="en-US" sz="1400" dirty="0"/>
              <a:t>李丁</a:t>
            </a:r>
            <a:r>
              <a:rPr lang="en-US" altLang="zh-CN" sz="1400" dirty="0"/>
              <a:t>', 'gender': '</a:t>
            </a:r>
            <a:r>
              <a:rPr lang="zh-CN" altLang="en-US" sz="1400" dirty="0"/>
              <a:t>女</a:t>
            </a:r>
            <a:r>
              <a:rPr lang="en-US" altLang="zh-CN" sz="1400" dirty="0"/>
              <a:t>', 'height': 1.95, 'weight': 90, '</a:t>
            </a:r>
            <a:r>
              <a:rPr lang="en-US" altLang="zh-CN" sz="1400" dirty="0" err="1"/>
              <a:t>stu_id</a:t>
            </a:r>
            <a:r>
              <a:rPr lang="en-US" altLang="zh-CN" sz="1400" dirty="0"/>
              <a:t>': '2018312204', 'school': '</a:t>
            </a:r>
            <a:r>
              <a:rPr lang="zh-CN" altLang="en-US" sz="1400" dirty="0"/>
              <a:t>会计</a:t>
            </a:r>
            <a:r>
              <a:rPr lang="en-US" altLang="zh-CN" sz="1400" dirty="0"/>
              <a:t>', 'major': '</a:t>
            </a:r>
            <a:r>
              <a:rPr lang="zh-CN" altLang="en-US" sz="1400" dirty="0"/>
              <a:t>财务会计</a:t>
            </a:r>
            <a:r>
              <a:rPr lang="en-US" altLang="zh-CN" sz="1400" dirty="0"/>
              <a:t>'},</a:t>
            </a:r>
          </a:p>
          <a:p>
            <a:r>
              <a:rPr lang="en-US" altLang="zh-CN" sz="1400" dirty="0"/>
              <a:t>{'name': '</a:t>
            </a:r>
            <a:r>
              <a:rPr lang="zh-CN" altLang="en-US" sz="1400" dirty="0"/>
              <a:t>周戊</a:t>
            </a:r>
            <a:r>
              <a:rPr lang="en-US" altLang="zh-CN" sz="1400" dirty="0"/>
              <a:t>', 'gender': '</a:t>
            </a:r>
            <a:r>
              <a:rPr lang="zh-CN" altLang="en-US" sz="1400" dirty="0"/>
              <a:t>男</a:t>
            </a:r>
            <a:r>
              <a:rPr lang="en-US" altLang="zh-CN" sz="1400" dirty="0"/>
              <a:t>', 'height': 1.65, 'weight': 60, '</a:t>
            </a:r>
            <a:r>
              <a:rPr lang="en-US" altLang="zh-CN" sz="1400" dirty="0" err="1"/>
              <a:t>stu_id</a:t>
            </a:r>
            <a:r>
              <a:rPr lang="en-US" altLang="zh-CN" sz="1400" dirty="0"/>
              <a:t>': '2018312205', 'school': '</a:t>
            </a:r>
            <a:r>
              <a:rPr lang="zh-CN" altLang="en-US" sz="1400" dirty="0"/>
              <a:t>财政</a:t>
            </a:r>
            <a:r>
              <a:rPr lang="en-US" altLang="zh-CN" sz="1400" dirty="0"/>
              <a:t>', 'major': '</a:t>
            </a:r>
            <a:r>
              <a:rPr lang="zh-CN" altLang="en-US" sz="1400" dirty="0"/>
              <a:t>财政学</a:t>
            </a:r>
            <a:r>
              <a:rPr lang="en-US" altLang="zh-CN" sz="1400" dirty="0"/>
              <a:t>'},</a:t>
            </a:r>
          </a:p>
          <a:p>
            <a:r>
              <a:rPr lang="en-US" altLang="zh-CN" sz="1400" dirty="0"/>
              <a:t>{'name': '</a:t>
            </a:r>
            <a:r>
              <a:rPr lang="zh-CN" altLang="en-US" sz="1400" dirty="0"/>
              <a:t>吴己</a:t>
            </a:r>
            <a:r>
              <a:rPr lang="en-US" altLang="zh-CN" sz="1400" dirty="0"/>
              <a:t>', 'gender': '</a:t>
            </a:r>
            <a:r>
              <a:rPr lang="zh-CN" altLang="en-US" sz="1400" dirty="0"/>
              <a:t>女</a:t>
            </a:r>
            <a:r>
              <a:rPr lang="en-US" altLang="zh-CN" sz="1400" dirty="0"/>
              <a:t>', 'height': 1.75, 'weight': 70, '</a:t>
            </a:r>
            <a:r>
              <a:rPr lang="en-US" altLang="zh-CN" sz="1400" dirty="0" err="1"/>
              <a:t>stu_id</a:t>
            </a:r>
            <a:r>
              <a:rPr lang="en-US" altLang="zh-CN" sz="1400" dirty="0"/>
              <a:t>': '2018312206', 'school': '</a:t>
            </a:r>
            <a:r>
              <a:rPr lang="zh-CN" altLang="en-US" sz="1400" dirty="0"/>
              <a:t>税务</a:t>
            </a:r>
            <a:r>
              <a:rPr lang="en-US" altLang="zh-CN" sz="1400" dirty="0"/>
              <a:t>', 'major': '</a:t>
            </a:r>
            <a:r>
              <a:rPr lang="zh-CN" altLang="en-US" sz="1400" dirty="0"/>
              <a:t>税收学</a:t>
            </a:r>
            <a:r>
              <a:rPr lang="en-US" altLang="zh-CN" sz="1400" dirty="0"/>
              <a:t>'},</a:t>
            </a:r>
          </a:p>
          <a:p>
            <a:r>
              <a:rPr lang="en-US" altLang="zh-CN" sz="1400" dirty="0"/>
              <a:t> {'name': '</a:t>
            </a:r>
            <a:r>
              <a:rPr lang="zh-CN" altLang="en-US" sz="1400" dirty="0"/>
              <a:t>郑庚</a:t>
            </a:r>
            <a:r>
              <a:rPr lang="en-US" altLang="zh-CN" sz="1400" dirty="0"/>
              <a:t>', 'gender': '</a:t>
            </a:r>
            <a:r>
              <a:rPr lang="zh-CN" altLang="en-US" sz="1400" dirty="0"/>
              <a:t>男</a:t>
            </a:r>
            <a:r>
              <a:rPr lang="en-US" altLang="zh-CN" sz="1400" dirty="0"/>
              <a:t>', 'height': 1.85, 'weight': 80, '</a:t>
            </a:r>
            <a:r>
              <a:rPr lang="en-US" altLang="zh-CN" sz="1400" dirty="0" err="1"/>
              <a:t>stu_id</a:t>
            </a:r>
            <a:r>
              <a:rPr lang="en-US" altLang="zh-CN" sz="1400" dirty="0"/>
              <a:t>': '2018312207', 'school': '</a:t>
            </a:r>
            <a:r>
              <a:rPr lang="zh-CN" altLang="en-US" sz="1400" dirty="0"/>
              <a:t>保险</a:t>
            </a:r>
            <a:r>
              <a:rPr lang="en-US" altLang="zh-CN" sz="1400" dirty="0"/>
              <a:t>', 'major': '</a:t>
            </a:r>
            <a:r>
              <a:rPr lang="zh-CN" altLang="en-US" sz="1400" dirty="0"/>
              <a:t>保险学</a:t>
            </a:r>
            <a:r>
              <a:rPr lang="en-US" altLang="zh-CN" sz="1400" dirty="0"/>
              <a:t>'},</a:t>
            </a:r>
          </a:p>
          <a:p>
            <a:r>
              <a:rPr lang="en-US" altLang="zh-CN" sz="1400" dirty="0"/>
              <a:t>{'name': '</a:t>
            </a:r>
            <a:r>
              <a:rPr lang="zh-CN" altLang="en-US" sz="1400" dirty="0"/>
              <a:t>王辛</a:t>
            </a:r>
            <a:r>
              <a:rPr lang="en-US" altLang="zh-CN" sz="1400" dirty="0"/>
              <a:t>', 'gender': '</a:t>
            </a:r>
            <a:r>
              <a:rPr lang="zh-CN" altLang="en-US" sz="1400" dirty="0"/>
              <a:t>女</a:t>
            </a:r>
            <a:r>
              <a:rPr lang="en-US" altLang="zh-CN" sz="1400" dirty="0"/>
              <a:t>', 'height': 1.65, 'weight': 60, '</a:t>
            </a:r>
            <a:r>
              <a:rPr lang="en-US" altLang="zh-CN" sz="1400" dirty="0" err="1"/>
              <a:t>stu_id</a:t>
            </a:r>
            <a:r>
              <a:rPr lang="en-US" altLang="zh-CN" sz="1400" dirty="0"/>
              <a:t>': '2018312208', 'school': '</a:t>
            </a:r>
            <a:r>
              <a:rPr lang="zh-CN" altLang="en-US" sz="1400" dirty="0"/>
              <a:t>统数</a:t>
            </a:r>
            <a:r>
              <a:rPr lang="en-US" altLang="zh-CN" sz="1400" dirty="0"/>
              <a:t>', 'major': '</a:t>
            </a:r>
            <a:r>
              <a:rPr lang="zh-CN" altLang="en-US" sz="1400" dirty="0"/>
              <a:t>统计学</a:t>
            </a:r>
            <a:r>
              <a:rPr lang="en-US" altLang="zh-CN" sz="1400" dirty="0"/>
              <a:t>'},</a:t>
            </a:r>
          </a:p>
          <a:p>
            <a:r>
              <a:rPr lang="en-US" altLang="zh-CN" sz="1400" dirty="0"/>
              <a:t>{'name': '</a:t>
            </a:r>
            <a:r>
              <a:rPr lang="zh-CN" altLang="en-US" sz="1400" dirty="0"/>
              <a:t>冯壬</a:t>
            </a:r>
            <a:r>
              <a:rPr lang="en-US" altLang="zh-CN" sz="1400" dirty="0"/>
              <a:t>', 'gender': '</a:t>
            </a:r>
            <a:r>
              <a:rPr lang="zh-CN" altLang="en-US" sz="1400" dirty="0"/>
              <a:t>男</a:t>
            </a:r>
            <a:r>
              <a:rPr lang="en-US" altLang="zh-CN" sz="1400" dirty="0"/>
              <a:t>', 'height': 1.75, 'weight': 70, '</a:t>
            </a:r>
            <a:r>
              <a:rPr lang="en-US" altLang="zh-CN" sz="1400" dirty="0" err="1"/>
              <a:t>stu_id</a:t>
            </a:r>
            <a:r>
              <a:rPr lang="en-US" altLang="zh-CN" sz="1400" dirty="0"/>
              <a:t>': '2018312209', 'school': '</a:t>
            </a:r>
            <a:r>
              <a:rPr lang="zh-CN" altLang="en-US" sz="1400" dirty="0"/>
              <a:t>经济</a:t>
            </a:r>
            <a:r>
              <a:rPr lang="en-US" altLang="zh-CN" sz="1400" dirty="0"/>
              <a:t>', 'major': '</a:t>
            </a:r>
            <a:r>
              <a:rPr lang="zh-CN" altLang="en-US" sz="1400" dirty="0"/>
              <a:t>经济学</a:t>
            </a:r>
            <a:r>
              <a:rPr lang="en-US" altLang="zh-CN" sz="1400" dirty="0"/>
              <a:t>'},</a:t>
            </a:r>
          </a:p>
          <a:p>
            <a:r>
              <a:rPr lang="en-US" altLang="zh-CN" sz="1400" dirty="0"/>
              <a:t> {'name': '</a:t>
            </a:r>
            <a:r>
              <a:rPr lang="zh-CN" altLang="en-US" sz="1400" dirty="0"/>
              <a:t>陈癸</a:t>
            </a:r>
            <a:r>
              <a:rPr lang="en-US" altLang="zh-CN" sz="1400" dirty="0"/>
              <a:t>', 'gender': '</a:t>
            </a:r>
            <a:r>
              <a:rPr lang="zh-CN" altLang="en-US" sz="1400" dirty="0"/>
              <a:t>女</a:t>
            </a:r>
            <a:r>
              <a:rPr lang="en-US" altLang="zh-CN" sz="1400" dirty="0"/>
              <a:t>', 'height': 1.85, 'weight': 80, '</a:t>
            </a:r>
            <a:r>
              <a:rPr lang="en-US" altLang="zh-CN" sz="1400" dirty="0" err="1"/>
              <a:t>stu_id</a:t>
            </a:r>
            <a:r>
              <a:rPr lang="en-US" altLang="zh-CN" sz="1400" dirty="0"/>
              <a:t>': '2018312210', 'school': '</a:t>
            </a:r>
            <a:r>
              <a:rPr lang="zh-CN" altLang="en-US" sz="1400" dirty="0"/>
              <a:t>文传</a:t>
            </a:r>
            <a:r>
              <a:rPr lang="en-US" altLang="zh-CN" sz="1400" dirty="0"/>
              <a:t>', 'major': '</a:t>
            </a:r>
            <a:r>
              <a:rPr lang="zh-CN" altLang="en-US" sz="1400" dirty="0"/>
              <a:t>视觉传达</a:t>
            </a:r>
            <a:r>
              <a:rPr lang="en-US" altLang="zh-CN" sz="1400" dirty="0"/>
              <a:t>'}]</a:t>
            </a:r>
          </a:p>
          <a:p>
            <a:endParaRPr lang="en-US" altLang="zh-CN" sz="1400" dirty="0"/>
          </a:p>
          <a:p>
            <a:r>
              <a:rPr lang="en-US" altLang="zh-CN" sz="1400" dirty="0"/>
              <a:t>students = </a:t>
            </a:r>
            <a:r>
              <a:rPr lang="en-US" altLang="zh-CN" sz="1400" dirty="0" err="1"/>
              <a:t>read_students</a:t>
            </a:r>
            <a:r>
              <a:rPr lang="en-US" altLang="zh-CN" sz="1400" dirty="0"/>
              <a:t>(</a:t>
            </a:r>
            <a:r>
              <a:rPr lang="en-US" altLang="zh-CN" sz="1400" dirty="0" err="1"/>
              <a:t>student_list</a:t>
            </a:r>
            <a:r>
              <a:rPr lang="en-US" altLang="zh-CN" sz="1400" dirty="0"/>
              <a:t>)</a:t>
            </a:r>
          </a:p>
          <a:p>
            <a:r>
              <a:rPr lang="en-US" altLang="zh-CN" sz="1400" dirty="0" err="1"/>
              <a:t>yue</a:t>
            </a:r>
            <a:r>
              <a:rPr lang="en-US" altLang="zh-CN" sz="1400" dirty="0"/>
              <a:t> = </a:t>
            </a:r>
            <a:r>
              <a:rPr lang="en-US" altLang="zh-CN" sz="1400" dirty="0" err="1"/>
              <a:t>ClassAdvisor</a:t>
            </a:r>
            <a:r>
              <a:rPr lang="en-US" altLang="zh-CN" sz="1400" dirty="0"/>
              <a:t>('</a:t>
            </a:r>
            <a:r>
              <a:rPr lang="zh-CN" altLang="en-US" sz="1400" dirty="0"/>
              <a:t>王月</a:t>
            </a:r>
            <a:r>
              <a:rPr lang="en-US" altLang="zh-CN" sz="1400" dirty="0"/>
              <a:t>', '</a:t>
            </a:r>
            <a:r>
              <a:rPr lang="zh-CN" altLang="en-US" sz="1400" dirty="0"/>
              <a:t>男</a:t>
            </a:r>
            <a:r>
              <a:rPr lang="en-US" altLang="zh-CN" sz="1400" dirty="0"/>
              <a:t>', 1.62, 70, '2014312200', '</a:t>
            </a:r>
            <a:r>
              <a:rPr lang="zh-CN" altLang="en-US" sz="1400" dirty="0"/>
              <a:t>信息</a:t>
            </a:r>
            <a:r>
              <a:rPr lang="en-US" altLang="zh-CN" sz="1400" dirty="0"/>
              <a:t>', '</a:t>
            </a:r>
            <a:r>
              <a:rPr lang="zh-CN" altLang="en-US" sz="1400" dirty="0"/>
              <a:t>信息管理</a:t>
            </a:r>
            <a:r>
              <a:rPr lang="en-US" altLang="zh-CN" sz="1400" dirty="0"/>
              <a:t>', '</a:t>
            </a:r>
            <a:r>
              <a:rPr lang="zh-CN" altLang="en-US" sz="1400" dirty="0"/>
              <a:t>信管</a:t>
            </a:r>
            <a:r>
              <a:rPr lang="en-US" altLang="zh-CN" sz="1400" dirty="0"/>
              <a:t>18', students)</a:t>
            </a:r>
          </a:p>
          <a:p>
            <a:r>
              <a:rPr lang="en-US" altLang="zh-CN" sz="1400" dirty="0"/>
              <a:t>print('</a:t>
            </a:r>
            <a:r>
              <a:rPr lang="zh-CN" altLang="en-US" sz="1400" dirty="0"/>
              <a:t>（</a:t>
            </a:r>
            <a:r>
              <a:rPr lang="en-US" altLang="zh-CN" sz="1400" dirty="0"/>
              <a:t>1</a:t>
            </a:r>
            <a:r>
              <a:rPr lang="zh-CN" altLang="en-US" sz="1400" dirty="0"/>
              <a:t>）给学生建议：</a:t>
            </a:r>
            <a:r>
              <a:rPr lang="en-US" altLang="zh-CN" sz="1400" dirty="0"/>
              <a:t>')</a:t>
            </a:r>
          </a:p>
          <a:p>
            <a:r>
              <a:rPr lang="en-US" altLang="zh-CN" sz="1400" dirty="0" err="1"/>
              <a:t>yue.advice_to_student</a:t>
            </a:r>
            <a:r>
              <a:rPr lang="en-US" altLang="zh-CN" sz="1400" dirty="0"/>
              <a:t>('</a:t>
            </a:r>
            <a:r>
              <a:rPr lang="zh-CN" altLang="en-US" sz="1400" dirty="0"/>
              <a:t>认真学习</a:t>
            </a:r>
            <a:r>
              <a:rPr lang="en-US" altLang="zh-CN" sz="1400" dirty="0"/>
              <a:t>', students[0])</a:t>
            </a:r>
          </a:p>
          <a:p>
            <a:r>
              <a:rPr lang="en-US" altLang="zh-CN" sz="1400" dirty="0" err="1"/>
              <a:t>yue.advice_to_student</a:t>
            </a:r>
            <a:r>
              <a:rPr lang="en-US" altLang="zh-CN" sz="1400" dirty="0"/>
              <a:t>('</a:t>
            </a:r>
            <a:r>
              <a:rPr lang="zh-CN" altLang="en-US" sz="1400" dirty="0"/>
              <a:t>要读文献</a:t>
            </a:r>
            <a:r>
              <a:rPr lang="en-US" altLang="zh-CN" sz="1400" dirty="0"/>
              <a:t>', students[0])</a:t>
            </a:r>
          </a:p>
          <a:p>
            <a:r>
              <a:rPr lang="en-US" altLang="zh-CN" sz="1400" dirty="0"/>
              <a:t>print('</a:t>
            </a:r>
            <a:r>
              <a:rPr lang="zh-CN" altLang="en-US" sz="1400" dirty="0"/>
              <a:t>（</a:t>
            </a:r>
            <a:r>
              <a:rPr lang="en-US" altLang="zh-CN" sz="1400" dirty="0"/>
              <a:t>2</a:t>
            </a:r>
            <a:r>
              <a:rPr lang="zh-CN" altLang="en-US" sz="1400" dirty="0"/>
              <a:t>）班级介绍：</a:t>
            </a:r>
            <a:r>
              <a:rPr lang="en-US" altLang="zh-CN" sz="1400" dirty="0"/>
              <a:t>')</a:t>
            </a:r>
          </a:p>
          <a:p>
            <a:r>
              <a:rPr lang="en-US" altLang="zh-CN" sz="1400" dirty="0" err="1"/>
              <a:t>yue.ask_class_introduce</a:t>
            </a:r>
            <a:r>
              <a:rPr lang="en-US" altLang="zh-CN" sz="1400" dirty="0"/>
              <a:t>() </a:t>
            </a:r>
            <a:endParaRPr lang="zh-CN" altLang="en-US" sz="1400" dirty="0"/>
          </a:p>
        </p:txBody>
      </p:sp>
    </p:spTree>
    <p:extLst>
      <p:ext uri="{BB962C8B-B14F-4D97-AF65-F5344CB8AC3E}">
        <p14:creationId xmlns:p14="http://schemas.microsoft.com/office/powerpoint/2010/main" val="1310378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6.8</a:t>
            </a:r>
            <a:r>
              <a:rPr lang="zh-CN" altLang="en-US" dirty="0"/>
              <a:t> 编程实践</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762000" y="2123440"/>
            <a:ext cx="7274560" cy="3799840"/>
          </a:xfrm>
        </p:spPr>
        <p:txBody>
          <a:bodyPr/>
          <a:lstStyle/>
          <a:p>
            <a:pPr marL="0" indent="0">
              <a:buNone/>
            </a:pPr>
            <a:r>
              <a:rPr lang="zh-CN" altLang="en-US" sz="1800" dirty="0">
                <a:latin typeface="黑体" panose="02010609060101010101" pitchFamily="49" charset="-122"/>
              </a:rPr>
              <a:t>输出结果：</a:t>
            </a:r>
          </a:p>
        </p:txBody>
      </p:sp>
      <p:pic>
        <p:nvPicPr>
          <p:cNvPr id="4" name="图片 3">
            <a:extLst>
              <a:ext uri="{FF2B5EF4-FFF2-40B4-BE49-F238E27FC236}">
                <a16:creationId xmlns:a16="http://schemas.microsoft.com/office/drawing/2014/main" xmlns="" id="{11836BBE-87D8-CA4D-9AEE-0567185751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56096" y="2741229"/>
            <a:ext cx="5227092" cy="2838734"/>
          </a:xfrm>
          <a:prstGeom prst="rect">
            <a:avLst/>
          </a:prstGeom>
          <a:noFill/>
          <a:ln>
            <a:noFill/>
          </a:ln>
        </p:spPr>
      </p:pic>
    </p:spTree>
    <p:extLst>
      <p:ext uri="{BB962C8B-B14F-4D97-AF65-F5344CB8AC3E}">
        <p14:creationId xmlns:p14="http://schemas.microsoft.com/office/powerpoint/2010/main" val="1416226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smtClean="0"/>
              <a:t>6.9</a:t>
            </a:r>
            <a:r>
              <a:rPr lang="zh-CN" altLang="en-US" dirty="0" smtClean="0"/>
              <a:t> </a:t>
            </a:r>
            <a:r>
              <a:rPr lang="zh-CN" altLang="en-US" dirty="0"/>
              <a:t>习题</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39087" y="2082800"/>
            <a:ext cx="8117233" cy="3942080"/>
          </a:xfrm>
        </p:spPr>
        <p:txBody>
          <a:bodyPr/>
          <a:lstStyle/>
          <a:p>
            <a:r>
              <a:rPr lang="zh-CN" altLang="zh-CN" dirty="0" smtClean="0"/>
              <a:t>概念题</a:t>
            </a:r>
            <a:endParaRPr lang="en-US" altLang="zh-CN" dirty="0" smtClean="0"/>
          </a:p>
          <a:p>
            <a:pPr lvl="1">
              <a:buFont typeface="Wingdings" pitchFamily="2" charset="2"/>
              <a:buChar char="Ø"/>
            </a:pPr>
            <a:r>
              <a:rPr lang="zh-CN" altLang="zh-CN" dirty="0" smtClean="0"/>
              <a:t>怎样定义一个类？</a:t>
            </a:r>
            <a:endParaRPr lang="en-US" altLang="zh-CN" dirty="0" smtClean="0"/>
          </a:p>
          <a:p>
            <a:pPr lvl="1">
              <a:buFont typeface="Wingdings" pitchFamily="2" charset="2"/>
              <a:buChar char="Ø"/>
            </a:pPr>
            <a:r>
              <a:rPr lang="zh-CN" altLang="zh-CN" dirty="0" smtClean="0"/>
              <a:t>实例属性和类属性有何不同？两者在</a:t>
            </a:r>
            <a:r>
              <a:rPr lang="en-US" altLang="zh-CN" dirty="0" smtClean="0"/>
              <a:t>Python</a:t>
            </a:r>
            <a:r>
              <a:rPr lang="zh-CN" altLang="zh-CN" dirty="0" smtClean="0"/>
              <a:t>中分别如何定义和访问</a:t>
            </a:r>
            <a:r>
              <a:rPr lang="zh-CN" altLang="en-US" dirty="0" smtClean="0"/>
              <a:t>？</a:t>
            </a:r>
            <a:endParaRPr lang="en-US" altLang="zh-CN" dirty="0" smtClean="0"/>
          </a:p>
          <a:p>
            <a:pPr lvl="1">
              <a:buFont typeface="Wingdings" pitchFamily="2" charset="2"/>
              <a:buChar char="Ø"/>
            </a:pPr>
            <a:r>
              <a:rPr lang="zh-CN" altLang="zh-CN" dirty="0" smtClean="0"/>
              <a:t>实例方法和类方法有何不同？两者在</a:t>
            </a:r>
            <a:r>
              <a:rPr lang="en-US" altLang="zh-CN" dirty="0" smtClean="0"/>
              <a:t>Python</a:t>
            </a:r>
            <a:r>
              <a:rPr lang="zh-CN" altLang="zh-CN" dirty="0" smtClean="0"/>
              <a:t>中分别如何定义和调用？</a:t>
            </a:r>
            <a:endParaRPr lang="en-US" altLang="zh-CN" dirty="0" smtClean="0"/>
          </a:p>
          <a:p>
            <a:pPr lvl="1">
              <a:buFont typeface="Wingdings" pitchFamily="2" charset="2"/>
              <a:buChar char="Ø"/>
            </a:pPr>
            <a:r>
              <a:rPr lang="zh-CN" altLang="zh-CN" dirty="0" smtClean="0"/>
              <a:t>简述继承的原理与应用</a:t>
            </a:r>
            <a:r>
              <a:rPr lang="en-US" altLang="zh-CN" dirty="0" smtClean="0"/>
              <a:t> </a:t>
            </a:r>
            <a:r>
              <a:rPr lang="zh-CN" altLang="zh-CN" dirty="0" smtClean="0"/>
              <a:t>。</a:t>
            </a:r>
            <a:endParaRPr lang="en-US" altLang="zh-CN" dirty="0" smtClean="0"/>
          </a:p>
          <a:p>
            <a:pPr lvl="1">
              <a:buFont typeface="Wingdings" pitchFamily="2" charset="2"/>
              <a:buChar char="Ø"/>
            </a:pPr>
            <a:r>
              <a:rPr lang="zh-CN" altLang="zh-CN" dirty="0" smtClean="0"/>
              <a:t>简述类的合成的原理与应用</a:t>
            </a:r>
            <a:r>
              <a:rPr lang="en-US" altLang="zh-CN" dirty="0" smtClean="0"/>
              <a:t> </a:t>
            </a:r>
            <a:r>
              <a:rPr lang="zh-CN" altLang="zh-CN" dirty="0" smtClean="0"/>
              <a:t>。</a:t>
            </a:r>
            <a:endParaRPr lang="en-US" altLang="zh-CN" dirty="0" smtClean="0"/>
          </a:p>
          <a:p>
            <a:pPr lvl="1">
              <a:buFont typeface="Wingdings" pitchFamily="2" charset="2"/>
              <a:buChar char="Ø"/>
            </a:pPr>
            <a:r>
              <a:rPr lang="zh-CN" altLang="zh-CN" dirty="0" smtClean="0"/>
              <a:t>简述消息传递的原理与应用</a:t>
            </a:r>
            <a:r>
              <a:rPr lang="zh-CN" altLang="en-US" dirty="0" smtClean="0"/>
              <a:t>。</a:t>
            </a:r>
            <a:endParaRPr lang="zh-CN" altLang="zh-CN" dirty="0"/>
          </a:p>
          <a:p>
            <a:pPr marL="0" indent="0">
              <a:buNone/>
            </a:pPr>
            <a:endParaRPr lang="zh-CN" altLang="en-US" sz="1800" dirty="0">
              <a:latin typeface="黑体" panose="02010609060101010101" pitchFamily="49" charset="-122"/>
            </a:endParaRPr>
          </a:p>
        </p:txBody>
      </p:sp>
    </p:spTree>
    <p:extLst>
      <p:ext uri="{BB962C8B-B14F-4D97-AF65-F5344CB8AC3E}">
        <p14:creationId xmlns:p14="http://schemas.microsoft.com/office/powerpoint/2010/main" val="418034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1971040"/>
            <a:ext cx="8219440" cy="4074160"/>
          </a:xfrm>
        </p:spPr>
        <p:txBody>
          <a:bodyPr/>
          <a:lstStyle/>
          <a:p>
            <a:pPr>
              <a:buFont typeface="Wingdings" pitchFamily="2" charset="2"/>
              <a:buChar char=""/>
            </a:pPr>
            <a:r>
              <a:rPr lang="zh-CN" altLang="en-US" sz="2400" b="1" dirty="0" smtClean="0">
                <a:latin typeface="黑体" panose="02010609060101010101" pitchFamily="49" charset="-122"/>
              </a:rPr>
              <a:t>类</a:t>
            </a:r>
            <a:r>
              <a:rPr lang="zh-CN" altLang="en-US" sz="2400" dirty="0" smtClean="0">
                <a:latin typeface="黑体" panose="02010609060101010101" pitchFamily="49" charset="-122"/>
              </a:rPr>
              <a:t>（</a:t>
            </a:r>
            <a:r>
              <a:rPr lang="en" altLang="zh-CN" sz="2400" dirty="0" smtClean="0">
                <a:latin typeface="黑体" panose="02010609060101010101" pitchFamily="49" charset="-122"/>
              </a:rPr>
              <a:t>class</a:t>
            </a:r>
            <a:r>
              <a:rPr lang="zh-CN" altLang="en" sz="2400" dirty="0" smtClean="0">
                <a:latin typeface="黑体" panose="02010609060101010101" pitchFamily="49" charset="-122"/>
              </a:rPr>
              <a:t>）</a:t>
            </a:r>
            <a:r>
              <a:rPr lang="zh-CN" altLang="en-US" sz="2400" dirty="0" smtClean="0">
                <a:latin typeface="黑体" panose="02010609060101010101" pitchFamily="49" charset="-122"/>
              </a:rPr>
              <a:t>：同一类对象（</a:t>
            </a:r>
            <a:r>
              <a:rPr lang="en" altLang="zh-CN" sz="2400" dirty="0" smtClean="0">
                <a:latin typeface="黑体" panose="02010609060101010101" pitchFamily="49" charset="-122"/>
              </a:rPr>
              <a:t>object</a:t>
            </a:r>
            <a:r>
              <a:rPr lang="zh-CN" altLang="en" sz="2400" dirty="0" smtClean="0">
                <a:latin typeface="黑体" panose="02010609060101010101" pitchFamily="49" charset="-122"/>
              </a:rPr>
              <a:t>）</a:t>
            </a:r>
            <a:r>
              <a:rPr lang="zh-CN" altLang="en-US" sz="2400" dirty="0" smtClean="0">
                <a:latin typeface="黑体" panose="02010609060101010101" pitchFamily="49" charset="-122"/>
              </a:rPr>
              <a:t>的模板。</a:t>
            </a:r>
            <a:endParaRPr lang="en-US" altLang="zh-CN" sz="2400" dirty="0" smtClean="0">
              <a:latin typeface="黑体" panose="02010609060101010101" pitchFamily="49" charset="-122"/>
            </a:endParaRPr>
          </a:p>
          <a:p>
            <a:pPr lvl="1">
              <a:buFont typeface="Wingdings" pitchFamily="2" charset="2"/>
              <a:buChar char="Ø"/>
            </a:pPr>
            <a:r>
              <a:rPr lang="zh-CN" altLang="en-US" sz="2000" dirty="0" smtClean="0">
                <a:latin typeface="黑体" panose="02010609060101010101" pitchFamily="49" charset="-122"/>
              </a:rPr>
              <a:t>即属于该类的对象的设计方案的固定格式，包括该类中的所有对象的属性和方法。</a:t>
            </a:r>
            <a:endParaRPr lang="en-US" altLang="zh-CN" sz="2000" dirty="0" smtClean="0">
              <a:latin typeface="黑体" panose="02010609060101010101" pitchFamily="49" charset="-122"/>
            </a:endParaRPr>
          </a:p>
          <a:p>
            <a:pPr>
              <a:buFont typeface="Wingdings" pitchFamily="2" charset="2"/>
              <a:buChar char=""/>
            </a:pPr>
            <a:endParaRPr lang="en-US" altLang="zh-CN" sz="2400" dirty="0">
              <a:latin typeface="黑体" panose="02010609060101010101" pitchFamily="49" charset="-122"/>
            </a:endParaRPr>
          </a:p>
          <a:p>
            <a:pPr>
              <a:buFont typeface="Wingdings" pitchFamily="2" charset="2"/>
              <a:buChar char=""/>
            </a:pPr>
            <a:r>
              <a:rPr lang="zh-CN" altLang="en-US" sz="2400" dirty="0">
                <a:latin typeface="黑体" panose="02010609060101010101" pitchFamily="49" charset="-122"/>
              </a:rPr>
              <a:t>属性：描述了对象某一方面的特征或状态</a:t>
            </a:r>
            <a:r>
              <a:rPr lang="zh-CN" altLang="en-US" sz="2400" dirty="0" smtClean="0">
                <a:latin typeface="黑体" panose="02010609060101010101" pitchFamily="49" charset="-122"/>
              </a:rPr>
              <a:t>。</a:t>
            </a:r>
            <a:endParaRPr lang="en-US" altLang="zh-CN" sz="2400" dirty="0">
              <a:latin typeface="黑体" panose="02010609060101010101" pitchFamily="49" charset="-122"/>
            </a:endParaRPr>
          </a:p>
          <a:p>
            <a:pPr>
              <a:buFont typeface="Wingdings" pitchFamily="2" charset="2"/>
              <a:buChar char=""/>
            </a:pPr>
            <a:r>
              <a:rPr lang="zh-CN" altLang="en-US" sz="2400" dirty="0">
                <a:latin typeface="黑体" panose="02010609060101010101" pitchFamily="49" charset="-122"/>
              </a:rPr>
              <a:t>方法：对象的行为或操作。</a:t>
            </a:r>
          </a:p>
          <a:p>
            <a:pPr lvl="1">
              <a:buFont typeface="Wingdings" pitchFamily="2" charset="2"/>
              <a:buChar char="Ø"/>
            </a:pPr>
            <a:r>
              <a:rPr lang="zh-CN" altLang="en-US" sz="2000" dirty="0">
                <a:latin typeface="黑体" panose="02010609060101010101" pitchFamily="49" charset="-122"/>
              </a:rPr>
              <a:t>一类方法是对象自身承受的操作，即操作读取或修改对象自身原有的属性值。</a:t>
            </a:r>
            <a:endParaRPr lang="en-US" altLang="zh-CN" sz="2000" dirty="0">
              <a:latin typeface="黑体" panose="02010609060101010101" pitchFamily="49" charset="-122"/>
            </a:endParaRPr>
          </a:p>
          <a:p>
            <a:pPr lvl="1">
              <a:buFont typeface="Wingdings" pitchFamily="2" charset="2"/>
              <a:buChar char="Ø"/>
            </a:pPr>
            <a:r>
              <a:rPr lang="zh-CN" altLang="en-US" sz="2000" dirty="0">
                <a:latin typeface="黑体" panose="02010609060101010101" pitchFamily="49" charset="-122"/>
              </a:rPr>
              <a:t>另一类方法是施加于其它对象的操作，通过消息传递机制，读取或修改了其它对象的属性</a:t>
            </a:r>
            <a:r>
              <a:rPr lang="zh-CN" altLang="en-US" sz="2000" dirty="0" smtClean="0">
                <a:latin typeface="黑体" panose="02010609060101010101" pitchFamily="49" charset="-122"/>
              </a:rPr>
              <a:t>值。</a:t>
            </a:r>
            <a:endParaRPr lang="zh-CN" altLang="en-US" sz="2000" dirty="0">
              <a:latin typeface="黑体" panose="02010609060101010101" pitchFamily="49" charset="-122"/>
            </a:endParaRPr>
          </a:p>
        </p:txBody>
      </p:sp>
    </p:spTree>
    <p:extLst>
      <p:ext uri="{BB962C8B-B14F-4D97-AF65-F5344CB8AC3E}">
        <p14:creationId xmlns:p14="http://schemas.microsoft.com/office/powerpoint/2010/main" val="4233709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smtClean="0"/>
              <a:t>6.9</a:t>
            </a:r>
            <a:r>
              <a:rPr lang="zh-CN" altLang="en-US" dirty="0" smtClean="0"/>
              <a:t> </a:t>
            </a:r>
            <a:r>
              <a:rPr lang="zh-CN" altLang="en-US" dirty="0"/>
              <a:t>习题</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39087" y="2072640"/>
            <a:ext cx="8107073" cy="4218978"/>
          </a:xfrm>
        </p:spPr>
        <p:txBody>
          <a:bodyPr/>
          <a:lstStyle/>
          <a:p>
            <a:r>
              <a:rPr lang="zh-CN" altLang="zh-CN" dirty="0" smtClean="0"/>
              <a:t>编程</a:t>
            </a:r>
            <a:r>
              <a:rPr lang="zh-CN" altLang="zh-CN" dirty="0"/>
              <a:t>题</a:t>
            </a:r>
          </a:p>
          <a:p>
            <a:pPr lvl="1">
              <a:buFont typeface="Wingdings" pitchFamily="2" charset="2"/>
              <a:buChar char="Ø"/>
            </a:pPr>
            <a:r>
              <a:rPr lang="zh-CN" altLang="zh-CN" dirty="0" smtClean="0"/>
              <a:t>请编写面向对象程序，实现万年历类</a:t>
            </a:r>
            <a:r>
              <a:rPr lang="en-US" altLang="zh-CN" dirty="0" smtClean="0"/>
              <a:t>Calendar</a:t>
            </a:r>
            <a:r>
              <a:rPr lang="zh-CN" altLang="zh-CN" dirty="0" smtClean="0"/>
              <a:t>，它可以显示用户输入的年、月的星期日历</a:t>
            </a:r>
            <a:r>
              <a:rPr lang="zh-CN" altLang="en-US" dirty="0" smtClean="0"/>
              <a:t>。</a:t>
            </a:r>
            <a:endParaRPr lang="en-US" altLang="zh-CN" dirty="0" smtClean="0"/>
          </a:p>
          <a:p>
            <a:pPr lvl="1">
              <a:buFont typeface="Wingdings" pitchFamily="2" charset="2"/>
              <a:buChar char="Ø"/>
            </a:pPr>
            <a:r>
              <a:rPr lang="zh-CN" altLang="zh-CN" dirty="0" smtClean="0"/>
              <a:t>请将万年历类</a:t>
            </a:r>
            <a:r>
              <a:rPr lang="en-US" altLang="zh-CN" dirty="0" smtClean="0"/>
              <a:t>Calendar</a:t>
            </a:r>
            <a:r>
              <a:rPr lang="zh-CN" altLang="zh-CN" dirty="0" smtClean="0"/>
              <a:t>的实例作为一个小工具，</a:t>
            </a:r>
            <a:r>
              <a:rPr lang="en-US" altLang="zh-CN" dirty="0" smtClean="0"/>
              <a:t>Person</a:t>
            </a:r>
            <a:r>
              <a:rPr lang="zh-CN" altLang="zh-CN" dirty="0" smtClean="0"/>
              <a:t>类的实例可以使用它来查看万年历</a:t>
            </a:r>
            <a:r>
              <a:rPr lang="zh-CN" altLang="en-US" dirty="0" smtClean="0"/>
              <a:t>。</a:t>
            </a:r>
            <a:endParaRPr lang="en-US" altLang="zh-CN" dirty="0" smtClean="0"/>
          </a:p>
          <a:p>
            <a:pPr lvl="1">
              <a:buFont typeface="Wingdings" pitchFamily="2" charset="2"/>
              <a:buChar char="Ø"/>
            </a:pPr>
            <a:r>
              <a:rPr lang="zh-CN" altLang="zh-CN" dirty="0" smtClean="0"/>
              <a:t>在</a:t>
            </a:r>
            <a:r>
              <a:rPr lang="en-US" altLang="zh-CN" dirty="0" smtClean="0"/>
              <a:t>Student</a:t>
            </a:r>
            <a:r>
              <a:rPr lang="zh-CN" altLang="zh-CN" dirty="0" smtClean="0"/>
              <a:t>类中，增加相关属性和方法，用于保存一个学生所修的每门课程和成绩。</a:t>
            </a:r>
            <a:endParaRPr lang="en-US" altLang="zh-CN" dirty="0" smtClean="0"/>
          </a:p>
          <a:p>
            <a:pPr lvl="1">
              <a:buFont typeface="Wingdings" pitchFamily="2" charset="2"/>
              <a:buChar char="Ø"/>
            </a:pPr>
            <a:r>
              <a:rPr lang="zh-CN" altLang="zh-CN" dirty="0" smtClean="0"/>
              <a:t>实现一个班级统计器类</a:t>
            </a:r>
            <a:r>
              <a:rPr lang="en-US" altLang="zh-CN" dirty="0" err="1" smtClean="0"/>
              <a:t>ClassAnalyzer</a:t>
            </a:r>
            <a:r>
              <a:rPr lang="zh-CN" altLang="zh-CN" dirty="0" smtClean="0"/>
              <a:t>，班主任可以调用</a:t>
            </a:r>
            <a:r>
              <a:rPr lang="zh-CN" altLang="en-US" dirty="0" smtClean="0"/>
              <a:t>其</a:t>
            </a:r>
            <a:r>
              <a:rPr lang="zh-CN" altLang="zh-CN" dirty="0" smtClean="0"/>
              <a:t>方法来查看有不及格成绩的学生及其所选课程。</a:t>
            </a:r>
            <a:endParaRPr lang="zh-CN" altLang="en-US" sz="1800" dirty="0">
              <a:latin typeface="黑体" panose="02010609060101010101" pitchFamily="49" charset="-122"/>
            </a:endParaRPr>
          </a:p>
        </p:txBody>
      </p:sp>
    </p:spTree>
    <p:extLst>
      <p:ext uri="{BB962C8B-B14F-4D97-AF65-F5344CB8AC3E}">
        <p14:creationId xmlns:p14="http://schemas.microsoft.com/office/powerpoint/2010/main" val="418034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457200" y="1645920"/>
            <a:ext cx="8382000" cy="4907280"/>
          </a:xfrm>
        </p:spPr>
        <p:txBody>
          <a:bodyPr/>
          <a:lstStyle/>
          <a:p>
            <a:r>
              <a:rPr lang="zh-CN" altLang="en-US" sz="2000" dirty="0">
                <a:latin typeface="黑体" panose="02010609060101010101" pitchFamily="49" charset="-122"/>
              </a:rPr>
              <a:t> </a:t>
            </a:r>
            <a:r>
              <a:rPr lang="zh-CN" altLang="en-US" sz="2000" b="1" dirty="0">
                <a:latin typeface="黑体" panose="02010609060101010101" pitchFamily="49" charset="-122"/>
              </a:rPr>
              <a:t>类</a:t>
            </a:r>
            <a:r>
              <a:rPr lang="zh-CN" altLang="en-US" sz="2000" dirty="0">
                <a:latin typeface="黑体" panose="02010609060101010101" pitchFamily="49" charset="-122"/>
              </a:rPr>
              <a:t>的定义的一般形式：</a:t>
            </a:r>
          </a:p>
          <a:p>
            <a:pPr marL="0" indent="0">
              <a:lnSpc>
                <a:spcPts val="1200"/>
              </a:lnSpc>
              <a:buNone/>
            </a:pPr>
            <a:endParaRPr lang="en" altLang="zh-CN" sz="1800" dirty="0" smtClean="0">
              <a:latin typeface="黑体" panose="02010609060101010101" pitchFamily="49" charset="-122"/>
            </a:endParaRPr>
          </a:p>
          <a:p>
            <a:pPr marL="0" indent="0">
              <a:buNone/>
            </a:pPr>
            <a:r>
              <a:rPr lang="en" altLang="zh-CN" sz="1800" dirty="0" smtClean="0">
                <a:latin typeface="黑体" panose="02010609060101010101" pitchFamily="49" charset="-122"/>
              </a:rPr>
              <a:t>class </a:t>
            </a:r>
            <a:r>
              <a:rPr lang="zh-CN" altLang="en-US" sz="1800" dirty="0">
                <a:latin typeface="黑体" panose="02010609060101010101" pitchFamily="49" charset="-122"/>
              </a:rPr>
              <a:t>类名</a:t>
            </a:r>
            <a:r>
              <a:rPr lang="en-US" altLang="zh-CN" sz="1800" dirty="0">
                <a:latin typeface="黑体" panose="02010609060101010101" pitchFamily="49" charset="-122"/>
              </a:rPr>
              <a:t>(</a:t>
            </a:r>
            <a:r>
              <a:rPr lang="en" altLang="zh-CN" sz="1800" dirty="0">
                <a:latin typeface="黑体" panose="02010609060101010101" pitchFamily="49" charset="-122"/>
              </a:rPr>
              <a:t>object):</a:t>
            </a:r>
          </a:p>
          <a:p>
            <a:pPr marL="0" indent="0">
              <a:buNone/>
            </a:pPr>
            <a:r>
              <a:rPr lang="en" altLang="zh-CN" sz="1800" dirty="0">
                <a:latin typeface="黑体" panose="02010609060101010101" pitchFamily="49" charset="-122"/>
              </a:rPr>
              <a:t>    def  __</a:t>
            </a:r>
            <a:r>
              <a:rPr lang="en" altLang="zh-CN" sz="1800" dirty="0" err="1">
                <a:latin typeface="黑体" panose="02010609060101010101" pitchFamily="49" charset="-122"/>
              </a:rPr>
              <a:t>init</a:t>
            </a:r>
            <a:r>
              <a:rPr lang="en" altLang="zh-CN" sz="1800" dirty="0">
                <a:latin typeface="黑体" panose="02010609060101010101" pitchFamily="49" charset="-122"/>
              </a:rPr>
              <a:t>__(</a:t>
            </a:r>
            <a:r>
              <a:rPr lang="en" altLang="zh-CN" sz="1800" dirty="0">
                <a:solidFill>
                  <a:srgbClr val="C00000"/>
                </a:solidFill>
                <a:latin typeface="黑体" panose="02010609060101010101" pitchFamily="49" charset="-122"/>
              </a:rPr>
              <a:t>self</a:t>
            </a:r>
            <a:r>
              <a:rPr lang="en" altLang="zh-CN" sz="1800" dirty="0">
                <a:latin typeface="黑体" panose="02010609060101010101" pitchFamily="49" charset="-122"/>
              </a:rPr>
              <a:t>, </a:t>
            </a:r>
            <a:r>
              <a:rPr lang="zh-CN" altLang="en-US" sz="1800" dirty="0">
                <a:latin typeface="黑体" panose="02010609060101010101" pitchFamily="49" charset="-122"/>
              </a:rPr>
              <a:t>其它参数</a:t>
            </a:r>
            <a:r>
              <a:rPr lang="en-US" altLang="zh-CN" sz="1800" dirty="0">
                <a:latin typeface="黑体" panose="02010609060101010101" pitchFamily="49" charset="-122"/>
              </a:rPr>
              <a:t>):</a:t>
            </a:r>
          </a:p>
          <a:p>
            <a:pPr marL="0" indent="0">
              <a:buNone/>
            </a:pPr>
            <a:r>
              <a:rPr lang="en-US" altLang="zh-CN" sz="1800" dirty="0">
                <a:latin typeface="黑体" panose="02010609060101010101" pitchFamily="49" charset="-122"/>
              </a:rPr>
              <a:t>        </a:t>
            </a:r>
            <a:r>
              <a:rPr lang="en" altLang="zh-CN" sz="1800" dirty="0">
                <a:latin typeface="黑体" panose="02010609060101010101" pitchFamily="49" charset="-122"/>
              </a:rPr>
              <a:t>self.</a:t>
            </a:r>
            <a:r>
              <a:rPr lang="zh-CN" altLang="en-US" sz="1800" dirty="0">
                <a:latin typeface="黑体" panose="02010609060101010101" pitchFamily="49" charset="-122"/>
              </a:rPr>
              <a:t>属性名</a:t>
            </a:r>
            <a:r>
              <a:rPr lang="en-US" altLang="zh-CN" sz="1800" dirty="0">
                <a:latin typeface="黑体" panose="02010609060101010101" pitchFamily="49" charset="-122"/>
              </a:rPr>
              <a:t>1 = </a:t>
            </a:r>
            <a:r>
              <a:rPr lang="zh-CN" altLang="en-US" sz="1800" dirty="0">
                <a:latin typeface="黑体" panose="02010609060101010101" pitchFamily="49" charset="-122"/>
              </a:rPr>
              <a:t>属性值</a:t>
            </a:r>
            <a:r>
              <a:rPr lang="en-US" altLang="zh-CN" sz="1800" dirty="0">
                <a:latin typeface="黑体" panose="02010609060101010101" pitchFamily="49" charset="-122"/>
              </a:rPr>
              <a:t>1</a:t>
            </a:r>
          </a:p>
          <a:p>
            <a:pPr marL="0" indent="0">
              <a:buNone/>
            </a:pPr>
            <a:r>
              <a:rPr lang="en" altLang="zh-CN" sz="1800" dirty="0" smtClean="0">
                <a:latin typeface="黑体" panose="02010609060101010101" pitchFamily="49" charset="-122"/>
              </a:rPr>
              <a:t>	self</a:t>
            </a:r>
            <a:r>
              <a:rPr lang="en" altLang="zh-CN" sz="1800" dirty="0">
                <a:latin typeface="黑体" panose="02010609060101010101" pitchFamily="49" charset="-122"/>
              </a:rPr>
              <a:t>.</a:t>
            </a:r>
            <a:r>
              <a:rPr lang="zh-CN" altLang="en-US" sz="1800" dirty="0">
                <a:latin typeface="黑体" panose="02010609060101010101" pitchFamily="49" charset="-122"/>
              </a:rPr>
              <a:t>属性名</a:t>
            </a:r>
            <a:r>
              <a:rPr lang="en-US" altLang="zh-CN" sz="1800" dirty="0">
                <a:latin typeface="黑体" panose="02010609060101010101" pitchFamily="49" charset="-122"/>
              </a:rPr>
              <a:t>2 = </a:t>
            </a:r>
            <a:r>
              <a:rPr lang="zh-CN" altLang="en-US" sz="1800" dirty="0">
                <a:latin typeface="黑体" panose="02010609060101010101" pitchFamily="49" charset="-122"/>
              </a:rPr>
              <a:t>属性值</a:t>
            </a:r>
            <a:r>
              <a:rPr lang="en-US" altLang="zh-CN" sz="1800" dirty="0">
                <a:latin typeface="黑体" panose="02010609060101010101" pitchFamily="49" charset="-122"/>
              </a:rPr>
              <a:t>2</a:t>
            </a:r>
          </a:p>
          <a:p>
            <a:pPr marL="0" indent="0">
              <a:buNone/>
            </a:pPr>
            <a:r>
              <a:rPr lang="en-US" altLang="zh-CN" sz="1800" dirty="0">
                <a:latin typeface="黑体" panose="02010609060101010101" pitchFamily="49" charset="-122"/>
              </a:rPr>
              <a:t>	</a:t>
            </a:r>
            <a:r>
              <a:rPr lang="en-US" altLang="zh-CN" sz="1800" dirty="0" smtClean="0">
                <a:latin typeface="黑体" panose="02010609060101010101" pitchFamily="49" charset="-122"/>
              </a:rPr>
              <a:t>…</a:t>
            </a:r>
            <a:endParaRPr lang="en-US" altLang="zh-CN" sz="1800" dirty="0">
              <a:latin typeface="黑体" panose="02010609060101010101" pitchFamily="49" charset="-122"/>
            </a:endParaRPr>
          </a:p>
          <a:p>
            <a:pPr marL="0" indent="0">
              <a:buNone/>
            </a:pPr>
            <a:r>
              <a:rPr lang="en" altLang="zh-CN" sz="1800" dirty="0" smtClean="0">
                <a:latin typeface="黑体" panose="02010609060101010101" pitchFamily="49" charset="-122"/>
              </a:rPr>
              <a:t>	self</a:t>
            </a:r>
            <a:r>
              <a:rPr lang="en" altLang="zh-CN" sz="1800" dirty="0">
                <a:latin typeface="黑体" panose="02010609060101010101" pitchFamily="49" charset="-122"/>
              </a:rPr>
              <a:t>.</a:t>
            </a:r>
            <a:r>
              <a:rPr lang="zh-CN" altLang="en-US" sz="1800" dirty="0">
                <a:latin typeface="黑体" panose="02010609060101010101" pitchFamily="49" charset="-122"/>
              </a:rPr>
              <a:t>属性名</a:t>
            </a:r>
            <a:r>
              <a:rPr lang="en" altLang="zh-CN" sz="1800" dirty="0">
                <a:latin typeface="黑体" panose="02010609060101010101" pitchFamily="49" charset="-122"/>
              </a:rPr>
              <a:t>m = </a:t>
            </a:r>
            <a:r>
              <a:rPr lang="zh-CN" altLang="en-US" sz="1800" dirty="0">
                <a:latin typeface="黑体" panose="02010609060101010101" pitchFamily="49" charset="-122"/>
              </a:rPr>
              <a:t>属性值</a:t>
            </a:r>
            <a:r>
              <a:rPr lang="en" altLang="zh-CN" sz="1800" dirty="0" smtClean="0">
                <a:latin typeface="黑体" panose="02010609060101010101" pitchFamily="49" charset="-122"/>
              </a:rPr>
              <a:t>m</a:t>
            </a:r>
            <a:r>
              <a:rPr lang="en" altLang="zh-CN" sz="1800" dirty="0">
                <a:latin typeface="黑体" panose="02010609060101010101" pitchFamily="49" charset="-122"/>
              </a:rPr>
              <a:t> </a:t>
            </a:r>
          </a:p>
          <a:p>
            <a:pPr marL="0" indent="0">
              <a:buNone/>
            </a:pPr>
            <a:r>
              <a:rPr lang="en" altLang="zh-CN" sz="1800" dirty="0">
                <a:latin typeface="黑体" panose="02010609060101010101" pitchFamily="49" charset="-122"/>
              </a:rPr>
              <a:t>    def  </a:t>
            </a:r>
            <a:r>
              <a:rPr lang="zh-CN" altLang="en-US" sz="1800" dirty="0">
                <a:latin typeface="黑体" panose="02010609060101010101" pitchFamily="49" charset="-122"/>
              </a:rPr>
              <a:t>自定义方法名</a:t>
            </a:r>
            <a:r>
              <a:rPr lang="en-US" altLang="zh-CN" sz="1800" dirty="0">
                <a:latin typeface="黑体" panose="02010609060101010101" pitchFamily="49" charset="-122"/>
              </a:rPr>
              <a:t>1(</a:t>
            </a:r>
            <a:r>
              <a:rPr lang="en" altLang="zh-CN" sz="1800" dirty="0">
                <a:latin typeface="黑体" panose="02010609060101010101" pitchFamily="49" charset="-122"/>
              </a:rPr>
              <a:t>self, </a:t>
            </a:r>
            <a:r>
              <a:rPr lang="zh-CN" altLang="en-US" sz="1800" dirty="0">
                <a:latin typeface="黑体" panose="02010609060101010101" pitchFamily="49" charset="-122"/>
              </a:rPr>
              <a:t>其它参数</a:t>
            </a:r>
            <a:r>
              <a:rPr lang="en-US" altLang="zh-CN" sz="1800" dirty="0">
                <a:latin typeface="黑体" panose="02010609060101010101" pitchFamily="49" charset="-122"/>
              </a:rPr>
              <a:t>):</a:t>
            </a:r>
          </a:p>
          <a:p>
            <a:pPr marL="0" indent="0">
              <a:buNone/>
            </a:pPr>
            <a:r>
              <a:rPr lang="en-US" altLang="zh-CN" sz="1800" dirty="0">
                <a:latin typeface="黑体" panose="02010609060101010101" pitchFamily="49" charset="-122"/>
              </a:rPr>
              <a:t>        </a:t>
            </a:r>
            <a:r>
              <a:rPr lang="zh-CN" altLang="en-US" sz="1800" dirty="0">
                <a:latin typeface="黑体" panose="02010609060101010101" pitchFamily="49" charset="-122"/>
              </a:rPr>
              <a:t>语句序列</a:t>
            </a:r>
          </a:p>
          <a:p>
            <a:pPr marL="0" indent="0">
              <a:buNone/>
            </a:pPr>
            <a:r>
              <a:rPr lang="zh-CN" altLang="en-US" sz="1800" dirty="0">
                <a:latin typeface="黑体" panose="02010609060101010101" pitchFamily="49" charset="-122"/>
              </a:rPr>
              <a:t>    </a:t>
            </a:r>
            <a:r>
              <a:rPr lang="en" altLang="zh-CN" sz="1800" dirty="0">
                <a:latin typeface="黑体" panose="02010609060101010101" pitchFamily="49" charset="-122"/>
              </a:rPr>
              <a:t>def  </a:t>
            </a:r>
            <a:r>
              <a:rPr lang="zh-CN" altLang="en-US" sz="1800" dirty="0">
                <a:latin typeface="黑体" panose="02010609060101010101" pitchFamily="49" charset="-122"/>
              </a:rPr>
              <a:t>自定义方法名</a:t>
            </a:r>
            <a:r>
              <a:rPr lang="en-US" altLang="zh-CN" sz="1800" dirty="0">
                <a:latin typeface="黑体" panose="02010609060101010101" pitchFamily="49" charset="-122"/>
              </a:rPr>
              <a:t>2(</a:t>
            </a:r>
            <a:r>
              <a:rPr lang="en" altLang="zh-CN" sz="1800" dirty="0">
                <a:latin typeface="黑体" panose="02010609060101010101" pitchFamily="49" charset="-122"/>
              </a:rPr>
              <a:t>self, </a:t>
            </a:r>
            <a:r>
              <a:rPr lang="zh-CN" altLang="en-US" sz="1800" dirty="0">
                <a:latin typeface="黑体" panose="02010609060101010101" pitchFamily="49" charset="-122"/>
              </a:rPr>
              <a:t>其它参数</a:t>
            </a:r>
            <a:r>
              <a:rPr lang="en-US" altLang="zh-CN" sz="1800" dirty="0">
                <a:latin typeface="黑体" panose="02010609060101010101" pitchFamily="49" charset="-122"/>
              </a:rPr>
              <a:t>):</a:t>
            </a:r>
          </a:p>
          <a:p>
            <a:pPr marL="0" indent="0">
              <a:buNone/>
            </a:pPr>
            <a:r>
              <a:rPr lang="en-US" altLang="zh-CN" sz="1800" dirty="0">
                <a:latin typeface="黑体" panose="02010609060101010101" pitchFamily="49" charset="-122"/>
              </a:rPr>
              <a:t>        </a:t>
            </a:r>
            <a:r>
              <a:rPr lang="zh-CN" altLang="en-US" sz="1800" dirty="0">
                <a:latin typeface="黑体" panose="02010609060101010101" pitchFamily="49" charset="-122"/>
              </a:rPr>
              <a:t>语句序列</a:t>
            </a:r>
          </a:p>
          <a:p>
            <a:pPr marL="0" indent="0">
              <a:buNone/>
            </a:pPr>
            <a:r>
              <a:rPr lang="zh-CN" altLang="en-US" sz="1800" dirty="0">
                <a:latin typeface="黑体" panose="02010609060101010101" pitchFamily="49" charset="-122"/>
              </a:rPr>
              <a:t>	  </a:t>
            </a:r>
            <a:r>
              <a:rPr lang="en-US" altLang="zh-CN" sz="1800" dirty="0">
                <a:latin typeface="黑体" panose="02010609060101010101" pitchFamily="49" charset="-122"/>
              </a:rPr>
              <a:t>…</a:t>
            </a:r>
          </a:p>
          <a:p>
            <a:pPr marL="0" indent="0">
              <a:buNone/>
            </a:pPr>
            <a:r>
              <a:rPr lang="en-US" altLang="zh-CN" sz="1800" dirty="0">
                <a:latin typeface="黑体" panose="02010609060101010101" pitchFamily="49" charset="-122"/>
              </a:rPr>
              <a:t>    </a:t>
            </a:r>
            <a:r>
              <a:rPr lang="en" altLang="zh-CN" sz="1800" dirty="0">
                <a:latin typeface="黑体" panose="02010609060101010101" pitchFamily="49" charset="-122"/>
              </a:rPr>
              <a:t>def  </a:t>
            </a:r>
            <a:r>
              <a:rPr lang="zh-CN" altLang="en-US" sz="1800" dirty="0">
                <a:latin typeface="黑体" panose="02010609060101010101" pitchFamily="49" charset="-122"/>
              </a:rPr>
              <a:t>自定义方法名</a:t>
            </a:r>
            <a:r>
              <a:rPr lang="en" altLang="zh-CN" sz="1800" dirty="0">
                <a:latin typeface="黑体" panose="02010609060101010101" pitchFamily="49" charset="-122"/>
              </a:rPr>
              <a:t>n(self, </a:t>
            </a:r>
            <a:r>
              <a:rPr lang="zh-CN" altLang="en-US" sz="1800" dirty="0">
                <a:latin typeface="黑体" panose="02010609060101010101" pitchFamily="49" charset="-122"/>
              </a:rPr>
              <a:t>其它参数</a:t>
            </a:r>
            <a:r>
              <a:rPr lang="en-US" altLang="zh-CN" sz="1800" dirty="0">
                <a:latin typeface="黑体" panose="02010609060101010101" pitchFamily="49" charset="-122"/>
              </a:rPr>
              <a:t>):</a:t>
            </a:r>
          </a:p>
          <a:p>
            <a:pPr marL="0" indent="0">
              <a:buNone/>
            </a:pPr>
            <a:r>
              <a:rPr lang="en-US" altLang="zh-CN" sz="1800" dirty="0">
                <a:latin typeface="黑体" panose="02010609060101010101" pitchFamily="49" charset="-122"/>
              </a:rPr>
              <a:t>        </a:t>
            </a:r>
            <a:r>
              <a:rPr lang="zh-CN" altLang="en-US" sz="1800" dirty="0">
                <a:latin typeface="黑体" panose="02010609060101010101" pitchFamily="49" charset="-122"/>
              </a:rPr>
              <a:t>语句</a:t>
            </a:r>
            <a:r>
              <a:rPr lang="zh-CN" altLang="en-US" sz="1800" dirty="0" smtClean="0">
                <a:latin typeface="黑体" panose="02010609060101010101" pitchFamily="49" charset="-122"/>
              </a:rPr>
              <a:t>序列</a:t>
            </a:r>
            <a:endParaRPr lang="zh-CN" altLang="en-US" sz="2000" dirty="0">
              <a:latin typeface="黑体" panose="02010609060101010101" pitchFamily="49" charset="-122"/>
            </a:endParaRPr>
          </a:p>
        </p:txBody>
      </p:sp>
    </p:spTree>
    <p:extLst>
      <p:ext uri="{BB962C8B-B14F-4D97-AF65-F5344CB8AC3E}">
        <p14:creationId xmlns:p14="http://schemas.microsoft.com/office/powerpoint/2010/main" val="39969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538480" y="1899920"/>
            <a:ext cx="8148320" cy="4175760"/>
          </a:xfrm>
        </p:spPr>
        <p:txBody>
          <a:bodyPr/>
          <a:lstStyle/>
          <a:p>
            <a:r>
              <a:rPr lang="zh-CN" altLang="zh-CN" sz="2000" dirty="0"/>
              <a:t>【例</a:t>
            </a:r>
            <a:r>
              <a:rPr lang="en-US" altLang="zh-CN" sz="2000" dirty="0"/>
              <a:t>6-1</a:t>
            </a:r>
            <a:r>
              <a:rPr lang="zh-CN" altLang="zh-CN" sz="2000" dirty="0"/>
              <a:t>】</a:t>
            </a:r>
            <a:r>
              <a:rPr lang="en-US" altLang="zh-CN" sz="2000" dirty="0"/>
              <a:t>  </a:t>
            </a:r>
            <a:r>
              <a:rPr lang="zh-CN" altLang="zh-CN" sz="2000" dirty="0" smtClean="0"/>
              <a:t>定义</a:t>
            </a:r>
            <a:r>
              <a:rPr lang="zh-CN" altLang="en-US" sz="2000" dirty="0" smtClean="0"/>
              <a:t>“</a:t>
            </a:r>
            <a:r>
              <a:rPr lang="zh-CN" altLang="zh-CN" sz="2000" dirty="0" smtClean="0"/>
              <a:t>人</a:t>
            </a:r>
            <a:r>
              <a:rPr lang="zh-CN" altLang="en-US" sz="2000" dirty="0" smtClean="0"/>
              <a:t>”</a:t>
            </a:r>
            <a:r>
              <a:rPr lang="zh-CN" altLang="zh-CN" sz="2000" dirty="0" smtClean="0"/>
              <a:t>的</a:t>
            </a:r>
            <a:r>
              <a:rPr lang="zh-CN" altLang="zh-CN" sz="2000" dirty="0"/>
              <a:t>类</a:t>
            </a:r>
            <a:r>
              <a:rPr lang="en-US" altLang="zh-CN" sz="2000" dirty="0"/>
              <a:t>Person</a:t>
            </a:r>
            <a:r>
              <a:rPr lang="zh-CN" altLang="zh-CN" sz="2000" dirty="0"/>
              <a:t>，表示一个人的姓名、性别、身高、体重；表示他（她）的一个行为：自我介绍姓名和性别。</a:t>
            </a:r>
            <a:endParaRPr lang="en-US" altLang="zh-CN" sz="2000" dirty="0"/>
          </a:p>
          <a:p>
            <a:pPr>
              <a:lnSpc>
                <a:spcPts val="1200"/>
              </a:lnSpc>
            </a:pPr>
            <a:endParaRPr lang="zh-CN" altLang="zh-CN" sz="1800" dirty="0"/>
          </a:p>
          <a:p>
            <a:pPr marL="0" indent="0">
              <a:buNone/>
            </a:pPr>
            <a:r>
              <a:rPr lang="en-US" altLang="zh-CN" sz="1600" dirty="0"/>
              <a:t>class </a:t>
            </a:r>
            <a:r>
              <a:rPr lang="en-US" altLang="zh-CN" sz="1600" dirty="0">
                <a:solidFill>
                  <a:srgbClr val="C00000"/>
                </a:solidFill>
              </a:rPr>
              <a:t>P</a:t>
            </a:r>
            <a:r>
              <a:rPr lang="en-US" altLang="zh-CN" sz="1600" dirty="0"/>
              <a:t>erson(object):</a:t>
            </a:r>
            <a:endParaRPr lang="zh-CN" altLang="zh-CN" sz="1600" dirty="0"/>
          </a:p>
          <a:p>
            <a:pPr marL="0" indent="0">
              <a:buNone/>
            </a:pPr>
            <a:r>
              <a:rPr lang="en-US" altLang="zh-CN" sz="1600" dirty="0"/>
              <a:t>	"""</a:t>
            </a:r>
            <a:r>
              <a:rPr lang="zh-CN" altLang="zh-CN" sz="1600" dirty="0"/>
              <a:t>对人的一个简单表示</a:t>
            </a:r>
            <a:r>
              <a:rPr lang="en-US" altLang="zh-CN" sz="1600" dirty="0"/>
              <a:t>"""</a:t>
            </a:r>
            <a:endParaRPr lang="zh-CN" altLang="zh-CN" sz="1600" dirty="0"/>
          </a:p>
          <a:p>
            <a:pPr marL="0" indent="0">
              <a:buNone/>
            </a:pPr>
            <a:r>
              <a:rPr lang="en-US" altLang="zh-CN" sz="1600" dirty="0"/>
              <a:t>	def __</a:t>
            </a:r>
            <a:r>
              <a:rPr lang="en-US" altLang="zh-CN" sz="1600" dirty="0" err="1"/>
              <a:t>init</a:t>
            </a:r>
            <a:r>
              <a:rPr lang="en-US" altLang="zh-CN" sz="1600" dirty="0"/>
              <a:t>__(self, name, gender, height, weight):</a:t>
            </a:r>
            <a:endParaRPr lang="zh-CN" altLang="zh-CN" sz="1600" dirty="0"/>
          </a:p>
          <a:p>
            <a:pPr marL="0" indent="0">
              <a:buNone/>
            </a:pPr>
            <a:r>
              <a:rPr lang="en-US" altLang="zh-CN" sz="1600" dirty="0"/>
              <a:t>		"""</a:t>
            </a:r>
            <a:r>
              <a:rPr lang="zh-CN" altLang="zh-CN" sz="1600" dirty="0"/>
              <a:t>构造器方法，设置属性的初始值</a:t>
            </a:r>
            <a:r>
              <a:rPr lang="en-US" altLang="zh-CN" sz="1600" dirty="0"/>
              <a:t>"""</a:t>
            </a:r>
            <a:endParaRPr lang="zh-CN" altLang="zh-CN" sz="1600" dirty="0"/>
          </a:p>
          <a:p>
            <a:pPr marL="0" indent="0">
              <a:buNone/>
            </a:pPr>
            <a:r>
              <a:rPr lang="en-US" altLang="zh-CN" sz="1600" dirty="0"/>
              <a:t>		</a:t>
            </a:r>
            <a:r>
              <a:rPr lang="en-US" altLang="zh-CN" sz="1600" dirty="0" err="1"/>
              <a:t>self.name</a:t>
            </a:r>
            <a:r>
              <a:rPr lang="en-US" altLang="zh-CN" sz="1600" dirty="0"/>
              <a:t> = name  # </a:t>
            </a:r>
            <a:r>
              <a:rPr lang="zh-CN" altLang="zh-CN" sz="1600" dirty="0"/>
              <a:t>姓名</a:t>
            </a:r>
          </a:p>
          <a:p>
            <a:pPr marL="0" indent="0">
              <a:buNone/>
            </a:pPr>
            <a:r>
              <a:rPr lang="en-US" altLang="zh-CN" sz="1600" dirty="0"/>
              <a:t>		</a:t>
            </a:r>
            <a:r>
              <a:rPr lang="en-US" altLang="zh-CN" sz="1600" dirty="0" err="1"/>
              <a:t>self.gender</a:t>
            </a:r>
            <a:r>
              <a:rPr lang="en-US" altLang="zh-CN" sz="1600" dirty="0"/>
              <a:t> = gender  # </a:t>
            </a:r>
            <a:r>
              <a:rPr lang="zh-CN" altLang="zh-CN" sz="1600" dirty="0"/>
              <a:t>性别</a:t>
            </a:r>
          </a:p>
          <a:p>
            <a:pPr marL="0" indent="0">
              <a:buNone/>
            </a:pPr>
            <a:r>
              <a:rPr lang="en-US" altLang="zh-CN" sz="1600" dirty="0"/>
              <a:t>		</a:t>
            </a:r>
            <a:r>
              <a:rPr lang="en-US" altLang="zh-CN" sz="1600" dirty="0" err="1"/>
              <a:t>self.height</a:t>
            </a:r>
            <a:r>
              <a:rPr lang="en-US" altLang="zh-CN" sz="1600" dirty="0"/>
              <a:t> = height  # </a:t>
            </a:r>
            <a:r>
              <a:rPr lang="zh-CN" altLang="zh-CN" sz="1600" dirty="0"/>
              <a:t>身高（米）</a:t>
            </a:r>
          </a:p>
          <a:p>
            <a:pPr marL="0" indent="0">
              <a:buNone/>
            </a:pPr>
            <a:r>
              <a:rPr lang="en-US" altLang="zh-CN" sz="1600" dirty="0"/>
              <a:t>		</a:t>
            </a:r>
            <a:r>
              <a:rPr lang="en-US" altLang="zh-CN" sz="1600" dirty="0" err="1"/>
              <a:t>self.weight</a:t>
            </a:r>
            <a:r>
              <a:rPr lang="en-US" altLang="zh-CN" sz="1600" dirty="0"/>
              <a:t> = weight  # </a:t>
            </a:r>
            <a:r>
              <a:rPr lang="zh-CN" altLang="zh-CN" sz="1600" dirty="0"/>
              <a:t>体重（公斤）</a:t>
            </a:r>
          </a:p>
          <a:p>
            <a:pPr marL="0" indent="0">
              <a:buNone/>
            </a:pPr>
            <a:r>
              <a:rPr lang="en-US" altLang="zh-CN" sz="1600" dirty="0"/>
              <a:t>	def </a:t>
            </a:r>
            <a:r>
              <a:rPr lang="en-US" altLang="zh-CN" sz="1600" dirty="0" err="1"/>
              <a:t>introduce_oneself</a:t>
            </a:r>
            <a:r>
              <a:rPr lang="en-US" altLang="zh-CN" sz="1600" dirty="0"/>
              <a:t>(self):</a:t>
            </a:r>
            <a:endParaRPr lang="zh-CN" altLang="zh-CN" sz="1600" dirty="0"/>
          </a:p>
          <a:p>
            <a:pPr marL="0" indent="0">
              <a:buNone/>
            </a:pPr>
            <a:r>
              <a:rPr lang="en-US" altLang="zh-CN" sz="1600" dirty="0"/>
              <a:t>		"""</a:t>
            </a:r>
            <a:r>
              <a:rPr lang="zh-CN" altLang="zh-CN" sz="1600" dirty="0"/>
              <a:t>自我介绍方法，格式化输出自我介绍</a:t>
            </a:r>
            <a:r>
              <a:rPr lang="en-US" altLang="zh-CN" sz="1600" dirty="0"/>
              <a:t>"""</a:t>
            </a:r>
            <a:endParaRPr lang="zh-CN" altLang="zh-CN" sz="1600" dirty="0"/>
          </a:p>
          <a:p>
            <a:pPr marL="0" indent="0">
              <a:buNone/>
            </a:pPr>
            <a:r>
              <a:rPr lang="en-US" altLang="zh-CN" sz="1600" dirty="0"/>
              <a:t>		print("</a:t>
            </a:r>
            <a:r>
              <a:rPr lang="zh-CN" altLang="zh-CN" sz="1600" dirty="0"/>
              <a:t>我的名字叫</a:t>
            </a:r>
            <a:r>
              <a:rPr lang="en-US" altLang="zh-CN" sz="1600" dirty="0"/>
              <a:t>{}</a:t>
            </a:r>
            <a:r>
              <a:rPr lang="zh-CN" altLang="zh-CN" sz="1600" dirty="0"/>
              <a:t>，我是一位</a:t>
            </a:r>
            <a:r>
              <a:rPr lang="en-US" altLang="zh-CN" sz="1600" dirty="0"/>
              <a:t>{}</a:t>
            </a:r>
            <a:r>
              <a:rPr lang="zh-CN" altLang="zh-CN" sz="1600" dirty="0"/>
              <a:t>士。</a:t>
            </a:r>
            <a:r>
              <a:rPr lang="en-US" altLang="zh-CN" sz="1600" dirty="0"/>
              <a:t>".format(</a:t>
            </a:r>
            <a:r>
              <a:rPr lang="en-US" altLang="zh-CN" sz="1600" dirty="0" err="1"/>
              <a:t>self.name</a:t>
            </a:r>
            <a:r>
              <a:rPr lang="en-US" altLang="zh-CN" sz="1600" dirty="0"/>
              <a:t>, </a:t>
            </a:r>
            <a:r>
              <a:rPr lang="en-US" altLang="zh-CN" sz="1600" dirty="0" err="1"/>
              <a:t>self.gender</a:t>
            </a:r>
            <a:r>
              <a:rPr lang="en-US" altLang="zh-CN" sz="1600" dirty="0"/>
              <a:t>))</a:t>
            </a:r>
            <a:endParaRPr lang="zh-CN" altLang="zh-CN" sz="1600" dirty="0"/>
          </a:p>
          <a:p>
            <a:pPr>
              <a:buFont typeface="Wingdings" pitchFamily="2" charset="2"/>
              <a:buChar char=""/>
            </a:pPr>
            <a:endParaRPr lang="zh-CN" altLang="en-US" sz="1400" dirty="0">
              <a:latin typeface="黑体" panose="02010609060101010101" pitchFamily="49" charset="-122"/>
            </a:endParaRPr>
          </a:p>
        </p:txBody>
      </p:sp>
      <p:sp>
        <p:nvSpPr>
          <p:cNvPr id="4" name="圆角矩形 3">
            <a:extLst>
              <a:ext uri="{FF2B5EF4-FFF2-40B4-BE49-F238E27FC236}">
                <a16:creationId xmlns:a16="http://schemas.microsoft.com/office/drawing/2014/main" xmlns="" id="{369ACE4E-E221-EC47-B401-E2F1E56AE0F0}"/>
              </a:ext>
            </a:extLst>
          </p:cNvPr>
          <p:cNvSpPr/>
          <p:nvPr/>
        </p:nvSpPr>
        <p:spPr bwMode="auto">
          <a:xfrm>
            <a:off x="6033145" y="2669987"/>
            <a:ext cx="2272655" cy="2511613"/>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en-US" altLang="zh-CN" sz="1600" dirty="0">
                <a:solidFill>
                  <a:schemeClr val="bg1"/>
                </a:solidFill>
                <a:latin typeface="Times New Roman" panose="02020603050405020304" pitchFamily="18" charset="0"/>
                <a:ea typeface="黑体" panose="02010609060101010101" pitchFamily="49" charset="-122"/>
              </a:rPr>
              <a:t>Person</a:t>
            </a:r>
            <a:r>
              <a:rPr lang="zh-CN" altLang="en-US" sz="1600" dirty="0">
                <a:solidFill>
                  <a:schemeClr val="bg1"/>
                </a:solidFill>
                <a:latin typeface="Times New Roman" panose="02020603050405020304" pitchFamily="18" charset="0"/>
                <a:ea typeface="黑体" panose="02010609060101010101" pitchFamily="49" charset="-122"/>
              </a:rPr>
              <a:t>类，其父类为基础类</a:t>
            </a:r>
            <a:r>
              <a:rPr lang="en-US" altLang="zh-CN" sz="1600" dirty="0">
                <a:solidFill>
                  <a:schemeClr val="bg1"/>
                </a:solidFill>
                <a:latin typeface="Times New Roman" panose="02020603050405020304" pitchFamily="18" charset="0"/>
                <a:ea typeface="黑体" panose="02010609060101010101" pitchFamily="49" charset="-122"/>
              </a:rPr>
              <a:t>object</a:t>
            </a:r>
            <a:r>
              <a:rPr lang="zh-CN" altLang="en-US" sz="1600" dirty="0">
                <a:solidFill>
                  <a:schemeClr val="bg1"/>
                </a:solidFill>
                <a:latin typeface="Times New Roman" panose="02020603050405020304" pitchFamily="18" charset="0"/>
                <a:ea typeface="黑体" panose="02010609060101010101" pitchFamily="49" charset="-122"/>
              </a:rPr>
              <a:t>（</a:t>
            </a:r>
            <a:r>
              <a:rPr lang="en-US" altLang="zh-CN" sz="1600" dirty="0">
                <a:solidFill>
                  <a:schemeClr val="bg1"/>
                </a:solidFill>
                <a:latin typeface="Times New Roman" panose="02020603050405020304" pitchFamily="18" charset="0"/>
                <a:ea typeface="黑体" panose="02010609060101010101" pitchFamily="49" charset="-122"/>
              </a:rPr>
              <a:t>object</a:t>
            </a:r>
            <a:r>
              <a:rPr lang="zh-CN" altLang="en-US" sz="1600" dirty="0">
                <a:solidFill>
                  <a:schemeClr val="bg1"/>
                </a:solidFill>
                <a:latin typeface="Times New Roman" panose="02020603050405020304" pitchFamily="18" charset="0"/>
                <a:ea typeface="黑体" panose="02010609060101010101" pitchFamily="49" charset="-122"/>
              </a:rPr>
              <a:t>类是所有类最终都会继承的类）。</a:t>
            </a:r>
            <a:endParaRPr lang="en-US" altLang="zh-CN" sz="1600" dirty="0">
              <a:solidFill>
                <a:schemeClr val="bg1"/>
              </a:solidFill>
              <a:latin typeface="Times New Roman" panose="02020603050405020304" pitchFamily="18" charset="0"/>
              <a:ea typeface="黑体" panose="02010609060101010101" pitchFamily="49" charset="-122"/>
            </a:endParaRPr>
          </a:p>
          <a:p>
            <a:pPr defTabSz="914400" eaLnBrk="0" fontAlgn="base" hangingPunct="0">
              <a:spcBef>
                <a:spcPct val="0"/>
              </a:spcBef>
              <a:spcAft>
                <a:spcPct val="0"/>
              </a:spcAft>
            </a:pPr>
            <a:r>
              <a:rPr lang="en-US" altLang="zh-CN" sz="1600" dirty="0">
                <a:solidFill>
                  <a:srgbClr val="C00000"/>
                </a:solidFill>
                <a:latin typeface="Times New Roman" panose="02020603050405020304" pitchFamily="18" charset="0"/>
                <a:ea typeface="黑体" panose="02010609060101010101" pitchFamily="49" charset="-122"/>
              </a:rPr>
              <a:t>__</a:t>
            </a:r>
            <a:r>
              <a:rPr lang="en-US" altLang="zh-CN" sz="1600" dirty="0" err="1">
                <a:solidFill>
                  <a:srgbClr val="C00000"/>
                </a:solidFill>
                <a:latin typeface="Times New Roman" panose="02020603050405020304" pitchFamily="18" charset="0"/>
                <a:ea typeface="黑体" panose="02010609060101010101" pitchFamily="49" charset="-122"/>
              </a:rPr>
              <a:t>init</a:t>
            </a:r>
            <a:r>
              <a:rPr lang="en-US" altLang="zh-CN" sz="1600" dirty="0">
                <a:solidFill>
                  <a:srgbClr val="C00000"/>
                </a:solidFill>
                <a:latin typeface="Times New Roman" panose="02020603050405020304" pitchFamily="18" charset="0"/>
                <a:ea typeface="黑体" panose="02010609060101010101" pitchFamily="49" charset="-122"/>
              </a:rPr>
              <a:t>__</a:t>
            </a:r>
            <a:r>
              <a:rPr lang="zh-CN" altLang="en-US" sz="1600" dirty="0">
                <a:solidFill>
                  <a:schemeClr val="bg1"/>
                </a:solidFill>
                <a:latin typeface="Times New Roman" panose="02020603050405020304" pitchFamily="18" charset="0"/>
                <a:ea typeface="黑体" panose="02010609060101010101" pitchFamily="49" charset="-122"/>
              </a:rPr>
              <a:t>方法是固定的构造器方法，它出现在任何类的定义中，用于初始化各个属性值。</a:t>
            </a:r>
            <a:endParaRPr lang="en-US" altLang="zh-CN" sz="1600" dirty="0">
              <a:solidFill>
                <a:schemeClr val="bg1"/>
              </a:solidFill>
              <a:latin typeface="Times New Roman" panose="02020603050405020304" pitchFamily="18" charset="0"/>
              <a:ea typeface="黑体" panose="02010609060101010101" pitchFamily="49" charset="-122"/>
            </a:endParaRPr>
          </a:p>
        </p:txBody>
      </p:sp>
      <p:sp>
        <p:nvSpPr>
          <p:cNvPr id="5" name="圆角矩形 4">
            <a:extLst>
              <a:ext uri="{FF2B5EF4-FFF2-40B4-BE49-F238E27FC236}">
                <a16:creationId xmlns:a16="http://schemas.microsoft.com/office/drawing/2014/main" xmlns="" id="{E9E8E54D-19CC-DB41-9A8B-AFD7E56C951D}"/>
              </a:ext>
            </a:extLst>
          </p:cNvPr>
          <p:cNvSpPr/>
          <p:nvPr/>
        </p:nvSpPr>
        <p:spPr bwMode="auto">
          <a:xfrm>
            <a:off x="243840" y="3646852"/>
            <a:ext cx="1567661" cy="1534748"/>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defTabSz="914400" eaLnBrk="0" fontAlgn="base" hangingPunct="0">
              <a:spcBef>
                <a:spcPct val="0"/>
              </a:spcBef>
              <a:spcAft>
                <a:spcPct val="0"/>
              </a:spcAft>
            </a:pPr>
            <a:r>
              <a:rPr lang="en-US" altLang="zh-CN" sz="1400" dirty="0">
                <a:solidFill>
                  <a:schemeClr val="bg1"/>
                </a:solidFill>
                <a:latin typeface="Times New Roman" panose="02020603050405020304" pitchFamily="18" charset="0"/>
                <a:ea typeface="黑体" panose="02010609060101010101" pitchFamily="49" charset="-122"/>
              </a:rPr>
              <a:t>self</a:t>
            </a:r>
            <a:r>
              <a:rPr lang="zh-CN" altLang="en-US" sz="1400" dirty="0">
                <a:solidFill>
                  <a:schemeClr val="bg1"/>
                </a:solidFill>
                <a:latin typeface="Times New Roman" panose="02020603050405020304" pitchFamily="18" charset="0"/>
                <a:ea typeface="黑体" panose="02010609060101010101" pitchFamily="49" charset="-122"/>
              </a:rPr>
              <a:t>参数：</a:t>
            </a:r>
            <a:r>
              <a:rPr lang="en-US" altLang="zh-CN" sz="1400" dirty="0">
                <a:solidFill>
                  <a:schemeClr val="bg1"/>
                </a:solidFill>
                <a:latin typeface="Times New Roman" panose="02020603050405020304" pitchFamily="18" charset="0"/>
                <a:ea typeface="黑体" panose="02010609060101010101" pitchFamily="49" charset="-122"/>
              </a:rPr>
              <a:t>Python</a:t>
            </a:r>
            <a:r>
              <a:rPr lang="zh-CN" altLang="en-US" sz="1400" dirty="0">
                <a:solidFill>
                  <a:schemeClr val="bg1"/>
                </a:solidFill>
                <a:latin typeface="Times New Roman" panose="02020603050405020304" pitchFamily="18" charset="0"/>
                <a:ea typeface="黑体" panose="02010609060101010101" pitchFamily="49" charset="-122"/>
              </a:rPr>
              <a:t>的一个特殊的关键字，在方法中引用的实例的属性，以</a:t>
            </a:r>
            <a:r>
              <a:rPr lang="en-US" altLang="zh-CN" sz="1400" dirty="0">
                <a:solidFill>
                  <a:schemeClr val="bg1"/>
                </a:solidFill>
                <a:latin typeface="Times New Roman" panose="02020603050405020304" pitchFamily="18" charset="0"/>
                <a:ea typeface="黑体" panose="02010609060101010101" pitchFamily="49" charset="-122"/>
              </a:rPr>
              <a:t>self.</a:t>
            </a:r>
            <a:r>
              <a:rPr lang="zh-CN" altLang="en-US" sz="1400" dirty="0">
                <a:solidFill>
                  <a:schemeClr val="bg1"/>
                </a:solidFill>
                <a:latin typeface="Times New Roman" panose="02020603050405020304" pitchFamily="18" charset="0"/>
                <a:ea typeface="黑体" panose="02010609060101010101" pitchFamily="49" charset="-122"/>
              </a:rPr>
              <a:t>开头。</a:t>
            </a:r>
          </a:p>
        </p:txBody>
      </p:sp>
      <p:cxnSp>
        <p:nvCxnSpPr>
          <p:cNvPr id="6" name="直线箭头连接符 5">
            <a:extLst>
              <a:ext uri="{FF2B5EF4-FFF2-40B4-BE49-F238E27FC236}">
                <a16:creationId xmlns:a16="http://schemas.microsoft.com/office/drawing/2014/main" xmlns="" id="{164F3BDC-5F0F-D94C-BADF-BD440911030A}"/>
              </a:ext>
            </a:extLst>
          </p:cNvPr>
          <p:cNvCxnSpPr>
            <a:cxnSpLocks/>
          </p:cNvCxnSpPr>
          <p:nvPr/>
        </p:nvCxnSpPr>
        <p:spPr bwMode="auto">
          <a:xfrm>
            <a:off x="2509520" y="2967499"/>
            <a:ext cx="3523625" cy="0"/>
          </a:xfrm>
          <a:prstGeom prst="straightConnector1">
            <a:avLst/>
          </a:prstGeom>
          <a:solidFill>
            <a:schemeClr val="accent1"/>
          </a:solidFill>
          <a:ln w="47625" cap="flat" cmpd="sng" algn="ctr">
            <a:solidFill>
              <a:schemeClr val="accent1"/>
            </a:solidFill>
            <a:prstDash val="solid"/>
            <a:round/>
            <a:headEnd type="none" w="med" len="med"/>
            <a:tailEnd type="triangle"/>
          </a:ln>
        </p:spPr>
      </p:cxnSp>
      <p:cxnSp>
        <p:nvCxnSpPr>
          <p:cNvPr id="12" name="直线箭头连接符 5">
            <a:extLst>
              <a:ext uri="{FF2B5EF4-FFF2-40B4-BE49-F238E27FC236}">
                <a16:creationId xmlns:a16="http://schemas.microsoft.com/office/drawing/2014/main" xmlns="" id="{164F3BDC-5F0F-D94C-BADF-BD440911030A}"/>
              </a:ext>
            </a:extLst>
          </p:cNvPr>
          <p:cNvCxnSpPr>
            <a:cxnSpLocks/>
            <a:endCxn id="5" idx="3"/>
          </p:cNvCxnSpPr>
          <p:nvPr/>
        </p:nvCxnSpPr>
        <p:spPr bwMode="auto">
          <a:xfrm flipH="1">
            <a:off x="1811501" y="3646852"/>
            <a:ext cx="830099" cy="767374"/>
          </a:xfrm>
          <a:prstGeom prst="straightConnector1">
            <a:avLst/>
          </a:prstGeom>
          <a:solidFill>
            <a:schemeClr val="accent1"/>
          </a:solidFill>
          <a:ln w="47625" cap="flat" cmpd="sng" algn="ctr">
            <a:solidFill>
              <a:schemeClr val="accent1"/>
            </a:solidFill>
            <a:prstDash val="solid"/>
            <a:round/>
            <a:headEnd type="none" w="med" len="med"/>
            <a:tailEnd type="triangle"/>
          </a:ln>
        </p:spPr>
      </p:cxnSp>
      <p:cxnSp>
        <p:nvCxnSpPr>
          <p:cNvPr id="15" name="直线箭头连接符 5">
            <a:extLst>
              <a:ext uri="{FF2B5EF4-FFF2-40B4-BE49-F238E27FC236}">
                <a16:creationId xmlns:a16="http://schemas.microsoft.com/office/drawing/2014/main" xmlns="" id="{164F3BDC-5F0F-D94C-BADF-BD440911030A}"/>
              </a:ext>
            </a:extLst>
          </p:cNvPr>
          <p:cNvCxnSpPr>
            <a:cxnSpLocks/>
            <a:endCxn id="5" idx="3"/>
          </p:cNvCxnSpPr>
          <p:nvPr/>
        </p:nvCxnSpPr>
        <p:spPr bwMode="auto">
          <a:xfrm flipH="1" flipV="1">
            <a:off x="1811501" y="4414226"/>
            <a:ext cx="565939" cy="310174"/>
          </a:xfrm>
          <a:prstGeom prst="straightConnector1">
            <a:avLst/>
          </a:prstGeom>
          <a:solidFill>
            <a:schemeClr val="accent1"/>
          </a:solidFill>
          <a:ln w="47625" cap="flat" cmpd="sng" algn="ctr">
            <a:solidFill>
              <a:schemeClr val="accent1"/>
            </a:solidFill>
            <a:prstDash val="solid"/>
            <a:round/>
            <a:headEnd type="none" w="med" len="med"/>
            <a:tailEnd type="triangle"/>
          </a:ln>
        </p:spPr>
      </p:cxnSp>
    </p:spTree>
    <p:extLst>
      <p:ext uri="{BB962C8B-B14F-4D97-AF65-F5344CB8AC3E}">
        <p14:creationId xmlns:p14="http://schemas.microsoft.com/office/powerpoint/2010/main" val="179176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 xmlns:a16="http://schemas.microsoft.com/office/drawing/2014/main" id="{B09A5B36-CDD6-433E-AAEE-0D48D1EF1326}"/>
              </a:ext>
            </a:extLst>
          </p:cNvPr>
          <p:cNvSpPr>
            <a:spLocks noGrp="1" noChangeArrowheads="1"/>
          </p:cNvSpPr>
          <p:nvPr/>
        </p:nvSpPr>
        <p:spPr bwMode="auto">
          <a:xfrm>
            <a:off x="533453" y="1905040"/>
            <a:ext cx="8077041" cy="4495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Font typeface="Wingdings" pitchFamily="2" charset="2"/>
              <a:buChar char="p"/>
            </a:pPr>
            <a:r>
              <a:rPr lang="zh-CN" altLang="en-US" sz="2000" u="none" kern="0" noProof="1"/>
              <a:t>我们定义了一个名</a:t>
            </a:r>
            <a:r>
              <a:rPr lang="zh-CN" altLang="en-US" sz="2000" u="none" kern="0" noProof="1" smtClean="0"/>
              <a:t>为</a:t>
            </a:r>
            <a:r>
              <a:rPr lang="en-US" altLang="zh-CN" sz="2000" u="none" kern="0" noProof="1" smtClean="0"/>
              <a:t>Person</a:t>
            </a:r>
            <a:r>
              <a:rPr lang="zh-CN" altLang="en-US" sz="2000" u="none" kern="0" noProof="1" smtClean="0"/>
              <a:t>的类，根据</a:t>
            </a:r>
            <a:r>
              <a:rPr lang="zh-CN" altLang="en-US" sz="2000" u="none" kern="0" noProof="1"/>
              <a:t>约定</a:t>
            </a:r>
            <a:r>
              <a:rPr lang="zh-CN" altLang="en-US" sz="2000" u="none" kern="0" noProof="1" smtClean="0"/>
              <a:t>，在</a:t>
            </a:r>
            <a:r>
              <a:rPr lang="en-US" altLang="zh-CN" sz="2000" u="none" kern="0" noProof="1"/>
              <a:t>Python</a:t>
            </a:r>
            <a:r>
              <a:rPr lang="zh-CN" altLang="en-US" sz="2000" u="none" kern="0" noProof="1"/>
              <a:t>中，</a:t>
            </a:r>
            <a:r>
              <a:rPr lang="zh-CN" altLang="en-US" sz="2000" u="none" kern="0" noProof="1">
                <a:solidFill>
                  <a:srgbClr val="0000FF"/>
                </a:solidFill>
              </a:rPr>
              <a:t>首字母大写的名称指的是类。</a:t>
            </a:r>
            <a:endParaRPr lang="en-US" altLang="zh-CN" sz="2000" u="none" kern="0" noProof="1" smtClean="0">
              <a:solidFill>
                <a:srgbClr val="0000FF"/>
              </a:solidFill>
            </a:endParaRPr>
          </a:p>
          <a:p>
            <a:pPr algn="just">
              <a:spcBef>
                <a:spcPct val="0"/>
              </a:spcBef>
              <a:buFont typeface="Wingdings" pitchFamily="2" charset="2"/>
              <a:buChar char="p"/>
            </a:pPr>
            <a:r>
              <a:rPr lang="zh-CN" altLang="en-US" sz="2000" u="none" kern="0" noProof="1">
                <a:solidFill>
                  <a:srgbClr val="0000FF"/>
                </a:solidFill>
              </a:rPr>
              <a:t>类</a:t>
            </a:r>
            <a:r>
              <a:rPr lang="zh-CN" altLang="en-US" sz="2000" u="none" kern="0" noProof="1"/>
              <a:t>中的</a:t>
            </a:r>
            <a:r>
              <a:rPr lang="zh-CN" altLang="en-US" sz="2000" u="none" kern="0" noProof="1">
                <a:solidFill>
                  <a:srgbClr val="0000FF"/>
                </a:solidFill>
              </a:rPr>
              <a:t>函数</a:t>
            </a:r>
            <a:r>
              <a:rPr lang="zh-CN" altLang="en-US" sz="2000" u="none" kern="0" noProof="1"/>
              <a:t>称为</a:t>
            </a:r>
            <a:r>
              <a:rPr lang="zh-CN" altLang="en-US" sz="2000" u="none" kern="0" noProof="1" smtClean="0">
                <a:solidFill>
                  <a:srgbClr val="0000FF"/>
                </a:solidFill>
              </a:rPr>
              <a:t>方法</a:t>
            </a:r>
            <a:r>
              <a:rPr lang="zh-CN" altLang="en-US" sz="2000" u="none" kern="0" noProof="1" smtClean="0"/>
              <a:t>。</a:t>
            </a:r>
            <a:r>
              <a:rPr lang="en-US" altLang="zh-CN" sz="2000" u="none" kern="0" noProof="1"/>
              <a:t>__init__()</a:t>
            </a:r>
            <a:r>
              <a:rPr lang="zh-CN" altLang="en-US" sz="2000" u="none" kern="0" noProof="1"/>
              <a:t>是一</a:t>
            </a:r>
            <a:r>
              <a:rPr lang="zh-CN" altLang="en-US" sz="2000" u="none" kern="0" noProof="1" smtClean="0"/>
              <a:t>个特殊</a:t>
            </a:r>
            <a:r>
              <a:rPr lang="zh-CN" altLang="en-US" sz="2000" u="none" kern="0" noProof="1"/>
              <a:t>的方法，每当我们</a:t>
            </a:r>
            <a:r>
              <a:rPr lang="zh-CN" altLang="en-US" sz="2000" u="none" kern="0" noProof="1" smtClean="0"/>
              <a:t>根据</a:t>
            </a:r>
            <a:r>
              <a:rPr lang="en-US" altLang="zh-CN" sz="2000" kern="0" noProof="1"/>
              <a:t>Person</a:t>
            </a:r>
            <a:r>
              <a:rPr lang="zh-CN" altLang="en-US" sz="2000" u="none" kern="0" noProof="1" smtClean="0"/>
              <a:t>类</a:t>
            </a:r>
            <a:r>
              <a:rPr lang="zh-CN" altLang="en-US" sz="2000" u="none" kern="0" noProof="1"/>
              <a:t>创建新实例时，</a:t>
            </a:r>
            <a:r>
              <a:rPr lang="en-US" altLang="zh-CN" sz="2000" u="none" kern="0" noProof="1"/>
              <a:t>Python</a:t>
            </a:r>
            <a:r>
              <a:rPr lang="zh-CN" altLang="en-US" sz="2000" u="none" kern="0" noProof="1"/>
              <a:t>都会自动运行它。在这个方法的名称中，</a:t>
            </a:r>
            <a:r>
              <a:rPr lang="zh-CN" altLang="en-US" sz="2000" u="none" kern="0" noProof="1">
                <a:solidFill>
                  <a:srgbClr val="0000FF"/>
                </a:solidFill>
              </a:rPr>
              <a:t>开头和末尾各有两个下划线</a:t>
            </a:r>
            <a:r>
              <a:rPr lang="zh-CN" altLang="en-US" sz="2000" u="none" kern="0" noProof="1"/>
              <a:t>，这是一种约定，旨在</a:t>
            </a:r>
            <a:r>
              <a:rPr lang="zh-CN" altLang="en-US" sz="2000" u="none" kern="0" noProof="1" smtClean="0"/>
              <a:t>避免</a:t>
            </a:r>
            <a:r>
              <a:rPr lang="en-US" altLang="zh-CN" sz="2000" u="none" kern="0" noProof="1" smtClean="0"/>
              <a:t>Python</a:t>
            </a:r>
            <a:r>
              <a:rPr lang="zh-CN" altLang="en-US" sz="2000" u="none" kern="0" noProof="1"/>
              <a:t>默认方法与普通方法发生名称冲突</a:t>
            </a:r>
            <a:r>
              <a:rPr lang="zh-CN" altLang="en-US" sz="2000" u="none" kern="0" noProof="1" smtClean="0"/>
              <a:t>。</a:t>
            </a:r>
            <a:endParaRPr lang="en-US" altLang="zh-CN" sz="2000" u="none" kern="0" noProof="1" smtClean="0"/>
          </a:p>
          <a:p>
            <a:pPr algn="just">
              <a:spcBef>
                <a:spcPct val="0"/>
              </a:spcBef>
              <a:buFont typeface="Wingdings" pitchFamily="2" charset="2"/>
              <a:buChar char="p"/>
            </a:pPr>
            <a:r>
              <a:rPr lang="zh-CN" altLang="en-US" sz="2000" u="none" kern="0" noProof="1"/>
              <a:t>将方法</a:t>
            </a:r>
            <a:r>
              <a:rPr lang="en-US" altLang="zh-CN" sz="2000" u="none" kern="0" noProof="1"/>
              <a:t>__init__()</a:t>
            </a:r>
            <a:r>
              <a:rPr lang="zh-CN" altLang="en-US" sz="2000" u="none" kern="0" noProof="1"/>
              <a:t>定义成了</a:t>
            </a:r>
            <a:r>
              <a:rPr lang="zh-CN" altLang="en-US" sz="2000" u="none" kern="0" noProof="1" smtClean="0"/>
              <a:t>包含五个</a:t>
            </a:r>
            <a:r>
              <a:rPr lang="zh-CN" altLang="en-US" sz="2000" u="none" kern="0" noProof="1"/>
              <a:t>形参</a:t>
            </a:r>
            <a:r>
              <a:rPr lang="zh-CN" altLang="en-US" sz="2000" u="none" kern="0" noProof="1" smtClean="0"/>
              <a:t>：</a:t>
            </a:r>
            <a:r>
              <a:rPr lang="en-US" altLang="zh-CN" sz="2000" kern="0" noProof="1"/>
              <a:t>self, name, gender, height, weight</a:t>
            </a:r>
            <a:r>
              <a:rPr lang="zh-CN" altLang="en-US" sz="2000" u="none" kern="0" noProof="1" smtClean="0"/>
              <a:t>。</a:t>
            </a:r>
            <a:r>
              <a:rPr lang="zh-CN" altLang="en-US" sz="2000" u="none" kern="0" noProof="1"/>
              <a:t>在这个方法的定义中，</a:t>
            </a:r>
            <a:r>
              <a:rPr lang="zh-CN" altLang="en-US" sz="2000" u="none" kern="0" noProof="1">
                <a:solidFill>
                  <a:srgbClr val="0000FF"/>
                </a:solidFill>
              </a:rPr>
              <a:t>形参</a:t>
            </a:r>
            <a:r>
              <a:rPr lang="en-US" altLang="zh-CN" sz="2000" u="none" kern="0" noProof="1">
                <a:solidFill>
                  <a:srgbClr val="0000FF"/>
                </a:solidFill>
              </a:rPr>
              <a:t>self</a:t>
            </a:r>
            <a:r>
              <a:rPr lang="zh-CN" altLang="en-US" sz="2000" u="none" kern="0" noProof="1">
                <a:solidFill>
                  <a:srgbClr val="0000FF"/>
                </a:solidFill>
              </a:rPr>
              <a:t>必不可少，还必须位于其他形参前面</a:t>
            </a:r>
            <a:r>
              <a:rPr lang="zh-CN" altLang="en-US" sz="2000" u="none" kern="0" noProof="1"/>
              <a:t>。因为</a:t>
            </a:r>
            <a:r>
              <a:rPr lang="en-US" altLang="zh-CN" sz="2000" u="none" kern="0" noProof="1"/>
              <a:t>Python</a:t>
            </a:r>
            <a:r>
              <a:rPr lang="zh-CN" altLang="en-US" sz="2000" u="none" kern="0" noProof="1"/>
              <a:t>调用</a:t>
            </a:r>
            <a:r>
              <a:rPr lang="zh-CN" altLang="en-US" sz="2000" u="none" kern="0" noProof="1" smtClean="0"/>
              <a:t>这个</a:t>
            </a:r>
            <a:r>
              <a:rPr lang="en-US" altLang="zh-CN" sz="2000" u="none" kern="0" noProof="1" smtClean="0"/>
              <a:t>__init</a:t>
            </a:r>
            <a:r>
              <a:rPr lang="en-US" altLang="zh-CN" sz="2000" u="none" kern="0" noProof="1"/>
              <a:t>__()</a:t>
            </a:r>
            <a:r>
              <a:rPr lang="zh-CN" altLang="en-US" sz="2000" u="none" kern="0" noProof="1"/>
              <a:t>方法来</a:t>
            </a:r>
            <a:r>
              <a:rPr lang="zh-CN" altLang="en-US" sz="2000" u="none" kern="0" noProof="1" smtClean="0"/>
              <a:t>创建</a:t>
            </a:r>
            <a:r>
              <a:rPr lang="en-US" altLang="zh-CN" sz="2000" kern="0" noProof="1"/>
              <a:t>Person</a:t>
            </a:r>
            <a:r>
              <a:rPr lang="zh-CN" altLang="en-US" sz="2000" u="none" kern="0" noProof="1" smtClean="0"/>
              <a:t>实例</a:t>
            </a:r>
            <a:r>
              <a:rPr lang="zh-CN" altLang="en-US" sz="2000" u="none" kern="0" noProof="1"/>
              <a:t>时，将自动</a:t>
            </a:r>
            <a:r>
              <a:rPr lang="zh-CN" altLang="en-US" sz="2000" u="none" kern="0" noProof="1" smtClean="0"/>
              <a:t>传入形参</a:t>
            </a:r>
            <a:r>
              <a:rPr lang="en-US" altLang="zh-CN" sz="2000" u="none" kern="0" noProof="1"/>
              <a:t>self</a:t>
            </a:r>
            <a:r>
              <a:rPr lang="zh-CN" altLang="en-US" sz="2000" u="none" kern="0" noProof="1"/>
              <a:t>，它是一个指向实例本身的引用，让实例能够访问类中的</a:t>
            </a:r>
            <a:r>
              <a:rPr lang="zh-CN" altLang="en-US" sz="2000" u="none" kern="0" noProof="1" smtClean="0"/>
              <a:t>属性和方法。</a:t>
            </a:r>
            <a:endParaRPr lang="en-US" altLang="zh-CN" sz="2000" u="none" kern="0" noProof="1" smtClean="0"/>
          </a:p>
          <a:p>
            <a:pPr algn="just">
              <a:spcBef>
                <a:spcPct val="0"/>
              </a:spcBef>
              <a:buFont typeface="Wingdings" pitchFamily="2" charset="2"/>
              <a:buChar char="p"/>
            </a:pPr>
            <a:r>
              <a:rPr lang="en-US" altLang="zh-CN" sz="2000" kern="0" noProof="1"/>
              <a:t>Person</a:t>
            </a:r>
            <a:r>
              <a:rPr lang="zh-CN" altLang="en-US" sz="2000" u="none" noProof="1" smtClean="0"/>
              <a:t>类</a:t>
            </a:r>
            <a:r>
              <a:rPr lang="zh-CN" altLang="en-US" sz="2000" u="none" noProof="1"/>
              <a:t>还定义了</a:t>
            </a:r>
            <a:r>
              <a:rPr lang="zh-CN" altLang="en-US" sz="2000" u="none" noProof="1" smtClean="0"/>
              <a:t>另外一个</a:t>
            </a:r>
            <a:r>
              <a:rPr lang="zh-CN" altLang="en-US" sz="2000" u="none" noProof="1"/>
              <a:t>方法</a:t>
            </a:r>
            <a:r>
              <a:rPr lang="zh-CN" altLang="en-US" sz="2000" u="none" noProof="1" smtClean="0"/>
              <a:t>：</a:t>
            </a:r>
            <a:r>
              <a:rPr lang="en-US" altLang="zh-CN" sz="2000" dirty="0" err="1" smtClean="0"/>
              <a:t>introduce_oneself</a:t>
            </a:r>
            <a:r>
              <a:rPr lang="en-US" altLang="zh-CN" sz="2000" dirty="0" smtClean="0"/>
              <a:t>(</a:t>
            </a:r>
            <a:r>
              <a:rPr lang="en-US" altLang="zh-CN" sz="2000" dirty="0"/>
              <a:t>)</a:t>
            </a:r>
            <a:r>
              <a:rPr lang="zh-CN" altLang="en-US" sz="2000" u="none" noProof="1" smtClean="0"/>
              <a:t>。</a:t>
            </a:r>
            <a:r>
              <a:rPr lang="zh-CN" altLang="en-US" sz="2000" u="none" noProof="1"/>
              <a:t>由于</a:t>
            </a:r>
            <a:r>
              <a:rPr lang="zh-CN" altLang="en-US" sz="2000" u="none" noProof="1" smtClean="0"/>
              <a:t>这些方法不</a:t>
            </a:r>
            <a:r>
              <a:rPr lang="zh-CN" altLang="en-US" sz="2000" u="none" noProof="1"/>
              <a:t>需要额外的信息，如名字</a:t>
            </a:r>
            <a:r>
              <a:rPr lang="zh-CN" altLang="en-US" sz="2000" u="none" noProof="1" smtClean="0"/>
              <a:t>或</a:t>
            </a:r>
            <a:r>
              <a:rPr lang="zh-CN" altLang="en-US" sz="2000" noProof="1"/>
              <a:t>性别</a:t>
            </a:r>
            <a:r>
              <a:rPr lang="zh-CN" altLang="en-US" sz="2000" u="none" noProof="1" smtClean="0"/>
              <a:t>，</a:t>
            </a:r>
            <a:r>
              <a:rPr lang="zh-CN" altLang="en-US" sz="2000" u="none" noProof="1"/>
              <a:t>因此它们只有一个形参</a:t>
            </a:r>
            <a:r>
              <a:rPr lang="en-US" altLang="zh-CN" sz="2000" u="none" noProof="1"/>
              <a:t>self</a:t>
            </a:r>
            <a:r>
              <a:rPr lang="zh-CN" altLang="en-US" sz="2000" u="none" noProof="1"/>
              <a:t>。</a:t>
            </a:r>
            <a:endParaRPr lang="en-US" altLang="zh-CN" sz="2000" u="none" noProof="1" smtClean="0"/>
          </a:p>
        </p:txBody>
      </p:sp>
      <p:sp>
        <p:nvSpPr>
          <p:cNvPr id="4" name="Rectangle 2">
            <a:extLst>
              <a:ext uri="{FF2B5EF4-FFF2-40B4-BE49-F238E27FC236}">
                <a16:creationId xmlns:a16="http://schemas.microsoft.com/office/drawing/2014/main" xmlns="" id="{F949DB72-E0CE-3D40-BD29-DB669AFF118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en-US" altLang="zh-CN" smtClean="0"/>
              <a:t>6.3</a:t>
            </a:r>
            <a:r>
              <a:rPr lang="zh-CN" altLang="en-US" smtClean="0"/>
              <a:t> 类和实例</a:t>
            </a:r>
            <a:endParaRPr lang="zh-CN" altLang="en-US" dirty="0"/>
          </a:p>
        </p:txBody>
      </p:sp>
    </p:spTree>
    <p:extLst>
      <p:ext uri="{BB962C8B-B14F-4D97-AF65-F5344CB8AC3E}">
        <p14:creationId xmlns:p14="http://schemas.microsoft.com/office/powerpoint/2010/main" val="1534940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F949DB72-E0CE-3D40-BD29-DB669AFF1185}"/>
              </a:ext>
            </a:extLst>
          </p:cNvPr>
          <p:cNvSpPr>
            <a:spLocks noGrp="1" noChangeArrowheads="1"/>
          </p:cNvSpPr>
          <p:nvPr>
            <p:ph type="title" idx="4294967295"/>
          </p:nvPr>
        </p:nvSpPr>
        <p:spPr/>
        <p:txBody>
          <a:bodyPr/>
          <a:lstStyle/>
          <a:p>
            <a:pPr eaLnBrk="1" hangingPunct="1"/>
            <a:r>
              <a:rPr lang="en-US" altLang="zh-CN" dirty="0"/>
              <a:t>6.3</a:t>
            </a:r>
            <a:r>
              <a:rPr lang="zh-CN" altLang="en-US" dirty="0"/>
              <a:t> 类和实例</a:t>
            </a:r>
          </a:p>
        </p:txBody>
      </p:sp>
      <p:sp>
        <p:nvSpPr>
          <p:cNvPr id="6147" name="Rectangle 3">
            <a:extLst>
              <a:ext uri="{FF2B5EF4-FFF2-40B4-BE49-F238E27FC236}">
                <a16:creationId xmlns:a16="http://schemas.microsoft.com/office/drawing/2014/main" xmlns="" id="{E28BD4E1-8AC5-EE43-9C27-62AA4FEB9184}"/>
              </a:ext>
            </a:extLst>
          </p:cNvPr>
          <p:cNvSpPr>
            <a:spLocks noGrp="1"/>
          </p:cNvSpPr>
          <p:nvPr>
            <p:ph type="body" idx="4294967295"/>
          </p:nvPr>
        </p:nvSpPr>
        <p:spPr>
          <a:xfrm>
            <a:off x="762000" y="1895437"/>
            <a:ext cx="7366000" cy="4322483"/>
          </a:xfrm>
        </p:spPr>
        <p:txBody>
          <a:bodyPr/>
          <a:lstStyle/>
          <a:p>
            <a:r>
              <a:rPr lang="zh-CN" altLang="zh-CN" b="1" dirty="0"/>
              <a:t>实例</a:t>
            </a:r>
            <a:r>
              <a:rPr lang="zh-CN" altLang="zh-CN" dirty="0"/>
              <a:t>创建的一般形式是：</a:t>
            </a:r>
          </a:p>
          <a:p>
            <a:pPr marL="0" indent="0">
              <a:buNone/>
            </a:pPr>
            <a:r>
              <a:rPr lang="en-US" altLang="zh-CN" sz="2000" dirty="0"/>
              <a:t>	</a:t>
            </a:r>
            <a:r>
              <a:rPr lang="zh-CN" altLang="zh-CN" sz="2400" dirty="0">
                <a:solidFill>
                  <a:srgbClr val="C00000"/>
                </a:solidFill>
              </a:rPr>
              <a:t>实例变量</a:t>
            </a:r>
            <a:r>
              <a:rPr lang="en-US" altLang="zh-CN" sz="2400" dirty="0">
                <a:solidFill>
                  <a:srgbClr val="C00000"/>
                </a:solidFill>
              </a:rPr>
              <a:t> = </a:t>
            </a:r>
            <a:r>
              <a:rPr lang="zh-CN" altLang="zh-CN" sz="2400" dirty="0">
                <a:solidFill>
                  <a:srgbClr val="C00000"/>
                </a:solidFill>
              </a:rPr>
              <a:t>类名</a:t>
            </a:r>
            <a:r>
              <a:rPr lang="en-US" altLang="zh-CN" sz="2400" dirty="0">
                <a:solidFill>
                  <a:srgbClr val="C00000"/>
                </a:solidFill>
              </a:rPr>
              <a:t>(</a:t>
            </a:r>
            <a:r>
              <a:rPr lang="zh-CN" altLang="zh-CN" sz="2400" dirty="0">
                <a:solidFill>
                  <a:srgbClr val="C00000"/>
                </a:solidFill>
              </a:rPr>
              <a:t>参数</a:t>
            </a:r>
            <a:r>
              <a:rPr lang="en-US" altLang="zh-CN" sz="2400" dirty="0">
                <a:solidFill>
                  <a:srgbClr val="C00000"/>
                </a:solidFill>
              </a:rPr>
              <a:t>)</a:t>
            </a:r>
            <a:endParaRPr lang="zh-CN" altLang="zh-CN" sz="2400" dirty="0">
              <a:solidFill>
                <a:srgbClr val="C00000"/>
              </a:solidFill>
            </a:endParaRPr>
          </a:p>
          <a:p>
            <a:pPr marL="0" indent="0">
              <a:buNone/>
            </a:pPr>
            <a:endParaRPr lang="zh-CN" altLang="zh-CN" sz="2000" dirty="0"/>
          </a:p>
          <a:p>
            <a:r>
              <a:rPr lang="zh-CN" altLang="zh-CN" dirty="0"/>
              <a:t>使用实例的属性的一般形式是：</a:t>
            </a:r>
          </a:p>
          <a:p>
            <a:pPr marL="0" indent="0">
              <a:buNone/>
            </a:pPr>
            <a:r>
              <a:rPr lang="en-US" altLang="zh-CN" sz="2000" dirty="0"/>
              <a:t>	</a:t>
            </a:r>
            <a:r>
              <a:rPr lang="zh-CN" altLang="zh-CN" sz="2400" dirty="0">
                <a:solidFill>
                  <a:srgbClr val="C00000"/>
                </a:solidFill>
              </a:rPr>
              <a:t>实例变量</a:t>
            </a:r>
            <a:r>
              <a:rPr lang="en-US" altLang="zh-CN" sz="2400" dirty="0">
                <a:solidFill>
                  <a:srgbClr val="C00000"/>
                </a:solidFill>
              </a:rPr>
              <a:t>.</a:t>
            </a:r>
            <a:r>
              <a:rPr lang="zh-CN" altLang="zh-CN" sz="2400" dirty="0">
                <a:solidFill>
                  <a:srgbClr val="C00000"/>
                </a:solidFill>
              </a:rPr>
              <a:t>属性名</a:t>
            </a:r>
          </a:p>
          <a:p>
            <a:pPr marL="0" indent="0">
              <a:buNone/>
            </a:pPr>
            <a:endParaRPr lang="zh-CN" altLang="zh-CN" sz="2000" dirty="0"/>
          </a:p>
          <a:p>
            <a:r>
              <a:rPr lang="zh-CN" altLang="zh-CN" dirty="0"/>
              <a:t>使用（调用）实例的方法的一般形式是：</a:t>
            </a:r>
          </a:p>
          <a:p>
            <a:pPr marL="0" indent="0">
              <a:buNone/>
            </a:pPr>
            <a:r>
              <a:rPr lang="en-US" altLang="zh-CN" sz="2000" dirty="0"/>
              <a:t>	</a:t>
            </a:r>
            <a:r>
              <a:rPr lang="zh-CN" altLang="zh-CN" sz="2400" dirty="0">
                <a:solidFill>
                  <a:srgbClr val="C00000"/>
                </a:solidFill>
              </a:rPr>
              <a:t>实例变量</a:t>
            </a:r>
            <a:r>
              <a:rPr lang="en-US" altLang="zh-CN" sz="2400" dirty="0">
                <a:solidFill>
                  <a:srgbClr val="C00000"/>
                </a:solidFill>
              </a:rPr>
              <a:t>.</a:t>
            </a:r>
            <a:r>
              <a:rPr lang="zh-CN" altLang="zh-CN" sz="2400" dirty="0">
                <a:solidFill>
                  <a:srgbClr val="C00000"/>
                </a:solidFill>
              </a:rPr>
              <a:t>方法名</a:t>
            </a:r>
            <a:r>
              <a:rPr lang="en-US" altLang="zh-CN" sz="2400" dirty="0">
                <a:solidFill>
                  <a:srgbClr val="C00000"/>
                </a:solidFill>
              </a:rPr>
              <a:t>(</a:t>
            </a:r>
            <a:r>
              <a:rPr lang="zh-CN" altLang="zh-CN" sz="2400" dirty="0">
                <a:solidFill>
                  <a:srgbClr val="C00000"/>
                </a:solidFill>
              </a:rPr>
              <a:t>参数</a:t>
            </a:r>
            <a:r>
              <a:rPr lang="en-US" altLang="zh-CN" sz="2400" dirty="0" smtClean="0">
                <a:solidFill>
                  <a:srgbClr val="C00000"/>
                </a:solidFill>
              </a:rPr>
              <a:t>)</a:t>
            </a:r>
            <a:endParaRPr lang="zh-CN" altLang="en-US" sz="2400" dirty="0">
              <a:solidFill>
                <a:srgbClr val="C00000"/>
              </a:solidFill>
              <a:latin typeface="黑体" panose="02010609060101010101" pitchFamily="49" charset="-122"/>
            </a:endParaRPr>
          </a:p>
        </p:txBody>
      </p:sp>
    </p:spTree>
    <p:extLst>
      <p:ext uri="{BB962C8B-B14F-4D97-AF65-F5344CB8AC3E}">
        <p14:creationId xmlns:p14="http://schemas.microsoft.com/office/powerpoint/2010/main" val="579712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25380</TotalTime>
  <Words>5135</Words>
  <Application>Microsoft Office PowerPoint</Application>
  <PresentationFormat>全屏显示(4:3)</PresentationFormat>
  <Paragraphs>638</Paragraphs>
  <Slides>50</Slides>
  <Notes>4</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50</vt:i4>
      </vt:variant>
    </vt:vector>
  </HeadingPairs>
  <TitlesOfParts>
    <vt:vector size="52" baseType="lpstr">
      <vt:lpstr>Office 主题​​</vt:lpstr>
      <vt:lpstr>1_商务模板系列34</vt:lpstr>
      <vt:lpstr>Python程序设计 第5章 函数 </vt:lpstr>
      <vt:lpstr>提纲</vt:lpstr>
      <vt:lpstr>6.1 案例</vt:lpstr>
      <vt:lpstr>6.2 面向对象程序设计</vt:lpstr>
      <vt:lpstr>6.3 类和实例</vt:lpstr>
      <vt:lpstr>6.3 类和实例</vt:lpstr>
      <vt:lpstr>6.3 类和实例</vt:lpstr>
      <vt:lpstr>PowerPoint 演示文稿</vt:lpstr>
      <vt:lpstr>6.3 类和实例</vt:lpstr>
      <vt:lpstr>6.3 类和实例</vt:lpstr>
      <vt:lpstr>6.3 类和实例</vt:lpstr>
      <vt:lpstr>6.3 类和实例</vt:lpstr>
      <vt:lpstr>6.3 类和实例</vt:lpstr>
      <vt:lpstr>6.3 类和实例</vt:lpstr>
      <vt:lpstr>6.3 类和实例</vt:lpstr>
      <vt:lpstr>6.3 类和实例</vt:lpstr>
      <vt:lpstr>6.3 类和实例</vt:lpstr>
      <vt:lpstr>6.4 继承</vt:lpstr>
      <vt:lpstr>6.4 继承</vt:lpstr>
      <vt:lpstr>6.4 继承</vt:lpstr>
      <vt:lpstr>PowerPoint 演示文稿</vt:lpstr>
      <vt:lpstr>6.4 继承</vt:lpstr>
      <vt:lpstr>6.4 继承</vt:lpstr>
      <vt:lpstr>6.4 继承</vt:lpstr>
      <vt:lpstr>6.4 继承</vt:lpstr>
      <vt:lpstr>PowerPoint 演示文稿</vt:lpstr>
      <vt:lpstr>PowerPoint 演示文稿</vt:lpstr>
      <vt:lpstr>6.4 继承</vt:lpstr>
      <vt:lpstr>6.5 类的合成</vt:lpstr>
      <vt:lpstr>6.5 类的合成</vt:lpstr>
      <vt:lpstr>6.5 类的合成</vt:lpstr>
      <vt:lpstr>6.6 消息传递</vt:lpstr>
      <vt:lpstr>6.6 消息传递</vt:lpstr>
      <vt:lpstr>6.6 消息传递</vt:lpstr>
      <vt:lpstr>PowerPoint 演示文稿</vt:lpstr>
      <vt:lpstr>PowerPoint 演示文稿</vt:lpstr>
      <vt:lpstr>PowerPoint 演示文稿</vt:lpstr>
      <vt:lpstr>PowerPoint 演示文稿</vt:lpstr>
      <vt:lpstr>6.7 从结构化到面向对象</vt:lpstr>
      <vt:lpstr>6.7 从结构化到面向对象</vt:lpstr>
      <vt:lpstr>6.8 编程实践</vt:lpstr>
      <vt:lpstr>6.8 编程实践</vt:lpstr>
      <vt:lpstr>6.8 编程实践</vt:lpstr>
      <vt:lpstr>6.8 编程实践</vt:lpstr>
      <vt:lpstr>6.8 编程实践</vt:lpstr>
      <vt:lpstr>6.8 编程实践</vt:lpstr>
      <vt:lpstr>6.8 编程实践</vt:lpstr>
      <vt:lpstr>6.8 编程实践</vt:lpstr>
      <vt:lpstr>6.9 习题</vt:lpstr>
      <vt:lpstr>6.9 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管理研究方法</dc:title>
  <dc:creator>Jinlin Wan</dc:creator>
  <cp:lastModifiedBy>陈志新</cp:lastModifiedBy>
  <cp:revision>1762</cp:revision>
  <dcterms:created xsi:type="dcterms:W3CDTF">2017-10-17T03:35:56Z</dcterms:created>
  <dcterms:modified xsi:type="dcterms:W3CDTF">2019-11-04T08:36:27Z</dcterms:modified>
</cp:coreProperties>
</file>