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</p:sldMasterIdLst>
  <p:notesMasterIdLst>
    <p:notesMasterId r:id="rId59"/>
  </p:notesMasterIdLst>
  <p:sldIdLst>
    <p:sldId id="256" r:id="rId3"/>
    <p:sldId id="670" r:id="rId4"/>
    <p:sldId id="671" r:id="rId5"/>
    <p:sldId id="672" r:id="rId6"/>
    <p:sldId id="673" r:id="rId7"/>
    <p:sldId id="674" r:id="rId8"/>
    <p:sldId id="675" r:id="rId9"/>
    <p:sldId id="676" r:id="rId10"/>
    <p:sldId id="713" r:id="rId11"/>
    <p:sldId id="714" r:id="rId12"/>
    <p:sldId id="677" r:id="rId13"/>
    <p:sldId id="678" r:id="rId14"/>
    <p:sldId id="707" r:id="rId15"/>
    <p:sldId id="681" r:id="rId16"/>
    <p:sldId id="679" r:id="rId17"/>
    <p:sldId id="680" r:id="rId18"/>
    <p:sldId id="708" r:id="rId19"/>
    <p:sldId id="683" r:id="rId20"/>
    <p:sldId id="685" r:id="rId21"/>
    <p:sldId id="686" r:id="rId22"/>
    <p:sldId id="687" r:id="rId23"/>
    <p:sldId id="689" r:id="rId24"/>
    <p:sldId id="690" r:id="rId25"/>
    <p:sldId id="691" r:id="rId26"/>
    <p:sldId id="692" r:id="rId27"/>
    <p:sldId id="693" r:id="rId28"/>
    <p:sldId id="694" r:id="rId29"/>
    <p:sldId id="716" r:id="rId30"/>
    <p:sldId id="717" r:id="rId31"/>
    <p:sldId id="695" r:id="rId32"/>
    <p:sldId id="709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696" r:id="rId41"/>
    <p:sldId id="697" r:id="rId42"/>
    <p:sldId id="712" r:id="rId43"/>
    <p:sldId id="698" r:id="rId44"/>
    <p:sldId id="718" r:id="rId45"/>
    <p:sldId id="699" r:id="rId46"/>
    <p:sldId id="700" r:id="rId47"/>
    <p:sldId id="701" r:id="rId48"/>
    <p:sldId id="706" r:id="rId49"/>
    <p:sldId id="719" r:id="rId50"/>
    <p:sldId id="720" r:id="rId51"/>
    <p:sldId id="721" r:id="rId52"/>
    <p:sldId id="722" r:id="rId53"/>
    <p:sldId id="702" r:id="rId54"/>
    <p:sldId id="703" r:id="rId55"/>
    <p:sldId id="705" r:id="rId56"/>
    <p:sldId id="715" r:id="rId57"/>
    <p:sldId id="710" r:id="rId5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6" autoAdjust="0"/>
    <p:restoredTop sz="94620"/>
  </p:normalViewPr>
  <p:slideViewPr>
    <p:cSldViewPr snapToGrid="0" snapToObjects="1">
      <p:cViewPr varScale="1">
        <p:scale>
          <a:sx n="70" d="100"/>
          <a:sy n="70" d="100"/>
        </p:scale>
        <p:origin x="-8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11-15T01:28:47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12526,'25'0,"24"0,26 0,-1 0,0 0,26 0,-1 0,0 0,-24 0,24 0,-50 0,51 0,-26 0,25 0,-24 0,-1 0,-24 0,24 0,0 0,-49 0,50 0,-50 0,74 0,-25 0,25 0,25 0,-74 0,0 0,-1 0,1 0,24 0,-24 0,-25 0,74 0,-25 0,26 0,24 0,-50 0,-49 0,24 0,-24 0,50 0,-51 0,26 0,-25 0,49 0,-24 0,-1 0,1 0,0 0,-26 0,1 0,0 0,-25 0,25 0,24 0,-49 0,25 0,0 0,25 0,24 0,-74 0,25 0,0 0,0 0,-1 0,1 0,0 0</inkml:trace>
  <inkml:trace contextRef="#ctx0" brushRef="#br0" timeOffset="1">9599 12551,'0'-25,"0"25,50 0,24 0,1 0,-26 0,1 0,0 0,-1 0,26 0,-26 0,-24 0,25 0,-1 0,-49 0,50 0,-25 0,74 0,-49 0,-1 0,26 0,-26 0,-24 0,0 0,0 0,-1 0,-24 0,25 0,25 0,-25 0,24 0,50 0,-49 0,24 0,-24 0,-25 0,49 0,-24 0,0 0,-26 0,26 0,24 0,1 0,24 0,0 0,-24 0,-1 0,-24 0,-1-24,26 24,-26 0,26 0,24 0,0 0,-24 0,-1 0,-24 0,-1 0,1 0,-25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12-11T08:45:06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8756 14982,'25'-25,"0"25,-1 0,26 0,0 0,-1 0,-24 0,25 50,-1-50,-49 0,50 0,0 0,-26 0,1 0,0-25,25 25,-26-50,1 50,0-24,-25 24,25 0,-25-50,0 50,0-50,0 1,0-26,0 51,0-26,0 25,0-24,0 24,0-25,0 1,0 49,0-75,0 50,-25 0,25 1,-25-1,25 25,-49-25,49 0,-25 25,25-25,-50 25,50 0,-49 0,49-24,-25 24,25-25,-50 25,25-25,25 25,-49 0,24 0,0 0,0 0,25 0,-25 0,1 0,-26 0,25 25,-24 24,24-24,0 25,0-1,0-24,1 0,-1 0,0 49,0-49,0 50,1-26,-1 1,0-50,25 25,0-1,0 26,0-50,0 25,0 0,0-1,0 1,0 0,0 0,0 0,0 24,0 1,25-25,-25-1,49-24,-49 0,25 0,0 25,0-25,24 0,-24 0,0 0,0 50,0-50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12-18T09:21:08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 14858,'0'0,"74"50,25-50,25 24,-74 1,25 25,-51-50,26 0,-25 0,24 0,-49 0,25 0,-25 0</inkml:trace>
  <inkml:trace contextRef="#ctx0" brushRef="#br0" timeOffset="1664">1786 14858,'0'0,"25"25,0 24,24-24,-24 0,25-25,-50 0,24 25,-24 0,25-25,-25 0,25 24,-25-24,-25 0,-49 50,49-50,0 0,25 0,-25 0,1 25,-1-25,25 0,-25 25,25-25,0 24</inkml:trace>
  <inkml:trace contextRef="#ctx0" brushRef="#br0" timeOffset="13353">5407 15205,'0'25,"0"25,25-50,0 0,25 24,-26-24,1 50,0-50,0 0,0 0,-25 0,24 0,-24 0,25 0,25 25,-25-25,24 0,1 0,24 25,26-25,-1 25,-74-25,24 0,-24 0,0 0,24 0,-24 0,50 0,-1 0,-74 0,25 0,-25 0,49 0,1 0,-25 0,0 0,-25 0,24 0,1 0,0 0,0 0,0 0,-1 0,1 24,0-24,0 0,-25 0,25 0</inkml:trace>
  <inkml:trace contextRef="#ctx0" brushRef="#br0" timeOffset="37912">3373 15131,'0'0,"0"0,25 0,0 0,-25 0,25 0,24 0,-24 0,50 0,-51 0,26 0,-25 0,0 0,0 0,-1 0,-24 0,25 0,0 0,0 0,-25 0,25 0,24 0,-24 0,0 0,24 0,1 0,-50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12-11T08:25:01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 12650,'-49'0,"49"0,-25 0,25 0,-50 0,50 0,-24 25,-1 25,25-25,0-1,-25 1,25 0,-25 0,25-25,-25 49,25-24,0 0,0 0,0-25,0 25,0-1,0 1,-49 0,49 0,0 0,0-1,0 1,0 0,0 25,0-25,0-1,0-24,0 25,25 25,-25-50,0 49,0 1,24-25,1 24,-25-49,0 25,0-25,0 50,-25-25,-49-25,74 24,-25-24,0 0,1 0,-26 0,50 0,-50 0,1 0,49 0,0 0,0 0,74 75,-49-75,49 49,-49-24,0 0,0 25,-25-50,25 24,-25 1,0 25,0-1,0-49,0 50,0-25,0 0,0-25,0 24,0 1,0 25,0-1,0-24,-25 0,25 0,-25-25,25 25,0 0,0-25,0 24,-25 26,25-50,0 25,-25 0,25-25,0 24,0 26,0-50,25 50,0-26,-25-24,25 25,-25-25,25 0,-1 0,1 25,-25-25,50 25,-50-25,25 0,-25 0,24 0,26 25,-25-25,24 0,-24 0,25 0,-25 0,-25 0</inkml:trace>
  <inkml:trace contextRef="#ctx0" brushRef="#br0" timeOffset="32048">2952 13767,'-25'0,"0"0,25 0,-25 0,25 0,-24 0,24 0,-50 0,50 0,-25 0,25 0,-49 0,49 0,-25 0,-25 0,50 0,-25 0,0 0,1 0,24 0,-25 0,0 0,0 0,25 0,-25 0,1 0,-1 0,0 24,0-24,0 0,-24 50,24-50,25 25,-25-25,0 25,-24 24,49-24,-25-25,25 25,-50 24,50-49,-49 50,-1 0,25-26,25 1,0 0,-24 0,-26 24,50-24,0 25,0 24,-25-49,0 74,25-49,-49 24,49-24,0 0,0-1,0 1,0-25,0-1,0 1,0 0,0-25,25 50,-25-26,49 26,-24 0,-25-26,25 1,24 50,-49-51,25 1,-25-25,50 50,-50-50,25 25,-1-25,1 0,0 25,0-1,24-24,-24 50,0-50,-25 0,25 0,0 0,-1 25,1-25,25 25,-25-1,-1-24,51 25,-50 0,24-25,-24 0,-25 0,50 0,-25 25,-25-25,49 0,-24 25,0-25,0 0,-1 0,26 0,-25 0,0 0,24 0,-49 0,25 24,-25-24,50 0,-50 0,24 0,-24 0,50 0,-25 25,0-25,24 0,-49 25,25-25</inkml:trace>
  <inkml:trace contextRef="#ctx0" brushRef="#br0" timeOffset="33200">3101 15429,'0'0,"0"24,49 26,1 0,-1-26,26 26,-75-25,25 0,-25-25,49 24,-49-24,25 0,0 25,0-25,-1 25,1 0,-25-25,25 25,-25-25,25 24,-25-24,0 25,-25 0,0-25,-24 0,-1 50,50-50,-50 0,50 0,-24 24,-1 1,0-25,0 0,0 25,25-25,-24 0,-1 0,0 0,0 25</inkml:trace>
  <inkml:trace contextRef="#ctx0" brushRef="#br0" timeOffset="35280">2753 13717,'0'0,"-24"0,-1 0,-25 0,25 0,-24 0,24 0,-50-50,26 26,24 24,0 0,-49 0,49 0,-25 0,26 0,-26 0,0 0,1 0,24 0,-25 0,26 0,24 0,-50 0,25 0,0 0,-24 0,24 0,-25 0,26 0,-1 0,0 24,0-24,0 25,-24 0,49-25,-25 25,25-25,-75 74,75 1,-74-26,49 26,0 24,-24-50,24 1,0 0,0-1,1 26,-1-50,0 49,25 0,-25-49,25 0,-25 25,25-26,-24 26,24 0,0 24,0-24,-25-1,-25 1,50-1,0 26,0-26,0-24,0 50,0-51,-25 26,25-25,0 0,0 0,0-1,0 1,0 50,0-75,0 49,0 1,0-1,0-24,25 25,-25-25,0 49,25-49,-25 24,25 51,-25-76,49 26,-49 0,0 24,25-74,-25 74,25-49,0 75,0-26,-1-49,1 24,25 26,-25-50,-25-1,49 1,-49 0,0-25,25 25,0 0,24-1,-24 26,25-25,-1-25,-24 25,0-1,0-24,0 0,0 0,-1 25,1-25,25 0,-1 50,26-50,-50 0,49 25,-49-25,0 0,24 0,-49 0,50 0,-25 0,-1 0,51 0,-26 0,1 0,0 0,-26 0,1 0,0 0,-25 0,50 0,-26 0,1 0,25 0,0 0,24 0,-49 0,0 0,-1 0,1 0,25 0,-50 0,25 0,-25 0,49 0,-24 0,-25 0,50 0,-50 0,49 0,1 0,-25 0,24 0,1 0,-1 0,-24 0,0 0,0 0,-25 0,0 0,-25 0,0 0,0 0,25 0,-24 0</inkml:trace>
  <inkml:trace contextRef="#ctx0" brushRef="#br0" timeOffset="36424">3150 16818,'0'0,"25"0,25 0,-1 24,1 1,-1 25,1-50,-50 25,25-25,0 0,-1 0,-24 0,25 0,-25 24,25-24,-25 0,25 25,-25 0,0 0,-25-25,25 25,0-1,-25-24,0 50,1-25,-1 0,0-1,25-24,-25 25,0 0,1 25,-1-50,25 24,-75 1,51-25,24 25,-25-25,0 0,0 0,0 25,1 0,-1-25,0 24</inkml:trace>
  <inkml:trace contextRef="#ctx0" brushRef="#br0" timeOffset="37992">2431 14560,'0'0,"0"25,0 25,0-25,0 24,0-24,0-25,0 50,0-50,0 24,0-24,0 50,0-50,0 25,0-25</inkml:trace>
  <inkml:trace contextRef="#ctx0" brushRef="#br0" timeOffset="39528">2604 14486,'0'0,"-24"0,-1-25,0 25,25-25,-25 25,25 0,-49 0,49 0,-25 0,25 0,-50 0,50 0,-25 0,25 0,-49 0,24 0,0 25,25-25,-25 25,25 0,-24-25,-1 25,0-1,25 1,-25-25,25 25,-25 0,25 24,0-24,0-25,0 25,0 0,0 0,0-1,-24 1,24 0,0 0,0 0,0-1,0 1,24 25,1-25,0-1,-25-24,25 25,0 0,-1-25,26 25,-50-25,50 25,-26-1,1-24,0 0,0 0,-25 25,25-25,-1 0,1 0,-25 0,25 0,0 0,0 0,-25 0,24 0,-24 0,25-25,-25 1,0 24,0-25,0 25,50-50,-50 1,0 24,0-25,0 1,0-1,0 25,0 0,0-24,0 49,0-25,0 0,0 0,0-24,0 49,0-25,0 25,0-25,0 0,0 25</inkml:trace>
  <inkml:trace contextRef="#ctx0" brushRef="#br0" timeOffset="44640">1463 16197,'0'0,"0"0,25 0,25 25,-50 0,25-25,-25 0,24 25,1-25,-25 25,25-25,-25 24,0 1,0 0,0-25,-25 50,0-50,25 0,-49 0,24 0,0 0,0 0,25 0,-24 0,-1 0,25 0,-25 0,50 0,0 0,-25 0,24 0,1 0,0 0,0 0,0 0,-1 25,1-1,0-24,-25 0,25 0,0 0,-25 25,25-25,-1 0,1 0</inkml:trace>
  <inkml:trace contextRef="#ctx0" brushRef="#br0" timeOffset="46192">1786 16073,'0'0,"-25"-24,0-1,1 0,24 25,-25-25,25 25,-25-25,0 1,0 24,25 0,-25 0,-24 0,24 0,25 0,-25 0,0 0,1 0,24 0,-50 0,25 24,0-24,1 25,24 0,-25 0,25-25,-25 25,0-25,25 49,-49-24,49 0,0-25,0 25,-25-1,0 26,25-50,0 25,0 0,0-1,0 1,0 0,0 0,0-25,0 25,0 0,0-1,0-24,0 25,25 0,0 25,-1-26,1 1,0 0,25 0,-26-25,1 0,0 25,0-1,24 1,-24 0,0-25,-25 0,25 0,0 0,-1 25,-24-25,25 0,25 0,-25 0,-25 0,25 0,-1 0,1 0,-25 0,50 0,-25 0,-25 0,49 0,-49 0,25-25,0 0,-25 0,0 25,25-49,-25-1,24-24,-24 74,0-75,0 1,0 24,0 1,0-51,0 76,0-1,0 0,0 25,-24-25,24 25,-25 0</inkml:trace>
  <inkml:trace contextRef="#ctx0" brushRef="#br0" timeOffset="47345">16570 12005,'0'0,"24"50,-24 24,25-49,-25 50,0-1,0-74,0 25,0 25,0-50,0 24,0-24,0 50,0-25,0 0,25-25</inkml:trace>
  <inkml:trace contextRef="#ctx0" brushRef="#br0" timeOffset="48440">16619 11807,'0'0,"-25"0,25 0,-49 0,49 0,-25 0,0 0,0 0,25 0,-24 0,-1 0,0 0,0 25,0 0,0-25,1 24,24 1,-25 25,25-25,-25 49,0-49,25 49,-25-49,25 25,0-25,0 24,0-24,0 25,0-1,0 1,0-25,0 24,0 1,25 24,25-24,-1-25,-49-1,25-24,0 0,0 0,-25 0,25 0,0 0,24 0,-24-24,49-26,1 0,-50 26,49-51,-74 75,25-49,-25 24,0 0,0 0,0-49,0 49,0 0,-25-49,0-1,25 50,0-24,0 24,0 25,0-50,0 50,0-24,0 24,-25-50,25 50,0-25,-24 25</inkml:trace>
  <inkml:trace contextRef="#ctx0" brushRef="#br0" timeOffset="48913">17066 12278,'24'-24,"1"24,0 0,-25 0,25 0</inkml:trace>
  <inkml:trace contextRef="#ctx0" brushRef="#br0" timeOffset="49408">17239 12502,'0'0,"-25"24,25 1,0 0</inkml:trace>
  <inkml:trace contextRef="#ctx0" brushRef="#br0" timeOffset="52337">17661 11906,'0'0,"0"50,0 24,0 1,0-51,0 26,0-25,0 0</inkml:trace>
  <inkml:trace contextRef="#ctx0" brushRef="#br0" timeOffset="52824">17810 11683,'0'0,"0"74,0 26,0-1,0-25,0 25,25 26,-25-1,24 0,-24-50,25 25,-25-49,25 24,-25-74</inkml:trace>
  <inkml:trace contextRef="#ctx0" brushRef="#br0" timeOffset="53208">18058 12204,'25'-25,"-25"25,24 0,-24 0,25 0</inkml:trace>
  <inkml:trace contextRef="#ctx0" brushRef="#br0" timeOffset="54456">18107 11584,'0'0,"75"0,-50 0,24 0,-24 0,25 0,-50 0,24 0,1 0,0 0,-25 0</inkml:trace>
  <inkml:trace contextRef="#ctx0" brushRef="#br0" timeOffset="55120">18182 11807,'0'0,"25"0,24 0,-24 0,-25 0,25 0,0 0</inkml:trace>
  <inkml:trace contextRef="#ctx0" brushRef="#br0" timeOffset="55704">18083 12005,'24'0,"26"0,-25 0,0-24,-25 24,49 0,-24 0,-25 0,50 0,-26-25</inkml:trace>
  <inkml:trace contextRef="#ctx0" brushRef="#br0" timeOffset="56600">18281 12005,'50'0,"-50"0,24 0,-24 0,50 0,-50 0,25 0,24 0,-49 0,25 0,50 0,-75 0,0 0</inkml:trace>
  <inkml:trace contextRef="#ctx0" brushRef="#br0" timeOffset="57217">18157 11261,'0'25,"0"50,0-51,0 1,0 50,0-26,0 26,0-26,0 1,0-25,0-1,0-24,0 25,0 0,0 0,0 0,0-1,0 1,0 0,0 25,0-50,0 24,0-24,0 50,0-50,0 25</inkml:trace>
  <inkml:trace contextRef="#ctx0" brushRef="#br0" timeOffset="57672">18182 12154,'0'50,"0"0,0 24,0 0,0-24,0 24,0-24,0 0,0-1,0-24,0 25,0-26,0 26,0-25,0 0</inkml:trace>
  <inkml:trace contextRef="#ctx0" brushRef="#br0" timeOffset="58440">18157 12154,'0'0,"25"0,0 0,-1 0,-24 0,50-25,-50 25,25 0,-25 0,49 0,1 25,-50 0,50 25,-50-25,24-1,1 1,-25 0,25 25,-25-26,0-24,0 25,0 25,0-25,0 49,0 25,0 25,0-49,0-51,0 26,0-25,0-25,0 25,0-1</inkml:trace>
  <inkml:trace contextRef="#ctx0" brushRef="#br0" timeOffset="58928">18132 12402,'25'0,"25"0,24 0,25-24,-74 24,0-25,0 25,-1 0,1 0,0 0</inkml:trace>
  <inkml:trace contextRef="#ctx0" brushRef="#br0" timeOffset="59376">18231 12626,'0'0,"0"0,0 0,50 0,-50 0,25 0,24 0,-24 0,0 0,0 0,-25 0</inkml:trace>
  <inkml:trace contextRef="#ctx0" brushRef="#br0" timeOffset="59968">18678 12254,'0'0,"25"0,-25 0,25 0</inkml:trace>
  <inkml:trace contextRef="#ctx0" brushRef="#br0" timeOffset="60376">18802 12601,'-25'0,"25"0,25 0,-25 0</inkml:trace>
  <inkml:trace contextRef="#ctx0" brushRef="#br0" timeOffset="61096">18976 11881,'0'0,"0"50,24 24,-24-74,0 50,0 0,0-26,0 1,0 0,0 0,0 0,0 0,0-1,0-24,0 25,0-25,0 25,0 0,0-25</inkml:trace>
  <inkml:trace contextRef="#ctx0" brushRef="#br0" timeOffset="62289">19124 11757,'25'0,"0"0,0 0,-25 0,25 0,-1 0,1 0,-25 25,25 25,-25-25,0-1,0-24,0 25,0 0,0 0,0 24,-25-49,25 25,-25-25,1 25,24 0,0-25,0 0,24 0,1 0,-25 0,0 25,0-25,0 49,0-24,0 0,-25 0,25 24,-49-24,49 0,-25 0,25 0,0-1,-25 1,0-25,25 0,-24 25,-51-25,75 25,0 0,0-25,0 24</inkml:trace>
  <inkml:trace contextRef="#ctx0" brushRef="#br0" timeOffset="63008">19348 12378,'-25'0,"25"49,0 1,0-25,0-1,0 1,25 25,-25-25,24-1,-24-24,25 0,0 25,0-25,-25 0,49 0,-24 0,-25-25,0 1,0-26,0 0,0 50,0-49,0 24,25 0,-25 25,0-25,0 1,0-1,0-25,0 1,0 49,0-50,0 50</inkml:trace>
  <inkml:trace contextRef="#ctx0" brushRef="#br0" timeOffset="63848">20042 12030,'0'0,"50"0,-25 0,-1 0,1 0,0-25,49-24,-49 24,0 0,-25 25,0-25,25 25,-25 25,0 50,-50 24,50 0,0-24,0-26,0 26,0-1,0-74,0 50,0-26,0-24,0 25,0 0,0 0,0-25</inkml:trace>
  <inkml:trace contextRef="#ctx0" brushRef="#br0" timeOffset="64344">19993 12650,'0'0,"49"0,1 0,-50 0,25 0,24 0,-24 0,149 0,-125 0,26 0,-75 0</inkml:trace>
  <inkml:trace contextRef="#ctx0" brushRef="#br0" timeOffset="65120">21158 11435,'25'0,"0"50,-25 24,0 0,0-49,0 25,0-25,0 24,0-49,0 50,-25-1,25-24,-74 99,49-99,25 0,-25-25,0 25,25-1,-49-24</inkml:trace>
  <inkml:trace contextRef="#ctx0" brushRef="#br0" timeOffset="65624">21208 11807,'0'0,"25"0,24 0,-49 0,25 0,25 0,-50 0,49 0,1 0,0 0</inkml:trace>
  <inkml:trace contextRef="#ctx0" brushRef="#br0" timeOffset="66128">21084 12105,'0'0,"25"0,49 0,1 0,-51 0,1 24,0-24,0 0,24 0,1 0,0 0,-26 0,26 0,-25 0,-25 25</inkml:trace>
  <inkml:trace contextRef="#ctx0" brushRef="#br0" timeOffset="67289">20836 12477,'0'-25,"25"25,0 0,49-25,-24 25,24-25,-24 25,-1 0,-24-24,25 24,-1 0,-24 0,25 0,-26 0,1 0,-25 0</inkml:trace>
  <inkml:trace contextRef="#ctx0" brushRef="#br0" timeOffset="67936">21382 12303,'-25'0,"-25"0,50 50,0 24,0 1,0-51,0 51,0-50,0-25,-25 49,25-49,0 25,0-25,0 50,0-50,25 24,0-24,-25 0,25 0,24 0,-49 0,50-24,-25 24,-25-25,49 0</inkml:trace>
  <inkml:trace contextRef="#ctx0" brushRef="#br0" timeOffset="68520">21580 11857,'0'0,"74"-25,1 25,24 0,-24-25,-26 25,-24-25,0 25,-25 0,25 0</inkml:trace>
  <inkml:trace contextRef="#ctx0" brushRef="#br0" timeOffset="68944">21729 11559,'-25'0,"-25"25,50 24,0 26,0-26,0-24,0 25,0-50,0 25,0-25,0 24,0 1,0-25,0 25</inkml:trace>
  <inkml:trace contextRef="#ctx0" brushRef="#br0" timeOffset="69440">21903 11559,'0'0,"0"25,0 24,0 1,0-50,0 25,0 24,0 1,0-25,0 49,-25 25,25-74,0 0,0 0,0-25,0 25,-50-1,1 26</inkml:trace>
  <inkml:trace contextRef="#ctx0" brushRef="#br0" timeOffset="69896">21382 12204,'0'0,"74"0,25 0,25 0,-24 0,24 0,-50-25,-24 25,-1 0,-24 0,0 0,24 0,-24 0,25 0,-25 0,-25-25</inkml:trace>
  <inkml:trace contextRef="#ctx0" brushRef="#br0" timeOffset="71112">21779 12278,'0'0,"0"50,0 0,0-1,0 1,0 24,0-49,0 25,0-50,0 24,0 1,0 0,0-25,0 50,0-26,0-24,0 25,0 0,0 0,0-25,0-25,0-49,49-26,-49 51,25-1,-25-24,0 49,25 0,-25 0,25 1,-1 24,1-25,0 25,0 0,-25 0,25-25,24 25,-49 0,25 0,49 0,1 0,-50 25,-1 0,26 24,-25-24,-25 0,0-25,0 25,0-1,0 26,0 0,0 24,0-24,0-50,-25 74,25-49,-25-25,-49 49,49-49,0 0,0 0,1 0,-26 0,50 0,-25 0,0-49,-24-1,49 1,-25-26,-25 26,50 49,25 0,25 0,-25 0,24 0,-24 0,49 0,-74 0,25 0,25 0</inkml:trace>
  <inkml:trace contextRef="#ctx0" brushRef="#br0" timeOffset="72720">16495 13444,'0'-25,"0"25,25 0,-25 0,25-24,0 24,-1 0,-24 0,25 0,25 0,-50 0,25 0,-1 0,1 0,0 0,0 0,0 0,-25 0,24 0,-24 24,0 1,0-25,0 50,0-50,0 25,-24-1,-1 26,-25-50,25 0,1 0,-51 25,50-25,50 0,25 25,-1-25,-24 0,0 0,25 0,-26 0,1 0,0 0,-25 0,25 0,0 0</inkml:trace>
  <inkml:trace contextRef="#ctx0" brushRef="#br0" timeOffset="73872">16545 13122,'-25'0,"0"0,25 0,-49 0,49 0,-50 24,50 1,-50 0,25 74,1-99,-1 75,-25-26,25 1,25-50,-24 50,-1 24,25-74,0 25,0 0,0 24,0 1,0-1,0-49,0 50,0-25,0 0,0-1,0 1,25 0,-25-25,24 50,1-50,0 49,0-49,24 25,-24-25,0 0,-25 0,50 0,-25 0,24 0,-24 0,49-25,1 25,-26-49,1 49,0-25,-1 25,-24-50,0 25,0 1,-1-1,-24 25,0-25,25 25,-25-50,25 50,-25-24,25-26,-25 50,0-25,25 0,-25 25,0-24,0-1,0-25,0 25,0 1,0-1,0-50,0 75,-25-49,25 24,-75-49,51 24,-51 0,50-24,-24 49,49 0,-25 25,25 0,-25 0,25-25,-25 25,1 0,24 0,-25 0,0 0,0 0,25 0</inkml:trace>
  <inkml:trace contextRef="#ctx0" brushRef="#br0" timeOffset="75280">20241 13320,'0'0,"49"0,-24 0,0 0,0 0,-25 0,24 0,1 25,25-25,-50 50,25-50,-25 24,0 26,0-25,0 24,0 1,0 24,0-74,0 50,0-50,0 25,0 0,-25-1,0-24,-25 25,26 0,24-25,-50 0,50 0,-25 0,25 0,25 0,25 0,-26 0,1 0,0 0,0 0,-25 0,49 0,-24 0,50 0,-75 0,24 0,26 0</inkml:trace>
  <inkml:trace contextRef="#ctx0" brushRef="#br0" timeOffset="76360">21679 13543,'0'0,"0"0,25 0,0 25,-25 0,0-25,0 25,0 0,0-1,0-24,0 25,0 0,0 0,0-25,0 25,-25-1,-25 51,50-75,-24 49,-1-24,25-25,-25 25,0 0,0-25,1 0,24 25,-25-25,0 0</inkml:trace>
  <inkml:trace contextRef="#ctx0" brushRef="#br0" timeOffset="76841">21456 13767,'25'0,"24"0,26 0,-1 0,-49 24,50-24,-75 25,24-25,-24 0,50 0,-50 0,25 0,-25 0,49 25</inkml:trace>
  <inkml:trace contextRef="#ctx0" brushRef="#br0" timeOffset="77352">22002 13717,'0'0,"25"0,49 0,-24-25,-50 0,24 25,1 0,-25 0,99-24,-49 24,-25 0,-25 0,25-25</inkml:trace>
  <inkml:trace contextRef="#ctx0" brushRef="#br0" timeOffset="77986">22200 13419,'-25'0,"1"50,-1 24,0 26,25 24,0-50,0 25,0 0,0 1,0-51,0 50,-25-24,25-1,-25-24,25-25,-24 49,24-49,-25 0,25 0,-50-1,50 1,0-25,0 25,-25-25,-24 0</inkml:trace>
  <inkml:trace contextRef="#ctx0" brushRef="#br0" timeOffset="78296">21605 14139,'0'0,"0"0,25 0,-1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12-11T08:28:24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12402,'0'0,"0"0,0 50,0-25,0 0,0 24,0-49,0 25,-24-25,24 25,0 0,0-1,0 1</inkml:trace>
  <inkml:trace contextRef="#ctx0" brushRef="#br0" timeOffset="791">2431 12179,'0'0,"-25"-25,25 25,-25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7-12-11T08:29:47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16917 11112,'0'0,"25"25,-1 25,51 49,-75-74,0 0,25 24,-25-24,0-25,0 25,0 0,0 0,24-25,1 24,-25 1,0 0,0-25,0 0,0 0,0-50,0-49,0 25,0 49,0-49,0 49,0-25,0 50,25-25,-25-24,0 49,50-50,-26-24,-24 49,0 0,0 0,25 25</inkml:trace>
  <inkml:trace contextRef="#ctx0" brushRef="#br0" timeOffset="912">16545 9996,'0'0,"0"0,74 0,-24 0,-25 0,-1 0,-24 0,50-25,-50 25,25 0,-25 0,25 0,24 0,-24 0,-25 0,25 0</inkml:trace>
  <inkml:trace contextRef="#ctx0" brushRef="#br0" timeOffset="1551">16818 9674,'-25'0,"25"0,-25 0,0 25,25 24,0 1,-25-1,25-24,0 50,0-1,0 1,0-26,0 1,0-1,25 26,-25-50,25-1,0 1,0 0,-25-25,49 0,-49 0,25 0</inkml:trace>
  <inkml:trace contextRef="#ctx0" brushRef="#br0" timeOffset="2336">16991 9947,'0'0,"25"0,0 0,0 0,-25 24,0 1,49 0,-49 0,0 0,0-25,0 25,0-1,0 1,0 0,25 49,-25-49,0 0,0 0,-25-25,0-25,25 0,-24-24,24-1,0 50,0-25,0-24,0 24,0 0,24 0,-24 0,25 25,-25 0,25 0</inkml:trace>
  <inkml:trace contextRef="#ctx0" brushRef="#br0" timeOffset="3327">17115 9996,'0'0,"50"-25,-25 25,24 0,-24 0,0 0,-25 0,25 0,-1 0</inkml:trace>
  <inkml:trace contextRef="#ctx0" brushRef="#br0" timeOffset="4607">17413 9823,'0'0,"0"24,0 1,0 0,0 0,0 24,0-24,0 0,0 25,0-50,0 49,0-49,25 25,-1-50,26-49,-25 49,0-25,0 26,-25-26,0 25,0 25,0-25,0 1,0-1,0 25,0-50,0 25,0 1,0 48,0 76,0 24,0 49,0-73,0 24,0 0,0-50,0 25,0-49,0 24,0-74,0 50,0-25,0-25,-25 0,0 0,-25 0,1 0,49-25,-50-25,50 50,0-74,0 49,0-49,0 49,0-25,0 25,0-24,25-26,0 51,74-26,-49 25,-26 0,1 25,-25 0,25 0,0 0,24 0</inkml:trace>
  <inkml:trace contextRef="#ctx0" brushRef="#br0" timeOffset="5311">18306 9649,'-25'0,"-25"0,50 0,-24 25,-1-25,0 0,0 0,0 0,-24 25,-1-25,50 0,-49 24,49-24</inkml:trace>
  <inkml:trace contextRef="#ctx0" brushRef="#br0" timeOffset="5807">18008 9773,'0'0,"0"25,0 0,50 24,-25 1,-25 24,0-49,0 25,0-25,0-25,0 49,0-49,0 25,0-25,0 50,0-50,0 24,0-24</inkml:trace>
  <inkml:trace contextRef="#ctx0" brushRef="#br0" timeOffset="6655">18107 9922,'0'-25,"25"25,0-25,0 25,-25-25,25 25,-25 25,0 25,0-25,0 49,0-49,0 0,0 24,0-49,0 25,0 25</inkml:trace>
  <inkml:trace contextRef="#ctx0" brushRef="#br0" timeOffset="7319">18207 10096,'0'0</inkml:trace>
  <inkml:trace contextRef="#ctx0" brushRef="#br0" timeOffset="7839">18132 10244,'0'25,"25"0</inkml:trace>
  <inkml:trace contextRef="#ctx0" brushRef="#br0" timeOffset="8391">18058 10046,'0'-25,"0"25,25 0,-1 0,1 0</inkml:trace>
  <inkml:trace contextRef="#ctx0" brushRef="#br0" timeOffset="9800">18554 9649,'0'-25,"-25"25,25 25,-50 0,50-25,-24 25,24-1,-25 1,0-25,25 25,-50 0,26-25,24 0,74 0,-49 0,24 0,1-25,0 25,-25 0,-1 0,26 0,-50 0,25 0,0 0,-1 0,-24 25,25 0,-25-1,50 1,-50 0,0 0,0 0,0-1,0-24,0 25,0 0,0 25,0-50,0 49,0-24,0-25,-25 25,0 0,0 0,25-25,-49 0,49 0,-25 24,25-24,-25 25,0-25,25 0,-24 0,24 0,-50 0,50 0,-25 0,25 0,-25-25,25 1,-25-1,25 0,0 0</inkml:trace>
  <inkml:trace contextRef="#ctx0" brushRef="#br0" timeOffset="10239">18479 9996,'0'0,"0"0,50 0,-50 0,75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E30C7-2E87-C14A-B4DB-95215E238260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3F49-C886-5842-9B2A-FB59D5E1270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29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12624-A56C-4DA4-8CA3-67756E061F1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3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12624-A56C-4DA4-8CA3-67756E061F1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0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B093B6-88F2-C043-8D65-FED1FE436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F6C7EFE-3C82-5C42-886A-C329A9FF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FB2660-3F54-AB44-8619-55BE58C2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438C-90CD-0D4C-9EF4-05A7CADE3A22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B0E296E-966B-3C40-BADA-7701AB74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82123AD-8E91-2442-BD67-5DFCD5C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B6C46B-8064-3347-B909-53C8B32E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481EA7-F5AE-4840-BB12-DC1C8783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0D08FB6-C5DC-BD48-9F3E-17338E6F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20563A-E5FC-0D44-B605-04C5F83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606FED-0338-0A4B-9DC1-5239FB7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DA2C7F9-631C-EB47-A564-F317D0B3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6516BCD-D122-C14E-A66F-02E49AD4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D47D63-7128-B24E-B173-6C690B55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6C1059-1AF3-2943-B6B6-D8D00CB4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BA9C8F-1278-9042-BE42-E4D288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2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64AF822F-D7AC-E841-813F-A85C6FE1B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2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503E5037-B5B8-9D4A-AD11-C8F341C5B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1387F6D5-DCEA-714E-87A5-FCC2490E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01AA405B-ECA6-1A4F-88A9-B705A9D03577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FF64DAF0-5CA8-3748-8B67-7E7BCB9C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09E72F8A-A959-3046-A649-04459A92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523CDA84-2EC1-914D-A3FF-2E6B537157B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653D58FB-04CC-CF4C-B9A3-B8534043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C47339DC-F143-9E49-8A6A-BA433786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98265968-0512-4442-A2F1-051872959DAF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64509BDF-BC0B-394E-89B5-D1C2382F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C4EAF645-8867-1B4B-94AD-F34D87AF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064F1E9B-57CF-5642-A1C8-E2BFC727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5697ACA5-DA25-F144-929B-56432F6DF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5585C51-C8F4-7941-B317-403C076A300D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3CE0D925-BD5A-C346-B7D6-F59B7772B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1E110556-294D-8A48-B105-123028DF8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69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C7A26C1F-F67E-8F4F-8BE7-41A202FA8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6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41085B5C-F1AB-B847-BD93-D8E92A59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3BFF28E6-B07F-444F-911D-81323225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CCC5050E-215B-0141-A63D-5460E474B00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8022D7C6-BE05-5D42-8BF2-396976E0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8015CE28-F295-654F-A7DE-36287FD5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0DBE71E1-BBB9-6545-B991-4FA6F60FD21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5F9EB63F-FBA4-8A44-90DB-FE63EADA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D7C1E66E-5B09-464B-A0A2-F635021C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D55D157F-261A-7B49-8202-049C780916B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2E073190-FD78-DD4E-87FE-140BCEE0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B12658FB-7CFD-6041-AE37-657D73881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9B54B873-6407-E14A-8679-0C7A1F1B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574DCDBB-8786-9346-85E8-E987735998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BBA520F-8B61-EE42-9A90-50B5DF3F8FF1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0F18A5D3-5935-B949-8E08-C09122301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AC7E34CD-1FA8-EE49-9CCF-D27A1C731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A3D20A10-BB5D-9147-8941-7B37C0870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0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E6BFDA32-18CD-1E45-9082-96CC4CEE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923949BD-7416-5E48-9656-BA4B4C5E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CAB05155-496C-1D49-9D3B-8DF500B9C2D0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73E2B22F-376B-5B4B-8E6B-90D84BFE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AB60CEE8-9A46-6F4C-9EA6-AD7E793EC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2707BE79-A048-3C4F-98D0-6BC90221120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051E22DC-36AD-4146-AE1A-64555847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9A07A182-019A-1B48-BB24-F0E0F8A74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AC2E47C0-4231-EE47-8CC5-55D0EF1734B1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2F76CE65-7CDA-8F4B-9A2C-AB52E9AE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E46D138A-7E5E-A547-A081-25C929A0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8DE6FB64-0A53-FA42-956B-690B8373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266D3DBC-FAA9-F349-ACD5-64B6247011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D5EE111-8EAC-3747-B3A6-4DC2713D745A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25B0EF02-5499-8345-BD44-FE27182C0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930A638C-A292-7E4B-B160-66C190B743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76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EE4BF6BB-AB58-A447-AEFA-F2FB7AF63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54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="" xmlns:a16="http://schemas.microsoft.com/office/drawing/2014/main" id="{4A0DC1D5-E23C-1A4A-8FC6-87376F50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B5C12B91-A243-3041-B578-4FEFDAAA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D2115EBF-4577-8644-84EC-74C5521E468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0EB946CE-4FE0-A74B-A965-6B71FF5B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="" xmlns:a16="http://schemas.microsoft.com/office/drawing/2014/main" id="{3DEFC053-2CE0-2442-8E9C-7FD88A542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2B534B00-73DC-D64C-AD06-D4756CA9B31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F20A5105-0330-1A4E-B40D-4D6D90DF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1F0B99E4-4FBB-1D48-96B8-A50A1D31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="" xmlns:a16="http://schemas.microsoft.com/office/drawing/2014/main" id="{B217397D-044F-604C-BEB4-9606D8886588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="" xmlns:a16="http://schemas.microsoft.com/office/drawing/2014/main" id="{C438121E-7713-8C40-8D3F-7DD75D45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="" xmlns:a16="http://schemas.microsoft.com/office/drawing/2014/main" id="{59E81257-5072-C449-A7A2-CD5030AE4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="" xmlns:a16="http://schemas.microsoft.com/office/drawing/2014/main" id="{8CD2861C-3EA7-D747-A1B9-F49B7689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59746A3A-12B9-A440-B1A4-A5B46EF25E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96670FD-5A37-6C49-9415-AA472C016550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="" xmlns:a16="http://schemas.microsoft.com/office/drawing/2014/main" id="{A48CEF34-C2AD-694F-813F-9CFC5ADA0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="" xmlns:a16="http://schemas.microsoft.com/office/drawing/2014/main" id="{AEED2D58-1A4E-FC4C-A4F8-48D091862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07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="" xmlns:a16="http://schemas.microsoft.com/office/drawing/2014/main" id="{0F00EB3F-3DD7-6A4F-A0C9-D3AB51C77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78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未知">
            <a:extLst>
              <a:ext uri="{FF2B5EF4-FFF2-40B4-BE49-F238E27FC236}">
                <a16:creationId xmlns="" xmlns:a16="http://schemas.microsoft.com/office/drawing/2014/main" id="{9907CAC7-697E-8346-86A9-63B75507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未知">
            <a:extLst>
              <a:ext uri="{FF2B5EF4-FFF2-40B4-BE49-F238E27FC236}">
                <a16:creationId xmlns="" xmlns:a16="http://schemas.microsoft.com/office/drawing/2014/main" id="{8856044A-7BA3-8E4C-B849-30C8EC7D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" name="Group 5">
            <a:extLst>
              <a:ext uri="{FF2B5EF4-FFF2-40B4-BE49-F238E27FC236}">
                <a16:creationId xmlns="" xmlns:a16="http://schemas.microsoft.com/office/drawing/2014/main" id="{963D3E89-9A36-FC47-8E8E-92B8A291333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1" name="Oval 6">
              <a:extLst>
                <a:ext uri="{FF2B5EF4-FFF2-40B4-BE49-F238E27FC236}">
                  <a16:creationId xmlns="" xmlns:a16="http://schemas.microsoft.com/office/drawing/2014/main" id="{80E35404-EAB4-0944-A427-59001C03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="" xmlns:a16="http://schemas.microsoft.com/office/drawing/2014/main" id="{C4D93478-4FA8-8748-B956-E807010FF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="" xmlns:a16="http://schemas.microsoft.com/office/drawing/2014/main" id="{AC169E10-AE22-6042-BC68-53BFC40ADDA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4" name="Oval 9">
              <a:extLst>
                <a:ext uri="{FF2B5EF4-FFF2-40B4-BE49-F238E27FC236}">
                  <a16:creationId xmlns="" xmlns:a16="http://schemas.microsoft.com/office/drawing/2014/main" id="{34CF7241-B361-1B4A-9916-C7CDC423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="" xmlns:a16="http://schemas.microsoft.com/office/drawing/2014/main" id="{38B50A5D-A6DD-3046-9DA6-54B65617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="" xmlns:a16="http://schemas.microsoft.com/office/drawing/2014/main" id="{EB079AC5-42DD-9B49-81CB-918E6DEE7F15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7" name="Oval 12">
              <a:extLst>
                <a:ext uri="{FF2B5EF4-FFF2-40B4-BE49-F238E27FC236}">
                  <a16:creationId xmlns="" xmlns:a16="http://schemas.microsoft.com/office/drawing/2014/main" id="{E41EBA4E-568E-AF49-8D64-012DC99A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="" xmlns:a16="http://schemas.microsoft.com/office/drawing/2014/main" id="{FB1C8C34-9844-0B45-AB4B-E8BB2A6F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9" name="Picture 18" descr="top">
            <a:extLst>
              <a:ext uri="{FF2B5EF4-FFF2-40B4-BE49-F238E27FC236}">
                <a16:creationId xmlns="" xmlns:a16="http://schemas.microsoft.com/office/drawing/2014/main" id="{CF835636-EBBD-C944-9C0B-9530FC66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">
            <a:extLst>
              <a:ext uri="{FF2B5EF4-FFF2-40B4-BE49-F238E27FC236}">
                <a16:creationId xmlns="" xmlns:a16="http://schemas.microsoft.com/office/drawing/2014/main" id="{7722B867-33A3-1245-B606-82A3DFE42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B1F811E-197C-0E4D-9CEE-7672D8CAD7D2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="" xmlns:a16="http://schemas.microsoft.com/office/drawing/2014/main" id="{A7BF8524-1B12-224E-82D0-2880DF3A0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6">
            <a:extLst>
              <a:ext uri="{FF2B5EF4-FFF2-40B4-BE49-F238E27FC236}">
                <a16:creationId xmlns="" xmlns:a16="http://schemas.microsoft.com/office/drawing/2014/main" id="{3381E6DA-714B-7849-8442-697D3C8CD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4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8ECB2155-AD06-6346-ACD4-07B419B57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2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未知">
            <a:extLst>
              <a:ext uri="{FF2B5EF4-FFF2-40B4-BE49-F238E27FC236}">
                <a16:creationId xmlns="" xmlns:a16="http://schemas.microsoft.com/office/drawing/2014/main" id="{46E76A52-10CA-5244-AE0F-C71448C95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未知">
            <a:extLst>
              <a:ext uri="{FF2B5EF4-FFF2-40B4-BE49-F238E27FC236}">
                <a16:creationId xmlns="" xmlns:a16="http://schemas.microsoft.com/office/drawing/2014/main" id="{786E38F1-55BB-2342-9A71-E8BB1016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A2D2672-029C-A543-A309-A0B75DE92A5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1ABB06C5-FE5F-164C-9892-C3204E5C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64A83A02-F02A-1D45-BE0C-D032A9CC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6EB994A-0C77-7B47-87FE-45B88DCA158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91D2D63-F115-0D49-AA78-41B03CFD8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4519ED-AB1A-224C-9144-AE6FF50A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B75AC43-BCBF-6F4D-AA9E-110817310CB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CB546C3-4B6B-4640-BA0A-02C5338EA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85A7AFE-34EB-E44C-A409-EB80E53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5" name="Picture 18" descr="top">
            <a:extLst>
              <a:ext uri="{FF2B5EF4-FFF2-40B4-BE49-F238E27FC236}">
                <a16:creationId xmlns="" xmlns:a16="http://schemas.microsoft.com/office/drawing/2014/main" id="{19C7B255-851A-BE49-90D4-DADF822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="" xmlns:a16="http://schemas.microsoft.com/office/drawing/2014/main" id="{1AAF75CD-9F54-BC48-9F21-39A9B80D3E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1ED34A3-CEBD-ED41-A99F-5119D1F1477E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="" xmlns:a16="http://schemas.microsoft.com/office/drawing/2014/main" id="{A897C80D-9AFD-BC4E-87DE-9A9ADED97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6">
            <a:extLst>
              <a:ext uri="{FF2B5EF4-FFF2-40B4-BE49-F238E27FC236}">
                <a16:creationId xmlns="" xmlns:a16="http://schemas.microsoft.com/office/drawing/2014/main" id="{59C9B4DC-8676-744C-AAD8-C2B6AD221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70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="" xmlns:a16="http://schemas.microsoft.com/office/drawing/2014/main" id="{8B5209DB-C943-3F46-9700-87FE185D6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26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未知">
            <a:extLst>
              <a:ext uri="{FF2B5EF4-FFF2-40B4-BE49-F238E27FC236}">
                <a16:creationId xmlns="" xmlns:a16="http://schemas.microsoft.com/office/drawing/2014/main" id="{5F4F6656-F61A-FD46-A43F-457E85FD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未知">
            <a:extLst>
              <a:ext uri="{FF2B5EF4-FFF2-40B4-BE49-F238E27FC236}">
                <a16:creationId xmlns="" xmlns:a16="http://schemas.microsoft.com/office/drawing/2014/main" id="{995852FF-4946-9843-8B10-D5B578DE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4995ED62-47BA-5D47-BA58-BAE129FF9B29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6" name="Oval 6">
              <a:extLst>
                <a:ext uri="{FF2B5EF4-FFF2-40B4-BE49-F238E27FC236}">
                  <a16:creationId xmlns="" xmlns:a16="http://schemas.microsoft.com/office/drawing/2014/main" id="{E2DA7F27-4B7D-664D-869B-53B8ECF3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="" xmlns:a16="http://schemas.microsoft.com/office/drawing/2014/main" id="{911F3F83-7E3F-6F4C-B269-322A95A7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6FA49F53-AA43-934F-8F2C-93556174DD6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9" name="Oval 9">
              <a:extLst>
                <a:ext uri="{FF2B5EF4-FFF2-40B4-BE49-F238E27FC236}">
                  <a16:creationId xmlns="" xmlns:a16="http://schemas.microsoft.com/office/drawing/2014/main" id="{442B0106-ADB4-0C40-85D8-2DBBC15D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="" xmlns:a16="http://schemas.microsoft.com/office/drawing/2014/main" id="{718ED9F0-640B-9648-8605-25C0744D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="" xmlns:a16="http://schemas.microsoft.com/office/drawing/2014/main" id="{D8FBFECD-32DA-A349-8C6E-8AF313559C80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2" name="Oval 12">
              <a:extLst>
                <a:ext uri="{FF2B5EF4-FFF2-40B4-BE49-F238E27FC236}">
                  <a16:creationId xmlns="" xmlns:a16="http://schemas.microsoft.com/office/drawing/2014/main" id="{A9B19846-9DC0-4D47-A444-7F482BD6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="" xmlns:a16="http://schemas.microsoft.com/office/drawing/2014/main" id="{950B50BC-84D3-1545-9E43-B4B8A918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4" name="Picture 18" descr="top">
            <a:extLst>
              <a:ext uri="{FF2B5EF4-FFF2-40B4-BE49-F238E27FC236}">
                <a16:creationId xmlns="" xmlns:a16="http://schemas.microsoft.com/office/drawing/2014/main" id="{66CE593E-B98D-1447-A87C-B071D4D5F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="" xmlns:a16="http://schemas.microsoft.com/office/drawing/2014/main" id="{0E5BF7D7-E457-B14A-9553-F8795DC4E9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1BE3329-D7FB-5A40-AF00-20BEEA368CDB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107E376-EB5A-3A4E-9E65-D7F577A28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7746F52-A1E7-4C41-99B3-4BBA6D407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595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7E6B4322-9BB3-5E4C-BA6D-28510C84D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0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="" xmlns:a16="http://schemas.microsoft.com/office/drawing/2014/main" id="{07F5D8B0-EC55-EA42-B06A-0CF2E203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19554546-B297-6344-9DFE-C187A69E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A8BCFE87-D343-EC41-B234-3BF5C4854C66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B92A63D2-19AB-2044-B091-0584F0F7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="" xmlns:a16="http://schemas.microsoft.com/office/drawing/2014/main" id="{594FBC37-C384-FD49-A98E-41ED718D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25EA9F62-F804-6A47-85F3-9CBA240EA72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A7B7B4E1-FC72-B04D-BAD9-6377C00E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7DC3E4B3-588B-514E-A608-752EF1DF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="" xmlns:a16="http://schemas.microsoft.com/office/drawing/2014/main" id="{A9B5219F-3F17-5547-98E3-287EBD7D68F7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="" xmlns:a16="http://schemas.microsoft.com/office/drawing/2014/main" id="{D32D35FA-86A4-CC4F-858E-FFEB90ACB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="" xmlns:a16="http://schemas.microsoft.com/office/drawing/2014/main" id="{EBD0670E-4778-C947-A685-ED2EBA34D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="" xmlns:a16="http://schemas.microsoft.com/office/drawing/2014/main" id="{1CBC5B5A-EBF6-294B-855C-061F54E8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2B7B32D6-D12C-5442-99E3-150835BFF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456AA5D-DB5E-DD48-A254-124BA60202A7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="" xmlns:a16="http://schemas.microsoft.com/office/drawing/2014/main" id="{D30A51EE-9750-F94C-BE2A-0B49D2F4BD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="" xmlns:a16="http://schemas.microsoft.com/office/drawing/2014/main" id="{754F9117-686E-2D49-BEDC-4C56D279B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38AC110-4BAF-7640-9F04-BBB4570A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B92036E-12B3-AD4F-9A9C-749C02A9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628C65-8E4A-1D4F-9E08-949284B8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F372939-7673-EE48-BAFC-CC81DC5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B7FFFA5-77E5-354A-8318-3104B844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853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="" xmlns:a16="http://schemas.microsoft.com/office/drawing/2014/main" id="{299D4401-EC30-354D-B055-86D6864FB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4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="" xmlns:a16="http://schemas.microsoft.com/office/drawing/2014/main" id="{EC7C366F-74CD-1648-BC39-904256A9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="" xmlns:a16="http://schemas.microsoft.com/office/drawing/2014/main" id="{560E93C7-27F8-514D-9156-CA465B36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EFC6B583-F9A6-8E47-838F-4923CD024A2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="" xmlns:a16="http://schemas.microsoft.com/office/drawing/2014/main" id="{FB6A7433-CB80-5841-94E3-65BC82F6E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="" xmlns:a16="http://schemas.microsoft.com/office/drawing/2014/main" id="{F99BFDC1-9067-AE49-8E4D-9CAEA5E5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8DD46D16-3BB0-9743-9588-B563A341F1D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="" xmlns:a16="http://schemas.microsoft.com/office/drawing/2014/main" id="{A5E8DD66-F118-0A43-9CD6-478EE4F1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="" xmlns:a16="http://schemas.microsoft.com/office/drawing/2014/main" id="{F8A22257-1823-A144-9D58-9A43AEAF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="" xmlns:a16="http://schemas.microsoft.com/office/drawing/2014/main" id="{43C6DC56-BC8C-3F4D-816A-1E45ABF1BFF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="" xmlns:a16="http://schemas.microsoft.com/office/drawing/2014/main" id="{0C337DBF-B0E3-DB46-9024-120C6A3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="" xmlns:a16="http://schemas.microsoft.com/office/drawing/2014/main" id="{4FE4C48C-CB9F-3245-8E0F-B6BB5E9B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="" xmlns:a16="http://schemas.microsoft.com/office/drawing/2014/main" id="{5A231E38-F3A2-1347-9592-EC1D0419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="" xmlns:a16="http://schemas.microsoft.com/office/drawing/2014/main" id="{FEE5022C-2A73-534D-98AD-319C278B50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BF1D4C6-5479-524D-BDC2-8500B164143D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="" xmlns:a16="http://schemas.microsoft.com/office/drawing/2014/main" id="{168EEC43-B242-1C4F-B3F2-129EA4F5F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="" xmlns:a16="http://schemas.microsoft.com/office/drawing/2014/main" id="{F906B25D-84F9-9841-91A3-EABE38974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12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736E815C-158B-954C-B1B4-23B10CF25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8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FB3133F9-5FE4-5A43-BCD1-95FF9C18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B2D8D6B3-3037-DB42-B05B-0CDE4E31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2A9A1788-D139-7240-9A96-26EAF3AD921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F24B86E1-06F0-D748-BFA8-AE328BAF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E59A0C4F-08DC-2E49-835C-D42F8C79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559A9035-D711-864B-86FA-CD46B66F491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CAC6B8EA-6E84-D242-B97E-B91C68796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E6314817-52EB-9141-8F62-1BD1B8E5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8B8E4249-195E-B249-920D-04CE9E8D182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23C225F5-3032-6242-829B-1EC3C6E9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71B9C6F5-BCF0-9441-AD0D-3426E6AF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40306A60-6F23-5D48-A5EF-E8168D44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C56B43D9-35BB-0947-AD79-8A7457DFE8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C54A354-2CA8-E044-9090-DBE89BB3687A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AA5BA73B-490C-B74F-9401-B4B2B0CB6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690EB47C-ECAD-DF48-8A4B-55C7E0EACD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00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862AF734-B4A9-CD4B-A773-CABE1C688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2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="" xmlns:a16="http://schemas.microsoft.com/office/drawing/2014/main" id="{775987BA-54EB-A240-86FE-A326EE17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="" xmlns:a16="http://schemas.microsoft.com/office/drawing/2014/main" id="{2895D6D3-3061-2347-9F8A-7310A705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B111F05B-0AA4-1F4E-AF97-995471E77292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="" xmlns:a16="http://schemas.microsoft.com/office/drawing/2014/main" id="{DF9C10A2-0702-B840-A44F-AB22A8DE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="" xmlns:a16="http://schemas.microsoft.com/office/drawing/2014/main" id="{3E50877F-54F8-A044-9436-B5797890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B90B481F-09D6-584B-902B-1ED4D3A1FE0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="" xmlns:a16="http://schemas.microsoft.com/office/drawing/2014/main" id="{D24ECEB6-C9E9-A74E-81D0-7B523FE1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="" xmlns:a16="http://schemas.microsoft.com/office/drawing/2014/main" id="{7DE2C0C3-974D-954B-8B83-0FC294EB4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="" xmlns:a16="http://schemas.microsoft.com/office/drawing/2014/main" id="{2F92D5BE-5582-4246-B701-0FBE61276253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="" xmlns:a16="http://schemas.microsoft.com/office/drawing/2014/main" id="{DA0FC3EA-FF58-7A4A-8DD4-DF4F1E76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="" xmlns:a16="http://schemas.microsoft.com/office/drawing/2014/main" id="{E6C14C60-CCFB-9F4B-9E4C-DE5FAA89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="" xmlns:a16="http://schemas.microsoft.com/office/drawing/2014/main" id="{3ED7127F-382F-554A-BA8F-8FF3AE6F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="" xmlns:a16="http://schemas.microsoft.com/office/drawing/2014/main" id="{FA4E3F0C-8082-F446-BD35-2056B9C52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ACE0750-AE6B-2240-8CFE-14AA31513B68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="" xmlns:a16="http://schemas.microsoft.com/office/drawing/2014/main" id="{2D10914D-DC2F-354B-B1C2-6E01B4360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="" xmlns:a16="http://schemas.microsoft.com/office/drawing/2014/main" id="{126EEF83-50FB-1F49-A3A4-3F46C157F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88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015AF97C-23AA-F74C-9612-F43299111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6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未知">
            <a:extLst>
              <a:ext uri="{FF2B5EF4-FFF2-40B4-BE49-F238E27FC236}">
                <a16:creationId xmlns="" xmlns:a16="http://schemas.microsoft.com/office/drawing/2014/main" id="{B472ECCE-96CD-3949-A844-8B59A843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未知">
            <a:extLst>
              <a:ext uri="{FF2B5EF4-FFF2-40B4-BE49-F238E27FC236}">
                <a16:creationId xmlns="" xmlns:a16="http://schemas.microsoft.com/office/drawing/2014/main" id="{CDBC1A56-AD5B-2A4B-817A-C1FD68B3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Group 5">
            <a:extLst>
              <a:ext uri="{FF2B5EF4-FFF2-40B4-BE49-F238E27FC236}">
                <a16:creationId xmlns="" xmlns:a16="http://schemas.microsoft.com/office/drawing/2014/main" id="{02E6214F-BC2D-1B4E-82B2-9AEF7154E36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" name="Oval 6">
              <a:extLst>
                <a:ext uri="{FF2B5EF4-FFF2-40B4-BE49-F238E27FC236}">
                  <a16:creationId xmlns="" xmlns:a16="http://schemas.microsoft.com/office/drawing/2014/main" id="{158ADA14-54A6-1145-8850-2494C9B9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="" xmlns:a16="http://schemas.microsoft.com/office/drawing/2014/main" id="{B2A624A9-48A6-E145-ABA0-462153BE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="" xmlns:a16="http://schemas.microsoft.com/office/drawing/2014/main" id="{08A254CE-8E22-F143-9673-C7E06B4CF64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3" name="Oval 9">
              <a:extLst>
                <a:ext uri="{FF2B5EF4-FFF2-40B4-BE49-F238E27FC236}">
                  <a16:creationId xmlns="" xmlns:a16="http://schemas.microsoft.com/office/drawing/2014/main" id="{9706803D-903D-A945-8FB1-FE4DACBE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="" xmlns:a16="http://schemas.microsoft.com/office/drawing/2014/main" id="{69156E5A-5631-0B4A-974D-45EFF895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="" xmlns:a16="http://schemas.microsoft.com/office/drawing/2014/main" id="{D45AE0FE-070D-3F4D-8369-0827E4F0E4F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6" name="Oval 12">
              <a:extLst>
                <a:ext uri="{FF2B5EF4-FFF2-40B4-BE49-F238E27FC236}">
                  <a16:creationId xmlns="" xmlns:a16="http://schemas.microsoft.com/office/drawing/2014/main" id="{92983F4E-3D82-194D-BB92-373F0DB6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="" xmlns:a16="http://schemas.microsoft.com/office/drawing/2014/main" id="{F0A96F4D-9BBB-B048-8ECB-724A4FD7E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8" name="Picture 18" descr="top">
            <a:extLst>
              <a:ext uri="{FF2B5EF4-FFF2-40B4-BE49-F238E27FC236}">
                <a16:creationId xmlns="" xmlns:a16="http://schemas.microsoft.com/office/drawing/2014/main" id="{3C9328AB-38B6-324F-B93D-4F42044E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="" xmlns:a16="http://schemas.microsoft.com/office/drawing/2014/main" id="{CDDEAB5D-46DE-4848-80B8-71784995CD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D760014-2348-1648-87C5-00F52ABE5FE4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0" name="TextBox 18">
            <a:extLst>
              <a:ext uri="{FF2B5EF4-FFF2-40B4-BE49-F238E27FC236}">
                <a16:creationId xmlns="" xmlns:a16="http://schemas.microsoft.com/office/drawing/2014/main" id="{F4CA822E-715A-4346-8462-2BFCADBC8414}"/>
              </a:ext>
            </a:extLst>
          </p:cNvPr>
          <p:cNvSpPr txBox="1"/>
          <p:nvPr userDrawn="1"/>
        </p:nvSpPr>
        <p:spPr>
          <a:xfrm>
            <a:off x="8204200" y="6381750"/>
            <a:ext cx="482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7331B0-49CF-6543-8E2A-79FE87F93496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="" xmlns:a16="http://schemas.microsoft.com/office/drawing/2014/main" id="{D1161B4F-AB1E-264A-8D07-E4BC33E36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177B74-FF25-6043-8855-9E017971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A28F2F0-45F7-4647-A57C-BF61A005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109617D-81B8-784A-838B-751C681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73C1FC9-3718-DD40-9068-597C438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7BFEB58-C2A8-8F47-A4A5-1BA138F6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3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68D906-CCB7-A746-BA60-D3C5D03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24FD56-0CFA-C249-B420-6E66596C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CA036E4-B88B-0E49-B619-FCC63A79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D92F97E-9947-BF4A-B7CD-3D247C18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A8C412A-3BD2-1645-B8C5-8452E1A7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3EE3288-D77C-394A-8341-EEFA1CF5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7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8CE673-22AE-3C4B-9862-160FF533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7695996-80F9-8F44-A2D2-BABEBCDC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E12C0DC-C941-864E-92B5-96A72DB2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6F61824-A171-B54D-85D0-8CF43C0E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7E0AF29-443D-4E46-B571-3C12058D5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CF9E2D7-2DAA-3A4E-A7D8-EF521E7C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261B231-7280-1A4D-97D1-E7853F2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3CD6A94-E9E8-8B46-9C1D-AF6BC40B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C1EE99-5FF5-3347-A952-C038EF32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F9E078C-36E2-6D41-968F-D9D667F0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B6398DE-0051-3B43-A777-7AA6BD4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24E92AF-120B-F444-A623-6727B0D0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7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914F85E-EE4F-164E-B044-DE203E62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35A384A-6981-8B4C-A05B-2917E87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6664E8F-9877-DD47-B083-90761A7A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42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F243C4-C79F-EC48-9D1D-52D19C4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5ADC354-ACF9-1641-AE8D-A35C820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30893A3-1E3B-0249-8B08-9E924B6B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32D1229-E5BC-6640-8B91-94E194F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6E2EA07-9272-3E47-A5FC-109D6E09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CC4710F-524B-BC4D-B63D-6C6145B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3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385552-06F1-5A47-99B7-56DAA53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38184192-91F1-D747-BEAF-3FF542918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8E38CFE-6C58-D249-8524-40482F6A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DD55A1D-5E9A-CD4E-974A-F3D55231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C7D25D8-28DD-9444-9875-14169832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B6FFBFA-1185-C648-AD4A-28CEF67B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620AB7E-22E8-104B-A02B-EF9B9CF7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9658FE3-1BFF-6E48-9C24-78C759F9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EB7491-D8EC-3D45-9AB7-6ED43358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2592-64A0-7048-AC21-F5E35EFD7274}" type="datetimeFigureOut">
              <a:rPr kumimoji="1" lang="zh-CN" altLang="en-US" smtClean="0"/>
              <a:pPr/>
              <a:t>2019/11/29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E32FC7-4B24-EA45-866C-47E5D909F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807EE8-E7DD-1D48-AC16-6E3CDCA63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8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="" xmlns:a16="http://schemas.microsoft.com/office/drawing/2014/main" id="{E2E74ABA-A31B-C441-9A8A-196183069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8" r:id="rId15" imgW="9561905" imgH="1600000" progId="">
                  <p:embed/>
                </p:oleObj>
              </mc:Choice>
              <mc:Fallback>
                <p:oleObj r:id="rId15" imgW="9561905" imgH="1600000" progId="">
                  <p:embed/>
                  <p:pic>
                    <p:nvPicPr>
                      <p:cNvPr id="0" name="Picture 1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未知">
            <a:extLst>
              <a:ext uri="{FF2B5EF4-FFF2-40B4-BE49-F238E27FC236}">
                <a16:creationId xmlns="" xmlns:a16="http://schemas.microsoft.com/office/drawing/2014/main" id="{45D47063-30DF-A344-89F4-CC7D6D85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未知">
            <a:extLst>
              <a:ext uri="{FF2B5EF4-FFF2-40B4-BE49-F238E27FC236}">
                <a16:creationId xmlns="" xmlns:a16="http://schemas.microsoft.com/office/drawing/2014/main" id="{F80C67B7-A5DE-384E-AFF1-FD024767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0" name="Group 5">
            <a:extLst>
              <a:ext uri="{FF2B5EF4-FFF2-40B4-BE49-F238E27FC236}">
                <a16:creationId xmlns="" xmlns:a16="http://schemas.microsoft.com/office/drawing/2014/main" id="{454D4013-41F0-2341-ADD4-D09213BB1C5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2" name="Oval 6">
              <a:extLst>
                <a:ext uri="{FF2B5EF4-FFF2-40B4-BE49-F238E27FC236}">
                  <a16:creationId xmlns="" xmlns:a16="http://schemas.microsoft.com/office/drawing/2014/main" id="{9CEA8825-8B91-5C4E-A24E-F27A851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3" name="Oval 7">
              <a:extLst>
                <a:ext uri="{FF2B5EF4-FFF2-40B4-BE49-F238E27FC236}">
                  <a16:creationId xmlns="" xmlns:a16="http://schemas.microsoft.com/office/drawing/2014/main" id="{1EC733B1-5F3B-C340-8703-B56E8639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1" name="Group 8">
            <a:extLst>
              <a:ext uri="{FF2B5EF4-FFF2-40B4-BE49-F238E27FC236}">
                <a16:creationId xmlns="" xmlns:a16="http://schemas.microsoft.com/office/drawing/2014/main" id="{CE6A446C-1699-CE4B-9FA8-3E2E188E440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6" name="Oval 9">
              <a:extLst>
                <a:ext uri="{FF2B5EF4-FFF2-40B4-BE49-F238E27FC236}">
                  <a16:creationId xmlns="" xmlns:a16="http://schemas.microsoft.com/office/drawing/2014/main" id="{EE6D3CDD-EDC9-524A-9F76-01FCD2BF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="" xmlns:a16="http://schemas.microsoft.com/office/drawing/2014/main" id="{643E7977-FB3D-1441-9C87-51EB2C3B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2" name="Group 11">
            <a:extLst>
              <a:ext uri="{FF2B5EF4-FFF2-40B4-BE49-F238E27FC236}">
                <a16:creationId xmlns="" xmlns:a16="http://schemas.microsoft.com/office/drawing/2014/main" id="{4571CD3A-59A6-6946-B475-115FB591C06D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" name="Oval 12">
              <a:extLst>
                <a:ext uri="{FF2B5EF4-FFF2-40B4-BE49-F238E27FC236}">
                  <a16:creationId xmlns="" xmlns:a16="http://schemas.microsoft.com/office/drawing/2014/main" id="{EC144023-A3F7-B447-8A55-83B52360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="" xmlns:a16="http://schemas.microsoft.com/office/drawing/2014/main" id="{13752C98-C845-B540-9DD0-6916EC8D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1033" name="Rectangle 14">
            <a:extLst>
              <a:ext uri="{FF2B5EF4-FFF2-40B4-BE49-F238E27FC236}">
                <a16:creationId xmlns="" xmlns:a16="http://schemas.microsoft.com/office/drawing/2014/main" id="{58A56EF0-FBD3-AA47-9EE4-8883A12449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="" xmlns:a16="http://schemas.microsoft.com/office/drawing/2014/main" id="{46CE4B96-83A1-B74E-9D3F-C06BF5266E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>
            <a:extLst>
              <a:ext uri="{FF2B5EF4-FFF2-40B4-BE49-F238E27FC236}">
                <a16:creationId xmlns="" xmlns:a16="http://schemas.microsoft.com/office/drawing/2014/main" id="{1B7B3C44-D5B8-B24D-A622-5E41B8C76C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1036" name="Picture 18" descr="top">
            <a:extLst>
              <a:ext uri="{FF2B5EF4-FFF2-40B4-BE49-F238E27FC236}">
                <a16:creationId xmlns="" xmlns:a16="http://schemas.microsoft.com/office/drawing/2014/main" id="{72853EBC-966E-7F41-AE53-A46785D0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="" xmlns:a16="http://schemas.microsoft.com/office/drawing/2014/main" id="{48649B21-CD6C-BC4F-9CAF-16542F285E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06C25A0-82DC-F642-821C-8DF22119ACC3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</p:spTree>
    <p:extLst>
      <p:ext uri="{BB962C8B-B14F-4D97-AF65-F5344CB8AC3E}">
        <p14:creationId xmlns:p14="http://schemas.microsoft.com/office/powerpoint/2010/main" val="178651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8%B6%E8%A1%A8%E7%AC%A6" TargetMode="External"/><Relationship Id="rId2" Type="http://schemas.openxmlformats.org/officeDocument/2006/relationships/hyperlink" Target="https://baike.baidu.com/item/%E5%AD%97%E6%AE%B5" TargetMode="Externa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6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</a:rPr>
              <a:t>程序设计</a:t>
            </a:r>
            <a:r>
              <a:rPr lang="zh-CN" altLang="en-US" sz="3200" dirty="0">
                <a:solidFill>
                  <a:schemeClr val="bg1"/>
                </a:solidFill>
              </a:rPr>
              <a:t/>
            </a:r>
            <a:br>
              <a:rPr lang="zh-CN" altLang="en-US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</a:rPr>
              <a:t>5</a:t>
            </a:r>
            <a:r>
              <a:rPr lang="zh-CN" altLang="en-US" sz="3200" dirty="0">
                <a:solidFill>
                  <a:schemeClr val="bg1"/>
                </a:solidFill>
              </a:rPr>
              <a:t>章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函数</a:t>
            </a:r>
            <a:br>
              <a:rPr lang="zh-CN" altLang="en-US" sz="3200" dirty="0">
                <a:solidFill>
                  <a:schemeClr val="bg1"/>
                </a:solidFill>
              </a:rPr>
            </a:b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323B7E4-8674-1046-920C-F5FC3F5B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02" y="5319584"/>
            <a:ext cx="67802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Ø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ü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u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p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kern="0" dirty="0"/>
              <a:t>信息学院</a:t>
            </a:r>
            <a:endParaRPr lang="en-US" altLang="zh-CN" kern="0" dirty="0"/>
          </a:p>
          <a:p>
            <a:pPr marL="0" indent="0" algn="ctr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kern="0" dirty="0"/>
              <a:t>2019</a:t>
            </a:r>
            <a:endParaRPr lang="zh-CN" altLang="en-US" sz="20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8612BF3D-32EF-D546-B918-7276DB01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286000"/>
            <a:ext cx="8609012" cy="19050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Python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程序设计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/>
            </a:r>
            <a:b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第</a:t>
            </a:r>
            <a:r>
              <a:rPr lang="en-US" altLang="zh-CN" sz="3600" kern="0" dirty="0">
                <a:solidFill>
                  <a:srgbClr val="FFFFFF"/>
                </a:solidFill>
                <a:latin typeface="Times New Roman"/>
                <a:ea typeface="黑体"/>
              </a:rPr>
              <a:t>8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文件和异常处理</a:t>
            </a:r>
          </a:p>
        </p:txBody>
      </p:sp>
    </p:spTree>
    <p:extLst>
      <p:ext uri="{BB962C8B-B14F-4D97-AF65-F5344CB8AC3E}">
        <p14:creationId xmlns:p14="http://schemas.microsoft.com/office/powerpoint/2010/main" val="165410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400" u="none" dirty="0" smtClean="0"/>
              <a:t>绝对文件路 径是文件在计算机中的准确位置。与当前运行的程序存储在什么地方无关。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u="none" dirty="0" smtClean="0">
                <a:solidFill>
                  <a:srgbClr val="0000FF"/>
                </a:solidFill>
              </a:rPr>
              <a:t>绝对路径</a:t>
            </a:r>
            <a:r>
              <a:rPr lang="zh-CN" altLang="en-US" sz="2400" u="none" dirty="0" smtClean="0"/>
              <a:t>通常比相对路径更长，因此将其存储在一个变量中，再将该变量传递给</a:t>
            </a:r>
            <a:r>
              <a:rPr lang="en-US" altLang="zh-CN" sz="2400" u="none" dirty="0" smtClean="0"/>
              <a:t>open() </a:t>
            </a:r>
            <a:r>
              <a:rPr lang="zh-CN" altLang="en-US" sz="2400" u="none" dirty="0" smtClean="0"/>
              <a:t>会有所帮助。</a:t>
            </a:r>
            <a:endParaRPr lang="en-US" altLang="zh-CN" sz="1800" u="none" noProof="1" smtClean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76962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err="1" smtClean="0"/>
              <a:t>file_path</a:t>
            </a:r>
            <a:r>
              <a:rPr lang="en-US" altLang="zh-CN" u="none" dirty="0" smtClean="0"/>
              <a:t> = '</a:t>
            </a:r>
            <a:r>
              <a:rPr lang="en-US" altLang="zh-CN" u="none" dirty="0" smtClean="0">
                <a:solidFill>
                  <a:srgbClr val="0000FF"/>
                </a:solidFill>
              </a:rPr>
              <a:t>D:/</a:t>
            </a:r>
            <a:r>
              <a:rPr lang="en-US" altLang="zh-CN" u="none" dirty="0" smtClean="0"/>
              <a:t>test.txt'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</a:t>
            </a:r>
            <a:r>
              <a:rPr lang="en-US" altLang="zh-CN" u="none" dirty="0" err="1" smtClean="0"/>
              <a:t>file_path</a:t>
            </a:r>
            <a:r>
              <a:rPr lang="en-US" altLang="zh-CN" u="none" dirty="0" smtClean="0"/>
              <a:t>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contents = </a:t>
            </a:r>
            <a:r>
              <a:rPr lang="en-US" altLang="zh-CN" u="none" dirty="0" err="1" smtClean="0"/>
              <a:t>file_object.read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print(contents)</a:t>
            </a:r>
          </a:p>
        </p:txBody>
      </p:sp>
      <p:sp>
        <p:nvSpPr>
          <p:cNvPr id="9" name="线形标注 1 8"/>
          <p:cNvSpPr/>
          <p:nvPr/>
        </p:nvSpPr>
        <p:spPr bwMode="auto">
          <a:xfrm>
            <a:off x="5105400" y="3886200"/>
            <a:ext cx="3276600" cy="340735"/>
          </a:xfrm>
          <a:prstGeom prst="borderCallout1">
            <a:avLst>
              <a:gd name="adj1" fmla="val 18750"/>
              <a:gd name="adj2" fmla="val -8333"/>
              <a:gd name="adj3" fmla="val -3524"/>
              <a:gd name="adj4" fmla="val -765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文件存储在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盘根目录下。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667000" y="5486400"/>
            <a:ext cx="3886200" cy="4022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建议使用相对路径而非绝对路径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eaLnBrk="1" hangingPunct="1"/>
            <a:r>
              <a:rPr lang="en-US" altLang="zh-CN" kern="0" smtClean="0"/>
              <a:t>8.2</a:t>
            </a:r>
            <a:r>
              <a:rPr lang="zh-CN" altLang="en-US" kern="0" smtClean="0"/>
              <a:t> 文件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550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2CB804C7-DB30-7749-9946-F5BF8BC8D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30103"/>
              </p:ext>
            </p:extLst>
          </p:nvPr>
        </p:nvGraphicFramePr>
        <p:xfrm>
          <a:off x="645893" y="2220682"/>
          <a:ext cx="7830455" cy="3820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1770">
                  <a:extLst>
                    <a:ext uri="{9D8B030D-6E8A-4147-A177-3AD203B41FA5}">
                      <a16:colId xmlns="" xmlns:a16="http://schemas.microsoft.com/office/drawing/2014/main" val="664716235"/>
                    </a:ext>
                  </a:extLst>
                </a:gridCol>
                <a:gridCol w="5268685">
                  <a:extLst>
                    <a:ext uri="{9D8B030D-6E8A-4147-A177-3AD203B41FA5}">
                      <a16:colId xmlns="" xmlns:a16="http://schemas.microsoft.com/office/drawing/2014/main" val="2217687887"/>
                    </a:ext>
                  </a:extLst>
                </a:gridCol>
              </a:tblGrid>
              <a:tr h="4674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0" dirty="0">
                          <a:effectLst/>
                          <a:latin typeface="+mn-ea"/>
                          <a:ea typeface="+mn-ea"/>
                        </a:rPr>
                        <a:t>文件对象的方法</a:t>
                      </a:r>
                      <a:endParaRPr lang="zh-CN" sz="2200" b="1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b="1" kern="1000" dirty="0">
                          <a:effectLst/>
                          <a:latin typeface="+mn-ea"/>
                          <a:ea typeface="+mn-ea"/>
                        </a:rPr>
                        <a:t>执行操作</a:t>
                      </a:r>
                      <a:endParaRPr lang="zh-CN" sz="2200" b="1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943316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>
                          <a:effectLst/>
                          <a:latin typeface="+mn-lt"/>
                          <a:ea typeface="+mn-ea"/>
                        </a:rPr>
                        <a:t>close()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关闭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文件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5605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 dirty="0">
                          <a:effectLst/>
                          <a:latin typeface="+mn-lt"/>
                          <a:ea typeface="+mn-ea"/>
                        </a:rPr>
                        <a:t>read(size)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kern="1000" dirty="0">
                          <a:effectLst/>
                          <a:latin typeface="+mn-ea"/>
                          <a:ea typeface="+mn-ea"/>
                        </a:rPr>
                        <a:t>从文件中读取</a:t>
                      </a:r>
                      <a:r>
                        <a:rPr lang="en" altLang="zh-CN" sz="2200" kern="1000" dirty="0">
                          <a:effectLst/>
                          <a:latin typeface="+mn-lt"/>
                          <a:ea typeface="+mn-ea"/>
                        </a:rPr>
                        <a:t>size</a:t>
                      </a:r>
                      <a:r>
                        <a:rPr lang="zh-CN" altLang="en-US" sz="2200" kern="1000" dirty="0">
                          <a:effectLst/>
                          <a:latin typeface="+mn-ea"/>
                          <a:ea typeface="+mn-ea"/>
                        </a:rPr>
                        <a:t>个字符，如果</a:t>
                      </a:r>
                      <a:r>
                        <a:rPr lang="en" altLang="zh-CN" sz="2200" kern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zh-CN" altLang="en-US" sz="2200" kern="1000" dirty="0">
                          <a:effectLst/>
                          <a:latin typeface="+mn-ea"/>
                          <a:ea typeface="+mn-ea"/>
                        </a:rPr>
                        <a:t>未给定或为负则读取整个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文件。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0271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>
                          <a:effectLst/>
                          <a:latin typeface="+mn-lt"/>
                          <a:ea typeface="+mn-ea"/>
                        </a:rPr>
                        <a:t>readline()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从文件中读取一行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字符串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56743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>
                          <a:effectLst/>
                          <a:latin typeface="+mn-lt"/>
                          <a:ea typeface="+mn-ea"/>
                        </a:rPr>
                        <a:t>readlines()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从文件中读取每行字符串，并将每行字符串都存到一个列表中。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0578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>
                          <a:effectLst/>
                          <a:latin typeface="+mn-lt"/>
                          <a:ea typeface="+mn-ea"/>
                        </a:rPr>
                        <a:t>write(str)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将字符串</a:t>
                      </a:r>
                      <a:r>
                        <a:rPr lang="en-US" sz="2200" kern="1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写入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文件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276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>
                          <a:effectLst/>
                          <a:latin typeface="+mn-lt"/>
                          <a:ea typeface="+mn-ea"/>
                        </a:rPr>
                        <a:t>writelines(seq)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向文件写入字符串序列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集合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5791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>
                          <a:effectLst/>
                          <a:latin typeface="+mn-lt"/>
                          <a:ea typeface="+mn-ea"/>
                        </a:rPr>
                        <a:t>seek(offset,from)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在文件中将指针从</a:t>
                      </a:r>
                      <a:r>
                        <a:rPr lang="en-US" sz="2200" kern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偏移</a:t>
                      </a:r>
                      <a:r>
                        <a:rPr lang="en-US" sz="2200" kern="1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字节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77502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0" dirty="0">
                          <a:effectLst/>
                          <a:latin typeface="+mn-lt"/>
                          <a:ea typeface="+mn-ea"/>
                        </a:rPr>
                        <a:t>tell()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返回当前在文件中的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位置</a:t>
                      </a:r>
                      <a:r>
                        <a:rPr lang="zh-CN" altLang="en-US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0991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3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7715" y="1840837"/>
            <a:ext cx="8737600" cy="3779995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close</a:t>
            </a:r>
            <a:r>
              <a:rPr lang="zh-CN" altLang="zh-CN" b="1" dirty="0">
                <a:solidFill>
                  <a:schemeClr val="tx2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用来关闭文件对象，某些情况下，还会完成将写入缓冲区的内容保存到磁盘上的附加功能。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tx2"/>
                </a:solidFill>
              </a:rPr>
              <a:t>关键字</a:t>
            </a:r>
            <a:r>
              <a:rPr lang="en-US" altLang="zh-CN" b="1" dirty="0">
                <a:solidFill>
                  <a:schemeClr val="tx2"/>
                </a:solidFill>
              </a:rPr>
              <a:t>with</a:t>
            </a:r>
            <a:r>
              <a:rPr lang="zh-CN" altLang="en-US" dirty="0"/>
              <a:t>在不再需要访问文件后将其关闭。此时不再需要调用</a:t>
            </a:r>
            <a:r>
              <a:rPr lang="en-US" altLang="zh-CN" dirty="0"/>
              <a:t>close()</a:t>
            </a:r>
            <a:r>
              <a:rPr lang="zh-CN" altLang="en-US" dirty="0"/>
              <a:t>方法将文件关闭。</a:t>
            </a:r>
            <a:endParaRPr lang="en-US" altLang="zh-CN" dirty="0"/>
          </a:p>
          <a:p>
            <a:pPr lvl="1"/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test.txt',</a:t>
            </a:r>
            <a:r>
              <a:rPr lang="en-US" altLang="zh-CN" dirty="0" err="1"/>
              <a:t>mode</a:t>
            </a:r>
            <a:r>
              <a:rPr lang="en-US" altLang="zh-CN" dirty="0" smtClean="0"/>
              <a:t>='w')</a:t>
            </a:r>
            <a:r>
              <a:rPr lang="zh-CN" altLang="en-US" dirty="0" smtClean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file_obj</a:t>
            </a:r>
            <a:r>
              <a:rPr lang="en-US" altLang="zh-CN" dirty="0" smtClean="0"/>
              <a:t>:</a:t>
            </a:r>
            <a:endParaRPr lang="zh-CN" altLang="zh-CN" sz="2000" dirty="0"/>
          </a:p>
        </p:txBody>
      </p:sp>
      <p:sp>
        <p:nvSpPr>
          <p:cNvPr id="4" name="文本框 6">
            <a:extLst>
              <a:ext uri="{FF2B5EF4-FFF2-40B4-BE49-F238E27FC236}">
                <a16:creationId xmlns="" xmlns:a16="http://schemas.microsoft.com/office/drawing/2014/main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70" y="4805224"/>
            <a:ext cx="73150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/>
              <a:t>filename</a:t>
            </a:r>
            <a:r>
              <a:rPr lang="en-US" altLang="zh-CN" u="none" dirty="0" smtClean="0"/>
              <a:t>=“test.txt</a:t>
            </a:r>
            <a:r>
              <a:rPr lang="en-US" altLang="zh-CN" u="none" dirty="0"/>
              <a:t>"</a:t>
            </a:r>
          </a:p>
          <a:p>
            <a:endParaRPr lang="en-US" altLang="zh-CN" u="none" dirty="0"/>
          </a:p>
          <a:p>
            <a:r>
              <a:rPr lang="en-US" altLang="zh-CN" u="none" dirty="0"/>
              <a:t>with open(filename</a:t>
            </a:r>
            <a:r>
              <a:rPr lang="en-US" altLang="zh-CN" u="none" dirty="0" smtClean="0"/>
              <a:t>,</a:t>
            </a:r>
            <a:r>
              <a:rPr lang="en-US" altLang="zh-CN" u="none" dirty="0"/>
              <a:t> </a:t>
            </a:r>
            <a:r>
              <a:rPr lang="en-US" altLang="zh-CN" u="none" dirty="0">
                <a:solidFill>
                  <a:srgbClr val="C00000"/>
                </a:solidFill>
              </a:rPr>
              <a:t>'</a:t>
            </a:r>
            <a:r>
              <a:rPr lang="en-US" altLang="zh-CN" u="none" dirty="0" smtClean="0">
                <a:solidFill>
                  <a:srgbClr val="C00000"/>
                </a:solidFill>
              </a:rPr>
              <a:t>a'</a:t>
            </a:r>
            <a:r>
              <a:rPr lang="en-US" altLang="zh-CN" u="none" dirty="0" smtClean="0"/>
              <a:t>) </a:t>
            </a:r>
            <a:r>
              <a:rPr lang="en-US" altLang="zh-CN" u="none" dirty="0"/>
              <a:t>as </a:t>
            </a:r>
            <a:r>
              <a:rPr lang="en-US" altLang="zh-CN" u="none" dirty="0" err="1"/>
              <a:t>file_object</a:t>
            </a:r>
            <a:r>
              <a:rPr lang="en-US" altLang="zh-CN" u="none" dirty="0"/>
              <a:t>:</a:t>
            </a:r>
          </a:p>
          <a:p>
            <a:r>
              <a:rPr lang="en-US" altLang="zh-CN" u="none" dirty="0"/>
              <a:t>    </a:t>
            </a:r>
            <a:r>
              <a:rPr lang="en-US" altLang="zh-CN" u="none" dirty="0" err="1"/>
              <a:t>file_object.</a:t>
            </a:r>
            <a:r>
              <a:rPr lang="en-US" altLang="zh-CN" u="none" dirty="0" err="1">
                <a:solidFill>
                  <a:srgbClr val="C00000"/>
                </a:solidFill>
              </a:rPr>
              <a:t>write</a:t>
            </a:r>
            <a:r>
              <a:rPr lang="en-US" altLang="zh-CN" u="none" dirty="0"/>
              <a:t>("I love programming</a:t>
            </a:r>
            <a:r>
              <a:rPr lang="en-US" altLang="zh-CN" u="none" dirty="0" smtClean="0"/>
              <a:t>.")</a:t>
            </a:r>
            <a:endParaRPr lang="en-US" altLang="zh-CN" u="none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421874" y="4948377"/>
            <a:ext cx="3276600" cy="340735"/>
          </a:xfrm>
          <a:prstGeom prst="borderCallout1">
            <a:avLst>
              <a:gd name="adj1" fmla="val 18750"/>
              <a:gd name="adj2" fmla="val -8333"/>
              <a:gd name="adj3" fmla="val 158345"/>
              <a:gd name="adj4" fmla="val -377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‘a’</a:t>
            </a:r>
            <a:r>
              <a:rPr lang="zh-CN" altLang="en-US" sz="1600" dirty="0" smtClean="0"/>
              <a:t>是追加，</a:t>
            </a:r>
            <a:r>
              <a:rPr lang="en-US" altLang="zh-CN" sz="1600" dirty="0" smtClean="0"/>
              <a:t>‘w’</a:t>
            </a:r>
            <a:r>
              <a:rPr lang="zh-CN" altLang="en-US" sz="1600" dirty="0" smtClean="0"/>
              <a:t>是覆盖</a:t>
            </a:r>
            <a:endParaRPr lang="zh-CN" altLang="en-US" sz="1600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1412634" y="5791496"/>
              <a:ext cx="3036240" cy="1800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274" y="5782136"/>
                <a:ext cx="30549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92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6053" y="1843314"/>
            <a:ext cx="8079947" cy="4455886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write</a:t>
            </a:r>
            <a:r>
              <a:rPr lang="zh-CN" altLang="zh-CN" b="1" dirty="0">
                <a:solidFill>
                  <a:schemeClr val="tx2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在写、读写或者增加模式中利用文件对象保存</a:t>
            </a:r>
            <a:r>
              <a:rPr lang="zh-CN" altLang="zh-CN" dirty="0" smtClean="0"/>
              <a:t>内存内容到</a:t>
            </a:r>
            <a:r>
              <a:rPr lang="zh-CN" altLang="zh-CN" dirty="0"/>
              <a:t>文件的方法。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dirty="0" smtClean="0"/>
              <a:t>write(buffer</a:t>
            </a:r>
            <a:r>
              <a:rPr lang="en-US" altLang="zh-CN" sz="2400" dirty="0"/>
              <a:t>, /)</a:t>
            </a:r>
          </a:p>
          <a:p>
            <a:pPr lvl="1"/>
            <a:r>
              <a:rPr lang="en-US" altLang="zh-CN" dirty="0" smtClean="0"/>
              <a:t>buffer</a:t>
            </a:r>
            <a:r>
              <a:rPr lang="zh-CN" altLang="zh-CN" dirty="0"/>
              <a:t>是指定的内存的内容，“</a:t>
            </a:r>
            <a:r>
              <a:rPr lang="en-US" altLang="zh-CN" dirty="0"/>
              <a:t>/</a:t>
            </a:r>
            <a:r>
              <a:rPr lang="zh-CN" altLang="zh-CN" dirty="0"/>
              <a:t>”表示该方法只接受位置参数</a:t>
            </a:r>
            <a:r>
              <a:rPr lang="zh-CN" altLang="zh-CN" dirty="0" smtClean="0"/>
              <a:t>，不</a:t>
            </a:r>
            <a:r>
              <a:rPr lang="zh-CN" altLang="zh-CN" dirty="0"/>
              <a:t>接受关键字参数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chemeClr val="tx2"/>
                </a:solidFill>
              </a:rPr>
              <a:t>read</a:t>
            </a:r>
            <a:r>
              <a:rPr lang="zh-CN" altLang="zh-CN" b="1" dirty="0" smtClean="0">
                <a:solidFill>
                  <a:schemeClr val="tx2"/>
                </a:solidFill>
              </a:rPr>
              <a:t>方法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在读或者读写模式下利用文件对象读取文件的方法。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b="1" dirty="0" smtClean="0"/>
              <a:t>	read(size=-1, /)</a:t>
            </a:r>
            <a:endParaRPr lang="zh-CN" altLang="zh-CN" sz="2400" dirty="0" smtClean="0"/>
          </a:p>
          <a:p>
            <a:pPr lvl="1"/>
            <a:r>
              <a:rPr lang="en-US" altLang="zh-CN" dirty="0" smtClean="0"/>
              <a:t>size</a:t>
            </a:r>
            <a:r>
              <a:rPr lang="zh-CN" altLang="zh-CN" dirty="0" smtClean="0"/>
              <a:t>表示读取的字符数，如果</a:t>
            </a:r>
            <a:r>
              <a:rPr lang="en-US" altLang="zh-CN" dirty="0" smtClean="0"/>
              <a:t>size</a:t>
            </a:r>
            <a:r>
              <a:rPr lang="zh-CN" altLang="zh-CN" dirty="0" smtClean="0"/>
              <a:t>超过文件中字符的数量，或者默认为</a:t>
            </a:r>
            <a:r>
              <a:rPr lang="en-US" altLang="zh-CN" dirty="0" smtClean="0"/>
              <a:t>-1</a:t>
            </a:r>
            <a:r>
              <a:rPr lang="zh-CN" altLang="zh-CN" dirty="0" smtClean="0"/>
              <a:t>，则读取到文件结束为止。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595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6053" y="1750541"/>
            <a:ext cx="8036404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 smtClean="0"/>
              <a:t>【</a:t>
            </a:r>
            <a:r>
              <a:rPr lang="zh-CN" altLang="zh-CN" sz="2400" b="1" dirty="0"/>
              <a:t>例</a:t>
            </a:r>
            <a:r>
              <a:rPr lang="en-US" altLang="zh-CN" sz="2400" b="1" dirty="0"/>
              <a:t>8-2</a:t>
            </a:r>
            <a:r>
              <a:rPr lang="zh-CN" altLang="zh-CN" sz="2400" b="1" dirty="0"/>
              <a:t>】</a:t>
            </a:r>
            <a:r>
              <a:rPr lang="zh-CN" altLang="zh-CN" sz="2400" dirty="0"/>
              <a:t>将“</a:t>
            </a:r>
            <a:r>
              <a:rPr lang="en-US" altLang="zh-CN" sz="2400" dirty="0"/>
              <a:t>This text will be written into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</a:t>
            </a:r>
            <a:r>
              <a:rPr lang="zh-CN" altLang="zh-CN" sz="2400" dirty="0"/>
              <a:t>”以文本的方式写入“</a:t>
            </a:r>
            <a:r>
              <a:rPr lang="en-US" altLang="zh-CN" sz="2400" dirty="0" err="1"/>
              <a:t>test.txt</a:t>
            </a:r>
            <a:r>
              <a:rPr lang="zh-CN" altLang="zh-CN" sz="2400" dirty="0"/>
              <a:t>”文件中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lnSpc>
                <a:spcPts val="12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 = open("</a:t>
            </a:r>
            <a:r>
              <a:rPr lang="en-US" altLang="zh-CN" sz="2400" dirty="0" err="1"/>
              <a:t>test.txt",mode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C00000"/>
                </a:solidFill>
              </a:rPr>
              <a:t>'w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f.write</a:t>
            </a:r>
            <a:r>
              <a:rPr lang="en-US" altLang="zh-CN" sz="2400" dirty="0"/>
              <a:t>("This text will be written into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.\n")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f.write</a:t>
            </a:r>
            <a:r>
              <a:rPr lang="en-US" altLang="zh-CN" sz="2400" dirty="0"/>
              <a:t>("This is the second line in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f.close</a:t>
            </a:r>
            <a:r>
              <a:rPr lang="en-US" altLang="zh-CN" sz="2400" dirty="0">
                <a:solidFill>
                  <a:srgbClr val="C00000"/>
                </a:solidFill>
              </a:rPr>
              <a:t>()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lnSpc>
                <a:spcPts val="12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结果：在</a:t>
            </a:r>
            <a:r>
              <a:rPr lang="en-US" altLang="zh-CN" sz="2400" dirty="0" err="1"/>
              <a:t>test.txt</a:t>
            </a:r>
            <a:r>
              <a:rPr lang="zh-CN" altLang="zh-CN" sz="2400" dirty="0"/>
              <a:t>文件中显示</a:t>
            </a:r>
          </a:p>
          <a:p>
            <a:pPr marL="0" indent="0">
              <a:buNone/>
            </a:pPr>
            <a:r>
              <a:rPr lang="zh-CN" altLang="zh-CN" sz="2400" dirty="0"/>
              <a:t>“</a:t>
            </a:r>
            <a:r>
              <a:rPr lang="en-US" altLang="zh-CN" sz="2400" dirty="0"/>
              <a:t>This text will be written into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</a:t>
            </a:r>
            <a:r>
              <a:rPr lang="zh-CN" altLang="zh-CN" sz="2400" dirty="0"/>
              <a:t>”</a:t>
            </a:r>
          </a:p>
          <a:p>
            <a:pPr marL="0" indent="0">
              <a:buNone/>
            </a:pPr>
            <a:r>
              <a:rPr lang="zh-CN" altLang="zh-CN" sz="2400" dirty="0"/>
              <a:t>“</a:t>
            </a:r>
            <a:r>
              <a:rPr lang="en-US" altLang="zh-CN" sz="2400" dirty="0"/>
              <a:t>This is the second line in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</a:t>
            </a:r>
            <a:r>
              <a:rPr lang="zh-CN" altLang="zh-C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95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8809" y="2061029"/>
            <a:ext cx="8032677" cy="39769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 smtClean="0"/>
              <a:t>【</a:t>
            </a:r>
            <a:r>
              <a:rPr lang="zh-CN" altLang="zh-CN" sz="2400" b="1" dirty="0"/>
              <a:t>例</a:t>
            </a:r>
            <a:r>
              <a:rPr lang="en-US" altLang="zh-CN" sz="2400" b="1" dirty="0"/>
              <a:t>8-3</a:t>
            </a:r>
            <a:r>
              <a:rPr lang="zh-CN" altLang="zh-CN" sz="2400" b="1" dirty="0"/>
              <a:t>】</a:t>
            </a:r>
            <a:r>
              <a:rPr lang="zh-CN" altLang="zh-CN" sz="2400" dirty="0"/>
              <a:t>以文本方式读取</a:t>
            </a:r>
            <a:r>
              <a:rPr lang="en-US" altLang="zh-CN" sz="2400" dirty="0"/>
              <a:t>9</a:t>
            </a:r>
            <a:r>
              <a:rPr lang="zh-CN" altLang="zh-CN" sz="2400" dirty="0"/>
              <a:t>个字符，则得到“</a:t>
            </a:r>
            <a:r>
              <a:rPr lang="en-US" altLang="zh-CN" sz="2400" dirty="0"/>
              <a:t>This text</a:t>
            </a:r>
            <a:r>
              <a:rPr lang="zh-CN" altLang="zh-CN" sz="2400" dirty="0"/>
              <a:t>”的</a:t>
            </a:r>
            <a:r>
              <a:rPr lang="zh-CN" altLang="zh-CN" sz="2400" dirty="0" smtClean="0"/>
              <a:t>字符串</a:t>
            </a:r>
            <a:r>
              <a:rPr lang="zh-CN" altLang="en-US" sz="2400" dirty="0" smtClean="0"/>
              <a:t>。</a:t>
            </a:r>
            <a:endParaRPr lang="zh-CN" altLang="zh-CN" sz="2400" dirty="0"/>
          </a:p>
          <a:p>
            <a:pPr marL="0" indent="0">
              <a:lnSpc>
                <a:spcPts val="12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 = open("</a:t>
            </a:r>
            <a:r>
              <a:rPr lang="en-US" altLang="zh-CN" sz="2400" dirty="0" err="1"/>
              <a:t>test.txt",mode</a:t>
            </a:r>
            <a:r>
              <a:rPr lang="en-US" altLang="zh-CN" sz="2400" dirty="0"/>
              <a:t>='r')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content = </a:t>
            </a:r>
            <a:r>
              <a:rPr lang="en-US" altLang="zh-CN" sz="2400" dirty="0" err="1">
                <a:solidFill>
                  <a:srgbClr val="C00000"/>
                </a:solidFill>
              </a:rPr>
              <a:t>f.read</a:t>
            </a:r>
            <a:r>
              <a:rPr lang="en-US" altLang="zh-CN" sz="2400" dirty="0">
                <a:solidFill>
                  <a:srgbClr val="C00000"/>
                </a:solidFill>
              </a:rPr>
              <a:t>(9)</a:t>
            </a:r>
            <a:endParaRPr lang="zh-C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print(content)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结果：</a:t>
            </a:r>
            <a:r>
              <a:rPr lang="en-US" altLang="zh-CN" sz="2400" dirty="0"/>
              <a:t>This text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4243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6053" y="1930397"/>
            <a:ext cx="8138004" cy="4339773"/>
          </a:xfrm>
        </p:spPr>
        <p:txBody>
          <a:bodyPr/>
          <a:lstStyle/>
          <a:p>
            <a:r>
              <a:rPr lang="en-US" altLang="zh-CN" sz="2400" b="1" dirty="0" err="1">
                <a:solidFill>
                  <a:schemeClr val="tx2"/>
                </a:solidFill>
              </a:rPr>
              <a:t>readline</a:t>
            </a:r>
            <a:r>
              <a:rPr lang="zh-CN" altLang="zh-CN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：</a:t>
            </a:r>
            <a:r>
              <a:rPr lang="zh-CN" altLang="zh-CN" sz="2400" dirty="0"/>
              <a:t>每次读取文件中的一行文件，该方法可以结合循环来读取整个文件，直到文件结束为止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200" b="1" dirty="0" smtClean="0"/>
              <a:t>                           </a:t>
            </a:r>
            <a:r>
              <a:rPr lang="en-US" altLang="zh-CN" sz="2200" b="1" dirty="0" err="1" smtClean="0"/>
              <a:t>readline</a:t>
            </a:r>
            <a:r>
              <a:rPr lang="en-US" altLang="zh-CN" sz="2200" b="1" dirty="0" smtClean="0"/>
              <a:t>(size=-1, /)</a:t>
            </a:r>
          </a:p>
          <a:p>
            <a:r>
              <a:rPr lang="en-US" altLang="zh-CN" sz="2400" b="1" dirty="0" err="1" smtClean="0">
                <a:solidFill>
                  <a:schemeClr val="tx2"/>
                </a:solidFill>
              </a:rPr>
              <a:t>readlines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方法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一次将文件的所有行都读取出来并保存在一个列表中。通常情况下，只有文本大到内存无法一次容下的情况下才使用</a:t>
            </a:r>
            <a:r>
              <a:rPr lang="en-US" altLang="zh-CN" sz="2400" dirty="0" err="1" smtClean="0"/>
              <a:t>readline</a:t>
            </a:r>
            <a:r>
              <a:rPr lang="zh-CN" altLang="zh-CN" sz="2400" dirty="0" smtClean="0"/>
              <a:t>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800" b="1" dirty="0" smtClean="0"/>
              <a:t>		</a:t>
            </a:r>
            <a:r>
              <a:rPr lang="en-US" altLang="zh-CN" sz="2200" b="1" dirty="0" err="1" smtClean="0"/>
              <a:t>readlines</a:t>
            </a:r>
            <a:r>
              <a:rPr lang="en-US" altLang="zh-CN" sz="2200" b="1" dirty="0" smtClean="0"/>
              <a:t>(hint=-1, /)</a:t>
            </a:r>
          </a:p>
          <a:p>
            <a:r>
              <a:rPr lang="en-US" altLang="zh-CN" sz="2400" b="1" dirty="0" err="1" smtClean="0">
                <a:solidFill>
                  <a:schemeClr val="tx2"/>
                </a:solidFill>
              </a:rPr>
              <a:t>writelines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方法</a:t>
            </a:r>
            <a:r>
              <a:rPr lang="zh-CN" altLang="en-US" sz="2400" b="1" dirty="0" smtClean="0"/>
              <a:t>：</a:t>
            </a:r>
            <a:r>
              <a:rPr lang="zh-CN" altLang="zh-CN" sz="2400" dirty="0" smtClean="0"/>
              <a:t>也可以采用</a:t>
            </a:r>
            <a:r>
              <a:rPr lang="en-US" altLang="zh-CN" sz="2400" dirty="0" err="1" smtClean="0"/>
              <a:t>writelines</a:t>
            </a:r>
            <a:r>
              <a:rPr lang="zh-CN" altLang="zh-CN" sz="2400" dirty="0" smtClean="0"/>
              <a:t>方法从一个列表中一次将内容全部写入到文件中。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800" b="1" dirty="0" smtClean="0"/>
              <a:t>		</a:t>
            </a:r>
            <a:r>
              <a:rPr lang="en-US" altLang="zh-CN" sz="2200" b="1" dirty="0" err="1" smtClean="0"/>
              <a:t>writelines</a:t>
            </a:r>
            <a:r>
              <a:rPr lang="en-US" altLang="zh-CN" sz="2200" b="1" dirty="0" smtClean="0"/>
              <a:t>(lines, /)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7555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6053" y="1901371"/>
            <a:ext cx="8138004" cy="428171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 smtClean="0"/>
              <a:t>【</a:t>
            </a:r>
            <a:r>
              <a:rPr lang="zh-CN" altLang="zh-CN" sz="2400" b="1" dirty="0"/>
              <a:t>例</a:t>
            </a:r>
            <a:r>
              <a:rPr lang="en-US" altLang="zh-CN" sz="2400" b="1" dirty="0"/>
              <a:t>8-4</a:t>
            </a:r>
            <a:r>
              <a:rPr lang="zh-CN" altLang="zh-CN" sz="2400" b="1" dirty="0"/>
              <a:t>】</a:t>
            </a:r>
            <a:r>
              <a:rPr lang="zh-CN" altLang="zh-CN" sz="2400" dirty="0"/>
              <a:t>当读取的内容不为</a:t>
            </a:r>
            <a:r>
              <a:rPr lang="en-US" altLang="zh-CN" sz="2400" dirty="0"/>
              <a:t>None</a:t>
            </a:r>
            <a:r>
              <a:rPr lang="zh-CN" altLang="zh-CN" sz="2400" dirty="0"/>
              <a:t>时，就继续读取下一行，直到文件结束为止</a:t>
            </a:r>
            <a:r>
              <a:rPr lang="zh-CN" altLang="en-US" sz="2400" dirty="0"/>
              <a:t>。</a:t>
            </a:r>
            <a:r>
              <a:rPr lang="en-US" altLang="zh-CN" sz="2400" dirty="0"/>
              <a:t>	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 = open("</a:t>
            </a:r>
            <a:r>
              <a:rPr lang="en-US" altLang="zh-CN" sz="2400" dirty="0" err="1"/>
              <a:t>test.txt",mode</a:t>
            </a:r>
            <a:r>
              <a:rPr lang="en-US" altLang="zh-CN" sz="2400" dirty="0"/>
              <a:t>='r')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while True: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content = </a:t>
            </a:r>
            <a:r>
              <a:rPr lang="en-US" altLang="zh-CN" sz="2400" dirty="0" err="1"/>
              <a:t>f.readline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if not content: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break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print(content)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f.close</a:t>
            </a:r>
            <a:r>
              <a:rPr lang="en-US" altLang="zh-CN" sz="2400" dirty="0" smtClean="0"/>
              <a:t>()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555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1915" y="1925295"/>
            <a:ext cx="8235681" cy="422876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b="1" dirty="0"/>
              <a:t>【例</a:t>
            </a:r>
            <a:r>
              <a:rPr lang="en-US" altLang="zh-CN" sz="2400" b="1" dirty="0"/>
              <a:t>8-5</a:t>
            </a:r>
            <a:r>
              <a:rPr lang="zh-CN" altLang="zh-CN" sz="2400" b="1" dirty="0"/>
              <a:t>】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readlines</a:t>
            </a:r>
            <a:r>
              <a:rPr lang="zh-CN" altLang="en-US" sz="2400" dirty="0"/>
              <a:t>读取</a:t>
            </a:r>
            <a:r>
              <a:rPr lang="zh-CN" altLang="en-US" sz="2400" dirty="0" smtClean="0"/>
              <a:t>文件。</a:t>
            </a:r>
            <a:endParaRPr lang="en-US" altLang="zh-CN" sz="2400" dirty="0"/>
          </a:p>
          <a:p>
            <a:pPr marL="0" indent="0">
              <a:lnSpc>
                <a:spcPts val="1200"/>
              </a:lnSpc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 = open("</a:t>
            </a:r>
            <a:r>
              <a:rPr lang="en-US" altLang="zh-CN" sz="2400" dirty="0" err="1"/>
              <a:t>test.txt",mode</a:t>
            </a:r>
            <a:r>
              <a:rPr lang="en-US" altLang="zh-CN" sz="2400" dirty="0"/>
              <a:t>='r')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contents = </a:t>
            </a:r>
            <a:r>
              <a:rPr lang="en-US" altLang="zh-CN" sz="2400" dirty="0" err="1"/>
              <a:t>f.readlines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print(contents)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f.close</a:t>
            </a:r>
            <a:r>
              <a:rPr lang="en-US" altLang="zh-CN" sz="2400" dirty="0" smtClean="0"/>
              <a:t>()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结果：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['This text will be written into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.\n', 'This is the second line in the </a:t>
            </a:r>
            <a:r>
              <a:rPr lang="en-US" altLang="zh-CN" sz="2400" dirty="0" err="1"/>
              <a:t>test.txt</a:t>
            </a:r>
            <a:r>
              <a:rPr lang="en-US" altLang="zh-CN" sz="2400" dirty="0"/>
              <a:t>.']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BB5BE14C-130D-BC46-AA3B-7310DFEFA658}"/>
              </a:ext>
            </a:extLst>
          </p:cNvPr>
          <p:cNvSpPr/>
          <p:nvPr/>
        </p:nvSpPr>
        <p:spPr bwMode="auto">
          <a:xfrm>
            <a:off x="5721178" y="3650752"/>
            <a:ext cx="2232651" cy="1126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读取的</a:t>
            </a:r>
            <a:r>
              <a:rPr lang="en" altLang="zh-CN" sz="2000" dirty="0">
                <a:solidFill>
                  <a:schemeClr val="bg1">
                    <a:lumMod val="95000"/>
                  </a:schemeClr>
                </a:solidFill>
              </a:rPr>
              <a:t>contents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是包含了两个字符串的一个列表 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kumimoji="0" lang="zh-CN" altLang="en-US" sz="2000" b="0" i="0" u="sng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" name="直线箭头连接符 2">
            <a:extLst>
              <a:ext uri="{FF2B5EF4-FFF2-40B4-BE49-F238E27FC236}">
                <a16:creationId xmlns="" xmlns:a16="http://schemas.microsoft.com/office/drawing/2014/main" id="{3FFB893B-17E9-8C42-88CF-140FC2BF15C7}"/>
              </a:ext>
            </a:extLst>
          </p:cNvPr>
          <p:cNvCxnSpPr>
            <a:endCxn id="4" idx="1"/>
          </p:cNvCxnSpPr>
          <p:nvPr/>
        </p:nvCxnSpPr>
        <p:spPr bwMode="auto">
          <a:xfrm rot="5400000" flipH="1" flipV="1">
            <a:off x="4771552" y="4261006"/>
            <a:ext cx="996817" cy="9024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</p:spPr>
      </p:cxnSp>
      <p:cxnSp>
        <p:nvCxnSpPr>
          <p:cNvPr id="9" name="直线箭头连接符 2">
            <a:extLst>
              <a:ext uri="{FF2B5EF4-FFF2-40B4-BE49-F238E27FC236}">
                <a16:creationId xmlns="" xmlns:a16="http://schemas.microsoft.com/office/drawing/2014/main" id="{3FFB893B-17E9-8C42-88CF-140FC2BF15C7}"/>
              </a:ext>
            </a:extLst>
          </p:cNvPr>
          <p:cNvCxnSpPr>
            <a:endCxn id="4" idx="1"/>
          </p:cNvCxnSpPr>
          <p:nvPr/>
        </p:nvCxnSpPr>
        <p:spPr bwMode="auto">
          <a:xfrm>
            <a:off x="3628571" y="3367314"/>
            <a:ext cx="2092607" cy="846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95187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48343" y="1635010"/>
            <a:ext cx="8505371" cy="5019789"/>
          </a:xfrm>
        </p:spPr>
        <p:txBody>
          <a:bodyPr/>
          <a:lstStyle/>
          <a:p>
            <a:r>
              <a:rPr lang="en-US" altLang="zh-CN" sz="2200" b="1" dirty="0">
                <a:solidFill>
                  <a:schemeClr val="tx2"/>
                </a:solidFill>
              </a:rPr>
              <a:t>tell</a:t>
            </a:r>
            <a:r>
              <a:rPr lang="zh-CN" altLang="zh-CN" sz="2200" b="1" dirty="0">
                <a:solidFill>
                  <a:schemeClr val="tx2"/>
                </a:solidFill>
              </a:rPr>
              <a:t>方法</a:t>
            </a:r>
            <a:r>
              <a:rPr lang="zh-CN" altLang="en-US" sz="2200" dirty="0"/>
              <a:t>：</a:t>
            </a:r>
            <a:r>
              <a:rPr lang="zh-CN" altLang="zh-CN" sz="2200" dirty="0"/>
              <a:t>当打开文件后，在内存中有一个游标指向文件的首部，在文件进行读取和写入的时候，游标不断移动，控制读取和插入的位置。</a:t>
            </a:r>
            <a:r>
              <a:rPr lang="en-US" altLang="zh-CN" sz="2200" dirty="0"/>
              <a:t>tell</a:t>
            </a:r>
            <a:r>
              <a:rPr lang="zh-CN" altLang="zh-CN" sz="2200" dirty="0"/>
              <a:t>方法用来获取文件当前游标的位置</a:t>
            </a:r>
            <a:r>
              <a:rPr lang="zh-CN" altLang="zh-CN" sz="2200" dirty="0" smtClean="0"/>
              <a:t>。</a:t>
            </a:r>
            <a:endParaRPr lang="zh-CN" altLang="zh-CN" sz="2200" dirty="0"/>
          </a:p>
          <a:p>
            <a:pPr marL="0" indent="0">
              <a:lnSpc>
                <a:spcPts val="1200"/>
              </a:lnSpc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zh-CN" sz="2200" dirty="0"/>
              <a:t>【例</a:t>
            </a:r>
            <a:r>
              <a:rPr lang="en-US" altLang="zh-CN" sz="2200" dirty="0"/>
              <a:t>8-6</a:t>
            </a:r>
            <a:r>
              <a:rPr lang="zh-CN" altLang="zh-CN" sz="2200" dirty="0"/>
              <a:t>】</a:t>
            </a:r>
            <a:r>
              <a:rPr lang="zh-CN" altLang="en-US" sz="2200" dirty="0"/>
              <a:t>打开文件后调用</a:t>
            </a:r>
            <a:r>
              <a:rPr lang="en-US" altLang="zh-CN" sz="2200" dirty="0"/>
              <a:t>tell</a:t>
            </a:r>
            <a:r>
              <a:rPr lang="zh-CN" altLang="en-US" sz="2200" dirty="0"/>
              <a:t>方法，查看游标。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f </a:t>
            </a:r>
            <a:r>
              <a:rPr lang="en-US" altLang="zh-CN" sz="2200" dirty="0"/>
              <a:t>= open("</a:t>
            </a:r>
            <a:r>
              <a:rPr lang="en-US" altLang="zh-CN" sz="2200" dirty="0" err="1"/>
              <a:t>test.txt",mode</a:t>
            </a:r>
            <a:r>
              <a:rPr lang="en-US" altLang="zh-CN" sz="2200" dirty="0"/>
              <a:t>='r')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begin </a:t>
            </a:r>
            <a:r>
              <a:rPr lang="en-US" altLang="zh-CN" sz="2200" dirty="0">
                <a:solidFill>
                  <a:schemeClr val="tx2"/>
                </a:solidFill>
              </a:rPr>
              <a:t>= </a:t>
            </a:r>
            <a:r>
              <a:rPr lang="en-US" altLang="zh-CN" sz="2200" dirty="0" err="1">
                <a:solidFill>
                  <a:schemeClr val="tx2"/>
                </a:solidFill>
              </a:rPr>
              <a:t>f.tell</a:t>
            </a:r>
            <a:r>
              <a:rPr lang="en-US" altLang="zh-CN" sz="2200" dirty="0">
                <a:solidFill>
                  <a:schemeClr val="tx2"/>
                </a:solidFill>
              </a:rPr>
              <a:t>()</a:t>
            </a:r>
            <a:endParaRPr lang="zh-CN" altLang="zh-CN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200" dirty="0" smtClean="0"/>
              <a:t>contents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f.readlines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end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f.tell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print(begin</a:t>
            </a:r>
            <a:r>
              <a:rPr lang="en-US" altLang="zh-CN" sz="2200" dirty="0"/>
              <a:t>, end)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f.close</a:t>
            </a:r>
            <a:r>
              <a:rPr lang="en-US" altLang="zh-CN" sz="2200" dirty="0" smtClean="0"/>
              <a:t>()</a:t>
            </a:r>
          </a:p>
          <a:p>
            <a:pPr marL="0" indent="0">
              <a:buNone/>
            </a:pPr>
            <a:endParaRPr lang="zh-CN" altLang="zh-CN" sz="2200" dirty="0"/>
          </a:p>
          <a:p>
            <a:pPr marL="0" indent="0">
              <a:buNone/>
            </a:pPr>
            <a:r>
              <a:rPr lang="zh-CN" altLang="zh-CN" sz="2200" dirty="0"/>
              <a:t>结果：</a:t>
            </a:r>
            <a:r>
              <a:rPr lang="en-US" altLang="zh-CN" sz="2200" dirty="0"/>
              <a:t>0 85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2043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40228" y="1988456"/>
            <a:ext cx="7866743" cy="441234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案例</a:t>
            </a:r>
          </a:p>
          <a:p>
            <a:pPr>
              <a:lnSpc>
                <a:spcPct val="12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文件</a:t>
            </a:r>
          </a:p>
          <a:p>
            <a:pPr>
              <a:lnSpc>
                <a:spcPct val="12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数据文件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异常及处理</a:t>
            </a:r>
          </a:p>
          <a:p>
            <a:pPr>
              <a:lnSpc>
                <a:spcPct val="12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编程实践</a:t>
            </a:r>
          </a:p>
          <a:p>
            <a:pPr>
              <a:lnSpc>
                <a:spcPct val="12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141366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4800" y="2017486"/>
            <a:ext cx="8621486" cy="4049486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seek</a:t>
            </a:r>
            <a:r>
              <a:rPr lang="zh-CN" altLang="zh-CN" b="1" dirty="0">
                <a:solidFill>
                  <a:schemeClr val="tx2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用来将游标移动到指定的位置。通常来说，当文件进行一次读写后，游标会发生变化，在没有重新打开文件进行再次读写时，常常需要移动游标到合适的位置。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b="1" dirty="0"/>
              <a:t>		</a:t>
            </a:r>
            <a:r>
              <a:rPr lang="en-US" altLang="zh-CN" sz="2400" b="1" dirty="0" smtClean="0"/>
              <a:t>seek(cookie</a:t>
            </a:r>
            <a:r>
              <a:rPr lang="en-US" altLang="zh-CN" sz="2400" b="1" dirty="0"/>
              <a:t>, whence=0, /)</a:t>
            </a:r>
          </a:p>
          <a:p>
            <a:pPr lvl="1"/>
            <a:r>
              <a:rPr lang="en-US" altLang="zh-CN" dirty="0"/>
              <a:t>whence</a:t>
            </a:r>
            <a:r>
              <a:rPr lang="zh-CN" altLang="zh-CN" dirty="0"/>
              <a:t>表示游标的起始位置，</a:t>
            </a:r>
            <a:r>
              <a:rPr lang="en-US" altLang="zh-CN" dirty="0"/>
              <a:t>0</a:t>
            </a:r>
            <a:r>
              <a:rPr lang="zh-CN" altLang="zh-CN" dirty="0"/>
              <a:t>表示文件的首部，</a:t>
            </a:r>
            <a:r>
              <a:rPr lang="en-US" altLang="zh-CN" dirty="0"/>
              <a:t>1</a:t>
            </a:r>
            <a:r>
              <a:rPr lang="zh-CN" altLang="zh-CN" dirty="0"/>
              <a:t>表示游标当前所在位置，</a:t>
            </a:r>
            <a:r>
              <a:rPr lang="en-US" altLang="zh-CN" dirty="0"/>
              <a:t>2</a:t>
            </a:r>
            <a:r>
              <a:rPr lang="zh-CN" altLang="zh-CN" dirty="0"/>
              <a:t>表示文件的尾部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cookie</a:t>
            </a:r>
            <a:r>
              <a:rPr lang="zh-CN" altLang="zh-CN" dirty="0"/>
              <a:t>表示游标移动的相对距离，正数表示向后移动，负数表示向前移动</a:t>
            </a:r>
            <a:r>
              <a:rPr lang="zh-CN" altLang="zh-CN" dirty="0" smtClean="0"/>
              <a:t>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17795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9000" y="1780155"/>
            <a:ext cx="8046998" cy="481659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【例</a:t>
            </a:r>
            <a:r>
              <a:rPr lang="en-US" altLang="zh-CN" sz="2000" dirty="0"/>
              <a:t>8-7</a:t>
            </a:r>
            <a:r>
              <a:rPr lang="zh-CN" altLang="zh-CN" sz="2000" dirty="0" smtClean="0"/>
              <a:t>】</a:t>
            </a:r>
            <a:r>
              <a:rPr lang="zh-CN" altLang="en-US" sz="2000" dirty="0" smtClean="0"/>
              <a:t>移动游标。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 </a:t>
            </a:r>
            <a:r>
              <a:rPr lang="en-US" altLang="zh-CN" sz="2000" dirty="0"/>
              <a:t>= open("</a:t>
            </a:r>
            <a:r>
              <a:rPr lang="en-US" altLang="zh-CN" sz="2000" dirty="0" err="1"/>
              <a:t>test.txt",mode</a:t>
            </a:r>
            <a:r>
              <a:rPr lang="en-US" altLang="zh-CN" sz="2000" dirty="0"/>
              <a:t>='a+')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position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f.tell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print</a:t>
            </a:r>
            <a:r>
              <a:rPr lang="en-US" altLang="zh-CN" sz="2000" dirty="0"/>
              <a:t>("cursor position before </a:t>
            </a:r>
            <a:r>
              <a:rPr lang="en-US" altLang="zh-CN" sz="2000" dirty="0" err="1"/>
              <a:t>writelines</a:t>
            </a:r>
            <a:r>
              <a:rPr lang="en-US" altLang="zh-CN" sz="2000" dirty="0"/>
              <a:t> at %</a:t>
            </a:r>
            <a:r>
              <a:rPr lang="en-US" altLang="zh-CN" sz="2000" dirty="0" err="1"/>
              <a:t>s"%position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f.writelines</a:t>
            </a:r>
            <a:r>
              <a:rPr lang="en-US" altLang="zh-CN" sz="2000" dirty="0"/>
              <a:t>(["\</a:t>
            </a:r>
            <a:r>
              <a:rPr lang="en-US" altLang="zh-CN" sz="2000" dirty="0" err="1"/>
              <a:t>nThis</a:t>
            </a:r>
            <a:r>
              <a:rPr lang="en-US" altLang="zh-CN" sz="2000" dirty="0"/>
              <a:t> is the third line in the test.txt."])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position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f.tell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print</a:t>
            </a:r>
            <a:r>
              <a:rPr lang="en-US" altLang="zh-CN" sz="2000" dirty="0"/>
              <a:t>("cursor position after </a:t>
            </a:r>
            <a:r>
              <a:rPr lang="en-US" altLang="zh-CN" sz="2000" dirty="0" err="1"/>
              <a:t>writelines</a:t>
            </a:r>
            <a:r>
              <a:rPr lang="en-US" altLang="zh-CN" sz="2000" dirty="0"/>
              <a:t> at %</a:t>
            </a:r>
            <a:r>
              <a:rPr lang="en-US" altLang="zh-CN" sz="2000" dirty="0" err="1"/>
              <a:t>s"%position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chemeClr val="tx2"/>
                </a:solidFill>
              </a:rPr>
              <a:t>f.seek</a:t>
            </a:r>
            <a:r>
              <a:rPr lang="en-US" altLang="zh-CN" sz="2000" dirty="0" smtClean="0">
                <a:solidFill>
                  <a:schemeClr val="tx2"/>
                </a:solidFill>
              </a:rPr>
              <a:t>(0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  <a:endParaRPr lang="zh-CN" altLang="zh-CN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contents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f.readlines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print(contents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position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f.tell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print</a:t>
            </a:r>
            <a:r>
              <a:rPr lang="en-US" altLang="zh-CN" sz="2000" dirty="0"/>
              <a:t>("cursor position after </a:t>
            </a:r>
            <a:r>
              <a:rPr lang="en-US" altLang="zh-CN" sz="2000" dirty="0" err="1"/>
              <a:t>readlines</a:t>
            </a:r>
            <a:r>
              <a:rPr lang="en-US" altLang="zh-CN" sz="2000" dirty="0"/>
              <a:t> at %</a:t>
            </a:r>
            <a:r>
              <a:rPr lang="en-US" altLang="zh-CN" sz="2000" dirty="0" err="1"/>
              <a:t>s"%position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f.close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BB5BE14C-130D-BC46-AA3B-7310DFEFA658}"/>
              </a:ext>
            </a:extLst>
          </p:cNvPr>
          <p:cNvSpPr/>
          <p:nvPr/>
        </p:nvSpPr>
        <p:spPr bwMode="auto">
          <a:xfrm>
            <a:off x="4644580" y="2104854"/>
            <a:ext cx="3497942" cy="64939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cursor position before </a:t>
            </a:r>
            <a:r>
              <a:rPr lang="en-US" altLang="zh-CN" sz="1600" dirty="0" err="1" smtClean="0">
                <a:solidFill>
                  <a:schemeClr val="accent3"/>
                </a:solidFill>
              </a:rPr>
              <a:t>writelines</a:t>
            </a:r>
            <a:r>
              <a:rPr lang="en-US" altLang="zh-CN" sz="1600" dirty="0" smtClean="0">
                <a:solidFill>
                  <a:schemeClr val="accent3"/>
                </a:solidFill>
              </a:rPr>
              <a:t> at 85</a:t>
            </a:r>
            <a:endParaRPr lang="zh-CN" altLang="zh-CN" sz="1600" dirty="0" smtClean="0">
              <a:solidFill>
                <a:schemeClr val="accent3"/>
              </a:solidFill>
            </a:endParaRPr>
          </a:p>
          <a:p>
            <a:r>
              <a:rPr lang="en-US" altLang="zh-CN" sz="1600" dirty="0" smtClean="0">
                <a:solidFill>
                  <a:schemeClr val="accent3"/>
                </a:solidFill>
              </a:rPr>
              <a:t>cursor position after </a:t>
            </a:r>
            <a:r>
              <a:rPr lang="en-US" altLang="zh-CN" sz="1600" dirty="0" err="1" smtClean="0">
                <a:solidFill>
                  <a:schemeClr val="accent3"/>
                </a:solidFill>
              </a:rPr>
              <a:t>writelines</a:t>
            </a:r>
            <a:r>
              <a:rPr lang="en-US" altLang="zh-CN" sz="1600" dirty="0" smtClean="0">
                <a:solidFill>
                  <a:schemeClr val="accent3"/>
                </a:solidFill>
              </a:rPr>
              <a:t> at 125</a:t>
            </a:r>
            <a:endParaRPr kumimoji="0" lang="zh-CN" altLang="en-US" sz="1600" b="0" i="0" u="sng" strike="noStrike" cap="none" normalizeH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BB5BE14C-130D-BC46-AA3B-7310DFEFA658}"/>
              </a:ext>
            </a:extLst>
          </p:cNvPr>
          <p:cNvSpPr/>
          <p:nvPr/>
        </p:nvSpPr>
        <p:spPr bwMode="auto">
          <a:xfrm>
            <a:off x="4807858" y="4929471"/>
            <a:ext cx="3497942" cy="37698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cursor position after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readlines</a:t>
            </a:r>
            <a:r>
              <a:rPr lang="en-US" altLang="zh-CN" sz="1600" dirty="0" smtClean="0">
                <a:solidFill>
                  <a:schemeClr val="bg1"/>
                </a:solidFill>
              </a:rPr>
              <a:t> at 125</a:t>
            </a:r>
            <a:endParaRPr lang="zh-CN" altLang="zh-CN" sz="1600" dirty="0">
              <a:solidFill>
                <a:schemeClr val="bg1"/>
              </a:solidFill>
            </a:endParaRPr>
          </a:p>
        </p:txBody>
      </p:sp>
      <p:cxnSp>
        <p:nvCxnSpPr>
          <p:cNvPr id="6" name="直线箭头连接符 2">
            <a:extLst>
              <a:ext uri="{FF2B5EF4-FFF2-40B4-BE49-F238E27FC236}">
                <a16:creationId xmlns="" xmlns:a16="http://schemas.microsoft.com/office/drawing/2014/main" id="{3FFB893B-17E9-8C42-88CF-140FC2BF15C7}"/>
              </a:ext>
            </a:extLst>
          </p:cNvPr>
          <p:cNvCxnSpPr/>
          <p:nvPr/>
        </p:nvCxnSpPr>
        <p:spPr bwMode="auto">
          <a:xfrm flipV="1">
            <a:off x="5138056" y="5306455"/>
            <a:ext cx="1451430" cy="469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直线箭头连接符 2">
            <a:extLst>
              <a:ext uri="{FF2B5EF4-FFF2-40B4-BE49-F238E27FC236}">
                <a16:creationId xmlns="" xmlns:a16="http://schemas.microsoft.com/office/drawing/2014/main" id="{3FFB893B-17E9-8C42-88CF-140FC2BF15C7}"/>
              </a:ext>
            </a:extLst>
          </p:cNvPr>
          <p:cNvCxnSpPr/>
          <p:nvPr/>
        </p:nvCxnSpPr>
        <p:spPr bwMode="auto">
          <a:xfrm rot="5400000" flipH="1" flipV="1">
            <a:off x="6243672" y="2869887"/>
            <a:ext cx="1273462" cy="10437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5739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3201" y="1973943"/>
            <a:ext cx="8752114" cy="4064000"/>
          </a:xfrm>
        </p:spPr>
        <p:txBody>
          <a:bodyPr/>
          <a:lstStyle/>
          <a:p>
            <a:r>
              <a:rPr lang="zh-CN" altLang="zh-CN" sz="2400" dirty="0" smtClean="0"/>
              <a:t>为了能够对二进制数据进行文件操作，采用</a:t>
            </a:r>
            <a:r>
              <a:rPr lang="en-US" altLang="zh-CN" sz="2400" dirty="0" smtClean="0">
                <a:solidFill>
                  <a:srgbClr val="C00000"/>
                </a:solidFill>
              </a:rPr>
              <a:t>pickle</a:t>
            </a:r>
            <a:r>
              <a:rPr lang="zh-CN" altLang="zh-CN" sz="2400" dirty="0" smtClean="0">
                <a:solidFill>
                  <a:srgbClr val="C00000"/>
                </a:solidFill>
              </a:rPr>
              <a:t>模块</a:t>
            </a:r>
            <a:r>
              <a:rPr lang="zh-CN" altLang="zh-CN" sz="2400" dirty="0" smtClean="0"/>
              <a:t>来实现，</a:t>
            </a:r>
            <a:r>
              <a:rPr lang="zh-CN" altLang="en-US" sz="2400" dirty="0" smtClean="0"/>
              <a:t>它</a:t>
            </a:r>
            <a:r>
              <a:rPr lang="zh-CN" altLang="zh-CN" sz="2400" dirty="0" smtClean="0"/>
              <a:t>可以将任何的二进制数据转换为字符串并与文件进行交互，其主要函数包括</a:t>
            </a:r>
            <a:r>
              <a:rPr lang="en-US" altLang="zh-CN" sz="2400" dirty="0" smtClean="0"/>
              <a:t>dump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load</a:t>
            </a:r>
            <a:r>
              <a:rPr lang="zh-CN" altLang="zh-CN" sz="2400" dirty="0" smtClean="0"/>
              <a:t>函数。</a:t>
            </a:r>
            <a:endParaRPr lang="en-US" altLang="zh-CN" sz="2400" dirty="0" smtClean="0"/>
          </a:p>
          <a:p>
            <a:pPr>
              <a:lnSpc>
                <a:spcPts val="1200"/>
              </a:lnSpc>
            </a:pPr>
            <a:endParaRPr lang="en-US" altLang="zh-CN" sz="2400" dirty="0" smtClean="0"/>
          </a:p>
          <a:p>
            <a:r>
              <a:rPr lang="en-US" altLang="zh-CN" sz="2400" b="1" dirty="0" smtClean="0">
                <a:solidFill>
                  <a:schemeClr val="tx2"/>
                </a:solidFill>
              </a:rPr>
              <a:t>dump</a:t>
            </a:r>
            <a:r>
              <a:rPr lang="zh-CN" altLang="zh-CN" sz="2400" b="1" dirty="0">
                <a:solidFill>
                  <a:schemeClr val="tx2"/>
                </a:solidFill>
              </a:rPr>
              <a:t>函数</a:t>
            </a:r>
            <a:r>
              <a:rPr lang="zh-CN" altLang="en-US" sz="2400" dirty="0"/>
              <a:t>：</a:t>
            </a:r>
            <a:r>
              <a:rPr lang="zh-CN" altLang="zh-CN" sz="2400" dirty="0"/>
              <a:t>将一个对象以二进制进行表示，然后存储到一个文件中。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000" b="1" dirty="0" smtClean="0"/>
              <a:t>                </a:t>
            </a:r>
            <a:r>
              <a:rPr lang="en-US" altLang="zh-CN" sz="2000" b="1" dirty="0" smtClean="0"/>
              <a:t>dump(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obj</a:t>
            </a:r>
            <a:r>
              <a:rPr lang="en-US" altLang="zh-CN" sz="2000" b="1" dirty="0">
                <a:solidFill>
                  <a:srgbClr val="C00000"/>
                </a:solidFill>
              </a:rPr>
              <a:t>, file, </a:t>
            </a:r>
            <a:r>
              <a:rPr lang="en-US" altLang="zh-CN" sz="2000" b="1" dirty="0"/>
              <a:t>protocol=None, *, </a:t>
            </a:r>
            <a:r>
              <a:rPr lang="en-US" altLang="zh-CN" sz="2000" b="1" dirty="0" err="1"/>
              <a:t>fix_imports</a:t>
            </a:r>
            <a:r>
              <a:rPr lang="en-US" altLang="zh-CN" sz="2000" b="1" dirty="0"/>
              <a:t>=True)</a:t>
            </a:r>
          </a:p>
          <a:p>
            <a:pPr lvl="1"/>
            <a:r>
              <a:rPr lang="zh-CN" altLang="zh-CN" sz="2000" dirty="0"/>
              <a:t>其中</a:t>
            </a:r>
            <a:r>
              <a:rPr lang="en-US" altLang="zh-CN" sz="2000" dirty="0" err="1">
                <a:solidFill>
                  <a:srgbClr val="C00000"/>
                </a:solidFill>
              </a:rPr>
              <a:t>obj</a:t>
            </a:r>
            <a:r>
              <a:rPr lang="zh-CN" altLang="zh-CN" sz="2000" dirty="0">
                <a:solidFill>
                  <a:srgbClr val="C00000"/>
                </a:solidFill>
              </a:rPr>
              <a:t>是对象名称</a:t>
            </a:r>
            <a:r>
              <a:rPr lang="zh-CN" altLang="zh-CN" sz="2000" dirty="0"/>
              <a:t>，</a:t>
            </a:r>
            <a:r>
              <a:rPr lang="en-US" altLang="zh-CN" sz="2000" dirty="0">
                <a:solidFill>
                  <a:srgbClr val="C00000"/>
                </a:solidFill>
              </a:rPr>
              <a:t>file</a:t>
            </a:r>
            <a:r>
              <a:rPr lang="zh-CN" altLang="zh-CN" sz="2000" dirty="0">
                <a:solidFill>
                  <a:srgbClr val="C00000"/>
                </a:solidFill>
              </a:rPr>
              <a:t>是文件对象</a:t>
            </a:r>
            <a:r>
              <a:rPr lang="zh-CN" altLang="zh-CN" sz="2000" dirty="0"/>
              <a:t>，该对象必须具有</a:t>
            </a:r>
            <a:r>
              <a:rPr lang="en-US" altLang="zh-CN" sz="2000" dirty="0"/>
              <a:t>write</a:t>
            </a:r>
            <a:r>
              <a:rPr lang="zh-CN" altLang="zh-CN" sz="2000" dirty="0"/>
              <a:t>的方法可供调用，因此</a:t>
            </a:r>
            <a:r>
              <a:rPr lang="en-US" altLang="zh-CN" sz="2000" dirty="0"/>
              <a:t>file</a:t>
            </a:r>
            <a:r>
              <a:rPr lang="zh-CN" altLang="zh-CN" sz="2000" dirty="0"/>
              <a:t>对象应该对应一个以二进制写方式打开的文件。“</a:t>
            </a:r>
            <a:r>
              <a:rPr lang="en-US" altLang="zh-CN" sz="2000" dirty="0"/>
              <a:t>*</a:t>
            </a:r>
            <a:r>
              <a:rPr lang="zh-CN" altLang="zh-CN" sz="2000" dirty="0"/>
              <a:t>”表示其后的参数必须为关键字参数。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49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2887" y="1664042"/>
            <a:ext cx="8221166" cy="495447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/>
              <a:t>【例</a:t>
            </a:r>
            <a:r>
              <a:rPr lang="en-US" altLang="zh-CN" sz="1800" dirty="0"/>
              <a:t>8-8</a:t>
            </a:r>
            <a:r>
              <a:rPr lang="zh-CN" altLang="zh-CN" sz="1800" dirty="0"/>
              <a:t>】</a:t>
            </a:r>
          </a:p>
          <a:p>
            <a:pPr marL="0" indent="0">
              <a:buNone/>
            </a:pPr>
            <a:r>
              <a:rPr lang="en-US" altLang="zh-CN" sz="1800" dirty="0"/>
              <a:t>import pickle</a:t>
            </a:r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TestClass</a:t>
            </a:r>
            <a:r>
              <a:rPr lang="en-US" altLang="zh-CN" sz="1800" dirty="0"/>
              <a:t>: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__(self):</a:t>
            </a:r>
          </a:p>
          <a:p>
            <a:pPr marL="0" indent="0">
              <a:buNone/>
            </a:pPr>
            <a:r>
              <a:rPr lang="en-US" altLang="zh-CN" sz="1800" dirty="0"/>
              <a:t>        self.name = "test"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self.size</a:t>
            </a:r>
            <a:r>
              <a:rPr lang="en-US" altLang="zh-CN" sz="1800" dirty="0"/>
              <a:t> = 3</a:t>
            </a:r>
          </a:p>
          <a:p>
            <a:pPr marL="0" indent="0">
              <a:buNone/>
            </a:pPr>
            <a:r>
              <a:rPr lang="en-US" altLang="zh-CN" sz="1800" dirty="0"/>
              <a:t>f = open("</a:t>
            </a:r>
            <a:r>
              <a:rPr lang="en-US" altLang="zh-CN" sz="1800" dirty="0" err="1"/>
              <a:t>testbin.txt",mode</a:t>
            </a:r>
            <a:r>
              <a:rPr lang="en-US" altLang="zh-CN" sz="1800" dirty="0"/>
              <a:t>='</a:t>
            </a:r>
            <a:r>
              <a:rPr lang="en-US" altLang="zh-CN" sz="1800" dirty="0" err="1"/>
              <a:t>wb</a:t>
            </a:r>
            <a:r>
              <a:rPr lang="en-US" altLang="zh-CN" sz="1800" dirty="0"/>
              <a:t>')</a:t>
            </a:r>
          </a:p>
          <a:p>
            <a:pPr marL="0" indent="0">
              <a:buNone/>
            </a:pPr>
            <a:r>
              <a:rPr lang="en-US" altLang="zh-CN" sz="1800" dirty="0"/>
              <a:t>c = </a:t>
            </a:r>
            <a:r>
              <a:rPr lang="en-US" altLang="zh-CN" sz="1800" dirty="0" err="1"/>
              <a:t>TestClass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C00000"/>
                </a:solidFill>
              </a:rPr>
              <a:t>pickle.dump</a:t>
            </a:r>
            <a:r>
              <a:rPr lang="en-US" altLang="zh-CN" sz="1800" dirty="0">
                <a:solidFill>
                  <a:srgbClr val="C0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zh-CN" sz="1800" dirty="0" err="1"/>
              <a:t>f.close</a:t>
            </a:r>
            <a:r>
              <a:rPr lang="en-US" altLang="zh-CN" sz="1800" dirty="0"/>
              <a:t>()</a:t>
            </a:r>
          </a:p>
          <a:p>
            <a:pPr>
              <a:lnSpc>
                <a:spcPts val="1200"/>
              </a:lnSpc>
              <a:buAutoNum type="arabicPlain" startAt="9"/>
            </a:pP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>
                <a:solidFill>
                  <a:schemeClr val="tx2"/>
                </a:solidFill>
              </a:rPr>
              <a:t>结果：在文件“</a:t>
            </a:r>
            <a:r>
              <a:rPr lang="en-US" altLang="zh-CN" sz="1800" dirty="0" err="1">
                <a:solidFill>
                  <a:schemeClr val="tx2"/>
                </a:solidFill>
              </a:rPr>
              <a:t>testbin.txt</a:t>
            </a:r>
            <a:r>
              <a:rPr lang="zh-CN" altLang="zh-CN" sz="1800" dirty="0">
                <a:solidFill>
                  <a:schemeClr val="tx2"/>
                </a:solidFill>
              </a:rPr>
              <a:t>”中</a:t>
            </a:r>
            <a:r>
              <a:rPr lang="zh-CN" altLang="zh-CN" sz="1800" dirty="0" smtClean="0">
                <a:solidFill>
                  <a:schemeClr val="tx2"/>
                </a:solidFill>
              </a:rPr>
              <a:t>显示</a:t>
            </a:r>
            <a:r>
              <a:rPr lang="zh-CN" altLang="en-US" sz="1800" dirty="0">
                <a:solidFill>
                  <a:schemeClr val="tx2"/>
                </a:solidFill>
              </a:rPr>
              <a:t>：</a:t>
            </a:r>
            <a:endParaRPr lang="zh-CN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zh-CN" sz="1800" dirty="0" smtClean="0"/>
              <a:t>“€</a:t>
            </a:r>
            <a:r>
              <a:rPr lang="en-US" altLang="zh-CN" sz="1800" dirty="0" err="1" smtClean="0"/>
              <a:t>c__main</a:t>
            </a:r>
            <a:r>
              <a:rPr lang="en-US" altLang="zh-CN" sz="1800" dirty="0" smtClean="0"/>
              <a:t>__</a:t>
            </a:r>
            <a:endParaRPr lang="zh-CN" altLang="zh-CN" sz="1800" dirty="0" smtClean="0"/>
          </a:p>
          <a:p>
            <a:pPr marL="0" indent="0">
              <a:buNone/>
            </a:pPr>
            <a:r>
              <a:rPr lang="en-US" altLang="zh-CN" sz="1800" dirty="0" err="1" smtClean="0"/>
              <a:t>TestClass</a:t>
            </a:r>
            <a:endParaRPr lang="zh-CN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q )</a:t>
            </a:r>
            <a:r>
              <a:rPr lang="zh-CN" altLang="zh-CN" sz="1800" dirty="0" smtClean="0"/>
              <a:t>乹</a:t>
            </a:r>
            <a:r>
              <a:rPr lang="en-US" altLang="zh-CN" sz="1800" dirty="0" smtClean="0"/>
              <a:t>}q(X   </a:t>
            </a:r>
            <a:r>
              <a:rPr lang="en-US" altLang="zh-CN" sz="1800" dirty="0" err="1" smtClean="0"/>
              <a:t>nameqX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testqX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sizeqKub</a:t>
            </a:r>
            <a:r>
              <a:rPr lang="en-US" altLang="zh-CN" sz="1800" dirty="0" smtClean="0"/>
              <a:t>.</a:t>
            </a:r>
            <a:r>
              <a:rPr lang="zh-CN" altLang="zh-CN" sz="1800" dirty="0" smtClean="0"/>
              <a:t>”</a:t>
            </a:r>
          </a:p>
          <a:p>
            <a:pPr marL="457200" lvl="1" indent="0">
              <a:buNone/>
            </a:pPr>
            <a:endParaRPr lang="zh-CN" altLang="zh-CN" sz="18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4E51401D-43DC-5440-936C-3261B8A914BC}"/>
              </a:ext>
            </a:extLst>
          </p:cNvPr>
          <p:cNvSpPr/>
          <p:nvPr/>
        </p:nvSpPr>
        <p:spPr bwMode="auto">
          <a:xfrm>
            <a:off x="5401962" y="2360140"/>
            <a:ext cx="3323967" cy="16369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在创建了一个“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TestClass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的类，并基于该类生成了一个对象“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c”</a:t>
            </a:r>
            <a:r>
              <a:rPr lang="zh-CN" altLang="en" dirty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将该对象采用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dump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方法存储到以二进制写的方式打开的“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testbin.txt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380C682C-7319-E044-8211-6590D0D86939}"/>
              </a:ext>
            </a:extLst>
          </p:cNvPr>
          <p:cNvSpPr/>
          <p:nvPr/>
        </p:nvSpPr>
        <p:spPr bwMode="auto">
          <a:xfrm>
            <a:off x="5370086" y="4621813"/>
            <a:ext cx="3323967" cy="13304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存入的是文本文件，但其实内容是以二进制方式存储的，因此当结果以字符串形式显示的时候，呈现的是乱码。</a:t>
            </a:r>
          </a:p>
        </p:txBody>
      </p:sp>
    </p:spTree>
    <p:extLst>
      <p:ext uri="{BB962C8B-B14F-4D97-AF65-F5344CB8AC3E}">
        <p14:creationId xmlns:p14="http://schemas.microsoft.com/office/powerpoint/2010/main" val="390040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4800" y="1959429"/>
            <a:ext cx="8577944" cy="3875305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load</a:t>
            </a:r>
            <a:r>
              <a:rPr lang="zh-CN" altLang="zh-CN" b="1" dirty="0">
                <a:solidFill>
                  <a:schemeClr val="tx2"/>
                </a:solidFill>
              </a:rPr>
              <a:t>函数</a:t>
            </a:r>
            <a:r>
              <a:rPr lang="zh-CN" altLang="en-US" b="1" dirty="0"/>
              <a:t>：</a:t>
            </a:r>
            <a:r>
              <a:rPr lang="zh-CN" altLang="zh-CN" dirty="0"/>
              <a:t>以</a:t>
            </a:r>
            <a:r>
              <a:rPr lang="en-US" altLang="zh-CN" dirty="0"/>
              <a:t>dump</a:t>
            </a:r>
            <a:r>
              <a:rPr lang="zh-CN" altLang="zh-CN" dirty="0"/>
              <a:t>函数存入文件的对象需要用</a:t>
            </a:r>
            <a:r>
              <a:rPr lang="en-US" altLang="zh-CN" dirty="0"/>
              <a:t>load</a:t>
            </a:r>
            <a:r>
              <a:rPr lang="zh-CN" altLang="zh-CN" dirty="0"/>
              <a:t>函数才能够重新提取出来。</a:t>
            </a:r>
            <a:endParaRPr lang="en-US" altLang="zh-CN" dirty="0"/>
          </a:p>
          <a:p>
            <a:pPr marL="0" indent="0">
              <a:spcBef>
                <a:spcPts val="480"/>
              </a:spcBef>
              <a:buNone/>
            </a:pPr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load(file</a:t>
            </a:r>
            <a:r>
              <a:rPr lang="en-US" altLang="zh-CN" sz="2200" b="1" dirty="0"/>
              <a:t>, *, </a:t>
            </a:r>
            <a:r>
              <a:rPr lang="en-US" altLang="zh-CN" sz="2200" b="1" dirty="0" err="1"/>
              <a:t>fix_imports</a:t>
            </a:r>
            <a:r>
              <a:rPr lang="en-US" altLang="zh-CN" sz="2200" b="1" dirty="0"/>
              <a:t>=True, encoding='ASCII', errors='strict</a:t>
            </a:r>
            <a:r>
              <a:rPr lang="en-US" altLang="zh-CN" sz="2200" b="1" dirty="0" smtClean="0"/>
              <a:t>’)</a:t>
            </a:r>
          </a:p>
          <a:p>
            <a:pPr marL="0" indent="0">
              <a:lnSpc>
                <a:spcPts val="1200"/>
              </a:lnSpc>
              <a:spcBef>
                <a:spcPts val="480"/>
              </a:spcBef>
              <a:buNone/>
            </a:pPr>
            <a:endParaRPr lang="en-US" altLang="zh-CN" sz="2200" b="1" dirty="0"/>
          </a:p>
          <a:p>
            <a:pPr lvl="1"/>
            <a:r>
              <a:rPr lang="en-US" altLang="zh-CN" dirty="0"/>
              <a:t>file</a:t>
            </a:r>
            <a:r>
              <a:rPr lang="zh-CN" altLang="zh-CN" dirty="0"/>
              <a:t>是文件对象，该对象必须具有</a:t>
            </a:r>
            <a:r>
              <a:rPr lang="en-US" altLang="zh-CN" dirty="0"/>
              <a:t>read</a:t>
            </a:r>
            <a:r>
              <a:rPr lang="zh-CN" altLang="zh-CN" dirty="0"/>
              <a:t>方法和</a:t>
            </a:r>
            <a:r>
              <a:rPr lang="en-US" altLang="zh-CN" dirty="0" err="1"/>
              <a:t>readline</a:t>
            </a:r>
            <a:r>
              <a:rPr lang="zh-CN" altLang="zh-CN" dirty="0"/>
              <a:t>方法可供调用，因此</a:t>
            </a:r>
            <a:r>
              <a:rPr lang="en-US" altLang="zh-CN" dirty="0"/>
              <a:t>file</a:t>
            </a:r>
            <a:r>
              <a:rPr lang="zh-CN" altLang="zh-CN" dirty="0"/>
              <a:t>对象应该对应一个以二进制读方式</a:t>
            </a:r>
            <a:r>
              <a:rPr lang="zh-CN" altLang="zh-CN" dirty="0" smtClean="0"/>
              <a:t>打开的文件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</a:t>
            </a:r>
            <a:r>
              <a:rPr lang="zh-CN" altLang="zh-CN" dirty="0"/>
              <a:t>函数返回一个对象，该对象必须由用户明确其所属类型。</a:t>
            </a:r>
          </a:p>
        </p:txBody>
      </p:sp>
    </p:spTree>
    <p:extLst>
      <p:ext uri="{BB962C8B-B14F-4D97-AF65-F5344CB8AC3E}">
        <p14:creationId xmlns:p14="http://schemas.microsoft.com/office/powerpoint/2010/main" val="385880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8999" y="1809183"/>
            <a:ext cx="8192143" cy="483836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【例</a:t>
            </a:r>
            <a:r>
              <a:rPr lang="en-US" altLang="zh-CN" sz="2000" dirty="0"/>
              <a:t>8-9</a:t>
            </a:r>
            <a:r>
              <a:rPr lang="zh-CN" altLang="zh-CN" sz="2000" dirty="0"/>
              <a:t>】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import pickle</a:t>
            </a:r>
          </a:p>
          <a:p>
            <a:pPr marL="0" indent="0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__(self):</a:t>
            </a:r>
          </a:p>
          <a:p>
            <a:pPr marL="0" indent="0">
              <a:buNone/>
            </a:pPr>
            <a:r>
              <a:rPr lang="en-US" altLang="zh-CN" sz="2000" dirty="0"/>
              <a:t>        self.name = "test"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self.size</a:t>
            </a:r>
            <a:r>
              <a:rPr lang="en-US" altLang="zh-CN" sz="2000" dirty="0"/>
              <a:t> = 3</a:t>
            </a:r>
          </a:p>
          <a:p>
            <a:pPr marL="0" indent="0">
              <a:buNone/>
            </a:pPr>
            <a:r>
              <a:rPr lang="en-US" altLang="zh-CN" sz="2000" dirty="0"/>
              <a:t>f = open("</a:t>
            </a:r>
            <a:r>
              <a:rPr lang="en-US" altLang="zh-CN" sz="2000" dirty="0" err="1"/>
              <a:t>testbin.txt",mode</a:t>
            </a:r>
            <a:r>
              <a:rPr lang="en-US" altLang="zh-CN" sz="2000" dirty="0"/>
              <a:t>='</a:t>
            </a:r>
            <a:r>
              <a:rPr lang="en-US" altLang="zh-CN" sz="2000" dirty="0" err="1"/>
              <a:t>rb</a:t>
            </a:r>
            <a:r>
              <a:rPr lang="en-US" altLang="zh-CN" sz="2000" dirty="0"/>
              <a:t>')</a:t>
            </a:r>
          </a:p>
          <a:p>
            <a:pPr marL="0" indent="0">
              <a:buNone/>
            </a:pPr>
            <a:r>
              <a:rPr lang="en-US" altLang="zh-CN" sz="2000" dirty="0"/>
              <a:t>c = </a:t>
            </a:r>
            <a:r>
              <a:rPr lang="en-US" altLang="zh-CN" sz="2000" dirty="0" err="1">
                <a:solidFill>
                  <a:srgbClr val="C00000"/>
                </a:solidFill>
              </a:rPr>
              <a:t>pickle.load</a:t>
            </a:r>
            <a:r>
              <a:rPr lang="en-US" altLang="zh-CN" sz="2000" dirty="0">
                <a:solidFill>
                  <a:srgbClr val="C0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zh-CN" sz="2000" dirty="0"/>
              <a:t>print(c, c.name, </a:t>
            </a:r>
            <a:r>
              <a:rPr lang="en-US" altLang="zh-CN" sz="2000" dirty="0" err="1"/>
              <a:t>c.size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f.close</a:t>
            </a:r>
            <a:r>
              <a:rPr lang="en-US" altLang="zh-CN" sz="2000" dirty="0" smtClean="0"/>
              <a:t>()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>
                <a:solidFill>
                  <a:schemeClr val="tx2"/>
                </a:solidFill>
              </a:rPr>
              <a:t>结果：</a:t>
            </a:r>
            <a:endParaRPr lang="en-US" altLang="zh-CN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&lt;__</a:t>
            </a:r>
            <a:r>
              <a:rPr lang="en-US" altLang="zh-CN" sz="2000" dirty="0"/>
              <a:t>main__.</a:t>
            </a:r>
            <a:r>
              <a:rPr lang="en-US" altLang="zh-CN" sz="2000" dirty="0" err="1"/>
              <a:t>TestClass</a:t>
            </a:r>
            <a:r>
              <a:rPr lang="en-US" altLang="zh-CN" sz="2000" dirty="0"/>
              <a:t> object at 0x00000173FF6B8588&gt; test 3</a:t>
            </a:r>
            <a:endParaRPr lang="zh-CN" altLang="zh-CN" sz="20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3D86886B-38A9-184C-8318-8AEB60EF0916}"/>
              </a:ext>
            </a:extLst>
          </p:cNvPr>
          <p:cNvSpPr/>
          <p:nvPr/>
        </p:nvSpPr>
        <p:spPr bwMode="auto">
          <a:xfrm>
            <a:off x="4885899" y="2212021"/>
            <a:ext cx="4258101" cy="28287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从 “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testbin.txt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”中读取二进制数据并存储到了“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TestClass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”类对象“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”中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输出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显示“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”为“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TestClass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”类型的对象</a:t>
            </a:r>
            <a:r>
              <a:rPr lang="zh-CN" altLang="zh-CN" sz="20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其</a:t>
            </a:r>
            <a:r>
              <a:rPr lang="zh-CN" altLang="zh-CN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name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”属性值为“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test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”，“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size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”属性值为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zh-CN" altLang="zh-CN" sz="2000" dirty="0">
                <a:solidFill>
                  <a:schemeClr val="bg1">
                    <a:lumMod val="9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772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8.3</a:t>
            </a:r>
            <a:r>
              <a:rPr lang="zh-CN" altLang="en-US" dirty="0"/>
              <a:t> 数据文件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4801" y="1997865"/>
            <a:ext cx="8534400" cy="4083621"/>
          </a:xfrm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</a:rPr>
              <a:t>JSON</a:t>
            </a:r>
            <a:r>
              <a:rPr lang="zh-CN" altLang="zh-CN" b="1" dirty="0">
                <a:solidFill>
                  <a:schemeClr val="tx2"/>
                </a:solidFill>
              </a:rPr>
              <a:t>格式</a:t>
            </a:r>
          </a:p>
          <a:p>
            <a:pPr lvl="1"/>
            <a:r>
              <a:rPr lang="en-US" altLang="zh-CN" dirty="0" smtClean="0"/>
              <a:t>JavaScript </a:t>
            </a:r>
            <a:r>
              <a:rPr lang="zh-CN" altLang="zh-CN" dirty="0"/>
              <a:t>对象表示法（</a:t>
            </a:r>
            <a:r>
              <a:rPr lang="en-US" altLang="zh-CN" dirty="0"/>
              <a:t>JavaScript Object Notation</a:t>
            </a:r>
            <a:r>
              <a:rPr lang="zh-CN" altLang="zh-CN" dirty="0"/>
              <a:t>），是轻量级的文本数据交换格式。</a:t>
            </a:r>
            <a:r>
              <a:rPr lang="en-US" altLang="zh-CN" dirty="0"/>
              <a:t>JSON </a:t>
            </a:r>
            <a:r>
              <a:rPr lang="zh-CN" altLang="zh-CN" dirty="0"/>
              <a:t>使用</a:t>
            </a:r>
            <a:r>
              <a:rPr lang="en-US" altLang="zh-CN" dirty="0"/>
              <a:t> JavaScript </a:t>
            </a:r>
            <a:r>
              <a:rPr lang="zh-CN" altLang="zh-CN" dirty="0"/>
              <a:t>语法来描述数据对象，但独立于语言和平台</a:t>
            </a:r>
            <a:r>
              <a:rPr lang="zh-CN" altLang="zh-CN" dirty="0" smtClean="0"/>
              <a:t>。</a:t>
            </a:r>
            <a:endParaRPr lang="en-US" altLang="zh-CN" sz="2400" dirty="0"/>
          </a:p>
          <a:p>
            <a:pPr lvl="1"/>
            <a:r>
              <a:rPr lang="en-US" altLang="zh-CN" dirty="0"/>
              <a:t>JSON</a:t>
            </a:r>
            <a:r>
              <a:rPr lang="zh-CN" altLang="zh-CN" dirty="0"/>
              <a:t>建构于两种结构：</a:t>
            </a:r>
            <a:r>
              <a:rPr lang="en-US" altLang="zh-CN" dirty="0"/>
              <a:t> 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zh-CN" sz="2000" dirty="0" smtClean="0"/>
              <a:t>“</a:t>
            </a:r>
            <a:r>
              <a:rPr lang="zh-CN" altLang="zh-CN" sz="2000" dirty="0"/>
              <a:t>名称</a:t>
            </a:r>
            <a:r>
              <a:rPr lang="en-US" altLang="zh-CN" sz="2000" dirty="0"/>
              <a:t>/</a:t>
            </a:r>
            <a:r>
              <a:rPr lang="zh-CN" altLang="zh-CN" sz="2000" dirty="0"/>
              <a:t>值”对的集合：在</a:t>
            </a:r>
            <a:r>
              <a:rPr lang="en-US" altLang="zh-CN" sz="2000" dirty="0"/>
              <a:t>Python</a:t>
            </a:r>
            <a:r>
              <a:rPr lang="zh-CN" altLang="zh-CN" sz="2000" dirty="0"/>
              <a:t>语言中，它被理解为字典；</a:t>
            </a:r>
            <a:endParaRPr lang="en-US" altLang="zh-CN" sz="2000" dirty="0"/>
          </a:p>
          <a:p>
            <a:pPr lvl="2">
              <a:buFont typeface="Wingdings" pitchFamily="2" charset="2"/>
              <a:buChar char="Ø"/>
            </a:pPr>
            <a:r>
              <a:rPr lang="zh-CN" altLang="zh-CN" sz="2000" dirty="0" smtClean="0"/>
              <a:t>值</a:t>
            </a:r>
            <a:r>
              <a:rPr lang="zh-CN" altLang="zh-CN" sz="2000" dirty="0"/>
              <a:t>的有序列表：在</a:t>
            </a:r>
            <a:r>
              <a:rPr lang="en-US" altLang="zh-CN" sz="2000" dirty="0"/>
              <a:t>Python</a:t>
            </a:r>
            <a:r>
              <a:rPr lang="zh-CN" altLang="zh-CN" sz="2000" dirty="0"/>
              <a:t>语言中，它被理解为列表。</a:t>
            </a:r>
            <a:endParaRPr lang="en-US" altLang="zh-CN" sz="2000" dirty="0"/>
          </a:p>
          <a:p>
            <a:pPr lvl="1"/>
            <a:r>
              <a:rPr lang="zh-CN" altLang="zh-CN" dirty="0" smtClean="0"/>
              <a:t>因此，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语言中的可以将</a:t>
            </a:r>
            <a:r>
              <a:rPr lang="en-US" altLang="zh-CN" dirty="0" smtClean="0"/>
              <a:t>JSON</a:t>
            </a:r>
            <a:r>
              <a:rPr lang="zh-CN" altLang="zh-CN" dirty="0" smtClean="0"/>
              <a:t>格式视为由列表和字典的自由嵌套组成的数据集合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801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8.3</a:t>
            </a:r>
            <a:r>
              <a:rPr lang="zh-CN" altLang="en-US" dirty="0"/>
              <a:t> 数据文件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314" y="1857829"/>
            <a:ext cx="8519886" cy="4513939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/>
              <a:t>JSON</a:t>
            </a:r>
            <a:r>
              <a:rPr lang="zh-CN" altLang="zh-CN" sz="2400" dirty="0"/>
              <a:t>模块中具有</a:t>
            </a:r>
            <a:r>
              <a:rPr lang="en-US" altLang="zh-CN" sz="2400" dirty="0"/>
              <a:t>dump</a:t>
            </a:r>
            <a:r>
              <a:rPr lang="zh-CN" altLang="zh-CN" sz="2400" dirty="0"/>
              <a:t>函数和</a:t>
            </a:r>
            <a:r>
              <a:rPr lang="en-US" altLang="zh-CN" sz="2400" dirty="0"/>
              <a:t>load</a:t>
            </a:r>
            <a:r>
              <a:rPr lang="zh-CN" altLang="zh-CN" sz="2400" dirty="0"/>
              <a:t>函数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用于</a:t>
            </a:r>
            <a:r>
              <a:rPr lang="zh-CN" altLang="zh-CN" sz="2000" dirty="0"/>
              <a:t>将数据存储到文件中和从文件中读取数据</a:t>
            </a:r>
            <a:r>
              <a:rPr lang="zh-CN" altLang="en-US" sz="2000" dirty="0"/>
              <a:t>，</a:t>
            </a:r>
            <a:r>
              <a:rPr lang="en-US" altLang="zh-CN" sz="2000" dirty="0"/>
              <a:t>JSON</a:t>
            </a:r>
            <a:r>
              <a:rPr lang="zh-CN" altLang="zh-CN" sz="2000" dirty="0"/>
              <a:t>以特定的文本格式存入文件，能够用文本编辑器打开查看</a:t>
            </a:r>
            <a:r>
              <a:rPr lang="zh-CN" altLang="zh-CN" sz="2000" dirty="0" smtClean="0"/>
              <a:t>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smtClean="0"/>
              <a:t>load(</a:t>
            </a:r>
            <a:r>
              <a:rPr lang="en-US" altLang="zh-CN" sz="1800" b="1" dirty="0" err="1" smtClean="0"/>
              <a:t>fp</a:t>
            </a:r>
            <a:r>
              <a:rPr lang="en-US" altLang="zh-CN" sz="1800" b="1" dirty="0"/>
              <a:t>, *, </a:t>
            </a:r>
            <a:r>
              <a:rPr lang="en-US" altLang="zh-CN" sz="1800" b="1" dirty="0" err="1"/>
              <a:t>cls</a:t>
            </a:r>
            <a:r>
              <a:rPr lang="en-US" altLang="zh-CN" sz="1800" b="1" dirty="0"/>
              <a:t>=None, </a:t>
            </a:r>
            <a:r>
              <a:rPr lang="en-US" altLang="zh-CN" sz="1800" b="1" dirty="0" err="1"/>
              <a:t>object_hook</a:t>
            </a:r>
            <a:r>
              <a:rPr lang="en-US" altLang="zh-CN" sz="1800" b="1" dirty="0"/>
              <a:t>=None, </a:t>
            </a:r>
            <a:r>
              <a:rPr lang="en-US" altLang="zh-CN" sz="1800" b="1" dirty="0" err="1"/>
              <a:t>parse_float</a:t>
            </a:r>
            <a:r>
              <a:rPr lang="en-US" altLang="zh-CN" sz="1800" b="1" dirty="0"/>
              <a:t>=None, </a:t>
            </a:r>
            <a:r>
              <a:rPr lang="en-US" altLang="zh-CN" sz="1800" b="1" dirty="0" err="1"/>
              <a:t>parse_int</a:t>
            </a:r>
            <a:r>
              <a:rPr lang="en-US" altLang="zh-CN" sz="1800" b="1" dirty="0"/>
              <a:t>=None, </a:t>
            </a:r>
            <a:r>
              <a:rPr lang="en-US" altLang="zh-CN" sz="1800" b="1" dirty="0" err="1"/>
              <a:t>parse_constant</a:t>
            </a:r>
            <a:r>
              <a:rPr lang="en-US" altLang="zh-CN" sz="1800" b="1" dirty="0"/>
              <a:t>=None, </a:t>
            </a:r>
            <a:r>
              <a:rPr lang="en-US" altLang="zh-CN" sz="1800" b="1" dirty="0" err="1"/>
              <a:t>object_pairs_hook</a:t>
            </a:r>
            <a:r>
              <a:rPr lang="en-US" altLang="zh-CN" sz="1800" b="1" dirty="0"/>
              <a:t>=None, **kw)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smtClean="0"/>
              <a:t>dump(</a:t>
            </a:r>
            <a:r>
              <a:rPr lang="en-US" altLang="zh-CN" sz="1800" b="1" dirty="0" err="1" smtClean="0"/>
              <a:t>obj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, *, </a:t>
            </a:r>
            <a:r>
              <a:rPr lang="en-US" altLang="zh-CN" sz="1800" b="1" dirty="0" err="1"/>
              <a:t>skipkeys</a:t>
            </a:r>
            <a:r>
              <a:rPr lang="en-US" altLang="zh-CN" sz="1800" b="1" dirty="0"/>
              <a:t>=False, </a:t>
            </a:r>
            <a:r>
              <a:rPr lang="en-US" altLang="zh-CN" sz="1800" b="1" dirty="0" err="1"/>
              <a:t>ensure_ascii</a:t>
            </a:r>
            <a:r>
              <a:rPr lang="en-US" altLang="zh-CN" sz="1800" b="1" dirty="0"/>
              <a:t>=True, </a:t>
            </a:r>
            <a:r>
              <a:rPr lang="en-US" altLang="zh-CN" sz="1800" b="1" dirty="0" err="1"/>
              <a:t>check_circular</a:t>
            </a:r>
            <a:r>
              <a:rPr lang="en-US" altLang="zh-CN" sz="1800" b="1" dirty="0"/>
              <a:t>=True, </a:t>
            </a:r>
            <a:r>
              <a:rPr lang="en-US" altLang="zh-CN" sz="1800" b="1" dirty="0" err="1"/>
              <a:t>allow_nan</a:t>
            </a:r>
            <a:r>
              <a:rPr lang="en-US" altLang="zh-CN" sz="1800" b="1" dirty="0"/>
              <a:t>=True, </a:t>
            </a:r>
            <a:r>
              <a:rPr lang="en-US" altLang="zh-CN" sz="1800" b="1" dirty="0" err="1"/>
              <a:t>cls</a:t>
            </a:r>
            <a:r>
              <a:rPr lang="en-US" altLang="zh-CN" sz="1800" b="1" dirty="0"/>
              <a:t>=None, indent=None, separators=None, default=None, </a:t>
            </a:r>
            <a:r>
              <a:rPr lang="en-US" altLang="zh-CN" sz="1800" b="1" dirty="0" err="1"/>
              <a:t>sort_keys</a:t>
            </a:r>
            <a:r>
              <a:rPr lang="en-US" altLang="zh-CN" sz="1800" b="1" dirty="0"/>
              <a:t>=False, **kw)</a:t>
            </a:r>
          </a:p>
          <a:p>
            <a:pPr marL="0" indent="0">
              <a:buNone/>
            </a:pPr>
            <a:endParaRPr lang="zh-CN" altLang="zh-CN" sz="18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FEEC11B2-3AF2-1944-9D47-9EB5EA7AA86A}"/>
              </a:ext>
            </a:extLst>
          </p:cNvPr>
          <p:cNvSpPr/>
          <p:nvPr/>
        </p:nvSpPr>
        <p:spPr bwMode="auto">
          <a:xfrm>
            <a:off x="948681" y="4865491"/>
            <a:ext cx="7309952" cy="16369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在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load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函数中，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fp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是一个已经打开的文件对象，并具有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read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方法，该函数将返回一个具有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格式的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对象；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在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dump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函数中，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obj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是一个具有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JSON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格式的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对象，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fp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是一个具有</a:t>
            </a:r>
            <a:r>
              <a:rPr lang="en" altLang="zh-CN" dirty="0">
                <a:solidFill>
                  <a:schemeClr val="bg1">
                    <a:lumMod val="95000"/>
                  </a:schemeClr>
                </a:solidFill>
              </a:rPr>
              <a:t>write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方法的文件对象，该函数将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obj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保存在</a:t>
            </a:r>
            <a:r>
              <a:rPr lang="en" altLang="zh-CN" dirty="0" err="1">
                <a:solidFill>
                  <a:schemeClr val="bg1">
                    <a:lumMod val="95000"/>
                  </a:schemeClr>
                </a:solidFill>
              </a:rPr>
              <a:t>fp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所代表的文件中。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20185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json.dump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json.load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67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buFont typeface="Wingdings" pitchFamily="2" charset="2"/>
              <a:buChar char="p"/>
            </a:pPr>
            <a:r>
              <a:rPr lang="zh-CN" altLang="en-US" sz="2200" u="none" noProof="1" smtClean="0"/>
              <a:t>函数</a:t>
            </a:r>
            <a:r>
              <a:rPr lang="en-US" altLang="zh-CN" sz="2200" u="none" noProof="1" smtClean="0"/>
              <a:t>json.dump()</a:t>
            </a:r>
            <a:r>
              <a:rPr lang="zh-CN" altLang="en-US" sz="2200" u="none" noProof="1" smtClean="0"/>
              <a:t>接受两个实参：</a:t>
            </a:r>
            <a:r>
              <a:rPr lang="zh-CN" altLang="en-US" sz="2200" u="none" noProof="1" smtClean="0">
                <a:solidFill>
                  <a:srgbClr val="C00000"/>
                </a:solidFill>
              </a:rPr>
              <a:t>要存储的数据</a:t>
            </a:r>
            <a:r>
              <a:rPr lang="zh-CN" altLang="en-US" sz="2200" u="none" noProof="1" smtClean="0"/>
              <a:t>以及</a:t>
            </a:r>
            <a:r>
              <a:rPr lang="zh-CN" altLang="en-US" sz="2200" u="none" noProof="1" smtClean="0">
                <a:solidFill>
                  <a:srgbClr val="C00000"/>
                </a:solidFill>
              </a:rPr>
              <a:t>可用于存储数据的文件对象</a:t>
            </a:r>
            <a:r>
              <a:rPr lang="zh-CN" altLang="en-US" sz="2200" u="none" noProof="1" smtClean="0"/>
              <a:t>。</a:t>
            </a:r>
            <a:endParaRPr lang="en-US" altLang="zh-CN" sz="2200" u="none" noProof="1" smtClean="0"/>
          </a:p>
          <a:p>
            <a:pPr algn="just">
              <a:buFont typeface="Wingdings" pitchFamily="2" charset="2"/>
              <a:buChar char="p"/>
            </a:pPr>
            <a:r>
              <a:rPr lang="zh-CN" altLang="en-US" sz="2200" u="none" noProof="1" smtClean="0"/>
              <a:t>创建一个程序文件</a:t>
            </a:r>
            <a:r>
              <a:rPr lang="en-US" altLang="zh-CN" sz="2200" u="none" noProof="1" smtClean="0"/>
              <a:t>number_writer.py</a:t>
            </a:r>
            <a:r>
              <a:rPr lang="zh-CN" altLang="en-US" sz="2200" u="none" noProof="1"/>
              <a:t>，编写一个将这些数字读取到内存中的</a:t>
            </a:r>
            <a:r>
              <a:rPr lang="zh-CN" altLang="en-US" sz="2200" u="none" noProof="1" smtClean="0"/>
              <a:t>程序</a:t>
            </a:r>
            <a:r>
              <a:rPr lang="zh-CN" altLang="en-US" sz="2200" u="none" noProof="1"/>
              <a:t>，</a:t>
            </a:r>
            <a:r>
              <a:rPr lang="zh-CN" altLang="en-US" sz="2200" u="none" noProof="1" smtClean="0"/>
              <a:t>使用</a:t>
            </a:r>
            <a:r>
              <a:rPr lang="en-US" altLang="zh-CN" sz="2200" u="none" noProof="1" smtClean="0">
                <a:solidFill>
                  <a:srgbClr val="C00000"/>
                </a:solidFill>
              </a:rPr>
              <a:t>json.dump()</a:t>
            </a:r>
            <a:r>
              <a:rPr lang="zh-CN" altLang="en-US" sz="2200" u="none" noProof="1" smtClean="0"/>
              <a:t>来存储一组数字。</a:t>
            </a:r>
            <a:endParaRPr lang="en-US" altLang="zh-CN" sz="22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04" y="3505198"/>
            <a:ext cx="7848394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200" u="none" dirty="0" smtClean="0">
                <a:solidFill>
                  <a:srgbClr val="0000FF"/>
                </a:solidFill>
              </a:rPr>
              <a:t>import </a:t>
            </a:r>
            <a:r>
              <a:rPr lang="en-US" altLang="zh-CN" sz="2200" u="none" dirty="0" err="1" smtClean="0">
                <a:solidFill>
                  <a:srgbClr val="0000FF"/>
                </a:solidFill>
              </a:rPr>
              <a:t>json</a:t>
            </a:r>
            <a:endParaRPr lang="en-US" altLang="zh-CN" sz="2200" u="none" dirty="0" smtClean="0">
              <a:solidFill>
                <a:srgbClr val="0000FF"/>
              </a:solidFill>
            </a:endParaRPr>
          </a:p>
          <a:p>
            <a:endParaRPr lang="en-US" altLang="zh-CN" sz="2200" u="none" dirty="0" smtClean="0"/>
          </a:p>
          <a:p>
            <a:r>
              <a:rPr lang="en-US" altLang="zh-CN" sz="2200" u="none" dirty="0" smtClean="0"/>
              <a:t>numbers = [2, 3, 5, 7, 11, 13]</a:t>
            </a:r>
          </a:p>
          <a:p>
            <a:endParaRPr lang="en-US" altLang="zh-CN" sz="2200" u="none" dirty="0" smtClean="0"/>
          </a:p>
          <a:p>
            <a:r>
              <a:rPr lang="en-US" altLang="zh-CN" sz="2200" u="none" dirty="0" smtClean="0"/>
              <a:t>filename = '</a:t>
            </a:r>
            <a:r>
              <a:rPr lang="en-US" altLang="zh-CN" sz="2200" u="none" dirty="0" err="1" smtClean="0"/>
              <a:t>text_files</a:t>
            </a:r>
            <a:r>
              <a:rPr lang="en-US" altLang="zh-CN" sz="2200" u="none" dirty="0" smtClean="0"/>
              <a:t>\\</a:t>
            </a:r>
            <a:r>
              <a:rPr lang="en-US" altLang="zh-CN" sz="2200" u="none" dirty="0" err="1" smtClean="0"/>
              <a:t>numbers.json</a:t>
            </a:r>
            <a:r>
              <a:rPr lang="en-US" altLang="zh-CN" sz="2200" u="none" dirty="0" smtClean="0"/>
              <a:t>'</a:t>
            </a:r>
          </a:p>
          <a:p>
            <a:r>
              <a:rPr lang="en-US" altLang="zh-CN" sz="2200" u="none" dirty="0" smtClean="0"/>
              <a:t>with open(filename, 'w') as </a:t>
            </a:r>
            <a:r>
              <a:rPr lang="en-US" altLang="zh-CN" sz="2200" u="none" dirty="0" err="1" smtClean="0"/>
              <a:t>file_object</a:t>
            </a:r>
            <a:r>
              <a:rPr lang="en-US" altLang="zh-CN" sz="2200" u="none" dirty="0" smtClean="0"/>
              <a:t>:</a:t>
            </a:r>
          </a:p>
          <a:p>
            <a:r>
              <a:rPr lang="en-US" altLang="zh-CN" sz="2200" u="none" dirty="0" smtClean="0"/>
              <a:t>    </a:t>
            </a:r>
            <a:r>
              <a:rPr lang="en-US" altLang="zh-CN" sz="2200" u="none" dirty="0" err="1" smtClean="0">
                <a:solidFill>
                  <a:srgbClr val="0000FF"/>
                </a:solidFill>
              </a:rPr>
              <a:t>json.dump</a:t>
            </a:r>
            <a:r>
              <a:rPr lang="en-US" altLang="zh-CN" sz="2200" u="none" dirty="0" smtClean="0">
                <a:solidFill>
                  <a:srgbClr val="0000FF"/>
                </a:solidFill>
              </a:rPr>
              <a:t>(numbers, </a:t>
            </a:r>
            <a:r>
              <a:rPr lang="en-US" altLang="zh-CN" sz="2200" u="none" dirty="0" err="1" smtClean="0">
                <a:solidFill>
                  <a:srgbClr val="0000FF"/>
                </a:solidFill>
              </a:rPr>
              <a:t>file_object</a:t>
            </a:r>
            <a:r>
              <a:rPr lang="en-US" altLang="zh-CN" sz="2200" u="none" dirty="0" smtClean="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021992" y="5181554"/>
              <a:ext cx="330840" cy="375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2632" y="5172194"/>
                <a:ext cx="34956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组合 13"/>
          <p:cNvGrpSpPr/>
          <p:nvPr/>
        </p:nvGrpSpPr>
        <p:grpSpPr>
          <a:xfrm>
            <a:off x="2057466" y="5943534"/>
            <a:ext cx="1447762" cy="596793"/>
            <a:chOff x="6070510" y="3962386"/>
            <a:chExt cx="1447762" cy="596793"/>
          </a:xfrm>
        </p:grpSpPr>
        <p:sp>
          <p:nvSpPr>
            <p:cNvPr id="8" name="矩形 7"/>
            <p:cNvSpPr/>
            <p:nvPr/>
          </p:nvSpPr>
          <p:spPr bwMode="auto">
            <a:xfrm>
              <a:off x="6070510" y="4218444"/>
              <a:ext cx="1447762" cy="3407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r>
                <a:rPr lang="zh-CN" altLang="en-US" sz="1600" u="none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要存储的数据</a:t>
              </a: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6794391" y="3962386"/>
              <a:ext cx="0" cy="2560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</p:cxnSp>
      </p:grpSp>
      <p:grpSp>
        <p:nvGrpSpPr>
          <p:cNvPr id="17" name="组合 16"/>
          <p:cNvGrpSpPr/>
          <p:nvPr/>
        </p:nvGrpSpPr>
        <p:grpSpPr>
          <a:xfrm>
            <a:off x="4724396" y="5486346"/>
            <a:ext cx="2438332" cy="586957"/>
            <a:chOff x="4724396" y="5486346"/>
            <a:chExt cx="2438332" cy="586957"/>
          </a:xfrm>
        </p:grpSpPr>
        <p:sp>
          <p:nvSpPr>
            <p:cNvPr id="10" name="矩形 9"/>
            <p:cNvSpPr/>
            <p:nvPr/>
          </p:nvSpPr>
          <p:spPr bwMode="auto">
            <a:xfrm>
              <a:off x="5486376" y="5486346"/>
              <a:ext cx="1676352" cy="5869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0000" tIns="46800" rIns="90000" bIns="46800" numCol="1" rtlCol="0" anchor="t" anchorCtr="0" compatLnSpc="1">
              <a:spAutoFit/>
            </a:bodyPr>
            <a:lstStyle/>
            <a:p>
              <a:r>
                <a:rPr lang="zh-CN" altLang="en-US" sz="1600" u="none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可用于存储数据的文件对象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>
              <a:off x="4724396" y="5779824"/>
              <a:ext cx="7619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21268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json.dump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json.load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153294" cy="167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buFont typeface="Wingdings" pitchFamily="2" charset="2"/>
              <a:buChar char="p"/>
            </a:pPr>
            <a:r>
              <a:rPr lang="zh-CN" altLang="en-US" sz="2200" u="none" noProof="1" smtClean="0"/>
              <a:t>函数</a:t>
            </a:r>
            <a:r>
              <a:rPr lang="en-US" altLang="zh-CN" sz="2200" u="none" noProof="1" smtClean="0"/>
              <a:t>json.load()</a:t>
            </a:r>
            <a:r>
              <a:rPr lang="zh-CN" altLang="en-US" sz="2200" u="none" noProof="1" smtClean="0"/>
              <a:t>接受一个实参：要加载的</a:t>
            </a:r>
            <a:r>
              <a:rPr lang="en-US" altLang="zh-CN" sz="2200" u="none" noProof="1" smtClean="0"/>
              <a:t>json</a:t>
            </a:r>
            <a:r>
              <a:rPr lang="zh-CN" altLang="en-US" sz="2200" u="none" noProof="1" smtClean="0"/>
              <a:t>文件对象。函数返回从文件中</a:t>
            </a:r>
            <a:r>
              <a:rPr lang="zh-CN" altLang="en-US" sz="2200" u="none" noProof="1" smtClean="0">
                <a:solidFill>
                  <a:srgbClr val="C00000"/>
                </a:solidFill>
              </a:rPr>
              <a:t>读取的信息</a:t>
            </a:r>
            <a:r>
              <a:rPr lang="zh-CN" altLang="en-US" sz="2200" u="none" noProof="1" smtClean="0"/>
              <a:t>。</a:t>
            </a:r>
            <a:endParaRPr lang="en-US" altLang="zh-CN" sz="2200" u="none" noProof="1" smtClean="0"/>
          </a:p>
          <a:p>
            <a:pPr algn="just">
              <a:buFont typeface="Wingdings" pitchFamily="2" charset="2"/>
              <a:buChar char="p"/>
            </a:pPr>
            <a:r>
              <a:rPr lang="zh-CN" altLang="en-US" sz="2200" u="none" noProof="1" smtClean="0"/>
              <a:t>创建一个程序文件</a:t>
            </a:r>
            <a:r>
              <a:rPr lang="en-US" altLang="zh-CN" sz="2200" u="none" noProof="1" smtClean="0"/>
              <a:t>number_reader.py</a:t>
            </a:r>
            <a:r>
              <a:rPr lang="zh-CN" altLang="en-US" sz="2200" u="none" noProof="1" smtClean="0"/>
              <a:t>，使用</a:t>
            </a:r>
            <a:r>
              <a:rPr lang="en-US" altLang="zh-CN" sz="2200" u="none" noProof="1" smtClean="0"/>
              <a:t>json.load()</a:t>
            </a:r>
            <a:r>
              <a:rPr lang="zh-CN" altLang="en-US" sz="2200" u="none" noProof="1" smtClean="0"/>
              <a:t>来将文件中的信息读取到变量。</a:t>
            </a:r>
            <a:endParaRPr lang="en-US" altLang="zh-CN" sz="22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04" y="3352802"/>
            <a:ext cx="784839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import </a:t>
            </a:r>
            <a:r>
              <a:rPr lang="en-US" altLang="zh-CN" u="none" dirty="0" err="1" smtClean="0"/>
              <a:t>json</a:t>
            </a:r>
            <a:endParaRPr lang="en-US" altLang="zh-CN" u="none" dirty="0" smtClean="0"/>
          </a:p>
          <a:p>
            <a:endParaRPr lang="en-US" altLang="zh-CN" u="none" dirty="0" smtClean="0"/>
          </a:p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</a:t>
            </a:r>
            <a:r>
              <a:rPr lang="en-US" altLang="zh-CN" u="none" dirty="0" err="1" smtClean="0"/>
              <a:t>numbers.json</a:t>
            </a:r>
            <a:r>
              <a:rPr lang="en-US" altLang="zh-CN" u="none" dirty="0" smtClean="0"/>
              <a:t>'</a:t>
            </a:r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numbers = </a:t>
            </a:r>
            <a:r>
              <a:rPr lang="en-US" altLang="zh-CN" u="none" dirty="0" err="1" smtClean="0">
                <a:solidFill>
                  <a:srgbClr val="0000FF"/>
                </a:solidFill>
              </a:rPr>
              <a:t>json.load</a:t>
            </a:r>
            <a:r>
              <a:rPr lang="en-US" altLang="zh-CN" u="none" dirty="0" smtClean="0">
                <a:solidFill>
                  <a:srgbClr val="0000FF"/>
                </a:solidFill>
              </a:rPr>
              <a:t>(</a:t>
            </a:r>
            <a:r>
              <a:rPr lang="en-US" altLang="zh-CN" u="none" dirty="0" err="1" smtClean="0">
                <a:solidFill>
                  <a:srgbClr val="0000FF"/>
                </a:solidFill>
              </a:rPr>
              <a:t>file_object</a:t>
            </a:r>
            <a:r>
              <a:rPr lang="en-US" altLang="zh-CN" u="none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u="none" dirty="0" smtClean="0"/>
              <a:t>#</a:t>
            </a:r>
            <a:r>
              <a:rPr lang="zh-CN" altLang="en-US" u="none" dirty="0" smtClean="0"/>
              <a:t>使用</a:t>
            </a:r>
            <a:r>
              <a:rPr lang="zh-CN" altLang="en-US" u="none" dirty="0"/>
              <a:t>函数</a:t>
            </a:r>
            <a:r>
              <a:rPr lang="en-US" altLang="zh-CN" u="none" dirty="0" err="1" smtClean="0"/>
              <a:t>json.load</a:t>
            </a:r>
            <a:r>
              <a:rPr lang="en-US" altLang="zh-CN" u="none" dirty="0"/>
              <a:t>()</a:t>
            </a:r>
            <a:r>
              <a:rPr lang="zh-CN" altLang="en-US" u="none" dirty="0"/>
              <a:t>加载存储在</a:t>
            </a:r>
            <a:r>
              <a:rPr lang="en-US" altLang="zh-CN" u="none" dirty="0" err="1"/>
              <a:t>numbers.json</a:t>
            </a:r>
            <a:r>
              <a:rPr lang="zh-CN" altLang="en-US" u="none" dirty="0"/>
              <a:t>中的信息，并将其存储到变量</a:t>
            </a:r>
            <a:r>
              <a:rPr lang="en-US" altLang="zh-CN" u="none" dirty="0"/>
              <a:t>numbers</a:t>
            </a:r>
            <a:r>
              <a:rPr lang="zh-CN" altLang="en-US" u="none" dirty="0"/>
              <a:t>中</a:t>
            </a:r>
            <a:endParaRPr lang="en-US" altLang="zh-CN" u="none" dirty="0" smtClean="0"/>
          </a:p>
          <a:p>
            <a:r>
              <a:rPr lang="en-US" altLang="zh-CN" u="none" dirty="0" smtClean="0"/>
              <a:t>  </a:t>
            </a:r>
          </a:p>
          <a:p>
            <a:r>
              <a:rPr lang="en-US" altLang="zh-CN" u="none" dirty="0" smtClean="0"/>
              <a:t>print(numbers)</a:t>
            </a:r>
          </a:p>
        </p:txBody>
      </p:sp>
    </p:spTree>
    <p:extLst>
      <p:ext uri="{BB962C8B-B14F-4D97-AF65-F5344CB8AC3E}">
        <p14:creationId xmlns:p14="http://schemas.microsoft.com/office/powerpoint/2010/main" val="42406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8.1</a:t>
            </a:r>
            <a:r>
              <a:rPr lang="zh-CN" altLang="en-US" dirty="0"/>
              <a:t> 本章案例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51544" y="2293256"/>
            <a:ext cx="8055428" cy="3657601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zh-CN" altLang="zh-CN" dirty="0" smtClean="0"/>
              <a:t>提出</a:t>
            </a:r>
            <a:r>
              <a:rPr lang="zh-CN" altLang="zh-CN" dirty="0"/>
              <a:t>文件的概念，介绍文件的相关常识。</a:t>
            </a:r>
          </a:p>
          <a:p>
            <a:pPr lvl="0">
              <a:lnSpc>
                <a:spcPct val="110000"/>
              </a:lnSpc>
            </a:pPr>
            <a:r>
              <a:rPr lang="zh-CN" altLang="zh-CN" dirty="0"/>
              <a:t>介绍</a:t>
            </a:r>
            <a:r>
              <a:rPr lang="en-US" altLang="zh-CN" dirty="0"/>
              <a:t>Python</a:t>
            </a:r>
            <a:r>
              <a:rPr lang="zh-CN" altLang="zh-CN" dirty="0"/>
              <a:t>中文件常用的操作命令。</a:t>
            </a:r>
          </a:p>
          <a:p>
            <a:pPr lvl="0">
              <a:lnSpc>
                <a:spcPct val="110000"/>
              </a:lnSpc>
            </a:pPr>
            <a:r>
              <a:rPr lang="zh-CN" altLang="zh-CN" dirty="0"/>
              <a:t>提出异常的概念，并介绍常用的</a:t>
            </a:r>
            <a:r>
              <a:rPr lang="zh-CN" altLang="zh-CN" dirty="0" smtClean="0"/>
              <a:t>异常处理</a:t>
            </a:r>
            <a:r>
              <a:rPr lang="zh-CN" altLang="en-US" dirty="0" smtClean="0"/>
              <a:t>方</a:t>
            </a:r>
            <a:r>
              <a:rPr lang="zh-CN" altLang="zh-CN" dirty="0" smtClean="0"/>
              <a:t>法</a:t>
            </a:r>
            <a:r>
              <a:rPr lang="zh-CN" altLang="zh-CN" dirty="0"/>
              <a:t>。</a:t>
            </a:r>
          </a:p>
          <a:p>
            <a:pPr lvl="0">
              <a:lnSpc>
                <a:spcPct val="110000"/>
              </a:lnSpc>
            </a:pPr>
            <a:r>
              <a:rPr lang="zh-CN" altLang="zh-CN" dirty="0"/>
              <a:t>以第</a:t>
            </a:r>
            <a:r>
              <a:rPr lang="en-US" altLang="zh-CN" dirty="0"/>
              <a:t>7</a:t>
            </a:r>
            <a:r>
              <a:rPr lang="zh-CN" altLang="zh-CN" dirty="0" smtClean="0"/>
              <a:t>章程序</a:t>
            </a:r>
            <a:r>
              <a:rPr lang="zh-CN" altLang="zh-CN" dirty="0"/>
              <a:t>为基础，实现数据的保存和读取，并引入异常，对可能出现的执行错误进行处理。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93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8.3</a:t>
            </a:r>
            <a:r>
              <a:rPr lang="zh-CN" altLang="en-US" dirty="0"/>
              <a:t> 数据文件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8373" y="2157519"/>
            <a:ext cx="8221166" cy="3677223"/>
          </a:xfrm>
        </p:spPr>
        <p:txBody>
          <a:bodyPr/>
          <a:lstStyle/>
          <a:p>
            <a:r>
              <a:rPr lang="en-US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CSV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文件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zh-CN" altLang="zh-CN" dirty="0"/>
              <a:t>通常用来存储表格数据。</a:t>
            </a:r>
            <a:endParaRPr lang="en-US" altLang="zh-CN" dirty="0"/>
          </a:p>
          <a:p>
            <a:pPr lvl="1"/>
            <a:r>
              <a:rPr lang="zh-CN" altLang="zh-CN" dirty="0"/>
              <a:t>文件由多个行组成，表示表格数据中的记录；每条记录是由多个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字段</a:t>
            </a:r>
            <a:r>
              <a:rPr lang="zh-CN" altLang="zh-CN" dirty="0"/>
              <a:t>组成，字段间的分隔符是其它字符或字符串，最常见的是逗号或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制表符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可以采用</a:t>
            </a:r>
            <a:r>
              <a:rPr lang="en-US" altLang="zh-CN" dirty="0"/>
              <a:t>csv</a:t>
            </a:r>
            <a:r>
              <a:rPr lang="zh-CN" altLang="zh-CN" dirty="0"/>
              <a:t>模块进行基本的</a:t>
            </a:r>
            <a:r>
              <a:rPr lang="en-US" altLang="zh-CN" dirty="0"/>
              <a:t>csv</a:t>
            </a:r>
            <a:r>
              <a:rPr lang="zh-CN" altLang="zh-CN" dirty="0"/>
              <a:t>格式数据的读写，也可以通过第三方</a:t>
            </a:r>
            <a:r>
              <a:rPr lang="zh-CN" altLang="zh-CN" dirty="0" smtClean="0"/>
              <a:t>模块</a:t>
            </a:r>
            <a:r>
              <a:rPr lang="en-US" altLang="zh-CN" dirty="0" smtClean="0"/>
              <a:t>pandas</a:t>
            </a:r>
            <a:r>
              <a:rPr lang="zh-CN" altLang="zh-CN" dirty="0"/>
              <a:t>中的</a:t>
            </a:r>
            <a:r>
              <a:rPr lang="en-US" altLang="zh-CN" dirty="0" err="1"/>
              <a:t>read_csv</a:t>
            </a:r>
            <a:r>
              <a:rPr lang="zh-CN" altLang="zh-CN" dirty="0"/>
              <a:t>函数和</a:t>
            </a:r>
            <a:r>
              <a:rPr lang="en-US" altLang="zh-CN" dirty="0" err="1"/>
              <a:t>to_csv</a:t>
            </a:r>
            <a:r>
              <a:rPr lang="zh-CN" altLang="zh-CN" dirty="0"/>
              <a:t>方法进行读写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55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8.3</a:t>
            </a:r>
            <a:r>
              <a:rPr lang="zh-CN" altLang="en-US" dirty="0"/>
              <a:t> 数据文件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8372" y="1881753"/>
            <a:ext cx="8090541" cy="4724400"/>
          </a:xfrm>
        </p:spPr>
        <p:txBody>
          <a:bodyPr/>
          <a:lstStyle/>
          <a:p>
            <a:pPr lvl="1"/>
            <a:r>
              <a:rPr lang="en-US" altLang="zh-CN" dirty="0" err="1" smtClean="0"/>
              <a:t>csv</a:t>
            </a:r>
            <a:r>
              <a:rPr lang="zh-CN" altLang="zh-CN" dirty="0"/>
              <a:t>模块中用来存取数据的最重要的两个函数是</a:t>
            </a:r>
            <a:r>
              <a:rPr lang="en-US" altLang="zh-CN" dirty="0"/>
              <a:t>reader</a:t>
            </a:r>
            <a:r>
              <a:rPr lang="zh-CN" altLang="zh-CN" dirty="0"/>
              <a:t>和</a:t>
            </a:r>
            <a:r>
              <a:rPr lang="en-US" altLang="zh-CN" dirty="0"/>
              <a:t>writer</a:t>
            </a:r>
            <a:r>
              <a:rPr lang="zh-CN" altLang="zh-CN" dirty="0"/>
              <a:t>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ts val="1200"/>
              </a:lnSpc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1800" b="1" dirty="0"/>
              <a:t>	</a:t>
            </a:r>
            <a:r>
              <a:rPr lang="en-US" altLang="zh-CN" sz="2000" b="1" dirty="0"/>
              <a:t>reader(</a:t>
            </a:r>
            <a:r>
              <a:rPr lang="en-US" altLang="zh-CN" sz="2000" b="1" dirty="0" err="1"/>
              <a:t>iterable</a:t>
            </a:r>
            <a:r>
              <a:rPr lang="en-US" altLang="zh-CN" sz="2000" b="1" dirty="0"/>
              <a:t> [, dialect='excel'], [optional keyword </a:t>
            </a:r>
            <a:r>
              <a:rPr lang="en-US" altLang="zh-CN" sz="2000" b="1" dirty="0" err="1"/>
              <a:t>args</a:t>
            </a:r>
            <a:r>
              <a:rPr lang="en-US" altLang="zh-CN" sz="2000" b="1" dirty="0" smtClean="0"/>
              <a:t>])</a:t>
            </a:r>
          </a:p>
          <a:p>
            <a:pPr marL="457200" lvl="1" indent="0">
              <a:buNone/>
            </a:pPr>
            <a:endParaRPr lang="en-US" altLang="zh-CN" sz="2000" b="1" dirty="0" smtClean="0"/>
          </a:p>
          <a:p>
            <a:pPr marL="457200" lvl="1" indent="0">
              <a:buNone/>
            </a:pPr>
            <a:endParaRPr lang="en-US" altLang="zh-CN" sz="2000" b="1" dirty="0" smtClean="0"/>
          </a:p>
          <a:p>
            <a:pPr marL="457200" lvl="1" indent="0">
              <a:buNone/>
            </a:pPr>
            <a:endParaRPr lang="en-US" altLang="zh-CN" sz="2000" b="1" dirty="0" smtClean="0"/>
          </a:p>
          <a:p>
            <a:pPr marL="457200" lvl="1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	writer(</a:t>
            </a:r>
            <a:r>
              <a:rPr lang="en-US" altLang="zh-CN" sz="2000" b="1" dirty="0" err="1"/>
              <a:t>fileobj</a:t>
            </a:r>
            <a:r>
              <a:rPr lang="en-US" altLang="zh-CN" sz="2000" b="1" dirty="0"/>
              <a:t> [, dialect='excel'], [optional keyword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])</a:t>
            </a:r>
            <a:endParaRPr lang="zh-CN" altLang="zh-CN" sz="20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FEEC11B2-3AF2-1944-9D47-9EB5EA7AA86A}"/>
              </a:ext>
            </a:extLst>
          </p:cNvPr>
          <p:cNvSpPr/>
          <p:nvPr/>
        </p:nvSpPr>
        <p:spPr bwMode="auto">
          <a:xfrm>
            <a:off x="1252491" y="5244078"/>
            <a:ext cx="7256505" cy="78560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" altLang="zh-CN" sz="2000" dirty="0" smtClean="0">
                <a:solidFill>
                  <a:schemeClr val="bg1">
                    <a:lumMod val="95000"/>
                  </a:schemeClr>
                </a:solidFill>
              </a:rPr>
              <a:t>writer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函数用来写入</a:t>
            </a:r>
            <a:r>
              <a:rPr lang="en" altLang="zh-CN" sz="2000" dirty="0">
                <a:solidFill>
                  <a:schemeClr val="bg1">
                    <a:lumMod val="95000"/>
                  </a:schemeClr>
                </a:solidFill>
              </a:rPr>
              <a:t>csv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格式文件，其中</a:t>
            </a:r>
            <a:r>
              <a:rPr lang="en" altLang="zh-CN" sz="2000" dirty="0" err="1">
                <a:solidFill>
                  <a:schemeClr val="bg1">
                    <a:lumMod val="95000"/>
                  </a:schemeClr>
                </a:solidFill>
              </a:rPr>
              <a:t>fileobj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为需要写入的文件对象。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="" xmlns:a16="http://schemas.microsoft.com/office/drawing/2014/main" id="{FEEC11B2-3AF2-1944-9D47-9EB5EA7AA86A}"/>
              </a:ext>
            </a:extLst>
          </p:cNvPr>
          <p:cNvSpPr/>
          <p:nvPr/>
        </p:nvSpPr>
        <p:spPr bwMode="auto">
          <a:xfrm>
            <a:off x="1269996" y="3413659"/>
            <a:ext cx="7256505" cy="11261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" altLang="zh-CN" sz="2000" dirty="0">
                <a:solidFill>
                  <a:schemeClr val="bg1">
                    <a:lumMod val="95000"/>
                  </a:schemeClr>
                </a:solidFill>
              </a:rPr>
              <a:t>reader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函数用来读取</a:t>
            </a:r>
            <a:r>
              <a:rPr lang="en" altLang="zh-CN" sz="2000" dirty="0">
                <a:solidFill>
                  <a:schemeClr val="bg1">
                    <a:lumMod val="95000"/>
                  </a:schemeClr>
                </a:solidFill>
              </a:rPr>
              <a:t>csv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格式的文件内容，并将结果保存到一个迭代器中，</a:t>
            </a:r>
            <a:r>
              <a:rPr lang="en" altLang="zh-CN" sz="2000" dirty="0" err="1">
                <a:solidFill>
                  <a:schemeClr val="bg1">
                    <a:lumMod val="95000"/>
                  </a:schemeClr>
                </a:solidFill>
              </a:rPr>
              <a:t>iterable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表示读取的文件对象或列表对象，</a:t>
            </a:r>
            <a:r>
              <a:rPr lang="en" altLang="zh-CN" sz="2000" dirty="0">
                <a:solidFill>
                  <a:schemeClr val="bg1">
                    <a:lumMod val="95000"/>
                  </a:schemeClr>
                </a:solidFill>
              </a:rPr>
              <a:t>dialect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表示默认的格式为兼容“</a:t>
            </a:r>
            <a:r>
              <a:rPr lang="en" altLang="zh-CN" sz="2000" dirty="0">
                <a:solidFill>
                  <a:schemeClr val="bg1">
                    <a:lumMod val="95000"/>
                  </a:schemeClr>
                </a:solidFill>
              </a:rPr>
              <a:t>excel”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格式。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E53073-3928-4E79-9587-8C8C6B36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F29207B-F1F8-4324-B784-FA12D824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</a:t>
            </a:r>
            <a:r>
              <a:rPr lang="zh-CN" altLang="en-US" dirty="0"/>
              <a:t>：阿拉斯加锡特卡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日的天气数据，包含当天最高气温和最低</a:t>
            </a:r>
            <a:r>
              <a:rPr lang="zh-CN" altLang="en-US" dirty="0" smtClean="0"/>
              <a:t>气温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sitka_weather_07-2014.csv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http</a:t>
            </a:r>
            <a:r>
              <a:rPr lang="en-US" altLang="zh-CN" sz="2400" dirty="0"/>
              <a:t>://www.wundergroud.com/history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="" xmlns:a16="http://schemas.microsoft.com/office/drawing/2014/main" id="{E851DD13-4EB0-4041-89E8-10B4A74D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00" y="3466794"/>
            <a:ext cx="7772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2014-7-1,64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56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50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53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51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48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96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83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58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30.19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30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29.79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10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10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10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7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4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0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7</a:t>
            </a:r>
            <a:r>
              <a:rPr lang="en-US" altLang="zh-CN" dirty="0" smtClean="0"/>
              <a:t>,</a:t>
            </a:r>
            <a:r>
              <a:rPr lang="en-US" altLang="zh-CN" u="none" dirty="0" smtClean="0"/>
              <a:t>337</a:t>
            </a:r>
          </a:p>
          <a:p>
            <a:r>
              <a:rPr lang="en-US" altLang="zh-CN" u="none" dirty="0" smtClean="0"/>
              <a:t>…</a:t>
            </a:r>
            <a:r>
              <a:rPr lang="zh-CN" altLang="en-US" dirty="0" smtClean="0"/>
              <a:t> </a:t>
            </a:r>
            <a:endParaRPr lang="zh-CN" altLang="en-US" u="none" dirty="0"/>
          </a:p>
        </p:txBody>
      </p:sp>
    </p:spTree>
    <p:extLst>
      <p:ext uri="{BB962C8B-B14F-4D97-AF65-F5344CB8AC3E}">
        <p14:creationId xmlns:p14="http://schemas.microsoft.com/office/powerpoint/2010/main" val="10812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记事本</a:t>
            </a:r>
            <a:r>
              <a:rPr lang="zh-CN" altLang="en-US" dirty="0" smtClean="0"/>
              <a:t>打开：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438426"/>
            <a:ext cx="8543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4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CSV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打开：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8425"/>
            <a:ext cx="128682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EC7A6B-03DD-4FF3-A0AF-9DCF4585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CSV</a:t>
            </a:r>
            <a:r>
              <a:rPr lang="zh-CN" altLang="en-US" dirty="0"/>
              <a:t>文件头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8E1F18-9A84-4714-B496-351FAE3E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0" y="1524050"/>
            <a:ext cx="7158180" cy="627677"/>
          </a:xfrm>
        </p:spPr>
        <p:txBody>
          <a:bodyPr/>
          <a:lstStyle/>
          <a:p>
            <a:r>
              <a:rPr lang="zh-CN" altLang="en-US" dirty="0"/>
              <a:t>导入</a:t>
            </a:r>
            <a:r>
              <a:rPr lang="en-US" altLang="zh-CN" dirty="0"/>
              <a:t>csv</a:t>
            </a:r>
            <a:r>
              <a:rPr lang="zh-CN" altLang="en-US" dirty="0"/>
              <a:t>模块，读取文件第一行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="" xmlns:a16="http://schemas.microsoft.com/office/drawing/2014/main" id="{9CB9E5C5-C084-4F43-A22D-22161BC7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62" y="2057436"/>
            <a:ext cx="7772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>
                <a:solidFill>
                  <a:srgbClr val="0000FF"/>
                </a:solidFill>
              </a:rPr>
              <a:t>import csv</a:t>
            </a:r>
          </a:p>
          <a:p>
            <a:endParaRPr lang="en-US" altLang="zh-CN" u="none" dirty="0"/>
          </a:p>
          <a:p>
            <a:r>
              <a:rPr lang="en-US" altLang="zh-CN" u="none" dirty="0"/>
              <a:t># Get dates, high, and low temperatures from file.</a:t>
            </a:r>
          </a:p>
          <a:p>
            <a:r>
              <a:rPr lang="en-US" altLang="zh-CN" u="none" dirty="0"/>
              <a:t>filename = 'sitka_weather_07-2014.csv'</a:t>
            </a:r>
          </a:p>
          <a:p>
            <a:r>
              <a:rPr lang="en-US" altLang="zh-CN" u="none" dirty="0"/>
              <a:t>with open(filename) as f:</a:t>
            </a:r>
          </a:p>
          <a:p>
            <a:r>
              <a:rPr lang="en-US" altLang="zh-CN" u="none" dirty="0">
                <a:solidFill>
                  <a:srgbClr val="0000FF"/>
                </a:solidFill>
              </a:rPr>
              <a:t>    reader = </a:t>
            </a:r>
            <a:r>
              <a:rPr lang="en-US" altLang="zh-CN" u="none" dirty="0" err="1">
                <a:solidFill>
                  <a:srgbClr val="0000FF"/>
                </a:solidFill>
              </a:rPr>
              <a:t>csv.reader</a:t>
            </a:r>
            <a:r>
              <a:rPr lang="en-US" altLang="zh-CN" u="none" dirty="0">
                <a:solidFill>
                  <a:srgbClr val="0000FF"/>
                </a:solidFill>
              </a:rPr>
              <a:t>(f</a:t>
            </a:r>
            <a:r>
              <a:rPr lang="en-US" altLang="zh-CN" u="none" dirty="0" smtClean="0">
                <a:solidFill>
                  <a:srgbClr val="0000FF"/>
                </a:solidFill>
              </a:rPr>
              <a:t>) #</a:t>
            </a:r>
            <a:r>
              <a:rPr lang="zh-CN" altLang="en-US" u="none" dirty="0" smtClean="0">
                <a:solidFill>
                  <a:srgbClr val="0000FF"/>
                </a:solidFill>
              </a:rPr>
              <a:t>创建一个与文件</a:t>
            </a:r>
            <a:r>
              <a:rPr lang="en-US" altLang="zh-CN" u="none" dirty="0" smtClean="0">
                <a:solidFill>
                  <a:srgbClr val="0000FF"/>
                </a:solidFill>
              </a:rPr>
              <a:t>f</a:t>
            </a:r>
            <a:r>
              <a:rPr lang="zh-CN" altLang="en-US" u="none" dirty="0" smtClean="0">
                <a:solidFill>
                  <a:srgbClr val="0000FF"/>
                </a:solidFill>
              </a:rPr>
              <a:t>相关联的阅读器</a:t>
            </a:r>
            <a:r>
              <a:rPr lang="en-US" altLang="zh-CN" u="none" dirty="0" smtClean="0">
                <a:solidFill>
                  <a:srgbClr val="0000FF"/>
                </a:solidFill>
              </a:rPr>
              <a:t>reader</a:t>
            </a:r>
            <a:endParaRPr lang="en-US" altLang="zh-CN" u="none" dirty="0">
              <a:solidFill>
                <a:srgbClr val="0000FF"/>
              </a:solidFill>
            </a:endParaRPr>
          </a:p>
          <a:p>
            <a:r>
              <a:rPr lang="en-US" altLang="zh-CN" u="none" dirty="0">
                <a:solidFill>
                  <a:srgbClr val="0000FF"/>
                </a:solidFill>
              </a:rPr>
              <a:t>    </a:t>
            </a:r>
            <a:r>
              <a:rPr lang="en-US" altLang="zh-CN" u="none" dirty="0" err="1">
                <a:solidFill>
                  <a:srgbClr val="0000FF"/>
                </a:solidFill>
              </a:rPr>
              <a:t>header_row</a:t>
            </a:r>
            <a:r>
              <a:rPr lang="en-US" altLang="zh-CN" u="none" dirty="0">
                <a:solidFill>
                  <a:srgbClr val="0000FF"/>
                </a:solidFill>
              </a:rPr>
              <a:t> = next(reader</a:t>
            </a:r>
            <a:r>
              <a:rPr lang="en-US" altLang="zh-CN" u="none" dirty="0" smtClean="0">
                <a:solidFill>
                  <a:srgbClr val="0000FF"/>
                </a:solidFill>
              </a:rPr>
              <a:t>) #</a:t>
            </a:r>
            <a:r>
              <a:rPr lang="zh-CN" altLang="en-US" u="none" dirty="0" smtClean="0">
                <a:solidFill>
                  <a:srgbClr val="0000FF"/>
                </a:solidFill>
              </a:rPr>
              <a:t>读取下一行</a:t>
            </a:r>
            <a:endParaRPr lang="en-US" altLang="zh-CN" u="none" dirty="0">
              <a:solidFill>
                <a:srgbClr val="0000FF"/>
              </a:solidFill>
            </a:endParaRPr>
          </a:p>
          <a:p>
            <a:r>
              <a:rPr lang="en-US" altLang="zh-CN" u="none" dirty="0">
                <a:solidFill>
                  <a:srgbClr val="0000FF"/>
                </a:solidFill>
              </a:rPr>
              <a:t>    print(</a:t>
            </a:r>
            <a:r>
              <a:rPr lang="en-US" altLang="zh-CN" u="none" dirty="0" err="1">
                <a:solidFill>
                  <a:srgbClr val="0000FF"/>
                </a:solidFill>
              </a:rPr>
              <a:t>header_row</a:t>
            </a:r>
            <a:r>
              <a:rPr lang="en-US" altLang="zh-CN" u="none" dirty="0">
                <a:solidFill>
                  <a:srgbClr val="0000FF"/>
                </a:solidFill>
              </a:rPr>
              <a:t>)</a:t>
            </a:r>
            <a:endParaRPr lang="zh-CN" altLang="en-US" u="none" dirty="0">
              <a:solidFill>
                <a:srgbClr val="0000FF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0F497CC7-029D-482D-8E5E-E0916BDBCB8C}"/>
              </a:ext>
            </a:extLst>
          </p:cNvPr>
          <p:cNvSpPr txBox="1">
            <a:spLocks/>
          </p:cNvSpPr>
          <p:nvPr/>
        </p:nvSpPr>
        <p:spPr bwMode="auto">
          <a:xfrm>
            <a:off x="5589708" y="3245960"/>
            <a:ext cx="2590732" cy="42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ü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u="none" kern="0" dirty="0"/>
              <a:t>AKDT</a:t>
            </a:r>
            <a:r>
              <a:rPr lang="zh-CN" altLang="en-US" sz="1600" u="none" kern="0" dirty="0"/>
              <a:t>是阿拉斯加时间</a:t>
            </a:r>
            <a:endParaRPr lang="zh-CN" altLang="en-US" u="none" kern="0" dirty="0"/>
          </a:p>
        </p:txBody>
      </p:sp>
      <p:sp>
        <p:nvSpPr>
          <p:cNvPr id="5" name="矩形 4"/>
          <p:cNvSpPr/>
          <p:nvPr/>
        </p:nvSpPr>
        <p:spPr>
          <a:xfrm>
            <a:off x="152516" y="4643411"/>
            <a:ext cx="8838968" cy="206210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u="none" dirty="0" smtClean="0"/>
              <a:t>（</a:t>
            </a:r>
            <a:r>
              <a:rPr lang="en-US" altLang="zh-CN" sz="1600" u="none" dirty="0" smtClean="0"/>
              <a:t>1</a:t>
            </a:r>
            <a:r>
              <a:rPr lang="zh-CN" altLang="en-US" sz="1600" u="none" dirty="0" smtClean="0"/>
              <a:t>）导</a:t>
            </a:r>
            <a:r>
              <a:rPr lang="zh-CN" altLang="en-US" sz="1600" u="none" dirty="0"/>
              <a:t>入模块</a:t>
            </a:r>
            <a:r>
              <a:rPr lang="en-US" altLang="zh-CN" sz="1600" u="none" dirty="0" err="1"/>
              <a:t>csv</a:t>
            </a:r>
            <a:r>
              <a:rPr lang="zh-CN" altLang="en-US" sz="1600" u="none" dirty="0"/>
              <a:t>后</a:t>
            </a:r>
            <a:r>
              <a:rPr lang="zh-CN" altLang="en-US" sz="1600" u="none" dirty="0" smtClean="0"/>
              <a:t>，将要</a:t>
            </a:r>
            <a:r>
              <a:rPr lang="zh-CN" altLang="en-US" sz="1600" u="none" dirty="0"/>
              <a:t>使用的</a:t>
            </a:r>
            <a:r>
              <a:rPr lang="zh-CN" altLang="en-US" sz="1600" u="none" dirty="0" smtClean="0"/>
              <a:t>文件名称</a:t>
            </a:r>
            <a:r>
              <a:rPr lang="zh-CN" altLang="en-US" sz="1600" u="none" dirty="0"/>
              <a:t>存储在</a:t>
            </a:r>
            <a:r>
              <a:rPr lang="en-US" altLang="zh-CN" sz="1600" u="none" dirty="0"/>
              <a:t>filename</a:t>
            </a:r>
            <a:r>
              <a:rPr lang="zh-CN" altLang="en-US" sz="1600" u="none" dirty="0"/>
              <a:t>中。接下来</a:t>
            </a:r>
            <a:r>
              <a:rPr lang="zh-CN" altLang="en-US" sz="1600" u="none" dirty="0" smtClean="0"/>
              <a:t>，打开</a:t>
            </a:r>
            <a:r>
              <a:rPr lang="zh-CN" altLang="en-US" sz="1600" u="none" dirty="0"/>
              <a:t>这个</a:t>
            </a:r>
            <a:r>
              <a:rPr lang="zh-CN" altLang="en-US" sz="1600" u="none" dirty="0" smtClean="0"/>
              <a:t>文件并</a:t>
            </a:r>
            <a:r>
              <a:rPr lang="zh-CN" altLang="en-US" sz="1600" u="none" dirty="0"/>
              <a:t>将结果文件对象存储在</a:t>
            </a:r>
            <a:r>
              <a:rPr lang="en-US" altLang="zh-CN" sz="1600" u="none" dirty="0"/>
              <a:t>f</a:t>
            </a:r>
            <a:r>
              <a:rPr lang="zh-CN" altLang="en-US" sz="1600" u="none" dirty="0" smtClean="0"/>
              <a:t>中。</a:t>
            </a:r>
            <a:endParaRPr lang="en-US" altLang="zh-CN" sz="1600" u="none" dirty="0" smtClean="0"/>
          </a:p>
          <a:p>
            <a:r>
              <a:rPr lang="zh-CN" altLang="en-US" sz="1600" u="none" dirty="0" smtClean="0"/>
              <a:t>（</a:t>
            </a:r>
            <a:r>
              <a:rPr lang="en-US" altLang="zh-CN" sz="1600" u="none" dirty="0" smtClean="0"/>
              <a:t>2</a:t>
            </a:r>
            <a:r>
              <a:rPr lang="zh-CN" altLang="en-US" sz="1600" u="none" dirty="0" smtClean="0"/>
              <a:t>）然后</a:t>
            </a:r>
            <a:r>
              <a:rPr lang="zh-CN" altLang="en-US" sz="1600" u="none" dirty="0"/>
              <a:t>，我们</a:t>
            </a:r>
            <a:r>
              <a:rPr lang="zh-CN" altLang="en-US" sz="1600" u="none" dirty="0">
                <a:solidFill>
                  <a:srgbClr val="C00000"/>
                </a:solidFill>
              </a:rPr>
              <a:t>调用</a:t>
            </a:r>
            <a:r>
              <a:rPr lang="en-US" altLang="zh-CN" sz="1600" u="none" dirty="0" err="1">
                <a:solidFill>
                  <a:srgbClr val="C00000"/>
                </a:solidFill>
              </a:rPr>
              <a:t>csv.reader</a:t>
            </a:r>
            <a:r>
              <a:rPr lang="en-US" altLang="zh-CN" sz="1600" u="none" dirty="0" smtClean="0">
                <a:solidFill>
                  <a:srgbClr val="C00000"/>
                </a:solidFill>
              </a:rPr>
              <a:t>()</a:t>
            </a:r>
            <a:r>
              <a:rPr lang="zh-CN" altLang="en-US" sz="1600" u="none" dirty="0" smtClean="0"/>
              <a:t>，并</a:t>
            </a:r>
            <a:r>
              <a:rPr lang="zh-CN" altLang="en-US" sz="1600" u="none" dirty="0"/>
              <a:t>将前面存储的文件对象作为实参传递给它，从而创建一个于该文件相关联的阅读器</a:t>
            </a:r>
            <a:r>
              <a:rPr lang="en-US" altLang="zh-CN" sz="1600" u="none" dirty="0"/>
              <a:t>(reader)</a:t>
            </a:r>
            <a:r>
              <a:rPr lang="zh-CN" altLang="en-US" sz="1600" u="none" dirty="0"/>
              <a:t>对象。我们将这个阅读器对象存储在</a:t>
            </a:r>
            <a:r>
              <a:rPr lang="en-US" altLang="zh-CN" sz="1600" u="none" dirty="0"/>
              <a:t>reader</a:t>
            </a:r>
            <a:r>
              <a:rPr lang="zh-CN" altLang="en-US" sz="1600" u="none" dirty="0"/>
              <a:t>中。</a:t>
            </a:r>
          </a:p>
          <a:p>
            <a:r>
              <a:rPr lang="zh-CN" altLang="en-US" sz="1600" u="none" dirty="0" smtClean="0"/>
              <a:t>（</a:t>
            </a:r>
            <a:r>
              <a:rPr lang="en-US" altLang="zh-CN" sz="1600" u="none" dirty="0" smtClean="0"/>
              <a:t>3</a:t>
            </a:r>
            <a:r>
              <a:rPr lang="zh-CN" altLang="en-US" sz="1600" u="none" dirty="0" smtClean="0"/>
              <a:t>）</a:t>
            </a:r>
            <a:r>
              <a:rPr lang="zh-CN" altLang="en-US" sz="1600" u="none" dirty="0" smtClean="0">
                <a:solidFill>
                  <a:srgbClr val="C00000"/>
                </a:solidFill>
              </a:rPr>
              <a:t>模块</a:t>
            </a:r>
            <a:r>
              <a:rPr lang="en-US" altLang="zh-CN" sz="1600" u="none" dirty="0" err="1">
                <a:solidFill>
                  <a:srgbClr val="C00000"/>
                </a:solidFill>
              </a:rPr>
              <a:t>csv</a:t>
            </a:r>
            <a:r>
              <a:rPr lang="zh-CN" altLang="en-US" sz="1600" u="none" dirty="0">
                <a:solidFill>
                  <a:srgbClr val="C00000"/>
                </a:solidFill>
              </a:rPr>
              <a:t>包含函数</a:t>
            </a:r>
            <a:r>
              <a:rPr lang="en-US" altLang="zh-CN" sz="1600" u="none" dirty="0">
                <a:solidFill>
                  <a:srgbClr val="C00000"/>
                </a:solidFill>
              </a:rPr>
              <a:t>next()</a:t>
            </a:r>
            <a:r>
              <a:rPr lang="zh-CN" altLang="en-US" sz="1600" u="none" dirty="0"/>
              <a:t>，调用它并将阅读器对象传递给它时，它将返回文件中的第一行。在前面的代码中，我们</a:t>
            </a:r>
            <a:r>
              <a:rPr lang="zh-CN" altLang="en-US" sz="1600" u="none" dirty="0">
                <a:solidFill>
                  <a:srgbClr val="C00000"/>
                </a:solidFill>
              </a:rPr>
              <a:t>只调用了</a:t>
            </a:r>
            <a:r>
              <a:rPr lang="en-US" altLang="zh-CN" sz="1600" u="none" dirty="0" smtClean="0">
                <a:solidFill>
                  <a:srgbClr val="C00000"/>
                </a:solidFill>
              </a:rPr>
              <a:t>next</a:t>
            </a:r>
            <a:r>
              <a:rPr lang="en-US" altLang="zh-CN" sz="1600" u="none" dirty="0">
                <a:solidFill>
                  <a:srgbClr val="C00000"/>
                </a:solidFill>
              </a:rPr>
              <a:t>()</a:t>
            </a:r>
            <a:r>
              <a:rPr lang="zh-CN" altLang="en-US" sz="1600" u="none" dirty="0" smtClean="0">
                <a:solidFill>
                  <a:srgbClr val="C00000"/>
                </a:solidFill>
              </a:rPr>
              <a:t>一</a:t>
            </a:r>
            <a:r>
              <a:rPr lang="zh-CN" altLang="en-US" sz="1600" u="none" dirty="0">
                <a:solidFill>
                  <a:srgbClr val="C00000"/>
                </a:solidFill>
              </a:rPr>
              <a:t>次</a:t>
            </a:r>
            <a:r>
              <a:rPr lang="zh-CN" altLang="en-US" sz="1600" u="none" dirty="0"/>
              <a:t>，因此</a:t>
            </a:r>
            <a:r>
              <a:rPr lang="zh-CN" altLang="en-US" sz="1600" u="none" dirty="0">
                <a:solidFill>
                  <a:srgbClr val="C00000"/>
                </a:solidFill>
              </a:rPr>
              <a:t>得到的是文件的第一行</a:t>
            </a:r>
            <a:r>
              <a:rPr lang="zh-CN" altLang="en-US" sz="1600" u="none" dirty="0"/>
              <a:t>，其中包含文件头。我们将返回的数据存储在</a:t>
            </a:r>
            <a:r>
              <a:rPr lang="en-US" altLang="zh-CN" sz="1600" u="none" dirty="0" err="1"/>
              <a:t>header_row</a:t>
            </a:r>
            <a:r>
              <a:rPr lang="zh-CN" altLang="en-US" sz="1600" u="none" dirty="0"/>
              <a:t>中。正如我们看到的，</a:t>
            </a:r>
            <a:r>
              <a:rPr lang="en-US" altLang="zh-CN" sz="1600" u="none" dirty="0" err="1"/>
              <a:t>header_row</a:t>
            </a:r>
            <a:r>
              <a:rPr lang="zh-CN" altLang="en-US" sz="1600" u="none" dirty="0"/>
              <a:t>包含与天气相关的文件头，指出了每行都包含那些</a:t>
            </a:r>
            <a:r>
              <a:rPr lang="zh-CN" altLang="en-US" sz="1600" u="none" dirty="0" smtClean="0"/>
              <a:t>数据。</a:t>
            </a:r>
            <a:endParaRPr lang="zh-CN" altLang="en-US" sz="1600" u="none" dirty="0"/>
          </a:p>
        </p:txBody>
      </p:sp>
    </p:spTree>
    <p:extLst>
      <p:ext uri="{BB962C8B-B14F-4D97-AF65-F5344CB8AC3E}">
        <p14:creationId xmlns:p14="http://schemas.microsoft.com/office/powerpoint/2010/main" val="25405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49D3F3-09D5-4198-A134-6256A77D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打印文件头及其位置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B490BF1-F643-4525-8814-86C4545D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2" y="1752644"/>
            <a:ext cx="8534176" cy="36575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csv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Get dates, high, and low temperatures from file.</a:t>
            </a:r>
          </a:p>
          <a:p>
            <a:pPr marL="0" indent="0">
              <a:buNone/>
            </a:pPr>
            <a:r>
              <a:rPr lang="en-US" altLang="zh-CN" sz="2000" dirty="0"/>
              <a:t>filename = 'sitka_weather_07-2014.csv'</a:t>
            </a:r>
          </a:p>
          <a:p>
            <a:pPr marL="0" indent="0">
              <a:buNone/>
            </a:pPr>
            <a:r>
              <a:rPr lang="en-US" altLang="zh-CN" sz="2000" dirty="0"/>
              <a:t>with open(filename) as f:</a:t>
            </a:r>
          </a:p>
          <a:p>
            <a:pPr marL="0" indent="0">
              <a:buNone/>
            </a:pPr>
            <a:r>
              <a:rPr lang="en-US" altLang="zh-CN" sz="2000" dirty="0"/>
              <a:t>    reader = </a:t>
            </a:r>
            <a:r>
              <a:rPr lang="en-US" altLang="zh-CN" sz="2000" dirty="0" err="1"/>
              <a:t>csv.reader</a:t>
            </a:r>
            <a:r>
              <a:rPr lang="en-US" altLang="zh-CN" sz="2000" dirty="0"/>
              <a:t>(f)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header_row</a:t>
            </a:r>
            <a:r>
              <a:rPr lang="en-US" altLang="zh-CN" sz="2000" dirty="0"/>
              <a:t> = next(reader)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for index, </a:t>
            </a:r>
            <a:r>
              <a:rPr lang="en-US" altLang="zh-CN" sz="2000" dirty="0" err="1">
                <a:solidFill>
                  <a:srgbClr val="0000FF"/>
                </a:solidFill>
              </a:rPr>
              <a:t>column_header</a:t>
            </a:r>
            <a:r>
              <a:rPr lang="en-US" altLang="zh-CN" sz="2000" dirty="0">
                <a:solidFill>
                  <a:srgbClr val="0000FF"/>
                </a:solidFill>
              </a:rPr>
              <a:t> in enumerate(</a:t>
            </a:r>
            <a:r>
              <a:rPr lang="en-US" altLang="zh-CN" sz="2000" dirty="0" err="1">
                <a:solidFill>
                  <a:srgbClr val="0000FF"/>
                </a:solidFill>
              </a:rPr>
              <a:t>header_row</a:t>
            </a:r>
            <a:r>
              <a:rPr lang="en-US" altLang="zh-CN" sz="2000" dirty="0" smtClean="0">
                <a:solidFill>
                  <a:srgbClr val="0000FF"/>
                </a:solidFill>
              </a:rPr>
              <a:t>): #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enumberate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列举，获取每个元素的索引和值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print(index, </a:t>
            </a:r>
            <a:r>
              <a:rPr lang="en-US" altLang="zh-CN" sz="2000" dirty="0" err="1">
                <a:solidFill>
                  <a:srgbClr val="0000FF"/>
                </a:solidFill>
              </a:rPr>
              <a:t>column_header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04912" y="5410148"/>
            <a:ext cx="8610374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u="none" dirty="0"/>
              <a:t>输出如下，其中指出了每个文件头的索引：</a:t>
            </a:r>
          </a:p>
          <a:p>
            <a:r>
              <a:rPr lang="zh-CN" altLang="en-US" u="none" dirty="0" smtClean="0"/>
              <a:t>从中</a:t>
            </a:r>
            <a:r>
              <a:rPr lang="zh-CN" altLang="en-US" u="none" dirty="0"/>
              <a:t>可知，日期和最高气温分别存储在第</a:t>
            </a:r>
            <a:r>
              <a:rPr lang="en-US" altLang="zh-CN" u="none" dirty="0"/>
              <a:t>0</a:t>
            </a:r>
            <a:r>
              <a:rPr lang="zh-CN" altLang="en-US" u="none" dirty="0"/>
              <a:t>列和第</a:t>
            </a:r>
            <a:r>
              <a:rPr lang="en-US" altLang="zh-CN" u="none" dirty="0"/>
              <a:t>1</a:t>
            </a:r>
            <a:r>
              <a:rPr lang="zh-CN" altLang="en-US" u="none" dirty="0"/>
              <a:t>列。为研究这些数据，我们将处理</a:t>
            </a:r>
            <a:r>
              <a:rPr lang="en-US" altLang="zh-CN" u="none" dirty="0"/>
              <a:t>sitka_weather_07-2014.csv</a:t>
            </a:r>
            <a:r>
              <a:rPr lang="zh-CN" altLang="en-US" u="none" dirty="0"/>
              <a:t>中的每行数据，并提取其中索引为</a:t>
            </a:r>
            <a:r>
              <a:rPr lang="en-US" altLang="zh-CN" u="none" dirty="0"/>
              <a:t>0</a:t>
            </a:r>
            <a:r>
              <a:rPr lang="zh-CN" altLang="en-US" u="none" dirty="0"/>
              <a:t>和</a:t>
            </a:r>
            <a:r>
              <a:rPr lang="en-US" altLang="zh-CN" u="none" dirty="0"/>
              <a:t>1</a:t>
            </a:r>
            <a:r>
              <a:rPr lang="zh-CN" altLang="en-US" u="none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630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A27104-1A1A-4E32-BC49-090C52EE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提取并读取数据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AE0B51-9DCC-46DA-99B9-B04668B5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csv</a:t>
            </a:r>
          </a:p>
          <a:p>
            <a:pPr marL="0" indent="0">
              <a:buNone/>
            </a:pPr>
            <a:r>
              <a:rPr lang="en-US" altLang="zh-CN" sz="2000" dirty="0"/>
              <a:t># Get dates, high, and low temperatures from file.</a:t>
            </a:r>
          </a:p>
          <a:p>
            <a:pPr marL="0" indent="0">
              <a:buNone/>
            </a:pPr>
            <a:r>
              <a:rPr lang="en-US" altLang="zh-CN" sz="2000" dirty="0"/>
              <a:t>filename = 'sitka_weather_07-2014.csv'</a:t>
            </a:r>
          </a:p>
          <a:p>
            <a:pPr marL="0" indent="0">
              <a:buNone/>
            </a:pPr>
            <a:r>
              <a:rPr lang="en-US" altLang="zh-CN" sz="2000" dirty="0"/>
              <a:t>with open(filename) as f:</a:t>
            </a:r>
          </a:p>
          <a:p>
            <a:pPr marL="0" indent="0">
              <a:buNone/>
            </a:pPr>
            <a:r>
              <a:rPr lang="en-US" altLang="zh-CN" sz="2000" dirty="0"/>
              <a:t>    reader = </a:t>
            </a:r>
            <a:r>
              <a:rPr lang="en-US" altLang="zh-CN" sz="2000" dirty="0" err="1"/>
              <a:t>csv.reader</a:t>
            </a:r>
            <a:r>
              <a:rPr lang="en-US" altLang="zh-CN" sz="2000" dirty="0"/>
              <a:t>(f)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header_row</a:t>
            </a:r>
            <a:r>
              <a:rPr lang="en-US" altLang="zh-CN" sz="2000" dirty="0"/>
              <a:t> = next(reader)</a:t>
            </a:r>
          </a:p>
          <a:p>
            <a:pPr marL="0" indent="0">
              <a:buNone/>
            </a:pPr>
            <a:r>
              <a:rPr lang="en-US" altLang="zh-CN" sz="2000" dirty="0"/>
              <a:t>    for index, </a:t>
            </a:r>
            <a:r>
              <a:rPr lang="en-US" altLang="zh-CN" sz="2000" dirty="0" err="1"/>
              <a:t>column_header</a:t>
            </a:r>
            <a:r>
              <a:rPr lang="en-US" altLang="zh-CN" sz="2000" dirty="0"/>
              <a:t> in enumerate(</a:t>
            </a:r>
            <a:r>
              <a:rPr lang="en-US" altLang="zh-CN" sz="2000" dirty="0" err="1"/>
              <a:t>header_row</a:t>
            </a:r>
            <a:r>
              <a:rPr lang="en-US" altLang="zh-CN" sz="2000" dirty="0"/>
              <a:t>):</a:t>
            </a:r>
          </a:p>
          <a:p>
            <a:pPr marL="0" indent="0">
              <a:buNone/>
            </a:pPr>
            <a:r>
              <a:rPr lang="en-US" altLang="zh-CN" sz="2000" dirty="0"/>
              <a:t>        print(index, </a:t>
            </a:r>
            <a:r>
              <a:rPr lang="en-US" altLang="zh-CN" sz="2000" dirty="0" err="1"/>
              <a:t>column_header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highs = []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for row in reader: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high =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(row[1</a:t>
            </a:r>
            <a:r>
              <a:rPr lang="en-US" altLang="zh-CN" sz="2000" dirty="0" smtClean="0">
                <a:solidFill>
                  <a:srgbClr val="0000FF"/>
                </a:solidFill>
              </a:rPr>
              <a:t>]) #</a:t>
            </a:r>
            <a:r>
              <a:rPr lang="zh-CN" altLang="en-US" sz="2000" dirty="0" smtClean="0">
                <a:solidFill>
                  <a:srgbClr val="0000FF"/>
                </a:solidFill>
              </a:rPr>
              <a:t>第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</a:rPr>
              <a:t>列的数据是</a:t>
            </a:r>
            <a:r>
              <a:rPr lang="en-US" altLang="zh-CN" sz="2000" dirty="0">
                <a:solidFill>
                  <a:srgbClr val="0000FF"/>
                </a:solidFill>
              </a:rPr>
              <a:t>Max </a:t>
            </a:r>
            <a:r>
              <a:rPr lang="en-US" altLang="zh-CN" sz="2000" dirty="0" err="1">
                <a:solidFill>
                  <a:srgbClr val="0000FF"/>
                </a:solidFill>
              </a:rPr>
              <a:t>TemperatureF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</a:rPr>
              <a:t>highs.append</a:t>
            </a:r>
            <a:r>
              <a:rPr lang="en-US" altLang="zh-CN" sz="2000" dirty="0">
                <a:solidFill>
                  <a:srgbClr val="0000FF"/>
                </a:solidFill>
              </a:rPr>
              <a:t>(high)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print(highs)</a:t>
            </a:r>
            <a:endParaRPr lang="en-US" altLang="zh-CN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464400" y="5348880"/>
              <a:ext cx="2018520" cy="2145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5339520"/>
                <a:ext cx="203724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9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A27104-1A1A-4E32-BC49-090C52EE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提取并读取数据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AAE0B51-9DCC-46DA-99B9-B04668B5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import pandas as </a:t>
            </a:r>
            <a:r>
              <a:rPr lang="en-US" altLang="zh-CN" sz="2000" dirty="0" err="1"/>
              <a:t>pd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df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rgbClr val="0000FF"/>
                </a:solidFill>
              </a:rPr>
              <a:t>pd.read_csv</a:t>
            </a:r>
            <a:r>
              <a:rPr lang="en-US" altLang="zh-CN" sz="2000" dirty="0"/>
              <a:t>('sitka_weather_07-2014.csv')    #</a:t>
            </a:r>
            <a:r>
              <a:rPr lang="zh-CN" altLang="en-US" sz="2000" dirty="0"/>
              <a:t>默认</a:t>
            </a:r>
            <a:r>
              <a:rPr lang="en-US" altLang="zh-CN" sz="2000" dirty="0"/>
              <a:t>csv</a:t>
            </a:r>
            <a:r>
              <a:rPr lang="zh-CN" altLang="en-US" sz="2000" dirty="0"/>
              <a:t>文件首行为标题行</a:t>
            </a:r>
          </a:p>
          <a:p>
            <a:pPr marL="0" indent="0">
              <a:buNone/>
            </a:pPr>
            <a:r>
              <a:rPr lang="en-US" altLang="zh-CN" sz="2000" dirty="0" smtClean="0"/>
              <a:t>print(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df.dtypes</a:t>
            </a:r>
            <a:r>
              <a:rPr lang="en-US" altLang="zh-CN" sz="2000" dirty="0"/>
              <a:t>)      #</a:t>
            </a:r>
            <a:r>
              <a:rPr lang="zh-CN" altLang="en-US" sz="2000" dirty="0"/>
              <a:t>查看</a:t>
            </a:r>
            <a:r>
              <a:rPr lang="en-US" altLang="zh-CN" sz="2000" dirty="0"/>
              <a:t>csv</a:t>
            </a:r>
            <a:r>
              <a:rPr lang="zh-CN" altLang="en-US" sz="2000" dirty="0"/>
              <a:t>文件里字段的数据类型格式</a:t>
            </a:r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>
                <a:solidFill>
                  <a:srgbClr val="C00000"/>
                </a:solidFill>
              </a:rPr>
              <a:t>df.head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  <a:r>
              <a:rPr lang="en-US" altLang="zh-CN" sz="2000" dirty="0"/>
              <a:t>)      #</a:t>
            </a:r>
            <a:r>
              <a:rPr lang="zh-CN" altLang="en-US" sz="2000" dirty="0"/>
              <a:t>查看引入的</a:t>
            </a:r>
            <a:r>
              <a:rPr lang="en-US" altLang="zh-CN" sz="2000" dirty="0"/>
              <a:t>csv</a:t>
            </a:r>
            <a:r>
              <a:rPr lang="zh-CN" altLang="en-US" sz="2000" dirty="0"/>
              <a:t>文件前</a:t>
            </a:r>
            <a:r>
              <a:rPr lang="en-US" altLang="zh-CN" sz="2000" dirty="0"/>
              <a:t>5</a:t>
            </a:r>
            <a:r>
              <a:rPr lang="zh-CN" altLang="en-US" sz="2000" dirty="0"/>
              <a:t>行数据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print(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['Max </a:t>
            </a:r>
            <a:r>
              <a:rPr lang="en-US" altLang="zh-CN" sz="2000" dirty="0" err="1"/>
              <a:t>TemperatureF</a:t>
            </a:r>
            <a:r>
              <a:rPr lang="en-US" altLang="zh-CN" sz="2000" dirty="0"/>
              <a:t>'])</a:t>
            </a:r>
          </a:p>
          <a:p>
            <a:pPr marL="0" indent="0">
              <a:buNone/>
            </a:pPr>
            <a:r>
              <a:rPr lang="en-US" altLang="zh-CN" sz="2000" dirty="0"/>
              <a:t>result=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['Max </a:t>
            </a:r>
            <a:r>
              <a:rPr lang="en-US" altLang="zh-CN" sz="2000" dirty="0" err="1"/>
              <a:t>TemperatureF</a:t>
            </a:r>
            <a:r>
              <a:rPr lang="en-US" altLang="zh-CN" sz="2000" dirty="0"/>
              <a:t>']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0000FF"/>
                </a:solidFill>
              </a:rPr>
              <a:t>result.to_csv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Max_TemperatureF.csv',index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en-US" altLang="zh-CN" sz="2000" dirty="0"/>
              <a:t>, header=</a:t>
            </a:r>
            <a:r>
              <a:rPr lang="en-US" altLang="zh-CN" sz="2000" dirty="0">
                <a:solidFill>
                  <a:srgbClr val="C00000"/>
                </a:solidFill>
              </a:rPr>
              <a:t>True</a:t>
            </a:r>
            <a:r>
              <a:rPr lang="en-US" altLang="zh-CN" sz="2000" dirty="0"/>
              <a:t>)    #</a:t>
            </a:r>
            <a:r>
              <a:rPr lang="zh-CN" altLang="en-US" sz="2000" dirty="0"/>
              <a:t>默认</a:t>
            </a:r>
            <a:r>
              <a:rPr lang="en-US" altLang="zh-CN" sz="2000" dirty="0"/>
              <a:t>csv</a:t>
            </a:r>
            <a:r>
              <a:rPr lang="zh-CN" altLang="en-US" sz="2000" dirty="0"/>
              <a:t>文件首行为标题行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16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48343" y="2026893"/>
            <a:ext cx="8204195" cy="4025564"/>
          </a:xfrm>
        </p:spPr>
        <p:txBody>
          <a:bodyPr/>
          <a:lstStyle/>
          <a:p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异常</a:t>
            </a:r>
            <a:r>
              <a:rPr lang="zh-CN" altLang="en-US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/>
              <a:t>指的是在程序运行过程中发生的异常事件，通常是由外部问题（如硬件错误、输入错误）所导致的。</a:t>
            </a:r>
            <a:endParaRPr lang="en-US" altLang="zh-CN" dirty="0"/>
          </a:p>
          <a:p>
            <a:pPr lvl="1"/>
            <a:r>
              <a:rPr lang="zh-CN" altLang="zh-CN" dirty="0"/>
              <a:t>每当发生让</a:t>
            </a:r>
            <a:r>
              <a:rPr lang="en-US" altLang="zh-CN" dirty="0"/>
              <a:t>Python</a:t>
            </a:r>
            <a:r>
              <a:rPr lang="zh-CN" altLang="zh-CN" dirty="0"/>
              <a:t>不知道如何处理的错误时，它都会创建一个异常对象。</a:t>
            </a:r>
            <a:endParaRPr lang="en-US" altLang="zh-CN" dirty="0"/>
          </a:p>
          <a:p>
            <a:pPr lvl="1"/>
            <a:r>
              <a:rPr lang="zh-CN" altLang="zh-CN" dirty="0"/>
              <a:t>如果编写了异常处理代码，程序会按照命令对异常进行处理；如果你没有编写异常处理代码，程序在遇到异常时就会停止运行并显示一个</a:t>
            </a:r>
            <a:r>
              <a:rPr lang="en-US" altLang="zh-CN" dirty="0"/>
              <a:t>traceback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94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22513" y="2264229"/>
            <a:ext cx="8040915" cy="3846286"/>
          </a:xfrm>
        </p:spPr>
        <p:txBody>
          <a:bodyPr/>
          <a:lstStyle/>
          <a:p>
            <a:r>
              <a:rPr lang="zh-CN" altLang="zh-CN" b="1" dirty="0"/>
              <a:t>文件</a:t>
            </a:r>
            <a:r>
              <a:rPr lang="zh-CN" altLang="en-US" dirty="0"/>
              <a:t>：</a:t>
            </a:r>
            <a:r>
              <a:rPr lang="zh-CN" altLang="zh-CN" dirty="0"/>
              <a:t>用来保存数据的对象。</a:t>
            </a:r>
            <a:endParaRPr lang="en-US" altLang="zh-CN" dirty="0"/>
          </a:p>
          <a:p>
            <a:pPr>
              <a:lnSpc>
                <a:spcPts val="1200"/>
              </a:lnSpc>
            </a:pPr>
            <a:endParaRPr lang="en-US" altLang="zh-CN" b="1" dirty="0"/>
          </a:p>
          <a:p>
            <a:r>
              <a:rPr lang="zh-CN" altLang="zh-CN" b="1" dirty="0"/>
              <a:t>文件的编码形式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分为两种，</a:t>
            </a:r>
            <a:r>
              <a:rPr lang="zh-CN" altLang="zh-CN" dirty="0"/>
              <a:t>一种是以</a:t>
            </a:r>
            <a:r>
              <a:rPr lang="en-US" altLang="zh-CN" dirty="0"/>
              <a:t>ASCII</a:t>
            </a:r>
            <a:r>
              <a:rPr lang="zh-CN" altLang="zh-CN" dirty="0"/>
              <a:t>码存在的文本形式</a:t>
            </a:r>
            <a:r>
              <a:rPr lang="zh-CN" altLang="en-US" dirty="0"/>
              <a:t>，</a:t>
            </a:r>
            <a:r>
              <a:rPr lang="zh-CN" altLang="zh-CN" dirty="0"/>
              <a:t>另一</a:t>
            </a:r>
            <a:r>
              <a:rPr lang="zh-CN" altLang="zh-CN" dirty="0" smtClean="0"/>
              <a:t>种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二进制</a:t>
            </a:r>
            <a:r>
              <a:rPr lang="zh-CN" altLang="zh-CN" dirty="0"/>
              <a:t>形式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zh-CN" dirty="0"/>
              <a:t>为了能够操作一个文件，需要明确文件的编码形式和打开模式，如果是二进制的编码形式，还需要确定二进制数据的组织结构。</a:t>
            </a:r>
          </a:p>
        </p:txBody>
      </p:sp>
    </p:spTree>
    <p:extLst>
      <p:ext uri="{BB962C8B-B14F-4D97-AF65-F5344CB8AC3E}">
        <p14:creationId xmlns:p14="http://schemas.microsoft.com/office/powerpoint/2010/main" val="3212869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316" y="1917288"/>
            <a:ext cx="8461830" cy="4441141"/>
          </a:xfrm>
        </p:spPr>
        <p:txBody>
          <a:bodyPr/>
          <a:lstStyle/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AttributeError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尝试访问未知的对象属性。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当试图访问的对象属性不存在时抛出异常。</a:t>
            </a:r>
            <a:endParaRPr lang="en-US" altLang="zh-CN" dirty="0" smtClean="0"/>
          </a:p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IndexError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索引超出序列的范围。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当索引超出序列范围的时候抛出</a:t>
            </a:r>
            <a:r>
              <a:rPr lang="en-US" altLang="zh-CN" dirty="0" err="1" smtClean="0"/>
              <a:t>IndexError</a:t>
            </a:r>
            <a:r>
              <a:rPr lang="zh-CN" altLang="zh-CN" dirty="0" smtClean="0"/>
              <a:t>异常。</a:t>
            </a:r>
            <a:endParaRPr lang="en-US" altLang="zh-CN" dirty="0" smtClean="0"/>
          </a:p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KeyError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字典中查找一个不存在的关键字。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当试图在字典中查找一个不存在的关键字时就会抛出</a:t>
            </a:r>
            <a:r>
              <a:rPr lang="en-US" altLang="zh-CN" dirty="0" err="1" smtClean="0"/>
              <a:t>KeyError</a:t>
            </a:r>
            <a:r>
              <a:rPr lang="zh-CN" altLang="zh-CN" dirty="0" smtClean="0"/>
              <a:t>异常。</a:t>
            </a:r>
            <a:endParaRPr lang="en-US" altLang="zh-CN" dirty="0" smtClean="0"/>
          </a:p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NameError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尝试访问一个不存在的变量。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当试图访问一个不存在的变量时会抛出</a:t>
            </a:r>
            <a:r>
              <a:rPr lang="en-US" altLang="zh-CN" dirty="0" err="1" smtClean="0"/>
              <a:t>NameError</a:t>
            </a:r>
            <a:r>
              <a:rPr lang="zh-CN" altLang="zh-CN" dirty="0" smtClean="0"/>
              <a:t>异常。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0565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4064" y="1814052"/>
            <a:ext cx="8461830" cy="4630992"/>
          </a:xfrm>
        </p:spPr>
        <p:txBody>
          <a:bodyPr/>
          <a:lstStyle/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OSError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操作系统产生的异常。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比如打开一个不存在的文件就会引发</a:t>
            </a:r>
            <a:r>
              <a:rPr lang="en-US" altLang="zh-CN" dirty="0" err="1" smtClean="0"/>
              <a:t>FileNotFoundError</a:t>
            </a:r>
            <a:r>
              <a:rPr lang="zh-CN" altLang="zh-CN" dirty="0" smtClean="0"/>
              <a:t>，而这个</a:t>
            </a:r>
            <a:r>
              <a:rPr lang="en-US" altLang="zh-CN" dirty="0" err="1" smtClean="0"/>
              <a:t>FileNotFoundError</a:t>
            </a:r>
            <a:r>
              <a:rPr lang="zh-CN" altLang="zh-CN" dirty="0" smtClean="0"/>
              <a:t>就是</a:t>
            </a:r>
            <a:r>
              <a:rPr lang="en-US" altLang="zh-CN" dirty="0" err="1" smtClean="0"/>
              <a:t>OSError</a:t>
            </a:r>
            <a:r>
              <a:rPr lang="zh-CN" altLang="zh-CN" dirty="0" smtClean="0"/>
              <a:t>的子类。</a:t>
            </a:r>
            <a:endParaRPr lang="en-US" altLang="zh-CN" dirty="0" smtClean="0"/>
          </a:p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SyntaxError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的语法</a:t>
            </a:r>
            <a:r>
              <a:rPr lang="zh-CN" altLang="en-US" dirty="0" smtClean="0"/>
              <a:t>错误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如果你的程序有语法错误，就会引发</a:t>
            </a:r>
            <a:r>
              <a:rPr lang="en-US" altLang="zh-CN" dirty="0" err="1" smtClean="0"/>
              <a:t>SyntaxError</a:t>
            </a:r>
            <a:r>
              <a:rPr lang="zh-CN" altLang="zh-CN" dirty="0" smtClean="0"/>
              <a:t>异常。</a:t>
            </a:r>
            <a:endParaRPr lang="en-US" altLang="zh-CN" dirty="0" smtClean="0"/>
          </a:p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TypeError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不同类型间的无效</a:t>
            </a:r>
            <a:r>
              <a:rPr lang="zh-CN" altLang="en-US" dirty="0" smtClean="0"/>
              <a:t>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不同类型的变量之间不能进行计算，否则会抛出</a:t>
            </a:r>
            <a:r>
              <a:rPr lang="en-US" altLang="zh-CN" dirty="0" err="1" smtClean="0"/>
              <a:t>TypeError</a:t>
            </a:r>
            <a:r>
              <a:rPr lang="zh-CN" altLang="zh-CN" dirty="0" smtClean="0"/>
              <a:t>异常。</a:t>
            </a:r>
            <a:endParaRPr lang="en-US" altLang="zh-CN" dirty="0" smtClean="0"/>
          </a:p>
          <a:p>
            <a:r>
              <a:rPr lang="en-US" altLang="zh-CN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ZeroDivisionError</a:t>
            </a:r>
            <a:r>
              <a:rPr lang="zh-CN" altLang="zh-CN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zh-CN" dirty="0" smtClean="0"/>
              <a:t>除数为零。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任何数除以零都会引发</a:t>
            </a:r>
            <a:r>
              <a:rPr lang="en-US" altLang="zh-CN" dirty="0" err="1" smtClean="0"/>
              <a:t>ZeroDivisionError</a:t>
            </a:r>
            <a:r>
              <a:rPr lang="zh-CN" altLang="zh-CN" dirty="0" smtClean="0"/>
              <a:t>异常。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0565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799771"/>
            <a:ext cx="8040914" cy="1407887"/>
          </a:xfrm>
        </p:spPr>
        <p:txBody>
          <a:bodyPr/>
          <a:lstStyle/>
          <a:p>
            <a:r>
              <a:rPr lang="zh-CN" altLang="zh-CN" dirty="0"/>
              <a:t>异常检测可以使用</a:t>
            </a:r>
            <a:r>
              <a:rPr lang="en-US" altLang="zh-CN" dirty="0"/>
              <a:t>try</a:t>
            </a:r>
            <a:r>
              <a:rPr lang="zh-CN" altLang="zh-CN" dirty="0"/>
              <a:t>语句来实现，任何出现在</a:t>
            </a:r>
            <a:r>
              <a:rPr lang="en-US" altLang="zh-CN" dirty="0"/>
              <a:t>try</a:t>
            </a:r>
            <a:r>
              <a:rPr lang="zh-CN" altLang="zh-CN" dirty="0"/>
              <a:t>语句范围内的异常都会被检测到。异常是使用</a:t>
            </a:r>
            <a:r>
              <a:rPr lang="en-US" altLang="zh-CN" dirty="0"/>
              <a:t>try-expect</a:t>
            </a:r>
            <a:r>
              <a:rPr lang="zh-CN" altLang="zh-CN" dirty="0"/>
              <a:t>代码块处理的</a:t>
            </a:r>
            <a:r>
              <a:rPr lang="zh-CN" altLang="zh-CN" dirty="0" smtClean="0"/>
              <a:t>。</a:t>
            </a:r>
            <a:endParaRPr lang="en-US" altLang="zh-CN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 txBox="1">
            <a:spLocks/>
          </p:cNvSpPr>
          <p:nvPr/>
        </p:nvSpPr>
        <p:spPr bwMode="auto">
          <a:xfrm>
            <a:off x="1132114" y="3352798"/>
            <a:ext cx="7286172" cy="317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try: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检测范围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except Exception[as reason]: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出现异常（</a:t>
            </a:r>
            <a:r>
              <a:rPr lang="en-US" altLang="zh-CN" sz="2000" kern="0" dirty="0"/>
              <a:t>Exception</a:t>
            </a:r>
            <a:r>
              <a:rPr lang="zh-CN" altLang="en-US" sz="2000" kern="0" dirty="0"/>
              <a:t>）后的处理代码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不出现异常的处理代码</a:t>
            </a: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finally: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defRPr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无论是否出现异常，均执行的代码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075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2148929"/>
            <a:ext cx="7619904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print("Give me two numbers, and I'll divide them.")</a:t>
            </a:r>
          </a:p>
          <a:p>
            <a:r>
              <a:rPr lang="en-US" altLang="zh-CN" u="none" dirty="0" smtClean="0"/>
              <a:t>print("Enter 'q' to quit.")</a:t>
            </a:r>
          </a:p>
          <a:p>
            <a:r>
              <a:rPr lang="en-US" altLang="zh-CN" u="none" dirty="0" smtClean="0"/>
              <a:t>while True: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 = input("\</a:t>
            </a:r>
            <a:r>
              <a:rPr lang="en-US" altLang="zh-CN" u="none" dirty="0" err="1" smtClean="0"/>
              <a:t>nFirst</a:t>
            </a:r>
            <a:r>
              <a:rPr lang="en-US" altLang="zh-CN" u="none" dirty="0" smtClean="0"/>
              <a:t> number: ")</a:t>
            </a:r>
          </a:p>
          <a:p>
            <a:r>
              <a:rPr lang="en-US" altLang="zh-CN" u="none" dirty="0" smtClean="0"/>
              <a:t>    if 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 == 'q':</a:t>
            </a:r>
          </a:p>
          <a:p>
            <a:r>
              <a:rPr lang="en-US" altLang="zh-CN" u="none" dirty="0" smtClean="0"/>
              <a:t>        break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 = input("Second number: ")</a:t>
            </a:r>
          </a:p>
          <a:p>
            <a:r>
              <a:rPr lang="en-US" altLang="zh-CN" u="none" dirty="0" smtClean="0"/>
              <a:t>    if 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 == 'q':</a:t>
            </a:r>
          </a:p>
          <a:p>
            <a:r>
              <a:rPr lang="en-US" altLang="zh-CN" u="none" dirty="0" smtClean="0"/>
              <a:t>        break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smtClean="0">
                <a:solidFill>
                  <a:srgbClr val="C00000"/>
                </a:solidFill>
              </a:rPr>
              <a:t>try:</a:t>
            </a:r>
          </a:p>
          <a:p>
            <a:r>
              <a:rPr lang="en-US" altLang="zh-CN" u="none" dirty="0" smtClean="0"/>
              <a:t>        answer = </a:t>
            </a:r>
            <a:r>
              <a:rPr lang="en-US" altLang="zh-CN" u="none" dirty="0" err="1" smtClean="0"/>
              <a:t>int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first_number</a:t>
            </a:r>
            <a:r>
              <a:rPr lang="en-US" altLang="zh-CN" u="none" dirty="0" smtClean="0"/>
              <a:t>) / </a:t>
            </a:r>
            <a:r>
              <a:rPr lang="en-US" altLang="zh-CN" u="none" dirty="0" err="1" smtClean="0"/>
              <a:t>int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second_number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smtClean="0">
                <a:solidFill>
                  <a:srgbClr val="C00000"/>
                </a:solidFill>
              </a:rPr>
              <a:t>except </a:t>
            </a:r>
            <a:r>
              <a:rPr lang="en-US" altLang="zh-CN" u="none" dirty="0" err="1" smtClean="0">
                <a:solidFill>
                  <a:srgbClr val="C00000"/>
                </a:solidFill>
              </a:rPr>
              <a:t>ZeroDivisionError</a:t>
            </a:r>
            <a:r>
              <a:rPr lang="en-US" altLang="zh-CN" u="none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u="none" dirty="0" smtClean="0"/>
              <a:t>        print("You can't divide by zero!")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smtClean="0">
                <a:solidFill>
                  <a:srgbClr val="C00000"/>
                </a:solidFill>
              </a:rPr>
              <a:t>else:</a:t>
            </a:r>
          </a:p>
          <a:p>
            <a:r>
              <a:rPr lang="en-US" altLang="zh-CN" u="none" dirty="0" smtClean="0"/>
              <a:t>        print(answer)</a:t>
            </a:r>
            <a:endParaRPr lang="en-US" altLang="zh-CN" u="none" dirty="0"/>
          </a:p>
        </p:txBody>
      </p:sp>
      <p:sp>
        <p:nvSpPr>
          <p:cNvPr id="5" name="线形标注 1 4"/>
          <p:cNvSpPr/>
          <p:nvPr/>
        </p:nvSpPr>
        <p:spPr bwMode="auto">
          <a:xfrm>
            <a:off x="6248356" y="5887631"/>
            <a:ext cx="2057346" cy="833178"/>
          </a:xfrm>
          <a:prstGeom prst="borderCallout1">
            <a:avLst>
              <a:gd name="adj1" fmla="val 18750"/>
              <a:gd name="adj2" fmla="val -8333"/>
              <a:gd name="adj3" fmla="val 64567"/>
              <a:gd name="adj4" fmla="val -155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依赖于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代码块成功执行的代码都应放到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else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代码块中。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48120" y="4374047"/>
              <a:ext cx="7715880" cy="22327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4364687"/>
                <a:ext cx="7734600" cy="22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857160" y="4695527"/>
              <a:ext cx="36000" cy="1879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800" y="4686167"/>
                <a:ext cx="54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5956200" y="3784727"/>
              <a:ext cx="821880" cy="69696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6840" y="3775367"/>
                <a:ext cx="840600" cy="7156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08" y="1398707"/>
            <a:ext cx="83055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</a:pPr>
            <a:r>
              <a:rPr lang="zh-CN" u="none" dirty="0"/>
              <a:t>通过将可能引发错误的代码块放在</a:t>
            </a:r>
            <a:r>
              <a:rPr lang="zh-CN" altLang="zh-CN" u="none" dirty="0">
                <a:solidFill>
                  <a:srgbClr val="0000FF"/>
                </a:solidFill>
              </a:rPr>
              <a:t>try-except</a:t>
            </a:r>
            <a:r>
              <a:rPr lang="zh-CN" u="none" dirty="0">
                <a:solidFill>
                  <a:srgbClr val="0000FF"/>
                </a:solidFill>
              </a:rPr>
              <a:t>代码块</a:t>
            </a:r>
            <a:r>
              <a:rPr lang="zh-CN" u="none" dirty="0"/>
              <a:t>中，可提高这个程序抵御错误的能力。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eaLnBrk="1" hangingPunct="1"/>
            <a:r>
              <a:rPr lang="en-US" altLang="zh-CN" kern="0" smtClean="0"/>
              <a:t>8.4</a:t>
            </a:r>
            <a:r>
              <a:rPr lang="zh-CN" altLang="en-US" kern="0" smtClean="0"/>
              <a:t> 异常及处理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90324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2830" y="2002971"/>
            <a:ext cx="8280253" cy="435428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b="1" dirty="0"/>
              <a:t>【例</a:t>
            </a:r>
            <a:r>
              <a:rPr lang="en-US" altLang="zh-CN" sz="2200" b="1" dirty="0"/>
              <a:t>8-10</a:t>
            </a:r>
            <a:r>
              <a:rPr lang="zh-CN" altLang="zh-CN" sz="2200" b="1" dirty="0"/>
              <a:t>】 </a:t>
            </a:r>
            <a:r>
              <a:rPr lang="zh-CN" altLang="zh-CN" sz="2200" dirty="0"/>
              <a:t>（文件“</a:t>
            </a:r>
            <a:r>
              <a:rPr lang="en-US" altLang="zh-CN" sz="2200" dirty="0" err="1"/>
              <a:t>tryexcept.txt</a:t>
            </a:r>
            <a:r>
              <a:rPr lang="zh-CN" altLang="zh-CN" sz="2200" dirty="0"/>
              <a:t>”中包含两行字符串，分别为“</a:t>
            </a:r>
            <a:r>
              <a:rPr lang="en-US" altLang="zh-CN" sz="2200" dirty="0"/>
              <a:t>10</a:t>
            </a:r>
            <a:r>
              <a:rPr lang="zh-CN" altLang="zh-CN" sz="2200" dirty="0"/>
              <a:t>”和“</a:t>
            </a:r>
            <a:r>
              <a:rPr lang="en-US" altLang="zh-CN" sz="2200" dirty="0"/>
              <a:t>0</a:t>
            </a:r>
            <a:r>
              <a:rPr lang="zh-CN" altLang="zh-CN" sz="2200" dirty="0"/>
              <a:t>”</a:t>
            </a:r>
            <a:r>
              <a:rPr lang="zh-CN" altLang="zh-CN" sz="2200" dirty="0" smtClean="0"/>
              <a:t>）</a:t>
            </a:r>
            <a:endParaRPr lang="en-US" altLang="zh-CN" sz="2200" dirty="0" smtClean="0"/>
          </a:p>
          <a:p>
            <a:pPr marL="0" indent="0">
              <a:lnSpc>
                <a:spcPts val="1200"/>
              </a:lnSpc>
              <a:buNone/>
            </a:pP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filename </a:t>
            </a:r>
            <a:r>
              <a:rPr lang="en-US" altLang="zh-CN" sz="2200" dirty="0"/>
              <a:t>= input("please input the file path and name:")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f </a:t>
            </a:r>
            <a:r>
              <a:rPr lang="en-US" altLang="zh-CN" sz="2200" dirty="0"/>
              <a:t>= open(filename, mode = 'r')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contents </a:t>
            </a:r>
            <a:r>
              <a:rPr lang="en-US" altLang="zh-CN" sz="2200" dirty="0"/>
              <a:t>= </a:t>
            </a:r>
            <a:r>
              <a:rPr lang="en-US" altLang="zh-CN" sz="2200" dirty="0" err="1"/>
              <a:t>f.readlines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dividend </a:t>
            </a:r>
            <a:r>
              <a:rPr lang="en-US" altLang="zh-CN" sz="2200" dirty="0"/>
              <a:t>= float(contents[0])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divisor </a:t>
            </a:r>
            <a:r>
              <a:rPr lang="en-US" altLang="zh-CN" sz="2200" dirty="0"/>
              <a:t>= float(contents[1])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result </a:t>
            </a:r>
            <a:r>
              <a:rPr lang="en-US" altLang="zh-CN" sz="2200" dirty="0"/>
              <a:t>= dividend / divisor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print</a:t>
            </a:r>
            <a:r>
              <a:rPr lang="en-US" altLang="zh-CN" sz="2200" dirty="0"/>
              <a:t>("%s / %s = %s"%(dividend, divisor, result))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err="1" smtClean="0"/>
              <a:t>f.close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buNone/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470349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5087" y="2002973"/>
            <a:ext cx="7939314" cy="4209142"/>
          </a:xfrm>
        </p:spPr>
        <p:txBody>
          <a:bodyPr/>
          <a:lstStyle/>
          <a:p>
            <a:pPr marL="0" indent="0"/>
            <a:r>
              <a:rPr lang="zh-CN" altLang="zh-CN" sz="2000" b="1" dirty="0"/>
              <a:t>结果</a:t>
            </a:r>
            <a:r>
              <a:rPr lang="en-US" altLang="zh-CN" sz="2000" b="1" dirty="0"/>
              <a:t>1</a:t>
            </a:r>
            <a:r>
              <a:rPr lang="zh-CN" altLang="zh-CN" sz="2000" dirty="0"/>
              <a:t>：</a:t>
            </a:r>
            <a:r>
              <a:rPr lang="zh-CN" altLang="en-US" sz="2000" dirty="0"/>
              <a:t>输入</a:t>
            </a:r>
            <a:r>
              <a:rPr lang="en-US" altLang="zh-CN" sz="2000" dirty="0" err="1"/>
              <a:t>tryexcept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Traceback (most recent call last):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File "</a:t>
            </a:r>
            <a:r>
              <a:rPr lang="en-US" altLang="zh-CN" sz="2000" dirty="0" err="1"/>
              <a:t>tryexcept.py</a:t>
            </a:r>
            <a:r>
              <a:rPr lang="en-US" altLang="zh-CN" sz="2000" dirty="0"/>
              <a:t>", line 2, in &lt;module&gt;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f = open(filename, mode = 'r')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FileNotFoundError</a:t>
            </a:r>
            <a:r>
              <a:rPr lang="en-US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2000" dirty="0"/>
              <a:t>[</a:t>
            </a:r>
            <a:r>
              <a:rPr lang="en-US" altLang="zh-CN" sz="2000" dirty="0" err="1"/>
              <a:t>Errno</a:t>
            </a:r>
            <a:r>
              <a:rPr lang="en-US" altLang="zh-CN" sz="2000" dirty="0"/>
              <a:t> 2] No such file or directory: '</a:t>
            </a:r>
            <a:r>
              <a:rPr lang="en-US" altLang="zh-CN" sz="2000" dirty="0" err="1"/>
              <a:t>tryexcept</a:t>
            </a:r>
            <a:r>
              <a:rPr lang="en-US" altLang="zh-CN" sz="2000" dirty="0"/>
              <a:t>’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indent="0"/>
            <a:r>
              <a:rPr lang="zh-CN" altLang="zh-CN" sz="2000" b="1" dirty="0"/>
              <a:t>结果</a:t>
            </a:r>
            <a:r>
              <a:rPr lang="en-US" altLang="zh-CN" sz="2000" b="1" dirty="0"/>
              <a:t>2</a:t>
            </a:r>
            <a:r>
              <a:rPr lang="zh-CN" altLang="zh-CN" sz="2000" dirty="0"/>
              <a:t>：</a:t>
            </a:r>
            <a:r>
              <a:rPr lang="zh-CN" altLang="en-US" sz="2000" dirty="0"/>
              <a:t>输入</a:t>
            </a:r>
            <a:r>
              <a:rPr lang="en-US" altLang="zh-CN" sz="2000" dirty="0" err="1"/>
              <a:t>tryexcept.txt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Traceback (most recent call last):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File " </a:t>
            </a:r>
            <a:r>
              <a:rPr lang="en-US" altLang="zh-CN" sz="2000" dirty="0" err="1"/>
              <a:t>tryexcept.py</a:t>
            </a:r>
            <a:r>
              <a:rPr lang="en-US" altLang="zh-CN" sz="2000" dirty="0"/>
              <a:t>", line 6, in &lt;module&gt;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result = dividend / divisor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ZeroDivisionError</a:t>
            </a:r>
            <a:r>
              <a:rPr lang="en-US" altLang="zh-CN" sz="20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2000" dirty="0"/>
              <a:t>float division by zero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1824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3143" y="1676987"/>
            <a:ext cx="7913909" cy="49560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filename = input("please input the file path and name: 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try: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f = open(filename, mode = 'r')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contents = </a:t>
            </a:r>
            <a:r>
              <a:rPr lang="en-US" altLang="zh-CN" sz="1800" dirty="0" err="1"/>
              <a:t>f.readlines</a:t>
            </a:r>
            <a:r>
              <a:rPr lang="en-US" altLang="zh-CN" sz="1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dividend = float(contents[0])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divisor = float(contents[1])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try: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    result = dividend / divisor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except </a:t>
            </a:r>
            <a:r>
              <a:rPr lang="en-US" altLang="zh-CN" sz="18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ZeroDivisionError</a:t>
            </a:r>
            <a:r>
              <a:rPr lang="en-US" altLang="zh-CN" sz="18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as 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    print(" The divisor cannot be zero, the error is: %s " %e)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else: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    print(" %s / %s = %s " %(dividend, divisor, result))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finally: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f.close</a:t>
            </a:r>
            <a:r>
              <a:rPr lang="en-US" altLang="zh-CN" sz="18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except </a:t>
            </a:r>
            <a:r>
              <a:rPr lang="en-US" altLang="zh-CN" sz="1800" kern="12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FileNotFoundError</a:t>
            </a:r>
            <a:r>
              <a:rPr lang="en-US" altLang="zh-CN" sz="1800" kern="1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as 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    print("File not find, the error is: %</a:t>
            </a:r>
            <a:r>
              <a:rPr lang="en-US" altLang="zh-CN" sz="1800" dirty="0" err="1"/>
              <a:t>s"%e</a:t>
            </a:r>
            <a:r>
              <a:rPr lang="en-US" altLang="zh-CN" sz="1800" dirty="0"/>
              <a:t>)</a:t>
            </a:r>
            <a:endParaRPr lang="zh-CN" altLang="zh-CN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542" y="2219551"/>
            <a:ext cx="1509486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完整代码</a:t>
            </a:r>
          </a:p>
        </p:txBody>
      </p:sp>
    </p:spTree>
    <p:extLst>
      <p:ext uri="{BB962C8B-B14F-4D97-AF65-F5344CB8AC3E}">
        <p14:creationId xmlns:p14="http://schemas.microsoft.com/office/powerpoint/2010/main" val="1301263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</a:t>
            </a:r>
            <a:r>
              <a:rPr lang="zh-CN" altLang="en-US" dirty="0"/>
              <a:t> 异常及处理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2483" y="2097893"/>
            <a:ext cx="8193173" cy="3852961"/>
          </a:xfrm>
        </p:spPr>
        <p:txBody>
          <a:bodyPr/>
          <a:lstStyle/>
          <a:p>
            <a:pPr marL="0" indent="0"/>
            <a:r>
              <a:rPr lang="zh-CN" altLang="zh-CN" sz="1800" b="1" dirty="0"/>
              <a:t>结果</a:t>
            </a:r>
            <a:r>
              <a:rPr lang="en-US" altLang="zh-CN" sz="1800" b="1" dirty="0"/>
              <a:t>1</a:t>
            </a:r>
            <a:r>
              <a:rPr lang="zh-CN" altLang="zh-CN" sz="1800" dirty="0"/>
              <a:t>（文件“</a:t>
            </a:r>
            <a:r>
              <a:rPr lang="en-US" altLang="zh-CN" sz="1800" dirty="0" err="1"/>
              <a:t>tryexcept.txt</a:t>
            </a:r>
            <a:r>
              <a:rPr lang="zh-CN" altLang="zh-CN" sz="1800" dirty="0"/>
              <a:t>”中包含两行字符串，分别为“</a:t>
            </a:r>
            <a:r>
              <a:rPr lang="en-US" altLang="zh-CN" sz="1800" dirty="0"/>
              <a:t>10</a:t>
            </a:r>
            <a:r>
              <a:rPr lang="zh-CN" altLang="zh-CN" sz="1800" dirty="0"/>
              <a:t>”和“</a:t>
            </a:r>
            <a:r>
              <a:rPr lang="en-US" altLang="zh-CN" sz="1800" dirty="0"/>
              <a:t>0</a:t>
            </a:r>
            <a:r>
              <a:rPr lang="zh-CN" altLang="zh-CN" sz="1800" dirty="0"/>
              <a:t>”）：</a:t>
            </a:r>
          </a:p>
          <a:p>
            <a:pPr marL="0" indent="0">
              <a:buNone/>
            </a:pPr>
            <a:r>
              <a:rPr lang="en-US" altLang="zh-CN" sz="1800" dirty="0"/>
              <a:t>please input the file path and </a:t>
            </a:r>
            <a:r>
              <a:rPr lang="en-US" altLang="zh-CN" sz="1800" dirty="0" smtClean="0"/>
              <a:t>name: </a:t>
            </a:r>
            <a:r>
              <a:rPr lang="en-US" altLang="zh-CN" sz="1800" dirty="0" err="1" smtClean="0"/>
              <a:t>tryexcept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File not find, the error </a:t>
            </a:r>
            <a:r>
              <a:rPr lang="en-US" altLang="zh-CN" sz="1800" dirty="0" smtClean="0"/>
              <a:t>is: </a:t>
            </a:r>
            <a:r>
              <a:rPr lang="en-US" altLang="zh-CN" sz="1800" dirty="0"/>
              <a:t>[</a:t>
            </a:r>
            <a:r>
              <a:rPr lang="en-US" altLang="zh-CN" sz="1800" dirty="0" err="1"/>
              <a:t>Errno</a:t>
            </a:r>
            <a:r>
              <a:rPr lang="en-US" altLang="zh-CN" sz="1800" dirty="0"/>
              <a:t> 2] No such file or directory: </a:t>
            </a:r>
            <a:r>
              <a:rPr lang="en-US" altLang="zh-CN" sz="1800" dirty="0" smtClean="0"/>
              <a:t>' </a:t>
            </a:r>
            <a:r>
              <a:rPr lang="en-US" altLang="zh-CN" sz="1800" dirty="0" err="1" smtClean="0"/>
              <a:t>tryexcept</a:t>
            </a:r>
            <a:r>
              <a:rPr lang="en-US" altLang="zh-CN" sz="1800" dirty="0" smtClean="0"/>
              <a:t>'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/>
            <a:r>
              <a:rPr lang="zh-CN" altLang="zh-CN" sz="1800" b="1" dirty="0"/>
              <a:t>结果</a:t>
            </a:r>
            <a:r>
              <a:rPr lang="en-US" altLang="zh-CN" sz="1800" b="1" dirty="0"/>
              <a:t>2</a:t>
            </a:r>
            <a:r>
              <a:rPr lang="zh-CN" altLang="zh-CN" sz="1800" dirty="0"/>
              <a:t>（文件“</a:t>
            </a:r>
            <a:r>
              <a:rPr lang="en-US" altLang="zh-CN" sz="1800" dirty="0" err="1"/>
              <a:t>tryexcept.txt</a:t>
            </a:r>
            <a:r>
              <a:rPr lang="zh-CN" altLang="zh-CN" sz="1800" dirty="0"/>
              <a:t>”中包含两行字符串，分别为“</a:t>
            </a:r>
            <a:r>
              <a:rPr lang="en-US" altLang="zh-CN" sz="1800" dirty="0"/>
              <a:t>10</a:t>
            </a:r>
            <a:r>
              <a:rPr lang="zh-CN" altLang="zh-CN" sz="1800" dirty="0"/>
              <a:t>”和“</a:t>
            </a:r>
            <a:r>
              <a:rPr lang="en-US" altLang="zh-CN" sz="1800" dirty="0"/>
              <a:t>0</a:t>
            </a:r>
            <a:r>
              <a:rPr lang="zh-CN" altLang="zh-CN" sz="1800" dirty="0"/>
              <a:t>”）：</a:t>
            </a:r>
          </a:p>
          <a:p>
            <a:pPr marL="0" indent="0">
              <a:buNone/>
            </a:pPr>
            <a:r>
              <a:rPr lang="en-US" altLang="zh-CN" sz="1800" dirty="0"/>
              <a:t>please input the file path and name</a:t>
            </a:r>
            <a:r>
              <a:rPr lang="en-US" altLang="zh-CN" sz="1800" dirty="0" smtClean="0"/>
              <a:t>: tryexcept.txt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The divisor cannot be zero, the error </a:t>
            </a:r>
            <a:r>
              <a:rPr lang="en-US" altLang="zh-CN" sz="1800" dirty="0" smtClean="0"/>
              <a:t>is: </a:t>
            </a:r>
            <a:r>
              <a:rPr lang="en-US" altLang="zh-CN" sz="1800" dirty="0"/>
              <a:t>float division by </a:t>
            </a:r>
            <a:r>
              <a:rPr lang="en-US" altLang="zh-CN" sz="1800" dirty="0" smtClean="0"/>
              <a:t>zero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/>
            <a:r>
              <a:rPr lang="zh-CN" altLang="zh-CN" sz="1800" b="1" dirty="0"/>
              <a:t>结果</a:t>
            </a:r>
            <a:r>
              <a:rPr lang="en-US" altLang="zh-CN" sz="1800" b="1" dirty="0"/>
              <a:t>3</a:t>
            </a:r>
            <a:r>
              <a:rPr lang="zh-CN" altLang="zh-CN" sz="1800" dirty="0"/>
              <a:t>（文件“</a:t>
            </a:r>
            <a:r>
              <a:rPr lang="en-US" altLang="zh-CN" sz="1800" dirty="0" err="1"/>
              <a:t>tryexcept.txt</a:t>
            </a:r>
            <a:r>
              <a:rPr lang="zh-CN" altLang="zh-CN" sz="1800" dirty="0"/>
              <a:t>”中包含两行字符串，分别为“</a:t>
            </a:r>
            <a:r>
              <a:rPr lang="en-US" altLang="zh-CN" sz="1800" dirty="0"/>
              <a:t>10</a:t>
            </a:r>
            <a:r>
              <a:rPr lang="zh-CN" altLang="zh-CN" sz="1800" dirty="0"/>
              <a:t>”和“</a:t>
            </a:r>
            <a:r>
              <a:rPr lang="en-US" altLang="zh-CN" sz="1800" dirty="0"/>
              <a:t>2</a:t>
            </a:r>
            <a:r>
              <a:rPr lang="zh-CN" altLang="zh-CN" sz="1800" dirty="0"/>
              <a:t>”）：</a:t>
            </a:r>
          </a:p>
          <a:p>
            <a:pPr marL="0" indent="0">
              <a:buNone/>
            </a:pPr>
            <a:r>
              <a:rPr lang="en-US" altLang="zh-CN" sz="1800" dirty="0"/>
              <a:t>please input the file path and name</a:t>
            </a:r>
            <a:r>
              <a:rPr lang="en-US" altLang="zh-CN" sz="1800" dirty="0" smtClean="0"/>
              <a:t>: tryexcept.txt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10.0 / 2.0 = 5.0 </a:t>
            </a:r>
            <a:endParaRPr lang="zh-CN" altLang="zh-CN" sz="1800" dirty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97529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分析文本文件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0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400" u="none" noProof="1" smtClean="0"/>
              <a:t>很多经典文学作品都是以简单文本文件的方式提供的，因为它们不受版权限制。</a:t>
            </a:r>
            <a:endParaRPr lang="en-US" altLang="zh-CN" sz="2400" u="none" noProof="1" smtClean="0"/>
          </a:p>
          <a:p>
            <a:pPr>
              <a:buFont typeface="Wingdings" pitchFamily="2" charset="2"/>
              <a:buChar char="p"/>
            </a:pPr>
            <a:r>
              <a:rPr lang="zh-CN" altLang="en-US" sz="2400" u="none" noProof="1" smtClean="0">
                <a:solidFill>
                  <a:srgbClr val="0000FF"/>
                </a:solidFill>
              </a:rPr>
              <a:t>方法</a:t>
            </a:r>
            <a:r>
              <a:rPr lang="en-US" altLang="zh-CN" sz="2400" u="none" noProof="1" smtClean="0">
                <a:solidFill>
                  <a:srgbClr val="0000FF"/>
                </a:solidFill>
              </a:rPr>
              <a:t>split() </a:t>
            </a:r>
            <a:r>
              <a:rPr lang="zh-CN" altLang="en-US" sz="2400" u="none" noProof="1" smtClean="0">
                <a:solidFill>
                  <a:srgbClr val="0000FF"/>
                </a:solidFill>
              </a:rPr>
              <a:t>以空格为分隔符将字符串分拆成多个部分</a:t>
            </a:r>
            <a:r>
              <a:rPr lang="zh-CN" altLang="en-US" sz="2400" u="none" noProof="1" smtClean="0"/>
              <a:t>，并将这些部分都存储到一个列表中。结果是一个包含字符串中所有单词的列表，虽然有些单词可能包含标点。</a:t>
            </a:r>
            <a:endParaRPr lang="en-US" altLang="zh-CN" sz="2400" u="none" noProof="1" smtClean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96" y="3886188"/>
            <a:ext cx="76199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u="none" dirty="0" smtClean="0"/>
              <a:t>&gt;&gt;&gt; title = "Alice in Wonderland"</a:t>
            </a:r>
          </a:p>
          <a:p>
            <a:r>
              <a:rPr lang="en-US" altLang="zh-CN" sz="2400" u="none" dirty="0" smtClean="0"/>
              <a:t>&gt;&gt;&gt; </a:t>
            </a:r>
            <a:r>
              <a:rPr lang="en-US" altLang="zh-CN" sz="2400" u="none" dirty="0" err="1" smtClean="0"/>
              <a:t>title</a:t>
            </a:r>
            <a:r>
              <a:rPr lang="en-US" altLang="zh-CN" sz="2400" u="none" dirty="0" err="1" smtClean="0">
                <a:solidFill>
                  <a:srgbClr val="0000FF"/>
                </a:solidFill>
              </a:rPr>
              <a:t>.split</a:t>
            </a:r>
            <a:r>
              <a:rPr lang="en-US" altLang="zh-CN" sz="2400" u="none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altLang="zh-CN" sz="2400" u="none" dirty="0" smtClean="0"/>
              <a:t>['Alice', 'in', 'Wonderland']</a:t>
            </a:r>
            <a:endParaRPr lang="en-US" altLang="zh-CN" sz="2400" u="none" dirty="0"/>
          </a:p>
        </p:txBody>
      </p:sp>
    </p:spTree>
    <p:extLst>
      <p:ext uri="{BB962C8B-B14F-4D97-AF65-F5344CB8AC3E}">
        <p14:creationId xmlns:p14="http://schemas.microsoft.com/office/powerpoint/2010/main" val="41977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分析文本文件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12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buFont typeface="Wingdings" pitchFamily="2" charset="2"/>
              <a:buChar char="p"/>
            </a:pPr>
            <a:r>
              <a:rPr lang="zh-CN" altLang="en-US" sz="2400" u="none" noProof="1" smtClean="0"/>
              <a:t>下面来提取童话 </a:t>
            </a:r>
            <a:r>
              <a:rPr lang="en-US" altLang="zh-CN" sz="2400" u="none" noProof="1" smtClean="0"/>
              <a:t>Alice in Wonderland </a:t>
            </a:r>
            <a:r>
              <a:rPr lang="zh-CN" altLang="en-US" sz="2400" u="none" noProof="1" smtClean="0"/>
              <a:t>的文本，并尝试计算它包含多少个单词</a:t>
            </a:r>
            <a:r>
              <a:rPr lang="zh-CN" altLang="en-US" sz="2400" u="none" noProof="1"/>
              <a:t>。我们将使用方法</a:t>
            </a:r>
            <a:r>
              <a:rPr lang="en-US" altLang="zh-CN" sz="2400" u="none" noProof="1">
                <a:solidFill>
                  <a:srgbClr val="0000FF"/>
                </a:solidFill>
              </a:rPr>
              <a:t>split</a:t>
            </a:r>
            <a:r>
              <a:rPr lang="en-US" altLang="zh-CN" sz="2400" u="none" noProof="1" smtClean="0">
                <a:solidFill>
                  <a:srgbClr val="0000FF"/>
                </a:solidFill>
              </a:rPr>
              <a:t>()</a:t>
            </a:r>
            <a:r>
              <a:rPr lang="zh-CN" altLang="en-US" sz="2400" u="none" noProof="1"/>
              <a:t>，</a:t>
            </a:r>
            <a:r>
              <a:rPr lang="zh-CN" altLang="en-US" sz="2400" u="none" noProof="1" smtClean="0"/>
              <a:t>它</a:t>
            </a:r>
            <a:r>
              <a:rPr lang="zh-CN" altLang="en-US" sz="2400" u="none" noProof="1"/>
              <a:t>根据一个字符串创建一个单词列表。</a:t>
            </a:r>
            <a:endParaRPr lang="en-US" altLang="zh-CN" sz="2400" u="none" noProof="1" smtClean="0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06" y="2999045"/>
            <a:ext cx="8153186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/>
              <a:t>text_files</a:t>
            </a:r>
            <a:r>
              <a:rPr lang="en-US" altLang="zh-CN" u="none" dirty="0" smtClean="0"/>
              <a:t>\\alice.txt'</a:t>
            </a:r>
          </a:p>
          <a:p>
            <a:r>
              <a:rPr lang="en-US" altLang="zh-CN" u="none" dirty="0" smtClean="0">
                <a:solidFill>
                  <a:srgbClr val="0000FF"/>
                </a:solidFill>
              </a:rPr>
              <a:t>try: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smtClean="0">
                <a:solidFill>
                  <a:srgbClr val="0000FF"/>
                </a:solidFill>
              </a:rPr>
              <a:t>with</a:t>
            </a:r>
            <a:r>
              <a:rPr lang="en-US" altLang="zh-CN" u="none" dirty="0" smtClean="0"/>
              <a:t> open(filename) as </a:t>
            </a:r>
            <a:r>
              <a:rPr lang="en-US" altLang="zh-CN" u="none" dirty="0" err="1" smtClean="0"/>
              <a:t>f_obj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    contents = </a:t>
            </a:r>
            <a:r>
              <a:rPr lang="en-US" altLang="zh-CN" u="none" dirty="0" err="1" smtClean="0"/>
              <a:t>f_obj.read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>
                <a:solidFill>
                  <a:srgbClr val="0000FF"/>
                </a:solidFill>
              </a:rPr>
              <a:t>except </a:t>
            </a:r>
            <a:r>
              <a:rPr lang="en-US" altLang="zh-CN" u="none" dirty="0" err="1" smtClean="0">
                <a:solidFill>
                  <a:srgbClr val="0000FF"/>
                </a:solidFill>
              </a:rPr>
              <a:t>FileNotFoundError</a:t>
            </a:r>
            <a:r>
              <a:rPr lang="en-US" altLang="zh-CN" u="none" dirty="0" smtClean="0">
                <a:solidFill>
                  <a:srgbClr val="0000FF"/>
                </a:solidFill>
              </a:rPr>
              <a:t>: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msg</a:t>
            </a:r>
            <a:r>
              <a:rPr lang="en-US" altLang="zh-CN" u="none" dirty="0" smtClean="0"/>
              <a:t> = "Sorry, the file " + filename + " does not exist."</a:t>
            </a:r>
          </a:p>
          <a:p>
            <a:r>
              <a:rPr lang="en-US" altLang="zh-CN" u="none" dirty="0" smtClean="0"/>
              <a:t>    print(</a:t>
            </a:r>
            <a:r>
              <a:rPr lang="en-US" altLang="zh-CN" u="none" dirty="0" err="1" smtClean="0"/>
              <a:t>msg</a:t>
            </a:r>
            <a:r>
              <a:rPr lang="en-US" altLang="zh-CN" u="none" dirty="0" smtClean="0"/>
              <a:t>)</a:t>
            </a:r>
          </a:p>
          <a:p>
            <a:r>
              <a:rPr lang="en-US" altLang="zh-CN" u="none" dirty="0" smtClean="0">
                <a:solidFill>
                  <a:srgbClr val="0000FF"/>
                </a:solidFill>
              </a:rPr>
              <a:t>else:</a:t>
            </a:r>
          </a:p>
          <a:p>
            <a:r>
              <a:rPr lang="en-US" altLang="zh-CN" u="none" dirty="0" smtClean="0"/>
              <a:t>    words=</a:t>
            </a:r>
            <a:r>
              <a:rPr lang="en-US" altLang="zh-CN" u="none" dirty="0" err="1" smtClean="0"/>
              <a:t>contents.split</a:t>
            </a:r>
            <a:r>
              <a:rPr lang="en-US" altLang="zh-CN" u="none" dirty="0" smtClean="0"/>
              <a:t>()</a:t>
            </a:r>
          </a:p>
          <a:p>
            <a:r>
              <a:rPr lang="en-US" altLang="zh-CN" u="none" dirty="0" smtClean="0"/>
              <a:t>    </a:t>
            </a:r>
            <a:r>
              <a:rPr lang="en-US" altLang="zh-CN" u="none" dirty="0" err="1" smtClean="0"/>
              <a:t>num_words</a:t>
            </a:r>
            <a:r>
              <a:rPr lang="en-US" altLang="zh-CN" u="none" dirty="0" smtClean="0"/>
              <a:t>=</a:t>
            </a:r>
            <a:r>
              <a:rPr lang="en-US" altLang="zh-CN" u="none" dirty="0" err="1" smtClean="0"/>
              <a:t>len</a:t>
            </a:r>
            <a:r>
              <a:rPr lang="en-US" altLang="zh-CN" u="none" dirty="0" smtClean="0"/>
              <a:t>(words)</a:t>
            </a:r>
          </a:p>
          <a:p>
            <a:r>
              <a:rPr lang="en-US" altLang="zh-CN" u="none" dirty="0" smtClean="0"/>
              <a:t>    print("The file "+ filename + " has about " + </a:t>
            </a:r>
            <a:r>
              <a:rPr lang="en-US" altLang="zh-CN" u="none" dirty="0" err="1" smtClean="0"/>
              <a:t>str</a:t>
            </a:r>
            <a:r>
              <a:rPr lang="en-US" altLang="zh-CN" u="none" dirty="0" smtClean="0"/>
              <a:t>(</a:t>
            </a:r>
            <a:r>
              <a:rPr lang="en-US" altLang="zh-CN" u="none" dirty="0" err="1" smtClean="0"/>
              <a:t>num_words</a:t>
            </a:r>
            <a:r>
              <a:rPr lang="en-US" altLang="zh-CN" u="none" dirty="0" smtClean="0"/>
              <a:t>) + " words.")</a:t>
            </a:r>
            <a:endParaRPr lang="en-US" altLang="zh-CN" u="none" dirty="0"/>
          </a:p>
        </p:txBody>
      </p:sp>
    </p:spTree>
    <p:extLst>
      <p:ext uri="{BB962C8B-B14F-4D97-AF65-F5344CB8AC3E}">
        <p14:creationId xmlns:p14="http://schemas.microsoft.com/office/powerpoint/2010/main" val="38659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22514" y="1944914"/>
            <a:ext cx="8142515" cy="42672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open</a:t>
            </a:r>
            <a:r>
              <a:rPr lang="en-US" altLang="zh-CN" b="1" dirty="0">
                <a:solidFill>
                  <a:schemeClr val="tx2"/>
                </a:solidFill>
              </a:rPr>
              <a:t>()</a:t>
            </a:r>
            <a:r>
              <a:rPr lang="zh-CN" altLang="zh-CN" b="1" dirty="0">
                <a:solidFill>
                  <a:schemeClr val="tx2"/>
                </a:solidFill>
              </a:rPr>
              <a:t>函数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用于</a:t>
            </a:r>
            <a:r>
              <a:rPr lang="zh-CN" altLang="zh-CN" dirty="0"/>
              <a:t>在代码执行的过程中打开文件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b="1" dirty="0"/>
              <a:t>	open(file, mode='r', buffering=-1, encoding=None, errors=None, newline=None, </a:t>
            </a:r>
            <a:r>
              <a:rPr lang="en-US" altLang="zh-CN" sz="2400" b="1" dirty="0" err="1"/>
              <a:t>closefd</a:t>
            </a:r>
            <a:r>
              <a:rPr lang="en-US" altLang="zh-CN" sz="2400" b="1" dirty="0"/>
              <a:t>=True, opener=None)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1600" dirty="0"/>
          </a:p>
          <a:p>
            <a:pPr lvl="1"/>
            <a:r>
              <a:rPr lang="en-US" altLang="zh-CN" dirty="0"/>
              <a:t>file</a:t>
            </a:r>
            <a:r>
              <a:rPr lang="zh-CN" altLang="zh-CN" dirty="0"/>
              <a:t>参数用来表示需要打开的文件路径及名称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smtClean="0"/>
              <a:t>mode</a:t>
            </a:r>
            <a:r>
              <a:rPr lang="zh-CN" altLang="zh-CN" dirty="0" smtClean="0"/>
              <a:t>默认</a:t>
            </a:r>
            <a:r>
              <a:rPr lang="zh-CN" altLang="zh-CN" dirty="0"/>
              <a:t>值为‘</a:t>
            </a:r>
            <a:r>
              <a:rPr lang="en-US" altLang="zh-CN" dirty="0"/>
              <a:t>r</a:t>
            </a:r>
            <a:r>
              <a:rPr lang="zh-CN" altLang="zh-CN" dirty="0"/>
              <a:t>’，表示</a:t>
            </a:r>
            <a:r>
              <a:rPr lang="zh-CN" altLang="zh-CN" dirty="0" smtClean="0"/>
              <a:t>只读</a:t>
            </a:r>
            <a:r>
              <a:rPr lang="zh-CN" altLang="en-US" dirty="0" smtClean="0"/>
              <a:t>模式；</a:t>
            </a:r>
            <a:endParaRPr lang="en-US" altLang="zh-CN" dirty="0"/>
          </a:p>
          <a:p>
            <a:pPr lvl="1"/>
            <a:r>
              <a:rPr lang="zh-CN" altLang="zh-CN" dirty="0"/>
              <a:t>以</a:t>
            </a:r>
            <a:r>
              <a:rPr lang="zh-CN" altLang="zh-CN" dirty="0" smtClean="0"/>
              <a:t>二进制</a:t>
            </a:r>
            <a:r>
              <a:rPr lang="zh-CN" altLang="en-US" dirty="0" smtClean="0"/>
              <a:t>方式</a:t>
            </a:r>
            <a:r>
              <a:rPr lang="zh-CN" altLang="zh-CN" dirty="0" smtClean="0"/>
              <a:t>打开</a:t>
            </a:r>
            <a:r>
              <a:rPr lang="zh-CN" altLang="zh-CN" dirty="0"/>
              <a:t>文件的时候，文件内容以二进制存在并不做任何解码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zh-CN" dirty="0"/>
              <a:t>以文本模式打开文件时，文件内容被解码为基于某种编码（例如</a:t>
            </a:r>
            <a:r>
              <a:rPr lang="en-US" altLang="zh-CN" dirty="0"/>
              <a:t>ASCII</a:t>
            </a:r>
            <a:r>
              <a:rPr lang="zh-CN" altLang="zh-CN" dirty="0"/>
              <a:t>或</a:t>
            </a:r>
            <a:r>
              <a:rPr lang="en-US" altLang="zh-CN" dirty="0"/>
              <a:t>Unicode</a:t>
            </a:r>
            <a:r>
              <a:rPr lang="zh-CN" altLang="zh-CN" dirty="0"/>
              <a:t>）的</a:t>
            </a:r>
            <a:r>
              <a:rPr lang="zh-CN" altLang="zh-CN" dirty="0" smtClean="0"/>
              <a:t>字符串</a:t>
            </a:r>
            <a:r>
              <a:rPr lang="zh-CN" altLang="en-US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35443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分析多个文件</a:t>
            </a:r>
            <a:endParaRPr lang="zh-CN" altLang="en-US" dirty="0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4" y="2333595"/>
            <a:ext cx="761990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600" u="none" dirty="0" err="1"/>
              <a:t>def</a:t>
            </a:r>
            <a:r>
              <a:rPr lang="en-US" altLang="zh-CN" sz="1600" u="none" dirty="0"/>
              <a:t> </a:t>
            </a:r>
            <a:r>
              <a:rPr lang="en-US" altLang="zh-CN" sz="1600" u="none" dirty="0" err="1">
                <a:solidFill>
                  <a:srgbClr val="0000FF"/>
                </a:solidFill>
              </a:rPr>
              <a:t>count_words</a:t>
            </a:r>
            <a:r>
              <a:rPr lang="en-US" altLang="zh-CN" sz="1600" u="none" dirty="0"/>
              <a:t>(filename):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"""</a:t>
            </a:r>
            <a:r>
              <a:rPr lang="zh-CN" altLang="en-US" sz="1600" u="none" dirty="0"/>
              <a:t>计算一个文件大致包含多少个单词</a:t>
            </a:r>
            <a:r>
              <a:rPr lang="en-US" altLang="zh-CN" sz="1600" u="none" dirty="0"/>
              <a:t>"""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'''</a:t>
            </a:r>
            <a:r>
              <a:rPr lang="zh-CN" altLang="en-US" sz="1600" u="none" dirty="0"/>
              <a:t>判断这个文件存在不存在，以免出现读取错误</a:t>
            </a:r>
            <a:r>
              <a:rPr lang="en-US" altLang="zh-CN" sz="1600" u="none" dirty="0"/>
              <a:t>'''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#   filename = "</a:t>
            </a:r>
            <a:r>
              <a:rPr lang="en-US" altLang="zh-CN" sz="1600" u="none" dirty="0" err="1"/>
              <a:t>text_files</a:t>
            </a:r>
            <a:r>
              <a:rPr lang="en-US" altLang="zh-CN" sz="1600" u="none" dirty="0"/>
              <a:t>\\" + filename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>
                <a:solidFill>
                  <a:srgbClr val="0000FF"/>
                </a:solidFill>
              </a:rPr>
              <a:t>    try: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</a:t>
            </a:r>
            <a:r>
              <a:rPr lang="en-US" altLang="zh-CN" sz="1600" u="none" dirty="0">
                <a:solidFill>
                  <a:srgbClr val="0000FF"/>
                </a:solidFill>
              </a:rPr>
              <a:t> with </a:t>
            </a:r>
            <a:r>
              <a:rPr lang="en-US" altLang="zh-CN" sz="1600" u="none" dirty="0"/>
              <a:t>open(filename) as </a:t>
            </a:r>
            <a:r>
              <a:rPr lang="en-US" altLang="zh-CN" sz="1600" u="none" dirty="0" err="1"/>
              <a:t>f_obj</a:t>
            </a:r>
            <a:r>
              <a:rPr lang="en-US" altLang="zh-CN" sz="1600" u="none" dirty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    '''</a:t>
            </a:r>
            <a:r>
              <a:rPr lang="zh-CN" altLang="en-US" sz="1600" u="none" dirty="0"/>
              <a:t>读取文件，并将文件以字符串形式存放在一个变量中</a:t>
            </a:r>
            <a:r>
              <a:rPr lang="en-US" altLang="zh-CN" sz="1600" u="none" dirty="0"/>
              <a:t>'''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    contents = </a:t>
            </a:r>
            <a:r>
              <a:rPr lang="en-US" altLang="zh-CN" sz="1600" u="none" dirty="0" err="1"/>
              <a:t>f_obj.read</a:t>
            </a:r>
            <a:r>
              <a:rPr lang="en-US" altLang="zh-CN" sz="1600" u="none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>
                <a:solidFill>
                  <a:srgbClr val="0000FF"/>
                </a:solidFill>
              </a:rPr>
              <a:t>    except </a:t>
            </a:r>
            <a:r>
              <a:rPr lang="en-US" altLang="zh-CN" sz="1600" u="none" dirty="0" err="1">
                <a:solidFill>
                  <a:srgbClr val="0000FF"/>
                </a:solidFill>
              </a:rPr>
              <a:t>FileNotFoundError</a:t>
            </a:r>
            <a:r>
              <a:rPr lang="en-US" altLang="zh-CN" sz="1600" u="none" dirty="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print("The " + filename + " is not exist.")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>
                <a:solidFill>
                  <a:srgbClr val="0000FF"/>
                </a:solidFill>
              </a:rPr>
              <a:t>    else: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words = </a:t>
            </a:r>
            <a:r>
              <a:rPr lang="en-US" altLang="zh-CN" sz="1600" u="none" dirty="0" err="1"/>
              <a:t>contents.split</a:t>
            </a:r>
            <a:r>
              <a:rPr lang="en-US" altLang="zh-CN" sz="1600" u="none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#</a:t>
            </a:r>
            <a:r>
              <a:rPr lang="zh-CN" altLang="en-US" sz="1600" u="none" dirty="0"/>
              <a:t>把一系列字符串拆分成一个个单词</a:t>
            </a:r>
          </a:p>
          <a:p>
            <a:pPr>
              <a:lnSpc>
                <a:spcPct val="90000"/>
              </a:lnSpc>
            </a:pPr>
            <a:r>
              <a:rPr lang="zh-CN" altLang="en-US" sz="1600" u="none" dirty="0"/>
              <a:t>        </a:t>
            </a:r>
            <a:r>
              <a:rPr lang="en-US" altLang="zh-CN" sz="1600" u="none" dirty="0" err="1"/>
              <a:t>num_words</a:t>
            </a:r>
            <a:r>
              <a:rPr lang="en-US" altLang="zh-CN" sz="1600" u="none" dirty="0"/>
              <a:t> = </a:t>
            </a:r>
            <a:r>
              <a:rPr lang="en-US" altLang="zh-CN" sz="1600" u="none" dirty="0" err="1"/>
              <a:t>len</a:t>
            </a:r>
            <a:r>
              <a:rPr lang="en-US" altLang="zh-CN" sz="1600" u="none" dirty="0"/>
              <a:t>(words)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#</a:t>
            </a:r>
            <a:r>
              <a:rPr lang="zh-CN" altLang="en-US" sz="1600" u="none" dirty="0"/>
              <a:t>统计单词个数</a:t>
            </a:r>
          </a:p>
          <a:p>
            <a:pPr>
              <a:lnSpc>
                <a:spcPct val="90000"/>
              </a:lnSpc>
            </a:pPr>
            <a:r>
              <a:rPr lang="zh-CN" altLang="en-US" sz="1600" u="none" dirty="0"/>
              <a:t>        </a:t>
            </a:r>
            <a:r>
              <a:rPr lang="en-US" altLang="zh-CN" sz="1600" u="none" dirty="0"/>
              <a:t>print("The " + filename + " has about " + </a:t>
            </a:r>
            <a:r>
              <a:rPr lang="en-US" altLang="zh-CN" sz="1600" u="none" dirty="0" err="1"/>
              <a:t>str</a:t>
            </a:r>
            <a:r>
              <a:rPr lang="en-US" altLang="zh-CN" sz="1600" u="none" dirty="0"/>
              <a:t>(</a:t>
            </a:r>
            <a:r>
              <a:rPr lang="en-US" altLang="zh-CN" sz="1600" u="none" dirty="0" err="1"/>
              <a:t>num_words</a:t>
            </a:r>
            <a:r>
              <a:rPr lang="en-US" altLang="zh-CN" sz="1600" u="none" dirty="0"/>
              <a:t>) + " words.")</a:t>
            </a:r>
          </a:p>
          <a:p>
            <a:pPr>
              <a:lnSpc>
                <a:spcPct val="90000"/>
              </a:lnSpc>
            </a:pPr>
            <a:endParaRPr lang="en-US" altLang="zh-CN" sz="1600" u="none" dirty="0"/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filenames = [</a:t>
            </a:r>
            <a:r>
              <a:rPr lang="en-US" altLang="zh-CN" sz="1600" u="none" dirty="0" smtClean="0"/>
              <a:t>'</a:t>
            </a:r>
            <a:r>
              <a:rPr lang="en-US" altLang="zh-CN" sz="1600" u="none" dirty="0" err="1" smtClean="0"/>
              <a:t>alice</a:t>
            </a:r>
            <a:r>
              <a:rPr lang="en-US" altLang="zh-CN" sz="1600" u="none" dirty="0" smtClean="0"/>
              <a:t>', </a:t>
            </a:r>
            <a:r>
              <a:rPr lang="en-US" altLang="zh-CN" sz="1600" u="none" dirty="0"/>
              <a:t>'siddhartha.txt', 'moby_dick.txt', 'little_women.txt']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>
                <a:solidFill>
                  <a:srgbClr val="0000FF"/>
                </a:solidFill>
              </a:rPr>
              <a:t>for </a:t>
            </a:r>
            <a:r>
              <a:rPr lang="en-US" altLang="zh-CN" sz="1600" u="none" dirty="0"/>
              <a:t>filename</a:t>
            </a:r>
            <a:r>
              <a:rPr lang="en-US" altLang="zh-CN" sz="1600" u="none" dirty="0">
                <a:solidFill>
                  <a:srgbClr val="0000FF"/>
                </a:solidFill>
              </a:rPr>
              <a:t> in </a:t>
            </a:r>
            <a:r>
              <a:rPr lang="en-US" altLang="zh-CN" sz="1600" u="none" dirty="0"/>
              <a:t>filenames: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</a:t>
            </a:r>
            <a:r>
              <a:rPr lang="en-US" altLang="zh-CN" sz="1600" u="none" dirty="0" err="1"/>
              <a:t>count_words</a:t>
            </a:r>
            <a:r>
              <a:rPr lang="en-US" altLang="zh-CN" sz="1600" u="none" dirty="0"/>
              <a:t>(filename)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1656" y="1321016"/>
            <a:ext cx="80007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</a:pPr>
            <a:r>
              <a:rPr lang="zh-CN" u="none" dirty="0"/>
              <a:t>下面多分析几本书。这样做之前，我们先将这个程序的大部分代码移到一个名为</a:t>
            </a:r>
            <a:r>
              <a:rPr lang="zh-CN" altLang="zh-CN" u="none" dirty="0">
                <a:solidFill>
                  <a:srgbClr val="C00000"/>
                </a:solidFill>
              </a:rPr>
              <a:t>count_words()</a:t>
            </a:r>
            <a:r>
              <a:rPr lang="zh-CN" u="none" dirty="0"/>
              <a:t>的函数中，这样对多本书进行分析时将更容易： </a:t>
            </a:r>
          </a:p>
        </p:txBody>
      </p:sp>
    </p:spTree>
    <p:extLst>
      <p:ext uri="{BB962C8B-B14F-4D97-AF65-F5344CB8AC3E}">
        <p14:creationId xmlns:p14="http://schemas.microsoft.com/office/powerpoint/2010/main" val="310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分析多个文件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失败</a:t>
            </a:r>
            <a:r>
              <a:rPr lang="zh-CN" altLang="en-US" sz="3600" dirty="0"/>
              <a:t>时一声不吭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00" y="2333595"/>
            <a:ext cx="777219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600" u="none" dirty="0" err="1"/>
              <a:t>def</a:t>
            </a:r>
            <a:r>
              <a:rPr lang="en-US" altLang="zh-CN" sz="1600" u="none" dirty="0"/>
              <a:t> </a:t>
            </a:r>
            <a:r>
              <a:rPr lang="en-US" altLang="zh-CN" sz="1600" u="none" dirty="0" err="1">
                <a:solidFill>
                  <a:srgbClr val="0000FF"/>
                </a:solidFill>
              </a:rPr>
              <a:t>count_words</a:t>
            </a:r>
            <a:r>
              <a:rPr lang="en-US" altLang="zh-CN" sz="1600" u="none" dirty="0"/>
              <a:t>(filename):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"""</a:t>
            </a:r>
            <a:r>
              <a:rPr lang="zh-CN" altLang="en-US" sz="1600" u="none" dirty="0"/>
              <a:t>计算一个文件大致包含多少个单词</a:t>
            </a:r>
            <a:r>
              <a:rPr lang="en-US" altLang="zh-CN" sz="1600" u="none" dirty="0"/>
              <a:t>"""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'''</a:t>
            </a:r>
            <a:r>
              <a:rPr lang="zh-CN" altLang="en-US" sz="1600" u="none" dirty="0"/>
              <a:t>判断这个文件存在不存在，以免出现读取错误</a:t>
            </a:r>
            <a:r>
              <a:rPr lang="en-US" altLang="zh-CN" sz="1600" u="none" dirty="0"/>
              <a:t>'''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#   filename = "</a:t>
            </a:r>
            <a:r>
              <a:rPr lang="en-US" altLang="zh-CN" sz="1600" u="none" dirty="0" err="1"/>
              <a:t>text_files</a:t>
            </a:r>
            <a:r>
              <a:rPr lang="en-US" altLang="zh-CN" sz="1600" u="none" dirty="0"/>
              <a:t>\\" + filename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>
                <a:solidFill>
                  <a:srgbClr val="0000FF"/>
                </a:solidFill>
              </a:rPr>
              <a:t>    try: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</a:t>
            </a:r>
            <a:r>
              <a:rPr lang="en-US" altLang="zh-CN" sz="1600" u="none" dirty="0">
                <a:solidFill>
                  <a:srgbClr val="0000FF"/>
                </a:solidFill>
              </a:rPr>
              <a:t>with</a:t>
            </a:r>
            <a:r>
              <a:rPr lang="en-US" altLang="zh-CN" sz="1600" u="none" dirty="0"/>
              <a:t> open(filename) as </a:t>
            </a:r>
            <a:r>
              <a:rPr lang="en-US" altLang="zh-CN" sz="1600" u="none" dirty="0" err="1"/>
              <a:t>f_obj</a:t>
            </a:r>
            <a:r>
              <a:rPr lang="en-US" altLang="zh-CN" sz="1600" u="none" dirty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    '''</a:t>
            </a:r>
            <a:r>
              <a:rPr lang="zh-CN" altLang="en-US" sz="1600" u="none" dirty="0"/>
              <a:t>读取文件，并将文件以字符串形式存放在一个变量中</a:t>
            </a:r>
            <a:r>
              <a:rPr lang="en-US" altLang="zh-CN" sz="1600" u="none" dirty="0"/>
              <a:t>'''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    contents = </a:t>
            </a:r>
            <a:r>
              <a:rPr lang="en-US" altLang="zh-CN" sz="1600" u="none" dirty="0" err="1"/>
              <a:t>f_obj.read</a:t>
            </a:r>
            <a:r>
              <a:rPr lang="en-US" altLang="zh-CN" sz="1600" u="none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</a:t>
            </a:r>
            <a:r>
              <a:rPr lang="en-US" altLang="zh-CN" sz="1600" u="none" dirty="0">
                <a:solidFill>
                  <a:srgbClr val="0000FF"/>
                </a:solidFill>
              </a:rPr>
              <a:t>except </a:t>
            </a:r>
            <a:r>
              <a:rPr lang="en-US" altLang="zh-CN" sz="1600" u="none" dirty="0" err="1">
                <a:solidFill>
                  <a:srgbClr val="0000FF"/>
                </a:solidFill>
              </a:rPr>
              <a:t>FileNotFoundError</a:t>
            </a:r>
            <a:r>
              <a:rPr lang="en-US" altLang="zh-CN" sz="1600" u="none" dirty="0">
                <a:solidFill>
                  <a:srgbClr val="0000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</a:t>
            </a:r>
            <a:r>
              <a:rPr lang="en-US" altLang="zh-CN" sz="1600" u="none" dirty="0">
                <a:solidFill>
                  <a:srgbClr val="C00000"/>
                </a:solidFill>
              </a:rPr>
              <a:t> pass   </a:t>
            </a:r>
            <a:r>
              <a:rPr lang="en-US" altLang="zh-CN" sz="1600" u="none" dirty="0"/>
              <a:t>#</a:t>
            </a:r>
            <a:r>
              <a:rPr lang="zh-CN" altLang="en-US" sz="1600" u="none" dirty="0"/>
              <a:t>告诉</a:t>
            </a:r>
            <a:r>
              <a:rPr lang="en-US" altLang="zh-CN" sz="1600" u="none" dirty="0"/>
              <a:t>Python</a:t>
            </a:r>
            <a:r>
              <a:rPr lang="zh-CN" altLang="en-US" sz="1600" u="none" dirty="0"/>
              <a:t>什么都不做，直接跳过，执行下一个</a:t>
            </a:r>
          </a:p>
          <a:p>
            <a:pPr>
              <a:lnSpc>
                <a:spcPct val="90000"/>
              </a:lnSpc>
            </a:pPr>
            <a:r>
              <a:rPr lang="zh-CN" altLang="en-US" sz="1600" u="none" dirty="0">
                <a:solidFill>
                  <a:srgbClr val="0000FF"/>
                </a:solidFill>
              </a:rPr>
              <a:t>    </a:t>
            </a:r>
            <a:r>
              <a:rPr lang="en-US" altLang="zh-CN" sz="1600" u="none" dirty="0">
                <a:solidFill>
                  <a:srgbClr val="0000FF"/>
                </a:solidFill>
              </a:rPr>
              <a:t>else: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words = </a:t>
            </a:r>
            <a:r>
              <a:rPr lang="en-US" altLang="zh-CN" sz="1600" u="none" dirty="0" err="1"/>
              <a:t>contents.split</a:t>
            </a:r>
            <a:r>
              <a:rPr lang="en-US" altLang="zh-CN" sz="1600" u="none" dirty="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#</a:t>
            </a:r>
            <a:r>
              <a:rPr lang="zh-CN" altLang="en-US" sz="1600" u="none" dirty="0"/>
              <a:t>把一系列字符串拆分成一个个单词</a:t>
            </a:r>
          </a:p>
          <a:p>
            <a:pPr>
              <a:lnSpc>
                <a:spcPct val="90000"/>
              </a:lnSpc>
            </a:pPr>
            <a:r>
              <a:rPr lang="zh-CN" altLang="en-US" sz="1600" u="none" dirty="0"/>
              <a:t>        </a:t>
            </a:r>
            <a:r>
              <a:rPr lang="en-US" altLang="zh-CN" sz="1600" u="none" dirty="0" err="1"/>
              <a:t>num_words</a:t>
            </a:r>
            <a:r>
              <a:rPr lang="en-US" altLang="zh-CN" sz="1600" u="none" dirty="0"/>
              <a:t> = </a:t>
            </a:r>
            <a:r>
              <a:rPr lang="en-US" altLang="zh-CN" sz="1600" u="none" dirty="0" err="1"/>
              <a:t>len</a:t>
            </a:r>
            <a:r>
              <a:rPr lang="en-US" altLang="zh-CN" sz="1600" u="none" dirty="0"/>
              <a:t>(words)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    #</a:t>
            </a:r>
            <a:r>
              <a:rPr lang="zh-CN" altLang="en-US" sz="1600" u="none" dirty="0"/>
              <a:t>统计单词个数</a:t>
            </a:r>
          </a:p>
          <a:p>
            <a:pPr>
              <a:lnSpc>
                <a:spcPct val="90000"/>
              </a:lnSpc>
            </a:pPr>
            <a:r>
              <a:rPr lang="zh-CN" altLang="en-US" sz="1600" u="none" dirty="0"/>
              <a:t>        </a:t>
            </a:r>
            <a:r>
              <a:rPr lang="en-US" altLang="zh-CN" sz="1600" u="none" dirty="0"/>
              <a:t>print("The " + filename + " has about " + </a:t>
            </a:r>
            <a:r>
              <a:rPr lang="en-US" altLang="zh-CN" sz="1600" u="none" dirty="0" err="1"/>
              <a:t>str</a:t>
            </a:r>
            <a:r>
              <a:rPr lang="en-US" altLang="zh-CN" sz="1600" u="none" dirty="0"/>
              <a:t>(</a:t>
            </a:r>
            <a:r>
              <a:rPr lang="en-US" altLang="zh-CN" sz="1600" u="none" dirty="0" err="1"/>
              <a:t>num_words</a:t>
            </a:r>
            <a:r>
              <a:rPr lang="en-US" altLang="zh-CN" sz="1600" u="none" dirty="0"/>
              <a:t>) + " words.")</a:t>
            </a:r>
          </a:p>
          <a:p>
            <a:pPr>
              <a:lnSpc>
                <a:spcPct val="90000"/>
              </a:lnSpc>
            </a:pPr>
            <a:endParaRPr lang="en-US" altLang="zh-CN" sz="1600" u="none" dirty="0"/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filenames = ['</a:t>
            </a:r>
            <a:r>
              <a:rPr lang="en-US" altLang="zh-CN" sz="1600" u="none" dirty="0" err="1"/>
              <a:t>alice</a:t>
            </a:r>
            <a:r>
              <a:rPr lang="en-US" altLang="zh-CN" sz="1600" u="none" dirty="0"/>
              <a:t>', 'siddhartha.txt', 'moby_dick.txt', 'little_women.txt']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>
                <a:solidFill>
                  <a:srgbClr val="0000FF"/>
                </a:solidFill>
              </a:rPr>
              <a:t>for </a:t>
            </a:r>
            <a:r>
              <a:rPr lang="en-US" altLang="zh-CN" sz="1600" u="none" dirty="0"/>
              <a:t>filename </a:t>
            </a:r>
            <a:r>
              <a:rPr lang="en-US" altLang="zh-CN" sz="1600" u="none" dirty="0">
                <a:solidFill>
                  <a:srgbClr val="0000FF"/>
                </a:solidFill>
              </a:rPr>
              <a:t>in </a:t>
            </a:r>
            <a:r>
              <a:rPr lang="en-US" altLang="zh-CN" sz="1600" u="none" dirty="0"/>
              <a:t>filenames:</a:t>
            </a:r>
          </a:p>
          <a:p>
            <a:pPr>
              <a:lnSpc>
                <a:spcPct val="90000"/>
              </a:lnSpc>
            </a:pPr>
            <a:r>
              <a:rPr lang="en-US" altLang="zh-CN" sz="1600" u="none" dirty="0"/>
              <a:t>    </a:t>
            </a:r>
            <a:r>
              <a:rPr lang="en-US" altLang="zh-CN" sz="1600" u="none" dirty="0" err="1"/>
              <a:t>count_words</a:t>
            </a:r>
            <a:r>
              <a:rPr lang="en-US" altLang="zh-CN" sz="1600" u="none" dirty="0"/>
              <a:t>(filename)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5867366" y="4795398"/>
            <a:ext cx="2057346" cy="586957"/>
          </a:xfrm>
          <a:prstGeom prst="borderCallout1">
            <a:avLst>
              <a:gd name="adj1" fmla="val 18750"/>
              <a:gd name="adj2" fmla="val -8333"/>
              <a:gd name="adj3" fmla="val -30936"/>
              <a:gd name="adj4" fmla="val -1625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可以用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pass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语句对错误不做任何处理。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1656" y="1480122"/>
            <a:ext cx="79626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1" hangingPunct="1">
              <a:buFont typeface="Wingdings" pitchFamily="2" charset="2"/>
              <a:buChar char="p"/>
            </a:pPr>
            <a:r>
              <a:rPr lang="zh-CN" altLang="en-US" sz="1600" u="none" dirty="0"/>
              <a:t>在前一个示例中，我们告诉用户有一个文件找不到。但并非每次捕获到异常时都需要告诉用户，有时候我们希望程序在发生异常时一声不吭，就像什么</a:t>
            </a:r>
            <a:r>
              <a:rPr lang="zh-CN" altLang="en-US" sz="1600" u="none" dirty="0" smtClean="0"/>
              <a:t>都没有</a:t>
            </a:r>
            <a:r>
              <a:rPr lang="zh-CN" altLang="en-US" sz="1600" u="none" dirty="0"/>
              <a:t>发生一样继续运行</a:t>
            </a:r>
            <a:r>
              <a:rPr lang="zh-CN" altLang="en-US" sz="1600" u="none" dirty="0" smtClean="0"/>
              <a:t>。</a:t>
            </a:r>
            <a:r>
              <a:rPr lang="en-US" altLang="zh-CN" sz="1600" u="none" dirty="0"/>
              <a:t>Python</a:t>
            </a:r>
            <a:r>
              <a:rPr lang="zh-CN" altLang="en-US" sz="1600" u="none" dirty="0"/>
              <a:t>有一</a:t>
            </a:r>
            <a:r>
              <a:rPr lang="zh-CN" altLang="en-US" sz="1600" u="none" dirty="0" smtClean="0"/>
              <a:t>个</a:t>
            </a:r>
            <a:r>
              <a:rPr lang="en-US" altLang="zh-CN" sz="1600" u="none" dirty="0" smtClean="0">
                <a:solidFill>
                  <a:srgbClr val="C00000"/>
                </a:solidFill>
              </a:rPr>
              <a:t>pass</a:t>
            </a:r>
            <a:r>
              <a:rPr lang="zh-CN" altLang="en-US" sz="1600" u="none" dirty="0">
                <a:solidFill>
                  <a:srgbClr val="C00000"/>
                </a:solidFill>
              </a:rPr>
              <a:t>语句</a:t>
            </a:r>
            <a:r>
              <a:rPr lang="zh-CN" altLang="en-US" sz="1600" u="none" dirty="0"/>
              <a:t>，可在代码块中使用它来让</a:t>
            </a:r>
            <a:r>
              <a:rPr lang="en-US" altLang="zh-CN" sz="1600" u="none" dirty="0"/>
              <a:t>Python</a:t>
            </a:r>
            <a:r>
              <a:rPr lang="zh-CN" altLang="en-US" sz="1600" u="none" dirty="0"/>
              <a:t>什么都不要做：</a:t>
            </a:r>
            <a:r>
              <a:rPr lang="zh-CN" sz="1600" u="none" dirty="0" smtClean="0"/>
              <a:t> </a:t>
            </a:r>
            <a:endParaRPr lang="zh-CN" sz="1600" u="none" dirty="0"/>
          </a:p>
        </p:txBody>
      </p:sp>
    </p:spTree>
    <p:extLst>
      <p:ext uri="{BB962C8B-B14F-4D97-AF65-F5344CB8AC3E}">
        <p14:creationId xmlns:p14="http://schemas.microsoft.com/office/powerpoint/2010/main" val="34470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8.5</a:t>
            </a:r>
            <a:r>
              <a:rPr lang="zh-CN" altLang="en-US" dirty="0"/>
              <a:t> 编程实践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5746" y="2017485"/>
            <a:ext cx="8454424" cy="429681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 smtClean="0"/>
              <a:t>8-11</a:t>
            </a:r>
            <a:r>
              <a:rPr lang="zh-CN" altLang="zh-CN" sz="2400" dirty="0" smtClean="0"/>
              <a:t>】</a:t>
            </a:r>
            <a:r>
              <a:rPr lang="en-US" altLang="zh-CN" sz="2400" dirty="0" smtClean="0"/>
              <a:t>  </a:t>
            </a:r>
            <a:r>
              <a:rPr lang="zh-CN" altLang="zh-CN" sz="2400" dirty="0"/>
              <a:t>以例</a:t>
            </a:r>
            <a:r>
              <a:rPr lang="en-US" altLang="zh-CN" sz="2400" dirty="0" smtClean="0"/>
              <a:t>7-6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扩展，将学生列表保存在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student_list.txt</a:t>
            </a:r>
            <a:r>
              <a:rPr lang="en-US" altLang="zh-CN" sz="2400" dirty="0"/>
              <a:t>”</a:t>
            </a:r>
            <a:r>
              <a:rPr lang="zh-CN" altLang="zh-CN" sz="2400" dirty="0"/>
              <a:t>文件中，从文件读取学生数据并进行处理，同时建立异常处理机制。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student_list.txt</a:t>
            </a:r>
            <a:r>
              <a:rPr lang="en-US" altLang="zh-CN" sz="2400" dirty="0"/>
              <a:t>”</a:t>
            </a:r>
            <a:r>
              <a:rPr lang="zh-CN" altLang="zh-CN" sz="2400" dirty="0"/>
              <a:t>文件内容如下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ts val="1200"/>
              </a:lnSpc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赵甲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男</a:t>
            </a:r>
            <a:r>
              <a:rPr lang="en-US" altLang="zh-CN" sz="1400" dirty="0"/>
              <a:t>', 'height': 1.65, 'weight': 60,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'2018312201', 'school': '</a:t>
            </a:r>
            <a:r>
              <a:rPr lang="zh-CN" altLang="zh-CN" sz="1400" dirty="0"/>
              <a:t>信息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信息管理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钱乙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女</a:t>
            </a:r>
            <a:r>
              <a:rPr lang="en-US" altLang="zh-CN" sz="1400" dirty="0"/>
              <a:t>', 'height': 1.75, 'weight': 70,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'2018312202', 'school': '</a:t>
            </a:r>
            <a:r>
              <a:rPr lang="zh-CN" altLang="zh-CN" sz="1400" dirty="0"/>
              <a:t>金融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金融学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孙丙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男</a:t>
            </a:r>
            <a:r>
              <a:rPr lang="en-US" altLang="zh-CN" sz="1400" dirty="0"/>
              <a:t>', 'height': 1.85, 'weight': 80,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'2018312203', 'school': '</a:t>
            </a:r>
            <a:r>
              <a:rPr lang="zh-CN" altLang="zh-CN" sz="1400" dirty="0"/>
              <a:t>金融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金融工程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李丁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女</a:t>
            </a:r>
            <a:r>
              <a:rPr lang="en-US" altLang="zh-CN" sz="1400" dirty="0"/>
              <a:t>', 'height': 1.95, 'weight': 90,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'2018312204', 'school': '</a:t>
            </a:r>
            <a:r>
              <a:rPr lang="zh-CN" altLang="zh-CN" sz="1400" dirty="0"/>
              <a:t>会计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财务会计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周戊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男</a:t>
            </a:r>
            <a:r>
              <a:rPr lang="en-US" altLang="zh-CN" sz="1400" dirty="0"/>
              <a:t>', 'height': 1.65, 'weight': 60,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'2018312205', 'school': '</a:t>
            </a:r>
            <a:r>
              <a:rPr lang="zh-CN" altLang="zh-CN" sz="1400" dirty="0"/>
              <a:t>财政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财政学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吴己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女</a:t>
            </a:r>
            <a:r>
              <a:rPr lang="en-US" altLang="zh-CN" sz="1400" dirty="0"/>
              <a:t>', 'height': 1.75, 'weight': 70,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'2018312206', 'school': '</a:t>
            </a:r>
            <a:r>
              <a:rPr lang="zh-CN" altLang="zh-CN" sz="1400" dirty="0"/>
              <a:t>税务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税收学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郑庚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男</a:t>
            </a:r>
            <a:r>
              <a:rPr lang="en-US" altLang="zh-CN" sz="1400" dirty="0"/>
              <a:t>', 'height': 1.85, 'weight': 80,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'2018312207', 'school': '</a:t>
            </a:r>
            <a:r>
              <a:rPr lang="zh-CN" altLang="zh-CN" sz="1400" dirty="0"/>
              <a:t>保险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保险学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王辛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女</a:t>
            </a:r>
            <a:r>
              <a:rPr lang="en-US" altLang="zh-CN" sz="1400" dirty="0"/>
              <a:t>', 'height': 1.65, 'weight': 60,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'2018312208', 'school': '</a:t>
            </a:r>
            <a:r>
              <a:rPr lang="zh-CN" altLang="zh-CN" sz="1400" dirty="0"/>
              <a:t>统数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统计学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冯壬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男</a:t>
            </a:r>
            <a:r>
              <a:rPr lang="en-US" altLang="zh-CN" sz="1400" dirty="0"/>
              <a:t>', 'height': 1.75, 'weight': 70,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'2018312209', 'school': '</a:t>
            </a:r>
            <a:r>
              <a:rPr lang="zh-CN" altLang="zh-CN" sz="1400" dirty="0"/>
              <a:t>经济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经济学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{'name': '</a:t>
            </a:r>
            <a:r>
              <a:rPr lang="zh-CN" altLang="zh-CN" sz="1400" dirty="0"/>
              <a:t>陈癸</a:t>
            </a:r>
            <a:r>
              <a:rPr lang="en-US" altLang="zh-CN" sz="1400" dirty="0"/>
              <a:t>', 'gender': '</a:t>
            </a:r>
            <a:r>
              <a:rPr lang="zh-CN" altLang="zh-CN" sz="1400" dirty="0"/>
              <a:t>女</a:t>
            </a:r>
            <a:r>
              <a:rPr lang="en-US" altLang="zh-CN" sz="1400" dirty="0"/>
              <a:t>', 'height': 1.85, 'weight': 80, '</a:t>
            </a:r>
            <a:r>
              <a:rPr lang="en-US" altLang="zh-CN" sz="1400" dirty="0" err="1"/>
              <a:t>stu_id</a:t>
            </a:r>
            <a:r>
              <a:rPr lang="en-US" altLang="zh-CN" sz="1400" dirty="0"/>
              <a:t>': '2018312210', 'school': '</a:t>
            </a:r>
            <a:r>
              <a:rPr lang="zh-CN" altLang="zh-CN" sz="1400" dirty="0"/>
              <a:t>文传</a:t>
            </a:r>
            <a:r>
              <a:rPr lang="en-US" altLang="zh-CN" sz="1400" dirty="0"/>
              <a:t>', 'major': '</a:t>
            </a:r>
            <a:r>
              <a:rPr lang="zh-CN" altLang="zh-CN" sz="1400" dirty="0"/>
              <a:t>视觉传达</a:t>
            </a:r>
            <a:r>
              <a:rPr lang="en-US" altLang="zh-CN" sz="1400" dirty="0"/>
              <a:t>'}</a:t>
            </a:r>
            <a:endParaRPr lang="zh-CN" altLang="zh-CN" sz="1400" dirty="0"/>
          </a:p>
          <a:p>
            <a:pPr marL="0" indent="0">
              <a:buNone/>
            </a:pP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82620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8.5</a:t>
            </a:r>
            <a:r>
              <a:rPr lang="zh-CN" altLang="en-US" dirty="0"/>
              <a:t> 编程实践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4702" y="2327189"/>
            <a:ext cx="8242095" cy="343942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 smtClean="0"/>
              <a:t>8-12</a:t>
            </a:r>
            <a:r>
              <a:rPr lang="zh-CN" altLang="zh-CN" sz="2400" dirty="0" smtClean="0"/>
              <a:t>】</a:t>
            </a:r>
            <a:r>
              <a:rPr lang="en-US" altLang="zh-CN" sz="2400" dirty="0" smtClean="0"/>
              <a:t>  </a:t>
            </a:r>
            <a:r>
              <a:rPr lang="zh-CN" altLang="zh-CN" sz="2400" dirty="0"/>
              <a:t>以例</a:t>
            </a:r>
            <a:r>
              <a:rPr lang="en-US" altLang="zh-CN" sz="2400" dirty="0" smtClean="0"/>
              <a:t>7-6</a:t>
            </a:r>
            <a:r>
              <a:rPr lang="zh-CN" altLang="zh-CN" sz="2400" dirty="0" smtClean="0"/>
              <a:t>进行</a:t>
            </a:r>
            <a:r>
              <a:rPr lang="zh-CN" altLang="zh-CN" sz="2400" dirty="0"/>
              <a:t>扩展，将学生列表保存在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student_list.json</a:t>
            </a:r>
            <a:r>
              <a:rPr lang="en-US" altLang="zh-CN" sz="2400" dirty="0"/>
              <a:t>”</a:t>
            </a:r>
            <a:r>
              <a:rPr lang="zh-CN" altLang="zh-CN" sz="2400" dirty="0"/>
              <a:t>文件中，从文件读取学生数据并进行处理，同时建立异常处理机制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8-13</a:t>
            </a:r>
            <a:r>
              <a:rPr lang="zh-CN" altLang="zh-CN" sz="2400" dirty="0" smtClean="0"/>
              <a:t>】以例</a:t>
            </a:r>
            <a:r>
              <a:rPr lang="en-US" altLang="zh-CN" sz="2400" dirty="0" smtClean="0"/>
              <a:t>7-6</a:t>
            </a:r>
            <a:r>
              <a:rPr lang="zh-CN" altLang="zh-CN" sz="2400" dirty="0" smtClean="0"/>
              <a:t>进行</a:t>
            </a:r>
            <a:r>
              <a:rPr lang="zh-CN" altLang="zh-CN" sz="2400" dirty="0" smtClean="0"/>
              <a:t>扩展，将学生列表保存在</a:t>
            </a:r>
            <a:r>
              <a:rPr lang="en-US" altLang="zh-CN" sz="2400" dirty="0" smtClean="0"/>
              <a:t>“student_list.csv”</a:t>
            </a:r>
            <a:r>
              <a:rPr lang="zh-CN" altLang="zh-CN" sz="2400" dirty="0" smtClean="0"/>
              <a:t>文件中，从文件读取学生数据并进行处理，同时建立异常处理机制。</a:t>
            </a:r>
            <a:endParaRPr lang="zh-CN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180259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0887" y="2133599"/>
            <a:ext cx="8207684" cy="3628571"/>
          </a:xfrm>
        </p:spPr>
        <p:txBody>
          <a:bodyPr/>
          <a:lstStyle/>
          <a:p>
            <a:r>
              <a:rPr lang="zh-CN" altLang="zh-CN" dirty="0" smtClean="0"/>
              <a:t>概念题</a:t>
            </a:r>
            <a:endParaRPr lang="zh-CN" altLang="zh-CN" dirty="0"/>
          </a:p>
          <a:p>
            <a:pPr lvl="1"/>
            <a:r>
              <a:rPr lang="en-US" altLang="zh-CN" sz="2000" dirty="0" smtClean="0"/>
              <a:t> </a:t>
            </a:r>
            <a:r>
              <a:rPr lang="zh-CN" altLang="zh-CN" dirty="0"/>
              <a:t>什么是文件？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中打开文件的方式有几种， 各有什么特点？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/>
              <a:t>简述二进制文件和文本文件的主要区别。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/>
              <a:t>简述异常的语法结构和能够解决的问题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85057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1F18208-F811-43B6-9AD7-E6EC3673FF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5720" y="1676446"/>
            <a:ext cx="8297169" cy="297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200" u="none" noProof="1" smtClean="0">
                <a:solidFill>
                  <a:srgbClr val="0000FF"/>
                </a:solidFill>
              </a:rPr>
              <a:t>访客名单：</a:t>
            </a:r>
            <a:r>
              <a:rPr lang="zh-CN" altLang="en-US" sz="2200" u="none" noProof="1" smtClean="0"/>
              <a:t>编写一个</a:t>
            </a:r>
            <a:r>
              <a:rPr lang="en-US" altLang="zh-CN" sz="2200" u="none" noProof="1" smtClean="0"/>
              <a:t>while </a:t>
            </a:r>
            <a:r>
              <a:rPr lang="zh-CN" altLang="en-US" sz="2200" u="none" noProof="1" smtClean="0"/>
              <a:t>循环，提示用户输入其名字和密码，用户作出响应后，将其名字和密码写入到文件</a:t>
            </a:r>
            <a:r>
              <a:rPr lang="en-US" altLang="zh-CN" sz="2200" u="none" noProof="1" smtClean="0"/>
              <a:t>user.txt</a:t>
            </a:r>
            <a:r>
              <a:rPr lang="zh-CN" altLang="en-US" sz="2200" u="none" noProof="1" smtClean="0"/>
              <a:t>中，确保每个用户独占一行，名字和密码之间用制表符分隔。直到用户输入‘</a:t>
            </a:r>
            <a:r>
              <a:rPr lang="en-US" altLang="zh-CN" sz="2200" u="none" noProof="1" smtClean="0"/>
              <a:t>q</a:t>
            </a:r>
            <a:r>
              <a:rPr lang="zh-CN" altLang="en-US" sz="2200" u="none" noProof="1" smtClean="0"/>
              <a:t>’退出循环。</a:t>
            </a:r>
            <a:endParaRPr lang="en-US" altLang="zh-CN" sz="2200" u="none" noProof="1" smtClean="0"/>
          </a:p>
        </p:txBody>
      </p:sp>
      <p:sp>
        <p:nvSpPr>
          <p:cNvPr id="2" name="矩形 1"/>
          <p:cNvSpPr/>
          <p:nvPr/>
        </p:nvSpPr>
        <p:spPr>
          <a:xfrm>
            <a:off x="880602" y="3162330"/>
            <a:ext cx="7467404" cy="3477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u="none" dirty="0">
                <a:solidFill>
                  <a:schemeClr val="bg1"/>
                </a:solidFill>
              </a:rPr>
              <a:t>filename = 'user.txt'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with open(</a:t>
            </a:r>
            <a:r>
              <a:rPr lang="en-US" altLang="zh-CN" u="none" dirty="0" err="1">
                <a:solidFill>
                  <a:schemeClr val="bg1"/>
                </a:solidFill>
              </a:rPr>
              <a:t>filename,'a</a:t>
            </a:r>
            <a:r>
              <a:rPr lang="en-US" altLang="zh-CN" u="none" dirty="0">
                <a:solidFill>
                  <a:schemeClr val="bg1"/>
                </a:solidFill>
              </a:rPr>
              <a:t>') as </a:t>
            </a:r>
            <a:r>
              <a:rPr lang="en-US" altLang="zh-CN" u="none" dirty="0" err="1">
                <a:solidFill>
                  <a:schemeClr val="bg1"/>
                </a:solidFill>
              </a:rPr>
              <a:t>file_object</a:t>
            </a:r>
            <a:r>
              <a:rPr lang="en-US" altLang="zh-CN" u="none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while True: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print("Enter 'q' to quit the programmer: ")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guest = input("Please input your name: ")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if guest == 'q':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    break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else: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    print("Hello, " + guest)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key = input("Please input your key: ")</a:t>
            </a:r>
          </a:p>
          <a:p>
            <a:r>
              <a:rPr lang="en-US" altLang="zh-CN" u="none" dirty="0">
                <a:solidFill>
                  <a:schemeClr val="bg1"/>
                </a:solidFill>
              </a:rPr>
              <a:t>        </a:t>
            </a:r>
            <a:r>
              <a:rPr lang="en-US" altLang="zh-CN" u="none" dirty="0" err="1">
                <a:solidFill>
                  <a:schemeClr val="bg1"/>
                </a:solidFill>
              </a:rPr>
              <a:t>file_object.write</a:t>
            </a:r>
            <a:r>
              <a:rPr lang="en-US" altLang="zh-CN" u="none" dirty="0">
                <a:solidFill>
                  <a:schemeClr val="bg1"/>
                </a:solidFill>
              </a:rPr>
              <a:t>(</a:t>
            </a:r>
            <a:r>
              <a:rPr lang="en-US" altLang="zh-CN" u="none" dirty="0" err="1">
                <a:solidFill>
                  <a:schemeClr val="bg1"/>
                </a:solidFill>
              </a:rPr>
              <a:t>guest.title</a:t>
            </a:r>
            <a:r>
              <a:rPr lang="en-US" altLang="zh-CN" u="none" dirty="0" smtClean="0">
                <a:solidFill>
                  <a:schemeClr val="bg1"/>
                </a:solidFill>
              </a:rPr>
              <a:t>()+ "\t</a:t>
            </a:r>
            <a:r>
              <a:rPr lang="en-US" altLang="zh-CN" u="none" dirty="0">
                <a:solidFill>
                  <a:schemeClr val="bg1"/>
                </a:solidFill>
              </a:rPr>
              <a:t>"</a:t>
            </a:r>
            <a:r>
              <a:rPr lang="en-US" altLang="zh-CN" u="none" dirty="0" smtClean="0">
                <a:solidFill>
                  <a:schemeClr val="bg1"/>
                </a:solidFill>
              </a:rPr>
              <a:t> +</a:t>
            </a:r>
            <a:r>
              <a:rPr lang="en-US" altLang="zh-CN" u="none" dirty="0" err="1">
                <a:solidFill>
                  <a:schemeClr val="bg1"/>
                </a:solidFill>
              </a:rPr>
              <a:t>key.title</a:t>
            </a:r>
            <a:r>
              <a:rPr lang="en-US" altLang="zh-CN" u="none" dirty="0">
                <a:solidFill>
                  <a:schemeClr val="bg1"/>
                </a:solidFill>
              </a:rPr>
              <a:t>()+ "\n")</a:t>
            </a:r>
          </a:p>
        </p:txBody>
      </p:sp>
    </p:spTree>
    <p:extLst>
      <p:ext uri="{BB962C8B-B14F-4D97-AF65-F5344CB8AC3E}">
        <p14:creationId xmlns:p14="http://schemas.microsoft.com/office/powerpoint/2010/main" val="22782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习题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3802" y="1785257"/>
            <a:ext cx="8352824" cy="2075543"/>
          </a:xfrm>
        </p:spPr>
        <p:txBody>
          <a:bodyPr/>
          <a:lstStyle/>
          <a:p>
            <a:r>
              <a:rPr lang="zh-CN" altLang="zh-CN" dirty="0" smtClean="0"/>
              <a:t>编程</a:t>
            </a:r>
            <a:r>
              <a:rPr lang="zh-CN" altLang="zh-CN" dirty="0"/>
              <a:t>题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/>
              <a:t>编写</a:t>
            </a:r>
            <a:r>
              <a:rPr lang="en-US" altLang="zh-CN" dirty="0" err="1"/>
              <a:t>calendar.py</a:t>
            </a:r>
            <a:r>
              <a:rPr lang="zh-CN" altLang="zh-CN" dirty="0"/>
              <a:t>模块，实现</a:t>
            </a:r>
            <a:r>
              <a:rPr lang="en-US" altLang="zh-CN" dirty="0"/>
              <a:t>Calendar</a:t>
            </a:r>
            <a:r>
              <a:rPr lang="zh-CN" altLang="zh-CN" dirty="0"/>
              <a:t>类，可以显示用户输入的年、月的星期日历；编写</a:t>
            </a:r>
            <a:r>
              <a:rPr lang="en-US" altLang="zh-CN" dirty="0" err="1"/>
              <a:t>person.py</a:t>
            </a:r>
            <a:r>
              <a:rPr lang="zh-CN" altLang="zh-CN" dirty="0"/>
              <a:t>模块，实现</a:t>
            </a:r>
            <a:r>
              <a:rPr lang="en-US" altLang="zh-CN" dirty="0"/>
              <a:t>Person</a:t>
            </a:r>
            <a:r>
              <a:rPr lang="zh-CN" altLang="zh-CN" dirty="0"/>
              <a:t>类，能够查看万年历，并可以将所查日期的万年历的信息保存到</a:t>
            </a:r>
            <a:r>
              <a:rPr lang="en-US" altLang="zh-CN" dirty="0" err="1"/>
              <a:t>calendar.txt</a:t>
            </a:r>
            <a:r>
              <a:rPr lang="zh-CN" altLang="zh-CN" dirty="0"/>
              <a:t>中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FEEC11B2-3AF2-1944-9D47-9EB5EA7AA86A}"/>
              </a:ext>
            </a:extLst>
          </p:cNvPr>
          <p:cNvSpPr/>
          <p:nvPr/>
        </p:nvSpPr>
        <p:spPr bwMode="auto">
          <a:xfrm>
            <a:off x="6071241" y="4139783"/>
            <a:ext cx="2332533" cy="180716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en-US" altLang="zh-CN" sz="2000" dirty="0" smtClean="0"/>
              <a:t>&lt;18.5: "</a:t>
            </a:r>
            <a:r>
              <a:rPr lang="zh-CN" altLang="zh-CN" sz="2000" dirty="0" smtClean="0"/>
              <a:t>过轻</a:t>
            </a:r>
            <a:r>
              <a:rPr lang="en-US" altLang="zh-CN" sz="2000" dirty="0" smtClean="0"/>
              <a:t>"</a:t>
            </a:r>
            <a:endParaRPr lang="zh-CN" altLang="zh-CN" sz="2000" dirty="0" smtClean="0"/>
          </a:p>
          <a:p>
            <a:r>
              <a:rPr lang="en-US" altLang="zh-CN" sz="2000" dirty="0" smtClean="0"/>
              <a:t>&lt;24: "</a:t>
            </a:r>
            <a:r>
              <a:rPr lang="zh-CN" altLang="zh-CN" sz="2000" dirty="0" smtClean="0"/>
              <a:t>正常</a:t>
            </a:r>
            <a:r>
              <a:rPr lang="en-US" altLang="zh-CN" sz="2000" dirty="0" smtClean="0"/>
              <a:t>"</a:t>
            </a:r>
            <a:endParaRPr lang="zh-CN" altLang="zh-CN" sz="2000" dirty="0" smtClean="0"/>
          </a:p>
          <a:p>
            <a:r>
              <a:rPr lang="en-US" altLang="zh-CN" sz="2000" dirty="0" smtClean="0"/>
              <a:t>&lt;27: "</a:t>
            </a:r>
            <a:r>
              <a:rPr lang="zh-CN" altLang="zh-CN" sz="2000" dirty="0" smtClean="0"/>
              <a:t>过重</a:t>
            </a:r>
            <a:r>
              <a:rPr lang="en-US" altLang="zh-CN" sz="2000" dirty="0" smtClean="0"/>
              <a:t>"</a:t>
            </a:r>
            <a:endParaRPr lang="zh-CN" altLang="zh-CN" sz="2000" dirty="0" smtClean="0"/>
          </a:p>
          <a:p>
            <a:r>
              <a:rPr lang="en-US" altLang="zh-CN" sz="2000" dirty="0" smtClean="0"/>
              <a:t>&lt;32: "</a:t>
            </a:r>
            <a:r>
              <a:rPr lang="zh-CN" altLang="zh-CN" sz="2000" dirty="0" smtClean="0"/>
              <a:t>肥胖</a:t>
            </a:r>
            <a:r>
              <a:rPr lang="en-US" altLang="zh-CN" sz="2000" dirty="0" smtClean="0"/>
              <a:t>"</a:t>
            </a:r>
            <a:endParaRPr lang="zh-CN" altLang="zh-CN" sz="2000" dirty="0" smtClean="0"/>
          </a:p>
          <a:p>
            <a:r>
              <a:rPr lang="en-US" altLang="zh-CN" sz="2000" dirty="0" smtClean="0"/>
              <a:t>&gt;32: "</a:t>
            </a:r>
            <a:r>
              <a:rPr lang="zh-CN" altLang="zh-CN" sz="2000" dirty="0" smtClean="0"/>
              <a:t>非常肥胖</a:t>
            </a:r>
            <a:r>
              <a:rPr lang="en-US" altLang="zh-CN" sz="2000" dirty="0" smtClean="0"/>
              <a:t>"</a:t>
            </a:r>
            <a:endParaRPr lang="zh-CN" altLang="zh-CN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 txBox="1">
            <a:spLocks/>
          </p:cNvSpPr>
          <p:nvPr/>
        </p:nvSpPr>
        <p:spPr bwMode="auto">
          <a:xfrm>
            <a:off x="406409" y="3478165"/>
            <a:ext cx="5268677" cy="315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health.txt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文件中包含健康指标如下，编写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health.py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模块，能够读取文件内容，并根据人工输入的体重和身高进行计算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BMI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，测算健康指数。当输入身高为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0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时，能够进行异常处理。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0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DB9DBC22-6EC3-6B4C-A4FB-853412B5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71985"/>
              </p:ext>
            </p:extLst>
          </p:nvPr>
        </p:nvGraphicFramePr>
        <p:xfrm>
          <a:off x="899886" y="2061021"/>
          <a:ext cx="7265773" cy="41386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881">
                  <a:extLst>
                    <a:ext uri="{9D8B030D-6E8A-4147-A177-3AD203B41FA5}">
                      <a16:colId xmlns="" xmlns:a16="http://schemas.microsoft.com/office/drawing/2014/main" val="4089100709"/>
                    </a:ext>
                  </a:extLst>
                </a:gridCol>
                <a:gridCol w="5745892">
                  <a:extLst>
                    <a:ext uri="{9D8B030D-6E8A-4147-A177-3AD203B41FA5}">
                      <a16:colId xmlns="" xmlns:a16="http://schemas.microsoft.com/office/drawing/2014/main" val="3376828770"/>
                    </a:ext>
                  </a:extLst>
                </a:gridCol>
              </a:tblGrid>
              <a:tr h="5133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b="1" kern="1000" dirty="0">
                          <a:effectLst/>
                          <a:latin typeface="+mn-ea"/>
                          <a:ea typeface="+mn-ea"/>
                        </a:rPr>
                        <a:t>打开模式</a:t>
                      </a:r>
                      <a:endParaRPr lang="zh-CN" sz="2200" b="1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200" b="1" kern="1000" dirty="0">
                          <a:effectLst/>
                          <a:latin typeface="+mn-ea"/>
                          <a:ea typeface="+mn-ea"/>
                        </a:rPr>
                        <a:t>执行操作</a:t>
                      </a:r>
                      <a:endParaRPr lang="zh-CN" sz="2200" b="1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5217067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</a:t>
                      </a:r>
                      <a:endParaRPr lang="zh-CN" sz="2200" kern="1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以只读的方式打开文件，文件必须存在，否则打开出错。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01463428"/>
                  </a:ext>
                </a:extLst>
              </a:tr>
              <a:tr h="6287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w'</a:t>
                      </a:r>
                      <a:endParaRPr lang="zh-CN" sz="2200" kern="1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以写入的方式打开文件，文件如果不存在则创建新文件，如果存在则会覆盖已存在的文件。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61198236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200" kern="10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a'</a:t>
                      </a:r>
                      <a:endParaRPr lang="zh-CN" sz="2200" kern="10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以写入模式打开，如果文件存在，则在末尾追加写入。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2532411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b'</a:t>
                      </a:r>
                      <a:endParaRPr lang="zh-CN" sz="2200" kern="1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>
                          <a:effectLst/>
                          <a:latin typeface="+mn-ea"/>
                          <a:ea typeface="+mn-ea"/>
                        </a:rPr>
                        <a:t>以二进制方式打开文件。</a:t>
                      </a:r>
                      <a:endParaRPr lang="zh-CN" sz="2200" kern="10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00266809"/>
                  </a:ext>
                </a:extLst>
              </a:tr>
              <a:tr h="3143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t'</a:t>
                      </a:r>
                      <a:endParaRPr lang="zh-CN" sz="2200" kern="1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以文本模式打开。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53412894"/>
                  </a:ext>
                </a:extLst>
              </a:tr>
              <a:tr h="94306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+'</a:t>
                      </a:r>
                      <a:endParaRPr lang="zh-CN" sz="2200" kern="1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同时可读写模式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。</a:t>
                      </a: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effectLst/>
                          <a:latin typeface="+mn-lt"/>
                          <a:ea typeface="+mn-ea"/>
                        </a:rPr>
                        <a:t>r+</a:t>
                      </a: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2200" kern="10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effectLst/>
                          <a:latin typeface="+mn-lt"/>
                          <a:ea typeface="+mn-ea"/>
                        </a:rPr>
                        <a:t>w+</a:t>
                      </a: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都是</a:t>
                      </a: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可读写模式，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但</a:t>
                      </a: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US" altLang="zh-CN" sz="2200" kern="1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zh-CN" sz="2200" kern="1000" dirty="0" smtClean="0">
                          <a:effectLst/>
                          <a:latin typeface="+mn-ea"/>
                          <a:ea typeface="+mn-ea"/>
                        </a:rPr>
                        <a:t>必须</a:t>
                      </a:r>
                      <a:r>
                        <a:rPr lang="zh-CN" sz="2200" kern="1000" dirty="0">
                          <a:effectLst/>
                          <a:latin typeface="+mn-ea"/>
                          <a:ea typeface="+mn-ea"/>
                        </a:rPr>
                        <a:t>保证文件存在才可以使用。</a:t>
                      </a:r>
                      <a:endParaRPr lang="zh-CN" sz="2200" kern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5077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7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9100" y="1828800"/>
            <a:ext cx="8189096" cy="4497859"/>
          </a:xfrm>
        </p:spPr>
        <p:txBody>
          <a:bodyPr/>
          <a:lstStyle/>
          <a:p>
            <a:r>
              <a:rPr lang="zh-CN" altLang="zh-CN" sz="2400" dirty="0" smtClean="0"/>
              <a:t>使用</a:t>
            </a:r>
            <a:r>
              <a:rPr lang="en-US" altLang="zh-CN" sz="2400" dirty="0" smtClean="0"/>
              <a:t>open</a:t>
            </a:r>
            <a:r>
              <a:rPr lang="zh-CN" altLang="zh-CN" sz="2400" dirty="0" smtClean="0"/>
              <a:t>函数打开一个文件，会返回一个文件对象，利用该文件对象，可以调用其方法实现文件的操作。</a:t>
            </a:r>
            <a:endParaRPr lang="en-US" altLang="zh-CN" sz="2400" dirty="0" smtClean="0"/>
          </a:p>
          <a:p>
            <a:pPr marL="0" indent="0">
              <a:lnSpc>
                <a:spcPts val="1200"/>
              </a:lnSpc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【例</a:t>
            </a:r>
            <a:r>
              <a:rPr lang="en-US" altLang="zh-CN" sz="2000" dirty="0"/>
              <a:t>8-1</a:t>
            </a:r>
            <a:r>
              <a:rPr lang="zh-CN" altLang="zh-CN" sz="2000" dirty="0"/>
              <a:t>】</a:t>
            </a:r>
          </a:p>
          <a:p>
            <a:pPr marL="0" indent="0">
              <a:buNone/>
            </a:pPr>
            <a:r>
              <a:rPr lang="en-US" altLang="zh-CN" sz="2000" dirty="0" smtClean="0"/>
              <a:t>f = open("</a:t>
            </a:r>
            <a:r>
              <a:rPr lang="en-US" altLang="zh-CN" sz="2000" dirty="0" err="1" smtClean="0"/>
              <a:t>test.txt",mode</a:t>
            </a:r>
            <a:r>
              <a:rPr lang="en-US" altLang="zh-CN" sz="2000" dirty="0" smtClean="0"/>
              <a:t>='r')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print(f)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结果：</a:t>
            </a:r>
            <a:r>
              <a:rPr lang="en-US" altLang="zh-CN" sz="2000" dirty="0" err="1" smtClean="0"/>
              <a:t>FileNotFoundError</a:t>
            </a:r>
            <a:r>
              <a:rPr lang="en-US" altLang="zh-CN" sz="2000" dirty="0" smtClean="0"/>
              <a:t>: [</a:t>
            </a:r>
            <a:r>
              <a:rPr lang="en-US" altLang="zh-CN" sz="2000" dirty="0" err="1" smtClean="0"/>
              <a:t>Errno</a:t>
            </a:r>
            <a:r>
              <a:rPr lang="en-US" altLang="zh-CN" sz="2000" dirty="0" smtClean="0"/>
              <a:t> 2] No such file or directory: 'test.txt '</a:t>
            </a:r>
            <a:endParaRPr lang="zh-CN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f </a:t>
            </a:r>
            <a:r>
              <a:rPr lang="en-US" altLang="zh-CN" sz="2000" dirty="0"/>
              <a:t>= open("</a:t>
            </a:r>
            <a:r>
              <a:rPr lang="en-US" altLang="zh-CN" sz="2000" dirty="0" err="1"/>
              <a:t>test.txt",mode</a:t>
            </a:r>
            <a:r>
              <a:rPr lang="en-US" altLang="zh-CN" sz="2000" dirty="0"/>
              <a:t>='w')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print(f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结果</a:t>
            </a:r>
            <a:r>
              <a:rPr lang="zh-CN" altLang="zh-CN" sz="2000" dirty="0"/>
              <a:t>：</a:t>
            </a:r>
            <a:r>
              <a:rPr lang="en-US" altLang="zh-CN" sz="2000" dirty="0"/>
              <a:t>&lt;_</a:t>
            </a:r>
            <a:r>
              <a:rPr lang="en-US" altLang="zh-CN" sz="2000" dirty="0" err="1"/>
              <a:t>io.TextIOWrapper</a:t>
            </a:r>
            <a:r>
              <a:rPr lang="en-US" altLang="zh-CN" sz="2000" dirty="0"/>
              <a:t> name='test.txt' mode='w' encoding=</a:t>
            </a:r>
            <a:r>
              <a:rPr lang="en-US" altLang="zh-CN" sz="2000" dirty="0" smtClean="0"/>
              <a:t>'cp936 ' &gt;</a:t>
            </a:r>
            <a:endParaRPr lang="en-US" altLang="zh-CN" sz="1800" dirty="0"/>
          </a:p>
        </p:txBody>
      </p:sp>
      <p:sp>
        <p:nvSpPr>
          <p:cNvPr id="4" name="圆角矩形 3">
            <a:extLst>
              <a:ext uri="{FF2B5EF4-FFF2-40B4-BE49-F238E27FC236}">
                <a16:creationId xmlns="" xmlns:a16="http://schemas.microsoft.com/office/drawing/2014/main" id="{3F5D2483-2FB9-1D40-A13B-43DF2232658B}"/>
              </a:ext>
            </a:extLst>
          </p:cNvPr>
          <p:cNvSpPr/>
          <p:nvPr/>
        </p:nvSpPr>
        <p:spPr bwMode="auto">
          <a:xfrm>
            <a:off x="4406899" y="4395041"/>
            <a:ext cx="4201297" cy="102396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采用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模式打开 “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test.txt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”文件，并返回了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这样一个文件对象，在文件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不存在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的时候，会创建一个新的文件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kumimoji="0" lang="zh-CN" altLang="en-US" b="0" i="0" u="sng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3A113316-19C8-B94B-BBA0-D00606301179}"/>
              </a:ext>
            </a:extLst>
          </p:cNvPr>
          <p:cNvSpPr/>
          <p:nvPr/>
        </p:nvSpPr>
        <p:spPr bwMode="auto">
          <a:xfrm>
            <a:off x="4406899" y="2822872"/>
            <a:ext cx="4201297" cy="9218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以文本只读的模式打开“</a:t>
            </a:r>
            <a:r>
              <a:rPr lang="en" altLang="zh-CN" sz="1600" dirty="0" err="1">
                <a:solidFill>
                  <a:schemeClr val="bg1">
                    <a:lumMod val="95000"/>
                  </a:schemeClr>
                </a:solidFill>
              </a:rPr>
              <a:t>test.txt</a:t>
            </a:r>
            <a:r>
              <a:rPr lang="en" altLang="zh-CN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文件时，由于在该代码文件的相同文件夹下不存在该文件，因此会产生错误，提示没有该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</a:rPr>
              <a:t>文件。</a:t>
            </a:r>
            <a:endParaRPr kumimoji="0" lang="zh-CN" altLang="en-US" sz="1600" b="0" i="0" u="sng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57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</a:t>
            </a:r>
            <a:r>
              <a:rPr lang="zh-CN" altLang="en-US" dirty="0"/>
              <a:t> 文件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1887" y="1915886"/>
            <a:ext cx="8476342" cy="4180114"/>
          </a:xfrm>
        </p:spPr>
        <p:txBody>
          <a:bodyPr/>
          <a:lstStyle/>
          <a:p>
            <a:r>
              <a:rPr lang="zh-CN" altLang="zh-CN" dirty="0"/>
              <a:t>当需要打开其他文件夹下的文件时，需要指定文件路径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采用</a:t>
            </a:r>
            <a:r>
              <a:rPr lang="zh-CN" altLang="zh-CN" dirty="0">
                <a:solidFill>
                  <a:srgbClr val="C00000"/>
                </a:solidFill>
              </a:rPr>
              <a:t>相对路径</a:t>
            </a:r>
            <a:r>
              <a:rPr lang="zh-CN" altLang="zh-CN" dirty="0"/>
              <a:t>“</a:t>
            </a:r>
            <a:r>
              <a:rPr lang="en-US" altLang="zh-CN" dirty="0"/>
              <a:t>f = open("..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/>
              <a:t>test.txt",mode</a:t>
            </a:r>
            <a:r>
              <a:rPr lang="en-US" altLang="zh-CN" dirty="0"/>
              <a:t>='w')</a:t>
            </a:r>
            <a:r>
              <a:rPr lang="zh-CN" altLang="zh-CN" dirty="0"/>
              <a:t>”打开上级文件夹的“</a:t>
            </a:r>
            <a:r>
              <a:rPr lang="en-US" altLang="zh-CN" dirty="0" err="1"/>
              <a:t>test.txt</a:t>
            </a:r>
            <a:r>
              <a:rPr lang="zh-CN" altLang="zh-CN" dirty="0"/>
              <a:t>”文件</a:t>
            </a:r>
            <a:endParaRPr lang="en-US" altLang="zh-CN" dirty="0"/>
          </a:p>
          <a:p>
            <a:pPr lvl="1"/>
            <a:r>
              <a:rPr lang="zh-CN" altLang="zh-CN" dirty="0"/>
              <a:t>采用</a:t>
            </a:r>
            <a:r>
              <a:rPr lang="zh-CN" altLang="zh-CN" dirty="0">
                <a:solidFill>
                  <a:srgbClr val="C00000"/>
                </a:solidFill>
              </a:rPr>
              <a:t>绝对路径</a:t>
            </a:r>
            <a:r>
              <a:rPr lang="zh-CN" altLang="zh-CN" dirty="0"/>
              <a:t>“</a:t>
            </a:r>
            <a:r>
              <a:rPr lang="en-US" altLang="zh-CN" dirty="0"/>
              <a:t>f = open("d: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/>
              <a:t>test.txt",mode</a:t>
            </a:r>
            <a:r>
              <a:rPr lang="en-US" altLang="zh-CN" dirty="0"/>
              <a:t>='w')</a:t>
            </a:r>
            <a:r>
              <a:rPr lang="zh-CN" altLang="zh-CN" dirty="0"/>
              <a:t>”打开</a:t>
            </a:r>
            <a:r>
              <a:rPr lang="en-US" altLang="zh-CN" dirty="0"/>
              <a:t>D</a:t>
            </a:r>
            <a:r>
              <a:rPr lang="zh-CN" altLang="zh-CN" dirty="0"/>
              <a:t>盘根文件夹的“</a:t>
            </a:r>
            <a:r>
              <a:rPr lang="en-US" altLang="zh-CN" dirty="0" err="1"/>
              <a:t>test.txt</a:t>
            </a:r>
            <a:r>
              <a:rPr lang="zh-CN" altLang="zh-CN" dirty="0"/>
              <a:t>”文件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lnSpc>
                <a:spcPts val="1200"/>
              </a:lnSpc>
            </a:pPr>
            <a:endParaRPr lang="en-US" altLang="zh-CN" dirty="0" smtClean="0"/>
          </a:p>
          <a:p>
            <a:r>
              <a:rPr lang="zh-CN" altLang="zh-CN" dirty="0" smtClean="0"/>
              <a:t>打开文件之后，可以根据打开模式的不同，通过调用文件对象的方法对文件进行读取、更新、覆写和关闭等操作。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431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09A5B36-CDD6-433E-AAEE-0D48D1EF132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6764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ü"/>
              <a:defRPr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buFont typeface="Wingdings" pitchFamily="2" charset="2"/>
              <a:buChar char="p"/>
            </a:pP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将在当前执行的文件（即</a:t>
            </a:r>
            <a:r>
              <a:rPr lang="en-US" altLang="zh-CN" sz="2400" u="none" dirty="0" smtClean="0"/>
              <a:t>.</a:t>
            </a:r>
            <a:r>
              <a:rPr lang="en-US" altLang="zh-CN" sz="2400" u="none" dirty="0" err="1" smtClean="0"/>
              <a:t>py</a:t>
            </a:r>
            <a:r>
              <a:rPr lang="zh-CN" altLang="en-US" sz="2400" u="none" dirty="0" smtClean="0"/>
              <a:t>程序文件）所在的目录中查找文件。要让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打开不与程序文件位于同一个目录中的文件，需要提供文件路径 ，它让</a:t>
            </a:r>
            <a:r>
              <a:rPr lang="en-US" altLang="zh-CN" sz="2400" u="none" dirty="0" smtClean="0"/>
              <a:t>Python</a:t>
            </a:r>
            <a:r>
              <a:rPr lang="zh-CN" altLang="en-US" sz="2400" u="none" dirty="0" smtClean="0"/>
              <a:t>到系统的特定位置去查找。</a:t>
            </a:r>
          </a:p>
          <a:p>
            <a:pPr algn="just">
              <a:buFont typeface="Wingdings" pitchFamily="2" charset="2"/>
              <a:buChar char="p"/>
            </a:pPr>
            <a:r>
              <a:rPr lang="zh-CN" altLang="en-US" sz="2400" u="none" dirty="0" smtClean="0">
                <a:solidFill>
                  <a:srgbClr val="0000FF"/>
                </a:solidFill>
              </a:rPr>
              <a:t>相对路径</a:t>
            </a:r>
            <a:r>
              <a:rPr lang="zh-CN" altLang="en-US" sz="2400" u="none" dirty="0" smtClean="0"/>
              <a:t>是相对于当前运行的程序所在目录的路径。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"/>
            </a:pPr>
            <a:endParaRPr lang="zh-CN" altLang="en-US" sz="1800" dirty="0" smtClean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5E8F80B-DB5E-4532-9C49-CC6FC433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75160"/>
            <a:ext cx="76962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u="none" dirty="0" smtClean="0"/>
              <a:t>filename = '</a:t>
            </a:r>
            <a:r>
              <a:rPr lang="en-US" altLang="zh-CN" u="none" dirty="0" err="1" smtClean="0">
                <a:solidFill>
                  <a:srgbClr val="0000FF"/>
                </a:solidFill>
              </a:rPr>
              <a:t>text_files</a:t>
            </a:r>
            <a:r>
              <a:rPr lang="en-US" altLang="zh-CN" u="none" dirty="0" smtClean="0">
                <a:solidFill>
                  <a:srgbClr val="0000FF"/>
                </a:solidFill>
              </a:rPr>
              <a:t>/</a:t>
            </a:r>
            <a:r>
              <a:rPr lang="en-US" altLang="zh-CN" u="none" dirty="0" smtClean="0"/>
              <a:t>test.txt'</a:t>
            </a:r>
          </a:p>
          <a:p>
            <a:endParaRPr lang="en-US" altLang="zh-CN" u="none" dirty="0" smtClean="0"/>
          </a:p>
          <a:p>
            <a:r>
              <a:rPr lang="en-US" altLang="zh-CN" u="none" dirty="0" smtClean="0"/>
              <a:t>with open(filename) as </a:t>
            </a:r>
            <a:r>
              <a:rPr lang="en-US" altLang="zh-CN" u="none" dirty="0" err="1" smtClean="0"/>
              <a:t>file_object</a:t>
            </a:r>
            <a:r>
              <a:rPr lang="en-US" altLang="zh-CN" u="none" dirty="0" smtClean="0"/>
              <a:t>:</a:t>
            </a:r>
          </a:p>
          <a:p>
            <a:r>
              <a:rPr lang="en-US" altLang="zh-CN" u="none" dirty="0" smtClean="0"/>
              <a:t>    contents = </a:t>
            </a:r>
            <a:r>
              <a:rPr lang="en-US" altLang="zh-CN" u="none" dirty="0" err="1" smtClean="0"/>
              <a:t>file_object.</a:t>
            </a:r>
            <a:r>
              <a:rPr lang="en-US" altLang="zh-CN" u="none" dirty="0" err="1" smtClean="0">
                <a:solidFill>
                  <a:srgbClr val="C00000"/>
                </a:solidFill>
              </a:rPr>
              <a:t>read</a:t>
            </a:r>
            <a:r>
              <a:rPr lang="en-US" altLang="zh-CN" u="none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altLang="zh-CN" u="none" dirty="0" smtClean="0"/>
              <a:t>    print(contents)</a:t>
            </a:r>
          </a:p>
        </p:txBody>
      </p:sp>
      <p:sp>
        <p:nvSpPr>
          <p:cNvPr id="8" name="线形标注 1 7"/>
          <p:cNvSpPr/>
          <p:nvPr/>
        </p:nvSpPr>
        <p:spPr bwMode="auto">
          <a:xfrm>
            <a:off x="5029200" y="4130043"/>
            <a:ext cx="3276600" cy="586957"/>
          </a:xfrm>
          <a:prstGeom prst="borderCallout1">
            <a:avLst>
              <a:gd name="adj1" fmla="val 18750"/>
              <a:gd name="adj2" fmla="val -8333"/>
              <a:gd name="adj3" fmla="val 72070"/>
              <a:gd name="adj4" fmla="val -315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在当前目录的</a:t>
            </a:r>
            <a:r>
              <a:rPr lang="en-US" altLang="zh-CN" sz="1600" u="none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text_files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子目录下。</a:t>
            </a:r>
            <a:endParaRPr lang="en-US" altLang="zh-CN" sz="1600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或者：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</a:t>
            </a:r>
            <a:r>
              <a:rPr lang="en-US" altLang="zh-CN" sz="1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text_files</a:t>
            </a:r>
            <a:r>
              <a:rPr lang="en-US" altLang="zh-CN" sz="1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\\test.txt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'</a:t>
            </a:r>
            <a:endParaRPr lang="zh-CN" altLang="en-US" sz="1600" u="none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eaLnBrk="1" hangingPunct="1"/>
            <a:r>
              <a:rPr lang="en-US" altLang="zh-CN" kern="0" smtClean="0"/>
              <a:t>8.2</a:t>
            </a:r>
            <a:r>
              <a:rPr lang="zh-CN" altLang="en-US" kern="0" smtClean="0"/>
              <a:t> 文件 </a:t>
            </a:r>
            <a:endParaRPr lang="zh-CN" altLang="en-US" kern="0" dirty="0"/>
          </a:p>
        </p:txBody>
      </p:sp>
      <p:sp>
        <p:nvSpPr>
          <p:cNvPr id="10" name="线形标注 1 9"/>
          <p:cNvSpPr/>
          <p:nvPr/>
        </p:nvSpPr>
        <p:spPr bwMode="auto">
          <a:xfrm>
            <a:off x="4708480" y="5236208"/>
            <a:ext cx="3886200" cy="833178"/>
          </a:xfrm>
          <a:prstGeom prst="borderCallout1">
            <a:avLst>
              <a:gd name="adj1" fmla="val 18750"/>
              <a:gd name="adj2" fmla="val -8333"/>
              <a:gd name="adj3" fmla="val 33504"/>
              <a:gd name="adj4" fmla="val -1454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文件对象的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read()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方法用来读取这个文件的全部内容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，并将其作为一个长长的字符串存储在变量</a:t>
            </a:r>
            <a:r>
              <a:rPr lang="en-US" altLang="zh-CN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contents </a:t>
            </a:r>
            <a:r>
              <a:rPr lang="zh-CN" altLang="en-US" sz="1600" u="none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561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33189</TotalTime>
  <Words>5489</Words>
  <Application>Microsoft Office PowerPoint</Application>
  <PresentationFormat>全屏显示(4:3)</PresentationFormat>
  <Paragraphs>583</Paragraphs>
  <Slides>56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Office 主题​​</vt:lpstr>
      <vt:lpstr>1_商务模板系列34</vt:lpstr>
      <vt:lpstr>Python程序设计 第5章 函数 </vt:lpstr>
      <vt:lpstr>提纲</vt:lpstr>
      <vt:lpstr>8.1 本章案例</vt:lpstr>
      <vt:lpstr>8.2 文件 </vt:lpstr>
      <vt:lpstr>8.2 文件 </vt:lpstr>
      <vt:lpstr>8.2 文件 </vt:lpstr>
      <vt:lpstr>8.2 文件 </vt:lpstr>
      <vt:lpstr>8.2 文件 </vt:lpstr>
      <vt:lpstr>PowerPoint 演示文稿</vt:lpstr>
      <vt:lpstr>PowerPoint 演示文稿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8.2 文件 </vt:lpstr>
      <vt:lpstr>8.3 数据文件 </vt:lpstr>
      <vt:lpstr>8.3 数据文件 </vt:lpstr>
      <vt:lpstr>使用json.dump() 和json.load()</vt:lpstr>
      <vt:lpstr>使用json.dump() 和json.load()</vt:lpstr>
      <vt:lpstr>8.3 数据文件 </vt:lpstr>
      <vt:lpstr>8.3 数据文件 </vt:lpstr>
      <vt:lpstr>CSV文件格式</vt:lpstr>
      <vt:lpstr>CSV文件格式</vt:lpstr>
      <vt:lpstr>CSV文件格式</vt:lpstr>
      <vt:lpstr>分析CSV文件头</vt:lpstr>
      <vt:lpstr>打印文件头及其位置</vt:lpstr>
      <vt:lpstr>提取并读取数据</vt:lpstr>
      <vt:lpstr>提取并读取数据</vt:lpstr>
      <vt:lpstr>8.4 异常及处理 </vt:lpstr>
      <vt:lpstr>8.4 异常及处理 </vt:lpstr>
      <vt:lpstr>8.4 异常及处理 </vt:lpstr>
      <vt:lpstr>8.4 异常及处理 </vt:lpstr>
      <vt:lpstr>PowerPoint 演示文稿</vt:lpstr>
      <vt:lpstr>8.4 异常及处理 </vt:lpstr>
      <vt:lpstr>8.4 异常及处理 </vt:lpstr>
      <vt:lpstr>8.4 异常及处理 </vt:lpstr>
      <vt:lpstr>8.4 异常及处理 </vt:lpstr>
      <vt:lpstr>分析文本文件</vt:lpstr>
      <vt:lpstr>分析文本文件</vt:lpstr>
      <vt:lpstr>分析多个文件</vt:lpstr>
      <vt:lpstr>分析多个文件-失败时一声不吭</vt:lpstr>
      <vt:lpstr>8.5 编程实践</vt:lpstr>
      <vt:lpstr>8.5 编程实践</vt:lpstr>
      <vt:lpstr>习题</vt:lpstr>
      <vt:lpstr>习题</vt:lpstr>
      <vt:lpstr>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管理研究方法</dc:title>
  <dc:creator>Jinlin Wan</dc:creator>
  <cp:lastModifiedBy>PC</cp:lastModifiedBy>
  <cp:revision>2267</cp:revision>
  <dcterms:created xsi:type="dcterms:W3CDTF">2017-10-17T03:35:56Z</dcterms:created>
  <dcterms:modified xsi:type="dcterms:W3CDTF">2019-11-29T14:42:10Z</dcterms:modified>
</cp:coreProperties>
</file>