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Lst>
  <p:notesMasterIdLst>
    <p:notesMasterId r:id="rId39"/>
  </p:notesMasterIdLst>
  <p:sldIdLst>
    <p:sldId id="256" r:id="rId3"/>
    <p:sldId id="670" r:id="rId4"/>
    <p:sldId id="671" r:id="rId5"/>
    <p:sldId id="672" r:id="rId6"/>
    <p:sldId id="699" r:id="rId7"/>
    <p:sldId id="673" r:id="rId8"/>
    <p:sldId id="700" r:id="rId9"/>
    <p:sldId id="674" r:id="rId10"/>
    <p:sldId id="676" r:id="rId11"/>
    <p:sldId id="675" r:id="rId12"/>
    <p:sldId id="677" r:id="rId13"/>
    <p:sldId id="680" r:id="rId14"/>
    <p:sldId id="701" r:id="rId15"/>
    <p:sldId id="679" r:id="rId16"/>
    <p:sldId id="681" r:id="rId17"/>
    <p:sldId id="682" r:id="rId18"/>
    <p:sldId id="684" r:id="rId19"/>
    <p:sldId id="685" r:id="rId20"/>
    <p:sldId id="686" r:id="rId21"/>
    <p:sldId id="687" r:id="rId22"/>
    <p:sldId id="688" r:id="rId23"/>
    <p:sldId id="703" r:id="rId24"/>
    <p:sldId id="702" r:id="rId25"/>
    <p:sldId id="690" r:id="rId26"/>
    <p:sldId id="692" r:id="rId27"/>
    <p:sldId id="704" r:id="rId28"/>
    <p:sldId id="697" r:id="rId29"/>
    <p:sldId id="705" r:id="rId30"/>
    <p:sldId id="706" r:id="rId31"/>
    <p:sldId id="707" r:id="rId32"/>
    <p:sldId id="708" r:id="rId33"/>
    <p:sldId id="709" r:id="rId34"/>
    <p:sldId id="711" r:id="rId35"/>
    <p:sldId id="710" r:id="rId36"/>
    <p:sldId id="712" r:id="rId37"/>
    <p:sldId id="698" r:id="rId3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05" autoAdjust="0"/>
    <p:restoredTop sz="94620"/>
  </p:normalViewPr>
  <p:slideViewPr>
    <p:cSldViewPr snapToGrid="0" snapToObjects="1">
      <p:cViewPr varScale="1">
        <p:scale>
          <a:sx n="70" d="100"/>
          <a:sy n="70" d="100"/>
        </p:scale>
        <p:origin x="-8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E30C7-2E87-C14A-B4DB-95215E238260}" type="datetimeFigureOut">
              <a:rPr kumimoji="1" lang="zh-CN" altLang="en-US" smtClean="0"/>
              <a:pPr/>
              <a:t>2019/11/18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23F49-C886-5842-9B2A-FB59D5E12709}" type="slidenum">
              <a:rPr kumimoji="1" lang="zh-CN" altLang="en-US" smtClean="0"/>
              <a:pPr/>
              <a:t>‹#›</a:t>
            </a:fld>
            <a:endParaRPr kumimoji="1" lang="zh-CN" altLang="en-US"/>
          </a:p>
        </p:txBody>
      </p:sp>
    </p:spTree>
    <p:extLst>
      <p:ext uri="{BB962C8B-B14F-4D97-AF65-F5344CB8AC3E}">
        <p14:creationId xmlns:p14="http://schemas.microsoft.com/office/powerpoint/2010/main" val="9342969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1.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B093B6-88F2-C043-8D65-FED1FE436B62}"/>
              </a:ext>
            </a:extLst>
          </p:cNvPr>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4F6C7EFE-3C82-5C42-886A-C329A9FFC7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C0FB2660-3F54-AB44-8619-55BE58C22D2E}"/>
              </a:ext>
            </a:extLst>
          </p:cNvPr>
          <p:cNvSpPr>
            <a:spLocks noGrp="1"/>
          </p:cNvSpPr>
          <p:nvPr>
            <p:ph type="dt" sz="half" idx="10"/>
          </p:nvPr>
        </p:nvSpPr>
        <p:spPr/>
        <p:txBody>
          <a:bodyPr/>
          <a:lstStyle/>
          <a:p>
            <a:fld id="{5478438C-90CD-0D4C-9EF4-05A7CADE3A22}"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BB0E296E-966B-3C40-BADA-7701AB74BD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482123AD-8E91-2442-BD67-5DFCD5C21FD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1856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B6C46B-8064-3347-B909-53C8B32EBA5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8C481EA7-F5AE-4840-BB12-DC1C8783D53D}"/>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10D08FB6-C5DC-BD48-9F3E-17338E6F081A}"/>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3820563A-E5FC-0D44-B605-04C5F83CA2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52606FED-0338-0A4B-9DC1-5239FB79684E}"/>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0077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DA2C7F9-631C-EB47-A564-F317D0B38C6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E6516BCD-D122-C14E-A66F-02E49AD4C462}"/>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BD47D63-7128-B24E-B173-6C690B55BBA4}"/>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656C1059-1AF3-2943-B6B6-D8D00CB47B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C3BA9C8F-1278-9042-BE42-E4D288CDF9FC}"/>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77472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64AF822F-D7AC-E841-813F-A85C6FE1B043}"/>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4836"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 xmlns:a16="http://schemas.microsoft.com/office/drawing/2014/main" id="{503E5037-B5B8-9D4A-AD11-C8F341C5B120}"/>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 xmlns:a16="http://schemas.microsoft.com/office/drawing/2014/main" id="{1387F6D5-DCEA-714E-87A5-FCC2490E5F8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 xmlns:a16="http://schemas.microsoft.com/office/drawing/2014/main" id="{01AA405B-ECA6-1A4F-88A9-B705A9D03577}"/>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 xmlns:a16="http://schemas.microsoft.com/office/drawing/2014/main" id="{FF64DAF0-5CA8-3748-8B67-7E7BCB9CBF51}"/>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 xmlns:a16="http://schemas.microsoft.com/office/drawing/2014/main" id="{09E72F8A-A959-3046-A649-04459A92527D}"/>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 xmlns:a16="http://schemas.microsoft.com/office/drawing/2014/main" id="{523CDA84-2EC1-914D-A3FF-2E6B537157BF}"/>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 xmlns:a16="http://schemas.microsoft.com/office/drawing/2014/main" id="{653D58FB-04CC-CF4C-B9A3-B8534043F76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 xmlns:a16="http://schemas.microsoft.com/office/drawing/2014/main" id="{C47339DC-F143-9E49-8A6A-BA433786CB2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 xmlns:a16="http://schemas.microsoft.com/office/drawing/2014/main" id="{98265968-0512-4442-A2F1-051872959DAF}"/>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 xmlns:a16="http://schemas.microsoft.com/office/drawing/2014/main" id="{64509BDF-BC0B-394E-89B5-D1C2382FB94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 xmlns:a16="http://schemas.microsoft.com/office/drawing/2014/main" id="{C4EAF645-8867-1B4B-94AD-F34D87AF8F1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 xmlns:a16="http://schemas.microsoft.com/office/drawing/2014/main" id="{064F1E9B-57CF-5642-A1C8-E2BFC72785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 xmlns:a16="http://schemas.microsoft.com/office/drawing/2014/main" id="{5697ACA5-DA25-F144-929B-56432F6DFCA4}"/>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05585C51-C8F4-7941-B317-403C076A300D}" type="slidenum">
              <a:rPr lang="zh-CN" altLang="en-US" u="none"/>
              <a:pPr eaLnBrk="1" hangingPunct="1"/>
              <a:t>‹#›</a:t>
            </a:fld>
            <a:endParaRPr lang="zh-CN" altLang="en-US" u="none"/>
          </a:p>
        </p:txBody>
      </p:sp>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18" name="Rectangle 15">
            <a:extLst>
              <a:ext uri="{FF2B5EF4-FFF2-40B4-BE49-F238E27FC236}">
                <a16:creationId xmlns="" xmlns:a16="http://schemas.microsoft.com/office/drawing/2014/main" id="{3CE0D925-BD5A-C346-B7D6-F59B7772B1E0}"/>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 xmlns:a16="http://schemas.microsoft.com/office/drawing/2014/main" id="{1E110556-294D-8A48-B105-123028DF8FB3}"/>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75269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C7A26C1F-F67E-8F4F-8BE7-41A202FA844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5860"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 xmlns:a16="http://schemas.microsoft.com/office/drawing/2014/main" id="{41085B5C-F1AB-B847-BD93-D8E92A59B3FB}"/>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 xmlns:a16="http://schemas.microsoft.com/office/drawing/2014/main" id="{3BFF28E6-B07F-444F-911D-813232258ED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 xmlns:a16="http://schemas.microsoft.com/office/drawing/2014/main" id="{CCC5050E-215B-0141-A63D-5460E474B003}"/>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 xmlns:a16="http://schemas.microsoft.com/office/drawing/2014/main" id="{8022D7C6-BE05-5D42-8BF2-396976E006D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 xmlns:a16="http://schemas.microsoft.com/office/drawing/2014/main" id="{8015CE28-F295-654F-A7DE-36287FD56ED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 xmlns:a16="http://schemas.microsoft.com/office/drawing/2014/main" id="{0DBE71E1-BBB9-6545-B991-4FA6F60FD216}"/>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 xmlns:a16="http://schemas.microsoft.com/office/drawing/2014/main" id="{5F9EB63F-FBA4-8A44-90DB-FE63EADA8C6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 xmlns:a16="http://schemas.microsoft.com/office/drawing/2014/main" id="{D7C1E66E-5B09-464B-A0A2-F635021CA9C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 xmlns:a16="http://schemas.microsoft.com/office/drawing/2014/main" id="{D55D157F-261A-7B49-8202-049C780916B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 xmlns:a16="http://schemas.microsoft.com/office/drawing/2014/main" id="{2E073190-FD78-DD4E-87FE-140BCEE0923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 xmlns:a16="http://schemas.microsoft.com/office/drawing/2014/main" id="{B12658FB-7CFD-6041-AE37-657D73881754}"/>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 xmlns:a16="http://schemas.microsoft.com/office/drawing/2014/main" id="{9B54B873-6407-E14A-8679-0C7A1F1BD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 xmlns:a16="http://schemas.microsoft.com/office/drawing/2014/main" id="{574DCDBB-8786-9346-85E8-E987735998F6}"/>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BBA520F-8B61-EE42-9A90-50B5DF3F8FF1}"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 xmlns:a16="http://schemas.microsoft.com/office/drawing/2014/main" id="{0F18A5D3-5935-B949-8E08-C091223019C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 xmlns:a16="http://schemas.microsoft.com/office/drawing/2014/main" id="{AC7E34CD-1FA8-EE49-9CCF-D27A1C731D15}"/>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9408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A3D20A10-BB5D-9147-8941-7B37C08700E0}"/>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6884"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 xmlns:a16="http://schemas.microsoft.com/office/drawing/2014/main" id="{E6BFDA32-18CD-1E45-9082-96CC4CEE2976}"/>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 xmlns:a16="http://schemas.microsoft.com/office/drawing/2014/main" id="{923949BD-7416-5E48-9656-BA4B4C5E4A1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 xmlns:a16="http://schemas.microsoft.com/office/drawing/2014/main" id="{CAB05155-496C-1D49-9D3B-8DF500B9C2D0}"/>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 xmlns:a16="http://schemas.microsoft.com/office/drawing/2014/main" id="{73E2B22F-376B-5B4B-8E6B-90D84BFE3A0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 xmlns:a16="http://schemas.microsoft.com/office/drawing/2014/main" id="{AB60CEE8-9A46-6F4C-9EA6-AD7E793EC55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 xmlns:a16="http://schemas.microsoft.com/office/drawing/2014/main" id="{2707BE79-A048-3C4F-98D0-6BC902211203}"/>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 xmlns:a16="http://schemas.microsoft.com/office/drawing/2014/main" id="{051E22DC-36AD-4146-AE1A-64555847852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 xmlns:a16="http://schemas.microsoft.com/office/drawing/2014/main" id="{9A07A182-019A-1B48-BB24-F0E0F8A747D7}"/>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 xmlns:a16="http://schemas.microsoft.com/office/drawing/2014/main" id="{AC2E47C0-4231-EE47-8CC5-55D0EF1734B1}"/>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 xmlns:a16="http://schemas.microsoft.com/office/drawing/2014/main" id="{2F76CE65-7CDA-8F4B-9A2C-AB52E9AE3B92}"/>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 xmlns:a16="http://schemas.microsoft.com/office/drawing/2014/main" id="{E46D138A-7E5E-A547-A081-25C929A0E31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 xmlns:a16="http://schemas.microsoft.com/office/drawing/2014/main" id="{8DE6FB64-0A53-FA42-956B-690B83735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 xmlns:a16="http://schemas.microsoft.com/office/drawing/2014/main" id="{266D3DBC-FAA9-F349-ACD5-64B6247011E8}"/>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D5EE111-8EAC-3747-B3A6-4DC2713D745A}" type="slidenum">
              <a:rPr lang="zh-CN" altLang="en-US" u="none"/>
              <a:pPr eaLnBrk="1" hangingPunct="1"/>
              <a:t>‹#›</a:t>
            </a:fld>
            <a:endParaRPr lang="zh-CN" altLang="en-US" u="none"/>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15">
            <a:extLst>
              <a:ext uri="{FF2B5EF4-FFF2-40B4-BE49-F238E27FC236}">
                <a16:creationId xmlns="" xmlns:a16="http://schemas.microsoft.com/office/drawing/2014/main" id="{25B0EF02-5499-8345-BD44-FE27182C028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 xmlns:a16="http://schemas.microsoft.com/office/drawing/2014/main" id="{930A638C-A292-7E4B-B160-66C190B7430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1876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aphicFrame>
        <p:nvGraphicFramePr>
          <p:cNvPr id="5" name="Object 2">
            <a:extLst>
              <a:ext uri="{FF2B5EF4-FFF2-40B4-BE49-F238E27FC236}">
                <a16:creationId xmlns="" xmlns:a16="http://schemas.microsoft.com/office/drawing/2014/main" id="{EE4BF6BB-AB58-A447-AEFA-F2FB7AF63FB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7908"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 xmlns:a16="http://schemas.microsoft.com/office/drawing/2014/main" id="{4A0DC1D5-E23C-1A4A-8FC6-87376F505C5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 xmlns:a16="http://schemas.microsoft.com/office/drawing/2014/main" id="{B5C12B91-A243-3041-B578-4FEFDAAAA127}"/>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 xmlns:a16="http://schemas.microsoft.com/office/drawing/2014/main" id="{D2115EBF-4577-8644-84EC-74C5521E468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 xmlns:a16="http://schemas.microsoft.com/office/drawing/2014/main" id="{0EB946CE-4FE0-A74B-A965-6B71FF5BA98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 xmlns:a16="http://schemas.microsoft.com/office/drawing/2014/main" id="{3DEFC053-2CE0-2442-8E9C-7FD88A5421A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 xmlns:a16="http://schemas.microsoft.com/office/drawing/2014/main" id="{2B534B00-73DC-D64C-AD06-D4756CA9B311}"/>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 xmlns:a16="http://schemas.microsoft.com/office/drawing/2014/main" id="{F20A5105-0330-1A4E-B40D-4D6D90DFED58}"/>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 xmlns:a16="http://schemas.microsoft.com/office/drawing/2014/main" id="{1F0B99E4-4FBB-1D48-96B8-A50A1D3199F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 xmlns:a16="http://schemas.microsoft.com/office/drawing/2014/main" id="{B217397D-044F-604C-BEB4-9606D8886588}"/>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 xmlns:a16="http://schemas.microsoft.com/office/drawing/2014/main" id="{C438121E-7713-8C40-8D3F-7DD75D45C65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 xmlns:a16="http://schemas.microsoft.com/office/drawing/2014/main" id="{59E81257-5072-C449-A7A2-CD5030AE46BA}"/>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 xmlns:a16="http://schemas.microsoft.com/office/drawing/2014/main" id="{8CD2861C-3EA7-D747-A1B9-F49B7689A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 xmlns:a16="http://schemas.microsoft.com/office/drawing/2014/main" id="{59746A3A-12B9-A440-B1A4-A5B46EF25E6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596670FD-5A37-6C49-9415-AA472C016550}"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9" name="Rectangle 15">
            <a:extLst>
              <a:ext uri="{FF2B5EF4-FFF2-40B4-BE49-F238E27FC236}">
                <a16:creationId xmlns="" xmlns:a16="http://schemas.microsoft.com/office/drawing/2014/main" id="{A48CEF34-C2AD-694F-813F-9CFC5ADA0EED}"/>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 xmlns:a16="http://schemas.microsoft.com/office/drawing/2014/main" id="{AEED2D58-1A4E-FC4C-A4F8-48D091862DA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49407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2">
            <a:extLst>
              <a:ext uri="{FF2B5EF4-FFF2-40B4-BE49-F238E27FC236}">
                <a16:creationId xmlns="" xmlns:a16="http://schemas.microsoft.com/office/drawing/2014/main" id="{0F00EB3F-3DD7-6A4F-A0C9-D3AB51C774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8932"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未知">
            <a:extLst>
              <a:ext uri="{FF2B5EF4-FFF2-40B4-BE49-F238E27FC236}">
                <a16:creationId xmlns="" xmlns:a16="http://schemas.microsoft.com/office/drawing/2014/main" id="{9907CAC7-697E-8346-86A9-63B75507084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9" name="未知">
            <a:extLst>
              <a:ext uri="{FF2B5EF4-FFF2-40B4-BE49-F238E27FC236}">
                <a16:creationId xmlns="" xmlns:a16="http://schemas.microsoft.com/office/drawing/2014/main" id="{8856044A-7BA3-8E4C-B849-30C8EC7DD1FC}"/>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 name="Group 5">
            <a:extLst>
              <a:ext uri="{FF2B5EF4-FFF2-40B4-BE49-F238E27FC236}">
                <a16:creationId xmlns="" xmlns:a16="http://schemas.microsoft.com/office/drawing/2014/main" id="{963D3E89-9A36-FC47-8E8E-92B8A291333F}"/>
              </a:ext>
            </a:extLst>
          </p:cNvPr>
          <p:cNvGrpSpPr>
            <a:grpSpLocks/>
          </p:cNvGrpSpPr>
          <p:nvPr/>
        </p:nvGrpSpPr>
        <p:grpSpPr bwMode="auto">
          <a:xfrm>
            <a:off x="7740650" y="347663"/>
            <a:ext cx="387350" cy="366712"/>
            <a:chOff x="0" y="0"/>
            <a:chExt cx="288" cy="288"/>
          </a:xfrm>
        </p:grpSpPr>
        <p:sp>
          <p:nvSpPr>
            <p:cNvPr id="11" name="Oval 6">
              <a:extLst>
                <a:ext uri="{FF2B5EF4-FFF2-40B4-BE49-F238E27FC236}">
                  <a16:creationId xmlns="" xmlns:a16="http://schemas.microsoft.com/office/drawing/2014/main" id="{80E35404-EAB4-0944-A427-59001C03A39F}"/>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7">
              <a:extLst>
                <a:ext uri="{FF2B5EF4-FFF2-40B4-BE49-F238E27FC236}">
                  <a16:creationId xmlns="" xmlns:a16="http://schemas.microsoft.com/office/drawing/2014/main" id="{C4D93478-4FA8-8748-B956-E807010FF867}"/>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8">
            <a:extLst>
              <a:ext uri="{FF2B5EF4-FFF2-40B4-BE49-F238E27FC236}">
                <a16:creationId xmlns="" xmlns:a16="http://schemas.microsoft.com/office/drawing/2014/main" id="{AC169E10-AE22-6042-BC68-53BFC40ADDA7}"/>
              </a:ext>
            </a:extLst>
          </p:cNvPr>
          <p:cNvGrpSpPr>
            <a:grpSpLocks/>
          </p:cNvGrpSpPr>
          <p:nvPr/>
        </p:nvGrpSpPr>
        <p:grpSpPr bwMode="auto">
          <a:xfrm>
            <a:off x="8153400" y="53975"/>
            <a:ext cx="609600" cy="592138"/>
            <a:chOff x="0" y="0"/>
            <a:chExt cx="576" cy="576"/>
          </a:xfrm>
        </p:grpSpPr>
        <p:sp>
          <p:nvSpPr>
            <p:cNvPr id="14" name="Oval 9">
              <a:extLst>
                <a:ext uri="{FF2B5EF4-FFF2-40B4-BE49-F238E27FC236}">
                  <a16:creationId xmlns="" xmlns:a16="http://schemas.microsoft.com/office/drawing/2014/main" id="{34CF7241-B361-1B4A-9916-C7CDC4232DD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0">
              <a:extLst>
                <a:ext uri="{FF2B5EF4-FFF2-40B4-BE49-F238E27FC236}">
                  <a16:creationId xmlns="" xmlns:a16="http://schemas.microsoft.com/office/drawing/2014/main" id="{38B50A5D-A6DD-3046-9DA6-54B656170E74}"/>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6" name="Group 11">
            <a:extLst>
              <a:ext uri="{FF2B5EF4-FFF2-40B4-BE49-F238E27FC236}">
                <a16:creationId xmlns="" xmlns:a16="http://schemas.microsoft.com/office/drawing/2014/main" id="{EB079AC5-42DD-9B49-81CB-918E6DEE7F15}"/>
              </a:ext>
            </a:extLst>
          </p:cNvPr>
          <p:cNvGrpSpPr>
            <a:grpSpLocks/>
          </p:cNvGrpSpPr>
          <p:nvPr/>
        </p:nvGrpSpPr>
        <p:grpSpPr bwMode="auto">
          <a:xfrm>
            <a:off x="171450" y="819150"/>
            <a:ext cx="720725" cy="762000"/>
            <a:chOff x="0" y="0"/>
            <a:chExt cx="576" cy="576"/>
          </a:xfrm>
        </p:grpSpPr>
        <p:sp>
          <p:nvSpPr>
            <p:cNvPr id="17" name="Oval 12">
              <a:extLst>
                <a:ext uri="{FF2B5EF4-FFF2-40B4-BE49-F238E27FC236}">
                  <a16:creationId xmlns="" xmlns:a16="http://schemas.microsoft.com/office/drawing/2014/main" id="{E41EBA4E-568E-AF49-8D64-012DC99A0F2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8" name="Oval 13">
              <a:extLst>
                <a:ext uri="{FF2B5EF4-FFF2-40B4-BE49-F238E27FC236}">
                  <a16:creationId xmlns="" xmlns:a16="http://schemas.microsoft.com/office/drawing/2014/main" id="{FB1C8C34-9844-0B45-AB4B-E8BB2A6FC5A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9" name="Picture 18" descr="top">
            <a:extLst>
              <a:ext uri="{FF2B5EF4-FFF2-40B4-BE49-F238E27FC236}">
                <a16:creationId xmlns="" xmlns:a16="http://schemas.microsoft.com/office/drawing/2014/main" id="{CF835636-EBBD-C944-9C0B-9530FC66C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4">
            <a:extLst>
              <a:ext uri="{FF2B5EF4-FFF2-40B4-BE49-F238E27FC236}">
                <a16:creationId xmlns="" xmlns:a16="http://schemas.microsoft.com/office/drawing/2014/main" id="{7722B867-33A3-1245-B606-82A3DFE42D52}"/>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B1F811E-197C-0E4D-9CEE-7672D8CAD7D2}" type="slidenum">
              <a:rPr lang="zh-CN" altLang="en-US" u="none"/>
              <a:pPr eaLnBrk="1" hangingPunct="1"/>
              <a:t>‹#›</a:t>
            </a:fld>
            <a:endParaRPr lang="zh-CN" altLang="en-US" u="none"/>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1" name="Rectangle 15">
            <a:extLst>
              <a:ext uri="{FF2B5EF4-FFF2-40B4-BE49-F238E27FC236}">
                <a16:creationId xmlns="" xmlns:a16="http://schemas.microsoft.com/office/drawing/2014/main" id="{A7BF8524-1B12-224E-82D0-2880DF3A0730}"/>
              </a:ext>
            </a:extLst>
          </p:cNvPr>
          <p:cNvSpPr>
            <a:spLocks noGrp="1" noChangeArrowheads="1"/>
          </p:cNvSpPr>
          <p:nvPr>
            <p:ph type="dt" sz="half" idx="10"/>
          </p:nvPr>
        </p:nvSpPr>
        <p:spPr/>
        <p:txBody>
          <a:bodyPr/>
          <a:lstStyle>
            <a:lvl1pPr>
              <a:defRPr/>
            </a:lvl1pPr>
          </a:lstStyle>
          <a:p>
            <a:pPr>
              <a:defRPr/>
            </a:pPr>
            <a:endParaRPr lang="en-US" altLang="zh-CN"/>
          </a:p>
        </p:txBody>
      </p:sp>
      <p:sp>
        <p:nvSpPr>
          <p:cNvPr id="22" name="Rectangle 16">
            <a:extLst>
              <a:ext uri="{FF2B5EF4-FFF2-40B4-BE49-F238E27FC236}">
                <a16:creationId xmlns="" xmlns:a16="http://schemas.microsoft.com/office/drawing/2014/main" id="{3381E6DA-714B-7849-8442-697D3C8CDC7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59344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2">
            <a:extLst>
              <a:ext uri="{FF2B5EF4-FFF2-40B4-BE49-F238E27FC236}">
                <a16:creationId xmlns="" xmlns:a16="http://schemas.microsoft.com/office/drawing/2014/main" id="{8ECB2155-AD06-6346-ACD4-07B419B57C6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9956"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未知">
            <a:extLst>
              <a:ext uri="{FF2B5EF4-FFF2-40B4-BE49-F238E27FC236}">
                <a16:creationId xmlns="" xmlns:a16="http://schemas.microsoft.com/office/drawing/2014/main" id="{46E76A52-10CA-5244-AE0F-C71448C95ADD}"/>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5" name="未知">
            <a:extLst>
              <a:ext uri="{FF2B5EF4-FFF2-40B4-BE49-F238E27FC236}">
                <a16:creationId xmlns="" xmlns:a16="http://schemas.microsoft.com/office/drawing/2014/main" id="{786E38F1-55BB-2342-9A71-E8BB1016CA0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6" name="Group 5">
            <a:extLst>
              <a:ext uri="{FF2B5EF4-FFF2-40B4-BE49-F238E27FC236}">
                <a16:creationId xmlns="" xmlns:a16="http://schemas.microsoft.com/office/drawing/2014/main" id="{6A2D2672-029C-A543-A309-A0B75DE92A5F}"/>
              </a:ext>
            </a:extLst>
          </p:cNvPr>
          <p:cNvGrpSpPr>
            <a:grpSpLocks/>
          </p:cNvGrpSpPr>
          <p:nvPr/>
        </p:nvGrpSpPr>
        <p:grpSpPr bwMode="auto">
          <a:xfrm>
            <a:off x="7740650" y="347663"/>
            <a:ext cx="387350" cy="366712"/>
            <a:chOff x="0" y="0"/>
            <a:chExt cx="288" cy="288"/>
          </a:xfrm>
        </p:grpSpPr>
        <p:sp>
          <p:nvSpPr>
            <p:cNvPr id="7" name="Oval 6">
              <a:extLst>
                <a:ext uri="{FF2B5EF4-FFF2-40B4-BE49-F238E27FC236}">
                  <a16:creationId xmlns="" xmlns:a16="http://schemas.microsoft.com/office/drawing/2014/main" id="{1ABB06C5-FE5F-164C-9892-C3204E5C245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8" name="Oval 7">
              <a:extLst>
                <a:ext uri="{FF2B5EF4-FFF2-40B4-BE49-F238E27FC236}">
                  <a16:creationId xmlns="" xmlns:a16="http://schemas.microsoft.com/office/drawing/2014/main" id="{64A83A02-F02A-1D45-BE0C-D032A9CC27A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9" name="Group 8">
            <a:extLst>
              <a:ext uri="{FF2B5EF4-FFF2-40B4-BE49-F238E27FC236}">
                <a16:creationId xmlns="" xmlns:a16="http://schemas.microsoft.com/office/drawing/2014/main" id="{B6EB994A-0C77-7B47-87FE-45B88DCA1581}"/>
              </a:ext>
            </a:extLst>
          </p:cNvPr>
          <p:cNvGrpSpPr>
            <a:grpSpLocks/>
          </p:cNvGrpSpPr>
          <p:nvPr/>
        </p:nvGrpSpPr>
        <p:grpSpPr bwMode="auto">
          <a:xfrm>
            <a:off x="8153400" y="53975"/>
            <a:ext cx="609600" cy="592138"/>
            <a:chOff x="0" y="0"/>
            <a:chExt cx="576" cy="576"/>
          </a:xfrm>
        </p:grpSpPr>
        <p:sp>
          <p:nvSpPr>
            <p:cNvPr id="10" name="Oval 9">
              <a:extLst>
                <a:ext uri="{FF2B5EF4-FFF2-40B4-BE49-F238E27FC236}">
                  <a16:creationId xmlns="" xmlns:a16="http://schemas.microsoft.com/office/drawing/2014/main" id="{691D2D63-F115-0D49-AA78-41B03CFD8D8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10">
              <a:extLst>
                <a:ext uri="{FF2B5EF4-FFF2-40B4-BE49-F238E27FC236}">
                  <a16:creationId xmlns="" xmlns:a16="http://schemas.microsoft.com/office/drawing/2014/main" id="{A54519ED-AB1A-224C-9144-AE6FF50A5499}"/>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11">
            <a:extLst>
              <a:ext uri="{FF2B5EF4-FFF2-40B4-BE49-F238E27FC236}">
                <a16:creationId xmlns="" xmlns:a16="http://schemas.microsoft.com/office/drawing/2014/main" id="{BB75AC43-BCBF-6F4D-AA9E-110817310CB9}"/>
              </a:ext>
            </a:extLst>
          </p:cNvPr>
          <p:cNvGrpSpPr>
            <a:grpSpLocks/>
          </p:cNvGrpSpPr>
          <p:nvPr/>
        </p:nvGrpSpPr>
        <p:grpSpPr bwMode="auto">
          <a:xfrm>
            <a:off x="171450" y="819150"/>
            <a:ext cx="720725" cy="762000"/>
            <a:chOff x="0" y="0"/>
            <a:chExt cx="576" cy="576"/>
          </a:xfrm>
        </p:grpSpPr>
        <p:sp>
          <p:nvSpPr>
            <p:cNvPr id="13" name="Oval 12">
              <a:extLst>
                <a:ext uri="{FF2B5EF4-FFF2-40B4-BE49-F238E27FC236}">
                  <a16:creationId xmlns="" xmlns:a16="http://schemas.microsoft.com/office/drawing/2014/main" id="{5CB546C3-4B6B-4640-BA0A-02C5338EAB6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3">
              <a:extLst>
                <a:ext uri="{FF2B5EF4-FFF2-40B4-BE49-F238E27FC236}">
                  <a16:creationId xmlns="" xmlns:a16="http://schemas.microsoft.com/office/drawing/2014/main" id="{285A7AFE-34EB-E44C-A409-EB80E535DFD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5" name="Picture 18" descr="top">
            <a:extLst>
              <a:ext uri="{FF2B5EF4-FFF2-40B4-BE49-F238E27FC236}">
                <a16:creationId xmlns="" xmlns:a16="http://schemas.microsoft.com/office/drawing/2014/main" id="{19C7B255-851A-BE49-90D4-DADF822D33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 xmlns:a16="http://schemas.microsoft.com/office/drawing/2014/main" id="{1AAF75CD-9F54-BC48-9F21-39A9B80D3E7B}"/>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1ED34A3-CEBD-ED41-A99F-5119D1F1477E}"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17" name="Rectangle 15">
            <a:extLst>
              <a:ext uri="{FF2B5EF4-FFF2-40B4-BE49-F238E27FC236}">
                <a16:creationId xmlns="" xmlns:a16="http://schemas.microsoft.com/office/drawing/2014/main" id="{A897C80D-9AFD-BC4E-87DE-9A9ADED975D7}"/>
              </a:ext>
            </a:extLst>
          </p:cNvPr>
          <p:cNvSpPr>
            <a:spLocks noGrp="1" noChangeArrowheads="1"/>
          </p:cNvSpPr>
          <p:nvPr>
            <p:ph type="dt" sz="half" idx="10"/>
          </p:nvPr>
        </p:nvSpPr>
        <p:spPr/>
        <p:txBody>
          <a:bodyPr/>
          <a:lstStyle>
            <a:lvl1pPr>
              <a:defRPr/>
            </a:lvl1pPr>
          </a:lstStyle>
          <a:p>
            <a:pPr>
              <a:defRPr/>
            </a:pPr>
            <a:endParaRPr lang="en-US" altLang="zh-CN"/>
          </a:p>
        </p:txBody>
      </p:sp>
      <p:sp>
        <p:nvSpPr>
          <p:cNvPr id="18" name="Rectangle 16">
            <a:extLst>
              <a:ext uri="{FF2B5EF4-FFF2-40B4-BE49-F238E27FC236}">
                <a16:creationId xmlns="" xmlns:a16="http://schemas.microsoft.com/office/drawing/2014/main" id="{59C9B4DC-8676-744C-AAD8-C2B6AD22101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136708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2">
            <a:extLst>
              <a:ext uri="{FF2B5EF4-FFF2-40B4-BE49-F238E27FC236}">
                <a16:creationId xmlns="" xmlns:a16="http://schemas.microsoft.com/office/drawing/2014/main" id="{8B5209DB-C943-3F46-9700-87FE185D6EF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0980"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未知">
            <a:extLst>
              <a:ext uri="{FF2B5EF4-FFF2-40B4-BE49-F238E27FC236}">
                <a16:creationId xmlns="" xmlns:a16="http://schemas.microsoft.com/office/drawing/2014/main" id="{5F4F6656-F61A-FD46-A43F-457E85FDA485}"/>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4" name="未知">
            <a:extLst>
              <a:ext uri="{FF2B5EF4-FFF2-40B4-BE49-F238E27FC236}">
                <a16:creationId xmlns="" xmlns:a16="http://schemas.microsoft.com/office/drawing/2014/main" id="{995852FF-4946-9843-8B10-D5B578DE8E5F}"/>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5" name="Group 5">
            <a:extLst>
              <a:ext uri="{FF2B5EF4-FFF2-40B4-BE49-F238E27FC236}">
                <a16:creationId xmlns="" xmlns:a16="http://schemas.microsoft.com/office/drawing/2014/main" id="{4995ED62-47BA-5D47-BA58-BAE129FF9B29}"/>
              </a:ext>
            </a:extLst>
          </p:cNvPr>
          <p:cNvGrpSpPr>
            <a:grpSpLocks/>
          </p:cNvGrpSpPr>
          <p:nvPr/>
        </p:nvGrpSpPr>
        <p:grpSpPr bwMode="auto">
          <a:xfrm>
            <a:off x="7740650" y="347663"/>
            <a:ext cx="387350" cy="366712"/>
            <a:chOff x="0" y="0"/>
            <a:chExt cx="288" cy="288"/>
          </a:xfrm>
        </p:grpSpPr>
        <p:sp>
          <p:nvSpPr>
            <p:cNvPr id="6" name="Oval 6">
              <a:extLst>
                <a:ext uri="{FF2B5EF4-FFF2-40B4-BE49-F238E27FC236}">
                  <a16:creationId xmlns="" xmlns:a16="http://schemas.microsoft.com/office/drawing/2014/main" id="{E2DA7F27-4B7D-664D-869B-53B8ECF348CC}"/>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7" name="Oval 7">
              <a:extLst>
                <a:ext uri="{FF2B5EF4-FFF2-40B4-BE49-F238E27FC236}">
                  <a16:creationId xmlns="" xmlns:a16="http://schemas.microsoft.com/office/drawing/2014/main" id="{911F3F83-7E3F-6F4C-B269-322A95A79C6E}"/>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8" name="Group 8">
            <a:extLst>
              <a:ext uri="{FF2B5EF4-FFF2-40B4-BE49-F238E27FC236}">
                <a16:creationId xmlns="" xmlns:a16="http://schemas.microsoft.com/office/drawing/2014/main" id="{6FA49F53-AA43-934F-8F2C-93556174DD66}"/>
              </a:ext>
            </a:extLst>
          </p:cNvPr>
          <p:cNvGrpSpPr>
            <a:grpSpLocks/>
          </p:cNvGrpSpPr>
          <p:nvPr/>
        </p:nvGrpSpPr>
        <p:grpSpPr bwMode="auto">
          <a:xfrm>
            <a:off x="8153400" y="53975"/>
            <a:ext cx="609600" cy="592138"/>
            <a:chOff x="0" y="0"/>
            <a:chExt cx="576" cy="576"/>
          </a:xfrm>
        </p:grpSpPr>
        <p:sp>
          <p:nvSpPr>
            <p:cNvPr id="9" name="Oval 9">
              <a:extLst>
                <a:ext uri="{FF2B5EF4-FFF2-40B4-BE49-F238E27FC236}">
                  <a16:creationId xmlns="" xmlns:a16="http://schemas.microsoft.com/office/drawing/2014/main" id="{442B0106-ADB4-0C40-85D8-2DBBC15DFA21}"/>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10">
              <a:extLst>
                <a:ext uri="{FF2B5EF4-FFF2-40B4-BE49-F238E27FC236}">
                  <a16:creationId xmlns="" xmlns:a16="http://schemas.microsoft.com/office/drawing/2014/main" id="{718ED9F0-640B-9648-8605-25C0744D3F0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11">
            <a:extLst>
              <a:ext uri="{FF2B5EF4-FFF2-40B4-BE49-F238E27FC236}">
                <a16:creationId xmlns="" xmlns:a16="http://schemas.microsoft.com/office/drawing/2014/main" id="{D8FBFECD-32DA-A349-8C6E-8AF313559C80}"/>
              </a:ext>
            </a:extLst>
          </p:cNvPr>
          <p:cNvGrpSpPr>
            <a:grpSpLocks/>
          </p:cNvGrpSpPr>
          <p:nvPr/>
        </p:nvGrpSpPr>
        <p:grpSpPr bwMode="auto">
          <a:xfrm>
            <a:off x="171450" y="819150"/>
            <a:ext cx="720725" cy="762000"/>
            <a:chOff x="0" y="0"/>
            <a:chExt cx="576" cy="576"/>
          </a:xfrm>
        </p:grpSpPr>
        <p:sp>
          <p:nvSpPr>
            <p:cNvPr id="12" name="Oval 12">
              <a:extLst>
                <a:ext uri="{FF2B5EF4-FFF2-40B4-BE49-F238E27FC236}">
                  <a16:creationId xmlns="" xmlns:a16="http://schemas.microsoft.com/office/drawing/2014/main" id="{A9B19846-9DC0-4D47-A444-7F482BD6525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3">
              <a:extLst>
                <a:ext uri="{FF2B5EF4-FFF2-40B4-BE49-F238E27FC236}">
                  <a16:creationId xmlns="" xmlns:a16="http://schemas.microsoft.com/office/drawing/2014/main" id="{950B50BC-84D3-1545-9E43-B4B8A9186EDE}"/>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4" name="Picture 18" descr="top">
            <a:extLst>
              <a:ext uri="{FF2B5EF4-FFF2-40B4-BE49-F238E27FC236}">
                <a16:creationId xmlns="" xmlns:a16="http://schemas.microsoft.com/office/drawing/2014/main" id="{66CE593E-B98D-1447-A87C-B071D4D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4">
            <a:extLst>
              <a:ext uri="{FF2B5EF4-FFF2-40B4-BE49-F238E27FC236}">
                <a16:creationId xmlns="" xmlns:a16="http://schemas.microsoft.com/office/drawing/2014/main" id="{0E5BF7D7-E457-B14A-9553-F8795DC4E969}"/>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B1BE3329-D7FB-5A40-AF00-20BEEA368CDB}" type="slidenum">
              <a:rPr lang="zh-CN" altLang="en-US" u="none"/>
              <a:pPr eaLnBrk="1" hangingPunct="1"/>
              <a:t>‹#›</a:t>
            </a:fld>
            <a:endParaRPr lang="zh-CN" altLang="en-US" u="none"/>
          </a:p>
        </p:txBody>
      </p:sp>
      <p:sp>
        <p:nvSpPr>
          <p:cNvPr id="16" name="Rectangle 15">
            <a:extLst>
              <a:ext uri="{FF2B5EF4-FFF2-40B4-BE49-F238E27FC236}">
                <a16:creationId xmlns="" xmlns:a16="http://schemas.microsoft.com/office/drawing/2014/main" id="{1107E376-EB5A-3A4E-9E65-D7F577A28D34}"/>
              </a:ext>
            </a:extLst>
          </p:cNvPr>
          <p:cNvSpPr>
            <a:spLocks noGrp="1" noChangeArrowheads="1"/>
          </p:cNvSpPr>
          <p:nvPr>
            <p:ph type="dt" sz="half" idx="10"/>
          </p:nvPr>
        </p:nvSpPr>
        <p:spPr/>
        <p:txBody>
          <a:bodyPr/>
          <a:lstStyle>
            <a:lvl1pPr>
              <a:defRPr/>
            </a:lvl1pPr>
          </a:lstStyle>
          <a:p>
            <a:pPr>
              <a:defRPr/>
            </a:pPr>
            <a:endParaRPr lang="en-US" altLang="zh-CN"/>
          </a:p>
        </p:txBody>
      </p:sp>
      <p:sp>
        <p:nvSpPr>
          <p:cNvPr id="17" name="Rectangle 16">
            <a:extLst>
              <a:ext uri="{FF2B5EF4-FFF2-40B4-BE49-F238E27FC236}">
                <a16:creationId xmlns="" xmlns:a16="http://schemas.microsoft.com/office/drawing/2014/main" id="{D7746F52-A1E7-4C41-99B3-4BBA6D4073E2}"/>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45595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 xmlns:a16="http://schemas.microsoft.com/office/drawing/2014/main" id="{7E6B4322-9BB3-5E4C-BA6D-28510C84D3C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2004"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 xmlns:a16="http://schemas.microsoft.com/office/drawing/2014/main" id="{07F5D8B0-EC55-EA42-B06A-0CF2E203E06E}"/>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 xmlns:a16="http://schemas.microsoft.com/office/drawing/2014/main" id="{19554546-B297-6344-9DFE-C187A69E5A3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 xmlns:a16="http://schemas.microsoft.com/office/drawing/2014/main" id="{A8BCFE87-D343-EC41-B234-3BF5C4854C66}"/>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 xmlns:a16="http://schemas.microsoft.com/office/drawing/2014/main" id="{B92A63D2-19AB-2044-B091-0584F0F7122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 xmlns:a16="http://schemas.microsoft.com/office/drawing/2014/main" id="{594FBC37-C384-FD49-A98E-41ED718D162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 xmlns:a16="http://schemas.microsoft.com/office/drawing/2014/main" id="{25EA9F62-F804-6A47-85F3-9CBA240EA725}"/>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 xmlns:a16="http://schemas.microsoft.com/office/drawing/2014/main" id="{A7B7B4E1-FC72-B04D-BAD9-6377C00E1F4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 xmlns:a16="http://schemas.microsoft.com/office/drawing/2014/main" id="{7DC3E4B3-588B-514E-A608-752EF1DFB181}"/>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 xmlns:a16="http://schemas.microsoft.com/office/drawing/2014/main" id="{A9B5219F-3F17-5547-98E3-287EBD7D68F7}"/>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 xmlns:a16="http://schemas.microsoft.com/office/drawing/2014/main" id="{D32D35FA-86A4-CC4F-858E-FFEB90ACB3A6}"/>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 xmlns:a16="http://schemas.microsoft.com/office/drawing/2014/main" id="{EBD0670E-4778-C947-A685-ED2EBA34DD2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 xmlns:a16="http://schemas.microsoft.com/office/drawing/2014/main" id="{1CBC5B5A-EBF6-294B-855C-061F54E8A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 xmlns:a16="http://schemas.microsoft.com/office/drawing/2014/main" id="{2B7B32D6-D12C-5442-99E3-150835BFFCC0}"/>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456AA5D-DB5E-DD48-A254-124BA60202A7}" type="slidenum">
              <a:rPr lang="zh-CN" altLang="en-US" u="none"/>
              <a:pPr eaLnBrk="1" hangingPunct="1"/>
              <a:t>‹#›</a:t>
            </a:fld>
            <a:endParaRPr lang="zh-CN" altLang="en-US" u="none"/>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 xmlns:a16="http://schemas.microsoft.com/office/drawing/2014/main" id="{D30A51EE-9750-F94C-BE2A-0B49D2F4BD1F}"/>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 xmlns:a16="http://schemas.microsoft.com/office/drawing/2014/main" id="{754F9117-686E-2D49-BEDC-4C56D279B82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8901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8AC110-4BAF-7640-9F04-BBB4570A8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AB92036E-12B3-AD4F-9A9C-749C02A952B4}"/>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58628C65-8E4A-1D4F-9E08-949284B8ABD3}"/>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DF372939-7673-EE48-BAFC-CC81DC5D2C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BB7FFFA5-77E5-354A-8318-3104B844B52F}"/>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925853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 xmlns:a16="http://schemas.microsoft.com/office/drawing/2014/main" id="{299D4401-EC30-354D-B055-86D6864FBB2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3028"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 xmlns:a16="http://schemas.microsoft.com/office/drawing/2014/main" id="{EC7C366F-74CD-1648-BC39-904256A957F9}"/>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 xmlns:a16="http://schemas.microsoft.com/office/drawing/2014/main" id="{560E93C7-27F8-514D-9156-CA465B3674A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 xmlns:a16="http://schemas.microsoft.com/office/drawing/2014/main" id="{EFC6B583-F9A6-8E47-838F-4923CD024A2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 xmlns:a16="http://schemas.microsoft.com/office/drawing/2014/main" id="{FB6A7433-CB80-5841-94E3-65BC82F6E2A7}"/>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 xmlns:a16="http://schemas.microsoft.com/office/drawing/2014/main" id="{F99BFDC1-9067-AE49-8E4D-9CAEA5E5617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 xmlns:a16="http://schemas.microsoft.com/office/drawing/2014/main" id="{8DD46D16-3BB0-9743-9588-B563A341F1DC}"/>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 xmlns:a16="http://schemas.microsoft.com/office/drawing/2014/main" id="{A5E8DD66-F118-0A43-9CD6-478EE4F1110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 xmlns:a16="http://schemas.microsoft.com/office/drawing/2014/main" id="{F8A22257-1823-A144-9D58-9A43AEAF18E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 xmlns:a16="http://schemas.microsoft.com/office/drawing/2014/main" id="{43C6DC56-BC8C-3F4D-816A-1E45ABF1BFFE}"/>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 xmlns:a16="http://schemas.microsoft.com/office/drawing/2014/main" id="{0C337DBF-B0E3-DB46-9024-120C6A3576F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 xmlns:a16="http://schemas.microsoft.com/office/drawing/2014/main" id="{4FE4C48C-CB9F-3245-8E0F-B6BB5E9B696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 xmlns:a16="http://schemas.microsoft.com/office/drawing/2014/main" id="{5A231E38-F3A2-1347-9592-EC1D04198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 xmlns:a16="http://schemas.microsoft.com/office/drawing/2014/main" id="{FEE5022C-2A73-534D-98AD-319C278B508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BF1D4C6-5479-524D-BDC2-8500B164143D}" type="slidenum">
              <a:rPr lang="zh-CN" altLang="en-US" u="none"/>
              <a:pPr eaLnBrk="1" hangingPunct="1"/>
              <a:t>‹#›</a:t>
            </a:fld>
            <a:endParaRPr lang="zh-CN" altLang="en-US" u="none"/>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 xmlns:a16="http://schemas.microsoft.com/office/drawing/2014/main" id="{168EEC43-B242-1C4F-B3F2-129EA4F5F35C}"/>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 xmlns:a16="http://schemas.microsoft.com/office/drawing/2014/main" id="{F906B25D-84F9-9841-91A3-EABE38974DF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942120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736E815C-158B-954C-B1B4-23B10CF25B6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4052"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 xmlns:a16="http://schemas.microsoft.com/office/drawing/2014/main" id="{FB3133F9-5FE4-5A43-BCD1-95FF9C18856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 xmlns:a16="http://schemas.microsoft.com/office/drawing/2014/main" id="{B2D8D6B3-3037-DB42-B05B-0CDE4E31CC10}"/>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 xmlns:a16="http://schemas.microsoft.com/office/drawing/2014/main" id="{2A9A1788-D139-7240-9A96-26EAF3AD921F}"/>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 xmlns:a16="http://schemas.microsoft.com/office/drawing/2014/main" id="{F24B86E1-06F0-D748-BFA8-AE328BAFE1B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 xmlns:a16="http://schemas.microsoft.com/office/drawing/2014/main" id="{E59A0C4F-08DC-2E49-835C-D42F8C79DC4C}"/>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 xmlns:a16="http://schemas.microsoft.com/office/drawing/2014/main" id="{559A9035-D711-864B-86FA-CD46B66F491A}"/>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 xmlns:a16="http://schemas.microsoft.com/office/drawing/2014/main" id="{CAC6B8EA-6E84-D242-B97E-B91C68796187}"/>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 xmlns:a16="http://schemas.microsoft.com/office/drawing/2014/main" id="{E6314817-52EB-9141-8F62-1BD1B8E55CD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 xmlns:a16="http://schemas.microsoft.com/office/drawing/2014/main" id="{8B8E4249-195E-B249-920D-04CE9E8D182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 xmlns:a16="http://schemas.microsoft.com/office/drawing/2014/main" id="{23C225F5-3032-6242-829B-1EC3C6E99624}"/>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 xmlns:a16="http://schemas.microsoft.com/office/drawing/2014/main" id="{71B9C6F5-BCF0-9441-AD0D-3426E6AF47B6}"/>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 xmlns:a16="http://schemas.microsoft.com/office/drawing/2014/main" id="{40306A60-6F23-5D48-A5EF-E8168D441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 xmlns:a16="http://schemas.microsoft.com/office/drawing/2014/main" id="{C56B43D9-35BB-0947-AD79-8A7457DFE8D5}"/>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AC54A354-2CA8-E044-9090-DBE89BB3687A}"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 xmlns:a16="http://schemas.microsoft.com/office/drawing/2014/main" id="{AA5BA73B-490C-B74F-9401-B4B2B0CB6BE9}"/>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 xmlns:a16="http://schemas.microsoft.com/office/drawing/2014/main" id="{690EB47C-ECAD-DF48-8A4B-55C7E0EACD5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00400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862AF734-B4A9-CD4B-A773-CABE1C6885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5076"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 xmlns:a16="http://schemas.microsoft.com/office/drawing/2014/main" id="{775987BA-54EB-A240-86FE-A326EE174B7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 xmlns:a16="http://schemas.microsoft.com/office/drawing/2014/main" id="{2895D6D3-3061-2347-9F8A-7310A7050C36}"/>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 xmlns:a16="http://schemas.microsoft.com/office/drawing/2014/main" id="{B111F05B-0AA4-1F4E-AF97-995471E77292}"/>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 xmlns:a16="http://schemas.microsoft.com/office/drawing/2014/main" id="{DF9C10A2-0702-B840-A44F-AB22A8DEE26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 xmlns:a16="http://schemas.microsoft.com/office/drawing/2014/main" id="{3E50877F-54F8-A044-9436-B57978904E30}"/>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 xmlns:a16="http://schemas.microsoft.com/office/drawing/2014/main" id="{B90B481F-09D6-584B-902B-1ED4D3A1FE01}"/>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 xmlns:a16="http://schemas.microsoft.com/office/drawing/2014/main" id="{D24ECEB6-C9E9-A74E-81D0-7B523FE10C9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 xmlns:a16="http://schemas.microsoft.com/office/drawing/2014/main" id="{7DE2C0C3-974D-954B-8B83-0FC294EB4E68}"/>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 xmlns:a16="http://schemas.microsoft.com/office/drawing/2014/main" id="{2F92D5BE-5582-4246-B701-0FBE61276253}"/>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 xmlns:a16="http://schemas.microsoft.com/office/drawing/2014/main" id="{DA0FC3EA-FF58-7A4A-8DD4-DF4F1E765D9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 xmlns:a16="http://schemas.microsoft.com/office/drawing/2014/main" id="{E6C14C60-CCFB-9F4B-9E4C-DE5FAA89509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 xmlns:a16="http://schemas.microsoft.com/office/drawing/2014/main" id="{3ED7127F-382F-554A-BA8F-8FF3AE6FA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 xmlns:a16="http://schemas.microsoft.com/office/drawing/2014/main" id="{FA4E3F0C-8082-F446-BD35-2056B9C5237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ACE0750-AE6B-2240-8CFE-14AA31513B68}" type="slidenum">
              <a:rPr lang="zh-CN" altLang="en-US" u="none"/>
              <a:pPr eaLnBrk="1" hangingPunct="1"/>
              <a:t>‹#›</a:t>
            </a:fld>
            <a:endParaRPr lang="zh-CN" altLang="en-US" u="none"/>
          </a:p>
        </p:txBody>
      </p:sp>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 xmlns:a16="http://schemas.microsoft.com/office/drawing/2014/main" id="{2D10914D-DC2F-354B-B1C2-6E01B43605BB}"/>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 xmlns:a16="http://schemas.microsoft.com/office/drawing/2014/main" id="{126EEF83-50FB-1F49-A3A4-3F46C157F1B7}"/>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77988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graphicFrame>
        <p:nvGraphicFramePr>
          <p:cNvPr id="4" name="Object 2">
            <a:extLst>
              <a:ext uri="{FF2B5EF4-FFF2-40B4-BE49-F238E27FC236}">
                <a16:creationId xmlns="" xmlns:a16="http://schemas.microsoft.com/office/drawing/2014/main" id="{015AF97C-23AA-F74C-9612-F432991111D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6100" r:id="rId3" imgW="9561905" imgH="1600000" progId="">
                  <p:embed/>
                </p:oleObj>
              </mc:Choice>
              <mc:Fallback>
                <p:oleObj r:id="rId3" imgW="9561905" imgH="1600000" progId="">
                  <p:embed/>
                  <p:pic>
                    <p:nvPicPr>
                      <p:cNvPr id="0" name="Picture 1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未知">
            <a:extLst>
              <a:ext uri="{FF2B5EF4-FFF2-40B4-BE49-F238E27FC236}">
                <a16:creationId xmlns="" xmlns:a16="http://schemas.microsoft.com/office/drawing/2014/main" id="{B472ECCE-96CD-3949-A844-8B59A843F173}"/>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8" name="未知">
            <a:extLst>
              <a:ext uri="{FF2B5EF4-FFF2-40B4-BE49-F238E27FC236}">
                <a16:creationId xmlns="" xmlns:a16="http://schemas.microsoft.com/office/drawing/2014/main" id="{CDBC1A56-AD5B-2A4B-817A-C1FD68B36661}"/>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9" name="Group 5">
            <a:extLst>
              <a:ext uri="{FF2B5EF4-FFF2-40B4-BE49-F238E27FC236}">
                <a16:creationId xmlns="" xmlns:a16="http://schemas.microsoft.com/office/drawing/2014/main" id="{02E6214F-BC2D-1B4E-82B2-9AEF7154E36A}"/>
              </a:ext>
            </a:extLst>
          </p:cNvPr>
          <p:cNvGrpSpPr>
            <a:grpSpLocks/>
          </p:cNvGrpSpPr>
          <p:nvPr/>
        </p:nvGrpSpPr>
        <p:grpSpPr bwMode="auto">
          <a:xfrm>
            <a:off x="7740650" y="347663"/>
            <a:ext cx="387350" cy="366712"/>
            <a:chOff x="0" y="0"/>
            <a:chExt cx="288" cy="288"/>
          </a:xfrm>
        </p:grpSpPr>
        <p:sp>
          <p:nvSpPr>
            <p:cNvPr id="10" name="Oval 6">
              <a:extLst>
                <a:ext uri="{FF2B5EF4-FFF2-40B4-BE49-F238E27FC236}">
                  <a16:creationId xmlns="" xmlns:a16="http://schemas.microsoft.com/office/drawing/2014/main" id="{158ADA14-54A6-1145-8850-2494C9B92A10}"/>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7">
              <a:extLst>
                <a:ext uri="{FF2B5EF4-FFF2-40B4-BE49-F238E27FC236}">
                  <a16:creationId xmlns="" xmlns:a16="http://schemas.microsoft.com/office/drawing/2014/main" id="{B2A624A9-48A6-E145-ABA0-462153BE2C6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8">
            <a:extLst>
              <a:ext uri="{FF2B5EF4-FFF2-40B4-BE49-F238E27FC236}">
                <a16:creationId xmlns="" xmlns:a16="http://schemas.microsoft.com/office/drawing/2014/main" id="{08A254CE-8E22-F143-9673-C7E06B4CF643}"/>
              </a:ext>
            </a:extLst>
          </p:cNvPr>
          <p:cNvGrpSpPr>
            <a:grpSpLocks/>
          </p:cNvGrpSpPr>
          <p:nvPr/>
        </p:nvGrpSpPr>
        <p:grpSpPr bwMode="auto">
          <a:xfrm>
            <a:off x="8153400" y="53975"/>
            <a:ext cx="609600" cy="592138"/>
            <a:chOff x="0" y="0"/>
            <a:chExt cx="576" cy="576"/>
          </a:xfrm>
        </p:grpSpPr>
        <p:sp>
          <p:nvSpPr>
            <p:cNvPr id="13" name="Oval 9">
              <a:extLst>
                <a:ext uri="{FF2B5EF4-FFF2-40B4-BE49-F238E27FC236}">
                  <a16:creationId xmlns="" xmlns:a16="http://schemas.microsoft.com/office/drawing/2014/main" id="{9706803D-903D-A945-8FB1-FE4DACBE013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0">
              <a:extLst>
                <a:ext uri="{FF2B5EF4-FFF2-40B4-BE49-F238E27FC236}">
                  <a16:creationId xmlns="" xmlns:a16="http://schemas.microsoft.com/office/drawing/2014/main" id="{69156E5A-5631-0B4A-974D-45EFF895577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5" name="Group 11">
            <a:extLst>
              <a:ext uri="{FF2B5EF4-FFF2-40B4-BE49-F238E27FC236}">
                <a16:creationId xmlns="" xmlns:a16="http://schemas.microsoft.com/office/drawing/2014/main" id="{D45AE0FE-070D-3F4D-8369-0827E4F0E4FE}"/>
              </a:ext>
            </a:extLst>
          </p:cNvPr>
          <p:cNvGrpSpPr>
            <a:grpSpLocks/>
          </p:cNvGrpSpPr>
          <p:nvPr/>
        </p:nvGrpSpPr>
        <p:grpSpPr bwMode="auto">
          <a:xfrm>
            <a:off x="171450" y="819150"/>
            <a:ext cx="720725" cy="762000"/>
            <a:chOff x="0" y="0"/>
            <a:chExt cx="576" cy="576"/>
          </a:xfrm>
        </p:grpSpPr>
        <p:sp>
          <p:nvSpPr>
            <p:cNvPr id="16" name="Oval 12">
              <a:extLst>
                <a:ext uri="{FF2B5EF4-FFF2-40B4-BE49-F238E27FC236}">
                  <a16:creationId xmlns="" xmlns:a16="http://schemas.microsoft.com/office/drawing/2014/main" id="{92983F4E-3D82-194D-BB92-373F0DB6C1D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7" name="Oval 13">
              <a:extLst>
                <a:ext uri="{FF2B5EF4-FFF2-40B4-BE49-F238E27FC236}">
                  <a16:creationId xmlns="" xmlns:a16="http://schemas.microsoft.com/office/drawing/2014/main" id="{F0A96F4D-9BBB-B048-8ECB-724A4FD7E63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8" name="Picture 18" descr="top">
            <a:extLst>
              <a:ext uri="{FF2B5EF4-FFF2-40B4-BE49-F238E27FC236}">
                <a16:creationId xmlns="" xmlns:a16="http://schemas.microsoft.com/office/drawing/2014/main" id="{3C9328AB-38B6-324F-B93D-4F42044E3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4">
            <a:extLst>
              <a:ext uri="{FF2B5EF4-FFF2-40B4-BE49-F238E27FC236}">
                <a16:creationId xmlns="" xmlns:a16="http://schemas.microsoft.com/office/drawing/2014/main" id="{CDDEAB5D-46DE-4848-80B8-71784995CD4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7D760014-2348-1648-87C5-00F52ABE5FE4}" type="slidenum">
              <a:rPr lang="zh-CN" altLang="en-US" u="none"/>
              <a:pPr eaLnBrk="1" hangingPunct="1"/>
              <a:t>‹#›</a:t>
            </a:fld>
            <a:endParaRPr lang="zh-CN" altLang="en-US" u="none"/>
          </a:p>
        </p:txBody>
      </p:sp>
      <p:sp>
        <p:nvSpPr>
          <p:cNvPr id="20" name="TextBox 18">
            <a:extLst>
              <a:ext uri="{FF2B5EF4-FFF2-40B4-BE49-F238E27FC236}">
                <a16:creationId xmlns="" xmlns:a16="http://schemas.microsoft.com/office/drawing/2014/main" id="{F4CA822E-715A-4346-8462-2BFCADBC8414}"/>
              </a:ext>
            </a:extLst>
          </p:cNvPr>
          <p:cNvSpPr txBox="1"/>
          <p:nvPr userDrawn="1"/>
        </p:nvSpPr>
        <p:spPr>
          <a:xfrm>
            <a:off x="8204200" y="6381750"/>
            <a:ext cx="482600" cy="400050"/>
          </a:xfrm>
          <a:prstGeom prst="rect">
            <a:avLst/>
          </a:prstGeom>
          <a:noFill/>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F7331B0-49CF-6543-8E2A-79FE87F93496}" type="slidenum">
              <a:rPr lang="zh-CN" altLang="en-US" u="none"/>
              <a:pPr eaLnBrk="1" hangingPunct="1"/>
              <a:t>‹#›</a:t>
            </a:fld>
            <a:endParaRPr lang="zh-CN" altLang="en-US" u="none"/>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a:t>单击此处编辑母版标题样式</a:t>
            </a:r>
          </a:p>
        </p:txBody>
      </p:sp>
      <p:sp>
        <p:nvSpPr>
          <p:cNvPr id="21" name="Rectangle 15">
            <a:extLst>
              <a:ext uri="{FF2B5EF4-FFF2-40B4-BE49-F238E27FC236}">
                <a16:creationId xmlns="" xmlns:a16="http://schemas.microsoft.com/office/drawing/2014/main" id="{D1161B4F-AB1E-264A-8D07-E4BC33E36A38}"/>
              </a:ext>
            </a:extLst>
          </p:cNvPr>
          <p:cNvSpPr>
            <a:spLocks noGrp="1" noChangeArrowheads="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69685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177B74-FF25-6043-8855-9E017971C05D}"/>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A28F2F0-45F7-4647-A57C-BF61A005A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1109617D-81B8-784A-838B-751C68139079}"/>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673C1FC9-3718-DD40-9068-597C43851C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57BFEB58-C2A8-8F47-A4A5-1BA138F6FB2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91732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68D906-CCB7-A746-BA60-D3C5D03B793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7824FD56-0CFA-C249-B420-6E66596C4419}"/>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4CA036E4-B88B-0E49-B619-FCC63A7939EB}"/>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AD92F97E-9947-BF4A-B7CD-3D247C18A82C}"/>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6" name="页脚占位符 5">
            <a:extLst>
              <a:ext uri="{FF2B5EF4-FFF2-40B4-BE49-F238E27FC236}">
                <a16:creationId xmlns="" xmlns:a16="http://schemas.microsoft.com/office/drawing/2014/main" id="{4A8C412A-3BD2-1645-B8C5-8452E1A799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C3EE3288-D77C-394A-8341-EEFA1CF5D505}"/>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39977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38CE673-22AE-3C4B-9862-160FF5334CDC}"/>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7695996-80F9-8F44-A2D2-BABEBCDC95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BE12C0DC-C941-864E-92B5-96A72DB259F4}"/>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26F61824-A171-B54D-85D0-8CF43C0EDB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F7E0AF29-443D-4E46-B571-3C12058D5A32}"/>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5CF9E2D7-2DAA-3A4E-A7D8-EF521E7C562C}"/>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8" name="页脚占位符 7">
            <a:extLst>
              <a:ext uri="{FF2B5EF4-FFF2-40B4-BE49-F238E27FC236}">
                <a16:creationId xmlns="" xmlns:a16="http://schemas.microsoft.com/office/drawing/2014/main" id="{D261B231-7280-1A4D-97D1-E7853F23EF4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23CD6A94-E9E8-8B46-9C1D-AF6BC40B87BC}"/>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8721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C1EE99-5FF5-3347-A952-C038EF327D0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CF9E078C-36E2-6D41-968F-D9D667F0448C}"/>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4" name="页脚占位符 3">
            <a:extLst>
              <a:ext uri="{FF2B5EF4-FFF2-40B4-BE49-F238E27FC236}">
                <a16:creationId xmlns="" xmlns:a16="http://schemas.microsoft.com/office/drawing/2014/main" id="{BB6398DE-0051-3B43-A777-7AA6BD4B01E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824E92AF-120B-F444-A623-6727B0D05D31}"/>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96777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914F85E-EE4F-164E-B044-DE203E622313}"/>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3" name="页脚占位符 2">
            <a:extLst>
              <a:ext uri="{FF2B5EF4-FFF2-40B4-BE49-F238E27FC236}">
                <a16:creationId xmlns="" xmlns:a16="http://schemas.microsoft.com/office/drawing/2014/main" id="{235A384A-6981-8B4C-A05B-2917E87C6B8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F6664E8F-9877-DD47-B083-90761A7A249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36042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F243C4-C79F-EC48-9D1D-52D19C4846CA}"/>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85ADC354-ACF9-1641-AE8D-A35C820A7FE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230893A3-1E3B-0249-8B08-9E924B6B87A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F32D1229-E5BC-6640-8B91-94E194F743DC}"/>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6" name="页脚占位符 5">
            <a:extLst>
              <a:ext uri="{FF2B5EF4-FFF2-40B4-BE49-F238E27FC236}">
                <a16:creationId xmlns="" xmlns:a16="http://schemas.microsoft.com/office/drawing/2014/main" id="{66E2EA07-9272-3E47-A5FC-109D6E0990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ACC4710F-524B-BC4D-B63D-6C6145BB7585}"/>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73539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385552-06F1-5A47-99B7-56DAA53BDC58}"/>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38184192-91F1-D747-BEAF-3FF5429189F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a:extLst>
              <a:ext uri="{FF2B5EF4-FFF2-40B4-BE49-F238E27FC236}">
                <a16:creationId xmlns="" xmlns:a16="http://schemas.microsoft.com/office/drawing/2014/main" id="{E8E38CFE-6C58-D249-8524-40482F6A0D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FDD55A1D-5E9A-CD4E-974A-F3D552311E43}"/>
              </a:ext>
            </a:extLst>
          </p:cNvPr>
          <p:cNvSpPr>
            <a:spLocks noGrp="1"/>
          </p:cNvSpPr>
          <p:nvPr>
            <p:ph type="dt" sz="half" idx="10"/>
          </p:nvPr>
        </p:nvSpPr>
        <p:spPr/>
        <p:txBody>
          <a:bodyPr/>
          <a:lstStyle/>
          <a:p>
            <a:fld id="{FE632592-64A0-7048-AC21-F5E35EFD7274}" type="datetimeFigureOut">
              <a:rPr kumimoji="1" lang="zh-CN" altLang="en-US" smtClean="0"/>
              <a:pPr/>
              <a:t>2019/11/18</a:t>
            </a:fld>
            <a:endParaRPr kumimoji="1" lang="zh-CN" altLang="en-US"/>
          </a:p>
        </p:txBody>
      </p:sp>
      <p:sp>
        <p:nvSpPr>
          <p:cNvPr id="6" name="页脚占位符 5">
            <a:extLst>
              <a:ext uri="{FF2B5EF4-FFF2-40B4-BE49-F238E27FC236}">
                <a16:creationId xmlns="" xmlns:a16="http://schemas.microsoft.com/office/drawing/2014/main" id="{1C7D25D8-28DD-9444-9875-1416983277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5B6FFBFA-1185-C648-AD4A-28CEF67B3F1B}"/>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32723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620AB7E-22E8-104B-A02B-EF9B9CF7B7E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79658FE3-1BFF-6E48-9C24-78C759F9900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9EB7491-D8EC-3D45-9AB7-6ED43358C0B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632592-64A0-7048-AC21-F5E35EFD7274}" type="datetimeFigureOut">
              <a:rPr kumimoji="1" lang="zh-CN" altLang="en-US" smtClean="0"/>
              <a:pPr/>
              <a:t>2019/11/18</a:t>
            </a:fld>
            <a:endParaRPr kumimoji="1" lang="zh-CN" altLang="en-US"/>
          </a:p>
        </p:txBody>
      </p:sp>
      <p:sp>
        <p:nvSpPr>
          <p:cNvPr id="5" name="页脚占位符 4">
            <a:extLst>
              <a:ext uri="{FF2B5EF4-FFF2-40B4-BE49-F238E27FC236}">
                <a16:creationId xmlns="" xmlns:a16="http://schemas.microsoft.com/office/drawing/2014/main" id="{60E32FC7-4B24-EA45-866C-47E5D909F2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B9807EE8-E7DD-1D48-AC16-6E3CDCA63E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72880853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a:extLst>
              <a:ext uri="{FF2B5EF4-FFF2-40B4-BE49-F238E27FC236}">
                <a16:creationId xmlns="" xmlns:a16="http://schemas.microsoft.com/office/drawing/2014/main" id="{E2E74ABA-A31B-C441-9A8A-1961830696A5}"/>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3812" r:id="rId15" imgW="9561905" imgH="1600000" progId="">
                  <p:embed/>
                </p:oleObj>
              </mc:Choice>
              <mc:Fallback>
                <p:oleObj r:id="rId15" imgW="9561905" imgH="1600000" progId="">
                  <p:embed/>
                  <p:pic>
                    <p:nvPicPr>
                      <p:cNvPr id="0" name="Picture 18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 name="未知">
            <a:extLst>
              <a:ext uri="{FF2B5EF4-FFF2-40B4-BE49-F238E27FC236}">
                <a16:creationId xmlns="" xmlns:a16="http://schemas.microsoft.com/office/drawing/2014/main" id="{45D47063-30DF-A344-89F4-CC7D6D85DD22}"/>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1028" name="未知">
            <a:extLst>
              <a:ext uri="{FF2B5EF4-FFF2-40B4-BE49-F238E27FC236}">
                <a16:creationId xmlns="" xmlns:a16="http://schemas.microsoft.com/office/drawing/2014/main" id="{F80C67B7-A5DE-384E-AFF1-FD02476797D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30" name="Group 5">
            <a:extLst>
              <a:ext uri="{FF2B5EF4-FFF2-40B4-BE49-F238E27FC236}">
                <a16:creationId xmlns="" xmlns:a16="http://schemas.microsoft.com/office/drawing/2014/main" id="{454D4013-41F0-2341-ADD4-D09213BB1C5A}"/>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 xmlns:a16="http://schemas.microsoft.com/office/drawing/2014/main" id="{9CEA8825-8B91-5C4E-A24E-F27A851F2E5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3" name="Oval 7">
              <a:extLst>
                <a:ext uri="{FF2B5EF4-FFF2-40B4-BE49-F238E27FC236}">
                  <a16:creationId xmlns="" xmlns:a16="http://schemas.microsoft.com/office/drawing/2014/main" id="{1EC733B1-5F3B-C340-8703-B56E8639FD5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1" name="Group 8">
            <a:extLst>
              <a:ext uri="{FF2B5EF4-FFF2-40B4-BE49-F238E27FC236}">
                <a16:creationId xmlns="" xmlns:a16="http://schemas.microsoft.com/office/drawing/2014/main" id="{CE6A446C-1699-CE4B-9FA8-3E2E188E4403}"/>
              </a:ext>
            </a:extLst>
          </p:cNvPr>
          <p:cNvGrpSpPr>
            <a:grpSpLocks/>
          </p:cNvGrpSpPr>
          <p:nvPr/>
        </p:nvGrpSpPr>
        <p:grpSpPr bwMode="auto">
          <a:xfrm>
            <a:off x="8153400" y="53975"/>
            <a:ext cx="609600" cy="592138"/>
            <a:chOff x="0" y="0"/>
            <a:chExt cx="576" cy="576"/>
          </a:xfrm>
        </p:grpSpPr>
        <p:sp>
          <p:nvSpPr>
            <p:cNvPr id="6" name="Oval 9">
              <a:extLst>
                <a:ext uri="{FF2B5EF4-FFF2-40B4-BE49-F238E27FC236}">
                  <a16:creationId xmlns="" xmlns:a16="http://schemas.microsoft.com/office/drawing/2014/main" id="{EE6D3CDD-EDC9-524A-9F76-01FCD2BF397A}"/>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5" name="Oval 10">
              <a:extLst>
                <a:ext uri="{FF2B5EF4-FFF2-40B4-BE49-F238E27FC236}">
                  <a16:creationId xmlns="" xmlns:a16="http://schemas.microsoft.com/office/drawing/2014/main" id="{643E7977-FB3D-1441-9C87-51EB2C3BB17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2" name="Group 11">
            <a:extLst>
              <a:ext uri="{FF2B5EF4-FFF2-40B4-BE49-F238E27FC236}">
                <a16:creationId xmlns="" xmlns:a16="http://schemas.microsoft.com/office/drawing/2014/main" id="{4571CD3A-59A6-6946-B475-115FB591C06D}"/>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 xmlns:a16="http://schemas.microsoft.com/office/drawing/2014/main" id="{EC144023-A3F7-B447-8A55-83B52360B43E}"/>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37" name="Oval 13">
              <a:extLst>
                <a:ext uri="{FF2B5EF4-FFF2-40B4-BE49-F238E27FC236}">
                  <a16:creationId xmlns="" xmlns:a16="http://schemas.microsoft.com/office/drawing/2014/main" id="{13752C98-C845-B540-9DD0-6916EC8D989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sp>
        <p:nvSpPr>
          <p:cNvPr id="1033" name="Rectangle 14">
            <a:extLst>
              <a:ext uri="{FF2B5EF4-FFF2-40B4-BE49-F238E27FC236}">
                <a16:creationId xmlns="" xmlns:a16="http://schemas.microsoft.com/office/drawing/2014/main" id="{58A56EF0-FBD3-AA47-9EE4-8883A1244942}"/>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 xmlns:a16="http://schemas.microsoft.com/office/drawing/2014/main" id="{46CE4B96-83A1-B74E-9D3F-C06BF5266EF4}"/>
              </a:ext>
            </a:extLst>
          </p:cNvPr>
          <p:cNvSpPr>
            <a:spLocks noGrp="1" noChangeArrowheads="1"/>
          </p:cNvSpPr>
          <p:nvPr>
            <p:ph type="dt" sz="half" idx="2"/>
          </p:nvPr>
        </p:nvSpPr>
        <p:spPr bwMode="auto">
          <a:xfrm>
            <a:off x="457200" y="6400800"/>
            <a:ext cx="2133600" cy="320675"/>
          </a:xfrm>
          <a:prstGeom prst="rect">
            <a:avLst/>
          </a:prstGeom>
          <a:noFill/>
          <a:ln>
            <a:noFill/>
          </a:ln>
          <a:effectLs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35" name="Rectangle 17">
            <a:extLst>
              <a:ext uri="{FF2B5EF4-FFF2-40B4-BE49-F238E27FC236}">
                <a16:creationId xmlns="" xmlns:a16="http://schemas.microsoft.com/office/drawing/2014/main" id="{1B7B3C44-D5B8-B24D-A622-5E41B8C76CA7}"/>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1036" name="Picture 18" descr="top">
            <a:extLst>
              <a:ext uri="{FF2B5EF4-FFF2-40B4-BE49-F238E27FC236}">
                <a16:creationId xmlns="" xmlns:a16="http://schemas.microsoft.com/office/drawing/2014/main" id="{72853EBC-966E-7F41-AE53-A46785D04C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 xmlns:a16="http://schemas.microsoft.com/office/drawing/2014/main" id="{48649B21-CD6C-BC4F-9CAF-16542F285ECE}"/>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06C25A0-82DC-F642-821C-8DF22119ACC3}" type="slidenum">
              <a:rPr lang="zh-CN" altLang="en-US" u="none"/>
              <a:pPr eaLnBrk="1" hangingPunct="1"/>
              <a:t>‹#›</a:t>
            </a:fld>
            <a:endParaRPr lang="zh-CN" altLang="en-US" u="none"/>
          </a:p>
        </p:txBody>
      </p:sp>
    </p:spTree>
    <p:extLst>
      <p:ext uri="{BB962C8B-B14F-4D97-AF65-F5344CB8AC3E}">
        <p14:creationId xmlns:p14="http://schemas.microsoft.com/office/powerpoint/2010/main" val="17865148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file:////C:/Users/Weyne/AppData/Roaming/Tencent/Users/739936120/QQ/WinTemp/RichOle/DFV5)%255b~D%257dO8R9HXD3M_O31U.png" TargetMode="External"/><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file:////C:/Users/Weyne/AppData/Roaming/Tencent/Users/739936120/QQ/WinTemp/RichOle/7%257dALUHO(X%255d9V74QXMB$YOE5.png" TargetMode="External"/><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file:////C:/Users/Weyne/AppData/Roaming/Tencent/Users/739936120/QQ/WinTemp/RichOle/83G3)0%257d$1~BG4JMB%255bU19HH7.png" TargetMode="External"/><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file:////C:/Users/Weyne/AppData/Roaming/Tencent/Users/739936120/QQ/WinTemp/RichOle/Y%257d0S$FNNU%2525NNU%257bTUYN9PNQ2.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docs.python-requests.org/zh_CN/latest/api.html"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6858000"/>
          </a:xfrm>
          <a:blipFill>
            <a:blip r:embed="rId3"/>
            <a:stretch>
              <a:fillRect/>
            </a:stretch>
          </a:blipFill>
        </p:spPr>
        <p:txBody>
          <a:bodyPr/>
          <a:lstStyle/>
          <a:p>
            <a:r>
              <a:rPr lang="en-US" altLang="zh-CN" sz="4000" dirty="0">
                <a:solidFill>
                  <a:schemeClr val="bg1"/>
                </a:solidFill>
              </a:rPr>
              <a:t>Python</a:t>
            </a:r>
            <a:r>
              <a:rPr lang="zh-CN" altLang="en-US" sz="4000" dirty="0">
                <a:solidFill>
                  <a:schemeClr val="bg1"/>
                </a:solidFill>
              </a:rPr>
              <a:t>程序设计</a:t>
            </a:r>
            <a:r>
              <a:rPr lang="zh-CN" altLang="en-US" sz="3200" dirty="0">
                <a:solidFill>
                  <a:schemeClr val="bg1"/>
                </a:solidFill>
              </a:rPr>
              <a:t/>
            </a:r>
            <a:br>
              <a:rPr lang="zh-CN" altLang="en-US" sz="3200" dirty="0">
                <a:solidFill>
                  <a:schemeClr val="bg1"/>
                </a:solidFill>
              </a:rPr>
            </a:br>
            <a:r>
              <a:rPr lang="zh-CN" altLang="en-US" sz="3200" dirty="0">
                <a:solidFill>
                  <a:schemeClr val="bg1"/>
                </a:solidFill>
              </a:rPr>
              <a:t>第</a:t>
            </a:r>
            <a:r>
              <a:rPr lang="en-US" altLang="zh-CN" sz="3200" dirty="0">
                <a:solidFill>
                  <a:schemeClr val="bg1"/>
                </a:solidFill>
              </a:rPr>
              <a:t>5</a:t>
            </a:r>
            <a:r>
              <a:rPr lang="zh-CN" altLang="en-US" sz="3200" dirty="0">
                <a:solidFill>
                  <a:schemeClr val="bg1"/>
                </a:solidFill>
              </a:rPr>
              <a:t>章</a:t>
            </a:r>
            <a:r>
              <a:rPr lang="en-US" altLang="zh-CN" sz="3200" dirty="0">
                <a:solidFill>
                  <a:schemeClr val="bg1"/>
                </a:solidFill>
              </a:rPr>
              <a:t> </a:t>
            </a:r>
            <a:r>
              <a:rPr lang="zh-CN" altLang="en-US" sz="3200" dirty="0">
                <a:solidFill>
                  <a:schemeClr val="bg1"/>
                </a:solidFill>
              </a:rPr>
              <a:t>函数</a:t>
            </a:r>
            <a:br>
              <a:rPr lang="zh-CN" altLang="en-US" sz="3200" dirty="0">
                <a:solidFill>
                  <a:schemeClr val="bg1"/>
                </a:solidFill>
              </a:rPr>
            </a:br>
            <a:endParaRPr kumimoji="1" lang="zh-CN" altLang="en-US" dirty="0">
              <a:solidFill>
                <a:schemeClr val="bg1"/>
              </a:solidFill>
            </a:endParaRPr>
          </a:p>
        </p:txBody>
      </p:sp>
      <p:sp>
        <p:nvSpPr>
          <p:cNvPr id="7" name="Rectangle 3">
            <a:extLst>
              <a:ext uri="{FF2B5EF4-FFF2-40B4-BE49-F238E27FC236}">
                <a16:creationId xmlns="" xmlns:a16="http://schemas.microsoft.com/office/drawing/2014/main" id="{7323B7E4-8674-1046-920C-F5FC3F5B2342}"/>
              </a:ext>
            </a:extLst>
          </p:cNvPr>
          <p:cNvSpPr txBox="1">
            <a:spLocks noChangeArrowheads="1"/>
          </p:cNvSpPr>
          <p:nvPr/>
        </p:nvSpPr>
        <p:spPr bwMode="auto">
          <a:xfrm>
            <a:off x="940702" y="5319584"/>
            <a:ext cx="67802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20000"/>
              </a:spcBef>
              <a:spcAft>
                <a:spcPct val="0"/>
              </a:spcAft>
              <a:buClr>
                <a:srgbClr val="A0CFCF"/>
              </a:buClr>
              <a:buSzPct val="70000"/>
              <a:buFont typeface="Wingdings" charset="0"/>
              <a:buChar char="l"/>
              <a:defRPr kumimoji="1" sz="2400">
                <a:solidFill>
                  <a:schemeClr val="tx1"/>
                </a:solidFill>
                <a:latin typeface="微软雅黑"/>
                <a:ea typeface="微软雅黑"/>
                <a:cs typeface="微软雅黑"/>
              </a:defRPr>
            </a:lvl1pPr>
            <a:lvl2pPr marL="742950" indent="-285750" algn="l" rtl="0" eaLnBrk="1" fontAlgn="base" hangingPunct="1">
              <a:spcBef>
                <a:spcPct val="20000"/>
              </a:spcBef>
              <a:spcAft>
                <a:spcPct val="0"/>
              </a:spcAft>
              <a:buClr>
                <a:schemeClr val="accent1"/>
              </a:buClr>
              <a:buSzPct val="70000"/>
              <a:buFont typeface="Wingdings" charset="0"/>
              <a:buChar char="Ø"/>
              <a:defRPr kumimoji="1" sz="2000">
                <a:solidFill>
                  <a:schemeClr val="tx1"/>
                </a:solidFill>
                <a:latin typeface="微软雅黑"/>
                <a:ea typeface="微软雅黑"/>
                <a:cs typeface="微软雅黑"/>
              </a:defRPr>
            </a:lvl2pPr>
            <a:lvl3pPr marL="1143000" indent="-228600" algn="l" rtl="0" eaLnBrk="1" fontAlgn="base" hangingPunct="1">
              <a:spcBef>
                <a:spcPct val="20000"/>
              </a:spcBef>
              <a:spcAft>
                <a:spcPct val="0"/>
              </a:spcAft>
              <a:buClr>
                <a:schemeClr val="tx1"/>
              </a:buClr>
              <a:buSzPct val="70000"/>
              <a:buFont typeface="Wingdings" charset="0"/>
              <a:buChar char="ü"/>
              <a:defRPr kumimoji="1">
                <a:solidFill>
                  <a:schemeClr val="tx1"/>
                </a:solidFill>
                <a:latin typeface="微软雅黑"/>
                <a:ea typeface="微软雅黑"/>
                <a:cs typeface="微软雅黑"/>
              </a:defRPr>
            </a:lvl3pPr>
            <a:lvl4pPr marL="1600200" indent="-228600" algn="l" rtl="0" eaLnBrk="1" fontAlgn="base" hangingPunct="1">
              <a:spcBef>
                <a:spcPct val="20000"/>
              </a:spcBef>
              <a:spcAft>
                <a:spcPct val="0"/>
              </a:spcAft>
              <a:buClr>
                <a:srgbClr val="A0CFCF"/>
              </a:buClr>
              <a:buSzPct val="70000"/>
              <a:buFont typeface="Wingdings" charset="0"/>
              <a:buChar char="u"/>
              <a:defRPr kumimoji="1">
                <a:solidFill>
                  <a:schemeClr val="tx1"/>
                </a:solidFill>
                <a:latin typeface="微软雅黑"/>
                <a:ea typeface="微软雅黑"/>
                <a:cs typeface="微软雅黑"/>
              </a:defRPr>
            </a:lvl4pPr>
            <a:lvl5pPr marL="2057400" indent="-228600" algn="l" rtl="0" eaLnBrk="1" fontAlgn="base" hangingPunct="1">
              <a:spcBef>
                <a:spcPct val="20000"/>
              </a:spcBef>
              <a:spcAft>
                <a:spcPct val="0"/>
              </a:spcAft>
              <a:buClr>
                <a:srgbClr val="A0CFCF"/>
              </a:buClr>
              <a:buSzPct val="70000"/>
              <a:buFont typeface="Wingdings" charset="0"/>
              <a:buChar char="p"/>
              <a:defRPr kumimoji="1">
                <a:solidFill>
                  <a:schemeClr val="tx1"/>
                </a:solidFill>
                <a:latin typeface="微软雅黑"/>
                <a:ea typeface="微软雅黑"/>
                <a:cs typeface="微软雅黑"/>
              </a:defRPr>
            </a:lvl5pPr>
            <a:lvl6pPr marL="25146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9pPr>
          </a:lstStyle>
          <a:p>
            <a:pPr marL="0" indent="0" algn="ctr" defTabSz="914400">
              <a:lnSpc>
                <a:spcPct val="80000"/>
              </a:lnSpc>
              <a:buFont typeface="Wingdings" pitchFamily="2" charset="2"/>
              <a:buNone/>
            </a:pPr>
            <a:r>
              <a:rPr lang="zh-CN" altLang="en-US" kern="0" dirty="0"/>
              <a:t>信息学院</a:t>
            </a:r>
            <a:endParaRPr lang="en-US" altLang="zh-CN" kern="0" dirty="0"/>
          </a:p>
          <a:p>
            <a:pPr marL="0" indent="0" algn="ctr" defTabSz="914400">
              <a:lnSpc>
                <a:spcPct val="80000"/>
              </a:lnSpc>
              <a:buFont typeface="Wingdings" pitchFamily="2" charset="2"/>
              <a:buNone/>
            </a:pPr>
            <a:r>
              <a:rPr lang="en-US" altLang="zh-CN" kern="0" dirty="0"/>
              <a:t>2019</a:t>
            </a:r>
            <a:endParaRPr lang="zh-CN" altLang="en-US" sz="2000" kern="0" dirty="0"/>
          </a:p>
        </p:txBody>
      </p:sp>
      <p:sp>
        <p:nvSpPr>
          <p:cNvPr id="13" name="Rectangle 2">
            <a:extLst>
              <a:ext uri="{FF2B5EF4-FFF2-40B4-BE49-F238E27FC236}">
                <a16:creationId xmlns="" xmlns:a16="http://schemas.microsoft.com/office/drawing/2014/main" id="{8612BF3D-32EF-D546-B918-7276DB01B53C}"/>
              </a:ext>
            </a:extLst>
          </p:cNvPr>
          <p:cNvSpPr txBox="1">
            <a:spLocks noChangeArrowheads="1"/>
          </p:cNvSpPr>
          <p:nvPr/>
        </p:nvSpPr>
        <p:spPr bwMode="auto">
          <a:xfrm>
            <a:off x="306388" y="2286000"/>
            <a:ext cx="8609012" cy="19050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rgbClr val="FFFFFF"/>
                </a:solidFill>
                <a:effectLst/>
                <a:uLnTx/>
                <a:uFillTx/>
                <a:latin typeface="Times New Roman"/>
                <a:ea typeface="黑体"/>
                <a:cs typeface="+mj-cs"/>
              </a:rPr>
              <a:t>Python</a:t>
            </a:r>
            <a:r>
              <a:rPr kumimoji="0" lang="zh-CN" altLang="en-US" sz="4400" b="1" i="0" u="none" strike="noStrike" kern="0" cap="none" spc="0" normalizeH="0" baseline="0" noProof="0" dirty="0">
                <a:ln>
                  <a:noFill/>
                </a:ln>
                <a:solidFill>
                  <a:srgbClr val="FFFFFF"/>
                </a:solidFill>
                <a:effectLst/>
                <a:uLnTx/>
                <a:uFillTx/>
                <a:latin typeface="Times New Roman"/>
                <a:ea typeface="黑体"/>
                <a:cs typeface="+mj-cs"/>
              </a:rPr>
              <a:t>程序设计</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
            </a:r>
            <a:b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b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第</a:t>
            </a:r>
            <a:r>
              <a:rPr kumimoji="0" lang="en-US" altLang="zh-CN" sz="3600" b="1" i="0" u="none" strike="noStrike" kern="0" cap="none" spc="0" normalizeH="0" baseline="0" noProof="0" dirty="0">
                <a:ln>
                  <a:noFill/>
                </a:ln>
                <a:solidFill>
                  <a:srgbClr val="FFFFFF"/>
                </a:solidFill>
                <a:effectLst/>
                <a:uLnTx/>
                <a:uFillTx/>
                <a:latin typeface="Times New Roman"/>
                <a:ea typeface="黑体"/>
                <a:cs typeface="+mj-cs"/>
              </a:rPr>
              <a:t>9</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章</a:t>
            </a:r>
            <a:r>
              <a:rPr kumimoji="0" lang="en-US" altLang="zh-CN" sz="3600" b="1" i="0" u="none" strike="noStrike" kern="0" cap="none" spc="0" normalizeH="0" baseline="0" noProof="0" dirty="0">
                <a:ln>
                  <a:noFill/>
                </a:ln>
                <a:solidFill>
                  <a:srgbClr val="FFFFFF"/>
                </a:solidFill>
                <a:effectLst/>
                <a:uLnTx/>
                <a:uFillTx/>
                <a:latin typeface="Times New Roman"/>
                <a:ea typeface="黑体"/>
                <a:cs typeface="+mj-cs"/>
              </a:rPr>
              <a:t> </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网络数据爬取</a:t>
            </a:r>
            <a:endParaRPr kumimoji="0" lang="en-US" altLang="zh-CN" sz="3600" b="1" i="0" u="none" strike="noStrike" kern="0" cap="none" spc="0" normalizeH="0" baseline="0" noProof="0" dirty="0">
              <a:ln>
                <a:noFill/>
              </a:ln>
              <a:solidFill>
                <a:srgbClr val="FFFFFF"/>
              </a:solidFill>
              <a:effectLst/>
              <a:uLnTx/>
              <a:uFillTx/>
              <a:latin typeface="Times New Roman"/>
              <a:ea typeface="黑体"/>
              <a:cs typeface="+mj-cs"/>
            </a:endParaRPr>
          </a:p>
        </p:txBody>
      </p:sp>
    </p:spTree>
    <p:extLst>
      <p:ext uri="{BB962C8B-B14F-4D97-AF65-F5344CB8AC3E}">
        <p14:creationId xmlns:p14="http://schemas.microsoft.com/office/powerpoint/2010/main" val="165410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 xmlns:a16="http://schemas.microsoft.com/office/drawing/2014/main" id="{5F268D3C-DBEF-144A-A211-CB6E206C3B3C}"/>
              </a:ext>
            </a:extLst>
          </p:cNvPr>
          <p:cNvGraphicFramePr>
            <a:graphicFrameLocks noGrp="1"/>
          </p:cNvGraphicFramePr>
          <p:nvPr>
            <p:extLst>
              <p:ext uri="{D42A27DB-BD31-4B8C-83A1-F6EECF244321}">
                <p14:modId xmlns:p14="http://schemas.microsoft.com/office/powerpoint/2010/main" val="2566338526"/>
              </p:ext>
            </p:extLst>
          </p:nvPr>
        </p:nvGraphicFramePr>
        <p:xfrm>
          <a:off x="1233774" y="2453074"/>
          <a:ext cx="6936832" cy="3366803"/>
        </p:xfrm>
        <a:graphic>
          <a:graphicData uri="http://schemas.openxmlformats.org/drawingml/2006/table">
            <a:tbl>
              <a:tblPr firstRow="1" firstCol="1" bandRow="1">
                <a:tableStyleId>{5C22544A-7EE6-4342-B048-85BDC9FD1C3A}</a:tableStyleId>
              </a:tblPr>
              <a:tblGrid>
                <a:gridCol w="1610692">
                  <a:extLst>
                    <a:ext uri="{9D8B030D-6E8A-4147-A177-3AD203B41FA5}">
                      <a16:colId xmlns="" xmlns:a16="http://schemas.microsoft.com/office/drawing/2014/main" val="4007850901"/>
                    </a:ext>
                  </a:extLst>
                </a:gridCol>
                <a:gridCol w="5326140">
                  <a:extLst>
                    <a:ext uri="{9D8B030D-6E8A-4147-A177-3AD203B41FA5}">
                      <a16:colId xmlns="" xmlns:a16="http://schemas.microsoft.com/office/drawing/2014/main" val="2707348877"/>
                    </a:ext>
                  </a:extLst>
                </a:gridCol>
              </a:tblGrid>
              <a:tr h="330266">
                <a:tc>
                  <a:txBody>
                    <a:bodyPr/>
                    <a:lstStyle/>
                    <a:p>
                      <a:pPr indent="0" algn="ctr">
                        <a:lnSpc>
                          <a:spcPct val="115000"/>
                        </a:lnSpc>
                        <a:spcAft>
                          <a:spcPts val="0"/>
                        </a:spcAft>
                      </a:pPr>
                      <a:r>
                        <a:rPr lang="zh-CN" sz="1800" kern="100" dirty="0">
                          <a:effectLst/>
                        </a:rPr>
                        <a:t>属性名称</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ctr">
                        <a:lnSpc>
                          <a:spcPct val="115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878098531"/>
                  </a:ext>
                </a:extLst>
              </a:tr>
              <a:tr h="372815">
                <a:tc>
                  <a:txBody>
                    <a:bodyPr/>
                    <a:lstStyle/>
                    <a:p>
                      <a:pPr indent="0" algn="l">
                        <a:lnSpc>
                          <a:spcPct val="115000"/>
                        </a:lnSpc>
                        <a:spcAft>
                          <a:spcPts val="0"/>
                        </a:spcAft>
                      </a:pPr>
                      <a:r>
                        <a:rPr lang="en-US" sz="1800" kern="100" dirty="0">
                          <a:effectLst/>
                        </a:rPr>
                        <a:t>.</a:t>
                      </a:r>
                      <a:r>
                        <a:rPr lang="en-US" sz="1800" kern="100" dirty="0" err="1">
                          <a:effectLst/>
                        </a:rPr>
                        <a:t>url</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返回当前请求的</a:t>
                      </a:r>
                      <a:r>
                        <a:rPr lang="en-US" sz="1800" kern="100">
                          <a:effectLst/>
                        </a:rPr>
                        <a:t>url</a:t>
                      </a:r>
                      <a:r>
                        <a:rPr lang="zh-CN" sz="1800" kern="100">
                          <a:effectLst/>
                        </a:rPr>
                        <a:t>。</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309039847"/>
                  </a:ext>
                </a:extLst>
              </a:tr>
              <a:tr h="692786">
                <a:tc>
                  <a:txBody>
                    <a:bodyPr/>
                    <a:lstStyle/>
                    <a:p>
                      <a:pPr indent="0" algn="l">
                        <a:lnSpc>
                          <a:spcPct val="115000"/>
                        </a:lnSpc>
                        <a:spcAft>
                          <a:spcPts val="0"/>
                        </a:spcAft>
                      </a:pPr>
                      <a:r>
                        <a:rPr lang="en-US" sz="1800" kern="100">
                          <a:effectLst/>
                        </a:rPr>
                        <a:t>.text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返回</a:t>
                      </a:r>
                      <a:r>
                        <a:rPr lang="en-US" sz="1800" kern="100" dirty="0">
                          <a:effectLst/>
                        </a:rPr>
                        <a:t>headers</a:t>
                      </a:r>
                      <a:r>
                        <a:rPr lang="zh-CN" sz="1800" kern="100" dirty="0">
                          <a:effectLst/>
                        </a:rPr>
                        <a:t>中的编码解析的结果，可以通过</a:t>
                      </a:r>
                      <a:r>
                        <a:rPr lang="en-US" sz="1800" kern="100" dirty="0" err="1">
                          <a:effectLst/>
                        </a:rPr>
                        <a:t>r.encoding</a:t>
                      </a:r>
                      <a:r>
                        <a:rPr lang="en-US" sz="1800" kern="100" dirty="0">
                          <a:effectLst/>
                        </a:rPr>
                        <a:t> = '</a:t>
                      </a:r>
                      <a:r>
                        <a:rPr lang="en-US" sz="1800" kern="100" dirty="0" err="1">
                          <a:effectLst/>
                        </a:rPr>
                        <a:t>gbk</a:t>
                      </a:r>
                      <a:r>
                        <a:rPr lang="en-US" sz="1800" kern="100" dirty="0">
                          <a:effectLst/>
                        </a:rPr>
                        <a:t>'</a:t>
                      </a:r>
                      <a:r>
                        <a:rPr lang="zh-CN" sz="1800" kern="100" dirty="0">
                          <a:effectLst/>
                        </a:rPr>
                        <a:t>来变更解码方式。</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208132873"/>
                  </a:ext>
                </a:extLst>
              </a:tr>
              <a:tr h="421805">
                <a:tc>
                  <a:txBody>
                    <a:bodyPr/>
                    <a:lstStyle/>
                    <a:p>
                      <a:pPr indent="0" algn="l">
                        <a:lnSpc>
                          <a:spcPct val="115000"/>
                        </a:lnSpc>
                        <a:spcAft>
                          <a:spcPts val="0"/>
                        </a:spcAft>
                      </a:pPr>
                      <a:r>
                        <a:rPr lang="en-US" sz="1800" kern="100">
                          <a:effectLst/>
                        </a:rPr>
                        <a:t>.content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返回二进制的解析结果。</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310444094"/>
                  </a:ext>
                </a:extLst>
              </a:tr>
              <a:tr h="457200">
                <a:tc>
                  <a:txBody>
                    <a:bodyPr/>
                    <a:lstStyle/>
                    <a:p>
                      <a:pPr indent="0" algn="l">
                        <a:lnSpc>
                          <a:spcPct val="115000"/>
                        </a:lnSpc>
                        <a:spcAft>
                          <a:spcPts val="0"/>
                        </a:spcAft>
                      </a:pPr>
                      <a:r>
                        <a:rPr lang="en-US" sz="1800" kern="100">
                          <a:effectLst/>
                        </a:rPr>
                        <a:t>.json</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返回</a:t>
                      </a:r>
                      <a:r>
                        <a:rPr lang="en-US" sz="1800" kern="100" dirty="0" err="1">
                          <a:effectLst/>
                        </a:rPr>
                        <a:t>json</a:t>
                      </a:r>
                      <a:r>
                        <a:rPr lang="zh-CN" sz="1800" kern="100" dirty="0">
                          <a:effectLst/>
                        </a:rPr>
                        <a:t>格式的解析结果。</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88573073"/>
                  </a:ext>
                </a:extLst>
              </a:tr>
              <a:tr h="404493">
                <a:tc>
                  <a:txBody>
                    <a:bodyPr/>
                    <a:lstStyle/>
                    <a:p>
                      <a:pPr indent="0" algn="l">
                        <a:lnSpc>
                          <a:spcPct val="115000"/>
                        </a:lnSpc>
                        <a:spcAft>
                          <a:spcPts val="0"/>
                        </a:spcAft>
                      </a:pPr>
                      <a:r>
                        <a:rPr lang="en-US" sz="1800" kern="100" dirty="0">
                          <a:effectLst/>
                        </a:rPr>
                        <a:t>.</a:t>
                      </a:r>
                      <a:r>
                        <a:rPr lang="en-US" sz="1800" kern="100" dirty="0" err="1">
                          <a:effectLst/>
                        </a:rPr>
                        <a:t>status_code</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返回响应的状态码。</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52778015"/>
                  </a:ext>
                </a:extLst>
              </a:tr>
              <a:tr h="353961">
                <a:tc>
                  <a:txBody>
                    <a:bodyPr/>
                    <a:lstStyle/>
                    <a:p>
                      <a:pPr indent="0" algn="l">
                        <a:lnSpc>
                          <a:spcPct val="115000"/>
                        </a:lnSpc>
                        <a:spcAft>
                          <a:spcPts val="0"/>
                        </a:spcAft>
                      </a:pPr>
                      <a:r>
                        <a:rPr lang="en-US" sz="1800" kern="100">
                          <a:effectLst/>
                        </a:rPr>
                        <a:t>.raw</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返回原始</a:t>
                      </a:r>
                      <a:r>
                        <a:rPr lang="en-US" sz="1800" kern="100" dirty="0">
                          <a:effectLst/>
                        </a:rPr>
                        <a:t>socket </a:t>
                      </a:r>
                      <a:r>
                        <a:rPr lang="en-US" sz="1800" kern="100" dirty="0" smtClean="0">
                          <a:effectLst/>
                        </a:rPr>
                        <a:t>response</a:t>
                      </a:r>
                      <a:r>
                        <a:rPr lang="zh-CN" sz="1800" kern="100" dirty="0" smtClean="0">
                          <a:effectLst/>
                        </a:rPr>
                        <a:t>，</a:t>
                      </a:r>
                      <a:r>
                        <a:rPr lang="zh-CN" sz="1800" kern="100" dirty="0">
                          <a:effectLst/>
                        </a:rPr>
                        <a:t>需要加参数</a:t>
                      </a:r>
                      <a:r>
                        <a:rPr lang="en-US" sz="1800" kern="100" dirty="0">
                          <a:effectLst/>
                        </a:rPr>
                        <a:t>stream=True</a:t>
                      </a:r>
                      <a:r>
                        <a:rPr lang="zh-CN"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42456955"/>
                  </a:ext>
                </a:extLst>
              </a:tr>
              <a:tr h="333477">
                <a:tc>
                  <a:txBody>
                    <a:bodyPr/>
                    <a:lstStyle/>
                    <a:p>
                      <a:pPr indent="0" algn="l">
                        <a:lnSpc>
                          <a:spcPct val="115000"/>
                        </a:lnSpc>
                        <a:spcAft>
                          <a:spcPts val="0"/>
                        </a:spcAft>
                      </a:pPr>
                      <a:r>
                        <a:rPr lang="en-US" sz="1800" kern="100" dirty="0">
                          <a:effectLst/>
                        </a:rPr>
                        <a:t>.history</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返回重定向状态码。</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794094917"/>
                  </a:ext>
                </a:extLst>
              </a:tr>
            </a:tbl>
          </a:graphicData>
        </a:graphic>
      </p:graphicFrame>
      <p:sp>
        <p:nvSpPr>
          <p:cNvPr id="7" name="文本框 5">
            <a:extLst>
              <a:ext uri="{FF2B5EF4-FFF2-40B4-BE49-F238E27FC236}">
                <a16:creationId xmlns="" xmlns:a16="http://schemas.microsoft.com/office/drawing/2014/main" id="{B367BCFD-6DE3-0E4D-9D7F-E36867FBB1B8}"/>
              </a:ext>
            </a:extLst>
          </p:cNvPr>
          <p:cNvSpPr txBox="1"/>
          <p:nvPr/>
        </p:nvSpPr>
        <p:spPr>
          <a:xfrm>
            <a:off x="3107198" y="1880486"/>
            <a:ext cx="2454518" cy="369332"/>
          </a:xfrm>
          <a:prstGeom prst="rect">
            <a:avLst/>
          </a:prstGeom>
          <a:noFill/>
        </p:spPr>
        <p:txBody>
          <a:bodyPr wrap="none" rtlCol="0">
            <a:spAutoFit/>
          </a:bodyPr>
          <a:lstStyle/>
          <a:p>
            <a:r>
              <a:rPr lang="zh-CN" altLang="zh-CN" dirty="0" smtClean="0">
                <a:latin typeface="Times New Roman" panose="02020603050405020304" pitchFamily="18" charset="0"/>
                <a:ea typeface="黑体" panose="02010609060101010101" pitchFamily="49" charset="-122"/>
              </a:rPr>
              <a:t>常用</a:t>
            </a:r>
            <a:r>
              <a:rPr lang="en-US" altLang="zh-CN" dirty="0" smtClean="0">
                <a:latin typeface="Times New Roman" panose="02020603050405020304" pitchFamily="18" charset="0"/>
                <a:ea typeface="黑体" panose="02010609060101010101" pitchFamily="49" charset="-122"/>
              </a:rPr>
              <a:t>response</a:t>
            </a:r>
            <a:r>
              <a:rPr lang="zh-CN" altLang="zh-CN" dirty="0">
                <a:latin typeface="Times New Roman" panose="02020603050405020304" pitchFamily="18" charset="0"/>
                <a:ea typeface="黑体" panose="02010609060101010101" pitchFamily="49" charset="-122"/>
              </a:rPr>
              <a:t>对象</a:t>
            </a:r>
            <a:r>
              <a:rPr lang="zh-CN" altLang="zh-CN" dirty="0" smtClean="0">
                <a:latin typeface="Times New Roman" panose="02020603050405020304" pitchFamily="18" charset="0"/>
                <a:ea typeface="黑体" panose="02010609060101010101" pitchFamily="49" charset="-122"/>
              </a:rPr>
              <a:t>属性</a:t>
            </a:r>
            <a:endParaRPr kumimoji="1" lang="zh-CN" altLang="en-US" dirty="0"/>
          </a:p>
        </p:txBody>
      </p:sp>
    </p:spTree>
    <p:extLst>
      <p:ext uri="{BB962C8B-B14F-4D97-AF65-F5344CB8AC3E}">
        <p14:creationId xmlns:p14="http://schemas.microsoft.com/office/powerpoint/2010/main" val="260988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 xmlns:a16="http://schemas.microsoft.com/office/drawing/2014/main" id="{87091D60-421E-1648-A958-67467BEBDFC6}"/>
              </a:ext>
            </a:extLst>
          </p:cNvPr>
          <p:cNvSpPr>
            <a:spLocks noChangeArrowheads="1"/>
          </p:cNvSpPr>
          <p:nvPr/>
        </p:nvSpPr>
        <p:spPr bwMode="auto">
          <a:xfrm>
            <a:off x="525791" y="1592826"/>
            <a:ext cx="8102014" cy="4984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lang="zh-CN" altLang="zh-CN" sz="2200" dirty="0"/>
              <a:t>【例</a:t>
            </a:r>
            <a:r>
              <a:rPr lang="en-US" altLang="zh-CN" sz="2200" dirty="0"/>
              <a:t>9-2</a:t>
            </a:r>
            <a:r>
              <a:rPr lang="zh-CN" altLang="zh-CN" sz="2200" dirty="0"/>
              <a:t>】</a:t>
            </a:r>
            <a:r>
              <a:rPr lang="en-US" altLang="zh-CN" sz="2200" dirty="0"/>
              <a:t>  </a:t>
            </a:r>
            <a:r>
              <a:rPr lang="zh-CN" altLang="zh-CN" sz="2200" dirty="0"/>
              <a:t>通过</a:t>
            </a:r>
            <a:r>
              <a:rPr lang="en-US" altLang="zh-CN" sz="2200" dirty="0"/>
              <a:t>“GET”</a:t>
            </a:r>
            <a:r>
              <a:rPr lang="zh-CN" altLang="zh-CN" sz="2200" dirty="0"/>
              <a:t>访问</a:t>
            </a:r>
            <a:r>
              <a:rPr lang="en-US" altLang="zh-CN" sz="2200" dirty="0"/>
              <a:t>“</a:t>
            </a:r>
            <a:r>
              <a:rPr lang="zh-CN" altLang="zh-CN" sz="2200" dirty="0"/>
              <a:t>淘宝</a:t>
            </a:r>
            <a:r>
              <a:rPr lang="en-US" altLang="zh-CN" sz="2200" dirty="0"/>
              <a:t>”</a:t>
            </a:r>
            <a:r>
              <a:rPr lang="zh-CN" altLang="zh-CN" sz="2200" dirty="0"/>
              <a:t>网页，并打印</a:t>
            </a:r>
            <a:r>
              <a:rPr lang="en-US" altLang="zh-CN" sz="2200" dirty="0" err="1"/>
              <a:t>url</a:t>
            </a:r>
            <a:r>
              <a:rPr lang="zh-CN" altLang="zh-CN" sz="2200" dirty="0"/>
              <a:t>和响应文本</a:t>
            </a:r>
            <a:r>
              <a:rPr lang="zh-CN" altLang="zh-CN" sz="2200" dirty="0" smtClean="0"/>
              <a:t>。</a:t>
            </a:r>
            <a:endParaRPr lang="en-US" altLang="zh-CN" sz="2200" dirty="0" smtClean="0"/>
          </a:p>
          <a:p>
            <a:pPr indent="0">
              <a:lnSpc>
                <a:spcPts val="1200"/>
              </a:lnSpc>
            </a:pPr>
            <a:endParaRPr lang="zh-CN" altLang="zh-CN" sz="2200" dirty="0"/>
          </a:p>
          <a:p>
            <a:r>
              <a:rPr lang="x-none" altLang="zh-CN" dirty="0"/>
              <a:t>import requests </a:t>
            </a:r>
            <a:endParaRPr lang="zh-CN" altLang="zh-CN" dirty="0"/>
          </a:p>
          <a:p>
            <a:r>
              <a:rPr lang="x-none" altLang="zh-CN" dirty="0"/>
              <a:t>url= 'https://s.taobao.com/search?q=男鞋'</a:t>
            </a:r>
            <a:endParaRPr lang="zh-CN" altLang="zh-CN" dirty="0"/>
          </a:p>
          <a:p>
            <a:r>
              <a:rPr lang="x-none" altLang="zh-CN" dirty="0"/>
              <a:t>headers = {</a:t>
            </a:r>
            <a:endParaRPr lang="zh-CN" altLang="zh-CN" dirty="0"/>
          </a:p>
          <a:p>
            <a:r>
              <a:rPr lang="x-none" altLang="zh-CN" dirty="0"/>
              <a:t>        'Accept':'text/html,application/xhtml+xml,application/x',</a:t>
            </a:r>
            <a:endParaRPr lang="zh-CN" altLang="zh-CN" dirty="0"/>
          </a:p>
          <a:p>
            <a:r>
              <a:rPr lang="x-none" altLang="zh-CN" dirty="0"/>
              <a:t>        'Accept-encoding': 'gzip, deflate, br',</a:t>
            </a:r>
            <a:endParaRPr lang="zh-CN" altLang="zh-CN" dirty="0"/>
          </a:p>
          <a:p>
            <a:r>
              <a:rPr lang="x-none" altLang="zh-CN" dirty="0"/>
              <a:t>        'Accept-Language':'zh-CN,zh;q=0.9,en;q=0.8',</a:t>
            </a:r>
            <a:endParaRPr lang="zh-CN" altLang="zh-CN" dirty="0"/>
          </a:p>
          <a:p>
            <a:r>
              <a:rPr lang="x-none" altLang="zh-CN" dirty="0"/>
              <a:t>        'Referer':'https://extract_items.taobao.com/extract_items.htm',</a:t>
            </a:r>
            <a:endParaRPr lang="zh-CN" altLang="zh-CN" dirty="0"/>
          </a:p>
          <a:p>
            <a:r>
              <a:rPr lang="x-none" altLang="zh-CN" dirty="0"/>
              <a:t>        'Upgrade-insecure-requests': '1',</a:t>
            </a:r>
            <a:endParaRPr lang="zh-CN" altLang="zh-CN" dirty="0"/>
          </a:p>
          <a:p>
            <a:r>
              <a:rPr lang="x-none" altLang="zh-CN" dirty="0"/>
              <a:t>        'User-Agent':'Mozilla/5.0 (X11; Linux x86_64) AppleWebKit/537.36 (KHTML, like Gecko) Chrome/58.0.3029.110 Safari/537.36',</a:t>
            </a:r>
            <a:endParaRPr lang="zh-CN" altLang="zh-CN" dirty="0"/>
          </a:p>
          <a:p>
            <a:r>
              <a:rPr lang="x-none" altLang="zh-CN" dirty="0"/>
              <a:t>        'Connection':'keep-alive',</a:t>
            </a:r>
            <a:endParaRPr lang="zh-CN" altLang="zh-CN" dirty="0"/>
          </a:p>
          <a:p>
            <a:r>
              <a:rPr lang="x-none" altLang="zh-CN" dirty="0"/>
              <a:t>        'content-type':'utf-8',</a:t>
            </a:r>
            <a:endParaRPr lang="zh-CN" altLang="zh-CN" dirty="0"/>
          </a:p>
          <a:p>
            <a:r>
              <a:rPr lang="x-none" altLang="zh-CN" dirty="0"/>
              <a:t>        }</a:t>
            </a:r>
            <a:endParaRPr lang="zh-CN" altLang="zh-CN" dirty="0"/>
          </a:p>
          <a:p>
            <a:r>
              <a:rPr lang="x-none" altLang="zh-CN" dirty="0"/>
              <a:t>html = requests.get(url, headers=headers) </a:t>
            </a:r>
            <a:endParaRPr lang="zh-CN" altLang="zh-CN" dirty="0"/>
          </a:p>
          <a:p>
            <a:r>
              <a:rPr lang="x-none" altLang="zh-CN" dirty="0"/>
              <a:t>print (html.url)</a:t>
            </a:r>
            <a:endParaRPr lang="zh-CN" altLang="zh-CN" dirty="0"/>
          </a:p>
          <a:p>
            <a:r>
              <a:rPr lang="x-none" altLang="zh-CN" dirty="0"/>
              <a:t>print (html.text)</a:t>
            </a:r>
            <a:endParaRPr lang="zh-CN" altLang="zh-CN" dirty="0"/>
          </a:p>
        </p:txBody>
      </p:sp>
      <p:sp>
        <p:nvSpPr>
          <p:cNvPr id="5" name="圆角矩形标注 4"/>
          <p:cNvSpPr/>
          <p:nvPr/>
        </p:nvSpPr>
        <p:spPr bwMode="auto">
          <a:xfrm>
            <a:off x="5663381" y="2182765"/>
            <a:ext cx="1622322" cy="649399"/>
          </a:xfrm>
          <a:prstGeom prst="wedgeRoundRectCallout">
            <a:avLst>
              <a:gd name="adj1" fmla="val -111742"/>
              <a:gd name="adj2" fmla="val 67042"/>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600" dirty="0" smtClean="0">
                <a:solidFill>
                  <a:schemeClr val="bg1"/>
                </a:solidFill>
                <a:latin typeface="Times New Roman" panose="02020603050405020304" pitchFamily="18" charset="0"/>
                <a:ea typeface="黑体" panose="02010609060101010101" pitchFamily="49" charset="-122"/>
              </a:rPr>
              <a:t>浏览器可以接受的媒体类型</a:t>
            </a:r>
            <a:endPar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
        <p:nvSpPr>
          <p:cNvPr id="6" name="圆角矩形标注 5"/>
          <p:cNvSpPr/>
          <p:nvPr/>
        </p:nvSpPr>
        <p:spPr bwMode="auto">
          <a:xfrm>
            <a:off x="7649497" y="2832164"/>
            <a:ext cx="1312606" cy="649399"/>
          </a:xfrm>
          <a:prstGeom prst="wedgeRoundRectCallout">
            <a:avLst>
              <a:gd name="adj1" fmla="val -144326"/>
              <a:gd name="adj2" fmla="val 35247"/>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编码方法</a:t>
            </a:r>
            <a:r>
              <a:rPr lang="zh-CN" altLang="en-US" sz="1600" dirty="0" smtClean="0">
                <a:solidFill>
                  <a:schemeClr val="bg1"/>
                </a:solidFill>
                <a:latin typeface="Times New Roman" panose="02020603050405020304" pitchFamily="18" charset="0"/>
                <a:ea typeface="黑体" panose="02010609060101010101" pitchFamily="49" charset="-122"/>
              </a:rPr>
              <a:t>，</a:t>
            </a: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压缩方法</a:t>
            </a:r>
          </a:p>
        </p:txBody>
      </p:sp>
      <p:sp>
        <p:nvSpPr>
          <p:cNvPr id="7" name="圆角矩形标注 6"/>
          <p:cNvSpPr/>
          <p:nvPr/>
        </p:nvSpPr>
        <p:spPr bwMode="auto">
          <a:xfrm>
            <a:off x="7719555" y="3585042"/>
            <a:ext cx="789042" cy="649399"/>
          </a:xfrm>
          <a:prstGeom prst="wedgeRoundRectCallout">
            <a:avLst>
              <a:gd name="adj1" fmla="val -128564"/>
              <a:gd name="adj2" fmla="val -4424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600" dirty="0" smtClean="0">
                <a:solidFill>
                  <a:schemeClr val="bg1"/>
                </a:solidFill>
                <a:latin typeface="Times New Roman" panose="02020603050405020304" pitchFamily="18" charset="0"/>
                <a:ea typeface="黑体" panose="02010609060101010101" pitchFamily="49" charset="-122"/>
              </a:rPr>
              <a:t>接受语言</a:t>
            </a:r>
            <a:endPar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
        <p:nvSpPr>
          <p:cNvPr id="8" name="圆角矩形标注 7"/>
          <p:cNvSpPr/>
          <p:nvPr/>
        </p:nvSpPr>
        <p:spPr bwMode="auto">
          <a:xfrm>
            <a:off x="4337249" y="5020924"/>
            <a:ext cx="1029942" cy="649399"/>
          </a:xfrm>
          <a:prstGeom prst="wedgeRoundRectCallout">
            <a:avLst>
              <a:gd name="adj1" fmla="val -71647"/>
              <a:gd name="adj2" fmla="val -4424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连接不会关闭</a:t>
            </a:r>
          </a:p>
        </p:txBody>
      </p:sp>
      <p:sp>
        <p:nvSpPr>
          <p:cNvPr id="10" name="圆角矩形标注 9"/>
          <p:cNvSpPr/>
          <p:nvPr/>
        </p:nvSpPr>
        <p:spPr bwMode="auto">
          <a:xfrm>
            <a:off x="131502" y="2945240"/>
            <a:ext cx="1004124" cy="1663051"/>
          </a:xfrm>
          <a:prstGeom prst="wedgeRoundRectCallout">
            <a:avLst>
              <a:gd name="adj1" fmla="val 66938"/>
              <a:gd name="adj2" fmla="val 829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浏览器告诉服务器从哪个页面链接过来的</a:t>
            </a:r>
          </a:p>
        </p:txBody>
      </p:sp>
      <p:sp>
        <p:nvSpPr>
          <p:cNvPr id="11" name="圆角矩形标注 10"/>
          <p:cNvSpPr/>
          <p:nvPr/>
        </p:nvSpPr>
        <p:spPr bwMode="auto">
          <a:xfrm>
            <a:off x="4045324" y="6016872"/>
            <a:ext cx="3963025" cy="649399"/>
          </a:xfrm>
          <a:prstGeom prst="wedgeRoundRectCallout">
            <a:avLst>
              <a:gd name="adj1" fmla="val 9669"/>
              <a:gd name="adj2" fmla="val -8274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由于需要登录，加入</a:t>
            </a:r>
            <a:r>
              <a:rPr kumimoji="0" lang="en-US" altLang="zh-CN"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cookie</a:t>
            </a: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。通过浏览器的开发者工具找到登录后页面的</a:t>
            </a:r>
            <a:r>
              <a:rPr kumimoji="0" lang="en-US" altLang="zh-CN"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cookie</a:t>
            </a: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a:t>
            </a:r>
          </a:p>
        </p:txBody>
      </p:sp>
      <p:sp>
        <p:nvSpPr>
          <p:cNvPr id="12" name="圆角矩形标注 11"/>
          <p:cNvSpPr/>
          <p:nvPr/>
        </p:nvSpPr>
        <p:spPr bwMode="auto">
          <a:xfrm>
            <a:off x="7393224" y="4637787"/>
            <a:ext cx="1568879" cy="1194229"/>
          </a:xfrm>
          <a:prstGeom prst="wedgeRoundRectCallout">
            <a:avLst>
              <a:gd name="adj1" fmla="val -74992"/>
              <a:gd name="adj2" fmla="val -4114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600" dirty="0" smtClean="0">
                <a:solidFill>
                  <a:schemeClr val="bg1"/>
                </a:solidFill>
                <a:latin typeface="Times New Roman" panose="02020603050405020304" pitchFamily="18" charset="0"/>
                <a:ea typeface="黑体" panose="02010609060101010101" pitchFamily="49" charset="-122"/>
              </a:rPr>
              <a:t>告诉服务器客户端使用的操作系统和浏览器的名称版本</a:t>
            </a:r>
            <a:endPar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93595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31341" y="2005781"/>
            <a:ext cx="7963730" cy="3952567"/>
          </a:xfrm>
        </p:spPr>
        <p:txBody>
          <a:bodyPr/>
          <a:lstStyle/>
          <a:p>
            <a:r>
              <a:rPr lang="en-US" altLang="zh-CN" b="1" dirty="0" smtClean="0"/>
              <a:t>POST</a:t>
            </a:r>
            <a:r>
              <a:rPr lang="zh-CN" altLang="en-US" dirty="0" smtClean="0"/>
              <a:t>接口函数</a:t>
            </a:r>
            <a:endParaRPr lang="zh-CN" altLang="zh-CN" dirty="0" smtClean="0"/>
          </a:p>
          <a:p>
            <a:pPr lvl="1"/>
            <a:r>
              <a:rPr lang="en-US" altLang="zh-CN" dirty="0" smtClean="0"/>
              <a:t>requests.post(</a:t>
            </a:r>
            <a:r>
              <a:rPr lang="en-US" altLang="zh-CN" i="1" dirty="0" err="1" smtClean="0"/>
              <a:t>url</a:t>
            </a:r>
            <a:r>
              <a:rPr lang="en-US" altLang="zh-CN" dirty="0" smtClean="0"/>
              <a:t>,  </a:t>
            </a:r>
            <a:r>
              <a:rPr lang="en-US" altLang="zh-CN" i="1" dirty="0" smtClean="0"/>
              <a:t>**</a:t>
            </a:r>
            <a:r>
              <a:rPr lang="en-US" altLang="zh-CN" i="1" dirty="0" err="1" smtClean="0"/>
              <a:t>kwargs</a:t>
            </a:r>
            <a:r>
              <a:rPr lang="en-US" altLang="zh-CN" dirty="0" smtClean="0"/>
              <a:t>)</a:t>
            </a:r>
            <a:r>
              <a:rPr lang="zh-CN" altLang="zh-CN" dirty="0" smtClean="0"/>
              <a:t>被用来构造并发送“</a:t>
            </a:r>
            <a:r>
              <a:rPr lang="en-US" altLang="zh-CN" dirty="0" smtClean="0"/>
              <a:t>POST</a:t>
            </a:r>
            <a:r>
              <a:rPr lang="zh-CN" altLang="zh-CN" dirty="0" smtClean="0"/>
              <a:t>”请求。</a:t>
            </a:r>
            <a:endParaRPr lang="en-US" altLang="zh-CN" dirty="0" smtClean="0"/>
          </a:p>
          <a:p>
            <a:pPr lvl="1"/>
            <a:r>
              <a:rPr lang="zh-CN" altLang="zh-CN" dirty="0" smtClean="0"/>
              <a:t>“</a:t>
            </a:r>
            <a:r>
              <a:rPr lang="en-US" altLang="zh-CN" dirty="0" smtClean="0"/>
              <a:t>POST</a:t>
            </a:r>
            <a:r>
              <a:rPr lang="zh-CN" altLang="zh-CN" dirty="0" smtClean="0"/>
              <a:t>”和“</a:t>
            </a:r>
            <a:r>
              <a:rPr lang="en-US" altLang="zh-CN" dirty="0" smtClean="0"/>
              <a:t>GET</a:t>
            </a:r>
            <a:r>
              <a:rPr lang="zh-CN" altLang="zh-CN" dirty="0" smtClean="0"/>
              <a:t>”的作用类似，都是向服务器端发送页面请求，并接收响应。但“</a:t>
            </a:r>
            <a:r>
              <a:rPr lang="en-US" altLang="zh-CN" dirty="0" smtClean="0"/>
              <a:t>POST</a:t>
            </a:r>
            <a:r>
              <a:rPr lang="zh-CN" altLang="zh-CN" dirty="0" smtClean="0"/>
              <a:t>”通常用于提交</a:t>
            </a:r>
            <a:r>
              <a:rPr lang="en-US" altLang="zh-CN" dirty="0" smtClean="0"/>
              <a:t>HTML</a:t>
            </a:r>
            <a:r>
              <a:rPr lang="zh-CN" altLang="zh-CN" dirty="0" smtClean="0"/>
              <a:t>表单，如用户登陆信息、用户注册信息以及传递文件等。</a:t>
            </a:r>
            <a:endParaRPr lang="en-US" altLang="zh-CN" dirty="0" smtClean="0"/>
          </a:p>
          <a:p>
            <a:pPr lvl="1"/>
            <a:r>
              <a:rPr lang="zh-CN" altLang="zh-CN" dirty="0" smtClean="0"/>
              <a:t>该函数接口通过参数</a:t>
            </a:r>
            <a:r>
              <a:rPr lang="en-US" altLang="zh-CN" dirty="0" err="1" smtClean="0"/>
              <a:t>url</a:t>
            </a:r>
            <a:r>
              <a:rPr lang="zh-CN" altLang="zh-CN" dirty="0" smtClean="0"/>
              <a:t>（字符串型）指定“</a:t>
            </a:r>
            <a:r>
              <a:rPr lang="en-US" altLang="zh-CN" dirty="0" smtClean="0"/>
              <a:t>POST</a:t>
            </a:r>
            <a:r>
              <a:rPr lang="zh-CN" altLang="zh-CN" dirty="0" smtClean="0"/>
              <a:t>”请求的目的地址，完成最基本的“</a:t>
            </a:r>
            <a:r>
              <a:rPr lang="en-US" altLang="zh-CN" dirty="0" smtClean="0"/>
              <a:t>POST</a:t>
            </a:r>
            <a:r>
              <a:rPr lang="zh-CN" altLang="zh-CN" dirty="0" smtClean="0"/>
              <a:t>”请求。</a:t>
            </a:r>
            <a:endParaRPr kumimoji="1" lang="zh-CN" altLang="en-US"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71BF7380-19F3-7E4A-B947-EFD6029AE489}"/>
              </a:ext>
            </a:extLst>
          </p:cNvPr>
          <p:cNvSpPr>
            <a:spLocks noChangeArrowheads="1"/>
          </p:cNvSpPr>
          <p:nvPr/>
        </p:nvSpPr>
        <p:spPr bwMode="auto">
          <a:xfrm>
            <a:off x="1927652" y="3422821"/>
            <a:ext cx="101201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7369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71BF7380-19F3-7E4A-B947-EFD6029AE489}"/>
              </a:ext>
            </a:extLst>
          </p:cNvPr>
          <p:cNvSpPr>
            <a:spLocks noChangeArrowheads="1"/>
          </p:cNvSpPr>
          <p:nvPr/>
        </p:nvSpPr>
        <p:spPr bwMode="auto">
          <a:xfrm>
            <a:off x="1927652" y="3422821"/>
            <a:ext cx="101201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64513" name="Picture 1" descr="DFV5)[~D}O8R9HXD3M_O31U">
            <a:extLst>
              <a:ext uri="{FF2B5EF4-FFF2-40B4-BE49-F238E27FC236}">
                <a16:creationId xmlns="" xmlns:a16="http://schemas.microsoft.com/office/drawing/2014/main" id="{7B68A606-05B3-8D46-B820-0917616F633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63628" y="2095467"/>
            <a:ext cx="4497860" cy="373884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标注 5"/>
          <p:cNvSpPr/>
          <p:nvPr/>
        </p:nvSpPr>
        <p:spPr bwMode="auto">
          <a:xfrm>
            <a:off x="6223819" y="3098121"/>
            <a:ext cx="1622322" cy="649399"/>
          </a:xfrm>
          <a:prstGeom prst="wedgeRoundRectCallout">
            <a:avLst>
              <a:gd name="adj1" fmla="val -119924"/>
              <a:gd name="adj2" fmla="val -12600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测试</a:t>
            </a:r>
            <a:r>
              <a:rPr kumimoji="0" lang="en-US" altLang="zh-CN"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HTTP</a:t>
            </a:r>
            <a:r>
              <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请求及响应的网站</a:t>
            </a:r>
          </a:p>
        </p:txBody>
      </p:sp>
    </p:spTree>
    <p:extLst>
      <p:ext uri="{BB962C8B-B14F-4D97-AF65-F5344CB8AC3E}">
        <p14:creationId xmlns:p14="http://schemas.microsoft.com/office/powerpoint/2010/main" val="2773694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18983" y="1991033"/>
            <a:ext cx="7990835" cy="4232788"/>
          </a:xfrm>
        </p:spPr>
        <p:txBody>
          <a:bodyPr/>
          <a:lstStyle/>
          <a:p>
            <a:r>
              <a:rPr lang="zh-CN" altLang="zh-CN" sz="2600" b="1" dirty="0" smtClean="0"/>
              <a:t>使用高级</a:t>
            </a:r>
            <a:r>
              <a:rPr lang="en-US" altLang="zh-CN" sz="2600" b="1" dirty="0" smtClean="0"/>
              <a:t>API</a:t>
            </a:r>
            <a:endParaRPr lang="zh-CN" altLang="zh-CN" sz="2600" dirty="0" smtClean="0"/>
          </a:p>
          <a:p>
            <a:pPr lvl="1"/>
            <a:r>
              <a:rPr lang="zh-CN" altLang="zh-CN" sz="2200" dirty="0" smtClean="0"/>
              <a:t>可以帮助我们自动获取访问限制比较严格的页面信息，比如一些登陆才可见的页面。</a:t>
            </a:r>
            <a:endParaRPr lang="en-US" altLang="zh-CN" sz="2200" dirty="0" smtClean="0"/>
          </a:p>
          <a:p>
            <a:r>
              <a:rPr lang="en-US" altLang="zh-CN" sz="2600" b="1" dirty="0" smtClean="0"/>
              <a:t>Session</a:t>
            </a:r>
            <a:r>
              <a:rPr lang="zh-CN" altLang="en-US" sz="2600" b="1" dirty="0" smtClean="0"/>
              <a:t>接口</a:t>
            </a:r>
            <a:endParaRPr lang="zh-CN" altLang="zh-CN" sz="2600" b="1" dirty="0" smtClean="0"/>
          </a:p>
          <a:p>
            <a:pPr lvl="1"/>
            <a:r>
              <a:rPr lang="zh-CN" altLang="zh-CN" sz="2200" dirty="0" smtClean="0"/>
              <a:t>自动保存</a:t>
            </a:r>
            <a:r>
              <a:rPr lang="en-US" altLang="zh-CN" sz="2200" dirty="0" smtClean="0"/>
              <a:t>cookies</a:t>
            </a:r>
            <a:r>
              <a:rPr lang="zh-CN" altLang="zh-CN" sz="2200" dirty="0" smtClean="0"/>
              <a:t>，设置请求参数，以便下次发送请求时自动带上请求参数。</a:t>
            </a:r>
            <a:r>
              <a:rPr lang="en-US" altLang="zh-CN" sz="2200" dirty="0" smtClean="0"/>
              <a:t>session</a:t>
            </a:r>
            <a:r>
              <a:rPr lang="zh-CN" altLang="zh-CN" sz="2200" dirty="0" smtClean="0"/>
              <a:t>被用来提供默认数据</a:t>
            </a:r>
            <a:r>
              <a:rPr lang="zh-CN" altLang="en-US" sz="2200" dirty="0" smtClean="0"/>
              <a:t>。</a:t>
            </a:r>
            <a:endParaRPr lang="en-US" altLang="zh-CN" sz="2200" dirty="0" smtClean="0"/>
          </a:p>
          <a:p>
            <a:pPr lvl="1"/>
            <a:r>
              <a:rPr lang="zh-CN" altLang="zh-CN" sz="2200" dirty="0" smtClean="0"/>
              <a:t>函数参数级别的数据会和</a:t>
            </a:r>
            <a:r>
              <a:rPr lang="en-US" altLang="zh-CN" sz="2200" dirty="0" smtClean="0"/>
              <a:t>session</a:t>
            </a:r>
            <a:r>
              <a:rPr lang="zh-CN" altLang="zh-CN" sz="2200" dirty="0" smtClean="0"/>
              <a:t>级别的数据合并，如果</a:t>
            </a:r>
            <a:r>
              <a:rPr lang="en-US" altLang="zh-CN" sz="2200" dirty="0" smtClean="0"/>
              <a:t>key</a:t>
            </a:r>
            <a:r>
              <a:rPr lang="zh-CN" altLang="zh-CN" sz="2200" dirty="0" smtClean="0"/>
              <a:t>重复，函数参数级别的数据将覆盖</a:t>
            </a:r>
            <a:r>
              <a:rPr lang="en-US" altLang="zh-CN" sz="2200" dirty="0" smtClean="0"/>
              <a:t>session</a:t>
            </a:r>
            <a:r>
              <a:rPr lang="zh-CN" altLang="zh-CN" sz="2200" dirty="0" smtClean="0"/>
              <a:t>级别的数据。如果想取消</a:t>
            </a:r>
            <a:r>
              <a:rPr lang="en-US" altLang="zh-CN" sz="2200" dirty="0" smtClean="0"/>
              <a:t>session</a:t>
            </a:r>
            <a:r>
              <a:rPr lang="zh-CN" altLang="zh-CN" sz="2200" dirty="0" smtClean="0"/>
              <a:t>的某个参数，可以再传递一个相同</a:t>
            </a:r>
            <a:r>
              <a:rPr lang="en-US" altLang="zh-CN" sz="2200" dirty="0" smtClean="0"/>
              <a:t>key</a:t>
            </a:r>
            <a:r>
              <a:rPr lang="zh-CN" altLang="zh-CN" sz="2200" dirty="0" smtClean="0"/>
              <a:t>但</a:t>
            </a:r>
            <a:r>
              <a:rPr lang="en-US" altLang="zh-CN" sz="2200" dirty="0" smtClean="0"/>
              <a:t>value</a:t>
            </a:r>
            <a:r>
              <a:rPr lang="zh-CN" altLang="zh-CN" sz="2200" dirty="0" smtClean="0"/>
              <a:t>为</a:t>
            </a:r>
            <a:r>
              <a:rPr lang="en-US" altLang="zh-CN" sz="2200" dirty="0" smtClean="0"/>
              <a:t>None</a:t>
            </a:r>
            <a:r>
              <a:rPr lang="zh-CN" altLang="zh-CN" sz="2200" dirty="0" smtClean="0"/>
              <a:t>的字典结构的参数。函数参数中的数据只会使用一次，并不会保存到</a:t>
            </a:r>
            <a:r>
              <a:rPr lang="en-US" altLang="zh-CN" sz="2200" dirty="0" smtClean="0"/>
              <a:t>session</a:t>
            </a:r>
            <a:r>
              <a:rPr lang="zh-CN" altLang="zh-CN" sz="2200" dirty="0" smtClean="0"/>
              <a:t>中。</a:t>
            </a:r>
            <a:endParaRPr kumimoji="1" lang="zh-CN" altLang="en-US" sz="22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62864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5537" name="Picture 1" descr="7}ALUHO(X]9V74QXMB$YOE5">
            <a:extLst>
              <a:ext uri="{FF2B5EF4-FFF2-40B4-BE49-F238E27FC236}">
                <a16:creationId xmlns="" xmlns:a16="http://schemas.microsoft.com/office/drawing/2014/main" id="{45D6455B-004E-E344-B8FF-635846D8331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96314" y="2302179"/>
            <a:ext cx="6346032" cy="309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0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 descr="83G3)0}$1~BG4JMB[U19HH7">
            <a:extLst>
              <a:ext uri="{FF2B5EF4-FFF2-40B4-BE49-F238E27FC236}">
                <a16:creationId xmlns="" xmlns:a16="http://schemas.microsoft.com/office/drawing/2014/main" id="{F0471049-2070-BE4A-B23E-86015A1D2C4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18983" y="5437683"/>
            <a:ext cx="8228449" cy="756639"/>
          </a:xfrm>
          <a:prstGeom prst="rect">
            <a:avLst/>
          </a:prstGeom>
          <a:noFill/>
          <a:extLst>
            <a:ext uri="{909E8E84-426E-40DD-AFC4-6F175D3DCCD1}">
              <a14:hiddenFill xmlns:a14="http://schemas.microsoft.com/office/drawing/2010/main">
                <a:solidFill>
                  <a:srgbClr val="FFFFFF"/>
                </a:solidFill>
              </a14:hiddenFill>
            </a:ext>
          </a:extLst>
        </p:spPr>
      </p:pic>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18984" y="1768779"/>
            <a:ext cx="8049830" cy="4724400"/>
          </a:xfrm>
        </p:spPr>
        <p:txBody>
          <a:bodyPr/>
          <a:lstStyle/>
          <a:p>
            <a:r>
              <a:rPr lang="en-US" altLang="zh-CN" sz="2600" b="1" dirty="0" smtClean="0"/>
              <a:t>SSL</a:t>
            </a:r>
            <a:r>
              <a:rPr lang="zh-CN" altLang="zh-CN" sz="2600" b="1" dirty="0" smtClean="0"/>
              <a:t>证书验证</a:t>
            </a:r>
          </a:p>
          <a:p>
            <a:pPr lvl="1"/>
            <a:r>
              <a:rPr lang="zh-CN" altLang="zh-CN" sz="2200" dirty="0" smtClean="0"/>
              <a:t>对于一些安全级别较高的网站，如银行网站，通常需要通过</a:t>
            </a:r>
            <a:r>
              <a:rPr lang="en-US" altLang="zh-CN" sz="2200" dirty="0" smtClean="0"/>
              <a:t>HTTPS</a:t>
            </a:r>
            <a:r>
              <a:rPr lang="zh-CN" altLang="zh-CN" sz="2200" dirty="0" smtClean="0"/>
              <a:t>协议来访问，并且需要提交验证</a:t>
            </a:r>
            <a:r>
              <a:rPr lang="en-US" altLang="zh-CN" sz="2200" dirty="0" smtClean="0"/>
              <a:t>SSL</a:t>
            </a:r>
            <a:r>
              <a:rPr lang="zh-CN" altLang="zh-CN" sz="2200" dirty="0" smtClean="0"/>
              <a:t>证书。</a:t>
            </a:r>
            <a:endParaRPr lang="en-US" altLang="zh-CN" sz="2200" dirty="0" smtClean="0"/>
          </a:p>
          <a:p>
            <a:pPr lvl="1"/>
            <a:r>
              <a:rPr lang="en-US" altLang="zh-CN" sz="2200" dirty="0" smtClean="0"/>
              <a:t>requests</a:t>
            </a:r>
            <a:r>
              <a:rPr lang="zh-CN" altLang="zh-CN" sz="2200" dirty="0" smtClean="0"/>
              <a:t>可以为</a:t>
            </a:r>
            <a:r>
              <a:rPr lang="en-US" altLang="zh-CN" sz="2200" dirty="0" smtClean="0"/>
              <a:t>HTTPS</a:t>
            </a:r>
            <a:r>
              <a:rPr lang="zh-CN" altLang="zh-CN" sz="2200" dirty="0" smtClean="0"/>
              <a:t>请求验证</a:t>
            </a:r>
            <a:r>
              <a:rPr lang="en-US" altLang="zh-CN" sz="2200" dirty="0" smtClean="0"/>
              <a:t>SSL</a:t>
            </a:r>
            <a:r>
              <a:rPr lang="zh-CN" altLang="zh-CN" sz="2200" dirty="0" smtClean="0"/>
              <a:t>证书，就像</a:t>
            </a:r>
            <a:r>
              <a:rPr lang="en-US" altLang="zh-CN" sz="2200" dirty="0" smtClean="0"/>
              <a:t>web</a:t>
            </a:r>
            <a:r>
              <a:rPr lang="zh-CN" altLang="zh-CN" sz="2200" dirty="0" smtClean="0"/>
              <a:t>浏览器一样。要想检查某个主机的</a:t>
            </a:r>
            <a:r>
              <a:rPr lang="en-US" altLang="zh-CN" sz="2200" dirty="0" smtClean="0"/>
              <a:t>SSL</a:t>
            </a:r>
            <a:r>
              <a:rPr lang="zh-CN" altLang="zh-CN" sz="2200" dirty="0" smtClean="0"/>
              <a:t>证书时，可以使用</a:t>
            </a:r>
            <a:r>
              <a:rPr lang="en-US" altLang="zh-CN" sz="2200" dirty="0" smtClean="0"/>
              <a:t> verify </a:t>
            </a:r>
            <a:r>
              <a:rPr lang="zh-CN" altLang="zh-CN" sz="2200" dirty="0" smtClean="0"/>
              <a:t>参数，默认情况下，</a:t>
            </a:r>
            <a:r>
              <a:rPr lang="en-US" altLang="zh-CN" sz="2200" dirty="0" smtClean="0"/>
              <a:t>verify </a:t>
            </a:r>
            <a:r>
              <a:rPr lang="zh-CN" altLang="zh-CN" sz="2200" dirty="0" smtClean="0"/>
              <a:t>设置为</a:t>
            </a:r>
            <a:r>
              <a:rPr lang="en-US" altLang="zh-CN" sz="2200" dirty="0" smtClean="0"/>
              <a:t>True</a:t>
            </a:r>
            <a:r>
              <a:rPr lang="zh-CN" altLang="zh-CN" sz="2200" dirty="0" smtClean="0"/>
              <a:t>。</a:t>
            </a:r>
            <a:endParaRPr lang="en-US" altLang="zh-CN" sz="2200" dirty="0" smtClean="0"/>
          </a:p>
          <a:p>
            <a:pPr lvl="1"/>
            <a:r>
              <a:rPr lang="zh-CN" altLang="zh-CN" sz="2200" dirty="0" smtClean="0"/>
              <a:t>选项</a:t>
            </a:r>
            <a:r>
              <a:rPr lang="en-US" altLang="zh-CN" sz="2200" dirty="0" smtClean="0"/>
              <a:t> verify </a:t>
            </a:r>
            <a:r>
              <a:rPr lang="zh-CN" altLang="zh-CN" sz="2200" dirty="0" smtClean="0"/>
              <a:t>仅应用于主机证书。我们也可以指定一个本地证书用作客户端证书，客户端证书可以是单个文件（包含密钥和证书）或一个包含两个文件路径的元组</a:t>
            </a:r>
            <a:r>
              <a:rPr lang="zh-CN" altLang="zh-CN" dirty="0" smtClean="0"/>
              <a:t>。</a:t>
            </a:r>
            <a:endParaRPr lang="en-US" altLang="zh-CN" dirty="0" smtClean="0"/>
          </a:p>
          <a:p>
            <a:pPr marL="0" indent="0">
              <a:buNone/>
            </a:pPr>
            <a:endParaRPr lang="zh-CN" altLang="zh-CN"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a:extLst>
              <a:ext uri="{FF2B5EF4-FFF2-40B4-BE49-F238E27FC236}">
                <a16:creationId xmlns="" xmlns:a16="http://schemas.microsoft.com/office/drawing/2014/main" id="{7080141F-9539-FE4F-85C7-FC831F3E125C}"/>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9.2</a:t>
            </a:r>
            <a:r>
              <a:rPr lang="zh-CN" altLang="en-US" kern="0" dirty="0"/>
              <a:t> </a:t>
            </a:r>
            <a:r>
              <a:rPr lang="en-US" altLang="zh-CN" kern="0" dirty="0" smtClean="0"/>
              <a:t>requests</a:t>
            </a:r>
            <a:r>
              <a:rPr lang="zh-CN" altLang="en-US" kern="0" dirty="0"/>
              <a:t>库</a:t>
            </a:r>
          </a:p>
        </p:txBody>
      </p:sp>
      <p:sp>
        <p:nvSpPr>
          <p:cNvPr id="11" name="圆角矩形标注 10"/>
          <p:cNvSpPr/>
          <p:nvPr/>
        </p:nvSpPr>
        <p:spPr bwMode="auto">
          <a:xfrm>
            <a:off x="7154606" y="5053992"/>
            <a:ext cx="1622322" cy="649399"/>
          </a:xfrm>
          <a:prstGeom prst="wedgeRoundRectCallout">
            <a:avLst>
              <a:gd name="adj1" fmla="val -98107"/>
              <a:gd name="adj2" fmla="val 6290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 altLang="zh-CN" sz="1600" dirty="0" smtClean="0">
                <a:solidFill>
                  <a:schemeClr val="bg1"/>
                </a:solidFill>
                <a:latin typeface="Times New Roman" panose="02020603050405020304" pitchFamily="18" charset="0"/>
                <a:ea typeface="黑体" panose="02010609060101010101" pitchFamily="49" charset="-122"/>
              </a:rPr>
              <a:t>/path</a:t>
            </a:r>
            <a:r>
              <a:rPr lang="zh-CN" altLang="en-US" sz="1600" dirty="0" smtClean="0">
                <a:solidFill>
                  <a:schemeClr val="bg1"/>
                </a:solidFill>
                <a:latin typeface="Times New Roman" panose="02020603050405020304" pitchFamily="18" charset="0"/>
                <a:ea typeface="黑体" panose="02010609060101010101" pitchFamily="49" charset="-122"/>
              </a:rPr>
              <a:t>指的是证书的本地路径</a:t>
            </a:r>
            <a:endParaRPr kumimoji="0" lang="zh-CN" altLang="en-US" sz="1600"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04553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38514" y="1946787"/>
            <a:ext cx="8074544" cy="4410468"/>
          </a:xfrm>
        </p:spPr>
        <p:txBody>
          <a:bodyPr/>
          <a:lstStyle/>
          <a:p>
            <a:r>
              <a:rPr lang="en" altLang="zh-CN" b="1" dirty="0"/>
              <a:t>Beautiful Soup </a:t>
            </a:r>
            <a:r>
              <a:rPr lang="zh-CN" altLang="en-US" dirty="0"/>
              <a:t>是用</a:t>
            </a:r>
            <a:r>
              <a:rPr lang="en" altLang="zh-CN" dirty="0"/>
              <a:t>Python</a:t>
            </a:r>
            <a:r>
              <a:rPr lang="zh-CN" altLang="en-US" dirty="0"/>
              <a:t>写的一个</a:t>
            </a:r>
            <a:r>
              <a:rPr lang="en" altLang="zh-CN" dirty="0"/>
              <a:t>HTML/XML</a:t>
            </a:r>
            <a:r>
              <a:rPr lang="zh-CN" altLang="en-US" dirty="0"/>
              <a:t>的解析器，它可以很好的处理不规范标记并生成剖析树</a:t>
            </a:r>
            <a:r>
              <a:rPr lang="en-US" altLang="zh-CN" dirty="0"/>
              <a:t>(</a:t>
            </a:r>
            <a:r>
              <a:rPr lang="en" altLang="zh-CN" dirty="0"/>
              <a:t>parse tree)</a:t>
            </a:r>
            <a:r>
              <a:rPr lang="zh-CN" altLang="en" dirty="0"/>
              <a:t>。</a:t>
            </a:r>
            <a:endParaRPr lang="en-US" altLang="zh-CN" dirty="0"/>
          </a:p>
          <a:p>
            <a:r>
              <a:rPr lang="zh-CN" altLang="en-US" dirty="0"/>
              <a:t>它提供简单又常用的导航（</a:t>
            </a:r>
            <a:r>
              <a:rPr lang="en" altLang="zh-CN" dirty="0"/>
              <a:t>navigating</a:t>
            </a:r>
            <a:r>
              <a:rPr lang="zh-CN" altLang="en" dirty="0"/>
              <a:t>）、</a:t>
            </a:r>
            <a:r>
              <a:rPr lang="zh-CN" altLang="en-US" dirty="0"/>
              <a:t>搜索以及修改剖析树的操作，可以大大节省解析复杂</a:t>
            </a:r>
            <a:r>
              <a:rPr lang="en" altLang="zh-CN" dirty="0"/>
              <a:t>HTML/XML</a:t>
            </a:r>
            <a:r>
              <a:rPr lang="zh-CN" altLang="en-US" dirty="0"/>
              <a:t>数据的编程时间</a:t>
            </a:r>
            <a:r>
              <a:rPr lang="zh-CN" altLang="en-US" dirty="0" smtClean="0"/>
              <a:t>。</a:t>
            </a:r>
            <a:endParaRPr lang="en-US" altLang="zh-CN" sz="1800" dirty="0"/>
          </a:p>
          <a:p>
            <a:r>
              <a:rPr lang="en-US" altLang="zh-CN" dirty="0"/>
              <a:t>【</a:t>
            </a:r>
            <a:r>
              <a:rPr lang="zh-CN" altLang="en-US" dirty="0"/>
              <a:t>例</a:t>
            </a:r>
            <a:r>
              <a:rPr lang="en-US" altLang="zh-CN" dirty="0" smtClean="0"/>
              <a:t>9-3】</a:t>
            </a:r>
            <a:r>
              <a:rPr lang="zh-CN" altLang="en-US" dirty="0" smtClean="0"/>
              <a:t>安装</a:t>
            </a:r>
            <a:r>
              <a:rPr lang="en" altLang="zh-CN" dirty="0"/>
              <a:t>Beautiful Soup</a:t>
            </a:r>
            <a:r>
              <a:rPr lang="zh-CN" altLang="en-US" dirty="0"/>
              <a:t>和页面解析器</a:t>
            </a:r>
            <a:r>
              <a:rPr lang="en" altLang="zh-CN" dirty="0" err="1"/>
              <a:t>lxml</a:t>
            </a:r>
            <a:r>
              <a:rPr lang="zh-CN" altLang="en" dirty="0"/>
              <a:t>。</a:t>
            </a:r>
          </a:p>
          <a:p>
            <a:pPr marL="0" indent="457200">
              <a:buNone/>
            </a:pPr>
            <a:r>
              <a:rPr lang="en" altLang="zh-CN" sz="2400" dirty="0"/>
              <a:t>pip install beautifulsoup4 </a:t>
            </a:r>
          </a:p>
          <a:p>
            <a:pPr marL="0" indent="457200">
              <a:buNone/>
            </a:pPr>
            <a:r>
              <a:rPr lang="en" altLang="zh-CN" sz="2400" dirty="0"/>
              <a:t>pip install </a:t>
            </a:r>
            <a:r>
              <a:rPr lang="en" altLang="zh-CN" sz="2400" dirty="0" smtClean="0"/>
              <a:t>lxml</a:t>
            </a:r>
            <a:endParaRPr lang="zh-CN" altLang="en-US" sz="24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Tree>
    <p:extLst>
      <p:ext uri="{BB962C8B-B14F-4D97-AF65-F5344CB8AC3E}">
        <p14:creationId xmlns:p14="http://schemas.microsoft.com/office/powerpoint/2010/main" val="212495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50025" y="1677099"/>
            <a:ext cx="8236776" cy="4753198"/>
          </a:xfrm>
        </p:spPr>
        <p:txBody>
          <a:bodyPr/>
          <a:lstStyle/>
          <a:p>
            <a:r>
              <a:rPr lang="zh-CN" altLang="zh-CN" b="1" dirty="0" smtClean="0"/>
              <a:t>正则表达式</a:t>
            </a:r>
            <a:r>
              <a:rPr lang="en-US" altLang="zh-CN" b="1" dirty="0" smtClean="0"/>
              <a:t>(regular expression)</a:t>
            </a:r>
            <a:endParaRPr lang="zh-CN" altLang="zh-CN" b="1" dirty="0"/>
          </a:p>
          <a:p>
            <a:pPr lvl="1"/>
            <a:r>
              <a:rPr lang="zh-CN" altLang="zh-CN" dirty="0" smtClean="0"/>
              <a:t>正则表达式是用于处理字符串的强大工具，拥有自己独特的语法以及一个独立的处理引擎。</a:t>
            </a:r>
            <a:endParaRPr lang="en-US" altLang="zh-CN" dirty="0" smtClean="0"/>
          </a:p>
          <a:p>
            <a:pPr lvl="1"/>
            <a:r>
              <a:rPr lang="zh-CN" altLang="zh-CN" dirty="0" smtClean="0"/>
              <a:t>正则表达式描述</a:t>
            </a:r>
            <a:r>
              <a:rPr lang="zh-CN" altLang="zh-CN" dirty="0"/>
              <a:t>了一种字符串匹配的模式（</a:t>
            </a:r>
            <a:r>
              <a:rPr lang="en-US" altLang="zh-CN" dirty="0"/>
              <a:t>pattern</a:t>
            </a:r>
            <a:r>
              <a:rPr lang="zh-CN" altLang="zh-CN" dirty="0"/>
              <a:t>），可以用来检查一个字符串中是否含有某种子串、将匹配的子串替换或者从中取出符合某个条件的子串等</a:t>
            </a:r>
            <a:r>
              <a:rPr lang="zh-CN" altLang="zh-CN" dirty="0" smtClean="0"/>
              <a:t>。</a:t>
            </a:r>
            <a:endParaRPr lang="en-US" altLang="zh-CN" dirty="0"/>
          </a:p>
          <a:p>
            <a:pPr lvl="1"/>
            <a:r>
              <a:rPr lang="zh-CN" altLang="zh-CN" dirty="0"/>
              <a:t>正则表达式是由普通字符（例如字符</a:t>
            </a:r>
            <a:r>
              <a:rPr lang="en-US" altLang="zh-CN" dirty="0"/>
              <a:t> a </a:t>
            </a:r>
            <a:r>
              <a:rPr lang="zh-CN" altLang="zh-CN" dirty="0"/>
              <a:t>到</a:t>
            </a:r>
            <a:r>
              <a:rPr lang="en-US" altLang="zh-CN" dirty="0"/>
              <a:t> z</a:t>
            </a:r>
            <a:r>
              <a:rPr lang="zh-CN" altLang="zh-CN" dirty="0"/>
              <a:t>）以及特殊字符（</a:t>
            </a:r>
            <a:r>
              <a:rPr lang="zh-CN" altLang="zh-CN" dirty="0" smtClean="0"/>
              <a:t>称为</a:t>
            </a:r>
            <a:r>
              <a:rPr lang="en-US" altLang="zh-CN" dirty="0" smtClean="0"/>
              <a:t>“</a:t>
            </a:r>
            <a:r>
              <a:rPr lang="zh-CN" altLang="zh-CN" dirty="0" smtClean="0"/>
              <a:t>元字符</a:t>
            </a:r>
            <a:r>
              <a:rPr lang="en-US" altLang="zh-CN" dirty="0" smtClean="0"/>
              <a:t>”</a:t>
            </a:r>
            <a:r>
              <a:rPr lang="zh-CN" altLang="zh-CN" dirty="0" smtClean="0"/>
              <a:t>）</a:t>
            </a:r>
            <a:r>
              <a:rPr lang="zh-CN" altLang="zh-CN" dirty="0"/>
              <a:t>组成的文字模式</a:t>
            </a:r>
            <a:r>
              <a:rPr lang="zh-CN" altLang="zh-CN" dirty="0" smtClean="0"/>
              <a:t>。正则表达式的组件可以是单个的字符、字符集合、字符范围、字符间的选择或者所有这些组件的任意组合。</a:t>
            </a:r>
            <a:endParaRPr lang="en-US" altLang="zh-CN" dirty="0" smtClean="0"/>
          </a:p>
          <a:p>
            <a:pPr lvl="1"/>
            <a:r>
              <a:rPr lang="zh-CN" altLang="zh-CN" dirty="0" smtClean="0"/>
              <a:t>构造正则表达式的方法是用多种元字符与运算符将小的表达式结合在一起来创建更大的表达式。</a:t>
            </a:r>
            <a:endParaRPr lang="zh-CN" altLang="en-US"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Tree>
    <p:extLst>
      <p:ext uri="{BB962C8B-B14F-4D97-AF65-F5344CB8AC3E}">
        <p14:creationId xmlns:p14="http://schemas.microsoft.com/office/powerpoint/2010/main" val="332756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graphicFrame>
        <p:nvGraphicFramePr>
          <p:cNvPr id="4" name="表格 3">
            <a:extLst>
              <a:ext uri="{FF2B5EF4-FFF2-40B4-BE49-F238E27FC236}">
                <a16:creationId xmlns="" xmlns:a16="http://schemas.microsoft.com/office/drawing/2014/main" id="{EED120D6-4225-1644-B5F8-E3BCCF491AA6}"/>
              </a:ext>
            </a:extLst>
          </p:cNvPr>
          <p:cNvGraphicFramePr>
            <a:graphicFrameLocks noGrp="1"/>
          </p:cNvGraphicFramePr>
          <p:nvPr>
            <p:extLst>
              <p:ext uri="{D42A27DB-BD31-4B8C-83A1-F6EECF244321}">
                <p14:modId xmlns:p14="http://schemas.microsoft.com/office/powerpoint/2010/main" val="3056908762"/>
              </p:ext>
            </p:extLst>
          </p:nvPr>
        </p:nvGraphicFramePr>
        <p:xfrm>
          <a:off x="503046" y="2255349"/>
          <a:ext cx="8198509" cy="4027465"/>
        </p:xfrm>
        <a:graphic>
          <a:graphicData uri="http://schemas.openxmlformats.org/drawingml/2006/table">
            <a:tbl>
              <a:tblPr firstRow="1" firstCol="1" bandRow="1">
                <a:tableStyleId>{5C22544A-7EE6-4342-B048-85BDC9FD1C3A}</a:tableStyleId>
              </a:tblPr>
              <a:tblGrid>
                <a:gridCol w="839057">
                  <a:extLst>
                    <a:ext uri="{9D8B030D-6E8A-4147-A177-3AD203B41FA5}">
                      <a16:colId xmlns="" xmlns:a16="http://schemas.microsoft.com/office/drawing/2014/main" val="3341680916"/>
                    </a:ext>
                  </a:extLst>
                </a:gridCol>
                <a:gridCol w="7359452"/>
              </a:tblGrid>
              <a:tr h="286536">
                <a:tc>
                  <a:txBody>
                    <a:bodyPr/>
                    <a:lstStyle/>
                    <a:p>
                      <a:pPr algn="l" fontAlgn="auto">
                        <a:lnSpc>
                          <a:spcPts val="1800"/>
                        </a:lnSpc>
                        <a:spcAft>
                          <a:spcPts val="0"/>
                        </a:spcAft>
                      </a:pPr>
                      <a:r>
                        <a:rPr lang="zh-CN" sz="1800" kern="0" dirty="0">
                          <a:effectLst/>
                        </a:rPr>
                        <a:t>元字符</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ctr" fontAlgn="auto">
                        <a:lnSpc>
                          <a:spcPts val="1800"/>
                        </a:lnSpc>
                        <a:spcAft>
                          <a:spcPts val="0"/>
                        </a:spcAft>
                      </a:pPr>
                      <a:r>
                        <a:rPr lang="zh-CN" sz="1800" kern="0" dirty="0">
                          <a:effectLst/>
                        </a:rPr>
                        <a:t>描述</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3417875317"/>
                  </a:ext>
                </a:extLst>
              </a:tr>
              <a:tr h="286536">
                <a:tc gridSpan="2">
                  <a:txBody>
                    <a:bodyPr/>
                    <a:lstStyle/>
                    <a:p>
                      <a:pPr algn="ctr" fontAlgn="auto">
                        <a:lnSpc>
                          <a:spcPts val="1800"/>
                        </a:lnSpc>
                        <a:spcAft>
                          <a:spcPts val="0"/>
                        </a:spcAft>
                      </a:pPr>
                      <a:r>
                        <a:rPr lang="zh-CN" sz="1800" kern="0" dirty="0">
                          <a:effectLst/>
                        </a:rPr>
                        <a:t>一般字符</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hMerge="1">
                  <a:txBody>
                    <a:bodyPr/>
                    <a:lstStyle/>
                    <a:p>
                      <a:endParaRPr lang="zh-CN" altLang="en-US"/>
                    </a:p>
                  </a:txBody>
                  <a:tcPr/>
                </a:tc>
                <a:extLst>
                  <a:ext uri="{0D108BD9-81ED-4DB2-BD59-A6C34878D82A}">
                    <a16:rowId xmlns="" xmlns:a16="http://schemas.microsoft.com/office/drawing/2014/main" val="3224461959"/>
                  </a:ext>
                </a:extLst>
              </a:tr>
              <a:tr h="287987">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转义字符。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748660828"/>
                  </a:ext>
                </a:extLst>
              </a:tr>
              <a:tr h="287987">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匹配除</a:t>
                      </a:r>
                      <a:r>
                        <a:rPr lang="en-US" sz="1800" kern="0">
                          <a:effectLst/>
                        </a:rPr>
                        <a:t>“\n”</a:t>
                      </a:r>
                      <a:r>
                        <a:rPr lang="zh-CN" sz="1800" kern="0">
                          <a:effectLst/>
                        </a:rPr>
                        <a:t>之外的任何单个字符。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3298205446"/>
                  </a:ext>
                </a:extLst>
              </a:tr>
              <a:tr h="287987">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定义字符集。匹配指定范围内的任意字符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3754709131"/>
                  </a:ext>
                </a:extLst>
              </a:tr>
              <a:tr h="286536">
                <a:tc gridSpan="2">
                  <a:txBody>
                    <a:bodyPr/>
                    <a:lstStyle/>
                    <a:p>
                      <a:pPr algn="ctr" fontAlgn="auto">
                        <a:lnSpc>
                          <a:spcPts val="1800"/>
                        </a:lnSpc>
                        <a:spcAft>
                          <a:spcPts val="0"/>
                        </a:spcAft>
                      </a:pPr>
                      <a:r>
                        <a:rPr lang="zh-CN" sz="1800" kern="0" dirty="0">
                          <a:effectLst/>
                        </a:rPr>
                        <a:t>预定义字符集，可以写在</a:t>
                      </a:r>
                      <a:r>
                        <a:rPr lang="en-US" sz="1800" kern="0" dirty="0">
                          <a:effectLst/>
                        </a:rPr>
                        <a:t>[…]</a:t>
                      </a:r>
                      <a:r>
                        <a:rPr lang="zh-CN" sz="1800" kern="0" dirty="0">
                          <a:effectLst/>
                        </a:rPr>
                        <a:t>中</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hMerge="1">
                  <a:txBody>
                    <a:bodyPr/>
                    <a:lstStyle/>
                    <a:p>
                      <a:endParaRPr lang="zh-CN" altLang="en-US"/>
                    </a:p>
                  </a:txBody>
                  <a:tcPr/>
                </a:tc>
                <a:extLst>
                  <a:ext uri="{0D108BD9-81ED-4DB2-BD59-A6C34878D82A}">
                    <a16:rowId xmlns="" xmlns:a16="http://schemas.microsoft.com/office/drawing/2014/main" val="4245047483"/>
                  </a:ext>
                </a:extLst>
              </a:tr>
              <a:tr h="287987">
                <a:tc>
                  <a:txBody>
                    <a:bodyPr/>
                    <a:lstStyle/>
                    <a:p>
                      <a:pPr algn="l" fontAlgn="auto" latinLnBrk="1">
                        <a:lnSpc>
                          <a:spcPts val="1800"/>
                        </a:lnSpc>
                        <a:spcAft>
                          <a:spcPts val="0"/>
                        </a:spcAft>
                      </a:pPr>
                      <a:r>
                        <a:rPr lang="en-US" sz="1800" kern="0">
                          <a:effectLst/>
                        </a:rPr>
                        <a:t>\d</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dirty="0">
                          <a:effectLst/>
                        </a:rPr>
                        <a:t>匹配一个数字字符。</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1231505391"/>
                  </a:ext>
                </a:extLst>
              </a:tr>
              <a:tr h="287987">
                <a:tc>
                  <a:txBody>
                    <a:bodyPr/>
                    <a:lstStyle/>
                    <a:p>
                      <a:pPr algn="l" fontAlgn="auto" latinLnBrk="1">
                        <a:lnSpc>
                          <a:spcPts val="1800"/>
                        </a:lnSpc>
                        <a:spcAft>
                          <a:spcPts val="0"/>
                        </a:spcAft>
                      </a:pPr>
                      <a:r>
                        <a:rPr lang="en-US" sz="1800" kern="0">
                          <a:effectLst/>
                        </a:rPr>
                        <a:t>\D</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匹配一个非数字字符。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2913339418"/>
                  </a:ext>
                </a:extLst>
              </a:tr>
              <a:tr h="287987">
                <a:tc>
                  <a:txBody>
                    <a:bodyPr/>
                    <a:lstStyle/>
                    <a:p>
                      <a:pPr algn="l" fontAlgn="auto" latinLnBrk="1">
                        <a:lnSpc>
                          <a:spcPts val="1800"/>
                        </a:lnSpc>
                        <a:spcAft>
                          <a:spcPts val="0"/>
                        </a:spcAft>
                      </a:pPr>
                      <a:r>
                        <a:rPr lang="en-US" sz="1800" kern="0">
                          <a:effectLst/>
                        </a:rPr>
                        <a:t>\s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匹配任何不可见字符，包括空格、制表符、换页符等等。</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350330497"/>
                  </a:ext>
                </a:extLst>
              </a:tr>
              <a:tr h="287987">
                <a:tc>
                  <a:txBody>
                    <a:bodyPr/>
                    <a:lstStyle/>
                    <a:p>
                      <a:pPr algn="l" fontAlgn="auto" latinLnBrk="1">
                        <a:lnSpc>
                          <a:spcPts val="1800"/>
                        </a:lnSpc>
                        <a:spcAft>
                          <a:spcPts val="0"/>
                        </a:spcAft>
                      </a:pPr>
                      <a:r>
                        <a:rPr lang="en-US" sz="1800" kern="0">
                          <a:effectLst/>
                        </a:rPr>
                        <a:t>\S</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匹配任何可见字符。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4218425956"/>
                  </a:ext>
                </a:extLst>
              </a:tr>
              <a:tr h="287987">
                <a:tc>
                  <a:txBody>
                    <a:bodyPr/>
                    <a:lstStyle/>
                    <a:p>
                      <a:pPr algn="l" fontAlgn="auto" latinLnBrk="1">
                        <a:lnSpc>
                          <a:spcPts val="1800"/>
                        </a:lnSpc>
                        <a:spcAft>
                          <a:spcPts val="0"/>
                        </a:spcAft>
                      </a:pPr>
                      <a:r>
                        <a:rPr lang="en-US" sz="1800" kern="0">
                          <a:effectLst/>
                        </a:rPr>
                        <a:t>\w</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匹配包括下划线的任何单词字符。这里的</a:t>
                      </a:r>
                      <a:r>
                        <a:rPr lang="en-US" sz="1800" kern="0">
                          <a:effectLst/>
                        </a:rPr>
                        <a:t>"</a:t>
                      </a:r>
                      <a:r>
                        <a:rPr lang="zh-CN" sz="1800" kern="0">
                          <a:effectLst/>
                        </a:rPr>
                        <a:t>单词</a:t>
                      </a:r>
                      <a:r>
                        <a:rPr lang="en-US" sz="1800" kern="0">
                          <a:effectLst/>
                        </a:rPr>
                        <a:t>"</a:t>
                      </a:r>
                      <a:r>
                        <a:rPr lang="zh-CN" sz="1800" kern="0">
                          <a:effectLst/>
                        </a:rPr>
                        <a:t>字符使用</a:t>
                      </a:r>
                      <a:r>
                        <a:rPr lang="en-US" sz="1800" kern="0">
                          <a:effectLst/>
                        </a:rPr>
                        <a:t>Unicode</a:t>
                      </a:r>
                      <a:r>
                        <a:rPr lang="zh-CN" sz="1800" kern="0">
                          <a:effectLst/>
                        </a:rPr>
                        <a:t>字符集。</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28205852"/>
                  </a:ext>
                </a:extLst>
              </a:tr>
              <a:tr h="287987">
                <a:tc>
                  <a:txBody>
                    <a:bodyPr/>
                    <a:lstStyle/>
                    <a:p>
                      <a:pPr algn="l" fontAlgn="auto" latinLnBrk="1">
                        <a:lnSpc>
                          <a:spcPts val="1800"/>
                        </a:lnSpc>
                        <a:spcAft>
                          <a:spcPts val="0"/>
                        </a:spcAft>
                      </a:pPr>
                      <a:r>
                        <a:rPr lang="en-US" sz="1800" kern="0">
                          <a:effectLst/>
                        </a:rPr>
                        <a:t>\W</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匹配任何非单词字符。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1308529116"/>
                  </a:ext>
                </a:extLst>
              </a:tr>
              <a:tr h="287987">
                <a:tc>
                  <a:txBody>
                    <a:bodyPr/>
                    <a:lstStyle/>
                    <a:p>
                      <a:pPr algn="l" fontAlgn="auto" latinLnBrk="1">
                        <a:lnSpc>
                          <a:spcPts val="1800"/>
                        </a:lnSpc>
                        <a:spcAft>
                          <a:spcPts val="0"/>
                        </a:spcAft>
                      </a:pPr>
                      <a:r>
                        <a:rPr lang="en-US" sz="1800" kern="0">
                          <a:effectLst/>
                        </a:rPr>
                        <a:t>\t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a:effectLst/>
                        </a:rPr>
                        <a:t>匹配一个制表符。</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974845151"/>
                  </a:ext>
                </a:extLst>
              </a:tr>
              <a:tr h="287987">
                <a:tc>
                  <a:txBody>
                    <a:bodyPr/>
                    <a:lstStyle/>
                    <a:p>
                      <a:pPr algn="l" fontAlgn="auto" latinLnBrk="1">
                        <a:lnSpc>
                          <a:spcPts val="1800"/>
                        </a:lnSpc>
                        <a:spcAft>
                          <a:spcPts val="0"/>
                        </a:spcAft>
                      </a:pPr>
                      <a:r>
                        <a:rPr lang="en-US" sz="1800" kern="0">
                          <a:effectLst/>
                        </a:rPr>
                        <a:t>\n</a:t>
                      </a:r>
                      <a:endParaRPr lang="zh-CN" sz="1800" kern="100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tc>
                  <a:txBody>
                    <a:bodyPr/>
                    <a:lstStyle/>
                    <a:p>
                      <a:pPr algn="l" fontAlgn="auto" latinLnBrk="1">
                        <a:lnSpc>
                          <a:spcPts val="1800"/>
                        </a:lnSpc>
                        <a:spcAft>
                          <a:spcPts val="0"/>
                        </a:spcAft>
                      </a:pPr>
                      <a:r>
                        <a:rPr lang="zh-CN" sz="1800" kern="0" dirty="0">
                          <a:effectLst/>
                        </a:rPr>
                        <a:t>匹配一个换行符。等价于</a:t>
                      </a:r>
                      <a:r>
                        <a:rPr lang="en-US" sz="1800" kern="0" dirty="0">
                          <a:effectLst/>
                        </a:rPr>
                        <a:t>\x0a</a:t>
                      </a:r>
                      <a:r>
                        <a:rPr lang="zh-CN" sz="1800" kern="0" dirty="0">
                          <a:effectLst/>
                        </a:rPr>
                        <a:t>和</a:t>
                      </a:r>
                      <a:r>
                        <a:rPr lang="en-US" sz="1800" kern="0" dirty="0">
                          <a:effectLst/>
                        </a:rPr>
                        <a:t>\</a:t>
                      </a:r>
                      <a:r>
                        <a:rPr lang="en-US" sz="1800" kern="0" dirty="0" err="1">
                          <a:effectLst/>
                        </a:rPr>
                        <a:t>cJ</a:t>
                      </a:r>
                      <a:r>
                        <a:rPr lang="zh-CN" sz="1800" kern="0" dirty="0">
                          <a:effectLst/>
                        </a:rPr>
                        <a:t>。</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49045" marR="49045" marT="0" marB="0" anchor="ctr"/>
                </a:tc>
                <a:extLst>
                  <a:ext uri="{0D108BD9-81ED-4DB2-BD59-A6C34878D82A}">
                    <a16:rowId xmlns="" xmlns:a16="http://schemas.microsoft.com/office/drawing/2014/main" val="642956642"/>
                  </a:ext>
                </a:extLst>
              </a:tr>
            </a:tbl>
          </a:graphicData>
        </a:graphic>
      </p:graphicFrame>
      <p:sp>
        <p:nvSpPr>
          <p:cNvPr id="5"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477049" y="1709039"/>
            <a:ext cx="3722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rPr>
              <a:t>常用</a:t>
            </a:r>
            <a:r>
              <a:rPr kumimoji="0" lang="zh-CN" altLang="zh-CN"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的定义正则表达式的</a:t>
            </a:r>
            <a:r>
              <a:rPr kumimoji="0" lang="zh-CN"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rPr>
              <a:t>元字符</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78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zh-CN" altLang="en-US"/>
              <a:t>提纲</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678420" y="2094271"/>
            <a:ext cx="7848600" cy="3996814"/>
          </a:xfrm>
        </p:spPr>
        <p:txBody>
          <a:bodyPr/>
          <a:lstStyle/>
          <a:p>
            <a:pPr>
              <a:lnSpc>
                <a:spcPct val="130000"/>
              </a:lnSpc>
              <a:buFont typeface="Wingdings" pitchFamily="2" charset="2"/>
              <a:buChar char=""/>
            </a:pPr>
            <a:r>
              <a:rPr lang="zh-CN" altLang="en-US" dirty="0" smtClean="0">
                <a:latin typeface="黑体" panose="02010609060101010101" pitchFamily="49" charset="-122"/>
              </a:rPr>
              <a:t>本章案例</a:t>
            </a:r>
            <a:endParaRPr lang="zh-CN" altLang="en-US" dirty="0">
              <a:latin typeface="黑体" panose="02010609060101010101" pitchFamily="49" charset="-122"/>
            </a:endParaRPr>
          </a:p>
          <a:p>
            <a:pPr>
              <a:lnSpc>
                <a:spcPct val="130000"/>
              </a:lnSpc>
              <a:buFont typeface="Wingdings" pitchFamily="2" charset="2"/>
              <a:buChar char=""/>
            </a:pPr>
            <a:r>
              <a:rPr lang="en-US" altLang="zh-CN" dirty="0">
                <a:ea typeface="MingLiU_HKSCS" panose="02020500000000000000" pitchFamily="18" charset="-120"/>
              </a:rPr>
              <a:t>Requests</a:t>
            </a:r>
            <a:r>
              <a:rPr lang="zh-CN" altLang="en-US" dirty="0">
                <a:latin typeface="黑体" panose="02010609060101010101" pitchFamily="49" charset="-122"/>
              </a:rPr>
              <a:t>库</a:t>
            </a:r>
          </a:p>
          <a:p>
            <a:pPr>
              <a:lnSpc>
                <a:spcPct val="130000"/>
              </a:lnSpc>
              <a:buFont typeface="Wingdings" pitchFamily="2" charset="2"/>
              <a:buChar char=""/>
            </a:pPr>
            <a:r>
              <a:rPr lang="en-US" altLang="zh-CN" dirty="0"/>
              <a:t>Beautiful</a:t>
            </a:r>
            <a:r>
              <a:rPr lang="zh-CN" altLang="en-US" dirty="0"/>
              <a:t> </a:t>
            </a:r>
            <a:r>
              <a:rPr lang="en-US" altLang="zh-CN" dirty="0"/>
              <a:t>Soup</a:t>
            </a:r>
            <a:r>
              <a:rPr lang="zh-CN" altLang="en-US" dirty="0">
                <a:latin typeface="黑体" panose="02010609060101010101" pitchFamily="49" charset="-122"/>
              </a:rPr>
              <a:t>库</a:t>
            </a:r>
          </a:p>
          <a:p>
            <a:pPr>
              <a:lnSpc>
                <a:spcPct val="130000"/>
              </a:lnSpc>
              <a:buFont typeface="Wingdings" pitchFamily="2" charset="2"/>
              <a:buChar char=""/>
            </a:pPr>
            <a:r>
              <a:rPr lang="zh-CN" altLang="en-US" dirty="0">
                <a:latin typeface="黑体" panose="02010609060101010101" pitchFamily="49" charset="-122"/>
              </a:rPr>
              <a:t>编程实践</a:t>
            </a:r>
          </a:p>
          <a:p>
            <a:pPr>
              <a:lnSpc>
                <a:spcPct val="130000"/>
              </a:lnSpc>
              <a:buFont typeface="Wingdings" pitchFamily="2" charset="2"/>
              <a:buChar char=""/>
            </a:pPr>
            <a:r>
              <a:rPr lang="zh-CN" altLang="en-US" dirty="0">
                <a:latin typeface="黑体" panose="02010609060101010101" pitchFamily="49" charset="-122"/>
              </a:rPr>
              <a:t>习题</a:t>
            </a:r>
          </a:p>
        </p:txBody>
      </p:sp>
    </p:spTree>
    <p:extLst>
      <p:ext uri="{BB962C8B-B14F-4D97-AF65-F5344CB8AC3E}">
        <p14:creationId xmlns:p14="http://schemas.microsoft.com/office/powerpoint/2010/main" val="141366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graphicFrame>
        <p:nvGraphicFramePr>
          <p:cNvPr id="8" name="表格 7">
            <a:extLst>
              <a:ext uri="{FF2B5EF4-FFF2-40B4-BE49-F238E27FC236}">
                <a16:creationId xmlns="" xmlns:a16="http://schemas.microsoft.com/office/drawing/2014/main" id="{3327DCF8-631C-E249-989F-6BBBBA2A1993}"/>
              </a:ext>
            </a:extLst>
          </p:cNvPr>
          <p:cNvGraphicFramePr>
            <a:graphicFrameLocks noGrp="1"/>
          </p:cNvGraphicFramePr>
          <p:nvPr>
            <p:extLst>
              <p:ext uri="{D42A27DB-BD31-4B8C-83A1-F6EECF244321}">
                <p14:modId xmlns:p14="http://schemas.microsoft.com/office/powerpoint/2010/main" val="3648417082"/>
              </p:ext>
            </p:extLst>
          </p:nvPr>
        </p:nvGraphicFramePr>
        <p:xfrm>
          <a:off x="739014" y="1972614"/>
          <a:ext cx="7552038" cy="4678912"/>
        </p:xfrm>
        <a:graphic>
          <a:graphicData uri="http://schemas.openxmlformats.org/drawingml/2006/table">
            <a:tbl>
              <a:tblPr firstRow="1" firstCol="1" bandRow="1">
                <a:tableStyleId>{5C22544A-7EE6-4342-B048-85BDC9FD1C3A}</a:tableStyleId>
              </a:tblPr>
              <a:tblGrid>
                <a:gridCol w="871901">
                  <a:extLst>
                    <a:ext uri="{9D8B030D-6E8A-4147-A177-3AD203B41FA5}">
                      <a16:colId xmlns="" xmlns:a16="http://schemas.microsoft.com/office/drawing/2014/main" val="3553442356"/>
                    </a:ext>
                  </a:extLst>
                </a:gridCol>
                <a:gridCol w="6680137">
                  <a:extLst>
                    <a:ext uri="{9D8B030D-6E8A-4147-A177-3AD203B41FA5}">
                      <a16:colId xmlns="" xmlns:a16="http://schemas.microsoft.com/office/drawing/2014/main" val="4230769769"/>
                    </a:ext>
                  </a:extLst>
                </a:gridCol>
              </a:tblGrid>
              <a:tr h="292432">
                <a:tc gridSpan="2">
                  <a:txBody>
                    <a:bodyPr/>
                    <a:lstStyle/>
                    <a:p>
                      <a:pPr algn="ctr" fontAlgn="auto">
                        <a:lnSpc>
                          <a:spcPts val="1800"/>
                        </a:lnSpc>
                        <a:spcAft>
                          <a:spcPts val="0"/>
                        </a:spcAft>
                      </a:pPr>
                      <a:r>
                        <a:rPr lang="zh-CN" sz="1800" kern="0" dirty="0">
                          <a:effectLst/>
                        </a:rPr>
                        <a:t>数量词</a:t>
                      </a:r>
                      <a:r>
                        <a:rPr lang="en-US" sz="1800" kern="0" dirty="0">
                          <a:effectLst/>
                        </a:rPr>
                        <a:t>,</a:t>
                      </a:r>
                      <a:r>
                        <a:rPr lang="zh-CN" sz="1800" kern="0" dirty="0">
                          <a:effectLst/>
                        </a:rPr>
                        <a:t>用在字符或</a:t>
                      </a:r>
                      <a:r>
                        <a:rPr lang="en-US" sz="1800" kern="0" dirty="0">
                          <a:effectLst/>
                        </a:rPr>
                        <a:t>(…)</a:t>
                      </a:r>
                      <a:r>
                        <a:rPr lang="zh-CN" sz="1800" kern="0" dirty="0">
                          <a:effectLst/>
                        </a:rPr>
                        <a:t>之后</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 xmlns:a16="http://schemas.microsoft.com/office/drawing/2014/main" val="62130160"/>
                  </a:ext>
                </a:extLst>
              </a:tr>
              <a:tr h="292432">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dirty="0">
                          <a:effectLst/>
                        </a:rPr>
                        <a:t>匹配前面的子表达式任意次。</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821778936"/>
                  </a:ext>
                </a:extLst>
              </a:tr>
              <a:tr h="292432">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匹配前面的子表达式一次或多次</a:t>
                      </a:r>
                      <a:r>
                        <a:rPr lang="en-US" sz="1800" kern="0">
                          <a:effectLst/>
                        </a:rPr>
                        <a:t>(</a:t>
                      </a:r>
                      <a:r>
                        <a:rPr lang="zh-CN" sz="1800" kern="0">
                          <a:effectLst/>
                        </a:rPr>
                        <a:t>大于等于</a:t>
                      </a:r>
                      <a:r>
                        <a:rPr lang="en-US" sz="1800" kern="0">
                          <a:effectLst/>
                        </a:rPr>
                        <a:t>1</a:t>
                      </a:r>
                      <a:r>
                        <a:rPr lang="zh-CN" sz="1800" kern="0">
                          <a:effectLst/>
                        </a:rPr>
                        <a:t>次）。</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602902980"/>
                  </a:ext>
                </a:extLst>
              </a:tr>
              <a:tr h="292432">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匹配前面的子表达式零次或一次。</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4123644"/>
                  </a:ext>
                </a:extLst>
              </a:tr>
              <a:tr h="292432">
                <a:tc>
                  <a:txBody>
                    <a:bodyPr/>
                    <a:lstStyle/>
                    <a:p>
                      <a:pPr algn="l" fontAlgn="auto" latinLnBrk="1">
                        <a:lnSpc>
                          <a:spcPts val="1800"/>
                        </a:lnSpc>
                        <a:spcAft>
                          <a:spcPts val="0"/>
                        </a:spcAft>
                      </a:pPr>
                      <a:r>
                        <a:rPr lang="en-US" sz="1800" kern="0">
                          <a:effectLst/>
                        </a:rPr>
                        <a:t>{n}</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en-US" sz="1800" kern="0">
                          <a:effectLst/>
                        </a:rPr>
                        <a:t>n</a:t>
                      </a:r>
                      <a:r>
                        <a:rPr lang="zh-CN" sz="1800" kern="0">
                          <a:effectLst/>
                        </a:rPr>
                        <a:t>是一个非负整数。匹配前面的子表达式</a:t>
                      </a:r>
                      <a:r>
                        <a:rPr lang="en-US" sz="1800" kern="0">
                          <a:effectLst/>
                        </a:rPr>
                        <a:t>n</a:t>
                      </a:r>
                      <a:r>
                        <a:rPr lang="zh-CN" sz="1800" kern="0">
                          <a:effectLst/>
                        </a:rPr>
                        <a:t>次。</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10377872"/>
                  </a:ext>
                </a:extLst>
              </a:tr>
              <a:tr h="292432">
                <a:tc>
                  <a:txBody>
                    <a:bodyPr/>
                    <a:lstStyle/>
                    <a:p>
                      <a:pPr algn="l" fontAlgn="auto" latinLnBrk="1">
                        <a:lnSpc>
                          <a:spcPts val="1800"/>
                        </a:lnSpc>
                        <a:spcAft>
                          <a:spcPts val="0"/>
                        </a:spcAft>
                      </a:pPr>
                      <a:r>
                        <a:rPr lang="en-US" sz="1800" kern="0">
                          <a:effectLst/>
                        </a:rPr>
                        <a:t>{n,m}</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en-US" sz="1800" kern="0">
                          <a:effectLst/>
                        </a:rPr>
                        <a:t>m</a:t>
                      </a:r>
                      <a:r>
                        <a:rPr lang="zh-CN" sz="1800" kern="0">
                          <a:effectLst/>
                        </a:rPr>
                        <a:t>和</a:t>
                      </a:r>
                      <a:r>
                        <a:rPr lang="en-US" sz="1800" kern="0">
                          <a:effectLst/>
                        </a:rPr>
                        <a:t>n</a:t>
                      </a:r>
                      <a:r>
                        <a:rPr lang="zh-CN" sz="1800" kern="0">
                          <a:effectLst/>
                        </a:rPr>
                        <a:t>均为非负整数，其中</a:t>
                      </a:r>
                      <a:r>
                        <a:rPr lang="en-US" sz="1800" kern="0">
                          <a:effectLst/>
                        </a:rPr>
                        <a:t>n&lt;=m</a:t>
                      </a:r>
                      <a:r>
                        <a:rPr lang="zh-CN" sz="1800" kern="0">
                          <a:effectLst/>
                        </a:rPr>
                        <a:t>。最少匹配</a:t>
                      </a:r>
                      <a:r>
                        <a:rPr lang="en-US" sz="1800" kern="0">
                          <a:effectLst/>
                        </a:rPr>
                        <a:t>n</a:t>
                      </a:r>
                      <a:r>
                        <a:rPr lang="zh-CN" sz="1800" kern="0">
                          <a:effectLst/>
                        </a:rPr>
                        <a:t>次且最多匹配</a:t>
                      </a:r>
                      <a:r>
                        <a:rPr lang="en-US" sz="1800" kern="0">
                          <a:effectLst/>
                        </a:rPr>
                        <a:t>m</a:t>
                      </a:r>
                      <a:r>
                        <a:rPr lang="zh-CN" sz="1800" kern="0">
                          <a:effectLst/>
                        </a:rPr>
                        <a:t>次。</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872369166"/>
                  </a:ext>
                </a:extLst>
              </a:tr>
              <a:tr h="292432">
                <a:tc gridSpan="2">
                  <a:txBody>
                    <a:bodyPr/>
                    <a:lstStyle/>
                    <a:p>
                      <a:pPr algn="ctr" fontAlgn="auto">
                        <a:lnSpc>
                          <a:spcPts val="1800"/>
                        </a:lnSpc>
                        <a:spcAft>
                          <a:spcPts val="0"/>
                        </a:spcAft>
                      </a:pPr>
                      <a:r>
                        <a:rPr lang="zh-CN" sz="1800" kern="0">
                          <a:effectLst/>
                        </a:rPr>
                        <a:t>边界匹配</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 xmlns:a16="http://schemas.microsoft.com/office/drawing/2014/main" val="1896419399"/>
                  </a:ext>
                </a:extLst>
              </a:tr>
              <a:tr h="292432">
                <a:tc>
                  <a:txBody>
                    <a:bodyPr/>
                    <a:lstStyle/>
                    <a:p>
                      <a:pPr algn="l" fontAlgn="auto" latinLnBrk="1">
                        <a:lnSpc>
                          <a:spcPts val="1800"/>
                        </a:lnSpc>
                        <a:spcAft>
                          <a:spcPts val="0"/>
                        </a:spcAft>
                      </a:pPr>
                      <a:r>
                        <a:rPr lang="en-US" sz="1800" kern="0">
                          <a:effectLst/>
                        </a:rPr>
                        <a:t>\A</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仅匹配字符串开头。</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216286823"/>
                  </a:ext>
                </a:extLst>
              </a:tr>
              <a:tr h="292432">
                <a:tc>
                  <a:txBody>
                    <a:bodyPr/>
                    <a:lstStyle/>
                    <a:p>
                      <a:pPr algn="l" fontAlgn="auto" latinLnBrk="1">
                        <a:lnSpc>
                          <a:spcPts val="1800"/>
                        </a:lnSpc>
                        <a:spcAft>
                          <a:spcPts val="0"/>
                        </a:spcAft>
                      </a:pPr>
                      <a:r>
                        <a:rPr lang="en-US" sz="1800" kern="0">
                          <a:effectLst/>
                        </a:rPr>
                        <a:t>\Z</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仅匹配字符串结尾。</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065795244"/>
                  </a:ext>
                </a:extLst>
              </a:tr>
              <a:tr h="292432">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匹配字符串在开头位置的行。</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265110716"/>
                  </a:ext>
                </a:extLst>
              </a:tr>
              <a:tr h="292432">
                <a:tc>
                  <a:txBody>
                    <a:bodyPr/>
                    <a:lstStyle/>
                    <a:p>
                      <a:pPr algn="l" fontAlgn="auto" latinLnBrk="1">
                        <a:lnSpc>
                          <a:spcPts val="1800"/>
                        </a:lnSpc>
                        <a:spcAft>
                          <a:spcPts val="0"/>
                        </a:spcAft>
                      </a:pPr>
                      <a:r>
                        <a:rPr lang="en-US"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匹配字符串在结尾位置的行。</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757686240"/>
                  </a:ext>
                </a:extLst>
              </a:tr>
              <a:tr h="292432">
                <a:tc>
                  <a:txBody>
                    <a:bodyPr/>
                    <a:lstStyle/>
                    <a:p>
                      <a:pPr algn="l" fontAlgn="auto" latinLnBrk="1">
                        <a:lnSpc>
                          <a:spcPts val="1800"/>
                        </a:lnSpc>
                        <a:spcAft>
                          <a:spcPts val="0"/>
                        </a:spcAft>
                      </a:pPr>
                      <a:r>
                        <a:rPr lang="en-US" sz="1800" kern="0">
                          <a:effectLst/>
                        </a:rPr>
                        <a:t>\b</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匹配一个单词边界，也就是指单词和空格间的位置。</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377082972"/>
                  </a:ext>
                </a:extLst>
              </a:tr>
              <a:tr h="292432">
                <a:tc>
                  <a:txBody>
                    <a:bodyPr/>
                    <a:lstStyle/>
                    <a:p>
                      <a:pPr algn="l" fontAlgn="auto" latinLnBrk="1">
                        <a:lnSpc>
                          <a:spcPts val="1800"/>
                        </a:lnSpc>
                        <a:spcAft>
                          <a:spcPts val="0"/>
                        </a:spcAft>
                      </a:pPr>
                      <a:r>
                        <a:rPr lang="en-US" sz="1800" kern="0">
                          <a:effectLst/>
                        </a:rPr>
                        <a:t>\B</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匹配非单词边界。</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493114605"/>
                  </a:ext>
                </a:extLst>
              </a:tr>
              <a:tr h="292432">
                <a:tc gridSpan="2">
                  <a:txBody>
                    <a:bodyPr/>
                    <a:lstStyle/>
                    <a:p>
                      <a:pPr algn="ctr" fontAlgn="auto">
                        <a:lnSpc>
                          <a:spcPts val="1800"/>
                        </a:lnSpc>
                        <a:spcAft>
                          <a:spcPts val="0"/>
                        </a:spcAft>
                      </a:pPr>
                      <a:r>
                        <a:rPr lang="zh-CN" sz="1800" kern="0">
                          <a:effectLst/>
                        </a:rPr>
                        <a:t>逻辑、分组</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 xmlns:a16="http://schemas.microsoft.com/office/drawing/2014/main" val="3990073821"/>
                  </a:ext>
                </a:extLst>
              </a:tr>
              <a:tr h="292432">
                <a:tc>
                  <a:txBody>
                    <a:bodyPr/>
                    <a:lstStyle/>
                    <a:p>
                      <a:pPr algn="l" fontAlgn="auto" latinLnBrk="1">
                        <a:lnSpc>
                          <a:spcPts val="1800"/>
                        </a:lnSpc>
                        <a:spcAft>
                          <a:spcPts val="0"/>
                        </a:spcAft>
                      </a:pPr>
                      <a:r>
                        <a:rPr lang="en-US" sz="1800" kern="0">
                          <a:effectLst/>
                        </a:rPr>
                        <a:t>x|y</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a:effectLst/>
                        </a:rPr>
                        <a:t>匹配</a:t>
                      </a:r>
                      <a:r>
                        <a:rPr lang="en-US" sz="1800" kern="0">
                          <a:effectLst/>
                        </a:rPr>
                        <a:t>x</a:t>
                      </a:r>
                      <a:r>
                        <a:rPr lang="zh-CN" sz="1800" kern="0">
                          <a:effectLst/>
                        </a:rPr>
                        <a:t>或</a:t>
                      </a:r>
                      <a:r>
                        <a:rPr lang="en-US" sz="1800" kern="0">
                          <a:effectLst/>
                        </a:rPr>
                        <a:t>y</a:t>
                      </a:r>
                      <a:r>
                        <a:rPr lang="zh-CN" sz="1800" kern="0">
                          <a:effectLst/>
                        </a:rPr>
                        <a:t>。</a:t>
                      </a:r>
                      <a:endParaRPr lang="zh-CN" sz="1800" kern="10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494567547"/>
                  </a:ext>
                </a:extLst>
              </a:tr>
              <a:tr h="292432">
                <a:tc>
                  <a:txBody>
                    <a:bodyPr/>
                    <a:lstStyle/>
                    <a:p>
                      <a:pPr algn="l" fontAlgn="auto" latinLnBrk="1">
                        <a:lnSpc>
                          <a:spcPts val="1800"/>
                        </a:lnSpc>
                        <a:spcAft>
                          <a:spcPts val="0"/>
                        </a:spcAft>
                      </a:pPr>
                      <a:r>
                        <a:rPr lang="en-US" sz="1800" kern="0" dirty="0">
                          <a:effectLst/>
                        </a:rPr>
                        <a:t>(…)</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fontAlgn="auto" latinLnBrk="1">
                        <a:lnSpc>
                          <a:spcPts val="1800"/>
                        </a:lnSpc>
                        <a:spcAft>
                          <a:spcPts val="0"/>
                        </a:spcAft>
                      </a:pPr>
                      <a:r>
                        <a:rPr lang="zh-CN" sz="1800" kern="0" dirty="0">
                          <a:effectLst/>
                        </a:rPr>
                        <a:t>匹配括号中的字符串模式。</a:t>
                      </a:r>
                      <a:endParaRPr lang="zh-CN" sz="1800" kern="10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46080236"/>
                  </a:ext>
                </a:extLst>
              </a:tr>
            </a:tbl>
          </a:graphicData>
        </a:graphic>
      </p:graphicFrame>
      <p:sp>
        <p:nvSpPr>
          <p:cNvPr id="10" name="Rectangle 1">
            <a:extLst>
              <a:ext uri="{FF2B5EF4-FFF2-40B4-BE49-F238E27FC236}">
                <a16:creationId xmlns="" xmlns:a16="http://schemas.microsoft.com/office/drawing/2014/main" id="{F0483DD2-25AE-C84F-89A0-F01D15ACE9C7}"/>
              </a:ext>
            </a:extLst>
          </p:cNvPr>
          <p:cNvSpPr>
            <a:spLocks noChangeArrowheads="1"/>
          </p:cNvSpPr>
          <p:nvPr/>
        </p:nvSpPr>
        <p:spPr bwMode="auto">
          <a:xfrm>
            <a:off x="2232025"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477049" y="1532063"/>
            <a:ext cx="3722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rPr>
              <a:t>常用</a:t>
            </a:r>
            <a:r>
              <a:rPr kumimoji="0" lang="zh-CN" altLang="zh-CN"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的定义正则表达式的</a:t>
            </a:r>
            <a:r>
              <a:rPr kumimoji="0" lang="zh-CN"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rPr>
              <a:t>元字符</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352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69" y="2227005"/>
            <a:ext cx="8045047" cy="3775589"/>
          </a:xfrm>
        </p:spPr>
        <p:txBody>
          <a:bodyPr/>
          <a:lstStyle/>
          <a:p>
            <a:r>
              <a:rPr lang="en-US" altLang="zh-CN" b="1" dirty="0" smtClean="0"/>
              <a:t>re</a:t>
            </a:r>
            <a:r>
              <a:rPr lang="zh-CN" altLang="en-US" b="1" dirty="0" smtClean="0"/>
              <a:t>模块</a:t>
            </a:r>
            <a:endParaRPr lang="zh-CN" altLang="zh-CN" b="1" dirty="0" smtClean="0"/>
          </a:p>
          <a:p>
            <a:pPr lvl="1"/>
            <a:r>
              <a:rPr lang="en-US" altLang="zh-CN" dirty="0" smtClean="0"/>
              <a:t>Python</a:t>
            </a:r>
            <a:r>
              <a:rPr lang="zh-CN" altLang="zh-CN" dirty="0" smtClean="0"/>
              <a:t>通过</a:t>
            </a:r>
            <a:r>
              <a:rPr lang="en-US" altLang="zh-CN" dirty="0" smtClean="0"/>
              <a:t>re</a:t>
            </a:r>
            <a:r>
              <a:rPr lang="zh-CN" altLang="zh-CN" dirty="0" smtClean="0"/>
              <a:t>模块提供对正则表达式的支持。使用</a:t>
            </a:r>
            <a:r>
              <a:rPr lang="en-US" altLang="zh-CN" dirty="0" smtClean="0"/>
              <a:t>re</a:t>
            </a:r>
            <a:r>
              <a:rPr lang="zh-CN" altLang="zh-CN" dirty="0" smtClean="0"/>
              <a:t>的一般步骤是先将正则表达式的字符串形式编译为</a:t>
            </a:r>
            <a:r>
              <a:rPr lang="en-US" altLang="zh-CN" dirty="0" smtClean="0"/>
              <a:t>Pattern</a:t>
            </a:r>
            <a:r>
              <a:rPr lang="zh-CN" altLang="en-US" dirty="0" smtClean="0"/>
              <a:t>对象</a:t>
            </a:r>
            <a:r>
              <a:rPr lang="zh-CN" altLang="zh-CN" dirty="0" smtClean="0"/>
              <a:t>实例，然后使用</a:t>
            </a:r>
            <a:r>
              <a:rPr lang="en-US" altLang="zh-CN" dirty="0" smtClean="0"/>
              <a:t>Pattern</a:t>
            </a:r>
            <a:r>
              <a:rPr lang="zh-CN" altLang="zh-CN" dirty="0" smtClean="0"/>
              <a:t>实例处理文本并获得匹配结果（一个</a:t>
            </a:r>
            <a:r>
              <a:rPr lang="en-US" altLang="zh-CN" dirty="0" smtClean="0"/>
              <a:t>Match</a:t>
            </a:r>
            <a:r>
              <a:rPr lang="zh-CN" altLang="en-US" dirty="0" smtClean="0"/>
              <a:t>对象</a:t>
            </a:r>
            <a:r>
              <a:rPr lang="zh-CN" altLang="zh-CN" dirty="0" smtClean="0"/>
              <a:t>实例），最后使用</a:t>
            </a:r>
            <a:r>
              <a:rPr lang="en-US" altLang="zh-CN" dirty="0" smtClean="0"/>
              <a:t>Match</a:t>
            </a:r>
            <a:r>
              <a:rPr lang="zh-CN" altLang="zh-CN" dirty="0" smtClean="0"/>
              <a:t>实例获得信息，进行其他的操作。</a:t>
            </a:r>
            <a:endParaRPr lang="zh-CN" altLang="en-US" sz="1800" b="1"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Tree>
    <p:extLst>
      <p:ext uri="{BB962C8B-B14F-4D97-AF65-F5344CB8AC3E}">
        <p14:creationId xmlns:p14="http://schemas.microsoft.com/office/powerpoint/2010/main" val="1364767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69" y="2035277"/>
            <a:ext cx="8045047" cy="4247536"/>
          </a:xfrm>
        </p:spPr>
        <p:txBody>
          <a:bodyPr/>
          <a:lstStyle/>
          <a:p>
            <a:r>
              <a:rPr lang="en-US" altLang="zh-CN" b="1" dirty="0" smtClean="0"/>
              <a:t>re</a:t>
            </a:r>
            <a:r>
              <a:rPr lang="zh-CN" altLang="en-US" b="1" dirty="0" smtClean="0"/>
              <a:t>模块</a:t>
            </a:r>
            <a:endParaRPr lang="zh-CN" altLang="zh-CN" b="1" dirty="0" smtClean="0"/>
          </a:p>
          <a:p>
            <a:pPr lvl="1"/>
            <a:r>
              <a:rPr lang="en-US" kern="100" dirty="0" err="1" smtClean="0">
                <a:latin typeface="Times New Roman" panose="02020603050405020304" pitchFamily="18" charset="0"/>
                <a:ea typeface="宋体" panose="02010600030101010101" pitchFamily="2" charset="-122"/>
              </a:rPr>
              <a:t>re.compile</a:t>
            </a:r>
            <a:r>
              <a:rPr lang="en-US" kern="100" dirty="0" smtClean="0">
                <a:latin typeface="Times New Roman" panose="02020603050405020304" pitchFamily="18" charset="0"/>
                <a:ea typeface="宋体" panose="02010600030101010101" pitchFamily="2" charset="-122"/>
              </a:rPr>
              <a:t>(pattern[, flags])</a:t>
            </a:r>
            <a:r>
              <a:rPr lang="zh-CN" altLang="en-US" kern="100" dirty="0" smtClean="0">
                <a:latin typeface="Times New Roman" panose="02020603050405020304" pitchFamily="18" charset="0"/>
                <a:ea typeface="宋体" panose="02010600030101010101" pitchFamily="2" charset="-122"/>
              </a:rPr>
              <a:t>：</a:t>
            </a:r>
            <a:endParaRPr lang="en-US" kern="100" dirty="0" smtClean="0">
              <a:latin typeface="Times New Roman" panose="02020603050405020304" pitchFamily="18" charset="0"/>
              <a:ea typeface="宋体" panose="02010600030101010101" pitchFamily="2" charset="-122"/>
            </a:endParaRPr>
          </a:p>
          <a:p>
            <a:pPr lvl="2"/>
            <a:r>
              <a:rPr lang="en-US" altLang="zh-CN" sz="2000" dirty="0" smtClean="0"/>
              <a:t>pattern: </a:t>
            </a:r>
            <a:r>
              <a:rPr lang="zh-CN" altLang="en-US" sz="2000" dirty="0" smtClean="0"/>
              <a:t>一个字符串形式的正则表达式；</a:t>
            </a:r>
          </a:p>
          <a:p>
            <a:pPr lvl="2"/>
            <a:r>
              <a:rPr lang="en-US" altLang="zh-CN" sz="2000" dirty="0" smtClean="0"/>
              <a:t>Flags</a:t>
            </a:r>
            <a:r>
              <a:rPr lang="zh-CN" altLang="en-US" sz="2000" dirty="0" smtClean="0"/>
              <a:t>：可选，表示匹配模式，比如忽略大小写（</a:t>
            </a:r>
            <a:r>
              <a:rPr lang="en-US" altLang="zh-CN" sz="2000" dirty="0" err="1" smtClean="0"/>
              <a:t>re.I</a:t>
            </a:r>
            <a:r>
              <a:rPr lang="en-US" altLang="zh-CN" sz="2000" dirty="0" smtClean="0"/>
              <a:t> </a:t>
            </a:r>
            <a:r>
              <a:rPr lang="zh-CN" altLang="en-US" sz="2000" dirty="0" smtClean="0"/>
              <a:t>），多行模式（</a:t>
            </a:r>
            <a:r>
              <a:rPr lang="en-US" altLang="zh-CN" sz="2000" dirty="0" err="1" smtClean="0"/>
              <a:t>re.M</a:t>
            </a:r>
            <a:r>
              <a:rPr lang="zh-CN" altLang="en-US" sz="2000" dirty="0" smtClean="0"/>
              <a:t>）等。</a:t>
            </a:r>
          </a:p>
          <a:p>
            <a:pPr lvl="1"/>
            <a:r>
              <a:rPr lang="en-US" kern="100" dirty="0" smtClean="0">
                <a:latin typeface="Times New Roman" panose="02020603050405020304" pitchFamily="18" charset="0"/>
                <a:ea typeface="宋体" panose="02010600030101010101" pitchFamily="2" charset="-122"/>
              </a:rPr>
              <a:t>pattern. </a:t>
            </a:r>
            <a:r>
              <a:rPr lang="en-US" kern="100" dirty="0" err="1" smtClean="0">
                <a:latin typeface="Times New Roman" panose="02020603050405020304" pitchFamily="18" charset="0"/>
                <a:ea typeface="宋体" panose="02010600030101010101" pitchFamily="2" charset="-122"/>
              </a:rPr>
              <a:t>findall</a:t>
            </a:r>
            <a:r>
              <a:rPr lang="en-US" kern="100" dirty="0" smtClean="0">
                <a:latin typeface="Times New Roman" panose="02020603050405020304" pitchFamily="18" charset="0"/>
                <a:ea typeface="宋体" panose="02010600030101010101" pitchFamily="2" charset="-122"/>
              </a:rPr>
              <a:t>(string[, pos[, </a:t>
            </a:r>
            <a:r>
              <a:rPr lang="en-US" altLang="en-US" dirty="0" err="1" smtClean="0"/>
              <a:t>endpos</a:t>
            </a:r>
            <a:r>
              <a:rPr lang="en-US" altLang="en-US" dirty="0" smtClean="0"/>
              <a:t>]])</a:t>
            </a:r>
            <a:r>
              <a:rPr lang="zh-CN" altLang="en-US" dirty="0" smtClean="0"/>
              <a:t>：在字符串中找到正则表达式所匹配的所有子串，并返回一个列表。</a:t>
            </a:r>
            <a:endParaRPr lang="en-US" altLang="en-US" dirty="0" smtClean="0"/>
          </a:p>
          <a:p>
            <a:pPr lvl="2"/>
            <a:r>
              <a:rPr lang="en-US" altLang="en-US" sz="2000" dirty="0" smtClean="0"/>
              <a:t>string</a:t>
            </a:r>
            <a:r>
              <a:rPr lang="zh-CN" altLang="en-US" sz="2000" dirty="0" smtClean="0"/>
              <a:t>：待匹配的字符串；</a:t>
            </a:r>
            <a:endParaRPr lang="en-US" altLang="zh-CN" sz="2000" dirty="0" smtClean="0"/>
          </a:p>
          <a:p>
            <a:pPr lvl="2"/>
            <a:r>
              <a:rPr lang="en-US" altLang="en-US" sz="2000" dirty="0" smtClean="0"/>
              <a:t>pos</a:t>
            </a:r>
            <a:r>
              <a:rPr lang="zh-CN" altLang="en-US" sz="2000" dirty="0" smtClean="0"/>
              <a:t>：可选，指定字符串的起始位置，默认为</a:t>
            </a:r>
            <a:r>
              <a:rPr lang="en-US" altLang="en-US" sz="2000" dirty="0" smtClean="0"/>
              <a:t> 0</a:t>
            </a:r>
            <a:r>
              <a:rPr lang="zh-CN" altLang="en-US" sz="2000" dirty="0" smtClean="0"/>
              <a:t>；</a:t>
            </a:r>
            <a:endParaRPr lang="en-US" altLang="en-US" sz="2000" dirty="0" smtClean="0"/>
          </a:p>
          <a:p>
            <a:pPr lvl="2"/>
            <a:r>
              <a:rPr lang="en-US" altLang="en-US" sz="2000" dirty="0" err="1" smtClean="0"/>
              <a:t>Endpos</a:t>
            </a:r>
            <a:r>
              <a:rPr lang="zh-CN" altLang="en-US" sz="2000" dirty="0" smtClean="0"/>
              <a:t>：指定字符串的结束位置，默认为字符串的长度。</a:t>
            </a:r>
            <a:endParaRPr lang="zh-CN" altLang="en-US" sz="20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Tree>
    <p:extLst>
      <p:ext uri="{BB962C8B-B14F-4D97-AF65-F5344CB8AC3E}">
        <p14:creationId xmlns:p14="http://schemas.microsoft.com/office/powerpoint/2010/main" val="136476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70" y="1902539"/>
            <a:ext cx="8148286" cy="4395024"/>
          </a:xfrm>
        </p:spPr>
        <p:txBody>
          <a:bodyPr/>
          <a:lstStyle/>
          <a:p>
            <a:pPr marL="0" indent="0">
              <a:buNone/>
            </a:pPr>
            <a:r>
              <a:rPr lang="zh-CN" altLang="zh-CN" sz="2400" dirty="0" smtClean="0"/>
              <a:t>【</a:t>
            </a:r>
            <a:r>
              <a:rPr lang="zh-CN" altLang="zh-CN" sz="2400" dirty="0"/>
              <a:t>例</a:t>
            </a:r>
            <a:r>
              <a:rPr lang="en-US" altLang="zh-CN" sz="2400" dirty="0" smtClean="0"/>
              <a:t>9-3</a:t>
            </a:r>
            <a:r>
              <a:rPr lang="zh-CN" altLang="zh-CN" sz="2400" dirty="0" smtClean="0"/>
              <a:t>】</a:t>
            </a:r>
            <a:r>
              <a:rPr lang="zh-CN" altLang="en-US" sz="2400" dirty="0" smtClean="0"/>
              <a:t>使用</a:t>
            </a:r>
            <a:r>
              <a:rPr lang="en-US" altLang="zh-CN" sz="2400" dirty="0" smtClean="0"/>
              <a:t>re</a:t>
            </a:r>
            <a:r>
              <a:rPr lang="zh-CN" altLang="zh-CN" sz="2400" dirty="0" smtClean="0"/>
              <a:t>模块</a:t>
            </a:r>
            <a:r>
              <a:rPr lang="zh-CN" altLang="en-US" sz="2400" dirty="0" smtClean="0"/>
              <a:t>匹配邮箱地址的模式</a:t>
            </a:r>
            <a:endParaRPr lang="en-US" altLang="zh-CN" sz="2400" dirty="0" smtClean="0"/>
          </a:p>
          <a:p>
            <a:pPr marL="0" indent="0">
              <a:lnSpc>
                <a:spcPts val="1200"/>
              </a:lnSpc>
              <a:buNone/>
            </a:pPr>
            <a:endParaRPr lang="zh-CN" altLang="zh-CN" sz="2000" dirty="0"/>
          </a:p>
          <a:p>
            <a:pPr marL="0" indent="457200">
              <a:buNone/>
            </a:pPr>
            <a:r>
              <a:rPr lang="x-none" altLang="zh-CN" sz="2000" dirty="0"/>
              <a:t># encoding: UTF-8</a:t>
            </a:r>
            <a:endParaRPr lang="zh-CN" altLang="zh-CN" sz="2000" dirty="0"/>
          </a:p>
          <a:p>
            <a:pPr marL="0" indent="457200">
              <a:buNone/>
            </a:pPr>
            <a:r>
              <a:rPr lang="x-none" altLang="zh-CN" sz="2000" dirty="0"/>
              <a:t>import re</a:t>
            </a:r>
            <a:endParaRPr lang="zh-CN" altLang="zh-CN" sz="2000" dirty="0"/>
          </a:p>
          <a:p>
            <a:pPr marL="0" indent="457200">
              <a:buNone/>
            </a:pPr>
            <a:r>
              <a:rPr lang="x-none" altLang="zh-CN" sz="2000" dirty="0"/>
              <a:t># 将正则表达式编译成Pattern对象</a:t>
            </a:r>
            <a:endParaRPr lang="zh-CN" altLang="zh-CN" sz="2000" dirty="0"/>
          </a:p>
          <a:p>
            <a:pPr marL="0" indent="457200">
              <a:buNone/>
            </a:pPr>
            <a:r>
              <a:rPr lang="x-none" altLang="zh-CN" sz="2000" dirty="0"/>
              <a:t>pattern = re.compile</a:t>
            </a:r>
            <a:r>
              <a:rPr lang="x-none" altLang="zh-CN" sz="2000" dirty="0" smtClean="0"/>
              <a:t>('</a:t>
            </a:r>
            <a:r>
              <a:rPr lang="en-US" altLang="zh-CN" sz="2000" dirty="0" smtClean="0"/>
              <a:t>[A-Za-z0-9\._+]+@[A-</a:t>
            </a:r>
            <a:r>
              <a:rPr lang="en-US" altLang="zh-CN" sz="2000" dirty="0" err="1" smtClean="0"/>
              <a:t>Za</a:t>
            </a:r>
            <a:r>
              <a:rPr lang="en-US" altLang="zh-CN" sz="2000" dirty="0" smtClean="0"/>
              <a:t>-z]+\.(</a:t>
            </a:r>
            <a:r>
              <a:rPr lang="en-US" altLang="zh-CN" sz="2000" dirty="0" err="1" smtClean="0"/>
              <a:t>com|org|edu|net</a:t>
            </a:r>
            <a:r>
              <a:rPr lang="en-US" altLang="zh-CN" sz="2000" dirty="0" smtClean="0"/>
              <a:t>)</a:t>
            </a:r>
            <a:r>
              <a:rPr lang="x-none" altLang="zh-CN" sz="2000" dirty="0" smtClean="0"/>
              <a:t>')</a:t>
            </a:r>
            <a:endParaRPr lang="zh-CN" altLang="zh-CN" sz="2000" dirty="0"/>
          </a:p>
          <a:p>
            <a:pPr marL="0" indent="457200">
              <a:buNone/>
            </a:pPr>
            <a:r>
              <a:rPr lang="x-none" altLang="zh-CN" sz="2000" dirty="0"/>
              <a:t># 使用Pattern匹配文本，获得匹配结果，无法匹配时将返回None</a:t>
            </a:r>
            <a:endParaRPr lang="zh-CN" altLang="zh-CN" sz="2000" dirty="0"/>
          </a:p>
          <a:p>
            <a:pPr marL="0" indent="457200">
              <a:buNone/>
            </a:pPr>
            <a:r>
              <a:rPr lang="x-none" altLang="zh-CN" sz="2000" dirty="0"/>
              <a:t>match = pattern.match</a:t>
            </a:r>
            <a:r>
              <a:rPr lang="x-none" altLang="zh-CN" sz="2000" dirty="0" smtClean="0"/>
              <a:t>('</a:t>
            </a:r>
            <a:r>
              <a:rPr lang="en-US" altLang="zh-CN" sz="2000" dirty="0" smtClean="0"/>
              <a:t>liming@163.com</a:t>
            </a:r>
            <a:r>
              <a:rPr lang="x-none" altLang="zh-CN" sz="2000" dirty="0" smtClean="0"/>
              <a:t>')</a:t>
            </a:r>
            <a:endParaRPr lang="zh-CN" altLang="zh-CN" sz="2000" dirty="0"/>
          </a:p>
          <a:p>
            <a:pPr marL="0" indent="457200">
              <a:buNone/>
            </a:pPr>
            <a:r>
              <a:rPr lang="en-US" altLang="zh-CN" sz="2000" dirty="0" smtClean="0"/>
              <a:t>if match:</a:t>
            </a:r>
          </a:p>
          <a:p>
            <a:pPr marL="0" indent="457200">
              <a:buNone/>
            </a:pPr>
            <a:r>
              <a:rPr lang="en-US" altLang="zh-CN" sz="2000" dirty="0" smtClean="0"/>
              <a:t>    print(</a:t>
            </a:r>
            <a:r>
              <a:rPr lang="en-US" altLang="zh-CN" sz="2000" dirty="0" err="1" smtClean="0"/>
              <a:t>match.group</a:t>
            </a:r>
            <a:r>
              <a:rPr lang="en-US" altLang="zh-CN" sz="2000" dirty="0" smtClean="0"/>
              <a:t>())</a:t>
            </a:r>
          </a:p>
          <a:p>
            <a:pPr marL="0" indent="457200">
              <a:buNone/>
            </a:pPr>
            <a:r>
              <a:rPr lang="en-US" altLang="zh-CN" sz="2000" dirty="0" smtClean="0"/>
              <a:t>else:</a:t>
            </a:r>
          </a:p>
          <a:p>
            <a:pPr marL="0" indent="457200">
              <a:buNone/>
            </a:pPr>
            <a:r>
              <a:rPr lang="en-US" altLang="zh-CN" sz="2000" dirty="0" smtClean="0"/>
              <a:t>    print("Not Match!")</a:t>
            </a:r>
            <a:endParaRPr lang="zh-CN" altLang="en-US" sz="1800" b="1"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
        <p:nvSpPr>
          <p:cNvPr id="10" name="Rectangle 1">
            <a:extLst>
              <a:ext uri="{FF2B5EF4-FFF2-40B4-BE49-F238E27FC236}">
                <a16:creationId xmlns="" xmlns:a16="http://schemas.microsoft.com/office/drawing/2014/main" id="{F0483DD2-25AE-C84F-89A0-F01D15ACE9C7}"/>
              </a:ext>
            </a:extLst>
          </p:cNvPr>
          <p:cNvSpPr>
            <a:spLocks noChangeArrowheads="1"/>
          </p:cNvSpPr>
          <p:nvPr/>
        </p:nvSpPr>
        <p:spPr bwMode="auto">
          <a:xfrm>
            <a:off x="2232025" y="2400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6476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70" y="2212261"/>
            <a:ext cx="8000802" cy="3997513"/>
          </a:xfrm>
        </p:spPr>
        <p:txBody>
          <a:bodyPr/>
          <a:lstStyle/>
          <a:p>
            <a:pPr marL="0" indent="0">
              <a:buNone/>
            </a:pPr>
            <a:r>
              <a:rPr lang="zh-CN" altLang="zh-CN" sz="2400" dirty="0" smtClean="0"/>
              <a:t>【</a:t>
            </a:r>
            <a:r>
              <a:rPr lang="zh-CN" altLang="zh-CN" sz="2400" dirty="0"/>
              <a:t>例</a:t>
            </a:r>
            <a:r>
              <a:rPr lang="en-US" altLang="zh-CN" sz="2400" dirty="0" smtClean="0"/>
              <a:t>9-4</a:t>
            </a:r>
            <a:r>
              <a:rPr lang="zh-CN" altLang="zh-CN" sz="2400" dirty="0" smtClean="0"/>
              <a:t>】</a:t>
            </a:r>
            <a:r>
              <a:rPr lang="zh-CN" altLang="en-US" sz="2400" dirty="0" smtClean="0"/>
              <a:t>使用</a:t>
            </a:r>
            <a:r>
              <a:rPr lang="en-US" altLang="zh-CN" sz="2400" dirty="0" smtClean="0"/>
              <a:t>re</a:t>
            </a:r>
            <a:r>
              <a:rPr lang="zh-CN" altLang="zh-CN" sz="2400" dirty="0" smtClean="0"/>
              <a:t>模块查找</a:t>
            </a:r>
            <a:r>
              <a:rPr lang="zh-CN" altLang="zh-CN" sz="2400" dirty="0"/>
              <a:t>字符串中的所有</a:t>
            </a:r>
            <a:r>
              <a:rPr lang="zh-CN" altLang="zh-CN" sz="2400" dirty="0" smtClean="0"/>
              <a:t>数字</a:t>
            </a:r>
            <a:endParaRPr lang="en-US" altLang="zh-CN" sz="2400" dirty="0" smtClean="0"/>
          </a:p>
          <a:p>
            <a:pPr marL="0" indent="0">
              <a:lnSpc>
                <a:spcPts val="1200"/>
              </a:lnSpc>
              <a:buNone/>
            </a:pPr>
            <a:endParaRPr lang="zh-CN" altLang="zh-CN" sz="2000" dirty="0"/>
          </a:p>
          <a:p>
            <a:pPr marL="0" indent="457200">
              <a:buNone/>
            </a:pPr>
            <a:r>
              <a:rPr lang="x-none" altLang="zh-CN" sz="2000" dirty="0"/>
              <a:t># -*- coding:UTF8 -*-</a:t>
            </a:r>
            <a:endParaRPr lang="zh-CN" altLang="zh-CN" sz="2000" dirty="0"/>
          </a:p>
          <a:p>
            <a:pPr marL="0" indent="457200">
              <a:buNone/>
            </a:pPr>
            <a:r>
              <a:rPr lang="x-none" altLang="zh-CN" sz="2000" dirty="0"/>
              <a:t>import re</a:t>
            </a:r>
            <a:endParaRPr lang="zh-CN" altLang="zh-CN" sz="2000" dirty="0"/>
          </a:p>
          <a:p>
            <a:pPr marL="0" indent="457200">
              <a:buNone/>
            </a:pPr>
            <a:r>
              <a:rPr lang="x-none" altLang="zh-CN" sz="2000" dirty="0"/>
              <a:t>pattern = re.compile</a:t>
            </a:r>
            <a:r>
              <a:rPr lang="x-none" altLang="zh-CN" sz="2000" dirty="0" smtClean="0"/>
              <a:t>('\</a:t>
            </a:r>
            <a:r>
              <a:rPr lang="x-none" altLang="zh-CN" sz="2000" dirty="0"/>
              <a:t>d+')   #数字</a:t>
            </a:r>
            <a:r>
              <a:rPr lang="zh-CN" altLang="zh-CN" sz="2000" dirty="0"/>
              <a:t>模式定义</a:t>
            </a:r>
          </a:p>
          <a:p>
            <a:pPr marL="0" indent="457200">
              <a:buNone/>
            </a:pPr>
            <a:r>
              <a:rPr lang="x-none" altLang="zh-CN" sz="2000" dirty="0"/>
              <a:t>result1 = pattern.findall('runoob 123 google 456')</a:t>
            </a:r>
            <a:endParaRPr lang="zh-CN" altLang="zh-CN" sz="2000" dirty="0"/>
          </a:p>
          <a:p>
            <a:pPr marL="0" indent="457200">
              <a:buNone/>
            </a:pPr>
            <a:r>
              <a:rPr lang="x-none" altLang="zh-CN" sz="2000" dirty="0"/>
              <a:t>result2 = pattern.findall('run88oob123google456', 0, 10)</a:t>
            </a:r>
            <a:endParaRPr lang="zh-CN" altLang="zh-CN" sz="2000" dirty="0"/>
          </a:p>
          <a:p>
            <a:pPr marL="0" indent="457200">
              <a:buNone/>
            </a:pPr>
            <a:r>
              <a:rPr lang="x-none" altLang="zh-CN" sz="2000" dirty="0"/>
              <a:t>print(result1)</a:t>
            </a:r>
            <a:endParaRPr lang="zh-CN" altLang="zh-CN" sz="2000" dirty="0"/>
          </a:p>
          <a:p>
            <a:pPr marL="0" indent="457200">
              <a:buNone/>
            </a:pPr>
            <a:r>
              <a:rPr lang="x-none" altLang="zh-CN" sz="2000" dirty="0"/>
              <a:t>print(result2</a:t>
            </a:r>
            <a:r>
              <a:rPr lang="x-none" altLang="zh-CN" sz="2000" dirty="0" smtClean="0"/>
              <a:t>)</a:t>
            </a:r>
            <a:endParaRPr lang="zh-CN" altLang="en-US" sz="1800" b="1"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9481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69" y="1961541"/>
            <a:ext cx="8000802" cy="4203291"/>
          </a:xfrm>
        </p:spPr>
        <p:txBody>
          <a:bodyPr/>
          <a:lstStyle/>
          <a:p>
            <a:r>
              <a:rPr lang="en-US" altLang="zh-CN" b="1" dirty="0" smtClean="0"/>
              <a:t>Beautiful Soup</a:t>
            </a:r>
            <a:r>
              <a:rPr lang="zh-CN" altLang="zh-CN" dirty="0" smtClean="0"/>
              <a:t>将复杂</a:t>
            </a:r>
            <a:r>
              <a:rPr lang="en-US" altLang="zh-CN" dirty="0" smtClean="0"/>
              <a:t>HTML</a:t>
            </a:r>
            <a:r>
              <a:rPr lang="zh-CN" altLang="zh-CN" dirty="0" smtClean="0"/>
              <a:t>文档转换成一个复杂的树形结构。每个节点都是</a:t>
            </a:r>
            <a:r>
              <a:rPr lang="en-US" altLang="zh-CN" dirty="0" smtClean="0"/>
              <a:t>Python</a:t>
            </a:r>
            <a:r>
              <a:rPr lang="zh-CN" altLang="zh-CN" dirty="0" smtClean="0"/>
              <a:t>对象。</a:t>
            </a:r>
            <a:endParaRPr lang="en-US" altLang="zh-CN" dirty="0" smtClean="0"/>
          </a:p>
          <a:p>
            <a:pPr lvl="1"/>
            <a:r>
              <a:rPr lang="en-US" altLang="zh-CN" dirty="0" err="1" smtClean="0"/>
              <a:t>BeautifulSoup</a:t>
            </a:r>
            <a:r>
              <a:rPr lang="en-US" altLang="zh-CN" dirty="0" smtClean="0"/>
              <a:t> </a:t>
            </a:r>
            <a:r>
              <a:rPr lang="zh-CN" altLang="en-US" dirty="0" smtClean="0"/>
              <a:t>对象表示的是一个文档的全部内容。</a:t>
            </a:r>
            <a:endParaRPr lang="en-US" altLang="zh-CN" dirty="0" smtClean="0"/>
          </a:p>
          <a:p>
            <a:pPr lvl="1"/>
            <a:r>
              <a:rPr lang="zh-CN" altLang="zh-CN" dirty="0" smtClean="0"/>
              <a:t>一个</a:t>
            </a:r>
            <a:r>
              <a:rPr lang="en-US" altLang="zh-CN" dirty="0" smtClean="0"/>
              <a:t> HTML </a:t>
            </a:r>
            <a:r>
              <a:rPr lang="zh-CN" altLang="zh-CN" dirty="0" smtClean="0"/>
              <a:t>标签加上里面包括的内容就是 一个</a:t>
            </a:r>
            <a:r>
              <a:rPr lang="en-US" altLang="zh-CN" dirty="0" smtClean="0"/>
              <a:t>Tag</a:t>
            </a:r>
            <a:r>
              <a:rPr lang="zh-CN" altLang="zh-CN" dirty="0" smtClean="0"/>
              <a:t>对象。可以通过</a:t>
            </a:r>
            <a:r>
              <a:rPr lang="en-US" altLang="zh-CN" dirty="0" smtClean="0"/>
              <a:t> Tag</a:t>
            </a:r>
            <a:r>
              <a:rPr lang="zh-CN" altLang="zh-CN" dirty="0" smtClean="0"/>
              <a:t>对象提供的方法获取</a:t>
            </a:r>
            <a:r>
              <a:rPr lang="en-US" altLang="zh-CN" dirty="0" smtClean="0"/>
              <a:t>Tag</a:t>
            </a:r>
            <a:r>
              <a:rPr lang="zh-CN" altLang="zh-CN" dirty="0" smtClean="0"/>
              <a:t>信息。</a:t>
            </a:r>
            <a:endParaRPr lang="en-US" altLang="zh-CN" dirty="0" smtClean="0"/>
          </a:p>
          <a:p>
            <a:pPr lvl="1"/>
            <a:r>
              <a:rPr lang="en-US" altLang="zh-CN" dirty="0" err="1" smtClean="0"/>
              <a:t>NavigableString</a:t>
            </a:r>
            <a:r>
              <a:rPr lang="zh-CN" altLang="zh-CN" dirty="0" smtClean="0"/>
              <a:t>对象可以帮助我们获取</a:t>
            </a:r>
            <a:r>
              <a:rPr lang="en-US" altLang="zh-CN" dirty="0" smtClean="0"/>
              <a:t>Tag</a:t>
            </a:r>
            <a:r>
              <a:rPr lang="zh-CN" altLang="zh-CN" dirty="0" smtClean="0"/>
              <a:t>内部的文本信息。可以通过</a:t>
            </a:r>
            <a:r>
              <a:rPr lang="en-US" altLang="zh-CN" dirty="0" err="1" smtClean="0"/>
              <a:t>Tag.string</a:t>
            </a:r>
            <a:r>
              <a:rPr lang="zh-CN" altLang="zh-CN" dirty="0" smtClean="0"/>
              <a:t>调用</a:t>
            </a:r>
            <a:r>
              <a:rPr lang="en-US" altLang="zh-CN" dirty="0" err="1" smtClean="0"/>
              <a:t>NavigableString</a:t>
            </a:r>
            <a:r>
              <a:rPr lang="zh-CN" altLang="en-US" dirty="0" smtClean="0"/>
              <a:t>。</a:t>
            </a:r>
            <a:endParaRPr lang="en-US" altLang="zh-CN" dirty="0" smtClean="0"/>
          </a:p>
          <a:p>
            <a:pPr lvl="1"/>
            <a:r>
              <a:rPr lang="en-US" altLang="zh-CN" dirty="0" smtClean="0"/>
              <a:t>Comment </a:t>
            </a:r>
            <a:r>
              <a:rPr lang="zh-CN" altLang="zh-CN" dirty="0" smtClean="0"/>
              <a:t>对象是一个特殊类型的</a:t>
            </a:r>
            <a:r>
              <a:rPr lang="en-US" altLang="zh-CN" dirty="0" err="1" smtClean="0"/>
              <a:t>NavigableString</a:t>
            </a:r>
            <a:r>
              <a:rPr lang="en-US" altLang="zh-CN" dirty="0" smtClean="0"/>
              <a:t> </a:t>
            </a:r>
            <a:r>
              <a:rPr lang="zh-CN" altLang="zh-CN" dirty="0" smtClean="0"/>
              <a:t>对象，其输出的内容是</a:t>
            </a:r>
            <a:r>
              <a:rPr lang="en-US" altLang="zh-CN" dirty="0" smtClean="0"/>
              <a:t>HTML</a:t>
            </a:r>
            <a:r>
              <a:rPr lang="zh-CN" altLang="zh-CN" dirty="0" smtClean="0"/>
              <a:t>里的注释信息。</a:t>
            </a:r>
            <a:endParaRPr lang="en-US" altLang="zh-CN" b="1"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4859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94269" y="1843557"/>
            <a:ext cx="8118789" cy="4565812"/>
          </a:xfrm>
        </p:spPr>
        <p:txBody>
          <a:bodyPr/>
          <a:lstStyle/>
          <a:p>
            <a:pPr marL="0" indent="0">
              <a:buNone/>
            </a:pPr>
            <a:r>
              <a:rPr lang="zh-CN" altLang="zh-CN" sz="2400" dirty="0" smtClean="0"/>
              <a:t>【例</a:t>
            </a:r>
            <a:r>
              <a:rPr lang="en-US" altLang="zh-CN" sz="2400" dirty="0" smtClean="0"/>
              <a:t>9-5</a:t>
            </a:r>
            <a:r>
              <a:rPr lang="zh-CN" altLang="zh-CN" sz="2400" dirty="0" smtClean="0"/>
              <a:t>】创建</a:t>
            </a:r>
            <a:r>
              <a:rPr lang="en-US" altLang="zh-CN" sz="2400" dirty="0" smtClean="0"/>
              <a:t>HTML</a:t>
            </a:r>
            <a:r>
              <a:rPr lang="zh-CN" altLang="zh-CN" sz="2400" dirty="0" smtClean="0"/>
              <a:t>文件，初始化</a:t>
            </a:r>
            <a:r>
              <a:rPr lang="en-US" altLang="zh-CN" sz="2400" dirty="0" smtClean="0"/>
              <a:t>Beautiful Soup</a:t>
            </a:r>
            <a:r>
              <a:rPr lang="zh-CN" altLang="zh-CN" sz="2400" dirty="0" smtClean="0"/>
              <a:t>对象。</a:t>
            </a:r>
          </a:p>
          <a:p>
            <a:pPr marL="0" indent="0">
              <a:lnSpc>
                <a:spcPts val="1200"/>
              </a:lnSpc>
              <a:buNone/>
            </a:pPr>
            <a:endParaRPr lang="zh-CN" altLang="zh-CN" sz="1800" dirty="0"/>
          </a:p>
          <a:p>
            <a:pPr marL="0" indent="457200">
              <a:buNone/>
            </a:pPr>
            <a:r>
              <a:rPr lang="en-US" altLang="zh-CN" sz="2000" dirty="0" err="1"/>
              <a:t>htmlf</a:t>
            </a:r>
            <a:r>
              <a:rPr lang="en-US" altLang="zh-CN" sz="2000" dirty="0"/>
              <a:t>=open</a:t>
            </a:r>
            <a:r>
              <a:rPr lang="en-US" altLang="zh-CN" sz="2000" dirty="0" smtClean="0"/>
              <a:t>('</a:t>
            </a:r>
            <a:r>
              <a:rPr lang="en-US" altLang="zh-CN" sz="2000" dirty="0" err="1" smtClean="0"/>
              <a:t>astronomy.htm',</a:t>
            </a:r>
            <a:r>
              <a:rPr lang="en-US" altLang="zh-CN" sz="2000" dirty="0" err="1"/>
              <a:t>'r',encoding</a:t>
            </a:r>
            <a:r>
              <a:rPr lang="en-US" altLang="zh-CN" sz="2000" dirty="0"/>
              <a:t>="utf-8")</a:t>
            </a:r>
            <a:endParaRPr lang="zh-CN" altLang="zh-CN" sz="2000" dirty="0"/>
          </a:p>
          <a:p>
            <a:pPr marL="0" indent="457200">
              <a:buNone/>
            </a:pPr>
            <a:r>
              <a:rPr lang="en-US" altLang="zh-CN" sz="2000" dirty="0"/>
              <a:t>html=</a:t>
            </a:r>
            <a:r>
              <a:rPr lang="en-US" altLang="zh-CN" sz="2000" dirty="0" err="1"/>
              <a:t>htmlf.read</a:t>
            </a:r>
            <a:r>
              <a:rPr lang="en-US" altLang="zh-CN" sz="2000" dirty="0"/>
              <a:t>()</a:t>
            </a:r>
            <a:endParaRPr lang="zh-CN" altLang="zh-CN" sz="2000" dirty="0"/>
          </a:p>
          <a:p>
            <a:pPr marL="0" indent="457200">
              <a:buNone/>
            </a:pPr>
            <a:r>
              <a:rPr lang="en-US" altLang="zh-CN" sz="2000" dirty="0"/>
              <a:t>import </a:t>
            </a:r>
            <a:r>
              <a:rPr lang="en-US" altLang="zh-CN" sz="2000" dirty="0" err="1"/>
              <a:t>lxml</a:t>
            </a:r>
            <a:endParaRPr lang="zh-CN" altLang="zh-CN" sz="2000" dirty="0"/>
          </a:p>
          <a:p>
            <a:pPr marL="0" indent="457200">
              <a:buNone/>
            </a:pPr>
            <a:r>
              <a:rPr lang="x-none" altLang="zh-CN" sz="2000" dirty="0"/>
              <a:t>from bs4 import BeautifulSoup</a:t>
            </a:r>
            <a:endParaRPr lang="zh-CN" altLang="zh-CN" sz="2000" dirty="0"/>
          </a:p>
          <a:p>
            <a:pPr marL="0" indent="457200">
              <a:buNone/>
            </a:pPr>
            <a:r>
              <a:rPr lang="en-US" altLang="zh-CN" sz="2000" dirty="0" err="1" smtClean="0"/>
              <a:t>bs</a:t>
            </a:r>
            <a:r>
              <a:rPr lang="x-none" altLang="zh-CN" sz="2000" dirty="0" smtClean="0"/>
              <a:t> </a:t>
            </a:r>
            <a:r>
              <a:rPr lang="x-none" altLang="zh-CN" sz="2000" dirty="0"/>
              <a:t>= BeautifulSoup(html</a:t>
            </a:r>
            <a:r>
              <a:rPr lang="x-none" altLang="zh-CN" sz="2000" dirty="0" smtClean="0"/>
              <a:t>, 'lxml') </a:t>
            </a:r>
            <a:r>
              <a:rPr lang="x-none" altLang="zh-CN" sz="2000" dirty="0"/>
              <a:t>#</a:t>
            </a:r>
            <a:r>
              <a:rPr lang="zh-CN" altLang="zh-CN" sz="2000" dirty="0"/>
              <a:t>设置以</a:t>
            </a:r>
            <a:r>
              <a:rPr lang="x-none" altLang="zh-CN" sz="2000" dirty="0"/>
              <a:t>lxml</a:t>
            </a:r>
            <a:r>
              <a:rPr lang="zh-CN" altLang="zh-CN" sz="2000" dirty="0"/>
              <a:t>为匹配引擎</a:t>
            </a:r>
          </a:p>
          <a:p>
            <a:pPr marL="0" indent="457200">
              <a:buNone/>
            </a:pPr>
            <a:r>
              <a:rPr lang="x-none" altLang="zh-CN" sz="2000" dirty="0"/>
              <a:t>print </a:t>
            </a:r>
            <a:r>
              <a:rPr lang="x-none" altLang="zh-CN" sz="2000" dirty="0" smtClean="0"/>
              <a:t>(</a:t>
            </a:r>
            <a:r>
              <a:rPr lang="en-US" altLang="zh-CN" sz="2000" dirty="0" err="1" smtClean="0"/>
              <a:t>bs</a:t>
            </a:r>
            <a:r>
              <a:rPr lang="x-none" altLang="zh-CN" sz="2000" dirty="0" smtClean="0"/>
              <a:t>.prettify</a:t>
            </a:r>
            <a:r>
              <a:rPr lang="x-none" altLang="zh-CN" sz="2000" dirty="0"/>
              <a:t>())#打印出html</a:t>
            </a:r>
            <a:r>
              <a:rPr lang="x-none" altLang="zh-CN" sz="2000" dirty="0" smtClean="0"/>
              <a:t>内容</a:t>
            </a:r>
            <a:endParaRPr lang="en-US" altLang="zh-CN" sz="2000" dirty="0" smtClean="0"/>
          </a:p>
          <a:p>
            <a:pPr marL="0" indent="457200">
              <a:buNone/>
            </a:pPr>
            <a:r>
              <a:rPr lang="en-US" altLang="zh-CN" sz="2000" dirty="0" smtClean="0"/>
              <a:t>print(</a:t>
            </a:r>
            <a:r>
              <a:rPr lang="en-US" altLang="zh-CN" sz="2000" dirty="0" err="1" smtClean="0"/>
              <a:t>bs.head.title</a:t>
            </a:r>
            <a:r>
              <a:rPr lang="en-US" altLang="zh-CN" sz="2000" dirty="0" smtClean="0"/>
              <a:t>)#</a:t>
            </a:r>
            <a:r>
              <a:rPr lang="zh-CN" altLang="en-US" sz="2000" dirty="0" smtClean="0"/>
              <a:t>打印网页标题的标签</a:t>
            </a:r>
          </a:p>
          <a:p>
            <a:pPr marL="0" indent="457200">
              <a:buNone/>
            </a:pPr>
            <a:r>
              <a:rPr lang="en-US" altLang="zh-CN" sz="2000" dirty="0" smtClean="0"/>
              <a:t>print(</a:t>
            </a:r>
            <a:r>
              <a:rPr lang="en-US" altLang="zh-CN" sz="2000" dirty="0" err="1" smtClean="0"/>
              <a:t>bs.head.title.string</a:t>
            </a:r>
            <a:r>
              <a:rPr lang="en-US" altLang="zh-CN" sz="2000" dirty="0" smtClean="0"/>
              <a:t>)#</a:t>
            </a:r>
            <a:r>
              <a:rPr lang="zh-CN" altLang="en-US" sz="2000" dirty="0" smtClean="0"/>
              <a:t>打印网页标题的内容</a:t>
            </a:r>
            <a:endParaRPr lang="en-US" altLang="zh-CN" sz="2000" dirty="0" smtClean="0"/>
          </a:p>
          <a:p>
            <a:pPr marL="0" indent="457200">
              <a:buNone/>
            </a:pPr>
            <a:r>
              <a:rPr lang="en-US" altLang="zh-CN" sz="2000" dirty="0" smtClean="0"/>
              <a:t>print(bs.body.h1)#</a:t>
            </a:r>
            <a:r>
              <a:rPr lang="zh-CN" altLang="en-US" sz="2000" dirty="0" smtClean="0"/>
              <a:t>打印</a:t>
            </a:r>
            <a:r>
              <a:rPr lang="en-US" altLang="zh-CN" sz="2000" dirty="0" smtClean="0"/>
              <a:t>1</a:t>
            </a:r>
            <a:r>
              <a:rPr lang="zh-CN" altLang="en-US" sz="2000" dirty="0" smtClean="0"/>
              <a:t>号标题的标签</a:t>
            </a:r>
          </a:p>
          <a:p>
            <a:pPr marL="0" indent="457200">
              <a:buNone/>
            </a:pPr>
            <a:r>
              <a:rPr lang="en-US" altLang="zh-CN" sz="2000" dirty="0" smtClean="0"/>
              <a:t>print(bs.body.h1.string)#</a:t>
            </a:r>
            <a:r>
              <a:rPr lang="zh-CN" altLang="en-US" sz="2000" dirty="0" smtClean="0"/>
              <a:t>打印</a:t>
            </a:r>
            <a:r>
              <a:rPr lang="en-US" altLang="zh-CN" sz="2000" dirty="0" smtClean="0"/>
              <a:t>1</a:t>
            </a:r>
            <a:r>
              <a:rPr lang="zh-CN" altLang="en-US" sz="2000" dirty="0" smtClean="0"/>
              <a:t>号标题的内容</a:t>
            </a:r>
            <a:endParaRPr lang="en-US" altLang="zh-CN" sz="20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9.3</a:t>
            </a:r>
            <a:r>
              <a:rPr lang="zh-CN" altLang="en-US" kern="0" dirty="0"/>
              <a:t> </a:t>
            </a:r>
            <a:r>
              <a:rPr lang="en-US" altLang="zh-CN" dirty="0"/>
              <a:t>Beautiful Soup</a:t>
            </a:r>
            <a:r>
              <a:rPr lang="zh-CN" altLang="zh-CN" dirty="0"/>
              <a:t>库 </a:t>
            </a:r>
            <a:endParaRPr lang="zh-CN" altLang="en-US" kern="0" dirty="0"/>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标注 10"/>
          <p:cNvSpPr/>
          <p:nvPr/>
        </p:nvSpPr>
        <p:spPr bwMode="auto">
          <a:xfrm>
            <a:off x="6351546" y="4392259"/>
            <a:ext cx="2101734" cy="1943370"/>
          </a:xfrm>
          <a:prstGeom prst="wedgeRoundRectCallout">
            <a:avLst>
              <a:gd name="adj1" fmla="val -97992"/>
              <a:gd name="adj2" fmla="val -43865"/>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smtClean="0">
                <a:solidFill>
                  <a:schemeClr val="bg1"/>
                </a:solidFill>
              </a:rPr>
              <a:t>将</a:t>
            </a:r>
            <a:r>
              <a:rPr lang="en-US" altLang="zh-CN" dirty="0" err="1" smtClean="0">
                <a:solidFill>
                  <a:schemeClr val="bg1"/>
                </a:solidFill>
              </a:rPr>
              <a:t>BeautifulSoup</a:t>
            </a:r>
            <a:r>
              <a:rPr lang="zh-CN" altLang="en-US" dirty="0" smtClean="0">
                <a:solidFill>
                  <a:schemeClr val="bg1"/>
                </a:solidFill>
              </a:rPr>
              <a:t>的文档树格式化后以</a:t>
            </a:r>
            <a:r>
              <a:rPr lang="en-US" altLang="zh-CN" dirty="0" smtClean="0">
                <a:solidFill>
                  <a:schemeClr val="bg1"/>
                </a:solidFill>
              </a:rPr>
              <a:t>Unicode</a:t>
            </a:r>
            <a:r>
              <a:rPr lang="zh-CN" altLang="en-US" dirty="0" smtClean="0">
                <a:solidFill>
                  <a:schemeClr val="bg1"/>
                </a:solidFill>
              </a:rPr>
              <a:t>编码输出，每个</a:t>
            </a:r>
            <a:r>
              <a:rPr lang="en-US" altLang="zh-CN" dirty="0" smtClean="0">
                <a:solidFill>
                  <a:schemeClr val="bg1"/>
                </a:solidFill>
              </a:rPr>
              <a:t>XML/HTML</a:t>
            </a:r>
            <a:r>
              <a:rPr lang="zh-CN" altLang="en-US" dirty="0" smtClean="0">
                <a:solidFill>
                  <a:schemeClr val="bg1"/>
                </a:solidFill>
              </a:rPr>
              <a:t>标签都独占一行。</a:t>
            </a:r>
            <a:endPar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94859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1801905"/>
            <a:ext cx="8053978" cy="4693023"/>
          </a:xfrm>
        </p:spPr>
        <p:txBody>
          <a:bodyPr/>
          <a:lstStyle/>
          <a:p>
            <a:pPr marL="0" indent="0">
              <a:buNone/>
            </a:pPr>
            <a:r>
              <a:rPr lang="en-US" altLang="zh-CN" sz="1800" dirty="0" smtClean="0"/>
              <a:t>import requests</a:t>
            </a:r>
            <a:endParaRPr lang="en-US" altLang="zh-CN" sz="1800" dirty="0"/>
          </a:p>
          <a:p>
            <a:pPr marL="0" indent="0">
              <a:buNone/>
            </a:pPr>
            <a:r>
              <a:rPr lang="en-US" altLang="zh-CN" sz="1800" dirty="0"/>
              <a:t>class </a:t>
            </a:r>
            <a:r>
              <a:rPr lang="en-US" altLang="zh-CN" sz="1800" dirty="0" err="1"/>
              <a:t>spider_taobao</a:t>
            </a:r>
            <a:r>
              <a:rPr lang="en-US" altLang="zh-CN" sz="1800" dirty="0"/>
              <a:t>(object):</a:t>
            </a:r>
          </a:p>
          <a:p>
            <a:pPr marL="0" indent="0">
              <a:buNone/>
            </a:pPr>
            <a:r>
              <a:rPr lang="en-US" altLang="zh-CN" sz="1800" dirty="0"/>
              <a:t>    </a:t>
            </a:r>
            <a:r>
              <a:rPr lang="en-US" altLang="zh-CN" sz="1800" dirty="0" err="1"/>
              <a:t>def</a:t>
            </a:r>
            <a:r>
              <a:rPr lang="en-US" altLang="zh-CN" sz="1800" dirty="0"/>
              <a:t> __</a:t>
            </a:r>
            <a:r>
              <a:rPr lang="en-US" altLang="zh-CN" sz="1800" dirty="0" err="1"/>
              <a:t>init</a:t>
            </a:r>
            <a:r>
              <a:rPr lang="en-US" altLang="zh-CN" sz="1800" dirty="0"/>
              <a:t>__(self):</a:t>
            </a:r>
          </a:p>
          <a:p>
            <a:pPr marL="0" indent="0">
              <a:buNone/>
            </a:pPr>
            <a:r>
              <a:rPr lang="en-US" altLang="zh-CN" sz="1800" dirty="0"/>
              <a:t>        headers = {</a:t>
            </a:r>
          </a:p>
          <a:p>
            <a:pPr marL="0" indent="0">
              <a:buNone/>
            </a:pPr>
            <a:r>
              <a:rPr lang="en-US" altLang="zh-CN" sz="1800" dirty="0"/>
              <a:t>            'Accept': 'text/</a:t>
            </a:r>
            <a:r>
              <a:rPr lang="en-US" altLang="zh-CN" sz="1800" dirty="0" err="1"/>
              <a:t>html,application</a:t>
            </a:r>
            <a:r>
              <a:rPr lang="en-US" altLang="zh-CN" sz="1800" dirty="0"/>
              <a:t>/</a:t>
            </a:r>
            <a:r>
              <a:rPr lang="en-US" altLang="zh-CN" sz="1800" dirty="0" err="1"/>
              <a:t>xhtml+xml,application</a:t>
            </a:r>
            <a:r>
              <a:rPr lang="en-US" altLang="zh-CN" sz="1800" dirty="0"/>
              <a:t>/x',</a:t>
            </a:r>
          </a:p>
          <a:p>
            <a:pPr marL="0" indent="0">
              <a:buNone/>
            </a:pPr>
            <a:r>
              <a:rPr lang="en-US" altLang="zh-CN" sz="1800" dirty="0"/>
              <a:t>            'Accept-encoding': '</a:t>
            </a:r>
            <a:r>
              <a:rPr lang="en-US" altLang="zh-CN" sz="1800" dirty="0" err="1"/>
              <a:t>gzip</a:t>
            </a:r>
            <a:r>
              <a:rPr lang="en-US" altLang="zh-CN" sz="1800" dirty="0"/>
              <a:t>, deflate, </a:t>
            </a:r>
            <a:r>
              <a:rPr lang="en-US" altLang="zh-CN" sz="1800" dirty="0" err="1"/>
              <a:t>br</a:t>
            </a:r>
            <a:r>
              <a:rPr lang="en-US" altLang="zh-CN" sz="1800" dirty="0"/>
              <a:t>',</a:t>
            </a:r>
          </a:p>
          <a:p>
            <a:pPr marL="0" indent="0">
              <a:buNone/>
            </a:pPr>
            <a:r>
              <a:rPr lang="en-US" altLang="zh-CN" sz="1800" dirty="0"/>
              <a:t>            'Accept-Language': '</a:t>
            </a:r>
            <a:r>
              <a:rPr lang="en-US" altLang="zh-CN" sz="1800" dirty="0" err="1"/>
              <a:t>zh-CN,zh;q</a:t>
            </a:r>
            <a:r>
              <a:rPr lang="en-US" altLang="zh-CN" sz="1800" dirty="0"/>
              <a:t>=0.9,en;q=0.8',</a:t>
            </a:r>
          </a:p>
          <a:p>
            <a:pPr marL="0" indent="0">
              <a:buNone/>
            </a:pPr>
            <a:r>
              <a:rPr lang="en-US" altLang="zh-CN" sz="1800" dirty="0"/>
              <a:t>            '</a:t>
            </a:r>
            <a:r>
              <a:rPr lang="en-US" altLang="zh-CN" sz="1800" dirty="0" err="1"/>
              <a:t>Referer</a:t>
            </a:r>
            <a:r>
              <a:rPr lang="en-US" altLang="zh-CN" sz="1800" dirty="0"/>
              <a:t>': 'https://extract_items.taobao.com/extract_items.htm',</a:t>
            </a:r>
          </a:p>
          <a:p>
            <a:pPr marL="0" indent="0">
              <a:buNone/>
            </a:pPr>
            <a:r>
              <a:rPr lang="en-US" altLang="zh-CN" sz="1800" dirty="0"/>
              <a:t>            'Upgrade-insecure-requests': '1',</a:t>
            </a:r>
          </a:p>
          <a:p>
            <a:pPr marL="0" indent="0">
              <a:buNone/>
            </a:pPr>
            <a:r>
              <a:rPr lang="en-US" altLang="zh-CN" sz="1800" dirty="0"/>
              <a:t>            'User-Agent': 'Mozilla/5.0 (X11; Linux x86_64) </a:t>
            </a:r>
            <a:r>
              <a:rPr lang="en-US" altLang="zh-CN" sz="1800" dirty="0" err="1"/>
              <a:t>AppleWebKit</a:t>
            </a:r>
            <a:r>
              <a:rPr lang="en-US" altLang="zh-CN" sz="1800" dirty="0"/>
              <a:t>/537.36 (KHTML, like Gecko) Chrome/58.0.3029.110 Safari/537.36',</a:t>
            </a:r>
          </a:p>
          <a:p>
            <a:pPr marL="0" indent="0">
              <a:buNone/>
            </a:pPr>
            <a:r>
              <a:rPr lang="en-US" altLang="zh-CN" sz="1800" dirty="0"/>
              <a:t>            'Connection': 'keep-alive',</a:t>
            </a:r>
          </a:p>
          <a:p>
            <a:pPr marL="0" indent="0">
              <a:buNone/>
            </a:pPr>
            <a:r>
              <a:rPr lang="en-US" altLang="zh-CN" sz="1800" dirty="0"/>
              <a:t>            'content-type': 'utf-8',</a:t>
            </a:r>
          </a:p>
          <a:p>
            <a:pPr marL="0" indent="0">
              <a:buNone/>
            </a:pPr>
            <a:r>
              <a:rPr lang="en-US" altLang="zh-CN" sz="1800" dirty="0"/>
              <a:t>        }</a:t>
            </a:r>
            <a:endParaRPr lang="zh-CN" altLang="zh-CN"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a:t>
            </a:r>
            <a:r>
              <a:rPr lang="zh-CN" altLang="en-US" kern="0" dirty="0" smtClean="0"/>
              <a:t>实践</a:t>
            </a:r>
            <a:r>
              <a:rPr lang="en-US" altLang="zh-CN" kern="0" dirty="0" smtClean="0"/>
              <a:t>——</a:t>
            </a:r>
            <a:r>
              <a:rPr lang="zh-CN" altLang="en-US" kern="0" dirty="0" smtClean="0"/>
              <a:t>淘宝案例实现</a:t>
            </a:r>
            <a:endParaRPr lang="zh-CN" altLang="en-US" kern="0" dirty="0"/>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576292" y="1540295"/>
            <a:ext cx="3722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zh-CN" sz="2800" dirty="0">
                <a:latin typeface="Arial" panose="020B0604020202020204" pitchFamily="34" charset="0"/>
              </a:rPr>
              <a:t>spider_taobao.py</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658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1801905"/>
            <a:ext cx="8053978" cy="4693023"/>
          </a:xfrm>
        </p:spPr>
        <p:txBody>
          <a:bodyPr/>
          <a:lstStyle/>
          <a:p>
            <a:pPr marL="0" indent="0">
              <a:buNone/>
            </a:pPr>
            <a:r>
              <a:rPr lang="en-US" altLang="zh-CN" sz="2400" dirty="0"/>
              <a:t> </a:t>
            </a:r>
            <a:r>
              <a:rPr lang="en-US" altLang="zh-CN" sz="2400" dirty="0" smtClean="0"/>
              <a:t>       # </a:t>
            </a:r>
            <a:r>
              <a:rPr lang="en-US" altLang="zh-CN" sz="2400" dirty="0"/>
              <a:t>setting cookie</a:t>
            </a:r>
          </a:p>
          <a:p>
            <a:pPr marL="0" indent="0">
              <a:buNone/>
            </a:pPr>
            <a:r>
              <a:rPr lang="en-US" altLang="zh-CN" sz="2400" dirty="0"/>
              <a:t>        with open('</a:t>
            </a:r>
            <a:r>
              <a:rPr lang="en-US" altLang="zh-CN" sz="2400" dirty="0" err="1"/>
              <a:t>cookie.txt','r</a:t>
            </a:r>
            <a:r>
              <a:rPr lang="en-US" altLang="zh-CN" sz="2400" dirty="0"/>
              <a:t>') as f:</a:t>
            </a:r>
          </a:p>
          <a:p>
            <a:pPr marL="0" indent="0">
              <a:buNone/>
            </a:pPr>
            <a:r>
              <a:rPr lang="en-US" altLang="zh-CN" sz="2400" dirty="0"/>
              <a:t>            cookie = </a:t>
            </a:r>
            <a:r>
              <a:rPr lang="en-US" altLang="zh-CN" sz="2400" dirty="0" err="1"/>
              <a:t>f.read</a:t>
            </a:r>
            <a:r>
              <a:rPr lang="en-US" altLang="zh-CN" sz="2400" dirty="0"/>
              <a:t>()</a:t>
            </a:r>
          </a:p>
          <a:p>
            <a:pPr marL="0" indent="0">
              <a:buNone/>
            </a:pPr>
            <a:r>
              <a:rPr lang="en-US" altLang="zh-CN" sz="2400" dirty="0"/>
              <a:t>        headers['cookie'] = cookie</a:t>
            </a:r>
          </a:p>
          <a:p>
            <a:pPr marL="0" indent="0">
              <a:buNone/>
            </a:pPr>
            <a:r>
              <a:rPr lang="en-US" altLang="zh-CN" sz="2400" dirty="0"/>
              <a:t>        </a:t>
            </a:r>
            <a:r>
              <a:rPr lang="en-US" altLang="zh-CN" sz="2400" dirty="0" err="1"/>
              <a:t>self.headers</a:t>
            </a:r>
            <a:r>
              <a:rPr lang="en-US" altLang="zh-CN" sz="2400" dirty="0"/>
              <a:t> = headers</a:t>
            </a:r>
          </a:p>
          <a:p>
            <a:pPr marL="0" indent="0">
              <a:buNone/>
            </a:pPr>
            <a:endParaRPr lang="en-US" altLang="zh-CN" sz="2400" dirty="0"/>
          </a:p>
          <a:p>
            <a:pPr marL="0" indent="0">
              <a:buNone/>
            </a:pPr>
            <a:r>
              <a:rPr lang="en-US" altLang="zh-CN" sz="2400" dirty="0"/>
              <a:t>    </a:t>
            </a:r>
            <a:r>
              <a:rPr lang="en-US" altLang="zh-CN" sz="2400" dirty="0" err="1"/>
              <a:t>def</a:t>
            </a:r>
            <a:r>
              <a:rPr lang="en-US" altLang="zh-CN" sz="2400" dirty="0"/>
              <a:t> </a:t>
            </a:r>
            <a:r>
              <a:rPr lang="en-US" altLang="zh-CN" sz="2400" dirty="0" err="1"/>
              <a:t>get_html</a:t>
            </a:r>
            <a:r>
              <a:rPr lang="en-US" altLang="zh-CN" sz="2400" dirty="0"/>
              <a:t>(self, </a:t>
            </a:r>
            <a:r>
              <a:rPr lang="en-US" altLang="zh-CN" sz="2400" dirty="0" err="1"/>
              <a:t>url</a:t>
            </a:r>
            <a:r>
              <a:rPr lang="en-US" altLang="zh-CN" sz="2400" dirty="0"/>
              <a:t>):</a:t>
            </a:r>
          </a:p>
          <a:p>
            <a:pPr marL="0" indent="0">
              <a:buNone/>
            </a:pPr>
            <a:r>
              <a:rPr lang="en-US" altLang="zh-CN" sz="2400" dirty="0"/>
              <a:t>        r = </a:t>
            </a:r>
            <a:r>
              <a:rPr lang="en-US" altLang="zh-CN" sz="2400" dirty="0" err="1"/>
              <a:t>requests.get</a:t>
            </a:r>
            <a:r>
              <a:rPr lang="en-US" altLang="zh-CN" sz="2400" dirty="0"/>
              <a:t>(</a:t>
            </a:r>
            <a:r>
              <a:rPr lang="en-US" altLang="zh-CN" sz="2400" dirty="0" err="1"/>
              <a:t>url</a:t>
            </a:r>
            <a:r>
              <a:rPr lang="en-US" altLang="zh-CN" sz="2400" dirty="0"/>
              <a:t>, headers=</a:t>
            </a:r>
            <a:r>
              <a:rPr lang="en-US" altLang="zh-CN" sz="2400" dirty="0" err="1"/>
              <a:t>self.headers</a:t>
            </a:r>
            <a:r>
              <a:rPr lang="en-US" altLang="zh-CN" sz="2400" dirty="0"/>
              <a:t>)</a:t>
            </a:r>
          </a:p>
          <a:p>
            <a:pPr marL="0" indent="0">
              <a:buNone/>
            </a:pPr>
            <a:r>
              <a:rPr lang="en-US" altLang="zh-CN" sz="2400" dirty="0"/>
              <a:t>        return </a:t>
            </a:r>
            <a:r>
              <a:rPr lang="en-US" altLang="zh-CN" sz="2400" dirty="0" err="1"/>
              <a:t>r.text</a:t>
            </a:r>
            <a:endParaRPr lang="zh-CN" altLang="zh-CN" sz="24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bwMode="auto">
          <a:xfrm>
            <a:off x="6204066" y="2448889"/>
            <a:ext cx="2101734" cy="1943370"/>
          </a:xfrm>
          <a:prstGeom prst="wedgeRoundRectCallout">
            <a:avLst>
              <a:gd name="adj1" fmla="val -118466"/>
              <a:gd name="adj2" fmla="val -23107"/>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smtClean="0">
                <a:solidFill>
                  <a:schemeClr val="bg1"/>
                </a:solidFill>
              </a:rPr>
              <a:t>将</a:t>
            </a:r>
            <a:r>
              <a:rPr lang="en-US" altLang="zh-CN" dirty="0" smtClean="0">
                <a:solidFill>
                  <a:schemeClr val="bg1"/>
                </a:solidFill>
              </a:rPr>
              <a:t>cookie</a:t>
            </a:r>
            <a:r>
              <a:rPr lang="zh-CN" altLang="en-US" dirty="0" smtClean="0">
                <a:solidFill>
                  <a:schemeClr val="bg1"/>
                </a:solidFill>
              </a:rPr>
              <a:t>保存在当前路径下的“</a:t>
            </a:r>
            <a:r>
              <a:rPr lang="en-US" altLang="zh-CN" dirty="0" smtClean="0">
                <a:solidFill>
                  <a:schemeClr val="bg1"/>
                </a:solidFill>
              </a:rPr>
              <a:t>cookie.txt</a:t>
            </a:r>
            <a:r>
              <a:rPr lang="zh-CN" altLang="en-US" dirty="0" smtClean="0">
                <a:solidFill>
                  <a:schemeClr val="bg1"/>
                </a:solidFill>
              </a:rPr>
              <a:t>”文件里，读取出来加到</a:t>
            </a:r>
            <a:r>
              <a:rPr lang="en-US" altLang="zh-CN" dirty="0" smtClean="0">
                <a:solidFill>
                  <a:schemeClr val="bg1"/>
                </a:solidFill>
              </a:rPr>
              <a:t>headers</a:t>
            </a:r>
            <a:r>
              <a:rPr lang="zh-CN" altLang="en-US" dirty="0" smtClean="0">
                <a:solidFill>
                  <a:schemeClr val="bg1"/>
                </a:solidFill>
              </a:rPr>
              <a:t>参数的字典里。</a:t>
            </a:r>
            <a:endPar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3588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1801905"/>
            <a:ext cx="8053978" cy="4693023"/>
          </a:xfrm>
        </p:spPr>
        <p:txBody>
          <a:bodyPr/>
          <a:lstStyle/>
          <a:p>
            <a:pPr marL="0" indent="0">
              <a:buNone/>
            </a:pPr>
            <a:r>
              <a:rPr lang="en-US" altLang="zh-CN" sz="1800" dirty="0"/>
              <a:t>import re</a:t>
            </a:r>
          </a:p>
          <a:p>
            <a:pPr marL="0" indent="0">
              <a:buNone/>
            </a:pPr>
            <a:r>
              <a:rPr lang="en-US" altLang="zh-CN" sz="1800" dirty="0"/>
              <a:t>import </a:t>
            </a:r>
            <a:r>
              <a:rPr lang="en-US" altLang="zh-CN" sz="1800" dirty="0" err="1"/>
              <a:t>os</a:t>
            </a:r>
            <a:endParaRPr lang="en-US" altLang="zh-CN" sz="1800" dirty="0"/>
          </a:p>
          <a:p>
            <a:pPr marL="0" indent="0">
              <a:buNone/>
            </a:pPr>
            <a:r>
              <a:rPr lang="en-US" altLang="zh-CN" sz="1800" dirty="0"/>
              <a:t>import </a:t>
            </a:r>
            <a:r>
              <a:rPr lang="en-US" altLang="zh-CN" sz="1800" dirty="0" err="1"/>
              <a:t>json</a:t>
            </a:r>
            <a:endParaRPr lang="en-US" altLang="zh-CN" sz="1800" dirty="0"/>
          </a:p>
          <a:p>
            <a:pPr marL="0" indent="0">
              <a:buNone/>
            </a:pPr>
            <a:r>
              <a:rPr lang="en-US" altLang="zh-CN" sz="1800" dirty="0"/>
              <a:t>from </a:t>
            </a:r>
            <a:r>
              <a:rPr lang="en-US" altLang="zh-CN" sz="1800" dirty="0" err="1"/>
              <a:t>spider_taobao</a:t>
            </a:r>
            <a:r>
              <a:rPr lang="en-US" altLang="zh-CN" sz="1800" dirty="0"/>
              <a:t> import </a:t>
            </a:r>
            <a:r>
              <a:rPr lang="en-US" altLang="zh-CN" sz="1800" dirty="0" err="1" smtClean="0"/>
              <a:t>spider_taobao</a:t>
            </a:r>
            <a:endParaRPr lang="en-US" altLang="zh-CN" sz="1800" dirty="0"/>
          </a:p>
          <a:p>
            <a:pPr marL="0" indent="0">
              <a:buNone/>
            </a:pPr>
            <a:r>
              <a:rPr lang="en-US" altLang="zh-CN" sz="1800" dirty="0"/>
              <a:t>class Item(object):</a:t>
            </a:r>
          </a:p>
          <a:p>
            <a:pPr marL="0" indent="0">
              <a:buNone/>
            </a:pPr>
            <a:r>
              <a:rPr lang="en-US" altLang="zh-CN" sz="1800" dirty="0"/>
              <a:t>    </a:t>
            </a:r>
            <a:r>
              <a:rPr lang="en-US" altLang="zh-CN" sz="1800" dirty="0" err="1"/>
              <a:t>def</a:t>
            </a:r>
            <a:r>
              <a:rPr lang="en-US" altLang="zh-CN" sz="1800" dirty="0"/>
              <a:t> __</a:t>
            </a:r>
            <a:r>
              <a:rPr lang="en-US" altLang="zh-CN" sz="1800" dirty="0" err="1"/>
              <a:t>init</a:t>
            </a:r>
            <a:r>
              <a:rPr lang="en-US" altLang="zh-CN" sz="1800" dirty="0"/>
              <a:t>__(self, </a:t>
            </a:r>
            <a:r>
              <a:rPr lang="en-US" altLang="zh-CN" sz="1800" dirty="0" err="1"/>
              <a:t>product_id</a:t>
            </a:r>
            <a:r>
              <a:rPr lang="en-US" altLang="zh-CN" sz="1800" dirty="0"/>
              <a:t>):</a:t>
            </a:r>
          </a:p>
          <a:p>
            <a:pPr marL="0" indent="0">
              <a:buNone/>
            </a:pPr>
            <a:r>
              <a:rPr lang="en-US" altLang="zh-CN" sz="1800" dirty="0"/>
              <a:t>        </a:t>
            </a:r>
            <a:r>
              <a:rPr lang="en-US" altLang="zh-CN" sz="1800" dirty="0" err="1"/>
              <a:t>self.nid</a:t>
            </a:r>
            <a:r>
              <a:rPr lang="en-US" altLang="zh-CN" sz="1800" dirty="0"/>
              <a:t> = </a:t>
            </a:r>
            <a:r>
              <a:rPr lang="en-US" altLang="zh-CN" sz="1800" dirty="0" err="1" smtClean="0"/>
              <a:t>product_id</a:t>
            </a:r>
            <a:endParaRPr lang="en-US" altLang="zh-CN" sz="1800" dirty="0"/>
          </a:p>
          <a:p>
            <a:pPr marL="0" indent="0">
              <a:buNone/>
            </a:pPr>
            <a:r>
              <a:rPr lang="en-US" altLang="zh-CN" sz="1800" dirty="0"/>
              <a:t>class </a:t>
            </a:r>
            <a:r>
              <a:rPr lang="en-US" altLang="zh-CN" sz="1800" dirty="0" err="1"/>
              <a:t>ExtractItems</a:t>
            </a:r>
            <a:r>
              <a:rPr lang="en-US" altLang="zh-CN" sz="1800" dirty="0"/>
              <a:t>(object):</a:t>
            </a:r>
          </a:p>
          <a:p>
            <a:pPr marL="0" indent="0">
              <a:buNone/>
            </a:pPr>
            <a:r>
              <a:rPr lang="en-US" altLang="zh-CN" sz="1800" dirty="0"/>
              <a:t>    </a:t>
            </a:r>
            <a:r>
              <a:rPr lang="en-US" altLang="zh-CN" sz="1800" dirty="0" err="1"/>
              <a:t>def</a:t>
            </a:r>
            <a:r>
              <a:rPr lang="en-US" altLang="zh-CN" sz="1800" dirty="0"/>
              <a:t> __</a:t>
            </a:r>
            <a:r>
              <a:rPr lang="en-US" altLang="zh-CN" sz="1800" dirty="0" err="1"/>
              <a:t>init</a:t>
            </a:r>
            <a:r>
              <a:rPr lang="en-US" altLang="zh-CN" sz="1800" dirty="0"/>
              <a:t>__(self, kw='</a:t>
            </a:r>
            <a:r>
              <a:rPr lang="zh-CN" altLang="en-US" sz="1800" dirty="0"/>
              <a:t>男鞋</a:t>
            </a:r>
            <a:r>
              <a:rPr lang="en-US" altLang="zh-CN" sz="1800" dirty="0"/>
              <a:t>'):</a:t>
            </a:r>
          </a:p>
          <a:p>
            <a:pPr marL="0" indent="0">
              <a:buNone/>
            </a:pPr>
            <a:r>
              <a:rPr lang="en-US" altLang="zh-CN" sz="1800" dirty="0"/>
              <a:t>        </a:t>
            </a:r>
            <a:r>
              <a:rPr lang="en-US" altLang="zh-CN" sz="1800" dirty="0" err="1"/>
              <a:t>url</a:t>
            </a:r>
            <a:r>
              <a:rPr lang="en-US" altLang="zh-CN" sz="1800" dirty="0"/>
              <a:t> = 'https://s.taobao.com/</a:t>
            </a:r>
            <a:r>
              <a:rPr lang="en-US" altLang="zh-CN" sz="1800" dirty="0" err="1"/>
              <a:t>search?q</a:t>
            </a:r>
            <a:r>
              <a:rPr lang="en-US" altLang="zh-CN" sz="1800" dirty="0"/>
              <a:t>=%s' % kw</a:t>
            </a:r>
          </a:p>
          <a:p>
            <a:pPr marL="0" indent="0">
              <a:buNone/>
            </a:pPr>
            <a:r>
              <a:rPr lang="en-US" altLang="zh-CN" sz="1800" dirty="0"/>
              <a:t>        </a:t>
            </a:r>
            <a:r>
              <a:rPr lang="en-US" altLang="zh-CN" sz="1800" dirty="0" err="1"/>
              <a:t>self.crawler</a:t>
            </a:r>
            <a:r>
              <a:rPr lang="en-US" altLang="zh-CN" sz="1800" dirty="0"/>
              <a:t> = </a:t>
            </a:r>
            <a:r>
              <a:rPr lang="en-US" altLang="zh-CN" sz="1800" dirty="0" err="1"/>
              <a:t>spider_taobao</a:t>
            </a:r>
            <a:r>
              <a:rPr lang="en-US" altLang="zh-CN" sz="1800" dirty="0"/>
              <a:t>()  # </a:t>
            </a:r>
            <a:r>
              <a:rPr lang="zh-CN" altLang="en-US" sz="1800" dirty="0"/>
              <a:t>初始化一个爬虫对象</a:t>
            </a:r>
          </a:p>
          <a:p>
            <a:pPr marL="0" indent="0">
              <a:buNone/>
            </a:pPr>
            <a:r>
              <a:rPr lang="zh-CN" altLang="en-US" sz="1800" dirty="0"/>
              <a:t>        </a:t>
            </a:r>
            <a:r>
              <a:rPr lang="en-US" altLang="zh-CN" sz="1800" dirty="0"/>
              <a:t>self.html = </a:t>
            </a:r>
            <a:r>
              <a:rPr lang="en-US" altLang="zh-CN" sz="1800" dirty="0" err="1"/>
              <a:t>self.crawler.get_html</a:t>
            </a:r>
            <a:r>
              <a:rPr lang="en-US" altLang="zh-CN" sz="1800" dirty="0"/>
              <a:t>(</a:t>
            </a:r>
            <a:r>
              <a:rPr lang="en-US" altLang="zh-CN" sz="1800" dirty="0" err="1"/>
              <a:t>url</a:t>
            </a:r>
            <a:r>
              <a:rPr lang="en-US" altLang="zh-CN" sz="1800" dirty="0"/>
              <a:t>)</a:t>
            </a:r>
          </a:p>
          <a:p>
            <a:pPr marL="0" indent="0">
              <a:buNone/>
            </a:pPr>
            <a:r>
              <a:rPr lang="en-US" altLang="zh-CN" sz="1800" dirty="0"/>
              <a:t>        </a:t>
            </a:r>
            <a:r>
              <a:rPr lang="en-US" altLang="zh-CN" sz="1800" dirty="0" err="1"/>
              <a:t>self.category</a:t>
            </a:r>
            <a:r>
              <a:rPr lang="en-US" altLang="zh-CN" sz="1800" dirty="0"/>
              <a:t> = kw</a:t>
            </a:r>
            <a:endParaRPr lang="zh-CN" altLang="zh-CN"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bwMode="auto">
          <a:xfrm>
            <a:off x="6043428" y="2274077"/>
            <a:ext cx="2599127" cy="1636903"/>
          </a:xfrm>
          <a:prstGeom prst="wedgeRoundRectCallout">
            <a:avLst>
              <a:gd name="adj1" fmla="val -154240"/>
              <a:gd name="adj2" fmla="val 5229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smtClean="0">
                <a:solidFill>
                  <a:schemeClr val="bg1"/>
                </a:solidFill>
              </a:rPr>
              <a:t>第一步，先尝试只爬取商品的</a:t>
            </a:r>
            <a:r>
              <a:rPr lang="en-US" altLang="zh-CN" dirty="0" smtClean="0">
                <a:solidFill>
                  <a:schemeClr val="bg1"/>
                </a:solidFill>
              </a:rPr>
              <a:t>id</a:t>
            </a:r>
            <a:r>
              <a:rPr lang="zh-CN" altLang="en-US" dirty="0" smtClean="0">
                <a:solidFill>
                  <a:schemeClr val="bg1"/>
                </a:solidFill>
              </a:rPr>
              <a:t>，成功后再扩展其他结构化的信息，如价格、销量、经销商、产地等。</a:t>
            </a:r>
            <a:endPar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
        <p:nvSpPr>
          <p:cNvPr id="14"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576292" y="1635948"/>
            <a:ext cx="3722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zh-CN" sz="2800" dirty="0">
                <a:latin typeface="Arial" panose="020B0604020202020204" pitchFamily="34" charset="0"/>
              </a:rPr>
              <a:t>extract_items.py</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129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9.1</a:t>
            </a:r>
            <a:r>
              <a:rPr lang="zh-CN" altLang="en-US" dirty="0"/>
              <a:t> 本章案例</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232012" y="2079524"/>
            <a:ext cx="8679976" cy="4026310"/>
          </a:xfrm>
        </p:spPr>
        <p:txBody>
          <a:bodyPr/>
          <a:lstStyle/>
          <a:p>
            <a:r>
              <a:rPr lang="zh-CN" altLang="zh-CN" dirty="0" smtClean="0"/>
              <a:t>在本章案例中，我们将展示如何从</a:t>
            </a:r>
            <a:r>
              <a:rPr lang="en-US" altLang="zh-CN" dirty="0" smtClean="0"/>
              <a:t>“</a:t>
            </a:r>
            <a:r>
              <a:rPr lang="zh-CN" altLang="zh-CN" dirty="0" smtClean="0"/>
              <a:t>淘宝</a:t>
            </a:r>
            <a:r>
              <a:rPr lang="en-US" altLang="zh-CN" dirty="0" smtClean="0"/>
              <a:t>”</a:t>
            </a:r>
            <a:r>
              <a:rPr lang="zh-CN" altLang="zh-CN" dirty="0" smtClean="0"/>
              <a:t>网站上抓取商品详情页并提取结构化的信息数据</a:t>
            </a:r>
            <a:r>
              <a:rPr lang="zh-CN" altLang="en-US" dirty="0" smtClean="0"/>
              <a:t>。</a:t>
            </a:r>
            <a:endParaRPr lang="en-US" altLang="zh-CN" dirty="0" smtClean="0"/>
          </a:p>
          <a:p>
            <a:pPr lvl="1"/>
            <a:r>
              <a:rPr lang="zh-CN" altLang="zh-CN" dirty="0" smtClean="0"/>
              <a:t>首先</a:t>
            </a:r>
            <a:r>
              <a:rPr lang="zh-CN" altLang="zh-CN" dirty="0"/>
              <a:t>在用户终端，运行</a:t>
            </a:r>
            <a:r>
              <a:rPr lang="en-US" altLang="zh-CN" dirty="0"/>
              <a:t>python</a:t>
            </a:r>
            <a:r>
              <a:rPr lang="zh-CN" altLang="zh-CN" dirty="0"/>
              <a:t>程序</a:t>
            </a:r>
            <a:r>
              <a:rPr lang="en-US" altLang="zh-CN" dirty="0" err="1"/>
              <a:t>test.py</a:t>
            </a:r>
            <a:r>
              <a:rPr lang="zh-CN" altLang="zh-CN" dirty="0"/>
              <a:t>，输入某类商品名称、需要收集数据条数以及结果保存的路径</a:t>
            </a:r>
            <a:r>
              <a:rPr lang="zh-CN" altLang="en-US" dirty="0"/>
              <a:t>；</a:t>
            </a:r>
            <a:endParaRPr lang="en-US" altLang="zh-CN" dirty="0"/>
          </a:p>
          <a:p>
            <a:pPr lvl="1"/>
            <a:r>
              <a:rPr lang="zh-CN" altLang="zh-CN" dirty="0"/>
              <a:t>示例程序可以从“淘宝”网站上爬取相关类型的商品详情页，解析详情页的</a:t>
            </a:r>
            <a:r>
              <a:rPr lang="en-US" altLang="zh-CN" dirty="0"/>
              <a:t>HTML</a:t>
            </a:r>
            <a:r>
              <a:rPr lang="zh-CN" altLang="zh-CN" dirty="0"/>
              <a:t>，抽取出类别、品牌、价格、经销商</a:t>
            </a:r>
            <a:r>
              <a:rPr lang="zh-CN" altLang="zh-CN" dirty="0" smtClean="0"/>
              <a:t>、产地等</a:t>
            </a:r>
            <a:r>
              <a:rPr lang="zh-CN" altLang="zh-CN" dirty="0"/>
              <a:t>商品的结构化信息</a:t>
            </a:r>
            <a:r>
              <a:rPr lang="zh-CN" altLang="en-US" dirty="0"/>
              <a:t>；</a:t>
            </a:r>
            <a:endParaRPr lang="en-US" altLang="zh-CN" dirty="0"/>
          </a:p>
          <a:p>
            <a:pPr lvl="1"/>
            <a:r>
              <a:rPr lang="zh-CN" altLang="zh-CN" dirty="0" smtClean="0"/>
              <a:t>收集</a:t>
            </a:r>
            <a:r>
              <a:rPr lang="zh-CN" altLang="zh-CN" dirty="0"/>
              <a:t>到的</a:t>
            </a:r>
            <a:r>
              <a:rPr lang="zh-CN" altLang="zh-CN" dirty="0" smtClean="0"/>
              <a:t>数据会被</a:t>
            </a:r>
            <a:r>
              <a:rPr lang="zh-CN" altLang="zh-CN" dirty="0"/>
              <a:t>保存成指定路径下的</a:t>
            </a:r>
            <a:r>
              <a:rPr lang="en-US" altLang="zh-CN" dirty="0" err="1"/>
              <a:t>json</a:t>
            </a:r>
            <a:r>
              <a:rPr lang="zh-CN" altLang="zh-CN" dirty="0"/>
              <a:t>格式的</a:t>
            </a:r>
            <a:r>
              <a:rPr lang="zh-CN" altLang="zh-CN" dirty="0" smtClean="0"/>
              <a:t>文本文件</a:t>
            </a:r>
            <a:r>
              <a:rPr lang="zh-CN" altLang="en-US" dirty="0" smtClean="0"/>
              <a:t>，可被进一步分析处理</a:t>
            </a:r>
            <a:r>
              <a:rPr lang="zh-CN" altLang="zh-CN" dirty="0" smtClean="0"/>
              <a:t>。</a:t>
            </a:r>
            <a:endParaRPr lang="zh-CN" altLang="zh-CN" dirty="0"/>
          </a:p>
        </p:txBody>
      </p:sp>
    </p:spTree>
    <p:extLst>
      <p:ext uri="{BB962C8B-B14F-4D97-AF65-F5344CB8AC3E}">
        <p14:creationId xmlns:p14="http://schemas.microsoft.com/office/powerpoint/2010/main" val="206493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1492625"/>
            <a:ext cx="8053978" cy="5230904"/>
          </a:xfrm>
        </p:spPr>
        <p:txBody>
          <a:bodyPr/>
          <a:lstStyle/>
          <a:p>
            <a:pPr marL="0" indent="0">
              <a:buNone/>
            </a:pPr>
            <a:r>
              <a:rPr lang="en-US" altLang="zh-CN" sz="1800" dirty="0"/>
              <a:t> </a:t>
            </a:r>
            <a:r>
              <a:rPr lang="en-US" altLang="zh-CN" sz="1800" dirty="0" smtClean="0"/>
              <a:t>   </a:t>
            </a:r>
            <a:r>
              <a:rPr lang="en-US" altLang="zh-CN" sz="1800" dirty="0" err="1" smtClean="0"/>
              <a:t>def</a:t>
            </a:r>
            <a:r>
              <a:rPr lang="en-US" altLang="zh-CN" sz="1800" dirty="0" smtClean="0"/>
              <a:t> </a:t>
            </a:r>
            <a:r>
              <a:rPr lang="en-US" altLang="zh-CN" sz="1800" dirty="0" err="1"/>
              <a:t>get_nids</a:t>
            </a:r>
            <a:r>
              <a:rPr lang="en-US" altLang="zh-CN" sz="1800" dirty="0"/>
              <a:t>(self):</a:t>
            </a:r>
          </a:p>
          <a:p>
            <a:pPr marL="0" indent="0">
              <a:buNone/>
            </a:pPr>
            <a:r>
              <a:rPr lang="en-US" altLang="zh-CN" sz="1800" dirty="0"/>
              <a:t>        #</a:t>
            </a:r>
            <a:r>
              <a:rPr lang="zh-CN" altLang="en-US" sz="1800" dirty="0"/>
              <a:t>获取商品在淘宝系统中的</a:t>
            </a:r>
            <a:r>
              <a:rPr lang="en-US" altLang="zh-CN" sz="1800" dirty="0"/>
              <a:t>id</a:t>
            </a:r>
          </a:p>
          <a:p>
            <a:pPr marL="0" indent="0">
              <a:buNone/>
            </a:pPr>
            <a:r>
              <a:rPr lang="en-US" altLang="zh-CN" sz="1800" dirty="0"/>
              <a:t>        </a:t>
            </a:r>
            <a:r>
              <a:rPr lang="en-US" altLang="zh-CN" sz="1800" dirty="0" err="1"/>
              <a:t>raw_texts</a:t>
            </a:r>
            <a:r>
              <a:rPr lang="en-US" altLang="zh-CN" sz="1800" dirty="0"/>
              <a:t> = </a:t>
            </a:r>
            <a:r>
              <a:rPr lang="en-US" altLang="zh-CN" sz="1800" dirty="0" err="1"/>
              <a:t>re.findall</a:t>
            </a:r>
            <a:r>
              <a:rPr lang="en-US" altLang="zh-CN" sz="1800" dirty="0"/>
              <a:t>(r'\"</a:t>
            </a:r>
            <a:r>
              <a:rPr lang="en-US" altLang="zh-CN" sz="1800" dirty="0" err="1"/>
              <a:t>nid</a:t>
            </a:r>
            <a:r>
              <a:rPr lang="en-US" altLang="zh-CN" sz="1800" dirty="0"/>
              <a:t>\"\:\"[\d\.]*\"', self.html)</a:t>
            </a:r>
          </a:p>
          <a:p>
            <a:pPr marL="0" indent="0">
              <a:buNone/>
            </a:pPr>
            <a:r>
              <a:rPr lang="en-US" altLang="zh-CN" sz="1800" dirty="0"/>
              <a:t>        </a:t>
            </a:r>
            <a:r>
              <a:rPr lang="en-US" altLang="zh-CN" sz="1800" dirty="0" err="1"/>
              <a:t>nids</a:t>
            </a:r>
            <a:r>
              <a:rPr lang="en-US" altLang="zh-CN" sz="1800" dirty="0"/>
              <a:t> = []</a:t>
            </a:r>
          </a:p>
          <a:p>
            <a:pPr marL="0" indent="0">
              <a:buNone/>
            </a:pPr>
            <a:r>
              <a:rPr lang="en-US" altLang="zh-CN" sz="1800" dirty="0"/>
              <a:t>        for t in </a:t>
            </a:r>
            <a:r>
              <a:rPr lang="en-US" altLang="zh-CN" sz="1800" dirty="0" err="1"/>
              <a:t>raw_texts</a:t>
            </a:r>
            <a:r>
              <a:rPr lang="en-US" altLang="zh-CN" sz="1800" dirty="0"/>
              <a:t>:</a:t>
            </a:r>
          </a:p>
          <a:p>
            <a:pPr marL="0" indent="0">
              <a:buNone/>
            </a:pPr>
            <a:r>
              <a:rPr lang="en-US" altLang="zh-CN" sz="1800" dirty="0"/>
              <a:t>            _, </a:t>
            </a:r>
            <a:r>
              <a:rPr lang="en-US" altLang="zh-CN" sz="1800" dirty="0" err="1"/>
              <a:t>nid</a:t>
            </a:r>
            <a:r>
              <a:rPr lang="en-US" altLang="zh-CN" sz="1800" dirty="0"/>
              <a:t> = </a:t>
            </a:r>
            <a:r>
              <a:rPr lang="en-US" altLang="zh-CN" sz="1800" dirty="0" err="1"/>
              <a:t>t.replace</a:t>
            </a:r>
            <a:r>
              <a:rPr lang="en-US" altLang="zh-CN" sz="1800" dirty="0"/>
              <a:t>('"', '').split(':')</a:t>
            </a:r>
          </a:p>
          <a:p>
            <a:pPr marL="0" indent="0">
              <a:buNone/>
            </a:pPr>
            <a:r>
              <a:rPr lang="en-US" altLang="zh-CN" sz="1800" dirty="0"/>
              <a:t>            </a:t>
            </a:r>
            <a:r>
              <a:rPr lang="en-US" altLang="zh-CN" sz="1800" dirty="0" err="1"/>
              <a:t>nids.append</a:t>
            </a:r>
            <a:r>
              <a:rPr lang="en-US" altLang="zh-CN" sz="1800" dirty="0"/>
              <a:t>(</a:t>
            </a:r>
            <a:r>
              <a:rPr lang="en-US" altLang="zh-CN" sz="1800" dirty="0" err="1"/>
              <a:t>nid</a:t>
            </a:r>
            <a:r>
              <a:rPr lang="en-US" altLang="zh-CN" sz="1800" dirty="0"/>
              <a:t>)</a:t>
            </a:r>
          </a:p>
          <a:p>
            <a:pPr marL="0" indent="0">
              <a:buNone/>
            </a:pPr>
            <a:r>
              <a:rPr lang="en-US" altLang="zh-CN" sz="1800" dirty="0"/>
              <a:t>        return </a:t>
            </a:r>
            <a:r>
              <a:rPr lang="en-US" altLang="zh-CN" sz="1800" dirty="0" err="1" smtClean="0"/>
              <a:t>nids</a:t>
            </a:r>
            <a:endParaRPr lang="en-US" altLang="zh-CN" sz="1800" dirty="0" smtClean="0"/>
          </a:p>
          <a:p>
            <a:pPr marL="0" indent="0">
              <a:buNone/>
            </a:pPr>
            <a:r>
              <a:rPr lang="en-US" altLang="zh-CN" sz="1800" dirty="0" smtClean="0"/>
              <a:t>    </a:t>
            </a:r>
            <a:r>
              <a:rPr lang="en-US" altLang="zh-CN" sz="1800" dirty="0" err="1" smtClean="0"/>
              <a:t>def</a:t>
            </a:r>
            <a:r>
              <a:rPr lang="en-US" altLang="zh-CN" sz="1800" dirty="0" smtClean="0"/>
              <a:t> </a:t>
            </a:r>
            <a:r>
              <a:rPr lang="en-US" altLang="zh-CN" sz="1800" dirty="0"/>
              <a:t>extract(self):</a:t>
            </a:r>
          </a:p>
          <a:p>
            <a:pPr marL="0" indent="0">
              <a:buNone/>
            </a:pPr>
            <a:r>
              <a:rPr lang="en-US" altLang="zh-CN" sz="1800" dirty="0"/>
              <a:t>        # </a:t>
            </a:r>
            <a:r>
              <a:rPr lang="zh-CN" altLang="en-US" sz="1800" dirty="0"/>
              <a:t>抓取给定个数的商品    </a:t>
            </a:r>
          </a:p>
          <a:p>
            <a:pPr marL="0" indent="0">
              <a:buNone/>
            </a:pPr>
            <a:r>
              <a:rPr lang="zh-CN" altLang="en-US" sz="1800" dirty="0"/>
              <a:t>        </a:t>
            </a:r>
            <a:r>
              <a:rPr lang="en-US" altLang="zh-CN" sz="1800" dirty="0"/>
              <a:t>items = []</a:t>
            </a:r>
          </a:p>
          <a:p>
            <a:pPr marL="0" indent="0">
              <a:buNone/>
            </a:pPr>
            <a:r>
              <a:rPr lang="en-US" altLang="zh-CN" sz="1800" dirty="0"/>
              <a:t>        </a:t>
            </a:r>
            <a:r>
              <a:rPr lang="en-US" altLang="zh-CN" sz="1800" dirty="0" err="1"/>
              <a:t>nids</a:t>
            </a:r>
            <a:r>
              <a:rPr lang="en-US" altLang="zh-CN" sz="1800" dirty="0"/>
              <a:t> = </a:t>
            </a:r>
            <a:r>
              <a:rPr lang="en-US" altLang="zh-CN" sz="1800" dirty="0" err="1"/>
              <a:t>self.get_nids</a:t>
            </a:r>
            <a:r>
              <a:rPr lang="en-US" altLang="zh-CN" sz="1800" dirty="0"/>
              <a:t>()</a:t>
            </a:r>
          </a:p>
          <a:p>
            <a:pPr marL="0" indent="0">
              <a:buNone/>
            </a:pPr>
            <a:r>
              <a:rPr lang="en-US" altLang="zh-CN" sz="1800" dirty="0"/>
              <a:t>        for </a:t>
            </a:r>
            <a:r>
              <a:rPr lang="en-US" altLang="zh-CN" sz="1800" dirty="0" err="1"/>
              <a:t>idx</a:t>
            </a:r>
            <a:r>
              <a:rPr lang="en-US" altLang="zh-CN" sz="1800" dirty="0"/>
              <a:t>, </a:t>
            </a:r>
            <a:r>
              <a:rPr lang="en-US" altLang="zh-CN" sz="1800" dirty="0" err="1"/>
              <a:t>nid</a:t>
            </a:r>
            <a:r>
              <a:rPr lang="en-US" altLang="zh-CN" sz="1800" dirty="0"/>
              <a:t> in enumerate(</a:t>
            </a:r>
            <a:r>
              <a:rPr lang="en-US" altLang="zh-CN" sz="1800" dirty="0" err="1"/>
              <a:t>nids</a:t>
            </a:r>
            <a:r>
              <a:rPr lang="en-US" altLang="zh-CN" sz="1800" dirty="0"/>
              <a:t>):</a:t>
            </a:r>
          </a:p>
          <a:p>
            <a:pPr marL="0" indent="0">
              <a:buNone/>
            </a:pPr>
            <a:r>
              <a:rPr lang="en-US" altLang="zh-CN" sz="1800" dirty="0"/>
              <a:t>            it = Item(</a:t>
            </a:r>
            <a:r>
              <a:rPr lang="en-US" altLang="zh-CN" sz="1800" dirty="0" err="1"/>
              <a:t>nid</a:t>
            </a:r>
            <a:r>
              <a:rPr lang="en-US" altLang="zh-CN" sz="1800" dirty="0"/>
              <a:t>)</a:t>
            </a:r>
          </a:p>
          <a:p>
            <a:pPr marL="0" indent="0">
              <a:buNone/>
            </a:pPr>
            <a:r>
              <a:rPr lang="en-US" altLang="zh-CN" sz="1800" dirty="0"/>
              <a:t>            </a:t>
            </a:r>
            <a:r>
              <a:rPr lang="en-US" altLang="zh-CN" sz="1800" dirty="0" err="1"/>
              <a:t>items.append</a:t>
            </a:r>
            <a:r>
              <a:rPr lang="en-US" altLang="zh-CN" sz="1800" dirty="0"/>
              <a:t>(it)</a:t>
            </a:r>
          </a:p>
          <a:p>
            <a:pPr marL="0" indent="0">
              <a:buNone/>
            </a:pPr>
            <a:r>
              <a:rPr lang="en-US" altLang="zh-CN" sz="1800" dirty="0"/>
              <a:t>        return items</a:t>
            </a:r>
            <a:endParaRPr lang="zh-CN" altLang="zh-CN"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bwMode="auto">
          <a:xfrm>
            <a:off x="5943600" y="2631326"/>
            <a:ext cx="2201562" cy="1023969"/>
          </a:xfrm>
          <a:prstGeom prst="wedgeRoundRectCallout">
            <a:avLst>
              <a:gd name="adj1" fmla="val -151306"/>
              <a:gd name="adj2" fmla="val -59074"/>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a:solidFill>
                  <a:schemeClr val="bg1"/>
                </a:solidFill>
                <a:latin typeface="Times New Roman" panose="02020603050405020304" pitchFamily="18" charset="0"/>
                <a:ea typeface="黑体" panose="02010609060101010101" pitchFamily="49" charset="-122"/>
              </a:rPr>
              <a:t>在网页</a:t>
            </a:r>
            <a:r>
              <a:rPr lang="zh-CN" altLang="en-US" dirty="0" smtClean="0">
                <a:solidFill>
                  <a:schemeClr val="bg1"/>
                </a:solidFill>
                <a:latin typeface="Times New Roman" panose="02020603050405020304" pitchFamily="18" charset="0"/>
                <a:ea typeface="黑体" panose="02010609060101010101" pitchFamily="49" charset="-122"/>
              </a:rPr>
              <a:t>中找出所有符合</a:t>
            </a:r>
            <a:r>
              <a:rPr kumimoji="0" lang="en-US" altLang="zh-CN"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a:t>
            </a:r>
            <a:r>
              <a:rPr kumimoji="0" lang="en-US" altLang="zh-CN" b="0" i="0" strike="noStrike" cap="none" normalizeH="0" dirty="0" err="1" smtClean="0">
                <a:ln>
                  <a:noFill/>
                </a:ln>
                <a:solidFill>
                  <a:schemeClr val="bg1"/>
                </a:solidFill>
                <a:effectLst/>
                <a:latin typeface="Times New Roman" panose="02020603050405020304" pitchFamily="18" charset="0"/>
                <a:ea typeface="黑体" panose="02010609060101010101" pitchFamily="49" charset="-122"/>
              </a:rPr>
              <a:t>nid</a:t>
            </a:r>
            <a:r>
              <a:rPr kumimoji="0" lang="en-US" altLang="zh-CN"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 “123…”</a:t>
            </a:r>
            <a:r>
              <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的字符串。</a:t>
            </a:r>
          </a:p>
        </p:txBody>
      </p:sp>
      <p:sp>
        <p:nvSpPr>
          <p:cNvPr id="14" name="圆角矩形标注 13"/>
          <p:cNvSpPr/>
          <p:nvPr/>
        </p:nvSpPr>
        <p:spPr bwMode="auto">
          <a:xfrm>
            <a:off x="5009456" y="4079655"/>
            <a:ext cx="3135705" cy="1023969"/>
          </a:xfrm>
          <a:prstGeom prst="wedgeRoundRectCallout">
            <a:avLst>
              <a:gd name="adj1" fmla="val -100041"/>
              <a:gd name="adj2" fmla="val -10679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smtClean="0">
                <a:solidFill>
                  <a:schemeClr val="bg1"/>
                </a:solidFill>
                <a:latin typeface="Times New Roman" panose="02020603050405020304" pitchFamily="18" charset="0"/>
                <a:ea typeface="黑体" panose="02010609060101010101" pitchFamily="49" charset="-122"/>
              </a:rPr>
              <a:t>在找出来的</a:t>
            </a:r>
            <a:r>
              <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字符串双引号去掉，并按冒号分隔，冒号右边的字符串赋值给</a:t>
            </a:r>
            <a:r>
              <a:rPr kumimoji="0" lang="en-US" altLang="zh-CN" b="0" i="0" strike="noStrike" cap="none" normalizeH="0" dirty="0" err="1" smtClean="0">
                <a:ln>
                  <a:noFill/>
                </a:ln>
                <a:solidFill>
                  <a:schemeClr val="bg1"/>
                </a:solidFill>
                <a:effectLst/>
                <a:latin typeface="Times New Roman" panose="02020603050405020304" pitchFamily="18" charset="0"/>
                <a:ea typeface="黑体" panose="02010609060101010101" pitchFamily="49" charset="-122"/>
              </a:rPr>
              <a:t>nid</a:t>
            </a:r>
            <a:r>
              <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a:t>
            </a:r>
          </a:p>
        </p:txBody>
      </p:sp>
      <p:sp>
        <p:nvSpPr>
          <p:cNvPr id="15" name="圆角矩形标注 14"/>
          <p:cNvSpPr/>
          <p:nvPr/>
        </p:nvSpPr>
        <p:spPr bwMode="auto">
          <a:xfrm>
            <a:off x="5009456" y="5559375"/>
            <a:ext cx="3128075" cy="717503"/>
          </a:xfrm>
          <a:prstGeom prst="wedgeRoundRectCallout">
            <a:avLst>
              <a:gd name="adj1" fmla="val -103061"/>
              <a:gd name="adj2" fmla="val 1664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dirty="0" smtClean="0">
                <a:solidFill>
                  <a:schemeClr val="bg1"/>
                </a:solidFill>
                <a:latin typeface="Times New Roman" panose="02020603050405020304" pitchFamily="18" charset="0"/>
                <a:ea typeface="黑体" panose="02010609060101010101" pitchFamily="49" charset="-122"/>
              </a:rPr>
              <a:t>items</a:t>
            </a:r>
            <a:r>
              <a:rPr lang="zh-CN" altLang="en-US" dirty="0" smtClean="0">
                <a:solidFill>
                  <a:schemeClr val="bg1"/>
                </a:solidFill>
                <a:latin typeface="Times New Roman" panose="02020603050405020304" pitchFamily="18" charset="0"/>
                <a:ea typeface="黑体" panose="02010609060101010101" pitchFamily="49" charset="-122"/>
              </a:rPr>
              <a:t>是爬取出来的商品对象的列表，作为结果返回</a:t>
            </a:r>
            <a:r>
              <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10051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2017059"/>
            <a:ext cx="8053978" cy="4208929"/>
          </a:xfrm>
        </p:spPr>
        <p:txBody>
          <a:bodyPr/>
          <a:lstStyle/>
          <a:p>
            <a:pPr marL="0" indent="0">
              <a:buNone/>
            </a:pPr>
            <a:r>
              <a:rPr lang="en-US" altLang="zh-CN" sz="2400" dirty="0" err="1"/>
              <a:t>def</a:t>
            </a:r>
            <a:r>
              <a:rPr lang="en-US" altLang="zh-CN" sz="2400" dirty="0"/>
              <a:t> save(data):</a:t>
            </a:r>
          </a:p>
          <a:p>
            <a:pPr marL="0" indent="0">
              <a:buNone/>
            </a:pPr>
            <a:r>
              <a:rPr lang="en-US" altLang="zh-CN" sz="2400" dirty="0"/>
              <a:t>    # </a:t>
            </a:r>
            <a:r>
              <a:rPr lang="zh-CN" altLang="en-US" sz="2400" dirty="0"/>
              <a:t>以</a:t>
            </a:r>
            <a:r>
              <a:rPr lang="en-US" altLang="zh-CN" sz="2400" dirty="0" err="1"/>
              <a:t>json</a:t>
            </a:r>
            <a:r>
              <a:rPr lang="zh-CN" altLang="en-US" sz="2400" dirty="0"/>
              <a:t>文件形式保存抓取结果</a:t>
            </a:r>
          </a:p>
          <a:p>
            <a:pPr marL="0" indent="0">
              <a:buNone/>
            </a:pPr>
            <a:r>
              <a:rPr lang="zh-CN" altLang="en-US" sz="2400" dirty="0"/>
              <a:t>    </a:t>
            </a:r>
            <a:r>
              <a:rPr lang="en-US" altLang="zh-CN" sz="2400" dirty="0"/>
              <a:t>attributes = []</a:t>
            </a:r>
          </a:p>
          <a:p>
            <a:pPr marL="0" indent="0">
              <a:buNone/>
            </a:pPr>
            <a:r>
              <a:rPr lang="en-US" altLang="zh-CN" sz="2400" dirty="0"/>
              <a:t>    for it in data:</a:t>
            </a:r>
          </a:p>
          <a:p>
            <a:pPr marL="0" indent="0">
              <a:buNone/>
            </a:pPr>
            <a:r>
              <a:rPr lang="en-US" altLang="zh-CN" sz="2400" dirty="0"/>
              <a:t>        </a:t>
            </a:r>
            <a:r>
              <a:rPr lang="en-US" altLang="zh-CN" sz="2400" dirty="0" err="1"/>
              <a:t>attr</a:t>
            </a:r>
            <a:r>
              <a:rPr lang="en-US" altLang="zh-CN" sz="2400" dirty="0"/>
              <a:t> = {'</a:t>
            </a:r>
            <a:r>
              <a:rPr lang="en-US" altLang="zh-CN" sz="2400" dirty="0" err="1"/>
              <a:t>nid</a:t>
            </a:r>
            <a:r>
              <a:rPr lang="en-US" altLang="zh-CN" sz="2400" dirty="0"/>
              <a:t>': </a:t>
            </a:r>
            <a:r>
              <a:rPr lang="en-US" altLang="zh-CN" sz="2400" dirty="0" err="1"/>
              <a:t>it.nid</a:t>
            </a:r>
            <a:r>
              <a:rPr lang="en-US" altLang="zh-CN" sz="2400" dirty="0"/>
              <a:t>}</a:t>
            </a:r>
          </a:p>
          <a:p>
            <a:pPr marL="0" indent="0">
              <a:buNone/>
            </a:pPr>
            <a:r>
              <a:rPr lang="en-US" altLang="zh-CN" sz="2400" dirty="0"/>
              <a:t>        </a:t>
            </a:r>
            <a:r>
              <a:rPr lang="en-US" altLang="zh-CN" sz="2400" dirty="0" err="1"/>
              <a:t>attributes.append</a:t>
            </a:r>
            <a:r>
              <a:rPr lang="en-US" altLang="zh-CN" sz="2400" dirty="0"/>
              <a:t>(</a:t>
            </a:r>
            <a:r>
              <a:rPr lang="en-US" altLang="zh-CN" sz="2400" dirty="0" err="1"/>
              <a:t>attr</a:t>
            </a:r>
            <a:r>
              <a:rPr lang="en-US" altLang="zh-CN" sz="2400" dirty="0"/>
              <a:t>)</a:t>
            </a:r>
          </a:p>
          <a:p>
            <a:pPr marL="0" indent="0">
              <a:buNone/>
            </a:pPr>
            <a:r>
              <a:rPr lang="en-US" altLang="zh-CN" sz="2400" dirty="0"/>
              <a:t>    with open('</a:t>
            </a:r>
            <a:r>
              <a:rPr lang="en-US" altLang="zh-CN" sz="2400" dirty="0" err="1"/>
              <a:t>item_attributes.json</a:t>
            </a:r>
            <a:r>
              <a:rPr lang="en-US" altLang="zh-CN" sz="2400" dirty="0"/>
              <a:t>', 'w') as f:</a:t>
            </a:r>
          </a:p>
          <a:p>
            <a:pPr marL="0" indent="0">
              <a:buNone/>
            </a:pPr>
            <a:r>
              <a:rPr lang="en-US" altLang="zh-CN" sz="2400" dirty="0"/>
              <a:t>        </a:t>
            </a:r>
            <a:r>
              <a:rPr lang="en-US" altLang="zh-CN" sz="2400" dirty="0" err="1"/>
              <a:t>json.dump</a:t>
            </a:r>
            <a:r>
              <a:rPr lang="en-US" altLang="zh-CN" sz="2400" dirty="0"/>
              <a:t>(attributes, f)</a:t>
            </a:r>
          </a:p>
          <a:p>
            <a:pPr marL="0" indent="0">
              <a:buNone/>
            </a:pPr>
            <a:r>
              <a:rPr lang="en-US" altLang="zh-CN" sz="2400" dirty="0"/>
              <a:t>    print('get and save %d items\' attributes' % (</a:t>
            </a:r>
            <a:r>
              <a:rPr lang="en-US" altLang="zh-CN" sz="2400" dirty="0" err="1"/>
              <a:t>len</a:t>
            </a:r>
            <a:r>
              <a:rPr lang="en-US" altLang="zh-CN" sz="2400" dirty="0"/>
              <a:t>(attributes)))</a:t>
            </a:r>
            <a:endParaRPr lang="zh-CN" altLang="zh-CN" sz="24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bwMode="auto">
          <a:xfrm>
            <a:off x="5868616" y="2543019"/>
            <a:ext cx="2599127" cy="1023969"/>
          </a:xfrm>
          <a:prstGeom prst="wedgeRoundRectCallout">
            <a:avLst>
              <a:gd name="adj1" fmla="val -114920"/>
              <a:gd name="adj2" fmla="val 102033"/>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dirty="0">
                <a:solidFill>
                  <a:schemeClr val="bg1"/>
                </a:solidFill>
              </a:rPr>
              <a:t>将商品对象转换</a:t>
            </a:r>
            <a:r>
              <a:rPr lang="zh-CN" altLang="en-US" dirty="0" smtClean="0">
                <a:solidFill>
                  <a:schemeClr val="bg1"/>
                </a:solidFill>
              </a:rPr>
              <a:t>为商品属性字典，以便保存在</a:t>
            </a:r>
            <a:r>
              <a:rPr lang="en-US" altLang="zh-CN" dirty="0" smtClean="0">
                <a:solidFill>
                  <a:schemeClr val="bg1"/>
                </a:solidFill>
              </a:rPr>
              <a:t>JSON</a:t>
            </a:r>
            <a:r>
              <a:rPr lang="zh-CN" altLang="en-US" dirty="0" smtClean="0">
                <a:solidFill>
                  <a:schemeClr val="bg1"/>
                </a:solidFill>
              </a:rPr>
              <a:t>文件里。</a:t>
            </a:r>
            <a:endPar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7568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88577" y="2299447"/>
            <a:ext cx="8053978" cy="3926541"/>
          </a:xfrm>
        </p:spPr>
        <p:txBody>
          <a:bodyPr/>
          <a:lstStyle/>
          <a:p>
            <a:pPr marL="0" indent="0">
              <a:buNone/>
            </a:pPr>
            <a:r>
              <a:rPr lang="en-US" altLang="zh-CN" sz="2400" dirty="0" smtClean="0"/>
              <a:t>from </a:t>
            </a:r>
            <a:r>
              <a:rPr lang="en-US" altLang="zh-CN" sz="2400" dirty="0" err="1"/>
              <a:t>extract_items</a:t>
            </a:r>
            <a:r>
              <a:rPr lang="en-US" altLang="zh-CN" sz="2400" dirty="0"/>
              <a:t> import </a:t>
            </a:r>
            <a:r>
              <a:rPr lang="en-US" altLang="zh-CN" sz="2400" dirty="0" err="1"/>
              <a:t>ExtractItems</a:t>
            </a:r>
            <a:endParaRPr lang="en-US" altLang="zh-CN" sz="2400" dirty="0"/>
          </a:p>
          <a:p>
            <a:pPr marL="0" indent="0">
              <a:buNone/>
            </a:pPr>
            <a:r>
              <a:rPr lang="en-US" altLang="zh-CN" sz="2400" dirty="0"/>
              <a:t>from </a:t>
            </a:r>
            <a:r>
              <a:rPr lang="en-US" altLang="zh-CN" sz="2400" dirty="0" err="1"/>
              <a:t>extract_items</a:t>
            </a:r>
            <a:r>
              <a:rPr lang="en-US" altLang="zh-CN" sz="2400" dirty="0"/>
              <a:t> import save</a:t>
            </a:r>
          </a:p>
          <a:p>
            <a:pPr marL="0" indent="0">
              <a:buNone/>
            </a:pPr>
            <a:endParaRPr lang="en-US" altLang="zh-CN" sz="2400" dirty="0"/>
          </a:p>
          <a:p>
            <a:pPr marL="0" indent="0">
              <a:buNone/>
            </a:pPr>
            <a:r>
              <a:rPr lang="en-US" altLang="zh-CN" sz="2400" dirty="0"/>
              <a:t>if __name__ == '__main__':        </a:t>
            </a:r>
          </a:p>
          <a:p>
            <a:pPr marL="0" indent="0">
              <a:buNone/>
            </a:pPr>
            <a:r>
              <a:rPr lang="en-US" altLang="zh-CN" sz="2400" dirty="0"/>
              <a:t>    extractor = </a:t>
            </a:r>
            <a:r>
              <a:rPr lang="en-US" altLang="zh-CN" sz="2400" dirty="0" err="1"/>
              <a:t>ExtractItems</a:t>
            </a:r>
            <a:r>
              <a:rPr lang="en-US" altLang="zh-CN" sz="2400" dirty="0"/>
              <a:t>('</a:t>
            </a:r>
            <a:r>
              <a:rPr lang="zh-CN" altLang="en-US" sz="2400" dirty="0"/>
              <a:t>男鞋</a:t>
            </a:r>
            <a:r>
              <a:rPr lang="en-US" altLang="zh-CN" sz="2400" dirty="0"/>
              <a:t>')</a:t>
            </a:r>
          </a:p>
          <a:p>
            <a:pPr marL="0" indent="0">
              <a:buNone/>
            </a:pPr>
            <a:r>
              <a:rPr lang="en-US" altLang="zh-CN" sz="2400" dirty="0"/>
              <a:t>    items = </a:t>
            </a:r>
            <a:r>
              <a:rPr lang="en-US" altLang="zh-CN" sz="2400" dirty="0" err="1"/>
              <a:t>extractor.extract</a:t>
            </a:r>
            <a:r>
              <a:rPr lang="en-US" altLang="zh-CN" sz="2400" dirty="0"/>
              <a:t>()</a:t>
            </a:r>
          </a:p>
          <a:p>
            <a:pPr marL="0" indent="0">
              <a:buNone/>
            </a:pPr>
            <a:r>
              <a:rPr lang="en-US" altLang="zh-CN" sz="2400" dirty="0"/>
              <a:t>    save(items)</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bwMode="auto">
          <a:xfrm>
            <a:off x="5801380" y="3014662"/>
            <a:ext cx="2599127" cy="1330436"/>
          </a:xfrm>
          <a:prstGeom prst="wedgeRoundRectCallout">
            <a:avLst>
              <a:gd name="adj1" fmla="val -82843"/>
              <a:gd name="adj2" fmla="val 6867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dirty="0" err="1" smtClean="0">
                <a:solidFill>
                  <a:schemeClr val="bg1"/>
                </a:solidFill>
              </a:rPr>
              <a:t>ExtractItems</a:t>
            </a:r>
            <a:r>
              <a:rPr lang="zh-CN" altLang="en-US" dirty="0" smtClean="0">
                <a:solidFill>
                  <a:schemeClr val="bg1"/>
                </a:solidFill>
              </a:rPr>
              <a:t>对象实例的</a:t>
            </a:r>
            <a:r>
              <a:rPr lang="en-US" altLang="zh-CN" dirty="0" smtClean="0">
                <a:solidFill>
                  <a:schemeClr val="bg1"/>
                </a:solidFill>
              </a:rPr>
              <a:t>extract</a:t>
            </a:r>
            <a:r>
              <a:rPr lang="zh-CN" altLang="en-US" dirty="0" smtClean="0">
                <a:solidFill>
                  <a:schemeClr val="bg1"/>
                </a:solidFill>
              </a:rPr>
              <a:t>方法用来爬取数据并返回；</a:t>
            </a:r>
            <a:r>
              <a:rPr lang="en-US" altLang="zh-CN" dirty="0" smtClean="0">
                <a:solidFill>
                  <a:schemeClr val="bg1"/>
                </a:solidFill>
              </a:rPr>
              <a:t>save</a:t>
            </a:r>
            <a:r>
              <a:rPr lang="zh-CN" altLang="en-US" dirty="0" smtClean="0">
                <a:solidFill>
                  <a:schemeClr val="bg1"/>
                </a:solidFill>
              </a:rPr>
              <a:t>函数用来</a:t>
            </a:r>
            <a:r>
              <a:rPr lang="zh-CN" altLang="en-US" dirty="0">
                <a:solidFill>
                  <a:schemeClr val="bg1"/>
                </a:solidFill>
              </a:rPr>
              <a:t>将数据</a:t>
            </a:r>
            <a:r>
              <a:rPr lang="zh-CN" altLang="en-US" dirty="0" smtClean="0">
                <a:solidFill>
                  <a:schemeClr val="bg1"/>
                </a:solidFill>
              </a:rPr>
              <a:t>保存起来。</a:t>
            </a:r>
            <a:endParaRPr kumimoji="0" lang="zh-CN" altLang="en-US" b="0" i="0" strike="noStrike" cap="none" normalizeH="0" dirty="0" smtClean="0">
              <a:ln>
                <a:noFill/>
              </a:ln>
              <a:solidFill>
                <a:schemeClr val="bg1"/>
              </a:solidFill>
              <a:effectLst/>
              <a:latin typeface="Times New Roman" panose="02020603050405020304" pitchFamily="18" charset="0"/>
              <a:ea typeface="黑体" panose="02010609060101010101" pitchFamily="49" charset="-122"/>
            </a:endParaRPr>
          </a:p>
        </p:txBody>
      </p:sp>
      <p:sp>
        <p:nvSpPr>
          <p:cNvPr id="14"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477049" y="1632095"/>
            <a:ext cx="3722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rPr>
              <a:t>test.py</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4280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3">
            <a:extLst>
              <a:ext uri="{FF2B5EF4-FFF2-40B4-BE49-F238E27FC236}">
                <a16:creationId xmlns="" xmlns:a16="http://schemas.microsoft.com/office/drawing/2014/main" id="{E28BD4E1-8AC5-EE43-9C27-62AA4FEB9184}"/>
              </a:ext>
            </a:extLst>
          </p:cNvPr>
          <p:cNvSpPr txBox="1">
            <a:spLocks/>
          </p:cNvSpPr>
          <p:nvPr/>
        </p:nvSpPr>
        <p:spPr bwMode="auto">
          <a:xfrm>
            <a:off x="588577" y="1963274"/>
            <a:ext cx="8053978" cy="43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marL="0" indent="0" defTabSz="914400">
              <a:buNone/>
            </a:pPr>
            <a:r>
              <a:rPr lang="en-US" altLang="zh-CN" sz="1800" kern="0" dirty="0" smtClean="0"/>
              <a:t>if __name__ == '__main__':    </a:t>
            </a:r>
          </a:p>
          <a:p>
            <a:pPr marL="0" indent="0" defTabSz="914400">
              <a:buNone/>
            </a:pPr>
            <a:r>
              <a:rPr lang="en-US" altLang="zh-CN" sz="1800" kern="0" dirty="0" smtClean="0"/>
              <a:t>    keyword = '</a:t>
            </a:r>
            <a:r>
              <a:rPr lang="zh-CN" altLang="en-US" sz="1800" kern="0" dirty="0" smtClean="0"/>
              <a:t>男鞋</a:t>
            </a:r>
            <a:r>
              <a:rPr lang="en-US" altLang="zh-CN" sz="1800" kern="0" dirty="0" smtClean="0"/>
              <a:t>'</a:t>
            </a:r>
          </a:p>
          <a:p>
            <a:pPr marL="0" indent="0" defTabSz="914400">
              <a:buNone/>
            </a:pPr>
            <a:r>
              <a:rPr lang="en-US" altLang="zh-CN" sz="1800" kern="0" dirty="0" smtClean="0"/>
              <a:t>    </a:t>
            </a:r>
            <a:r>
              <a:rPr lang="en-US" altLang="zh-CN" sz="1800" kern="0" dirty="0" err="1" smtClean="0"/>
              <a:t>max_num</a:t>
            </a:r>
            <a:r>
              <a:rPr lang="en-US" altLang="zh-CN" sz="1800" kern="0" dirty="0" smtClean="0"/>
              <a:t> = 150</a:t>
            </a:r>
          </a:p>
          <a:p>
            <a:pPr marL="0" indent="0" defTabSz="914400">
              <a:buNone/>
            </a:pPr>
            <a:r>
              <a:rPr lang="en-US" altLang="zh-CN" sz="1800" kern="0" dirty="0" smtClean="0"/>
              <a:t>    </a:t>
            </a:r>
            <a:r>
              <a:rPr lang="en-US" altLang="zh-CN" sz="1800" kern="0" dirty="0" err="1" smtClean="0"/>
              <a:t>output_dir</a:t>
            </a:r>
            <a:r>
              <a:rPr lang="en-US" altLang="zh-CN" sz="1800" kern="0" dirty="0" smtClean="0"/>
              <a:t> = '.'    </a:t>
            </a:r>
          </a:p>
          <a:p>
            <a:pPr marL="0" indent="0" defTabSz="914400">
              <a:buNone/>
            </a:pPr>
            <a:r>
              <a:rPr lang="en-US" altLang="zh-CN" sz="1800" kern="0" dirty="0" smtClean="0"/>
              <a:t>    if </a:t>
            </a:r>
            <a:r>
              <a:rPr lang="en-US" altLang="zh-CN" sz="1800" kern="0" dirty="0" err="1" smtClean="0"/>
              <a:t>len</a:t>
            </a:r>
            <a:r>
              <a:rPr lang="en-US" altLang="zh-CN" sz="1800" kern="0" dirty="0" smtClean="0"/>
              <a:t>(</a:t>
            </a:r>
            <a:r>
              <a:rPr lang="en-US" altLang="zh-CN" sz="1800" kern="0" dirty="0" err="1" smtClean="0"/>
              <a:t>sys.argv</a:t>
            </a:r>
            <a:r>
              <a:rPr lang="en-US" altLang="zh-CN" sz="1800" kern="0" dirty="0" smtClean="0"/>
              <a:t>)&gt;1:</a:t>
            </a:r>
          </a:p>
          <a:p>
            <a:pPr marL="0" indent="0" defTabSz="914400">
              <a:buNone/>
            </a:pPr>
            <a:r>
              <a:rPr lang="en-US" altLang="zh-CN" sz="1800" kern="0" dirty="0" smtClean="0"/>
              <a:t>        </a:t>
            </a:r>
            <a:r>
              <a:rPr lang="en-US" altLang="zh-CN" sz="1800" kern="0" dirty="0"/>
              <a:t>keyword = </a:t>
            </a:r>
            <a:r>
              <a:rPr lang="en-US" altLang="zh-CN" sz="1800" kern="0" dirty="0" err="1"/>
              <a:t>sys.argv</a:t>
            </a:r>
            <a:r>
              <a:rPr lang="en-US" altLang="zh-CN" sz="1800" kern="0" dirty="0"/>
              <a:t>[1]</a:t>
            </a:r>
          </a:p>
          <a:p>
            <a:pPr marL="0" indent="0" defTabSz="914400">
              <a:buNone/>
            </a:pPr>
            <a:r>
              <a:rPr lang="en-US" altLang="zh-CN" sz="1800" kern="0" dirty="0"/>
              <a:t>        if </a:t>
            </a:r>
            <a:r>
              <a:rPr lang="en-US" altLang="zh-CN" sz="1800" kern="0" dirty="0" err="1"/>
              <a:t>len</a:t>
            </a:r>
            <a:r>
              <a:rPr lang="en-US" altLang="zh-CN" sz="1800" kern="0" dirty="0"/>
              <a:t>(</a:t>
            </a:r>
            <a:r>
              <a:rPr lang="en-US" altLang="zh-CN" sz="1800" kern="0" dirty="0" err="1"/>
              <a:t>sys.argv</a:t>
            </a:r>
            <a:r>
              <a:rPr lang="en-US" altLang="zh-CN" sz="1800" kern="0" dirty="0"/>
              <a:t>)&gt;2:</a:t>
            </a:r>
          </a:p>
          <a:p>
            <a:pPr marL="0" indent="0" defTabSz="914400">
              <a:buNone/>
            </a:pPr>
            <a:r>
              <a:rPr lang="en-US" altLang="zh-CN" sz="1800" kern="0" dirty="0"/>
              <a:t>            </a:t>
            </a:r>
            <a:r>
              <a:rPr lang="en-US" altLang="zh-CN" sz="1800" kern="0" dirty="0" err="1"/>
              <a:t>max_num</a:t>
            </a:r>
            <a:r>
              <a:rPr lang="en-US" altLang="zh-CN" sz="1800" kern="0" dirty="0"/>
              <a:t> = </a:t>
            </a:r>
            <a:r>
              <a:rPr lang="en-US" altLang="zh-CN" sz="1800" kern="0" dirty="0" err="1"/>
              <a:t>int</a:t>
            </a:r>
            <a:r>
              <a:rPr lang="en-US" altLang="zh-CN" sz="1800" kern="0" dirty="0"/>
              <a:t>(</a:t>
            </a:r>
            <a:r>
              <a:rPr lang="en-US" altLang="zh-CN" sz="1800" kern="0" dirty="0" err="1"/>
              <a:t>sys.argv</a:t>
            </a:r>
            <a:r>
              <a:rPr lang="en-US" altLang="zh-CN" sz="1800" kern="0" dirty="0"/>
              <a:t>[2])</a:t>
            </a:r>
          </a:p>
          <a:p>
            <a:pPr marL="0" indent="0" defTabSz="914400">
              <a:buNone/>
            </a:pPr>
            <a:r>
              <a:rPr lang="en-US" altLang="zh-CN" sz="1800" kern="0" dirty="0"/>
              <a:t>            if </a:t>
            </a:r>
            <a:r>
              <a:rPr lang="en-US" altLang="zh-CN" sz="1800" kern="0" dirty="0" err="1"/>
              <a:t>len</a:t>
            </a:r>
            <a:r>
              <a:rPr lang="en-US" altLang="zh-CN" sz="1800" kern="0" dirty="0"/>
              <a:t>(</a:t>
            </a:r>
            <a:r>
              <a:rPr lang="en-US" altLang="zh-CN" sz="1800" kern="0" dirty="0" err="1"/>
              <a:t>sys.argv</a:t>
            </a:r>
            <a:r>
              <a:rPr lang="en-US" altLang="zh-CN" sz="1800" kern="0" dirty="0"/>
              <a:t>)&gt;3:</a:t>
            </a:r>
          </a:p>
          <a:p>
            <a:pPr marL="0" indent="0" defTabSz="914400">
              <a:buNone/>
            </a:pPr>
            <a:r>
              <a:rPr lang="en-US" altLang="zh-CN" sz="1800" kern="0" dirty="0"/>
              <a:t>                </a:t>
            </a:r>
            <a:r>
              <a:rPr lang="en-US" altLang="zh-CN" sz="1800" kern="0" dirty="0" err="1"/>
              <a:t>output_dir</a:t>
            </a:r>
            <a:r>
              <a:rPr lang="en-US" altLang="zh-CN" sz="1800" kern="0" dirty="0"/>
              <a:t> = </a:t>
            </a:r>
            <a:r>
              <a:rPr lang="en-US" altLang="zh-CN" sz="1800" kern="0" dirty="0" err="1"/>
              <a:t>sys.argv</a:t>
            </a:r>
            <a:r>
              <a:rPr lang="en-US" altLang="zh-CN" sz="1800" kern="0" dirty="0"/>
              <a:t>[3</a:t>
            </a:r>
            <a:r>
              <a:rPr lang="en-US" altLang="zh-CN" sz="1800" kern="0" dirty="0" smtClean="0"/>
              <a:t>]        </a:t>
            </a:r>
            <a:endParaRPr lang="en-US" altLang="zh-CN" sz="1800" kern="0" dirty="0"/>
          </a:p>
          <a:p>
            <a:pPr marL="0" indent="0" defTabSz="914400">
              <a:buNone/>
            </a:pPr>
            <a:r>
              <a:rPr lang="en-US" altLang="zh-CN" sz="1800" kern="0" dirty="0"/>
              <a:t>    extractor = </a:t>
            </a:r>
            <a:r>
              <a:rPr lang="en-US" altLang="zh-CN" sz="1800" kern="0" dirty="0" err="1"/>
              <a:t>ExtractItems</a:t>
            </a:r>
            <a:r>
              <a:rPr lang="en-US" altLang="zh-CN" sz="1800" kern="0" dirty="0"/>
              <a:t>(keyword)</a:t>
            </a:r>
          </a:p>
          <a:p>
            <a:pPr marL="0" indent="0" defTabSz="914400">
              <a:buNone/>
            </a:pPr>
            <a:r>
              <a:rPr lang="en-US" altLang="zh-CN" sz="1800" kern="0" dirty="0"/>
              <a:t>    items = </a:t>
            </a:r>
            <a:r>
              <a:rPr lang="en-US" altLang="zh-CN" sz="1800" kern="0" dirty="0" err="1"/>
              <a:t>extractor.extract</a:t>
            </a:r>
            <a:r>
              <a:rPr lang="en-US" altLang="zh-CN" sz="1800" kern="0" dirty="0"/>
              <a:t>(</a:t>
            </a:r>
            <a:r>
              <a:rPr lang="en-US" altLang="zh-CN" sz="1800" kern="0" dirty="0" err="1"/>
              <a:t>max_num</a:t>
            </a:r>
            <a:r>
              <a:rPr lang="en-US" altLang="zh-CN" sz="1800" kern="0" dirty="0"/>
              <a:t>)</a:t>
            </a:r>
          </a:p>
          <a:p>
            <a:pPr marL="0" indent="0" defTabSz="914400">
              <a:buNone/>
            </a:pPr>
            <a:r>
              <a:rPr lang="en-US" altLang="zh-CN" sz="1800" kern="0" dirty="0"/>
              <a:t>    save(</a:t>
            </a:r>
            <a:r>
              <a:rPr lang="en-US" altLang="zh-CN" sz="1800" kern="0" dirty="0" err="1"/>
              <a:t>items,output_dir</a:t>
            </a:r>
            <a:r>
              <a:rPr lang="en-US" altLang="zh-CN" sz="1800" kern="0" dirty="0"/>
              <a:t>)</a:t>
            </a:r>
          </a:p>
        </p:txBody>
      </p:sp>
      <p:sp>
        <p:nvSpPr>
          <p:cNvPr id="15" name="圆角矩形标注 14"/>
          <p:cNvSpPr/>
          <p:nvPr/>
        </p:nvSpPr>
        <p:spPr bwMode="auto">
          <a:xfrm>
            <a:off x="5801380" y="2887185"/>
            <a:ext cx="2599127" cy="1943370"/>
          </a:xfrm>
          <a:prstGeom prst="wedgeRoundRectCallout">
            <a:avLst>
              <a:gd name="adj1" fmla="val -115955"/>
              <a:gd name="adj2" fmla="val -6254"/>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zh-CN" altLang="en-US" dirty="0">
                <a:solidFill>
                  <a:schemeClr val="bg1"/>
                </a:solidFill>
              </a:rPr>
              <a:t>进一步</a:t>
            </a:r>
            <a:r>
              <a:rPr lang="zh-CN" altLang="en-US" dirty="0" smtClean="0">
                <a:solidFill>
                  <a:schemeClr val="bg1"/>
                </a:solidFill>
              </a:rPr>
              <a:t>扩展程序</a:t>
            </a:r>
            <a:r>
              <a:rPr lang="zh-CN" altLang="en-US" dirty="0">
                <a:solidFill>
                  <a:schemeClr val="bg1"/>
                </a:solidFill>
              </a:rPr>
              <a:t>，可以由用户输入任意商品类别、想要爬取的商品条数以及保存文件的路径</a:t>
            </a:r>
            <a:r>
              <a:rPr lang="zh-CN" altLang="en-US" dirty="0" smtClean="0">
                <a:solidFill>
                  <a:schemeClr val="bg1"/>
                </a:solidFill>
              </a:rPr>
              <a:t>，</a:t>
            </a:r>
            <a:r>
              <a:rPr lang="zh-CN" altLang="en-US" dirty="0">
                <a:solidFill>
                  <a:schemeClr val="bg1"/>
                </a:solidFill>
              </a:rPr>
              <a:t>同时为这些</a:t>
            </a:r>
            <a:r>
              <a:rPr lang="zh-CN" altLang="en-US" dirty="0" smtClean="0">
                <a:solidFill>
                  <a:schemeClr val="bg1"/>
                </a:solidFill>
              </a:rPr>
              <a:t>参数指定默认值。</a:t>
            </a:r>
            <a:endParaRPr lang="zh-CN" altLang="zh-CN" dirty="0">
              <a:solidFill>
                <a:schemeClr val="bg1"/>
              </a:solidFill>
            </a:endParaRPr>
          </a:p>
        </p:txBody>
      </p:sp>
      <p:sp>
        <p:nvSpPr>
          <p:cNvPr id="16"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2477049" y="1632095"/>
            <a:ext cx="3722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rPr>
              <a:t>test.py</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409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3">
            <a:extLst>
              <a:ext uri="{FF2B5EF4-FFF2-40B4-BE49-F238E27FC236}">
                <a16:creationId xmlns="" xmlns:a16="http://schemas.microsoft.com/office/drawing/2014/main" id="{E28BD4E1-8AC5-EE43-9C27-62AA4FEB9184}"/>
              </a:ext>
            </a:extLst>
          </p:cNvPr>
          <p:cNvSpPr txBox="1">
            <a:spLocks/>
          </p:cNvSpPr>
          <p:nvPr/>
        </p:nvSpPr>
        <p:spPr bwMode="auto">
          <a:xfrm>
            <a:off x="588577" y="1653987"/>
            <a:ext cx="8053978" cy="498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marL="0" indent="0" defTabSz="914400">
              <a:buNone/>
            </a:pPr>
            <a:r>
              <a:rPr lang="en-US" altLang="zh-CN" sz="1800" kern="0" dirty="0"/>
              <a:t> </a:t>
            </a:r>
            <a:r>
              <a:rPr lang="en-US" altLang="zh-CN" sz="1800" kern="0" dirty="0" err="1"/>
              <a:t>def</a:t>
            </a:r>
            <a:r>
              <a:rPr lang="en-US" altLang="zh-CN" sz="1800" kern="0" dirty="0"/>
              <a:t> extract(self, </a:t>
            </a:r>
            <a:r>
              <a:rPr lang="en-US" altLang="zh-CN" sz="1800" kern="0" dirty="0" err="1"/>
              <a:t>max_num</a:t>
            </a:r>
            <a:r>
              <a:rPr lang="en-US" altLang="zh-CN" sz="1800" kern="0" dirty="0"/>
              <a:t>=1):</a:t>
            </a:r>
          </a:p>
          <a:p>
            <a:pPr marL="0" indent="0" defTabSz="914400">
              <a:buNone/>
            </a:pPr>
            <a:r>
              <a:rPr lang="en-US" altLang="zh-CN" sz="1800" kern="0" dirty="0"/>
              <a:t>       # </a:t>
            </a:r>
            <a:r>
              <a:rPr lang="zh-CN" altLang="en-US" sz="1800" kern="0" dirty="0"/>
              <a:t>抓取给定个数的商品    </a:t>
            </a:r>
          </a:p>
          <a:p>
            <a:pPr marL="0" indent="0" defTabSz="914400">
              <a:buNone/>
            </a:pPr>
            <a:r>
              <a:rPr lang="zh-CN" altLang="en-US" sz="1800" kern="0" dirty="0"/>
              <a:t>        </a:t>
            </a:r>
            <a:r>
              <a:rPr lang="en-US" altLang="zh-CN" sz="1800" kern="0" dirty="0"/>
              <a:t>items = []</a:t>
            </a:r>
          </a:p>
          <a:p>
            <a:pPr marL="0" indent="0" defTabSz="914400">
              <a:buNone/>
            </a:pPr>
            <a:r>
              <a:rPr lang="en-US" altLang="zh-CN" sz="1800" kern="0" dirty="0"/>
              <a:t>        page = 0</a:t>
            </a:r>
          </a:p>
          <a:p>
            <a:pPr marL="0" indent="0" defTabSz="914400">
              <a:buNone/>
            </a:pPr>
            <a:r>
              <a:rPr lang="en-US" altLang="zh-CN" sz="1800" kern="0" dirty="0"/>
              <a:t>        while </a:t>
            </a:r>
            <a:r>
              <a:rPr lang="en-US" altLang="zh-CN" sz="1800" kern="0" dirty="0" err="1"/>
              <a:t>max_num</a:t>
            </a:r>
            <a:r>
              <a:rPr lang="en-US" altLang="zh-CN" sz="1800" kern="0" dirty="0"/>
              <a:t> &gt; 0:</a:t>
            </a:r>
          </a:p>
          <a:p>
            <a:pPr marL="0" indent="0" defTabSz="914400">
              <a:buNone/>
            </a:pPr>
            <a:r>
              <a:rPr lang="en-US" altLang="zh-CN" sz="1800" kern="0" dirty="0"/>
              <a:t>            </a:t>
            </a:r>
            <a:r>
              <a:rPr lang="en-US" altLang="zh-CN" sz="1800" kern="0" dirty="0" err="1"/>
              <a:t>nids</a:t>
            </a:r>
            <a:r>
              <a:rPr lang="en-US" altLang="zh-CN" sz="1800" kern="0" dirty="0"/>
              <a:t> = </a:t>
            </a:r>
            <a:r>
              <a:rPr lang="en-US" altLang="zh-CN" sz="1800" kern="0" dirty="0" err="1"/>
              <a:t>self.get_nids</a:t>
            </a:r>
            <a:r>
              <a:rPr lang="en-US" altLang="zh-CN" sz="1800" kern="0" dirty="0"/>
              <a:t>()</a:t>
            </a:r>
          </a:p>
          <a:p>
            <a:pPr marL="0" indent="0" defTabSz="914400">
              <a:buNone/>
            </a:pPr>
            <a:r>
              <a:rPr lang="en-US" altLang="zh-CN" sz="1800" kern="0" dirty="0"/>
              <a:t>            if </a:t>
            </a:r>
            <a:r>
              <a:rPr lang="en-US" altLang="zh-CN" sz="1800" kern="0" dirty="0" err="1"/>
              <a:t>len</a:t>
            </a:r>
            <a:r>
              <a:rPr lang="en-US" altLang="zh-CN" sz="1800" kern="0" dirty="0"/>
              <a:t>(</a:t>
            </a:r>
            <a:r>
              <a:rPr lang="en-US" altLang="zh-CN" sz="1800" kern="0" dirty="0" err="1"/>
              <a:t>nids</a:t>
            </a:r>
            <a:r>
              <a:rPr lang="en-US" altLang="zh-CN" sz="1800" kern="0" dirty="0"/>
              <a:t>) &lt; 1:  # </a:t>
            </a:r>
            <a:r>
              <a:rPr lang="zh-CN" altLang="en-US" sz="1800" kern="0" dirty="0"/>
              <a:t>如果没有提取到任何商品</a:t>
            </a:r>
            <a:r>
              <a:rPr lang="en-US" altLang="zh-CN" sz="1800" kern="0" dirty="0"/>
              <a:t>id,</a:t>
            </a:r>
            <a:r>
              <a:rPr lang="zh-CN" altLang="en-US" sz="1800" kern="0" dirty="0"/>
              <a:t>结束爬取</a:t>
            </a:r>
          </a:p>
          <a:p>
            <a:pPr marL="0" indent="0" defTabSz="914400">
              <a:buNone/>
            </a:pPr>
            <a:r>
              <a:rPr lang="zh-CN" altLang="en-US" sz="1800" kern="0" dirty="0"/>
              <a:t>                </a:t>
            </a:r>
            <a:r>
              <a:rPr lang="en-US" altLang="zh-CN" sz="1800" kern="0" dirty="0"/>
              <a:t>break</a:t>
            </a:r>
          </a:p>
          <a:p>
            <a:pPr marL="0" indent="0" defTabSz="914400">
              <a:buNone/>
            </a:pPr>
            <a:r>
              <a:rPr lang="en-US" altLang="zh-CN" sz="1800" kern="0" dirty="0"/>
              <a:t>            for </a:t>
            </a:r>
            <a:r>
              <a:rPr lang="en-US" altLang="zh-CN" sz="1800" kern="0" dirty="0" err="1"/>
              <a:t>idx</a:t>
            </a:r>
            <a:r>
              <a:rPr lang="en-US" altLang="zh-CN" sz="1800" kern="0" dirty="0"/>
              <a:t>, </a:t>
            </a:r>
            <a:r>
              <a:rPr lang="en-US" altLang="zh-CN" sz="1800" kern="0" dirty="0" err="1"/>
              <a:t>nid</a:t>
            </a:r>
            <a:r>
              <a:rPr lang="en-US" altLang="zh-CN" sz="1800" kern="0" dirty="0"/>
              <a:t> in enumerate(</a:t>
            </a:r>
            <a:r>
              <a:rPr lang="en-US" altLang="zh-CN" sz="1800" kern="0" dirty="0" err="1"/>
              <a:t>nids</a:t>
            </a:r>
            <a:r>
              <a:rPr lang="en-US" altLang="zh-CN" sz="1800" kern="0" dirty="0"/>
              <a:t>):</a:t>
            </a:r>
          </a:p>
          <a:p>
            <a:pPr marL="0" indent="0" defTabSz="914400">
              <a:buNone/>
            </a:pPr>
            <a:r>
              <a:rPr lang="en-US" altLang="zh-CN" sz="1800" kern="0" dirty="0"/>
              <a:t>                it = Item(</a:t>
            </a:r>
            <a:r>
              <a:rPr lang="en-US" altLang="zh-CN" sz="1800" kern="0" dirty="0" err="1"/>
              <a:t>nid</a:t>
            </a:r>
            <a:r>
              <a:rPr lang="en-US" altLang="zh-CN" sz="1800" kern="0" dirty="0"/>
              <a:t>)</a:t>
            </a:r>
          </a:p>
          <a:p>
            <a:pPr marL="0" indent="0" defTabSz="914400">
              <a:buNone/>
            </a:pPr>
            <a:r>
              <a:rPr lang="en-US" altLang="zh-CN" sz="1800" kern="0" dirty="0"/>
              <a:t>                </a:t>
            </a:r>
            <a:r>
              <a:rPr lang="en-US" altLang="zh-CN" sz="1800" kern="0" dirty="0" err="1"/>
              <a:t>items.append</a:t>
            </a:r>
            <a:r>
              <a:rPr lang="en-US" altLang="zh-CN" sz="1800" kern="0" dirty="0"/>
              <a:t>(it)</a:t>
            </a:r>
          </a:p>
          <a:p>
            <a:pPr marL="0" indent="0" defTabSz="914400">
              <a:buNone/>
            </a:pPr>
            <a:r>
              <a:rPr lang="en-US" altLang="zh-CN" sz="1800" kern="0" dirty="0"/>
              <a:t>            page +=1</a:t>
            </a:r>
          </a:p>
          <a:p>
            <a:pPr marL="0" indent="0" defTabSz="914400">
              <a:buNone/>
            </a:pPr>
            <a:r>
              <a:rPr lang="en-US" altLang="zh-CN" sz="1800" kern="0" dirty="0"/>
              <a:t>            </a:t>
            </a:r>
            <a:r>
              <a:rPr lang="en-US" altLang="zh-CN" sz="1800" kern="0" dirty="0" err="1"/>
              <a:t>self.next</a:t>
            </a:r>
            <a:r>
              <a:rPr lang="en-US" altLang="zh-CN" sz="1800" kern="0" dirty="0"/>
              <a:t>(</a:t>
            </a:r>
            <a:r>
              <a:rPr lang="en-US" altLang="zh-CN" sz="1800" kern="0" dirty="0" err="1"/>
              <a:t>len</a:t>
            </a:r>
            <a:r>
              <a:rPr lang="en-US" altLang="zh-CN" sz="1800" kern="0" dirty="0"/>
              <a:t>(</a:t>
            </a:r>
            <a:r>
              <a:rPr lang="en-US" altLang="zh-CN" sz="1800" kern="0" dirty="0" err="1"/>
              <a:t>nids</a:t>
            </a:r>
            <a:r>
              <a:rPr lang="en-US" altLang="zh-CN" sz="1800" kern="0" dirty="0"/>
              <a:t>)*page)</a:t>
            </a:r>
          </a:p>
          <a:p>
            <a:pPr marL="0" indent="0" defTabSz="914400">
              <a:buNone/>
            </a:pPr>
            <a:r>
              <a:rPr lang="en-US" altLang="zh-CN" sz="1800" kern="0" dirty="0"/>
              <a:t>            </a:t>
            </a:r>
            <a:r>
              <a:rPr lang="en-US" altLang="zh-CN" sz="1800" kern="0" dirty="0" err="1"/>
              <a:t>max_num</a:t>
            </a:r>
            <a:r>
              <a:rPr lang="en-US" altLang="zh-CN" sz="1800" kern="0" dirty="0"/>
              <a:t> -= </a:t>
            </a:r>
            <a:r>
              <a:rPr lang="en-US" altLang="zh-CN" sz="1800" kern="0" dirty="0" err="1"/>
              <a:t>len</a:t>
            </a:r>
            <a:r>
              <a:rPr lang="en-US" altLang="zh-CN" sz="1800" kern="0" dirty="0"/>
              <a:t>(</a:t>
            </a:r>
            <a:r>
              <a:rPr lang="en-US" altLang="zh-CN" sz="1800" kern="0" dirty="0" err="1"/>
              <a:t>nids</a:t>
            </a:r>
            <a:r>
              <a:rPr lang="en-US" altLang="zh-CN" sz="1800" kern="0" dirty="0"/>
              <a:t>)</a:t>
            </a:r>
          </a:p>
          <a:p>
            <a:pPr marL="0" indent="0" defTabSz="914400">
              <a:buNone/>
            </a:pPr>
            <a:r>
              <a:rPr lang="en-US" altLang="zh-CN" sz="1800" kern="0" dirty="0"/>
              <a:t>        return items</a:t>
            </a:r>
          </a:p>
        </p:txBody>
      </p:sp>
      <p:sp>
        <p:nvSpPr>
          <p:cNvPr id="15" name="圆角矩形标注 14"/>
          <p:cNvSpPr/>
          <p:nvPr/>
        </p:nvSpPr>
        <p:spPr bwMode="auto">
          <a:xfrm>
            <a:off x="4810244" y="1842243"/>
            <a:ext cx="3495556" cy="1330436"/>
          </a:xfrm>
          <a:prstGeom prst="wedgeRoundRectCallout">
            <a:avLst>
              <a:gd name="adj1" fmla="val -88787"/>
              <a:gd name="adj2" fmla="val 46336"/>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zh-CN" altLang="en-US" dirty="0" smtClean="0">
                <a:solidFill>
                  <a:schemeClr val="bg1"/>
                </a:solidFill>
              </a:rPr>
              <a:t>指定要爬取的商品条数，就可能需要爬取多个页面，因此需要加入循环来爬取多个页面，直到达到所需爬取条数为止。</a:t>
            </a:r>
            <a:endParaRPr lang="zh-CN" altLang="zh-CN" dirty="0">
              <a:solidFill>
                <a:schemeClr val="bg1"/>
              </a:solidFill>
            </a:endParaRPr>
          </a:p>
        </p:txBody>
      </p:sp>
      <p:sp>
        <p:nvSpPr>
          <p:cNvPr id="16"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5541195" y="5619902"/>
            <a:ext cx="3010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zh-CN" sz="2800" dirty="0">
                <a:latin typeface="Arial" panose="020B0604020202020204" pitchFamily="34" charset="0"/>
              </a:rPr>
              <a:t>extract_items.py</a:t>
            </a:r>
            <a:endParaRPr lang="zh-CN" altLang="zh-CN" sz="2800" dirty="0">
              <a:latin typeface="Arial" panose="020B0604020202020204" pitchFamily="34" charset="0"/>
            </a:endParaRPr>
          </a:p>
        </p:txBody>
      </p:sp>
      <p:sp>
        <p:nvSpPr>
          <p:cNvPr id="17" name="圆角矩形标注 16"/>
          <p:cNvSpPr/>
          <p:nvPr/>
        </p:nvSpPr>
        <p:spPr bwMode="auto">
          <a:xfrm>
            <a:off x="4810244" y="4208903"/>
            <a:ext cx="3495556" cy="1023969"/>
          </a:xfrm>
          <a:prstGeom prst="wedgeRoundRectCallout">
            <a:avLst>
              <a:gd name="adj1" fmla="val -80709"/>
              <a:gd name="adj2" fmla="val 10301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zh-CN" altLang="en-US" dirty="0">
                <a:solidFill>
                  <a:schemeClr val="bg1"/>
                </a:solidFill>
              </a:rPr>
              <a:t>爬取后续页面</a:t>
            </a:r>
            <a:r>
              <a:rPr lang="zh-CN" altLang="en-US" dirty="0" smtClean="0">
                <a:solidFill>
                  <a:schemeClr val="bg1"/>
                </a:solidFill>
              </a:rPr>
              <a:t>的</a:t>
            </a:r>
            <a:r>
              <a:rPr lang="en-US" altLang="zh-CN" dirty="0" smtClean="0">
                <a:solidFill>
                  <a:schemeClr val="bg1"/>
                </a:solidFill>
              </a:rPr>
              <a:t>URL</a:t>
            </a:r>
            <a:r>
              <a:rPr lang="zh-CN" altLang="en-US" dirty="0" smtClean="0">
                <a:solidFill>
                  <a:schemeClr val="bg1"/>
                </a:solidFill>
              </a:rPr>
              <a:t>地址又有不同，因此定义</a:t>
            </a:r>
            <a:r>
              <a:rPr lang="en-US" altLang="zh-CN" dirty="0" smtClean="0">
                <a:solidFill>
                  <a:schemeClr val="bg1"/>
                </a:solidFill>
              </a:rPr>
              <a:t>next</a:t>
            </a:r>
            <a:r>
              <a:rPr lang="zh-CN" altLang="en-US" dirty="0" smtClean="0">
                <a:solidFill>
                  <a:schemeClr val="bg1"/>
                </a:solidFill>
              </a:rPr>
              <a:t>方法来获取后续页面的</a:t>
            </a:r>
            <a:r>
              <a:rPr lang="en-US" altLang="zh-CN" dirty="0" smtClean="0">
                <a:solidFill>
                  <a:schemeClr val="bg1"/>
                </a:solidFill>
              </a:rPr>
              <a:t>HTML</a:t>
            </a:r>
            <a:r>
              <a:rPr lang="zh-CN" altLang="en-US" dirty="0" smtClean="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80981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en-US" altLang="zh-CN" kern="0" dirty="0"/>
              <a:t>9.4</a:t>
            </a:r>
            <a:r>
              <a:rPr lang="zh-CN" altLang="en-US" kern="0" dirty="0"/>
              <a:t> 编程实践</a:t>
            </a:r>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3">
            <a:extLst>
              <a:ext uri="{FF2B5EF4-FFF2-40B4-BE49-F238E27FC236}">
                <a16:creationId xmlns="" xmlns:a16="http://schemas.microsoft.com/office/drawing/2014/main" id="{E28BD4E1-8AC5-EE43-9C27-62AA4FEB9184}"/>
              </a:ext>
            </a:extLst>
          </p:cNvPr>
          <p:cNvSpPr txBox="1">
            <a:spLocks/>
          </p:cNvSpPr>
          <p:nvPr/>
        </p:nvSpPr>
        <p:spPr bwMode="auto">
          <a:xfrm>
            <a:off x="389965" y="1801905"/>
            <a:ext cx="8525436" cy="470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marL="0" indent="0" defTabSz="914400">
              <a:buNone/>
            </a:pPr>
            <a:r>
              <a:rPr lang="en-US" altLang="zh-CN" sz="1800" kern="0" dirty="0"/>
              <a:t>  </a:t>
            </a:r>
            <a:r>
              <a:rPr lang="en-US" altLang="zh-CN" sz="1800" kern="0" dirty="0" err="1"/>
              <a:t>def</a:t>
            </a:r>
            <a:r>
              <a:rPr lang="en-US" altLang="zh-CN" sz="1800" kern="0" dirty="0"/>
              <a:t> next(self, batch):</a:t>
            </a:r>
          </a:p>
          <a:p>
            <a:pPr marL="0" indent="0" defTabSz="914400">
              <a:buNone/>
            </a:pPr>
            <a:r>
              <a:rPr lang="en-US" altLang="zh-CN" sz="1800" kern="0" dirty="0"/>
              <a:t>        </a:t>
            </a:r>
            <a:r>
              <a:rPr lang="en-US" altLang="zh-CN" sz="1800" kern="0" dirty="0" err="1"/>
              <a:t>url</a:t>
            </a:r>
            <a:r>
              <a:rPr lang="en-US" altLang="zh-CN" sz="1800" kern="0" dirty="0"/>
              <a:t> = 'https://s.taobao.com/</a:t>
            </a:r>
            <a:r>
              <a:rPr lang="en-US" altLang="zh-CN" sz="1800" kern="0" dirty="0" err="1"/>
              <a:t>search?q</a:t>
            </a:r>
            <a:r>
              <a:rPr lang="en-US" altLang="zh-CN" sz="1800" kern="0" dirty="0"/>
              <a:t>=%</a:t>
            </a:r>
            <a:r>
              <a:rPr lang="en-US" altLang="zh-CN" sz="1800" kern="0" dirty="0" err="1"/>
              <a:t>s&amp;s</a:t>
            </a:r>
            <a:r>
              <a:rPr lang="en-US" altLang="zh-CN" sz="1800" kern="0" dirty="0"/>
              <a:t>=%d' % (</a:t>
            </a:r>
            <a:r>
              <a:rPr lang="en-US" altLang="zh-CN" sz="1800" kern="0" dirty="0" err="1"/>
              <a:t>self.category</a:t>
            </a:r>
            <a:r>
              <a:rPr lang="en-US" altLang="zh-CN" sz="1800" kern="0" dirty="0"/>
              <a:t>, batch)</a:t>
            </a:r>
          </a:p>
          <a:p>
            <a:pPr marL="0" indent="0" defTabSz="914400">
              <a:buNone/>
            </a:pPr>
            <a:r>
              <a:rPr lang="en-US" altLang="zh-CN" sz="1800" kern="0" dirty="0"/>
              <a:t>        self.html = </a:t>
            </a:r>
            <a:r>
              <a:rPr lang="en-US" altLang="zh-CN" sz="1800" kern="0" dirty="0" err="1"/>
              <a:t>self.crawler.get_html</a:t>
            </a:r>
            <a:r>
              <a:rPr lang="en-US" altLang="zh-CN" sz="1800" kern="0" dirty="0"/>
              <a:t>(</a:t>
            </a:r>
            <a:r>
              <a:rPr lang="en-US" altLang="zh-CN" sz="1800" kern="0" dirty="0" err="1"/>
              <a:t>url</a:t>
            </a:r>
            <a:r>
              <a:rPr lang="en-US" altLang="zh-CN" sz="1800" kern="0" dirty="0" smtClean="0"/>
              <a:t>)</a:t>
            </a:r>
          </a:p>
          <a:p>
            <a:pPr marL="0" indent="0" defTabSz="914400">
              <a:buNone/>
            </a:pPr>
            <a:endParaRPr lang="en-US" altLang="zh-CN" sz="1800" kern="0" dirty="0" smtClean="0"/>
          </a:p>
          <a:p>
            <a:pPr marL="0" indent="0" defTabSz="914400">
              <a:buNone/>
            </a:pPr>
            <a:r>
              <a:rPr lang="en-US" altLang="zh-CN" sz="1800" kern="0" dirty="0" err="1"/>
              <a:t>def</a:t>
            </a:r>
            <a:r>
              <a:rPr lang="en-US" altLang="zh-CN" sz="1800" kern="0" dirty="0"/>
              <a:t> save(data, </a:t>
            </a:r>
            <a:r>
              <a:rPr lang="en-US" altLang="zh-CN" sz="1800" kern="0" dirty="0" err="1"/>
              <a:t>output_dir</a:t>
            </a:r>
            <a:r>
              <a:rPr lang="en-US" altLang="zh-CN" sz="1800" kern="0" dirty="0"/>
              <a:t>='.'):</a:t>
            </a:r>
          </a:p>
          <a:p>
            <a:pPr marL="0" indent="0" defTabSz="914400">
              <a:buNone/>
            </a:pPr>
            <a:r>
              <a:rPr lang="en-US" altLang="zh-CN" sz="1800" kern="0" dirty="0"/>
              <a:t>    # </a:t>
            </a:r>
            <a:r>
              <a:rPr lang="zh-CN" altLang="en-US" sz="1800" kern="0" dirty="0"/>
              <a:t>以</a:t>
            </a:r>
            <a:r>
              <a:rPr lang="en-US" altLang="zh-CN" sz="1800" kern="0" dirty="0" err="1"/>
              <a:t>json</a:t>
            </a:r>
            <a:r>
              <a:rPr lang="zh-CN" altLang="en-US" sz="1800" kern="0" dirty="0"/>
              <a:t>文件形式保存抓取结果</a:t>
            </a:r>
          </a:p>
          <a:p>
            <a:pPr marL="0" indent="0" defTabSz="914400">
              <a:buNone/>
            </a:pPr>
            <a:r>
              <a:rPr lang="zh-CN" altLang="en-US" sz="1800" kern="0" dirty="0"/>
              <a:t>    </a:t>
            </a:r>
            <a:r>
              <a:rPr lang="en-US" altLang="zh-CN" sz="1800" kern="0" dirty="0"/>
              <a:t>attributes = []</a:t>
            </a:r>
          </a:p>
          <a:p>
            <a:pPr marL="0" indent="0" defTabSz="914400">
              <a:buNone/>
            </a:pPr>
            <a:r>
              <a:rPr lang="en-US" altLang="zh-CN" sz="1800" kern="0" dirty="0"/>
              <a:t>    for it in data:</a:t>
            </a:r>
          </a:p>
          <a:p>
            <a:pPr marL="0" indent="0" defTabSz="914400">
              <a:buNone/>
            </a:pPr>
            <a:r>
              <a:rPr lang="en-US" altLang="zh-CN" sz="1800" kern="0" dirty="0"/>
              <a:t>        </a:t>
            </a:r>
            <a:r>
              <a:rPr lang="en-US" altLang="zh-CN" sz="1800" kern="0" dirty="0" err="1"/>
              <a:t>attr</a:t>
            </a:r>
            <a:r>
              <a:rPr lang="en-US" altLang="zh-CN" sz="1800" kern="0" dirty="0"/>
              <a:t> = {'</a:t>
            </a:r>
            <a:r>
              <a:rPr lang="en-US" altLang="zh-CN" sz="1800" kern="0" dirty="0" err="1"/>
              <a:t>nid</a:t>
            </a:r>
            <a:r>
              <a:rPr lang="en-US" altLang="zh-CN" sz="1800" kern="0" dirty="0"/>
              <a:t>': </a:t>
            </a:r>
            <a:r>
              <a:rPr lang="en-US" altLang="zh-CN" sz="1800" kern="0" dirty="0" err="1"/>
              <a:t>it.nid</a:t>
            </a:r>
            <a:r>
              <a:rPr lang="en-US" altLang="zh-CN" sz="1800" kern="0" dirty="0"/>
              <a:t>}</a:t>
            </a:r>
          </a:p>
          <a:p>
            <a:pPr marL="0" indent="0" defTabSz="914400">
              <a:buNone/>
            </a:pPr>
            <a:r>
              <a:rPr lang="en-US" altLang="zh-CN" sz="1800" kern="0" dirty="0"/>
              <a:t>        </a:t>
            </a:r>
            <a:r>
              <a:rPr lang="en-US" altLang="zh-CN" sz="1800" kern="0" dirty="0" err="1"/>
              <a:t>attributes.append</a:t>
            </a:r>
            <a:r>
              <a:rPr lang="en-US" altLang="zh-CN" sz="1800" kern="0" dirty="0"/>
              <a:t>(</a:t>
            </a:r>
            <a:r>
              <a:rPr lang="en-US" altLang="zh-CN" sz="1800" kern="0" dirty="0" err="1"/>
              <a:t>attr</a:t>
            </a:r>
            <a:r>
              <a:rPr lang="en-US" altLang="zh-CN" sz="1800" kern="0" dirty="0"/>
              <a:t>)</a:t>
            </a:r>
          </a:p>
          <a:p>
            <a:pPr marL="0" indent="0" defTabSz="914400">
              <a:buNone/>
            </a:pPr>
            <a:r>
              <a:rPr lang="en-US" altLang="zh-CN" sz="1800" kern="0" dirty="0"/>
              <a:t>    with open(</a:t>
            </a:r>
            <a:r>
              <a:rPr lang="en-US" altLang="zh-CN" sz="1800" kern="0" dirty="0" err="1"/>
              <a:t>os.path.join</a:t>
            </a:r>
            <a:r>
              <a:rPr lang="en-US" altLang="zh-CN" sz="1800" kern="0" dirty="0"/>
              <a:t>(</a:t>
            </a:r>
            <a:r>
              <a:rPr lang="en-US" altLang="zh-CN" sz="1800" kern="0" dirty="0" err="1"/>
              <a:t>output_dir</a:t>
            </a:r>
            <a:r>
              <a:rPr lang="en-US" altLang="zh-CN" sz="1800" kern="0" dirty="0"/>
              <a:t>, '</a:t>
            </a:r>
            <a:r>
              <a:rPr lang="en-US" altLang="zh-CN" sz="1800" kern="0" dirty="0" err="1"/>
              <a:t>item_attributes.json</a:t>
            </a:r>
            <a:r>
              <a:rPr lang="en-US" altLang="zh-CN" sz="1800" kern="0" dirty="0"/>
              <a:t>'), 'w') as f:</a:t>
            </a:r>
          </a:p>
          <a:p>
            <a:pPr marL="0" indent="0" defTabSz="914400">
              <a:buNone/>
            </a:pPr>
            <a:r>
              <a:rPr lang="en-US" altLang="zh-CN" sz="1800" kern="0" dirty="0"/>
              <a:t>        </a:t>
            </a:r>
            <a:r>
              <a:rPr lang="en-US" altLang="zh-CN" sz="1800" kern="0" dirty="0" err="1"/>
              <a:t>json.dump</a:t>
            </a:r>
            <a:r>
              <a:rPr lang="en-US" altLang="zh-CN" sz="1800" kern="0" dirty="0"/>
              <a:t>(attributes, f)</a:t>
            </a:r>
          </a:p>
          <a:p>
            <a:pPr marL="0" indent="0" defTabSz="914400">
              <a:buNone/>
            </a:pPr>
            <a:r>
              <a:rPr lang="en-US" altLang="zh-CN" sz="1800" kern="0" dirty="0"/>
              <a:t>    print('get %d items\' attributes' % (</a:t>
            </a:r>
            <a:r>
              <a:rPr lang="en-US" altLang="zh-CN" sz="1800" kern="0" dirty="0" err="1"/>
              <a:t>len</a:t>
            </a:r>
            <a:r>
              <a:rPr lang="en-US" altLang="zh-CN" sz="1800" kern="0" dirty="0"/>
              <a:t>(attributes)))</a:t>
            </a:r>
          </a:p>
          <a:p>
            <a:pPr marL="0" indent="0" defTabSz="914400">
              <a:buNone/>
            </a:pPr>
            <a:r>
              <a:rPr lang="en-US" altLang="zh-CN" sz="1800" kern="0" dirty="0"/>
              <a:t>    print('save attributes of items on %s' % (</a:t>
            </a:r>
            <a:r>
              <a:rPr lang="en-US" altLang="zh-CN" sz="1800" kern="0" dirty="0" err="1"/>
              <a:t>os.path.join</a:t>
            </a:r>
            <a:r>
              <a:rPr lang="en-US" altLang="zh-CN" sz="1800" kern="0" dirty="0"/>
              <a:t>(</a:t>
            </a:r>
            <a:r>
              <a:rPr lang="en-US" altLang="zh-CN" sz="1800" kern="0" dirty="0" err="1"/>
              <a:t>output_dir</a:t>
            </a:r>
            <a:r>
              <a:rPr lang="en-US" altLang="zh-CN" sz="1800" kern="0" dirty="0"/>
              <a:t>, '</a:t>
            </a:r>
            <a:r>
              <a:rPr lang="en-US" altLang="zh-CN" sz="1800" kern="0" dirty="0" err="1"/>
              <a:t>item_attributes.json</a:t>
            </a:r>
            <a:r>
              <a:rPr lang="en-US" altLang="zh-CN" sz="1800" kern="0" dirty="0"/>
              <a:t>')))</a:t>
            </a:r>
          </a:p>
          <a:p>
            <a:pPr marL="0" indent="0" defTabSz="914400">
              <a:buNone/>
            </a:pPr>
            <a:endParaRPr lang="en-US" altLang="zh-CN" sz="1800" kern="0" dirty="0"/>
          </a:p>
        </p:txBody>
      </p:sp>
      <p:sp>
        <p:nvSpPr>
          <p:cNvPr id="16" name="Rectangle 1">
            <a:extLst>
              <a:ext uri="{FF2B5EF4-FFF2-40B4-BE49-F238E27FC236}">
                <a16:creationId xmlns="" xmlns:a16="http://schemas.microsoft.com/office/drawing/2014/main" id="{D1F46768-B0E7-004F-95C8-DCD6964FB733}"/>
              </a:ext>
            </a:extLst>
          </p:cNvPr>
          <p:cNvSpPr>
            <a:spLocks noChangeArrowheads="1"/>
          </p:cNvSpPr>
          <p:nvPr/>
        </p:nvSpPr>
        <p:spPr bwMode="auto">
          <a:xfrm>
            <a:off x="3110338" y="1459612"/>
            <a:ext cx="3010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zh-CN" sz="2800" dirty="0">
                <a:latin typeface="Arial" panose="020B0604020202020204" pitchFamily="34" charset="0"/>
              </a:rPr>
              <a:t>extract_items.py</a:t>
            </a:r>
            <a:endParaRPr lang="zh-CN" altLang="zh-CN" sz="2800" dirty="0">
              <a:latin typeface="Arial" panose="020B0604020202020204" pitchFamily="34" charset="0"/>
            </a:endParaRPr>
          </a:p>
        </p:txBody>
      </p:sp>
      <p:sp>
        <p:nvSpPr>
          <p:cNvPr id="17" name="圆角矩形标注 16"/>
          <p:cNvSpPr/>
          <p:nvPr/>
        </p:nvSpPr>
        <p:spPr bwMode="auto">
          <a:xfrm>
            <a:off x="5371844" y="3200373"/>
            <a:ext cx="2225745" cy="1023969"/>
          </a:xfrm>
          <a:prstGeom prst="wedgeRoundRectCallout">
            <a:avLst>
              <a:gd name="adj1" fmla="val -113065"/>
              <a:gd name="adj2" fmla="val 12934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r>
              <a:rPr lang="zh-CN" altLang="en-US" dirty="0" smtClean="0">
                <a:solidFill>
                  <a:schemeClr val="bg1"/>
                </a:solidFill>
              </a:rPr>
              <a:t>指定想要保存文件的路径，需要访问</a:t>
            </a:r>
            <a:r>
              <a:rPr lang="en-US" altLang="zh-CN" dirty="0" err="1" smtClean="0">
                <a:solidFill>
                  <a:schemeClr val="bg1"/>
                </a:solidFill>
              </a:rPr>
              <a:t>os</a:t>
            </a:r>
            <a:r>
              <a:rPr lang="zh-CN" altLang="en-US" dirty="0" smtClean="0">
                <a:solidFill>
                  <a:schemeClr val="bg1"/>
                </a:solidFill>
              </a:rPr>
              <a:t>模块里的</a:t>
            </a:r>
            <a:r>
              <a:rPr lang="en-US" altLang="zh-CN" dirty="0" smtClean="0">
                <a:solidFill>
                  <a:schemeClr val="bg1"/>
                </a:solidFill>
              </a:rPr>
              <a:t>path</a:t>
            </a:r>
            <a:r>
              <a:rPr lang="zh-CN" altLang="en-US" dirty="0" smtClean="0">
                <a:solidFill>
                  <a:schemeClr val="bg1"/>
                </a:solidFill>
              </a:rPr>
              <a:t>。</a:t>
            </a:r>
            <a:endParaRPr lang="zh-CN" altLang="zh-CN" dirty="0">
              <a:solidFill>
                <a:schemeClr val="bg1"/>
              </a:solidFill>
            </a:endParaRPr>
          </a:p>
        </p:txBody>
      </p:sp>
    </p:spTree>
    <p:extLst>
      <p:ext uri="{BB962C8B-B14F-4D97-AF65-F5344CB8AC3E}">
        <p14:creationId xmlns:p14="http://schemas.microsoft.com/office/powerpoint/2010/main" val="674855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a:xfrm>
            <a:off x="753762" y="4874121"/>
            <a:ext cx="7391400" cy="563563"/>
          </a:xfrm>
        </p:spPr>
        <p:txBody>
          <a:bodyPr/>
          <a:lstStyle/>
          <a:p>
            <a:pPr eaLnBrk="1" hangingPunct="1"/>
            <a:r>
              <a:rPr lang="en-US" altLang="zh-CN" dirty="0"/>
              <a:t>9.2</a:t>
            </a:r>
            <a:r>
              <a:rPr lang="zh-CN" altLang="en-US" dirty="0"/>
              <a:t> </a:t>
            </a:r>
            <a:r>
              <a:rPr lang="en-US" altLang="zh-CN" dirty="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65618" y="1961535"/>
            <a:ext cx="8076936" cy="3893576"/>
          </a:xfrm>
        </p:spPr>
        <p:txBody>
          <a:bodyPr/>
          <a:lstStyle/>
          <a:p>
            <a:r>
              <a:rPr lang="zh-CN" altLang="zh-CN" dirty="0" smtClean="0"/>
              <a:t>概念</a:t>
            </a:r>
            <a:r>
              <a:rPr lang="zh-CN" altLang="zh-CN" dirty="0"/>
              <a:t>题</a:t>
            </a:r>
          </a:p>
          <a:p>
            <a:pPr lvl="1"/>
            <a:r>
              <a:rPr lang="zh-CN" altLang="zh-CN" dirty="0" smtClean="0"/>
              <a:t>什么</a:t>
            </a:r>
            <a:r>
              <a:rPr lang="zh-CN" altLang="zh-CN" dirty="0"/>
              <a:t>是正则表达式，正则表达式的作用是？</a:t>
            </a:r>
          </a:p>
          <a:p>
            <a:pPr lvl="1"/>
            <a:r>
              <a:rPr lang="zh-CN" altLang="zh-CN" dirty="0" smtClean="0"/>
              <a:t>“</a:t>
            </a:r>
            <a:r>
              <a:rPr lang="en-US" altLang="zh-CN" dirty="0" smtClean="0"/>
              <a:t>GET</a:t>
            </a:r>
            <a:r>
              <a:rPr lang="zh-CN" altLang="zh-CN" dirty="0"/>
              <a:t>”请求和“</a:t>
            </a:r>
            <a:r>
              <a:rPr lang="en-US" altLang="zh-CN" dirty="0"/>
              <a:t>POST</a:t>
            </a:r>
            <a:r>
              <a:rPr lang="zh-CN" altLang="zh-CN" dirty="0"/>
              <a:t>”请求的异同？ </a:t>
            </a:r>
          </a:p>
          <a:p>
            <a:r>
              <a:rPr lang="zh-CN" altLang="zh-CN" dirty="0" smtClean="0"/>
              <a:t>编程</a:t>
            </a:r>
            <a:r>
              <a:rPr lang="zh-CN" altLang="zh-CN" dirty="0"/>
              <a:t>题</a:t>
            </a:r>
          </a:p>
          <a:p>
            <a:pPr lvl="1"/>
            <a:r>
              <a:rPr lang="zh-CN" altLang="en-US" dirty="0"/>
              <a:t>继续</a:t>
            </a:r>
            <a:r>
              <a:rPr lang="zh-CN" altLang="en-US" dirty="0" smtClean="0"/>
              <a:t>扩展</a:t>
            </a:r>
            <a:r>
              <a:rPr lang="zh-CN" altLang="en-US" dirty="0"/>
              <a:t>编程</a:t>
            </a:r>
            <a:r>
              <a:rPr lang="zh-CN" altLang="en-US" dirty="0" smtClean="0"/>
              <a:t>实践里的程序</a:t>
            </a:r>
            <a:r>
              <a:rPr lang="zh-CN" altLang="en-US" dirty="0"/>
              <a:t>，爬取商品其他属性信息，包括价格、销量、经销商、产地等</a:t>
            </a:r>
            <a:endParaRPr lang="en-US" altLang="zh-CN" dirty="0" smtClean="0"/>
          </a:p>
          <a:p>
            <a:pPr lvl="1"/>
            <a:r>
              <a:rPr lang="zh-CN" altLang="zh-CN" dirty="0" smtClean="0"/>
              <a:t>将</a:t>
            </a:r>
            <a:r>
              <a:rPr lang="zh-CN" altLang="en-US" dirty="0" smtClean="0"/>
              <a:t>编程实践中</a:t>
            </a:r>
            <a:r>
              <a:rPr lang="zh-CN" altLang="zh-CN" dirty="0" smtClean="0"/>
              <a:t>页面</a:t>
            </a:r>
            <a:r>
              <a:rPr lang="zh-CN" altLang="zh-CN" dirty="0"/>
              <a:t>有效信息（如品牌、价格等）提取部分的代码改造成基于</a:t>
            </a:r>
            <a:r>
              <a:rPr lang="en-US" altLang="zh-CN" dirty="0"/>
              <a:t>Beautiful Soup</a:t>
            </a:r>
            <a:r>
              <a:rPr lang="zh-CN" altLang="zh-CN" dirty="0"/>
              <a:t>库的实现</a:t>
            </a:r>
            <a:r>
              <a:rPr lang="zh-CN" altLang="zh-CN" dirty="0" smtClean="0"/>
              <a:t>。</a:t>
            </a:r>
            <a:endParaRPr lang="en-US" altLang="zh-CN" dirty="0" smtClean="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 xmlns:a16="http://schemas.microsoft.com/office/drawing/2014/main" id="{32D7A4F1-EEBE-2D47-8BAA-CDB9810B94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 xmlns:a16="http://schemas.microsoft.com/office/drawing/2014/main" id="{72FB0F56-15FD-054B-AE22-FBEBC085A0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 xmlns:a16="http://schemas.microsoft.com/office/drawing/2014/main" id="{E66BE76C-C3E9-4944-BD78-A39F94922DB8}"/>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defTabSz="914400" eaLnBrk="1" hangingPunct="1"/>
            <a:r>
              <a:rPr lang="zh-CN" altLang="zh-CN" dirty="0"/>
              <a:t>习题</a:t>
            </a:r>
            <a:endParaRPr lang="zh-CN" altLang="en-US" kern="0" dirty="0"/>
          </a:p>
        </p:txBody>
      </p:sp>
      <p:sp>
        <p:nvSpPr>
          <p:cNvPr id="4" name="Rectangle 2">
            <a:extLst>
              <a:ext uri="{FF2B5EF4-FFF2-40B4-BE49-F238E27FC236}">
                <a16:creationId xmlns="" xmlns:a16="http://schemas.microsoft.com/office/drawing/2014/main" id="{6457C005-9126-0641-9024-38DB29C8CF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 xmlns:a16="http://schemas.microsoft.com/office/drawing/2014/main" id="{CF52C9EA-5C0B-DC40-BCDE-C0429616C7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 xmlns:a16="http://schemas.microsoft.com/office/drawing/2014/main" id="{2F8190FA-101C-7B42-BDFF-5C1474D9E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 xmlns:a16="http://schemas.microsoft.com/office/drawing/2014/main" id="{162BBB0A-6CE1-6247-8BA3-364771BA95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 xmlns:a16="http://schemas.microsoft.com/office/drawing/2014/main" id="{7683DE93-1967-C446-B610-63F2A6B3A0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37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300251" y="1991032"/>
            <a:ext cx="8570794" cy="3331596"/>
          </a:xfrm>
        </p:spPr>
        <p:txBody>
          <a:bodyPr/>
          <a:lstStyle/>
          <a:p>
            <a:r>
              <a:rPr lang="en-US" altLang="zh-CN" dirty="0" smtClean="0"/>
              <a:t>requests</a:t>
            </a:r>
            <a:r>
              <a:rPr lang="zh-CN" altLang="zh-CN" dirty="0"/>
              <a:t>是</a:t>
            </a:r>
            <a:r>
              <a:rPr lang="zh-CN" altLang="en-US" dirty="0"/>
              <a:t>用</a:t>
            </a:r>
            <a:r>
              <a:rPr lang="en-US" altLang="zh-CN" dirty="0"/>
              <a:t>Python</a:t>
            </a:r>
            <a:r>
              <a:rPr lang="zh-CN" altLang="zh-CN" dirty="0"/>
              <a:t>语言编写的</a:t>
            </a:r>
            <a:r>
              <a:rPr lang="zh-CN" altLang="zh-CN" dirty="0" smtClean="0"/>
              <a:t>，基于</a:t>
            </a:r>
            <a:r>
              <a:rPr lang="en-US" altLang="zh-CN" dirty="0" err="1" smtClean="0"/>
              <a:t>urllib</a:t>
            </a:r>
            <a:r>
              <a:rPr lang="zh-CN" altLang="en-US" dirty="0" smtClean="0"/>
              <a:t>标准库，</a:t>
            </a:r>
            <a:r>
              <a:rPr lang="zh-CN" altLang="zh-CN" dirty="0" smtClean="0"/>
              <a:t>它</a:t>
            </a:r>
            <a:r>
              <a:rPr lang="zh-CN" altLang="zh-CN" dirty="0"/>
              <a:t>封装了常用的</a:t>
            </a:r>
            <a:r>
              <a:rPr lang="en-US" altLang="zh-CN" dirty="0"/>
              <a:t>http</a:t>
            </a:r>
            <a:r>
              <a:rPr lang="zh-CN" altLang="zh-CN" dirty="0"/>
              <a:t>请求函数，可以方便地向服务器发送</a:t>
            </a:r>
            <a:r>
              <a:rPr lang="en-US" altLang="zh-CN" dirty="0"/>
              <a:t>http</a:t>
            </a:r>
            <a:r>
              <a:rPr lang="zh-CN" altLang="zh-CN" dirty="0"/>
              <a:t>请求，并处理响应结果</a:t>
            </a:r>
            <a:r>
              <a:rPr lang="zh-CN" altLang="zh-CN" dirty="0" smtClean="0"/>
              <a:t>。</a:t>
            </a:r>
            <a:endParaRPr lang="en-US" altLang="zh-CN" dirty="0" smtClean="0"/>
          </a:p>
          <a:p>
            <a:r>
              <a:rPr lang="en-US" altLang="zh-CN" dirty="0" err="1" smtClean="0"/>
              <a:t>urllib</a:t>
            </a:r>
            <a:r>
              <a:rPr lang="zh-CN" altLang="en-US" dirty="0" smtClean="0"/>
              <a:t>包括</a:t>
            </a:r>
            <a:r>
              <a:rPr lang="en-US" dirty="0" smtClean="0"/>
              <a:t>request</a:t>
            </a:r>
            <a:r>
              <a:rPr lang="zh-CN" altLang="en-US" dirty="0" smtClean="0"/>
              <a:t>、</a:t>
            </a:r>
            <a:r>
              <a:rPr lang="en-US" dirty="0" smtClean="0"/>
              <a:t>parse</a:t>
            </a:r>
            <a:r>
              <a:rPr lang="zh-CN" altLang="en-US" dirty="0" smtClean="0"/>
              <a:t>、</a:t>
            </a:r>
            <a:r>
              <a:rPr lang="en-US" dirty="0" smtClean="0"/>
              <a:t>error</a:t>
            </a:r>
            <a:r>
              <a:rPr lang="zh-CN" altLang="en-US" dirty="0" smtClean="0"/>
              <a:t>三个子模块。</a:t>
            </a:r>
            <a:endParaRPr lang="en-US" altLang="zh-CN" dirty="0" smtClean="0"/>
          </a:p>
          <a:p>
            <a:pPr lvl="1">
              <a:lnSpc>
                <a:spcPts val="1200"/>
              </a:lnSpc>
            </a:pPr>
            <a:endParaRPr lang="en-US" altLang="zh-CN" dirty="0" smtClean="0"/>
          </a:p>
          <a:p>
            <a:pPr indent="36000">
              <a:buNone/>
            </a:pPr>
            <a:r>
              <a:rPr lang="en-US" sz="2200" dirty="0" smtClean="0"/>
              <a:t>from </a:t>
            </a:r>
            <a:r>
              <a:rPr lang="en-US" sz="2200" dirty="0" err="1" smtClean="0"/>
              <a:t>urllib.request</a:t>
            </a:r>
            <a:r>
              <a:rPr lang="en-US" sz="2200" dirty="0" smtClean="0"/>
              <a:t> import </a:t>
            </a:r>
            <a:r>
              <a:rPr lang="en-US" sz="2200" dirty="0" err="1" smtClean="0"/>
              <a:t>urlopen</a:t>
            </a:r>
            <a:endParaRPr lang="zh-CN" altLang="en-US" sz="2200" dirty="0" smtClean="0"/>
          </a:p>
          <a:p>
            <a:pPr indent="36000">
              <a:buNone/>
            </a:pPr>
            <a:r>
              <a:rPr lang="en-US" sz="2200" dirty="0" smtClean="0"/>
              <a:t>html=</a:t>
            </a:r>
            <a:r>
              <a:rPr lang="en-US" sz="2200" dirty="0" err="1" smtClean="0"/>
              <a:t>urlopen</a:t>
            </a:r>
            <a:r>
              <a:rPr lang="en-US" sz="2200" dirty="0" smtClean="0"/>
              <a:t>("http://www.pythonscraping.com/pages/page3.html")</a:t>
            </a:r>
            <a:endParaRPr lang="zh-CN" altLang="en-US" sz="2200" dirty="0" smtClean="0"/>
          </a:p>
          <a:p>
            <a:pPr indent="36000">
              <a:buNone/>
            </a:pPr>
            <a:r>
              <a:rPr lang="en-US" sz="2200" dirty="0" smtClean="0"/>
              <a:t>print(</a:t>
            </a:r>
            <a:r>
              <a:rPr lang="en-US" sz="2200" dirty="0" err="1" smtClean="0"/>
              <a:t>html.read</a:t>
            </a:r>
            <a:r>
              <a:rPr lang="en-US" sz="2200" dirty="0" smtClean="0"/>
              <a:t>())</a:t>
            </a:r>
            <a:endParaRPr lang="zh-CN" altLang="zh-CN" sz="18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486697" y="5454492"/>
            <a:ext cx="8170606" cy="1107996"/>
          </a:xfrm>
          <a:prstGeom prst="rect">
            <a:avLst/>
          </a:prstGeom>
          <a:ln>
            <a:solidFill>
              <a:schemeClr val="tx2">
                <a:lumMod val="60000"/>
                <a:lumOff val="40000"/>
              </a:schemeClr>
            </a:solidFill>
          </a:ln>
        </p:spPr>
        <p:txBody>
          <a:bodyPr wrap="square">
            <a:spAutoFit/>
          </a:bodyPr>
          <a:lstStyle/>
          <a:p>
            <a:r>
              <a:rPr lang="en-US" altLang="zh-CN" sz="2200" dirty="0" err="1">
                <a:solidFill>
                  <a:schemeClr val="tx2"/>
                </a:solidFill>
              </a:rPr>
              <a:t>urllib.request</a:t>
            </a:r>
            <a:r>
              <a:rPr lang="en-US" altLang="zh-CN" sz="2200" dirty="0">
                <a:solidFill>
                  <a:schemeClr val="tx2"/>
                </a:solidFill>
              </a:rPr>
              <a:t> </a:t>
            </a:r>
            <a:r>
              <a:rPr lang="zh-CN" altLang="en-US" sz="2200" dirty="0" smtClean="0">
                <a:solidFill>
                  <a:schemeClr val="tx2"/>
                </a:solidFill>
              </a:rPr>
              <a:t>：主要</a:t>
            </a:r>
            <a:r>
              <a:rPr lang="zh-CN" altLang="en-US" sz="2200" dirty="0">
                <a:solidFill>
                  <a:schemeClr val="tx2"/>
                </a:solidFill>
              </a:rPr>
              <a:t>用来打开或者读取</a:t>
            </a:r>
            <a:r>
              <a:rPr lang="en-US" altLang="zh-CN" sz="2200" dirty="0" err="1">
                <a:solidFill>
                  <a:schemeClr val="tx2"/>
                </a:solidFill>
              </a:rPr>
              <a:t>url</a:t>
            </a:r>
            <a:endParaRPr lang="en-US" altLang="zh-CN" sz="2200" dirty="0">
              <a:solidFill>
                <a:schemeClr val="tx2"/>
              </a:solidFill>
            </a:endParaRPr>
          </a:p>
          <a:p>
            <a:r>
              <a:rPr lang="en-US" altLang="zh-CN" sz="2200" dirty="0" err="1">
                <a:solidFill>
                  <a:schemeClr val="tx2"/>
                </a:solidFill>
              </a:rPr>
              <a:t>urllib.parse</a:t>
            </a:r>
            <a:r>
              <a:rPr lang="zh-CN" altLang="en-US" sz="2200" dirty="0">
                <a:solidFill>
                  <a:schemeClr val="tx2"/>
                </a:solidFill>
              </a:rPr>
              <a:t>：    </a:t>
            </a:r>
            <a:r>
              <a:rPr lang="en-US" altLang="zh-CN" sz="2200" dirty="0">
                <a:solidFill>
                  <a:schemeClr val="tx2"/>
                </a:solidFill>
              </a:rPr>
              <a:t> </a:t>
            </a:r>
            <a:r>
              <a:rPr lang="zh-CN" altLang="en-US" sz="2200" dirty="0">
                <a:solidFill>
                  <a:schemeClr val="tx2"/>
                </a:solidFill>
              </a:rPr>
              <a:t>主要用来解析</a:t>
            </a:r>
            <a:r>
              <a:rPr lang="en-US" altLang="zh-CN" sz="2200" dirty="0" err="1">
                <a:solidFill>
                  <a:schemeClr val="tx2"/>
                </a:solidFill>
              </a:rPr>
              <a:t>url</a:t>
            </a:r>
            <a:endParaRPr lang="en-US" altLang="zh-CN" sz="2200" dirty="0">
              <a:solidFill>
                <a:schemeClr val="tx2"/>
              </a:solidFill>
            </a:endParaRPr>
          </a:p>
          <a:p>
            <a:r>
              <a:rPr lang="en-US" altLang="zh-CN" sz="2200" dirty="0" err="1" smtClean="0">
                <a:solidFill>
                  <a:schemeClr val="tx2"/>
                </a:solidFill>
              </a:rPr>
              <a:t>urllib.error</a:t>
            </a:r>
            <a:r>
              <a:rPr lang="en-US" altLang="zh-CN" sz="2200" dirty="0">
                <a:solidFill>
                  <a:schemeClr val="tx2"/>
                </a:solidFill>
              </a:rPr>
              <a:t> </a:t>
            </a:r>
            <a:r>
              <a:rPr lang="zh-CN" altLang="en-US" sz="2200" dirty="0" smtClean="0">
                <a:solidFill>
                  <a:schemeClr val="tx2"/>
                </a:solidFill>
              </a:rPr>
              <a:t>：   </a:t>
            </a:r>
            <a:r>
              <a:rPr lang="en-US" altLang="zh-CN" sz="2200" dirty="0" smtClean="0">
                <a:solidFill>
                  <a:schemeClr val="tx2"/>
                </a:solidFill>
              </a:rPr>
              <a:t> </a:t>
            </a:r>
            <a:r>
              <a:rPr lang="zh-CN" altLang="en-US" sz="2200" dirty="0">
                <a:solidFill>
                  <a:schemeClr val="tx2"/>
                </a:solidFill>
              </a:rPr>
              <a:t>主要用来存放返回的</a:t>
            </a:r>
            <a:r>
              <a:rPr lang="zh-CN" altLang="en-US" sz="2200" dirty="0" smtClean="0">
                <a:solidFill>
                  <a:schemeClr val="tx2"/>
                </a:solidFill>
              </a:rPr>
              <a:t>错误信息</a:t>
            </a:r>
            <a:endParaRPr lang="zh-CN" altLang="en-US" sz="2200" dirty="0">
              <a:solidFill>
                <a:schemeClr val="tx2"/>
              </a:solidFill>
            </a:endParaRPr>
          </a:p>
        </p:txBody>
      </p:sp>
    </p:spTree>
    <p:extLst>
      <p:ext uri="{BB962C8B-B14F-4D97-AF65-F5344CB8AC3E}">
        <p14:creationId xmlns:p14="http://schemas.microsoft.com/office/powerpoint/2010/main" val="135968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353962" y="1917290"/>
            <a:ext cx="8495070" cy="4483510"/>
          </a:xfrm>
        </p:spPr>
        <p:txBody>
          <a:bodyPr/>
          <a:lstStyle/>
          <a:p>
            <a:pPr marL="0" indent="0">
              <a:buNone/>
            </a:pPr>
            <a:r>
              <a:rPr lang="zh-CN" altLang="zh-CN" sz="2400" dirty="0" smtClean="0"/>
              <a:t>【例</a:t>
            </a:r>
            <a:r>
              <a:rPr lang="en-US" altLang="zh-CN" sz="2400" dirty="0" smtClean="0"/>
              <a:t>9-1</a:t>
            </a:r>
            <a:r>
              <a:rPr lang="zh-CN" altLang="zh-CN" sz="2400" dirty="0" smtClean="0"/>
              <a:t>】利用</a:t>
            </a:r>
            <a:r>
              <a:rPr lang="en-US" altLang="zh-CN" sz="2400" dirty="0" smtClean="0"/>
              <a:t>pip</a:t>
            </a:r>
            <a:r>
              <a:rPr lang="zh-CN" altLang="zh-CN" sz="2400" dirty="0" smtClean="0"/>
              <a:t>工具安装</a:t>
            </a:r>
            <a:r>
              <a:rPr lang="en-US" altLang="zh-CN" sz="2400" dirty="0" smtClean="0"/>
              <a:t>Requests</a:t>
            </a:r>
            <a:r>
              <a:rPr lang="zh-CN" altLang="en-US" sz="2400" dirty="0" smtClean="0"/>
              <a:t>模块：</a:t>
            </a:r>
            <a:r>
              <a:rPr lang="x-none" altLang="zh-CN" sz="2400" dirty="0" smtClean="0"/>
              <a:t>pip </a:t>
            </a:r>
            <a:r>
              <a:rPr lang="x-none" altLang="zh-CN" sz="2400" dirty="0"/>
              <a:t>install </a:t>
            </a:r>
            <a:r>
              <a:rPr lang="x-none" altLang="zh-CN" sz="2400" dirty="0" smtClean="0"/>
              <a:t>requests</a:t>
            </a:r>
            <a:r>
              <a:rPr lang="zh-CN" altLang="en-US" sz="2400" dirty="0" smtClean="0"/>
              <a:t>。</a:t>
            </a:r>
            <a:endParaRPr lang="en-US" altLang="zh-CN" sz="2400" dirty="0"/>
          </a:p>
          <a:p>
            <a:pPr lvl="1"/>
            <a:r>
              <a:rPr lang="en" altLang="zh-CN" dirty="0" smtClean="0"/>
              <a:t>pip</a:t>
            </a:r>
            <a:r>
              <a:rPr lang="zh-CN" altLang="en-US" dirty="0" smtClean="0"/>
              <a:t>工具需要事先安装，如果没有安装，可以先在网上下载</a:t>
            </a:r>
            <a:r>
              <a:rPr lang="en" altLang="zh-CN" dirty="0" smtClean="0"/>
              <a:t>pip</a:t>
            </a:r>
            <a:r>
              <a:rPr lang="zh-CN" altLang="en-US" dirty="0" smtClean="0"/>
              <a:t>软件包，解压缩后，在</a:t>
            </a:r>
            <a:r>
              <a:rPr lang="en" altLang="zh-CN" dirty="0" smtClean="0"/>
              <a:t>dos</a:t>
            </a:r>
            <a:r>
              <a:rPr lang="zh-CN" altLang="en-US" dirty="0" smtClean="0"/>
              <a:t>环境下进入到解压缩后的文件目录，运行</a:t>
            </a:r>
            <a:r>
              <a:rPr lang="en" altLang="zh-CN" dirty="0" smtClean="0"/>
              <a:t>python setup.py install</a:t>
            </a:r>
            <a:r>
              <a:rPr lang="zh-CN" altLang="en-US" dirty="0" smtClean="0"/>
              <a:t>。</a:t>
            </a:r>
            <a:endParaRPr lang="en-US" altLang="zh-CN" dirty="0" smtClean="0"/>
          </a:p>
          <a:p>
            <a:pPr marL="400050" lvl="1" indent="0"/>
            <a:endParaRPr lang="zh-CN" altLang="zh-CN" sz="20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6332" name="Picture 12" descr="Y}0S$FNNU%NNU{TUYN9PNQ2">
            <a:extLst>
              <a:ext uri="{FF2B5EF4-FFF2-40B4-BE49-F238E27FC236}">
                <a16:creationId xmlns="" xmlns:a16="http://schemas.microsoft.com/office/drawing/2014/main" id="{C5D78CB5-64AE-F24B-94E0-712A24A131C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61867" y="3798939"/>
            <a:ext cx="46101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687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457200" y="1902542"/>
            <a:ext cx="8170606" cy="4498258"/>
          </a:xfrm>
        </p:spPr>
        <p:txBody>
          <a:bodyPr/>
          <a:lstStyle/>
          <a:p>
            <a:r>
              <a:rPr lang="en-US" altLang="zh-CN" sz="2400" dirty="0"/>
              <a:t>Requests</a:t>
            </a:r>
            <a:r>
              <a:rPr lang="zh-CN" altLang="en-US" sz="2400" dirty="0" smtClean="0"/>
              <a:t>库的</a:t>
            </a:r>
            <a:r>
              <a:rPr lang="zh-CN" altLang="en-US" sz="2400" dirty="0"/>
              <a:t>所有功能都可以通过</a:t>
            </a:r>
            <a:r>
              <a:rPr lang="en-US" altLang="zh-CN" sz="2400" dirty="0"/>
              <a:t>request</a:t>
            </a:r>
            <a:r>
              <a:rPr lang="zh-CN" altLang="en-US" sz="2400" dirty="0"/>
              <a:t>、</a:t>
            </a:r>
            <a:r>
              <a:rPr lang="en-US" altLang="zh-CN" sz="2400" dirty="0"/>
              <a:t>get</a:t>
            </a:r>
            <a:r>
              <a:rPr lang="zh-CN" altLang="en-US" sz="2400" dirty="0"/>
              <a:t>、</a:t>
            </a:r>
            <a:r>
              <a:rPr lang="en-US" altLang="zh-CN" sz="2400" dirty="0"/>
              <a:t>post</a:t>
            </a:r>
            <a:r>
              <a:rPr lang="zh-CN" altLang="en-US" sz="2400" dirty="0"/>
              <a:t>、</a:t>
            </a:r>
            <a:r>
              <a:rPr lang="en-US" altLang="zh-CN" sz="2400" dirty="0"/>
              <a:t>put</a:t>
            </a:r>
            <a:r>
              <a:rPr lang="zh-CN" altLang="en-US" sz="2400" dirty="0"/>
              <a:t>、</a:t>
            </a:r>
            <a:r>
              <a:rPr lang="en-US" altLang="zh-CN" sz="2400" dirty="0"/>
              <a:t>delete</a:t>
            </a:r>
            <a:r>
              <a:rPr lang="zh-CN" altLang="en-US" sz="2400" dirty="0"/>
              <a:t>、</a:t>
            </a:r>
            <a:r>
              <a:rPr lang="en-US" altLang="zh-CN" sz="2400" dirty="0"/>
              <a:t>head</a:t>
            </a:r>
            <a:r>
              <a:rPr lang="zh-CN" altLang="en-US" sz="2400" dirty="0"/>
              <a:t>、</a:t>
            </a:r>
            <a:r>
              <a:rPr lang="en-US" altLang="zh-CN" sz="2400" dirty="0"/>
              <a:t>options</a:t>
            </a:r>
            <a:r>
              <a:rPr lang="zh-CN" altLang="en-US" sz="2400" dirty="0"/>
              <a:t>等</a:t>
            </a:r>
            <a:r>
              <a:rPr lang="en-US" altLang="zh-CN" sz="2400" dirty="0"/>
              <a:t>7 </a:t>
            </a:r>
            <a:r>
              <a:rPr lang="zh-CN" altLang="en-US" sz="2400" dirty="0"/>
              <a:t>个接口函数进行调用，它们全部都会返回一个 </a:t>
            </a:r>
            <a:r>
              <a:rPr lang="en-US" altLang="zh-CN" sz="2400" dirty="0"/>
              <a:t>Response </a:t>
            </a:r>
            <a:r>
              <a:rPr lang="zh-CN" altLang="en-US" sz="2400" dirty="0"/>
              <a:t>对象的实例。</a:t>
            </a:r>
            <a:endParaRPr lang="zh-CN" altLang="zh-CN" sz="24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 xmlns:a16="http://schemas.microsoft.com/office/drawing/2014/main" id="{E187A010-F19E-F04A-9A34-8F5597745E7C}"/>
              </a:ext>
            </a:extLst>
          </p:cNvPr>
          <p:cNvGraphicFramePr>
            <a:graphicFrameLocks noGrp="1"/>
          </p:cNvGraphicFramePr>
          <p:nvPr>
            <p:extLst>
              <p:ext uri="{D42A27DB-BD31-4B8C-83A1-F6EECF244321}">
                <p14:modId xmlns:p14="http://schemas.microsoft.com/office/powerpoint/2010/main" val="4241227371"/>
              </p:ext>
            </p:extLst>
          </p:nvPr>
        </p:nvGraphicFramePr>
        <p:xfrm>
          <a:off x="1122921" y="3244720"/>
          <a:ext cx="6898158" cy="2523744"/>
        </p:xfrm>
        <a:graphic>
          <a:graphicData uri="http://schemas.openxmlformats.org/drawingml/2006/table">
            <a:tbl>
              <a:tblPr firstRow="1" firstCol="1" bandRow="1">
                <a:tableStyleId>{5C22544A-7EE6-4342-B048-85BDC9FD1C3A}</a:tableStyleId>
              </a:tblPr>
              <a:tblGrid>
                <a:gridCol w="2334337">
                  <a:extLst>
                    <a:ext uri="{9D8B030D-6E8A-4147-A177-3AD203B41FA5}">
                      <a16:colId xmlns="" xmlns:a16="http://schemas.microsoft.com/office/drawing/2014/main" val="1807599084"/>
                    </a:ext>
                  </a:extLst>
                </a:gridCol>
                <a:gridCol w="4563821">
                  <a:extLst>
                    <a:ext uri="{9D8B030D-6E8A-4147-A177-3AD203B41FA5}">
                      <a16:colId xmlns="" xmlns:a16="http://schemas.microsoft.com/office/drawing/2014/main" val="2935243693"/>
                    </a:ext>
                  </a:extLst>
                </a:gridCol>
              </a:tblGrid>
              <a:tr h="310344">
                <a:tc>
                  <a:txBody>
                    <a:bodyPr/>
                    <a:lstStyle/>
                    <a:p>
                      <a:pPr indent="0" algn="ctr">
                        <a:lnSpc>
                          <a:spcPct val="115000"/>
                        </a:lnSpc>
                        <a:spcAft>
                          <a:spcPts val="0"/>
                        </a:spcAft>
                      </a:pPr>
                      <a:r>
                        <a:rPr lang="zh-CN" altLang="en-US" sz="1800" kern="100" dirty="0" smtClean="0">
                          <a:effectLst/>
                          <a:latin typeface="Times New Roman" panose="02020603050405020304" pitchFamily="18" charset="0"/>
                          <a:ea typeface="宋体" panose="02010600030101010101" pitchFamily="2" charset="-122"/>
                        </a:rPr>
                        <a:t>函数</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ctr">
                        <a:lnSpc>
                          <a:spcPct val="115000"/>
                        </a:lnSpc>
                        <a:spcAft>
                          <a:spcPts val="0"/>
                        </a:spcAft>
                      </a:pPr>
                      <a:r>
                        <a:rPr lang="zh-CN" altLang="en-US" sz="1800" kern="100" dirty="0" smtClean="0">
                          <a:effectLst/>
                          <a:latin typeface="Times New Roman" panose="02020603050405020304" pitchFamily="18" charset="0"/>
                          <a:ea typeface="宋体" panose="02010600030101010101" pitchFamily="2" charset="-122"/>
                        </a:rPr>
                        <a:t>作用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07677915"/>
                  </a:ext>
                </a:extLst>
              </a:tr>
              <a:tr h="313351">
                <a:tc>
                  <a:txBody>
                    <a:bodyPr/>
                    <a:lstStyle/>
                    <a:p>
                      <a:pPr indent="0" algn="just">
                        <a:lnSpc>
                          <a:spcPct val="115000"/>
                        </a:lnSpc>
                        <a:spcAft>
                          <a:spcPts val="0"/>
                        </a:spcAft>
                      </a:pPr>
                      <a:r>
                        <a:rPr lang="en-US" sz="1800" kern="100" dirty="0" err="1">
                          <a:effectLst/>
                        </a:rPr>
                        <a:t>requests.request</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构造一个请求，支持以下各种方法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073188912"/>
                  </a:ext>
                </a:extLst>
              </a:tr>
              <a:tr h="313351">
                <a:tc>
                  <a:txBody>
                    <a:bodyPr/>
                    <a:lstStyle/>
                    <a:p>
                      <a:pPr indent="0" algn="just">
                        <a:lnSpc>
                          <a:spcPct val="115000"/>
                        </a:lnSpc>
                        <a:spcAft>
                          <a:spcPts val="0"/>
                        </a:spcAft>
                      </a:pPr>
                      <a:r>
                        <a:rPr lang="en-US" sz="1800" kern="100">
                          <a:effectLst/>
                        </a:rPr>
                        <a:t>requests.get()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获取</a:t>
                      </a:r>
                      <a:r>
                        <a:rPr lang="en-US" sz="1800" kern="100">
                          <a:effectLst/>
                        </a:rPr>
                        <a:t>html</a:t>
                      </a:r>
                      <a:r>
                        <a:rPr lang="zh-CN" sz="1800" kern="100">
                          <a:effectLst/>
                        </a:rPr>
                        <a:t>的主要方法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150924943"/>
                  </a:ext>
                </a:extLst>
              </a:tr>
              <a:tr h="313351">
                <a:tc>
                  <a:txBody>
                    <a:bodyPr/>
                    <a:lstStyle/>
                    <a:p>
                      <a:pPr indent="0" algn="just">
                        <a:lnSpc>
                          <a:spcPct val="115000"/>
                        </a:lnSpc>
                        <a:spcAft>
                          <a:spcPts val="0"/>
                        </a:spcAft>
                      </a:pPr>
                      <a:r>
                        <a:rPr lang="en-US" sz="1800" kern="100" dirty="0" err="1">
                          <a:effectLst/>
                        </a:rPr>
                        <a:t>requests.head</a:t>
                      </a:r>
                      <a:r>
                        <a:rPr lang="en-US"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获取</a:t>
                      </a:r>
                      <a:r>
                        <a:rPr lang="en-US" sz="1800" kern="100">
                          <a:effectLst/>
                        </a:rPr>
                        <a:t>html</a:t>
                      </a:r>
                      <a:r>
                        <a:rPr lang="zh-CN" sz="1800" kern="100">
                          <a:effectLst/>
                        </a:rPr>
                        <a:t>头部信息的主要方法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313509250"/>
                  </a:ext>
                </a:extLst>
              </a:tr>
              <a:tr h="313351">
                <a:tc>
                  <a:txBody>
                    <a:bodyPr/>
                    <a:lstStyle/>
                    <a:p>
                      <a:pPr indent="0" algn="just">
                        <a:lnSpc>
                          <a:spcPct val="115000"/>
                        </a:lnSpc>
                        <a:spcAft>
                          <a:spcPts val="0"/>
                        </a:spcAft>
                      </a:pPr>
                      <a:r>
                        <a:rPr lang="en-US" sz="1800" kern="100">
                          <a:effectLst/>
                        </a:rPr>
                        <a:t>requests.post()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向</a:t>
                      </a:r>
                      <a:r>
                        <a:rPr lang="en-US" sz="1800" kern="100">
                          <a:effectLst/>
                        </a:rPr>
                        <a:t>html</a:t>
                      </a:r>
                      <a:r>
                        <a:rPr lang="zh-CN" sz="1800" kern="100">
                          <a:effectLst/>
                        </a:rPr>
                        <a:t>网页提交</a:t>
                      </a:r>
                      <a:r>
                        <a:rPr lang="en-US" sz="1800" kern="100">
                          <a:effectLst/>
                        </a:rPr>
                        <a:t>post</a:t>
                      </a:r>
                      <a:r>
                        <a:rPr lang="zh-CN" sz="1800" kern="100">
                          <a:effectLst/>
                        </a:rPr>
                        <a:t>请求的方法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393032711"/>
                  </a:ext>
                </a:extLst>
              </a:tr>
              <a:tr h="313351">
                <a:tc>
                  <a:txBody>
                    <a:bodyPr/>
                    <a:lstStyle/>
                    <a:p>
                      <a:pPr indent="0" algn="just">
                        <a:lnSpc>
                          <a:spcPct val="115000"/>
                        </a:lnSpc>
                        <a:spcAft>
                          <a:spcPts val="0"/>
                        </a:spcAft>
                      </a:pPr>
                      <a:r>
                        <a:rPr lang="en-US" sz="1800" kern="100">
                          <a:effectLst/>
                        </a:rPr>
                        <a:t>requests.put()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a:effectLst/>
                        </a:rPr>
                        <a:t>向</a:t>
                      </a:r>
                      <a:r>
                        <a:rPr lang="en-US" sz="1800" kern="100">
                          <a:effectLst/>
                        </a:rPr>
                        <a:t>html</a:t>
                      </a:r>
                      <a:r>
                        <a:rPr lang="zh-CN" sz="1800" kern="100">
                          <a:effectLst/>
                        </a:rPr>
                        <a:t>网页提交</a:t>
                      </a:r>
                      <a:r>
                        <a:rPr lang="en-US" sz="1800" kern="100">
                          <a:effectLst/>
                        </a:rPr>
                        <a:t>put</a:t>
                      </a:r>
                      <a:r>
                        <a:rPr lang="zh-CN" sz="1800" kern="100">
                          <a:effectLst/>
                        </a:rPr>
                        <a:t>请求的方法</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863990185"/>
                  </a:ext>
                </a:extLst>
              </a:tr>
              <a:tr h="313351">
                <a:tc>
                  <a:txBody>
                    <a:bodyPr/>
                    <a:lstStyle/>
                    <a:p>
                      <a:pPr indent="0" algn="just">
                        <a:lnSpc>
                          <a:spcPct val="115000"/>
                        </a:lnSpc>
                        <a:spcAft>
                          <a:spcPts val="0"/>
                        </a:spcAft>
                      </a:pPr>
                      <a:r>
                        <a:rPr lang="en-US" sz="1800" kern="100">
                          <a:effectLst/>
                        </a:rPr>
                        <a:t>requests.patch()</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向</a:t>
                      </a:r>
                      <a:r>
                        <a:rPr lang="en-US" sz="1800" kern="100" dirty="0">
                          <a:effectLst/>
                        </a:rPr>
                        <a:t>html</a:t>
                      </a:r>
                      <a:r>
                        <a:rPr lang="zh-CN" sz="1800" kern="100" dirty="0">
                          <a:effectLst/>
                        </a:rPr>
                        <a:t>提交局部修改的请求</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886038435"/>
                  </a:ext>
                </a:extLst>
              </a:tr>
              <a:tr h="313351">
                <a:tc>
                  <a:txBody>
                    <a:bodyPr/>
                    <a:lstStyle/>
                    <a:p>
                      <a:pPr indent="0" algn="just">
                        <a:lnSpc>
                          <a:spcPct val="115000"/>
                        </a:lnSpc>
                        <a:spcAft>
                          <a:spcPts val="0"/>
                        </a:spcAft>
                      </a:pPr>
                      <a:r>
                        <a:rPr lang="en-US" sz="1800" kern="100">
                          <a:effectLst/>
                        </a:rPr>
                        <a:t>requests.delete()</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800" kern="100" dirty="0">
                          <a:effectLst/>
                        </a:rPr>
                        <a:t>向</a:t>
                      </a:r>
                      <a:r>
                        <a:rPr lang="en-US" sz="1800" kern="100" dirty="0">
                          <a:effectLst/>
                        </a:rPr>
                        <a:t>html</a:t>
                      </a:r>
                      <a:r>
                        <a:rPr lang="zh-CN" sz="1800" kern="100" dirty="0">
                          <a:effectLst/>
                        </a:rPr>
                        <a:t>提交删除请求</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204182307"/>
                  </a:ext>
                </a:extLst>
              </a:tr>
            </a:tbl>
          </a:graphicData>
        </a:graphic>
      </p:graphicFrame>
      <p:sp>
        <p:nvSpPr>
          <p:cNvPr id="3" name="Rectangle 1"/>
          <p:cNvSpPr>
            <a:spLocks noChangeArrowheads="1"/>
          </p:cNvSpPr>
          <p:nvPr/>
        </p:nvSpPr>
        <p:spPr bwMode="auto">
          <a:xfrm rot="10800000" flipV="1">
            <a:off x="457200" y="5875539"/>
            <a:ext cx="8170606" cy="92333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zh-CN" dirty="0">
                <a:solidFill>
                  <a:schemeClr val="tx2"/>
                </a:solidFill>
              </a:rPr>
              <a:t>以上方法中，GET,HEAD是从服务器获取信息到本地，PUT,POST,PATCH,DELETE是从本地向服务器提交信息。通过URL和命令管理资源，操作独立无状态，网络通道及服务器成了黑盒子</a:t>
            </a:r>
            <a:r>
              <a:rPr kumimoji="0" lang="zh-CN" altLang="zh-CN" b="0" i="0" u="none" strike="noStrike" cap="none" normalizeH="0" baseline="0" dirty="0" smtClean="0">
                <a:ln>
                  <a:noFill/>
                </a:ln>
                <a:solidFill>
                  <a:schemeClr val="tx2"/>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2398265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a:extLst>
              <a:ext uri="{FF2B5EF4-FFF2-40B4-BE49-F238E27FC236}">
                <a16:creationId xmlns="" xmlns:a16="http://schemas.microsoft.com/office/drawing/2014/main" id="{7FC0DC42-BB05-8A48-BE74-420F0010964F}"/>
              </a:ext>
            </a:extLst>
          </p:cNvPr>
          <p:cNvGraphicFramePr>
            <a:graphicFrameLocks noGrp="1"/>
          </p:cNvGraphicFramePr>
          <p:nvPr>
            <p:extLst>
              <p:ext uri="{D42A27DB-BD31-4B8C-83A1-F6EECF244321}">
                <p14:modId xmlns:p14="http://schemas.microsoft.com/office/powerpoint/2010/main" val="998158757"/>
              </p:ext>
            </p:extLst>
          </p:nvPr>
        </p:nvGraphicFramePr>
        <p:xfrm>
          <a:off x="501440" y="1917290"/>
          <a:ext cx="8055076" cy="4496435"/>
        </p:xfrm>
        <a:graphic>
          <a:graphicData uri="http://schemas.openxmlformats.org/drawingml/2006/table">
            <a:tbl>
              <a:tblPr firstRow="1" firstCol="1" bandRow="1">
                <a:tableStyleId>{5C22544A-7EE6-4342-B048-85BDC9FD1C3A}</a:tableStyleId>
              </a:tblPr>
              <a:tblGrid>
                <a:gridCol w="2168011">
                  <a:extLst>
                    <a:ext uri="{9D8B030D-6E8A-4147-A177-3AD203B41FA5}">
                      <a16:colId xmlns="" xmlns:a16="http://schemas.microsoft.com/office/drawing/2014/main" val="294414469"/>
                    </a:ext>
                  </a:extLst>
                </a:gridCol>
                <a:gridCol w="5887065">
                  <a:extLst>
                    <a:ext uri="{9D8B030D-6E8A-4147-A177-3AD203B41FA5}">
                      <a16:colId xmlns="" xmlns:a16="http://schemas.microsoft.com/office/drawing/2014/main" val="25725843"/>
                    </a:ext>
                  </a:extLst>
                </a:gridCol>
              </a:tblGrid>
              <a:tr h="0">
                <a:tc>
                  <a:txBody>
                    <a:bodyPr/>
                    <a:lstStyle/>
                    <a:p>
                      <a:pPr indent="0" algn="ctr">
                        <a:lnSpc>
                          <a:spcPct val="115000"/>
                        </a:lnSpc>
                        <a:spcAft>
                          <a:spcPts val="0"/>
                        </a:spcAft>
                      </a:pPr>
                      <a:r>
                        <a:rPr lang="zh-CN" sz="1600" kern="100" dirty="0">
                          <a:effectLst/>
                        </a:rPr>
                        <a:t>参数名称</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ctr">
                        <a:lnSpc>
                          <a:spcPct val="115000"/>
                        </a:lnSpc>
                        <a:spcAft>
                          <a:spcPts val="0"/>
                        </a:spcAft>
                      </a:pPr>
                      <a:r>
                        <a:rPr lang="zh-CN" sz="1600" kern="100" dirty="0">
                          <a:effectLst/>
                        </a:rPr>
                        <a:t>描述</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392284881"/>
                  </a:ext>
                </a:extLst>
              </a:tr>
              <a:tr h="0">
                <a:tc>
                  <a:txBody>
                    <a:bodyPr/>
                    <a:lstStyle/>
                    <a:p>
                      <a:pPr indent="0" algn="l">
                        <a:lnSpc>
                          <a:spcPct val="115000"/>
                        </a:lnSpc>
                        <a:spcAft>
                          <a:spcPts val="0"/>
                        </a:spcAft>
                      </a:pPr>
                      <a:r>
                        <a:rPr lang="en-US" sz="1600" kern="100" dirty="0">
                          <a:effectLst/>
                        </a:rPr>
                        <a:t>method</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request</a:t>
                      </a:r>
                      <a:r>
                        <a:rPr lang="zh-CN" sz="1600" kern="100" dirty="0">
                          <a:effectLst/>
                        </a:rPr>
                        <a:t>的类型，如“</a:t>
                      </a:r>
                      <a:r>
                        <a:rPr lang="en-US" sz="1600" kern="100" dirty="0">
                          <a:effectLst/>
                        </a:rPr>
                        <a:t>GET</a:t>
                      </a:r>
                      <a:r>
                        <a:rPr lang="zh-CN" sz="1600" kern="100" dirty="0">
                          <a:effectLst/>
                        </a:rPr>
                        <a:t>”、“</a:t>
                      </a:r>
                      <a:r>
                        <a:rPr lang="en-US" sz="1600" kern="100" dirty="0">
                          <a:effectLst/>
                        </a:rPr>
                        <a:t>POST</a:t>
                      </a:r>
                      <a:r>
                        <a:rPr lang="zh-CN" sz="1600" kern="100" dirty="0">
                          <a:effectLst/>
                        </a:rPr>
                        <a:t>”等</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05263295"/>
                  </a:ext>
                </a:extLst>
              </a:tr>
              <a:tr h="0">
                <a:tc>
                  <a:txBody>
                    <a:bodyPr/>
                    <a:lstStyle/>
                    <a:p>
                      <a:pPr indent="0" algn="l">
                        <a:lnSpc>
                          <a:spcPct val="115000"/>
                        </a:lnSpc>
                        <a:spcAft>
                          <a:spcPts val="0"/>
                        </a:spcAft>
                      </a:pPr>
                      <a:r>
                        <a:rPr lang="en-US" sz="1600" kern="100" dirty="0" err="1">
                          <a:effectLst/>
                        </a:rPr>
                        <a:t>url</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request</a:t>
                      </a:r>
                      <a:r>
                        <a:rPr lang="zh-CN" sz="1600" kern="100" dirty="0">
                          <a:effectLst/>
                        </a:rPr>
                        <a:t>发送的目的地址</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240665826"/>
                  </a:ext>
                </a:extLst>
              </a:tr>
              <a:tr h="0">
                <a:tc>
                  <a:txBody>
                    <a:bodyPr/>
                    <a:lstStyle/>
                    <a:p>
                      <a:pPr indent="0" algn="l">
                        <a:lnSpc>
                          <a:spcPct val="115000"/>
                        </a:lnSpc>
                        <a:spcAft>
                          <a:spcPts val="0"/>
                        </a:spcAft>
                      </a:pPr>
                      <a:r>
                        <a:rPr lang="en-US" sz="1600" kern="100" dirty="0" err="1">
                          <a:effectLst/>
                        </a:rPr>
                        <a:t>params</a:t>
                      </a:r>
                      <a:r>
                        <a:rPr lang="zh-CN" sz="1600" kern="100" dirty="0">
                          <a:effectLst/>
                        </a:rPr>
                        <a:t>（可选）</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request</a:t>
                      </a:r>
                      <a:r>
                        <a:rPr lang="zh-CN" sz="1600" kern="100" dirty="0">
                          <a:effectLst/>
                        </a:rPr>
                        <a:t>的查询字符串，可以是字典或者字节型数据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620680396"/>
                  </a:ext>
                </a:extLst>
              </a:tr>
              <a:tr h="290195">
                <a:tc>
                  <a:txBody>
                    <a:bodyPr/>
                    <a:lstStyle/>
                    <a:p>
                      <a:pPr indent="0" algn="l">
                        <a:lnSpc>
                          <a:spcPct val="115000"/>
                        </a:lnSpc>
                        <a:spcAft>
                          <a:spcPts val="0"/>
                        </a:spcAft>
                      </a:pPr>
                      <a:r>
                        <a:rPr lang="en-US" sz="1600" kern="100">
                          <a:effectLst/>
                        </a:rPr>
                        <a:t>data</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request body</a:t>
                      </a:r>
                      <a:r>
                        <a:rPr lang="zh-CN" sz="1600" kern="100" dirty="0">
                          <a:effectLst/>
                        </a:rPr>
                        <a:t>发送的数据，可以是字典，列表，字节型数据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015136360"/>
                  </a:ext>
                </a:extLst>
              </a:tr>
              <a:tr h="166370">
                <a:tc>
                  <a:txBody>
                    <a:bodyPr/>
                    <a:lstStyle/>
                    <a:p>
                      <a:pPr indent="0" algn="l">
                        <a:lnSpc>
                          <a:spcPct val="115000"/>
                        </a:lnSpc>
                        <a:spcAft>
                          <a:spcPts val="0"/>
                        </a:spcAft>
                      </a:pPr>
                      <a:r>
                        <a:rPr lang="en-US" sz="1600" kern="100">
                          <a:effectLst/>
                        </a:rPr>
                        <a:t>json</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request body</a:t>
                      </a:r>
                      <a:r>
                        <a:rPr lang="zh-CN" sz="1600" kern="100" dirty="0">
                          <a:effectLst/>
                        </a:rPr>
                        <a:t>发送的</a:t>
                      </a:r>
                      <a:r>
                        <a:rPr lang="en-US" sz="1600" kern="100" dirty="0" err="1">
                          <a:effectLst/>
                        </a:rPr>
                        <a:t>json</a:t>
                      </a:r>
                      <a:r>
                        <a:rPr lang="zh-CN" sz="1600" kern="100" dirty="0">
                          <a:effectLst/>
                        </a:rPr>
                        <a:t>格式的数据</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24448674"/>
                  </a:ext>
                </a:extLst>
              </a:tr>
              <a:tr h="0">
                <a:tc>
                  <a:txBody>
                    <a:bodyPr/>
                    <a:lstStyle/>
                    <a:p>
                      <a:pPr indent="0" algn="l">
                        <a:lnSpc>
                          <a:spcPct val="115000"/>
                        </a:lnSpc>
                        <a:spcAft>
                          <a:spcPts val="0"/>
                        </a:spcAft>
                      </a:pPr>
                      <a:r>
                        <a:rPr lang="en-US" sz="1600" kern="100">
                          <a:effectLst/>
                        </a:rPr>
                        <a:t>headers</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a:t>
                      </a:r>
                      <a:r>
                        <a:rPr lang="en-US" sz="1600" kern="100" dirty="0">
                          <a:effectLst/>
                        </a:rPr>
                        <a:t>HTTP Headers </a:t>
                      </a:r>
                      <a:r>
                        <a:rPr lang="zh-CN" sz="1600" kern="100" dirty="0">
                          <a:effectLst/>
                        </a:rPr>
                        <a:t>字段</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044675555"/>
                  </a:ext>
                </a:extLst>
              </a:tr>
              <a:tr h="0">
                <a:tc>
                  <a:txBody>
                    <a:bodyPr/>
                    <a:lstStyle/>
                    <a:p>
                      <a:pPr indent="0" algn="l">
                        <a:lnSpc>
                          <a:spcPct val="115000"/>
                        </a:lnSpc>
                        <a:spcAft>
                          <a:spcPts val="0"/>
                        </a:spcAft>
                      </a:pPr>
                      <a:r>
                        <a:rPr lang="en-US" sz="1600" kern="100">
                          <a:effectLst/>
                        </a:rPr>
                        <a:t>cookies</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设置发送的</a:t>
                      </a:r>
                      <a:r>
                        <a:rPr lang="en-US" sz="1600" kern="100" dirty="0">
                          <a:effectLst/>
                        </a:rPr>
                        <a:t>cookie</a:t>
                      </a:r>
                      <a:r>
                        <a:rPr lang="zh-CN" sz="1600" kern="100" dirty="0">
                          <a:effectLst/>
                        </a:rPr>
                        <a:t>字段</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680208414"/>
                  </a:ext>
                </a:extLst>
              </a:tr>
              <a:tr h="0">
                <a:tc>
                  <a:txBody>
                    <a:bodyPr/>
                    <a:lstStyle/>
                    <a:p>
                      <a:pPr indent="0" algn="l">
                        <a:lnSpc>
                          <a:spcPct val="115000"/>
                        </a:lnSpc>
                        <a:spcAft>
                          <a:spcPts val="0"/>
                        </a:spcAft>
                      </a:pPr>
                      <a:r>
                        <a:rPr lang="en-US" sz="1600" kern="100">
                          <a:effectLst/>
                        </a:rPr>
                        <a:t>auth</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a:t>
                      </a:r>
                      <a:r>
                        <a:rPr lang="en-US" sz="1600" kern="100" dirty="0">
                          <a:effectLst/>
                        </a:rPr>
                        <a:t>Basic/Digest/Custom</a:t>
                      </a:r>
                      <a:r>
                        <a:rPr lang="zh-CN" sz="1600" kern="100" dirty="0">
                          <a:effectLst/>
                        </a:rPr>
                        <a:t>等</a:t>
                      </a:r>
                      <a:r>
                        <a:rPr lang="en-US" sz="1600" kern="100" dirty="0">
                          <a:effectLst/>
                        </a:rPr>
                        <a:t> HTTP Auth</a:t>
                      </a:r>
                      <a:r>
                        <a:rPr lang="zh-CN" sz="1600" kern="100" dirty="0">
                          <a:effectLst/>
                        </a:rPr>
                        <a:t>字段</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344726777"/>
                  </a:ext>
                </a:extLst>
              </a:tr>
              <a:tr h="0">
                <a:tc>
                  <a:txBody>
                    <a:bodyPr/>
                    <a:lstStyle/>
                    <a:p>
                      <a:pPr indent="0" algn="l">
                        <a:lnSpc>
                          <a:spcPct val="115000"/>
                        </a:lnSpc>
                        <a:spcAft>
                          <a:spcPts val="0"/>
                        </a:spcAft>
                      </a:pPr>
                      <a:r>
                        <a:rPr lang="en-US" sz="1600" kern="100">
                          <a:effectLst/>
                        </a:rPr>
                        <a:t>timeout</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设置等待响应的时间，单位为秒</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817001240"/>
                  </a:ext>
                </a:extLst>
              </a:tr>
              <a:tr h="0">
                <a:tc>
                  <a:txBody>
                    <a:bodyPr/>
                    <a:lstStyle/>
                    <a:p>
                      <a:pPr indent="0" algn="l">
                        <a:lnSpc>
                          <a:spcPct val="115000"/>
                        </a:lnSpc>
                        <a:spcAft>
                          <a:spcPts val="0"/>
                        </a:spcAft>
                      </a:pPr>
                      <a:r>
                        <a:rPr lang="en-US" sz="1600" kern="100" dirty="0" err="1">
                          <a:effectLst/>
                        </a:rPr>
                        <a:t>allow_redirects</a:t>
                      </a:r>
                      <a:r>
                        <a:rPr lang="zh-CN" sz="1600" kern="100" dirty="0">
                          <a:effectLst/>
                        </a:rPr>
                        <a:t>（可选）</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设置在没有在等待响应时间内收到响应时，是否重新发送请求，</a:t>
                      </a:r>
                      <a:r>
                        <a:rPr lang="en-US" sz="1600" kern="100" dirty="0">
                          <a:effectLst/>
                        </a:rPr>
                        <a:t>True</a:t>
                      </a:r>
                      <a:r>
                        <a:rPr lang="zh-CN" sz="1600" kern="100" dirty="0">
                          <a:effectLst/>
                        </a:rPr>
                        <a:t>为重新发送，默认为</a:t>
                      </a:r>
                      <a:r>
                        <a:rPr lang="en-US" sz="1600" kern="100" dirty="0">
                          <a:effectLst/>
                        </a:rPr>
                        <a:t>True</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973321853"/>
                  </a:ext>
                </a:extLst>
              </a:tr>
              <a:tr h="0">
                <a:tc>
                  <a:txBody>
                    <a:bodyPr/>
                    <a:lstStyle/>
                    <a:p>
                      <a:pPr indent="0" algn="l">
                        <a:lnSpc>
                          <a:spcPct val="115000"/>
                        </a:lnSpc>
                        <a:spcAft>
                          <a:spcPts val="0"/>
                        </a:spcAft>
                      </a:pPr>
                      <a:r>
                        <a:rPr lang="en-US" sz="1600" kern="100">
                          <a:effectLst/>
                        </a:rPr>
                        <a:t>proxies</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err="1">
                          <a:effectLst/>
                        </a:rPr>
                        <a:t>url</a:t>
                      </a:r>
                      <a:r>
                        <a:rPr lang="zh-CN" sz="1600" kern="100" dirty="0">
                          <a:effectLst/>
                        </a:rPr>
                        <a:t>使用的协议</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228421694"/>
                  </a:ext>
                </a:extLst>
              </a:tr>
              <a:tr h="0">
                <a:tc>
                  <a:txBody>
                    <a:bodyPr/>
                    <a:lstStyle/>
                    <a:p>
                      <a:pPr indent="0" algn="l">
                        <a:lnSpc>
                          <a:spcPct val="115000"/>
                        </a:lnSpc>
                        <a:spcAft>
                          <a:spcPts val="0"/>
                        </a:spcAft>
                      </a:pPr>
                      <a:r>
                        <a:rPr lang="en-US" sz="1600" kern="100">
                          <a:effectLst/>
                        </a:rPr>
                        <a:t>verify</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设置是否检查服务器的</a:t>
                      </a:r>
                      <a:r>
                        <a:rPr lang="en-US" sz="1600" kern="100" dirty="0">
                          <a:effectLst/>
                        </a:rPr>
                        <a:t>TLS </a:t>
                      </a:r>
                      <a:r>
                        <a:rPr lang="zh-CN" sz="1600" kern="100" dirty="0">
                          <a:effectLst/>
                        </a:rPr>
                        <a:t>证书，默认为</a:t>
                      </a:r>
                      <a:r>
                        <a:rPr lang="en-US" sz="1600" kern="100" dirty="0">
                          <a:effectLst/>
                        </a:rPr>
                        <a:t>True</a:t>
                      </a:r>
                      <a:r>
                        <a:rPr lang="zh-CN" sz="1600" kern="100" dirty="0">
                          <a:effectLst/>
                        </a:rPr>
                        <a:t>，即需要检查证书</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682980102"/>
                  </a:ext>
                </a:extLst>
              </a:tr>
              <a:tr h="0">
                <a:tc>
                  <a:txBody>
                    <a:bodyPr/>
                    <a:lstStyle/>
                    <a:p>
                      <a:pPr indent="0" algn="l">
                        <a:lnSpc>
                          <a:spcPct val="115000"/>
                        </a:lnSpc>
                        <a:spcAft>
                          <a:spcPts val="0"/>
                        </a:spcAft>
                      </a:pPr>
                      <a:r>
                        <a:rPr lang="en-US" sz="1600" kern="100">
                          <a:effectLst/>
                        </a:rPr>
                        <a:t>stream </a:t>
                      </a:r>
                      <a:r>
                        <a:rPr lang="zh-CN" sz="1600" kern="100">
                          <a:effectLst/>
                        </a:rPr>
                        <a:t>（可选）</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设置响应内容是否直接下载，默认为</a:t>
                      </a:r>
                      <a:r>
                        <a:rPr lang="en-US" sz="1600" kern="100" dirty="0">
                          <a:effectLst/>
                        </a:rPr>
                        <a:t>True</a:t>
                      </a:r>
                      <a:r>
                        <a:rPr lang="zh-CN" sz="1600" kern="100" dirty="0">
                          <a:effectLst/>
                        </a:rPr>
                        <a:t>，即直接下载</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679444314"/>
                  </a:ext>
                </a:extLst>
              </a:tr>
              <a:tr h="0">
                <a:tc>
                  <a:txBody>
                    <a:bodyPr/>
                    <a:lstStyle/>
                    <a:p>
                      <a:pPr indent="0" algn="l">
                        <a:lnSpc>
                          <a:spcPct val="115000"/>
                        </a:lnSpc>
                        <a:spcAft>
                          <a:spcPts val="0"/>
                        </a:spcAft>
                      </a:pPr>
                      <a:r>
                        <a:rPr lang="en-US" sz="1600" kern="100" dirty="0">
                          <a:effectLst/>
                        </a:rPr>
                        <a:t>cert</a:t>
                      </a:r>
                      <a:r>
                        <a:rPr lang="zh-CN" sz="1600" kern="100" dirty="0">
                          <a:effectLst/>
                        </a:rPr>
                        <a:t>（可选）</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0" algn="just">
                        <a:lnSpc>
                          <a:spcPct val="115000"/>
                        </a:lnSpc>
                        <a:spcAft>
                          <a:spcPts val="0"/>
                        </a:spcAft>
                      </a:pPr>
                      <a:r>
                        <a:rPr lang="zh-CN" sz="1600" kern="100" dirty="0">
                          <a:effectLst/>
                        </a:rPr>
                        <a:t>指定</a:t>
                      </a:r>
                      <a:r>
                        <a:rPr lang="en-US" sz="1600" kern="100" dirty="0">
                          <a:effectLst/>
                        </a:rPr>
                        <a:t> </a:t>
                      </a:r>
                      <a:r>
                        <a:rPr lang="en-US" sz="1600" kern="100" dirty="0" err="1">
                          <a:effectLst/>
                        </a:rPr>
                        <a:t>ssl</a:t>
                      </a:r>
                      <a:r>
                        <a:rPr lang="en-US" sz="1600" kern="100" dirty="0">
                          <a:effectLst/>
                        </a:rPr>
                        <a:t> </a:t>
                      </a:r>
                      <a:r>
                        <a:rPr lang="zh-CN" sz="1600" kern="100" dirty="0">
                          <a:effectLst/>
                        </a:rPr>
                        <a:t>客户端证书文件</a:t>
                      </a: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26806725"/>
                  </a:ext>
                </a:extLst>
              </a:tr>
            </a:tbl>
          </a:graphicData>
        </a:graphic>
      </p:graphicFrame>
      <p:sp>
        <p:nvSpPr>
          <p:cNvPr id="5" name="文本框 5">
            <a:extLst>
              <a:ext uri="{FF2B5EF4-FFF2-40B4-BE49-F238E27FC236}">
                <a16:creationId xmlns="" xmlns:a16="http://schemas.microsoft.com/office/drawing/2014/main" id="{B367BCFD-6DE3-0E4D-9D7F-E36867FBB1B8}"/>
              </a:ext>
            </a:extLst>
          </p:cNvPr>
          <p:cNvSpPr txBox="1"/>
          <p:nvPr/>
        </p:nvSpPr>
        <p:spPr>
          <a:xfrm>
            <a:off x="3107198" y="1511154"/>
            <a:ext cx="2544286" cy="369332"/>
          </a:xfrm>
          <a:prstGeom prst="rect">
            <a:avLst/>
          </a:prstGeom>
          <a:noFill/>
        </p:spPr>
        <p:txBody>
          <a:bodyPr wrap="none" rtlCol="0">
            <a:spAutoFit/>
          </a:bodyPr>
          <a:lstStyle/>
          <a:p>
            <a:r>
              <a:rPr kumimoji="1" lang="en-US" altLang="zh-CN" dirty="0" smtClean="0"/>
              <a:t>request</a:t>
            </a:r>
            <a:r>
              <a:rPr kumimoji="1" lang="zh-CN" altLang="en-US" dirty="0" smtClean="0"/>
              <a:t>接口函数的参数</a:t>
            </a:r>
            <a:endParaRPr kumimoji="1" lang="zh-CN" altLang="en-US" dirty="0"/>
          </a:p>
        </p:txBody>
      </p:sp>
    </p:spTree>
    <p:extLst>
      <p:ext uri="{BB962C8B-B14F-4D97-AF65-F5344CB8AC3E}">
        <p14:creationId xmlns:p14="http://schemas.microsoft.com/office/powerpoint/2010/main" val="140894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6147" name="Rectangle 3">
            <a:extLst>
              <a:ext uri="{FF2B5EF4-FFF2-40B4-BE49-F238E27FC236}">
                <a16:creationId xmlns="" xmlns:a16="http://schemas.microsoft.com/office/drawing/2014/main" id="{E28BD4E1-8AC5-EE43-9C27-62AA4FEB9184}"/>
              </a:ext>
            </a:extLst>
          </p:cNvPr>
          <p:cNvSpPr>
            <a:spLocks noGrp="1"/>
          </p:cNvSpPr>
          <p:nvPr>
            <p:ph type="body" idx="4294967295"/>
          </p:nvPr>
        </p:nvSpPr>
        <p:spPr>
          <a:xfrm>
            <a:off x="531341" y="2050026"/>
            <a:ext cx="8111214" cy="3504614"/>
          </a:xfrm>
        </p:spPr>
        <p:txBody>
          <a:bodyPr/>
          <a:lstStyle/>
          <a:p>
            <a:r>
              <a:rPr lang="en-US" altLang="zh-CN" b="1" dirty="0" smtClean="0"/>
              <a:t>GET</a:t>
            </a:r>
            <a:r>
              <a:rPr lang="zh-CN" altLang="en-US" dirty="0" smtClean="0"/>
              <a:t>接口函数</a:t>
            </a:r>
            <a:endParaRPr lang="zh-CN" altLang="zh-CN" dirty="0"/>
          </a:p>
          <a:p>
            <a:pPr lvl="1"/>
            <a:r>
              <a:rPr lang="en-US" altLang="zh-CN" dirty="0" err="1" smtClean="0"/>
              <a:t>requests.get</a:t>
            </a:r>
            <a:r>
              <a:rPr lang="en-US" altLang="zh-CN" dirty="0" smtClean="0"/>
              <a:t>(</a:t>
            </a:r>
            <a:r>
              <a:rPr lang="en-US" altLang="zh-CN" i="1" dirty="0" err="1" smtClean="0"/>
              <a:t>url</a:t>
            </a:r>
            <a:r>
              <a:rPr lang="en-US" altLang="zh-CN" dirty="0" smtClean="0"/>
              <a:t>,  </a:t>
            </a:r>
            <a:r>
              <a:rPr lang="en-US" altLang="zh-CN" i="1" dirty="0" smtClean="0"/>
              <a:t>**</a:t>
            </a:r>
            <a:r>
              <a:rPr lang="en-US" altLang="zh-CN" i="1" dirty="0" err="1" smtClean="0"/>
              <a:t>kwargs</a:t>
            </a:r>
            <a:r>
              <a:rPr lang="en-US" altLang="zh-CN" dirty="0" smtClean="0"/>
              <a:t>) </a:t>
            </a:r>
            <a:r>
              <a:rPr lang="zh-CN" altLang="zh-CN" dirty="0" smtClean="0"/>
              <a:t>可以</a:t>
            </a:r>
            <a:r>
              <a:rPr lang="zh-CN" altLang="zh-CN" dirty="0" smtClean="0"/>
              <a:t>用来构造并发送“</a:t>
            </a:r>
            <a:r>
              <a:rPr lang="en-US" altLang="zh-CN" dirty="0" smtClean="0"/>
              <a:t>GET</a:t>
            </a:r>
            <a:r>
              <a:rPr lang="zh-CN" altLang="zh-CN" dirty="0" smtClean="0"/>
              <a:t>”页面请求。</a:t>
            </a:r>
            <a:endParaRPr lang="en-US" altLang="zh-CN" dirty="0" smtClean="0"/>
          </a:p>
          <a:p>
            <a:pPr lvl="1"/>
            <a:r>
              <a:rPr lang="zh-CN" altLang="zh-CN" dirty="0" smtClean="0"/>
              <a:t>该接口通过必要参数</a:t>
            </a:r>
            <a:r>
              <a:rPr lang="en-US" altLang="zh-CN" dirty="0" err="1" smtClean="0"/>
              <a:t>url</a:t>
            </a:r>
            <a:r>
              <a:rPr lang="zh-CN" altLang="zh-CN" dirty="0" smtClean="0"/>
              <a:t>（字符串型）指定“</a:t>
            </a:r>
            <a:r>
              <a:rPr lang="en-US" altLang="zh-CN" dirty="0" smtClean="0"/>
              <a:t>GET</a:t>
            </a:r>
            <a:r>
              <a:rPr lang="zh-CN" altLang="zh-CN" dirty="0" smtClean="0"/>
              <a:t>”请求的目的地址，完成最基本的页面请求</a:t>
            </a:r>
            <a:r>
              <a:rPr lang="zh-CN" altLang="en-US" dirty="0" smtClean="0"/>
              <a:t>。</a:t>
            </a:r>
            <a:endParaRPr lang="en-US" altLang="zh-CN" dirty="0" smtClean="0"/>
          </a:p>
          <a:p>
            <a:pPr lvl="1"/>
            <a:r>
              <a:rPr lang="zh-CN" altLang="zh-CN" dirty="0" smtClean="0"/>
              <a:t>该接口返回的是一个</a:t>
            </a:r>
            <a:r>
              <a:rPr lang="en-US" altLang="zh-CN" dirty="0" smtClean="0">
                <a:hlinkClick r:id="rId2" tooltip="requests.Response"/>
              </a:rPr>
              <a:t>r</a:t>
            </a:r>
            <a:r>
              <a:rPr lang="zh-CN" altLang="zh-CN" dirty="0" smtClean="0">
                <a:hlinkClick r:id="rId2" tooltip="requests.Response"/>
              </a:rPr>
              <a:t>esponse</a:t>
            </a:r>
            <a:r>
              <a:rPr lang="zh-CN" altLang="zh-CN" dirty="0" smtClean="0"/>
              <a:t> 对象。</a:t>
            </a:r>
            <a:r>
              <a:rPr lang="en-US" altLang="zh-CN" dirty="0" smtClean="0">
                <a:hlinkClick r:id="rId2" tooltip="requests.Response"/>
              </a:rPr>
              <a:t>r</a:t>
            </a:r>
            <a:r>
              <a:rPr lang="zh-CN" altLang="zh-CN" dirty="0" smtClean="0">
                <a:hlinkClick r:id="rId2" tooltip="requests.Response"/>
              </a:rPr>
              <a:t>esponse</a:t>
            </a:r>
            <a:r>
              <a:rPr lang="zh-CN" altLang="zh-CN" dirty="0" smtClean="0"/>
              <a:t>对象包含有一系列非常有用的属性，通过读取这些属性的值，我们通常能够获得我们所需要的信息。</a:t>
            </a:r>
            <a:endParaRPr lang="en-US" altLang="zh-CN" dirty="0" smtClean="0"/>
          </a:p>
          <a:p>
            <a:pPr marL="0" indent="0">
              <a:buNone/>
            </a:pPr>
            <a:endParaRPr lang="zh-CN" altLang="zh-CN" sz="1200" dirty="0"/>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p:cNvSpPr>
            <a:spLocks noChangeArrowheads="1"/>
          </p:cNvSpPr>
          <p:nvPr/>
        </p:nvSpPr>
        <p:spPr bwMode="auto">
          <a:xfrm>
            <a:off x="598740" y="5721611"/>
            <a:ext cx="7946519" cy="46166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zh-CN" sz="2400" dirty="0">
                <a:solidFill>
                  <a:schemeClr val="tx2"/>
                </a:solidFill>
              </a:rPr>
              <a:t>kwargs是设置一个http请求所需要的参数 </a:t>
            </a:r>
          </a:p>
        </p:txBody>
      </p:sp>
    </p:spTree>
    <p:extLst>
      <p:ext uri="{BB962C8B-B14F-4D97-AF65-F5344CB8AC3E}">
        <p14:creationId xmlns:p14="http://schemas.microsoft.com/office/powerpoint/2010/main" val="140894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949DB72-E0CE-3D40-BD29-DB669AFF1185}"/>
              </a:ext>
            </a:extLst>
          </p:cNvPr>
          <p:cNvSpPr>
            <a:spLocks noGrp="1" noChangeArrowheads="1"/>
          </p:cNvSpPr>
          <p:nvPr>
            <p:ph type="title" idx="4294967295"/>
          </p:nvPr>
        </p:nvSpPr>
        <p:spPr/>
        <p:txBody>
          <a:bodyPr/>
          <a:lstStyle/>
          <a:p>
            <a:pPr eaLnBrk="1" hangingPunct="1"/>
            <a:r>
              <a:rPr lang="en-US" altLang="zh-CN" dirty="0"/>
              <a:t>9.2</a:t>
            </a:r>
            <a:r>
              <a:rPr lang="zh-CN" altLang="en-US" dirty="0"/>
              <a:t> </a:t>
            </a:r>
            <a:r>
              <a:rPr lang="en-US" altLang="zh-CN" dirty="0" smtClean="0"/>
              <a:t>requests</a:t>
            </a:r>
            <a:r>
              <a:rPr lang="zh-CN" altLang="en-US" dirty="0"/>
              <a:t>库</a:t>
            </a:r>
          </a:p>
        </p:txBody>
      </p:sp>
      <p:sp>
        <p:nvSpPr>
          <p:cNvPr id="9" name="Rectangle 13">
            <a:extLst>
              <a:ext uri="{FF2B5EF4-FFF2-40B4-BE49-F238E27FC236}">
                <a16:creationId xmlns="" xmlns:a16="http://schemas.microsoft.com/office/drawing/2014/main" id="{55D9D19C-BD79-1640-A13D-B00E03297C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 xmlns:a16="http://schemas.microsoft.com/office/drawing/2014/main" id="{87091D60-421E-1648-A958-67467BEBDFC6}"/>
              </a:ext>
            </a:extLst>
          </p:cNvPr>
          <p:cNvSpPr>
            <a:spLocks noChangeArrowheads="1"/>
          </p:cNvSpPr>
          <p:nvPr/>
        </p:nvSpPr>
        <p:spPr bwMode="auto">
          <a:xfrm>
            <a:off x="494270" y="2315497"/>
            <a:ext cx="81187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400" dirty="0"/>
              <a:t>在实际的网页数据爬取程序中，除了通过</a:t>
            </a:r>
            <a:r>
              <a:rPr lang="en-US" altLang="zh-CN" sz="2400" dirty="0" err="1">
                <a:solidFill>
                  <a:schemeClr val="tx2"/>
                </a:solidFill>
              </a:rPr>
              <a:t>url</a:t>
            </a:r>
            <a:r>
              <a:rPr lang="zh-CN" altLang="zh-CN" sz="2400" dirty="0">
                <a:solidFill>
                  <a:schemeClr val="tx2"/>
                </a:solidFill>
              </a:rPr>
              <a:t>参数</a:t>
            </a:r>
            <a:r>
              <a:rPr lang="zh-CN" altLang="zh-CN" sz="2400" dirty="0"/>
              <a:t>将页面地址传递给</a:t>
            </a:r>
            <a:r>
              <a:rPr lang="en-US" altLang="zh-CN" sz="2400" dirty="0">
                <a:solidFill>
                  <a:schemeClr val="tx2"/>
                </a:solidFill>
              </a:rPr>
              <a:t>get</a:t>
            </a:r>
            <a:r>
              <a:rPr lang="zh-CN" altLang="zh-CN" sz="2400" dirty="0">
                <a:solidFill>
                  <a:schemeClr val="tx2"/>
                </a:solidFill>
              </a:rPr>
              <a:t>接口</a:t>
            </a:r>
            <a:r>
              <a:rPr lang="zh-CN" altLang="zh-CN" sz="2400" dirty="0"/>
              <a:t>，通常还需要设置</a:t>
            </a:r>
            <a:r>
              <a:rPr lang="en-US" altLang="zh-CN" sz="2400" b="1" dirty="0">
                <a:solidFill>
                  <a:schemeClr val="tx2"/>
                </a:solidFill>
              </a:rPr>
              <a:t>headers</a:t>
            </a:r>
            <a:r>
              <a:rPr lang="zh-CN" altLang="zh-CN" sz="2400" b="1" dirty="0">
                <a:solidFill>
                  <a:schemeClr val="tx2"/>
                </a:solidFill>
              </a:rPr>
              <a:t>参数</a:t>
            </a:r>
            <a:r>
              <a:rPr lang="zh-CN" altLang="zh-CN" sz="2400" dirty="0"/>
              <a:t>。</a:t>
            </a:r>
            <a:r>
              <a:rPr lang="en-US" altLang="zh-CN" sz="2400" dirty="0"/>
              <a:t>headers</a:t>
            </a:r>
            <a:r>
              <a:rPr lang="zh-CN" altLang="zh-CN" sz="2400" dirty="0"/>
              <a:t>参数负责设置</a:t>
            </a:r>
            <a:r>
              <a:rPr lang="en-US" altLang="zh-CN" sz="2400" dirty="0"/>
              <a:t>http</a:t>
            </a:r>
            <a:r>
              <a:rPr lang="zh-CN" altLang="zh-CN" sz="2400" dirty="0"/>
              <a:t>请求报文的</a:t>
            </a:r>
            <a:r>
              <a:rPr lang="en-US" altLang="zh-CN" sz="2400" dirty="0"/>
              <a:t>header</a:t>
            </a:r>
            <a:r>
              <a:rPr lang="zh-CN" altLang="zh-CN" sz="2400" dirty="0"/>
              <a:t>部分信息，定义了请求接收响应的格式、编码、请求发出者（浏览器类型）和请求的回溯等信息。正确设置</a:t>
            </a:r>
            <a:r>
              <a:rPr lang="en-US" altLang="zh-CN" sz="2400" dirty="0"/>
              <a:t>headers</a:t>
            </a:r>
            <a:r>
              <a:rPr lang="zh-CN" altLang="zh-CN" sz="2400" dirty="0"/>
              <a:t>参数，可以保证</a:t>
            </a:r>
            <a:r>
              <a:rPr lang="en-US" altLang="zh-CN" sz="2400" dirty="0"/>
              <a:t>get</a:t>
            </a:r>
            <a:r>
              <a:rPr lang="zh-CN" altLang="zh-CN" sz="2400" dirty="0"/>
              <a:t>接口以“浏览器”的方式发送页面请求并接收正确的页面响应。如果</a:t>
            </a:r>
            <a:r>
              <a:rPr lang="en-US" altLang="zh-CN" sz="2400" dirty="0"/>
              <a:t>headers</a:t>
            </a:r>
            <a:r>
              <a:rPr lang="zh-CN" altLang="zh-CN" sz="2400" dirty="0"/>
              <a:t>参数设置不当，则可能导致接收到乱码或者服务器的重定向页面</a:t>
            </a:r>
            <a:r>
              <a:rPr lang="zh-CN" altLang="zh-CN" sz="2400" dirty="0" smtClean="0"/>
              <a:t>。</a:t>
            </a:r>
            <a:endParaRPr lang="en-US" altLang="zh-CN" sz="2400" dirty="0"/>
          </a:p>
        </p:txBody>
      </p:sp>
    </p:spTree>
    <p:extLst>
      <p:ext uri="{BB962C8B-B14F-4D97-AF65-F5344CB8AC3E}">
        <p14:creationId xmlns:p14="http://schemas.microsoft.com/office/powerpoint/2010/main" val="3601632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33039</TotalTime>
  <Words>3283</Words>
  <Application>Microsoft Office PowerPoint</Application>
  <PresentationFormat>全屏显示(4:3)</PresentationFormat>
  <Paragraphs>432</Paragraphs>
  <Slides>36</Slides>
  <Notes>0</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36</vt:i4>
      </vt:variant>
    </vt:vector>
  </HeadingPairs>
  <TitlesOfParts>
    <vt:vector size="38" baseType="lpstr">
      <vt:lpstr>Office 主题​​</vt:lpstr>
      <vt:lpstr>1_商务模板系列34</vt:lpstr>
      <vt:lpstr>Python程序设计 第5章 函数 </vt:lpstr>
      <vt:lpstr>提纲</vt:lpstr>
      <vt:lpstr>9.1 本章案例</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9.2 Requests库</vt:lpstr>
      <vt:lpstr>PowerPoint 演示文稿</vt:lpstr>
      <vt:lpstr>9.2 Requests库</vt:lpstr>
      <vt:lpstr>9.2 Requests库</vt:lpstr>
      <vt:lpstr>PowerPoint 演示文稿</vt:lpstr>
      <vt:lpstr>PowerPoint 演示文稿</vt:lpstr>
      <vt:lpstr>PowerPoint 演示文稿</vt:lpstr>
      <vt:lpstr>PowerPoint 演示文稿</vt:lpstr>
      <vt:lpstr>PowerPoint 演示文稿</vt:lpstr>
      <vt:lpstr>PowerPoint 演示文稿</vt:lpstr>
      <vt:lpstr>9.2 Requests库</vt:lpstr>
      <vt:lpstr>9.2 Requests库</vt:lpstr>
      <vt:lpstr>9.2 Requests库</vt:lpstr>
      <vt:lpstr>9.2 Requests库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管理研究方法</dc:title>
  <dc:creator>Jinlin Wan</dc:creator>
  <cp:lastModifiedBy>PC</cp:lastModifiedBy>
  <cp:revision>2416</cp:revision>
  <dcterms:created xsi:type="dcterms:W3CDTF">2017-10-17T03:35:56Z</dcterms:created>
  <dcterms:modified xsi:type="dcterms:W3CDTF">2019-11-18T07:15:51Z</dcterms:modified>
</cp:coreProperties>
</file>