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88" r:id="rId2"/>
    <p:sldId id="393" r:id="rId3"/>
    <p:sldId id="360" r:id="rId4"/>
    <p:sldId id="362" r:id="rId5"/>
    <p:sldId id="395" r:id="rId6"/>
    <p:sldId id="394" r:id="rId7"/>
    <p:sldId id="396" r:id="rId8"/>
    <p:sldId id="397" r:id="rId9"/>
    <p:sldId id="398" r:id="rId10"/>
    <p:sldId id="399" r:id="rId11"/>
    <p:sldId id="400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366" r:id="rId21"/>
    <p:sldId id="371" r:id="rId22"/>
    <p:sldId id="373" r:id="rId23"/>
    <p:sldId id="381" r:id="rId24"/>
    <p:sldId id="380" r:id="rId25"/>
    <p:sldId id="340" r:id="rId26"/>
    <p:sldId id="401" r:id="rId27"/>
    <p:sldId id="402" r:id="rId28"/>
    <p:sldId id="322" r:id="rId29"/>
    <p:sldId id="421" r:id="rId30"/>
    <p:sldId id="415" r:id="rId31"/>
    <p:sldId id="414" r:id="rId32"/>
    <p:sldId id="343" r:id="rId33"/>
    <p:sldId id="384" r:id="rId34"/>
    <p:sldId id="388" r:id="rId35"/>
    <p:sldId id="386" r:id="rId36"/>
    <p:sldId id="387" r:id="rId37"/>
    <p:sldId id="385" r:id="rId38"/>
    <p:sldId id="417" r:id="rId39"/>
    <p:sldId id="418" r:id="rId40"/>
    <p:sldId id="420" r:id="rId41"/>
    <p:sldId id="419" r:id="rId42"/>
    <p:sldId id="344" r:id="rId43"/>
    <p:sldId id="389" r:id="rId44"/>
    <p:sldId id="368" r:id="rId45"/>
    <p:sldId id="416" r:id="rId46"/>
    <p:sldId id="412" r:id="rId47"/>
    <p:sldId id="370" r:id="rId48"/>
    <p:sldId id="422" r:id="rId49"/>
    <p:sldId id="423" r:id="rId50"/>
    <p:sldId id="426" r:id="rId51"/>
    <p:sldId id="347" r:id="rId52"/>
    <p:sldId id="424" r:id="rId53"/>
    <p:sldId id="425" r:id="rId54"/>
    <p:sldId id="391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0066"/>
    <a:srgbClr val="333300"/>
    <a:srgbClr val="CCFF33"/>
    <a:srgbClr val="FFFF00"/>
    <a:srgbClr val="3399FF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2" autoAdjust="0"/>
    <p:restoredTop sz="86900" autoAdjust="0"/>
  </p:normalViewPr>
  <p:slideViewPr>
    <p:cSldViewPr>
      <p:cViewPr>
        <p:scale>
          <a:sx n="100" d="100"/>
          <a:sy n="100" d="100"/>
        </p:scale>
        <p:origin x="-344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4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28B0F0D-ECDE-4C69-A973-B060E8879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95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6DD081-104D-4198-88B0-F51E8E4C7EBE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2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530658-BD4A-4435-926C-5836123DD062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18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FB8886A-65DC-4F1E-857F-81EDE5EF9914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19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405FA7-AAE7-498F-AEF6-F18073AA7D56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20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55E903-C199-4EBA-A01E-9BA633DB29A5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21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F98C9C-687C-40CE-BF50-827C817B60C6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22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0289D5-0787-4B18-9CE6-E6695B02BBDA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23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7891015-DB26-417F-9B0D-DA37450ED1CB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24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CCA165-B4C1-4984-9485-906830523784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33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0FE559-7A01-4EB6-B75C-AB3E4E01F6A4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34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6C7F92-02DE-4AA1-9189-13FA09555C4A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35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6DD081-104D-4198-88B0-F51E8E4C7EBE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3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CA57A3-EE0D-4651-8A61-8BA5E2149CA7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36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E00537-E6B5-407C-AD2E-0CA80C8987F2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37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643B78-5895-4A4C-9B5C-3DCC043BFEFD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43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DBFD904-22E7-48B4-8C59-F17BB19F2DAF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54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330F50-723C-4324-8881-94F2F9AB1D72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4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FE1C18-6A40-4DA2-A8BB-9E49B2068C44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12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2B9BEB9-5B92-4E4D-8347-B7460B10806D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13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62E29-18FB-4D3E-B06B-97758D9B38E0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14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81223B-4E17-4DCB-A428-45DFC3304E4A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15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FFFA82-010B-4DE4-AF12-A3145FD22B52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16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2D53D33-691C-4927-A78F-21B425FFB36A}" type="slidenum">
              <a:rPr kumimoji="1" lang="en-US" altLang="zh-CN" sz="1200">
                <a:latin typeface="Times New Roman" pitchFamily="18" charset="0"/>
                <a:ea typeface="黑体" pitchFamily="49" charset="-122"/>
              </a:rPr>
              <a:pPr algn="r"/>
              <a:t>17</a:t>
            </a:fld>
            <a:endParaRPr kumimoji="1" lang="en-US" altLang="zh-CN" sz="12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 userDrawn="1"/>
        </p:nvSpPr>
        <p:spPr bwMode="gray">
          <a:xfrm>
            <a:off x="0" y="0"/>
            <a:ext cx="9144000" cy="1844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80"/>
              </a:cxn>
              <a:cxn ang="0">
                <a:pos x="1456" y="344"/>
              </a:cxn>
              <a:cxn ang="0">
                <a:pos x="5760" y="342"/>
              </a:cxn>
              <a:cxn ang="0">
                <a:pos x="5760" y="0"/>
              </a:cxn>
              <a:cxn ang="0">
                <a:pos x="0" y="0"/>
              </a:cxn>
            </a:cxnLst>
            <a:rect l="0" t="0" r="r" b="b"/>
            <a:pathLst>
              <a:path w="5760" h="680">
                <a:moveTo>
                  <a:pt x="0" y="0"/>
                </a:moveTo>
                <a:lnTo>
                  <a:pt x="0" y="680"/>
                </a:lnTo>
                <a:cubicBezTo>
                  <a:pt x="240" y="520"/>
                  <a:pt x="472" y="312"/>
                  <a:pt x="1456" y="344"/>
                </a:cubicBezTo>
                <a:lnTo>
                  <a:pt x="5760" y="342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80">
              <a:alpha val="53000"/>
            </a:srgbClr>
          </a:solidFill>
          <a:ln w="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10000"/>
              </a:spcBef>
              <a:buClr>
                <a:schemeClr val="accent1"/>
              </a:buClr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pic>
        <p:nvPicPr>
          <p:cNvPr id="1027" name="Picture 8" descr="中财竖标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4925" y="3290888"/>
            <a:ext cx="5064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Freeform 10"/>
          <p:cNvSpPr>
            <a:spLocks/>
          </p:cNvSpPr>
          <p:nvPr userDrawn="1"/>
        </p:nvSpPr>
        <p:spPr bwMode="gray">
          <a:xfrm>
            <a:off x="0" y="908050"/>
            <a:ext cx="9144000" cy="1512888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776"/>
              </a:cxn>
              <a:cxn ang="0">
                <a:pos x="1600" y="88"/>
              </a:cxn>
              <a:cxn ang="0">
                <a:pos x="5760" y="88"/>
              </a:cxn>
              <a:cxn ang="0">
                <a:pos x="5760" y="0"/>
              </a:cxn>
              <a:cxn ang="0">
                <a:pos x="752" y="0"/>
              </a:cxn>
            </a:cxnLst>
            <a:rect l="0" t="0" r="r" b="b"/>
            <a:pathLst>
              <a:path w="5760" h="794">
                <a:moveTo>
                  <a:pt x="0" y="96"/>
                </a:moveTo>
                <a:lnTo>
                  <a:pt x="0" y="776"/>
                </a:lnTo>
                <a:cubicBezTo>
                  <a:pt x="32" y="794"/>
                  <a:pt x="336" y="56"/>
                  <a:pt x="1600" y="88"/>
                </a:cubicBezTo>
                <a:lnTo>
                  <a:pt x="5760" y="88"/>
                </a:lnTo>
                <a:lnTo>
                  <a:pt x="5760" y="0"/>
                </a:lnTo>
                <a:lnTo>
                  <a:pt x="752" y="0"/>
                </a:lnTo>
              </a:path>
            </a:pathLst>
          </a:custGeom>
          <a:gradFill rotWithShape="1">
            <a:gsLst>
              <a:gs pos="0">
                <a:srgbClr val="C1D1D3"/>
              </a:gs>
              <a:gs pos="100000">
                <a:srgbClr val="C1D1D3">
                  <a:gamma/>
                  <a:tint val="15294"/>
                  <a:invGamma/>
                </a:srgbClr>
              </a:gs>
            </a:gsLst>
            <a:lin ang="5400000" scaled="1"/>
          </a:gradFill>
          <a:ln w="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10000"/>
              </a:spcBef>
              <a:buClr>
                <a:schemeClr val="accent1"/>
              </a:buClr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pic>
        <p:nvPicPr>
          <p:cNvPr id="1029" name="Picture 11" descr="大马_副本_副本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956550" y="5681663"/>
            <a:ext cx="118745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/>
          <p:cNvSpPr>
            <a:spLocks noChangeArrowheads="1"/>
          </p:cNvSpPr>
          <p:nvPr/>
        </p:nvSpPr>
        <p:spPr bwMode="gray">
          <a:xfrm>
            <a:off x="3924300" y="2563813"/>
            <a:ext cx="4968875" cy="865187"/>
          </a:xfrm>
          <a:prstGeom prst="rect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endParaRPr lang="zh-CN" altLang="en-US"/>
          </a:p>
        </p:txBody>
      </p:sp>
      <p:grpSp>
        <p:nvGrpSpPr>
          <p:cNvPr id="15362" name="Group 20"/>
          <p:cNvGrpSpPr>
            <a:grpSpLocks/>
          </p:cNvGrpSpPr>
          <p:nvPr/>
        </p:nvGrpSpPr>
        <p:grpSpPr bwMode="auto">
          <a:xfrm>
            <a:off x="1692275" y="1341438"/>
            <a:ext cx="7200900" cy="2087562"/>
            <a:chOff x="1066" y="845"/>
            <a:chExt cx="4536" cy="1315"/>
          </a:xfrm>
        </p:grpSpPr>
        <p:sp>
          <p:nvSpPr>
            <p:cNvPr id="15369" name="AutoShape 10"/>
            <p:cNvSpPr>
              <a:spLocks noChangeArrowheads="1"/>
            </p:cNvSpPr>
            <p:nvPr/>
          </p:nvSpPr>
          <p:spPr bwMode="gray">
            <a:xfrm>
              <a:off x="1066" y="845"/>
              <a:ext cx="4536" cy="1315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  <a:buClr>
                  <a:schemeClr val="accent1"/>
                </a:buClr>
              </a:pPr>
              <a:endParaRPr lang="zh-CN" altLang="en-US"/>
            </a:p>
          </p:txBody>
        </p:sp>
        <p:sp>
          <p:nvSpPr>
            <p:cNvPr id="15370" name="Rectangle 15"/>
            <p:cNvSpPr>
              <a:spLocks noChangeArrowheads="1"/>
            </p:cNvSpPr>
            <p:nvPr/>
          </p:nvSpPr>
          <p:spPr bwMode="gray">
            <a:xfrm>
              <a:off x="1066" y="845"/>
              <a:ext cx="4264" cy="544"/>
            </a:xfrm>
            <a:prstGeom prst="rect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  <a:buClr>
                  <a:schemeClr val="accent1"/>
                </a:buClr>
              </a:pPr>
              <a:endParaRPr lang="zh-CN" altLang="en-US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1196975"/>
            <a:ext cx="7704137" cy="2952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方正魏碑简体"/>
                <a:ea typeface="方正魏碑简体"/>
                <a:cs typeface="方正魏碑简体"/>
              </a:rPr>
              <a:t>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</a:rPr>
              <a:t>《</a:t>
            </a:r>
            <a:r>
              <a:rPr lang="zh-CN" altLang="en-US" b="1" smtClean="0">
                <a:solidFill>
                  <a:schemeClr val="bg1"/>
                </a:solidFill>
              </a:rPr>
              <a:t>马克思主义基本原理概论</a:t>
            </a:r>
            <a:r>
              <a:rPr lang="en-US" altLang="zh-CN" b="1" smtClean="0">
                <a:solidFill>
                  <a:schemeClr val="bg1"/>
                </a:solidFill>
              </a:rPr>
              <a:t>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solidFill>
                  <a:schemeClr val="bg1"/>
                </a:solidFill>
              </a:rPr>
              <a:t>                </a:t>
            </a:r>
            <a:endParaRPr lang="zh-CN" altLang="en-US" sz="1800" smtClean="0"/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gray">
          <a:xfrm>
            <a:off x="684213" y="3429000"/>
            <a:ext cx="8208962" cy="144463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endParaRPr lang="zh-CN" altLang="en-US"/>
          </a:p>
        </p:txBody>
      </p:sp>
      <p:grpSp>
        <p:nvGrpSpPr>
          <p:cNvPr id="15365" name="Group 21"/>
          <p:cNvGrpSpPr>
            <a:grpSpLocks/>
          </p:cNvGrpSpPr>
          <p:nvPr/>
        </p:nvGrpSpPr>
        <p:grpSpPr bwMode="auto">
          <a:xfrm>
            <a:off x="611188" y="3429000"/>
            <a:ext cx="8353425" cy="935038"/>
            <a:chOff x="385" y="2160"/>
            <a:chExt cx="5262" cy="589"/>
          </a:xfrm>
        </p:grpSpPr>
        <p:sp>
          <p:nvSpPr>
            <p:cNvPr id="15367" name="Rectangle 13"/>
            <p:cNvSpPr>
              <a:spLocks noChangeArrowheads="1"/>
            </p:cNvSpPr>
            <p:nvPr/>
          </p:nvSpPr>
          <p:spPr bwMode="gray">
            <a:xfrm>
              <a:off x="1066" y="2205"/>
              <a:ext cx="4536" cy="544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10000"/>
                </a:spcBef>
                <a:buClr>
                  <a:schemeClr val="accent1"/>
                </a:buClr>
              </a:pPr>
              <a:endParaRPr lang="zh-CN" altLang="zh-CN"/>
            </a:p>
          </p:txBody>
        </p:sp>
        <p:sp>
          <p:nvSpPr>
            <p:cNvPr id="15368" name="Line 16"/>
            <p:cNvSpPr>
              <a:spLocks noChangeShapeType="1"/>
            </p:cNvSpPr>
            <p:nvPr/>
          </p:nvSpPr>
          <p:spPr bwMode="gray">
            <a:xfrm>
              <a:off x="385" y="2160"/>
              <a:ext cx="526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6" name="Rectangle 19"/>
          <p:cNvSpPr>
            <a:spLocks noChangeArrowheads="1"/>
          </p:cNvSpPr>
          <p:nvPr/>
        </p:nvSpPr>
        <p:spPr bwMode="auto">
          <a:xfrm>
            <a:off x="3419475" y="3357563"/>
            <a:ext cx="684053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solidFill>
                  <a:schemeClr val="bg1"/>
                </a:solidFill>
                <a:latin typeface="方正魏碑简体"/>
                <a:ea typeface="方正魏碑简体"/>
                <a:cs typeface="方正魏碑简体"/>
              </a:rPr>
              <a:t> 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bg1"/>
                </a:solidFill>
                <a:latin typeface="方正启体简体"/>
                <a:ea typeface="方正启体简体"/>
                <a:cs typeface="方正启体简体"/>
              </a:rPr>
              <a:t>  </a:t>
            </a:r>
            <a:r>
              <a:rPr lang="en-US" altLang="zh-CN" sz="3200" b="1">
                <a:solidFill>
                  <a:schemeClr val="bg1"/>
                </a:solidFill>
                <a:ea typeface="方正启体简体"/>
                <a:cs typeface="方正启体简体"/>
              </a:rPr>
              <a:t>——</a:t>
            </a:r>
            <a:r>
              <a:rPr lang="zh-CN" altLang="en-US" sz="2400" b="1">
                <a:solidFill>
                  <a:schemeClr val="bg1"/>
                </a:solidFill>
                <a:ea typeface="宋体" charset="-122"/>
              </a:rPr>
              <a:t>马克思主义原理教研室</a:t>
            </a:r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765175"/>
            <a:ext cx="8362950" cy="5365750"/>
          </a:xfrm>
        </p:spPr>
        <p:txBody>
          <a:bodyPr/>
          <a:lstStyle/>
          <a:p>
            <a:r>
              <a:rPr lang="zh-CN" b="1" dirty="0">
                <a:solidFill>
                  <a:srgbClr val="FFC000"/>
                </a:solidFill>
                <a:latin typeface="Verdana" charset="0"/>
                <a:ea typeface="宋体" charset="0"/>
              </a:rPr>
              <a:t>第四个层级，</a:t>
            </a:r>
            <a:r>
              <a:rPr lang="zh-CN" altLang="en-US" b="1" dirty="0">
                <a:solidFill>
                  <a:srgbClr val="FFC000"/>
                </a:solidFill>
                <a:latin typeface="Verdana" charset="0"/>
                <a:ea typeface="宋体" charset="0"/>
              </a:rPr>
              <a:t>即人类当下基本活动领域层级</a:t>
            </a:r>
            <a:endParaRPr lang="en-US" altLang="zh-CN" b="1" dirty="0">
              <a:solidFill>
                <a:srgbClr val="FFC000"/>
              </a:solidFill>
              <a:latin typeface="Verdana" charset="0"/>
              <a:ea typeface="宋体" charset="0"/>
            </a:endParaRPr>
          </a:p>
          <a:p>
            <a:r>
              <a:rPr lang="zh-CN" altLang="en-US" b="1" dirty="0">
                <a:solidFill>
                  <a:srgbClr val="FFC000"/>
                </a:solidFill>
                <a:latin typeface="Verdana" charset="0"/>
                <a:ea typeface="宋体" charset="0"/>
              </a:rPr>
              <a:t>（人类当下社会形态层次），</a:t>
            </a:r>
            <a:r>
              <a:rPr lang="zh-CN" b="1" dirty="0">
                <a:latin typeface="Verdana" charset="0"/>
                <a:ea typeface="宋体" charset="0"/>
              </a:rPr>
              <a:t>研究目前人们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生活其中的人类社会的两种基本社会形态的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关系，即资本主义与社会主义（共产主义）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的关系</a:t>
            </a:r>
            <a:r>
              <a:rPr lang="zh-CN" altLang="en-US" b="1" dirty="0">
                <a:latin typeface="Verdana" charset="0"/>
                <a:ea typeface="宋体" charset="0"/>
              </a:rPr>
              <a:t>。这个层级阐述了</a:t>
            </a:r>
            <a:r>
              <a:rPr lang="zh-CN" b="1" dirty="0">
                <a:latin typeface="Verdana" charset="0"/>
                <a:ea typeface="宋体" charset="0"/>
              </a:rPr>
              <a:t>马克思</a:t>
            </a:r>
            <a:r>
              <a:rPr lang="zh-CN" altLang="en-US" b="1" dirty="0">
                <a:latin typeface="Verdana" charset="0"/>
                <a:ea typeface="宋体" charset="0"/>
              </a:rPr>
              <a:t>的</a:t>
            </a:r>
            <a:r>
              <a:rPr lang="zh-CN" b="1" dirty="0">
                <a:latin typeface="Verdana" charset="0"/>
                <a:ea typeface="宋体" charset="0"/>
              </a:rPr>
              <a:t>剩余价值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学说</a:t>
            </a:r>
            <a:r>
              <a:rPr lang="zh-CN" altLang="en-US" b="1" dirty="0">
                <a:latin typeface="Verdana" charset="0"/>
                <a:ea typeface="宋体" charset="0"/>
              </a:rPr>
              <a:t>和</a:t>
            </a:r>
            <a:r>
              <a:rPr lang="zh-CN" b="1" dirty="0">
                <a:latin typeface="宋体"/>
                <a:ea typeface="宋体" charset="0"/>
              </a:rPr>
              <a:t>“</a:t>
            </a:r>
            <a:r>
              <a:rPr lang="zh-CN" b="1" dirty="0">
                <a:latin typeface="Verdana" charset="0"/>
                <a:ea typeface="宋体" charset="0"/>
              </a:rPr>
              <a:t>本质论</a:t>
            </a:r>
            <a:r>
              <a:rPr lang="zh-CN" b="1" dirty="0">
                <a:latin typeface="宋体"/>
                <a:ea typeface="宋体" charset="0"/>
              </a:rPr>
              <a:t>”</a:t>
            </a:r>
            <a:r>
              <a:rPr lang="zh-CN" b="1" dirty="0">
                <a:latin typeface="Verdana" charset="0"/>
                <a:ea typeface="宋体" charset="0"/>
              </a:rPr>
              <a:t>、</a:t>
            </a:r>
            <a:r>
              <a:rPr lang="zh-CN" b="1" dirty="0">
                <a:latin typeface="宋体"/>
                <a:ea typeface="宋体" charset="0"/>
              </a:rPr>
              <a:t>“</a:t>
            </a:r>
            <a:r>
              <a:rPr lang="zh-CN" b="1" dirty="0">
                <a:latin typeface="Verdana" charset="0"/>
                <a:ea typeface="宋体" charset="0"/>
              </a:rPr>
              <a:t>运动论</a:t>
            </a:r>
            <a:r>
              <a:rPr lang="zh-CN" b="1" dirty="0">
                <a:latin typeface="宋体"/>
                <a:ea typeface="宋体" charset="0"/>
              </a:rPr>
              <a:t>”</a:t>
            </a:r>
            <a:r>
              <a:rPr lang="zh-CN" b="1" dirty="0">
                <a:latin typeface="Verdana" charset="0"/>
                <a:ea typeface="宋体" charset="0"/>
              </a:rPr>
              <a:t>的共产主义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Verdana" charset="0"/>
                <a:ea typeface="宋体" charset="0"/>
              </a:rPr>
              <a:t>理想；</a:t>
            </a:r>
            <a:r>
              <a:rPr lang="zh-CN" b="1" dirty="0">
                <a:latin typeface="Verdana" charset="0"/>
                <a:ea typeface="宋体" charset="0"/>
              </a:rPr>
              <a:t>这个研究的最重要的观</a:t>
            </a:r>
            <a:r>
              <a:rPr lang="zh-CN" altLang="en-US" b="1" dirty="0">
                <a:latin typeface="Verdana" charset="0"/>
                <a:ea typeface="宋体" charset="0"/>
              </a:rPr>
              <a:t>点</a:t>
            </a:r>
            <a:r>
              <a:rPr lang="zh-CN" b="1" dirty="0">
                <a:latin typeface="Verdana" charset="0"/>
                <a:ea typeface="宋体" charset="0"/>
              </a:rPr>
              <a:t>是资本主义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必然被社会主义取代，中国特色社会主义道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路就是立足中国国情的科学的社会主义道路。</a:t>
            </a:r>
          </a:p>
          <a:p>
            <a:endParaRPr lang="zh-CN" altLang="en-US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8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620713"/>
            <a:ext cx="8507412" cy="5510212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solidFill>
                <a:srgbClr val="FFC000"/>
              </a:solidFill>
              <a:latin typeface="宋体" charset="0"/>
              <a:ea typeface="宋体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宋体" charset="0"/>
                <a:ea typeface="宋体" charset="0"/>
              </a:rPr>
              <a:t>《</a:t>
            </a:r>
            <a:r>
              <a:rPr lang="zh-CN" b="1" dirty="0" smtClean="0">
                <a:latin typeface="宋体" charset="0"/>
                <a:ea typeface="宋体" charset="0"/>
              </a:rPr>
              <a:t>马克思主义基本原理概论</a:t>
            </a:r>
            <a:r>
              <a:rPr lang="en-US" altLang="zh-CN" b="1" dirty="0" smtClean="0">
                <a:latin typeface="宋体" charset="0"/>
                <a:ea typeface="宋体" charset="0"/>
              </a:rPr>
              <a:t>》</a:t>
            </a:r>
            <a:r>
              <a:rPr lang="zh-CN" b="1" dirty="0" smtClean="0">
                <a:latin typeface="宋体" charset="0"/>
                <a:ea typeface="宋体" charset="0"/>
              </a:rPr>
              <a:t>较好地体现了马克思主义从</a:t>
            </a:r>
            <a:r>
              <a:rPr lang="zh-CN" b="1" dirty="0">
                <a:latin typeface="宋体" charset="0"/>
                <a:ea typeface="宋体" charset="0"/>
              </a:rPr>
              <a:t>整体上把握对象</a:t>
            </a:r>
            <a:r>
              <a:rPr lang="zh-CN" b="1" dirty="0" smtClean="0">
                <a:latin typeface="宋体" charset="0"/>
                <a:ea typeface="宋体" charset="0"/>
              </a:rPr>
              <a:t>世界的</a:t>
            </a:r>
            <a:r>
              <a:rPr lang="zh-CN" b="1" dirty="0" smtClean="0">
                <a:solidFill>
                  <a:schemeClr val="folHlink"/>
                </a:solidFill>
                <a:latin typeface="宋体" charset="0"/>
                <a:ea typeface="宋体" charset="0"/>
              </a:rPr>
              <a:t>哲学理论本性</a:t>
            </a:r>
            <a:r>
              <a:rPr lang="zh-CN" b="1" dirty="0">
                <a:latin typeface="宋体" charset="0"/>
                <a:ea typeface="宋体" charset="0"/>
              </a:rPr>
              <a:t>、立足现实社会指导</a:t>
            </a:r>
            <a:r>
              <a:rPr lang="zh-CN" b="1" dirty="0" smtClean="0">
                <a:latin typeface="宋体" charset="0"/>
                <a:ea typeface="宋体" charset="0"/>
              </a:rPr>
              <a:t>社会发展的</a:t>
            </a:r>
            <a:r>
              <a:rPr lang="zh-CN" b="1" dirty="0" smtClean="0">
                <a:solidFill>
                  <a:schemeClr val="folHlink"/>
                </a:solidFill>
                <a:latin typeface="宋体" charset="0"/>
                <a:ea typeface="宋体" charset="0"/>
              </a:rPr>
              <a:t>实践本性</a:t>
            </a:r>
            <a:r>
              <a:rPr lang="zh-CN" b="1" dirty="0" smtClean="0">
                <a:latin typeface="宋体" charset="0"/>
                <a:ea typeface="宋体" charset="0"/>
              </a:rPr>
              <a:t>，</a:t>
            </a:r>
            <a:r>
              <a:rPr lang="zh-CN" altLang="en-US" b="1" dirty="0" smtClean="0">
                <a:latin typeface="宋体" charset="0"/>
                <a:ea typeface="宋体" charset="0"/>
              </a:rPr>
              <a:t>体现了</a:t>
            </a:r>
            <a:r>
              <a:rPr lang="zh-CN" b="1" dirty="0" smtClean="0">
                <a:latin typeface="宋体" charset="0"/>
                <a:ea typeface="宋体" charset="0"/>
              </a:rPr>
              <a:t>马克思主义理论三大</a:t>
            </a:r>
            <a:r>
              <a:rPr lang="zh-CN" altLang="en-US" b="1" dirty="0" smtClean="0">
                <a:latin typeface="宋体" charset="0"/>
                <a:ea typeface="宋体" charset="0"/>
              </a:rPr>
              <a:t>基本</a:t>
            </a:r>
            <a:r>
              <a:rPr lang="zh-CN" b="1" dirty="0" smtClean="0">
                <a:latin typeface="宋体" charset="0"/>
                <a:ea typeface="宋体" charset="0"/>
              </a:rPr>
              <a:t>组成部分到融合为</a:t>
            </a:r>
            <a:r>
              <a:rPr lang="zh-CN" b="1" dirty="0" smtClean="0">
                <a:solidFill>
                  <a:schemeClr val="folHlink"/>
                </a:solidFill>
                <a:latin typeface="宋体" charset="0"/>
                <a:ea typeface="宋体" charset="0"/>
              </a:rPr>
              <a:t>一整块</a:t>
            </a:r>
            <a:r>
              <a:rPr lang="zh-CN" b="1" dirty="0">
                <a:latin typeface="宋体" charset="0"/>
                <a:ea typeface="宋体" charset="0"/>
              </a:rPr>
              <a:t>“</a:t>
            </a:r>
            <a:r>
              <a:rPr lang="zh-CN" b="1" dirty="0" smtClean="0">
                <a:latin typeface="宋体" charset="0"/>
                <a:ea typeface="宋体" charset="0"/>
              </a:rPr>
              <a:t>马克思主义</a:t>
            </a:r>
            <a:r>
              <a:rPr lang="zh-CN" b="1" dirty="0">
                <a:latin typeface="宋体" charset="0"/>
                <a:ea typeface="宋体" charset="0"/>
              </a:rPr>
              <a:t>基本原理</a:t>
            </a:r>
            <a:r>
              <a:rPr lang="zh-CN" b="1" dirty="0" smtClean="0">
                <a:latin typeface="宋体" charset="0"/>
                <a:ea typeface="宋体" charset="0"/>
              </a:rPr>
              <a:t>”</a:t>
            </a:r>
            <a:r>
              <a:rPr lang="zh-CN" altLang="en-US" b="1" dirty="0" smtClean="0">
                <a:latin typeface="宋体" charset="0"/>
                <a:ea typeface="宋体" charset="0"/>
              </a:rPr>
              <a:t>的有机统一性</a:t>
            </a:r>
            <a:r>
              <a:rPr lang="zh-CN" b="1" dirty="0" smtClean="0">
                <a:solidFill>
                  <a:schemeClr val="folHlink"/>
                </a:solidFill>
                <a:latin typeface="宋体" charset="0"/>
                <a:ea typeface="宋体" charset="0"/>
              </a:rPr>
              <a:t> </a:t>
            </a:r>
            <a:r>
              <a:rPr lang="zh-CN" b="1" dirty="0" smtClean="0">
                <a:latin typeface="宋体" charset="0"/>
                <a:ea typeface="宋体" charset="0"/>
              </a:rPr>
              <a:t>。</a:t>
            </a:r>
            <a:endParaRPr lang="zh-CN" b="1" dirty="0">
              <a:latin typeface="宋体" charset="0"/>
              <a:ea typeface="宋体" charset="0"/>
            </a:endParaRPr>
          </a:p>
          <a:p>
            <a:endParaRPr lang="zh-CN" altLang="en-US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9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09600" y="1066800"/>
            <a:ext cx="14478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09600" y="533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方正大黑简体"/>
                <a:cs typeface="方正大黑简体"/>
              </a:rPr>
              <a:t>世界观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55576" y="1268760"/>
            <a:ext cx="3816424" cy="535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 smtClean="0">
                <a:latin typeface="Times New Roman" pitchFamily="18" charset="0"/>
                <a:ea typeface="方正琥珀简体"/>
                <a:cs typeface="方正琥珀简体"/>
              </a:rPr>
              <a:t>人们对于</a:t>
            </a:r>
            <a:r>
              <a:rPr kumimoji="1" lang="zh-CN" altLang="en-US" sz="3600" dirty="0">
                <a:latin typeface="Times New Roman" pitchFamily="18" charset="0"/>
                <a:ea typeface="方正琥珀简体"/>
                <a:cs typeface="方正琥珀简体"/>
              </a:rPr>
              <a:t>包括自然界、社会和人的精神世界在内的整个世界的总的看法和根本观点</a:t>
            </a:r>
            <a:r>
              <a:rPr kumimoji="1" lang="zh-CN" altLang="en-US" sz="3600" dirty="0" smtClean="0">
                <a:latin typeface="Times New Roman" pitchFamily="18" charset="0"/>
                <a:ea typeface="方正琥珀简体"/>
                <a:cs typeface="方正琥珀简体"/>
              </a:rPr>
              <a:t>。</a:t>
            </a:r>
            <a:endParaRPr kumimoji="1" lang="en-US" altLang="zh-CN" sz="3600" dirty="0" smtClean="0">
              <a:latin typeface="Times New Roman" pitchFamily="18" charset="0"/>
              <a:ea typeface="方正琥珀简体"/>
              <a:cs typeface="方正琥珀简体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dirty="0" smtClean="0">
                <a:latin typeface="Times New Roman" pitchFamily="18" charset="0"/>
                <a:ea typeface="方正琥珀简体"/>
                <a:cs typeface="方正琥珀简体"/>
              </a:rPr>
              <a:t>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方正琥珀简体"/>
                <a:cs typeface="方正琥珀简体"/>
              </a:rPr>
              <a:t>世界观内含：世界图景、思维方式、价值规范</a:t>
            </a:r>
            <a:endParaRPr kumimoji="1" lang="zh-CN" altLang="en-US" sz="3200" dirty="0">
              <a:solidFill>
                <a:srgbClr val="FF0000"/>
              </a:solidFill>
              <a:latin typeface="Times New Roman" pitchFamily="18" charset="0"/>
              <a:ea typeface="方正琥珀简体"/>
              <a:cs typeface="方正琥珀简体"/>
            </a:endParaRPr>
          </a:p>
        </p:txBody>
      </p:sp>
      <p:pic>
        <p:nvPicPr>
          <p:cNvPr id="8197" name="Picture 5" descr="望远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066800"/>
            <a:ext cx="3152775" cy="51911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352469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utoUpdateAnimBg="0"/>
      <p:bldP spid="81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914400" y="1447800"/>
            <a:ext cx="6248400" cy="76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524000" y="3200400"/>
            <a:ext cx="1676400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  <a:ea typeface="黑体" pitchFamily="49" charset="-122"/>
              </a:rPr>
              <a:t>世界观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62200" y="2743200"/>
            <a:ext cx="0" cy="1524000"/>
            <a:chOff x="1536" y="2400"/>
            <a:chExt cx="0" cy="960"/>
          </a:xfrm>
        </p:grpSpPr>
        <p:sp>
          <p:nvSpPr>
            <p:cNvPr id="35854" name="Line 7"/>
            <p:cNvSpPr>
              <a:spLocks noChangeShapeType="1"/>
            </p:cNvSpPr>
            <p:nvPr/>
          </p:nvSpPr>
          <p:spPr bwMode="auto">
            <a:xfrm flipV="1">
              <a:off x="1536" y="2400"/>
              <a:ext cx="0" cy="28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5" name="Line 8"/>
            <p:cNvSpPr>
              <a:spLocks noChangeShapeType="1"/>
            </p:cNvSpPr>
            <p:nvPr/>
          </p:nvSpPr>
          <p:spPr bwMode="auto">
            <a:xfrm>
              <a:off x="1536" y="3120"/>
              <a:ext cx="0" cy="24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62200" y="2743200"/>
            <a:ext cx="4114800" cy="1524000"/>
            <a:chOff x="1536" y="2400"/>
            <a:chExt cx="2592" cy="960"/>
          </a:xfrm>
        </p:grpSpPr>
        <p:sp>
          <p:nvSpPr>
            <p:cNvPr id="35852" name="Line 10"/>
            <p:cNvSpPr>
              <a:spLocks noChangeShapeType="1"/>
            </p:cNvSpPr>
            <p:nvPr/>
          </p:nvSpPr>
          <p:spPr bwMode="auto">
            <a:xfrm>
              <a:off x="1536" y="2400"/>
              <a:ext cx="2592" cy="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3" name="Line 11"/>
            <p:cNvSpPr>
              <a:spLocks noChangeShapeType="1"/>
            </p:cNvSpPr>
            <p:nvPr/>
          </p:nvSpPr>
          <p:spPr bwMode="auto">
            <a:xfrm>
              <a:off x="1536" y="3360"/>
              <a:ext cx="2592" cy="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496050" y="2724150"/>
            <a:ext cx="0" cy="1581150"/>
            <a:chOff x="4140" y="2388"/>
            <a:chExt cx="0" cy="996"/>
          </a:xfrm>
        </p:grpSpPr>
        <p:sp>
          <p:nvSpPr>
            <p:cNvPr id="35850" name="Line 13"/>
            <p:cNvSpPr>
              <a:spLocks noChangeShapeType="1"/>
            </p:cNvSpPr>
            <p:nvPr/>
          </p:nvSpPr>
          <p:spPr bwMode="auto">
            <a:xfrm>
              <a:off x="4140" y="2388"/>
              <a:ext cx="0" cy="28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1" name="Line 14"/>
            <p:cNvSpPr>
              <a:spLocks noChangeShapeType="1"/>
            </p:cNvSpPr>
            <p:nvPr/>
          </p:nvSpPr>
          <p:spPr bwMode="auto">
            <a:xfrm flipV="1">
              <a:off x="4140" y="3096"/>
              <a:ext cx="0" cy="28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200400" y="19812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理论化概括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276600" y="42672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体系化整理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5905500" y="3216275"/>
            <a:ext cx="1143000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  <a:ea typeface="黑体" pitchFamily="49" charset="-122"/>
              </a:rPr>
              <a:t>哲学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914400" y="762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从普通世界观上升到哲学世界观的途径</a:t>
            </a:r>
          </a:p>
        </p:txBody>
      </p:sp>
    </p:spTree>
    <p:extLst>
      <p:ext uri="{BB962C8B-B14F-4D97-AF65-F5344CB8AC3E}">
        <p14:creationId xmlns:p14="http://schemas.microsoft.com/office/powerpoint/2010/main" val="261112258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75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 autoUpdateAnimBg="0"/>
      <p:bldP spid="38927" grpId="0" autoUpdateAnimBg="0"/>
      <p:bldP spid="38928" grpId="0" autoUpdateAnimBg="0"/>
      <p:bldP spid="3892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1026"/>
          <p:cNvSpPr>
            <a:spLocks noChangeArrowheads="1"/>
          </p:cNvSpPr>
          <p:nvPr/>
        </p:nvSpPr>
        <p:spPr bwMode="auto">
          <a:xfrm>
            <a:off x="1295400" y="1752600"/>
            <a:ext cx="5410200" cy="4449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1267" name="Oval 1027"/>
          <p:cNvSpPr>
            <a:spLocks noChangeArrowheads="1"/>
          </p:cNvSpPr>
          <p:nvPr/>
        </p:nvSpPr>
        <p:spPr bwMode="auto">
          <a:xfrm>
            <a:off x="1981200" y="2590800"/>
            <a:ext cx="2743200" cy="2895600"/>
          </a:xfrm>
          <a:prstGeom prst="ellipse">
            <a:avLst/>
          </a:prstGeom>
          <a:solidFill>
            <a:srgbClr val="FF9966"/>
          </a:solidFill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3200400" y="3429000"/>
            <a:ext cx="79375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kumimoji="1" lang="zh-CN" altLang="en-US" sz="4000" b="1">
                <a:solidFill>
                  <a:schemeClr val="accent2"/>
                </a:solidFill>
                <a:latin typeface="Times New Roman" pitchFamily="18" charset="0"/>
                <a:ea typeface="方正琥珀简体"/>
                <a:cs typeface="方正琥珀简体"/>
              </a:rPr>
              <a:t>哲 学</a:t>
            </a:r>
          </a:p>
        </p:txBody>
      </p:sp>
      <p:sp>
        <p:nvSpPr>
          <p:cNvPr id="11269" name="Rectangle 1029"/>
          <p:cNvSpPr>
            <a:spLocks noChangeArrowheads="1"/>
          </p:cNvSpPr>
          <p:nvPr/>
        </p:nvSpPr>
        <p:spPr bwMode="auto">
          <a:xfrm>
            <a:off x="1295400" y="1066800"/>
            <a:ext cx="38100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1270" name="Text Box 1030"/>
          <p:cNvSpPr txBox="1">
            <a:spLocks noChangeArrowheads="1"/>
          </p:cNvSpPr>
          <p:nvPr/>
        </p:nvSpPr>
        <p:spPr bwMode="auto">
          <a:xfrm>
            <a:off x="1143000" y="533400"/>
            <a:ext cx="419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方正大黑简体"/>
                <a:cs typeface="方正大黑简体"/>
              </a:rPr>
              <a:t>哲学与世界观的关系</a:t>
            </a:r>
          </a:p>
        </p:txBody>
      </p:sp>
      <p:sp>
        <p:nvSpPr>
          <p:cNvPr id="11271" name="Text Box 1031"/>
          <p:cNvSpPr txBox="1">
            <a:spLocks noChangeArrowheads="1"/>
          </p:cNvSpPr>
          <p:nvPr/>
        </p:nvSpPr>
        <p:spPr bwMode="auto">
          <a:xfrm>
            <a:off x="5257800" y="2971800"/>
            <a:ext cx="7937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FF3300"/>
                </a:solidFill>
                <a:latin typeface="Times New Roman" pitchFamily="18" charset="0"/>
                <a:ea typeface="方正琥珀简体"/>
                <a:cs typeface="方正琥珀简体"/>
              </a:rPr>
              <a:t>世界观</a:t>
            </a:r>
          </a:p>
        </p:txBody>
      </p:sp>
    </p:spTree>
    <p:extLst>
      <p:ext uri="{BB962C8B-B14F-4D97-AF65-F5344CB8AC3E}">
        <p14:creationId xmlns:p14="http://schemas.microsoft.com/office/powerpoint/2010/main" val="352753110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nimBg="1"/>
      <p:bldP spid="11268" grpId="0" autoUpdateAnimBg="0"/>
      <p:bldP spid="11269" grpId="0" animBg="1"/>
      <p:bldP spid="11270" grpId="0" autoUpdateAnimBg="0"/>
      <p:bldP spid="112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6" descr="065b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786932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539552" y="1196752"/>
            <a:ext cx="820916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1" lang="zh-CN" altLang="en-US" sz="40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哲学世界观特点</a:t>
            </a:r>
            <a:endParaRPr kumimoji="1" lang="en-US" altLang="zh-CN" sz="4000" b="1" dirty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zh-CN" sz="3600" b="1" dirty="0"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  </a:t>
            </a:r>
            <a:endParaRPr kumimoji="1" lang="en-US" altLang="zh-CN" sz="3600" b="1" dirty="0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哲学是某种介乎</a:t>
            </a:r>
            <a:endParaRPr kumimoji="1" lang="en-US" altLang="zh-CN" sz="3600" b="1" dirty="0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神学</a:t>
            </a:r>
            <a:r>
              <a:rPr kumimoji="1" lang="zh-CN" altLang="en-US" sz="3600" b="1" dirty="0">
                <a:latin typeface="Times New Roman" pitchFamily="18" charset="0"/>
                <a:ea typeface="宋体" charset="-122"/>
              </a:rPr>
              <a:t>与科学的东</a:t>
            </a: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西</a:t>
            </a:r>
            <a:endParaRPr kumimoji="1" lang="en-US" altLang="zh-CN" sz="3600" b="1" dirty="0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Times New Roman" pitchFamily="18" charset="0"/>
                <a:ea typeface="宋体" charset="-122"/>
              </a:rPr>
              <a:t>------</a:t>
            </a: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b="1" dirty="0" smtClean="0">
                <a:latin typeface="Times New Roman" pitchFamily="18" charset="0"/>
                <a:ea typeface="宋体" charset="-122"/>
              </a:rPr>
              <a:t>伯兰特</a:t>
            </a:r>
            <a:r>
              <a:rPr kumimoji="1" lang="zh-CN" altLang="en-US" b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b="1" dirty="0" smtClean="0">
                <a:latin typeface="Times New Roman" pitchFamily="18" charset="0"/>
                <a:ea typeface="宋体" charset="-122"/>
              </a:rPr>
              <a:t>罗素（英</a:t>
            </a: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）</a:t>
            </a:r>
            <a:endParaRPr kumimoji="1" lang="zh-CN" altLang="en-US" sz="36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 flipV="1">
            <a:off x="899592" y="1776412"/>
            <a:ext cx="4270896" cy="140419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pic>
        <p:nvPicPr>
          <p:cNvPr id="2" name="图片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2420888"/>
            <a:ext cx="384042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526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autoUpdateAnimBg="0"/>
      <p:bldP spid="6318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57400" y="2109788"/>
            <a:ext cx="2028825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具体科学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030413" y="4849813"/>
            <a:ext cx="2028825" cy="706437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特殊规律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81650" y="2109788"/>
            <a:ext cx="1571625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哲  学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353050" y="4914900"/>
            <a:ext cx="2114550" cy="706438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一般规律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14538" y="3505200"/>
            <a:ext cx="2057400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部分世界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34000" y="3543300"/>
            <a:ext cx="2057400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整个世界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14400" y="1066800"/>
            <a:ext cx="43434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62000" y="5334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方正大黑简体"/>
                <a:cs typeface="方正大黑简体"/>
              </a:rPr>
              <a:t>哲学与具体科学的区别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043238" y="2819400"/>
            <a:ext cx="1587" cy="609600"/>
          </a:xfrm>
          <a:prstGeom prst="line">
            <a:avLst/>
          </a:prstGeom>
          <a:noFill/>
          <a:ln w="57150">
            <a:solidFill>
              <a:srgbClr val="003399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362700" y="2819400"/>
            <a:ext cx="1588" cy="609600"/>
          </a:xfrm>
          <a:prstGeom prst="line">
            <a:avLst/>
          </a:prstGeom>
          <a:noFill/>
          <a:ln w="57150">
            <a:solidFill>
              <a:srgbClr val="003399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043238" y="4191000"/>
            <a:ext cx="1587" cy="609600"/>
          </a:xfrm>
          <a:prstGeom prst="line">
            <a:avLst/>
          </a:prstGeom>
          <a:noFill/>
          <a:ln w="57150">
            <a:solidFill>
              <a:srgbClr val="003399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6362700" y="4229100"/>
            <a:ext cx="1588" cy="609600"/>
          </a:xfrm>
          <a:prstGeom prst="line">
            <a:avLst/>
          </a:prstGeom>
          <a:noFill/>
          <a:ln w="57150">
            <a:solidFill>
              <a:srgbClr val="003399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58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15" grpId="0" animBg="1" autoUpdateAnimBg="0"/>
      <p:bldP spid="13316" grpId="0" animBg="1" autoUpdateAnimBg="0"/>
      <p:bldP spid="13317" grpId="0" animBg="1" autoUpdateAnimBg="0"/>
      <p:bldP spid="13318" grpId="0" animBg="1" autoUpdateAnimBg="0"/>
      <p:bldP spid="13319" grpId="0" animBg="1" autoUpdateAnimBg="0"/>
      <p:bldP spid="13320" grpId="0" animBg="1"/>
      <p:bldP spid="13321" grpId="0" autoUpdateAnimBg="0"/>
      <p:bldP spid="13322" grpId="0" animBg="1"/>
      <p:bldP spid="13323" grpId="0" animBg="1"/>
      <p:bldP spid="13324" grpId="0" animBg="1"/>
      <p:bldP spid="133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1258888" y="2133600"/>
            <a:ext cx="3406775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具体</a:t>
            </a:r>
            <a:r>
              <a:rPr kumimoji="1" lang="en-US" altLang="zh-CN" sz="3600" b="1"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有限</a:t>
            </a:r>
            <a:r>
              <a:rPr kumimoji="1" lang="en-US" altLang="zh-CN" sz="3600" b="1"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现实</a:t>
            </a:r>
          </a:p>
        </p:txBody>
      </p:sp>
      <p:sp>
        <p:nvSpPr>
          <p:cNvPr id="633859" name="Text Box 3"/>
          <p:cNvSpPr txBox="1">
            <a:spLocks noChangeArrowheads="1"/>
          </p:cNvSpPr>
          <p:nvPr/>
        </p:nvSpPr>
        <p:spPr bwMode="auto">
          <a:xfrm>
            <a:off x="1476375" y="4868863"/>
            <a:ext cx="3095625" cy="706437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必然性知识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5219700" y="2133600"/>
            <a:ext cx="3176588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理想性 超验性</a:t>
            </a:r>
          </a:p>
        </p:txBody>
      </p:sp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5219700" y="4868863"/>
            <a:ext cx="3240088" cy="706437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  <a:ea typeface="宋体" charset="-122"/>
              </a:rPr>
              <a:t>         </a:t>
            </a:r>
            <a:r>
              <a:rPr kumimoji="1" lang="zh-CN" altLang="en-US" sz="3600" b="1">
                <a:latin typeface="Times New Roman" pitchFamily="18" charset="0"/>
                <a:ea typeface="宋体" charset="-122"/>
              </a:rPr>
              <a:t>信条</a:t>
            </a:r>
          </a:p>
        </p:txBody>
      </p:sp>
      <p:sp>
        <p:nvSpPr>
          <p:cNvPr id="633862" name="Text Box 6"/>
          <p:cNvSpPr txBox="1">
            <a:spLocks noChangeArrowheads="1"/>
          </p:cNvSpPr>
          <p:nvPr/>
        </p:nvSpPr>
        <p:spPr bwMode="auto">
          <a:xfrm>
            <a:off x="1331913" y="3500438"/>
            <a:ext cx="3168650" cy="649287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实验   理性</a:t>
            </a:r>
          </a:p>
        </p:txBody>
      </p:sp>
      <p:sp>
        <p:nvSpPr>
          <p:cNvPr id="633863" name="Text Box 7"/>
          <p:cNvSpPr txBox="1">
            <a:spLocks noChangeArrowheads="1"/>
          </p:cNvSpPr>
          <p:nvPr/>
        </p:nvSpPr>
        <p:spPr bwMode="auto">
          <a:xfrm>
            <a:off x="5148263" y="3573463"/>
            <a:ext cx="3270250" cy="6508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  <a:ea typeface="宋体" charset="-122"/>
              </a:rPr>
              <a:t>         </a:t>
            </a:r>
            <a:r>
              <a:rPr kumimoji="1" lang="zh-CN" altLang="en-US" sz="3600" b="1">
                <a:latin typeface="Times New Roman" pitchFamily="18" charset="0"/>
                <a:ea typeface="宋体" charset="-122"/>
              </a:rPr>
              <a:t>信仰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914400" y="1066800"/>
            <a:ext cx="43434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762000" y="5334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方正大黑简体"/>
                <a:cs typeface="方正大黑简体"/>
              </a:rPr>
              <a:t>神学与自然科学的区别</a:t>
            </a:r>
          </a:p>
        </p:txBody>
      </p:sp>
      <p:sp>
        <p:nvSpPr>
          <p:cNvPr id="633866" name="Line 10"/>
          <p:cNvSpPr>
            <a:spLocks noChangeShapeType="1"/>
          </p:cNvSpPr>
          <p:nvPr/>
        </p:nvSpPr>
        <p:spPr bwMode="auto">
          <a:xfrm>
            <a:off x="3043238" y="2819400"/>
            <a:ext cx="1587" cy="609600"/>
          </a:xfrm>
          <a:prstGeom prst="line">
            <a:avLst/>
          </a:prstGeom>
          <a:noFill/>
          <a:ln w="57150">
            <a:solidFill>
              <a:srgbClr val="003399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3867" name="Line 11"/>
          <p:cNvSpPr>
            <a:spLocks noChangeShapeType="1"/>
          </p:cNvSpPr>
          <p:nvPr/>
        </p:nvSpPr>
        <p:spPr bwMode="auto">
          <a:xfrm>
            <a:off x="6804025" y="2852738"/>
            <a:ext cx="1588" cy="609600"/>
          </a:xfrm>
          <a:prstGeom prst="line">
            <a:avLst/>
          </a:prstGeom>
          <a:noFill/>
          <a:ln w="57150">
            <a:solidFill>
              <a:srgbClr val="003399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3868" name="Line 12"/>
          <p:cNvSpPr>
            <a:spLocks noChangeShapeType="1"/>
          </p:cNvSpPr>
          <p:nvPr/>
        </p:nvSpPr>
        <p:spPr bwMode="auto">
          <a:xfrm>
            <a:off x="3043238" y="4191000"/>
            <a:ext cx="1587" cy="609600"/>
          </a:xfrm>
          <a:prstGeom prst="line">
            <a:avLst/>
          </a:prstGeom>
          <a:noFill/>
          <a:ln w="57150">
            <a:solidFill>
              <a:srgbClr val="003399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3869" name="Line 13"/>
          <p:cNvSpPr>
            <a:spLocks noChangeShapeType="1"/>
          </p:cNvSpPr>
          <p:nvPr/>
        </p:nvSpPr>
        <p:spPr bwMode="auto">
          <a:xfrm>
            <a:off x="6877050" y="4221163"/>
            <a:ext cx="1588" cy="609600"/>
          </a:xfrm>
          <a:prstGeom prst="line">
            <a:avLst/>
          </a:prstGeom>
          <a:noFill/>
          <a:ln w="57150">
            <a:solidFill>
              <a:srgbClr val="003399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2253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nimBg="1" autoUpdateAnimBg="0"/>
      <p:bldP spid="633859" grpId="0" animBg="1" autoUpdateAnimBg="0"/>
      <p:bldP spid="633860" grpId="0" animBg="1" autoUpdateAnimBg="0"/>
      <p:bldP spid="633861" grpId="0" animBg="1" autoUpdateAnimBg="0"/>
      <p:bldP spid="633862" grpId="0" animBg="1" autoUpdateAnimBg="0"/>
      <p:bldP spid="633863" grpId="0" animBg="1" autoUpdateAnimBg="0"/>
      <p:bldP spid="633864" grpId="0" animBg="1"/>
      <p:bldP spid="633865" grpId="0" autoUpdateAnimBg="0"/>
      <p:bldP spid="633866" grpId="0" animBg="1"/>
      <p:bldP spid="633867" grpId="0" animBg="1"/>
      <p:bldP spid="633868" grpId="0" animBg="1"/>
      <p:bldP spid="6338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838200"/>
            <a:ext cx="7391400" cy="106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l" eaLnBrk="1" hangingPunct="1"/>
            <a:r>
              <a:rPr lang="en-US" altLang="zh-CN" sz="36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zh-CN" altLang="en-US" sz="36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什么是哲学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143000" y="25908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  <a:ea typeface="黑体" pitchFamily="49" charset="-122"/>
              </a:rPr>
              <a:t>哲学是追求智慧之学</a:t>
            </a:r>
            <a:endParaRPr kumimoji="1" lang="zh-CN" altLang="en-US" sz="36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  <a:ea typeface="黑体" pitchFamily="49" charset="-122"/>
              </a:rPr>
              <a:t>哲学是理论化系统化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的世界观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143000" y="43434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  <a:ea typeface="黑体" pitchFamily="49" charset="-122"/>
              </a:rPr>
              <a:t>哲学是对人类知识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的概括总结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914400" y="1828800"/>
            <a:ext cx="7162800" cy="76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65160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  <p:bldP spid="37893" grpId="0" autoUpdateAnimBg="0"/>
      <p:bldP spid="37894" grpId="0" autoUpdateAnimBg="0"/>
      <p:bldP spid="37895" grpId="0" autoUpdateAnimBg="0"/>
      <p:bldP spid="378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900113" y="1844675"/>
            <a:ext cx="7259637" cy="45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600" dirty="0" smtClean="0"/>
              <a:t>        </a:t>
            </a:r>
            <a:endParaRPr lang="en-US" altLang="zh-CN" sz="3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3600" dirty="0"/>
              <a:t> </a:t>
            </a:r>
            <a:r>
              <a:rPr lang="zh-CN" altLang="en-US" sz="3600" dirty="0"/>
              <a:t>     马克思主义是由马克思、恩格斯创立并为后继者不断发展的科学理论体系，是关于自然、社会和人类思维发展一般规律的学说，是关于社会主义必然代替资本主义，最终实现共产主义的学说，是关于无产阶级解放、全人类解放和每个人自由而全面发展的学说，是指引人民创造美好生活的行动指南。</a:t>
            </a:r>
            <a:endParaRPr lang="en-US" altLang="zh-CN" sz="3600" dirty="0"/>
          </a:p>
        </p:txBody>
      </p:sp>
      <p:sp>
        <p:nvSpPr>
          <p:cNvPr id="629764" name="Text Box 4"/>
          <p:cNvSpPr txBox="1">
            <a:spLocks noChangeArrowheads="1"/>
          </p:cNvSpPr>
          <p:nvPr/>
        </p:nvSpPr>
        <p:spPr bwMode="auto">
          <a:xfrm>
            <a:off x="914400" y="7620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什么是马克思主义？</a:t>
            </a:r>
            <a:endParaRPr kumimoji="1" lang="zh-CN" altLang="en-US" sz="36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914400" y="1371600"/>
            <a:ext cx="43434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29766" name="Text Box 6"/>
          <p:cNvSpPr txBox="1">
            <a:spLocks noChangeArrowheads="1"/>
          </p:cNvSpPr>
          <p:nvPr/>
        </p:nvSpPr>
        <p:spPr bwMode="auto">
          <a:xfrm>
            <a:off x="900113" y="3573463"/>
            <a:ext cx="7200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zh-CN" altLang="en-US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zh-CN" altLang="en-US" sz="3600" b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91536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autoUpdateAnimBg="0"/>
      <p:bldP spid="629764" grpId="0" autoUpdateAnimBg="0"/>
      <p:bldP spid="629765" grpId="0" animBg="1"/>
      <p:bldP spid="62976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609600" y="17526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黑体" pitchFamily="49" charset="-122"/>
                <a:ea typeface="黑体" pitchFamily="49" charset="-122"/>
              </a:rPr>
              <a:t>哲学（</a:t>
            </a:r>
            <a:r>
              <a:rPr kumimoji="1" lang="en-US" altLang="zh-CN" sz="4000" b="1">
                <a:latin typeface="黑体" pitchFamily="49" charset="-122"/>
                <a:ea typeface="黑体" pitchFamily="49" charset="-122"/>
              </a:rPr>
              <a:t>sophia</a:t>
            </a:r>
            <a:r>
              <a:rPr kumimoji="1" lang="zh-CN" altLang="en-US" sz="4000" b="1">
                <a:latin typeface="黑体" pitchFamily="49" charset="-122"/>
                <a:ea typeface="黑体" pitchFamily="49" charset="-122"/>
              </a:rPr>
              <a:t>）＝  智慧 ＝ 知识</a:t>
            </a:r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914400" y="76200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古希腊人对哲学的理解：</a:t>
            </a:r>
          </a:p>
        </p:txBody>
      </p:sp>
      <p:pic>
        <p:nvPicPr>
          <p:cNvPr id="23555" name="Picture 17" descr="slide0387_image7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486400"/>
            <a:ext cx="7651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609600" y="27432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黑体" pitchFamily="49" charset="-122"/>
                <a:ea typeface="黑体" pitchFamily="49" charset="-122"/>
              </a:rPr>
              <a:t>哲学家 ＝ 智者 ＝ 拥有知识的人</a:t>
            </a:r>
            <a:endParaRPr kumimoji="1" lang="zh-CN" altLang="en-US" sz="20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914400" y="4724400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latin typeface="Times New Roman" pitchFamily="18" charset="0"/>
                <a:ea typeface="宋体" charset="-122"/>
              </a:rPr>
              <a:t>philo</a:t>
            </a: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2286000" y="4876800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  <a:ea typeface="宋体" charset="-122"/>
              </a:rPr>
              <a:t>＋</a:t>
            </a: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3124200" y="47244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latin typeface="Times New Roman" pitchFamily="18" charset="0"/>
                <a:ea typeface="宋体" charset="-122"/>
              </a:rPr>
              <a:t>sophia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4648200" y="4800600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Arial Alternative"/>
                <a:ea typeface="方正琥珀简体"/>
                <a:cs typeface="方正琥珀简体"/>
              </a:rPr>
              <a:t>＝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334000" y="4724400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latin typeface="Times New Roman" pitchFamily="18" charset="0"/>
                <a:ea typeface="宋体" charset="-122"/>
              </a:rPr>
              <a:t>philosophia 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1143000" y="5410200"/>
            <a:ext cx="114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  <a:ea typeface="宋体" charset="-122"/>
              </a:rPr>
              <a:t>爱</a:t>
            </a: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3276600" y="54102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  <a:ea typeface="宋体" charset="-122"/>
              </a:rPr>
              <a:t>智慧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5715000" y="5410200"/>
            <a:ext cx="182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  <a:ea typeface="宋体" charset="-122"/>
              </a:rPr>
              <a:t>哲学家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990600" y="388620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毕德哥拉斯的理解：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3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3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0" grpId="0" autoUpdateAnimBg="0"/>
      <p:bldP spid="261131" grpId="0" autoUpdateAnimBg="0"/>
      <p:bldP spid="261138" grpId="0" autoUpdateAnimBg="0"/>
      <p:bldP spid="261139" grpId="0" autoUpdateAnimBg="0"/>
      <p:bldP spid="261140" grpId="0" autoUpdateAnimBg="0"/>
      <p:bldP spid="261141" grpId="0" autoUpdateAnimBg="0"/>
      <p:bldP spid="261142" grpId="0" autoUpdateAnimBg="0"/>
      <p:bldP spid="261143" grpId="0" autoUpdateAnimBg="0"/>
      <p:bldP spid="261144" grpId="0" autoUpdateAnimBg="0"/>
      <p:bldP spid="261145" grpId="0" autoUpdateAnimBg="0"/>
      <p:bldP spid="261146" grpId="0" autoUpdateAnimBg="0"/>
      <p:bldP spid="2611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14400" y="1447800"/>
            <a:ext cx="6781800" cy="76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  <a:ea typeface="黑体" pitchFamily="49" charset="-122"/>
              </a:rPr>
              <a:t>古希腊哲学家对哲学的理解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990600" y="6096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分析命题：</a:t>
            </a:r>
            <a:r>
              <a:rPr kumimoji="1" lang="zh-CN" altLang="en-US" sz="4000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zh-CN" altLang="en-US" sz="4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哲学是爱智慧之学</a:t>
            </a:r>
            <a:r>
              <a:rPr kumimoji="1" lang="zh-CN" altLang="en-US" sz="4000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”</a:t>
            </a:r>
            <a:endParaRPr kumimoji="1" lang="zh-CN" altLang="en-US" sz="4000" b="1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柏拉图</a:t>
            </a:r>
            <a:r>
              <a:rPr kumimoji="1" lang="zh-CN" altLang="en-US" sz="3200" b="1"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哲学家是一心一意思考事物本质的人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914400" y="3733800"/>
            <a:ext cx="762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亚里士多德</a:t>
            </a:r>
            <a:r>
              <a:rPr kumimoji="1" lang="zh-CN" altLang="en-US" sz="3200" b="1"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哲学是一门以求知而非实用为目的的自由的学问。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914400" y="49530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苏格拉底</a:t>
            </a:r>
            <a:r>
              <a:rPr kumimoji="1" lang="zh-CN" altLang="en-US" sz="3200" b="1"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知识就是美德。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/>
      <p:bldP spid="66563" grpId="0" autoUpdateAnimBg="0"/>
      <p:bldP spid="66565" grpId="0" autoUpdateAnimBg="0"/>
      <p:bldP spid="66566" grpId="0" autoUpdateAnimBg="0"/>
      <p:bldP spid="66567" grpId="0" autoUpdateAnimBg="0"/>
      <p:bldP spid="6656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  <a:ea typeface="黑体" pitchFamily="49" charset="-122"/>
              </a:rPr>
              <a:t>苏格拉底与欧提德莫斯的对话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zh-CN" altLang="en-US" sz="900"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欧：“请问您，什么是善行呢</a:t>
            </a:r>
            <a:r>
              <a:rPr kumimoji="1" lang="en-US" altLang="zh-CN" sz="2000">
                <a:latin typeface="Times New Roman" pitchFamily="18" charset="0"/>
                <a:ea typeface="黑体" pitchFamily="49" charset="-122"/>
              </a:rPr>
              <a:t>?”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苏：“盗窃、欺骗，这两种行为是善行还是恶行</a:t>
            </a:r>
            <a:r>
              <a:rPr kumimoji="1" lang="en-US" altLang="zh-CN" sz="2000">
                <a:latin typeface="Times New Roman" pitchFamily="18" charset="0"/>
                <a:ea typeface="黑体" pitchFamily="49" charset="-122"/>
              </a:rPr>
              <a:t>?”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欧：  “是恶行。”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苏，“欺骗敌人是恶行吗</a:t>
            </a:r>
            <a:r>
              <a:rPr kumimoji="1" lang="en-US" altLang="zh-CN" sz="2000">
                <a:latin typeface="Times New Roman" pitchFamily="18" charset="0"/>
                <a:ea typeface="黑体" pitchFamily="49" charset="-122"/>
              </a:rPr>
              <a:t>?”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欧： “不是，不过，我说的是朋友，不是敌人。”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苏：“照你说，盗窃对朋友来说是恶行。但是，如果你的朋友打算自杀，你盗窃了他准备自杀的工具，这是恶行吗</a:t>
            </a:r>
            <a:r>
              <a:rPr kumimoji="1" lang="en-US" altLang="zh-CN" sz="2000">
                <a:latin typeface="Times New Roman" pitchFamily="18" charset="0"/>
                <a:ea typeface="黑体" pitchFamily="49" charset="-122"/>
              </a:rPr>
              <a:t>?”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欧：“这是善行。”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苏：“你说对朋友欺骗是恶行。可是在战争中，军事统帅为了鼓舞土气，对士兵说：‘援兵就要到来。’但是实际上并没有援兵。你说，这种欺骗是善行还是恶行</a:t>
            </a:r>
            <a:r>
              <a:rPr kumimoji="1" lang="en-US" altLang="zh-CN" sz="2000">
                <a:latin typeface="Times New Roman" pitchFamily="18" charset="0"/>
                <a:ea typeface="黑体" pitchFamily="49" charset="-122"/>
              </a:rPr>
              <a:t>?” 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黑体" pitchFamily="49" charset="-122"/>
              </a:rPr>
              <a:t>欧：“这是善行。”</a:t>
            </a: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 flipV="1">
            <a:off x="762000" y="1219200"/>
            <a:ext cx="5562600" cy="76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pic>
        <p:nvPicPr>
          <p:cNvPr id="27651" name="Picture 4" descr="BS0131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762000"/>
            <a:ext cx="10668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  <a:ea typeface="黑体" pitchFamily="49" charset="-122"/>
              </a:rPr>
              <a:t>哲学是对人类知识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的概括总结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914400" y="1447800"/>
            <a:ext cx="7239000" cy="76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哲学与其他学科关系的历史演变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、古代：哲学与其他学科不分家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990600" y="3886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、近代：哲学是科学之科学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990600" y="4648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、现代：哲学是研究最一般规律的科学</a:t>
            </a:r>
            <a:endParaRPr kumimoji="1" lang="zh-CN" altLang="en-US" sz="24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0" grpId="0" autoUpdateAnimBg="0"/>
      <p:bldP spid="41991" grpId="0" autoUpdateAnimBg="0"/>
      <p:bldP spid="4199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2"/>
          <p:cNvSpPr txBox="1">
            <a:spLocks noChangeArrowheads="1"/>
          </p:cNvSpPr>
          <p:nvPr/>
        </p:nvSpPr>
        <p:spPr bwMode="auto">
          <a:xfrm>
            <a:off x="990600" y="1524000"/>
            <a:ext cx="7315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</a:rPr>
              <a:t>         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量子力学创始人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玻尔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说他受中国古代哲学的影响极大。另一个量子力学创始人德国物理学家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普朗克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也说：“研究人员的世界观将永远决定着他的工作方向。”</a:t>
            </a:r>
          </a:p>
        </p:txBody>
      </p:sp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73152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</a:rPr>
              <a:t>        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爱因斯坦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在谈到科学和哲学的关系时说：“认识论要是不同科学接触，就会成为一个空架子。科学要是没有认识论，就是原始的混乱的东西。</a:t>
            </a:r>
            <a:endParaRPr kumimoji="1" lang="zh-CN" altLang="en-US" sz="2000">
              <a:latin typeface="Times New Roman" pitchFamily="18" charset="0"/>
              <a:ea typeface="宋体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09600" y="609600"/>
            <a:ext cx="502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哲学影响和指导具体科学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85800" y="1219200"/>
            <a:ext cx="45720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4"/>
          <p:cNvSpPr>
            <a:spLocks noChangeArrowheads="1"/>
          </p:cNvSpPr>
          <p:nvPr/>
        </p:nvSpPr>
        <p:spPr bwMode="gray">
          <a:xfrm>
            <a:off x="3924300" y="2563813"/>
            <a:ext cx="4968875" cy="865187"/>
          </a:xfrm>
          <a:prstGeom prst="rect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endParaRPr lang="zh-CN" altLang="en-US"/>
          </a:p>
        </p:txBody>
      </p:sp>
      <p:grpSp>
        <p:nvGrpSpPr>
          <p:cNvPr id="53250" name="Group 20"/>
          <p:cNvGrpSpPr>
            <a:grpSpLocks/>
          </p:cNvGrpSpPr>
          <p:nvPr/>
        </p:nvGrpSpPr>
        <p:grpSpPr bwMode="auto">
          <a:xfrm>
            <a:off x="1692275" y="1341438"/>
            <a:ext cx="7200900" cy="2087562"/>
            <a:chOff x="1066" y="845"/>
            <a:chExt cx="4536" cy="1315"/>
          </a:xfrm>
        </p:grpSpPr>
        <p:sp>
          <p:nvSpPr>
            <p:cNvPr id="53257" name="AutoShape 10"/>
            <p:cNvSpPr>
              <a:spLocks noChangeArrowheads="1"/>
            </p:cNvSpPr>
            <p:nvPr/>
          </p:nvSpPr>
          <p:spPr bwMode="gray">
            <a:xfrm>
              <a:off x="1066" y="845"/>
              <a:ext cx="4536" cy="1315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  <a:buClr>
                  <a:schemeClr val="accent1"/>
                </a:buClr>
              </a:pPr>
              <a:endParaRPr lang="zh-CN" altLang="en-US"/>
            </a:p>
          </p:txBody>
        </p:sp>
        <p:sp>
          <p:nvSpPr>
            <p:cNvPr id="53258" name="Rectangle 15"/>
            <p:cNvSpPr>
              <a:spLocks noChangeArrowheads="1"/>
            </p:cNvSpPr>
            <p:nvPr/>
          </p:nvSpPr>
          <p:spPr bwMode="gray">
            <a:xfrm>
              <a:off x="1066" y="845"/>
              <a:ext cx="4264" cy="544"/>
            </a:xfrm>
            <a:prstGeom prst="rect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  <a:buClr>
                  <a:schemeClr val="accent1"/>
                </a:buClr>
              </a:pPr>
              <a:endParaRPr lang="zh-CN" altLang="en-US"/>
            </a:p>
          </p:txBody>
        </p:sp>
      </p:grp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5150" y="1484313"/>
            <a:ext cx="7056438" cy="28813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方正魏碑简体"/>
                <a:ea typeface="方正魏碑简体"/>
                <a:cs typeface="方正魏碑简体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dirty="0" smtClean="0">
              <a:solidFill>
                <a:schemeClr val="bg1"/>
              </a:solidFill>
              <a:latin typeface="方正魏碑简体"/>
              <a:ea typeface="方正魏碑简体"/>
              <a:cs typeface="方正魏碑简体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专题二：世界与我是什么关系？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</a:rPr>
              <a:t>马克思主义唯物论及其意义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                </a:t>
            </a:r>
            <a:endParaRPr lang="zh-CN" altLang="en-US" sz="1800" dirty="0" smtClean="0"/>
          </a:p>
        </p:txBody>
      </p:sp>
      <p:sp>
        <p:nvSpPr>
          <p:cNvPr id="53252" name="Rectangle 11"/>
          <p:cNvSpPr>
            <a:spLocks noChangeArrowheads="1"/>
          </p:cNvSpPr>
          <p:nvPr/>
        </p:nvSpPr>
        <p:spPr bwMode="gray">
          <a:xfrm>
            <a:off x="684213" y="3429000"/>
            <a:ext cx="8208962" cy="144463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endParaRPr lang="zh-CN" altLang="en-US"/>
          </a:p>
        </p:txBody>
      </p:sp>
      <p:grpSp>
        <p:nvGrpSpPr>
          <p:cNvPr id="53253" name="Group 21"/>
          <p:cNvGrpSpPr>
            <a:grpSpLocks/>
          </p:cNvGrpSpPr>
          <p:nvPr/>
        </p:nvGrpSpPr>
        <p:grpSpPr bwMode="auto">
          <a:xfrm>
            <a:off x="611188" y="3429000"/>
            <a:ext cx="8353425" cy="935038"/>
            <a:chOff x="385" y="2160"/>
            <a:chExt cx="5262" cy="589"/>
          </a:xfrm>
        </p:grpSpPr>
        <p:sp>
          <p:nvSpPr>
            <p:cNvPr id="53255" name="Rectangle 13"/>
            <p:cNvSpPr>
              <a:spLocks noChangeArrowheads="1"/>
            </p:cNvSpPr>
            <p:nvPr/>
          </p:nvSpPr>
          <p:spPr bwMode="gray">
            <a:xfrm>
              <a:off x="1066" y="2205"/>
              <a:ext cx="4536" cy="544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10000"/>
                </a:spcBef>
                <a:buClr>
                  <a:schemeClr val="accent1"/>
                </a:buClr>
              </a:pPr>
              <a:endParaRPr lang="zh-CN" altLang="zh-CN"/>
            </a:p>
          </p:txBody>
        </p:sp>
        <p:sp>
          <p:nvSpPr>
            <p:cNvPr id="53256" name="Line 16"/>
            <p:cNvSpPr>
              <a:spLocks noChangeShapeType="1"/>
            </p:cNvSpPr>
            <p:nvPr/>
          </p:nvSpPr>
          <p:spPr bwMode="gray">
            <a:xfrm>
              <a:off x="385" y="2160"/>
              <a:ext cx="526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4" name="Rectangle 19"/>
          <p:cNvSpPr>
            <a:spLocks noChangeArrowheads="1"/>
          </p:cNvSpPr>
          <p:nvPr/>
        </p:nvSpPr>
        <p:spPr bwMode="auto">
          <a:xfrm>
            <a:off x="3419475" y="3357563"/>
            <a:ext cx="684053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solidFill>
                  <a:schemeClr val="bg1"/>
                </a:solidFill>
                <a:latin typeface="方正魏碑简体"/>
                <a:ea typeface="方正魏碑简体"/>
                <a:cs typeface="方正魏碑简体"/>
              </a:rPr>
              <a:t> 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bg1"/>
                </a:solidFill>
                <a:latin typeface="方正启体简体"/>
                <a:ea typeface="方正启体简体"/>
                <a:cs typeface="方正启体简体"/>
              </a:rPr>
              <a:t>  </a:t>
            </a:r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600200"/>
            <a:ext cx="8291512" cy="49244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要点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世界的物质</a:t>
            </a:r>
            <a:r>
              <a:rPr lang="zh-CN" altLang="en-US" dirty="0" smtClean="0"/>
              <a:t>统一</a:t>
            </a:r>
            <a:r>
              <a:rPr lang="zh-CN" altLang="zh-CN" dirty="0" smtClean="0"/>
              <a:t>性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zh-CN" altLang="en-US" dirty="0" smtClean="0"/>
              <a:t>：三个核心概念：物质、实践、意识及其关系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难点</a:t>
            </a:r>
            <a:r>
              <a:rPr lang="zh-CN" altLang="en-US" dirty="0" smtClean="0"/>
              <a:t>：理解马克思主义新唯物主义及其意义，认识当代</a:t>
            </a:r>
            <a:r>
              <a:rPr lang="zh-CN" altLang="zh-CN" dirty="0" smtClean="0"/>
              <a:t>人与世界关系，树立正确的世界观。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/>
              <a:t>    </a:t>
            </a:r>
            <a:endParaRPr lang="zh-CN" altLang="en-US" dirty="0" smtClean="0"/>
          </a:p>
        </p:txBody>
      </p:sp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1187450" y="260350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</a:rPr>
              <a:t>专题</a:t>
            </a:r>
            <a:r>
              <a:rPr lang="en-US" altLang="zh-CN" sz="3600" dirty="0">
                <a:solidFill>
                  <a:schemeClr val="tx2"/>
                </a:solidFill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ea typeface="宋体" charset="-122"/>
              </a:rPr>
              <a:t>二 </a:t>
            </a:r>
            <a:r>
              <a:rPr lang="zh-CN" altLang="en-US" sz="3600" b="1" dirty="0" smtClean="0">
                <a:solidFill>
                  <a:schemeClr val="tx2"/>
                </a:solidFill>
                <a:ea typeface="宋体" charset="-122"/>
              </a:rPr>
              <a:t>世界与我是什么关系？</a:t>
            </a:r>
            <a:endParaRPr lang="zh-CN" altLang="en-US" sz="3600" b="1" dirty="0">
              <a:solidFill>
                <a:schemeClr val="tx2"/>
              </a:solidFill>
              <a:ea typeface="宋体" charset="-122"/>
            </a:endParaRPr>
          </a:p>
          <a:p>
            <a:pPr algn="ctr"/>
            <a:r>
              <a:rPr lang="zh-CN" altLang="zh-CN" sz="3600" b="1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zh-CN" altLang="en-US" sz="3600" b="1" dirty="0" smtClean="0">
                <a:solidFill>
                  <a:schemeClr val="tx2"/>
                </a:solidFill>
                <a:ea typeface="宋体" charset="-122"/>
              </a:rPr>
              <a:t>         </a:t>
            </a:r>
            <a:r>
              <a:rPr lang="en-US" altLang="zh-CN" sz="2400" b="1" dirty="0" smtClean="0">
                <a:solidFill>
                  <a:schemeClr val="tx2"/>
                </a:solidFill>
                <a:ea typeface="宋体" charset="-122"/>
              </a:rPr>
              <a:t>—</a:t>
            </a:r>
            <a:r>
              <a:rPr lang="en-US" altLang="zh-CN" sz="2400" b="1" dirty="0">
                <a:solidFill>
                  <a:schemeClr val="tx2"/>
                </a:solidFill>
                <a:ea typeface="宋体" charset="-122"/>
              </a:rPr>
              <a:t>— </a:t>
            </a:r>
            <a:r>
              <a:rPr lang="zh-CN" altLang="en-US" sz="2400" b="1" dirty="0" smtClean="0">
                <a:solidFill>
                  <a:schemeClr val="tx2"/>
                </a:solidFill>
                <a:ea typeface="宋体" charset="-122"/>
              </a:rPr>
              <a:t>马克思主义唯物论及其意义</a:t>
            </a:r>
            <a:endParaRPr lang="zh-CN" altLang="en-US" sz="2400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95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76375" y="3068638"/>
            <a:ext cx="615950" cy="663575"/>
            <a:chOff x="930" y="1933"/>
            <a:chExt cx="388" cy="418"/>
          </a:xfrm>
        </p:grpSpPr>
        <p:sp>
          <p:nvSpPr>
            <p:cNvPr id="55318" name="Rectangle 12"/>
            <p:cNvSpPr>
              <a:spLocks noChangeArrowheads="1"/>
            </p:cNvSpPr>
            <p:nvPr/>
          </p:nvSpPr>
          <p:spPr bwMode="gray">
            <a:xfrm>
              <a:off x="1202" y="2021"/>
              <a:ext cx="11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1">
                <a:ea typeface="宋体" charset="-122"/>
              </a:endParaRPr>
            </a:p>
          </p:txBody>
        </p:sp>
        <p:grpSp>
          <p:nvGrpSpPr>
            <p:cNvPr id="55319" name="Group 13"/>
            <p:cNvGrpSpPr>
              <a:grpSpLocks/>
            </p:cNvGrpSpPr>
            <p:nvPr/>
          </p:nvGrpSpPr>
          <p:grpSpPr bwMode="auto">
            <a:xfrm>
              <a:off x="930" y="1933"/>
              <a:ext cx="224" cy="240"/>
              <a:chOff x="2078" y="1680"/>
              <a:chExt cx="1615" cy="1615"/>
            </a:xfrm>
          </p:grpSpPr>
          <p:sp>
            <p:nvSpPr>
              <p:cNvPr id="55320" name="Oval 1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21" name="Oval 1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0" name="Oval 16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23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2" name="Oval 18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25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403350" y="4581525"/>
            <a:ext cx="600075" cy="663575"/>
            <a:chOff x="930" y="2704"/>
            <a:chExt cx="378" cy="418"/>
          </a:xfrm>
        </p:grpSpPr>
        <p:sp>
          <p:nvSpPr>
            <p:cNvPr id="55310" name="Rectangle 21"/>
            <p:cNvSpPr>
              <a:spLocks noChangeArrowheads="1"/>
            </p:cNvSpPr>
            <p:nvPr/>
          </p:nvSpPr>
          <p:spPr bwMode="gray">
            <a:xfrm>
              <a:off x="1066" y="2792"/>
              <a:ext cx="24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  </a:t>
              </a:r>
              <a:endParaRPr lang="zh-CN" altLang="en-US" b="1">
                <a:ea typeface="宋体" charset="-122"/>
              </a:endParaRPr>
            </a:p>
          </p:txBody>
        </p:sp>
        <p:grpSp>
          <p:nvGrpSpPr>
            <p:cNvPr id="55311" name="Group 22"/>
            <p:cNvGrpSpPr>
              <a:grpSpLocks/>
            </p:cNvGrpSpPr>
            <p:nvPr/>
          </p:nvGrpSpPr>
          <p:grpSpPr bwMode="auto">
            <a:xfrm>
              <a:off x="930" y="2704"/>
              <a:ext cx="240" cy="240"/>
              <a:chOff x="2078" y="1680"/>
              <a:chExt cx="1615" cy="1615"/>
            </a:xfrm>
          </p:grpSpPr>
          <p:sp>
            <p:nvSpPr>
              <p:cNvPr id="55312" name="Oval 2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13" name="Oval 2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9" name="Oval 25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15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51" name="Oval 27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17" name="Oval 2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403350" y="1268413"/>
            <a:ext cx="6624638" cy="2374900"/>
            <a:chOff x="930" y="1117"/>
            <a:chExt cx="3628" cy="1043"/>
          </a:xfrm>
        </p:grpSpPr>
        <p:sp>
          <p:nvSpPr>
            <p:cNvPr id="55302" name="Rectangle 30"/>
            <p:cNvSpPr>
              <a:spLocks noChangeArrowheads="1"/>
            </p:cNvSpPr>
            <p:nvPr/>
          </p:nvSpPr>
          <p:spPr bwMode="auto">
            <a:xfrm>
              <a:off x="1111" y="1117"/>
              <a:ext cx="3447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b="1" dirty="0"/>
                <a:t>     </a:t>
              </a:r>
              <a:r>
                <a:rPr lang="zh-CN" altLang="en-US" b="1" dirty="0" smtClean="0"/>
                <a:t>物质世界与精神世界何者第一？</a:t>
              </a:r>
              <a:endParaRPr lang="zh-CN" altLang="en-US" b="1" dirty="0"/>
            </a:p>
            <a:p>
              <a:pPr algn="just"/>
              <a:r>
                <a:rPr lang="en-US" altLang="zh-CN" b="1" dirty="0"/>
                <a:t>                        ----</a:t>
              </a:r>
              <a:r>
                <a:rPr lang="zh-CN" altLang="en-US" b="1" dirty="0"/>
                <a:t>世界与自我的安放</a:t>
              </a:r>
              <a:endParaRPr lang="zh-CN" altLang="en-US" sz="3200" b="1" dirty="0"/>
            </a:p>
          </p:txBody>
        </p:sp>
        <p:grpSp>
          <p:nvGrpSpPr>
            <p:cNvPr id="55303" name="Group 31"/>
            <p:cNvGrpSpPr>
              <a:grpSpLocks/>
            </p:cNvGrpSpPr>
            <p:nvPr/>
          </p:nvGrpSpPr>
          <p:grpSpPr bwMode="auto">
            <a:xfrm>
              <a:off x="930" y="1207"/>
              <a:ext cx="240" cy="240"/>
              <a:chOff x="2078" y="1680"/>
              <a:chExt cx="1615" cy="1615"/>
            </a:xfrm>
          </p:grpSpPr>
          <p:sp>
            <p:nvSpPr>
              <p:cNvPr id="55304" name="Oval 3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05" name="Oval 3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58" name="Oval 34"/>
              <p:cNvSpPr>
                <a:spLocks noChangeArrowheads="1"/>
              </p:cNvSpPr>
              <p:nvPr/>
            </p:nvSpPr>
            <p:spPr bwMode="gray">
              <a:xfrm>
                <a:off x="2254" y="1853"/>
                <a:ext cx="1264" cy="126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07" name="Oval 3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60" name="Oval 36"/>
              <p:cNvSpPr>
                <a:spLocks noChangeArrowheads="1"/>
              </p:cNvSpPr>
              <p:nvPr/>
            </p:nvSpPr>
            <p:spPr bwMode="gray">
              <a:xfrm>
                <a:off x="2335" y="1938"/>
                <a:ext cx="1094" cy="110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09" name="Oval 37"/>
              <p:cNvSpPr>
                <a:spLocks noChangeArrowheads="1"/>
              </p:cNvSpPr>
              <p:nvPr/>
            </p:nvSpPr>
            <p:spPr bwMode="gray">
              <a:xfrm>
                <a:off x="2343" y="1920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sp>
        <p:nvSpPr>
          <p:cNvPr id="55300" name="矩形 28"/>
          <p:cNvSpPr>
            <a:spLocks noChangeArrowheads="1"/>
          </p:cNvSpPr>
          <p:nvPr/>
        </p:nvSpPr>
        <p:spPr bwMode="auto">
          <a:xfrm>
            <a:off x="2286000" y="2951163"/>
            <a:ext cx="6389688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人的意识</a:t>
            </a:r>
            <a:r>
              <a:rPr lang="zh-CN" altLang="en-US" b="1" dirty="0"/>
              <a:t>的本质如何？</a:t>
            </a:r>
          </a:p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en-US" altLang="zh-CN" b="1" dirty="0"/>
              <a:t>               — </a:t>
            </a:r>
            <a:r>
              <a:rPr lang="zh-CN" altLang="en-US" b="1" dirty="0"/>
              <a:t>世界与自我的自由</a:t>
            </a:r>
          </a:p>
        </p:txBody>
      </p:sp>
      <p:sp>
        <p:nvSpPr>
          <p:cNvPr id="55301" name="TextBox 36"/>
          <p:cNvSpPr txBox="1">
            <a:spLocks noChangeArrowheads="1"/>
          </p:cNvSpPr>
          <p:nvPr/>
        </p:nvSpPr>
        <p:spPr bwMode="auto">
          <a:xfrm>
            <a:off x="2195513" y="4437063"/>
            <a:ext cx="5040312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当代人与世界的关系？</a:t>
            </a:r>
            <a:endParaRPr lang="en-US" altLang="zh-CN" b="1" dirty="0" smtClean="0"/>
          </a:p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              </a:t>
            </a:r>
            <a:r>
              <a:rPr lang="en-US" altLang="zh-CN" b="1" dirty="0"/>
              <a:t>— </a:t>
            </a:r>
            <a:r>
              <a:rPr lang="zh-CN" altLang="en-US" b="1" dirty="0"/>
              <a:t>世界与</a:t>
            </a:r>
            <a:r>
              <a:rPr lang="zh-CN" altLang="en-US" b="1" dirty="0" smtClean="0"/>
              <a:t>自我的塑造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850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5319E-6 L 0.00017 -0.44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3600" b="1" dirty="0" smtClean="0"/>
              <a:t>一、物质世界与精神世界何者第一？</a:t>
            </a:r>
          </a:p>
          <a:p>
            <a:pPr>
              <a:buFontTx/>
              <a:buNone/>
            </a:pPr>
            <a:r>
              <a:rPr lang="en-US" altLang="zh-CN" sz="2800" b="1" dirty="0" smtClean="0"/>
              <a:t>                        </a:t>
            </a:r>
            <a:endParaRPr lang="zh-CN" altLang="en-US" sz="14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/>
              <a:t>1.马克思主义</a:t>
            </a:r>
            <a:r>
              <a:rPr lang="zh-CN" altLang="en-US" sz="2800" b="1" dirty="0" smtClean="0"/>
              <a:t>唯物论中的世界图景（基本观点）</a:t>
            </a: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2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马克思主义唯物论的批判性</a:t>
            </a:r>
            <a:r>
              <a:rPr lang="en-US" altLang="zh-CN" sz="2800" b="1" dirty="0"/>
              <a:t>(</a:t>
            </a:r>
            <a:r>
              <a:rPr lang="zh-CN" altLang="en-US" sz="2800" b="1" dirty="0" smtClean="0"/>
              <a:t>思维方式）</a:t>
            </a: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r>
              <a:rPr lang="zh-CN" altLang="en-US" sz="2800" b="1" dirty="0"/>
              <a:t>3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马克思主义唯物论的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善与美</a:t>
            </a:r>
            <a:r>
              <a:rPr lang="zh-CN" altLang="en-US" sz="2800" b="1" dirty="0" smtClean="0"/>
              <a:t>（价值规范）</a:t>
            </a:r>
          </a:p>
          <a:p>
            <a:pPr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3600" b="1" dirty="0" smtClean="0"/>
              <a:t>一、物质世界与精神世界何者第一？</a:t>
            </a:r>
          </a:p>
          <a:p>
            <a:pPr>
              <a:buFontTx/>
              <a:buNone/>
            </a:pPr>
            <a:r>
              <a:rPr lang="en-US" altLang="zh-CN" sz="2800" b="1" dirty="0" smtClean="0"/>
              <a:t>                        </a:t>
            </a:r>
            <a:endParaRPr lang="zh-CN" altLang="en-US" sz="14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/>
              <a:t>1.马克思主义</a:t>
            </a:r>
            <a:r>
              <a:rPr lang="zh-CN" altLang="en-US" sz="2800" b="1" dirty="0" smtClean="0"/>
              <a:t>唯物论中的世界图景（基本观点）</a:t>
            </a: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2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马克思主义唯物论的批判性</a:t>
            </a:r>
            <a:r>
              <a:rPr lang="en-US" altLang="zh-CN" sz="2800" b="1" dirty="0"/>
              <a:t>(</a:t>
            </a:r>
            <a:r>
              <a:rPr lang="zh-CN" altLang="en-US" sz="2800" b="1" dirty="0" smtClean="0"/>
              <a:t>思维方式）</a:t>
            </a: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r>
              <a:rPr lang="zh-CN" altLang="en-US" sz="2800" b="1" dirty="0"/>
              <a:t>3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马克思主义唯物论的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善与美</a:t>
            </a:r>
            <a:r>
              <a:rPr lang="zh-CN" altLang="en-US" sz="2800" b="1" dirty="0" smtClean="0"/>
              <a:t>（价值规范）</a:t>
            </a:r>
          </a:p>
          <a:p>
            <a:pPr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2889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900113" y="1844675"/>
            <a:ext cx="7259637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zh-CN" altLang="en-US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是马克思主义理论</a:t>
            </a:r>
            <a:r>
              <a:rPr kumimoji="1" lang="zh-CN" altLang="en-US" sz="3600" b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体系中最基本最核心的内容，是马克思主义的立场、观点和方法的集中概括。</a:t>
            </a:r>
          </a:p>
          <a:p>
            <a:pPr>
              <a:spcBef>
                <a:spcPct val="50000"/>
              </a:spcBef>
            </a:pPr>
            <a:endParaRPr kumimoji="1" lang="zh-CN" altLang="en-US" sz="3600" b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29764" name="Text Box 4"/>
          <p:cNvSpPr txBox="1">
            <a:spLocks noChangeArrowheads="1"/>
          </p:cNvSpPr>
          <p:nvPr/>
        </p:nvSpPr>
        <p:spPr bwMode="auto">
          <a:xfrm>
            <a:off x="899592" y="836712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什么是马克思主义</a:t>
            </a:r>
            <a:r>
              <a:rPr kumimoji="1" lang="zh-CN" altLang="en-US" sz="3600" b="1" dirty="0">
                <a:latin typeface="Times New Roman" pitchFamily="18" charset="0"/>
                <a:ea typeface="宋体" charset="-122"/>
              </a:rPr>
              <a:t>基本</a:t>
            </a:r>
            <a:r>
              <a:rPr kumimoji="1" lang="zh-CN" altLang="en-US" sz="3600" b="1" dirty="0" smtClean="0">
                <a:latin typeface="Times New Roman" pitchFamily="18" charset="0"/>
                <a:ea typeface="宋体" charset="-122"/>
              </a:rPr>
              <a:t>原理？</a:t>
            </a:r>
            <a:endParaRPr kumimoji="1" lang="zh-CN" altLang="en-US" sz="36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914400" y="1371600"/>
            <a:ext cx="43434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29766" name="Text Box 6"/>
          <p:cNvSpPr txBox="1">
            <a:spLocks noChangeArrowheads="1"/>
          </p:cNvSpPr>
          <p:nvPr/>
        </p:nvSpPr>
        <p:spPr bwMode="auto">
          <a:xfrm>
            <a:off x="900113" y="3573463"/>
            <a:ext cx="72009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zh-CN" altLang="en-US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可以从</a:t>
            </a:r>
            <a:r>
              <a:rPr kumimoji="1" lang="zh-CN" altLang="en-US" sz="3600" b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基本立场、基本观点和基本方法三个方面去把握马克思主义的基本原理。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autoUpdateAnimBg="0"/>
      <p:bldP spid="629764" grpId="0" autoUpdateAnimBg="0"/>
      <p:bldP spid="629765" grpId="0" animBg="1"/>
      <p:bldP spid="6297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AutoShap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8662988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406525" y="3446463"/>
            <a:ext cx="1727200" cy="5588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chemeClr val="bg1"/>
                </a:solidFill>
                <a:latin typeface="Arial" charset="0"/>
                <a:ea typeface="黑体" charset="0"/>
                <a:cs typeface="黑体" charset="0"/>
                <a:sym typeface="Arial" charset="0"/>
              </a:rPr>
              <a:t>哲学基本问题</a:t>
            </a:r>
          </a:p>
        </p:txBody>
      </p:sp>
      <p:sp>
        <p:nvSpPr>
          <p:cNvPr id="261124" name="Line 8"/>
          <p:cNvSpPr>
            <a:spLocks noChangeShapeType="1"/>
          </p:cNvSpPr>
          <p:nvPr/>
        </p:nvSpPr>
        <p:spPr bwMode="auto">
          <a:xfrm flipV="1">
            <a:off x="2197100" y="2851150"/>
            <a:ext cx="3024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25" name="Line 13"/>
          <p:cNvSpPr>
            <a:spLocks noChangeShapeType="1"/>
          </p:cNvSpPr>
          <p:nvPr/>
        </p:nvSpPr>
        <p:spPr bwMode="auto">
          <a:xfrm>
            <a:off x="2197100" y="4148138"/>
            <a:ext cx="1588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26" name="Text Box 16"/>
          <p:cNvSpPr txBox="1">
            <a:spLocks noChangeArrowheads="1"/>
          </p:cNvSpPr>
          <p:nvPr/>
        </p:nvSpPr>
        <p:spPr bwMode="auto">
          <a:xfrm>
            <a:off x="3060700" y="2635250"/>
            <a:ext cx="1871663" cy="4873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latin typeface="黑体" charset="0"/>
                <a:ea typeface="黑体" charset="0"/>
                <a:cs typeface="黑体" charset="0"/>
              </a:rPr>
              <a:t>第一性问题</a:t>
            </a:r>
          </a:p>
        </p:txBody>
      </p:sp>
      <p:sp>
        <p:nvSpPr>
          <p:cNvPr id="261127" name="Line 8"/>
          <p:cNvSpPr>
            <a:spLocks noChangeShapeType="1"/>
          </p:cNvSpPr>
          <p:nvPr/>
        </p:nvSpPr>
        <p:spPr bwMode="auto">
          <a:xfrm>
            <a:off x="2200275" y="4651375"/>
            <a:ext cx="30210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28" name="Line 13"/>
          <p:cNvSpPr>
            <a:spLocks noChangeShapeType="1"/>
          </p:cNvSpPr>
          <p:nvPr/>
        </p:nvSpPr>
        <p:spPr bwMode="auto">
          <a:xfrm>
            <a:off x="2197100" y="2851150"/>
            <a:ext cx="1588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7"/>
          <p:cNvSpPr txBox="1">
            <a:spLocks noChangeArrowheads="1"/>
          </p:cNvSpPr>
          <p:nvPr/>
        </p:nvSpPr>
        <p:spPr bwMode="auto">
          <a:xfrm>
            <a:off x="3060700" y="4329113"/>
            <a:ext cx="1871663" cy="511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lIns="90170" tIns="46990" rIns="90170" bIns="46990" anchor="ctr"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latin typeface="黑体" charset="0"/>
                <a:ea typeface="黑体" charset="0"/>
                <a:cs typeface="黑体" charset="0"/>
              </a:rPr>
              <a:t>同一性问题</a:t>
            </a:r>
          </a:p>
        </p:txBody>
      </p:sp>
      <p:sp>
        <p:nvSpPr>
          <p:cNvPr id="261130" name="Rectangle 5"/>
          <p:cNvSpPr>
            <a:spLocks noChangeArrowheads="1"/>
          </p:cNvSpPr>
          <p:nvPr/>
        </p:nvSpPr>
        <p:spPr bwMode="auto">
          <a:xfrm>
            <a:off x="5221288" y="4292600"/>
            <a:ext cx="1511300" cy="792163"/>
          </a:xfrm>
          <a:prstGeom prst="rect">
            <a:avLst/>
          </a:prstGeom>
          <a:noFill/>
          <a:ln w="19050">
            <a:solidFill>
              <a:srgbClr val="6666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170" tIns="46990" rIns="90170" bIns="46990" anchor="ctr"/>
          <a:lstStyle/>
          <a:p>
            <a:pPr algn="ctr" eaLnBrk="1" hangingPunct="1"/>
            <a:r>
              <a:rPr lang="zh-CN" altLang="en-US" sz="1800" b="1">
                <a:solidFill>
                  <a:srgbClr val="CC0000"/>
                </a:solidFill>
                <a:latin typeface="Arial" charset="0"/>
              </a:rPr>
              <a:t>可知论</a:t>
            </a:r>
          </a:p>
          <a:p>
            <a:pPr algn="ctr" eaLnBrk="1" hangingPunct="1"/>
            <a:r>
              <a:rPr lang="zh-CN" altLang="en-US" sz="1800" b="1">
                <a:latin typeface="Arial" charset="0"/>
              </a:rPr>
              <a:t>不可知论</a:t>
            </a:r>
          </a:p>
        </p:txBody>
      </p:sp>
      <p:sp>
        <p:nvSpPr>
          <p:cNvPr id="261131" name="Rectangle 5"/>
          <p:cNvSpPr>
            <a:spLocks noChangeArrowheads="1"/>
          </p:cNvSpPr>
          <p:nvPr/>
        </p:nvSpPr>
        <p:spPr bwMode="auto">
          <a:xfrm>
            <a:off x="5221288" y="2492375"/>
            <a:ext cx="1511300" cy="792163"/>
          </a:xfrm>
          <a:prstGeom prst="rect">
            <a:avLst/>
          </a:prstGeom>
          <a:noFill/>
          <a:ln w="19050">
            <a:solidFill>
              <a:srgbClr val="6666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170" tIns="46990" rIns="90170" bIns="46990" anchor="ctr"/>
          <a:lstStyle/>
          <a:p>
            <a:pPr algn="ctr" eaLnBrk="1" hangingPunct="1"/>
            <a:r>
              <a:rPr lang="zh-CN" altLang="en-US" sz="1800" b="1">
                <a:solidFill>
                  <a:srgbClr val="CC0000"/>
                </a:solidFill>
                <a:latin typeface="Arial" charset="0"/>
              </a:rPr>
              <a:t>唯物主义</a:t>
            </a:r>
          </a:p>
          <a:p>
            <a:pPr algn="ctr" eaLnBrk="1" hangingPunct="1"/>
            <a:r>
              <a:rPr lang="zh-CN" altLang="en-US" sz="1800" b="1">
                <a:latin typeface="Arial" charset="0"/>
              </a:rPr>
              <a:t>唯心主义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975628" y="1180338"/>
            <a:ext cx="3272522" cy="576000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flat" dir="t"/>
          </a:scene3d>
          <a:sp3d extrusionH="304800" contourW="19050">
            <a:contourClr>
              <a:srgbClr val="AFEAFF"/>
            </a:contourClr>
          </a:sp3d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  <a:sym typeface="黑体" charset="0"/>
              </a:rPr>
              <a:t>世界观与哲学基本问题</a:t>
            </a:r>
          </a:p>
        </p:txBody>
      </p:sp>
    </p:spTree>
    <p:extLst>
      <p:ext uri="{BB962C8B-B14F-4D97-AF65-F5344CB8AC3E}">
        <p14:creationId xmlns:p14="http://schemas.microsoft.com/office/powerpoint/2010/main" val="3872318745"/>
      </p:ext>
    </p:extLst>
  </p:cSld>
  <p:clrMapOvr>
    <a:masterClrMapping/>
  </p:clrMapOvr>
  <p:transition xmlns:p14="http://schemas.microsoft.com/office/powerpoint/2010/main" spd="med" advTm="2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156325" y="3357563"/>
            <a:ext cx="21336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sz="3200" b="1">
                <a:ea typeface="方正大黑简体" charset="0"/>
                <a:cs typeface="方正大黑简体" charset="0"/>
              </a:rPr>
              <a:t>辩证法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411413" y="2924175"/>
            <a:ext cx="228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2411413" y="1989138"/>
            <a:ext cx="0" cy="1600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84438" y="2060575"/>
            <a:ext cx="457200" cy="1600200"/>
            <a:chOff x="0" y="0"/>
            <a:chExt cx="288" cy="1008"/>
          </a:xfrm>
        </p:grpSpPr>
        <p:sp>
          <p:nvSpPr>
            <p:cNvPr id="262162" name="Line 6"/>
            <p:cNvSpPr>
              <a:spLocks noChangeShapeType="1"/>
            </p:cNvSpPr>
            <p:nvPr/>
          </p:nvSpPr>
          <p:spPr bwMode="auto">
            <a:xfrm>
              <a:off x="0" y="0"/>
              <a:ext cx="28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3" name="Line 7"/>
            <p:cNvSpPr>
              <a:spLocks noChangeShapeType="1"/>
            </p:cNvSpPr>
            <p:nvPr/>
          </p:nvSpPr>
          <p:spPr bwMode="auto">
            <a:xfrm>
              <a:off x="0" y="1008"/>
              <a:ext cx="28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95288" y="2636838"/>
            <a:ext cx="1885950" cy="5889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zh-CN" sz="3200" b="1">
                <a:latin typeface="长城楷体" charset="0"/>
                <a:ea typeface="方正大黑简体" charset="0"/>
                <a:cs typeface="方正大黑简体" charset="0"/>
              </a:rPr>
              <a:t>哲学</a:t>
            </a:r>
            <a:r>
              <a:rPr lang="zh-CN" altLang="en-US" sz="3200" b="1">
                <a:latin typeface="长城楷体" charset="0"/>
                <a:ea typeface="方正大黑简体" charset="0"/>
                <a:cs typeface="方正大黑简体" charset="0"/>
              </a:rPr>
              <a:t>派别</a:t>
            </a:r>
            <a:endParaRPr lang="zh-CN" sz="3200" b="1">
              <a:latin typeface="长城楷体" charset="0"/>
              <a:ea typeface="方正大黑简体" charset="0"/>
              <a:cs typeface="方正大黑简体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059113" y="3357563"/>
            <a:ext cx="2354262" cy="8318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sz="2400" b="1">
                <a:latin typeface="长城楷体" charset="0"/>
                <a:ea typeface="方正大黑简体" charset="0"/>
                <a:cs typeface="方正大黑简体" charset="0"/>
              </a:rPr>
              <a:t>世界的状态问题</a:t>
            </a:r>
            <a:r>
              <a:rPr lang="zh-CN" altLang="en-US" sz="2400" b="1">
                <a:latin typeface="长城楷体" charset="0"/>
                <a:ea typeface="方正大黑简体" charset="0"/>
                <a:cs typeface="方正大黑简体" charset="0"/>
              </a:rPr>
              <a:t>（重要派别）</a:t>
            </a:r>
            <a:endParaRPr lang="zh-CN" sz="2400">
              <a:ea typeface="方正大黑简体" charset="0"/>
              <a:cs typeface="方正大黑简体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059113" y="1700213"/>
            <a:ext cx="2406650" cy="8318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sz="2400" b="1">
                <a:latin typeface="长城楷体" charset="0"/>
                <a:ea typeface="方正大黑简体" charset="0"/>
                <a:cs typeface="方正大黑简体" charset="0"/>
              </a:rPr>
              <a:t>世界的本原问题</a:t>
            </a:r>
            <a:r>
              <a:rPr lang="zh-CN" altLang="en-US" sz="2400" b="1">
                <a:latin typeface="长城楷体" charset="0"/>
                <a:ea typeface="方正大黑简体" charset="0"/>
                <a:cs typeface="方正大黑简体" charset="0"/>
              </a:rPr>
              <a:t>（基本派别）</a:t>
            </a:r>
            <a:endParaRPr lang="zh-CN" sz="2400" b="1">
              <a:latin typeface="长城楷体" charset="0"/>
              <a:ea typeface="方正大黑简体" charset="0"/>
              <a:cs typeface="方正大黑简体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156325" y="2420938"/>
            <a:ext cx="22098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sz="3200" b="1">
                <a:ea typeface="方正大黑简体" charset="0"/>
                <a:cs typeface="方正大黑简体" charset="0"/>
              </a:rPr>
              <a:t>唯心主义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156325" y="1557338"/>
            <a:ext cx="22098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sz="3200" b="1">
                <a:ea typeface="方正大黑简体" charset="0"/>
                <a:cs typeface="方正大黑简体" charset="0"/>
              </a:rPr>
              <a:t>唯物主义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156325" y="4581525"/>
            <a:ext cx="21336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sz="3200" b="1">
                <a:ea typeface="方正大黑简体" charset="0"/>
                <a:cs typeface="方正大黑简体" charset="0"/>
              </a:rPr>
              <a:t>形而上学</a:t>
            </a:r>
          </a:p>
        </p:txBody>
      </p:sp>
      <p:sp>
        <p:nvSpPr>
          <p:cNvPr id="12302" name="AutoShape 14"/>
          <p:cNvSpPr>
            <a:spLocks/>
          </p:cNvSpPr>
          <p:nvPr/>
        </p:nvSpPr>
        <p:spPr bwMode="auto">
          <a:xfrm>
            <a:off x="5651500" y="177323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sz="2400">
              <a:solidFill>
                <a:schemeClr val="accent1"/>
              </a:solidFill>
              <a:ea typeface="方正大标宋简体" charset="0"/>
              <a:cs typeface="方正大标宋简体" charset="0"/>
            </a:endParaRPr>
          </a:p>
        </p:txBody>
      </p:sp>
      <p:sp>
        <p:nvSpPr>
          <p:cNvPr id="12303" name="AutoShape 15"/>
          <p:cNvSpPr>
            <a:spLocks/>
          </p:cNvSpPr>
          <p:nvPr/>
        </p:nvSpPr>
        <p:spPr bwMode="auto">
          <a:xfrm>
            <a:off x="5795963" y="3573463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62158" name="Rectangle 16"/>
          <p:cNvSpPr>
            <a:spLocks noChangeArrowheads="1"/>
          </p:cNvSpPr>
          <p:nvPr/>
        </p:nvSpPr>
        <p:spPr bwMode="auto">
          <a:xfrm>
            <a:off x="0" y="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zh-CN" sz="2800" b="1">
              <a:solidFill>
                <a:srgbClr val="FFFF99"/>
              </a:solidFill>
              <a:latin typeface="华文新魏" charset="0"/>
              <a:ea typeface="华文新魏" charset="0"/>
              <a:cs typeface="华文新魏" charset="0"/>
            </a:endParaRPr>
          </a:p>
        </p:txBody>
      </p:sp>
      <p:sp>
        <p:nvSpPr>
          <p:cNvPr id="262159" name="Line 1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0" name="Rectangle 19"/>
          <p:cNvSpPr>
            <a:spLocks noChangeArrowheads="1"/>
          </p:cNvSpPr>
          <p:nvPr/>
        </p:nvSpPr>
        <p:spPr bwMode="auto">
          <a:xfrm>
            <a:off x="395288" y="849313"/>
            <a:ext cx="4779962" cy="457200"/>
          </a:xfrm>
          <a:prstGeom prst="rect">
            <a:avLst/>
          </a:prstGeom>
          <a:noFill/>
          <a:ln>
            <a:noFill/>
          </a:ln>
          <a:effectLst>
            <a:prstShdw prst="shdw12">
              <a:srgbClr val="000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哲学史上始终存在的两对哲学派别</a:t>
            </a:r>
          </a:p>
        </p:txBody>
      </p:sp>
      <p:sp>
        <p:nvSpPr>
          <p:cNvPr id="262161" name="Rectangle 20"/>
          <p:cNvSpPr>
            <a:spLocks noChangeArrowheads="1"/>
          </p:cNvSpPr>
          <p:nvPr/>
        </p:nvSpPr>
        <p:spPr bwMode="auto">
          <a:xfrm rot="10800000" flipV="1">
            <a:off x="179388" y="5013325"/>
            <a:ext cx="5761037" cy="822325"/>
          </a:xfrm>
          <a:prstGeom prst="rect">
            <a:avLst/>
          </a:prstGeom>
          <a:noFill/>
          <a:ln>
            <a:noFill/>
          </a:ln>
          <a:effectLst>
            <a:prstShdw prst="shdw12">
              <a:srgbClr val="000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·</a:t>
            </a:r>
            <a:r>
              <a:rPr lang="zh-CN" altLang="en-US" sz="2000" b="1"/>
              <a:t>辩证法和形而上学的对立不属于哲学基本问题</a:t>
            </a:r>
          </a:p>
          <a:p>
            <a:pPr>
              <a:lnSpc>
                <a:spcPct val="120000"/>
              </a:lnSpc>
            </a:pPr>
            <a:r>
              <a:rPr lang="en-US" altLang="zh-CN" sz="2000" b="1"/>
              <a:t>·</a:t>
            </a:r>
            <a:r>
              <a:rPr lang="zh-CN" altLang="en-US" sz="2000" b="1"/>
              <a:t>两对派别之间可以相互交叉</a:t>
            </a:r>
          </a:p>
        </p:txBody>
      </p:sp>
    </p:spTree>
    <p:extLst>
      <p:ext uri="{BB962C8B-B14F-4D97-AF65-F5344CB8AC3E}">
        <p14:creationId xmlns:p14="http://schemas.microsoft.com/office/powerpoint/2010/main" val="39704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1" grpId="0" animBg="1"/>
      <p:bldP spid="12292" grpId="0" animBg="1"/>
      <p:bldP spid="12296" grpId="0" animBg="1" autoUpdateAnimBg="0"/>
      <p:bldP spid="12297" grpId="0" animBg="1" autoUpdateAnimBg="0"/>
      <p:bldP spid="12298" grpId="0" animBg="1" autoUpdateAnimBg="0"/>
      <p:bldP spid="12299" grpId="0" animBg="1" autoUpdateAnimBg="0"/>
      <p:bldP spid="12300" grpId="0" animBg="1" autoUpdateAnimBg="0"/>
      <p:bldP spid="12301" grpId="0" animBg="1" autoUpdateAnimBg="0"/>
      <p:bldP spid="12302" grpId="0" animBg="1" autoUpdateAnimBg="0"/>
      <p:bldP spid="1230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1557338"/>
            <a:ext cx="8229600" cy="4525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zh-CN" altLang="en-US" b="1" smtClean="0"/>
          </a:p>
          <a:p>
            <a:pPr>
              <a:buFontTx/>
              <a:buNone/>
            </a:pPr>
            <a:endParaRPr lang="en-US" altLang="zh-CN" b="1" smtClean="0"/>
          </a:p>
        </p:txBody>
      </p:sp>
      <p:pic>
        <p:nvPicPr>
          <p:cNvPr id="57346" name="Picture 3" descr="c995d143ad4bd113cf5fb3a45aafa40f4afb05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25538"/>
            <a:ext cx="4175125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4" descr="b8389b504fc2d562478321e2e71190ef76c66c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924175"/>
            <a:ext cx="3816350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62000" y="1295400"/>
            <a:ext cx="64008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 smtClean="0">
                <a:latin typeface="Times New Roman" pitchFamily="18" charset="0"/>
                <a:ea typeface="黑体" pitchFamily="49" charset="-122"/>
              </a:rPr>
              <a:t>哲学基本问题</a:t>
            </a:r>
            <a:r>
              <a:rPr kumimoji="1" lang="zh-CN" altLang="en-US" sz="4000" b="1" dirty="0">
                <a:latin typeface="Times New Roman" pitchFamily="18" charset="0"/>
                <a:ea typeface="黑体" pitchFamily="49" charset="-122"/>
              </a:rPr>
              <a:t>的第一方面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7467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方正大黑简体"/>
                <a:ea typeface="方正大黑简体"/>
                <a:cs typeface="方正大黑简体"/>
              </a:rPr>
              <a:t>    </a:t>
            </a:r>
            <a:r>
              <a:rPr kumimoji="1" lang="zh-CN" altLang="en-US" b="1">
                <a:latin typeface="方正大黑简体"/>
                <a:ea typeface="方正大黑简体"/>
                <a:cs typeface="方正大黑简体"/>
              </a:rPr>
              <a:t>哲学基本问题第一方面，是指存在和思维或物质和意识谁是世界本原，谁是第一性的问题。根据对这一问题的不同回答，可以把哲学划分为</a:t>
            </a:r>
            <a:r>
              <a:rPr kumimoji="1" lang="zh-CN" altLang="en-US" b="1">
                <a:solidFill>
                  <a:srgbClr val="0000FF"/>
                </a:solidFill>
                <a:latin typeface="方正大黑简体"/>
                <a:ea typeface="方正大黑简体"/>
                <a:cs typeface="方正大黑简体"/>
              </a:rPr>
              <a:t>唯物主义</a:t>
            </a:r>
            <a:r>
              <a:rPr kumimoji="1" lang="zh-CN" altLang="en-US" b="1">
                <a:latin typeface="方正大黑简体"/>
                <a:ea typeface="方正大黑简体"/>
                <a:cs typeface="方正大黑简体"/>
              </a:rPr>
              <a:t>和</a:t>
            </a:r>
            <a:r>
              <a:rPr kumimoji="1" lang="zh-CN" altLang="en-US" b="1">
                <a:solidFill>
                  <a:srgbClr val="0000FF"/>
                </a:solidFill>
                <a:latin typeface="方正大黑简体"/>
                <a:ea typeface="方正大黑简体"/>
                <a:cs typeface="方正大黑简体"/>
              </a:rPr>
              <a:t>唯心主义</a:t>
            </a:r>
            <a:r>
              <a:rPr kumimoji="1" lang="zh-CN" altLang="en-US" b="1">
                <a:latin typeface="方正大黑简体"/>
                <a:ea typeface="方正大黑简体"/>
                <a:cs typeface="方正大黑简体"/>
              </a:rPr>
              <a:t>两个基本流派。</a:t>
            </a:r>
          </a:p>
        </p:txBody>
      </p:sp>
      <p:pic>
        <p:nvPicPr>
          <p:cNvPr id="17413" name="Picture 5" descr="唯物主义和唯心主义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733800"/>
            <a:ext cx="5867400" cy="2708275"/>
          </a:xfrm>
          <a:prstGeom prst="rect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828800" y="3733800"/>
            <a:ext cx="1443038" cy="4699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方正大黑简体"/>
                <a:cs typeface="方正大黑简体"/>
              </a:rPr>
              <a:t>唯心主义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638800" y="3733800"/>
            <a:ext cx="1443038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方正大黑简体"/>
                <a:cs typeface="方正大黑简体"/>
              </a:rPr>
              <a:t>唯物主义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utoUpdateAnimBg="0"/>
      <p:bldP spid="17412" grpId="0" autoUpdateAnimBg="0"/>
      <p:bldP spid="17414" grpId="0" animBg="1" autoUpdateAnimBg="0"/>
      <p:bldP spid="1741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48000"/>
            <a:ext cx="19812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762000" y="1524000"/>
            <a:ext cx="31242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  <a:ea typeface="黑体" pitchFamily="49" charset="-122"/>
              </a:rPr>
              <a:t>客观唯心主义</a:t>
            </a:r>
          </a:p>
        </p:txBody>
      </p:sp>
      <p:pic>
        <p:nvPicPr>
          <p:cNvPr id="110597" name="Picture 5" descr="黑格尔01？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0"/>
            <a:ext cx="2400300" cy="31623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</p:spPr>
      </p:pic>
      <p:pic>
        <p:nvPicPr>
          <p:cNvPr id="110598" name="Picture 6" descr="朱熹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3048000"/>
            <a:ext cx="2341563" cy="32004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</p:spPr>
      </p:pic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3524250" y="5848350"/>
            <a:ext cx="838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方正大黑简体"/>
                <a:cs typeface="方正大黑简体"/>
              </a:rPr>
              <a:t>朱熹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467600" y="5791200"/>
            <a:ext cx="1143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方正大黑简体"/>
                <a:cs typeface="方正大黑简体"/>
              </a:rPr>
              <a:t>黑格尔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685800" y="5867400"/>
            <a:ext cx="1219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方正大黑简体"/>
                <a:cs typeface="方正大黑简体"/>
              </a:rPr>
              <a:t>柏拉图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1143000" y="2514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《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理想国</a:t>
            </a: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》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3810000" y="251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“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理在事先”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6248400" y="251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“</a:t>
            </a:r>
            <a:r>
              <a:rPr kumimoji="1" lang="zh-CN" altLang="en-US" sz="2400" b="1">
                <a:latin typeface="Times New Roman" pitchFamily="18" charset="0"/>
                <a:ea typeface="宋体" charset="-122"/>
              </a:rPr>
              <a:t>绝对理念”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267200" y="609600"/>
            <a:ext cx="426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宋体" charset="-122"/>
              </a:rPr>
              <a:t>把抽象概念、客观精神当成世界的本源。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6" grpId="0" autoUpdateAnimBg="0"/>
      <p:bldP spid="110599" grpId="0" animBg="1" autoUpdateAnimBg="0"/>
      <p:bldP spid="110600" grpId="0" animBg="1" autoUpdateAnimBg="0"/>
      <p:bldP spid="110601" grpId="0" animBg="1" autoUpdateAnimBg="0"/>
      <p:bldP spid="110603" grpId="0" autoUpdateAnimBg="0"/>
      <p:bldP spid="110604" grpId="0" autoUpdateAnimBg="0"/>
      <p:bldP spid="110605" grpId="0" autoUpdateAnimBg="0"/>
      <p:bldP spid="11060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685800" y="1371600"/>
            <a:ext cx="27432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黑体" pitchFamily="49" charset="-122"/>
              </a:rPr>
              <a:t>主观唯心主义</a:t>
            </a:r>
          </a:p>
        </p:txBody>
      </p:sp>
      <p:pic>
        <p:nvPicPr>
          <p:cNvPr id="108549" name="Picture 5" descr="陆九渊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689350"/>
            <a:ext cx="2155825" cy="2632075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</p:spPr>
      </p:pic>
      <p:pic>
        <p:nvPicPr>
          <p:cNvPr id="108550" name="Picture 6" descr="贝克莱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92525"/>
            <a:ext cx="2362200" cy="2644775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</p:spPr>
      </p:pic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85800" y="3886200"/>
            <a:ext cx="628650" cy="11874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方正大黑简体"/>
                <a:cs typeface="方正大黑简体"/>
              </a:rPr>
              <a:t>贝克莱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467600" y="3733800"/>
            <a:ext cx="533400" cy="11874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方正大黑简体"/>
                <a:cs typeface="方正大黑简体"/>
              </a:rPr>
              <a:t>陆九渊</a:t>
            </a:r>
          </a:p>
        </p:txBody>
      </p:sp>
      <p:sp>
        <p:nvSpPr>
          <p:cNvPr id="108553" name="AutoShape 9"/>
          <p:cNvSpPr>
            <a:spLocks noChangeArrowheads="1"/>
          </p:cNvSpPr>
          <p:nvPr/>
        </p:nvSpPr>
        <p:spPr bwMode="auto">
          <a:xfrm>
            <a:off x="5410200" y="2514600"/>
            <a:ext cx="2362200" cy="838200"/>
          </a:xfrm>
          <a:prstGeom prst="wedgeRectCallout">
            <a:avLst>
              <a:gd name="adj1" fmla="val -16264"/>
              <a:gd name="adj2" fmla="val 806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方正水柱简体"/>
                <a:cs typeface="方正水柱简体"/>
              </a:rPr>
              <a:t>宇宙便是吾心，吾心即是宇宙</a:t>
            </a:r>
          </a:p>
        </p:txBody>
      </p:sp>
      <p:sp>
        <p:nvSpPr>
          <p:cNvPr id="108554" name="AutoShape 10"/>
          <p:cNvSpPr>
            <a:spLocks noChangeArrowheads="1"/>
          </p:cNvSpPr>
          <p:nvPr/>
        </p:nvSpPr>
        <p:spPr bwMode="auto">
          <a:xfrm>
            <a:off x="1143000" y="2819400"/>
            <a:ext cx="2590800" cy="457200"/>
          </a:xfrm>
          <a:prstGeom prst="wedgeRectCallout">
            <a:avLst>
              <a:gd name="adj1" fmla="val -14093"/>
              <a:gd name="adj2" fmla="val 112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方正水柱简体"/>
                <a:cs typeface="方正水柱简体"/>
              </a:rPr>
              <a:t>物是感觉的复合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962400" y="762000"/>
            <a:ext cx="449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宋体" charset="-122"/>
              </a:rPr>
              <a:t>把自我意识、主观感受当成世界的本源。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  <p:bldP spid="108551" grpId="0" animBg="1" autoUpdateAnimBg="0"/>
      <p:bldP spid="108552" grpId="0" animBg="1" autoUpdateAnimBg="0"/>
      <p:bldP spid="108553" grpId="0" animBg="1" autoUpdateAnimBg="0"/>
      <p:bldP spid="108554" grpId="0" animBg="1" autoUpdateAnimBg="0"/>
      <p:bldP spid="10855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 descr="慧能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819400"/>
            <a:ext cx="2286000" cy="3048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438400" y="54102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方正水柱简体"/>
                <a:cs typeface="方正水柱简体"/>
              </a:rPr>
              <a:t>慧能</a:t>
            </a:r>
          </a:p>
        </p:txBody>
      </p:sp>
      <p:pic>
        <p:nvPicPr>
          <p:cNvPr id="109574" name="Picture 6" descr="旗动风动 副本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048000"/>
            <a:ext cx="4343400" cy="2830513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</p:spPr>
      </p:pic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114800" y="2438400"/>
            <a:ext cx="4343400" cy="485775"/>
          </a:xfrm>
          <a:prstGeom prst="rect">
            <a:avLst/>
          </a:prstGeom>
          <a:solidFill>
            <a:schemeClr val="bg1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方正水柱简体"/>
                <a:cs typeface="方正水柱简体"/>
              </a:rPr>
              <a:t>既非旗动，亦非风动，心动也。</a:t>
            </a:r>
          </a:p>
        </p:txBody>
      </p:sp>
      <p:pic>
        <p:nvPicPr>
          <p:cNvPr id="109576" name="Picture 8" descr="AG00344_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971800"/>
            <a:ext cx="942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7" name="AutoShape 9"/>
          <p:cNvSpPr>
            <a:spLocks noChangeArrowheads="1"/>
          </p:cNvSpPr>
          <p:nvPr/>
        </p:nvSpPr>
        <p:spPr bwMode="auto">
          <a:xfrm>
            <a:off x="4356100" y="3276600"/>
            <a:ext cx="1358900" cy="762000"/>
          </a:xfrm>
          <a:prstGeom prst="cloudCallout">
            <a:avLst>
              <a:gd name="adj1" fmla="val -14954"/>
              <a:gd name="adj2" fmla="val 12270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>
                <a:solidFill>
                  <a:srgbClr val="990033"/>
                </a:solidFill>
                <a:latin typeface="Times New Roman" pitchFamily="18" charset="0"/>
                <a:ea typeface="黑体" pitchFamily="49" charset="-122"/>
              </a:rPr>
              <a:t>旗动</a:t>
            </a:r>
            <a:r>
              <a:rPr kumimoji="1" lang="zh-CN" altLang="en-US" sz="2000">
                <a:solidFill>
                  <a:srgbClr val="990033"/>
                </a:solidFill>
                <a:latin typeface="Times New Roman" pitchFamily="18" charset="0"/>
                <a:ea typeface="黑体" pitchFamily="49" charset="-122"/>
              </a:rPr>
              <a:t>！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7239000" y="3276600"/>
            <a:ext cx="1143000" cy="685800"/>
          </a:xfrm>
          <a:prstGeom prst="cloudCallout">
            <a:avLst>
              <a:gd name="adj1" fmla="val 3750"/>
              <a:gd name="adj2" fmla="val 114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>
                <a:solidFill>
                  <a:srgbClr val="990033"/>
                </a:solidFill>
                <a:latin typeface="Times New Roman" pitchFamily="18" charset="0"/>
                <a:ea typeface="黑体" pitchFamily="49" charset="-122"/>
              </a:rPr>
              <a:t>风动</a:t>
            </a:r>
            <a:r>
              <a:rPr kumimoji="1" lang="zh-CN" altLang="en-US" sz="2000">
                <a:solidFill>
                  <a:srgbClr val="990033"/>
                </a:solidFill>
                <a:latin typeface="Times New Roman" pitchFamily="18" charset="0"/>
                <a:ea typeface="黑体" pitchFamily="49" charset="-122"/>
              </a:rPr>
              <a:t>！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09600" y="3200400"/>
            <a:ext cx="942975" cy="2100263"/>
          </a:xfrm>
          <a:prstGeom prst="rect">
            <a:avLst/>
          </a:prstGeom>
          <a:solidFill>
            <a:schemeClr val="bg1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方正水柱简体"/>
                <a:cs typeface="方正水柱简体"/>
              </a:rPr>
              <a:t>菩提本无树，明镜也非台。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6569" name="Rectangle 13"/>
          <p:cNvSpPr>
            <a:spLocks noChangeArrowheads="1"/>
          </p:cNvSpPr>
          <p:nvPr/>
        </p:nvSpPr>
        <p:spPr bwMode="auto">
          <a:xfrm>
            <a:off x="685800" y="1752600"/>
            <a:ext cx="27432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6570" name="Text Box 14"/>
          <p:cNvSpPr txBox="1">
            <a:spLocks noChangeArrowheads="1"/>
          </p:cNvSpPr>
          <p:nvPr/>
        </p:nvSpPr>
        <p:spPr bwMode="auto">
          <a:xfrm>
            <a:off x="685800" y="9906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黑体" pitchFamily="49" charset="-122"/>
              </a:rPr>
              <a:t>主观唯心主义</a:t>
            </a:r>
          </a:p>
        </p:txBody>
      </p:sp>
      <p:sp>
        <p:nvSpPr>
          <p:cNvPr id="66571" name="Text Box 15"/>
          <p:cNvSpPr txBox="1">
            <a:spLocks noChangeArrowheads="1"/>
          </p:cNvSpPr>
          <p:nvPr/>
        </p:nvSpPr>
        <p:spPr bwMode="auto">
          <a:xfrm>
            <a:off x="3962400" y="762000"/>
            <a:ext cx="449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宋体" charset="-122"/>
              </a:rPr>
              <a:t>把自我意识、主观感受当成世界的本源。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3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 autoUpdateAnimBg="0"/>
      <p:bldP spid="109575" grpId="0" animBg="1" autoUpdateAnimBg="0"/>
      <p:bldP spid="109577" grpId="0" animBg="1" autoUpdateAnimBg="0"/>
      <p:bldP spid="109578" grpId="0" animBg="1" autoUpdateAnimBg="0"/>
      <p:bldP spid="10958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09600" y="1371600"/>
            <a:ext cx="58674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 smtClean="0">
                <a:latin typeface="Times New Roman" pitchFamily="18" charset="0"/>
                <a:ea typeface="黑体" pitchFamily="49" charset="-122"/>
              </a:rPr>
              <a:t>哲学基本问题</a:t>
            </a:r>
            <a:r>
              <a:rPr kumimoji="1" lang="zh-CN" altLang="en-US" sz="4000" b="1" dirty="0">
                <a:latin typeface="Times New Roman" pitchFamily="18" charset="0"/>
                <a:ea typeface="黑体" pitchFamily="49" charset="-122"/>
              </a:rPr>
              <a:t>第二方面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5438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  <a:ea typeface="方正琥珀简体"/>
                <a:cs typeface="方正琥珀简体"/>
              </a:rPr>
              <a:t>        </a:t>
            </a:r>
            <a:r>
              <a:rPr kumimoji="1" lang="zh-CN" altLang="en-US" sz="3200">
                <a:latin typeface="Times New Roman" pitchFamily="18" charset="0"/>
                <a:ea typeface="黑体" pitchFamily="49" charset="-122"/>
              </a:rPr>
              <a:t>思维和存在或物质和意识有无同一性，即人们的思维能否认识现实世界的问题。根据对这一问题的不同回答可以把哲学分为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可知论</a:t>
            </a:r>
            <a:r>
              <a:rPr kumimoji="1" lang="zh-CN" altLang="en-US" sz="3200"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不可知论</a:t>
            </a:r>
            <a:r>
              <a:rPr kumimoji="1" lang="zh-CN" altLang="en-US" sz="3200"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524000" y="4419600"/>
            <a:ext cx="14478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600" b="1">
                <a:latin typeface="Times New Roman" pitchFamily="18" charset="0"/>
                <a:ea typeface="隶书" pitchFamily="49" charset="-122"/>
              </a:rPr>
              <a:t>思维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4495800" y="4419600"/>
            <a:ext cx="14478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600" b="1">
                <a:latin typeface="Times New Roman" pitchFamily="18" charset="0"/>
                <a:ea typeface="隶书" pitchFamily="49" charset="-122"/>
              </a:rPr>
              <a:t>存在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429000" y="4327525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  <a:ea typeface="方正琥珀简体"/>
                <a:cs typeface="方正琥珀简体"/>
              </a:rPr>
              <a:t>？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29000" y="43434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rgbClr val="FFFF00"/>
                </a:solidFill>
                <a:latin typeface="Times New Roman" pitchFamily="18" charset="0"/>
                <a:ea typeface="方正琥珀简体"/>
                <a:cs typeface="方正琥珀简体"/>
              </a:rPr>
              <a:t>？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429000" y="4327525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方正琥珀简体"/>
                <a:cs typeface="方正琥珀简体"/>
              </a:rPr>
              <a:t>？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429000" y="43434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rgbClr val="FFFF00"/>
                </a:solidFill>
                <a:latin typeface="Times New Roman" pitchFamily="18" charset="0"/>
                <a:ea typeface="方正琥珀简体"/>
                <a:cs typeface="方正琥珀简体"/>
              </a:rPr>
              <a:t>？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429000" y="43434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  <a:ea typeface="方正琥珀简体"/>
                <a:cs typeface="方正琥珀简体"/>
              </a:rPr>
              <a:t>？</a:t>
            </a:r>
          </a:p>
        </p:txBody>
      </p:sp>
      <p:pic>
        <p:nvPicPr>
          <p:cNvPr id="68619" name="Picture 13" descr="042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648200"/>
            <a:ext cx="1108075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20" name="Line 14"/>
          <p:cNvSpPr>
            <a:spLocks noChangeShapeType="1"/>
          </p:cNvSpPr>
          <p:nvPr/>
        </p:nvSpPr>
        <p:spPr bwMode="auto">
          <a:xfrm flipH="1">
            <a:off x="5486400" y="6400800"/>
            <a:ext cx="34290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1" name="Line 16"/>
          <p:cNvSpPr>
            <a:spLocks noChangeShapeType="1"/>
          </p:cNvSpPr>
          <p:nvPr/>
        </p:nvSpPr>
        <p:spPr bwMode="auto">
          <a:xfrm>
            <a:off x="3048000" y="51054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75" grpId="0" autoUpdateAnimBg="0"/>
      <p:bldP spid="28676" grpId="0" autoUpdateAnimBg="0"/>
      <p:bldP spid="28677" grpId="0" animBg="1" autoUpdateAnimBg="0"/>
      <p:bldP spid="28678" grpId="0" animBg="1" autoUpdateAnimBg="0"/>
      <p:bldP spid="28680" grpId="0" autoUpdateAnimBg="0"/>
      <p:bldP spid="28681" grpId="0" autoUpdateAnimBg="0"/>
      <p:bldP spid="28682" grpId="0" autoUpdateAnimBg="0"/>
      <p:bldP spid="28683" grpId="0" autoUpdateAnimBg="0"/>
      <p:bldP spid="2868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229600" cy="53308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Arial" charset="0"/>
                <a:ea typeface="宋体" charset="0"/>
              </a:rPr>
              <a:t>一、物质及其存在形态</a:t>
            </a:r>
          </a:p>
          <a:p>
            <a:pPr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（一）物质</a:t>
            </a:r>
          </a:p>
          <a:p>
            <a:pPr>
              <a:buFontTx/>
              <a:buNone/>
            </a:pPr>
            <a:endParaRPr lang="zh-CN" altLang="en-US" b="1">
              <a:latin typeface="Arial" charset="0"/>
              <a:ea typeface="宋体" charset="0"/>
            </a:endParaRPr>
          </a:p>
          <a:p>
            <a:endParaRPr lang="zh-CN" altLang="en-US" b="1">
              <a:latin typeface="Arial" charset="0"/>
              <a:ea typeface="宋体" charset="0"/>
            </a:endParaRPr>
          </a:p>
        </p:txBody>
      </p:sp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51482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6700"/>
            <a:ext cx="4154488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96975"/>
            <a:ext cx="39957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1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43663" y="836613"/>
            <a:ext cx="2243137" cy="5616575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宋体" charset="0"/>
              </a:rPr>
              <a:t>                    </a:t>
            </a:r>
            <a:r>
              <a:rPr lang="zh-CN" altLang="en-US" b="1">
                <a:latin typeface="Arial" charset="0"/>
                <a:ea typeface="华文新魏" charset="0"/>
                <a:cs typeface="华文新魏" charset="0"/>
              </a:rPr>
              <a:t>化学和物理实验中可以观察到的原子是物质世界的共同本质。</a:t>
            </a:r>
          </a:p>
        </p:txBody>
      </p:sp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5761037" cy="554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5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4" name="Text Box 4"/>
          <p:cNvSpPr txBox="1">
            <a:spLocks noChangeArrowheads="1"/>
          </p:cNvSpPr>
          <p:nvPr/>
        </p:nvSpPr>
        <p:spPr bwMode="auto">
          <a:xfrm>
            <a:off x="1476375" y="549275"/>
            <a:ext cx="6411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宋体" charset="-122"/>
              </a:rPr>
              <a:t>马克思主义</a:t>
            </a:r>
            <a:r>
              <a:rPr kumimoji="1" lang="zh-CN" altLang="en-US" sz="3200" b="1" dirty="0" smtClean="0">
                <a:latin typeface="Times New Roman" pitchFamily="18" charset="0"/>
                <a:ea typeface="宋体" charset="-122"/>
              </a:rPr>
              <a:t>基本原理概论</a:t>
            </a:r>
            <a:endParaRPr kumimoji="1" lang="en-US" altLang="zh-CN" sz="32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1042988" y="1196975"/>
            <a:ext cx="43434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29766" name="Text Box 6"/>
          <p:cNvSpPr txBox="1">
            <a:spLocks noChangeArrowheads="1"/>
          </p:cNvSpPr>
          <p:nvPr/>
        </p:nvSpPr>
        <p:spPr bwMode="auto">
          <a:xfrm>
            <a:off x="684213" y="1268413"/>
            <a:ext cx="7345362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2000" b="1" dirty="0" smtClean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基本立场：人民的立场</a:t>
            </a:r>
            <a:endParaRPr kumimoji="1" lang="en-US" altLang="zh-CN" sz="3600" b="1" dirty="0" smtClean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基本观点：十七个基本观点</a:t>
            </a:r>
            <a:endParaRPr kumimoji="1" lang="en-US" altLang="zh-CN" sz="3600" b="1" dirty="0" smtClean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基本方法：六个主要方法</a:t>
            </a:r>
            <a:endParaRPr kumimoji="1" lang="en-US" altLang="zh-CN" sz="3600" b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/>
            </a:r>
            <a:br>
              <a:rPr kumimoji="1" lang="en-US" altLang="zh-CN" sz="3600" b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</a:br>
            <a:endParaRPr kumimoji="1" lang="en-US" altLang="zh-CN" sz="3600" b="1" dirty="0" smtClean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000" b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400" b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utoUpdateAnimBg="0"/>
      <p:bldP spid="629765" grpId="0" animBg="1"/>
      <p:bldP spid="62976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1" y="980729"/>
            <a:ext cx="7190905" cy="535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2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03816" cy="53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52488" y="1412875"/>
            <a:ext cx="8291512" cy="4924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/>
              <a:t>  世界统一于物质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</p:txBody>
      </p:sp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1187450" y="260350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6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114300" y="258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756" name="AutoShape 4"/>
          <p:cNvSpPr>
            <a:spLocks/>
          </p:cNvSpPr>
          <p:nvPr/>
        </p:nvSpPr>
        <p:spPr bwMode="auto">
          <a:xfrm>
            <a:off x="900113" y="2781300"/>
            <a:ext cx="457200" cy="1684338"/>
          </a:xfrm>
          <a:prstGeom prst="leftBrace">
            <a:avLst>
              <a:gd name="adj1" fmla="val 307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1116013" y="1897063"/>
            <a:ext cx="669607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81000"/>
            <a:endParaRPr lang="zh-CN" altLang="en-US" sz="3200">
              <a:latin typeface="宋体" charset="-122"/>
            </a:endParaRPr>
          </a:p>
          <a:p>
            <a:pPr indent="381000" eaLnBrk="0" hangingPunct="0"/>
            <a:r>
              <a:rPr lang="zh-CN" altLang="en-US" sz="3200">
                <a:solidFill>
                  <a:srgbClr val="333333"/>
                </a:solidFill>
                <a:latin typeface="宋体" charset="-122"/>
                <a:ea typeface="宋体" charset="-122"/>
                <a:cs typeface="Arial" charset="0"/>
              </a:rPr>
              <a:t>世界的物质性及其存在形式 </a:t>
            </a:r>
          </a:p>
          <a:p>
            <a:pPr indent="381000" eaLnBrk="0" hangingPunct="0"/>
            <a:endParaRPr lang="zh-CN" altLang="en-US" sz="3200">
              <a:latin typeface="宋体" charset="-122"/>
            </a:endParaRPr>
          </a:p>
          <a:p>
            <a:pPr indent="381000" eaLnBrk="0" hangingPunct="0"/>
            <a:r>
              <a:rPr lang="zh-CN" altLang="en-US" sz="3200">
                <a:solidFill>
                  <a:srgbClr val="333333"/>
                </a:solidFill>
                <a:latin typeface="宋体" charset="-122"/>
                <a:ea typeface="宋体" charset="-122"/>
              </a:rPr>
              <a:t>社会生活本质的物质性</a:t>
            </a:r>
            <a:r>
              <a:rPr lang="en-US" altLang="zh-CN" sz="3200">
                <a:solidFill>
                  <a:srgbClr val="333333"/>
                </a:solidFill>
                <a:latin typeface="宋体" charset="-122"/>
                <a:ea typeface="宋体" charset="-122"/>
              </a:rPr>
              <a:t>——</a:t>
            </a:r>
            <a:r>
              <a:rPr lang="zh-CN" altLang="en-US" sz="3200">
                <a:solidFill>
                  <a:srgbClr val="333333"/>
                </a:solidFill>
                <a:latin typeface="宋体" charset="-122"/>
                <a:ea typeface="宋体" charset="-122"/>
              </a:rPr>
              <a:t>实践观</a:t>
            </a:r>
          </a:p>
          <a:p>
            <a:pPr indent="381000" eaLnBrk="0" hangingPunct="0"/>
            <a:endParaRPr lang="zh-CN" altLang="en-US" sz="3200">
              <a:solidFill>
                <a:srgbClr val="333333"/>
              </a:solidFill>
              <a:latin typeface="宋体" charset="-122"/>
              <a:ea typeface="宋体" charset="-122"/>
            </a:endParaRPr>
          </a:p>
          <a:p>
            <a:pPr indent="381000" eaLnBrk="0" hangingPunct="0"/>
            <a:r>
              <a:rPr lang="zh-CN" altLang="en-US" sz="3200">
                <a:solidFill>
                  <a:srgbClr val="333333"/>
                </a:solidFill>
                <a:latin typeface="宋体" charset="-122"/>
                <a:ea typeface="宋体" charset="-122"/>
              </a:rPr>
              <a:t>意识本质的物质性</a:t>
            </a:r>
            <a:endParaRPr lang="zh-CN" altLang="en-US" sz="320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914400" y="1066800"/>
            <a:ext cx="61722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762000" y="53340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990033"/>
                </a:solidFill>
                <a:latin typeface="Times New Roman" pitchFamily="18" charset="0"/>
                <a:ea typeface="方正大黑简体"/>
                <a:cs typeface="方正大黑简体"/>
              </a:rPr>
              <a:t>哲学基本问题</a:t>
            </a:r>
          </a:p>
        </p:txBody>
      </p:sp>
      <p:sp>
        <p:nvSpPr>
          <p:cNvPr id="384006" name="AutoShape 6"/>
          <p:cNvSpPr>
            <a:spLocks noChangeArrowheads="1"/>
          </p:cNvSpPr>
          <p:nvPr/>
        </p:nvSpPr>
        <p:spPr bwMode="auto">
          <a:xfrm>
            <a:off x="4140200" y="1989138"/>
            <a:ext cx="3311525" cy="1511300"/>
          </a:xfrm>
          <a:prstGeom prst="wedgeRectCallout">
            <a:avLst>
              <a:gd name="adj1" fmla="val -69847"/>
              <a:gd name="adj2" fmla="val 31931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 smtClean="0"/>
              <a:t>唯物主义和唯心主义之争已经完成历史使命了吗？</a:t>
            </a:r>
            <a:endParaRPr lang="zh-CN" altLang="en-US" b="1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kumimoji="1" lang="zh-CN" altLang="en-US" sz="2400" dirty="0">
              <a:latin typeface="方正大黑简体"/>
              <a:ea typeface="方正大黑简体"/>
              <a:cs typeface="方正大黑简体"/>
            </a:endParaRPr>
          </a:p>
        </p:txBody>
      </p:sp>
      <p:pic>
        <p:nvPicPr>
          <p:cNvPr id="384008" name="Picture 8" descr="line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6172200"/>
            <a:ext cx="44196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514600" y="1355725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4000">
              <a:latin typeface="Times New Roman" pitchFamily="18" charset="0"/>
              <a:ea typeface="方正琥珀简体"/>
              <a:cs typeface="方正琥珀简体"/>
            </a:endParaRPr>
          </a:p>
        </p:txBody>
      </p:sp>
      <p:pic>
        <p:nvPicPr>
          <p:cNvPr id="70662" name="Picture 13" descr="T0190C~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2924175"/>
            <a:ext cx="24606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nimBg="1"/>
      <p:bldP spid="384003" grpId="0" autoUpdateAnimBg="0"/>
      <p:bldP spid="384006" grpId="0" animBg="1" autoUpdateAnimBg="0"/>
      <p:bldP spid="3840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28638" y="1600200"/>
            <a:ext cx="8291512" cy="4924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3300"/>
                </a:solidFill>
              </a:rPr>
              <a:t>马克思的发现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   </a:t>
            </a:r>
            <a:endParaRPr lang="zh-CN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 ●</a:t>
            </a:r>
            <a:r>
              <a:rPr lang="zh-CN" altLang="en-US" sz="2400" b="1" dirty="0" smtClean="0"/>
              <a:t>在现实世界里，人们不是生活在哲学基本问题的关系问题中的，而是生活在现实事物和现存事物的关系问题中的。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●</a:t>
            </a:r>
            <a:r>
              <a:rPr lang="zh-CN" altLang="en-US" sz="2400" b="1" dirty="0" smtClean="0"/>
              <a:t>人们不是生活在物质第一性和精神第二性的立场来认识世界的，而是生活在“现实的物质前提”中来认识世界的。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●</a:t>
            </a:r>
            <a:r>
              <a:rPr lang="zh-CN" altLang="en-US" sz="2400" b="1" dirty="0" smtClean="0"/>
              <a:t>人类就是围绕着这现实生产才形成社会的历史，“</a:t>
            </a:r>
            <a:r>
              <a:rPr lang="zh-CN" altLang="en-US" sz="2400" b="1" dirty="0"/>
              <a:t>现实的物质前提” 是人类社会延续发展而展开的认识前提；。 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</a:t>
            </a:r>
          </a:p>
        </p:txBody>
      </p:sp>
      <p:sp>
        <p:nvSpPr>
          <p:cNvPr id="72706" name="Rectangle 5"/>
          <p:cNvSpPr>
            <a:spLocks noChangeArrowheads="1"/>
          </p:cNvSpPr>
          <p:nvPr/>
        </p:nvSpPr>
        <p:spPr bwMode="auto">
          <a:xfrm>
            <a:off x="1187450" y="260350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600" b="1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77557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52488" y="1412875"/>
            <a:ext cx="8291512" cy="4924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马克思主义唯物论的超越性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●</a:t>
            </a:r>
            <a:r>
              <a:rPr lang="zh-CN" altLang="en-US" b="1" dirty="0" smtClean="0"/>
              <a:t>   哲学思想的超越：两个坚持、两个体现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●     </a:t>
            </a:r>
            <a:r>
              <a:rPr lang="zh-CN" altLang="en-US" b="1" dirty="0" smtClean="0"/>
              <a:t>哲学思维的超越：实践思维的确立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●     </a:t>
            </a:r>
            <a:r>
              <a:rPr lang="zh-CN" altLang="en-US" b="1" dirty="0" smtClean="0"/>
              <a:t>哲学使命的超越：解释世界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改造世界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</p:txBody>
      </p:sp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1187450" y="260350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6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114300" y="258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4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28638" y="1600200"/>
            <a:ext cx="8291512" cy="4924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实践都干了什么？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</p:txBody>
      </p:sp>
      <p:sp>
        <p:nvSpPr>
          <p:cNvPr id="73730" name="Rectangle 5"/>
          <p:cNvSpPr>
            <a:spLocks noChangeArrowheads="1"/>
          </p:cNvSpPr>
          <p:nvPr/>
        </p:nvSpPr>
        <p:spPr bwMode="auto">
          <a:xfrm>
            <a:off x="1187450" y="260350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600" b="1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684213" y="2532063"/>
            <a:ext cx="808355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 dirty="0"/>
              <a:t>●</a:t>
            </a:r>
            <a:r>
              <a:rPr lang="zh-CN" altLang="en-US" dirty="0"/>
              <a:t>实践是人的生存方式，是连接世界与人的桥梁</a:t>
            </a:r>
          </a:p>
          <a:p>
            <a:endParaRPr lang="zh-CN" altLang="en-US" dirty="0"/>
          </a:p>
          <a:p>
            <a:r>
              <a:rPr lang="zh-CN" altLang="en-US" b="1" dirty="0"/>
              <a:t>●</a:t>
            </a:r>
            <a:r>
              <a:rPr lang="zh-CN" altLang="en-US" dirty="0"/>
              <a:t>  实践是人认识的来源，认识活动是实践的</a:t>
            </a:r>
            <a:r>
              <a:rPr lang="zh-CN" altLang="en-US" dirty="0" smtClean="0"/>
              <a:t>一部分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b="1" dirty="0"/>
              <a:t>● </a:t>
            </a:r>
            <a:r>
              <a:rPr lang="zh-CN" altLang="en-US" dirty="0"/>
              <a:t>社会</a:t>
            </a:r>
            <a:r>
              <a:rPr lang="zh-CN" altLang="en-US" dirty="0" smtClean="0"/>
              <a:t>生活的本质是实践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3600" b="1" dirty="0" smtClean="0"/>
              <a:t>一、物质世界与精神世界何者第一？</a:t>
            </a:r>
          </a:p>
          <a:p>
            <a:pPr>
              <a:buFontTx/>
              <a:buNone/>
            </a:pPr>
            <a:r>
              <a:rPr lang="en-US" altLang="zh-CN" sz="2800" b="1" dirty="0" smtClean="0"/>
              <a:t>                        </a:t>
            </a:r>
            <a:endParaRPr lang="zh-CN" altLang="en-US" sz="14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/>
              <a:t>1.马克思主义</a:t>
            </a:r>
            <a:r>
              <a:rPr lang="zh-CN" altLang="en-US" sz="2800" b="1" dirty="0" smtClean="0"/>
              <a:t>唯物论中的世界图景（基本观点）</a:t>
            </a: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2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马克思主义唯物论的批判性</a:t>
            </a:r>
            <a:r>
              <a:rPr lang="en-US" altLang="zh-CN" sz="2800" b="1" dirty="0"/>
              <a:t>(</a:t>
            </a:r>
            <a:r>
              <a:rPr lang="zh-CN" altLang="en-US" sz="2800" b="1" dirty="0" smtClean="0"/>
              <a:t>思维方式）</a:t>
            </a:r>
            <a:endParaRPr lang="en-US" altLang="zh-CN" sz="2800" b="1" dirty="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r>
              <a:rPr lang="zh-CN" altLang="en-US" sz="2800" b="1" dirty="0"/>
              <a:t>3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马克思主义唯物论的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善与美</a:t>
            </a:r>
            <a:r>
              <a:rPr lang="zh-CN" altLang="en-US" sz="2800" b="1" dirty="0" smtClean="0"/>
              <a:t>（价值规范）</a:t>
            </a:r>
          </a:p>
          <a:p>
            <a:pPr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endParaRPr lang="zh-CN" altLang="en-US" sz="2800" b="1" dirty="0" smtClean="0"/>
          </a:p>
          <a:p>
            <a:pPr>
              <a:buFontTx/>
              <a:buNone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8887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76375" y="3068638"/>
            <a:ext cx="615950" cy="663575"/>
            <a:chOff x="930" y="1933"/>
            <a:chExt cx="388" cy="418"/>
          </a:xfrm>
        </p:grpSpPr>
        <p:sp>
          <p:nvSpPr>
            <p:cNvPr id="55318" name="Rectangle 12"/>
            <p:cNvSpPr>
              <a:spLocks noChangeArrowheads="1"/>
            </p:cNvSpPr>
            <p:nvPr/>
          </p:nvSpPr>
          <p:spPr bwMode="gray">
            <a:xfrm>
              <a:off x="1202" y="2021"/>
              <a:ext cx="11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1">
                <a:ea typeface="宋体" charset="-122"/>
              </a:endParaRPr>
            </a:p>
          </p:txBody>
        </p:sp>
        <p:grpSp>
          <p:nvGrpSpPr>
            <p:cNvPr id="55319" name="Group 13"/>
            <p:cNvGrpSpPr>
              <a:grpSpLocks/>
            </p:cNvGrpSpPr>
            <p:nvPr/>
          </p:nvGrpSpPr>
          <p:grpSpPr bwMode="auto">
            <a:xfrm>
              <a:off x="930" y="1933"/>
              <a:ext cx="224" cy="240"/>
              <a:chOff x="2078" y="1680"/>
              <a:chExt cx="1615" cy="1615"/>
            </a:xfrm>
          </p:grpSpPr>
          <p:sp>
            <p:nvSpPr>
              <p:cNvPr id="55320" name="Oval 1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21" name="Oval 1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0" name="Oval 16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23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2" name="Oval 18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25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403350" y="4581525"/>
            <a:ext cx="600075" cy="663575"/>
            <a:chOff x="930" y="2704"/>
            <a:chExt cx="378" cy="418"/>
          </a:xfrm>
        </p:grpSpPr>
        <p:sp>
          <p:nvSpPr>
            <p:cNvPr id="55310" name="Rectangle 21"/>
            <p:cNvSpPr>
              <a:spLocks noChangeArrowheads="1"/>
            </p:cNvSpPr>
            <p:nvPr/>
          </p:nvSpPr>
          <p:spPr bwMode="gray">
            <a:xfrm>
              <a:off x="1066" y="2792"/>
              <a:ext cx="24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  </a:t>
              </a:r>
              <a:endParaRPr lang="zh-CN" altLang="en-US" b="1">
                <a:ea typeface="宋体" charset="-122"/>
              </a:endParaRPr>
            </a:p>
          </p:txBody>
        </p:sp>
        <p:grpSp>
          <p:nvGrpSpPr>
            <p:cNvPr id="55311" name="Group 22"/>
            <p:cNvGrpSpPr>
              <a:grpSpLocks/>
            </p:cNvGrpSpPr>
            <p:nvPr/>
          </p:nvGrpSpPr>
          <p:grpSpPr bwMode="auto">
            <a:xfrm>
              <a:off x="930" y="2704"/>
              <a:ext cx="240" cy="240"/>
              <a:chOff x="2078" y="1680"/>
              <a:chExt cx="1615" cy="1615"/>
            </a:xfrm>
          </p:grpSpPr>
          <p:sp>
            <p:nvSpPr>
              <p:cNvPr id="55312" name="Oval 2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13" name="Oval 2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9" name="Oval 25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15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51" name="Oval 27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17" name="Oval 2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403350" y="1268413"/>
            <a:ext cx="6624638" cy="2374900"/>
            <a:chOff x="930" y="1117"/>
            <a:chExt cx="3628" cy="1043"/>
          </a:xfrm>
        </p:grpSpPr>
        <p:sp>
          <p:nvSpPr>
            <p:cNvPr id="55302" name="Rectangle 30"/>
            <p:cNvSpPr>
              <a:spLocks noChangeArrowheads="1"/>
            </p:cNvSpPr>
            <p:nvPr/>
          </p:nvSpPr>
          <p:spPr bwMode="auto">
            <a:xfrm>
              <a:off x="1111" y="1117"/>
              <a:ext cx="3447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b="1" dirty="0"/>
                <a:t>     </a:t>
              </a:r>
              <a:r>
                <a:rPr lang="zh-CN" altLang="en-US" b="1" dirty="0" smtClean="0"/>
                <a:t>物质世界与精神世界何者第一？</a:t>
              </a:r>
              <a:endParaRPr lang="zh-CN" altLang="en-US" b="1" dirty="0"/>
            </a:p>
            <a:p>
              <a:pPr algn="just"/>
              <a:r>
                <a:rPr lang="en-US" altLang="zh-CN" b="1" dirty="0"/>
                <a:t>                        ----</a:t>
              </a:r>
              <a:r>
                <a:rPr lang="zh-CN" altLang="en-US" b="1" dirty="0"/>
                <a:t>世界与自我的安放</a:t>
              </a:r>
              <a:endParaRPr lang="zh-CN" altLang="en-US" sz="3200" b="1" dirty="0"/>
            </a:p>
          </p:txBody>
        </p:sp>
        <p:grpSp>
          <p:nvGrpSpPr>
            <p:cNvPr id="55303" name="Group 31"/>
            <p:cNvGrpSpPr>
              <a:grpSpLocks/>
            </p:cNvGrpSpPr>
            <p:nvPr/>
          </p:nvGrpSpPr>
          <p:grpSpPr bwMode="auto">
            <a:xfrm>
              <a:off x="930" y="1207"/>
              <a:ext cx="240" cy="240"/>
              <a:chOff x="2078" y="1680"/>
              <a:chExt cx="1615" cy="1615"/>
            </a:xfrm>
          </p:grpSpPr>
          <p:sp>
            <p:nvSpPr>
              <p:cNvPr id="55304" name="Oval 3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05" name="Oval 3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58" name="Oval 34"/>
              <p:cNvSpPr>
                <a:spLocks noChangeArrowheads="1"/>
              </p:cNvSpPr>
              <p:nvPr/>
            </p:nvSpPr>
            <p:spPr bwMode="gray">
              <a:xfrm>
                <a:off x="2254" y="1853"/>
                <a:ext cx="1264" cy="126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07" name="Oval 3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60" name="Oval 36"/>
              <p:cNvSpPr>
                <a:spLocks noChangeArrowheads="1"/>
              </p:cNvSpPr>
              <p:nvPr/>
            </p:nvSpPr>
            <p:spPr bwMode="gray">
              <a:xfrm>
                <a:off x="2335" y="1938"/>
                <a:ext cx="1094" cy="110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09" name="Oval 37"/>
              <p:cNvSpPr>
                <a:spLocks noChangeArrowheads="1"/>
              </p:cNvSpPr>
              <p:nvPr/>
            </p:nvSpPr>
            <p:spPr bwMode="gray">
              <a:xfrm>
                <a:off x="2343" y="1920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sp>
        <p:nvSpPr>
          <p:cNvPr id="55300" name="矩形 28"/>
          <p:cNvSpPr>
            <a:spLocks noChangeArrowheads="1"/>
          </p:cNvSpPr>
          <p:nvPr/>
        </p:nvSpPr>
        <p:spPr bwMode="auto">
          <a:xfrm>
            <a:off x="2286000" y="2951163"/>
            <a:ext cx="6389688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人的意识</a:t>
            </a:r>
            <a:r>
              <a:rPr lang="zh-CN" altLang="en-US" b="1" dirty="0"/>
              <a:t>的本质如何？</a:t>
            </a:r>
          </a:p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en-US" altLang="zh-CN" b="1" dirty="0"/>
              <a:t>               — </a:t>
            </a:r>
            <a:r>
              <a:rPr lang="zh-CN" altLang="en-US" b="1" dirty="0"/>
              <a:t>世界与自我的自由</a:t>
            </a:r>
          </a:p>
        </p:txBody>
      </p:sp>
      <p:sp>
        <p:nvSpPr>
          <p:cNvPr id="55301" name="TextBox 36"/>
          <p:cNvSpPr txBox="1">
            <a:spLocks noChangeArrowheads="1"/>
          </p:cNvSpPr>
          <p:nvPr/>
        </p:nvSpPr>
        <p:spPr bwMode="auto">
          <a:xfrm>
            <a:off x="2195513" y="4437063"/>
            <a:ext cx="5040312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当代人与世界的关系？</a:t>
            </a:r>
            <a:endParaRPr lang="en-US" altLang="zh-CN" b="1" dirty="0" smtClean="0"/>
          </a:p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              </a:t>
            </a:r>
            <a:r>
              <a:rPr lang="en-US" altLang="zh-CN" b="1" dirty="0"/>
              <a:t>— </a:t>
            </a:r>
            <a:r>
              <a:rPr lang="zh-CN" altLang="en-US" b="1" dirty="0"/>
              <a:t>世界与</a:t>
            </a:r>
            <a:r>
              <a:rPr lang="zh-CN" altLang="en-US" b="1" dirty="0" smtClean="0"/>
              <a:t>自我的塑造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0062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5319E-6 L 0.00017 -0.44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404813"/>
            <a:ext cx="8578850" cy="5726112"/>
          </a:xfrm>
        </p:spPr>
        <p:txBody>
          <a:bodyPr/>
          <a:lstStyle/>
          <a:p>
            <a:r>
              <a:rPr lang="zh-CN" b="1">
                <a:latin typeface="宋体" charset="0"/>
                <a:ea typeface="宋体" charset="0"/>
              </a:rPr>
              <a:t>习近平总书记在纪念马克思诞辰</a:t>
            </a:r>
            <a:r>
              <a:rPr lang="en-US" altLang="zh-CN" b="1">
                <a:latin typeface="宋体" charset="0"/>
                <a:ea typeface="宋体" charset="0"/>
              </a:rPr>
              <a:t>200</a:t>
            </a:r>
            <a:r>
              <a:rPr lang="zh-CN" b="1">
                <a:latin typeface="宋体" charset="0"/>
                <a:ea typeface="宋体" charset="0"/>
              </a:rPr>
              <a:t>周年大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会上的讲话中指出：“马克思主义是人民的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理论，第一次创立了人民实现自身解放的思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想体系。马克思主义博大精深，归根到底就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是一句话，为人类求解放。在马克思之前，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社会上占统治地位的理论都是为统治阶级服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务的。马克思主义第一次站在人民的立场探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求人类自由解放的道路，以科学的理论为最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终建立一个没有压迫、没有剥削、人人平等</a:t>
            </a:r>
            <a:endParaRPr lang="en-US" altLang="zh-CN" b="1">
              <a:latin typeface="宋体" charset="0"/>
              <a:ea typeface="宋体" charset="0"/>
            </a:endParaRPr>
          </a:p>
          <a:p>
            <a:r>
              <a:rPr lang="zh-CN" b="1">
                <a:latin typeface="宋体" charset="0"/>
                <a:ea typeface="宋体" charset="0"/>
              </a:rPr>
              <a:t>、人人自由的理想社会指明了方向。</a:t>
            </a:r>
            <a:r>
              <a:rPr lang="zh-CN" altLang="en-US" b="1">
                <a:latin typeface="宋体" charset="0"/>
                <a:ea typeface="宋体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3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76375" y="3068638"/>
            <a:ext cx="615950" cy="663575"/>
            <a:chOff x="930" y="1933"/>
            <a:chExt cx="388" cy="418"/>
          </a:xfrm>
        </p:grpSpPr>
        <p:sp>
          <p:nvSpPr>
            <p:cNvPr id="55318" name="Rectangle 12"/>
            <p:cNvSpPr>
              <a:spLocks noChangeArrowheads="1"/>
            </p:cNvSpPr>
            <p:nvPr/>
          </p:nvSpPr>
          <p:spPr bwMode="gray">
            <a:xfrm>
              <a:off x="1202" y="2021"/>
              <a:ext cx="11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1">
                <a:ea typeface="宋体" charset="-122"/>
              </a:endParaRPr>
            </a:p>
          </p:txBody>
        </p:sp>
        <p:grpSp>
          <p:nvGrpSpPr>
            <p:cNvPr id="55319" name="Group 13"/>
            <p:cNvGrpSpPr>
              <a:grpSpLocks/>
            </p:cNvGrpSpPr>
            <p:nvPr/>
          </p:nvGrpSpPr>
          <p:grpSpPr bwMode="auto">
            <a:xfrm>
              <a:off x="930" y="1933"/>
              <a:ext cx="224" cy="240"/>
              <a:chOff x="2078" y="1680"/>
              <a:chExt cx="1615" cy="1615"/>
            </a:xfrm>
          </p:grpSpPr>
          <p:sp>
            <p:nvSpPr>
              <p:cNvPr id="55320" name="Oval 1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21" name="Oval 1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0" name="Oval 16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23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2" name="Oval 18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25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403350" y="4581525"/>
            <a:ext cx="600075" cy="663575"/>
            <a:chOff x="930" y="2704"/>
            <a:chExt cx="378" cy="418"/>
          </a:xfrm>
        </p:grpSpPr>
        <p:sp>
          <p:nvSpPr>
            <p:cNvPr id="55310" name="Rectangle 21"/>
            <p:cNvSpPr>
              <a:spLocks noChangeArrowheads="1"/>
            </p:cNvSpPr>
            <p:nvPr/>
          </p:nvSpPr>
          <p:spPr bwMode="gray">
            <a:xfrm>
              <a:off x="1066" y="2792"/>
              <a:ext cx="24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  </a:t>
              </a:r>
              <a:endParaRPr lang="zh-CN" altLang="en-US" b="1">
                <a:ea typeface="宋体" charset="-122"/>
              </a:endParaRPr>
            </a:p>
          </p:txBody>
        </p:sp>
        <p:grpSp>
          <p:nvGrpSpPr>
            <p:cNvPr id="55311" name="Group 22"/>
            <p:cNvGrpSpPr>
              <a:grpSpLocks/>
            </p:cNvGrpSpPr>
            <p:nvPr/>
          </p:nvGrpSpPr>
          <p:grpSpPr bwMode="auto">
            <a:xfrm>
              <a:off x="930" y="2704"/>
              <a:ext cx="240" cy="240"/>
              <a:chOff x="2078" y="1680"/>
              <a:chExt cx="1615" cy="1615"/>
            </a:xfrm>
          </p:grpSpPr>
          <p:sp>
            <p:nvSpPr>
              <p:cNvPr id="55312" name="Oval 2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13" name="Oval 2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49" name="Oval 25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15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51" name="Oval 27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17" name="Oval 2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403350" y="1268413"/>
            <a:ext cx="6624638" cy="2374900"/>
            <a:chOff x="930" y="1117"/>
            <a:chExt cx="3628" cy="1043"/>
          </a:xfrm>
        </p:grpSpPr>
        <p:sp>
          <p:nvSpPr>
            <p:cNvPr id="55302" name="Rectangle 30"/>
            <p:cNvSpPr>
              <a:spLocks noChangeArrowheads="1"/>
            </p:cNvSpPr>
            <p:nvPr/>
          </p:nvSpPr>
          <p:spPr bwMode="auto">
            <a:xfrm>
              <a:off x="1111" y="1117"/>
              <a:ext cx="3447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b="1" dirty="0"/>
                <a:t>     </a:t>
              </a:r>
              <a:r>
                <a:rPr lang="zh-CN" altLang="en-US" b="1" dirty="0" smtClean="0"/>
                <a:t>物质世界与精神世界何者第一？</a:t>
              </a:r>
              <a:endParaRPr lang="zh-CN" altLang="en-US" b="1" dirty="0"/>
            </a:p>
            <a:p>
              <a:pPr algn="just"/>
              <a:r>
                <a:rPr lang="en-US" altLang="zh-CN" b="1" dirty="0"/>
                <a:t>                        ----</a:t>
              </a:r>
              <a:r>
                <a:rPr lang="zh-CN" altLang="en-US" b="1" dirty="0"/>
                <a:t>世界与自我的安放</a:t>
              </a:r>
              <a:endParaRPr lang="zh-CN" altLang="en-US" sz="3200" b="1" dirty="0"/>
            </a:p>
          </p:txBody>
        </p:sp>
        <p:grpSp>
          <p:nvGrpSpPr>
            <p:cNvPr id="55303" name="Group 31"/>
            <p:cNvGrpSpPr>
              <a:grpSpLocks/>
            </p:cNvGrpSpPr>
            <p:nvPr/>
          </p:nvGrpSpPr>
          <p:grpSpPr bwMode="auto">
            <a:xfrm>
              <a:off x="930" y="1207"/>
              <a:ext cx="240" cy="240"/>
              <a:chOff x="2078" y="1680"/>
              <a:chExt cx="1615" cy="1615"/>
            </a:xfrm>
          </p:grpSpPr>
          <p:sp>
            <p:nvSpPr>
              <p:cNvPr id="55304" name="Oval 3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55305" name="Oval 3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58" name="Oval 34"/>
              <p:cNvSpPr>
                <a:spLocks noChangeArrowheads="1"/>
              </p:cNvSpPr>
              <p:nvPr/>
            </p:nvSpPr>
            <p:spPr bwMode="gray">
              <a:xfrm>
                <a:off x="2254" y="1853"/>
                <a:ext cx="1264" cy="126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07" name="Oval 3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  <p:sp>
            <p:nvSpPr>
              <p:cNvPr id="129060" name="Oval 36"/>
              <p:cNvSpPr>
                <a:spLocks noChangeArrowheads="1"/>
              </p:cNvSpPr>
              <p:nvPr/>
            </p:nvSpPr>
            <p:spPr bwMode="gray">
              <a:xfrm>
                <a:off x="2335" y="1938"/>
                <a:ext cx="1094" cy="110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  <a:defRPr/>
                </a:pPr>
                <a:endParaRPr lang="zh-CN" altLang="en-US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5309" name="Oval 37"/>
              <p:cNvSpPr>
                <a:spLocks noChangeArrowheads="1"/>
              </p:cNvSpPr>
              <p:nvPr/>
            </p:nvSpPr>
            <p:spPr bwMode="gray">
              <a:xfrm>
                <a:off x="2343" y="1920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10000"/>
                  </a:spcBef>
                  <a:buClr>
                    <a:schemeClr val="accent1"/>
                  </a:buClr>
                </a:pPr>
                <a:endParaRPr lang="zh-CN" altLang="en-US"/>
              </a:p>
            </p:txBody>
          </p:sp>
        </p:grpSp>
      </p:grpSp>
      <p:sp>
        <p:nvSpPr>
          <p:cNvPr id="55300" name="矩形 28"/>
          <p:cNvSpPr>
            <a:spLocks noChangeArrowheads="1"/>
          </p:cNvSpPr>
          <p:nvPr/>
        </p:nvSpPr>
        <p:spPr bwMode="auto">
          <a:xfrm>
            <a:off x="2286000" y="2951163"/>
            <a:ext cx="6389688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人的意识</a:t>
            </a:r>
            <a:r>
              <a:rPr lang="zh-CN" altLang="en-US" b="1" dirty="0"/>
              <a:t>的本质如何？</a:t>
            </a:r>
          </a:p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en-US" altLang="zh-CN" b="1" dirty="0"/>
              <a:t>               — </a:t>
            </a:r>
            <a:r>
              <a:rPr lang="zh-CN" altLang="en-US" b="1" dirty="0"/>
              <a:t>世界与自我的自由</a:t>
            </a:r>
          </a:p>
        </p:txBody>
      </p:sp>
      <p:sp>
        <p:nvSpPr>
          <p:cNvPr id="55301" name="TextBox 36"/>
          <p:cNvSpPr txBox="1">
            <a:spLocks noChangeArrowheads="1"/>
          </p:cNvSpPr>
          <p:nvPr/>
        </p:nvSpPr>
        <p:spPr bwMode="auto">
          <a:xfrm>
            <a:off x="2195513" y="4437063"/>
            <a:ext cx="5040312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当代人与世界的关系？</a:t>
            </a:r>
            <a:endParaRPr lang="en-US" altLang="zh-CN" b="1" dirty="0" smtClean="0"/>
          </a:p>
          <a:p>
            <a:pPr>
              <a:spcBef>
                <a:spcPct val="10000"/>
              </a:spcBef>
              <a:buClr>
                <a:schemeClr val="accent1"/>
              </a:buClr>
            </a:pPr>
            <a:r>
              <a:rPr lang="zh-CN" altLang="en-US" b="1" dirty="0" smtClean="0"/>
              <a:t>              </a:t>
            </a:r>
            <a:r>
              <a:rPr lang="en-US" altLang="zh-CN" b="1" dirty="0"/>
              <a:t>— </a:t>
            </a:r>
            <a:r>
              <a:rPr lang="zh-CN" altLang="en-US" b="1" dirty="0"/>
              <a:t>世界与</a:t>
            </a:r>
            <a:r>
              <a:rPr lang="zh-CN" altLang="en-US" b="1" dirty="0" smtClean="0"/>
              <a:t>自我的塑造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5553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5319E-6 L 0.00017 -0.44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52488" y="1412875"/>
            <a:ext cx="8291512" cy="4924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二</a:t>
            </a:r>
            <a:r>
              <a:rPr lang="zh-CN" altLang="en-US" dirty="0" smtClean="0">
                <a:solidFill>
                  <a:srgbClr val="FF3300"/>
                </a:solidFill>
              </a:rPr>
              <a:t>、</a:t>
            </a:r>
            <a:r>
              <a:rPr lang="zh-CN" altLang="en-US" dirty="0" smtClean="0">
                <a:solidFill>
                  <a:srgbClr val="FF3300"/>
                </a:solidFill>
              </a:rPr>
              <a:t>人的</a:t>
            </a:r>
            <a:r>
              <a:rPr lang="zh-CN" altLang="en-US" dirty="0" smtClean="0">
                <a:solidFill>
                  <a:srgbClr val="FF3300"/>
                </a:solidFill>
              </a:rPr>
              <a:t>意识本质</a:t>
            </a:r>
            <a:r>
              <a:rPr lang="zh-CN" altLang="en-US" dirty="0" smtClean="0">
                <a:solidFill>
                  <a:srgbClr val="FF3300"/>
                </a:solidFill>
              </a:rPr>
              <a:t>如何？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                </a:t>
            </a:r>
            <a:r>
              <a:rPr lang="en-US" altLang="zh-CN" dirty="0" smtClean="0">
                <a:solidFill>
                  <a:srgbClr val="FF3300"/>
                </a:solidFill>
              </a:rPr>
              <a:t>—</a:t>
            </a:r>
            <a:r>
              <a:rPr lang="en-US" altLang="zh-CN" dirty="0" smtClean="0">
                <a:solidFill>
                  <a:srgbClr val="FF3300"/>
                </a:solidFill>
              </a:rPr>
              <a:t>—</a:t>
            </a:r>
            <a:r>
              <a:rPr lang="zh-CN" altLang="en-US" dirty="0" smtClean="0">
                <a:solidFill>
                  <a:srgbClr val="FF3300"/>
                </a:solidFill>
              </a:rPr>
              <a:t>世界</a:t>
            </a:r>
            <a:r>
              <a:rPr lang="zh-CN" altLang="en-US" dirty="0" smtClean="0">
                <a:solidFill>
                  <a:srgbClr val="FF3300"/>
                </a:solidFill>
              </a:rPr>
              <a:t>与</a:t>
            </a:r>
            <a:r>
              <a:rPr lang="zh-CN" altLang="en-US" dirty="0" smtClean="0">
                <a:solidFill>
                  <a:srgbClr val="FF3300"/>
                </a:solidFill>
              </a:rPr>
              <a:t>自我</a:t>
            </a:r>
            <a:r>
              <a:rPr lang="zh-CN" altLang="en-US" b="1" dirty="0" smtClean="0">
                <a:solidFill>
                  <a:srgbClr val="FF3300"/>
                </a:solidFill>
              </a:rPr>
              <a:t>的</a:t>
            </a:r>
            <a:r>
              <a:rPr lang="zh-CN" altLang="en-US" b="1" dirty="0" smtClean="0">
                <a:solidFill>
                  <a:srgbClr val="FF3300"/>
                </a:solidFill>
              </a:rPr>
              <a:t>自由</a:t>
            </a:r>
            <a:endParaRPr lang="zh-CN" altLang="en-US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意识是人脑的机能和属性，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/>
              <a:t>    是客观世界的主观映像。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</a:t>
            </a:r>
            <a:endParaRPr lang="zh-CN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</p:txBody>
      </p:sp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187450" y="260350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6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114300" y="258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187450" y="260350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6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114300" y="258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26123"/>
              </p:ext>
            </p:extLst>
          </p:nvPr>
        </p:nvGraphicFramePr>
        <p:xfrm>
          <a:off x="683568" y="1052736"/>
          <a:ext cx="8136905" cy="556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159"/>
                <a:gridCol w="3934746"/>
              </a:tblGrid>
              <a:tr h="83851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意识活动层次与模式	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 </a:t>
                      </a: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意识结果层次与领域</a:t>
                      </a:r>
                    </a:p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64877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刺激——反应模式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心理领域（知、情、意）</a:t>
                      </a:r>
                      <a:endParaRPr lang="zh-CN" altLang="en-US" sz="2400" dirty="0"/>
                    </a:p>
                  </a:txBody>
                  <a:tcPr/>
                </a:tc>
              </a:tr>
              <a:tr h="1264877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疑问——探究模式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智力领域（思维理性）</a:t>
                      </a:r>
                    </a:p>
                    <a:p>
                      <a:endParaRPr lang="zh-CN" altLang="en-US" sz="2400" dirty="0"/>
                    </a:p>
                  </a:txBody>
                  <a:tcPr/>
                </a:tc>
              </a:tr>
              <a:tr h="1264877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意义——反思模式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价值领域（评价）</a:t>
                      </a:r>
                    </a:p>
                    <a:p>
                      <a:endParaRPr lang="zh-CN" altLang="en-US" sz="2400" dirty="0"/>
                    </a:p>
                  </a:txBody>
                  <a:tcPr/>
                </a:tc>
              </a:tr>
              <a:tr h="767455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本质——追问模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宋体"/>
                          <a:ea typeface="华文宋体"/>
                          <a:cs typeface="华文宋体"/>
                        </a:rPr>
                        <a:t>思想领域（信念信仰）</a:t>
                      </a:r>
                      <a:r>
                        <a:rPr lang="zh-CN" altLang="en-US" sz="2400" dirty="0" smtClean="0"/>
                        <a:t>   </a:t>
                      </a:r>
                    </a:p>
                    <a:p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30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52488" y="1412875"/>
            <a:ext cx="7823968" cy="4924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二</a:t>
            </a:r>
            <a:r>
              <a:rPr lang="zh-CN" altLang="en-US" dirty="0" smtClean="0">
                <a:solidFill>
                  <a:srgbClr val="FF3300"/>
                </a:solidFill>
              </a:rPr>
              <a:t>、</a:t>
            </a:r>
            <a:r>
              <a:rPr lang="zh-CN" altLang="en-US" dirty="0" smtClean="0">
                <a:solidFill>
                  <a:srgbClr val="FF3300"/>
                </a:solidFill>
              </a:rPr>
              <a:t>人的</a:t>
            </a:r>
            <a:r>
              <a:rPr lang="zh-CN" altLang="en-US" dirty="0" smtClean="0">
                <a:solidFill>
                  <a:srgbClr val="FF3300"/>
                </a:solidFill>
              </a:rPr>
              <a:t>意识本质</a:t>
            </a:r>
            <a:r>
              <a:rPr lang="zh-CN" altLang="en-US" dirty="0" smtClean="0">
                <a:solidFill>
                  <a:srgbClr val="FF3300"/>
                </a:solidFill>
              </a:rPr>
              <a:t>如何？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                </a:t>
            </a:r>
            <a:r>
              <a:rPr lang="en-US" altLang="zh-CN" dirty="0" smtClean="0">
                <a:solidFill>
                  <a:srgbClr val="FF3300"/>
                </a:solidFill>
              </a:rPr>
              <a:t>—</a:t>
            </a:r>
            <a:r>
              <a:rPr lang="en-US" altLang="zh-CN" dirty="0" smtClean="0">
                <a:solidFill>
                  <a:srgbClr val="FF3300"/>
                </a:solidFill>
              </a:rPr>
              <a:t>—</a:t>
            </a:r>
            <a:r>
              <a:rPr lang="zh-CN" altLang="en-US" dirty="0" smtClean="0">
                <a:solidFill>
                  <a:srgbClr val="FF3300"/>
                </a:solidFill>
              </a:rPr>
              <a:t>世界</a:t>
            </a:r>
            <a:r>
              <a:rPr lang="zh-CN" altLang="en-US" dirty="0" smtClean="0">
                <a:solidFill>
                  <a:srgbClr val="FF3300"/>
                </a:solidFill>
              </a:rPr>
              <a:t>与</a:t>
            </a:r>
            <a:r>
              <a:rPr lang="zh-CN" altLang="en-US" dirty="0" smtClean="0">
                <a:solidFill>
                  <a:srgbClr val="FF3300"/>
                </a:solidFill>
              </a:rPr>
              <a:t>自我</a:t>
            </a:r>
            <a:r>
              <a:rPr lang="zh-CN" altLang="en-US" b="1" dirty="0" smtClean="0">
                <a:solidFill>
                  <a:srgbClr val="FF3300"/>
                </a:solidFill>
              </a:rPr>
              <a:t>的</a:t>
            </a:r>
            <a:r>
              <a:rPr lang="zh-CN" altLang="en-US" b="1" dirty="0" smtClean="0">
                <a:solidFill>
                  <a:srgbClr val="FF3300"/>
                </a:solidFill>
              </a:rPr>
              <a:t>自由</a:t>
            </a:r>
            <a:endParaRPr lang="zh-CN" altLang="en-US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自由是意识的本性。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思想的自由是意识自由的最崇高的表现。</a:t>
            </a:r>
            <a:r>
              <a:rPr lang="zh-CN" altLang="en-US" sz="2800" dirty="0" smtClean="0"/>
              <a:t>   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/>
              <a:t>思想的至上性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/>
              <a:t>思想的创造性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dirty="0" smtClean="0"/>
              <a:t>思想的超越性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</p:txBody>
      </p:sp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187450" y="260350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6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114300" y="258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914400" y="1066800"/>
            <a:ext cx="61722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384006" name="AutoShape 6"/>
          <p:cNvSpPr>
            <a:spLocks noChangeArrowheads="1"/>
          </p:cNvSpPr>
          <p:nvPr/>
        </p:nvSpPr>
        <p:spPr bwMode="auto">
          <a:xfrm>
            <a:off x="4140200" y="1989138"/>
            <a:ext cx="3311525" cy="1511300"/>
          </a:xfrm>
          <a:prstGeom prst="wedgeRectCallout">
            <a:avLst>
              <a:gd name="adj1" fmla="val -69847"/>
              <a:gd name="adj2" fmla="val 31931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dirty="0" smtClean="0"/>
              <a:t>当代人与世界的关系</a:t>
            </a:r>
            <a:r>
              <a:rPr lang="zh-CN" altLang="en-US" sz="3200" b="1" dirty="0" smtClean="0"/>
              <a:t>？</a:t>
            </a:r>
            <a:endParaRPr lang="zh-CN" altLang="en-US" sz="3200" b="1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kumimoji="1" lang="zh-CN" altLang="en-US" sz="2400" dirty="0">
              <a:latin typeface="方正大黑简体"/>
              <a:ea typeface="方正大黑简体"/>
              <a:cs typeface="方正大黑简体"/>
            </a:endParaRPr>
          </a:p>
        </p:txBody>
      </p:sp>
      <p:pic>
        <p:nvPicPr>
          <p:cNvPr id="384008" name="Picture 8" descr="line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6172200"/>
            <a:ext cx="44196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514600" y="1355725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4000">
              <a:latin typeface="Times New Roman" pitchFamily="18" charset="0"/>
              <a:ea typeface="方正琥珀简体"/>
              <a:cs typeface="方正琥珀简体"/>
            </a:endParaRPr>
          </a:p>
        </p:txBody>
      </p:sp>
      <p:pic>
        <p:nvPicPr>
          <p:cNvPr id="91142" name="Picture 13" descr="T0190C~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2924175"/>
            <a:ext cx="24606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nimBg="1"/>
      <p:bldP spid="384006" grpId="0" animBg="1" autoUpdateAnimBg="0"/>
      <p:bldP spid="3840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8148"/>
          </a:xfrm>
        </p:spPr>
        <p:txBody>
          <a:bodyPr/>
          <a:lstStyle/>
          <a:p>
            <a:r>
              <a:rPr lang="zh-CN" b="1" dirty="0" smtClean="0">
                <a:latin typeface="宋体" charset="0"/>
                <a:ea typeface="宋体" charset="0"/>
              </a:rPr>
              <a:t>马克思主义</a:t>
            </a:r>
            <a:r>
              <a:rPr lang="zh-CN" b="1" dirty="0">
                <a:latin typeface="宋体" charset="0"/>
                <a:ea typeface="宋体" charset="0"/>
              </a:rPr>
              <a:t>基本</a:t>
            </a:r>
            <a:r>
              <a:rPr lang="zh-CN" b="1" dirty="0" smtClean="0">
                <a:latin typeface="宋体" charset="0"/>
                <a:ea typeface="宋体" charset="0"/>
              </a:rPr>
              <a:t>原理的</a:t>
            </a:r>
            <a:r>
              <a:rPr lang="zh-CN" altLang="en-US" b="1" dirty="0" smtClean="0">
                <a:latin typeface="宋体" charset="0"/>
                <a:ea typeface="宋体" charset="0"/>
              </a:rPr>
              <a:t>整体性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r>
              <a:rPr lang="zh-CN" b="1" dirty="0">
                <a:latin typeface="宋体" charset="0"/>
                <a:ea typeface="宋体" charset="0"/>
              </a:rPr>
              <a:t>马克思是哲学家</a:t>
            </a:r>
            <a:r>
              <a:rPr lang="zh-CN" altLang="en-US" b="1" dirty="0">
                <a:latin typeface="宋体" charset="0"/>
                <a:ea typeface="宋体" charset="0"/>
              </a:rPr>
              <a:t>？</a:t>
            </a:r>
            <a:r>
              <a:rPr lang="zh-CN" b="1" dirty="0">
                <a:latin typeface="宋体" charset="0"/>
                <a:ea typeface="宋体" charset="0"/>
              </a:rPr>
              <a:t>是政治经济学家（甚至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r>
              <a:rPr lang="zh-CN" b="1" dirty="0">
                <a:latin typeface="宋体" charset="0"/>
                <a:ea typeface="宋体" charset="0"/>
              </a:rPr>
              <a:t>经济学家）</a:t>
            </a:r>
            <a:r>
              <a:rPr lang="zh-CN" altLang="en-US" b="1" dirty="0">
                <a:latin typeface="宋体" charset="0"/>
                <a:ea typeface="宋体" charset="0"/>
              </a:rPr>
              <a:t>？</a:t>
            </a:r>
            <a:r>
              <a:rPr lang="zh-CN" b="1" dirty="0">
                <a:latin typeface="宋体" charset="0"/>
                <a:ea typeface="宋体" charset="0"/>
              </a:rPr>
              <a:t>政治家（革命家）</a:t>
            </a:r>
            <a:r>
              <a:rPr lang="zh-CN" altLang="en-US" b="1" dirty="0">
                <a:latin typeface="宋体" charset="0"/>
                <a:ea typeface="宋体" charset="0"/>
              </a:rPr>
              <a:t>？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r>
              <a:rPr lang="zh-CN" b="1" dirty="0">
                <a:latin typeface="宋体" charset="0"/>
                <a:ea typeface="宋体" charset="0"/>
              </a:rPr>
              <a:t>马克思主义</a:t>
            </a:r>
            <a:r>
              <a:rPr lang="zh-CN" altLang="en-US" b="1" dirty="0">
                <a:latin typeface="宋体" charset="0"/>
                <a:ea typeface="宋体" charset="0"/>
              </a:rPr>
              <a:t>是</a:t>
            </a:r>
            <a:r>
              <a:rPr lang="zh-CN" b="1" dirty="0">
                <a:latin typeface="宋体" charset="0"/>
                <a:ea typeface="宋体" charset="0"/>
              </a:rPr>
              <a:t>哲学</a:t>
            </a:r>
            <a:r>
              <a:rPr lang="zh-CN" altLang="en-US" b="1" dirty="0">
                <a:latin typeface="宋体" charset="0"/>
                <a:ea typeface="宋体" charset="0"/>
              </a:rPr>
              <a:t>？是</a:t>
            </a:r>
            <a:r>
              <a:rPr lang="zh-CN" b="1" dirty="0">
                <a:latin typeface="宋体" charset="0"/>
                <a:ea typeface="宋体" charset="0"/>
              </a:rPr>
              <a:t>政治经济学（甚至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r>
              <a:rPr lang="zh-CN" b="1" dirty="0">
                <a:latin typeface="宋体" charset="0"/>
                <a:ea typeface="宋体" charset="0"/>
              </a:rPr>
              <a:t>经济学）</a:t>
            </a:r>
            <a:r>
              <a:rPr lang="zh-CN" altLang="en-US" b="1" dirty="0">
                <a:latin typeface="宋体" charset="0"/>
                <a:ea typeface="宋体" charset="0"/>
              </a:rPr>
              <a:t>？是</a:t>
            </a:r>
            <a:r>
              <a:rPr lang="zh-CN" b="1" dirty="0">
                <a:latin typeface="宋体" charset="0"/>
                <a:ea typeface="宋体" charset="0"/>
              </a:rPr>
              <a:t>科学社会主义</a:t>
            </a:r>
            <a:r>
              <a:rPr lang="zh-CN" altLang="en-US" b="1" dirty="0">
                <a:latin typeface="宋体" charset="0"/>
                <a:ea typeface="宋体" charset="0"/>
              </a:rPr>
              <a:t>？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endParaRPr lang="zh-CN" b="1" dirty="0">
              <a:latin typeface="宋体" charset="0"/>
              <a:ea typeface="宋体" charset="0"/>
            </a:endParaRPr>
          </a:p>
          <a:p>
            <a:endParaRPr lang="zh-CN" altLang="en-US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0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宋体" charset="0"/>
                <a:ea typeface="宋体" charset="0"/>
              </a:rPr>
              <a:t>《</a:t>
            </a:r>
            <a:r>
              <a:rPr lang="zh-CN" b="1" dirty="0" smtClean="0">
                <a:latin typeface="宋体" charset="0"/>
                <a:ea typeface="宋体" charset="0"/>
              </a:rPr>
              <a:t>马克思主义基本原理概论</a:t>
            </a:r>
            <a:r>
              <a:rPr lang="en-US" altLang="zh-CN" b="1" dirty="0" smtClean="0">
                <a:latin typeface="宋体" charset="0"/>
                <a:ea typeface="宋体" charset="0"/>
              </a:rPr>
              <a:t>》</a:t>
            </a:r>
            <a:r>
              <a:rPr lang="zh-CN" b="1" dirty="0" smtClean="0">
                <a:latin typeface="宋体" charset="0"/>
                <a:ea typeface="宋体" charset="0"/>
              </a:rPr>
              <a:t>课</a:t>
            </a:r>
            <a:r>
              <a:rPr lang="zh-CN" b="1" dirty="0">
                <a:latin typeface="宋体" charset="0"/>
                <a:ea typeface="宋体" charset="0"/>
              </a:rPr>
              <a:t>程</a:t>
            </a:r>
            <a:r>
              <a:rPr lang="zh-CN" b="1" dirty="0" smtClean="0">
                <a:latin typeface="宋体" charset="0"/>
                <a:ea typeface="宋体" charset="0"/>
              </a:rPr>
              <a:t>教</a:t>
            </a:r>
            <a:r>
              <a:rPr lang="zh-CN" altLang="en-US" b="1" dirty="0" smtClean="0">
                <a:latin typeface="宋体" charset="0"/>
                <a:ea typeface="宋体" charset="0"/>
              </a:rPr>
              <a:t>材</a:t>
            </a:r>
            <a:r>
              <a:rPr lang="zh-CN" b="1" dirty="0" smtClean="0">
                <a:latin typeface="宋体" charset="0"/>
                <a:ea typeface="宋体" charset="0"/>
              </a:rPr>
              <a:t>体系的四个层级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b="1" dirty="0">
                <a:latin typeface="宋体" charset="0"/>
                <a:ea typeface="宋体" charset="0"/>
              </a:rPr>
              <a:t>  </a:t>
            </a:r>
            <a:r>
              <a:rPr lang="zh-CN" b="1" dirty="0">
                <a:solidFill>
                  <a:srgbClr val="FFC000"/>
                </a:solidFill>
                <a:latin typeface="宋体" charset="0"/>
                <a:ea typeface="宋体" charset="0"/>
              </a:rPr>
              <a:t>第一层级，</a:t>
            </a:r>
            <a:r>
              <a:rPr lang="zh-CN" altLang="en-US" b="1" dirty="0">
                <a:solidFill>
                  <a:srgbClr val="FFC000"/>
                </a:solidFill>
                <a:latin typeface="宋体" charset="0"/>
                <a:ea typeface="宋体" charset="0"/>
              </a:rPr>
              <a:t>即世界观层级，</a:t>
            </a:r>
            <a:r>
              <a:rPr lang="zh-CN" b="1" dirty="0">
                <a:latin typeface="宋体" charset="0"/>
                <a:ea typeface="宋体" charset="0"/>
              </a:rPr>
              <a:t>研究人们生活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zh-CN" b="1" dirty="0">
                <a:latin typeface="宋体" charset="0"/>
                <a:ea typeface="宋体" charset="0"/>
              </a:rPr>
              <a:t>其中的两个世界的关系，即物质世界与精神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zh-CN" b="1" dirty="0">
                <a:latin typeface="宋体" charset="0"/>
                <a:ea typeface="宋体" charset="0"/>
              </a:rPr>
              <a:t>世界的关系</a:t>
            </a:r>
            <a:r>
              <a:rPr lang="zh-CN" altLang="en-US" b="1" dirty="0">
                <a:latin typeface="宋体" charset="0"/>
                <a:ea typeface="宋体" charset="0"/>
              </a:rPr>
              <a:t>。这个层级阐述了辩证唯物主义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zh-CN" altLang="en-US" b="1" dirty="0">
                <a:latin typeface="宋体" charset="0"/>
                <a:ea typeface="宋体" charset="0"/>
              </a:rPr>
              <a:t>、唯物辩证法的理论，</a:t>
            </a:r>
            <a:r>
              <a:rPr lang="zh-CN" b="1" dirty="0">
                <a:latin typeface="宋体" charset="0"/>
                <a:ea typeface="宋体" charset="0"/>
              </a:rPr>
              <a:t>这个研究的最重要的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zh-CN" b="1" dirty="0">
                <a:latin typeface="宋体" charset="0"/>
                <a:ea typeface="宋体" charset="0"/>
              </a:rPr>
              <a:t>观</a:t>
            </a:r>
            <a:r>
              <a:rPr lang="zh-CN" altLang="en-US" b="1" dirty="0">
                <a:latin typeface="宋体" charset="0"/>
                <a:ea typeface="宋体" charset="0"/>
              </a:rPr>
              <a:t>点</a:t>
            </a:r>
            <a:r>
              <a:rPr lang="zh-CN" b="1" dirty="0">
                <a:latin typeface="宋体" charset="0"/>
                <a:ea typeface="宋体" charset="0"/>
              </a:rPr>
              <a:t>是两个世界统一于物质，统一于具有辩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zh-CN" b="1" dirty="0">
                <a:latin typeface="宋体" charset="0"/>
                <a:ea typeface="宋体" charset="0"/>
              </a:rPr>
              <a:t>证性的物质。</a:t>
            </a:r>
          </a:p>
          <a:p>
            <a:endParaRPr lang="zh-CN" dirty="0">
              <a:latin typeface="Verdana" charset="0"/>
              <a:ea typeface="宋体" charset="0"/>
            </a:endParaRPr>
          </a:p>
          <a:p>
            <a:endParaRPr lang="zh-CN" altLang="en-US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5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5033962"/>
          </a:xfrm>
        </p:spPr>
        <p:txBody>
          <a:bodyPr/>
          <a:lstStyle/>
          <a:p>
            <a:r>
              <a:rPr lang="zh-CN" b="1" dirty="0">
                <a:solidFill>
                  <a:srgbClr val="FFC000"/>
                </a:solidFill>
                <a:latin typeface="Verdana" charset="0"/>
                <a:ea typeface="宋体" charset="0"/>
              </a:rPr>
              <a:t>第二个层级，</a:t>
            </a:r>
            <a:r>
              <a:rPr lang="zh-CN" altLang="en-US" b="1" dirty="0">
                <a:solidFill>
                  <a:srgbClr val="FFC000"/>
                </a:solidFill>
                <a:latin typeface="Verdana" charset="0"/>
                <a:ea typeface="宋体" charset="0"/>
              </a:rPr>
              <a:t>即人类基本活动层级（属人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C000"/>
                </a:solidFill>
                <a:latin typeface="Verdana" charset="0"/>
                <a:ea typeface="宋体" charset="0"/>
              </a:rPr>
              <a:t>世界观层次），</a:t>
            </a:r>
            <a:r>
              <a:rPr lang="zh-CN" b="1" dirty="0">
                <a:latin typeface="Verdana" charset="0"/>
                <a:ea typeface="宋体" charset="0"/>
              </a:rPr>
              <a:t>研究人们的两种基本活动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的关系，即改造世界与认识世界即实践与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认识的关系</a:t>
            </a:r>
            <a:r>
              <a:rPr lang="zh-CN" altLang="en-US" b="1" dirty="0">
                <a:latin typeface="Verdana" charset="0"/>
                <a:ea typeface="宋体" charset="0"/>
              </a:rPr>
              <a:t>。这个层级阐述了实践唯物主</a:t>
            </a:r>
          </a:p>
          <a:p>
            <a:pPr marL="0" indent="0">
              <a:buNone/>
            </a:pPr>
            <a:r>
              <a:rPr lang="zh-CN" altLang="en-US" b="1" dirty="0">
                <a:latin typeface="Verdana" charset="0"/>
                <a:ea typeface="宋体" charset="0"/>
              </a:rPr>
              <a:t>义和辩证唯物主义能动反映论的理论；</a:t>
            </a:r>
            <a:r>
              <a:rPr lang="zh-CN" b="1" dirty="0">
                <a:latin typeface="Verdana" charset="0"/>
                <a:ea typeface="宋体" charset="0"/>
              </a:rPr>
              <a:t>这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个研究的最重要的观</a:t>
            </a:r>
            <a:r>
              <a:rPr lang="zh-CN" altLang="en-US" b="1" dirty="0">
                <a:latin typeface="Verdana" charset="0"/>
                <a:ea typeface="宋体" charset="0"/>
              </a:rPr>
              <a:t>点</a:t>
            </a:r>
            <a:r>
              <a:rPr lang="zh-CN" b="1" dirty="0">
                <a:latin typeface="Verdana" charset="0"/>
                <a:ea typeface="宋体" charset="0"/>
              </a:rPr>
              <a:t>是人们的两种基本</a:t>
            </a:r>
            <a:endParaRPr lang="zh-CN" altLang="en-US" b="1" dirty="0">
              <a:latin typeface="Verdana" charset="0"/>
              <a:ea typeface="宋体" charset="0"/>
            </a:endParaRPr>
          </a:p>
          <a:p>
            <a:pPr marL="0" indent="0">
              <a:buNone/>
            </a:pPr>
            <a:r>
              <a:rPr lang="zh-CN" b="1" dirty="0">
                <a:latin typeface="Verdana" charset="0"/>
                <a:ea typeface="宋体" charset="0"/>
              </a:rPr>
              <a:t>活动统一于实践。</a:t>
            </a:r>
          </a:p>
          <a:p>
            <a:endParaRPr lang="zh-CN" altLang="en-US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5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cs typeface="+mj-cs"/>
              </a:rPr>
              <a:t/>
            </a:r>
            <a:br>
              <a:rPr lang="en-US" altLang="zh-CN" dirty="0" smtClean="0">
                <a:cs typeface="+mj-cs"/>
              </a:rPr>
            </a:br>
            <a:endParaRPr lang="zh-CN" altLang="en-US" dirty="0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4"/>
            <a:ext cx="8219256" cy="5721499"/>
          </a:xfrm>
        </p:spPr>
        <p:txBody>
          <a:bodyPr/>
          <a:lstStyle/>
          <a:p>
            <a:endParaRPr lang="en-US" altLang="zh-CN" b="1" dirty="0" smtClean="0">
              <a:solidFill>
                <a:srgbClr val="FFC000"/>
              </a:solidFill>
              <a:latin typeface="Verdana" charset="0"/>
              <a:ea typeface="宋体" charset="0"/>
            </a:endParaRPr>
          </a:p>
          <a:p>
            <a:endParaRPr lang="en-US" altLang="zh-CN" b="1" dirty="0">
              <a:solidFill>
                <a:srgbClr val="FFC000"/>
              </a:solidFill>
              <a:latin typeface="Verdana" charset="0"/>
              <a:ea typeface="宋体" charset="0"/>
            </a:endParaRPr>
          </a:p>
          <a:p>
            <a:r>
              <a:rPr lang="zh-CN" b="1" dirty="0" smtClean="0">
                <a:solidFill>
                  <a:srgbClr val="FFC000"/>
                </a:solidFill>
                <a:latin typeface="Verdana" charset="0"/>
                <a:ea typeface="宋体" charset="0"/>
              </a:rPr>
              <a:t>第三个层级</a:t>
            </a:r>
            <a:r>
              <a:rPr lang="zh-CN" b="1" dirty="0">
                <a:solidFill>
                  <a:srgbClr val="FFC000"/>
                </a:solidFill>
                <a:latin typeface="Verdana" charset="0"/>
                <a:ea typeface="宋体" charset="0"/>
              </a:rPr>
              <a:t>，</a:t>
            </a:r>
            <a:r>
              <a:rPr lang="zh-CN" altLang="en-US" b="1" dirty="0">
                <a:solidFill>
                  <a:srgbClr val="FFC000"/>
                </a:solidFill>
                <a:latin typeface="Verdana" charset="0"/>
                <a:ea typeface="宋体" charset="0"/>
              </a:rPr>
              <a:t>即人类活动的基本领域层级</a:t>
            </a:r>
            <a:r>
              <a:rPr lang="zh-CN" altLang="en-US" b="1" dirty="0" smtClean="0">
                <a:solidFill>
                  <a:srgbClr val="FFC000"/>
                </a:solidFill>
                <a:latin typeface="Verdana" charset="0"/>
                <a:ea typeface="宋体" charset="0"/>
              </a:rPr>
              <a:t>（人类</a:t>
            </a:r>
            <a:r>
              <a:rPr lang="zh-CN" altLang="en-US" b="1" dirty="0">
                <a:solidFill>
                  <a:srgbClr val="FFC000"/>
                </a:solidFill>
                <a:latin typeface="Verdana" charset="0"/>
                <a:ea typeface="宋体" charset="0"/>
              </a:rPr>
              <a:t>社会层次</a:t>
            </a:r>
            <a:r>
              <a:rPr lang="zh-CN" altLang="en-US" b="1" dirty="0" smtClean="0">
                <a:solidFill>
                  <a:srgbClr val="FFC000"/>
                </a:solidFill>
                <a:latin typeface="Verdana" charset="0"/>
                <a:ea typeface="宋体" charset="0"/>
              </a:rPr>
              <a:t>）</a:t>
            </a:r>
            <a:r>
              <a:rPr lang="zh-CN" altLang="zh-CN" b="1" dirty="0" smtClean="0">
                <a:solidFill>
                  <a:srgbClr val="FFC000"/>
                </a:solidFill>
                <a:latin typeface="Verdana" charset="0"/>
                <a:ea typeface="宋体" charset="0"/>
              </a:rPr>
              <a:t>。</a:t>
            </a:r>
            <a:r>
              <a:rPr lang="zh-CN" altLang="en-US" b="1" dirty="0" smtClean="0">
                <a:latin typeface="Verdana" charset="0"/>
                <a:ea typeface="宋体" charset="0"/>
              </a:rPr>
              <a:t>这个层级</a:t>
            </a:r>
            <a:r>
              <a:rPr lang="zh-CN" b="1" dirty="0" smtClean="0">
                <a:latin typeface="Verdana" charset="0"/>
                <a:ea typeface="宋体" charset="0"/>
              </a:rPr>
              <a:t>阐述了马克思最伟</a:t>
            </a:r>
            <a:r>
              <a:rPr lang="zh-CN" b="1" dirty="0">
                <a:latin typeface="Verdana" charset="0"/>
                <a:ea typeface="宋体" charset="0"/>
              </a:rPr>
              <a:t>大的科学发现——</a:t>
            </a:r>
            <a:r>
              <a:rPr lang="zh-CN" b="1" dirty="0" smtClean="0">
                <a:latin typeface="Verdana" charset="0"/>
                <a:ea typeface="宋体" charset="0"/>
              </a:rPr>
              <a:t>历史唯物主义</a:t>
            </a:r>
            <a:r>
              <a:rPr lang="zh-CN" altLang="en-US" b="1" dirty="0">
                <a:latin typeface="Verdana" charset="0"/>
                <a:ea typeface="宋体" charset="0"/>
              </a:rPr>
              <a:t>；</a:t>
            </a:r>
            <a:r>
              <a:rPr lang="zh-CN" b="1" dirty="0">
                <a:latin typeface="Verdana" charset="0"/>
                <a:ea typeface="宋体" charset="0"/>
              </a:rPr>
              <a:t>这个研究的最重要的观</a:t>
            </a:r>
            <a:r>
              <a:rPr lang="zh-CN" altLang="en-US" b="1" dirty="0">
                <a:latin typeface="Verdana" charset="0"/>
                <a:ea typeface="宋体" charset="0"/>
              </a:rPr>
              <a:t>点</a:t>
            </a:r>
            <a:r>
              <a:rPr lang="zh-CN" altLang="en-US" b="1" dirty="0" smtClean="0">
                <a:latin typeface="Verdana" charset="0"/>
                <a:ea typeface="宋体" charset="0"/>
              </a:rPr>
              <a:t>社会存在决</a:t>
            </a:r>
            <a:r>
              <a:rPr lang="zh-CN" altLang="en-US" b="1" dirty="0">
                <a:latin typeface="Verdana" charset="0"/>
                <a:ea typeface="宋体" charset="0"/>
              </a:rPr>
              <a:t>定社会意识，</a:t>
            </a:r>
            <a:r>
              <a:rPr lang="zh-CN" b="1" dirty="0">
                <a:latin typeface="Verdana" charset="0"/>
                <a:ea typeface="宋体" charset="0"/>
              </a:rPr>
              <a:t>是经济生活制约着人类</a:t>
            </a:r>
            <a:r>
              <a:rPr lang="zh-CN" b="1" dirty="0" smtClean="0">
                <a:latin typeface="Verdana" charset="0"/>
                <a:ea typeface="宋体" charset="0"/>
              </a:rPr>
              <a:t>的全部</a:t>
            </a:r>
            <a:r>
              <a:rPr lang="zh-CN" b="1" dirty="0">
                <a:latin typeface="Verdana" charset="0"/>
                <a:ea typeface="宋体" charset="0"/>
              </a:rPr>
              <a:t>生活，人民群众是历史的创造者。</a:t>
            </a:r>
          </a:p>
          <a:p>
            <a:endParaRPr lang="zh-CN" altLang="en-US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1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1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6528</TotalTime>
  <Words>1493</Words>
  <Application>Microsoft Macintosh PowerPoint</Application>
  <PresentationFormat>全屏显示(4:3)</PresentationFormat>
  <Paragraphs>340</Paragraphs>
  <Slides>54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什么是哲学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Timeline</dc:title>
  <dc:creator>user</dc:creator>
  <cp:lastModifiedBy>Mengtian Fan</cp:lastModifiedBy>
  <cp:revision>455</cp:revision>
  <dcterms:created xsi:type="dcterms:W3CDTF">2010-12-10T16:18:59Z</dcterms:created>
  <dcterms:modified xsi:type="dcterms:W3CDTF">2019-09-29T14:54:07Z</dcterms:modified>
</cp:coreProperties>
</file>