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435" r:id="rId2"/>
    <p:sldId id="319" r:id="rId3"/>
    <p:sldId id="600" r:id="rId4"/>
    <p:sldId id="604" r:id="rId5"/>
    <p:sldId id="605" r:id="rId6"/>
    <p:sldId id="607" r:id="rId7"/>
    <p:sldId id="610" r:id="rId8"/>
    <p:sldId id="615" r:id="rId9"/>
    <p:sldId id="616" r:id="rId10"/>
    <p:sldId id="617" r:id="rId11"/>
    <p:sldId id="651" r:id="rId12"/>
    <p:sldId id="618" r:id="rId13"/>
    <p:sldId id="619" r:id="rId14"/>
    <p:sldId id="620" r:id="rId15"/>
    <p:sldId id="621" r:id="rId16"/>
    <p:sldId id="622" r:id="rId17"/>
    <p:sldId id="623" r:id="rId18"/>
    <p:sldId id="624" r:id="rId19"/>
    <p:sldId id="643" r:id="rId20"/>
    <p:sldId id="652"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3870"/>
    <a:srgbClr val="FF0000"/>
    <a:srgbClr val="FFFFCC"/>
    <a:srgbClr val="FFCAC9"/>
    <a:srgbClr val="99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84780" autoAdjust="0"/>
  </p:normalViewPr>
  <p:slideViewPr>
    <p:cSldViewPr>
      <p:cViewPr varScale="1">
        <p:scale>
          <a:sx n="57" d="100"/>
          <a:sy n="57" d="100"/>
        </p:scale>
        <p:origin x="125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12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0F09445-B63D-4A52-923E-4ED83F0314CA}" type="slidenum">
              <a:rPr lang="en-US" altLang="zh-CN"/>
              <a:pPr/>
              <a:t>‹#›</a:t>
            </a:fld>
            <a:endParaRPr lang="en-US" altLang="zh-CN"/>
          </a:p>
        </p:txBody>
      </p:sp>
    </p:spTree>
    <p:extLst>
      <p:ext uri="{BB962C8B-B14F-4D97-AF65-F5344CB8AC3E}">
        <p14:creationId xmlns:p14="http://schemas.microsoft.com/office/powerpoint/2010/main" val="183928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83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FA07FA-3657-4AFB-9347-76548665BEFD}" type="slidenum">
              <a:rPr lang="en-US" altLang="zh-CN"/>
              <a:pPr/>
              <a:t>‹#›</a:t>
            </a:fld>
            <a:endParaRPr lang="en-US" altLang="zh-CN"/>
          </a:p>
        </p:txBody>
      </p:sp>
    </p:spTree>
    <p:extLst>
      <p:ext uri="{BB962C8B-B14F-4D97-AF65-F5344CB8AC3E}">
        <p14:creationId xmlns:p14="http://schemas.microsoft.com/office/powerpoint/2010/main" val="203977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a:t>
            </a:fld>
            <a:endParaRPr lang="en-US" altLang="zh-CN"/>
          </a:p>
        </p:txBody>
      </p:sp>
    </p:spTree>
    <p:extLst>
      <p:ext uri="{BB962C8B-B14F-4D97-AF65-F5344CB8AC3E}">
        <p14:creationId xmlns:p14="http://schemas.microsoft.com/office/powerpoint/2010/main" val="34106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11</a:t>
            </a:fld>
            <a:endParaRPr lang="en-US" altLang="zh-CN"/>
          </a:p>
        </p:txBody>
      </p:sp>
    </p:spTree>
    <p:extLst>
      <p:ext uri="{BB962C8B-B14F-4D97-AF65-F5344CB8AC3E}">
        <p14:creationId xmlns:p14="http://schemas.microsoft.com/office/powerpoint/2010/main" val="3227825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同样一个接口，不同的数据有不同的状态</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12</a:t>
            </a:fld>
            <a:endParaRPr lang="en-US" altLang="zh-CN"/>
          </a:p>
        </p:txBody>
      </p:sp>
    </p:spTree>
    <p:extLst>
      <p:ext uri="{BB962C8B-B14F-4D97-AF65-F5344CB8AC3E}">
        <p14:creationId xmlns:p14="http://schemas.microsoft.com/office/powerpoint/2010/main" val="790936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本门课不可能什么都教会，“软件工程”这方面会有专门的课程讲授。</a:t>
            </a:r>
            <a:endParaRPr lang="en-US" altLang="zh-CN" dirty="0"/>
          </a:p>
          <a:p>
            <a:r>
              <a:rPr lang="zh-CN" altLang="en-US" dirty="0"/>
              <a:t>如需要做复杂的事情，要么学习后续课程，要么和专业软件人员合作，单纯学过</a:t>
            </a:r>
            <a:r>
              <a:rPr lang="en-US" altLang="zh-CN" dirty="0"/>
              <a:t>C++</a:t>
            </a:r>
            <a:r>
              <a:rPr lang="zh-CN" altLang="en-US" dirty="0"/>
              <a:t>并不能达到要求</a:t>
            </a:r>
            <a:endParaRPr lang="en-US" altLang="zh-CN"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13</a:t>
            </a:fld>
            <a:endParaRPr lang="en-US" altLang="zh-CN"/>
          </a:p>
        </p:txBody>
      </p:sp>
    </p:spTree>
    <p:extLst>
      <p:ext uri="{BB962C8B-B14F-4D97-AF65-F5344CB8AC3E}">
        <p14:creationId xmlns:p14="http://schemas.microsoft.com/office/powerpoint/2010/main" val="2360483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在分析之前，还有需求（售前）。这个地方国内做得不好，雇主与软件开发公司之间沟通不畅，开发公司有时没有专业人员协助雇主真正的提炼需求，造成开发过程中，不断修改设计</a:t>
            </a:r>
            <a:endParaRPr lang="en-US" altLang="zh-CN" dirty="0"/>
          </a:p>
          <a:p>
            <a:r>
              <a:rPr lang="zh-CN" altLang="en-US" dirty="0"/>
              <a:t>可以举例子：买无线路由器，很多同学需求就非常低，能上网就行，但是买回来不断变更需求，没有密码啦，无线接纳人数受限啦</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14</a:t>
            </a:fld>
            <a:endParaRPr lang="en-US" altLang="zh-CN"/>
          </a:p>
        </p:txBody>
      </p:sp>
    </p:spTree>
    <p:extLst>
      <p:ext uri="{BB962C8B-B14F-4D97-AF65-F5344CB8AC3E}">
        <p14:creationId xmlns:p14="http://schemas.microsoft.com/office/powerpoint/2010/main" val="298215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设计语言</a:t>
            </a:r>
            <a:r>
              <a:rPr lang="en-US" altLang="zh-CN" dirty="0"/>
              <a:t>UML</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15</a:t>
            </a:fld>
            <a:endParaRPr lang="en-US" altLang="zh-CN"/>
          </a:p>
        </p:txBody>
      </p:sp>
    </p:spTree>
    <p:extLst>
      <p:ext uri="{BB962C8B-B14F-4D97-AF65-F5344CB8AC3E}">
        <p14:creationId xmlns:p14="http://schemas.microsoft.com/office/powerpoint/2010/main" val="1834222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软件测试：可靠性高的软件，</a:t>
            </a:r>
            <a:r>
              <a:rPr lang="en-US" altLang="zh-CN" dirty="0"/>
              <a:t>7</a:t>
            </a:r>
            <a:r>
              <a:rPr lang="zh-CN" altLang="en-US" dirty="0"/>
              <a:t>成开发费用用在测试方面，例如</a:t>
            </a:r>
            <a:r>
              <a:rPr lang="en-US" altLang="zh-CN" dirty="0" err="1"/>
              <a:t>iOS</a:t>
            </a:r>
            <a:r>
              <a:rPr lang="zh-CN" altLang="en-US" dirty="0"/>
              <a:t>出错，</a:t>
            </a:r>
            <a:r>
              <a:rPr lang="en-US" altLang="zh-CN" dirty="0"/>
              <a:t>Office</a:t>
            </a:r>
            <a:r>
              <a:rPr lang="zh-CN" altLang="en-US" dirty="0"/>
              <a:t>也会出错</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17</a:t>
            </a:fld>
            <a:endParaRPr lang="en-US" altLang="zh-CN"/>
          </a:p>
        </p:txBody>
      </p:sp>
    </p:spTree>
    <p:extLst>
      <p:ext uri="{BB962C8B-B14F-4D97-AF65-F5344CB8AC3E}">
        <p14:creationId xmlns:p14="http://schemas.microsoft.com/office/powerpoint/2010/main" val="311507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软件维护：使用中发现问题需要修补，新功能模块增加</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18</a:t>
            </a:fld>
            <a:endParaRPr lang="en-US" altLang="zh-CN"/>
          </a:p>
        </p:txBody>
      </p:sp>
    </p:spTree>
    <p:extLst>
      <p:ext uri="{BB962C8B-B14F-4D97-AF65-F5344CB8AC3E}">
        <p14:creationId xmlns:p14="http://schemas.microsoft.com/office/powerpoint/2010/main" val="344518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4BBEEC-6E0E-4A80-91D9-19B9E314269B}" type="slidenum">
              <a:rPr lang="en-US" altLang="zh-CN"/>
              <a:pPr eaLnBrk="1" hangingPunct="1"/>
              <a:t>2</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第一章教学设计</a:t>
            </a:r>
          </a:p>
          <a:p>
            <a:r>
              <a:rPr lang="zh-CN" altLang="zh-CN" sz="1200" kern="1200" dirty="0">
                <a:solidFill>
                  <a:schemeClr val="tx1"/>
                </a:solidFill>
                <a:effectLst/>
                <a:latin typeface="Arial" charset="0"/>
                <a:ea typeface="宋体" pitchFamily="2" charset="-122"/>
                <a:cs typeface="+mn-cs"/>
              </a:rPr>
              <a:t>作为全书的开始，第一章简要介绍了面向对象的程序设计思想和程序设计基础知识，这部分内容对于全书的学习是非常重要的，在教学中不可忽略。教师应在大课上详细讲解，不能只由学生自学。因为没有学过面向对象程序设计的学生自学本章内容会感到困难。</a:t>
            </a:r>
          </a:p>
          <a:p>
            <a:r>
              <a:rPr lang="zh-CN" altLang="zh-CN" sz="1200" kern="1200" dirty="0">
                <a:solidFill>
                  <a:schemeClr val="tx1"/>
                </a:solidFill>
                <a:effectLst/>
                <a:latin typeface="Arial" charset="0"/>
                <a:ea typeface="宋体" pitchFamily="2" charset="-122"/>
                <a:cs typeface="+mn-cs"/>
              </a:rPr>
              <a:t>首先应该向学生阐明：语言是思维的工具，思维是通过语言来表述的。语法简单、词汇较少的语言，本身容易掌握，但是表现力比较差，用它表达思想就很难。语法相对复杂、词汇量大的语言，由于其表现手段多样，表现力也就比较强，用它表达思想就比较容易。因此复杂的语法和词汇不是我们学习路上的障碍，而是我们表达思维的助手。面向过程的语言只能支持较简单的思维模式，而人类的思维非常复杂，因而人们采用面向过程的程序设计语言描述问题和解决问题的方法处理问题就感觉很困难。面向对象语言的表达能力相对较强，更接近人类的思维模式，因而采用面向对象的语言来描述问题和解决问题的方法处理问题就比较容易。关于计算机语言的发展和演变，及计算机语言与人类语言的关系等方面内容，《面向对象的系统分析》一书讲得很透彻。</a:t>
            </a:r>
          </a:p>
          <a:p>
            <a:r>
              <a:rPr lang="zh-CN" altLang="zh-CN" sz="1200" kern="1200" dirty="0">
                <a:solidFill>
                  <a:schemeClr val="tx1"/>
                </a:solidFill>
                <a:effectLst/>
                <a:latin typeface="Arial" charset="0"/>
                <a:ea typeface="宋体" pitchFamily="2" charset="-122"/>
                <a:cs typeface="+mn-cs"/>
              </a:rPr>
              <a:t>对于什么是对象，如何对同类型对象进行抽象、将抽象的结果封装成为类，也要进行简单通俗的介绍。</a:t>
            </a:r>
            <a:endParaRPr lang="en-US" altLang="zh-CN" sz="1200" kern="1200" dirty="0">
              <a:solidFill>
                <a:schemeClr val="tx1"/>
              </a:solidFill>
              <a:effectLst/>
              <a:latin typeface="Arial" charset="0"/>
              <a:ea typeface="宋体" pitchFamily="2" charset="-122"/>
              <a:cs typeface="+mn-cs"/>
            </a:endParaRPr>
          </a:p>
          <a:p>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第一章重点难点</a:t>
            </a:r>
          </a:p>
          <a:p>
            <a:r>
              <a:rPr lang="zh-CN" altLang="zh-CN" sz="1200" kern="1200" dirty="0">
                <a:solidFill>
                  <a:schemeClr val="tx1"/>
                </a:solidFill>
                <a:effectLst/>
                <a:latin typeface="Arial" charset="0"/>
                <a:ea typeface="宋体" pitchFamily="2" charset="-122"/>
                <a:cs typeface="+mn-cs"/>
              </a:rPr>
              <a:t>本章作为全书的开篇，旨在使学生初步了解面向对象的程序设计语言之由来学习中具体接触到每一个新的概念、语法时都能够清楚地认识到，它在面向对象的方法中、在</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语言中的地位和作用是什么。另一方面，是希望学生，初步了解面向对象的程序设计思想之基本特点，概要性地了解面向对象的软件开发方法，为后续章节的学习奠定基础。</a:t>
            </a:r>
          </a:p>
          <a:p>
            <a:r>
              <a:rPr lang="zh-CN" altLang="zh-CN" sz="1200" kern="1200" dirty="0">
                <a:solidFill>
                  <a:schemeClr val="tx1"/>
                </a:solidFill>
                <a:effectLst/>
                <a:latin typeface="Arial" charset="0"/>
                <a:ea typeface="宋体" pitchFamily="2" charset="-122"/>
                <a:cs typeface="+mn-cs"/>
              </a:rPr>
              <a:t>为什么需要首先有一个初步和概要性的了解呢？一方面，这是为了在以后的在一开始就能够认识到，面向对象的思想与人类所习惯的思维方式是一致的，虽然</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语言比起面向过程的语言（如</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语言）来要复杂许多，但是</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设计者的目的是为了使事情变得更简单，而不是故弄玄虚将事情搞得更复杂。事实上，正是由于</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语法的复杂性，使得它的表现能力更强，程序员用</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来写程序的时候能够更容易、更灵活地实现各种功能。</a:t>
            </a:r>
          </a:p>
          <a:p>
            <a:r>
              <a:rPr lang="zh-CN" altLang="zh-CN" sz="1200" kern="1200" dirty="0">
                <a:solidFill>
                  <a:schemeClr val="tx1"/>
                </a:solidFill>
                <a:effectLst/>
                <a:latin typeface="Arial" charset="0"/>
                <a:ea typeface="宋体" pitchFamily="2" charset="-122"/>
                <a:cs typeface="+mn-cs"/>
              </a:rPr>
              <a:t>学生在阅读本章</a:t>
            </a:r>
            <a:r>
              <a:rPr lang="en-US" altLang="zh-CN" sz="1200" kern="1200" dirty="0">
                <a:solidFill>
                  <a:schemeClr val="tx1"/>
                </a:solidFill>
                <a:effectLst/>
                <a:latin typeface="Arial" charset="0"/>
                <a:ea typeface="宋体" pitchFamily="2" charset="-122"/>
                <a:cs typeface="+mn-cs"/>
              </a:rPr>
              <a:t>1.1-1.3</a:t>
            </a:r>
            <a:r>
              <a:rPr lang="zh-CN" altLang="zh-CN" sz="1200" kern="1200" dirty="0">
                <a:solidFill>
                  <a:schemeClr val="tx1"/>
                </a:solidFill>
                <a:effectLst/>
                <a:latin typeface="Arial" charset="0"/>
                <a:ea typeface="宋体" pitchFamily="2" charset="-122"/>
                <a:cs typeface="+mn-cs"/>
              </a:rPr>
              <a:t>时会感觉很多问题理解不透，这是正常的。因为需要学完本教材的全部内容，才能对</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语言和面向对象的方法有一个全面的认识。而本章在一开始就给出了一个全面介绍，虽然尽量使用通俗的语言，但是肯定仍有一些问题是学生先现在不能完全理解的。对此学生不必深究，对</a:t>
            </a:r>
            <a:r>
              <a:rPr lang="en-US" altLang="zh-CN" sz="1200" kern="1200" dirty="0">
                <a:solidFill>
                  <a:schemeClr val="tx1"/>
                </a:solidFill>
                <a:effectLst/>
                <a:latin typeface="Arial" charset="0"/>
                <a:ea typeface="宋体" pitchFamily="2" charset="-122"/>
                <a:cs typeface="+mn-cs"/>
              </a:rPr>
              <a:t>1.1-1.3</a:t>
            </a:r>
            <a:r>
              <a:rPr lang="zh-CN" altLang="zh-CN" sz="1200" kern="1200" dirty="0">
                <a:solidFill>
                  <a:schemeClr val="tx1"/>
                </a:solidFill>
                <a:effectLst/>
                <a:latin typeface="Arial" charset="0"/>
                <a:ea typeface="宋体" pitchFamily="2" charset="-122"/>
                <a:cs typeface="+mn-cs"/>
              </a:rPr>
              <a:t>的内容阅读后有个大致的了解就行。</a:t>
            </a:r>
          </a:p>
          <a:p>
            <a:r>
              <a:rPr lang="en-US" altLang="zh-CN" sz="1200" kern="1200" dirty="0">
                <a:solidFill>
                  <a:schemeClr val="tx1"/>
                </a:solidFill>
                <a:effectLst/>
                <a:latin typeface="Arial" charset="0"/>
                <a:ea typeface="宋体" pitchFamily="2" charset="-122"/>
                <a:cs typeface="+mn-cs"/>
              </a:rPr>
              <a:t>1.4</a:t>
            </a:r>
            <a:r>
              <a:rPr lang="zh-CN" altLang="zh-CN" sz="1200" kern="1200" dirty="0">
                <a:solidFill>
                  <a:schemeClr val="tx1"/>
                </a:solidFill>
                <a:effectLst/>
                <a:latin typeface="Arial" charset="0"/>
                <a:ea typeface="宋体" pitchFamily="2" charset="-122"/>
                <a:cs typeface="+mn-cs"/>
              </a:rPr>
              <a:t>节介绍了信息的表示与存储，这是程序设计的基本知识，是必须掌握的基础。建议学生认真学习、完全掌握。不过有些学生可能会觉得这些知识在编程中并没有直接使用，不学这一节好像也不影响学习编程。但是没有这些基础知识，会影响你对程序理解。当然，如果觉得枯燥，也可以先略过这一节，待以后遇到疑问时，再来学习。因此有的教师在讲课时也略过这一节，留给学生自学，我本人就是这样做的。</a:t>
            </a:r>
          </a:p>
          <a:p>
            <a:r>
              <a:rPr lang="en-US" altLang="zh-CN" sz="1200" kern="1200" dirty="0">
                <a:solidFill>
                  <a:schemeClr val="tx1"/>
                </a:solidFill>
                <a:effectLst/>
                <a:latin typeface="Arial" charset="0"/>
                <a:ea typeface="宋体" pitchFamily="2" charset="-122"/>
                <a:cs typeface="+mn-cs"/>
              </a:rPr>
              <a:t>1.5</a:t>
            </a:r>
            <a:r>
              <a:rPr lang="zh-CN" altLang="zh-CN" sz="1200" kern="1200" dirty="0">
                <a:solidFill>
                  <a:schemeClr val="tx1"/>
                </a:solidFill>
                <a:effectLst/>
                <a:latin typeface="Arial" charset="0"/>
                <a:ea typeface="宋体" pitchFamily="2" charset="-122"/>
                <a:cs typeface="+mn-cs"/>
              </a:rPr>
              <a:t>节简单介绍了程序的开发过程和一些术语，不必死记硬背，最好结合实验来体会。</a:t>
            </a:r>
          </a:p>
          <a:p>
            <a:r>
              <a:rPr lang="zh-CN" altLang="zh-CN" sz="1200" kern="1200" dirty="0">
                <a:solidFill>
                  <a:schemeClr val="tx1"/>
                </a:solidFill>
                <a:effectLst/>
                <a:latin typeface="Arial" charset="0"/>
                <a:ea typeface="宋体" pitchFamily="2" charset="-122"/>
                <a:cs typeface="+mn-cs"/>
              </a:rPr>
              <a:t>本章的主要实验任务是学会使用两种</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开发工具，本书的实验用的是</a:t>
            </a:r>
            <a:r>
              <a:rPr lang="en-US" altLang="zh-CN" sz="1200" kern="1200" dirty="0">
                <a:solidFill>
                  <a:schemeClr val="tx1"/>
                </a:solidFill>
                <a:effectLst/>
                <a:latin typeface="Arial" charset="0"/>
                <a:ea typeface="宋体" pitchFamily="2" charset="-122"/>
                <a:cs typeface="+mn-cs"/>
              </a:rPr>
              <a:t>Visual Studio 2008</a:t>
            </a:r>
            <a:r>
              <a:rPr lang="zh-CN" altLang="zh-CN" sz="1200" kern="1200" dirty="0">
                <a:solidFill>
                  <a:schemeClr val="tx1"/>
                </a:solidFill>
                <a:effectLst/>
                <a:latin typeface="Arial" charset="0"/>
                <a:ea typeface="宋体" pitchFamily="2" charset="-122"/>
                <a:cs typeface="+mn-cs"/>
              </a:rPr>
              <a:t>开发环境（</a:t>
            </a:r>
            <a:r>
              <a:rPr lang="en-US" altLang="zh-CN" sz="1200" kern="1200" dirty="0">
                <a:solidFill>
                  <a:schemeClr val="tx1"/>
                </a:solidFill>
                <a:effectLst/>
                <a:latin typeface="Arial" charset="0"/>
                <a:ea typeface="宋体" pitchFamily="2" charset="-122"/>
                <a:cs typeface="+mn-cs"/>
              </a:rPr>
              <a:t>windows</a:t>
            </a:r>
            <a:r>
              <a:rPr lang="zh-CN" altLang="zh-CN" sz="1200" kern="1200" dirty="0">
                <a:solidFill>
                  <a:schemeClr val="tx1"/>
                </a:solidFill>
                <a:effectLst/>
                <a:latin typeface="Arial" charset="0"/>
                <a:ea typeface="宋体" pitchFamily="2" charset="-122"/>
                <a:cs typeface="+mn-cs"/>
              </a:rPr>
              <a:t>）和</a:t>
            </a:r>
            <a:r>
              <a:rPr lang="en-US" altLang="zh-CN" sz="1200" kern="1200" dirty="0">
                <a:solidFill>
                  <a:schemeClr val="tx1"/>
                </a:solidFill>
                <a:effectLst/>
                <a:latin typeface="Arial" charset="0"/>
                <a:ea typeface="宋体" pitchFamily="2" charset="-122"/>
                <a:cs typeface="+mn-cs"/>
              </a:rPr>
              <a:t>Eclipse </a:t>
            </a:r>
            <a:r>
              <a:rPr lang="zh-CN" altLang="zh-CN" sz="1200" kern="1200" dirty="0">
                <a:solidFill>
                  <a:schemeClr val="tx1"/>
                </a:solidFill>
                <a:effectLst/>
                <a:latin typeface="Arial" charset="0"/>
                <a:ea typeface="宋体" pitchFamily="2" charset="-122"/>
                <a:cs typeface="+mn-cs"/>
              </a:rPr>
              <a:t>开发环境（</a:t>
            </a:r>
            <a:r>
              <a:rPr lang="en-US" altLang="zh-CN" sz="1200" kern="1200" dirty="0">
                <a:solidFill>
                  <a:schemeClr val="tx1"/>
                </a:solidFill>
                <a:effectLst/>
                <a:latin typeface="Arial" charset="0"/>
                <a:ea typeface="宋体" pitchFamily="2" charset="-122"/>
                <a:cs typeface="+mn-cs"/>
              </a:rPr>
              <a:t>Unix/Linux</a:t>
            </a:r>
            <a:r>
              <a:rPr lang="zh-CN" altLang="zh-CN" sz="1200" kern="1200" dirty="0">
                <a:solidFill>
                  <a:schemeClr val="tx1"/>
                </a:solidFill>
                <a:effectLst/>
                <a:latin typeface="Arial" charset="0"/>
                <a:ea typeface="宋体" pitchFamily="2" charset="-122"/>
                <a:cs typeface="+mn-cs"/>
              </a:rPr>
              <a:t>）。认真完成这一实验很重要，了解开发环境的基本功能，使完成以后各章实验的基础。</a:t>
            </a:r>
            <a:endParaRPr lang="zh-CN" altLang="zh-CN" dirty="0">
              <a:latin typeface="Arial" panose="020B0604020202020204" pitchFamily="34" charset="0"/>
            </a:endParaRPr>
          </a:p>
        </p:txBody>
      </p:sp>
    </p:spTree>
    <p:extLst>
      <p:ext uri="{BB962C8B-B14F-4D97-AF65-F5344CB8AC3E}">
        <p14:creationId xmlns:p14="http://schemas.microsoft.com/office/powerpoint/2010/main" val="1457673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8E0699F4-6335-4050-94A9-3B7D46996951}" type="slidenum">
              <a:rPr lang="en-US" altLang="zh-CN" sz="1300"/>
              <a:pPr eaLnBrk="1" hangingPunct="1"/>
              <a:t>3</a:t>
            </a:fld>
            <a:endParaRPr lang="en-US" altLang="zh-CN" sz="1300"/>
          </a:p>
        </p:txBody>
      </p:sp>
      <p:sp>
        <p:nvSpPr>
          <p:cNvPr id="62467" name="Rectangle 2"/>
          <p:cNvSpPr>
            <a:spLocks noGrp="1" noRot="1" noChangeAspect="1" noChangeArrowheads="1" noTextEdit="1"/>
          </p:cNvSpPr>
          <p:nvPr>
            <p:ph type="sldImg"/>
          </p:nvPr>
        </p:nvSpPr>
        <p:spPr>
          <a:ln/>
        </p:spPr>
      </p:sp>
      <p:sp>
        <p:nvSpPr>
          <p:cNvPr id="6246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en-US" altLang="zh-CN" dirty="0"/>
              <a:t>1.4</a:t>
            </a:r>
            <a:r>
              <a:rPr lang="zh-CN" altLang="en-US" dirty="0"/>
              <a:t>节不细化讲，大家下来自己看书，不看怎么办，虽然考试不考，但不理解对于</a:t>
            </a:r>
            <a:r>
              <a:rPr lang="en-US" altLang="zh-CN" dirty="0"/>
              <a:t>C++</a:t>
            </a:r>
            <a:r>
              <a:rPr lang="zh-CN" altLang="en-US" dirty="0"/>
              <a:t>编程的深入理解会带来困难</a:t>
            </a:r>
            <a:endParaRPr lang="en-US" altLang="zh-CN" dirty="0"/>
          </a:p>
          <a:p>
            <a:pPr eaLnBrk="1" hangingPunct="1"/>
            <a:r>
              <a:rPr lang="en-US" altLang="zh-CN" dirty="0"/>
              <a:t>1.5</a:t>
            </a:r>
            <a:r>
              <a:rPr lang="zh-CN" altLang="en-US" dirty="0"/>
              <a:t>节程序开发过程，通过讲开发环境，示例能够让大家理解</a:t>
            </a:r>
            <a:endParaRPr lang="zh-CN" altLang="zh-CN" dirty="0"/>
          </a:p>
        </p:txBody>
      </p:sp>
    </p:spTree>
    <p:extLst>
      <p:ext uri="{BB962C8B-B14F-4D97-AF65-F5344CB8AC3E}">
        <p14:creationId xmlns:p14="http://schemas.microsoft.com/office/powerpoint/2010/main" val="194772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对象与对象之间通过消息进行传递</a:t>
            </a:r>
            <a:endParaRPr lang="en-US" altLang="zh-CN" dirty="0"/>
          </a:p>
          <a:p>
            <a:r>
              <a:rPr lang="zh-CN" altLang="en-US" dirty="0"/>
              <a:t>例如，学生，性别，年龄。。。选课，考试。。。</a:t>
            </a:r>
            <a:endParaRPr lang="en-US" altLang="zh-CN" dirty="0"/>
          </a:p>
          <a:p>
            <a:r>
              <a:rPr lang="zh-CN" altLang="en-US" dirty="0"/>
              <a:t>在职学生</a:t>
            </a:r>
            <a:r>
              <a:rPr lang="en-US" altLang="zh-CN" baseline="0" dirty="0"/>
              <a:t> </a:t>
            </a:r>
            <a:r>
              <a:rPr lang="zh-CN" altLang="en-US" baseline="0" dirty="0"/>
              <a:t>继承 学生，也可以同时继承 工作人员，重用效率高</a:t>
            </a:r>
            <a:endParaRPr lang="en-US" altLang="zh-CN" baseline="0"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a:t>
            </a:fld>
            <a:endParaRPr lang="en-US" altLang="zh-CN"/>
          </a:p>
        </p:txBody>
      </p:sp>
    </p:spTree>
    <p:extLst>
      <p:ext uri="{BB962C8B-B14F-4D97-AF65-F5344CB8AC3E}">
        <p14:creationId xmlns:p14="http://schemas.microsoft.com/office/powerpoint/2010/main" val="353737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原因就是面向过程的高级语言无法解决一些问题，需要面向对象来解决</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a:t>
            </a:fld>
            <a:endParaRPr lang="en-US" altLang="zh-CN"/>
          </a:p>
        </p:txBody>
      </p:sp>
    </p:spTree>
    <p:extLst>
      <p:ext uri="{BB962C8B-B14F-4D97-AF65-F5344CB8AC3E}">
        <p14:creationId xmlns:p14="http://schemas.microsoft.com/office/powerpoint/2010/main" val="272430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面向过程的有缺陷，因此引入结构化程序设计</a:t>
            </a:r>
            <a:endParaRPr lang="en-US" altLang="zh-CN" dirty="0"/>
          </a:p>
          <a:p>
            <a:r>
              <a:rPr lang="zh-CN" altLang="en-US" dirty="0"/>
              <a:t>程序结构画个流程图</a:t>
            </a:r>
            <a:endParaRPr lang="en-US" altLang="zh-CN" dirty="0"/>
          </a:p>
          <a:p>
            <a:r>
              <a:rPr lang="zh-CN" altLang="en-US" dirty="0"/>
              <a:t>例子：</a:t>
            </a:r>
            <a:r>
              <a:rPr lang="en-US" altLang="zh-CN" dirty="0" err="1"/>
              <a:t>IPSec</a:t>
            </a:r>
            <a:r>
              <a:rPr lang="zh-CN" altLang="en-US" dirty="0"/>
              <a:t>编程</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a:t>
            </a:fld>
            <a:endParaRPr lang="en-US" altLang="zh-CN"/>
          </a:p>
        </p:txBody>
      </p:sp>
    </p:spTree>
    <p:extLst>
      <p:ext uri="{BB962C8B-B14F-4D97-AF65-F5344CB8AC3E}">
        <p14:creationId xmlns:p14="http://schemas.microsoft.com/office/powerpoint/2010/main" val="156995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例子：电饭煲内部什么原理，不用操心，只需要通过按钮这个外部接口操作，对象与对象之间发送消息：设置时间，做饭等</a:t>
            </a:r>
            <a:endParaRPr lang="en-US" altLang="zh-CN" dirty="0"/>
          </a:p>
          <a:p>
            <a:r>
              <a:rPr lang="zh-CN" altLang="en-US" dirty="0"/>
              <a:t>人工编写代码成本高，如何降低成本，就是做成类，形成类库（好比建筑构件），类库的不断增加，增强了代码的复用性，降低成本和重复开发</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7</a:t>
            </a:fld>
            <a:endParaRPr lang="en-US" altLang="zh-CN"/>
          </a:p>
        </p:txBody>
      </p:sp>
    </p:spTree>
    <p:extLst>
      <p:ext uri="{BB962C8B-B14F-4D97-AF65-F5344CB8AC3E}">
        <p14:creationId xmlns:p14="http://schemas.microsoft.com/office/powerpoint/2010/main" val="369219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类是看不见摸不着的；对象是看得见摸得着的</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8</a:t>
            </a:fld>
            <a:endParaRPr lang="en-US" altLang="zh-CN"/>
          </a:p>
        </p:txBody>
      </p:sp>
    </p:spTree>
    <p:extLst>
      <p:ext uri="{BB962C8B-B14F-4D97-AF65-F5344CB8AC3E}">
        <p14:creationId xmlns:p14="http://schemas.microsoft.com/office/powerpoint/2010/main" val="202691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10</a:t>
            </a:fld>
            <a:endParaRPr lang="en-US" altLang="zh-CN"/>
          </a:p>
        </p:txBody>
      </p:sp>
    </p:spTree>
    <p:extLst>
      <p:ext uri="{BB962C8B-B14F-4D97-AF65-F5344CB8AC3E}">
        <p14:creationId xmlns:p14="http://schemas.microsoft.com/office/powerpoint/2010/main" val="1721758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userDrawn="1"/>
        </p:nvGrpSpPr>
        <p:grpSpPr bwMode="auto">
          <a:xfrm>
            <a:off x="5715000" y="5943600"/>
            <a:ext cx="3429000" cy="762000"/>
            <a:chOff x="3600" y="3744"/>
            <a:chExt cx="2160" cy="480"/>
          </a:xfrm>
        </p:grpSpPr>
        <p:sp>
          <p:nvSpPr>
            <p:cNvPr id="5" name="AutoShape 11"/>
            <p:cNvSpPr>
              <a:spLocks noChangeArrowheads="1"/>
            </p:cNvSpPr>
            <p:nvPr/>
          </p:nvSpPr>
          <p:spPr bwMode="auto">
            <a:xfrm>
              <a:off x="3744" y="3984"/>
              <a:ext cx="1920" cy="240"/>
            </a:xfrm>
            <a:prstGeom prst="roundRect">
              <a:avLst>
                <a:gd name="adj" fmla="val 38333"/>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2"/>
            <p:cNvSpPr>
              <a:spLocks noChangeArrowheads="1"/>
            </p:cNvSpPr>
            <p:nvPr/>
          </p:nvSpPr>
          <p:spPr bwMode="auto">
            <a:xfrm>
              <a:off x="3600" y="3744"/>
              <a:ext cx="216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18"/>
          <p:cNvSpPr>
            <a:spLocks noChangeArrowheads="1"/>
          </p:cNvSpPr>
          <p:nvPr userDrawn="1"/>
        </p:nvSpPr>
        <p:spPr bwMode="auto">
          <a:xfrm>
            <a:off x="0" y="3962400"/>
            <a:ext cx="9144000" cy="76200"/>
          </a:xfrm>
          <a:prstGeom prst="rect">
            <a:avLst/>
          </a:prstGeom>
          <a:gradFill>
            <a:gsLst>
              <a:gs pos="0">
                <a:schemeClr val="bg1"/>
              </a:gs>
              <a:gs pos="50000">
                <a:srgbClr val="FFCAC9"/>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505200"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5"/>
          <p:cNvSpPr txBox="1">
            <a:spLocks noChangeArrowheads="1"/>
          </p:cNvSpPr>
          <p:nvPr userDrawn="1"/>
        </p:nvSpPr>
        <p:spPr bwMode="auto">
          <a:xfrm>
            <a:off x="3475038" y="71438"/>
            <a:ext cx="2895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200" b="1" dirty="0">
                <a:latin typeface="宋体" pitchFamily="2" charset="-122"/>
              </a:rPr>
              <a:t>信息学院</a:t>
            </a:r>
            <a:endParaRPr lang="en-US" altLang="zh-CN" sz="3200" b="1" dirty="0">
              <a:latin typeface="宋体" pitchFamily="2" charset="-122"/>
            </a:endParaRPr>
          </a:p>
          <a:p>
            <a:pPr eaLnBrk="1" hangingPunct="1">
              <a:defRPr/>
            </a:pPr>
            <a:r>
              <a:rPr lang="en-US" altLang="zh-CN" b="1" dirty="0">
                <a:cs typeface="Times New Roman" pitchFamily="18" charset="0"/>
              </a:rPr>
              <a:t>School of Information</a:t>
            </a:r>
            <a:endParaRPr lang="zh-CN" altLang="en-US" b="1" dirty="0">
              <a:cs typeface="Times New Roman" pitchFamily="18" charset="0"/>
            </a:endParaRPr>
          </a:p>
        </p:txBody>
      </p:sp>
      <p:pic>
        <p:nvPicPr>
          <p:cNvPr id="14"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218" r="22052" b="2076"/>
          <a:stretch/>
        </p:blipFill>
        <p:spPr bwMode="auto">
          <a:xfrm>
            <a:off x="6633317" y="-1"/>
            <a:ext cx="2510683"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8154"/>
          <a:stretch/>
        </p:blipFill>
        <p:spPr bwMode="auto">
          <a:xfrm>
            <a:off x="3486617" y="4068"/>
            <a:ext cx="3165284" cy="895409"/>
          </a:xfrm>
          <a:prstGeom prst="roundRect">
            <a:avLst>
              <a:gd name="adj" fmla="val 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28"/>
          <p:cNvGrpSpPr>
            <a:grpSpLocks/>
          </p:cNvGrpSpPr>
          <p:nvPr userDrawn="1"/>
        </p:nvGrpSpPr>
        <p:grpSpPr bwMode="auto">
          <a:xfrm>
            <a:off x="449263" y="2819400"/>
            <a:ext cx="2065337" cy="1871663"/>
            <a:chOff x="296069" y="2913062"/>
            <a:chExt cx="2066131" cy="1870913"/>
          </a:xfrm>
        </p:grpSpPr>
        <p:grpSp>
          <p:nvGrpSpPr>
            <p:cNvPr id="17" name="组合 29"/>
            <p:cNvGrpSpPr>
              <a:grpSpLocks/>
            </p:cNvGrpSpPr>
            <p:nvPr userDrawn="1"/>
          </p:nvGrpSpPr>
          <p:grpSpPr bwMode="auto">
            <a:xfrm rot="5400000">
              <a:off x="453941" y="2916322"/>
              <a:ext cx="1811337" cy="1804818"/>
              <a:chOff x="1389063" y="2199146"/>
              <a:chExt cx="1811337" cy="1804818"/>
            </a:xfrm>
          </p:grpSpPr>
          <p:sp>
            <p:nvSpPr>
              <p:cNvPr id="21" name="椭圆 20"/>
              <p:cNvSpPr/>
              <p:nvPr userDrawn="1"/>
            </p:nvSpPr>
            <p:spPr>
              <a:xfrm>
                <a:off x="1389063" y="2199014"/>
                <a:ext cx="1810612" cy="1805682"/>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2"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 name="椭圆 17"/>
            <p:cNvSpPr/>
            <p:nvPr userDrawn="1"/>
          </p:nvSpPr>
          <p:spPr>
            <a:xfrm>
              <a:off x="864612" y="3352624"/>
              <a:ext cx="963982" cy="896578"/>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userDrawn="1"/>
          </p:nvSpPr>
          <p:spPr>
            <a:xfrm>
              <a:off x="859848" y="3366905"/>
              <a:ext cx="963983" cy="896579"/>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a:off x="296069" y="4060365"/>
              <a:ext cx="2066131" cy="72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9" name="组合 41"/>
          <p:cNvGrpSpPr>
            <a:grpSpLocks/>
          </p:cNvGrpSpPr>
          <p:nvPr userDrawn="1"/>
        </p:nvGrpSpPr>
        <p:grpSpPr bwMode="auto">
          <a:xfrm>
            <a:off x="6919913" y="2160588"/>
            <a:ext cx="1357312" cy="1600200"/>
            <a:chOff x="6919754" y="2160994"/>
            <a:chExt cx="1357523" cy="1600286"/>
          </a:xfrm>
        </p:grpSpPr>
        <p:grpSp>
          <p:nvGrpSpPr>
            <p:cNvPr id="30" name="组合 42"/>
            <p:cNvGrpSpPr>
              <a:grpSpLocks/>
            </p:cNvGrpSpPr>
            <p:nvPr userDrawn="1"/>
          </p:nvGrpSpPr>
          <p:grpSpPr bwMode="auto">
            <a:xfrm rot="9901522">
              <a:off x="6991579" y="2211884"/>
              <a:ext cx="1285698" cy="1296356"/>
              <a:chOff x="1389063" y="2199146"/>
              <a:chExt cx="1811337" cy="1804818"/>
            </a:xfrm>
          </p:grpSpPr>
          <p:sp>
            <p:nvSpPr>
              <p:cNvPr id="33" name="椭圆 32"/>
              <p:cNvSpPr/>
              <p:nvPr userDrawn="1"/>
            </p:nvSpPr>
            <p:spPr>
              <a:xfrm>
                <a:off x="1389150" y="2198371"/>
                <a:ext cx="1811868" cy="1805794"/>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4"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 name="椭圆 30"/>
            <p:cNvSpPr/>
            <p:nvPr userDrawn="1"/>
          </p:nvSpPr>
          <p:spPr>
            <a:xfrm>
              <a:off x="6919754" y="2472161"/>
              <a:ext cx="963762" cy="895398"/>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userDrawn="1"/>
          </p:nvSpPr>
          <p:spPr>
            <a:xfrm rot="4240671">
              <a:off x="6492731" y="2599131"/>
              <a:ext cx="1600286" cy="72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95" name="Rectangle 3"/>
          <p:cNvSpPr>
            <a:spLocks noGrp="1" noChangeArrowheads="1"/>
          </p:cNvSpPr>
          <p:nvPr>
            <p:ph type="ctrTitle"/>
          </p:nvPr>
        </p:nvSpPr>
        <p:spPr>
          <a:xfrm>
            <a:off x="1238596" y="2971800"/>
            <a:ext cx="7334250" cy="633413"/>
          </a:xfrm>
        </p:spPr>
        <p:txBody>
          <a:bodyPr anchor="t"/>
          <a:lstStyle>
            <a:lvl1pPr algn="ctr">
              <a:defRPr sz="3400"/>
            </a:lvl1pPr>
          </a:lstStyle>
          <a:p>
            <a:r>
              <a:rPr lang="zh-CN" altLang="en-US" dirty="0"/>
              <a:t>单击此处编辑母版标题样式</a:t>
            </a:r>
          </a:p>
        </p:txBody>
      </p:sp>
      <p:sp>
        <p:nvSpPr>
          <p:cNvPr id="8196" name="Rectangle 4"/>
          <p:cNvSpPr>
            <a:spLocks noGrp="1" noChangeArrowheads="1"/>
          </p:cNvSpPr>
          <p:nvPr>
            <p:ph type="subTitle" idx="1"/>
          </p:nvPr>
        </p:nvSpPr>
        <p:spPr>
          <a:xfrm>
            <a:off x="2557462" y="4219575"/>
            <a:ext cx="4029075" cy="962025"/>
          </a:xfrm>
        </p:spPr>
        <p:txBody>
          <a:bodyPr/>
          <a:lstStyle>
            <a:lvl1pPr marL="0" indent="0" algn="ctr">
              <a:buFont typeface="Wingdings" pitchFamily="2" charset="2"/>
              <a:buNone/>
              <a:defRPr sz="1700" i="1">
                <a:solidFill>
                  <a:srgbClr val="4B4B4B"/>
                </a:solidFill>
              </a:defRPr>
            </a:lvl1pPr>
          </a:lstStyle>
          <a:p>
            <a:r>
              <a:rPr lang="zh-CN" altLang="en-US" dirty="0"/>
              <a:t>单击此处编辑母版副标题样式</a:t>
            </a:r>
          </a:p>
        </p:txBody>
      </p:sp>
      <p:sp>
        <p:nvSpPr>
          <p:cNvPr id="41" name="Rectangle 10"/>
          <p:cNvSpPr>
            <a:spLocks noGrp="1" noChangeArrowheads="1"/>
          </p:cNvSpPr>
          <p:nvPr>
            <p:ph type="sldNum" sz="quarter" idx="10"/>
          </p:nvPr>
        </p:nvSpPr>
        <p:spPr>
          <a:xfrm>
            <a:off x="4114800" y="6381750"/>
            <a:ext cx="609600" cy="476250"/>
          </a:xfrm>
        </p:spPr>
        <p:txBody>
          <a:bodyPr anchor="ctr"/>
          <a:lstStyle>
            <a:lvl1pPr algn="ctr">
              <a:defRPr/>
            </a:lvl1pPr>
          </a:lstStyle>
          <a:p>
            <a:fld id="{00A07AC8-BDA1-495E-8DC2-8AF277EB7C8F}" type="slidenum">
              <a:rPr lang="en-US" altLang="zh-CN" smtClean="0"/>
              <a:pPr/>
              <a:t>‹#›</a:t>
            </a:fld>
            <a:endParaRPr lang="en-US" altLang="zh-CN"/>
          </a:p>
        </p:txBody>
      </p:sp>
    </p:spTree>
    <p:extLst>
      <p:ext uri="{BB962C8B-B14F-4D97-AF65-F5344CB8AC3E}">
        <p14:creationId xmlns:p14="http://schemas.microsoft.com/office/powerpoint/2010/main" val="1022231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9807FD0B-BCA6-4849-843E-B2FF4A9C35C6}" type="slidenum">
              <a:rPr lang="en-US" altLang="zh-CN"/>
              <a:pPr/>
              <a:t>‹#›</a:t>
            </a:fld>
            <a:endParaRPr lang="en-US" altLang="zh-CN"/>
          </a:p>
        </p:txBody>
      </p:sp>
    </p:spTree>
    <p:extLst>
      <p:ext uri="{BB962C8B-B14F-4D97-AF65-F5344CB8AC3E}">
        <p14:creationId xmlns:p14="http://schemas.microsoft.com/office/powerpoint/2010/main" val="13394636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825" y="131763"/>
            <a:ext cx="2098675" cy="6289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28625" y="131763"/>
            <a:ext cx="6146800" cy="6289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A77C7AED-B0B2-4169-B4D6-9DEA14D3F778}" type="slidenum">
              <a:rPr lang="en-US" altLang="zh-CN"/>
              <a:pPr/>
              <a:t>‹#›</a:t>
            </a:fld>
            <a:endParaRPr lang="en-US" altLang="zh-CN"/>
          </a:p>
        </p:txBody>
      </p:sp>
    </p:spTree>
    <p:extLst>
      <p:ext uri="{BB962C8B-B14F-4D97-AF65-F5344CB8AC3E}">
        <p14:creationId xmlns:p14="http://schemas.microsoft.com/office/powerpoint/2010/main" val="27916312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49387" y="30480"/>
            <a:ext cx="6704013" cy="954087"/>
          </a:xfrm>
        </p:spPr>
        <p:txBody>
          <a:bodyPr/>
          <a:lstStyle>
            <a:lvl1pPr algn="ctr">
              <a:defRPr>
                <a:solidFill>
                  <a:srgbClr val="003870"/>
                </a:solidFill>
              </a:defRPr>
            </a:lvl1pPr>
          </a:lstStyle>
          <a:p>
            <a:r>
              <a:rPr lang="zh-CN" altLang="en-US" dirty="0"/>
              <a:t>单击此处编辑母版标题样式</a:t>
            </a:r>
          </a:p>
        </p:txBody>
      </p:sp>
      <p:sp>
        <p:nvSpPr>
          <p:cNvPr id="3" name="内容占位符 2"/>
          <p:cNvSpPr>
            <a:spLocks noGrp="1"/>
          </p:cNvSpPr>
          <p:nvPr>
            <p:ph idx="1"/>
          </p:nvPr>
        </p:nvSpPr>
        <p:spPr>
          <a:xfrm>
            <a:off x="381000" y="1295400"/>
            <a:ext cx="8029575"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xfrm>
            <a:off x="4114800" y="6381750"/>
            <a:ext cx="609600" cy="476250"/>
          </a:xfrm>
        </p:spPr>
        <p:txBody>
          <a:bodyPr/>
          <a:lstStyle>
            <a:lvl1pPr>
              <a:defRPr/>
            </a:lvl1pPr>
          </a:lstStyle>
          <a:p>
            <a:fld id="{00A07AC8-BDA1-495E-8DC2-8AF277EB7C8F}" type="slidenum">
              <a:rPr lang="en-US" altLang="zh-CN"/>
              <a:pPr/>
              <a:t>‹#›</a:t>
            </a:fld>
            <a:endParaRPr lang="en-US" altLang="zh-CN"/>
          </a:p>
        </p:txBody>
      </p:sp>
    </p:spTree>
    <p:extLst>
      <p:ext uri="{BB962C8B-B14F-4D97-AF65-F5344CB8AC3E}">
        <p14:creationId xmlns:p14="http://schemas.microsoft.com/office/powerpoint/2010/main" val="2147966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fld id="{53051F23-C312-4A87-AF9D-C928830B7652}" type="slidenum">
              <a:rPr lang="en-US" altLang="zh-CN"/>
              <a:pPr/>
              <a:t>‹#›</a:t>
            </a:fld>
            <a:endParaRPr lang="en-US" altLang="zh-CN"/>
          </a:p>
        </p:txBody>
      </p:sp>
    </p:spTree>
    <p:extLst>
      <p:ext uri="{BB962C8B-B14F-4D97-AF65-F5344CB8AC3E}">
        <p14:creationId xmlns:p14="http://schemas.microsoft.com/office/powerpoint/2010/main" val="9444423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6925" y="1555750"/>
            <a:ext cx="3938588"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87913" y="1555750"/>
            <a:ext cx="3938587"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fld id="{578FA680-E01F-40EF-93B0-C4C848BCD02C}" type="slidenum">
              <a:rPr lang="en-US" altLang="zh-CN"/>
              <a:pPr/>
              <a:t>‹#›</a:t>
            </a:fld>
            <a:endParaRPr lang="en-US" altLang="zh-CN"/>
          </a:p>
        </p:txBody>
      </p:sp>
    </p:spTree>
    <p:extLst>
      <p:ext uri="{BB962C8B-B14F-4D97-AF65-F5344CB8AC3E}">
        <p14:creationId xmlns:p14="http://schemas.microsoft.com/office/powerpoint/2010/main" val="2983479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fld id="{100D9BD0-E5EF-4ECF-83F9-A8D5B0306985}" type="slidenum">
              <a:rPr lang="en-US" altLang="zh-CN"/>
              <a:pPr/>
              <a:t>‹#›</a:t>
            </a:fld>
            <a:endParaRPr lang="en-US" altLang="zh-CN"/>
          </a:p>
        </p:txBody>
      </p:sp>
    </p:spTree>
    <p:extLst>
      <p:ext uri="{BB962C8B-B14F-4D97-AF65-F5344CB8AC3E}">
        <p14:creationId xmlns:p14="http://schemas.microsoft.com/office/powerpoint/2010/main" val="191025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a:ln/>
        </p:spPr>
        <p:txBody>
          <a:bodyPr/>
          <a:lstStyle>
            <a:lvl1pPr>
              <a:defRPr/>
            </a:lvl1pPr>
          </a:lstStyle>
          <a:p>
            <a:fld id="{4DABC584-3AAB-4419-AA04-299AA46C97E3}" type="slidenum">
              <a:rPr lang="en-US" altLang="zh-CN"/>
              <a:pPr/>
              <a:t>‹#›</a:t>
            </a:fld>
            <a:endParaRPr lang="en-US" altLang="zh-CN"/>
          </a:p>
        </p:txBody>
      </p:sp>
    </p:spTree>
    <p:extLst>
      <p:ext uri="{BB962C8B-B14F-4D97-AF65-F5344CB8AC3E}">
        <p14:creationId xmlns:p14="http://schemas.microsoft.com/office/powerpoint/2010/main" val="2748452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219E5418-7C81-4EBD-925B-BF028AA4F054}" type="slidenum">
              <a:rPr lang="en-US" altLang="zh-CN"/>
              <a:pPr/>
              <a:t>‹#›</a:t>
            </a:fld>
            <a:endParaRPr lang="en-US" altLang="zh-CN"/>
          </a:p>
        </p:txBody>
      </p:sp>
    </p:spTree>
    <p:extLst>
      <p:ext uri="{BB962C8B-B14F-4D97-AF65-F5344CB8AC3E}">
        <p14:creationId xmlns:p14="http://schemas.microsoft.com/office/powerpoint/2010/main" val="24583807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1C6DBE32-0723-439D-B534-8744050F4775}" type="slidenum">
              <a:rPr lang="en-US" altLang="zh-CN"/>
              <a:pPr/>
              <a:t>‹#›</a:t>
            </a:fld>
            <a:endParaRPr lang="en-US" altLang="zh-CN"/>
          </a:p>
        </p:txBody>
      </p:sp>
    </p:spTree>
    <p:extLst>
      <p:ext uri="{BB962C8B-B14F-4D97-AF65-F5344CB8AC3E}">
        <p14:creationId xmlns:p14="http://schemas.microsoft.com/office/powerpoint/2010/main" val="15375894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47B38EE5-3AC3-4EE8-99F1-73B6D8B629B6}" type="slidenum">
              <a:rPr lang="en-US" altLang="zh-CN"/>
              <a:pPr/>
              <a:t>‹#›</a:t>
            </a:fld>
            <a:endParaRPr lang="en-US" altLang="zh-CN"/>
          </a:p>
        </p:txBody>
      </p:sp>
    </p:spTree>
    <p:extLst>
      <p:ext uri="{BB962C8B-B14F-4D97-AF65-F5344CB8AC3E}">
        <p14:creationId xmlns:p14="http://schemas.microsoft.com/office/powerpoint/2010/main" val="3645262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Grp="1" noChangeArrowheads="1"/>
          </p:cNvSpPr>
          <p:nvPr>
            <p:ph type="title"/>
          </p:nvPr>
        </p:nvSpPr>
        <p:spPr bwMode="auto">
          <a:xfrm>
            <a:off x="2133600" y="52388"/>
            <a:ext cx="51816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7172" name="Rectangle 4"/>
          <p:cNvSpPr>
            <a:spLocks noGrp="1" noChangeArrowheads="1"/>
          </p:cNvSpPr>
          <p:nvPr>
            <p:ph type="body" idx="1"/>
          </p:nvPr>
        </p:nvSpPr>
        <p:spPr bwMode="auto">
          <a:xfrm>
            <a:off x="381000" y="1447800"/>
            <a:ext cx="8029575"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8" name="Rectangle 10"/>
          <p:cNvSpPr>
            <a:spLocks noGrp="1" noChangeArrowheads="1"/>
          </p:cNvSpPr>
          <p:nvPr>
            <p:ph type="sldNum" sz="quarter" idx="4"/>
          </p:nvPr>
        </p:nvSpPr>
        <p:spPr bwMode="auto">
          <a:xfrm>
            <a:off x="4419600" y="6381750"/>
            <a:ext cx="60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80281D2-3FC1-42C4-99F9-438E78465B14}" type="slidenum">
              <a:rPr lang="en-US" altLang="zh-CN"/>
              <a:pPr/>
              <a:t>‹#›</a:t>
            </a:fld>
            <a:endParaRPr lang="en-US" altLang="zh-CN"/>
          </a:p>
        </p:txBody>
      </p:sp>
      <p:cxnSp>
        <p:nvCxnSpPr>
          <p:cNvPr id="3" name="直接连接符 2"/>
          <p:cNvCxnSpPr/>
          <p:nvPr userDrawn="1"/>
        </p:nvCxnSpPr>
        <p:spPr>
          <a:xfrm>
            <a:off x="0" y="914400"/>
            <a:ext cx="9144000" cy="0"/>
          </a:xfrm>
          <a:prstGeom prst="line">
            <a:avLst/>
          </a:prstGeom>
          <a:ln>
            <a:solidFill>
              <a:srgbClr val="FFCAC9"/>
            </a:solidFill>
          </a:ln>
        </p:spPr>
        <p:style>
          <a:lnRef idx="3">
            <a:schemeClr val="accent2"/>
          </a:lnRef>
          <a:fillRef idx="0">
            <a:schemeClr val="accent2"/>
          </a:fillRef>
          <a:effectRef idx="2">
            <a:schemeClr val="accent2"/>
          </a:effectRef>
          <a:fontRef idx="minor">
            <a:schemeClr val="tx1"/>
          </a:fontRef>
        </p:style>
      </p:cxnSp>
      <p:pic>
        <p:nvPicPr>
          <p:cNvPr id="1031" name="Picture 6"/>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0238" y="150813"/>
            <a:ext cx="7318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单圆角矩形 3"/>
          <p:cNvSpPr/>
          <p:nvPr userDrawn="1"/>
        </p:nvSpPr>
        <p:spPr>
          <a:xfrm flipH="1">
            <a:off x="0" y="152400"/>
            <a:ext cx="1905000" cy="609600"/>
          </a:xfrm>
          <a:prstGeom prst="round1Rect">
            <a:avLst>
              <a:gd name="adj" fmla="val 29734"/>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C++</a:t>
            </a:r>
            <a:r>
              <a:rPr lang="zh-CN" altLang="en-US"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语言程序设计</a:t>
            </a:r>
          </a:p>
        </p:txBody>
      </p:sp>
      <p:pic>
        <p:nvPicPr>
          <p:cNvPr id="1033"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24838" y="100013"/>
            <a:ext cx="8191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6"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hf hdr="0" ftr="0" dt="0"/>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16"/>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8"/>
          <p:cNvSpPr>
            <a:spLocks noChangeArrowheads="1"/>
          </p:cNvSpPr>
          <p:nvPr/>
        </p:nvSpPr>
        <p:spPr bwMode="auto">
          <a:xfrm>
            <a:off x="0" y="3962400"/>
            <a:ext cx="9144000" cy="76200"/>
          </a:xfrm>
          <a:prstGeom prst="rect">
            <a:avLst/>
          </a:prstGeom>
          <a:gradFill>
            <a:gsLst>
              <a:gs pos="0">
                <a:schemeClr val="bg1"/>
              </a:gs>
              <a:gs pos="50000">
                <a:srgbClr val="FFCAC9"/>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21" name="Rectangle 2"/>
          <p:cNvSpPr txBox="1">
            <a:spLocks noChangeArrowheads="1"/>
          </p:cNvSpPr>
          <p:nvPr/>
        </p:nvSpPr>
        <p:spPr bwMode="auto">
          <a:xfrm>
            <a:off x="685800" y="2286000"/>
            <a:ext cx="7772400" cy="1371600"/>
          </a:xfrm>
          <a:prstGeom prst="rect">
            <a:avLst/>
          </a:prstGeom>
          <a:ln>
            <a:miter lim="800000"/>
            <a:headEnd/>
            <a:tailEnd/>
          </a:ln>
        </p:spPr>
        <p:txBody>
          <a:bodyPr/>
          <a:lstStyle/>
          <a:p>
            <a:pPr algn="ctr" eaLnBrk="0" hangingPunct="0">
              <a:lnSpc>
                <a:spcPct val="120000"/>
              </a:lnSpc>
              <a:defRPr/>
            </a:pPr>
            <a:r>
              <a:rPr lang="en-US" altLang="zh-CN" sz="6000" b="1" kern="0" dirty="0">
                <a:effectLst>
                  <a:outerShdw blurRad="38100" dist="38100" dir="2700000" algn="tl">
                    <a:srgbClr val="000000">
                      <a:alpha val="43137"/>
                    </a:srgbClr>
                  </a:outerShdw>
                </a:effectLst>
                <a:latin typeface="+mn-lt"/>
                <a:ea typeface="楷体_GB2312" panose="02010609030101010101" pitchFamily="49" charset="-122"/>
                <a:cs typeface="+mj-cs"/>
              </a:rPr>
              <a:t>C++</a:t>
            </a:r>
            <a:r>
              <a:rPr lang="zh-CN" altLang="en-US" sz="6000" b="1" kern="0" dirty="0">
                <a:effectLst>
                  <a:outerShdw blurRad="38100" dist="38100" dir="2700000" algn="tl">
                    <a:srgbClr val="000000">
                      <a:alpha val="43137"/>
                    </a:srgbClr>
                  </a:outerShdw>
                </a:effectLst>
                <a:latin typeface="+mn-lt"/>
                <a:ea typeface="楷体_GB2312" panose="02010609030101010101" pitchFamily="49" charset="-122"/>
                <a:cs typeface="+mj-cs"/>
              </a:rPr>
              <a:t>语言程序设计复习</a:t>
            </a:r>
          </a:p>
        </p:txBody>
      </p:sp>
      <p:sp>
        <p:nvSpPr>
          <p:cNvPr id="5" name="Rectangle 3"/>
          <p:cNvSpPr txBox="1">
            <a:spLocks noChangeArrowheads="1"/>
          </p:cNvSpPr>
          <p:nvPr/>
        </p:nvSpPr>
        <p:spPr bwMode="auto">
          <a:xfrm>
            <a:off x="457200" y="4114800"/>
            <a:ext cx="8305800" cy="18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30000"/>
              </a:lnSpc>
              <a:spcBef>
                <a:spcPct val="20000"/>
              </a:spcBef>
              <a:spcAft>
                <a:spcPct val="0"/>
              </a:spcAft>
              <a:buClr>
                <a:schemeClr val="hlink"/>
              </a:buClr>
              <a:buSzPct val="75000"/>
              <a:buFont typeface="Wingdings" pitchFamily="2" charset="2"/>
              <a:buNone/>
              <a:defRPr sz="1700" i="1">
                <a:solidFill>
                  <a:srgbClr val="4B4B4B"/>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a:lnSpc>
                <a:spcPct val="100000"/>
              </a:lnSpc>
              <a:defRPr/>
            </a:pPr>
            <a:r>
              <a:rPr lang="zh-CN" altLang="en-US" sz="3200" b="1" i="0" kern="0" dirty="0">
                <a:solidFill>
                  <a:schemeClr val="tx1">
                    <a:lumMod val="65000"/>
                    <a:lumOff val="35000"/>
                  </a:schemeClr>
                </a:solidFill>
              </a:rPr>
              <a:t>主讲人：王友卫</a:t>
            </a:r>
            <a:endParaRPr lang="en-US" altLang="zh-CN" sz="3200" b="1" i="0" kern="0" dirty="0">
              <a:solidFill>
                <a:schemeClr val="tx1">
                  <a:lumMod val="65000"/>
                  <a:lumOff val="35000"/>
                </a:schemeClr>
              </a:solidFill>
            </a:endParaRPr>
          </a:p>
          <a:p>
            <a:pPr>
              <a:lnSpc>
                <a:spcPct val="100000"/>
              </a:lnSpc>
              <a:defRPr/>
            </a:pPr>
            <a:r>
              <a:rPr lang="zh-CN" altLang="en-US" sz="3200" b="1" i="0" kern="0" dirty="0">
                <a:solidFill>
                  <a:schemeClr val="tx1">
                    <a:lumMod val="65000"/>
                    <a:lumOff val="35000"/>
                  </a:schemeClr>
                </a:solidFill>
              </a:rPr>
              <a:t>信息安全系  信息学院</a:t>
            </a:r>
            <a:endParaRPr lang="en-US" altLang="zh-CN" sz="3200" b="1" i="0" kern="0" dirty="0">
              <a:solidFill>
                <a:schemeClr val="tx1">
                  <a:lumMod val="65000"/>
                  <a:lumOff val="35000"/>
                </a:schemeClr>
              </a:solidFill>
            </a:endParaRPr>
          </a:p>
          <a:p>
            <a:pPr>
              <a:lnSpc>
                <a:spcPct val="100000"/>
              </a:lnSpc>
              <a:defRPr/>
            </a:pPr>
            <a:r>
              <a:rPr lang="en-US" altLang="zh-CN" sz="3200" b="1" i="0" kern="0" dirty="0">
                <a:solidFill>
                  <a:schemeClr val="tx1">
                    <a:lumMod val="65000"/>
                    <a:lumOff val="35000"/>
                  </a:schemeClr>
                </a:solidFill>
              </a:rPr>
              <a:t>ywwang15@126.com</a:t>
            </a:r>
            <a:endParaRPr lang="zh-CN" altLang="en-US" sz="3200" b="1" i="0" kern="0" dirty="0">
              <a:solidFill>
                <a:schemeClr val="tx1">
                  <a:lumMod val="65000"/>
                  <a:lumOff val="35000"/>
                </a:schemeClr>
              </a:solidFill>
            </a:endParaRPr>
          </a:p>
          <a:p>
            <a:pPr>
              <a:lnSpc>
                <a:spcPct val="100000"/>
              </a:lnSpc>
              <a:defRPr/>
            </a:pPr>
            <a:endParaRPr lang="en-US" altLang="zh-CN" sz="3200" b="1" i="0" kern="0" dirty="0">
              <a:solidFill>
                <a:schemeClr val="tx1">
                  <a:lumMod val="65000"/>
                  <a:lumOff val="3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381000" y="1752600"/>
            <a:ext cx="8029575" cy="4495800"/>
          </a:xfrm>
        </p:spPr>
        <p:txBody>
          <a:bodyPr/>
          <a:lstStyle/>
          <a:p>
            <a:pPr eaLnBrk="1" hangingPunct="1">
              <a:lnSpc>
                <a:spcPct val="140000"/>
              </a:lnSpc>
              <a:spcBef>
                <a:spcPts val="1200"/>
              </a:spcBef>
            </a:pPr>
            <a:r>
              <a:rPr lang="zh-CN" altLang="en-US" sz="2800" dirty="0"/>
              <a:t>继承对于软件复用有着重要意义，是面向对象技术能够</a:t>
            </a:r>
            <a:r>
              <a:rPr lang="zh-CN" altLang="en-US" sz="2800" dirty="0">
                <a:solidFill>
                  <a:srgbClr val="FF0000"/>
                </a:solidFill>
              </a:rPr>
              <a:t>提高软件开发效率</a:t>
            </a:r>
            <a:r>
              <a:rPr lang="zh-CN" altLang="en-US" sz="2800" dirty="0"/>
              <a:t>的重要原因之一。</a:t>
            </a:r>
          </a:p>
          <a:p>
            <a:pPr eaLnBrk="1" hangingPunct="1">
              <a:lnSpc>
                <a:spcPct val="140000"/>
              </a:lnSpc>
              <a:spcBef>
                <a:spcPts val="1200"/>
              </a:spcBef>
            </a:pPr>
            <a:r>
              <a:rPr lang="zh-CN" altLang="en-US" sz="2800" dirty="0"/>
              <a:t>定义：特殊类的对象拥有其一般类的全部属性与服务，称作特殊类对一般类的继承。</a:t>
            </a:r>
          </a:p>
          <a:p>
            <a:pPr eaLnBrk="1" hangingPunct="1">
              <a:lnSpc>
                <a:spcPct val="140000"/>
              </a:lnSpc>
              <a:spcBef>
                <a:spcPts val="1200"/>
              </a:spcBef>
            </a:pPr>
            <a:r>
              <a:rPr lang="zh-CN" altLang="en-US" sz="2800" dirty="0"/>
              <a:t>例如：将轮船作为一个一般类，客轮便是一个特殊类。</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a:t>
            </a:fld>
            <a:endParaRPr lang="en-US" altLang="zh-CN" dirty="0"/>
          </a:p>
        </p:txBody>
      </p:sp>
      <p:sp>
        <p:nvSpPr>
          <p:cNvPr id="7" name="标题 1"/>
          <p:cNvSpPr>
            <a:spLocks noGrp="1"/>
          </p:cNvSpPr>
          <p:nvPr>
            <p:ph type="title"/>
          </p:nvPr>
        </p:nvSpPr>
        <p:spPr>
          <a:xfrm>
            <a:off x="0" y="950913"/>
            <a:ext cx="6704013" cy="954087"/>
          </a:xfrm>
        </p:spPr>
        <p:txBody>
          <a:bodyPr/>
          <a:lstStyle/>
          <a:p>
            <a:pPr algn="l" eaLnBrk="1" hangingPunct="1"/>
            <a:r>
              <a:rPr lang="zh-CN" altLang="en-US" dirty="0"/>
              <a:t>继承</a:t>
            </a:r>
          </a:p>
        </p:txBody>
      </p:sp>
      <p:sp>
        <p:nvSpPr>
          <p:cNvPr id="8" name="标题 4"/>
          <p:cNvSpPr txBox="1">
            <a:spLocks/>
          </p:cNvSpPr>
          <p:nvPr/>
        </p:nvSpPr>
        <p:spPr>
          <a:xfrm>
            <a:off x="533400" y="76200"/>
            <a:ext cx="8001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1.2 </a:t>
            </a:r>
            <a:r>
              <a:rPr lang="zh-CN" altLang="en-US" dirty="0"/>
              <a:t>面向对象的方法</a:t>
            </a:r>
            <a:endParaRPr lang="en-US" altLang="zh-CN" dirty="0"/>
          </a:p>
          <a:p>
            <a:r>
              <a:rPr lang="en-US" altLang="zh-CN" dirty="0"/>
              <a:t>-&gt;  1.2.2 </a:t>
            </a:r>
            <a:r>
              <a:rPr lang="zh-CN" altLang="en-US" dirty="0"/>
              <a:t>面向对象的基本概念</a:t>
            </a:r>
          </a:p>
        </p:txBody>
      </p:sp>
    </p:spTree>
    <p:extLst>
      <p:ext uri="{BB962C8B-B14F-4D97-AF65-F5344CB8AC3E}">
        <p14:creationId xmlns:p14="http://schemas.microsoft.com/office/powerpoint/2010/main" val="4291314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1524000" y="2057400"/>
            <a:ext cx="5943600" cy="762000"/>
          </a:xfrm>
          <a:prstGeom prst="rect">
            <a:avLst/>
          </a:prstGeom>
          <a:solidFill>
            <a:schemeClr val="accent2">
              <a:lumMod val="60000"/>
              <a:lumOff val="40000"/>
            </a:schemeClr>
          </a:solidFill>
          <a:ln w="12700" cap="sq">
            <a:solidFill>
              <a:schemeClr val="tx1"/>
            </a:solidFill>
            <a:miter lim="800000"/>
            <a:headEnd type="none" w="sm" len="sm"/>
            <a:tailEnd type="none" w="sm" len="sm"/>
          </a:ln>
          <a:effectLst/>
        </p:spPr>
        <p:txBody>
          <a:bodyPr wrap="none" anchor="ctr"/>
          <a:lstStyle/>
          <a:p>
            <a:pPr algn="ctr" eaLnBrk="0" hangingPunct="0"/>
            <a:r>
              <a:rPr lang="zh-CN" altLang="en-US" sz="2400" b="1">
                <a:latin typeface="+mn-ea"/>
                <a:ea typeface="+mn-ea"/>
              </a:rPr>
              <a:t>哺乳动物</a:t>
            </a:r>
          </a:p>
          <a:p>
            <a:pPr algn="ctr" eaLnBrk="0" hangingPunct="0"/>
            <a:r>
              <a:rPr lang="zh-CN" altLang="en-US" sz="2400" b="1">
                <a:latin typeface="+mn-ea"/>
                <a:ea typeface="+mn-ea"/>
              </a:rPr>
              <a:t>热血、有毛发、用奶哺育幼仔</a:t>
            </a:r>
          </a:p>
        </p:txBody>
      </p:sp>
      <p:sp>
        <p:nvSpPr>
          <p:cNvPr id="59396" name="Rectangle 4"/>
          <p:cNvSpPr>
            <a:spLocks noChangeArrowheads="1"/>
          </p:cNvSpPr>
          <p:nvPr/>
        </p:nvSpPr>
        <p:spPr bwMode="auto">
          <a:xfrm>
            <a:off x="1524000" y="3505200"/>
            <a:ext cx="5943600" cy="838200"/>
          </a:xfrm>
          <a:prstGeom prst="rect">
            <a:avLst/>
          </a:prstGeom>
          <a:solidFill>
            <a:schemeClr val="accent2">
              <a:lumMod val="60000"/>
              <a:lumOff val="40000"/>
            </a:schemeClr>
          </a:solidFill>
          <a:ln w="12700" cap="sq">
            <a:solidFill>
              <a:schemeClr val="tx1"/>
            </a:solidFill>
            <a:miter lim="800000"/>
            <a:headEnd type="none" w="sm" len="sm"/>
            <a:tailEnd type="none" w="sm" len="sm"/>
          </a:ln>
          <a:effectLst/>
        </p:spPr>
        <p:txBody>
          <a:bodyPr wrap="none" anchor="ctr"/>
          <a:lstStyle/>
          <a:p>
            <a:pPr algn="ctr" eaLnBrk="0" hangingPunct="0"/>
            <a:r>
              <a:rPr lang="zh-CN" altLang="en-US" sz="2400" b="1">
                <a:latin typeface="+mn-ea"/>
                <a:ea typeface="+mn-ea"/>
              </a:rPr>
              <a:t>狗</a:t>
            </a:r>
          </a:p>
          <a:p>
            <a:pPr algn="ctr" eaLnBrk="0" hangingPunct="0"/>
            <a:r>
              <a:rPr lang="zh-CN" altLang="en-US" sz="2400" b="1">
                <a:latin typeface="+mn-ea"/>
                <a:ea typeface="+mn-ea"/>
              </a:rPr>
              <a:t>有犬牙、食肉、特定的骨骼结构、群居</a:t>
            </a:r>
          </a:p>
        </p:txBody>
      </p:sp>
      <p:sp>
        <p:nvSpPr>
          <p:cNvPr id="59397" name="Rectangle 5"/>
          <p:cNvSpPr>
            <a:spLocks noChangeArrowheads="1"/>
          </p:cNvSpPr>
          <p:nvPr/>
        </p:nvSpPr>
        <p:spPr bwMode="auto">
          <a:xfrm>
            <a:off x="1524000" y="4953000"/>
            <a:ext cx="5943600" cy="838200"/>
          </a:xfrm>
          <a:prstGeom prst="rect">
            <a:avLst/>
          </a:prstGeom>
          <a:solidFill>
            <a:schemeClr val="accent2">
              <a:lumMod val="60000"/>
              <a:lumOff val="40000"/>
            </a:schemeClr>
          </a:solidFill>
          <a:ln w="12700" cap="sq">
            <a:solidFill>
              <a:schemeClr val="tx1"/>
            </a:solidFill>
            <a:miter lim="800000"/>
            <a:headEnd type="none" w="sm" len="sm"/>
            <a:tailEnd type="none" w="sm" len="sm"/>
          </a:ln>
          <a:effectLst/>
        </p:spPr>
        <p:txBody>
          <a:bodyPr wrap="none" anchor="ctr"/>
          <a:lstStyle/>
          <a:p>
            <a:pPr algn="ctr" eaLnBrk="0" hangingPunct="0"/>
            <a:r>
              <a:rPr lang="zh-CN" altLang="en-US" sz="2400" b="1" dirty="0">
                <a:latin typeface="+mn-ea"/>
                <a:ea typeface="+mn-ea"/>
              </a:rPr>
              <a:t>哈士奇</a:t>
            </a:r>
            <a:endParaRPr lang="en-US" altLang="zh-CN" sz="2400" b="1" dirty="0">
              <a:latin typeface="+mn-ea"/>
              <a:ea typeface="+mn-ea"/>
            </a:endParaRPr>
          </a:p>
          <a:p>
            <a:pPr algn="ctr" eaLnBrk="0" hangingPunct="0"/>
            <a:r>
              <a:rPr lang="zh-CN" altLang="en-US" sz="2400" b="1" dirty="0">
                <a:latin typeface="+mn-ea"/>
                <a:ea typeface="+mn-ea"/>
              </a:rPr>
              <a:t>尖耳朵、身体颜色灰白相间、适合嘲笑</a:t>
            </a:r>
          </a:p>
        </p:txBody>
      </p:sp>
      <p:sp>
        <p:nvSpPr>
          <p:cNvPr id="59398" name="Line 6"/>
          <p:cNvSpPr>
            <a:spLocks noChangeShapeType="1"/>
          </p:cNvSpPr>
          <p:nvPr/>
        </p:nvSpPr>
        <p:spPr bwMode="auto">
          <a:xfrm flipV="1">
            <a:off x="4495800" y="2819400"/>
            <a:ext cx="0" cy="685800"/>
          </a:xfrm>
          <a:prstGeom prst="line">
            <a:avLst/>
          </a:prstGeom>
          <a:noFill/>
          <a:ln w="28575" cap="sq">
            <a:solidFill>
              <a:schemeClr val="tx1"/>
            </a:solidFill>
            <a:round/>
            <a:headEnd type="none" w="lg" len="me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mn-ea"/>
              <a:ea typeface="+mn-ea"/>
            </a:endParaRPr>
          </a:p>
        </p:txBody>
      </p:sp>
      <p:sp>
        <p:nvSpPr>
          <p:cNvPr id="59399" name="Line 7"/>
          <p:cNvSpPr>
            <a:spLocks noChangeShapeType="1"/>
          </p:cNvSpPr>
          <p:nvPr/>
        </p:nvSpPr>
        <p:spPr bwMode="auto">
          <a:xfrm flipV="1">
            <a:off x="4495800" y="4343400"/>
            <a:ext cx="0" cy="60960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mn-ea"/>
              <a:ea typeface="+mn-ea"/>
            </a:endParaRPr>
          </a:p>
        </p:txBody>
      </p:sp>
      <p:sp>
        <p:nvSpPr>
          <p:cNvPr id="9" name="标题 1"/>
          <p:cNvSpPr>
            <a:spLocks noGrp="1"/>
          </p:cNvSpPr>
          <p:nvPr>
            <p:ph type="title"/>
          </p:nvPr>
        </p:nvSpPr>
        <p:spPr>
          <a:xfrm>
            <a:off x="0" y="950913"/>
            <a:ext cx="6704013" cy="954087"/>
          </a:xfrm>
        </p:spPr>
        <p:txBody>
          <a:bodyPr/>
          <a:lstStyle/>
          <a:p>
            <a:pPr algn="l" eaLnBrk="1" hangingPunct="1"/>
            <a:r>
              <a:rPr lang="zh-CN" altLang="en-US" dirty="0"/>
              <a:t>继承</a:t>
            </a:r>
          </a:p>
        </p:txBody>
      </p:sp>
      <p:sp>
        <p:nvSpPr>
          <p:cNvPr id="10" name="标题 4"/>
          <p:cNvSpPr txBox="1">
            <a:spLocks/>
          </p:cNvSpPr>
          <p:nvPr/>
        </p:nvSpPr>
        <p:spPr>
          <a:xfrm>
            <a:off x="533400" y="76200"/>
            <a:ext cx="8001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1.2 </a:t>
            </a:r>
            <a:r>
              <a:rPr lang="zh-CN" altLang="en-US" dirty="0"/>
              <a:t>面向对象的方法</a:t>
            </a:r>
            <a:endParaRPr lang="en-US" altLang="zh-CN" dirty="0"/>
          </a:p>
          <a:p>
            <a:r>
              <a:rPr lang="en-US" altLang="zh-CN" dirty="0"/>
              <a:t>-&gt;  1.2.2 </a:t>
            </a:r>
            <a:r>
              <a:rPr lang="zh-CN" altLang="en-US" dirty="0"/>
              <a:t>面向对象的基本概念</a:t>
            </a:r>
          </a:p>
        </p:txBody>
      </p:sp>
      <p:sp>
        <p:nvSpPr>
          <p:cNvPr id="1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a:t>
            </a:fld>
            <a:endParaRPr lang="en-US" altLang="zh-CN" dirty="0"/>
          </a:p>
        </p:txBody>
      </p:sp>
    </p:spTree>
    <p:extLst>
      <p:ext uri="{BB962C8B-B14F-4D97-AF65-F5344CB8AC3E}">
        <p14:creationId xmlns:p14="http://schemas.microsoft.com/office/powerpoint/2010/main" val="20200931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381000" y="1752600"/>
            <a:ext cx="8029575" cy="4495800"/>
          </a:xfrm>
        </p:spPr>
        <p:txBody>
          <a:bodyPr/>
          <a:lstStyle/>
          <a:p>
            <a:pPr eaLnBrk="1" hangingPunct="1">
              <a:lnSpc>
                <a:spcPct val="150000"/>
              </a:lnSpc>
            </a:pPr>
            <a:r>
              <a:rPr lang="zh-CN" altLang="en-US" sz="2800" dirty="0"/>
              <a:t>多态是指在一般类中定义的属性或行为，被特殊类继承之后，可以具有不同的数据类型或表现出不同的行为。这使得同一个属性或行为在一般类及其各个特殊类中具有不同的语义。</a:t>
            </a:r>
          </a:p>
          <a:p>
            <a:pPr eaLnBrk="1" hangingPunct="1">
              <a:lnSpc>
                <a:spcPct val="150000"/>
              </a:lnSpc>
            </a:pPr>
            <a:r>
              <a:rPr lang="zh-CN" altLang="en-US" sz="2800" dirty="0"/>
              <a:t>例如：</a:t>
            </a:r>
          </a:p>
          <a:p>
            <a:pPr lvl="1" eaLnBrk="1" hangingPunct="1">
              <a:lnSpc>
                <a:spcPct val="150000"/>
              </a:lnSpc>
              <a:buFontTx/>
              <a:buNone/>
            </a:pPr>
            <a:r>
              <a:rPr lang="zh-CN" altLang="en-US" sz="2400" dirty="0"/>
              <a:t>数的加法</a:t>
            </a:r>
            <a:r>
              <a:rPr lang="en-US" altLang="zh-CN" sz="2400" dirty="0"/>
              <a:t>-&gt;</a:t>
            </a:r>
            <a:r>
              <a:rPr lang="zh-CN" altLang="en-US" sz="2400" dirty="0"/>
              <a:t>实数的加法</a:t>
            </a:r>
            <a:br>
              <a:rPr lang="zh-CN" altLang="en-US" sz="2400" dirty="0"/>
            </a:br>
            <a:r>
              <a:rPr lang="en-US" altLang="zh-CN" sz="2400" dirty="0"/>
              <a:t>	         -&gt;</a:t>
            </a:r>
            <a:r>
              <a:rPr lang="zh-CN" altLang="en-US" sz="2400" dirty="0"/>
              <a:t>复数的加法</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12</a:t>
            </a:fld>
            <a:endParaRPr lang="en-US" altLang="zh-CN" dirty="0"/>
          </a:p>
        </p:txBody>
      </p:sp>
      <p:sp>
        <p:nvSpPr>
          <p:cNvPr id="7" name="标题 1"/>
          <p:cNvSpPr>
            <a:spLocks noGrp="1"/>
          </p:cNvSpPr>
          <p:nvPr>
            <p:ph type="title"/>
          </p:nvPr>
        </p:nvSpPr>
        <p:spPr>
          <a:xfrm>
            <a:off x="0" y="950913"/>
            <a:ext cx="6704013" cy="954087"/>
          </a:xfrm>
        </p:spPr>
        <p:txBody>
          <a:bodyPr/>
          <a:lstStyle/>
          <a:p>
            <a:pPr algn="l" eaLnBrk="1" hangingPunct="1"/>
            <a:r>
              <a:rPr lang="zh-CN" altLang="en-US" dirty="0"/>
              <a:t>多态性</a:t>
            </a:r>
          </a:p>
        </p:txBody>
      </p:sp>
      <p:sp>
        <p:nvSpPr>
          <p:cNvPr id="8" name="标题 4"/>
          <p:cNvSpPr txBox="1">
            <a:spLocks/>
          </p:cNvSpPr>
          <p:nvPr/>
        </p:nvSpPr>
        <p:spPr>
          <a:xfrm>
            <a:off x="533400" y="76200"/>
            <a:ext cx="8001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1.2 </a:t>
            </a:r>
            <a:r>
              <a:rPr lang="zh-CN" altLang="en-US" dirty="0"/>
              <a:t>面向对象的方法</a:t>
            </a:r>
            <a:endParaRPr lang="en-US" altLang="zh-CN" dirty="0"/>
          </a:p>
          <a:p>
            <a:r>
              <a:rPr lang="en-US" altLang="zh-CN" dirty="0"/>
              <a:t>-&gt;  1.2.2 </a:t>
            </a:r>
            <a:r>
              <a:rPr lang="zh-CN" altLang="en-US" dirty="0"/>
              <a:t>面向对象的基本概念</a:t>
            </a:r>
          </a:p>
        </p:txBody>
      </p:sp>
    </p:spTree>
    <p:extLst>
      <p:ext uri="{BB962C8B-B14F-4D97-AF65-F5344CB8AC3E}">
        <p14:creationId xmlns:p14="http://schemas.microsoft.com/office/powerpoint/2010/main" val="24332243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0" y="950913"/>
            <a:ext cx="6704013" cy="954087"/>
          </a:xfrm>
        </p:spPr>
        <p:txBody>
          <a:bodyPr/>
          <a:lstStyle/>
          <a:p>
            <a:pPr algn="l" eaLnBrk="1" hangingPunct="1"/>
            <a:r>
              <a:rPr lang="zh-CN" altLang="en-US" dirty="0"/>
              <a:t>面向对象的软件工程</a:t>
            </a:r>
          </a:p>
        </p:txBody>
      </p:sp>
      <p:sp>
        <p:nvSpPr>
          <p:cNvPr id="35843" name="内容占位符 2"/>
          <p:cNvSpPr>
            <a:spLocks noGrp="1"/>
          </p:cNvSpPr>
          <p:nvPr>
            <p:ph idx="1"/>
          </p:nvPr>
        </p:nvSpPr>
        <p:spPr>
          <a:xfrm>
            <a:off x="381000" y="1752600"/>
            <a:ext cx="8029575" cy="4495800"/>
          </a:xfrm>
        </p:spPr>
        <p:txBody>
          <a:bodyPr/>
          <a:lstStyle/>
          <a:p>
            <a:pPr eaLnBrk="1" hangingPunct="1">
              <a:lnSpc>
                <a:spcPct val="140000"/>
              </a:lnSpc>
            </a:pPr>
            <a:r>
              <a:rPr lang="zh-CN" altLang="en-US" sz="2800" dirty="0"/>
              <a:t>面向对象的软件工程是面向对象方法在软件工程领域的全面应用。它包括</a:t>
            </a:r>
            <a:r>
              <a:rPr lang="en-US" altLang="zh-CN" sz="2800" dirty="0"/>
              <a:t>:</a:t>
            </a:r>
          </a:p>
          <a:p>
            <a:pPr lvl="1" eaLnBrk="1" hangingPunct="1">
              <a:lnSpc>
                <a:spcPct val="140000"/>
              </a:lnSpc>
            </a:pPr>
            <a:r>
              <a:rPr lang="zh-CN" altLang="en-US" sz="2400" dirty="0"/>
              <a:t>面向对象的分析（</a:t>
            </a:r>
            <a:r>
              <a:rPr lang="en-US" altLang="zh-CN" sz="2400" dirty="0"/>
              <a:t>OOA</a:t>
            </a:r>
            <a:r>
              <a:rPr lang="zh-CN" altLang="en-US" sz="2400" dirty="0"/>
              <a:t>）</a:t>
            </a:r>
          </a:p>
          <a:p>
            <a:pPr lvl="1" eaLnBrk="1" hangingPunct="1">
              <a:lnSpc>
                <a:spcPct val="140000"/>
              </a:lnSpc>
            </a:pPr>
            <a:r>
              <a:rPr lang="zh-CN" altLang="en-US" sz="2400" dirty="0"/>
              <a:t>面向对象的设计（</a:t>
            </a:r>
            <a:r>
              <a:rPr lang="en-US" altLang="zh-CN" sz="2400" dirty="0"/>
              <a:t>OOD</a:t>
            </a:r>
            <a:r>
              <a:rPr lang="zh-CN" altLang="en-US" sz="2400" dirty="0"/>
              <a:t>）</a:t>
            </a:r>
          </a:p>
          <a:p>
            <a:pPr lvl="1" eaLnBrk="1" hangingPunct="1">
              <a:lnSpc>
                <a:spcPct val="140000"/>
              </a:lnSpc>
            </a:pPr>
            <a:r>
              <a:rPr lang="zh-CN" altLang="en-US" sz="2400" dirty="0"/>
              <a:t>面向对象的编程（</a:t>
            </a:r>
            <a:r>
              <a:rPr lang="en-US" altLang="zh-CN" sz="2400" dirty="0"/>
              <a:t>OOP</a:t>
            </a:r>
            <a:r>
              <a:rPr lang="zh-CN" altLang="en-US" sz="2400" dirty="0"/>
              <a:t>）</a:t>
            </a:r>
          </a:p>
          <a:p>
            <a:pPr lvl="1" eaLnBrk="1" hangingPunct="1">
              <a:lnSpc>
                <a:spcPct val="140000"/>
              </a:lnSpc>
            </a:pPr>
            <a:r>
              <a:rPr lang="zh-CN" altLang="en-US" sz="2400" dirty="0"/>
              <a:t>面向对象的测试（</a:t>
            </a:r>
            <a:r>
              <a:rPr lang="en-US" altLang="zh-CN" sz="2400" dirty="0"/>
              <a:t>OOT</a:t>
            </a:r>
            <a:r>
              <a:rPr lang="zh-CN" altLang="en-US" sz="2400" dirty="0"/>
              <a:t>）</a:t>
            </a:r>
          </a:p>
          <a:p>
            <a:pPr lvl="1" eaLnBrk="1" hangingPunct="1">
              <a:lnSpc>
                <a:spcPct val="140000"/>
              </a:lnSpc>
            </a:pPr>
            <a:r>
              <a:rPr lang="zh-CN" altLang="en-US" sz="2400" dirty="0"/>
              <a:t>面向对象的软件维护（</a:t>
            </a:r>
            <a:r>
              <a:rPr lang="en-US" altLang="zh-CN" sz="2400" dirty="0"/>
              <a:t>OOSM</a:t>
            </a:r>
            <a:r>
              <a:rPr lang="zh-CN" altLang="en-US" sz="2400" dirty="0"/>
              <a:t>）</a:t>
            </a:r>
          </a:p>
          <a:p>
            <a:pPr eaLnBrk="1" hangingPunct="1"/>
            <a:endParaRPr lang="zh-CN" altLang="en-US" sz="2800" dirty="0"/>
          </a:p>
        </p:txBody>
      </p:sp>
      <p:sp>
        <p:nvSpPr>
          <p:cNvPr id="5" name="标题 4"/>
          <p:cNvSpPr txBox="1">
            <a:spLocks/>
          </p:cNvSpPr>
          <p:nvPr/>
        </p:nvSpPr>
        <p:spPr>
          <a:xfrm>
            <a:off x="533400" y="0"/>
            <a:ext cx="800100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1.3 </a:t>
            </a:r>
            <a:r>
              <a:rPr lang="zh-CN" altLang="en-US" dirty="0"/>
              <a:t>面向对象的软件开发</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13</a:t>
            </a:fld>
            <a:endParaRPr lang="en-US" altLang="zh-CN" dirty="0"/>
          </a:p>
        </p:txBody>
      </p:sp>
    </p:spTree>
    <p:extLst>
      <p:ext uri="{BB962C8B-B14F-4D97-AF65-F5344CB8AC3E}">
        <p14:creationId xmlns:p14="http://schemas.microsoft.com/office/powerpoint/2010/main" val="25108920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0886" y="950913"/>
            <a:ext cx="6704013" cy="954087"/>
          </a:xfrm>
        </p:spPr>
        <p:txBody>
          <a:bodyPr/>
          <a:lstStyle/>
          <a:p>
            <a:pPr algn="l" eaLnBrk="1" hangingPunct="1"/>
            <a:r>
              <a:rPr lang="en-US" altLang="zh-CN" dirty="0"/>
              <a:t>1.3.1 </a:t>
            </a:r>
            <a:r>
              <a:rPr lang="zh-CN" altLang="en-US" dirty="0"/>
              <a:t>分析</a:t>
            </a:r>
          </a:p>
        </p:txBody>
      </p:sp>
      <p:sp>
        <p:nvSpPr>
          <p:cNvPr id="36867" name="内容占位符 2"/>
          <p:cNvSpPr>
            <a:spLocks noGrp="1"/>
          </p:cNvSpPr>
          <p:nvPr>
            <p:ph idx="1"/>
          </p:nvPr>
        </p:nvSpPr>
        <p:spPr>
          <a:xfrm>
            <a:off x="381000" y="1828800"/>
            <a:ext cx="8029575" cy="4346574"/>
          </a:xfrm>
        </p:spPr>
        <p:txBody>
          <a:bodyPr/>
          <a:lstStyle/>
          <a:p>
            <a:pPr eaLnBrk="1" hangingPunct="1">
              <a:lnSpc>
                <a:spcPct val="130000"/>
              </a:lnSpc>
              <a:spcBef>
                <a:spcPts val="600"/>
              </a:spcBef>
              <a:spcAft>
                <a:spcPts val="600"/>
              </a:spcAft>
            </a:pPr>
            <a:r>
              <a:rPr lang="zh-CN" altLang="en-US" sz="2800" dirty="0"/>
              <a:t>系统分析阶段应该扼要精确地抽象出系统必须做什么，但是不关心如何去实现。</a:t>
            </a:r>
          </a:p>
          <a:p>
            <a:pPr eaLnBrk="1" hangingPunct="1">
              <a:lnSpc>
                <a:spcPct val="130000"/>
              </a:lnSpc>
              <a:spcBef>
                <a:spcPts val="600"/>
              </a:spcBef>
              <a:spcAft>
                <a:spcPts val="600"/>
              </a:spcAft>
            </a:pPr>
            <a:r>
              <a:rPr lang="zh-CN" altLang="en-US" sz="2800" dirty="0"/>
              <a:t>面向对象的系统分析，直接用问题域中客观存在的事物建立模型中的对象，对单个事物及事物之间的关系，都保留他们的原貌，不做转换，也不打破原有界限而重新组合，因此</a:t>
            </a:r>
            <a:r>
              <a:rPr lang="zh-CN" altLang="en-US" sz="2800" dirty="0">
                <a:solidFill>
                  <a:srgbClr val="FF0000"/>
                </a:solidFill>
              </a:rPr>
              <a:t>能够很好地映射客观事物</a:t>
            </a:r>
            <a:r>
              <a:rPr lang="zh-CN" altLang="en-US" sz="2800" dirty="0"/>
              <a:t>。</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14</a:t>
            </a:fld>
            <a:endParaRPr lang="en-US" altLang="zh-CN" dirty="0"/>
          </a:p>
        </p:txBody>
      </p:sp>
      <p:sp>
        <p:nvSpPr>
          <p:cNvPr id="7" name="标题 4"/>
          <p:cNvSpPr txBox="1">
            <a:spLocks/>
          </p:cNvSpPr>
          <p:nvPr/>
        </p:nvSpPr>
        <p:spPr>
          <a:xfrm>
            <a:off x="533400" y="0"/>
            <a:ext cx="800100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1.3 </a:t>
            </a:r>
            <a:r>
              <a:rPr lang="zh-CN" altLang="en-US" dirty="0"/>
              <a:t>面向对象的软件开发</a:t>
            </a:r>
          </a:p>
        </p:txBody>
      </p:sp>
    </p:spTree>
    <p:extLst>
      <p:ext uri="{BB962C8B-B14F-4D97-AF65-F5344CB8AC3E}">
        <p14:creationId xmlns:p14="http://schemas.microsoft.com/office/powerpoint/2010/main" val="42003157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0" y="914400"/>
            <a:ext cx="6704013" cy="954087"/>
          </a:xfrm>
        </p:spPr>
        <p:txBody>
          <a:bodyPr/>
          <a:lstStyle/>
          <a:p>
            <a:pPr algn="l" eaLnBrk="1" hangingPunct="1"/>
            <a:r>
              <a:rPr lang="en-US" altLang="zh-CN" dirty="0"/>
              <a:t>1.3.2 </a:t>
            </a:r>
            <a:r>
              <a:rPr lang="zh-CN" altLang="en-US" dirty="0"/>
              <a:t>设计</a:t>
            </a:r>
          </a:p>
        </p:txBody>
      </p:sp>
      <p:sp>
        <p:nvSpPr>
          <p:cNvPr id="37891" name="内容占位符 2"/>
          <p:cNvSpPr>
            <a:spLocks noGrp="1"/>
          </p:cNvSpPr>
          <p:nvPr>
            <p:ph idx="1"/>
          </p:nvPr>
        </p:nvSpPr>
        <p:spPr>
          <a:xfrm>
            <a:off x="381000" y="1828800"/>
            <a:ext cx="8029575" cy="4383087"/>
          </a:xfrm>
        </p:spPr>
        <p:txBody>
          <a:bodyPr/>
          <a:lstStyle/>
          <a:p>
            <a:pPr eaLnBrk="1" hangingPunct="1">
              <a:lnSpc>
                <a:spcPct val="140000"/>
              </a:lnSpc>
              <a:spcBef>
                <a:spcPts val="1200"/>
              </a:spcBef>
              <a:spcAft>
                <a:spcPts val="600"/>
              </a:spcAft>
            </a:pPr>
            <a:r>
              <a:rPr lang="zh-CN" altLang="en-US" sz="2800" dirty="0"/>
              <a:t>针对系统的一个具体实现运用面向对象的方法。其中包括两方面的工作：</a:t>
            </a:r>
          </a:p>
          <a:p>
            <a:pPr lvl="1" eaLnBrk="1" hangingPunct="1">
              <a:lnSpc>
                <a:spcPct val="140000"/>
              </a:lnSpc>
              <a:spcBef>
                <a:spcPts val="1200"/>
              </a:spcBef>
              <a:spcAft>
                <a:spcPts val="600"/>
              </a:spcAft>
            </a:pPr>
            <a:r>
              <a:rPr lang="zh-CN" altLang="en-US" sz="2400" dirty="0"/>
              <a:t>把</a:t>
            </a:r>
            <a:r>
              <a:rPr lang="en-US" altLang="zh-CN" sz="2400" dirty="0"/>
              <a:t>OOA</a:t>
            </a:r>
            <a:r>
              <a:rPr lang="zh-CN" altLang="en-US" sz="2400" dirty="0"/>
              <a:t>模型直接搬到</a:t>
            </a:r>
            <a:r>
              <a:rPr lang="en-US" altLang="zh-CN" sz="2400" dirty="0"/>
              <a:t>OOD</a:t>
            </a:r>
            <a:r>
              <a:rPr lang="zh-CN" altLang="en-US" sz="2400" dirty="0"/>
              <a:t>，作为</a:t>
            </a:r>
            <a:r>
              <a:rPr lang="en-US" altLang="zh-CN" sz="2400" dirty="0"/>
              <a:t>OOD</a:t>
            </a:r>
            <a:r>
              <a:rPr lang="zh-CN" altLang="en-US" sz="2400" dirty="0"/>
              <a:t>的一部分</a:t>
            </a:r>
          </a:p>
          <a:p>
            <a:pPr lvl="1" eaLnBrk="1" hangingPunct="1">
              <a:lnSpc>
                <a:spcPct val="140000"/>
              </a:lnSpc>
              <a:spcBef>
                <a:spcPts val="1200"/>
              </a:spcBef>
              <a:spcAft>
                <a:spcPts val="600"/>
              </a:spcAft>
            </a:pPr>
            <a:r>
              <a:rPr lang="zh-CN" altLang="en-US" sz="2400" dirty="0"/>
              <a:t>针对具体实现中的人机界面、数据存储、任务管理等因素补充一些与实现有关的部分。</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15</a:t>
            </a:fld>
            <a:endParaRPr lang="en-US" altLang="zh-CN" dirty="0"/>
          </a:p>
        </p:txBody>
      </p:sp>
      <p:sp>
        <p:nvSpPr>
          <p:cNvPr id="7" name="标题 4"/>
          <p:cNvSpPr txBox="1">
            <a:spLocks/>
          </p:cNvSpPr>
          <p:nvPr/>
        </p:nvSpPr>
        <p:spPr>
          <a:xfrm>
            <a:off x="533400" y="0"/>
            <a:ext cx="800100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1.3 </a:t>
            </a:r>
            <a:r>
              <a:rPr lang="zh-CN" altLang="en-US" dirty="0"/>
              <a:t>面向对象的软件开发</a:t>
            </a:r>
          </a:p>
        </p:txBody>
      </p:sp>
    </p:spTree>
    <p:extLst>
      <p:ext uri="{BB962C8B-B14F-4D97-AF65-F5344CB8AC3E}">
        <p14:creationId xmlns:p14="http://schemas.microsoft.com/office/powerpoint/2010/main" val="23756063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0" y="950913"/>
            <a:ext cx="6704013" cy="954087"/>
          </a:xfrm>
        </p:spPr>
        <p:txBody>
          <a:bodyPr/>
          <a:lstStyle/>
          <a:p>
            <a:pPr algn="l" eaLnBrk="1" hangingPunct="1"/>
            <a:r>
              <a:rPr lang="en-US" altLang="zh-CN" dirty="0"/>
              <a:t>1.3.3  </a:t>
            </a:r>
            <a:r>
              <a:rPr lang="zh-CN" altLang="en-US" dirty="0"/>
              <a:t>编程</a:t>
            </a:r>
          </a:p>
        </p:txBody>
      </p:sp>
      <p:sp>
        <p:nvSpPr>
          <p:cNvPr id="38915" name="内容占位符 2"/>
          <p:cNvSpPr>
            <a:spLocks noGrp="1"/>
          </p:cNvSpPr>
          <p:nvPr>
            <p:ph idx="1"/>
          </p:nvPr>
        </p:nvSpPr>
        <p:spPr>
          <a:xfrm>
            <a:off x="381000" y="1828800"/>
            <a:ext cx="8029575" cy="4346574"/>
          </a:xfrm>
        </p:spPr>
        <p:txBody>
          <a:bodyPr/>
          <a:lstStyle/>
          <a:p>
            <a:pPr eaLnBrk="1" hangingPunct="1">
              <a:lnSpc>
                <a:spcPct val="200000"/>
              </a:lnSpc>
              <a:buFont typeface="Georgia" panose="02040502050405020303" pitchFamily="18" charset="0"/>
              <a:buNone/>
            </a:pPr>
            <a:r>
              <a:rPr lang="en-US" altLang="zh-CN" sz="2800" dirty="0"/>
              <a:t>     OOP</a:t>
            </a:r>
            <a:r>
              <a:rPr lang="zh-CN" altLang="en-US" sz="2800" dirty="0"/>
              <a:t>工作就是用一种面向对象的编程语言把</a:t>
            </a:r>
            <a:r>
              <a:rPr lang="en-US" altLang="zh-CN" sz="2800" dirty="0"/>
              <a:t>OOD</a:t>
            </a:r>
            <a:r>
              <a:rPr lang="zh-CN" altLang="en-US" sz="2800" dirty="0"/>
              <a:t>模型中的每个成分书写出来，是面向对象的软件开发最终落实的重要阶段。</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16</a:t>
            </a:fld>
            <a:endParaRPr lang="en-US" altLang="zh-CN" dirty="0"/>
          </a:p>
        </p:txBody>
      </p:sp>
      <p:sp>
        <p:nvSpPr>
          <p:cNvPr id="7" name="标题 4"/>
          <p:cNvSpPr txBox="1">
            <a:spLocks/>
          </p:cNvSpPr>
          <p:nvPr/>
        </p:nvSpPr>
        <p:spPr>
          <a:xfrm>
            <a:off x="533400" y="0"/>
            <a:ext cx="800100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1.3 </a:t>
            </a:r>
            <a:r>
              <a:rPr lang="zh-CN" altLang="en-US" dirty="0"/>
              <a:t>面向对象的软件开发</a:t>
            </a:r>
          </a:p>
        </p:txBody>
      </p:sp>
    </p:spTree>
    <p:extLst>
      <p:ext uri="{BB962C8B-B14F-4D97-AF65-F5344CB8AC3E}">
        <p14:creationId xmlns:p14="http://schemas.microsoft.com/office/powerpoint/2010/main" val="16412618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0" y="950913"/>
            <a:ext cx="6704013" cy="954087"/>
          </a:xfrm>
        </p:spPr>
        <p:txBody>
          <a:bodyPr/>
          <a:lstStyle/>
          <a:p>
            <a:pPr algn="l" eaLnBrk="1" hangingPunct="1"/>
            <a:r>
              <a:rPr lang="en-US" altLang="zh-CN"/>
              <a:t>1.3.4 </a:t>
            </a:r>
            <a:r>
              <a:rPr lang="zh-CN" altLang="en-US"/>
              <a:t>测试</a:t>
            </a:r>
          </a:p>
        </p:txBody>
      </p:sp>
      <p:sp>
        <p:nvSpPr>
          <p:cNvPr id="39939" name="内容占位符 2"/>
          <p:cNvSpPr>
            <a:spLocks noGrp="1"/>
          </p:cNvSpPr>
          <p:nvPr>
            <p:ph idx="1"/>
          </p:nvPr>
        </p:nvSpPr>
        <p:spPr>
          <a:xfrm>
            <a:off x="381000" y="1828800"/>
            <a:ext cx="8029575" cy="4346574"/>
          </a:xfrm>
        </p:spPr>
        <p:txBody>
          <a:bodyPr/>
          <a:lstStyle/>
          <a:p>
            <a:pPr eaLnBrk="1" hangingPunct="1">
              <a:lnSpc>
                <a:spcPct val="150000"/>
              </a:lnSpc>
            </a:pPr>
            <a:r>
              <a:rPr lang="zh-CN" altLang="en-US" sz="2800" dirty="0"/>
              <a:t>测试的任务是发现软件中的错误。</a:t>
            </a:r>
          </a:p>
          <a:p>
            <a:pPr eaLnBrk="1" hangingPunct="1">
              <a:lnSpc>
                <a:spcPct val="150000"/>
              </a:lnSpc>
            </a:pPr>
            <a:r>
              <a:rPr lang="zh-CN" altLang="en-US" sz="2800" dirty="0"/>
              <a:t>在面向对象的软件测试中继续运用面向对象的概念与原则来组织测试，以</a:t>
            </a:r>
            <a:r>
              <a:rPr lang="zh-CN" altLang="en-US" sz="2800" dirty="0">
                <a:solidFill>
                  <a:srgbClr val="FF0000"/>
                </a:solidFill>
              </a:rPr>
              <a:t>对象的类</a:t>
            </a:r>
            <a:r>
              <a:rPr lang="zh-CN" altLang="en-US" sz="2800" dirty="0"/>
              <a:t>作为基本测试单位，可以更准确地发现程序错误并提高测试效率。</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17</a:t>
            </a:fld>
            <a:endParaRPr lang="en-US" altLang="zh-CN" dirty="0"/>
          </a:p>
        </p:txBody>
      </p:sp>
      <p:sp>
        <p:nvSpPr>
          <p:cNvPr id="7" name="标题 4"/>
          <p:cNvSpPr txBox="1">
            <a:spLocks/>
          </p:cNvSpPr>
          <p:nvPr/>
        </p:nvSpPr>
        <p:spPr>
          <a:xfrm>
            <a:off x="533400" y="0"/>
            <a:ext cx="800100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1.3 </a:t>
            </a:r>
            <a:r>
              <a:rPr lang="zh-CN" altLang="en-US" dirty="0"/>
              <a:t>面向对象的软件开发</a:t>
            </a:r>
          </a:p>
        </p:txBody>
      </p:sp>
    </p:spTree>
    <p:extLst>
      <p:ext uri="{BB962C8B-B14F-4D97-AF65-F5344CB8AC3E}">
        <p14:creationId xmlns:p14="http://schemas.microsoft.com/office/powerpoint/2010/main" val="24231849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0" y="950913"/>
            <a:ext cx="6704013" cy="954087"/>
          </a:xfrm>
        </p:spPr>
        <p:txBody>
          <a:bodyPr/>
          <a:lstStyle/>
          <a:p>
            <a:pPr algn="l" eaLnBrk="1" hangingPunct="1"/>
            <a:r>
              <a:rPr lang="en-US" altLang="zh-CN" dirty="0"/>
              <a:t>1.3.5 </a:t>
            </a:r>
            <a:r>
              <a:rPr lang="zh-CN" altLang="en-US" dirty="0"/>
              <a:t>维护</a:t>
            </a:r>
          </a:p>
        </p:txBody>
      </p:sp>
      <p:sp>
        <p:nvSpPr>
          <p:cNvPr id="3" name="内容占位符 2"/>
          <p:cNvSpPr>
            <a:spLocks noGrp="1"/>
          </p:cNvSpPr>
          <p:nvPr>
            <p:ph idx="1"/>
          </p:nvPr>
        </p:nvSpPr>
        <p:spPr>
          <a:xfrm>
            <a:off x="381000" y="1901826"/>
            <a:ext cx="8029575" cy="4346574"/>
          </a:xfrm>
        </p:spPr>
        <p:txBody>
          <a:bodyPr>
            <a:normAutofit/>
          </a:bodyPr>
          <a:lstStyle/>
          <a:p>
            <a:pPr marL="0" indent="857250" eaLnBrk="1" fontAlgn="auto" hangingPunct="1">
              <a:lnSpc>
                <a:spcPct val="150000"/>
              </a:lnSpc>
              <a:spcAft>
                <a:spcPts val="0"/>
              </a:spcAft>
              <a:buClr>
                <a:schemeClr val="accent3"/>
              </a:buClr>
              <a:buFont typeface="Wingdings" pitchFamily="2" charset="2"/>
              <a:buNone/>
              <a:defRPr/>
            </a:pPr>
            <a:r>
              <a:rPr lang="zh-CN" altLang="en-US" sz="2800" dirty="0"/>
              <a:t>将软件交付使用后，工作并没有完结，还要根据软件的运行情况和用户的需求，不断改进系统。</a:t>
            </a:r>
          </a:p>
          <a:p>
            <a:pPr marL="0" indent="857250" eaLnBrk="1" fontAlgn="auto" hangingPunct="1">
              <a:lnSpc>
                <a:spcPct val="150000"/>
              </a:lnSpc>
              <a:spcAft>
                <a:spcPts val="0"/>
              </a:spcAft>
              <a:buClr>
                <a:schemeClr val="accent3"/>
              </a:buClr>
              <a:buFont typeface="Wingdings" pitchFamily="2" charset="2"/>
              <a:buNone/>
              <a:defRPr/>
            </a:pPr>
            <a:r>
              <a:rPr lang="zh-CN" altLang="en-US" sz="2800" dirty="0"/>
              <a:t>使用面向对象的方法开发的软件，其程序与问题域是一致的，因此，在维护阶段运用面向对象的方法可以大大提高软件维护的效率。</a:t>
            </a:r>
          </a:p>
          <a:p>
            <a:pPr marL="365760" indent="-256032" eaLnBrk="1" fontAlgn="auto" hangingPunct="1">
              <a:spcAft>
                <a:spcPts val="0"/>
              </a:spcAft>
              <a:buClr>
                <a:schemeClr val="accent3"/>
              </a:buClr>
              <a:buFont typeface="Georgia"/>
              <a:buChar char="•"/>
              <a:defRPr/>
            </a:pPr>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18</a:t>
            </a:fld>
            <a:endParaRPr lang="en-US" altLang="zh-CN" dirty="0"/>
          </a:p>
        </p:txBody>
      </p:sp>
      <p:sp>
        <p:nvSpPr>
          <p:cNvPr id="7" name="标题 4"/>
          <p:cNvSpPr txBox="1">
            <a:spLocks/>
          </p:cNvSpPr>
          <p:nvPr/>
        </p:nvSpPr>
        <p:spPr>
          <a:xfrm>
            <a:off x="533400" y="0"/>
            <a:ext cx="800100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1.3 </a:t>
            </a:r>
            <a:r>
              <a:rPr lang="zh-CN" altLang="en-US" dirty="0"/>
              <a:t>面向对象的软件开发</a:t>
            </a:r>
          </a:p>
        </p:txBody>
      </p:sp>
    </p:spTree>
    <p:extLst>
      <p:ext uri="{BB962C8B-B14F-4D97-AF65-F5344CB8AC3E}">
        <p14:creationId xmlns:p14="http://schemas.microsoft.com/office/powerpoint/2010/main" val="152337728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0" y="950913"/>
            <a:ext cx="6704013" cy="954087"/>
          </a:xfrm>
        </p:spPr>
        <p:txBody>
          <a:bodyPr/>
          <a:lstStyle/>
          <a:p>
            <a:pPr eaLnBrk="1" hangingPunct="1"/>
            <a:r>
              <a:rPr lang="en-US" altLang="zh-CN" dirty="0"/>
              <a:t>1.5.2 </a:t>
            </a:r>
            <a:r>
              <a:rPr lang="zh-CN" altLang="en-US" dirty="0"/>
              <a:t>程序的开发过程</a:t>
            </a:r>
          </a:p>
        </p:txBody>
      </p:sp>
      <p:sp>
        <p:nvSpPr>
          <p:cNvPr id="58371" name="内容占位符 2"/>
          <p:cNvSpPr>
            <a:spLocks noGrp="1"/>
          </p:cNvSpPr>
          <p:nvPr>
            <p:ph idx="1"/>
          </p:nvPr>
        </p:nvSpPr>
        <p:spPr>
          <a:xfrm>
            <a:off x="381000" y="1828800"/>
            <a:ext cx="8029575" cy="4346574"/>
          </a:xfrm>
        </p:spPr>
        <p:txBody>
          <a:bodyPr/>
          <a:lstStyle/>
          <a:p>
            <a:pPr eaLnBrk="1" hangingPunct="1">
              <a:lnSpc>
                <a:spcPct val="120000"/>
              </a:lnSpc>
            </a:pPr>
            <a:r>
              <a:rPr lang="zh-CN" altLang="en-US" sz="2800" dirty="0"/>
              <a:t>编辑</a:t>
            </a:r>
          </a:p>
          <a:p>
            <a:pPr lvl="1" eaLnBrk="1" hangingPunct="1">
              <a:lnSpc>
                <a:spcPct val="120000"/>
              </a:lnSpc>
            </a:pPr>
            <a:r>
              <a:rPr lang="zh-CN" altLang="en-US" sz="2400" dirty="0"/>
              <a:t>将源程序输入到计算机中，生成后缀为</a:t>
            </a:r>
            <a:r>
              <a:rPr lang="en-US" altLang="zh-CN" sz="2400" dirty="0" err="1"/>
              <a:t>cpp</a:t>
            </a:r>
            <a:r>
              <a:rPr lang="zh-CN" altLang="en-US" sz="2400" dirty="0"/>
              <a:t>的磁盘文件。</a:t>
            </a:r>
          </a:p>
          <a:p>
            <a:pPr eaLnBrk="1" hangingPunct="1">
              <a:lnSpc>
                <a:spcPct val="120000"/>
              </a:lnSpc>
            </a:pPr>
            <a:r>
              <a:rPr lang="zh-CN" altLang="en-US" sz="2800" dirty="0"/>
              <a:t>编译</a:t>
            </a:r>
          </a:p>
          <a:p>
            <a:pPr lvl="1" eaLnBrk="1" hangingPunct="1">
              <a:lnSpc>
                <a:spcPct val="120000"/>
              </a:lnSpc>
            </a:pPr>
            <a:r>
              <a:rPr lang="zh-CN" altLang="en-US" sz="2400" dirty="0"/>
              <a:t>将程序的源代码转换为机器语言代码。</a:t>
            </a:r>
          </a:p>
          <a:p>
            <a:pPr eaLnBrk="1" hangingPunct="1">
              <a:lnSpc>
                <a:spcPct val="120000"/>
              </a:lnSpc>
            </a:pPr>
            <a:r>
              <a:rPr lang="zh-CN" altLang="en-US" sz="2800" dirty="0"/>
              <a:t>连接</a:t>
            </a:r>
          </a:p>
          <a:p>
            <a:pPr lvl="1" eaLnBrk="1" hangingPunct="1">
              <a:lnSpc>
                <a:spcPct val="120000"/>
              </a:lnSpc>
            </a:pPr>
            <a:r>
              <a:rPr lang="zh-CN" altLang="en-US" sz="2400" dirty="0"/>
              <a:t>将多个源程序文件以及库中的某些文件连在一起，生成一个后缀为</a:t>
            </a:r>
            <a:r>
              <a:rPr lang="en-US" altLang="zh-CN" sz="2400" dirty="0"/>
              <a:t>exe</a:t>
            </a:r>
            <a:r>
              <a:rPr lang="zh-CN" altLang="en-US" sz="2400" dirty="0"/>
              <a:t>的可执行文件。</a:t>
            </a:r>
          </a:p>
          <a:p>
            <a:pPr eaLnBrk="1" hangingPunct="1">
              <a:lnSpc>
                <a:spcPct val="120000"/>
              </a:lnSpc>
            </a:pPr>
            <a:r>
              <a:rPr lang="zh-CN" altLang="en-US" sz="2800" dirty="0"/>
              <a:t>运行调试</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19</a:t>
            </a:fld>
            <a:endParaRPr lang="en-US" altLang="zh-CN" dirty="0"/>
          </a:p>
        </p:txBody>
      </p:sp>
      <p:sp>
        <p:nvSpPr>
          <p:cNvPr id="7" name="标题 4"/>
          <p:cNvSpPr txBox="1">
            <a:spLocks/>
          </p:cNvSpPr>
          <p:nvPr/>
        </p:nvSpPr>
        <p:spPr>
          <a:xfrm>
            <a:off x="471487" y="0"/>
            <a:ext cx="8215313"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1.5 </a:t>
            </a:r>
            <a:r>
              <a:rPr lang="zh-CN" altLang="en-US" dirty="0"/>
              <a:t>程序的开发过程</a:t>
            </a:r>
            <a:endParaRPr lang="en-US" altLang="zh-CN" dirty="0"/>
          </a:p>
        </p:txBody>
      </p:sp>
    </p:spTree>
    <p:extLst>
      <p:ext uri="{BB962C8B-B14F-4D97-AF65-F5344CB8AC3E}">
        <p14:creationId xmlns:p14="http://schemas.microsoft.com/office/powerpoint/2010/main" val="42449290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914400" y="2971800"/>
            <a:ext cx="7334250" cy="990600"/>
          </a:xfrm>
        </p:spPr>
        <p:txBody>
          <a:bodyPr/>
          <a:lstStyle/>
          <a:p>
            <a:pPr eaLnBrk="1" hangingPunct="1">
              <a:defRPr/>
            </a:pPr>
            <a:r>
              <a:rPr lang="zh-CN" altLang="en-US" sz="6100" dirty="0">
                <a:solidFill>
                  <a:srgbClr val="003870"/>
                </a:solidFill>
                <a:ea typeface="华文行楷" pitchFamily="2" charset="-122"/>
              </a:rPr>
              <a:t>第一章 绪论 </a:t>
            </a:r>
            <a:endParaRPr lang="zh-CN" altLang="en-US" sz="3000" dirty="0">
              <a:solidFill>
                <a:srgbClr val="003870"/>
              </a:solidFill>
            </a:endParaRPr>
          </a:p>
        </p:txBody>
      </p:sp>
      <p:sp>
        <p:nvSpPr>
          <p:cNvPr id="2" name="副标题 1"/>
          <p:cNvSpPr>
            <a:spLocks noGrp="1"/>
          </p:cNvSpPr>
          <p:nvPr>
            <p:ph type="subTitle" idx="1"/>
          </p:nvPr>
        </p:nvSpPr>
        <p:spPr>
          <a:xfrm>
            <a:off x="2557463" y="4219575"/>
            <a:ext cx="4029075" cy="962025"/>
          </a:xfrm>
        </p:spPr>
        <p:txBody>
          <a:bodyPr/>
          <a:lstStyle/>
          <a:p>
            <a:pPr>
              <a:defRPr/>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Oval 4"/>
          <p:cNvSpPr>
            <a:spLocks noChangeArrowheads="1"/>
          </p:cNvSpPr>
          <p:nvPr/>
        </p:nvSpPr>
        <p:spPr bwMode="auto">
          <a:xfrm>
            <a:off x="6024562" y="990600"/>
            <a:ext cx="1066800" cy="533400"/>
          </a:xfrm>
          <a:prstGeom prst="ellipse">
            <a:avLst/>
          </a:prstGeom>
          <a:solidFill>
            <a:schemeClr val="accent2">
              <a:lumMod val="60000"/>
              <a:lumOff val="40000"/>
            </a:schemeClr>
          </a:solidFill>
          <a:ln w="9525">
            <a:solidFill>
              <a:schemeClr val="tx1"/>
            </a:solidFill>
            <a:round/>
            <a:headEnd/>
            <a:tailEnd/>
          </a:ln>
          <a:effectLst/>
        </p:spPr>
        <p:txBody>
          <a:bodyPr wrap="none" anchor="ctr"/>
          <a:lstStyle/>
          <a:p>
            <a:pPr algn="ctr" eaLnBrk="0" hangingPunct="0"/>
            <a:r>
              <a:rPr lang="zh-CN" altLang="en-US" sz="2000" b="1">
                <a:latin typeface="+mn-ea"/>
                <a:ea typeface="+mn-ea"/>
              </a:rPr>
              <a:t>开始</a:t>
            </a:r>
          </a:p>
        </p:txBody>
      </p:sp>
      <p:sp>
        <p:nvSpPr>
          <p:cNvPr id="89093" name="Line 5"/>
          <p:cNvSpPr>
            <a:spLocks noChangeShapeType="1"/>
          </p:cNvSpPr>
          <p:nvPr/>
        </p:nvSpPr>
        <p:spPr bwMode="auto">
          <a:xfrm>
            <a:off x="6557962" y="1524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89094" name="Rectangle 6"/>
          <p:cNvSpPr>
            <a:spLocks noChangeArrowheads="1"/>
          </p:cNvSpPr>
          <p:nvPr/>
        </p:nvSpPr>
        <p:spPr bwMode="auto">
          <a:xfrm>
            <a:off x="6024562" y="1752600"/>
            <a:ext cx="1295400" cy="381000"/>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pPr algn="ctr" eaLnBrk="0" hangingPunct="0"/>
            <a:r>
              <a:rPr lang="zh-CN" altLang="en-US" sz="2000" b="1">
                <a:latin typeface="+mn-ea"/>
                <a:ea typeface="+mn-ea"/>
              </a:rPr>
              <a:t>编辑源程序</a:t>
            </a:r>
          </a:p>
        </p:txBody>
      </p:sp>
      <p:sp>
        <p:nvSpPr>
          <p:cNvPr id="89095" name="Line 7"/>
          <p:cNvSpPr>
            <a:spLocks noChangeShapeType="1"/>
          </p:cNvSpPr>
          <p:nvPr/>
        </p:nvSpPr>
        <p:spPr bwMode="auto">
          <a:xfrm>
            <a:off x="6557962" y="2133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89096" name="Rectangle 8"/>
          <p:cNvSpPr>
            <a:spLocks noChangeArrowheads="1"/>
          </p:cNvSpPr>
          <p:nvPr/>
        </p:nvSpPr>
        <p:spPr bwMode="auto">
          <a:xfrm>
            <a:off x="6024562" y="2362200"/>
            <a:ext cx="1295400" cy="381000"/>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pPr algn="ctr" eaLnBrk="0" hangingPunct="0"/>
            <a:r>
              <a:rPr lang="zh-CN" altLang="en-US" sz="2000" b="1">
                <a:latin typeface="+mn-ea"/>
                <a:ea typeface="+mn-ea"/>
              </a:rPr>
              <a:t>编译</a:t>
            </a:r>
          </a:p>
        </p:txBody>
      </p:sp>
      <p:sp>
        <p:nvSpPr>
          <p:cNvPr id="89097" name="AutoShape 9"/>
          <p:cNvSpPr>
            <a:spLocks noChangeArrowheads="1"/>
          </p:cNvSpPr>
          <p:nvPr/>
        </p:nvSpPr>
        <p:spPr bwMode="auto">
          <a:xfrm>
            <a:off x="5567362" y="2895600"/>
            <a:ext cx="2052638" cy="533400"/>
          </a:xfrm>
          <a:prstGeom prst="diamond">
            <a:avLst/>
          </a:prstGeom>
          <a:solidFill>
            <a:schemeClr val="accent2">
              <a:lumMod val="60000"/>
              <a:lumOff val="40000"/>
            </a:schemeClr>
          </a:solidFill>
          <a:ln w="9525">
            <a:solidFill>
              <a:schemeClr val="tx1"/>
            </a:solidFill>
            <a:miter lim="800000"/>
            <a:headEnd/>
            <a:tailEnd/>
          </a:ln>
          <a:effectLst/>
        </p:spPr>
        <p:txBody>
          <a:bodyPr wrap="none" anchor="ctr"/>
          <a:lstStyle/>
          <a:p>
            <a:pPr algn="ctr" eaLnBrk="0" hangingPunct="0"/>
            <a:r>
              <a:rPr lang="zh-CN" altLang="en-US" sz="2000" b="1">
                <a:latin typeface="+mn-ea"/>
                <a:ea typeface="+mn-ea"/>
              </a:rPr>
              <a:t>编译错</a:t>
            </a:r>
          </a:p>
        </p:txBody>
      </p:sp>
      <p:sp>
        <p:nvSpPr>
          <p:cNvPr id="89098" name="Line 10"/>
          <p:cNvSpPr>
            <a:spLocks noChangeShapeType="1"/>
          </p:cNvSpPr>
          <p:nvPr/>
        </p:nvSpPr>
        <p:spPr bwMode="auto">
          <a:xfrm>
            <a:off x="6557962"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89099" name="Line 11"/>
          <p:cNvSpPr>
            <a:spLocks noChangeShapeType="1"/>
          </p:cNvSpPr>
          <p:nvPr/>
        </p:nvSpPr>
        <p:spPr bwMode="auto">
          <a:xfrm>
            <a:off x="6557962"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89100" name="Rectangle 12"/>
          <p:cNvSpPr>
            <a:spLocks noChangeArrowheads="1"/>
          </p:cNvSpPr>
          <p:nvPr/>
        </p:nvSpPr>
        <p:spPr bwMode="auto">
          <a:xfrm>
            <a:off x="6024562" y="3657600"/>
            <a:ext cx="1295400" cy="381000"/>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pPr algn="ctr" eaLnBrk="0" hangingPunct="0"/>
            <a:r>
              <a:rPr lang="zh-CN" altLang="en-US" sz="2000" b="1">
                <a:latin typeface="+mn-ea"/>
                <a:ea typeface="+mn-ea"/>
              </a:rPr>
              <a:t>连接</a:t>
            </a:r>
          </a:p>
        </p:txBody>
      </p:sp>
      <p:sp>
        <p:nvSpPr>
          <p:cNvPr id="89101" name="AutoShape 13"/>
          <p:cNvSpPr>
            <a:spLocks noChangeArrowheads="1"/>
          </p:cNvSpPr>
          <p:nvPr/>
        </p:nvSpPr>
        <p:spPr bwMode="auto">
          <a:xfrm>
            <a:off x="5491162" y="4191000"/>
            <a:ext cx="2052638" cy="533400"/>
          </a:xfrm>
          <a:prstGeom prst="diamond">
            <a:avLst/>
          </a:prstGeom>
          <a:solidFill>
            <a:schemeClr val="accent2">
              <a:lumMod val="60000"/>
              <a:lumOff val="40000"/>
            </a:schemeClr>
          </a:solidFill>
          <a:ln w="9525">
            <a:solidFill>
              <a:schemeClr val="tx1"/>
            </a:solidFill>
            <a:miter lim="800000"/>
            <a:headEnd/>
            <a:tailEnd/>
          </a:ln>
          <a:effectLst/>
        </p:spPr>
        <p:txBody>
          <a:bodyPr wrap="none" anchor="ctr"/>
          <a:lstStyle/>
          <a:p>
            <a:pPr algn="ctr" eaLnBrk="0" hangingPunct="0"/>
            <a:r>
              <a:rPr lang="zh-CN" altLang="en-US" sz="2000" b="1">
                <a:latin typeface="+mn-ea"/>
                <a:ea typeface="+mn-ea"/>
              </a:rPr>
              <a:t>连接错</a:t>
            </a:r>
          </a:p>
        </p:txBody>
      </p:sp>
      <p:sp>
        <p:nvSpPr>
          <p:cNvPr id="89102" name="Line 14"/>
          <p:cNvSpPr>
            <a:spLocks noChangeShapeType="1"/>
          </p:cNvSpPr>
          <p:nvPr/>
        </p:nvSpPr>
        <p:spPr bwMode="auto">
          <a:xfrm>
            <a:off x="6557962" y="4038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89103" name="Rectangle 15"/>
          <p:cNvSpPr>
            <a:spLocks noChangeArrowheads="1"/>
          </p:cNvSpPr>
          <p:nvPr/>
        </p:nvSpPr>
        <p:spPr bwMode="auto">
          <a:xfrm>
            <a:off x="5948362" y="4953000"/>
            <a:ext cx="1295400" cy="381000"/>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pPr algn="ctr" eaLnBrk="0" hangingPunct="0"/>
            <a:r>
              <a:rPr lang="zh-CN" altLang="en-US" sz="2000" b="1">
                <a:latin typeface="+mn-ea"/>
                <a:ea typeface="+mn-ea"/>
              </a:rPr>
              <a:t>运行</a:t>
            </a:r>
          </a:p>
        </p:txBody>
      </p:sp>
      <p:sp>
        <p:nvSpPr>
          <p:cNvPr id="89104" name="Line 16"/>
          <p:cNvSpPr>
            <a:spLocks noChangeShapeType="1"/>
          </p:cNvSpPr>
          <p:nvPr/>
        </p:nvSpPr>
        <p:spPr bwMode="auto">
          <a:xfrm>
            <a:off x="65532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89105" name="Line 17"/>
          <p:cNvSpPr>
            <a:spLocks noChangeShapeType="1"/>
          </p:cNvSpPr>
          <p:nvPr/>
        </p:nvSpPr>
        <p:spPr bwMode="auto">
          <a:xfrm flipH="1">
            <a:off x="6553200" y="5334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89106" name="AutoShape 18"/>
          <p:cNvSpPr>
            <a:spLocks noChangeArrowheads="1"/>
          </p:cNvSpPr>
          <p:nvPr/>
        </p:nvSpPr>
        <p:spPr bwMode="auto">
          <a:xfrm>
            <a:off x="5567362" y="5562600"/>
            <a:ext cx="2052638" cy="533400"/>
          </a:xfrm>
          <a:prstGeom prst="diamond">
            <a:avLst/>
          </a:prstGeom>
          <a:solidFill>
            <a:schemeClr val="accent2">
              <a:lumMod val="60000"/>
              <a:lumOff val="40000"/>
            </a:schemeClr>
          </a:solidFill>
          <a:ln w="9525">
            <a:solidFill>
              <a:schemeClr val="tx1"/>
            </a:solidFill>
            <a:miter lim="800000"/>
            <a:headEnd/>
            <a:tailEnd/>
          </a:ln>
          <a:effectLst/>
        </p:spPr>
        <p:txBody>
          <a:bodyPr wrap="none" anchor="ctr"/>
          <a:lstStyle/>
          <a:p>
            <a:pPr algn="ctr" eaLnBrk="0" hangingPunct="0"/>
            <a:r>
              <a:rPr lang="zh-CN" altLang="en-US" sz="2000" b="1">
                <a:latin typeface="+mn-ea"/>
                <a:ea typeface="+mn-ea"/>
              </a:rPr>
              <a:t>运行错</a:t>
            </a:r>
          </a:p>
        </p:txBody>
      </p:sp>
      <p:sp>
        <p:nvSpPr>
          <p:cNvPr id="89107" name="Oval 19"/>
          <p:cNvSpPr>
            <a:spLocks noChangeArrowheads="1"/>
          </p:cNvSpPr>
          <p:nvPr/>
        </p:nvSpPr>
        <p:spPr bwMode="auto">
          <a:xfrm>
            <a:off x="6024562" y="6248400"/>
            <a:ext cx="1066800" cy="533400"/>
          </a:xfrm>
          <a:prstGeom prst="ellipse">
            <a:avLst/>
          </a:prstGeom>
          <a:solidFill>
            <a:schemeClr val="accent2">
              <a:lumMod val="60000"/>
              <a:lumOff val="40000"/>
            </a:schemeClr>
          </a:solidFill>
          <a:ln w="9525">
            <a:solidFill>
              <a:schemeClr val="tx1"/>
            </a:solidFill>
            <a:round/>
            <a:headEnd/>
            <a:tailEnd/>
          </a:ln>
          <a:effectLst/>
        </p:spPr>
        <p:txBody>
          <a:bodyPr wrap="none" anchor="ctr"/>
          <a:lstStyle/>
          <a:p>
            <a:pPr algn="ctr" eaLnBrk="0" hangingPunct="0"/>
            <a:r>
              <a:rPr lang="zh-CN" altLang="en-US" sz="2000" b="1">
                <a:latin typeface="+mn-ea"/>
                <a:ea typeface="+mn-ea"/>
              </a:rPr>
              <a:t>完成</a:t>
            </a:r>
          </a:p>
        </p:txBody>
      </p:sp>
      <p:sp>
        <p:nvSpPr>
          <p:cNvPr id="89108" name="Line 20"/>
          <p:cNvSpPr>
            <a:spLocks noChangeShapeType="1"/>
          </p:cNvSpPr>
          <p:nvPr/>
        </p:nvSpPr>
        <p:spPr bwMode="auto">
          <a:xfrm>
            <a:off x="6557962" y="6019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cxnSp>
        <p:nvCxnSpPr>
          <p:cNvPr id="89109" name="AutoShape 21"/>
          <p:cNvCxnSpPr>
            <a:cxnSpLocks noChangeShapeType="1"/>
            <a:stCxn id="89097" idx="1"/>
          </p:cNvCxnSpPr>
          <p:nvPr/>
        </p:nvCxnSpPr>
        <p:spPr bwMode="auto">
          <a:xfrm rot="10800000" flipH="1">
            <a:off x="5567362" y="1981200"/>
            <a:ext cx="457200" cy="1181100"/>
          </a:xfrm>
          <a:prstGeom prst="bentConnector4">
            <a:avLst>
              <a:gd name="adj1" fmla="val -50000"/>
              <a:gd name="adj2" fmla="val 9771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0" name="AutoShape 22"/>
          <p:cNvCxnSpPr>
            <a:cxnSpLocks noChangeShapeType="1"/>
            <a:stCxn id="89106" idx="1"/>
          </p:cNvCxnSpPr>
          <p:nvPr/>
        </p:nvCxnSpPr>
        <p:spPr bwMode="auto">
          <a:xfrm rot="10800000" flipH="1">
            <a:off x="5567362" y="1828800"/>
            <a:ext cx="457200" cy="4000500"/>
          </a:xfrm>
          <a:prstGeom prst="bentConnector4">
            <a:avLst>
              <a:gd name="adj1" fmla="val -245838"/>
              <a:gd name="adj2" fmla="val 10099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1" name="AutoShape 23"/>
          <p:cNvCxnSpPr>
            <a:cxnSpLocks noChangeShapeType="1"/>
          </p:cNvCxnSpPr>
          <p:nvPr/>
        </p:nvCxnSpPr>
        <p:spPr bwMode="auto">
          <a:xfrm rot="10800000" flipH="1">
            <a:off x="5491162" y="1905000"/>
            <a:ext cx="533400" cy="2514600"/>
          </a:xfrm>
          <a:prstGeom prst="bentConnector3">
            <a:avLst>
              <a:gd name="adj1" fmla="val -7083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112" name="Text Box 24"/>
          <p:cNvSpPr txBox="1">
            <a:spLocks noChangeArrowheads="1"/>
          </p:cNvSpPr>
          <p:nvPr/>
        </p:nvSpPr>
        <p:spPr bwMode="auto">
          <a:xfrm>
            <a:off x="5414962" y="2743200"/>
            <a:ext cx="381000" cy="369332"/>
          </a:xfrm>
          <a:prstGeom prst="rect">
            <a:avLst/>
          </a:prstGeom>
          <a:solidFill>
            <a:schemeClr val="accent2">
              <a:lumMod val="60000"/>
              <a:lumOff val="40000"/>
            </a:schemeClr>
          </a:solidFill>
          <a:ln>
            <a:noFill/>
          </a:ln>
          <a:effectLst/>
        </p:spPr>
        <p:txBody>
          <a:bodyPr>
            <a:spAutoFit/>
          </a:bodyPr>
          <a:lstStyle/>
          <a:p>
            <a:pPr eaLnBrk="0" hangingPunct="0">
              <a:spcBef>
                <a:spcPct val="50000"/>
              </a:spcBef>
            </a:pPr>
            <a:r>
              <a:rPr lang="zh-CN" altLang="en-US" b="1">
                <a:latin typeface="+mn-ea"/>
                <a:ea typeface="+mn-ea"/>
              </a:rPr>
              <a:t>是</a:t>
            </a:r>
          </a:p>
        </p:txBody>
      </p:sp>
      <p:sp>
        <p:nvSpPr>
          <p:cNvPr id="89113" name="Text Box 25"/>
          <p:cNvSpPr txBox="1">
            <a:spLocks noChangeArrowheads="1"/>
          </p:cNvSpPr>
          <p:nvPr/>
        </p:nvSpPr>
        <p:spPr bwMode="auto">
          <a:xfrm>
            <a:off x="5338762" y="3962400"/>
            <a:ext cx="381000" cy="369332"/>
          </a:xfrm>
          <a:prstGeom prst="rect">
            <a:avLst/>
          </a:prstGeom>
          <a:solidFill>
            <a:schemeClr val="accent2">
              <a:lumMod val="60000"/>
              <a:lumOff val="40000"/>
            </a:schemeClr>
          </a:solidFill>
          <a:ln>
            <a:noFill/>
          </a:ln>
          <a:effectLst/>
        </p:spPr>
        <p:txBody>
          <a:bodyPr>
            <a:spAutoFit/>
          </a:bodyPr>
          <a:lstStyle/>
          <a:p>
            <a:pPr eaLnBrk="0" hangingPunct="0">
              <a:spcBef>
                <a:spcPct val="50000"/>
              </a:spcBef>
            </a:pPr>
            <a:r>
              <a:rPr lang="zh-CN" altLang="en-US" b="1" dirty="0">
                <a:latin typeface="+mn-ea"/>
                <a:ea typeface="+mn-ea"/>
              </a:rPr>
              <a:t>是</a:t>
            </a:r>
          </a:p>
        </p:txBody>
      </p:sp>
      <p:sp>
        <p:nvSpPr>
          <p:cNvPr id="89114" name="Text Box 26"/>
          <p:cNvSpPr txBox="1">
            <a:spLocks noChangeArrowheads="1"/>
          </p:cNvSpPr>
          <p:nvPr/>
        </p:nvSpPr>
        <p:spPr bwMode="auto">
          <a:xfrm>
            <a:off x="5262562" y="5334000"/>
            <a:ext cx="381000" cy="369332"/>
          </a:xfrm>
          <a:prstGeom prst="rect">
            <a:avLst/>
          </a:prstGeom>
          <a:solidFill>
            <a:schemeClr val="accent2">
              <a:lumMod val="60000"/>
              <a:lumOff val="40000"/>
            </a:schemeClr>
          </a:solidFill>
          <a:ln>
            <a:noFill/>
          </a:ln>
          <a:effectLst/>
        </p:spPr>
        <p:txBody>
          <a:bodyPr>
            <a:spAutoFit/>
          </a:bodyPr>
          <a:lstStyle/>
          <a:p>
            <a:pPr eaLnBrk="0" hangingPunct="0">
              <a:spcBef>
                <a:spcPct val="50000"/>
              </a:spcBef>
            </a:pPr>
            <a:r>
              <a:rPr lang="zh-CN" altLang="en-US" b="1">
                <a:latin typeface="+mn-ea"/>
                <a:ea typeface="+mn-ea"/>
              </a:rPr>
              <a:t>是</a:t>
            </a:r>
          </a:p>
        </p:txBody>
      </p:sp>
      <p:sp>
        <p:nvSpPr>
          <p:cNvPr id="27" name="标题 1"/>
          <p:cNvSpPr txBox="1">
            <a:spLocks/>
          </p:cNvSpPr>
          <p:nvPr/>
        </p:nvSpPr>
        <p:spPr bwMode="auto">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hangingPunct="1"/>
            <a:r>
              <a:rPr lang="en-US" altLang="zh-CN" kern="0" dirty="0"/>
              <a:t>1.5.2 </a:t>
            </a:r>
            <a:r>
              <a:rPr lang="zh-CN" altLang="en-US" kern="0" dirty="0"/>
              <a:t>程序的开发过程（续）</a:t>
            </a:r>
          </a:p>
        </p:txBody>
      </p:sp>
      <p:sp>
        <p:nvSpPr>
          <p:cNvPr id="28" name="标题 4"/>
          <p:cNvSpPr txBox="1">
            <a:spLocks/>
          </p:cNvSpPr>
          <p:nvPr/>
        </p:nvSpPr>
        <p:spPr>
          <a:xfrm>
            <a:off x="471487" y="0"/>
            <a:ext cx="8215313"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1.5 </a:t>
            </a:r>
            <a:r>
              <a:rPr lang="zh-CN" altLang="en-US" dirty="0"/>
              <a:t>程序的开发过程</a:t>
            </a:r>
            <a:endParaRPr lang="en-US" altLang="zh-CN" dirty="0"/>
          </a:p>
        </p:txBody>
      </p:sp>
      <p:sp>
        <p:nvSpPr>
          <p:cNvPr id="3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20</a:t>
            </a:fld>
            <a:endParaRPr lang="en-US" altLang="zh-CN" dirty="0"/>
          </a:p>
        </p:txBody>
      </p:sp>
    </p:spTree>
    <p:extLst>
      <p:ext uri="{BB962C8B-B14F-4D97-AF65-F5344CB8AC3E}">
        <p14:creationId xmlns:p14="http://schemas.microsoft.com/office/powerpoint/2010/main" val="4117619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219200" y="30480"/>
            <a:ext cx="6704013" cy="954087"/>
          </a:xfrm>
        </p:spPr>
        <p:txBody>
          <a:bodyPr/>
          <a:lstStyle/>
          <a:p>
            <a:pPr eaLnBrk="1" hangingPunct="1"/>
            <a:r>
              <a:rPr lang="zh-CN" altLang="en-US" dirty="0"/>
              <a:t>目录</a:t>
            </a:r>
          </a:p>
        </p:txBody>
      </p:sp>
      <p:sp>
        <p:nvSpPr>
          <p:cNvPr id="16387" name="Rectangle 5"/>
          <p:cNvSpPr>
            <a:spLocks noGrp="1" noChangeArrowheads="1"/>
          </p:cNvSpPr>
          <p:nvPr>
            <p:ph idx="1"/>
          </p:nvPr>
        </p:nvSpPr>
        <p:spPr>
          <a:xfrm>
            <a:off x="890588" y="1371600"/>
            <a:ext cx="7467600" cy="4786312"/>
          </a:xfrm>
        </p:spPr>
        <p:txBody>
          <a:bodyPr/>
          <a:lstStyle/>
          <a:p>
            <a:pPr marL="811213" eaLnBrk="1" hangingPunct="1">
              <a:lnSpc>
                <a:spcPct val="130000"/>
              </a:lnSpc>
              <a:buFont typeface="Georgia" panose="02040502050405020303" pitchFamily="18" charset="0"/>
              <a:buNone/>
            </a:pPr>
            <a:r>
              <a:rPr lang="en-US" altLang="zh-CN" sz="3200" dirty="0"/>
              <a:t>1.1  </a:t>
            </a:r>
            <a:r>
              <a:rPr lang="zh-CN" altLang="en-US" sz="3200" dirty="0"/>
              <a:t>计算机程序设计语言的发展</a:t>
            </a:r>
            <a:endParaRPr lang="en-US" altLang="zh-CN" sz="3200" dirty="0"/>
          </a:p>
          <a:p>
            <a:pPr marL="811213" eaLnBrk="1" hangingPunct="1">
              <a:lnSpc>
                <a:spcPct val="130000"/>
              </a:lnSpc>
              <a:buFont typeface="Georgia" panose="02040502050405020303" pitchFamily="18" charset="0"/>
              <a:buNone/>
            </a:pPr>
            <a:r>
              <a:rPr lang="en-US" altLang="zh-CN" sz="3200" dirty="0"/>
              <a:t>1.2  </a:t>
            </a:r>
            <a:r>
              <a:rPr lang="zh-CN" altLang="en-US" sz="3200" dirty="0"/>
              <a:t>面向对象的方法</a:t>
            </a:r>
            <a:endParaRPr lang="en-US" altLang="zh-CN" sz="3200" dirty="0"/>
          </a:p>
          <a:p>
            <a:pPr marL="811213" eaLnBrk="1" hangingPunct="1">
              <a:lnSpc>
                <a:spcPct val="130000"/>
              </a:lnSpc>
              <a:buFont typeface="Georgia" panose="02040502050405020303" pitchFamily="18" charset="0"/>
              <a:buNone/>
            </a:pPr>
            <a:r>
              <a:rPr lang="en-US" altLang="zh-CN" sz="3200" dirty="0"/>
              <a:t>1.3  </a:t>
            </a:r>
            <a:r>
              <a:rPr lang="zh-CN" altLang="en-US" sz="3200" dirty="0"/>
              <a:t>面向对象的软件开发</a:t>
            </a:r>
            <a:endParaRPr lang="en-US" altLang="zh-CN" sz="3200" dirty="0"/>
          </a:p>
          <a:p>
            <a:pPr marL="811213" eaLnBrk="1" hangingPunct="1">
              <a:lnSpc>
                <a:spcPct val="130000"/>
              </a:lnSpc>
              <a:buFont typeface="Georgia" panose="02040502050405020303" pitchFamily="18" charset="0"/>
              <a:buNone/>
            </a:pPr>
            <a:r>
              <a:rPr lang="en-US" altLang="zh-CN" sz="3200" dirty="0"/>
              <a:t>1.5  </a:t>
            </a:r>
            <a:r>
              <a:rPr lang="zh-CN" altLang="en-US" sz="3200" dirty="0"/>
              <a:t>程序的开发过程</a:t>
            </a:r>
            <a:endParaRPr lang="en-US" altLang="zh-CN" sz="3200" dirty="0"/>
          </a:p>
          <a:p>
            <a:pPr marL="811213" eaLnBrk="1" hangingPunct="1">
              <a:lnSpc>
                <a:spcPct val="130000"/>
              </a:lnSpc>
              <a:buFont typeface="Georgia" panose="02040502050405020303" pitchFamily="18" charset="0"/>
              <a:buNone/>
            </a:pPr>
            <a:r>
              <a:rPr lang="en-US" altLang="zh-CN" sz="3200" dirty="0"/>
              <a:t>1.6  </a:t>
            </a:r>
            <a:r>
              <a:rPr lang="zh-CN" altLang="en-US" sz="3200" dirty="0"/>
              <a:t>小结</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a:t>
            </a:fld>
            <a:endParaRPr lang="en-US" altLang="zh-CN" dirty="0"/>
          </a:p>
        </p:txBody>
      </p:sp>
    </p:spTree>
    <p:extLst>
      <p:ext uri="{BB962C8B-B14F-4D97-AF65-F5344CB8AC3E}">
        <p14:creationId xmlns:p14="http://schemas.microsoft.com/office/powerpoint/2010/main" val="3017863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1771" y="990600"/>
            <a:ext cx="6704013" cy="954087"/>
          </a:xfrm>
        </p:spPr>
        <p:txBody>
          <a:bodyPr/>
          <a:lstStyle/>
          <a:p>
            <a:pPr algn="l" eaLnBrk="1" hangingPunct="1"/>
            <a:r>
              <a:rPr lang="en-US" altLang="zh-CN" dirty="0"/>
              <a:t>1.1.3 </a:t>
            </a:r>
            <a:r>
              <a:rPr lang="zh-CN" altLang="en-US" dirty="0"/>
              <a:t>面向对象的语言</a:t>
            </a:r>
          </a:p>
        </p:txBody>
      </p:sp>
      <p:sp>
        <p:nvSpPr>
          <p:cNvPr id="3" name="内容占位符 2"/>
          <p:cNvSpPr>
            <a:spLocks noGrp="1"/>
          </p:cNvSpPr>
          <p:nvPr>
            <p:ph idx="1"/>
          </p:nvPr>
        </p:nvSpPr>
        <p:spPr>
          <a:xfrm>
            <a:off x="381000" y="1944686"/>
            <a:ext cx="8029575" cy="4303713"/>
          </a:xfrm>
        </p:spPr>
        <p:txBody>
          <a:bodyPr>
            <a:normAutofit/>
          </a:bodyPr>
          <a:lstStyle/>
          <a:p>
            <a:pPr marL="228600" indent="-228600" eaLnBrk="1" fontAlgn="auto" hangingPunct="1">
              <a:lnSpc>
                <a:spcPct val="85000"/>
              </a:lnSpc>
              <a:spcAft>
                <a:spcPts val="0"/>
              </a:spcAft>
              <a:buClr>
                <a:schemeClr val="accent3"/>
              </a:buClr>
              <a:buFont typeface="Georgia"/>
              <a:buChar char="•"/>
              <a:defRPr/>
            </a:pPr>
            <a:r>
              <a:rPr lang="zh-CN" altLang="en-US" sz="2800" dirty="0"/>
              <a:t>出发点：</a:t>
            </a:r>
          </a:p>
          <a:p>
            <a:pPr marL="571500" lvl="1" indent="-228600" eaLnBrk="1" fontAlgn="auto" hangingPunct="1">
              <a:lnSpc>
                <a:spcPct val="85000"/>
              </a:lnSpc>
              <a:spcAft>
                <a:spcPts val="0"/>
              </a:spcAft>
              <a:buFont typeface="Georgia"/>
              <a:buChar char="▫"/>
              <a:defRPr/>
            </a:pPr>
            <a:r>
              <a:rPr lang="zh-CN" altLang="en-US" sz="2400" dirty="0"/>
              <a:t>更直接地描述客观世界中存在的事物</a:t>
            </a:r>
            <a:r>
              <a:rPr lang="en-US" altLang="zh-CN" sz="2400" dirty="0"/>
              <a:t>(</a:t>
            </a:r>
            <a:r>
              <a:rPr lang="zh-CN" altLang="en-US" sz="2400" dirty="0"/>
              <a:t>对象</a:t>
            </a:r>
            <a:r>
              <a:rPr lang="en-US" altLang="zh-CN" sz="2400" dirty="0"/>
              <a:t>)</a:t>
            </a:r>
            <a:r>
              <a:rPr lang="zh-CN" altLang="en-US" sz="2400" dirty="0"/>
              <a:t>以及它们之间的关系。</a:t>
            </a:r>
            <a:endParaRPr lang="en-US" altLang="zh-CN" sz="2400" dirty="0"/>
          </a:p>
          <a:p>
            <a:pPr marL="571500" lvl="1" indent="-228600" eaLnBrk="1" fontAlgn="auto" hangingPunct="1">
              <a:lnSpc>
                <a:spcPct val="85000"/>
              </a:lnSpc>
              <a:spcAft>
                <a:spcPts val="0"/>
              </a:spcAft>
              <a:buFont typeface="Georgia"/>
              <a:buChar char="▫"/>
              <a:defRPr/>
            </a:pPr>
            <a:endParaRPr lang="zh-CN" altLang="en-US" sz="1100" dirty="0"/>
          </a:p>
          <a:p>
            <a:pPr marL="228600" indent="-228600" eaLnBrk="1" fontAlgn="auto" hangingPunct="1">
              <a:lnSpc>
                <a:spcPct val="85000"/>
              </a:lnSpc>
              <a:spcAft>
                <a:spcPts val="0"/>
              </a:spcAft>
              <a:buClr>
                <a:schemeClr val="accent3"/>
              </a:buClr>
              <a:buFont typeface="Georgia"/>
              <a:buChar char="•"/>
              <a:defRPr/>
            </a:pPr>
            <a:r>
              <a:rPr lang="zh-CN" altLang="en-US" sz="2800" dirty="0"/>
              <a:t>特点：</a:t>
            </a:r>
          </a:p>
          <a:p>
            <a:pPr marL="571500" lvl="1" indent="-228600" eaLnBrk="1" fontAlgn="auto" hangingPunct="1">
              <a:lnSpc>
                <a:spcPct val="85000"/>
              </a:lnSpc>
              <a:spcAft>
                <a:spcPts val="0"/>
              </a:spcAft>
              <a:buFont typeface="Georgia"/>
              <a:buChar char="▫"/>
              <a:defRPr/>
            </a:pPr>
            <a:r>
              <a:rPr lang="zh-CN" altLang="en-US" sz="2400" dirty="0"/>
              <a:t>是</a:t>
            </a:r>
            <a:r>
              <a:rPr lang="zh-CN" altLang="en-US" sz="2400" dirty="0">
                <a:solidFill>
                  <a:srgbClr val="FF0000"/>
                </a:solidFill>
              </a:rPr>
              <a:t>高级语言</a:t>
            </a:r>
            <a:r>
              <a:rPr lang="zh-CN" altLang="en-US" sz="2400" dirty="0"/>
              <a:t>。</a:t>
            </a:r>
          </a:p>
          <a:p>
            <a:pPr marL="571500" lvl="1" indent="-228600" eaLnBrk="1" fontAlgn="auto" hangingPunct="1">
              <a:lnSpc>
                <a:spcPct val="85000"/>
              </a:lnSpc>
              <a:spcAft>
                <a:spcPts val="0"/>
              </a:spcAft>
              <a:buFont typeface="Georgia"/>
              <a:buChar char="▫"/>
              <a:defRPr/>
            </a:pPr>
            <a:r>
              <a:rPr lang="zh-CN" altLang="en-US" sz="2400" dirty="0"/>
              <a:t>将客观事物看作具有属性和行为的</a:t>
            </a:r>
            <a:r>
              <a:rPr lang="zh-CN" altLang="en-US" sz="2400" dirty="0">
                <a:solidFill>
                  <a:srgbClr val="FF0000"/>
                </a:solidFill>
              </a:rPr>
              <a:t>对象</a:t>
            </a:r>
            <a:r>
              <a:rPr lang="zh-CN" altLang="en-US" sz="2400" dirty="0"/>
              <a:t>。</a:t>
            </a:r>
          </a:p>
          <a:p>
            <a:pPr marL="571500" lvl="1" indent="-228600" eaLnBrk="1" fontAlgn="auto" hangingPunct="1">
              <a:lnSpc>
                <a:spcPct val="85000"/>
              </a:lnSpc>
              <a:spcAft>
                <a:spcPts val="0"/>
              </a:spcAft>
              <a:buFont typeface="Georgia"/>
              <a:buChar char="▫"/>
              <a:defRPr/>
            </a:pPr>
            <a:r>
              <a:rPr lang="zh-CN" altLang="en-US" sz="2400" dirty="0"/>
              <a:t>通过抽象找出</a:t>
            </a:r>
            <a:r>
              <a:rPr lang="zh-CN" altLang="en-US" sz="2400" dirty="0">
                <a:solidFill>
                  <a:srgbClr val="FF0000"/>
                </a:solidFill>
              </a:rPr>
              <a:t>同一类对象</a:t>
            </a:r>
            <a:r>
              <a:rPr lang="zh-CN" altLang="en-US" sz="2400" dirty="0"/>
              <a:t>的共同属性和行为，形成类。</a:t>
            </a:r>
          </a:p>
          <a:p>
            <a:pPr marL="571500" lvl="1" indent="-228600" eaLnBrk="1" fontAlgn="auto" hangingPunct="1">
              <a:lnSpc>
                <a:spcPct val="85000"/>
              </a:lnSpc>
              <a:spcAft>
                <a:spcPts val="0"/>
              </a:spcAft>
              <a:buFont typeface="Georgia"/>
              <a:buChar char="▫"/>
              <a:defRPr/>
            </a:pPr>
            <a:r>
              <a:rPr lang="zh-CN" altLang="en-US" sz="2400" dirty="0"/>
              <a:t>通过类的</a:t>
            </a:r>
            <a:r>
              <a:rPr lang="zh-CN" altLang="en-US" sz="2400" dirty="0">
                <a:solidFill>
                  <a:srgbClr val="FF0000"/>
                </a:solidFill>
              </a:rPr>
              <a:t>继承与多态</a:t>
            </a:r>
            <a:r>
              <a:rPr lang="zh-CN" altLang="en-US" sz="2400" dirty="0"/>
              <a:t>实现代码重用。</a:t>
            </a:r>
          </a:p>
          <a:p>
            <a:pPr marL="365760" indent="-256032" eaLnBrk="1" fontAlgn="auto" hangingPunct="1">
              <a:spcAft>
                <a:spcPts val="0"/>
              </a:spcAft>
              <a:buClr>
                <a:schemeClr val="accent3"/>
              </a:buClr>
              <a:buFont typeface="Georgia"/>
              <a:buChar char="•"/>
              <a:defRPr/>
            </a:pPr>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a:t>
            </a:fld>
            <a:endParaRPr lang="en-US" altLang="zh-CN" dirty="0"/>
          </a:p>
        </p:txBody>
      </p:sp>
      <p:sp>
        <p:nvSpPr>
          <p:cNvPr id="7" name="标题 4"/>
          <p:cNvSpPr txBox="1">
            <a:spLocks/>
          </p:cNvSpPr>
          <p:nvPr/>
        </p:nvSpPr>
        <p:spPr>
          <a:xfrm>
            <a:off x="1676400" y="1"/>
            <a:ext cx="5959476" cy="10001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1.1 </a:t>
            </a:r>
            <a:r>
              <a:rPr lang="zh-CN" altLang="en-US" dirty="0"/>
              <a:t>计算机程序设计语言的发展</a:t>
            </a:r>
          </a:p>
        </p:txBody>
      </p:sp>
    </p:spTree>
    <p:extLst>
      <p:ext uri="{BB962C8B-B14F-4D97-AF65-F5344CB8AC3E}">
        <p14:creationId xmlns:p14="http://schemas.microsoft.com/office/powerpoint/2010/main" val="32523593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0" y="990600"/>
            <a:ext cx="6704013" cy="954087"/>
          </a:xfrm>
        </p:spPr>
        <p:txBody>
          <a:bodyPr/>
          <a:lstStyle/>
          <a:p>
            <a:pPr algn="l" eaLnBrk="1" hangingPunct="1"/>
            <a:r>
              <a:rPr lang="en-US" altLang="zh-CN" dirty="0"/>
              <a:t>1.1.3 </a:t>
            </a:r>
            <a:r>
              <a:rPr lang="zh-CN" altLang="en-US" dirty="0"/>
              <a:t>面向对象的语言（续）</a:t>
            </a:r>
          </a:p>
        </p:txBody>
      </p:sp>
      <p:sp>
        <p:nvSpPr>
          <p:cNvPr id="3" name="内容占位符 2"/>
          <p:cNvSpPr>
            <a:spLocks noGrp="1"/>
          </p:cNvSpPr>
          <p:nvPr>
            <p:ph idx="1"/>
          </p:nvPr>
        </p:nvSpPr>
        <p:spPr>
          <a:xfrm>
            <a:off x="381000" y="1944686"/>
            <a:ext cx="8029575" cy="4303713"/>
          </a:xfrm>
        </p:spPr>
        <p:txBody>
          <a:bodyPr>
            <a:normAutofit/>
          </a:bodyPr>
          <a:lstStyle/>
          <a:p>
            <a:pPr marL="457200" indent="-256032" eaLnBrk="1" fontAlgn="auto" hangingPunct="1">
              <a:lnSpc>
                <a:spcPct val="140000"/>
              </a:lnSpc>
              <a:spcAft>
                <a:spcPts val="0"/>
              </a:spcAft>
              <a:buClr>
                <a:schemeClr val="accent3"/>
              </a:buClr>
              <a:buFont typeface="Georgia"/>
              <a:buChar char="•"/>
              <a:defRPr/>
            </a:pPr>
            <a:r>
              <a:rPr lang="zh-CN" altLang="en-US" sz="2800" dirty="0"/>
              <a:t>优点：</a:t>
            </a:r>
          </a:p>
          <a:p>
            <a:pPr marL="571500" lvl="1" indent="685800" eaLnBrk="1" fontAlgn="auto" hangingPunct="1">
              <a:lnSpc>
                <a:spcPct val="140000"/>
              </a:lnSpc>
              <a:spcAft>
                <a:spcPts val="0"/>
              </a:spcAft>
              <a:buFontTx/>
              <a:buNone/>
              <a:defRPr/>
            </a:pPr>
            <a:r>
              <a:rPr lang="zh-CN" altLang="en-US" sz="2400" dirty="0"/>
              <a:t>使程序能够比较直接地反映问题域的本来面目，软件开发人员能够利用</a:t>
            </a:r>
            <a:r>
              <a:rPr lang="zh-CN" altLang="en-US" sz="2400" dirty="0">
                <a:solidFill>
                  <a:srgbClr val="FF0000"/>
                </a:solidFill>
              </a:rPr>
              <a:t>人类认识事物所采用的一般思维方法</a:t>
            </a:r>
            <a:r>
              <a:rPr lang="zh-CN" altLang="en-US" sz="2400" dirty="0"/>
              <a:t>来进行软件开发。</a:t>
            </a:r>
          </a:p>
          <a:p>
            <a:pPr marL="365760" indent="-256032" eaLnBrk="1" fontAlgn="auto" hangingPunct="1">
              <a:spcAft>
                <a:spcPts val="0"/>
              </a:spcAft>
              <a:buClr>
                <a:schemeClr val="accent3"/>
              </a:buClr>
              <a:buFont typeface="Georgia"/>
              <a:buChar char="•"/>
              <a:defRPr/>
            </a:pPr>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a:t>
            </a:fld>
            <a:endParaRPr lang="en-US" altLang="zh-CN" dirty="0"/>
          </a:p>
        </p:txBody>
      </p:sp>
      <p:sp>
        <p:nvSpPr>
          <p:cNvPr id="7" name="标题 4"/>
          <p:cNvSpPr txBox="1">
            <a:spLocks/>
          </p:cNvSpPr>
          <p:nvPr/>
        </p:nvSpPr>
        <p:spPr>
          <a:xfrm>
            <a:off x="1676400" y="1"/>
            <a:ext cx="5959476" cy="10001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1.1 </a:t>
            </a:r>
            <a:r>
              <a:rPr lang="zh-CN" altLang="en-US" dirty="0"/>
              <a:t>计算机程序设计语言的发展</a:t>
            </a:r>
          </a:p>
        </p:txBody>
      </p:sp>
    </p:spTree>
    <p:extLst>
      <p:ext uri="{BB962C8B-B14F-4D97-AF65-F5344CB8AC3E}">
        <p14:creationId xmlns:p14="http://schemas.microsoft.com/office/powerpoint/2010/main" val="935560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0" y="990600"/>
            <a:ext cx="6704013" cy="954087"/>
          </a:xfrm>
        </p:spPr>
        <p:txBody>
          <a:bodyPr/>
          <a:lstStyle/>
          <a:p>
            <a:pPr algn="l" eaLnBrk="1" hangingPunct="1"/>
            <a:r>
              <a:rPr lang="zh-CN" altLang="en-US" dirty="0"/>
              <a:t>面向</a:t>
            </a:r>
            <a:r>
              <a:rPr lang="zh-CN" altLang="en-US" dirty="0">
                <a:solidFill>
                  <a:srgbClr val="CC99FF"/>
                </a:solidFill>
              </a:rPr>
              <a:t>过程</a:t>
            </a:r>
            <a:r>
              <a:rPr lang="zh-CN" altLang="en-US" dirty="0"/>
              <a:t>的</a:t>
            </a:r>
            <a:r>
              <a:rPr lang="zh-CN" altLang="en-US" dirty="0">
                <a:solidFill>
                  <a:srgbClr val="CC99FF"/>
                </a:solidFill>
              </a:rPr>
              <a:t>结构化</a:t>
            </a:r>
            <a:r>
              <a:rPr lang="zh-CN" altLang="en-US" dirty="0"/>
              <a:t>程序设计方法</a:t>
            </a:r>
          </a:p>
        </p:txBody>
      </p:sp>
      <p:sp>
        <p:nvSpPr>
          <p:cNvPr id="23555" name="内容占位符 2"/>
          <p:cNvSpPr>
            <a:spLocks noGrp="1"/>
          </p:cNvSpPr>
          <p:nvPr>
            <p:ph idx="1"/>
          </p:nvPr>
        </p:nvSpPr>
        <p:spPr>
          <a:xfrm>
            <a:off x="381000" y="1944686"/>
            <a:ext cx="8029575" cy="4303713"/>
          </a:xfrm>
        </p:spPr>
        <p:txBody>
          <a:bodyPr/>
          <a:lstStyle/>
          <a:p>
            <a:pPr eaLnBrk="1" hangingPunct="1">
              <a:lnSpc>
                <a:spcPct val="90000"/>
              </a:lnSpc>
            </a:pPr>
            <a:r>
              <a:rPr lang="zh-CN" altLang="en-US" sz="2800" dirty="0"/>
              <a:t>设计思路</a:t>
            </a:r>
          </a:p>
          <a:p>
            <a:pPr lvl="1" eaLnBrk="1" hangingPunct="1">
              <a:lnSpc>
                <a:spcPct val="90000"/>
              </a:lnSpc>
            </a:pPr>
            <a:r>
              <a:rPr lang="zh-CN" altLang="en-US" sz="2400" dirty="0"/>
              <a:t>自顶向下、逐步求精。采用模块分解与功能抽象，自顶向下、分而治之。</a:t>
            </a:r>
          </a:p>
          <a:p>
            <a:pPr eaLnBrk="1" hangingPunct="1">
              <a:lnSpc>
                <a:spcPct val="90000"/>
              </a:lnSpc>
            </a:pPr>
            <a:r>
              <a:rPr lang="zh-CN" altLang="en-US" sz="2800" dirty="0"/>
              <a:t>程序结构：</a:t>
            </a:r>
          </a:p>
          <a:p>
            <a:pPr lvl="1" eaLnBrk="1" hangingPunct="1">
              <a:lnSpc>
                <a:spcPct val="90000"/>
              </a:lnSpc>
            </a:pPr>
            <a:r>
              <a:rPr lang="zh-CN" altLang="en-US" sz="2400" dirty="0"/>
              <a:t>按功能划分为若干个基本模块，形成一个树状结构。</a:t>
            </a:r>
          </a:p>
          <a:p>
            <a:pPr lvl="1" eaLnBrk="1" hangingPunct="1">
              <a:lnSpc>
                <a:spcPct val="90000"/>
              </a:lnSpc>
            </a:pPr>
            <a:r>
              <a:rPr lang="zh-CN" altLang="en-US" sz="2400" dirty="0"/>
              <a:t>各模块间的关系尽可能简单，功能上相对独立；每一模块内部均是由顺序、选择和循环三种基本结构组成。</a:t>
            </a:r>
          </a:p>
          <a:p>
            <a:pPr lvl="1" eaLnBrk="1" hangingPunct="1">
              <a:lnSpc>
                <a:spcPct val="90000"/>
              </a:lnSpc>
            </a:pPr>
            <a:r>
              <a:rPr lang="zh-CN" altLang="en-US" sz="2400" dirty="0"/>
              <a:t>其模块化实现的具体方法是使用子程序。</a:t>
            </a:r>
          </a:p>
          <a:p>
            <a:pPr eaLnBrk="1" hangingPunct="1"/>
            <a:endParaRPr lang="zh-CN" altLang="en-US" sz="2800" dirty="0"/>
          </a:p>
        </p:txBody>
      </p:sp>
      <p:sp>
        <p:nvSpPr>
          <p:cNvPr id="5" name="标题 4"/>
          <p:cNvSpPr txBox="1">
            <a:spLocks/>
          </p:cNvSpPr>
          <p:nvPr/>
        </p:nvSpPr>
        <p:spPr>
          <a:xfrm>
            <a:off x="304800" y="57151"/>
            <a:ext cx="8001000" cy="8572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1.2 </a:t>
            </a:r>
            <a:r>
              <a:rPr lang="zh-CN" altLang="en-US" dirty="0"/>
              <a:t>面向对象的方法</a:t>
            </a:r>
            <a:endParaRPr lang="en-US" altLang="zh-CN" dirty="0"/>
          </a:p>
          <a:p>
            <a:r>
              <a:rPr lang="en-US" altLang="zh-CN" dirty="0"/>
              <a:t>-&gt;  1.2.1 </a:t>
            </a:r>
            <a:r>
              <a:rPr lang="zh-CN" altLang="en-US" dirty="0"/>
              <a:t>面向对象方法的由来</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a:t>
            </a:fld>
            <a:endParaRPr lang="en-US" altLang="zh-CN" dirty="0"/>
          </a:p>
        </p:txBody>
      </p:sp>
    </p:spTree>
    <p:extLst>
      <p:ext uri="{BB962C8B-B14F-4D97-AF65-F5344CB8AC3E}">
        <p14:creationId xmlns:p14="http://schemas.microsoft.com/office/powerpoint/2010/main" val="6967843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66107"/>
            <a:ext cx="6704013" cy="954087"/>
          </a:xfrm>
        </p:spPr>
        <p:txBody>
          <a:bodyPr>
            <a:normAutofit/>
          </a:bodyPr>
          <a:lstStyle/>
          <a:p>
            <a:pPr algn="l" eaLnBrk="1" fontAlgn="auto" hangingPunct="1">
              <a:spcAft>
                <a:spcPts val="0"/>
              </a:spcAft>
              <a:defRPr/>
            </a:pPr>
            <a:r>
              <a:rPr lang="zh-CN" altLang="en-US" dirty="0"/>
              <a:t>面向</a:t>
            </a:r>
            <a:r>
              <a:rPr lang="zh-CN" altLang="en-US" dirty="0">
                <a:solidFill>
                  <a:schemeClr val="accent6"/>
                </a:solidFill>
              </a:rPr>
              <a:t>对象</a:t>
            </a:r>
            <a:r>
              <a:rPr lang="zh-CN" altLang="en-US" dirty="0"/>
              <a:t>的方法</a:t>
            </a:r>
          </a:p>
        </p:txBody>
      </p:sp>
      <p:sp>
        <p:nvSpPr>
          <p:cNvPr id="26627" name="内容占位符 2"/>
          <p:cNvSpPr>
            <a:spLocks noGrp="1"/>
          </p:cNvSpPr>
          <p:nvPr>
            <p:ph idx="1"/>
          </p:nvPr>
        </p:nvSpPr>
        <p:spPr>
          <a:xfrm>
            <a:off x="381000" y="1752600"/>
            <a:ext cx="8029575" cy="4495800"/>
          </a:xfrm>
        </p:spPr>
        <p:txBody>
          <a:bodyPr/>
          <a:lstStyle/>
          <a:p>
            <a:pPr eaLnBrk="1" hangingPunct="1">
              <a:spcBef>
                <a:spcPts val="600"/>
              </a:spcBef>
              <a:spcAft>
                <a:spcPts val="1200"/>
              </a:spcAft>
            </a:pPr>
            <a:r>
              <a:rPr lang="zh-CN" altLang="en-US" sz="2800" dirty="0"/>
              <a:t>将数据及对数据的操作方法封装在一起，作为一个相互依存、不可分离的整体</a:t>
            </a:r>
            <a:r>
              <a:rPr lang="en-US" altLang="zh-CN" sz="2800" dirty="0"/>
              <a:t>——</a:t>
            </a:r>
            <a:r>
              <a:rPr lang="zh-CN" altLang="en-US" sz="2800" dirty="0"/>
              <a:t>对象。</a:t>
            </a:r>
          </a:p>
          <a:p>
            <a:pPr eaLnBrk="1" hangingPunct="1">
              <a:spcBef>
                <a:spcPts val="600"/>
              </a:spcBef>
              <a:spcAft>
                <a:spcPts val="1200"/>
              </a:spcAft>
            </a:pPr>
            <a:r>
              <a:rPr lang="zh-CN" altLang="en-US" sz="2800" dirty="0"/>
              <a:t>对同类型对象抽象出其共性，形成类。</a:t>
            </a:r>
          </a:p>
          <a:p>
            <a:pPr eaLnBrk="1" hangingPunct="1">
              <a:spcBef>
                <a:spcPts val="600"/>
              </a:spcBef>
              <a:spcAft>
                <a:spcPts val="1200"/>
              </a:spcAft>
            </a:pPr>
            <a:r>
              <a:rPr lang="zh-CN" altLang="en-US" sz="2800" dirty="0"/>
              <a:t>类通过一个简单的外部接口，与外界发生关系。</a:t>
            </a:r>
          </a:p>
          <a:p>
            <a:pPr eaLnBrk="1" hangingPunct="1">
              <a:spcBef>
                <a:spcPts val="600"/>
              </a:spcBef>
              <a:spcAft>
                <a:spcPts val="1200"/>
              </a:spcAft>
            </a:pPr>
            <a:r>
              <a:rPr lang="zh-CN" altLang="en-US" sz="2800" dirty="0"/>
              <a:t>对象与对象之间通过消息进行通信。</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a:t>
            </a:fld>
            <a:endParaRPr lang="en-US" altLang="zh-CN" dirty="0"/>
          </a:p>
        </p:txBody>
      </p:sp>
      <p:sp>
        <p:nvSpPr>
          <p:cNvPr id="7" name="标题 4"/>
          <p:cNvSpPr txBox="1">
            <a:spLocks/>
          </p:cNvSpPr>
          <p:nvPr/>
        </p:nvSpPr>
        <p:spPr>
          <a:xfrm>
            <a:off x="304800" y="57151"/>
            <a:ext cx="8001000" cy="8572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1.2 </a:t>
            </a:r>
            <a:r>
              <a:rPr lang="zh-CN" altLang="en-US" dirty="0"/>
              <a:t>面向对象的方法</a:t>
            </a:r>
            <a:endParaRPr lang="en-US" altLang="zh-CN" dirty="0"/>
          </a:p>
          <a:p>
            <a:r>
              <a:rPr lang="en-US" altLang="zh-CN" dirty="0"/>
              <a:t>-&gt;  1.2.1 </a:t>
            </a:r>
            <a:r>
              <a:rPr lang="zh-CN" altLang="en-US" dirty="0"/>
              <a:t>面向对象方法的由来</a:t>
            </a:r>
          </a:p>
        </p:txBody>
      </p:sp>
    </p:spTree>
    <p:extLst>
      <p:ext uri="{BB962C8B-B14F-4D97-AF65-F5344CB8AC3E}">
        <p14:creationId xmlns:p14="http://schemas.microsoft.com/office/powerpoint/2010/main" val="1521804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a:xfrm>
            <a:off x="381000" y="1752600"/>
            <a:ext cx="8029575" cy="4495800"/>
          </a:xfrm>
        </p:spPr>
        <p:txBody>
          <a:bodyPr/>
          <a:lstStyle/>
          <a:p>
            <a:pPr eaLnBrk="1" hangingPunct="1">
              <a:lnSpc>
                <a:spcPct val="120000"/>
              </a:lnSpc>
              <a:spcBef>
                <a:spcPts val="600"/>
              </a:spcBef>
              <a:spcAft>
                <a:spcPts val="1200"/>
              </a:spcAft>
            </a:pPr>
            <a:r>
              <a:rPr lang="zh-CN" altLang="en-US" sz="2800" dirty="0"/>
              <a:t>面向对象方法中的</a:t>
            </a:r>
            <a:r>
              <a:rPr lang="en-US" altLang="zh-CN" sz="2800" dirty="0"/>
              <a:t>"</a:t>
            </a:r>
            <a:r>
              <a:rPr lang="zh-CN" altLang="en-US" sz="2800" dirty="0"/>
              <a:t>类</a:t>
            </a:r>
            <a:r>
              <a:rPr lang="en-US" altLang="zh-CN" sz="2800" dirty="0"/>
              <a:t>"</a:t>
            </a:r>
          </a:p>
          <a:p>
            <a:pPr lvl="1" eaLnBrk="1" hangingPunct="1">
              <a:lnSpc>
                <a:spcPct val="120000"/>
              </a:lnSpc>
              <a:spcBef>
                <a:spcPts val="600"/>
              </a:spcBef>
              <a:spcAft>
                <a:spcPts val="1200"/>
              </a:spcAft>
            </a:pPr>
            <a:r>
              <a:rPr lang="zh-CN" altLang="en-US" sz="2400" dirty="0"/>
              <a:t>具有相同属性和服务的一组对象的集合</a:t>
            </a:r>
          </a:p>
          <a:p>
            <a:pPr lvl="1" eaLnBrk="1" hangingPunct="1">
              <a:lnSpc>
                <a:spcPct val="120000"/>
              </a:lnSpc>
              <a:spcBef>
                <a:spcPts val="600"/>
              </a:spcBef>
              <a:spcAft>
                <a:spcPts val="1200"/>
              </a:spcAft>
            </a:pPr>
            <a:r>
              <a:rPr lang="zh-CN" altLang="en-US" sz="2400" dirty="0"/>
              <a:t>为属于该类的全部对象提供了抽象的描述，包括属性和行为两个主要部分。</a:t>
            </a:r>
          </a:p>
          <a:p>
            <a:pPr lvl="1" eaLnBrk="1" hangingPunct="1">
              <a:lnSpc>
                <a:spcPct val="120000"/>
              </a:lnSpc>
              <a:spcBef>
                <a:spcPts val="600"/>
              </a:spcBef>
              <a:spcAft>
                <a:spcPts val="1200"/>
              </a:spcAft>
            </a:pPr>
            <a:r>
              <a:rPr lang="zh-CN" altLang="en-US" sz="2400" dirty="0"/>
              <a:t>类与对象的关系：</a:t>
            </a:r>
            <a:br>
              <a:rPr lang="zh-CN" altLang="en-US" sz="2400" dirty="0"/>
            </a:br>
            <a:r>
              <a:rPr lang="zh-CN" altLang="en-US" sz="2400" dirty="0"/>
              <a:t>犹如模具与铸件之间的关系，一个属于某类的对象称为该类的一个实例。</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a:t>
            </a:fld>
            <a:endParaRPr lang="en-US" altLang="zh-CN" dirty="0"/>
          </a:p>
        </p:txBody>
      </p:sp>
      <p:sp>
        <p:nvSpPr>
          <p:cNvPr id="7" name="标题 1"/>
          <p:cNvSpPr>
            <a:spLocks noGrp="1"/>
          </p:cNvSpPr>
          <p:nvPr>
            <p:ph type="title"/>
          </p:nvPr>
        </p:nvSpPr>
        <p:spPr>
          <a:xfrm>
            <a:off x="0" y="950913"/>
            <a:ext cx="6704013" cy="954087"/>
          </a:xfrm>
        </p:spPr>
        <p:txBody>
          <a:bodyPr/>
          <a:lstStyle/>
          <a:p>
            <a:pPr algn="l" eaLnBrk="1" hangingPunct="1"/>
            <a:r>
              <a:rPr lang="zh-CN" altLang="en-US" dirty="0"/>
              <a:t>类（续）</a:t>
            </a:r>
          </a:p>
        </p:txBody>
      </p:sp>
      <p:sp>
        <p:nvSpPr>
          <p:cNvPr id="8" name="标题 4"/>
          <p:cNvSpPr txBox="1">
            <a:spLocks/>
          </p:cNvSpPr>
          <p:nvPr/>
        </p:nvSpPr>
        <p:spPr>
          <a:xfrm>
            <a:off x="533400" y="76200"/>
            <a:ext cx="8001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1.2 </a:t>
            </a:r>
            <a:r>
              <a:rPr lang="zh-CN" altLang="en-US" dirty="0"/>
              <a:t>面向对象的方法</a:t>
            </a:r>
            <a:endParaRPr lang="en-US" altLang="zh-CN" dirty="0"/>
          </a:p>
          <a:p>
            <a:r>
              <a:rPr lang="en-US" altLang="zh-CN" dirty="0"/>
              <a:t>-&gt;  1.2.2 </a:t>
            </a:r>
            <a:r>
              <a:rPr lang="zh-CN" altLang="en-US" dirty="0"/>
              <a:t>面向对象的基本概念</a:t>
            </a:r>
          </a:p>
        </p:txBody>
      </p:sp>
      <p:sp>
        <p:nvSpPr>
          <p:cNvPr id="9" name="Rectangle 4"/>
          <p:cNvSpPr>
            <a:spLocks noChangeArrowheads="1"/>
          </p:cNvSpPr>
          <p:nvPr/>
        </p:nvSpPr>
        <p:spPr bwMode="auto">
          <a:xfrm>
            <a:off x="2133600" y="5638800"/>
            <a:ext cx="4572000" cy="8921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0000"/>
                </a:solidFill>
                <a:latin typeface="+mj-ea"/>
                <a:ea typeface="+mj-ea"/>
              </a:rPr>
              <a:t>集合</a:t>
            </a:r>
            <a:r>
              <a:rPr lang="en-US" altLang="zh-CN" sz="2000" b="1">
                <a:solidFill>
                  <a:srgbClr val="000000"/>
                </a:solidFill>
                <a:latin typeface="+mj-ea"/>
                <a:ea typeface="+mj-ea"/>
              </a:rPr>
              <a:t>——</a:t>
            </a:r>
            <a:r>
              <a:rPr lang="zh-CN" altLang="en-US" sz="2000" b="1">
                <a:solidFill>
                  <a:srgbClr val="000000"/>
                </a:solidFill>
                <a:latin typeface="+mj-ea"/>
                <a:ea typeface="+mj-ea"/>
              </a:rPr>
              <a:t>成员</a:t>
            </a:r>
          </a:p>
          <a:p>
            <a:pPr>
              <a:spcBef>
                <a:spcPct val="50000"/>
              </a:spcBef>
            </a:pPr>
            <a:r>
              <a:rPr lang="zh-CN" altLang="en-US" sz="2000" b="1">
                <a:solidFill>
                  <a:srgbClr val="000000"/>
                </a:solidFill>
                <a:latin typeface="+mj-ea"/>
                <a:ea typeface="+mj-ea"/>
              </a:rPr>
              <a:t>抽象描述</a:t>
            </a:r>
            <a:r>
              <a:rPr lang="en-US" altLang="zh-CN" sz="2000" b="1">
                <a:solidFill>
                  <a:srgbClr val="000000"/>
                </a:solidFill>
                <a:latin typeface="+mj-ea"/>
                <a:ea typeface="+mj-ea"/>
              </a:rPr>
              <a:t>——</a:t>
            </a:r>
            <a:r>
              <a:rPr lang="zh-CN" altLang="en-US" sz="2000" b="1">
                <a:solidFill>
                  <a:srgbClr val="000000"/>
                </a:solidFill>
                <a:latin typeface="+mj-ea"/>
                <a:ea typeface="+mj-ea"/>
              </a:rPr>
              <a:t>具体实例</a:t>
            </a:r>
          </a:p>
        </p:txBody>
      </p:sp>
    </p:spTree>
    <p:extLst>
      <p:ext uri="{BB962C8B-B14F-4D97-AF65-F5344CB8AC3E}">
        <p14:creationId xmlns:p14="http://schemas.microsoft.com/office/powerpoint/2010/main" val="4156176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381000" y="1752600"/>
            <a:ext cx="8029575" cy="4495800"/>
          </a:xfrm>
        </p:spPr>
        <p:txBody>
          <a:bodyPr/>
          <a:lstStyle/>
          <a:p>
            <a:pPr eaLnBrk="1" hangingPunct="1">
              <a:lnSpc>
                <a:spcPct val="150000"/>
              </a:lnSpc>
              <a:spcBef>
                <a:spcPts val="600"/>
              </a:spcBef>
              <a:spcAft>
                <a:spcPts val="1200"/>
              </a:spcAft>
            </a:pPr>
            <a:r>
              <a:rPr lang="zh-CN" altLang="en-US" sz="2800" dirty="0"/>
              <a:t>把对象的属性和服务结合成一个独立的系统单元。</a:t>
            </a:r>
          </a:p>
          <a:p>
            <a:pPr eaLnBrk="1" hangingPunct="1">
              <a:lnSpc>
                <a:spcPct val="150000"/>
              </a:lnSpc>
              <a:spcBef>
                <a:spcPts val="600"/>
              </a:spcBef>
              <a:spcAft>
                <a:spcPts val="1200"/>
              </a:spcAft>
            </a:pPr>
            <a:r>
              <a:rPr lang="zh-CN" altLang="en-US" sz="2800" dirty="0"/>
              <a:t>尽可能隐蔽对象的内部细节。对外形成一个边界（或者说一道屏障），只保留有限的对外接口使之与外部发生联系。</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a:t>
            </a:fld>
            <a:endParaRPr lang="en-US" altLang="zh-CN" dirty="0"/>
          </a:p>
        </p:txBody>
      </p:sp>
      <p:sp>
        <p:nvSpPr>
          <p:cNvPr id="8" name="标题 1"/>
          <p:cNvSpPr>
            <a:spLocks noGrp="1"/>
          </p:cNvSpPr>
          <p:nvPr>
            <p:ph type="title"/>
          </p:nvPr>
        </p:nvSpPr>
        <p:spPr>
          <a:xfrm>
            <a:off x="0" y="950913"/>
            <a:ext cx="6704013" cy="954087"/>
          </a:xfrm>
        </p:spPr>
        <p:txBody>
          <a:bodyPr/>
          <a:lstStyle/>
          <a:p>
            <a:pPr algn="l" eaLnBrk="1" hangingPunct="1"/>
            <a:r>
              <a:rPr lang="zh-CN" altLang="en-US" dirty="0"/>
              <a:t>封装</a:t>
            </a:r>
          </a:p>
        </p:txBody>
      </p:sp>
      <p:sp>
        <p:nvSpPr>
          <p:cNvPr id="9" name="标题 4"/>
          <p:cNvSpPr txBox="1">
            <a:spLocks/>
          </p:cNvSpPr>
          <p:nvPr/>
        </p:nvSpPr>
        <p:spPr>
          <a:xfrm>
            <a:off x="533400" y="76200"/>
            <a:ext cx="8001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1.2 </a:t>
            </a:r>
            <a:r>
              <a:rPr lang="zh-CN" altLang="en-US" dirty="0"/>
              <a:t>面向对象的方法</a:t>
            </a:r>
            <a:endParaRPr lang="en-US" altLang="zh-CN" dirty="0"/>
          </a:p>
          <a:p>
            <a:r>
              <a:rPr lang="en-US" altLang="zh-CN" dirty="0"/>
              <a:t>-&gt;  1.2.2 </a:t>
            </a:r>
            <a:r>
              <a:rPr lang="zh-CN" altLang="en-US" dirty="0"/>
              <a:t>面向对象的基本概念</a:t>
            </a:r>
          </a:p>
        </p:txBody>
      </p:sp>
    </p:spTree>
    <p:extLst>
      <p:ext uri="{BB962C8B-B14F-4D97-AF65-F5344CB8AC3E}">
        <p14:creationId xmlns:p14="http://schemas.microsoft.com/office/powerpoint/2010/main" val="289687480"/>
      </p:ext>
    </p:extLst>
  </p:cSld>
  <p:clrMapOvr>
    <a:masterClrMapping/>
  </p:clrMapOvr>
  <p:transition/>
</p:sld>
</file>

<file path=ppt/theme/theme1.xml><?xml version="1.0" encoding="utf-8"?>
<a:theme xmlns:a="http://schemas.openxmlformats.org/drawingml/2006/main" name="ymzsp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_楷体_GB2312">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mzsp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mzsp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mzsp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mzsp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mzsp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mzsp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mzsp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mzsp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mzsp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mzsp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mzsp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mzsp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ymzsp1 13">
        <a:dk1>
          <a:srgbClr val="000000"/>
        </a:dk1>
        <a:lt1>
          <a:srgbClr val="FFFFFF"/>
        </a:lt1>
        <a:dk2>
          <a:srgbClr val="FFFFFF"/>
        </a:dk2>
        <a:lt2>
          <a:srgbClr val="4B4B4B"/>
        </a:lt2>
        <a:accent1>
          <a:srgbClr val="003399"/>
        </a:accent1>
        <a:accent2>
          <a:srgbClr val="468A4B"/>
        </a:accent2>
        <a:accent3>
          <a:srgbClr val="FFFFFF"/>
        </a:accent3>
        <a:accent4>
          <a:srgbClr val="000000"/>
        </a:accent4>
        <a:accent5>
          <a:srgbClr val="AAADCA"/>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ymzsp1 14">
        <a:dk1>
          <a:srgbClr val="000000"/>
        </a:dk1>
        <a:lt1>
          <a:srgbClr val="FFFFFF"/>
        </a:lt1>
        <a:dk2>
          <a:srgbClr val="000000"/>
        </a:dk2>
        <a:lt2>
          <a:srgbClr val="B1B1B1"/>
        </a:lt2>
        <a:accent1>
          <a:srgbClr val="003399"/>
        </a:accent1>
        <a:accent2>
          <a:srgbClr val="006600"/>
        </a:accent2>
        <a:accent3>
          <a:srgbClr val="FFFFFF"/>
        </a:accent3>
        <a:accent4>
          <a:srgbClr val="000000"/>
        </a:accent4>
        <a:accent5>
          <a:srgbClr val="AAADCA"/>
        </a:accent5>
        <a:accent6>
          <a:srgbClr val="005C00"/>
        </a:accent6>
        <a:hlink>
          <a:srgbClr val="FD1813"/>
        </a:hlink>
        <a:folHlink>
          <a:srgbClr val="FFB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安胜联演讲模板</Template>
  <TotalTime>19393</TotalTime>
  <Words>2281</Words>
  <Application>Microsoft Office PowerPoint</Application>
  <PresentationFormat>全屏显示(4:3)</PresentationFormat>
  <Paragraphs>193</Paragraphs>
  <Slides>20</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黑体</vt:lpstr>
      <vt:lpstr>华文行楷</vt:lpstr>
      <vt:lpstr>楷体_GB2312</vt:lpstr>
      <vt:lpstr>隶书</vt:lpstr>
      <vt:lpstr>宋体</vt:lpstr>
      <vt:lpstr>Arial</vt:lpstr>
      <vt:lpstr>Georgia</vt:lpstr>
      <vt:lpstr>Times New Roman</vt:lpstr>
      <vt:lpstr>Wingdings</vt:lpstr>
      <vt:lpstr>ymzsp1</vt:lpstr>
      <vt:lpstr>PowerPoint 演示文稿</vt:lpstr>
      <vt:lpstr>第一章 绪论 </vt:lpstr>
      <vt:lpstr>目录</vt:lpstr>
      <vt:lpstr>1.1.3 面向对象的语言</vt:lpstr>
      <vt:lpstr>1.1.3 面向对象的语言（续）</vt:lpstr>
      <vt:lpstr>面向过程的结构化程序设计方法</vt:lpstr>
      <vt:lpstr>面向对象的方法</vt:lpstr>
      <vt:lpstr>类（续）</vt:lpstr>
      <vt:lpstr>封装</vt:lpstr>
      <vt:lpstr>继承</vt:lpstr>
      <vt:lpstr>继承</vt:lpstr>
      <vt:lpstr>多态性</vt:lpstr>
      <vt:lpstr>面向对象的软件工程</vt:lpstr>
      <vt:lpstr>1.3.1 分析</vt:lpstr>
      <vt:lpstr>1.3.2 设计</vt:lpstr>
      <vt:lpstr>1.3.3  编程</vt:lpstr>
      <vt:lpstr>1.3.4 测试</vt:lpstr>
      <vt:lpstr>1.3.5 维护</vt:lpstr>
      <vt:lpstr>1.5.2 程序的开发过程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webuser</cp:lastModifiedBy>
  <cp:revision>688</cp:revision>
  <cp:lastPrinted>1601-01-01T00:00:00Z</cp:lastPrinted>
  <dcterms:created xsi:type="dcterms:W3CDTF">1601-01-01T00:00:00Z</dcterms:created>
  <dcterms:modified xsi:type="dcterms:W3CDTF">2018-06-21T02:30:15Z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