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handoutMasterIdLst>
    <p:handoutMasterId r:id="rId85"/>
  </p:handoutMasterIdLst>
  <p:sldIdLst>
    <p:sldId id="319" r:id="rId2"/>
    <p:sldId id="603" r:id="rId3"/>
    <p:sldId id="674" r:id="rId4"/>
    <p:sldId id="675" r:id="rId5"/>
    <p:sldId id="685" r:id="rId6"/>
    <p:sldId id="604" r:id="rId7"/>
    <p:sldId id="605" r:id="rId8"/>
    <p:sldId id="606" r:id="rId9"/>
    <p:sldId id="607" r:id="rId10"/>
    <p:sldId id="608" r:id="rId11"/>
    <p:sldId id="609" r:id="rId12"/>
    <p:sldId id="610" r:id="rId13"/>
    <p:sldId id="611" r:id="rId14"/>
    <p:sldId id="612" r:id="rId15"/>
    <p:sldId id="613" r:id="rId16"/>
    <p:sldId id="614" r:id="rId17"/>
    <p:sldId id="615" r:id="rId18"/>
    <p:sldId id="617" r:id="rId19"/>
    <p:sldId id="618" r:id="rId20"/>
    <p:sldId id="619" r:id="rId21"/>
    <p:sldId id="620" r:id="rId22"/>
    <p:sldId id="621" r:id="rId23"/>
    <p:sldId id="622" r:id="rId24"/>
    <p:sldId id="623" r:id="rId25"/>
    <p:sldId id="624" r:id="rId26"/>
    <p:sldId id="625" r:id="rId27"/>
    <p:sldId id="626" r:id="rId28"/>
    <p:sldId id="676" r:id="rId29"/>
    <p:sldId id="627" r:id="rId30"/>
    <p:sldId id="628" r:id="rId31"/>
    <p:sldId id="629" r:id="rId32"/>
    <p:sldId id="677" r:id="rId33"/>
    <p:sldId id="630" r:id="rId34"/>
    <p:sldId id="631" r:id="rId35"/>
    <p:sldId id="632" r:id="rId36"/>
    <p:sldId id="633" r:id="rId37"/>
    <p:sldId id="634" r:id="rId38"/>
    <p:sldId id="678" r:id="rId39"/>
    <p:sldId id="635" r:id="rId40"/>
    <p:sldId id="636" r:id="rId41"/>
    <p:sldId id="637" r:id="rId42"/>
    <p:sldId id="638" r:id="rId43"/>
    <p:sldId id="679" r:id="rId44"/>
    <p:sldId id="680" r:id="rId45"/>
    <p:sldId id="640" r:id="rId46"/>
    <p:sldId id="641" r:id="rId47"/>
    <p:sldId id="642" r:id="rId48"/>
    <p:sldId id="643" r:id="rId49"/>
    <p:sldId id="644" r:id="rId50"/>
    <p:sldId id="645" r:id="rId51"/>
    <p:sldId id="646" r:id="rId52"/>
    <p:sldId id="647" r:id="rId53"/>
    <p:sldId id="648" r:id="rId54"/>
    <p:sldId id="649" r:id="rId55"/>
    <p:sldId id="650" r:id="rId56"/>
    <p:sldId id="651" r:id="rId57"/>
    <p:sldId id="652" r:id="rId58"/>
    <p:sldId id="681" r:id="rId59"/>
    <p:sldId id="653" r:id="rId60"/>
    <p:sldId id="654" r:id="rId61"/>
    <p:sldId id="655" r:id="rId62"/>
    <p:sldId id="656" r:id="rId63"/>
    <p:sldId id="658" r:id="rId64"/>
    <p:sldId id="659" r:id="rId65"/>
    <p:sldId id="682" r:id="rId66"/>
    <p:sldId id="683" r:id="rId67"/>
    <p:sldId id="684" r:id="rId68"/>
    <p:sldId id="660" r:id="rId69"/>
    <p:sldId id="661" r:id="rId70"/>
    <p:sldId id="662" r:id="rId71"/>
    <p:sldId id="663" r:id="rId72"/>
    <p:sldId id="664" r:id="rId73"/>
    <p:sldId id="665" r:id="rId74"/>
    <p:sldId id="666" r:id="rId75"/>
    <p:sldId id="667" r:id="rId76"/>
    <p:sldId id="668" r:id="rId77"/>
    <p:sldId id="669" r:id="rId78"/>
    <p:sldId id="670" r:id="rId79"/>
    <p:sldId id="671" r:id="rId80"/>
    <p:sldId id="672" r:id="rId81"/>
    <p:sldId id="673" r:id="rId82"/>
    <p:sldId id="313" r:id="rId8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85FFFF"/>
    <a:srgbClr val="0000FF"/>
    <a:srgbClr val="003870"/>
    <a:srgbClr val="FF000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4" autoAdjust="0"/>
    <p:restoredTop sz="76729" autoAdjust="0"/>
  </p:normalViewPr>
  <p:slideViewPr>
    <p:cSldViewPr>
      <p:cViewPr varScale="1">
        <p:scale>
          <a:sx n="52" d="100"/>
          <a:sy n="52" d="100"/>
        </p:scale>
        <p:origin x="164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462"/>
    </p:cViewPr>
  </p:sorterViewPr>
  <p:notesViewPr>
    <p:cSldViewPr>
      <p:cViewPr varScale="1">
        <p:scale>
          <a:sx n="47" d="100"/>
          <a:sy n="47" d="100"/>
        </p:scale>
        <p:origin x="-1230"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zhidao.baidu.com/search?word=%E9%80%92%E5%BD%92&amp;fr=qb_search_exp&amp;ie=utf8"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300" dirty="0"/>
              <a:t>第三章教学设计</a:t>
            </a:r>
          </a:p>
          <a:p>
            <a:r>
              <a:rPr lang="zh-CN" altLang="zh-CN" sz="1300" dirty="0"/>
              <a:t>在面向过程的程序设计中，函数是程序模块的最小单位。在面向对象的程序设计中，虽然程序模块的抽象程度更高了，但是函数仍然是描述解决问题方法的一个重要手段，因为类的功能抽象结果要以函数的形式表现出来。因此通过这一章的学习，使学生很好地掌握函数，对于学习类的成员函数是至关重要的。</a:t>
            </a:r>
          </a:p>
          <a:p>
            <a:r>
              <a:rPr lang="zh-CN" altLang="zh-CN" sz="1300" dirty="0"/>
              <a:t>首先应该通过函数的定义和调用介绍功能分解的思想，其次培养学生编程解决小问题的能力也是本章的一个重要目标。因此在第二章的基础上，要巩固累加、累乘算法的设计，学习交换算法、递归算法的简单应用。利用函数的参数来传递数据，是函数间数据共享的一种重要方式，要讲清楚形参的本质和形实结合的过程。简单介绍函数调用和返回的机制，对于学生理解函数是很有帮助的，尤其有助于学生对递归函数的理解。但讲解不必太深入，可以在第</a:t>
            </a:r>
            <a:r>
              <a:rPr lang="en-US" altLang="zh-CN" sz="1300" dirty="0"/>
              <a:t>9</a:t>
            </a:r>
            <a:r>
              <a:rPr lang="zh-CN" altLang="zh-CN" sz="1300" dirty="0"/>
              <a:t>章介绍栈结构时，再次较深入地介绍函数的调用机制。</a:t>
            </a:r>
          </a:p>
          <a:p>
            <a:r>
              <a:rPr lang="zh-CN" altLang="zh-CN" sz="1300" dirty="0"/>
              <a:t>介绍用引用作形参，不必深入介绍引用的实现机制，只要讲“引用相当于别名”就可以了。在学习这一章的时候学生只学过基本数据类型，数据占用的内存空间都不多，因此，对于使用引用作形参的必要性，学生只能理解“通过形参引用直接访问实参”这一点，就像例</a:t>
            </a:r>
            <a:r>
              <a:rPr lang="en-US" altLang="zh-CN" sz="1300" dirty="0"/>
              <a:t>3-12</a:t>
            </a:r>
            <a:r>
              <a:rPr lang="zh-CN" altLang="zh-CN" sz="1300" dirty="0"/>
              <a:t>所体现的情况。但是教师要记得在介绍了类的对象以后还要提示学生，当需要专递大量数据（如复杂对象）时，用引用作形参可以节省内存开销。在第</a:t>
            </a:r>
            <a:r>
              <a:rPr lang="en-US" altLang="zh-CN" sz="1300" dirty="0"/>
              <a:t>8</a:t>
            </a:r>
            <a:r>
              <a:rPr lang="zh-CN" altLang="zh-CN" sz="1300" dirty="0"/>
              <a:t>章讲运算符重载时要指出，一些运算的结果由于需要用作左值，必须用引用作形参。</a:t>
            </a:r>
          </a:p>
          <a:p>
            <a:r>
              <a:rPr lang="zh-CN" altLang="zh-CN" sz="1300" dirty="0"/>
              <a:t>函数的重载既是一个重点也是初学者的难点，讲解时可以从学生熟悉的生活实例出发，使学生自然地接受重载的概念。</a:t>
            </a:r>
          </a:p>
          <a:p>
            <a:r>
              <a:rPr lang="zh-CN" altLang="zh-CN" sz="1300" dirty="0"/>
              <a:t>对于理解函数有困难的学生，可以从数学中函数的概念入手，引申为程序中完成数学计算的函数，进而再将函数的概念拓展为程序功能模块。</a:t>
            </a:r>
            <a:endParaRPr lang="en-US" altLang="zh-CN" sz="1300" dirty="0"/>
          </a:p>
          <a:p>
            <a:r>
              <a:rPr lang="zh-CN" altLang="zh-CN" sz="1300" b="1" dirty="0"/>
              <a:t>第三章重点难点</a:t>
            </a:r>
          </a:p>
          <a:p>
            <a:r>
              <a:rPr lang="zh-CN" altLang="zh-CN" sz="1300" dirty="0"/>
              <a:t>本章的主要目标是学会将一段功能相对独立的程序写成一个函数，为下一章学习类和对象打好必要的基础。掌握函数定义和调用的语法形式并不难，但是要有效地应用函数，必须对函数调用的执行过程和参数的传递有深刻的认识，这也正是初学时的难点。</a:t>
            </a:r>
          </a:p>
          <a:p>
            <a:r>
              <a:rPr lang="zh-CN" altLang="zh-CN" sz="1300" dirty="0"/>
              <a:t>要很好地</a:t>
            </a:r>
            <a:r>
              <a:rPr lang="zh-CN" altLang="zh-CN" sz="1300" b="1" dirty="0"/>
              <a:t>理解函数的调用和参数传递，尤其是嵌套调用和递归调用的执行过程，比较有效方法是利用编译器的调试功能，跟踪函数调用的执行过程、观察参数和变量的值</a:t>
            </a:r>
            <a:r>
              <a:rPr lang="zh-CN" altLang="zh-CN" sz="1300" dirty="0"/>
              <a:t>，实验三会引导你进行跟踪和观察。</a:t>
            </a:r>
          </a:p>
          <a:p>
            <a:r>
              <a:rPr lang="zh-CN" altLang="zh-CN" sz="1300" dirty="0"/>
              <a:t>利用引用传递参数，是函数间数据共享的一个重要方法，但是一部分学生对引用类型的理解会有困难，其实只要简单地将引用理解为一个别名就可以了。</a:t>
            </a:r>
          </a:p>
          <a:p>
            <a:r>
              <a:rPr lang="zh-CN" altLang="zh-CN" sz="1300" dirty="0"/>
              <a:t>在介绍函数的同时，本章也介绍了一些有用的算法。例</a:t>
            </a:r>
            <a:r>
              <a:rPr lang="en-US" altLang="zh-CN" sz="1300" dirty="0"/>
              <a:t>3-6</a:t>
            </a:r>
            <a:r>
              <a:rPr lang="zh-CN" altLang="zh-CN" sz="1300" dirty="0"/>
              <a:t>介绍了产生随机数序列的方法，例</a:t>
            </a:r>
            <a:r>
              <a:rPr lang="en-US" altLang="zh-CN" sz="1300" dirty="0"/>
              <a:t>3-8</a:t>
            </a:r>
            <a:r>
              <a:rPr lang="zh-CN" altLang="zh-CN" sz="1300" dirty="0"/>
              <a:t>、</a:t>
            </a:r>
            <a:r>
              <a:rPr lang="en-US" altLang="zh-CN" sz="1300" dirty="0"/>
              <a:t>3-9</a:t>
            </a:r>
            <a:r>
              <a:rPr lang="zh-CN" altLang="zh-CN" sz="1300" dirty="0"/>
              <a:t>、</a:t>
            </a:r>
            <a:r>
              <a:rPr lang="en-US" altLang="zh-CN" sz="1300" dirty="0"/>
              <a:t>3-10</a:t>
            </a:r>
            <a:r>
              <a:rPr lang="zh-CN" altLang="zh-CN" sz="1300" dirty="0"/>
              <a:t>介绍了递归算法。本章的例题程序与第</a:t>
            </a:r>
            <a:r>
              <a:rPr lang="en-US" altLang="zh-CN" sz="1300" dirty="0"/>
              <a:t>2</a:t>
            </a:r>
            <a:r>
              <a:rPr lang="zh-CN" altLang="zh-CN" sz="1300" dirty="0"/>
              <a:t>章相比显然复杂了一些，需要仔细阅读并上机调试才能完全理解。对于较复杂的程序，书中都以注释的形式给出了详细说明，请学生在阅读程序的时候务必认真阅读注释文字。递归算法是一种非常简洁高效的算法，用途很广泛，但理解起来有一定的难度，自己编写递归程序更不是件容易的事。作为初学者，对此不必着急。学习是一个循序渐进的过程，本章介绍递归算法主要是为了说明</a:t>
            </a:r>
            <a:r>
              <a:rPr lang="en-US" altLang="zh-CN" sz="1300" dirty="0"/>
              <a:t>C++</a:t>
            </a:r>
            <a:r>
              <a:rPr lang="zh-CN" altLang="zh-CN" sz="1300" dirty="0"/>
              <a:t>语言允许函数的递归调用，如果要完全理解和熟练编写递归程序，还需要学习“数据结构”课程，一般的“数据结构”书中都会详细介绍递归算法及其应用。当然，喜欢钻研的学生不妨准备一张大纸，在利用调试功能跟踪递归程序的执行过程时，记录下递归过程中各个变量的值，会有助于对递归算法的理解。</a:t>
            </a:r>
          </a:p>
        </p:txBody>
      </p:sp>
    </p:spTree>
    <p:extLst>
      <p:ext uri="{BB962C8B-B14F-4D97-AF65-F5344CB8AC3E}">
        <p14:creationId xmlns:p14="http://schemas.microsoft.com/office/powerpoint/2010/main" val="14576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怎么判断？</a:t>
            </a:r>
            <a:r>
              <a:rPr lang="en-US" altLang="zh-CN" dirty="0"/>
              <a:t>(-1)^(i-1)/2</a:t>
            </a:r>
          </a:p>
          <a:p>
            <a:endParaRPr lang="en-US" altLang="zh-CN" dirty="0"/>
          </a:p>
          <a:p>
            <a:r>
              <a:rPr lang="en-US" altLang="zh-CN" dirty="0"/>
              <a:t>['</a:t>
            </a:r>
            <a:r>
              <a:rPr lang="en-US" altLang="zh-CN" dirty="0" err="1"/>
              <a:t>ɑ:ktən</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12</a:t>
            </a:fld>
            <a:endParaRPr lang="en-US" altLang="zh-CN"/>
          </a:p>
        </p:txBody>
      </p:sp>
    </p:spTree>
    <p:extLst>
      <p:ext uri="{BB962C8B-B14F-4D97-AF65-F5344CB8AC3E}">
        <p14:creationId xmlns:p14="http://schemas.microsoft.com/office/powerpoint/2010/main" val="4048469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(-1)^(i-1/2)(</a:t>
            </a:r>
            <a:r>
              <a:rPr lang="en-US" altLang="zh-CN" dirty="0" err="1"/>
              <a:t>x^i</a:t>
            </a:r>
            <a:r>
              <a:rPr lang="en-US" altLang="zh-CN" dirty="0"/>
              <a:t>/</a:t>
            </a:r>
            <a:r>
              <a:rPr lang="en-US" altLang="zh-CN" dirty="0" err="1"/>
              <a:t>i</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13</a:t>
            </a:fld>
            <a:endParaRPr lang="en-US" altLang="zh-CN"/>
          </a:p>
        </p:txBody>
      </p:sp>
    </p:spTree>
    <p:extLst>
      <p:ext uri="{BB962C8B-B14F-4D97-AF65-F5344CB8AC3E}">
        <p14:creationId xmlns:p14="http://schemas.microsoft.com/office/powerpoint/2010/main" val="1397398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1234</a:t>
            </a:r>
          </a:p>
          <a:p>
            <a:r>
              <a:rPr lang="en-US" altLang="zh-CN" dirty="0"/>
              <a:t>4321</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16</a:t>
            </a:fld>
            <a:endParaRPr lang="en-US" altLang="zh-CN"/>
          </a:p>
        </p:txBody>
      </p:sp>
    </p:spTree>
    <p:extLst>
      <p:ext uri="{BB962C8B-B14F-4D97-AF65-F5344CB8AC3E}">
        <p14:creationId xmlns:p14="http://schemas.microsoft.com/office/powerpoint/2010/main" val="111346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上级实验作业</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18</a:t>
            </a:fld>
            <a:endParaRPr lang="en-US" altLang="zh-CN"/>
          </a:p>
        </p:txBody>
      </p:sp>
    </p:spTree>
    <p:extLst>
      <p:ext uri="{BB962C8B-B14F-4D97-AF65-F5344CB8AC3E}">
        <p14:creationId xmlns:p14="http://schemas.microsoft.com/office/powerpoint/2010/main" val="396019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21</a:t>
            </a:fld>
            <a:endParaRPr lang="en-US" altLang="zh-CN"/>
          </a:p>
        </p:txBody>
      </p:sp>
    </p:spTree>
    <p:extLst>
      <p:ext uri="{BB962C8B-B14F-4D97-AF65-F5344CB8AC3E}">
        <p14:creationId xmlns:p14="http://schemas.microsoft.com/office/powerpoint/2010/main" val="3181570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err="1"/>
              <a:t>int</a:t>
            </a:r>
            <a:r>
              <a:rPr lang="en-US" altLang="zh-CN" sz="1300" dirty="0"/>
              <a:t> rand(void),</a:t>
            </a:r>
            <a:r>
              <a:rPr lang="zh-CN" altLang="en-US" sz="1300" dirty="0"/>
              <a:t>系统默认都以</a:t>
            </a:r>
            <a:r>
              <a:rPr lang="en-US" altLang="zh-CN" sz="1300" dirty="0"/>
              <a:t>1</a:t>
            </a:r>
            <a:r>
              <a:rPr lang="zh-CN" altLang="en-US" sz="1300" dirty="0"/>
              <a:t>为起点进行随机，因此系统每次生成的伪随机数都一样，需要使用</a:t>
            </a:r>
            <a:r>
              <a:rPr lang="en-US" altLang="zh-CN" sz="1300" dirty="0" err="1"/>
              <a:t>srand</a:t>
            </a:r>
            <a:r>
              <a:rPr lang="zh-CN" altLang="en-US" sz="1300" dirty="0"/>
              <a:t>函数设置起始点</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22</a:t>
            </a:fld>
            <a:endParaRPr lang="en-US" altLang="zh-CN"/>
          </a:p>
        </p:txBody>
      </p:sp>
    </p:spTree>
    <p:extLst>
      <p:ext uri="{BB962C8B-B14F-4D97-AF65-F5344CB8AC3E}">
        <p14:creationId xmlns:p14="http://schemas.microsoft.com/office/powerpoint/2010/main" val="3097705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可以自己举例，例如，石头剪刀布的游戏</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27</a:t>
            </a:fld>
            <a:endParaRPr lang="en-US" altLang="zh-CN"/>
          </a:p>
        </p:txBody>
      </p:sp>
    </p:spTree>
    <p:extLst>
      <p:ext uri="{BB962C8B-B14F-4D97-AF65-F5344CB8AC3E}">
        <p14:creationId xmlns:p14="http://schemas.microsoft.com/office/powerpoint/2010/main" val="3519109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方框里面的事情是系统做的</a:t>
            </a:r>
            <a:endParaRPr lang="en-US" altLang="zh-CN" dirty="0"/>
          </a:p>
          <a:p>
            <a:r>
              <a:rPr lang="zh-CN" altLang="en-US" dirty="0"/>
              <a:t>保存的目的，是</a:t>
            </a:r>
            <a:r>
              <a:rPr lang="en-US" altLang="zh-CN" dirty="0"/>
              <a:t>fun</a:t>
            </a:r>
            <a:r>
              <a:rPr lang="zh-CN" altLang="en-US" dirty="0"/>
              <a:t>函数可能有些操作使得</a:t>
            </a:r>
            <a:r>
              <a:rPr lang="en-US" altLang="zh-CN" dirty="0"/>
              <a:t>fun</a:t>
            </a:r>
            <a:r>
              <a:rPr lang="zh-CN" altLang="en-US" dirty="0"/>
              <a:t>函数结束后会输出结果，改变</a:t>
            </a:r>
            <a:r>
              <a:rPr lang="en-US" altLang="zh-CN" dirty="0"/>
              <a:t>main</a:t>
            </a:r>
            <a:r>
              <a:rPr lang="zh-CN" altLang="en-US" dirty="0"/>
              <a:t>函数中的某些变量值</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28</a:t>
            </a:fld>
            <a:endParaRPr lang="en-US" altLang="zh-CN"/>
          </a:p>
        </p:txBody>
      </p:sp>
    </p:spTree>
    <p:extLst>
      <p:ext uri="{BB962C8B-B14F-4D97-AF65-F5344CB8AC3E}">
        <p14:creationId xmlns:p14="http://schemas.microsoft.com/office/powerpoint/2010/main" val="3055534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a:t>
            </a:r>
            <a:r>
              <a:rPr lang="en-US" altLang="zh-CN"/>
              <a:t>2012/10/10</a:t>
            </a:r>
            <a:endParaRPr lang="zh-CN" altLang="en-US"/>
          </a:p>
        </p:txBody>
      </p:sp>
      <p:sp>
        <p:nvSpPr>
          <p:cNvPr id="901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441CC51B-E04A-4144-B1E7-CB4621EA282E}" type="slidenum">
              <a:rPr lang="en-US" altLang="zh-CN" sz="1400"/>
              <a:pPr eaLnBrk="1" hangingPunct="1"/>
              <a:t>29</a:t>
            </a:fld>
            <a:endParaRPr lang="en-US" altLang="zh-CN" sz="1400"/>
          </a:p>
        </p:txBody>
      </p:sp>
    </p:spTree>
    <p:extLst>
      <p:ext uri="{BB962C8B-B14F-4D97-AF65-F5344CB8AC3E}">
        <p14:creationId xmlns:p14="http://schemas.microsoft.com/office/powerpoint/2010/main" val="2382181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大问题化成小问题的时候，可以用递归</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33</a:t>
            </a:fld>
            <a:endParaRPr lang="en-US" altLang="zh-CN"/>
          </a:p>
        </p:txBody>
      </p:sp>
    </p:spTree>
    <p:extLst>
      <p:ext uri="{BB962C8B-B14F-4D97-AF65-F5344CB8AC3E}">
        <p14:creationId xmlns:p14="http://schemas.microsoft.com/office/powerpoint/2010/main" val="421246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0E395D5F-9085-4AA7-94C4-BCC8BEB0B9C5}" type="slidenum">
              <a:rPr lang="en-US" altLang="zh-CN" sz="1400"/>
              <a:pPr eaLnBrk="1" hangingPunct="1"/>
              <a:t>2</a:t>
            </a:fld>
            <a:endParaRPr lang="en-US" altLang="zh-CN" sz="1400"/>
          </a:p>
        </p:txBody>
      </p:sp>
      <p:sp>
        <p:nvSpPr>
          <p:cNvPr id="89091" name="Rectangle 2"/>
          <p:cNvSpPr>
            <a:spLocks noGrp="1" noRot="1" noChangeAspect="1" noChangeArrowheads="1" noTextEdit="1"/>
          </p:cNvSpPr>
          <p:nvPr>
            <p:ph type="sldImg"/>
          </p:nvPr>
        </p:nvSpPr>
        <p:spPr>
          <a:ln/>
        </p:spPr>
      </p:sp>
      <p:sp>
        <p:nvSpPr>
          <p:cNvPr id="8909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042332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defTabSz="990478">
              <a:defRPr/>
            </a:pPr>
            <a:r>
              <a:rPr lang="zh-CN" altLang="en-US" dirty="0"/>
              <a:t>为何可以分为两个组合数的相加的形式？解释：考虑</a:t>
            </a:r>
            <a:r>
              <a:rPr lang="en-US" altLang="zh-CN" dirty="0"/>
              <a:t>n</a:t>
            </a:r>
            <a:r>
              <a:rPr lang="zh-CN" altLang="en-US" dirty="0"/>
              <a:t>个人中有某一个人，该人存在</a:t>
            </a:r>
            <a:r>
              <a:rPr lang="en-US" altLang="zh-CN" dirty="0"/>
              <a:t>2</a:t>
            </a:r>
            <a:r>
              <a:rPr lang="zh-CN" altLang="en-US" dirty="0"/>
              <a:t>种可能：被选，没有被选。当被选时，可知“</a:t>
            </a:r>
            <a:r>
              <a:rPr lang="zh-CN" altLang="en-US" sz="2600" dirty="0">
                <a:latin typeface="Consolas" panose="020B0609020204030204" pitchFamily="49" charset="0"/>
              </a:rPr>
              <a:t>由</a:t>
            </a:r>
            <a:r>
              <a:rPr lang="en-US" altLang="zh-CN" sz="2600" dirty="0">
                <a:latin typeface="Consolas" panose="020B0609020204030204" pitchFamily="49" charset="0"/>
              </a:rPr>
              <a:t>n-1</a:t>
            </a:r>
            <a:r>
              <a:rPr lang="zh-CN" altLang="en-US" sz="2600" dirty="0">
                <a:latin typeface="Consolas" panose="020B0609020204030204" pitchFamily="49" charset="0"/>
              </a:rPr>
              <a:t>个人里选</a:t>
            </a:r>
            <a:r>
              <a:rPr lang="en-US" altLang="zh-CN" sz="2600" dirty="0">
                <a:latin typeface="Consolas" panose="020B0609020204030204" pitchFamily="49" charset="0"/>
              </a:rPr>
              <a:t>k-1</a:t>
            </a:r>
            <a:r>
              <a:rPr lang="zh-CN" altLang="en-US" sz="2600" dirty="0">
                <a:latin typeface="Consolas" panose="020B0609020204030204" pitchFamily="49" charset="0"/>
              </a:rPr>
              <a:t>个人的组合数</a:t>
            </a:r>
            <a:r>
              <a:rPr lang="zh-CN" altLang="en-US" dirty="0"/>
              <a:t>”，当没有被选时，可知“</a:t>
            </a:r>
            <a:r>
              <a:rPr lang="zh-CN" altLang="en-US" sz="1300" dirty="0">
                <a:latin typeface="Consolas" panose="020B0609020204030204" pitchFamily="49" charset="0"/>
              </a:rPr>
              <a:t>由</a:t>
            </a:r>
            <a:r>
              <a:rPr lang="en-US" altLang="zh-CN" sz="1300" dirty="0">
                <a:latin typeface="Consolas" panose="020B0609020204030204" pitchFamily="49" charset="0"/>
              </a:rPr>
              <a:t>n-1</a:t>
            </a:r>
            <a:r>
              <a:rPr lang="zh-CN" altLang="en-US" sz="1300" dirty="0">
                <a:latin typeface="Consolas" panose="020B0609020204030204" pitchFamily="49" charset="0"/>
              </a:rPr>
              <a:t>个人里选</a:t>
            </a:r>
            <a:r>
              <a:rPr lang="en-US" altLang="zh-CN" sz="1300" dirty="0">
                <a:latin typeface="Consolas" panose="020B0609020204030204" pitchFamily="49" charset="0"/>
              </a:rPr>
              <a:t>k</a:t>
            </a:r>
            <a:r>
              <a:rPr lang="zh-CN" altLang="en-US" sz="1300" dirty="0">
                <a:latin typeface="Consolas" panose="020B0609020204030204" pitchFamily="49" charset="0"/>
              </a:rPr>
              <a:t>个人的组合数</a:t>
            </a:r>
            <a:r>
              <a:rPr lang="zh-CN" altLang="en-US" dirty="0"/>
              <a:t>”</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36</a:t>
            </a:fld>
            <a:endParaRPr lang="en-US" altLang="zh-CN"/>
          </a:p>
        </p:txBody>
      </p:sp>
    </p:spTree>
    <p:extLst>
      <p:ext uri="{BB962C8B-B14F-4D97-AF65-F5344CB8AC3E}">
        <p14:creationId xmlns:p14="http://schemas.microsoft.com/office/powerpoint/2010/main" val="2573274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b="1" dirty="0">
                <a:solidFill>
                  <a:srgbClr val="FF00FF"/>
                </a:solidFill>
              </a:rPr>
              <a:t>这里测试的意思就是判断！！</a:t>
            </a:r>
            <a:endParaRPr lang="en-US" altLang="zh-CN" sz="1300" b="1" dirty="0">
              <a:solidFill>
                <a:srgbClr val="FF00FF"/>
              </a:solidFill>
            </a:endParaRPr>
          </a:p>
          <a:p>
            <a:pPr defTabSz="990478">
              <a:defRPr/>
            </a:pPr>
            <a:r>
              <a:rPr lang="zh-CN" altLang="en-US" sz="1300" b="1" dirty="0">
                <a:solidFill>
                  <a:srgbClr val="FF00FF"/>
                </a:solidFill>
              </a:rPr>
              <a:t>一个确定是否能避免递归调用的测试</a:t>
            </a:r>
            <a:r>
              <a:rPr lang="zh-CN" altLang="en-US" sz="1300" dirty="0"/>
              <a:t>  解释：如果没有递归退出的出口，会是一个死循环，例如刚才代码中</a:t>
            </a:r>
            <a:r>
              <a:rPr lang="en-US" altLang="zh-CN" dirty="0"/>
              <a:t>n == k || k == 0</a:t>
            </a:r>
            <a:r>
              <a:rPr lang="zh-CN" altLang="en-US" dirty="0"/>
              <a:t>的条件。</a:t>
            </a:r>
            <a:endParaRPr lang="en-US" altLang="zh-CN" dirty="0"/>
          </a:p>
          <a:p>
            <a:pPr defTabSz="990478">
              <a:defRPr/>
            </a:pPr>
            <a:r>
              <a:rPr lang="zh-CN" altLang="en-US" sz="1300" b="1" dirty="0">
                <a:solidFill>
                  <a:srgbClr val="FF00FF"/>
                </a:solidFill>
              </a:rPr>
              <a:t>先测试，后递归调用  </a:t>
            </a:r>
            <a:r>
              <a:rPr lang="zh-CN" altLang="en-US" sz="1300" dirty="0">
                <a:solidFill>
                  <a:srgbClr val="FF00FF"/>
                </a:solidFill>
              </a:rPr>
              <a:t>解释：把条件出口放在前面，如果先递归调用，也可能永远出不来</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38</a:t>
            </a:fld>
            <a:endParaRPr lang="en-US" altLang="zh-CN"/>
          </a:p>
        </p:txBody>
      </p:sp>
    </p:spTree>
    <p:extLst>
      <p:ext uri="{BB962C8B-B14F-4D97-AF65-F5344CB8AC3E}">
        <p14:creationId xmlns:p14="http://schemas.microsoft.com/office/powerpoint/2010/main" val="135655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9114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B693C234-F8AC-46D8-9D0A-6773CFDC6045}" type="slidenum">
              <a:rPr lang="en-US" altLang="zh-CN" sz="1400"/>
              <a:pPr eaLnBrk="1" hangingPunct="1"/>
              <a:t>41</a:t>
            </a:fld>
            <a:endParaRPr lang="en-US" altLang="zh-CN" sz="1400"/>
          </a:p>
        </p:txBody>
      </p:sp>
    </p:spTree>
    <p:extLst>
      <p:ext uri="{BB962C8B-B14F-4D97-AF65-F5344CB8AC3E}">
        <p14:creationId xmlns:p14="http://schemas.microsoft.com/office/powerpoint/2010/main" val="4010016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入栈</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44</a:t>
            </a:fld>
            <a:endParaRPr lang="en-US" altLang="zh-CN"/>
          </a:p>
        </p:txBody>
      </p:sp>
    </p:spTree>
    <p:extLst>
      <p:ext uri="{BB962C8B-B14F-4D97-AF65-F5344CB8AC3E}">
        <p14:creationId xmlns:p14="http://schemas.microsoft.com/office/powerpoint/2010/main" val="2243141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形参：函数定义的时候只是一个形式，只是一个符号，只有函数调用的时候才分配内存空间</a:t>
            </a:r>
          </a:p>
        </p:txBody>
      </p:sp>
      <p:sp>
        <p:nvSpPr>
          <p:cNvPr id="9318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D22FD610-3F6F-490F-9848-60FE20117098}" type="slidenum">
              <a:rPr lang="en-US" altLang="zh-CN" sz="1400"/>
              <a:pPr eaLnBrk="1" hangingPunct="1"/>
              <a:t>45</a:t>
            </a:fld>
            <a:endParaRPr lang="en-US" altLang="zh-CN" sz="1400"/>
          </a:p>
        </p:txBody>
      </p:sp>
    </p:spTree>
    <p:extLst>
      <p:ext uri="{BB962C8B-B14F-4D97-AF65-F5344CB8AC3E}">
        <p14:creationId xmlns:p14="http://schemas.microsoft.com/office/powerpoint/2010/main" val="2470337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好比大名，小名，甚至绰号，不占存储空间，好比叫一个人的绰号，不代表又是一个新的个体</a:t>
            </a:r>
            <a:endParaRPr lang="en-US" altLang="zh-CN" dirty="0"/>
          </a:p>
          <a:p>
            <a:pPr defTabSz="990478">
              <a:defRPr/>
            </a:pPr>
            <a:r>
              <a:rPr lang="zh-CN" altLang="en-US" dirty="0"/>
              <a:t>引用可以作为形参</a:t>
            </a:r>
            <a:r>
              <a:rPr lang="en-US" altLang="zh-CN" dirty="0"/>
              <a:t>!!!</a:t>
            </a:r>
            <a:r>
              <a:rPr lang="zh-CN" altLang="en-US" dirty="0"/>
              <a:t>非常重要！！</a:t>
            </a:r>
            <a:r>
              <a:rPr lang="zh-CN" altLang="en-US" b="1" dirty="0"/>
              <a:t>引用作为形参可以在声明的时候不必同时初始化</a:t>
            </a:r>
            <a:r>
              <a:rPr lang="zh-CN" altLang="en-US" dirty="0"/>
              <a:t>（对比来看，引用作为实参可以在声明的时候必须同时初始化）</a:t>
            </a:r>
            <a:endParaRPr lang="en-US" altLang="zh-CN" dirty="0"/>
          </a:p>
          <a:p>
            <a:pPr defTabSz="990478">
              <a:defRPr/>
            </a:pPr>
            <a:r>
              <a:rPr lang="zh-CN" altLang="en-US" dirty="0"/>
              <a:t>当进行引用传递时，引用不需要被初始化，因为会在调用过程中被赋值实参的引用。这样一来，形参相当于实参的别名，对形参的修改当然可以反馈到实参上了。</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49</a:t>
            </a:fld>
            <a:endParaRPr lang="en-US" altLang="zh-CN"/>
          </a:p>
        </p:txBody>
      </p:sp>
    </p:spTree>
    <p:extLst>
      <p:ext uri="{BB962C8B-B14F-4D97-AF65-F5344CB8AC3E}">
        <p14:creationId xmlns:p14="http://schemas.microsoft.com/office/powerpoint/2010/main" val="197984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a:t>
            </a:r>
            <a:r>
              <a:rPr lang="zh-CN" altLang="en-US" dirty="0"/>
              <a:t>相当于</a:t>
            </a:r>
            <a:r>
              <a:rPr lang="en-US" altLang="zh-CN" dirty="0"/>
              <a:t>t=x</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51</a:t>
            </a:fld>
            <a:endParaRPr lang="en-US" altLang="zh-CN"/>
          </a:p>
        </p:txBody>
      </p:sp>
    </p:spTree>
    <p:extLst>
      <p:ext uri="{BB962C8B-B14F-4D97-AF65-F5344CB8AC3E}">
        <p14:creationId xmlns:p14="http://schemas.microsoft.com/office/powerpoint/2010/main" val="26739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421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197D4F3B-9B87-4FEB-9D04-0A35C9FF4BC2}" type="slidenum">
              <a:rPr lang="en-US" altLang="zh-CN" sz="1400"/>
              <a:pPr eaLnBrk="1" hangingPunct="1"/>
              <a:t>52</a:t>
            </a:fld>
            <a:endParaRPr lang="en-US" altLang="zh-CN" sz="1400"/>
          </a:p>
        </p:txBody>
      </p:sp>
    </p:spTree>
    <p:extLst>
      <p:ext uri="{BB962C8B-B14F-4D97-AF65-F5344CB8AC3E}">
        <p14:creationId xmlns:p14="http://schemas.microsoft.com/office/powerpoint/2010/main" val="3439544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代码写成函数的形式，会产生调用，传参等操作，消耗一定的资源，为何</a:t>
            </a:r>
            <a:r>
              <a:rPr lang="en-US" altLang="zh-CN" dirty="0"/>
              <a:t>cost down</a:t>
            </a:r>
          </a:p>
          <a:p>
            <a:r>
              <a:rPr lang="zh-CN" altLang="en-US" dirty="0"/>
              <a:t>函数的好处：封装便于开发</a:t>
            </a:r>
            <a:endParaRPr lang="en-US" altLang="zh-CN" dirty="0"/>
          </a:p>
          <a:p>
            <a:r>
              <a:rPr lang="zh-CN" altLang="en-US" dirty="0"/>
              <a:t>内联函数：基于函数的好处，只不过系统编译时，将函数体贴到调用处</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53</a:t>
            </a:fld>
            <a:endParaRPr lang="en-US" altLang="zh-CN"/>
          </a:p>
        </p:txBody>
      </p:sp>
    </p:spTree>
    <p:extLst>
      <p:ext uri="{BB962C8B-B14F-4D97-AF65-F5344CB8AC3E}">
        <p14:creationId xmlns:p14="http://schemas.microsoft.com/office/powerpoint/2010/main" val="606162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D7C57-EE12-4BD8-A8E9-8751EE63E390}" type="slidenum">
              <a:rPr lang="zh-CN" altLang="en-US"/>
              <a:pPr/>
              <a:t>58</a:t>
            </a:fld>
            <a:endParaRPr lang="en-US" altLang="zh-CN"/>
          </a:p>
        </p:txBody>
      </p:sp>
      <p:sp>
        <p:nvSpPr>
          <p:cNvPr id="385026" name="Rectangle 2"/>
          <p:cNvSpPr>
            <a:spLocks noGrp="1" noRot="1" noChangeAspect="1" noChangeArrowheads="1" noTextEdit="1"/>
          </p:cNvSpPr>
          <p:nvPr>
            <p:ph type="sldImg"/>
          </p:nvPr>
        </p:nvSpPr>
        <p:spPr>
          <a:xfrm>
            <a:off x="960438" y="788988"/>
            <a:ext cx="5257800" cy="3944937"/>
          </a:xfrm>
          <a:ln/>
        </p:spPr>
      </p:sp>
      <p:sp>
        <p:nvSpPr>
          <p:cNvPr id="385027" name="Rectangle 3"/>
          <p:cNvSpPr>
            <a:spLocks noGrp="1" noChangeArrowheads="1"/>
          </p:cNvSpPr>
          <p:nvPr>
            <p:ph type="body" idx="1"/>
          </p:nvPr>
        </p:nvSpPr>
        <p:spPr>
          <a:xfrm>
            <a:off x="956434" y="4996481"/>
            <a:ext cx="5265314" cy="4733509"/>
          </a:xfrm>
        </p:spPr>
        <p:txBody>
          <a:bodyPr/>
          <a:lstStyle/>
          <a:p>
            <a:r>
              <a:rPr lang="zh-CN" altLang="en-US" dirty="0"/>
              <a:t>可比喻做同样是粮票，全国，地方</a:t>
            </a:r>
            <a:endParaRPr lang="en-US" altLang="zh-CN" dirty="0"/>
          </a:p>
          <a:p>
            <a:endParaRPr lang="en-US" altLang="zh-CN" dirty="0"/>
          </a:p>
          <a:p>
            <a:r>
              <a:rPr lang="zh-CN" altLang="en-US" dirty="0"/>
              <a:t>发票</a:t>
            </a:r>
          </a:p>
        </p:txBody>
      </p:sp>
    </p:spTree>
    <p:extLst>
      <p:ext uri="{BB962C8B-B14F-4D97-AF65-F5344CB8AC3E}">
        <p14:creationId xmlns:p14="http://schemas.microsoft.com/office/powerpoint/2010/main" val="227950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函数的目的就是</a:t>
            </a:r>
            <a:r>
              <a:rPr lang="zh-CN" altLang="en-US" b="1" dirty="0"/>
              <a:t>模块化</a:t>
            </a:r>
            <a:r>
              <a:rPr lang="zh-CN" altLang="en-US" dirty="0"/>
              <a:t>，实现固定的功能</a:t>
            </a:r>
            <a:endParaRPr lang="en-US" altLang="zh-CN" dirty="0"/>
          </a:p>
          <a:p>
            <a:r>
              <a:rPr lang="zh-CN" altLang="en-US" dirty="0"/>
              <a:t>使用函数好比使用一个工具，功能具体化，用时候拿起，不用了放下，随时取用</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a:t>
            </a:fld>
            <a:endParaRPr lang="en-US" altLang="zh-CN"/>
          </a:p>
        </p:txBody>
      </p:sp>
    </p:spTree>
    <p:extLst>
      <p:ext uri="{BB962C8B-B14F-4D97-AF65-F5344CB8AC3E}">
        <p14:creationId xmlns:p14="http://schemas.microsoft.com/office/powerpoint/2010/main" val="3423491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61</a:t>
            </a:fld>
            <a:endParaRPr lang="en-US" altLang="zh-CN"/>
          </a:p>
        </p:txBody>
      </p:sp>
    </p:spTree>
    <p:extLst>
      <p:ext uri="{BB962C8B-B14F-4D97-AF65-F5344CB8AC3E}">
        <p14:creationId xmlns:p14="http://schemas.microsoft.com/office/powerpoint/2010/main" val="3008770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若根据返回值来区分，系统调用函数结束才能区分使用哪个重载的函数，所以不对</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62</a:t>
            </a:fld>
            <a:endParaRPr lang="en-US" altLang="zh-CN"/>
          </a:p>
        </p:txBody>
      </p:sp>
    </p:spTree>
    <p:extLst>
      <p:ext uri="{BB962C8B-B14F-4D97-AF65-F5344CB8AC3E}">
        <p14:creationId xmlns:p14="http://schemas.microsoft.com/office/powerpoint/2010/main" val="3375840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6D5B9ADD-CE8F-4281-A2C8-811CB0D0D138}" type="slidenum">
              <a:rPr lang="en-US" altLang="zh-CN" sz="1400"/>
              <a:pPr eaLnBrk="1" hangingPunct="1"/>
              <a:t>64</a:t>
            </a:fld>
            <a:endParaRPr lang="en-US" altLang="zh-CN" sz="1400"/>
          </a:p>
        </p:txBody>
      </p:sp>
      <p:sp>
        <p:nvSpPr>
          <p:cNvPr id="95235" name="Rectangle 2"/>
          <p:cNvSpPr>
            <a:spLocks noGrp="1" noRot="1" noChangeAspect="1" noChangeArrowheads="1" noTextEdit="1"/>
          </p:cNvSpPr>
          <p:nvPr>
            <p:ph type="sldImg"/>
          </p:nvPr>
        </p:nvSpPr>
        <p:spPr>
          <a:ln/>
        </p:spPr>
      </p:sp>
      <p:sp>
        <p:nvSpPr>
          <p:cNvPr id="952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48181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63CAA-E31D-4F6D-8315-21364E28CC33}" type="slidenum">
              <a:rPr lang="zh-CN" altLang="en-US"/>
              <a:pPr/>
              <a:t>65</a:t>
            </a:fld>
            <a:endParaRPr lang="en-US" altLang="zh-CN"/>
          </a:p>
        </p:txBody>
      </p:sp>
      <p:sp>
        <p:nvSpPr>
          <p:cNvPr id="400386" name="Rectangle 2"/>
          <p:cNvSpPr>
            <a:spLocks noGrp="1" noRot="1" noChangeAspect="1" noChangeArrowheads="1" noTextEdit="1"/>
          </p:cNvSpPr>
          <p:nvPr>
            <p:ph type="sldImg"/>
          </p:nvPr>
        </p:nvSpPr>
        <p:spPr>
          <a:xfrm>
            <a:off x="960438" y="788988"/>
            <a:ext cx="5257800" cy="3944937"/>
          </a:xfrm>
          <a:ln/>
        </p:spPr>
      </p:sp>
      <p:sp>
        <p:nvSpPr>
          <p:cNvPr id="400387" name="Rectangle 3"/>
          <p:cNvSpPr>
            <a:spLocks noGrp="1" noChangeArrowheads="1"/>
          </p:cNvSpPr>
          <p:nvPr>
            <p:ph type="body" idx="1"/>
          </p:nvPr>
        </p:nvSpPr>
        <p:spPr>
          <a:xfrm>
            <a:off x="956434" y="4996481"/>
            <a:ext cx="5265314" cy="4733509"/>
          </a:xfrm>
        </p:spPr>
        <p:txBody>
          <a:bodyPr/>
          <a:lstStyle/>
          <a:p>
            <a:r>
              <a:rPr lang="zh-CN" altLang="en-US" dirty="0"/>
              <a:t>有没有什么办法实现比函数重载更加智能，更加降低工作量，进一步降低开发成本？</a:t>
            </a:r>
            <a:endParaRPr lang="en-US" altLang="zh-CN" dirty="0"/>
          </a:p>
          <a:p>
            <a:r>
              <a:rPr lang="zh-CN" altLang="en-US" dirty="0"/>
              <a:t>为什么使用函数模板？函数模板也是实现重载的变形之一，只不过由系统自动帮助产生对应的函数</a:t>
            </a:r>
            <a:r>
              <a:rPr lang="zh-CN" altLang="en-US" sz="1300" dirty="0"/>
              <a:t>，进一步简化重载函数的函数体设计。</a:t>
            </a:r>
            <a:endParaRPr lang="en-US" altLang="zh-CN" sz="1300" dirty="0"/>
          </a:p>
          <a:p>
            <a:r>
              <a:rPr lang="zh-CN" altLang="en-US" sz="1300" dirty="0"/>
              <a:t>怎样使用函数模板？</a:t>
            </a:r>
            <a:endParaRPr lang="en-US" altLang="zh-CN" sz="1300" dirty="0"/>
          </a:p>
          <a:p>
            <a:r>
              <a:rPr lang="zh-CN" altLang="en-US" sz="1300" b="1" dirty="0"/>
              <a:t>注意！！！只能函数参数类型不同，数量要相同，函数体要相同！！</a:t>
            </a:r>
            <a:endParaRPr lang="en-US" altLang="zh-CN" sz="1300" b="1" dirty="0"/>
          </a:p>
        </p:txBody>
      </p:sp>
    </p:spTree>
    <p:extLst>
      <p:ext uri="{BB962C8B-B14F-4D97-AF65-F5344CB8AC3E}">
        <p14:creationId xmlns:p14="http://schemas.microsoft.com/office/powerpoint/2010/main" val="837604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96118-F5F0-4BA1-8A66-191944DFB4EB}" type="slidenum">
              <a:rPr lang="zh-CN" altLang="en-US"/>
              <a:pPr/>
              <a:t>66</a:t>
            </a:fld>
            <a:endParaRPr lang="en-US" altLang="zh-CN"/>
          </a:p>
        </p:txBody>
      </p:sp>
      <p:sp>
        <p:nvSpPr>
          <p:cNvPr id="402434" name="Rectangle 2"/>
          <p:cNvSpPr>
            <a:spLocks noGrp="1" noRot="1" noChangeAspect="1" noChangeArrowheads="1" noTextEdit="1"/>
          </p:cNvSpPr>
          <p:nvPr>
            <p:ph type="sldImg"/>
          </p:nvPr>
        </p:nvSpPr>
        <p:spPr>
          <a:xfrm>
            <a:off x="960438" y="788988"/>
            <a:ext cx="5257800" cy="3944937"/>
          </a:xfrm>
          <a:ln/>
        </p:spPr>
      </p:sp>
      <p:sp>
        <p:nvSpPr>
          <p:cNvPr id="402435" name="Rectangle 3"/>
          <p:cNvSpPr>
            <a:spLocks noGrp="1" noChangeArrowheads="1"/>
          </p:cNvSpPr>
          <p:nvPr>
            <p:ph type="body" idx="1"/>
          </p:nvPr>
        </p:nvSpPr>
        <p:spPr>
          <a:xfrm>
            <a:off x="956434" y="4996481"/>
            <a:ext cx="5265314" cy="4733509"/>
          </a:xfrm>
        </p:spPr>
        <p:txBody>
          <a:bodyPr/>
          <a:lstStyle/>
          <a:p>
            <a:r>
              <a:rPr lang="zh-CN" altLang="en-US" dirty="0"/>
              <a:t>区别：函数模板 </a:t>
            </a:r>
            <a:r>
              <a:rPr lang="en-US" altLang="zh-CN" dirty="0"/>
              <a:t>or </a:t>
            </a:r>
            <a:r>
              <a:rPr lang="zh-CN" altLang="en-US" dirty="0"/>
              <a:t>模板函数</a:t>
            </a:r>
            <a:endParaRPr lang="en-US" altLang="zh-CN" dirty="0"/>
          </a:p>
          <a:p>
            <a:r>
              <a:rPr lang="zh-CN" altLang="en-US" dirty="0"/>
              <a:t>函数模板</a:t>
            </a:r>
            <a:r>
              <a:rPr lang="zh-CN" altLang="en-US"/>
              <a:t>在实例化后生</a:t>
            </a:r>
            <a:r>
              <a:rPr lang="zh-CN" altLang="en-US" dirty="0"/>
              <a:t>成模板函数</a:t>
            </a:r>
            <a:endParaRPr lang="en-US" altLang="zh-CN"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注意！！！只能函数参数类型不同，数量要相同，函数体要相同！！</a:t>
            </a:r>
            <a:endParaRPr lang="en-US" altLang="zh-CN" sz="1200" b="1" dirty="0"/>
          </a:p>
          <a:p>
            <a:endParaRPr lang="zh-CN" altLang="en-US" dirty="0"/>
          </a:p>
        </p:txBody>
      </p:sp>
    </p:spTree>
    <p:extLst>
      <p:ext uri="{BB962C8B-B14F-4D97-AF65-F5344CB8AC3E}">
        <p14:creationId xmlns:p14="http://schemas.microsoft.com/office/powerpoint/2010/main" val="298994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7A646-7AD2-461C-ACDA-12CA728B822B}" type="slidenum">
              <a:rPr lang="zh-CN" altLang="en-US"/>
              <a:pPr/>
              <a:t>67</a:t>
            </a:fld>
            <a:endParaRPr lang="en-US" altLang="zh-CN"/>
          </a:p>
        </p:txBody>
      </p:sp>
      <p:sp>
        <p:nvSpPr>
          <p:cNvPr id="404482" name="Rectangle 2"/>
          <p:cNvSpPr>
            <a:spLocks noGrp="1" noRot="1" noChangeAspect="1" noChangeArrowheads="1" noTextEdit="1"/>
          </p:cNvSpPr>
          <p:nvPr>
            <p:ph type="sldImg"/>
          </p:nvPr>
        </p:nvSpPr>
        <p:spPr>
          <a:xfrm>
            <a:off x="960438" y="788988"/>
            <a:ext cx="5257800" cy="3944937"/>
          </a:xfrm>
          <a:ln/>
        </p:spPr>
      </p:sp>
      <p:sp>
        <p:nvSpPr>
          <p:cNvPr id="404483" name="Rectangle 3"/>
          <p:cNvSpPr>
            <a:spLocks noGrp="1" noChangeArrowheads="1"/>
          </p:cNvSpPr>
          <p:nvPr>
            <p:ph type="body" idx="1"/>
          </p:nvPr>
        </p:nvSpPr>
        <p:spPr>
          <a:xfrm>
            <a:off x="956434" y="4996481"/>
            <a:ext cx="5265314" cy="4733509"/>
          </a:xfrm>
        </p:spPr>
        <p:txBody>
          <a:bodyPr/>
          <a:lstStyle/>
          <a:p>
            <a:endParaRPr lang="zh-CN" altLang="en-US"/>
          </a:p>
        </p:txBody>
      </p:sp>
    </p:spTree>
    <p:extLst>
      <p:ext uri="{BB962C8B-B14F-4D97-AF65-F5344CB8AC3E}">
        <p14:creationId xmlns:p14="http://schemas.microsoft.com/office/powerpoint/2010/main" val="286273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比喻，为何手机越来越便宜？联发科推出一揽子解决方案，硬件模块化，所以可以根据用户需求来调整手机硬件参数</a:t>
            </a:r>
          </a:p>
        </p:txBody>
      </p:sp>
      <p:sp>
        <p:nvSpPr>
          <p:cNvPr id="9626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8C69B125-82EC-4EB1-B30B-4545336D0928}" type="slidenum">
              <a:rPr lang="en-US" altLang="zh-CN" sz="1400"/>
              <a:pPr eaLnBrk="1" hangingPunct="1"/>
              <a:t>68</a:t>
            </a:fld>
            <a:endParaRPr lang="en-US" altLang="zh-CN" sz="1400"/>
          </a:p>
        </p:txBody>
      </p:sp>
    </p:spTree>
    <p:extLst>
      <p:ext uri="{BB962C8B-B14F-4D97-AF65-F5344CB8AC3E}">
        <p14:creationId xmlns:p14="http://schemas.microsoft.com/office/powerpoint/2010/main" val="1338748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E369F-8E7D-4D8F-A661-C6996E6CA1D9}" type="slidenum">
              <a:rPr lang="en-US" altLang="zh-CN"/>
              <a:pPr eaLnBrk="1" hangingPunct="1"/>
              <a:t>82</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5805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这里是自定义函数，还有系统函数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a:t>
            </a:fld>
            <a:endParaRPr lang="en-US" altLang="zh-CN"/>
          </a:p>
        </p:txBody>
      </p:sp>
    </p:spTree>
    <p:extLst>
      <p:ext uri="{BB962C8B-B14F-4D97-AF65-F5344CB8AC3E}">
        <p14:creationId xmlns:p14="http://schemas.microsoft.com/office/powerpoint/2010/main" val="81510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全部程序的入口都是从</a:t>
            </a:r>
            <a:r>
              <a:rPr lang="en-US" altLang="zh-CN" dirty="0"/>
              <a:t>main</a:t>
            </a:r>
            <a:r>
              <a:rPr lang="zh-CN" altLang="en-US" dirty="0"/>
              <a:t>函数开始的</a:t>
            </a:r>
            <a:endParaRPr lang="en-US" altLang="zh-CN" dirty="0"/>
          </a:p>
          <a:p>
            <a:r>
              <a:rPr lang="zh-CN" altLang="en-US" dirty="0"/>
              <a:t>形式参数表：标明函数中哪些参数是可以变化的</a:t>
            </a:r>
            <a:endParaRPr lang="en-US" altLang="zh-CN" dirty="0"/>
          </a:p>
          <a:p>
            <a:r>
              <a:rPr lang="zh-CN" altLang="en-US" dirty="0"/>
              <a:t>例如，</a:t>
            </a:r>
            <a:r>
              <a:rPr lang="en-US" altLang="zh-CN" dirty="0"/>
              <a:t>sum(x, y)</a:t>
            </a:r>
            <a:r>
              <a:rPr lang="zh-CN" altLang="en-US" dirty="0"/>
              <a:t>中的</a:t>
            </a:r>
            <a:r>
              <a:rPr lang="en-US" altLang="zh-CN" dirty="0"/>
              <a:t>x</a:t>
            </a:r>
            <a:r>
              <a:rPr lang="zh-CN" altLang="en-US" dirty="0"/>
              <a:t>和</a:t>
            </a:r>
            <a:r>
              <a:rPr lang="en-US" altLang="zh-CN" dirty="0"/>
              <a:t>y</a:t>
            </a:r>
            <a:r>
              <a:rPr lang="zh-CN" altLang="en-US" dirty="0"/>
              <a:t>是形参，可看做数学中</a:t>
            </a:r>
            <a:r>
              <a:rPr lang="en-US" altLang="zh-CN" dirty="0"/>
              <a:t>y=x^2+x+1,</a:t>
            </a:r>
            <a:r>
              <a:rPr lang="zh-CN" altLang="en-US" dirty="0"/>
              <a:t>实际计算时候需要给出</a:t>
            </a:r>
            <a:r>
              <a:rPr lang="en-US" altLang="zh-CN" dirty="0"/>
              <a:t>x</a:t>
            </a:r>
            <a:r>
              <a:rPr lang="zh-CN" altLang="en-US" dirty="0"/>
              <a:t>的值</a:t>
            </a:r>
            <a:endParaRPr lang="en-US" altLang="zh-CN" dirty="0"/>
          </a:p>
          <a:p>
            <a:r>
              <a:rPr lang="zh-CN" altLang="en-US" dirty="0"/>
              <a:t>一旦</a:t>
            </a:r>
            <a:r>
              <a:rPr lang="en-US" altLang="zh-CN" dirty="0"/>
              <a:t>sum</a:t>
            </a:r>
            <a:r>
              <a:rPr lang="zh-CN" altLang="en-US" dirty="0"/>
              <a:t>函数被调用</a:t>
            </a:r>
            <a:r>
              <a:rPr lang="en-US" altLang="zh-CN" dirty="0"/>
              <a:t>sum(5, 6)</a:t>
            </a:r>
            <a:r>
              <a:rPr lang="zh-CN" altLang="en-US" dirty="0"/>
              <a:t>，这里就是实参</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a:t>
            </a:fld>
            <a:endParaRPr lang="en-US" altLang="zh-CN"/>
          </a:p>
        </p:txBody>
      </p:sp>
    </p:spTree>
    <p:extLst>
      <p:ext uri="{BB962C8B-B14F-4D97-AF65-F5344CB8AC3E}">
        <p14:creationId xmlns:p14="http://schemas.microsoft.com/office/powerpoint/2010/main" val="50061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有时候用无返回值的函数（</a:t>
            </a:r>
            <a:r>
              <a:rPr lang="en-US" altLang="zh-CN" sz="1300" dirty="0"/>
              <a:t>void</a:t>
            </a:r>
            <a:r>
              <a:rPr lang="zh-CN" altLang="en-US" sz="1300" dirty="0"/>
              <a:t>类型），例如仅仅是输出一个图形等等，不必写</a:t>
            </a:r>
            <a:r>
              <a:rPr lang="en-US" altLang="zh-CN" sz="1300" dirty="0"/>
              <a:t>return</a:t>
            </a:r>
            <a:r>
              <a:rPr lang="zh-CN" altLang="en-US" sz="1300" dirty="0"/>
              <a:t>语句</a:t>
            </a:r>
            <a:endParaRPr lang="en-US" altLang="zh-CN" sz="1300" dirty="0"/>
          </a:p>
          <a:p>
            <a:r>
              <a:rPr lang="zh-CN" altLang="en-US" sz="1300" dirty="0"/>
              <a:t>或者写成</a:t>
            </a:r>
            <a:r>
              <a:rPr lang="en-US" altLang="zh-CN" sz="1300" dirty="0"/>
              <a:t>return</a:t>
            </a:r>
            <a:r>
              <a:rPr lang="zh-CN" altLang="en-US" sz="1300" dirty="0"/>
              <a:t>；</a:t>
            </a:r>
            <a:endParaRPr lang="en-US" altLang="zh-CN" sz="1300" dirty="0"/>
          </a:p>
          <a:p>
            <a:r>
              <a:rPr lang="zh-CN" altLang="en-US" sz="1300" dirty="0"/>
              <a:t>什么时候不用</a:t>
            </a:r>
            <a:r>
              <a:rPr lang="en-US" altLang="zh-CN" sz="1300" dirty="0"/>
              <a:t>return</a:t>
            </a:r>
            <a:r>
              <a:rPr lang="zh-CN" altLang="en-US" sz="1300" dirty="0"/>
              <a:t>，例如需要函数操作完</a:t>
            </a:r>
            <a:r>
              <a:rPr lang="en-US" altLang="zh-CN" sz="1300" dirty="0" err="1"/>
              <a:t>cout</a:t>
            </a:r>
            <a:r>
              <a:rPr lang="zh-CN" altLang="en-US" sz="1300" dirty="0"/>
              <a:t>即可，就不用</a:t>
            </a:r>
            <a:r>
              <a:rPr lang="en-US" altLang="zh-CN" sz="1300" dirty="0"/>
              <a:t>return</a:t>
            </a: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a:t>
            </a:fld>
            <a:endParaRPr lang="en-US" altLang="zh-CN"/>
          </a:p>
        </p:txBody>
      </p:sp>
    </p:spTree>
    <p:extLst>
      <p:ext uri="{BB962C8B-B14F-4D97-AF65-F5344CB8AC3E}">
        <p14:creationId xmlns:p14="http://schemas.microsoft.com/office/powerpoint/2010/main" val="249047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讲清楚函数声明，定义，调用</a:t>
            </a:r>
            <a:endParaRPr lang="en-US" altLang="zh-CN" dirty="0"/>
          </a:p>
          <a:p>
            <a:endParaRPr lang="en-US" altLang="zh-CN" dirty="0"/>
          </a:p>
          <a:p>
            <a:r>
              <a:rPr lang="zh-CN" altLang="en-US" dirty="0"/>
              <a:t>嵌套就是在一个函数里调用其它的函数</a:t>
            </a:r>
            <a:r>
              <a:rPr lang="en-US" altLang="zh-CN" dirty="0"/>
              <a:t>(</a:t>
            </a:r>
            <a:r>
              <a:rPr lang="zh-CN" altLang="en-US" dirty="0"/>
              <a:t>可以是自己</a:t>
            </a:r>
            <a:r>
              <a:rPr lang="en-US" altLang="zh-CN" dirty="0"/>
              <a:t>)</a:t>
            </a:r>
            <a:r>
              <a:rPr lang="zh-CN" altLang="en-US" dirty="0"/>
              <a:t>，当然不能嵌套定义</a:t>
            </a:r>
            <a:br>
              <a:rPr lang="en-US" altLang="zh-CN" dirty="0"/>
            </a:br>
            <a:r>
              <a:rPr lang="zh-CN" altLang="en-US" dirty="0">
                <a:hlinkClick r:id="rId3"/>
              </a:rPr>
              <a:t>递归</a:t>
            </a:r>
            <a:r>
              <a:rPr lang="zh-CN" altLang="en-US" dirty="0"/>
              <a:t>就是函数里又调用自己这个函数的特殊情况</a:t>
            </a:r>
            <a:r>
              <a:rPr lang="en-US" altLang="zh-CN" dirty="0"/>
              <a:t>,</a:t>
            </a:r>
            <a:r>
              <a:rPr lang="zh-CN" altLang="en-US" dirty="0"/>
              <a:t>所以</a:t>
            </a:r>
            <a:r>
              <a:rPr lang="zh-CN" altLang="en-US" dirty="0">
                <a:hlinkClick r:id="rId3"/>
              </a:rPr>
              <a:t>递归</a:t>
            </a:r>
            <a:r>
              <a:rPr lang="zh-CN" altLang="en-US" dirty="0"/>
              <a:t>还是嵌套</a:t>
            </a:r>
            <a:r>
              <a:rPr lang="en-US" altLang="zh-CN" dirty="0"/>
              <a:t>,</a:t>
            </a:r>
            <a:r>
              <a:rPr lang="zh-CN" altLang="en-US" dirty="0"/>
              <a:t>只不过因为这种</a:t>
            </a:r>
            <a:r>
              <a:rPr lang="zh-CN" altLang="en-US" dirty="0">
                <a:hlinkClick r:id="rId3"/>
              </a:rPr>
              <a:t>递归</a:t>
            </a:r>
            <a:r>
              <a:rPr lang="zh-CN" altLang="en-US" dirty="0"/>
              <a:t>用法很特殊</a:t>
            </a:r>
            <a:r>
              <a:rPr lang="en-US" altLang="zh-CN" dirty="0"/>
              <a:t>,</a:t>
            </a:r>
            <a:r>
              <a:rPr lang="zh-CN" altLang="en-US" dirty="0"/>
              <a:t>解决某些问题显得很简炼</a:t>
            </a:r>
            <a:r>
              <a:rPr lang="en-US" altLang="zh-CN" dirty="0"/>
              <a:t>,</a:t>
            </a:r>
            <a:r>
              <a:rPr lang="zh-CN" altLang="en-US" dirty="0"/>
              <a:t>所以单独介绍</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a:t>
            </a:fld>
            <a:endParaRPr lang="en-US" altLang="zh-CN"/>
          </a:p>
        </p:txBody>
      </p:sp>
    </p:spTree>
    <p:extLst>
      <p:ext uri="{BB962C8B-B14F-4D97-AF65-F5344CB8AC3E}">
        <p14:creationId xmlns:p14="http://schemas.microsoft.com/office/powerpoint/2010/main" val="406231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9</a:t>
            </a:fld>
            <a:endParaRPr lang="en-US" altLang="zh-CN"/>
          </a:p>
        </p:txBody>
      </p:sp>
    </p:spTree>
    <p:extLst>
      <p:ext uri="{BB962C8B-B14F-4D97-AF65-F5344CB8AC3E}">
        <p14:creationId xmlns:p14="http://schemas.microsoft.com/office/powerpoint/2010/main" val="111661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C++ </a:t>
            </a:r>
            <a:r>
              <a:rPr lang="zh-CN" altLang="en-US" b="1" dirty="0"/>
              <a:t>类型字符串： </a:t>
            </a:r>
            <a:r>
              <a:rPr lang="en-US" altLang="zh-CN" dirty="0"/>
              <a:t>string</a:t>
            </a:r>
            <a:r>
              <a:rPr lang="zh-CN" altLang="en-US" dirty="0"/>
              <a:t>对象除了包含字符串内容，还包含了很多其他的东西，</a:t>
            </a:r>
            <a:r>
              <a:rPr lang="en-US" altLang="zh-CN" dirty="0" err="1"/>
              <a:t>sizeof</a:t>
            </a:r>
            <a:r>
              <a:rPr lang="en-US" altLang="zh-CN" dirty="0"/>
              <a:t>(string </a:t>
            </a:r>
            <a:r>
              <a:rPr lang="zh-CN" altLang="en-US" dirty="0"/>
              <a:t>对象</a:t>
            </a:r>
            <a:r>
              <a:rPr lang="en-US" altLang="zh-CN" dirty="0"/>
              <a:t>)</a:t>
            </a:r>
            <a:r>
              <a:rPr lang="zh-CN" altLang="en-US" dirty="0"/>
              <a:t>远大于字符串的大小，此外，</a:t>
            </a:r>
            <a:r>
              <a:rPr lang="en-US" altLang="zh-CN" dirty="0" err="1"/>
              <a:t>strlen</a:t>
            </a:r>
            <a:r>
              <a:rPr lang="zh-CN" altLang="en-US" dirty="0"/>
              <a:t>也不适用于</a:t>
            </a:r>
            <a:r>
              <a:rPr lang="en-US" altLang="zh-CN" dirty="0"/>
              <a:t>string</a:t>
            </a:r>
            <a:r>
              <a:rPr lang="zh-CN" altLang="en-US" dirty="0"/>
              <a:t>对象。</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11</a:t>
            </a:fld>
            <a:endParaRPr lang="en-US" altLang="zh-CN"/>
          </a:p>
        </p:txBody>
      </p:sp>
    </p:spTree>
    <p:extLst>
      <p:ext uri="{BB962C8B-B14F-4D97-AF65-F5344CB8AC3E}">
        <p14:creationId xmlns:p14="http://schemas.microsoft.com/office/powerpoint/2010/main" val="3712219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6"/>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971800"/>
            <a:ext cx="7334250" cy="990600"/>
          </a:xfrm>
        </p:spPr>
        <p:txBody>
          <a:bodyPr/>
          <a:lstStyle/>
          <a:p>
            <a:pPr eaLnBrk="1" hangingPunct="1">
              <a:defRPr/>
            </a:pPr>
            <a:r>
              <a:rPr lang="zh-CN" altLang="en-US" sz="6100">
                <a:solidFill>
                  <a:srgbClr val="003870"/>
                </a:solidFill>
                <a:ea typeface="华文行楷" pitchFamily="2" charset="-122"/>
              </a:rPr>
              <a:t>第三章 函数</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3-2  </a:t>
            </a:r>
            <a:r>
              <a:rPr lang="zh-CN" altLang="en-US"/>
              <a:t>数制</a:t>
            </a:r>
            <a:r>
              <a:rPr lang="zh-CN" altLang="en-US" dirty="0"/>
              <a:t>转换</a:t>
            </a:r>
          </a:p>
        </p:txBody>
      </p:sp>
      <p:sp>
        <p:nvSpPr>
          <p:cNvPr id="3" name="内容占位符 2"/>
          <p:cNvSpPr>
            <a:spLocks noGrp="1"/>
          </p:cNvSpPr>
          <p:nvPr>
            <p:ph idx="1"/>
          </p:nvPr>
        </p:nvSpPr>
        <p:spPr>
          <a:xfrm>
            <a:off x="457200" y="1870841"/>
            <a:ext cx="8029575" cy="3386959"/>
          </a:xfrm>
          <a:solidFill>
            <a:schemeClr val="bg1"/>
          </a:solidFill>
        </p:spPr>
        <p:txBody>
          <a:bodyPr>
            <a:normAutofit/>
          </a:bodyPr>
          <a:lstStyle/>
          <a:p>
            <a:pPr marL="0" indent="0" eaLnBrk="1" fontAlgn="auto" hangingPunct="1">
              <a:lnSpc>
                <a:spcPct val="150000"/>
              </a:lnSpc>
              <a:spcAft>
                <a:spcPts val="0"/>
              </a:spcAft>
              <a:buClr>
                <a:schemeClr val="accent3"/>
              </a:buClr>
              <a:buFont typeface="Georgia"/>
              <a:buNone/>
              <a:defRPr/>
            </a:pPr>
            <a:r>
              <a:rPr lang="zh-CN" altLang="en-US" sz="2800" dirty="0"/>
              <a:t>题目：</a:t>
            </a:r>
          </a:p>
          <a:p>
            <a:pPr marL="0" indent="0" eaLnBrk="1" fontAlgn="auto" hangingPunct="1">
              <a:lnSpc>
                <a:spcPct val="150000"/>
              </a:lnSpc>
              <a:spcAft>
                <a:spcPts val="0"/>
              </a:spcAft>
              <a:buClr>
                <a:schemeClr val="accent3"/>
              </a:buClr>
              <a:buFont typeface="Georgia"/>
              <a:buNone/>
              <a:defRPr/>
            </a:pPr>
            <a:r>
              <a:rPr lang="zh-CN" altLang="en-US" sz="2800" dirty="0"/>
              <a:t>输入一个</a:t>
            </a:r>
            <a:r>
              <a:rPr lang="en-US" altLang="zh-CN" sz="2800" dirty="0"/>
              <a:t>8</a:t>
            </a:r>
            <a:r>
              <a:rPr lang="zh-CN" altLang="en-US" sz="2800" dirty="0"/>
              <a:t>位二进制数，将其转换为十进制数输出。</a:t>
            </a:r>
          </a:p>
          <a:p>
            <a:pPr marL="0" indent="0" eaLnBrk="1" fontAlgn="auto" hangingPunct="1">
              <a:lnSpc>
                <a:spcPct val="150000"/>
              </a:lnSpc>
              <a:spcAft>
                <a:spcPts val="0"/>
              </a:spcAft>
              <a:buClr>
                <a:schemeClr val="accent3"/>
              </a:buClr>
              <a:buFont typeface="Georgia"/>
              <a:buNone/>
              <a:defRPr/>
            </a:pPr>
            <a:r>
              <a:rPr lang="zh-CN" altLang="en-US" sz="2800" dirty="0"/>
              <a:t>例如：</a:t>
            </a:r>
            <a:r>
              <a:rPr lang="zh-CN" altLang="en-US" sz="2800" noProof="1"/>
              <a:t>1101</a:t>
            </a:r>
            <a:r>
              <a:rPr lang="zh-CN" altLang="en-US" sz="2800" baseline="-25000" noProof="1"/>
              <a:t>2</a:t>
            </a:r>
            <a:r>
              <a:rPr lang="zh-CN" altLang="en-US" sz="2800" noProof="1"/>
              <a:t>=1(2</a:t>
            </a:r>
            <a:r>
              <a:rPr lang="zh-CN" altLang="en-US" sz="2800" baseline="30000" noProof="1"/>
              <a:t>3</a:t>
            </a:r>
            <a:r>
              <a:rPr lang="zh-CN" altLang="en-US" sz="2800" noProof="1"/>
              <a:t>)+1(2</a:t>
            </a:r>
            <a:r>
              <a:rPr lang="zh-CN" altLang="en-US" sz="2800" baseline="30000" noProof="1"/>
              <a:t>2</a:t>
            </a:r>
            <a:r>
              <a:rPr lang="zh-CN" altLang="en-US" sz="2800" noProof="1"/>
              <a:t>)+0(2</a:t>
            </a:r>
            <a:r>
              <a:rPr lang="zh-CN" altLang="en-US" sz="2800" baseline="30000" noProof="1"/>
              <a:t>1</a:t>
            </a:r>
            <a:r>
              <a:rPr lang="zh-CN" altLang="en-US" sz="2800" noProof="1"/>
              <a:t>)+1(2</a:t>
            </a:r>
            <a:r>
              <a:rPr lang="zh-CN" altLang="en-US" sz="2800" baseline="30000" noProof="1"/>
              <a:t>0</a:t>
            </a:r>
            <a:r>
              <a:rPr lang="zh-CN" altLang="en-US" sz="2800" noProof="1"/>
              <a:t>)=13</a:t>
            </a:r>
            <a:r>
              <a:rPr lang="zh-CN" altLang="en-US" sz="2800" baseline="-25000" noProof="1"/>
              <a:t>10 </a:t>
            </a:r>
          </a:p>
          <a:p>
            <a:pPr marL="0" indent="0" eaLnBrk="1" fontAlgn="auto" hangingPunct="1">
              <a:lnSpc>
                <a:spcPct val="150000"/>
              </a:lnSpc>
              <a:spcAft>
                <a:spcPts val="0"/>
              </a:spcAft>
              <a:buClr>
                <a:schemeClr val="accent3"/>
              </a:buClr>
              <a:buFont typeface="Georgia"/>
              <a:buNone/>
              <a:defRPr/>
            </a:pPr>
            <a:r>
              <a:rPr lang="zh-CN" altLang="en-US" sz="2800" dirty="0"/>
              <a:t>所以，如果输入</a:t>
            </a:r>
            <a:r>
              <a:rPr lang="en-US" altLang="zh-CN" sz="2800" dirty="0">
                <a:solidFill>
                  <a:schemeClr val="accent4">
                    <a:lumMod val="75000"/>
                  </a:schemeClr>
                </a:solidFill>
              </a:rPr>
              <a:t>1101</a:t>
            </a:r>
            <a:r>
              <a:rPr lang="zh-CN" altLang="en-US" sz="2800" dirty="0"/>
              <a:t>，则应输出</a:t>
            </a:r>
            <a:r>
              <a:rPr lang="en-US" altLang="zh-CN" sz="2800" dirty="0">
                <a:solidFill>
                  <a:schemeClr val="accent4">
                    <a:lumMod val="75000"/>
                  </a:schemeClr>
                </a:solidFill>
              </a:rPr>
              <a:t>13</a:t>
            </a:r>
          </a:p>
          <a:p>
            <a:pPr marL="365760" indent="-256032" eaLnBrk="1" fontAlgn="auto" hangingPunct="1">
              <a:lnSpc>
                <a:spcPct val="95000"/>
              </a:lnSpc>
              <a:spcBef>
                <a:spcPct val="0"/>
              </a:spcBef>
              <a:spcAft>
                <a:spcPts val="0"/>
              </a:spcAft>
              <a:buClr>
                <a:schemeClr val="accent3"/>
              </a:buClr>
              <a:buFont typeface="Georgia"/>
              <a:buNone/>
              <a:defRPr/>
            </a:pPr>
            <a:endParaRPr lang="zh-CN" altLang="en-US" sz="2800" dirty="0"/>
          </a:p>
        </p:txBody>
      </p:sp>
      <p:sp>
        <p:nvSpPr>
          <p:cNvPr id="5"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Tree>
    <p:extLst>
      <p:ext uri="{BB962C8B-B14F-4D97-AF65-F5344CB8AC3E}">
        <p14:creationId xmlns:p14="http://schemas.microsoft.com/office/powerpoint/2010/main" val="26227154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3" name="内容占位符 2"/>
          <p:cNvSpPr>
            <a:spLocks noGrp="1"/>
          </p:cNvSpPr>
          <p:nvPr>
            <p:ph idx="1"/>
          </p:nvPr>
        </p:nvSpPr>
        <p:spPr>
          <a:xfrm>
            <a:off x="285750" y="1071562"/>
            <a:ext cx="8686800" cy="5786437"/>
          </a:xfrm>
          <a:solidFill>
            <a:srgbClr val="85FFFF"/>
          </a:solidFill>
        </p:spPr>
        <p:txBody>
          <a:bodyPr>
            <a:noAutofit/>
          </a:bodyPr>
          <a:lstStyle/>
          <a:p>
            <a:pPr marL="365760" indent="-256032" eaLnBrk="1" fontAlgn="auto" hangingPunct="1">
              <a:lnSpc>
                <a:spcPct val="70000"/>
              </a:lnSpc>
              <a:spcAft>
                <a:spcPts val="0"/>
              </a:spcAft>
              <a:buClr>
                <a:schemeClr val="accent3"/>
              </a:buClr>
              <a:buFont typeface="Georgia"/>
              <a:buNone/>
              <a:defRPr/>
            </a:pPr>
            <a:r>
              <a:rPr lang="zh-CN" altLang="en-US" sz="1800" noProof="1">
                <a:ea typeface="黑体" pitchFamily="2" charset="-122"/>
              </a:rPr>
              <a:t>#</a:t>
            </a:r>
            <a:r>
              <a:rPr lang="en-US" altLang="zh-CN" sz="1800" noProof="1">
                <a:ea typeface="黑体" pitchFamily="2" charset="-122"/>
              </a:rPr>
              <a:t>include &lt;iostream&gt;</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using namespace std;</a:t>
            </a:r>
          </a:p>
          <a:p>
            <a:pPr marL="365760" indent="-256032" eaLnBrk="1" fontAlgn="auto" hangingPunct="1">
              <a:lnSpc>
                <a:spcPct val="70000"/>
              </a:lnSpc>
              <a:spcAft>
                <a:spcPts val="0"/>
              </a:spcAft>
              <a:buClr>
                <a:schemeClr val="accent3"/>
              </a:buClr>
              <a:buFont typeface="Georgia"/>
              <a:buNone/>
              <a:defRPr/>
            </a:pPr>
            <a:endParaRPr lang="en-US" sz="1800" dirty="0">
              <a:ea typeface="黑体" pitchFamily="2" charset="-122"/>
            </a:endParaRPr>
          </a:p>
          <a:p>
            <a:pPr marL="365760" indent="-256032" eaLnBrk="1" fontAlgn="auto" hangingPunct="1">
              <a:lnSpc>
                <a:spcPct val="70000"/>
              </a:lnSpc>
              <a:spcAft>
                <a:spcPts val="0"/>
              </a:spcAft>
              <a:buClr>
                <a:schemeClr val="accent3"/>
              </a:buClr>
              <a:buFont typeface="Georgia" panose="02040502050405020303" pitchFamily="18" charset="0"/>
              <a:buNone/>
              <a:defRPr/>
            </a:pPr>
            <a:r>
              <a:rPr lang="en-US" altLang="zh-CN" sz="1800" noProof="1">
                <a:ea typeface="黑体" pitchFamily="2" charset="-122"/>
              </a:rPr>
              <a:t>double </a:t>
            </a:r>
            <a:r>
              <a:rPr lang="en-US" altLang="zh-CN" sz="1800" noProof="1">
                <a:solidFill>
                  <a:schemeClr val="accent4">
                    <a:lumMod val="75000"/>
                  </a:schemeClr>
                </a:solidFill>
                <a:ea typeface="黑体" pitchFamily="2" charset="-122"/>
              </a:rPr>
              <a:t>power</a:t>
            </a:r>
            <a:r>
              <a:rPr lang="en-US" altLang="zh-CN" sz="1800" noProof="1">
                <a:ea typeface="黑体" pitchFamily="2" charset="-122"/>
              </a:rPr>
              <a:t> (double x, int n);</a:t>
            </a:r>
            <a:r>
              <a:rPr lang="en-US" sz="1800" dirty="0">
                <a:ea typeface="黑体" pitchFamily="2" charset="-122"/>
              </a:rPr>
              <a:t> //</a:t>
            </a:r>
            <a:r>
              <a:rPr lang="zh-CN" altLang="en-US" sz="1800" dirty="0">
                <a:ea typeface="黑体" pitchFamily="2" charset="-122"/>
              </a:rPr>
              <a:t>计算</a:t>
            </a:r>
            <a:r>
              <a:rPr lang="en-US" sz="1800" dirty="0">
                <a:ea typeface="黑体" pitchFamily="2" charset="-122"/>
              </a:rPr>
              <a:t>x</a:t>
            </a:r>
            <a:r>
              <a:rPr lang="zh-CN" altLang="en-US" sz="1800" dirty="0">
                <a:ea typeface="黑体" pitchFamily="2" charset="-122"/>
              </a:rPr>
              <a:t>的</a:t>
            </a:r>
            <a:r>
              <a:rPr lang="en-US" sz="1800" dirty="0">
                <a:ea typeface="黑体" pitchFamily="2" charset="-122"/>
              </a:rPr>
              <a:t>n</a:t>
            </a:r>
            <a:r>
              <a:rPr lang="zh-CN" altLang="en-US" sz="1800" dirty="0">
                <a:ea typeface="黑体" pitchFamily="2" charset="-122"/>
              </a:rPr>
              <a:t>次方</a:t>
            </a:r>
          </a:p>
          <a:p>
            <a:pPr marL="365760" indent="-256032" eaLnBrk="1" fontAlgn="auto" hangingPunct="1">
              <a:lnSpc>
                <a:spcPct val="70000"/>
              </a:lnSpc>
              <a:spcAft>
                <a:spcPts val="0"/>
              </a:spcAft>
              <a:buClr>
                <a:schemeClr val="accent3"/>
              </a:buClr>
              <a:buFont typeface="Georgia"/>
              <a:buNone/>
              <a:defRPr/>
            </a:pPr>
            <a:endParaRPr lang="en-US" altLang="zh-CN" sz="1800" noProof="1">
              <a:ea typeface="黑体" pitchFamily="2" charset="-122"/>
            </a:endParaRP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int main() {</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int  value = 0;</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cout &lt;&lt; "Enter an 8 bit binary number  ";</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for (int i = 7; i &gt;= 0; i--) {</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char ch;</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cin &gt;&gt; ch;</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if (ch == '1')</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value += static_cast&lt;int&gt;(</a:t>
            </a:r>
            <a:r>
              <a:rPr lang="en-US" altLang="zh-CN" sz="1800" noProof="1">
                <a:solidFill>
                  <a:schemeClr val="accent4">
                    <a:lumMod val="75000"/>
                  </a:schemeClr>
                </a:solidFill>
                <a:ea typeface="黑体" pitchFamily="2" charset="-122"/>
              </a:rPr>
              <a:t>power(</a:t>
            </a:r>
            <a:r>
              <a:rPr lang="en-US" altLang="zh-CN" sz="1800" noProof="1">
                <a:ea typeface="黑体" pitchFamily="2" charset="-122"/>
              </a:rPr>
              <a:t>2, i));</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cout &lt;&lt; "Decimal value is  " &lt;&lt; value &lt;&lt; endl;</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return 0;</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a:t>
            </a:r>
          </a:p>
          <a:p>
            <a:pPr marL="365760" indent="-256032" eaLnBrk="1" fontAlgn="auto" hangingPunct="1">
              <a:lnSpc>
                <a:spcPct val="70000"/>
              </a:lnSpc>
              <a:spcAft>
                <a:spcPts val="0"/>
              </a:spcAft>
              <a:buClr>
                <a:schemeClr val="accent3"/>
              </a:buClr>
              <a:buFont typeface="Georgia"/>
              <a:buNone/>
              <a:defRPr/>
            </a:pPr>
            <a:endParaRPr lang="en-US" altLang="zh-CN" sz="1800" dirty="0">
              <a:ea typeface="黑体" pitchFamily="2" charset="-122"/>
            </a:endParaRP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double </a:t>
            </a:r>
            <a:r>
              <a:rPr lang="en-US" altLang="zh-CN" sz="1800" noProof="1">
                <a:solidFill>
                  <a:schemeClr val="accent4">
                    <a:lumMod val="75000"/>
                  </a:schemeClr>
                </a:solidFill>
                <a:ea typeface="黑体" pitchFamily="2" charset="-122"/>
              </a:rPr>
              <a:t>power</a:t>
            </a:r>
            <a:r>
              <a:rPr lang="en-US" altLang="zh-CN" sz="1800" noProof="1">
                <a:ea typeface="黑体" pitchFamily="2" charset="-122"/>
              </a:rPr>
              <a:t> (double x, int n) {</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double val = 1.0;</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while (n--)</a:t>
            </a:r>
            <a:r>
              <a:rPr lang="en-US" altLang="zh-CN" sz="1800" dirty="0">
                <a:ea typeface="黑体" pitchFamily="2" charset="-122"/>
              </a:rPr>
              <a:t> </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val *= x;</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	return val;</a:t>
            </a:r>
          </a:p>
          <a:p>
            <a:pPr marL="365760" indent="-256032" eaLnBrk="1" fontAlgn="auto" hangingPunct="1">
              <a:lnSpc>
                <a:spcPct val="70000"/>
              </a:lnSpc>
              <a:spcAft>
                <a:spcPts val="0"/>
              </a:spcAft>
              <a:buClr>
                <a:schemeClr val="accent3"/>
              </a:buClr>
              <a:buFont typeface="Georgia"/>
              <a:buNone/>
              <a:defRPr/>
            </a:pPr>
            <a:r>
              <a:rPr lang="en-US" altLang="zh-CN" sz="1800" noProof="1">
                <a:ea typeface="黑体" pitchFamily="2" charset="-122"/>
              </a:rPr>
              <a:t>}</a:t>
            </a:r>
            <a:endParaRPr lang="en-US" altLang="zh-CN" sz="1600" dirty="0">
              <a:ea typeface="黑体" pitchFamily="2" charset="-122"/>
            </a:endParaRPr>
          </a:p>
        </p:txBody>
      </p:sp>
      <p:sp>
        <p:nvSpPr>
          <p:cNvPr id="23557" name="Text Box 4"/>
          <p:cNvSpPr txBox="1">
            <a:spLocks noChangeArrowheads="1"/>
          </p:cNvSpPr>
          <p:nvPr/>
        </p:nvSpPr>
        <p:spPr bwMode="auto">
          <a:xfrm>
            <a:off x="5181600" y="5470525"/>
            <a:ext cx="3786187" cy="131127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sz="1800" dirty="0">
                <a:latin typeface="Consolas" panose="020B0609020204030204" pitchFamily="49" charset="0"/>
                <a:ea typeface="宋体" panose="02010600030101010101" pitchFamily="2" charset="-122"/>
              </a:rPr>
              <a:t>运行结果：</a:t>
            </a:r>
          </a:p>
          <a:p>
            <a:pPr eaLnBrk="1" hangingPunct="1">
              <a:spcBef>
                <a:spcPct val="20000"/>
              </a:spcBef>
              <a:buClr>
                <a:schemeClr val="accent2"/>
              </a:buClr>
              <a:buSzPct val="80000"/>
              <a:buFont typeface="Wingdings" panose="05000000000000000000" pitchFamily="2" charset="2"/>
              <a:buNone/>
            </a:pPr>
            <a:r>
              <a:rPr lang="en-US" altLang="zh-CN" sz="1800" noProof="1">
                <a:latin typeface="Consolas" panose="020B0609020204030204" pitchFamily="49" charset="0"/>
                <a:ea typeface="宋体" panose="02010600030101010101" pitchFamily="2" charset="-122"/>
              </a:rPr>
              <a:t>Enter an 8 bit binary number  01101001</a:t>
            </a:r>
          </a:p>
          <a:p>
            <a:pPr eaLnBrk="1" hangingPunct="1">
              <a:spcBef>
                <a:spcPct val="20000"/>
              </a:spcBef>
              <a:buClr>
                <a:schemeClr val="accent2"/>
              </a:buClr>
              <a:buSzPct val="80000"/>
              <a:buFont typeface="Wingdings" panose="05000000000000000000" pitchFamily="2" charset="2"/>
              <a:buNone/>
            </a:pPr>
            <a:r>
              <a:rPr lang="en-US" altLang="zh-CN" sz="1800" noProof="1">
                <a:latin typeface="Consolas" panose="020B0609020204030204" pitchFamily="49" charset="0"/>
                <a:ea typeface="宋体" panose="02010600030101010101" pitchFamily="2" charset="-122"/>
              </a:rPr>
              <a:t>Decimal value is  105</a:t>
            </a:r>
            <a:endParaRPr lang="en-US" altLang="zh-CN" sz="1800" dirty="0">
              <a:latin typeface="Consolas" panose="020B0609020204030204" pitchFamily="49" charset="0"/>
              <a:ea typeface="宋体" panose="02010600030101010101" pitchFamily="2" charset="-122"/>
            </a:endParaRP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
        <p:nvSpPr>
          <p:cNvPr id="23558" name="标题 1"/>
          <p:cNvSpPr>
            <a:spLocks noGrp="1"/>
          </p:cNvSpPr>
          <p:nvPr>
            <p:ph type="title"/>
          </p:nvPr>
        </p:nvSpPr>
        <p:spPr>
          <a:xfrm>
            <a:off x="5967412" y="1071561"/>
            <a:ext cx="3000375" cy="642938"/>
          </a:xfrm>
          <a:solidFill>
            <a:schemeClr val="bg1"/>
          </a:solidFill>
        </p:spPr>
        <p:txBody>
          <a:bodyPr/>
          <a:lstStyle/>
          <a:p>
            <a:pPr eaLnBrk="1" hangingPunct="1"/>
            <a:r>
              <a:rPr lang="zh-CN" altLang="en-US"/>
              <a:t>例</a:t>
            </a:r>
            <a:r>
              <a:rPr lang="en-US" altLang="zh-CN"/>
              <a:t>3-2 </a:t>
            </a:r>
            <a:r>
              <a:rPr lang="zh-CN" altLang="en-US"/>
              <a:t>（</a:t>
            </a:r>
            <a:r>
              <a:rPr lang="zh-CN" altLang="en-US" dirty="0"/>
              <a:t>续）</a:t>
            </a:r>
          </a:p>
        </p:txBody>
      </p:sp>
    </p:spTree>
    <p:extLst>
      <p:ext uri="{BB962C8B-B14F-4D97-AF65-F5344CB8AC3E}">
        <p14:creationId xmlns:p14="http://schemas.microsoft.com/office/powerpoint/2010/main" val="21016523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3-3 </a:t>
            </a:r>
            <a:r>
              <a:rPr lang="zh-CN" altLang="en-US"/>
              <a:t>编写</a:t>
            </a:r>
            <a:r>
              <a:rPr lang="zh-CN" altLang="en-US" dirty="0"/>
              <a:t>程序求</a:t>
            </a:r>
            <a:r>
              <a:rPr lang="en-US" altLang="zh-CN" dirty="0"/>
              <a:t>π</a:t>
            </a:r>
            <a:r>
              <a:rPr lang="zh-CN" altLang="en-US" dirty="0"/>
              <a:t>的值</a:t>
            </a:r>
          </a:p>
        </p:txBody>
      </p:sp>
      <p:sp>
        <p:nvSpPr>
          <p:cNvPr id="1029" name="内容占位符 2"/>
          <p:cNvSpPr>
            <a:spLocks noGrp="1"/>
          </p:cNvSpPr>
          <p:nvPr>
            <p:ph idx="1"/>
          </p:nvPr>
        </p:nvSpPr>
        <p:spPr>
          <a:xfrm>
            <a:off x="457200" y="1828800"/>
            <a:ext cx="8029575" cy="4953000"/>
          </a:xfrm>
          <a:solidFill>
            <a:schemeClr val="bg1"/>
          </a:solidFill>
        </p:spPr>
        <p:txBody>
          <a:bodyPr/>
          <a:lstStyle/>
          <a:p>
            <a:pPr marL="0" indent="0" eaLnBrk="1" hangingPunct="1">
              <a:lnSpc>
                <a:spcPct val="150000"/>
              </a:lnSpc>
              <a:buFont typeface="Georgia" panose="02040502050405020303" pitchFamily="18" charset="0"/>
              <a:buNone/>
            </a:pPr>
            <a:r>
              <a:rPr lang="el-GR" altLang="zh-CN" sz="2800" dirty="0"/>
              <a:t>Π</a:t>
            </a:r>
            <a:r>
              <a:rPr lang="zh-CN" altLang="en-US" sz="2800" dirty="0"/>
              <a:t>的计算公式如下：</a:t>
            </a:r>
            <a:endParaRPr lang="en-US" altLang="zh-CN" sz="2800" dirty="0"/>
          </a:p>
          <a:p>
            <a:pPr marL="0" indent="0" eaLnBrk="1" hangingPunct="1">
              <a:lnSpc>
                <a:spcPct val="150000"/>
              </a:lnSpc>
              <a:buFont typeface="Georgia" panose="02040502050405020303" pitchFamily="18" charset="0"/>
              <a:buNone/>
            </a:pPr>
            <a:endParaRPr lang="en-US" altLang="zh-CN" sz="2800" dirty="0"/>
          </a:p>
          <a:p>
            <a:pPr marL="0" indent="0" eaLnBrk="1" hangingPunct="1">
              <a:lnSpc>
                <a:spcPct val="150000"/>
              </a:lnSpc>
              <a:buFont typeface="Georgia" panose="02040502050405020303" pitchFamily="18" charset="0"/>
              <a:buNone/>
            </a:pPr>
            <a:r>
              <a:rPr lang="zh-CN" altLang="en-US" sz="2800" dirty="0"/>
              <a:t>其中</a:t>
            </a:r>
            <a:r>
              <a:rPr lang="en-US" altLang="zh-CN" sz="2800" dirty="0" err="1"/>
              <a:t>arctan</a:t>
            </a:r>
            <a:r>
              <a:rPr lang="zh-CN" altLang="en-US" sz="2800" dirty="0"/>
              <a:t>用如下形式的级数计算：</a:t>
            </a:r>
            <a:endParaRPr lang="en-US" altLang="zh-CN" sz="2800" dirty="0"/>
          </a:p>
          <a:p>
            <a:pPr marL="0" indent="0" eaLnBrk="1" hangingPunct="1">
              <a:lnSpc>
                <a:spcPct val="150000"/>
              </a:lnSpc>
              <a:buFont typeface="Georgia" panose="02040502050405020303" pitchFamily="18" charset="0"/>
              <a:buNone/>
            </a:pPr>
            <a:endParaRPr lang="en-US" altLang="zh-CN" sz="2800" dirty="0"/>
          </a:p>
          <a:p>
            <a:pPr marL="0" indent="0" eaLnBrk="1" hangingPunct="1">
              <a:lnSpc>
                <a:spcPct val="150000"/>
              </a:lnSpc>
              <a:buFont typeface="Georgia" panose="02040502050405020303" pitchFamily="18" charset="0"/>
              <a:buNone/>
            </a:pPr>
            <a:r>
              <a:rPr lang="zh-CN" altLang="en-US" sz="2800" dirty="0"/>
              <a:t>直到级数某项绝对值不大于</a:t>
            </a:r>
            <a:r>
              <a:rPr lang="en-US" altLang="zh-CN" sz="2800" dirty="0"/>
              <a:t>10</a:t>
            </a:r>
            <a:r>
              <a:rPr lang="en-US" altLang="zh-CN" sz="2800" baseline="30000" dirty="0"/>
              <a:t>-15</a:t>
            </a:r>
            <a:r>
              <a:rPr lang="zh-CN" altLang="en-US" sz="2800" dirty="0"/>
              <a:t>为止；</a:t>
            </a:r>
            <a:r>
              <a:rPr lang="en-US" altLang="zh-CN" sz="2800" dirty="0"/>
              <a:t>π</a:t>
            </a:r>
            <a:r>
              <a:rPr lang="zh-CN" altLang="en-US" sz="2800" dirty="0"/>
              <a:t>和</a:t>
            </a:r>
            <a:r>
              <a:rPr lang="en-US" altLang="zh-CN" sz="2800" dirty="0"/>
              <a:t>x</a:t>
            </a:r>
            <a:r>
              <a:rPr lang="zh-CN" altLang="en-US" sz="2800" dirty="0"/>
              <a:t>均为</a:t>
            </a:r>
            <a:r>
              <a:rPr lang="en-US" altLang="zh-CN" sz="2800" dirty="0"/>
              <a:t>double</a:t>
            </a:r>
            <a:r>
              <a:rPr lang="zh-CN" altLang="en-US" sz="2800" dirty="0"/>
              <a:t>型。</a:t>
            </a:r>
          </a:p>
        </p:txBody>
      </p:sp>
      <p:graphicFrame>
        <p:nvGraphicFramePr>
          <p:cNvPr id="1026" name="Object 9"/>
          <p:cNvGraphicFramePr>
            <a:graphicFrameLocks noChangeAspect="1"/>
          </p:cNvGraphicFramePr>
          <p:nvPr>
            <p:extLst>
              <p:ext uri="{D42A27DB-BD31-4B8C-83A1-F6EECF244321}">
                <p14:modId xmlns:p14="http://schemas.microsoft.com/office/powerpoint/2010/main" val="432658378"/>
              </p:ext>
            </p:extLst>
          </p:nvPr>
        </p:nvGraphicFramePr>
        <p:xfrm>
          <a:off x="2357437" y="2457356"/>
          <a:ext cx="4348163" cy="904969"/>
        </p:xfrm>
        <a:graphic>
          <a:graphicData uri="http://schemas.openxmlformats.org/presentationml/2006/ole">
            <mc:AlternateContent xmlns:mc="http://schemas.openxmlformats.org/markup-compatibility/2006">
              <mc:Choice xmlns:v="urn:schemas-microsoft-com:vml" Requires="v">
                <p:oleObj spid="_x0000_s1260" name="Equation" r:id="rId4" imgW="2095200" imgH="431640" progId="Equation.DSMT4">
                  <p:embed/>
                </p:oleObj>
              </mc:Choice>
              <mc:Fallback>
                <p:oleObj name="Equation" r:id="rId4" imgW="20952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37" y="2457356"/>
                        <a:ext cx="4348163" cy="904969"/>
                      </a:xfrm>
                      <a:prstGeom prst="rect">
                        <a:avLst/>
                      </a:prstGeom>
                      <a:noFill/>
                      <a:ln>
                        <a:noFill/>
                      </a:ln>
                      <a:effectLst/>
                    </p:spPr>
                  </p:pic>
                </p:oleObj>
              </mc:Fallback>
            </mc:AlternateContent>
          </a:graphicData>
        </a:graphic>
      </p:graphicFrame>
      <p:graphicFrame>
        <p:nvGraphicFramePr>
          <p:cNvPr id="1027" name="Object 10"/>
          <p:cNvGraphicFramePr>
            <a:graphicFrameLocks noChangeAspect="1"/>
          </p:cNvGraphicFramePr>
          <p:nvPr>
            <p:extLst>
              <p:ext uri="{D42A27DB-BD31-4B8C-83A1-F6EECF244321}">
                <p14:modId xmlns:p14="http://schemas.microsoft.com/office/powerpoint/2010/main" val="123216513"/>
              </p:ext>
            </p:extLst>
          </p:nvPr>
        </p:nvGraphicFramePr>
        <p:xfrm>
          <a:off x="2579687" y="3962400"/>
          <a:ext cx="3897313" cy="857250"/>
        </p:xfrm>
        <a:graphic>
          <a:graphicData uri="http://schemas.openxmlformats.org/presentationml/2006/ole">
            <mc:AlternateContent xmlns:mc="http://schemas.openxmlformats.org/markup-compatibility/2006">
              <mc:Choice xmlns:v="urn:schemas-microsoft-com:vml" Requires="v">
                <p:oleObj spid="_x0000_s1261" name="Equation" r:id="rId6" imgW="1904760" imgH="419040" progId="Equation.DSMT4">
                  <p:embed/>
                </p:oleObj>
              </mc:Choice>
              <mc:Fallback>
                <p:oleObj name="Equation" r:id="rId6" imgW="190476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9687" y="3962400"/>
                        <a:ext cx="389731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Tree>
    <p:extLst>
      <p:ext uri="{BB962C8B-B14F-4D97-AF65-F5344CB8AC3E}">
        <p14:creationId xmlns:p14="http://schemas.microsoft.com/office/powerpoint/2010/main" val="13230604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3" name="内容占位符 2"/>
          <p:cNvSpPr>
            <a:spLocks noGrp="1"/>
          </p:cNvSpPr>
          <p:nvPr>
            <p:ph idx="1"/>
          </p:nvPr>
        </p:nvSpPr>
        <p:spPr>
          <a:xfrm>
            <a:off x="295275" y="1143000"/>
            <a:ext cx="8543925" cy="5502275"/>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Aft>
                <a:spcPts val="0"/>
              </a:spcAft>
              <a:buClr>
                <a:schemeClr val="accent3"/>
              </a:buClr>
              <a:buFont typeface="Georgia"/>
              <a:buNone/>
              <a:defRPr/>
            </a:pPr>
            <a:r>
              <a:rPr lang="en-US" altLang="zh-CN" sz="1800" dirty="0"/>
              <a:t>using namespace </a:t>
            </a:r>
            <a:r>
              <a:rPr lang="en-US" altLang="zh-CN" sz="1800" dirty="0" err="1"/>
              <a:t>std</a:t>
            </a:r>
            <a:r>
              <a:rPr lang="en-US" altLang="zh-CN" sz="1800" dirty="0"/>
              <a:t>;</a:t>
            </a:r>
          </a:p>
          <a:p>
            <a:pPr marL="365760" indent="-256032" eaLnBrk="1" fontAlgn="auto" hangingPunct="1">
              <a:lnSpc>
                <a:spcPct val="100000"/>
              </a:lnSpc>
              <a:spcAft>
                <a:spcPts val="0"/>
              </a:spcAft>
              <a:buClr>
                <a:schemeClr val="accent3"/>
              </a:buClr>
              <a:buFont typeface="Georgia"/>
              <a:buNone/>
              <a:defRPr/>
            </a:pPr>
            <a:endParaRPr lang="en-US" altLang="zh-CN" sz="1800" dirty="0"/>
          </a:p>
          <a:p>
            <a:pPr marL="365760" indent="-256032" eaLnBrk="1" fontAlgn="auto" hangingPunct="1">
              <a:lnSpc>
                <a:spcPct val="100000"/>
              </a:lnSpc>
              <a:spcAft>
                <a:spcPts val="0"/>
              </a:spcAft>
              <a:buClr>
                <a:schemeClr val="accent3"/>
              </a:buClr>
              <a:buFont typeface="Georgia"/>
              <a:buNone/>
              <a:defRPr/>
            </a:pPr>
            <a:r>
              <a:rPr lang="en-US" altLang="zh-CN" sz="1800" dirty="0"/>
              <a:t>double </a:t>
            </a:r>
            <a:r>
              <a:rPr lang="en-US" altLang="zh-CN" sz="1800" dirty="0" err="1"/>
              <a:t>arctan</a:t>
            </a:r>
            <a:r>
              <a:rPr lang="en-US" altLang="zh-CN" sz="1800" dirty="0"/>
              <a:t>(double x) {</a:t>
            </a:r>
          </a:p>
          <a:p>
            <a:pPr marL="365760" indent="-256032" eaLnBrk="1" fontAlgn="auto" hangingPunct="1">
              <a:lnSpc>
                <a:spcPct val="100000"/>
              </a:lnSpc>
              <a:spcAft>
                <a:spcPts val="0"/>
              </a:spcAft>
              <a:buClr>
                <a:schemeClr val="accent3"/>
              </a:buClr>
              <a:buFont typeface="Georgia"/>
              <a:buNone/>
              <a:defRPr/>
            </a:pPr>
            <a:r>
              <a:rPr lang="en-US" altLang="zh-CN" sz="1800" dirty="0"/>
              <a:t>	double </a:t>
            </a:r>
            <a:r>
              <a:rPr lang="en-US" altLang="zh-CN" sz="1800" dirty="0" err="1"/>
              <a:t>sqr</a:t>
            </a:r>
            <a:r>
              <a:rPr lang="en-US" altLang="zh-CN" sz="1800" dirty="0"/>
              <a:t> = x * x;</a:t>
            </a:r>
          </a:p>
          <a:p>
            <a:pPr marL="365760" indent="-256032" eaLnBrk="1" fontAlgn="auto" hangingPunct="1">
              <a:lnSpc>
                <a:spcPct val="100000"/>
              </a:lnSpc>
              <a:spcAft>
                <a:spcPts val="0"/>
              </a:spcAft>
              <a:buClr>
                <a:schemeClr val="accent3"/>
              </a:buClr>
              <a:buFont typeface="Georgia"/>
              <a:buNone/>
              <a:defRPr/>
            </a:pPr>
            <a:r>
              <a:rPr lang="en-US" altLang="zh-CN" sz="1800" dirty="0"/>
              <a:t>	double s = x;</a:t>
            </a:r>
          </a:p>
          <a:p>
            <a:pPr marL="365760" indent="-256032" eaLnBrk="1" fontAlgn="auto" hangingPunct="1">
              <a:lnSpc>
                <a:spcPct val="100000"/>
              </a:lnSpc>
              <a:spcAft>
                <a:spcPts val="0"/>
              </a:spcAft>
              <a:buClr>
                <a:schemeClr val="accent3"/>
              </a:buClr>
              <a:buFont typeface="Georgia"/>
              <a:buNone/>
              <a:defRPr/>
            </a:pPr>
            <a:r>
              <a:rPr lang="en-US" altLang="zh-CN" sz="1800" dirty="0"/>
              <a:t>	double r = 0;</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int</a:t>
            </a:r>
            <a:r>
              <a:rPr lang="en-US" altLang="zh-CN" sz="1800" dirty="0"/>
              <a:t> </a:t>
            </a:r>
            <a:r>
              <a:rPr lang="en-US" altLang="zh-CN" sz="1800" dirty="0" err="1"/>
              <a:t>i</a:t>
            </a:r>
            <a:r>
              <a:rPr lang="en-US" altLang="zh-CN" sz="1800" dirty="0"/>
              <a:t> = 1;</a:t>
            </a:r>
          </a:p>
          <a:p>
            <a:pPr marL="365760" indent="-256032" eaLnBrk="1" fontAlgn="auto" hangingPunct="1">
              <a:lnSpc>
                <a:spcPct val="100000"/>
              </a:lnSpc>
              <a:spcAft>
                <a:spcPts val="0"/>
              </a:spcAft>
              <a:buClr>
                <a:schemeClr val="accent3"/>
              </a:buClr>
              <a:buFont typeface="Georgia"/>
              <a:buNone/>
              <a:defRPr/>
            </a:pPr>
            <a:r>
              <a:rPr lang="en-US" altLang="zh-CN" sz="1800" dirty="0"/>
              <a:t>	while (s / </a:t>
            </a:r>
            <a:r>
              <a:rPr lang="en-US" altLang="zh-CN" sz="1800" dirty="0" err="1"/>
              <a:t>i</a:t>
            </a:r>
            <a:r>
              <a:rPr lang="en-US" altLang="zh-CN" sz="1800" dirty="0"/>
              <a:t> &gt; 1e-15) {</a:t>
            </a:r>
          </a:p>
          <a:p>
            <a:pPr marL="365760" indent="-256032" eaLnBrk="1" fontAlgn="auto" hangingPunct="1">
              <a:lnSpc>
                <a:spcPct val="100000"/>
              </a:lnSpc>
              <a:spcAft>
                <a:spcPts val="0"/>
              </a:spcAft>
              <a:buClr>
                <a:schemeClr val="accent3"/>
              </a:buClr>
              <a:buFont typeface="Georgia"/>
              <a:buNone/>
              <a:defRPr/>
            </a:pPr>
            <a:r>
              <a:rPr lang="en-US" altLang="zh-CN" sz="1800" dirty="0"/>
              <a:t>		double f = s / </a:t>
            </a:r>
            <a:r>
              <a:rPr lang="en-US" altLang="zh-CN" sz="1800" dirty="0" err="1"/>
              <a:t>i</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r = (</a:t>
            </a:r>
            <a:r>
              <a:rPr lang="en-US" altLang="zh-CN" sz="1800" dirty="0" err="1"/>
              <a:t>i</a:t>
            </a:r>
            <a:r>
              <a:rPr lang="en-US" altLang="zh-CN" sz="1800" dirty="0"/>
              <a:t> % 4 == 1) ? r + f : r - f;</a:t>
            </a:r>
          </a:p>
          <a:p>
            <a:pPr marL="365760" indent="-256032" eaLnBrk="1" fontAlgn="auto" hangingPunct="1">
              <a:lnSpc>
                <a:spcPct val="100000"/>
              </a:lnSpc>
              <a:spcAft>
                <a:spcPts val="0"/>
              </a:spcAft>
              <a:buClr>
                <a:schemeClr val="accent3"/>
              </a:buClr>
              <a:buFont typeface="Georgia"/>
              <a:buNone/>
              <a:defRPr/>
            </a:pPr>
            <a:r>
              <a:rPr lang="en-US" altLang="zh-CN" sz="1800" dirty="0"/>
              <a:t>		s = s * </a:t>
            </a:r>
            <a:r>
              <a:rPr lang="en-US" altLang="zh-CN" sz="1800" dirty="0" err="1"/>
              <a:t>sqr</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i</a:t>
            </a:r>
            <a:r>
              <a:rPr lang="en-US" altLang="zh-CN" sz="1800" dirty="0"/>
              <a:t> += 2;</a:t>
            </a:r>
          </a:p>
          <a:p>
            <a:pPr marL="365760" indent="-256032" eaLnBrk="1" fontAlgn="auto" hangingPunct="1">
              <a:lnSpc>
                <a:spcPct val="100000"/>
              </a:lnSpc>
              <a:spcAft>
                <a:spcPts val="0"/>
              </a:spcAft>
              <a:buClr>
                <a:schemeClr val="accent3"/>
              </a:buClr>
              <a:buFont typeface="Georgia"/>
              <a:buNone/>
              <a:defRPr/>
            </a:pPr>
            <a:r>
              <a:rPr lang="en-US" altLang="zh-CN" sz="1800" dirty="0"/>
              <a:t>	}</a:t>
            </a:r>
          </a:p>
          <a:p>
            <a:pPr marL="365760" indent="-256032" eaLnBrk="1" fontAlgn="auto" hangingPunct="1">
              <a:lnSpc>
                <a:spcPct val="100000"/>
              </a:lnSpc>
              <a:spcAft>
                <a:spcPts val="0"/>
              </a:spcAft>
              <a:buClr>
                <a:schemeClr val="accent3"/>
              </a:buClr>
              <a:buFont typeface="Georgia"/>
              <a:buNone/>
              <a:defRPr/>
            </a:pPr>
            <a:r>
              <a:rPr lang="en-US" altLang="zh-CN" sz="1800" dirty="0"/>
              <a:t>	return r;</a:t>
            </a:r>
          </a:p>
          <a:p>
            <a:pPr marL="365760" indent="-256032" eaLnBrk="1" fontAlgn="auto" hangingPunct="1">
              <a:lnSpc>
                <a:spcPct val="100000"/>
              </a:lnSpc>
              <a:spcAft>
                <a:spcPts val="0"/>
              </a:spcAft>
              <a:buClr>
                <a:schemeClr val="accent3"/>
              </a:buClr>
              <a:buFont typeface="Georgia"/>
              <a:buNone/>
              <a:defRPr/>
            </a:pPr>
            <a:r>
              <a:rPr lang="en-US" altLang="zh-CN" sz="1800" dirty="0"/>
              <a:t>}</a:t>
            </a:r>
          </a:p>
        </p:txBody>
      </p:sp>
      <p:sp>
        <p:nvSpPr>
          <p:cNvPr id="24581" name="标题 1"/>
          <p:cNvSpPr>
            <a:spLocks noGrp="1"/>
          </p:cNvSpPr>
          <p:nvPr>
            <p:ph type="title"/>
          </p:nvPr>
        </p:nvSpPr>
        <p:spPr>
          <a:xfrm>
            <a:off x="6224588" y="1143000"/>
            <a:ext cx="2614612" cy="1071563"/>
          </a:xfrm>
          <a:solidFill>
            <a:schemeClr val="bg1"/>
          </a:solidFill>
        </p:spPr>
        <p:txBody>
          <a:bodyPr/>
          <a:lstStyle/>
          <a:p>
            <a:pPr eaLnBrk="1" hangingPunct="1"/>
            <a:r>
              <a:rPr lang="zh-CN" altLang="en-US">
                <a:latin typeface="+mn-lt"/>
                <a:ea typeface="+mn-ea"/>
              </a:rPr>
              <a:t>例</a:t>
            </a:r>
            <a:r>
              <a:rPr lang="en-US" altLang="zh-CN">
                <a:latin typeface="+mn-lt"/>
                <a:ea typeface="+mn-ea"/>
              </a:rPr>
              <a:t>3-3 </a:t>
            </a:r>
            <a:r>
              <a:rPr lang="zh-CN" altLang="en-US">
                <a:latin typeface="+mn-lt"/>
                <a:ea typeface="+mn-ea"/>
              </a:rPr>
              <a:t>（</a:t>
            </a:r>
            <a:r>
              <a:rPr lang="zh-CN" altLang="en-US" dirty="0">
                <a:latin typeface="+mn-lt"/>
                <a:ea typeface="+mn-ea"/>
              </a:rPr>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Tree>
    <p:extLst>
      <p:ext uri="{BB962C8B-B14F-4D97-AF65-F5344CB8AC3E}">
        <p14:creationId xmlns:p14="http://schemas.microsoft.com/office/powerpoint/2010/main" val="30707718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447800"/>
            <a:ext cx="8858250" cy="4572000"/>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90000"/>
              </a:lnSpc>
              <a:spcAft>
                <a:spcPts val="0"/>
              </a:spcAft>
              <a:buClr>
                <a:schemeClr val="accent3"/>
              </a:buClr>
              <a:buFont typeface="Georgia"/>
              <a:buNone/>
              <a:defRPr/>
            </a:pPr>
            <a:r>
              <a:rPr lang="en-US" altLang="zh-CN" dirty="0"/>
              <a:t>	double a = 16.0 * </a:t>
            </a:r>
            <a:r>
              <a:rPr lang="en-US" altLang="zh-CN" dirty="0" err="1">
                <a:solidFill>
                  <a:schemeClr val="accent4">
                    <a:lumMod val="75000"/>
                  </a:schemeClr>
                </a:solidFill>
              </a:rPr>
              <a:t>arctan</a:t>
            </a:r>
            <a:r>
              <a:rPr lang="en-US" altLang="zh-CN" dirty="0">
                <a:solidFill>
                  <a:schemeClr val="accent4">
                    <a:lumMod val="75000"/>
                  </a:schemeClr>
                </a:solidFill>
              </a:rPr>
              <a:t>(1 / 5.0)</a:t>
            </a:r>
            <a:r>
              <a:rPr lang="en-US" altLang="zh-CN" dirty="0"/>
              <a:t>; </a:t>
            </a:r>
          </a:p>
          <a:p>
            <a:pPr marL="365760" indent="-256032" eaLnBrk="1" fontAlgn="auto" hangingPunct="1">
              <a:lnSpc>
                <a:spcPct val="90000"/>
              </a:lnSpc>
              <a:spcAft>
                <a:spcPts val="0"/>
              </a:spcAft>
              <a:buClr>
                <a:schemeClr val="accent3"/>
              </a:buClr>
              <a:buFont typeface="Georgia"/>
              <a:buNone/>
              <a:defRPr/>
            </a:pPr>
            <a:r>
              <a:rPr lang="en-US" altLang="zh-CN" dirty="0"/>
              <a:t>	double b = 4.0 * </a:t>
            </a:r>
            <a:r>
              <a:rPr lang="en-US" altLang="zh-CN" dirty="0" err="1">
                <a:solidFill>
                  <a:schemeClr val="accent4">
                    <a:lumMod val="75000"/>
                  </a:schemeClr>
                </a:solidFill>
              </a:rPr>
              <a:t>arctan</a:t>
            </a:r>
            <a:r>
              <a:rPr lang="en-US" altLang="zh-CN" dirty="0">
                <a:solidFill>
                  <a:schemeClr val="accent4">
                    <a:lumMod val="75000"/>
                  </a:schemeClr>
                </a:solidFill>
              </a:rPr>
              <a:t>(1 / 239.0)</a:t>
            </a:r>
            <a:r>
              <a:rPr lang="en-US" altLang="zh-CN" dirty="0"/>
              <a:t>; </a:t>
            </a:r>
          </a:p>
          <a:p>
            <a:pPr marL="365760" indent="-256032" eaLnBrk="1" fontAlgn="auto" hangingPunct="1">
              <a:lnSpc>
                <a:spcPct val="90000"/>
              </a:lnSpc>
              <a:spcAft>
                <a:spcPts val="0"/>
              </a:spcAft>
              <a:buClr>
                <a:schemeClr val="accent3"/>
              </a:buClr>
              <a:buFont typeface="Georgia"/>
              <a:buNone/>
              <a:defRPr/>
            </a:pPr>
            <a:r>
              <a:rPr lang="en-US" altLang="zh-CN" dirty="0"/>
              <a:t>	/* </a:t>
            </a:r>
            <a:r>
              <a:rPr lang="zh-CN" altLang="en-US" dirty="0"/>
              <a:t>注意：因为整数相除结果取整，如果参数写</a:t>
            </a:r>
            <a:r>
              <a:rPr lang="en-US" altLang="zh-CN" dirty="0"/>
              <a:t>1/5</a:t>
            </a:r>
            <a:r>
              <a:rPr lang="zh-CN" altLang="en-US" dirty="0"/>
              <a:t>，</a:t>
            </a:r>
            <a:r>
              <a:rPr lang="en-US" altLang="zh-CN" dirty="0"/>
              <a:t>1/239</a:t>
            </a:r>
            <a:r>
              <a:rPr lang="zh-CN" altLang="en-US" dirty="0"/>
              <a:t>，结果就都是</a:t>
            </a:r>
            <a:r>
              <a:rPr lang="en-US" altLang="zh-CN" dirty="0"/>
              <a:t>0 */</a:t>
            </a:r>
          </a:p>
          <a:p>
            <a:pPr marL="365760" indent="-256032" eaLnBrk="1" fontAlgn="auto" hangingPunct="1">
              <a:lnSpc>
                <a:spcPct val="90000"/>
              </a:lnSpc>
              <a:spcAft>
                <a:spcPts val="0"/>
              </a:spcAft>
              <a:buClr>
                <a:schemeClr val="accent3"/>
              </a:buClr>
              <a:buFont typeface="Georgia"/>
              <a:buNone/>
              <a:defRPr/>
            </a:pPr>
            <a:endParaRPr lang="en-US" altLang="zh-CN" dirty="0"/>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"PI = " &lt;&lt; a - b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return 0;</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spcAft>
                <a:spcPts val="0"/>
              </a:spcAft>
              <a:buClr>
                <a:schemeClr val="accent3"/>
              </a:buClr>
              <a:buFont typeface="Georgia"/>
              <a:buNone/>
              <a:defRPr/>
            </a:pPr>
            <a:endParaRPr lang="en-US" altLang="zh-CN" dirty="0"/>
          </a:p>
        </p:txBody>
      </p:sp>
      <p:sp>
        <p:nvSpPr>
          <p:cNvPr id="6" name="Text Box 4"/>
          <p:cNvSpPr txBox="1">
            <a:spLocks noChangeArrowheads="1"/>
          </p:cNvSpPr>
          <p:nvPr/>
        </p:nvSpPr>
        <p:spPr bwMode="auto">
          <a:xfrm>
            <a:off x="152400" y="5249863"/>
            <a:ext cx="2500312" cy="769937"/>
          </a:xfrm>
          <a:prstGeom prst="rect">
            <a:avLst/>
          </a:prstGeom>
          <a:solidFill>
            <a:srgbClr val="FFFF66"/>
          </a:solidFill>
          <a:ln w="12700" cap="sq">
            <a:noFill/>
            <a:miter lim="800000"/>
            <a:headEnd type="none" w="sm" len="sm"/>
            <a:tailEnd type="none" w="sm" len="sm"/>
          </a:ln>
        </p:spPr>
        <p:txBody>
          <a:bodyPr>
            <a:spAutoFit/>
          </a:bodyPr>
          <a:lstStyle/>
          <a:p>
            <a:pPr>
              <a:spcBef>
                <a:spcPct val="20000"/>
              </a:spcBef>
              <a:buClr>
                <a:schemeClr val="accent2"/>
              </a:buClr>
              <a:buSzPct val="80000"/>
              <a:buFont typeface="Wingdings" pitchFamily="2" charset="2"/>
              <a:buNone/>
              <a:defRPr/>
            </a:pPr>
            <a:r>
              <a:rPr lang="zh-CN" sz="2000" dirty="0">
                <a:latin typeface="+mn-lt"/>
                <a:ea typeface="宋体" charset="-122"/>
              </a:rPr>
              <a:t>运行结果：</a:t>
            </a:r>
          </a:p>
          <a:p>
            <a:pPr>
              <a:spcBef>
                <a:spcPct val="20000"/>
              </a:spcBef>
              <a:buClr>
                <a:schemeClr val="accent2"/>
              </a:buClr>
              <a:buSzPct val="80000"/>
              <a:buFont typeface="Wingdings" pitchFamily="2" charset="2"/>
              <a:buNone/>
              <a:defRPr/>
            </a:pPr>
            <a:r>
              <a:rPr lang="en-US" altLang="zh-CN" sz="2000" dirty="0">
                <a:solidFill>
                  <a:schemeClr val="accent4">
                    <a:lumMod val="75000"/>
                  </a:schemeClr>
                </a:solidFill>
                <a:latin typeface="+mn-lt"/>
                <a:ea typeface="宋体" charset="-122"/>
              </a:rPr>
              <a:t>PI=3.14159</a:t>
            </a:r>
          </a:p>
        </p:txBody>
      </p:sp>
      <p:sp>
        <p:nvSpPr>
          <p:cNvPr id="25606" name="标题 1"/>
          <p:cNvSpPr>
            <a:spLocks noGrp="1"/>
          </p:cNvSpPr>
          <p:nvPr>
            <p:ph type="title"/>
          </p:nvPr>
        </p:nvSpPr>
        <p:spPr>
          <a:xfrm>
            <a:off x="6181725" y="1447800"/>
            <a:ext cx="2828925" cy="1000125"/>
          </a:xfrm>
          <a:solidFill>
            <a:schemeClr val="bg1"/>
          </a:solidFill>
        </p:spPr>
        <p:txBody>
          <a:bodyPr/>
          <a:lstStyle/>
          <a:p>
            <a:pPr eaLnBrk="1" hangingPunct="1"/>
            <a:r>
              <a:rPr lang="zh-CN" altLang="en-US">
                <a:latin typeface="+mn-lt"/>
              </a:rPr>
              <a:t>例</a:t>
            </a:r>
            <a:r>
              <a:rPr lang="en-US" altLang="zh-CN">
                <a:latin typeface="+mn-lt"/>
              </a:rPr>
              <a:t>3-3 </a:t>
            </a:r>
            <a:r>
              <a:rPr lang="zh-CN" altLang="en-US">
                <a:latin typeface="+mn-lt"/>
              </a:rPr>
              <a:t>（</a:t>
            </a:r>
            <a:r>
              <a:rPr lang="zh-CN" altLang="en-US" dirty="0">
                <a:latin typeface="+mn-lt"/>
              </a:rPr>
              <a:t>续）</a:t>
            </a:r>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Tree>
    <p:extLst>
      <p:ext uri="{BB962C8B-B14F-4D97-AF65-F5344CB8AC3E}">
        <p14:creationId xmlns:p14="http://schemas.microsoft.com/office/powerpoint/2010/main" val="9213732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504825" y="1752600"/>
            <a:ext cx="8029575" cy="3962400"/>
          </a:xfrm>
          <a:solidFill>
            <a:schemeClr val="bg1"/>
          </a:solidFill>
        </p:spPr>
        <p:txBody>
          <a:bodyPr/>
          <a:lstStyle/>
          <a:p>
            <a:pPr eaLnBrk="1" hangingPunct="1"/>
            <a:r>
              <a:rPr lang="zh-CN" altLang="en-US" sz="2800" dirty="0"/>
              <a:t>寻找并输出</a:t>
            </a:r>
            <a:r>
              <a:rPr lang="en-US" altLang="zh-CN" sz="2800" dirty="0"/>
              <a:t>11~999</a:t>
            </a:r>
            <a:r>
              <a:rPr lang="zh-CN" altLang="en-US" sz="2800" dirty="0"/>
              <a:t>之间的数</a:t>
            </a:r>
            <a:r>
              <a:rPr lang="en-US" altLang="zh-CN" sz="2800" dirty="0"/>
              <a:t>m</a:t>
            </a:r>
            <a:r>
              <a:rPr lang="zh-CN" altLang="en-US" sz="2800" dirty="0"/>
              <a:t>，它满足</a:t>
            </a:r>
            <a:r>
              <a:rPr lang="en-US" altLang="zh-CN" sz="2800" dirty="0"/>
              <a:t>m</a:t>
            </a:r>
            <a:r>
              <a:rPr lang="zh-CN" altLang="en-US" sz="2800" dirty="0"/>
              <a:t>、</a:t>
            </a:r>
            <a:r>
              <a:rPr lang="en-US" altLang="zh-CN" sz="2800" dirty="0"/>
              <a:t>m</a:t>
            </a:r>
            <a:r>
              <a:rPr lang="en-US" altLang="zh-CN" sz="2800" baseline="30000" dirty="0"/>
              <a:t>2</a:t>
            </a:r>
            <a:r>
              <a:rPr lang="zh-CN" altLang="en-US" sz="2800" dirty="0"/>
              <a:t>和</a:t>
            </a:r>
            <a:r>
              <a:rPr lang="en-US" altLang="zh-CN" sz="2800" dirty="0"/>
              <a:t>m</a:t>
            </a:r>
            <a:r>
              <a:rPr lang="en-US" altLang="zh-CN" sz="2800" baseline="30000" dirty="0"/>
              <a:t>3</a:t>
            </a:r>
            <a:r>
              <a:rPr lang="zh-CN" altLang="en-US" sz="2800" dirty="0"/>
              <a:t>均为回文数。</a:t>
            </a:r>
          </a:p>
          <a:p>
            <a:pPr lvl="1" eaLnBrk="1" hangingPunct="1"/>
            <a:r>
              <a:rPr lang="zh-CN" altLang="en-US" sz="2800" dirty="0"/>
              <a:t>回文：各位数字左右对称的整数。</a:t>
            </a:r>
            <a:br>
              <a:rPr lang="zh-CN" altLang="en-US" sz="2800" dirty="0"/>
            </a:br>
            <a:r>
              <a:rPr lang="zh-CN" altLang="en-US" sz="2800" dirty="0"/>
              <a:t>例如：</a:t>
            </a:r>
            <a:r>
              <a:rPr lang="en-US" altLang="zh-CN" sz="2800" dirty="0"/>
              <a:t>11</a:t>
            </a:r>
            <a:r>
              <a:rPr lang="zh-CN" altLang="en-US" sz="2800" dirty="0"/>
              <a:t>满足上述条件</a:t>
            </a:r>
            <a:br>
              <a:rPr lang="zh-CN" altLang="en-US" sz="2800" dirty="0"/>
            </a:br>
            <a:r>
              <a:rPr lang="zh-CN" altLang="en-US" sz="2800" dirty="0"/>
              <a:t>      </a:t>
            </a:r>
            <a:r>
              <a:rPr lang="en-US" altLang="zh-CN" sz="2800" dirty="0"/>
              <a:t>11</a:t>
            </a:r>
            <a:r>
              <a:rPr lang="en-US" altLang="zh-CN" sz="2800" b="1" baseline="30000" dirty="0"/>
              <a:t>2</a:t>
            </a:r>
            <a:r>
              <a:rPr lang="en-US" altLang="zh-CN" sz="2800" dirty="0"/>
              <a:t>=121</a:t>
            </a:r>
            <a:r>
              <a:rPr lang="zh-CN" altLang="en-US" sz="2800" dirty="0"/>
              <a:t>，</a:t>
            </a:r>
            <a:r>
              <a:rPr lang="en-US" altLang="zh-CN" sz="2800" dirty="0"/>
              <a:t>11</a:t>
            </a:r>
            <a:r>
              <a:rPr lang="en-US" altLang="zh-CN" sz="2800" b="1" baseline="30000" dirty="0"/>
              <a:t>3</a:t>
            </a:r>
            <a:r>
              <a:rPr lang="en-US" altLang="zh-CN" sz="2800" dirty="0"/>
              <a:t>=1331</a:t>
            </a:r>
            <a:r>
              <a:rPr lang="zh-CN" altLang="en-US" sz="2800" dirty="0"/>
              <a:t>。</a:t>
            </a:r>
          </a:p>
          <a:p>
            <a:pPr eaLnBrk="1" hangingPunct="1"/>
            <a:r>
              <a:rPr lang="zh-CN" altLang="en-US" sz="2800" dirty="0"/>
              <a:t>分析：</a:t>
            </a:r>
          </a:p>
          <a:p>
            <a:pPr lvl="1" eaLnBrk="1" hangingPunct="1"/>
            <a:r>
              <a:rPr lang="en-US" altLang="zh-CN" sz="2800" dirty="0"/>
              <a:t>10</a:t>
            </a:r>
            <a:r>
              <a:rPr lang="zh-CN" altLang="en-US" sz="2800" dirty="0"/>
              <a:t>取余的方法，从最低位开始，依次取出该数的各位数字。按反序重新构成新的数，比较与原数是否相等，若相等，则原数为回文。</a:t>
            </a:r>
          </a:p>
          <a:p>
            <a:pPr eaLnBrk="1" hangingPunct="1">
              <a:lnSpc>
                <a:spcPct val="95000"/>
              </a:lnSpc>
              <a:spcBef>
                <a:spcPct val="0"/>
              </a:spcBef>
              <a:buFont typeface="Georgia" panose="02040502050405020303" pitchFamily="18" charset="0"/>
              <a:buNone/>
            </a:pPr>
            <a:endParaRPr lang="zh-CN" altLang="en-US" sz="2800" dirty="0"/>
          </a:p>
        </p:txBody>
      </p:sp>
      <p:sp>
        <p:nvSpPr>
          <p:cNvPr id="2662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3-4</a:t>
            </a:r>
            <a:endParaRPr lang="zh-CN" altLang="en-US" dirty="0"/>
          </a:p>
        </p:txBody>
      </p:sp>
      <p:sp>
        <p:nvSpPr>
          <p:cNvPr id="6"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15</a:t>
            </a:fld>
            <a:endParaRPr lang="en-US" altLang="zh-CN" dirty="0"/>
          </a:p>
        </p:txBody>
      </p:sp>
    </p:spTree>
    <p:extLst>
      <p:ext uri="{BB962C8B-B14F-4D97-AF65-F5344CB8AC3E}">
        <p14:creationId xmlns:p14="http://schemas.microsoft.com/office/powerpoint/2010/main" val="22758700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3" name="内容占位符 2"/>
          <p:cNvSpPr>
            <a:spLocks noGrp="1"/>
          </p:cNvSpPr>
          <p:nvPr>
            <p:ph idx="1"/>
          </p:nvPr>
        </p:nvSpPr>
        <p:spPr>
          <a:xfrm>
            <a:off x="142875" y="990600"/>
            <a:ext cx="8829675" cy="5768975"/>
          </a:xfrm>
          <a:solidFill>
            <a:srgbClr val="85FFFF"/>
          </a:solidFill>
        </p:spPr>
        <p:txBody>
          <a:bodyPr>
            <a:normAutofit/>
          </a:bodyPr>
          <a:lstStyle/>
          <a:p>
            <a:pPr marL="365760" indent="-256032" eaLnBrk="1" fontAlgn="auto" hangingPunct="1">
              <a:lnSpc>
                <a:spcPct val="110000"/>
              </a:lnSpc>
              <a:spcAft>
                <a:spcPts val="0"/>
              </a:spcAft>
              <a:buClr>
                <a:schemeClr val="accent3"/>
              </a:buClr>
              <a:buFont typeface="Georgia"/>
              <a:buNone/>
              <a:defRPr/>
            </a:pPr>
            <a:r>
              <a:rPr lang="en-US" altLang="zh-CN" dirty="0"/>
              <a:t>#include &lt;</a:t>
            </a:r>
            <a:r>
              <a:rPr lang="en-US" altLang="zh-CN" dirty="0" err="1"/>
              <a:t>iostream</a:t>
            </a:r>
            <a:r>
              <a:rPr lang="en-US" altLang="zh-CN" dirty="0"/>
              <a:t>&gt;</a:t>
            </a:r>
          </a:p>
          <a:p>
            <a:pPr marL="365760" indent="-256032" eaLnBrk="1" fontAlgn="auto" hangingPunct="1">
              <a:lnSpc>
                <a:spcPct val="110000"/>
              </a:lnSpc>
              <a:spcAft>
                <a:spcPts val="0"/>
              </a:spcAft>
              <a:buClr>
                <a:schemeClr val="accent3"/>
              </a:buClr>
              <a:buFont typeface="Georgia"/>
              <a:buNone/>
              <a:defRPr/>
            </a:pPr>
            <a:r>
              <a:rPr lang="en-US" altLang="zh-CN" dirty="0"/>
              <a:t>using namespace </a:t>
            </a:r>
            <a:r>
              <a:rPr lang="en-US" altLang="zh-CN" dirty="0" err="1"/>
              <a:t>std</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a:t>
            </a:r>
            <a:r>
              <a:rPr lang="zh-CN" altLang="en-US" dirty="0"/>
              <a:t>判断</a:t>
            </a:r>
            <a:r>
              <a:rPr lang="en-US" altLang="zh-CN" dirty="0"/>
              <a:t>n</a:t>
            </a:r>
            <a:r>
              <a:rPr lang="zh-CN" altLang="en-US" dirty="0"/>
              <a:t>是否为回文数</a:t>
            </a:r>
            <a:endParaRPr lang="en-US" altLang="zh-CN" dirty="0"/>
          </a:p>
          <a:p>
            <a:pPr marL="365760" indent="-256032" eaLnBrk="1" fontAlgn="auto" hangingPunct="1">
              <a:lnSpc>
                <a:spcPct val="110000"/>
              </a:lnSpc>
              <a:spcAft>
                <a:spcPts val="0"/>
              </a:spcAft>
              <a:buClr>
                <a:schemeClr val="accent3"/>
              </a:buClr>
              <a:buFont typeface="Georgia"/>
              <a:buNone/>
              <a:defRPr/>
            </a:pPr>
            <a:r>
              <a:rPr lang="en-US" altLang="zh-CN" dirty="0" err="1"/>
              <a:t>bool</a:t>
            </a:r>
            <a:r>
              <a:rPr lang="en-US" altLang="zh-CN" dirty="0"/>
              <a:t> </a:t>
            </a:r>
            <a:r>
              <a:rPr lang="en-US" altLang="zh-CN" dirty="0" err="1"/>
              <a:t>symm</a:t>
            </a:r>
            <a:r>
              <a:rPr lang="en-US" altLang="zh-CN" dirty="0"/>
              <a:t>(unsigned n) {</a:t>
            </a:r>
          </a:p>
          <a:p>
            <a:pPr marL="365760" indent="-256032" eaLnBrk="1" fontAlgn="auto" hangingPunct="1">
              <a:lnSpc>
                <a:spcPct val="110000"/>
              </a:lnSpc>
              <a:spcAft>
                <a:spcPts val="0"/>
              </a:spcAft>
              <a:buClr>
                <a:schemeClr val="accent3"/>
              </a:buClr>
              <a:buFont typeface="Georgia"/>
              <a:buNone/>
              <a:defRPr/>
            </a:pPr>
            <a:r>
              <a:rPr lang="en-US" altLang="zh-CN" dirty="0"/>
              <a:t>  unsigned </a:t>
            </a:r>
            <a:r>
              <a:rPr lang="en-US" altLang="zh-CN" dirty="0" err="1"/>
              <a:t>i</a:t>
            </a:r>
            <a:r>
              <a:rPr lang="en-US" altLang="zh-CN" dirty="0"/>
              <a:t> = n;</a:t>
            </a:r>
          </a:p>
          <a:p>
            <a:pPr marL="365760" indent="-256032" eaLnBrk="1" fontAlgn="auto" hangingPunct="1">
              <a:lnSpc>
                <a:spcPct val="110000"/>
              </a:lnSpc>
              <a:spcAft>
                <a:spcPts val="0"/>
              </a:spcAft>
              <a:buClr>
                <a:schemeClr val="accent3"/>
              </a:buClr>
              <a:buFont typeface="Georgia"/>
              <a:buNone/>
              <a:defRPr/>
            </a:pPr>
            <a:r>
              <a:rPr lang="en-US" altLang="zh-CN" dirty="0"/>
              <a:t>	unsigned m = 0;</a:t>
            </a:r>
          </a:p>
          <a:p>
            <a:pPr marL="365760" indent="-256032" eaLnBrk="1" fontAlgn="auto" hangingPunct="1">
              <a:lnSpc>
                <a:spcPct val="110000"/>
              </a:lnSpc>
              <a:spcAft>
                <a:spcPts val="0"/>
              </a:spcAft>
              <a:buClr>
                <a:schemeClr val="accent3"/>
              </a:buClr>
              <a:buFont typeface="Georgia"/>
              <a:buNone/>
              <a:defRPr/>
            </a:pPr>
            <a:r>
              <a:rPr lang="en-US" altLang="zh-CN" dirty="0"/>
              <a:t>	while (</a:t>
            </a:r>
            <a:r>
              <a:rPr lang="en-US" altLang="zh-CN" dirty="0" err="1">
                <a:solidFill>
                  <a:schemeClr val="accent4">
                    <a:lumMod val="75000"/>
                  </a:schemeClr>
                </a:solidFill>
              </a:rPr>
              <a:t>i</a:t>
            </a:r>
            <a:r>
              <a:rPr lang="en-US" altLang="zh-CN" dirty="0">
                <a:solidFill>
                  <a:schemeClr val="accent4">
                    <a:lumMod val="75000"/>
                  </a:schemeClr>
                </a:solidFill>
              </a:rPr>
              <a:t> &gt; 0</a:t>
            </a:r>
            <a:r>
              <a:rPr lang="en-US" altLang="zh-CN" dirty="0"/>
              <a:t>) {</a:t>
            </a:r>
          </a:p>
          <a:p>
            <a:pPr marL="365760" indent="-256032" eaLnBrk="1" fontAlgn="auto" hangingPunct="1">
              <a:lnSpc>
                <a:spcPct val="110000"/>
              </a:lnSpc>
              <a:spcAft>
                <a:spcPts val="0"/>
              </a:spcAft>
              <a:buClr>
                <a:schemeClr val="accent3"/>
              </a:buClr>
              <a:buFont typeface="Georgia"/>
              <a:buNone/>
              <a:defRPr/>
            </a:pPr>
            <a:r>
              <a:rPr lang="en-US" altLang="zh-CN" dirty="0"/>
              <a:t>	  m = </a:t>
            </a:r>
            <a:r>
              <a:rPr lang="en-US" altLang="zh-CN" dirty="0">
                <a:solidFill>
                  <a:srgbClr val="0070C0"/>
                </a:solidFill>
              </a:rPr>
              <a:t>m * 10 + </a:t>
            </a:r>
            <a:r>
              <a:rPr lang="en-US" altLang="zh-CN" dirty="0" err="1">
                <a:solidFill>
                  <a:srgbClr val="0070C0"/>
                </a:solidFill>
              </a:rPr>
              <a:t>i</a:t>
            </a:r>
            <a:r>
              <a:rPr lang="en-US" altLang="zh-CN" dirty="0">
                <a:solidFill>
                  <a:srgbClr val="0070C0"/>
                </a:solidFill>
              </a:rPr>
              <a:t> % 10</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	  </a:t>
            </a:r>
            <a:r>
              <a:rPr lang="en-US" altLang="zh-CN" dirty="0" err="1"/>
              <a:t>i</a:t>
            </a:r>
            <a:r>
              <a:rPr lang="en-US" altLang="zh-CN" dirty="0"/>
              <a:t> /= 10;</a:t>
            </a:r>
          </a:p>
          <a:p>
            <a:pPr marL="365760" indent="-256032" eaLnBrk="1" fontAlgn="auto" hangingPunct="1">
              <a:lnSpc>
                <a:spcPct val="110000"/>
              </a:lnSpc>
              <a:spcAft>
                <a:spcPts val="0"/>
              </a:spcAft>
              <a:buClr>
                <a:schemeClr val="accent3"/>
              </a:buClr>
              <a:buFont typeface="Georgia"/>
              <a:buNone/>
              <a:defRPr/>
            </a:pPr>
            <a:r>
              <a:rPr lang="en-US" altLang="zh-CN" dirty="0"/>
              <a:t>  }</a:t>
            </a:r>
          </a:p>
          <a:p>
            <a:pPr marL="365760" indent="-256032" eaLnBrk="1" fontAlgn="auto" hangingPunct="1">
              <a:lnSpc>
                <a:spcPct val="110000"/>
              </a:lnSpc>
              <a:spcAft>
                <a:spcPts val="0"/>
              </a:spcAft>
              <a:buClr>
                <a:schemeClr val="accent3"/>
              </a:buClr>
              <a:buFont typeface="Georgia"/>
              <a:buNone/>
              <a:defRPr/>
            </a:pPr>
            <a:r>
              <a:rPr lang="en-US" altLang="zh-CN" dirty="0"/>
              <a:t>  return m == n;</a:t>
            </a:r>
          </a:p>
          <a:p>
            <a:pPr marL="365760" indent="-256032" eaLnBrk="1" fontAlgn="auto" hangingPunct="1">
              <a:lnSpc>
                <a:spcPct val="110000"/>
              </a:lnSpc>
              <a:spcAft>
                <a:spcPts val="0"/>
              </a:spcAft>
              <a:buClr>
                <a:schemeClr val="accent3"/>
              </a:buClr>
              <a:buFont typeface="Georgia"/>
              <a:buNone/>
              <a:defRPr/>
            </a:pPr>
            <a:r>
              <a:rPr lang="en-US" altLang="zh-CN" dirty="0"/>
              <a:t>}</a:t>
            </a:r>
          </a:p>
        </p:txBody>
      </p:sp>
      <p:sp>
        <p:nvSpPr>
          <p:cNvPr id="27653" name="标题 1"/>
          <p:cNvSpPr>
            <a:spLocks noGrp="1"/>
          </p:cNvSpPr>
          <p:nvPr>
            <p:ph type="title"/>
          </p:nvPr>
        </p:nvSpPr>
        <p:spPr>
          <a:xfrm>
            <a:off x="6376988" y="985837"/>
            <a:ext cx="2614612" cy="1071563"/>
          </a:xfrm>
          <a:solidFill>
            <a:schemeClr val="bg1"/>
          </a:solidFill>
        </p:spPr>
        <p:txBody>
          <a:bodyPr/>
          <a:lstStyle/>
          <a:p>
            <a:pPr eaLnBrk="1" hangingPunct="1"/>
            <a:r>
              <a:rPr lang="zh-CN" altLang="en-US" dirty="0">
                <a:latin typeface="+mn-lt"/>
              </a:rPr>
              <a:t>例</a:t>
            </a:r>
            <a:r>
              <a:rPr lang="en-US" altLang="zh-CN" dirty="0">
                <a:latin typeface="+mn-lt"/>
              </a:rPr>
              <a:t>3-4</a:t>
            </a:r>
            <a:r>
              <a:rPr lang="zh-CN" altLang="en-US" dirty="0">
                <a:latin typeface="+mn-lt"/>
              </a:rPr>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Tree>
    <p:extLst>
      <p:ext uri="{BB962C8B-B14F-4D97-AF65-F5344CB8AC3E}">
        <p14:creationId xmlns:p14="http://schemas.microsoft.com/office/powerpoint/2010/main" val="4332952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3" name="内容占位符 2"/>
          <p:cNvSpPr>
            <a:spLocks noGrp="1"/>
          </p:cNvSpPr>
          <p:nvPr>
            <p:ph idx="1"/>
          </p:nvPr>
        </p:nvSpPr>
        <p:spPr>
          <a:xfrm>
            <a:off x="214313" y="1371600"/>
            <a:ext cx="8758237" cy="4968875"/>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a:t>int main() {</a:t>
            </a:r>
            <a:endParaRPr lang="en-US" altLang="zh-CN" dirty="0"/>
          </a:p>
          <a:p>
            <a:pPr marL="365760" indent="-256032" eaLnBrk="1" fontAlgn="auto" hangingPunct="1">
              <a:lnSpc>
                <a:spcPct val="90000"/>
              </a:lnSpc>
              <a:spcAft>
                <a:spcPts val="0"/>
              </a:spcAft>
              <a:buClr>
                <a:schemeClr val="accent3"/>
              </a:buClr>
              <a:buFont typeface="Georgia"/>
              <a:buNone/>
              <a:defRPr/>
            </a:pPr>
            <a:r>
              <a:rPr lang="en-US" altLang="zh-CN"/>
              <a:t>	for(unsigned m = 11; m &lt; 1000; m</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a:t>	  if (</a:t>
            </a:r>
            <a:r>
              <a:rPr lang="en-US" altLang="zh-CN" err="1">
                <a:solidFill>
                  <a:schemeClr val="accent4">
                    <a:lumMod val="75000"/>
                  </a:schemeClr>
                </a:solidFill>
              </a:rPr>
              <a:t>symm</a:t>
            </a:r>
            <a:r>
              <a:rPr lang="en-US" altLang="zh-CN"/>
              <a:t>(m) &amp;&amp; </a:t>
            </a:r>
            <a:r>
              <a:rPr lang="en-US" altLang="zh-CN">
                <a:solidFill>
                  <a:schemeClr val="accent4">
                    <a:lumMod val="75000"/>
                  </a:schemeClr>
                </a:solidFill>
              </a:rPr>
              <a:t>symm</a:t>
            </a:r>
            <a:r>
              <a:rPr lang="en-US" altLang="zh-CN"/>
              <a:t>(m * m) &amp;&amp;</a:t>
            </a:r>
            <a:endParaRPr lang="en-US" altLang="zh-CN" dirty="0"/>
          </a:p>
          <a:p>
            <a:pPr marL="365760" indent="-256032" eaLnBrk="1" fontAlgn="auto" hangingPunct="1">
              <a:lnSpc>
                <a:spcPct val="90000"/>
              </a:lnSpc>
              <a:spcAft>
                <a:spcPts val="0"/>
              </a:spcAft>
              <a:buClr>
                <a:schemeClr val="accent3"/>
              </a:buClr>
              <a:buFont typeface="Georgia"/>
              <a:buNone/>
              <a:defRPr/>
            </a:pPr>
            <a:r>
              <a:rPr lang="en-US" altLang="zh-CN">
                <a:solidFill>
                  <a:srgbClr val="FFFF66"/>
                </a:solidFill>
              </a:rPr>
              <a:t>	      </a:t>
            </a:r>
            <a:r>
              <a:rPr lang="en-US" altLang="zh-CN">
                <a:solidFill>
                  <a:schemeClr val="accent4">
                    <a:lumMod val="75000"/>
                  </a:schemeClr>
                </a:solidFill>
              </a:rPr>
              <a:t>symm</a:t>
            </a:r>
            <a:r>
              <a:rPr lang="en-US" altLang="zh-CN"/>
              <a:t>(m * m * m)) {</a:t>
            </a:r>
            <a:endParaRPr lang="en-US" altLang="zh-CN" dirty="0"/>
          </a:p>
          <a:p>
            <a:pPr marL="365760" indent="-256032" eaLnBrk="1" fontAlgn="auto" hangingPunct="1">
              <a:lnSpc>
                <a:spcPct val="90000"/>
              </a:lnSpc>
              <a:spcAft>
                <a:spcPts val="0"/>
              </a:spcAft>
              <a:buClr>
                <a:schemeClr val="accent3"/>
              </a:buClr>
              <a:buFont typeface="Georgia"/>
              <a:buNone/>
              <a:defRPr/>
            </a:pPr>
            <a:r>
              <a:rPr lang="fr-FR" altLang="zh-CN"/>
              <a:t>	    cout &lt;&lt; "m = " &lt;&lt; m</a:t>
            </a:r>
            <a:r>
              <a:rPr lang="fr-FR" altLang="zh-CN" dirty="0"/>
              <a:t>;</a:t>
            </a:r>
          </a:p>
          <a:p>
            <a:pPr marL="365760" indent="-256032" eaLnBrk="1" fontAlgn="auto" hangingPunct="1">
              <a:lnSpc>
                <a:spcPct val="90000"/>
              </a:lnSpc>
              <a:spcAft>
                <a:spcPts val="0"/>
              </a:spcAft>
              <a:buClr>
                <a:schemeClr val="accent3"/>
              </a:buClr>
              <a:buFont typeface="Georgia"/>
              <a:buNone/>
              <a:defRPr/>
            </a:pPr>
            <a:r>
              <a:rPr lang="fr-FR" altLang="zh-CN"/>
              <a:t>	    cout &lt;&lt; "  m * m = " &lt;&lt; m * m</a:t>
            </a:r>
            <a:r>
              <a:rPr lang="fr-FR" altLang="zh-CN" dirty="0"/>
              <a:t>;</a:t>
            </a:r>
          </a:p>
          <a:p>
            <a:pPr marL="365760" indent="-256032" eaLnBrk="1" fontAlgn="auto" hangingPunct="1">
              <a:lnSpc>
                <a:spcPct val="90000"/>
              </a:lnSpc>
              <a:spcAft>
                <a:spcPts val="0"/>
              </a:spcAft>
              <a:buClr>
                <a:schemeClr val="accent3"/>
              </a:buClr>
              <a:buFont typeface="Georgia"/>
              <a:buNone/>
              <a:defRPr/>
            </a:pPr>
            <a:r>
              <a:rPr lang="fr-FR" altLang="zh-CN"/>
              <a:t>	    cout &lt;&lt; "  m * m * m = "</a:t>
            </a:r>
            <a:endParaRPr lang="fr-FR" altLang="zh-CN" dirty="0"/>
          </a:p>
          <a:p>
            <a:pPr marL="365760" indent="-256032" eaLnBrk="1" fontAlgn="auto" hangingPunct="1">
              <a:lnSpc>
                <a:spcPct val="90000"/>
              </a:lnSpc>
              <a:spcAft>
                <a:spcPts val="0"/>
              </a:spcAft>
              <a:buClr>
                <a:schemeClr val="accent3"/>
              </a:buClr>
              <a:buFont typeface="Georgia"/>
              <a:buNone/>
              <a:defRPr/>
            </a:pPr>
            <a:r>
              <a:rPr lang="fr-FR" altLang="zh-CN"/>
              <a:t>	         &lt;&lt; m * m * m &lt;&lt; endl</a:t>
            </a:r>
            <a:r>
              <a:rPr lang="fr-FR" altLang="zh-CN" dirty="0"/>
              <a:t>;</a:t>
            </a:r>
          </a:p>
          <a:p>
            <a:pPr marL="365760" indent="-256032" eaLnBrk="1" fontAlgn="auto" hangingPunct="1">
              <a:lnSpc>
                <a:spcPct val="90000"/>
              </a:lnSpc>
              <a:spcAft>
                <a:spcPts val="0"/>
              </a:spcAft>
              <a:buClr>
                <a:schemeClr val="accent3"/>
              </a:buClr>
              <a:buFont typeface="Georgia"/>
              <a:buNone/>
              <a:defRPr/>
            </a:pPr>
            <a:r>
              <a:rPr lang="en-US" altLang="zh-CN"/>
              <a:t>	  }</a:t>
            </a:r>
            <a:endParaRPr lang="en-US" altLang="zh-CN" dirty="0"/>
          </a:p>
          <a:p>
            <a:pPr marL="365760" indent="-256032" eaLnBrk="1" fontAlgn="auto" hangingPunct="1">
              <a:lnSpc>
                <a:spcPct val="90000"/>
              </a:lnSpc>
              <a:spcAft>
                <a:spcPts val="0"/>
              </a:spcAft>
              <a:buClr>
                <a:schemeClr val="accent3"/>
              </a:buClr>
              <a:buFont typeface="Georgia"/>
              <a:buNone/>
              <a:defRPr/>
            </a:pPr>
            <a:r>
              <a:rPr lang="en-US" altLang="zh-CN"/>
              <a:t>	return 0</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a:t>
            </a:r>
          </a:p>
        </p:txBody>
      </p:sp>
      <p:sp>
        <p:nvSpPr>
          <p:cNvPr id="28677" name="标题 1"/>
          <p:cNvSpPr>
            <a:spLocks noGrp="1"/>
          </p:cNvSpPr>
          <p:nvPr>
            <p:ph type="title"/>
          </p:nvPr>
        </p:nvSpPr>
        <p:spPr>
          <a:xfrm>
            <a:off x="6286500" y="5195888"/>
            <a:ext cx="2686050" cy="1138237"/>
          </a:xfrm>
          <a:solidFill>
            <a:schemeClr val="bg1"/>
          </a:solidFill>
        </p:spPr>
        <p:txBody>
          <a:bodyPr/>
          <a:lstStyle/>
          <a:p>
            <a:pPr eaLnBrk="1" hangingPunct="1"/>
            <a:r>
              <a:rPr lang="zh-CN" altLang="en-US" dirty="0">
                <a:latin typeface="+mn-lt"/>
              </a:rPr>
              <a:t>例</a:t>
            </a:r>
            <a:r>
              <a:rPr lang="en-US" altLang="zh-CN" dirty="0">
                <a:latin typeface="+mn-lt"/>
              </a:rPr>
              <a:t>3-4</a:t>
            </a:r>
            <a:r>
              <a:rPr lang="zh-CN" altLang="en-US" dirty="0">
                <a:latin typeface="+mn-lt"/>
              </a:rPr>
              <a:t>（续）</a:t>
            </a:r>
          </a:p>
        </p:txBody>
      </p:sp>
      <p:sp>
        <p:nvSpPr>
          <p:cNvPr id="7" name="内容占位符 2"/>
          <p:cNvSpPr txBox="1">
            <a:spLocks/>
          </p:cNvSpPr>
          <p:nvPr/>
        </p:nvSpPr>
        <p:spPr bwMode="auto">
          <a:xfrm>
            <a:off x="1905000" y="5189537"/>
            <a:ext cx="4381500" cy="1144587"/>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2"/>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marL="0" indent="0" eaLnBrk="1" fontAlgn="auto" hangingPunct="1">
              <a:lnSpc>
                <a:spcPct val="110000"/>
              </a:lnSpc>
              <a:spcAft>
                <a:spcPts val="0"/>
              </a:spcAft>
              <a:buClr>
                <a:schemeClr val="accent3"/>
              </a:buClr>
              <a:buFont typeface="Georgia"/>
              <a:buNone/>
              <a:defRPr/>
            </a:pPr>
            <a:r>
              <a:rPr lang="zh-CN" altLang="en-US" kern="0" dirty="0"/>
              <a:t>运行结果：</a:t>
            </a:r>
          </a:p>
          <a:p>
            <a:pPr marL="0" indent="0" eaLnBrk="1" fontAlgn="auto" hangingPunct="1">
              <a:lnSpc>
                <a:spcPct val="110000"/>
              </a:lnSpc>
              <a:spcAft>
                <a:spcPts val="0"/>
              </a:spcAft>
              <a:buClr>
                <a:schemeClr val="accent3"/>
              </a:buClr>
              <a:buFont typeface="Georgia"/>
              <a:buNone/>
              <a:defRPr/>
            </a:pPr>
            <a:r>
              <a:rPr lang="en-US" altLang="zh-CN" kern="0"/>
              <a:t>m=11  m*m=121  m*m*m=1331</a:t>
            </a:r>
            <a:endParaRPr lang="en-US" altLang="zh-CN" kern="0" dirty="0"/>
          </a:p>
          <a:p>
            <a:pPr marL="0" indent="0" eaLnBrk="1" fontAlgn="auto" hangingPunct="1">
              <a:lnSpc>
                <a:spcPct val="110000"/>
              </a:lnSpc>
              <a:spcAft>
                <a:spcPts val="0"/>
              </a:spcAft>
              <a:buClr>
                <a:schemeClr val="accent3"/>
              </a:buClr>
              <a:buFont typeface="Georgia"/>
              <a:buNone/>
              <a:defRPr/>
            </a:pPr>
            <a:r>
              <a:rPr lang="en-US" altLang="zh-CN" kern="0"/>
              <a:t>m=101  m*m=10201  m*m*m=1030301</a:t>
            </a:r>
            <a:endParaRPr lang="en-US" altLang="zh-CN" kern="0" dirty="0"/>
          </a:p>
          <a:p>
            <a:pPr marL="0" indent="0" eaLnBrk="1" fontAlgn="auto" hangingPunct="1">
              <a:lnSpc>
                <a:spcPct val="110000"/>
              </a:lnSpc>
              <a:spcAft>
                <a:spcPts val="0"/>
              </a:spcAft>
              <a:buClr>
                <a:schemeClr val="accent3"/>
              </a:buClr>
              <a:buFont typeface="Georgia"/>
              <a:buNone/>
              <a:defRPr/>
            </a:pPr>
            <a:r>
              <a:rPr lang="en-US" altLang="zh-CN" kern="0"/>
              <a:t>m=111  m*m=12321  m*m*m=1367631</a:t>
            </a:r>
            <a:endParaRPr lang="en-US" altLang="zh-CN" kern="0" dirty="0"/>
          </a:p>
          <a:p>
            <a:pPr marL="365760" indent="-256032" eaLnBrk="1" fontAlgn="auto" hangingPunct="1">
              <a:lnSpc>
                <a:spcPct val="110000"/>
              </a:lnSpc>
              <a:spcAft>
                <a:spcPts val="1200"/>
              </a:spcAft>
              <a:buClr>
                <a:schemeClr val="accent3"/>
              </a:buClr>
              <a:buFont typeface="Georgia"/>
              <a:buChar char="•"/>
              <a:defRPr/>
            </a:pPr>
            <a:endParaRPr lang="zh-CN" altLang="en-US" kern="0" dirty="0"/>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Tree>
    <p:extLst>
      <p:ext uri="{BB962C8B-B14F-4D97-AF65-F5344CB8AC3E}">
        <p14:creationId xmlns:p14="http://schemas.microsoft.com/office/powerpoint/2010/main" val="19825774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a:xfrm>
            <a:off x="0" y="966788"/>
            <a:ext cx="6704013" cy="954087"/>
          </a:xfrm>
        </p:spPr>
        <p:txBody>
          <a:bodyPr/>
          <a:lstStyle/>
          <a:p>
            <a:pPr algn="l" eaLnBrk="1" hangingPunct="1"/>
            <a:r>
              <a:rPr lang="zh-CN" altLang="en-US"/>
              <a:t>例</a:t>
            </a:r>
            <a:r>
              <a:rPr lang="en-US" altLang="zh-CN"/>
              <a:t>3-5</a:t>
            </a:r>
            <a:endParaRPr lang="zh-CN" altLang="en-US"/>
          </a:p>
        </p:txBody>
      </p:sp>
      <p:sp>
        <p:nvSpPr>
          <p:cNvPr id="2053" name="内容占位符 2"/>
          <p:cNvSpPr>
            <a:spLocks noGrp="1"/>
          </p:cNvSpPr>
          <p:nvPr>
            <p:ph idx="1"/>
          </p:nvPr>
        </p:nvSpPr>
        <p:spPr>
          <a:xfrm>
            <a:off x="457200" y="1905000"/>
            <a:ext cx="8029575" cy="4327525"/>
          </a:xfrm>
          <a:solidFill>
            <a:schemeClr val="bg1"/>
          </a:solidFill>
        </p:spPr>
        <p:txBody>
          <a:bodyPr/>
          <a:lstStyle/>
          <a:p>
            <a:pPr eaLnBrk="1" hangingPunct="1"/>
            <a:r>
              <a:rPr lang="zh-CN" altLang="en-US" sz="2800" dirty="0">
                <a:latin typeface="宋体" panose="02010600030101010101" pitchFamily="2" charset="-122"/>
              </a:rPr>
              <a:t>计算如下公式，并输出结果：</a:t>
            </a:r>
          </a:p>
          <a:p>
            <a:pPr eaLnBrk="1" hangingPunct="1"/>
            <a:endParaRPr lang="en-US" altLang="zh-CN" sz="2800" dirty="0">
              <a:latin typeface="宋体" panose="02010600030101010101" pitchFamily="2" charset="-122"/>
            </a:endParaRPr>
          </a:p>
          <a:p>
            <a:pPr eaLnBrk="1" hangingPunct="1"/>
            <a:endParaRPr lang="en-US" altLang="zh-CN" sz="2800" dirty="0">
              <a:latin typeface="宋体" panose="02010600030101010101" pitchFamily="2" charset="-122"/>
            </a:endParaRPr>
          </a:p>
          <a:p>
            <a:pPr eaLnBrk="1" hangingPunct="1"/>
            <a:r>
              <a:rPr lang="zh-CN" altLang="en-US" sz="2800" dirty="0">
                <a:latin typeface="宋体" panose="02010600030101010101" pitchFamily="2" charset="-122"/>
              </a:rPr>
              <a:t>其中</a:t>
            </a:r>
            <a:r>
              <a:rPr lang="en-US" altLang="zh-CN" sz="2800" dirty="0">
                <a:latin typeface="宋体" panose="02010600030101010101" pitchFamily="2" charset="-122"/>
              </a:rPr>
              <a:t>r</a:t>
            </a:r>
            <a:r>
              <a:rPr lang="zh-CN" altLang="en-US" sz="2800" dirty="0">
                <a:latin typeface="宋体" panose="02010600030101010101" pitchFamily="2" charset="-122"/>
              </a:rPr>
              <a:t>、</a:t>
            </a:r>
            <a:r>
              <a:rPr lang="en-US" altLang="zh-CN" sz="2800" dirty="0">
                <a:latin typeface="宋体" panose="02010600030101010101" pitchFamily="2" charset="-122"/>
              </a:rPr>
              <a:t>s</a:t>
            </a:r>
            <a:r>
              <a:rPr lang="zh-CN" altLang="en-US" sz="2800" dirty="0">
                <a:latin typeface="宋体" panose="02010600030101010101" pitchFamily="2" charset="-122"/>
              </a:rPr>
              <a:t>的值由键盘输入。</a:t>
            </a:r>
            <a:r>
              <a:rPr lang="en-US" altLang="zh-CN" sz="2800" dirty="0">
                <a:latin typeface="宋体" panose="02010600030101010101" pitchFamily="2" charset="-122"/>
              </a:rPr>
              <a:t>sin x</a:t>
            </a:r>
            <a:r>
              <a:rPr lang="zh-CN" altLang="en-US" sz="2800" dirty="0">
                <a:latin typeface="宋体" panose="02010600030101010101" pitchFamily="2" charset="-122"/>
              </a:rPr>
              <a:t>的近似值按如下公式计算，计算精度为</a:t>
            </a:r>
            <a:r>
              <a:rPr lang="en-US" altLang="zh-CN" sz="2800" dirty="0">
                <a:latin typeface="宋体" panose="02010600030101010101" pitchFamily="2" charset="-122"/>
              </a:rPr>
              <a:t>10</a:t>
            </a:r>
            <a:r>
              <a:rPr lang="en-US" altLang="zh-CN" sz="2800" baseline="30000" dirty="0">
                <a:latin typeface="宋体" panose="02010600030101010101" pitchFamily="2" charset="-122"/>
              </a:rPr>
              <a:t>-6</a:t>
            </a:r>
            <a:r>
              <a:rPr lang="zh-CN" altLang="en-US" sz="2800" dirty="0">
                <a:latin typeface="宋体" panose="02010600030101010101" pitchFamily="2" charset="-122"/>
              </a:rPr>
              <a:t>：</a:t>
            </a:r>
            <a:endParaRPr lang="en-US" altLang="zh-CN" sz="2800" dirty="0">
              <a:latin typeface="宋体" panose="02010600030101010101" pitchFamily="2" charset="-122"/>
            </a:endParaRPr>
          </a:p>
          <a:p>
            <a:pPr eaLnBrk="1" hangingPunct="1"/>
            <a:endParaRPr lang="zh-CN" altLang="en-US" sz="2800" dirty="0">
              <a:latin typeface="宋体" panose="02010600030101010101" pitchFamily="2" charset="-122"/>
            </a:endParaRPr>
          </a:p>
          <a:p>
            <a:pPr eaLnBrk="1" hangingPunct="1">
              <a:lnSpc>
                <a:spcPct val="95000"/>
              </a:lnSpc>
              <a:spcBef>
                <a:spcPct val="0"/>
              </a:spcBef>
              <a:buFont typeface="Georgia" panose="02040502050405020303" pitchFamily="18" charset="0"/>
              <a:buNone/>
            </a:pPr>
            <a:endParaRPr lang="zh-CN" altLang="en-US" sz="2800" dirty="0"/>
          </a:p>
        </p:txBody>
      </p:sp>
      <p:graphicFrame>
        <p:nvGraphicFramePr>
          <p:cNvPr id="2050" name="Object 2"/>
          <p:cNvGraphicFramePr>
            <a:graphicFrameLocks noChangeAspect="1"/>
          </p:cNvGraphicFramePr>
          <p:nvPr>
            <p:extLst>
              <p:ext uri="{D42A27DB-BD31-4B8C-83A1-F6EECF244321}">
                <p14:modId xmlns:p14="http://schemas.microsoft.com/office/powerpoint/2010/main" val="276007667"/>
              </p:ext>
            </p:extLst>
          </p:nvPr>
        </p:nvGraphicFramePr>
        <p:xfrm>
          <a:off x="2533650" y="2498726"/>
          <a:ext cx="4019550" cy="1451505"/>
        </p:xfrm>
        <a:graphic>
          <a:graphicData uri="http://schemas.openxmlformats.org/presentationml/2006/ole">
            <mc:AlternateContent xmlns:mc="http://schemas.openxmlformats.org/markup-compatibility/2006">
              <mc:Choice xmlns:v="urn:schemas-microsoft-com:vml" Requires="v">
                <p:oleObj spid="_x0000_s2286" name="Equation" r:id="rId4" imgW="1968480" imgH="711000" progId="Equation.DSMT4">
                  <p:embed/>
                </p:oleObj>
              </mc:Choice>
              <mc:Fallback>
                <p:oleObj name="Equation" r:id="rId4" imgW="196848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50" y="2498726"/>
                        <a:ext cx="4019550" cy="1451505"/>
                      </a:xfrm>
                      <a:prstGeom prst="rect">
                        <a:avLst/>
                      </a:prstGeom>
                      <a:noFill/>
                      <a:ln>
                        <a:noFill/>
                      </a:ln>
                      <a:effec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771550491"/>
              </p:ext>
            </p:extLst>
          </p:nvPr>
        </p:nvGraphicFramePr>
        <p:xfrm>
          <a:off x="1228725" y="5013326"/>
          <a:ext cx="6772275" cy="1000125"/>
        </p:xfrm>
        <a:graphic>
          <a:graphicData uri="http://schemas.openxmlformats.org/presentationml/2006/ole">
            <mc:AlternateContent xmlns:mc="http://schemas.openxmlformats.org/markup-compatibility/2006">
              <mc:Choice xmlns:v="urn:schemas-microsoft-com:vml" Requires="v">
                <p:oleObj spid="_x0000_s2287" name="Equation" r:id="rId6" imgW="3009600" imgH="444240" progId="Equation.DSMT4">
                  <p:embed/>
                </p:oleObj>
              </mc:Choice>
              <mc:Fallback>
                <p:oleObj name="Equation" r:id="rId6" imgW="300960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725" y="5013326"/>
                        <a:ext cx="67722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1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Tree>
    <p:extLst>
      <p:ext uri="{BB962C8B-B14F-4D97-AF65-F5344CB8AC3E}">
        <p14:creationId xmlns:p14="http://schemas.microsoft.com/office/powerpoint/2010/main" val="6218375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3" name="内容占位符 2"/>
          <p:cNvSpPr>
            <a:spLocks noGrp="1"/>
          </p:cNvSpPr>
          <p:nvPr>
            <p:ph idx="1"/>
          </p:nvPr>
        </p:nvSpPr>
        <p:spPr>
          <a:xfrm>
            <a:off x="152400" y="1142999"/>
            <a:ext cx="8858250" cy="5495925"/>
          </a:xfrm>
          <a:solidFill>
            <a:srgbClr val="85FFFF"/>
          </a:solidFill>
        </p:spPr>
        <p:txBody>
          <a:bodyPr>
            <a:normAutofit fontScale="92500" lnSpcReduction="10000"/>
          </a:bodyPr>
          <a:lstStyle/>
          <a:p>
            <a:pPr eaLnBrk="1" hangingPunct="1">
              <a:lnSpc>
                <a:spcPct val="80000"/>
              </a:lnSpc>
              <a:buFont typeface="Wingdings" pitchFamily="2" charset="2"/>
              <a:buNone/>
              <a:defRPr/>
            </a:pPr>
            <a:r>
              <a:rPr lang="en-US" altLang="zh-CN"/>
              <a:t>#include &lt;</a:t>
            </a:r>
            <a:r>
              <a:rPr lang="en-US" altLang="zh-CN" dirty="0" err="1"/>
              <a:t>iostream</a:t>
            </a:r>
            <a:r>
              <a:rPr lang="en-US" altLang="zh-CN" dirty="0"/>
              <a:t>&gt;</a:t>
            </a:r>
          </a:p>
          <a:p>
            <a:pPr eaLnBrk="1" hangingPunct="1">
              <a:lnSpc>
                <a:spcPct val="80000"/>
              </a:lnSpc>
              <a:buFont typeface="Wingdings" pitchFamily="2" charset="2"/>
              <a:buNone/>
              <a:defRPr/>
            </a:pPr>
            <a:r>
              <a:rPr lang="en-US" altLang="zh-CN"/>
              <a:t>#include &lt;</a:t>
            </a:r>
            <a:r>
              <a:rPr lang="en-US" altLang="zh-CN" err="1"/>
              <a:t>cmath</a:t>
            </a:r>
            <a:r>
              <a:rPr lang="en-US" altLang="zh-CN"/>
              <a:t>&gt;  /*</a:t>
            </a:r>
            <a:r>
              <a:rPr lang="zh-CN" altLang="en-US" dirty="0"/>
              <a:t>对</a:t>
            </a:r>
            <a:r>
              <a:rPr lang="en-US" altLang="zh-CN" dirty="0"/>
              <a:t>C++</a:t>
            </a:r>
            <a:r>
              <a:rPr lang="zh-CN" altLang="en-US" dirty="0"/>
              <a:t>标准库中数学函数的说明</a:t>
            </a:r>
            <a:r>
              <a:rPr lang="en-US" altLang="zh-CN" dirty="0"/>
              <a:t>*/</a:t>
            </a:r>
            <a:endParaRPr lang="zh-CN" altLang="en-US" dirty="0"/>
          </a:p>
          <a:p>
            <a:pPr eaLnBrk="1" hangingPunct="1">
              <a:lnSpc>
                <a:spcPct val="80000"/>
              </a:lnSpc>
              <a:buFont typeface="Wingdings" pitchFamily="2" charset="2"/>
              <a:buNone/>
              <a:defRPr/>
            </a:pPr>
            <a:r>
              <a:rPr lang="en-US" altLang="zh-CN"/>
              <a:t>using namespace std</a:t>
            </a:r>
            <a:r>
              <a:rPr lang="en-US" altLang="zh-CN" dirty="0"/>
              <a:t>;</a:t>
            </a:r>
          </a:p>
          <a:p>
            <a:pPr eaLnBrk="1" hangingPunct="1">
              <a:lnSpc>
                <a:spcPct val="80000"/>
              </a:lnSpc>
              <a:buFont typeface="Wingdings" pitchFamily="2" charset="2"/>
              <a:buNone/>
              <a:defRPr/>
            </a:pPr>
            <a:r>
              <a:rPr lang="en-US" altLang="zh-CN"/>
              <a:t> </a:t>
            </a:r>
            <a:endParaRPr lang="en-US" altLang="zh-CN" dirty="0"/>
          </a:p>
          <a:p>
            <a:pPr eaLnBrk="1" hangingPunct="1">
              <a:lnSpc>
                <a:spcPct val="80000"/>
              </a:lnSpc>
              <a:buFont typeface="Wingdings" pitchFamily="2" charset="2"/>
              <a:buNone/>
              <a:defRPr/>
            </a:pPr>
            <a:r>
              <a:rPr lang="en-US" altLang="zh-CN"/>
              <a:t>const double TINY_VALUE = 1e-10</a:t>
            </a:r>
            <a:r>
              <a:rPr lang="en-US" altLang="zh-CN" dirty="0"/>
              <a:t>;</a:t>
            </a:r>
          </a:p>
          <a:p>
            <a:pPr eaLnBrk="1" hangingPunct="1">
              <a:lnSpc>
                <a:spcPct val="80000"/>
              </a:lnSpc>
              <a:buFont typeface="Wingdings" pitchFamily="2" charset="2"/>
              <a:buNone/>
              <a:defRPr/>
            </a:pPr>
            <a:r>
              <a:rPr lang="en-US" altLang="zh-CN"/>
              <a:t> </a:t>
            </a:r>
            <a:endParaRPr lang="en-US" altLang="zh-CN" dirty="0"/>
          </a:p>
          <a:p>
            <a:pPr eaLnBrk="1" hangingPunct="1">
              <a:lnSpc>
                <a:spcPct val="80000"/>
              </a:lnSpc>
              <a:buFont typeface="Wingdings" pitchFamily="2" charset="2"/>
              <a:buNone/>
              <a:defRPr/>
            </a:pPr>
            <a:r>
              <a:rPr lang="en-US" altLang="zh-CN"/>
              <a:t>double tsin(double x) {</a:t>
            </a:r>
            <a:endParaRPr lang="en-US" altLang="zh-CN" dirty="0"/>
          </a:p>
          <a:p>
            <a:pPr eaLnBrk="1" hangingPunct="1">
              <a:lnSpc>
                <a:spcPct val="80000"/>
              </a:lnSpc>
              <a:buFont typeface="Wingdings" pitchFamily="2" charset="2"/>
              <a:buNone/>
              <a:defRPr/>
            </a:pPr>
            <a:r>
              <a:rPr lang="en-US" altLang="zh-CN"/>
              <a:t>	double g = 0</a:t>
            </a:r>
            <a:r>
              <a:rPr lang="en-US" altLang="zh-CN" dirty="0"/>
              <a:t>;</a:t>
            </a:r>
          </a:p>
          <a:p>
            <a:pPr eaLnBrk="1" hangingPunct="1">
              <a:lnSpc>
                <a:spcPct val="80000"/>
              </a:lnSpc>
              <a:buFont typeface="Wingdings" pitchFamily="2" charset="2"/>
              <a:buNone/>
              <a:defRPr/>
            </a:pPr>
            <a:r>
              <a:rPr lang="en-US" altLang="zh-CN"/>
              <a:t>	double t = x</a:t>
            </a:r>
            <a:r>
              <a:rPr lang="en-US" altLang="zh-CN" dirty="0"/>
              <a:t>;</a:t>
            </a:r>
          </a:p>
          <a:p>
            <a:pPr eaLnBrk="1" hangingPunct="1">
              <a:lnSpc>
                <a:spcPct val="80000"/>
              </a:lnSpc>
              <a:buFont typeface="Wingdings" pitchFamily="2" charset="2"/>
              <a:buNone/>
              <a:defRPr/>
            </a:pPr>
            <a:r>
              <a:rPr lang="en-US" altLang="zh-CN"/>
              <a:t>	int n = 1</a:t>
            </a:r>
            <a:r>
              <a:rPr lang="en-US" altLang="zh-CN" dirty="0"/>
              <a:t>;</a:t>
            </a:r>
          </a:p>
          <a:p>
            <a:pPr eaLnBrk="1" hangingPunct="1">
              <a:lnSpc>
                <a:spcPct val="80000"/>
              </a:lnSpc>
              <a:buFont typeface="Wingdings" pitchFamily="2" charset="2"/>
              <a:buNone/>
              <a:defRPr/>
            </a:pPr>
            <a:r>
              <a:rPr lang="en-US" altLang="zh-CN"/>
              <a:t>	do {</a:t>
            </a:r>
            <a:endParaRPr lang="en-US" altLang="zh-CN" dirty="0"/>
          </a:p>
          <a:p>
            <a:pPr eaLnBrk="1" hangingPunct="1">
              <a:lnSpc>
                <a:spcPct val="80000"/>
              </a:lnSpc>
              <a:buFont typeface="Wingdings" pitchFamily="2" charset="2"/>
              <a:buNone/>
              <a:defRPr/>
            </a:pPr>
            <a:r>
              <a:rPr lang="en-US" altLang="zh-CN" dirty="0"/>
              <a:t>	</a:t>
            </a:r>
            <a:r>
              <a:rPr lang="en-US" altLang="zh-CN"/>
              <a:t>	g += t</a:t>
            </a:r>
            <a:r>
              <a:rPr lang="en-US" altLang="zh-CN" dirty="0"/>
              <a:t>;</a:t>
            </a:r>
          </a:p>
          <a:p>
            <a:pPr eaLnBrk="1" hangingPunct="1">
              <a:lnSpc>
                <a:spcPct val="80000"/>
              </a:lnSpc>
              <a:buFont typeface="Wingdings" pitchFamily="2" charset="2"/>
              <a:buNone/>
              <a:defRPr/>
            </a:pPr>
            <a:r>
              <a:rPr lang="en-US" altLang="zh-CN" dirty="0"/>
              <a:t>		n++;</a:t>
            </a:r>
          </a:p>
          <a:p>
            <a:pPr eaLnBrk="1" hangingPunct="1">
              <a:lnSpc>
                <a:spcPct val="80000"/>
              </a:lnSpc>
              <a:buFont typeface="Wingdings" pitchFamily="2" charset="2"/>
              <a:buNone/>
              <a:defRPr/>
            </a:pPr>
            <a:r>
              <a:rPr lang="en-US" altLang="zh-CN" dirty="0"/>
              <a:t>	</a:t>
            </a:r>
            <a:r>
              <a:rPr lang="en-US" altLang="zh-CN"/>
              <a:t>	t = -t * x * x / (2 * n - 1) / (2 * n - 2</a:t>
            </a:r>
            <a:r>
              <a:rPr lang="en-US" altLang="zh-CN" dirty="0"/>
              <a:t>);</a:t>
            </a:r>
          </a:p>
          <a:p>
            <a:pPr eaLnBrk="1" hangingPunct="1">
              <a:lnSpc>
                <a:spcPct val="80000"/>
              </a:lnSpc>
              <a:buFont typeface="Wingdings" pitchFamily="2" charset="2"/>
              <a:buNone/>
              <a:defRPr/>
            </a:pPr>
            <a:r>
              <a:rPr lang="en-US" altLang="zh-CN"/>
              <a:t>	} while (</a:t>
            </a:r>
            <a:r>
              <a:rPr lang="en-US" altLang="zh-CN" err="1"/>
              <a:t>fabs</a:t>
            </a:r>
            <a:r>
              <a:rPr lang="en-US" altLang="zh-CN"/>
              <a:t>(t) &gt;= TINY_VALUE); </a:t>
            </a:r>
            <a:endParaRPr lang="en-US" altLang="zh-CN" dirty="0"/>
          </a:p>
          <a:p>
            <a:pPr eaLnBrk="1" hangingPunct="1">
              <a:lnSpc>
                <a:spcPct val="80000"/>
              </a:lnSpc>
              <a:buFont typeface="Wingdings" pitchFamily="2" charset="2"/>
              <a:buNone/>
              <a:defRPr/>
            </a:pPr>
            <a:r>
              <a:rPr lang="en-US" altLang="zh-CN"/>
              <a:t>	return g</a:t>
            </a:r>
            <a:r>
              <a:rPr lang="en-US" altLang="zh-CN" dirty="0"/>
              <a:t>;</a:t>
            </a:r>
          </a:p>
          <a:p>
            <a:pPr eaLnBrk="1" hangingPunct="1">
              <a:lnSpc>
                <a:spcPct val="80000"/>
              </a:lnSpc>
              <a:buFont typeface="Wingdings" pitchFamily="2" charset="2"/>
              <a:buNone/>
              <a:defRPr/>
            </a:pPr>
            <a:r>
              <a:rPr lang="en-US" altLang="zh-CN"/>
              <a:t>} </a:t>
            </a:r>
            <a:endParaRPr lang="en-US" altLang="zh-CN" dirty="0"/>
          </a:p>
        </p:txBody>
      </p:sp>
      <p:sp>
        <p:nvSpPr>
          <p:cNvPr id="30725" name="标题 1"/>
          <p:cNvSpPr>
            <a:spLocks noGrp="1"/>
          </p:cNvSpPr>
          <p:nvPr>
            <p:ph type="title"/>
          </p:nvPr>
        </p:nvSpPr>
        <p:spPr>
          <a:xfrm>
            <a:off x="6438900" y="5567363"/>
            <a:ext cx="2571750" cy="1138237"/>
          </a:xfrm>
          <a:solidFill>
            <a:schemeClr val="bg1"/>
          </a:solidFill>
        </p:spPr>
        <p:txBody>
          <a:bodyPr/>
          <a:lstStyle/>
          <a:p>
            <a:pPr eaLnBrk="1" hangingPunct="1"/>
            <a:r>
              <a:rPr lang="zh-CN" altLang="en-US" dirty="0">
                <a:latin typeface="+mn-lt"/>
              </a:rPr>
              <a:t>例</a:t>
            </a:r>
            <a:r>
              <a:rPr lang="en-US" altLang="zh-CN" dirty="0">
                <a:latin typeface="+mn-lt"/>
              </a:rPr>
              <a:t>3-5</a:t>
            </a:r>
            <a:r>
              <a:rPr lang="zh-CN" altLang="en-US" dirty="0">
                <a:latin typeface="+mn-lt"/>
              </a:rPr>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Tree>
    <p:extLst>
      <p:ext uri="{BB962C8B-B14F-4D97-AF65-F5344CB8AC3E}">
        <p14:creationId xmlns:p14="http://schemas.microsoft.com/office/powerpoint/2010/main" val="35619367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219200" y="0"/>
            <a:ext cx="6704013" cy="954087"/>
          </a:xfrm>
        </p:spPr>
        <p:txBody>
          <a:bodyPr/>
          <a:lstStyle/>
          <a:p>
            <a:pPr eaLnBrk="1" hangingPunct="1"/>
            <a:r>
              <a:rPr lang="zh-CN" altLang="en-US"/>
              <a:t>目录</a:t>
            </a:r>
          </a:p>
        </p:txBody>
      </p:sp>
      <p:sp>
        <p:nvSpPr>
          <p:cNvPr id="17411" name="Rectangle 5"/>
          <p:cNvSpPr>
            <a:spLocks noGrp="1" noChangeArrowheads="1"/>
          </p:cNvSpPr>
          <p:nvPr>
            <p:ph idx="1"/>
          </p:nvPr>
        </p:nvSpPr>
        <p:spPr>
          <a:xfrm>
            <a:off x="837406" y="1524000"/>
            <a:ext cx="7467600" cy="4114800"/>
          </a:xfrm>
        </p:spPr>
        <p:txBody>
          <a:bodyPr/>
          <a:lstStyle/>
          <a:p>
            <a:pPr marL="808038" eaLnBrk="1" hangingPunct="1">
              <a:buFont typeface="Georgia" panose="02040502050405020303" pitchFamily="18" charset="0"/>
              <a:buNone/>
            </a:pPr>
            <a:r>
              <a:rPr lang="en-US" altLang="zh-CN" sz="2800"/>
              <a:t>3.1  </a:t>
            </a:r>
            <a:r>
              <a:rPr lang="zh-CN" altLang="en-US" sz="2800"/>
              <a:t>函数</a:t>
            </a:r>
            <a:r>
              <a:rPr lang="zh-CN" altLang="en-US" sz="2800" dirty="0"/>
              <a:t>的定义与使用</a:t>
            </a:r>
          </a:p>
          <a:p>
            <a:pPr marL="808038" eaLnBrk="1" hangingPunct="1">
              <a:buFont typeface="Georgia" panose="02040502050405020303" pitchFamily="18" charset="0"/>
              <a:buNone/>
            </a:pPr>
            <a:r>
              <a:rPr lang="en-US" altLang="zh-CN" sz="2800"/>
              <a:t>3.2  </a:t>
            </a:r>
            <a:r>
              <a:rPr lang="zh-CN" altLang="en-US" sz="2800"/>
              <a:t>内</a:t>
            </a:r>
            <a:r>
              <a:rPr lang="zh-CN" altLang="en-US" sz="2800" dirty="0"/>
              <a:t>联函数</a:t>
            </a:r>
          </a:p>
          <a:p>
            <a:pPr marL="808038" eaLnBrk="1" hangingPunct="1">
              <a:buFont typeface="Georgia" panose="02040502050405020303" pitchFamily="18" charset="0"/>
              <a:buNone/>
            </a:pPr>
            <a:r>
              <a:rPr lang="en-US" altLang="zh-CN" sz="2800"/>
              <a:t>3.3  </a:t>
            </a:r>
            <a:r>
              <a:rPr lang="zh-CN" altLang="en-US" sz="2800"/>
              <a:t>带</a:t>
            </a:r>
            <a:r>
              <a:rPr lang="zh-CN" altLang="en-US" sz="2800" dirty="0"/>
              <a:t>缺省形参值的函数</a:t>
            </a:r>
          </a:p>
          <a:p>
            <a:pPr marL="808038" eaLnBrk="1" hangingPunct="1">
              <a:buFont typeface="Georgia" panose="02040502050405020303" pitchFamily="18" charset="0"/>
              <a:buNone/>
            </a:pPr>
            <a:r>
              <a:rPr lang="en-US" altLang="zh-CN" sz="2800"/>
              <a:t>3.4  </a:t>
            </a:r>
            <a:r>
              <a:rPr lang="zh-CN" altLang="en-US" sz="2800"/>
              <a:t>函数</a:t>
            </a:r>
            <a:r>
              <a:rPr lang="zh-CN" altLang="en-US" sz="2800" dirty="0"/>
              <a:t>重载</a:t>
            </a:r>
          </a:p>
          <a:p>
            <a:pPr marL="808038" eaLnBrk="1" hangingPunct="1">
              <a:buFont typeface="Georgia" panose="02040502050405020303" pitchFamily="18" charset="0"/>
              <a:buNone/>
            </a:pPr>
            <a:r>
              <a:rPr lang="en-US" altLang="zh-CN" sz="2800"/>
              <a:t>3.5  </a:t>
            </a:r>
            <a:r>
              <a:rPr lang="zh-CN" altLang="en-US" sz="2800"/>
              <a:t>使用</a:t>
            </a:r>
            <a:r>
              <a:rPr lang="en-US" altLang="zh-CN" sz="2800" dirty="0"/>
              <a:t>C++</a:t>
            </a:r>
            <a:r>
              <a:rPr lang="zh-CN" altLang="en-US" sz="2800" dirty="0"/>
              <a:t>系统函数</a:t>
            </a:r>
            <a:endParaRPr lang="en-US" altLang="zh-CN" sz="2800" dirty="0"/>
          </a:p>
          <a:p>
            <a:pPr marL="808038" eaLnBrk="1" hangingPunct="1">
              <a:buFont typeface="Georgia" panose="02040502050405020303" pitchFamily="18" charset="0"/>
              <a:buNone/>
            </a:pPr>
            <a:r>
              <a:rPr lang="en-US" altLang="zh-CN" sz="2800"/>
              <a:t>3.6  </a:t>
            </a:r>
            <a:r>
              <a:rPr lang="zh-CN" altLang="en-US" sz="2800"/>
              <a:t>深度</a:t>
            </a:r>
            <a:r>
              <a:rPr lang="zh-CN" altLang="en-US" sz="2800" dirty="0"/>
              <a:t>探索</a:t>
            </a:r>
            <a:endParaRPr lang="en-US" altLang="zh-CN" sz="2800" dirty="0"/>
          </a:p>
          <a:p>
            <a:pPr marL="808038" eaLnBrk="1" hangingPunct="1">
              <a:buFont typeface="Georgia" panose="02040502050405020303" pitchFamily="18" charset="0"/>
              <a:buNone/>
            </a:pPr>
            <a:r>
              <a:rPr lang="en-US" altLang="zh-CN" sz="2800"/>
              <a:t>3.7  </a:t>
            </a:r>
            <a:r>
              <a:rPr lang="zh-CN" altLang="en-US" sz="2800"/>
              <a:t>小结</a:t>
            </a:r>
            <a:endParaRPr lang="zh-CN" altLang="en-US" sz="2800" dirty="0"/>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a:t>
            </a:fld>
            <a:endParaRPr lang="en-US" altLang="zh-CN" dirty="0"/>
          </a:p>
        </p:txBody>
      </p:sp>
    </p:spTree>
    <p:extLst>
      <p:ext uri="{BB962C8B-B14F-4D97-AF65-F5344CB8AC3E}">
        <p14:creationId xmlns:p14="http://schemas.microsoft.com/office/powerpoint/2010/main" val="13198735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5" y="1143000"/>
            <a:ext cx="8858250" cy="5502275"/>
          </a:xfrm>
          <a:solidFill>
            <a:srgbClr val="85FFFF"/>
          </a:solidFill>
        </p:spPr>
        <p:txBody>
          <a:bodyPr>
            <a:normAutofit fontScale="85000" lnSpcReduction="20000"/>
          </a:bodyPr>
          <a:lstStyle/>
          <a:p>
            <a:pPr eaLnBrk="1" hangingPunct="1">
              <a:buFont typeface="Wingdings" pitchFamily="2" charset="2"/>
              <a:buNone/>
              <a:defRPr/>
            </a:pPr>
            <a:r>
              <a:rPr lang="en-US" altLang="zh-CN"/>
              <a:t>int main() {</a:t>
            </a:r>
            <a:endParaRPr lang="en-US" altLang="zh-CN" dirty="0"/>
          </a:p>
          <a:p>
            <a:pPr eaLnBrk="1" hangingPunct="1">
              <a:buFont typeface="Wingdings" pitchFamily="2" charset="2"/>
              <a:buNone/>
              <a:defRPr/>
            </a:pPr>
            <a:r>
              <a:rPr lang="en-US" altLang="zh-CN"/>
              <a:t>	double k, r, s</a:t>
            </a:r>
            <a:r>
              <a:rPr lang="en-US" altLang="zh-CN" dirty="0"/>
              <a:t>;</a:t>
            </a:r>
          </a:p>
          <a:p>
            <a:pPr eaLnBrk="1" hangingPunct="1">
              <a:buFont typeface="Wingdings" pitchFamily="2" charset="2"/>
              <a:buNone/>
              <a:defRPr/>
            </a:pPr>
            <a:r>
              <a:rPr lang="en-US" altLang="zh-CN"/>
              <a:t>	cout &lt;&lt; "r = ";</a:t>
            </a:r>
            <a:endParaRPr lang="en-US" altLang="zh-CN" dirty="0"/>
          </a:p>
          <a:p>
            <a:pPr eaLnBrk="1" hangingPunct="1">
              <a:buFont typeface="Wingdings" pitchFamily="2" charset="2"/>
              <a:buNone/>
              <a:defRPr/>
            </a:pPr>
            <a:r>
              <a:rPr lang="en-US" altLang="zh-CN"/>
              <a:t>	cin &gt;&gt; r</a:t>
            </a:r>
            <a:r>
              <a:rPr lang="en-US" altLang="zh-CN" dirty="0"/>
              <a:t>;</a:t>
            </a:r>
          </a:p>
          <a:p>
            <a:pPr eaLnBrk="1" hangingPunct="1">
              <a:buFont typeface="Wingdings" pitchFamily="2" charset="2"/>
              <a:buNone/>
              <a:defRPr/>
            </a:pPr>
            <a:r>
              <a:rPr lang="en-US" altLang="zh-CN"/>
              <a:t>	cout &lt;&lt; "s = ";</a:t>
            </a:r>
            <a:endParaRPr lang="en-US" altLang="zh-CN" dirty="0"/>
          </a:p>
          <a:p>
            <a:pPr eaLnBrk="1" hangingPunct="1">
              <a:buFont typeface="Wingdings" pitchFamily="2" charset="2"/>
              <a:buNone/>
              <a:defRPr/>
            </a:pPr>
            <a:r>
              <a:rPr lang="en-US" altLang="zh-CN"/>
              <a:t>	cin &gt;&gt; s</a:t>
            </a:r>
            <a:r>
              <a:rPr lang="en-US" altLang="zh-CN" dirty="0"/>
              <a:t>;</a:t>
            </a:r>
          </a:p>
          <a:p>
            <a:pPr eaLnBrk="1" hangingPunct="1">
              <a:buFont typeface="Wingdings" pitchFamily="2" charset="2"/>
              <a:buNone/>
              <a:defRPr/>
            </a:pPr>
            <a:r>
              <a:rPr lang="en-US" altLang="zh-CN"/>
              <a:t>	if (r * r &lt;= s * s</a:t>
            </a:r>
            <a:r>
              <a:rPr lang="en-US" altLang="zh-CN" dirty="0"/>
              <a:t>)</a:t>
            </a:r>
          </a:p>
          <a:p>
            <a:pPr eaLnBrk="1" hangingPunct="1">
              <a:buFont typeface="Wingdings" pitchFamily="2" charset="2"/>
              <a:buNone/>
              <a:defRPr/>
            </a:pPr>
            <a:r>
              <a:rPr lang="en-US" altLang="zh-CN"/>
              <a:t>	  k=sqrt(</a:t>
            </a:r>
            <a:r>
              <a:rPr lang="en-US" altLang="zh-CN">
                <a:solidFill>
                  <a:schemeClr val="accent4">
                    <a:lumMod val="75000"/>
                  </a:schemeClr>
                </a:solidFill>
              </a:rPr>
              <a:t>tsin</a:t>
            </a:r>
            <a:r>
              <a:rPr lang="en-US" altLang="zh-CN"/>
              <a:t>(r</a:t>
            </a:r>
            <a:r>
              <a:rPr lang="en-US" altLang="zh-CN" dirty="0"/>
              <a:t>)*</a:t>
            </a:r>
            <a:r>
              <a:rPr lang="en-US" altLang="zh-CN" dirty="0" err="1">
                <a:solidFill>
                  <a:schemeClr val="accent4">
                    <a:lumMod val="75000"/>
                  </a:schemeClr>
                </a:solidFill>
              </a:rPr>
              <a:t>tsin</a:t>
            </a:r>
            <a:r>
              <a:rPr lang="en-US" altLang="zh-CN" dirty="0"/>
              <a:t>(r)+</a:t>
            </a:r>
            <a:r>
              <a:rPr lang="en-US" altLang="zh-CN" dirty="0" err="1">
                <a:solidFill>
                  <a:schemeClr val="accent4">
                    <a:lumMod val="75000"/>
                  </a:schemeClr>
                </a:solidFill>
              </a:rPr>
              <a:t>tsin</a:t>
            </a:r>
            <a:r>
              <a:rPr lang="en-US" altLang="zh-CN" dirty="0"/>
              <a:t>(s)*</a:t>
            </a:r>
            <a:r>
              <a:rPr lang="en-US" altLang="zh-CN" dirty="0" err="1"/>
              <a:t>tsin</a:t>
            </a:r>
            <a:r>
              <a:rPr lang="en-US" altLang="zh-CN" dirty="0"/>
              <a:t>(s));</a:t>
            </a:r>
          </a:p>
          <a:p>
            <a:pPr eaLnBrk="1" hangingPunct="1">
              <a:buFont typeface="Wingdings" pitchFamily="2" charset="2"/>
              <a:buNone/>
              <a:defRPr/>
            </a:pPr>
            <a:r>
              <a:rPr lang="en-US" altLang="zh-CN" dirty="0"/>
              <a:t>	else</a:t>
            </a:r>
          </a:p>
          <a:p>
            <a:pPr eaLnBrk="1" hangingPunct="1">
              <a:buFont typeface="Wingdings" pitchFamily="2" charset="2"/>
              <a:buNone/>
              <a:defRPr/>
            </a:pPr>
            <a:r>
              <a:rPr lang="en-US" altLang="zh-CN"/>
              <a:t>	  k = </a:t>
            </a:r>
            <a:r>
              <a:rPr lang="en-US" altLang="zh-CN">
                <a:solidFill>
                  <a:schemeClr val="accent4">
                    <a:lumMod val="75000"/>
                  </a:schemeClr>
                </a:solidFill>
              </a:rPr>
              <a:t>tsin</a:t>
            </a:r>
            <a:r>
              <a:rPr lang="en-US" altLang="zh-CN"/>
              <a:t>(r * s) / 2</a:t>
            </a:r>
            <a:r>
              <a:rPr lang="en-US" altLang="zh-CN" dirty="0"/>
              <a:t>;</a:t>
            </a:r>
          </a:p>
          <a:p>
            <a:pPr eaLnBrk="1" hangingPunct="1">
              <a:buFont typeface="Wingdings" pitchFamily="2" charset="2"/>
              <a:buNone/>
              <a:defRPr/>
            </a:pPr>
            <a:r>
              <a:rPr lang="en-US" altLang="zh-CN"/>
              <a:t>	cout &lt;&lt; k &lt;&lt; endl</a:t>
            </a:r>
            <a:r>
              <a:rPr lang="en-US" altLang="zh-CN" dirty="0"/>
              <a:t>;</a:t>
            </a:r>
          </a:p>
          <a:p>
            <a:pPr eaLnBrk="1" hangingPunct="1">
              <a:buFont typeface="Wingdings" pitchFamily="2" charset="2"/>
              <a:buNone/>
              <a:defRPr/>
            </a:pPr>
            <a:r>
              <a:rPr lang="en-US" altLang="zh-CN"/>
              <a:t>	return 0</a:t>
            </a:r>
            <a:r>
              <a:rPr lang="en-US" altLang="zh-CN" dirty="0"/>
              <a:t>;</a:t>
            </a:r>
          </a:p>
          <a:p>
            <a:pPr eaLnBrk="1" hangingPunct="1">
              <a:buFont typeface="Wingdings" pitchFamily="2" charset="2"/>
              <a:buNone/>
              <a:defRPr/>
            </a:pPr>
            <a:r>
              <a:rPr lang="en-US" altLang="zh-CN" dirty="0"/>
              <a:t>}</a:t>
            </a:r>
          </a:p>
        </p:txBody>
      </p:sp>
      <p:sp>
        <p:nvSpPr>
          <p:cNvPr id="6" name="Text Box 4"/>
          <p:cNvSpPr txBox="1">
            <a:spLocks noChangeArrowheads="1"/>
          </p:cNvSpPr>
          <p:nvPr/>
        </p:nvSpPr>
        <p:spPr bwMode="auto">
          <a:xfrm>
            <a:off x="6715125" y="5319713"/>
            <a:ext cx="2286000" cy="1323975"/>
          </a:xfrm>
          <a:prstGeom prst="rect">
            <a:avLst/>
          </a:prstGeom>
          <a:solidFill>
            <a:srgbClr val="FFFF66"/>
          </a:solidFill>
          <a:ln w="12700" cap="sq">
            <a:noFill/>
            <a:miter lim="800000"/>
            <a:headEnd type="none" w="sm" len="sm"/>
            <a:tailEnd type="none" w="sm" len="sm"/>
          </a:ln>
        </p:spPr>
        <p:txBody>
          <a:bodyPr>
            <a:spAutoFit/>
          </a:bodyPr>
          <a:lstStyle/>
          <a:p>
            <a:pPr>
              <a:spcBef>
                <a:spcPct val="20000"/>
              </a:spcBef>
              <a:buClr>
                <a:schemeClr val="accent2"/>
              </a:buClr>
              <a:buSzPct val="80000"/>
              <a:buFont typeface="Wingdings" pitchFamily="2" charset="2"/>
              <a:buNone/>
              <a:defRPr/>
            </a:pPr>
            <a:r>
              <a:rPr lang="zh-CN" sz="2000" b="1" dirty="0">
                <a:latin typeface="+mn-lt"/>
                <a:ea typeface="宋体" charset="-122"/>
              </a:rPr>
              <a:t>运行结果：</a:t>
            </a:r>
          </a:p>
          <a:p>
            <a:pPr>
              <a:defRPr/>
            </a:pPr>
            <a:r>
              <a:rPr lang="en-US" altLang="zh-CN" sz="2000" dirty="0">
                <a:latin typeface="+mn-lt"/>
              </a:rPr>
              <a:t>r=5</a:t>
            </a:r>
          </a:p>
          <a:p>
            <a:pPr>
              <a:defRPr/>
            </a:pPr>
            <a:r>
              <a:rPr lang="en-US" altLang="zh-CN" sz="2000" dirty="0">
                <a:latin typeface="+mn-lt"/>
              </a:rPr>
              <a:t>s=8</a:t>
            </a:r>
          </a:p>
          <a:p>
            <a:pPr>
              <a:defRPr/>
            </a:pPr>
            <a:r>
              <a:rPr lang="en-US" altLang="zh-CN" sz="2000" dirty="0">
                <a:latin typeface="+mn-lt"/>
              </a:rPr>
              <a:t>1.37781</a:t>
            </a:r>
            <a:endParaRPr lang="en-US" altLang="zh-CN" sz="2000" b="1" dirty="0">
              <a:solidFill>
                <a:schemeClr val="accent4">
                  <a:lumMod val="75000"/>
                </a:schemeClr>
              </a:solidFill>
              <a:latin typeface="+mn-lt"/>
              <a:ea typeface="宋体" charset="-122"/>
            </a:endParaRPr>
          </a:p>
        </p:txBody>
      </p:sp>
      <p:sp>
        <p:nvSpPr>
          <p:cNvPr id="31750" name="标题 1"/>
          <p:cNvSpPr>
            <a:spLocks noGrp="1"/>
          </p:cNvSpPr>
          <p:nvPr>
            <p:ph type="title"/>
          </p:nvPr>
        </p:nvSpPr>
        <p:spPr>
          <a:xfrm>
            <a:off x="6315075" y="1143000"/>
            <a:ext cx="2686050" cy="1071563"/>
          </a:xfrm>
          <a:solidFill>
            <a:schemeClr val="bg1"/>
          </a:solidFill>
        </p:spPr>
        <p:txBody>
          <a:bodyPr/>
          <a:lstStyle/>
          <a:p>
            <a:pPr eaLnBrk="1" hangingPunct="1"/>
            <a:r>
              <a:rPr lang="zh-CN" altLang="en-US">
                <a:latin typeface="+mn-lt"/>
              </a:rPr>
              <a:t>例</a:t>
            </a:r>
            <a:r>
              <a:rPr lang="en-US" altLang="zh-CN">
                <a:latin typeface="+mn-lt"/>
              </a:rPr>
              <a:t>3-5 </a:t>
            </a:r>
            <a:r>
              <a:rPr lang="zh-CN" altLang="en-US">
                <a:latin typeface="+mn-lt"/>
              </a:rPr>
              <a:t>（</a:t>
            </a:r>
            <a:r>
              <a:rPr lang="zh-CN" altLang="en-US" dirty="0">
                <a:latin typeface="+mn-lt"/>
              </a:rPr>
              <a:t>续）</a:t>
            </a:r>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Tree>
    <p:extLst>
      <p:ext uri="{BB962C8B-B14F-4D97-AF65-F5344CB8AC3E}">
        <p14:creationId xmlns:p14="http://schemas.microsoft.com/office/powerpoint/2010/main" val="23906089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3-6 </a:t>
            </a:r>
            <a:r>
              <a:rPr lang="zh-CN" altLang="en-US"/>
              <a:t>投</a:t>
            </a:r>
            <a:r>
              <a:rPr lang="zh-CN" altLang="en-US" dirty="0"/>
              <a:t>骰子的随机游戏</a:t>
            </a:r>
          </a:p>
        </p:txBody>
      </p:sp>
      <p:sp>
        <p:nvSpPr>
          <p:cNvPr id="32771" name="内容占位符 2"/>
          <p:cNvSpPr>
            <a:spLocks noGrp="1"/>
          </p:cNvSpPr>
          <p:nvPr>
            <p:ph idx="1"/>
          </p:nvPr>
        </p:nvSpPr>
        <p:spPr>
          <a:xfrm>
            <a:off x="533400" y="1752600"/>
            <a:ext cx="8029575" cy="4953000"/>
          </a:xfrm>
          <a:solidFill>
            <a:schemeClr val="bg1"/>
          </a:solidFill>
        </p:spPr>
        <p:txBody>
          <a:bodyPr/>
          <a:lstStyle/>
          <a:p>
            <a:pPr marL="0" indent="457200" algn="just" eaLnBrk="1" hangingPunct="1">
              <a:lnSpc>
                <a:spcPct val="100000"/>
              </a:lnSpc>
              <a:buFont typeface="Wingdings" panose="05000000000000000000" pitchFamily="2" charset="2"/>
              <a:buNone/>
            </a:pPr>
            <a:r>
              <a:rPr lang="zh-CN" altLang="en-US" sz="2800" dirty="0">
                <a:latin typeface="宋体" panose="02010600030101010101" pitchFamily="2" charset="-122"/>
              </a:rPr>
              <a:t>每个骰子有六面，点数分别为</a:t>
            </a:r>
            <a:r>
              <a:rPr lang="en-US" altLang="zh-CN" sz="2800" dirty="0">
                <a:latin typeface="宋体" panose="02010600030101010101" pitchFamily="2" charset="-122"/>
              </a:rPr>
              <a:t>1</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a:t>
            </a:r>
            <a:r>
              <a:rPr lang="en-US" altLang="zh-CN" sz="2800" dirty="0">
                <a:latin typeface="宋体" panose="02010600030101010101" pitchFamily="2" charset="-122"/>
              </a:rPr>
              <a:t>3</a:t>
            </a:r>
            <a:r>
              <a:rPr lang="zh-CN" altLang="en-US" sz="2800" dirty="0">
                <a:latin typeface="宋体" panose="02010600030101010101" pitchFamily="2" charset="-122"/>
              </a:rPr>
              <a:t>、</a:t>
            </a:r>
            <a:r>
              <a:rPr lang="en-US" altLang="zh-CN" sz="2800" dirty="0">
                <a:latin typeface="宋体" panose="02010600030101010101" pitchFamily="2" charset="-122"/>
              </a:rPr>
              <a:t>4</a:t>
            </a:r>
            <a:r>
              <a:rPr lang="zh-CN" altLang="en-US" sz="2800" dirty="0">
                <a:latin typeface="宋体" panose="02010600030101010101" pitchFamily="2" charset="-122"/>
              </a:rPr>
              <a:t>、</a:t>
            </a:r>
            <a:r>
              <a:rPr lang="en-US" altLang="zh-CN" sz="2800" dirty="0">
                <a:latin typeface="宋体" panose="02010600030101010101" pitchFamily="2" charset="-122"/>
              </a:rPr>
              <a:t>5</a:t>
            </a:r>
            <a:r>
              <a:rPr lang="zh-CN" altLang="en-US" sz="2800" dirty="0">
                <a:latin typeface="宋体" panose="02010600030101010101" pitchFamily="2" charset="-122"/>
              </a:rPr>
              <a:t>、</a:t>
            </a:r>
            <a:r>
              <a:rPr lang="en-US" altLang="zh-CN" sz="2800" dirty="0">
                <a:latin typeface="宋体" panose="02010600030101010101" pitchFamily="2" charset="-122"/>
              </a:rPr>
              <a:t>6</a:t>
            </a:r>
            <a:r>
              <a:rPr lang="zh-CN" altLang="en-US" sz="2800" dirty="0">
                <a:latin typeface="宋体" panose="02010600030101010101" pitchFamily="2" charset="-122"/>
              </a:rPr>
              <a:t>。游戏者在程序开始时输入一个无符号整数，作为产生随机数的种子。</a:t>
            </a:r>
          </a:p>
          <a:p>
            <a:pPr marL="0" indent="457200" algn="just" eaLnBrk="1" hangingPunct="1">
              <a:lnSpc>
                <a:spcPct val="100000"/>
              </a:lnSpc>
              <a:buFont typeface="Wingdings" panose="05000000000000000000" pitchFamily="2" charset="2"/>
              <a:buNone/>
            </a:pPr>
            <a:r>
              <a:rPr lang="zh-CN" altLang="en-US" sz="2800" dirty="0">
                <a:latin typeface="宋体" panose="02010600030101010101" pitchFamily="2" charset="-122"/>
              </a:rPr>
              <a:t>每轮投两次骰子，第一轮如果和数为</a:t>
            </a:r>
            <a:r>
              <a:rPr lang="en-US" altLang="zh-CN" sz="2800" dirty="0">
                <a:latin typeface="宋体" panose="02010600030101010101" pitchFamily="2" charset="-122"/>
              </a:rPr>
              <a:t>7</a:t>
            </a:r>
            <a:r>
              <a:rPr lang="zh-CN" altLang="en-US" sz="2800" dirty="0">
                <a:latin typeface="宋体" panose="02010600030101010101" pitchFamily="2" charset="-122"/>
              </a:rPr>
              <a:t>或</a:t>
            </a:r>
            <a:r>
              <a:rPr lang="en-US" altLang="zh-CN" sz="2800" dirty="0">
                <a:latin typeface="宋体" panose="02010600030101010101" pitchFamily="2" charset="-122"/>
              </a:rPr>
              <a:t>11</a:t>
            </a:r>
            <a:r>
              <a:rPr lang="zh-CN" altLang="en-US" sz="2800" dirty="0">
                <a:latin typeface="宋体" panose="02010600030101010101" pitchFamily="2" charset="-122"/>
              </a:rPr>
              <a:t>则为胜，游戏结束；和数为</a:t>
            </a:r>
            <a:r>
              <a:rPr lang="en-US" altLang="zh-CN" sz="2800" dirty="0">
                <a:latin typeface="宋体" panose="02010600030101010101" pitchFamily="2" charset="-122"/>
              </a:rPr>
              <a:t>2</a:t>
            </a:r>
            <a:r>
              <a:rPr lang="zh-CN" altLang="en-US" sz="2800" dirty="0">
                <a:latin typeface="宋体" panose="02010600030101010101" pitchFamily="2" charset="-122"/>
              </a:rPr>
              <a:t>、</a:t>
            </a:r>
            <a:r>
              <a:rPr lang="en-US" altLang="zh-CN" sz="2800" dirty="0">
                <a:latin typeface="宋体" panose="02010600030101010101" pitchFamily="2" charset="-122"/>
              </a:rPr>
              <a:t>3</a:t>
            </a:r>
            <a:r>
              <a:rPr lang="zh-CN" altLang="en-US" sz="2800" dirty="0">
                <a:latin typeface="宋体" panose="02010600030101010101" pitchFamily="2" charset="-122"/>
              </a:rPr>
              <a:t>或</a:t>
            </a:r>
            <a:r>
              <a:rPr lang="en-US" altLang="zh-CN" sz="2800" dirty="0">
                <a:latin typeface="宋体" panose="02010600030101010101" pitchFamily="2" charset="-122"/>
              </a:rPr>
              <a:t>12</a:t>
            </a:r>
            <a:r>
              <a:rPr lang="zh-CN" altLang="en-US" sz="2800" dirty="0">
                <a:latin typeface="宋体" panose="02010600030101010101" pitchFamily="2" charset="-122"/>
              </a:rPr>
              <a:t>则为负，游戏结束；和数为其它值则将此值作为自己的点数，继续第二轮、第三轮</a:t>
            </a:r>
            <a:r>
              <a:rPr lang="en-US" altLang="zh-CN" sz="2800" dirty="0">
                <a:latin typeface="宋体" panose="02010600030101010101" pitchFamily="2" charset="-122"/>
              </a:rPr>
              <a:t>...</a:t>
            </a:r>
            <a:r>
              <a:rPr lang="zh-CN" altLang="en-US" sz="2800" dirty="0">
                <a:latin typeface="宋体" panose="02010600030101010101" pitchFamily="2" charset="-122"/>
              </a:rPr>
              <a:t>直到某轮的和数等于点数则取胜，若在此前出现和数为</a:t>
            </a:r>
            <a:r>
              <a:rPr lang="en-US" altLang="zh-CN" sz="2800" dirty="0">
                <a:latin typeface="宋体" panose="02010600030101010101" pitchFamily="2" charset="-122"/>
              </a:rPr>
              <a:t>7</a:t>
            </a:r>
            <a:r>
              <a:rPr lang="zh-CN" altLang="en-US" sz="2800" dirty="0">
                <a:latin typeface="宋体" panose="02010600030101010101" pitchFamily="2" charset="-122"/>
              </a:rPr>
              <a:t>则为负。</a:t>
            </a:r>
          </a:p>
          <a:p>
            <a:pPr marL="0" indent="457200" algn="just" eaLnBrk="1" hangingPunct="1">
              <a:lnSpc>
                <a:spcPct val="100000"/>
              </a:lnSpc>
              <a:buFont typeface="Wingdings" panose="05000000000000000000" pitchFamily="2" charset="2"/>
              <a:buNone/>
            </a:pPr>
            <a:r>
              <a:rPr lang="zh-CN" altLang="en-US" sz="2800" dirty="0">
                <a:latin typeface="宋体" panose="02010600030101010101" pitchFamily="2" charset="-122"/>
              </a:rPr>
              <a:t>由</a:t>
            </a:r>
            <a:r>
              <a:rPr lang="en-US" altLang="zh-CN" sz="2800" dirty="0" err="1">
                <a:latin typeface="宋体" panose="02010600030101010101" pitchFamily="2" charset="-122"/>
              </a:rPr>
              <a:t>rolldice</a:t>
            </a:r>
            <a:r>
              <a:rPr lang="zh-CN" altLang="en-US" sz="2800" dirty="0">
                <a:latin typeface="宋体" panose="02010600030101010101" pitchFamily="2" charset="-122"/>
              </a:rPr>
              <a:t>函数负责模拟投骰子、计算和数并输出和数。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21</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16043027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587" y="950913"/>
            <a:ext cx="6704013" cy="954087"/>
          </a:xfrm>
        </p:spPr>
        <p:txBody>
          <a:bodyPr/>
          <a:lstStyle/>
          <a:p>
            <a:pPr algn="l" eaLnBrk="1" hangingPunct="1"/>
            <a:r>
              <a:rPr lang="zh-CN" altLang="en-US"/>
              <a:t>例</a:t>
            </a:r>
            <a:r>
              <a:rPr lang="en-US" altLang="zh-CN"/>
              <a:t>3.6 </a:t>
            </a:r>
            <a:r>
              <a:rPr lang="zh-CN" altLang="en-US"/>
              <a:t>（</a:t>
            </a:r>
            <a:r>
              <a:rPr lang="zh-CN" altLang="en-US" dirty="0"/>
              <a:t>续）</a:t>
            </a:r>
          </a:p>
        </p:txBody>
      </p:sp>
      <p:sp>
        <p:nvSpPr>
          <p:cNvPr id="33795" name="内容占位符 2"/>
          <p:cNvSpPr>
            <a:spLocks noGrp="1"/>
          </p:cNvSpPr>
          <p:nvPr>
            <p:ph idx="1"/>
          </p:nvPr>
        </p:nvSpPr>
        <p:spPr>
          <a:xfrm>
            <a:off x="200025" y="1676400"/>
            <a:ext cx="8791575" cy="4953000"/>
          </a:xfrm>
        </p:spPr>
        <p:txBody>
          <a:bodyPr/>
          <a:lstStyle/>
          <a:p>
            <a:pPr eaLnBrk="1" hangingPunct="1"/>
            <a:r>
              <a:rPr lang="en-US" altLang="zh-CN" sz="2800" dirty="0"/>
              <a:t>rand</a:t>
            </a:r>
          </a:p>
          <a:p>
            <a:pPr lvl="1" eaLnBrk="1" hangingPunct="1">
              <a:buFontTx/>
              <a:buNone/>
            </a:pPr>
            <a:r>
              <a:rPr lang="zh-CN" altLang="en-US" sz="2400" dirty="0"/>
              <a:t>函数原型：</a:t>
            </a:r>
            <a:r>
              <a:rPr lang="en-US" altLang="zh-CN" sz="2400" dirty="0" err="1"/>
              <a:t>int</a:t>
            </a:r>
            <a:r>
              <a:rPr lang="en-US" altLang="zh-CN" sz="2400" dirty="0"/>
              <a:t> rand(void);</a:t>
            </a:r>
          </a:p>
          <a:p>
            <a:pPr lvl="1" eaLnBrk="1" hangingPunct="1">
              <a:buFontTx/>
              <a:buNone/>
            </a:pPr>
            <a:r>
              <a:rPr lang="zh-CN" altLang="en-US" sz="2400" dirty="0"/>
              <a:t>所需头文件：</a:t>
            </a:r>
            <a:r>
              <a:rPr lang="en-US" altLang="zh-CN" sz="2400" dirty="0"/>
              <a:t>&lt;</a:t>
            </a:r>
            <a:r>
              <a:rPr lang="en-US" altLang="zh-CN" sz="2400" dirty="0" err="1"/>
              <a:t>cstdlib</a:t>
            </a:r>
            <a:r>
              <a:rPr lang="en-US" altLang="zh-CN" sz="2400" dirty="0"/>
              <a:t>&gt;// https://baike.baidu.com/item/cstdlib/5519425?fr=aladdin</a:t>
            </a:r>
          </a:p>
          <a:p>
            <a:pPr lvl="1" eaLnBrk="1" hangingPunct="1">
              <a:buFontTx/>
              <a:buNone/>
            </a:pPr>
            <a:r>
              <a:rPr lang="zh-CN" altLang="en-US" sz="2400" dirty="0"/>
              <a:t>功能和返回值：求出并返回一个伪随机数</a:t>
            </a:r>
          </a:p>
          <a:p>
            <a:pPr eaLnBrk="1" hangingPunct="1"/>
            <a:r>
              <a:rPr lang="en-US" altLang="zh-CN" sz="2800" dirty="0" err="1"/>
              <a:t>srand</a:t>
            </a:r>
            <a:endParaRPr lang="en-US" altLang="zh-CN" sz="2800" dirty="0"/>
          </a:p>
          <a:p>
            <a:pPr lvl="1" eaLnBrk="1" hangingPunct="1">
              <a:buFontTx/>
              <a:buNone/>
            </a:pPr>
            <a:r>
              <a:rPr lang="zh-CN" altLang="en-US" sz="2400" dirty="0"/>
              <a:t>函数原型：</a:t>
            </a:r>
            <a:r>
              <a:rPr lang="en-US" altLang="zh-CN" sz="2400" dirty="0"/>
              <a:t>void </a:t>
            </a:r>
            <a:r>
              <a:rPr lang="en-US" altLang="zh-CN" sz="2400" dirty="0" err="1"/>
              <a:t>srand</a:t>
            </a:r>
            <a:r>
              <a:rPr lang="en-US" altLang="zh-CN" sz="2400" dirty="0"/>
              <a:t>(unsigned </a:t>
            </a:r>
            <a:r>
              <a:rPr lang="en-US" altLang="zh-CN" sz="2400" dirty="0" err="1"/>
              <a:t>int</a:t>
            </a:r>
            <a:r>
              <a:rPr lang="en-US" altLang="zh-CN" sz="2400" dirty="0"/>
              <a:t> seed);</a:t>
            </a:r>
          </a:p>
          <a:p>
            <a:pPr lvl="1" eaLnBrk="1" hangingPunct="1">
              <a:buFontTx/>
              <a:buNone/>
            </a:pPr>
            <a:r>
              <a:rPr lang="zh-CN" altLang="en-US" sz="2400" dirty="0"/>
              <a:t>参数：</a:t>
            </a:r>
            <a:r>
              <a:rPr lang="en-US" altLang="zh-CN" sz="2400" dirty="0"/>
              <a:t>seed</a:t>
            </a:r>
            <a:r>
              <a:rPr lang="zh-CN" altLang="en-US" sz="2400" dirty="0"/>
              <a:t>产生随机数的种子。</a:t>
            </a:r>
          </a:p>
          <a:p>
            <a:pPr lvl="1" eaLnBrk="1" hangingPunct="1">
              <a:buFontTx/>
              <a:buNone/>
            </a:pPr>
            <a:r>
              <a:rPr lang="zh-CN" altLang="en-US" sz="2400" dirty="0"/>
              <a:t>所需头文件：</a:t>
            </a:r>
            <a:r>
              <a:rPr lang="en-US" altLang="zh-CN" sz="2400" dirty="0"/>
              <a:t>&lt;</a:t>
            </a:r>
            <a:r>
              <a:rPr lang="en-US" altLang="zh-CN" sz="2400" dirty="0" err="1"/>
              <a:t>cstdlib</a:t>
            </a:r>
            <a:r>
              <a:rPr lang="en-US" altLang="zh-CN" sz="2400" dirty="0"/>
              <a:t>&gt;</a:t>
            </a:r>
          </a:p>
          <a:p>
            <a:pPr lvl="1" eaLnBrk="1" hangingPunct="1">
              <a:buFontTx/>
              <a:buNone/>
            </a:pPr>
            <a:r>
              <a:rPr lang="zh-CN" altLang="en-US" sz="2400" dirty="0"/>
              <a:t>功能：</a:t>
            </a:r>
            <a:r>
              <a:rPr lang="zh-CN" altLang="en-US" sz="2400" dirty="0">
                <a:solidFill>
                  <a:srgbClr val="FF0000"/>
                </a:solidFill>
              </a:rPr>
              <a:t>为使</a:t>
            </a:r>
            <a:r>
              <a:rPr lang="en-US" altLang="zh-CN" sz="2400" dirty="0">
                <a:solidFill>
                  <a:srgbClr val="FF0000"/>
                </a:solidFill>
              </a:rPr>
              <a:t>rand()</a:t>
            </a:r>
            <a:r>
              <a:rPr lang="zh-CN" altLang="en-US" sz="2400" dirty="0">
                <a:solidFill>
                  <a:srgbClr val="FF0000"/>
                </a:solidFill>
              </a:rPr>
              <a:t>产生一序列伪随机整数而设置起始点。</a:t>
            </a:r>
            <a:r>
              <a:rPr lang="zh-CN" altLang="en-US" sz="2400" dirty="0"/>
              <a:t>使用</a:t>
            </a:r>
            <a:r>
              <a:rPr lang="en-US" altLang="zh-CN" sz="2400" dirty="0"/>
              <a:t>1</a:t>
            </a:r>
            <a:r>
              <a:rPr lang="zh-CN" altLang="en-US" sz="2400" dirty="0"/>
              <a:t>作为</a:t>
            </a:r>
            <a:r>
              <a:rPr lang="en-US" altLang="zh-CN" sz="2400" dirty="0"/>
              <a:t>seed</a:t>
            </a:r>
            <a:r>
              <a:rPr lang="zh-CN" altLang="en-US" sz="2400" dirty="0"/>
              <a:t>参数，可以重新初化</a:t>
            </a:r>
            <a:r>
              <a:rPr lang="en-US" altLang="zh-CN" sz="2400" dirty="0"/>
              <a:t>rand()</a:t>
            </a:r>
            <a:r>
              <a:rPr lang="zh-CN" altLang="en-US" sz="24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22</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37405499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143000"/>
            <a:ext cx="8472487" cy="5502275"/>
          </a:xfrm>
          <a:solidFill>
            <a:srgbClr val="85FFFF"/>
          </a:solidFill>
        </p:spPr>
        <p:txBody>
          <a:bodyPr>
            <a:normAutofit fontScale="92500" lnSpcReduction="20000"/>
          </a:bodyPr>
          <a:lstStyle/>
          <a:p>
            <a:pPr eaLnBrk="1" hangingPunct="1">
              <a:lnSpc>
                <a:spcPct val="120000"/>
              </a:lnSpc>
              <a:buFont typeface="Wingdings" pitchFamily="2" charset="2"/>
              <a:buNone/>
              <a:defRPr/>
            </a:pPr>
            <a:r>
              <a:rPr lang="en-US" altLang="zh-CN" dirty="0"/>
              <a:t>#include &lt;</a:t>
            </a:r>
            <a:r>
              <a:rPr lang="en-US" altLang="zh-CN" dirty="0" err="1"/>
              <a:t>iostream</a:t>
            </a:r>
            <a:r>
              <a:rPr lang="en-US" altLang="zh-CN" dirty="0"/>
              <a:t>&gt;</a:t>
            </a:r>
          </a:p>
          <a:p>
            <a:pPr eaLnBrk="1" hangingPunct="1">
              <a:lnSpc>
                <a:spcPct val="120000"/>
              </a:lnSpc>
              <a:buFont typeface="Wingdings" pitchFamily="2" charset="2"/>
              <a:buNone/>
              <a:defRPr/>
            </a:pPr>
            <a:r>
              <a:rPr lang="en-US" altLang="zh-CN" dirty="0"/>
              <a:t>#include &lt;</a:t>
            </a:r>
            <a:r>
              <a:rPr lang="en-US" altLang="zh-CN" dirty="0" err="1"/>
              <a:t>cstdlib</a:t>
            </a:r>
            <a:r>
              <a:rPr lang="en-US" altLang="zh-CN" dirty="0"/>
              <a:t>&gt;</a:t>
            </a:r>
          </a:p>
          <a:p>
            <a:pPr eaLnBrk="1" hangingPunct="1">
              <a:lnSpc>
                <a:spcPct val="120000"/>
              </a:lnSpc>
              <a:buFont typeface="Wingdings" pitchFamily="2" charset="2"/>
              <a:buNone/>
              <a:defRPr/>
            </a:pPr>
            <a:r>
              <a:rPr lang="en-US" altLang="zh-CN" dirty="0"/>
              <a:t>using namespace </a:t>
            </a:r>
            <a:r>
              <a:rPr lang="en-US" altLang="zh-CN" dirty="0" err="1"/>
              <a:t>std</a:t>
            </a:r>
            <a:r>
              <a:rPr lang="en-US" altLang="zh-CN" dirty="0"/>
              <a:t>;</a:t>
            </a:r>
          </a:p>
          <a:p>
            <a:pPr eaLnBrk="1" hangingPunct="1">
              <a:lnSpc>
                <a:spcPct val="120000"/>
              </a:lnSpc>
              <a:buFont typeface="Wingdings" pitchFamily="2" charset="2"/>
              <a:buNone/>
              <a:defRPr/>
            </a:pPr>
            <a:r>
              <a:rPr lang="en-US" altLang="zh-CN" dirty="0"/>
              <a:t> </a:t>
            </a:r>
          </a:p>
          <a:p>
            <a:pPr eaLnBrk="1" hangingPunct="1">
              <a:lnSpc>
                <a:spcPct val="120000"/>
              </a:lnSpc>
              <a:buFont typeface="Wingdings" pitchFamily="2" charset="2"/>
              <a:buNone/>
              <a:defRPr/>
            </a:pPr>
            <a:r>
              <a:rPr lang="en-US" altLang="zh-CN" dirty="0"/>
              <a:t>//</a:t>
            </a:r>
            <a:r>
              <a:rPr lang="zh-CN" altLang="en-US" dirty="0"/>
              <a:t>投骰子、计算和数、输出和数</a:t>
            </a:r>
          </a:p>
          <a:p>
            <a:pPr eaLnBrk="1" hangingPunct="1">
              <a:lnSpc>
                <a:spcPct val="120000"/>
              </a:lnSpc>
              <a:buFont typeface="Wingdings" pitchFamily="2" charset="2"/>
              <a:buNone/>
              <a:defRPr/>
            </a:pPr>
            <a:r>
              <a:rPr lang="en-US" altLang="zh-CN" dirty="0" err="1"/>
              <a:t>int</a:t>
            </a:r>
            <a:r>
              <a:rPr lang="en-US" altLang="zh-CN" dirty="0"/>
              <a:t> </a:t>
            </a:r>
            <a:r>
              <a:rPr lang="en-US" altLang="zh-CN" dirty="0" err="1"/>
              <a:t>rollDice</a:t>
            </a:r>
            <a:r>
              <a:rPr lang="en-US" altLang="zh-CN" dirty="0"/>
              <a:t>() {</a:t>
            </a:r>
          </a:p>
          <a:p>
            <a:pPr eaLnBrk="1" hangingPunct="1">
              <a:lnSpc>
                <a:spcPct val="120000"/>
              </a:lnSpc>
              <a:buFont typeface="Wingdings" pitchFamily="2" charset="2"/>
              <a:buNone/>
              <a:defRPr/>
            </a:pPr>
            <a:r>
              <a:rPr lang="en-US" altLang="zh-CN" dirty="0"/>
              <a:t>	</a:t>
            </a:r>
            <a:r>
              <a:rPr lang="en-US" altLang="zh-CN" dirty="0" err="1"/>
              <a:t>int</a:t>
            </a:r>
            <a:r>
              <a:rPr lang="en-US" altLang="zh-CN" dirty="0"/>
              <a:t> die1 = 1 + rand() % 6;</a:t>
            </a:r>
          </a:p>
          <a:p>
            <a:pPr eaLnBrk="1" hangingPunct="1">
              <a:lnSpc>
                <a:spcPct val="120000"/>
              </a:lnSpc>
              <a:buFont typeface="Wingdings" pitchFamily="2" charset="2"/>
              <a:buNone/>
              <a:defRPr/>
            </a:pPr>
            <a:r>
              <a:rPr lang="en-US" altLang="zh-CN" dirty="0"/>
              <a:t>	</a:t>
            </a:r>
            <a:r>
              <a:rPr lang="en-US" altLang="zh-CN" dirty="0" err="1"/>
              <a:t>int</a:t>
            </a:r>
            <a:r>
              <a:rPr lang="en-US" altLang="zh-CN" dirty="0"/>
              <a:t> die2 = 1 + rand() % 6;</a:t>
            </a:r>
          </a:p>
          <a:p>
            <a:pPr eaLnBrk="1" hangingPunct="1">
              <a:lnSpc>
                <a:spcPct val="120000"/>
              </a:lnSpc>
              <a:buFont typeface="Wingdings" pitchFamily="2" charset="2"/>
              <a:buNone/>
              <a:defRPr/>
            </a:pPr>
            <a:r>
              <a:rPr lang="en-US" altLang="zh-CN" dirty="0"/>
              <a:t>	</a:t>
            </a:r>
            <a:r>
              <a:rPr lang="en-US" altLang="zh-CN" dirty="0" err="1"/>
              <a:t>int</a:t>
            </a:r>
            <a:r>
              <a:rPr lang="en-US" altLang="zh-CN" dirty="0"/>
              <a:t> sum = die1 + die2;</a:t>
            </a:r>
          </a:p>
          <a:p>
            <a:pPr eaLnBrk="1" hangingPunct="1">
              <a:lnSpc>
                <a:spcPct val="120000"/>
              </a:lnSpc>
              <a:buFont typeface="Wingdings" pitchFamily="2" charset="2"/>
              <a:buNone/>
              <a:defRPr/>
            </a:pPr>
            <a:r>
              <a:rPr lang="en-US" altLang="zh-CN" dirty="0"/>
              <a:t>	</a:t>
            </a:r>
            <a:r>
              <a:rPr lang="en-US" altLang="zh-CN" dirty="0" err="1"/>
              <a:t>cout</a:t>
            </a:r>
            <a:r>
              <a:rPr lang="en-US" altLang="zh-CN" dirty="0"/>
              <a:t> &lt;&lt; "player rolled " &lt;&lt; die1 &lt;&lt; " + " &lt;&lt; die2 &lt;&lt; " = " &lt;&lt; sum &lt;&lt; </a:t>
            </a:r>
            <a:r>
              <a:rPr lang="en-US" altLang="zh-CN" dirty="0" err="1"/>
              <a:t>endl</a:t>
            </a:r>
            <a:r>
              <a:rPr lang="en-US" altLang="zh-CN" dirty="0"/>
              <a:t>;</a:t>
            </a:r>
          </a:p>
          <a:p>
            <a:pPr eaLnBrk="1" hangingPunct="1">
              <a:lnSpc>
                <a:spcPct val="120000"/>
              </a:lnSpc>
              <a:buFont typeface="Wingdings" pitchFamily="2" charset="2"/>
              <a:buNone/>
              <a:defRPr/>
            </a:pPr>
            <a:r>
              <a:rPr lang="en-US" altLang="zh-CN" dirty="0"/>
              <a:t>	return sum;</a:t>
            </a:r>
          </a:p>
          <a:p>
            <a:pPr eaLnBrk="1" hangingPunct="1">
              <a:lnSpc>
                <a:spcPct val="120000"/>
              </a:lnSpc>
              <a:buFont typeface="Wingdings" pitchFamily="2" charset="2"/>
              <a:buNone/>
              <a:defRPr/>
            </a:pPr>
            <a:r>
              <a:rPr lang="en-US" altLang="zh-CN" dirty="0"/>
              <a:t>}</a:t>
            </a:r>
          </a:p>
        </p:txBody>
      </p:sp>
      <p:sp>
        <p:nvSpPr>
          <p:cNvPr id="34821" name="标题 1"/>
          <p:cNvSpPr>
            <a:spLocks noGrp="1"/>
          </p:cNvSpPr>
          <p:nvPr>
            <p:ph type="title"/>
          </p:nvPr>
        </p:nvSpPr>
        <p:spPr>
          <a:xfrm>
            <a:off x="6272213" y="1138237"/>
            <a:ext cx="2643187" cy="995363"/>
          </a:xfrm>
          <a:solidFill>
            <a:schemeClr val="bg1"/>
          </a:solidFill>
        </p:spPr>
        <p:txBody>
          <a:bodyPr/>
          <a:lstStyle/>
          <a:p>
            <a:pPr eaLnBrk="1" hangingPunct="1"/>
            <a:r>
              <a:rPr lang="zh-CN" altLang="en-US"/>
              <a:t>例</a:t>
            </a:r>
            <a:r>
              <a:rPr lang="en-US" altLang="zh-CN"/>
              <a:t>3-6</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23</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19265089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143000"/>
            <a:ext cx="8143875" cy="5502275"/>
          </a:xfrm>
          <a:solidFill>
            <a:srgbClr val="85FFFF"/>
          </a:solidFill>
        </p:spPr>
        <p:txBody>
          <a:bodyPr>
            <a:normAutofit fontScale="92500" lnSpcReduction="20000"/>
          </a:bodyPr>
          <a:lstStyle/>
          <a:p>
            <a:pPr eaLnBrk="1" hangingPunct="1">
              <a:buFont typeface="Wingdings" pitchFamily="2" charset="2"/>
              <a:buNone/>
              <a:defRPr/>
            </a:pPr>
            <a:r>
              <a:rPr lang="en-US" altLang="zh-CN" dirty="0" err="1"/>
              <a:t>enum</a:t>
            </a:r>
            <a:r>
              <a:rPr lang="en-US" altLang="zh-CN" dirty="0"/>
              <a:t> </a:t>
            </a:r>
            <a:r>
              <a:rPr lang="en-US" altLang="zh-CN" dirty="0" err="1"/>
              <a:t>GameStatus</a:t>
            </a:r>
            <a:r>
              <a:rPr lang="en-US" altLang="zh-CN" dirty="0"/>
              <a:t> { WIN, LOSE, PLAYING };</a:t>
            </a:r>
          </a:p>
          <a:p>
            <a:pPr eaLnBrk="1" hangingPunct="1">
              <a:buFont typeface="Wingdings" pitchFamily="2" charset="2"/>
              <a:buNone/>
              <a:defRPr/>
            </a:pPr>
            <a:r>
              <a:rPr lang="en-US" altLang="zh-CN" dirty="0"/>
              <a:t> </a:t>
            </a:r>
          </a:p>
          <a:p>
            <a:pPr eaLnBrk="1" hangingPunct="1">
              <a:buFont typeface="Wingdings" pitchFamily="2" charset="2"/>
              <a:buNone/>
              <a:defRPr/>
            </a:pPr>
            <a:r>
              <a:rPr lang="en-US" altLang="zh-CN" dirty="0" err="1"/>
              <a:t>int</a:t>
            </a:r>
            <a:r>
              <a:rPr lang="en-US" altLang="zh-CN" dirty="0"/>
              <a:t> main() {</a:t>
            </a:r>
          </a:p>
          <a:p>
            <a:pPr eaLnBrk="1" hangingPunct="1">
              <a:buFont typeface="Wingdings" pitchFamily="2" charset="2"/>
              <a:buNone/>
              <a:defRPr/>
            </a:pPr>
            <a:r>
              <a:rPr lang="en-US" altLang="zh-CN" dirty="0"/>
              <a:t>	</a:t>
            </a:r>
            <a:r>
              <a:rPr lang="en-US" altLang="zh-CN" dirty="0" err="1"/>
              <a:t>int</a:t>
            </a:r>
            <a:r>
              <a:rPr lang="en-US" altLang="zh-CN" dirty="0"/>
              <a:t> sum, </a:t>
            </a:r>
            <a:r>
              <a:rPr lang="en-US" altLang="zh-CN" dirty="0" err="1"/>
              <a:t>myPoint</a:t>
            </a:r>
            <a:r>
              <a:rPr lang="en-US" altLang="zh-CN" dirty="0"/>
              <a:t>;</a:t>
            </a:r>
          </a:p>
          <a:p>
            <a:pPr eaLnBrk="1" hangingPunct="1">
              <a:buFont typeface="Wingdings" pitchFamily="2" charset="2"/>
              <a:buNone/>
              <a:defRPr/>
            </a:pPr>
            <a:r>
              <a:rPr lang="en-US" altLang="zh-CN" dirty="0"/>
              <a:t>	</a:t>
            </a:r>
            <a:r>
              <a:rPr lang="en-US" altLang="zh-CN" dirty="0" err="1"/>
              <a:t>GameStatus</a:t>
            </a:r>
            <a:r>
              <a:rPr lang="en-US" altLang="zh-CN" dirty="0"/>
              <a:t> status;</a:t>
            </a:r>
          </a:p>
          <a:p>
            <a:pPr eaLnBrk="1" hangingPunct="1">
              <a:buFont typeface="Wingdings" pitchFamily="2" charset="2"/>
              <a:buNone/>
              <a:defRPr/>
            </a:pPr>
            <a:r>
              <a:rPr lang="en-US" altLang="zh-CN" dirty="0"/>
              <a:t> </a:t>
            </a:r>
          </a:p>
          <a:p>
            <a:pPr eaLnBrk="1" hangingPunct="1">
              <a:buFont typeface="Wingdings" pitchFamily="2" charset="2"/>
              <a:buNone/>
              <a:defRPr/>
            </a:pPr>
            <a:r>
              <a:rPr lang="en-US" altLang="zh-CN" dirty="0"/>
              <a:t>	unsigned seed; </a:t>
            </a:r>
          </a:p>
          <a:p>
            <a:pPr eaLnBrk="1" hangingPunct="1">
              <a:buFont typeface="Wingdings" pitchFamily="2" charset="2"/>
              <a:buNone/>
              <a:defRPr/>
            </a:pPr>
            <a:r>
              <a:rPr lang="en-US" altLang="zh-CN" dirty="0"/>
              <a:t>	</a:t>
            </a:r>
            <a:r>
              <a:rPr lang="en-US" altLang="zh-CN" dirty="0" err="1"/>
              <a:t>cout</a:t>
            </a:r>
            <a:r>
              <a:rPr lang="en-US" altLang="zh-CN" dirty="0"/>
              <a:t>&lt;&lt;"Please enter an unsigned integer: ";</a:t>
            </a:r>
          </a:p>
          <a:p>
            <a:pPr eaLnBrk="1" hangingPunct="1">
              <a:buFont typeface="Wingdings" pitchFamily="2" charset="2"/>
              <a:buNone/>
              <a:defRPr/>
            </a:pPr>
            <a:r>
              <a:rPr lang="en-US" altLang="zh-CN" dirty="0"/>
              <a:t>	</a:t>
            </a:r>
            <a:r>
              <a:rPr lang="en-US" altLang="zh-CN" dirty="0" err="1"/>
              <a:t>cin</a:t>
            </a:r>
            <a:r>
              <a:rPr lang="en-US" altLang="zh-CN" dirty="0"/>
              <a:t> &gt;&gt; seed;//</a:t>
            </a:r>
            <a:r>
              <a:rPr lang="zh-CN" altLang="en-US" dirty="0"/>
              <a:t>输入随机数种子</a:t>
            </a:r>
          </a:p>
          <a:p>
            <a:pPr eaLnBrk="1" hangingPunct="1">
              <a:buFont typeface="Wingdings" pitchFamily="2" charset="2"/>
              <a:buNone/>
              <a:defRPr/>
            </a:pPr>
            <a:r>
              <a:rPr lang="zh-CN" altLang="en-US" dirty="0"/>
              <a:t>	</a:t>
            </a:r>
            <a:r>
              <a:rPr lang="en-US" altLang="zh-CN" dirty="0" err="1"/>
              <a:t>srand</a:t>
            </a:r>
            <a:r>
              <a:rPr lang="en-US" altLang="zh-CN" dirty="0"/>
              <a:t>(seed);//</a:t>
            </a:r>
            <a:r>
              <a:rPr lang="zh-CN" altLang="en-US" dirty="0"/>
              <a:t>将种子传递给</a:t>
            </a:r>
            <a:r>
              <a:rPr lang="en-US" altLang="zh-CN" dirty="0"/>
              <a:t>rand()</a:t>
            </a:r>
          </a:p>
          <a:p>
            <a:pPr eaLnBrk="1" hangingPunct="1">
              <a:buFont typeface="Wingdings" pitchFamily="2" charset="2"/>
              <a:buNone/>
              <a:defRPr/>
            </a:pPr>
            <a:r>
              <a:rPr lang="en-US" altLang="zh-CN" dirty="0"/>
              <a:t> </a:t>
            </a:r>
          </a:p>
          <a:p>
            <a:pPr eaLnBrk="1" hangingPunct="1">
              <a:buFont typeface="Wingdings" pitchFamily="2" charset="2"/>
              <a:buNone/>
              <a:defRPr/>
            </a:pPr>
            <a:r>
              <a:rPr lang="en-US" altLang="zh-CN" dirty="0"/>
              <a:t>	sum = </a:t>
            </a:r>
            <a:r>
              <a:rPr lang="en-US" altLang="zh-CN" dirty="0" err="1">
                <a:solidFill>
                  <a:schemeClr val="accent4">
                    <a:lumMod val="75000"/>
                  </a:schemeClr>
                </a:solidFill>
              </a:rPr>
              <a:t>rollDice</a:t>
            </a:r>
            <a:r>
              <a:rPr lang="en-US" altLang="zh-CN" dirty="0"/>
              <a:t>(); </a:t>
            </a:r>
            <a:r>
              <a:rPr lang="en-US" altLang="zh-CN" sz="2200" dirty="0"/>
              <a:t>//</a:t>
            </a:r>
            <a:r>
              <a:rPr lang="zh-CN" altLang="en-US" sz="2200" dirty="0"/>
              <a:t>第一轮投骰子、计算和数</a:t>
            </a:r>
            <a:endParaRPr lang="zh-CN" altLang="en-US" dirty="0"/>
          </a:p>
        </p:txBody>
      </p:sp>
      <p:sp>
        <p:nvSpPr>
          <p:cNvPr id="35845" name="标题 1"/>
          <p:cNvSpPr>
            <a:spLocks noGrp="1"/>
          </p:cNvSpPr>
          <p:nvPr>
            <p:ph type="title"/>
          </p:nvPr>
        </p:nvSpPr>
        <p:spPr>
          <a:xfrm>
            <a:off x="6477000" y="1143000"/>
            <a:ext cx="2366963" cy="876300"/>
          </a:xfrm>
          <a:solidFill>
            <a:schemeClr val="bg1"/>
          </a:solidFill>
        </p:spPr>
        <p:txBody>
          <a:bodyPr/>
          <a:lstStyle/>
          <a:p>
            <a:pPr eaLnBrk="1" hangingPunct="1"/>
            <a:r>
              <a:rPr lang="zh-CN" altLang="en-US" dirty="0"/>
              <a:t>例</a:t>
            </a:r>
            <a:r>
              <a:rPr lang="en-US" altLang="zh-CN" dirty="0"/>
              <a:t>3-6</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24</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42839277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066800"/>
            <a:ext cx="8858250" cy="5578475"/>
          </a:xfrm>
          <a:solidFill>
            <a:srgbClr val="85FFFF"/>
          </a:solidFill>
        </p:spPr>
        <p:txBody>
          <a:bodyPr>
            <a:normAutofit fontScale="70000" lnSpcReduction="20000"/>
          </a:bodyPr>
          <a:lstStyle/>
          <a:p>
            <a:pPr eaLnBrk="1" hangingPunct="1">
              <a:lnSpc>
                <a:spcPct val="110000"/>
              </a:lnSpc>
              <a:buFont typeface="Wingdings" pitchFamily="2" charset="2"/>
              <a:buNone/>
              <a:defRPr/>
            </a:pPr>
            <a:r>
              <a:rPr lang="en-US" altLang="zh-CN" sz="2600" dirty="0"/>
              <a:t>	switch (sum) {</a:t>
            </a:r>
          </a:p>
          <a:p>
            <a:pPr eaLnBrk="1" hangingPunct="1">
              <a:lnSpc>
                <a:spcPct val="110000"/>
              </a:lnSpc>
              <a:buFont typeface="Wingdings" pitchFamily="2" charset="2"/>
              <a:buNone/>
              <a:defRPr/>
            </a:pPr>
            <a:r>
              <a:rPr lang="en-US" altLang="zh-CN" sz="2600" dirty="0"/>
              <a:t>	case 7:   //</a:t>
            </a:r>
            <a:r>
              <a:rPr lang="zh-CN" altLang="en-US" sz="2600" dirty="0"/>
              <a:t>如果和数为</a:t>
            </a:r>
            <a:r>
              <a:rPr lang="en-US" altLang="zh-CN" sz="2600" dirty="0"/>
              <a:t>7</a:t>
            </a:r>
            <a:r>
              <a:rPr lang="zh-CN" altLang="en-US" sz="2600" dirty="0"/>
              <a:t>或</a:t>
            </a:r>
            <a:r>
              <a:rPr lang="en-US" altLang="zh-CN" sz="2600" dirty="0"/>
              <a:t>11</a:t>
            </a:r>
            <a:r>
              <a:rPr lang="zh-CN" altLang="en-US" sz="2600" dirty="0"/>
              <a:t>则为胜</a:t>
            </a:r>
            <a:r>
              <a:rPr lang="en-US" altLang="zh-CN" sz="2600" dirty="0"/>
              <a:t>,</a:t>
            </a:r>
            <a:r>
              <a:rPr lang="zh-CN" altLang="en-US" sz="2600" dirty="0"/>
              <a:t>状态为</a:t>
            </a:r>
            <a:r>
              <a:rPr lang="en-US" altLang="zh-CN" sz="2600" dirty="0"/>
              <a:t>WIN</a:t>
            </a:r>
          </a:p>
          <a:p>
            <a:pPr eaLnBrk="1" hangingPunct="1">
              <a:lnSpc>
                <a:spcPct val="110000"/>
              </a:lnSpc>
              <a:buFont typeface="Wingdings" pitchFamily="2" charset="2"/>
              <a:buNone/>
              <a:defRPr/>
            </a:pPr>
            <a:r>
              <a:rPr lang="en-US" altLang="zh-CN" sz="2600" dirty="0"/>
              <a:t>	case 11:</a:t>
            </a:r>
          </a:p>
          <a:p>
            <a:pPr eaLnBrk="1" hangingPunct="1">
              <a:lnSpc>
                <a:spcPct val="110000"/>
              </a:lnSpc>
              <a:buFont typeface="Wingdings" pitchFamily="2" charset="2"/>
              <a:buNone/>
              <a:defRPr/>
            </a:pPr>
            <a:r>
              <a:rPr lang="en-US" altLang="zh-CN" sz="2600" dirty="0"/>
              <a:t>	  status = WIN;</a:t>
            </a:r>
          </a:p>
          <a:p>
            <a:pPr eaLnBrk="1" hangingPunct="1">
              <a:lnSpc>
                <a:spcPct val="110000"/>
              </a:lnSpc>
              <a:buFont typeface="Wingdings" pitchFamily="2" charset="2"/>
              <a:buNone/>
              <a:defRPr/>
            </a:pPr>
            <a:r>
              <a:rPr lang="en-US" altLang="zh-CN" sz="2600" dirty="0"/>
              <a:t>	  break;</a:t>
            </a:r>
          </a:p>
          <a:p>
            <a:pPr eaLnBrk="1" hangingPunct="1">
              <a:lnSpc>
                <a:spcPct val="110000"/>
              </a:lnSpc>
              <a:buFont typeface="Wingdings" pitchFamily="2" charset="2"/>
              <a:buNone/>
              <a:defRPr/>
            </a:pPr>
            <a:r>
              <a:rPr lang="en-US" altLang="zh-CN" sz="2600" dirty="0"/>
              <a:t>	case 2:   //</a:t>
            </a:r>
            <a:r>
              <a:rPr lang="zh-CN" altLang="en-US" sz="2600" dirty="0"/>
              <a:t>和数为</a:t>
            </a:r>
            <a:r>
              <a:rPr lang="en-US" altLang="zh-CN" sz="2600" dirty="0"/>
              <a:t>2</a:t>
            </a:r>
            <a:r>
              <a:rPr lang="zh-CN" altLang="en-US" sz="2600" dirty="0"/>
              <a:t>、</a:t>
            </a:r>
            <a:r>
              <a:rPr lang="en-US" altLang="zh-CN" sz="2600" dirty="0"/>
              <a:t>3</a:t>
            </a:r>
            <a:r>
              <a:rPr lang="zh-CN" altLang="en-US" sz="2600" dirty="0"/>
              <a:t>或</a:t>
            </a:r>
            <a:r>
              <a:rPr lang="en-US" altLang="zh-CN" sz="2600" dirty="0"/>
              <a:t>12</a:t>
            </a:r>
            <a:r>
              <a:rPr lang="zh-CN" altLang="en-US" sz="2600" dirty="0"/>
              <a:t>则为负</a:t>
            </a:r>
            <a:r>
              <a:rPr lang="en-US" altLang="zh-CN" sz="2600" dirty="0"/>
              <a:t>,</a:t>
            </a:r>
            <a:r>
              <a:rPr lang="zh-CN" altLang="en-US" sz="2600" dirty="0"/>
              <a:t>状态为</a:t>
            </a:r>
            <a:r>
              <a:rPr lang="en-US" altLang="zh-CN" sz="2600" dirty="0"/>
              <a:t>LOSE</a:t>
            </a:r>
          </a:p>
          <a:p>
            <a:pPr eaLnBrk="1" hangingPunct="1">
              <a:lnSpc>
                <a:spcPct val="110000"/>
              </a:lnSpc>
              <a:buFont typeface="Wingdings" pitchFamily="2" charset="2"/>
              <a:buNone/>
              <a:defRPr/>
            </a:pPr>
            <a:r>
              <a:rPr lang="en-US" altLang="zh-CN" sz="2600" dirty="0"/>
              <a:t>	case 3: </a:t>
            </a:r>
          </a:p>
          <a:p>
            <a:pPr eaLnBrk="1" hangingPunct="1">
              <a:lnSpc>
                <a:spcPct val="110000"/>
              </a:lnSpc>
              <a:buFont typeface="Wingdings" pitchFamily="2" charset="2"/>
              <a:buNone/>
              <a:defRPr/>
            </a:pPr>
            <a:r>
              <a:rPr lang="en-US" altLang="zh-CN" sz="2600" dirty="0"/>
              <a:t>	case 12:</a:t>
            </a:r>
          </a:p>
          <a:p>
            <a:pPr eaLnBrk="1" hangingPunct="1">
              <a:lnSpc>
                <a:spcPct val="110000"/>
              </a:lnSpc>
              <a:buFont typeface="Wingdings" pitchFamily="2" charset="2"/>
              <a:buNone/>
              <a:defRPr/>
            </a:pPr>
            <a:r>
              <a:rPr lang="en-US" altLang="zh-CN" sz="2600" dirty="0"/>
              <a:t>	  status = LOSE;</a:t>
            </a:r>
          </a:p>
          <a:p>
            <a:pPr eaLnBrk="1" hangingPunct="1">
              <a:lnSpc>
                <a:spcPct val="110000"/>
              </a:lnSpc>
              <a:buFont typeface="Wingdings" pitchFamily="2" charset="2"/>
              <a:buNone/>
              <a:defRPr/>
            </a:pPr>
            <a:r>
              <a:rPr lang="en-US" altLang="zh-CN" sz="2600" dirty="0"/>
              <a:t>	  break;</a:t>
            </a:r>
          </a:p>
          <a:p>
            <a:pPr eaLnBrk="1" hangingPunct="1">
              <a:lnSpc>
                <a:spcPct val="110000"/>
              </a:lnSpc>
              <a:buFont typeface="Wingdings" pitchFamily="2" charset="2"/>
              <a:buNone/>
              <a:defRPr/>
            </a:pPr>
            <a:r>
              <a:rPr lang="en-US" altLang="zh-CN" sz="2600" dirty="0"/>
              <a:t>	default: /*</a:t>
            </a:r>
            <a:r>
              <a:rPr lang="zh-CN" altLang="en-US" sz="2600" dirty="0"/>
              <a:t>其它情况</a:t>
            </a:r>
            <a:r>
              <a:rPr lang="en-US" altLang="zh-CN" sz="2600" dirty="0"/>
              <a:t>,</a:t>
            </a:r>
            <a:r>
              <a:rPr lang="zh-CN" altLang="en-US" sz="2600" dirty="0"/>
              <a:t>游戏尚无结果</a:t>
            </a:r>
            <a:r>
              <a:rPr lang="en-US" altLang="zh-CN" sz="2600" dirty="0"/>
              <a:t>,</a:t>
            </a:r>
            <a:r>
              <a:rPr lang="zh-CN" altLang="en-US" sz="2600" dirty="0"/>
              <a:t>状态为</a:t>
            </a:r>
            <a:endParaRPr lang="en-US" altLang="zh-CN" sz="2600" dirty="0"/>
          </a:p>
          <a:p>
            <a:pPr eaLnBrk="1" hangingPunct="1">
              <a:lnSpc>
                <a:spcPct val="110000"/>
              </a:lnSpc>
              <a:buFont typeface="Wingdings" pitchFamily="2" charset="2"/>
              <a:buNone/>
              <a:defRPr/>
            </a:pPr>
            <a:r>
              <a:rPr lang="en-US" altLang="zh-CN" sz="2600" dirty="0"/>
              <a:t>            PLAYING,</a:t>
            </a:r>
            <a:r>
              <a:rPr lang="zh-CN" altLang="en-US" sz="2600" dirty="0"/>
              <a:t>记下点数</a:t>
            </a:r>
            <a:r>
              <a:rPr lang="en-US" altLang="zh-CN" sz="2600" dirty="0"/>
              <a:t>,</a:t>
            </a:r>
            <a:r>
              <a:rPr lang="zh-CN" altLang="en-US" sz="2600" dirty="0"/>
              <a:t>为下一轮做准备 </a:t>
            </a:r>
            <a:r>
              <a:rPr lang="en-US" altLang="zh-CN" sz="2600" dirty="0"/>
              <a:t>*/</a:t>
            </a:r>
            <a:endParaRPr lang="zh-CN" altLang="en-US" sz="2600" dirty="0"/>
          </a:p>
          <a:p>
            <a:pPr eaLnBrk="1" hangingPunct="1">
              <a:lnSpc>
                <a:spcPct val="110000"/>
              </a:lnSpc>
              <a:buFont typeface="Wingdings" pitchFamily="2" charset="2"/>
              <a:buNone/>
              <a:defRPr/>
            </a:pPr>
            <a:r>
              <a:rPr lang="zh-CN" altLang="en-US" sz="2600" dirty="0"/>
              <a:t>	  </a:t>
            </a:r>
            <a:r>
              <a:rPr lang="en-US" altLang="zh-CN" sz="2600" dirty="0"/>
              <a:t>status = PLAYING;</a:t>
            </a:r>
          </a:p>
          <a:p>
            <a:pPr eaLnBrk="1" hangingPunct="1">
              <a:lnSpc>
                <a:spcPct val="110000"/>
              </a:lnSpc>
              <a:buFont typeface="Wingdings" pitchFamily="2" charset="2"/>
              <a:buNone/>
              <a:defRPr/>
            </a:pPr>
            <a:r>
              <a:rPr lang="en-US" altLang="zh-CN" sz="2600" dirty="0"/>
              <a:t>	  </a:t>
            </a:r>
            <a:r>
              <a:rPr lang="en-US" altLang="zh-CN" sz="2600" dirty="0" err="1"/>
              <a:t>myPoint</a:t>
            </a:r>
            <a:r>
              <a:rPr lang="en-US" altLang="zh-CN" sz="2600" dirty="0"/>
              <a:t> = sum;</a:t>
            </a:r>
          </a:p>
          <a:p>
            <a:pPr eaLnBrk="1" hangingPunct="1">
              <a:lnSpc>
                <a:spcPct val="110000"/>
              </a:lnSpc>
              <a:buFont typeface="Wingdings" pitchFamily="2" charset="2"/>
              <a:buNone/>
              <a:defRPr/>
            </a:pPr>
            <a:r>
              <a:rPr lang="en-US" altLang="zh-CN" sz="2600" dirty="0"/>
              <a:t>	  </a:t>
            </a:r>
            <a:r>
              <a:rPr lang="en-US" altLang="zh-CN" sz="2600" dirty="0" err="1"/>
              <a:t>cout</a:t>
            </a:r>
            <a:r>
              <a:rPr lang="en-US" altLang="zh-CN" sz="2600" dirty="0"/>
              <a:t> &lt;&lt; "point is " &lt;&lt; </a:t>
            </a:r>
            <a:r>
              <a:rPr lang="en-US" altLang="zh-CN" sz="2600" dirty="0" err="1"/>
              <a:t>myPoint</a:t>
            </a:r>
            <a:r>
              <a:rPr lang="en-US" altLang="zh-CN" sz="2600" dirty="0"/>
              <a:t> &lt;&lt; </a:t>
            </a:r>
            <a:r>
              <a:rPr lang="en-US" altLang="zh-CN" sz="2600" dirty="0" err="1"/>
              <a:t>endl</a:t>
            </a:r>
            <a:r>
              <a:rPr lang="en-US" altLang="zh-CN" sz="2600" dirty="0"/>
              <a:t>;</a:t>
            </a:r>
          </a:p>
          <a:p>
            <a:pPr eaLnBrk="1" hangingPunct="1">
              <a:lnSpc>
                <a:spcPct val="110000"/>
              </a:lnSpc>
              <a:buFont typeface="Wingdings" pitchFamily="2" charset="2"/>
              <a:buNone/>
              <a:defRPr/>
            </a:pPr>
            <a:r>
              <a:rPr lang="en-US" altLang="zh-CN" sz="2600" dirty="0"/>
              <a:t>	  break;</a:t>
            </a:r>
          </a:p>
          <a:p>
            <a:pPr eaLnBrk="1" hangingPunct="1">
              <a:lnSpc>
                <a:spcPct val="110000"/>
              </a:lnSpc>
              <a:buFont typeface="Wingdings" pitchFamily="2" charset="2"/>
              <a:buNone/>
              <a:defRPr/>
            </a:pPr>
            <a:r>
              <a:rPr lang="en-US" altLang="zh-CN" sz="2600" dirty="0"/>
              <a:t>	}</a:t>
            </a:r>
            <a:endParaRPr lang="zh-CN" altLang="en-US" dirty="0"/>
          </a:p>
        </p:txBody>
      </p:sp>
      <p:sp>
        <p:nvSpPr>
          <p:cNvPr id="36869" name="标题 1"/>
          <p:cNvSpPr>
            <a:spLocks noGrp="1"/>
          </p:cNvSpPr>
          <p:nvPr>
            <p:ph type="title"/>
          </p:nvPr>
        </p:nvSpPr>
        <p:spPr>
          <a:xfrm>
            <a:off x="6858000" y="1066800"/>
            <a:ext cx="2214563" cy="928688"/>
          </a:xfrm>
          <a:solidFill>
            <a:schemeClr val="bg1"/>
          </a:solidFill>
        </p:spPr>
        <p:txBody>
          <a:bodyPr/>
          <a:lstStyle/>
          <a:p>
            <a:pPr eaLnBrk="1" hangingPunct="1"/>
            <a:r>
              <a:rPr lang="zh-CN" altLang="en-US" dirty="0"/>
              <a:t>例</a:t>
            </a:r>
            <a:r>
              <a:rPr lang="en-US" altLang="zh-CN" dirty="0"/>
              <a:t>3-6</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25</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24527833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123950"/>
            <a:ext cx="8786813" cy="5505450"/>
          </a:xfrm>
          <a:solidFill>
            <a:srgbClr val="85FFFF"/>
          </a:solidFill>
        </p:spPr>
        <p:txBody>
          <a:bodyPr>
            <a:noAutofit/>
          </a:bodyPr>
          <a:lstStyle/>
          <a:p>
            <a:pPr eaLnBrk="1" hangingPunct="1">
              <a:lnSpc>
                <a:spcPct val="120000"/>
              </a:lnSpc>
              <a:buFont typeface="Wingdings" pitchFamily="2" charset="2"/>
              <a:buNone/>
              <a:defRPr/>
            </a:pPr>
            <a:r>
              <a:rPr lang="en-US" altLang="zh-CN" sz="1800" dirty="0"/>
              <a:t>	while (status == PLAYING) { //</a:t>
            </a:r>
            <a:r>
              <a:rPr lang="zh-CN" altLang="en-US" sz="1800" dirty="0"/>
              <a:t>只要状态仍为</a:t>
            </a:r>
            <a:r>
              <a:rPr lang="en-US" altLang="zh-CN" sz="1800" dirty="0"/>
              <a:t>PLAYING,</a:t>
            </a:r>
            <a:r>
              <a:rPr lang="zh-CN" altLang="en-US" sz="1800" dirty="0"/>
              <a:t>就继续进 行下一轮</a:t>
            </a:r>
          </a:p>
          <a:p>
            <a:pPr eaLnBrk="1" hangingPunct="1">
              <a:lnSpc>
                <a:spcPct val="120000"/>
              </a:lnSpc>
              <a:buFont typeface="Wingdings" pitchFamily="2" charset="2"/>
              <a:buNone/>
              <a:defRPr/>
            </a:pPr>
            <a:r>
              <a:rPr lang="zh-CN" altLang="en-US" sz="1800" dirty="0"/>
              <a:t>	  </a:t>
            </a:r>
            <a:r>
              <a:rPr lang="en-US" altLang="zh-CN" sz="1800" dirty="0"/>
              <a:t>sum = </a:t>
            </a:r>
            <a:r>
              <a:rPr lang="en-US" altLang="zh-CN" sz="1800" dirty="0" err="1">
                <a:solidFill>
                  <a:srgbClr val="C00000"/>
                </a:solidFill>
              </a:rPr>
              <a:t>rollDice</a:t>
            </a:r>
            <a:r>
              <a:rPr lang="en-US" altLang="zh-CN" sz="1800" dirty="0"/>
              <a:t>();</a:t>
            </a:r>
          </a:p>
          <a:p>
            <a:pPr eaLnBrk="1" hangingPunct="1">
              <a:lnSpc>
                <a:spcPct val="120000"/>
              </a:lnSpc>
              <a:buFont typeface="Wingdings" pitchFamily="2" charset="2"/>
              <a:buNone/>
              <a:defRPr/>
            </a:pPr>
            <a:r>
              <a:rPr lang="en-US" altLang="zh-CN" sz="1800" dirty="0"/>
              <a:t>	  if (sum == </a:t>
            </a:r>
            <a:r>
              <a:rPr lang="en-US" altLang="zh-CN" sz="1800" dirty="0" err="1"/>
              <a:t>myPoint</a:t>
            </a:r>
            <a:r>
              <a:rPr lang="en-US" altLang="zh-CN" sz="1800" dirty="0"/>
              <a:t>)    //</a:t>
            </a:r>
            <a:r>
              <a:rPr lang="zh-CN" altLang="en-US" sz="1800" dirty="0"/>
              <a:t>某轮的和数等于点数则取胜</a:t>
            </a:r>
            <a:endParaRPr lang="en-US" altLang="zh-CN" sz="1800" dirty="0"/>
          </a:p>
          <a:p>
            <a:pPr eaLnBrk="1" hangingPunct="1">
              <a:lnSpc>
                <a:spcPct val="120000"/>
              </a:lnSpc>
              <a:buFont typeface="Wingdings" pitchFamily="2" charset="2"/>
              <a:buNone/>
              <a:defRPr/>
            </a:pPr>
            <a:r>
              <a:rPr lang="en-US" altLang="zh-CN" sz="1800" dirty="0"/>
              <a:t>	    status = WIN;</a:t>
            </a:r>
          </a:p>
          <a:p>
            <a:pPr eaLnBrk="1" hangingPunct="1">
              <a:lnSpc>
                <a:spcPct val="120000"/>
              </a:lnSpc>
              <a:buFont typeface="Wingdings" pitchFamily="2" charset="2"/>
              <a:buNone/>
              <a:defRPr/>
            </a:pPr>
            <a:r>
              <a:rPr lang="en-US" altLang="zh-CN" sz="1800" dirty="0"/>
              <a:t>	  else if (sum == 7)    //</a:t>
            </a:r>
            <a:r>
              <a:rPr lang="zh-CN" altLang="en-US" sz="1800" dirty="0"/>
              <a:t>出现和数为</a:t>
            </a:r>
            <a:r>
              <a:rPr lang="en-US" altLang="zh-CN" sz="1800" dirty="0"/>
              <a:t>7</a:t>
            </a:r>
            <a:r>
              <a:rPr lang="zh-CN" altLang="en-US" sz="1800" dirty="0"/>
              <a:t>则为负</a:t>
            </a:r>
            <a:endParaRPr lang="en-US" altLang="zh-CN" sz="1800" dirty="0"/>
          </a:p>
          <a:p>
            <a:pPr eaLnBrk="1" hangingPunct="1">
              <a:lnSpc>
                <a:spcPct val="120000"/>
              </a:lnSpc>
              <a:buFont typeface="Wingdings" pitchFamily="2" charset="2"/>
              <a:buNone/>
              <a:defRPr/>
            </a:pPr>
            <a:r>
              <a:rPr lang="en-US" altLang="zh-CN" sz="1800" dirty="0"/>
              <a:t>	    status = LOSE;</a:t>
            </a:r>
          </a:p>
          <a:p>
            <a:pPr eaLnBrk="1" hangingPunct="1">
              <a:lnSpc>
                <a:spcPct val="120000"/>
              </a:lnSpc>
              <a:buFont typeface="Wingdings" pitchFamily="2" charset="2"/>
              <a:buNone/>
              <a:defRPr/>
            </a:pPr>
            <a:r>
              <a:rPr lang="en-US" altLang="zh-CN" sz="1800" dirty="0"/>
              <a:t>	}</a:t>
            </a:r>
          </a:p>
          <a:p>
            <a:pPr eaLnBrk="1" hangingPunct="1">
              <a:lnSpc>
                <a:spcPct val="120000"/>
              </a:lnSpc>
              <a:buFont typeface="Wingdings" pitchFamily="2" charset="2"/>
              <a:buNone/>
              <a:defRPr/>
            </a:pPr>
            <a:r>
              <a:rPr lang="en-US" altLang="zh-CN" sz="1800" dirty="0"/>
              <a:t>	//</a:t>
            </a:r>
            <a:r>
              <a:rPr lang="zh-CN" altLang="en-US" sz="1800" dirty="0"/>
              <a:t>当状态不为</a:t>
            </a:r>
            <a:r>
              <a:rPr lang="en-US" altLang="zh-CN" sz="1800" dirty="0"/>
              <a:t>PLAYING</a:t>
            </a:r>
            <a:r>
              <a:rPr lang="zh-CN" altLang="en-US" sz="1800" dirty="0"/>
              <a:t>时上面的循环结束</a:t>
            </a:r>
            <a:r>
              <a:rPr lang="en-US" altLang="zh-CN" sz="1800" dirty="0"/>
              <a:t>,</a:t>
            </a:r>
            <a:r>
              <a:rPr lang="zh-CN" altLang="en-US" sz="1800" dirty="0"/>
              <a:t>以下程序段输出游戏结果</a:t>
            </a:r>
          </a:p>
          <a:p>
            <a:pPr eaLnBrk="1" hangingPunct="1">
              <a:lnSpc>
                <a:spcPct val="120000"/>
              </a:lnSpc>
              <a:buFont typeface="Wingdings" pitchFamily="2" charset="2"/>
              <a:buNone/>
              <a:defRPr/>
            </a:pPr>
            <a:r>
              <a:rPr lang="zh-CN" altLang="en-US" sz="1800" dirty="0"/>
              <a:t>	</a:t>
            </a:r>
            <a:r>
              <a:rPr lang="en-US" altLang="zh-CN" sz="1800" dirty="0"/>
              <a:t>if (status == WIN)</a:t>
            </a:r>
          </a:p>
          <a:p>
            <a:pPr eaLnBrk="1" hangingPunct="1">
              <a:lnSpc>
                <a:spcPct val="120000"/>
              </a:lnSpc>
              <a:buFont typeface="Wingdings" pitchFamily="2" charset="2"/>
              <a:buNone/>
              <a:defRPr/>
            </a:pPr>
            <a:r>
              <a:rPr lang="en-US" altLang="zh-CN" sz="1800" dirty="0"/>
              <a:t>	  </a:t>
            </a:r>
            <a:r>
              <a:rPr lang="en-US" altLang="zh-CN" sz="1800" dirty="0" err="1"/>
              <a:t>cout</a:t>
            </a:r>
            <a:r>
              <a:rPr lang="en-US" altLang="zh-CN" sz="1800" dirty="0"/>
              <a:t> &lt;&lt; "player wins" &lt;&lt; </a:t>
            </a:r>
            <a:r>
              <a:rPr lang="en-US" altLang="zh-CN" sz="1800" dirty="0" err="1"/>
              <a:t>endl</a:t>
            </a:r>
            <a:r>
              <a:rPr lang="en-US" altLang="zh-CN" sz="1800" dirty="0"/>
              <a:t>;</a:t>
            </a:r>
          </a:p>
          <a:p>
            <a:pPr eaLnBrk="1" hangingPunct="1">
              <a:lnSpc>
                <a:spcPct val="120000"/>
              </a:lnSpc>
              <a:buFont typeface="Wingdings" pitchFamily="2" charset="2"/>
              <a:buNone/>
              <a:defRPr/>
            </a:pPr>
            <a:r>
              <a:rPr lang="en-US" altLang="zh-CN" sz="1800" dirty="0"/>
              <a:t>	else</a:t>
            </a:r>
          </a:p>
          <a:p>
            <a:pPr eaLnBrk="1" hangingPunct="1">
              <a:lnSpc>
                <a:spcPct val="120000"/>
              </a:lnSpc>
              <a:buFont typeface="Wingdings" pitchFamily="2" charset="2"/>
              <a:buNone/>
              <a:defRPr/>
            </a:pPr>
            <a:r>
              <a:rPr lang="en-US" altLang="zh-CN" sz="1800" dirty="0"/>
              <a:t>	  </a:t>
            </a:r>
            <a:r>
              <a:rPr lang="en-US" altLang="zh-CN" sz="1800" dirty="0" err="1"/>
              <a:t>cout</a:t>
            </a:r>
            <a:r>
              <a:rPr lang="en-US" altLang="zh-CN" sz="1800" dirty="0"/>
              <a:t> &lt;&lt; "player loses" &lt;&lt; </a:t>
            </a:r>
            <a:r>
              <a:rPr lang="en-US" altLang="zh-CN" sz="1800" dirty="0" err="1"/>
              <a:t>endl</a:t>
            </a:r>
            <a:r>
              <a:rPr lang="en-US" altLang="zh-CN" sz="1800" dirty="0"/>
              <a:t>;</a:t>
            </a:r>
          </a:p>
          <a:p>
            <a:pPr eaLnBrk="1" hangingPunct="1">
              <a:lnSpc>
                <a:spcPct val="120000"/>
              </a:lnSpc>
              <a:buFont typeface="Wingdings" pitchFamily="2" charset="2"/>
              <a:buNone/>
              <a:defRPr/>
            </a:pPr>
            <a:r>
              <a:rPr lang="en-US" altLang="zh-CN" sz="1800" dirty="0"/>
              <a:t>	return 0;</a:t>
            </a:r>
          </a:p>
          <a:p>
            <a:pPr eaLnBrk="1" hangingPunct="1">
              <a:lnSpc>
                <a:spcPct val="120000"/>
              </a:lnSpc>
              <a:buFont typeface="Wingdings" pitchFamily="2" charset="2"/>
              <a:buNone/>
              <a:defRPr/>
            </a:pPr>
            <a:r>
              <a:rPr lang="en-US" altLang="zh-CN" sz="1800" dirty="0"/>
              <a:t>} </a:t>
            </a:r>
          </a:p>
        </p:txBody>
      </p:sp>
      <p:sp>
        <p:nvSpPr>
          <p:cNvPr id="37893" name="标题 1"/>
          <p:cNvSpPr>
            <a:spLocks noGrp="1"/>
          </p:cNvSpPr>
          <p:nvPr>
            <p:ph type="title"/>
          </p:nvPr>
        </p:nvSpPr>
        <p:spPr>
          <a:xfrm>
            <a:off x="6629400" y="5791200"/>
            <a:ext cx="2443163" cy="847725"/>
          </a:xfrm>
          <a:solidFill>
            <a:schemeClr val="bg1"/>
          </a:solidFill>
        </p:spPr>
        <p:txBody>
          <a:bodyPr/>
          <a:lstStyle/>
          <a:p>
            <a:pPr eaLnBrk="1" hangingPunct="1"/>
            <a:r>
              <a:rPr lang="zh-CN" altLang="en-US" dirty="0"/>
              <a:t>例</a:t>
            </a:r>
            <a:r>
              <a:rPr lang="en-US" altLang="zh-CN" dirty="0"/>
              <a:t>3-6</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26</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27087672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214313" y="984566"/>
            <a:ext cx="6704013" cy="954087"/>
          </a:xfrm>
        </p:spPr>
        <p:txBody>
          <a:bodyPr/>
          <a:lstStyle/>
          <a:p>
            <a:pPr algn="l" eaLnBrk="1" hangingPunct="1"/>
            <a:r>
              <a:rPr lang="zh-CN" altLang="en-US" dirty="0"/>
              <a:t>例</a:t>
            </a:r>
            <a:r>
              <a:rPr lang="en-US" altLang="zh-CN" dirty="0"/>
              <a:t>3-6</a:t>
            </a:r>
            <a:r>
              <a:rPr lang="zh-CN" altLang="en-US" dirty="0"/>
              <a:t>（续）</a:t>
            </a:r>
          </a:p>
        </p:txBody>
      </p:sp>
      <p:sp>
        <p:nvSpPr>
          <p:cNvPr id="3" name="内容占位符 2"/>
          <p:cNvSpPr>
            <a:spLocks noGrp="1"/>
          </p:cNvSpPr>
          <p:nvPr>
            <p:ph idx="1"/>
          </p:nvPr>
        </p:nvSpPr>
        <p:spPr>
          <a:xfrm>
            <a:off x="381000" y="2209800"/>
            <a:ext cx="8305800" cy="3867308"/>
          </a:xfrm>
          <a:solidFill>
            <a:schemeClr val="accent6">
              <a:lumMod val="20000"/>
              <a:lumOff val="80000"/>
            </a:schemeClr>
          </a:solidFill>
        </p:spPr>
        <p:txBody>
          <a:bodyPr>
            <a:normAutofit/>
          </a:bodyPr>
          <a:lstStyle/>
          <a:p>
            <a:pPr marL="0" indent="0" eaLnBrk="1" fontAlgn="auto" hangingPunct="1">
              <a:lnSpc>
                <a:spcPct val="130000"/>
              </a:lnSpc>
              <a:spcAft>
                <a:spcPts val="0"/>
              </a:spcAft>
              <a:buClr>
                <a:schemeClr val="accent3"/>
              </a:buClr>
              <a:buFont typeface="Georgia"/>
              <a:buNone/>
              <a:defRPr/>
            </a:pPr>
            <a:r>
              <a:rPr lang="zh-CN" altLang="en-US" dirty="0">
                <a:latin typeface="Consolas" pitchFamily="49" charset="0"/>
              </a:rPr>
              <a:t>运行结果：</a:t>
            </a:r>
          </a:p>
          <a:p>
            <a:pPr marL="0" indent="0" eaLnBrk="1" fontAlgn="auto" hangingPunct="1">
              <a:lnSpc>
                <a:spcPct val="130000"/>
              </a:lnSpc>
              <a:spcAft>
                <a:spcPts val="0"/>
              </a:spcAft>
              <a:buClr>
                <a:schemeClr val="accent3"/>
              </a:buClr>
              <a:buFont typeface="Georgia" panose="02040502050405020303" pitchFamily="18" charset="0"/>
              <a:buNone/>
              <a:defRPr/>
            </a:pPr>
            <a:r>
              <a:rPr lang="en-US" altLang="zh-CN">
                <a:latin typeface="Consolas" pitchFamily="49" charset="0"/>
              </a:rPr>
              <a:t>Please enter an unsigned integer:23</a:t>
            </a:r>
            <a:endParaRPr lang="en-US" altLang="zh-CN" dirty="0">
              <a:latin typeface="Consolas" pitchFamily="49" charset="0"/>
            </a:endParaRPr>
          </a:p>
          <a:p>
            <a:pPr marL="0" indent="0" eaLnBrk="1" fontAlgn="auto" hangingPunct="1">
              <a:lnSpc>
                <a:spcPct val="130000"/>
              </a:lnSpc>
              <a:spcAft>
                <a:spcPts val="0"/>
              </a:spcAft>
              <a:buClr>
                <a:schemeClr val="accent3"/>
              </a:buClr>
              <a:buFont typeface="Georgia" panose="02040502050405020303" pitchFamily="18" charset="0"/>
              <a:buNone/>
              <a:defRPr/>
            </a:pPr>
            <a:r>
              <a:rPr lang="en-US" altLang="zh-CN">
                <a:latin typeface="Consolas" pitchFamily="49" charset="0"/>
              </a:rPr>
              <a:t>player rolled 6 + 3 = 9</a:t>
            </a:r>
            <a:endParaRPr lang="en-US" altLang="zh-CN" dirty="0">
              <a:latin typeface="Consolas" pitchFamily="49" charset="0"/>
            </a:endParaRPr>
          </a:p>
          <a:p>
            <a:pPr marL="0" indent="0" eaLnBrk="1" fontAlgn="auto" hangingPunct="1">
              <a:lnSpc>
                <a:spcPct val="130000"/>
              </a:lnSpc>
              <a:spcAft>
                <a:spcPts val="0"/>
              </a:spcAft>
              <a:buClr>
                <a:schemeClr val="accent3"/>
              </a:buClr>
              <a:buFont typeface="Georgia" panose="02040502050405020303" pitchFamily="18" charset="0"/>
              <a:buNone/>
              <a:defRPr/>
            </a:pPr>
            <a:r>
              <a:rPr lang="en-US" altLang="zh-CN">
                <a:latin typeface="Consolas" pitchFamily="49" charset="0"/>
              </a:rPr>
              <a:t>point is 9</a:t>
            </a:r>
            <a:endParaRPr lang="en-US" altLang="zh-CN" dirty="0">
              <a:latin typeface="Consolas" pitchFamily="49" charset="0"/>
            </a:endParaRPr>
          </a:p>
          <a:p>
            <a:pPr marL="0" indent="0" eaLnBrk="1" fontAlgn="auto" hangingPunct="1">
              <a:lnSpc>
                <a:spcPct val="130000"/>
              </a:lnSpc>
              <a:spcAft>
                <a:spcPts val="0"/>
              </a:spcAft>
              <a:buClr>
                <a:schemeClr val="accent3"/>
              </a:buClr>
              <a:buFont typeface="Georgia" panose="02040502050405020303" pitchFamily="18" charset="0"/>
              <a:buNone/>
              <a:defRPr/>
            </a:pPr>
            <a:r>
              <a:rPr lang="en-US" altLang="zh-CN">
                <a:latin typeface="Consolas" pitchFamily="49" charset="0"/>
              </a:rPr>
              <a:t>player rolled 5 + 4 = 9</a:t>
            </a:r>
            <a:endParaRPr lang="en-US" altLang="zh-CN" dirty="0">
              <a:latin typeface="Consolas" pitchFamily="49" charset="0"/>
            </a:endParaRPr>
          </a:p>
          <a:p>
            <a:pPr marL="0" indent="0" eaLnBrk="1" fontAlgn="auto" hangingPunct="1">
              <a:lnSpc>
                <a:spcPct val="130000"/>
              </a:lnSpc>
              <a:spcAft>
                <a:spcPts val="0"/>
              </a:spcAft>
              <a:buClr>
                <a:schemeClr val="accent3"/>
              </a:buClr>
              <a:buFont typeface="Georgia" panose="02040502050405020303" pitchFamily="18" charset="0"/>
              <a:buNone/>
              <a:defRPr/>
            </a:pPr>
            <a:r>
              <a:rPr lang="en-US" altLang="zh-CN">
                <a:latin typeface="Consolas" pitchFamily="49" charset="0"/>
              </a:rPr>
              <a:t>player wins</a:t>
            </a:r>
            <a:endParaRPr lang="en-US" altLang="zh-CN" dirty="0">
              <a:latin typeface="Consolas" pitchFamily="49" charset="0"/>
            </a:endParaRPr>
          </a:p>
          <a:p>
            <a:pPr marL="0" indent="0" eaLnBrk="1" fontAlgn="auto" hangingPunct="1">
              <a:spcAft>
                <a:spcPts val="1200"/>
              </a:spcAft>
              <a:buClr>
                <a:schemeClr val="accent3"/>
              </a:buClr>
              <a:buFont typeface="Georgia"/>
              <a:buChar char="•"/>
              <a:defRPr/>
            </a:pPr>
            <a:endParaRPr lang="zh-CN" altLang="en-US" dirty="0">
              <a:latin typeface="Consolas"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27</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29370710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0" y="974726"/>
            <a:ext cx="6704013" cy="954087"/>
          </a:xfrm>
        </p:spPr>
        <p:txBody>
          <a:bodyPr/>
          <a:lstStyle/>
          <a:p>
            <a:pPr algn="l"/>
            <a:r>
              <a:rPr lang="zh-CN" altLang="en-US" sz="3200" dirty="0"/>
              <a:t>函数调用的执行过程</a:t>
            </a:r>
          </a:p>
        </p:txBody>
      </p:sp>
      <p:grpSp>
        <p:nvGrpSpPr>
          <p:cNvPr id="332803" name="Group 3"/>
          <p:cNvGrpSpPr>
            <a:grpSpLocks/>
          </p:cNvGrpSpPr>
          <p:nvPr/>
        </p:nvGrpSpPr>
        <p:grpSpPr bwMode="auto">
          <a:xfrm>
            <a:off x="985043" y="1959810"/>
            <a:ext cx="7178675" cy="3733800"/>
            <a:chOff x="998" y="1392"/>
            <a:chExt cx="4522" cy="2352"/>
          </a:xfrm>
        </p:grpSpPr>
        <p:sp>
          <p:nvSpPr>
            <p:cNvPr id="332804" name="Text Box 4"/>
            <p:cNvSpPr txBox="1">
              <a:spLocks noChangeArrowheads="1"/>
            </p:cNvSpPr>
            <p:nvPr/>
          </p:nvSpPr>
          <p:spPr bwMode="auto">
            <a:xfrm>
              <a:off x="998" y="1456"/>
              <a:ext cx="1389"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85750" eaLnBrk="0" hangingPunct="0">
                <a:defRPr kumimoji="1" sz="2400">
                  <a:solidFill>
                    <a:schemeClr val="tx1"/>
                  </a:solidFill>
                  <a:latin typeface="Arial" panose="020B0604020202020204" pitchFamily="34" charset="0"/>
                  <a:ea typeface="宋体" panose="02010600030101010101" pitchFamily="2" charset="-122"/>
                </a:defRPr>
              </a:lvl1pPr>
              <a:lvl2pPr eaLnBrk="0" hangingPunct="0">
                <a:defRPr kumimoji="1">
                  <a:solidFill>
                    <a:schemeClr val="tx1"/>
                  </a:solidFill>
                  <a:latin typeface="Arial" panose="020B0604020202020204" pitchFamily="34" charset="0"/>
                  <a:ea typeface="宋体" panose="02010600030101010101" pitchFamily="2" charset="-122"/>
                </a:defRPr>
              </a:lvl2pPr>
              <a:lvl3pPr eaLnBrk="0" hangingPunct="0">
                <a:defRPr kumimoji="1">
                  <a:solidFill>
                    <a:schemeClr val="tx1"/>
                  </a:solidFill>
                  <a:latin typeface="Arial" panose="020B0604020202020204" pitchFamily="34" charset="0"/>
                  <a:ea typeface="宋体" panose="02010600030101010101" pitchFamily="2" charset="-122"/>
                </a:defRPr>
              </a:lvl3pPr>
              <a:lvl4pPr eaLnBrk="0" hangingPunct="0">
                <a:defRPr kumimoji="1">
                  <a:solidFill>
                    <a:schemeClr val="tx1"/>
                  </a:solidFill>
                  <a:latin typeface="Arial" panose="020B0604020202020204" pitchFamily="34" charset="0"/>
                  <a:ea typeface="宋体" panose="02010600030101010101" pitchFamily="2" charset="-122"/>
                </a:defRPr>
              </a:lvl4pPr>
              <a:lvl5pPr eaLnBrk="0" hangingPunct="0">
                <a:defRPr kumimoji="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pPr>
              <a:r>
                <a:rPr lang="en-US" altLang="zh-CN" dirty="0">
                  <a:latin typeface="+mn-lt"/>
                  <a:ea typeface="+mn-ea"/>
                </a:rPr>
                <a:t>main()</a:t>
              </a:r>
            </a:p>
            <a:p>
              <a:pPr algn="just" eaLnBrk="1" hangingPunct="1">
                <a:lnSpc>
                  <a:spcPct val="140000"/>
                </a:lnSpc>
              </a:pPr>
              <a:endParaRPr lang="zh-CN" altLang="en-US" dirty="0">
                <a:latin typeface="+mn-lt"/>
                <a:ea typeface="+mn-ea"/>
              </a:endParaRPr>
            </a:p>
            <a:p>
              <a:pPr algn="just" eaLnBrk="1" hangingPunct="1">
                <a:lnSpc>
                  <a:spcPct val="140000"/>
                </a:lnSpc>
              </a:pPr>
              <a:endParaRPr lang="zh-CN" altLang="en-US" dirty="0">
                <a:latin typeface="+mn-lt"/>
                <a:ea typeface="+mn-ea"/>
              </a:endParaRPr>
            </a:p>
            <a:p>
              <a:pPr algn="just" eaLnBrk="1" hangingPunct="1">
                <a:lnSpc>
                  <a:spcPct val="140000"/>
                </a:lnSpc>
              </a:pPr>
              <a:r>
                <a:rPr lang="zh-CN" altLang="en-US" dirty="0">
                  <a:latin typeface="+mn-lt"/>
                  <a:ea typeface="+mn-ea"/>
                </a:rPr>
                <a:t>调</a:t>
              </a:r>
              <a:r>
                <a:rPr lang="en-US" altLang="zh-CN" dirty="0">
                  <a:latin typeface="+mn-lt"/>
                  <a:ea typeface="+mn-ea"/>
                </a:rPr>
                <a:t>fun()</a:t>
              </a:r>
            </a:p>
            <a:p>
              <a:pPr algn="just" eaLnBrk="1" hangingPunct="1">
                <a:lnSpc>
                  <a:spcPct val="140000"/>
                </a:lnSpc>
              </a:pPr>
              <a:endParaRPr lang="zh-CN" altLang="en-US" dirty="0">
                <a:latin typeface="+mn-lt"/>
                <a:ea typeface="+mn-ea"/>
              </a:endParaRPr>
            </a:p>
            <a:p>
              <a:pPr algn="just" eaLnBrk="1" hangingPunct="1">
                <a:lnSpc>
                  <a:spcPct val="140000"/>
                </a:lnSpc>
              </a:pPr>
              <a:r>
                <a:rPr lang="zh-CN" altLang="en-US" dirty="0">
                  <a:latin typeface="+mn-lt"/>
                  <a:ea typeface="+mn-ea"/>
                </a:rPr>
                <a:t>结束</a:t>
              </a:r>
            </a:p>
          </p:txBody>
        </p:sp>
        <p:sp>
          <p:nvSpPr>
            <p:cNvPr id="332805" name="Text Box 5"/>
            <p:cNvSpPr txBox="1">
              <a:spLocks noChangeArrowheads="1"/>
            </p:cNvSpPr>
            <p:nvPr/>
          </p:nvSpPr>
          <p:spPr bwMode="auto">
            <a:xfrm>
              <a:off x="4830" y="1540"/>
              <a:ext cx="690" cy="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60000"/>
                </a:lnSpc>
              </a:pPr>
              <a:r>
                <a:rPr lang="en-US" altLang="zh-CN" sz="2400" dirty="0">
                  <a:latin typeface="+mn-lt"/>
                  <a:ea typeface="+mn-ea"/>
                </a:rPr>
                <a:t>fun()</a:t>
              </a:r>
              <a:endParaRPr lang="zh-CN" altLang="en-US" sz="2400" dirty="0">
                <a:latin typeface="+mn-lt"/>
                <a:ea typeface="+mn-ea"/>
              </a:endParaRPr>
            </a:p>
            <a:p>
              <a:pPr algn="just">
                <a:lnSpc>
                  <a:spcPct val="160000"/>
                </a:lnSpc>
              </a:pPr>
              <a:endParaRPr lang="zh-CN" altLang="en-US" sz="2400" dirty="0">
                <a:latin typeface="+mn-lt"/>
                <a:ea typeface="+mn-ea"/>
              </a:endParaRPr>
            </a:p>
            <a:p>
              <a:pPr algn="just">
                <a:lnSpc>
                  <a:spcPct val="160000"/>
                </a:lnSpc>
              </a:pPr>
              <a:endParaRPr lang="zh-CN" altLang="en-US" sz="2400" dirty="0">
                <a:latin typeface="+mn-lt"/>
                <a:ea typeface="+mn-ea"/>
              </a:endParaRPr>
            </a:p>
            <a:p>
              <a:pPr algn="just">
                <a:lnSpc>
                  <a:spcPct val="160000"/>
                </a:lnSpc>
              </a:pPr>
              <a:endParaRPr lang="zh-CN" altLang="en-US" sz="2400" dirty="0">
                <a:latin typeface="+mn-lt"/>
                <a:ea typeface="+mn-ea"/>
              </a:endParaRPr>
            </a:p>
            <a:p>
              <a:pPr algn="just">
                <a:lnSpc>
                  <a:spcPct val="160000"/>
                </a:lnSpc>
              </a:pPr>
              <a:r>
                <a:rPr lang="zh-CN" altLang="en-US" sz="2400" dirty="0">
                  <a:latin typeface="+mn-lt"/>
                  <a:ea typeface="+mn-ea"/>
                </a:rPr>
                <a:t>返回</a:t>
              </a:r>
            </a:p>
          </p:txBody>
        </p:sp>
        <p:sp>
          <p:nvSpPr>
            <p:cNvPr id="332806" name="Line 6"/>
            <p:cNvSpPr>
              <a:spLocks noChangeShapeType="1"/>
            </p:cNvSpPr>
            <p:nvPr/>
          </p:nvSpPr>
          <p:spPr bwMode="auto">
            <a:xfrm flipH="1">
              <a:off x="1495" y="1827"/>
              <a:ext cx="0" cy="6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07" name="Line 7"/>
            <p:cNvSpPr>
              <a:spLocks noChangeShapeType="1"/>
            </p:cNvSpPr>
            <p:nvPr/>
          </p:nvSpPr>
          <p:spPr bwMode="auto">
            <a:xfrm>
              <a:off x="1482" y="2743"/>
              <a:ext cx="0" cy="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08" name="Line 8"/>
            <p:cNvSpPr>
              <a:spLocks noChangeShapeType="1"/>
            </p:cNvSpPr>
            <p:nvPr/>
          </p:nvSpPr>
          <p:spPr bwMode="auto">
            <a:xfrm flipV="1">
              <a:off x="2060" y="1941"/>
              <a:ext cx="580" cy="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09" name="Line 9"/>
            <p:cNvSpPr>
              <a:spLocks noChangeShapeType="1"/>
            </p:cNvSpPr>
            <p:nvPr/>
          </p:nvSpPr>
          <p:spPr bwMode="auto">
            <a:xfrm flipH="1" flipV="1">
              <a:off x="1919" y="2587"/>
              <a:ext cx="718"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10" name="Line 10"/>
            <p:cNvSpPr>
              <a:spLocks noChangeShapeType="1"/>
            </p:cNvSpPr>
            <p:nvPr/>
          </p:nvSpPr>
          <p:spPr bwMode="auto">
            <a:xfrm>
              <a:off x="5112" y="1912"/>
              <a:ext cx="0" cy="11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11" name="Text Box 11"/>
            <p:cNvSpPr txBox="1">
              <a:spLocks noChangeArrowheads="1"/>
            </p:cNvSpPr>
            <p:nvPr/>
          </p:nvSpPr>
          <p:spPr bwMode="auto">
            <a:xfrm>
              <a:off x="1136" y="2019"/>
              <a:ext cx="24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dirty="0">
                  <a:latin typeface="+mn-lt"/>
                  <a:ea typeface="+mn-ea"/>
                </a:rPr>
                <a:t>①</a:t>
              </a:r>
            </a:p>
          </p:txBody>
        </p:sp>
        <p:sp>
          <p:nvSpPr>
            <p:cNvPr id="332812" name="Text Box 12"/>
            <p:cNvSpPr txBox="1">
              <a:spLocks noChangeArrowheads="1"/>
            </p:cNvSpPr>
            <p:nvPr/>
          </p:nvSpPr>
          <p:spPr bwMode="auto">
            <a:xfrm>
              <a:off x="2136" y="1890"/>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a:latin typeface="+mn-lt"/>
                  <a:ea typeface="+mn-ea"/>
                </a:rPr>
                <a:t>②</a:t>
              </a:r>
            </a:p>
          </p:txBody>
        </p:sp>
        <p:sp>
          <p:nvSpPr>
            <p:cNvPr id="332813" name="Text Box 13"/>
            <p:cNvSpPr txBox="1">
              <a:spLocks noChangeArrowheads="1"/>
            </p:cNvSpPr>
            <p:nvPr/>
          </p:nvSpPr>
          <p:spPr bwMode="auto">
            <a:xfrm>
              <a:off x="5143" y="2273"/>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a:latin typeface="+mn-lt"/>
                  <a:ea typeface="+mn-ea"/>
                </a:rPr>
                <a:t>④</a:t>
              </a:r>
            </a:p>
          </p:txBody>
        </p:sp>
        <p:sp>
          <p:nvSpPr>
            <p:cNvPr id="332814" name="Text Box 14"/>
            <p:cNvSpPr txBox="1">
              <a:spLocks noChangeArrowheads="1"/>
            </p:cNvSpPr>
            <p:nvPr/>
          </p:nvSpPr>
          <p:spPr bwMode="auto">
            <a:xfrm>
              <a:off x="2167" y="2912"/>
              <a:ext cx="2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dirty="0">
                  <a:latin typeface="+mn-lt"/>
                  <a:ea typeface="+mn-ea"/>
                </a:rPr>
                <a:t>⑥</a:t>
              </a:r>
            </a:p>
          </p:txBody>
        </p:sp>
        <p:sp>
          <p:nvSpPr>
            <p:cNvPr id="332815" name="Text Box 15"/>
            <p:cNvSpPr txBox="1">
              <a:spLocks noChangeArrowheads="1"/>
            </p:cNvSpPr>
            <p:nvPr/>
          </p:nvSpPr>
          <p:spPr bwMode="auto">
            <a:xfrm>
              <a:off x="1150" y="2793"/>
              <a:ext cx="22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dirty="0">
                  <a:latin typeface="+mn-lt"/>
                  <a:ea typeface="+mn-ea"/>
                </a:rPr>
                <a:t>⑦</a:t>
              </a:r>
            </a:p>
          </p:txBody>
        </p:sp>
        <p:sp>
          <p:nvSpPr>
            <p:cNvPr id="332816" name="Text Box 16"/>
            <p:cNvSpPr txBox="1">
              <a:spLocks noChangeArrowheads="1"/>
            </p:cNvSpPr>
            <p:nvPr/>
          </p:nvSpPr>
          <p:spPr bwMode="auto">
            <a:xfrm>
              <a:off x="2700" y="1392"/>
              <a:ext cx="962" cy="9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82880" rIns="0" bIns="0"/>
            <a:lstStyle>
              <a:lvl1pPr marL="171450" eaLnBrk="0" hangingPunct="0">
                <a:defRPr kumimoji="1" sz="2400">
                  <a:solidFill>
                    <a:schemeClr val="tx1"/>
                  </a:solidFill>
                  <a:latin typeface="Arial" panose="020B0604020202020204" pitchFamily="34" charset="0"/>
                  <a:ea typeface="宋体" panose="02010600030101010101" pitchFamily="2" charset="-122"/>
                </a:defRPr>
              </a:lvl1pPr>
              <a:lvl2pPr eaLnBrk="0" hangingPunct="0">
                <a:defRPr kumimoji="1">
                  <a:solidFill>
                    <a:schemeClr val="tx1"/>
                  </a:solidFill>
                  <a:latin typeface="Arial" panose="020B0604020202020204" pitchFamily="34" charset="0"/>
                  <a:ea typeface="宋体" panose="02010600030101010101" pitchFamily="2" charset="-122"/>
                </a:defRPr>
              </a:lvl2pPr>
              <a:lvl3pPr eaLnBrk="0" hangingPunct="0">
                <a:defRPr kumimoji="1">
                  <a:solidFill>
                    <a:schemeClr val="tx1"/>
                  </a:solidFill>
                  <a:latin typeface="Arial" panose="020B0604020202020204" pitchFamily="34" charset="0"/>
                  <a:ea typeface="宋体" panose="02010600030101010101" pitchFamily="2" charset="-122"/>
                </a:defRPr>
              </a:lvl3pPr>
              <a:lvl4pPr eaLnBrk="0" hangingPunct="0">
                <a:defRPr kumimoji="1">
                  <a:solidFill>
                    <a:schemeClr val="tx1"/>
                  </a:solidFill>
                  <a:latin typeface="Arial" panose="020B0604020202020204" pitchFamily="34" charset="0"/>
                  <a:ea typeface="宋体" panose="02010600030101010101" pitchFamily="2" charset="-122"/>
                </a:defRPr>
              </a:lvl4pPr>
              <a:lvl5pPr eaLnBrk="0" hangingPunct="0">
                <a:defRPr kumimoji="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dirty="0">
                  <a:latin typeface="+mn-lt"/>
                  <a:ea typeface="+mn-ea"/>
                </a:rPr>
                <a:t>保存：</a:t>
              </a:r>
            </a:p>
            <a:p>
              <a:pPr algn="just" eaLnBrk="1" hangingPunct="1"/>
              <a:r>
                <a:rPr lang="zh-CN" altLang="en-US" dirty="0">
                  <a:latin typeface="+mn-lt"/>
                  <a:ea typeface="+mn-ea"/>
                </a:rPr>
                <a:t>返回地址</a:t>
              </a:r>
            </a:p>
            <a:p>
              <a:pPr algn="just" eaLnBrk="1" hangingPunct="1"/>
              <a:r>
                <a:rPr lang="zh-CN" altLang="en-US" dirty="0">
                  <a:latin typeface="+mn-lt"/>
                  <a:ea typeface="+mn-ea"/>
                </a:rPr>
                <a:t>当前现场</a:t>
              </a:r>
            </a:p>
          </p:txBody>
        </p:sp>
        <p:sp>
          <p:nvSpPr>
            <p:cNvPr id="332817" name="Line 17"/>
            <p:cNvSpPr>
              <a:spLocks noChangeShapeType="1"/>
            </p:cNvSpPr>
            <p:nvPr/>
          </p:nvSpPr>
          <p:spPr bwMode="auto">
            <a:xfrm>
              <a:off x="3799" y="1812"/>
              <a:ext cx="10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18" name="Text Box 18"/>
            <p:cNvSpPr txBox="1">
              <a:spLocks noChangeArrowheads="1"/>
            </p:cNvSpPr>
            <p:nvPr/>
          </p:nvSpPr>
          <p:spPr bwMode="auto">
            <a:xfrm>
              <a:off x="4303" y="1470"/>
              <a:ext cx="22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a:latin typeface="+mn-lt"/>
                  <a:ea typeface="+mn-ea"/>
                </a:rPr>
                <a:t>③</a:t>
              </a:r>
            </a:p>
          </p:txBody>
        </p:sp>
        <p:sp>
          <p:nvSpPr>
            <p:cNvPr id="332819" name="Line 19"/>
            <p:cNvSpPr>
              <a:spLocks noChangeShapeType="1"/>
            </p:cNvSpPr>
            <p:nvPr/>
          </p:nvSpPr>
          <p:spPr bwMode="auto">
            <a:xfrm flipH="1">
              <a:off x="4032" y="3291"/>
              <a:ext cx="8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332820" name="Text Box 20"/>
            <p:cNvSpPr txBox="1">
              <a:spLocks noChangeArrowheads="1"/>
            </p:cNvSpPr>
            <p:nvPr/>
          </p:nvSpPr>
          <p:spPr bwMode="auto">
            <a:xfrm>
              <a:off x="2640" y="2759"/>
              <a:ext cx="1344" cy="9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82880" rIns="0" bIns="0"/>
            <a:lstStyle>
              <a:lvl1pPr marL="171450" eaLnBrk="0" hangingPunct="0">
                <a:defRPr kumimoji="1" sz="2400">
                  <a:solidFill>
                    <a:schemeClr val="tx1"/>
                  </a:solidFill>
                  <a:latin typeface="Arial" panose="020B0604020202020204" pitchFamily="34" charset="0"/>
                  <a:ea typeface="宋体" panose="02010600030101010101" pitchFamily="2" charset="-122"/>
                </a:defRPr>
              </a:lvl1pPr>
              <a:lvl2pPr eaLnBrk="0" hangingPunct="0">
                <a:defRPr kumimoji="1">
                  <a:solidFill>
                    <a:schemeClr val="tx1"/>
                  </a:solidFill>
                  <a:latin typeface="Arial" panose="020B0604020202020204" pitchFamily="34" charset="0"/>
                  <a:ea typeface="宋体" panose="02010600030101010101" pitchFamily="2" charset="-122"/>
                </a:defRPr>
              </a:lvl2pPr>
              <a:lvl3pPr eaLnBrk="0" hangingPunct="0">
                <a:defRPr kumimoji="1">
                  <a:solidFill>
                    <a:schemeClr val="tx1"/>
                  </a:solidFill>
                  <a:latin typeface="Arial" panose="020B0604020202020204" pitchFamily="34" charset="0"/>
                  <a:ea typeface="宋体" panose="02010600030101010101" pitchFamily="2" charset="-122"/>
                </a:defRPr>
              </a:lvl3pPr>
              <a:lvl4pPr eaLnBrk="0" hangingPunct="0">
                <a:defRPr kumimoji="1">
                  <a:solidFill>
                    <a:schemeClr val="tx1"/>
                  </a:solidFill>
                  <a:latin typeface="Arial" panose="020B0604020202020204" pitchFamily="34" charset="0"/>
                  <a:ea typeface="宋体" panose="02010600030101010101" pitchFamily="2" charset="-122"/>
                </a:defRPr>
              </a:lvl4pPr>
              <a:lvl5pPr eaLnBrk="0" hangingPunct="0">
                <a:defRPr kumimoji="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mn-lt"/>
                  <a:ea typeface="+mn-ea"/>
                </a:rPr>
                <a:t>恢复：</a:t>
              </a:r>
            </a:p>
            <a:p>
              <a:pPr algn="just" eaLnBrk="1" hangingPunct="1"/>
              <a:r>
                <a:rPr lang="zh-CN" altLang="en-US">
                  <a:latin typeface="+mn-lt"/>
                  <a:ea typeface="+mn-ea"/>
                </a:rPr>
                <a:t>主调程序现场</a:t>
              </a:r>
            </a:p>
            <a:p>
              <a:pPr algn="just" eaLnBrk="1" hangingPunct="1"/>
              <a:r>
                <a:rPr lang="zh-CN" altLang="en-US">
                  <a:latin typeface="+mn-lt"/>
                  <a:ea typeface="+mn-ea"/>
                </a:rPr>
                <a:t>返回地址</a:t>
              </a:r>
            </a:p>
          </p:txBody>
        </p:sp>
        <p:sp>
          <p:nvSpPr>
            <p:cNvPr id="332821" name="Text Box 21"/>
            <p:cNvSpPr txBox="1">
              <a:spLocks noChangeArrowheads="1"/>
            </p:cNvSpPr>
            <p:nvPr/>
          </p:nvSpPr>
          <p:spPr bwMode="auto">
            <a:xfrm>
              <a:off x="4287" y="2930"/>
              <a:ext cx="2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a:r>
                <a:rPr lang="zh-CN" altLang="en-US" sz="2400">
                  <a:latin typeface="+mn-lt"/>
                  <a:ea typeface="+mn-ea"/>
                </a:rPr>
                <a:t>⑤</a:t>
              </a:r>
            </a:p>
          </p:txBody>
        </p:sp>
      </p:grpSp>
      <p:sp>
        <p:nvSpPr>
          <p:cNvPr id="22"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2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28</a:t>
            </a:fld>
            <a:endParaRPr lang="en-US" altLang="zh-CN" dirty="0"/>
          </a:p>
        </p:txBody>
      </p:sp>
    </p:spTree>
    <p:extLst>
      <p:ext uri="{BB962C8B-B14F-4D97-AF65-F5344CB8AC3E}">
        <p14:creationId xmlns:p14="http://schemas.microsoft.com/office/powerpoint/2010/main" val="42949475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0" y="950913"/>
            <a:ext cx="6704013" cy="954087"/>
          </a:xfrm>
        </p:spPr>
        <p:txBody>
          <a:bodyPr/>
          <a:lstStyle/>
          <a:p>
            <a:pPr algn="l" eaLnBrk="1" hangingPunct="1"/>
            <a:r>
              <a:rPr lang="zh-CN" altLang="en-US" dirty="0"/>
              <a:t>嵌套调用</a:t>
            </a:r>
          </a:p>
        </p:txBody>
      </p:sp>
      <p:sp>
        <p:nvSpPr>
          <p:cNvPr id="7" name="Text Box 2054"/>
          <p:cNvSpPr txBox="1">
            <a:spLocks noChangeArrowheads="1"/>
          </p:cNvSpPr>
          <p:nvPr/>
        </p:nvSpPr>
        <p:spPr bwMode="auto">
          <a:xfrm>
            <a:off x="1295400" y="2209800"/>
            <a:ext cx="1673225" cy="2590800"/>
          </a:xfrm>
          <a:prstGeom prst="rect">
            <a:avLst/>
          </a:prstGeom>
          <a:noFill/>
          <a:ln w="9525">
            <a:noFill/>
            <a:miter lim="800000"/>
            <a:headEnd/>
            <a:tailEnd/>
          </a:ln>
        </p:spPr>
        <p:txBody>
          <a:bodyPr/>
          <a:lstStyle/>
          <a:p>
            <a:pPr algn="just">
              <a:lnSpc>
                <a:spcPct val="115000"/>
              </a:lnSpc>
              <a:defRPr/>
            </a:pPr>
            <a:r>
              <a:rPr lang="en-US" altLang="zh-CN" sz="2800">
                <a:latin typeface="+mn-lt"/>
                <a:ea typeface="+mn-ea"/>
              </a:rPr>
              <a:t>main{}</a:t>
            </a:r>
          </a:p>
          <a:p>
            <a:pPr algn="just">
              <a:lnSpc>
                <a:spcPct val="115000"/>
              </a:lnSpc>
              <a:defRPr/>
            </a:pPr>
            <a:endParaRPr lang="en-US" altLang="zh-CN" sz="2800">
              <a:latin typeface="+mn-lt"/>
              <a:ea typeface="+mn-ea"/>
            </a:endParaRPr>
          </a:p>
          <a:p>
            <a:pPr algn="just">
              <a:lnSpc>
                <a:spcPct val="115000"/>
              </a:lnSpc>
              <a:defRPr/>
            </a:pPr>
            <a:r>
              <a:rPr lang="zh-CN" altLang="en-US" sz="2800">
                <a:latin typeface="+mn-lt"/>
                <a:ea typeface="+mn-ea"/>
              </a:rPr>
              <a:t>调</a:t>
            </a:r>
            <a:r>
              <a:rPr lang="en-US" altLang="zh-CN" sz="2800">
                <a:latin typeface="+mn-lt"/>
                <a:ea typeface="+mn-ea"/>
              </a:rPr>
              <a:t>fun1()</a:t>
            </a:r>
          </a:p>
          <a:p>
            <a:pPr algn="just">
              <a:lnSpc>
                <a:spcPct val="115000"/>
              </a:lnSpc>
              <a:defRPr/>
            </a:pPr>
            <a:endParaRPr lang="en-US" altLang="zh-CN" sz="2800">
              <a:latin typeface="+mn-lt"/>
              <a:ea typeface="+mn-ea"/>
            </a:endParaRPr>
          </a:p>
          <a:p>
            <a:pPr algn="just">
              <a:lnSpc>
                <a:spcPct val="115000"/>
              </a:lnSpc>
              <a:defRPr/>
            </a:pPr>
            <a:r>
              <a:rPr lang="zh-CN" altLang="en-US" sz="2800">
                <a:latin typeface="+mn-lt"/>
                <a:ea typeface="+mn-ea"/>
              </a:rPr>
              <a:t>结束</a:t>
            </a:r>
          </a:p>
        </p:txBody>
      </p:sp>
      <p:sp>
        <p:nvSpPr>
          <p:cNvPr id="8" name="Text Box 2055"/>
          <p:cNvSpPr txBox="1">
            <a:spLocks noChangeArrowheads="1"/>
          </p:cNvSpPr>
          <p:nvPr/>
        </p:nvSpPr>
        <p:spPr bwMode="auto">
          <a:xfrm>
            <a:off x="3887787" y="2209800"/>
            <a:ext cx="1673225" cy="2590800"/>
          </a:xfrm>
          <a:prstGeom prst="rect">
            <a:avLst/>
          </a:prstGeom>
          <a:noFill/>
          <a:ln w="9525">
            <a:noFill/>
            <a:miter lim="800000"/>
            <a:headEnd/>
            <a:tailEnd/>
          </a:ln>
        </p:spPr>
        <p:txBody>
          <a:bodyPr/>
          <a:lstStyle/>
          <a:p>
            <a:pPr algn="just">
              <a:lnSpc>
                <a:spcPct val="115000"/>
              </a:lnSpc>
              <a:defRPr/>
            </a:pPr>
            <a:r>
              <a:rPr lang="en-US" altLang="zh-CN" sz="2800">
                <a:latin typeface="+mn-lt"/>
                <a:ea typeface="+mn-ea"/>
              </a:rPr>
              <a:t>fun1()</a:t>
            </a:r>
          </a:p>
          <a:p>
            <a:pPr algn="just">
              <a:lnSpc>
                <a:spcPct val="115000"/>
              </a:lnSpc>
              <a:defRPr/>
            </a:pPr>
            <a:endParaRPr lang="en-US" altLang="zh-CN" sz="2800">
              <a:latin typeface="+mn-lt"/>
              <a:ea typeface="+mn-ea"/>
            </a:endParaRPr>
          </a:p>
          <a:p>
            <a:pPr algn="just">
              <a:lnSpc>
                <a:spcPct val="115000"/>
              </a:lnSpc>
              <a:defRPr/>
            </a:pPr>
            <a:r>
              <a:rPr lang="zh-CN" altLang="en-US" sz="2800">
                <a:latin typeface="+mn-lt"/>
                <a:ea typeface="+mn-ea"/>
              </a:rPr>
              <a:t>调</a:t>
            </a:r>
            <a:r>
              <a:rPr lang="en-US" altLang="zh-CN" sz="2800">
                <a:latin typeface="+mn-lt"/>
                <a:ea typeface="+mn-ea"/>
              </a:rPr>
              <a:t>fun2()</a:t>
            </a:r>
          </a:p>
          <a:p>
            <a:pPr algn="just">
              <a:lnSpc>
                <a:spcPct val="115000"/>
              </a:lnSpc>
              <a:defRPr/>
            </a:pPr>
            <a:endParaRPr lang="en-US" altLang="zh-CN" sz="2800">
              <a:latin typeface="+mn-lt"/>
              <a:ea typeface="+mn-ea"/>
            </a:endParaRPr>
          </a:p>
          <a:p>
            <a:pPr algn="just">
              <a:lnSpc>
                <a:spcPct val="115000"/>
              </a:lnSpc>
              <a:defRPr/>
            </a:pPr>
            <a:r>
              <a:rPr lang="zh-CN" altLang="en-US" sz="2800">
                <a:latin typeface="+mn-lt"/>
                <a:ea typeface="+mn-ea"/>
              </a:rPr>
              <a:t>返回</a:t>
            </a:r>
          </a:p>
        </p:txBody>
      </p:sp>
      <p:sp>
        <p:nvSpPr>
          <p:cNvPr id="9" name="Text Box 2056"/>
          <p:cNvSpPr txBox="1">
            <a:spLocks noChangeArrowheads="1"/>
          </p:cNvSpPr>
          <p:nvPr/>
        </p:nvSpPr>
        <p:spPr bwMode="auto">
          <a:xfrm>
            <a:off x="6480175" y="2209800"/>
            <a:ext cx="1673225" cy="2590800"/>
          </a:xfrm>
          <a:prstGeom prst="rect">
            <a:avLst/>
          </a:prstGeom>
          <a:noFill/>
          <a:ln w="9525">
            <a:noFill/>
            <a:miter lim="800000"/>
            <a:headEnd/>
            <a:tailEnd/>
          </a:ln>
        </p:spPr>
        <p:txBody>
          <a:bodyPr/>
          <a:lstStyle/>
          <a:p>
            <a:pPr algn="just">
              <a:lnSpc>
                <a:spcPct val="115000"/>
              </a:lnSpc>
              <a:defRPr/>
            </a:pPr>
            <a:r>
              <a:rPr lang="en-US" altLang="zh-CN" sz="2800">
                <a:latin typeface="+mn-lt"/>
                <a:ea typeface="+mn-ea"/>
              </a:rPr>
              <a:t>fun2()</a:t>
            </a:r>
          </a:p>
          <a:p>
            <a:pPr algn="just">
              <a:lnSpc>
                <a:spcPct val="115000"/>
              </a:lnSpc>
              <a:defRPr/>
            </a:pPr>
            <a:endParaRPr lang="en-US" altLang="zh-CN" sz="2800">
              <a:latin typeface="+mn-lt"/>
              <a:ea typeface="+mn-ea"/>
            </a:endParaRPr>
          </a:p>
          <a:p>
            <a:pPr algn="just">
              <a:lnSpc>
                <a:spcPct val="115000"/>
              </a:lnSpc>
              <a:defRPr/>
            </a:pPr>
            <a:endParaRPr lang="en-US" altLang="zh-CN" sz="2800">
              <a:latin typeface="+mn-lt"/>
              <a:ea typeface="+mn-ea"/>
            </a:endParaRPr>
          </a:p>
          <a:p>
            <a:pPr algn="just">
              <a:lnSpc>
                <a:spcPct val="115000"/>
              </a:lnSpc>
              <a:defRPr/>
            </a:pPr>
            <a:endParaRPr lang="en-US" altLang="zh-CN" sz="2800">
              <a:latin typeface="+mn-lt"/>
              <a:ea typeface="+mn-ea"/>
            </a:endParaRPr>
          </a:p>
          <a:p>
            <a:pPr algn="just">
              <a:lnSpc>
                <a:spcPct val="115000"/>
              </a:lnSpc>
              <a:defRPr/>
            </a:pPr>
            <a:r>
              <a:rPr lang="zh-CN" altLang="en-US" sz="2800">
                <a:latin typeface="+mn-lt"/>
                <a:ea typeface="+mn-ea"/>
              </a:rPr>
              <a:t>返回</a:t>
            </a:r>
          </a:p>
        </p:txBody>
      </p:sp>
      <p:sp>
        <p:nvSpPr>
          <p:cNvPr id="10" name="Line 2057"/>
          <p:cNvSpPr>
            <a:spLocks noChangeShapeType="1"/>
          </p:cNvSpPr>
          <p:nvPr/>
        </p:nvSpPr>
        <p:spPr bwMode="auto">
          <a:xfrm>
            <a:off x="1798637" y="2782887"/>
            <a:ext cx="0" cy="550863"/>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1" name="Line 2058"/>
          <p:cNvSpPr>
            <a:spLocks noChangeShapeType="1"/>
          </p:cNvSpPr>
          <p:nvPr/>
        </p:nvSpPr>
        <p:spPr bwMode="auto">
          <a:xfrm>
            <a:off x="1798637" y="3700462"/>
            <a:ext cx="0" cy="549275"/>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2" name="Line 2059"/>
          <p:cNvSpPr>
            <a:spLocks noChangeShapeType="1"/>
          </p:cNvSpPr>
          <p:nvPr/>
        </p:nvSpPr>
        <p:spPr bwMode="auto">
          <a:xfrm flipV="1">
            <a:off x="2786062" y="2743200"/>
            <a:ext cx="1100138" cy="704850"/>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3" name="Line 2060"/>
          <p:cNvSpPr>
            <a:spLocks noChangeShapeType="1"/>
          </p:cNvSpPr>
          <p:nvPr/>
        </p:nvSpPr>
        <p:spPr bwMode="auto">
          <a:xfrm flipH="1" flipV="1">
            <a:off x="2701925" y="3630612"/>
            <a:ext cx="1184275" cy="712788"/>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4" name="Line 2061"/>
          <p:cNvSpPr>
            <a:spLocks noChangeShapeType="1"/>
          </p:cNvSpPr>
          <p:nvPr/>
        </p:nvSpPr>
        <p:spPr bwMode="auto">
          <a:xfrm>
            <a:off x="4438650" y="2782887"/>
            <a:ext cx="0" cy="550863"/>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5" name="Line 2062"/>
          <p:cNvSpPr>
            <a:spLocks noChangeShapeType="1"/>
          </p:cNvSpPr>
          <p:nvPr/>
        </p:nvSpPr>
        <p:spPr bwMode="auto">
          <a:xfrm>
            <a:off x="4438650" y="3700462"/>
            <a:ext cx="0" cy="549275"/>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6" name="Line 2063"/>
          <p:cNvSpPr>
            <a:spLocks noChangeShapeType="1"/>
          </p:cNvSpPr>
          <p:nvPr/>
        </p:nvSpPr>
        <p:spPr bwMode="auto">
          <a:xfrm flipV="1">
            <a:off x="5284787" y="2667000"/>
            <a:ext cx="1268413" cy="803275"/>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7" name="Line 2064"/>
          <p:cNvSpPr>
            <a:spLocks noChangeShapeType="1"/>
          </p:cNvSpPr>
          <p:nvPr/>
        </p:nvSpPr>
        <p:spPr bwMode="auto">
          <a:xfrm>
            <a:off x="6916737" y="2782887"/>
            <a:ext cx="0" cy="1466850"/>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8" name="Line 2065"/>
          <p:cNvSpPr>
            <a:spLocks noChangeShapeType="1"/>
          </p:cNvSpPr>
          <p:nvPr/>
        </p:nvSpPr>
        <p:spPr bwMode="auto">
          <a:xfrm flipH="1" flipV="1">
            <a:off x="5326062" y="3665537"/>
            <a:ext cx="1150938" cy="754063"/>
          </a:xfrm>
          <a:prstGeom prst="line">
            <a:avLst/>
          </a:prstGeom>
          <a:noFill/>
          <a:ln w="9525">
            <a:solidFill>
              <a:schemeClr val="tx1"/>
            </a:solidFill>
            <a:round/>
            <a:headEnd/>
            <a:tailEnd type="triangle" w="med" len="med"/>
          </a:ln>
        </p:spPr>
        <p:txBody>
          <a:bodyPr/>
          <a:lstStyle/>
          <a:p>
            <a:pPr>
              <a:defRPr/>
            </a:pPr>
            <a:endParaRPr lang="zh-CN" altLang="en-US">
              <a:latin typeface="+mn-lt"/>
              <a:ea typeface="+mn-ea"/>
            </a:endParaRPr>
          </a:p>
        </p:txBody>
      </p:sp>
      <p:sp>
        <p:nvSpPr>
          <p:cNvPr id="19" name="Text Box 2066"/>
          <p:cNvSpPr txBox="1">
            <a:spLocks noChangeArrowheads="1"/>
          </p:cNvSpPr>
          <p:nvPr/>
        </p:nvSpPr>
        <p:spPr bwMode="auto">
          <a:xfrm>
            <a:off x="1371600" y="2801937"/>
            <a:ext cx="322262" cy="434975"/>
          </a:xfrm>
          <a:prstGeom prst="rect">
            <a:avLst/>
          </a:prstGeom>
          <a:noFill/>
          <a:ln w="9525">
            <a:noFill/>
            <a:miter lim="800000"/>
            <a:headEnd/>
            <a:tailEnd/>
          </a:ln>
        </p:spPr>
        <p:txBody>
          <a:bodyPr lIns="0" tIns="0" rIns="0" bIns="0"/>
          <a:lstStyle/>
          <a:p>
            <a:pPr algn="just">
              <a:defRPr/>
            </a:pPr>
            <a:r>
              <a:rPr lang="en-US" altLang="zh-CN" sz="2800">
                <a:latin typeface="+mn-lt"/>
                <a:ea typeface="+mn-ea"/>
              </a:rPr>
              <a:t>①</a:t>
            </a:r>
          </a:p>
        </p:txBody>
      </p:sp>
      <p:sp>
        <p:nvSpPr>
          <p:cNvPr id="20" name="Text Box 2067"/>
          <p:cNvSpPr txBox="1">
            <a:spLocks noChangeArrowheads="1"/>
          </p:cNvSpPr>
          <p:nvPr/>
        </p:nvSpPr>
        <p:spPr bwMode="auto">
          <a:xfrm>
            <a:off x="3028950" y="2755900"/>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②</a:t>
            </a:r>
          </a:p>
        </p:txBody>
      </p:sp>
      <p:sp>
        <p:nvSpPr>
          <p:cNvPr id="21" name="Text Box 2068"/>
          <p:cNvSpPr txBox="1">
            <a:spLocks noChangeArrowheads="1"/>
          </p:cNvSpPr>
          <p:nvPr/>
        </p:nvSpPr>
        <p:spPr bwMode="auto">
          <a:xfrm>
            <a:off x="4519612" y="2778125"/>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③</a:t>
            </a:r>
          </a:p>
        </p:txBody>
      </p:sp>
      <p:sp>
        <p:nvSpPr>
          <p:cNvPr id="22" name="Text Box 2069"/>
          <p:cNvSpPr txBox="1">
            <a:spLocks noChangeArrowheads="1"/>
          </p:cNvSpPr>
          <p:nvPr/>
        </p:nvSpPr>
        <p:spPr bwMode="auto">
          <a:xfrm>
            <a:off x="4479925" y="3717925"/>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⑦</a:t>
            </a:r>
          </a:p>
        </p:txBody>
      </p:sp>
      <p:sp>
        <p:nvSpPr>
          <p:cNvPr id="23" name="Text Box 2070"/>
          <p:cNvSpPr txBox="1">
            <a:spLocks noChangeArrowheads="1"/>
          </p:cNvSpPr>
          <p:nvPr/>
        </p:nvSpPr>
        <p:spPr bwMode="auto">
          <a:xfrm>
            <a:off x="5588000" y="2778125"/>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④</a:t>
            </a:r>
          </a:p>
        </p:txBody>
      </p:sp>
      <p:sp>
        <p:nvSpPr>
          <p:cNvPr id="24" name="Text Box 2071"/>
          <p:cNvSpPr txBox="1">
            <a:spLocks noChangeArrowheads="1"/>
          </p:cNvSpPr>
          <p:nvPr/>
        </p:nvSpPr>
        <p:spPr bwMode="auto">
          <a:xfrm>
            <a:off x="6958012" y="3236912"/>
            <a:ext cx="301625" cy="366713"/>
          </a:xfrm>
          <a:prstGeom prst="rect">
            <a:avLst/>
          </a:prstGeom>
          <a:noFill/>
          <a:ln w="9525">
            <a:noFill/>
            <a:miter lim="800000"/>
            <a:headEnd/>
            <a:tailEnd/>
          </a:ln>
        </p:spPr>
        <p:txBody>
          <a:bodyPr lIns="0" tIns="0" rIns="0" bIns="0"/>
          <a:lstStyle/>
          <a:p>
            <a:pPr algn="just">
              <a:defRPr/>
            </a:pPr>
            <a:r>
              <a:rPr lang="en-US" altLang="zh-CN" sz="2800">
                <a:latin typeface="+mn-lt"/>
                <a:ea typeface="+mn-ea"/>
              </a:rPr>
              <a:t>⑤</a:t>
            </a:r>
          </a:p>
        </p:txBody>
      </p:sp>
      <p:sp>
        <p:nvSpPr>
          <p:cNvPr id="25" name="Text Box 2072"/>
          <p:cNvSpPr txBox="1">
            <a:spLocks noChangeArrowheads="1"/>
          </p:cNvSpPr>
          <p:nvPr/>
        </p:nvSpPr>
        <p:spPr bwMode="auto">
          <a:xfrm>
            <a:off x="5708650" y="4016375"/>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⑥</a:t>
            </a:r>
          </a:p>
        </p:txBody>
      </p:sp>
      <p:sp>
        <p:nvSpPr>
          <p:cNvPr id="26" name="Text Box 2073"/>
          <p:cNvSpPr txBox="1">
            <a:spLocks noChangeArrowheads="1"/>
          </p:cNvSpPr>
          <p:nvPr/>
        </p:nvSpPr>
        <p:spPr bwMode="auto">
          <a:xfrm>
            <a:off x="3089275" y="4016375"/>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⑧</a:t>
            </a:r>
          </a:p>
        </p:txBody>
      </p:sp>
      <p:sp>
        <p:nvSpPr>
          <p:cNvPr id="27" name="Text Box 2074"/>
          <p:cNvSpPr txBox="1">
            <a:spLocks noChangeArrowheads="1"/>
          </p:cNvSpPr>
          <p:nvPr/>
        </p:nvSpPr>
        <p:spPr bwMode="auto">
          <a:xfrm>
            <a:off x="1371600" y="3695700"/>
            <a:ext cx="301625" cy="366712"/>
          </a:xfrm>
          <a:prstGeom prst="rect">
            <a:avLst/>
          </a:prstGeom>
          <a:noFill/>
          <a:ln w="9525">
            <a:noFill/>
            <a:miter lim="800000"/>
            <a:headEnd/>
            <a:tailEnd/>
          </a:ln>
        </p:spPr>
        <p:txBody>
          <a:bodyPr lIns="0" tIns="0" rIns="0" bIns="0"/>
          <a:lstStyle/>
          <a:p>
            <a:pPr algn="just">
              <a:defRPr/>
            </a:pPr>
            <a:r>
              <a:rPr lang="en-US" altLang="zh-CN" sz="2800">
                <a:latin typeface="+mn-lt"/>
                <a:ea typeface="+mn-ea"/>
              </a:rPr>
              <a:t>⑨</a:t>
            </a:r>
          </a:p>
        </p:txBody>
      </p:sp>
      <p:sp>
        <p:nvSpPr>
          <p:cNvPr id="2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29</a:t>
            </a:fld>
            <a:endParaRPr lang="en-US" altLang="zh-CN" dirty="0"/>
          </a:p>
        </p:txBody>
      </p:sp>
      <p:sp>
        <p:nvSpPr>
          <p:cNvPr id="29"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9635901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62" name="Group 2"/>
          <p:cNvGrpSpPr>
            <a:grpSpLocks/>
          </p:cNvGrpSpPr>
          <p:nvPr/>
        </p:nvGrpSpPr>
        <p:grpSpPr bwMode="auto">
          <a:xfrm>
            <a:off x="1828800" y="2276475"/>
            <a:ext cx="5410200" cy="1914525"/>
            <a:chOff x="960" y="576"/>
            <a:chExt cx="4080" cy="1686"/>
          </a:xfrm>
        </p:grpSpPr>
        <p:sp>
          <p:nvSpPr>
            <p:cNvPr id="296963" name="Text Box 3"/>
            <p:cNvSpPr txBox="1">
              <a:spLocks noChangeArrowheads="1"/>
            </p:cNvSpPr>
            <p:nvPr/>
          </p:nvSpPr>
          <p:spPr bwMode="auto">
            <a:xfrm>
              <a:off x="2544" y="576"/>
              <a:ext cx="816" cy="294"/>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CC"/>
                  </a:solidFill>
                </a:rPr>
                <a:t>Main ( )</a:t>
              </a:r>
              <a:endParaRPr lang="en-US" altLang="zh-CN" b="1" dirty="0">
                <a:solidFill>
                  <a:srgbClr val="FF33CC"/>
                </a:solidFill>
              </a:endParaRPr>
            </a:p>
          </p:txBody>
        </p:sp>
        <p:sp>
          <p:nvSpPr>
            <p:cNvPr id="296964" name="Text Box 4"/>
            <p:cNvSpPr txBox="1">
              <a:spLocks noChangeArrowheads="1"/>
            </p:cNvSpPr>
            <p:nvPr/>
          </p:nvSpPr>
          <p:spPr bwMode="auto">
            <a:xfrm>
              <a:off x="960" y="1296"/>
              <a:ext cx="864" cy="294"/>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6600"/>
                  </a:solidFill>
                </a:rPr>
                <a:t>Func1 ( )</a:t>
              </a:r>
              <a:endParaRPr lang="en-US" altLang="zh-CN" dirty="0">
                <a:latin typeface="Arial" panose="020B0604020202020204" pitchFamily="34" charset="0"/>
              </a:endParaRPr>
            </a:p>
          </p:txBody>
        </p:sp>
        <p:sp>
          <p:nvSpPr>
            <p:cNvPr id="296965" name="Text Box 5"/>
            <p:cNvSpPr txBox="1">
              <a:spLocks noChangeArrowheads="1"/>
            </p:cNvSpPr>
            <p:nvPr/>
          </p:nvSpPr>
          <p:spPr bwMode="auto">
            <a:xfrm>
              <a:off x="2544" y="1296"/>
              <a:ext cx="864" cy="294"/>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6600"/>
                  </a:solidFill>
                </a:rPr>
                <a:t>Func2 ( )</a:t>
              </a:r>
              <a:endParaRPr lang="en-US" altLang="zh-CN" dirty="0">
                <a:latin typeface="Arial" panose="020B0604020202020204" pitchFamily="34" charset="0"/>
              </a:endParaRPr>
            </a:p>
          </p:txBody>
        </p:sp>
        <p:sp>
          <p:nvSpPr>
            <p:cNvPr id="296966" name="Text Box 6"/>
            <p:cNvSpPr txBox="1">
              <a:spLocks noChangeArrowheads="1"/>
            </p:cNvSpPr>
            <p:nvPr/>
          </p:nvSpPr>
          <p:spPr bwMode="auto">
            <a:xfrm>
              <a:off x="4176" y="1296"/>
              <a:ext cx="864" cy="294"/>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6600"/>
                  </a:solidFill>
                </a:rPr>
                <a:t>Func3 ( )</a:t>
              </a:r>
              <a:endParaRPr lang="en-US" altLang="zh-CN" dirty="0">
                <a:latin typeface="Arial" panose="020B0604020202020204" pitchFamily="34" charset="0"/>
              </a:endParaRPr>
            </a:p>
          </p:txBody>
        </p:sp>
        <p:sp>
          <p:nvSpPr>
            <p:cNvPr id="296967" name="Text Box 7"/>
            <p:cNvSpPr txBox="1">
              <a:spLocks noChangeArrowheads="1"/>
            </p:cNvSpPr>
            <p:nvPr/>
          </p:nvSpPr>
          <p:spPr bwMode="auto">
            <a:xfrm>
              <a:off x="960" y="1968"/>
              <a:ext cx="864" cy="294"/>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3300"/>
                  </a:solidFill>
                </a:rPr>
                <a:t>Func4 ( )</a:t>
              </a:r>
              <a:endParaRPr lang="en-US" altLang="zh-CN" dirty="0">
                <a:latin typeface="Arial" panose="020B0604020202020204" pitchFamily="34" charset="0"/>
              </a:endParaRPr>
            </a:p>
          </p:txBody>
        </p:sp>
        <p:sp>
          <p:nvSpPr>
            <p:cNvPr id="296968" name="Text Box 8"/>
            <p:cNvSpPr txBox="1">
              <a:spLocks noChangeArrowheads="1"/>
            </p:cNvSpPr>
            <p:nvPr/>
          </p:nvSpPr>
          <p:spPr bwMode="auto">
            <a:xfrm>
              <a:off x="2544" y="1968"/>
              <a:ext cx="864" cy="294"/>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3300"/>
                  </a:solidFill>
                </a:rPr>
                <a:t>Func5 ( )</a:t>
              </a:r>
              <a:endParaRPr lang="en-US" altLang="zh-CN" dirty="0">
                <a:latin typeface="Arial" panose="020B0604020202020204" pitchFamily="34" charset="0"/>
              </a:endParaRPr>
            </a:p>
          </p:txBody>
        </p:sp>
        <p:sp>
          <p:nvSpPr>
            <p:cNvPr id="296969" name="Line 9"/>
            <p:cNvSpPr>
              <a:spLocks noChangeShapeType="1"/>
            </p:cNvSpPr>
            <p:nvPr/>
          </p:nvSpPr>
          <p:spPr bwMode="auto">
            <a:xfrm flipH="1">
              <a:off x="1440" y="912"/>
              <a:ext cx="1296" cy="336"/>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70" name="Line 10"/>
            <p:cNvSpPr>
              <a:spLocks noChangeShapeType="1"/>
            </p:cNvSpPr>
            <p:nvPr/>
          </p:nvSpPr>
          <p:spPr bwMode="auto">
            <a:xfrm>
              <a:off x="2976" y="912"/>
              <a:ext cx="0"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71" name="Line 11"/>
            <p:cNvSpPr>
              <a:spLocks noChangeShapeType="1"/>
            </p:cNvSpPr>
            <p:nvPr/>
          </p:nvSpPr>
          <p:spPr bwMode="auto">
            <a:xfrm>
              <a:off x="3216" y="912"/>
              <a:ext cx="1392" cy="336"/>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72" name="Line 12"/>
            <p:cNvSpPr>
              <a:spLocks noChangeShapeType="1"/>
            </p:cNvSpPr>
            <p:nvPr/>
          </p:nvSpPr>
          <p:spPr bwMode="auto">
            <a:xfrm>
              <a:off x="1344" y="1632"/>
              <a:ext cx="0" cy="288"/>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73" name="Line 13"/>
            <p:cNvSpPr>
              <a:spLocks noChangeShapeType="1"/>
            </p:cNvSpPr>
            <p:nvPr/>
          </p:nvSpPr>
          <p:spPr bwMode="auto">
            <a:xfrm>
              <a:off x="2928" y="1632"/>
              <a:ext cx="0" cy="288"/>
            </a:xfrm>
            <a:prstGeom prst="line">
              <a:avLst/>
            </a:prstGeom>
            <a:noFill/>
            <a:ln w="9525">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6974" name="Group 14"/>
          <p:cNvGrpSpPr>
            <a:grpSpLocks/>
          </p:cNvGrpSpPr>
          <p:nvPr/>
        </p:nvGrpSpPr>
        <p:grpSpPr bwMode="auto">
          <a:xfrm>
            <a:off x="1295400" y="4620234"/>
            <a:ext cx="6781800" cy="1628166"/>
            <a:chOff x="528" y="2592"/>
            <a:chExt cx="5040" cy="1152"/>
          </a:xfrm>
        </p:grpSpPr>
        <p:sp>
          <p:nvSpPr>
            <p:cNvPr id="296975" name="Text Box 15"/>
            <p:cNvSpPr txBox="1">
              <a:spLocks noChangeArrowheads="1"/>
            </p:cNvSpPr>
            <p:nvPr/>
          </p:nvSpPr>
          <p:spPr bwMode="auto">
            <a:xfrm>
              <a:off x="528" y="2592"/>
              <a:ext cx="139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00"/>
                  </a:solidFill>
                  <a:latin typeface="+mn-lt"/>
                  <a:ea typeface="+mn-ea"/>
                </a:rPr>
                <a:t>主函数</a:t>
              </a:r>
              <a:r>
                <a:rPr lang="en-US" altLang="zh-CN" b="1">
                  <a:solidFill>
                    <a:srgbClr val="000000"/>
                  </a:solidFill>
                  <a:latin typeface="+mn-lt"/>
                  <a:ea typeface="+mn-ea"/>
                </a:rPr>
                <a:t>main</a:t>
              </a:r>
              <a:r>
                <a:rPr lang="zh-CN" altLang="en-US" b="1">
                  <a:solidFill>
                    <a:srgbClr val="000000"/>
                  </a:solidFill>
                  <a:latin typeface="+mn-lt"/>
                  <a:ea typeface="+mn-ea"/>
                </a:rPr>
                <a:t>（）</a:t>
              </a:r>
            </a:p>
          </p:txBody>
        </p:sp>
        <p:sp>
          <p:nvSpPr>
            <p:cNvPr id="296976" name="Text Box 16"/>
            <p:cNvSpPr txBox="1">
              <a:spLocks noChangeArrowheads="1"/>
            </p:cNvSpPr>
            <p:nvPr/>
          </p:nvSpPr>
          <p:spPr bwMode="auto">
            <a:xfrm>
              <a:off x="720" y="3024"/>
              <a:ext cx="91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3366"/>
                  </a:solidFill>
                  <a:latin typeface="+mn-lt"/>
                  <a:ea typeface="+mn-ea"/>
                </a:rPr>
                <a:t>调用函数</a:t>
              </a:r>
              <a:r>
                <a:rPr lang="en-US" altLang="zh-CN">
                  <a:solidFill>
                    <a:srgbClr val="003366"/>
                  </a:solidFill>
                  <a:latin typeface="+mn-lt"/>
                  <a:ea typeface="+mn-ea"/>
                </a:rPr>
                <a:t>func1</a:t>
              </a:r>
            </a:p>
          </p:txBody>
        </p:sp>
        <p:sp>
          <p:nvSpPr>
            <p:cNvPr id="296977" name="Text Box 17"/>
            <p:cNvSpPr txBox="1">
              <a:spLocks noChangeArrowheads="1"/>
            </p:cNvSpPr>
            <p:nvPr/>
          </p:nvSpPr>
          <p:spPr bwMode="auto">
            <a:xfrm>
              <a:off x="2496" y="2592"/>
              <a:ext cx="124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00"/>
                  </a:solidFill>
                  <a:latin typeface="+mn-lt"/>
                  <a:ea typeface="+mn-ea"/>
                </a:rPr>
                <a:t>函数</a:t>
              </a:r>
              <a:r>
                <a:rPr lang="en-US" altLang="zh-CN" b="1">
                  <a:solidFill>
                    <a:srgbClr val="000000"/>
                  </a:solidFill>
                  <a:latin typeface="+mn-lt"/>
                  <a:ea typeface="+mn-ea"/>
                </a:rPr>
                <a:t>func1</a:t>
              </a:r>
              <a:r>
                <a:rPr lang="zh-CN" altLang="en-US" b="1">
                  <a:solidFill>
                    <a:srgbClr val="000000"/>
                  </a:solidFill>
                  <a:latin typeface="+mn-lt"/>
                  <a:ea typeface="+mn-ea"/>
                </a:rPr>
                <a:t>（）</a:t>
              </a:r>
            </a:p>
          </p:txBody>
        </p:sp>
        <p:sp>
          <p:nvSpPr>
            <p:cNvPr id="296978" name="Rectangle 18"/>
            <p:cNvSpPr>
              <a:spLocks noChangeArrowheads="1"/>
            </p:cNvSpPr>
            <p:nvPr/>
          </p:nvSpPr>
          <p:spPr bwMode="auto">
            <a:xfrm>
              <a:off x="2640" y="3024"/>
              <a:ext cx="912"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3366"/>
                  </a:solidFill>
                  <a:latin typeface="+mn-lt"/>
                  <a:ea typeface="+mn-ea"/>
                </a:rPr>
                <a:t>调用函数</a:t>
              </a:r>
              <a:r>
                <a:rPr lang="en-US" altLang="zh-CN">
                  <a:solidFill>
                    <a:srgbClr val="003366"/>
                  </a:solidFill>
                  <a:latin typeface="+mn-lt"/>
                  <a:ea typeface="+mn-ea"/>
                </a:rPr>
                <a:t>func2</a:t>
              </a:r>
              <a:endParaRPr lang="en-US" altLang="zh-CN">
                <a:latin typeface="+mn-lt"/>
                <a:ea typeface="+mn-ea"/>
              </a:endParaRPr>
            </a:p>
          </p:txBody>
        </p:sp>
        <p:sp>
          <p:nvSpPr>
            <p:cNvPr id="296979" name="Text Box 19"/>
            <p:cNvSpPr txBox="1">
              <a:spLocks noChangeArrowheads="1"/>
            </p:cNvSpPr>
            <p:nvPr/>
          </p:nvSpPr>
          <p:spPr bwMode="auto">
            <a:xfrm>
              <a:off x="4368" y="2592"/>
              <a:ext cx="120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00"/>
                  </a:solidFill>
                  <a:latin typeface="+mn-lt"/>
                  <a:ea typeface="+mn-ea"/>
                </a:rPr>
                <a:t>函数</a:t>
              </a:r>
              <a:r>
                <a:rPr lang="en-US" altLang="zh-CN" b="1">
                  <a:solidFill>
                    <a:srgbClr val="000000"/>
                  </a:solidFill>
                  <a:latin typeface="+mn-lt"/>
                  <a:ea typeface="+mn-ea"/>
                </a:rPr>
                <a:t>fun2</a:t>
              </a:r>
              <a:r>
                <a:rPr lang="zh-CN" altLang="en-US" b="1">
                  <a:solidFill>
                    <a:srgbClr val="000000"/>
                  </a:solidFill>
                  <a:latin typeface="+mn-lt"/>
                  <a:ea typeface="+mn-ea"/>
                </a:rPr>
                <a:t>（）</a:t>
              </a:r>
            </a:p>
          </p:txBody>
        </p:sp>
        <p:sp>
          <p:nvSpPr>
            <p:cNvPr id="296980" name="Rectangle 20"/>
            <p:cNvSpPr>
              <a:spLocks noChangeArrowheads="1"/>
            </p:cNvSpPr>
            <p:nvPr/>
          </p:nvSpPr>
          <p:spPr bwMode="auto">
            <a:xfrm>
              <a:off x="720" y="2928"/>
              <a:ext cx="864" cy="816"/>
            </a:xfrm>
            <a:prstGeom prst="rect">
              <a:avLst/>
            </a:prstGeom>
            <a:noFill/>
            <a:ln w="9525">
              <a:solidFill>
                <a:srgbClr val="FF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296981" name="Rectangle 21"/>
            <p:cNvSpPr>
              <a:spLocks noChangeArrowheads="1"/>
            </p:cNvSpPr>
            <p:nvPr/>
          </p:nvSpPr>
          <p:spPr bwMode="auto">
            <a:xfrm>
              <a:off x="2592" y="2928"/>
              <a:ext cx="912" cy="816"/>
            </a:xfrm>
            <a:prstGeom prst="rect">
              <a:avLst/>
            </a:prstGeom>
            <a:noFill/>
            <a:ln w="9525">
              <a:solidFill>
                <a:srgbClr val="FF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296982" name="Rectangle 22"/>
            <p:cNvSpPr>
              <a:spLocks noChangeArrowheads="1"/>
            </p:cNvSpPr>
            <p:nvPr/>
          </p:nvSpPr>
          <p:spPr bwMode="auto">
            <a:xfrm>
              <a:off x="4464" y="2928"/>
              <a:ext cx="864" cy="816"/>
            </a:xfrm>
            <a:prstGeom prst="rect">
              <a:avLst/>
            </a:prstGeom>
            <a:noFill/>
            <a:ln w="9525">
              <a:solidFill>
                <a:srgbClr val="FF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296983" name="Line 23"/>
            <p:cNvSpPr>
              <a:spLocks noChangeShapeType="1"/>
            </p:cNvSpPr>
            <p:nvPr/>
          </p:nvSpPr>
          <p:spPr bwMode="auto">
            <a:xfrm flipV="1">
              <a:off x="1632" y="3072"/>
              <a:ext cx="912" cy="240"/>
            </a:xfrm>
            <a:prstGeom prst="line">
              <a:avLst/>
            </a:prstGeom>
            <a:noFill/>
            <a:ln w="9525">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296984" name="Line 24"/>
            <p:cNvSpPr>
              <a:spLocks noChangeShapeType="1"/>
            </p:cNvSpPr>
            <p:nvPr/>
          </p:nvSpPr>
          <p:spPr bwMode="auto">
            <a:xfrm flipH="1" flipV="1">
              <a:off x="1632" y="3408"/>
              <a:ext cx="912" cy="24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296985" name="Line 25"/>
            <p:cNvSpPr>
              <a:spLocks noChangeShapeType="1"/>
            </p:cNvSpPr>
            <p:nvPr/>
          </p:nvSpPr>
          <p:spPr bwMode="auto">
            <a:xfrm flipV="1">
              <a:off x="3552" y="3072"/>
              <a:ext cx="864" cy="24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296986" name="Line 26"/>
            <p:cNvSpPr>
              <a:spLocks noChangeShapeType="1"/>
            </p:cNvSpPr>
            <p:nvPr/>
          </p:nvSpPr>
          <p:spPr bwMode="auto">
            <a:xfrm flipH="1" flipV="1">
              <a:off x="3552" y="3408"/>
              <a:ext cx="864" cy="192"/>
            </a:xfrm>
            <a:prstGeom prst="line">
              <a:avLst/>
            </a:prstGeom>
            <a:noFill/>
            <a:ln w="95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grpSp>
      <p:sp>
        <p:nvSpPr>
          <p:cNvPr id="296987" name="Rectangle 27"/>
          <p:cNvSpPr>
            <a:spLocks noChangeArrowheads="1"/>
          </p:cNvSpPr>
          <p:nvPr/>
        </p:nvSpPr>
        <p:spPr bwMode="auto">
          <a:xfrm>
            <a:off x="311150" y="1220787"/>
            <a:ext cx="74612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SzPct val="50000"/>
              <a:buFont typeface="Monotype Sorts" pitchFamily="2" charset="2"/>
              <a:buChar char="n"/>
            </a:pPr>
            <a:r>
              <a:rPr lang="zh-CN" altLang="en-US" sz="2800" b="1" dirty="0">
                <a:latin typeface="+mn-ea"/>
                <a:ea typeface="+mn-ea"/>
              </a:rPr>
              <a:t>函数是面向对象程序设计中的基本抽象单元，</a:t>
            </a:r>
          </a:p>
          <a:p>
            <a:pPr>
              <a:spcBef>
                <a:spcPct val="20000"/>
              </a:spcBef>
              <a:buSzPct val="50000"/>
              <a:buFont typeface="Monotype Sorts" pitchFamily="2" charset="2"/>
              <a:buChar char="n"/>
            </a:pPr>
            <a:r>
              <a:rPr lang="zh-CN" altLang="en-US" sz="2800" b="1" dirty="0">
                <a:latin typeface="+mn-ea"/>
                <a:ea typeface="+mn-ea"/>
              </a:rPr>
              <a:t>是对功能的抽象</a:t>
            </a:r>
          </a:p>
        </p:txBody>
      </p:sp>
      <p:sp>
        <p:nvSpPr>
          <p:cNvPr id="28" name="标题 4"/>
          <p:cNvSpPr txBox="1">
            <a:spLocks/>
          </p:cNvSpPr>
          <p:nvPr/>
        </p:nvSpPr>
        <p:spPr>
          <a:xfrm>
            <a:off x="2024063" y="256494"/>
            <a:ext cx="5214937" cy="433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2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20910079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62"/>
                                        </p:tgtEl>
                                        <p:attrNameLst>
                                          <p:attrName>style.visibility</p:attrName>
                                        </p:attrNameLst>
                                      </p:cBhvr>
                                      <p:to>
                                        <p:strVal val="visible"/>
                                      </p:to>
                                    </p:set>
                                    <p:anim calcmode="lin" valueType="num">
                                      <p:cBhvr additive="base">
                                        <p:cTn id="7" dur="500" fill="hold"/>
                                        <p:tgtEl>
                                          <p:spTgt spid="296962"/>
                                        </p:tgtEl>
                                        <p:attrNameLst>
                                          <p:attrName>ppt_x</p:attrName>
                                        </p:attrNameLst>
                                      </p:cBhvr>
                                      <p:tavLst>
                                        <p:tav tm="0">
                                          <p:val>
                                            <p:strVal val="0-#ppt_w/2"/>
                                          </p:val>
                                        </p:tav>
                                        <p:tav tm="100000">
                                          <p:val>
                                            <p:strVal val="#ppt_x"/>
                                          </p:val>
                                        </p:tav>
                                      </p:tavLst>
                                    </p:anim>
                                    <p:anim calcmode="lin" valueType="num">
                                      <p:cBhvr additive="base">
                                        <p:cTn id="8" dur="500" fill="hold"/>
                                        <p:tgtEl>
                                          <p:spTgt spid="296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6974"/>
                                        </p:tgtEl>
                                        <p:attrNameLst>
                                          <p:attrName>style.visibility</p:attrName>
                                        </p:attrNameLst>
                                      </p:cBhvr>
                                      <p:to>
                                        <p:strVal val="visible"/>
                                      </p:to>
                                    </p:set>
                                    <p:anim calcmode="lin" valueType="num">
                                      <p:cBhvr additive="base">
                                        <p:cTn id="13" dur="500" fill="hold"/>
                                        <p:tgtEl>
                                          <p:spTgt spid="296974"/>
                                        </p:tgtEl>
                                        <p:attrNameLst>
                                          <p:attrName>ppt_x</p:attrName>
                                        </p:attrNameLst>
                                      </p:cBhvr>
                                      <p:tavLst>
                                        <p:tav tm="0">
                                          <p:val>
                                            <p:strVal val="0-#ppt_w/2"/>
                                          </p:val>
                                        </p:tav>
                                        <p:tav tm="100000">
                                          <p:val>
                                            <p:strVal val="#ppt_x"/>
                                          </p:val>
                                        </p:tav>
                                      </p:tavLst>
                                    </p:anim>
                                    <p:anim calcmode="lin" valueType="num">
                                      <p:cBhvr additive="base">
                                        <p:cTn id="14" dur="500" fill="hold"/>
                                        <p:tgtEl>
                                          <p:spTgt spid="2969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4207" y="990600"/>
            <a:ext cx="6704013" cy="954087"/>
          </a:xfrm>
        </p:spPr>
        <p:txBody>
          <a:bodyPr/>
          <a:lstStyle/>
          <a:p>
            <a:pPr algn="l" eaLnBrk="1" hangingPunct="1"/>
            <a:r>
              <a:rPr lang="zh-CN" altLang="en-US"/>
              <a:t>例</a:t>
            </a:r>
            <a:r>
              <a:rPr lang="en-US" altLang="zh-CN"/>
              <a:t>3-7 </a:t>
            </a:r>
            <a:r>
              <a:rPr lang="zh-CN" altLang="en-US"/>
              <a:t>输入</a:t>
            </a:r>
            <a:r>
              <a:rPr lang="zh-CN" altLang="en-US" dirty="0"/>
              <a:t>两个整数，求平方和</a:t>
            </a:r>
          </a:p>
        </p:txBody>
      </p:sp>
      <p:sp>
        <p:nvSpPr>
          <p:cNvPr id="3" name="内容占位符 2"/>
          <p:cNvSpPr>
            <a:spLocks noGrp="1"/>
          </p:cNvSpPr>
          <p:nvPr>
            <p:ph idx="1"/>
          </p:nvPr>
        </p:nvSpPr>
        <p:spPr>
          <a:xfrm>
            <a:off x="533400" y="1944687"/>
            <a:ext cx="8029575" cy="4695032"/>
          </a:xfrm>
          <a:solidFill>
            <a:srgbClr val="85FFFF"/>
          </a:solidFill>
        </p:spPr>
        <p:txBody>
          <a:bodyPr/>
          <a:lstStyle/>
          <a:p>
            <a:pPr algn="just" eaLnBrk="1" hangingPunct="1">
              <a:lnSpc>
                <a:spcPct val="80000"/>
              </a:lnSpc>
              <a:buFont typeface="Wingdings" pitchFamily="2" charset="2"/>
              <a:buNone/>
              <a:defRPr/>
            </a:pPr>
            <a:r>
              <a:rPr lang="en-US" altLang="zh-CN"/>
              <a:t>#include &lt;</a:t>
            </a:r>
            <a:r>
              <a:rPr lang="en-US" altLang="zh-CN" dirty="0" err="1"/>
              <a:t>iostream</a:t>
            </a:r>
            <a:r>
              <a:rPr lang="en-US" altLang="zh-CN" dirty="0"/>
              <a:t>&gt;</a:t>
            </a:r>
          </a:p>
          <a:p>
            <a:pPr algn="just" eaLnBrk="1" hangingPunct="1">
              <a:lnSpc>
                <a:spcPct val="80000"/>
              </a:lnSpc>
              <a:buFont typeface="Wingdings" pitchFamily="2" charset="2"/>
              <a:buNone/>
              <a:defRPr/>
            </a:pPr>
            <a:r>
              <a:rPr lang="en-US" altLang="zh-CN"/>
              <a:t>using namespace std</a:t>
            </a:r>
            <a:r>
              <a:rPr lang="en-US" altLang="zh-CN" dirty="0"/>
              <a:t>;</a:t>
            </a:r>
          </a:p>
          <a:p>
            <a:pPr algn="just" eaLnBrk="1" hangingPunct="1">
              <a:lnSpc>
                <a:spcPct val="80000"/>
              </a:lnSpc>
              <a:buFont typeface="Wingdings" pitchFamily="2" charset="2"/>
              <a:buNone/>
              <a:defRPr/>
            </a:pPr>
            <a:endParaRPr lang="en-US" altLang="zh-CN" dirty="0"/>
          </a:p>
          <a:p>
            <a:pPr algn="just" eaLnBrk="1" hangingPunct="1">
              <a:lnSpc>
                <a:spcPct val="80000"/>
              </a:lnSpc>
              <a:buFont typeface="Wingdings" pitchFamily="2" charset="2"/>
              <a:buNone/>
              <a:defRPr/>
            </a:pPr>
            <a:r>
              <a:rPr lang="en-US" altLang="zh-CN"/>
              <a:t>int </a:t>
            </a:r>
            <a:r>
              <a:rPr lang="en-US" altLang="zh-CN">
                <a:solidFill>
                  <a:srgbClr val="0070C0"/>
                </a:solidFill>
              </a:rPr>
              <a:t>fun2</a:t>
            </a:r>
            <a:r>
              <a:rPr lang="en-US" altLang="zh-CN"/>
              <a:t>(int m) {</a:t>
            </a:r>
            <a:endParaRPr lang="en-US" altLang="zh-CN" dirty="0"/>
          </a:p>
          <a:p>
            <a:pPr algn="just" eaLnBrk="1" hangingPunct="1">
              <a:lnSpc>
                <a:spcPct val="80000"/>
              </a:lnSpc>
              <a:buFont typeface="Wingdings" pitchFamily="2" charset="2"/>
              <a:buNone/>
              <a:defRPr/>
            </a:pPr>
            <a:r>
              <a:rPr lang="en-US" altLang="zh-CN"/>
              <a:t>	return m * m</a:t>
            </a:r>
            <a:r>
              <a:rPr lang="en-US" altLang="zh-CN" dirty="0"/>
              <a:t>;</a:t>
            </a:r>
          </a:p>
          <a:p>
            <a:pPr algn="just" eaLnBrk="1" hangingPunct="1">
              <a:lnSpc>
                <a:spcPct val="80000"/>
              </a:lnSpc>
              <a:buFont typeface="Wingdings" pitchFamily="2" charset="2"/>
              <a:buNone/>
              <a:defRPr/>
            </a:pPr>
            <a:r>
              <a:rPr lang="en-US" altLang="zh-CN" dirty="0"/>
              <a:t>}</a:t>
            </a:r>
          </a:p>
          <a:p>
            <a:pPr algn="just" eaLnBrk="1" hangingPunct="1">
              <a:lnSpc>
                <a:spcPct val="80000"/>
              </a:lnSpc>
              <a:buFont typeface="Wingdings" pitchFamily="2" charset="2"/>
              <a:buNone/>
              <a:defRPr/>
            </a:pPr>
            <a:r>
              <a:rPr lang="en-US" altLang="zh-CN"/>
              <a:t> </a:t>
            </a:r>
            <a:endParaRPr lang="en-US" altLang="zh-CN" dirty="0"/>
          </a:p>
          <a:p>
            <a:pPr algn="just" eaLnBrk="1" hangingPunct="1">
              <a:lnSpc>
                <a:spcPct val="80000"/>
              </a:lnSpc>
              <a:buFont typeface="Wingdings" pitchFamily="2" charset="2"/>
              <a:buNone/>
              <a:defRPr/>
            </a:pPr>
            <a:r>
              <a:rPr lang="en-US" altLang="zh-CN"/>
              <a:t>int </a:t>
            </a:r>
            <a:r>
              <a:rPr lang="en-US" altLang="zh-CN">
                <a:solidFill>
                  <a:schemeClr val="accent4">
                    <a:lumMod val="75000"/>
                  </a:schemeClr>
                </a:solidFill>
              </a:rPr>
              <a:t>fun1</a:t>
            </a:r>
            <a:r>
              <a:rPr lang="en-US" altLang="zh-CN"/>
              <a:t>(int x,int y) {</a:t>
            </a:r>
            <a:endParaRPr lang="en-US" altLang="zh-CN" dirty="0"/>
          </a:p>
          <a:p>
            <a:pPr algn="just" eaLnBrk="1" hangingPunct="1">
              <a:lnSpc>
                <a:spcPct val="80000"/>
              </a:lnSpc>
              <a:buFont typeface="Wingdings" pitchFamily="2" charset="2"/>
              <a:buNone/>
              <a:defRPr/>
            </a:pPr>
            <a:r>
              <a:rPr lang="en-US" altLang="zh-CN"/>
              <a:t>	return </a:t>
            </a:r>
            <a:r>
              <a:rPr lang="en-US" altLang="zh-CN">
                <a:solidFill>
                  <a:srgbClr val="0070C0"/>
                </a:solidFill>
              </a:rPr>
              <a:t>fun2</a:t>
            </a:r>
            <a:r>
              <a:rPr lang="en-US" altLang="zh-CN"/>
              <a:t>(x) + </a:t>
            </a:r>
            <a:r>
              <a:rPr lang="en-US" altLang="zh-CN">
                <a:solidFill>
                  <a:srgbClr val="0070C0"/>
                </a:solidFill>
              </a:rPr>
              <a:t>fun2</a:t>
            </a:r>
            <a:r>
              <a:rPr lang="en-US" altLang="zh-CN"/>
              <a:t>(y</a:t>
            </a:r>
            <a:r>
              <a:rPr lang="en-US" altLang="zh-CN" dirty="0"/>
              <a:t>);</a:t>
            </a:r>
          </a:p>
          <a:p>
            <a:pPr algn="just" eaLnBrk="1" hangingPunct="1">
              <a:lnSpc>
                <a:spcPct val="80000"/>
              </a:lnSpc>
              <a:buFont typeface="Wingdings" pitchFamily="2" charset="2"/>
              <a:buNone/>
              <a:defRPr/>
            </a:pPr>
            <a:r>
              <a:rPr lang="en-US" altLang="zh-CN" dirty="0"/>
              <a:t>}</a:t>
            </a:r>
            <a:endParaRPr lang="zh-CN" altLang="en-US"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30</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4267078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19201"/>
            <a:ext cx="9072563" cy="5162550"/>
          </a:xfrm>
          <a:solidFill>
            <a:srgbClr val="85FFFF"/>
          </a:solidFill>
        </p:spPr>
        <p:txBody>
          <a:bodyPr>
            <a:normAutofit/>
          </a:bodyPr>
          <a:lstStyle/>
          <a:p>
            <a:pPr algn="just" eaLnBrk="1" hangingPunct="1">
              <a:buFont typeface="Wingdings" pitchFamily="2" charset="2"/>
              <a:buNone/>
              <a:defRPr/>
            </a:pPr>
            <a:r>
              <a:rPr lang="en-US" altLang="zh-CN"/>
              <a:t>int main() {</a:t>
            </a:r>
            <a:endParaRPr lang="en-US" altLang="zh-CN" dirty="0"/>
          </a:p>
          <a:p>
            <a:pPr algn="just" eaLnBrk="1" hangingPunct="1">
              <a:buFont typeface="Wingdings" pitchFamily="2" charset="2"/>
              <a:buNone/>
              <a:defRPr/>
            </a:pPr>
            <a:r>
              <a:rPr lang="en-US" altLang="zh-CN"/>
              <a:t>	int a, b</a:t>
            </a:r>
            <a:r>
              <a:rPr lang="en-US" altLang="zh-CN" dirty="0"/>
              <a:t>;</a:t>
            </a:r>
          </a:p>
          <a:p>
            <a:pPr algn="just" eaLnBrk="1" hangingPunct="1">
              <a:buFont typeface="Wingdings" pitchFamily="2" charset="2"/>
              <a:buNone/>
              <a:defRPr/>
            </a:pPr>
            <a:r>
              <a:rPr lang="en-US" altLang="zh-CN" dirty="0"/>
              <a:t>	</a:t>
            </a:r>
            <a:r>
              <a:rPr lang="en-US" altLang="zh-CN" spc="-100" dirty="0" err="1"/>
              <a:t>cout</a:t>
            </a:r>
            <a:r>
              <a:rPr lang="en-US" altLang="zh-CN" spc="-100"/>
              <a:t>&lt;&lt;"Please enter two integers (a and b): ";</a:t>
            </a:r>
            <a:endParaRPr lang="en-US" altLang="zh-CN" spc="-100" dirty="0"/>
          </a:p>
          <a:p>
            <a:pPr algn="just" eaLnBrk="1" hangingPunct="1">
              <a:buFont typeface="Wingdings" pitchFamily="2" charset="2"/>
              <a:buNone/>
              <a:defRPr/>
            </a:pPr>
            <a:r>
              <a:rPr lang="en-US" altLang="zh-CN"/>
              <a:t>	cin &gt;&gt; a &gt;&gt; b</a:t>
            </a:r>
            <a:r>
              <a:rPr lang="en-US" altLang="zh-CN" dirty="0"/>
              <a:t>;</a:t>
            </a:r>
          </a:p>
          <a:p>
            <a:pPr algn="just" eaLnBrk="1" hangingPunct="1">
              <a:buFont typeface="Wingdings" pitchFamily="2" charset="2"/>
              <a:buNone/>
              <a:defRPr/>
            </a:pPr>
            <a:r>
              <a:rPr lang="en-US" altLang="zh-CN"/>
              <a:t>	cout &lt;&lt; "The sum of square of a and  b: " &lt;&lt; </a:t>
            </a:r>
            <a:r>
              <a:rPr lang="en-US" altLang="zh-CN">
                <a:solidFill>
                  <a:srgbClr val="C00000"/>
                </a:solidFill>
              </a:rPr>
              <a:t>fun1</a:t>
            </a:r>
            <a:r>
              <a:rPr lang="en-US" altLang="zh-CN"/>
              <a:t>(a, b) &lt;&lt; endl</a:t>
            </a:r>
            <a:r>
              <a:rPr lang="en-US" altLang="zh-CN" dirty="0"/>
              <a:t>;</a:t>
            </a:r>
          </a:p>
          <a:p>
            <a:pPr algn="just" eaLnBrk="1" hangingPunct="1">
              <a:buFont typeface="Wingdings" pitchFamily="2" charset="2"/>
              <a:buNone/>
              <a:defRPr/>
            </a:pPr>
            <a:r>
              <a:rPr lang="en-US" altLang="zh-CN"/>
              <a:t>	return 0</a:t>
            </a:r>
            <a:r>
              <a:rPr lang="en-US" altLang="zh-CN" dirty="0"/>
              <a:t>;</a:t>
            </a:r>
          </a:p>
          <a:p>
            <a:pPr algn="just" eaLnBrk="1" hangingPunct="1">
              <a:buFont typeface="Wingdings" pitchFamily="2" charset="2"/>
              <a:buNone/>
              <a:defRPr/>
            </a:pPr>
            <a:r>
              <a:rPr lang="en-US" altLang="zh-CN" dirty="0"/>
              <a:t>}</a:t>
            </a:r>
          </a:p>
          <a:p>
            <a:pPr marL="365760" indent="-256032" eaLnBrk="1" fontAlgn="auto" hangingPunct="1">
              <a:spcAft>
                <a:spcPts val="0"/>
              </a:spcAft>
              <a:buClr>
                <a:schemeClr val="accent3"/>
              </a:buClr>
              <a:buFont typeface="Georgia"/>
              <a:buNone/>
              <a:defRPr/>
            </a:pPr>
            <a:endParaRPr lang="en-US" altLang="zh-CN" dirty="0"/>
          </a:p>
        </p:txBody>
      </p:sp>
      <p:sp>
        <p:nvSpPr>
          <p:cNvPr id="6" name="Text Box 4"/>
          <p:cNvSpPr txBox="1">
            <a:spLocks noChangeArrowheads="1"/>
          </p:cNvSpPr>
          <p:nvPr/>
        </p:nvSpPr>
        <p:spPr bwMode="auto">
          <a:xfrm>
            <a:off x="954881" y="4799255"/>
            <a:ext cx="6929438" cy="1323975"/>
          </a:xfrm>
          <a:prstGeom prst="rect">
            <a:avLst/>
          </a:prstGeom>
          <a:solidFill>
            <a:srgbClr val="FFFF66"/>
          </a:solidFill>
          <a:ln w="12700" cap="sq">
            <a:noFill/>
            <a:miter lim="800000"/>
            <a:headEnd type="none" w="sm" len="sm"/>
            <a:tailEnd type="none" w="sm" len="sm"/>
          </a:ln>
        </p:spPr>
        <p:txBody>
          <a:bodyPr>
            <a:spAutoFit/>
          </a:bodyPr>
          <a:lstStyle/>
          <a:p>
            <a:pPr>
              <a:spcBef>
                <a:spcPct val="20000"/>
              </a:spcBef>
              <a:buClr>
                <a:schemeClr val="accent2"/>
              </a:buClr>
              <a:buSzPct val="80000"/>
              <a:buFont typeface="Wingdings" pitchFamily="2" charset="2"/>
              <a:buNone/>
              <a:defRPr/>
            </a:pPr>
            <a:r>
              <a:rPr lang="zh-CN" sz="2000" b="1" dirty="0">
                <a:latin typeface="Consolas" pitchFamily="49" charset="0"/>
                <a:ea typeface="宋体" charset="-122"/>
              </a:rPr>
              <a:t>运行结果：</a:t>
            </a:r>
          </a:p>
          <a:p>
            <a:pPr>
              <a:defRPr/>
            </a:pPr>
            <a:r>
              <a:rPr lang="en-US" altLang="zh-CN" sz="2000">
                <a:latin typeface="Consolas" pitchFamily="49" charset="0"/>
              </a:rPr>
              <a:t>Please enter two integers(a and b): 3 4</a:t>
            </a:r>
            <a:endParaRPr lang="en-US" altLang="zh-CN" sz="2000" dirty="0">
              <a:latin typeface="Consolas" pitchFamily="49" charset="0"/>
            </a:endParaRPr>
          </a:p>
          <a:p>
            <a:pPr algn="just">
              <a:buFont typeface="Wingdings" pitchFamily="2" charset="2"/>
              <a:buNone/>
              <a:defRPr/>
            </a:pPr>
            <a:r>
              <a:rPr lang="en-US" altLang="zh-CN" sz="2000">
                <a:latin typeface="Consolas" pitchFamily="49" charset="0"/>
              </a:rPr>
              <a:t>The sum of square of a and b: 25</a:t>
            </a:r>
            <a:endParaRPr lang="en-US" altLang="zh-CN" sz="2000" dirty="0">
              <a:latin typeface="Consolas" pitchFamily="49" charset="0"/>
            </a:endParaRPr>
          </a:p>
          <a:p>
            <a:pPr>
              <a:defRPr/>
            </a:pPr>
            <a:endParaRPr lang="en-US" altLang="zh-CN" sz="2000" b="1" dirty="0">
              <a:solidFill>
                <a:schemeClr val="accent4">
                  <a:lumMod val="75000"/>
                </a:schemeClr>
              </a:solidFill>
              <a:latin typeface="Consolas" pitchFamily="49" charset="0"/>
              <a:ea typeface="宋体" charset="-122"/>
            </a:endParaRPr>
          </a:p>
        </p:txBody>
      </p:sp>
      <p:sp>
        <p:nvSpPr>
          <p:cNvPr id="41990" name="标题 1"/>
          <p:cNvSpPr>
            <a:spLocks noGrp="1"/>
          </p:cNvSpPr>
          <p:nvPr>
            <p:ph type="title"/>
          </p:nvPr>
        </p:nvSpPr>
        <p:spPr>
          <a:xfrm>
            <a:off x="6232014" y="1238277"/>
            <a:ext cx="2828925" cy="785813"/>
          </a:xfrm>
          <a:solidFill>
            <a:schemeClr val="bg1"/>
          </a:solidFill>
        </p:spPr>
        <p:txBody>
          <a:bodyPr/>
          <a:lstStyle/>
          <a:p>
            <a:pPr eaLnBrk="1" hangingPunct="1"/>
            <a:r>
              <a:rPr lang="zh-CN" altLang="en-US"/>
              <a:t>例</a:t>
            </a:r>
            <a:r>
              <a:rPr lang="en-US" altLang="zh-CN"/>
              <a:t>3-7 </a:t>
            </a:r>
            <a:r>
              <a:rPr lang="zh-CN" altLang="en-US"/>
              <a:t>（</a:t>
            </a:r>
            <a:r>
              <a:rPr lang="zh-CN" altLang="en-US" dirty="0"/>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31</a:t>
            </a:fld>
            <a:endParaRPr lang="en-US" altLang="zh-CN" dirty="0"/>
          </a:p>
        </p:txBody>
      </p:sp>
      <p:sp>
        <p:nvSpPr>
          <p:cNvPr id="8"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36205158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533400" y="1295400"/>
            <a:ext cx="8077200" cy="4953000"/>
          </a:xfrm>
        </p:spPr>
        <p:txBody>
          <a:bodyPr/>
          <a:lstStyle/>
          <a:p>
            <a:pPr>
              <a:lnSpc>
                <a:spcPct val="85000"/>
              </a:lnSpc>
              <a:spcBef>
                <a:spcPct val="50000"/>
              </a:spcBef>
              <a:buClrTx/>
            </a:pPr>
            <a:r>
              <a:rPr lang="zh-CN" altLang="en-US" sz="2800" b="1" dirty="0"/>
              <a:t>嵌套调用</a:t>
            </a:r>
          </a:p>
          <a:p>
            <a:pPr lvl="1">
              <a:lnSpc>
                <a:spcPct val="85000"/>
              </a:lnSpc>
              <a:spcBef>
                <a:spcPct val="50000"/>
              </a:spcBef>
            </a:pPr>
            <a:r>
              <a:rPr lang="zh-CN" altLang="en-US" sz="2200" dirty="0"/>
              <a:t>函数不允许嵌套声明，但可以嵌套调用。</a:t>
            </a:r>
          </a:p>
          <a:p>
            <a:pPr>
              <a:lnSpc>
                <a:spcPct val="90000"/>
              </a:lnSpc>
              <a:buClrTx/>
            </a:pPr>
            <a:r>
              <a:rPr lang="en-US" altLang="zh-CN" sz="2000"/>
              <a:t>void main</a:t>
            </a:r>
            <a:r>
              <a:rPr lang="en-US" altLang="zh-CN" sz="2000" dirty="0"/>
              <a:t>()</a:t>
            </a:r>
          </a:p>
          <a:p>
            <a:pPr>
              <a:lnSpc>
                <a:spcPct val="90000"/>
              </a:lnSpc>
              <a:buClrTx/>
            </a:pPr>
            <a:r>
              <a:rPr lang="en-US" altLang="zh-CN" sz="2000"/>
              <a:t>{  …</a:t>
            </a:r>
            <a:endParaRPr lang="en-US" altLang="zh-CN" sz="2000" dirty="0"/>
          </a:p>
          <a:p>
            <a:pPr>
              <a:lnSpc>
                <a:spcPct val="90000"/>
              </a:lnSpc>
              <a:buClrTx/>
            </a:pPr>
            <a:r>
              <a:rPr lang="en-US" altLang="zh-CN" sz="2000"/>
              <a:t>  c= max(a,b</a:t>
            </a:r>
            <a:r>
              <a:rPr lang="en-US" altLang="zh-CN" sz="2000" dirty="0"/>
              <a:t>);</a:t>
            </a:r>
          </a:p>
          <a:p>
            <a:pPr>
              <a:lnSpc>
                <a:spcPct val="90000"/>
              </a:lnSpc>
              <a:buClrTx/>
            </a:pPr>
            <a:r>
              <a:rPr lang="en-US" altLang="zh-CN" sz="2000" dirty="0"/>
              <a:t>….</a:t>
            </a:r>
          </a:p>
          <a:p>
            <a:pPr>
              <a:lnSpc>
                <a:spcPct val="90000"/>
              </a:lnSpc>
              <a:buClrTx/>
            </a:pPr>
            <a:r>
              <a:rPr lang="en-US" altLang="zh-CN" sz="2000" dirty="0"/>
              <a:t>}</a:t>
            </a:r>
          </a:p>
          <a:p>
            <a:pPr>
              <a:lnSpc>
                <a:spcPct val="90000"/>
              </a:lnSpc>
              <a:buClrTx/>
            </a:pPr>
            <a:r>
              <a:rPr lang="en-US" altLang="zh-CN" sz="2000"/>
              <a:t>int max(int x, int y</a:t>
            </a:r>
            <a:r>
              <a:rPr lang="en-US" altLang="zh-CN" sz="2000" dirty="0"/>
              <a:t>)</a:t>
            </a:r>
          </a:p>
          <a:p>
            <a:pPr>
              <a:lnSpc>
                <a:spcPct val="90000"/>
              </a:lnSpc>
              <a:buClrTx/>
            </a:pPr>
            <a:r>
              <a:rPr lang="en-US" altLang="zh-CN" sz="2000" dirty="0"/>
              <a:t>{</a:t>
            </a:r>
          </a:p>
          <a:p>
            <a:pPr>
              <a:lnSpc>
                <a:spcPct val="90000"/>
              </a:lnSpc>
              <a:buClrTx/>
            </a:pPr>
            <a:r>
              <a:rPr lang="en-US" altLang="zh-CN" sz="2000"/>
              <a:t>     int factorial(z</a:t>
            </a:r>
            <a:r>
              <a:rPr lang="en-US" altLang="zh-CN" sz="2000" dirty="0"/>
              <a:t>)</a:t>
            </a:r>
          </a:p>
          <a:p>
            <a:pPr>
              <a:lnSpc>
                <a:spcPct val="90000"/>
              </a:lnSpc>
              <a:buClrTx/>
            </a:pPr>
            <a:r>
              <a:rPr lang="en-US" altLang="zh-CN" sz="2000"/>
              <a:t>   {</a:t>
            </a:r>
            <a:endParaRPr lang="en-US" altLang="zh-CN" sz="2000" dirty="0"/>
          </a:p>
          <a:p>
            <a:pPr>
              <a:lnSpc>
                <a:spcPct val="90000"/>
              </a:lnSpc>
              <a:buClrTx/>
            </a:pPr>
            <a:endParaRPr lang="en-US" altLang="zh-CN" sz="2000" dirty="0"/>
          </a:p>
          <a:p>
            <a:pPr>
              <a:lnSpc>
                <a:spcPct val="90000"/>
              </a:lnSpc>
              <a:buClrTx/>
            </a:pPr>
            <a:r>
              <a:rPr lang="en-US" altLang="zh-CN" sz="2000"/>
              <a:t>   }</a:t>
            </a:r>
            <a:endParaRPr lang="en-US" altLang="zh-CN" sz="2000" dirty="0"/>
          </a:p>
          <a:p>
            <a:pPr>
              <a:lnSpc>
                <a:spcPct val="90000"/>
              </a:lnSpc>
              <a:buClrTx/>
            </a:pPr>
            <a:r>
              <a:rPr lang="en-US" altLang="zh-CN" sz="2000"/>
              <a:t>  ….</a:t>
            </a:r>
            <a:endParaRPr lang="en-US" altLang="zh-CN" sz="2000" dirty="0"/>
          </a:p>
          <a:p>
            <a:pPr>
              <a:lnSpc>
                <a:spcPct val="90000"/>
              </a:lnSpc>
              <a:buClrTx/>
            </a:pPr>
            <a:r>
              <a:rPr lang="en-US" altLang="zh-CN" sz="2000"/>
              <a:t>}  </a:t>
            </a:r>
            <a:endParaRPr lang="en-US" altLang="zh-CN" sz="2000" dirty="0"/>
          </a:p>
        </p:txBody>
      </p:sp>
      <p:sp>
        <p:nvSpPr>
          <p:cNvPr id="4"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32</a:t>
            </a:fld>
            <a:endParaRPr lang="en-US" altLang="zh-CN" dirty="0"/>
          </a:p>
        </p:txBody>
      </p:sp>
    </p:spTree>
    <p:extLst>
      <p:ext uri="{BB962C8B-B14F-4D97-AF65-F5344CB8AC3E}">
        <p14:creationId xmlns:p14="http://schemas.microsoft.com/office/powerpoint/2010/main" val="21144490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30997" y="979488"/>
            <a:ext cx="6704013" cy="954087"/>
          </a:xfrm>
        </p:spPr>
        <p:txBody>
          <a:bodyPr/>
          <a:lstStyle/>
          <a:p>
            <a:pPr algn="l" eaLnBrk="1" hangingPunct="1"/>
            <a:r>
              <a:rPr lang="zh-CN" altLang="en-US" dirty="0"/>
              <a:t>递归调用</a:t>
            </a:r>
          </a:p>
        </p:txBody>
      </p:sp>
      <p:sp>
        <p:nvSpPr>
          <p:cNvPr id="43013" name="Rectangle 3"/>
          <p:cNvSpPr>
            <a:spLocks noGrp="1" noChangeArrowheads="1"/>
          </p:cNvSpPr>
          <p:nvPr>
            <p:ph idx="1"/>
          </p:nvPr>
        </p:nvSpPr>
        <p:spPr>
          <a:xfrm>
            <a:off x="504825" y="1905000"/>
            <a:ext cx="8029575" cy="4476750"/>
          </a:xfrm>
        </p:spPr>
        <p:txBody>
          <a:bodyPr/>
          <a:lstStyle/>
          <a:p>
            <a:pPr marL="114300" indent="-114300" eaLnBrk="1" hangingPunct="1"/>
            <a:r>
              <a:rPr lang="zh-CN" altLang="en-US" dirty="0">
                <a:latin typeface="宋体" panose="02010600030101010101" pitchFamily="2" charset="-122"/>
              </a:rPr>
              <a:t>函数直接或间接地调用自身，称为递归调用。</a:t>
            </a:r>
          </a:p>
          <a:p>
            <a:pPr marL="114300" indent="-114300" eaLnBrk="1" hangingPunct="1"/>
            <a:r>
              <a:rPr lang="zh-CN" altLang="en-US" dirty="0">
                <a:latin typeface="宋体" panose="02010600030101010101" pitchFamily="2" charset="-122"/>
              </a:rPr>
              <a:t>递归过程的两个阶段：</a:t>
            </a:r>
          </a:p>
          <a:p>
            <a:pPr marL="400050" lvl="1" indent="-171450" eaLnBrk="1" hangingPunct="1"/>
            <a:r>
              <a:rPr lang="zh-CN" altLang="en-US" sz="2400" dirty="0">
                <a:latin typeface="宋体" panose="02010600030101010101" pitchFamily="2" charset="-122"/>
              </a:rPr>
              <a:t>递推：</a:t>
            </a:r>
            <a:endParaRPr lang="zh-CN" altLang="en-US" sz="2400" b="1" dirty="0">
              <a:latin typeface="宋体" panose="02010600030101010101" pitchFamily="2" charset="-122"/>
            </a:endParaRPr>
          </a:p>
          <a:p>
            <a:pPr marL="400050" lvl="1" indent="-171450" eaLnBrk="1" hangingPunct="1">
              <a:buFontTx/>
              <a:buNone/>
            </a:pPr>
            <a:r>
              <a:rPr lang="zh-CN" altLang="en-US" sz="2000">
                <a:latin typeface="宋体" panose="02010600030101010101" pitchFamily="2" charset="-122"/>
              </a:rPr>
              <a:t> </a:t>
            </a:r>
            <a:r>
              <a:rPr lang="en-US" altLang="zh-CN" sz="2400">
                <a:solidFill>
                  <a:schemeClr val="tx1"/>
                </a:solidFill>
                <a:latin typeface="宋体" panose="02010600030101010101" pitchFamily="2" charset="-122"/>
              </a:rPr>
              <a:t>4</a:t>
            </a:r>
            <a:r>
              <a:rPr lang="en-US" altLang="zh-CN" sz="2400" dirty="0">
                <a:solidFill>
                  <a:schemeClr val="tx1"/>
                </a:solidFill>
                <a:latin typeface="宋体" panose="02010600030101010101" pitchFamily="2" charset="-122"/>
              </a:rPr>
              <a:t>!=4×3!→3!=3×2!→2!=2×1!→1!=1×0!→0!=1</a:t>
            </a:r>
          </a:p>
          <a:p>
            <a:pPr marL="400050" lvl="1" indent="-171450" eaLnBrk="1" hangingPunct="1">
              <a:buFontTx/>
              <a:buNone/>
            </a:pPr>
            <a:r>
              <a:rPr lang="zh-CN" altLang="en-US" sz="2400">
                <a:solidFill>
                  <a:schemeClr val="tx1"/>
                </a:solidFill>
                <a:latin typeface="宋体" panose="02010600030101010101" pitchFamily="2" charset="-122"/>
              </a:rPr>
              <a:t>未知                                      已知</a:t>
            </a:r>
            <a:endParaRPr lang="zh-CN" altLang="en-US" sz="2400" dirty="0">
              <a:solidFill>
                <a:schemeClr val="tx1"/>
              </a:solidFill>
              <a:latin typeface="宋体" panose="02010600030101010101" pitchFamily="2" charset="-122"/>
            </a:endParaRPr>
          </a:p>
          <a:p>
            <a:pPr marL="400050" lvl="1" indent="-171450" eaLnBrk="1" hangingPunct="1"/>
            <a:r>
              <a:rPr lang="zh-CN" altLang="en-US" sz="2400" dirty="0">
                <a:latin typeface="宋体" panose="02010600030101010101" pitchFamily="2" charset="-122"/>
              </a:rPr>
              <a:t>回归：</a:t>
            </a:r>
            <a:endParaRPr lang="zh-CN" altLang="en-US" sz="2400" b="1" dirty="0">
              <a:latin typeface="宋体" panose="02010600030101010101" pitchFamily="2" charset="-122"/>
            </a:endParaRPr>
          </a:p>
          <a:p>
            <a:pPr marL="400050" lvl="1" indent="-171450" eaLnBrk="1" hangingPunct="1">
              <a:buFontTx/>
              <a:buNone/>
            </a:pPr>
            <a:r>
              <a:rPr lang="en-US" altLang="zh-CN" sz="2200" dirty="0">
                <a:solidFill>
                  <a:schemeClr val="tx1"/>
                </a:solidFill>
                <a:latin typeface="宋体" panose="02010600030101010101" pitchFamily="2" charset="-122"/>
              </a:rPr>
              <a:t>4!=4×3!=24</a:t>
            </a:r>
            <a:r>
              <a:rPr lang="en-US" altLang="zh-CN" sz="2400" dirty="0">
                <a:solidFill>
                  <a:schemeClr val="tx1"/>
                </a:solidFill>
                <a:latin typeface="宋体" panose="02010600030101010101" pitchFamily="2" charset="-122"/>
              </a:rPr>
              <a:t>←</a:t>
            </a:r>
            <a:r>
              <a:rPr lang="en-US" altLang="zh-CN" sz="2200" dirty="0">
                <a:solidFill>
                  <a:schemeClr val="tx1"/>
                </a:solidFill>
                <a:latin typeface="宋体" panose="02010600030101010101" pitchFamily="2" charset="-122"/>
              </a:rPr>
              <a:t>3!=3×2!=6</a:t>
            </a:r>
            <a:r>
              <a:rPr lang="en-US" altLang="zh-CN" sz="2400" dirty="0">
                <a:solidFill>
                  <a:schemeClr val="tx1"/>
                </a:solidFill>
                <a:latin typeface="宋体" panose="02010600030101010101" pitchFamily="2" charset="-122"/>
              </a:rPr>
              <a:t>←2</a:t>
            </a:r>
            <a:r>
              <a:rPr lang="en-US" altLang="zh-CN" sz="2200" dirty="0">
                <a:solidFill>
                  <a:schemeClr val="tx1"/>
                </a:solidFill>
                <a:latin typeface="宋体" panose="02010600030101010101" pitchFamily="2" charset="-122"/>
              </a:rPr>
              <a:t>!=2×1!=2</a:t>
            </a:r>
            <a:r>
              <a:rPr lang="en-US" altLang="zh-CN" sz="2400" dirty="0">
                <a:solidFill>
                  <a:schemeClr val="tx1"/>
                </a:solidFill>
                <a:latin typeface="宋体" panose="02010600030101010101" pitchFamily="2" charset="-122"/>
              </a:rPr>
              <a:t>←</a:t>
            </a:r>
            <a:r>
              <a:rPr lang="en-US" altLang="zh-CN" sz="2200" dirty="0">
                <a:solidFill>
                  <a:schemeClr val="tx1"/>
                </a:solidFill>
                <a:latin typeface="宋体" panose="02010600030101010101" pitchFamily="2" charset="-122"/>
              </a:rPr>
              <a:t>1!=1×0!=1</a:t>
            </a:r>
            <a:r>
              <a:rPr lang="en-US" altLang="zh-CN" sz="2400" dirty="0">
                <a:solidFill>
                  <a:schemeClr val="tx1"/>
                </a:solidFill>
                <a:latin typeface="宋体" panose="02010600030101010101" pitchFamily="2" charset="-122"/>
              </a:rPr>
              <a:t>←</a:t>
            </a:r>
            <a:r>
              <a:rPr lang="en-US" altLang="zh-CN" sz="2200" dirty="0">
                <a:solidFill>
                  <a:schemeClr val="tx1"/>
                </a:solidFill>
                <a:latin typeface="宋体" panose="02010600030101010101" pitchFamily="2" charset="-122"/>
              </a:rPr>
              <a:t>0!=1</a:t>
            </a:r>
          </a:p>
          <a:p>
            <a:pPr marL="400050" lvl="1" indent="-171450" eaLnBrk="1" hangingPunct="1">
              <a:buFontTx/>
              <a:buNone/>
            </a:pPr>
            <a:r>
              <a:rPr lang="zh-CN" altLang="en-US" sz="2400">
                <a:solidFill>
                  <a:schemeClr val="tx1"/>
                </a:solidFill>
                <a:latin typeface="宋体" panose="02010600030101010101" pitchFamily="2" charset="-122"/>
              </a:rPr>
              <a:t>未知                                        已知</a:t>
            </a:r>
            <a:endParaRPr lang="zh-CN" altLang="en-US" sz="2400" dirty="0">
              <a:solidFill>
                <a:schemeClr val="tx1"/>
              </a:solidFill>
              <a:latin typeface="宋体" panose="02010600030101010101" pitchFamily="2" charset="-122"/>
            </a:endParaRPr>
          </a:p>
        </p:txBody>
      </p:sp>
      <p:sp>
        <p:nvSpPr>
          <p:cNvPr id="43014" name="Line 2053"/>
          <p:cNvSpPr>
            <a:spLocks noChangeShapeType="1"/>
          </p:cNvSpPr>
          <p:nvPr/>
        </p:nvSpPr>
        <p:spPr bwMode="auto">
          <a:xfrm>
            <a:off x="1524000" y="4114800"/>
            <a:ext cx="5715000" cy="0"/>
          </a:xfrm>
          <a:prstGeom prst="line">
            <a:avLst/>
          </a:prstGeom>
          <a:noFill/>
          <a:ln w="12700" cap="sq">
            <a:solidFill>
              <a:schemeClr val="accent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Line 2054"/>
          <p:cNvSpPr>
            <a:spLocks noChangeShapeType="1"/>
          </p:cNvSpPr>
          <p:nvPr/>
        </p:nvSpPr>
        <p:spPr bwMode="auto">
          <a:xfrm>
            <a:off x="1524000" y="5410200"/>
            <a:ext cx="6059488" cy="0"/>
          </a:xfrm>
          <a:prstGeom prst="line">
            <a:avLst/>
          </a:prstGeom>
          <a:noFill/>
          <a:ln w="12700" cap="sq">
            <a:solidFill>
              <a:schemeClr val="accent1"/>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33</a:t>
            </a:fld>
            <a:endParaRPr lang="en-US" altLang="zh-CN" dirty="0"/>
          </a:p>
        </p:txBody>
      </p:sp>
      <p:sp>
        <p:nvSpPr>
          <p:cNvPr id="9"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17762231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3-8 </a:t>
            </a:r>
            <a:r>
              <a:rPr lang="zh-CN" altLang="en-US"/>
              <a:t>求</a:t>
            </a:r>
            <a:r>
              <a:rPr lang="en-US" altLang="zh-CN" dirty="0"/>
              <a:t>n!</a:t>
            </a:r>
            <a:endParaRPr lang="zh-CN" altLang="en-US" dirty="0"/>
          </a:p>
        </p:txBody>
      </p:sp>
      <p:sp>
        <p:nvSpPr>
          <p:cNvPr id="3" name="内容占位符 2"/>
          <p:cNvSpPr>
            <a:spLocks noGrp="1"/>
          </p:cNvSpPr>
          <p:nvPr>
            <p:ph idx="1"/>
          </p:nvPr>
        </p:nvSpPr>
        <p:spPr>
          <a:xfrm>
            <a:off x="504825" y="1828800"/>
            <a:ext cx="8029575" cy="4953000"/>
          </a:xfrm>
        </p:spPr>
        <p:txBody>
          <a:bodyPr/>
          <a:lstStyle/>
          <a:p>
            <a:pPr marL="0" indent="457200" eaLnBrk="1" hangingPunct="1">
              <a:buFont typeface="Wingdings" pitchFamily="2" charset="2"/>
              <a:buNone/>
              <a:defRPr/>
            </a:pPr>
            <a:r>
              <a:rPr lang="zh-CN" altLang="en-US" dirty="0">
                <a:latin typeface="宋体" pitchFamily="2" charset="-122"/>
              </a:rPr>
              <a:t>分析：计算</a:t>
            </a:r>
            <a:r>
              <a:rPr lang="en-US" altLang="zh-CN" i="1" dirty="0">
                <a:latin typeface="宋体" pitchFamily="2" charset="-122"/>
              </a:rPr>
              <a:t>n</a:t>
            </a:r>
            <a:r>
              <a:rPr lang="en-US" altLang="zh-CN" dirty="0">
                <a:latin typeface="宋体" pitchFamily="2" charset="-122"/>
              </a:rPr>
              <a:t>!</a:t>
            </a:r>
            <a:r>
              <a:rPr lang="zh-CN" altLang="en-US" dirty="0">
                <a:latin typeface="宋体" pitchFamily="2" charset="-122"/>
              </a:rPr>
              <a:t>的公式如下：</a:t>
            </a:r>
          </a:p>
          <a:p>
            <a:pPr marL="0" indent="457200" eaLnBrk="1" hangingPunct="1">
              <a:buFont typeface="Wingdings" pitchFamily="2" charset="2"/>
              <a:buNone/>
              <a:defRPr/>
            </a:pPr>
            <a:endParaRPr lang="zh-CN" altLang="en-US" dirty="0">
              <a:latin typeface="宋体" pitchFamily="2" charset="-122"/>
            </a:endParaRPr>
          </a:p>
          <a:p>
            <a:pPr marL="0" indent="457200" eaLnBrk="1" hangingPunct="1">
              <a:buFont typeface="Wingdings" pitchFamily="2" charset="2"/>
              <a:buNone/>
              <a:defRPr/>
            </a:pPr>
            <a:endParaRPr lang="zh-CN" altLang="en-US" dirty="0">
              <a:latin typeface="宋体" pitchFamily="2" charset="-122"/>
            </a:endParaRPr>
          </a:p>
          <a:p>
            <a:pPr marL="0" indent="457200" eaLnBrk="1" hangingPunct="1">
              <a:buFont typeface="Wingdings" pitchFamily="2" charset="2"/>
              <a:buNone/>
              <a:defRPr/>
            </a:pPr>
            <a:endParaRPr lang="zh-CN" altLang="en-US" dirty="0">
              <a:latin typeface="宋体" pitchFamily="2" charset="-122"/>
            </a:endParaRPr>
          </a:p>
          <a:p>
            <a:pPr marL="0" indent="457200" eaLnBrk="1" hangingPunct="1">
              <a:buFont typeface="Wingdings" pitchFamily="2" charset="2"/>
              <a:buNone/>
              <a:defRPr/>
            </a:pPr>
            <a:r>
              <a:rPr lang="zh-CN" altLang="en-US" dirty="0">
                <a:latin typeface="宋体" pitchFamily="2" charset="-122"/>
              </a:rPr>
              <a:t>这是一个递归形式的公式，应该用递归函数实现。</a:t>
            </a:r>
          </a:p>
          <a:p>
            <a:pPr eaLnBrk="1" hangingPunct="1">
              <a:defRPr/>
            </a:pPr>
            <a:endParaRPr lang="zh-CN" altLang="en-US" dirty="0"/>
          </a:p>
        </p:txBody>
      </p:sp>
      <p:graphicFrame>
        <p:nvGraphicFramePr>
          <p:cNvPr id="3074" name="Object 2"/>
          <p:cNvGraphicFramePr>
            <a:graphicFrameLocks noChangeAspect="1"/>
          </p:cNvGraphicFramePr>
          <p:nvPr>
            <p:extLst>
              <p:ext uri="{D42A27DB-BD31-4B8C-83A1-F6EECF244321}">
                <p14:modId xmlns:p14="http://schemas.microsoft.com/office/powerpoint/2010/main" val="4077815157"/>
              </p:ext>
            </p:extLst>
          </p:nvPr>
        </p:nvGraphicFramePr>
        <p:xfrm>
          <a:off x="2514600" y="2586038"/>
          <a:ext cx="3865563" cy="1300162"/>
        </p:xfrm>
        <a:graphic>
          <a:graphicData uri="http://schemas.openxmlformats.org/presentationml/2006/ole">
            <mc:AlternateContent xmlns:mc="http://schemas.openxmlformats.org/markup-compatibility/2006">
              <mc:Choice xmlns:v="urn:schemas-microsoft-com:vml" Requires="v">
                <p:oleObj spid="_x0000_s3192" name="Equation" r:id="rId3" imgW="1434960" imgH="457200" progId="Equation.DSMT4">
                  <p:embed/>
                </p:oleObj>
              </mc:Choice>
              <mc:Fallback>
                <p:oleObj name="Equation" r:id="rId3" imgW="14349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86038"/>
                        <a:ext cx="3865563" cy="1300162"/>
                      </a:xfrm>
                      <a:prstGeom prst="rect">
                        <a:avLst/>
                      </a:prstGeom>
                      <a:noFill/>
                      <a:ln>
                        <a:noFill/>
                      </a:ln>
                      <a:effectLst/>
                      <a:extLst/>
                    </p:spPr>
                  </p:pic>
                </p:oleObj>
              </mc:Fallback>
            </mc:AlternateContent>
          </a:graphicData>
        </a:graphic>
      </p:graphicFrame>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34</a:t>
            </a:fld>
            <a:endParaRPr lang="en-US" altLang="zh-CN" dirty="0"/>
          </a:p>
        </p:txBody>
      </p:sp>
      <p:sp>
        <p:nvSpPr>
          <p:cNvPr id="8"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195984908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5" y="1143000"/>
            <a:ext cx="8929688" cy="5502275"/>
          </a:xfrm>
          <a:solidFill>
            <a:srgbClr val="85FFFF"/>
          </a:solidFill>
        </p:spPr>
        <p:txBody>
          <a:bodyPr>
            <a:normAutofit fontScale="85000" lnSpcReduction="20000"/>
          </a:bodyPr>
          <a:lstStyle/>
          <a:p>
            <a:pPr algn="just" eaLnBrk="1" hangingPunct="1">
              <a:lnSpc>
                <a:spcPct val="90000"/>
              </a:lnSpc>
              <a:buFont typeface="Wingdings" pitchFamily="2" charset="2"/>
              <a:buNone/>
              <a:defRPr/>
            </a:pPr>
            <a:r>
              <a:rPr lang="en-US" altLang="zh-CN"/>
              <a:t>#include &lt;</a:t>
            </a:r>
            <a:r>
              <a:rPr lang="en-US" altLang="zh-CN" dirty="0" err="1"/>
              <a:t>iostream</a:t>
            </a:r>
            <a:r>
              <a:rPr lang="en-US" altLang="zh-CN" dirty="0"/>
              <a:t>&gt;</a:t>
            </a:r>
          </a:p>
          <a:p>
            <a:pPr algn="just" eaLnBrk="1" hangingPunct="1">
              <a:lnSpc>
                <a:spcPct val="90000"/>
              </a:lnSpc>
              <a:buFont typeface="Wingdings" pitchFamily="2" charset="2"/>
              <a:buNone/>
              <a:defRPr/>
            </a:pPr>
            <a:r>
              <a:rPr lang="en-US" altLang="zh-CN"/>
              <a:t>using namespace std</a:t>
            </a:r>
            <a:r>
              <a:rPr lang="en-US" altLang="zh-CN" dirty="0"/>
              <a:t>;</a:t>
            </a:r>
          </a:p>
          <a:p>
            <a:pPr algn="just" eaLnBrk="1" hangingPunct="1">
              <a:lnSpc>
                <a:spcPct val="90000"/>
              </a:lnSpc>
              <a:buFont typeface="Wingdings" pitchFamily="2" charset="2"/>
              <a:buNone/>
              <a:defRPr/>
            </a:pPr>
            <a:r>
              <a:rPr lang="en-US" altLang="zh-CN"/>
              <a:t>unsigned </a:t>
            </a:r>
            <a:r>
              <a:rPr lang="en-US" altLang="zh-CN">
                <a:solidFill>
                  <a:schemeClr val="accent4">
                    <a:lumMod val="75000"/>
                  </a:schemeClr>
                </a:solidFill>
              </a:rPr>
              <a:t>fac</a:t>
            </a:r>
            <a:r>
              <a:rPr lang="en-US" altLang="zh-CN"/>
              <a:t>(int n</a:t>
            </a:r>
            <a:r>
              <a:rPr lang="en-US" altLang="zh-CN" dirty="0"/>
              <a:t>){</a:t>
            </a:r>
          </a:p>
          <a:p>
            <a:pPr algn="just" eaLnBrk="1" hangingPunct="1">
              <a:lnSpc>
                <a:spcPct val="90000"/>
              </a:lnSpc>
              <a:buFont typeface="Wingdings" pitchFamily="2" charset="2"/>
              <a:buNone/>
              <a:defRPr/>
            </a:pPr>
            <a:r>
              <a:rPr lang="en-US" altLang="zh-CN"/>
              <a:t>	unsigned f</a:t>
            </a:r>
            <a:r>
              <a:rPr lang="en-US" altLang="zh-CN" dirty="0"/>
              <a:t>;</a:t>
            </a:r>
            <a:endParaRPr lang="en-US" altLang="zh-CN" dirty="0">
              <a:solidFill>
                <a:srgbClr val="66FFCC"/>
              </a:solidFill>
            </a:endParaRPr>
          </a:p>
          <a:p>
            <a:pPr algn="just" eaLnBrk="1" hangingPunct="1">
              <a:lnSpc>
                <a:spcPct val="90000"/>
              </a:lnSpc>
              <a:buFont typeface="Wingdings" pitchFamily="2" charset="2"/>
              <a:buNone/>
              <a:defRPr/>
            </a:pPr>
            <a:r>
              <a:rPr lang="en-US" altLang="zh-CN">
                <a:solidFill>
                  <a:srgbClr val="0070C0"/>
                </a:solidFill>
              </a:rPr>
              <a:t>	if (n == 0</a:t>
            </a:r>
            <a:r>
              <a:rPr lang="en-US" altLang="zh-CN" dirty="0">
                <a:solidFill>
                  <a:srgbClr val="0070C0"/>
                </a:solidFill>
              </a:rPr>
              <a:t>)</a:t>
            </a:r>
          </a:p>
          <a:p>
            <a:pPr algn="just" eaLnBrk="1" hangingPunct="1">
              <a:lnSpc>
                <a:spcPct val="90000"/>
              </a:lnSpc>
              <a:buFont typeface="Wingdings" pitchFamily="2" charset="2"/>
              <a:buNone/>
              <a:defRPr/>
            </a:pPr>
            <a:r>
              <a:rPr lang="en-US" altLang="zh-CN">
                <a:solidFill>
                  <a:srgbClr val="0070C0"/>
                </a:solidFill>
              </a:rPr>
              <a:t>	  f = 1</a:t>
            </a:r>
            <a:r>
              <a:rPr lang="en-US" altLang="zh-CN" dirty="0">
                <a:solidFill>
                  <a:srgbClr val="0070C0"/>
                </a:solidFill>
              </a:rPr>
              <a:t>;</a:t>
            </a:r>
          </a:p>
          <a:p>
            <a:pPr algn="just" eaLnBrk="1" hangingPunct="1">
              <a:lnSpc>
                <a:spcPct val="90000"/>
              </a:lnSpc>
              <a:buFont typeface="Wingdings" pitchFamily="2" charset="2"/>
              <a:buNone/>
              <a:defRPr/>
            </a:pPr>
            <a:r>
              <a:rPr lang="en-US" altLang="zh-CN"/>
              <a:t>  else</a:t>
            </a:r>
            <a:endParaRPr lang="en-US" altLang="zh-CN" dirty="0"/>
          </a:p>
          <a:p>
            <a:pPr algn="just" eaLnBrk="1" hangingPunct="1">
              <a:lnSpc>
                <a:spcPct val="90000"/>
              </a:lnSpc>
              <a:buFont typeface="Wingdings" pitchFamily="2" charset="2"/>
              <a:buNone/>
              <a:defRPr/>
            </a:pPr>
            <a:r>
              <a:rPr lang="en-US" altLang="zh-CN"/>
              <a:t>	  f = </a:t>
            </a:r>
            <a:r>
              <a:rPr lang="en-US" altLang="zh-CN">
                <a:solidFill>
                  <a:schemeClr val="accent4">
                    <a:lumMod val="75000"/>
                  </a:schemeClr>
                </a:solidFill>
              </a:rPr>
              <a:t>fac</a:t>
            </a:r>
            <a:r>
              <a:rPr lang="en-US" altLang="zh-CN"/>
              <a:t>(n - 1) * n</a:t>
            </a:r>
            <a:r>
              <a:rPr lang="en-US" altLang="zh-CN" dirty="0"/>
              <a:t>;</a:t>
            </a:r>
          </a:p>
          <a:p>
            <a:pPr algn="just" eaLnBrk="1" hangingPunct="1">
              <a:lnSpc>
                <a:spcPct val="90000"/>
              </a:lnSpc>
              <a:buFont typeface="Wingdings" pitchFamily="2" charset="2"/>
              <a:buNone/>
              <a:defRPr/>
            </a:pPr>
            <a:r>
              <a:rPr lang="en-US" altLang="zh-CN"/>
              <a:t>  return f</a:t>
            </a:r>
            <a:r>
              <a:rPr lang="en-US" altLang="zh-CN" dirty="0"/>
              <a:t>;</a:t>
            </a:r>
          </a:p>
          <a:p>
            <a:pPr algn="just" eaLnBrk="1" hangingPunct="1">
              <a:lnSpc>
                <a:spcPct val="90000"/>
              </a:lnSpc>
              <a:buFont typeface="Wingdings" pitchFamily="2" charset="2"/>
              <a:buNone/>
              <a:defRPr/>
            </a:pPr>
            <a:r>
              <a:rPr lang="en-US" altLang="zh-CN" dirty="0"/>
              <a:t>}</a:t>
            </a:r>
          </a:p>
          <a:p>
            <a:pPr eaLnBrk="1" hangingPunct="1">
              <a:lnSpc>
                <a:spcPct val="110000"/>
              </a:lnSpc>
              <a:buFont typeface="Wingdings" pitchFamily="2" charset="2"/>
              <a:buNone/>
              <a:defRPr/>
            </a:pPr>
            <a:r>
              <a:rPr lang="en-US" altLang="zh-CN"/>
              <a:t>int main() {</a:t>
            </a:r>
            <a:endParaRPr lang="en-US" altLang="zh-CN" dirty="0"/>
          </a:p>
          <a:p>
            <a:pPr eaLnBrk="1" hangingPunct="1">
              <a:lnSpc>
                <a:spcPct val="110000"/>
              </a:lnSpc>
              <a:buFont typeface="Wingdings" pitchFamily="2" charset="2"/>
              <a:buNone/>
              <a:defRPr/>
            </a:pPr>
            <a:r>
              <a:rPr lang="en-US" altLang="zh-CN"/>
              <a:t>	unsigned n</a:t>
            </a:r>
            <a:r>
              <a:rPr lang="en-US" altLang="zh-CN" dirty="0"/>
              <a:t>;</a:t>
            </a:r>
          </a:p>
          <a:p>
            <a:pPr eaLnBrk="1" hangingPunct="1">
              <a:lnSpc>
                <a:spcPct val="110000"/>
              </a:lnSpc>
              <a:buFont typeface="Wingdings" pitchFamily="2" charset="2"/>
              <a:buNone/>
              <a:defRPr/>
            </a:pPr>
            <a:r>
              <a:rPr lang="en-US" altLang="zh-CN"/>
              <a:t>	cout &lt;&lt; "Enter a positive integer</a:t>
            </a:r>
            <a:r>
              <a:rPr lang="en-US" altLang="zh-CN" dirty="0"/>
              <a:t>:";</a:t>
            </a:r>
          </a:p>
          <a:p>
            <a:pPr eaLnBrk="1" hangingPunct="1">
              <a:lnSpc>
                <a:spcPct val="110000"/>
              </a:lnSpc>
              <a:buFont typeface="Wingdings" pitchFamily="2" charset="2"/>
              <a:buNone/>
              <a:defRPr/>
            </a:pPr>
            <a:r>
              <a:rPr lang="en-US" altLang="zh-CN"/>
              <a:t>	cin &gt;&gt; n</a:t>
            </a:r>
            <a:r>
              <a:rPr lang="en-US" altLang="zh-CN" dirty="0"/>
              <a:t>;</a:t>
            </a:r>
          </a:p>
          <a:p>
            <a:pPr eaLnBrk="1" hangingPunct="1">
              <a:lnSpc>
                <a:spcPct val="110000"/>
              </a:lnSpc>
              <a:buFont typeface="Wingdings" pitchFamily="2" charset="2"/>
              <a:buNone/>
              <a:defRPr/>
            </a:pPr>
            <a:r>
              <a:rPr lang="en-US" altLang="zh-CN"/>
              <a:t>	unsigned y = </a:t>
            </a:r>
            <a:r>
              <a:rPr lang="en-US" altLang="zh-CN">
                <a:solidFill>
                  <a:schemeClr val="accent4">
                    <a:lumMod val="75000"/>
                  </a:schemeClr>
                </a:solidFill>
              </a:rPr>
              <a:t>fac</a:t>
            </a:r>
            <a:r>
              <a:rPr lang="en-US" altLang="zh-CN"/>
              <a:t>(n</a:t>
            </a:r>
            <a:r>
              <a:rPr lang="en-US" altLang="zh-CN" dirty="0"/>
              <a:t>);</a:t>
            </a:r>
          </a:p>
          <a:p>
            <a:pPr eaLnBrk="1" hangingPunct="1">
              <a:lnSpc>
                <a:spcPct val="110000"/>
              </a:lnSpc>
              <a:buFont typeface="Wingdings" pitchFamily="2" charset="2"/>
              <a:buNone/>
              <a:defRPr/>
            </a:pPr>
            <a:r>
              <a:rPr lang="en-US" altLang="zh-CN"/>
              <a:t>	cout &lt;&lt; n &lt;&lt; "! = " &lt;&lt; y &lt;&lt; endl</a:t>
            </a:r>
            <a:r>
              <a:rPr lang="en-US" altLang="zh-CN" dirty="0"/>
              <a:t>;</a:t>
            </a:r>
          </a:p>
          <a:p>
            <a:pPr eaLnBrk="1" hangingPunct="1">
              <a:lnSpc>
                <a:spcPct val="110000"/>
              </a:lnSpc>
              <a:buFont typeface="Wingdings" pitchFamily="2" charset="2"/>
              <a:buNone/>
              <a:defRPr/>
            </a:pPr>
            <a:r>
              <a:rPr lang="en-US" altLang="zh-CN"/>
              <a:t>	return 0</a:t>
            </a:r>
            <a:r>
              <a:rPr lang="en-US" altLang="zh-CN" dirty="0"/>
              <a:t>;</a:t>
            </a:r>
          </a:p>
          <a:p>
            <a:pPr eaLnBrk="1" hangingPunct="1">
              <a:lnSpc>
                <a:spcPct val="110000"/>
              </a:lnSpc>
              <a:buFont typeface="Wingdings" pitchFamily="2" charset="2"/>
              <a:buNone/>
              <a:defRPr/>
            </a:pPr>
            <a:r>
              <a:rPr lang="en-US" altLang="zh-CN" dirty="0"/>
              <a:t>}</a:t>
            </a:r>
          </a:p>
        </p:txBody>
      </p:sp>
      <p:sp>
        <p:nvSpPr>
          <p:cNvPr id="44037" name="Text Box 4"/>
          <p:cNvSpPr txBox="1">
            <a:spLocks noChangeArrowheads="1"/>
          </p:cNvSpPr>
          <p:nvPr/>
        </p:nvSpPr>
        <p:spPr bwMode="auto">
          <a:xfrm>
            <a:off x="6715125" y="5335588"/>
            <a:ext cx="2357438" cy="1308100"/>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sz="2000" b="1" dirty="0">
                <a:latin typeface="Consolas" panose="020B0609020204030204" pitchFamily="49" charset="0"/>
                <a:ea typeface="宋体" panose="02010600030101010101" pitchFamily="2" charset="-122"/>
              </a:rPr>
              <a:t>运行结果：</a:t>
            </a:r>
          </a:p>
          <a:p>
            <a:pPr eaLnBrk="1" hangingPunct="1">
              <a:lnSpc>
                <a:spcPct val="75000"/>
              </a:lnSpc>
              <a:buFont typeface="Wingdings" panose="05000000000000000000" pitchFamily="2" charset="2"/>
              <a:buNone/>
            </a:pPr>
            <a:r>
              <a:rPr lang="en-US" altLang="zh-CN" sz="2000">
                <a:latin typeface="Consolas" panose="020B0609020204030204" pitchFamily="49" charset="0"/>
              </a:rPr>
              <a:t>Enter a positive integer:8</a:t>
            </a:r>
            <a:endParaRPr lang="en-US" altLang="zh-CN" sz="2000" dirty="0">
              <a:latin typeface="Consolas" panose="020B0609020204030204" pitchFamily="49" charset="0"/>
            </a:endParaRPr>
          </a:p>
          <a:p>
            <a:pPr eaLnBrk="1" hangingPunct="1">
              <a:lnSpc>
                <a:spcPct val="70000"/>
              </a:lnSpc>
              <a:buFont typeface="Wingdings" panose="05000000000000000000" pitchFamily="2" charset="2"/>
              <a:buNone/>
            </a:pPr>
            <a:r>
              <a:rPr lang="en-US" altLang="zh-CN" sz="2000">
                <a:latin typeface="Consolas" panose="020B0609020204030204" pitchFamily="49" charset="0"/>
              </a:rPr>
              <a:t>8! = 40320</a:t>
            </a:r>
            <a:endParaRPr lang="en-US" altLang="zh-CN" sz="2000" dirty="0">
              <a:latin typeface="Consolas" panose="020B0609020204030204" pitchFamily="49" charset="0"/>
            </a:endParaRPr>
          </a:p>
        </p:txBody>
      </p:sp>
      <p:sp>
        <p:nvSpPr>
          <p:cNvPr id="44038" name="标题 1"/>
          <p:cNvSpPr>
            <a:spLocks noGrp="1"/>
          </p:cNvSpPr>
          <p:nvPr>
            <p:ph type="title"/>
          </p:nvPr>
        </p:nvSpPr>
        <p:spPr>
          <a:xfrm>
            <a:off x="6215063" y="1146579"/>
            <a:ext cx="2857500" cy="857250"/>
          </a:xfrm>
          <a:solidFill>
            <a:schemeClr val="bg1"/>
          </a:solidFill>
        </p:spPr>
        <p:txBody>
          <a:bodyPr/>
          <a:lstStyle/>
          <a:p>
            <a:pPr eaLnBrk="1" hangingPunct="1"/>
            <a:r>
              <a:rPr lang="zh-CN" altLang="en-US" dirty="0"/>
              <a:t>例</a:t>
            </a:r>
            <a:r>
              <a:rPr lang="en-US" altLang="zh-CN" dirty="0"/>
              <a:t>3-8</a:t>
            </a:r>
            <a:r>
              <a:rPr lang="zh-CN" altLang="en-US" dirty="0"/>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35</a:t>
            </a:fld>
            <a:endParaRPr lang="en-US" altLang="zh-CN" dirty="0"/>
          </a:p>
        </p:txBody>
      </p:sp>
      <p:sp>
        <p:nvSpPr>
          <p:cNvPr id="8"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17980272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3-9</a:t>
            </a:r>
            <a:endParaRPr lang="zh-CN" altLang="en-US" dirty="0"/>
          </a:p>
        </p:txBody>
      </p:sp>
      <p:sp>
        <p:nvSpPr>
          <p:cNvPr id="45059" name="内容占位符 2"/>
          <p:cNvSpPr>
            <a:spLocks noGrp="1"/>
          </p:cNvSpPr>
          <p:nvPr>
            <p:ph idx="1"/>
          </p:nvPr>
        </p:nvSpPr>
        <p:spPr>
          <a:xfrm>
            <a:off x="559593" y="1905000"/>
            <a:ext cx="8029575" cy="4038600"/>
          </a:xfrm>
        </p:spPr>
        <p:txBody>
          <a:bodyPr/>
          <a:lstStyle/>
          <a:p>
            <a:pPr eaLnBrk="1" hangingPunct="1"/>
            <a:r>
              <a:rPr lang="zh-CN" altLang="en-US" sz="2800" dirty="0">
                <a:latin typeface="Consolas" panose="020B0609020204030204" pitchFamily="49" charset="0"/>
              </a:rPr>
              <a:t>用递归法计算从</a:t>
            </a:r>
            <a:r>
              <a:rPr lang="en-US" altLang="zh-CN" sz="2800" dirty="0">
                <a:latin typeface="Consolas" panose="020B0609020204030204" pitchFamily="49" charset="0"/>
              </a:rPr>
              <a:t>n</a:t>
            </a:r>
            <a:r>
              <a:rPr lang="zh-CN" altLang="en-US" sz="2800" dirty="0">
                <a:latin typeface="Consolas" panose="020B0609020204030204" pitchFamily="49" charset="0"/>
              </a:rPr>
              <a:t>个人中选择</a:t>
            </a:r>
            <a:r>
              <a:rPr lang="en-US" altLang="zh-CN" sz="2800" dirty="0">
                <a:latin typeface="Consolas" panose="020B0609020204030204" pitchFamily="49" charset="0"/>
              </a:rPr>
              <a:t>k</a:t>
            </a:r>
            <a:r>
              <a:rPr lang="zh-CN" altLang="en-US" sz="2800" dirty="0">
                <a:latin typeface="Consolas" panose="020B0609020204030204" pitchFamily="49" charset="0"/>
              </a:rPr>
              <a:t>个人组成一个委员会的不同组合数。</a:t>
            </a:r>
          </a:p>
          <a:p>
            <a:pPr eaLnBrk="1" hangingPunct="1"/>
            <a:r>
              <a:rPr lang="zh-CN" altLang="en-US" sz="2800" dirty="0">
                <a:latin typeface="Consolas" panose="020B0609020204030204" pitchFamily="49" charset="0"/>
              </a:rPr>
              <a:t>分析：</a:t>
            </a:r>
          </a:p>
          <a:p>
            <a:pPr lvl="1" eaLnBrk="1" hangingPunct="1">
              <a:buFontTx/>
              <a:buNone/>
            </a:pPr>
            <a:r>
              <a:rPr lang="zh-CN" altLang="en-US" sz="2400" dirty="0">
                <a:latin typeface="Consolas" panose="020B0609020204030204" pitchFamily="49" charset="0"/>
              </a:rPr>
              <a:t>   由</a:t>
            </a:r>
            <a:r>
              <a:rPr lang="en-US" altLang="zh-CN" sz="2400" dirty="0">
                <a:latin typeface="Consolas" panose="020B0609020204030204" pitchFamily="49" charset="0"/>
              </a:rPr>
              <a:t>n</a:t>
            </a:r>
            <a:r>
              <a:rPr lang="zh-CN" altLang="en-US" sz="2400" dirty="0">
                <a:latin typeface="Consolas" panose="020B0609020204030204" pitchFamily="49" charset="0"/>
              </a:rPr>
              <a:t>个人里选</a:t>
            </a:r>
            <a:r>
              <a:rPr lang="en-US" altLang="zh-CN" sz="2400" dirty="0">
                <a:latin typeface="Consolas" panose="020B0609020204030204" pitchFamily="49" charset="0"/>
              </a:rPr>
              <a:t>k</a:t>
            </a:r>
            <a:r>
              <a:rPr lang="zh-CN" altLang="en-US" sz="2400" dirty="0">
                <a:latin typeface="Consolas" panose="020B0609020204030204" pitchFamily="49" charset="0"/>
              </a:rPr>
              <a:t>个人的组合数</a:t>
            </a:r>
          </a:p>
          <a:p>
            <a:pPr lvl="1" eaLnBrk="1" hangingPunct="1">
              <a:buFontTx/>
              <a:buNone/>
            </a:pPr>
            <a:r>
              <a:rPr lang="zh-CN" altLang="en-US" sz="2400" dirty="0">
                <a:latin typeface="Consolas" panose="020B0609020204030204" pitchFamily="49" charset="0"/>
              </a:rPr>
              <a:t> </a:t>
            </a:r>
            <a:r>
              <a:rPr lang="en-US" altLang="zh-CN" sz="2400" dirty="0">
                <a:latin typeface="Consolas" panose="020B0609020204030204" pitchFamily="49" charset="0"/>
              </a:rPr>
              <a:t>= </a:t>
            </a:r>
            <a:r>
              <a:rPr lang="zh-CN" altLang="en-US" sz="2400" dirty="0">
                <a:latin typeface="Consolas" panose="020B0609020204030204" pitchFamily="49" charset="0"/>
              </a:rPr>
              <a:t>由</a:t>
            </a:r>
            <a:r>
              <a:rPr lang="en-US" altLang="zh-CN" sz="2400" dirty="0">
                <a:latin typeface="Consolas" panose="020B0609020204030204" pitchFamily="49" charset="0"/>
              </a:rPr>
              <a:t>n-1</a:t>
            </a:r>
            <a:r>
              <a:rPr lang="zh-CN" altLang="en-US" sz="2400" dirty="0">
                <a:latin typeface="Consolas" panose="020B0609020204030204" pitchFamily="49" charset="0"/>
              </a:rPr>
              <a:t>个人里选</a:t>
            </a:r>
            <a:r>
              <a:rPr lang="en-US" altLang="zh-CN" sz="2400" dirty="0">
                <a:latin typeface="Consolas" panose="020B0609020204030204" pitchFamily="49" charset="0"/>
              </a:rPr>
              <a:t>k</a:t>
            </a:r>
            <a:r>
              <a:rPr lang="zh-CN" altLang="en-US" sz="2400" dirty="0">
                <a:latin typeface="Consolas" panose="020B0609020204030204" pitchFamily="49" charset="0"/>
              </a:rPr>
              <a:t>个人的组合数</a:t>
            </a:r>
          </a:p>
          <a:p>
            <a:pPr lvl="1" eaLnBrk="1" hangingPunct="1">
              <a:buFontTx/>
              <a:buNone/>
            </a:pPr>
            <a:r>
              <a:rPr lang="zh-CN" altLang="en-US" sz="2400" dirty="0">
                <a:latin typeface="Consolas" panose="020B0609020204030204" pitchFamily="49" charset="0"/>
              </a:rPr>
              <a:t>   </a:t>
            </a:r>
            <a:r>
              <a:rPr lang="en-US" altLang="zh-CN" sz="2400" dirty="0">
                <a:latin typeface="Consolas" panose="020B0609020204030204" pitchFamily="49" charset="0"/>
              </a:rPr>
              <a:t>+</a:t>
            </a:r>
            <a:r>
              <a:rPr lang="zh-CN" altLang="en-US" sz="2400" dirty="0">
                <a:latin typeface="Consolas" panose="020B0609020204030204" pitchFamily="49" charset="0"/>
              </a:rPr>
              <a:t>由</a:t>
            </a:r>
            <a:r>
              <a:rPr lang="en-US" altLang="zh-CN" sz="2400" dirty="0">
                <a:latin typeface="Consolas" panose="020B0609020204030204" pitchFamily="49" charset="0"/>
              </a:rPr>
              <a:t>n-1</a:t>
            </a:r>
            <a:r>
              <a:rPr lang="zh-CN" altLang="en-US" sz="2400" dirty="0">
                <a:latin typeface="Consolas" panose="020B0609020204030204" pitchFamily="49" charset="0"/>
              </a:rPr>
              <a:t>个人里选</a:t>
            </a:r>
            <a:r>
              <a:rPr lang="en-US" altLang="zh-CN" sz="2400" dirty="0">
                <a:latin typeface="Consolas" panose="020B0609020204030204" pitchFamily="49" charset="0"/>
              </a:rPr>
              <a:t>k-1</a:t>
            </a:r>
            <a:r>
              <a:rPr lang="zh-CN" altLang="en-US" sz="2400" dirty="0">
                <a:latin typeface="Consolas" panose="020B0609020204030204" pitchFamily="49" charset="0"/>
              </a:rPr>
              <a:t>个人的组合数</a:t>
            </a:r>
          </a:p>
          <a:p>
            <a:pPr lvl="1" eaLnBrk="1" hangingPunct="1">
              <a:buFontTx/>
              <a:buNone/>
            </a:pPr>
            <a:r>
              <a:rPr lang="zh-CN" altLang="en-US" sz="2400" dirty="0">
                <a:latin typeface="Consolas" panose="020B0609020204030204" pitchFamily="49" charset="0"/>
              </a:rPr>
              <a:t>当</a:t>
            </a:r>
            <a:r>
              <a:rPr lang="en-US" altLang="zh-CN" sz="2400" dirty="0">
                <a:latin typeface="Consolas" panose="020B0609020204030204" pitchFamily="49" charset="0"/>
              </a:rPr>
              <a:t>n = k</a:t>
            </a:r>
            <a:r>
              <a:rPr lang="zh-CN" altLang="en-US" sz="2400" dirty="0">
                <a:latin typeface="Consolas" panose="020B0609020204030204" pitchFamily="49" charset="0"/>
              </a:rPr>
              <a:t>或</a:t>
            </a:r>
            <a:r>
              <a:rPr lang="en-US" altLang="zh-CN" sz="2400" dirty="0">
                <a:latin typeface="Consolas" panose="020B0609020204030204" pitchFamily="49" charset="0"/>
              </a:rPr>
              <a:t>k = 0</a:t>
            </a:r>
            <a:r>
              <a:rPr lang="zh-CN" altLang="en-US" sz="2400" dirty="0">
                <a:latin typeface="Consolas" panose="020B0609020204030204" pitchFamily="49" charset="0"/>
              </a:rPr>
              <a:t>时，组合数为</a:t>
            </a:r>
            <a:r>
              <a:rPr lang="en-US" altLang="zh-CN" sz="2400" dirty="0">
                <a:latin typeface="Consolas" panose="020B0609020204030204" pitchFamily="49" charset="0"/>
              </a:rPr>
              <a:t>1</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36</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22081282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219200"/>
            <a:ext cx="8763000" cy="5426075"/>
          </a:xfrm>
          <a:solidFill>
            <a:srgbClr val="85FFFF"/>
          </a:solidFill>
        </p:spPr>
        <p:txBody>
          <a:bodyPr>
            <a:normAutofit fontScale="85000" lnSpcReduction="20000"/>
          </a:bodyPr>
          <a:lstStyle/>
          <a:p>
            <a:pPr eaLnBrk="1" hangingPunct="1">
              <a:lnSpc>
                <a:spcPct val="85000"/>
              </a:lnSpc>
              <a:buFont typeface="Wingdings" pitchFamily="2" charset="2"/>
              <a:buNone/>
              <a:defRPr/>
            </a:pPr>
            <a:r>
              <a:rPr lang="en-US" altLang="zh-CN" dirty="0"/>
              <a:t>#include &lt;</a:t>
            </a:r>
            <a:r>
              <a:rPr lang="en-US" altLang="zh-CN" dirty="0" err="1"/>
              <a:t>iostream</a:t>
            </a:r>
            <a:r>
              <a:rPr lang="en-US" altLang="zh-CN" dirty="0"/>
              <a:t>&gt;</a:t>
            </a:r>
          </a:p>
          <a:p>
            <a:pPr eaLnBrk="1" hangingPunct="1">
              <a:lnSpc>
                <a:spcPct val="85000"/>
              </a:lnSpc>
              <a:buFont typeface="Wingdings" pitchFamily="2" charset="2"/>
              <a:buNone/>
              <a:defRPr/>
            </a:pPr>
            <a:r>
              <a:rPr lang="en-US" altLang="zh-CN" dirty="0"/>
              <a:t>using namespace </a:t>
            </a:r>
            <a:r>
              <a:rPr lang="en-US" altLang="zh-CN" dirty="0" err="1"/>
              <a:t>std</a:t>
            </a:r>
            <a:r>
              <a:rPr lang="en-US" altLang="zh-CN" dirty="0"/>
              <a:t>;</a:t>
            </a:r>
          </a:p>
          <a:p>
            <a:pPr eaLnBrk="1" hangingPunct="1">
              <a:lnSpc>
                <a:spcPct val="85000"/>
              </a:lnSpc>
              <a:buFont typeface="Wingdings" pitchFamily="2" charset="2"/>
              <a:buNone/>
              <a:defRPr/>
            </a:pPr>
            <a:endParaRPr lang="en-US" altLang="zh-CN" dirty="0"/>
          </a:p>
          <a:p>
            <a:pPr eaLnBrk="1" hangingPunct="1">
              <a:lnSpc>
                <a:spcPct val="85000"/>
              </a:lnSpc>
              <a:buFont typeface="Wingdings" pitchFamily="2" charset="2"/>
              <a:buNone/>
              <a:defRPr/>
            </a:pPr>
            <a:r>
              <a:rPr lang="en-US" altLang="zh-CN" dirty="0" err="1"/>
              <a:t>int</a:t>
            </a:r>
            <a:r>
              <a:rPr lang="en-US" altLang="zh-CN" dirty="0"/>
              <a:t> </a:t>
            </a:r>
            <a:r>
              <a:rPr lang="en-US" altLang="zh-CN" dirty="0" err="1"/>
              <a:t>comm</a:t>
            </a:r>
            <a:r>
              <a:rPr lang="en-US" altLang="zh-CN" dirty="0"/>
              <a:t>(</a:t>
            </a:r>
            <a:r>
              <a:rPr lang="en-US" altLang="zh-CN" dirty="0" err="1"/>
              <a:t>int</a:t>
            </a:r>
            <a:r>
              <a:rPr lang="en-US" altLang="zh-CN" dirty="0"/>
              <a:t> n, </a:t>
            </a:r>
            <a:r>
              <a:rPr lang="en-US" altLang="zh-CN" dirty="0" err="1"/>
              <a:t>int</a:t>
            </a:r>
            <a:r>
              <a:rPr lang="en-US" altLang="zh-CN" dirty="0"/>
              <a:t> k) {</a:t>
            </a:r>
          </a:p>
          <a:p>
            <a:pPr eaLnBrk="1" hangingPunct="1">
              <a:lnSpc>
                <a:spcPct val="85000"/>
              </a:lnSpc>
              <a:buFont typeface="Wingdings" pitchFamily="2" charset="2"/>
              <a:buNone/>
              <a:defRPr/>
            </a:pPr>
            <a:r>
              <a:rPr lang="en-US" altLang="zh-CN" dirty="0"/>
              <a:t>	if (k &gt; n)</a:t>
            </a:r>
          </a:p>
          <a:p>
            <a:pPr eaLnBrk="1" hangingPunct="1">
              <a:lnSpc>
                <a:spcPct val="85000"/>
              </a:lnSpc>
              <a:buFont typeface="Wingdings" pitchFamily="2" charset="2"/>
              <a:buNone/>
              <a:defRPr/>
            </a:pPr>
            <a:r>
              <a:rPr lang="en-US" altLang="zh-CN" dirty="0"/>
              <a:t>	  return 0;</a:t>
            </a:r>
          </a:p>
          <a:p>
            <a:pPr eaLnBrk="1" hangingPunct="1">
              <a:lnSpc>
                <a:spcPct val="85000"/>
              </a:lnSpc>
              <a:buFont typeface="Wingdings" pitchFamily="2" charset="2"/>
              <a:buNone/>
              <a:defRPr/>
            </a:pPr>
            <a:r>
              <a:rPr lang="en-US" altLang="zh-CN" dirty="0"/>
              <a:t>	else if (n == k || k == 0)</a:t>
            </a:r>
          </a:p>
          <a:p>
            <a:pPr eaLnBrk="1" hangingPunct="1">
              <a:lnSpc>
                <a:spcPct val="85000"/>
              </a:lnSpc>
              <a:buFont typeface="Wingdings" pitchFamily="2" charset="2"/>
              <a:buNone/>
              <a:defRPr/>
            </a:pPr>
            <a:r>
              <a:rPr lang="en-US" altLang="zh-CN" dirty="0"/>
              <a:t>	  return 1;</a:t>
            </a:r>
          </a:p>
          <a:p>
            <a:pPr eaLnBrk="1" hangingPunct="1">
              <a:lnSpc>
                <a:spcPct val="85000"/>
              </a:lnSpc>
              <a:buFont typeface="Wingdings" pitchFamily="2" charset="2"/>
              <a:buNone/>
              <a:defRPr/>
            </a:pPr>
            <a:r>
              <a:rPr lang="en-US" altLang="zh-CN" dirty="0"/>
              <a:t>	else</a:t>
            </a:r>
          </a:p>
          <a:p>
            <a:pPr eaLnBrk="1" hangingPunct="1">
              <a:lnSpc>
                <a:spcPct val="85000"/>
              </a:lnSpc>
              <a:buFont typeface="Wingdings" pitchFamily="2" charset="2"/>
              <a:buNone/>
              <a:defRPr/>
            </a:pPr>
            <a:r>
              <a:rPr lang="en-US" altLang="zh-CN" dirty="0"/>
              <a:t>	  return </a:t>
            </a:r>
            <a:r>
              <a:rPr lang="en-US" altLang="zh-CN" dirty="0" err="1"/>
              <a:t>comm</a:t>
            </a:r>
            <a:r>
              <a:rPr lang="en-US" altLang="zh-CN" dirty="0"/>
              <a:t>(n - 1, k) + </a:t>
            </a:r>
            <a:r>
              <a:rPr lang="en-US" altLang="zh-CN" dirty="0" err="1"/>
              <a:t>comm</a:t>
            </a:r>
            <a:r>
              <a:rPr lang="en-US" altLang="zh-CN" dirty="0"/>
              <a:t>(n - 1, k - 1);</a:t>
            </a:r>
          </a:p>
          <a:p>
            <a:pPr eaLnBrk="1" hangingPunct="1">
              <a:lnSpc>
                <a:spcPct val="85000"/>
              </a:lnSpc>
              <a:buFont typeface="Wingdings" pitchFamily="2" charset="2"/>
              <a:buNone/>
              <a:defRPr/>
            </a:pPr>
            <a:r>
              <a:rPr lang="en-US" altLang="zh-CN" dirty="0"/>
              <a:t>}</a:t>
            </a:r>
          </a:p>
          <a:p>
            <a:pPr eaLnBrk="1" hangingPunct="1">
              <a:lnSpc>
                <a:spcPct val="85000"/>
              </a:lnSpc>
              <a:buFont typeface="Wingdings" pitchFamily="2" charset="2"/>
              <a:buNone/>
              <a:defRPr/>
            </a:pPr>
            <a:endParaRPr lang="en-US" altLang="zh-CN" dirty="0"/>
          </a:p>
          <a:p>
            <a:pPr eaLnBrk="1" hangingPunct="1">
              <a:lnSpc>
                <a:spcPct val="85000"/>
              </a:lnSpc>
              <a:buFont typeface="Wingdings" pitchFamily="2" charset="2"/>
              <a:buNone/>
              <a:defRPr/>
            </a:pPr>
            <a:r>
              <a:rPr lang="en-US" altLang="zh-CN" dirty="0" err="1"/>
              <a:t>int</a:t>
            </a:r>
            <a:r>
              <a:rPr lang="en-US" altLang="zh-CN" dirty="0"/>
              <a:t> main() {</a:t>
            </a:r>
          </a:p>
          <a:p>
            <a:pPr eaLnBrk="1" hangingPunct="1">
              <a:lnSpc>
                <a:spcPct val="85000"/>
              </a:lnSpc>
              <a:buFont typeface="Wingdings" pitchFamily="2" charset="2"/>
              <a:buNone/>
              <a:defRPr/>
            </a:pPr>
            <a:r>
              <a:rPr lang="en-US" altLang="zh-CN" dirty="0"/>
              <a:t>	</a:t>
            </a:r>
            <a:r>
              <a:rPr lang="en-US" altLang="zh-CN" dirty="0" err="1"/>
              <a:t>int</a:t>
            </a:r>
            <a:r>
              <a:rPr lang="en-US" altLang="zh-CN" dirty="0"/>
              <a:t> n, k;</a:t>
            </a:r>
          </a:p>
          <a:p>
            <a:pPr eaLnBrk="1" hangingPunct="1">
              <a:lnSpc>
                <a:spcPct val="85000"/>
              </a:lnSpc>
              <a:buFont typeface="Wingdings" pitchFamily="2" charset="2"/>
              <a:buNone/>
              <a:defRPr/>
            </a:pPr>
            <a:r>
              <a:rPr lang="en-US" altLang="zh-CN" dirty="0"/>
              <a:t>	</a:t>
            </a:r>
            <a:r>
              <a:rPr lang="en-US" altLang="zh-CN" dirty="0" err="1"/>
              <a:t>cout</a:t>
            </a:r>
            <a:r>
              <a:rPr lang="en-US" altLang="zh-CN" dirty="0"/>
              <a:t> &lt;&lt; "Please enter two integers n and k: ";</a:t>
            </a:r>
          </a:p>
          <a:p>
            <a:pPr eaLnBrk="1" hangingPunct="1">
              <a:lnSpc>
                <a:spcPct val="85000"/>
              </a:lnSpc>
              <a:buFont typeface="Wingdings" pitchFamily="2" charset="2"/>
              <a:buNone/>
              <a:defRPr/>
            </a:pPr>
            <a:r>
              <a:rPr lang="en-US" altLang="zh-CN" dirty="0"/>
              <a:t>	</a:t>
            </a:r>
            <a:r>
              <a:rPr lang="en-US" altLang="zh-CN" dirty="0" err="1"/>
              <a:t>cin</a:t>
            </a:r>
            <a:r>
              <a:rPr lang="en-US" altLang="zh-CN" dirty="0"/>
              <a:t> &gt;&gt; n &gt;&gt; k;</a:t>
            </a:r>
          </a:p>
          <a:p>
            <a:pPr eaLnBrk="1" hangingPunct="1">
              <a:lnSpc>
                <a:spcPct val="85000"/>
              </a:lnSpc>
              <a:buFont typeface="Wingdings" pitchFamily="2" charset="2"/>
              <a:buNone/>
              <a:defRPr/>
            </a:pPr>
            <a:r>
              <a:rPr lang="en-US" altLang="zh-CN" dirty="0"/>
              <a:t>	</a:t>
            </a:r>
            <a:r>
              <a:rPr lang="en-US" altLang="zh-CN" dirty="0" err="1"/>
              <a:t>cout</a:t>
            </a:r>
            <a:r>
              <a:rPr lang="en-US" altLang="zh-CN" dirty="0"/>
              <a:t> &lt;&lt; "C(n, k) = " &lt;&lt; </a:t>
            </a:r>
            <a:r>
              <a:rPr lang="en-US" altLang="zh-CN" dirty="0" err="1"/>
              <a:t>comm</a:t>
            </a:r>
            <a:r>
              <a:rPr lang="en-US" altLang="zh-CN" dirty="0"/>
              <a:t>(n, k) &lt;&lt; </a:t>
            </a:r>
            <a:r>
              <a:rPr lang="en-US" altLang="zh-CN" dirty="0" err="1"/>
              <a:t>endl</a:t>
            </a:r>
            <a:r>
              <a:rPr lang="en-US" altLang="zh-CN" dirty="0"/>
              <a:t>;</a:t>
            </a:r>
          </a:p>
          <a:p>
            <a:pPr eaLnBrk="1" hangingPunct="1">
              <a:lnSpc>
                <a:spcPct val="85000"/>
              </a:lnSpc>
              <a:buFont typeface="Wingdings" pitchFamily="2" charset="2"/>
              <a:buNone/>
              <a:defRPr/>
            </a:pPr>
            <a:r>
              <a:rPr lang="en-US" altLang="zh-CN" dirty="0"/>
              <a:t>	return 0;</a:t>
            </a:r>
          </a:p>
          <a:p>
            <a:pPr eaLnBrk="1" hangingPunct="1">
              <a:lnSpc>
                <a:spcPct val="85000"/>
              </a:lnSpc>
              <a:buFont typeface="Wingdings" pitchFamily="2" charset="2"/>
              <a:buNone/>
              <a:defRPr/>
            </a:pPr>
            <a:r>
              <a:rPr lang="en-US" altLang="zh-CN" dirty="0"/>
              <a:t>}</a:t>
            </a:r>
          </a:p>
        </p:txBody>
      </p:sp>
      <p:sp>
        <p:nvSpPr>
          <p:cNvPr id="46085" name="Text Box 4"/>
          <p:cNvSpPr txBox="1">
            <a:spLocks noChangeArrowheads="1"/>
          </p:cNvSpPr>
          <p:nvPr/>
        </p:nvSpPr>
        <p:spPr bwMode="auto">
          <a:xfrm>
            <a:off x="6553200" y="5643563"/>
            <a:ext cx="2357438" cy="1016000"/>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sz="2000" b="1" dirty="0">
                <a:latin typeface="Consolas" panose="020B0609020204030204" pitchFamily="49" charset="0"/>
                <a:ea typeface="宋体" panose="02010600030101010101" pitchFamily="2" charset="-122"/>
              </a:rPr>
              <a:t>运行结果：</a:t>
            </a:r>
          </a:p>
          <a:p>
            <a:pPr eaLnBrk="1" hangingPunct="1"/>
            <a:r>
              <a:rPr lang="en-US" altLang="zh-CN" sz="2000">
                <a:latin typeface="Consolas" panose="020B0609020204030204" pitchFamily="49" charset="0"/>
                <a:ea typeface="宋体" panose="02010600030101010101" pitchFamily="2" charset="-122"/>
              </a:rPr>
              <a:t>18 5</a:t>
            </a:r>
            <a:endParaRPr lang="en-US" altLang="zh-CN" sz="2000" dirty="0">
              <a:latin typeface="Consolas" panose="020B0609020204030204" pitchFamily="49" charset="0"/>
              <a:ea typeface="宋体" panose="02010600030101010101" pitchFamily="2" charset="-122"/>
            </a:endParaRPr>
          </a:p>
          <a:p>
            <a:pPr eaLnBrk="1" hangingPunct="1"/>
            <a:r>
              <a:rPr lang="en-US" altLang="zh-CN" sz="2000" dirty="0">
                <a:latin typeface="Consolas" panose="020B0609020204030204" pitchFamily="49" charset="0"/>
                <a:ea typeface="宋体" panose="02010600030101010101" pitchFamily="2" charset="-122"/>
              </a:rPr>
              <a:t>8568</a:t>
            </a:r>
          </a:p>
        </p:txBody>
      </p:sp>
      <p:sp>
        <p:nvSpPr>
          <p:cNvPr id="46086" name="标题 1"/>
          <p:cNvSpPr>
            <a:spLocks noGrp="1"/>
          </p:cNvSpPr>
          <p:nvPr>
            <p:ph type="title"/>
          </p:nvPr>
        </p:nvSpPr>
        <p:spPr>
          <a:xfrm>
            <a:off x="6173449" y="1204912"/>
            <a:ext cx="2900363" cy="928688"/>
          </a:xfrm>
          <a:solidFill>
            <a:schemeClr val="bg1"/>
          </a:solidFill>
        </p:spPr>
        <p:txBody>
          <a:bodyPr/>
          <a:lstStyle/>
          <a:p>
            <a:pPr eaLnBrk="1" hangingPunct="1"/>
            <a:r>
              <a:rPr lang="zh-CN" altLang="en-US"/>
              <a:t>例</a:t>
            </a:r>
            <a:r>
              <a:rPr lang="en-US" altLang="zh-CN"/>
              <a:t>3-9</a:t>
            </a:r>
            <a:r>
              <a:rPr lang="zh-CN" altLang="en-US"/>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37</a:t>
            </a:fld>
            <a:endParaRPr lang="en-US" altLang="zh-CN" dirty="0"/>
          </a:p>
        </p:txBody>
      </p:sp>
      <p:sp>
        <p:nvSpPr>
          <p:cNvPr id="8"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41759842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7495" y="1143000"/>
            <a:ext cx="4191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zh-CN" altLang="en-US"/>
              <a:t> 递归</a:t>
            </a:r>
            <a:r>
              <a:rPr lang="zh-CN" altLang="en-US" dirty="0"/>
              <a:t>的条件</a:t>
            </a:r>
          </a:p>
        </p:txBody>
      </p:sp>
      <p:sp>
        <p:nvSpPr>
          <p:cNvPr id="344067" name="Text Box 3"/>
          <p:cNvSpPr txBox="1">
            <a:spLocks noChangeArrowheads="1"/>
          </p:cNvSpPr>
          <p:nvPr/>
        </p:nvSpPr>
        <p:spPr bwMode="auto">
          <a:xfrm>
            <a:off x="914400" y="2133600"/>
            <a:ext cx="7010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FF"/>
                </a:solidFill>
                <a:latin typeface="+mn-lt"/>
                <a:ea typeface="+mn-ea"/>
              </a:rPr>
              <a:t>（</a:t>
            </a:r>
            <a:r>
              <a:rPr lang="en-US" altLang="zh-CN" sz="2800" b="1" dirty="0">
                <a:solidFill>
                  <a:srgbClr val="FF00FF"/>
                </a:solidFill>
                <a:latin typeface="+mn-lt"/>
                <a:ea typeface="+mn-ea"/>
              </a:rPr>
              <a:t>1</a:t>
            </a:r>
            <a:r>
              <a:rPr lang="zh-CN" altLang="en-US" sz="2800" b="1" dirty="0">
                <a:solidFill>
                  <a:srgbClr val="FF00FF"/>
                </a:solidFill>
                <a:latin typeface="+mn-lt"/>
                <a:ea typeface="+mn-ea"/>
              </a:rPr>
              <a:t>）要有完成函数任务的语句</a:t>
            </a:r>
          </a:p>
          <a:p>
            <a:pPr>
              <a:spcBef>
                <a:spcPct val="50000"/>
              </a:spcBef>
            </a:pPr>
            <a:r>
              <a:rPr lang="zh-CN" altLang="en-US" sz="2800" b="1" dirty="0">
                <a:solidFill>
                  <a:srgbClr val="FF00FF"/>
                </a:solidFill>
                <a:latin typeface="+mn-lt"/>
                <a:ea typeface="+mn-ea"/>
              </a:rPr>
              <a:t>（</a:t>
            </a:r>
            <a:r>
              <a:rPr lang="en-US" altLang="zh-CN" sz="2800" b="1" dirty="0">
                <a:solidFill>
                  <a:srgbClr val="FF00FF"/>
                </a:solidFill>
                <a:latin typeface="+mn-lt"/>
                <a:ea typeface="+mn-ea"/>
              </a:rPr>
              <a:t>2</a:t>
            </a:r>
            <a:r>
              <a:rPr lang="zh-CN" altLang="en-US" sz="2800" b="1" dirty="0">
                <a:solidFill>
                  <a:srgbClr val="FF00FF"/>
                </a:solidFill>
                <a:latin typeface="+mn-lt"/>
                <a:ea typeface="+mn-ea"/>
              </a:rPr>
              <a:t>）一个确定是否能避免递归调用的测试</a:t>
            </a:r>
          </a:p>
          <a:p>
            <a:pPr>
              <a:spcBef>
                <a:spcPct val="50000"/>
              </a:spcBef>
            </a:pPr>
            <a:r>
              <a:rPr lang="zh-CN" altLang="en-US" sz="2800" b="1" dirty="0">
                <a:solidFill>
                  <a:srgbClr val="FF00FF"/>
                </a:solidFill>
                <a:latin typeface="+mn-lt"/>
                <a:ea typeface="+mn-ea"/>
              </a:rPr>
              <a:t>（</a:t>
            </a:r>
            <a:r>
              <a:rPr lang="en-US" altLang="zh-CN" sz="2800" b="1" dirty="0">
                <a:solidFill>
                  <a:srgbClr val="FF00FF"/>
                </a:solidFill>
                <a:latin typeface="+mn-lt"/>
                <a:ea typeface="+mn-ea"/>
              </a:rPr>
              <a:t>3</a:t>
            </a:r>
            <a:r>
              <a:rPr lang="zh-CN" altLang="en-US" sz="2800" b="1" dirty="0">
                <a:solidFill>
                  <a:srgbClr val="FF00FF"/>
                </a:solidFill>
                <a:latin typeface="+mn-lt"/>
                <a:ea typeface="+mn-ea"/>
              </a:rPr>
              <a:t>）一个递归调用语句</a:t>
            </a:r>
          </a:p>
          <a:p>
            <a:pPr>
              <a:spcBef>
                <a:spcPct val="50000"/>
              </a:spcBef>
            </a:pPr>
            <a:r>
              <a:rPr lang="zh-CN" altLang="en-US" sz="2800" b="1" dirty="0">
                <a:solidFill>
                  <a:srgbClr val="FF00FF"/>
                </a:solidFill>
                <a:latin typeface="+mn-lt"/>
                <a:ea typeface="+mn-ea"/>
              </a:rPr>
              <a:t>（</a:t>
            </a:r>
            <a:r>
              <a:rPr lang="en-US" altLang="zh-CN" sz="2800" b="1" dirty="0">
                <a:solidFill>
                  <a:srgbClr val="FF00FF"/>
                </a:solidFill>
                <a:latin typeface="+mn-lt"/>
                <a:ea typeface="+mn-ea"/>
              </a:rPr>
              <a:t>4</a:t>
            </a:r>
            <a:r>
              <a:rPr lang="zh-CN" altLang="en-US" sz="2800" b="1" dirty="0">
                <a:solidFill>
                  <a:srgbClr val="FF00FF"/>
                </a:solidFill>
                <a:latin typeface="+mn-lt"/>
                <a:ea typeface="+mn-ea"/>
              </a:rPr>
              <a:t>）先测试，后递归调用</a:t>
            </a:r>
          </a:p>
        </p:txBody>
      </p:sp>
      <p:sp>
        <p:nvSpPr>
          <p:cNvPr id="4"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38</a:t>
            </a:fld>
            <a:endParaRPr lang="en-US" altLang="zh-CN" dirty="0"/>
          </a:p>
        </p:txBody>
      </p:sp>
    </p:spTree>
    <p:extLst>
      <p:ext uri="{BB962C8B-B14F-4D97-AF65-F5344CB8AC3E}">
        <p14:creationId xmlns:p14="http://schemas.microsoft.com/office/powerpoint/2010/main" val="773544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44066"/>
                                        </p:tgtEl>
                                        <p:attrNameLst>
                                          <p:attrName>style.visibility</p:attrName>
                                        </p:attrNameLst>
                                      </p:cBhvr>
                                      <p:to>
                                        <p:strVal val="visible"/>
                                      </p:to>
                                    </p:set>
                                    <p:anim calcmode="lin" valueType="num">
                                      <p:cBhvr>
                                        <p:cTn id="7" dur="500" fill="hold"/>
                                        <p:tgtEl>
                                          <p:spTgt spid="344066"/>
                                        </p:tgtEl>
                                        <p:attrNameLst>
                                          <p:attrName>ppt_x</p:attrName>
                                        </p:attrNameLst>
                                      </p:cBhvr>
                                      <p:tavLst>
                                        <p:tav tm="0">
                                          <p:val>
                                            <p:strVal val="#ppt_x-#ppt_w/2"/>
                                          </p:val>
                                        </p:tav>
                                        <p:tav tm="100000">
                                          <p:val>
                                            <p:strVal val="#ppt_x"/>
                                          </p:val>
                                        </p:tav>
                                      </p:tavLst>
                                    </p:anim>
                                    <p:anim calcmode="lin" valueType="num">
                                      <p:cBhvr>
                                        <p:cTn id="8" dur="500" fill="hold"/>
                                        <p:tgtEl>
                                          <p:spTgt spid="344066"/>
                                        </p:tgtEl>
                                        <p:attrNameLst>
                                          <p:attrName>ppt_y</p:attrName>
                                        </p:attrNameLst>
                                      </p:cBhvr>
                                      <p:tavLst>
                                        <p:tav tm="0">
                                          <p:val>
                                            <p:strVal val="#ppt_y"/>
                                          </p:val>
                                        </p:tav>
                                        <p:tav tm="100000">
                                          <p:val>
                                            <p:strVal val="#ppt_y"/>
                                          </p:val>
                                        </p:tav>
                                      </p:tavLst>
                                    </p:anim>
                                    <p:anim calcmode="lin" valueType="num">
                                      <p:cBhvr>
                                        <p:cTn id="9" dur="500" fill="hold"/>
                                        <p:tgtEl>
                                          <p:spTgt spid="344066"/>
                                        </p:tgtEl>
                                        <p:attrNameLst>
                                          <p:attrName>ppt_w</p:attrName>
                                        </p:attrNameLst>
                                      </p:cBhvr>
                                      <p:tavLst>
                                        <p:tav tm="0">
                                          <p:val>
                                            <p:fltVal val="0"/>
                                          </p:val>
                                        </p:tav>
                                        <p:tav tm="100000">
                                          <p:val>
                                            <p:strVal val="#ppt_w"/>
                                          </p:val>
                                        </p:tav>
                                      </p:tavLst>
                                    </p:anim>
                                    <p:anim calcmode="lin" valueType="num">
                                      <p:cBhvr>
                                        <p:cTn id="10" dur="500" fill="hold"/>
                                        <p:tgtEl>
                                          <p:spTgt spid="34406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44067"/>
                                        </p:tgtEl>
                                        <p:attrNameLst>
                                          <p:attrName>style.visibility</p:attrName>
                                        </p:attrNameLst>
                                      </p:cBhvr>
                                      <p:to>
                                        <p:strVal val="visible"/>
                                      </p:to>
                                    </p:set>
                                    <p:anim calcmode="lin" valueType="num">
                                      <p:cBhvr additive="base">
                                        <p:cTn id="15" dur="500" fill="hold"/>
                                        <p:tgtEl>
                                          <p:spTgt spid="344067"/>
                                        </p:tgtEl>
                                        <p:attrNameLst>
                                          <p:attrName>ppt_x</p:attrName>
                                        </p:attrNameLst>
                                      </p:cBhvr>
                                      <p:tavLst>
                                        <p:tav tm="0">
                                          <p:val>
                                            <p:strVal val="0-#ppt_w/2"/>
                                          </p:val>
                                        </p:tav>
                                        <p:tav tm="100000">
                                          <p:val>
                                            <p:strVal val="#ppt_x"/>
                                          </p:val>
                                        </p:tav>
                                      </p:tavLst>
                                    </p:anim>
                                    <p:anim calcmode="lin" valueType="num">
                                      <p:cBhvr additive="base">
                                        <p:cTn id="16" dur="500" fill="hold"/>
                                        <p:tgtEl>
                                          <p:spTgt spid="344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utoUpdateAnimBg="0"/>
      <p:bldP spid="34406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0" y="977693"/>
            <a:ext cx="6704013" cy="954087"/>
          </a:xfrm>
        </p:spPr>
        <p:txBody>
          <a:bodyPr/>
          <a:lstStyle/>
          <a:p>
            <a:pPr algn="l"/>
            <a:r>
              <a:rPr lang="zh-CN" altLang="en-US"/>
              <a:t>例</a:t>
            </a:r>
            <a:r>
              <a:rPr lang="en-US" altLang="zh-CN"/>
              <a:t>3-10</a:t>
            </a:r>
            <a:endParaRPr lang="zh-CN" altLang="en-US"/>
          </a:p>
        </p:txBody>
      </p:sp>
      <p:sp>
        <p:nvSpPr>
          <p:cNvPr id="47107" name="内容占位符 2"/>
          <p:cNvSpPr>
            <a:spLocks noGrp="1"/>
          </p:cNvSpPr>
          <p:nvPr>
            <p:ph idx="1"/>
          </p:nvPr>
        </p:nvSpPr>
        <p:spPr>
          <a:xfrm>
            <a:off x="428625" y="1828800"/>
            <a:ext cx="8029575" cy="4953000"/>
          </a:xfrm>
        </p:spPr>
        <p:txBody>
          <a:bodyPr/>
          <a:lstStyle/>
          <a:p>
            <a:r>
              <a:rPr lang="zh-CN" altLang="en-US" sz="2800" dirty="0"/>
              <a:t>有三根针</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a:t>
            </a:r>
            <a:r>
              <a:rPr lang="en-US" altLang="zh-CN" sz="2800" dirty="0"/>
              <a:t>A</a:t>
            </a:r>
            <a:r>
              <a:rPr lang="zh-CN" altLang="en-US" sz="2800" dirty="0"/>
              <a:t>针上有</a:t>
            </a:r>
            <a:r>
              <a:rPr lang="en-US" altLang="zh-CN" sz="2800" dirty="0"/>
              <a:t>N</a:t>
            </a:r>
            <a:r>
              <a:rPr lang="zh-CN" altLang="en-US" sz="2800" dirty="0"/>
              <a:t>个盘子，大的在下，小的在上，要求把这</a:t>
            </a:r>
            <a:r>
              <a:rPr lang="en-US" altLang="zh-CN" sz="2800" dirty="0"/>
              <a:t>N</a:t>
            </a:r>
            <a:r>
              <a:rPr lang="zh-CN" altLang="en-US" sz="2800" dirty="0"/>
              <a:t>个盘子从</a:t>
            </a:r>
            <a:r>
              <a:rPr lang="en-US" altLang="zh-CN" sz="2800" dirty="0"/>
              <a:t>A</a:t>
            </a:r>
            <a:r>
              <a:rPr lang="zh-CN" altLang="en-US" sz="2800" dirty="0"/>
              <a:t>针移到</a:t>
            </a:r>
            <a:r>
              <a:rPr lang="en-US" altLang="zh-CN" sz="2800" dirty="0"/>
              <a:t>C</a:t>
            </a:r>
            <a:r>
              <a:rPr lang="zh-CN" altLang="en-US" sz="2800" dirty="0"/>
              <a:t>针，在移动过程中可以借助</a:t>
            </a:r>
            <a:r>
              <a:rPr lang="en-US" altLang="zh-CN" sz="2800" dirty="0"/>
              <a:t>B</a:t>
            </a:r>
            <a:r>
              <a:rPr lang="zh-CN" altLang="en-US" sz="2800" dirty="0"/>
              <a:t>针，每次只允许移动一个盘，且在移动过程中在三根针上都保持大盘在下，小盘在上。</a:t>
            </a:r>
          </a:p>
          <a:p>
            <a:endParaRPr lang="zh-CN" altLang="en-US" sz="2800" dirty="0"/>
          </a:p>
        </p:txBody>
      </p:sp>
      <p:grpSp>
        <p:nvGrpSpPr>
          <p:cNvPr id="47110" name="Group 2071"/>
          <p:cNvGrpSpPr>
            <a:grpSpLocks/>
          </p:cNvGrpSpPr>
          <p:nvPr/>
        </p:nvGrpSpPr>
        <p:grpSpPr bwMode="auto">
          <a:xfrm>
            <a:off x="1752600" y="4579937"/>
            <a:ext cx="5486400" cy="2049463"/>
            <a:chOff x="1152" y="2734"/>
            <a:chExt cx="3456" cy="1291"/>
          </a:xfrm>
        </p:grpSpPr>
        <p:sp>
          <p:nvSpPr>
            <p:cNvPr id="47111" name="Line 2054"/>
            <p:cNvSpPr>
              <a:spLocks noChangeShapeType="1"/>
            </p:cNvSpPr>
            <p:nvPr/>
          </p:nvSpPr>
          <p:spPr bwMode="auto">
            <a:xfrm>
              <a:off x="1152" y="3632"/>
              <a:ext cx="855"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2" name="Line 2055"/>
            <p:cNvSpPr>
              <a:spLocks noChangeShapeType="1"/>
            </p:cNvSpPr>
            <p:nvPr/>
          </p:nvSpPr>
          <p:spPr bwMode="auto">
            <a:xfrm>
              <a:off x="2541"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3" name="Line 2056"/>
            <p:cNvSpPr>
              <a:spLocks noChangeShapeType="1"/>
            </p:cNvSpPr>
            <p:nvPr/>
          </p:nvSpPr>
          <p:spPr bwMode="auto">
            <a:xfrm>
              <a:off x="3824"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4" name="Line 2057"/>
            <p:cNvSpPr>
              <a:spLocks noChangeShapeType="1"/>
            </p:cNvSpPr>
            <p:nvPr/>
          </p:nvSpPr>
          <p:spPr bwMode="auto">
            <a:xfrm flipV="1">
              <a:off x="1579" y="2775"/>
              <a:ext cx="0" cy="857"/>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5" name="Line 2058"/>
            <p:cNvSpPr>
              <a:spLocks noChangeShapeType="1"/>
            </p:cNvSpPr>
            <p:nvPr/>
          </p:nvSpPr>
          <p:spPr bwMode="auto">
            <a:xfrm flipV="1">
              <a:off x="2934"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6" name="Line 2059"/>
            <p:cNvSpPr>
              <a:spLocks noChangeShapeType="1"/>
            </p:cNvSpPr>
            <p:nvPr/>
          </p:nvSpPr>
          <p:spPr bwMode="auto">
            <a:xfrm flipV="1">
              <a:off x="4181"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7" name="Line 2060"/>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8" name="Line 2061"/>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47119" name="Rectangle 2062"/>
            <p:cNvSpPr>
              <a:spLocks noChangeArrowheads="1"/>
            </p:cNvSpPr>
            <p:nvPr/>
          </p:nvSpPr>
          <p:spPr bwMode="auto">
            <a:xfrm>
              <a:off x="1243" y="3510"/>
              <a:ext cx="677"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47120" name="Rectangle 2063"/>
            <p:cNvSpPr>
              <a:spLocks noChangeArrowheads="1"/>
            </p:cNvSpPr>
            <p:nvPr/>
          </p:nvSpPr>
          <p:spPr bwMode="auto">
            <a:xfrm>
              <a:off x="1334" y="3387"/>
              <a:ext cx="499"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47121" name="Rectangle 2064"/>
            <p:cNvSpPr>
              <a:spLocks noChangeArrowheads="1"/>
            </p:cNvSpPr>
            <p:nvPr/>
          </p:nvSpPr>
          <p:spPr bwMode="auto">
            <a:xfrm>
              <a:off x="1419" y="3265"/>
              <a:ext cx="321"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47122" name="Rectangle 2065"/>
            <p:cNvSpPr>
              <a:spLocks noChangeArrowheads="1"/>
            </p:cNvSpPr>
            <p:nvPr/>
          </p:nvSpPr>
          <p:spPr bwMode="auto">
            <a:xfrm>
              <a:off x="1473" y="3142"/>
              <a:ext cx="214"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47123" name="Rectangle 2066"/>
            <p:cNvSpPr>
              <a:spLocks noChangeArrowheads="1"/>
            </p:cNvSpPr>
            <p:nvPr/>
          </p:nvSpPr>
          <p:spPr bwMode="auto">
            <a:xfrm>
              <a:off x="1544" y="3060"/>
              <a:ext cx="71" cy="8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47124" name="Text Box 2067"/>
            <p:cNvSpPr txBox="1">
              <a:spLocks noChangeArrowheads="1"/>
            </p:cNvSpPr>
            <p:nvPr/>
          </p:nvSpPr>
          <p:spPr bwMode="auto">
            <a:xfrm>
              <a:off x="1401" y="3734"/>
              <a:ext cx="429" cy="291"/>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latin typeface="+mn-lt"/>
                  <a:ea typeface="宋体" panose="02010600030101010101" pitchFamily="2" charset="-122"/>
                </a:rPr>
                <a:t>A</a:t>
              </a:r>
            </a:p>
          </p:txBody>
        </p:sp>
        <p:sp>
          <p:nvSpPr>
            <p:cNvPr id="47125" name="Text Box 2068"/>
            <p:cNvSpPr txBox="1">
              <a:spLocks noChangeArrowheads="1"/>
            </p:cNvSpPr>
            <p:nvPr/>
          </p:nvSpPr>
          <p:spPr bwMode="auto">
            <a:xfrm>
              <a:off x="2755" y="3734"/>
              <a:ext cx="428" cy="291"/>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latin typeface="+mn-lt"/>
                  <a:ea typeface="宋体" panose="02010600030101010101" pitchFamily="2" charset="-122"/>
                </a:rPr>
                <a:t>B</a:t>
              </a:r>
            </a:p>
          </p:txBody>
        </p:sp>
        <p:sp>
          <p:nvSpPr>
            <p:cNvPr id="47126" name="Text Box 2069"/>
            <p:cNvSpPr txBox="1">
              <a:spLocks noChangeArrowheads="1"/>
            </p:cNvSpPr>
            <p:nvPr/>
          </p:nvSpPr>
          <p:spPr bwMode="auto">
            <a:xfrm>
              <a:off x="4039" y="3734"/>
              <a:ext cx="390" cy="291"/>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latin typeface="+mn-lt"/>
                  <a:ea typeface="宋体" panose="02010600030101010101" pitchFamily="2" charset="-122"/>
                </a:rPr>
                <a:t>C</a:t>
              </a:r>
            </a:p>
          </p:txBody>
        </p:sp>
      </p:grpSp>
      <p:sp>
        <p:nvSpPr>
          <p:cNvPr id="2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39</a:t>
            </a:fld>
            <a:endParaRPr lang="en-US" altLang="zh-CN" dirty="0"/>
          </a:p>
        </p:txBody>
      </p:sp>
      <p:sp>
        <p:nvSpPr>
          <p:cNvPr id="24"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Tree>
    <p:extLst>
      <p:ext uri="{BB962C8B-B14F-4D97-AF65-F5344CB8AC3E}">
        <p14:creationId xmlns:p14="http://schemas.microsoft.com/office/powerpoint/2010/main" val="5660546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457200" y="1295400"/>
            <a:ext cx="8229600" cy="53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80000"/>
              <a:buFont typeface="Wingdings" panose="05000000000000000000" pitchFamily="2" charset="2"/>
              <a:buChar char="l"/>
            </a:pPr>
            <a:r>
              <a:rPr lang="zh-CN" altLang="en-US" sz="2800" b="1" dirty="0">
                <a:solidFill>
                  <a:srgbClr val="000000"/>
                </a:solidFill>
                <a:latin typeface="+mn-ea"/>
                <a:ea typeface="+mn-ea"/>
              </a:rPr>
              <a:t>可以把特定的功能集中由函数来完成。</a:t>
            </a:r>
            <a:r>
              <a:rPr lang="zh-CN" altLang="en-US" sz="2800" b="1" dirty="0">
                <a:solidFill>
                  <a:srgbClr val="FF0000"/>
                </a:solidFill>
                <a:latin typeface="+mn-ea"/>
                <a:ea typeface="+mn-ea"/>
              </a:rPr>
              <a:t>函数完成固定的规划好的功能</a:t>
            </a:r>
            <a:r>
              <a:rPr lang="zh-CN" altLang="en-US" sz="2800" b="1" dirty="0">
                <a:solidFill>
                  <a:srgbClr val="000000"/>
                </a:solidFill>
                <a:latin typeface="+mn-ea"/>
                <a:ea typeface="+mn-ea"/>
              </a:rPr>
              <a:t>，在程序编写中如果需要使用这样的功能就可以通过调用这个函数来实现。不管这个函数实现的功能有多复杂，调用它只需要很少的语句，而且调用形式是固定不变的。</a:t>
            </a:r>
          </a:p>
          <a:p>
            <a:pPr>
              <a:lnSpc>
                <a:spcPct val="130000"/>
              </a:lnSpc>
              <a:spcBef>
                <a:spcPct val="50000"/>
              </a:spcBef>
              <a:buClr>
                <a:schemeClr val="accent2"/>
              </a:buClr>
              <a:buSzPct val="80000"/>
              <a:buFont typeface="Wingdings" panose="05000000000000000000" pitchFamily="2" charset="2"/>
              <a:buChar char="l"/>
            </a:pPr>
            <a:r>
              <a:rPr lang="zh-CN" altLang="en-US" sz="2800" b="1" dirty="0">
                <a:solidFill>
                  <a:srgbClr val="000000"/>
                </a:solidFill>
                <a:latin typeface="+mn-ea"/>
                <a:ea typeface="+mn-ea"/>
              </a:rPr>
              <a:t>例：如果我们经常需要计算某两个自然数之间所有自然数的和，我们就可以写一个函数，以后需要使用这个功能时，就可通过简单的函数调用来完成了。</a:t>
            </a:r>
          </a:p>
        </p:txBody>
      </p:sp>
      <p:sp>
        <p:nvSpPr>
          <p:cNvPr id="3" name="标题 4"/>
          <p:cNvSpPr txBox="1">
            <a:spLocks/>
          </p:cNvSpPr>
          <p:nvPr/>
        </p:nvSpPr>
        <p:spPr>
          <a:xfrm>
            <a:off x="2024063" y="256494"/>
            <a:ext cx="5214937" cy="433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a:t>
            </a:fld>
            <a:endParaRPr lang="en-US" altLang="zh-CN" dirty="0"/>
          </a:p>
        </p:txBody>
      </p:sp>
    </p:spTree>
    <p:extLst>
      <p:ext uri="{BB962C8B-B14F-4D97-AF65-F5344CB8AC3E}">
        <p14:creationId xmlns:p14="http://schemas.microsoft.com/office/powerpoint/2010/main" val="115882206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0" y="950913"/>
            <a:ext cx="6704013" cy="954087"/>
          </a:xfrm>
        </p:spPr>
        <p:txBody>
          <a:bodyPr/>
          <a:lstStyle/>
          <a:p>
            <a:pPr algn="l"/>
            <a:r>
              <a:rPr lang="zh-CN" altLang="en-US" dirty="0"/>
              <a:t>例</a:t>
            </a:r>
            <a:r>
              <a:rPr lang="en-US" altLang="zh-CN" dirty="0"/>
              <a:t>3-10</a:t>
            </a:r>
            <a:r>
              <a:rPr lang="zh-CN" altLang="en-US" dirty="0"/>
              <a:t>（续）</a:t>
            </a:r>
          </a:p>
        </p:txBody>
      </p:sp>
      <p:sp>
        <p:nvSpPr>
          <p:cNvPr id="48131" name="内容占位符 2"/>
          <p:cNvSpPr>
            <a:spLocks noGrp="1"/>
          </p:cNvSpPr>
          <p:nvPr>
            <p:ph idx="1"/>
          </p:nvPr>
        </p:nvSpPr>
        <p:spPr>
          <a:xfrm>
            <a:off x="543160" y="1828800"/>
            <a:ext cx="8029575" cy="4953000"/>
          </a:xfrm>
        </p:spPr>
        <p:txBody>
          <a:bodyPr/>
          <a:lstStyle/>
          <a:p>
            <a:pPr eaLnBrk="1" hangingPunct="1">
              <a:lnSpc>
                <a:spcPct val="120000"/>
              </a:lnSpc>
              <a:buFont typeface="Wingdings" panose="05000000000000000000" pitchFamily="2" charset="2"/>
              <a:buNone/>
            </a:pPr>
            <a:r>
              <a:rPr lang="zh-CN" altLang="en-US" sz="2400" dirty="0"/>
              <a:t>分析：</a:t>
            </a:r>
          </a:p>
          <a:p>
            <a:pPr eaLnBrk="1" hangingPunct="1">
              <a:lnSpc>
                <a:spcPct val="120000"/>
              </a:lnSpc>
              <a:buFont typeface="Wingdings" panose="05000000000000000000" pitchFamily="2" charset="2"/>
              <a:buNone/>
            </a:pPr>
            <a:r>
              <a:rPr lang="zh-CN" altLang="en-US" sz="2400" dirty="0"/>
              <a:t>将</a:t>
            </a:r>
            <a:r>
              <a:rPr lang="en-US" altLang="zh-CN" sz="2400" dirty="0"/>
              <a:t>n</a:t>
            </a:r>
            <a:r>
              <a:rPr lang="zh-CN" altLang="en-US" sz="2400" dirty="0"/>
              <a:t>个盘子从</a:t>
            </a:r>
            <a:r>
              <a:rPr lang="en-US" altLang="zh-CN" sz="2400" dirty="0"/>
              <a:t>A</a:t>
            </a:r>
            <a:r>
              <a:rPr lang="zh-CN" altLang="en-US" sz="2400" dirty="0"/>
              <a:t>针移到</a:t>
            </a:r>
            <a:r>
              <a:rPr lang="en-US" altLang="zh-CN" sz="2400" dirty="0"/>
              <a:t>C</a:t>
            </a:r>
            <a:r>
              <a:rPr lang="zh-CN" altLang="en-US" sz="2400" dirty="0"/>
              <a:t>针可以分解为下面三个步骤：</a:t>
            </a:r>
          </a:p>
          <a:p>
            <a:pPr eaLnBrk="1" hangingPunct="1">
              <a:lnSpc>
                <a:spcPct val="120000"/>
              </a:lnSpc>
              <a:buFont typeface="Wingdings" panose="05000000000000000000" pitchFamily="2" charset="2"/>
              <a:buNone/>
            </a:pPr>
            <a:r>
              <a:rPr lang="zh-CN" altLang="en-US" sz="2400" dirty="0"/>
              <a:t>①将</a:t>
            </a:r>
            <a:r>
              <a:rPr lang="en-US" altLang="zh-CN" sz="2400" dirty="0"/>
              <a:t>A</a:t>
            </a:r>
            <a:r>
              <a:rPr lang="zh-CN" altLang="en-US" sz="2400" dirty="0"/>
              <a:t>上</a:t>
            </a:r>
            <a:r>
              <a:rPr lang="en-US" altLang="zh-CN" sz="2400" dirty="0"/>
              <a:t>n-1</a:t>
            </a:r>
            <a:r>
              <a:rPr lang="zh-CN" altLang="en-US" sz="2400" dirty="0"/>
              <a:t>个盘子移到</a:t>
            </a:r>
            <a:r>
              <a:rPr lang="en-US" altLang="zh-CN" sz="2400" dirty="0"/>
              <a:t>B</a:t>
            </a:r>
            <a:r>
              <a:rPr lang="zh-CN" altLang="en-US" sz="2400" dirty="0"/>
              <a:t>针上（借助</a:t>
            </a:r>
            <a:r>
              <a:rPr lang="en-US" altLang="zh-CN" sz="2400" dirty="0"/>
              <a:t>C</a:t>
            </a:r>
            <a:r>
              <a:rPr lang="zh-CN" altLang="en-US" sz="2400" dirty="0"/>
              <a:t>针）</a:t>
            </a:r>
            <a:r>
              <a:rPr lang="en-US" altLang="zh-CN" sz="2400" dirty="0"/>
              <a:t>;</a:t>
            </a:r>
          </a:p>
          <a:p>
            <a:pPr eaLnBrk="1" hangingPunct="1">
              <a:lnSpc>
                <a:spcPct val="120000"/>
              </a:lnSpc>
              <a:buFont typeface="Wingdings" panose="05000000000000000000" pitchFamily="2" charset="2"/>
              <a:buNone/>
            </a:pPr>
            <a:r>
              <a:rPr lang="en-US" altLang="zh-CN" sz="2400" dirty="0"/>
              <a:t>②</a:t>
            </a:r>
            <a:r>
              <a:rPr lang="zh-CN" altLang="en-US" sz="2400" dirty="0"/>
              <a:t>把</a:t>
            </a:r>
            <a:r>
              <a:rPr lang="en-US" altLang="zh-CN" sz="2400" dirty="0"/>
              <a:t>A</a:t>
            </a:r>
            <a:r>
              <a:rPr lang="zh-CN" altLang="en-US" sz="2400" dirty="0"/>
              <a:t>针上剩下的一个盘子移到</a:t>
            </a:r>
            <a:r>
              <a:rPr lang="en-US" altLang="zh-CN" sz="2400" dirty="0"/>
              <a:t>C</a:t>
            </a:r>
            <a:r>
              <a:rPr lang="zh-CN" altLang="en-US" sz="2400" dirty="0"/>
              <a:t>针上</a:t>
            </a:r>
            <a:r>
              <a:rPr lang="en-US" altLang="zh-CN" sz="2400" dirty="0"/>
              <a:t>;</a:t>
            </a:r>
          </a:p>
          <a:p>
            <a:pPr eaLnBrk="1" hangingPunct="1">
              <a:lnSpc>
                <a:spcPct val="120000"/>
              </a:lnSpc>
              <a:buFont typeface="Wingdings" panose="05000000000000000000" pitchFamily="2" charset="2"/>
              <a:buNone/>
            </a:pPr>
            <a:r>
              <a:rPr lang="en-US" altLang="zh-CN" sz="2400" dirty="0"/>
              <a:t>③</a:t>
            </a:r>
            <a:r>
              <a:rPr lang="zh-CN" altLang="en-US" sz="2400" dirty="0"/>
              <a:t>将</a:t>
            </a:r>
            <a:r>
              <a:rPr lang="en-US" altLang="zh-CN" sz="2400" dirty="0"/>
              <a:t>n-1</a:t>
            </a:r>
            <a:r>
              <a:rPr lang="zh-CN" altLang="en-US" sz="2400" dirty="0"/>
              <a:t>个盘子从</a:t>
            </a:r>
            <a:r>
              <a:rPr lang="en-US" altLang="zh-CN" sz="2400" dirty="0"/>
              <a:t>B</a:t>
            </a:r>
            <a:r>
              <a:rPr lang="zh-CN" altLang="en-US" sz="2400" dirty="0"/>
              <a:t>针移到</a:t>
            </a:r>
            <a:r>
              <a:rPr lang="en-US" altLang="zh-CN" sz="2400" dirty="0"/>
              <a:t>C</a:t>
            </a:r>
            <a:r>
              <a:rPr lang="zh-CN" altLang="en-US" sz="2400" dirty="0"/>
              <a:t>针上（借助</a:t>
            </a:r>
            <a:r>
              <a:rPr lang="en-US" altLang="zh-CN" sz="2400" dirty="0"/>
              <a:t>A</a:t>
            </a:r>
            <a:r>
              <a:rPr lang="zh-CN" altLang="en-US" sz="2400" dirty="0"/>
              <a:t>针）</a:t>
            </a:r>
            <a:r>
              <a:rPr lang="en-US" altLang="zh-CN" sz="2400" dirty="0"/>
              <a:t>;</a:t>
            </a:r>
          </a:p>
          <a:p>
            <a:pPr eaLnBrk="1" hangingPunct="1">
              <a:lnSpc>
                <a:spcPct val="120000"/>
              </a:lnSpc>
              <a:buFont typeface="Wingdings" panose="05000000000000000000" pitchFamily="2" charset="2"/>
              <a:buNone/>
            </a:pPr>
            <a:r>
              <a:rPr lang="zh-CN" altLang="en-US" sz="2400" dirty="0"/>
              <a:t>事实上，上面三个步骤包含两种操作：</a:t>
            </a:r>
          </a:p>
          <a:p>
            <a:pPr eaLnBrk="1" hangingPunct="1">
              <a:lnSpc>
                <a:spcPct val="120000"/>
              </a:lnSpc>
              <a:buFont typeface="Wingdings" panose="05000000000000000000" pitchFamily="2" charset="2"/>
              <a:buNone/>
            </a:pPr>
            <a:r>
              <a:rPr lang="zh-CN" altLang="en-US" sz="2400" dirty="0"/>
              <a:t>①将多个盘子从一个针移到另一个针上，这是一个递归的过程。</a:t>
            </a:r>
            <a:r>
              <a:rPr lang="en-US" altLang="zh-CN" sz="2400" dirty="0" err="1"/>
              <a:t>hanoi</a:t>
            </a:r>
            <a:r>
              <a:rPr lang="zh-CN" altLang="en-US" sz="2400" dirty="0"/>
              <a:t>函数实现。</a:t>
            </a:r>
          </a:p>
          <a:p>
            <a:pPr eaLnBrk="1" hangingPunct="1">
              <a:lnSpc>
                <a:spcPct val="120000"/>
              </a:lnSpc>
              <a:buFont typeface="Wingdings" panose="05000000000000000000" pitchFamily="2" charset="2"/>
              <a:buNone/>
            </a:pPr>
            <a:r>
              <a:rPr lang="zh-CN" altLang="en-US" sz="2400" dirty="0"/>
              <a:t>②将</a:t>
            </a:r>
            <a:r>
              <a:rPr lang="en-US" altLang="zh-CN" sz="2400" dirty="0"/>
              <a:t>1</a:t>
            </a:r>
            <a:r>
              <a:rPr lang="zh-CN" altLang="en-US" sz="2400" dirty="0"/>
              <a:t>个盘子从一个针上移到另一针上。</a:t>
            </a:r>
            <a:br>
              <a:rPr lang="zh-CN" altLang="en-US" sz="2400" dirty="0"/>
            </a:br>
            <a:r>
              <a:rPr lang="zh-CN" altLang="en-US" sz="2400" dirty="0"/>
              <a:t>用</a:t>
            </a:r>
            <a:r>
              <a:rPr lang="en-US" altLang="zh-CN" sz="2400" dirty="0"/>
              <a:t>move</a:t>
            </a:r>
            <a:r>
              <a:rPr lang="zh-CN" altLang="en-US" sz="2400" dirty="0"/>
              <a:t>函数实现。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40</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3.1.2 </a:t>
            </a:r>
            <a:r>
              <a:rPr lang="zh-CN" altLang="en-US" dirty="0"/>
              <a:t>函数的调用</a:t>
            </a:r>
          </a:p>
        </p:txBody>
      </p:sp>
    </p:spTree>
    <p:extLst>
      <p:ext uri="{BB962C8B-B14F-4D97-AF65-F5344CB8AC3E}">
        <p14:creationId xmlns:p14="http://schemas.microsoft.com/office/powerpoint/2010/main" val="242341300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143000"/>
            <a:ext cx="8858250" cy="5502275"/>
          </a:xfrm>
          <a:solidFill>
            <a:srgbClr val="85FFFF"/>
          </a:solidFill>
        </p:spPr>
        <p:txBody>
          <a:bodyPr>
            <a:normAutofit fontScale="62500" lnSpcReduction="20000"/>
          </a:bodyPr>
          <a:lstStyle/>
          <a:p>
            <a:pPr eaLnBrk="1" hangingPunct="1">
              <a:buFont typeface="Wingdings" pitchFamily="2" charset="2"/>
              <a:buNone/>
              <a:defRPr/>
            </a:pPr>
            <a:r>
              <a:rPr lang="en-US" altLang="zh-CN" dirty="0"/>
              <a:t>#include &lt;</a:t>
            </a:r>
            <a:r>
              <a:rPr lang="en-US" altLang="zh-CN" dirty="0" err="1"/>
              <a:t>iostream</a:t>
            </a:r>
            <a:r>
              <a:rPr lang="en-US" altLang="zh-CN" dirty="0"/>
              <a:t>&gt;</a:t>
            </a:r>
          </a:p>
          <a:p>
            <a:pPr eaLnBrk="1" hangingPunct="1">
              <a:buFont typeface="Wingdings" pitchFamily="2" charset="2"/>
              <a:buNone/>
              <a:defRPr/>
            </a:pPr>
            <a:r>
              <a:rPr lang="en-US" altLang="zh-CN" dirty="0"/>
              <a:t>using namespace </a:t>
            </a:r>
            <a:r>
              <a:rPr lang="en-US" altLang="zh-CN" dirty="0" err="1"/>
              <a:t>std</a:t>
            </a:r>
            <a:r>
              <a:rPr lang="en-US" altLang="zh-CN" dirty="0"/>
              <a:t>;</a:t>
            </a:r>
          </a:p>
          <a:p>
            <a:pPr eaLnBrk="1" hangingPunct="1">
              <a:buFont typeface="Wingdings" pitchFamily="2" charset="2"/>
              <a:buNone/>
              <a:defRPr/>
            </a:pPr>
            <a:endParaRPr lang="en-US" altLang="zh-CN" dirty="0"/>
          </a:p>
          <a:p>
            <a:pPr eaLnBrk="1" hangingPunct="1">
              <a:buFont typeface="Wingdings" pitchFamily="2" charset="2"/>
              <a:buNone/>
              <a:defRPr/>
            </a:pPr>
            <a:r>
              <a:rPr lang="en-US" altLang="zh-CN" dirty="0"/>
              <a:t>//</a:t>
            </a:r>
            <a:r>
              <a:rPr lang="zh-CN" altLang="en-US" dirty="0"/>
              <a:t>把</a:t>
            </a:r>
            <a:r>
              <a:rPr lang="en-US" altLang="zh-CN" dirty="0" err="1"/>
              <a:t>src</a:t>
            </a:r>
            <a:r>
              <a:rPr lang="zh-CN" altLang="en-US" dirty="0"/>
              <a:t>针的最上面一个盘子移动到</a:t>
            </a:r>
            <a:r>
              <a:rPr lang="en-US" altLang="zh-CN" dirty="0" err="1"/>
              <a:t>dest</a:t>
            </a:r>
            <a:r>
              <a:rPr lang="zh-CN" altLang="en-US" dirty="0"/>
              <a:t>针上</a:t>
            </a:r>
          </a:p>
          <a:p>
            <a:pPr eaLnBrk="1" hangingPunct="1">
              <a:buFont typeface="Wingdings" pitchFamily="2" charset="2"/>
              <a:buNone/>
              <a:defRPr/>
            </a:pPr>
            <a:r>
              <a:rPr lang="en-US" altLang="zh-CN" dirty="0"/>
              <a:t>void move(char </a:t>
            </a:r>
            <a:r>
              <a:rPr lang="en-US" altLang="zh-CN" dirty="0" err="1"/>
              <a:t>src</a:t>
            </a:r>
            <a:r>
              <a:rPr lang="en-US" altLang="zh-CN" dirty="0"/>
              <a:t>, char </a:t>
            </a:r>
            <a:r>
              <a:rPr lang="en-US" altLang="zh-CN" dirty="0" err="1"/>
              <a:t>dest</a:t>
            </a:r>
            <a:r>
              <a:rPr lang="en-US" altLang="zh-CN" dirty="0"/>
              <a:t>) { </a:t>
            </a:r>
          </a:p>
          <a:p>
            <a:pPr eaLnBrk="1" hangingPunct="1">
              <a:buFont typeface="Wingdings" pitchFamily="2" charset="2"/>
              <a:buNone/>
              <a:defRPr/>
            </a:pPr>
            <a:r>
              <a:rPr lang="en-US" altLang="zh-CN" dirty="0"/>
              <a:t>	</a:t>
            </a:r>
            <a:r>
              <a:rPr lang="en-US" altLang="zh-CN" dirty="0" err="1"/>
              <a:t>cout</a:t>
            </a:r>
            <a:r>
              <a:rPr lang="en-US" altLang="zh-CN" dirty="0"/>
              <a:t> &lt;&lt; </a:t>
            </a:r>
            <a:r>
              <a:rPr lang="en-US" altLang="zh-CN" dirty="0" err="1"/>
              <a:t>src</a:t>
            </a:r>
            <a:r>
              <a:rPr lang="en-US" altLang="zh-CN" dirty="0"/>
              <a:t> &lt;&lt; " --&gt; " &lt;&lt; </a:t>
            </a:r>
            <a:r>
              <a:rPr lang="en-US" altLang="zh-CN" dirty="0" err="1"/>
              <a:t>dest</a:t>
            </a:r>
            <a:r>
              <a:rPr lang="en-US" altLang="zh-CN" dirty="0"/>
              <a:t> &lt;&lt; </a:t>
            </a:r>
            <a:r>
              <a:rPr lang="en-US" altLang="zh-CN" dirty="0" err="1"/>
              <a:t>endl</a:t>
            </a:r>
            <a:r>
              <a:rPr lang="en-US" altLang="zh-CN" dirty="0"/>
              <a:t>;</a:t>
            </a:r>
          </a:p>
          <a:p>
            <a:pPr eaLnBrk="1" hangingPunct="1">
              <a:buFont typeface="Wingdings" pitchFamily="2" charset="2"/>
              <a:buNone/>
              <a:defRPr/>
            </a:pPr>
            <a:r>
              <a:rPr lang="en-US" altLang="zh-CN" dirty="0"/>
              <a:t>}</a:t>
            </a:r>
          </a:p>
          <a:p>
            <a:pPr eaLnBrk="1" hangingPunct="1">
              <a:buFont typeface="Wingdings" pitchFamily="2" charset="2"/>
              <a:buNone/>
              <a:defRPr/>
            </a:pPr>
            <a:endParaRPr lang="en-US" altLang="zh-CN" dirty="0"/>
          </a:p>
          <a:p>
            <a:pPr eaLnBrk="1" hangingPunct="1">
              <a:buFont typeface="Wingdings" pitchFamily="2" charset="2"/>
              <a:buNone/>
              <a:defRPr/>
            </a:pPr>
            <a:r>
              <a:rPr lang="en-US" altLang="zh-CN" dirty="0"/>
              <a:t>//</a:t>
            </a:r>
            <a:r>
              <a:rPr lang="zh-CN" altLang="en-US" dirty="0"/>
              <a:t>把</a:t>
            </a:r>
            <a:r>
              <a:rPr lang="en-US" altLang="zh-CN" dirty="0"/>
              <a:t>n</a:t>
            </a:r>
            <a:r>
              <a:rPr lang="zh-CN" altLang="en-US" dirty="0"/>
              <a:t>个盘子从</a:t>
            </a:r>
            <a:r>
              <a:rPr lang="en-US" altLang="zh-CN" dirty="0" err="1"/>
              <a:t>src</a:t>
            </a:r>
            <a:r>
              <a:rPr lang="zh-CN" altLang="en-US" dirty="0"/>
              <a:t>针移动到</a:t>
            </a:r>
            <a:r>
              <a:rPr lang="en-US" altLang="zh-CN" dirty="0" err="1"/>
              <a:t>dest</a:t>
            </a:r>
            <a:r>
              <a:rPr lang="zh-CN" altLang="en-US" dirty="0"/>
              <a:t>针，以</a:t>
            </a:r>
            <a:r>
              <a:rPr lang="en-US" altLang="zh-CN" dirty="0"/>
              <a:t>medium</a:t>
            </a:r>
            <a:r>
              <a:rPr lang="zh-CN" altLang="en-US" dirty="0"/>
              <a:t>针作为中介</a:t>
            </a:r>
          </a:p>
          <a:p>
            <a:pPr eaLnBrk="1" hangingPunct="1">
              <a:buFont typeface="Wingdings" pitchFamily="2" charset="2"/>
              <a:buNone/>
              <a:defRPr/>
            </a:pPr>
            <a:r>
              <a:rPr lang="en-US" altLang="zh-CN" dirty="0"/>
              <a:t>void </a:t>
            </a:r>
            <a:r>
              <a:rPr lang="en-US" altLang="zh-CN" dirty="0" err="1"/>
              <a:t>hanoi</a:t>
            </a:r>
            <a:r>
              <a:rPr lang="en-US" altLang="zh-CN" dirty="0"/>
              <a:t>(</a:t>
            </a:r>
            <a:r>
              <a:rPr lang="en-US" altLang="zh-CN" dirty="0" err="1"/>
              <a:t>int</a:t>
            </a:r>
            <a:r>
              <a:rPr lang="en-US" altLang="zh-CN" dirty="0"/>
              <a:t> n, char </a:t>
            </a:r>
            <a:r>
              <a:rPr lang="en-US" altLang="zh-CN" dirty="0" err="1"/>
              <a:t>src</a:t>
            </a:r>
            <a:r>
              <a:rPr lang="en-US" altLang="zh-CN" dirty="0"/>
              <a:t>, char medium, char </a:t>
            </a:r>
            <a:r>
              <a:rPr lang="en-US" altLang="zh-CN" dirty="0" err="1"/>
              <a:t>dest</a:t>
            </a:r>
            <a:r>
              <a:rPr lang="en-US" altLang="zh-CN" dirty="0"/>
              <a:t>) {</a:t>
            </a:r>
          </a:p>
          <a:p>
            <a:pPr eaLnBrk="1" hangingPunct="1">
              <a:buFont typeface="Wingdings" pitchFamily="2" charset="2"/>
              <a:buNone/>
              <a:defRPr/>
            </a:pPr>
            <a:r>
              <a:rPr lang="en-US" altLang="zh-CN" dirty="0"/>
              <a:t>	if (n == 1)</a:t>
            </a:r>
          </a:p>
          <a:p>
            <a:pPr eaLnBrk="1" hangingPunct="1">
              <a:buFont typeface="Wingdings" pitchFamily="2" charset="2"/>
              <a:buNone/>
              <a:defRPr/>
            </a:pPr>
            <a:r>
              <a:rPr lang="en-US" altLang="zh-CN" dirty="0"/>
              <a:t>	  move(</a:t>
            </a:r>
            <a:r>
              <a:rPr lang="en-US" altLang="zh-CN" dirty="0" err="1"/>
              <a:t>src</a:t>
            </a:r>
            <a:r>
              <a:rPr lang="en-US" altLang="zh-CN" dirty="0"/>
              <a:t>, </a:t>
            </a:r>
            <a:r>
              <a:rPr lang="en-US" altLang="zh-CN" dirty="0" err="1"/>
              <a:t>dest</a:t>
            </a:r>
            <a:r>
              <a:rPr lang="en-US" altLang="zh-CN" dirty="0"/>
              <a:t>);</a:t>
            </a:r>
          </a:p>
          <a:p>
            <a:pPr eaLnBrk="1" hangingPunct="1">
              <a:buFont typeface="Wingdings" pitchFamily="2" charset="2"/>
              <a:buNone/>
              <a:defRPr/>
            </a:pPr>
            <a:r>
              <a:rPr lang="en-US" altLang="zh-CN" dirty="0"/>
              <a:t>	else {</a:t>
            </a:r>
          </a:p>
          <a:p>
            <a:pPr eaLnBrk="1" hangingPunct="1">
              <a:buFont typeface="Wingdings" pitchFamily="2" charset="2"/>
              <a:buNone/>
              <a:defRPr/>
            </a:pPr>
            <a:r>
              <a:rPr lang="en-US" altLang="zh-CN" dirty="0"/>
              <a:t>	  </a:t>
            </a:r>
            <a:r>
              <a:rPr lang="en-US" altLang="zh-CN" dirty="0" err="1"/>
              <a:t>hanoi</a:t>
            </a:r>
            <a:r>
              <a:rPr lang="en-US" altLang="zh-CN" dirty="0"/>
              <a:t>(n - 1, </a:t>
            </a:r>
            <a:r>
              <a:rPr lang="en-US" altLang="zh-CN" dirty="0" err="1"/>
              <a:t>src</a:t>
            </a:r>
            <a:r>
              <a:rPr lang="en-US" altLang="zh-CN" dirty="0"/>
              <a:t>, </a:t>
            </a:r>
            <a:r>
              <a:rPr lang="en-US" altLang="zh-CN" dirty="0" err="1"/>
              <a:t>dest</a:t>
            </a:r>
            <a:r>
              <a:rPr lang="en-US" altLang="zh-CN" dirty="0"/>
              <a:t>, medium);</a:t>
            </a:r>
          </a:p>
          <a:p>
            <a:pPr eaLnBrk="1" hangingPunct="1">
              <a:buFont typeface="Wingdings" pitchFamily="2" charset="2"/>
              <a:buNone/>
              <a:defRPr/>
            </a:pPr>
            <a:r>
              <a:rPr lang="en-US" altLang="zh-CN" dirty="0"/>
              <a:t>	  move(</a:t>
            </a:r>
            <a:r>
              <a:rPr lang="en-US" altLang="zh-CN" dirty="0" err="1"/>
              <a:t>src</a:t>
            </a:r>
            <a:r>
              <a:rPr lang="en-US" altLang="zh-CN" dirty="0"/>
              <a:t>, </a:t>
            </a:r>
            <a:r>
              <a:rPr lang="en-US" altLang="zh-CN" dirty="0" err="1"/>
              <a:t>dest</a:t>
            </a:r>
            <a:r>
              <a:rPr lang="en-US" altLang="zh-CN" dirty="0"/>
              <a:t>);</a:t>
            </a:r>
          </a:p>
          <a:p>
            <a:pPr eaLnBrk="1" hangingPunct="1">
              <a:buFont typeface="Wingdings" pitchFamily="2" charset="2"/>
              <a:buNone/>
              <a:defRPr/>
            </a:pPr>
            <a:r>
              <a:rPr lang="en-US" altLang="zh-CN" dirty="0"/>
              <a:t>	  </a:t>
            </a:r>
            <a:r>
              <a:rPr lang="en-US" altLang="zh-CN" dirty="0" err="1"/>
              <a:t>hanoi</a:t>
            </a:r>
            <a:r>
              <a:rPr lang="en-US" altLang="zh-CN" dirty="0"/>
              <a:t>(n - 1, medium, </a:t>
            </a:r>
            <a:r>
              <a:rPr lang="en-US" altLang="zh-CN" dirty="0" err="1"/>
              <a:t>src</a:t>
            </a:r>
            <a:r>
              <a:rPr lang="en-US" altLang="zh-CN" dirty="0"/>
              <a:t>, </a:t>
            </a:r>
            <a:r>
              <a:rPr lang="en-US" altLang="zh-CN" dirty="0" err="1"/>
              <a:t>dest</a:t>
            </a:r>
            <a:r>
              <a:rPr lang="en-US" altLang="zh-CN" dirty="0"/>
              <a:t>);</a:t>
            </a:r>
          </a:p>
          <a:p>
            <a:pPr eaLnBrk="1" hangingPunct="1">
              <a:buFont typeface="Wingdings" pitchFamily="2" charset="2"/>
              <a:buNone/>
              <a:defRPr/>
            </a:pPr>
            <a:r>
              <a:rPr lang="en-US" altLang="zh-CN" dirty="0"/>
              <a:t>	}</a:t>
            </a:r>
          </a:p>
          <a:p>
            <a:pPr eaLnBrk="1" hangingPunct="1">
              <a:buFont typeface="Wingdings" pitchFamily="2" charset="2"/>
              <a:buNone/>
              <a:defRPr/>
            </a:pPr>
            <a:r>
              <a:rPr lang="en-US" altLang="zh-CN" dirty="0"/>
              <a:t>}</a:t>
            </a:r>
          </a:p>
        </p:txBody>
      </p:sp>
      <p:sp>
        <p:nvSpPr>
          <p:cNvPr id="49157" name="标题 1"/>
          <p:cNvSpPr>
            <a:spLocks noGrp="1"/>
          </p:cNvSpPr>
          <p:nvPr>
            <p:ph type="title"/>
          </p:nvPr>
        </p:nvSpPr>
        <p:spPr>
          <a:xfrm>
            <a:off x="6215063" y="1143000"/>
            <a:ext cx="2857500" cy="785813"/>
          </a:xfrm>
          <a:solidFill>
            <a:schemeClr val="bg1"/>
          </a:solidFill>
        </p:spPr>
        <p:txBody>
          <a:bodyPr/>
          <a:lstStyle/>
          <a:p>
            <a:pPr eaLnBrk="1" hangingPunct="1"/>
            <a:r>
              <a:rPr lang="zh-CN" altLang="en-US" dirty="0"/>
              <a:t>例</a:t>
            </a:r>
            <a:r>
              <a:rPr lang="en-US" altLang="zh-CN" dirty="0"/>
              <a:t>3-10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41</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3.1.2 </a:t>
            </a:r>
            <a:r>
              <a:rPr lang="zh-CN" altLang="en-US" dirty="0"/>
              <a:t>函数的调用</a:t>
            </a:r>
          </a:p>
        </p:txBody>
      </p:sp>
    </p:spTree>
    <p:extLst>
      <p:ext uri="{BB962C8B-B14F-4D97-AF65-F5344CB8AC3E}">
        <p14:creationId xmlns:p14="http://schemas.microsoft.com/office/powerpoint/2010/main" val="52506665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214313" y="1295401"/>
            <a:ext cx="8786812" cy="5086350"/>
          </a:xfrm>
          <a:solidFill>
            <a:srgbClr val="85FFFF"/>
          </a:solidFill>
        </p:spPr>
        <p:txBody>
          <a:bodyPr/>
          <a:lstStyle/>
          <a:p>
            <a:pPr eaLnBrk="1" hangingPunct="1">
              <a:buFont typeface="Wingdings" panose="05000000000000000000" pitchFamily="2" charset="2"/>
              <a:buNone/>
            </a:pPr>
            <a:r>
              <a:rPr lang="en-US" altLang="zh-CN" dirty="0" err="1"/>
              <a:t>int</a:t>
            </a:r>
            <a:r>
              <a:rPr lang="en-US" altLang="zh-CN" dirty="0"/>
              <a:t> main() {</a:t>
            </a:r>
          </a:p>
          <a:p>
            <a:pPr eaLnBrk="1" hangingPunct="1">
              <a:buFont typeface="Wingdings" panose="05000000000000000000" pitchFamily="2" charset="2"/>
              <a:buNone/>
            </a:pPr>
            <a:r>
              <a:rPr lang="en-US" altLang="zh-CN" dirty="0"/>
              <a:t>	</a:t>
            </a:r>
            <a:r>
              <a:rPr lang="en-US" altLang="zh-CN" dirty="0" err="1"/>
              <a:t>int</a:t>
            </a:r>
            <a:r>
              <a:rPr lang="en-US" altLang="zh-CN" dirty="0"/>
              <a:t> m;</a:t>
            </a:r>
          </a:p>
          <a:p>
            <a:pPr eaLnBrk="1" hangingPunct="1">
              <a:buFont typeface="Wingdings" panose="05000000000000000000" pitchFamily="2" charset="2"/>
              <a:buNone/>
            </a:pPr>
            <a:r>
              <a:rPr lang="en-US" altLang="zh-CN" dirty="0"/>
              <a:t>	</a:t>
            </a:r>
            <a:r>
              <a:rPr lang="en-US" altLang="zh-CN" dirty="0" err="1"/>
              <a:t>cout</a:t>
            </a:r>
            <a:r>
              <a:rPr lang="en-US" altLang="zh-CN" dirty="0"/>
              <a:t> &lt;&lt; "Enter the number of </a:t>
            </a:r>
            <a:r>
              <a:rPr lang="en-US" altLang="zh-CN" dirty="0" err="1"/>
              <a:t>diskes</a:t>
            </a:r>
            <a:r>
              <a:rPr lang="en-US" altLang="zh-CN" dirty="0"/>
              <a:t>: ";</a:t>
            </a:r>
          </a:p>
          <a:p>
            <a:pPr eaLnBrk="1" hangingPunct="1">
              <a:buFont typeface="Wingdings" panose="05000000000000000000" pitchFamily="2" charset="2"/>
              <a:buNone/>
            </a:pPr>
            <a:r>
              <a:rPr lang="en-US" altLang="zh-CN" dirty="0"/>
              <a:t>	</a:t>
            </a:r>
            <a:r>
              <a:rPr lang="en-US" altLang="zh-CN" dirty="0" err="1"/>
              <a:t>cin</a:t>
            </a:r>
            <a:r>
              <a:rPr lang="en-US" altLang="zh-CN" dirty="0"/>
              <a:t> &gt;&gt; m;</a:t>
            </a:r>
          </a:p>
          <a:p>
            <a:pPr eaLnBrk="1" hangingPunct="1">
              <a:buFont typeface="Wingdings" panose="05000000000000000000" pitchFamily="2" charset="2"/>
              <a:buNone/>
            </a:pPr>
            <a:r>
              <a:rPr lang="en-US" altLang="zh-CN" dirty="0"/>
              <a:t>	</a:t>
            </a:r>
            <a:r>
              <a:rPr lang="en-US" altLang="zh-CN" dirty="0" err="1"/>
              <a:t>cout</a:t>
            </a:r>
            <a:r>
              <a:rPr lang="en-US" altLang="zh-CN" dirty="0"/>
              <a:t> &lt;&lt; "the steps to moving " &lt;&lt; m &lt;&lt; " </a:t>
            </a:r>
            <a:r>
              <a:rPr lang="en-US" altLang="zh-CN" dirty="0" err="1"/>
              <a:t>diskes</a:t>
            </a:r>
            <a:r>
              <a:rPr lang="en-US" altLang="zh-CN" dirty="0"/>
              <a:t>:" &lt;&lt; </a:t>
            </a:r>
            <a:r>
              <a:rPr lang="en-US" altLang="zh-CN" dirty="0" err="1"/>
              <a:t>endl</a:t>
            </a:r>
            <a:r>
              <a:rPr lang="en-US" altLang="zh-CN" dirty="0"/>
              <a:t>;</a:t>
            </a:r>
          </a:p>
          <a:p>
            <a:pPr eaLnBrk="1" hangingPunct="1">
              <a:buFont typeface="Wingdings" panose="05000000000000000000" pitchFamily="2" charset="2"/>
              <a:buNone/>
            </a:pPr>
            <a:r>
              <a:rPr lang="en-US" altLang="zh-CN" dirty="0"/>
              <a:t>	</a:t>
            </a:r>
            <a:r>
              <a:rPr lang="en-US" altLang="zh-CN" dirty="0" err="1"/>
              <a:t>hanoi</a:t>
            </a:r>
            <a:r>
              <a:rPr lang="en-US" altLang="zh-CN" dirty="0"/>
              <a:t>(</a:t>
            </a:r>
            <a:r>
              <a:rPr lang="en-US" altLang="zh-CN" dirty="0" err="1"/>
              <a:t>m,'A','B','C</a:t>
            </a:r>
            <a:r>
              <a:rPr lang="en-US" altLang="zh-CN" dirty="0"/>
              <a:t>');</a:t>
            </a:r>
          </a:p>
          <a:p>
            <a:pPr eaLnBrk="1" hangingPunct="1">
              <a:buFont typeface="Wingdings" panose="05000000000000000000" pitchFamily="2" charset="2"/>
              <a:buNone/>
            </a:pPr>
            <a:r>
              <a:rPr lang="en-US" altLang="zh-CN" dirty="0"/>
              <a:t>	return 0;</a:t>
            </a:r>
          </a:p>
          <a:p>
            <a:pPr eaLnBrk="1" hangingPunct="1">
              <a:buFont typeface="Wingdings" panose="05000000000000000000" pitchFamily="2" charset="2"/>
              <a:buNone/>
            </a:pPr>
            <a:r>
              <a:rPr lang="en-US" altLang="zh-CN" dirty="0"/>
              <a:t>}</a:t>
            </a:r>
          </a:p>
          <a:p>
            <a:pPr eaLnBrk="1" hangingPunct="1">
              <a:buFont typeface="Wingdings" panose="05000000000000000000" pitchFamily="2" charset="2"/>
              <a:buNone/>
            </a:pPr>
            <a:endParaRPr lang="en-US" altLang="zh-CN" dirty="0"/>
          </a:p>
        </p:txBody>
      </p:sp>
      <p:sp>
        <p:nvSpPr>
          <p:cNvPr id="50181" name="标题 1"/>
          <p:cNvSpPr>
            <a:spLocks noGrp="1"/>
          </p:cNvSpPr>
          <p:nvPr>
            <p:ph type="title"/>
          </p:nvPr>
        </p:nvSpPr>
        <p:spPr>
          <a:xfrm>
            <a:off x="6205538" y="1295400"/>
            <a:ext cx="2786062" cy="857250"/>
          </a:xfrm>
          <a:solidFill>
            <a:schemeClr val="bg1"/>
          </a:solidFill>
        </p:spPr>
        <p:txBody>
          <a:bodyPr/>
          <a:lstStyle/>
          <a:p>
            <a:pPr eaLnBrk="1" hangingPunct="1"/>
            <a:r>
              <a:rPr lang="zh-CN" altLang="en-US" dirty="0"/>
              <a:t>例</a:t>
            </a:r>
            <a:r>
              <a:rPr lang="en-US" altLang="zh-CN" dirty="0"/>
              <a:t>3-10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42</a:t>
            </a:fld>
            <a:endParaRPr lang="en-US" altLang="zh-CN" dirty="0"/>
          </a:p>
        </p:txBody>
      </p:sp>
      <p:sp>
        <p:nvSpPr>
          <p:cNvPr id="7"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3.1.2 </a:t>
            </a:r>
            <a:r>
              <a:rPr lang="zh-CN" altLang="en-US" dirty="0"/>
              <a:t>函数的调用</a:t>
            </a:r>
          </a:p>
        </p:txBody>
      </p:sp>
    </p:spTree>
    <p:extLst>
      <p:ext uri="{BB962C8B-B14F-4D97-AF65-F5344CB8AC3E}">
        <p14:creationId xmlns:p14="http://schemas.microsoft.com/office/powerpoint/2010/main" val="6922927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a:spLocks noChangeArrowheads="1"/>
          </p:cNvSpPr>
          <p:nvPr/>
        </p:nvSpPr>
        <p:spPr bwMode="auto">
          <a:xfrm>
            <a:off x="0" y="5586413"/>
            <a:ext cx="227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dirty="0" err="1">
                <a:solidFill>
                  <a:srgbClr val="000000"/>
                </a:solidFill>
              </a:rPr>
              <a:t>hanio</a:t>
            </a:r>
            <a:r>
              <a:rPr lang="en-US" altLang="zh-CN" sz="1800" b="1" dirty="0">
                <a:solidFill>
                  <a:srgbClr val="000000"/>
                </a:solidFill>
              </a:rPr>
              <a:t>(3, 'A', 'B', 'C');</a:t>
            </a:r>
          </a:p>
        </p:txBody>
      </p:sp>
      <p:grpSp>
        <p:nvGrpSpPr>
          <p:cNvPr id="28" name="Group 4"/>
          <p:cNvGrpSpPr>
            <a:grpSpLocks/>
          </p:cNvGrpSpPr>
          <p:nvPr/>
        </p:nvGrpSpPr>
        <p:grpSpPr bwMode="auto">
          <a:xfrm>
            <a:off x="2133600" y="5105400"/>
            <a:ext cx="2913063" cy="1241425"/>
            <a:chOff x="1344" y="3216"/>
            <a:chExt cx="1835" cy="782"/>
          </a:xfrm>
        </p:grpSpPr>
        <p:grpSp>
          <p:nvGrpSpPr>
            <p:cNvPr id="29" name="Group 5"/>
            <p:cNvGrpSpPr>
              <a:grpSpLocks/>
            </p:cNvGrpSpPr>
            <p:nvPr/>
          </p:nvGrpSpPr>
          <p:grpSpPr bwMode="auto">
            <a:xfrm>
              <a:off x="1536" y="3216"/>
              <a:ext cx="1643" cy="782"/>
              <a:chOff x="1536" y="3024"/>
              <a:chExt cx="1760" cy="988"/>
            </a:xfrm>
          </p:grpSpPr>
          <p:sp>
            <p:nvSpPr>
              <p:cNvPr id="32" name="Rectangle 6"/>
              <p:cNvSpPr>
                <a:spLocks noChangeArrowheads="1"/>
              </p:cNvSpPr>
              <p:nvPr/>
            </p:nvSpPr>
            <p:spPr bwMode="auto">
              <a:xfrm>
                <a:off x="1584" y="3024"/>
                <a:ext cx="171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hanio(2, 'A', ‘C', ‘B');</a:t>
                </a:r>
              </a:p>
            </p:txBody>
          </p:sp>
          <p:sp>
            <p:nvSpPr>
              <p:cNvPr id="33" name="Rectangle 7"/>
              <p:cNvSpPr>
                <a:spLocks noChangeArrowheads="1"/>
              </p:cNvSpPr>
              <p:nvPr/>
            </p:nvSpPr>
            <p:spPr bwMode="auto">
              <a:xfrm>
                <a:off x="1536" y="3696"/>
                <a:ext cx="171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hanio(2, ‘B', ‘A', 'C');</a:t>
                </a:r>
              </a:p>
            </p:txBody>
          </p:sp>
          <p:sp>
            <p:nvSpPr>
              <p:cNvPr id="34" name="Rectangle 8"/>
              <p:cNvSpPr>
                <a:spLocks noChangeArrowheads="1"/>
              </p:cNvSpPr>
              <p:nvPr/>
            </p:nvSpPr>
            <p:spPr bwMode="auto">
              <a:xfrm>
                <a:off x="1680" y="3360"/>
                <a:ext cx="135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dirty="0">
                    <a:solidFill>
                      <a:srgbClr val="000000"/>
                    </a:solidFill>
                  </a:rPr>
                  <a:t>move(3, </a:t>
                </a:r>
                <a:r>
                  <a:rPr lang="en-US" altLang="zh-CN" sz="2000" b="1" dirty="0">
                    <a:solidFill>
                      <a:srgbClr val="000000"/>
                    </a:solidFill>
                  </a:rPr>
                  <a:t>'A', ‘C',)</a:t>
                </a:r>
                <a:r>
                  <a:rPr lang="en-US" altLang="zh-CN" sz="1800" b="1" dirty="0">
                    <a:solidFill>
                      <a:srgbClr val="000000"/>
                    </a:solidFill>
                  </a:rPr>
                  <a:t> </a:t>
                </a:r>
              </a:p>
            </p:txBody>
          </p:sp>
        </p:grpSp>
        <p:sp>
          <p:nvSpPr>
            <p:cNvPr id="30" name="Line 9"/>
            <p:cNvSpPr>
              <a:spLocks noChangeShapeType="1"/>
            </p:cNvSpPr>
            <p:nvPr/>
          </p:nvSpPr>
          <p:spPr bwMode="auto">
            <a:xfrm flipH="1">
              <a:off x="1344" y="3360"/>
              <a:ext cx="240" cy="288"/>
            </a:xfrm>
            <a:prstGeom prst="line">
              <a:avLst/>
            </a:prstGeom>
            <a:noFill/>
            <a:ln w="28575">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0"/>
            <p:cNvSpPr>
              <a:spLocks noChangeShapeType="1"/>
            </p:cNvSpPr>
            <p:nvPr/>
          </p:nvSpPr>
          <p:spPr bwMode="auto">
            <a:xfrm flipH="1" flipV="1">
              <a:off x="1344" y="3648"/>
              <a:ext cx="192" cy="240"/>
            </a:xfrm>
            <a:prstGeom prst="line">
              <a:avLst/>
            </a:prstGeom>
            <a:noFill/>
            <a:ln w="28575">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11"/>
          <p:cNvGrpSpPr>
            <a:grpSpLocks/>
          </p:cNvGrpSpPr>
          <p:nvPr/>
        </p:nvGrpSpPr>
        <p:grpSpPr bwMode="auto">
          <a:xfrm>
            <a:off x="4953000" y="3452813"/>
            <a:ext cx="2990850" cy="1728787"/>
            <a:chOff x="3120" y="2175"/>
            <a:chExt cx="1884" cy="1089"/>
          </a:xfrm>
        </p:grpSpPr>
        <p:sp>
          <p:nvSpPr>
            <p:cNvPr id="36" name="Rectangle 12"/>
            <p:cNvSpPr>
              <a:spLocks noChangeArrowheads="1"/>
            </p:cNvSpPr>
            <p:nvPr/>
          </p:nvSpPr>
          <p:spPr bwMode="auto">
            <a:xfrm>
              <a:off x="3552" y="2175"/>
              <a:ext cx="1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00"/>
                  </a:solidFill>
                </a:rPr>
                <a:t>hanio(1, 'A', ‘B', ‘C');</a:t>
              </a:r>
            </a:p>
          </p:txBody>
        </p:sp>
        <p:sp>
          <p:nvSpPr>
            <p:cNvPr id="37" name="Rectangle 13"/>
            <p:cNvSpPr>
              <a:spLocks noChangeArrowheads="1"/>
            </p:cNvSpPr>
            <p:nvPr/>
          </p:nvSpPr>
          <p:spPr bwMode="auto">
            <a:xfrm>
              <a:off x="3504" y="2847"/>
              <a:ext cx="1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00"/>
                  </a:solidFill>
                </a:rPr>
                <a:t>hanio(1, ‘C', ‘A', ‘B');</a:t>
              </a:r>
            </a:p>
          </p:txBody>
        </p:sp>
        <p:sp>
          <p:nvSpPr>
            <p:cNvPr id="38" name="Rectangle 14"/>
            <p:cNvSpPr>
              <a:spLocks noChangeArrowheads="1"/>
            </p:cNvSpPr>
            <p:nvPr/>
          </p:nvSpPr>
          <p:spPr bwMode="auto">
            <a:xfrm>
              <a:off x="3648" y="2496"/>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00"/>
                  </a:solidFill>
                </a:rPr>
                <a:t>move(2, </a:t>
              </a:r>
              <a:r>
                <a:rPr lang="en-US" altLang="zh-CN" sz="2000" b="1">
                  <a:solidFill>
                    <a:srgbClr val="000000"/>
                  </a:solidFill>
                </a:rPr>
                <a:t>'A', 'B',)</a:t>
              </a:r>
              <a:r>
                <a:rPr lang="en-US" altLang="zh-CN" sz="1800" b="1">
                  <a:solidFill>
                    <a:srgbClr val="000000"/>
                  </a:solidFill>
                </a:rPr>
                <a:t> </a:t>
              </a:r>
            </a:p>
          </p:txBody>
        </p:sp>
        <p:sp>
          <p:nvSpPr>
            <p:cNvPr id="39" name="Line 15"/>
            <p:cNvSpPr>
              <a:spLocks noChangeShapeType="1"/>
            </p:cNvSpPr>
            <p:nvPr/>
          </p:nvSpPr>
          <p:spPr bwMode="auto">
            <a:xfrm flipH="1">
              <a:off x="3120" y="2400"/>
              <a:ext cx="480" cy="864"/>
            </a:xfrm>
            <a:prstGeom prst="line">
              <a:avLst/>
            </a:prstGeom>
            <a:noFill/>
            <a:ln w="28575">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6"/>
            <p:cNvSpPr>
              <a:spLocks noChangeShapeType="1"/>
            </p:cNvSpPr>
            <p:nvPr/>
          </p:nvSpPr>
          <p:spPr bwMode="auto">
            <a:xfrm flipH="1">
              <a:off x="3120" y="2976"/>
              <a:ext cx="432" cy="288"/>
            </a:xfrm>
            <a:prstGeom prst="line">
              <a:avLst/>
            </a:prstGeom>
            <a:noFill/>
            <a:ln w="28575">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 name="Group 17"/>
          <p:cNvGrpSpPr>
            <a:grpSpLocks/>
          </p:cNvGrpSpPr>
          <p:nvPr/>
        </p:nvGrpSpPr>
        <p:grpSpPr bwMode="auto">
          <a:xfrm>
            <a:off x="4953000" y="5181600"/>
            <a:ext cx="2927350" cy="1457325"/>
            <a:chOff x="3120" y="3264"/>
            <a:chExt cx="1844" cy="918"/>
          </a:xfrm>
        </p:grpSpPr>
        <p:sp>
          <p:nvSpPr>
            <p:cNvPr id="42" name="Rectangle 18"/>
            <p:cNvSpPr>
              <a:spLocks noChangeArrowheads="1"/>
            </p:cNvSpPr>
            <p:nvPr/>
          </p:nvSpPr>
          <p:spPr bwMode="auto">
            <a:xfrm>
              <a:off x="3504" y="3264"/>
              <a:ext cx="1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00"/>
                  </a:solidFill>
                </a:rPr>
                <a:t>hanio(1, ‘B', ‘C', ‘A');</a:t>
              </a:r>
            </a:p>
          </p:txBody>
        </p:sp>
        <p:sp>
          <p:nvSpPr>
            <p:cNvPr id="43" name="Rectangle 19"/>
            <p:cNvSpPr>
              <a:spLocks noChangeArrowheads="1"/>
            </p:cNvSpPr>
            <p:nvPr/>
          </p:nvSpPr>
          <p:spPr bwMode="auto">
            <a:xfrm>
              <a:off x="3456" y="3951"/>
              <a:ext cx="1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00"/>
                  </a:solidFill>
                </a:rPr>
                <a:t>hanio(1, ‘A', ‘B', 'C');</a:t>
              </a:r>
            </a:p>
          </p:txBody>
        </p:sp>
        <p:sp>
          <p:nvSpPr>
            <p:cNvPr id="44" name="Rectangle 20"/>
            <p:cNvSpPr>
              <a:spLocks noChangeArrowheads="1"/>
            </p:cNvSpPr>
            <p:nvPr/>
          </p:nvSpPr>
          <p:spPr bwMode="auto">
            <a:xfrm>
              <a:off x="3600" y="3600"/>
              <a:ext cx="12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00"/>
                  </a:solidFill>
                </a:rPr>
                <a:t>move(2, </a:t>
              </a:r>
              <a:r>
                <a:rPr lang="en-US" altLang="zh-CN" sz="2000" b="1">
                  <a:solidFill>
                    <a:srgbClr val="000000"/>
                  </a:solidFill>
                </a:rPr>
                <a:t>‘</a:t>
              </a:r>
              <a:r>
                <a:rPr lang="en-US" altLang="zh-CN" sz="2000" b="1">
                  <a:solidFill>
                    <a:srgbClr val="000000"/>
                  </a:solidFill>
                  <a:latin typeface="Arial" panose="020B0604020202020204" pitchFamily="34" charset="0"/>
                </a:rPr>
                <a:t>B', </a:t>
              </a:r>
              <a:r>
                <a:rPr lang="en-US" altLang="zh-CN" sz="2000" b="1">
                  <a:solidFill>
                    <a:srgbClr val="000000"/>
                  </a:solidFill>
                </a:rPr>
                <a:t>‘</a:t>
              </a:r>
              <a:r>
                <a:rPr lang="en-US" altLang="zh-CN" sz="2000" b="1">
                  <a:solidFill>
                    <a:srgbClr val="000000"/>
                  </a:solidFill>
                  <a:latin typeface="Arial" panose="020B0604020202020204" pitchFamily="34" charset="0"/>
                </a:rPr>
                <a:t>C',)</a:t>
              </a:r>
              <a:r>
                <a:rPr lang="en-US" altLang="zh-CN" sz="1800" b="1">
                  <a:solidFill>
                    <a:srgbClr val="000000"/>
                  </a:solidFill>
                </a:rPr>
                <a:t> </a:t>
              </a:r>
            </a:p>
          </p:txBody>
        </p:sp>
        <p:sp>
          <p:nvSpPr>
            <p:cNvPr id="45" name="Line 21"/>
            <p:cNvSpPr>
              <a:spLocks noChangeShapeType="1"/>
            </p:cNvSpPr>
            <p:nvPr/>
          </p:nvSpPr>
          <p:spPr bwMode="auto">
            <a:xfrm flipH="1">
              <a:off x="3120" y="3456"/>
              <a:ext cx="432" cy="384"/>
            </a:xfrm>
            <a:prstGeom prst="line">
              <a:avLst/>
            </a:prstGeom>
            <a:noFill/>
            <a:ln w="28575">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2"/>
            <p:cNvSpPr>
              <a:spLocks noChangeShapeType="1"/>
            </p:cNvSpPr>
            <p:nvPr/>
          </p:nvSpPr>
          <p:spPr bwMode="auto">
            <a:xfrm flipH="1" flipV="1">
              <a:off x="3120" y="3840"/>
              <a:ext cx="384" cy="144"/>
            </a:xfrm>
            <a:prstGeom prst="line">
              <a:avLst/>
            </a:prstGeom>
            <a:noFill/>
            <a:ln w="28575">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 name="Group 23"/>
          <p:cNvGrpSpPr>
            <a:grpSpLocks/>
          </p:cNvGrpSpPr>
          <p:nvPr/>
        </p:nvGrpSpPr>
        <p:grpSpPr bwMode="auto">
          <a:xfrm>
            <a:off x="7924800" y="3352800"/>
            <a:ext cx="1219200" cy="3505200"/>
            <a:chOff x="4992" y="2112"/>
            <a:chExt cx="768" cy="2208"/>
          </a:xfrm>
        </p:grpSpPr>
        <p:sp>
          <p:nvSpPr>
            <p:cNvPr id="48" name="Rectangle 24"/>
            <p:cNvSpPr>
              <a:spLocks noChangeArrowheads="1"/>
            </p:cNvSpPr>
            <p:nvPr/>
          </p:nvSpPr>
          <p:spPr bwMode="auto">
            <a:xfrm>
              <a:off x="4992" y="2112"/>
              <a:ext cx="768" cy="2208"/>
            </a:xfrm>
            <a:prstGeom prst="rect">
              <a:avLst/>
            </a:prstGeom>
            <a:solidFill>
              <a:srgbClr val="FFCC99"/>
            </a:solidFill>
            <a:ln w="12700">
              <a:solidFill>
                <a:srgbClr val="66FF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25"/>
            <p:cNvSpPr txBox="1">
              <a:spLocks noChangeArrowheads="1"/>
            </p:cNvSpPr>
            <p:nvPr/>
          </p:nvSpPr>
          <p:spPr bwMode="auto">
            <a:xfrm>
              <a:off x="5006" y="2208"/>
              <a:ext cx="754" cy="1986"/>
            </a:xfrm>
            <a:prstGeom prst="rect">
              <a:avLst/>
            </a:prstGeom>
            <a:solidFill>
              <a:srgbClr val="FFCC99"/>
            </a:solidFill>
            <a:ln w="12700">
              <a:solidFill>
                <a:srgbClr val="66FF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t>1A</a:t>
              </a:r>
              <a:r>
                <a:rPr lang="en-US" altLang="zh-CN" sz="2000" b="1" dirty="0">
                  <a:latin typeface="Arial" panose="020B0604020202020204" pitchFamily="34" charset="0"/>
                  <a:sym typeface="Wingdings" panose="05000000000000000000" pitchFamily="2" charset="2"/>
                </a:rPr>
                <a:t></a:t>
              </a:r>
              <a:r>
                <a:rPr lang="en-US" altLang="zh-CN" sz="2000" b="1" dirty="0"/>
                <a:t>C</a:t>
              </a:r>
            </a:p>
            <a:p>
              <a:pPr>
                <a:spcBef>
                  <a:spcPct val="50000"/>
                </a:spcBef>
              </a:pPr>
              <a:r>
                <a:rPr lang="en-US" altLang="zh-CN" sz="2000" b="1" dirty="0"/>
                <a:t>2 A</a:t>
              </a:r>
              <a:r>
                <a:rPr lang="en-US" altLang="zh-CN" sz="2000" b="1" dirty="0">
                  <a:latin typeface="Arial" panose="020B0604020202020204" pitchFamily="34" charset="0"/>
                  <a:sym typeface="Wingdings" panose="05000000000000000000" pitchFamily="2" charset="2"/>
                </a:rPr>
                <a:t></a:t>
              </a:r>
              <a:r>
                <a:rPr lang="en-US" altLang="zh-CN" sz="2000" b="1" dirty="0"/>
                <a:t>B</a:t>
              </a:r>
            </a:p>
            <a:p>
              <a:pPr>
                <a:spcBef>
                  <a:spcPct val="50000"/>
                </a:spcBef>
              </a:pPr>
              <a:r>
                <a:rPr lang="en-US" altLang="zh-CN" sz="2000" b="1" dirty="0"/>
                <a:t>1 C</a:t>
              </a:r>
              <a:r>
                <a:rPr lang="en-US" altLang="zh-CN" sz="2000" b="1" dirty="0">
                  <a:latin typeface="Arial" panose="020B0604020202020204" pitchFamily="34" charset="0"/>
                  <a:sym typeface="Wingdings" panose="05000000000000000000" pitchFamily="2" charset="2"/>
                </a:rPr>
                <a:t></a:t>
              </a:r>
              <a:r>
                <a:rPr lang="en-US" altLang="zh-CN" sz="2000" b="1" dirty="0"/>
                <a:t>B</a:t>
              </a:r>
            </a:p>
            <a:p>
              <a:pPr>
                <a:spcBef>
                  <a:spcPct val="50000"/>
                </a:spcBef>
              </a:pPr>
              <a:r>
                <a:rPr lang="en-US" altLang="zh-CN" sz="2000" b="1" dirty="0"/>
                <a:t>3 A</a:t>
              </a:r>
              <a:r>
                <a:rPr lang="en-US" altLang="zh-CN" sz="2000" b="1" dirty="0">
                  <a:latin typeface="Arial" panose="020B0604020202020204" pitchFamily="34" charset="0"/>
                  <a:sym typeface="Wingdings" panose="05000000000000000000" pitchFamily="2" charset="2"/>
                </a:rPr>
                <a:t></a:t>
              </a:r>
              <a:r>
                <a:rPr lang="en-US" altLang="zh-CN" sz="2000" b="1" dirty="0"/>
                <a:t>C</a:t>
              </a:r>
            </a:p>
            <a:p>
              <a:pPr>
                <a:spcBef>
                  <a:spcPct val="50000"/>
                </a:spcBef>
              </a:pPr>
              <a:r>
                <a:rPr lang="en-US" altLang="zh-CN" sz="2000" b="1" dirty="0"/>
                <a:t>1 B</a:t>
              </a:r>
              <a:r>
                <a:rPr lang="en-US" altLang="zh-CN" sz="2000" b="1" dirty="0">
                  <a:latin typeface="Arial" panose="020B0604020202020204" pitchFamily="34" charset="0"/>
                  <a:sym typeface="Wingdings" panose="05000000000000000000" pitchFamily="2" charset="2"/>
                </a:rPr>
                <a:t></a:t>
              </a:r>
              <a:r>
                <a:rPr lang="en-US" altLang="zh-CN" sz="2000" b="1" dirty="0"/>
                <a:t>A</a:t>
              </a:r>
            </a:p>
            <a:p>
              <a:pPr>
                <a:spcBef>
                  <a:spcPct val="50000"/>
                </a:spcBef>
              </a:pPr>
              <a:r>
                <a:rPr lang="en-US" altLang="zh-CN" sz="2000" b="1" dirty="0"/>
                <a:t>2 B</a:t>
              </a:r>
              <a:r>
                <a:rPr lang="en-US" altLang="zh-CN" sz="2000" b="1" dirty="0">
                  <a:latin typeface="Arial" panose="020B0604020202020204" pitchFamily="34" charset="0"/>
                  <a:sym typeface="Wingdings" panose="05000000000000000000" pitchFamily="2" charset="2"/>
                </a:rPr>
                <a:t></a:t>
              </a:r>
              <a:r>
                <a:rPr lang="en-US" altLang="zh-CN" sz="2000" b="1" dirty="0"/>
                <a:t>C</a:t>
              </a:r>
            </a:p>
            <a:p>
              <a:pPr>
                <a:spcBef>
                  <a:spcPct val="50000"/>
                </a:spcBef>
              </a:pPr>
              <a:r>
                <a:rPr lang="en-US" altLang="zh-CN" sz="2000" b="1" dirty="0"/>
                <a:t>1 A</a:t>
              </a:r>
              <a:r>
                <a:rPr lang="en-US" altLang="zh-CN" sz="2000" b="1" dirty="0">
                  <a:latin typeface="Arial" panose="020B0604020202020204" pitchFamily="34" charset="0"/>
                  <a:sym typeface="Wingdings" panose="05000000000000000000" pitchFamily="2" charset="2"/>
                </a:rPr>
                <a:t></a:t>
              </a:r>
              <a:r>
                <a:rPr lang="en-US" altLang="zh-CN" sz="2000" b="1" dirty="0"/>
                <a:t>C</a:t>
              </a:r>
            </a:p>
          </p:txBody>
        </p:sp>
      </p:grpSp>
      <p:sp>
        <p:nvSpPr>
          <p:cNvPr id="50" name="内容占位符 6"/>
          <p:cNvSpPr>
            <a:spLocks noGrp="1"/>
          </p:cNvSpPr>
          <p:nvPr>
            <p:ph idx="1"/>
          </p:nvPr>
        </p:nvSpPr>
        <p:spPr>
          <a:xfrm>
            <a:off x="304800" y="1981200"/>
            <a:ext cx="4553548" cy="2922588"/>
          </a:xfrm>
          <a:solidFill>
            <a:schemeClr val="accent6">
              <a:lumMod val="20000"/>
              <a:lumOff val="80000"/>
            </a:schemeClr>
          </a:solidFill>
        </p:spPr>
        <p:txBody>
          <a:bodyPr>
            <a:normAutofit fontScale="62500" lnSpcReduction="20000"/>
          </a:bodyPr>
          <a:lstStyle/>
          <a:p>
            <a:pPr marL="0" indent="0" eaLnBrk="1" fontAlgn="auto" hangingPunct="1">
              <a:lnSpc>
                <a:spcPct val="120000"/>
              </a:lnSpc>
              <a:spcAft>
                <a:spcPts val="0"/>
              </a:spcAft>
              <a:buClr>
                <a:schemeClr val="accent3"/>
              </a:buClr>
              <a:buFont typeface="Georgia"/>
              <a:buNone/>
              <a:defRPr/>
            </a:pPr>
            <a:r>
              <a:rPr lang="zh-CN" altLang="en-US" sz="2800" b="1" dirty="0">
                <a:solidFill>
                  <a:schemeClr val="tx2"/>
                </a:solidFill>
              </a:rPr>
              <a:t>运行结果：</a:t>
            </a:r>
            <a:endParaRPr lang="en-US" altLang="zh-CN" sz="2800" b="1" dirty="0">
              <a:solidFill>
                <a:schemeClr val="tx2"/>
              </a:solidFill>
            </a:endParaRPr>
          </a:p>
          <a:p>
            <a:pPr eaLnBrk="1" hangingPunct="1">
              <a:lnSpc>
                <a:spcPct val="120000"/>
              </a:lnSpc>
              <a:buFont typeface="Wingdings" pitchFamily="2" charset="2"/>
              <a:buNone/>
              <a:defRPr/>
            </a:pPr>
            <a:r>
              <a:rPr lang="en-US" altLang="zh-CN" dirty="0"/>
              <a:t>Enter the number of diskes:3</a:t>
            </a:r>
          </a:p>
          <a:p>
            <a:pPr eaLnBrk="1" hangingPunct="1">
              <a:lnSpc>
                <a:spcPct val="120000"/>
              </a:lnSpc>
              <a:buFont typeface="Wingdings" pitchFamily="2" charset="2"/>
              <a:buNone/>
              <a:defRPr/>
            </a:pPr>
            <a:r>
              <a:rPr lang="en-US" altLang="zh-CN" dirty="0"/>
              <a:t>the steps to moving 3 </a:t>
            </a:r>
            <a:r>
              <a:rPr lang="en-US" altLang="zh-CN" dirty="0" err="1"/>
              <a:t>diskes</a:t>
            </a:r>
            <a:r>
              <a:rPr lang="en-US" altLang="zh-CN" dirty="0"/>
              <a:t>:</a:t>
            </a:r>
          </a:p>
          <a:p>
            <a:pPr eaLnBrk="1" hangingPunct="1">
              <a:lnSpc>
                <a:spcPct val="120000"/>
              </a:lnSpc>
              <a:buFont typeface="Wingdings" pitchFamily="2" charset="2"/>
              <a:buNone/>
              <a:defRPr/>
            </a:pPr>
            <a:r>
              <a:rPr lang="en-US" altLang="zh-CN" dirty="0"/>
              <a:t>A --&gt; C</a:t>
            </a:r>
          </a:p>
          <a:p>
            <a:pPr eaLnBrk="1" hangingPunct="1">
              <a:lnSpc>
                <a:spcPct val="120000"/>
              </a:lnSpc>
              <a:buFont typeface="Wingdings" pitchFamily="2" charset="2"/>
              <a:buNone/>
              <a:defRPr/>
            </a:pPr>
            <a:r>
              <a:rPr lang="en-US" altLang="zh-CN" dirty="0"/>
              <a:t>A --&gt; B</a:t>
            </a:r>
          </a:p>
          <a:p>
            <a:pPr eaLnBrk="1" hangingPunct="1">
              <a:lnSpc>
                <a:spcPct val="120000"/>
              </a:lnSpc>
              <a:buFont typeface="Wingdings" pitchFamily="2" charset="2"/>
              <a:buNone/>
              <a:defRPr/>
            </a:pPr>
            <a:r>
              <a:rPr lang="en-US" altLang="zh-CN" dirty="0"/>
              <a:t>C --&gt; B</a:t>
            </a:r>
          </a:p>
          <a:p>
            <a:pPr eaLnBrk="1" hangingPunct="1">
              <a:lnSpc>
                <a:spcPct val="120000"/>
              </a:lnSpc>
              <a:buFont typeface="Wingdings" pitchFamily="2" charset="2"/>
              <a:buNone/>
              <a:defRPr/>
            </a:pPr>
            <a:r>
              <a:rPr lang="en-US" altLang="zh-CN" dirty="0"/>
              <a:t>A --&gt; C</a:t>
            </a:r>
          </a:p>
          <a:p>
            <a:pPr eaLnBrk="1" hangingPunct="1">
              <a:lnSpc>
                <a:spcPct val="120000"/>
              </a:lnSpc>
              <a:buFont typeface="Wingdings" pitchFamily="2" charset="2"/>
              <a:buNone/>
              <a:defRPr/>
            </a:pPr>
            <a:r>
              <a:rPr lang="en-US" altLang="zh-CN" dirty="0"/>
              <a:t>B --&gt; A</a:t>
            </a:r>
          </a:p>
          <a:p>
            <a:pPr eaLnBrk="1" hangingPunct="1">
              <a:lnSpc>
                <a:spcPct val="120000"/>
              </a:lnSpc>
              <a:buFont typeface="Wingdings" pitchFamily="2" charset="2"/>
              <a:buNone/>
              <a:defRPr/>
            </a:pPr>
            <a:r>
              <a:rPr lang="en-US" altLang="zh-CN" dirty="0"/>
              <a:t>B --&gt; C</a:t>
            </a:r>
          </a:p>
          <a:p>
            <a:pPr eaLnBrk="1" hangingPunct="1">
              <a:lnSpc>
                <a:spcPct val="120000"/>
              </a:lnSpc>
              <a:buFont typeface="Wingdings" pitchFamily="2" charset="2"/>
              <a:buNone/>
              <a:defRPr/>
            </a:pPr>
            <a:r>
              <a:rPr lang="en-US" altLang="zh-CN" dirty="0"/>
              <a:t>A --&gt; C</a:t>
            </a:r>
            <a:endParaRPr lang="zh-CN" altLang="en-US" dirty="0"/>
          </a:p>
        </p:txBody>
      </p:sp>
      <p:sp>
        <p:nvSpPr>
          <p:cNvPr id="51" name="标题 5"/>
          <p:cNvSpPr>
            <a:spLocks noGrp="1"/>
          </p:cNvSpPr>
          <p:nvPr>
            <p:ph type="title"/>
          </p:nvPr>
        </p:nvSpPr>
        <p:spPr>
          <a:xfrm>
            <a:off x="0" y="990600"/>
            <a:ext cx="6704013" cy="954087"/>
          </a:xfrm>
        </p:spPr>
        <p:txBody>
          <a:bodyPr/>
          <a:lstStyle/>
          <a:p>
            <a:pPr algn="l" eaLnBrk="1" hangingPunct="1"/>
            <a:r>
              <a:rPr lang="zh-CN" altLang="en-US" dirty="0"/>
              <a:t>例</a:t>
            </a:r>
            <a:r>
              <a:rPr lang="en-US" altLang="zh-CN" dirty="0"/>
              <a:t>3-10</a:t>
            </a:r>
            <a:r>
              <a:rPr lang="zh-CN" altLang="en-US" dirty="0"/>
              <a:t>（续）</a:t>
            </a:r>
          </a:p>
        </p:txBody>
      </p:sp>
      <p:sp>
        <p:nvSpPr>
          <p:cNvPr id="52"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3.1.2 </a:t>
            </a:r>
            <a:r>
              <a:rPr lang="zh-CN" altLang="en-US" dirty="0"/>
              <a:t>函数的调用</a:t>
            </a:r>
          </a:p>
        </p:txBody>
      </p:sp>
    </p:spTree>
    <p:extLst>
      <p:ext uri="{BB962C8B-B14F-4D97-AF65-F5344CB8AC3E}">
        <p14:creationId xmlns:p14="http://schemas.microsoft.com/office/powerpoint/2010/main" val="1643897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0-#ppt_w/2"/>
                                          </p:val>
                                        </p:tav>
                                        <p:tav tm="100000">
                                          <p:val>
                                            <p:strVal val="#ppt_x"/>
                                          </p:val>
                                        </p:tav>
                                      </p:tavLst>
                                    </p:anim>
                                    <p:anim calcmode="lin" valueType="num">
                                      <p:cBhvr additive="base">
                                        <p:cTn id="2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0-#ppt_w/2"/>
                                          </p:val>
                                        </p:tav>
                                        <p:tav tm="100000">
                                          <p:val>
                                            <p:strVal val="#ppt_x"/>
                                          </p:val>
                                        </p:tav>
                                      </p:tavLst>
                                    </p:anim>
                                    <p:anim calcmode="lin" valueType="num">
                                      <p:cBhvr additive="base">
                                        <p:cTn id="32"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p:cNvSpPr txBox="1">
            <a:spLocks noChangeArrowheads="1"/>
          </p:cNvSpPr>
          <p:nvPr/>
        </p:nvSpPr>
        <p:spPr bwMode="auto">
          <a:xfrm>
            <a:off x="546621" y="1128713"/>
            <a:ext cx="303477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b="1" dirty="0">
                <a:solidFill>
                  <a:srgbClr val="000000"/>
                </a:solidFill>
              </a:rPr>
              <a:t>void  </a:t>
            </a:r>
            <a:r>
              <a:rPr lang="en-US" altLang="zh-CN" sz="1800" b="1" dirty="0" err="1">
                <a:solidFill>
                  <a:srgbClr val="000000"/>
                </a:solidFill>
              </a:rPr>
              <a:t>funca</a:t>
            </a:r>
            <a:r>
              <a:rPr lang="en-US" altLang="zh-CN" sz="1800" b="1" dirty="0">
                <a:solidFill>
                  <a:srgbClr val="000000"/>
                </a:solidFill>
              </a:rPr>
              <a:t>(</a:t>
            </a:r>
            <a:r>
              <a:rPr lang="en-US" altLang="zh-CN" sz="1800" b="1" dirty="0" err="1">
                <a:solidFill>
                  <a:srgbClr val="000000"/>
                </a:solidFill>
              </a:rPr>
              <a:t>int</a:t>
            </a:r>
            <a:r>
              <a:rPr lang="en-US" altLang="zh-CN" sz="1800" b="1" dirty="0">
                <a:solidFill>
                  <a:srgbClr val="000000"/>
                </a:solidFill>
              </a:rPr>
              <a:t>, </a:t>
            </a:r>
            <a:r>
              <a:rPr lang="en-US" altLang="zh-CN" sz="1800" b="1" dirty="0" err="1">
                <a:solidFill>
                  <a:srgbClr val="000000"/>
                </a:solidFill>
              </a:rPr>
              <a:t>int</a:t>
            </a:r>
            <a:r>
              <a:rPr lang="en-US" altLang="zh-CN" sz="1800" b="1" dirty="0">
                <a:solidFill>
                  <a:srgbClr val="000000"/>
                </a:solidFill>
              </a:rPr>
              <a:t>);</a:t>
            </a:r>
          </a:p>
          <a:p>
            <a:r>
              <a:rPr lang="en-US" altLang="zh-CN" sz="1800" b="1" dirty="0">
                <a:solidFill>
                  <a:srgbClr val="000000"/>
                </a:solidFill>
              </a:rPr>
              <a:t>void </a:t>
            </a:r>
            <a:r>
              <a:rPr lang="en-US" altLang="zh-CN" sz="1800" b="1" dirty="0" err="1">
                <a:solidFill>
                  <a:srgbClr val="000000"/>
                </a:solidFill>
              </a:rPr>
              <a:t>funcb</a:t>
            </a:r>
            <a:r>
              <a:rPr lang="en-US" altLang="zh-CN" sz="1800" b="1" dirty="0">
                <a:solidFill>
                  <a:srgbClr val="000000"/>
                </a:solidFill>
              </a:rPr>
              <a:t>(</a:t>
            </a:r>
            <a:r>
              <a:rPr lang="en-US" altLang="zh-CN" sz="1800" b="1" dirty="0" err="1">
                <a:solidFill>
                  <a:srgbClr val="000000"/>
                </a:solidFill>
              </a:rPr>
              <a:t>int</a:t>
            </a:r>
            <a:r>
              <a:rPr lang="en-US" altLang="zh-CN" sz="1800" b="1" dirty="0">
                <a:solidFill>
                  <a:srgbClr val="000000"/>
                </a:solidFill>
              </a:rPr>
              <a:t>);</a:t>
            </a:r>
          </a:p>
          <a:p>
            <a:r>
              <a:rPr lang="en-US" altLang="zh-CN" sz="1800" b="1" dirty="0">
                <a:solidFill>
                  <a:srgbClr val="000000"/>
                </a:solidFill>
              </a:rPr>
              <a:t>void main ( )</a:t>
            </a:r>
          </a:p>
          <a:p>
            <a:r>
              <a:rPr lang="en-US" altLang="zh-CN" sz="1800" b="1" dirty="0">
                <a:solidFill>
                  <a:srgbClr val="000000"/>
                </a:solidFill>
              </a:rPr>
              <a:t>{</a:t>
            </a:r>
          </a:p>
          <a:p>
            <a:r>
              <a:rPr lang="en-US" altLang="zh-CN" sz="1800" b="1" dirty="0">
                <a:solidFill>
                  <a:srgbClr val="000000"/>
                </a:solidFill>
              </a:rPr>
              <a:t>  </a:t>
            </a:r>
            <a:r>
              <a:rPr lang="en-US" altLang="zh-CN" sz="1800" b="1" dirty="0" err="1">
                <a:solidFill>
                  <a:srgbClr val="000000"/>
                </a:solidFill>
              </a:rPr>
              <a:t>int</a:t>
            </a:r>
            <a:r>
              <a:rPr lang="en-US" altLang="zh-CN" sz="1800" b="1" dirty="0">
                <a:solidFill>
                  <a:srgbClr val="000000"/>
                </a:solidFill>
              </a:rPr>
              <a:t> a=6,b=12;</a:t>
            </a:r>
          </a:p>
          <a:p>
            <a:r>
              <a:rPr lang="en-US" altLang="zh-CN" sz="1800" b="1" dirty="0">
                <a:solidFill>
                  <a:srgbClr val="000000"/>
                </a:solidFill>
              </a:rPr>
              <a:t>  </a:t>
            </a:r>
            <a:r>
              <a:rPr lang="en-US" altLang="zh-CN" sz="1800" b="1" dirty="0" err="1">
                <a:solidFill>
                  <a:srgbClr val="000000"/>
                </a:solidFill>
              </a:rPr>
              <a:t>funca</a:t>
            </a:r>
            <a:r>
              <a:rPr lang="en-US" altLang="zh-CN" sz="1800" b="1" dirty="0">
                <a:solidFill>
                  <a:srgbClr val="000000"/>
                </a:solidFill>
              </a:rPr>
              <a:t>(</a:t>
            </a:r>
            <a:r>
              <a:rPr lang="en-US" altLang="zh-CN" sz="1800" b="1" dirty="0" err="1">
                <a:solidFill>
                  <a:srgbClr val="000000"/>
                </a:solidFill>
              </a:rPr>
              <a:t>a,b</a:t>
            </a:r>
            <a:r>
              <a:rPr lang="en-US" altLang="zh-CN" sz="1800" b="1" dirty="0">
                <a:solidFill>
                  <a:srgbClr val="000000"/>
                </a:solidFill>
              </a:rPr>
              <a:t>);</a:t>
            </a:r>
          </a:p>
          <a:p>
            <a:r>
              <a:rPr lang="en-US" altLang="zh-CN" sz="1800" b="1" dirty="0">
                <a:solidFill>
                  <a:srgbClr val="000000"/>
                </a:solidFill>
              </a:rPr>
              <a:t>}</a:t>
            </a:r>
          </a:p>
          <a:p>
            <a:endParaRPr lang="en-US" altLang="zh-CN" sz="1800" b="1" dirty="0">
              <a:solidFill>
                <a:srgbClr val="000000"/>
              </a:solidFill>
              <a:latin typeface="Arial" panose="020B0604020202020204" pitchFamily="34" charset="0"/>
            </a:endParaRPr>
          </a:p>
          <a:p>
            <a:r>
              <a:rPr lang="en-US" altLang="zh-CN" sz="1800" b="1" dirty="0">
                <a:solidFill>
                  <a:srgbClr val="000000"/>
                </a:solidFill>
              </a:rPr>
              <a:t>void </a:t>
            </a:r>
            <a:r>
              <a:rPr lang="en-US" altLang="zh-CN" sz="1800" b="1" dirty="0" err="1">
                <a:solidFill>
                  <a:srgbClr val="000000"/>
                </a:solidFill>
              </a:rPr>
              <a:t>funca</a:t>
            </a:r>
            <a:r>
              <a:rPr lang="en-US" altLang="zh-CN" sz="1800" b="1" dirty="0">
                <a:solidFill>
                  <a:srgbClr val="000000"/>
                </a:solidFill>
              </a:rPr>
              <a:t>(</a:t>
            </a:r>
            <a:r>
              <a:rPr lang="en-US" altLang="zh-CN" sz="1800" b="1" dirty="0" err="1">
                <a:solidFill>
                  <a:srgbClr val="000000"/>
                </a:solidFill>
              </a:rPr>
              <a:t>int</a:t>
            </a:r>
            <a:r>
              <a:rPr lang="en-US" altLang="zh-CN" sz="1800" b="1" dirty="0">
                <a:solidFill>
                  <a:srgbClr val="000000"/>
                </a:solidFill>
              </a:rPr>
              <a:t> </a:t>
            </a:r>
            <a:r>
              <a:rPr lang="en-US" altLang="zh-CN" sz="1800" b="1" dirty="0" err="1">
                <a:solidFill>
                  <a:srgbClr val="000000"/>
                </a:solidFill>
              </a:rPr>
              <a:t>aa</a:t>
            </a:r>
            <a:r>
              <a:rPr lang="en-US" altLang="zh-CN" sz="1800" b="1" dirty="0">
                <a:solidFill>
                  <a:srgbClr val="000000"/>
                </a:solidFill>
              </a:rPr>
              <a:t>, </a:t>
            </a:r>
            <a:r>
              <a:rPr lang="en-US" altLang="zh-CN" sz="1800" b="1" dirty="0" err="1">
                <a:solidFill>
                  <a:srgbClr val="000000"/>
                </a:solidFill>
              </a:rPr>
              <a:t>int</a:t>
            </a:r>
            <a:r>
              <a:rPr lang="en-US" altLang="zh-CN" sz="1800" b="1" dirty="0">
                <a:solidFill>
                  <a:srgbClr val="000000"/>
                </a:solidFill>
              </a:rPr>
              <a:t> bb)</a:t>
            </a:r>
          </a:p>
          <a:p>
            <a:r>
              <a:rPr lang="en-US" altLang="zh-CN" sz="1800" b="1" dirty="0">
                <a:solidFill>
                  <a:srgbClr val="000000"/>
                </a:solidFill>
              </a:rPr>
              <a:t>{</a:t>
            </a:r>
          </a:p>
          <a:p>
            <a:r>
              <a:rPr lang="en-US" altLang="zh-CN" sz="1800" b="1" dirty="0">
                <a:solidFill>
                  <a:srgbClr val="000000"/>
                </a:solidFill>
              </a:rPr>
              <a:t>  </a:t>
            </a:r>
            <a:r>
              <a:rPr lang="en-US" altLang="zh-CN" sz="1800" b="1" dirty="0" err="1">
                <a:solidFill>
                  <a:srgbClr val="000000"/>
                </a:solidFill>
              </a:rPr>
              <a:t>int</a:t>
            </a:r>
            <a:r>
              <a:rPr lang="en-US" altLang="zh-CN" sz="1800" b="1" dirty="0">
                <a:solidFill>
                  <a:srgbClr val="000000"/>
                </a:solidFill>
              </a:rPr>
              <a:t> n=5;</a:t>
            </a:r>
          </a:p>
          <a:p>
            <a:r>
              <a:rPr lang="en-US" altLang="zh-CN" sz="1800" b="1" dirty="0">
                <a:solidFill>
                  <a:srgbClr val="000000"/>
                </a:solidFill>
              </a:rPr>
              <a:t>…</a:t>
            </a:r>
            <a:endParaRPr lang="en-US" altLang="zh-CN" sz="1800" b="1" dirty="0">
              <a:solidFill>
                <a:srgbClr val="000000"/>
              </a:solidFill>
              <a:latin typeface="Arial" panose="020B0604020202020204" pitchFamily="34" charset="0"/>
            </a:endParaRPr>
          </a:p>
          <a:p>
            <a:r>
              <a:rPr lang="en-US" altLang="zh-CN" sz="1800" b="1" dirty="0">
                <a:solidFill>
                  <a:srgbClr val="000000"/>
                </a:solidFill>
              </a:rPr>
              <a:t>  </a:t>
            </a:r>
            <a:r>
              <a:rPr lang="en-US" altLang="zh-CN" sz="1800" b="1" dirty="0" err="1">
                <a:solidFill>
                  <a:srgbClr val="000000"/>
                </a:solidFill>
              </a:rPr>
              <a:t>funcb</a:t>
            </a:r>
            <a:r>
              <a:rPr lang="en-US" altLang="zh-CN" sz="1800" b="1" dirty="0">
                <a:solidFill>
                  <a:srgbClr val="000000"/>
                </a:solidFill>
              </a:rPr>
              <a:t>(n);</a:t>
            </a:r>
          </a:p>
          <a:p>
            <a:r>
              <a:rPr lang="en-US" altLang="zh-CN" sz="1800" b="1" dirty="0">
                <a:solidFill>
                  <a:srgbClr val="000000"/>
                </a:solidFill>
              </a:rPr>
              <a:t>}</a:t>
            </a:r>
          </a:p>
          <a:p>
            <a:endParaRPr lang="en-US" altLang="zh-CN" sz="1800" b="1" dirty="0">
              <a:solidFill>
                <a:srgbClr val="000000"/>
              </a:solidFill>
              <a:latin typeface="Arial" panose="020B0604020202020204" pitchFamily="34" charset="0"/>
            </a:endParaRPr>
          </a:p>
          <a:p>
            <a:r>
              <a:rPr lang="en-US" altLang="zh-CN" sz="1800" b="1" dirty="0">
                <a:solidFill>
                  <a:srgbClr val="000000"/>
                </a:solidFill>
              </a:rPr>
              <a:t>void </a:t>
            </a:r>
            <a:r>
              <a:rPr lang="en-US" altLang="zh-CN" sz="1800" b="1" dirty="0" err="1">
                <a:solidFill>
                  <a:srgbClr val="000000"/>
                </a:solidFill>
              </a:rPr>
              <a:t>funcb</a:t>
            </a:r>
            <a:r>
              <a:rPr lang="en-US" altLang="zh-CN" sz="1800" b="1" dirty="0">
                <a:solidFill>
                  <a:srgbClr val="000000"/>
                </a:solidFill>
              </a:rPr>
              <a:t>(</a:t>
            </a:r>
            <a:r>
              <a:rPr lang="en-US" altLang="zh-CN" sz="1800" b="1" dirty="0" err="1">
                <a:solidFill>
                  <a:srgbClr val="000000"/>
                </a:solidFill>
              </a:rPr>
              <a:t>int</a:t>
            </a:r>
            <a:r>
              <a:rPr lang="en-US" altLang="zh-CN" sz="1800" b="1" dirty="0">
                <a:solidFill>
                  <a:srgbClr val="000000"/>
                </a:solidFill>
              </a:rPr>
              <a:t> s)</a:t>
            </a:r>
          </a:p>
          <a:p>
            <a:r>
              <a:rPr lang="en-US" altLang="zh-CN" sz="1800" b="1" dirty="0">
                <a:solidFill>
                  <a:srgbClr val="000000"/>
                </a:solidFill>
              </a:rPr>
              <a:t>{ </a:t>
            </a:r>
            <a:r>
              <a:rPr lang="en-US" altLang="zh-CN" sz="1800" b="1" dirty="0" err="1">
                <a:solidFill>
                  <a:srgbClr val="000000"/>
                </a:solidFill>
              </a:rPr>
              <a:t>int</a:t>
            </a:r>
            <a:r>
              <a:rPr lang="en-US" altLang="zh-CN" sz="1800" b="1" dirty="0">
                <a:solidFill>
                  <a:srgbClr val="000000"/>
                </a:solidFill>
              </a:rPr>
              <a:t> x;</a:t>
            </a:r>
          </a:p>
          <a:p>
            <a:r>
              <a:rPr lang="en-US" altLang="zh-CN" sz="1800" b="1" dirty="0">
                <a:solidFill>
                  <a:srgbClr val="000000"/>
                </a:solidFill>
              </a:rPr>
              <a:t>…</a:t>
            </a:r>
            <a:r>
              <a:rPr lang="en-US" altLang="zh-CN" sz="1800" b="1" dirty="0">
                <a:solidFill>
                  <a:srgbClr val="000000"/>
                </a:solidFill>
                <a:latin typeface="Arial" panose="020B0604020202020204" pitchFamily="34" charset="0"/>
              </a:rPr>
              <a:t>..</a:t>
            </a:r>
          </a:p>
          <a:p>
            <a:r>
              <a:rPr lang="en-US" altLang="zh-CN" sz="1800" b="1" dirty="0">
                <a:solidFill>
                  <a:srgbClr val="000000"/>
                </a:solidFill>
              </a:rPr>
              <a:t>}</a:t>
            </a:r>
            <a:endParaRPr lang="zh-CN" altLang="en-US" sz="1800" b="1" dirty="0">
              <a:solidFill>
                <a:srgbClr val="000000"/>
              </a:solidFill>
              <a:latin typeface="Arial" panose="020B0604020202020204" pitchFamily="34" charset="0"/>
            </a:endParaRPr>
          </a:p>
        </p:txBody>
      </p:sp>
      <p:grpSp>
        <p:nvGrpSpPr>
          <p:cNvPr id="3" name="组合 2"/>
          <p:cNvGrpSpPr/>
          <p:nvPr/>
        </p:nvGrpSpPr>
        <p:grpSpPr>
          <a:xfrm>
            <a:off x="4267200" y="4800600"/>
            <a:ext cx="4114800" cy="1981200"/>
            <a:chOff x="4267200" y="4800600"/>
            <a:chExt cx="4114800" cy="1981200"/>
          </a:xfrm>
        </p:grpSpPr>
        <p:sp>
          <p:nvSpPr>
            <p:cNvPr id="354309" name="Rectangle 5"/>
            <p:cNvSpPr>
              <a:spLocks noChangeArrowheads="1"/>
            </p:cNvSpPr>
            <p:nvPr/>
          </p:nvSpPr>
          <p:spPr bwMode="auto">
            <a:xfrm>
              <a:off x="5562600" y="4800600"/>
              <a:ext cx="2819400" cy="1981200"/>
            </a:xfrm>
            <a:prstGeom prst="rect">
              <a:avLst/>
            </a:prstGeom>
            <a:solidFill>
              <a:srgbClr val="339966">
                <a:alpha val="50000"/>
              </a:srgbClr>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chemeClr val="folHlink"/>
                </a:solidFill>
                <a:latin typeface="Arial" panose="020B0604020202020204" pitchFamily="34" charset="0"/>
              </a:endParaRPr>
            </a:p>
          </p:txBody>
        </p:sp>
        <p:sp>
          <p:nvSpPr>
            <p:cNvPr id="354310" name="Line 6"/>
            <p:cNvSpPr>
              <a:spLocks noChangeShapeType="1"/>
            </p:cNvSpPr>
            <p:nvPr/>
          </p:nvSpPr>
          <p:spPr bwMode="auto">
            <a:xfrm>
              <a:off x="5562600" y="63246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1" name="Line 7"/>
            <p:cNvSpPr>
              <a:spLocks noChangeShapeType="1"/>
            </p:cNvSpPr>
            <p:nvPr/>
          </p:nvSpPr>
          <p:spPr bwMode="auto">
            <a:xfrm>
              <a:off x="5562600" y="5867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2" name="Line 8"/>
            <p:cNvSpPr>
              <a:spLocks noChangeShapeType="1"/>
            </p:cNvSpPr>
            <p:nvPr/>
          </p:nvSpPr>
          <p:spPr bwMode="auto">
            <a:xfrm>
              <a:off x="5562600" y="5486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3" name="Text Box 9"/>
            <p:cNvSpPr txBox="1">
              <a:spLocks noChangeArrowheads="1"/>
            </p:cNvSpPr>
            <p:nvPr/>
          </p:nvSpPr>
          <p:spPr bwMode="auto">
            <a:xfrm>
              <a:off x="6019800" y="6324600"/>
              <a:ext cx="2286000" cy="366713"/>
            </a:xfrm>
            <a:prstGeom prst="rect">
              <a:avLst/>
            </a:prstGeom>
            <a:noFill/>
            <a:ln>
              <a:noFill/>
            </a:ln>
            <a:effectLst/>
          </p:spPr>
          <p:txBody>
            <a:bodyPr>
              <a:spAutoFit/>
            </a:bodyPr>
            <a:lstStyle/>
            <a:p>
              <a:pPr>
                <a:spcBef>
                  <a:spcPct val="50000"/>
                </a:spcBef>
              </a:pPr>
              <a:r>
                <a:rPr lang="zh-CN" altLang="en-US" sz="1800" b="1" dirty="0">
                  <a:solidFill>
                    <a:srgbClr val="000000"/>
                  </a:solidFill>
                  <a:latin typeface="Arial" panose="020B0604020202020204" pitchFamily="34" charset="0"/>
                </a:rPr>
                <a:t>操作系统运行状态</a:t>
              </a:r>
            </a:p>
          </p:txBody>
        </p:sp>
        <p:sp>
          <p:nvSpPr>
            <p:cNvPr id="354314" name="Text Box 10"/>
            <p:cNvSpPr txBox="1">
              <a:spLocks noChangeArrowheads="1"/>
            </p:cNvSpPr>
            <p:nvPr/>
          </p:nvSpPr>
          <p:spPr bwMode="auto">
            <a:xfrm>
              <a:off x="6080125" y="5630863"/>
              <a:ext cx="184150" cy="579438"/>
            </a:xfrm>
            <a:prstGeom prst="rect">
              <a:avLst/>
            </a:prstGeom>
            <a:noFill/>
            <a:ln>
              <a:noFill/>
            </a:ln>
            <a:effectLst/>
          </p:spPr>
          <p:txBody>
            <a:bodyPr wrap="none">
              <a:spAutoFit/>
            </a:bodyPr>
            <a:lstStyle/>
            <a:p>
              <a:endParaRPr lang="zh-CN" altLang="en-US" sz="3200" b="1">
                <a:solidFill>
                  <a:schemeClr val="folHlink"/>
                </a:solidFill>
                <a:latin typeface="Arial" panose="020B0604020202020204" pitchFamily="34" charset="0"/>
              </a:endParaRPr>
            </a:p>
          </p:txBody>
        </p:sp>
        <p:sp>
          <p:nvSpPr>
            <p:cNvPr id="354315" name="Text Box 11"/>
            <p:cNvSpPr txBox="1">
              <a:spLocks noChangeArrowheads="1"/>
            </p:cNvSpPr>
            <p:nvPr/>
          </p:nvSpPr>
          <p:spPr bwMode="auto">
            <a:xfrm>
              <a:off x="5867400" y="5957887"/>
              <a:ext cx="2286000" cy="366713"/>
            </a:xfrm>
            <a:prstGeom prst="rect">
              <a:avLst/>
            </a:prstGeom>
            <a:noFill/>
            <a:ln>
              <a:noFill/>
            </a:ln>
            <a:effectLst/>
          </p:spPr>
          <p:txBody>
            <a:bodyPr>
              <a:spAutoFit/>
            </a:bodyPr>
            <a:lstStyle/>
            <a:p>
              <a:pPr algn="ctr">
                <a:spcBef>
                  <a:spcPct val="50000"/>
                </a:spcBef>
              </a:pPr>
              <a:r>
                <a:rPr lang="zh-CN" altLang="en-US" sz="1800" b="1" dirty="0">
                  <a:solidFill>
                    <a:srgbClr val="000000"/>
                  </a:solidFill>
                  <a:latin typeface="Arial" panose="020B0604020202020204" pitchFamily="34" charset="0"/>
                </a:rPr>
                <a:t>返回地址</a:t>
              </a:r>
            </a:p>
          </p:txBody>
        </p:sp>
        <p:sp>
          <p:nvSpPr>
            <p:cNvPr id="354316" name="Text Box 12"/>
            <p:cNvSpPr txBox="1">
              <a:spLocks noChangeArrowheads="1"/>
            </p:cNvSpPr>
            <p:nvPr/>
          </p:nvSpPr>
          <p:spPr bwMode="auto">
            <a:xfrm>
              <a:off x="5867400" y="5486400"/>
              <a:ext cx="2286000" cy="366713"/>
            </a:xfrm>
            <a:prstGeom prst="rect">
              <a:avLst/>
            </a:prstGeom>
            <a:noFill/>
            <a:ln>
              <a:noFill/>
            </a:ln>
            <a:effectLst/>
          </p:spPr>
          <p:txBody>
            <a:bodyPr>
              <a:spAutoFit/>
            </a:bodyPr>
            <a:lstStyle/>
            <a:p>
              <a:pPr algn="ctr">
                <a:spcBef>
                  <a:spcPct val="50000"/>
                </a:spcBef>
              </a:pPr>
              <a:r>
                <a:rPr lang="zh-CN" altLang="en-US" sz="1800" b="1" dirty="0">
                  <a:solidFill>
                    <a:srgbClr val="000000"/>
                  </a:solidFill>
                  <a:latin typeface="Arial" panose="020B0604020202020204" pitchFamily="34" charset="0"/>
                </a:rPr>
                <a:t>参数</a:t>
              </a:r>
            </a:p>
          </p:txBody>
        </p:sp>
        <p:sp>
          <p:nvSpPr>
            <p:cNvPr id="354317" name="Text Box 13"/>
            <p:cNvSpPr txBox="1">
              <a:spLocks noChangeArrowheads="1"/>
            </p:cNvSpPr>
            <p:nvPr/>
          </p:nvSpPr>
          <p:spPr bwMode="auto">
            <a:xfrm>
              <a:off x="5867400" y="5105400"/>
              <a:ext cx="2286000" cy="366713"/>
            </a:xfrm>
            <a:prstGeom prst="rect">
              <a:avLst/>
            </a:prstGeom>
            <a:noFill/>
            <a:ln>
              <a:noFill/>
            </a:ln>
            <a:effectLst/>
          </p:spPr>
          <p:txBody>
            <a:bodyPr>
              <a:spAutoFit/>
            </a:bodyPr>
            <a:lstStyle/>
            <a:p>
              <a:pPr algn="ctr">
                <a:spcBef>
                  <a:spcPct val="50000"/>
                </a:spcBef>
              </a:pPr>
              <a:r>
                <a:rPr lang="en-US" altLang="zh-CN" sz="1800" b="1">
                  <a:solidFill>
                    <a:srgbClr val="000000"/>
                  </a:solidFill>
                </a:rPr>
                <a:t>6</a:t>
              </a:r>
            </a:p>
          </p:txBody>
        </p:sp>
        <p:sp>
          <p:nvSpPr>
            <p:cNvPr id="354318" name="Line 14"/>
            <p:cNvSpPr>
              <a:spLocks noChangeShapeType="1"/>
            </p:cNvSpPr>
            <p:nvPr/>
          </p:nvSpPr>
          <p:spPr bwMode="auto">
            <a:xfrm flipV="1">
              <a:off x="5562600" y="5105399"/>
              <a:ext cx="2819400"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19" name="Text Box 15"/>
            <p:cNvSpPr txBox="1">
              <a:spLocks noChangeArrowheads="1"/>
            </p:cNvSpPr>
            <p:nvPr/>
          </p:nvSpPr>
          <p:spPr bwMode="auto">
            <a:xfrm>
              <a:off x="5867400" y="4814887"/>
              <a:ext cx="2286000" cy="366713"/>
            </a:xfrm>
            <a:prstGeom prst="rect">
              <a:avLst/>
            </a:prstGeom>
            <a:noFill/>
            <a:ln>
              <a:noFill/>
            </a:ln>
            <a:effectLst/>
          </p:spPr>
          <p:txBody>
            <a:bodyPr>
              <a:spAutoFit/>
            </a:bodyPr>
            <a:lstStyle/>
            <a:p>
              <a:pPr algn="ctr">
                <a:spcBef>
                  <a:spcPct val="50000"/>
                </a:spcBef>
              </a:pPr>
              <a:r>
                <a:rPr lang="en-US" altLang="zh-CN" sz="1800" b="1">
                  <a:solidFill>
                    <a:srgbClr val="000000"/>
                  </a:solidFill>
                </a:rPr>
                <a:t>12</a:t>
              </a:r>
            </a:p>
          </p:txBody>
        </p:sp>
        <p:sp>
          <p:nvSpPr>
            <p:cNvPr id="354321" name="Text Box 17"/>
            <p:cNvSpPr txBox="1">
              <a:spLocks noChangeArrowheads="1"/>
            </p:cNvSpPr>
            <p:nvPr/>
          </p:nvSpPr>
          <p:spPr bwMode="auto">
            <a:xfrm>
              <a:off x="4267200" y="5257800"/>
              <a:ext cx="965200" cy="396875"/>
            </a:xfrm>
            <a:prstGeom prst="rect">
              <a:avLst/>
            </a:prstGeom>
            <a:solidFill>
              <a:srgbClr val="339966">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main( )</a:t>
              </a:r>
            </a:p>
          </p:txBody>
        </p:sp>
        <p:sp>
          <p:nvSpPr>
            <p:cNvPr id="354322" name="Text Box 18"/>
            <p:cNvSpPr txBox="1">
              <a:spLocks noChangeArrowheads="1"/>
            </p:cNvSpPr>
            <p:nvPr/>
          </p:nvSpPr>
          <p:spPr bwMode="auto">
            <a:xfrm>
              <a:off x="5181600" y="4800600"/>
              <a:ext cx="184150" cy="579438"/>
            </a:xfrm>
            <a:prstGeom prst="rect">
              <a:avLst/>
            </a:prstGeom>
            <a:noFill/>
            <a:ln>
              <a:noFill/>
            </a:ln>
            <a:effectLst/>
          </p:spPr>
          <p:txBody>
            <a:bodyPr wrap="none">
              <a:spAutoFit/>
            </a:bodyPr>
            <a:lstStyle/>
            <a:p>
              <a:endParaRPr lang="zh-CN" altLang="en-US" sz="3200" b="1">
                <a:solidFill>
                  <a:schemeClr val="folHlink"/>
                </a:solidFill>
                <a:latin typeface="Arial" panose="020B0604020202020204" pitchFamily="34" charset="0"/>
              </a:endParaRPr>
            </a:p>
          </p:txBody>
        </p:sp>
        <p:sp>
          <p:nvSpPr>
            <p:cNvPr id="354323" name="Text Box 19"/>
            <p:cNvSpPr txBox="1">
              <a:spLocks noChangeArrowheads="1"/>
            </p:cNvSpPr>
            <p:nvPr/>
          </p:nvSpPr>
          <p:spPr bwMode="auto">
            <a:xfrm>
              <a:off x="5105400" y="4800600"/>
              <a:ext cx="325438" cy="701675"/>
            </a:xfrm>
            <a:prstGeom prst="rect">
              <a:avLst/>
            </a:prstGeom>
            <a:solidFill>
              <a:srgbClr val="339966">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00"/>
                  </a:solidFill>
                </a:rPr>
                <a:t>b</a:t>
              </a:r>
            </a:p>
            <a:p>
              <a:r>
                <a:rPr lang="en-US" altLang="zh-CN" sz="2000" b="1" dirty="0">
                  <a:solidFill>
                    <a:srgbClr val="000000"/>
                  </a:solidFill>
                </a:rPr>
                <a:t>a</a:t>
              </a:r>
            </a:p>
          </p:txBody>
        </p:sp>
      </p:grpSp>
      <p:grpSp>
        <p:nvGrpSpPr>
          <p:cNvPr id="4" name="组合 3"/>
          <p:cNvGrpSpPr/>
          <p:nvPr/>
        </p:nvGrpSpPr>
        <p:grpSpPr>
          <a:xfrm>
            <a:off x="3962400" y="2743200"/>
            <a:ext cx="4419600" cy="2057400"/>
            <a:chOff x="3962400" y="2743200"/>
            <a:chExt cx="4419600" cy="2057400"/>
          </a:xfrm>
        </p:grpSpPr>
        <p:sp>
          <p:nvSpPr>
            <p:cNvPr id="354326" name="Rectangle 22"/>
            <p:cNvSpPr>
              <a:spLocks noChangeArrowheads="1"/>
            </p:cNvSpPr>
            <p:nvPr/>
          </p:nvSpPr>
          <p:spPr bwMode="auto">
            <a:xfrm>
              <a:off x="5562600" y="2819400"/>
              <a:ext cx="2819400" cy="1981200"/>
            </a:xfrm>
            <a:prstGeom prst="rect">
              <a:avLst/>
            </a:prstGeom>
            <a:solidFill>
              <a:srgbClr val="FFCC00">
                <a:alpha val="50000"/>
              </a:srgbClr>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chemeClr val="folHlink"/>
                </a:solidFill>
                <a:latin typeface="Arial" panose="020B0604020202020204" pitchFamily="34" charset="0"/>
              </a:endParaRPr>
            </a:p>
          </p:txBody>
        </p:sp>
        <p:sp>
          <p:nvSpPr>
            <p:cNvPr id="354327" name="Line 23"/>
            <p:cNvSpPr>
              <a:spLocks noChangeShapeType="1"/>
            </p:cNvSpPr>
            <p:nvPr/>
          </p:nvSpPr>
          <p:spPr bwMode="auto">
            <a:xfrm>
              <a:off x="5562600" y="4343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8" name="Line 24"/>
            <p:cNvSpPr>
              <a:spLocks noChangeShapeType="1"/>
            </p:cNvSpPr>
            <p:nvPr/>
          </p:nvSpPr>
          <p:spPr bwMode="auto">
            <a:xfrm>
              <a:off x="5562600" y="38862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29" name="Line 25"/>
            <p:cNvSpPr>
              <a:spLocks noChangeShapeType="1"/>
            </p:cNvSpPr>
            <p:nvPr/>
          </p:nvSpPr>
          <p:spPr bwMode="auto">
            <a:xfrm>
              <a:off x="5562600" y="35052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30" name="Text Box 26"/>
            <p:cNvSpPr txBox="1">
              <a:spLocks noChangeArrowheads="1"/>
            </p:cNvSpPr>
            <p:nvPr/>
          </p:nvSpPr>
          <p:spPr bwMode="auto">
            <a:xfrm>
              <a:off x="5929859" y="4388566"/>
              <a:ext cx="2286000" cy="366713"/>
            </a:xfrm>
            <a:prstGeom prst="rect">
              <a:avLst/>
            </a:prstGeom>
            <a:noFill/>
            <a:ln>
              <a:noFill/>
            </a:ln>
            <a:effectLst/>
          </p:spPr>
          <p:txBody>
            <a:bodyPr>
              <a:spAutoFit/>
            </a:bodyPr>
            <a:lstStyle/>
            <a:p>
              <a:pPr>
                <a:spcBef>
                  <a:spcPct val="50000"/>
                </a:spcBef>
              </a:pPr>
              <a:r>
                <a:rPr lang="zh-CN" altLang="en-US" sz="1800" b="1" dirty="0">
                  <a:solidFill>
                    <a:srgbClr val="000000"/>
                  </a:solidFill>
                  <a:latin typeface="Arial" panose="020B0604020202020204" pitchFamily="34" charset="0"/>
                </a:rPr>
                <a:t>调用函数运行状态</a:t>
              </a:r>
            </a:p>
          </p:txBody>
        </p:sp>
        <p:sp>
          <p:nvSpPr>
            <p:cNvPr id="354331" name="Text Box 27"/>
            <p:cNvSpPr txBox="1">
              <a:spLocks noChangeArrowheads="1"/>
            </p:cNvSpPr>
            <p:nvPr/>
          </p:nvSpPr>
          <p:spPr bwMode="auto">
            <a:xfrm>
              <a:off x="6080125" y="3649663"/>
              <a:ext cx="184150" cy="579438"/>
            </a:xfrm>
            <a:prstGeom prst="rect">
              <a:avLst/>
            </a:prstGeom>
            <a:noFill/>
            <a:ln>
              <a:noFill/>
            </a:ln>
            <a:effectLst/>
          </p:spPr>
          <p:txBody>
            <a:bodyPr wrap="none">
              <a:spAutoFit/>
            </a:bodyPr>
            <a:lstStyle/>
            <a:p>
              <a:endParaRPr lang="zh-CN" altLang="en-US" sz="3200" b="1">
                <a:solidFill>
                  <a:schemeClr val="folHlink"/>
                </a:solidFill>
                <a:latin typeface="Arial" panose="020B0604020202020204" pitchFamily="34" charset="0"/>
              </a:endParaRPr>
            </a:p>
          </p:txBody>
        </p:sp>
        <p:sp>
          <p:nvSpPr>
            <p:cNvPr id="354332" name="Text Box 28"/>
            <p:cNvSpPr txBox="1">
              <a:spLocks noChangeArrowheads="1"/>
            </p:cNvSpPr>
            <p:nvPr/>
          </p:nvSpPr>
          <p:spPr bwMode="auto">
            <a:xfrm>
              <a:off x="5867400" y="3962400"/>
              <a:ext cx="2286000" cy="366713"/>
            </a:xfrm>
            <a:prstGeom prst="rect">
              <a:avLst/>
            </a:prstGeom>
            <a:noFill/>
            <a:ln>
              <a:noFill/>
            </a:ln>
            <a:effectLst/>
          </p:spPr>
          <p:txBody>
            <a:bodyPr>
              <a:spAutoFit/>
            </a:bodyPr>
            <a:lstStyle/>
            <a:p>
              <a:pPr algn="ctr">
                <a:spcBef>
                  <a:spcPct val="50000"/>
                </a:spcBef>
              </a:pPr>
              <a:r>
                <a:rPr lang="zh-CN" altLang="en-US" sz="1800" b="1" dirty="0">
                  <a:solidFill>
                    <a:srgbClr val="000000"/>
                  </a:solidFill>
                  <a:latin typeface="Arial" panose="020B0604020202020204" pitchFamily="34" charset="0"/>
                </a:rPr>
                <a:t>返回地址</a:t>
              </a:r>
            </a:p>
          </p:txBody>
        </p:sp>
        <p:sp>
          <p:nvSpPr>
            <p:cNvPr id="354333" name="Text Box 29"/>
            <p:cNvSpPr txBox="1">
              <a:spLocks noChangeArrowheads="1"/>
            </p:cNvSpPr>
            <p:nvPr/>
          </p:nvSpPr>
          <p:spPr bwMode="auto">
            <a:xfrm>
              <a:off x="5867400" y="3505200"/>
              <a:ext cx="2286000" cy="366713"/>
            </a:xfrm>
            <a:prstGeom prst="rect">
              <a:avLst/>
            </a:prstGeom>
            <a:noFill/>
            <a:ln>
              <a:noFill/>
            </a:ln>
            <a:effectLst/>
          </p:spPr>
          <p:txBody>
            <a:bodyPr>
              <a:spAutoFit/>
            </a:bodyPr>
            <a:lstStyle/>
            <a:p>
              <a:pPr algn="ctr">
                <a:spcBef>
                  <a:spcPct val="50000"/>
                </a:spcBef>
              </a:pPr>
              <a:r>
                <a:rPr lang="en-US" altLang="zh-CN" sz="1800" b="1">
                  <a:solidFill>
                    <a:srgbClr val="000000"/>
                  </a:solidFill>
                </a:rPr>
                <a:t>6</a:t>
              </a:r>
            </a:p>
          </p:txBody>
        </p:sp>
        <p:sp>
          <p:nvSpPr>
            <p:cNvPr id="354334" name="Text Box 30"/>
            <p:cNvSpPr txBox="1">
              <a:spLocks noChangeArrowheads="1"/>
            </p:cNvSpPr>
            <p:nvPr/>
          </p:nvSpPr>
          <p:spPr bwMode="auto">
            <a:xfrm>
              <a:off x="5867400" y="3124200"/>
              <a:ext cx="2286000" cy="366713"/>
            </a:xfrm>
            <a:prstGeom prst="rect">
              <a:avLst/>
            </a:prstGeom>
            <a:noFill/>
            <a:ln>
              <a:noFill/>
            </a:ln>
            <a:effectLst/>
          </p:spPr>
          <p:txBody>
            <a:bodyPr>
              <a:spAutoFit/>
            </a:bodyPr>
            <a:lstStyle/>
            <a:p>
              <a:pPr algn="ctr">
                <a:spcBef>
                  <a:spcPct val="50000"/>
                </a:spcBef>
              </a:pPr>
              <a:r>
                <a:rPr lang="en-US" altLang="zh-CN" sz="1800" b="1">
                  <a:solidFill>
                    <a:srgbClr val="000000"/>
                  </a:solidFill>
                </a:rPr>
                <a:t>12</a:t>
              </a:r>
            </a:p>
          </p:txBody>
        </p:sp>
        <p:sp>
          <p:nvSpPr>
            <p:cNvPr id="354335" name="Line 31"/>
            <p:cNvSpPr>
              <a:spLocks noChangeShapeType="1"/>
            </p:cNvSpPr>
            <p:nvPr/>
          </p:nvSpPr>
          <p:spPr bwMode="auto">
            <a:xfrm>
              <a:off x="5562600" y="31242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36" name="Text Box 32"/>
            <p:cNvSpPr txBox="1">
              <a:spLocks noChangeArrowheads="1"/>
            </p:cNvSpPr>
            <p:nvPr/>
          </p:nvSpPr>
          <p:spPr bwMode="auto">
            <a:xfrm>
              <a:off x="5867400" y="2743200"/>
              <a:ext cx="2286000" cy="366713"/>
            </a:xfrm>
            <a:prstGeom prst="rect">
              <a:avLst/>
            </a:prstGeom>
            <a:noFill/>
            <a:ln>
              <a:noFill/>
            </a:ln>
            <a:effectLst/>
          </p:spPr>
          <p:txBody>
            <a:bodyPr>
              <a:spAutoFit/>
            </a:bodyPr>
            <a:lstStyle/>
            <a:p>
              <a:pPr algn="ctr">
                <a:spcBef>
                  <a:spcPct val="50000"/>
                </a:spcBef>
              </a:pPr>
              <a:r>
                <a:rPr lang="en-US" altLang="zh-CN" sz="1800" b="1">
                  <a:solidFill>
                    <a:srgbClr val="000000"/>
                  </a:solidFill>
                </a:rPr>
                <a:t>5</a:t>
              </a:r>
            </a:p>
          </p:txBody>
        </p:sp>
        <p:sp>
          <p:nvSpPr>
            <p:cNvPr id="354338" name="Text Box 34"/>
            <p:cNvSpPr txBox="1">
              <a:spLocks noChangeArrowheads="1"/>
            </p:cNvSpPr>
            <p:nvPr/>
          </p:nvSpPr>
          <p:spPr bwMode="auto">
            <a:xfrm>
              <a:off x="3962400" y="4114800"/>
              <a:ext cx="1022350" cy="396875"/>
            </a:xfrm>
            <a:prstGeom prst="rect">
              <a:avLst/>
            </a:prstGeom>
            <a:solidFill>
              <a:srgbClr val="FFCC0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funca( )</a:t>
              </a:r>
            </a:p>
          </p:txBody>
        </p:sp>
        <p:sp>
          <p:nvSpPr>
            <p:cNvPr id="354339" name="Text Box 35"/>
            <p:cNvSpPr txBox="1">
              <a:spLocks noChangeArrowheads="1"/>
            </p:cNvSpPr>
            <p:nvPr/>
          </p:nvSpPr>
          <p:spPr bwMode="auto">
            <a:xfrm>
              <a:off x="4953000" y="2819400"/>
              <a:ext cx="184150" cy="579438"/>
            </a:xfrm>
            <a:prstGeom prst="rect">
              <a:avLst/>
            </a:prstGeom>
            <a:noFill/>
            <a:ln>
              <a:noFill/>
            </a:ln>
            <a:effectLst/>
          </p:spPr>
          <p:txBody>
            <a:bodyPr wrap="none">
              <a:spAutoFit/>
            </a:bodyPr>
            <a:lstStyle/>
            <a:p>
              <a:endParaRPr lang="zh-CN" altLang="en-US" sz="3200" b="1">
                <a:solidFill>
                  <a:schemeClr val="folHlink"/>
                </a:solidFill>
                <a:latin typeface="Arial" panose="020B0604020202020204" pitchFamily="34" charset="0"/>
              </a:endParaRPr>
            </a:p>
          </p:txBody>
        </p:sp>
        <p:sp>
          <p:nvSpPr>
            <p:cNvPr id="354340" name="Text Box 36"/>
            <p:cNvSpPr txBox="1">
              <a:spLocks noChangeArrowheads="1"/>
            </p:cNvSpPr>
            <p:nvPr/>
          </p:nvSpPr>
          <p:spPr bwMode="auto">
            <a:xfrm>
              <a:off x="4876800" y="2819400"/>
              <a:ext cx="466725" cy="701675"/>
            </a:xfrm>
            <a:prstGeom prst="rect">
              <a:avLst/>
            </a:prstGeom>
            <a:solidFill>
              <a:srgbClr val="FFCC0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00"/>
                  </a:solidFill>
                </a:rPr>
                <a:t>n</a:t>
              </a:r>
            </a:p>
            <a:p>
              <a:r>
                <a:rPr lang="en-US" altLang="zh-CN" sz="2000" b="1" dirty="0">
                  <a:solidFill>
                    <a:srgbClr val="000000"/>
                  </a:solidFill>
                </a:rPr>
                <a:t>bb</a:t>
              </a:r>
            </a:p>
          </p:txBody>
        </p:sp>
        <p:sp>
          <p:nvSpPr>
            <p:cNvPr id="354341" name="Text Box 37"/>
            <p:cNvSpPr txBox="1">
              <a:spLocks noChangeArrowheads="1"/>
            </p:cNvSpPr>
            <p:nvPr/>
          </p:nvSpPr>
          <p:spPr bwMode="auto">
            <a:xfrm>
              <a:off x="4876800" y="3481388"/>
              <a:ext cx="438150" cy="396875"/>
            </a:xfrm>
            <a:prstGeom prst="rect">
              <a:avLst/>
            </a:prstGeom>
            <a:solidFill>
              <a:srgbClr val="FFCC0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aa</a:t>
              </a:r>
            </a:p>
          </p:txBody>
        </p:sp>
      </p:grpSp>
      <p:grpSp>
        <p:nvGrpSpPr>
          <p:cNvPr id="5" name="组合 4"/>
          <p:cNvGrpSpPr/>
          <p:nvPr/>
        </p:nvGrpSpPr>
        <p:grpSpPr>
          <a:xfrm>
            <a:off x="3962400" y="762000"/>
            <a:ext cx="4419600" cy="2057400"/>
            <a:chOff x="3962400" y="762000"/>
            <a:chExt cx="4419600" cy="2057400"/>
          </a:xfrm>
        </p:grpSpPr>
        <p:sp>
          <p:nvSpPr>
            <p:cNvPr id="354344" name="Rectangle 40"/>
            <p:cNvSpPr>
              <a:spLocks noChangeArrowheads="1"/>
            </p:cNvSpPr>
            <p:nvPr/>
          </p:nvSpPr>
          <p:spPr bwMode="auto">
            <a:xfrm>
              <a:off x="5562600" y="967582"/>
              <a:ext cx="2819400" cy="1851818"/>
            </a:xfrm>
            <a:prstGeom prst="rect">
              <a:avLst/>
            </a:prstGeom>
            <a:solidFill>
              <a:srgbClr val="FF99CC">
                <a:alpha val="50000"/>
              </a:srgbClr>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3200" b="1">
                <a:solidFill>
                  <a:schemeClr val="folHlink"/>
                </a:solidFill>
                <a:latin typeface="Arial" panose="020B0604020202020204" pitchFamily="34" charset="0"/>
              </a:endParaRPr>
            </a:p>
          </p:txBody>
        </p:sp>
        <p:sp>
          <p:nvSpPr>
            <p:cNvPr id="354345" name="Line 41"/>
            <p:cNvSpPr>
              <a:spLocks noChangeShapeType="1"/>
            </p:cNvSpPr>
            <p:nvPr/>
          </p:nvSpPr>
          <p:spPr bwMode="auto">
            <a:xfrm>
              <a:off x="5562600" y="2438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46" name="Line 42"/>
            <p:cNvSpPr>
              <a:spLocks noChangeShapeType="1"/>
            </p:cNvSpPr>
            <p:nvPr/>
          </p:nvSpPr>
          <p:spPr bwMode="auto">
            <a:xfrm>
              <a:off x="5562600" y="2057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47" name="Line 43"/>
            <p:cNvSpPr>
              <a:spLocks noChangeShapeType="1"/>
            </p:cNvSpPr>
            <p:nvPr/>
          </p:nvSpPr>
          <p:spPr bwMode="auto">
            <a:xfrm>
              <a:off x="5562600" y="1676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48" name="Text Box 44"/>
            <p:cNvSpPr txBox="1">
              <a:spLocks noChangeArrowheads="1"/>
            </p:cNvSpPr>
            <p:nvPr/>
          </p:nvSpPr>
          <p:spPr bwMode="auto">
            <a:xfrm>
              <a:off x="6019800" y="2452687"/>
              <a:ext cx="2286000" cy="366713"/>
            </a:xfrm>
            <a:prstGeom prst="rect">
              <a:avLst/>
            </a:prstGeom>
            <a:noFill/>
            <a:ln>
              <a:noFill/>
            </a:ln>
            <a:effectLst/>
          </p:spPr>
          <p:txBody>
            <a:bodyPr>
              <a:spAutoFit/>
            </a:bodyPr>
            <a:lstStyle/>
            <a:p>
              <a:pPr>
                <a:spcBef>
                  <a:spcPct val="50000"/>
                </a:spcBef>
              </a:pPr>
              <a:r>
                <a:rPr lang="zh-CN" altLang="en-US" sz="1800" b="1" dirty="0">
                  <a:solidFill>
                    <a:srgbClr val="000000"/>
                  </a:solidFill>
                  <a:latin typeface="Arial" panose="020B0604020202020204" pitchFamily="34" charset="0"/>
                </a:rPr>
                <a:t>调用函数运行状态</a:t>
              </a:r>
            </a:p>
          </p:txBody>
        </p:sp>
        <p:sp>
          <p:nvSpPr>
            <p:cNvPr id="354349" name="Text Box 45"/>
            <p:cNvSpPr txBox="1">
              <a:spLocks noChangeArrowheads="1"/>
            </p:cNvSpPr>
            <p:nvPr/>
          </p:nvSpPr>
          <p:spPr bwMode="auto">
            <a:xfrm>
              <a:off x="6080125" y="1668463"/>
              <a:ext cx="184150" cy="579438"/>
            </a:xfrm>
            <a:prstGeom prst="rect">
              <a:avLst/>
            </a:prstGeom>
            <a:noFill/>
            <a:ln>
              <a:noFill/>
            </a:ln>
            <a:effectLst/>
          </p:spPr>
          <p:txBody>
            <a:bodyPr wrap="none">
              <a:spAutoFit/>
            </a:bodyPr>
            <a:lstStyle/>
            <a:p>
              <a:endParaRPr lang="zh-CN" altLang="en-US" sz="3200" b="1">
                <a:solidFill>
                  <a:schemeClr val="folHlink"/>
                </a:solidFill>
                <a:latin typeface="Arial" panose="020B0604020202020204" pitchFamily="34" charset="0"/>
              </a:endParaRPr>
            </a:p>
          </p:txBody>
        </p:sp>
        <p:sp>
          <p:nvSpPr>
            <p:cNvPr id="354350" name="Text Box 46"/>
            <p:cNvSpPr txBox="1">
              <a:spLocks noChangeArrowheads="1"/>
            </p:cNvSpPr>
            <p:nvPr/>
          </p:nvSpPr>
          <p:spPr bwMode="auto">
            <a:xfrm>
              <a:off x="5943600" y="2071687"/>
              <a:ext cx="2286000" cy="366713"/>
            </a:xfrm>
            <a:prstGeom prst="rect">
              <a:avLst/>
            </a:prstGeom>
            <a:noFill/>
            <a:ln>
              <a:noFill/>
            </a:ln>
            <a:effectLst/>
          </p:spPr>
          <p:txBody>
            <a:bodyPr>
              <a:spAutoFit/>
            </a:bodyPr>
            <a:lstStyle/>
            <a:p>
              <a:pPr algn="ctr">
                <a:spcBef>
                  <a:spcPct val="50000"/>
                </a:spcBef>
              </a:pPr>
              <a:r>
                <a:rPr lang="zh-CN" altLang="en-US" sz="1800" b="1" dirty="0">
                  <a:solidFill>
                    <a:srgbClr val="000000"/>
                  </a:solidFill>
                  <a:latin typeface="Arial" panose="020B0604020202020204" pitchFamily="34" charset="0"/>
                </a:rPr>
                <a:t>返回地址</a:t>
              </a:r>
            </a:p>
          </p:txBody>
        </p:sp>
        <p:sp>
          <p:nvSpPr>
            <p:cNvPr id="354351" name="Text Box 47"/>
            <p:cNvSpPr txBox="1">
              <a:spLocks noChangeArrowheads="1"/>
            </p:cNvSpPr>
            <p:nvPr/>
          </p:nvSpPr>
          <p:spPr bwMode="auto">
            <a:xfrm>
              <a:off x="5867400" y="1690687"/>
              <a:ext cx="2286000" cy="366713"/>
            </a:xfrm>
            <a:prstGeom prst="rect">
              <a:avLst/>
            </a:prstGeom>
            <a:noFill/>
            <a:ln>
              <a:noFill/>
            </a:ln>
            <a:effectLst/>
          </p:spPr>
          <p:txBody>
            <a:bodyPr>
              <a:spAutoFit/>
            </a:bodyPr>
            <a:lstStyle/>
            <a:p>
              <a:pPr algn="ctr">
                <a:spcBef>
                  <a:spcPct val="50000"/>
                </a:spcBef>
              </a:pPr>
              <a:r>
                <a:rPr lang="en-US" altLang="zh-CN" sz="1800" b="1">
                  <a:solidFill>
                    <a:srgbClr val="000000"/>
                  </a:solidFill>
                </a:rPr>
                <a:t>5</a:t>
              </a:r>
            </a:p>
          </p:txBody>
        </p:sp>
        <p:sp>
          <p:nvSpPr>
            <p:cNvPr id="354352" name="Text Box 48"/>
            <p:cNvSpPr txBox="1">
              <a:spLocks noChangeArrowheads="1"/>
            </p:cNvSpPr>
            <p:nvPr/>
          </p:nvSpPr>
          <p:spPr bwMode="auto">
            <a:xfrm>
              <a:off x="5867400" y="1295400"/>
              <a:ext cx="2286000" cy="366713"/>
            </a:xfrm>
            <a:prstGeom prst="rect">
              <a:avLst/>
            </a:prstGeom>
            <a:noFill/>
            <a:ln>
              <a:noFill/>
            </a:ln>
            <a:effectLst/>
          </p:spPr>
          <p:txBody>
            <a:bodyPr>
              <a:spAutoFit/>
            </a:bodyPr>
            <a:lstStyle/>
            <a:p>
              <a:pPr algn="ctr">
                <a:spcBef>
                  <a:spcPct val="50000"/>
                </a:spcBef>
              </a:pPr>
              <a:endParaRPr lang="zh-CN" altLang="en-US" sz="1800" b="1">
                <a:solidFill>
                  <a:srgbClr val="000000"/>
                </a:solidFill>
                <a:latin typeface="Arial" panose="020B0604020202020204" pitchFamily="34" charset="0"/>
              </a:endParaRPr>
            </a:p>
          </p:txBody>
        </p:sp>
        <p:sp>
          <p:nvSpPr>
            <p:cNvPr id="354353" name="Line 49"/>
            <p:cNvSpPr>
              <a:spLocks noChangeShapeType="1"/>
            </p:cNvSpPr>
            <p:nvPr/>
          </p:nvSpPr>
          <p:spPr bwMode="auto">
            <a:xfrm>
              <a:off x="5562600" y="1295400"/>
              <a:ext cx="2819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354" name="Text Box 50"/>
            <p:cNvSpPr txBox="1">
              <a:spLocks noChangeArrowheads="1"/>
            </p:cNvSpPr>
            <p:nvPr/>
          </p:nvSpPr>
          <p:spPr bwMode="auto">
            <a:xfrm>
              <a:off x="5867400" y="762000"/>
              <a:ext cx="2286000" cy="366713"/>
            </a:xfrm>
            <a:prstGeom prst="rect">
              <a:avLst/>
            </a:prstGeom>
            <a:noFill/>
            <a:ln>
              <a:noFill/>
            </a:ln>
            <a:effectLst/>
          </p:spPr>
          <p:txBody>
            <a:bodyPr>
              <a:spAutoFit/>
            </a:bodyPr>
            <a:lstStyle/>
            <a:p>
              <a:pPr algn="ctr">
                <a:spcBef>
                  <a:spcPct val="50000"/>
                </a:spcBef>
              </a:pPr>
              <a:endParaRPr lang="zh-CN" altLang="en-US" sz="1800" b="1">
                <a:solidFill>
                  <a:srgbClr val="000000"/>
                </a:solidFill>
                <a:latin typeface="Arial" panose="020B0604020202020204" pitchFamily="34" charset="0"/>
              </a:endParaRPr>
            </a:p>
          </p:txBody>
        </p:sp>
        <p:sp>
          <p:nvSpPr>
            <p:cNvPr id="354356" name="Text Box 52"/>
            <p:cNvSpPr txBox="1">
              <a:spLocks noChangeArrowheads="1"/>
            </p:cNvSpPr>
            <p:nvPr/>
          </p:nvSpPr>
          <p:spPr bwMode="auto">
            <a:xfrm>
              <a:off x="3962400" y="2133600"/>
              <a:ext cx="1036638" cy="396875"/>
            </a:xfrm>
            <a:prstGeom prst="rect">
              <a:avLst/>
            </a:prstGeom>
            <a:solidFill>
              <a:srgbClr val="FF99CC">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funcb( )</a:t>
              </a:r>
            </a:p>
          </p:txBody>
        </p:sp>
        <p:sp>
          <p:nvSpPr>
            <p:cNvPr id="354357" name="Text Box 53"/>
            <p:cNvSpPr txBox="1">
              <a:spLocks noChangeArrowheads="1"/>
            </p:cNvSpPr>
            <p:nvPr/>
          </p:nvSpPr>
          <p:spPr bwMode="auto">
            <a:xfrm>
              <a:off x="4953000" y="922337"/>
              <a:ext cx="184150" cy="579438"/>
            </a:xfrm>
            <a:prstGeom prst="rect">
              <a:avLst/>
            </a:prstGeom>
            <a:noFill/>
            <a:ln>
              <a:noFill/>
            </a:ln>
            <a:effectLst/>
          </p:spPr>
          <p:txBody>
            <a:bodyPr wrap="none">
              <a:spAutoFit/>
            </a:bodyPr>
            <a:lstStyle/>
            <a:p>
              <a:endParaRPr lang="zh-CN" altLang="en-US" sz="3200" b="1">
                <a:solidFill>
                  <a:schemeClr val="folHlink"/>
                </a:solidFill>
                <a:latin typeface="Arial" panose="020B0604020202020204" pitchFamily="34" charset="0"/>
              </a:endParaRPr>
            </a:p>
          </p:txBody>
        </p:sp>
        <p:sp>
          <p:nvSpPr>
            <p:cNvPr id="354358" name="Text Box 54"/>
            <p:cNvSpPr txBox="1">
              <a:spLocks noChangeArrowheads="1"/>
            </p:cNvSpPr>
            <p:nvPr/>
          </p:nvSpPr>
          <p:spPr bwMode="auto">
            <a:xfrm>
              <a:off x="4876800" y="904875"/>
              <a:ext cx="311150" cy="701675"/>
            </a:xfrm>
            <a:prstGeom prst="rect">
              <a:avLst/>
            </a:prstGeom>
            <a:solidFill>
              <a:srgbClr val="FF99CC">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000" b="1">
                <a:solidFill>
                  <a:srgbClr val="000000"/>
                </a:solidFill>
                <a:latin typeface="Arial" panose="020B0604020202020204" pitchFamily="34" charset="0"/>
              </a:endParaRPr>
            </a:p>
            <a:p>
              <a:r>
                <a:rPr lang="en-US" altLang="zh-CN" sz="2000" b="1">
                  <a:solidFill>
                    <a:srgbClr val="000000"/>
                  </a:solidFill>
                </a:rPr>
                <a:t>x</a:t>
              </a:r>
            </a:p>
          </p:txBody>
        </p:sp>
        <p:sp>
          <p:nvSpPr>
            <p:cNvPr id="354359" name="Text Box 55"/>
            <p:cNvSpPr txBox="1">
              <a:spLocks noChangeArrowheads="1"/>
            </p:cNvSpPr>
            <p:nvPr/>
          </p:nvSpPr>
          <p:spPr bwMode="auto">
            <a:xfrm>
              <a:off x="4876800" y="1584325"/>
              <a:ext cx="282575" cy="396875"/>
            </a:xfrm>
            <a:prstGeom prst="rect">
              <a:avLst/>
            </a:prstGeom>
            <a:solidFill>
              <a:srgbClr val="FF99CC">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00"/>
                  </a:solidFill>
                </a:rPr>
                <a:t>s</a:t>
              </a:r>
            </a:p>
          </p:txBody>
        </p:sp>
      </p:grpSp>
      <p:sp>
        <p:nvSpPr>
          <p:cNvPr id="56"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
        <p:nvSpPr>
          <p:cNvPr id="6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44</a:t>
            </a:fld>
            <a:endParaRPr lang="en-US" altLang="zh-CN" dirty="0"/>
          </a:p>
        </p:txBody>
      </p:sp>
    </p:spTree>
    <p:extLst>
      <p:ext uri="{BB962C8B-B14F-4D97-AF65-F5344CB8AC3E}">
        <p14:creationId xmlns:p14="http://schemas.microsoft.com/office/powerpoint/2010/main" val="759258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anim calcmode="lin" valueType="num">
                                      <p:cBhvr additive="base">
                                        <p:cTn id="7" dur="500" fill="hold"/>
                                        <p:tgtEl>
                                          <p:spTgt spid="354306"/>
                                        </p:tgtEl>
                                        <p:attrNameLst>
                                          <p:attrName>ppt_x</p:attrName>
                                        </p:attrNameLst>
                                      </p:cBhvr>
                                      <p:tavLst>
                                        <p:tav tm="0">
                                          <p:val>
                                            <p:strVal val="0-#ppt_w/2"/>
                                          </p:val>
                                        </p:tav>
                                        <p:tav tm="100000">
                                          <p:val>
                                            <p:strVal val="#ppt_x"/>
                                          </p:val>
                                        </p:tav>
                                      </p:tavLst>
                                    </p:anim>
                                    <p:anim calcmode="lin" valueType="num">
                                      <p:cBhvr additive="base">
                                        <p:cTn id="8" dur="500" fill="hold"/>
                                        <p:tgtEl>
                                          <p:spTgt spid="3543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950913"/>
            <a:ext cx="6704013" cy="954087"/>
          </a:xfrm>
        </p:spPr>
        <p:txBody>
          <a:bodyPr/>
          <a:lstStyle/>
          <a:p>
            <a:pPr algn="l"/>
            <a:r>
              <a:rPr lang="en-US" altLang="zh-CN" dirty="0"/>
              <a:t>3.1.3 </a:t>
            </a:r>
            <a:r>
              <a:rPr lang="zh-CN" altLang="en-US" dirty="0"/>
              <a:t>函数的参数传递</a:t>
            </a:r>
          </a:p>
        </p:txBody>
      </p:sp>
      <p:sp>
        <p:nvSpPr>
          <p:cNvPr id="52227" name="内容占位符 2"/>
          <p:cNvSpPr>
            <a:spLocks noGrp="1"/>
          </p:cNvSpPr>
          <p:nvPr>
            <p:ph idx="1"/>
          </p:nvPr>
        </p:nvSpPr>
        <p:spPr>
          <a:xfrm>
            <a:off x="538163" y="1948260"/>
            <a:ext cx="8029575" cy="3919140"/>
          </a:xfrm>
        </p:spPr>
        <p:txBody>
          <a:bodyPr/>
          <a:lstStyle/>
          <a:p>
            <a:pPr eaLnBrk="1" hangingPunct="1">
              <a:lnSpc>
                <a:spcPct val="150000"/>
              </a:lnSpc>
            </a:pPr>
            <a:r>
              <a:rPr lang="zh-CN" altLang="en-US" sz="2800" dirty="0"/>
              <a:t>在函数被调用时才分配形参的存储单元。</a:t>
            </a:r>
          </a:p>
          <a:p>
            <a:pPr eaLnBrk="1" hangingPunct="1">
              <a:lnSpc>
                <a:spcPct val="150000"/>
              </a:lnSpc>
            </a:pPr>
            <a:r>
              <a:rPr lang="zh-CN" altLang="en-US" sz="2800" dirty="0"/>
              <a:t>实参可以是常量、变量或表达式。</a:t>
            </a:r>
          </a:p>
          <a:p>
            <a:pPr eaLnBrk="1" hangingPunct="1">
              <a:lnSpc>
                <a:spcPct val="150000"/>
              </a:lnSpc>
            </a:pPr>
            <a:r>
              <a:rPr lang="zh-CN" altLang="en-US" sz="2800" dirty="0"/>
              <a:t>实参类型必须与形参相符。</a:t>
            </a:r>
          </a:p>
          <a:p>
            <a:pPr eaLnBrk="1" hangingPunct="1">
              <a:lnSpc>
                <a:spcPct val="150000"/>
              </a:lnSpc>
            </a:pPr>
            <a:r>
              <a:rPr lang="zh-CN" altLang="en-US" sz="2800" b="1" dirty="0">
                <a:solidFill>
                  <a:srgbClr val="FF00FF"/>
                </a:solidFill>
              </a:rPr>
              <a:t>值传递</a:t>
            </a:r>
            <a:r>
              <a:rPr lang="zh-CN" altLang="en-US" sz="2800" dirty="0"/>
              <a:t>是传递参数值，即</a:t>
            </a:r>
            <a:r>
              <a:rPr lang="zh-CN" altLang="en-US" sz="2800" dirty="0">
                <a:solidFill>
                  <a:srgbClr val="FF0000"/>
                </a:solidFill>
              </a:rPr>
              <a:t>单向传递</a:t>
            </a:r>
            <a:r>
              <a:rPr lang="zh-CN" altLang="en-US" sz="2800" dirty="0"/>
              <a:t>。</a:t>
            </a:r>
            <a:endParaRPr lang="en-US" altLang="zh-CN" sz="2800" dirty="0"/>
          </a:p>
          <a:p>
            <a:pPr eaLnBrk="1" hangingPunct="1">
              <a:lnSpc>
                <a:spcPct val="150000"/>
              </a:lnSpc>
            </a:pPr>
            <a:r>
              <a:rPr lang="zh-CN" altLang="en-US" sz="2800" b="1" dirty="0">
                <a:solidFill>
                  <a:srgbClr val="FF00FF"/>
                </a:solidFill>
              </a:rPr>
              <a:t>引用传递</a:t>
            </a:r>
            <a:r>
              <a:rPr lang="zh-CN" altLang="en-US" sz="2800" dirty="0"/>
              <a:t>可以实现双向传递</a:t>
            </a:r>
            <a:endParaRPr lang="en-US" altLang="zh-CN" sz="2800" dirty="0"/>
          </a:p>
          <a:p>
            <a:pPr eaLnBrk="1" hangingPunct="1">
              <a:lnSpc>
                <a:spcPct val="150000"/>
              </a:lnSpc>
            </a:pPr>
            <a:r>
              <a:rPr lang="zh-CN" altLang="en-US" sz="2800" dirty="0"/>
              <a:t>常引用作参数可以保障实参数据的安全</a:t>
            </a:r>
          </a:p>
        </p:txBody>
      </p:sp>
      <p:sp>
        <p:nvSpPr>
          <p:cNvPr id="5" name="标题 4"/>
          <p:cNvSpPr txBox="1">
            <a:spLocks/>
          </p:cNvSpPr>
          <p:nvPr/>
        </p:nvSpPr>
        <p:spPr>
          <a:xfrm>
            <a:off x="538163" y="257175"/>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45</a:t>
            </a:fld>
            <a:endParaRPr lang="en-US" altLang="zh-CN" dirty="0"/>
          </a:p>
        </p:txBody>
      </p:sp>
    </p:spTree>
    <p:extLst>
      <p:ext uri="{BB962C8B-B14F-4D97-AF65-F5344CB8AC3E}">
        <p14:creationId xmlns:p14="http://schemas.microsoft.com/office/powerpoint/2010/main" val="182620979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0" y="928688"/>
            <a:ext cx="8229600" cy="1066800"/>
          </a:xfrm>
        </p:spPr>
        <p:txBody>
          <a:bodyPr/>
          <a:lstStyle/>
          <a:p>
            <a:pPr algn="l"/>
            <a:r>
              <a:rPr lang="zh-CN" altLang="en-US" dirty="0"/>
              <a:t>值传递举例</a:t>
            </a:r>
          </a:p>
        </p:txBody>
      </p:sp>
      <p:sp>
        <p:nvSpPr>
          <p:cNvPr id="5"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grpSp>
        <p:nvGrpSpPr>
          <p:cNvPr id="53253" name="Group 24"/>
          <p:cNvGrpSpPr>
            <a:grpSpLocks/>
          </p:cNvGrpSpPr>
          <p:nvPr/>
        </p:nvGrpSpPr>
        <p:grpSpPr bwMode="auto">
          <a:xfrm>
            <a:off x="1269999" y="2022475"/>
            <a:ext cx="6365876" cy="4225925"/>
            <a:chOff x="762" y="1056"/>
            <a:chExt cx="4010" cy="2662"/>
          </a:xfrm>
        </p:grpSpPr>
        <p:sp>
          <p:nvSpPr>
            <p:cNvPr id="53254" name="Rectangle 4"/>
            <p:cNvSpPr>
              <a:spLocks noChangeArrowheads="1"/>
            </p:cNvSpPr>
            <p:nvPr/>
          </p:nvSpPr>
          <p:spPr bwMode="auto">
            <a:xfrm>
              <a:off x="2027" y="2544"/>
              <a:ext cx="1012" cy="402"/>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3255" name="Rectangle 5"/>
            <p:cNvSpPr>
              <a:spLocks noChangeArrowheads="1"/>
            </p:cNvSpPr>
            <p:nvPr/>
          </p:nvSpPr>
          <p:spPr bwMode="auto">
            <a:xfrm>
              <a:off x="3803" y="2567"/>
              <a:ext cx="942" cy="379"/>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9" name="Rectangle 6"/>
            <p:cNvSpPr>
              <a:spLocks noChangeArrowheads="1"/>
            </p:cNvSpPr>
            <p:nvPr/>
          </p:nvSpPr>
          <p:spPr bwMode="auto">
            <a:xfrm>
              <a:off x="1597" y="2578"/>
              <a:ext cx="173" cy="310"/>
            </a:xfrm>
            <a:prstGeom prst="rect">
              <a:avLst/>
            </a:prstGeom>
            <a:noFill/>
            <a:ln w="9525">
              <a:noFill/>
              <a:miter lim="800000"/>
              <a:headEnd/>
              <a:tailEnd/>
            </a:ln>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a:latin typeface="+mn-lt"/>
                  <a:ea typeface="+mn-ea"/>
                </a:rPr>
                <a:t>X</a:t>
              </a:r>
            </a:p>
          </p:txBody>
        </p:sp>
        <p:sp>
          <p:nvSpPr>
            <p:cNvPr id="10" name="Rectangle 7"/>
            <p:cNvSpPr>
              <a:spLocks noChangeArrowheads="1"/>
            </p:cNvSpPr>
            <p:nvPr/>
          </p:nvSpPr>
          <p:spPr bwMode="auto">
            <a:xfrm>
              <a:off x="3550" y="2601"/>
              <a:ext cx="187" cy="310"/>
            </a:xfrm>
            <a:prstGeom prst="rect">
              <a:avLst/>
            </a:prstGeom>
            <a:noFill/>
            <a:ln w="9525">
              <a:noFill/>
              <a:miter lim="800000"/>
              <a:headEnd/>
              <a:tailEnd/>
            </a:ln>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a:latin typeface="+mn-lt"/>
                  <a:ea typeface="+mn-ea"/>
                </a:rPr>
                <a:t>N</a:t>
              </a:r>
            </a:p>
          </p:txBody>
        </p:sp>
        <p:sp>
          <p:nvSpPr>
            <p:cNvPr id="53258" name="Freeform 8"/>
            <p:cNvSpPr>
              <a:spLocks/>
            </p:cNvSpPr>
            <p:nvPr/>
          </p:nvSpPr>
          <p:spPr bwMode="auto">
            <a:xfrm>
              <a:off x="4171" y="2398"/>
              <a:ext cx="158" cy="203"/>
            </a:xfrm>
            <a:custGeom>
              <a:avLst/>
              <a:gdLst>
                <a:gd name="T0" fmla="*/ 493 w 140"/>
                <a:gd name="T1" fmla="*/ 1091 h 180"/>
                <a:gd name="T2" fmla="*/ 0 w 140"/>
                <a:gd name="T3" fmla="*/ 0 h 180"/>
                <a:gd name="T4" fmla="*/ 493 w 140"/>
                <a:gd name="T5" fmla="*/ 369 h 180"/>
                <a:gd name="T6" fmla="*/ 858 w 140"/>
                <a:gd name="T7" fmla="*/ 0 h 180"/>
                <a:gd name="T8" fmla="*/ 493 w 140"/>
                <a:gd name="T9" fmla="*/ 1091 h 180"/>
                <a:gd name="T10" fmla="*/ 0 60000 65536"/>
                <a:gd name="T11" fmla="*/ 0 60000 65536"/>
                <a:gd name="T12" fmla="*/ 0 60000 65536"/>
                <a:gd name="T13" fmla="*/ 0 60000 65536"/>
                <a:gd name="T14" fmla="*/ 0 60000 65536"/>
                <a:gd name="T15" fmla="*/ 0 w 140"/>
                <a:gd name="T16" fmla="*/ 0 h 180"/>
                <a:gd name="T17" fmla="*/ 140 w 140"/>
                <a:gd name="T18" fmla="*/ 180 h 180"/>
              </a:gdLst>
              <a:ahLst/>
              <a:cxnLst>
                <a:cxn ang="T10">
                  <a:pos x="T0" y="T1"/>
                </a:cxn>
                <a:cxn ang="T11">
                  <a:pos x="T2" y="T3"/>
                </a:cxn>
                <a:cxn ang="T12">
                  <a:pos x="T4" y="T5"/>
                </a:cxn>
                <a:cxn ang="T13">
                  <a:pos x="T6" y="T7"/>
                </a:cxn>
                <a:cxn ang="T14">
                  <a:pos x="T8" y="T9"/>
                </a:cxn>
              </a:cxnLst>
              <a:rect l="T15" t="T16" r="T17" b="T18"/>
              <a:pathLst>
                <a:path w="140" h="180">
                  <a:moveTo>
                    <a:pt x="80" y="180"/>
                  </a:moveTo>
                  <a:lnTo>
                    <a:pt x="0" y="0"/>
                  </a:lnTo>
                  <a:lnTo>
                    <a:pt x="80" y="60"/>
                  </a:lnTo>
                  <a:lnTo>
                    <a:pt x="140" y="0"/>
                  </a:lnTo>
                  <a:lnTo>
                    <a:pt x="80" y="1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3259" name="Line 9"/>
            <p:cNvSpPr>
              <a:spLocks noChangeShapeType="1"/>
            </p:cNvSpPr>
            <p:nvPr/>
          </p:nvSpPr>
          <p:spPr bwMode="auto">
            <a:xfrm>
              <a:off x="4261" y="1904"/>
              <a:ext cx="3" cy="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3260" name="Freeform 10"/>
            <p:cNvSpPr>
              <a:spLocks/>
            </p:cNvSpPr>
            <p:nvPr/>
          </p:nvSpPr>
          <p:spPr bwMode="auto">
            <a:xfrm>
              <a:off x="2488" y="2376"/>
              <a:ext cx="157" cy="202"/>
            </a:xfrm>
            <a:custGeom>
              <a:avLst/>
              <a:gdLst>
                <a:gd name="T0" fmla="*/ 444 w 140"/>
                <a:gd name="T1" fmla="*/ 1016 h 180"/>
                <a:gd name="T2" fmla="*/ 0 w 140"/>
                <a:gd name="T3" fmla="*/ 0 h 180"/>
                <a:gd name="T4" fmla="*/ 444 w 140"/>
                <a:gd name="T5" fmla="*/ 332 h 180"/>
                <a:gd name="T6" fmla="*/ 779 w 140"/>
                <a:gd name="T7" fmla="*/ 0 h 180"/>
                <a:gd name="T8" fmla="*/ 444 w 140"/>
                <a:gd name="T9" fmla="*/ 1016 h 180"/>
                <a:gd name="T10" fmla="*/ 0 60000 65536"/>
                <a:gd name="T11" fmla="*/ 0 60000 65536"/>
                <a:gd name="T12" fmla="*/ 0 60000 65536"/>
                <a:gd name="T13" fmla="*/ 0 60000 65536"/>
                <a:gd name="T14" fmla="*/ 0 60000 65536"/>
                <a:gd name="T15" fmla="*/ 0 w 140"/>
                <a:gd name="T16" fmla="*/ 0 h 180"/>
                <a:gd name="T17" fmla="*/ 140 w 140"/>
                <a:gd name="T18" fmla="*/ 180 h 180"/>
              </a:gdLst>
              <a:ahLst/>
              <a:cxnLst>
                <a:cxn ang="T10">
                  <a:pos x="T0" y="T1"/>
                </a:cxn>
                <a:cxn ang="T11">
                  <a:pos x="T2" y="T3"/>
                </a:cxn>
                <a:cxn ang="T12">
                  <a:pos x="T4" y="T5"/>
                </a:cxn>
                <a:cxn ang="T13">
                  <a:pos x="T6" y="T7"/>
                </a:cxn>
                <a:cxn ang="T14">
                  <a:pos x="T8" y="T9"/>
                </a:cxn>
              </a:cxnLst>
              <a:rect l="T15" t="T16" r="T17" b="T18"/>
              <a:pathLst>
                <a:path w="140" h="180">
                  <a:moveTo>
                    <a:pt x="80" y="180"/>
                  </a:moveTo>
                  <a:lnTo>
                    <a:pt x="0" y="0"/>
                  </a:lnTo>
                  <a:lnTo>
                    <a:pt x="80" y="60"/>
                  </a:lnTo>
                  <a:lnTo>
                    <a:pt x="140" y="0"/>
                  </a:lnTo>
                  <a:lnTo>
                    <a:pt x="80" y="1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3261" name="Line 11"/>
            <p:cNvSpPr>
              <a:spLocks noChangeShapeType="1"/>
            </p:cNvSpPr>
            <p:nvPr/>
          </p:nvSpPr>
          <p:spPr bwMode="auto">
            <a:xfrm>
              <a:off x="2578" y="1881"/>
              <a:ext cx="3" cy="5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3262" name="Rectangle 12"/>
            <p:cNvSpPr>
              <a:spLocks noChangeArrowheads="1"/>
            </p:cNvSpPr>
            <p:nvPr/>
          </p:nvSpPr>
          <p:spPr bwMode="auto">
            <a:xfrm>
              <a:off x="762" y="3072"/>
              <a:ext cx="12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3200" b="1">
                  <a:latin typeface="+mn-lt"/>
                  <a:ea typeface="+mn-ea"/>
                </a:rPr>
                <a:t>被调函数：</a:t>
              </a:r>
              <a:endParaRPr lang="zh-CN" altLang="en-US" sz="3200">
                <a:latin typeface="+mn-lt"/>
                <a:ea typeface="+mn-ea"/>
              </a:endParaRPr>
            </a:p>
          </p:txBody>
        </p:sp>
        <p:sp>
          <p:nvSpPr>
            <p:cNvPr id="53263" name="Rectangle 13"/>
            <p:cNvSpPr>
              <a:spLocks noChangeArrowheads="1"/>
            </p:cNvSpPr>
            <p:nvPr/>
          </p:nvSpPr>
          <p:spPr bwMode="auto">
            <a:xfrm>
              <a:off x="790" y="1075"/>
              <a:ext cx="12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3200" b="1" dirty="0">
                  <a:latin typeface="+mn-lt"/>
                  <a:ea typeface="+mn-ea"/>
                </a:rPr>
                <a:t>主调函数：</a:t>
              </a:r>
              <a:endParaRPr lang="zh-CN" altLang="en-US" sz="3200" dirty="0">
                <a:latin typeface="+mn-lt"/>
                <a:ea typeface="+mn-ea"/>
              </a:endParaRPr>
            </a:p>
          </p:txBody>
        </p:sp>
        <p:sp>
          <p:nvSpPr>
            <p:cNvPr id="53264" name="Rectangle 14"/>
            <p:cNvSpPr>
              <a:spLocks noChangeArrowheads="1"/>
            </p:cNvSpPr>
            <p:nvPr/>
          </p:nvSpPr>
          <p:spPr bwMode="auto">
            <a:xfrm>
              <a:off x="3781" y="1600"/>
              <a:ext cx="964" cy="383"/>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3265" name="Rectangle 15"/>
            <p:cNvSpPr>
              <a:spLocks noChangeArrowheads="1"/>
            </p:cNvSpPr>
            <p:nvPr/>
          </p:nvSpPr>
          <p:spPr bwMode="auto">
            <a:xfrm>
              <a:off x="4211" y="1637"/>
              <a:ext cx="1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b="1">
                  <a:latin typeface="+mn-lt"/>
                  <a:ea typeface="+mn-ea"/>
                </a:rPr>
                <a:t>3</a:t>
              </a:r>
              <a:endParaRPr lang="en-US" altLang="zh-CN" sz="3200">
                <a:latin typeface="+mn-lt"/>
                <a:ea typeface="+mn-ea"/>
              </a:endParaRPr>
            </a:p>
          </p:txBody>
        </p:sp>
        <p:sp>
          <p:nvSpPr>
            <p:cNvPr id="53266" name="Rectangle 16"/>
            <p:cNvSpPr>
              <a:spLocks noChangeArrowheads="1"/>
            </p:cNvSpPr>
            <p:nvPr/>
          </p:nvSpPr>
          <p:spPr bwMode="auto">
            <a:xfrm>
              <a:off x="2007" y="1600"/>
              <a:ext cx="987" cy="383"/>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3267" name="Rectangle 17"/>
            <p:cNvSpPr>
              <a:spLocks noChangeArrowheads="1"/>
            </p:cNvSpPr>
            <p:nvPr/>
          </p:nvSpPr>
          <p:spPr bwMode="auto">
            <a:xfrm>
              <a:off x="2287" y="1659"/>
              <a:ext cx="4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b="1">
                  <a:solidFill>
                    <a:schemeClr val="bg2"/>
                  </a:solidFill>
                  <a:latin typeface="+mn-lt"/>
                  <a:ea typeface="+mn-ea"/>
                </a:rPr>
                <a:t> </a:t>
              </a:r>
              <a:r>
                <a:rPr lang="en-US" altLang="zh-CN" sz="3200" b="1">
                  <a:latin typeface="+mn-lt"/>
                  <a:ea typeface="+mn-ea"/>
                </a:rPr>
                <a:t>2.5</a:t>
              </a:r>
              <a:endParaRPr lang="en-US" altLang="zh-CN" sz="3200" dirty="0">
                <a:latin typeface="+mn-lt"/>
                <a:ea typeface="+mn-ea"/>
              </a:endParaRPr>
            </a:p>
          </p:txBody>
        </p:sp>
        <p:sp>
          <p:nvSpPr>
            <p:cNvPr id="21" name="Rectangle 18"/>
            <p:cNvSpPr>
              <a:spLocks noChangeArrowheads="1"/>
            </p:cNvSpPr>
            <p:nvPr/>
          </p:nvSpPr>
          <p:spPr bwMode="auto">
            <a:xfrm>
              <a:off x="1592" y="1637"/>
              <a:ext cx="173" cy="310"/>
            </a:xfrm>
            <a:prstGeom prst="rect">
              <a:avLst/>
            </a:prstGeom>
            <a:noFill/>
            <a:ln w="9525">
              <a:noFill/>
              <a:miter lim="800000"/>
              <a:headEnd/>
              <a:tailEnd/>
            </a:ln>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a:latin typeface="+mn-lt"/>
                  <a:ea typeface="+mn-ea"/>
                </a:rPr>
                <a:t>A</a:t>
              </a:r>
            </a:p>
          </p:txBody>
        </p:sp>
        <p:sp>
          <p:nvSpPr>
            <p:cNvPr id="22" name="Rectangle 19"/>
            <p:cNvSpPr>
              <a:spLocks noChangeArrowheads="1"/>
            </p:cNvSpPr>
            <p:nvPr/>
          </p:nvSpPr>
          <p:spPr bwMode="auto">
            <a:xfrm>
              <a:off x="2478" y="1056"/>
              <a:ext cx="1809" cy="310"/>
            </a:xfrm>
            <a:prstGeom prst="rect">
              <a:avLst/>
            </a:prstGeom>
            <a:noFill/>
            <a:ln w="9525">
              <a:noFill/>
              <a:miter lim="800000"/>
              <a:headEnd/>
              <a:tailEnd/>
            </a:ln>
          </p:spPr>
          <p:txBody>
            <a:bodyPr wrap="none" lIns="0" tIns="0" rIns="0" bIns="0">
              <a:spAutoFit/>
            </a:bodyPr>
            <a:lstStyle/>
            <a:p>
              <a:pPr algn="just">
                <a:defRPr/>
              </a:pPr>
              <a:r>
                <a:rPr lang="en-US" altLang="zh-CN" sz="3200">
                  <a:latin typeface="+mn-lt"/>
                  <a:ea typeface="+mn-ea"/>
                </a:rPr>
                <a:t>D = power(A,3</a:t>
              </a:r>
              <a:r>
                <a:rPr lang="en-US" altLang="zh-CN" sz="3200" dirty="0">
                  <a:latin typeface="+mn-lt"/>
                  <a:ea typeface="+mn-ea"/>
                </a:rPr>
                <a:t>)</a:t>
              </a:r>
            </a:p>
          </p:txBody>
        </p:sp>
        <p:sp>
          <p:nvSpPr>
            <p:cNvPr id="53270" name="Rectangle 20"/>
            <p:cNvSpPr>
              <a:spLocks noChangeArrowheads="1"/>
            </p:cNvSpPr>
            <p:nvPr/>
          </p:nvSpPr>
          <p:spPr bwMode="auto">
            <a:xfrm>
              <a:off x="2309" y="2623"/>
              <a:ext cx="4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b="1">
                  <a:solidFill>
                    <a:schemeClr val="bg2"/>
                  </a:solidFill>
                  <a:latin typeface="+mn-lt"/>
                  <a:ea typeface="+mn-ea"/>
                </a:rPr>
                <a:t> </a:t>
              </a:r>
              <a:r>
                <a:rPr lang="en-US" altLang="zh-CN" sz="3200" b="1">
                  <a:latin typeface="+mn-lt"/>
                  <a:ea typeface="+mn-ea"/>
                </a:rPr>
                <a:t>2.5</a:t>
              </a:r>
              <a:endParaRPr lang="en-US" altLang="zh-CN" sz="3200" dirty="0">
                <a:latin typeface="+mn-lt"/>
                <a:ea typeface="+mn-ea"/>
              </a:endParaRPr>
            </a:p>
          </p:txBody>
        </p:sp>
        <p:sp>
          <p:nvSpPr>
            <p:cNvPr id="53271" name="Rectangle 21"/>
            <p:cNvSpPr>
              <a:spLocks noChangeArrowheads="1"/>
            </p:cNvSpPr>
            <p:nvPr/>
          </p:nvSpPr>
          <p:spPr bwMode="auto">
            <a:xfrm>
              <a:off x="4189" y="2623"/>
              <a:ext cx="1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b="1">
                  <a:latin typeface="+mn-lt"/>
                  <a:ea typeface="+mn-ea"/>
                </a:rPr>
                <a:t>3</a:t>
              </a:r>
              <a:endParaRPr lang="en-US" altLang="zh-CN" sz="3200">
                <a:latin typeface="+mn-lt"/>
                <a:ea typeface="+mn-ea"/>
              </a:endParaRPr>
            </a:p>
          </p:txBody>
        </p:sp>
        <p:sp>
          <p:nvSpPr>
            <p:cNvPr id="25" name="Rectangle 22"/>
            <p:cNvSpPr>
              <a:spLocks noChangeArrowheads="1"/>
            </p:cNvSpPr>
            <p:nvPr/>
          </p:nvSpPr>
          <p:spPr bwMode="auto">
            <a:xfrm>
              <a:off x="1430" y="3408"/>
              <a:ext cx="3342" cy="310"/>
            </a:xfrm>
            <a:prstGeom prst="rect">
              <a:avLst/>
            </a:prstGeom>
            <a:noFill/>
            <a:ln w="9525">
              <a:noFill/>
              <a:miter lim="800000"/>
              <a:headEnd/>
              <a:tailEnd/>
            </a:ln>
          </p:spPr>
          <p:txBody>
            <a:bodyPr wrap="none" lIns="0" tIns="0" rIns="0" bIns="0">
              <a:spAutoFit/>
            </a:bodyPr>
            <a:lstStyle/>
            <a:p>
              <a:pPr algn="just">
                <a:defRPr/>
              </a:pPr>
              <a:r>
                <a:rPr lang="en-US" altLang="zh-CN" sz="3200" dirty="0">
                  <a:latin typeface="+mn-lt"/>
                  <a:ea typeface="+mn-ea"/>
                </a:rPr>
                <a:t>double power(double </a:t>
              </a:r>
              <a:r>
                <a:rPr lang="en-US" altLang="zh-CN" sz="3200" dirty="0" err="1">
                  <a:latin typeface="+mn-lt"/>
                  <a:ea typeface="+mn-ea"/>
                </a:rPr>
                <a:t>X,int</a:t>
              </a:r>
              <a:r>
                <a:rPr lang="en-US" altLang="zh-CN" sz="3200" dirty="0">
                  <a:latin typeface="+mn-lt"/>
                  <a:ea typeface="+mn-ea"/>
                </a:rPr>
                <a:t> N)</a:t>
              </a:r>
            </a:p>
          </p:txBody>
        </p:sp>
      </p:grpSp>
      <p:sp>
        <p:nvSpPr>
          <p:cNvPr id="2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46</a:t>
            </a:fld>
            <a:endParaRPr lang="en-US" altLang="zh-CN" dirty="0"/>
          </a:p>
        </p:txBody>
      </p:sp>
    </p:spTree>
    <p:extLst>
      <p:ext uri="{BB962C8B-B14F-4D97-AF65-F5344CB8AC3E}">
        <p14:creationId xmlns:p14="http://schemas.microsoft.com/office/powerpoint/2010/main" val="196020957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9041" y="946150"/>
            <a:ext cx="6704013" cy="954087"/>
          </a:xfrm>
        </p:spPr>
        <p:txBody>
          <a:bodyPr/>
          <a:lstStyle/>
          <a:p>
            <a:pPr algn="l"/>
            <a:r>
              <a:rPr lang="zh-CN" altLang="en-US" dirty="0"/>
              <a:t>例</a:t>
            </a:r>
            <a:r>
              <a:rPr lang="en-US" altLang="zh-CN" dirty="0"/>
              <a:t>3-11 </a:t>
            </a:r>
            <a:r>
              <a:rPr lang="zh-CN" altLang="en-US" dirty="0"/>
              <a:t>输入两个整数交换后输出</a:t>
            </a:r>
          </a:p>
        </p:txBody>
      </p:sp>
      <p:sp>
        <p:nvSpPr>
          <p:cNvPr id="54275" name="内容占位符 2"/>
          <p:cNvSpPr>
            <a:spLocks noGrp="1"/>
          </p:cNvSpPr>
          <p:nvPr>
            <p:ph idx="1"/>
          </p:nvPr>
        </p:nvSpPr>
        <p:spPr>
          <a:xfrm>
            <a:off x="557212" y="1752600"/>
            <a:ext cx="8029575" cy="4953000"/>
          </a:xfrm>
          <a:solidFill>
            <a:srgbClr val="85FFFF"/>
          </a:solidFill>
        </p:spPr>
        <p:txBody>
          <a:bodyPr/>
          <a:lstStyle/>
          <a:p>
            <a:pPr eaLnBrk="1" hangingPunct="1">
              <a:lnSpc>
                <a:spcPct val="90000"/>
              </a:lnSpc>
              <a:spcBef>
                <a:spcPct val="10000"/>
              </a:spcBef>
              <a:buFont typeface="Wingdings" panose="05000000000000000000" pitchFamily="2" charset="2"/>
              <a:buNone/>
            </a:pPr>
            <a:r>
              <a:rPr lang="en-US" altLang="zh-CN" sz="2000" dirty="0"/>
              <a:t>#include&lt;</a:t>
            </a:r>
            <a:r>
              <a:rPr lang="en-US" altLang="zh-CN" sz="2000" dirty="0" err="1"/>
              <a:t>iostream</a:t>
            </a:r>
            <a:r>
              <a:rPr lang="en-US" altLang="zh-CN" sz="2000" dirty="0"/>
              <a:t>&gt;</a:t>
            </a:r>
          </a:p>
          <a:p>
            <a:pPr eaLnBrk="1" hangingPunct="1">
              <a:lnSpc>
                <a:spcPct val="90000"/>
              </a:lnSpc>
              <a:spcBef>
                <a:spcPct val="10000"/>
              </a:spcBef>
              <a:buFont typeface="Wingdings" panose="05000000000000000000" pitchFamily="2" charset="2"/>
              <a:buNone/>
            </a:pPr>
            <a:r>
              <a:rPr lang="en-US" altLang="zh-CN" sz="2000" dirty="0"/>
              <a:t>using namespace </a:t>
            </a:r>
            <a:r>
              <a:rPr lang="en-US" altLang="zh-CN" sz="2000" dirty="0" err="1"/>
              <a:t>std</a:t>
            </a:r>
            <a:r>
              <a:rPr lang="en-US" altLang="zh-CN" sz="2000" dirty="0"/>
              <a:t>;</a:t>
            </a:r>
          </a:p>
          <a:p>
            <a:pPr eaLnBrk="1" hangingPunct="1">
              <a:lnSpc>
                <a:spcPct val="90000"/>
              </a:lnSpc>
              <a:spcBef>
                <a:spcPct val="10000"/>
              </a:spcBef>
              <a:buFont typeface="Wingdings" panose="05000000000000000000" pitchFamily="2" charset="2"/>
              <a:buNone/>
            </a:pPr>
            <a:r>
              <a:rPr lang="fr-FR" altLang="zh-CN" sz="2000" dirty="0"/>
              <a:t>void </a:t>
            </a:r>
            <a:r>
              <a:rPr lang="fr-FR" altLang="zh-CN" sz="2000" dirty="0">
                <a:solidFill>
                  <a:srgbClr val="C00000"/>
                </a:solidFill>
              </a:rPr>
              <a:t>swap</a:t>
            </a:r>
            <a:r>
              <a:rPr lang="fr-FR" altLang="zh-CN" sz="2000" dirty="0"/>
              <a:t>(int a, int b) {</a:t>
            </a:r>
          </a:p>
          <a:p>
            <a:pPr eaLnBrk="1" hangingPunct="1">
              <a:lnSpc>
                <a:spcPct val="90000"/>
              </a:lnSpc>
              <a:spcBef>
                <a:spcPct val="10000"/>
              </a:spcBef>
              <a:buFont typeface="Wingdings" panose="05000000000000000000" pitchFamily="2" charset="2"/>
              <a:buNone/>
            </a:pPr>
            <a:r>
              <a:rPr lang="fr-FR" altLang="zh-CN" sz="2000" dirty="0"/>
              <a:t>	int t = a;</a:t>
            </a:r>
          </a:p>
          <a:p>
            <a:pPr eaLnBrk="1" hangingPunct="1">
              <a:lnSpc>
                <a:spcPct val="90000"/>
              </a:lnSpc>
              <a:spcBef>
                <a:spcPct val="10000"/>
              </a:spcBef>
              <a:buFont typeface="Wingdings" panose="05000000000000000000" pitchFamily="2" charset="2"/>
              <a:buNone/>
            </a:pPr>
            <a:r>
              <a:rPr lang="fr-FR" altLang="zh-CN" sz="2000" dirty="0"/>
              <a:t>	a = b;</a:t>
            </a:r>
          </a:p>
          <a:p>
            <a:pPr eaLnBrk="1" hangingPunct="1">
              <a:lnSpc>
                <a:spcPct val="90000"/>
              </a:lnSpc>
              <a:spcBef>
                <a:spcPct val="10000"/>
              </a:spcBef>
              <a:buFont typeface="Wingdings" panose="05000000000000000000" pitchFamily="2" charset="2"/>
              <a:buNone/>
            </a:pPr>
            <a:r>
              <a:rPr lang="fr-FR" altLang="zh-CN" sz="2000" dirty="0"/>
              <a:t>	b = t;</a:t>
            </a:r>
          </a:p>
          <a:p>
            <a:pPr eaLnBrk="1" hangingPunct="1">
              <a:lnSpc>
                <a:spcPct val="90000"/>
              </a:lnSpc>
              <a:spcBef>
                <a:spcPct val="10000"/>
              </a:spcBef>
              <a:buFont typeface="Wingdings" panose="05000000000000000000" pitchFamily="2" charset="2"/>
              <a:buNone/>
            </a:pPr>
            <a:r>
              <a:rPr lang="fr-FR" altLang="zh-CN" sz="2000" dirty="0"/>
              <a:t>}</a:t>
            </a:r>
          </a:p>
          <a:p>
            <a:pPr eaLnBrk="1" hangingPunct="1">
              <a:lnSpc>
                <a:spcPct val="90000"/>
              </a:lnSpc>
              <a:buFont typeface="Wingdings" panose="05000000000000000000" pitchFamily="2" charset="2"/>
              <a:buNone/>
            </a:pPr>
            <a:r>
              <a:rPr lang="en-US" altLang="zh-CN" sz="2000" dirty="0" err="1"/>
              <a:t>int</a:t>
            </a:r>
            <a:r>
              <a:rPr lang="en-US" altLang="zh-CN" sz="2000" dirty="0"/>
              <a:t> main() {</a:t>
            </a:r>
          </a:p>
          <a:p>
            <a:pPr eaLnBrk="1" hangingPunct="1">
              <a:lnSpc>
                <a:spcPct val="90000"/>
              </a:lnSpc>
              <a:buFont typeface="Wingdings" panose="05000000000000000000" pitchFamily="2" charset="2"/>
              <a:buNone/>
            </a:pPr>
            <a:r>
              <a:rPr lang="en-US" altLang="zh-CN" sz="2000" dirty="0"/>
              <a:t>	</a:t>
            </a:r>
            <a:r>
              <a:rPr lang="en-US" altLang="zh-CN" sz="2000" dirty="0" err="1"/>
              <a:t>int</a:t>
            </a:r>
            <a:r>
              <a:rPr lang="en-US" altLang="zh-CN" sz="2000" dirty="0"/>
              <a:t> x = 5, y = 10;</a:t>
            </a:r>
          </a:p>
          <a:p>
            <a:pPr eaLnBrk="1" hangingPunct="1">
              <a:lnSpc>
                <a:spcPct val="90000"/>
              </a:lnSpc>
              <a:buFont typeface="Wingdings" panose="05000000000000000000" pitchFamily="2" charset="2"/>
              <a:buNone/>
            </a:pPr>
            <a:r>
              <a:rPr lang="en-US" altLang="zh-CN" sz="2000" dirty="0"/>
              <a:t>	</a:t>
            </a:r>
            <a:r>
              <a:rPr lang="en-US" altLang="zh-CN" sz="2000" dirty="0" err="1"/>
              <a:t>cout</a:t>
            </a:r>
            <a:r>
              <a:rPr lang="en-US" altLang="zh-CN" sz="2000" dirty="0"/>
              <a:t> &lt;&lt; "x = " &lt;&lt; x &lt;&lt; "  y = " &lt;&lt; y &lt;&lt; </a:t>
            </a:r>
            <a:r>
              <a:rPr lang="en-US" altLang="zh-CN" sz="2000" dirty="0" err="1"/>
              <a:t>endl</a:t>
            </a:r>
            <a:r>
              <a:rPr lang="en-US" altLang="zh-CN" sz="2000" dirty="0"/>
              <a:t>;</a:t>
            </a:r>
          </a:p>
          <a:p>
            <a:pPr eaLnBrk="1" hangingPunct="1">
              <a:lnSpc>
                <a:spcPct val="90000"/>
              </a:lnSpc>
              <a:buFont typeface="Wingdings" panose="05000000000000000000" pitchFamily="2" charset="2"/>
              <a:buNone/>
            </a:pPr>
            <a:r>
              <a:rPr lang="en-US" altLang="zh-CN" sz="2000" dirty="0"/>
              <a:t>	</a:t>
            </a:r>
            <a:r>
              <a:rPr lang="en-US" altLang="zh-CN" sz="2000" dirty="0">
                <a:solidFill>
                  <a:srgbClr val="C00000"/>
                </a:solidFill>
              </a:rPr>
              <a:t>swap</a:t>
            </a:r>
            <a:r>
              <a:rPr lang="en-US" altLang="zh-CN" sz="2000" dirty="0"/>
              <a:t>(x, y);</a:t>
            </a:r>
          </a:p>
          <a:p>
            <a:pPr eaLnBrk="1" hangingPunct="1">
              <a:lnSpc>
                <a:spcPct val="90000"/>
              </a:lnSpc>
              <a:buFont typeface="Wingdings" panose="05000000000000000000" pitchFamily="2" charset="2"/>
              <a:buNone/>
            </a:pPr>
            <a:r>
              <a:rPr lang="en-US" altLang="zh-CN" sz="2000" dirty="0"/>
              <a:t>	</a:t>
            </a:r>
            <a:r>
              <a:rPr lang="en-US" altLang="zh-CN" sz="2000" dirty="0" err="1"/>
              <a:t>cout</a:t>
            </a:r>
            <a:r>
              <a:rPr lang="en-US" altLang="zh-CN" sz="2000" dirty="0"/>
              <a:t> &lt;&lt; "x = " &lt;&lt; x &lt;&lt; "  y = " &lt;&lt; y &lt;&lt; </a:t>
            </a:r>
            <a:r>
              <a:rPr lang="en-US" altLang="zh-CN" sz="2000" dirty="0" err="1"/>
              <a:t>endl</a:t>
            </a:r>
            <a:r>
              <a:rPr lang="en-US" altLang="zh-CN" sz="2000" dirty="0"/>
              <a:t>;</a:t>
            </a:r>
          </a:p>
          <a:p>
            <a:pPr eaLnBrk="1" hangingPunct="1">
              <a:lnSpc>
                <a:spcPct val="90000"/>
              </a:lnSpc>
              <a:buFont typeface="Wingdings" panose="05000000000000000000" pitchFamily="2" charset="2"/>
              <a:buNone/>
            </a:pPr>
            <a:r>
              <a:rPr lang="en-US" altLang="zh-CN" sz="2000" dirty="0"/>
              <a:t>	return 0;</a:t>
            </a:r>
          </a:p>
          <a:p>
            <a:pPr eaLnBrk="1" hangingPunct="1">
              <a:lnSpc>
                <a:spcPct val="90000"/>
              </a:lnSpc>
              <a:buFont typeface="Wingdings" panose="05000000000000000000" pitchFamily="2" charset="2"/>
              <a:buNone/>
            </a:pPr>
            <a:r>
              <a:rPr lang="en-US" altLang="zh-CN" sz="2000" dirty="0"/>
              <a:t>}</a:t>
            </a:r>
            <a:endParaRPr lang="fr-FR" altLang="zh-CN" sz="2000" dirty="0"/>
          </a:p>
          <a:p>
            <a:endParaRPr lang="zh-CN" altLang="en-US" dirty="0"/>
          </a:p>
        </p:txBody>
      </p:sp>
      <p:sp>
        <p:nvSpPr>
          <p:cNvPr id="54278" name="Text Box 4"/>
          <p:cNvSpPr txBox="1">
            <a:spLocks noChangeArrowheads="1"/>
          </p:cNvSpPr>
          <p:nvPr/>
        </p:nvSpPr>
        <p:spPr bwMode="auto">
          <a:xfrm>
            <a:off x="4419600" y="5751513"/>
            <a:ext cx="4143375" cy="954087"/>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sz="2000" b="1" dirty="0">
                <a:latin typeface="宋体" panose="02010600030101010101" pitchFamily="2" charset="-122"/>
                <a:ea typeface="宋体" panose="02010600030101010101" pitchFamily="2" charset="-122"/>
              </a:rPr>
              <a:t>运行结果：</a:t>
            </a:r>
          </a:p>
          <a:p>
            <a:pPr eaLnBrk="1" hangingPunct="1">
              <a:lnSpc>
                <a:spcPct val="90000"/>
              </a:lnSpc>
              <a:buFont typeface="Wingdings" panose="05000000000000000000" pitchFamily="2" charset="2"/>
              <a:buNone/>
            </a:pPr>
            <a:r>
              <a:rPr lang="en-US" altLang="zh-CN" sz="2000">
                <a:latin typeface="宋体" panose="02010600030101010101" pitchFamily="2" charset="-122"/>
              </a:rPr>
              <a:t>	x = 5      y = 10</a:t>
            </a:r>
            <a:endParaRPr lang="en-US" altLang="zh-CN" sz="2000" dirty="0">
              <a:latin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宋体" panose="02010600030101010101" pitchFamily="2" charset="-122"/>
              </a:rPr>
              <a:t>	x = 5      y = 10</a:t>
            </a:r>
            <a:endParaRPr lang="en-US" altLang="zh-CN" sz="2000" dirty="0">
              <a:latin typeface="宋体" panose="02010600030101010101" pitchFamily="2" charset="-122"/>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47</a:t>
            </a:fld>
            <a:endParaRPr lang="en-US" altLang="zh-CN" dirty="0"/>
          </a:p>
        </p:txBody>
      </p:sp>
      <p:sp>
        <p:nvSpPr>
          <p:cNvPr id="7"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Tree>
    <p:extLst>
      <p:ext uri="{BB962C8B-B14F-4D97-AF65-F5344CB8AC3E}">
        <p14:creationId xmlns:p14="http://schemas.microsoft.com/office/powerpoint/2010/main" val="284658052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8688" y="990600"/>
            <a:ext cx="7291387" cy="5715000"/>
            <a:chOff x="928688" y="685800"/>
            <a:chExt cx="7291387" cy="5715000"/>
          </a:xfrm>
        </p:grpSpPr>
        <p:sp>
          <p:nvSpPr>
            <p:cNvPr id="55301" name="Text Box 88"/>
            <p:cNvSpPr txBox="1">
              <a:spLocks noChangeArrowheads="1"/>
            </p:cNvSpPr>
            <p:nvPr/>
          </p:nvSpPr>
          <p:spPr bwMode="auto">
            <a:xfrm>
              <a:off x="4120070" y="2794343"/>
              <a:ext cx="732658" cy="2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a=b;</a:t>
              </a:r>
            </a:p>
          </p:txBody>
        </p:sp>
        <p:sp>
          <p:nvSpPr>
            <p:cNvPr id="55302" name="Text Box 91"/>
            <p:cNvSpPr txBox="1">
              <a:spLocks noChangeArrowheads="1"/>
            </p:cNvSpPr>
            <p:nvPr/>
          </p:nvSpPr>
          <p:spPr bwMode="auto">
            <a:xfrm>
              <a:off x="4727906" y="685800"/>
              <a:ext cx="855834" cy="334104"/>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03" name="Text Box 92"/>
            <p:cNvSpPr txBox="1">
              <a:spLocks noChangeArrowheads="1"/>
            </p:cNvSpPr>
            <p:nvPr/>
          </p:nvSpPr>
          <p:spPr bwMode="auto">
            <a:xfrm>
              <a:off x="4590332" y="111471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x</a:t>
              </a:r>
              <a:endParaRPr kumimoji="0" lang="en-US" altLang="zh-CN" dirty="0">
                <a:latin typeface="+mn-lt"/>
                <a:ea typeface="+mn-ea"/>
              </a:endParaRPr>
            </a:p>
          </p:txBody>
        </p:sp>
        <p:sp>
          <p:nvSpPr>
            <p:cNvPr id="55304" name="Text Box 94"/>
            <p:cNvSpPr txBox="1">
              <a:spLocks noChangeArrowheads="1"/>
            </p:cNvSpPr>
            <p:nvPr/>
          </p:nvSpPr>
          <p:spPr bwMode="auto">
            <a:xfrm>
              <a:off x="5814095" y="685800"/>
              <a:ext cx="855834" cy="334104"/>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05" name="Text Box 95"/>
            <p:cNvSpPr txBox="1">
              <a:spLocks noChangeArrowheads="1"/>
            </p:cNvSpPr>
            <p:nvPr/>
          </p:nvSpPr>
          <p:spPr bwMode="auto">
            <a:xfrm>
              <a:off x="5662125" y="111471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y</a:t>
              </a:r>
              <a:endParaRPr kumimoji="0" lang="en-US" altLang="zh-CN" dirty="0">
                <a:latin typeface="+mn-lt"/>
                <a:ea typeface="+mn-ea"/>
              </a:endParaRPr>
            </a:p>
          </p:txBody>
        </p:sp>
        <p:sp>
          <p:nvSpPr>
            <p:cNvPr id="55306" name="Text Box 97"/>
            <p:cNvSpPr txBox="1">
              <a:spLocks noChangeArrowheads="1"/>
            </p:cNvSpPr>
            <p:nvPr/>
          </p:nvSpPr>
          <p:spPr bwMode="auto">
            <a:xfrm>
              <a:off x="4727906" y="1630922"/>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07" name="Text Box 98"/>
            <p:cNvSpPr txBox="1">
              <a:spLocks noChangeArrowheads="1"/>
            </p:cNvSpPr>
            <p:nvPr/>
          </p:nvSpPr>
          <p:spPr bwMode="auto">
            <a:xfrm>
              <a:off x="4723106" y="2032750"/>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a</a:t>
              </a:r>
              <a:endParaRPr kumimoji="0" lang="en-US" altLang="zh-CN" dirty="0">
                <a:latin typeface="+mn-lt"/>
                <a:ea typeface="+mn-ea"/>
              </a:endParaRPr>
            </a:p>
          </p:txBody>
        </p:sp>
        <p:sp>
          <p:nvSpPr>
            <p:cNvPr id="55308" name="Text Box 100"/>
            <p:cNvSpPr txBox="1">
              <a:spLocks noChangeArrowheads="1"/>
            </p:cNvSpPr>
            <p:nvPr/>
          </p:nvSpPr>
          <p:spPr bwMode="auto">
            <a:xfrm>
              <a:off x="5814095" y="1630922"/>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09" name="Text Box 101"/>
            <p:cNvSpPr txBox="1">
              <a:spLocks noChangeArrowheads="1"/>
            </p:cNvSpPr>
            <p:nvPr/>
          </p:nvSpPr>
          <p:spPr bwMode="auto">
            <a:xfrm>
              <a:off x="5809296" y="2032750"/>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b</a:t>
              </a:r>
              <a:endParaRPr kumimoji="0" lang="en-US" altLang="zh-CN" dirty="0">
                <a:latin typeface="+mn-lt"/>
                <a:ea typeface="+mn-ea"/>
              </a:endParaRPr>
            </a:p>
          </p:txBody>
        </p:sp>
        <p:sp>
          <p:nvSpPr>
            <p:cNvPr id="55310" name="Line 102"/>
            <p:cNvSpPr>
              <a:spLocks noChangeShapeType="1"/>
            </p:cNvSpPr>
            <p:nvPr/>
          </p:nvSpPr>
          <p:spPr bwMode="auto">
            <a:xfrm>
              <a:off x="5148624" y="1019904"/>
              <a:ext cx="0" cy="611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11" name="Line 103"/>
            <p:cNvSpPr>
              <a:spLocks noChangeShapeType="1"/>
            </p:cNvSpPr>
            <p:nvPr/>
          </p:nvSpPr>
          <p:spPr bwMode="auto">
            <a:xfrm>
              <a:off x="6234814" y="1019904"/>
              <a:ext cx="0" cy="6110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12" name="Text Box 104"/>
            <p:cNvSpPr txBox="1">
              <a:spLocks noChangeArrowheads="1"/>
            </p:cNvSpPr>
            <p:nvPr/>
          </p:nvSpPr>
          <p:spPr bwMode="auto">
            <a:xfrm>
              <a:off x="1143000" y="723424"/>
              <a:ext cx="2946629" cy="7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sz="2000" dirty="0">
                  <a:latin typeface="+mn-lt"/>
                  <a:ea typeface="+mn-ea"/>
                </a:rPr>
                <a:t>执行主函数中的函数调用</a:t>
              </a:r>
              <a:r>
                <a:rPr kumimoji="0" lang="en-US" altLang="zh-CN" sz="2000" b="1" dirty="0">
                  <a:latin typeface="+mn-lt"/>
                  <a:ea typeface="+mn-ea"/>
                </a:rPr>
                <a:t>swap(</a:t>
              </a:r>
              <a:r>
                <a:rPr kumimoji="0" lang="en-US" altLang="zh-CN" sz="2000" b="1" dirty="0" err="1">
                  <a:latin typeface="+mn-lt"/>
                  <a:ea typeface="+mn-ea"/>
                </a:rPr>
                <a:t>x,y</a:t>
              </a:r>
              <a:r>
                <a:rPr kumimoji="0" lang="en-US" altLang="zh-CN" sz="2000" b="1" dirty="0">
                  <a:latin typeface="+mn-lt"/>
                  <a:ea typeface="+mn-ea"/>
                </a:rPr>
                <a:t>);</a:t>
              </a:r>
            </a:p>
          </p:txBody>
        </p:sp>
        <p:sp>
          <p:nvSpPr>
            <p:cNvPr id="55313" name="Text Box 105"/>
            <p:cNvSpPr txBox="1">
              <a:spLocks noChangeArrowheads="1"/>
            </p:cNvSpPr>
            <p:nvPr/>
          </p:nvSpPr>
          <p:spPr bwMode="auto">
            <a:xfrm>
              <a:off x="1797320" y="2780799"/>
              <a:ext cx="734258" cy="26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t=a;</a:t>
              </a:r>
            </a:p>
          </p:txBody>
        </p:sp>
        <p:sp>
          <p:nvSpPr>
            <p:cNvPr id="55314" name="Text Box 109"/>
            <p:cNvSpPr txBox="1">
              <a:spLocks noChangeArrowheads="1"/>
            </p:cNvSpPr>
            <p:nvPr/>
          </p:nvSpPr>
          <p:spPr bwMode="auto">
            <a:xfrm>
              <a:off x="1010272" y="3394827"/>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15" name="Text Box 110"/>
            <p:cNvSpPr txBox="1">
              <a:spLocks noChangeArrowheads="1"/>
            </p:cNvSpPr>
            <p:nvPr/>
          </p:nvSpPr>
          <p:spPr bwMode="auto">
            <a:xfrm>
              <a:off x="1005473" y="3796655"/>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x</a:t>
              </a:r>
              <a:endParaRPr kumimoji="0" lang="en-US" altLang="zh-CN" dirty="0">
                <a:latin typeface="+mn-lt"/>
                <a:ea typeface="+mn-ea"/>
              </a:endParaRPr>
            </a:p>
          </p:txBody>
        </p:sp>
        <p:sp>
          <p:nvSpPr>
            <p:cNvPr id="55316" name="Text Box 112"/>
            <p:cNvSpPr txBox="1">
              <a:spLocks noChangeArrowheads="1"/>
            </p:cNvSpPr>
            <p:nvPr/>
          </p:nvSpPr>
          <p:spPr bwMode="auto">
            <a:xfrm>
              <a:off x="2096462" y="3394827"/>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17" name="Text Box 113"/>
            <p:cNvSpPr txBox="1">
              <a:spLocks noChangeArrowheads="1"/>
            </p:cNvSpPr>
            <p:nvPr/>
          </p:nvSpPr>
          <p:spPr bwMode="auto">
            <a:xfrm>
              <a:off x="2091663" y="3796655"/>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y</a:t>
              </a:r>
              <a:endParaRPr kumimoji="0" lang="en-US" altLang="zh-CN" dirty="0">
                <a:latin typeface="+mn-lt"/>
                <a:ea typeface="+mn-ea"/>
              </a:endParaRPr>
            </a:p>
          </p:txBody>
        </p:sp>
        <p:sp>
          <p:nvSpPr>
            <p:cNvPr id="55318" name="Text Box 115"/>
            <p:cNvSpPr txBox="1">
              <a:spLocks noChangeArrowheads="1"/>
            </p:cNvSpPr>
            <p:nvPr/>
          </p:nvSpPr>
          <p:spPr bwMode="auto">
            <a:xfrm>
              <a:off x="1010272" y="4339949"/>
              <a:ext cx="855834" cy="32958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19" name="Text Box 116"/>
            <p:cNvSpPr txBox="1">
              <a:spLocks noChangeArrowheads="1"/>
            </p:cNvSpPr>
            <p:nvPr/>
          </p:nvSpPr>
          <p:spPr bwMode="auto">
            <a:xfrm>
              <a:off x="1005473" y="474177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a</a:t>
              </a:r>
              <a:endParaRPr kumimoji="0" lang="en-US" altLang="zh-CN" dirty="0">
                <a:latin typeface="+mn-lt"/>
                <a:ea typeface="+mn-ea"/>
              </a:endParaRPr>
            </a:p>
          </p:txBody>
        </p:sp>
        <p:sp>
          <p:nvSpPr>
            <p:cNvPr id="55320" name="Text Box 118"/>
            <p:cNvSpPr txBox="1">
              <a:spLocks noChangeArrowheads="1"/>
            </p:cNvSpPr>
            <p:nvPr/>
          </p:nvSpPr>
          <p:spPr bwMode="auto">
            <a:xfrm>
              <a:off x="2096462" y="4339949"/>
              <a:ext cx="855834" cy="32958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21" name="Text Box 119"/>
            <p:cNvSpPr txBox="1">
              <a:spLocks noChangeArrowheads="1"/>
            </p:cNvSpPr>
            <p:nvPr/>
          </p:nvSpPr>
          <p:spPr bwMode="auto">
            <a:xfrm>
              <a:off x="2091663" y="474177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b</a:t>
              </a:r>
              <a:endParaRPr kumimoji="0" lang="en-US" altLang="zh-CN" dirty="0">
                <a:latin typeface="+mn-lt"/>
                <a:ea typeface="+mn-ea"/>
              </a:endParaRPr>
            </a:p>
          </p:txBody>
        </p:sp>
        <p:sp>
          <p:nvSpPr>
            <p:cNvPr id="55322" name="Text Box 121"/>
            <p:cNvSpPr txBox="1">
              <a:spLocks noChangeArrowheads="1"/>
            </p:cNvSpPr>
            <p:nvPr/>
          </p:nvSpPr>
          <p:spPr bwMode="auto">
            <a:xfrm>
              <a:off x="1539770" y="5093940"/>
              <a:ext cx="868632" cy="344639"/>
            </a:xfrm>
            <a:prstGeom prst="rect">
              <a:avLst/>
            </a:prstGeom>
            <a:solidFill>
              <a:srgbClr val="FFFFFF"/>
            </a:soli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23" name="Line 122"/>
            <p:cNvSpPr>
              <a:spLocks noChangeShapeType="1"/>
            </p:cNvSpPr>
            <p:nvPr/>
          </p:nvSpPr>
          <p:spPr bwMode="auto">
            <a:xfrm>
              <a:off x="1677343" y="4672548"/>
              <a:ext cx="0" cy="42440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24" name="Text Box 123"/>
            <p:cNvSpPr txBox="1">
              <a:spLocks noChangeArrowheads="1"/>
            </p:cNvSpPr>
            <p:nvPr/>
          </p:nvSpPr>
          <p:spPr bwMode="auto">
            <a:xfrm>
              <a:off x="1173441" y="5170694"/>
              <a:ext cx="324737" cy="2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t</a:t>
              </a:r>
            </a:p>
          </p:txBody>
        </p:sp>
        <p:sp>
          <p:nvSpPr>
            <p:cNvPr id="55325" name="Text Box 124"/>
            <p:cNvSpPr txBox="1">
              <a:spLocks noChangeArrowheads="1"/>
            </p:cNvSpPr>
            <p:nvPr/>
          </p:nvSpPr>
          <p:spPr bwMode="auto">
            <a:xfrm>
              <a:off x="6644380" y="2780799"/>
              <a:ext cx="734258" cy="26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b=t;</a:t>
              </a:r>
            </a:p>
          </p:txBody>
        </p:sp>
        <p:sp>
          <p:nvSpPr>
            <p:cNvPr id="55326" name="Text Box 128"/>
            <p:cNvSpPr txBox="1">
              <a:spLocks noChangeArrowheads="1"/>
            </p:cNvSpPr>
            <p:nvPr/>
          </p:nvSpPr>
          <p:spPr bwMode="auto">
            <a:xfrm>
              <a:off x="6114883" y="3394827"/>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27" name="Text Box 129"/>
            <p:cNvSpPr txBox="1">
              <a:spLocks noChangeArrowheads="1"/>
            </p:cNvSpPr>
            <p:nvPr/>
          </p:nvSpPr>
          <p:spPr bwMode="auto">
            <a:xfrm>
              <a:off x="6110084" y="3796655"/>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x</a:t>
              </a:r>
              <a:endParaRPr kumimoji="0" lang="en-US" altLang="zh-CN" dirty="0">
                <a:latin typeface="+mn-lt"/>
                <a:ea typeface="+mn-ea"/>
              </a:endParaRPr>
            </a:p>
          </p:txBody>
        </p:sp>
        <p:sp>
          <p:nvSpPr>
            <p:cNvPr id="55328" name="Text Box 131"/>
            <p:cNvSpPr txBox="1">
              <a:spLocks noChangeArrowheads="1"/>
            </p:cNvSpPr>
            <p:nvPr/>
          </p:nvSpPr>
          <p:spPr bwMode="auto">
            <a:xfrm>
              <a:off x="7202672" y="3394827"/>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29" name="Text Box 132"/>
            <p:cNvSpPr txBox="1">
              <a:spLocks noChangeArrowheads="1"/>
            </p:cNvSpPr>
            <p:nvPr/>
          </p:nvSpPr>
          <p:spPr bwMode="auto">
            <a:xfrm>
              <a:off x="7197873" y="3796655"/>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y</a:t>
              </a:r>
              <a:endParaRPr kumimoji="0" lang="en-US" altLang="zh-CN" dirty="0">
                <a:latin typeface="+mn-lt"/>
                <a:ea typeface="+mn-ea"/>
              </a:endParaRPr>
            </a:p>
          </p:txBody>
        </p:sp>
        <p:sp>
          <p:nvSpPr>
            <p:cNvPr id="55330" name="Text Box 134"/>
            <p:cNvSpPr txBox="1">
              <a:spLocks noChangeArrowheads="1"/>
            </p:cNvSpPr>
            <p:nvPr/>
          </p:nvSpPr>
          <p:spPr bwMode="auto">
            <a:xfrm>
              <a:off x="6114883" y="4339949"/>
              <a:ext cx="855834" cy="32958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31" name="Text Box 135"/>
            <p:cNvSpPr txBox="1">
              <a:spLocks noChangeArrowheads="1"/>
            </p:cNvSpPr>
            <p:nvPr/>
          </p:nvSpPr>
          <p:spPr bwMode="auto">
            <a:xfrm>
              <a:off x="6110084" y="474177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a</a:t>
              </a:r>
              <a:endParaRPr kumimoji="0" lang="en-US" altLang="zh-CN" dirty="0">
                <a:latin typeface="+mn-lt"/>
                <a:ea typeface="+mn-ea"/>
              </a:endParaRPr>
            </a:p>
          </p:txBody>
        </p:sp>
        <p:sp>
          <p:nvSpPr>
            <p:cNvPr id="55332" name="Text Box 137"/>
            <p:cNvSpPr txBox="1">
              <a:spLocks noChangeArrowheads="1"/>
            </p:cNvSpPr>
            <p:nvPr/>
          </p:nvSpPr>
          <p:spPr bwMode="auto">
            <a:xfrm>
              <a:off x="7202672" y="4339949"/>
              <a:ext cx="855834" cy="32958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33" name="Text Box 138"/>
            <p:cNvSpPr txBox="1">
              <a:spLocks noChangeArrowheads="1"/>
            </p:cNvSpPr>
            <p:nvPr/>
          </p:nvSpPr>
          <p:spPr bwMode="auto">
            <a:xfrm>
              <a:off x="7197873" y="474177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  b</a:t>
              </a:r>
              <a:endParaRPr kumimoji="0" lang="en-US" altLang="zh-CN" dirty="0">
                <a:latin typeface="+mn-lt"/>
                <a:ea typeface="+mn-ea"/>
              </a:endParaRPr>
            </a:p>
          </p:txBody>
        </p:sp>
        <p:sp>
          <p:nvSpPr>
            <p:cNvPr id="55334" name="Text Box 140"/>
            <p:cNvSpPr txBox="1">
              <a:spLocks noChangeArrowheads="1"/>
            </p:cNvSpPr>
            <p:nvPr/>
          </p:nvSpPr>
          <p:spPr bwMode="auto">
            <a:xfrm>
              <a:off x="6644380" y="5093940"/>
              <a:ext cx="873431" cy="344639"/>
            </a:xfrm>
            <a:prstGeom prst="rect">
              <a:avLst/>
            </a:prstGeom>
            <a:solidFill>
              <a:srgbClr val="FFFFFF"/>
            </a:soli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35" name="Line 141"/>
            <p:cNvSpPr>
              <a:spLocks noChangeShapeType="1"/>
            </p:cNvSpPr>
            <p:nvPr/>
          </p:nvSpPr>
          <p:spPr bwMode="auto">
            <a:xfrm flipV="1">
              <a:off x="7354643" y="4672548"/>
              <a:ext cx="0" cy="42440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36" name="Text Box 142"/>
            <p:cNvSpPr txBox="1">
              <a:spLocks noChangeArrowheads="1"/>
            </p:cNvSpPr>
            <p:nvPr/>
          </p:nvSpPr>
          <p:spPr bwMode="auto">
            <a:xfrm>
              <a:off x="6278051" y="5170694"/>
              <a:ext cx="323137" cy="2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t</a:t>
              </a:r>
            </a:p>
          </p:txBody>
        </p:sp>
        <p:sp>
          <p:nvSpPr>
            <p:cNvPr id="55337" name="Text Box 146"/>
            <p:cNvSpPr txBox="1">
              <a:spLocks noChangeArrowheads="1"/>
            </p:cNvSpPr>
            <p:nvPr/>
          </p:nvSpPr>
          <p:spPr bwMode="auto">
            <a:xfrm>
              <a:off x="3590572" y="3394827"/>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38" name="Text Box 147"/>
            <p:cNvSpPr txBox="1">
              <a:spLocks noChangeArrowheads="1"/>
            </p:cNvSpPr>
            <p:nvPr/>
          </p:nvSpPr>
          <p:spPr bwMode="auto">
            <a:xfrm>
              <a:off x="3585773" y="3796655"/>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x</a:t>
              </a:r>
              <a:endParaRPr kumimoji="0" lang="en-US" altLang="zh-CN" dirty="0">
                <a:latin typeface="+mn-lt"/>
                <a:ea typeface="+mn-ea"/>
              </a:endParaRPr>
            </a:p>
          </p:txBody>
        </p:sp>
        <p:sp>
          <p:nvSpPr>
            <p:cNvPr id="55339" name="Text Box 149"/>
            <p:cNvSpPr txBox="1">
              <a:spLocks noChangeArrowheads="1"/>
            </p:cNvSpPr>
            <p:nvPr/>
          </p:nvSpPr>
          <p:spPr bwMode="auto">
            <a:xfrm>
              <a:off x="4676762" y="3394827"/>
              <a:ext cx="855834" cy="33560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40" name="Text Box 150"/>
            <p:cNvSpPr txBox="1">
              <a:spLocks noChangeArrowheads="1"/>
            </p:cNvSpPr>
            <p:nvPr/>
          </p:nvSpPr>
          <p:spPr bwMode="auto">
            <a:xfrm>
              <a:off x="4671963" y="3796655"/>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y</a:t>
              </a:r>
              <a:endParaRPr kumimoji="0" lang="en-US" altLang="zh-CN" dirty="0">
                <a:latin typeface="+mn-lt"/>
                <a:ea typeface="+mn-ea"/>
              </a:endParaRPr>
            </a:p>
          </p:txBody>
        </p:sp>
        <p:sp>
          <p:nvSpPr>
            <p:cNvPr id="55341" name="Text Box 152"/>
            <p:cNvSpPr txBox="1">
              <a:spLocks noChangeArrowheads="1"/>
            </p:cNvSpPr>
            <p:nvPr/>
          </p:nvSpPr>
          <p:spPr bwMode="auto">
            <a:xfrm>
              <a:off x="3590572" y="4339949"/>
              <a:ext cx="855834" cy="32958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42" name="Text Box 153"/>
            <p:cNvSpPr txBox="1">
              <a:spLocks noChangeArrowheads="1"/>
            </p:cNvSpPr>
            <p:nvPr/>
          </p:nvSpPr>
          <p:spPr bwMode="auto">
            <a:xfrm>
              <a:off x="3585773" y="474177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a</a:t>
              </a:r>
              <a:endParaRPr kumimoji="0" lang="en-US" altLang="zh-CN" dirty="0">
                <a:latin typeface="+mn-lt"/>
                <a:ea typeface="+mn-ea"/>
              </a:endParaRPr>
            </a:p>
          </p:txBody>
        </p:sp>
        <p:sp>
          <p:nvSpPr>
            <p:cNvPr id="55343" name="Text Box 155"/>
            <p:cNvSpPr txBox="1">
              <a:spLocks noChangeArrowheads="1"/>
            </p:cNvSpPr>
            <p:nvPr/>
          </p:nvSpPr>
          <p:spPr bwMode="auto">
            <a:xfrm>
              <a:off x="4676762" y="4339949"/>
              <a:ext cx="855834" cy="329589"/>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10</a:t>
              </a:r>
            </a:p>
          </p:txBody>
        </p:sp>
        <p:sp>
          <p:nvSpPr>
            <p:cNvPr id="55344" name="Text Box 156"/>
            <p:cNvSpPr txBox="1">
              <a:spLocks noChangeArrowheads="1"/>
            </p:cNvSpPr>
            <p:nvPr/>
          </p:nvSpPr>
          <p:spPr bwMode="auto">
            <a:xfrm>
              <a:off x="4671963" y="4741777"/>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en-US" altLang="zh-CN">
                  <a:latin typeface="+mn-lt"/>
                  <a:ea typeface="+mn-ea"/>
                </a:rPr>
                <a:t>  b</a:t>
              </a:r>
              <a:endParaRPr kumimoji="0" lang="en-US" altLang="zh-CN" dirty="0">
                <a:latin typeface="+mn-lt"/>
                <a:ea typeface="+mn-ea"/>
              </a:endParaRPr>
            </a:p>
          </p:txBody>
        </p:sp>
        <p:sp>
          <p:nvSpPr>
            <p:cNvPr id="55345" name="Line 157"/>
            <p:cNvSpPr>
              <a:spLocks noChangeShapeType="1"/>
            </p:cNvSpPr>
            <p:nvPr/>
          </p:nvSpPr>
          <p:spPr bwMode="auto">
            <a:xfrm flipH="1">
              <a:off x="4432009" y="4505496"/>
              <a:ext cx="24475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46" name="Text Box 159"/>
            <p:cNvSpPr txBox="1">
              <a:spLocks noChangeArrowheads="1"/>
            </p:cNvSpPr>
            <p:nvPr/>
          </p:nvSpPr>
          <p:spPr bwMode="auto">
            <a:xfrm>
              <a:off x="4132867" y="5068356"/>
              <a:ext cx="873431" cy="344639"/>
            </a:xfrm>
            <a:prstGeom prst="rect">
              <a:avLst/>
            </a:prstGeom>
            <a:solidFill>
              <a:srgbClr val="FFFFFF"/>
            </a:soli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47" name="Text Box 160"/>
            <p:cNvSpPr txBox="1">
              <a:spLocks noChangeArrowheads="1"/>
            </p:cNvSpPr>
            <p:nvPr/>
          </p:nvSpPr>
          <p:spPr bwMode="auto">
            <a:xfrm>
              <a:off x="3766538" y="5145109"/>
              <a:ext cx="323137" cy="2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t</a:t>
              </a:r>
            </a:p>
          </p:txBody>
        </p:sp>
        <p:sp>
          <p:nvSpPr>
            <p:cNvPr id="55348" name="Text Box 161"/>
            <p:cNvSpPr txBox="1">
              <a:spLocks noChangeArrowheads="1"/>
            </p:cNvSpPr>
            <p:nvPr/>
          </p:nvSpPr>
          <p:spPr bwMode="auto">
            <a:xfrm>
              <a:off x="941486" y="2398536"/>
              <a:ext cx="2487518" cy="39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a:latin typeface="+mn-lt"/>
                  <a:ea typeface="+mn-ea"/>
                </a:rPr>
                <a:t>在</a:t>
              </a:r>
              <a:r>
                <a:rPr kumimoji="0" lang="en-US" altLang="zh-CN">
                  <a:latin typeface="+mn-lt"/>
                  <a:ea typeface="+mn-ea"/>
                </a:rPr>
                <a:t>swap</a:t>
              </a:r>
              <a:r>
                <a:rPr kumimoji="0" lang="zh-CN" altLang="en-US">
                  <a:latin typeface="+mn-lt"/>
                  <a:ea typeface="+mn-ea"/>
                </a:rPr>
                <a:t>子函数中</a:t>
              </a:r>
            </a:p>
          </p:txBody>
        </p:sp>
        <p:sp>
          <p:nvSpPr>
            <p:cNvPr id="55349" name="Line 162"/>
            <p:cNvSpPr>
              <a:spLocks noChangeShapeType="1"/>
            </p:cNvSpPr>
            <p:nvPr/>
          </p:nvSpPr>
          <p:spPr bwMode="auto">
            <a:xfrm>
              <a:off x="928688" y="2362416"/>
              <a:ext cx="729138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50" name="Line 163"/>
            <p:cNvSpPr>
              <a:spLocks noChangeShapeType="1"/>
            </p:cNvSpPr>
            <p:nvPr/>
          </p:nvSpPr>
          <p:spPr bwMode="auto">
            <a:xfrm>
              <a:off x="928688" y="5605233"/>
              <a:ext cx="729138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55351" name="Text Box 164"/>
            <p:cNvSpPr txBox="1">
              <a:spLocks noChangeArrowheads="1"/>
            </p:cNvSpPr>
            <p:nvPr/>
          </p:nvSpPr>
          <p:spPr bwMode="auto">
            <a:xfrm>
              <a:off x="1066800" y="5666374"/>
              <a:ext cx="2327549" cy="35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a:latin typeface="+mn-lt"/>
                  <a:ea typeface="+mn-ea"/>
                </a:rPr>
                <a:t>返回主函数以后</a:t>
              </a:r>
            </a:p>
          </p:txBody>
        </p:sp>
        <p:sp>
          <p:nvSpPr>
            <p:cNvPr id="55352" name="Text Box 167"/>
            <p:cNvSpPr txBox="1">
              <a:spLocks noChangeArrowheads="1"/>
            </p:cNvSpPr>
            <p:nvPr/>
          </p:nvSpPr>
          <p:spPr bwMode="auto">
            <a:xfrm>
              <a:off x="3850260" y="5794296"/>
              <a:ext cx="855834" cy="331094"/>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5</a:t>
              </a:r>
            </a:p>
          </p:txBody>
        </p:sp>
        <p:sp>
          <p:nvSpPr>
            <p:cNvPr id="55353" name="Text Box 168"/>
            <p:cNvSpPr txBox="1">
              <a:spLocks noChangeArrowheads="1"/>
            </p:cNvSpPr>
            <p:nvPr/>
          </p:nvSpPr>
          <p:spPr bwMode="auto">
            <a:xfrm>
              <a:off x="3845461" y="6196124"/>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b="1">
                  <a:latin typeface="+mn-lt"/>
                  <a:ea typeface="+mn-ea"/>
                </a:rPr>
                <a:t>x</a:t>
              </a:r>
            </a:p>
          </p:txBody>
        </p:sp>
        <p:sp>
          <p:nvSpPr>
            <p:cNvPr id="55354" name="Text Box 170"/>
            <p:cNvSpPr txBox="1">
              <a:spLocks noChangeArrowheads="1"/>
            </p:cNvSpPr>
            <p:nvPr/>
          </p:nvSpPr>
          <p:spPr bwMode="auto">
            <a:xfrm>
              <a:off x="4936450" y="5794296"/>
              <a:ext cx="855834" cy="331094"/>
            </a:xfrm>
            <a:prstGeom prst="rect">
              <a:avLst/>
            </a:prstGeom>
            <a:solidFill>
              <a:srgbClr val="FFFFFF"/>
            </a:solidFill>
            <a:ln w="9525">
              <a:solidFill>
                <a:schemeClr val="tx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dirty="0">
                  <a:latin typeface="+mn-lt"/>
                  <a:ea typeface="+mn-ea"/>
                </a:rPr>
                <a:t>10</a:t>
              </a:r>
            </a:p>
          </p:txBody>
        </p:sp>
        <p:sp>
          <p:nvSpPr>
            <p:cNvPr id="55355" name="Text Box 171"/>
            <p:cNvSpPr txBox="1">
              <a:spLocks noChangeArrowheads="1"/>
            </p:cNvSpPr>
            <p:nvPr/>
          </p:nvSpPr>
          <p:spPr bwMode="auto">
            <a:xfrm>
              <a:off x="4931651" y="6196124"/>
              <a:ext cx="855834" cy="20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a:latin typeface="+mn-lt"/>
                  <a:ea typeface="+mn-ea"/>
                </a:rPr>
                <a:t>y</a:t>
              </a:r>
            </a:p>
          </p:txBody>
        </p:sp>
        <p:sp>
          <p:nvSpPr>
            <p:cNvPr id="55356" name="Rectangle 120"/>
            <p:cNvSpPr>
              <a:spLocks noChangeArrowheads="1"/>
            </p:cNvSpPr>
            <p:nvPr/>
          </p:nvSpPr>
          <p:spPr bwMode="auto">
            <a:xfrm>
              <a:off x="928688" y="3266904"/>
              <a:ext cx="2071599" cy="875894"/>
            </a:xfrm>
            <a:prstGeom prst="rect">
              <a:avLst/>
            </a:prstGeom>
            <a:solidFill>
              <a:srgbClr val="0066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5357" name="Rectangle 139"/>
            <p:cNvSpPr>
              <a:spLocks noChangeArrowheads="1"/>
            </p:cNvSpPr>
            <p:nvPr/>
          </p:nvSpPr>
          <p:spPr bwMode="auto">
            <a:xfrm>
              <a:off x="6033299" y="3266904"/>
              <a:ext cx="2109991" cy="875894"/>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5358" name="Rectangle 158"/>
            <p:cNvSpPr>
              <a:spLocks noChangeArrowheads="1"/>
            </p:cNvSpPr>
            <p:nvPr/>
          </p:nvSpPr>
          <p:spPr bwMode="auto">
            <a:xfrm>
              <a:off x="3508988" y="3266904"/>
              <a:ext cx="2063600" cy="875894"/>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grpSp>
      <p:sp>
        <p:nvSpPr>
          <p:cNvPr id="6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48</a:t>
            </a:fld>
            <a:endParaRPr lang="en-US" altLang="zh-CN" dirty="0"/>
          </a:p>
        </p:txBody>
      </p:sp>
      <p:sp>
        <p:nvSpPr>
          <p:cNvPr id="64"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Tree>
    <p:extLst>
      <p:ext uri="{BB962C8B-B14F-4D97-AF65-F5344CB8AC3E}">
        <p14:creationId xmlns:p14="http://schemas.microsoft.com/office/powerpoint/2010/main" val="293349479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0" y="950913"/>
            <a:ext cx="6704013" cy="954087"/>
          </a:xfrm>
        </p:spPr>
        <p:txBody>
          <a:bodyPr/>
          <a:lstStyle/>
          <a:p>
            <a:pPr algn="l"/>
            <a:r>
              <a:rPr lang="zh-CN" altLang="en-US" dirty="0"/>
              <a:t>引用传递</a:t>
            </a:r>
          </a:p>
        </p:txBody>
      </p:sp>
      <p:sp>
        <p:nvSpPr>
          <p:cNvPr id="56323" name="内容占位符 2"/>
          <p:cNvSpPr>
            <a:spLocks noGrp="1"/>
          </p:cNvSpPr>
          <p:nvPr>
            <p:ph idx="1"/>
          </p:nvPr>
        </p:nvSpPr>
        <p:spPr>
          <a:xfrm>
            <a:off x="504825" y="1828800"/>
            <a:ext cx="8105775" cy="4419600"/>
          </a:xfrm>
        </p:spPr>
        <p:txBody>
          <a:bodyPr/>
          <a:lstStyle/>
          <a:p>
            <a:pPr marL="228600" indent="-228600" eaLnBrk="1" hangingPunct="1">
              <a:lnSpc>
                <a:spcPct val="85000"/>
              </a:lnSpc>
            </a:pPr>
            <a:r>
              <a:rPr lang="zh-CN" altLang="en-US" dirty="0"/>
              <a:t>引用</a:t>
            </a:r>
            <a:r>
              <a:rPr lang="en-US" altLang="zh-CN" dirty="0"/>
              <a:t>(&amp;)</a:t>
            </a:r>
            <a:r>
              <a:rPr lang="zh-CN" altLang="en-US" dirty="0"/>
              <a:t>是标识符的别名，不占存储空间，例如</a:t>
            </a:r>
            <a:r>
              <a:rPr lang="en-US" altLang="zh-CN" dirty="0"/>
              <a:t>:</a:t>
            </a:r>
          </a:p>
          <a:p>
            <a:pPr marL="342900" lvl="1" indent="0" eaLnBrk="1" hangingPunct="1">
              <a:lnSpc>
                <a:spcPct val="85000"/>
              </a:lnSpc>
              <a:buFontTx/>
              <a:buNone/>
            </a:pPr>
            <a:r>
              <a:rPr lang="en-US" altLang="zh-CN" sz="2400" dirty="0" err="1"/>
              <a:t>int</a:t>
            </a:r>
            <a:r>
              <a:rPr lang="en-US" altLang="zh-CN" sz="2400" dirty="0"/>
              <a:t> </a:t>
            </a:r>
            <a:r>
              <a:rPr lang="en-US" altLang="zh-CN" sz="2400" dirty="0" err="1"/>
              <a:t>i</a:t>
            </a:r>
            <a:r>
              <a:rPr lang="en-US" altLang="zh-CN" sz="2400" dirty="0"/>
              <a:t>, j;</a:t>
            </a:r>
            <a:br>
              <a:rPr lang="en-US" altLang="zh-CN" sz="2400" dirty="0"/>
            </a:br>
            <a:r>
              <a:rPr lang="en-US" altLang="zh-CN" sz="2400" dirty="0" err="1"/>
              <a:t>int</a:t>
            </a:r>
            <a:r>
              <a:rPr lang="en-US" altLang="zh-CN" sz="2400" dirty="0"/>
              <a:t> &amp;</a:t>
            </a:r>
            <a:r>
              <a:rPr lang="en-US" altLang="zh-CN" sz="2400" dirty="0" err="1"/>
              <a:t>ri</a:t>
            </a:r>
            <a:r>
              <a:rPr lang="en-US" altLang="zh-CN" sz="2400" dirty="0"/>
              <a:t> = </a:t>
            </a:r>
            <a:r>
              <a:rPr lang="en-US" altLang="zh-CN" sz="2400" dirty="0" err="1"/>
              <a:t>i</a:t>
            </a:r>
            <a:r>
              <a:rPr lang="en-US" altLang="zh-CN" sz="2400" dirty="0"/>
              <a:t>;</a:t>
            </a:r>
            <a:br>
              <a:rPr lang="en-US" altLang="zh-CN" sz="2400" dirty="0"/>
            </a:br>
            <a:r>
              <a:rPr lang="en-US" altLang="zh-CN" sz="2400" dirty="0"/>
              <a:t>//</a:t>
            </a:r>
            <a:r>
              <a:rPr lang="zh-CN" altLang="en-US" sz="2400" dirty="0"/>
              <a:t>建立一个</a:t>
            </a:r>
            <a:r>
              <a:rPr lang="en-US" altLang="zh-CN" sz="2400" dirty="0" err="1"/>
              <a:t>int</a:t>
            </a:r>
            <a:r>
              <a:rPr lang="zh-CN" altLang="en-US" sz="2400" dirty="0"/>
              <a:t>型的引用</a:t>
            </a:r>
            <a:r>
              <a:rPr lang="en-US" altLang="zh-CN" sz="2400" dirty="0" err="1"/>
              <a:t>ri</a:t>
            </a:r>
            <a:r>
              <a:rPr lang="en-US" altLang="zh-CN" sz="2400" dirty="0"/>
              <a:t>,</a:t>
            </a:r>
            <a:r>
              <a:rPr lang="zh-CN" altLang="en-US" sz="2400" dirty="0"/>
              <a:t>并将其初始化为变量</a:t>
            </a:r>
            <a:r>
              <a:rPr lang="en-US" altLang="zh-CN" sz="2400" dirty="0" err="1"/>
              <a:t>i</a:t>
            </a:r>
            <a:r>
              <a:rPr lang="zh-CN" altLang="en-US" sz="2400" dirty="0"/>
              <a:t>的一个别名</a:t>
            </a:r>
            <a:br>
              <a:rPr lang="en-US" altLang="en-US" sz="2400" dirty="0">
                <a:ea typeface="宋体" panose="02010600030101010101" pitchFamily="2" charset="-122"/>
              </a:rPr>
            </a:br>
            <a:r>
              <a:rPr lang="en-US" altLang="zh-CN" sz="2400" dirty="0"/>
              <a:t>j = 10;</a:t>
            </a:r>
            <a:br>
              <a:rPr lang="en-US" altLang="zh-CN" sz="2400" dirty="0"/>
            </a:br>
            <a:r>
              <a:rPr lang="en-US" altLang="zh-CN" sz="2400" dirty="0" err="1"/>
              <a:t>ri</a:t>
            </a:r>
            <a:r>
              <a:rPr lang="en-US" altLang="zh-CN" sz="2400" dirty="0"/>
              <a:t> = j;//</a:t>
            </a:r>
            <a:r>
              <a:rPr lang="zh-CN" altLang="en-US" sz="2400" dirty="0"/>
              <a:t>相当于 </a:t>
            </a:r>
            <a:r>
              <a:rPr lang="en-US" altLang="zh-CN" sz="2400" dirty="0" err="1"/>
              <a:t>i</a:t>
            </a:r>
            <a:r>
              <a:rPr lang="en-US" altLang="zh-CN" sz="2400" dirty="0"/>
              <a:t> = j;</a:t>
            </a:r>
          </a:p>
          <a:p>
            <a:pPr marL="228600" indent="-228600" eaLnBrk="1" hangingPunct="1">
              <a:lnSpc>
                <a:spcPct val="85000"/>
              </a:lnSpc>
            </a:pPr>
            <a:r>
              <a:rPr lang="zh-CN" altLang="en-US" dirty="0"/>
              <a:t>声明一个引用</a:t>
            </a:r>
            <a:r>
              <a:rPr lang="en-US" altLang="zh-CN" dirty="0"/>
              <a:t>(</a:t>
            </a:r>
            <a:r>
              <a:rPr lang="zh-CN" altLang="en-US" dirty="0"/>
              <a:t>作为实参</a:t>
            </a:r>
            <a:r>
              <a:rPr lang="en-US" altLang="zh-CN" dirty="0"/>
              <a:t>)</a:t>
            </a:r>
            <a:r>
              <a:rPr lang="zh-CN" altLang="en-US" dirty="0"/>
              <a:t>时，必须同时对它进行初始化，使它指向一个已存在的对象。</a:t>
            </a:r>
          </a:p>
          <a:p>
            <a:pPr marL="228600" indent="-228600" eaLnBrk="1" hangingPunct="1">
              <a:lnSpc>
                <a:spcPct val="85000"/>
              </a:lnSpc>
            </a:pPr>
            <a:r>
              <a:rPr lang="zh-CN" altLang="en-US" dirty="0"/>
              <a:t>一旦一个引用被初始化后，就不能改为指向其它对象。</a:t>
            </a:r>
          </a:p>
          <a:p>
            <a:pPr marL="228600" indent="-228600" eaLnBrk="1" hangingPunct="1">
              <a:lnSpc>
                <a:spcPct val="85000"/>
              </a:lnSpc>
            </a:pPr>
            <a:r>
              <a:rPr lang="zh-CN" altLang="en-US" dirty="0">
                <a:solidFill>
                  <a:srgbClr val="FF0000"/>
                </a:solidFill>
              </a:rPr>
              <a:t>引用可以作为形参</a:t>
            </a:r>
            <a:r>
              <a:rPr lang="en-US" altLang="zh-CN" dirty="0"/>
              <a:t>(</a:t>
            </a:r>
            <a:r>
              <a:rPr lang="zh-CN" altLang="en-US"/>
              <a:t>作为形参</a:t>
            </a:r>
            <a:r>
              <a:rPr lang="zh-CN" altLang="en-US" dirty="0"/>
              <a:t>不必初始化</a:t>
            </a:r>
            <a:r>
              <a:rPr lang="en-US" altLang="zh-CN" dirty="0"/>
              <a:t>)</a:t>
            </a:r>
            <a:br>
              <a:rPr lang="zh-CN" altLang="en-US" dirty="0"/>
            </a:br>
            <a:r>
              <a:rPr lang="en-US" altLang="zh-CN" dirty="0"/>
              <a:t>void swap(</a:t>
            </a:r>
            <a:r>
              <a:rPr lang="en-US" altLang="zh-CN" dirty="0" err="1"/>
              <a:t>int</a:t>
            </a:r>
            <a:r>
              <a:rPr lang="en-US" altLang="zh-CN" dirty="0"/>
              <a:t> &amp;a, </a:t>
            </a:r>
            <a:r>
              <a:rPr lang="en-US" altLang="zh-CN" dirty="0" err="1"/>
              <a:t>int</a:t>
            </a:r>
            <a:r>
              <a:rPr lang="en-US" altLang="zh-CN" dirty="0"/>
              <a:t> &amp;b)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49</a:t>
            </a:fld>
            <a:endParaRPr lang="en-US" altLang="zh-CN" dirty="0"/>
          </a:p>
        </p:txBody>
      </p:sp>
      <p:sp>
        <p:nvSpPr>
          <p:cNvPr id="7"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Tree>
    <p:extLst>
      <p:ext uri="{BB962C8B-B14F-4D97-AF65-F5344CB8AC3E}">
        <p14:creationId xmlns:p14="http://schemas.microsoft.com/office/powerpoint/2010/main" val="38415752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rrowheads="1"/>
          </p:cNvSpPr>
          <p:nvPr/>
        </p:nvSpPr>
        <p:spPr bwMode="auto">
          <a:xfrm>
            <a:off x="1295400" y="1143000"/>
            <a:ext cx="6477000"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buClr>
                <a:schemeClr val="accent2"/>
              </a:buClr>
              <a:buSzPct val="80000"/>
            </a:pPr>
            <a:r>
              <a:rPr lang="en-US" altLang="zh-CN" sz="2000" b="1" dirty="0" err="1">
                <a:solidFill>
                  <a:srgbClr val="000000"/>
                </a:solidFill>
                <a:latin typeface="Arial" panose="020B0604020202020204" pitchFamily="34" charset="0"/>
              </a:rPr>
              <a:t>int</a:t>
            </a: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totalbetween</a:t>
            </a:r>
            <a:r>
              <a:rPr lang="en-US" altLang="zh-CN" sz="2000" b="1" dirty="0">
                <a:solidFill>
                  <a:srgbClr val="000000"/>
                </a:solidFill>
                <a:latin typeface="Arial" panose="020B0604020202020204" pitchFamily="34" charset="0"/>
              </a:rPr>
              <a:t>(</a:t>
            </a:r>
            <a:r>
              <a:rPr lang="en-US" altLang="zh-CN" sz="2000" b="1" dirty="0" err="1">
                <a:solidFill>
                  <a:srgbClr val="000000"/>
                </a:solidFill>
                <a:latin typeface="Arial" panose="020B0604020202020204" pitchFamily="34" charset="0"/>
              </a:rPr>
              <a:t>int</a:t>
            </a: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a,int</a:t>
            </a:r>
            <a:r>
              <a:rPr lang="en-US" altLang="zh-CN" sz="2000" b="1" dirty="0">
                <a:solidFill>
                  <a:srgbClr val="000000"/>
                </a:solidFill>
                <a:latin typeface="Arial" panose="020B0604020202020204" pitchFamily="34" charset="0"/>
              </a:rPr>
              <a:t> b)</a:t>
            </a:r>
          </a:p>
          <a:p>
            <a:pPr>
              <a:spcBef>
                <a:spcPts val="600"/>
              </a:spcBef>
              <a:buClr>
                <a:schemeClr val="accent2"/>
              </a:buClr>
              <a:buSzPct val="80000"/>
            </a:pPr>
            <a:r>
              <a:rPr lang="en-US" altLang="zh-CN" sz="2000" b="1" dirty="0">
                <a:solidFill>
                  <a:srgbClr val="000000"/>
                </a:solidFill>
                <a:latin typeface="Arial" panose="020B0604020202020204" pitchFamily="34" charset="0"/>
              </a:rPr>
              <a:t>{</a:t>
            </a:r>
            <a:r>
              <a:rPr lang="en-US" altLang="zh-CN" sz="2000" b="1" dirty="0" err="1">
                <a:solidFill>
                  <a:srgbClr val="000000"/>
                </a:solidFill>
                <a:latin typeface="Arial" panose="020B0604020202020204" pitchFamily="34" charset="0"/>
              </a:rPr>
              <a:t>int</a:t>
            </a: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i</a:t>
            </a: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int</a:t>
            </a:r>
            <a:r>
              <a:rPr lang="en-US" altLang="zh-CN" sz="2000" b="1" dirty="0">
                <a:solidFill>
                  <a:srgbClr val="000000"/>
                </a:solidFill>
                <a:latin typeface="Arial" panose="020B0604020202020204" pitchFamily="34" charset="0"/>
              </a:rPr>
              <a:t> sum=0;</a:t>
            </a:r>
          </a:p>
          <a:p>
            <a:pPr>
              <a:spcBef>
                <a:spcPts val="600"/>
              </a:spcBef>
              <a:buClr>
                <a:schemeClr val="accent2"/>
              </a:buClr>
              <a:buSzPct val="80000"/>
            </a:pPr>
            <a:r>
              <a:rPr lang="en-US" altLang="zh-CN" sz="2000" b="1" dirty="0">
                <a:solidFill>
                  <a:srgbClr val="000000"/>
                </a:solidFill>
                <a:latin typeface="Arial" panose="020B0604020202020204" pitchFamily="34" charset="0"/>
              </a:rPr>
              <a:t>  for(</a:t>
            </a:r>
            <a:r>
              <a:rPr lang="en-US" altLang="zh-CN" sz="2000" b="1" dirty="0" err="1">
                <a:solidFill>
                  <a:srgbClr val="000000"/>
                </a:solidFill>
                <a:latin typeface="Arial" panose="020B0604020202020204" pitchFamily="34" charset="0"/>
              </a:rPr>
              <a:t>i</a:t>
            </a:r>
            <a:r>
              <a:rPr lang="en-US" altLang="zh-CN" sz="2000" b="1" dirty="0">
                <a:solidFill>
                  <a:srgbClr val="000000"/>
                </a:solidFill>
                <a:latin typeface="Arial" panose="020B0604020202020204" pitchFamily="34" charset="0"/>
              </a:rPr>
              <a:t>=</a:t>
            </a:r>
            <a:r>
              <a:rPr lang="en-US" altLang="zh-CN" sz="2000" b="1" dirty="0" err="1">
                <a:solidFill>
                  <a:srgbClr val="000000"/>
                </a:solidFill>
                <a:latin typeface="Arial" panose="020B0604020202020204" pitchFamily="34" charset="0"/>
              </a:rPr>
              <a:t>a;i</a:t>
            </a:r>
            <a:r>
              <a:rPr lang="en-US" altLang="zh-CN" sz="2000" b="1" dirty="0">
                <a:solidFill>
                  <a:srgbClr val="000000"/>
                </a:solidFill>
                <a:latin typeface="Arial" panose="020B0604020202020204" pitchFamily="34" charset="0"/>
              </a:rPr>
              <a:t>&lt;=</a:t>
            </a:r>
            <a:r>
              <a:rPr lang="en-US" altLang="zh-CN" sz="2000" b="1" dirty="0" err="1">
                <a:solidFill>
                  <a:srgbClr val="000000"/>
                </a:solidFill>
                <a:latin typeface="Arial" panose="020B0604020202020204" pitchFamily="34" charset="0"/>
              </a:rPr>
              <a:t>b;i</a:t>
            </a: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    sum+=</a:t>
            </a:r>
            <a:r>
              <a:rPr lang="en-US" altLang="zh-CN" sz="2000" b="1" dirty="0" err="1">
                <a:solidFill>
                  <a:srgbClr val="000000"/>
                </a:solidFill>
                <a:latin typeface="Arial" panose="020B0604020202020204" pitchFamily="34" charset="0"/>
              </a:rPr>
              <a:t>i</a:t>
            </a: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  return sum;</a:t>
            </a:r>
          </a:p>
          <a:p>
            <a:pPr>
              <a:spcBef>
                <a:spcPts val="600"/>
              </a:spcBef>
              <a:buClr>
                <a:schemeClr val="accent2"/>
              </a:buClr>
              <a:buSzPct val="80000"/>
            </a:pP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void main()</a:t>
            </a:r>
          </a:p>
          <a:p>
            <a:pPr>
              <a:spcBef>
                <a:spcPts val="600"/>
              </a:spcBef>
              <a:buClr>
                <a:schemeClr val="accent2"/>
              </a:buClr>
              <a:buSzPct val="80000"/>
            </a:pP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int</a:t>
            </a:r>
            <a:r>
              <a:rPr lang="en-US" altLang="zh-CN" sz="2000" b="1" dirty="0">
                <a:solidFill>
                  <a:srgbClr val="000000"/>
                </a:solidFill>
                <a:latin typeface="Arial" panose="020B0604020202020204" pitchFamily="34" charset="0"/>
              </a:rPr>
              <a:t> s;</a:t>
            </a:r>
          </a:p>
          <a:p>
            <a:pPr>
              <a:spcBef>
                <a:spcPts val="600"/>
              </a:spcBef>
              <a:buClr>
                <a:schemeClr val="accent2"/>
              </a:buClr>
              <a:buSzPct val="80000"/>
            </a:pPr>
            <a:r>
              <a:rPr lang="en-US" altLang="zh-CN" sz="2000" b="1" dirty="0">
                <a:solidFill>
                  <a:srgbClr val="000000"/>
                </a:solidFill>
                <a:latin typeface="Arial" panose="020B0604020202020204" pitchFamily="34" charset="0"/>
              </a:rPr>
              <a:t>  s=</a:t>
            </a:r>
            <a:r>
              <a:rPr lang="en-US" altLang="zh-CN" sz="2000" b="1" dirty="0" err="1">
                <a:solidFill>
                  <a:srgbClr val="000000"/>
                </a:solidFill>
                <a:latin typeface="Arial" panose="020B0604020202020204" pitchFamily="34" charset="0"/>
              </a:rPr>
              <a:t>totalbetween</a:t>
            </a:r>
            <a:r>
              <a:rPr lang="en-US" altLang="zh-CN" sz="2000" b="1" dirty="0">
                <a:solidFill>
                  <a:srgbClr val="000000"/>
                </a:solidFill>
                <a:latin typeface="Arial" panose="020B0604020202020204" pitchFamily="34" charset="0"/>
              </a:rPr>
              <a:t>(45,50);</a:t>
            </a:r>
          </a:p>
          <a:p>
            <a:pPr>
              <a:spcBef>
                <a:spcPts val="600"/>
              </a:spcBef>
              <a:buClr>
                <a:schemeClr val="accent2"/>
              </a:buClr>
              <a:buSzPct val="80000"/>
            </a:pP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cout</a:t>
            </a:r>
            <a:r>
              <a:rPr lang="en-US" altLang="zh-CN" sz="2000" b="1" dirty="0">
                <a:solidFill>
                  <a:srgbClr val="000000"/>
                </a:solidFill>
                <a:latin typeface="Arial" panose="020B0604020202020204" pitchFamily="34" charset="0"/>
              </a:rPr>
              <a:t>&lt;&lt;“s=“&lt;&lt;s&lt;&lt;</a:t>
            </a:r>
            <a:r>
              <a:rPr lang="en-US" altLang="zh-CN" sz="2000" b="1" dirty="0" err="1">
                <a:solidFill>
                  <a:srgbClr val="000000"/>
                </a:solidFill>
                <a:latin typeface="Arial" panose="020B0604020202020204" pitchFamily="34" charset="0"/>
              </a:rPr>
              <a:t>endl</a:t>
            </a: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  </a:t>
            </a:r>
            <a:r>
              <a:rPr lang="en-US" altLang="zh-CN" sz="2000" b="1" dirty="0" err="1">
                <a:solidFill>
                  <a:srgbClr val="000000"/>
                </a:solidFill>
                <a:latin typeface="Arial" panose="020B0604020202020204" pitchFamily="34" charset="0"/>
              </a:rPr>
              <a:t>cout</a:t>
            </a:r>
            <a:r>
              <a:rPr lang="en-US" altLang="zh-CN" sz="2000" b="1" dirty="0">
                <a:solidFill>
                  <a:srgbClr val="000000"/>
                </a:solidFill>
                <a:latin typeface="Arial" panose="020B0604020202020204" pitchFamily="34" charset="0"/>
              </a:rPr>
              <a:t>&lt;&lt;</a:t>
            </a:r>
            <a:r>
              <a:rPr lang="en-US" altLang="zh-CN" sz="2000" b="1" dirty="0" err="1">
                <a:solidFill>
                  <a:srgbClr val="000000"/>
                </a:solidFill>
                <a:latin typeface="Arial" panose="020B0604020202020204" pitchFamily="34" charset="0"/>
              </a:rPr>
              <a:t>totalbetween</a:t>
            </a:r>
            <a:r>
              <a:rPr lang="en-US" altLang="zh-CN" sz="2000" b="1" dirty="0">
                <a:solidFill>
                  <a:srgbClr val="000000"/>
                </a:solidFill>
                <a:latin typeface="Arial" panose="020B0604020202020204" pitchFamily="34" charset="0"/>
              </a:rPr>
              <a:t>(1,100)&lt;&lt;</a:t>
            </a:r>
            <a:r>
              <a:rPr lang="en-US" altLang="zh-CN" sz="2000" b="1" dirty="0" err="1">
                <a:solidFill>
                  <a:srgbClr val="000000"/>
                </a:solidFill>
                <a:latin typeface="Arial" panose="020B0604020202020204" pitchFamily="34" charset="0"/>
              </a:rPr>
              <a:t>endl</a:t>
            </a:r>
            <a:r>
              <a:rPr lang="en-US" altLang="zh-CN" sz="2000" b="1" dirty="0">
                <a:solidFill>
                  <a:srgbClr val="000000"/>
                </a:solidFill>
                <a:latin typeface="Arial" panose="020B0604020202020204" pitchFamily="34" charset="0"/>
              </a:rPr>
              <a:t>;</a:t>
            </a:r>
          </a:p>
          <a:p>
            <a:pPr>
              <a:spcBef>
                <a:spcPts val="600"/>
              </a:spcBef>
              <a:buClr>
                <a:schemeClr val="accent2"/>
              </a:buClr>
              <a:buSzPct val="80000"/>
            </a:pPr>
            <a:r>
              <a:rPr lang="en-US" altLang="zh-CN" sz="2000" b="1" dirty="0">
                <a:solidFill>
                  <a:srgbClr val="000000"/>
                </a:solidFill>
                <a:latin typeface="Arial" panose="020B0604020202020204" pitchFamily="34" charset="0"/>
              </a:rPr>
              <a:t>}</a:t>
            </a:r>
          </a:p>
        </p:txBody>
      </p:sp>
      <p:sp>
        <p:nvSpPr>
          <p:cNvPr id="3" name="标题 4"/>
          <p:cNvSpPr txBox="1">
            <a:spLocks/>
          </p:cNvSpPr>
          <p:nvPr/>
        </p:nvSpPr>
        <p:spPr>
          <a:xfrm>
            <a:off x="2024063" y="256494"/>
            <a:ext cx="5214937" cy="433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Tree>
    <p:extLst>
      <p:ext uri="{BB962C8B-B14F-4D97-AF65-F5344CB8AC3E}">
        <p14:creationId xmlns:p14="http://schemas.microsoft.com/office/powerpoint/2010/main" val="216848523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1587" y="950913"/>
            <a:ext cx="6704013" cy="954087"/>
          </a:xfrm>
        </p:spPr>
        <p:txBody>
          <a:bodyPr/>
          <a:lstStyle/>
          <a:p>
            <a:r>
              <a:rPr lang="zh-CN" altLang="en-US"/>
              <a:t>例</a:t>
            </a:r>
            <a:r>
              <a:rPr lang="en-US" altLang="zh-CN"/>
              <a:t>3-12 </a:t>
            </a:r>
            <a:r>
              <a:rPr lang="zh-CN" altLang="en-US"/>
              <a:t>输入</a:t>
            </a:r>
            <a:r>
              <a:rPr lang="zh-CN" altLang="en-US" dirty="0"/>
              <a:t>两个整数交换后输出</a:t>
            </a:r>
          </a:p>
        </p:txBody>
      </p:sp>
      <p:sp>
        <p:nvSpPr>
          <p:cNvPr id="57347" name="内容占位符 2"/>
          <p:cNvSpPr>
            <a:spLocks noGrp="1"/>
          </p:cNvSpPr>
          <p:nvPr>
            <p:ph idx="1"/>
          </p:nvPr>
        </p:nvSpPr>
        <p:spPr>
          <a:xfrm>
            <a:off x="457200" y="1828800"/>
            <a:ext cx="8229600" cy="4745038"/>
          </a:xfrm>
          <a:solidFill>
            <a:srgbClr val="85FFFF"/>
          </a:solidFill>
        </p:spPr>
        <p:txBody>
          <a:bodyPr/>
          <a:lstStyle/>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#include&lt;</a:t>
            </a:r>
            <a:r>
              <a:rPr lang="en-US" altLang="zh-CN" sz="2400" dirty="0" err="1">
                <a:latin typeface="Consolas" panose="020B0609020204030204" pitchFamily="49" charset="0"/>
              </a:rPr>
              <a:t>iostream</a:t>
            </a:r>
            <a:r>
              <a:rPr lang="en-US" altLang="zh-CN" sz="2400" dirty="0">
                <a:latin typeface="Consolas" panose="020B0609020204030204" pitchFamily="49" charset="0"/>
              </a:rPr>
              <a:t>&gt;</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using namespace </a:t>
            </a:r>
            <a:r>
              <a:rPr lang="en-US" altLang="zh-CN" sz="2400" dirty="0" err="1">
                <a:latin typeface="Consolas" panose="020B0609020204030204" pitchFamily="49" charset="0"/>
              </a:rPr>
              <a:t>std</a:t>
            </a:r>
            <a:r>
              <a:rPr lang="en-US" altLang="zh-CN" sz="2400" dirty="0">
                <a:latin typeface="Consolas" panose="020B0609020204030204" pitchFamily="49" charset="0"/>
              </a:rPr>
              <a:t>;</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void </a:t>
            </a:r>
            <a:r>
              <a:rPr lang="en-US" altLang="zh-CN" sz="2400" dirty="0">
                <a:solidFill>
                  <a:srgbClr val="C00000"/>
                </a:solidFill>
                <a:latin typeface="Consolas" panose="020B0609020204030204" pitchFamily="49" charset="0"/>
              </a:rPr>
              <a:t>swap</a:t>
            </a:r>
            <a:r>
              <a:rPr lang="en-US" altLang="zh-CN" sz="2400" dirty="0">
                <a:latin typeface="Consolas" panose="020B0609020204030204" pitchFamily="49" charset="0"/>
              </a:rPr>
              <a:t>(</a:t>
            </a:r>
            <a:r>
              <a:rPr lang="en-US" altLang="zh-CN" sz="2400" dirty="0" err="1">
                <a:latin typeface="Consolas" panose="020B0609020204030204" pitchFamily="49" charset="0"/>
              </a:rPr>
              <a:t>int</a:t>
            </a:r>
            <a:r>
              <a:rPr lang="en-US" altLang="zh-CN" sz="2400" dirty="0">
                <a:solidFill>
                  <a:srgbClr val="C00000"/>
                </a:solidFill>
                <a:latin typeface="Consolas" panose="020B0609020204030204" pitchFamily="49" charset="0"/>
              </a:rPr>
              <a:t>&amp;</a:t>
            </a:r>
            <a:r>
              <a:rPr lang="en-US" altLang="zh-CN" sz="2400" dirty="0">
                <a:latin typeface="Consolas" panose="020B0609020204030204" pitchFamily="49" charset="0"/>
              </a:rPr>
              <a:t> a, </a:t>
            </a:r>
            <a:r>
              <a:rPr lang="en-US" altLang="zh-CN" sz="2400" dirty="0" err="1">
                <a:latin typeface="Consolas" panose="020B0609020204030204" pitchFamily="49" charset="0"/>
              </a:rPr>
              <a:t>int</a:t>
            </a:r>
            <a:r>
              <a:rPr lang="en-US" altLang="zh-CN" sz="2400" dirty="0">
                <a:solidFill>
                  <a:srgbClr val="C00000"/>
                </a:solidFill>
                <a:latin typeface="Consolas" panose="020B0609020204030204" pitchFamily="49" charset="0"/>
              </a:rPr>
              <a:t>&amp;</a:t>
            </a:r>
            <a:r>
              <a:rPr lang="en-US" altLang="zh-CN" sz="2400" dirty="0">
                <a:latin typeface="Consolas" panose="020B0609020204030204" pitchFamily="49" charset="0"/>
              </a:rPr>
              <a:t> b) {</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en-US" altLang="zh-CN" sz="2400" dirty="0">
                <a:latin typeface="Consolas" panose="020B0609020204030204" pitchFamily="49" charset="0"/>
              </a:rPr>
              <a:t> t = a;</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a = b;</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b = t;</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a:t>
            </a:r>
          </a:p>
          <a:p>
            <a:pPr eaLnBrk="1" hangingPunct="1">
              <a:lnSpc>
                <a:spcPct val="90000"/>
              </a:lnSpc>
              <a:spcBef>
                <a:spcPct val="0"/>
              </a:spcBef>
              <a:buFont typeface="Wingdings" panose="05000000000000000000" pitchFamily="2" charset="2"/>
              <a:buNone/>
            </a:pPr>
            <a:r>
              <a:rPr lang="en-US" altLang="zh-CN" sz="2400" dirty="0" err="1">
                <a:latin typeface="Consolas" panose="020B0609020204030204" pitchFamily="49" charset="0"/>
              </a:rPr>
              <a:t>int</a:t>
            </a:r>
            <a:r>
              <a:rPr lang="en-US" altLang="zh-CN" sz="2400" dirty="0">
                <a:latin typeface="Consolas" panose="020B0609020204030204" pitchFamily="49" charset="0"/>
              </a:rPr>
              <a:t> main() {</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en-US" altLang="zh-CN" sz="2400" dirty="0">
                <a:latin typeface="Consolas" panose="020B0609020204030204" pitchFamily="49" charset="0"/>
              </a:rPr>
              <a:t> x = 5, y = 10;</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cout</a:t>
            </a:r>
            <a:r>
              <a:rPr lang="en-US" altLang="zh-CN" sz="2400" dirty="0">
                <a:latin typeface="Consolas" panose="020B0609020204030204" pitchFamily="49" charset="0"/>
              </a:rPr>
              <a:t> &lt;&lt; "x = " &lt;&lt; x &lt;&lt; "  y = " &lt;&lt; y &lt;&lt; </a:t>
            </a:r>
            <a:r>
              <a:rPr lang="en-US" altLang="zh-CN" sz="2400" dirty="0" err="1">
                <a:latin typeface="Consolas" panose="020B0609020204030204" pitchFamily="49" charset="0"/>
              </a:rPr>
              <a:t>endl</a:t>
            </a:r>
            <a:r>
              <a:rPr lang="en-US" altLang="zh-CN" sz="2400" dirty="0">
                <a:latin typeface="Consolas" panose="020B0609020204030204" pitchFamily="49" charset="0"/>
              </a:rPr>
              <a:t>;</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a:solidFill>
                  <a:srgbClr val="C00000"/>
                </a:solidFill>
                <a:latin typeface="Consolas" panose="020B0609020204030204" pitchFamily="49" charset="0"/>
              </a:rPr>
              <a:t>swap</a:t>
            </a:r>
            <a:r>
              <a:rPr lang="en-US" altLang="zh-CN" sz="2400" dirty="0">
                <a:latin typeface="Consolas" panose="020B0609020204030204" pitchFamily="49" charset="0"/>
              </a:rPr>
              <a:t>(x, y);</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a:t>
            </a:r>
            <a:r>
              <a:rPr lang="en-US" altLang="zh-CN" sz="2400" dirty="0" err="1">
                <a:latin typeface="Consolas" panose="020B0609020204030204" pitchFamily="49" charset="0"/>
              </a:rPr>
              <a:t>cout</a:t>
            </a:r>
            <a:r>
              <a:rPr lang="en-US" altLang="zh-CN" sz="2400" dirty="0">
                <a:latin typeface="Consolas" panose="020B0609020204030204" pitchFamily="49" charset="0"/>
              </a:rPr>
              <a:t> &lt;&lt; "x = " &lt;&lt; x &lt;&lt; "  y = " &lt;&lt; y &lt;&lt; </a:t>
            </a:r>
            <a:r>
              <a:rPr lang="en-US" altLang="zh-CN" sz="2400" dirty="0" err="1">
                <a:latin typeface="Consolas" panose="020B0609020204030204" pitchFamily="49" charset="0"/>
              </a:rPr>
              <a:t>endl</a:t>
            </a:r>
            <a:r>
              <a:rPr lang="en-US" altLang="zh-CN" sz="2400" dirty="0">
                <a:latin typeface="Consolas" panose="020B0609020204030204" pitchFamily="49" charset="0"/>
              </a:rPr>
              <a:t>;</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	return 0;</a:t>
            </a:r>
          </a:p>
          <a:p>
            <a:pPr eaLnBrk="1" hangingPunct="1">
              <a:lnSpc>
                <a:spcPct val="90000"/>
              </a:lnSpc>
              <a:spcBef>
                <a:spcPct val="0"/>
              </a:spcBef>
              <a:buFont typeface="Wingdings" panose="05000000000000000000" pitchFamily="2" charset="2"/>
              <a:buNone/>
            </a:pPr>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
        <p:nvSpPr>
          <p:cNvPr id="6" name="Text Box 6"/>
          <p:cNvSpPr txBox="1">
            <a:spLocks noChangeArrowheads="1"/>
          </p:cNvSpPr>
          <p:nvPr/>
        </p:nvSpPr>
        <p:spPr bwMode="auto">
          <a:xfrm>
            <a:off x="6450013" y="1804988"/>
            <a:ext cx="2236787" cy="1243012"/>
          </a:xfrm>
          <a:prstGeom prst="rect">
            <a:avLst/>
          </a:prstGeom>
          <a:solidFill>
            <a:srgbClr val="FFFF66"/>
          </a:solidFill>
          <a:ln w="12700" cap="sq">
            <a:noFill/>
            <a:miter lim="800000"/>
            <a:headEnd type="none" w="sm" len="sm"/>
            <a:tailEnd type="none" w="sm" len="sm"/>
          </a:ln>
        </p:spPr>
        <p:txBody>
          <a:bodyPr>
            <a:spAutoFit/>
          </a:bodyPr>
          <a:lstStyle/>
          <a:p>
            <a:pPr>
              <a:spcBef>
                <a:spcPct val="20000"/>
              </a:spcBef>
              <a:buClr>
                <a:schemeClr val="accent2"/>
              </a:buClr>
              <a:buSzPct val="80000"/>
              <a:buFont typeface="Wingdings" pitchFamily="2" charset="2"/>
              <a:buNone/>
              <a:defRPr/>
            </a:pPr>
            <a:r>
              <a:rPr lang="zh-CN" altLang="en-US" sz="2200" b="1" dirty="0">
                <a:latin typeface="+mn-lt"/>
                <a:ea typeface="宋体" pitchFamily="2" charset="-122"/>
              </a:rPr>
              <a:t>运行结果</a:t>
            </a:r>
            <a:r>
              <a:rPr lang="en-US" altLang="zh-CN" sz="2200" b="1" dirty="0">
                <a:latin typeface="+mn-lt"/>
                <a:ea typeface="宋体" pitchFamily="2" charset="-122"/>
              </a:rPr>
              <a:t>:</a:t>
            </a:r>
          </a:p>
          <a:p>
            <a:pPr>
              <a:spcBef>
                <a:spcPct val="20000"/>
              </a:spcBef>
              <a:buClr>
                <a:schemeClr val="accent2"/>
              </a:buClr>
              <a:buSzPct val="80000"/>
              <a:buFont typeface="Wingdings" pitchFamily="2" charset="2"/>
              <a:buNone/>
              <a:defRPr/>
            </a:pPr>
            <a:r>
              <a:rPr lang="en-US" altLang="zh-CN" sz="2200" b="1" dirty="0">
                <a:latin typeface="+mn-lt"/>
                <a:ea typeface="宋体" pitchFamily="2" charset="-122"/>
              </a:rPr>
              <a:t>x = </a:t>
            </a:r>
            <a:r>
              <a:rPr lang="en-US" altLang="zh-CN" sz="2200" b="1" dirty="0">
                <a:solidFill>
                  <a:srgbClr val="FF0000"/>
                </a:solidFill>
                <a:latin typeface="+mn-lt"/>
                <a:ea typeface="宋体" pitchFamily="2" charset="-122"/>
              </a:rPr>
              <a:t>5</a:t>
            </a:r>
            <a:r>
              <a:rPr lang="en-US" altLang="zh-CN" sz="2200" b="1" dirty="0">
                <a:latin typeface="+mn-lt"/>
                <a:ea typeface="宋体" pitchFamily="2" charset="-122"/>
              </a:rPr>
              <a:t>   y = 10</a:t>
            </a:r>
          </a:p>
          <a:p>
            <a:pPr>
              <a:spcBef>
                <a:spcPct val="20000"/>
              </a:spcBef>
              <a:buClr>
                <a:schemeClr val="accent2"/>
              </a:buClr>
              <a:buSzPct val="80000"/>
              <a:buFont typeface="Wingdings" pitchFamily="2" charset="2"/>
              <a:buNone/>
              <a:defRPr/>
            </a:pPr>
            <a:r>
              <a:rPr lang="en-US" altLang="zh-CN" sz="2200" b="1" dirty="0">
                <a:latin typeface="+mn-lt"/>
                <a:ea typeface="宋体" pitchFamily="2" charset="-122"/>
              </a:rPr>
              <a:t>x = 10  y = </a:t>
            </a:r>
            <a:r>
              <a:rPr lang="en-US" altLang="zh-CN" sz="2200" b="1" dirty="0">
                <a:solidFill>
                  <a:srgbClr val="FF0000"/>
                </a:solidFill>
                <a:latin typeface="+mn-lt"/>
                <a:ea typeface="宋体" pitchFamily="2" charset="-122"/>
              </a:rPr>
              <a:t>5</a:t>
            </a:r>
            <a:endParaRPr lang="en-US" altLang="zh-CN" sz="2200" dirty="0">
              <a:solidFill>
                <a:srgbClr val="FF0000"/>
              </a:solidFill>
              <a:latin typeface="+mn-lt"/>
              <a:ea typeface="宋体" pitchFamily="2" charset="-122"/>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50</a:t>
            </a:fld>
            <a:endParaRPr lang="en-US" altLang="zh-CN" dirty="0"/>
          </a:p>
        </p:txBody>
      </p:sp>
      <p:sp>
        <p:nvSpPr>
          <p:cNvPr id="8"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Tree>
    <p:extLst>
      <p:ext uri="{BB962C8B-B14F-4D97-AF65-F5344CB8AC3E}">
        <p14:creationId xmlns:p14="http://schemas.microsoft.com/office/powerpoint/2010/main" val="362619786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1" name="Group 2"/>
          <p:cNvGrpSpPr>
            <a:grpSpLocks/>
          </p:cNvGrpSpPr>
          <p:nvPr/>
        </p:nvGrpSpPr>
        <p:grpSpPr bwMode="auto">
          <a:xfrm>
            <a:off x="5054600" y="1017587"/>
            <a:ext cx="3251200" cy="2411413"/>
            <a:chOff x="3184" y="1488"/>
            <a:chExt cx="2048" cy="1519"/>
          </a:xfrm>
        </p:grpSpPr>
        <p:sp>
          <p:nvSpPr>
            <p:cNvPr id="58457" name="Text Box 3"/>
            <p:cNvSpPr txBox="1">
              <a:spLocks noChangeArrowheads="1"/>
            </p:cNvSpPr>
            <p:nvPr/>
          </p:nvSpPr>
          <p:spPr bwMode="auto">
            <a:xfrm>
              <a:off x="3888" y="1488"/>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2800">
                  <a:latin typeface="+mn-lt"/>
                  <a:ea typeface="+mn-ea"/>
                </a:rPr>
                <a:t>t=a;</a:t>
              </a:r>
            </a:p>
          </p:txBody>
        </p:sp>
        <p:grpSp>
          <p:nvGrpSpPr>
            <p:cNvPr id="58458" name="Group 4"/>
            <p:cNvGrpSpPr>
              <a:grpSpLocks/>
            </p:cNvGrpSpPr>
            <p:nvPr/>
          </p:nvGrpSpPr>
          <p:grpSpPr bwMode="auto">
            <a:xfrm>
              <a:off x="3411" y="1824"/>
              <a:ext cx="573" cy="494"/>
              <a:chOff x="3387" y="1824"/>
              <a:chExt cx="573" cy="494"/>
            </a:xfrm>
          </p:grpSpPr>
          <p:sp>
            <p:nvSpPr>
              <p:cNvPr id="58468" name="Rectangle 5"/>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mn-lt"/>
                  <a:ea typeface="+mn-ea"/>
                </a:endParaRPr>
              </a:p>
            </p:txBody>
          </p:sp>
          <p:sp>
            <p:nvSpPr>
              <p:cNvPr id="58469" name="Rectangle 6"/>
              <p:cNvSpPr>
                <a:spLocks noChangeArrowheads="1"/>
              </p:cNvSpPr>
              <p:nvPr/>
            </p:nvSpPr>
            <p:spPr bwMode="auto">
              <a:xfrm>
                <a:off x="3623" y="2047"/>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x</a:t>
                </a:r>
                <a:endParaRPr lang="en-US" altLang="zh-CN" sz="3200">
                  <a:latin typeface="+mn-lt"/>
                  <a:ea typeface="+mn-ea"/>
                </a:endParaRPr>
              </a:p>
            </p:txBody>
          </p:sp>
          <p:sp>
            <p:nvSpPr>
              <p:cNvPr id="58470" name="Rectangle 7"/>
              <p:cNvSpPr>
                <a:spLocks noChangeArrowheads="1"/>
              </p:cNvSpPr>
              <p:nvPr/>
            </p:nvSpPr>
            <p:spPr bwMode="auto">
              <a:xfrm>
                <a:off x="3635" y="1843"/>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5</a:t>
                </a:r>
              </a:p>
            </p:txBody>
          </p:sp>
        </p:grpSp>
        <p:grpSp>
          <p:nvGrpSpPr>
            <p:cNvPr id="58459" name="Group 8"/>
            <p:cNvGrpSpPr>
              <a:grpSpLocks/>
            </p:cNvGrpSpPr>
            <p:nvPr/>
          </p:nvGrpSpPr>
          <p:grpSpPr bwMode="auto">
            <a:xfrm>
              <a:off x="4660" y="1824"/>
              <a:ext cx="572" cy="546"/>
              <a:chOff x="4126" y="1824"/>
              <a:chExt cx="572" cy="546"/>
            </a:xfrm>
          </p:grpSpPr>
          <p:sp>
            <p:nvSpPr>
              <p:cNvPr id="58465" name="Rectangle 9"/>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66" name="Rectangle 10"/>
              <p:cNvSpPr>
                <a:spLocks noChangeArrowheads="1"/>
              </p:cNvSpPr>
              <p:nvPr/>
            </p:nvSpPr>
            <p:spPr bwMode="auto">
              <a:xfrm>
                <a:off x="4396" y="2060"/>
                <a:ext cx="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dirty="0">
                    <a:latin typeface="+mn-lt"/>
                    <a:ea typeface="+mn-ea"/>
                  </a:rPr>
                  <a:t>t</a:t>
                </a:r>
              </a:p>
            </p:txBody>
          </p:sp>
          <p:sp>
            <p:nvSpPr>
              <p:cNvPr id="58467" name="Rectangle 11"/>
              <p:cNvSpPr>
                <a:spLocks noChangeArrowheads="1"/>
              </p:cNvSpPr>
              <p:nvPr/>
            </p:nvSpPr>
            <p:spPr bwMode="auto">
              <a:xfrm>
                <a:off x="4360" y="1843"/>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5</a:t>
                </a:r>
              </a:p>
            </p:txBody>
          </p:sp>
        </p:grpSp>
        <p:sp>
          <p:nvSpPr>
            <p:cNvPr id="58460" name="Rectangle 12"/>
            <p:cNvSpPr>
              <a:spLocks noChangeArrowheads="1"/>
            </p:cNvSpPr>
            <p:nvPr/>
          </p:nvSpPr>
          <p:spPr bwMode="auto">
            <a:xfrm>
              <a:off x="3184" y="2398"/>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61" name="Rectangle 13"/>
            <p:cNvSpPr>
              <a:spLocks noChangeArrowheads="1"/>
            </p:cNvSpPr>
            <p:nvPr/>
          </p:nvSpPr>
          <p:spPr bwMode="auto">
            <a:xfrm>
              <a:off x="3247" y="2507"/>
              <a:ext cx="7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x </a:t>
              </a:r>
              <a:r>
                <a:rPr lang="zh-CN" altLang="zh-CN">
                  <a:latin typeface="+mn-lt"/>
                  <a:ea typeface="+mn-ea"/>
                </a:rPr>
                <a:t>的</a:t>
              </a:r>
              <a:r>
                <a:rPr lang="zh-CN" altLang="en-US" dirty="0">
                  <a:latin typeface="+mn-lt"/>
                  <a:ea typeface="+mn-ea"/>
                </a:rPr>
                <a:t>引用</a:t>
              </a:r>
            </a:p>
          </p:txBody>
        </p:sp>
        <p:sp>
          <p:nvSpPr>
            <p:cNvPr id="58462" name="Rectangle 14"/>
            <p:cNvSpPr>
              <a:spLocks noChangeArrowheads="1"/>
            </p:cNvSpPr>
            <p:nvPr/>
          </p:nvSpPr>
          <p:spPr bwMode="auto">
            <a:xfrm>
              <a:off x="3572" y="2736"/>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a</a:t>
              </a:r>
              <a:endParaRPr lang="en-US" altLang="zh-CN">
                <a:latin typeface="+mn-lt"/>
                <a:ea typeface="+mn-ea"/>
              </a:endParaRPr>
            </a:p>
          </p:txBody>
        </p:sp>
        <p:sp>
          <p:nvSpPr>
            <p:cNvPr id="58463" name="Line 15"/>
            <p:cNvSpPr>
              <a:spLocks noChangeShapeType="1"/>
            </p:cNvSpPr>
            <p:nvPr/>
          </p:nvSpPr>
          <p:spPr bwMode="auto">
            <a:xfrm flipV="1">
              <a:off x="3552" y="2064"/>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sp>
          <p:nvSpPr>
            <p:cNvPr id="58464" name="Line 16"/>
            <p:cNvSpPr>
              <a:spLocks noChangeShapeType="1"/>
            </p:cNvSpPr>
            <p:nvPr/>
          </p:nvSpPr>
          <p:spPr bwMode="auto">
            <a:xfrm>
              <a:off x="3984" y="1942"/>
              <a:ext cx="672"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grpSp>
        <p:nvGrpSpPr>
          <p:cNvPr id="58372" name="Group 17"/>
          <p:cNvGrpSpPr>
            <a:grpSpLocks/>
          </p:cNvGrpSpPr>
          <p:nvPr/>
        </p:nvGrpSpPr>
        <p:grpSpPr bwMode="auto">
          <a:xfrm>
            <a:off x="514350" y="1543050"/>
            <a:ext cx="4087813" cy="1878013"/>
            <a:chOff x="324" y="704"/>
            <a:chExt cx="2575" cy="1183"/>
          </a:xfrm>
        </p:grpSpPr>
        <p:sp>
          <p:nvSpPr>
            <p:cNvPr id="58430" name="Rectangle 18"/>
            <p:cNvSpPr>
              <a:spLocks noChangeArrowheads="1"/>
            </p:cNvSpPr>
            <p:nvPr/>
          </p:nvSpPr>
          <p:spPr bwMode="auto">
            <a:xfrm>
              <a:off x="939" y="704"/>
              <a:ext cx="573"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mn-lt"/>
                <a:ea typeface="+mn-ea"/>
              </a:endParaRPr>
            </a:p>
          </p:txBody>
        </p:sp>
        <p:sp>
          <p:nvSpPr>
            <p:cNvPr id="58431" name="Rectangle 19"/>
            <p:cNvSpPr>
              <a:spLocks noChangeArrowheads="1"/>
            </p:cNvSpPr>
            <p:nvPr/>
          </p:nvSpPr>
          <p:spPr bwMode="auto">
            <a:xfrm>
              <a:off x="1678" y="704"/>
              <a:ext cx="572"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32" name="Rectangle 20"/>
            <p:cNvSpPr>
              <a:spLocks noChangeArrowheads="1"/>
            </p:cNvSpPr>
            <p:nvPr/>
          </p:nvSpPr>
          <p:spPr bwMode="auto">
            <a:xfrm>
              <a:off x="1175" y="927"/>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x</a:t>
              </a:r>
              <a:endParaRPr lang="en-US" altLang="zh-CN" sz="3200">
                <a:latin typeface="+mn-lt"/>
                <a:ea typeface="+mn-ea"/>
              </a:endParaRPr>
            </a:p>
          </p:txBody>
        </p:sp>
        <p:sp>
          <p:nvSpPr>
            <p:cNvPr id="58433" name="Rectangle 21"/>
            <p:cNvSpPr>
              <a:spLocks noChangeArrowheads="1"/>
            </p:cNvSpPr>
            <p:nvPr/>
          </p:nvSpPr>
          <p:spPr bwMode="auto">
            <a:xfrm>
              <a:off x="1913" y="940"/>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y</a:t>
              </a:r>
              <a:endParaRPr lang="en-US" altLang="zh-CN" sz="3200">
                <a:latin typeface="+mn-lt"/>
                <a:ea typeface="+mn-ea"/>
              </a:endParaRPr>
            </a:p>
          </p:txBody>
        </p:sp>
        <p:sp>
          <p:nvSpPr>
            <p:cNvPr id="58434" name="Rectangle 22"/>
            <p:cNvSpPr>
              <a:spLocks noChangeArrowheads="1"/>
            </p:cNvSpPr>
            <p:nvPr/>
          </p:nvSpPr>
          <p:spPr bwMode="auto">
            <a:xfrm>
              <a:off x="1187" y="723"/>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5</a:t>
              </a:r>
            </a:p>
          </p:txBody>
        </p:sp>
        <p:grpSp>
          <p:nvGrpSpPr>
            <p:cNvPr id="58435" name="Group 23"/>
            <p:cNvGrpSpPr>
              <a:grpSpLocks/>
            </p:cNvGrpSpPr>
            <p:nvPr/>
          </p:nvGrpSpPr>
          <p:grpSpPr bwMode="auto">
            <a:xfrm>
              <a:off x="2562" y="1412"/>
              <a:ext cx="318" cy="97"/>
              <a:chOff x="11584" y="10370"/>
              <a:chExt cx="458" cy="140"/>
            </a:xfrm>
          </p:grpSpPr>
          <p:sp>
            <p:nvSpPr>
              <p:cNvPr id="58455" name="Freeform 24"/>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56" name="Line 25"/>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58436" name="Line 26"/>
            <p:cNvSpPr>
              <a:spLocks noChangeShapeType="1"/>
            </p:cNvSpPr>
            <p:nvPr/>
          </p:nvSpPr>
          <p:spPr bwMode="auto">
            <a:xfrm flipV="1">
              <a:off x="2880"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nvGrpSpPr>
            <p:cNvPr id="58437" name="Group 27"/>
            <p:cNvGrpSpPr>
              <a:grpSpLocks/>
            </p:cNvGrpSpPr>
            <p:nvPr/>
          </p:nvGrpSpPr>
          <p:grpSpPr bwMode="auto">
            <a:xfrm>
              <a:off x="2478" y="786"/>
              <a:ext cx="421" cy="90"/>
              <a:chOff x="11425" y="9389"/>
              <a:chExt cx="657" cy="140"/>
            </a:xfrm>
          </p:grpSpPr>
          <p:sp>
            <p:nvSpPr>
              <p:cNvPr id="58453" name="Freeform 28"/>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54" name="Line 29"/>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58438" name="Rectangle 30"/>
            <p:cNvSpPr>
              <a:spLocks noChangeArrowheads="1"/>
            </p:cNvSpPr>
            <p:nvPr/>
          </p:nvSpPr>
          <p:spPr bwMode="auto">
            <a:xfrm>
              <a:off x="1912" y="723"/>
              <a:ext cx="2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10</a:t>
              </a:r>
            </a:p>
          </p:txBody>
        </p:sp>
        <p:grpSp>
          <p:nvGrpSpPr>
            <p:cNvPr id="58439" name="Group 31"/>
            <p:cNvGrpSpPr>
              <a:grpSpLocks/>
            </p:cNvGrpSpPr>
            <p:nvPr/>
          </p:nvGrpSpPr>
          <p:grpSpPr bwMode="auto">
            <a:xfrm>
              <a:off x="731" y="1280"/>
              <a:ext cx="1717" cy="607"/>
              <a:chOff x="8725" y="10160"/>
              <a:chExt cx="2690" cy="954"/>
            </a:xfrm>
          </p:grpSpPr>
          <p:sp>
            <p:nvSpPr>
              <p:cNvPr id="58447" name="Rectangle 32"/>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48" name="Rectangle 33"/>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49" name="Rectangle 34"/>
              <p:cNvSpPr>
                <a:spLocks noChangeArrowheads="1"/>
              </p:cNvSpPr>
              <p:nvPr/>
            </p:nvSpPr>
            <p:spPr bwMode="auto">
              <a:xfrm>
                <a:off x="10254" y="10344"/>
                <a:ext cx="114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y </a:t>
                </a:r>
                <a:r>
                  <a:rPr lang="zh-CN" altLang="en-US">
                    <a:latin typeface="+mn-lt"/>
                    <a:ea typeface="+mn-ea"/>
                  </a:rPr>
                  <a:t>的</a:t>
                </a:r>
                <a:r>
                  <a:rPr lang="zh-CN" altLang="en-US" dirty="0">
                    <a:latin typeface="+mn-lt"/>
                    <a:ea typeface="+mn-ea"/>
                  </a:rPr>
                  <a:t>引用</a:t>
                </a:r>
              </a:p>
            </p:txBody>
          </p:sp>
          <p:sp>
            <p:nvSpPr>
              <p:cNvPr id="58450" name="Rectangle 35"/>
              <p:cNvSpPr>
                <a:spLocks noChangeArrowheads="1"/>
              </p:cNvSpPr>
              <p:nvPr/>
            </p:nvSpPr>
            <p:spPr bwMode="auto">
              <a:xfrm>
                <a:off x="8826" y="10323"/>
                <a:ext cx="114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x </a:t>
                </a:r>
                <a:r>
                  <a:rPr lang="zh-CN" altLang="zh-CN">
                    <a:latin typeface="+mn-lt"/>
                    <a:ea typeface="+mn-ea"/>
                  </a:rPr>
                  <a:t>的</a:t>
                </a:r>
                <a:r>
                  <a:rPr lang="zh-CN" altLang="en-US" dirty="0">
                    <a:latin typeface="+mn-lt"/>
                    <a:ea typeface="+mn-ea"/>
                  </a:rPr>
                  <a:t>引用</a:t>
                </a:r>
              </a:p>
            </p:txBody>
          </p:sp>
          <p:sp>
            <p:nvSpPr>
              <p:cNvPr id="58451" name="Rectangle 36"/>
              <p:cNvSpPr>
                <a:spLocks noChangeArrowheads="1"/>
              </p:cNvSpPr>
              <p:nvPr/>
            </p:nvSpPr>
            <p:spPr bwMode="auto">
              <a:xfrm>
                <a:off x="9333" y="10683"/>
                <a:ext cx="19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a</a:t>
                </a:r>
                <a:endParaRPr lang="en-US" altLang="zh-CN">
                  <a:latin typeface="+mn-lt"/>
                  <a:ea typeface="+mn-ea"/>
                </a:endParaRPr>
              </a:p>
            </p:txBody>
          </p:sp>
          <p:sp>
            <p:nvSpPr>
              <p:cNvPr id="58452" name="Rectangle 37"/>
              <p:cNvSpPr>
                <a:spLocks noChangeArrowheads="1"/>
              </p:cNvSpPr>
              <p:nvPr/>
            </p:nvSpPr>
            <p:spPr bwMode="auto">
              <a:xfrm>
                <a:off x="10757" y="10688"/>
                <a:ext cx="21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b</a:t>
                </a:r>
                <a:endParaRPr lang="en-US" altLang="zh-CN">
                  <a:latin typeface="+mn-lt"/>
                  <a:ea typeface="+mn-ea"/>
                </a:endParaRPr>
              </a:p>
            </p:txBody>
          </p:sp>
        </p:grpSp>
        <p:grpSp>
          <p:nvGrpSpPr>
            <p:cNvPr id="58440" name="Group 38"/>
            <p:cNvGrpSpPr>
              <a:grpSpLocks/>
            </p:cNvGrpSpPr>
            <p:nvPr/>
          </p:nvGrpSpPr>
          <p:grpSpPr bwMode="auto">
            <a:xfrm>
              <a:off x="336" y="1412"/>
              <a:ext cx="318" cy="97"/>
              <a:chOff x="8137" y="10370"/>
              <a:chExt cx="458" cy="140"/>
            </a:xfrm>
          </p:grpSpPr>
          <p:sp>
            <p:nvSpPr>
              <p:cNvPr id="58445" name="Freeform 39"/>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46" name="Line 40"/>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58441" name="Line 41"/>
            <p:cNvSpPr>
              <a:spLocks noChangeShapeType="1"/>
            </p:cNvSpPr>
            <p:nvPr/>
          </p:nvSpPr>
          <p:spPr bwMode="auto">
            <a:xfrm flipV="1">
              <a:off x="336"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nvGrpSpPr>
            <p:cNvPr id="58442" name="Group 42"/>
            <p:cNvGrpSpPr>
              <a:grpSpLocks/>
            </p:cNvGrpSpPr>
            <p:nvPr/>
          </p:nvGrpSpPr>
          <p:grpSpPr bwMode="auto">
            <a:xfrm>
              <a:off x="324" y="786"/>
              <a:ext cx="419" cy="90"/>
              <a:chOff x="8097" y="9389"/>
              <a:chExt cx="657" cy="140"/>
            </a:xfrm>
          </p:grpSpPr>
          <p:sp>
            <p:nvSpPr>
              <p:cNvPr id="58443" name="Freeform 43"/>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44" name="Line 44"/>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grpSp>
      <p:grpSp>
        <p:nvGrpSpPr>
          <p:cNvPr id="58373" name="Group 45"/>
          <p:cNvGrpSpPr>
            <a:grpSpLocks/>
          </p:cNvGrpSpPr>
          <p:nvPr/>
        </p:nvGrpSpPr>
        <p:grpSpPr bwMode="auto">
          <a:xfrm>
            <a:off x="361950" y="3309938"/>
            <a:ext cx="4087813" cy="2490788"/>
            <a:chOff x="228" y="2496"/>
            <a:chExt cx="2575" cy="1569"/>
          </a:xfrm>
        </p:grpSpPr>
        <p:grpSp>
          <p:nvGrpSpPr>
            <p:cNvPr id="58398" name="Group 46"/>
            <p:cNvGrpSpPr>
              <a:grpSpLocks/>
            </p:cNvGrpSpPr>
            <p:nvPr/>
          </p:nvGrpSpPr>
          <p:grpSpPr bwMode="auto">
            <a:xfrm>
              <a:off x="635" y="3458"/>
              <a:ext cx="1717" cy="607"/>
              <a:chOff x="8725" y="10160"/>
              <a:chExt cx="2690" cy="954"/>
            </a:xfrm>
          </p:grpSpPr>
          <p:sp>
            <p:nvSpPr>
              <p:cNvPr id="58424" name="Rectangle 47"/>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25" name="Rectangle 48"/>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26" name="Rectangle 49"/>
              <p:cNvSpPr>
                <a:spLocks noChangeArrowheads="1"/>
              </p:cNvSpPr>
              <p:nvPr/>
            </p:nvSpPr>
            <p:spPr bwMode="auto">
              <a:xfrm>
                <a:off x="10254" y="10344"/>
                <a:ext cx="114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y </a:t>
                </a:r>
                <a:r>
                  <a:rPr lang="zh-CN" altLang="en-US">
                    <a:latin typeface="+mn-lt"/>
                    <a:ea typeface="+mn-ea"/>
                  </a:rPr>
                  <a:t>的</a:t>
                </a:r>
                <a:r>
                  <a:rPr lang="zh-CN" altLang="en-US" dirty="0">
                    <a:latin typeface="+mn-lt"/>
                    <a:ea typeface="+mn-ea"/>
                  </a:rPr>
                  <a:t>引用</a:t>
                </a:r>
              </a:p>
            </p:txBody>
          </p:sp>
          <p:sp>
            <p:nvSpPr>
              <p:cNvPr id="58427" name="Rectangle 50"/>
              <p:cNvSpPr>
                <a:spLocks noChangeArrowheads="1"/>
              </p:cNvSpPr>
              <p:nvPr/>
            </p:nvSpPr>
            <p:spPr bwMode="auto">
              <a:xfrm>
                <a:off x="8827" y="10323"/>
                <a:ext cx="114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x </a:t>
                </a:r>
                <a:r>
                  <a:rPr lang="zh-CN" altLang="zh-CN">
                    <a:latin typeface="+mn-lt"/>
                    <a:ea typeface="+mn-ea"/>
                  </a:rPr>
                  <a:t>的</a:t>
                </a:r>
                <a:r>
                  <a:rPr lang="zh-CN" altLang="en-US" dirty="0">
                    <a:latin typeface="+mn-lt"/>
                    <a:ea typeface="+mn-ea"/>
                  </a:rPr>
                  <a:t>引用</a:t>
                </a:r>
              </a:p>
            </p:txBody>
          </p:sp>
          <p:sp>
            <p:nvSpPr>
              <p:cNvPr id="58428" name="Rectangle 51"/>
              <p:cNvSpPr>
                <a:spLocks noChangeArrowheads="1"/>
              </p:cNvSpPr>
              <p:nvPr/>
            </p:nvSpPr>
            <p:spPr bwMode="auto">
              <a:xfrm>
                <a:off x="9333" y="10683"/>
                <a:ext cx="19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a</a:t>
                </a:r>
                <a:endParaRPr lang="en-US" altLang="zh-CN">
                  <a:latin typeface="+mn-lt"/>
                  <a:ea typeface="+mn-ea"/>
                </a:endParaRPr>
              </a:p>
            </p:txBody>
          </p:sp>
          <p:sp>
            <p:nvSpPr>
              <p:cNvPr id="58429" name="Rectangle 52"/>
              <p:cNvSpPr>
                <a:spLocks noChangeArrowheads="1"/>
              </p:cNvSpPr>
              <p:nvPr/>
            </p:nvSpPr>
            <p:spPr bwMode="auto">
              <a:xfrm>
                <a:off x="10757" y="10688"/>
                <a:ext cx="21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b</a:t>
                </a:r>
                <a:endParaRPr lang="en-US" altLang="zh-CN">
                  <a:latin typeface="+mn-lt"/>
                  <a:ea typeface="+mn-ea"/>
                </a:endParaRPr>
              </a:p>
            </p:txBody>
          </p:sp>
        </p:grpSp>
        <p:grpSp>
          <p:nvGrpSpPr>
            <p:cNvPr id="58399" name="Group 53"/>
            <p:cNvGrpSpPr>
              <a:grpSpLocks/>
            </p:cNvGrpSpPr>
            <p:nvPr/>
          </p:nvGrpSpPr>
          <p:grpSpPr bwMode="auto">
            <a:xfrm>
              <a:off x="228" y="2496"/>
              <a:ext cx="2575" cy="1160"/>
              <a:chOff x="228" y="2784"/>
              <a:chExt cx="2575" cy="1160"/>
            </a:xfrm>
          </p:grpSpPr>
          <p:grpSp>
            <p:nvGrpSpPr>
              <p:cNvPr id="58400" name="Group 54"/>
              <p:cNvGrpSpPr>
                <a:grpSpLocks/>
              </p:cNvGrpSpPr>
              <p:nvPr/>
            </p:nvGrpSpPr>
            <p:grpSpPr bwMode="auto">
              <a:xfrm>
                <a:off x="672" y="3139"/>
                <a:ext cx="573" cy="494"/>
                <a:chOff x="843" y="3139"/>
                <a:chExt cx="573" cy="494"/>
              </a:xfrm>
            </p:grpSpPr>
            <p:sp>
              <p:nvSpPr>
                <p:cNvPr id="58421" name="Rectangle 55"/>
                <p:cNvSpPr>
                  <a:spLocks noChangeArrowheads="1"/>
                </p:cNvSpPr>
                <p:nvPr/>
              </p:nvSpPr>
              <p:spPr bwMode="auto">
                <a:xfrm>
                  <a:off x="843" y="3139"/>
                  <a:ext cx="573"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mn-lt"/>
                    <a:ea typeface="+mn-ea"/>
                  </a:endParaRPr>
                </a:p>
              </p:txBody>
            </p:sp>
            <p:sp>
              <p:nvSpPr>
                <p:cNvPr id="58422" name="Rectangle 56"/>
                <p:cNvSpPr>
                  <a:spLocks noChangeArrowheads="1"/>
                </p:cNvSpPr>
                <p:nvPr/>
              </p:nvSpPr>
              <p:spPr bwMode="auto">
                <a:xfrm>
                  <a:off x="1079" y="3362"/>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x</a:t>
                  </a:r>
                  <a:endParaRPr lang="en-US" altLang="zh-CN" sz="3200">
                    <a:latin typeface="+mn-lt"/>
                    <a:ea typeface="+mn-ea"/>
                  </a:endParaRPr>
                </a:p>
              </p:txBody>
            </p:sp>
            <p:sp>
              <p:nvSpPr>
                <p:cNvPr id="58423" name="Rectangle 57"/>
                <p:cNvSpPr>
                  <a:spLocks noChangeArrowheads="1"/>
                </p:cNvSpPr>
                <p:nvPr/>
              </p:nvSpPr>
              <p:spPr bwMode="auto">
                <a:xfrm>
                  <a:off x="1091" y="3158"/>
                  <a:ext cx="2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10</a:t>
                  </a:r>
                </a:p>
              </p:txBody>
            </p:sp>
          </p:grpSp>
          <p:grpSp>
            <p:nvGrpSpPr>
              <p:cNvPr id="58401" name="Group 58"/>
              <p:cNvGrpSpPr>
                <a:grpSpLocks/>
              </p:cNvGrpSpPr>
              <p:nvPr/>
            </p:nvGrpSpPr>
            <p:grpSpPr bwMode="auto">
              <a:xfrm>
                <a:off x="2466" y="3847"/>
                <a:ext cx="318" cy="97"/>
                <a:chOff x="11584" y="10370"/>
                <a:chExt cx="458" cy="140"/>
              </a:xfrm>
            </p:grpSpPr>
            <p:sp>
              <p:nvSpPr>
                <p:cNvPr id="58419" name="Freeform 59"/>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20" name="Line 60"/>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58402" name="Line 61"/>
              <p:cNvSpPr>
                <a:spLocks noChangeShapeType="1"/>
              </p:cNvSpPr>
              <p:nvPr/>
            </p:nvSpPr>
            <p:spPr bwMode="auto">
              <a:xfrm flipV="1">
                <a:off x="2784"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nvGrpSpPr>
              <p:cNvPr id="58403" name="Group 62"/>
              <p:cNvGrpSpPr>
                <a:grpSpLocks/>
              </p:cNvGrpSpPr>
              <p:nvPr/>
            </p:nvGrpSpPr>
            <p:grpSpPr bwMode="auto">
              <a:xfrm>
                <a:off x="2382" y="3221"/>
                <a:ext cx="421" cy="90"/>
                <a:chOff x="11425" y="9389"/>
                <a:chExt cx="657" cy="140"/>
              </a:xfrm>
            </p:grpSpPr>
            <p:sp>
              <p:nvSpPr>
                <p:cNvPr id="58417" name="Freeform 63"/>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18" name="Line 64"/>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grpSp>
            <p:nvGrpSpPr>
              <p:cNvPr id="58404" name="Group 65"/>
              <p:cNvGrpSpPr>
                <a:grpSpLocks/>
              </p:cNvGrpSpPr>
              <p:nvPr/>
            </p:nvGrpSpPr>
            <p:grpSpPr bwMode="auto">
              <a:xfrm>
                <a:off x="1780" y="3139"/>
                <a:ext cx="572" cy="507"/>
                <a:chOff x="1582" y="3139"/>
                <a:chExt cx="572" cy="507"/>
              </a:xfrm>
            </p:grpSpPr>
            <p:sp>
              <p:nvSpPr>
                <p:cNvPr id="58414" name="Rectangle 66"/>
                <p:cNvSpPr>
                  <a:spLocks noChangeArrowheads="1"/>
                </p:cNvSpPr>
                <p:nvPr/>
              </p:nvSpPr>
              <p:spPr bwMode="auto">
                <a:xfrm>
                  <a:off x="1582" y="3139"/>
                  <a:ext cx="572"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415" name="Rectangle 67"/>
                <p:cNvSpPr>
                  <a:spLocks noChangeArrowheads="1"/>
                </p:cNvSpPr>
                <p:nvPr/>
              </p:nvSpPr>
              <p:spPr bwMode="auto">
                <a:xfrm>
                  <a:off x="1817" y="3375"/>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y</a:t>
                  </a:r>
                  <a:endParaRPr lang="en-US" altLang="zh-CN" sz="3200">
                    <a:latin typeface="+mn-lt"/>
                    <a:ea typeface="+mn-ea"/>
                  </a:endParaRPr>
                </a:p>
              </p:txBody>
            </p:sp>
            <p:sp>
              <p:nvSpPr>
                <p:cNvPr id="58416" name="Rectangle 68"/>
                <p:cNvSpPr>
                  <a:spLocks noChangeArrowheads="1"/>
                </p:cNvSpPr>
                <p:nvPr/>
              </p:nvSpPr>
              <p:spPr bwMode="auto">
                <a:xfrm>
                  <a:off x="1816" y="3158"/>
                  <a:ext cx="2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dirty="0">
                      <a:latin typeface="+mn-lt"/>
                      <a:ea typeface="+mn-ea"/>
                    </a:rPr>
                    <a:t>10</a:t>
                  </a:r>
                </a:p>
              </p:txBody>
            </p:sp>
          </p:grpSp>
          <p:grpSp>
            <p:nvGrpSpPr>
              <p:cNvPr id="58405" name="Group 69"/>
              <p:cNvGrpSpPr>
                <a:grpSpLocks/>
              </p:cNvGrpSpPr>
              <p:nvPr/>
            </p:nvGrpSpPr>
            <p:grpSpPr bwMode="auto">
              <a:xfrm>
                <a:off x="240" y="3847"/>
                <a:ext cx="318" cy="97"/>
                <a:chOff x="8137" y="10370"/>
                <a:chExt cx="458" cy="140"/>
              </a:xfrm>
            </p:grpSpPr>
            <p:sp>
              <p:nvSpPr>
                <p:cNvPr id="58412" name="Freeform 70"/>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13" name="Line 71"/>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58406" name="Line 72"/>
              <p:cNvSpPr>
                <a:spLocks noChangeShapeType="1"/>
              </p:cNvSpPr>
              <p:nvPr/>
            </p:nvSpPr>
            <p:spPr bwMode="auto">
              <a:xfrm flipV="1">
                <a:off x="240"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nvGrpSpPr>
              <p:cNvPr id="58407" name="Group 73"/>
              <p:cNvGrpSpPr>
                <a:grpSpLocks/>
              </p:cNvGrpSpPr>
              <p:nvPr/>
            </p:nvGrpSpPr>
            <p:grpSpPr bwMode="auto">
              <a:xfrm>
                <a:off x="228" y="3221"/>
                <a:ext cx="419" cy="90"/>
                <a:chOff x="8097" y="9389"/>
                <a:chExt cx="657" cy="140"/>
              </a:xfrm>
            </p:grpSpPr>
            <p:sp>
              <p:nvSpPr>
                <p:cNvPr id="58410" name="Freeform 74"/>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latin typeface="+mn-lt"/>
                    <a:ea typeface="+mn-ea"/>
                  </a:endParaRPr>
                </a:p>
              </p:txBody>
            </p:sp>
            <p:sp>
              <p:nvSpPr>
                <p:cNvPr id="58411" name="Line 75"/>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58408" name="Line 76"/>
              <p:cNvSpPr>
                <a:spLocks noChangeShapeType="1"/>
              </p:cNvSpPr>
              <p:nvPr/>
            </p:nvSpPr>
            <p:spPr bwMode="auto">
              <a:xfrm flipH="1">
                <a:off x="1248" y="3264"/>
                <a:ext cx="528"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sp>
            <p:nvSpPr>
              <p:cNvPr id="58409" name="Text Box 77"/>
              <p:cNvSpPr txBox="1">
                <a:spLocks noChangeArrowheads="1"/>
              </p:cNvSpPr>
              <p:nvPr/>
            </p:nvSpPr>
            <p:spPr bwMode="auto">
              <a:xfrm>
                <a:off x="1248" y="278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2800" dirty="0">
                    <a:latin typeface="+mn-lt"/>
                    <a:ea typeface="+mn-ea"/>
                  </a:rPr>
                  <a:t>a=b;</a:t>
                </a:r>
              </a:p>
            </p:txBody>
          </p:sp>
        </p:grpSp>
      </p:grpSp>
      <p:grpSp>
        <p:nvGrpSpPr>
          <p:cNvPr id="58374" name="Group 78"/>
          <p:cNvGrpSpPr>
            <a:grpSpLocks/>
          </p:cNvGrpSpPr>
          <p:nvPr/>
        </p:nvGrpSpPr>
        <p:grpSpPr bwMode="auto">
          <a:xfrm>
            <a:off x="5257801" y="3379788"/>
            <a:ext cx="3268663" cy="2411412"/>
            <a:chOff x="3312" y="2803"/>
            <a:chExt cx="2059" cy="1519"/>
          </a:xfrm>
        </p:grpSpPr>
        <p:sp>
          <p:nvSpPr>
            <p:cNvPr id="58384" name="Text Box 79"/>
            <p:cNvSpPr txBox="1">
              <a:spLocks noChangeArrowheads="1"/>
            </p:cNvSpPr>
            <p:nvPr/>
          </p:nvSpPr>
          <p:spPr bwMode="auto">
            <a:xfrm flipH="1">
              <a:off x="3888" y="2803"/>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2800">
                  <a:latin typeface="+mn-lt"/>
                  <a:ea typeface="+mn-ea"/>
                </a:rPr>
                <a:t>b=t;</a:t>
              </a:r>
            </a:p>
          </p:txBody>
        </p:sp>
        <p:grpSp>
          <p:nvGrpSpPr>
            <p:cNvPr id="58385" name="Group 80"/>
            <p:cNvGrpSpPr>
              <a:grpSpLocks/>
            </p:cNvGrpSpPr>
            <p:nvPr/>
          </p:nvGrpSpPr>
          <p:grpSpPr bwMode="auto">
            <a:xfrm flipH="1">
              <a:off x="4560" y="3139"/>
              <a:ext cx="573" cy="533"/>
              <a:chOff x="3387" y="1824"/>
              <a:chExt cx="573" cy="533"/>
            </a:xfrm>
          </p:grpSpPr>
          <p:sp>
            <p:nvSpPr>
              <p:cNvPr id="58395" name="Rectangle 81"/>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mn-lt"/>
                  <a:ea typeface="+mn-ea"/>
                </a:endParaRPr>
              </a:p>
            </p:txBody>
          </p:sp>
          <p:sp>
            <p:nvSpPr>
              <p:cNvPr id="58396" name="Rectangle 82"/>
              <p:cNvSpPr>
                <a:spLocks noChangeArrowheads="1"/>
              </p:cNvSpPr>
              <p:nvPr/>
            </p:nvSpPr>
            <p:spPr bwMode="auto">
              <a:xfrm>
                <a:off x="3603" y="2047"/>
                <a:ext cx="12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a:latin typeface="+mn-lt"/>
                    <a:ea typeface="+mn-ea"/>
                  </a:rPr>
                  <a:t>y</a:t>
                </a:r>
              </a:p>
            </p:txBody>
          </p:sp>
          <p:sp>
            <p:nvSpPr>
              <p:cNvPr id="58397" name="Rectangle 83"/>
              <p:cNvSpPr>
                <a:spLocks noChangeArrowheads="1"/>
              </p:cNvSpPr>
              <p:nvPr/>
            </p:nvSpPr>
            <p:spPr bwMode="auto">
              <a:xfrm>
                <a:off x="3624" y="1843"/>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5</a:t>
                </a:r>
              </a:p>
            </p:txBody>
          </p:sp>
        </p:grpSp>
        <p:grpSp>
          <p:nvGrpSpPr>
            <p:cNvPr id="58386" name="Group 84"/>
            <p:cNvGrpSpPr>
              <a:grpSpLocks/>
            </p:cNvGrpSpPr>
            <p:nvPr/>
          </p:nvGrpSpPr>
          <p:grpSpPr bwMode="auto">
            <a:xfrm flipH="1">
              <a:off x="3312" y="3139"/>
              <a:ext cx="572" cy="546"/>
              <a:chOff x="4126" y="1824"/>
              <a:chExt cx="572" cy="546"/>
            </a:xfrm>
          </p:grpSpPr>
          <p:sp>
            <p:nvSpPr>
              <p:cNvPr id="58392" name="Rectangle 85"/>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393" name="Rectangle 86"/>
              <p:cNvSpPr>
                <a:spLocks noChangeArrowheads="1"/>
              </p:cNvSpPr>
              <p:nvPr/>
            </p:nvSpPr>
            <p:spPr bwMode="auto">
              <a:xfrm>
                <a:off x="4414" y="2060"/>
                <a:ext cx="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3200">
                    <a:latin typeface="+mn-lt"/>
                    <a:ea typeface="+mn-ea"/>
                  </a:rPr>
                  <a:t>t</a:t>
                </a:r>
              </a:p>
            </p:txBody>
          </p:sp>
          <p:sp>
            <p:nvSpPr>
              <p:cNvPr id="58394" name="Rectangle 87"/>
              <p:cNvSpPr>
                <a:spLocks noChangeArrowheads="1"/>
              </p:cNvSpPr>
              <p:nvPr/>
            </p:nvSpPr>
            <p:spPr bwMode="auto">
              <a:xfrm>
                <a:off x="4349" y="1843"/>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5</a:t>
                </a:r>
              </a:p>
            </p:txBody>
          </p:sp>
        </p:grpSp>
        <p:sp>
          <p:nvSpPr>
            <p:cNvPr id="58387" name="Rectangle 88"/>
            <p:cNvSpPr>
              <a:spLocks noChangeArrowheads="1"/>
            </p:cNvSpPr>
            <p:nvPr/>
          </p:nvSpPr>
          <p:spPr bwMode="auto">
            <a:xfrm flipH="1">
              <a:off x="4558" y="3713"/>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388" name="Rectangle 89"/>
            <p:cNvSpPr>
              <a:spLocks noChangeArrowheads="1"/>
            </p:cNvSpPr>
            <p:nvPr/>
          </p:nvSpPr>
          <p:spPr bwMode="auto">
            <a:xfrm flipH="1">
              <a:off x="4639" y="3822"/>
              <a:ext cx="7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y </a:t>
              </a:r>
              <a:r>
                <a:rPr lang="zh-CN" altLang="zh-CN">
                  <a:latin typeface="+mn-lt"/>
                  <a:ea typeface="+mn-ea"/>
                </a:rPr>
                <a:t>的</a:t>
              </a:r>
              <a:r>
                <a:rPr lang="zh-CN" altLang="en-US" dirty="0">
                  <a:latin typeface="+mn-lt"/>
                  <a:ea typeface="+mn-ea"/>
                </a:rPr>
                <a:t>引用</a:t>
              </a:r>
            </a:p>
          </p:txBody>
        </p:sp>
        <p:sp>
          <p:nvSpPr>
            <p:cNvPr id="58389" name="Rectangle 90"/>
            <p:cNvSpPr>
              <a:spLocks noChangeArrowheads="1"/>
            </p:cNvSpPr>
            <p:nvPr/>
          </p:nvSpPr>
          <p:spPr bwMode="auto">
            <a:xfrm flipH="1">
              <a:off x="4853" y="4051"/>
              <a:ext cx="1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b</a:t>
              </a:r>
              <a:endParaRPr lang="en-US" altLang="zh-CN">
                <a:latin typeface="+mn-lt"/>
                <a:ea typeface="+mn-ea"/>
              </a:endParaRPr>
            </a:p>
          </p:txBody>
        </p:sp>
        <p:sp>
          <p:nvSpPr>
            <p:cNvPr id="58390" name="Line 91"/>
            <p:cNvSpPr>
              <a:spLocks noChangeShapeType="1"/>
            </p:cNvSpPr>
            <p:nvPr/>
          </p:nvSpPr>
          <p:spPr bwMode="auto">
            <a:xfrm flipH="1" flipV="1">
              <a:off x="4992" y="3379"/>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sp>
          <p:nvSpPr>
            <p:cNvPr id="58391" name="Line 92"/>
            <p:cNvSpPr>
              <a:spLocks noChangeShapeType="1"/>
            </p:cNvSpPr>
            <p:nvPr/>
          </p:nvSpPr>
          <p:spPr bwMode="auto">
            <a:xfrm flipH="1">
              <a:off x="3888" y="3257"/>
              <a:ext cx="672" cy="0"/>
            </a:xfrm>
            <a:prstGeom prst="line">
              <a:avLst/>
            </a:prstGeom>
            <a:noFill/>
            <a:ln w="9525">
              <a:solidFill>
                <a:schemeClr val="tx1"/>
              </a:solidFill>
              <a:prstDash val="dash"/>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grpSp>
        <p:nvGrpSpPr>
          <p:cNvPr id="58375" name="Group 93"/>
          <p:cNvGrpSpPr>
            <a:grpSpLocks/>
          </p:cNvGrpSpPr>
          <p:nvPr/>
        </p:nvGrpSpPr>
        <p:grpSpPr bwMode="auto">
          <a:xfrm>
            <a:off x="3657600" y="5748337"/>
            <a:ext cx="2081213" cy="804863"/>
            <a:chOff x="2304" y="3648"/>
            <a:chExt cx="1311" cy="507"/>
          </a:xfrm>
        </p:grpSpPr>
        <p:sp>
          <p:nvSpPr>
            <p:cNvPr id="58378" name="Rectangle 94"/>
            <p:cNvSpPr>
              <a:spLocks noChangeArrowheads="1"/>
            </p:cNvSpPr>
            <p:nvPr/>
          </p:nvSpPr>
          <p:spPr bwMode="auto">
            <a:xfrm>
              <a:off x="2304" y="3648"/>
              <a:ext cx="573"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mn-lt"/>
                <a:ea typeface="+mn-ea"/>
              </a:endParaRPr>
            </a:p>
          </p:txBody>
        </p:sp>
        <p:sp>
          <p:nvSpPr>
            <p:cNvPr id="58379" name="Rectangle 95"/>
            <p:cNvSpPr>
              <a:spLocks noChangeArrowheads="1"/>
            </p:cNvSpPr>
            <p:nvPr/>
          </p:nvSpPr>
          <p:spPr bwMode="auto">
            <a:xfrm>
              <a:off x="3043" y="3648"/>
              <a:ext cx="572" cy="230"/>
            </a:xfrm>
            <a:prstGeom prst="rect">
              <a:avLst/>
            </a:prstGeom>
            <a:solidFill>
              <a:srgbClr val="FFFFFF"/>
            </a:solidFill>
            <a:ln w="12700">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58380" name="Rectangle 96"/>
            <p:cNvSpPr>
              <a:spLocks noChangeArrowheads="1"/>
            </p:cNvSpPr>
            <p:nvPr/>
          </p:nvSpPr>
          <p:spPr bwMode="auto">
            <a:xfrm>
              <a:off x="2540" y="3871"/>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x</a:t>
              </a:r>
              <a:endParaRPr lang="en-US" altLang="zh-CN" sz="3200">
                <a:latin typeface="+mn-lt"/>
                <a:ea typeface="+mn-ea"/>
              </a:endParaRPr>
            </a:p>
          </p:txBody>
        </p:sp>
        <p:sp>
          <p:nvSpPr>
            <p:cNvPr id="58381" name="Rectangle 97"/>
            <p:cNvSpPr>
              <a:spLocks noChangeArrowheads="1"/>
            </p:cNvSpPr>
            <p:nvPr/>
          </p:nvSpPr>
          <p:spPr bwMode="auto">
            <a:xfrm>
              <a:off x="3278" y="3884"/>
              <a:ext cx="1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800" b="1">
                  <a:latin typeface="+mn-lt"/>
                  <a:ea typeface="+mn-ea"/>
                </a:rPr>
                <a:t>y</a:t>
              </a:r>
              <a:endParaRPr lang="en-US" altLang="zh-CN" sz="3200">
                <a:latin typeface="+mn-lt"/>
                <a:ea typeface="+mn-ea"/>
              </a:endParaRPr>
            </a:p>
          </p:txBody>
        </p:sp>
        <p:sp>
          <p:nvSpPr>
            <p:cNvPr id="58382" name="Rectangle 98"/>
            <p:cNvSpPr>
              <a:spLocks noChangeArrowheads="1"/>
            </p:cNvSpPr>
            <p:nvPr/>
          </p:nvSpPr>
          <p:spPr bwMode="auto">
            <a:xfrm>
              <a:off x="2552" y="3667"/>
              <a:ext cx="2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10</a:t>
              </a:r>
            </a:p>
          </p:txBody>
        </p:sp>
        <p:sp>
          <p:nvSpPr>
            <p:cNvPr id="58383" name="Rectangle 99"/>
            <p:cNvSpPr>
              <a:spLocks noChangeArrowheads="1"/>
            </p:cNvSpPr>
            <p:nvPr/>
          </p:nvSpPr>
          <p:spPr bwMode="auto">
            <a:xfrm>
              <a:off x="3277" y="3667"/>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mn-lt"/>
                  <a:ea typeface="+mn-ea"/>
                </a:rPr>
                <a:t>5</a:t>
              </a:r>
            </a:p>
          </p:txBody>
        </p:sp>
      </p:grpSp>
      <p:sp>
        <p:nvSpPr>
          <p:cNvPr id="58376" name="Text Box 100"/>
          <p:cNvSpPr txBox="1">
            <a:spLocks noChangeArrowheads="1"/>
          </p:cNvSpPr>
          <p:nvPr/>
        </p:nvSpPr>
        <p:spPr bwMode="auto">
          <a:xfrm>
            <a:off x="609600" y="9906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2800" dirty="0">
                <a:latin typeface="+mn-lt"/>
                <a:ea typeface="+mn-ea"/>
              </a:rPr>
              <a:t>swap(</a:t>
            </a:r>
            <a:r>
              <a:rPr lang="en-US" altLang="zh-CN" sz="2800" dirty="0" err="1">
                <a:latin typeface="+mn-lt"/>
                <a:ea typeface="+mn-ea"/>
              </a:rPr>
              <a:t>x,y</a:t>
            </a:r>
            <a:r>
              <a:rPr lang="en-US" altLang="zh-CN" sz="2800" dirty="0">
                <a:latin typeface="+mn-lt"/>
                <a:ea typeface="+mn-ea"/>
              </a:rPr>
              <a:t>);</a:t>
            </a:r>
          </a:p>
        </p:txBody>
      </p:sp>
      <p:sp>
        <p:nvSpPr>
          <p:cNvPr id="10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51</a:t>
            </a:fld>
            <a:endParaRPr lang="en-US" altLang="zh-CN" dirty="0"/>
          </a:p>
        </p:txBody>
      </p:sp>
      <p:sp>
        <p:nvSpPr>
          <p:cNvPr id="105"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Tree>
    <p:extLst>
      <p:ext uri="{BB962C8B-B14F-4D97-AF65-F5344CB8AC3E}">
        <p14:creationId xmlns:p14="http://schemas.microsoft.com/office/powerpoint/2010/main" val="24002503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0" y="950913"/>
            <a:ext cx="6704013" cy="954087"/>
          </a:xfrm>
        </p:spPr>
        <p:txBody>
          <a:bodyPr/>
          <a:lstStyle/>
          <a:p>
            <a:pPr algn="l"/>
            <a:r>
              <a:rPr lang="zh-CN" altLang="en-US" dirty="0"/>
              <a:t>例</a:t>
            </a:r>
            <a:r>
              <a:rPr lang="en-US" altLang="zh-CN" dirty="0"/>
              <a:t>3-13</a:t>
            </a:r>
            <a:r>
              <a:rPr lang="zh-CN" altLang="en-US" dirty="0"/>
              <a:t>值传递与引用传递的比较</a:t>
            </a:r>
          </a:p>
        </p:txBody>
      </p:sp>
      <p:sp>
        <p:nvSpPr>
          <p:cNvPr id="59395" name="内容占位符 2"/>
          <p:cNvSpPr>
            <a:spLocks noGrp="1"/>
          </p:cNvSpPr>
          <p:nvPr>
            <p:ph idx="1"/>
          </p:nvPr>
        </p:nvSpPr>
        <p:spPr>
          <a:xfrm>
            <a:off x="166687" y="1871663"/>
            <a:ext cx="4143375" cy="4376737"/>
          </a:xfrm>
          <a:solidFill>
            <a:srgbClr val="85FFFF"/>
          </a:solidFill>
        </p:spPr>
        <p:txBody>
          <a:bodyPr/>
          <a:lstStyle/>
          <a:p>
            <a:pPr>
              <a:lnSpc>
                <a:spcPct val="80000"/>
              </a:lnSpc>
              <a:buFont typeface="Georgia" panose="02040502050405020303" pitchFamily="18" charset="0"/>
              <a:buNone/>
            </a:pPr>
            <a:r>
              <a:rPr lang="en-US" altLang="zh-CN" sz="2000" b="1" dirty="0">
                <a:latin typeface="Consolas" panose="020B0609020204030204" pitchFamily="49" charset="0"/>
              </a:rPr>
              <a:t>//3_13.cpp</a:t>
            </a:r>
          </a:p>
          <a:p>
            <a:pPr>
              <a:lnSpc>
                <a:spcPct val="80000"/>
              </a:lnSpc>
              <a:buFont typeface="Georgia" panose="02040502050405020303" pitchFamily="18" charset="0"/>
              <a:buNone/>
            </a:pPr>
            <a:r>
              <a:rPr lang="en-US" altLang="zh-CN" sz="2000" b="1" dirty="0">
                <a:latin typeface="Consolas" panose="020B0609020204030204" pitchFamily="49" charset="0"/>
              </a:rPr>
              <a:t>#include &lt;</a:t>
            </a:r>
            <a:r>
              <a:rPr lang="en-US" altLang="zh-CN" sz="2000" b="1" dirty="0" err="1">
                <a:latin typeface="Consolas" panose="020B0609020204030204" pitchFamily="49" charset="0"/>
              </a:rPr>
              <a:t>iostream</a:t>
            </a:r>
            <a:r>
              <a:rPr lang="en-US" altLang="zh-CN" sz="2000" b="1" dirty="0">
                <a:latin typeface="Consolas" panose="020B0609020204030204" pitchFamily="49" charset="0"/>
              </a:rPr>
              <a:t>&gt;</a:t>
            </a:r>
          </a:p>
          <a:p>
            <a:pPr>
              <a:lnSpc>
                <a:spcPct val="80000"/>
              </a:lnSpc>
              <a:buFont typeface="Georgia" panose="02040502050405020303" pitchFamily="18" charset="0"/>
              <a:buNone/>
            </a:pPr>
            <a:r>
              <a:rPr lang="en-US" altLang="zh-CN" sz="2000" b="1" dirty="0">
                <a:latin typeface="Consolas" panose="020B0609020204030204" pitchFamily="49" charset="0"/>
              </a:rPr>
              <a:t>#include &lt;</a:t>
            </a:r>
            <a:r>
              <a:rPr lang="en-US" altLang="zh-CN" sz="2000" b="1" dirty="0" err="1">
                <a:latin typeface="Consolas" panose="020B0609020204030204" pitchFamily="49" charset="0"/>
              </a:rPr>
              <a:t>iomanip</a:t>
            </a:r>
            <a:r>
              <a:rPr lang="en-US" altLang="zh-CN" sz="2000" b="1" dirty="0">
                <a:latin typeface="Consolas" panose="020B0609020204030204" pitchFamily="49" charset="0"/>
              </a:rPr>
              <a:t>&gt;</a:t>
            </a:r>
          </a:p>
          <a:p>
            <a:pPr>
              <a:lnSpc>
                <a:spcPct val="80000"/>
              </a:lnSpc>
              <a:buFont typeface="Georgia" panose="02040502050405020303" pitchFamily="18" charset="0"/>
              <a:buNone/>
            </a:pPr>
            <a:r>
              <a:rPr lang="en-US" altLang="zh-CN" sz="2000" b="1" dirty="0">
                <a:latin typeface="Consolas" panose="020B0609020204030204" pitchFamily="49" charset="0"/>
              </a:rPr>
              <a:t>using namespace </a:t>
            </a:r>
            <a:r>
              <a:rPr lang="en-US" altLang="zh-CN" sz="2000" b="1" dirty="0" err="1">
                <a:latin typeface="Consolas" panose="020B0609020204030204" pitchFamily="49" charset="0"/>
              </a:rPr>
              <a:t>std</a:t>
            </a:r>
            <a:r>
              <a:rPr lang="en-US" altLang="zh-CN" sz="2000" b="1" dirty="0">
                <a:latin typeface="Consolas" panose="020B0609020204030204" pitchFamily="49" charset="0"/>
              </a:rPr>
              <a:t>;</a:t>
            </a:r>
          </a:p>
          <a:p>
            <a:pPr>
              <a:lnSpc>
                <a:spcPct val="80000"/>
              </a:lnSpc>
              <a:buFont typeface="Georgia" panose="02040502050405020303" pitchFamily="18" charset="0"/>
              <a:buNone/>
            </a:pPr>
            <a:r>
              <a:rPr lang="en-US" altLang="zh-CN" sz="2000" b="1" dirty="0">
                <a:latin typeface="Consolas" panose="020B0609020204030204" pitchFamily="49" charset="0"/>
              </a:rPr>
              <a:t>void fiddle(</a:t>
            </a:r>
            <a:r>
              <a:rPr lang="en-US" altLang="zh-CN" sz="2000" b="1" dirty="0" err="1">
                <a:latin typeface="Consolas" panose="020B0609020204030204" pitchFamily="49" charset="0"/>
              </a:rPr>
              <a:t>int</a:t>
            </a:r>
            <a:r>
              <a:rPr lang="en-US" altLang="zh-CN" sz="2000" b="1" dirty="0">
                <a:latin typeface="Consolas" panose="020B0609020204030204" pitchFamily="49" charset="0"/>
              </a:rPr>
              <a:t> in1, </a:t>
            </a:r>
            <a:r>
              <a:rPr lang="en-US" altLang="zh-CN" sz="2000" b="1" dirty="0" err="1">
                <a:latin typeface="Consolas" panose="020B0609020204030204" pitchFamily="49" charset="0"/>
              </a:rPr>
              <a:t>int</a:t>
            </a:r>
            <a:r>
              <a:rPr lang="en-US" altLang="zh-CN" sz="2000" b="1" dirty="0">
                <a:latin typeface="Consolas" panose="020B0609020204030204" pitchFamily="49" charset="0"/>
              </a:rPr>
              <a:t> &amp;in2) </a:t>
            </a:r>
          </a:p>
          <a:p>
            <a:pPr>
              <a:lnSpc>
                <a:spcPct val="80000"/>
              </a:lnSpc>
              <a:buFont typeface="Georgia" panose="02040502050405020303" pitchFamily="18" charset="0"/>
              <a:buNone/>
            </a:pPr>
            <a:r>
              <a:rPr lang="en-US" altLang="zh-CN" sz="2000" b="1" dirty="0">
                <a:latin typeface="Consolas" panose="020B0609020204030204" pitchFamily="49" charset="0"/>
              </a:rPr>
              <a:t>{</a:t>
            </a:r>
          </a:p>
          <a:p>
            <a:pPr>
              <a:lnSpc>
                <a:spcPct val="80000"/>
              </a:lnSpc>
              <a:buFont typeface="Georgia" panose="02040502050405020303" pitchFamily="18" charset="0"/>
              <a:buNone/>
            </a:pPr>
            <a:r>
              <a:rPr lang="en-US" altLang="zh-CN" sz="2000" b="1" dirty="0">
                <a:latin typeface="Consolas" panose="020B0609020204030204" pitchFamily="49" charset="0"/>
              </a:rPr>
              <a:t>	in1 = in1 + 100;</a:t>
            </a:r>
          </a:p>
          <a:p>
            <a:pPr>
              <a:lnSpc>
                <a:spcPct val="80000"/>
              </a:lnSpc>
              <a:buFont typeface="Georgia" panose="02040502050405020303" pitchFamily="18" charset="0"/>
              <a:buNone/>
            </a:pPr>
            <a:r>
              <a:rPr lang="en-US" altLang="zh-CN" sz="2000" b="1" dirty="0">
                <a:latin typeface="Consolas" panose="020B0609020204030204" pitchFamily="49" charset="0"/>
              </a:rPr>
              <a:t>	in2 = in2 + 100;</a:t>
            </a:r>
          </a:p>
          <a:p>
            <a:pPr>
              <a:lnSpc>
                <a:spcPct val="80000"/>
              </a:lnSpc>
              <a:buFont typeface="Georgia" panose="02040502050405020303" pitchFamily="18" charset="0"/>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&lt;&lt;"The values are ";</a:t>
            </a:r>
          </a:p>
          <a:p>
            <a:pPr>
              <a:lnSpc>
                <a:spcPct val="80000"/>
              </a:lnSpc>
              <a:buFont typeface="Georgia" panose="02040502050405020303" pitchFamily="18" charset="0"/>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setw</a:t>
            </a:r>
            <a:r>
              <a:rPr lang="en-US" altLang="zh-CN" sz="2000" b="1" dirty="0">
                <a:latin typeface="Consolas" panose="020B0609020204030204" pitchFamily="49" charset="0"/>
              </a:rPr>
              <a:t>(5) &lt;&lt; in1;</a:t>
            </a:r>
          </a:p>
          <a:p>
            <a:pPr>
              <a:lnSpc>
                <a:spcPct val="80000"/>
              </a:lnSpc>
              <a:buFont typeface="Georgia" panose="02040502050405020303" pitchFamily="18" charset="0"/>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setw</a:t>
            </a:r>
            <a:r>
              <a:rPr lang="en-US" altLang="zh-CN" sz="2000" b="1" dirty="0">
                <a:latin typeface="Consolas" panose="020B0609020204030204" pitchFamily="49" charset="0"/>
              </a:rPr>
              <a:t>(5) &lt;&lt; in2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a:lnSpc>
                <a:spcPct val="80000"/>
              </a:lnSpc>
              <a:buFont typeface="Georgia" panose="02040502050405020303" pitchFamily="18" charset="0"/>
              <a:buNone/>
            </a:pPr>
            <a:r>
              <a:rPr lang="en-US" altLang="zh-CN" sz="2000" b="1" dirty="0">
                <a:latin typeface="Consolas" panose="020B0609020204030204" pitchFamily="49" charset="0"/>
              </a:rPr>
              <a:t>}</a:t>
            </a:r>
          </a:p>
        </p:txBody>
      </p:sp>
      <p:sp>
        <p:nvSpPr>
          <p:cNvPr id="59398" name="内容占位符 2"/>
          <p:cNvSpPr txBox="1">
            <a:spLocks/>
          </p:cNvSpPr>
          <p:nvPr/>
        </p:nvSpPr>
        <p:spPr bwMode="auto">
          <a:xfrm>
            <a:off x="4452937" y="1871663"/>
            <a:ext cx="4614863" cy="4376737"/>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80000"/>
              </a:lnSpc>
            </a:pPr>
            <a:r>
              <a:rPr lang="en-US" altLang="zh-CN" sz="2000" b="1" dirty="0" err="1">
                <a:latin typeface="Consolas" panose="020B0609020204030204" pitchFamily="49" charset="0"/>
              </a:rPr>
              <a:t>int</a:t>
            </a:r>
            <a:r>
              <a:rPr lang="en-US" altLang="zh-CN" sz="2000" b="1" dirty="0">
                <a:latin typeface="Consolas" panose="020B0609020204030204" pitchFamily="49" charset="0"/>
              </a:rPr>
              <a:t> main() { </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int</a:t>
            </a:r>
            <a:r>
              <a:rPr lang="en-US" altLang="zh-CN" sz="2000" b="1" dirty="0">
                <a:latin typeface="Consolas" panose="020B0609020204030204" pitchFamily="49" charset="0"/>
              </a:rPr>
              <a:t> v1 = 7, v2 = 12;</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"The values are ";</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setw</a:t>
            </a:r>
            <a:r>
              <a:rPr lang="en-US" altLang="zh-CN" sz="2000" b="1" dirty="0">
                <a:latin typeface="Consolas" panose="020B0609020204030204" pitchFamily="49" charset="0"/>
              </a:rPr>
              <a:t>(5) &lt;&lt; v1;</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setw</a:t>
            </a:r>
            <a:r>
              <a:rPr lang="en-US" altLang="zh-CN" sz="2000" b="1" dirty="0">
                <a:latin typeface="Consolas" panose="020B0609020204030204" pitchFamily="49" charset="0"/>
              </a:rPr>
              <a:t>(5) &lt;&lt; v2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eaLnBrk="1" hangingPunct="1">
              <a:lnSpc>
                <a:spcPct val="80000"/>
              </a:lnSpc>
            </a:pPr>
            <a:r>
              <a:rPr lang="en-US" altLang="zh-CN" sz="2000" b="1" dirty="0">
                <a:latin typeface="Consolas" panose="020B0609020204030204" pitchFamily="49" charset="0"/>
              </a:rPr>
              <a:t>  fiddle(v1, v2);</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"The values are ";</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setw</a:t>
            </a:r>
            <a:r>
              <a:rPr lang="en-US" altLang="zh-CN" sz="2000" b="1" dirty="0">
                <a:latin typeface="Consolas" panose="020B0609020204030204" pitchFamily="49" charset="0"/>
              </a:rPr>
              <a:t>(5) &lt;&lt; v1;</a:t>
            </a:r>
          </a:p>
          <a:p>
            <a:pPr eaLnBrk="1" hangingPunct="1">
              <a:lnSpc>
                <a:spcPct val="80000"/>
              </a:lnSpc>
            </a:pPr>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setw</a:t>
            </a:r>
            <a:r>
              <a:rPr lang="en-US" altLang="zh-CN" sz="2000" b="1" dirty="0">
                <a:latin typeface="Consolas" panose="020B0609020204030204" pitchFamily="49" charset="0"/>
              </a:rPr>
              <a:t>(5) &lt;&lt; v2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eaLnBrk="1" hangingPunct="1">
              <a:lnSpc>
                <a:spcPct val="80000"/>
              </a:lnSpc>
            </a:pPr>
            <a:r>
              <a:rPr lang="en-US" altLang="zh-CN" sz="2000" b="1" dirty="0">
                <a:latin typeface="Consolas" panose="020B0609020204030204" pitchFamily="49" charset="0"/>
              </a:rPr>
              <a:t>  return 0;</a:t>
            </a:r>
          </a:p>
          <a:p>
            <a:pPr eaLnBrk="1" hangingPunct="1">
              <a:lnSpc>
                <a:spcPct val="80000"/>
              </a:lnSpc>
            </a:pPr>
            <a:r>
              <a:rPr lang="en-US" altLang="zh-CN" sz="2000" b="1" dirty="0">
                <a:latin typeface="Consolas" panose="020B0609020204030204" pitchFamily="49" charset="0"/>
              </a:rPr>
              <a:t>}</a:t>
            </a:r>
          </a:p>
        </p:txBody>
      </p:sp>
      <p:cxnSp>
        <p:nvCxnSpPr>
          <p:cNvPr id="8" name="直接连接符 7"/>
          <p:cNvCxnSpPr/>
          <p:nvPr/>
        </p:nvCxnSpPr>
        <p:spPr>
          <a:xfrm rot="5400000">
            <a:off x="1962944" y="4036219"/>
            <a:ext cx="47879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标题 4"/>
          <p:cNvSpPr txBox="1">
            <a:spLocks/>
          </p:cNvSpPr>
          <p:nvPr/>
        </p:nvSpPr>
        <p:spPr>
          <a:xfrm>
            <a:off x="538163" y="250032"/>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3.1 </a:t>
            </a:r>
            <a:r>
              <a:rPr lang="zh-CN" altLang="en-US" dirty="0"/>
              <a:t>函数的定义与使用</a:t>
            </a:r>
            <a:endParaRPr lang="en-US" altLang="zh-CN" dirty="0"/>
          </a:p>
          <a:p>
            <a:r>
              <a:rPr lang="en-US" altLang="zh-CN" dirty="0"/>
              <a:t>—— 3.1.3 </a:t>
            </a:r>
            <a:r>
              <a:rPr lang="zh-CN" altLang="en-US" dirty="0"/>
              <a:t>函数的参数传递</a:t>
            </a:r>
          </a:p>
        </p:txBody>
      </p:sp>
      <p:sp>
        <p:nvSpPr>
          <p:cNvPr id="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52</a:t>
            </a:fld>
            <a:endParaRPr lang="en-US" altLang="zh-CN" dirty="0"/>
          </a:p>
        </p:txBody>
      </p:sp>
    </p:spTree>
    <p:extLst>
      <p:ext uri="{BB962C8B-B14F-4D97-AF65-F5344CB8AC3E}">
        <p14:creationId xmlns:p14="http://schemas.microsoft.com/office/powerpoint/2010/main" val="59278683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1219200" y="0"/>
            <a:ext cx="6704013" cy="954087"/>
          </a:xfrm>
        </p:spPr>
        <p:txBody>
          <a:bodyPr/>
          <a:lstStyle/>
          <a:p>
            <a:r>
              <a:rPr lang="en-US" altLang="zh-CN" dirty="0"/>
              <a:t>3.2 </a:t>
            </a:r>
            <a:r>
              <a:rPr lang="zh-CN" altLang="en-US" dirty="0"/>
              <a:t>内联函数</a:t>
            </a:r>
          </a:p>
        </p:txBody>
      </p:sp>
      <p:sp>
        <p:nvSpPr>
          <p:cNvPr id="60419" name="内容占位符 2"/>
          <p:cNvSpPr>
            <a:spLocks noGrp="1"/>
          </p:cNvSpPr>
          <p:nvPr>
            <p:ph idx="1"/>
          </p:nvPr>
        </p:nvSpPr>
        <p:spPr>
          <a:xfrm>
            <a:off x="609600" y="1524000"/>
            <a:ext cx="7800975" cy="4724400"/>
          </a:xfrm>
        </p:spPr>
        <p:txBody>
          <a:bodyPr/>
          <a:lstStyle/>
          <a:p>
            <a:pPr eaLnBrk="1" hangingPunct="1">
              <a:lnSpc>
                <a:spcPct val="90000"/>
              </a:lnSpc>
            </a:pPr>
            <a:r>
              <a:rPr lang="zh-CN" altLang="en-US" sz="2800" dirty="0"/>
              <a:t>声明时使用关键字</a:t>
            </a:r>
            <a:r>
              <a:rPr lang="en-US" altLang="zh-CN" sz="2800" dirty="0"/>
              <a:t>inline</a:t>
            </a:r>
            <a:r>
              <a:rPr lang="zh-CN" altLang="en-US" sz="2800" dirty="0"/>
              <a:t>。</a:t>
            </a:r>
          </a:p>
          <a:p>
            <a:pPr eaLnBrk="1" hangingPunct="1">
              <a:lnSpc>
                <a:spcPct val="90000"/>
              </a:lnSpc>
            </a:pPr>
            <a:r>
              <a:rPr lang="zh-CN" altLang="en-US" sz="2800" dirty="0"/>
              <a:t>编译时在调用处用函数体进行替换</a:t>
            </a:r>
            <a:r>
              <a:rPr lang="en-US" altLang="zh-CN" sz="2800" dirty="0"/>
              <a:t>,</a:t>
            </a:r>
            <a:r>
              <a:rPr lang="zh-CN" altLang="en-US" sz="2800" dirty="0"/>
              <a:t>节省了参数传递、控制转移等开销。</a:t>
            </a:r>
          </a:p>
          <a:p>
            <a:pPr eaLnBrk="1" hangingPunct="1">
              <a:lnSpc>
                <a:spcPct val="90000"/>
              </a:lnSpc>
            </a:pPr>
            <a:r>
              <a:rPr lang="zh-CN" altLang="en-US" sz="2800" dirty="0"/>
              <a:t>注意：</a:t>
            </a:r>
          </a:p>
          <a:p>
            <a:pPr lvl="1" eaLnBrk="1" hangingPunct="1">
              <a:lnSpc>
                <a:spcPct val="90000"/>
              </a:lnSpc>
            </a:pPr>
            <a:r>
              <a:rPr lang="zh-CN" altLang="en-US" sz="2400" dirty="0"/>
              <a:t>内联函数体内不能有</a:t>
            </a:r>
            <a:r>
              <a:rPr lang="zh-CN" altLang="en-US" sz="2400" dirty="0">
                <a:solidFill>
                  <a:srgbClr val="C00000"/>
                </a:solidFill>
              </a:rPr>
              <a:t>循环语句</a:t>
            </a:r>
            <a:r>
              <a:rPr lang="zh-CN" altLang="en-US" sz="2400" dirty="0"/>
              <a:t>和</a:t>
            </a:r>
            <a:r>
              <a:rPr lang="en-US" altLang="zh-CN" sz="2400" dirty="0">
                <a:solidFill>
                  <a:srgbClr val="C00000"/>
                </a:solidFill>
              </a:rPr>
              <a:t>switch</a:t>
            </a:r>
            <a:r>
              <a:rPr lang="zh-CN" altLang="en-US" sz="2400" dirty="0"/>
              <a:t>语句。</a:t>
            </a:r>
          </a:p>
          <a:p>
            <a:pPr lvl="1" eaLnBrk="1" hangingPunct="1">
              <a:lnSpc>
                <a:spcPct val="90000"/>
              </a:lnSpc>
            </a:pPr>
            <a:r>
              <a:rPr lang="zh-CN" altLang="en-US" sz="2400" dirty="0"/>
              <a:t>内联函数不是在调用时发生转移，而是在编译时将函数体嵌入在每一个调用处。</a:t>
            </a:r>
          </a:p>
          <a:p>
            <a:pPr lvl="1" eaLnBrk="1" hangingPunct="1">
              <a:lnSpc>
                <a:spcPct val="90000"/>
              </a:lnSpc>
            </a:pPr>
            <a:r>
              <a:rPr lang="en-US" altLang="zh-CN" sz="2400" dirty="0"/>
              <a:t>Inline</a:t>
            </a:r>
            <a:r>
              <a:rPr lang="zh-CN" altLang="en-US" sz="2400" dirty="0"/>
              <a:t>关键字只表示一个请求，编译器并不承诺将</a:t>
            </a:r>
            <a:r>
              <a:rPr lang="en-US" altLang="zh-CN" sz="2400" dirty="0"/>
              <a:t>inline</a:t>
            </a:r>
            <a:r>
              <a:rPr lang="zh-CN" altLang="en-US" sz="2400" dirty="0"/>
              <a:t>修饰的函数作为内联函数。例如，递归调用函数就不能修饰成内联函数。</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53</a:t>
            </a:fld>
            <a:endParaRPr lang="en-US" altLang="zh-CN" dirty="0"/>
          </a:p>
        </p:txBody>
      </p:sp>
    </p:spTree>
    <p:extLst>
      <p:ext uri="{BB962C8B-B14F-4D97-AF65-F5344CB8AC3E}">
        <p14:creationId xmlns:p14="http://schemas.microsoft.com/office/powerpoint/2010/main" val="17703185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0" y="954087"/>
            <a:ext cx="8229600" cy="1066800"/>
          </a:xfrm>
        </p:spPr>
        <p:txBody>
          <a:bodyPr/>
          <a:lstStyle/>
          <a:p>
            <a:pPr algn="l"/>
            <a:r>
              <a:rPr lang="zh-CN" altLang="en-US" dirty="0"/>
              <a:t>例</a:t>
            </a:r>
            <a:r>
              <a:rPr lang="en-US" altLang="zh-CN" dirty="0"/>
              <a:t>3-14  </a:t>
            </a:r>
            <a:r>
              <a:rPr lang="zh-CN" altLang="en-US" dirty="0"/>
              <a:t>内联函数应用举例</a:t>
            </a:r>
          </a:p>
        </p:txBody>
      </p:sp>
      <p:sp>
        <p:nvSpPr>
          <p:cNvPr id="61443" name="内容占位符 2"/>
          <p:cNvSpPr>
            <a:spLocks noGrp="1"/>
          </p:cNvSpPr>
          <p:nvPr>
            <p:ph idx="1"/>
          </p:nvPr>
        </p:nvSpPr>
        <p:spPr>
          <a:xfrm>
            <a:off x="556418" y="1905000"/>
            <a:ext cx="8029575" cy="4724400"/>
          </a:xfrm>
          <a:solidFill>
            <a:srgbClr val="85FFFF"/>
          </a:solidFill>
        </p:spPr>
        <p:txBody>
          <a:bodyPr/>
          <a:lstStyle/>
          <a:p>
            <a:pPr eaLnBrk="1" hangingPunct="1">
              <a:lnSpc>
                <a:spcPct val="70000"/>
              </a:lnSpc>
              <a:buFont typeface="Wingdings" panose="05000000000000000000" pitchFamily="2" charset="2"/>
              <a:buNone/>
            </a:pPr>
            <a:r>
              <a:rPr lang="en-US" altLang="zh-CN" dirty="0"/>
              <a:t>#include &lt;</a:t>
            </a:r>
            <a:r>
              <a:rPr lang="en-US" altLang="zh-CN" dirty="0" err="1"/>
              <a:t>iostream</a:t>
            </a:r>
            <a:r>
              <a:rPr lang="en-US" altLang="zh-CN" dirty="0"/>
              <a:t>&gt;</a:t>
            </a:r>
          </a:p>
          <a:p>
            <a:pPr eaLnBrk="1" hangingPunct="1">
              <a:lnSpc>
                <a:spcPct val="70000"/>
              </a:lnSpc>
              <a:buFont typeface="Wingdings" panose="05000000000000000000" pitchFamily="2" charset="2"/>
              <a:buNone/>
            </a:pPr>
            <a:r>
              <a:rPr lang="en-US" altLang="zh-CN" dirty="0"/>
              <a:t>using namespace </a:t>
            </a:r>
            <a:r>
              <a:rPr lang="en-US" altLang="zh-CN" dirty="0" err="1"/>
              <a:t>std</a:t>
            </a:r>
            <a:r>
              <a:rPr lang="en-US" altLang="zh-CN" dirty="0"/>
              <a:t>;</a:t>
            </a:r>
          </a:p>
          <a:p>
            <a:pPr eaLnBrk="1" hangingPunct="1">
              <a:lnSpc>
                <a:spcPct val="70000"/>
              </a:lnSpc>
              <a:buFont typeface="Wingdings" panose="05000000000000000000" pitchFamily="2" charset="2"/>
              <a:buNone/>
            </a:pPr>
            <a:endParaRPr lang="en-US" altLang="zh-CN" dirty="0"/>
          </a:p>
          <a:p>
            <a:pPr eaLnBrk="1" hangingPunct="1">
              <a:lnSpc>
                <a:spcPct val="70000"/>
              </a:lnSpc>
              <a:buFont typeface="Wingdings" panose="05000000000000000000" pitchFamily="2" charset="2"/>
              <a:buNone/>
            </a:pPr>
            <a:r>
              <a:rPr lang="en-US" altLang="zh-CN" dirty="0" err="1"/>
              <a:t>const</a:t>
            </a:r>
            <a:r>
              <a:rPr lang="en-US" altLang="zh-CN" dirty="0"/>
              <a:t> double PI = 3.14159265358979;</a:t>
            </a:r>
          </a:p>
          <a:p>
            <a:pPr eaLnBrk="1" hangingPunct="1">
              <a:lnSpc>
                <a:spcPct val="70000"/>
              </a:lnSpc>
              <a:buFont typeface="Wingdings" panose="05000000000000000000" pitchFamily="2" charset="2"/>
              <a:buNone/>
            </a:pPr>
            <a:r>
              <a:rPr lang="en-US" altLang="zh-CN" dirty="0"/>
              <a:t>inline double </a:t>
            </a:r>
            <a:r>
              <a:rPr lang="en-US" altLang="zh-CN" dirty="0" err="1"/>
              <a:t>calArea</a:t>
            </a:r>
            <a:r>
              <a:rPr lang="en-US" altLang="zh-CN" dirty="0"/>
              <a:t>(double radius) {</a:t>
            </a:r>
          </a:p>
          <a:p>
            <a:pPr eaLnBrk="1" hangingPunct="1">
              <a:lnSpc>
                <a:spcPct val="70000"/>
              </a:lnSpc>
              <a:buFont typeface="Wingdings" panose="05000000000000000000" pitchFamily="2" charset="2"/>
              <a:buNone/>
            </a:pPr>
            <a:r>
              <a:rPr lang="en-US" altLang="zh-CN" dirty="0"/>
              <a:t>	return PI * radius * radius;</a:t>
            </a:r>
          </a:p>
          <a:p>
            <a:pPr eaLnBrk="1" hangingPunct="1">
              <a:lnSpc>
                <a:spcPct val="70000"/>
              </a:lnSpc>
              <a:buFont typeface="Wingdings" panose="05000000000000000000" pitchFamily="2" charset="2"/>
              <a:buNone/>
            </a:pPr>
            <a:r>
              <a:rPr lang="en-US" altLang="zh-CN" dirty="0"/>
              <a:t>}</a:t>
            </a:r>
          </a:p>
          <a:p>
            <a:pPr eaLnBrk="1" hangingPunct="1">
              <a:lnSpc>
                <a:spcPct val="70000"/>
              </a:lnSpc>
              <a:buFont typeface="Wingdings" panose="05000000000000000000" pitchFamily="2" charset="2"/>
              <a:buNone/>
            </a:pPr>
            <a:endParaRPr lang="en-US" altLang="zh-CN" dirty="0"/>
          </a:p>
          <a:p>
            <a:pPr eaLnBrk="1" hangingPunct="1">
              <a:lnSpc>
                <a:spcPct val="70000"/>
              </a:lnSpc>
              <a:buFont typeface="Wingdings" panose="05000000000000000000" pitchFamily="2" charset="2"/>
              <a:buNone/>
            </a:pPr>
            <a:r>
              <a:rPr lang="en-US" altLang="zh-CN" dirty="0" err="1"/>
              <a:t>int</a:t>
            </a:r>
            <a:r>
              <a:rPr lang="en-US" altLang="zh-CN" dirty="0"/>
              <a:t> main() {</a:t>
            </a:r>
          </a:p>
          <a:p>
            <a:pPr eaLnBrk="1" hangingPunct="1">
              <a:lnSpc>
                <a:spcPct val="70000"/>
              </a:lnSpc>
              <a:buFont typeface="Wingdings" panose="05000000000000000000" pitchFamily="2" charset="2"/>
              <a:buNone/>
            </a:pPr>
            <a:r>
              <a:rPr lang="en-US" altLang="zh-CN" dirty="0"/>
              <a:t>	double r = 3.0;</a:t>
            </a:r>
            <a:endParaRPr lang="zh-CN" altLang="en-US" dirty="0"/>
          </a:p>
          <a:p>
            <a:pPr eaLnBrk="1" hangingPunct="1">
              <a:lnSpc>
                <a:spcPct val="70000"/>
              </a:lnSpc>
              <a:buFont typeface="Wingdings" panose="05000000000000000000" pitchFamily="2" charset="2"/>
              <a:buNone/>
            </a:pPr>
            <a:r>
              <a:rPr lang="zh-CN" altLang="en-US" dirty="0"/>
              <a:t>	</a:t>
            </a:r>
            <a:r>
              <a:rPr lang="en-US" altLang="zh-CN" dirty="0"/>
              <a:t>double area = </a:t>
            </a:r>
            <a:r>
              <a:rPr lang="en-US" altLang="zh-CN" dirty="0" err="1"/>
              <a:t>calArea</a:t>
            </a:r>
            <a:r>
              <a:rPr lang="en-US" altLang="zh-CN" dirty="0"/>
              <a:t>(r);</a:t>
            </a:r>
          </a:p>
          <a:p>
            <a:pPr eaLnBrk="1" hangingPunct="1">
              <a:lnSpc>
                <a:spcPct val="70000"/>
              </a:lnSpc>
              <a:buFont typeface="Wingdings" panose="05000000000000000000" pitchFamily="2" charset="2"/>
              <a:buNone/>
            </a:pPr>
            <a:r>
              <a:rPr lang="en-US" altLang="zh-CN" dirty="0"/>
              <a:t>	</a:t>
            </a:r>
            <a:r>
              <a:rPr lang="en-US" altLang="zh-CN" dirty="0" err="1"/>
              <a:t>cout</a:t>
            </a:r>
            <a:r>
              <a:rPr lang="en-US" altLang="zh-CN" dirty="0"/>
              <a:t> &lt;&lt; area &lt;&lt; </a:t>
            </a:r>
            <a:r>
              <a:rPr lang="en-US" altLang="zh-CN" dirty="0" err="1"/>
              <a:t>endl</a:t>
            </a:r>
            <a:r>
              <a:rPr lang="en-US" altLang="zh-CN" dirty="0"/>
              <a:t>;</a:t>
            </a:r>
          </a:p>
          <a:p>
            <a:pPr eaLnBrk="1" hangingPunct="1">
              <a:lnSpc>
                <a:spcPct val="70000"/>
              </a:lnSpc>
              <a:buFont typeface="Wingdings" panose="05000000000000000000" pitchFamily="2" charset="2"/>
              <a:buNone/>
            </a:pPr>
            <a:r>
              <a:rPr lang="en-US" altLang="zh-CN" dirty="0"/>
              <a:t>	return 0;</a:t>
            </a:r>
          </a:p>
          <a:p>
            <a:pPr eaLnBrk="1" hangingPunct="1">
              <a:lnSpc>
                <a:spcPct val="70000"/>
              </a:lnSpc>
              <a:buFont typeface="Wingdings" panose="05000000000000000000" pitchFamily="2" charset="2"/>
              <a:buNone/>
            </a:pPr>
            <a:r>
              <a:rPr lang="en-US" altLang="zh-CN" dirty="0"/>
              <a:t>}</a:t>
            </a:r>
          </a:p>
        </p:txBody>
      </p:sp>
      <p:sp>
        <p:nvSpPr>
          <p:cNvPr id="6"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3.2 </a:t>
            </a:r>
            <a:r>
              <a:rPr lang="zh-CN" altLang="en-US" kern="0"/>
              <a:t>内联函数</a:t>
            </a:r>
            <a:endParaRPr lang="zh-CN" altLang="en-US" kern="0" dirty="0"/>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54</a:t>
            </a:fld>
            <a:endParaRPr lang="en-US" altLang="zh-CN" dirty="0"/>
          </a:p>
        </p:txBody>
      </p:sp>
    </p:spTree>
    <p:extLst>
      <p:ext uri="{BB962C8B-B14F-4D97-AF65-F5344CB8AC3E}">
        <p14:creationId xmlns:p14="http://schemas.microsoft.com/office/powerpoint/2010/main" val="3405153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219200" y="0"/>
            <a:ext cx="6704013" cy="954087"/>
          </a:xfrm>
        </p:spPr>
        <p:txBody>
          <a:bodyPr/>
          <a:lstStyle/>
          <a:p>
            <a:r>
              <a:rPr lang="en-US" altLang="zh-CN"/>
              <a:t>3.3 </a:t>
            </a:r>
            <a:r>
              <a:rPr lang="zh-CN" altLang="en-US"/>
              <a:t>带</a:t>
            </a:r>
            <a:r>
              <a:rPr lang="zh-CN" altLang="en-US" dirty="0"/>
              <a:t>缺省形参值的函数</a:t>
            </a:r>
          </a:p>
        </p:txBody>
      </p:sp>
      <p:sp>
        <p:nvSpPr>
          <p:cNvPr id="62467" name="内容占位符 2"/>
          <p:cNvSpPr>
            <a:spLocks noGrp="1"/>
          </p:cNvSpPr>
          <p:nvPr>
            <p:ph idx="1"/>
          </p:nvPr>
        </p:nvSpPr>
        <p:spPr>
          <a:xfrm>
            <a:off x="609600" y="1447800"/>
            <a:ext cx="7724775" cy="4953000"/>
          </a:xfrm>
        </p:spPr>
        <p:txBody>
          <a:bodyPr/>
          <a:lstStyle/>
          <a:p>
            <a:pPr eaLnBrk="1" hangingPunct="1">
              <a:lnSpc>
                <a:spcPct val="100000"/>
              </a:lnSpc>
              <a:spcBef>
                <a:spcPct val="5000"/>
              </a:spcBef>
            </a:pPr>
            <a:r>
              <a:rPr lang="zh-CN" altLang="en-US" sz="2800" dirty="0">
                <a:latin typeface="Consolas" panose="020B0609020204030204" pitchFamily="49" charset="0"/>
              </a:rPr>
              <a:t>函数在声明时可以预先给出缺省的形参值，调用时如给出实参，则采用实参值，否则采用预先给出的缺省形参值。</a:t>
            </a:r>
          </a:p>
          <a:p>
            <a:pPr eaLnBrk="1" hangingPunct="1">
              <a:lnSpc>
                <a:spcPct val="100000"/>
              </a:lnSpc>
              <a:spcBef>
                <a:spcPct val="5000"/>
              </a:spcBef>
            </a:pPr>
            <a:r>
              <a:rPr lang="zh-CN" altLang="en-US" sz="2800" dirty="0">
                <a:latin typeface="Consolas" panose="020B0609020204030204" pitchFamily="49" charset="0"/>
              </a:rPr>
              <a:t>例如：</a:t>
            </a:r>
          </a:p>
          <a:p>
            <a:pPr lvl="1" eaLnBrk="1" hangingPunct="1">
              <a:spcBef>
                <a:spcPct val="5000"/>
              </a:spcBef>
              <a:buFontTx/>
              <a:buNone/>
            </a:pPr>
            <a:r>
              <a:rPr lang="en-US" altLang="zh-CN" sz="2400" dirty="0" err="1">
                <a:latin typeface="Consolas" panose="020B0609020204030204" pitchFamily="49" charset="0"/>
              </a:rPr>
              <a:t>int</a:t>
            </a:r>
            <a:r>
              <a:rPr lang="en-US" altLang="zh-CN" sz="2400" dirty="0">
                <a:latin typeface="Consolas" panose="020B0609020204030204" pitchFamily="49" charset="0"/>
              </a:rPr>
              <a:t> add(</a:t>
            </a:r>
            <a:r>
              <a:rPr lang="en-US" altLang="zh-CN" sz="2400" dirty="0" err="1">
                <a:latin typeface="Consolas" panose="020B0609020204030204" pitchFamily="49" charset="0"/>
              </a:rPr>
              <a:t>int</a:t>
            </a:r>
            <a:r>
              <a:rPr lang="en-US" altLang="zh-CN" sz="2400" dirty="0">
                <a:latin typeface="Consolas" panose="020B0609020204030204" pitchFamily="49" charset="0"/>
              </a:rPr>
              <a:t> x = 5,int y = 6) {</a:t>
            </a:r>
          </a:p>
          <a:p>
            <a:pPr lvl="1" eaLnBrk="1" hangingPunct="1">
              <a:spcBef>
                <a:spcPct val="5000"/>
              </a:spcBef>
              <a:buFontTx/>
              <a:buNone/>
            </a:pPr>
            <a:r>
              <a:rPr lang="en-US" altLang="zh-CN" sz="2400" dirty="0">
                <a:latin typeface="Consolas" panose="020B0609020204030204" pitchFamily="49" charset="0"/>
              </a:rPr>
              <a:t>	return x + y;</a:t>
            </a:r>
          </a:p>
          <a:p>
            <a:pPr lvl="1" eaLnBrk="1" hangingPunct="1">
              <a:spcBef>
                <a:spcPct val="5000"/>
              </a:spcBef>
              <a:buFontTx/>
              <a:buNone/>
            </a:pPr>
            <a:r>
              <a:rPr lang="en-US" altLang="zh-CN" sz="2400" dirty="0">
                <a:latin typeface="Consolas" panose="020B0609020204030204" pitchFamily="49" charset="0"/>
              </a:rPr>
              <a:t>}</a:t>
            </a:r>
          </a:p>
          <a:p>
            <a:pPr lvl="1" eaLnBrk="1" hangingPunct="1">
              <a:spcBef>
                <a:spcPct val="5000"/>
              </a:spcBef>
              <a:buFontTx/>
              <a:buNone/>
            </a:pPr>
            <a:r>
              <a:rPr lang="en-US" altLang="zh-CN" sz="2400" dirty="0" err="1">
                <a:latin typeface="Consolas" panose="020B0609020204030204" pitchFamily="49" charset="0"/>
              </a:rPr>
              <a:t>int</a:t>
            </a:r>
            <a:r>
              <a:rPr lang="en-US" altLang="zh-CN" sz="2400" dirty="0">
                <a:latin typeface="Consolas" panose="020B0609020204030204" pitchFamily="49" charset="0"/>
              </a:rPr>
              <a:t> main() {</a:t>
            </a:r>
          </a:p>
          <a:p>
            <a:pPr lvl="1" eaLnBrk="1" hangingPunct="1">
              <a:spcBef>
                <a:spcPct val="5000"/>
              </a:spcBef>
              <a:buFontTx/>
              <a:buNone/>
            </a:pPr>
            <a:r>
              <a:rPr lang="en-US" altLang="zh-CN" sz="2400" dirty="0">
                <a:latin typeface="Consolas" panose="020B0609020204030204" pitchFamily="49" charset="0"/>
              </a:rPr>
              <a:t>	add(10,20);//10+20</a:t>
            </a:r>
          </a:p>
          <a:p>
            <a:pPr lvl="1" eaLnBrk="1" hangingPunct="1">
              <a:spcBef>
                <a:spcPct val="5000"/>
              </a:spcBef>
              <a:buFontTx/>
              <a:buNone/>
            </a:pPr>
            <a:r>
              <a:rPr lang="en-US" altLang="zh-CN" sz="2400" dirty="0">
                <a:latin typeface="Consolas" panose="020B0609020204030204" pitchFamily="49" charset="0"/>
              </a:rPr>
              <a:t>	add(10);  //10+6</a:t>
            </a:r>
          </a:p>
          <a:p>
            <a:pPr lvl="1" eaLnBrk="1" hangingPunct="1">
              <a:spcBef>
                <a:spcPct val="5000"/>
              </a:spcBef>
              <a:buFontTx/>
              <a:buNone/>
            </a:pPr>
            <a:r>
              <a:rPr lang="en-US" altLang="zh-CN" sz="2400" dirty="0">
                <a:latin typeface="Consolas" panose="020B0609020204030204" pitchFamily="49" charset="0"/>
              </a:rPr>
              <a:t>	add();  //5+6</a:t>
            </a:r>
          </a:p>
          <a:p>
            <a:pPr lvl="1" eaLnBrk="1" hangingPunct="1">
              <a:spcBef>
                <a:spcPct val="5000"/>
              </a:spcBef>
              <a:buFontTx/>
              <a:buNone/>
            </a:pPr>
            <a:r>
              <a:rPr lang="en-US" altLang="zh-CN" sz="2400" dirty="0">
                <a:latin typeface="Consolas" panose="020B0609020204030204" pitchFamily="49" charset="0"/>
              </a:rPr>
              <a:t>}</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55</a:t>
            </a:fld>
            <a:endParaRPr lang="en-US" altLang="zh-CN" dirty="0"/>
          </a:p>
        </p:txBody>
      </p:sp>
    </p:spTree>
    <p:extLst>
      <p:ext uri="{BB962C8B-B14F-4D97-AF65-F5344CB8AC3E}">
        <p14:creationId xmlns:p14="http://schemas.microsoft.com/office/powerpoint/2010/main" val="172730017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3748" y="950913"/>
            <a:ext cx="6704013" cy="954087"/>
          </a:xfrm>
        </p:spPr>
        <p:txBody>
          <a:bodyPr/>
          <a:lstStyle/>
          <a:p>
            <a:pPr algn="l"/>
            <a:r>
              <a:rPr lang="zh-CN" altLang="en-US" dirty="0"/>
              <a:t>缺省形参值的说明次序</a:t>
            </a:r>
          </a:p>
        </p:txBody>
      </p:sp>
      <p:sp>
        <p:nvSpPr>
          <p:cNvPr id="63491" name="内容占位符 2"/>
          <p:cNvSpPr>
            <a:spLocks noGrp="1"/>
          </p:cNvSpPr>
          <p:nvPr>
            <p:ph idx="1"/>
          </p:nvPr>
        </p:nvSpPr>
        <p:spPr>
          <a:xfrm>
            <a:off x="533400" y="1828800"/>
            <a:ext cx="7924800" cy="4787900"/>
          </a:xfrm>
        </p:spPr>
        <p:txBody>
          <a:bodyPr/>
          <a:lstStyle/>
          <a:p>
            <a:pPr eaLnBrk="1" hangingPunct="1"/>
            <a:r>
              <a:rPr lang="zh-CN" altLang="en-US" sz="2800" dirty="0">
                <a:latin typeface="Consolas" panose="020B0609020204030204" pitchFamily="49" charset="0"/>
              </a:rPr>
              <a:t>有缺省参数的形参必须在</a:t>
            </a:r>
            <a:r>
              <a:rPr lang="zh-CN" altLang="en-US" sz="2800" dirty="0">
                <a:solidFill>
                  <a:srgbClr val="FF0000"/>
                </a:solidFill>
                <a:latin typeface="Consolas" panose="020B0609020204030204" pitchFamily="49" charset="0"/>
              </a:rPr>
              <a:t>形参列表的最后</a:t>
            </a:r>
            <a:r>
              <a:rPr lang="zh-CN" altLang="en-US" sz="2800" dirty="0">
                <a:latin typeface="Consolas" panose="020B0609020204030204" pitchFamily="49" charset="0"/>
              </a:rPr>
              <a:t>，也就是说缺省形参值的右面不能有无缺省值的参数。因为调用时实参与形参的结合是</a:t>
            </a:r>
            <a:r>
              <a:rPr lang="zh-CN" altLang="en-US" sz="2800" dirty="0">
                <a:solidFill>
                  <a:srgbClr val="FF0000"/>
                </a:solidFill>
                <a:latin typeface="Consolas" panose="020B0609020204030204" pitchFamily="49" charset="0"/>
              </a:rPr>
              <a:t>从左向右</a:t>
            </a:r>
            <a:r>
              <a:rPr lang="zh-CN" altLang="en-US" sz="2800" dirty="0">
                <a:latin typeface="Consolas" panose="020B0609020204030204" pitchFamily="49" charset="0"/>
              </a:rPr>
              <a:t>的顺序。</a:t>
            </a:r>
          </a:p>
          <a:p>
            <a:pPr eaLnBrk="1" hangingPunct="1"/>
            <a:r>
              <a:rPr lang="zh-CN" altLang="en-US" sz="2800" dirty="0">
                <a:latin typeface="Consolas" panose="020B0609020204030204" pitchFamily="49" charset="0"/>
              </a:rPr>
              <a:t>例：</a:t>
            </a:r>
          </a:p>
          <a:p>
            <a:pPr lvl="1" eaLnBrk="1" hangingPunct="1">
              <a:buFontTx/>
              <a:buNone/>
            </a:pPr>
            <a:r>
              <a:rPr lang="en-US" altLang="zh-CN" sz="2400" dirty="0" err="1">
                <a:latin typeface="Consolas" panose="020B0609020204030204" pitchFamily="49" charset="0"/>
              </a:rPr>
              <a:t>int</a:t>
            </a:r>
            <a:r>
              <a:rPr lang="en-US" altLang="zh-CN" sz="2400" dirty="0">
                <a:latin typeface="Consolas" panose="020B0609020204030204" pitchFamily="49" charset="0"/>
              </a:rPr>
              <a:t> add(</a:t>
            </a:r>
            <a:r>
              <a:rPr lang="en-US" altLang="zh-CN" sz="2400" dirty="0" err="1">
                <a:latin typeface="Consolas" panose="020B0609020204030204" pitchFamily="49" charset="0"/>
              </a:rPr>
              <a:t>int</a:t>
            </a:r>
            <a:r>
              <a:rPr lang="en-US" altLang="zh-CN" sz="2400" dirty="0">
                <a:latin typeface="Consolas" panose="020B0609020204030204" pitchFamily="49" charset="0"/>
              </a:rPr>
              <a:t> x, </a:t>
            </a:r>
            <a:r>
              <a:rPr lang="en-US" altLang="zh-CN" sz="2400" dirty="0" err="1">
                <a:latin typeface="Consolas" panose="020B0609020204030204" pitchFamily="49" charset="0"/>
              </a:rPr>
              <a:t>int</a:t>
            </a:r>
            <a:r>
              <a:rPr lang="en-US" altLang="zh-CN" sz="2400" dirty="0">
                <a:latin typeface="Consolas" panose="020B0609020204030204" pitchFamily="49" charset="0"/>
              </a:rPr>
              <a:t> y = 5, </a:t>
            </a:r>
            <a:r>
              <a:rPr lang="en-US" altLang="zh-CN" sz="2400" dirty="0" err="1">
                <a:latin typeface="Consolas" panose="020B0609020204030204" pitchFamily="49" charset="0"/>
              </a:rPr>
              <a:t>int</a:t>
            </a:r>
            <a:r>
              <a:rPr lang="en-US" altLang="zh-CN" sz="2400" dirty="0">
                <a:latin typeface="Consolas" panose="020B0609020204030204" pitchFamily="49" charset="0"/>
              </a:rPr>
              <a:t> z = 6);//</a:t>
            </a:r>
            <a:r>
              <a:rPr lang="zh-CN" altLang="en-US" sz="2400" dirty="0">
                <a:latin typeface="Consolas" panose="020B0609020204030204" pitchFamily="49" charset="0"/>
              </a:rPr>
              <a:t>正确</a:t>
            </a:r>
          </a:p>
          <a:p>
            <a:pPr lvl="1" eaLnBrk="1" hangingPunct="1">
              <a:buFontTx/>
              <a:buNone/>
            </a:pPr>
            <a:r>
              <a:rPr lang="en-US" altLang="zh-CN" sz="2400" dirty="0" err="1">
                <a:latin typeface="Consolas" panose="020B0609020204030204" pitchFamily="49" charset="0"/>
              </a:rPr>
              <a:t>int</a:t>
            </a:r>
            <a:r>
              <a:rPr lang="en-US" altLang="zh-CN" sz="2400" dirty="0">
                <a:latin typeface="Consolas" panose="020B0609020204030204" pitchFamily="49" charset="0"/>
              </a:rPr>
              <a:t> add(</a:t>
            </a:r>
            <a:r>
              <a:rPr lang="en-US" altLang="zh-CN" sz="2400" dirty="0" err="1">
                <a:latin typeface="Consolas" panose="020B0609020204030204" pitchFamily="49" charset="0"/>
              </a:rPr>
              <a:t>int</a:t>
            </a:r>
            <a:r>
              <a:rPr lang="en-US" altLang="zh-CN" sz="2400" dirty="0">
                <a:latin typeface="Consolas" panose="020B0609020204030204" pitchFamily="49" charset="0"/>
              </a:rPr>
              <a:t> x = 1, </a:t>
            </a:r>
            <a:r>
              <a:rPr lang="en-US" altLang="zh-CN" sz="2400" dirty="0" err="1">
                <a:latin typeface="Consolas" panose="020B0609020204030204" pitchFamily="49" charset="0"/>
              </a:rPr>
              <a:t>int</a:t>
            </a:r>
            <a:r>
              <a:rPr lang="en-US" altLang="zh-CN" sz="2400" dirty="0">
                <a:latin typeface="Consolas" panose="020B0609020204030204" pitchFamily="49" charset="0"/>
              </a:rPr>
              <a:t> y = 5, </a:t>
            </a:r>
            <a:r>
              <a:rPr lang="en-US" altLang="zh-CN" sz="2400" dirty="0" err="1">
                <a:solidFill>
                  <a:srgbClr val="C00000"/>
                </a:solidFill>
                <a:latin typeface="Consolas" panose="020B0609020204030204" pitchFamily="49" charset="0"/>
              </a:rPr>
              <a:t>int</a:t>
            </a:r>
            <a:r>
              <a:rPr lang="en-US" altLang="zh-CN" sz="2400" dirty="0">
                <a:solidFill>
                  <a:srgbClr val="C00000"/>
                </a:solidFill>
                <a:latin typeface="Consolas" panose="020B0609020204030204" pitchFamily="49" charset="0"/>
              </a:rPr>
              <a:t> z</a:t>
            </a:r>
            <a:r>
              <a:rPr lang="en-US" altLang="zh-CN" sz="2400" dirty="0">
                <a:latin typeface="Consolas" panose="020B0609020204030204" pitchFamily="49" charset="0"/>
              </a:rPr>
              <a:t>);//</a:t>
            </a:r>
            <a:r>
              <a:rPr lang="zh-CN" altLang="zh-CN" sz="2400" dirty="0">
                <a:latin typeface="Consolas" panose="020B0609020204030204" pitchFamily="49" charset="0"/>
              </a:rPr>
              <a:t>错误</a:t>
            </a:r>
          </a:p>
          <a:p>
            <a:pPr lvl="1" eaLnBrk="1" hangingPunct="1">
              <a:buFontTx/>
              <a:buNone/>
            </a:pPr>
            <a:r>
              <a:rPr lang="en-US" altLang="zh-CN" sz="2400" dirty="0" err="1">
                <a:latin typeface="Consolas" panose="020B0609020204030204" pitchFamily="49" charset="0"/>
              </a:rPr>
              <a:t>int</a:t>
            </a:r>
            <a:r>
              <a:rPr lang="en-US" altLang="zh-CN" sz="2400" dirty="0">
                <a:latin typeface="Consolas" panose="020B0609020204030204" pitchFamily="49" charset="0"/>
              </a:rPr>
              <a:t> add(</a:t>
            </a:r>
            <a:r>
              <a:rPr lang="en-US" altLang="zh-CN" sz="2400" dirty="0" err="1">
                <a:latin typeface="Consolas" panose="020B0609020204030204" pitchFamily="49" charset="0"/>
              </a:rPr>
              <a:t>int</a:t>
            </a:r>
            <a:r>
              <a:rPr lang="en-US" altLang="zh-CN" sz="2400" dirty="0">
                <a:latin typeface="Consolas" panose="020B0609020204030204" pitchFamily="49" charset="0"/>
              </a:rPr>
              <a:t> x = 1, </a:t>
            </a:r>
            <a:r>
              <a:rPr lang="en-US" altLang="zh-CN" sz="2400" dirty="0" err="1">
                <a:solidFill>
                  <a:srgbClr val="C00000"/>
                </a:solidFill>
                <a:latin typeface="Consolas" panose="020B0609020204030204" pitchFamily="49" charset="0"/>
              </a:rPr>
              <a:t>int</a:t>
            </a:r>
            <a:r>
              <a:rPr lang="en-US" altLang="zh-CN" sz="2400" dirty="0">
                <a:solidFill>
                  <a:srgbClr val="C00000"/>
                </a:solidFill>
                <a:latin typeface="Consolas" panose="020B0609020204030204" pitchFamily="49" charset="0"/>
              </a:rPr>
              <a:t> y</a:t>
            </a:r>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en-US" altLang="zh-CN" sz="2400" dirty="0">
                <a:latin typeface="Consolas" panose="020B0609020204030204" pitchFamily="49" charset="0"/>
              </a:rPr>
              <a:t> z = 6);//</a:t>
            </a:r>
            <a:r>
              <a:rPr lang="zh-CN" altLang="zh-CN" sz="2400" dirty="0">
                <a:latin typeface="Consolas" panose="020B0609020204030204" pitchFamily="49" charset="0"/>
              </a:rPr>
              <a:t>错误</a:t>
            </a:r>
            <a:endParaRPr lang="zh-CN" altLang="en-US" sz="2400" dirty="0">
              <a:latin typeface="Consolas" panose="020B0609020204030204"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56</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dirty="0"/>
              <a:t>3.3 </a:t>
            </a:r>
            <a:r>
              <a:rPr lang="zh-CN" altLang="en-US" kern="0" dirty="0"/>
              <a:t>带缺省形参值的函数</a:t>
            </a:r>
          </a:p>
        </p:txBody>
      </p:sp>
    </p:spTree>
    <p:extLst>
      <p:ext uri="{BB962C8B-B14F-4D97-AF65-F5344CB8AC3E}">
        <p14:creationId xmlns:p14="http://schemas.microsoft.com/office/powerpoint/2010/main" val="249923666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0" y="950913"/>
            <a:ext cx="6704013" cy="954087"/>
          </a:xfrm>
        </p:spPr>
        <p:txBody>
          <a:bodyPr/>
          <a:lstStyle/>
          <a:p>
            <a:pPr algn="l"/>
            <a:r>
              <a:rPr lang="zh-CN" altLang="en-US" dirty="0"/>
              <a:t>缺省形参值与函数的调用位置</a:t>
            </a:r>
          </a:p>
        </p:txBody>
      </p:sp>
      <p:sp>
        <p:nvSpPr>
          <p:cNvPr id="64515" name="内容占位符 2"/>
          <p:cNvSpPr>
            <a:spLocks noGrp="1"/>
          </p:cNvSpPr>
          <p:nvPr>
            <p:ph idx="1"/>
          </p:nvPr>
        </p:nvSpPr>
        <p:spPr>
          <a:xfrm>
            <a:off x="533400" y="1671638"/>
            <a:ext cx="7877175" cy="2214562"/>
          </a:xfrm>
        </p:spPr>
        <p:txBody>
          <a:bodyPr/>
          <a:lstStyle/>
          <a:p>
            <a:pPr eaLnBrk="1" hangingPunct="1"/>
            <a:r>
              <a:rPr lang="zh-CN" altLang="en-US" dirty="0"/>
              <a:t>如果一个函数有原型声明，且原型声明在定义之前，则缺省形参值必须在函数原型声明中给出；而如果只有函数的定义，或函数定义在前，则缺省形参值需在函数定义中给出。</a:t>
            </a:r>
          </a:p>
          <a:p>
            <a:pPr eaLnBrk="1" hangingPunct="1"/>
            <a:r>
              <a:rPr lang="zh-CN" altLang="en-US" dirty="0"/>
              <a:t>例：</a:t>
            </a:r>
          </a:p>
        </p:txBody>
      </p:sp>
      <p:sp>
        <p:nvSpPr>
          <p:cNvPr id="64518" name="Text Box 5"/>
          <p:cNvSpPr txBox="1">
            <a:spLocks noChangeArrowheads="1"/>
          </p:cNvSpPr>
          <p:nvPr/>
        </p:nvSpPr>
        <p:spPr bwMode="auto">
          <a:xfrm>
            <a:off x="5181600" y="3795010"/>
            <a:ext cx="3810000" cy="266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90000"/>
              </a:lnSpc>
              <a:spcBef>
                <a:spcPct val="50000"/>
              </a:spcBef>
            </a:pPr>
            <a:r>
              <a:rPr lang="en-US" altLang="zh-CN" sz="1800" dirty="0" err="1">
                <a:solidFill>
                  <a:srgbClr val="C00000"/>
                </a:solidFill>
                <a:latin typeface="+mn-lt"/>
                <a:ea typeface="宋体" panose="02010600030101010101" pitchFamily="2" charset="-122"/>
              </a:rPr>
              <a:t>int</a:t>
            </a:r>
            <a:r>
              <a:rPr lang="en-US" altLang="zh-CN" sz="1800" dirty="0">
                <a:solidFill>
                  <a:srgbClr val="C00000"/>
                </a:solidFill>
                <a:latin typeface="+mn-lt"/>
                <a:ea typeface="宋体" panose="02010600030101010101" pitchFamily="2" charset="-122"/>
              </a:rPr>
              <a:t> add(</a:t>
            </a:r>
            <a:r>
              <a:rPr lang="en-US" altLang="zh-CN" sz="1800" dirty="0" err="1">
                <a:solidFill>
                  <a:srgbClr val="C00000"/>
                </a:solidFill>
                <a:latin typeface="+mn-lt"/>
                <a:ea typeface="宋体" panose="02010600030101010101" pitchFamily="2" charset="-122"/>
              </a:rPr>
              <a:t>int</a:t>
            </a:r>
            <a:r>
              <a:rPr lang="en-US" altLang="zh-CN" sz="1800" dirty="0">
                <a:solidFill>
                  <a:srgbClr val="C00000"/>
                </a:solidFill>
                <a:latin typeface="+mn-lt"/>
                <a:ea typeface="宋体" panose="02010600030101010101" pitchFamily="2" charset="-122"/>
              </a:rPr>
              <a:t> x = 5,int y = 6) {</a:t>
            </a:r>
          </a:p>
          <a:p>
            <a:pPr eaLnBrk="1" hangingPunct="1">
              <a:lnSpc>
                <a:spcPct val="90000"/>
              </a:lnSpc>
              <a:spcBef>
                <a:spcPct val="50000"/>
              </a:spcBef>
            </a:pPr>
            <a:r>
              <a:rPr lang="en-US" altLang="zh-CN" sz="1800" dirty="0">
                <a:solidFill>
                  <a:srgbClr val="C00000"/>
                </a:solidFill>
                <a:latin typeface="+mn-lt"/>
                <a:ea typeface="宋体" panose="02010600030101010101" pitchFamily="2" charset="-122"/>
              </a:rPr>
              <a:t>//</a:t>
            </a:r>
            <a:r>
              <a:rPr lang="zh-CN" altLang="en-US" sz="1800" dirty="0">
                <a:solidFill>
                  <a:srgbClr val="C00000"/>
                </a:solidFill>
                <a:latin typeface="+mn-lt"/>
                <a:ea typeface="宋体" panose="02010600030101010101" pitchFamily="2" charset="-122"/>
              </a:rPr>
              <a:t>只有定义，没有原型声明</a:t>
            </a:r>
            <a:endParaRPr lang="en-US" altLang="zh-CN" sz="1800" dirty="0">
              <a:solidFill>
                <a:srgbClr val="C00000"/>
              </a:solidFill>
              <a:latin typeface="+mn-lt"/>
              <a:ea typeface="宋体" panose="02010600030101010101" pitchFamily="2" charset="-122"/>
            </a:endParaRPr>
          </a:p>
          <a:p>
            <a:pPr eaLnBrk="1" hangingPunct="1">
              <a:lnSpc>
                <a:spcPct val="90000"/>
              </a:lnSpc>
              <a:spcBef>
                <a:spcPct val="50000"/>
              </a:spcBef>
            </a:pPr>
            <a:r>
              <a:rPr lang="en-US" altLang="zh-CN" sz="1800" dirty="0">
                <a:latin typeface="+mn-lt"/>
                <a:ea typeface="宋体" panose="02010600030101010101" pitchFamily="2" charset="-122"/>
              </a:rPr>
              <a:t>  return  x + y;</a:t>
            </a:r>
          </a:p>
          <a:p>
            <a:pPr eaLnBrk="1" hangingPunct="1">
              <a:lnSpc>
                <a:spcPct val="90000"/>
              </a:lnSpc>
              <a:spcBef>
                <a:spcPct val="50000"/>
              </a:spcBef>
            </a:pPr>
            <a:r>
              <a:rPr lang="en-US" altLang="zh-CN" sz="1800" dirty="0">
                <a:latin typeface="+mn-lt"/>
                <a:ea typeface="宋体" panose="02010600030101010101" pitchFamily="2" charset="-122"/>
              </a:rPr>
              <a:t>}</a:t>
            </a:r>
          </a:p>
          <a:p>
            <a:pPr eaLnBrk="1" hangingPunct="1">
              <a:lnSpc>
                <a:spcPct val="90000"/>
              </a:lnSpc>
              <a:spcBef>
                <a:spcPct val="50000"/>
              </a:spcBef>
            </a:pPr>
            <a:r>
              <a:rPr lang="en-US" altLang="zh-CN" sz="1800" dirty="0" err="1">
                <a:latin typeface="+mn-lt"/>
                <a:ea typeface="宋体" panose="02010600030101010101" pitchFamily="2" charset="-122"/>
              </a:rPr>
              <a:t>int</a:t>
            </a:r>
            <a:r>
              <a:rPr lang="en-US" altLang="zh-CN" sz="1800" dirty="0">
                <a:latin typeface="+mn-lt"/>
                <a:ea typeface="宋体" panose="02010600030101010101" pitchFamily="2" charset="-122"/>
              </a:rPr>
              <a:t> main() {</a:t>
            </a:r>
          </a:p>
          <a:p>
            <a:pPr eaLnBrk="1" hangingPunct="1">
              <a:lnSpc>
                <a:spcPct val="90000"/>
              </a:lnSpc>
              <a:spcBef>
                <a:spcPct val="50000"/>
              </a:spcBef>
            </a:pPr>
            <a:r>
              <a:rPr lang="en-US" altLang="zh-CN" sz="1800" dirty="0">
                <a:latin typeface="+mn-lt"/>
                <a:ea typeface="宋体" panose="02010600030101010101" pitchFamily="2" charset="-122"/>
              </a:rPr>
              <a:t>  add();</a:t>
            </a:r>
            <a:endParaRPr lang="zh-CN" altLang="en-US" sz="1800" dirty="0">
              <a:latin typeface="+mn-lt"/>
              <a:ea typeface="宋体" panose="02010600030101010101" pitchFamily="2" charset="-122"/>
            </a:endParaRPr>
          </a:p>
          <a:p>
            <a:pPr eaLnBrk="1" hangingPunct="1">
              <a:lnSpc>
                <a:spcPct val="90000"/>
              </a:lnSpc>
              <a:spcBef>
                <a:spcPct val="50000"/>
              </a:spcBef>
            </a:pPr>
            <a:r>
              <a:rPr lang="en-US" altLang="zh-CN" sz="1800" dirty="0">
                <a:latin typeface="+mn-lt"/>
                <a:ea typeface="宋体" panose="02010600030101010101" pitchFamily="2" charset="-122"/>
              </a:rPr>
              <a:t>}</a:t>
            </a:r>
          </a:p>
        </p:txBody>
      </p:sp>
      <p:sp>
        <p:nvSpPr>
          <p:cNvPr id="64519" name="Line 7"/>
          <p:cNvSpPr>
            <a:spLocks noChangeShapeType="1"/>
          </p:cNvSpPr>
          <p:nvPr/>
        </p:nvSpPr>
        <p:spPr bwMode="auto">
          <a:xfrm>
            <a:off x="5038725" y="3805237"/>
            <a:ext cx="0" cy="2590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lt"/>
            </a:endParaRPr>
          </a:p>
        </p:txBody>
      </p:sp>
      <p:sp>
        <p:nvSpPr>
          <p:cNvPr id="64520" name="Text Box 4"/>
          <p:cNvSpPr txBox="1">
            <a:spLocks noChangeArrowheads="1"/>
          </p:cNvSpPr>
          <p:nvPr/>
        </p:nvSpPr>
        <p:spPr bwMode="auto">
          <a:xfrm>
            <a:off x="1295400" y="3816350"/>
            <a:ext cx="3762375"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70000"/>
              </a:lnSpc>
              <a:spcBef>
                <a:spcPct val="50000"/>
              </a:spcBef>
            </a:pPr>
            <a:r>
              <a:rPr lang="en-US" altLang="zh-CN" sz="1800" dirty="0" err="1">
                <a:solidFill>
                  <a:srgbClr val="C00000"/>
                </a:solidFill>
                <a:latin typeface="+mn-lt"/>
                <a:ea typeface="宋体" panose="02010600030101010101" pitchFamily="2" charset="-122"/>
              </a:rPr>
              <a:t>int</a:t>
            </a:r>
            <a:r>
              <a:rPr lang="en-US" altLang="zh-CN" sz="1800" dirty="0">
                <a:solidFill>
                  <a:srgbClr val="C00000"/>
                </a:solidFill>
                <a:latin typeface="+mn-lt"/>
                <a:ea typeface="宋体" panose="02010600030101010101" pitchFamily="2" charset="-122"/>
              </a:rPr>
              <a:t> add(</a:t>
            </a:r>
            <a:r>
              <a:rPr lang="en-US" altLang="zh-CN" sz="1800" dirty="0" err="1">
                <a:solidFill>
                  <a:srgbClr val="C00000"/>
                </a:solidFill>
                <a:latin typeface="+mn-lt"/>
                <a:ea typeface="宋体" panose="02010600030101010101" pitchFamily="2" charset="-122"/>
              </a:rPr>
              <a:t>int</a:t>
            </a:r>
            <a:r>
              <a:rPr lang="en-US" altLang="zh-CN" sz="1800" dirty="0">
                <a:solidFill>
                  <a:srgbClr val="C00000"/>
                </a:solidFill>
                <a:latin typeface="+mn-lt"/>
                <a:ea typeface="宋体" panose="02010600030101010101" pitchFamily="2" charset="-122"/>
              </a:rPr>
              <a:t> x = 5,int y = 6);</a:t>
            </a:r>
          </a:p>
          <a:p>
            <a:pPr eaLnBrk="1" hangingPunct="1">
              <a:lnSpc>
                <a:spcPct val="70000"/>
              </a:lnSpc>
              <a:spcBef>
                <a:spcPct val="50000"/>
              </a:spcBef>
            </a:pPr>
            <a:r>
              <a:rPr lang="en-US" altLang="zh-CN" sz="1800" dirty="0">
                <a:solidFill>
                  <a:srgbClr val="C00000"/>
                </a:solidFill>
                <a:latin typeface="+mn-lt"/>
                <a:ea typeface="宋体" panose="02010600030101010101" pitchFamily="2" charset="-122"/>
              </a:rPr>
              <a:t>//</a:t>
            </a:r>
            <a:r>
              <a:rPr lang="zh-CN" altLang="en-US" sz="1800" dirty="0">
                <a:solidFill>
                  <a:srgbClr val="C00000"/>
                </a:solidFill>
                <a:latin typeface="+mn-lt"/>
                <a:ea typeface="宋体" panose="02010600030101010101" pitchFamily="2" charset="-122"/>
              </a:rPr>
              <a:t>原型声明在前</a:t>
            </a:r>
            <a:endParaRPr lang="en-US" altLang="zh-CN" sz="1800" dirty="0">
              <a:solidFill>
                <a:srgbClr val="C00000"/>
              </a:solidFill>
              <a:latin typeface="+mn-lt"/>
              <a:ea typeface="宋体" panose="02010600030101010101" pitchFamily="2" charset="-122"/>
            </a:endParaRPr>
          </a:p>
          <a:p>
            <a:pPr eaLnBrk="1" hangingPunct="1">
              <a:lnSpc>
                <a:spcPct val="70000"/>
              </a:lnSpc>
              <a:spcBef>
                <a:spcPct val="50000"/>
              </a:spcBef>
            </a:pPr>
            <a:r>
              <a:rPr lang="en-US" altLang="zh-CN" sz="1800" dirty="0" err="1">
                <a:latin typeface="+mn-lt"/>
                <a:ea typeface="宋体" panose="02010600030101010101" pitchFamily="2" charset="-122"/>
              </a:rPr>
              <a:t>int</a:t>
            </a:r>
            <a:r>
              <a:rPr lang="en-US" altLang="zh-CN" sz="1800" dirty="0">
                <a:latin typeface="+mn-lt"/>
                <a:ea typeface="宋体" panose="02010600030101010101" pitchFamily="2" charset="-122"/>
              </a:rPr>
              <a:t> main() {</a:t>
            </a:r>
          </a:p>
          <a:p>
            <a:pPr eaLnBrk="1" hangingPunct="1">
              <a:lnSpc>
                <a:spcPct val="70000"/>
              </a:lnSpc>
              <a:spcBef>
                <a:spcPct val="50000"/>
              </a:spcBef>
            </a:pPr>
            <a:r>
              <a:rPr lang="en-US" altLang="zh-CN" sz="1800" dirty="0">
                <a:latin typeface="+mn-lt"/>
                <a:ea typeface="宋体" panose="02010600030101010101" pitchFamily="2" charset="-122"/>
              </a:rPr>
              <a:t>  add(); </a:t>
            </a:r>
            <a:endParaRPr lang="en-US" altLang="en-US" sz="1800" dirty="0">
              <a:latin typeface="+mn-lt"/>
              <a:ea typeface="宋体" panose="02010600030101010101" pitchFamily="2" charset="-122"/>
            </a:endParaRPr>
          </a:p>
          <a:p>
            <a:pPr eaLnBrk="1" hangingPunct="1">
              <a:lnSpc>
                <a:spcPct val="70000"/>
              </a:lnSpc>
              <a:spcBef>
                <a:spcPct val="50000"/>
              </a:spcBef>
            </a:pPr>
            <a:r>
              <a:rPr lang="en-US" altLang="en-US" sz="1800" dirty="0">
                <a:latin typeface="+mn-lt"/>
                <a:ea typeface="宋体" panose="02010600030101010101" pitchFamily="2" charset="-122"/>
              </a:rPr>
              <a:t>}</a:t>
            </a:r>
          </a:p>
          <a:p>
            <a:pPr eaLnBrk="1" hangingPunct="1">
              <a:lnSpc>
                <a:spcPct val="70000"/>
              </a:lnSpc>
              <a:spcBef>
                <a:spcPct val="50000"/>
              </a:spcBef>
            </a:pPr>
            <a:r>
              <a:rPr lang="en-US" altLang="zh-CN" sz="1800" dirty="0" err="1">
                <a:latin typeface="+mn-lt"/>
                <a:ea typeface="宋体" panose="02010600030101010101" pitchFamily="2" charset="-122"/>
              </a:rPr>
              <a:t>int</a:t>
            </a:r>
            <a:r>
              <a:rPr lang="en-US" altLang="zh-CN" sz="1800" dirty="0">
                <a:latin typeface="+mn-lt"/>
                <a:ea typeface="宋体" panose="02010600030101010101" pitchFamily="2" charset="-122"/>
              </a:rPr>
              <a:t> add(</a:t>
            </a:r>
            <a:r>
              <a:rPr lang="en-US" altLang="zh-CN" sz="1800" dirty="0" err="1">
                <a:latin typeface="+mn-lt"/>
                <a:ea typeface="宋体" panose="02010600030101010101" pitchFamily="2" charset="-122"/>
              </a:rPr>
              <a:t>int</a:t>
            </a:r>
            <a:r>
              <a:rPr lang="en-US" altLang="zh-CN" sz="1800" dirty="0">
                <a:latin typeface="+mn-lt"/>
                <a:ea typeface="宋体" panose="02010600030101010101" pitchFamily="2" charset="-122"/>
              </a:rPr>
              <a:t> </a:t>
            </a:r>
            <a:r>
              <a:rPr lang="en-US" altLang="zh-CN" sz="1800" dirty="0" err="1">
                <a:latin typeface="+mn-lt"/>
                <a:ea typeface="宋体" panose="02010600030101010101" pitchFamily="2" charset="-122"/>
              </a:rPr>
              <a:t>x,int</a:t>
            </a:r>
            <a:r>
              <a:rPr lang="en-US" altLang="zh-CN" sz="1800" dirty="0">
                <a:latin typeface="+mn-lt"/>
                <a:ea typeface="宋体" panose="02010600030101010101" pitchFamily="2" charset="-122"/>
              </a:rPr>
              <a:t> y) {</a:t>
            </a:r>
          </a:p>
          <a:p>
            <a:pPr eaLnBrk="1" hangingPunct="1">
              <a:lnSpc>
                <a:spcPct val="70000"/>
              </a:lnSpc>
              <a:spcBef>
                <a:spcPct val="50000"/>
              </a:spcBef>
            </a:pPr>
            <a:r>
              <a:rPr lang="en-US" altLang="zh-CN" sz="1800" dirty="0">
                <a:solidFill>
                  <a:srgbClr val="C00000"/>
                </a:solidFill>
                <a:latin typeface="+mn-lt"/>
                <a:ea typeface="宋体" panose="02010600030101010101" pitchFamily="2" charset="-122"/>
              </a:rPr>
              <a:t>//</a:t>
            </a:r>
            <a:r>
              <a:rPr lang="zh-CN" altLang="en-US" sz="1800" dirty="0">
                <a:solidFill>
                  <a:srgbClr val="C00000"/>
                </a:solidFill>
                <a:latin typeface="+mn-lt"/>
                <a:ea typeface="宋体" panose="02010600030101010101" pitchFamily="2" charset="-122"/>
              </a:rPr>
              <a:t>此处不能再指定缺省值</a:t>
            </a:r>
            <a:endParaRPr lang="en-US" altLang="zh-CN" sz="1800" dirty="0">
              <a:solidFill>
                <a:srgbClr val="C00000"/>
              </a:solidFill>
              <a:latin typeface="+mn-lt"/>
              <a:ea typeface="宋体" panose="02010600030101010101" pitchFamily="2" charset="-122"/>
            </a:endParaRPr>
          </a:p>
          <a:p>
            <a:pPr eaLnBrk="1" hangingPunct="1">
              <a:lnSpc>
                <a:spcPct val="70000"/>
              </a:lnSpc>
              <a:spcBef>
                <a:spcPct val="50000"/>
              </a:spcBef>
            </a:pPr>
            <a:r>
              <a:rPr lang="en-US" altLang="zh-CN" sz="1800" dirty="0">
                <a:latin typeface="+mn-lt"/>
                <a:ea typeface="宋体" panose="02010600030101010101" pitchFamily="2" charset="-122"/>
              </a:rPr>
              <a:t>  return x + y;</a:t>
            </a:r>
          </a:p>
          <a:p>
            <a:pPr eaLnBrk="1" hangingPunct="1">
              <a:lnSpc>
                <a:spcPct val="70000"/>
              </a:lnSpc>
              <a:spcBef>
                <a:spcPct val="50000"/>
              </a:spcBef>
            </a:pPr>
            <a:r>
              <a:rPr lang="en-US" altLang="zh-CN" sz="1800" dirty="0">
                <a:latin typeface="+mn-lt"/>
                <a:ea typeface="宋体" panose="02010600030101010101" pitchFamily="2" charset="-122"/>
              </a:rPr>
              <a:t>}</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latin typeface="+mn-lt"/>
              </a:rPr>
              <a:pPr algn="ctr" eaLnBrk="1" hangingPunct="1"/>
              <a:t>57</a:t>
            </a:fld>
            <a:endParaRPr lang="en-US" altLang="zh-CN" dirty="0">
              <a:latin typeface="+mn-lt"/>
            </a:endParaRPr>
          </a:p>
        </p:txBody>
      </p:sp>
      <p:sp>
        <p:nvSpPr>
          <p:cNvPr id="9"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dirty="0"/>
              <a:t>3.3 </a:t>
            </a:r>
            <a:r>
              <a:rPr lang="zh-CN" altLang="en-US" kern="0" dirty="0"/>
              <a:t>带缺省形参值的函数</a:t>
            </a:r>
          </a:p>
        </p:txBody>
      </p:sp>
    </p:spTree>
    <p:extLst>
      <p:ext uri="{BB962C8B-B14F-4D97-AF65-F5344CB8AC3E}">
        <p14:creationId xmlns:p14="http://schemas.microsoft.com/office/powerpoint/2010/main" val="234993841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body" idx="1"/>
          </p:nvPr>
        </p:nvSpPr>
        <p:spPr>
          <a:xfrm>
            <a:off x="457200" y="1371600"/>
            <a:ext cx="8077200" cy="5010150"/>
          </a:xfrm>
        </p:spPr>
        <p:txBody>
          <a:bodyPr/>
          <a:lstStyle/>
          <a:p>
            <a:pPr>
              <a:buClrTx/>
            </a:pPr>
            <a:r>
              <a:rPr lang="zh-CN" altLang="en-US" sz="2400" dirty="0"/>
              <a:t>在相同的作用域内，缺省形参值的说明应保持唯一，但如果在不同的作用域内，</a:t>
            </a:r>
            <a:r>
              <a:rPr lang="zh-CN" altLang="en-US" sz="2400" dirty="0">
                <a:solidFill>
                  <a:srgbClr val="FF0000"/>
                </a:solidFill>
              </a:rPr>
              <a:t>允许说明不同的缺省形参</a:t>
            </a:r>
            <a:r>
              <a:rPr lang="zh-CN" altLang="en-US" sz="2400" dirty="0"/>
              <a:t>。</a:t>
            </a:r>
          </a:p>
          <a:p>
            <a:pPr>
              <a:buClrTx/>
            </a:pPr>
            <a:r>
              <a:rPr lang="zh-CN" altLang="en-US" sz="2400" dirty="0"/>
              <a:t>例：</a:t>
            </a:r>
          </a:p>
          <a:p>
            <a:pPr lvl="1">
              <a:lnSpc>
                <a:spcPct val="80000"/>
              </a:lnSpc>
              <a:buFont typeface="Monotype Sorts" pitchFamily="2" charset="2"/>
              <a:buNone/>
            </a:pPr>
            <a:r>
              <a:rPr lang="en-US" altLang="zh-CN" sz="2200" dirty="0" err="1"/>
              <a:t>int</a:t>
            </a:r>
            <a:r>
              <a:rPr lang="en-US" altLang="zh-CN" sz="2200" dirty="0"/>
              <a:t> add(</a:t>
            </a:r>
            <a:r>
              <a:rPr lang="en-US" altLang="zh-CN" sz="2200" dirty="0" err="1"/>
              <a:t>int</a:t>
            </a:r>
            <a:r>
              <a:rPr lang="en-US" altLang="zh-CN" sz="2200" dirty="0"/>
              <a:t> </a:t>
            </a:r>
            <a:r>
              <a:rPr lang="en-US" altLang="zh-CN" sz="2200" dirty="0">
                <a:solidFill>
                  <a:srgbClr val="FF6600"/>
                </a:solidFill>
              </a:rPr>
              <a:t>x=1</a:t>
            </a:r>
            <a:r>
              <a:rPr lang="en-US" altLang="zh-CN" sz="2200" dirty="0"/>
              <a:t>,int </a:t>
            </a:r>
            <a:r>
              <a:rPr lang="en-US" altLang="zh-CN" sz="2200" dirty="0">
                <a:solidFill>
                  <a:srgbClr val="FF6600"/>
                </a:solidFill>
              </a:rPr>
              <a:t>y=2</a:t>
            </a:r>
            <a:r>
              <a:rPr lang="en-US" altLang="zh-CN" sz="2200" dirty="0"/>
              <a:t>);</a:t>
            </a:r>
          </a:p>
          <a:p>
            <a:pPr lvl="1">
              <a:lnSpc>
                <a:spcPct val="80000"/>
              </a:lnSpc>
              <a:buFont typeface="Monotype Sorts" pitchFamily="2" charset="2"/>
              <a:buNone/>
            </a:pPr>
            <a:r>
              <a:rPr lang="en-US" altLang="zh-CN" sz="2200" dirty="0"/>
              <a:t>void main(void)</a:t>
            </a:r>
          </a:p>
          <a:p>
            <a:pPr lvl="1">
              <a:lnSpc>
                <a:spcPct val="80000"/>
              </a:lnSpc>
              <a:buFont typeface="Monotype Sorts" pitchFamily="2" charset="2"/>
              <a:buNone/>
            </a:pPr>
            <a:r>
              <a:rPr lang="en-US" altLang="zh-CN" sz="2200" dirty="0"/>
              <a:t>{  </a:t>
            </a:r>
            <a:r>
              <a:rPr lang="en-US" altLang="zh-CN" sz="2200" dirty="0" err="1"/>
              <a:t>int</a:t>
            </a:r>
            <a:r>
              <a:rPr lang="en-US" altLang="zh-CN" sz="2200" dirty="0"/>
              <a:t> add(</a:t>
            </a:r>
            <a:r>
              <a:rPr lang="en-US" altLang="zh-CN" sz="2200" dirty="0" err="1"/>
              <a:t>int</a:t>
            </a:r>
            <a:r>
              <a:rPr lang="en-US" altLang="zh-CN" sz="2200" dirty="0"/>
              <a:t> x=3,int y=4);</a:t>
            </a:r>
          </a:p>
          <a:p>
            <a:pPr lvl="1">
              <a:lnSpc>
                <a:spcPct val="80000"/>
              </a:lnSpc>
              <a:buFont typeface="Monotype Sorts" pitchFamily="2" charset="2"/>
              <a:buNone/>
            </a:pPr>
            <a:r>
              <a:rPr lang="en-US" altLang="zh-CN" sz="2200" dirty="0"/>
              <a:t>    add</a:t>
            </a:r>
            <a:r>
              <a:rPr lang="zh-CN" altLang="en-US" sz="2200" dirty="0"/>
              <a:t>（ ）</a:t>
            </a:r>
            <a:r>
              <a:rPr lang="en-US" altLang="zh-CN" sz="2200" dirty="0"/>
              <a:t>;  //</a:t>
            </a:r>
            <a:r>
              <a:rPr lang="zh-CN" altLang="en-US" sz="2200" dirty="0"/>
              <a:t>使用局部缺省形参值（实现</a:t>
            </a:r>
            <a:r>
              <a:rPr lang="en-US" altLang="zh-CN" sz="2200" dirty="0"/>
              <a:t>3+4</a:t>
            </a:r>
            <a:r>
              <a:rPr lang="zh-CN" altLang="en-US" sz="2200" dirty="0"/>
              <a:t>）</a:t>
            </a:r>
          </a:p>
          <a:p>
            <a:pPr lvl="1">
              <a:lnSpc>
                <a:spcPct val="80000"/>
              </a:lnSpc>
              <a:buFont typeface="Monotype Sorts" pitchFamily="2" charset="2"/>
              <a:buNone/>
            </a:pPr>
            <a:r>
              <a:rPr lang="en-US" altLang="zh-CN" sz="2200" dirty="0"/>
              <a:t>}</a:t>
            </a:r>
          </a:p>
          <a:p>
            <a:pPr lvl="1">
              <a:lnSpc>
                <a:spcPct val="80000"/>
              </a:lnSpc>
              <a:buFont typeface="Monotype Sorts" pitchFamily="2" charset="2"/>
              <a:buNone/>
            </a:pPr>
            <a:r>
              <a:rPr lang="en-US" altLang="zh-CN" sz="2200" dirty="0"/>
              <a:t>void fun(void)</a:t>
            </a:r>
          </a:p>
          <a:p>
            <a:pPr lvl="1">
              <a:lnSpc>
                <a:spcPct val="80000"/>
              </a:lnSpc>
              <a:buFont typeface="Monotype Sorts" pitchFamily="2" charset="2"/>
              <a:buNone/>
            </a:pPr>
            <a:r>
              <a:rPr lang="en-US" altLang="zh-CN" sz="2200" dirty="0"/>
              <a:t>{   ...</a:t>
            </a:r>
          </a:p>
          <a:p>
            <a:pPr lvl="1">
              <a:lnSpc>
                <a:spcPct val="80000"/>
              </a:lnSpc>
              <a:buFont typeface="Monotype Sorts" pitchFamily="2" charset="2"/>
              <a:buNone/>
            </a:pPr>
            <a:r>
              <a:rPr lang="en-US" altLang="zh-CN" sz="2200" dirty="0"/>
              <a:t>     </a:t>
            </a:r>
            <a:r>
              <a:rPr lang="en-US" altLang="zh-CN" sz="2200" dirty="0">
                <a:solidFill>
                  <a:srgbClr val="FF6600"/>
                </a:solidFill>
              </a:rPr>
              <a:t>add</a:t>
            </a:r>
            <a:r>
              <a:rPr lang="zh-CN" altLang="en-US" sz="2200" dirty="0"/>
              <a:t>（ ）</a:t>
            </a:r>
            <a:r>
              <a:rPr lang="en-US" altLang="zh-CN" sz="2200" dirty="0"/>
              <a:t>;  //</a:t>
            </a:r>
            <a:r>
              <a:rPr lang="zh-CN" altLang="en-US" sz="2200" dirty="0"/>
              <a:t>使用全局缺省形参值（实现</a:t>
            </a:r>
            <a:r>
              <a:rPr lang="en-US" altLang="zh-CN" sz="2200" dirty="0">
                <a:solidFill>
                  <a:srgbClr val="FF6600"/>
                </a:solidFill>
              </a:rPr>
              <a:t>1+2</a:t>
            </a:r>
            <a:r>
              <a:rPr lang="zh-CN" altLang="en-US" sz="2200" dirty="0"/>
              <a:t>）</a:t>
            </a:r>
          </a:p>
          <a:p>
            <a:pPr lvl="1">
              <a:lnSpc>
                <a:spcPct val="80000"/>
              </a:lnSpc>
              <a:buFont typeface="Monotype Sorts" pitchFamily="2" charset="2"/>
              <a:buNone/>
            </a:pPr>
            <a:r>
              <a:rPr lang="en-US" altLang="zh-CN" sz="2200" dirty="0"/>
              <a:t>}</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latin typeface="+mn-lt"/>
              </a:rPr>
              <a:pPr algn="ctr" eaLnBrk="1" hangingPunct="1"/>
              <a:t>58</a:t>
            </a:fld>
            <a:endParaRPr lang="en-US" altLang="zh-CN" dirty="0">
              <a:latin typeface="+mn-lt"/>
            </a:endParaRPr>
          </a:p>
        </p:txBody>
      </p:sp>
      <p:sp>
        <p:nvSpPr>
          <p:cNvPr id="5"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dirty="0"/>
              <a:t>3.3 </a:t>
            </a:r>
            <a:r>
              <a:rPr lang="zh-CN" altLang="en-US" kern="0" dirty="0"/>
              <a:t>带缺省形参值的函数</a:t>
            </a:r>
          </a:p>
        </p:txBody>
      </p:sp>
    </p:spTree>
    <p:extLst>
      <p:ext uri="{BB962C8B-B14F-4D97-AF65-F5344CB8AC3E}">
        <p14:creationId xmlns:p14="http://schemas.microsoft.com/office/powerpoint/2010/main" val="22600326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950913"/>
            <a:ext cx="6704013" cy="954087"/>
          </a:xfrm>
        </p:spPr>
        <p:txBody>
          <a:bodyPr/>
          <a:lstStyle/>
          <a:p>
            <a:pPr algn="l"/>
            <a:r>
              <a:rPr lang="zh-CN" altLang="en-US" dirty="0"/>
              <a:t>例</a:t>
            </a:r>
            <a:r>
              <a:rPr lang="en-US" altLang="zh-CN" dirty="0"/>
              <a:t>3-15</a:t>
            </a:r>
            <a:r>
              <a:rPr lang="zh-CN" altLang="en-US" dirty="0"/>
              <a:t>计算长方体的体积</a:t>
            </a:r>
          </a:p>
        </p:txBody>
      </p:sp>
      <p:sp>
        <p:nvSpPr>
          <p:cNvPr id="65539" name="内容占位符 2"/>
          <p:cNvSpPr>
            <a:spLocks noGrp="1"/>
          </p:cNvSpPr>
          <p:nvPr>
            <p:ph idx="1"/>
          </p:nvPr>
        </p:nvSpPr>
        <p:spPr>
          <a:xfrm>
            <a:off x="685800" y="1905000"/>
            <a:ext cx="7724775" cy="4419600"/>
          </a:xfrm>
        </p:spPr>
        <p:txBody>
          <a:bodyPr/>
          <a:lstStyle/>
          <a:p>
            <a:pPr marL="80963" indent="-6350">
              <a:buFont typeface="Georgia" panose="02040502050405020303" pitchFamily="18" charset="0"/>
              <a:buNone/>
            </a:pPr>
            <a:r>
              <a:rPr lang="zh-CN" altLang="en-US" sz="2800" dirty="0"/>
              <a:t>子函数</a:t>
            </a:r>
            <a:r>
              <a:rPr lang="en-US" altLang="zh-CN" sz="2800" dirty="0" err="1"/>
              <a:t>getVolume</a:t>
            </a:r>
            <a:r>
              <a:rPr lang="zh-CN" altLang="en-US" sz="2800" dirty="0"/>
              <a:t>是计算体积的函数，有三个形参：</a:t>
            </a:r>
            <a:r>
              <a:rPr lang="en-US" altLang="zh-CN" sz="2800" dirty="0"/>
              <a:t>length</a:t>
            </a:r>
            <a:r>
              <a:rPr lang="zh-CN" altLang="en-US" sz="2800" dirty="0"/>
              <a:t>（长）、</a:t>
            </a:r>
            <a:r>
              <a:rPr lang="en-US" altLang="zh-CN" sz="2800" dirty="0"/>
              <a:t>width</a:t>
            </a:r>
            <a:r>
              <a:rPr lang="zh-CN" altLang="en-US" sz="2800" dirty="0"/>
              <a:t>（宽）、</a:t>
            </a:r>
            <a:r>
              <a:rPr lang="en-US" altLang="zh-CN" sz="2800" dirty="0"/>
              <a:t>height</a:t>
            </a:r>
            <a:r>
              <a:rPr lang="zh-CN" altLang="en-US" sz="2800" dirty="0"/>
              <a:t>（高），其中</a:t>
            </a:r>
            <a:r>
              <a:rPr lang="en-US" altLang="zh-CN" sz="2800" dirty="0"/>
              <a:t>width</a:t>
            </a:r>
            <a:r>
              <a:rPr lang="zh-CN" altLang="en-US" sz="2800" dirty="0"/>
              <a:t>和</a:t>
            </a:r>
            <a:r>
              <a:rPr lang="en-US" altLang="zh-CN" sz="2800" dirty="0"/>
              <a:t>height</a:t>
            </a:r>
            <a:r>
              <a:rPr lang="zh-CN" altLang="en-US" sz="2800" dirty="0"/>
              <a:t>带有缺省值。</a:t>
            </a:r>
            <a:endParaRPr lang="en-US" altLang="zh-CN" sz="2800" dirty="0"/>
          </a:p>
          <a:p>
            <a:pPr marL="80963" indent="-6350">
              <a:buFont typeface="Georgia" panose="02040502050405020303" pitchFamily="18" charset="0"/>
              <a:buNone/>
            </a:pPr>
            <a:r>
              <a:rPr lang="zh-CN" altLang="en-US" sz="2800" dirty="0"/>
              <a:t>主函数中以不同形式调用</a:t>
            </a:r>
            <a:r>
              <a:rPr lang="en-US" altLang="zh-CN" sz="2800" dirty="0" err="1"/>
              <a:t>getVolume</a:t>
            </a:r>
            <a:r>
              <a:rPr lang="zh-CN" altLang="en-US" sz="2800" dirty="0"/>
              <a:t>函数，分析程序的运行结果。</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59</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dirty="0"/>
              <a:t>3.3 </a:t>
            </a:r>
            <a:r>
              <a:rPr lang="zh-CN" altLang="en-US" kern="0" dirty="0"/>
              <a:t>带缺省形参值的函数</a:t>
            </a:r>
          </a:p>
        </p:txBody>
      </p:sp>
    </p:spTree>
    <p:extLst>
      <p:ext uri="{BB962C8B-B14F-4D97-AF65-F5344CB8AC3E}">
        <p14:creationId xmlns:p14="http://schemas.microsoft.com/office/powerpoint/2010/main" val="882479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961344"/>
            <a:ext cx="6704013" cy="954087"/>
          </a:xfrm>
        </p:spPr>
        <p:txBody>
          <a:bodyPr/>
          <a:lstStyle/>
          <a:p>
            <a:pPr algn="l" eaLnBrk="1" hangingPunct="1"/>
            <a:r>
              <a:rPr lang="en-US" altLang="zh-CN"/>
              <a:t>3.1.1 </a:t>
            </a:r>
            <a:r>
              <a:rPr lang="zh-CN" altLang="en-US"/>
              <a:t>函数</a:t>
            </a:r>
            <a:r>
              <a:rPr lang="zh-CN" altLang="en-US" dirty="0"/>
              <a:t>定义</a:t>
            </a:r>
          </a:p>
        </p:txBody>
      </p:sp>
      <p:sp>
        <p:nvSpPr>
          <p:cNvPr id="18435" name="内容占位符 2"/>
          <p:cNvSpPr>
            <a:spLocks noGrp="1"/>
          </p:cNvSpPr>
          <p:nvPr>
            <p:ph idx="1"/>
          </p:nvPr>
        </p:nvSpPr>
        <p:spPr>
          <a:xfrm>
            <a:off x="423862" y="1828800"/>
            <a:ext cx="8029575" cy="4953000"/>
          </a:xfrm>
        </p:spPr>
        <p:txBody>
          <a:bodyPr/>
          <a:lstStyle/>
          <a:p>
            <a:pPr eaLnBrk="1" hangingPunct="1">
              <a:spcAft>
                <a:spcPts val="1200"/>
              </a:spcAft>
            </a:pPr>
            <a:r>
              <a:rPr lang="zh-CN" altLang="en-US" dirty="0">
                <a:latin typeface="宋体" panose="02010600030101010101" pitchFamily="2" charset="-122"/>
              </a:rPr>
              <a:t>函数是面向对象程序设计中，对功能的抽象</a:t>
            </a:r>
          </a:p>
          <a:p>
            <a:pPr eaLnBrk="1" hangingPunct="1">
              <a:spcAft>
                <a:spcPts val="1200"/>
              </a:spcAft>
            </a:pPr>
            <a:r>
              <a:rPr lang="zh-CN" altLang="en-US" dirty="0">
                <a:latin typeface="宋体" panose="02010600030101010101" pitchFamily="2" charset="-122"/>
              </a:rPr>
              <a:t>函数定义的语法形式</a:t>
            </a:r>
            <a:endParaRPr lang="zh-CN" altLang="en-US" sz="3600" dirty="0">
              <a:latin typeface="宋体" panose="02010600030101010101" pitchFamily="2" charset="-122"/>
            </a:endParaRPr>
          </a:p>
          <a:p>
            <a:pPr lvl="1" eaLnBrk="1" hangingPunct="1">
              <a:buFont typeface="Georgia" panose="02040502050405020303" pitchFamily="18" charset="0"/>
              <a:buNone/>
            </a:pPr>
            <a:r>
              <a:rPr lang="zh-CN" altLang="en-US" sz="2400" dirty="0">
                <a:latin typeface="宋体" panose="02010600030101010101" pitchFamily="2" charset="-122"/>
              </a:rPr>
              <a:t>类型标识符  函数名（形式参数表）</a:t>
            </a:r>
          </a:p>
          <a:p>
            <a:pPr lvl="1" eaLnBrk="1" hangingPunct="1">
              <a:buFont typeface="Georgia" panose="02040502050405020303" pitchFamily="18" charset="0"/>
              <a:buNone/>
            </a:pPr>
            <a:r>
              <a:rPr lang="en-US" altLang="zh-CN" sz="2400" dirty="0">
                <a:latin typeface="宋体" panose="02010600030101010101" pitchFamily="2" charset="-122"/>
              </a:rPr>
              <a:t>{  </a:t>
            </a:r>
          </a:p>
          <a:p>
            <a:pPr lvl="1" eaLnBrk="1" hangingPunct="1">
              <a:buFont typeface="Georgia" panose="02040502050405020303" pitchFamily="18" charset="0"/>
              <a:buNone/>
            </a:pPr>
            <a:r>
              <a:rPr lang="en-US" altLang="zh-CN" sz="2400" dirty="0">
                <a:latin typeface="宋体" panose="02010600030101010101" pitchFamily="2" charset="-122"/>
              </a:rPr>
              <a:t>   </a:t>
            </a:r>
            <a:r>
              <a:rPr lang="zh-CN" altLang="en-US" sz="2400" dirty="0">
                <a:latin typeface="宋体" panose="02010600030101010101" pitchFamily="2" charset="-122"/>
              </a:rPr>
              <a:t>语句序列</a:t>
            </a:r>
          </a:p>
          <a:p>
            <a:pPr lvl="1" eaLnBrk="1" hangingPunct="1">
              <a:buFont typeface="Georgia" panose="02040502050405020303" pitchFamily="18" charset="0"/>
              <a:buNone/>
            </a:pPr>
            <a:r>
              <a:rPr lang="en-US" altLang="zh-CN" sz="2400" dirty="0">
                <a:latin typeface="宋体" panose="02010600030101010101" pitchFamily="2" charset="-122"/>
              </a:rPr>
              <a:t>}</a:t>
            </a:r>
          </a:p>
          <a:p>
            <a:pPr eaLnBrk="1" hangingPunct="1"/>
            <a:endParaRPr lang="zh-CN" altLang="en-US" dirty="0"/>
          </a:p>
        </p:txBody>
      </p:sp>
      <p:sp>
        <p:nvSpPr>
          <p:cNvPr id="5" name="标题 4"/>
          <p:cNvSpPr txBox="1">
            <a:spLocks/>
          </p:cNvSpPr>
          <p:nvPr/>
        </p:nvSpPr>
        <p:spPr>
          <a:xfrm>
            <a:off x="2024063" y="256494"/>
            <a:ext cx="5214937" cy="433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18438" name="Rectangle 9"/>
          <p:cNvSpPr>
            <a:spLocks noChangeArrowheads="1"/>
          </p:cNvSpPr>
          <p:nvPr/>
        </p:nvSpPr>
        <p:spPr bwMode="auto">
          <a:xfrm>
            <a:off x="685800" y="3157538"/>
            <a:ext cx="5153025" cy="18288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18439" name="Freeform 15"/>
          <p:cNvSpPr>
            <a:spLocks/>
          </p:cNvSpPr>
          <p:nvPr/>
        </p:nvSpPr>
        <p:spPr bwMode="auto">
          <a:xfrm>
            <a:off x="4543425" y="3729038"/>
            <a:ext cx="1557338" cy="669925"/>
          </a:xfrm>
          <a:custGeom>
            <a:avLst/>
            <a:gdLst>
              <a:gd name="T0" fmla="*/ 0 w 961"/>
              <a:gd name="T1" fmla="*/ 0 h 433"/>
              <a:gd name="T2" fmla="*/ 0 w 961"/>
              <a:gd name="T3" fmla="*/ 2147483647 h 433"/>
              <a:gd name="T4" fmla="*/ 2147483647 w 961"/>
              <a:gd name="T5" fmla="*/ 2147483647 h 433"/>
              <a:gd name="T6" fmla="*/ 0 60000 65536"/>
              <a:gd name="T7" fmla="*/ 0 60000 65536"/>
              <a:gd name="T8" fmla="*/ 0 60000 65536"/>
              <a:gd name="T9" fmla="*/ 0 w 961"/>
              <a:gd name="T10" fmla="*/ 0 h 433"/>
              <a:gd name="T11" fmla="*/ 961 w 961"/>
              <a:gd name="T12" fmla="*/ 433 h 433"/>
            </a:gdLst>
            <a:ahLst/>
            <a:cxnLst>
              <a:cxn ang="T6">
                <a:pos x="T0" y="T1"/>
              </a:cxn>
              <a:cxn ang="T7">
                <a:pos x="T2" y="T3"/>
              </a:cxn>
              <a:cxn ang="T8">
                <a:pos x="T4" y="T5"/>
              </a:cxn>
            </a:cxnLst>
            <a:rect l="T9" t="T10" r="T11" b="T12"/>
            <a:pathLst>
              <a:path w="961" h="433">
                <a:moveTo>
                  <a:pt x="0" y="0"/>
                </a:moveTo>
                <a:lnTo>
                  <a:pt x="0" y="432"/>
                </a:lnTo>
                <a:lnTo>
                  <a:pt x="960" y="432"/>
                </a:lnTo>
              </a:path>
            </a:pathLst>
          </a:custGeom>
          <a:noFill/>
          <a:ln w="12700" cap="rnd">
            <a:solidFill>
              <a:schemeClr val="accent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mn-lt"/>
              <a:ea typeface="+mn-ea"/>
            </a:endParaRPr>
          </a:p>
        </p:txBody>
      </p:sp>
      <p:sp>
        <p:nvSpPr>
          <p:cNvPr id="18440" name="Rectangle 16"/>
          <p:cNvSpPr>
            <a:spLocks noChangeArrowheads="1"/>
          </p:cNvSpPr>
          <p:nvPr/>
        </p:nvSpPr>
        <p:spPr bwMode="auto">
          <a:xfrm>
            <a:off x="6152242" y="3657600"/>
            <a:ext cx="2743200" cy="12017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dirty="0">
                <a:latin typeface="+mn-lt"/>
                <a:ea typeface="+mn-ea"/>
              </a:rPr>
              <a:t>是被</a:t>
            </a:r>
            <a:r>
              <a:rPr lang="zh-CN" altLang="en-US" dirty="0">
                <a:solidFill>
                  <a:srgbClr val="FF0000"/>
                </a:solidFill>
                <a:latin typeface="+mn-lt"/>
                <a:ea typeface="+mn-ea"/>
              </a:rPr>
              <a:t>初始化</a:t>
            </a:r>
            <a:r>
              <a:rPr lang="zh-CN" altLang="en-US" dirty="0">
                <a:latin typeface="+mn-lt"/>
                <a:ea typeface="+mn-ea"/>
              </a:rPr>
              <a:t>的内部变量，寿命和可见性仅限于函数内部</a:t>
            </a:r>
          </a:p>
        </p:txBody>
      </p:sp>
      <p:sp>
        <p:nvSpPr>
          <p:cNvPr id="18441" name="Rectangle 19"/>
          <p:cNvSpPr>
            <a:spLocks noChangeArrowheads="1"/>
          </p:cNvSpPr>
          <p:nvPr/>
        </p:nvSpPr>
        <p:spPr bwMode="auto">
          <a:xfrm>
            <a:off x="1675594" y="5373344"/>
            <a:ext cx="2955937" cy="46230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dirty="0">
                <a:latin typeface="+mn-lt"/>
                <a:ea typeface="+mn-ea"/>
              </a:rPr>
              <a:t>若无返回值，写</a:t>
            </a:r>
            <a:r>
              <a:rPr lang="en-US" altLang="zh-CN" dirty="0">
                <a:latin typeface="+mn-lt"/>
                <a:ea typeface="+mn-ea"/>
              </a:rPr>
              <a:t>void</a:t>
            </a:r>
          </a:p>
        </p:txBody>
      </p:sp>
      <p:sp>
        <p:nvSpPr>
          <p:cNvPr id="18442" name="Freeform 21"/>
          <p:cNvSpPr>
            <a:spLocks/>
          </p:cNvSpPr>
          <p:nvPr/>
        </p:nvSpPr>
        <p:spPr bwMode="auto">
          <a:xfrm>
            <a:off x="1757362" y="3657600"/>
            <a:ext cx="1219200" cy="1600200"/>
          </a:xfrm>
          <a:custGeom>
            <a:avLst/>
            <a:gdLst>
              <a:gd name="T0" fmla="*/ 0 w 768"/>
              <a:gd name="T1" fmla="*/ 0 h 1152"/>
              <a:gd name="T2" fmla="*/ 0 w 768"/>
              <a:gd name="T3" fmla="*/ 2147483647 h 1152"/>
              <a:gd name="T4" fmla="*/ 2147483647 w 768"/>
              <a:gd name="T5" fmla="*/ 2147483647 h 1152"/>
              <a:gd name="T6" fmla="*/ 2147483647 w 768"/>
              <a:gd name="T7" fmla="*/ 2147483647 h 1152"/>
              <a:gd name="T8" fmla="*/ 0 60000 65536"/>
              <a:gd name="T9" fmla="*/ 0 60000 65536"/>
              <a:gd name="T10" fmla="*/ 0 60000 65536"/>
              <a:gd name="T11" fmla="*/ 0 60000 65536"/>
              <a:gd name="T12" fmla="*/ 0 w 768"/>
              <a:gd name="T13" fmla="*/ 0 h 1152"/>
              <a:gd name="T14" fmla="*/ 768 w 768"/>
              <a:gd name="T15" fmla="*/ 1152 h 1152"/>
            </a:gdLst>
            <a:ahLst/>
            <a:cxnLst>
              <a:cxn ang="T8">
                <a:pos x="T0" y="T1"/>
              </a:cxn>
              <a:cxn ang="T9">
                <a:pos x="T2" y="T3"/>
              </a:cxn>
              <a:cxn ang="T10">
                <a:pos x="T4" y="T5"/>
              </a:cxn>
              <a:cxn ang="T11">
                <a:pos x="T6" y="T7"/>
              </a:cxn>
            </a:cxnLst>
            <a:rect l="T12" t="T13" r="T14" b="T15"/>
            <a:pathLst>
              <a:path w="768" h="1152">
                <a:moveTo>
                  <a:pt x="0" y="0"/>
                </a:moveTo>
                <a:lnTo>
                  <a:pt x="0" y="144"/>
                </a:lnTo>
                <a:lnTo>
                  <a:pt x="768" y="144"/>
                </a:lnTo>
                <a:lnTo>
                  <a:pt x="768" y="1152"/>
                </a:lnTo>
              </a:path>
            </a:pathLst>
          </a:custGeom>
          <a:noFill/>
          <a:ln w="12700" cap="sq">
            <a:solidFill>
              <a:schemeClr val="accent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lt"/>
              <a:ea typeface="+mn-ea"/>
            </a:endParaRPr>
          </a:p>
        </p:txBody>
      </p:sp>
      <p:sp>
        <p:nvSpPr>
          <p:cNvPr id="1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Tree>
    <p:extLst>
      <p:ext uri="{BB962C8B-B14F-4D97-AF65-F5344CB8AC3E}">
        <p14:creationId xmlns:p14="http://schemas.microsoft.com/office/powerpoint/2010/main" val="274004274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304800" y="1143000"/>
            <a:ext cx="8578850" cy="5500688"/>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//3_15.cpp</a:t>
            </a:r>
          </a:p>
          <a:p>
            <a:pPr>
              <a:lnSpc>
                <a:spcPct val="100000"/>
              </a:lnSpc>
              <a:spcBef>
                <a:spcPts val="0"/>
              </a:spcBef>
              <a:buFont typeface="Georgia" panose="02040502050405020303" pitchFamily="18" charset="0"/>
              <a:buNone/>
            </a:pPr>
            <a:r>
              <a:rPr lang="en-US" altLang="zh-CN" sz="1600" dirty="0"/>
              <a:t>#include &lt;</a:t>
            </a:r>
            <a:r>
              <a:rPr lang="en-US" altLang="zh-CN" sz="1600" dirty="0" err="1"/>
              <a:t>iostream</a:t>
            </a:r>
            <a:r>
              <a:rPr lang="en-US" altLang="zh-CN" sz="1600" dirty="0"/>
              <a:t>&gt;</a:t>
            </a:r>
          </a:p>
          <a:p>
            <a:pPr>
              <a:lnSpc>
                <a:spcPct val="100000"/>
              </a:lnSpc>
              <a:spcBef>
                <a:spcPts val="0"/>
              </a:spcBef>
              <a:buFont typeface="Georgia" panose="02040502050405020303" pitchFamily="18" charset="0"/>
              <a:buNone/>
            </a:pPr>
            <a:r>
              <a:rPr lang="en-US" altLang="zh-CN" sz="1600" dirty="0"/>
              <a:t>#include &lt;</a:t>
            </a:r>
            <a:r>
              <a:rPr lang="en-US" altLang="zh-CN" sz="1600" dirty="0" err="1"/>
              <a:t>iomanip</a:t>
            </a:r>
            <a:r>
              <a:rPr lang="en-US" altLang="zh-CN" sz="1600" dirty="0"/>
              <a:t>&gt;</a:t>
            </a:r>
          </a:p>
          <a:p>
            <a:pPr>
              <a:lnSpc>
                <a:spcPct val="100000"/>
              </a:lnSpc>
              <a:spcBef>
                <a:spcPts val="0"/>
              </a:spcBef>
              <a:buFont typeface="Georgia" panose="02040502050405020303" pitchFamily="18" charset="0"/>
              <a:buNone/>
            </a:pPr>
            <a:r>
              <a:rPr lang="en-US" altLang="zh-CN" sz="1600" dirty="0"/>
              <a:t>using namespace </a:t>
            </a:r>
            <a:r>
              <a:rPr lang="en-US" altLang="zh-CN" sz="1600" dirty="0" err="1"/>
              <a:t>std</a:t>
            </a: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err="1"/>
              <a:t>int</a:t>
            </a:r>
            <a:r>
              <a:rPr lang="en-US" altLang="zh-CN" sz="1600" dirty="0"/>
              <a:t> </a:t>
            </a:r>
            <a:r>
              <a:rPr lang="en-US" altLang="zh-CN" sz="1600" dirty="0" err="1"/>
              <a:t>getVolume</a:t>
            </a:r>
            <a:r>
              <a:rPr lang="en-US" altLang="zh-CN" sz="1600" dirty="0"/>
              <a:t>(</a:t>
            </a:r>
            <a:r>
              <a:rPr lang="en-US" altLang="zh-CN" sz="1600" dirty="0" err="1"/>
              <a:t>int</a:t>
            </a:r>
            <a:r>
              <a:rPr lang="en-US" altLang="zh-CN" sz="1600" dirty="0"/>
              <a:t> length, </a:t>
            </a:r>
            <a:r>
              <a:rPr lang="en-US" altLang="zh-CN" sz="1600" dirty="0" err="1"/>
              <a:t>int</a:t>
            </a:r>
            <a:r>
              <a:rPr lang="en-US" altLang="zh-CN" sz="1600" dirty="0"/>
              <a:t> width = 2, </a:t>
            </a:r>
            <a:r>
              <a:rPr lang="en-US" altLang="zh-CN" sz="1600" dirty="0" err="1"/>
              <a:t>int</a:t>
            </a:r>
            <a:r>
              <a:rPr lang="en-US" altLang="zh-CN" sz="1600" dirty="0"/>
              <a:t> height = 3);</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err="1"/>
              <a:t>int</a:t>
            </a:r>
            <a:r>
              <a:rPr lang="en-US" altLang="zh-CN" sz="1600" dirty="0"/>
              <a:t> main() {</a:t>
            </a:r>
          </a:p>
          <a:p>
            <a:pPr>
              <a:lnSpc>
                <a:spcPct val="100000"/>
              </a:lnSpc>
              <a:spcBef>
                <a:spcPts val="0"/>
              </a:spcBef>
              <a:buFont typeface="Georgia" panose="02040502050405020303" pitchFamily="18" charset="0"/>
              <a:buNone/>
            </a:pPr>
            <a:r>
              <a:rPr lang="en-US" altLang="zh-CN" sz="1600" dirty="0"/>
              <a:t>	</a:t>
            </a:r>
            <a:r>
              <a:rPr lang="en-US" altLang="zh-CN" sz="1600" dirty="0" err="1"/>
              <a:t>const</a:t>
            </a:r>
            <a:r>
              <a:rPr lang="en-US" altLang="zh-CN" sz="1600" dirty="0"/>
              <a:t> </a:t>
            </a:r>
            <a:r>
              <a:rPr lang="en-US" altLang="zh-CN" sz="1600" dirty="0" err="1"/>
              <a:t>int</a:t>
            </a:r>
            <a:r>
              <a:rPr lang="en-US" altLang="zh-CN" sz="1600" dirty="0"/>
              <a:t> X = 10, Y = 12, Z = 15;</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"Some box data is "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a:t>
            </a:r>
            <a:r>
              <a:rPr lang="en-US" altLang="zh-CN" sz="1600" dirty="0" err="1"/>
              <a:t>getVolume</a:t>
            </a:r>
            <a:r>
              <a:rPr lang="en-US" altLang="zh-CN" sz="1600" dirty="0"/>
              <a:t>(X, Y, Z)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"Some box data is "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a:t>
            </a:r>
            <a:r>
              <a:rPr lang="en-US" altLang="zh-CN" sz="1600" dirty="0" err="1"/>
              <a:t>getVolume</a:t>
            </a:r>
            <a:r>
              <a:rPr lang="en-US" altLang="zh-CN" sz="1600" dirty="0"/>
              <a:t>(X, Y)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"Some box data is "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a:t>
            </a:r>
            <a:r>
              <a:rPr lang="en-US" altLang="zh-CN" sz="1600" dirty="0" err="1"/>
              <a:t>getVolume</a:t>
            </a:r>
            <a:r>
              <a:rPr lang="en-US" altLang="zh-CN" sz="1600" dirty="0"/>
              <a:t>(X)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return 0;</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err="1"/>
              <a:t>int</a:t>
            </a:r>
            <a:r>
              <a:rPr lang="en-US" altLang="zh-CN" sz="1600" dirty="0"/>
              <a:t> </a:t>
            </a:r>
            <a:r>
              <a:rPr lang="en-US" altLang="zh-CN" sz="1600" dirty="0" err="1"/>
              <a:t>getVolume</a:t>
            </a:r>
            <a:r>
              <a:rPr lang="en-US" altLang="zh-CN" sz="1600" dirty="0"/>
              <a:t>(</a:t>
            </a:r>
            <a:r>
              <a:rPr lang="en-US" altLang="zh-CN" sz="1600" dirty="0" err="1"/>
              <a:t>int</a:t>
            </a:r>
            <a:r>
              <a:rPr lang="en-US" altLang="zh-CN" sz="1600" dirty="0"/>
              <a:t> length, </a:t>
            </a:r>
            <a:r>
              <a:rPr lang="en-US" altLang="zh-CN" sz="1600" dirty="0" err="1"/>
              <a:t>int</a:t>
            </a:r>
            <a:r>
              <a:rPr lang="en-US" altLang="zh-CN" sz="1600" dirty="0"/>
              <a:t> width/* = 2 */, </a:t>
            </a:r>
            <a:r>
              <a:rPr lang="en-US" altLang="zh-CN" sz="1600" dirty="0" err="1"/>
              <a:t>int</a:t>
            </a:r>
            <a:r>
              <a:rPr lang="en-US" altLang="zh-CN" sz="1600" dirty="0"/>
              <a:t> height/* = 3 */)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a:t>
            </a:r>
            <a:r>
              <a:rPr lang="en-US" altLang="zh-CN" sz="1600" dirty="0" err="1"/>
              <a:t>setw</a:t>
            </a:r>
            <a:r>
              <a:rPr lang="en-US" altLang="zh-CN" sz="1600" dirty="0"/>
              <a:t>(5) &lt;&lt; length &lt;&lt; </a:t>
            </a:r>
            <a:r>
              <a:rPr lang="en-US" altLang="zh-CN" sz="1600" dirty="0" err="1"/>
              <a:t>setw</a:t>
            </a:r>
            <a:r>
              <a:rPr lang="en-US" altLang="zh-CN" sz="1600" dirty="0"/>
              <a:t>(5) &lt;&lt; width &lt;&lt; </a:t>
            </a:r>
            <a:r>
              <a:rPr lang="en-US" altLang="zh-CN" sz="1600" dirty="0" err="1"/>
              <a:t>setw</a:t>
            </a:r>
            <a:r>
              <a:rPr lang="en-US" altLang="zh-CN" sz="1600" dirty="0"/>
              <a:t>(5) &lt;&lt; height &lt;&lt; '\t';</a:t>
            </a:r>
          </a:p>
          <a:p>
            <a:pPr>
              <a:lnSpc>
                <a:spcPct val="100000"/>
              </a:lnSpc>
              <a:spcBef>
                <a:spcPts val="0"/>
              </a:spcBef>
              <a:buFont typeface="Georgia" panose="02040502050405020303" pitchFamily="18" charset="0"/>
              <a:buNone/>
            </a:pPr>
            <a:r>
              <a:rPr lang="en-US" altLang="zh-CN" sz="1600" dirty="0"/>
              <a:t>	return length * width * height;</a:t>
            </a:r>
          </a:p>
          <a:p>
            <a:pPr>
              <a:lnSpc>
                <a:spcPct val="100000"/>
              </a:lnSpc>
              <a:spcBef>
                <a:spcPts val="0"/>
              </a:spcBef>
              <a:buFont typeface="Georgia" panose="02040502050405020303" pitchFamily="18" charset="0"/>
              <a:buNone/>
            </a:pPr>
            <a:r>
              <a:rPr lang="en-US" altLang="zh-CN" sz="1600" dirty="0"/>
              <a:t>}</a:t>
            </a:r>
          </a:p>
        </p:txBody>
      </p:sp>
      <p:sp>
        <p:nvSpPr>
          <p:cNvPr id="66565" name="标题 1"/>
          <p:cNvSpPr>
            <a:spLocks noGrp="1"/>
          </p:cNvSpPr>
          <p:nvPr>
            <p:ph type="title"/>
          </p:nvPr>
        </p:nvSpPr>
        <p:spPr>
          <a:xfrm>
            <a:off x="5586413" y="1104900"/>
            <a:ext cx="3328987" cy="800100"/>
          </a:xfrm>
          <a:solidFill>
            <a:schemeClr val="bg1"/>
          </a:solidFill>
        </p:spPr>
        <p:txBody>
          <a:bodyPr/>
          <a:lstStyle/>
          <a:p>
            <a:r>
              <a:rPr lang="zh-CN" altLang="en-US" dirty="0"/>
              <a:t>例</a:t>
            </a:r>
            <a:r>
              <a:rPr lang="en-US" altLang="zh-CN" dirty="0"/>
              <a:t>3-15</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60</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dirty="0"/>
              <a:t>3.3 </a:t>
            </a:r>
            <a:r>
              <a:rPr lang="zh-CN" altLang="en-US" kern="0" dirty="0"/>
              <a:t>带缺省形参值的函数</a:t>
            </a:r>
          </a:p>
        </p:txBody>
      </p:sp>
    </p:spTree>
    <p:extLst>
      <p:ext uri="{BB962C8B-B14F-4D97-AF65-F5344CB8AC3E}">
        <p14:creationId xmlns:p14="http://schemas.microsoft.com/office/powerpoint/2010/main" val="416658220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219200" y="0"/>
            <a:ext cx="6704013" cy="954087"/>
          </a:xfrm>
        </p:spPr>
        <p:txBody>
          <a:bodyPr/>
          <a:lstStyle/>
          <a:p>
            <a:r>
              <a:rPr lang="en-US" altLang="zh-CN" dirty="0"/>
              <a:t>3.4 </a:t>
            </a:r>
            <a:r>
              <a:rPr lang="zh-CN" altLang="en-US" dirty="0"/>
              <a:t>函数重载</a:t>
            </a:r>
          </a:p>
        </p:txBody>
      </p:sp>
      <p:sp>
        <p:nvSpPr>
          <p:cNvPr id="67587" name="内容占位符 2"/>
          <p:cNvSpPr>
            <a:spLocks noGrp="1"/>
          </p:cNvSpPr>
          <p:nvPr>
            <p:ph idx="1"/>
          </p:nvPr>
        </p:nvSpPr>
        <p:spPr>
          <a:xfrm>
            <a:off x="381000" y="1447800"/>
            <a:ext cx="8229600" cy="2143125"/>
          </a:xfrm>
        </p:spPr>
        <p:txBody>
          <a:bodyPr/>
          <a:lstStyle/>
          <a:p>
            <a:pPr eaLnBrk="1" hangingPunct="1"/>
            <a:r>
              <a:rPr lang="en-US" altLang="zh-CN" sz="2800" dirty="0"/>
              <a:t>C++</a:t>
            </a:r>
            <a:r>
              <a:rPr lang="zh-CN" altLang="en-US" sz="2800" dirty="0"/>
              <a:t>允许</a:t>
            </a:r>
            <a:r>
              <a:rPr lang="zh-CN" altLang="en-US" sz="2800" dirty="0">
                <a:solidFill>
                  <a:srgbClr val="FF0000"/>
                </a:solidFill>
              </a:rPr>
              <a:t>功能相近的函数在相同的作用域内以相同函数名声明</a:t>
            </a:r>
            <a:r>
              <a:rPr lang="zh-CN" altLang="en-US" sz="2800" dirty="0"/>
              <a:t>，从而形成重载。方便使用，便于记忆。</a:t>
            </a:r>
          </a:p>
          <a:p>
            <a:pPr eaLnBrk="1" hangingPunct="1"/>
            <a:r>
              <a:rPr lang="zh-CN" altLang="en-US" sz="2800" dirty="0"/>
              <a:t>例：</a:t>
            </a:r>
          </a:p>
        </p:txBody>
      </p:sp>
      <p:grpSp>
        <p:nvGrpSpPr>
          <p:cNvPr id="67589" name="Group 4"/>
          <p:cNvGrpSpPr>
            <a:grpSpLocks/>
          </p:cNvGrpSpPr>
          <p:nvPr/>
        </p:nvGrpSpPr>
        <p:grpSpPr bwMode="auto">
          <a:xfrm>
            <a:off x="990600" y="3886200"/>
            <a:ext cx="6934200" cy="838200"/>
            <a:chOff x="384" y="2544"/>
            <a:chExt cx="4368" cy="528"/>
          </a:xfrm>
        </p:grpSpPr>
        <p:sp>
          <p:nvSpPr>
            <p:cNvPr id="67594" name="AutoShape 5"/>
            <p:cNvSpPr>
              <a:spLocks/>
            </p:cNvSpPr>
            <p:nvPr/>
          </p:nvSpPr>
          <p:spPr bwMode="auto">
            <a:xfrm>
              <a:off x="3264" y="2592"/>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67595" name="Text Box 6"/>
            <p:cNvSpPr txBox="1">
              <a:spLocks noChangeArrowheads="1"/>
            </p:cNvSpPr>
            <p:nvPr/>
          </p:nvSpPr>
          <p:spPr bwMode="auto">
            <a:xfrm>
              <a:off x="3408" y="2662"/>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zh-CN" altLang="en-US" dirty="0">
                  <a:latin typeface="+mn-lt"/>
                  <a:ea typeface="+mn-ea"/>
                </a:rPr>
                <a:t>形参类型不同</a:t>
              </a:r>
            </a:p>
          </p:txBody>
        </p:sp>
        <p:sp>
          <p:nvSpPr>
            <p:cNvPr id="67596" name="Text Box 7"/>
            <p:cNvSpPr txBox="1">
              <a:spLocks noChangeArrowheads="1"/>
            </p:cNvSpPr>
            <p:nvPr/>
          </p:nvSpPr>
          <p:spPr bwMode="auto">
            <a:xfrm>
              <a:off x="384" y="2544"/>
              <a:ext cx="27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dirty="0" err="1">
                  <a:latin typeface="+mn-lt"/>
                  <a:ea typeface="+mn-ea"/>
                </a:rPr>
                <a:t>int</a:t>
              </a:r>
              <a:r>
                <a:rPr lang="en-US" altLang="zh-CN" dirty="0">
                  <a:latin typeface="+mn-lt"/>
                  <a:ea typeface="+mn-ea"/>
                </a:rPr>
                <a:t> add(</a:t>
              </a:r>
              <a:r>
                <a:rPr lang="en-US" altLang="zh-CN" dirty="0" err="1">
                  <a:solidFill>
                    <a:srgbClr val="00CC99"/>
                  </a:solidFill>
                  <a:latin typeface="+mn-lt"/>
                  <a:ea typeface="+mn-ea"/>
                </a:rPr>
                <a:t>int</a:t>
              </a:r>
              <a:r>
                <a:rPr lang="en-US" altLang="zh-CN" dirty="0">
                  <a:solidFill>
                    <a:srgbClr val="00CC99"/>
                  </a:solidFill>
                  <a:latin typeface="+mn-lt"/>
                  <a:ea typeface="+mn-ea"/>
                </a:rPr>
                <a:t> </a:t>
              </a:r>
              <a:r>
                <a:rPr lang="en-US" altLang="zh-CN" dirty="0">
                  <a:latin typeface="+mn-lt"/>
                  <a:ea typeface="+mn-ea"/>
                </a:rPr>
                <a:t>x,</a:t>
              </a:r>
              <a:r>
                <a:rPr lang="en-US" altLang="zh-CN" dirty="0">
                  <a:solidFill>
                    <a:srgbClr val="00CC99"/>
                  </a:solidFill>
                  <a:latin typeface="+mn-lt"/>
                  <a:ea typeface="+mn-ea"/>
                </a:rPr>
                <a:t> </a:t>
              </a:r>
              <a:r>
                <a:rPr lang="en-US" altLang="zh-CN" dirty="0" err="1">
                  <a:solidFill>
                    <a:srgbClr val="00CC99"/>
                  </a:solidFill>
                  <a:latin typeface="+mn-lt"/>
                  <a:ea typeface="+mn-ea"/>
                </a:rPr>
                <a:t>int</a:t>
              </a:r>
              <a:r>
                <a:rPr lang="en-US" altLang="zh-CN" dirty="0">
                  <a:solidFill>
                    <a:srgbClr val="00CC99"/>
                  </a:solidFill>
                  <a:latin typeface="+mn-lt"/>
                  <a:ea typeface="+mn-ea"/>
                </a:rPr>
                <a:t> </a:t>
              </a:r>
              <a:r>
                <a:rPr lang="en-US" altLang="zh-CN" dirty="0">
                  <a:latin typeface="+mn-lt"/>
                  <a:ea typeface="+mn-ea"/>
                </a:rPr>
                <a:t>y);</a:t>
              </a:r>
            </a:p>
            <a:p>
              <a:pPr eaLnBrk="1" hangingPunct="1"/>
              <a:r>
                <a:rPr lang="en-US" altLang="zh-CN" dirty="0">
                  <a:latin typeface="+mn-lt"/>
                  <a:ea typeface="+mn-ea"/>
                </a:rPr>
                <a:t>float add(</a:t>
              </a:r>
              <a:r>
                <a:rPr lang="en-US" altLang="zh-CN" dirty="0">
                  <a:solidFill>
                    <a:srgbClr val="C00000"/>
                  </a:solidFill>
                  <a:latin typeface="+mn-lt"/>
                  <a:ea typeface="+mn-ea"/>
                </a:rPr>
                <a:t>float </a:t>
              </a:r>
              <a:r>
                <a:rPr lang="en-US" altLang="zh-CN" dirty="0">
                  <a:latin typeface="+mn-lt"/>
                  <a:ea typeface="+mn-ea"/>
                </a:rPr>
                <a:t>x, </a:t>
              </a:r>
              <a:r>
                <a:rPr lang="en-US" altLang="zh-CN" dirty="0">
                  <a:solidFill>
                    <a:srgbClr val="C00000"/>
                  </a:solidFill>
                  <a:latin typeface="+mn-lt"/>
                  <a:ea typeface="+mn-ea"/>
                </a:rPr>
                <a:t>float</a:t>
              </a:r>
              <a:r>
                <a:rPr lang="en-US" altLang="zh-CN" dirty="0">
                  <a:latin typeface="+mn-lt"/>
                  <a:ea typeface="+mn-ea"/>
                </a:rPr>
                <a:t> y);</a:t>
              </a:r>
            </a:p>
          </p:txBody>
        </p:sp>
      </p:grpSp>
      <p:grpSp>
        <p:nvGrpSpPr>
          <p:cNvPr id="67590" name="Group 13"/>
          <p:cNvGrpSpPr>
            <a:grpSpLocks/>
          </p:cNvGrpSpPr>
          <p:nvPr/>
        </p:nvGrpSpPr>
        <p:grpSpPr bwMode="auto">
          <a:xfrm>
            <a:off x="990600" y="4953000"/>
            <a:ext cx="6927850" cy="914400"/>
            <a:chOff x="912" y="3072"/>
            <a:chExt cx="4364" cy="576"/>
          </a:xfrm>
        </p:grpSpPr>
        <p:sp>
          <p:nvSpPr>
            <p:cNvPr id="67591" name="AutoShape 9"/>
            <p:cNvSpPr>
              <a:spLocks/>
            </p:cNvSpPr>
            <p:nvPr/>
          </p:nvSpPr>
          <p:spPr bwMode="auto">
            <a:xfrm>
              <a:off x="3801" y="3168"/>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67592" name="Text Box 10"/>
            <p:cNvSpPr txBox="1">
              <a:spLocks noChangeArrowheads="1"/>
            </p:cNvSpPr>
            <p:nvPr/>
          </p:nvSpPr>
          <p:spPr bwMode="auto">
            <a:xfrm>
              <a:off x="3932" y="3264"/>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zh-CN" altLang="en-US" dirty="0">
                  <a:latin typeface="+mn-lt"/>
                  <a:ea typeface="+mn-ea"/>
                </a:rPr>
                <a:t>形参个数不同</a:t>
              </a:r>
            </a:p>
          </p:txBody>
        </p:sp>
        <p:sp>
          <p:nvSpPr>
            <p:cNvPr id="67593" name="Text Box 11"/>
            <p:cNvSpPr txBox="1">
              <a:spLocks noChangeArrowheads="1"/>
            </p:cNvSpPr>
            <p:nvPr/>
          </p:nvSpPr>
          <p:spPr bwMode="auto">
            <a:xfrm>
              <a:off x="912" y="3072"/>
              <a:ext cx="283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a:latin typeface="+mn-lt"/>
                  <a:ea typeface="+mn-ea"/>
                </a:rPr>
                <a:t>int add(int x, int y</a:t>
              </a:r>
              <a:r>
                <a:rPr lang="en-US" altLang="zh-CN" dirty="0">
                  <a:latin typeface="+mn-lt"/>
                  <a:ea typeface="+mn-ea"/>
                </a:rPr>
                <a:t>);</a:t>
              </a:r>
            </a:p>
            <a:p>
              <a:pPr eaLnBrk="1" hangingPunct="1"/>
              <a:r>
                <a:rPr lang="en-US" altLang="zh-CN">
                  <a:latin typeface="+mn-lt"/>
                  <a:ea typeface="+mn-ea"/>
                </a:rPr>
                <a:t>int add(int x, int y, </a:t>
              </a:r>
              <a:r>
                <a:rPr lang="en-US" altLang="zh-CN">
                  <a:solidFill>
                    <a:srgbClr val="C00000"/>
                  </a:solidFill>
                  <a:latin typeface="+mn-lt"/>
                  <a:ea typeface="+mn-ea"/>
                </a:rPr>
                <a:t>int z</a:t>
              </a:r>
              <a:r>
                <a:rPr lang="en-US" altLang="zh-CN" dirty="0">
                  <a:latin typeface="+mn-lt"/>
                  <a:ea typeface="+mn-ea"/>
                </a:rPr>
                <a:t>);</a:t>
              </a:r>
            </a:p>
          </p:txBody>
        </p:sp>
      </p:grpSp>
      <p:sp>
        <p:nvSpPr>
          <p:cNvPr id="12"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61</a:t>
            </a:fld>
            <a:endParaRPr lang="en-US" altLang="zh-CN" dirty="0"/>
          </a:p>
        </p:txBody>
      </p:sp>
    </p:spTree>
    <p:extLst>
      <p:ext uri="{BB962C8B-B14F-4D97-AF65-F5344CB8AC3E}">
        <p14:creationId xmlns:p14="http://schemas.microsoft.com/office/powerpoint/2010/main" val="31907496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1587" y="951706"/>
            <a:ext cx="6704013" cy="954087"/>
          </a:xfrm>
        </p:spPr>
        <p:txBody>
          <a:bodyPr/>
          <a:lstStyle/>
          <a:p>
            <a:pPr algn="l"/>
            <a:r>
              <a:rPr lang="zh-CN" altLang="en-US" dirty="0"/>
              <a:t>注意事项</a:t>
            </a:r>
          </a:p>
        </p:txBody>
      </p:sp>
      <p:sp>
        <p:nvSpPr>
          <p:cNvPr id="68614" name="Rectangle 1028"/>
          <p:cNvSpPr>
            <a:spLocks noChangeArrowheads="1"/>
          </p:cNvSpPr>
          <p:nvPr/>
        </p:nvSpPr>
        <p:spPr bwMode="auto">
          <a:xfrm>
            <a:off x="488950" y="4667250"/>
            <a:ext cx="807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隶书" panose="02010509060101010101" pitchFamily="49" charset="-122"/>
              </a:defRPr>
            </a:lvl1pPr>
            <a:lvl2pPr marL="4000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1" eaLnBrk="1" hangingPunct="1">
              <a:spcBef>
                <a:spcPct val="20000"/>
              </a:spcBef>
              <a:buClr>
                <a:schemeClr val="accent2"/>
              </a:buClr>
              <a:buFontTx/>
              <a:buChar char="–"/>
            </a:pPr>
            <a:r>
              <a:rPr lang="zh-CN" altLang="en-US" dirty="0">
                <a:solidFill>
                  <a:srgbClr val="002060"/>
                </a:solidFill>
                <a:effectLst>
                  <a:outerShdw blurRad="38100" dist="38100" dir="2700000" algn="tl">
                    <a:srgbClr val="000000">
                      <a:alpha val="43137"/>
                    </a:srgbClr>
                  </a:outerShdw>
                </a:effectLst>
                <a:latin typeface="+mn-lt"/>
                <a:ea typeface="+mn-ea"/>
              </a:rPr>
              <a:t>不要将不同功能的函数声明为重载函数，以免出现调用结果的误解、混淆。这样不好：</a:t>
            </a:r>
          </a:p>
        </p:txBody>
      </p:sp>
      <p:grpSp>
        <p:nvGrpSpPr>
          <p:cNvPr id="68615" name="Group 1029"/>
          <p:cNvGrpSpPr>
            <a:grpSpLocks/>
          </p:cNvGrpSpPr>
          <p:nvPr/>
        </p:nvGrpSpPr>
        <p:grpSpPr bwMode="auto">
          <a:xfrm>
            <a:off x="641350" y="3179763"/>
            <a:ext cx="3581400" cy="1458912"/>
            <a:chOff x="672" y="2112"/>
            <a:chExt cx="2256" cy="919"/>
          </a:xfrm>
        </p:grpSpPr>
        <p:sp>
          <p:nvSpPr>
            <p:cNvPr id="68626" name="Text Box 1030"/>
            <p:cNvSpPr txBox="1">
              <a:spLocks noChangeArrowheads="1"/>
            </p:cNvSpPr>
            <p:nvPr/>
          </p:nvSpPr>
          <p:spPr bwMode="auto">
            <a:xfrm>
              <a:off x="672" y="2112"/>
              <a:ext cx="225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90000"/>
                </a:lnSpc>
                <a:spcBef>
                  <a:spcPct val="50000"/>
                </a:spcBef>
              </a:pPr>
              <a:r>
                <a:rPr lang="en-US" altLang="zh-CN" dirty="0" err="1">
                  <a:latin typeface="+mn-lt"/>
                  <a:ea typeface="+mn-ea"/>
                </a:rPr>
                <a:t>int</a:t>
              </a:r>
              <a:r>
                <a:rPr lang="en-US" altLang="zh-CN" dirty="0">
                  <a:latin typeface="+mn-lt"/>
                  <a:ea typeface="+mn-ea"/>
                </a:rPr>
                <a:t> add(</a:t>
              </a:r>
              <a:r>
                <a:rPr lang="en-US" altLang="zh-CN" dirty="0" err="1">
                  <a:latin typeface="+mn-lt"/>
                  <a:ea typeface="+mn-ea"/>
                </a:rPr>
                <a:t>int</a:t>
              </a:r>
              <a:r>
                <a:rPr lang="en-US" altLang="zh-CN" dirty="0">
                  <a:latin typeface="+mn-lt"/>
                  <a:ea typeface="+mn-ea"/>
                </a:rPr>
                <a:t> </a:t>
              </a:r>
              <a:r>
                <a:rPr lang="en-US" altLang="zh-CN" dirty="0" err="1">
                  <a:solidFill>
                    <a:srgbClr val="FF0000"/>
                  </a:solidFill>
                  <a:latin typeface="+mn-lt"/>
                  <a:ea typeface="+mn-ea"/>
                </a:rPr>
                <a:t>x</a:t>
              </a:r>
              <a:r>
                <a:rPr lang="en-US" altLang="zh-CN" dirty="0" err="1">
                  <a:latin typeface="+mn-lt"/>
                  <a:ea typeface="+mn-ea"/>
                </a:rPr>
                <a:t>,int</a:t>
              </a:r>
              <a:r>
                <a:rPr lang="en-US" altLang="zh-CN" dirty="0">
                  <a:latin typeface="+mn-lt"/>
                  <a:ea typeface="+mn-ea"/>
                </a:rPr>
                <a:t> </a:t>
              </a:r>
              <a:r>
                <a:rPr lang="en-US" altLang="zh-CN" dirty="0">
                  <a:solidFill>
                    <a:srgbClr val="FF0000"/>
                  </a:solidFill>
                  <a:latin typeface="+mn-lt"/>
                  <a:ea typeface="+mn-ea"/>
                </a:rPr>
                <a:t>y</a:t>
              </a:r>
              <a:r>
                <a:rPr lang="en-US" altLang="zh-CN" dirty="0">
                  <a:latin typeface="+mn-lt"/>
                  <a:ea typeface="+mn-ea"/>
                </a:rPr>
                <a:t>);</a:t>
              </a:r>
            </a:p>
            <a:p>
              <a:pPr eaLnBrk="1" hangingPunct="1">
                <a:lnSpc>
                  <a:spcPct val="90000"/>
                </a:lnSpc>
                <a:spcBef>
                  <a:spcPct val="50000"/>
                </a:spcBef>
              </a:pPr>
              <a:r>
                <a:rPr lang="en-US" altLang="zh-CN" dirty="0" err="1">
                  <a:latin typeface="+mn-lt"/>
                  <a:ea typeface="+mn-ea"/>
                </a:rPr>
                <a:t>int</a:t>
              </a:r>
              <a:r>
                <a:rPr lang="en-US" altLang="zh-CN" dirty="0">
                  <a:latin typeface="+mn-lt"/>
                  <a:ea typeface="+mn-ea"/>
                </a:rPr>
                <a:t> add(</a:t>
              </a:r>
              <a:r>
                <a:rPr lang="en-US" altLang="zh-CN" dirty="0" err="1">
                  <a:latin typeface="+mn-lt"/>
                  <a:ea typeface="+mn-ea"/>
                </a:rPr>
                <a:t>int</a:t>
              </a:r>
              <a:r>
                <a:rPr lang="en-US" altLang="zh-CN" dirty="0">
                  <a:latin typeface="+mn-lt"/>
                  <a:ea typeface="+mn-ea"/>
                </a:rPr>
                <a:t> </a:t>
              </a:r>
              <a:r>
                <a:rPr lang="en-US" altLang="zh-CN" dirty="0" err="1">
                  <a:solidFill>
                    <a:srgbClr val="FF0000"/>
                  </a:solidFill>
                  <a:latin typeface="+mn-lt"/>
                  <a:ea typeface="+mn-ea"/>
                </a:rPr>
                <a:t>a</a:t>
              </a:r>
              <a:r>
                <a:rPr lang="en-US" altLang="zh-CN" dirty="0" err="1">
                  <a:latin typeface="+mn-lt"/>
                  <a:ea typeface="+mn-ea"/>
                </a:rPr>
                <a:t>,int</a:t>
              </a:r>
              <a:r>
                <a:rPr lang="en-US" altLang="zh-CN" dirty="0">
                  <a:latin typeface="+mn-lt"/>
                  <a:ea typeface="+mn-ea"/>
                </a:rPr>
                <a:t> </a:t>
              </a:r>
              <a:r>
                <a:rPr lang="en-US" altLang="zh-CN" dirty="0">
                  <a:solidFill>
                    <a:srgbClr val="FF0000"/>
                  </a:solidFill>
                  <a:latin typeface="+mn-lt"/>
                  <a:ea typeface="+mn-ea"/>
                </a:rPr>
                <a:t>b</a:t>
              </a:r>
              <a:r>
                <a:rPr lang="en-US" altLang="zh-CN" dirty="0">
                  <a:latin typeface="+mn-lt"/>
                  <a:ea typeface="+mn-ea"/>
                </a:rPr>
                <a:t>);</a:t>
              </a:r>
            </a:p>
            <a:p>
              <a:pPr eaLnBrk="1" hangingPunct="1">
                <a:lnSpc>
                  <a:spcPct val="90000"/>
                </a:lnSpc>
                <a:spcBef>
                  <a:spcPct val="50000"/>
                </a:spcBef>
              </a:pPr>
              <a:r>
                <a:rPr lang="zh-CN" altLang="en-US" dirty="0">
                  <a:latin typeface="+mn-lt"/>
                  <a:ea typeface="+mn-ea"/>
                </a:rPr>
                <a:t>编译器不以</a:t>
              </a:r>
              <a:r>
                <a:rPr lang="zh-CN" altLang="en-US" dirty="0">
                  <a:solidFill>
                    <a:srgbClr val="FF0000"/>
                  </a:solidFill>
                  <a:latin typeface="+mn-lt"/>
                  <a:ea typeface="+mn-ea"/>
                </a:rPr>
                <a:t>形参名</a:t>
              </a:r>
              <a:r>
                <a:rPr lang="zh-CN" altLang="en-US" dirty="0">
                  <a:latin typeface="+mn-lt"/>
                  <a:ea typeface="+mn-ea"/>
                </a:rPr>
                <a:t>来区分</a:t>
              </a:r>
            </a:p>
          </p:txBody>
        </p:sp>
        <p:grpSp>
          <p:nvGrpSpPr>
            <p:cNvPr id="68627" name="Group 1031"/>
            <p:cNvGrpSpPr>
              <a:grpSpLocks/>
            </p:cNvGrpSpPr>
            <p:nvPr/>
          </p:nvGrpSpPr>
          <p:grpSpPr bwMode="auto">
            <a:xfrm>
              <a:off x="2352" y="2236"/>
              <a:ext cx="336" cy="336"/>
              <a:chOff x="2352" y="2236"/>
              <a:chExt cx="336" cy="336"/>
            </a:xfrm>
          </p:grpSpPr>
          <p:sp>
            <p:nvSpPr>
              <p:cNvPr id="68628" name="Line 1032"/>
              <p:cNvSpPr>
                <a:spLocks noChangeShapeType="1"/>
              </p:cNvSpPr>
              <p:nvPr/>
            </p:nvSpPr>
            <p:spPr bwMode="auto">
              <a:xfrm>
                <a:off x="2352" y="2236"/>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sp>
            <p:nvSpPr>
              <p:cNvPr id="68629" name="Line 1033"/>
              <p:cNvSpPr>
                <a:spLocks noChangeShapeType="1"/>
              </p:cNvSpPr>
              <p:nvPr/>
            </p:nvSpPr>
            <p:spPr bwMode="auto">
              <a:xfrm flipH="1">
                <a:off x="2352" y="2236"/>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grpSp>
      <p:grpSp>
        <p:nvGrpSpPr>
          <p:cNvPr id="68616" name="Group 1034"/>
          <p:cNvGrpSpPr>
            <a:grpSpLocks/>
          </p:cNvGrpSpPr>
          <p:nvPr/>
        </p:nvGrpSpPr>
        <p:grpSpPr bwMode="auto">
          <a:xfrm>
            <a:off x="4527550" y="3208337"/>
            <a:ext cx="3753942" cy="1458913"/>
            <a:chOff x="3120" y="2077"/>
            <a:chExt cx="2256" cy="919"/>
          </a:xfrm>
        </p:grpSpPr>
        <p:sp>
          <p:nvSpPr>
            <p:cNvPr id="68622" name="Text Box 1035"/>
            <p:cNvSpPr txBox="1">
              <a:spLocks noChangeArrowheads="1"/>
            </p:cNvSpPr>
            <p:nvPr/>
          </p:nvSpPr>
          <p:spPr bwMode="auto">
            <a:xfrm>
              <a:off x="3120" y="2077"/>
              <a:ext cx="225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90000"/>
                </a:lnSpc>
                <a:spcBef>
                  <a:spcPct val="50000"/>
                </a:spcBef>
              </a:pPr>
              <a:r>
                <a:rPr lang="en-US" altLang="zh-CN" dirty="0" err="1">
                  <a:solidFill>
                    <a:srgbClr val="FF0000"/>
                  </a:solidFill>
                  <a:latin typeface="+mn-lt"/>
                  <a:ea typeface="+mn-ea"/>
                </a:rPr>
                <a:t>int</a:t>
              </a:r>
              <a:r>
                <a:rPr lang="en-US" altLang="zh-CN" dirty="0">
                  <a:latin typeface="+mn-lt"/>
                  <a:ea typeface="+mn-ea"/>
                </a:rPr>
                <a:t> add(</a:t>
              </a:r>
              <a:r>
                <a:rPr lang="en-US" altLang="zh-CN" dirty="0" err="1">
                  <a:latin typeface="+mn-lt"/>
                  <a:ea typeface="+mn-ea"/>
                </a:rPr>
                <a:t>int</a:t>
              </a:r>
              <a:r>
                <a:rPr lang="en-US" altLang="zh-CN" dirty="0">
                  <a:latin typeface="+mn-lt"/>
                  <a:ea typeface="+mn-ea"/>
                </a:rPr>
                <a:t> </a:t>
              </a:r>
              <a:r>
                <a:rPr lang="en-US" altLang="zh-CN" dirty="0" err="1">
                  <a:latin typeface="+mn-lt"/>
                  <a:ea typeface="+mn-ea"/>
                </a:rPr>
                <a:t>x,int</a:t>
              </a:r>
              <a:r>
                <a:rPr lang="en-US" altLang="zh-CN" dirty="0">
                  <a:latin typeface="+mn-lt"/>
                  <a:ea typeface="+mn-ea"/>
                </a:rPr>
                <a:t> y);</a:t>
              </a:r>
            </a:p>
            <a:p>
              <a:pPr eaLnBrk="1" hangingPunct="1">
                <a:lnSpc>
                  <a:spcPct val="90000"/>
                </a:lnSpc>
                <a:spcBef>
                  <a:spcPct val="50000"/>
                </a:spcBef>
              </a:pPr>
              <a:r>
                <a:rPr lang="en-US" altLang="zh-CN" dirty="0">
                  <a:solidFill>
                    <a:srgbClr val="FF0000"/>
                  </a:solidFill>
                  <a:latin typeface="+mn-lt"/>
                  <a:ea typeface="+mn-ea"/>
                </a:rPr>
                <a:t>void </a:t>
              </a:r>
              <a:r>
                <a:rPr lang="en-US" altLang="zh-CN" dirty="0">
                  <a:latin typeface="+mn-lt"/>
                  <a:ea typeface="+mn-ea"/>
                </a:rPr>
                <a:t>add(</a:t>
              </a:r>
              <a:r>
                <a:rPr lang="en-US" altLang="zh-CN" dirty="0" err="1">
                  <a:latin typeface="+mn-lt"/>
                  <a:ea typeface="+mn-ea"/>
                </a:rPr>
                <a:t>int</a:t>
              </a:r>
              <a:r>
                <a:rPr lang="en-US" altLang="zh-CN" dirty="0">
                  <a:latin typeface="+mn-lt"/>
                  <a:ea typeface="+mn-ea"/>
                </a:rPr>
                <a:t> </a:t>
              </a:r>
              <a:r>
                <a:rPr lang="en-US" altLang="zh-CN" dirty="0" err="1">
                  <a:latin typeface="+mn-lt"/>
                  <a:ea typeface="+mn-ea"/>
                </a:rPr>
                <a:t>x,int</a:t>
              </a:r>
              <a:r>
                <a:rPr lang="en-US" altLang="zh-CN" dirty="0">
                  <a:latin typeface="+mn-lt"/>
                  <a:ea typeface="+mn-ea"/>
                </a:rPr>
                <a:t> y);</a:t>
              </a:r>
            </a:p>
            <a:p>
              <a:pPr eaLnBrk="1" hangingPunct="1">
                <a:lnSpc>
                  <a:spcPct val="90000"/>
                </a:lnSpc>
                <a:spcBef>
                  <a:spcPct val="50000"/>
                </a:spcBef>
              </a:pPr>
              <a:r>
                <a:rPr lang="zh-CN" altLang="en-US" dirty="0">
                  <a:latin typeface="+mn-lt"/>
                  <a:ea typeface="+mn-ea"/>
                </a:rPr>
                <a:t>编译器不以</a:t>
              </a:r>
              <a:r>
                <a:rPr lang="zh-CN" altLang="en-US" dirty="0">
                  <a:solidFill>
                    <a:srgbClr val="FF0000"/>
                  </a:solidFill>
                  <a:latin typeface="+mn-lt"/>
                  <a:ea typeface="+mn-ea"/>
                </a:rPr>
                <a:t>返回值</a:t>
              </a:r>
              <a:r>
                <a:rPr lang="zh-CN" altLang="en-US" dirty="0">
                  <a:latin typeface="+mn-lt"/>
                  <a:ea typeface="+mn-ea"/>
                </a:rPr>
                <a:t>来区分</a:t>
              </a:r>
            </a:p>
          </p:txBody>
        </p:sp>
        <p:grpSp>
          <p:nvGrpSpPr>
            <p:cNvPr id="68623" name="Group 1036"/>
            <p:cNvGrpSpPr>
              <a:grpSpLocks/>
            </p:cNvGrpSpPr>
            <p:nvPr/>
          </p:nvGrpSpPr>
          <p:grpSpPr bwMode="auto">
            <a:xfrm>
              <a:off x="4860" y="2185"/>
              <a:ext cx="336" cy="336"/>
              <a:chOff x="4860" y="2185"/>
              <a:chExt cx="336" cy="336"/>
            </a:xfrm>
          </p:grpSpPr>
          <p:sp>
            <p:nvSpPr>
              <p:cNvPr id="68624" name="Line 1037"/>
              <p:cNvSpPr>
                <a:spLocks noChangeShapeType="1"/>
              </p:cNvSpPr>
              <p:nvPr/>
            </p:nvSpPr>
            <p:spPr bwMode="auto">
              <a:xfrm>
                <a:off x="4860" y="2185"/>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sp>
            <p:nvSpPr>
              <p:cNvPr id="68625" name="Line 1038"/>
              <p:cNvSpPr>
                <a:spLocks noChangeShapeType="1"/>
              </p:cNvSpPr>
              <p:nvPr/>
            </p:nvSpPr>
            <p:spPr bwMode="auto">
              <a:xfrm flipH="1">
                <a:off x="4860" y="2185"/>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grpSp>
      <p:grpSp>
        <p:nvGrpSpPr>
          <p:cNvPr id="68617" name="Group 1048"/>
          <p:cNvGrpSpPr>
            <a:grpSpLocks/>
          </p:cNvGrpSpPr>
          <p:nvPr/>
        </p:nvGrpSpPr>
        <p:grpSpPr bwMode="auto">
          <a:xfrm>
            <a:off x="641350" y="5581650"/>
            <a:ext cx="7620000" cy="787400"/>
            <a:chOff x="612" y="3312"/>
            <a:chExt cx="5001" cy="496"/>
          </a:xfrm>
        </p:grpSpPr>
        <p:sp>
          <p:nvSpPr>
            <p:cNvPr id="68619" name="Text Box 1040"/>
            <p:cNvSpPr txBox="1">
              <a:spLocks noChangeArrowheads="1"/>
            </p:cNvSpPr>
            <p:nvPr/>
          </p:nvSpPr>
          <p:spPr bwMode="auto">
            <a:xfrm>
              <a:off x="612" y="3312"/>
              <a:ext cx="2448"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60000"/>
                </a:lnSpc>
                <a:spcBef>
                  <a:spcPct val="50000"/>
                </a:spcBef>
              </a:pPr>
              <a:r>
                <a:rPr lang="en-US" altLang="zh-CN">
                  <a:latin typeface="+mn-lt"/>
                  <a:ea typeface="+mn-ea"/>
                </a:rPr>
                <a:t>int </a:t>
              </a:r>
              <a:r>
                <a:rPr lang="en-US" altLang="zh-CN">
                  <a:solidFill>
                    <a:srgbClr val="FF0000"/>
                  </a:solidFill>
                  <a:latin typeface="+mn-lt"/>
                  <a:ea typeface="+mn-ea"/>
                </a:rPr>
                <a:t>add</a:t>
              </a:r>
              <a:r>
                <a:rPr lang="en-US" altLang="zh-CN">
                  <a:latin typeface="+mn-lt"/>
                  <a:ea typeface="+mn-ea"/>
                </a:rPr>
                <a:t>(int x, int y</a:t>
              </a:r>
              <a:r>
                <a:rPr lang="en-US" altLang="zh-CN" dirty="0">
                  <a:latin typeface="+mn-lt"/>
                  <a:ea typeface="+mn-ea"/>
                </a:rPr>
                <a:t>)</a:t>
              </a:r>
            </a:p>
            <a:p>
              <a:pPr eaLnBrk="1" hangingPunct="1">
                <a:lnSpc>
                  <a:spcPct val="60000"/>
                </a:lnSpc>
                <a:spcBef>
                  <a:spcPct val="50000"/>
                </a:spcBef>
              </a:pPr>
              <a:r>
                <a:rPr lang="en-US" altLang="zh-CN">
                  <a:latin typeface="+mn-lt"/>
                  <a:ea typeface="+mn-ea"/>
                </a:rPr>
                <a:t>{  return x </a:t>
              </a:r>
              <a:r>
                <a:rPr lang="en-US" altLang="zh-CN">
                  <a:solidFill>
                    <a:srgbClr val="FF0000"/>
                  </a:solidFill>
                  <a:latin typeface="+mn-lt"/>
                  <a:ea typeface="+mn-ea"/>
                </a:rPr>
                <a:t>+</a:t>
              </a:r>
              <a:r>
                <a:rPr lang="en-US" altLang="zh-CN" sz="2800" b="1">
                  <a:solidFill>
                    <a:srgbClr val="FFFF66"/>
                  </a:solidFill>
                  <a:latin typeface="+mn-lt"/>
                  <a:ea typeface="+mn-ea"/>
                </a:rPr>
                <a:t> </a:t>
              </a:r>
              <a:r>
                <a:rPr lang="en-US" altLang="zh-CN">
                  <a:latin typeface="+mn-lt"/>
                  <a:ea typeface="+mn-ea"/>
                </a:rPr>
                <a:t>y;  }</a:t>
              </a:r>
              <a:endParaRPr lang="en-US" altLang="zh-CN" dirty="0">
                <a:latin typeface="+mn-lt"/>
                <a:ea typeface="+mn-ea"/>
              </a:endParaRPr>
            </a:p>
          </p:txBody>
        </p:sp>
        <p:sp>
          <p:nvSpPr>
            <p:cNvPr id="68620" name="Text Box 1041"/>
            <p:cNvSpPr txBox="1">
              <a:spLocks noChangeArrowheads="1"/>
            </p:cNvSpPr>
            <p:nvPr/>
          </p:nvSpPr>
          <p:spPr bwMode="auto">
            <a:xfrm>
              <a:off x="3060" y="3312"/>
              <a:ext cx="25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60000"/>
                </a:lnSpc>
                <a:spcBef>
                  <a:spcPct val="50000"/>
                </a:spcBef>
              </a:pPr>
              <a:r>
                <a:rPr lang="en-US" altLang="zh-CN">
                  <a:latin typeface="+mn-lt"/>
                  <a:ea typeface="+mn-ea"/>
                </a:rPr>
                <a:t>float </a:t>
              </a:r>
              <a:r>
                <a:rPr lang="en-US" altLang="zh-CN">
                  <a:solidFill>
                    <a:srgbClr val="FF0000"/>
                  </a:solidFill>
                  <a:latin typeface="+mn-lt"/>
                  <a:ea typeface="+mn-ea"/>
                </a:rPr>
                <a:t>add</a:t>
              </a:r>
              <a:r>
                <a:rPr lang="en-US" altLang="zh-CN">
                  <a:latin typeface="+mn-lt"/>
                  <a:ea typeface="+mn-ea"/>
                </a:rPr>
                <a:t>(float x,float y</a:t>
              </a:r>
              <a:r>
                <a:rPr lang="en-US" altLang="zh-CN" dirty="0">
                  <a:latin typeface="+mn-lt"/>
                  <a:ea typeface="+mn-ea"/>
                </a:rPr>
                <a:t>)</a:t>
              </a:r>
            </a:p>
            <a:p>
              <a:pPr eaLnBrk="1" hangingPunct="1">
                <a:lnSpc>
                  <a:spcPct val="60000"/>
                </a:lnSpc>
                <a:spcBef>
                  <a:spcPct val="50000"/>
                </a:spcBef>
              </a:pPr>
              <a:r>
                <a:rPr lang="en-US" altLang="zh-CN">
                  <a:latin typeface="+mn-lt"/>
                  <a:ea typeface="+mn-ea"/>
                </a:rPr>
                <a:t>{  return x </a:t>
              </a:r>
              <a:r>
                <a:rPr lang="en-US" altLang="zh-CN">
                  <a:solidFill>
                    <a:srgbClr val="FF0000"/>
                  </a:solidFill>
                  <a:latin typeface="+mn-lt"/>
                  <a:ea typeface="+mn-ea"/>
                </a:rPr>
                <a:t>-</a:t>
              </a:r>
              <a:r>
                <a:rPr lang="en-US" altLang="zh-CN" sz="2800" b="1">
                  <a:solidFill>
                    <a:srgbClr val="FFFF66"/>
                  </a:solidFill>
                  <a:latin typeface="+mn-lt"/>
                  <a:ea typeface="+mn-ea"/>
                </a:rPr>
                <a:t> </a:t>
              </a:r>
              <a:r>
                <a:rPr lang="en-US" altLang="zh-CN">
                  <a:latin typeface="+mn-lt"/>
                  <a:ea typeface="+mn-ea"/>
                </a:rPr>
                <a:t>y;  }</a:t>
              </a:r>
              <a:endParaRPr lang="en-US" altLang="zh-CN" dirty="0">
                <a:latin typeface="+mn-lt"/>
                <a:ea typeface="+mn-ea"/>
              </a:endParaRPr>
            </a:p>
          </p:txBody>
        </p:sp>
        <p:sp>
          <p:nvSpPr>
            <p:cNvPr id="68621" name="Line 1042"/>
            <p:cNvSpPr>
              <a:spLocks noChangeShapeType="1"/>
            </p:cNvSpPr>
            <p:nvPr/>
          </p:nvSpPr>
          <p:spPr bwMode="auto">
            <a:xfrm>
              <a:off x="2880" y="3360"/>
              <a:ext cx="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sp>
        <p:nvSpPr>
          <p:cNvPr id="68618" name="Rectangle 1027"/>
          <p:cNvSpPr>
            <a:spLocks noGrp="1" noChangeArrowheads="1"/>
          </p:cNvSpPr>
          <p:nvPr>
            <p:ph type="body" idx="1"/>
          </p:nvPr>
        </p:nvSpPr>
        <p:spPr>
          <a:xfrm>
            <a:off x="412750" y="1828800"/>
            <a:ext cx="7986713" cy="1524000"/>
          </a:xfrm>
        </p:spPr>
        <p:txBody>
          <a:bodyPr/>
          <a:lstStyle/>
          <a:p>
            <a:pPr marL="400050" lvl="1" eaLnBrk="1" hangingPunct="1"/>
            <a:r>
              <a:rPr lang="zh-CN" altLang="en-US" sz="2400" dirty="0">
                <a:latin typeface="宋体" panose="02010600030101010101" pitchFamily="2" charset="-122"/>
              </a:rPr>
              <a:t>重载函数的</a:t>
            </a:r>
            <a:r>
              <a:rPr lang="zh-CN" altLang="en-US" sz="2400" b="1" dirty="0">
                <a:solidFill>
                  <a:srgbClr val="FF0000"/>
                </a:solidFill>
                <a:latin typeface="宋体" panose="02010600030101010101" pitchFamily="2" charset="-122"/>
              </a:rPr>
              <a:t>形参</a:t>
            </a:r>
            <a:r>
              <a:rPr lang="zh-CN" altLang="en-US" sz="2400" dirty="0">
                <a:latin typeface="宋体" panose="02010600030101010101" pitchFamily="2" charset="-122"/>
              </a:rPr>
              <a:t>必须不同</a:t>
            </a:r>
            <a:r>
              <a:rPr lang="en-US" altLang="zh-CN" sz="2400" dirty="0">
                <a:latin typeface="宋体" panose="02010600030101010101" pitchFamily="2" charset="-122"/>
              </a:rPr>
              <a:t>:</a:t>
            </a:r>
            <a:r>
              <a:rPr kumimoji="1" lang="zh-CN" altLang="en-US" sz="2400" dirty="0">
                <a:solidFill>
                  <a:srgbClr val="FF0000"/>
                </a:solidFill>
                <a:latin typeface="宋体" panose="02010600030101010101" pitchFamily="2" charset="-122"/>
              </a:rPr>
              <a:t>个数</a:t>
            </a:r>
            <a:r>
              <a:rPr lang="zh-CN" altLang="en-US" sz="2400" dirty="0">
                <a:latin typeface="宋体" panose="02010600030101010101" pitchFamily="2" charset="-122"/>
              </a:rPr>
              <a:t>不同或</a:t>
            </a:r>
            <a:r>
              <a:rPr kumimoji="1" lang="zh-CN" altLang="en-US" sz="2400" dirty="0">
                <a:solidFill>
                  <a:srgbClr val="FF0000"/>
                </a:solidFill>
                <a:latin typeface="宋体" panose="02010600030101010101" pitchFamily="2" charset="-122"/>
              </a:rPr>
              <a:t>类型</a:t>
            </a:r>
            <a:r>
              <a:rPr lang="zh-CN" altLang="en-US" sz="2400" dirty="0">
                <a:latin typeface="宋体" panose="02010600030101010101" pitchFamily="2" charset="-122"/>
              </a:rPr>
              <a:t>不同。</a:t>
            </a:r>
          </a:p>
          <a:p>
            <a:pPr marL="400050" lvl="1" eaLnBrk="1" hangingPunct="1"/>
            <a:r>
              <a:rPr lang="zh-CN" altLang="en-US" sz="2400" dirty="0">
                <a:latin typeface="宋体" panose="02010600030101010101" pitchFamily="2" charset="-122"/>
              </a:rPr>
              <a:t>编译程序将根据实参和形参的类型及个数的最佳匹配来选择调用哪一个函数。</a:t>
            </a:r>
            <a:endParaRPr kumimoji="1" lang="zh-CN" altLang="en-US" sz="2400" dirty="0">
              <a:solidFill>
                <a:srgbClr val="FF0000"/>
              </a:solidFill>
              <a:latin typeface="宋体" panose="02010600030101010101" pitchFamily="2" charset="-122"/>
            </a:endParaRPr>
          </a:p>
        </p:txBody>
      </p:sp>
      <p:sp>
        <p:nvSpPr>
          <p:cNvPr id="2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62</a:t>
            </a:fld>
            <a:endParaRPr lang="en-US" altLang="zh-CN" dirty="0"/>
          </a:p>
        </p:txBody>
      </p:sp>
      <p:sp>
        <p:nvSpPr>
          <p:cNvPr id="22"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3.4 </a:t>
            </a:r>
            <a:r>
              <a:rPr lang="zh-CN" altLang="en-US" kern="0"/>
              <a:t>函数重载</a:t>
            </a:r>
            <a:endParaRPr lang="zh-CN" altLang="en-US" kern="0" dirty="0"/>
          </a:p>
        </p:txBody>
      </p:sp>
    </p:spTree>
    <p:extLst>
      <p:ext uri="{BB962C8B-B14F-4D97-AF65-F5344CB8AC3E}">
        <p14:creationId xmlns:p14="http://schemas.microsoft.com/office/powerpoint/2010/main" val="274280914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660525"/>
            <a:ext cx="8858250" cy="5121275"/>
          </a:xfrm>
          <a:solidFill>
            <a:srgbClr val="85FFFF"/>
          </a:solidFill>
        </p:spPr>
        <p:txBody>
          <a:bodyPr>
            <a:normAutofit fontScale="62500" lnSpcReduction="20000"/>
          </a:bodyPr>
          <a:lstStyle/>
          <a:p>
            <a:pPr marL="0" indent="0" eaLnBrk="1" hangingPunct="1">
              <a:lnSpc>
                <a:spcPct val="120000"/>
              </a:lnSpc>
              <a:spcBef>
                <a:spcPts val="0"/>
              </a:spcBef>
              <a:buFont typeface="Wingdings" pitchFamily="2" charset="2"/>
              <a:buNone/>
              <a:defRPr/>
            </a:pPr>
            <a:r>
              <a:rPr lang="en-US" altLang="zh-CN" dirty="0"/>
              <a:t>#include &lt;</a:t>
            </a:r>
            <a:r>
              <a:rPr lang="en-US" altLang="zh-CN" dirty="0" err="1"/>
              <a:t>iostream</a:t>
            </a:r>
            <a:r>
              <a:rPr lang="en-US" altLang="zh-CN" dirty="0"/>
              <a:t>&gt;</a:t>
            </a:r>
          </a:p>
          <a:p>
            <a:pPr marL="0" indent="0" eaLnBrk="1" hangingPunct="1">
              <a:lnSpc>
                <a:spcPct val="120000"/>
              </a:lnSpc>
              <a:spcBef>
                <a:spcPts val="0"/>
              </a:spcBef>
              <a:buFont typeface="Wingdings" pitchFamily="2" charset="2"/>
              <a:buNone/>
              <a:defRPr/>
            </a:pPr>
            <a:r>
              <a:rPr lang="en-US" altLang="zh-CN" dirty="0"/>
              <a:t>using namespace </a:t>
            </a:r>
            <a:r>
              <a:rPr lang="en-US" altLang="zh-CN" dirty="0" err="1"/>
              <a:t>std</a:t>
            </a:r>
            <a:r>
              <a:rPr lang="en-US" altLang="zh-CN" dirty="0"/>
              <a:t>;</a:t>
            </a:r>
          </a:p>
          <a:p>
            <a:pPr marL="0" indent="0" eaLnBrk="1" hangingPunct="1">
              <a:lnSpc>
                <a:spcPct val="120000"/>
              </a:lnSpc>
              <a:spcBef>
                <a:spcPts val="0"/>
              </a:spcBef>
              <a:buFont typeface="Wingdings" pitchFamily="2" charset="2"/>
              <a:buNone/>
              <a:defRPr/>
            </a:pPr>
            <a:endParaRPr lang="en-US" altLang="zh-CN" dirty="0"/>
          </a:p>
          <a:p>
            <a:pPr marL="0" indent="0" eaLnBrk="1" hangingPunct="1">
              <a:lnSpc>
                <a:spcPct val="120000"/>
              </a:lnSpc>
              <a:spcBef>
                <a:spcPts val="0"/>
              </a:spcBef>
              <a:buFont typeface="Wingdings" pitchFamily="2" charset="2"/>
              <a:buNone/>
              <a:defRPr/>
            </a:pPr>
            <a:r>
              <a:rPr lang="en-US" altLang="zh-CN" dirty="0" err="1">
                <a:solidFill>
                  <a:srgbClr val="C00000"/>
                </a:solidFill>
              </a:rPr>
              <a:t>int</a:t>
            </a:r>
            <a:r>
              <a:rPr lang="en-US" altLang="zh-CN" dirty="0">
                <a:solidFill>
                  <a:srgbClr val="C00000"/>
                </a:solidFill>
              </a:rPr>
              <a:t> </a:t>
            </a:r>
            <a:r>
              <a:rPr lang="en-US" altLang="zh-CN" dirty="0" err="1">
                <a:solidFill>
                  <a:srgbClr val="C00000"/>
                </a:solidFill>
              </a:rPr>
              <a:t>sumOfSquare</a:t>
            </a:r>
            <a:r>
              <a:rPr lang="en-US" altLang="zh-CN" dirty="0">
                <a:solidFill>
                  <a:srgbClr val="C00000"/>
                </a:solidFill>
              </a:rPr>
              <a:t>(</a:t>
            </a:r>
            <a:r>
              <a:rPr lang="en-US" altLang="zh-CN" dirty="0" err="1">
                <a:solidFill>
                  <a:srgbClr val="C00000"/>
                </a:solidFill>
              </a:rPr>
              <a:t>int</a:t>
            </a:r>
            <a:r>
              <a:rPr lang="en-US" altLang="zh-CN" dirty="0">
                <a:solidFill>
                  <a:srgbClr val="C00000"/>
                </a:solidFill>
              </a:rPr>
              <a:t> a, </a:t>
            </a:r>
            <a:r>
              <a:rPr lang="en-US" altLang="zh-CN" dirty="0" err="1">
                <a:solidFill>
                  <a:srgbClr val="C00000"/>
                </a:solidFill>
              </a:rPr>
              <a:t>int</a:t>
            </a:r>
            <a:r>
              <a:rPr lang="en-US" altLang="zh-CN" dirty="0">
                <a:solidFill>
                  <a:srgbClr val="C00000"/>
                </a:solidFill>
              </a:rPr>
              <a:t> b) </a:t>
            </a:r>
            <a:r>
              <a:rPr lang="en-US" altLang="zh-CN" dirty="0"/>
              <a:t>{</a:t>
            </a:r>
          </a:p>
          <a:p>
            <a:pPr marL="0" indent="0" eaLnBrk="1" hangingPunct="1">
              <a:lnSpc>
                <a:spcPct val="120000"/>
              </a:lnSpc>
              <a:spcBef>
                <a:spcPts val="0"/>
              </a:spcBef>
              <a:buFont typeface="Wingdings" pitchFamily="2" charset="2"/>
              <a:buNone/>
              <a:defRPr/>
            </a:pPr>
            <a:r>
              <a:rPr lang="en-US" altLang="zh-CN" dirty="0"/>
              <a:t>    return a * a + b * b;</a:t>
            </a:r>
          </a:p>
          <a:p>
            <a:pPr marL="0" indent="0" eaLnBrk="1" hangingPunct="1">
              <a:lnSpc>
                <a:spcPct val="120000"/>
              </a:lnSpc>
              <a:spcBef>
                <a:spcPts val="0"/>
              </a:spcBef>
              <a:buFont typeface="Wingdings" pitchFamily="2" charset="2"/>
              <a:buNone/>
              <a:defRPr/>
            </a:pPr>
            <a:r>
              <a:rPr lang="en-US" altLang="zh-CN" dirty="0"/>
              <a:t>}</a:t>
            </a:r>
          </a:p>
          <a:p>
            <a:pPr marL="0" indent="0" eaLnBrk="1" hangingPunct="1">
              <a:lnSpc>
                <a:spcPct val="120000"/>
              </a:lnSpc>
              <a:spcBef>
                <a:spcPts val="0"/>
              </a:spcBef>
              <a:buFont typeface="Wingdings" pitchFamily="2" charset="2"/>
              <a:buNone/>
              <a:defRPr/>
            </a:pPr>
            <a:r>
              <a:rPr lang="en-US" altLang="zh-CN" dirty="0">
                <a:solidFill>
                  <a:srgbClr val="C00000"/>
                </a:solidFill>
              </a:rPr>
              <a:t>double </a:t>
            </a:r>
            <a:r>
              <a:rPr lang="en-US" altLang="zh-CN" dirty="0" err="1">
                <a:solidFill>
                  <a:srgbClr val="C00000"/>
                </a:solidFill>
              </a:rPr>
              <a:t>sumOfSquare</a:t>
            </a:r>
            <a:r>
              <a:rPr lang="en-US" altLang="zh-CN" dirty="0">
                <a:solidFill>
                  <a:srgbClr val="C00000"/>
                </a:solidFill>
              </a:rPr>
              <a:t>(double a, double b) </a:t>
            </a:r>
            <a:r>
              <a:rPr lang="en-US" altLang="zh-CN" dirty="0"/>
              <a:t>{</a:t>
            </a:r>
          </a:p>
          <a:p>
            <a:pPr marL="0" indent="0" eaLnBrk="1" hangingPunct="1">
              <a:lnSpc>
                <a:spcPct val="120000"/>
              </a:lnSpc>
              <a:spcBef>
                <a:spcPts val="0"/>
              </a:spcBef>
              <a:buFont typeface="Wingdings" pitchFamily="2" charset="2"/>
              <a:buNone/>
              <a:defRPr/>
            </a:pPr>
            <a:r>
              <a:rPr lang="en-US" altLang="zh-CN" dirty="0"/>
              <a:t>    return a * a + b * b;</a:t>
            </a:r>
          </a:p>
          <a:p>
            <a:pPr marL="0" indent="0" eaLnBrk="1" hangingPunct="1">
              <a:lnSpc>
                <a:spcPct val="120000"/>
              </a:lnSpc>
              <a:spcBef>
                <a:spcPts val="0"/>
              </a:spcBef>
              <a:buFont typeface="Wingdings" pitchFamily="2" charset="2"/>
              <a:buNone/>
              <a:defRPr/>
            </a:pPr>
            <a:r>
              <a:rPr lang="en-US" altLang="zh-CN" dirty="0"/>
              <a:t>}</a:t>
            </a:r>
          </a:p>
          <a:p>
            <a:pPr marL="0" indent="0" eaLnBrk="1" hangingPunct="1">
              <a:lnSpc>
                <a:spcPct val="120000"/>
              </a:lnSpc>
              <a:spcBef>
                <a:spcPts val="0"/>
              </a:spcBef>
              <a:buFont typeface="Wingdings" pitchFamily="2" charset="2"/>
              <a:buNone/>
              <a:defRPr/>
            </a:pPr>
            <a:r>
              <a:rPr lang="en-US" altLang="zh-CN" dirty="0" err="1"/>
              <a:t>int</a:t>
            </a:r>
            <a:r>
              <a:rPr lang="en-US" altLang="zh-CN" dirty="0"/>
              <a:t> main() {</a:t>
            </a:r>
          </a:p>
          <a:p>
            <a:pPr marL="0" indent="0" eaLnBrk="1" hangingPunct="1">
              <a:lnSpc>
                <a:spcPct val="120000"/>
              </a:lnSpc>
              <a:spcBef>
                <a:spcPts val="0"/>
              </a:spcBef>
              <a:buFont typeface="Wingdings" pitchFamily="2" charset="2"/>
              <a:buNone/>
              <a:defRPr/>
            </a:pPr>
            <a:r>
              <a:rPr lang="en-US" altLang="zh-CN" dirty="0"/>
              <a:t>    </a:t>
            </a:r>
            <a:r>
              <a:rPr lang="en-US" altLang="zh-CN" dirty="0" err="1"/>
              <a:t>int</a:t>
            </a:r>
            <a:r>
              <a:rPr lang="en-US" altLang="zh-CN" dirty="0"/>
              <a:t> m, n;</a:t>
            </a:r>
          </a:p>
          <a:p>
            <a:pPr marL="0" indent="0"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"Enter two integer: ";</a:t>
            </a:r>
          </a:p>
          <a:p>
            <a:pPr marL="0" indent="0" eaLnBrk="1" hangingPunct="1">
              <a:lnSpc>
                <a:spcPct val="120000"/>
              </a:lnSpc>
              <a:spcBef>
                <a:spcPts val="0"/>
              </a:spcBef>
              <a:buFont typeface="Wingdings" pitchFamily="2" charset="2"/>
              <a:buNone/>
              <a:defRPr/>
            </a:pPr>
            <a:r>
              <a:rPr lang="en-US" altLang="zh-CN" dirty="0"/>
              <a:t>    </a:t>
            </a:r>
            <a:r>
              <a:rPr lang="en-US" altLang="zh-CN" dirty="0" err="1"/>
              <a:t>cin</a:t>
            </a:r>
            <a:r>
              <a:rPr lang="en-US" altLang="zh-CN" dirty="0"/>
              <a:t> &gt;&gt; m &gt;&gt; n;</a:t>
            </a:r>
          </a:p>
          <a:p>
            <a:pPr marL="0" indent="0"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"Their sum of square: " &lt;&lt; </a:t>
            </a:r>
            <a:r>
              <a:rPr lang="en-US" altLang="zh-CN" dirty="0" err="1"/>
              <a:t>sumOfSquare</a:t>
            </a:r>
            <a:r>
              <a:rPr lang="en-US" altLang="zh-CN" dirty="0"/>
              <a:t>(m, n) &lt;&lt; </a:t>
            </a:r>
            <a:r>
              <a:rPr lang="en-US" altLang="zh-CN" dirty="0" err="1"/>
              <a:t>endl</a:t>
            </a:r>
            <a:r>
              <a:rPr lang="en-US" altLang="zh-CN" dirty="0"/>
              <a:t>;</a:t>
            </a:r>
          </a:p>
          <a:p>
            <a:pPr marL="0" indent="0" eaLnBrk="1" hangingPunct="1">
              <a:lnSpc>
                <a:spcPct val="120000"/>
              </a:lnSpc>
              <a:spcBef>
                <a:spcPts val="0"/>
              </a:spcBef>
              <a:buFont typeface="Wingdings" pitchFamily="2" charset="2"/>
              <a:buNone/>
              <a:defRPr/>
            </a:pPr>
            <a:endParaRPr lang="en-US" altLang="zh-CN" dirty="0"/>
          </a:p>
          <a:p>
            <a:pPr marL="0" indent="0" eaLnBrk="1" hangingPunct="1">
              <a:lnSpc>
                <a:spcPct val="120000"/>
              </a:lnSpc>
              <a:spcBef>
                <a:spcPts val="0"/>
              </a:spcBef>
              <a:buFont typeface="Wingdings" pitchFamily="2" charset="2"/>
              <a:buNone/>
              <a:defRPr/>
            </a:pPr>
            <a:r>
              <a:rPr lang="en-US" altLang="zh-CN" dirty="0"/>
              <a:t>    double x, y;</a:t>
            </a:r>
          </a:p>
          <a:p>
            <a:pPr marL="0" indent="0"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"Enter two real number: ";</a:t>
            </a:r>
          </a:p>
          <a:p>
            <a:pPr marL="0" indent="0" eaLnBrk="1" hangingPunct="1">
              <a:lnSpc>
                <a:spcPct val="120000"/>
              </a:lnSpc>
              <a:spcBef>
                <a:spcPts val="0"/>
              </a:spcBef>
              <a:buFont typeface="Wingdings" pitchFamily="2" charset="2"/>
              <a:buNone/>
              <a:defRPr/>
            </a:pPr>
            <a:r>
              <a:rPr lang="en-US" altLang="zh-CN" dirty="0"/>
              <a:t>    </a:t>
            </a:r>
            <a:r>
              <a:rPr lang="en-US" altLang="zh-CN" dirty="0" err="1"/>
              <a:t>cin</a:t>
            </a:r>
            <a:r>
              <a:rPr lang="en-US" altLang="zh-CN" dirty="0"/>
              <a:t> &gt;&gt; x &gt;&gt; y;</a:t>
            </a:r>
          </a:p>
          <a:p>
            <a:pPr marL="0" indent="0"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"Their sum of square: " &lt;&lt; </a:t>
            </a:r>
            <a:r>
              <a:rPr lang="en-US" altLang="zh-CN" dirty="0" err="1"/>
              <a:t>sumOfSquare</a:t>
            </a:r>
            <a:r>
              <a:rPr lang="en-US" altLang="zh-CN" dirty="0"/>
              <a:t>(x, y) &lt;&lt; </a:t>
            </a:r>
            <a:r>
              <a:rPr lang="en-US" altLang="zh-CN" dirty="0" err="1"/>
              <a:t>endl</a:t>
            </a:r>
            <a:r>
              <a:rPr lang="en-US" altLang="zh-CN" dirty="0"/>
              <a:t>;</a:t>
            </a:r>
          </a:p>
          <a:p>
            <a:pPr marL="0" indent="0" eaLnBrk="1" hangingPunct="1">
              <a:lnSpc>
                <a:spcPct val="120000"/>
              </a:lnSpc>
              <a:spcBef>
                <a:spcPts val="0"/>
              </a:spcBef>
              <a:buFont typeface="Wingdings" pitchFamily="2" charset="2"/>
              <a:buNone/>
              <a:defRPr/>
            </a:pPr>
            <a:endParaRPr lang="en-US" altLang="zh-CN" dirty="0"/>
          </a:p>
          <a:p>
            <a:pPr marL="0" indent="0" eaLnBrk="1" hangingPunct="1">
              <a:lnSpc>
                <a:spcPct val="120000"/>
              </a:lnSpc>
              <a:spcBef>
                <a:spcPts val="0"/>
              </a:spcBef>
              <a:buFont typeface="Wingdings" pitchFamily="2" charset="2"/>
              <a:buNone/>
              <a:defRPr/>
            </a:pPr>
            <a:r>
              <a:rPr lang="en-US" altLang="zh-CN" dirty="0"/>
              <a:t>    return 0;</a:t>
            </a:r>
          </a:p>
          <a:p>
            <a:pPr marL="0" indent="0" eaLnBrk="1" hangingPunct="1">
              <a:lnSpc>
                <a:spcPct val="120000"/>
              </a:lnSpc>
              <a:spcBef>
                <a:spcPts val="0"/>
              </a:spcBef>
              <a:buFont typeface="Wingdings" pitchFamily="2" charset="2"/>
              <a:buNone/>
              <a:defRPr/>
            </a:pPr>
            <a:r>
              <a:rPr lang="en-US" altLang="zh-CN" dirty="0"/>
              <a:t>}</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63</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3.4 </a:t>
            </a:r>
            <a:r>
              <a:rPr lang="zh-CN" altLang="en-US" kern="0"/>
              <a:t>函数重载</a:t>
            </a:r>
            <a:endParaRPr lang="zh-CN" altLang="en-US" kern="0" dirty="0"/>
          </a:p>
        </p:txBody>
      </p:sp>
      <p:sp>
        <p:nvSpPr>
          <p:cNvPr id="8" name="内容占位符 2"/>
          <p:cNvSpPr txBox="1">
            <a:spLocks/>
          </p:cNvSpPr>
          <p:nvPr/>
        </p:nvSpPr>
        <p:spPr bwMode="auto">
          <a:xfrm>
            <a:off x="5520519" y="1666263"/>
            <a:ext cx="3481387" cy="1457937"/>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2"/>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marL="0" indent="0" eaLnBrk="1" hangingPunct="1">
              <a:lnSpc>
                <a:spcPct val="90000"/>
              </a:lnSpc>
              <a:buFont typeface="Wingdings" panose="05000000000000000000" pitchFamily="2" charset="2"/>
              <a:buNone/>
            </a:pPr>
            <a:r>
              <a:rPr lang="zh-CN" altLang="en-US" kern="0" dirty="0"/>
              <a:t>编写两个名为</a:t>
            </a:r>
            <a:r>
              <a:rPr lang="en-US" altLang="zh-CN" kern="0" dirty="0" err="1">
                <a:solidFill>
                  <a:srgbClr val="C00000"/>
                </a:solidFill>
              </a:rPr>
              <a:t>sumOfSquare</a:t>
            </a:r>
            <a:r>
              <a:rPr lang="zh-CN" altLang="en-US" kern="0" dirty="0"/>
              <a:t>的重载函数，分别求两整数的平方和及两实数的平方和。</a:t>
            </a:r>
            <a:endParaRPr lang="en-US" altLang="zh-CN" kern="0" dirty="0"/>
          </a:p>
          <a:p>
            <a:pPr marL="0" indent="628650" eaLnBrk="1" hangingPunct="1">
              <a:lnSpc>
                <a:spcPct val="90000"/>
              </a:lnSpc>
              <a:buFont typeface="Wingdings" pitchFamily="2" charset="2"/>
              <a:buNone/>
            </a:pPr>
            <a:endParaRPr lang="en-US" altLang="zh-CN" kern="0" dirty="0"/>
          </a:p>
        </p:txBody>
      </p:sp>
      <p:sp>
        <p:nvSpPr>
          <p:cNvPr id="9" name="标题 1"/>
          <p:cNvSpPr txBox="1">
            <a:spLocks/>
          </p:cNvSpPr>
          <p:nvPr/>
        </p:nvSpPr>
        <p:spPr bwMode="auto">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algn="l"/>
            <a:r>
              <a:rPr lang="zh-CN" altLang="en-US" kern="0"/>
              <a:t>例</a:t>
            </a:r>
            <a:r>
              <a:rPr lang="en-US" altLang="zh-CN" kern="0"/>
              <a:t>3-16</a:t>
            </a:r>
            <a:r>
              <a:rPr lang="zh-CN" altLang="en-US" kern="0"/>
              <a:t>重载函数应用举例</a:t>
            </a:r>
            <a:endParaRPr lang="zh-CN" altLang="en-US" kern="0" dirty="0"/>
          </a:p>
        </p:txBody>
      </p:sp>
    </p:spTree>
    <p:extLst>
      <p:ext uri="{BB962C8B-B14F-4D97-AF65-F5344CB8AC3E}">
        <p14:creationId xmlns:p14="http://schemas.microsoft.com/office/powerpoint/2010/main" val="21193186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3400" y="1960563"/>
            <a:ext cx="8029575" cy="3678237"/>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endParaRPr lang="en-US" altLang="zh-CN" b="1" dirty="0">
              <a:solidFill>
                <a:schemeClr val="tx2"/>
              </a:solidFill>
            </a:endParaRPr>
          </a:p>
          <a:p>
            <a:pPr eaLnBrk="1" hangingPunct="1">
              <a:lnSpc>
                <a:spcPct val="130000"/>
              </a:lnSpc>
              <a:buFont typeface="Wingdings" pitchFamily="2" charset="2"/>
              <a:buNone/>
              <a:defRPr/>
            </a:pPr>
            <a:r>
              <a:rPr lang="en-US" altLang="zh-CN" dirty="0"/>
              <a:t>Enter two integer: 3 5</a:t>
            </a:r>
          </a:p>
          <a:p>
            <a:pPr eaLnBrk="1" hangingPunct="1">
              <a:lnSpc>
                <a:spcPct val="130000"/>
              </a:lnSpc>
              <a:buFont typeface="Wingdings" pitchFamily="2" charset="2"/>
              <a:buNone/>
              <a:defRPr/>
            </a:pPr>
            <a:r>
              <a:rPr lang="en-US" altLang="zh-CN" dirty="0"/>
              <a:t>Their sum of square: 34</a:t>
            </a:r>
          </a:p>
          <a:p>
            <a:pPr eaLnBrk="1" hangingPunct="1">
              <a:lnSpc>
                <a:spcPct val="130000"/>
              </a:lnSpc>
              <a:buFont typeface="Wingdings" pitchFamily="2" charset="2"/>
              <a:buNone/>
              <a:defRPr/>
            </a:pPr>
            <a:r>
              <a:rPr lang="en-US" altLang="zh-CN" dirty="0"/>
              <a:t>Enter two real number: 2.3 5.8</a:t>
            </a:r>
          </a:p>
          <a:p>
            <a:pPr eaLnBrk="1" hangingPunct="1">
              <a:lnSpc>
                <a:spcPct val="130000"/>
              </a:lnSpc>
              <a:buFont typeface="Wingdings" pitchFamily="2" charset="2"/>
              <a:buNone/>
              <a:defRPr/>
            </a:pPr>
            <a:r>
              <a:rPr lang="en-US" altLang="zh-CN" dirty="0"/>
              <a:t>Their sum of square: 38.93</a:t>
            </a:r>
          </a:p>
        </p:txBody>
      </p:sp>
      <p:sp>
        <p:nvSpPr>
          <p:cNvPr id="71683" name="标题 5"/>
          <p:cNvSpPr>
            <a:spLocks noGrp="1"/>
          </p:cNvSpPr>
          <p:nvPr>
            <p:ph type="title"/>
          </p:nvPr>
        </p:nvSpPr>
        <p:spPr>
          <a:xfrm>
            <a:off x="-11243" y="950913"/>
            <a:ext cx="6704013" cy="954087"/>
          </a:xfrm>
        </p:spPr>
        <p:txBody>
          <a:bodyPr/>
          <a:lstStyle/>
          <a:p>
            <a:pPr algn="l" eaLnBrk="1" hangingPunct="1"/>
            <a:r>
              <a:rPr lang="zh-CN" altLang="en-US" dirty="0"/>
              <a:t>例</a:t>
            </a:r>
            <a:r>
              <a:rPr lang="en-US" altLang="zh-CN" dirty="0"/>
              <a:t>3-16</a:t>
            </a:r>
            <a:r>
              <a:rPr lang="zh-CN" altLang="en-US" dirty="0"/>
              <a:t>（续）</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64</a:t>
            </a:fld>
            <a:endParaRPr lang="en-US" altLang="zh-CN" dirty="0"/>
          </a:p>
        </p:txBody>
      </p:sp>
      <p:sp>
        <p:nvSpPr>
          <p:cNvPr id="8"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3.4 </a:t>
            </a:r>
            <a:r>
              <a:rPr lang="zh-CN" altLang="en-US" kern="0"/>
              <a:t>函数重载</a:t>
            </a:r>
            <a:endParaRPr lang="zh-CN" altLang="en-US" kern="0" dirty="0"/>
          </a:p>
        </p:txBody>
      </p:sp>
    </p:spTree>
    <p:extLst>
      <p:ext uri="{BB962C8B-B14F-4D97-AF65-F5344CB8AC3E}">
        <p14:creationId xmlns:p14="http://schemas.microsoft.com/office/powerpoint/2010/main" val="314408696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1828800" y="0"/>
            <a:ext cx="5486400" cy="914400"/>
          </a:xfrm>
        </p:spPr>
        <p:txBody>
          <a:bodyPr/>
          <a:lstStyle/>
          <a:p>
            <a:r>
              <a:rPr lang="zh-CN" altLang="en-US" dirty="0"/>
              <a:t>函数模板</a:t>
            </a:r>
          </a:p>
        </p:txBody>
      </p:sp>
      <p:sp>
        <p:nvSpPr>
          <p:cNvPr id="399363" name="Rectangle 3"/>
          <p:cNvSpPr>
            <a:spLocks noGrp="1" noChangeArrowheads="1"/>
          </p:cNvSpPr>
          <p:nvPr>
            <p:ph type="body" idx="1"/>
          </p:nvPr>
        </p:nvSpPr>
        <p:spPr>
          <a:xfrm>
            <a:off x="428625" y="1371600"/>
            <a:ext cx="8029575" cy="4953000"/>
          </a:xfrm>
        </p:spPr>
        <p:txBody>
          <a:bodyPr/>
          <a:lstStyle/>
          <a:p>
            <a:pPr>
              <a:lnSpc>
                <a:spcPct val="120000"/>
              </a:lnSpc>
              <a:buClrTx/>
            </a:pPr>
            <a:r>
              <a:rPr lang="zh-CN" altLang="en-US" sz="2800" dirty="0"/>
              <a:t>函数模板可以用来创建一个通用功能的函数，以</a:t>
            </a:r>
            <a:r>
              <a:rPr lang="zh-CN" altLang="en-US" sz="2800" dirty="0">
                <a:solidFill>
                  <a:srgbClr val="FF0000"/>
                </a:solidFill>
              </a:rPr>
              <a:t>支持多种不同形参</a:t>
            </a:r>
            <a:r>
              <a:rPr lang="zh-CN" altLang="en-US" sz="2800" dirty="0"/>
              <a:t>，进一步</a:t>
            </a:r>
            <a:r>
              <a:rPr lang="zh-CN" altLang="en-US" sz="2800" dirty="0">
                <a:solidFill>
                  <a:srgbClr val="FF0000"/>
                </a:solidFill>
              </a:rPr>
              <a:t>简化</a:t>
            </a:r>
            <a:r>
              <a:rPr lang="zh-CN" altLang="en-US" sz="2800" dirty="0"/>
              <a:t>重载函数的函数体设计。</a:t>
            </a:r>
          </a:p>
          <a:p>
            <a:pPr>
              <a:lnSpc>
                <a:spcPct val="120000"/>
              </a:lnSpc>
              <a:buClrTx/>
            </a:pPr>
            <a:endParaRPr lang="zh-CN" altLang="en-US" sz="2800" dirty="0"/>
          </a:p>
          <a:p>
            <a:pPr>
              <a:lnSpc>
                <a:spcPct val="120000"/>
              </a:lnSpc>
              <a:buClrTx/>
            </a:pPr>
            <a:endParaRPr lang="zh-CN" altLang="en-US" sz="2800" dirty="0"/>
          </a:p>
          <a:p>
            <a:pPr>
              <a:lnSpc>
                <a:spcPct val="120000"/>
              </a:lnSpc>
              <a:buClrTx/>
            </a:pPr>
            <a:r>
              <a:rPr lang="zh-CN" altLang="en-US" sz="2800" dirty="0"/>
              <a:t>声明方法：</a:t>
            </a:r>
          </a:p>
          <a:p>
            <a:pPr lvl="1">
              <a:lnSpc>
                <a:spcPct val="120000"/>
              </a:lnSpc>
              <a:buFont typeface="Monotype Sorts" pitchFamily="2" charset="2"/>
              <a:buNone/>
            </a:pPr>
            <a:r>
              <a:rPr lang="en-US" altLang="zh-CN" sz="2400" dirty="0"/>
              <a:t>template &lt;</a:t>
            </a:r>
            <a:r>
              <a:rPr lang="en-US" altLang="zh-CN" sz="2400" dirty="0" err="1"/>
              <a:t>typename</a:t>
            </a:r>
            <a:r>
              <a:rPr lang="en-US" altLang="zh-CN" sz="2400" dirty="0"/>
              <a:t>  </a:t>
            </a:r>
            <a:r>
              <a:rPr lang="zh-CN" altLang="en-US" sz="2400" dirty="0"/>
              <a:t>标识符</a:t>
            </a:r>
            <a:r>
              <a:rPr lang="en-US" altLang="zh-CN" sz="2400" dirty="0"/>
              <a:t>&gt; </a:t>
            </a:r>
          </a:p>
          <a:p>
            <a:pPr lvl="1">
              <a:lnSpc>
                <a:spcPct val="120000"/>
              </a:lnSpc>
              <a:buFont typeface="Monotype Sorts" pitchFamily="2" charset="2"/>
              <a:buNone/>
            </a:pPr>
            <a:r>
              <a:rPr lang="zh-CN" altLang="en-US" sz="2400" dirty="0"/>
              <a:t>函数声明</a:t>
            </a:r>
          </a:p>
        </p:txBody>
      </p:sp>
      <p:sp>
        <p:nvSpPr>
          <p:cNvPr id="399364" name="Rectangle 4"/>
          <p:cNvSpPr>
            <a:spLocks noChangeArrowheads="1"/>
          </p:cNvSpPr>
          <p:nvPr/>
        </p:nvSpPr>
        <p:spPr bwMode="auto">
          <a:xfrm>
            <a:off x="1447800" y="3124200"/>
            <a:ext cx="6629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lang="en-US" altLang="zh-CN" sz="2800" b="1" dirty="0" err="1">
                <a:solidFill>
                  <a:srgbClr val="FF6600"/>
                </a:solidFill>
                <a:latin typeface="+mn-lt"/>
              </a:rPr>
              <a:t>int</a:t>
            </a:r>
            <a:r>
              <a:rPr lang="en-US" altLang="zh-CN" sz="2800" b="1" dirty="0">
                <a:latin typeface="+mn-lt"/>
              </a:rPr>
              <a:t> abs(</a:t>
            </a:r>
            <a:r>
              <a:rPr lang="en-US" altLang="zh-CN" sz="2800" b="1" dirty="0" err="1">
                <a:solidFill>
                  <a:srgbClr val="FF6600"/>
                </a:solidFill>
                <a:latin typeface="+mn-lt"/>
              </a:rPr>
              <a:t>int</a:t>
            </a:r>
            <a:r>
              <a:rPr lang="en-US" altLang="zh-CN" sz="2800" b="1" dirty="0">
                <a:solidFill>
                  <a:srgbClr val="FFFF66"/>
                </a:solidFill>
                <a:latin typeface="+mn-lt"/>
              </a:rPr>
              <a:t> </a:t>
            </a:r>
            <a:r>
              <a:rPr lang="en-US" altLang="zh-CN" sz="2800" b="1" dirty="0">
                <a:latin typeface="+mn-lt"/>
              </a:rPr>
              <a:t> x)</a:t>
            </a:r>
          </a:p>
          <a:p>
            <a:pPr>
              <a:lnSpc>
                <a:spcPct val="75000"/>
              </a:lnSpc>
              <a:spcBef>
                <a:spcPct val="50000"/>
              </a:spcBef>
            </a:pPr>
            <a:r>
              <a:rPr lang="en-US" altLang="zh-CN" sz="2800" b="1" dirty="0">
                <a:latin typeface="+mn-lt"/>
              </a:rPr>
              <a:t>{    return x&lt;0?-</a:t>
            </a:r>
            <a:r>
              <a:rPr lang="en-US" altLang="zh-CN" sz="2800" b="1" dirty="0" err="1">
                <a:latin typeface="+mn-lt"/>
              </a:rPr>
              <a:t>x:x</a:t>
            </a:r>
            <a:r>
              <a:rPr lang="en-US" altLang="zh-CN" sz="2800" b="1" dirty="0">
                <a:latin typeface="+mn-lt"/>
              </a:rPr>
              <a:t>;    }</a:t>
            </a:r>
            <a:endParaRPr lang="zh-CN" altLang="en-US" sz="2800" b="1" dirty="0">
              <a:latin typeface="+mn-lt"/>
            </a:endParaRP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65</a:t>
            </a:fld>
            <a:endParaRPr lang="en-US" altLang="zh-CN" dirty="0"/>
          </a:p>
        </p:txBody>
      </p:sp>
    </p:spTree>
    <p:extLst>
      <p:ext uri="{BB962C8B-B14F-4D97-AF65-F5344CB8AC3E}">
        <p14:creationId xmlns:p14="http://schemas.microsoft.com/office/powerpoint/2010/main" val="12473183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7883" y="990600"/>
            <a:ext cx="7543800" cy="838200"/>
          </a:xfrm>
        </p:spPr>
        <p:txBody>
          <a:bodyPr/>
          <a:lstStyle/>
          <a:p>
            <a:pPr algn="l"/>
            <a:r>
              <a:rPr lang="zh-CN" altLang="en-US" sz="3200" dirty="0"/>
              <a:t>例</a:t>
            </a:r>
            <a:r>
              <a:rPr lang="en-US" altLang="zh-CN" sz="3200" dirty="0"/>
              <a:t>3-17 </a:t>
            </a:r>
            <a:r>
              <a:rPr lang="zh-CN" altLang="en-US" sz="3200" dirty="0"/>
              <a:t>求绝对值函数的模板</a:t>
            </a:r>
          </a:p>
        </p:txBody>
      </p:sp>
      <p:sp>
        <p:nvSpPr>
          <p:cNvPr id="401411" name="Rectangle 3"/>
          <p:cNvSpPr>
            <a:spLocks noGrp="1" noChangeArrowheads="1"/>
          </p:cNvSpPr>
          <p:nvPr>
            <p:ph type="body" idx="1"/>
          </p:nvPr>
        </p:nvSpPr>
        <p:spPr>
          <a:xfrm>
            <a:off x="1066800" y="1828800"/>
            <a:ext cx="6934200" cy="4953000"/>
          </a:xfrm>
        </p:spPr>
        <p:txBody>
          <a:bodyPr/>
          <a:lstStyle/>
          <a:p>
            <a:pPr>
              <a:lnSpc>
                <a:spcPct val="75000"/>
              </a:lnSpc>
              <a:buClrTx/>
              <a:buFont typeface="Monotype Sorts" pitchFamily="2" charset="2"/>
              <a:buNone/>
            </a:pPr>
            <a:r>
              <a:rPr lang="en-US" altLang="zh-CN" sz="2400" dirty="0"/>
              <a:t>#include&lt;</a:t>
            </a:r>
            <a:r>
              <a:rPr lang="en-US" altLang="zh-CN" sz="2400" dirty="0" err="1"/>
              <a:t>iostream.h</a:t>
            </a:r>
            <a:r>
              <a:rPr lang="en-US" altLang="zh-CN" sz="2400" dirty="0"/>
              <a:t>&gt;</a:t>
            </a:r>
          </a:p>
          <a:p>
            <a:pPr>
              <a:lnSpc>
                <a:spcPct val="75000"/>
              </a:lnSpc>
              <a:buClrTx/>
              <a:buFont typeface="Monotype Sorts" pitchFamily="2" charset="2"/>
              <a:buNone/>
            </a:pPr>
            <a:endParaRPr lang="en-US" altLang="zh-CN" sz="2400" dirty="0"/>
          </a:p>
          <a:p>
            <a:pPr>
              <a:lnSpc>
                <a:spcPct val="75000"/>
              </a:lnSpc>
              <a:buClrTx/>
              <a:buFont typeface="Monotype Sorts" pitchFamily="2" charset="2"/>
              <a:buNone/>
            </a:pPr>
            <a:r>
              <a:rPr lang="en-US" altLang="zh-CN" sz="2400" dirty="0"/>
              <a:t>template&lt;</a:t>
            </a:r>
            <a:r>
              <a:rPr lang="en-US" altLang="zh-CN" sz="2400" dirty="0" err="1"/>
              <a:t>typename</a:t>
            </a:r>
            <a:r>
              <a:rPr lang="en-US" altLang="zh-CN" sz="2400" dirty="0"/>
              <a:t> </a:t>
            </a:r>
            <a:r>
              <a:rPr lang="en-US" altLang="zh-CN" sz="2400" dirty="0">
                <a:solidFill>
                  <a:srgbClr val="FF6600"/>
                </a:solidFill>
              </a:rPr>
              <a:t>T</a:t>
            </a:r>
            <a:r>
              <a:rPr lang="en-US" altLang="zh-CN" sz="2400" dirty="0"/>
              <a:t>&gt;</a:t>
            </a:r>
          </a:p>
          <a:p>
            <a:pPr>
              <a:lnSpc>
                <a:spcPct val="75000"/>
              </a:lnSpc>
              <a:buFont typeface="Monotype Sorts" pitchFamily="2" charset="2"/>
              <a:buNone/>
            </a:pPr>
            <a:r>
              <a:rPr lang="en-US" altLang="zh-CN" sz="2400" dirty="0">
                <a:solidFill>
                  <a:srgbClr val="FF6600"/>
                </a:solidFill>
              </a:rPr>
              <a:t>T</a:t>
            </a:r>
            <a:r>
              <a:rPr lang="en-US" altLang="zh-CN" sz="2400" dirty="0"/>
              <a:t> abs(</a:t>
            </a:r>
            <a:r>
              <a:rPr lang="en-US" altLang="zh-CN" sz="2400" dirty="0">
                <a:solidFill>
                  <a:srgbClr val="FF6600"/>
                </a:solidFill>
              </a:rPr>
              <a:t>T</a:t>
            </a:r>
            <a:r>
              <a:rPr lang="en-US" altLang="zh-CN" sz="2400" dirty="0"/>
              <a:t> x)</a:t>
            </a:r>
          </a:p>
          <a:p>
            <a:pPr>
              <a:lnSpc>
                <a:spcPct val="75000"/>
              </a:lnSpc>
              <a:buClrTx/>
              <a:buFont typeface="Monotype Sorts" pitchFamily="2" charset="2"/>
              <a:buNone/>
            </a:pPr>
            <a:r>
              <a:rPr lang="en-US" altLang="zh-CN" sz="2400" dirty="0"/>
              <a:t>{    return x&lt;0?-</a:t>
            </a:r>
            <a:r>
              <a:rPr lang="en-US" altLang="zh-CN" sz="2400" dirty="0" err="1"/>
              <a:t>x:x</a:t>
            </a:r>
            <a:r>
              <a:rPr lang="en-US" altLang="zh-CN" sz="2400" dirty="0"/>
              <a:t>;    }</a:t>
            </a:r>
          </a:p>
          <a:p>
            <a:pPr>
              <a:lnSpc>
                <a:spcPct val="75000"/>
              </a:lnSpc>
              <a:buClrTx/>
              <a:buFont typeface="Monotype Sorts" pitchFamily="2" charset="2"/>
              <a:buNone/>
            </a:pPr>
            <a:endParaRPr lang="en-US" altLang="zh-CN" sz="2400" dirty="0"/>
          </a:p>
          <a:p>
            <a:pPr>
              <a:lnSpc>
                <a:spcPct val="75000"/>
              </a:lnSpc>
              <a:buClrTx/>
              <a:buFont typeface="Monotype Sorts" pitchFamily="2" charset="2"/>
              <a:buNone/>
            </a:pPr>
            <a:r>
              <a:rPr lang="en-US" altLang="zh-CN" sz="2400" dirty="0"/>
              <a:t>void main</a:t>
            </a:r>
            <a:r>
              <a:rPr lang="en-US" altLang="zh-CN" dirty="0"/>
              <a:t>()</a:t>
            </a:r>
            <a:endParaRPr lang="zh-CN" altLang="en-US" sz="2400" dirty="0"/>
          </a:p>
          <a:p>
            <a:pPr>
              <a:lnSpc>
                <a:spcPct val="75000"/>
              </a:lnSpc>
              <a:buClrTx/>
              <a:buFont typeface="Monotype Sorts" pitchFamily="2" charset="2"/>
              <a:buNone/>
            </a:pPr>
            <a:r>
              <a:rPr lang="en-US" altLang="zh-CN" sz="2400" dirty="0"/>
              <a:t>{  </a:t>
            </a:r>
            <a:r>
              <a:rPr lang="en-US" altLang="zh-CN" sz="2400" dirty="0" err="1"/>
              <a:t>int</a:t>
            </a:r>
            <a:r>
              <a:rPr lang="en-US" altLang="zh-CN" sz="2400" dirty="0"/>
              <a:t> n=-5;</a:t>
            </a:r>
          </a:p>
          <a:p>
            <a:pPr>
              <a:lnSpc>
                <a:spcPct val="75000"/>
              </a:lnSpc>
              <a:buClrTx/>
              <a:buFont typeface="Monotype Sorts" pitchFamily="2" charset="2"/>
              <a:buNone/>
            </a:pPr>
            <a:r>
              <a:rPr lang="en-US" altLang="zh-CN" sz="2400" dirty="0"/>
              <a:t>    double d=-5.5;</a:t>
            </a:r>
          </a:p>
          <a:p>
            <a:pPr>
              <a:lnSpc>
                <a:spcPct val="75000"/>
              </a:lnSpc>
              <a:buClrTx/>
              <a:buFont typeface="Monotype Sorts" pitchFamily="2" charset="2"/>
              <a:buNone/>
            </a:pPr>
            <a:r>
              <a:rPr lang="en-US" altLang="zh-CN" sz="2400" dirty="0"/>
              <a:t>    </a:t>
            </a:r>
            <a:r>
              <a:rPr lang="en-US" altLang="zh-CN" sz="2400" dirty="0" err="1"/>
              <a:t>cout</a:t>
            </a:r>
            <a:r>
              <a:rPr lang="en-US" altLang="zh-CN" sz="2400" dirty="0"/>
              <a:t>&lt;&lt;abs(</a:t>
            </a:r>
            <a:r>
              <a:rPr lang="en-US" altLang="zh-CN" sz="2400" dirty="0">
                <a:solidFill>
                  <a:srgbClr val="FF6600"/>
                </a:solidFill>
              </a:rPr>
              <a:t>n</a:t>
            </a:r>
            <a:r>
              <a:rPr lang="en-US" altLang="zh-CN" sz="2400" dirty="0"/>
              <a:t>)&lt;&lt;</a:t>
            </a:r>
            <a:r>
              <a:rPr lang="en-US" altLang="zh-CN" sz="2400" dirty="0" err="1"/>
              <a:t>endl</a:t>
            </a:r>
            <a:r>
              <a:rPr lang="en-US" altLang="zh-CN" sz="2400" dirty="0"/>
              <a:t>;</a:t>
            </a:r>
          </a:p>
          <a:p>
            <a:pPr>
              <a:lnSpc>
                <a:spcPct val="75000"/>
              </a:lnSpc>
              <a:buClrTx/>
              <a:buFont typeface="Monotype Sorts" pitchFamily="2" charset="2"/>
              <a:buNone/>
            </a:pPr>
            <a:r>
              <a:rPr lang="en-US" altLang="zh-CN" sz="2400" dirty="0"/>
              <a:t>    </a:t>
            </a:r>
            <a:r>
              <a:rPr lang="en-US" altLang="zh-CN" sz="2400" dirty="0" err="1"/>
              <a:t>cout</a:t>
            </a:r>
            <a:r>
              <a:rPr lang="en-US" altLang="zh-CN" sz="2400" dirty="0"/>
              <a:t>&lt;&lt;abs(</a:t>
            </a:r>
            <a:r>
              <a:rPr lang="en-US" altLang="zh-CN" sz="2400" dirty="0">
                <a:solidFill>
                  <a:srgbClr val="FF6600"/>
                </a:solidFill>
              </a:rPr>
              <a:t>d</a:t>
            </a:r>
            <a:r>
              <a:rPr lang="en-US" altLang="zh-CN" sz="2400" dirty="0"/>
              <a:t>)&lt;&lt;</a:t>
            </a:r>
            <a:r>
              <a:rPr lang="en-US" altLang="zh-CN" sz="2400" dirty="0" err="1"/>
              <a:t>endl</a:t>
            </a:r>
            <a:r>
              <a:rPr lang="en-US" altLang="zh-CN" sz="2400" dirty="0"/>
              <a:t>;</a:t>
            </a:r>
          </a:p>
          <a:p>
            <a:pPr>
              <a:lnSpc>
                <a:spcPct val="75000"/>
              </a:lnSpc>
              <a:buClrTx/>
              <a:buFont typeface="Monotype Sorts" pitchFamily="2" charset="2"/>
              <a:buNone/>
            </a:pPr>
            <a:r>
              <a:rPr lang="en-US" altLang="zh-CN" sz="2400" dirty="0"/>
              <a:t>}</a:t>
            </a:r>
          </a:p>
        </p:txBody>
      </p:sp>
      <p:sp>
        <p:nvSpPr>
          <p:cNvPr id="4" name="Rectangle 2"/>
          <p:cNvSpPr txBox="1">
            <a:spLocks noChangeArrowheads="1"/>
          </p:cNvSpPr>
          <p:nvPr/>
        </p:nvSpPr>
        <p:spPr bwMode="auto">
          <a:xfrm>
            <a:off x="1828800" y="0"/>
            <a:ext cx="5486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zh-CN" altLang="en-US" kern="0"/>
              <a:t>函数模板</a:t>
            </a:r>
            <a:endParaRPr lang="zh-CN" altLang="en-US" kern="0" dirty="0"/>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66</a:t>
            </a:fld>
            <a:endParaRPr lang="en-US" altLang="zh-CN" dirty="0"/>
          </a:p>
        </p:txBody>
      </p:sp>
    </p:spTree>
    <p:extLst>
      <p:ext uri="{BB962C8B-B14F-4D97-AF65-F5344CB8AC3E}">
        <p14:creationId xmlns:p14="http://schemas.microsoft.com/office/powerpoint/2010/main" val="118378945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533400" y="1295400"/>
            <a:ext cx="7848600" cy="5486400"/>
          </a:xfrm>
        </p:spPr>
        <p:txBody>
          <a:bodyPr/>
          <a:lstStyle/>
          <a:p>
            <a:pPr>
              <a:buClrTx/>
            </a:pPr>
            <a:r>
              <a:rPr lang="zh-CN" altLang="en-US" sz="2800" dirty="0"/>
              <a:t>运行结果：</a:t>
            </a:r>
          </a:p>
          <a:p>
            <a:pPr lvl="1">
              <a:buFont typeface="Monotype Sorts" pitchFamily="2" charset="2"/>
              <a:buNone/>
            </a:pPr>
            <a:r>
              <a:rPr lang="en-US" altLang="zh-CN" sz="2400" dirty="0"/>
              <a:t>5</a:t>
            </a:r>
          </a:p>
          <a:p>
            <a:pPr lvl="1">
              <a:buFont typeface="Monotype Sorts" pitchFamily="2" charset="2"/>
              <a:buNone/>
            </a:pPr>
            <a:r>
              <a:rPr lang="en-US" altLang="zh-CN" sz="2400" dirty="0"/>
              <a:t>5.5</a:t>
            </a:r>
          </a:p>
          <a:p>
            <a:pPr>
              <a:buClrTx/>
            </a:pPr>
            <a:r>
              <a:rPr lang="zh-CN" altLang="en-US" sz="2800" dirty="0"/>
              <a:t>分析</a:t>
            </a:r>
          </a:p>
          <a:p>
            <a:pPr lvl="1"/>
            <a:r>
              <a:rPr lang="zh-CN" altLang="en-US" sz="2400" dirty="0"/>
              <a:t>编译器从调用</a:t>
            </a:r>
            <a:r>
              <a:rPr lang="en-US" altLang="zh-CN" sz="2400" dirty="0"/>
              <a:t>abs</a:t>
            </a:r>
            <a:r>
              <a:rPr lang="zh-CN" altLang="en-US" sz="2400" dirty="0"/>
              <a:t> </a:t>
            </a:r>
            <a:r>
              <a:rPr lang="en-US" altLang="zh-CN" sz="2400" dirty="0"/>
              <a:t>()</a:t>
            </a:r>
            <a:r>
              <a:rPr lang="zh-CN" altLang="en-US" sz="2400" dirty="0"/>
              <a:t>时实参的类型，推导出函数模板的类型参数。例如，对于调用表达式</a:t>
            </a:r>
            <a:r>
              <a:rPr lang="en-US" altLang="zh-CN" sz="2400" dirty="0"/>
              <a:t>abs(n)</a:t>
            </a:r>
            <a:r>
              <a:rPr lang="zh-CN" altLang="en-US" sz="2400" dirty="0"/>
              <a:t>，由于实参</a:t>
            </a:r>
            <a:r>
              <a:rPr lang="en-US" altLang="zh-CN" sz="2400" dirty="0"/>
              <a:t>n</a:t>
            </a:r>
            <a:r>
              <a:rPr lang="zh-CN" altLang="en-US" sz="2400" dirty="0"/>
              <a:t>为</a:t>
            </a:r>
            <a:r>
              <a:rPr lang="en-US" altLang="zh-CN" sz="2400" dirty="0" err="1"/>
              <a:t>int</a:t>
            </a:r>
            <a:r>
              <a:rPr lang="zh-CN" altLang="en-US" sz="2400" dirty="0"/>
              <a:t>型，所以推导出模板中类型参数</a:t>
            </a:r>
            <a:r>
              <a:rPr lang="en-US" altLang="zh-CN" sz="2400" dirty="0"/>
              <a:t>T</a:t>
            </a:r>
            <a:r>
              <a:rPr lang="zh-CN" altLang="en-US" sz="2400" dirty="0"/>
              <a:t>为</a:t>
            </a:r>
            <a:r>
              <a:rPr lang="en-US" altLang="zh-CN" sz="2400" dirty="0" err="1"/>
              <a:t>int</a:t>
            </a:r>
            <a:r>
              <a:rPr lang="zh-CN" altLang="en-US" sz="2400" dirty="0"/>
              <a:t>。</a:t>
            </a:r>
          </a:p>
          <a:p>
            <a:pPr lvl="1"/>
            <a:r>
              <a:rPr lang="zh-CN" altLang="en-US" sz="2400" dirty="0"/>
              <a:t>当类型参数的含义确定后，编译器将</a:t>
            </a:r>
            <a:r>
              <a:rPr lang="zh-CN" altLang="en-US" sz="2400" dirty="0">
                <a:solidFill>
                  <a:srgbClr val="FF0000"/>
                </a:solidFill>
              </a:rPr>
              <a:t>以函数模板为样板，生成一个函数</a:t>
            </a:r>
            <a:r>
              <a:rPr lang="zh-CN" altLang="en-US" sz="2400" dirty="0"/>
              <a:t>：</a:t>
            </a:r>
            <a:br>
              <a:rPr lang="zh-CN" altLang="en-US" sz="2400" dirty="0"/>
            </a:br>
            <a:r>
              <a:rPr lang="en-US" altLang="zh-CN" sz="2400" dirty="0" err="1"/>
              <a:t>int</a:t>
            </a:r>
            <a:r>
              <a:rPr lang="en-US" altLang="zh-CN" sz="2400" dirty="0"/>
              <a:t> abs(</a:t>
            </a:r>
            <a:r>
              <a:rPr lang="en-US" altLang="zh-CN" sz="2400" dirty="0" err="1"/>
              <a:t>int</a:t>
            </a:r>
            <a:r>
              <a:rPr lang="en-US" altLang="zh-CN" sz="2400" dirty="0"/>
              <a:t> x)</a:t>
            </a:r>
            <a:br>
              <a:rPr lang="en-US" altLang="zh-CN" sz="2400" dirty="0"/>
            </a:br>
            <a:r>
              <a:rPr lang="en-US" altLang="zh-CN" sz="2400" dirty="0"/>
              <a:t>{    return x&lt;0?-</a:t>
            </a:r>
            <a:r>
              <a:rPr lang="en-US" altLang="zh-CN" sz="2400" dirty="0" err="1"/>
              <a:t>x:x</a:t>
            </a:r>
            <a:r>
              <a:rPr lang="en-US" altLang="zh-CN" sz="2400" dirty="0"/>
              <a:t>;  }</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67</a:t>
            </a:fld>
            <a:endParaRPr lang="en-US" altLang="zh-CN" dirty="0"/>
          </a:p>
        </p:txBody>
      </p:sp>
      <p:sp>
        <p:nvSpPr>
          <p:cNvPr id="4" name="Rectangle 2"/>
          <p:cNvSpPr txBox="1">
            <a:spLocks noChangeArrowheads="1"/>
          </p:cNvSpPr>
          <p:nvPr/>
        </p:nvSpPr>
        <p:spPr bwMode="auto">
          <a:xfrm>
            <a:off x="1828800" y="0"/>
            <a:ext cx="5486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zh-CN" altLang="en-US" kern="0"/>
              <a:t>函数模板</a:t>
            </a:r>
            <a:endParaRPr lang="zh-CN" altLang="en-US" kern="0" dirty="0"/>
          </a:p>
        </p:txBody>
      </p:sp>
    </p:spTree>
    <p:extLst>
      <p:ext uri="{BB962C8B-B14F-4D97-AF65-F5344CB8AC3E}">
        <p14:creationId xmlns:p14="http://schemas.microsoft.com/office/powerpoint/2010/main" val="250522219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1219200" y="0"/>
            <a:ext cx="6704013" cy="954087"/>
          </a:xfrm>
        </p:spPr>
        <p:txBody>
          <a:bodyPr/>
          <a:lstStyle/>
          <a:p>
            <a:r>
              <a:rPr lang="en-US" altLang="zh-CN" dirty="0"/>
              <a:t>3.5  </a:t>
            </a:r>
            <a:r>
              <a:rPr lang="zh-CN" altLang="en-US" dirty="0"/>
              <a:t>使用</a:t>
            </a:r>
            <a:r>
              <a:rPr lang="en-US" altLang="zh-CN" dirty="0"/>
              <a:t>C++</a:t>
            </a:r>
            <a:r>
              <a:rPr lang="zh-CN" altLang="en-US" dirty="0"/>
              <a:t>系统函数</a:t>
            </a:r>
          </a:p>
        </p:txBody>
      </p:sp>
      <p:sp>
        <p:nvSpPr>
          <p:cNvPr id="72707" name="内容占位符 2"/>
          <p:cNvSpPr>
            <a:spLocks noGrp="1"/>
          </p:cNvSpPr>
          <p:nvPr>
            <p:ph idx="1"/>
          </p:nvPr>
        </p:nvSpPr>
        <p:spPr>
          <a:xfrm>
            <a:off x="543910" y="1524000"/>
            <a:ext cx="7990490" cy="3886200"/>
          </a:xfrm>
        </p:spPr>
        <p:txBody>
          <a:bodyPr/>
          <a:lstStyle/>
          <a:p>
            <a:pPr eaLnBrk="1" hangingPunct="1">
              <a:lnSpc>
                <a:spcPct val="120000"/>
              </a:lnSpc>
            </a:pPr>
            <a:r>
              <a:rPr lang="en-US" altLang="zh-CN" sz="2800" dirty="0"/>
              <a:t>C++</a:t>
            </a:r>
            <a:r>
              <a:rPr lang="zh-CN" altLang="en-US" sz="2800" dirty="0"/>
              <a:t>的系统库中提供了几百个函数可供程序员使用。</a:t>
            </a:r>
            <a:endParaRPr lang="en-US" altLang="zh-CN" sz="2800" dirty="0"/>
          </a:p>
          <a:p>
            <a:pPr marL="0" indent="0" eaLnBrk="1" hangingPunct="1">
              <a:lnSpc>
                <a:spcPct val="120000"/>
              </a:lnSpc>
              <a:buNone/>
            </a:pPr>
            <a:r>
              <a:rPr lang="en-US" altLang="zh-CN" sz="2800" dirty="0"/>
              <a:t>	</a:t>
            </a:r>
            <a:r>
              <a:rPr lang="zh-CN" altLang="en-US" sz="2400" dirty="0"/>
              <a:t>例如：求平方根函数</a:t>
            </a:r>
            <a:r>
              <a:rPr lang="en-US" altLang="zh-CN" sz="2400" dirty="0"/>
              <a:t>(</a:t>
            </a:r>
            <a:r>
              <a:rPr lang="en-US" altLang="zh-CN" sz="2400" dirty="0" err="1"/>
              <a:t>sprt</a:t>
            </a:r>
            <a:r>
              <a:rPr lang="en-US" altLang="zh-CN" sz="2400" dirty="0"/>
              <a:t>)</a:t>
            </a:r>
            <a:r>
              <a:rPr lang="zh-CN" altLang="en-US" sz="2400" dirty="0"/>
              <a:t>、求绝对值函数</a:t>
            </a:r>
            <a:r>
              <a:rPr lang="en-US" altLang="zh-CN" sz="2400" dirty="0"/>
              <a:t>(abs)</a:t>
            </a:r>
            <a:r>
              <a:rPr lang="zh-CN" altLang="en-US" sz="2400" dirty="0"/>
              <a:t>等。</a:t>
            </a:r>
          </a:p>
          <a:p>
            <a:pPr eaLnBrk="1" hangingPunct="1">
              <a:lnSpc>
                <a:spcPct val="120000"/>
              </a:lnSpc>
            </a:pPr>
            <a:r>
              <a:rPr lang="zh-CN" altLang="en-US" sz="2800" dirty="0"/>
              <a:t>使用系统函数时要包含相应的头文件。</a:t>
            </a:r>
          </a:p>
          <a:p>
            <a:pPr marL="457200" lvl="1" indent="457200" eaLnBrk="1" hangingPunct="1">
              <a:lnSpc>
                <a:spcPct val="120000"/>
              </a:lnSpc>
              <a:buFontTx/>
              <a:buNone/>
            </a:pPr>
            <a:r>
              <a:rPr lang="zh-CN" altLang="en-US" sz="2400" dirty="0"/>
              <a:t>例如：</a:t>
            </a:r>
            <a:r>
              <a:rPr lang="en-US" altLang="zh-CN" sz="2400" dirty="0" err="1"/>
              <a:t>cmath</a:t>
            </a:r>
            <a:r>
              <a:rPr lang="en-US" altLang="zh-CN" sz="2400" dirty="0"/>
              <a:t> </a:t>
            </a:r>
            <a:r>
              <a:rPr lang="zh-CN" altLang="en-US" sz="2400" dirty="0"/>
              <a:t>或 </a:t>
            </a:r>
            <a:r>
              <a:rPr lang="en-US" altLang="zh-CN" sz="2400" dirty="0" err="1"/>
              <a:t>math.h</a:t>
            </a:r>
            <a:endParaRPr lang="en-US" altLang="zh-CN" sz="2400" dirty="0">
              <a:latin typeface="宋体" panose="02010600030101010101" pitchFamily="2" charset="-122"/>
            </a:endParaRPr>
          </a:p>
          <a:p>
            <a:endParaRPr lang="zh-CN" altLang="en-US" sz="2800" dirty="0"/>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68</a:t>
            </a:fld>
            <a:endParaRPr lang="en-US" altLang="zh-CN" dirty="0"/>
          </a:p>
        </p:txBody>
      </p:sp>
    </p:spTree>
    <p:extLst>
      <p:ext uri="{BB962C8B-B14F-4D97-AF65-F5344CB8AC3E}">
        <p14:creationId xmlns:p14="http://schemas.microsoft.com/office/powerpoint/2010/main" val="404783008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0" y="950913"/>
            <a:ext cx="6704013" cy="954087"/>
          </a:xfrm>
        </p:spPr>
        <p:txBody>
          <a:bodyPr/>
          <a:lstStyle/>
          <a:p>
            <a:pPr algn="l"/>
            <a:r>
              <a:rPr lang="zh-CN" altLang="en-US" dirty="0"/>
              <a:t>例</a:t>
            </a:r>
            <a:r>
              <a:rPr lang="en-US" altLang="zh-CN" dirty="0"/>
              <a:t>3-17 </a:t>
            </a:r>
            <a:r>
              <a:rPr lang="zh-CN" altLang="en-US" dirty="0"/>
              <a:t>系统函数应用举例</a:t>
            </a:r>
          </a:p>
        </p:txBody>
      </p:sp>
      <p:sp>
        <p:nvSpPr>
          <p:cNvPr id="73731" name="内容占位符 2"/>
          <p:cNvSpPr>
            <a:spLocks noGrp="1"/>
          </p:cNvSpPr>
          <p:nvPr>
            <p:ph idx="1"/>
          </p:nvPr>
        </p:nvSpPr>
        <p:spPr>
          <a:xfrm>
            <a:off x="556418" y="1905000"/>
            <a:ext cx="8029575" cy="3200400"/>
          </a:xfrm>
        </p:spPr>
        <p:txBody>
          <a:bodyPr/>
          <a:lstStyle/>
          <a:p>
            <a:pPr eaLnBrk="1" hangingPunct="1"/>
            <a:r>
              <a:rPr lang="zh-CN" altLang="en-US" sz="2800" dirty="0"/>
              <a:t>题目：</a:t>
            </a:r>
          </a:p>
          <a:p>
            <a:pPr marL="457200" lvl="1" indent="0" eaLnBrk="1" hangingPunct="1">
              <a:buFontTx/>
              <a:buNone/>
            </a:pPr>
            <a:r>
              <a:rPr lang="zh-CN" altLang="en-US" sz="2400" dirty="0"/>
              <a:t>从键盘输入一个角度值，求出该角度的正弦值、余弦值和正切值。</a:t>
            </a:r>
          </a:p>
          <a:p>
            <a:pPr eaLnBrk="1" hangingPunct="1"/>
            <a:r>
              <a:rPr lang="zh-CN" altLang="en-US" sz="2800" dirty="0"/>
              <a:t>分析：</a:t>
            </a:r>
          </a:p>
          <a:p>
            <a:pPr marL="457200" lvl="1" indent="0" eaLnBrk="1" hangingPunct="1">
              <a:buFontTx/>
              <a:buNone/>
            </a:pPr>
            <a:r>
              <a:rPr lang="zh-CN" altLang="en-US" sz="2400" dirty="0"/>
              <a:t>系统函数中提供了求正弦值、余弦值和正切值的函数：</a:t>
            </a:r>
            <a:r>
              <a:rPr lang="en-US" altLang="zh-CN" sz="2400" dirty="0"/>
              <a:t>sin()</a:t>
            </a:r>
            <a:r>
              <a:rPr lang="zh-CN" altLang="en-US" sz="2400" dirty="0"/>
              <a:t>、</a:t>
            </a:r>
            <a:r>
              <a:rPr lang="en-US" altLang="zh-CN" sz="2400" dirty="0"/>
              <a:t>cos()</a:t>
            </a:r>
            <a:r>
              <a:rPr lang="zh-CN" altLang="en-US" sz="2400" dirty="0"/>
              <a:t>、</a:t>
            </a:r>
            <a:r>
              <a:rPr lang="en-US" altLang="zh-CN" sz="2400" dirty="0"/>
              <a:t>tan()</a:t>
            </a:r>
            <a:r>
              <a:rPr lang="zh-CN" altLang="en-US" sz="2400" dirty="0"/>
              <a:t>，函数的说明在头文件</a:t>
            </a:r>
            <a:r>
              <a:rPr lang="en-US" altLang="zh-CN" sz="2400" dirty="0" err="1"/>
              <a:t>cmath</a:t>
            </a:r>
            <a:r>
              <a:rPr lang="zh-CN" altLang="en-US" sz="2400" dirty="0"/>
              <a:t>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69</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3.5  </a:t>
            </a:r>
            <a:r>
              <a:rPr lang="zh-CN" altLang="en-US" kern="0"/>
              <a:t>使用</a:t>
            </a:r>
            <a:r>
              <a:rPr lang="en-US" altLang="zh-CN" kern="0"/>
              <a:t>C++</a:t>
            </a:r>
            <a:r>
              <a:rPr lang="zh-CN" altLang="en-US" kern="0"/>
              <a:t>系统函数</a:t>
            </a:r>
            <a:endParaRPr lang="zh-CN" altLang="en-US" kern="0" dirty="0"/>
          </a:p>
        </p:txBody>
      </p:sp>
    </p:spTree>
    <p:extLst>
      <p:ext uri="{BB962C8B-B14F-4D97-AF65-F5344CB8AC3E}">
        <p14:creationId xmlns:p14="http://schemas.microsoft.com/office/powerpoint/2010/main" val="33809281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8143" y="950913"/>
            <a:ext cx="6704013" cy="954087"/>
          </a:xfrm>
        </p:spPr>
        <p:txBody>
          <a:bodyPr/>
          <a:lstStyle/>
          <a:p>
            <a:pPr algn="l" eaLnBrk="1" hangingPunct="1"/>
            <a:r>
              <a:rPr lang="en-US" altLang="zh-CN"/>
              <a:t>3.1.1 </a:t>
            </a:r>
            <a:r>
              <a:rPr lang="zh-CN" altLang="en-US"/>
              <a:t>函数</a:t>
            </a:r>
            <a:r>
              <a:rPr lang="zh-CN" altLang="en-US" dirty="0"/>
              <a:t>定义（续）</a:t>
            </a:r>
          </a:p>
        </p:txBody>
      </p:sp>
      <p:sp>
        <p:nvSpPr>
          <p:cNvPr id="3" name="内容占位符 2"/>
          <p:cNvSpPr>
            <a:spLocks noGrp="1"/>
          </p:cNvSpPr>
          <p:nvPr>
            <p:ph idx="1"/>
          </p:nvPr>
        </p:nvSpPr>
        <p:spPr>
          <a:xfrm>
            <a:off x="457200" y="1905000"/>
            <a:ext cx="8029575" cy="4191000"/>
          </a:xfrm>
        </p:spPr>
        <p:txBody>
          <a:bodyPr>
            <a:normAutofit/>
          </a:bodyPr>
          <a:lstStyle/>
          <a:p>
            <a:pPr marL="365760" indent="-256032" eaLnBrk="1" fontAlgn="auto" hangingPunct="1">
              <a:spcAft>
                <a:spcPts val="0"/>
              </a:spcAft>
              <a:buClr>
                <a:schemeClr val="accent3"/>
              </a:buClr>
              <a:buFont typeface="Georgia"/>
              <a:buChar char="•"/>
              <a:defRPr/>
            </a:pPr>
            <a:r>
              <a:rPr lang="zh-CN" altLang="en-US" sz="2800" dirty="0"/>
              <a:t>形式参数表</a:t>
            </a:r>
          </a:p>
          <a:p>
            <a:pPr marL="658368" lvl="1" indent="-246888" eaLnBrk="1" fontAlgn="auto" hangingPunct="1">
              <a:spcAft>
                <a:spcPts val="0"/>
              </a:spcAft>
              <a:buFont typeface="Georgia"/>
              <a:buNone/>
              <a:defRPr/>
            </a:pPr>
            <a:r>
              <a:rPr lang="en-US" altLang="zh-CN" sz="2800" noProof="1"/>
              <a:t>&lt;type</a:t>
            </a:r>
            <a:r>
              <a:rPr lang="en-US" altLang="zh-CN" sz="2800" baseline="-25000" noProof="1"/>
              <a:t>1</a:t>
            </a:r>
            <a:r>
              <a:rPr lang="en-US" altLang="zh-CN" sz="2800" noProof="1"/>
              <a:t>&gt; name</a:t>
            </a:r>
            <a:r>
              <a:rPr lang="en-US" altLang="zh-CN" sz="2800" baseline="-25000" noProof="1"/>
              <a:t>1</a:t>
            </a:r>
            <a:r>
              <a:rPr lang="en-US" altLang="zh-CN" sz="2800" noProof="1"/>
              <a:t>, &lt;type</a:t>
            </a:r>
            <a:r>
              <a:rPr lang="en-US" altLang="zh-CN" sz="2800" baseline="-25000" noProof="1"/>
              <a:t>2</a:t>
            </a:r>
            <a:r>
              <a:rPr lang="en-US" altLang="zh-CN" sz="2800" noProof="1"/>
              <a:t>&gt; name</a:t>
            </a:r>
            <a:r>
              <a:rPr lang="en-US" altLang="zh-CN" sz="2800" baseline="-25000" noProof="1"/>
              <a:t>2</a:t>
            </a:r>
            <a:r>
              <a:rPr lang="en-US" altLang="zh-CN" sz="2800" noProof="1"/>
              <a:t>, ..., &lt;type</a:t>
            </a:r>
            <a:r>
              <a:rPr lang="en-US" altLang="zh-CN" sz="2800" baseline="-25000" noProof="1"/>
              <a:t>n</a:t>
            </a:r>
            <a:r>
              <a:rPr lang="en-US" altLang="zh-CN" sz="2800" noProof="1"/>
              <a:t>&gt; name</a:t>
            </a:r>
            <a:r>
              <a:rPr lang="en-US" altLang="zh-CN" sz="2800" baseline="-25000" noProof="1"/>
              <a:t>n</a:t>
            </a:r>
          </a:p>
          <a:p>
            <a:pPr marL="365760" indent="-256032" eaLnBrk="1" fontAlgn="auto" hangingPunct="1">
              <a:spcAft>
                <a:spcPts val="0"/>
              </a:spcAft>
              <a:buClr>
                <a:schemeClr val="accent3"/>
              </a:buClr>
              <a:buFont typeface="Georgia"/>
              <a:buChar char="•"/>
              <a:defRPr/>
            </a:pPr>
            <a:r>
              <a:rPr lang="zh-CN" altLang="en-US" sz="2800" dirty="0"/>
              <a:t>函数的返回值</a:t>
            </a:r>
          </a:p>
          <a:p>
            <a:pPr marL="658368" lvl="1" indent="-246888" eaLnBrk="1" fontAlgn="auto" hangingPunct="1">
              <a:spcAft>
                <a:spcPts val="0"/>
              </a:spcAft>
              <a:buFont typeface="Georgia"/>
              <a:buChar char="▫"/>
              <a:defRPr/>
            </a:pPr>
            <a:r>
              <a:rPr lang="zh-CN" altLang="en-US" sz="2400" dirty="0"/>
              <a:t>由 </a:t>
            </a:r>
            <a:r>
              <a:rPr lang="en-US" altLang="zh-CN" sz="2400" dirty="0"/>
              <a:t>return </a:t>
            </a:r>
            <a:r>
              <a:rPr lang="zh-CN" altLang="en-US" sz="2400" dirty="0"/>
              <a:t>语句给出，例如：</a:t>
            </a:r>
            <a:br>
              <a:rPr lang="zh-CN" altLang="en-US" sz="2400" dirty="0"/>
            </a:br>
            <a:r>
              <a:rPr lang="en-US" altLang="zh-CN" sz="2400" dirty="0">
                <a:solidFill>
                  <a:schemeClr val="accent4">
                    <a:lumMod val="75000"/>
                  </a:schemeClr>
                </a:solidFill>
              </a:rPr>
              <a:t>return  0;</a:t>
            </a:r>
          </a:p>
          <a:p>
            <a:pPr marL="658368" lvl="1" indent="-246888" eaLnBrk="1" fontAlgn="auto" hangingPunct="1">
              <a:spcAft>
                <a:spcPts val="0"/>
              </a:spcAft>
              <a:buFont typeface="Georgia"/>
              <a:buChar char="▫"/>
              <a:defRPr/>
            </a:pPr>
            <a:r>
              <a:rPr lang="zh-CN" altLang="en-US" sz="2400" dirty="0"/>
              <a:t>无返回值的函数（</a:t>
            </a:r>
            <a:r>
              <a:rPr lang="en-US" altLang="zh-CN" sz="2400" dirty="0"/>
              <a:t>void</a:t>
            </a:r>
            <a:r>
              <a:rPr lang="zh-CN" altLang="en-US" sz="2400" dirty="0"/>
              <a:t>类型），不必写</a:t>
            </a:r>
            <a:r>
              <a:rPr lang="en-US" altLang="zh-CN" sz="2400" dirty="0"/>
              <a:t>return</a:t>
            </a:r>
            <a:r>
              <a:rPr lang="zh-CN" altLang="en-US" sz="2400" dirty="0"/>
              <a:t>语句。</a:t>
            </a:r>
          </a:p>
        </p:txBody>
      </p:sp>
      <p:sp>
        <p:nvSpPr>
          <p:cNvPr id="5" name="标题 4"/>
          <p:cNvSpPr txBox="1">
            <a:spLocks/>
          </p:cNvSpPr>
          <p:nvPr/>
        </p:nvSpPr>
        <p:spPr>
          <a:xfrm>
            <a:off x="2514600" y="259557"/>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Tree>
    <p:extLst>
      <p:ext uri="{BB962C8B-B14F-4D97-AF65-F5344CB8AC3E}">
        <p14:creationId xmlns:p14="http://schemas.microsoft.com/office/powerpoint/2010/main" val="142958604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038" y="1143000"/>
            <a:ext cx="8539162" cy="5502275"/>
          </a:xfrm>
          <a:solidFill>
            <a:srgbClr val="85FFFF"/>
          </a:solidFill>
        </p:spPr>
        <p:txBody>
          <a:bodyPr>
            <a:normAutofit fontScale="85000" lnSpcReduction="20000"/>
          </a:bodyPr>
          <a:lstStyle/>
          <a:p>
            <a:pPr eaLnBrk="1" hangingPunct="1">
              <a:lnSpc>
                <a:spcPct val="120000"/>
              </a:lnSpc>
              <a:spcBef>
                <a:spcPts val="0"/>
              </a:spcBef>
              <a:buFont typeface="Wingdings" pitchFamily="2" charset="2"/>
              <a:buNone/>
              <a:defRPr/>
            </a:pPr>
            <a:r>
              <a:rPr lang="en-US" altLang="zh-CN" dirty="0"/>
              <a:t>#include &lt;</a:t>
            </a:r>
            <a:r>
              <a:rPr lang="en-US" altLang="zh-CN" dirty="0" err="1"/>
              <a:t>iostream</a:t>
            </a:r>
            <a:r>
              <a:rPr lang="en-US" altLang="zh-CN" dirty="0"/>
              <a:t>&gt;</a:t>
            </a:r>
          </a:p>
          <a:p>
            <a:pPr eaLnBrk="1" hangingPunct="1">
              <a:lnSpc>
                <a:spcPct val="120000"/>
              </a:lnSpc>
              <a:spcBef>
                <a:spcPts val="0"/>
              </a:spcBef>
              <a:buFont typeface="Wingdings" pitchFamily="2" charset="2"/>
              <a:buNone/>
              <a:defRPr/>
            </a:pPr>
            <a:r>
              <a:rPr lang="en-US" altLang="zh-CN" dirty="0"/>
              <a:t>#include &lt;</a:t>
            </a:r>
            <a:r>
              <a:rPr lang="en-US" altLang="zh-CN" dirty="0" err="1"/>
              <a:t>cmath</a:t>
            </a:r>
            <a:r>
              <a:rPr lang="en-US" altLang="zh-CN" dirty="0"/>
              <a:t>&gt;</a:t>
            </a:r>
          </a:p>
          <a:p>
            <a:pPr eaLnBrk="1" hangingPunct="1">
              <a:lnSpc>
                <a:spcPct val="120000"/>
              </a:lnSpc>
              <a:spcBef>
                <a:spcPts val="0"/>
              </a:spcBef>
              <a:buFont typeface="Wingdings" pitchFamily="2" charset="2"/>
              <a:buNone/>
              <a:defRPr/>
            </a:pPr>
            <a:r>
              <a:rPr lang="en-US" altLang="zh-CN" dirty="0"/>
              <a:t>using namespace </a:t>
            </a:r>
            <a:r>
              <a:rPr lang="en-US" altLang="zh-CN" dirty="0" err="1"/>
              <a:t>std</a:t>
            </a:r>
            <a:r>
              <a:rPr lang="en-US" altLang="zh-CN" dirty="0"/>
              <a:t>;</a:t>
            </a:r>
          </a:p>
          <a:p>
            <a:pPr eaLnBrk="1" hangingPunct="1">
              <a:lnSpc>
                <a:spcPct val="120000"/>
              </a:lnSpc>
              <a:spcBef>
                <a:spcPts val="0"/>
              </a:spcBef>
              <a:buFont typeface="Wingdings" pitchFamily="2" charset="2"/>
              <a:buNone/>
              <a:defRPr/>
            </a:pPr>
            <a:endParaRPr lang="en-US" altLang="zh-CN" dirty="0"/>
          </a:p>
          <a:p>
            <a:pPr eaLnBrk="1" hangingPunct="1">
              <a:lnSpc>
                <a:spcPct val="120000"/>
              </a:lnSpc>
              <a:spcBef>
                <a:spcPts val="0"/>
              </a:spcBef>
              <a:buFont typeface="Wingdings" pitchFamily="2" charset="2"/>
              <a:buNone/>
              <a:defRPr/>
            </a:pPr>
            <a:r>
              <a:rPr lang="en-US" altLang="zh-CN" dirty="0" err="1"/>
              <a:t>const</a:t>
            </a:r>
            <a:r>
              <a:rPr lang="en-US" altLang="zh-CN" dirty="0"/>
              <a:t> double PI = 3.14159265358979;</a:t>
            </a:r>
          </a:p>
          <a:p>
            <a:pPr eaLnBrk="1" hangingPunct="1">
              <a:lnSpc>
                <a:spcPct val="120000"/>
              </a:lnSpc>
              <a:spcBef>
                <a:spcPts val="0"/>
              </a:spcBef>
              <a:buFont typeface="Wingdings" pitchFamily="2" charset="2"/>
              <a:buNone/>
              <a:defRPr/>
            </a:pPr>
            <a:endParaRPr lang="en-US" altLang="zh-CN" dirty="0"/>
          </a:p>
          <a:p>
            <a:pPr eaLnBrk="1" hangingPunct="1">
              <a:lnSpc>
                <a:spcPct val="120000"/>
              </a:lnSpc>
              <a:spcBef>
                <a:spcPts val="0"/>
              </a:spcBef>
              <a:buFont typeface="Wingdings" pitchFamily="2" charset="2"/>
              <a:buNone/>
              <a:defRPr/>
            </a:pPr>
            <a:r>
              <a:rPr lang="en-US" altLang="zh-CN" dirty="0" err="1"/>
              <a:t>int</a:t>
            </a:r>
            <a:r>
              <a:rPr lang="en-US" altLang="zh-CN" dirty="0"/>
              <a:t> main() {</a:t>
            </a:r>
          </a:p>
          <a:p>
            <a:pPr eaLnBrk="1" hangingPunct="1">
              <a:lnSpc>
                <a:spcPct val="120000"/>
              </a:lnSpc>
              <a:spcBef>
                <a:spcPts val="0"/>
              </a:spcBef>
              <a:buFont typeface="Wingdings" pitchFamily="2" charset="2"/>
              <a:buNone/>
              <a:defRPr/>
            </a:pPr>
            <a:r>
              <a:rPr lang="en-US" altLang="zh-CN" dirty="0"/>
              <a:t>	double angle;</a:t>
            </a:r>
          </a:p>
          <a:p>
            <a:pPr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"Please enter an angle: ";</a:t>
            </a:r>
          </a:p>
          <a:p>
            <a:pPr eaLnBrk="1" hangingPunct="1">
              <a:lnSpc>
                <a:spcPct val="120000"/>
              </a:lnSpc>
              <a:spcBef>
                <a:spcPts val="0"/>
              </a:spcBef>
              <a:buFont typeface="Wingdings" pitchFamily="2" charset="2"/>
              <a:buNone/>
              <a:defRPr/>
            </a:pPr>
            <a:r>
              <a:rPr lang="en-US" altLang="zh-CN" dirty="0"/>
              <a:t>	</a:t>
            </a:r>
            <a:r>
              <a:rPr lang="en-US" altLang="zh-CN" dirty="0" err="1"/>
              <a:t>cin</a:t>
            </a:r>
            <a:r>
              <a:rPr lang="en-US" altLang="zh-CN" dirty="0"/>
              <a:t> &gt;&gt; angle;	//</a:t>
            </a:r>
            <a:r>
              <a:rPr lang="zh-CN" altLang="en-US" dirty="0"/>
              <a:t>输入角度值</a:t>
            </a:r>
          </a:p>
          <a:p>
            <a:pPr eaLnBrk="1" hangingPunct="1">
              <a:lnSpc>
                <a:spcPct val="120000"/>
              </a:lnSpc>
              <a:spcBef>
                <a:spcPts val="0"/>
              </a:spcBef>
              <a:buFont typeface="Wingdings" pitchFamily="2" charset="2"/>
              <a:buNone/>
              <a:defRPr/>
            </a:pPr>
            <a:endParaRPr lang="zh-CN" altLang="en-US" dirty="0"/>
          </a:p>
          <a:p>
            <a:pPr eaLnBrk="1" hangingPunct="1">
              <a:lnSpc>
                <a:spcPct val="120000"/>
              </a:lnSpc>
              <a:spcBef>
                <a:spcPts val="0"/>
              </a:spcBef>
              <a:buFont typeface="Wingdings" pitchFamily="2" charset="2"/>
              <a:buNone/>
              <a:defRPr/>
            </a:pPr>
            <a:r>
              <a:rPr lang="zh-CN" altLang="en-US" dirty="0"/>
              <a:t>	</a:t>
            </a:r>
            <a:r>
              <a:rPr lang="en-US" altLang="zh-CN" dirty="0"/>
              <a:t>double radian = angle * PI / 180;	//</a:t>
            </a:r>
            <a:r>
              <a:rPr lang="zh-CN" altLang="en-US" dirty="0"/>
              <a:t>转化为弧度值</a:t>
            </a:r>
          </a:p>
          <a:p>
            <a:pPr eaLnBrk="1" hangingPunct="1">
              <a:lnSpc>
                <a:spcPct val="120000"/>
              </a:lnSpc>
              <a:spcBef>
                <a:spcPts val="0"/>
              </a:spcBef>
              <a:buFont typeface="Wingdings" pitchFamily="2" charset="2"/>
              <a:buNone/>
              <a:defRPr/>
            </a:pPr>
            <a:r>
              <a:rPr lang="zh-CN" altLang="en-US" dirty="0"/>
              <a:t>	</a:t>
            </a:r>
            <a:r>
              <a:rPr lang="en-US" altLang="zh-CN" dirty="0" err="1"/>
              <a:t>cout</a:t>
            </a:r>
            <a:r>
              <a:rPr lang="en-US" altLang="zh-CN" dirty="0"/>
              <a:t> &lt;&lt; "sin(" &lt;&lt; angle &lt;&lt; ") = " &lt;&lt; sin(radian) &lt;&lt;</a:t>
            </a:r>
            <a:r>
              <a:rPr lang="en-US" altLang="zh-CN" dirty="0" err="1"/>
              <a:t>endl</a:t>
            </a:r>
            <a:r>
              <a:rPr lang="en-US" altLang="zh-CN" dirty="0"/>
              <a:t>;</a:t>
            </a:r>
          </a:p>
          <a:p>
            <a:pPr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a:t>
            </a:r>
            <a:r>
              <a:rPr lang="en-US" altLang="zh-CN" dirty="0" err="1"/>
              <a:t>cos</a:t>
            </a:r>
            <a:r>
              <a:rPr lang="en-US" altLang="zh-CN" dirty="0"/>
              <a:t>(" &lt;&lt; angle &lt;&lt; ") = " &lt;&lt; </a:t>
            </a:r>
            <a:r>
              <a:rPr lang="en-US" altLang="zh-CN" dirty="0" err="1"/>
              <a:t>cos</a:t>
            </a:r>
            <a:r>
              <a:rPr lang="en-US" altLang="zh-CN" dirty="0"/>
              <a:t>(radian) &lt;&lt;</a:t>
            </a:r>
            <a:r>
              <a:rPr lang="en-US" altLang="zh-CN" dirty="0" err="1"/>
              <a:t>endl</a:t>
            </a:r>
            <a:r>
              <a:rPr lang="en-US" altLang="zh-CN" dirty="0"/>
              <a:t>;</a:t>
            </a:r>
          </a:p>
          <a:p>
            <a:pPr eaLnBrk="1" hangingPunct="1">
              <a:lnSpc>
                <a:spcPct val="120000"/>
              </a:lnSpc>
              <a:spcBef>
                <a:spcPts val="0"/>
              </a:spcBef>
              <a:buFont typeface="Wingdings" pitchFamily="2" charset="2"/>
              <a:buNone/>
              <a:defRPr/>
            </a:pPr>
            <a:r>
              <a:rPr lang="en-US" altLang="zh-CN" dirty="0"/>
              <a:t>	</a:t>
            </a:r>
            <a:r>
              <a:rPr lang="en-US" altLang="zh-CN" dirty="0" err="1"/>
              <a:t>cout</a:t>
            </a:r>
            <a:r>
              <a:rPr lang="en-US" altLang="zh-CN" dirty="0"/>
              <a:t> &lt;&lt; "tan(" &lt;&lt; angle &lt;&lt; ") = " &lt;&lt; tan(radian) &lt;&lt;</a:t>
            </a:r>
            <a:r>
              <a:rPr lang="en-US" altLang="zh-CN" dirty="0" err="1"/>
              <a:t>endl</a:t>
            </a:r>
            <a:r>
              <a:rPr lang="en-US" altLang="zh-CN" dirty="0"/>
              <a:t>;</a:t>
            </a:r>
          </a:p>
          <a:p>
            <a:pPr eaLnBrk="1" hangingPunct="1">
              <a:lnSpc>
                <a:spcPct val="120000"/>
              </a:lnSpc>
              <a:spcBef>
                <a:spcPts val="0"/>
              </a:spcBef>
              <a:buFont typeface="Wingdings" pitchFamily="2" charset="2"/>
              <a:buNone/>
              <a:defRPr/>
            </a:pPr>
            <a:r>
              <a:rPr lang="en-US" altLang="zh-CN" dirty="0"/>
              <a:t>	return 0;</a:t>
            </a:r>
          </a:p>
          <a:p>
            <a:pPr eaLnBrk="1" hangingPunct="1">
              <a:lnSpc>
                <a:spcPct val="120000"/>
              </a:lnSpc>
              <a:spcBef>
                <a:spcPts val="0"/>
              </a:spcBef>
              <a:buFont typeface="Wingdings" pitchFamily="2" charset="2"/>
              <a:buNone/>
              <a:defRPr/>
            </a:pPr>
            <a:r>
              <a:rPr lang="en-US" altLang="zh-CN" dirty="0"/>
              <a:t>}</a:t>
            </a:r>
          </a:p>
        </p:txBody>
      </p:sp>
      <p:sp>
        <p:nvSpPr>
          <p:cNvPr id="74757" name="Text Box 4"/>
          <p:cNvSpPr txBox="1">
            <a:spLocks noChangeArrowheads="1"/>
          </p:cNvSpPr>
          <p:nvPr/>
        </p:nvSpPr>
        <p:spPr bwMode="auto">
          <a:xfrm>
            <a:off x="6324600" y="1143000"/>
            <a:ext cx="2514600" cy="2055813"/>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2200" b="1" dirty="0">
                <a:latin typeface="Arial" panose="020B0604020202020204" pitchFamily="34" charset="0"/>
                <a:ea typeface="宋体" panose="02010600030101010101" pitchFamily="2" charset="-122"/>
              </a:rPr>
              <a:t>运行结果：</a:t>
            </a:r>
          </a:p>
          <a:p>
            <a:pPr eaLnBrk="1" hangingPunct="1">
              <a:spcBef>
                <a:spcPct val="20000"/>
              </a:spcBef>
              <a:buClr>
                <a:schemeClr val="accent2"/>
              </a:buClr>
              <a:buSzPct val="80000"/>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30</a:t>
            </a:r>
          </a:p>
          <a:p>
            <a:pPr eaLnBrk="1" hangingPunct="1">
              <a:spcBef>
                <a:spcPct val="20000"/>
              </a:spcBef>
              <a:buClr>
                <a:schemeClr val="accent2"/>
              </a:buClr>
              <a:buSzPct val="80000"/>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sin(30)=0.5</a:t>
            </a:r>
          </a:p>
          <a:p>
            <a:pPr eaLnBrk="1" hangingPunct="1">
              <a:spcBef>
                <a:spcPct val="20000"/>
              </a:spcBef>
              <a:buClr>
                <a:schemeClr val="accent2"/>
              </a:buClr>
              <a:buSzPct val="80000"/>
              <a:buFont typeface="Wingdings" panose="05000000000000000000" pitchFamily="2" charset="2"/>
              <a:buNone/>
            </a:pPr>
            <a:r>
              <a:rPr lang="en-US" altLang="zh-CN" sz="2200" b="1" dirty="0" err="1">
                <a:latin typeface="Arial" panose="020B0604020202020204" pitchFamily="34" charset="0"/>
                <a:ea typeface="宋体" panose="02010600030101010101" pitchFamily="2" charset="-122"/>
              </a:rPr>
              <a:t>cos</a:t>
            </a:r>
            <a:r>
              <a:rPr lang="en-US" altLang="zh-CN" sz="2200" b="1" dirty="0">
                <a:latin typeface="Arial" panose="020B0604020202020204" pitchFamily="34" charset="0"/>
                <a:ea typeface="宋体" panose="02010600030101010101" pitchFamily="2" charset="-122"/>
              </a:rPr>
              <a:t>(30)=0.866025</a:t>
            </a:r>
          </a:p>
          <a:p>
            <a:pPr eaLnBrk="1" hangingPunct="1">
              <a:spcBef>
                <a:spcPct val="20000"/>
              </a:spcBef>
              <a:buClr>
                <a:schemeClr val="accent2"/>
              </a:buClr>
              <a:buSzPct val="80000"/>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tan(30)=0.57735</a:t>
            </a:r>
            <a:endParaRPr lang="en-US" altLang="zh-CN" sz="2200" dirty="0"/>
          </a:p>
        </p:txBody>
      </p:sp>
      <p:sp>
        <p:nvSpPr>
          <p:cNvPr id="74758" name="标题 1"/>
          <p:cNvSpPr>
            <a:spLocks noGrp="1"/>
          </p:cNvSpPr>
          <p:nvPr>
            <p:ph type="title"/>
          </p:nvPr>
        </p:nvSpPr>
        <p:spPr>
          <a:xfrm>
            <a:off x="6172200" y="5781675"/>
            <a:ext cx="2928937" cy="923925"/>
          </a:xfrm>
          <a:solidFill>
            <a:schemeClr val="bg1"/>
          </a:solidFill>
        </p:spPr>
        <p:txBody>
          <a:bodyPr/>
          <a:lstStyle/>
          <a:p>
            <a:pPr eaLnBrk="1" hangingPunct="1"/>
            <a:r>
              <a:rPr lang="zh-CN" altLang="en-US"/>
              <a:t>例</a:t>
            </a:r>
            <a:r>
              <a:rPr lang="en-US" altLang="zh-CN"/>
              <a:t>3-17</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70</a:t>
            </a:fld>
            <a:endParaRPr lang="en-US" altLang="zh-CN" dirty="0"/>
          </a:p>
        </p:txBody>
      </p:sp>
      <p:sp>
        <p:nvSpPr>
          <p:cNvPr id="8"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3.5  </a:t>
            </a:r>
            <a:r>
              <a:rPr lang="zh-CN" altLang="en-US" kern="0"/>
              <a:t>使用</a:t>
            </a:r>
            <a:r>
              <a:rPr lang="en-US" altLang="zh-CN" kern="0"/>
              <a:t>C++</a:t>
            </a:r>
            <a:r>
              <a:rPr lang="zh-CN" altLang="en-US" kern="0"/>
              <a:t>系统函数</a:t>
            </a:r>
            <a:endParaRPr lang="zh-CN" altLang="en-US" kern="0" dirty="0"/>
          </a:p>
        </p:txBody>
      </p:sp>
    </p:spTree>
    <p:extLst>
      <p:ext uri="{BB962C8B-B14F-4D97-AF65-F5344CB8AC3E}">
        <p14:creationId xmlns:p14="http://schemas.microsoft.com/office/powerpoint/2010/main" val="162732109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0" y="950913"/>
            <a:ext cx="6704013" cy="954087"/>
          </a:xfrm>
        </p:spPr>
        <p:txBody>
          <a:bodyPr/>
          <a:lstStyle/>
          <a:p>
            <a:pPr algn="l"/>
            <a:r>
              <a:rPr lang="zh-CN" altLang="en-US" dirty="0"/>
              <a:t>标准函数与非标准函数</a:t>
            </a:r>
          </a:p>
        </p:txBody>
      </p:sp>
      <p:sp>
        <p:nvSpPr>
          <p:cNvPr id="75779" name="内容占位符 2"/>
          <p:cNvSpPr>
            <a:spLocks noGrp="1"/>
          </p:cNvSpPr>
          <p:nvPr>
            <p:ph idx="1"/>
          </p:nvPr>
        </p:nvSpPr>
        <p:spPr>
          <a:xfrm>
            <a:off x="556418" y="1828800"/>
            <a:ext cx="8029575" cy="4953000"/>
          </a:xfrm>
        </p:spPr>
        <p:txBody>
          <a:bodyPr/>
          <a:lstStyle/>
          <a:p>
            <a:pPr eaLnBrk="1" hangingPunct="1"/>
            <a:r>
              <a:rPr lang="zh-CN" altLang="en-US" sz="2800" dirty="0"/>
              <a:t>标准</a:t>
            </a:r>
            <a:r>
              <a:rPr lang="en-US" altLang="zh-CN" sz="2800" dirty="0"/>
              <a:t>C++</a:t>
            </a:r>
            <a:r>
              <a:rPr lang="zh-CN" altLang="en-US" sz="2800" dirty="0"/>
              <a:t>函数</a:t>
            </a:r>
            <a:endParaRPr lang="en-US" altLang="zh-CN" sz="2800" dirty="0"/>
          </a:p>
          <a:p>
            <a:pPr lvl="1" eaLnBrk="1" hangingPunct="1"/>
            <a:r>
              <a:rPr lang="en-US" altLang="zh-CN" sz="2400" dirty="0"/>
              <a:t>C++</a:t>
            </a:r>
            <a:r>
              <a:rPr lang="zh-CN" altLang="en-US" sz="2400" dirty="0"/>
              <a:t>标准中规定的函数；</a:t>
            </a:r>
            <a:endParaRPr lang="en-US" altLang="zh-CN" sz="2400" dirty="0"/>
          </a:p>
          <a:p>
            <a:pPr lvl="1" eaLnBrk="1" hangingPunct="1"/>
            <a:r>
              <a:rPr lang="zh-CN" altLang="en-US" sz="2400" dirty="0"/>
              <a:t>各种编译环境普遍支持，因此用标准函数的程序移植性好；</a:t>
            </a:r>
            <a:endParaRPr lang="en-US" altLang="zh-CN" sz="2400" dirty="0"/>
          </a:p>
          <a:p>
            <a:pPr lvl="1" eaLnBrk="1" hangingPunct="1"/>
            <a:r>
              <a:rPr lang="zh-CN" altLang="en-US" sz="2400" dirty="0"/>
              <a:t>很多标准</a:t>
            </a:r>
            <a:r>
              <a:rPr lang="en-US" altLang="zh-CN" sz="2400" dirty="0"/>
              <a:t>C++</a:t>
            </a:r>
            <a:r>
              <a:rPr lang="zh-CN" altLang="en-US" sz="2400" dirty="0"/>
              <a:t>函数</a:t>
            </a:r>
            <a:r>
              <a:rPr lang="zh-CN" altLang="en-US" sz="2400" dirty="0">
                <a:solidFill>
                  <a:srgbClr val="FF0000"/>
                </a:solidFill>
              </a:rPr>
              <a:t>继承自标准</a:t>
            </a:r>
            <a:r>
              <a:rPr lang="en-US" altLang="zh-CN" sz="2400" dirty="0">
                <a:solidFill>
                  <a:srgbClr val="FF0000"/>
                </a:solidFill>
              </a:rPr>
              <a:t>C</a:t>
            </a:r>
            <a:r>
              <a:rPr lang="zh-CN" altLang="en-US" sz="2400" dirty="0"/>
              <a:t>，头文件以</a:t>
            </a:r>
            <a:r>
              <a:rPr lang="en-US" altLang="zh-CN" sz="2400" dirty="0"/>
              <a:t>c</a:t>
            </a:r>
            <a:r>
              <a:rPr lang="zh-CN" altLang="en-US" sz="2400" dirty="0"/>
              <a:t>开头：</a:t>
            </a:r>
            <a:r>
              <a:rPr lang="en-US" altLang="zh-CN" sz="2400" dirty="0" err="1"/>
              <a:t>cmath</a:t>
            </a:r>
            <a:r>
              <a:rPr lang="zh-CN" altLang="en-US" sz="2400" dirty="0"/>
              <a:t>，</a:t>
            </a:r>
            <a:r>
              <a:rPr lang="en-US" altLang="zh-CN" sz="2400" dirty="0" err="1"/>
              <a:t>cstdlib</a:t>
            </a:r>
            <a:r>
              <a:rPr lang="zh-CN" altLang="en-US" sz="2400" dirty="0"/>
              <a:t>，</a:t>
            </a:r>
            <a:r>
              <a:rPr lang="en-US" altLang="zh-CN" sz="2400" dirty="0" err="1"/>
              <a:t>cstdio</a:t>
            </a:r>
            <a:r>
              <a:rPr lang="zh-CN" altLang="en-US" sz="2400" dirty="0"/>
              <a:t>，</a:t>
            </a:r>
            <a:r>
              <a:rPr lang="en-US" altLang="zh-CN" sz="2400" dirty="0" err="1"/>
              <a:t>ctime</a:t>
            </a:r>
            <a:r>
              <a:rPr lang="en-US" altLang="zh-CN" sz="2400" dirty="0"/>
              <a:t>……</a:t>
            </a:r>
          </a:p>
          <a:p>
            <a:pPr eaLnBrk="1" hangingPunct="1"/>
            <a:r>
              <a:rPr lang="zh-CN" altLang="en-US" sz="2800" dirty="0"/>
              <a:t>非标准</a:t>
            </a:r>
            <a:r>
              <a:rPr lang="en-US" altLang="zh-CN" sz="2800" dirty="0"/>
              <a:t>C++</a:t>
            </a:r>
            <a:r>
              <a:rPr lang="zh-CN" altLang="en-US" sz="2800" dirty="0"/>
              <a:t>函数</a:t>
            </a:r>
            <a:endParaRPr lang="en-US" altLang="zh-CN" sz="2800" dirty="0"/>
          </a:p>
          <a:p>
            <a:pPr lvl="1" eaLnBrk="1" hangingPunct="1"/>
            <a:r>
              <a:rPr lang="zh-CN" altLang="en-US" sz="2400" dirty="0"/>
              <a:t>与特定操作系统或编译环境相关；</a:t>
            </a:r>
            <a:endParaRPr lang="en-US" altLang="zh-CN" sz="2400" dirty="0"/>
          </a:p>
          <a:p>
            <a:pPr lvl="1" eaLnBrk="1" hangingPunct="1"/>
            <a:r>
              <a:rPr lang="zh-CN" altLang="en-US" sz="2400" dirty="0"/>
              <a:t>在处理和操作系统相关事务时常常需要调用。</a:t>
            </a:r>
            <a:endParaRPr lang="en-US" altLang="zh-CN" sz="2400" dirty="0"/>
          </a:p>
          <a:p>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71</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3.5  </a:t>
            </a:r>
            <a:r>
              <a:rPr lang="zh-CN" altLang="en-US" kern="0"/>
              <a:t>使用</a:t>
            </a:r>
            <a:r>
              <a:rPr lang="en-US" altLang="zh-CN" kern="0"/>
              <a:t>C++</a:t>
            </a:r>
            <a:r>
              <a:rPr lang="zh-CN" altLang="en-US" kern="0"/>
              <a:t>系统函数</a:t>
            </a:r>
            <a:endParaRPr lang="zh-CN" altLang="en-US" kern="0" dirty="0"/>
          </a:p>
        </p:txBody>
      </p:sp>
    </p:spTree>
    <p:extLst>
      <p:ext uri="{BB962C8B-B14F-4D97-AF65-F5344CB8AC3E}">
        <p14:creationId xmlns:p14="http://schemas.microsoft.com/office/powerpoint/2010/main" val="10470544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0" y="950913"/>
            <a:ext cx="6704013" cy="954087"/>
          </a:xfrm>
        </p:spPr>
        <p:txBody>
          <a:bodyPr/>
          <a:lstStyle/>
          <a:p>
            <a:pPr algn="l"/>
            <a:r>
              <a:rPr lang="zh-CN" altLang="en-US" dirty="0"/>
              <a:t>查找系统函数的使用说明</a:t>
            </a:r>
          </a:p>
        </p:txBody>
      </p:sp>
      <p:sp>
        <p:nvSpPr>
          <p:cNvPr id="76803" name="内容占位符 2"/>
          <p:cNvSpPr>
            <a:spLocks noGrp="1"/>
          </p:cNvSpPr>
          <p:nvPr>
            <p:ph idx="1"/>
          </p:nvPr>
        </p:nvSpPr>
        <p:spPr>
          <a:xfrm>
            <a:off x="556418" y="1924050"/>
            <a:ext cx="8029575" cy="4552950"/>
          </a:xfrm>
        </p:spPr>
        <p:txBody>
          <a:bodyPr/>
          <a:lstStyle/>
          <a:p>
            <a:pPr eaLnBrk="1" hangingPunct="1">
              <a:lnSpc>
                <a:spcPct val="95000"/>
              </a:lnSpc>
              <a:spcBef>
                <a:spcPct val="10000"/>
              </a:spcBef>
            </a:pPr>
            <a:r>
              <a:rPr lang="zh-CN" altLang="en-US" sz="2800" dirty="0"/>
              <a:t>查编译系统的库函数手册</a:t>
            </a:r>
          </a:p>
          <a:p>
            <a:pPr eaLnBrk="1" hangingPunct="1">
              <a:lnSpc>
                <a:spcPct val="95000"/>
              </a:lnSpc>
              <a:spcBef>
                <a:spcPct val="10000"/>
              </a:spcBef>
            </a:pPr>
            <a:r>
              <a:rPr lang="zh-CN" altLang="en-US" sz="2800" dirty="0"/>
              <a:t>查联机帮助</a:t>
            </a:r>
            <a:r>
              <a:rPr lang="en-US" altLang="zh-CN" sz="2800" dirty="0"/>
              <a:t>——</a:t>
            </a:r>
            <a:r>
              <a:rPr lang="en-US" altLang="zh-CN" sz="2800" dirty="0">
                <a:solidFill>
                  <a:srgbClr val="C00000"/>
                </a:solidFill>
              </a:rPr>
              <a:t>Visual C++.NET 2008</a:t>
            </a:r>
            <a:r>
              <a:rPr lang="zh-CN" altLang="en-US" sz="2800" dirty="0">
                <a:solidFill>
                  <a:srgbClr val="C00000"/>
                </a:solidFill>
              </a:rPr>
              <a:t>联机帮助的使用方法：</a:t>
            </a:r>
          </a:p>
          <a:p>
            <a:pPr lvl="1" eaLnBrk="1" hangingPunct="1">
              <a:lnSpc>
                <a:spcPct val="95000"/>
              </a:lnSpc>
              <a:spcBef>
                <a:spcPct val="10000"/>
              </a:spcBef>
              <a:buFontTx/>
              <a:buNone/>
            </a:pPr>
            <a:r>
              <a:rPr lang="zh-CN" altLang="en-US" sz="2400" dirty="0"/>
              <a:t>进入</a:t>
            </a:r>
            <a:r>
              <a:rPr lang="en-US" altLang="zh-CN" sz="2400" dirty="0"/>
              <a:t>MSDN Library for Visual Studio 2008</a:t>
            </a:r>
          </a:p>
          <a:p>
            <a:pPr lvl="1" eaLnBrk="1" hangingPunct="1">
              <a:lnSpc>
                <a:spcPct val="95000"/>
              </a:lnSpc>
              <a:spcBef>
                <a:spcPct val="10000"/>
              </a:spcBef>
              <a:buFontTx/>
              <a:buNone/>
            </a:pPr>
            <a:r>
              <a:rPr lang="en-US" altLang="zh-CN" sz="2400" dirty="0"/>
              <a:t>Development Tools and Languages</a:t>
            </a:r>
          </a:p>
          <a:p>
            <a:pPr lvl="1" eaLnBrk="1" hangingPunct="1">
              <a:lnSpc>
                <a:spcPct val="95000"/>
              </a:lnSpc>
              <a:spcBef>
                <a:spcPct val="10000"/>
              </a:spcBef>
              <a:buFontTx/>
              <a:buNone/>
            </a:pPr>
            <a:r>
              <a:rPr lang="en-US" altLang="zh-CN" sz="2400" dirty="0"/>
              <a:t>  -&gt; Visual Studio </a:t>
            </a:r>
            <a:br>
              <a:rPr lang="en-US" altLang="zh-CN" sz="2400" dirty="0"/>
            </a:br>
            <a:r>
              <a:rPr lang="en-US" altLang="zh-CN" sz="2400" dirty="0"/>
              <a:t>  -&gt; Visual C++ </a:t>
            </a:r>
            <a:br>
              <a:rPr lang="en-US" altLang="zh-CN" sz="2400" dirty="0"/>
            </a:br>
            <a:r>
              <a:rPr lang="en-US" altLang="zh-CN" sz="2400" dirty="0"/>
              <a:t>   -&gt; Reference</a:t>
            </a:r>
            <a:br>
              <a:rPr lang="en-US" altLang="zh-CN" sz="2400" dirty="0"/>
            </a:br>
            <a:r>
              <a:rPr lang="en-US" altLang="zh-CN" sz="2400" dirty="0"/>
              <a:t>    -&gt; Libraries Reference</a:t>
            </a:r>
          </a:p>
          <a:p>
            <a:pPr lvl="1" eaLnBrk="1" hangingPunct="1">
              <a:lnSpc>
                <a:spcPct val="95000"/>
              </a:lnSpc>
              <a:spcBef>
                <a:spcPct val="10000"/>
              </a:spcBef>
              <a:buFontTx/>
              <a:buNone/>
            </a:pPr>
            <a:r>
              <a:rPr lang="en-US" altLang="zh-CN" sz="2400" dirty="0"/>
              <a:t>       -&gt;Run-Time Library</a:t>
            </a:r>
            <a:br>
              <a:rPr lang="en-US" altLang="zh-CN" sz="2400" dirty="0"/>
            </a:br>
            <a:r>
              <a:rPr lang="en-US" altLang="zh-CN" sz="2400" dirty="0"/>
              <a:t>       -&gt; Run-Time Routines by Category </a:t>
            </a:r>
          </a:p>
          <a:p>
            <a:pPr marL="342900" lvl="1" indent="-342900" eaLnBrk="1" hangingPunct="1">
              <a:lnSpc>
                <a:spcPct val="95000"/>
              </a:lnSpc>
              <a:spcBef>
                <a:spcPct val="10000"/>
              </a:spcBef>
              <a:buClr>
                <a:schemeClr val="hlink"/>
              </a:buClr>
              <a:buSzPct val="75000"/>
              <a:buBlip>
                <a:blip r:embed="rId2"/>
              </a:buBlip>
            </a:pPr>
            <a:r>
              <a:rPr lang="en-US" altLang="zh-CN" sz="2800" dirty="0">
                <a:solidFill>
                  <a:schemeClr val="tx1"/>
                </a:solidFill>
                <a:cs typeface="+mn-cs"/>
              </a:rPr>
              <a:t>Visual Studio 2010+</a:t>
            </a:r>
            <a:r>
              <a:rPr lang="zh-CN" altLang="en-US" sz="2800" dirty="0">
                <a:solidFill>
                  <a:schemeClr val="tx1"/>
                </a:solidFill>
                <a:cs typeface="+mn-cs"/>
              </a:rPr>
              <a:t>，快捷键</a:t>
            </a:r>
            <a:r>
              <a:rPr lang="en-US" altLang="zh-CN" sz="2800" dirty="0">
                <a:solidFill>
                  <a:srgbClr val="FF0000"/>
                </a:solidFill>
                <a:cs typeface="+mn-cs"/>
              </a:rPr>
              <a:t>F1</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72</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3.5  </a:t>
            </a:r>
            <a:r>
              <a:rPr lang="zh-CN" altLang="en-US" kern="0"/>
              <a:t>使用</a:t>
            </a:r>
            <a:r>
              <a:rPr lang="en-US" altLang="zh-CN" kern="0"/>
              <a:t>C++</a:t>
            </a:r>
            <a:r>
              <a:rPr lang="zh-CN" altLang="en-US" kern="0"/>
              <a:t>系统函数</a:t>
            </a:r>
            <a:endParaRPr lang="zh-CN" altLang="en-US" kern="0" dirty="0"/>
          </a:p>
        </p:txBody>
      </p:sp>
    </p:spTree>
    <p:extLst>
      <p:ext uri="{BB962C8B-B14F-4D97-AF65-F5344CB8AC3E}">
        <p14:creationId xmlns:p14="http://schemas.microsoft.com/office/powerpoint/2010/main" val="62452262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标题 1"/>
          <p:cNvSpPr>
            <a:spLocks noGrp="1"/>
          </p:cNvSpPr>
          <p:nvPr>
            <p:ph type="title"/>
          </p:nvPr>
        </p:nvSpPr>
        <p:spPr>
          <a:xfrm>
            <a:off x="0" y="950913"/>
            <a:ext cx="6704013" cy="954087"/>
          </a:xfrm>
        </p:spPr>
        <p:txBody>
          <a:bodyPr/>
          <a:lstStyle/>
          <a:p>
            <a:pPr algn="l"/>
            <a:r>
              <a:rPr lang="en-US" altLang="zh-CN" dirty="0"/>
              <a:t>3.6.1</a:t>
            </a:r>
            <a:r>
              <a:rPr lang="zh-CN" altLang="en-US" dirty="0"/>
              <a:t>运行栈与函数调用的执行</a:t>
            </a:r>
            <a:br>
              <a:rPr lang="en-US" altLang="zh-CN" dirty="0"/>
            </a:br>
            <a:r>
              <a:rPr lang="en-US" altLang="zh-CN" dirty="0"/>
              <a:t>       ——</a:t>
            </a:r>
            <a:r>
              <a:rPr lang="zh-CN" altLang="en-US" dirty="0"/>
              <a:t>形参和局部变量的存储</a:t>
            </a:r>
          </a:p>
        </p:txBody>
      </p:sp>
      <p:sp>
        <p:nvSpPr>
          <p:cNvPr id="77827" name="内容占位符 2"/>
          <p:cNvSpPr>
            <a:spLocks noGrp="1"/>
          </p:cNvSpPr>
          <p:nvPr>
            <p:ph idx="1"/>
          </p:nvPr>
        </p:nvSpPr>
        <p:spPr>
          <a:xfrm>
            <a:off x="457200" y="2057400"/>
            <a:ext cx="8029575" cy="3956154"/>
          </a:xfrm>
        </p:spPr>
        <p:txBody>
          <a:bodyPr/>
          <a:lstStyle/>
          <a:p>
            <a:pPr eaLnBrk="1" hangingPunct="1">
              <a:lnSpc>
                <a:spcPct val="150000"/>
              </a:lnSpc>
              <a:spcAft>
                <a:spcPts val="1200"/>
              </a:spcAft>
            </a:pPr>
            <a:r>
              <a:rPr lang="zh-CN" altLang="en-US" sz="2800" dirty="0"/>
              <a:t>为什么不能为形参和局部变量分配固定地址？</a:t>
            </a:r>
            <a:endParaRPr lang="en-US" altLang="zh-CN" sz="2800" dirty="0"/>
          </a:p>
          <a:p>
            <a:pPr lvl="1" eaLnBrk="1" hangingPunct="1">
              <a:lnSpc>
                <a:spcPct val="150000"/>
              </a:lnSpc>
              <a:spcAft>
                <a:spcPts val="1200"/>
              </a:spcAft>
            </a:pPr>
            <a:r>
              <a:rPr lang="zh-CN" altLang="en-US" sz="2400" dirty="0"/>
              <a:t>他们仅在函数调用时生效，函数返回后即失效，分配固定地址造成空间浪费</a:t>
            </a:r>
            <a:endParaRPr lang="en-US" altLang="zh-CN" sz="2400" dirty="0"/>
          </a:p>
          <a:p>
            <a:pPr lvl="1" eaLnBrk="1" hangingPunct="1">
              <a:lnSpc>
                <a:spcPct val="150000"/>
              </a:lnSpc>
              <a:spcAft>
                <a:spcPts val="1200"/>
              </a:spcAft>
            </a:pPr>
            <a:r>
              <a:rPr lang="zh-CN" altLang="en-US" sz="2400" dirty="0"/>
              <a:t>更重要的是，发生递归调用时，多次调用间的形参和局部变量应彼此独立</a:t>
            </a:r>
            <a:endParaRPr lang="en-US" altLang="zh-CN" sz="2400" dirty="0"/>
          </a:p>
          <a:p>
            <a:pPr eaLnBrk="1" hangingPunct="1">
              <a:lnSpc>
                <a:spcPct val="150000"/>
              </a:lnSpc>
              <a:spcAft>
                <a:spcPts val="1200"/>
              </a:spcAft>
            </a:pPr>
            <a:r>
              <a:rPr lang="zh-CN" altLang="en-US" sz="2800" dirty="0"/>
              <a:t>需要栈式存储</a:t>
            </a:r>
            <a:endParaRPr lang="en-US" altLang="zh-CN" sz="2800" dirty="0"/>
          </a:p>
          <a:p>
            <a:endParaRPr lang="zh-CN" altLang="en-US" sz="2800" dirty="0"/>
          </a:p>
        </p:txBody>
      </p:sp>
      <p:sp>
        <p:nvSpPr>
          <p:cNvPr id="5" name="标题 4"/>
          <p:cNvSpPr txBox="1">
            <a:spLocks/>
          </p:cNvSpPr>
          <p:nvPr/>
        </p:nvSpPr>
        <p:spPr>
          <a:xfrm>
            <a:off x="1871663" y="263786"/>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73</a:t>
            </a:fld>
            <a:endParaRPr lang="en-US" altLang="zh-CN" dirty="0"/>
          </a:p>
        </p:txBody>
      </p:sp>
    </p:spTree>
    <p:extLst>
      <p:ext uri="{BB962C8B-B14F-4D97-AF65-F5344CB8AC3E}">
        <p14:creationId xmlns:p14="http://schemas.microsoft.com/office/powerpoint/2010/main" val="162392979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p:cNvSpPr>
            <a:spLocks noGrp="1"/>
          </p:cNvSpPr>
          <p:nvPr>
            <p:ph type="title"/>
          </p:nvPr>
        </p:nvSpPr>
        <p:spPr>
          <a:xfrm>
            <a:off x="0" y="950913"/>
            <a:ext cx="6704013" cy="954087"/>
          </a:xfrm>
        </p:spPr>
        <p:txBody>
          <a:bodyPr/>
          <a:lstStyle/>
          <a:p>
            <a:pPr algn="l"/>
            <a:r>
              <a:rPr lang="zh-CN" altLang="en-US" dirty="0"/>
              <a:t>栈</a:t>
            </a:r>
          </a:p>
        </p:txBody>
      </p:sp>
      <p:sp>
        <p:nvSpPr>
          <p:cNvPr id="78851" name="内容占位符 2"/>
          <p:cNvSpPr>
            <a:spLocks noGrp="1"/>
          </p:cNvSpPr>
          <p:nvPr>
            <p:ph idx="1"/>
          </p:nvPr>
        </p:nvSpPr>
        <p:spPr>
          <a:xfrm>
            <a:off x="492918" y="1676400"/>
            <a:ext cx="8029575" cy="4953000"/>
          </a:xfrm>
        </p:spPr>
        <p:txBody>
          <a:bodyPr/>
          <a:lstStyle/>
          <a:p>
            <a:pPr eaLnBrk="1" hangingPunct="1"/>
            <a:r>
              <a:rPr lang="zh-CN" altLang="en-US" sz="2800" dirty="0"/>
              <a:t>栈是一种容纳数据的容器</a:t>
            </a:r>
            <a:endParaRPr lang="en-US" altLang="zh-CN" sz="2800" dirty="0"/>
          </a:p>
          <a:p>
            <a:pPr lvl="1" eaLnBrk="1" hangingPunct="1"/>
            <a:r>
              <a:rPr lang="zh-CN" altLang="en-US" sz="2400" dirty="0"/>
              <a:t>数据只能从栈的一端存入（压入栈）</a:t>
            </a:r>
            <a:endParaRPr lang="en-US" altLang="zh-CN" sz="2400" dirty="0"/>
          </a:p>
          <a:p>
            <a:pPr lvl="1" eaLnBrk="1" hangingPunct="1"/>
            <a:r>
              <a:rPr lang="zh-CN" altLang="en-US" sz="2400" dirty="0"/>
              <a:t>数据只能从栈的同一端取出（弹出栈）</a:t>
            </a:r>
            <a:endParaRPr lang="en-US" altLang="zh-CN" sz="2400" dirty="0"/>
          </a:p>
          <a:p>
            <a:endParaRPr lang="zh-CN" altLang="en-US" sz="2800" dirty="0"/>
          </a:p>
        </p:txBody>
      </p:sp>
      <p:sp>
        <p:nvSpPr>
          <p:cNvPr id="5" name="标题 4"/>
          <p:cNvSpPr txBox="1">
            <a:spLocks/>
          </p:cNvSpPr>
          <p:nvPr/>
        </p:nvSpPr>
        <p:spPr>
          <a:xfrm>
            <a:off x="685800" y="2538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endParaRPr lang="en-US" altLang="zh-CN" dirty="0"/>
          </a:p>
          <a:p>
            <a:r>
              <a:rPr lang="en-US" altLang="zh-CN" dirty="0"/>
              <a:t>—— 3.6.1 </a:t>
            </a:r>
            <a:r>
              <a:rPr lang="zh-CN" altLang="en-US" dirty="0"/>
              <a:t>运行栈与函数调用的执行</a:t>
            </a:r>
          </a:p>
        </p:txBody>
      </p:sp>
      <p:grpSp>
        <p:nvGrpSpPr>
          <p:cNvPr id="78854" name="Group 3"/>
          <p:cNvGrpSpPr>
            <a:grpSpLocks/>
          </p:cNvGrpSpPr>
          <p:nvPr/>
        </p:nvGrpSpPr>
        <p:grpSpPr bwMode="auto">
          <a:xfrm>
            <a:off x="2971800" y="3214688"/>
            <a:ext cx="3278188" cy="3429000"/>
            <a:chOff x="5438" y="5221"/>
            <a:chExt cx="2192" cy="2028"/>
          </a:xfrm>
        </p:grpSpPr>
        <p:grpSp>
          <p:nvGrpSpPr>
            <p:cNvPr id="78855" name="Group 4"/>
            <p:cNvGrpSpPr>
              <a:grpSpLocks/>
            </p:cNvGrpSpPr>
            <p:nvPr/>
          </p:nvGrpSpPr>
          <p:grpSpPr bwMode="auto">
            <a:xfrm>
              <a:off x="5438" y="5221"/>
              <a:ext cx="1762" cy="2015"/>
              <a:chOff x="5438" y="5221"/>
              <a:chExt cx="1762" cy="2015"/>
            </a:xfrm>
          </p:grpSpPr>
          <p:sp>
            <p:nvSpPr>
              <p:cNvPr id="78858" name="Freeform 5"/>
              <p:cNvSpPr>
                <a:spLocks/>
              </p:cNvSpPr>
              <p:nvPr/>
            </p:nvSpPr>
            <p:spPr bwMode="auto">
              <a:xfrm>
                <a:off x="5844" y="5711"/>
                <a:ext cx="816" cy="1525"/>
              </a:xfrm>
              <a:custGeom>
                <a:avLst/>
                <a:gdLst>
                  <a:gd name="T0" fmla="*/ 0 w 900"/>
                  <a:gd name="T1" fmla="*/ 2 h 1980"/>
                  <a:gd name="T2" fmla="*/ 0 w 900"/>
                  <a:gd name="T3" fmla="*/ 39 h 1980"/>
                  <a:gd name="T4" fmla="*/ 207 w 900"/>
                  <a:gd name="T5" fmla="*/ 39 h 1980"/>
                  <a:gd name="T6" fmla="*/ 207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59" name="Text Box 6"/>
              <p:cNvSpPr txBox="1">
                <a:spLocks noChangeArrowheads="1"/>
              </p:cNvSpPr>
              <p:nvPr/>
            </p:nvSpPr>
            <p:spPr bwMode="auto">
              <a:xfrm>
                <a:off x="5884" y="6052"/>
                <a:ext cx="735"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2500">
                    <a:effectLst>
                      <a:outerShdw blurRad="38100" dist="38100" dir="2700000" algn="tl">
                        <a:srgbClr val="000000">
                          <a:alpha val="43137"/>
                        </a:srgbClr>
                      </a:outerShdw>
                    </a:effectLst>
                    <a:latin typeface="+mn-lt"/>
                    <a:ea typeface="+mn-ea"/>
                  </a:rPr>
                  <a:t>a</a:t>
                </a:r>
                <a:r>
                  <a:rPr lang="en-US" altLang="zh-CN" sz="2500" baseline="-25000">
                    <a:effectLst>
                      <a:outerShdw blurRad="38100" dist="38100" dir="2700000" algn="tl">
                        <a:srgbClr val="000000">
                          <a:alpha val="43137"/>
                        </a:srgbClr>
                      </a:outerShdw>
                    </a:effectLst>
                    <a:latin typeface="+mn-lt"/>
                    <a:ea typeface="+mn-ea"/>
                  </a:rPr>
                  <a:t>n</a:t>
                </a:r>
              </a:p>
              <a:p>
                <a:pPr algn="ctr" eaLnBrk="1" hangingPunct="1"/>
                <a:endParaRPr lang="en-US" altLang="zh-CN" sz="2500">
                  <a:effectLst>
                    <a:outerShdw blurRad="38100" dist="38100" dir="2700000" algn="tl">
                      <a:srgbClr val="000000">
                        <a:alpha val="43137"/>
                      </a:srgbClr>
                    </a:outerShdw>
                  </a:effectLst>
                  <a:latin typeface="+mn-lt"/>
                  <a:ea typeface="+mn-ea"/>
                </a:endParaRPr>
              </a:p>
              <a:p>
                <a:pPr algn="ctr" eaLnBrk="1" hangingPunct="1"/>
                <a:r>
                  <a:rPr lang="en-US" altLang="zh-CN" sz="2500">
                    <a:effectLst>
                      <a:outerShdw blurRad="38100" dist="38100" dir="2700000" algn="tl">
                        <a:srgbClr val="000000">
                          <a:alpha val="43137"/>
                        </a:srgbClr>
                      </a:outerShdw>
                    </a:effectLst>
                    <a:latin typeface="+mn-lt"/>
                    <a:ea typeface="+mn-ea"/>
                  </a:rPr>
                  <a:t>┆</a:t>
                </a:r>
              </a:p>
              <a:p>
                <a:pPr algn="ctr" eaLnBrk="1" hangingPunct="1"/>
                <a:r>
                  <a:rPr lang="en-US" altLang="zh-CN" sz="2500">
                    <a:effectLst>
                      <a:outerShdw blurRad="38100" dist="38100" dir="2700000" algn="tl">
                        <a:srgbClr val="000000">
                          <a:alpha val="43137"/>
                        </a:srgbClr>
                      </a:outerShdw>
                    </a:effectLst>
                    <a:latin typeface="+mn-lt"/>
                    <a:ea typeface="+mn-ea"/>
                  </a:rPr>
                  <a:t>a</a:t>
                </a:r>
                <a:r>
                  <a:rPr lang="en-US" altLang="zh-CN" sz="2500" baseline="-25000">
                    <a:effectLst>
                      <a:outerShdw blurRad="38100" dist="38100" dir="2700000" algn="tl">
                        <a:srgbClr val="000000">
                          <a:alpha val="43137"/>
                        </a:srgbClr>
                      </a:outerShdw>
                    </a:effectLst>
                    <a:latin typeface="+mn-lt"/>
                    <a:ea typeface="+mn-ea"/>
                  </a:rPr>
                  <a:t>2</a:t>
                </a:r>
              </a:p>
              <a:p>
                <a:pPr algn="ctr" eaLnBrk="1" hangingPunct="1"/>
                <a:r>
                  <a:rPr lang="en-US" altLang="zh-CN" sz="2500">
                    <a:effectLst>
                      <a:outerShdw blurRad="38100" dist="38100" dir="2700000" algn="tl">
                        <a:srgbClr val="000000">
                          <a:alpha val="43137"/>
                        </a:srgbClr>
                      </a:outerShdw>
                    </a:effectLst>
                    <a:latin typeface="+mn-lt"/>
                    <a:ea typeface="+mn-ea"/>
                  </a:rPr>
                  <a:t>a</a:t>
                </a:r>
                <a:r>
                  <a:rPr lang="en-US" altLang="zh-CN" sz="2500" baseline="-25000">
                    <a:effectLst>
                      <a:outerShdw blurRad="38100" dist="38100" dir="2700000" algn="tl">
                        <a:srgbClr val="000000">
                          <a:alpha val="43137"/>
                        </a:srgbClr>
                      </a:outerShdw>
                    </a:effectLst>
                    <a:latin typeface="+mn-lt"/>
                    <a:ea typeface="+mn-ea"/>
                  </a:rPr>
                  <a:t>1</a:t>
                </a:r>
                <a:endParaRPr lang="zh-CN" altLang="zh-CN" sz="2500">
                  <a:effectLst>
                    <a:outerShdw blurRad="38100" dist="38100" dir="2700000" algn="tl">
                      <a:srgbClr val="000000">
                        <a:alpha val="43137"/>
                      </a:srgbClr>
                    </a:outerShdw>
                  </a:effectLst>
                  <a:latin typeface="+mn-lt"/>
                  <a:ea typeface="+mn-ea"/>
                </a:endParaRPr>
              </a:p>
            </p:txBody>
          </p:sp>
          <p:sp>
            <p:nvSpPr>
              <p:cNvPr id="78860" name="Line 7"/>
              <p:cNvSpPr>
                <a:spLocks noChangeShapeType="1"/>
              </p:cNvSpPr>
              <p:nvPr/>
            </p:nvSpPr>
            <p:spPr bwMode="auto">
              <a:xfrm>
                <a:off x="5844" y="6964"/>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1" name="Line 8"/>
              <p:cNvSpPr>
                <a:spLocks noChangeShapeType="1"/>
              </p:cNvSpPr>
              <p:nvPr/>
            </p:nvSpPr>
            <p:spPr bwMode="auto">
              <a:xfrm>
                <a:off x="5857" y="6106"/>
                <a:ext cx="8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2" name="Line 9"/>
              <p:cNvSpPr>
                <a:spLocks noChangeShapeType="1"/>
              </p:cNvSpPr>
              <p:nvPr/>
            </p:nvSpPr>
            <p:spPr bwMode="auto">
              <a:xfrm>
                <a:off x="5857" y="6365"/>
                <a:ext cx="8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3" name="Line 10"/>
              <p:cNvSpPr>
                <a:spLocks noChangeShapeType="1"/>
              </p:cNvSpPr>
              <p:nvPr/>
            </p:nvSpPr>
            <p:spPr bwMode="auto">
              <a:xfrm>
                <a:off x="5844" y="669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4" name="Freeform 11"/>
              <p:cNvSpPr>
                <a:spLocks/>
              </p:cNvSpPr>
              <p:nvPr/>
            </p:nvSpPr>
            <p:spPr bwMode="auto">
              <a:xfrm>
                <a:off x="5438" y="5520"/>
                <a:ext cx="585" cy="423"/>
              </a:xfrm>
              <a:custGeom>
                <a:avLst/>
                <a:gdLst>
                  <a:gd name="T0" fmla="*/ 0 w 645"/>
                  <a:gd name="T1" fmla="*/ 0 h 465"/>
                  <a:gd name="T2" fmla="*/ 149 w 645"/>
                  <a:gd name="T3" fmla="*/ 0 h 465"/>
                  <a:gd name="T4" fmla="*/ 149 w 645"/>
                  <a:gd name="T5" fmla="*/ 112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1270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5" name="Freeform 12"/>
              <p:cNvSpPr>
                <a:spLocks/>
              </p:cNvSpPr>
              <p:nvPr/>
            </p:nvSpPr>
            <p:spPr bwMode="auto">
              <a:xfrm flipH="1">
                <a:off x="6456" y="5520"/>
                <a:ext cx="584" cy="423"/>
              </a:xfrm>
              <a:custGeom>
                <a:avLst/>
                <a:gdLst>
                  <a:gd name="T0" fmla="*/ 0 w 645"/>
                  <a:gd name="T1" fmla="*/ 0 h 465"/>
                  <a:gd name="T2" fmla="*/ 145 w 645"/>
                  <a:gd name="T3" fmla="*/ 0 h 465"/>
                  <a:gd name="T4" fmla="*/ 145 w 645"/>
                  <a:gd name="T5" fmla="*/ 112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12700">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6" name="Text Box 13"/>
              <p:cNvSpPr txBox="1">
                <a:spLocks noChangeArrowheads="1"/>
              </p:cNvSpPr>
              <p:nvPr/>
            </p:nvSpPr>
            <p:spPr bwMode="auto">
              <a:xfrm>
                <a:off x="5438" y="5221"/>
                <a:ext cx="69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500" dirty="0">
                    <a:effectLst>
                      <a:outerShdw blurRad="38100" dist="38100" dir="2700000" algn="tl">
                        <a:srgbClr val="000000">
                          <a:alpha val="43137"/>
                        </a:srgbClr>
                      </a:outerShdw>
                    </a:effectLst>
                    <a:latin typeface="+mn-lt"/>
                    <a:ea typeface="+mn-ea"/>
                  </a:rPr>
                  <a:t>压入栈</a:t>
                </a:r>
                <a:endParaRPr lang="zh-CN" sz="2500" dirty="0">
                  <a:effectLst>
                    <a:outerShdw blurRad="38100" dist="38100" dir="2700000" algn="tl">
                      <a:srgbClr val="000000">
                        <a:alpha val="43137"/>
                      </a:srgbClr>
                    </a:outerShdw>
                  </a:effectLst>
                  <a:latin typeface="+mn-lt"/>
                  <a:ea typeface="+mn-ea"/>
                </a:endParaRPr>
              </a:p>
            </p:txBody>
          </p:sp>
          <p:sp>
            <p:nvSpPr>
              <p:cNvPr id="78867" name="Text Box 14"/>
              <p:cNvSpPr txBox="1">
                <a:spLocks noChangeArrowheads="1"/>
              </p:cNvSpPr>
              <p:nvPr/>
            </p:nvSpPr>
            <p:spPr bwMode="auto">
              <a:xfrm>
                <a:off x="6456" y="5221"/>
                <a:ext cx="74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500">
                    <a:effectLst>
                      <a:outerShdw blurRad="38100" dist="38100" dir="2700000" algn="tl">
                        <a:srgbClr val="000000">
                          <a:alpha val="43137"/>
                        </a:srgbClr>
                      </a:outerShdw>
                    </a:effectLst>
                    <a:latin typeface="+mn-lt"/>
                    <a:ea typeface="+mn-ea"/>
                  </a:rPr>
                  <a:t>弹出栈</a:t>
                </a:r>
                <a:endParaRPr lang="zh-CN" sz="2500">
                  <a:effectLst>
                    <a:outerShdw blurRad="38100" dist="38100" dir="2700000" algn="tl">
                      <a:srgbClr val="000000">
                        <a:alpha val="43137"/>
                      </a:srgbClr>
                    </a:outerShdw>
                  </a:effectLst>
                  <a:latin typeface="+mn-lt"/>
                  <a:ea typeface="+mn-ea"/>
                </a:endParaRPr>
              </a:p>
            </p:txBody>
          </p:sp>
          <p:sp>
            <p:nvSpPr>
              <p:cNvPr id="78868" name="Line 15"/>
              <p:cNvSpPr>
                <a:spLocks noChangeShapeType="1"/>
              </p:cNvSpPr>
              <p:nvPr/>
            </p:nvSpPr>
            <p:spPr bwMode="auto">
              <a:xfrm flipH="1">
                <a:off x="6705" y="6220"/>
                <a:ext cx="435"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sp>
            <p:nvSpPr>
              <p:cNvPr id="78869" name="Line 16"/>
              <p:cNvSpPr>
                <a:spLocks noChangeShapeType="1"/>
              </p:cNvSpPr>
              <p:nvPr/>
            </p:nvSpPr>
            <p:spPr bwMode="auto">
              <a:xfrm flipH="1">
                <a:off x="6704" y="7114"/>
                <a:ext cx="434"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latin typeface="+mn-lt"/>
                  <a:ea typeface="+mn-ea"/>
                </a:endParaRPr>
              </a:p>
            </p:txBody>
          </p:sp>
        </p:grpSp>
        <p:sp>
          <p:nvSpPr>
            <p:cNvPr id="78856" name="Text Box 17"/>
            <p:cNvSpPr txBox="1">
              <a:spLocks noChangeArrowheads="1"/>
            </p:cNvSpPr>
            <p:nvPr/>
          </p:nvSpPr>
          <p:spPr bwMode="auto">
            <a:xfrm>
              <a:off x="7082" y="6125"/>
              <a:ext cx="5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500">
                  <a:effectLst>
                    <a:outerShdw blurRad="38100" dist="38100" dir="2700000" algn="tl">
                      <a:srgbClr val="000000">
                        <a:alpha val="43137"/>
                      </a:srgbClr>
                    </a:outerShdw>
                  </a:effectLst>
                  <a:latin typeface="+mn-lt"/>
                  <a:ea typeface="+mn-ea"/>
                </a:rPr>
                <a:t>栈顶</a:t>
              </a:r>
              <a:endParaRPr lang="zh-CN" sz="2500">
                <a:effectLst>
                  <a:outerShdw blurRad="38100" dist="38100" dir="2700000" algn="tl">
                    <a:srgbClr val="000000">
                      <a:alpha val="43137"/>
                    </a:srgbClr>
                  </a:outerShdw>
                </a:effectLst>
                <a:latin typeface="+mn-lt"/>
                <a:ea typeface="+mn-ea"/>
              </a:endParaRPr>
            </a:p>
          </p:txBody>
        </p:sp>
        <p:sp>
          <p:nvSpPr>
            <p:cNvPr id="78857" name="Text Box 18"/>
            <p:cNvSpPr txBox="1">
              <a:spLocks noChangeArrowheads="1"/>
            </p:cNvSpPr>
            <p:nvPr/>
          </p:nvSpPr>
          <p:spPr bwMode="auto">
            <a:xfrm>
              <a:off x="7082" y="6978"/>
              <a:ext cx="5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500">
                  <a:effectLst>
                    <a:outerShdw blurRad="38100" dist="38100" dir="2700000" algn="tl">
                      <a:srgbClr val="000000">
                        <a:alpha val="43137"/>
                      </a:srgbClr>
                    </a:outerShdw>
                  </a:effectLst>
                  <a:latin typeface="+mn-lt"/>
                  <a:ea typeface="+mn-ea"/>
                </a:rPr>
                <a:t>栈底</a:t>
              </a:r>
              <a:endParaRPr lang="zh-CN" sz="2500">
                <a:effectLst>
                  <a:outerShdw blurRad="38100" dist="38100" dir="2700000" algn="tl">
                    <a:srgbClr val="000000">
                      <a:alpha val="43137"/>
                    </a:srgbClr>
                  </a:outerShdw>
                </a:effectLst>
                <a:latin typeface="+mn-lt"/>
                <a:ea typeface="+mn-ea"/>
              </a:endParaRPr>
            </a:p>
          </p:txBody>
        </p:sp>
      </p:grpSp>
      <p:sp>
        <p:nvSpPr>
          <p:cNvPr id="2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74</a:t>
            </a:fld>
            <a:endParaRPr lang="en-US" altLang="zh-CN" dirty="0"/>
          </a:p>
        </p:txBody>
      </p:sp>
    </p:spTree>
    <p:extLst>
      <p:ext uri="{BB962C8B-B14F-4D97-AF65-F5344CB8AC3E}">
        <p14:creationId xmlns:p14="http://schemas.microsoft.com/office/powerpoint/2010/main" val="42363733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标题 1"/>
          <p:cNvSpPr>
            <a:spLocks noGrp="1"/>
          </p:cNvSpPr>
          <p:nvPr>
            <p:ph type="title"/>
          </p:nvPr>
        </p:nvSpPr>
        <p:spPr>
          <a:xfrm>
            <a:off x="0" y="990600"/>
            <a:ext cx="6704013" cy="954087"/>
          </a:xfrm>
        </p:spPr>
        <p:txBody>
          <a:bodyPr/>
          <a:lstStyle/>
          <a:p>
            <a:pPr algn="l"/>
            <a:r>
              <a:rPr lang="zh-CN" altLang="en-US" dirty="0"/>
              <a:t>运行栈</a:t>
            </a:r>
          </a:p>
        </p:txBody>
      </p:sp>
      <p:sp>
        <p:nvSpPr>
          <p:cNvPr id="79875" name="内容占位符 2"/>
          <p:cNvSpPr>
            <a:spLocks noGrp="1"/>
          </p:cNvSpPr>
          <p:nvPr>
            <p:ph idx="1"/>
          </p:nvPr>
        </p:nvSpPr>
        <p:spPr>
          <a:xfrm>
            <a:off x="492918" y="1828800"/>
            <a:ext cx="8029575" cy="4572000"/>
          </a:xfrm>
        </p:spPr>
        <p:txBody>
          <a:bodyPr/>
          <a:lstStyle/>
          <a:p>
            <a:pPr eaLnBrk="1" hangingPunct="1">
              <a:spcBef>
                <a:spcPts val="0"/>
              </a:spcBef>
            </a:pPr>
            <a:r>
              <a:rPr lang="zh-CN" altLang="en-US" sz="2800" dirty="0"/>
              <a:t>运行栈是一段区域的内存空间</a:t>
            </a:r>
            <a:endParaRPr lang="en-US" altLang="zh-CN" sz="2800" dirty="0"/>
          </a:p>
          <a:p>
            <a:pPr eaLnBrk="1" hangingPunct="1">
              <a:spcBef>
                <a:spcPts val="0"/>
              </a:spcBef>
            </a:pPr>
            <a:r>
              <a:rPr lang="zh-CN" altLang="en-US" sz="2800" dirty="0"/>
              <a:t>运行栈分为一个一个栈帧</a:t>
            </a:r>
            <a:endParaRPr lang="en-US" altLang="zh-CN" sz="2800" dirty="0"/>
          </a:p>
          <a:p>
            <a:pPr lvl="1" eaLnBrk="1" hangingPunct="1">
              <a:spcBef>
                <a:spcPts val="0"/>
              </a:spcBef>
            </a:pPr>
            <a:r>
              <a:rPr lang="zh-CN" altLang="en-US" sz="2400" dirty="0"/>
              <a:t>每个栈帧对应一次函数调用</a:t>
            </a:r>
            <a:endParaRPr lang="en-US" altLang="zh-CN" sz="2400" dirty="0"/>
          </a:p>
          <a:p>
            <a:pPr lvl="1" eaLnBrk="1" hangingPunct="1">
              <a:spcBef>
                <a:spcPts val="0"/>
              </a:spcBef>
            </a:pPr>
            <a:r>
              <a:rPr lang="zh-CN" altLang="en-US" sz="2400" dirty="0"/>
              <a:t>栈帧中包括：</a:t>
            </a:r>
            <a:endParaRPr lang="en-US" altLang="zh-CN" sz="2400" dirty="0"/>
          </a:p>
          <a:p>
            <a:pPr lvl="2" eaLnBrk="1" hangingPunct="1">
              <a:spcBef>
                <a:spcPts val="0"/>
              </a:spcBef>
            </a:pPr>
            <a:r>
              <a:rPr lang="zh-CN" altLang="en-US" sz="2800" dirty="0"/>
              <a:t>本次函数调用的形参值</a:t>
            </a:r>
            <a:endParaRPr lang="en-US" altLang="zh-CN" sz="2800" dirty="0"/>
          </a:p>
          <a:p>
            <a:pPr lvl="2" eaLnBrk="1" hangingPunct="1">
              <a:spcBef>
                <a:spcPts val="0"/>
              </a:spcBef>
            </a:pPr>
            <a:r>
              <a:rPr lang="zh-CN" altLang="en-US" sz="2800" dirty="0"/>
              <a:t>控制信息</a:t>
            </a:r>
            <a:endParaRPr lang="en-US" altLang="zh-CN" sz="2800" dirty="0"/>
          </a:p>
          <a:p>
            <a:pPr lvl="2" eaLnBrk="1" hangingPunct="1">
              <a:spcBef>
                <a:spcPts val="0"/>
              </a:spcBef>
            </a:pPr>
            <a:r>
              <a:rPr lang="zh-CN" altLang="en-US" sz="2800" dirty="0"/>
              <a:t>局部变量值</a:t>
            </a:r>
            <a:endParaRPr lang="en-US" altLang="zh-CN" sz="2800" dirty="0"/>
          </a:p>
          <a:p>
            <a:pPr lvl="2" eaLnBrk="1" hangingPunct="1">
              <a:spcBef>
                <a:spcPts val="0"/>
              </a:spcBef>
            </a:pPr>
            <a:r>
              <a:rPr lang="zh-CN" altLang="en-US" sz="2800" dirty="0"/>
              <a:t>一些临时数据</a:t>
            </a:r>
            <a:endParaRPr lang="en-US" altLang="zh-CN" sz="2800" dirty="0"/>
          </a:p>
          <a:p>
            <a:pPr lvl="1" eaLnBrk="1" hangingPunct="1">
              <a:spcBef>
                <a:spcPts val="0"/>
              </a:spcBef>
            </a:pPr>
            <a:r>
              <a:rPr lang="zh-CN" altLang="en-US" sz="2400" dirty="0"/>
              <a:t>函数调用时，会一个栈帧被压入运行栈</a:t>
            </a:r>
            <a:endParaRPr lang="en-US" altLang="zh-CN" sz="2400" dirty="0"/>
          </a:p>
          <a:p>
            <a:pPr lvl="1" eaLnBrk="1" hangingPunct="1">
              <a:spcBef>
                <a:spcPts val="0"/>
              </a:spcBef>
            </a:pPr>
            <a:r>
              <a:rPr lang="zh-CN" altLang="en-US" sz="2400" dirty="0"/>
              <a:t>返回时，会有一个栈帧被弹出</a:t>
            </a:r>
            <a:endParaRPr lang="en-US" altLang="zh-CN" sz="24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75</a:t>
            </a:fld>
            <a:endParaRPr lang="en-US" altLang="zh-CN" dirty="0"/>
          </a:p>
        </p:txBody>
      </p:sp>
      <p:sp>
        <p:nvSpPr>
          <p:cNvPr id="7" name="标题 4"/>
          <p:cNvSpPr txBox="1">
            <a:spLocks/>
          </p:cNvSpPr>
          <p:nvPr/>
        </p:nvSpPr>
        <p:spPr>
          <a:xfrm>
            <a:off x="685800" y="2538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endParaRPr lang="en-US" altLang="zh-CN" dirty="0"/>
          </a:p>
          <a:p>
            <a:r>
              <a:rPr lang="en-US" altLang="zh-CN" dirty="0"/>
              <a:t>—— 3.6.1 </a:t>
            </a:r>
            <a:r>
              <a:rPr lang="zh-CN" altLang="en-US" dirty="0"/>
              <a:t>运行栈与函数调用的执行</a:t>
            </a:r>
          </a:p>
        </p:txBody>
      </p:sp>
    </p:spTree>
    <p:extLst>
      <p:ext uri="{BB962C8B-B14F-4D97-AF65-F5344CB8AC3E}">
        <p14:creationId xmlns:p14="http://schemas.microsoft.com/office/powerpoint/2010/main" val="2094471668"/>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标题 1"/>
          <p:cNvSpPr>
            <a:spLocks noGrp="1"/>
          </p:cNvSpPr>
          <p:nvPr>
            <p:ph type="title"/>
          </p:nvPr>
        </p:nvSpPr>
        <p:spPr>
          <a:xfrm>
            <a:off x="0" y="957708"/>
            <a:ext cx="6704013" cy="954087"/>
          </a:xfrm>
        </p:spPr>
        <p:txBody>
          <a:bodyPr/>
          <a:lstStyle/>
          <a:p>
            <a:pPr algn="l"/>
            <a:r>
              <a:rPr lang="zh-CN" altLang="en-US" dirty="0"/>
              <a:t>运行栈示意图</a:t>
            </a:r>
          </a:p>
        </p:txBody>
      </p:sp>
      <p:sp>
        <p:nvSpPr>
          <p:cNvPr id="80899" name="内容占位符 2"/>
          <p:cNvSpPr>
            <a:spLocks noGrp="1"/>
          </p:cNvSpPr>
          <p:nvPr>
            <p:ph idx="1"/>
          </p:nvPr>
        </p:nvSpPr>
        <p:spPr>
          <a:xfrm>
            <a:off x="457200" y="1785938"/>
            <a:ext cx="4186238" cy="4929187"/>
          </a:xfrm>
          <a:solidFill>
            <a:srgbClr val="85FFFF"/>
          </a:solidFill>
        </p:spPr>
        <p:txBody>
          <a:bodyPr/>
          <a:lstStyle/>
          <a:p>
            <a:pPr eaLnBrk="1" hangingPunct="1">
              <a:lnSpc>
                <a:spcPct val="100000"/>
              </a:lnSpc>
              <a:spcBef>
                <a:spcPts val="200"/>
              </a:spcBef>
              <a:buFont typeface="Wingdings" panose="05000000000000000000" pitchFamily="2" charset="2"/>
              <a:buNone/>
            </a:pPr>
            <a:r>
              <a:rPr lang="en-US" altLang="zh-CN" sz="2000" dirty="0"/>
              <a:t>unsigned </a:t>
            </a:r>
            <a:r>
              <a:rPr lang="en-US" altLang="zh-CN" sz="2000" dirty="0" err="1">
                <a:solidFill>
                  <a:srgbClr val="C00000"/>
                </a:solidFill>
              </a:rPr>
              <a:t>fac</a:t>
            </a:r>
            <a:r>
              <a:rPr lang="en-US" altLang="zh-CN" sz="2000" dirty="0"/>
              <a:t>(unsigned n) {</a:t>
            </a:r>
          </a:p>
          <a:p>
            <a:pPr eaLnBrk="1" hangingPunct="1">
              <a:lnSpc>
                <a:spcPct val="100000"/>
              </a:lnSpc>
              <a:spcBef>
                <a:spcPts val="200"/>
              </a:spcBef>
              <a:buFont typeface="Wingdings" panose="05000000000000000000" pitchFamily="2" charset="2"/>
              <a:buNone/>
            </a:pPr>
            <a:r>
              <a:rPr lang="en-US" altLang="zh-CN" sz="2000" dirty="0"/>
              <a:t>  unsigned f;</a:t>
            </a:r>
          </a:p>
          <a:p>
            <a:pPr eaLnBrk="1" hangingPunct="1">
              <a:lnSpc>
                <a:spcPct val="100000"/>
              </a:lnSpc>
              <a:spcBef>
                <a:spcPts val="200"/>
              </a:spcBef>
              <a:buFont typeface="Wingdings" panose="05000000000000000000" pitchFamily="2" charset="2"/>
              <a:buNone/>
            </a:pPr>
            <a:r>
              <a:rPr lang="en-US" altLang="zh-CN" sz="2000" dirty="0"/>
              <a:t>  if (n == 0)</a:t>
            </a:r>
          </a:p>
          <a:p>
            <a:pPr eaLnBrk="1" hangingPunct="1">
              <a:lnSpc>
                <a:spcPct val="100000"/>
              </a:lnSpc>
              <a:spcBef>
                <a:spcPts val="200"/>
              </a:spcBef>
              <a:buFont typeface="Wingdings" panose="05000000000000000000" pitchFamily="2" charset="2"/>
              <a:buNone/>
            </a:pPr>
            <a:r>
              <a:rPr lang="en-US" altLang="zh-CN" sz="2000" dirty="0"/>
              <a:t>    f = 1;</a:t>
            </a:r>
          </a:p>
          <a:p>
            <a:pPr eaLnBrk="1" hangingPunct="1">
              <a:lnSpc>
                <a:spcPct val="100000"/>
              </a:lnSpc>
              <a:spcBef>
                <a:spcPts val="200"/>
              </a:spcBef>
              <a:buFont typeface="Wingdings" panose="05000000000000000000" pitchFamily="2" charset="2"/>
              <a:buNone/>
            </a:pPr>
            <a:r>
              <a:rPr lang="en-US" altLang="zh-CN" sz="2000" dirty="0"/>
              <a:t>  else</a:t>
            </a:r>
          </a:p>
          <a:p>
            <a:pPr eaLnBrk="1" hangingPunct="1">
              <a:lnSpc>
                <a:spcPct val="100000"/>
              </a:lnSpc>
              <a:spcBef>
                <a:spcPts val="200"/>
              </a:spcBef>
              <a:buFont typeface="Wingdings" panose="05000000000000000000" pitchFamily="2" charset="2"/>
              <a:buNone/>
            </a:pPr>
            <a:r>
              <a:rPr lang="en-US" altLang="zh-CN" sz="2000" dirty="0"/>
              <a:t>    f = </a:t>
            </a:r>
            <a:r>
              <a:rPr lang="en-US" altLang="zh-CN" sz="2000" dirty="0" err="1">
                <a:solidFill>
                  <a:srgbClr val="C00000"/>
                </a:solidFill>
              </a:rPr>
              <a:t>fac</a:t>
            </a:r>
            <a:r>
              <a:rPr lang="en-US" altLang="zh-CN" sz="2000" dirty="0"/>
              <a:t>(n - 1) * n;</a:t>
            </a:r>
          </a:p>
          <a:p>
            <a:pPr eaLnBrk="1" hangingPunct="1">
              <a:lnSpc>
                <a:spcPct val="100000"/>
              </a:lnSpc>
              <a:spcBef>
                <a:spcPts val="200"/>
              </a:spcBef>
              <a:buFont typeface="Wingdings" panose="05000000000000000000" pitchFamily="2" charset="2"/>
              <a:buNone/>
            </a:pPr>
            <a:r>
              <a:rPr lang="en-US" altLang="zh-CN" sz="2000" dirty="0"/>
              <a:t>  return f;</a:t>
            </a:r>
          </a:p>
          <a:p>
            <a:pPr eaLnBrk="1" hangingPunct="1">
              <a:lnSpc>
                <a:spcPct val="100000"/>
              </a:lnSpc>
              <a:spcBef>
                <a:spcPts val="200"/>
              </a:spcBef>
              <a:buFont typeface="Wingdings" panose="05000000000000000000" pitchFamily="2" charset="2"/>
              <a:buNone/>
            </a:pPr>
            <a:r>
              <a:rPr lang="en-US" altLang="zh-CN" sz="2000" dirty="0"/>
              <a:t>}</a:t>
            </a:r>
          </a:p>
          <a:p>
            <a:pPr eaLnBrk="1" hangingPunct="1">
              <a:lnSpc>
                <a:spcPct val="100000"/>
              </a:lnSpc>
              <a:spcBef>
                <a:spcPts val="200"/>
              </a:spcBef>
              <a:buFont typeface="Wingdings" panose="05000000000000000000" pitchFamily="2" charset="2"/>
              <a:buNone/>
            </a:pPr>
            <a:r>
              <a:rPr lang="en-US" altLang="zh-CN" sz="2000" dirty="0" err="1"/>
              <a:t>int</a:t>
            </a:r>
            <a:r>
              <a:rPr lang="en-US" altLang="zh-CN" sz="2000" dirty="0"/>
              <a:t> main() {</a:t>
            </a:r>
          </a:p>
          <a:p>
            <a:pPr eaLnBrk="1" hangingPunct="1">
              <a:lnSpc>
                <a:spcPct val="100000"/>
              </a:lnSpc>
              <a:spcBef>
                <a:spcPts val="200"/>
              </a:spcBef>
              <a:buFont typeface="Wingdings" panose="05000000000000000000" pitchFamily="2" charset="2"/>
              <a:buNone/>
            </a:pPr>
            <a:r>
              <a:rPr lang="en-US" altLang="zh-CN" sz="2000" dirty="0"/>
              <a:t>  unsigned n;</a:t>
            </a:r>
          </a:p>
          <a:p>
            <a:pPr eaLnBrk="1" hangingPunct="1">
              <a:lnSpc>
                <a:spcPct val="100000"/>
              </a:lnSpc>
              <a:spcBef>
                <a:spcPts val="200"/>
              </a:spcBef>
              <a:buFont typeface="Wingdings" panose="05000000000000000000" pitchFamily="2" charset="2"/>
              <a:buNone/>
            </a:pPr>
            <a:r>
              <a:rPr lang="en-US" altLang="zh-CN" sz="2000" dirty="0"/>
              <a:t>  </a:t>
            </a:r>
            <a:r>
              <a:rPr lang="en-US" altLang="zh-CN" sz="2000" dirty="0" err="1"/>
              <a:t>cin</a:t>
            </a:r>
            <a:r>
              <a:rPr lang="en-US" altLang="zh-CN" sz="2000" dirty="0"/>
              <a:t> &gt;&gt; n;</a:t>
            </a:r>
          </a:p>
          <a:p>
            <a:pPr eaLnBrk="1" hangingPunct="1">
              <a:lnSpc>
                <a:spcPct val="100000"/>
              </a:lnSpc>
              <a:spcBef>
                <a:spcPts val="200"/>
              </a:spcBef>
              <a:buFont typeface="Wingdings" panose="05000000000000000000" pitchFamily="2" charset="2"/>
              <a:buNone/>
            </a:pPr>
            <a:r>
              <a:rPr lang="en-US" altLang="zh-CN" sz="2000" dirty="0"/>
              <a:t>  unsigned y = </a:t>
            </a:r>
            <a:r>
              <a:rPr lang="en-US" altLang="zh-CN" sz="2000" dirty="0" err="1">
                <a:solidFill>
                  <a:srgbClr val="C00000"/>
                </a:solidFill>
              </a:rPr>
              <a:t>fac</a:t>
            </a:r>
            <a:r>
              <a:rPr lang="en-US" altLang="zh-CN" sz="2000" dirty="0"/>
              <a:t>(n);</a:t>
            </a:r>
          </a:p>
          <a:p>
            <a:pPr eaLnBrk="1" hangingPunct="1">
              <a:lnSpc>
                <a:spcPct val="100000"/>
              </a:lnSpc>
              <a:spcBef>
                <a:spcPts val="200"/>
              </a:spcBef>
              <a:buFont typeface="Wingdings" panose="05000000000000000000" pitchFamily="2" charset="2"/>
              <a:buNone/>
            </a:pPr>
            <a:r>
              <a:rPr lang="en-US" altLang="zh-CN" sz="2000" dirty="0"/>
              <a:t>  ……</a:t>
            </a:r>
          </a:p>
          <a:p>
            <a:pPr eaLnBrk="1" hangingPunct="1">
              <a:lnSpc>
                <a:spcPct val="100000"/>
              </a:lnSpc>
              <a:spcBef>
                <a:spcPts val="200"/>
              </a:spcBef>
              <a:buFont typeface="Wingdings" panose="05000000000000000000" pitchFamily="2" charset="2"/>
              <a:buNone/>
            </a:pPr>
            <a:r>
              <a:rPr lang="en-US" altLang="zh-CN" sz="2000" dirty="0"/>
              <a:t>}</a:t>
            </a:r>
            <a:endParaRPr lang="zh-CN" altLang="en-US" sz="2000" dirty="0"/>
          </a:p>
        </p:txBody>
      </p:sp>
      <p:grpSp>
        <p:nvGrpSpPr>
          <p:cNvPr id="80902" name="Group 212"/>
          <p:cNvGrpSpPr>
            <a:grpSpLocks/>
          </p:cNvGrpSpPr>
          <p:nvPr/>
        </p:nvGrpSpPr>
        <p:grpSpPr bwMode="auto">
          <a:xfrm>
            <a:off x="5143500" y="2152650"/>
            <a:ext cx="3357563" cy="4476750"/>
            <a:chOff x="4816" y="1106"/>
            <a:chExt cx="2474" cy="3298"/>
          </a:xfrm>
        </p:grpSpPr>
        <p:sp>
          <p:nvSpPr>
            <p:cNvPr id="80903" name="Rectangle 213" descr="浅色上对角线"/>
            <p:cNvSpPr>
              <a:spLocks noChangeArrowheads="1"/>
            </p:cNvSpPr>
            <p:nvPr/>
          </p:nvSpPr>
          <p:spPr bwMode="auto">
            <a:xfrm>
              <a:off x="5360" y="1546"/>
              <a:ext cx="901" cy="364"/>
            </a:xfrm>
            <a:prstGeom prst="rect">
              <a:avLst/>
            </a:prstGeom>
            <a:pattFill prst="ltUpDiag">
              <a:fgClr>
                <a:srgbClr val="000000"/>
              </a:fgClr>
              <a:bgClr>
                <a:srgbClr val="FFFFFF"/>
              </a:bgClr>
            </a:patt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p>
          </p:txBody>
        </p:sp>
        <p:sp>
          <p:nvSpPr>
            <p:cNvPr id="80904" name="Rectangle 214"/>
            <p:cNvSpPr>
              <a:spLocks noChangeArrowheads="1"/>
            </p:cNvSpPr>
            <p:nvPr/>
          </p:nvSpPr>
          <p:spPr bwMode="auto">
            <a:xfrm>
              <a:off x="5360" y="1910"/>
              <a:ext cx="901" cy="274"/>
            </a:xfrm>
            <a:prstGeom prst="rect">
              <a:avLst/>
            </a:prstGeom>
            <a:solidFill>
              <a:srgbClr val="FFFFFF"/>
            </a:solid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solidFill>
                    <a:schemeClr val="bg1"/>
                  </a:solidFill>
                  <a:latin typeface="Calibri" panose="020F0502020204030204" pitchFamily="34" charset="0"/>
                </a:rPr>
                <a:t>n: 0</a:t>
              </a:r>
              <a:endParaRPr lang="zh-CN" altLang="zh-CN" dirty="0">
                <a:solidFill>
                  <a:schemeClr val="bg1"/>
                </a:solidFill>
              </a:endParaRPr>
            </a:p>
          </p:txBody>
        </p:sp>
        <p:sp>
          <p:nvSpPr>
            <p:cNvPr id="80905" name="Rectangle 215"/>
            <p:cNvSpPr>
              <a:spLocks noChangeArrowheads="1"/>
            </p:cNvSpPr>
            <p:nvPr/>
          </p:nvSpPr>
          <p:spPr bwMode="auto">
            <a:xfrm>
              <a:off x="5360" y="2184"/>
              <a:ext cx="901" cy="274"/>
            </a:xfrm>
            <a:prstGeom prst="rect">
              <a:avLst/>
            </a:prstGeom>
            <a:solidFill>
              <a:srgbClr val="FFFFFF"/>
            </a:solid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solidFill>
                    <a:schemeClr val="bg1"/>
                  </a:solidFill>
                  <a:latin typeface="Calibri" panose="020F0502020204030204" pitchFamily="34" charset="0"/>
                </a:rPr>
                <a:t>f: ?</a:t>
              </a:r>
              <a:endParaRPr lang="zh-CN" altLang="zh-CN" dirty="0">
                <a:solidFill>
                  <a:schemeClr val="bg1"/>
                </a:solidFill>
              </a:endParaRPr>
            </a:p>
          </p:txBody>
        </p:sp>
        <p:sp>
          <p:nvSpPr>
            <p:cNvPr id="80906" name="Rectangle 216" descr="浅色上对角线"/>
            <p:cNvSpPr>
              <a:spLocks noChangeArrowheads="1"/>
            </p:cNvSpPr>
            <p:nvPr/>
          </p:nvSpPr>
          <p:spPr bwMode="auto">
            <a:xfrm>
              <a:off x="5360" y="2458"/>
              <a:ext cx="901" cy="363"/>
            </a:xfrm>
            <a:prstGeom prst="rect">
              <a:avLst/>
            </a:prstGeom>
            <a:pattFill prst="ltUpDiag">
              <a:fgClr>
                <a:srgbClr val="000000"/>
              </a:fgClr>
              <a:bgClr>
                <a:srgbClr val="FFFFFF"/>
              </a:bgClr>
            </a:patt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p>
          </p:txBody>
        </p:sp>
        <p:sp>
          <p:nvSpPr>
            <p:cNvPr id="80907" name="Rectangle 217"/>
            <p:cNvSpPr>
              <a:spLocks noChangeArrowheads="1"/>
            </p:cNvSpPr>
            <p:nvPr/>
          </p:nvSpPr>
          <p:spPr bwMode="auto">
            <a:xfrm>
              <a:off x="5360" y="2821"/>
              <a:ext cx="901" cy="275"/>
            </a:xfrm>
            <a:prstGeom prst="rect">
              <a:avLst/>
            </a:prstGeom>
            <a:solidFill>
              <a:srgbClr val="FFFFFF"/>
            </a:solid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solidFill>
                    <a:schemeClr val="bg1"/>
                  </a:solidFill>
                  <a:latin typeface="Calibri" panose="020F0502020204030204" pitchFamily="34" charset="0"/>
                </a:rPr>
                <a:t>n: 1</a:t>
              </a:r>
              <a:endParaRPr lang="zh-CN" altLang="zh-CN" dirty="0">
                <a:solidFill>
                  <a:schemeClr val="bg1"/>
                </a:solidFill>
              </a:endParaRPr>
            </a:p>
          </p:txBody>
        </p:sp>
        <p:sp>
          <p:nvSpPr>
            <p:cNvPr id="80908" name="Rectangle 218"/>
            <p:cNvSpPr>
              <a:spLocks noChangeArrowheads="1"/>
            </p:cNvSpPr>
            <p:nvPr/>
          </p:nvSpPr>
          <p:spPr bwMode="auto">
            <a:xfrm>
              <a:off x="5360" y="3096"/>
              <a:ext cx="901" cy="274"/>
            </a:xfrm>
            <a:prstGeom prst="rect">
              <a:avLst/>
            </a:prstGeom>
            <a:solidFill>
              <a:srgbClr val="FFFFFF"/>
            </a:solid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solidFill>
                    <a:schemeClr val="bg1"/>
                  </a:solidFill>
                  <a:latin typeface="Calibri" panose="020F0502020204030204" pitchFamily="34" charset="0"/>
                </a:rPr>
                <a:t>y: ?</a:t>
              </a:r>
              <a:endParaRPr lang="zh-CN" altLang="zh-CN" dirty="0">
                <a:solidFill>
                  <a:schemeClr val="bg1"/>
                </a:solidFill>
              </a:endParaRPr>
            </a:p>
          </p:txBody>
        </p:sp>
        <p:sp>
          <p:nvSpPr>
            <p:cNvPr id="80909" name="Rectangle 219"/>
            <p:cNvSpPr>
              <a:spLocks noChangeArrowheads="1"/>
            </p:cNvSpPr>
            <p:nvPr/>
          </p:nvSpPr>
          <p:spPr bwMode="auto">
            <a:xfrm>
              <a:off x="5360" y="3370"/>
              <a:ext cx="901" cy="273"/>
            </a:xfrm>
            <a:prstGeom prst="rect">
              <a:avLst/>
            </a:prstGeom>
            <a:solidFill>
              <a:srgbClr val="FFFFFF"/>
            </a:solid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solidFill>
                    <a:schemeClr val="bg1"/>
                  </a:solidFill>
                  <a:latin typeface="Calibri" panose="020F0502020204030204" pitchFamily="34" charset="0"/>
                </a:rPr>
                <a:t>n: 1</a:t>
              </a:r>
              <a:endParaRPr lang="zh-CN" altLang="zh-CN" dirty="0">
                <a:solidFill>
                  <a:schemeClr val="bg1"/>
                </a:solidFill>
              </a:endParaRPr>
            </a:p>
          </p:txBody>
        </p:sp>
        <p:grpSp>
          <p:nvGrpSpPr>
            <p:cNvPr id="80910" name="Group 220"/>
            <p:cNvGrpSpPr>
              <a:grpSpLocks/>
            </p:cNvGrpSpPr>
            <p:nvPr/>
          </p:nvGrpSpPr>
          <p:grpSpPr bwMode="auto">
            <a:xfrm>
              <a:off x="5360" y="1106"/>
              <a:ext cx="902" cy="440"/>
              <a:chOff x="5962" y="1238"/>
              <a:chExt cx="902" cy="440"/>
            </a:xfrm>
          </p:grpSpPr>
          <p:sp>
            <p:nvSpPr>
              <p:cNvPr id="80925" name="Rectangle 221"/>
              <p:cNvSpPr>
                <a:spLocks noChangeArrowheads="1"/>
              </p:cNvSpPr>
              <p:nvPr/>
            </p:nvSpPr>
            <p:spPr bwMode="auto">
              <a:xfrm>
                <a:off x="5962" y="1404"/>
                <a:ext cx="901" cy="274"/>
              </a:xfrm>
              <a:prstGeom prst="rect">
                <a:avLst/>
              </a:prstGeom>
              <a:solidFill>
                <a:srgbClr val="FFFFFF"/>
              </a:solidFill>
              <a:ln w="9525">
                <a:solidFill>
                  <a:srgbClr val="000000"/>
                </a:solidFill>
                <a:miter lim="800000"/>
                <a:headEnd/>
                <a:tailEnd/>
              </a:ln>
            </p:spPr>
            <p:txBody>
              <a:bodyPr lIns="0" tIns="7200" rIns="0" bIns="72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a:solidFill>
                      <a:schemeClr val="bg1"/>
                    </a:solidFill>
                    <a:latin typeface="Calibri" panose="020F0502020204030204" pitchFamily="34" charset="0"/>
                  </a:rPr>
                  <a:t>f: 1</a:t>
                </a:r>
                <a:endParaRPr lang="zh-CN" altLang="zh-CN" dirty="0">
                  <a:solidFill>
                    <a:schemeClr val="bg1"/>
                  </a:solidFill>
                </a:endParaRPr>
              </a:p>
            </p:txBody>
          </p:sp>
          <p:cxnSp>
            <p:nvCxnSpPr>
              <p:cNvPr id="80926" name="AutoShape 222"/>
              <p:cNvCxnSpPr>
                <a:cxnSpLocks noChangeShapeType="1"/>
              </p:cNvCxnSpPr>
              <p:nvPr/>
            </p:nvCxnSpPr>
            <p:spPr bwMode="auto">
              <a:xfrm flipV="1">
                <a:off x="5962" y="1238"/>
                <a:ext cx="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0927" name="AutoShape 223"/>
              <p:cNvCxnSpPr>
                <a:cxnSpLocks noChangeShapeType="1"/>
              </p:cNvCxnSpPr>
              <p:nvPr/>
            </p:nvCxnSpPr>
            <p:spPr bwMode="auto">
              <a:xfrm flipV="1">
                <a:off x="6863" y="1238"/>
                <a:ext cx="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80911" name="AutoShape 224"/>
            <p:cNvCxnSpPr>
              <a:cxnSpLocks noChangeShapeType="1"/>
            </p:cNvCxnSpPr>
            <p:nvPr/>
          </p:nvCxnSpPr>
          <p:spPr bwMode="auto">
            <a:xfrm flipV="1">
              <a:off x="5361" y="3643"/>
              <a:ext cx="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0912" name="AutoShape 225"/>
            <p:cNvCxnSpPr>
              <a:cxnSpLocks noChangeShapeType="1"/>
            </p:cNvCxnSpPr>
            <p:nvPr/>
          </p:nvCxnSpPr>
          <p:spPr bwMode="auto">
            <a:xfrm flipV="1">
              <a:off x="6262" y="3643"/>
              <a:ext cx="1" cy="1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0913" name="AutoShape 226"/>
            <p:cNvSpPr>
              <a:spLocks/>
            </p:cNvSpPr>
            <p:nvPr/>
          </p:nvSpPr>
          <p:spPr bwMode="auto">
            <a:xfrm>
              <a:off x="6305" y="3142"/>
              <a:ext cx="71" cy="657"/>
            </a:xfrm>
            <a:prstGeom prst="rightBrace">
              <a:avLst>
                <a:gd name="adj1" fmla="val 77113"/>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p>
          </p:txBody>
        </p:sp>
        <p:sp>
          <p:nvSpPr>
            <p:cNvPr id="80914" name="Text Box 227"/>
            <p:cNvSpPr txBox="1">
              <a:spLocks noChangeArrowheads="1"/>
            </p:cNvSpPr>
            <p:nvPr/>
          </p:nvSpPr>
          <p:spPr bwMode="auto">
            <a:xfrm>
              <a:off x="6420" y="3334"/>
              <a:ext cx="57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Calibri" panose="020F0502020204030204" pitchFamily="34" charset="0"/>
                </a:rPr>
                <a:t>main()</a:t>
              </a:r>
              <a:endParaRPr lang="zh-CN" altLang="zh-CN"/>
            </a:p>
          </p:txBody>
        </p:sp>
        <p:grpSp>
          <p:nvGrpSpPr>
            <p:cNvPr id="80915" name="Group 228"/>
            <p:cNvGrpSpPr>
              <a:grpSpLocks/>
            </p:cNvGrpSpPr>
            <p:nvPr/>
          </p:nvGrpSpPr>
          <p:grpSpPr bwMode="auto">
            <a:xfrm>
              <a:off x="6305" y="2223"/>
              <a:ext cx="685" cy="842"/>
              <a:chOff x="6907" y="3267"/>
              <a:chExt cx="685" cy="842"/>
            </a:xfrm>
          </p:grpSpPr>
          <p:sp>
            <p:nvSpPr>
              <p:cNvPr id="80923" name="AutoShape 229"/>
              <p:cNvSpPr>
                <a:spLocks/>
              </p:cNvSpPr>
              <p:nvPr/>
            </p:nvSpPr>
            <p:spPr bwMode="auto">
              <a:xfrm>
                <a:off x="6907" y="3267"/>
                <a:ext cx="71" cy="842"/>
              </a:xfrm>
              <a:prstGeom prst="rightBrace">
                <a:avLst>
                  <a:gd name="adj1" fmla="val 98826"/>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80924" name="Text Box 230"/>
              <p:cNvSpPr txBox="1">
                <a:spLocks noChangeArrowheads="1"/>
              </p:cNvSpPr>
              <p:nvPr/>
            </p:nvSpPr>
            <p:spPr bwMode="auto">
              <a:xfrm>
                <a:off x="7022" y="3587"/>
                <a:ext cx="57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Calibri" panose="020F0502020204030204" pitchFamily="34" charset="0"/>
                  </a:rPr>
                  <a:t>fac(1)</a:t>
                </a:r>
                <a:endParaRPr lang="zh-CN" altLang="zh-CN"/>
              </a:p>
            </p:txBody>
          </p:sp>
        </p:grpSp>
        <p:grpSp>
          <p:nvGrpSpPr>
            <p:cNvPr id="80916" name="Group 231"/>
            <p:cNvGrpSpPr>
              <a:grpSpLocks/>
            </p:cNvGrpSpPr>
            <p:nvPr/>
          </p:nvGrpSpPr>
          <p:grpSpPr bwMode="auto">
            <a:xfrm>
              <a:off x="6305" y="1301"/>
              <a:ext cx="685" cy="842"/>
              <a:chOff x="6907" y="3267"/>
              <a:chExt cx="685" cy="842"/>
            </a:xfrm>
          </p:grpSpPr>
          <p:sp>
            <p:nvSpPr>
              <p:cNvPr id="80921" name="AutoShape 232"/>
              <p:cNvSpPr>
                <a:spLocks/>
              </p:cNvSpPr>
              <p:nvPr/>
            </p:nvSpPr>
            <p:spPr bwMode="auto">
              <a:xfrm>
                <a:off x="6907" y="3267"/>
                <a:ext cx="71" cy="842"/>
              </a:xfrm>
              <a:prstGeom prst="rightBrace">
                <a:avLst>
                  <a:gd name="adj1" fmla="val 98826"/>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80922" name="Text Box 233"/>
              <p:cNvSpPr txBox="1">
                <a:spLocks noChangeArrowheads="1"/>
              </p:cNvSpPr>
              <p:nvPr/>
            </p:nvSpPr>
            <p:spPr bwMode="auto">
              <a:xfrm>
                <a:off x="7022" y="3587"/>
                <a:ext cx="57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latin typeface="Calibri" panose="020F0502020204030204" pitchFamily="34" charset="0"/>
                  </a:rPr>
                  <a:t>fac(0)</a:t>
                </a:r>
                <a:endParaRPr lang="zh-CN" altLang="zh-CN"/>
              </a:p>
            </p:txBody>
          </p:sp>
        </p:grpSp>
        <p:grpSp>
          <p:nvGrpSpPr>
            <p:cNvPr id="80917" name="Group 234"/>
            <p:cNvGrpSpPr>
              <a:grpSpLocks/>
            </p:cNvGrpSpPr>
            <p:nvPr/>
          </p:nvGrpSpPr>
          <p:grpSpPr bwMode="auto">
            <a:xfrm>
              <a:off x="4816" y="1106"/>
              <a:ext cx="570" cy="312"/>
              <a:chOff x="2172" y="856"/>
              <a:chExt cx="570" cy="312"/>
            </a:xfrm>
          </p:grpSpPr>
          <p:cxnSp>
            <p:nvCxnSpPr>
              <p:cNvPr id="80919" name="AutoShape 235"/>
              <p:cNvCxnSpPr>
                <a:cxnSpLocks noChangeShapeType="1"/>
              </p:cNvCxnSpPr>
              <p:nvPr/>
            </p:nvCxnSpPr>
            <p:spPr bwMode="auto">
              <a:xfrm>
                <a:off x="2323" y="1167"/>
                <a:ext cx="400"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236"/>
              <p:cNvSpPr txBox="1">
                <a:spLocks noChangeArrowheads="1"/>
              </p:cNvSpPr>
              <p:nvPr/>
            </p:nvSpPr>
            <p:spPr bwMode="auto">
              <a:xfrm>
                <a:off x="2172" y="856"/>
                <a:ext cx="570" cy="226"/>
              </a:xfrm>
              <a:prstGeom prst="rect">
                <a:avLst/>
              </a:prstGeom>
              <a:noFill/>
              <a:ln w="9525">
                <a:noFill/>
                <a:miter lim="800000"/>
                <a:headEnd/>
                <a:tailEnd/>
              </a:ln>
            </p:spPr>
            <p:txBody>
              <a:bodyPr lIns="0" tIns="0" rIns="0" bIns="0"/>
              <a:lstStyle/>
              <a:p>
                <a:pPr algn="just">
                  <a:defRPr/>
                </a:pPr>
                <a:r>
                  <a:rPr lang="zh-CN" altLang="en-US" dirty="0">
                    <a:latin typeface="+mn-ea"/>
                    <a:ea typeface="+mn-ea"/>
                  </a:rPr>
                  <a:t>栈顶</a:t>
                </a:r>
                <a:endParaRPr lang="zh-CN" dirty="0">
                  <a:latin typeface="+mn-ea"/>
                  <a:ea typeface="+mn-ea"/>
                </a:endParaRPr>
              </a:p>
            </p:txBody>
          </p:sp>
        </p:grpSp>
        <p:sp>
          <p:nvSpPr>
            <p:cNvPr id="80918" name="Text Box 237"/>
            <p:cNvSpPr txBox="1">
              <a:spLocks noChangeArrowheads="1"/>
            </p:cNvSpPr>
            <p:nvPr/>
          </p:nvSpPr>
          <p:spPr bwMode="auto">
            <a:xfrm>
              <a:off x="4905" y="3780"/>
              <a:ext cx="238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zh-CN" altLang="zh-CN"/>
            </a:p>
          </p:txBody>
        </p:sp>
      </p:grpSp>
      <p:sp>
        <p:nvSpPr>
          <p:cNvPr id="3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76</a:t>
            </a:fld>
            <a:endParaRPr lang="en-US" altLang="zh-CN" dirty="0"/>
          </a:p>
        </p:txBody>
      </p:sp>
      <p:sp>
        <p:nvSpPr>
          <p:cNvPr id="32" name="标题 4"/>
          <p:cNvSpPr txBox="1">
            <a:spLocks/>
          </p:cNvSpPr>
          <p:nvPr/>
        </p:nvSpPr>
        <p:spPr>
          <a:xfrm>
            <a:off x="685800" y="2538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endParaRPr lang="en-US" altLang="zh-CN" dirty="0"/>
          </a:p>
          <a:p>
            <a:r>
              <a:rPr lang="en-US" altLang="zh-CN" dirty="0"/>
              <a:t>—— 3.6.1 </a:t>
            </a:r>
            <a:r>
              <a:rPr lang="zh-CN" altLang="en-US" dirty="0"/>
              <a:t>运行栈与函数调用的执行</a:t>
            </a:r>
          </a:p>
        </p:txBody>
      </p:sp>
    </p:spTree>
    <p:extLst>
      <p:ext uri="{BB962C8B-B14F-4D97-AF65-F5344CB8AC3E}">
        <p14:creationId xmlns:p14="http://schemas.microsoft.com/office/powerpoint/2010/main" val="127440123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标题 1"/>
          <p:cNvSpPr>
            <a:spLocks noGrp="1"/>
          </p:cNvSpPr>
          <p:nvPr>
            <p:ph type="title"/>
          </p:nvPr>
        </p:nvSpPr>
        <p:spPr>
          <a:xfrm>
            <a:off x="0" y="950913"/>
            <a:ext cx="6704013" cy="954087"/>
          </a:xfrm>
        </p:spPr>
        <p:txBody>
          <a:bodyPr/>
          <a:lstStyle/>
          <a:p>
            <a:pPr algn="l"/>
            <a:r>
              <a:rPr lang="zh-CN" altLang="en-US" dirty="0"/>
              <a:t>函数调用的执行过程</a:t>
            </a:r>
          </a:p>
        </p:txBody>
      </p:sp>
      <p:sp>
        <p:nvSpPr>
          <p:cNvPr id="81923" name="内容占位符 2"/>
          <p:cNvSpPr>
            <a:spLocks noGrp="1"/>
          </p:cNvSpPr>
          <p:nvPr>
            <p:ph idx="1"/>
          </p:nvPr>
        </p:nvSpPr>
        <p:spPr>
          <a:xfrm>
            <a:off x="492918" y="1752600"/>
            <a:ext cx="8029575" cy="4953000"/>
          </a:xfrm>
        </p:spPr>
        <p:txBody>
          <a:bodyPr/>
          <a:lstStyle/>
          <a:p>
            <a:pPr eaLnBrk="1" hangingPunct="1">
              <a:lnSpc>
                <a:spcPct val="100000"/>
              </a:lnSpc>
              <a:spcBef>
                <a:spcPts val="0"/>
              </a:spcBef>
            </a:pPr>
            <a:r>
              <a:rPr lang="zh-CN" altLang="en-US" sz="2800" dirty="0"/>
              <a:t>栈指针</a:t>
            </a:r>
            <a:r>
              <a:rPr lang="en-US" altLang="zh-CN" sz="2800" dirty="0" err="1"/>
              <a:t>esp</a:t>
            </a:r>
            <a:r>
              <a:rPr lang="zh-CN" altLang="en-US" sz="2800" dirty="0"/>
              <a:t>：指向运行栈栈顶</a:t>
            </a:r>
            <a:endParaRPr lang="en-US" altLang="zh-CN" sz="2800" dirty="0"/>
          </a:p>
          <a:p>
            <a:pPr eaLnBrk="1" hangingPunct="1">
              <a:lnSpc>
                <a:spcPct val="100000"/>
              </a:lnSpc>
              <a:spcBef>
                <a:spcPts val="0"/>
              </a:spcBef>
            </a:pPr>
            <a:r>
              <a:rPr lang="zh-CN" altLang="en-US" sz="2800" dirty="0"/>
              <a:t>帧指针</a:t>
            </a:r>
            <a:r>
              <a:rPr lang="en-US" altLang="zh-CN" sz="2800" dirty="0" err="1"/>
              <a:t>ebp</a:t>
            </a:r>
            <a:r>
              <a:rPr lang="zh-CN" altLang="en-US" sz="2800" dirty="0"/>
              <a:t>：定位形参和局部变量</a:t>
            </a:r>
            <a:endParaRPr lang="en-US" altLang="zh-CN" sz="2800" dirty="0"/>
          </a:p>
          <a:p>
            <a:pPr eaLnBrk="1" hangingPunct="1">
              <a:lnSpc>
                <a:spcPct val="100000"/>
              </a:lnSpc>
              <a:spcBef>
                <a:spcPts val="0"/>
              </a:spcBef>
            </a:pPr>
            <a:r>
              <a:rPr lang="zh-CN" altLang="en-US" sz="2800" dirty="0"/>
              <a:t>传递参数：调用前把实参压入堆栈</a:t>
            </a:r>
            <a:endParaRPr lang="en-US" altLang="zh-CN" sz="2800" dirty="0"/>
          </a:p>
          <a:p>
            <a:pPr eaLnBrk="1" hangingPunct="1">
              <a:lnSpc>
                <a:spcPct val="100000"/>
              </a:lnSpc>
              <a:spcBef>
                <a:spcPts val="0"/>
              </a:spcBef>
            </a:pPr>
            <a:r>
              <a:rPr lang="zh-CN" altLang="en-US" sz="2800" dirty="0"/>
              <a:t>函数调用时的几步关键操作</a:t>
            </a:r>
            <a:endParaRPr lang="en-US" altLang="zh-CN" sz="2800" dirty="0"/>
          </a:p>
          <a:p>
            <a:pPr lvl="1" eaLnBrk="1" hangingPunct="1">
              <a:spcBef>
                <a:spcPts val="0"/>
              </a:spcBef>
            </a:pPr>
            <a:r>
              <a:rPr lang="en-US" altLang="zh-CN" sz="2400" dirty="0"/>
              <a:t>call</a:t>
            </a:r>
            <a:r>
              <a:rPr lang="zh-CN" altLang="en-US" sz="2400" dirty="0"/>
              <a:t>指令：将下一条指令地址（返回地址）压入运行栈，转到函数入口地址</a:t>
            </a:r>
            <a:endParaRPr lang="en-US" altLang="zh-CN" sz="2400" dirty="0"/>
          </a:p>
          <a:p>
            <a:pPr lvl="1" eaLnBrk="1" hangingPunct="1">
              <a:spcBef>
                <a:spcPts val="0"/>
              </a:spcBef>
            </a:pPr>
            <a:r>
              <a:rPr lang="zh-CN" altLang="en-US" sz="2400" dirty="0"/>
              <a:t>被调函数入口处：将当前</a:t>
            </a:r>
            <a:r>
              <a:rPr lang="en-US" altLang="zh-CN" sz="2400" dirty="0" err="1"/>
              <a:t>ebp</a:t>
            </a:r>
            <a:r>
              <a:rPr lang="zh-CN" altLang="en-US" sz="2400" dirty="0"/>
              <a:t>压入运行栈，用</a:t>
            </a:r>
            <a:r>
              <a:rPr lang="en-US" altLang="zh-CN" sz="2400" dirty="0" err="1"/>
              <a:t>ebp</a:t>
            </a:r>
            <a:r>
              <a:rPr lang="zh-CN" altLang="en-US" sz="2400" dirty="0"/>
              <a:t>保存</a:t>
            </a:r>
            <a:r>
              <a:rPr lang="en-US" altLang="zh-CN" sz="2400" dirty="0" err="1"/>
              <a:t>esp</a:t>
            </a:r>
            <a:r>
              <a:rPr lang="zh-CN" altLang="en-US" sz="2400" dirty="0"/>
              <a:t>，调整</a:t>
            </a:r>
            <a:r>
              <a:rPr lang="en-US" altLang="zh-CN" sz="2400" dirty="0" err="1"/>
              <a:t>esp</a:t>
            </a:r>
            <a:r>
              <a:rPr lang="zh-CN" altLang="en-US" sz="2400" dirty="0"/>
              <a:t>为局部变量留出空间</a:t>
            </a:r>
            <a:endParaRPr lang="en-US" altLang="zh-CN" sz="2400" dirty="0"/>
          </a:p>
          <a:p>
            <a:pPr lvl="1" eaLnBrk="1" hangingPunct="1">
              <a:spcBef>
                <a:spcPts val="0"/>
              </a:spcBef>
            </a:pPr>
            <a:r>
              <a:rPr lang="zh-CN" altLang="en-US" sz="2400" dirty="0"/>
              <a:t>被调函数出口处：用</a:t>
            </a:r>
            <a:r>
              <a:rPr lang="en-US" altLang="zh-CN" sz="2400" dirty="0" err="1"/>
              <a:t>ebp</a:t>
            </a:r>
            <a:r>
              <a:rPr lang="zh-CN" altLang="en-US" sz="2400" dirty="0"/>
              <a:t>恢复</a:t>
            </a:r>
            <a:r>
              <a:rPr lang="en-US" altLang="zh-CN" sz="2400" dirty="0" err="1"/>
              <a:t>esp</a:t>
            </a:r>
            <a:r>
              <a:rPr lang="zh-CN" altLang="en-US" sz="2400" dirty="0"/>
              <a:t>，从运行栈中弹出</a:t>
            </a:r>
            <a:r>
              <a:rPr lang="en-US" altLang="zh-CN" sz="2400" dirty="0" err="1"/>
              <a:t>ebp</a:t>
            </a:r>
            <a:r>
              <a:rPr lang="zh-CN" altLang="en-US" sz="2400" dirty="0"/>
              <a:t>原值</a:t>
            </a:r>
            <a:endParaRPr lang="en-US" altLang="zh-CN" sz="2400" dirty="0"/>
          </a:p>
          <a:p>
            <a:pPr lvl="1" eaLnBrk="1" hangingPunct="1">
              <a:spcBef>
                <a:spcPts val="0"/>
              </a:spcBef>
            </a:pPr>
            <a:r>
              <a:rPr lang="en-US" altLang="zh-CN" sz="2400" dirty="0"/>
              <a:t>ret</a:t>
            </a:r>
            <a:r>
              <a:rPr lang="zh-CN" altLang="en-US" sz="2400" dirty="0"/>
              <a:t>指令：将返回地址从运行栈弹出，转到返回地址</a:t>
            </a:r>
            <a:endParaRPr lang="en-US" altLang="zh-CN" sz="24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77</a:t>
            </a:fld>
            <a:endParaRPr lang="en-US" altLang="zh-CN" dirty="0"/>
          </a:p>
        </p:txBody>
      </p:sp>
      <p:sp>
        <p:nvSpPr>
          <p:cNvPr id="7" name="标题 4"/>
          <p:cNvSpPr txBox="1">
            <a:spLocks/>
          </p:cNvSpPr>
          <p:nvPr/>
        </p:nvSpPr>
        <p:spPr>
          <a:xfrm>
            <a:off x="685800" y="2538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endParaRPr lang="en-US" altLang="zh-CN" dirty="0"/>
          </a:p>
          <a:p>
            <a:r>
              <a:rPr lang="en-US" altLang="zh-CN" dirty="0"/>
              <a:t>—— 3.6.1 </a:t>
            </a:r>
            <a:r>
              <a:rPr lang="zh-CN" altLang="en-US" dirty="0"/>
              <a:t>运行栈与函数调用的执行</a:t>
            </a:r>
          </a:p>
        </p:txBody>
      </p:sp>
    </p:spTree>
    <p:extLst>
      <p:ext uri="{BB962C8B-B14F-4D97-AF65-F5344CB8AC3E}">
        <p14:creationId xmlns:p14="http://schemas.microsoft.com/office/powerpoint/2010/main" val="372345568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标题 1"/>
          <p:cNvSpPr>
            <a:spLocks noGrp="1"/>
          </p:cNvSpPr>
          <p:nvPr>
            <p:ph type="title"/>
          </p:nvPr>
        </p:nvSpPr>
        <p:spPr>
          <a:xfrm>
            <a:off x="740" y="946209"/>
            <a:ext cx="6704013" cy="954087"/>
          </a:xfrm>
        </p:spPr>
        <p:txBody>
          <a:bodyPr/>
          <a:lstStyle/>
          <a:p>
            <a:pPr algn="l"/>
            <a:r>
              <a:rPr lang="zh-CN" altLang="en-US" dirty="0"/>
              <a:t>运行栈的数据分布</a:t>
            </a:r>
          </a:p>
        </p:txBody>
      </p:sp>
      <p:sp>
        <p:nvSpPr>
          <p:cNvPr id="82947" name="内容占位符 2"/>
          <p:cNvSpPr>
            <a:spLocks noGrp="1"/>
          </p:cNvSpPr>
          <p:nvPr>
            <p:ph idx="1"/>
          </p:nvPr>
        </p:nvSpPr>
        <p:spPr>
          <a:xfrm>
            <a:off x="4071938" y="1785938"/>
            <a:ext cx="4614862" cy="4595812"/>
          </a:xfrm>
          <a:solidFill>
            <a:srgbClr val="85FFFF"/>
          </a:solidFill>
        </p:spPr>
        <p:txBody>
          <a:bodyPr/>
          <a:lstStyle/>
          <a:p>
            <a:pPr eaLnBrk="1" hangingPunct="1">
              <a:buFont typeface="Wingdings" panose="05000000000000000000" pitchFamily="2" charset="2"/>
              <a:buNone/>
            </a:pPr>
            <a:r>
              <a:rPr lang="en-US" altLang="zh-CN" dirty="0"/>
              <a:t>unsigned </a:t>
            </a:r>
            <a:r>
              <a:rPr lang="en-US" altLang="zh-CN" dirty="0" err="1">
                <a:solidFill>
                  <a:srgbClr val="C00000"/>
                </a:solidFill>
              </a:rPr>
              <a:t>fac</a:t>
            </a:r>
            <a:r>
              <a:rPr lang="en-US" altLang="zh-CN" dirty="0"/>
              <a:t>(unsigned n) {</a:t>
            </a:r>
          </a:p>
          <a:p>
            <a:pPr eaLnBrk="1" hangingPunct="1">
              <a:buFont typeface="Wingdings" panose="05000000000000000000" pitchFamily="2" charset="2"/>
              <a:buNone/>
            </a:pPr>
            <a:r>
              <a:rPr lang="en-US" altLang="zh-CN" dirty="0"/>
              <a:t>  unsigned f;</a:t>
            </a:r>
          </a:p>
          <a:p>
            <a:pPr eaLnBrk="1" hangingPunct="1">
              <a:buFont typeface="Wingdings" panose="05000000000000000000" pitchFamily="2" charset="2"/>
              <a:buNone/>
            </a:pPr>
            <a:r>
              <a:rPr lang="en-US" altLang="zh-CN" dirty="0"/>
              <a:t>  if (n == 0)</a:t>
            </a:r>
          </a:p>
          <a:p>
            <a:pPr eaLnBrk="1" hangingPunct="1">
              <a:buFont typeface="Wingdings" panose="05000000000000000000" pitchFamily="2" charset="2"/>
              <a:buNone/>
            </a:pPr>
            <a:r>
              <a:rPr lang="en-US" altLang="zh-CN" dirty="0"/>
              <a:t>    f = 1;</a:t>
            </a:r>
          </a:p>
          <a:p>
            <a:pPr eaLnBrk="1" hangingPunct="1">
              <a:buFont typeface="Wingdings" panose="05000000000000000000" pitchFamily="2" charset="2"/>
              <a:buNone/>
            </a:pPr>
            <a:r>
              <a:rPr lang="en-US" altLang="zh-CN" dirty="0"/>
              <a:t>  else</a:t>
            </a:r>
          </a:p>
          <a:p>
            <a:pPr eaLnBrk="1" hangingPunct="1">
              <a:buFont typeface="Wingdings" panose="05000000000000000000" pitchFamily="2" charset="2"/>
              <a:buNone/>
            </a:pPr>
            <a:r>
              <a:rPr lang="en-US" altLang="zh-CN" dirty="0"/>
              <a:t>    f = </a:t>
            </a:r>
            <a:r>
              <a:rPr lang="en-US" altLang="zh-CN" dirty="0" err="1">
                <a:solidFill>
                  <a:srgbClr val="C00000"/>
                </a:solidFill>
              </a:rPr>
              <a:t>fac</a:t>
            </a:r>
            <a:r>
              <a:rPr lang="en-US" altLang="zh-CN" dirty="0"/>
              <a:t>(n - 1) * n;</a:t>
            </a:r>
          </a:p>
          <a:p>
            <a:pPr eaLnBrk="1" hangingPunct="1">
              <a:buFont typeface="Wingdings" panose="05000000000000000000" pitchFamily="2" charset="2"/>
              <a:buNone/>
            </a:pPr>
            <a:r>
              <a:rPr lang="en-US" altLang="zh-CN" dirty="0"/>
              <a:t>  return f;</a:t>
            </a:r>
          </a:p>
          <a:p>
            <a:pPr eaLnBrk="1" hangingPunct="1">
              <a:buFont typeface="Wingdings" panose="05000000000000000000" pitchFamily="2" charset="2"/>
              <a:buNone/>
            </a:pPr>
            <a:r>
              <a:rPr lang="en-US" altLang="zh-CN" dirty="0"/>
              <a:t>}</a:t>
            </a:r>
          </a:p>
          <a:p>
            <a:pPr eaLnBrk="1" hangingPunct="1"/>
            <a:endParaRPr lang="en-US" altLang="zh-CN" dirty="0"/>
          </a:p>
        </p:txBody>
      </p:sp>
      <p:grpSp>
        <p:nvGrpSpPr>
          <p:cNvPr id="82950" name="Group 2"/>
          <p:cNvGrpSpPr>
            <a:grpSpLocks/>
          </p:cNvGrpSpPr>
          <p:nvPr/>
        </p:nvGrpSpPr>
        <p:grpSpPr bwMode="auto">
          <a:xfrm>
            <a:off x="0" y="2000250"/>
            <a:ext cx="4071938" cy="2857500"/>
            <a:chOff x="2548" y="2640"/>
            <a:chExt cx="4460" cy="2430"/>
          </a:xfrm>
        </p:grpSpPr>
        <p:sp>
          <p:nvSpPr>
            <p:cNvPr id="7" name="Text Box 3"/>
            <p:cNvSpPr txBox="1">
              <a:spLocks noChangeArrowheads="1"/>
            </p:cNvSpPr>
            <p:nvPr/>
          </p:nvSpPr>
          <p:spPr bwMode="auto">
            <a:xfrm>
              <a:off x="3480" y="3254"/>
              <a:ext cx="2473" cy="390"/>
            </a:xfrm>
            <a:prstGeom prst="rect">
              <a:avLst/>
            </a:prstGeom>
            <a:noFill/>
            <a:ln w="9525">
              <a:solidFill>
                <a:srgbClr val="000000"/>
              </a:solidFill>
              <a:miter lim="800000"/>
              <a:headEnd/>
              <a:tailEnd/>
            </a:ln>
          </p:spPr>
          <p:txBody>
            <a:bodyPr tIns="32400" bIns="32400"/>
            <a:lstStyle/>
            <a:p>
              <a:pPr algn="ctr">
                <a:defRPr/>
              </a:pPr>
              <a:r>
                <a:rPr lang="zh-CN" altLang="en-US" dirty="0">
                  <a:latin typeface="+mn-lt"/>
                  <a:ea typeface="+mn-ea"/>
                </a:rPr>
                <a:t>局部变量</a:t>
              </a:r>
              <a:r>
                <a:rPr lang="en-US" altLang="zh-CN" dirty="0">
                  <a:latin typeface="+mn-lt"/>
                  <a:ea typeface="+mn-ea"/>
                </a:rPr>
                <a:t>f</a:t>
              </a:r>
              <a:endParaRPr lang="zh-CN" altLang="zh-CN" dirty="0">
                <a:latin typeface="+mn-lt"/>
                <a:ea typeface="+mn-ea"/>
              </a:endParaRPr>
            </a:p>
          </p:txBody>
        </p:sp>
        <p:sp>
          <p:nvSpPr>
            <p:cNvPr id="8" name="Text Box 4"/>
            <p:cNvSpPr txBox="1">
              <a:spLocks noChangeArrowheads="1"/>
            </p:cNvSpPr>
            <p:nvPr/>
          </p:nvSpPr>
          <p:spPr bwMode="auto">
            <a:xfrm>
              <a:off x="3480" y="3644"/>
              <a:ext cx="2473" cy="389"/>
            </a:xfrm>
            <a:prstGeom prst="rect">
              <a:avLst/>
            </a:prstGeom>
            <a:noFill/>
            <a:ln w="9525">
              <a:solidFill>
                <a:schemeClr val="tx1"/>
              </a:solidFill>
              <a:miter lim="800000"/>
              <a:headEnd/>
              <a:tailEnd/>
            </a:ln>
          </p:spPr>
          <p:txBody>
            <a:bodyPr tIns="32400" bIns="32400"/>
            <a:lstStyle/>
            <a:p>
              <a:pPr algn="ctr">
                <a:defRPr/>
              </a:pPr>
              <a:r>
                <a:rPr lang="en-US" altLang="zh-CN" dirty="0" err="1">
                  <a:latin typeface="+mn-lt"/>
                  <a:ea typeface="+mn-ea"/>
                </a:rPr>
                <a:t>ebp</a:t>
              </a:r>
              <a:r>
                <a:rPr lang="zh-CN" altLang="en-US" dirty="0">
                  <a:latin typeface="+mn-lt"/>
                  <a:ea typeface="+mn-ea"/>
                </a:rPr>
                <a:t>原值</a:t>
              </a:r>
              <a:endParaRPr lang="zh-CN" dirty="0">
                <a:latin typeface="+mn-lt"/>
                <a:ea typeface="+mn-ea"/>
              </a:endParaRPr>
            </a:p>
          </p:txBody>
        </p:sp>
        <p:sp>
          <p:nvSpPr>
            <p:cNvPr id="9" name="Text Box 5"/>
            <p:cNvSpPr txBox="1">
              <a:spLocks noChangeArrowheads="1"/>
            </p:cNvSpPr>
            <p:nvPr/>
          </p:nvSpPr>
          <p:spPr bwMode="auto">
            <a:xfrm>
              <a:off x="3480" y="4033"/>
              <a:ext cx="2473" cy="387"/>
            </a:xfrm>
            <a:prstGeom prst="rect">
              <a:avLst/>
            </a:prstGeom>
            <a:noFill/>
            <a:ln w="9525">
              <a:solidFill>
                <a:schemeClr val="tx1"/>
              </a:solidFill>
              <a:miter lim="800000"/>
              <a:headEnd/>
              <a:tailEnd/>
            </a:ln>
          </p:spPr>
          <p:txBody>
            <a:bodyPr tIns="32400" bIns="32400"/>
            <a:lstStyle/>
            <a:p>
              <a:pPr algn="ctr">
                <a:defRPr/>
              </a:pPr>
              <a:r>
                <a:rPr lang="zh-CN" altLang="en-US">
                  <a:latin typeface="+mn-lt"/>
                  <a:ea typeface="+mn-ea"/>
                </a:rPr>
                <a:t>返回地址</a:t>
              </a:r>
              <a:endParaRPr lang="zh-CN">
                <a:latin typeface="+mn-lt"/>
                <a:ea typeface="+mn-ea"/>
              </a:endParaRPr>
            </a:p>
          </p:txBody>
        </p:sp>
        <p:sp>
          <p:nvSpPr>
            <p:cNvPr id="10" name="Text Box 6"/>
            <p:cNvSpPr txBox="1">
              <a:spLocks noChangeArrowheads="1"/>
            </p:cNvSpPr>
            <p:nvPr/>
          </p:nvSpPr>
          <p:spPr bwMode="auto">
            <a:xfrm>
              <a:off x="3480" y="4421"/>
              <a:ext cx="2473" cy="389"/>
            </a:xfrm>
            <a:prstGeom prst="rect">
              <a:avLst/>
            </a:prstGeom>
            <a:noFill/>
            <a:ln w="9525">
              <a:solidFill>
                <a:schemeClr val="tx1"/>
              </a:solidFill>
              <a:miter lim="800000"/>
              <a:headEnd/>
              <a:tailEnd/>
            </a:ln>
          </p:spPr>
          <p:txBody>
            <a:bodyPr tIns="32400" bIns="32400"/>
            <a:lstStyle/>
            <a:p>
              <a:pPr algn="ctr">
                <a:defRPr/>
              </a:pPr>
              <a:r>
                <a:rPr lang="zh-CN" altLang="en-US" dirty="0">
                  <a:latin typeface="+mn-lt"/>
                  <a:ea typeface="+mn-ea"/>
                </a:rPr>
                <a:t>参数</a:t>
              </a:r>
              <a:r>
                <a:rPr lang="en-US" altLang="zh-CN" dirty="0">
                  <a:latin typeface="+mn-lt"/>
                  <a:ea typeface="+mn-ea"/>
                </a:rPr>
                <a:t>n</a:t>
              </a:r>
              <a:endParaRPr lang="zh-CN" altLang="zh-CN" dirty="0">
                <a:latin typeface="+mn-lt"/>
                <a:ea typeface="+mn-ea"/>
              </a:endParaRPr>
            </a:p>
          </p:txBody>
        </p:sp>
        <p:sp>
          <p:nvSpPr>
            <p:cNvPr id="11" name="Text Box 7"/>
            <p:cNvSpPr txBox="1">
              <a:spLocks noChangeArrowheads="1"/>
            </p:cNvSpPr>
            <p:nvPr/>
          </p:nvSpPr>
          <p:spPr bwMode="auto">
            <a:xfrm>
              <a:off x="3480" y="2865"/>
              <a:ext cx="2473" cy="389"/>
            </a:xfrm>
            <a:prstGeom prst="rect">
              <a:avLst/>
            </a:prstGeom>
            <a:noFill/>
            <a:ln w="9525">
              <a:solidFill>
                <a:schemeClr val="tx1"/>
              </a:solidFill>
              <a:miter lim="800000"/>
              <a:headEnd/>
              <a:tailEnd/>
            </a:ln>
          </p:spPr>
          <p:txBody>
            <a:bodyPr tIns="32400" bIns="32400"/>
            <a:lstStyle/>
            <a:p>
              <a:pPr algn="ctr">
                <a:defRPr/>
              </a:pPr>
              <a:r>
                <a:rPr lang="zh-CN" altLang="en-US" sz="1700" dirty="0">
                  <a:latin typeface="+mn-lt"/>
                  <a:ea typeface="+mn-ea"/>
                </a:rPr>
                <a:t>调用</a:t>
              </a:r>
              <a:r>
                <a:rPr lang="en-US" altLang="zh-CN" sz="1700" dirty="0">
                  <a:latin typeface="+mn-lt"/>
                  <a:ea typeface="+mn-ea"/>
                </a:rPr>
                <a:t>fib(n-1)</a:t>
              </a:r>
              <a:r>
                <a:rPr lang="zh-CN" altLang="en-US" sz="1700" dirty="0">
                  <a:latin typeface="+mn-lt"/>
                  <a:ea typeface="+mn-ea"/>
                </a:rPr>
                <a:t>的参数</a:t>
              </a:r>
              <a:r>
                <a:rPr lang="en-US" altLang="zh-CN" sz="1700" dirty="0">
                  <a:latin typeface="+mn-lt"/>
                  <a:ea typeface="+mn-ea"/>
                </a:rPr>
                <a:t>n</a:t>
              </a:r>
              <a:endParaRPr lang="zh-CN" altLang="zh-CN" sz="1700" dirty="0">
                <a:latin typeface="+mn-lt"/>
                <a:ea typeface="+mn-ea"/>
              </a:endParaRPr>
            </a:p>
          </p:txBody>
        </p:sp>
        <p:cxnSp>
          <p:nvCxnSpPr>
            <p:cNvPr id="82957" name="AutoShape 8"/>
            <p:cNvCxnSpPr>
              <a:cxnSpLocks noChangeShapeType="1"/>
            </p:cNvCxnSpPr>
            <p:nvPr/>
          </p:nvCxnSpPr>
          <p:spPr bwMode="auto">
            <a:xfrm>
              <a:off x="2651" y="3045"/>
              <a:ext cx="827"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2548" y="2685"/>
              <a:ext cx="1186" cy="467"/>
            </a:xfrm>
            <a:prstGeom prst="rect">
              <a:avLst/>
            </a:prstGeom>
            <a:noFill/>
            <a:ln w="9525">
              <a:noFill/>
              <a:miter lim="800000"/>
              <a:headEnd/>
              <a:tailEnd/>
            </a:ln>
          </p:spPr>
          <p:txBody>
            <a:bodyPr/>
            <a:lstStyle/>
            <a:p>
              <a:pPr algn="just">
                <a:defRPr/>
              </a:pPr>
              <a:r>
                <a:rPr lang="en-US" altLang="zh-CN">
                  <a:latin typeface="+mn-lt"/>
                  <a:ea typeface="+mn-ea"/>
                </a:rPr>
                <a:t>esp</a:t>
              </a:r>
              <a:endParaRPr lang="zh-CN" altLang="zh-CN">
                <a:latin typeface="+mn-lt"/>
                <a:ea typeface="+mn-ea"/>
              </a:endParaRPr>
            </a:p>
          </p:txBody>
        </p:sp>
        <p:cxnSp>
          <p:nvCxnSpPr>
            <p:cNvPr id="82959" name="AutoShape 10"/>
            <p:cNvCxnSpPr>
              <a:cxnSpLocks noChangeShapeType="1"/>
            </p:cNvCxnSpPr>
            <p:nvPr/>
          </p:nvCxnSpPr>
          <p:spPr bwMode="auto">
            <a:xfrm>
              <a:off x="2651" y="3809"/>
              <a:ext cx="827"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11"/>
            <p:cNvSpPr txBox="1">
              <a:spLocks noChangeArrowheads="1"/>
            </p:cNvSpPr>
            <p:nvPr/>
          </p:nvSpPr>
          <p:spPr bwMode="auto">
            <a:xfrm>
              <a:off x="2548" y="3449"/>
              <a:ext cx="1186" cy="466"/>
            </a:xfrm>
            <a:prstGeom prst="rect">
              <a:avLst/>
            </a:prstGeom>
            <a:noFill/>
            <a:ln w="9525">
              <a:noFill/>
              <a:miter lim="800000"/>
              <a:headEnd/>
              <a:tailEnd/>
            </a:ln>
          </p:spPr>
          <p:txBody>
            <a:bodyPr/>
            <a:lstStyle/>
            <a:p>
              <a:pPr algn="just">
                <a:defRPr/>
              </a:pPr>
              <a:r>
                <a:rPr lang="en-US" altLang="zh-CN">
                  <a:latin typeface="+mn-lt"/>
                  <a:ea typeface="+mn-ea"/>
                </a:rPr>
                <a:t>ebp</a:t>
              </a:r>
              <a:endParaRPr lang="zh-CN" altLang="zh-CN">
                <a:latin typeface="+mn-lt"/>
                <a:ea typeface="+mn-ea"/>
              </a:endParaRPr>
            </a:p>
          </p:txBody>
        </p:sp>
        <p:sp>
          <p:nvSpPr>
            <p:cNvPr id="16" name="AutoShape 12"/>
            <p:cNvSpPr>
              <a:spLocks/>
            </p:cNvSpPr>
            <p:nvPr/>
          </p:nvSpPr>
          <p:spPr bwMode="auto">
            <a:xfrm flipH="1">
              <a:off x="6012" y="3299"/>
              <a:ext cx="156" cy="1496"/>
            </a:xfrm>
            <a:prstGeom prst="leftBrace">
              <a:avLst>
                <a:gd name="adj1" fmla="val 79406"/>
                <a:gd name="adj2" fmla="val 50019"/>
              </a:avLst>
            </a:prstGeom>
            <a:noFill/>
            <a:ln w="9525">
              <a:solidFill>
                <a:schemeClr val="tx1"/>
              </a:solidFill>
              <a:round/>
              <a:headEnd/>
              <a:tailEnd/>
            </a:ln>
          </p:spPr>
          <p:txBody>
            <a:bodyPr/>
            <a:lstStyle/>
            <a:p>
              <a:pPr>
                <a:defRPr/>
              </a:pPr>
              <a:endParaRPr lang="zh-CN" altLang="en-US">
                <a:latin typeface="+mn-lt"/>
                <a:ea typeface="+mn-ea"/>
              </a:endParaRPr>
            </a:p>
          </p:txBody>
        </p:sp>
        <p:sp>
          <p:nvSpPr>
            <p:cNvPr id="17" name="Text Box 13"/>
            <p:cNvSpPr txBox="1">
              <a:spLocks noChangeArrowheads="1"/>
            </p:cNvSpPr>
            <p:nvPr/>
          </p:nvSpPr>
          <p:spPr bwMode="auto">
            <a:xfrm>
              <a:off x="6078" y="3825"/>
              <a:ext cx="930" cy="463"/>
            </a:xfrm>
            <a:prstGeom prst="rect">
              <a:avLst/>
            </a:prstGeom>
            <a:noFill/>
            <a:ln w="9525">
              <a:noFill/>
              <a:miter lim="800000"/>
              <a:headEnd/>
              <a:tailEnd/>
            </a:ln>
          </p:spPr>
          <p:txBody>
            <a:bodyPr/>
            <a:lstStyle/>
            <a:p>
              <a:pPr algn="just">
                <a:defRPr/>
              </a:pPr>
              <a:r>
                <a:rPr lang="en-US" altLang="zh-CN" dirty="0">
                  <a:latin typeface="+mn-lt"/>
                  <a:ea typeface="+mn-ea"/>
                </a:rPr>
                <a:t>fib</a:t>
              </a:r>
              <a:r>
                <a:rPr lang="zh-CN" altLang="en-US" dirty="0">
                  <a:latin typeface="+mn-lt"/>
                  <a:ea typeface="+mn-ea"/>
                </a:rPr>
                <a:t>的栈帧</a:t>
              </a:r>
              <a:endParaRPr lang="zh-CN" dirty="0">
                <a:latin typeface="+mn-lt"/>
                <a:ea typeface="+mn-ea"/>
              </a:endParaRPr>
            </a:p>
          </p:txBody>
        </p:sp>
        <p:cxnSp>
          <p:nvCxnSpPr>
            <p:cNvPr id="82963" name="AutoShape 14"/>
            <p:cNvCxnSpPr>
              <a:cxnSpLocks noChangeShapeType="1"/>
            </p:cNvCxnSpPr>
            <p:nvPr/>
          </p:nvCxnSpPr>
          <p:spPr bwMode="auto">
            <a:xfrm>
              <a:off x="5953" y="2640"/>
              <a:ext cx="1" cy="24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964" name="AutoShape 15"/>
            <p:cNvCxnSpPr>
              <a:cxnSpLocks noChangeShapeType="1"/>
            </p:cNvCxnSpPr>
            <p:nvPr/>
          </p:nvCxnSpPr>
          <p:spPr bwMode="auto">
            <a:xfrm>
              <a:off x="3480" y="2640"/>
              <a:ext cx="1" cy="24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82951" name="Text Box 4"/>
          <p:cNvSpPr txBox="1">
            <a:spLocks noChangeArrowheads="1"/>
          </p:cNvSpPr>
          <p:nvPr/>
        </p:nvSpPr>
        <p:spPr bwMode="auto">
          <a:xfrm>
            <a:off x="457200" y="5143500"/>
            <a:ext cx="3167063" cy="1243013"/>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2200" b="1" dirty="0">
                <a:latin typeface="+mn-lt"/>
                <a:ea typeface="+mn-ea"/>
              </a:rPr>
              <a:t>形参和局部变量定位：</a:t>
            </a:r>
          </a:p>
          <a:p>
            <a:pPr eaLnBrk="1" hangingPunct="1">
              <a:spcBef>
                <a:spcPct val="20000"/>
              </a:spcBef>
              <a:buClr>
                <a:schemeClr val="accent2"/>
              </a:buClr>
              <a:buSzPct val="80000"/>
              <a:buFont typeface="Wingdings" panose="05000000000000000000" pitchFamily="2" charset="2"/>
              <a:buNone/>
            </a:pPr>
            <a:r>
              <a:rPr lang="en-US" altLang="zh-CN" sz="2200" b="1" dirty="0" err="1">
                <a:latin typeface="+mn-lt"/>
                <a:ea typeface="+mn-ea"/>
              </a:rPr>
              <a:t>ebp</a:t>
            </a:r>
            <a:r>
              <a:rPr lang="en-US" altLang="zh-CN" sz="2200" b="1" dirty="0">
                <a:latin typeface="+mn-lt"/>
                <a:ea typeface="+mn-ea"/>
              </a:rPr>
              <a:t> – 8</a:t>
            </a:r>
            <a:r>
              <a:rPr lang="zh-CN" altLang="en-US" sz="2200" b="1" dirty="0">
                <a:latin typeface="+mn-lt"/>
                <a:ea typeface="+mn-ea"/>
              </a:rPr>
              <a:t>：形参</a:t>
            </a:r>
            <a:r>
              <a:rPr lang="en-US" altLang="zh-CN" sz="2200" b="1" dirty="0">
                <a:latin typeface="+mn-lt"/>
                <a:ea typeface="+mn-ea"/>
              </a:rPr>
              <a:t>n</a:t>
            </a:r>
          </a:p>
          <a:p>
            <a:pPr eaLnBrk="1" hangingPunct="1">
              <a:spcBef>
                <a:spcPct val="20000"/>
              </a:spcBef>
              <a:buClr>
                <a:schemeClr val="accent2"/>
              </a:buClr>
              <a:buSzPct val="80000"/>
              <a:buFont typeface="Wingdings" panose="05000000000000000000" pitchFamily="2" charset="2"/>
              <a:buNone/>
            </a:pPr>
            <a:r>
              <a:rPr lang="en-US" altLang="zh-CN" sz="2200" b="1" dirty="0" err="1">
                <a:latin typeface="+mn-lt"/>
                <a:ea typeface="+mn-ea"/>
              </a:rPr>
              <a:t>ebp</a:t>
            </a:r>
            <a:r>
              <a:rPr lang="en-US" altLang="zh-CN" sz="2200" b="1" dirty="0">
                <a:latin typeface="+mn-lt"/>
                <a:ea typeface="+mn-ea"/>
              </a:rPr>
              <a:t> + 4</a:t>
            </a:r>
            <a:r>
              <a:rPr lang="zh-CN" altLang="en-US" sz="2200" b="1" dirty="0">
                <a:latin typeface="+mn-lt"/>
                <a:ea typeface="+mn-ea"/>
              </a:rPr>
              <a:t>：局部变量</a:t>
            </a:r>
            <a:r>
              <a:rPr lang="en-US" altLang="zh-CN" sz="2200" b="1" dirty="0">
                <a:latin typeface="+mn-lt"/>
                <a:ea typeface="+mn-ea"/>
              </a:rPr>
              <a:t>f</a:t>
            </a:r>
          </a:p>
        </p:txBody>
      </p:sp>
      <p:sp>
        <p:nvSpPr>
          <p:cNvPr id="2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78</a:t>
            </a:fld>
            <a:endParaRPr lang="en-US" altLang="zh-CN" dirty="0"/>
          </a:p>
        </p:txBody>
      </p:sp>
      <p:sp>
        <p:nvSpPr>
          <p:cNvPr id="21" name="标题 4"/>
          <p:cNvSpPr txBox="1">
            <a:spLocks/>
          </p:cNvSpPr>
          <p:nvPr/>
        </p:nvSpPr>
        <p:spPr>
          <a:xfrm>
            <a:off x="685800" y="2538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endParaRPr lang="en-US" altLang="zh-CN" dirty="0"/>
          </a:p>
          <a:p>
            <a:r>
              <a:rPr lang="en-US" altLang="zh-CN" dirty="0"/>
              <a:t>—— 3.6.1 </a:t>
            </a:r>
            <a:r>
              <a:rPr lang="zh-CN" altLang="en-US" dirty="0"/>
              <a:t>运行栈与函数调用的执行</a:t>
            </a:r>
          </a:p>
        </p:txBody>
      </p:sp>
    </p:spTree>
    <p:extLst>
      <p:ext uri="{BB962C8B-B14F-4D97-AF65-F5344CB8AC3E}">
        <p14:creationId xmlns:p14="http://schemas.microsoft.com/office/powerpoint/2010/main" val="24079459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标题 1"/>
          <p:cNvSpPr>
            <a:spLocks noGrp="1"/>
          </p:cNvSpPr>
          <p:nvPr>
            <p:ph type="title"/>
          </p:nvPr>
        </p:nvSpPr>
        <p:spPr>
          <a:xfrm>
            <a:off x="0" y="950913"/>
            <a:ext cx="6704013" cy="954087"/>
          </a:xfrm>
        </p:spPr>
        <p:txBody>
          <a:bodyPr/>
          <a:lstStyle/>
          <a:p>
            <a:pPr algn="l"/>
            <a:r>
              <a:rPr lang="en-US" altLang="zh-CN" dirty="0"/>
              <a:t>3.6.2 </a:t>
            </a:r>
            <a:r>
              <a:rPr lang="zh-CN" altLang="en-US" dirty="0"/>
              <a:t>函数声明与类型安全</a:t>
            </a:r>
          </a:p>
        </p:txBody>
      </p:sp>
      <p:sp>
        <p:nvSpPr>
          <p:cNvPr id="83971" name="内容占位符 2"/>
          <p:cNvSpPr>
            <a:spLocks noGrp="1"/>
          </p:cNvSpPr>
          <p:nvPr>
            <p:ph idx="1"/>
          </p:nvPr>
        </p:nvSpPr>
        <p:spPr>
          <a:xfrm>
            <a:off x="504825" y="1828800"/>
            <a:ext cx="8029575" cy="4552950"/>
          </a:xfrm>
        </p:spPr>
        <p:txBody>
          <a:bodyPr/>
          <a:lstStyle/>
          <a:p>
            <a:pPr eaLnBrk="1" hangingPunct="1"/>
            <a:r>
              <a:rPr lang="zh-CN" altLang="en-US" sz="2800" dirty="0"/>
              <a:t>以错误方式调用函数的危险性</a:t>
            </a:r>
            <a:endParaRPr lang="en-US" altLang="zh-CN" sz="2800" dirty="0"/>
          </a:p>
          <a:p>
            <a:pPr lvl="1" eaLnBrk="1" hangingPunct="1"/>
            <a:r>
              <a:rPr lang="zh-CN" altLang="en-US" sz="2400" dirty="0"/>
              <a:t>函数的原型信息（参数个数和类型、返回值类型）在编译后即不存在；</a:t>
            </a:r>
            <a:endParaRPr lang="en-US" altLang="zh-CN" sz="2400" dirty="0"/>
          </a:p>
          <a:p>
            <a:pPr lvl="1" eaLnBrk="1" hangingPunct="1"/>
            <a:r>
              <a:rPr lang="zh-CN" altLang="en-US" sz="2400" dirty="0"/>
              <a:t>如果不要求声明函数，以错误的方式（错误的参数数量或类型）调用函数，会产生不可预期的结果，但很多情况下不会给出错误提示。</a:t>
            </a:r>
            <a:endParaRPr lang="en-US" altLang="zh-CN" sz="2400" dirty="0"/>
          </a:p>
          <a:p>
            <a:pPr eaLnBrk="1" hangingPunct="1"/>
            <a:r>
              <a:rPr lang="zh-CN" altLang="en-US" sz="2800" dirty="0"/>
              <a:t>函数原型是主调函数与被调函数间的协议</a:t>
            </a:r>
            <a:endParaRPr lang="en-US" altLang="zh-CN" sz="2800" dirty="0"/>
          </a:p>
          <a:p>
            <a:pPr eaLnBrk="1" hangingPunct="1"/>
            <a:r>
              <a:rPr lang="zh-CN" altLang="en-US" sz="2800" dirty="0"/>
              <a:t>运行结果错误 </a:t>
            </a:r>
            <a:r>
              <a:rPr lang="en-US" altLang="zh-CN" sz="2800" dirty="0" err="1"/>
              <a:t>vs</a:t>
            </a:r>
            <a:r>
              <a:rPr lang="en-US" altLang="zh-CN" sz="2800" dirty="0"/>
              <a:t> </a:t>
            </a:r>
            <a:r>
              <a:rPr lang="zh-CN" altLang="en-US" sz="2800" dirty="0"/>
              <a:t>编译错误</a:t>
            </a:r>
            <a:endParaRPr lang="en-US" altLang="zh-CN" sz="2800" dirty="0"/>
          </a:p>
          <a:p>
            <a:pPr lvl="1" eaLnBrk="1" hangingPunct="1"/>
            <a:r>
              <a:rPr lang="zh-CN" altLang="en-US" sz="2400" dirty="0"/>
              <a:t>一个错误，与其被淹没在运行中，不如暴露在编译时。</a:t>
            </a:r>
            <a:endParaRPr lang="en-US" altLang="zh-CN" sz="24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79</a:t>
            </a:fld>
            <a:endParaRPr lang="en-US" altLang="zh-CN" dirty="0"/>
          </a:p>
        </p:txBody>
      </p:sp>
      <p:sp>
        <p:nvSpPr>
          <p:cNvPr id="7" name="标题 4"/>
          <p:cNvSpPr txBox="1">
            <a:spLocks/>
          </p:cNvSpPr>
          <p:nvPr/>
        </p:nvSpPr>
        <p:spPr>
          <a:xfrm>
            <a:off x="685800" y="2538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p>
        </p:txBody>
      </p:sp>
    </p:spTree>
    <p:extLst>
      <p:ext uri="{BB962C8B-B14F-4D97-AF65-F5344CB8AC3E}">
        <p14:creationId xmlns:p14="http://schemas.microsoft.com/office/powerpoint/2010/main" val="2051378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8143" y="990600"/>
            <a:ext cx="6704013" cy="954087"/>
          </a:xfrm>
        </p:spPr>
        <p:txBody>
          <a:bodyPr/>
          <a:lstStyle/>
          <a:p>
            <a:pPr algn="l" eaLnBrk="1" hangingPunct="1"/>
            <a:r>
              <a:rPr lang="en-US" altLang="zh-CN"/>
              <a:t>3.1.2  </a:t>
            </a:r>
            <a:r>
              <a:rPr lang="zh-CN" altLang="en-US"/>
              <a:t>函数</a:t>
            </a:r>
            <a:r>
              <a:rPr lang="zh-CN" altLang="en-US" dirty="0"/>
              <a:t>的调用</a:t>
            </a:r>
          </a:p>
        </p:txBody>
      </p:sp>
      <p:sp>
        <p:nvSpPr>
          <p:cNvPr id="3" name="内容占位符 2"/>
          <p:cNvSpPr>
            <a:spLocks noGrp="1"/>
          </p:cNvSpPr>
          <p:nvPr>
            <p:ph idx="1"/>
          </p:nvPr>
        </p:nvSpPr>
        <p:spPr>
          <a:xfrm>
            <a:off x="381000" y="1875971"/>
            <a:ext cx="8029575" cy="4505779"/>
          </a:xfrm>
        </p:spPr>
        <p:txBody>
          <a:bodyPr>
            <a:normAutofit/>
          </a:bodyPr>
          <a:lstStyle/>
          <a:p>
            <a:pPr marL="365760" indent="-256032" eaLnBrk="1" fontAlgn="auto" hangingPunct="1">
              <a:lnSpc>
                <a:spcPct val="85000"/>
              </a:lnSpc>
              <a:spcAft>
                <a:spcPts val="0"/>
              </a:spcAft>
              <a:buClr>
                <a:schemeClr val="accent3"/>
              </a:buClr>
              <a:buFont typeface="Georgia"/>
              <a:buChar char="•"/>
              <a:defRPr/>
            </a:pPr>
            <a:r>
              <a:rPr lang="zh-CN" altLang="en-US" sz="2800" dirty="0">
                <a:latin typeface="宋体" pitchFamily="2" charset="-122"/>
              </a:rPr>
              <a:t>调用前先声明函数：</a:t>
            </a:r>
          </a:p>
          <a:p>
            <a:pPr marL="658368" lvl="1" indent="-246888" eaLnBrk="1" fontAlgn="auto" hangingPunct="1">
              <a:lnSpc>
                <a:spcPct val="85000"/>
              </a:lnSpc>
              <a:spcAft>
                <a:spcPts val="0"/>
              </a:spcAft>
              <a:buFont typeface="Georgia"/>
              <a:buChar char="▫"/>
              <a:defRPr/>
            </a:pPr>
            <a:r>
              <a:rPr lang="zh-CN" altLang="en-US" sz="2400" dirty="0">
                <a:latin typeface="宋体" pitchFamily="2" charset="-122"/>
              </a:rPr>
              <a:t>若函数</a:t>
            </a:r>
            <a:r>
              <a:rPr lang="zh-CN" altLang="en-US" sz="2400" dirty="0">
                <a:solidFill>
                  <a:srgbClr val="FF0000"/>
                </a:solidFill>
                <a:latin typeface="宋体" pitchFamily="2" charset="-122"/>
              </a:rPr>
              <a:t>定义</a:t>
            </a:r>
            <a:r>
              <a:rPr lang="zh-CN" altLang="en-US" sz="2400" dirty="0">
                <a:latin typeface="宋体" pitchFamily="2" charset="-122"/>
              </a:rPr>
              <a:t>在调用点之前，则无需另外</a:t>
            </a:r>
            <a:r>
              <a:rPr lang="zh-CN" altLang="en-US" sz="2400" dirty="0">
                <a:solidFill>
                  <a:srgbClr val="FF0000"/>
                </a:solidFill>
                <a:latin typeface="宋体" pitchFamily="2" charset="-122"/>
              </a:rPr>
              <a:t>声明</a:t>
            </a:r>
            <a:r>
              <a:rPr lang="zh-CN" altLang="en-US" sz="2400" dirty="0">
                <a:latin typeface="宋体" pitchFamily="2" charset="-122"/>
              </a:rPr>
              <a:t>；</a:t>
            </a:r>
            <a:endParaRPr lang="en-US" altLang="zh-CN" sz="2400" dirty="0">
              <a:latin typeface="宋体" pitchFamily="2" charset="-122"/>
            </a:endParaRPr>
          </a:p>
          <a:p>
            <a:pPr marL="658368" lvl="1" indent="-246888" eaLnBrk="1" fontAlgn="auto" hangingPunct="1">
              <a:lnSpc>
                <a:spcPct val="85000"/>
              </a:lnSpc>
              <a:spcAft>
                <a:spcPts val="0"/>
              </a:spcAft>
              <a:buFont typeface="Georgia"/>
              <a:buChar char="▫"/>
              <a:defRPr/>
            </a:pPr>
            <a:r>
              <a:rPr lang="zh-CN" altLang="en-US" sz="2400" dirty="0">
                <a:latin typeface="宋体" pitchFamily="2" charset="-122"/>
              </a:rPr>
              <a:t>若函数定义在调用点之后，则需要在调用函数前按如下形式声明函数原型：</a:t>
            </a:r>
          </a:p>
          <a:p>
            <a:pPr marL="658368" lvl="1" indent="-246888" eaLnBrk="1" fontAlgn="auto" hangingPunct="1">
              <a:lnSpc>
                <a:spcPct val="85000"/>
              </a:lnSpc>
              <a:spcAft>
                <a:spcPts val="0"/>
              </a:spcAft>
              <a:buFont typeface="Georgia"/>
              <a:buNone/>
              <a:defRPr/>
            </a:pPr>
            <a:r>
              <a:rPr lang="zh-CN" altLang="en-US" dirty="0">
                <a:solidFill>
                  <a:schemeClr val="accent4">
                    <a:lumMod val="75000"/>
                  </a:schemeClr>
                </a:solidFill>
                <a:latin typeface="宋体" pitchFamily="2" charset="-122"/>
              </a:rPr>
              <a:t>  </a:t>
            </a:r>
            <a:r>
              <a:rPr lang="zh-CN" altLang="en-US" sz="2200" dirty="0">
                <a:solidFill>
                  <a:schemeClr val="accent4">
                    <a:lumMod val="75000"/>
                  </a:schemeClr>
                </a:solidFill>
                <a:latin typeface="宋体" pitchFamily="2" charset="-122"/>
              </a:rPr>
              <a:t>类型标识符 被调用函数名（含类型说明的形参表）</a:t>
            </a:r>
            <a:r>
              <a:rPr lang="en-US" altLang="zh-CN" sz="2200" dirty="0">
                <a:solidFill>
                  <a:schemeClr val="accent4">
                    <a:lumMod val="75000"/>
                  </a:schemeClr>
                </a:solidFill>
                <a:latin typeface="宋体" pitchFamily="2" charset="-122"/>
              </a:rPr>
              <a:t>;</a:t>
            </a:r>
            <a:endParaRPr lang="en-US" altLang="zh-CN" sz="2200" u="sng" dirty="0">
              <a:solidFill>
                <a:schemeClr val="accent4">
                  <a:lumMod val="75000"/>
                </a:schemeClr>
              </a:solidFill>
              <a:latin typeface="宋体" pitchFamily="2" charset="-122"/>
            </a:endParaRPr>
          </a:p>
          <a:p>
            <a:pPr marL="365760" indent="-256032" eaLnBrk="1" fontAlgn="auto" hangingPunct="1">
              <a:lnSpc>
                <a:spcPct val="85000"/>
              </a:lnSpc>
              <a:spcAft>
                <a:spcPts val="0"/>
              </a:spcAft>
              <a:buClr>
                <a:schemeClr val="accent3"/>
              </a:buClr>
              <a:buFont typeface="Georgia"/>
              <a:buChar char="•"/>
              <a:defRPr/>
            </a:pPr>
            <a:r>
              <a:rPr lang="zh-CN" altLang="en-US" sz="2800" dirty="0">
                <a:latin typeface="宋体" pitchFamily="2" charset="-122"/>
              </a:rPr>
              <a:t>调用形式  </a:t>
            </a:r>
          </a:p>
          <a:p>
            <a:pPr marL="658368" lvl="1" indent="-246888" eaLnBrk="1" fontAlgn="auto" hangingPunct="1">
              <a:lnSpc>
                <a:spcPct val="85000"/>
              </a:lnSpc>
              <a:spcAft>
                <a:spcPts val="0"/>
              </a:spcAft>
              <a:buFont typeface="Georgia"/>
              <a:buNone/>
              <a:defRPr/>
            </a:pPr>
            <a:r>
              <a:rPr lang="zh-CN" altLang="en-US" sz="2400" dirty="0">
                <a:solidFill>
                  <a:schemeClr val="accent4">
                    <a:lumMod val="75000"/>
                  </a:schemeClr>
                </a:solidFill>
                <a:latin typeface="宋体" pitchFamily="2" charset="-122"/>
              </a:rPr>
              <a:t>  函数名（实参列表） </a:t>
            </a:r>
            <a:endParaRPr lang="zh-CN" altLang="en-US" sz="2400" u="sng" dirty="0">
              <a:solidFill>
                <a:schemeClr val="accent4">
                  <a:lumMod val="75000"/>
                </a:schemeClr>
              </a:solidFill>
              <a:latin typeface="宋体" pitchFamily="2" charset="-122"/>
            </a:endParaRPr>
          </a:p>
          <a:p>
            <a:pPr marL="365760" indent="-256032" eaLnBrk="1" fontAlgn="auto" hangingPunct="1">
              <a:lnSpc>
                <a:spcPct val="85000"/>
              </a:lnSpc>
              <a:spcAft>
                <a:spcPts val="0"/>
              </a:spcAft>
              <a:buClr>
                <a:schemeClr val="accent3"/>
              </a:buClr>
              <a:buFont typeface="Georgia"/>
              <a:buChar char="•"/>
              <a:defRPr/>
            </a:pPr>
            <a:r>
              <a:rPr lang="zh-CN" altLang="en-US" sz="2800" dirty="0">
                <a:latin typeface="宋体" pitchFamily="2" charset="-122"/>
              </a:rPr>
              <a:t>嵌套调用</a:t>
            </a:r>
          </a:p>
          <a:p>
            <a:pPr marL="658368" lvl="1" indent="-246888" eaLnBrk="1" fontAlgn="auto" hangingPunct="1">
              <a:lnSpc>
                <a:spcPct val="85000"/>
              </a:lnSpc>
              <a:spcAft>
                <a:spcPts val="0"/>
              </a:spcAft>
              <a:buFont typeface="Georgia"/>
              <a:buChar char="▫"/>
              <a:defRPr/>
            </a:pPr>
            <a:r>
              <a:rPr lang="zh-CN" altLang="en-US" sz="2400" dirty="0">
                <a:latin typeface="宋体" pitchFamily="2" charset="-122"/>
              </a:rPr>
              <a:t>函数可以嵌套调用，但不允许嵌套定义。</a:t>
            </a:r>
          </a:p>
          <a:p>
            <a:pPr marL="365760" indent="-256032" eaLnBrk="1" fontAlgn="auto" hangingPunct="1">
              <a:lnSpc>
                <a:spcPct val="85000"/>
              </a:lnSpc>
              <a:spcAft>
                <a:spcPts val="0"/>
              </a:spcAft>
              <a:buClr>
                <a:schemeClr val="accent3"/>
              </a:buClr>
              <a:buFont typeface="Georgia"/>
              <a:buChar char="•"/>
              <a:defRPr/>
            </a:pPr>
            <a:r>
              <a:rPr lang="zh-CN" altLang="en-US" sz="2800" dirty="0">
                <a:latin typeface="宋体" pitchFamily="2" charset="-122"/>
              </a:rPr>
              <a:t>递归调用</a:t>
            </a:r>
          </a:p>
          <a:p>
            <a:pPr marL="658368" lvl="1" indent="-246888" eaLnBrk="1" fontAlgn="auto" hangingPunct="1">
              <a:lnSpc>
                <a:spcPct val="85000"/>
              </a:lnSpc>
              <a:spcAft>
                <a:spcPts val="0"/>
              </a:spcAft>
              <a:buFont typeface="Georgia"/>
              <a:buChar char="▫"/>
              <a:defRPr/>
            </a:pPr>
            <a:r>
              <a:rPr lang="zh-CN" altLang="en-US" sz="2400" dirty="0">
                <a:latin typeface="宋体" pitchFamily="2" charset="-122"/>
              </a:rPr>
              <a:t>函数直接或间接调用自身。</a:t>
            </a:r>
          </a:p>
        </p:txBody>
      </p:sp>
      <p:sp>
        <p:nvSpPr>
          <p:cNvPr id="5" name="标题 4"/>
          <p:cNvSpPr txBox="1">
            <a:spLocks/>
          </p:cNvSpPr>
          <p:nvPr/>
        </p:nvSpPr>
        <p:spPr>
          <a:xfrm>
            <a:off x="2438400" y="231549"/>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Tree>
    <p:extLst>
      <p:ext uri="{BB962C8B-B14F-4D97-AF65-F5344CB8AC3E}">
        <p14:creationId xmlns:p14="http://schemas.microsoft.com/office/powerpoint/2010/main" val="93551350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标题 1"/>
          <p:cNvSpPr>
            <a:spLocks noGrp="1"/>
          </p:cNvSpPr>
          <p:nvPr>
            <p:ph type="title"/>
          </p:nvPr>
        </p:nvSpPr>
        <p:spPr>
          <a:xfrm>
            <a:off x="-8744" y="952500"/>
            <a:ext cx="6704013" cy="954087"/>
          </a:xfrm>
        </p:spPr>
        <p:txBody>
          <a:bodyPr/>
          <a:lstStyle/>
          <a:p>
            <a:pPr algn="l"/>
            <a:r>
              <a:rPr lang="en-US" altLang="zh-CN" dirty="0"/>
              <a:t>C</a:t>
            </a:r>
            <a:r>
              <a:rPr lang="zh-CN" altLang="en-US" dirty="0"/>
              <a:t>语言的反例</a:t>
            </a:r>
          </a:p>
        </p:txBody>
      </p:sp>
      <p:sp>
        <p:nvSpPr>
          <p:cNvPr id="5" name="标题 4"/>
          <p:cNvSpPr txBox="1">
            <a:spLocks/>
          </p:cNvSpPr>
          <p:nvPr/>
        </p:nvSpPr>
        <p:spPr>
          <a:xfrm>
            <a:off x="738188" y="260449"/>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3.6 </a:t>
            </a:r>
            <a:r>
              <a:rPr lang="zh-CN" altLang="en-US" dirty="0"/>
              <a:t>深度探索</a:t>
            </a:r>
            <a:endParaRPr lang="en-US" altLang="zh-CN" dirty="0"/>
          </a:p>
          <a:p>
            <a:r>
              <a:rPr lang="en-US" altLang="zh-CN" dirty="0"/>
              <a:t>—— 3.6.2 </a:t>
            </a:r>
            <a:r>
              <a:rPr lang="zh-CN" altLang="en-US" dirty="0"/>
              <a:t>函数声明与类型安全</a:t>
            </a:r>
          </a:p>
        </p:txBody>
      </p:sp>
      <p:sp>
        <p:nvSpPr>
          <p:cNvPr id="6" name="内容占位符 2"/>
          <p:cNvSpPr>
            <a:spLocks noGrp="1"/>
          </p:cNvSpPr>
          <p:nvPr>
            <p:ph sz="half" idx="1"/>
          </p:nvPr>
        </p:nvSpPr>
        <p:spPr>
          <a:xfrm>
            <a:off x="642938" y="1857375"/>
            <a:ext cx="3543300" cy="4114800"/>
          </a:xfrm>
        </p:spPr>
        <p:txBody>
          <a:bodyPr>
            <a:normAutofit/>
          </a:bodyPr>
          <a:lstStyle/>
          <a:p>
            <a:pPr eaLnBrk="1" hangingPunct="1">
              <a:defRPr/>
            </a:pPr>
            <a:r>
              <a:rPr lang="en-US" altLang="zh-CN" dirty="0"/>
              <a:t>C</a:t>
            </a:r>
            <a:r>
              <a:rPr lang="zh-CN" altLang="en-US" dirty="0"/>
              <a:t>语言允许</a:t>
            </a:r>
            <a:endParaRPr lang="en-US" altLang="zh-CN" dirty="0"/>
          </a:p>
          <a:p>
            <a:pPr lvl="1" eaLnBrk="1" hangingPunct="1">
              <a:defRPr/>
            </a:pPr>
            <a:r>
              <a:rPr lang="zh-CN" altLang="en-US" dirty="0">
                <a:solidFill>
                  <a:schemeClr val="tx1"/>
                </a:solidFill>
              </a:rPr>
              <a:t>只声明函数名和返回类型，而不声明参数类型</a:t>
            </a:r>
            <a:endParaRPr lang="en-US" altLang="zh-CN" dirty="0">
              <a:solidFill>
                <a:schemeClr val="tx1"/>
              </a:solidFill>
            </a:endParaRPr>
          </a:p>
          <a:p>
            <a:pPr lvl="1" eaLnBrk="1" hangingPunct="1">
              <a:defRPr/>
            </a:pPr>
            <a:r>
              <a:rPr lang="zh-CN" altLang="en-US" dirty="0">
                <a:solidFill>
                  <a:schemeClr val="tx1"/>
                </a:solidFill>
              </a:rPr>
              <a:t>不声明函数，直接调用</a:t>
            </a:r>
          </a:p>
          <a:p>
            <a:pPr eaLnBrk="1" hangingPunct="1">
              <a:defRPr/>
            </a:pPr>
            <a:r>
              <a:rPr lang="zh-CN" altLang="en-US" dirty="0"/>
              <a:t>后果：隐蔽错误</a:t>
            </a:r>
            <a:endParaRPr lang="en-US" altLang="zh-CN" dirty="0"/>
          </a:p>
          <a:p>
            <a:pPr lvl="1" eaLnBrk="1" hangingPunct="1">
              <a:defRPr/>
            </a:pPr>
            <a:r>
              <a:rPr lang="zh-CN" altLang="en-US" dirty="0">
                <a:solidFill>
                  <a:schemeClr val="tx1"/>
                </a:solidFill>
              </a:rPr>
              <a:t>如果给出</a:t>
            </a:r>
            <a:r>
              <a:rPr lang="en-US" altLang="zh-CN" dirty="0">
                <a:solidFill>
                  <a:schemeClr val="tx1"/>
                </a:solidFill>
              </a:rPr>
              <a:t>add()</a:t>
            </a:r>
            <a:r>
              <a:rPr lang="zh-CN" altLang="en-US" dirty="0">
                <a:solidFill>
                  <a:schemeClr val="tx1"/>
                </a:solidFill>
              </a:rPr>
              <a:t>的完整声明，则会自动进行类型转换。</a:t>
            </a:r>
            <a:endParaRPr lang="en-US" altLang="zh-CN" dirty="0">
              <a:solidFill>
                <a:schemeClr val="tx1"/>
              </a:solidFill>
            </a:endParaRPr>
          </a:p>
          <a:p>
            <a:pPr eaLnBrk="1" hangingPunct="1">
              <a:defRPr/>
            </a:pPr>
            <a:r>
              <a:rPr lang="zh-CN" altLang="en-US" dirty="0"/>
              <a:t>声明带来了类型安全</a:t>
            </a:r>
          </a:p>
        </p:txBody>
      </p:sp>
      <p:sp>
        <p:nvSpPr>
          <p:cNvPr id="7" name="内容占位符 4"/>
          <p:cNvSpPr txBox="1">
            <a:spLocks/>
          </p:cNvSpPr>
          <p:nvPr/>
        </p:nvSpPr>
        <p:spPr>
          <a:xfrm>
            <a:off x="4357688" y="1857375"/>
            <a:ext cx="4591050" cy="4114800"/>
          </a:xfrm>
          <a:prstGeom prst="rect">
            <a:avLst/>
          </a:prstGeom>
        </p:spPr>
        <p:txBody>
          <a:bodyPr>
            <a:normAutofit fontScale="92500" lnSpcReduction="20000"/>
          </a:bodyPr>
          <a:lstStyle/>
          <a:p>
            <a:pPr marL="365125" indent="-255588">
              <a:spcBef>
                <a:spcPts val="300"/>
              </a:spcBef>
              <a:buClr>
                <a:srgbClr val="A04DA3"/>
              </a:buClr>
              <a:buFont typeface="Wingdings" pitchFamily="2" charset="2"/>
              <a:buNone/>
              <a:defRPr/>
            </a:pPr>
            <a:r>
              <a:rPr kumimoji="0" lang="en-US" altLang="zh-CN" sz="2800" dirty="0">
                <a:latin typeface="+mn-lt"/>
                <a:ea typeface="+mn-ea"/>
              </a:rPr>
              <a:t>double add();</a:t>
            </a:r>
            <a:endParaRPr kumimoji="0" lang="zh-CN" altLang="en-US" sz="2800" dirty="0">
              <a:latin typeface="+mn-lt"/>
              <a:ea typeface="+mn-ea"/>
            </a:endParaRPr>
          </a:p>
          <a:p>
            <a:pPr marL="365125" indent="-255588">
              <a:spcBef>
                <a:spcPts val="300"/>
              </a:spcBef>
              <a:buClr>
                <a:srgbClr val="A04DA3"/>
              </a:buClr>
              <a:buFont typeface="Wingdings" pitchFamily="2" charset="2"/>
              <a:buNone/>
              <a:defRPr/>
            </a:pPr>
            <a:r>
              <a:rPr kumimoji="0" lang="en-US" altLang="zh-CN" sz="2800" dirty="0" err="1">
                <a:latin typeface="+mn-lt"/>
                <a:ea typeface="+mn-ea"/>
              </a:rPr>
              <a:t>int</a:t>
            </a:r>
            <a:r>
              <a:rPr kumimoji="0" lang="en-US" altLang="zh-CN" sz="2800" dirty="0">
                <a:latin typeface="+mn-lt"/>
                <a:ea typeface="+mn-ea"/>
              </a:rPr>
              <a:t> main() {</a:t>
            </a:r>
          </a:p>
          <a:p>
            <a:pPr marL="365125" indent="-255588">
              <a:spcBef>
                <a:spcPts val="300"/>
              </a:spcBef>
              <a:buClr>
                <a:srgbClr val="A04DA3"/>
              </a:buClr>
              <a:buFont typeface="Wingdings" pitchFamily="2" charset="2"/>
              <a:buNone/>
              <a:defRPr/>
            </a:pPr>
            <a:r>
              <a:rPr kumimoji="0" lang="en-US" altLang="zh-CN" sz="2800" dirty="0">
                <a:latin typeface="+mn-lt"/>
                <a:ea typeface="+mn-ea"/>
              </a:rPr>
              <a:t>	double s = add(1, 2);</a:t>
            </a:r>
          </a:p>
          <a:p>
            <a:pPr marL="365125" indent="-255588">
              <a:spcBef>
                <a:spcPts val="300"/>
              </a:spcBef>
              <a:buClr>
                <a:srgbClr val="A04DA3"/>
              </a:buClr>
              <a:buFont typeface="Wingdings" pitchFamily="2" charset="2"/>
              <a:buNone/>
              <a:defRPr/>
            </a:pPr>
            <a:r>
              <a:rPr kumimoji="0" lang="en-US" altLang="zh-CN" sz="2800" dirty="0">
                <a:latin typeface="+mn-lt"/>
                <a:ea typeface="+mn-ea"/>
              </a:rPr>
              <a:t>	….</a:t>
            </a:r>
          </a:p>
          <a:p>
            <a:pPr marL="365125" indent="-255588">
              <a:spcBef>
                <a:spcPts val="300"/>
              </a:spcBef>
              <a:buClr>
                <a:srgbClr val="A04DA3"/>
              </a:buClr>
              <a:buFont typeface="Wingdings" pitchFamily="2" charset="2"/>
              <a:buNone/>
              <a:defRPr/>
            </a:pPr>
            <a:r>
              <a:rPr kumimoji="0" lang="en-US" altLang="zh-CN" sz="2800" dirty="0">
                <a:latin typeface="+mn-lt"/>
                <a:ea typeface="+mn-ea"/>
              </a:rPr>
              <a:t>	return 0;</a:t>
            </a:r>
          </a:p>
          <a:p>
            <a:pPr marL="365125" indent="-255588">
              <a:spcBef>
                <a:spcPts val="300"/>
              </a:spcBef>
              <a:buClr>
                <a:srgbClr val="A04DA3"/>
              </a:buClr>
              <a:buFont typeface="Wingdings" pitchFamily="2" charset="2"/>
              <a:buNone/>
              <a:defRPr/>
            </a:pPr>
            <a:r>
              <a:rPr kumimoji="0" lang="en-US" altLang="zh-CN" sz="2800" dirty="0">
                <a:latin typeface="+mn-lt"/>
                <a:ea typeface="+mn-ea"/>
              </a:rPr>
              <a:t>}</a:t>
            </a:r>
          </a:p>
          <a:p>
            <a:pPr marL="365125" indent="-255588">
              <a:spcBef>
                <a:spcPts val="300"/>
              </a:spcBef>
              <a:buClr>
                <a:srgbClr val="A04DA3"/>
              </a:buClr>
              <a:buFont typeface="Wingdings" pitchFamily="2" charset="2"/>
              <a:buNone/>
              <a:defRPr/>
            </a:pPr>
            <a:endParaRPr kumimoji="0" lang="en-US" altLang="zh-CN" sz="2800" dirty="0">
              <a:latin typeface="+mn-lt"/>
              <a:ea typeface="+mn-ea"/>
            </a:endParaRPr>
          </a:p>
          <a:p>
            <a:pPr marL="365125" indent="-255588">
              <a:spcBef>
                <a:spcPts val="300"/>
              </a:spcBef>
              <a:buClr>
                <a:srgbClr val="A04DA3"/>
              </a:buClr>
              <a:buFont typeface="Wingdings" pitchFamily="2" charset="2"/>
              <a:buNone/>
              <a:defRPr/>
            </a:pPr>
            <a:r>
              <a:rPr kumimoji="0" lang="en-US" altLang="zh-CN" sz="2800" dirty="0">
                <a:latin typeface="+mn-lt"/>
                <a:ea typeface="+mn-ea"/>
              </a:rPr>
              <a:t>double add(double a, double b) {</a:t>
            </a:r>
          </a:p>
          <a:p>
            <a:pPr marL="365125" indent="-255588">
              <a:spcBef>
                <a:spcPts val="300"/>
              </a:spcBef>
              <a:buClr>
                <a:srgbClr val="A04DA3"/>
              </a:buClr>
              <a:buFont typeface="Wingdings" pitchFamily="2" charset="2"/>
              <a:buNone/>
              <a:defRPr/>
            </a:pPr>
            <a:r>
              <a:rPr kumimoji="0" lang="en-US" altLang="zh-CN" sz="2800" dirty="0">
                <a:latin typeface="+mn-lt"/>
                <a:ea typeface="+mn-ea"/>
              </a:rPr>
              <a:t>	return a + b;</a:t>
            </a:r>
          </a:p>
          <a:p>
            <a:pPr marL="365125" indent="-255588">
              <a:spcBef>
                <a:spcPts val="300"/>
              </a:spcBef>
              <a:buClr>
                <a:srgbClr val="A04DA3"/>
              </a:buClr>
              <a:buFont typeface="Wingdings" pitchFamily="2" charset="2"/>
              <a:buNone/>
              <a:defRPr/>
            </a:pPr>
            <a:r>
              <a:rPr kumimoji="0" lang="en-US" altLang="zh-CN" sz="2800" dirty="0">
                <a:latin typeface="+mn-lt"/>
                <a:ea typeface="+mn-ea"/>
              </a:rPr>
              <a:t>}</a:t>
            </a:r>
            <a:endParaRPr kumimoji="0" lang="zh-CN" altLang="en-US" sz="2800" dirty="0">
              <a:latin typeface="+mn-lt"/>
              <a:ea typeface="+mn-ea"/>
            </a:endParaRPr>
          </a:p>
        </p:txBody>
      </p:sp>
      <p:grpSp>
        <p:nvGrpSpPr>
          <p:cNvPr id="84999" name="Group 9"/>
          <p:cNvGrpSpPr>
            <a:grpSpLocks/>
          </p:cNvGrpSpPr>
          <p:nvPr/>
        </p:nvGrpSpPr>
        <p:grpSpPr bwMode="auto">
          <a:xfrm>
            <a:off x="6056312" y="990600"/>
            <a:ext cx="2554288" cy="928688"/>
            <a:chOff x="3293" y="528"/>
            <a:chExt cx="1609" cy="585"/>
          </a:xfrm>
        </p:grpSpPr>
        <p:sp>
          <p:nvSpPr>
            <p:cNvPr id="9" name="Rectangle 10"/>
            <p:cNvSpPr>
              <a:spLocks noChangeArrowheads="1"/>
            </p:cNvSpPr>
            <p:nvPr/>
          </p:nvSpPr>
          <p:spPr bwMode="auto">
            <a:xfrm>
              <a:off x="3338" y="528"/>
              <a:ext cx="1564" cy="270"/>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p>
              <a:pPr algn="ctr" eaLnBrk="0" hangingPunct="0">
                <a:defRPr/>
              </a:pPr>
              <a:r>
                <a:rPr lang="zh-CN" altLang="en-US" dirty="0">
                  <a:latin typeface="+mn-lt"/>
                  <a:ea typeface="+mn-ea"/>
                </a:rPr>
                <a:t>不完整的函数声明</a:t>
              </a:r>
            </a:p>
          </p:txBody>
        </p:sp>
        <p:sp>
          <p:nvSpPr>
            <p:cNvPr id="85004" name="Line 11"/>
            <p:cNvSpPr>
              <a:spLocks noChangeShapeType="1"/>
            </p:cNvSpPr>
            <p:nvPr/>
          </p:nvSpPr>
          <p:spPr bwMode="auto">
            <a:xfrm flipH="1">
              <a:off x="3293" y="843"/>
              <a:ext cx="720" cy="27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grpSp>
        <p:nvGrpSpPr>
          <p:cNvPr id="85000" name="Group 9"/>
          <p:cNvGrpSpPr>
            <a:grpSpLocks/>
          </p:cNvGrpSpPr>
          <p:nvPr/>
        </p:nvGrpSpPr>
        <p:grpSpPr bwMode="auto">
          <a:xfrm>
            <a:off x="6324600" y="2928938"/>
            <a:ext cx="2652712" cy="1214437"/>
            <a:chOff x="3608" y="123"/>
            <a:chExt cx="1395" cy="720"/>
          </a:xfrm>
        </p:grpSpPr>
        <p:sp>
          <p:nvSpPr>
            <p:cNvPr id="12" name="Rectangle 10"/>
            <p:cNvSpPr>
              <a:spLocks noChangeArrowheads="1"/>
            </p:cNvSpPr>
            <p:nvPr/>
          </p:nvSpPr>
          <p:spPr bwMode="auto">
            <a:xfrm>
              <a:off x="3608" y="393"/>
              <a:ext cx="1395" cy="450"/>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p>
              <a:pPr algn="ctr" eaLnBrk="0" hangingPunct="0">
                <a:defRPr/>
              </a:pPr>
              <a:r>
                <a:rPr lang="zh-CN" altLang="en-US" dirty="0">
                  <a:latin typeface="+mn-lt"/>
                  <a:ea typeface="+mn-ea"/>
                </a:rPr>
                <a:t>错误的调用，压入</a:t>
              </a:r>
              <a:endParaRPr lang="en-US" altLang="zh-CN" dirty="0">
                <a:latin typeface="+mn-lt"/>
                <a:ea typeface="+mn-ea"/>
              </a:endParaRPr>
            </a:p>
            <a:p>
              <a:pPr algn="ctr" eaLnBrk="0" hangingPunct="0">
                <a:defRPr/>
              </a:pPr>
              <a:r>
                <a:rPr lang="zh-CN" altLang="en-US" dirty="0">
                  <a:latin typeface="+mn-lt"/>
                  <a:ea typeface="+mn-ea"/>
                </a:rPr>
                <a:t>运行栈的是整数！</a:t>
              </a:r>
            </a:p>
          </p:txBody>
        </p:sp>
        <p:sp>
          <p:nvSpPr>
            <p:cNvPr id="85002" name="Line 11"/>
            <p:cNvSpPr>
              <a:spLocks noChangeShapeType="1"/>
            </p:cNvSpPr>
            <p:nvPr/>
          </p:nvSpPr>
          <p:spPr bwMode="auto">
            <a:xfrm flipH="1" flipV="1">
              <a:off x="3989" y="123"/>
              <a:ext cx="45" cy="2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lt"/>
                <a:ea typeface="+mn-ea"/>
              </a:endParaRPr>
            </a:p>
          </p:txBody>
        </p:sp>
      </p:grpSp>
      <p:sp>
        <p:nvSpPr>
          <p:cNvPr id="1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80</a:t>
            </a:fld>
            <a:endParaRPr lang="en-US" altLang="zh-CN" dirty="0"/>
          </a:p>
        </p:txBody>
      </p:sp>
    </p:spTree>
    <p:extLst>
      <p:ext uri="{BB962C8B-B14F-4D97-AF65-F5344CB8AC3E}">
        <p14:creationId xmlns:p14="http://schemas.microsoft.com/office/powerpoint/2010/main" val="101385428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1143000" y="0"/>
            <a:ext cx="6704013" cy="954087"/>
          </a:xfrm>
        </p:spPr>
        <p:txBody>
          <a:bodyPr/>
          <a:lstStyle/>
          <a:p>
            <a:r>
              <a:rPr lang="en-US" altLang="zh-CN"/>
              <a:t>3.7  </a:t>
            </a:r>
            <a:r>
              <a:rPr lang="zh-CN" altLang="en-US"/>
              <a:t>小结</a:t>
            </a:r>
            <a:endParaRPr lang="zh-CN" altLang="en-US" dirty="0"/>
          </a:p>
        </p:txBody>
      </p:sp>
      <p:sp>
        <p:nvSpPr>
          <p:cNvPr id="86019" name="内容占位符 2"/>
          <p:cNvSpPr>
            <a:spLocks noGrp="1"/>
          </p:cNvSpPr>
          <p:nvPr>
            <p:ph idx="1"/>
          </p:nvPr>
        </p:nvSpPr>
        <p:spPr>
          <a:xfrm>
            <a:off x="381000" y="1371600"/>
            <a:ext cx="8029575" cy="4953000"/>
          </a:xfrm>
        </p:spPr>
        <p:txBody>
          <a:bodyPr/>
          <a:lstStyle/>
          <a:p>
            <a:pPr eaLnBrk="1" hangingPunct="1">
              <a:lnSpc>
                <a:spcPct val="150000"/>
              </a:lnSpc>
            </a:pPr>
            <a:r>
              <a:rPr lang="zh-CN" altLang="en-US" sz="2800" dirty="0"/>
              <a:t>主要内容</a:t>
            </a:r>
          </a:p>
          <a:p>
            <a:pPr lvl="1" eaLnBrk="1" hangingPunct="1">
              <a:lnSpc>
                <a:spcPct val="150000"/>
              </a:lnSpc>
            </a:pPr>
            <a:r>
              <a:rPr lang="zh-CN" altLang="en-US" sz="2400" dirty="0"/>
              <a:t>函数的声明和调用、函数间的参数传递、内联函数、带默认形参值的函数、函数重载、</a:t>
            </a:r>
            <a:r>
              <a:rPr lang="en-US" altLang="zh-CN" sz="2400" dirty="0"/>
              <a:t>C++</a:t>
            </a:r>
            <a:r>
              <a:rPr lang="zh-CN" altLang="en-US" sz="2400" dirty="0"/>
              <a:t>系统函数</a:t>
            </a:r>
          </a:p>
          <a:p>
            <a:pPr eaLnBrk="1" hangingPunct="1">
              <a:lnSpc>
                <a:spcPct val="150000"/>
              </a:lnSpc>
            </a:pPr>
            <a:r>
              <a:rPr lang="zh-CN" altLang="en-US" sz="2800" dirty="0"/>
              <a:t>达到的目标</a:t>
            </a:r>
          </a:p>
          <a:p>
            <a:pPr lvl="1" eaLnBrk="1" hangingPunct="1">
              <a:lnSpc>
                <a:spcPct val="150000"/>
              </a:lnSpc>
            </a:pPr>
            <a:r>
              <a:rPr lang="zh-CN" altLang="en-US" sz="2400" dirty="0"/>
              <a:t>学会将一段功能相对独立的程序写成一个函数，为下一章学习类和对象打好必要的基础。</a:t>
            </a:r>
          </a:p>
          <a:p>
            <a:endParaRPr lang="zh-CN" altLang="en-US" sz="2800" dirty="0"/>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81</a:t>
            </a:fld>
            <a:endParaRPr lang="en-US" altLang="zh-CN" dirty="0"/>
          </a:p>
        </p:txBody>
      </p:sp>
    </p:spTree>
    <p:extLst>
      <p:ext uri="{BB962C8B-B14F-4D97-AF65-F5344CB8AC3E}">
        <p14:creationId xmlns:p14="http://schemas.microsoft.com/office/powerpoint/2010/main" val="380747188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49388" y="30163"/>
            <a:ext cx="6704012" cy="954087"/>
          </a:xfrm>
        </p:spPr>
        <p:txBody>
          <a:bodyPr/>
          <a:lstStyle/>
          <a:p>
            <a:pPr eaLnBrk="1" hangingPunct="1">
              <a:defRPr/>
            </a:pPr>
            <a:r>
              <a:rPr lang="en-US" altLang="zh-CN"/>
              <a:t> </a:t>
            </a:r>
            <a:endParaRPr lang="en-US" altLang="zh-CN" dirty="0"/>
          </a:p>
        </p:txBody>
      </p:sp>
      <p:sp>
        <p:nvSpPr>
          <p:cNvPr id="78851" name="Rectangle 3"/>
          <p:cNvSpPr>
            <a:spLocks noGrp="1" noChangeArrowheads="1"/>
          </p:cNvSpPr>
          <p:nvPr>
            <p:ph type="body" idx="1"/>
          </p:nvPr>
        </p:nvSpPr>
        <p:spPr/>
        <p:txBody>
          <a:bodyPr/>
          <a:lstStyle/>
          <a:p>
            <a:pPr eaLnBrk="1" hangingPunct="1">
              <a:buFont typeface="Wingdings" pitchFamily="2" charset="2"/>
              <a:buNone/>
              <a:defRPr/>
            </a:pPr>
            <a:r>
              <a:rPr lang="en-US" altLang="zh-CN"/>
              <a:t> </a:t>
            </a:r>
            <a:endParaRPr lang="en-US" altLang="zh-CN" dirty="0"/>
          </a:p>
        </p:txBody>
      </p:sp>
      <p:sp>
        <p:nvSpPr>
          <p:cNvPr id="78852" name="Rectangle 4"/>
          <p:cNvSpPr>
            <a:spLocks noRot="1" noChangeArrowheads="1"/>
          </p:cNvSpPr>
          <p:nvPr/>
        </p:nvSpPr>
        <p:spPr bwMode="auto">
          <a:xfrm>
            <a:off x="2743200" y="1676400"/>
            <a:ext cx="5410200" cy="1143000"/>
          </a:xfrm>
          <a:prstGeom prst="rect">
            <a:avLst/>
          </a:prstGeom>
          <a:noFill/>
          <a:ln w="9525">
            <a:noFill/>
            <a:miter lim="800000"/>
            <a:headEnd/>
            <a:tailEnd/>
          </a:ln>
          <a:effectLst/>
        </p:spPr>
        <p:txBody>
          <a:bodyPr anchor="ctr"/>
          <a:lstStyle/>
          <a:p>
            <a:pPr>
              <a:defRPr/>
            </a:pPr>
            <a:r>
              <a:rPr lang="zh-CN" altLang="en-US" sz="9600" b="1">
                <a:solidFill>
                  <a:srgbClr val="FF00FF"/>
                </a:solidFill>
                <a:effectLst>
                  <a:outerShdw blurRad="38100" dist="38100" dir="2700000" algn="tl">
                    <a:srgbClr val="C0C0C0"/>
                  </a:outerShdw>
                </a:effectLst>
                <a:latin typeface="Arial" charset="0"/>
                <a:ea typeface="隶书" pitchFamily="49" charset="-122"/>
              </a:rPr>
              <a:t>谢  谢 ！</a:t>
            </a:r>
            <a:endParaRPr lang="zh-CN" altLang="en-US" sz="9600" b="1" dirty="0">
              <a:solidFill>
                <a:srgbClr val="FF00FF"/>
              </a:solidFill>
              <a:effectLst>
                <a:outerShdw blurRad="38100" dist="38100" dir="2700000" algn="tl">
                  <a:srgbClr val="C0C0C0"/>
                </a:outerShdw>
              </a:effectLst>
              <a:latin typeface="Arial" charset="0"/>
              <a:ea typeface="隶书" pitchFamily="49" charset="-122"/>
            </a:endParaRPr>
          </a:p>
        </p:txBody>
      </p:sp>
      <p:pic>
        <p:nvPicPr>
          <p:cNvPr id="95238"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00425"/>
            <a:ext cx="34020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883" y="950913"/>
            <a:ext cx="6704013" cy="954087"/>
          </a:xfrm>
        </p:spPr>
        <p:txBody>
          <a:bodyPr/>
          <a:lstStyle/>
          <a:p>
            <a:pPr algn="l" eaLnBrk="1" hangingPunct="1"/>
            <a:r>
              <a:rPr lang="zh-CN" altLang="en-US" dirty="0">
                <a:latin typeface="+mn-lt"/>
                <a:ea typeface="+mn-ea"/>
              </a:rPr>
              <a:t>例</a:t>
            </a:r>
            <a:r>
              <a:rPr lang="en-US" altLang="zh-CN" dirty="0">
                <a:latin typeface="+mn-lt"/>
                <a:ea typeface="+mn-ea"/>
              </a:rPr>
              <a:t>3-1</a:t>
            </a:r>
            <a:r>
              <a:rPr lang="zh-CN" altLang="en-US" dirty="0">
                <a:latin typeface="+mn-lt"/>
                <a:ea typeface="+mn-ea"/>
              </a:rPr>
              <a:t>编写一个求</a:t>
            </a:r>
            <a:r>
              <a:rPr lang="en-US" altLang="zh-CN" dirty="0">
                <a:latin typeface="+mn-lt"/>
                <a:ea typeface="+mn-ea"/>
              </a:rPr>
              <a:t>x</a:t>
            </a:r>
            <a:r>
              <a:rPr lang="zh-CN" altLang="en-US" dirty="0">
                <a:latin typeface="+mn-lt"/>
                <a:ea typeface="+mn-ea"/>
              </a:rPr>
              <a:t>的</a:t>
            </a:r>
            <a:r>
              <a:rPr lang="en-US" altLang="zh-CN" dirty="0">
                <a:latin typeface="+mn-lt"/>
                <a:ea typeface="+mn-ea"/>
              </a:rPr>
              <a:t>n</a:t>
            </a:r>
            <a:r>
              <a:rPr lang="zh-CN" altLang="en-US" dirty="0">
                <a:latin typeface="+mn-lt"/>
                <a:ea typeface="+mn-ea"/>
              </a:rPr>
              <a:t>次方的函数</a:t>
            </a:r>
          </a:p>
        </p:txBody>
      </p:sp>
      <p:sp>
        <p:nvSpPr>
          <p:cNvPr id="3" name="内容占位符 2"/>
          <p:cNvSpPr>
            <a:spLocks noGrp="1"/>
          </p:cNvSpPr>
          <p:nvPr>
            <p:ph idx="1"/>
          </p:nvPr>
        </p:nvSpPr>
        <p:spPr>
          <a:xfrm>
            <a:off x="581025" y="1752600"/>
            <a:ext cx="8029575" cy="4953000"/>
          </a:xfrm>
          <a:solidFill>
            <a:srgbClr val="85FFFF"/>
          </a:solidFill>
        </p:spPr>
        <p:txBody>
          <a:bodyPr>
            <a:normAutofit lnSpcReduction="10000"/>
          </a:bodyPr>
          <a:lstStyle/>
          <a:p>
            <a:pPr marL="365760" indent="-256032" eaLnBrk="1" fontAlgn="auto" hangingPunct="1">
              <a:lnSpc>
                <a:spcPct val="95000"/>
              </a:lnSpc>
              <a:spcBef>
                <a:spcPct val="0"/>
              </a:spcBef>
              <a:spcAft>
                <a:spcPts val="0"/>
              </a:spcAft>
              <a:buClr>
                <a:schemeClr val="accent3"/>
              </a:buClr>
              <a:buFont typeface="Georgia"/>
              <a:buNone/>
              <a:defRPr/>
            </a:pPr>
            <a:r>
              <a:rPr lang="zh-CN" altLang="en-US" noProof="1"/>
              <a:t>#</a:t>
            </a:r>
            <a:r>
              <a:rPr lang="en-US" altLang="zh-CN" noProof="1"/>
              <a:t>include &lt;iostream&gt;</a:t>
            </a:r>
            <a:endParaRPr lang="en-US" altLang="zh-CN" dirty="0"/>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t>using namespace std;</a:t>
            </a:r>
          </a:p>
          <a:p>
            <a:pPr marL="365760" indent="-256032" eaLnBrk="1" fontAlgn="auto" hangingPunct="1">
              <a:lnSpc>
                <a:spcPct val="95000"/>
              </a:lnSpc>
              <a:spcBef>
                <a:spcPct val="0"/>
              </a:spcBef>
              <a:spcAft>
                <a:spcPts val="0"/>
              </a:spcAft>
              <a:buClr>
                <a:schemeClr val="accent3"/>
              </a:buClr>
              <a:buFont typeface="Georgia"/>
              <a:buNone/>
              <a:defRPr/>
            </a:pPr>
            <a:endParaRPr lang="en-US" altLang="zh-CN" noProof="1"/>
          </a:p>
          <a:p>
            <a:pPr marL="365760" indent="-256032" eaLnBrk="1" fontAlgn="auto" hangingPunct="1">
              <a:lnSpc>
                <a:spcPct val="95000"/>
              </a:lnSpc>
              <a:spcBef>
                <a:spcPct val="0"/>
              </a:spcBef>
              <a:spcAft>
                <a:spcPts val="0"/>
              </a:spcAft>
              <a:buClr>
                <a:schemeClr val="accent3"/>
              </a:buClr>
              <a:buFont typeface="Georgia"/>
              <a:buNone/>
              <a:defRPr/>
            </a:pPr>
            <a:r>
              <a:rPr lang="en-US" dirty="0"/>
              <a:t>//</a:t>
            </a:r>
            <a:r>
              <a:rPr lang="zh-CN" altLang="en-US" dirty="0"/>
              <a:t>计算</a:t>
            </a:r>
            <a:r>
              <a:rPr lang="en-US" dirty="0"/>
              <a:t>x</a:t>
            </a:r>
            <a:r>
              <a:rPr lang="zh-CN" altLang="en-US" dirty="0"/>
              <a:t>的</a:t>
            </a:r>
            <a:r>
              <a:rPr lang="en-US" dirty="0"/>
              <a:t>n</a:t>
            </a:r>
            <a:r>
              <a:rPr lang="zh-CN" altLang="en-US" dirty="0"/>
              <a:t>次方</a:t>
            </a:r>
            <a:endParaRPr lang="en-US" altLang="zh-CN" noProof="1"/>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rPr>
              <a:t>double</a:t>
            </a:r>
            <a:r>
              <a:rPr lang="en-US" altLang="zh-CN">
                <a:solidFill>
                  <a:schemeClr val="accent4">
                    <a:lumMod val="75000"/>
                  </a:schemeClr>
                </a:solidFill>
              </a:rPr>
              <a:t> </a:t>
            </a:r>
            <a:r>
              <a:rPr lang="en-US" altLang="zh-CN" noProof="1">
                <a:solidFill>
                  <a:schemeClr val="accent4">
                    <a:lumMod val="75000"/>
                  </a:schemeClr>
                </a:solidFill>
              </a:rPr>
              <a:t>power(double x, int n) {</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rPr>
              <a:t>	double val = 1.0;</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rPr>
              <a:t>	while (n--)</a:t>
            </a:r>
            <a:r>
              <a:rPr lang="en-US" altLang="zh-CN">
                <a:solidFill>
                  <a:schemeClr val="accent4">
                    <a:lumMod val="75000"/>
                  </a:schemeClr>
                </a:solidFill>
              </a:rPr>
              <a:t> </a:t>
            </a:r>
            <a:r>
              <a:rPr lang="en-US" altLang="zh-CN" noProof="1">
                <a:solidFill>
                  <a:schemeClr val="accent4">
                    <a:lumMod val="75000"/>
                  </a:schemeClr>
                </a:solidFill>
              </a:rPr>
              <a:t>val *= x;</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rPr>
              <a:t>	return val;</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rPr>
              <a:t>}</a:t>
            </a:r>
          </a:p>
          <a:p>
            <a:pPr marL="365760" indent="-256032" eaLnBrk="1" fontAlgn="auto" hangingPunct="1">
              <a:lnSpc>
                <a:spcPct val="95000"/>
              </a:lnSpc>
              <a:spcBef>
                <a:spcPct val="0"/>
              </a:spcBef>
              <a:spcAft>
                <a:spcPts val="0"/>
              </a:spcAft>
              <a:buClr>
                <a:schemeClr val="accent3"/>
              </a:buClr>
              <a:buFont typeface="Georgia"/>
              <a:buNone/>
              <a:defRPr/>
            </a:pPr>
            <a:endParaRPr lang="en-US" altLang="zh-CN" noProof="1">
              <a:solidFill>
                <a:srgbClr val="FFFF66"/>
              </a:solidFill>
            </a:endParaRP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t>int main() {</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t>	cout &lt;&lt; "5 to the power 2 is "</a:t>
            </a:r>
            <a:br>
              <a:rPr lang="en-US" altLang="zh-CN" noProof="1"/>
            </a:br>
            <a:r>
              <a:rPr lang="en-US" altLang="zh-CN" noProof="1"/>
              <a:t>     &lt;&lt; </a:t>
            </a:r>
            <a:r>
              <a:rPr lang="en-US" altLang="zh-CN" noProof="1">
                <a:solidFill>
                  <a:schemeClr val="accent4">
                    <a:lumMod val="75000"/>
                  </a:schemeClr>
                </a:solidFill>
              </a:rPr>
              <a:t>power</a:t>
            </a:r>
            <a:r>
              <a:rPr lang="en-US" altLang="zh-CN" noProof="1"/>
              <a:t>(5, 2) &lt;&lt; endl;</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t>	return 0;</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t>}</a:t>
            </a:r>
            <a:endParaRPr lang="zh-CN" altLang="en-US" dirty="0"/>
          </a:p>
        </p:txBody>
      </p:sp>
      <p:sp>
        <p:nvSpPr>
          <p:cNvPr id="6" name="标题 4"/>
          <p:cNvSpPr txBox="1">
            <a:spLocks/>
          </p:cNvSpPr>
          <p:nvPr/>
        </p:nvSpPr>
        <p:spPr>
          <a:xfrm>
            <a:off x="538163" y="228600"/>
            <a:ext cx="80724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a:t>3.1 </a:t>
            </a:r>
            <a:r>
              <a:rPr lang="zh-CN" altLang="en-US"/>
              <a:t>函数</a:t>
            </a:r>
            <a:r>
              <a:rPr lang="zh-CN" altLang="en-US" dirty="0"/>
              <a:t>的定义与使用</a:t>
            </a:r>
            <a:endParaRPr lang="en-US" altLang="zh-CN" dirty="0"/>
          </a:p>
          <a:p>
            <a:r>
              <a:rPr lang="en-US" altLang="zh-CN"/>
              <a:t>—— 3.1.2 </a:t>
            </a:r>
            <a:r>
              <a:rPr lang="zh-CN" altLang="en-US"/>
              <a:t>函数</a:t>
            </a:r>
            <a:r>
              <a:rPr lang="zh-CN" altLang="en-US" dirty="0"/>
              <a:t>的调用</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
        <p:nvSpPr>
          <p:cNvPr id="8" name="Rectangle 2"/>
          <p:cNvSpPr txBox="1">
            <a:spLocks noChangeArrowheads="1"/>
          </p:cNvSpPr>
          <p:nvPr/>
        </p:nvSpPr>
        <p:spPr bwMode="auto">
          <a:xfrm>
            <a:off x="5751786" y="5851469"/>
            <a:ext cx="2858814" cy="701731"/>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zh-CN"/>
            </a:defPPr>
            <a:lvl1pPr eaLnBrk="1" hangingPunct="1">
              <a:spcBef>
                <a:spcPct val="20000"/>
              </a:spcBef>
              <a:buClr>
                <a:schemeClr val="accent2"/>
              </a:buClr>
              <a:buSzPct val="80000"/>
              <a:buFont typeface="Wingdings" panose="05000000000000000000" pitchFamily="2" charset="2"/>
              <a:buNone/>
              <a:defRPr kumimoji="1" sz="1800">
                <a:latin typeface="Consolas" panose="020B0609020204030204" pitchFamily="49" charset="0"/>
              </a:defRPr>
            </a:lvl1pPr>
            <a:lvl2pPr marL="742950" indent="-285750" eaLnBrk="0" hangingPunct="0">
              <a:defRPr kumimoji="1" sz="2400">
                <a:latin typeface="Times New Roman" panose="02020603050405020304" pitchFamily="18" charset="0"/>
                <a:ea typeface="隶书" panose="02010509060101010101" pitchFamily="49" charset="-122"/>
              </a:defRPr>
            </a:lvl2pPr>
            <a:lvl3pPr marL="1143000" indent="-228600" eaLnBrk="0" hangingPunct="0">
              <a:defRPr kumimoji="1" sz="2400">
                <a:latin typeface="Times New Roman" panose="02020603050405020304" pitchFamily="18" charset="0"/>
                <a:ea typeface="隶书" panose="02010509060101010101" pitchFamily="49" charset="-122"/>
              </a:defRPr>
            </a:lvl3pPr>
            <a:lvl4pPr marL="1600200" indent="-228600" eaLnBrk="0" hangingPunct="0">
              <a:defRPr kumimoji="1" sz="2400">
                <a:latin typeface="Times New Roman" panose="02020603050405020304" pitchFamily="18" charset="0"/>
                <a:ea typeface="隶书" panose="02010509060101010101" pitchFamily="49" charset="-122"/>
              </a:defRPr>
            </a:lvl4pPr>
            <a:lvl5pPr marL="2057400" indent="-228600" eaLnBrk="0" hangingPunct="0">
              <a:defRPr kumimoji="1" sz="2400">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latin typeface="Times New Roman" panose="02020603050405020304" pitchFamily="18" charset="0"/>
                <a:ea typeface="隶书" panose="02010509060101010101" pitchFamily="49" charset="-122"/>
              </a:defRPr>
            </a:lvl9pPr>
          </a:lstStyle>
          <a:p>
            <a:r>
              <a:rPr lang="zh-CN" altLang="en-US" dirty="0">
                <a:latin typeface="+mn-lt"/>
                <a:ea typeface="+mn-ea"/>
              </a:rPr>
              <a:t>运行结果：</a:t>
            </a:r>
          </a:p>
          <a:p>
            <a:r>
              <a:rPr lang="en-US" altLang="zh-CN">
                <a:latin typeface="+mn-lt"/>
                <a:ea typeface="+mn-ea"/>
              </a:rPr>
              <a:t>5 to the power 2 is 25</a:t>
            </a:r>
            <a:endParaRPr lang="en-US" altLang="zh-CN" dirty="0">
              <a:latin typeface="+mn-lt"/>
              <a:ea typeface="+mn-ea"/>
            </a:endParaRPr>
          </a:p>
        </p:txBody>
      </p:sp>
    </p:spTree>
    <p:extLst>
      <p:ext uri="{BB962C8B-B14F-4D97-AF65-F5344CB8AC3E}">
        <p14:creationId xmlns:p14="http://schemas.microsoft.com/office/powerpoint/2010/main" val="3272323297"/>
      </p:ext>
    </p:extLst>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21755</TotalTime>
  <Words>7403</Words>
  <Application>Microsoft Office PowerPoint</Application>
  <PresentationFormat>全屏显示(4:3)</PresentationFormat>
  <Paragraphs>1389</Paragraphs>
  <Slides>82</Slides>
  <Notes>37</Notes>
  <HiddenSlides>8</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6" baseType="lpstr">
      <vt:lpstr>Monotype Sorts</vt:lpstr>
      <vt:lpstr>黑体</vt:lpstr>
      <vt:lpstr>华文行楷</vt:lpstr>
      <vt:lpstr>楷体_GB2312</vt:lpstr>
      <vt:lpstr>隶书</vt:lpstr>
      <vt:lpstr>宋体</vt:lpstr>
      <vt:lpstr>Arial</vt:lpstr>
      <vt:lpstr>Calibri</vt:lpstr>
      <vt:lpstr>Consolas</vt:lpstr>
      <vt:lpstr>Georgia</vt:lpstr>
      <vt:lpstr>Times New Roman</vt:lpstr>
      <vt:lpstr>Wingdings</vt:lpstr>
      <vt:lpstr>ymzsp1</vt:lpstr>
      <vt:lpstr>Equation</vt:lpstr>
      <vt:lpstr>第三章 函数</vt:lpstr>
      <vt:lpstr>目录</vt:lpstr>
      <vt:lpstr>PowerPoint 演示文稿</vt:lpstr>
      <vt:lpstr>PowerPoint 演示文稿</vt:lpstr>
      <vt:lpstr>PowerPoint 演示文稿</vt:lpstr>
      <vt:lpstr>3.1.1 函数定义</vt:lpstr>
      <vt:lpstr>3.1.1 函数定义（续）</vt:lpstr>
      <vt:lpstr>3.1.2  函数的调用</vt:lpstr>
      <vt:lpstr>例3-1编写一个求x的n次方的函数</vt:lpstr>
      <vt:lpstr>例3-2  数制转换</vt:lpstr>
      <vt:lpstr>例3-2 （续）</vt:lpstr>
      <vt:lpstr>例3-3 编写程序求π的值</vt:lpstr>
      <vt:lpstr>例3-3 （续）</vt:lpstr>
      <vt:lpstr>例3-3 （续）</vt:lpstr>
      <vt:lpstr>例3-4</vt:lpstr>
      <vt:lpstr>例3-4（续）</vt:lpstr>
      <vt:lpstr>例3-4（续）</vt:lpstr>
      <vt:lpstr>例3-5</vt:lpstr>
      <vt:lpstr>例3-5（续）</vt:lpstr>
      <vt:lpstr>例3-5 （续）</vt:lpstr>
      <vt:lpstr>例3-6 投骰子的随机游戏</vt:lpstr>
      <vt:lpstr>例3.6 （续）</vt:lpstr>
      <vt:lpstr>例3-6（续）</vt:lpstr>
      <vt:lpstr>例3-6（续）</vt:lpstr>
      <vt:lpstr>例3-6（续）</vt:lpstr>
      <vt:lpstr>例3-6（续）</vt:lpstr>
      <vt:lpstr>例3-6（续）</vt:lpstr>
      <vt:lpstr>函数调用的执行过程</vt:lpstr>
      <vt:lpstr>嵌套调用</vt:lpstr>
      <vt:lpstr>例3-7 输入两个整数，求平方和</vt:lpstr>
      <vt:lpstr>例3-7 （续）</vt:lpstr>
      <vt:lpstr>PowerPoint 演示文稿</vt:lpstr>
      <vt:lpstr>递归调用</vt:lpstr>
      <vt:lpstr>例3-8 求n!</vt:lpstr>
      <vt:lpstr>例3-8（续）</vt:lpstr>
      <vt:lpstr>例3-9</vt:lpstr>
      <vt:lpstr>例3-9（续）</vt:lpstr>
      <vt:lpstr>PowerPoint 演示文稿</vt:lpstr>
      <vt:lpstr>例3-10</vt:lpstr>
      <vt:lpstr>例3-10（续）</vt:lpstr>
      <vt:lpstr>例3-10（续）</vt:lpstr>
      <vt:lpstr>例3-10（续）</vt:lpstr>
      <vt:lpstr>例3-10（续）</vt:lpstr>
      <vt:lpstr>PowerPoint 演示文稿</vt:lpstr>
      <vt:lpstr>3.1.3 函数的参数传递</vt:lpstr>
      <vt:lpstr>值传递举例</vt:lpstr>
      <vt:lpstr>例3-11 输入两个整数交换后输出</vt:lpstr>
      <vt:lpstr>PowerPoint 演示文稿</vt:lpstr>
      <vt:lpstr>引用传递</vt:lpstr>
      <vt:lpstr>例3-12 输入两个整数交换后输出</vt:lpstr>
      <vt:lpstr>PowerPoint 演示文稿</vt:lpstr>
      <vt:lpstr>例3-13值传递与引用传递的比较</vt:lpstr>
      <vt:lpstr>3.2 内联函数</vt:lpstr>
      <vt:lpstr>例3-14  内联函数应用举例</vt:lpstr>
      <vt:lpstr>3.3 带缺省形参值的函数</vt:lpstr>
      <vt:lpstr>缺省形参值的说明次序</vt:lpstr>
      <vt:lpstr>缺省形参值与函数的调用位置</vt:lpstr>
      <vt:lpstr>PowerPoint 演示文稿</vt:lpstr>
      <vt:lpstr>例3-15计算长方体的体积</vt:lpstr>
      <vt:lpstr>例3-15（续）</vt:lpstr>
      <vt:lpstr>3.4 函数重载</vt:lpstr>
      <vt:lpstr>注意事项</vt:lpstr>
      <vt:lpstr>PowerPoint 演示文稿</vt:lpstr>
      <vt:lpstr>例3-16（续）</vt:lpstr>
      <vt:lpstr>函数模板</vt:lpstr>
      <vt:lpstr>例3-17 求绝对值函数的模板</vt:lpstr>
      <vt:lpstr>PowerPoint 演示文稿</vt:lpstr>
      <vt:lpstr>3.5  使用C++系统函数</vt:lpstr>
      <vt:lpstr>例3-17 系统函数应用举例</vt:lpstr>
      <vt:lpstr>例3-17（续）</vt:lpstr>
      <vt:lpstr>标准函数与非标准函数</vt:lpstr>
      <vt:lpstr>查找系统函数的使用说明</vt:lpstr>
      <vt:lpstr>3.6.1运行栈与函数调用的执行        ——形参和局部变量的存储</vt:lpstr>
      <vt:lpstr>栈</vt:lpstr>
      <vt:lpstr>运行栈</vt:lpstr>
      <vt:lpstr>运行栈示意图</vt:lpstr>
      <vt:lpstr>函数调用的执行过程</vt:lpstr>
      <vt:lpstr>运行栈的数据分布</vt:lpstr>
      <vt:lpstr>3.6.2 函数声明与类型安全</vt:lpstr>
      <vt:lpstr>C语言的反例</vt:lpstr>
      <vt:lpstr>3.7  小结</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webuser</cp:lastModifiedBy>
  <cp:revision>940</cp:revision>
  <cp:lastPrinted>2014-11-03T10:49:07Z</cp:lastPrinted>
  <dcterms:created xsi:type="dcterms:W3CDTF">1601-01-01T00:00:00Z</dcterms:created>
  <dcterms:modified xsi:type="dcterms:W3CDTF">2018-03-26T06:38:05Z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