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4"/>
  </p:notesMasterIdLst>
  <p:handoutMasterIdLst>
    <p:handoutMasterId r:id="rId115"/>
  </p:handoutMasterIdLst>
  <p:sldIdLst>
    <p:sldId id="319" r:id="rId2"/>
    <p:sldId id="685" r:id="rId3"/>
    <p:sldId id="776" r:id="rId4"/>
    <p:sldId id="686" r:id="rId5"/>
    <p:sldId id="687" r:id="rId6"/>
    <p:sldId id="688" r:id="rId7"/>
    <p:sldId id="689" r:id="rId8"/>
    <p:sldId id="690" r:id="rId9"/>
    <p:sldId id="691" r:id="rId10"/>
    <p:sldId id="692" r:id="rId11"/>
    <p:sldId id="693" r:id="rId12"/>
    <p:sldId id="694" r:id="rId13"/>
    <p:sldId id="695" r:id="rId14"/>
    <p:sldId id="696" r:id="rId15"/>
    <p:sldId id="697" r:id="rId16"/>
    <p:sldId id="777" r:id="rId17"/>
    <p:sldId id="778" r:id="rId18"/>
    <p:sldId id="700" r:id="rId19"/>
    <p:sldId id="701" r:id="rId20"/>
    <p:sldId id="702" r:id="rId21"/>
    <p:sldId id="703" r:id="rId22"/>
    <p:sldId id="704" r:id="rId23"/>
    <p:sldId id="705" r:id="rId24"/>
    <p:sldId id="706" r:id="rId25"/>
    <p:sldId id="707" r:id="rId26"/>
    <p:sldId id="779" r:id="rId27"/>
    <p:sldId id="780" r:id="rId28"/>
    <p:sldId id="708" r:id="rId29"/>
    <p:sldId id="709" r:id="rId30"/>
    <p:sldId id="710" r:id="rId31"/>
    <p:sldId id="781" r:id="rId32"/>
    <p:sldId id="782" r:id="rId33"/>
    <p:sldId id="711" r:id="rId34"/>
    <p:sldId id="712" r:id="rId35"/>
    <p:sldId id="713" r:id="rId36"/>
    <p:sldId id="714" r:id="rId37"/>
    <p:sldId id="715" r:id="rId38"/>
    <p:sldId id="716" r:id="rId39"/>
    <p:sldId id="783" r:id="rId40"/>
    <p:sldId id="717" r:id="rId41"/>
    <p:sldId id="718" r:id="rId42"/>
    <p:sldId id="719" r:id="rId43"/>
    <p:sldId id="720" r:id="rId44"/>
    <p:sldId id="721" r:id="rId45"/>
    <p:sldId id="784" r:id="rId46"/>
    <p:sldId id="785" r:id="rId47"/>
    <p:sldId id="722" r:id="rId48"/>
    <p:sldId id="786" r:id="rId49"/>
    <p:sldId id="723" r:id="rId50"/>
    <p:sldId id="724" r:id="rId51"/>
    <p:sldId id="725" r:id="rId52"/>
    <p:sldId id="726" r:id="rId53"/>
    <p:sldId id="727" r:id="rId54"/>
    <p:sldId id="728" r:id="rId55"/>
    <p:sldId id="729" r:id="rId56"/>
    <p:sldId id="730" r:id="rId57"/>
    <p:sldId id="731" r:id="rId58"/>
    <p:sldId id="732" r:id="rId59"/>
    <p:sldId id="733" r:id="rId60"/>
    <p:sldId id="734" r:id="rId61"/>
    <p:sldId id="735" r:id="rId62"/>
    <p:sldId id="736" r:id="rId63"/>
    <p:sldId id="737" r:id="rId64"/>
    <p:sldId id="738" r:id="rId65"/>
    <p:sldId id="739" r:id="rId66"/>
    <p:sldId id="740" r:id="rId67"/>
    <p:sldId id="741" r:id="rId68"/>
    <p:sldId id="742" r:id="rId69"/>
    <p:sldId id="743" r:id="rId70"/>
    <p:sldId id="744" r:id="rId71"/>
    <p:sldId id="745" r:id="rId72"/>
    <p:sldId id="746" r:id="rId73"/>
    <p:sldId id="747" r:id="rId74"/>
    <p:sldId id="748" r:id="rId75"/>
    <p:sldId id="749" r:id="rId76"/>
    <p:sldId id="750" r:id="rId77"/>
    <p:sldId id="751" r:id="rId78"/>
    <p:sldId id="752" r:id="rId79"/>
    <p:sldId id="787" r:id="rId80"/>
    <p:sldId id="788" r:id="rId81"/>
    <p:sldId id="789" r:id="rId82"/>
    <p:sldId id="790" r:id="rId83"/>
    <p:sldId id="791" r:id="rId84"/>
    <p:sldId id="792" r:id="rId85"/>
    <p:sldId id="793" r:id="rId86"/>
    <p:sldId id="794" r:id="rId87"/>
    <p:sldId id="795" r:id="rId88"/>
    <p:sldId id="796" r:id="rId89"/>
    <p:sldId id="753" r:id="rId90"/>
    <p:sldId id="754" r:id="rId91"/>
    <p:sldId id="755" r:id="rId92"/>
    <p:sldId id="756" r:id="rId93"/>
    <p:sldId id="757" r:id="rId94"/>
    <p:sldId id="758" r:id="rId95"/>
    <p:sldId id="759" r:id="rId96"/>
    <p:sldId id="760" r:id="rId97"/>
    <p:sldId id="761" r:id="rId98"/>
    <p:sldId id="762" r:id="rId99"/>
    <p:sldId id="763" r:id="rId100"/>
    <p:sldId id="764" r:id="rId101"/>
    <p:sldId id="765" r:id="rId102"/>
    <p:sldId id="766" r:id="rId103"/>
    <p:sldId id="767" r:id="rId104"/>
    <p:sldId id="768" r:id="rId105"/>
    <p:sldId id="769" r:id="rId106"/>
    <p:sldId id="770" r:id="rId107"/>
    <p:sldId id="771" r:id="rId108"/>
    <p:sldId id="772" r:id="rId109"/>
    <p:sldId id="773" r:id="rId110"/>
    <p:sldId id="774" r:id="rId111"/>
    <p:sldId id="775" r:id="rId112"/>
    <p:sldId id="313" r:id="rId11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FFFF"/>
    <a:srgbClr val="FF00FF"/>
    <a:srgbClr val="0000FF"/>
    <a:srgbClr val="003870"/>
    <a:srgbClr val="FF0000"/>
    <a:srgbClr val="FFFFCC"/>
    <a:srgbClr val="FFCAC9"/>
    <a:srgbClr val="99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4" autoAdjust="0"/>
    <p:restoredTop sz="71410" autoAdjust="0"/>
  </p:normalViewPr>
  <p:slideViewPr>
    <p:cSldViewPr>
      <p:cViewPr varScale="1">
        <p:scale>
          <a:sx n="48" d="100"/>
          <a:sy n="48" d="100"/>
        </p:scale>
        <p:origin x="1740" y="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26"/>
    </p:cViewPr>
  </p:sorterViewPr>
  <p:notesViewPr>
    <p:cSldViewPr>
      <p:cViewPr varScale="1">
        <p:scale>
          <a:sx n="47" d="100"/>
          <a:sy n="47" d="100"/>
        </p:scale>
        <p:origin x="-1230"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10F09445-B63D-4A52-923E-4ED83F0314CA}" type="slidenum">
              <a:rPr lang="en-US" altLang="zh-CN"/>
              <a:pPr/>
              <a:t>‹#›</a:t>
            </a:fld>
            <a:endParaRPr lang="en-US" altLang="zh-CN"/>
          </a:p>
        </p:txBody>
      </p:sp>
    </p:spTree>
    <p:extLst>
      <p:ext uri="{BB962C8B-B14F-4D97-AF65-F5344CB8AC3E}">
        <p14:creationId xmlns:p14="http://schemas.microsoft.com/office/powerpoint/2010/main" val="183928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837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837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30FA07FA-3657-4AFB-9347-76548665BEFD}" type="slidenum">
              <a:rPr lang="en-US" altLang="zh-CN"/>
              <a:pPr/>
              <a:t>‹#›</a:t>
            </a:fld>
            <a:endParaRPr lang="en-US" altLang="zh-CN"/>
          </a:p>
        </p:txBody>
      </p:sp>
    </p:spTree>
    <p:extLst>
      <p:ext uri="{BB962C8B-B14F-4D97-AF65-F5344CB8AC3E}">
        <p14:creationId xmlns:p14="http://schemas.microsoft.com/office/powerpoint/2010/main" val="2039774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4BBEEC-6E0E-4A80-91D9-19B9E314269B}" type="slidenum">
              <a:rPr lang="en-US" altLang="zh-CN"/>
              <a:pPr eaLnBrk="1" hangingPunct="1"/>
              <a:t>1</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300" dirty="0"/>
              <a:t>第四章教学设计</a:t>
            </a:r>
          </a:p>
          <a:p>
            <a:r>
              <a:rPr lang="zh-CN" altLang="zh-CN" sz="1300" dirty="0"/>
              <a:t>这一章是面向对象程序设计方法的开始，也是核心，关键是要让学生彻底理解类的概念和用途。第一章中介绍过，自然界万物皆是对象，以现实中的实例介绍过抽象与封装的概念。本章要在此基础上，将对自然界事物的抽象用</a:t>
            </a:r>
            <a:r>
              <a:rPr lang="en-US" altLang="zh-CN" sz="1300" dirty="0"/>
              <a:t>C++</a:t>
            </a:r>
            <a:r>
              <a:rPr lang="zh-CN" altLang="zh-CN" sz="1300" dirty="0"/>
              <a:t>语言描述。重点是使学生理解</a:t>
            </a:r>
            <a:r>
              <a:rPr lang="en-US" altLang="zh-CN" sz="1300" dirty="0"/>
              <a:t>C++</a:t>
            </a:r>
            <a:r>
              <a:rPr lang="zh-CN" altLang="zh-CN" sz="1300" dirty="0"/>
              <a:t>的基本类型不足以直接反映复杂的实际问题，类作为复杂的自定义类型，是对客观现实问题及解决问题方法的直接反映与描述，类的对象就相当于类类型的变量。</a:t>
            </a:r>
          </a:p>
          <a:p>
            <a:r>
              <a:rPr lang="zh-CN" altLang="zh-CN" sz="1300" dirty="0"/>
              <a:t>初学者对构造函数、析构函数的理解普遍感到困难，这主要是因为学生不理解构造函数与析构函数的作用。因此讲解时要解释初始化的必要性，以及为什么编译器能够自动处理基本类型数据的初始化，而不能自动处理对象的初始化，使学生认识到编写构造函数就是说明对象初始化的规则。</a:t>
            </a:r>
          </a:p>
          <a:p>
            <a:r>
              <a:rPr lang="zh-CN" altLang="zh-CN" sz="1300" dirty="0"/>
              <a:t>有些学生不能理解拷贝构造函数，也是因为看不到其必要性，对这一点不必强求，教师要记得在第六章讲过动态内存分配以后，向学生介绍深拷贝与浅拷贝的概念，同时使学生理解自定义拷贝构造函数的必要性。</a:t>
            </a:r>
          </a:p>
          <a:p>
            <a:r>
              <a:rPr lang="zh-CN" altLang="zh-CN" sz="1300" dirty="0"/>
              <a:t>学生对于析构函数的理解难点也是在于不清楚析构函数到底是干什么的，这与讲拷贝构造函数时一样，不能强求学生在这一章完全理解，只要告诉学生，</a:t>
            </a:r>
            <a:r>
              <a:rPr lang="en-US" altLang="zh-CN" sz="1300" dirty="0"/>
              <a:t>C++</a:t>
            </a:r>
            <a:r>
              <a:rPr lang="zh-CN" altLang="zh-CN" sz="1300" dirty="0"/>
              <a:t>语法提供了这样一个机制，使程序员可以安排一些事情，在对象即将消失时自动执行。等第</a:t>
            </a:r>
            <a:r>
              <a:rPr lang="en-US" altLang="zh-CN" sz="1300" dirty="0"/>
              <a:t>6</a:t>
            </a:r>
            <a:r>
              <a:rPr lang="zh-CN" altLang="zh-CN" sz="1300" dirty="0"/>
              <a:t>章讲过动态内存分配以后，便可以举例说明析构函数在释放内存空间上的作用。</a:t>
            </a:r>
          </a:p>
          <a:p>
            <a:r>
              <a:rPr lang="zh-CN" altLang="zh-CN" sz="1300" dirty="0"/>
              <a:t>在讲类的组合时，组合类对象初始化时构造函数的执行顺序也是一个难点，</a:t>
            </a:r>
            <a:r>
              <a:rPr lang="zh-CN" altLang="zh-CN" sz="1300" b="1" dirty="0"/>
              <a:t>要使学生理解：应该先构造好部件，再构造整体。</a:t>
            </a:r>
            <a:endParaRPr lang="en-US" altLang="zh-CN" sz="1300" b="1" dirty="0"/>
          </a:p>
          <a:p>
            <a:endParaRPr lang="en-US" altLang="zh-CN" sz="1300" dirty="0"/>
          </a:p>
          <a:p>
            <a:r>
              <a:rPr lang="zh-CN" altLang="zh-CN" sz="1300" dirty="0"/>
              <a:t>第</a:t>
            </a:r>
            <a:r>
              <a:rPr lang="zh-CN" altLang="en-US" sz="1300" dirty="0"/>
              <a:t>四</a:t>
            </a:r>
            <a:r>
              <a:rPr lang="zh-CN" altLang="zh-CN" sz="1300" dirty="0"/>
              <a:t>章重点难点</a:t>
            </a:r>
          </a:p>
          <a:p>
            <a:r>
              <a:rPr lang="zh-CN" altLang="zh-CN" sz="1300" dirty="0"/>
              <a:t>前面介绍的只是一般程序设计的基础知识，从本章开始才真正接触到面向对象的程序设计。类是面向对象程序设计中最重要、最基本的概念，也是学习面向对象方法时遇到的第一个难点。类是对逻辑上相关的函数与数据的封装，是对问题的抽象描述。</a:t>
            </a:r>
          </a:p>
          <a:p>
            <a:r>
              <a:rPr lang="zh-CN" altLang="zh-CN" sz="1300" dirty="0"/>
              <a:t>要理解类与对象必须结合实例来学习，读者一边读书可以一边思考：除了书中列出的例子，现实世界中还有哪些有形或无形的事务可以被抽象为程序中的类，每个类又存在哪些对象（实体）。这样对类的概念就会理解得快一些。</a:t>
            </a:r>
          </a:p>
          <a:p>
            <a:r>
              <a:rPr lang="zh-CN" altLang="zh-CN" sz="1300" dirty="0"/>
              <a:t>在学习类成员的访问控制、构造函数、析构函数时，读者自然会有这样的疑问：这些语法有什么用呢？难道写个小程序也必须搞得这么麻烦吗？应该说</a:t>
            </a:r>
            <a:r>
              <a:rPr lang="en-US" altLang="zh-CN" sz="1300" dirty="0"/>
              <a:t>C++</a:t>
            </a:r>
            <a:r>
              <a:rPr lang="zh-CN" altLang="zh-CN" sz="1300" dirty="0"/>
              <a:t>是适合写大型程序的，</a:t>
            </a:r>
            <a:r>
              <a:rPr lang="en-US" altLang="zh-CN" sz="1300" dirty="0"/>
              <a:t>C++</a:t>
            </a:r>
            <a:r>
              <a:rPr lang="zh-CN" altLang="zh-CN" sz="1300" dirty="0"/>
              <a:t>语言的设计师</a:t>
            </a:r>
            <a:r>
              <a:rPr lang="en-US" altLang="zh-CN" sz="1300" dirty="0" err="1"/>
              <a:t>Bjarne</a:t>
            </a:r>
            <a:r>
              <a:rPr lang="en-US" altLang="zh-CN" sz="1300" dirty="0"/>
              <a:t> </a:t>
            </a:r>
            <a:r>
              <a:rPr lang="en-US" altLang="zh-CN" sz="1300" dirty="0" err="1"/>
              <a:t>Stroustup</a:t>
            </a:r>
            <a:r>
              <a:rPr lang="zh-CN" altLang="zh-CN" sz="1300" dirty="0"/>
              <a:t>在《</a:t>
            </a:r>
            <a:r>
              <a:rPr lang="en-US" altLang="zh-CN" sz="1300" dirty="0"/>
              <a:t>C++</a:t>
            </a:r>
            <a:r>
              <a:rPr lang="zh-CN" altLang="zh-CN" sz="1300" dirty="0"/>
              <a:t>语言的设计和演化》一书中指出：“</a:t>
            </a:r>
            <a:r>
              <a:rPr lang="en-US" altLang="zh-CN" sz="1300" dirty="0"/>
              <a:t>C++</a:t>
            </a:r>
            <a:r>
              <a:rPr lang="zh-CN" altLang="zh-CN" sz="1300" dirty="0"/>
              <a:t>是作为一种系统编程语言、作为一种为开发由大的系统部件组成的应用而进行设计的”。因此，在初学者编写小型程序时很难看到</a:t>
            </a:r>
            <a:r>
              <a:rPr lang="en-US" altLang="zh-CN" sz="1300" dirty="0"/>
              <a:t>C++</a:t>
            </a:r>
            <a:r>
              <a:rPr lang="zh-CN" altLang="zh-CN" sz="1300" dirty="0"/>
              <a:t>的优越性。虽然我在书中尽量结合实例来讲，但限于本书定位于初学读者，例题不可能很复杂、庞大，所以学生总感到例题只是验证性的，有点牵强。从学习这一章开始，学生就会经常问我，语法为什么是这样、规定为什么这么多？进而将语法规定作为讨厌的东西，在内心抵触。我在书中已经谈了很多关于</a:t>
            </a:r>
            <a:r>
              <a:rPr lang="en-US" altLang="zh-CN" sz="1300" dirty="0"/>
              <a:t>C++</a:t>
            </a:r>
            <a:r>
              <a:rPr lang="zh-CN" altLang="zh-CN" sz="1300" dirty="0"/>
              <a:t>和面向对象方法的特点、用途，但在编写小程序时很难看到面向对象方法的优点。对于初学者来说，我建议换一种思维方式，如果目前还看不到某些语法规定的意义，先不要钻牛角尖。比如构造函数、拷贝构造函数和析构函数，在本章的例题中，还体现不出它们的用途，那就先不理会它们，待以后用到的时候，再去体会其中的妙处，这一章里，就先了解一下这些语法规定。这样想，学习的时候心情是否会轻松些呢？</a:t>
            </a:r>
          </a:p>
          <a:p>
            <a:r>
              <a:rPr lang="zh-CN" altLang="zh-CN" sz="1300" dirty="0"/>
              <a:t>从这一章开始每章都有一个应用实例，这个例子贯穿后续各章节，利用每章介绍的知识不断丰富程序的功能，建议学生仔细阅读、体会，并尝试修改、补充程序的功能。</a:t>
            </a:r>
          </a:p>
          <a:p>
            <a:r>
              <a:rPr lang="zh-CN" altLang="zh-CN" sz="1300" dirty="0"/>
              <a:t>本章中还介绍了利用</a:t>
            </a:r>
            <a:r>
              <a:rPr lang="en-US" altLang="zh-CN" sz="1300" dirty="0"/>
              <a:t>UML</a:t>
            </a:r>
            <a:r>
              <a:rPr lang="zh-CN" altLang="zh-CN" sz="1300" dirty="0"/>
              <a:t>语言表示类与对象的方法，以后各章还将进一步介绍用</a:t>
            </a:r>
            <a:r>
              <a:rPr lang="en-US" altLang="zh-CN" sz="1300" dirty="0"/>
              <a:t>UML</a:t>
            </a:r>
            <a:r>
              <a:rPr lang="zh-CN" altLang="zh-CN" sz="1300" dirty="0"/>
              <a:t>语言表示类之间的关系，但这远不是</a:t>
            </a:r>
            <a:r>
              <a:rPr lang="en-US" altLang="zh-CN" sz="1300" dirty="0"/>
              <a:t>UML</a:t>
            </a:r>
            <a:r>
              <a:rPr lang="zh-CN" altLang="zh-CN" sz="1300" dirty="0"/>
              <a:t>语言的全部，这方面的内容也不是初学时的重点，学生可以不必深究，了解一下就可以了。如果有需要，可以另外学习软件工程课程。</a:t>
            </a:r>
          </a:p>
        </p:txBody>
      </p:sp>
    </p:spTree>
    <p:extLst>
      <p:ext uri="{BB962C8B-B14F-4D97-AF65-F5344CB8AC3E}">
        <p14:creationId xmlns:p14="http://schemas.microsoft.com/office/powerpoint/2010/main" val="145767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15</a:t>
            </a:fld>
            <a:endParaRPr lang="en-US" altLang="zh-CN"/>
          </a:p>
        </p:txBody>
      </p:sp>
    </p:spTree>
    <p:extLst>
      <p:ext uri="{BB962C8B-B14F-4D97-AF65-F5344CB8AC3E}">
        <p14:creationId xmlns:p14="http://schemas.microsoft.com/office/powerpoint/2010/main" val="358124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成员数据，通过成员函数来实现它</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17</a:t>
            </a:fld>
            <a:endParaRPr lang="en-US" altLang="zh-CN"/>
          </a:p>
        </p:txBody>
      </p:sp>
    </p:spTree>
    <p:extLst>
      <p:ext uri="{BB962C8B-B14F-4D97-AF65-F5344CB8AC3E}">
        <p14:creationId xmlns:p14="http://schemas.microsoft.com/office/powerpoint/2010/main" val="4192168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声明类类型的对象变量</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24</a:t>
            </a:fld>
            <a:endParaRPr lang="en-US" altLang="zh-CN"/>
          </a:p>
        </p:txBody>
      </p:sp>
    </p:spTree>
    <p:extLst>
      <p:ext uri="{BB962C8B-B14F-4D97-AF65-F5344CB8AC3E}">
        <p14:creationId xmlns:p14="http://schemas.microsoft.com/office/powerpoint/2010/main" val="1121770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322C56-1371-4778-8E66-8B68F3527DE1}" type="slidenum">
              <a:rPr lang="zh-CN" altLang="en-US"/>
              <a:pPr/>
              <a:t>27</a:t>
            </a:fld>
            <a:endParaRPr lang="en-US" altLang="zh-CN"/>
          </a:p>
        </p:txBody>
      </p:sp>
      <p:sp>
        <p:nvSpPr>
          <p:cNvPr id="475138" name="Rectangle 2"/>
          <p:cNvSpPr>
            <a:spLocks noGrp="1" noRot="1" noChangeAspect="1" noChangeArrowheads="1" noTextEdit="1"/>
          </p:cNvSpPr>
          <p:nvPr>
            <p:ph type="sldImg"/>
          </p:nvPr>
        </p:nvSpPr>
        <p:spPr>
          <a:xfrm>
            <a:off x="960438" y="788988"/>
            <a:ext cx="5257800" cy="3944937"/>
          </a:xfrm>
          <a:ln/>
        </p:spPr>
      </p:sp>
      <p:sp>
        <p:nvSpPr>
          <p:cNvPr id="475139" name="Rectangle 3"/>
          <p:cNvSpPr>
            <a:spLocks noGrp="1" noChangeArrowheads="1"/>
          </p:cNvSpPr>
          <p:nvPr>
            <p:ph type="body" idx="1"/>
          </p:nvPr>
        </p:nvSpPr>
        <p:spPr>
          <a:xfrm>
            <a:off x="956434" y="4996481"/>
            <a:ext cx="5265314" cy="4733509"/>
          </a:xfrm>
        </p:spPr>
        <p:txBody>
          <a:bodyPr/>
          <a:lstStyle/>
          <a:p>
            <a:r>
              <a:rPr lang="zh-CN" altLang="en-US" sz="2200"/>
              <a:t>给各成员数据赋初值。</a:t>
            </a:r>
          </a:p>
        </p:txBody>
      </p:sp>
    </p:spTree>
    <p:extLst>
      <p:ext uri="{BB962C8B-B14F-4D97-AF65-F5344CB8AC3E}">
        <p14:creationId xmlns:p14="http://schemas.microsoft.com/office/powerpoint/2010/main" val="4197114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zh-CN" altLang="en-US" dirty="0"/>
              <a:t>构造函数用于赋初值！！</a:t>
            </a:r>
            <a:endParaRPr lang="en-US" altLang="zh-CN" dirty="0"/>
          </a:p>
          <a:p>
            <a:r>
              <a:rPr lang="zh-CN" altLang="en-US" dirty="0"/>
              <a:t>不定义构造函数的话，系统会分配一个缺省的构造函数，但这里的</a:t>
            </a:r>
            <a:r>
              <a:rPr lang="en-US" altLang="zh-CN" sz="1300" dirty="0"/>
              <a:t>Demo( )</a:t>
            </a:r>
            <a:r>
              <a:rPr lang="zh-CN" altLang="en-US" sz="1300" dirty="0"/>
              <a:t>并非缺省构造函数</a:t>
            </a:r>
            <a:endParaRPr lang="en-US" altLang="zh-CN" sz="1300" dirty="0"/>
          </a:p>
          <a:p>
            <a:r>
              <a:rPr lang="zh-CN" altLang="en-US" sz="1300" dirty="0"/>
              <a:t>什么是缺省构造函数？一个构造函数也没定义的话，系统才会分配缺省构造函数</a:t>
            </a:r>
            <a:endParaRPr lang="zh-CN" altLang="en-US" dirty="0"/>
          </a:p>
        </p:txBody>
      </p:sp>
      <p:sp>
        <p:nvSpPr>
          <p:cNvPr id="11059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38D1758D-0BF8-4BDF-9E1B-270DF6F48E0E}" type="slidenum">
              <a:rPr lang="en-US" altLang="zh-CN" sz="1400"/>
              <a:pPr eaLnBrk="1" hangingPunct="1"/>
              <a:t>28</a:t>
            </a:fld>
            <a:endParaRPr lang="en-US" altLang="zh-CN" sz="1400"/>
          </a:p>
        </p:txBody>
      </p:sp>
    </p:spTree>
    <p:extLst>
      <p:ext uri="{BB962C8B-B14F-4D97-AF65-F5344CB8AC3E}">
        <p14:creationId xmlns:p14="http://schemas.microsoft.com/office/powerpoint/2010/main" val="37572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构造函数可以有多个，可以重载</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29</a:t>
            </a:fld>
            <a:endParaRPr lang="en-US" altLang="zh-CN"/>
          </a:p>
        </p:txBody>
      </p:sp>
    </p:spTree>
    <p:extLst>
      <p:ext uri="{BB962C8B-B14F-4D97-AF65-F5344CB8AC3E}">
        <p14:creationId xmlns:p14="http://schemas.microsoft.com/office/powerpoint/2010/main" val="3440738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altLang="zh-CN" dirty="0">
                <a:solidFill>
                  <a:srgbClr val="C00000"/>
                </a:solidFill>
              </a:rPr>
              <a:t>Clock c(0,0,0); </a:t>
            </a:r>
            <a:r>
              <a:rPr lang="zh-CN" altLang="en-US" dirty="0">
                <a:solidFill>
                  <a:srgbClr val="C00000"/>
                </a:solidFill>
              </a:rPr>
              <a:t>等价于调用系统隐含的构造函数</a:t>
            </a:r>
            <a:r>
              <a:rPr lang="en-US" altLang="zh-CN" dirty="0">
                <a:solidFill>
                  <a:srgbClr val="C00000"/>
                </a:solidFill>
              </a:rPr>
              <a:t>+</a:t>
            </a:r>
            <a:r>
              <a:rPr lang="en-US" altLang="zh-CN" dirty="0" err="1">
                <a:solidFill>
                  <a:srgbClr val="C00000"/>
                </a:solidFill>
              </a:rPr>
              <a:t>setTime</a:t>
            </a:r>
            <a:r>
              <a:rPr lang="zh-CN" altLang="en-US" dirty="0">
                <a:solidFill>
                  <a:srgbClr val="C00000"/>
                </a:solidFill>
              </a:rPr>
              <a:t>函数</a:t>
            </a:r>
            <a:endParaRPr lang="en-US" altLang="zh-CN" dirty="0">
              <a:solidFill>
                <a:srgbClr val="C00000"/>
              </a:solidFill>
            </a:endParaRPr>
          </a:p>
          <a:p>
            <a:r>
              <a:rPr lang="en-US" altLang="zh-CN" dirty="0">
                <a:solidFill>
                  <a:srgbClr val="C00000"/>
                </a:solidFill>
              </a:rPr>
              <a:t>Clock c(0,0,0);</a:t>
            </a:r>
            <a:r>
              <a:rPr lang="zh-CN" altLang="en-US" dirty="0">
                <a:solidFill>
                  <a:srgbClr val="C00000"/>
                </a:solidFill>
              </a:rPr>
              <a:t>等价于：</a:t>
            </a:r>
            <a:r>
              <a:rPr lang="en-US" altLang="zh-CN" dirty="0">
                <a:solidFill>
                  <a:srgbClr val="C00000"/>
                </a:solidFill>
              </a:rPr>
              <a:t>Clock c; </a:t>
            </a:r>
            <a:r>
              <a:rPr lang="en-US" altLang="zh-CN" dirty="0" err="1">
                <a:solidFill>
                  <a:srgbClr val="C00000"/>
                </a:solidFill>
              </a:rPr>
              <a:t>c.setTime</a:t>
            </a:r>
            <a:r>
              <a:rPr lang="en-US" altLang="zh-CN" dirty="0">
                <a:solidFill>
                  <a:srgbClr val="C00000"/>
                </a:solidFill>
              </a:rPr>
              <a:t>(0,0,0);</a:t>
            </a:r>
            <a:endParaRPr lang="zh-CN" altLang="en-US" dirty="0"/>
          </a:p>
        </p:txBody>
      </p:sp>
      <p:sp>
        <p:nvSpPr>
          <p:cNvPr id="11162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0BA5D3CD-1A9F-40C4-BCAB-5A5073F17687}" type="slidenum">
              <a:rPr lang="en-US" altLang="zh-CN" sz="1400"/>
              <a:pPr eaLnBrk="1" hangingPunct="1"/>
              <a:t>30</a:t>
            </a:fld>
            <a:endParaRPr lang="en-US" altLang="zh-CN" sz="1400"/>
          </a:p>
        </p:txBody>
      </p:sp>
    </p:spTree>
    <p:extLst>
      <p:ext uri="{BB962C8B-B14F-4D97-AF65-F5344CB8AC3E}">
        <p14:creationId xmlns:p14="http://schemas.microsoft.com/office/powerpoint/2010/main" val="2450832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31</a:t>
            </a:fld>
            <a:endParaRPr lang="en-US" altLang="zh-CN"/>
          </a:p>
        </p:txBody>
      </p:sp>
    </p:spTree>
    <p:extLst>
      <p:ext uri="{BB962C8B-B14F-4D97-AF65-F5344CB8AC3E}">
        <p14:creationId xmlns:p14="http://schemas.microsoft.com/office/powerpoint/2010/main" val="2675330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不定义构造函数的话，系统会分配一个缺省的构造函数，但这里的</a:t>
            </a:r>
            <a:r>
              <a:rPr lang="en-US" altLang="zh-CN" sz="1100" dirty="0"/>
              <a:t>Demo( )</a:t>
            </a:r>
            <a:r>
              <a:rPr lang="zh-CN" altLang="en-US" sz="1100" dirty="0"/>
              <a:t>并非缺省构造函数</a:t>
            </a:r>
            <a:endParaRPr lang="en-US" altLang="zh-CN" sz="1100" dirty="0"/>
          </a:p>
          <a:p>
            <a:r>
              <a:rPr lang="zh-CN" altLang="en-US" sz="1100" dirty="0"/>
              <a:t>什么是缺省构造函数？一个构造函数也没定义的话，系统才会分配缺省构造函数</a:t>
            </a:r>
            <a:endParaRPr lang="zh-CN" altLang="en-US" b="0"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32</a:t>
            </a:fld>
            <a:endParaRPr lang="en-US" altLang="zh-CN"/>
          </a:p>
        </p:txBody>
      </p:sp>
    </p:spTree>
    <p:extLst>
      <p:ext uri="{BB962C8B-B14F-4D97-AF65-F5344CB8AC3E}">
        <p14:creationId xmlns:p14="http://schemas.microsoft.com/office/powerpoint/2010/main" val="61844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26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894762A5-1E99-453E-9850-C692FEABD339}" type="slidenum">
              <a:rPr lang="en-US" altLang="zh-CN" sz="1400"/>
              <a:pPr eaLnBrk="1" hangingPunct="1"/>
              <a:t>33</a:t>
            </a:fld>
            <a:endParaRPr lang="en-US" altLang="zh-CN" sz="1400"/>
          </a:p>
        </p:txBody>
      </p:sp>
    </p:spTree>
    <p:extLst>
      <p:ext uri="{BB962C8B-B14F-4D97-AF65-F5344CB8AC3E}">
        <p14:creationId xmlns:p14="http://schemas.microsoft.com/office/powerpoint/2010/main" val="2464412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6FDEC3E2-2356-47CF-8FF2-9BD1D7EA6292}" type="slidenum">
              <a:rPr lang="en-US" altLang="zh-CN" sz="1400"/>
              <a:pPr eaLnBrk="1" hangingPunct="1"/>
              <a:t>2</a:t>
            </a:fld>
            <a:endParaRPr lang="en-US" altLang="zh-CN" sz="1400"/>
          </a:p>
        </p:txBody>
      </p:sp>
      <p:sp>
        <p:nvSpPr>
          <p:cNvPr id="109571" name="Rectangle 2"/>
          <p:cNvSpPr>
            <a:spLocks noGrp="1" noRot="1" noChangeAspect="1" noChangeArrowheads="1" noTextEdit="1"/>
          </p:cNvSpPr>
          <p:nvPr>
            <p:ph type="sldImg"/>
          </p:nvPr>
        </p:nvSpPr>
        <p:spPr>
          <a:ln/>
        </p:spPr>
      </p:sp>
      <p:sp>
        <p:nvSpPr>
          <p:cNvPr id="10957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0264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366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A0F572C5-1F5D-4FDB-AE6B-92E699C2D05F}" type="slidenum">
              <a:rPr lang="en-US" altLang="zh-CN" sz="1400"/>
              <a:pPr eaLnBrk="1" hangingPunct="1"/>
              <a:t>36</a:t>
            </a:fld>
            <a:endParaRPr lang="en-US" altLang="zh-CN" sz="1400"/>
          </a:p>
        </p:txBody>
      </p:sp>
    </p:spTree>
    <p:extLst>
      <p:ext uri="{BB962C8B-B14F-4D97-AF65-F5344CB8AC3E}">
        <p14:creationId xmlns:p14="http://schemas.microsoft.com/office/powerpoint/2010/main" val="1140797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altLang="zh-CN"/>
              <a:t>*************2012/03/20</a:t>
            </a:r>
            <a:endParaRPr lang="zh-CN" altLang="en-US"/>
          </a:p>
        </p:txBody>
      </p:sp>
      <p:sp>
        <p:nvSpPr>
          <p:cNvPr id="11469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3A4DAA5B-E5AC-417C-94DB-EC8D701007B9}" type="slidenum">
              <a:rPr lang="en-US" altLang="zh-CN" sz="1400"/>
              <a:pPr eaLnBrk="1" hangingPunct="1"/>
              <a:t>41</a:t>
            </a:fld>
            <a:endParaRPr lang="en-US" altLang="zh-CN" sz="1400"/>
          </a:p>
        </p:txBody>
      </p:sp>
    </p:spTree>
    <p:extLst>
      <p:ext uri="{BB962C8B-B14F-4D97-AF65-F5344CB8AC3E}">
        <p14:creationId xmlns:p14="http://schemas.microsoft.com/office/powerpoint/2010/main" val="3170657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dirty="0"/>
              <a:t>举例：电脑城攒机，主机是一个类，其中的键盘，显卡，内存等等也是一个类</a:t>
            </a:r>
          </a:p>
        </p:txBody>
      </p:sp>
      <p:sp>
        <p:nvSpPr>
          <p:cNvPr id="11571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B8903BD5-E8B3-4489-8915-6AAA09EB8768}" type="slidenum">
              <a:rPr lang="en-US" altLang="zh-CN" sz="1400"/>
              <a:pPr eaLnBrk="1" hangingPunct="1"/>
              <a:t>44</a:t>
            </a:fld>
            <a:endParaRPr lang="en-US" altLang="zh-CN" sz="1400"/>
          </a:p>
        </p:txBody>
      </p:sp>
    </p:spTree>
    <p:extLst>
      <p:ext uri="{BB962C8B-B14F-4D97-AF65-F5344CB8AC3E}">
        <p14:creationId xmlns:p14="http://schemas.microsoft.com/office/powerpoint/2010/main" val="381253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23E49-7B5A-4A7C-8E21-DF1B25F708E5}" type="slidenum">
              <a:rPr lang="zh-CN" altLang="en-US"/>
              <a:pPr/>
              <a:t>45</a:t>
            </a:fld>
            <a:endParaRPr lang="en-US" altLang="zh-CN"/>
          </a:p>
        </p:txBody>
      </p:sp>
      <p:sp>
        <p:nvSpPr>
          <p:cNvPr id="522242" name="Rectangle 2"/>
          <p:cNvSpPr>
            <a:spLocks noGrp="1" noRot="1" noChangeAspect="1" noChangeArrowheads="1" noTextEdit="1"/>
          </p:cNvSpPr>
          <p:nvPr>
            <p:ph type="sldImg"/>
          </p:nvPr>
        </p:nvSpPr>
        <p:spPr>
          <a:xfrm>
            <a:off x="960438" y="788988"/>
            <a:ext cx="5257800" cy="3944937"/>
          </a:xfrm>
          <a:ln/>
        </p:spPr>
      </p:sp>
      <p:sp>
        <p:nvSpPr>
          <p:cNvPr id="522243" name="Rectangle 3"/>
          <p:cNvSpPr>
            <a:spLocks noGrp="1" noChangeArrowheads="1"/>
          </p:cNvSpPr>
          <p:nvPr>
            <p:ph type="body" idx="1"/>
          </p:nvPr>
        </p:nvSpPr>
        <p:spPr>
          <a:xfrm>
            <a:off x="956434" y="4996481"/>
            <a:ext cx="5265314" cy="4733509"/>
          </a:xfrm>
        </p:spPr>
        <p:txBody>
          <a:bodyPr/>
          <a:lstStyle/>
          <a:p>
            <a:endParaRPr lang="zh-CN" altLang="en-US"/>
          </a:p>
        </p:txBody>
      </p:sp>
    </p:spTree>
    <p:extLst>
      <p:ext uri="{BB962C8B-B14F-4D97-AF65-F5344CB8AC3E}">
        <p14:creationId xmlns:p14="http://schemas.microsoft.com/office/powerpoint/2010/main" val="135827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3C45E6-AB05-4319-ABD9-ABF0107A1602}" type="slidenum">
              <a:rPr lang="zh-CN" altLang="en-US"/>
              <a:pPr/>
              <a:t>46</a:t>
            </a:fld>
            <a:endParaRPr lang="en-US" altLang="zh-CN"/>
          </a:p>
        </p:txBody>
      </p:sp>
      <p:sp>
        <p:nvSpPr>
          <p:cNvPr id="524290" name="Rectangle 2"/>
          <p:cNvSpPr>
            <a:spLocks noGrp="1" noRot="1" noChangeAspect="1" noChangeArrowheads="1" noTextEdit="1"/>
          </p:cNvSpPr>
          <p:nvPr>
            <p:ph type="sldImg"/>
          </p:nvPr>
        </p:nvSpPr>
        <p:spPr>
          <a:xfrm>
            <a:off x="960438" y="788988"/>
            <a:ext cx="5257800" cy="3944937"/>
          </a:xfrm>
          <a:ln/>
        </p:spPr>
      </p:sp>
      <p:sp>
        <p:nvSpPr>
          <p:cNvPr id="524291" name="Rectangle 3"/>
          <p:cNvSpPr>
            <a:spLocks noGrp="1" noChangeArrowheads="1"/>
          </p:cNvSpPr>
          <p:nvPr>
            <p:ph type="body" idx="1"/>
          </p:nvPr>
        </p:nvSpPr>
        <p:spPr>
          <a:xfrm>
            <a:off x="956434" y="4996481"/>
            <a:ext cx="5265314" cy="4733509"/>
          </a:xfrm>
        </p:spPr>
        <p:txBody>
          <a:bodyPr/>
          <a:lstStyle/>
          <a:p>
            <a:endParaRPr lang="zh-CN" altLang="en-US"/>
          </a:p>
        </p:txBody>
      </p:sp>
    </p:spTree>
    <p:extLst>
      <p:ext uri="{BB962C8B-B14F-4D97-AF65-F5344CB8AC3E}">
        <p14:creationId xmlns:p14="http://schemas.microsoft.com/office/powerpoint/2010/main" val="4186537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57</a:t>
            </a:fld>
            <a:endParaRPr lang="en-US" altLang="zh-CN"/>
          </a:p>
        </p:txBody>
      </p:sp>
    </p:spTree>
    <p:extLst>
      <p:ext uri="{BB962C8B-B14F-4D97-AF65-F5344CB8AC3E}">
        <p14:creationId xmlns:p14="http://schemas.microsoft.com/office/powerpoint/2010/main" val="2710455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标准建模语言</a:t>
            </a:r>
            <a:r>
              <a:rPr lang="en-US" altLang="zh-CN" dirty="0" err="1"/>
              <a:t>UML的重要内容是各种类型的图形，分别描述软件模型的静态结构、动态行为及模块组织和管理</a:t>
            </a:r>
            <a:r>
              <a:rPr lang="en-US" altLang="zh-CN" dirty="0"/>
              <a:t>。</a:t>
            </a:r>
          </a:p>
          <a:p>
            <a:r>
              <a:rPr lang="zh-CN" altLang="en-US" dirty="0"/>
              <a:t>一个类图是由类和与之相关的各种静态关系共同组成的图形。</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58</a:t>
            </a:fld>
            <a:endParaRPr lang="en-US" altLang="zh-CN"/>
          </a:p>
        </p:txBody>
      </p:sp>
    </p:spTree>
    <p:extLst>
      <p:ext uri="{BB962C8B-B14F-4D97-AF65-F5344CB8AC3E}">
        <p14:creationId xmlns:p14="http://schemas.microsoft.com/office/powerpoint/2010/main" val="2975009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根据图的详细程度，每个数据成员可以包括其访问控制属性、名称、类型、默认值和约束特性</a:t>
            </a:r>
            <a:endParaRPr lang="en-US" altLang="zh-CN" dirty="0"/>
          </a:p>
          <a:p>
            <a:r>
              <a:rPr lang="zh-CN" altLang="en-US" dirty="0"/>
              <a:t>数据成员表示的语法为：</a:t>
            </a:r>
            <a:r>
              <a:rPr lang="en-US" altLang="zh-CN" dirty="0"/>
              <a:t>[</a:t>
            </a:r>
            <a:r>
              <a:rPr lang="en-US" altLang="zh-CN" dirty="0" err="1"/>
              <a:t>访问控制属性</a:t>
            </a:r>
            <a:r>
              <a:rPr lang="en-US" altLang="zh-CN" dirty="0"/>
              <a:t>]</a:t>
            </a:r>
            <a:r>
              <a:rPr lang="en-US" altLang="zh-CN" dirty="0" err="1"/>
              <a:t>名称</a:t>
            </a:r>
            <a:r>
              <a:rPr lang="en-US" altLang="zh-CN" dirty="0"/>
              <a:t>[</a:t>
            </a:r>
            <a:r>
              <a:rPr lang="en-US" altLang="zh-CN" dirty="0" err="1"/>
              <a:t>重数</a:t>
            </a:r>
            <a:r>
              <a:rPr lang="en-US" altLang="zh-CN" dirty="0"/>
              <a:t>][：</a:t>
            </a:r>
            <a:r>
              <a:rPr lang="en-US" altLang="zh-CN" dirty="0" err="1"/>
              <a:t>类型</a:t>
            </a:r>
            <a:r>
              <a:rPr lang="en-US" altLang="zh-CN" dirty="0"/>
              <a:t>]C-</a:t>
            </a:r>
            <a:r>
              <a:rPr lang="en-US" altLang="zh-CN" dirty="0" err="1"/>
              <a:t>默认值</a:t>
            </a:r>
            <a:r>
              <a:rPr lang="en-US" altLang="zh-CN" dirty="0"/>
              <a:t>][{</a:t>
            </a:r>
            <a:r>
              <a:rPr lang="en-US" altLang="zh-CN" dirty="0" err="1"/>
              <a:t>约束特征</a:t>
            </a:r>
            <a:r>
              <a:rPr lang="en-US" altLang="zh-CN" dirty="0"/>
              <a:t>}]</a:t>
            </a:r>
            <a:r>
              <a:rPr lang="zh-CN" altLang="en-US" dirty="0"/>
              <a:t>，这里必须至少指定数据成员的名称，其他都是可选的。</a:t>
            </a:r>
            <a:endParaRPr lang="en-US" altLang="zh-CN" dirty="0"/>
          </a:p>
          <a:p>
            <a:r>
              <a:rPr lang="en-US" altLang="zh-CN" dirty="0" err="1"/>
              <a:t>Public，Private和Protected三种，分别对应于UML中的</a:t>
            </a:r>
            <a:r>
              <a:rPr lang="en-US" altLang="zh-CN" dirty="0"/>
              <a:t>“+”，“-”和“#”。</a:t>
            </a:r>
          </a:p>
          <a:p>
            <a:r>
              <a:rPr lang="zh-CN" altLang="en-US" dirty="0"/>
              <a:t>函数成员表示的语法为：</a:t>
            </a:r>
            <a:r>
              <a:rPr lang="en-US" altLang="zh-CN" dirty="0"/>
              <a:t>[</a:t>
            </a:r>
            <a:r>
              <a:rPr lang="en-US" altLang="zh-CN" dirty="0" err="1"/>
              <a:t>访问控制属性</a:t>
            </a:r>
            <a:r>
              <a:rPr lang="en-US" altLang="zh-CN" dirty="0"/>
              <a:t>]  </a:t>
            </a:r>
            <a:r>
              <a:rPr lang="en-US" altLang="zh-CN" dirty="0" err="1"/>
              <a:t>名称</a:t>
            </a:r>
            <a:r>
              <a:rPr lang="en-US" altLang="zh-CN" dirty="0"/>
              <a:t>[（</a:t>
            </a:r>
            <a:r>
              <a:rPr lang="en-US" altLang="zh-CN" dirty="0" err="1"/>
              <a:t>参数表</a:t>
            </a:r>
            <a:r>
              <a:rPr lang="en-US" altLang="zh-CN" dirty="0"/>
              <a:t>）][：</a:t>
            </a:r>
            <a:r>
              <a:rPr lang="en-US" altLang="zh-CN" dirty="0" err="1"/>
              <a:t>返回类型</a:t>
            </a:r>
            <a:r>
              <a:rPr lang="en-US" altLang="zh-CN" dirty="0"/>
              <a:t>][{</a:t>
            </a:r>
            <a:r>
              <a:rPr lang="en-US" altLang="zh-CN" dirty="0" err="1"/>
              <a:t>约束特性</a:t>
            </a:r>
            <a:r>
              <a:rPr lang="en-US" altLang="zh-CN" dirty="0"/>
              <a:t>}]</a:t>
            </a:r>
          </a:p>
          <a:p>
            <a:r>
              <a:rPr lang="zh-CN" altLang="en-US" dirty="0"/>
              <a:t>参数表：含有由逗号分隔的参数，其表示方法为按照</a:t>
            </a:r>
            <a:r>
              <a:rPr lang="en-US" altLang="zh-CN" dirty="0"/>
              <a:t>“[</a:t>
            </a:r>
            <a:r>
              <a:rPr lang="en-US" altLang="zh-CN" dirty="0" err="1"/>
              <a:t>方向</a:t>
            </a:r>
            <a:r>
              <a:rPr lang="en-US" altLang="zh-CN" dirty="0"/>
              <a:t>]</a:t>
            </a:r>
            <a:r>
              <a:rPr lang="en-US" altLang="zh-CN" dirty="0" err="1"/>
              <a:t>名称：类型＝默认值”格式给出函数的形参列表，注方向指明参数是用于表示输入</a:t>
            </a:r>
            <a:r>
              <a:rPr lang="en-US" altLang="zh-CN" dirty="0"/>
              <a:t>(in)、</a:t>
            </a:r>
            <a:r>
              <a:rPr lang="en-US" altLang="zh-CN" dirty="0" err="1"/>
              <a:t>输出</a:t>
            </a:r>
            <a:r>
              <a:rPr lang="en-US" altLang="zh-CN" dirty="0"/>
              <a:t>(out)</a:t>
            </a:r>
            <a:r>
              <a:rPr lang="en-US" altLang="zh-CN" dirty="0" err="1"/>
              <a:t>或是既用于输入又用于输出</a:t>
            </a:r>
            <a:r>
              <a:rPr lang="en-US" altLang="zh-CN" dirty="0"/>
              <a:t>(</a:t>
            </a:r>
            <a:r>
              <a:rPr lang="en-US" altLang="zh-CN" dirty="0" err="1"/>
              <a:t>inout</a:t>
            </a:r>
            <a:r>
              <a:rPr lang="en-US" altLang="zh-CN" dirty="0"/>
              <a:t>)。</a:t>
            </a:r>
          </a:p>
          <a:p>
            <a:endParaRPr lang="en-US" altLang="zh-CN"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59</a:t>
            </a:fld>
            <a:endParaRPr lang="en-US" altLang="zh-CN"/>
          </a:p>
        </p:txBody>
      </p:sp>
    </p:spTree>
    <p:extLst>
      <p:ext uri="{BB962C8B-B14F-4D97-AF65-F5344CB8AC3E}">
        <p14:creationId xmlns:p14="http://schemas.microsoft.com/office/powerpoint/2010/main" val="1310304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err="1"/>
              <a:t>UML语言中，用一个矩形来表示一个对象，对象的名字要加下划线。数据成员及其值表示在下面区域，数据成员是可选</a:t>
            </a:r>
            <a:r>
              <a:rPr lang="zh-CN" altLang="en-US" dirty="0"/>
              <a:t>的。</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60</a:t>
            </a:fld>
            <a:endParaRPr lang="en-US" altLang="zh-CN"/>
          </a:p>
        </p:txBody>
      </p:sp>
    </p:spTree>
    <p:extLst>
      <p:ext uri="{BB962C8B-B14F-4D97-AF65-F5344CB8AC3E}">
        <p14:creationId xmlns:p14="http://schemas.microsoft.com/office/powerpoint/2010/main" val="2794213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类或对象之间的依赖描述了一个事物的变化可能会影响到使用它的另一个事物，。当要表明一个类使用另一个类作为它的函数成员参数时，就使用依赖关系。</a:t>
            </a:r>
            <a:endParaRPr lang="en-US" altLang="zh-CN"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61</a:t>
            </a:fld>
            <a:endParaRPr lang="en-US" altLang="zh-CN"/>
          </a:p>
        </p:txBody>
      </p:sp>
    </p:spTree>
    <p:extLst>
      <p:ext uri="{BB962C8B-B14F-4D97-AF65-F5344CB8AC3E}">
        <p14:creationId xmlns:p14="http://schemas.microsoft.com/office/powerpoint/2010/main" val="276344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8AB72-2BA0-466A-8828-B4108538BC1C}" type="slidenum">
              <a:rPr lang="zh-CN" altLang="en-US"/>
              <a:pPr/>
              <a:t>3</a:t>
            </a:fld>
            <a:endParaRPr lang="en-US" altLang="zh-CN"/>
          </a:p>
        </p:txBody>
      </p:sp>
      <p:sp>
        <p:nvSpPr>
          <p:cNvPr id="421890" name="Rectangle 2"/>
          <p:cNvSpPr>
            <a:spLocks noGrp="1" noRot="1" noChangeAspect="1" noChangeArrowheads="1" noTextEdit="1"/>
          </p:cNvSpPr>
          <p:nvPr>
            <p:ph type="sldImg"/>
          </p:nvPr>
        </p:nvSpPr>
        <p:spPr>
          <a:xfrm>
            <a:off x="960438" y="788988"/>
            <a:ext cx="5257800" cy="3944937"/>
          </a:xfrm>
          <a:ln/>
        </p:spPr>
      </p:sp>
      <p:sp>
        <p:nvSpPr>
          <p:cNvPr id="421891" name="Rectangle 3"/>
          <p:cNvSpPr>
            <a:spLocks noGrp="1" noChangeArrowheads="1"/>
          </p:cNvSpPr>
          <p:nvPr>
            <p:ph type="body" idx="1"/>
          </p:nvPr>
        </p:nvSpPr>
        <p:spPr>
          <a:xfrm>
            <a:off x="956434" y="4996481"/>
            <a:ext cx="5265314" cy="4733509"/>
          </a:xfrm>
        </p:spPr>
        <p:txBody>
          <a:bodyPr/>
          <a:lstStyle/>
          <a:p>
            <a:pPr>
              <a:buFontTx/>
              <a:buNone/>
            </a:pPr>
            <a:r>
              <a:rPr lang="zh-CN" altLang="en-US" sz="2200" dirty="0"/>
              <a:t>截止到目前（前</a:t>
            </a:r>
            <a:r>
              <a:rPr lang="en-US" altLang="zh-CN" sz="2200" dirty="0"/>
              <a:t>3</a:t>
            </a:r>
            <a:r>
              <a:rPr lang="zh-CN" altLang="en-US" sz="2200" dirty="0"/>
              <a:t>章），我们都是在面向过程的方法中！！！</a:t>
            </a:r>
            <a:endParaRPr lang="en-US" altLang="zh-CN" sz="2200" dirty="0"/>
          </a:p>
          <a:p>
            <a:pPr>
              <a:buFontTx/>
              <a:buChar char="•"/>
            </a:pPr>
            <a:r>
              <a:rPr lang="zh-CN" altLang="en-US" sz="2200" dirty="0"/>
              <a:t>机制：将解决问题的重点放在如何实现细节过程方面，将数据与操作这些数据的函数分开，围绕功能实现或操作流程来设计程序。</a:t>
            </a:r>
          </a:p>
          <a:p>
            <a:pPr>
              <a:buFontTx/>
              <a:buChar char="•"/>
            </a:pPr>
            <a:r>
              <a:rPr lang="zh-CN" altLang="en-US" sz="2200" dirty="0"/>
              <a:t>形式：主模块</a:t>
            </a:r>
            <a:r>
              <a:rPr lang="en-US" altLang="zh-CN" sz="2200" dirty="0">
                <a:latin typeface="Times New Roman" panose="02020603050405020304" pitchFamily="18" charset="0"/>
              </a:rPr>
              <a:t>+</a:t>
            </a:r>
            <a:r>
              <a:rPr lang="zh-CN" altLang="en-US" sz="2200" dirty="0"/>
              <a:t>若干个子模块（</a:t>
            </a:r>
            <a:r>
              <a:rPr lang="en-US" altLang="zh-CN" sz="2200" dirty="0">
                <a:latin typeface="Times New Roman" panose="02020603050405020304" pitchFamily="18" charset="0"/>
              </a:rPr>
              <a:t>main</a:t>
            </a:r>
            <a:r>
              <a:rPr lang="zh-CN" altLang="en-US" sz="2200" dirty="0"/>
              <a:t>（</a:t>
            </a:r>
            <a:r>
              <a:rPr lang="zh-CN" altLang="en-US" sz="2200" dirty="0">
                <a:latin typeface="Times New Roman" panose="02020603050405020304" pitchFamily="18" charset="0"/>
              </a:rPr>
              <a:t> </a:t>
            </a:r>
            <a:r>
              <a:rPr lang="zh-CN" altLang="en-US" sz="2200" dirty="0"/>
              <a:t>）</a:t>
            </a:r>
            <a:r>
              <a:rPr lang="en-US" altLang="zh-CN" sz="2200" dirty="0">
                <a:latin typeface="Times New Roman" panose="02020603050405020304" pitchFamily="18" charset="0"/>
              </a:rPr>
              <a:t>+</a:t>
            </a:r>
            <a:r>
              <a:rPr lang="zh-CN" altLang="en-US" sz="2200" dirty="0"/>
              <a:t>子函数）</a:t>
            </a:r>
            <a:br>
              <a:rPr lang="zh-CN" altLang="en-US" sz="2200" dirty="0"/>
            </a:br>
            <a:r>
              <a:rPr lang="zh-CN" altLang="en-US" sz="2200" dirty="0">
                <a:latin typeface="Times New Roman" panose="02020603050405020304" pitchFamily="18" charset="0"/>
              </a:rPr>
              <a:t>            </a:t>
            </a:r>
            <a:r>
              <a:rPr lang="zh-CN" altLang="en-US" sz="2200" dirty="0"/>
              <a:t>它们之间以数据作为连接</a:t>
            </a:r>
          </a:p>
          <a:p>
            <a:pPr>
              <a:buFontTx/>
              <a:buChar char="•"/>
            </a:pPr>
            <a:r>
              <a:rPr lang="zh-CN" altLang="en-US" sz="2200" dirty="0"/>
              <a:t>特点：自顶向下，逐步求精</a:t>
            </a:r>
            <a:r>
              <a:rPr lang="en-US" altLang="zh-CN" sz="2200" dirty="0">
                <a:latin typeface="Times New Roman" panose="02020603050405020304" pitchFamily="18" charset="0"/>
              </a:rPr>
              <a:t>——</a:t>
            </a:r>
            <a:r>
              <a:rPr lang="zh-CN" altLang="en-US" sz="2200" dirty="0"/>
              <a:t>功能分解</a:t>
            </a:r>
            <a:br>
              <a:rPr lang="zh-CN" altLang="en-US" sz="2200" dirty="0"/>
            </a:br>
            <a:r>
              <a:rPr lang="zh-CN" altLang="en-US" sz="2200" dirty="0">
                <a:latin typeface="Times New Roman" panose="02020603050405020304" pitchFamily="18" charset="0"/>
              </a:rPr>
              <a:t>             </a:t>
            </a:r>
            <a:r>
              <a:rPr lang="zh-CN" altLang="en-US" sz="2200" dirty="0"/>
              <a:t>程序</a:t>
            </a:r>
            <a:r>
              <a:rPr lang="en-US" altLang="zh-CN" sz="2200" dirty="0">
                <a:latin typeface="Times New Roman" panose="02020603050405020304" pitchFamily="18" charset="0"/>
              </a:rPr>
              <a:t>=</a:t>
            </a:r>
            <a:r>
              <a:rPr lang="zh-CN" altLang="en-US" sz="2200" dirty="0"/>
              <a:t>算法</a:t>
            </a:r>
            <a:r>
              <a:rPr lang="en-US" altLang="zh-CN" sz="2200" dirty="0">
                <a:latin typeface="Times New Roman" panose="02020603050405020304" pitchFamily="18" charset="0"/>
              </a:rPr>
              <a:t>+</a:t>
            </a:r>
            <a:r>
              <a:rPr lang="zh-CN" altLang="en-US" sz="2200" dirty="0"/>
              <a:t>数据结构</a:t>
            </a:r>
          </a:p>
          <a:p>
            <a:pPr>
              <a:buFontTx/>
              <a:buChar char="•"/>
            </a:pPr>
            <a:r>
              <a:rPr lang="zh-CN" altLang="en-US" sz="2200" dirty="0"/>
              <a:t>缺点：由于数据与操作这些数据的代码（函数）相分离，一旦数据改变，则需要重新编写函数。程序功能扩充时，需大量修改函数，效率低，是手工作坊式的编程。（没有多态和继承）</a:t>
            </a:r>
          </a:p>
        </p:txBody>
      </p:sp>
    </p:spTree>
    <p:extLst>
      <p:ext uri="{BB962C8B-B14F-4D97-AF65-F5344CB8AC3E}">
        <p14:creationId xmlns:p14="http://schemas.microsoft.com/office/powerpoint/2010/main" val="932176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关联用于表述一个类的对象和另一个类的对象之间相互作用的连接</a:t>
            </a:r>
            <a:r>
              <a:rPr lang="en-US" altLang="zh-CN" dirty="0"/>
              <a:t>。</a:t>
            </a:r>
            <a:r>
              <a:rPr lang="en-US" altLang="zh-CN" dirty="0" err="1"/>
              <a:t>多重性可说是关联最重要的特性，关联一端的多重性表明：关联另一端类的每个对象要求与本端类的多少个对象发生作用</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62</a:t>
            </a:fld>
            <a:endParaRPr lang="en-US" altLang="zh-CN"/>
          </a:p>
        </p:txBody>
      </p:sp>
    </p:spTree>
    <p:extLst>
      <p:ext uri="{BB962C8B-B14F-4D97-AF65-F5344CB8AC3E}">
        <p14:creationId xmlns:p14="http://schemas.microsoft.com/office/powerpoint/2010/main" val="696603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类或对象之间的包含关系在</a:t>
            </a:r>
            <a:r>
              <a:rPr lang="en-US" altLang="zh-CN" dirty="0" err="1"/>
              <a:t>UML中由聚集和组合两个概念描述，它们是一种特殊</a:t>
            </a:r>
            <a:r>
              <a:rPr lang="zh-CN" altLang="en-US" dirty="0"/>
              <a:t>的关联。</a:t>
            </a:r>
            <a:endParaRPr lang="en-US" altLang="zh-CN" dirty="0"/>
          </a:p>
          <a:p>
            <a:r>
              <a:rPr lang="zh-CN" altLang="en-US" dirty="0"/>
              <a:t>。</a:t>
            </a:r>
            <a:r>
              <a:rPr lang="en-US" altLang="zh-CN" dirty="0" err="1"/>
              <a:t>UML中的聚集表示类之间的关系是整体与部分的关系</a:t>
            </a:r>
            <a:r>
              <a:rPr lang="en-US" altLang="zh-CN" dirty="0"/>
              <a:t>，“</a:t>
            </a:r>
            <a:r>
              <a:rPr lang="en-US" altLang="zh-CN" dirty="0" err="1"/>
              <a:t>包含</a:t>
            </a:r>
            <a:r>
              <a:rPr lang="en-US" altLang="zh-CN" dirty="0"/>
              <a:t>”、“</a:t>
            </a:r>
            <a:r>
              <a:rPr lang="en-US" altLang="zh-CN" dirty="0" err="1"/>
              <a:t>组成</a:t>
            </a:r>
            <a:r>
              <a:rPr lang="en-US" altLang="zh-CN" dirty="0"/>
              <a:t>”、“</a:t>
            </a:r>
            <a:r>
              <a:rPr lang="en-US" altLang="zh-CN" dirty="0" err="1"/>
              <a:t>分为</a:t>
            </a:r>
            <a:r>
              <a:rPr lang="en-US" altLang="zh-CN" dirty="0"/>
              <a:t>……</a:t>
            </a:r>
            <a:r>
              <a:rPr lang="en-US" altLang="zh-CN" dirty="0" err="1"/>
              <a:t>部分”等都是聚集关系。聚集可以进一步划分</a:t>
            </a:r>
            <a:r>
              <a:rPr lang="zh-CN" altLang="en-US" dirty="0"/>
              <a:t>为共享</a:t>
            </a:r>
            <a:r>
              <a:rPr lang="en-US" altLang="zh-CN" dirty="0" err="1"/>
              <a:t>聚集和组成聚集</a:t>
            </a:r>
            <a:r>
              <a:rPr lang="zh-CN" altLang="en-US" dirty="0"/>
              <a:t>（</a:t>
            </a:r>
            <a:r>
              <a:rPr lang="en-US" altLang="zh-CN" dirty="0" err="1"/>
              <a:t>简称组合</a:t>
            </a:r>
            <a:r>
              <a:rPr lang="en-US" altLang="zh-CN" dirty="0"/>
              <a:t>）</a:t>
            </a:r>
            <a:r>
              <a:rPr lang="zh-CN" altLang="en-US" dirty="0"/>
              <a:t>。</a:t>
            </a:r>
            <a:endParaRPr lang="en-US" altLang="zh-CN" dirty="0"/>
          </a:p>
          <a:p>
            <a:r>
              <a:rPr lang="en-US" altLang="zh-CN" dirty="0"/>
              <a:t>‘</a:t>
            </a:r>
            <a:r>
              <a:rPr lang="en-US" altLang="zh-CN" dirty="0" err="1"/>
              <a:t>例如，课题组包含许多成员，但是每个成员又可以是另一个课题组的成员，即部分可以参加多个整体，称之为共享聚集</a:t>
            </a:r>
            <a:r>
              <a:rPr lang="en-US" altLang="zh-CN" dirty="0"/>
              <a:t>。</a:t>
            </a:r>
          </a:p>
          <a:p>
            <a:r>
              <a:rPr lang="zh-CN" altLang="en-US" dirty="0"/>
              <a:t>整体拥有各部分，部分与整体共存，如整体不存在了，部分也会随之消失，这称为组合。</a:t>
            </a:r>
            <a:endParaRPr lang="en-US" altLang="zh-CN" dirty="0"/>
          </a:p>
          <a:p>
            <a:r>
              <a:rPr lang="zh-CN" altLang="en-US" dirty="0"/>
              <a:t>。在</a:t>
            </a:r>
            <a:r>
              <a:rPr lang="en-US" altLang="zh-CN" dirty="0" err="1"/>
              <a:t>UML中，聚集表示为空心菱形，组合</a:t>
            </a:r>
            <a:r>
              <a:rPr lang="zh-CN" altLang="en-US" dirty="0"/>
              <a:t>表示为</a:t>
            </a:r>
            <a:r>
              <a:rPr lang="en-US" altLang="zh-CN" dirty="0" err="1"/>
              <a:t>实心菱形</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63</a:t>
            </a:fld>
            <a:endParaRPr lang="en-US" altLang="zh-CN"/>
          </a:p>
        </p:txBody>
      </p:sp>
    </p:spTree>
    <p:extLst>
      <p:ext uri="{BB962C8B-B14F-4D97-AF65-F5344CB8AC3E}">
        <p14:creationId xmlns:p14="http://schemas.microsoft.com/office/powerpoint/2010/main" val="79358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Point类的对象是Line类</a:t>
            </a:r>
            <a:r>
              <a:rPr lang="zh-CN" altLang="en-US" dirty="0"/>
              <a:t>对象的一部分，因此需要应用组合聚集</a:t>
            </a:r>
            <a:r>
              <a:rPr lang="en-US" altLang="zh-CN" dirty="0" err="1"/>
              <a:t>关系来描述</a:t>
            </a:r>
            <a:endParaRPr lang="en-US" altLang="zh-CN" dirty="0"/>
          </a:p>
          <a:p>
            <a:r>
              <a:rPr lang="zh-CN" altLang="en-US" dirty="0"/>
              <a:t>实线：</a:t>
            </a:r>
            <a:r>
              <a:rPr lang="en-US" altLang="zh-CN" dirty="0"/>
              <a:t>Line类的数据成员包括了Point类的两个对象pl和p2，因此Point</a:t>
            </a:r>
            <a:r>
              <a:rPr lang="zh-CN" altLang="en-US" dirty="0"/>
              <a:t>端</a:t>
            </a:r>
            <a:r>
              <a:rPr lang="en-US" altLang="zh-CN" dirty="0" err="1"/>
              <a:t>重数</a:t>
            </a:r>
            <a:r>
              <a:rPr lang="zh-CN" altLang="en-US" dirty="0"/>
              <a:t>为</a:t>
            </a:r>
            <a:r>
              <a:rPr lang="en-US" altLang="zh-CN" dirty="0"/>
              <a:t>2</a:t>
            </a:r>
            <a:r>
              <a:rPr lang="zh-CN" altLang="en-US" dirty="0"/>
              <a:t>，而</a:t>
            </a:r>
            <a:r>
              <a:rPr lang="en-US" altLang="zh-CN" dirty="0"/>
              <a:t>Line</a:t>
            </a:r>
            <a:r>
              <a:rPr lang="zh-CN" altLang="en-US" dirty="0"/>
              <a:t>端重数为</a:t>
            </a:r>
            <a:r>
              <a:rPr lang="en-US" altLang="zh-CN" dirty="0"/>
              <a:t>1,…,*</a:t>
            </a:r>
            <a:r>
              <a:rPr lang="zh-CN" altLang="en-US" dirty="0"/>
              <a:t>，表示</a:t>
            </a:r>
            <a:r>
              <a:rPr lang="en-US" altLang="zh-CN" dirty="0"/>
              <a:t>Point</a:t>
            </a:r>
            <a:r>
              <a:rPr lang="zh-CN" altLang="en-US" dirty="0"/>
              <a:t>与若干</a:t>
            </a:r>
            <a:r>
              <a:rPr lang="en-US" altLang="zh-CN" dirty="0"/>
              <a:t>Line</a:t>
            </a:r>
            <a:r>
              <a:rPr lang="zh-CN" altLang="en-US" dirty="0"/>
              <a:t>都有关系。</a:t>
            </a:r>
            <a:endParaRPr lang="en-US" altLang="zh-CN" dirty="0"/>
          </a:p>
          <a:p>
            <a:r>
              <a:rPr lang="zh-CN" altLang="en-US" dirty="0"/>
              <a:t>虚线：构造函数使用了</a:t>
            </a:r>
            <a:r>
              <a:rPr lang="en-US" altLang="zh-CN" dirty="0"/>
              <a:t>Point类对象pl和p2的公有函数，可以简洁直观地将这种使用关系通过简单的依赖关系来</a:t>
            </a:r>
            <a:r>
              <a:rPr lang="zh-CN" altLang="en-US" dirty="0"/>
              <a:t>描述</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64</a:t>
            </a:fld>
            <a:endParaRPr lang="en-US" altLang="zh-CN"/>
          </a:p>
        </p:txBody>
      </p:sp>
    </p:spTree>
    <p:extLst>
      <p:ext uri="{BB962C8B-B14F-4D97-AF65-F5344CB8AC3E}">
        <p14:creationId xmlns:p14="http://schemas.microsoft.com/office/powerpoint/2010/main" val="3657094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类之间的继承关系（将在第</a:t>
            </a:r>
            <a:r>
              <a:rPr lang="en-US" altLang="zh-CN" dirty="0"/>
              <a:t>7章详细介绍）在UML中称为泛化，使用带有三角形标识的直线段表示这种继承关系</a:t>
            </a:r>
          </a:p>
          <a:p>
            <a:r>
              <a:rPr lang="zh-CN" altLang="en-US" dirty="0"/>
              <a:t>，三角的一个尖指向父类，其对边上的线指向子类。</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65</a:t>
            </a:fld>
            <a:endParaRPr lang="en-US" altLang="zh-CN"/>
          </a:p>
        </p:txBody>
      </p:sp>
    </p:spTree>
    <p:extLst>
      <p:ext uri="{BB962C8B-B14F-4D97-AF65-F5344CB8AC3E}">
        <p14:creationId xmlns:p14="http://schemas.microsoft.com/office/powerpoint/2010/main" val="1007942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前面谈过函数模板</a:t>
            </a:r>
            <a:endParaRPr lang="en-US" altLang="zh-CN" dirty="0"/>
          </a:p>
          <a:p>
            <a:r>
              <a:rPr lang="zh-CN" altLang="en-US" dirty="0"/>
              <a:t>模板使得类型不同，功能相同</a:t>
            </a:r>
            <a:endParaRPr lang="en-US" altLang="zh-CN" dirty="0"/>
          </a:p>
          <a:p>
            <a:r>
              <a:rPr lang="zh-CN" altLang="en-US" dirty="0"/>
              <a:t>使用户可以为类声明一种模式，类中成员可以取任意类型</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79</a:t>
            </a:fld>
            <a:endParaRPr lang="en-US" altLang="zh-CN"/>
          </a:p>
        </p:txBody>
      </p:sp>
    </p:spTree>
    <p:extLst>
      <p:ext uri="{BB962C8B-B14F-4D97-AF65-F5344CB8AC3E}">
        <p14:creationId xmlns:p14="http://schemas.microsoft.com/office/powerpoint/2010/main" val="1194983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函数模板：</a:t>
            </a:r>
            <a:endParaRPr lang="en-US" altLang="zh-CN" dirty="0"/>
          </a:p>
          <a:p>
            <a:r>
              <a:rPr lang="en-US" altLang="zh-CN" dirty="0"/>
              <a:t>template &lt;</a:t>
            </a:r>
            <a:r>
              <a:rPr lang="en-US" altLang="zh-CN" dirty="0" err="1"/>
              <a:t>typename</a:t>
            </a:r>
            <a:r>
              <a:rPr lang="en-US" altLang="zh-CN" dirty="0"/>
              <a:t>  </a:t>
            </a:r>
            <a:r>
              <a:rPr lang="zh-CN" altLang="en-US" dirty="0"/>
              <a:t>标识符</a:t>
            </a:r>
            <a:r>
              <a:rPr lang="en-US" altLang="zh-CN" dirty="0"/>
              <a:t>&gt; </a:t>
            </a:r>
          </a:p>
          <a:p>
            <a:r>
              <a:rPr lang="zh-CN" altLang="en-US" dirty="0"/>
              <a:t>函数声明</a:t>
            </a:r>
            <a:endParaRPr lang="en-US" altLang="zh-CN" dirty="0"/>
          </a:p>
          <a:p>
            <a:r>
              <a:rPr lang="zh-CN" altLang="en-US" dirty="0"/>
              <a:t>例子：</a:t>
            </a:r>
            <a:endParaRPr lang="en-US" altLang="zh-CN" dirty="0"/>
          </a:p>
          <a:p>
            <a:pPr>
              <a:lnSpc>
                <a:spcPct val="75000"/>
              </a:lnSpc>
              <a:buClrTx/>
              <a:buFont typeface="Monotype Sorts" pitchFamily="2" charset="2"/>
              <a:buNone/>
            </a:pPr>
            <a:r>
              <a:rPr lang="en-US" altLang="zh-CN" sz="1300" dirty="0"/>
              <a:t>template&lt;</a:t>
            </a:r>
            <a:r>
              <a:rPr lang="en-US" altLang="zh-CN" sz="1300" dirty="0" err="1"/>
              <a:t>typename</a:t>
            </a:r>
            <a:r>
              <a:rPr lang="en-US" altLang="zh-CN" sz="1300" dirty="0"/>
              <a:t> </a:t>
            </a:r>
            <a:r>
              <a:rPr lang="en-US" altLang="zh-CN" sz="1300" dirty="0">
                <a:solidFill>
                  <a:srgbClr val="FF6600"/>
                </a:solidFill>
              </a:rPr>
              <a:t>T</a:t>
            </a:r>
            <a:r>
              <a:rPr lang="en-US" altLang="zh-CN" sz="1300" dirty="0"/>
              <a:t>&gt;</a:t>
            </a:r>
          </a:p>
          <a:p>
            <a:pPr>
              <a:lnSpc>
                <a:spcPct val="75000"/>
              </a:lnSpc>
              <a:buFont typeface="Monotype Sorts" pitchFamily="2" charset="2"/>
              <a:buNone/>
            </a:pPr>
            <a:r>
              <a:rPr lang="en-US" altLang="zh-CN" sz="1300" dirty="0">
                <a:solidFill>
                  <a:srgbClr val="FF6600"/>
                </a:solidFill>
              </a:rPr>
              <a:t>T</a:t>
            </a:r>
            <a:r>
              <a:rPr lang="en-US" altLang="zh-CN" sz="1300" dirty="0"/>
              <a:t> abs(</a:t>
            </a:r>
            <a:r>
              <a:rPr lang="en-US" altLang="zh-CN" sz="1300" dirty="0">
                <a:solidFill>
                  <a:srgbClr val="FF6600"/>
                </a:solidFill>
              </a:rPr>
              <a:t>T</a:t>
            </a:r>
            <a:r>
              <a:rPr lang="en-US" altLang="zh-CN" sz="1300" dirty="0"/>
              <a:t> x)</a:t>
            </a:r>
          </a:p>
          <a:p>
            <a:pPr>
              <a:lnSpc>
                <a:spcPct val="75000"/>
              </a:lnSpc>
              <a:buClrTx/>
              <a:buFont typeface="Monotype Sorts" pitchFamily="2" charset="2"/>
              <a:buNone/>
            </a:pPr>
            <a:r>
              <a:rPr lang="en-US" altLang="zh-CN" sz="1300" dirty="0"/>
              <a:t>{    return x&lt;0?-</a:t>
            </a:r>
            <a:r>
              <a:rPr lang="en-US" altLang="zh-CN" sz="1300" dirty="0" err="1"/>
              <a:t>x:x</a:t>
            </a:r>
            <a:r>
              <a:rPr lang="en-US" altLang="zh-CN" sz="1300" dirty="0"/>
              <a:t>;    }</a:t>
            </a:r>
          </a:p>
          <a:p>
            <a:pPr>
              <a:lnSpc>
                <a:spcPct val="75000"/>
              </a:lnSpc>
              <a:buClrTx/>
              <a:buFont typeface="Monotype Sorts" pitchFamily="2" charset="2"/>
              <a:buNone/>
            </a:pPr>
            <a:endParaRPr lang="en-US" altLang="zh-CN" sz="1300" dirty="0"/>
          </a:p>
          <a:p>
            <a:pPr>
              <a:lnSpc>
                <a:spcPct val="75000"/>
              </a:lnSpc>
              <a:buClrTx/>
              <a:buFont typeface="Monotype Sorts" pitchFamily="2" charset="2"/>
              <a:buNone/>
            </a:pPr>
            <a:r>
              <a:rPr lang="en-US" altLang="zh-CN" sz="1300" dirty="0"/>
              <a:t>void main</a:t>
            </a:r>
            <a:r>
              <a:rPr lang="en-US" altLang="zh-CN" dirty="0"/>
              <a:t>()</a:t>
            </a:r>
            <a:endParaRPr lang="zh-CN" altLang="en-US" sz="1300" dirty="0"/>
          </a:p>
          <a:p>
            <a:pPr>
              <a:lnSpc>
                <a:spcPct val="75000"/>
              </a:lnSpc>
              <a:buClrTx/>
              <a:buFont typeface="Monotype Sorts" pitchFamily="2" charset="2"/>
              <a:buNone/>
            </a:pPr>
            <a:r>
              <a:rPr lang="en-US" altLang="zh-CN" sz="1300" dirty="0"/>
              <a:t>{  </a:t>
            </a:r>
            <a:r>
              <a:rPr lang="en-US" altLang="zh-CN" sz="1300" dirty="0" err="1"/>
              <a:t>int</a:t>
            </a:r>
            <a:r>
              <a:rPr lang="en-US" altLang="zh-CN" sz="1300" dirty="0"/>
              <a:t> n=-5;</a:t>
            </a:r>
          </a:p>
          <a:p>
            <a:pPr>
              <a:lnSpc>
                <a:spcPct val="75000"/>
              </a:lnSpc>
              <a:buClrTx/>
              <a:buFont typeface="Monotype Sorts" pitchFamily="2" charset="2"/>
              <a:buNone/>
            </a:pPr>
            <a:r>
              <a:rPr lang="en-US" altLang="zh-CN" sz="1300" dirty="0"/>
              <a:t>    double d=-5.5;</a:t>
            </a:r>
          </a:p>
          <a:p>
            <a:pPr>
              <a:lnSpc>
                <a:spcPct val="75000"/>
              </a:lnSpc>
              <a:buClrTx/>
              <a:buFont typeface="Monotype Sorts" pitchFamily="2" charset="2"/>
              <a:buNone/>
            </a:pPr>
            <a:r>
              <a:rPr lang="en-US" altLang="zh-CN" sz="1300" dirty="0"/>
              <a:t>    </a:t>
            </a:r>
            <a:r>
              <a:rPr lang="en-US" altLang="zh-CN" sz="1300" dirty="0" err="1"/>
              <a:t>cout</a:t>
            </a:r>
            <a:r>
              <a:rPr lang="en-US" altLang="zh-CN" sz="1300" dirty="0"/>
              <a:t>&lt;&lt;abs(</a:t>
            </a:r>
            <a:r>
              <a:rPr lang="en-US" altLang="zh-CN" sz="1300" dirty="0">
                <a:solidFill>
                  <a:srgbClr val="FF6600"/>
                </a:solidFill>
              </a:rPr>
              <a:t>n</a:t>
            </a:r>
            <a:r>
              <a:rPr lang="en-US" altLang="zh-CN" sz="1300" dirty="0"/>
              <a:t>)&lt;&lt;</a:t>
            </a:r>
            <a:r>
              <a:rPr lang="en-US" altLang="zh-CN" sz="1300" dirty="0" err="1"/>
              <a:t>endl</a:t>
            </a:r>
            <a:r>
              <a:rPr lang="en-US" altLang="zh-CN" sz="1300" dirty="0"/>
              <a:t>;</a:t>
            </a:r>
          </a:p>
          <a:p>
            <a:pPr>
              <a:lnSpc>
                <a:spcPct val="75000"/>
              </a:lnSpc>
              <a:buClrTx/>
              <a:buFont typeface="Monotype Sorts" pitchFamily="2" charset="2"/>
              <a:buNone/>
            </a:pPr>
            <a:r>
              <a:rPr lang="en-US" altLang="zh-CN" sz="1300" dirty="0"/>
              <a:t>    </a:t>
            </a:r>
            <a:r>
              <a:rPr lang="en-US" altLang="zh-CN" sz="1300" dirty="0" err="1"/>
              <a:t>cout</a:t>
            </a:r>
            <a:r>
              <a:rPr lang="en-US" altLang="zh-CN" sz="1300" dirty="0"/>
              <a:t>&lt;&lt;abs(</a:t>
            </a:r>
            <a:r>
              <a:rPr lang="en-US" altLang="zh-CN" sz="1300" dirty="0">
                <a:solidFill>
                  <a:srgbClr val="FF6600"/>
                </a:solidFill>
              </a:rPr>
              <a:t>d</a:t>
            </a:r>
            <a:r>
              <a:rPr lang="en-US" altLang="zh-CN" sz="1300" dirty="0"/>
              <a:t>)&lt;&lt;</a:t>
            </a:r>
            <a:r>
              <a:rPr lang="en-US" altLang="zh-CN" sz="1300" dirty="0" err="1"/>
              <a:t>endl</a:t>
            </a:r>
            <a:r>
              <a:rPr lang="en-US" altLang="zh-CN" sz="1300" dirty="0"/>
              <a:t>;</a:t>
            </a:r>
          </a:p>
          <a:p>
            <a:pPr>
              <a:lnSpc>
                <a:spcPct val="75000"/>
              </a:lnSpc>
              <a:buClrTx/>
              <a:buFont typeface="Monotype Sorts" pitchFamily="2" charset="2"/>
              <a:buNone/>
            </a:pPr>
            <a:r>
              <a:rPr lang="en-US" altLang="zh-CN" sz="1300"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80</a:t>
            </a:fld>
            <a:endParaRPr lang="en-US" altLang="zh-CN"/>
          </a:p>
        </p:txBody>
      </p:sp>
    </p:spTree>
    <p:extLst>
      <p:ext uri="{BB962C8B-B14F-4D97-AF65-F5344CB8AC3E}">
        <p14:creationId xmlns:p14="http://schemas.microsoft.com/office/powerpoint/2010/main" val="552281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无论是否通过常对象调用常成员函数，在常成员函数调用</a:t>
            </a:r>
            <a:r>
              <a:rPr lang="zh-CN" altLang="en-US" dirty="0"/>
              <a:t>期间目标</a:t>
            </a:r>
            <a:r>
              <a:rPr lang="en-US" altLang="zh-CN" dirty="0" err="1"/>
              <a:t>对象都被视同为常对象，因此常成员函数不能更新目的对象的数据成员，也不能针对目的对象调用该类中没有用const修饰的成员函数</a:t>
            </a:r>
            <a:endParaRPr lang="en-US" altLang="zh-CN" dirty="0"/>
          </a:p>
          <a:p>
            <a:pPr defTabSz="990478">
              <a:defRPr/>
            </a:pPr>
            <a:r>
              <a:rPr lang="en-US" altLang="zh-CN" b="1" dirty="0" err="1"/>
              <a:t>对于无须改变对象状态的成员函数，都应当使用const</a:t>
            </a:r>
            <a:r>
              <a:rPr lang="en-US" altLang="zh-CN" b="1" dirty="0"/>
              <a:t>。</a:t>
            </a:r>
            <a:endParaRPr lang="zh-CN" altLang="en-US" b="1" dirty="0"/>
          </a:p>
          <a:p>
            <a:r>
              <a:rPr lang="zh-CN" altLang="en-US" dirty="0"/>
              <a:t>在适当的地方使用</a:t>
            </a:r>
            <a:r>
              <a:rPr lang="en-US" altLang="zh-CN" dirty="0" err="1"/>
              <a:t>const关键字，是能够提高程序质量的一个好习惯</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91</a:t>
            </a:fld>
            <a:endParaRPr lang="en-US" altLang="zh-CN"/>
          </a:p>
        </p:txBody>
      </p:sp>
    </p:spTree>
    <p:extLst>
      <p:ext uri="{BB962C8B-B14F-4D97-AF65-F5344CB8AC3E}">
        <p14:creationId xmlns:p14="http://schemas.microsoft.com/office/powerpoint/2010/main" val="16591238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各种基本数据类型中，长度最小的</a:t>
            </a:r>
            <a:r>
              <a:rPr lang="en-US" altLang="zh-CN" dirty="0"/>
              <a:t>char</a:t>
            </a:r>
            <a:r>
              <a:rPr lang="zh-CN" altLang="en-US" dirty="0"/>
              <a:t>和</a:t>
            </a:r>
            <a:r>
              <a:rPr lang="en-US" altLang="zh-CN" dirty="0" err="1"/>
              <a:t>bool</a:t>
            </a:r>
            <a:r>
              <a:rPr lang="zh-CN" altLang="en-US" dirty="0"/>
              <a:t>在内存中占据</a:t>
            </a:r>
            <a:r>
              <a:rPr lang="en-US" altLang="zh-CN" dirty="0"/>
              <a:t>1</a:t>
            </a:r>
            <a:r>
              <a:rPr lang="zh-CN" altLang="en-US" dirty="0"/>
              <a:t>个字节的空间，但对于某些数据只需要几个二进制位即可保存，枚举：</a:t>
            </a:r>
            <a:r>
              <a:rPr lang="en-US" altLang="zh-CN" dirty="0" err="1"/>
              <a:t>enum</a:t>
            </a:r>
            <a:r>
              <a:rPr lang="zh-CN" altLang="en-US" dirty="0"/>
              <a:t> </a:t>
            </a:r>
            <a:r>
              <a:rPr lang="en-US" altLang="zh-CN" dirty="0" err="1"/>
              <a:t>GameResult</a:t>
            </a:r>
            <a:r>
              <a:rPr lang="zh-CN" altLang="en-US" dirty="0"/>
              <a:t> </a:t>
            </a:r>
            <a:r>
              <a:rPr lang="en-US" altLang="zh-CN" dirty="0"/>
              <a:t>{WIN,</a:t>
            </a:r>
            <a:r>
              <a:rPr lang="zh-CN" altLang="en-US" dirty="0"/>
              <a:t> </a:t>
            </a:r>
            <a:r>
              <a:rPr lang="en-US" altLang="zh-CN" dirty="0"/>
              <a:t>LOSE,</a:t>
            </a:r>
            <a:r>
              <a:rPr lang="zh-CN" altLang="en-US" dirty="0"/>
              <a:t> </a:t>
            </a:r>
            <a:r>
              <a:rPr lang="en-US" altLang="zh-CN" dirty="0"/>
              <a:t>TIE,</a:t>
            </a:r>
            <a:r>
              <a:rPr lang="zh-CN" altLang="en-US" dirty="0"/>
              <a:t> </a:t>
            </a:r>
            <a:r>
              <a:rPr lang="en-US" altLang="zh-CN" dirty="0"/>
              <a:t>CANCEL};</a:t>
            </a:r>
            <a:r>
              <a:rPr lang="zh-CN" altLang="en-US" dirty="0"/>
              <a:t>由于它只有</a:t>
            </a:r>
            <a:r>
              <a:rPr lang="en-US" altLang="zh-CN" dirty="0"/>
              <a:t>4</a:t>
            </a:r>
            <a:r>
              <a:rPr lang="zh-CN" altLang="en-US" dirty="0"/>
              <a:t>种取值，只需</a:t>
            </a:r>
            <a:r>
              <a:rPr lang="en-US" altLang="zh-CN" dirty="0"/>
              <a:t>2</a:t>
            </a:r>
            <a:r>
              <a:rPr lang="zh-CN" altLang="en-US" dirty="0"/>
              <a:t>个二进制位就可保存，而一个</a:t>
            </a:r>
            <a:r>
              <a:rPr lang="en-US" altLang="zh-CN" dirty="0" err="1"/>
              <a:t>GameResult</a:t>
            </a:r>
            <a:r>
              <a:rPr lang="zh-CN" altLang="en-US" dirty="0"/>
              <a:t>类型变量至少要占据</a:t>
            </a:r>
            <a:r>
              <a:rPr lang="en-US" altLang="zh-CN" dirty="0"/>
              <a:t>1</a:t>
            </a:r>
            <a:r>
              <a:rPr lang="zh-CN" altLang="en-US" dirty="0"/>
              <a:t>个字节（</a:t>
            </a:r>
            <a:r>
              <a:rPr lang="en-US" altLang="zh-CN" dirty="0"/>
              <a:t>8</a:t>
            </a:r>
            <a:r>
              <a:rPr lang="zh-CN" altLang="en-US" dirty="0"/>
              <a:t>个二进制位）</a:t>
            </a:r>
            <a:endParaRPr lang="en-US" altLang="zh-CN" dirty="0"/>
          </a:p>
          <a:p>
            <a:r>
              <a:rPr lang="zh-CN" altLang="en-US" dirty="0"/>
              <a:t>一种可以想到的解决办法是，将类中多个这样的数据成员“打包”，让它们不必从整字节开始，而是可以只占据某些字节的某几位。为了解决这一问题，</a:t>
            </a:r>
            <a:r>
              <a:rPr lang="en-US" altLang="zh-CN" dirty="0"/>
              <a:t>C</a:t>
            </a:r>
            <a:r>
              <a:rPr lang="zh-CN" altLang="en-US" dirty="0"/>
              <a:t>廾允许在类中声明位域。</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96</a:t>
            </a:fld>
            <a:endParaRPr lang="en-US" altLang="zh-CN"/>
          </a:p>
        </p:txBody>
      </p:sp>
    </p:spTree>
    <p:extLst>
      <p:ext uri="{BB962C8B-B14F-4D97-AF65-F5344CB8AC3E}">
        <p14:creationId xmlns:p14="http://schemas.microsoft.com/office/powerpoint/2010/main" val="2257792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是类型转换</a:t>
            </a:r>
            <a:r>
              <a:rPr lang="en-US" altLang="zh-CN" dirty="0"/>
              <a:t>——</a:t>
            </a:r>
            <a:r>
              <a:rPr lang="en-US" altLang="zh-CN" dirty="0" err="1"/>
              <a:t>将整型数据转换为Point型对象的显式类型转换。C</a:t>
            </a:r>
            <a:r>
              <a:rPr lang="en-US" altLang="zh-CN" dirty="0"/>
              <a:t>++</a:t>
            </a:r>
            <a:r>
              <a:rPr lang="zh-CN" altLang="en-US" dirty="0"/>
              <a:t>中可以通过构造函数</a:t>
            </a:r>
            <a:r>
              <a:rPr lang="en-US" altLang="zh-CN" dirty="0"/>
              <a:t>，</a:t>
            </a:r>
            <a:r>
              <a:rPr lang="zh-CN" altLang="en-US" dirty="0"/>
              <a:t>来自定义</a:t>
            </a:r>
            <a:r>
              <a:rPr lang="en-US" altLang="zh-CN" dirty="0" err="1"/>
              <a:t>类型之间的转换。一个构造函数，只要可以用一个参数调用，那么它就设定了一种从参数类型到这个类类型的类型转换</a:t>
            </a:r>
            <a:r>
              <a:rPr lang="en-US" altLang="zh-CN" dirty="0"/>
              <a:t>。  </a:t>
            </a:r>
            <a:r>
              <a:rPr lang="en-US" altLang="zh-CN" dirty="0" err="1"/>
              <a:t>由于是类型转换，所以上面一行代码，还可以写成</a:t>
            </a:r>
            <a:r>
              <a:rPr lang="en-US" altLang="zh-CN" sz="1300" dirty="0" err="1"/>
              <a:t>Point</a:t>
            </a:r>
            <a:r>
              <a:rPr lang="en-US" altLang="zh-CN" sz="1300" dirty="0"/>
              <a:t>(1)</a:t>
            </a:r>
            <a:r>
              <a:rPr lang="en-US" altLang="zh-CN" dirty="0" err="1"/>
              <a:t>两种等效形式</a:t>
            </a:r>
            <a:r>
              <a:rPr lang="zh-CN" altLang="en-US" dirty="0"/>
              <a:t>。</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101</a:t>
            </a:fld>
            <a:endParaRPr lang="en-US" altLang="zh-CN"/>
          </a:p>
        </p:txBody>
      </p:sp>
    </p:spTree>
    <p:extLst>
      <p:ext uri="{BB962C8B-B14F-4D97-AF65-F5344CB8AC3E}">
        <p14:creationId xmlns:p14="http://schemas.microsoft.com/office/powerpoint/2010/main" val="2921250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102</a:t>
            </a:fld>
            <a:endParaRPr lang="en-US" altLang="zh-CN"/>
          </a:p>
        </p:txBody>
      </p:sp>
    </p:spTree>
    <p:extLst>
      <p:ext uri="{BB962C8B-B14F-4D97-AF65-F5344CB8AC3E}">
        <p14:creationId xmlns:p14="http://schemas.microsoft.com/office/powerpoint/2010/main" val="3325773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Char char="•"/>
            </a:pPr>
            <a:r>
              <a:rPr lang="zh-CN" altLang="en-US" sz="1300" b="1" dirty="0"/>
              <a:t>面向对象的观点：认为自然界是由一组彼此相关并能相互通信的实体（对象）所组成。</a:t>
            </a:r>
          </a:p>
          <a:p>
            <a:pPr>
              <a:buFontTx/>
              <a:buChar char="•"/>
            </a:pPr>
            <a:r>
              <a:rPr lang="zh-CN" altLang="en-US" sz="1300" dirty="0"/>
              <a:t>面向对象的程序设计方法：使用面向对象的观点来描述现实问题，然后用计算机语言来模仿并处理该问题。</a:t>
            </a:r>
          </a:p>
          <a:p>
            <a:pPr>
              <a:buFontTx/>
              <a:buChar char="•"/>
            </a:pPr>
            <a:r>
              <a:rPr lang="zh-CN" altLang="en-US" sz="1300" dirty="0"/>
              <a:t>要求：描述或处理问题时应高度概括、分类、和抽象。</a:t>
            </a:r>
          </a:p>
          <a:p>
            <a:pPr>
              <a:buFontTx/>
              <a:buChar char="•"/>
            </a:pPr>
            <a:r>
              <a:rPr lang="zh-CN" altLang="en-US" sz="1300" dirty="0"/>
              <a:t>目的：实现软件设计的产业化。</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a:t>
            </a:fld>
            <a:endParaRPr lang="en-US" altLang="zh-CN"/>
          </a:p>
        </p:txBody>
      </p:sp>
    </p:spTree>
    <p:extLst>
      <p:ext uri="{BB962C8B-B14F-4D97-AF65-F5344CB8AC3E}">
        <p14:creationId xmlns:p14="http://schemas.microsoft.com/office/powerpoint/2010/main" val="2546205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地址表示符的类型转换</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105</a:t>
            </a:fld>
            <a:endParaRPr lang="en-US" altLang="zh-CN"/>
          </a:p>
        </p:txBody>
      </p:sp>
    </p:spTree>
    <p:extLst>
      <p:ext uri="{BB962C8B-B14F-4D97-AF65-F5344CB8AC3E}">
        <p14:creationId xmlns:p14="http://schemas.microsoft.com/office/powerpoint/2010/main" val="1542722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altLang="zh-CN"/>
              <a:t>************2012/03/27</a:t>
            </a:r>
            <a:endParaRPr lang="zh-CN" altLang="en-US"/>
          </a:p>
        </p:txBody>
      </p:sp>
      <p:sp>
        <p:nvSpPr>
          <p:cNvPr id="11674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A28A9248-44AC-45F6-BF0D-FB9CBD27B420}" type="slidenum">
              <a:rPr lang="en-US" altLang="zh-CN" sz="1400"/>
              <a:pPr eaLnBrk="1" hangingPunct="1"/>
              <a:t>111</a:t>
            </a:fld>
            <a:endParaRPr lang="en-US" altLang="zh-CN" sz="1400"/>
          </a:p>
        </p:txBody>
      </p:sp>
    </p:spTree>
    <p:extLst>
      <p:ext uri="{BB962C8B-B14F-4D97-AF65-F5344CB8AC3E}">
        <p14:creationId xmlns:p14="http://schemas.microsoft.com/office/powerpoint/2010/main" val="153005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BE369F-8E7D-4D8F-A661-C6996E6CA1D9}" type="slidenum">
              <a:rPr lang="en-US" altLang="zh-CN"/>
              <a:pPr eaLnBrk="1" hangingPunct="1"/>
              <a:t>112</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5805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行为抽象，数据抽象</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7</a:t>
            </a:fld>
            <a:endParaRPr lang="en-US" altLang="zh-CN"/>
          </a:p>
        </p:txBody>
      </p:sp>
    </p:spTree>
    <p:extLst>
      <p:ext uri="{BB962C8B-B14F-4D97-AF65-F5344CB8AC3E}">
        <p14:creationId xmlns:p14="http://schemas.microsoft.com/office/powerpoint/2010/main" val="958117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sz="1300" dirty="0"/>
              <a:t>注意：同一问题可能有不同的抽象结果</a:t>
            </a:r>
            <a:r>
              <a:rPr lang="en-US" altLang="zh-CN" sz="1300" dirty="0">
                <a:latin typeface="Times New Roman" panose="02020603050405020304" pitchFamily="18" charset="0"/>
              </a:rPr>
              <a:t>——</a:t>
            </a:r>
            <a:r>
              <a:rPr lang="zh-CN" altLang="en-US" sz="1300" dirty="0"/>
              <a:t>根据解决问题的要求不同，产生的抽象成员可能不同</a:t>
            </a:r>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8</a:t>
            </a:fld>
            <a:endParaRPr lang="en-US" altLang="zh-CN"/>
          </a:p>
        </p:txBody>
      </p:sp>
    </p:spTree>
    <p:extLst>
      <p:ext uri="{BB962C8B-B14F-4D97-AF65-F5344CB8AC3E}">
        <p14:creationId xmlns:p14="http://schemas.microsoft.com/office/powerpoint/2010/main" val="63907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好比微波炉操作，不用了解细节，只需要按照说明书，去按按钮</a:t>
            </a:r>
            <a:endParaRPr lang="en-US" altLang="zh-CN" dirty="0"/>
          </a:p>
          <a:p>
            <a:endParaRPr lang="en-US" altLang="zh-CN" dirty="0"/>
          </a:p>
          <a:p>
            <a:pPr>
              <a:lnSpc>
                <a:spcPct val="90000"/>
              </a:lnSpc>
              <a:buFontTx/>
              <a:buChar char="•"/>
            </a:pPr>
            <a:r>
              <a:rPr lang="zh-CN" altLang="en-US" sz="1300" dirty="0"/>
              <a:t>外部接口：此对象利用它与其它对象发生联系。</a:t>
            </a:r>
          </a:p>
          <a:p>
            <a:pPr>
              <a:lnSpc>
                <a:spcPct val="90000"/>
              </a:lnSpc>
              <a:buFontTx/>
              <a:buChar char="•"/>
            </a:pPr>
            <a:r>
              <a:rPr lang="zh-CN" altLang="en-US" sz="1300" dirty="0"/>
              <a:t>特定的访问权限：在对象外部不能访问或修改受保护的内部实现细节。</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9</a:t>
            </a:fld>
            <a:endParaRPr lang="en-US" altLang="zh-CN"/>
          </a:p>
        </p:txBody>
      </p:sp>
    </p:spTree>
    <p:extLst>
      <p:ext uri="{BB962C8B-B14F-4D97-AF65-F5344CB8AC3E}">
        <p14:creationId xmlns:p14="http://schemas.microsoft.com/office/powerpoint/2010/main" val="4006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例如，学生选课行为相近，但本科生和研究生都不一样</a:t>
            </a:r>
            <a:endParaRPr lang="en-US" altLang="zh-CN" dirty="0"/>
          </a:p>
          <a:p>
            <a:r>
              <a:rPr lang="zh-CN" altLang="en-US" dirty="0"/>
              <a:t>重载函数是静态多态性，编译的时候就知道调用哪个函数；</a:t>
            </a:r>
            <a:endParaRPr lang="en-US" altLang="zh-CN" dirty="0"/>
          </a:p>
          <a:p>
            <a:r>
              <a:rPr lang="zh-CN" altLang="en-US" dirty="0"/>
              <a:t>虚函数是动态多态性，只有在执行的时候才知道调用哪个函数</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12</a:t>
            </a:fld>
            <a:endParaRPr lang="en-US" altLang="zh-CN"/>
          </a:p>
        </p:txBody>
      </p:sp>
    </p:spTree>
    <p:extLst>
      <p:ext uri="{BB962C8B-B14F-4D97-AF65-F5344CB8AC3E}">
        <p14:creationId xmlns:p14="http://schemas.microsoft.com/office/powerpoint/2010/main" val="4210149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类型分为：基本数据类型，用户定义数据类型（</a:t>
            </a:r>
            <a:r>
              <a:rPr lang="en-US" altLang="zh-CN" dirty="0"/>
              <a:t>e.g. </a:t>
            </a:r>
            <a:r>
              <a:rPr lang="zh-CN" altLang="en-US" dirty="0"/>
              <a:t>结构体，枚举，联合）</a:t>
            </a:r>
            <a:endParaRPr lang="en-US" altLang="zh-CN" dirty="0"/>
          </a:p>
          <a:p>
            <a:r>
              <a:rPr lang="zh-CN" altLang="en-US" dirty="0"/>
              <a:t>成员函数（行为）</a:t>
            </a:r>
            <a:r>
              <a:rPr lang="en-US" altLang="zh-CN" dirty="0"/>
              <a:t>+</a:t>
            </a:r>
            <a:r>
              <a:rPr lang="zh-CN" altLang="en-US" dirty="0"/>
              <a:t>数据成员（属性）</a:t>
            </a:r>
            <a:endParaRPr lang="en-US" altLang="zh-CN" dirty="0"/>
          </a:p>
          <a:p>
            <a:r>
              <a:rPr lang="en-US" altLang="zh-CN" sz="1300" dirty="0"/>
              <a:t>Protected</a:t>
            </a:r>
            <a:r>
              <a:rPr lang="zh-CN" altLang="en-US" sz="1300" dirty="0"/>
              <a:t>：继承的类可以访问</a:t>
            </a:r>
            <a:r>
              <a:rPr lang="en-US" altLang="zh-CN" sz="1300" dirty="0"/>
              <a:t>protected</a:t>
            </a:r>
            <a:r>
              <a:rPr lang="zh-CN" altLang="en-US" sz="1300" dirty="0"/>
              <a:t>成员，但是不能访问</a:t>
            </a:r>
            <a:r>
              <a:rPr lang="en-US" altLang="zh-CN" sz="1300" dirty="0"/>
              <a:t>private</a:t>
            </a:r>
            <a:r>
              <a:rPr lang="zh-CN" altLang="en-US" sz="1300" dirty="0"/>
              <a:t>成员。</a:t>
            </a:r>
            <a:endParaRPr lang="en-US" altLang="zh-CN"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14</a:t>
            </a:fld>
            <a:endParaRPr lang="en-US" altLang="zh-CN"/>
          </a:p>
        </p:txBody>
      </p:sp>
    </p:spTree>
    <p:extLst>
      <p:ext uri="{BB962C8B-B14F-4D97-AF65-F5344CB8AC3E}">
        <p14:creationId xmlns:p14="http://schemas.microsoft.com/office/powerpoint/2010/main" val="54355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userDrawn="1"/>
        </p:nvGrpSpPr>
        <p:grpSpPr bwMode="auto">
          <a:xfrm>
            <a:off x="5715000" y="5943600"/>
            <a:ext cx="3429000" cy="762000"/>
            <a:chOff x="3600" y="3744"/>
            <a:chExt cx="2160" cy="480"/>
          </a:xfrm>
        </p:grpSpPr>
        <p:sp>
          <p:nvSpPr>
            <p:cNvPr id="5" name="AutoShape 11"/>
            <p:cNvSpPr>
              <a:spLocks noChangeArrowheads="1"/>
            </p:cNvSpPr>
            <p:nvPr/>
          </p:nvSpPr>
          <p:spPr bwMode="auto">
            <a:xfrm>
              <a:off x="3744" y="3984"/>
              <a:ext cx="1920" cy="240"/>
            </a:xfrm>
            <a:prstGeom prst="roundRect">
              <a:avLst>
                <a:gd name="adj" fmla="val 38333"/>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12"/>
            <p:cNvSpPr>
              <a:spLocks noChangeArrowheads="1"/>
            </p:cNvSpPr>
            <p:nvPr/>
          </p:nvSpPr>
          <p:spPr bwMode="auto">
            <a:xfrm>
              <a:off x="3600" y="3744"/>
              <a:ext cx="216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18"/>
          <p:cNvSpPr>
            <a:spLocks noChangeArrowheads="1"/>
          </p:cNvSpPr>
          <p:nvPr userDrawn="1"/>
        </p:nvSpPr>
        <p:spPr bwMode="auto">
          <a:xfrm>
            <a:off x="0" y="3962400"/>
            <a:ext cx="9144000" cy="76200"/>
          </a:xfrm>
          <a:prstGeom prst="rect">
            <a:avLst/>
          </a:prstGeom>
          <a:gradFill>
            <a:gsLst>
              <a:gs pos="0">
                <a:schemeClr val="bg1"/>
              </a:gs>
              <a:gs pos="50000">
                <a:srgbClr val="FFCAC9"/>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505200"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5"/>
          <p:cNvSpPr txBox="1">
            <a:spLocks noChangeArrowheads="1"/>
          </p:cNvSpPr>
          <p:nvPr userDrawn="1"/>
        </p:nvSpPr>
        <p:spPr bwMode="auto">
          <a:xfrm>
            <a:off x="3475038" y="71438"/>
            <a:ext cx="28956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3200" b="1" dirty="0">
                <a:latin typeface="宋体" pitchFamily="2" charset="-122"/>
              </a:rPr>
              <a:t>信息学院</a:t>
            </a:r>
            <a:endParaRPr lang="en-US" altLang="zh-CN" sz="3200" b="1" dirty="0">
              <a:latin typeface="宋体" pitchFamily="2" charset="-122"/>
            </a:endParaRPr>
          </a:p>
          <a:p>
            <a:pPr eaLnBrk="1" hangingPunct="1">
              <a:defRPr/>
            </a:pPr>
            <a:r>
              <a:rPr lang="en-US" altLang="zh-CN" b="1">
                <a:cs typeface="Times New Roman" pitchFamily="18" charset="0"/>
              </a:rPr>
              <a:t>School of Information</a:t>
            </a:r>
            <a:endParaRPr lang="zh-CN" altLang="en-US" b="1" dirty="0">
              <a:cs typeface="Times New Roman" pitchFamily="18" charset="0"/>
            </a:endParaRPr>
          </a:p>
        </p:txBody>
      </p:sp>
      <p:pic>
        <p:nvPicPr>
          <p:cNvPr id="14"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218" r="22052" b="2076"/>
          <a:stretch/>
        </p:blipFill>
        <p:spPr bwMode="auto">
          <a:xfrm>
            <a:off x="6633317" y="-1"/>
            <a:ext cx="2510683"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8154"/>
          <a:stretch/>
        </p:blipFill>
        <p:spPr bwMode="auto">
          <a:xfrm>
            <a:off x="3486617" y="4068"/>
            <a:ext cx="3165284" cy="895409"/>
          </a:xfrm>
          <a:prstGeom prst="roundRect">
            <a:avLst>
              <a:gd name="adj" fmla="val 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28"/>
          <p:cNvGrpSpPr>
            <a:grpSpLocks/>
          </p:cNvGrpSpPr>
          <p:nvPr userDrawn="1"/>
        </p:nvGrpSpPr>
        <p:grpSpPr bwMode="auto">
          <a:xfrm>
            <a:off x="449263" y="2819400"/>
            <a:ext cx="2065337" cy="1871663"/>
            <a:chOff x="296069" y="2913062"/>
            <a:chExt cx="2066131" cy="1870913"/>
          </a:xfrm>
        </p:grpSpPr>
        <p:grpSp>
          <p:nvGrpSpPr>
            <p:cNvPr id="17" name="组合 29"/>
            <p:cNvGrpSpPr>
              <a:grpSpLocks/>
            </p:cNvGrpSpPr>
            <p:nvPr userDrawn="1"/>
          </p:nvGrpSpPr>
          <p:grpSpPr bwMode="auto">
            <a:xfrm rot="5400000">
              <a:off x="453941" y="2916322"/>
              <a:ext cx="1811337" cy="1804818"/>
              <a:chOff x="1389063" y="2199146"/>
              <a:chExt cx="1811337" cy="1804818"/>
            </a:xfrm>
          </p:grpSpPr>
          <p:sp>
            <p:nvSpPr>
              <p:cNvPr id="21" name="椭圆 20"/>
              <p:cNvSpPr/>
              <p:nvPr userDrawn="1"/>
            </p:nvSpPr>
            <p:spPr>
              <a:xfrm>
                <a:off x="1389063" y="2199014"/>
                <a:ext cx="1810612" cy="1805682"/>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22"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 name="椭圆 17"/>
            <p:cNvSpPr/>
            <p:nvPr userDrawn="1"/>
          </p:nvSpPr>
          <p:spPr>
            <a:xfrm>
              <a:off x="864612" y="3352624"/>
              <a:ext cx="963982" cy="896578"/>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userDrawn="1"/>
          </p:nvSpPr>
          <p:spPr>
            <a:xfrm>
              <a:off x="859848" y="3366905"/>
              <a:ext cx="963983" cy="896579"/>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a:off x="296069" y="4060365"/>
              <a:ext cx="2066131" cy="72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9" name="组合 41"/>
          <p:cNvGrpSpPr>
            <a:grpSpLocks/>
          </p:cNvGrpSpPr>
          <p:nvPr userDrawn="1"/>
        </p:nvGrpSpPr>
        <p:grpSpPr bwMode="auto">
          <a:xfrm>
            <a:off x="6919913" y="2160588"/>
            <a:ext cx="1357312" cy="1600200"/>
            <a:chOff x="6919754" y="2160994"/>
            <a:chExt cx="1357523" cy="1600286"/>
          </a:xfrm>
        </p:grpSpPr>
        <p:grpSp>
          <p:nvGrpSpPr>
            <p:cNvPr id="30" name="组合 42"/>
            <p:cNvGrpSpPr>
              <a:grpSpLocks/>
            </p:cNvGrpSpPr>
            <p:nvPr userDrawn="1"/>
          </p:nvGrpSpPr>
          <p:grpSpPr bwMode="auto">
            <a:xfrm rot="9901522">
              <a:off x="6991579" y="2211884"/>
              <a:ext cx="1285698" cy="1296356"/>
              <a:chOff x="1389063" y="2199146"/>
              <a:chExt cx="1811337" cy="1804818"/>
            </a:xfrm>
          </p:grpSpPr>
          <p:sp>
            <p:nvSpPr>
              <p:cNvPr id="33" name="椭圆 32"/>
              <p:cNvSpPr/>
              <p:nvPr userDrawn="1"/>
            </p:nvSpPr>
            <p:spPr>
              <a:xfrm>
                <a:off x="1389150" y="2198371"/>
                <a:ext cx="1811868" cy="1805794"/>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4"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1" name="椭圆 30"/>
            <p:cNvSpPr/>
            <p:nvPr userDrawn="1"/>
          </p:nvSpPr>
          <p:spPr>
            <a:xfrm>
              <a:off x="6919754" y="2472161"/>
              <a:ext cx="963762" cy="895398"/>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userDrawn="1"/>
          </p:nvSpPr>
          <p:spPr>
            <a:xfrm rot="4240671">
              <a:off x="6492731" y="2599131"/>
              <a:ext cx="1600286" cy="724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195" name="Rectangle 3"/>
          <p:cNvSpPr>
            <a:spLocks noGrp="1" noChangeArrowheads="1"/>
          </p:cNvSpPr>
          <p:nvPr>
            <p:ph type="ctrTitle"/>
          </p:nvPr>
        </p:nvSpPr>
        <p:spPr>
          <a:xfrm>
            <a:off x="1238596" y="2971800"/>
            <a:ext cx="7334250" cy="633413"/>
          </a:xfrm>
        </p:spPr>
        <p:txBody>
          <a:bodyPr anchor="t"/>
          <a:lstStyle>
            <a:lvl1pPr algn="ctr">
              <a:defRPr sz="3400"/>
            </a:lvl1pPr>
          </a:lstStyle>
          <a:p>
            <a:r>
              <a:rPr lang="zh-CN" altLang="en-US" dirty="0"/>
              <a:t>单击此处编辑母版标题样式</a:t>
            </a:r>
          </a:p>
        </p:txBody>
      </p:sp>
      <p:sp>
        <p:nvSpPr>
          <p:cNvPr id="8196" name="Rectangle 4"/>
          <p:cNvSpPr>
            <a:spLocks noGrp="1" noChangeArrowheads="1"/>
          </p:cNvSpPr>
          <p:nvPr>
            <p:ph type="subTitle" idx="1"/>
          </p:nvPr>
        </p:nvSpPr>
        <p:spPr>
          <a:xfrm>
            <a:off x="2557462" y="4219575"/>
            <a:ext cx="4029075" cy="962025"/>
          </a:xfrm>
        </p:spPr>
        <p:txBody>
          <a:bodyPr/>
          <a:lstStyle>
            <a:lvl1pPr marL="0" indent="0" algn="ctr">
              <a:buFont typeface="Wingdings" pitchFamily="2" charset="2"/>
              <a:buNone/>
              <a:defRPr sz="1700" i="1">
                <a:solidFill>
                  <a:srgbClr val="4B4B4B"/>
                </a:solidFill>
              </a:defRPr>
            </a:lvl1pPr>
          </a:lstStyle>
          <a:p>
            <a:r>
              <a:rPr lang="zh-CN" altLang="en-US" dirty="0"/>
              <a:t>单击此处编辑母版副标题样式</a:t>
            </a:r>
          </a:p>
        </p:txBody>
      </p:sp>
      <p:sp>
        <p:nvSpPr>
          <p:cNvPr id="41" name="Rectangle 10"/>
          <p:cNvSpPr>
            <a:spLocks noGrp="1" noChangeArrowheads="1"/>
          </p:cNvSpPr>
          <p:nvPr>
            <p:ph type="sldNum" sz="quarter" idx="10"/>
          </p:nvPr>
        </p:nvSpPr>
        <p:spPr>
          <a:xfrm>
            <a:off x="4114800" y="6381750"/>
            <a:ext cx="609600" cy="476250"/>
          </a:xfrm>
        </p:spPr>
        <p:txBody>
          <a:bodyPr anchor="ctr"/>
          <a:lstStyle>
            <a:lvl1pPr algn="ctr">
              <a:defRPr/>
            </a:lvl1pPr>
          </a:lstStyle>
          <a:p>
            <a:fld id="{00A07AC8-BDA1-495E-8DC2-8AF277EB7C8F}" type="slidenum">
              <a:rPr lang="en-US" altLang="zh-CN" smtClean="0"/>
              <a:pPr/>
              <a:t>‹#›</a:t>
            </a:fld>
            <a:endParaRPr lang="en-US" altLang="zh-CN"/>
          </a:p>
        </p:txBody>
      </p:sp>
    </p:spTree>
    <p:extLst>
      <p:ext uri="{BB962C8B-B14F-4D97-AF65-F5344CB8AC3E}">
        <p14:creationId xmlns:p14="http://schemas.microsoft.com/office/powerpoint/2010/main" val="1022231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9807FD0B-BCA6-4849-843E-B2FF4A9C35C6}" type="slidenum">
              <a:rPr lang="en-US" altLang="zh-CN"/>
              <a:pPr/>
              <a:t>‹#›</a:t>
            </a:fld>
            <a:endParaRPr lang="en-US" altLang="zh-CN"/>
          </a:p>
        </p:txBody>
      </p:sp>
    </p:spTree>
    <p:extLst>
      <p:ext uri="{BB962C8B-B14F-4D97-AF65-F5344CB8AC3E}">
        <p14:creationId xmlns:p14="http://schemas.microsoft.com/office/powerpoint/2010/main" val="13394636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825" y="131763"/>
            <a:ext cx="2098675" cy="6289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28625" y="131763"/>
            <a:ext cx="6146800" cy="6289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A77C7AED-B0B2-4169-B4D6-9DEA14D3F778}" type="slidenum">
              <a:rPr lang="en-US" altLang="zh-CN"/>
              <a:pPr/>
              <a:t>‹#›</a:t>
            </a:fld>
            <a:endParaRPr lang="en-US" altLang="zh-CN"/>
          </a:p>
        </p:txBody>
      </p:sp>
    </p:spTree>
    <p:extLst>
      <p:ext uri="{BB962C8B-B14F-4D97-AF65-F5344CB8AC3E}">
        <p14:creationId xmlns:p14="http://schemas.microsoft.com/office/powerpoint/2010/main" val="27916312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49387" y="30480"/>
            <a:ext cx="6704013" cy="954087"/>
          </a:xfrm>
        </p:spPr>
        <p:txBody>
          <a:bodyPr/>
          <a:lstStyle>
            <a:lvl1pPr algn="ctr">
              <a:defRPr>
                <a:solidFill>
                  <a:srgbClr val="003870"/>
                </a:solidFill>
              </a:defRPr>
            </a:lvl1pPr>
          </a:lstStyle>
          <a:p>
            <a:r>
              <a:rPr lang="zh-CN" altLang="en-US" dirty="0"/>
              <a:t>单击此处编辑母版标题样式</a:t>
            </a:r>
          </a:p>
        </p:txBody>
      </p:sp>
      <p:sp>
        <p:nvSpPr>
          <p:cNvPr id="3" name="内容占位符 2"/>
          <p:cNvSpPr>
            <a:spLocks noGrp="1"/>
          </p:cNvSpPr>
          <p:nvPr>
            <p:ph idx="1"/>
          </p:nvPr>
        </p:nvSpPr>
        <p:spPr>
          <a:xfrm>
            <a:off x="381000" y="1295400"/>
            <a:ext cx="8029575"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xfrm>
            <a:off x="4114800" y="6381750"/>
            <a:ext cx="609600" cy="476250"/>
          </a:xfrm>
        </p:spPr>
        <p:txBody>
          <a:bodyPr/>
          <a:lstStyle>
            <a:lvl1pPr>
              <a:defRPr/>
            </a:lvl1pPr>
          </a:lstStyle>
          <a:p>
            <a:fld id="{00A07AC8-BDA1-495E-8DC2-8AF277EB7C8F}" type="slidenum">
              <a:rPr lang="en-US" altLang="zh-CN"/>
              <a:pPr/>
              <a:t>‹#›</a:t>
            </a:fld>
            <a:endParaRPr lang="en-US" altLang="zh-CN"/>
          </a:p>
        </p:txBody>
      </p:sp>
    </p:spTree>
    <p:extLst>
      <p:ext uri="{BB962C8B-B14F-4D97-AF65-F5344CB8AC3E}">
        <p14:creationId xmlns:p14="http://schemas.microsoft.com/office/powerpoint/2010/main" val="2147966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fld id="{53051F23-C312-4A87-AF9D-C928830B7652}" type="slidenum">
              <a:rPr lang="en-US" altLang="zh-CN"/>
              <a:pPr/>
              <a:t>‹#›</a:t>
            </a:fld>
            <a:endParaRPr lang="en-US" altLang="zh-CN"/>
          </a:p>
        </p:txBody>
      </p:sp>
    </p:spTree>
    <p:extLst>
      <p:ext uri="{BB962C8B-B14F-4D97-AF65-F5344CB8AC3E}">
        <p14:creationId xmlns:p14="http://schemas.microsoft.com/office/powerpoint/2010/main" val="9444423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6925" y="1555750"/>
            <a:ext cx="3938588"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87913" y="1555750"/>
            <a:ext cx="3938587"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fld id="{578FA680-E01F-40EF-93B0-C4C848BCD02C}" type="slidenum">
              <a:rPr lang="en-US" altLang="zh-CN"/>
              <a:pPr/>
              <a:t>‹#›</a:t>
            </a:fld>
            <a:endParaRPr lang="en-US" altLang="zh-CN"/>
          </a:p>
        </p:txBody>
      </p:sp>
    </p:spTree>
    <p:extLst>
      <p:ext uri="{BB962C8B-B14F-4D97-AF65-F5344CB8AC3E}">
        <p14:creationId xmlns:p14="http://schemas.microsoft.com/office/powerpoint/2010/main" val="2983479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fld id="{100D9BD0-E5EF-4ECF-83F9-A8D5B0306985}" type="slidenum">
              <a:rPr lang="en-US" altLang="zh-CN"/>
              <a:pPr/>
              <a:t>‹#›</a:t>
            </a:fld>
            <a:endParaRPr lang="en-US" altLang="zh-CN"/>
          </a:p>
        </p:txBody>
      </p:sp>
    </p:spTree>
    <p:extLst>
      <p:ext uri="{BB962C8B-B14F-4D97-AF65-F5344CB8AC3E}">
        <p14:creationId xmlns:p14="http://schemas.microsoft.com/office/powerpoint/2010/main" val="191025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a:ln/>
        </p:spPr>
        <p:txBody>
          <a:bodyPr/>
          <a:lstStyle>
            <a:lvl1pPr>
              <a:defRPr/>
            </a:lvl1pPr>
          </a:lstStyle>
          <a:p>
            <a:fld id="{4DABC584-3AAB-4419-AA04-299AA46C97E3}" type="slidenum">
              <a:rPr lang="en-US" altLang="zh-CN"/>
              <a:pPr/>
              <a:t>‹#›</a:t>
            </a:fld>
            <a:endParaRPr lang="en-US" altLang="zh-CN"/>
          </a:p>
        </p:txBody>
      </p:sp>
    </p:spTree>
    <p:extLst>
      <p:ext uri="{BB962C8B-B14F-4D97-AF65-F5344CB8AC3E}">
        <p14:creationId xmlns:p14="http://schemas.microsoft.com/office/powerpoint/2010/main" val="27484529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219E5418-7C81-4EBD-925B-BF028AA4F054}" type="slidenum">
              <a:rPr lang="en-US" altLang="zh-CN"/>
              <a:pPr/>
              <a:t>‹#›</a:t>
            </a:fld>
            <a:endParaRPr lang="en-US" altLang="zh-CN"/>
          </a:p>
        </p:txBody>
      </p:sp>
    </p:spTree>
    <p:extLst>
      <p:ext uri="{BB962C8B-B14F-4D97-AF65-F5344CB8AC3E}">
        <p14:creationId xmlns:p14="http://schemas.microsoft.com/office/powerpoint/2010/main" val="24583807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1C6DBE32-0723-439D-B534-8744050F4775}" type="slidenum">
              <a:rPr lang="en-US" altLang="zh-CN"/>
              <a:pPr/>
              <a:t>‹#›</a:t>
            </a:fld>
            <a:endParaRPr lang="en-US" altLang="zh-CN"/>
          </a:p>
        </p:txBody>
      </p:sp>
    </p:spTree>
    <p:extLst>
      <p:ext uri="{BB962C8B-B14F-4D97-AF65-F5344CB8AC3E}">
        <p14:creationId xmlns:p14="http://schemas.microsoft.com/office/powerpoint/2010/main" val="15375894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47B38EE5-3AC3-4EE8-99F1-73B6D8B629B6}" type="slidenum">
              <a:rPr lang="en-US" altLang="zh-CN"/>
              <a:pPr/>
              <a:t>‹#›</a:t>
            </a:fld>
            <a:endParaRPr lang="en-US" altLang="zh-CN"/>
          </a:p>
        </p:txBody>
      </p:sp>
    </p:spTree>
    <p:extLst>
      <p:ext uri="{BB962C8B-B14F-4D97-AF65-F5344CB8AC3E}">
        <p14:creationId xmlns:p14="http://schemas.microsoft.com/office/powerpoint/2010/main" val="3645262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Grp="1" noChangeArrowheads="1"/>
          </p:cNvSpPr>
          <p:nvPr>
            <p:ph type="title"/>
          </p:nvPr>
        </p:nvSpPr>
        <p:spPr bwMode="auto">
          <a:xfrm>
            <a:off x="2133600" y="52388"/>
            <a:ext cx="51816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7172" name="Rectangle 4"/>
          <p:cNvSpPr>
            <a:spLocks noGrp="1" noChangeArrowheads="1"/>
          </p:cNvSpPr>
          <p:nvPr>
            <p:ph type="body" idx="1"/>
          </p:nvPr>
        </p:nvSpPr>
        <p:spPr bwMode="auto">
          <a:xfrm>
            <a:off x="381000" y="1447800"/>
            <a:ext cx="8029575"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8" name="Rectangle 10"/>
          <p:cNvSpPr>
            <a:spLocks noGrp="1" noChangeArrowheads="1"/>
          </p:cNvSpPr>
          <p:nvPr>
            <p:ph type="sldNum" sz="quarter" idx="4"/>
          </p:nvPr>
        </p:nvSpPr>
        <p:spPr bwMode="auto">
          <a:xfrm>
            <a:off x="4419600" y="6381750"/>
            <a:ext cx="60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80281D2-3FC1-42C4-99F9-438E78465B14}" type="slidenum">
              <a:rPr lang="en-US" altLang="zh-CN"/>
              <a:pPr/>
              <a:t>‹#›</a:t>
            </a:fld>
            <a:endParaRPr lang="en-US" altLang="zh-CN"/>
          </a:p>
        </p:txBody>
      </p:sp>
      <p:cxnSp>
        <p:nvCxnSpPr>
          <p:cNvPr id="3" name="直接连接符 2"/>
          <p:cNvCxnSpPr/>
          <p:nvPr userDrawn="1"/>
        </p:nvCxnSpPr>
        <p:spPr>
          <a:xfrm>
            <a:off x="0" y="914400"/>
            <a:ext cx="9144000" cy="0"/>
          </a:xfrm>
          <a:prstGeom prst="line">
            <a:avLst/>
          </a:prstGeom>
          <a:ln>
            <a:solidFill>
              <a:srgbClr val="FFCAC9"/>
            </a:solidFill>
          </a:ln>
        </p:spPr>
        <p:style>
          <a:lnRef idx="3">
            <a:schemeClr val="accent2"/>
          </a:lnRef>
          <a:fillRef idx="0">
            <a:schemeClr val="accent2"/>
          </a:fillRef>
          <a:effectRef idx="2">
            <a:schemeClr val="accent2"/>
          </a:effectRef>
          <a:fontRef idx="minor">
            <a:schemeClr val="tx1"/>
          </a:fontRef>
        </p:style>
      </p:cxnSp>
      <p:pic>
        <p:nvPicPr>
          <p:cNvPr id="1031" name="Picture 6"/>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0238" y="150813"/>
            <a:ext cx="7318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单圆角矩形 3"/>
          <p:cNvSpPr/>
          <p:nvPr userDrawn="1"/>
        </p:nvSpPr>
        <p:spPr>
          <a:xfrm flipH="1">
            <a:off x="0" y="152400"/>
            <a:ext cx="1905000" cy="609600"/>
          </a:xfrm>
          <a:prstGeom prst="round1Rect">
            <a:avLst>
              <a:gd name="adj" fmla="val 29734"/>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C++</a:t>
            </a:r>
            <a:r>
              <a:rPr lang="zh-CN" altLang="en-US"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语言程序设计</a:t>
            </a:r>
          </a:p>
        </p:txBody>
      </p:sp>
      <p:pic>
        <p:nvPicPr>
          <p:cNvPr id="1033"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24838" y="100013"/>
            <a:ext cx="8191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6"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hf hdr="0" ftr="0" dt="0"/>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16"/>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914400" y="2971800"/>
            <a:ext cx="7334250" cy="990600"/>
          </a:xfrm>
        </p:spPr>
        <p:txBody>
          <a:bodyPr/>
          <a:lstStyle/>
          <a:p>
            <a:pPr eaLnBrk="1" hangingPunct="1">
              <a:defRPr/>
            </a:pPr>
            <a:r>
              <a:rPr lang="zh-CN" altLang="en-US" sz="6100" dirty="0">
                <a:solidFill>
                  <a:srgbClr val="003870"/>
                </a:solidFill>
                <a:ea typeface="华文行楷" pitchFamily="2" charset="-122"/>
              </a:rPr>
              <a:t>第四章 类与对象</a:t>
            </a:r>
            <a:endParaRPr lang="zh-CN" altLang="en-US" sz="3000" dirty="0">
              <a:solidFill>
                <a:srgbClr val="003870"/>
              </a:solidFill>
            </a:endParaRPr>
          </a:p>
        </p:txBody>
      </p:sp>
      <p:sp>
        <p:nvSpPr>
          <p:cNvPr id="2" name="副标题 1"/>
          <p:cNvSpPr>
            <a:spLocks noGrp="1"/>
          </p:cNvSpPr>
          <p:nvPr>
            <p:ph type="subTitle" idx="1"/>
          </p:nvPr>
        </p:nvSpPr>
        <p:spPr>
          <a:xfrm>
            <a:off x="2557463" y="4219575"/>
            <a:ext cx="4029075" cy="962025"/>
          </a:xfrm>
        </p:spPr>
        <p:txBody>
          <a:bodyPr/>
          <a:lstStyle/>
          <a:p>
            <a:pPr>
              <a:defRPr/>
            </a:pP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0" y="960438"/>
            <a:ext cx="6704013" cy="954087"/>
          </a:xfrm>
        </p:spPr>
        <p:txBody>
          <a:bodyPr/>
          <a:lstStyle/>
          <a:p>
            <a:pPr algn="l" eaLnBrk="1" hangingPunct="1"/>
            <a:r>
              <a:rPr lang="en-US" altLang="zh-CN"/>
              <a:t>4.1.2 </a:t>
            </a:r>
            <a:r>
              <a:rPr lang="zh-CN" altLang="en-US"/>
              <a:t>封装（续）</a:t>
            </a:r>
          </a:p>
        </p:txBody>
      </p:sp>
      <p:sp>
        <p:nvSpPr>
          <p:cNvPr id="3" name="内容占位符 2"/>
          <p:cNvSpPr>
            <a:spLocks noGrp="1"/>
          </p:cNvSpPr>
          <p:nvPr>
            <p:ph idx="1"/>
          </p:nvPr>
        </p:nvSpPr>
        <p:spPr>
          <a:xfrm>
            <a:off x="457200" y="1785938"/>
            <a:ext cx="8401050" cy="4787900"/>
          </a:xfrm>
        </p:spPr>
        <p:txBody>
          <a:bodyPr>
            <a:normAutofit/>
          </a:bodyPr>
          <a:lstStyle/>
          <a:p>
            <a:pPr marL="365760" indent="-256032" eaLnBrk="1" fontAlgn="auto" hangingPunct="1">
              <a:spcAft>
                <a:spcPts val="0"/>
              </a:spcAft>
              <a:buClr>
                <a:schemeClr val="accent3"/>
              </a:buClr>
              <a:buFont typeface="Georgia"/>
              <a:buChar char="•"/>
              <a:defRPr/>
            </a:pPr>
            <a:r>
              <a:rPr lang="zh-CN" altLang="en-US" sz="2800" dirty="0">
                <a:latin typeface="宋体" pitchFamily="2" charset="-122"/>
              </a:rPr>
              <a:t>实例：</a:t>
            </a:r>
          </a:p>
          <a:p>
            <a:pPr marL="658368" lvl="1" indent="-246888" eaLnBrk="1" fontAlgn="auto" hangingPunct="1">
              <a:spcAft>
                <a:spcPts val="0"/>
              </a:spcAft>
              <a:buFont typeface="Georgia"/>
              <a:buNone/>
              <a:defRPr/>
            </a:pPr>
            <a:endParaRPr lang="en-US" altLang="zh-CN" sz="2400" dirty="0">
              <a:latin typeface="宋体" pitchFamily="2" charset="-122"/>
            </a:endParaRPr>
          </a:p>
          <a:p>
            <a:pPr marL="658368" lvl="1" indent="-246888" eaLnBrk="1" fontAlgn="auto" hangingPunct="1">
              <a:spcAft>
                <a:spcPts val="0"/>
              </a:spcAft>
              <a:buFont typeface="Georgia"/>
              <a:buNone/>
              <a:defRPr/>
            </a:pPr>
            <a:r>
              <a:rPr lang="en-US" altLang="zh-CN" sz="2400" dirty="0"/>
              <a:t>class  Clock </a:t>
            </a:r>
            <a:r>
              <a:rPr lang="en-US" altLang="zh-CN" sz="2400" dirty="0">
                <a:solidFill>
                  <a:schemeClr val="tx2"/>
                </a:solidFill>
              </a:rPr>
              <a:t>{</a:t>
            </a:r>
            <a:endParaRPr lang="en-US" altLang="zh-CN" sz="2400" dirty="0"/>
          </a:p>
          <a:p>
            <a:pPr marL="658368" lvl="1" indent="-246888" eaLnBrk="1" fontAlgn="auto" hangingPunct="1">
              <a:spcAft>
                <a:spcPts val="0"/>
              </a:spcAft>
              <a:buFont typeface="Georgia"/>
              <a:buNone/>
              <a:defRPr/>
            </a:pPr>
            <a:r>
              <a:rPr lang="en-US" altLang="zh-CN" sz="2400" dirty="0"/>
              <a:t>  </a:t>
            </a:r>
            <a:r>
              <a:rPr lang="en-US" altLang="zh-CN" sz="2400" dirty="0" err="1">
                <a:solidFill>
                  <a:schemeClr val="tx2"/>
                </a:solidFill>
              </a:rPr>
              <a:t>public</a:t>
            </a:r>
            <a:r>
              <a:rPr lang="en-US" altLang="zh-CN" sz="2400" dirty="0" err="1"/>
              <a:t>:void</a:t>
            </a:r>
            <a:r>
              <a:rPr lang="en-US" altLang="zh-CN" sz="2400" dirty="0"/>
              <a:t> </a:t>
            </a:r>
            <a:r>
              <a:rPr lang="en-US" altLang="zh-CN" sz="2400" dirty="0" err="1">
                <a:solidFill>
                  <a:schemeClr val="tx1"/>
                </a:solidFill>
              </a:rPr>
              <a:t>setTime</a:t>
            </a:r>
            <a:r>
              <a:rPr lang="en-US" altLang="zh-CN" sz="2400" dirty="0"/>
              <a:t>(int </a:t>
            </a:r>
            <a:r>
              <a:rPr lang="en-US" altLang="zh-CN" sz="2400" dirty="0" err="1"/>
              <a:t>newH</a:t>
            </a:r>
            <a:r>
              <a:rPr lang="en-US" altLang="zh-CN" sz="2400" dirty="0"/>
              <a:t>, int </a:t>
            </a:r>
            <a:r>
              <a:rPr lang="en-US" altLang="zh-CN" sz="2400" dirty="0" err="1"/>
              <a:t>newM</a:t>
            </a:r>
            <a:r>
              <a:rPr lang="en-US" altLang="zh-CN" sz="2400" dirty="0"/>
              <a:t>, int </a:t>
            </a:r>
            <a:r>
              <a:rPr lang="en-US" altLang="zh-CN" sz="2400" dirty="0" err="1"/>
              <a:t>newS</a:t>
            </a:r>
            <a:r>
              <a:rPr lang="en-US" altLang="zh-CN" sz="2400" dirty="0"/>
              <a:t>);</a:t>
            </a:r>
            <a:br>
              <a:rPr lang="en-US" altLang="zh-CN" sz="2400" dirty="0"/>
            </a:br>
            <a:r>
              <a:rPr lang="en-US" altLang="zh-CN" sz="2400" dirty="0"/>
              <a:t>            void </a:t>
            </a:r>
            <a:r>
              <a:rPr lang="en-US" altLang="zh-CN" sz="2400" dirty="0" err="1">
                <a:solidFill>
                  <a:schemeClr val="tx1"/>
                </a:solidFill>
              </a:rPr>
              <a:t>showTime</a:t>
            </a:r>
            <a:r>
              <a:rPr lang="en-US" altLang="zh-CN" sz="2400" dirty="0"/>
              <a:t>();</a:t>
            </a:r>
          </a:p>
          <a:p>
            <a:pPr marL="658368" lvl="1" indent="-246888" eaLnBrk="1" fontAlgn="auto" hangingPunct="1">
              <a:spcAft>
                <a:spcPts val="0"/>
              </a:spcAft>
              <a:buFont typeface="Georgia"/>
              <a:buNone/>
              <a:defRPr/>
            </a:pPr>
            <a:r>
              <a:rPr lang="en-US" altLang="zh-CN" sz="2400" dirty="0"/>
              <a:t>  </a:t>
            </a:r>
            <a:r>
              <a:rPr lang="en-US" altLang="zh-CN" sz="2400" dirty="0">
                <a:solidFill>
                  <a:schemeClr val="tx2"/>
                </a:solidFill>
              </a:rPr>
              <a:t>private</a:t>
            </a:r>
            <a:r>
              <a:rPr lang="en-US" altLang="zh-CN" sz="2400" dirty="0"/>
              <a:t>: int hour, minute, second;</a:t>
            </a:r>
          </a:p>
          <a:p>
            <a:pPr marL="658368" lvl="1" indent="-246888" eaLnBrk="1" fontAlgn="auto" hangingPunct="1">
              <a:spcAft>
                <a:spcPts val="0"/>
              </a:spcAft>
              <a:buFont typeface="Georgia"/>
              <a:buNone/>
              <a:defRPr/>
            </a:pPr>
            <a:r>
              <a:rPr lang="en-US" altLang="zh-CN" sz="2400" dirty="0">
                <a:solidFill>
                  <a:schemeClr val="tx2"/>
                </a:solidFill>
              </a:rPr>
              <a:t>}</a:t>
            </a:r>
            <a:r>
              <a:rPr lang="en-US" altLang="zh-CN" sz="2400" dirty="0"/>
              <a:t>;</a:t>
            </a:r>
          </a:p>
          <a:p>
            <a:pPr marL="0" indent="350838" eaLnBrk="1" fontAlgn="auto" hangingPunct="1">
              <a:lnSpc>
                <a:spcPct val="120000"/>
              </a:lnSpc>
              <a:spcAft>
                <a:spcPts val="0"/>
              </a:spcAft>
              <a:buClr>
                <a:schemeClr val="accent3"/>
              </a:buClr>
              <a:buFont typeface="Georgia"/>
              <a:buNone/>
              <a:defRPr/>
            </a:pPr>
            <a:endParaRPr lang="zh-CN" altLang="en-US" sz="2800" dirty="0"/>
          </a:p>
        </p:txBody>
      </p:sp>
      <p:grpSp>
        <p:nvGrpSpPr>
          <p:cNvPr id="21510" name="Group 16"/>
          <p:cNvGrpSpPr>
            <a:grpSpLocks/>
          </p:cNvGrpSpPr>
          <p:nvPr/>
        </p:nvGrpSpPr>
        <p:grpSpPr bwMode="auto">
          <a:xfrm>
            <a:off x="500063" y="3124200"/>
            <a:ext cx="2090738" cy="2947988"/>
            <a:chOff x="480" y="2271"/>
            <a:chExt cx="1317" cy="1857"/>
          </a:xfrm>
        </p:grpSpPr>
        <p:sp>
          <p:nvSpPr>
            <p:cNvPr id="21518" name="Line 4"/>
            <p:cNvSpPr>
              <a:spLocks noChangeShapeType="1"/>
            </p:cNvSpPr>
            <p:nvPr/>
          </p:nvSpPr>
          <p:spPr bwMode="auto">
            <a:xfrm flipH="1">
              <a:off x="480" y="2271"/>
              <a:ext cx="1317" cy="17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21519" name="Line 5"/>
            <p:cNvSpPr>
              <a:spLocks noChangeShapeType="1"/>
            </p:cNvSpPr>
            <p:nvPr/>
          </p:nvSpPr>
          <p:spPr bwMode="auto">
            <a:xfrm flipH="1">
              <a:off x="480" y="3375"/>
              <a:ext cx="252" cy="6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21520" name="Text Box 6"/>
            <p:cNvSpPr txBox="1">
              <a:spLocks noChangeArrowheads="1"/>
            </p:cNvSpPr>
            <p:nvPr/>
          </p:nvSpPr>
          <p:spPr bwMode="auto">
            <a:xfrm>
              <a:off x="528" y="384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zh-CN" altLang="en-US">
                  <a:latin typeface="+mn-ea"/>
                  <a:ea typeface="+mn-ea"/>
                </a:rPr>
                <a:t>边界</a:t>
              </a:r>
            </a:p>
          </p:txBody>
        </p:sp>
      </p:grpSp>
      <p:sp>
        <p:nvSpPr>
          <p:cNvPr id="21511" name="Text Box 14"/>
          <p:cNvSpPr txBox="1">
            <a:spLocks noChangeArrowheads="1"/>
          </p:cNvSpPr>
          <p:nvPr/>
        </p:nvSpPr>
        <p:spPr bwMode="auto">
          <a:xfrm>
            <a:off x="2928938" y="542925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zh-CN" altLang="en-US">
                <a:latin typeface="+mn-ea"/>
                <a:ea typeface="+mn-ea"/>
              </a:rPr>
              <a:t>特定的访问权限</a:t>
            </a:r>
          </a:p>
        </p:txBody>
      </p:sp>
      <p:grpSp>
        <p:nvGrpSpPr>
          <p:cNvPr id="21512" name="Group 21"/>
          <p:cNvGrpSpPr>
            <a:grpSpLocks/>
          </p:cNvGrpSpPr>
          <p:nvPr/>
        </p:nvGrpSpPr>
        <p:grpSpPr bwMode="auto">
          <a:xfrm>
            <a:off x="3429001" y="2143125"/>
            <a:ext cx="3319463" cy="1600200"/>
            <a:chOff x="2757" y="1632"/>
            <a:chExt cx="2091" cy="1008"/>
          </a:xfrm>
        </p:grpSpPr>
        <p:sp>
          <p:nvSpPr>
            <p:cNvPr id="21515" name="Text Box 10"/>
            <p:cNvSpPr txBox="1">
              <a:spLocks noChangeArrowheads="1"/>
            </p:cNvSpPr>
            <p:nvPr/>
          </p:nvSpPr>
          <p:spPr bwMode="auto">
            <a:xfrm>
              <a:off x="3840" y="1632"/>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zh-CN" altLang="en-US">
                  <a:latin typeface="+mn-ea"/>
                  <a:ea typeface="+mn-ea"/>
                </a:rPr>
                <a:t>外部接口</a:t>
              </a:r>
            </a:p>
          </p:txBody>
        </p:sp>
        <p:sp>
          <p:nvSpPr>
            <p:cNvPr id="21516" name="Line 19"/>
            <p:cNvSpPr>
              <a:spLocks noChangeShapeType="1"/>
            </p:cNvSpPr>
            <p:nvPr/>
          </p:nvSpPr>
          <p:spPr bwMode="auto">
            <a:xfrm flipV="1">
              <a:off x="3072" y="1776"/>
              <a:ext cx="768"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21517" name="Line 20"/>
            <p:cNvSpPr>
              <a:spLocks noChangeShapeType="1"/>
            </p:cNvSpPr>
            <p:nvPr/>
          </p:nvSpPr>
          <p:spPr bwMode="auto">
            <a:xfrm flipV="1">
              <a:off x="2757" y="1824"/>
              <a:ext cx="1035" cy="52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grpSp>
      <p:sp>
        <p:nvSpPr>
          <p:cNvPr id="21513" name="Line 22"/>
          <p:cNvSpPr>
            <a:spLocks noChangeShapeType="1"/>
          </p:cNvSpPr>
          <p:nvPr/>
        </p:nvSpPr>
        <p:spPr bwMode="auto">
          <a:xfrm>
            <a:off x="1738312" y="3743324"/>
            <a:ext cx="1690688" cy="17573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23"/>
          <p:cNvSpPr>
            <a:spLocks noChangeShapeType="1"/>
          </p:cNvSpPr>
          <p:nvPr/>
        </p:nvSpPr>
        <p:spPr bwMode="auto">
          <a:xfrm>
            <a:off x="1928814" y="4572000"/>
            <a:ext cx="1500186" cy="9286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a:t>
            </a:fld>
            <a:endParaRPr lang="en-US" altLang="zh-CN" dirty="0"/>
          </a:p>
        </p:txBody>
      </p:sp>
      <p:sp>
        <p:nvSpPr>
          <p:cNvPr id="19" name="标题 4"/>
          <p:cNvSpPr txBox="1">
            <a:spLocks/>
          </p:cNvSpPr>
          <p:nvPr/>
        </p:nvSpPr>
        <p:spPr>
          <a:xfrm>
            <a:off x="738188" y="0"/>
            <a:ext cx="7643812" cy="9143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4.1 </a:t>
            </a:r>
            <a:r>
              <a:rPr lang="zh-CN" altLang="en-US" dirty="0"/>
              <a:t>面向对象程序设计的基本特点</a:t>
            </a:r>
          </a:p>
        </p:txBody>
      </p:sp>
    </p:spTree>
    <p:extLst>
      <p:ext uri="{BB962C8B-B14F-4D97-AF65-F5344CB8AC3E}">
        <p14:creationId xmlns:p14="http://schemas.microsoft.com/office/powerpoint/2010/main" val="503300845"/>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标题 1"/>
          <p:cNvSpPr>
            <a:spLocks noGrp="1"/>
          </p:cNvSpPr>
          <p:nvPr>
            <p:ph type="title"/>
          </p:nvPr>
        </p:nvSpPr>
        <p:spPr>
          <a:xfrm>
            <a:off x="23247" y="950913"/>
            <a:ext cx="6704013" cy="954087"/>
          </a:xfrm>
        </p:spPr>
        <p:txBody>
          <a:bodyPr/>
          <a:lstStyle/>
          <a:p>
            <a:pPr algn="l" eaLnBrk="1" hangingPunct="1"/>
            <a:r>
              <a:rPr lang="zh-CN" altLang="en-US"/>
              <a:t>例</a:t>
            </a:r>
            <a:r>
              <a:rPr lang="en-US" altLang="zh-CN"/>
              <a:t>4-10 </a:t>
            </a:r>
            <a:r>
              <a:rPr lang="zh-CN" altLang="en-US"/>
              <a:t>（续）</a:t>
            </a:r>
          </a:p>
        </p:txBody>
      </p:sp>
      <p:sp>
        <p:nvSpPr>
          <p:cNvPr id="3" name="内容占位符 2"/>
          <p:cNvSpPr>
            <a:spLocks noGrp="1"/>
          </p:cNvSpPr>
          <p:nvPr>
            <p:ph idx="1"/>
          </p:nvPr>
        </p:nvSpPr>
        <p:spPr>
          <a:xfrm>
            <a:off x="762000" y="1905000"/>
            <a:ext cx="7648575" cy="4343400"/>
          </a:xfrm>
          <a:solidFill>
            <a:schemeClr val="accent6">
              <a:lumMod val="20000"/>
              <a:lumOff val="80000"/>
            </a:schemeClr>
          </a:solidFill>
        </p:spPr>
        <p:txBody>
          <a:bodyPr/>
          <a:lstStyle/>
          <a:p>
            <a:pPr eaLnBrk="1" hangingPunct="1">
              <a:buFont typeface="Wingdings" pitchFamily="2" charset="2"/>
              <a:buNone/>
              <a:defRPr/>
            </a:pPr>
            <a:r>
              <a:rPr lang="zh-CN" altLang="en-US" sz="2800" dirty="0"/>
              <a:t>运行结果：（运行结果第一行会因编译环境的不同而有所差异）</a:t>
            </a:r>
            <a:endParaRPr lang="en-US" altLang="zh-CN" sz="2800" dirty="0"/>
          </a:p>
          <a:p>
            <a:pPr lvl="1" eaLnBrk="1" hangingPunct="1">
              <a:buFontTx/>
              <a:buNone/>
              <a:defRPr/>
            </a:pPr>
            <a:r>
              <a:rPr lang="en-US" altLang="zh-CN" sz="2800" dirty="0">
                <a:solidFill>
                  <a:schemeClr val="tx1"/>
                </a:solidFill>
              </a:rPr>
              <a:t>Size of Student: 4</a:t>
            </a:r>
          </a:p>
          <a:p>
            <a:pPr lvl="1" eaLnBrk="1" hangingPunct="1">
              <a:buFontTx/>
              <a:buNone/>
              <a:defRPr/>
            </a:pPr>
            <a:r>
              <a:rPr lang="en-US" altLang="zh-CN" sz="2800" dirty="0">
                <a:solidFill>
                  <a:schemeClr val="tx1"/>
                </a:solidFill>
              </a:rPr>
              <a:t>Number:    12345678</a:t>
            </a:r>
          </a:p>
          <a:p>
            <a:pPr lvl="1" eaLnBrk="1" hangingPunct="1">
              <a:buFontTx/>
              <a:buNone/>
              <a:defRPr/>
            </a:pPr>
            <a:r>
              <a:rPr lang="en-US" altLang="zh-CN" sz="2800" dirty="0">
                <a:solidFill>
                  <a:schemeClr val="tx1"/>
                </a:solidFill>
              </a:rPr>
              <a:t>Level:     sophomore</a:t>
            </a:r>
          </a:p>
          <a:p>
            <a:pPr lvl="1" eaLnBrk="1" hangingPunct="1">
              <a:buFontTx/>
              <a:buNone/>
              <a:defRPr/>
            </a:pPr>
            <a:r>
              <a:rPr lang="en-US" altLang="zh-CN" sz="2800" dirty="0">
                <a:solidFill>
                  <a:schemeClr val="tx1"/>
                </a:solidFill>
              </a:rPr>
              <a:t>Grade:     B</a:t>
            </a:r>
          </a:p>
          <a:p>
            <a:pPr eaLnBrk="1" hangingPunct="1">
              <a:defRPr/>
            </a:pPr>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100</a:t>
            </a:fld>
            <a:endParaRPr lang="en-US" altLang="zh-CN" dirty="0"/>
          </a:p>
        </p:txBody>
      </p:sp>
      <p:sp>
        <p:nvSpPr>
          <p:cNvPr id="7" name="标题 4"/>
          <p:cNvSpPr txBox="1">
            <a:spLocks/>
          </p:cNvSpPr>
          <p:nvPr/>
        </p:nvSpPr>
        <p:spPr>
          <a:xfrm>
            <a:off x="1981200" y="24905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endParaRPr lang="en-US" altLang="zh-CN" dirty="0"/>
          </a:p>
          <a:p>
            <a:r>
              <a:rPr lang="zh-CN" altLang="en-US" dirty="0"/>
              <a:t> </a:t>
            </a:r>
            <a:r>
              <a:rPr lang="en-US" altLang="zh-CN" dirty="0"/>
              <a:t>—— 4.8.1 </a:t>
            </a:r>
            <a:r>
              <a:rPr lang="zh-CN" altLang="en-US" dirty="0"/>
              <a:t>位域</a:t>
            </a:r>
          </a:p>
        </p:txBody>
      </p:sp>
    </p:spTree>
    <p:extLst>
      <p:ext uri="{BB962C8B-B14F-4D97-AF65-F5344CB8AC3E}">
        <p14:creationId xmlns:p14="http://schemas.microsoft.com/office/powerpoint/2010/main" val="3746999878"/>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标题 1"/>
          <p:cNvSpPr>
            <a:spLocks noGrp="1"/>
          </p:cNvSpPr>
          <p:nvPr>
            <p:ph type="title"/>
          </p:nvPr>
        </p:nvSpPr>
        <p:spPr>
          <a:xfrm>
            <a:off x="0" y="950913"/>
            <a:ext cx="6704013" cy="954087"/>
          </a:xfrm>
        </p:spPr>
        <p:txBody>
          <a:bodyPr/>
          <a:lstStyle/>
          <a:p>
            <a:pPr algn="l" eaLnBrk="1" hangingPunct="1"/>
            <a:r>
              <a:rPr lang="en-US" altLang="zh-CN"/>
              <a:t>4.8.2 </a:t>
            </a:r>
            <a:r>
              <a:rPr lang="zh-CN" altLang="en-US"/>
              <a:t>用构造函数定义类型转换</a:t>
            </a:r>
          </a:p>
        </p:txBody>
      </p:sp>
      <p:sp>
        <p:nvSpPr>
          <p:cNvPr id="96259" name="内容占位符 2"/>
          <p:cNvSpPr>
            <a:spLocks noGrp="1"/>
          </p:cNvSpPr>
          <p:nvPr>
            <p:ph idx="1"/>
          </p:nvPr>
        </p:nvSpPr>
        <p:spPr>
          <a:xfrm>
            <a:off x="685800" y="1905000"/>
            <a:ext cx="7724775" cy="4343400"/>
          </a:xfrm>
        </p:spPr>
        <p:txBody>
          <a:bodyPr/>
          <a:lstStyle/>
          <a:p>
            <a:pPr eaLnBrk="1" hangingPunct="1"/>
            <a:r>
              <a:rPr lang="zh-CN" altLang="en-US" sz="2800" dirty="0">
                <a:solidFill>
                  <a:srgbClr val="FF0000"/>
                </a:solidFill>
              </a:rPr>
              <a:t>单参数</a:t>
            </a:r>
            <a:r>
              <a:rPr lang="zh-CN" altLang="en-US" sz="2800" dirty="0"/>
              <a:t>构造函数可以设立类型转换</a:t>
            </a:r>
            <a:endParaRPr lang="en-US" altLang="zh-CN" sz="2800" dirty="0"/>
          </a:p>
          <a:p>
            <a:pPr lvl="1" eaLnBrk="1" hangingPunct="1"/>
            <a:r>
              <a:rPr lang="en-US" altLang="zh-CN" sz="2400" dirty="0"/>
              <a:t>Point(1)</a:t>
            </a:r>
            <a:r>
              <a:rPr lang="zh-CN" altLang="en-US" sz="2400" dirty="0"/>
              <a:t>表示创建一个临时对象，同时也表示显式类型转换</a:t>
            </a:r>
            <a:endParaRPr lang="en-US" altLang="zh-CN" sz="2400" dirty="0"/>
          </a:p>
          <a:p>
            <a:pPr lvl="1" eaLnBrk="1" hangingPunct="1"/>
            <a:r>
              <a:rPr lang="zh-CN" altLang="en-US" sz="2400" dirty="0"/>
              <a:t>与</a:t>
            </a:r>
            <a:r>
              <a:rPr lang="en-US" altLang="zh-CN" sz="2400" dirty="0"/>
              <a:t>Point(1)</a:t>
            </a:r>
            <a:r>
              <a:rPr lang="zh-CN" altLang="en-US" sz="2400" dirty="0"/>
              <a:t>等价的形式：</a:t>
            </a:r>
            <a:endParaRPr lang="en-US" altLang="zh-CN" sz="2400" dirty="0"/>
          </a:p>
          <a:p>
            <a:pPr lvl="2" eaLnBrk="1" hangingPunct="1"/>
            <a:r>
              <a:rPr lang="en-US" altLang="zh-CN" sz="2800" dirty="0"/>
              <a:t>(Point) 1</a:t>
            </a:r>
          </a:p>
          <a:p>
            <a:pPr lvl="2" eaLnBrk="1" hangingPunct="1"/>
            <a:r>
              <a:rPr lang="en-US" altLang="zh-CN" sz="2800" dirty="0" err="1"/>
              <a:t>static_cast</a:t>
            </a:r>
            <a:r>
              <a:rPr lang="en-US" altLang="zh-CN" sz="2800" dirty="0"/>
              <a:t>&lt;Point&gt;(1)</a:t>
            </a:r>
          </a:p>
          <a:p>
            <a:pPr lvl="1" eaLnBrk="1" hangingPunct="1"/>
            <a:r>
              <a:rPr lang="zh-CN" altLang="en-US" sz="2400" dirty="0"/>
              <a:t>无论形式为何，执行转换时都会创建临时对象</a:t>
            </a:r>
          </a:p>
        </p:txBody>
      </p:sp>
      <p:sp>
        <p:nvSpPr>
          <p:cNvPr id="5" name="标题 4"/>
          <p:cNvSpPr txBox="1">
            <a:spLocks/>
          </p:cNvSpPr>
          <p:nvPr/>
        </p:nvSpPr>
        <p:spPr>
          <a:xfrm>
            <a:off x="1981200" y="24905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101</a:t>
            </a:fld>
            <a:endParaRPr lang="en-US" altLang="zh-CN" dirty="0"/>
          </a:p>
        </p:txBody>
      </p:sp>
    </p:spTree>
    <p:extLst>
      <p:ext uri="{BB962C8B-B14F-4D97-AF65-F5344CB8AC3E}">
        <p14:creationId xmlns:p14="http://schemas.microsoft.com/office/powerpoint/2010/main" val="3605222299"/>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标题 1"/>
          <p:cNvSpPr>
            <a:spLocks noGrp="1"/>
          </p:cNvSpPr>
          <p:nvPr>
            <p:ph type="title"/>
          </p:nvPr>
        </p:nvSpPr>
        <p:spPr>
          <a:xfrm>
            <a:off x="0" y="950913"/>
            <a:ext cx="6704013" cy="954087"/>
          </a:xfrm>
        </p:spPr>
        <p:txBody>
          <a:bodyPr/>
          <a:lstStyle/>
          <a:p>
            <a:pPr algn="l" eaLnBrk="1" hangingPunct="1"/>
            <a:r>
              <a:rPr lang="zh-CN" altLang="en-US" dirty="0"/>
              <a:t>隐含转换</a:t>
            </a:r>
          </a:p>
        </p:txBody>
      </p:sp>
      <p:sp>
        <p:nvSpPr>
          <p:cNvPr id="3" name="内容占位符 2"/>
          <p:cNvSpPr>
            <a:spLocks noGrp="1"/>
          </p:cNvSpPr>
          <p:nvPr>
            <p:ph idx="1"/>
          </p:nvPr>
        </p:nvSpPr>
        <p:spPr>
          <a:xfrm>
            <a:off x="545305" y="1752600"/>
            <a:ext cx="8029575" cy="4498706"/>
          </a:xfrm>
        </p:spPr>
        <p:txBody>
          <a:bodyPr/>
          <a:lstStyle/>
          <a:p>
            <a:pPr eaLnBrk="1" hangingPunct="1">
              <a:lnSpc>
                <a:spcPct val="150000"/>
              </a:lnSpc>
              <a:defRPr/>
            </a:pPr>
            <a:r>
              <a:rPr lang="zh-CN" altLang="en-US" sz="2800" dirty="0"/>
              <a:t>由构造函数确立的类型转换，可以隐含执行</a:t>
            </a:r>
            <a:endParaRPr lang="en-US" altLang="zh-CN" sz="2800" dirty="0"/>
          </a:p>
          <a:p>
            <a:pPr lvl="1" eaLnBrk="1" hangingPunct="1">
              <a:lnSpc>
                <a:spcPct val="150000"/>
              </a:lnSpc>
              <a:defRPr/>
            </a:pPr>
            <a:r>
              <a:rPr lang="zh-CN" altLang="en-US" sz="2400" kern="100" dirty="0"/>
              <a:t>例：</a:t>
            </a:r>
            <a:r>
              <a:rPr lang="en-US" sz="2400" kern="100" dirty="0"/>
              <a:t>Line x(1, 4);</a:t>
            </a:r>
          </a:p>
          <a:p>
            <a:pPr lvl="1" eaLnBrk="1" hangingPunct="1">
              <a:lnSpc>
                <a:spcPct val="150000"/>
              </a:lnSpc>
              <a:defRPr/>
            </a:pPr>
            <a:r>
              <a:rPr lang="zh-CN" altLang="en-US" sz="2400" kern="100" dirty="0"/>
              <a:t>效果</a:t>
            </a:r>
            <a:r>
              <a:rPr lang="zh-CN" altLang="en-US" sz="2400" kern="100" dirty="0">
                <a:sym typeface="Wingdings" pitchFamily="2" charset="2"/>
              </a:rPr>
              <a:t>：构造以</a:t>
            </a:r>
            <a:r>
              <a:rPr lang="en-US" altLang="zh-CN" sz="2400" kern="100" dirty="0">
                <a:sym typeface="Wingdings" pitchFamily="2" charset="2"/>
              </a:rPr>
              <a:t>(1,0)</a:t>
            </a:r>
            <a:r>
              <a:rPr lang="zh-CN" altLang="en-US" sz="2400" kern="100" dirty="0">
                <a:sym typeface="Wingdings" pitchFamily="2" charset="2"/>
              </a:rPr>
              <a:t>和</a:t>
            </a:r>
            <a:r>
              <a:rPr lang="en-US" altLang="zh-CN" sz="2400" kern="100" dirty="0">
                <a:sym typeface="Wingdings" pitchFamily="2" charset="2"/>
              </a:rPr>
              <a:t>(4,0)</a:t>
            </a:r>
            <a:r>
              <a:rPr lang="zh-CN" altLang="en-US" sz="2400" kern="100" dirty="0">
                <a:sym typeface="Wingdings" pitchFamily="2" charset="2"/>
              </a:rPr>
              <a:t>两坐标为端点的线段，这里</a:t>
            </a:r>
            <a:r>
              <a:rPr lang="en-US" altLang="zh-CN" sz="2400" kern="100" dirty="0">
                <a:sym typeface="Wingdings" pitchFamily="2" charset="2"/>
              </a:rPr>
              <a:t>Point</a:t>
            </a:r>
            <a:r>
              <a:rPr lang="zh-CN" altLang="en-US" sz="2400" kern="100" dirty="0">
                <a:sym typeface="Wingdings" pitchFamily="2" charset="2"/>
              </a:rPr>
              <a:t>的构造函数被隐含调用</a:t>
            </a:r>
            <a:endParaRPr lang="en-US" altLang="zh-CN" sz="2400" dirty="0"/>
          </a:p>
          <a:p>
            <a:pPr eaLnBrk="1" hangingPunct="1">
              <a:lnSpc>
                <a:spcPct val="150000"/>
              </a:lnSpc>
              <a:defRPr/>
            </a:pPr>
            <a:r>
              <a:rPr lang="zh-CN" altLang="en-US" sz="2800" dirty="0"/>
              <a:t>避免隐含转换的发生</a:t>
            </a:r>
            <a:endParaRPr lang="en-US" altLang="zh-CN" sz="2800" dirty="0"/>
          </a:p>
          <a:p>
            <a:pPr lvl="1" eaLnBrk="1" hangingPunct="1">
              <a:lnSpc>
                <a:spcPct val="150000"/>
              </a:lnSpc>
              <a:defRPr/>
            </a:pPr>
            <a:r>
              <a:rPr lang="zh-CN" altLang="en-US" sz="2400" dirty="0"/>
              <a:t>在构造函数声明中使用</a:t>
            </a:r>
            <a:r>
              <a:rPr lang="en-US" altLang="zh-CN" sz="2400" dirty="0"/>
              <a:t>explicit</a:t>
            </a:r>
            <a:r>
              <a:rPr lang="zh-CN" altLang="en-US" sz="2400" dirty="0"/>
              <a:t>关键字，</a:t>
            </a:r>
            <a:r>
              <a:rPr lang="en-US" altLang="zh-CN" sz="2400" dirty="0"/>
              <a:t>explicit</a:t>
            </a:r>
            <a:r>
              <a:rPr lang="zh-CN" altLang="en-US" sz="2400" dirty="0"/>
              <a:t>要写在类定义中的构造函数前</a:t>
            </a:r>
            <a:endParaRPr lang="en-US" altLang="zh-CN" sz="2400" dirty="0"/>
          </a:p>
        </p:txBody>
      </p:sp>
      <p:sp>
        <p:nvSpPr>
          <p:cNvPr id="5" name="标题 4"/>
          <p:cNvSpPr txBox="1">
            <a:spLocks/>
          </p:cNvSpPr>
          <p:nvPr/>
        </p:nvSpPr>
        <p:spPr>
          <a:xfrm>
            <a:off x="381000" y="241301"/>
            <a:ext cx="8358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endParaRPr lang="en-US" altLang="zh-CN" dirty="0"/>
          </a:p>
          <a:p>
            <a:r>
              <a:rPr lang="zh-CN" altLang="en-US" dirty="0"/>
              <a:t> </a:t>
            </a:r>
            <a:r>
              <a:rPr lang="en-US" altLang="zh-CN" dirty="0"/>
              <a:t>——4.8.2 </a:t>
            </a:r>
            <a:r>
              <a:rPr lang="zh-CN" altLang="en-US" dirty="0"/>
              <a:t>用构造函数定义类型转换</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102</a:t>
            </a:fld>
            <a:endParaRPr lang="en-US" altLang="zh-CN" dirty="0"/>
          </a:p>
        </p:txBody>
      </p:sp>
    </p:spTree>
    <p:extLst>
      <p:ext uri="{BB962C8B-B14F-4D97-AF65-F5344CB8AC3E}">
        <p14:creationId xmlns:p14="http://schemas.microsoft.com/office/powerpoint/2010/main" val="405206886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标题 1"/>
          <p:cNvSpPr>
            <a:spLocks noGrp="1"/>
          </p:cNvSpPr>
          <p:nvPr>
            <p:ph type="title"/>
          </p:nvPr>
        </p:nvSpPr>
        <p:spPr>
          <a:xfrm>
            <a:off x="1143000" y="0"/>
            <a:ext cx="6704013" cy="954087"/>
          </a:xfrm>
        </p:spPr>
        <p:txBody>
          <a:bodyPr/>
          <a:lstStyle/>
          <a:p>
            <a:r>
              <a:rPr lang="en-US" altLang="zh-CN" dirty="0"/>
              <a:t>C++</a:t>
            </a:r>
            <a:r>
              <a:rPr lang="zh-CN" altLang="en-US" dirty="0"/>
              <a:t>中的类型转换</a:t>
            </a:r>
          </a:p>
        </p:txBody>
      </p:sp>
      <p:sp>
        <p:nvSpPr>
          <p:cNvPr id="98307" name="内容占位符 2"/>
          <p:cNvSpPr>
            <a:spLocks noGrp="1"/>
          </p:cNvSpPr>
          <p:nvPr>
            <p:ph idx="1"/>
          </p:nvPr>
        </p:nvSpPr>
        <p:spPr>
          <a:xfrm>
            <a:off x="457200" y="1238250"/>
            <a:ext cx="8229600" cy="5314950"/>
          </a:xfrm>
        </p:spPr>
        <p:txBody>
          <a:bodyPr/>
          <a:lstStyle/>
          <a:p>
            <a:pPr>
              <a:lnSpc>
                <a:spcPct val="100000"/>
              </a:lnSpc>
              <a:buFont typeface="Georgia" panose="02040502050405020303" pitchFamily="18" charset="0"/>
              <a:buNone/>
            </a:pPr>
            <a:r>
              <a:rPr lang="en-US" altLang="zh-CN" sz="2800" dirty="0" err="1"/>
              <a:t>static_cast</a:t>
            </a:r>
            <a:endParaRPr lang="en-US" altLang="zh-CN" sz="2800" dirty="0"/>
          </a:p>
          <a:p>
            <a:pPr>
              <a:lnSpc>
                <a:spcPct val="100000"/>
              </a:lnSpc>
            </a:pPr>
            <a:r>
              <a:rPr lang="zh-CN" altLang="en-US" sz="2800" dirty="0"/>
              <a:t>用法：</a:t>
            </a:r>
            <a:r>
              <a:rPr lang="en-US" altLang="zh-CN" sz="2800" dirty="0" err="1"/>
              <a:t>static_cast</a:t>
            </a:r>
            <a:r>
              <a:rPr lang="en-US" altLang="zh-CN" sz="2800" dirty="0"/>
              <a:t>&lt;type-id&gt;(expression)</a:t>
            </a:r>
            <a:br>
              <a:rPr lang="en-US" altLang="zh-CN" sz="2800" dirty="0"/>
            </a:br>
            <a:r>
              <a:rPr lang="zh-CN" altLang="en-US" sz="2800" dirty="0"/>
              <a:t>该运算符把</a:t>
            </a:r>
            <a:r>
              <a:rPr lang="en-US" altLang="zh-CN" sz="2800" dirty="0"/>
              <a:t>expression</a:t>
            </a:r>
            <a:r>
              <a:rPr lang="zh-CN" altLang="en-US" sz="2800" dirty="0"/>
              <a:t>转换为</a:t>
            </a:r>
            <a:r>
              <a:rPr lang="en-US" altLang="zh-CN" sz="2800" dirty="0"/>
              <a:t>type-id</a:t>
            </a:r>
            <a:r>
              <a:rPr lang="zh-CN" altLang="en-US" sz="2800" dirty="0"/>
              <a:t>类型，但没有运行时类型检查来保证转换的安全性。它主要有如下几种用法：</a:t>
            </a:r>
          </a:p>
          <a:p>
            <a:pPr lvl="1"/>
            <a:r>
              <a:rPr lang="zh-CN" altLang="en-US" sz="2400" dirty="0"/>
              <a:t>用于类层次结构中基类和子类之间指针或引用的转换。进行上行转换是安全的；进行下行转换时，由于没有动态类型检查，所以是不安全的。</a:t>
            </a:r>
          </a:p>
          <a:p>
            <a:pPr lvl="1"/>
            <a:r>
              <a:rPr lang="zh-CN" altLang="en-US" sz="2400" dirty="0"/>
              <a:t>用于基本数据类型之间的转换，如把</a:t>
            </a:r>
            <a:r>
              <a:rPr lang="en-US" altLang="zh-CN" sz="2400" dirty="0" err="1"/>
              <a:t>int</a:t>
            </a:r>
            <a:r>
              <a:rPr lang="zh-CN" altLang="en-US" sz="2400" dirty="0"/>
              <a:t>转换成</a:t>
            </a:r>
            <a:r>
              <a:rPr lang="en-US" altLang="zh-CN" sz="2400" dirty="0"/>
              <a:t>char</a:t>
            </a:r>
            <a:r>
              <a:rPr lang="zh-CN" altLang="en-US" sz="2400" dirty="0"/>
              <a:t>。这种转换的安全性也要开发人员来保证。</a:t>
            </a:r>
          </a:p>
          <a:p>
            <a:pPr lvl="1"/>
            <a:r>
              <a:rPr lang="zh-CN" altLang="en-US" sz="2400" dirty="0"/>
              <a:t>③把空指针转换成目标类型的空指针。</a:t>
            </a:r>
          </a:p>
          <a:p>
            <a:pPr lvl="1"/>
            <a:r>
              <a:rPr lang="zh-CN" altLang="en-US" sz="2400" dirty="0"/>
              <a:t>④把任何类型的表达式转换成</a:t>
            </a:r>
            <a:r>
              <a:rPr lang="en-US" altLang="zh-CN" sz="2400" dirty="0"/>
              <a:t>void</a:t>
            </a:r>
            <a:r>
              <a:rPr lang="zh-CN" altLang="en-US" sz="2400" dirty="0"/>
              <a:t>类型。</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103</a:t>
            </a:fld>
            <a:endParaRPr lang="en-US" altLang="zh-CN" dirty="0"/>
          </a:p>
        </p:txBody>
      </p:sp>
    </p:spTree>
    <p:extLst>
      <p:ext uri="{BB962C8B-B14F-4D97-AF65-F5344CB8AC3E}">
        <p14:creationId xmlns:p14="http://schemas.microsoft.com/office/powerpoint/2010/main" val="379149441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标题 1"/>
          <p:cNvSpPr>
            <a:spLocks noGrp="1"/>
          </p:cNvSpPr>
          <p:nvPr>
            <p:ph type="title"/>
          </p:nvPr>
        </p:nvSpPr>
        <p:spPr>
          <a:xfrm>
            <a:off x="1219200" y="0"/>
            <a:ext cx="6704013" cy="954087"/>
          </a:xfrm>
        </p:spPr>
        <p:txBody>
          <a:bodyPr/>
          <a:lstStyle/>
          <a:p>
            <a:r>
              <a:rPr lang="en-US" altLang="zh-CN"/>
              <a:t>C++</a:t>
            </a:r>
            <a:r>
              <a:rPr lang="zh-CN" altLang="en-US"/>
              <a:t>中的类型转换</a:t>
            </a:r>
          </a:p>
        </p:txBody>
      </p:sp>
      <p:sp>
        <p:nvSpPr>
          <p:cNvPr id="99331" name="内容占位符 2"/>
          <p:cNvSpPr>
            <a:spLocks noGrp="1"/>
          </p:cNvSpPr>
          <p:nvPr>
            <p:ph idx="1"/>
          </p:nvPr>
        </p:nvSpPr>
        <p:spPr>
          <a:xfrm>
            <a:off x="533400" y="1295400"/>
            <a:ext cx="8029575" cy="4953000"/>
          </a:xfrm>
        </p:spPr>
        <p:txBody>
          <a:bodyPr/>
          <a:lstStyle/>
          <a:p>
            <a:pPr>
              <a:buFont typeface="Georgia" panose="02040502050405020303" pitchFamily="18" charset="0"/>
              <a:buNone/>
            </a:pPr>
            <a:r>
              <a:rPr lang="en-US" altLang="zh-CN" sz="2800" dirty="0" err="1"/>
              <a:t>const_cast</a:t>
            </a:r>
            <a:endParaRPr lang="en-US" altLang="zh-CN" sz="2800" dirty="0"/>
          </a:p>
          <a:p>
            <a:r>
              <a:rPr lang="zh-CN" altLang="en-US" sz="2800" dirty="0"/>
              <a:t>用法：</a:t>
            </a:r>
            <a:r>
              <a:rPr lang="en-US" altLang="zh-CN" sz="2800" dirty="0" err="1"/>
              <a:t>const_cast</a:t>
            </a:r>
            <a:r>
              <a:rPr lang="en-US" altLang="zh-CN" sz="2800" dirty="0"/>
              <a:t>&lt;</a:t>
            </a:r>
            <a:r>
              <a:rPr lang="en-US" altLang="zh-CN" sz="2800" dirty="0" err="1"/>
              <a:t>type_id</a:t>
            </a:r>
            <a:r>
              <a:rPr lang="en-US" altLang="zh-CN" sz="2800" dirty="0"/>
              <a:t>&gt;(expression)</a:t>
            </a:r>
          </a:p>
          <a:p>
            <a:pPr lvl="1"/>
            <a:r>
              <a:rPr lang="zh-CN" altLang="en-US" sz="2400" dirty="0"/>
              <a:t>该运算符用来修改类型的</a:t>
            </a:r>
            <a:r>
              <a:rPr lang="en-US" altLang="zh-CN" sz="2400" dirty="0" err="1"/>
              <a:t>const</a:t>
            </a:r>
            <a:r>
              <a:rPr lang="zh-CN" altLang="en-US" sz="2400" dirty="0"/>
              <a:t>或</a:t>
            </a:r>
            <a:r>
              <a:rPr lang="en-US" altLang="zh-CN" sz="2400" dirty="0"/>
              <a:t>volatile</a:t>
            </a:r>
            <a:r>
              <a:rPr lang="zh-CN" altLang="en-US" sz="2400" dirty="0"/>
              <a:t>属性。</a:t>
            </a:r>
            <a:endParaRPr lang="en-US" altLang="zh-CN" sz="2400" dirty="0"/>
          </a:p>
          <a:p>
            <a:pPr lvl="1"/>
            <a:r>
              <a:rPr lang="zh-CN" altLang="en-US" sz="2400" dirty="0"/>
              <a:t>常量指针被转化成非常量指针，并且仍然指向原来的对象；常量引用被转换成非常量引用，并且仍然指向原来的对象；常量对象被转换成非常量对象。</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104</a:t>
            </a:fld>
            <a:endParaRPr lang="en-US" altLang="zh-CN" dirty="0"/>
          </a:p>
        </p:txBody>
      </p:sp>
    </p:spTree>
    <p:extLst>
      <p:ext uri="{BB962C8B-B14F-4D97-AF65-F5344CB8AC3E}">
        <p14:creationId xmlns:p14="http://schemas.microsoft.com/office/powerpoint/2010/main" val="378019474"/>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1143000" y="0"/>
            <a:ext cx="6704013" cy="954087"/>
          </a:xfrm>
        </p:spPr>
        <p:txBody>
          <a:bodyPr/>
          <a:lstStyle/>
          <a:p>
            <a:r>
              <a:rPr lang="en-US" altLang="zh-CN"/>
              <a:t>C++</a:t>
            </a:r>
            <a:r>
              <a:rPr lang="zh-CN" altLang="en-US"/>
              <a:t>中的类型转换</a:t>
            </a:r>
          </a:p>
        </p:txBody>
      </p:sp>
      <p:sp>
        <p:nvSpPr>
          <p:cNvPr id="100355" name="内容占位符 2"/>
          <p:cNvSpPr>
            <a:spLocks noGrp="1"/>
          </p:cNvSpPr>
          <p:nvPr>
            <p:ph idx="1"/>
          </p:nvPr>
        </p:nvSpPr>
        <p:spPr>
          <a:xfrm>
            <a:off x="457200" y="1295400"/>
            <a:ext cx="8229600" cy="5314950"/>
          </a:xfrm>
        </p:spPr>
        <p:txBody>
          <a:bodyPr/>
          <a:lstStyle/>
          <a:p>
            <a:pPr>
              <a:lnSpc>
                <a:spcPct val="100000"/>
              </a:lnSpc>
              <a:buFont typeface="Georgia" panose="02040502050405020303" pitchFamily="18" charset="0"/>
              <a:buNone/>
            </a:pPr>
            <a:r>
              <a:rPr lang="en-US" altLang="zh-CN" sz="2800" dirty="0" err="1"/>
              <a:t>dynamic_cast</a:t>
            </a:r>
            <a:endParaRPr lang="en-US" altLang="zh-CN" sz="2800" dirty="0"/>
          </a:p>
          <a:p>
            <a:pPr>
              <a:lnSpc>
                <a:spcPct val="100000"/>
              </a:lnSpc>
            </a:pPr>
            <a:r>
              <a:rPr lang="zh-CN" altLang="en-US" sz="2800" dirty="0"/>
              <a:t>用法：</a:t>
            </a:r>
            <a:r>
              <a:rPr lang="en-US" altLang="zh-CN" sz="2800" dirty="0" err="1"/>
              <a:t>dynamic_cast</a:t>
            </a:r>
            <a:r>
              <a:rPr lang="en-US" altLang="zh-CN" sz="2800" dirty="0"/>
              <a:t>&lt;type-id&gt;(expression)</a:t>
            </a:r>
          </a:p>
          <a:p>
            <a:pPr>
              <a:lnSpc>
                <a:spcPct val="100000"/>
              </a:lnSpc>
            </a:pPr>
            <a:r>
              <a:rPr lang="zh-CN" altLang="en-US" dirty="0"/>
              <a:t>该运算符把</a:t>
            </a:r>
            <a:r>
              <a:rPr lang="en-US" altLang="zh-CN" dirty="0"/>
              <a:t>expression</a:t>
            </a:r>
            <a:r>
              <a:rPr lang="zh-CN" altLang="en-US" dirty="0"/>
              <a:t>转换成</a:t>
            </a:r>
            <a:r>
              <a:rPr lang="en-US" altLang="zh-CN" dirty="0"/>
              <a:t>type-id</a:t>
            </a:r>
            <a:r>
              <a:rPr lang="zh-CN" altLang="en-US" dirty="0"/>
              <a:t>类型的对象。</a:t>
            </a:r>
            <a:r>
              <a:rPr lang="en-US" altLang="zh-CN" dirty="0"/>
              <a:t>type-id</a:t>
            </a:r>
            <a:r>
              <a:rPr lang="zh-CN" altLang="en-US" dirty="0"/>
              <a:t>必须是类的指针、类的引用或者</a:t>
            </a:r>
            <a:r>
              <a:rPr lang="en-US" altLang="zh-CN" dirty="0"/>
              <a:t>void *</a:t>
            </a:r>
            <a:r>
              <a:rPr lang="zh-CN" altLang="en-US" dirty="0"/>
              <a:t>；如果</a:t>
            </a:r>
            <a:r>
              <a:rPr lang="en-US" altLang="zh-CN" dirty="0"/>
              <a:t>type-id</a:t>
            </a:r>
            <a:r>
              <a:rPr lang="zh-CN" altLang="en-US" dirty="0"/>
              <a:t>是类指针类型，那么</a:t>
            </a:r>
            <a:r>
              <a:rPr lang="en-US" altLang="zh-CN" dirty="0"/>
              <a:t>expression</a:t>
            </a:r>
            <a:r>
              <a:rPr lang="zh-CN" altLang="en-US" dirty="0"/>
              <a:t>也必须是一个指针，如果</a:t>
            </a:r>
            <a:r>
              <a:rPr lang="en-US" altLang="zh-CN" dirty="0"/>
              <a:t>type-id</a:t>
            </a:r>
            <a:r>
              <a:rPr lang="zh-CN" altLang="en-US" dirty="0"/>
              <a:t>是一个引用，那么</a:t>
            </a:r>
            <a:r>
              <a:rPr lang="en-US" altLang="zh-CN" dirty="0"/>
              <a:t>expression</a:t>
            </a:r>
            <a:r>
              <a:rPr lang="zh-CN" altLang="en-US" dirty="0"/>
              <a:t>也必须是一个引用。</a:t>
            </a:r>
          </a:p>
          <a:p>
            <a:pPr>
              <a:lnSpc>
                <a:spcPct val="100000"/>
              </a:lnSpc>
            </a:pPr>
            <a:r>
              <a:rPr lang="en-US" altLang="zh-CN" dirty="0" err="1"/>
              <a:t>dynamic_cast</a:t>
            </a:r>
            <a:r>
              <a:rPr lang="zh-CN" altLang="en-US" dirty="0"/>
              <a:t>主要用于类层次间的上行转换和下行转换，还可以用于类之间的交叉转换。在类层次间进行上行转换时，</a:t>
            </a:r>
            <a:r>
              <a:rPr lang="en-US" altLang="zh-CN" dirty="0" err="1"/>
              <a:t>dynamic_cast</a:t>
            </a:r>
            <a:r>
              <a:rPr lang="zh-CN" altLang="en-US" dirty="0"/>
              <a:t>和</a:t>
            </a:r>
            <a:r>
              <a:rPr lang="en-US" altLang="zh-CN" dirty="0" err="1"/>
              <a:t>static_cast</a:t>
            </a:r>
            <a:r>
              <a:rPr lang="zh-CN" altLang="en-US" dirty="0"/>
              <a:t>的效果是一样的；在进行下行转换时，</a:t>
            </a:r>
            <a:r>
              <a:rPr lang="en-US" altLang="zh-CN" dirty="0" err="1"/>
              <a:t>dynamic_cast</a:t>
            </a:r>
            <a:r>
              <a:rPr lang="zh-CN" altLang="en-US" dirty="0"/>
              <a:t>具有类型检查的功能，比 </a:t>
            </a:r>
            <a:r>
              <a:rPr lang="en-US" altLang="zh-CN" dirty="0" err="1"/>
              <a:t>static_cast</a:t>
            </a:r>
            <a:r>
              <a:rPr lang="zh-CN" altLang="en-US" dirty="0"/>
              <a:t>更安全。</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105</a:t>
            </a:fld>
            <a:endParaRPr lang="en-US" altLang="zh-CN" dirty="0"/>
          </a:p>
        </p:txBody>
      </p:sp>
    </p:spTree>
    <p:extLst>
      <p:ext uri="{BB962C8B-B14F-4D97-AF65-F5344CB8AC3E}">
        <p14:creationId xmlns:p14="http://schemas.microsoft.com/office/powerpoint/2010/main" val="1125714513"/>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标题 1"/>
          <p:cNvSpPr>
            <a:spLocks noGrp="1"/>
          </p:cNvSpPr>
          <p:nvPr>
            <p:ph type="title"/>
          </p:nvPr>
        </p:nvSpPr>
        <p:spPr>
          <a:xfrm>
            <a:off x="1220787" y="0"/>
            <a:ext cx="6704013" cy="954087"/>
          </a:xfrm>
        </p:spPr>
        <p:txBody>
          <a:bodyPr/>
          <a:lstStyle/>
          <a:p>
            <a:r>
              <a:rPr lang="en-US" altLang="zh-CN"/>
              <a:t>C++</a:t>
            </a:r>
            <a:r>
              <a:rPr lang="zh-CN" altLang="en-US"/>
              <a:t>中的类型转换</a:t>
            </a:r>
          </a:p>
        </p:txBody>
      </p:sp>
      <p:sp>
        <p:nvSpPr>
          <p:cNvPr id="101379" name="内容占位符 2"/>
          <p:cNvSpPr>
            <a:spLocks noGrp="1"/>
          </p:cNvSpPr>
          <p:nvPr>
            <p:ph idx="1"/>
          </p:nvPr>
        </p:nvSpPr>
        <p:spPr>
          <a:xfrm>
            <a:off x="457200" y="1371600"/>
            <a:ext cx="8229600" cy="5016500"/>
          </a:xfrm>
        </p:spPr>
        <p:txBody>
          <a:bodyPr/>
          <a:lstStyle/>
          <a:p>
            <a:pPr>
              <a:buFont typeface="Georgia" panose="02040502050405020303" pitchFamily="18" charset="0"/>
              <a:buNone/>
            </a:pPr>
            <a:r>
              <a:rPr lang="en-US" altLang="zh-CN" sz="2800" dirty="0" err="1"/>
              <a:t>dynamic_cast</a:t>
            </a:r>
            <a:endParaRPr lang="en-US" altLang="zh-CN" sz="2800" dirty="0"/>
          </a:p>
          <a:p>
            <a:r>
              <a:rPr lang="en-US" altLang="zh-CN" dirty="0" err="1"/>
              <a:t>dynamic_cast</a:t>
            </a:r>
            <a:r>
              <a:rPr lang="zh-CN" altLang="en-US" dirty="0"/>
              <a:t>是</a:t>
            </a:r>
            <a:r>
              <a:rPr lang="en-US" altLang="zh-CN" dirty="0"/>
              <a:t>ANSI C++</a:t>
            </a:r>
            <a:r>
              <a:rPr lang="zh-CN" altLang="en-US" dirty="0"/>
              <a:t>中仅有的两个与</a:t>
            </a:r>
            <a:r>
              <a:rPr lang="en-US" altLang="zh-CN" dirty="0"/>
              <a:t>RTTI (Run Time Type Identification) </a:t>
            </a:r>
            <a:r>
              <a:rPr lang="zh-CN" altLang="en-US" dirty="0"/>
              <a:t>有关的用法之一。</a:t>
            </a:r>
            <a:r>
              <a:rPr lang="en-US" altLang="zh-CN" dirty="0"/>
              <a:t>C++</a:t>
            </a:r>
            <a:r>
              <a:rPr lang="zh-CN" altLang="en-US" dirty="0"/>
              <a:t>的类继承，使得有时很难弄清楚你正在使用的</a:t>
            </a:r>
            <a:r>
              <a:rPr lang="en-US" altLang="zh-CN" dirty="0"/>
              <a:t>object</a:t>
            </a:r>
            <a:r>
              <a:rPr lang="zh-CN" altLang="en-US" dirty="0"/>
              <a:t>属于哪个</a:t>
            </a:r>
            <a:r>
              <a:rPr lang="en-US" altLang="zh-CN" dirty="0"/>
              <a:t>class</a:t>
            </a:r>
            <a:r>
              <a:rPr lang="zh-CN" altLang="en-US" dirty="0"/>
              <a:t>，特别是当继承树比较深并且比较复杂的时候。</a:t>
            </a:r>
            <a:endParaRPr lang="en-US" altLang="zh-CN" dirty="0"/>
          </a:p>
          <a:p>
            <a:r>
              <a:rPr lang="zh-CN" altLang="en-US" dirty="0"/>
              <a:t>主流的</a:t>
            </a:r>
            <a:r>
              <a:rPr lang="en-US" altLang="zh-CN" dirty="0"/>
              <a:t>C++</a:t>
            </a:r>
            <a:r>
              <a:rPr lang="zh-CN" altLang="en-US" dirty="0"/>
              <a:t>编译器为了满足一些吝啬的</a:t>
            </a:r>
            <a:r>
              <a:rPr lang="en-US" altLang="zh-CN" dirty="0"/>
              <a:t>C</a:t>
            </a:r>
            <a:r>
              <a:rPr lang="zh-CN" altLang="en-US" dirty="0"/>
              <a:t>程序员的要求，一般都提供了把</a:t>
            </a:r>
            <a:r>
              <a:rPr lang="en-US" altLang="zh-CN" dirty="0"/>
              <a:t>RTTI</a:t>
            </a:r>
            <a:r>
              <a:rPr lang="zh-CN" altLang="en-US" dirty="0"/>
              <a:t>关掉的编译选项，这样确实可以减少一些空间开销。而如果你使用了这样的编译选项，而你的程序中又使用了</a:t>
            </a:r>
            <a:r>
              <a:rPr lang="en-US" altLang="zh-CN" dirty="0" err="1"/>
              <a:t>dynamic_cast</a:t>
            </a:r>
            <a:r>
              <a:rPr lang="zh-CN" altLang="en-US" dirty="0"/>
              <a:t>，就会引起的程序崩溃。</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106</a:t>
            </a:fld>
            <a:endParaRPr lang="en-US" altLang="zh-CN" dirty="0"/>
          </a:p>
        </p:txBody>
      </p:sp>
    </p:spTree>
    <p:extLst>
      <p:ext uri="{BB962C8B-B14F-4D97-AF65-F5344CB8AC3E}">
        <p14:creationId xmlns:p14="http://schemas.microsoft.com/office/powerpoint/2010/main" val="2905296131"/>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1219200" y="0"/>
            <a:ext cx="6704013" cy="954087"/>
          </a:xfrm>
        </p:spPr>
        <p:txBody>
          <a:bodyPr/>
          <a:lstStyle/>
          <a:p>
            <a:r>
              <a:rPr lang="en-US" altLang="zh-CN"/>
              <a:t>C++</a:t>
            </a:r>
            <a:r>
              <a:rPr lang="zh-CN" altLang="en-US"/>
              <a:t>中的类型转换</a:t>
            </a:r>
          </a:p>
        </p:txBody>
      </p:sp>
      <p:sp>
        <p:nvSpPr>
          <p:cNvPr id="102403" name="内容占位符 2"/>
          <p:cNvSpPr>
            <a:spLocks noGrp="1"/>
          </p:cNvSpPr>
          <p:nvPr>
            <p:ph idx="1"/>
          </p:nvPr>
        </p:nvSpPr>
        <p:spPr/>
        <p:txBody>
          <a:bodyPr/>
          <a:lstStyle/>
          <a:p>
            <a:r>
              <a:rPr lang="en-US" altLang="zh-CN" sz="2800" dirty="0" err="1"/>
              <a:t>reinterpret_cast</a:t>
            </a:r>
            <a:endParaRPr lang="en-US" altLang="zh-CN" sz="2800" dirty="0"/>
          </a:p>
          <a:p>
            <a:pPr lvl="1"/>
            <a:r>
              <a:rPr lang="zh-CN" altLang="en-US" sz="2400" dirty="0"/>
              <a:t>用法：</a:t>
            </a:r>
            <a:r>
              <a:rPr lang="en-US" altLang="zh-CN" sz="2400" dirty="0" err="1"/>
              <a:t>reinterpret_cast</a:t>
            </a:r>
            <a:r>
              <a:rPr lang="en-US" altLang="zh-CN" sz="2400" dirty="0"/>
              <a:t>&lt;type-id&gt;(expression)</a:t>
            </a:r>
          </a:p>
          <a:p>
            <a:pPr lvl="1"/>
            <a:r>
              <a:rPr lang="en-US" altLang="zh-CN" sz="2400" dirty="0" err="1"/>
              <a:t>reinterpret_cast</a:t>
            </a:r>
            <a:r>
              <a:rPr lang="zh-CN" altLang="en-US" sz="2400" dirty="0"/>
              <a:t>是</a:t>
            </a:r>
            <a:r>
              <a:rPr lang="en-US" altLang="zh-CN" sz="2400" dirty="0"/>
              <a:t>C++</a:t>
            </a:r>
            <a:r>
              <a:rPr lang="zh-CN" altLang="en-US" sz="2400" dirty="0"/>
              <a:t>里的强制类型转换符。操作符修改了操作数类型，但仅仅是重新解释了给出的对象的比特模型而没有进行二进制转换。</a:t>
            </a:r>
            <a:endParaRPr lang="en-US" altLang="zh-CN" sz="2400" dirty="0"/>
          </a:p>
          <a:p>
            <a:pPr lvl="1"/>
            <a:r>
              <a:rPr lang="en-US" altLang="zh-CN" sz="2400" dirty="0" err="1"/>
              <a:t>reinterpret_cast</a:t>
            </a:r>
            <a:r>
              <a:rPr lang="zh-CN" altLang="en-US" sz="2400" dirty="0"/>
              <a:t>只能在指针之间转换。</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107</a:t>
            </a:fld>
            <a:endParaRPr lang="en-US" altLang="zh-CN" dirty="0"/>
          </a:p>
        </p:txBody>
      </p:sp>
    </p:spTree>
    <p:extLst>
      <p:ext uri="{BB962C8B-B14F-4D97-AF65-F5344CB8AC3E}">
        <p14:creationId xmlns:p14="http://schemas.microsoft.com/office/powerpoint/2010/main" val="3223220076"/>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0" y="990600"/>
            <a:ext cx="8229600" cy="1066800"/>
          </a:xfrm>
        </p:spPr>
        <p:txBody>
          <a:bodyPr/>
          <a:lstStyle/>
          <a:p>
            <a:pPr algn="l" eaLnBrk="1" hangingPunct="1"/>
            <a:r>
              <a:rPr lang="en-US" altLang="zh-CN" dirty="0"/>
              <a:t>4.8.3</a:t>
            </a:r>
            <a:r>
              <a:rPr lang="zh-CN" altLang="en-US" dirty="0"/>
              <a:t>对象作为函数参数和返回值的传递方式</a:t>
            </a:r>
          </a:p>
        </p:txBody>
      </p:sp>
      <p:sp>
        <p:nvSpPr>
          <p:cNvPr id="3" name="内容占位符 2"/>
          <p:cNvSpPr>
            <a:spLocks noGrp="1"/>
          </p:cNvSpPr>
          <p:nvPr>
            <p:ph idx="1"/>
          </p:nvPr>
        </p:nvSpPr>
        <p:spPr>
          <a:xfrm>
            <a:off x="569118" y="1905000"/>
            <a:ext cx="8029575" cy="4114800"/>
          </a:xfrm>
        </p:spPr>
        <p:txBody>
          <a:bodyPr/>
          <a:lstStyle/>
          <a:p>
            <a:pPr eaLnBrk="1" hangingPunct="1">
              <a:defRPr/>
            </a:pPr>
            <a:r>
              <a:rPr lang="zh-CN" altLang="en-US" sz="2800" dirty="0"/>
              <a:t>对象参数的传递方式</a:t>
            </a:r>
            <a:endParaRPr lang="en-US" altLang="zh-CN" sz="2800" dirty="0"/>
          </a:p>
          <a:p>
            <a:pPr lvl="1" eaLnBrk="1" hangingPunct="1">
              <a:defRPr/>
            </a:pPr>
            <a:r>
              <a:rPr lang="zh-CN" altLang="en-US" sz="2400" dirty="0"/>
              <a:t>通过运行栈来传递</a:t>
            </a:r>
            <a:endParaRPr lang="en-US" altLang="zh-CN" sz="2400" dirty="0"/>
          </a:p>
          <a:p>
            <a:pPr lvl="1" eaLnBrk="1" hangingPunct="1">
              <a:defRPr/>
            </a:pPr>
            <a:r>
              <a:rPr lang="zh-CN" altLang="en-US" sz="2400" dirty="0"/>
              <a:t>主调函数调用拷贝构造函数，在运行栈的传参区域上创建对象</a:t>
            </a:r>
            <a:endParaRPr lang="en-US" altLang="zh-CN" sz="2400" dirty="0"/>
          </a:p>
          <a:p>
            <a:pPr lvl="1" eaLnBrk="1" hangingPunct="1">
              <a:defRPr/>
            </a:pPr>
            <a:r>
              <a:rPr lang="zh-CN" altLang="en-US" sz="2400" dirty="0"/>
              <a:t>被调函数可以读取传参区域上的对象</a:t>
            </a:r>
            <a:endParaRPr lang="en-US" altLang="zh-CN" sz="2400" dirty="0"/>
          </a:p>
          <a:p>
            <a:pPr eaLnBrk="1" hangingPunct="1">
              <a:defRPr/>
            </a:pPr>
            <a:r>
              <a:rPr lang="zh-CN" altLang="en-US" sz="2800" dirty="0"/>
              <a:t>有时对拷贝构造函数的调用可以省去</a:t>
            </a:r>
            <a:endParaRPr lang="en-US" altLang="zh-CN" sz="2800" dirty="0"/>
          </a:p>
          <a:p>
            <a:pPr lvl="1" eaLnBrk="1" hangingPunct="1">
              <a:buFontTx/>
              <a:buNone/>
              <a:defRPr/>
            </a:pPr>
            <a:r>
              <a:rPr lang="zh-CN" altLang="en-US" sz="2400" dirty="0"/>
              <a:t>例： </a:t>
            </a:r>
            <a:r>
              <a:rPr lang="en-US" altLang="zh-CN" sz="2400" dirty="0" err="1"/>
              <a:t>z.add</a:t>
            </a:r>
            <a:r>
              <a:rPr lang="en-US" altLang="zh-CN" sz="2400" dirty="0"/>
              <a:t>(Complex(3, 4))</a:t>
            </a:r>
          </a:p>
          <a:p>
            <a:pPr lvl="1" eaLnBrk="1" hangingPunct="1">
              <a:defRPr/>
            </a:pPr>
            <a:r>
              <a:rPr lang="zh-CN" altLang="en-US" sz="2400" dirty="0"/>
              <a:t>直接调用构造函数</a:t>
            </a:r>
            <a:r>
              <a:rPr lang="en-US" altLang="zh-CN" sz="2400" dirty="0"/>
              <a:t>Complex(float, float)</a:t>
            </a:r>
            <a:r>
              <a:rPr lang="zh-CN" altLang="en-US" sz="2400" dirty="0"/>
              <a:t>，在运行栈的传参区域上建立对象</a:t>
            </a:r>
            <a:endParaRPr lang="en-US" altLang="zh-CN" sz="2400" dirty="0"/>
          </a:p>
        </p:txBody>
      </p:sp>
      <p:sp>
        <p:nvSpPr>
          <p:cNvPr id="5" name="标题 4"/>
          <p:cNvSpPr txBox="1">
            <a:spLocks/>
          </p:cNvSpPr>
          <p:nvPr/>
        </p:nvSpPr>
        <p:spPr>
          <a:xfrm>
            <a:off x="404813" y="243534"/>
            <a:ext cx="8358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108</a:t>
            </a:fld>
            <a:endParaRPr lang="en-US" altLang="zh-CN" dirty="0"/>
          </a:p>
        </p:txBody>
      </p:sp>
    </p:spTree>
    <p:extLst>
      <p:ext uri="{BB962C8B-B14F-4D97-AF65-F5344CB8AC3E}">
        <p14:creationId xmlns:p14="http://schemas.microsoft.com/office/powerpoint/2010/main" val="3113657530"/>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0" y="966788"/>
            <a:ext cx="8991600" cy="1066800"/>
          </a:xfrm>
        </p:spPr>
        <p:txBody>
          <a:bodyPr/>
          <a:lstStyle/>
          <a:p>
            <a:pPr eaLnBrk="1" hangingPunct="1"/>
            <a:r>
              <a:rPr lang="en-US" altLang="zh-CN" dirty="0"/>
              <a:t>4.8.3</a:t>
            </a:r>
            <a:r>
              <a:rPr lang="zh-CN" altLang="en-US" dirty="0"/>
              <a:t>对象作为函数参数和返回值的传递方式（续）</a:t>
            </a:r>
          </a:p>
        </p:txBody>
      </p:sp>
      <p:sp>
        <p:nvSpPr>
          <p:cNvPr id="104451" name="内容占位符 2"/>
          <p:cNvSpPr>
            <a:spLocks noGrp="1"/>
          </p:cNvSpPr>
          <p:nvPr>
            <p:ph idx="1"/>
          </p:nvPr>
        </p:nvSpPr>
        <p:spPr>
          <a:xfrm>
            <a:off x="469106" y="1947069"/>
            <a:ext cx="8229600" cy="1857375"/>
          </a:xfrm>
        </p:spPr>
        <p:txBody>
          <a:bodyPr/>
          <a:lstStyle/>
          <a:p>
            <a:pPr eaLnBrk="1" hangingPunct="1"/>
            <a:r>
              <a:rPr lang="zh-CN" altLang="en-US" sz="2800" dirty="0"/>
              <a:t>对象作为返回值传递方式</a:t>
            </a:r>
            <a:endParaRPr lang="en-US" altLang="zh-CN" sz="2800" dirty="0"/>
          </a:p>
          <a:p>
            <a:pPr lvl="1" eaLnBrk="1" hangingPunct="1"/>
            <a:r>
              <a:rPr lang="zh-CN" altLang="en-US" sz="2400" dirty="0"/>
              <a:t>在主调函数中创建临时对象</a:t>
            </a:r>
            <a:endParaRPr lang="en-US" altLang="zh-CN" sz="2400" dirty="0"/>
          </a:p>
          <a:p>
            <a:pPr lvl="1" eaLnBrk="1" hangingPunct="1"/>
            <a:r>
              <a:rPr lang="zh-CN" altLang="en-US" sz="2400" dirty="0"/>
              <a:t>主调函数把该对象地址（引用）传递给被调函数</a:t>
            </a:r>
            <a:endParaRPr lang="en-US" altLang="zh-CN" sz="2400" dirty="0"/>
          </a:p>
          <a:p>
            <a:pPr lvl="1" eaLnBrk="1" hangingPunct="1"/>
            <a:r>
              <a:rPr lang="zh-CN" altLang="en-US" sz="2400" dirty="0"/>
              <a:t>被调函数返回时，在该地址上执行拷贝构造</a:t>
            </a:r>
          </a:p>
        </p:txBody>
      </p:sp>
      <p:sp>
        <p:nvSpPr>
          <p:cNvPr id="6" name="TextBox 5"/>
          <p:cNvSpPr txBox="1"/>
          <p:nvPr/>
        </p:nvSpPr>
        <p:spPr>
          <a:xfrm>
            <a:off x="1409700" y="4098925"/>
            <a:ext cx="2000250" cy="1138237"/>
          </a:xfrm>
          <a:prstGeom prst="rect">
            <a:avLst/>
          </a:prstGeom>
          <a:noFill/>
          <a:ln>
            <a:solidFill>
              <a:schemeClr val="tx1"/>
            </a:solidFill>
            <a:prstDash val="dash"/>
          </a:ln>
        </p:spPr>
        <p:txBody>
          <a:bodyPr>
            <a:spAutoFit/>
          </a:bodyPr>
          <a:lstStyle/>
          <a:p>
            <a:pPr>
              <a:defRPr/>
            </a:pPr>
            <a:r>
              <a:rPr lang="en-US" sz="1700" dirty="0">
                <a:latin typeface="+mn-lt"/>
                <a:ea typeface="+mn-ea"/>
              </a:rPr>
              <a:t>Point fun2() {</a:t>
            </a:r>
          </a:p>
          <a:p>
            <a:pPr>
              <a:defRPr/>
            </a:pPr>
            <a:r>
              <a:rPr lang="en-US" sz="1700" dirty="0">
                <a:latin typeface="+mn-lt"/>
                <a:ea typeface="+mn-ea"/>
              </a:rPr>
              <a:t>  Point a(1, 2);</a:t>
            </a:r>
          </a:p>
          <a:p>
            <a:pPr>
              <a:defRPr/>
            </a:pPr>
            <a:r>
              <a:rPr lang="en-US" sz="1700" dirty="0">
                <a:latin typeface="+mn-lt"/>
                <a:ea typeface="+mn-ea"/>
              </a:rPr>
              <a:t>  return a;</a:t>
            </a:r>
          </a:p>
          <a:p>
            <a:pPr>
              <a:defRPr/>
            </a:pPr>
            <a:r>
              <a:rPr lang="en-US" sz="1700" dirty="0">
                <a:latin typeface="+mn-lt"/>
                <a:ea typeface="+mn-ea"/>
              </a:rPr>
              <a:t>}</a:t>
            </a:r>
          </a:p>
        </p:txBody>
      </p:sp>
      <p:sp>
        <p:nvSpPr>
          <p:cNvPr id="7" name="TextBox 6"/>
          <p:cNvSpPr txBox="1"/>
          <p:nvPr/>
        </p:nvSpPr>
        <p:spPr>
          <a:xfrm>
            <a:off x="4410075" y="3956050"/>
            <a:ext cx="3286125" cy="1400175"/>
          </a:xfrm>
          <a:prstGeom prst="rect">
            <a:avLst/>
          </a:prstGeom>
          <a:noFill/>
          <a:ln w="3175">
            <a:solidFill>
              <a:schemeClr val="tx1"/>
            </a:solidFill>
            <a:prstDash val="solid"/>
          </a:ln>
        </p:spPr>
        <p:txBody>
          <a:bodyPr>
            <a:spAutoFit/>
          </a:bodyPr>
          <a:lstStyle/>
          <a:p>
            <a:pPr>
              <a:defRPr/>
            </a:pPr>
            <a:r>
              <a:rPr lang="en-US" sz="1700" dirty="0">
                <a:latin typeface="+mn-lt"/>
                <a:ea typeface="+mn-ea"/>
              </a:rPr>
              <a:t>void fun2(_Point &amp;result) {</a:t>
            </a:r>
          </a:p>
          <a:p>
            <a:pPr>
              <a:defRPr/>
            </a:pPr>
            <a:r>
              <a:rPr lang="en-US" sz="1700" dirty="0">
                <a:latin typeface="+mn-lt"/>
                <a:ea typeface="+mn-ea"/>
              </a:rPr>
              <a:t>  _Point a;</a:t>
            </a:r>
          </a:p>
          <a:p>
            <a:pPr>
              <a:defRPr/>
            </a:pPr>
            <a:r>
              <a:rPr lang="en-US" sz="1700" dirty="0">
                <a:latin typeface="+mn-lt"/>
                <a:ea typeface="+mn-ea"/>
              </a:rPr>
              <a:t>  </a:t>
            </a:r>
            <a:r>
              <a:rPr lang="en-US" sz="1700" dirty="0" err="1">
                <a:latin typeface="+mn-lt"/>
                <a:ea typeface="+mn-ea"/>
              </a:rPr>
              <a:t>Point_Point</a:t>
            </a:r>
            <a:r>
              <a:rPr lang="en-US" sz="1700" dirty="0">
                <a:latin typeface="+mn-lt"/>
                <a:ea typeface="+mn-ea"/>
              </a:rPr>
              <a:t>(a, 1, 2);</a:t>
            </a:r>
            <a:endParaRPr lang="zh-CN" altLang="en-US" sz="1700" dirty="0">
              <a:latin typeface="+mn-lt"/>
              <a:ea typeface="+mn-ea"/>
            </a:endParaRPr>
          </a:p>
          <a:p>
            <a:pPr>
              <a:defRPr/>
            </a:pPr>
            <a:r>
              <a:rPr lang="en-US" sz="1700" dirty="0">
                <a:latin typeface="+mn-lt"/>
                <a:ea typeface="+mn-ea"/>
              </a:rPr>
              <a:t>  </a:t>
            </a:r>
            <a:r>
              <a:rPr lang="en-US" sz="1700" dirty="0" err="1">
                <a:latin typeface="+mn-lt"/>
                <a:ea typeface="+mn-ea"/>
              </a:rPr>
              <a:t>Point_Point</a:t>
            </a:r>
            <a:r>
              <a:rPr lang="en-US" sz="1700" dirty="0">
                <a:latin typeface="+mn-lt"/>
                <a:ea typeface="+mn-ea"/>
              </a:rPr>
              <a:t>(result, a);</a:t>
            </a:r>
          </a:p>
          <a:p>
            <a:pPr>
              <a:defRPr/>
            </a:pPr>
            <a:r>
              <a:rPr lang="en-US" altLang="zh-CN" sz="1700" dirty="0">
                <a:latin typeface="+mn-lt"/>
                <a:ea typeface="+mn-ea"/>
              </a:rPr>
              <a:t>}</a:t>
            </a:r>
          </a:p>
        </p:txBody>
      </p:sp>
      <p:sp>
        <p:nvSpPr>
          <p:cNvPr id="8" name="TextBox 7"/>
          <p:cNvSpPr txBox="1"/>
          <p:nvPr/>
        </p:nvSpPr>
        <p:spPr>
          <a:xfrm>
            <a:off x="1838325" y="5884862"/>
            <a:ext cx="1571625" cy="354013"/>
          </a:xfrm>
          <a:prstGeom prst="rect">
            <a:avLst/>
          </a:prstGeom>
          <a:noFill/>
          <a:ln>
            <a:solidFill>
              <a:schemeClr val="tx1"/>
            </a:solidFill>
            <a:prstDash val="dash"/>
          </a:ln>
        </p:spPr>
        <p:txBody>
          <a:bodyPr>
            <a:spAutoFit/>
          </a:bodyPr>
          <a:lstStyle/>
          <a:p>
            <a:pPr>
              <a:defRPr/>
            </a:pPr>
            <a:r>
              <a:rPr lang="en-US" sz="1700" dirty="0">
                <a:latin typeface="+mn-lt"/>
                <a:ea typeface="+mn-ea"/>
              </a:rPr>
              <a:t>b = fun2();</a:t>
            </a:r>
          </a:p>
        </p:txBody>
      </p:sp>
      <p:sp>
        <p:nvSpPr>
          <p:cNvPr id="9" name="TextBox 8"/>
          <p:cNvSpPr txBox="1"/>
          <p:nvPr/>
        </p:nvSpPr>
        <p:spPr>
          <a:xfrm>
            <a:off x="4410075" y="5599112"/>
            <a:ext cx="1571625" cy="877888"/>
          </a:xfrm>
          <a:prstGeom prst="rect">
            <a:avLst/>
          </a:prstGeom>
          <a:noFill/>
          <a:ln w="3175">
            <a:solidFill>
              <a:schemeClr val="tx1"/>
            </a:solidFill>
            <a:prstDash val="solid"/>
          </a:ln>
        </p:spPr>
        <p:txBody>
          <a:bodyPr>
            <a:spAutoFit/>
          </a:bodyPr>
          <a:lstStyle/>
          <a:p>
            <a:pPr>
              <a:defRPr/>
            </a:pPr>
            <a:r>
              <a:rPr lang="en-US" sz="1700" dirty="0">
                <a:latin typeface="+mn-lt"/>
                <a:ea typeface="+mn-ea"/>
              </a:rPr>
              <a:t>_Point temp;</a:t>
            </a:r>
          </a:p>
          <a:p>
            <a:pPr>
              <a:defRPr/>
            </a:pPr>
            <a:r>
              <a:rPr lang="en-US" sz="1700" dirty="0">
                <a:latin typeface="+mn-lt"/>
                <a:ea typeface="+mn-ea"/>
              </a:rPr>
              <a:t>fun2(temp);</a:t>
            </a:r>
          </a:p>
          <a:p>
            <a:pPr>
              <a:defRPr/>
            </a:pPr>
            <a:r>
              <a:rPr lang="en-US" sz="1700" dirty="0">
                <a:latin typeface="+mn-lt"/>
                <a:ea typeface="+mn-ea"/>
              </a:rPr>
              <a:t>b = temp;</a:t>
            </a:r>
          </a:p>
        </p:txBody>
      </p:sp>
      <p:sp>
        <p:nvSpPr>
          <p:cNvPr id="10" name="右箭头 9"/>
          <p:cNvSpPr/>
          <p:nvPr/>
        </p:nvSpPr>
        <p:spPr bwMode="auto">
          <a:xfrm>
            <a:off x="3695700" y="5884862"/>
            <a:ext cx="423862" cy="266700"/>
          </a:xfrm>
          <a:prstGeom prst="rightArrow">
            <a:avLst/>
          </a:prstGeom>
          <a:solidFill>
            <a:schemeClr val="tx2">
              <a:lumMod val="75000"/>
            </a:schemeClr>
          </a:solidFill>
          <a:ln w="12700" cap="sq" cmpd="sng" algn="ctr">
            <a:noFill/>
            <a:prstDash val="solid"/>
            <a:round/>
            <a:headEnd type="none" w="sm" len="sm"/>
            <a:tailEnd type="none" w="sm" len="sm"/>
          </a:ln>
          <a:effectLst/>
        </p:spPr>
        <p:txBody>
          <a:bodyPr/>
          <a:lstStyle/>
          <a:p>
            <a:pPr>
              <a:defRPr/>
            </a:pPr>
            <a:endParaRPr lang="zh-CN" altLang="en-US">
              <a:latin typeface="+mn-lt"/>
              <a:ea typeface="宋体" pitchFamily="2" charset="-122"/>
            </a:endParaRPr>
          </a:p>
        </p:txBody>
      </p:sp>
      <p:sp>
        <p:nvSpPr>
          <p:cNvPr id="11" name="右箭头 10"/>
          <p:cNvSpPr/>
          <p:nvPr/>
        </p:nvSpPr>
        <p:spPr bwMode="auto">
          <a:xfrm>
            <a:off x="3695700" y="4598987"/>
            <a:ext cx="423862" cy="266700"/>
          </a:xfrm>
          <a:prstGeom prst="rightArrow">
            <a:avLst/>
          </a:prstGeom>
          <a:solidFill>
            <a:schemeClr val="tx2">
              <a:lumMod val="75000"/>
            </a:schemeClr>
          </a:solidFill>
          <a:ln w="12700" cap="sq" cmpd="sng" algn="ctr">
            <a:noFill/>
            <a:prstDash val="solid"/>
            <a:round/>
            <a:headEnd type="none" w="sm" len="sm"/>
            <a:tailEnd type="none" w="sm" len="sm"/>
          </a:ln>
          <a:effectLst/>
        </p:spPr>
        <p:txBody>
          <a:bodyPr/>
          <a:lstStyle/>
          <a:p>
            <a:pPr>
              <a:defRPr/>
            </a:pPr>
            <a:endParaRPr lang="zh-CN" altLang="en-US">
              <a:latin typeface="+mn-lt"/>
              <a:ea typeface="宋体" pitchFamily="2" charset="-122"/>
            </a:endParaRPr>
          </a:p>
        </p:txBody>
      </p:sp>
      <p:sp>
        <p:nvSpPr>
          <p:cNvPr id="12"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109</a:t>
            </a:fld>
            <a:endParaRPr lang="en-US" altLang="zh-CN" dirty="0"/>
          </a:p>
        </p:txBody>
      </p:sp>
      <p:sp>
        <p:nvSpPr>
          <p:cNvPr id="13" name="标题 4"/>
          <p:cNvSpPr txBox="1">
            <a:spLocks/>
          </p:cNvSpPr>
          <p:nvPr/>
        </p:nvSpPr>
        <p:spPr>
          <a:xfrm>
            <a:off x="404813" y="243534"/>
            <a:ext cx="8358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p>
        </p:txBody>
      </p:sp>
      <p:cxnSp>
        <p:nvCxnSpPr>
          <p:cNvPr id="3" name="直接箭头连接符 2"/>
          <p:cNvCxnSpPr/>
          <p:nvPr/>
        </p:nvCxnSpPr>
        <p:spPr>
          <a:xfrm>
            <a:off x="4410075" y="2971800"/>
            <a:ext cx="1000125" cy="274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764635" y="3388122"/>
            <a:ext cx="1499117" cy="255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744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0" y="950913"/>
            <a:ext cx="6704013" cy="954087"/>
          </a:xfrm>
        </p:spPr>
        <p:txBody>
          <a:bodyPr/>
          <a:lstStyle/>
          <a:p>
            <a:pPr algn="l" eaLnBrk="1" hangingPunct="1"/>
            <a:r>
              <a:rPr lang="en-US" altLang="zh-CN"/>
              <a:t>4.1.3 </a:t>
            </a:r>
            <a:r>
              <a:rPr lang="zh-CN" altLang="en-US"/>
              <a:t>继承</a:t>
            </a:r>
          </a:p>
        </p:txBody>
      </p:sp>
      <p:sp>
        <p:nvSpPr>
          <p:cNvPr id="3" name="内容占位符 2"/>
          <p:cNvSpPr>
            <a:spLocks noGrp="1"/>
          </p:cNvSpPr>
          <p:nvPr>
            <p:ph idx="1"/>
          </p:nvPr>
        </p:nvSpPr>
        <p:spPr>
          <a:xfrm>
            <a:off x="581025" y="1828800"/>
            <a:ext cx="8029575" cy="4953000"/>
          </a:xfrm>
        </p:spPr>
        <p:txBody>
          <a:bodyPr>
            <a:normAutofit/>
          </a:bodyPr>
          <a:lstStyle/>
          <a:p>
            <a:pPr marL="0" indent="0" eaLnBrk="1" fontAlgn="auto" hangingPunct="1">
              <a:spcAft>
                <a:spcPts val="1200"/>
              </a:spcAft>
              <a:buClr>
                <a:schemeClr val="accent3"/>
              </a:buClr>
              <a:buFont typeface="Arial" pitchFamily="34" charset="0"/>
              <a:buChar char="•"/>
              <a:defRPr/>
            </a:pPr>
            <a:r>
              <a:rPr lang="zh-CN" altLang="en-US" sz="2800" dirty="0"/>
              <a:t>是</a:t>
            </a:r>
            <a:r>
              <a:rPr lang="en-US" altLang="zh-CN" sz="2800" dirty="0"/>
              <a:t>C++</a:t>
            </a:r>
            <a:r>
              <a:rPr lang="zh-CN" altLang="en-US" sz="2800" dirty="0"/>
              <a:t>中支持层次分类的一种机制，允许程序员在保持原有类特性的基础上，进行更具体的说明。</a:t>
            </a:r>
            <a:endParaRPr lang="en-US" altLang="zh-CN" sz="2800" dirty="0"/>
          </a:p>
          <a:p>
            <a:pPr marL="0" indent="0" eaLnBrk="1" fontAlgn="auto" hangingPunct="1">
              <a:spcAft>
                <a:spcPts val="1200"/>
              </a:spcAft>
              <a:buClr>
                <a:schemeClr val="accent3"/>
              </a:buClr>
              <a:buFont typeface="Arial" pitchFamily="34" charset="0"/>
              <a:buChar char="•"/>
              <a:defRPr/>
            </a:pPr>
            <a:r>
              <a:rPr lang="zh-CN" altLang="en-US" sz="2800" dirty="0"/>
              <a:t>实现：声明派生类</a:t>
            </a:r>
            <a:r>
              <a:rPr lang="en-US" altLang="zh-CN" sz="2800" dirty="0"/>
              <a:t>——</a:t>
            </a:r>
            <a:r>
              <a:rPr lang="zh-CN" altLang="en-US" sz="2800" dirty="0"/>
              <a:t>见</a:t>
            </a:r>
            <a:r>
              <a:rPr lang="zh-CN" altLang="en-US" sz="2800" dirty="0">
                <a:solidFill>
                  <a:srgbClr val="C00000"/>
                </a:solidFill>
              </a:rPr>
              <a:t>第</a:t>
            </a:r>
            <a:r>
              <a:rPr lang="en-US" altLang="zh-CN" sz="2800" dirty="0">
                <a:solidFill>
                  <a:srgbClr val="C00000"/>
                </a:solidFill>
              </a:rPr>
              <a:t>7</a:t>
            </a:r>
            <a:r>
              <a:rPr lang="zh-CN" altLang="en-US" sz="2800" dirty="0">
                <a:solidFill>
                  <a:srgbClr val="C00000"/>
                </a:solidFill>
              </a:rPr>
              <a:t>章</a:t>
            </a:r>
          </a:p>
          <a:p>
            <a:pPr marL="365760" indent="-256032" eaLnBrk="1" fontAlgn="auto" hangingPunct="1">
              <a:spcAft>
                <a:spcPts val="0"/>
              </a:spcAft>
              <a:buClr>
                <a:schemeClr val="accent3"/>
              </a:buClr>
              <a:buFont typeface="Georgia"/>
              <a:buChar char="•"/>
              <a:defRPr/>
            </a:pPr>
            <a:endParaRPr lang="zh-CN" altLang="en-US" dirty="0"/>
          </a:p>
        </p:txBody>
      </p:sp>
      <p:sp>
        <p:nvSpPr>
          <p:cNvPr id="5" name="标题 4"/>
          <p:cNvSpPr txBox="1">
            <a:spLocks/>
          </p:cNvSpPr>
          <p:nvPr/>
        </p:nvSpPr>
        <p:spPr>
          <a:xfrm>
            <a:off x="762000" y="249322"/>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ctr"/>
            <a:r>
              <a:rPr lang="en-US" altLang="zh-CN" dirty="0"/>
              <a:t>4.1 </a:t>
            </a:r>
            <a:r>
              <a:rPr lang="zh-CN" altLang="en-US" dirty="0"/>
              <a:t>面向对象程序设计的基本特点</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11</a:t>
            </a:fld>
            <a:endParaRPr lang="en-US" altLang="zh-CN" dirty="0"/>
          </a:p>
        </p:txBody>
      </p:sp>
      <p:sp>
        <p:nvSpPr>
          <p:cNvPr id="7" name="Rectangle 4"/>
          <p:cNvSpPr>
            <a:spLocks noChangeArrowheads="1"/>
          </p:cNvSpPr>
          <p:nvPr/>
        </p:nvSpPr>
        <p:spPr bwMode="auto">
          <a:xfrm>
            <a:off x="5029200" y="4038600"/>
            <a:ext cx="2057400" cy="349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0" lang="zh-CN" altLang="en-US" sz="2000" b="1" dirty="0">
                <a:latin typeface="+mn-ea"/>
                <a:ea typeface="+mn-ea"/>
              </a:rPr>
              <a:t>昆虫</a:t>
            </a:r>
          </a:p>
        </p:txBody>
      </p:sp>
      <p:sp>
        <p:nvSpPr>
          <p:cNvPr id="8" name="Rectangle 5"/>
          <p:cNvSpPr>
            <a:spLocks noChangeArrowheads="1"/>
          </p:cNvSpPr>
          <p:nvPr/>
        </p:nvSpPr>
        <p:spPr bwMode="auto">
          <a:xfrm>
            <a:off x="6553200" y="4800600"/>
            <a:ext cx="1447800" cy="349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9" name="Rectangle 6"/>
          <p:cNvSpPr>
            <a:spLocks noChangeArrowheads="1"/>
          </p:cNvSpPr>
          <p:nvPr/>
        </p:nvSpPr>
        <p:spPr bwMode="auto">
          <a:xfrm>
            <a:off x="4267200" y="4800600"/>
            <a:ext cx="1447800" cy="349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10" name="Rectangle 7"/>
          <p:cNvSpPr>
            <a:spLocks noChangeArrowheads="1"/>
          </p:cNvSpPr>
          <p:nvPr/>
        </p:nvSpPr>
        <p:spPr bwMode="auto">
          <a:xfrm>
            <a:off x="6324600" y="5791200"/>
            <a:ext cx="1447800" cy="349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11" name="Rectangle 8"/>
          <p:cNvSpPr>
            <a:spLocks noChangeArrowheads="1"/>
          </p:cNvSpPr>
          <p:nvPr/>
        </p:nvSpPr>
        <p:spPr bwMode="auto">
          <a:xfrm>
            <a:off x="4114800" y="5638800"/>
            <a:ext cx="1447800" cy="349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12" name="Rectangle 9"/>
          <p:cNvSpPr>
            <a:spLocks noChangeArrowheads="1"/>
          </p:cNvSpPr>
          <p:nvPr/>
        </p:nvSpPr>
        <p:spPr bwMode="auto">
          <a:xfrm>
            <a:off x="1905000" y="5715000"/>
            <a:ext cx="1447800" cy="349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13" name="Line 10"/>
          <p:cNvSpPr>
            <a:spLocks noChangeShapeType="1"/>
          </p:cNvSpPr>
          <p:nvPr/>
        </p:nvSpPr>
        <p:spPr bwMode="auto">
          <a:xfrm flipV="1">
            <a:off x="4953000" y="4495800"/>
            <a:ext cx="609600" cy="349250"/>
          </a:xfrm>
          <a:prstGeom prst="line">
            <a:avLst/>
          </a:prstGeom>
          <a:noFill/>
          <a:ln w="127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14" name="Line 11"/>
          <p:cNvSpPr>
            <a:spLocks noChangeShapeType="1"/>
          </p:cNvSpPr>
          <p:nvPr/>
        </p:nvSpPr>
        <p:spPr bwMode="auto">
          <a:xfrm flipH="1" flipV="1">
            <a:off x="6477000" y="4495800"/>
            <a:ext cx="762000" cy="349250"/>
          </a:xfrm>
          <a:prstGeom prst="line">
            <a:avLst/>
          </a:prstGeom>
          <a:noFill/>
          <a:ln w="127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15" name="Line 12"/>
          <p:cNvSpPr>
            <a:spLocks noChangeShapeType="1"/>
          </p:cNvSpPr>
          <p:nvPr/>
        </p:nvSpPr>
        <p:spPr bwMode="auto">
          <a:xfrm flipV="1">
            <a:off x="4724400" y="5181600"/>
            <a:ext cx="1588" cy="384175"/>
          </a:xfrm>
          <a:prstGeom prst="line">
            <a:avLst/>
          </a:prstGeom>
          <a:noFill/>
          <a:ln w="127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16" name="Line 13"/>
          <p:cNvSpPr>
            <a:spLocks noChangeShapeType="1"/>
          </p:cNvSpPr>
          <p:nvPr/>
        </p:nvSpPr>
        <p:spPr bwMode="auto">
          <a:xfrm flipV="1">
            <a:off x="2438400" y="5257800"/>
            <a:ext cx="2209800" cy="384175"/>
          </a:xfrm>
          <a:prstGeom prst="line">
            <a:avLst/>
          </a:prstGeom>
          <a:noFill/>
          <a:ln w="127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17" name="Line 14"/>
          <p:cNvSpPr>
            <a:spLocks noChangeShapeType="1"/>
          </p:cNvSpPr>
          <p:nvPr/>
        </p:nvSpPr>
        <p:spPr bwMode="auto">
          <a:xfrm flipH="1" flipV="1">
            <a:off x="4724400" y="5181600"/>
            <a:ext cx="1981200" cy="533400"/>
          </a:xfrm>
          <a:prstGeom prst="line">
            <a:avLst/>
          </a:prstGeom>
          <a:noFill/>
          <a:ln w="127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mn-ea"/>
              <a:ea typeface="+mn-ea"/>
            </a:endParaRPr>
          </a:p>
        </p:txBody>
      </p:sp>
      <p:sp>
        <p:nvSpPr>
          <p:cNvPr id="18" name="Text Box 15"/>
          <p:cNvSpPr txBox="1">
            <a:spLocks noChangeArrowheads="1"/>
          </p:cNvSpPr>
          <p:nvPr/>
        </p:nvSpPr>
        <p:spPr bwMode="auto">
          <a:xfrm>
            <a:off x="4267200" y="4800600"/>
            <a:ext cx="1371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000" b="1">
                <a:latin typeface="+mn-ea"/>
                <a:ea typeface="+mn-ea"/>
              </a:rPr>
              <a:t>有翅</a:t>
            </a:r>
          </a:p>
        </p:txBody>
      </p:sp>
      <p:sp>
        <p:nvSpPr>
          <p:cNvPr id="19" name="Text Box 16"/>
          <p:cNvSpPr txBox="1">
            <a:spLocks noChangeArrowheads="1"/>
          </p:cNvSpPr>
          <p:nvPr/>
        </p:nvSpPr>
        <p:spPr bwMode="auto">
          <a:xfrm>
            <a:off x="6400800" y="4800600"/>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000" b="1">
                <a:latin typeface="+mn-ea"/>
                <a:ea typeface="+mn-ea"/>
              </a:rPr>
              <a:t>无翅</a:t>
            </a:r>
          </a:p>
        </p:txBody>
      </p:sp>
      <p:sp>
        <p:nvSpPr>
          <p:cNvPr id="20" name="Text Box 17"/>
          <p:cNvSpPr txBox="1">
            <a:spLocks noChangeArrowheads="1"/>
          </p:cNvSpPr>
          <p:nvPr/>
        </p:nvSpPr>
        <p:spPr bwMode="auto">
          <a:xfrm>
            <a:off x="1981200" y="5715000"/>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000" b="1">
                <a:latin typeface="+mn-ea"/>
                <a:ea typeface="+mn-ea"/>
              </a:rPr>
              <a:t>蛾</a:t>
            </a:r>
          </a:p>
        </p:txBody>
      </p:sp>
      <p:sp>
        <p:nvSpPr>
          <p:cNvPr id="21" name="Text Box 18"/>
          <p:cNvSpPr txBox="1">
            <a:spLocks noChangeArrowheads="1"/>
          </p:cNvSpPr>
          <p:nvPr/>
        </p:nvSpPr>
        <p:spPr bwMode="auto">
          <a:xfrm>
            <a:off x="4191000" y="5562600"/>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000" b="1">
                <a:latin typeface="+mn-ea"/>
                <a:ea typeface="+mn-ea"/>
              </a:rPr>
              <a:t>苍蝇</a:t>
            </a:r>
          </a:p>
        </p:txBody>
      </p:sp>
      <p:sp>
        <p:nvSpPr>
          <p:cNvPr id="22" name="Text Box 19"/>
          <p:cNvSpPr txBox="1">
            <a:spLocks noChangeArrowheads="1"/>
          </p:cNvSpPr>
          <p:nvPr/>
        </p:nvSpPr>
        <p:spPr bwMode="auto">
          <a:xfrm>
            <a:off x="6172200" y="5715000"/>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000" b="1">
                <a:latin typeface="+mn-ea"/>
                <a:ea typeface="+mn-ea"/>
              </a:rPr>
              <a:t>蝴蝶</a:t>
            </a:r>
          </a:p>
        </p:txBody>
      </p:sp>
      <p:sp>
        <p:nvSpPr>
          <p:cNvPr id="23" name="Text Box 20"/>
          <p:cNvSpPr txBox="1">
            <a:spLocks noChangeArrowheads="1"/>
          </p:cNvSpPr>
          <p:nvPr/>
        </p:nvSpPr>
        <p:spPr bwMode="auto">
          <a:xfrm>
            <a:off x="609600" y="4800600"/>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000">
                <a:latin typeface="+mn-ea"/>
                <a:ea typeface="+mn-ea"/>
              </a:rPr>
              <a:t>昆虫的分类树</a:t>
            </a:r>
          </a:p>
        </p:txBody>
      </p:sp>
    </p:spTree>
    <p:extLst>
      <p:ext uri="{BB962C8B-B14F-4D97-AF65-F5344CB8AC3E}">
        <p14:creationId xmlns:p14="http://schemas.microsoft.com/office/powerpoint/2010/main" val="1518975533"/>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0" y="914400"/>
            <a:ext cx="9144000" cy="1066800"/>
          </a:xfrm>
        </p:spPr>
        <p:txBody>
          <a:bodyPr/>
          <a:lstStyle/>
          <a:p>
            <a:pPr eaLnBrk="1" hangingPunct="1"/>
            <a:r>
              <a:rPr lang="en-US" altLang="zh-CN" dirty="0"/>
              <a:t>4.8.3</a:t>
            </a:r>
            <a:r>
              <a:rPr lang="zh-CN" altLang="en-US" dirty="0"/>
              <a:t>对象作为函数参数和返回值的传递方式 （续）</a:t>
            </a:r>
          </a:p>
        </p:txBody>
      </p:sp>
      <p:sp>
        <p:nvSpPr>
          <p:cNvPr id="105475" name="内容占位符 2"/>
          <p:cNvSpPr>
            <a:spLocks noGrp="1"/>
          </p:cNvSpPr>
          <p:nvPr>
            <p:ph idx="1"/>
          </p:nvPr>
        </p:nvSpPr>
        <p:spPr>
          <a:xfrm>
            <a:off x="457200" y="1993900"/>
            <a:ext cx="8229600" cy="4787900"/>
          </a:xfrm>
        </p:spPr>
        <p:txBody>
          <a:bodyPr/>
          <a:lstStyle/>
          <a:p>
            <a:pPr eaLnBrk="1" hangingPunct="1">
              <a:lnSpc>
                <a:spcPct val="120000"/>
              </a:lnSpc>
            </a:pPr>
            <a:r>
              <a:rPr lang="zh-CN" altLang="en-US" sz="2800" dirty="0"/>
              <a:t>有时返回时可以不调用拷贝构造函数</a:t>
            </a:r>
            <a:endParaRPr lang="en-US" altLang="zh-CN" sz="2800" dirty="0"/>
          </a:p>
          <a:p>
            <a:pPr lvl="1" eaLnBrk="1" hangingPunct="1">
              <a:lnSpc>
                <a:spcPct val="120000"/>
              </a:lnSpc>
              <a:buFontTx/>
              <a:buNone/>
            </a:pPr>
            <a:r>
              <a:rPr lang="zh-CN" altLang="en-US" sz="2400" dirty="0"/>
              <a:t>例：</a:t>
            </a:r>
            <a:r>
              <a:rPr lang="en-US" altLang="zh-CN" sz="2400" dirty="0"/>
              <a:t>return Point(1, 2);</a:t>
            </a:r>
          </a:p>
          <a:p>
            <a:pPr lvl="1" eaLnBrk="1" hangingPunct="1">
              <a:lnSpc>
                <a:spcPct val="120000"/>
              </a:lnSpc>
            </a:pPr>
            <a:r>
              <a:rPr lang="zh-CN" altLang="en-US" sz="2400" dirty="0"/>
              <a:t>直接调用构造函数</a:t>
            </a:r>
            <a:r>
              <a:rPr lang="en-US" altLang="zh-CN" sz="2400" dirty="0"/>
              <a:t>Point(</a:t>
            </a:r>
            <a:r>
              <a:rPr lang="en-US" altLang="zh-CN" sz="2400" dirty="0" err="1"/>
              <a:t>int</a:t>
            </a:r>
            <a:r>
              <a:rPr lang="en-US" altLang="zh-CN" sz="2400" dirty="0"/>
              <a:t>, </a:t>
            </a:r>
            <a:r>
              <a:rPr lang="en-US" altLang="zh-CN" sz="2400" dirty="0" err="1"/>
              <a:t>int</a:t>
            </a:r>
            <a:r>
              <a:rPr lang="en-US" altLang="zh-CN" sz="2400" dirty="0"/>
              <a:t>)</a:t>
            </a:r>
            <a:r>
              <a:rPr lang="zh-CN" altLang="en-US" sz="2400" dirty="0"/>
              <a:t>，生成返回的对象</a:t>
            </a:r>
            <a:endParaRPr lang="en-US" altLang="zh-CN" sz="2400" dirty="0"/>
          </a:p>
          <a:p>
            <a:pPr eaLnBrk="1" hangingPunct="1">
              <a:lnSpc>
                <a:spcPct val="120000"/>
              </a:lnSpc>
            </a:pPr>
            <a:r>
              <a:rPr lang="zh-CN" altLang="en-US" sz="2800" dirty="0"/>
              <a:t>有时主调函数中可以不建立临时对象</a:t>
            </a:r>
            <a:endParaRPr lang="en-US" altLang="zh-CN" sz="2800" dirty="0"/>
          </a:p>
          <a:p>
            <a:pPr lvl="1" eaLnBrk="1" hangingPunct="1">
              <a:lnSpc>
                <a:spcPct val="120000"/>
              </a:lnSpc>
              <a:buFontTx/>
              <a:buNone/>
            </a:pPr>
            <a:r>
              <a:rPr lang="zh-CN" altLang="en-US" sz="2400" dirty="0"/>
              <a:t>例：</a:t>
            </a:r>
            <a:r>
              <a:rPr lang="en-US" altLang="zh-CN" sz="2400" dirty="0"/>
              <a:t>Point p = fun2();</a:t>
            </a:r>
          </a:p>
          <a:p>
            <a:pPr lvl="1" eaLnBrk="1" hangingPunct="1">
              <a:lnSpc>
                <a:spcPct val="120000"/>
              </a:lnSpc>
            </a:pPr>
            <a:r>
              <a:rPr lang="zh-CN" altLang="en-US" sz="2400" dirty="0"/>
              <a:t>先为</a:t>
            </a:r>
            <a:r>
              <a:rPr lang="en-US" altLang="zh-CN" sz="2400" dirty="0"/>
              <a:t>p</a:t>
            </a:r>
            <a:r>
              <a:rPr lang="zh-CN" altLang="en-US" sz="2400" dirty="0"/>
              <a:t>申请空间，调用</a:t>
            </a:r>
            <a:r>
              <a:rPr lang="en-US" altLang="zh-CN" sz="2400" dirty="0"/>
              <a:t>fun2()</a:t>
            </a:r>
            <a:r>
              <a:rPr lang="zh-CN" altLang="en-US" sz="2400" dirty="0"/>
              <a:t>前传递</a:t>
            </a:r>
            <a:r>
              <a:rPr lang="en-US" altLang="zh-CN" sz="2400" dirty="0"/>
              <a:t>p</a:t>
            </a:r>
            <a:r>
              <a:rPr lang="zh-CN" altLang="en-US" sz="2400" dirty="0"/>
              <a:t>的地址，这样在返回时可直接在</a:t>
            </a:r>
            <a:r>
              <a:rPr lang="en-US" altLang="zh-CN" sz="2400" dirty="0"/>
              <a:t>p</a:t>
            </a:r>
            <a:r>
              <a:rPr lang="zh-CN" altLang="en-US" sz="2400" dirty="0"/>
              <a:t>的空间上构造返回对象</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110</a:t>
            </a:fld>
            <a:endParaRPr lang="en-US" altLang="zh-CN" dirty="0"/>
          </a:p>
        </p:txBody>
      </p:sp>
      <p:sp>
        <p:nvSpPr>
          <p:cNvPr id="7" name="标题 4"/>
          <p:cNvSpPr txBox="1">
            <a:spLocks/>
          </p:cNvSpPr>
          <p:nvPr/>
        </p:nvSpPr>
        <p:spPr>
          <a:xfrm>
            <a:off x="404813" y="243534"/>
            <a:ext cx="8358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p>
        </p:txBody>
      </p:sp>
    </p:spTree>
    <p:extLst>
      <p:ext uri="{BB962C8B-B14F-4D97-AF65-F5344CB8AC3E}">
        <p14:creationId xmlns:p14="http://schemas.microsoft.com/office/powerpoint/2010/main" val="435907603"/>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1143000" y="0"/>
            <a:ext cx="6704013" cy="954087"/>
          </a:xfrm>
        </p:spPr>
        <p:txBody>
          <a:bodyPr/>
          <a:lstStyle/>
          <a:p>
            <a:pPr eaLnBrk="1" hangingPunct="1"/>
            <a:r>
              <a:rPr lang="en-US" altLang="zh-CN"/>
              <a:t>4.9 </a:t>
            </a:r>
            <a:r>
              <a:rPr lang="zh-CN" altLang="en-US"/>
              <a:t>小结</a:t>
            </a:r>
          </a:p>
        </p:txBody>
      </p:sp>
      <p:sp>
        <p:nvSpPr>
          <p:cNvPr id="106499" name="内容占位符 2"/>
          <p:cNvSpPr>
            <a:spLocks noGrp="1"/>
          </p:cNvSpPr>
          <p:nvPr>
            <p:ph idx="1"/>
          </p:nvPr>
        </p:nvSpPr>
        <p:spPr>
          <a:xfrm>
            <a:off x="581025" y="1295400"/>
            <a:ext cx="8029575" cy="4953000"/>
          </a:xfrm>
        </p:spPr>
        <p:txBody>
          <a:bodyPr/>
          <a:lstStyle/>
          <a:p>
            <a:pPr eaLnBrk="1" hangingPunct="1">
              <a:lnSpc>
                <a:spcPct val="200000"/>
              </a:lnSpc>
            </a:pPr>
            <a:r>
              <a:rPr lang="zh-CN" altLang="en-US" sz="2800" dirty="0"/>
              <a:t>主要内容</a:t>
            </a:r>
          </a:p>
          <a:p>
            <a:pPr lvl="1" eaLnBrk="1" hangingPunct="1">
              <a:lnSpc>
                <a:spcPct val="200000"/>
              </a:lnSpc>
            </a:pPr>
            <a:r>
              <a:rPr lang="zh-CN" altLang="en-US" sz="2800" dirty="0"/>
              <a:t>面向对象的基本概念、类和对象的声明、构造函数、析构函数、内联成员函数、拷贝构造函数、类的组合</a:t>
            </a:r>
          </a:p>
          <a:p>
            <a:pPr eaLnBrk="1" hangingPunct="1">
              <a:lnSpc>
                <a:spcPct val="200000"/>
              </a:lnSpc>
            </a:pPr>
            <a:r>
              <a:rPr lang="zh-CN" altLang="en-US" sz="2800" dirty="0"/>
              <a:t>达到的目标</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111</a:t>
            </a:fld>
            <a:endParaRPr lang="en-US" altLang="zh-CN" dirty="0"/>
          </a:p>
        </p:txBody>
      </p:sp>
    </p:spTree>
    <p:extLst>
      <p:ext uri="{BB962C8B-B14F-4D97-AF65-F5344CB8AC3E}">
        <p14:creationId xmlns:p14="http://schemas.microsoft.com/office/powerpoint/2010/main" val="797952952"/>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49388" y="30163"/>
            <a:ext cx="6704012" cy="954087"/>
          </a:xfrm>
        </p:spPr>
        <p:txBody>
          <a:bodyPr/>
          <a:lstStyle/>
          <a:p>
            <a:pPr eaLnBrk="1" hangingPunct="1">
              <a:defRPr/>
            </a:pPr>
            <a:r>
              <a:rPr lang="en-US" altLang="zh-CN"/>
              <a:t> </a:t>
            </a:r>
            <a:endParaRPr lang="en-US" altLang="zh-CN" dirty="0"/>
          </a:p>
        </p:txBody>
      </p:sp>
      <p:sp>
        <p:nvSpPr>
          <p:cNvPr id="78851" name="Rectangle 3"/>
          <p:cNvSpPr>
            <a:spLocks noGrp="1" noChangeArrowheads="1"/>
          </p:cNvSpPr>
          <p:nvPr>
            <p:ph type="body" idx="1"/>
          </p:nvPr>
        </p:nvSpPr>
        <p:spPr/>
        <p:txBody>
          <a:bodyPr/>
          <a:lstStyle/>
          <a:p>
            <a:pPr eaLnBrk="1" hangingPunct="1">
              <a:buFont typeface="Wingdings" pitchFamily="2" charset="2"/>
              <a:buNone/>
              <a:defRPr/>
            </a:pPr>
            <a:r>
              <a:rPr lang="en-US" altLang="zh-CN"/>
              <a:t> </a:t>
            </a:r>
            <a:endParaRPr lang="en-US" altLang="zh-CN" dirty="0"/>
          </a:p>
        </p:txBody>
      </p:sp>
      <p:sp>
        <p:nvSpPr>
          <p:cNvPr id="78852" name="Rectangle 4"/>
          <p:cNvSpPr>
            <a:spLocks noRot="1" noChangeArrowheads="1"/>
          </p:cNvSpPr>
          <p:nvPr/>
        </p:nvSpPr>
        <p:spPr bwMode="auto">
          <a:xfrm>
            <a:off x="2743200" y="1676400"/>
            <a:ext cx="5410200" cy="1143000"/>
          </a:xfrm>
          <a:prstGeom prst="rect">
            <a:avLst/>
          </a:prstGeom>
          <a:noFill/>
          <a:ln w="9525">
            <a:noFill/>
            <a:miter lim="800000"/>
            <a:headEnd/>
            <a:tailEnd/>
          </a:ln>
          <a:effectLst/>
        </p:spPr>
        <p:txBody>
          <a:bodyPr anchor="ctr"/>
          <a:lstStyle/>
          <a:p>
            <a:pPr>
              <a:defRPr/>
            </a:pPr>
            <a:r>
              <a:rPr lang="zh-CN" altLang="en-US" sz="9600" b="1">
                <a:solidFill>
                  <a:srgbClr val="FF00FF"/>
                </a:solidFill>
                <a:effectLst>
                  <a:outerShdw blurRad="38100" dist="38100" dir="2700000" algn="tl">
                    <a:srgbClr val="C0C0C0"/>
                  </a:outerShdw>
                </a:effectLst>
                <a:latin typeface="Arial" charset="0"/>
                <a:ea typeface="隶书" pitchFamily="49" charset="-122"/>
              </a:rPr>
              <a:t>谢  谢 ！</a:t>
            </a:r>
            <a:endParaRPr lang="zh-CN" altLang="en-US" sz="9600" b="1" dirty="0">
              <a:solidFill>
                <a:srgbClr val="FF00FF"/>
              </a:solidFill>
              <a:effectLst>
                <a:outerShdw blurRad="38100" dist="38100" dir="2700000" algn="tl">
                  <a:srgbClr val="C0C0C0"/>
                </a:outerShdw>
              </a:effectLst>
              <a:latin typeface="Arial" charset="0"/>
              <a:ea typeface="隶书" pitchFamily="49" charset="-122"/>
            </a:endParaRPr>
          </a:p>
        </p:txBody>
      </p:sp>
      <p:pic>
        <p:nvPicPr>
          <p:cNvPr id="95238" name="Picture 4"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400425"/>
            <a:ext cx="34020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0" y="950913"/>
            <a:ext cx="6704013" cy="954087"/>
          </a:xfrm>
        </p:spPr>
        <p:txBody>
          <a:bodyPr/>
          <a:lstStyle/>
          <a:p>
            <a:pPr algn="l" eaLnBrk="1" hangingPunct="1"/>
            <a:r>
              <a:rPr lang="en-US" altLang="zh-CN" dirty="0"/>
              <a:t>4.1.4 </a:t>
            </a:r>
            <a:r>
              <a:rPr lang="zh-CN" altLang="en-US" dirty="0"/>
              <a:t>多态</a:t>
            </a:r>
          </a:p>
        </p:txBody>
      </p:sp>
      <p:sp>
        <p:nvSpPr>
          <p:cNvPr id="23555" name="内容占位符 2"/>
          <p:cNvSpPr>
            <a:spLocks noGrp="1"/>
          </p:cNvSpPr>
          <p:nvPr>
            <p:ph idx="1"/>
          </p:nvPr>
        </p:nvSpPr>
        <p:spPr>
          <a:xfrm>
            <a:off x="545306" y="1905000"/>
            <a:ext cx="8029575" cy="4953000"/>
          </a:xfrm>
        </p:spPr>
        <p:txBody>
          <a:bodyPr/>
          <a:lstStyle/>
          <a:p>
            <a:pPr eaLnBrk="1" hangingPunct="1">
              <a:lnSpc>
                <a:spcPct val="160000"/>
              </a:lnSpc>
            </a:pPr>
            <a:r>
              <a:rPr lang="zh-CN" altLang="en-US" sz="2800" dirty="0"/>
              <a:t>多态：同一名称，不同的功能实现方式。</a:t>
            </a:r>
          </a:p>
          <a:p>
            <a:pPr eaLnBrk="1" hangingPunct="1">
              <a:lnSpc>
                <a:spcPct val="160000"/>
              </a:lnSpc>
            </a:pPr>
            <a:r>
              <a:rPr lang="zh-CN" altLang="en-US" sz="2800" dirty="0"/>
              <a:t>目的：达到行为标识统一，减少程序中标识符的个数。</a:t>
            </a:r>
          </a:p>
          <a:p>
            <a:pPr eaLnBrk="1" hangingPunct="1">
              <a:lnSpc>
                <a:spcPct val="160000"/>
              </a:lnSpc>
            </a:pPr>
            <a:r>
              <a:rPr lang="zh-CN" altLang="en-US" sz="2800" dirty="0"/>
              <a:t>实现：重载函数和虚函数</a:t>
            </a:r>
            <a:r>
              <a:rPr lang="en-US" altLang="zh-CN" sz="2800" dirty="0"/>
              <a:t>——</a:t>
            </a:r>
            <a:r>
              <a:rPr lang="zh-CN" altLang="en-US" sz="2800" dirty="0"/>
              <a:t>见</a:t>
            </a:r>
            <a:r>
              <a:rPr lang="zh-CN" altLang="en-US" sz="2800" dirty="0">
                <a:solidFill>
                  <a:srgbClr val="C00000"/>
                </a:solidFill>
              </a:rPr>
              <a:t>第</a:t>
            </a:r>
            <a:r>
              <a:rPr lang="en-US" altLang="zh-CN" sz="2800" dirty="0">
                <a:solidFill>
                  <a:srgbClr val="C00000"/>
                </a:solidFill>
              </a:rPr>
              <a:t>8</a:t>
            </a:r>
            <a:r>
              <a:rPr lang="zh-CN" altLang="en-US" sz="2800" dirty="0">
                <a:solidFill>
                  <a:srgbClr val="C00000"/>
                </a:solidFill>
              </a:rPr>
              <a:t>章</a:t>
            </a:r>
          </a:p>
          <a:p>
            <a:pPr eaLnBrk="1" hangingPunct="1"/>
            <a:endParaRPr lang="zh-CN" altLang="en-US" sz="2800" dirty="0"/>
          </a:p>
        </p:txBody>
      </p:sp>
      <p:sp>
        <p:nvSpPr>
          <p:cNvPr id="5" name="标题 4"/>
          <p:cNvSpPr txBox="1">
            <a:spLocks/>
          </p:cNvSpPr>
          <p:nvPr/>
        </p:nvSpPr>
        <p:spPr>
          <a:xfrm>
            <a:off x="738188" y="241301"/>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4.1 </a:t>
            </a:r>
            <a:r>
              <a:rPr lang="zh-CN" altLang="en-US" dirty="0"/>
              <a:t>面向对象程序设计的基本特点</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12</a:t>
            </a:fld>
            <a:endParaRPr lang="en-US" altLang="zh-CN" dirty="0"/>
          </a:p>
        </p:txBody>
      </p:sp>
    </p:spTree>
    <p:extLst>
      <p:ext uri="{BB962C8B-B14F-4D97-AF65-F5344CB8AC3E}">
        <p14:creationId xmlns:p14="http://schemas.microsoft.com/office/powerpoint/2010/main" val="123168085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220787" y="0"/>
            <a:ext cx="6704013" cy="954087"/>
          </a:xfrm>
        </p:spPr>
        <p:txBody>
          <a:bodyPr/>
          <a:lstStyle/>
          <a:p>
            <a:pPr eaLnBrk="1" hangingPunct="1"/>
            <a:r>
              <a:rPr lang="en-US" altLang="zh-CN"/>
              <a:t>4.2 </a:t>
            </a:r>
            <a:r>
              <a:rPr lang="zh-CN" altLang="en-US"/>
              <a:t>类和对象</a:t>
            </a:r>
          </a:p>
        </p:txBody>
      </p:sp>
      <p:sp>
        <p:nvSpPr>
          <p:cNvPr id="24579" name="内容占位符 2"/>
          <p:cNvSpPr>
            <a:spLocks noGrp="1"/>
          </p:cNvSpPr>
          <p:nvPr>
            <p:ph idx="1"/>
          </p:nvPr>
        </p:nvSpPr>
        <p:spPr>
          <a:xfrm>
            <a:off x="558005" y="1371600"/>
            <a:ext cx="8029575" cy="4953000"/>
          </a:xfrm>
        </p:spPr>
        <p:txBody>
          <a:bodyPr/>
          <a:lstStyle/>
          <a:p>
            <a:pPr eaLnBrk="1" hangingPunct="1">
              <a:lnSpc>
                <a:spcPct val="100000"/>
              </a:lnSpc>
            </a:pPr>
            <a:r>
              <a:rPr lang="zh-CN" altLang="en-US" sz="2800" dirty="0"/>
              <a:t>类是具有相同属性和行为的一组对象的集合，它为属于该类的全部对象提供了统一的抽象描述，其内部包括属性和行为两个主要部分。</a:t>
            </a:r>
          </a:p>
          <a:p>
            <a:pPr eaLnBrk="1" hangingPunct="1">
              <a:lnSpc>
                <a:spcPct val="100000"/>
              </a:lnSpc>
            </a:pPr>
            <a:r>
              <a:rPr lang="zh-CN" altLang="en-US" sz="2800" dirty="0"/>
              <a:t>利用类可以实现数据的封装、隐藏、继承与派生。</a:t>
            </a:r>
          </a:p>
          <a:p>
            <a:pPr eaLnBrk="1" hangingPunct="1">
              <a:lnSpc>
                <a:spcPct val="100000"/>
              </a:lnSpc>
            </a:pPr>
            <a:r>
              <a:rPr lang="zh-CN" altLang="en-US" sz="2800" dirty="0"/>
              <a:t>利用类易于编写大型复杂程序，其模块化程度比</a:t>
            </a:r>
            <a:r>
              <a:rPr lang="en-US" altLang="zh-CN" sz="2800" dirty="0"/>
              <a:t>C</a:t>
            </a:r>
            <a:r>
              <a:rPr lang="zh-CN" altLang="en-US" sz="2800" dirty="0"/>
              <a:t>中采用函数更高。</a:t>
            </a:r>
            <a:endParaRPr lang="en-US" altLang="zh-CN" sz="2800" dirty="0"/>
          </a:p>
          <a:p>
            <a:pPr>
              <a:lnSpc>
                <a:spcPct val="100000"/>
              </a:lnSpc>
              <a:spcBef>
                <a:spcPct val="50000"/>
              </a:spcBef>
              <a:buFontTx/>
              <a:buChar char="•"/>
            </a:pPr>
            <a:r>
              <a:rPr lang="zh-CN" altLang="en-US" sz="2800" b="1" dirty="0">
                <a:solidFill>
                  <a:srgbClr val="FF3399"/>
                </a:solidFill>
                <a:latin typeface="Arial" panose="020B0604020202020204" pitchFamily="34" charset="0"/>
              </a:rPr>
              <a:t>函数是将逻辑上相关的</a:t>
            </a:r>
            <a:r>
              <a:rPr lang="zh-CN" altLang="en-US" sz="2800" b="1" dirty="0">
                <a:solidFill>
                  <a:srgbClr val="FF0000"/>
                </a:solidFill>
                <a:latin typeface="Arial" panose="020B0604020202020204" pitchFamily="34" charset="0"/>
              </a:rPr>
              <a:t>语句与数据封装</a:t>
            </a:r>
            <a:r>
              <a:rPr lang="zh-CN" altLang="en-US" sz="2800" b="1" dirty="0">
                <a:solidFill>
                  <a:srgbClr val="FF3399"/>
                </a:solidFill>
                <a:latin typeface="Arial" panose="020B0604020202020204" pitchFamily="34" charset="0"/>
              </a:rPr>
              <a:t>，用于完成特定的功能。</a:t>
            </a:r>
          </a:p>
          <a:p>
            <a:pPr>
              <a:lnSpc>
                <a:spcPct val="100000"/>
              </a:lnSpc>
              <a:spcBef>
                <a:spcPct val="50000"/>
              </a:spcBef>
              <a:buFontTx/>
              <a:buChar char="•"/>
            </a:pPr>
            <a:r>
              <a:rPr lang="zh-CN" altLang="en-US" sz="2800" b="1" dirty="0">
                <a:solidFill>
                  <a:srgbClr val="FF3399"/>
                </a:solidFill>
                <a:latin typeface="Arial" panose="020B0604020202020204" pitchFamily="34" charset="0"/>
              </a:rPr>
              <a:t>而类则是逻辑上相关的</a:t>
            </a:r>
            <a:r>
              <a:rPr lang="zh-CN" altLang="en-US" sz="2800" b="1" dirty="0">
                <a:solidFill>
                  <a:srgbClr val="FF0000"/>
                </a:solidFill>
                <a:latin typeface="Arial" panose="020B0604020202020204" pitchFamily="34" charset="0"/>
              </a:rPr>
              <a:t>函数与数据封装</a:t>
            </a:r>
            <a:r>
              <a:rPr lang="zh-CN" altLang="en-US" sz="2800" b="1" dirty="0">
                <a:solidFill>
                  <a:srgbClr val="FF3399"/>
                </a:solidFill>
                <a:latin typeface="Arial" panose="020B0604020202020204" pitchFamily="34" charset="0"/>
              </a:rPr>
              <a:t>，它是对所要处理的问题的描述。</a:t>
            </a:r>
            <a:endParaRPr lang="zh-CN" altLang="en-US" sz="2800" dirty="0"/>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13</a:t>
            </a:fld>
            <a:endParaRPr lang="en-US" altLang="zh-CN" dirty="0"/>
          </a:p>
        </p:txBody>
      </p:sp>
    </p:spTree>
    <p:extLst>
      <p:ext uri="{BB962C8B-B14F-4D97-AF65-F5344CB8AC3E}">
        <p14:creationId xmlns:p14="http://schemas.microsoft.com/office/powerpoint/2010/main" val="30790889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0" y="914400"/>
            <a:ext cx="6704013" cy="954087"/>
          </a:xfrm>
        </p:spPr>
        <p:txBody>
          <a:bodyPr/>
          <a:lstStyle/>
          <a:p>
            <a:pPr algn="l" eaLnBrk="1" hangingPunct="1"/>
            <a:r>
              <a:rPr lang="en-US" altLang="zh-CN" dirty="0"/>
              <a:t>4.2.1 </a:t>
            </a:r>
            <a:r>
              <a:rPr lang="zh-CN" altLang="en-US" dirty="0"/>
              <a:t>类的定义</a:t>
            </a:r>
          </a:p>
        </p:txBody>
      </p:sp>
      <p:sp>
        <p:nvSpPr>
          <p:cNvPr id="3" name="内容占位符 2"/>
          <p:cNvSpPr>
            <a:spLocks noGrp="1"/>
          </p:cNvSpPr>
          <p:nvPr>
            <p:ph idx="1"/>
          </p:nvPr>
        </p:nvSpPr>
        <p:spPr>
          <a:xfrm>
            <a:off x="573087" y="1868487"/>
            <a:ext cx="8029575" cy="4953000"/>
          </a:xfrm>
        </p:spPr>
        <p:txBody>
          <a:bodyPr>
            <a:normAutofit/>
          </a:bodyPr>
          <a:lstStyle/>
          <a:p>
            <a:pPr marL="0" indent="0" eaLnBrk="1" fontAlgn="auto" hangingPunct="1">
              <a:spcBef>
                <a:spcPct val="0"/>
              </a:spcBef>
              <a:spcAft>
                <a:spcPts val="0"/>
              </a:spcAft>
              <a:buClr>
                <a:schemeClr val="accent3"/>
              </a:buClr>
              <a:buFont typeface="Georgia"/>
              <a:buNone/>
              <a:defRPr/>
            </a:pPr>
            <a:r>
              <a:rPr lang="zh-CN" altLang="en-US" sz="2800" dirty="0">
                <a:latin typeface="宋体" pitchFamily="2" charset="-122"/>
              </a:rPr>
              <a:t>类是一种用户自定义类型，声明形式：</a:t>
            </a:r>
          </a:p>
          <a:p>
            <a:pPr marL="400050" lvl="1" indent="-246888" eaLnBrk="1" fontAlgn="auto" hangingPunct="1">
              <a:spcAft>
                <a:spcPts val="0"/>
              </a:spcAft>
              <a:buFont typeface="Georgia"/>
              <a:buNone/>
              <a:defRPr/>
            </a:pPr>
            <a:r>
              <a:rPr lang="en-US" altLang="zh-CN" sz="2400" dirty="0"/>
              <a:t>class </a:t>
            </a:r>
            <a:r>
              <a:rPr lang="zh-CN" altLang="en-US" sz="2400" dirty="0"/>
              <a:t>类名称</a:t>
            </a:r>
          </a:p>
          <a:p>
            <a:pPr marL="400050" lvl="1" indent="-246888" eaLnBrk="1" fontAlgn="auto" hangingPunct="1">
              <a:spcBef>
                <a:spcPct val="0"/>
              </a:spcBef>
              <a:spcAft>
                <a:spcPts val="0"/>
              </a:spcAft>
              <a:buFont typeface="Georgia"/>
              <a:buNone/>
              <a:defRPr/>
            </a:pPr>
            <a:r>
              <a:rPr lang="en-US" altLang="zh-CN" sz="2400" dirty="0"/>
              <a:t>{</a:t>
            </a:r>
            <a:endParaRPr lang="en-US" altLang="en-US" sz="2400" dirty="0"/>
          </a:p>
          <a:p>
            <a:pPr marL="400050" lvl="1" indent="-246888" eaLnBrk="1" fontAlgn="auto" hangingPunct="1">
              <a:spcBef>
                <a:spcPct val="0"/>
              </a:spcBef>
              <a:spcAft>
                <a:spcPts val="0"/>
              </a:spcAft>
              <a:buFont typeface="Georgia"/>
              <a:buNone/>
              <a:defRPr/>
            </a:pPr>
            <a:r>
              <a:rPr lang="en-US" altLang="en-US" sz="2400" dirty="0"/>
              <a:t>   </a:t>
            </a:r>
            <a:r>
              <a:rPr lang="en-US" altLang="zh-CN" sz="2400" dirty="0"/>
              <a:t>public:</a:t>
            </a:r>
          </a:p>
          <a:p>
            <a:pPr marL="400050" lvl="1" indent="-246888" eaLnBrk="1" fontAlgn="auto" hangingPunct="1">
              <a:spcBef>
                <a:spcPct val="0"/>
              </a:spcBef>
              <a:spcAft>
                <a:spcPts val="0"/>
              </a:spcAft>
              <a:buFont typeface="Georgia"/>
              <a:buNone/>
              <a:defRPr/>
            </a:pPr>
            <a:r>
              <a:rPr lang="en-US" altLang="zh-CN" sz="2400" dirty="0"/>
              <a:t>             </a:t>
            </a:r>
            <a:r>
              <a:rPr lang="zh-CN" altLang="en-US" sz="2400" dirty="0">
                <a:solidFill>
                  <a:schemeClr val="tx1"/>
                </a:solidFill>
              </a:rPr>
              <a:t>公有成员</a:t>
            </a:r>
            <a:r>
              <a:rPr lang="zh-CN" altLang="en-US" sz="2400" dirty="0"/>
              <a:t>（外部接口）</a:t>
            </a:r>
          </a:p>
          <a:p>
            <a:pPr marL="400050" lvl="1" indent="-246888" eaLnBrk="1" fontAlgn="auto" hangingPunct="1">
              <a:spcBef>
                <a:spcPct val="0"/>
              </a:spcBef>
              <a:spcAft>
                <a:spcPts val="0"/>
              </a:spcAft>
              <a:buFont typeface="Georgia"/>
              <a:buNone/>
              <a:defRPr/>
            </a:pPr>
            <a:r>
              <a:rPr lang="zh-CN" altLang="en-US" sz="2400" dirty="0"/>
              <a:t>   </a:t>
            </a:r>
            <a:r>
              <a:rPr lang="en-US" altLang="zh-CN" sz="2400" dirty="0"/>
              <a:t>private:</a:t>
            </a:r>
          </a:p>
          <a:p>
            <a:pPr marL="400050" lvl="1" indent="-246888" eaLnBrk="1" fontAlgn="auto" hangingPunct="1">
              <a:spcBef>
                <a:spcPct val="0"/>
              </a:spcBef>
              <a:spcAft>
                <a:spcPts val="0"/>
              </a:spcAft>
              <a:buFont typeface="Georgia"/>
              <a:buNone/>
              <a:defRPr/>
            </a:pPr>
            <a:r>
              <a:rPr lang="en-US" altLang="zh-CN" sz="2400" dirty="0"/>
              <a:t>             </a:t>
            </a:r>
            <a:r>
              <a:rPr lang="zh-CN" altLang="en-US" sz="2400" dirty="0">
                <a:solidFill>
                  <a:schemeClr val="tx1"/>
                </a:solidFill>
              </a:rPr>
              <a:t>私有成员</a:t>
            </a:r>
            <a:endParaRPr lang="en-US" altLang="en-US" sz="2400" dirty="0"/>
          </a:p>
          <a:p>
            <a:pPr marL="400050" lvl="1" indent="-246888" eaLnBrk="1" fontAlgn="auto" hangingPunct="1">
              <a:spcBef>
                <a:spcPct val="0"/>
              </a:spcBef>
              <a:spcAft>
                <a:spcPts val="0"/>
              </a:spcAft>
              <a:buFont typeface="Georgia"/>
              <a:buNone/>
              <a:defRPr/>
            </a:pPr>
            <a:r>
              <a:rPr lang="zh-CN" altLang="en-US" sz="2400" dirty="0"/>
              <a:t>   </a:t>
            </a:r>
            <a:r>
              <a:rPr lang="en-US" altLang="zh-CN" sz="2400" dirty="0"/>
              <a:t>protected:</a:t>
            </a:r>
          </a:p>
          <a:p>
            <a:pPr marL="400050" lvl="1" indent="-246888" eaLnBrk="1" fontAlgn="auto" hangingPunct="1">
              <a:spcBef>
                <a:spcPct val="0"/>
              </a:spcBef>
              <a:spcAft>
                <a:spcPts val="0"/>
              </a:spcAft>
              <a:buFont typeface="Georgia"/>
              <a:buNone/>
              <a:defRPr/>
            </a:pPr>
            <a:r>
              <a:rPr lang="en-US" altLang="zh-CN" sz="2400" dirty="0"/>
              <a:t>             </a:t>
            </a:r>
            <a:r>
              <a:rPr lang="zh-CN" altLang="en-US" sz="2400" dirty="0">
                <a:solidFill>
                  <a:schemeClr val="tx1"/>
                </a:solidFill>
              </a:rPr>
              <a:t>保护型成员</a:t>
            </a:r>
            <a:endParaRPr lang="zh-CN" altLang="en-US" sz="2400" dirty="0"/>
          </a:p>
          <a:p>
            <a:pPr marL="400050" lvl="1" indent="-246888" eaLnBrk="1" fontAlgn="auto" hangingPunct="1">
              <a:spcBef>
                <a:spcPct val="0"/>
              </a:spcBef>
              <a:spcAft>
                <a:spcPts val="0"/>
              </a:spcAft>
              <a:buFont typeface="Georgia"/>
              <a:buNone/>
              <a:defRPr/>
            </a:pPr>
            <a:r>
              <a:rPr lang="en-US" altLang="en-US" sz="2400" dirty="0"/>
              <a:t>}</a:t>
            </a:r>
            <a:endParaRPr lang="en-US" altLang="zh-CN" sz="2400" dirty="0"/>
          </a:p>
          <a:p>
            <a:pPr marL="365760" indent="-256032" eaLnBrk="1" fontAlgn="auto" hangingPunct="1">
              <a:spcAft>
                <a:spcPts val="0"/>
              </a:spcAft>
              <a:buClr>
                <a:schemeClr val="accent3"/>
              </a:buClr>
              <a:buFont typeface="Georgia"/>
              <a:buChar char="•"/>
              <a:defRPr/>
            </a:pPr>
            <a:endParaRPr lang="zh-CN" altLang="en-US" sz="2800" dirty="0"/>
          </a:p>
        </p:txBody>
      </p:sp>
      <p:sp>
        <p:nvSpPr>
          <p:cNvPr id="5" name="标题 4"/>
          <p:cNvSpPr txBox="1">
            <a:spLocks/>
          </p:cNvSpPr>
          <p:nvPr/>
        </p:nvSpPr>
        <p:spPr>
          <a:xfrm>
            <a:off x="738188" y="257175"/>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14</a:t>
            </a:fld>
            <a:endParaRPr lang="en-US" altLang="zh-CN" dirty="0"/>
          </a:p>
        </p:txBody>
      </p:sp>
    </p:spTree>
    <p:extLst>
      <p:ext uri="{BB962C8B-B14F-4D97-AF65-F5344CB8AC3E}">
        <p14:creationId xmlns:p14="http://schemas.microsoft.com/office/powerpoint/2010/main" val="42216236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50913"/>
            <a:ext cx="6704013" cy="954087"/>
          </a:xfrm>
        </p:spPr>
        <p:txBody>
          <a:bodyPr>
            <a:noAutofit/>
          </a:bodyPr>
          <a:lstStyle/>
          <a:p>
            <a:pPr algn="l" eaLnBrk="1" fontAlgn="auto" hangingPunct="1">
              <a:spcAft>
                <a:spcPts val="0"/>
              </a:spcAft>
              <a:defRPr/>
            </a:pPr>
            <a:r>
              <a:rPr lang="en-US" altLang="zh-CN" dirty="0"/>
              <a:t>4.2.2 </a:t>
            </a:r>
            <a:r>
              <a:rPr lang="zh-CN" altLang="en-US" dirty="0"/>
              <a:t>类成员的访问控制</a:t>
            </a:r>
          </a:p>
        </p:txBody>
      </p:sp>
      <p:sp>
        <p:nvSpPr>
          <p:cNvPr id="26627" name="内容占位符 2"/>
          <p:cNvSpPr>
            <a:spLocks noGrp="1"/>
          </p:cNvSpPr>
          <p:nvPr>
            <p:ph idx="1"/>
          </p:nvPr>
        </p:nvSpPr>
        <p:spPr>
          <a:xfrm>
            <a:off x="545306" y="1752600"/>
            <a:ext cx="8029575" cy="5105400"/>
          </a:xfrm>
        </p:spPr>
        <p:txBody>
          <a:bodyPr/>
          <a:lstStyle/>
          <a:p>
            <a:pPr eaLnBrk="1" hangingPunct="1">
              <a:lnSpc>
                <a:spcPct val="100000"/>
              </a:lnSpc>
            </a:pPr>
            <a:r>
              <a:rPr lang="zh-CN" altLang="en-US" sz="2800" dirty="0"/>
              <a:t>公有类型成员</a:t>
            </a:r>
            <a:endParaRPr lang="en-US" altLang="zh-CN" sz="2800" dirty="0"/>
          </a:p>
          <a:p>
            <a:pPr lvl="1" eaLnBrk="1" hangingPunct="1"/>
            <a:r>
              <a:rPr lang="zh-CN" altLang="en-US" sz="2400" dirty="0"/>
              <a:t>在关键字</a:t>
            </a:r>
            <a:r>
              <a:rPr lang="en-US" altLang="zh-CN" sz="2400" dirty="0"/>
              <a:t>public</a:t>
            </a:r>
            <a:r>
              <a:rPr lang="zh-CN" altLang="zh-CN" sz="2400" dirty="0"/>
              <a:t>后面声明，它们是类与外部的接口，任何外部函数都可以访问公有类型数据和函数。</a:t>
            </a:r>
            <a:endParaRPr lang="en-US" altLang="zh-CN" dirty="0"/>
          </a:p>
          <a:p>
            <a:pPr marL="342900" lvl="1" indent="-342900" eaLnBrk="1" hangingPunct="1">
              <a:buClr>
                <a:schemeClr val="hlink"/>
              </a:buClr>
              <a:buSzPct val="75000"/>
              <a:buBlip>
                <a:blip r:embed="rId3"/>
              </a:buBlip>
            </a:pPr>
            <a:r>
              <a:rPr lang="zh-CN" altLang="en-US" sz="2800" dirty="0">
                <a:solidFill>
                  <a:schemeClr val="tx1"/>
                </a:solidFill>
                <a:cs typeface="+mn-cs"/>
              </a:rPr>
              <a:t>私有类型成员</a:t>
            </a:r>
            <a:endParaRPr lang="en-US" altLang="zh-CN" sz="2800" dirty="0">
              <a:solidFill>
                <a:schemeClr val="tx1"/>
              </a:solidFill>
              <a:cs typeface="+mn-cs"/>
            </a:endParaRPr>
          </a:p>
          <a:p>
            <a:pPr lvl="1" eaLnBrk="1" hangingPunct="1">
              <a:buFont typeface="Georgia" panose="02040502050405020303" pitchFamily="18" charset="0"/>
              <a:buChar char="–"/>
            </a:pPr>
            <a:r>
              <a:rPr lang="zh-CN" altLang="en-US" sz="2400" dirty="0"/>
              <a:t>在关键字</a:t>
            </a:r>
            <a:r>
              <a:rPr lang="en-US" altLang="zh-CN" sz="2400" dirty="0"/>
              <a:t>private</a:t>
            </a:r>
            <a:r>
              <a:rPr lang="zh-CN" altLang="zh-CN" sz="2400" dirty="0"/>
              <a:t>后面声明，</a:t>
            </a:r>
            <a:r>
              <a:rPr lang="zh-CN" altLang="en-US" sz="2400" dirty="0"/>
              <a:t>只允许</a:t>
            </a:r>
            <a:r>
              <a:rPr lang="zh-CN" altLang="en-US" sz="2400" dirty="0">
                <a:solidFill>
                  <a:srgbClr val="FF0000"/>
                </a:solidFill>
              </a:rPr>
              <a:t>本类中的函数</a:t>
            </a:r>
            <a:r>
              <a:rPr lang="zh-CN" altLang="en-US" sz="2400" dirty="0"/>
              <a:t>访问，而类外部的任何函数都不能访问。</a:t>
            </a:r>
          </a:p>
          <a:p>
            <a:pPr lvl="1" eaLnBrk="1" hangingPunct="1">
              <a:buFont typeface="Georgia" panose="02040502050405020303" pitchFamily="18" charset="0"/>
              <a:buChar char="–"/>
            </a:pPr>
            <a:r>
              <a:rPr lang="zh-CN" altLang="zh-CN" sz="2400" dirty="0"/>
              <a:t>如果</a:t>
            </a:r>
            <a:r>
              <a:rPr lang="zh-CN" altLang="en-US" sz="2400" dirty="0"/>
              <a:t>紧跟在类名称的后面声明私有成员，则</a:t>
            </a:r>
            <a:r>
              <a:rPr lang="zh-CN" altLang="zh-CN" sz="2400" dirty="0"/>
              <a:t>关键字</a:t>
            </a:r>
            <a:r>
              <a:rPr lang="en-US" altLang="zh-CN" sz="2400" dirty="0"/>
              <a:t>private</a:t>
            </a:r>
            <a:r>
              <a:rPr lang="zh-CN" altLang="en-US" sz="2400" dirty="0"/>
              <a:t>可以</a:t>
            </a:r>
            <a:r>
              <a:rPr lang="zh-CN" altLang="zh-CN" sz="2400" dirty="0"/>
              <a:t>省略。</a:t>
            </a:r>
            <a:endParaRPr lang="en-US" altLang="zh-CN" sz="2400" dirty="0"/>
          </a:p>
          <a:p>
            <a:pPr marL="342900" lvl="1" indent="-342900" eaLnBrk="1" hangingPunct="1">
              <a:buClr>
                <a:schemeClr val="hlink"/>
              </a:buClr>
              <a:buSzPct val="75000"/>
              <a:buBlip>
                <a:blip r:embed="rId3"/>
              </a:buBlip>
            </a:pPr>
            <a:r>
              <a:rPr lang="zh-CN" altLang="en-US" sz="2800" dirty="0">
                <a:solidFill>
                  <a:schemeClr val="tx1"/>
                </a:solidFill>
                <a:cs typeface="+mn-cs"/>
              </a:rPr>
              <a:t>保护类型成员</a:t>
            </a:r>
            <a:endParaRPr lang="en-US" altLang="zh-CN" sz="2800" dirty="0">
              <a:solidFill>
                <a:schemeClr val="tx1"/>
              </a:solidFill>
              <a:cs typeface="+mn-cs"/>
            </a:endParaRPr>
          </a:p>
          <a:p>
            <a:pPr lvl="1" eaLnBrk="1" hangingPunct="1">
              <a:buFont typeface="Georgia" panose="02040502050405020303" pitchFamily="18" charset="0"/>
              <a:buChar char="–"/>
            </a:pPr>
            <a:r>
              <a:rPr lang="zh-CN" altLang="en-US" sz="2400" dirty="0"/>
              <a:t>与</a:t>
            </a:r>
            <a:r>
              <a:rPr lang="en-US" altLang="zh-CN" sz="2400" dirty="0"/>
              <a:t>private</a:t>
            </a:r>
            <a:r>
              <a:rPr lang="zh-CN" altLang="en-US" sz="2400" dirty="0"/>
              <a:t>类似，其差别表现在继承与派生时对派生类的影响不同，</a:t>
            </a:r>
            <a:r>
              <a:rPr lang="zh-CN" altLang="en-US" sz="2400" dirty="0">
                <a:solidFill>
                  <a:srgbClr val="FF0000"/>
                </a:solidFill>
              </a:rPr>
              <a:t>第</a:t>
            </a:r>
            <a:r>
              <a:rPr lang="en-US" altLang="zh-CN" sz="2400" dirty="0">
                <a:solidFill>
                  <a:srgbClr val="FF0000"/>
                </a:solidFill>
              </a:rPr>
              <a:t>7</a:t>
            </a:r>
            <a:r>
              <a:rPr lang="zh-CN" altLang="en-US" sz="2400" dirty="0">
                <a:solidFill>
                  <a:srgbClr val="FF0000"/>
                </a:solidFill>
              </a:rPr>
              <a:t>章</a:t>
            </a:r>
            <a:r>
              <a:rPr lang="zh-CN" altLang="en-US" sz="2400" dirty="0"/>
              <a:t>讲。</a:t>
            </a:r>
          </a:p>
          <a:p>
            <a:pPr lvl="1" eaLnBrk="1" hangingPunct="1"/>
            <a:endParaRPr lang="zh-CN" altLang="en-US" dirty="0"/>
          </a:p>
        </p:txBody>
      </p:sp>
      <p:sp>
        <p:nvSpPr>
          <p:cNvPr id="5" name="标题 4"/>
          <p:cNvSpPr txBox="1">
            <a:spLocks/>
          </p:cNvSpPr>
          <p:nvPr/>
        </p:nvSpPr>
        <p:spPr>
          <a:xfrm>
            <a:off x="738188" y="241301"/>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endParaRPr lang="en-US" altLang="zh-CN"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15</a:t>
            </a:fld>
            <a:endParaRPr lang="en-US" altLang="zh-CN" dirty="0"/>
          </a:p>
        </p:txBody>
      </p:sp>
    </p:spTree>
    <p:extLst>
      <p:ext uri="{BB962C8B-B14F-4D97-AF65-F5344CB8AC3E}">
        <p14:creationId xmlns:p14="http://schemas.microsoft.com/office/powerpoint/2010/main" val="16562235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body" idx="1"/>
          </p:nvPr>
        </p:nvSpPr>
        <p:spPr>
          <a:xfrm>
            <a:off x="457200" y="1905000"/>
            <a:ext cx="8229600" cy="4572000"/>
          </a:xfrm>
        </p:spPr>
        <p:txBody>
          <a:bodyPr/>
          <a:lstStyle/>
          <a:p>
            <a:pPr>
              <a:lnSpc>
                <a:spcPct val="100000"/>
              </a:lnSpc>
              <a:buClrTx/>
              <a:buFont typeface="Monotype Sorts" pitchFamily="2" charset="2"/>
              <a:buNone/>
            </a:pPr>
            <a:r>
              <a:rPr lang="en-US" altLang="zh-CN" dirty="0"/>
              <a:t>void Clock :: </a:t>
            </a:r>
            <a:r>
              <a:rPr lang="en-US" altLang="zh-CN" dirty="0" err="1"/>
              <a:t>SetTime</a:t>
            </a:r>
            <a:r>
              <a:rPr lang="en-US" altLang="zh-CN" dirty="0"/>
              <a:t>(</a:t>
            </a:r>
            <a:r>
              <a:rPr lang="en-US" altLang="zh-CN" dirty="0" err="1"/>
              <a:t>int</a:t>
            </a:r>
            <a:r>
              <a:rPr lang="en-US" altLang="zh-CN" dirty="0"/>
              <a:t> </a:t>
            </a:r>
            <a:r>
              <a:rPr lang="en-US" altLang="zh-CN" dirty="0" err="1"/>
              <a:t>NewH</a:t>
            </a:r>
            <a:r>
              <a:rPr lang="en-US" altLang="zh-CN" dirty="0"/>
              <a:t>, </a:t>
            </a:r>
            <a:r>
              <a:rPr lang="en-US" altLang="zh-CN" dirty="0" err="1"/>
              <a:t>int</a:t>
            </a:r>
            <a:r>
              <a:rPr lang="en-US" altLang="zh-CN" dirty="0"/>
              <a:t> </a:t>
            </a:r>
            <a:r>
              <a:rPr lang="en-US" altLang="zh-CN" dirty="0" err="1"/>
              <a:t>NewM</a:t>
            </a:r>
            <a:r>
              <a:rPr lang="en-US" altLang="zh-CN" dirty="0"/>
              <a:t>, </a:t>
            </a:r>
            <a:r>
              <a:rPr lang="en-US" altLang="zh-CN" dirty="0" err="1"/>
              <a:t>int</a:t>
            </a:r>
            <a:r>
              <a:rPr lang="en-US" altLang="zh-CN" dirty="0"/>
              <a:t> </a:t>
            </a:r>
            <a:r>
              <a:rPr lang="en-US" altLang="zh-CN" dirty="0" err="1"/>
              <a:t>NewS</a:t>
            </a:r>
            <a:r>
              <a:rPr lang="en-US" altLang="zh-CN" dirty="0"/>
              <a:t>)</a:t>
            </a:r>
          </a:p>
          <a:p>
            <a:pPr>
              <a:lnSpc>
                <a:spcPct val="100000"/>
              </a:lnSpc>
              <a:buClrTx/>
              <a:buFont typeface="Monotype Sorts" pitchFamily="2" charset="2"/>
              <a:buNone/>
            </a:pPr>
            <a:r>
              <a:rPr lang="en-US" altLang="zh-CN" dirty="0"/>
              <a:t>{</a:t>
            </a:r>
          </a:p>
          <a:p>
            <a:pPr>
              <a:lnSpc>
                <a:spcPct val="100000"/>
              </a:lnSpc>
              <a:buClrTx/>
              <a:buFont typeface="Monotype Sorts" pitchFamily="2" charset="2"/>
              <a:buNone/>
            </a:pPr>
            <a:r>
              <a:rPr lang="en-US" altLang="zh-CN" dirty="0"/>
              <a:t>        Hour=</a:t>
            </a:r>
            <a:r>
              <a:rPr lang="en-US" altLang="zh-CN" dirty="0" err="1"/>
              <a:t>NewH</a:t>
            </a:r>
            <a:r>
              <a:rPr lang="en-US" altLang="zh-CN" dirty="0"/>
              <a:t>;</a:t>
            </a:r>
          </a:p>
          <a:p>
            <a:pPr>
              <a:lnSpc>
                <a:spcPct val="100000"/>
              </a:lnSpc>
              <a:buClrTx/>
              <a:buFont typeface="Monotype Sorts" pitchFamily="2" charset="2"/>
              <a:buNone/>
            </a:pPr>
            <a:r>
              <a:rPr lang="en-US" altLang="zh-CN" dirty="0"/>
              <a:t>        Minute=</a:t>
            </a:r>
            <a:r>
              <a:rPr lang="en-US" altLang="zh-CN" dirty="0" err="1"/>
              <a:t>NewM</a:t>
            </a:r>
            <a:r>
              <a:rPr lang="en-US" altLang="zh-CN" dirty="0"/>
              <a:t>;</a:t>
            </a:r>
          </a:p>
          <a:p>
            <a:pPr>
              <a:lnSpc>
                <a:spcPct val="100000"/>
              </a:lnSpc>
              <a:buClrTx/>
              <a:buFont typeface="Monotype Sorts" pitchFamily="2" charset="2"/>
              <a:buNone/>
            </a:pPr>
            <a:r>
              <a:rPr lang="en-US" altLang="zh-CN" dirty="0"/>
              <a:t>        Second=</a:t>
            </a:r>
            <a:r>
              <a:rPr lang="en-US" altLang="zh-CN" dirty="0" err="1"/>
              <a:t>NewS</a:t>
            </a:r>
            <a:r>
              <a:rPr lang="en-US" altLang="zh-CN" dirty="0"/>
              <a:t>;</a:t>
            </a:r>
          </a:p>
          <a:p>
            <a:pPr>
              <a:lnSpc>
                <a:spcPct val="100000"/>
              </a:lnSpc>
              <a:buClrTx/>
              <a:buFont typeface="Monotype Sorts" pitchFamily="2" charset="2"/>
              <a:buNone/>
            </a:pPr>
            <a:r>
              <a:rPr lang="en-US" altLang="zh-CN" dirty="0"/>
              <a:t>}</a:t>
            </a:r>
          </a:p>
          <a:p>
            <a:pPr>
              <a:lnSpc>
                <a:spcPct val="100000"/>
              </a:lnSpc>
              <a:buClrTx/>
              <a:buFont typeface="Monotype Sorts" pitchFamily="2" charset="2"/>
              <a:buNone/>
            </a:pPr>
            <a:r>
              <a:rPr lang="en-US" altLang="zh-CN" dirty="0"/>
              <a:t>void Clock :: ShowTime</a:t>
            </a:r>
            <a:r>
              <a:rPr lang="zh-CN" altLang="en-US" dirty="0"/>
              <a:t>（ ）</a:t>
            </a:r>
          </a:p>
          <a:p>
            <a:pPr>
              <a:lnSpc>
                <a:spcPct val="100000"/>
              </a:lnSpc>
              <a:buClrTx/>
              <a:buFont typeface="Monotype Sorts" pitchFamily="2" charset="2"/>
              <a:buNone/>
            </a:pPr>
            <a:r>
              <a:rPr lang="en-US" altLang="zh-CN" dirty="0"/>
              <a:t>{</a:t>
            </a:r>
          </a:p>
          <a:p>
            <a:pPr>
              <a:lnSpc>
                <a:spcPct val="100000"/>
              </a:lnSpc>
              <a:buClrTx/>
              <a:buFont typeface="Monotype Sorts" pitchFamily="2" charset="2"/>
              <a:buNone/>
            </a:pPr>
            <a:r>
              <a:rPr lang="en-US" altLang="zh-CN" dirty="0"/>
              <a:t>        </a:t>
            </a:r>
            <a:r>
              <a:rPr lang="en-US" altLang="zh-CN" dirty="0" err="1"/>
              <a:t>cout</a:t>
            </a:r>
            <a:r>
              <a:rPr lang="en-US" altLang="zh-CN" dirty="0"/>
              <a:t>&lt;&lt;Hour&lt;&lt;":"&lt;&lt;Minute&lt;&lt;":"&lt;&lt;Second;</a:t>
            </a:r>
          </a:p>
          <a:p>
            <a:pPr>
              <a:lnSpc>
                <a:spcPct val="100000"/>
              </a:lnSpc>
              <a:buClrTx/>
              <a:buFont typeface="Monotype Sorts" pitchFamily="2" charset="2"/>
              <a:buNone/>
            </a:pPr>
            <a:r>
              <a:rPr lang="en-US" altLang="zh-CN" dirty="0"/>
              <a:t>}</a:t>
            </a:r>
          </a:p>
        </p:txBody>
      </p:sp>
      <p:sp>
        <p:nvSpPr>
          <p:cNvPr id="3" name="标题 4"/>
          <p:cNvSpPr txBox="1">
            <a:spLocks/>
          </p:cNvSpPr>
          <p:nvPr/>
        </p:nvSpPr>
        <p:spPr>
          <a:xfrm>
            <a:off x="738188" y="241301"/>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endParaRPr lang="en-US" altLang="zh-CN" dirty="0"/>
          </a:p>
        </p:txBody>
      </p:sp>
      <p:sp>
        <p:nvSpPr>
          <p:cNvPr id="4" name="标题 1"/>
          <p:cNvSpPr>
            <a:spLocks noGrp="1"/>
          </p:cNvSpPr>
          <p:nvPr>
            <p:ph type="title"/>
          </p:nvPr>
        </p:nvSpPr>
        <p:spPr>
          <a:xfrm>
            <a:off x="0" y="950913"/>
            <a:ext cx="6704013" cy="954087"/>
          </a:xfrm>
        </p:spPr>
        <p:txBody>
          <a:bodyPr>
            <a:noAutofit/>
          </a:bodyPr>
          <a:lstStyle/>
          <a:p>
            <a:pPr algn="l" eaLnBrk="1" fontAlgn="auto" hangingPunct="1">
              <a:spcAft>
                <a:spcPts val="0"/>
              </a:spcAft>
              <a:defRPr/>
            </a:pPr>
            <a:r>
              <a:rPr lang="zh-CN" altLang="en-US" dirty="0"/>
              <a:t>成员函数</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16</a:t>
            </a:fld>
            <a:endParaRPr lang="en-US" altLang="zh-CN" dirty="0"/>
          </a:p>
        </p:txBody>
      </p:sp>
    </p:spTree>
    <p:extLst>
      <p:ext uri="{BB962C8B-B14F-4D97-AF65-F5344CB8AC3E}">
        <p14:creationId xmlns:p14="http://schemas.microsoft.com/office/powerpoint/2010/main" val="42862060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0" y="950913"/>
            <a:ext cx="6704013" cy="954087"/>
          </a:xfrm>
        </p:spPr>
        <p:txBody>
          <a:bodyPr/>
          <a:lstStyle/>
          <a:p>
            <a:pPr algn="l"/>
            <a:r>
              <a:rPr lang="zh-CN" altLang="en-US" dirty="0"/>
              <a:t>数据成员</a:t>
            </a:r>
          </a:p>
        </p:txBody>
      </p:sp>
      <p:sp>
        <p:nvSpPr>
          <p:cNvPr id="453635" name="Rectangle 3"/>
          <p:cNvSpPr>
            <a:spLocks noGrp="1" noChangeArrowheads="1"/>
          </p:cNvSpPr>
          <p:nvPr>
            <p:ph type="body" idx="1"/>
          </p:nvPr>
        </p:nvSpPr>
        <p:spPr>
          <a:xfrm>
            <a:off x="533400" y="1676400"/>
            <a:ext cx="8077200" cy="914400"/>
          </a:xfrm>
        </p:spPr>
        <p:txBody>
          <a:bodyPr/>
          <a:lstStyle/>
          <a:p>
            <a:pPr>
              <a:buClrTx/>
            </a:pPr>
            <a:r>
              <a:rPr lang="zh-CN" altLang="en-US" sz="2400" dirty="0"/>
              <a:t>与一般的变量声明相同，但需要将它放在类的声明体中</a:t>
            </a:r>
            <a:endParaRPr lang="zh-CN" altLang="en-US" dirty="0"/>
          </a:p>
        </p:txBody>
      </p:sp>
      <p:sp>
        <p:nvSpPr>
          <p:cNvPr id="453636" name="Rectangle 4"/>
          <p:cNvSpPr>
            <a:spLocks noChangeArrowheads="1"/>
          </p:cNvSpPr>
          <p:nvPr/>
        </p:nvSpPr>
        <p:spPr bwMode="auto">
          <a:xfrm>
            <a:off x="609600" y="2226745"/>
            <a:ext cx="784860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55000"/>
              </a:lnSpc>
              <a:spcBef>
                <a:spcPct val="50000"/>
              </a:spcBef>
            </a:pPr>
            <a:r>
              <a:rPr lang="en-US" altLang="zh-CN" sz="2000" b="1" dirty="0"/>
              <a:t>class</a:t>
            </a:r>
            <a:r>
              <a:rPr lang="en-US" altLang="zh-CN" sz="2000" dirty="0"/>
              <a:t>  </a:t>
            </a:r>
            <a:r>
              <a:rPr lang="en-US" altLang="zh-CN" sz="2000" b="1" dirty="0"/>
              <a:t>complex{</a:t>
            </a:r>
          </a:p>
          <a:p>
            <a:pPr eaLnBrk="0" hangingPunct="0">
              <a:lnSpc>
                <a:spcPct val="55000"/>
              </a:lnSpc>
              <a:spcBef>
                <a:spcPct val="50000"/>
              </a:spcBef>
            </a:pPr>
            <a:r>
              <a:rPr lang="en-US" altLang="zh-CN" sz="2000" b="1" dirty="0"/>
              <a:t>	private:</a:t>
            </a:r>
          </a:p>
          <a:p>
            <a:pPr eaLnBrk="0" hangingPunct="0">
              <a:lnSpc>
                <a:spcPct val="55000"/>
              </a:lnSpc>
              <a:spcBef>
                <a:spcPct val="50000"/>
              </a:spcBef>
            </a:pPr>
            <a:r>
              <a:rPr lang="en-US" altLang="zh-CN" sz="2000" b="1" dirty="0"/>
              <a:t>		double real;</a:t>
            </a:r>
          </a:p>
          <a:p>
            <a:pPr eaLnBrk="0" hangingPunct="0">
              <a:lnSpc>
                <a:spcPct val="55000"/>
              </a:lnSpc>
              <a:spcBef>
                <a:spcPct val="50000"/>
              </a:spcBef>
            </a:pPr>
            <a:r>
              <a:rPr lang="en-US" altLang="zh-CN" sz="2000" b="1" dirty="0"/>
              <a:t>		double </a:t>
            </a:r>
            <a:r>
              <a:rPr lang="en-US" altLang="zh-CN" sz="2000" b="1" dirty="0" err="1"/>
              <a:t>imag</a:t>
            </a:r>
            <a:r>
              <a:rPr lang="en-US" altLang="zh-CN" sz="2000" b="1" dirty="0"/>
              <a:t>;</a:t>
            </a:r>
          </a:p>
          <a:p>
            <a:pPr eaLnBrk="0" hangingPunct="0">
              <a:lnSpc>
                <a:spcPct val="55000"/>
              </a:lnSpc>
              <a:spcBef>
                <a:spcPct val="50000"/>
              </a:spcBef>
            </a:pPr>
            <a:r>
              <a:rPr lang="en-US" altLang="zh-CN" sz="2000" b="1" dirty="0"/>
              <a:t>	public:</a:t>
            </a:r>
          </a:p>
          <a:p>
            <a:pPr eaLnBrk="0" hangingPunct="0">
              <a:lnSpc>
                <a:spcPct val="55000"/>
              </a:lnSpc>
              <a:spcBef>
                <a:spcPct val="50000"/>
              </a:spcBef>
            </a:pPr>
            <a:r>
              <a:rPr lang="en-US" altLang="zh-CN" sz="2000" b="1" dirty="0"/>
              <a:t>		void </a:t>
            </a:r>
            <a:r>
              <a:rPr lang="en-US" altLang="zh-CN" sz="2000" b="1" dirty="0" err="1"/>
              <a:t>init</a:t>
            </a:r>
            <a:r>
              <a:rPr lang="en-US" altLang="zh-CN" sz="2000" b="1" dirty="0"/>
              <a:t> (double </a:t>
            </a:r>
            <a:r>
              <a:rPr lang="en-US" altLang="zh-CN" sz="2000" b="1" dirty="0" err="1"/>
              <a:t>r,double</a:t>
            </a:r>
            <a:r>
              <a:rPr lang="en-US" altLang="zh-CN" sz="2000" b="1" dirty="0"/>
              <a:t> </a:t>
            </a:r>
            <a:r>
              <a:rPr lang="en-US" altLang="zh-CN" sz="2000" b="1" dirty="0" err="1"/>
              <a:t>i</a:t>
            </a:r>
            <a:r>
              <a:rPr lang="en-US" altLang="zh-CN" sz="2000" b="1" dirty="0"/>
              <a:t>){real=r; </a:t>
            </a:r>
            <a:r>
              <a:rPr lang="en-US" altLang="zh-CN" sz="2000" b="1" dirty="0" err="1"/>
              <a:t>imag</a:t>
            </a:r>
            <a:r>
              <a:rPr lang="en-US" altLang="zh-CN" sz="2000" b="1" dirty="0"/>
              <a:t>=</a:t>
            </a:r>
            <a:r>
              <a:rPr lang="en-US" altLang="zh-CN" sz="2000" b="1" dirty="0" err="1"/>
              <a:t>i</a:t>
            </a:r>
            <a:r>
              <a:rPr lang="en-US" altLang="zh-CN" sz="2000" b="1" dirty="0"/>
              <a:t>;}</a:t>
            </a:r>
          </a:p>
          <a:p>
            <a:pPr eaLnBrk="0" hangingPunct="0">
              <a:lnSpc>
                <a:spcPct val="55000"/>
              </a:lnSpc>
              <a:spcBef>
                <a:spcPct val="50000"/>
              </a:spcBef>
            </a:pPr>
            <a:r>
              <a:rPr lang="en-US" altLang="zh-CN" sz="2000" b="1" dirty="0"/>
              <a:t> 		double </a:t>
            </a:r>
            <a:r>
              <a:rPr lang="en-US" altLang="zh-CN" sz="2000" b="1" dirty="0" err="1"/>
              <a:t>realcomplex</a:t>
            </a:r>
            <a:r>
              <a:rPr lang="en-US" altLang="zh-CN" sz="2000" b="1" dirty="0"/>
              <a:t>(){return real;}</a:t>
            </a:r>
          </a:p>
          <a:p>
            <a:pPr eaLnBrk="0" hangingPunct="0">
              <a:lnSpc>
                <a:spcPct val="55000"/>
              </a:lnSpc>
              <a:spcBef>
                <a:spcPct val="50000"/>
              </a:spcBef>
            </a:pPr>
            <a:r>
              <a:rPr lang="en-US" altLang="zh-CN" sz="2000" b="1" dirty="0"/>
              <a:t>		double </a:t>
            </a:r>
            <a:r>
              <a:rPr lang="en-US" altLang="zh-CN" sz="2000" b="1" dirty="0" err="1"/>
              <a:t>imagcomplex</a:t>
            </a:r>
            <a:r>
              <a:rPr lang="en-US" altLang="zh-CN" sz="2000" b="1" dirty="0"/>
              <a:t>(){return </a:t>
            </a:r>
            <a:r>
              <a:rPr lang="en-US" altLang="zh-CN" sz="2000" b="1" dirty="0" err="1"/>
              <a:t>imag</a:t>
            </a:r>
            <a:r>
              <a:rPr lang="en-US" altLang="zh-CN" sz="2000" b="1" dirty="0"/>
              <a:t>;}</a:t>
            </a:r>
          </a:p>
          <a:p>
            <a:pPr eaLnBrk="0" hangingPunct="0">
              <a:lnSpc>
                <a:spcPct val="55000"/>
              </a:lnSpc>
              <a:spcBef>
                <a:spcPct val="50000"/>
              </a:spcBef>
            </a:pPr>
            <a:r>
              <a:rPr lang="en-US" altLang="zh-CN" sz="2000" b="1" dirty="0"/>
              <a:t>		double </a:t>
            </a:r>
            <a:r>
              <a:rPr lang="en-US" altLang="zh-CN" sz="2000" b="1" dirty="0" err="1"/>
              <a:t>abscomplex</a:t>
            </a:r>
            <a:r>
              <a:rPr lang="en-US" altLang="zh-CN" sz="2000" b="1" dirty="0"/>
              <a:t>() 	{</a:t>
            </a:r>
          </a:p>
          <a:p>
            <a:pPr eaLnBrk="0" hangingPunct="0">
              <a:lnSpc>
                <a:spcPct val="55000"/>
              </a:lnSpc>
              <a:spcBef>
                <a:spcPct val="50000"/>
              </a:spcBef>
            </a:pPr>
            <a:r>
              <a:rPr lang="en-US" altLang="zh-CN" sz="2000" b="1" dirty="0"/>
              <a:t>			double t;</a:t>
            </a:r>
          </a:p>
          <a:p>
            <a:pPr eaLnBrk="0" hangingPunct="0">
              <a:lnSpc>
                <a:spcPct val="55000"/>
              </a:lnSpc>
              <a:spcBef>
                <a:spcPct val="50000"/>
              </a:spcBef>
            </a:pPr>
            <a:r>
              <a:rPr lang="en-US" altLang="zh-CN" sz="2000" b="1" dirty="0"/>
              <a:t>			t=real*</a:t>
            </a:r>
            <a:r>
              <a:rPr lang="en-US" altLang="zh-CN" sz="2000" b="1" dirty="0" err="1"/>
              <a:t>real+imag</a:t>
            </a:r>
            <a:r>
              <a:rPr lang="en-US" altLang="zh-CN" sz="2000" b="1" dirty="0"/>
              <a:t>*</a:t>
            </a:r>
            <a:r>
              <a:rPr lang="en-US" altLang="zh-CN" sz="2000" b="1" dirty="0" err="1"/>
              <a:t>imag</a:t>
            </a:r>
            <a:r>
              <a:rPr lang="en-US" altLang="zh-CN" sz="2000" b="1" dirty="0"/>
              <a:t>;</a:t>
            </a:r>
          </a:p>
          <a:p>
            <a:pPr eaLnBrk="0" hangingPunct="0">
              <a:lnSpc>
                <a:spcPct val="55000"/>
              </a:lnSpc>
              <a:spcBef>
                <a:spcPct val="50000"/>
              </a:spcBef>
            </a:pPr>
            <a:r>
              <a:rPr lang="en-US" altLang="zh-CN" sz="2000" b="1" dirty="0"/>
              <a:t>			return </a:t>
            </a:r>
            <a:r>
              <a:rPr lang="en-US" altLang="zh-CN" sz="2000" b="1" dirty="0" err="1"/>
              <a:t>sqrt</a:t>
            </a:r>
            <a:r>
              <a:rPr lang="en-US" altLang="zh-CN" sz="2000" b="1" dirty="0"/>
              <a:t>(t);</a:t>
            </a:r>
          </a:p>
          <a:p>
            <a:pPr eaLnBrk="0" hangingPunct="0">
              <a:lnSpc>
                <a:spcPct val="55000"/>
              </a:lnSpc>
              <a:spcBef>
                <a:spcPct val="50000"/>
              </a:spcBef>
            </a:pPr>
            <a:r>
              <a:rPr lang="en-US" altLang="zh-CN" sz="2000" b="1" dirty="0"/>
              <a:t>	   	}</a:t>
            </a:r>
          </a:p>
          <a:p>
            <a:pPr eaLnBrk="0" hangingPunct="0">
              <a:lnSpc>
                <a:spcPct val="55000"/>
              </a:lnSpc>
              <a:spcBef>
                <a:spcPct val="50000"/>
              </a:spcBef>
            </a:pPr>
            <a:r>
              <a:rPr lang="en-US" altLang="zh-CN" sz="2000" b="1" dirty="0"/>
              <a:t>};</a:t>
            </a:r>
          </a:p>
        </p:txBody>
      </p:sp>
      <p:sp>
        <p:nvSpPr>
          <p:cNvPr id="5" name="标题 4"/>
          <p:cNvSpPr txBox="1">
            <a:spLocks/>
          </p:cNvSpPr>
          <p:nvPr/>
        </p:nvSpPr>
        <p:spPr>
          <a:xfrm>
            <a:off x="738188" y="241301"/>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Autofit/>
          </a:bodyPr>
          <a:lstStyle>
            <a:lvl1pPr algn="ctr" eaLnBrk="1" fontAlgn="auto" hangingPunct="1">
              <a:spcAft>
                <a:spcPts val="0"/>
              </a:spcAft>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endParaRPr lang="en-US" altLang="zh-CN"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17</a:t>
            </a:fld>
            <a:endParaRPr lang="en-US" altLang="zh-CN" dirty="0"/>
          </a:p>
        </p:txBody>
      </p:sp>
    </p:spTree>
    <p:extLst>
      <p:ext uri="{BB962C8B-B14F-4D97-AF65-F5344CB8AC3E}">
        <p14:creationId xmlns:p14="http://schemas.microsoft.com/office/powerpoint/2010/main" val="323755372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0" y="950913"/>
            <a:ext cx="6704013" cy="954087"/>
          </a:xfrm>
        </p:spPr>
        <p:txBody>
          <a:bodyPr/>
          <a:lstStyle/>
          <a:p>
            <a:pPr algn="l" eaLnBrk="1" hangingPunct="1"/>
            <a:r>
              <a:rPr lang="en-US" altLang="zh-CN" dirty="0"/>
              <a:t>4.2.3 </a:t>
            </a:r>
            <a:r>
              <a:rPr lang="zh-CN" altLang="en-US" dirty="0"/>
              <a:t>对象</a:t>
            </a:r>
          </a:p>
        </p:txBody>
      </p:sp>
      <p:sp>
        <p:nvSpPr>
          <p:cNvPr id="3" name="内容占位符 2"/>
          <p:cNvSpPr>
            <a:spLocks noGrp="1"/>
          </p:cNvSpPr>
          <p:nvPr>
            <p:ph idx="1"/>
          </p:nvPr>
        </p:nvSpPr>
        <p:spPr>
          <a:xfrm>
            <a:off x="216694" y="1816768"/>
            <a:ext cx="8686800" cy="4787900"/>
          </a:xfrm>
        </p:spPr>
        <p:txBody>
          <a:bodyPr>
            <a:normAutofit/>
          </a:bodyPr>
          <a:lstStyle/>
          <a:p>
            <a:pPr marL="457200" indent="-457200" eaLnBrk="1" fontAlgn="auto" hangingPunct="1">
              <a:spcAft>
                <a:spcPts val="0"/>
              </a:spcAft>
              <a:buClr>
                <a:schemeClr val="accent3"/>
              </a:buClr>
              <a:buFont typeface="Georgia"/>
              <a:buChar char="•"/>
              <a:defRPr/>
            </a:pPr>
            <a:r>
              <a:rPr lang="zh-CN" altLang="en-US" sz="2800" dirty="0">
                <a:latin typeface="宋体" pitchFamily="2" charset="-122"/>
              </a:rPr>
              <a:t>类的对象是该类的某一特定实体，即</a:t>
            </a:r>
            <a:r>
              <a:rPr lang="zh-CN" altLang="en-US" sz="2800" dirty="0">
                <a:solidFill>
                  <a:srgbClr val="FF0000"/>
                </a:solidFill>
                <a:latin typeface="宋体" pitchFamily="2" charset="-122"/>
              </a:rPr>
              <a:t>类</a:t>
            </a:r>
            <a:r>
              <a:rPr lang="zh-CN" altLang="en-US" sz="2800" dirty="0">
                <a:latin typeface="宋体" pitchFamily="2" charset="-122"/>
              </a:rPr>
              <a:t>类型的变量。</a:t>
            </a:r>
          </a:p>
          <a:p>
            <a:pPr marL="457200" indent="-457200" eaLnBrk="1" fontAlgn="auto" hangingPunct="1">
              <a:lnSpc>
                <a:spcPct val="120000"/>
              </a:lnSpc>
              <a:spcAft>
                <a:spcPts val="0"/>
              </a:spcAft>
              <a:buClr>
                <a:schemeClr val="accent3"/>
              </a:buClr>
              <a:buFont typeface="Georgia"/>
              <a:buChar char="•"/>
              <a:defRPr/>
            </a:pPr>
            <a:r>
              <a:rPr lang="zh-CN" altLang="en-US" sz="2800" dirty="0">
                <a:latin typeface="宋体" pitchFamily="2" charset="-122"/>
              </a:rPr>
              <a:t>声明形式：</a:t>
            </a:r>
            <a:br>
              <a:rPr lang="zh-CN" altLang="en-US" sz="2800" dirty="0">
                <a:latin typeface="宋体" pitchFamily="2" charset="-122"/>
              </a:rPr>
            </a:br>
            <a:r>
              <a:rPr lang="zh-CN" altLang="en-US" sz="2800" dirty="0">
                <a:latin typeface="宋体" pitchFamily="2" charset="-122"/>
              </a:rPr>
              <a:t>  类名  对象名；</a:t>
            </a:r>
          </a:p>
          <a:p>
            <a:pPr marL="457200" indent="-457200" eaLnBrk="1" fontAlgn="auto" hangingPunct="1">
              <a:spcAft>
                <a:spcPts val="0"/>
              </a:spcAft>
              <a:buClr>
                <a:schemeClr val="accent3"/>
              </a:buClr>
              <a:buFont typeface="Georgia"/>
              <a:buChar char="•"/>
              <a:defRPr/>
            </a:pPr>
            <a:r>
              <a:rPr lang="zh-CN" altLang="en-US" sz="2800" dirty="0">
                <a:latin typeface="宋体" pitchFamily="2" charset="-122"/>
              </a:rPr>
              <a:t>例：</a:t>
            </a:r>
            <a:r>
              <a:rPr lang="en-US" altLang="zh-CN" sz="2800" dirty="0"/>
              <a:t>Clock  </a:t>
            </a:r>
            <a:r>
              <a:rPr lang="en-US" altLang="zh-CN" sz="2800" dirty="0" err="1"/>
              <a:t>myClock</a:t>
            </a:r>
            <a:r>
              <a:rPr lang="en-US" altLang="zh-CN" sz="2800" dirty="0"/>
              <a:t>;</a:t>
            </a:r>
          </a:p>
          <a:p>
            <a:pPr marL="365760" indent="-256032" eaLnBrk="1" fontAlgn="auto" hangingPunct="1">
              <a:lnSpc>
                <a:spcPct val="120000"/>
              </a:lnSpc>
              <a:spcAft>
                <a:spcPts val="0"/>
              </a:spcAft>
              <a:buClr>
                <a:schemeClr val="accent3"/>
              </a:buClr>
              <a:buFont typeface="Georgia"/>
              <a:buChar char="•"/>
              <a:defRPr/>
            </a:pPr>
            <a:r>
              <a:rPr lang="zh-CN" altLang="en-US" sz="2800" dirty="0"/>
              <a:t> </a:t>
            </a:r>
            <a:r>
              <a:rPr lang="zh-CN" altLang="en-US" sz="2800" b="1" dirty="0">
                <a:solidFill>
                  <a:srgbClr val="FF0000"/>
                </a:solidFill>
              </a:rPr>
              <a:t>类中</a:t>
            </a:r>
            <a:r>
              <a:rPr lang="zh-CN" altLang="en-US" sz="2800" dirty="0"/>
              <a:t>成员互访</a:t>
            </a:r>
          </a:p>
          <a:p>
            <a:pPr marL="658368" lvl="1" indent="-246888" eaLnBrk="1" fontAlgn="auto" hangingPunct="1">
              <a:lnSpc>
                <a:spcPct val="120000"/>
              </a:lnSpc>
              <a:spcAft>
                <a:spcPts val="0"/>
              </a:spcAft>
              <a:buFont typeface="Georgia"/>
              <a:buChar char="▫"/>
              <a:defRPr/>
            </a:pPr>
            <a:r>
              <a:rPr lang="zh-CN" altLang="en-US" sz="2400" dirty="0"/>
              <a:t>直接使用成员名</a:t>
            </a:r>
          </a:p>
          <a:p>
            <a:pPr marL="365760" indent="-256032" eaLnBrk="1" fontAlgn="auto" hangingPunct="1">
              <a:lnSpc>
                <a:spcPct val="120000"/>
              </a:lnSpc>
              <a:spcAft>
                <a:spcPts val="0"/>
              </a:spcAft>
              <a:buClr>
                <a:schemeClr val="accent3"/>
              </a:buClr>
              <a:buFont typeface="Georgia"/>
              <a:buChar char="•"/>
              <a:defRPr/>
            </a:pPr>
            <a:r>
              <a:rPr lang="zh-CN" altLang="en-US" sz="2800" dirty="0"/>
              <a:t> </a:t>
            </a:r>
            <a:r>
              <a:rPr lang="zh-CN" altLang="en-US" sz="2800" b="1" dirty="0">
                <a:solidFill>
                  <a:srgbClr val="FF0000"/>
                </a:solidFill>
              </a:rPr>
              <a:t>类外</a:t>
            </a:r>
            <a:r>
              <a:rPr lang="zh-CN" altLang="en-US" sz="2800" dirty="0"/>
              <a:t>访问</a:t>
            </a:r>
          </a:p>
          <a:p>
            <a:pPr marL="658368" lvl="1" indent="-246888" eaLnBrk="1" fontAlgn="auto" hangingPunct="1">
              <a:lnSpc>
                <a:spcPct val="120000"/>
              </a:lnSpc>
              <a:spcAft>
                <a:spcPts val="0"/>
              </a:spcAft>
              <a:buFont typeface="Georgia"/>
              <a:buChar char="▫"/>
              <a:defRPr/>
            </a:pPr>
            <a:r>
              <a:rPr lang="zh-CN" altLang="en-US" sz="2400" dirty="0"/>
              <a:t>使用“</a:t>
            </a:r>
            <a:r>
              <a:rPr lang="zh-CN" altLang="en-US" sz="2400" dirty="0">
                <a:solidFill>
                  <a:srgbClr val="C00000"/>
                </a:solidFill>
              </a:rPr>
              <a:t>对象名</a:t>
            </a:r>
            <a:r>
              <a:rPr lang="en-US" altLang="zh-CN" sz="2400" dirty="0">
                <a:solidFill>
                  <a:srgbClr val="C00000"/>
                </a:solidFill>
              </a:rPr>
              <a:t>.</a:t>
            </a:r>
            <a:r>
              <a:rPr lang="zh-CN" altLang="en-US" sz="2400" dirty="0">
                <a:solidFill>
                  <a:srgbClr val="C00000"/>
                </a:solidFill>
              </a:rPr>
              <a:t>成员名</a:t>
            </a:r>
            <a:r>
              <a:rPr lang="zh-CN" altLang="en-US" sz="2400" dirty="0"/>
              <a:t>”方式访问</a:t>
            </a:r>
            <a:r>
              <a:rPr lang="zh-CN" altLang="en-US" sz="2400" dirty="0">
                <a:solidFill>
                  <a:srgbClr val="CCFFFF"/>
                </a:solidFill>
              </a:rPr>
              <a:t> </a:t>
            </a:r>
            <a:r>
              <a:rPr lang="en-US" altLang="zh-CN" sz="2400" dirty="0">
                <a:solidFill>
                  <a:srgbClr val="C00000"/>
                </a:solidFill>
              </a:rPr>
              <a:t>public</a:t>
            </a:r>
            <a:r>
              <a:rPr lang="zh-CN" altLang="en-US" sz="2400" dirty="0"/>
              <a:t>属性的成员</a:t>
            </a:r>
          </a:p>
          <a:p>
            <a:pPr marL="365760" indent="-256032" eaLnBrk="1" fontAlgn="auto" hangingPunct="1">
              <a:spcAft>
                <a:spcPts val="0"/>
              </a:spcAft>
              <a:buClr>
                <a:schemeClr val="accent3"/>
              </a:buClr>
              <a:buFont typeface="Georgia"/>
              <a:buChar char="•"/>
              <a:defRPr/>
            </a:pPr>
            <a:endParaRPr lang="zh-CN" altLang="en-US" sz="2800" dirty="0"/>
          </a:p>
        </p:txBody>
      </p:sp>
      <p:sp>
        <p:nvSpPr>
          <p:cNvPr id="5" name="标题 4"/>
          <p:cNvSpPr txBox="1">
            <a:spLocks/>
          </p:cNvSpPr>
          <p:nvPr/>
        </p:nvSpPr>
        <p:spPr>
          <a:xfrm>
            <a:off x="738188" y="23812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18</a:t>
            </a:fld>
            <a:endParaRPr lang="en-US" altLang="zh-CN" dirty="0"/>
          </a:p>
        </p:txBody>
      </p:sp>
    </p:spTree>
    <p:extLst>
      <p:ext uri="{BB962C8B-B14F-4D97-AF65-F5344CB8AC3E}">
        <p14:creationId xmlns:p14="http://schemas.microsoft.com/office/powerpoint/2010/main" val="391284730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0" y="950913"/>
            <a:ext cx="6704013" cy="954087"/>
          </a:xfrm>
        </p:spPr>
        <p:txBody>
          <a:bodyPr/>
          <a:lstStyle/>
          <a:p>
            <a:pPr algn="l" eaLnBrk="1" hangingPunct="1"/>
            <a:r>
              <a:rPr lang="en-US" altLang="zh-CN" dirty="0"/>
              <a:t>4.2.4 </a:t>
            </a:r>
            <a:r>
              <a:rPr lang="zh-CN" altLang="en-US" dirty="0"/>
              <a:t>类的成员函数</a:t>
            </a:r>
          </a:p>
        </p:txBody>
      </p:sp>
      <p:sp>
        <p:nvSpPr>
          <p:cNvPr id="30723" name="内容占位符 2"/>
          <p:cNvSpPr>
            <a:spLocks noGrp="1"/>
          </p:cNvSpPr>
          <p:nvPr>
            <p:ph idx="1"/>
          </p:nvPr>
        </p:nvSpPr>
        <p:spPr>
          <a:xfrm>
            <a:off x="533400" y="1828800"/>
            <a:ext cx="8029575" cy="4953000"/>
          </a:xfrm>
        </p:spPr>
        <p:txBody>
          <a:bodyPr/>
          <a:lstStyle/>
          <a:p>
            <a:pPr eaLnBrk="1" hangingPunct="1">
              <a:lnSpc>
                <a:spcPct val="150000"/>
              </a:lnSpc>
              <a:spcAft>
                <a:spcPts val="1200"/>
              </a:spcAft>
            </a:pPr>
            <a:r>
              <a:rPr lang="zh-CN" altLang="en-US" sz="2800" dirty="0"/>
              <a:t>在类中说明原型，可在类外给出函数体实现，并在函数名前使用类名加以限定。也可以直接在类中给出函数体，形成</a:t>
            </a:r>
            <a:r>
              <a:rPr lang="zh-CN" altLang="en-US" sz="2800" dirty="0">
                <a:solidFill>
                  <a:srgbClr val="FF0000"/>
                </a:solidFill>
              </a:rPr>
              <a:t>内联成员函数</a:t>
            </a:r>
            <a:r>
              <a:rPr lang="zh-CN" altLang="en-US" sz="2800" dirty="0"/>
              <a:t>。</a:t>
            </a:r>
          </a:p>
          <a:p>
            <a:pPr eaLnBrk="1" hangingPunct="1">
              <a:lnSpc>
                <a:spcPct val="150000"/>
              </a:lnSpc>
              <a:spcAft>
                <a:spcPts val="1200"/>
              </a:spcAft>
            </a:pPr>
            <a:r>
              <a:rPr lang="zh-CN" altLang="en-US" sz="2800" dirty="0"/>
              <a:t>允许声明重载函数和以带默认形参值的函数</a:t>
            </a:r>
          </a:p>
          <a:p>
            <a:pPr eaLnBrk="1" hangingPunct="1"/>
            <a:endParaRPr lang="zh-CN" altLang="en-US" sz="2800" dirty="0"/>
          </a:p>
        </p:txBody>
      </p:sp>
      <p:sp>
        <p:nvSpPr>
          <p:cNvPr id="5" name="标题 4"/>
          <p:cNvSpPr txBox="1">
            <a:spLocks/>
          </p:cNvSpPr>
          <p:nvPr/>
        </p:nvSpPr>
        <p:spPr>
          <a:xfrm>
            <a:off x="738188" y="257175"/>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ctr"/>
            <a:r>
              <a:rPr lang="en-US" altLang="zh-CN" dirty="0"/>
              <a:t>4.2 </a:t>
            </a:r>
            <a:r>
              <a:rPr lang="zh-CN" altLang="en-US" dirty="0"/>
              <a:t> 类和对象</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19</a:t>
            </a:fld>
            <a:endParaRPr lang="en-US" altLang="zh-CN" dirty="0"/>
          </a:p>
        </p:txBody>
      </p:sp>
    </p:spTree>
    <p:extLst>
      <p:ext uri="{BB962C8B-B14F-4D97-AF65-F5344CB8AC3E}">
        <p14:creationId xmlns:p14="http://schemas.microsoft.com/office/powerpoint/2010/main" val="20363912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1219200" y="0"/>
            <a:ext cx="6704013" cy="954087"/>
          </a:xfrm>
        </p:spPr>
        <p:txBody>
          <a:bodyPr/>
          <a:lstStyle/>
          <a:p>
            <a:pPr eaLnBrk="1" hangingPunct="1"/>
            <a:r>
              <a:rPr lang="zh-CN" altLang="en-US"/>
              <a:t>目录</a:t>
            </a:r>
          </a:p>
        </p:txBody>
      </p:sp>
      <p:sp>
        <p:nvSpPr>
          <p:cNvPr id="4100" name="Rectangle 5"/>
          <p:cNvSpPr>
            <a:spLocks noGrp="1" noChangeArrowheads="1"/>
          </p:cNvSpPr>
          <p:nvPr>
            <p:ph idx="1"/>
          </p:nvPr>
        </p:nvSpPr>
        <p:spPr>
          <a:xfrm>
            <a:off x="838200" y="1371600"/>
            <a:ext cx="7467600" cy="5072062"/>
          </a:xfrm>
          <a:noFill/>
          <a:ln w="9525">
            <a:noFill/>
            <a:miter lim="800000"/>
            <a:headEnd/>
            <a:tailEnd/>
          </a:ln>
          <a:effectLst/>
        </p:spPr>
        <p:txBody>
          <a:bodyPr vert="horz" wrap="square" lIns="91440" tIns="45720" rIns="91440" bIns="45720" numCol="1" anchor="t" anchorCtr="0" compatLnSpc="1">
            <a:prstTxWarp prst="textNoShape">
              <a:avLst/>
            </a:prstTxWarp>
          </a:bodyPr>
          <a:lstStyle/>
          <a:p>
            <a:pPr marL="0" indent="0" eaLnBrk="1" hangingPunct="1">
              <a:lnSpc>
                <a:spcPct val="100000"/>
              </a:lnSpc>
              <a:buFont typeface="Georgia" panose="02040502050405020303" pitchFamily="18" charset="0"/>
              <a:buNone/>
            </a:pPr>
            <a:r>
              <a:rPr lang="en-US" altLang="zh-CN" sz="2800" dirty="0"/>
              <a:t>4.1  </a:t>
            </a:r>
            <a:r>
              <a:rPr lang="zh-CN" altLang="en-US" sz="2800" dirty="0"/>
              <a:t>面向对象程序设计的基本特点</a:t>
            </a:r>
            <a:endParaRPr lang="en-US" altLang="zh-CN" sz="2800" dirty="0"/>
          </a:p>
          <a:p>
            <a:pPr marL="0" indent="0" eaLnBrk="1" hangingPunct="1">
              <a:lnSpc>
                <a:spcPct val="100000"/>
              </a:lnSpc>
              <a:buFont typeface="Georgia" panose="02040502050405020303" pitchFamily="18" charset="0"/>
              <a:buNone/>
            </a:pPr>
            <a:r>
              <a:rPr lang="en-US" altLang="zh-CN" sz="2800" dirty="0"/>
              <a:t>4.2  </a:t>
            </a:r>
            <a:r>
              <a:rPr lang="zh-CN" altLang="en-US" sz="2800" dirty="0"/>
              <a:t>类和对象</a:t>
            </a:r>
            <a:endParaRPr lang="en-US" altLang="zh-CN" sz="2800" dirty="0"/>
          </a:p>
          <a:p>
            <a:pPr marL="0" indent="0" eaLnBrk="1" hangingPunct="1">
              <a:lnSpc>
                <a:spcPct val="100000"/>
              </a:lnSpc>
              <a:buFont typeface="Georgia" panose="02040502050405020303" pitchFamily="18" charset="0"/>
              <a:buNone/>
            </a:pPr>
            <a:r>
              <a:rPr lang="en-US" altLang="zh-CN" sz="2800" dirty="0"/>
              <a:t>4.3  </a:t>
            </a:r>
            <a:r>
              <a:rPr lang="zh-CN" altLang="en-US" sz="2800" dirty="0"/>
              <a:t>构造函数和析构函数</a:t>
            </a:r>
            <a:endParaRPr lang="en-US" altLang="zh-CN" sz="2800" dirty="0"/>
          </a:p>
          <a:p>
            <a:pPr marL="0" indent="0" eaLnBrk="1" hangingPunct="1">
              <a:lnSpc>
                <a:spcPct val="100000"/>
              </a:lnSpc>
              <a:buFont typeface="Georgia" panose="02040502050405020303" pitchFamily="18" charset="0"/>
              <a:buNone/>
            </a:pPr>
            <a:r>
              <a:rPr lang="en-US" altLang="zh-CN" sz="2800" dirty="0"/>
              <a:t>4.4  </a:t>
            </a:r>
            <a:r>
              <a:rPr lang="zh-CN" altLang="en-US" sz="2800" dirty="0"/>
              <a:t>类的组合</a:t>
            </a:r>
            <a:endParaRPr lang="en-US" altLang="zh-CN" sz="2800" dirty="0"/>
          </a:p>
          <a:p>
            <a:pPr marL="0" indent="0" eaLnBrk="1" hangingPunct="1">
              <a:lnSpc>
                <a:spcPct val="100000"/>
              </a:lnSpc>
              <a:buFont typeface="Georgia" panose="02040502050405020303" pitchFamily="18" charset="0"/>
              <a:buNone/>
            </a:pPr>
            <a:r>
              <a:rPr lang="en-US" altLang="zh-CN" sz="2800" dirty="0"/>
              <a:t>4.5  UML</a:t>
            </a:r>
            <a:r>
              <a:rPr lang="zh-CN" altLang="en-US" sz="2800" dirty="0"/>
              <a:t>图形标识</a:t>
            </a:r>
            <a:endParaRPr lang="en-US" altLang="zh-CN" sz="2800" dirty="0"/>
          </a:p>
          <a:p>
            <a:pPr marL="0" indent="0" eaLnBrk="1" hangingPunct="1">
              <a:lnSpc>
                <a:spcPct val="100000"/>
              </a:lnSpc>
              <a:buFont typeface="Georgia" panose="02040502050405020303" pitchFamily="18" charset="0"/>
              <a:buNone/>
            </a:pPr>
            <a:r>
              <a:rPr lang="en-US" altLang="zh-CN" sz="2800" dirty="0"/>
              <a:t>4.6  </a:t>
            </a:r>
            <a:r>
              <a:rPr lang="zh-CN" altLang="en-US" sz="2800" dirty="0"/>
              <a:t>结构体和联合体</a:t>
            </a:r>
            <a:endParaRPr lang="en-US" altLang="zh-CN" sz="2800" dirty="0"/>
          </a:p>
          <a:p>
            <a:pPr marL="0" indent="0" eaLnBrk="1" hangingPunct="1">
              <a:lnSpc>
                <a:spcPct val="100000"/>
              </a:lnSpc>
              <a:buFont typeface="Georgia" panose="02040502050405020303" pitchFamily="18" charset="0"/>
              <a:buNone/>
            </a:pPr>
            <a:r>
              <a:rPr lang="en-US" altLang="zh-CN" sz="2800" dirty="0"/>
              <a:t>4.7  </a:t>
            </a:r>
            <a:r>
              <a:rPr lang="zh-CN" altLang="en-US" sz="2800" dirty="0"/>
              <a:t>综合实例</a:t>
            </a:r>
            <a:r>
              <a:rPr lang="en-US" altLang="zh-CN" sz="2800" dirty="0"/>
              <a:t>——</a:t>
            </a:r>
            <a:r>
              <a:rPr lang="zh-CN" altLang="en-US" sz="2800" dirty="0"/>
              <a:t>个人银行账户管理程序</a:t>
            </a:r>
            <a:endParaRPr lang="en-US" altLang="zh-CN" sz="2800" dirty="0"/>
          </a:p>
          <a:p>
            <a:pPr marL="0" indent="0" eaLnBrk="1" hangingPunct="1">
              <a:lnSpc>
                <a:spcPct val="100000"/>
              </a:lnSpc>
              <a:buFont typeface="Georgia" panose="02040502050405020303" pitchFamily="18" charset="0"/>
              <a:buNone/>
            </a:pPr>
            <a:r>
              <a:rPr lang="en-US" altLang="zh-CN" sz="2800" dirty="0"/>
              <a:t>4.8  </a:t>
            </a:r>
            <a:r>
              <a:rPr lang="zh-CN" altLang="en-US" sz="2800" dirty="0"/>
              <a:t>深度探索</a:t>
            </a:r>
            <a:endParaRPr lang="en-US" altLang="zh-CN" sz="2800" dirty="0"/>
          </a:p>
          <a:p>
            <a:pPr marL="0" indent="0" eaLnBrk="1" hangingPunct="1">
              <a:lnSpc>
                <a:spcPct val="100000"/>
              </a:lnSpc>
              <a:buFont typeface="Georgia" panose="02040502050405020303" pitchFamily="18" charset="0"/>
              <a:buNone/>
            </a:pPr>
            <a:r>
              <a:rPr lang="en-US" altLang="zh-CN" sz="2800" dirty="0"/>
              <a:t>4.9  </a:t>
            </a:r>
            <a:r>
              <a:rPr lang="zh-CN" altLang="en-US" sz="2800" dirty="0"/>
              <a:t>小结</a:t>
            </a:r>
            <a:endParaRPr lang="en-US" altLang="zh-CN" sz="2800" dirty="0"/>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a:t>
            </a:fld>
            <a:endParaRPr lang="en-US" altLang="zh-CN" dirty="0"/>
          </a:p>
        </p:txBody>
      </p:sp>
    </p:spTree>
    <p:extLst>
      <p:ext uri="{BB962C8B-B14F-4D97-AF65-F5344CB8AC3E}">
        <p14:creationId xmlns:p14="http://schemas.microsoft.com/office/powerpoint/2010/main" val="164288883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6042" y="950913"/>
            <a:ext cx="6704013" cy="954087"/>
          </a:xfrm>
        </p:spPr>
        <p:txBody>
          <a:bodyPr/>
          <a:lstStyle/>
          <a:p>
            <a:pPr algn="l" eaLnBrk="1" hangingPunct="1"/>
            <a:r>
              <a:rPr lang="zh-CN" altLang="en-US"/>
              <a:t>内联成员函数</a:t>
            </a:r>
          </a:p>
        </p:txBody>
      </p:sp>
      <p:sp>
        <p:nvSpPr>
          <p:cNvPr id="31747" name="内容占位符 2"/>
          <p:cNvSpPr>
            <a:spLocks noGrp="1"/>
          </p:cNvSpPr>
          <p:nvPr>
            <p:ph idx="1"/>
          </p:nvPr>
        </p:nvSpPr>
        <p:spPr>
          <a:xfrm>
            <a:off x="569118" y="1869742"/>
            <a:ext cx="8029575" cy="4953000"/>
          </a:xfrm>
        </p:spPr>
        <p:txBody>
          <a:bodyPr/>
          <a:lstStyle/>
          <a:p>
            <a:pPr eaLnBrk="1" hangingPunct="1">
              <a:lnSpc>
                <a:spcPct val="130000"/>
              </a:lnSpc>
            </a:pPr>
            <a:r>
              <a:rPr lang="zh-CN" altLang="en-US" sz="2800" dirty="0"/>
              <a:t>为了提高运行时的效率，对于较简单的函数可以声明为内联形式。</a:t>
            </a:r>
          </a:p>
          <a:p>
            <a:pPr eaLnBrk="1" hangingPunct="1">
              <a:lnSpc>
                <a:spcPct val="130000"/>
              </a:lnSpc>
            </a:pPr>
            <a:r>
              <a:rPr lang="zh-CN" altLang="en-US" sz="2800" dirty="0"/>
              <a:t>内联函数体中不要有复杂结构（如循环语句和</a:t>
            </a:r>
            <a:r>
              <a:rPr lang="en-US" altLang="zh-CN" sz="2800" dirty="0"/>
              <a:t>switch</a:t>
            </a:r>
            <a:r>
              <a:rPr lang="zh-CN" altLang="en-US" sz="2800" dirty="0"/>
              <a:t>语句）。</a:t>
            </a:r>
          </a:p>
          <a:p>
            <a:pPr eaLnBrk="1" hangingPunct="1">
              <a:lnSpc>
                <a:spcPct val="130000"/>
              </a:lnSpc>
            </a:pPr>
            <a:r>
              <a:rPr lang="zh-CN" altLang="en-US" sz="2800" dirty="0"/>
              <a:t>在类中声明内联成员函数的方式：</a:t>
            </a:r>
          </a:p>
          <a:p>
            <a:pPr lvl="1" eaLnBrk="1" hangingPunct="1">
              <a:lnSpc>
                <a:spcPct val="130000"/>
              </a:lnSpc>
            </a:pPr>
            <a:r>
              <a:rPr lang="zh-CN" altLang="en-US" sz="2400" dirty="0">
                <a:solidFill>
                  <a:srgbClr val="FF0000"/>
                </a:solidFill>
              </a:rPr>
              <a:t>隐式</a:t>
            </a:r>
            <a:r>
              <a:rPr lang="en-US" altLang="zh-CN" sz="2400" dirty="0"/>
              <a:t>——</a:t>
            </a:r>
            <a:r>
              <a:rPr lang="zh-CN" altLang="en-US" sz="2400" dirty="0"/>
              <a:t>将函数体放在类的声明中。</a:t>
            </a:r>
          </a:p>
          <a:p>
            <a:pPr lvl="1" eaLnBrk="1" hangingPunct="1">
              <a:lnSpc>
                <a:spcPct val="130000"/>
              </a:lnSpc>
            </a:pPr>
            <a:r>
              <a:rPr lang="zh-CN" altLang="en-US" sz="2400" dirty="0">
                <a:solidFill>
                  <a:srgbClr val="FF0000"/>
                </a:solidFill>
              </a:rPr>
              <a:t>显式</a:t>
            </a:r>
            <a:r>
              <a:rPr lang="en-US" altLang="zh-CN" sz="2400" dirty="0"/>
              <a:t>——</a:t>
            </a:r>
            <a:r>
              <a:rPr lang="zh-CN" altLang="en-US" sz="2400" dirty="0"/>
              <a:t>使用</a:t>
            </a:r>
            <a:r>
              <a:rPr lang="en-US" altLang="zh-CN" sz="2400" dirty="0"/>
              <a:t>inline</a:t>
            </a:r>
            <a:r>
              <a:rPr lang="zh-CN" altLang="en-US" sz="2400" dirty="0"/>
              <a:t>关键字。</a:t>
            </a:r>
          </a:p>
          <a:p>
            <a:pPr eaLnBrk="1" hangingPunct="1"/>
            <a:endParaRPr lang="zh-CN" altLang="en-US" sz="2800" dirty="0"/>
          </a:p>
        </p:txBody>
      </p:sp>
      <p:sp>
        <p:nvSpPr>
          <p:cNvPr id="5" name="标题 4"/>
          <p:cNvSpPr txBox="1">
            <a:spLocks/>
          </p:cNvSpPr>
          <p:nvPr/>
        </p:nvSpPr>
        <p:spPr>
          <a:xfrm>
            <a:off x="762000" y="0"/>
            <a:ext cx="7643812"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endParaRPr lang="en-US" altLang="zh-CN" dirty="0"/>
          </a:p>
          <a:p>
            <a:r>
              <a:rPr lang="zh-CN" altLang="en-US" dirty="0"/>
              <a:t> </a:t>
            </a:r>
            <a:r>
              <a:rPr lang="en-US" altLang="zh-CN" dirty="0"/>
              <a:t>—— 4.2.4 </a:t>
            </a:r>
            <a:r>
              <a:rPr lang="zh-CN" altLang="en-US" dirty="0"/>
              <a:t>类的成员函数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20</a:t>
            </a:fld>
            <a:endParaRPr lang="en-US" altLang="zh-CN" dirty="0"/>
          </a:p>
        </p:txBody>
      </p:sp>
    </p:spTree>
    <p:extLst>
      <p:ext uri="{BB962C8B-B14F-4D97-AF65-F5344CB8AC3E}">
        <p14:creationId xmlns:p14="http://schemas.microsoft.com/office/powerpoint/2010/main" val="13881359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0" y="950913"/>
            <a:ext cx="6704013" cy="954087"/>
          </a:xfrm>
        </p:spPr>
        <p:txBody>
          <a:bodyPr/>
          <a:lstStyle/>
          <a:p>
            <a:pPr eaLnBrk="1" hangingPunct="1"/>
            <a:r>
              <a:rPr lang="zh-CN" altLang="en-US" dirty="0"/>
              <a:t>内联成员函数举例（一）</a:t>
            </a:r>
            <a:r>
              <a:rPr lang="zh-CN" altLang="en-US" dirty="0">
                <a:solidFill>
                  <a:srgbClr val="FF0000"/>
                </a:solidFill>
              </a:rPr>
              <a:t>隐式</a:t>
            </a:r>
          </a:p>
        </p:txBody>
      </p:sp>
      <p:sp>
        <p:nvSpPr>
          <p:cNvPr id="3" name="内容占位符 2"/>
          <p:cNvSpPr>
            <a:spLocks noGrp="1"/>
          </p:cNvSpPr>
          <p:nvPr>
            <p:ph idx="1"/>
          </p:nvPr>
        </p:nvSpPr>
        <p:spPr>
          <a:xfrm>
            <a:off x="533400" y="1752600"/>
            <a:ext cx="8029575" cy="4629150"/>
          </a:xfrm>
          <a:solidFill>
            <a:srgbClr val="85FFFF"/>
          </a:solidFill>
        </p:spPr>
        <p:txBody>
          <a:bodyPr>
            <a:normAutofit fontScale="92500" lnSpcReduction="20000"/>
          </a:bodyPr>
          <a:lstStyle/>
          <a:p>
            <a:pPr marL="365760" indent="-256032" eaLnBrk="1" fontAlgn="auto" hangingPunct="1">
              <a:lnSpc>
                <a:spcPct val="120000"/>
              </a:lnSpc>
              <a:spcAft>
                <a:spcPts val="0"/>
              </a:spcAft>
              <a:buClr>
                <a:schemeClr val="accent3"/>
              </a:buClr>
              <a:buFont typeface="Georgia"/>
              <a:buNone/>
              <a:defRPr/>
            </a:pPr>
            <a:r>
              <a:rPr lang="en-US" altLang="zh-CN" dirty="0"/>
              <a:t>class Point {</a:t>
            </a:r>
          </a:p>
          <a:p>
            <a:pPr marL="365760" indent="-256032" eaLnBrk="1" fontAlgn="auto" hangingPunct="1">
              <a:lnSpc>
                <a:spcPct val="120000"/>
              </a:lnSpc>
              <a:spcAft>
                <a:spcPts val="0"/>
              </a:spcAft>
              <a:buClr>
                <a:schemeClr val="accent3"/>
              </a:buClr>
              <a:buFont typeface="Georgia"/>
              <a:buNone/>
              <a:defRPr/>
            </a:pPr>
            <a:r>
              <a:rPr lang="en-US" altLang="zh-CN" dirty="0"/>
              <a:t> public:</a:t>
            </a:r>
          </a:p>
          <a:p>
            <a:pPr marL="365760" indent="-256032" eaLnBrk="1" fontAlgn="auto" hangingPunct="1">
              <a:lnSpc>
                <a:spcPct val="120000"/>
              </a:lnSpc>
              <a:spcAft>
                <a:spcPts val="0"/>
              </a:spcAft>
              <a:buClr>
                <a:schemeClr val="accent3"/>
              </a:buClr>
              <a:buFont typeface="Georgia"/>
              <a:buNone/>
              <a:defRPr/>
            </a:pPr>
            <a:r>
              <a:rPr lang="en-US" altLang="zh-CN" dirty="0"/>
              <a:t>    void init(int </a:t>
            </a:r>
            <a:r>
              <a:rPr lang="en-US" altLang="zh-CN" dirty="0" err="1"/>
              <a:t>initX</a:t>
            </a:r>
            <a:r>
              <a:rPr lang="en-US" altLang="zh-CN" dirty="0"/>
              <a:t>, int </a:t>
            </a:r>
            <a:r>
              <a:rPr lang="en-US" altLang="zh-CN" dirty="0" err="1"/>
              <a:t>initY</a:t>
            </a:r>
            <a:r>
              <a:rPr lang="en-US" altLang="zh-CN" dirty="0"/>
              <a:t>) </a:t>
            </a:r>
            <a:r>
              <a:rPr lang="en-US" altLang="zh-CN" dirty="0">
                <a:solidFill>
                  <a:schemeClr val="tx2"/>
                </a:solidFill>
              </a:rPr>
              <a:t>{</a:t>
            </a:r>
          </a:p>
          <a:p>
            <a:pPr marL="365760" indent="-256032" eaLnBrk="1" fontAlgn="auto" hangingPunct="1">
              <a:lnSpc>
                <a:spcPct val="120000"/>
              </a:lnSpc>
              <a:spcAft>
                <a:spcPts val="0"/>
              </a:spcAft>
              <a:buClr>
                <a:schemeClr val="accent3"/>
              </a:buClr>
              <a:buFont typeface="Georgia"/>
              <a:buNone/>
              <a:defRPr/>
            </a:pPr>
            <a:r>
              <a:rPr lang="en-US" altLang="zh-CN" dirty="0">
                <a:solidFill>
                  <a:schemeClr val="tx2"/>
                </a:solidFill>
              </a:rPr>
              <a:t>      x = </a:t>
            </a:r>
            <a:r>
              <a:rPr lang="en-US" altLang="zh-CN" dirty="0" err="1">
                <a:solidFill>
                  <a:schemeClr val="tx2"/>
                </a:solidFill>
              </a:rPr>
              <a:t>initX</a:t>
            </a:r>
            <a:r>
              <a:rPr lang="en-US" altLang="zh-CN" dirty="0">
                <a:solidFill>
                  <a:schemeClr val="tx2"/>
                </a:solidFill>
              </a:rPr>
              <a:t>;</a:t>
            </a:r>
          </a:p>
          <a:p>
            <a:pPr marL="365760" indent="-256032" eaLnBrk="1" fontAlgn="auto" hangingPunct="1">
              <a:lnSpc>
                <a:spcPct val="120000"/>
              </a:lnSpc>
              <a:spcAft>
                <a:spcPts val="0"/>
              </a:spcAft>
              <a:buClr>
                <a:schemeClr val="accent3"/>
              </a:buClr>
              <a:buFont typeface="Georgia"/>
              <a:buNone/>
              <a:defRPr/>
            </a:pPr>
            <a:r>
              <a:rPr lang="en-US" altLang="zh-CN" dirty="0">
                <a:solidFill>
                  <a:schemeClr val="tx2"/>
                </a:solidFill>
              </a:rPr>
              <a:t>      y = </a:t>
            </a:r>
            <a:r>
              <a:rPr lang="en-US" altLang="zh-CN" dirty="0" err="1">
                <a:solidFill>
                  <a:schemeClr val="tx2"/>
                </a:solidFill>
              </a:rPr>
              <a:t>initY</a:t>
            </a:r>
            <a:r>
              <a:rPr lang="en-US" altLang="zh-CN" dirty="0">
                <a:solidFill>
                  <a:schemeClr val="tx2"/>
                </a:solidFill>
              </a:rPr>
              <a:t>;</a:t>
            </a:r>
          </a:p>
          <a:p>
            <a:pPr marL="365760" indent="-256032" eaLnBrk="1" fontAlgn="auto" hangingPunct="1">
              <a:lnSpc>
                <a:spcPct val="120000"/>
              </a:lnSpc>
              <a:spcAft>
                <a:spcPts val="0"/>
              </a:spcAft>
              <a:buClr>
                <a:schemeClr val="accent3"/>
              </a:buClr>
              <a:buFont typeface="Georgia"/>
              <a:buNone/>
              <a:defRPr/>
            </a:pPr>
            <a:r>
              <a:rPr lang="en-US" altLang="zh-CN" dirty="0">
                <a:solidFill>
                  <a:schemeClr val="tx2"/>
                </a:solidFill>
              </a:rPr>
              <a:t>    }</a:t>
            </a:r>
          </a:p>
          <a:p>
            <a:pPr marL="365760" indent="-256032" eaLnBrk="1" fontAlgn="auto" hangingPunct="1">
              <a:lnSpc>
                <a:spcPct val="120000"/>
              </a:lnSpc>
              <a:spcAft>
                <a:spcPts val="0"/>
              </a:spcAft>
              <a:buClr>
                <a:schemeClr val="accent3"/>
              </a:buClr>
              <a:buFont typeface="Georgia"/>
              <a:buNone/>
              <a:defRPr/>
            </a:pPr>
            <a:r>
              <a:rPr lang="en-US" altLang="zh-CN" dirty="0"/>
              <a:t>    int </a:t>
            </a:r>
            <a:r>
              <a:rPr lang="en-US" altLang="zh-CN" dirty="0" err="1"/>
              <a:t>getX</a:t>
            </a:r>
            <a:r>
              <a:rPr lang="en-US" altLang="zh-CN" dirty="0"/>
              <a:t>() </a:t>
            </a:r>
            <a:r>
              <a:rPr lang="en-US" altLang="zh-CN" dirty="0">
                <a:solidFill>
                  <a:schemeClr val="tx2"/>
                </a:solidFill>
              </a:rPr>
              <a:t>{ return x; }</a:t>
            </a:r>
            <a:endParaRPr lang="en-US" altLang="zh-CN" dirty="0"/>
          </a:p>
          <a:p>
            <a:pPr marL="365760" indent="-256032" eaLnBrk="1" fontAlgn="auto" hangingPunct="1">
              <a:lnSpc>
                <a:spcPct val="120000"/>
              </a:lnSpc>
              <a:spcAft>
                <a:spcPts val="0"/>
              </a:spcAft>
              <a:buClr>
                <a:schemeClr val="accent3"/>
              </a:buClr>
              <a:buFont typeface="Georgia"/>
              <a:buNone/>
              <a:defRPr/>
            </a:pPr>
            <a:r>
              <a:rPr lang="en-US" altLang="zh-CN" dirty="0"/>
              <a:t>    int </a:t>
            </a:r>
            <a:r>
              <a:rPr lang="en-US" altLang="zh-CN" dirty="0" err="1"/>
              <a:t>getY</a:t>
            </a:r>
            <a:r>
              <a:rPr lang="en-US" altLang="zh-CN" dirty="0"/>
              <a:t>() </a:t>
            </a:r>
            <a:r>
              <a:rPr lang="en-US" altLang="zh-CN" dirty="0">
                <a:solidFill>
                  <a:schemeClr val="tx2"/>
                </a:solidFill>
              </a:rPr>
              <a:t>{ return y; }</a:t>
            </a:r>
            <a:endParaRPr lang="en-US" altLang="zh-CN" dirty="0"/>
          </a:p>
          <a:p>
            <a:pPr marL="365760" indent="-256032" eaLnBrk="1" fontAlgn="auto" hangingPunct="1">
              <a:lnSpc>
                <a:spcPct val="120000"/>
              </a:lnSpc>
              <a:spcAft>
                <a:spcPts val="0"/>
              </a:spcAft>
              <a:buClr>
                <a:schemeClr val="accent3"/>
              </a:buClr>
              <a:buFont typeface="Georgia"/>
              <a:buNone/>
              <a:defRPr/>
            </a:pPr>
            <a:r>
              <a:rPr lang="en-US" altLang="zh-CN" dirty="0"/>
              <a:t> private:</a:t>
            </a:r>
          </a:p>
          <a:p>
            <a:pPr marL="365760" indent="-256032" eaLnBrk="1" fontAlgn="auto" hangingPunct="1">
              <a:lnSpc>
                <a:spcPct val="120000"/>
              </a:lnSpc>
              <a:spcAft>
                <a:spcPts val="0"/>
              </a:spcAft>
              <a:buClr>
                <a:schemeClr val="accent3"/>
              </a:buClr>
              <a:buFont typeface="Georgia"/>
              <a:buNone/>
              <a:defRPr/>
            </a:pPr>
            <a:r>
              <a:rPr lang="en-US" altLang="zh-CN" dirty="0"/>
              <a:t>    int x, y;</a:t>
            </a:r>
          </a:p>
          <a:p>
            <a:pPr marL="365760" indent="-256032" eaLnBrk="1" fontAlgn="auto" hangingPunct="1">
              <a:lnSpc>
                <a:spcPct val="120000"/>
              </a:lnSpc>
              <a:spcAft>
                <a:spcPts val="0"/>
              </a:spcAft>
              <a:buClr>
                <a:schemeClr val="accent3"/>
              </a:buClr>
              <a:buFont typeface="Georgia"/>
              <a:buNone/>
              <a:defRPr/>
            </a:pPr>
            <a:r>
              <a:rPr lang="en-US" altLang="zh-CN" dirty="0"/>
              <a:t>};</a:t>
            </a:r>
          </a:p>
          <a:p>
            <a:pPr marL="365760" indent="-256032" eaLnBrk="1" fontAlgn="auto" hangingPunct="1">
              <a:spcAft>
                <a:spcPts val="0"/>
              </a:spcAft>
              <a:buClr>
                <a:schemeClr val="accent3"/>
              </a:buClr>
              <a:buFont typeface="Georgia"/>
              <a:buChar char="•"/>
              <a:defRPr/>
            </a:pPr>
            <a:endParaRPr lang="zh-CN" altLang="en-US" dirty="0"/>
          </a:p>
        </p:txBody>
      </p:sp>
      <p:sp>
        <p:nvSpPr>
          <p:cNvPr id="5" name="标题 4"/>
          <p:cNvSpPr txBox="1">
            <a:spLocks/>
          </p:cNvSpPr>
          <p:nvPr/>
        </p:nvSpPr>
        <p:spPr>
          <a:xfrm>
            <a:off x="738188" y="0"/>
            <a:ext cx="7643812"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endParaRPr lang="en-US" altLang="zh-CN" dirty="0"/>
          </a:p>
          <a:p>
            <a:r>
              <a:rPr lang="zh-CN" altLang="en-US" dirty="0"/>
              <a:t> </a:t>
            </a:r>
            <a:r>
              <a:rPr lang="en-US" altLang="zh-CN" dirty="0"/>
              <a:t>—— 4.2.4 </a:t>
            </a:r>
            <a:r>
              <a:rPr lang="zh-CN" altLang="en-US" dirty="0"/>
              <a:t>类的成员函数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21</a:t>
            </a:fld>
            <a:endParaRPr lang="en-US" altLang="zh-CN" dirty="0"/>
          </a:p>
        </p:txBody>
      </p:sp>
    </p:spTree>
    <p:extLst>
      <p:ext uri="{BB962C8B-B14F-4D97-AF65-F5344CB8AC3E}">
        <p14:creationId xmlns:p14="http://schemas.microsoft.com/office/powerpoint/2010/main" val="17491201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825" y="1752600"/>
            <a:ext cx="8029575" cy="4714038"/>
          </a:xfrm>
          <a:solidFill>
            <a:srgbClr val="85FFFF"/>
          </a:solidFill>
        </p:spPr>
        <p:txBody>
          <a:bodyPr>
            <a:normAutofit lnSpcReduction="10000"/>
          </a:bodyPr>
          <a:lstStyle/>
          <a:p>
            <a:pPr marL="365760" indent="-256032" eaLnBrk="1" fontAlgn="auto" hangingPunct="1">
              <a:lnSpc>
                <a:spcPct val="150000"/>
              </a:lnSpc>
              <a:spcAft>
                <a:spcPts val="0"/>
              </a:spcAft>
              <a:buClr>
                <a:schemeClr val="accent3"/>
              </a:buClr>
              <a:buFont typeface="Georgia"/>
              <a:buNone/>
              <a:defRPr/>
            </a:pPr>
            <a:r>
              <a:rPr lang="en-US" altLang="zh-CN" dirty="0"/>
              <a:t>class Point {</a:t>
            </a:r>
          </a:p>
          <a:p>
            <a:pPr marL="365760" indent="-256032" eaLnBrk="1" fontAlgn="auto" hangingPunct="1">
              <a:lnSpc>
                <a:spcPct val="150000"/>
              </a:lnSpc>
              <a:spcAft>
                <a:spcPts val="0"/>
              </a:spcAft>
              <a:buClr>
                <a:schemeClr val="accent3"/>
              </a:buClr>
              <a:buFont typeface="Georgia"/>
              <a:buNone/>
              <a:defRPr/>
            </a:pPr>
            <a:r>
              <a:rPr lang="en-US" altLang="zh-CN" dirty="0"/>
              <a:t> public:</a:t>
            </a:r>
          </a:p>
          <a:p>
            <a:pPr marL="365760" indent="-256032" eaLnBrk="1" fontAlgn="auto" hangingPunct="1">
              <a:lnSpc>
                <a:spcPct val="150000"/>
              </a:lnSpc>
              <a:spcAft>
                <a:spcPts val="0"/>
              </a:spcAft>
              <a:buClr>
                <a:schemeClr val="accent3"/>
              </a:buClr>
              <a:buFont typeface="Georgia"/>
              <a:buNone/>
              <a:defRPr/>
            </a:pPr>
            <a:r>
              <a:rPr lang="en-US" altLang="zh-CN" dirty="0"/>
              <a:t>    void init(int </a:t>
            </a:r>
            <a:r>
              <a:rPr lang="en-US" altLang="zh-CN" dirty="0" err="1"/>
              <a:t>initX</a:t>
            </a:r>
            <a:r>
              <a:rPr lang="en-US" altLang="zh-CN" dirty="0"/>
              <a:t>, int </a:t>
            </a:r>
            <a:r>
              <a:rPr lang="en-US" altLang="zh-CN" dirty="0" err="1"/>
              <a:t>initY</a:t>
            </a:r>
            <a:r>
              <a:rPr lang="en-US" altLang="zh-CN" dirty="0"/>
              <a:t>);</a:t>
            </a:r>
          </a:p>
          <a:p>
            <a:pPr marL="365760" indent="-256032" eaLnBrk="1" fontAlgn="auto" hangingPunct="1">
              <a:lnSpc>
                <a:spcPct val="150000"/>
              </a:lnSpc>
              <a:spcAft>
                <a:spcPts val="0"/>
              </a:spcAft>
              <a:buClr>
                <a:schemeClr val="accent3"/>
              </a:buClr>
              <a:buFont typeface="Georgia"/>
              <a:buNone/>
              <a:defRPr/>
            </a:pPr>
            <a:r>
              <a:rPr lang="en-US" altLang="zh-CN" dirty="0"/>
              <a:t>    int </a:t>
            </a:r>
            <a:r>
              <a:rPr lang="en-US" altLang="zh-CN" dirty="0" err="1"/>
              <a:t>getX</a:t>
            </a:r>
            <a:r>
              <a:rPr lang="en-US" altLang="zh-CN" dirty="0"/>
              <a:t>()</a:t>
            </a:r>
            <a:r>
              <a:rPr lang="zh-CN" altLang="en-US" dirty="0"/>
              <a:t>； </a:t>
            </a:r>
          </a:p>
          <a:p>
            <a:pPr marL="365760" indent="-256032" eaLnBrk="1" fontAlgn="auto" hangingPunct="1">
              <a:lnSpc>
                <a:spcPct val="150000"/>
              </a:lnSpc>
              <a:spcAft>
                <a:spcPts val="0"/>
              </a:spcAft>
              <a:buClr>
                <a:schemeClr val="accent3"/>
              </a:buClr>
              <a:buFont typeface="Georgia"/>
              <a:buNone/>
              <a:defRPr/>
            </a:pPr>
            <a:r>
              <a:rPr lang="zh-CN" altLang="en-US" dirty="0"/>
              <a:t>    </a:t>
            </a:r>
            <a:r>
              <a:rPr lang="en-US" altLang="zh-CN" dirty="0"/>
              <a:t>int </a:t>
            </a:r>
            <a:r>
              <a:rPr lang="en-US" altLang="zh-CN" dirty="0" err="1"/>
              <a:t>getY</a:t>
            </a:r>
            <a:r>
              <a:rPr lang="en-US" altLang="zh-CN" dirty="0"/>
              <a:t>()</a:t>
            </a:r>
            <a:r>
              <a:rPr lang="zh-CN" altLang="en-US" dirty="0"/>
              <a:t>；</a:t>
            </a:r>
          </a:p>
          <a:p>
            <a:pPr marL="365760" indent="-256032" eaLnBrk="1" fontAlgn="auto" hangingPunct="1">
              <a:lnSpc>
                <a:spcPct val="150000"/>
              </a:lnSpc>
              <a:spcAft>
                <a:spcPts val="0"/>
              </a:spcAft>
              <a:buClr>
                <a:schemeClr val="accent3"/>
              </a:buClr>
              <a:buFont typeface="Georgia"/>
              <a:buNone/>
              <a:defRPr/>
            </a:pPr>
            <a:r>
              <a:rPr lang="zh-CN" altLang="en-US" dirty="0"/>
              <a:t> </a:t>
            </a:r>
            <a:r>
              <a:rPr lang="en-US" altLang="zh-CN" dirty="0"/>
              <a:t>private:</a:t>
            </a:r>
          </a:p>
          <a:p>
            <a:pPr marL="365760" indent="-256032" eaLnBrk="1" fontAlgn="auto" hangingPunct="1">
              <a:lnSpc>
                <a:spcPct val="150000"/>
              </a:lnSpc>
              <a:spcAft>
                <a:spcPts val="0"/>
              </a:spcAft>
              <a:buClr>
                <a:schemeClr val="accent3"/>
              </a:buClr>
              <a:buFont typeface="Georgia"/>
              <a:buNone/>
              <a:defRPr/>
            </a:pPr>
            <a:r>
              <a:rPr lang="en-US" altLang="zh-CN" dirty="0"/>
              <a:t>    </a:t>
            </a:r>
            <a:r>
              <a:rPr lang="en-US" altLang="zh-CN" dirty="0" err="1"/>
              <a:t>int</a:t>
            </a:r>
            <a:r>
              <a:rPr lang="en-US" altLang="zh-CN" dirty="0"/>
              <a:t> x, y;</a:t>
            </a:r>
          </a:p>
          <a:p>
            <a:pPr marL="365760" indent="-256032" eaLnBrk="1" fontAlgn="auto" hangingPunct="1">
              <a:lnSpc>
                <a:spcPct val="150000"/>
              </a:lnSpc>
              <a:spcAft>
                <a:spcPts val="0"/>
              </a:spcAft>
              <a:buClr>
                <a:schemeClr val="accent3"/>
              </a:buClr>
              <a:buFont typeface="Georgia"/>
              <a:buNone/>
              <a:defRPr/>
            </a:pPr>
            <a:r>
              <a:rPr lang="en-US" altLang="zh-CN"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22</a:t>
            </a:fld>
            <a:endParaRPr lang="en-US" altLang="zh-CN" dirty="0"/>
          </a:p>
        </p:txBody>
      </p:sp>
      <p:sp>
        <p:nvSpPr>
          <p:cNvPr id="8" name="标题 1"/>
          <p:cNvSpPr txBox="1">
            <a:spLocks/>
          </p:cNvSpPr>
          <p:nvPr/>
        </p:nvSpPr>
        <p:spPr bwMode="auto">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hangingPunct="1"/>
            <a:r>
              <a:rPr lang="zh-CN" altLang="en-US" kern="0" dirty="0"/>
              <a:t>内联成员函数举例（二）</a:t>
            </a:r>
            <a:r>
              <a:rPr lang="zh-CN" altLang="en-US" dirty="0">
                <a:solidFill>
                  <a:srgbClr val="FF0000"/>
                </a:solidFill>
              </a:rPr>
              <a:t>显式</a:t>
            </a:r>
            <a:endParaRPr lang="zh-CN" altLang="en-US" kern="0" dirty="0"/>
          </a:p>
        </p:txBody>
      </p:sp>
      <p:sp>
        <p:nvSpPr>
          <p:cNvPr id="9" name="标题 4"/>
          <p:cNvSpPr txBox="1">
            <a:spLocks/>
          </p:cNvSpPr>
          <p:nvPr/>
        </p:nvSpPr>
        <p:spPr>
          <a:xfrm>
            <a:off x="738188" y="0"/>
            <a:ext cx="7643812"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endParaRPr lang="en-US" altLang="zh-CN" dirty="0"/>
          </a:p>
          <a:p>
            <a:r>
              <a:rPr lang="zh-CN" altLang="en-US" dirty="0"/>
              <a:t> </a:t>
            </a:r>
            <a:r>
              <a:rPr lang="en-US" altLang="zh-CN" dirty="0"/>
              <a:t>—— 4.2.4 </a:t>
            </a:r>
            <a:r>
              <a:rPr lang="zh-CN" altLang="en-US" dirty="0"/>
              <a:t>类的成员函数</a:t>
            </a:r>
          </a:p>
        </p:txBody>
      </p:sp>
    </p:spTree>
    <p:extLst>
      <p:ext uri="{BB962C8B-B14F-4D97-AF65-F5344CB8AC3E}">
        <p14:creationId xmlns:p14="http://schemas.microsoft.com/office/powerpoint/2010/main" val="345914859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828800"/>
            <a:ext cx="8029575" cy="4552950"/>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inline void Point::</a:t>
            </a:r>
            <a:br>
              <a:rPr lang="en-US" altLang="zh-CN" dirty="0"/>
            </a:br>
            <a:r>
              <a:rPr lang="en-US" altLang="zh-CN" dirty="0"/>
              <a:t>         init(int </a:t>
            </a:r>
            <a:r>
              <a:rPr lang="en-US" altLang="zh-CN" dirty="0" err="1"/>
              <a:t>initX,int</a:t>
            </a:r>
            <a:r>
              <a:rPr lang="en-US" altLang="zh-CN" dirty="0"/>
              <a:t> </a:t>
            </a:r>
            <a:r>
              <a:rPr lang="en-US" altLang="zh-CN" dirty="0" err="1"/>
              <a:t>initY</a:t>
            </a:r>
            <a:r>
              <a:rPr lang="en-US" altLang="zh-CN" dirty="0"/>
              <a:t>) {</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    x = </a:t>
            </a:r>
            <a:r>
              <a:rPr lang="en-US" altLang="zh-CN" dirty="0" err="1"/>
              <a:t>initX</a:t>
            </a:r>
            <a:r>
              <a:rPr lang="en-US" altLang="zh-CN" dirty="0"/>
              <a: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    y = </a:t>
            </a:r>
            <a:r>
              <a:rPr lang="en-US" altLang="zh-CN" dirty="0" err="1"/>
              <a:t>initY</a:t>
            </a:r>
            <a:r>
              <a:rPr lang="en-US" altLang="zh-CN" dirty="0"/>
              <a: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inline int Point::</a:t>
            </a:r>
            <a:r>
              <a:rPr lang="en-US" altLang="zh-CN" dirty="0" err="1"/>
              <a:t>getX</a:t>
            </a:r>
            <a:r>
              <a:rPr lang="en-US" altLang="zh-CN" dirty="0"/>
              <a:t>() {</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    return x;</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inline </a:t>
            </a:r>
            <a:r>
              <a:rPr lang="en-US" altLang="zh-CN" dirty="0" err="1"/>
              <a:t>int</a:t>
            </a:r>
            <a:r>
              <a:rPr lang="en-US" altLang="zh-CN" dirty="0"/>
              <a:t> Point::</a:t>
            </a:r>
            <a:r>
              <a:rPr lang="en-US" altLang="zh-CN" dirty="0" err="1"/>
              <a:t>GetY</a:t>
            </a:r>
            <a:r>
              <a:rPr lang="en-US" altLang="zh-CN" dirty="0"/>
              <a:t>() {</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    return y;</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23</a:t>
            </a:fld>
            <a:endParaRPr lang="en-US" altLang="zh-CN" dirty="0"/>
          </a:p>
        </p:txBody>
      </p:sp>
      <p:sp>
        <p:nvSpPr>
          <p:cNvPr id="8" name="标题 1"/>
          <p:cNvSpPr>
            <a:spLocks noGrp="1"/>
          </p:cNvSpPr>
          <p:nvPr>
            <p:ph type="title"/>
          </p:nvPr>
        </p:nvSpPr>
        <p:spPr>
          <a:xfrm>
            <a:off x="0" y="950913"/>
            <a:ext cx="6704013" cy="954087"/>
          </a:xfrm>
        </p:spPr>
        <p:txBody>
          <a:bodyPr/>
          <a:lstStyle/>
          <a:p>
            <a:pPr eaLnBrk="1" hangingPunct="1"/>
            <a:r>
              <a:rPr lang="zh-CN" altLang="en-US" dirty="0"/>
              <a:t>内联成员函数举例（三）</a:t>
            </a:r>
            <a:r>
              <a:rPr lang="zh-CN" altLang="en-US" dirty="0">
                <a:solidFill>
                  <a:srgbClr val="FF0000"/>
                </a:solidFill>
              </a:rPr>
              <a:t>显式</a:t>
            </a:r>
            <a:endParaRPr lang="zh-CN" altLang="en-US" dirty="0"/>
          </a:p>
        </p:txBody>
      </p:sp>
      <p:sp>
        <p:nvSpPr>
          <p:cNvPr id="9" name="标题 4"/>
          <p:cNvSpPr txBox="1">
            <a:spLocks/>
          </p:cNvSpPr>
          <p:nvPr/>
        </p:nvSpPr>
        <p:spPr>
          <a:xfrm>
            <a:off x="738188" y="0"/>
            <a:ext cx="7643812"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endParaRPr lang="en-US" altLang="zh-CN" dirty="0"/>
          </a:p>
          <a:p>
            <a:r>
              <a:rPr lang="zh-CN" altLang="en-US" dirty="0"/>
              <a:t> </a:t>
            </a:r>
            <a:r>
              <a:rPr lang="en-US" altLang="zh-CN" dirty="0"/>
              <a:t>—— 4.2.4 </a:t>
            </a:r>
            <a:r>
              <a:rPr lang="zh-CN" altLang="en-US" dirty="0"/>
              <a:t>类的成员函数</a:t>
            </a:r>
          </a:p>
        </p:txBody>
      </p:sp>
    </p:spTree>
    <p:extLst>
      <p:ext uri="{BB962C8B-B14F-4D97-AF65-F5344CB8AC3E}">
        <p14:creationId xmlns:p14="http://schemas.microsoft.com/office/powerpoint/2010/main" val="193384529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021" y="950913"/>
            <a:ext cx="6704013" cy="954087"/>
          </a:xfrm>
        </p:spPr>
        <p:txBody>
          <a:bodyPr/>
          <a:lstStyle/>
          <a:p>
            <a:pPr algn="l" eaLnBrk="1" hangingPunct="1"/>
            <a:r>
              <a:rPr lang="en-US" altLang="zh-CN" dirty="0"/>
              <a:t>4.2.5 </a:t>
            </a:r>
            <a:r>
              <a:rPr lang="zh-CN" altLang="en-US" dirty="0"/>
              <a:t>程序实例</a:t>
            </a:r>
            <a:r>
              <a:rPr lang="en-US" altLang="zh-CN" dirty="0"/>
              <a:t>——</a:t>
            </a:r>
            <a:r>
              <a:rPr lang="zh-CN" altLang="en-US" dirty="0"/>
              <a:t>例</a:t>
            </a:r>
            <a:r>
              <a:rPr lang="en-US" altLang="zh-CN" dirty="0"/>
              <a:t>4-1</a:t>
            </a:r>
            <a:endParaRPr lang="zh-CN" altLang="en-US" dirty="0"/>
          </a:p>
        </p:txBody>
      </p:sp>
      <p:sp>
        <p:nvSpPr>
          <p:cNvPr id="3" name="内容占位符 2"/>
          <p:cNvSpPr>
            <a:spLocks noGrp="1"/>
          </p:cNvSpPr>
          <p:nvPr>
            <p:ph idx="1"/>
          </p:nvPr>
        </p:nvSpPr>
        <p:spPr>
          <a:xfrm>
            <a:off x="446088" y="1730375"/>
            <a:ext cx="8229600" cy="4746625"/>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#include&lt;</a:t>
            </a:r>
            <a:r>
              <a:rPr lang="en-US" altLang="zh-CN" sz="1800" dirty="0" err="1"/>
              <a:t>iostream</a:t>
            </a:r>
            <a:r>
              <a:rPr lang="en-US" altLang="zh-CN" sz="1800" dirty="0"/>
              <a:t>&gt;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using namespace std;</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class Clock</a:t>
            </a:r>
            <a:endParaRPr lang="zh-CN" altLang="en-US" sz="1800" dirty="0"/>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public:		</a:t>
            </a:r>
            <a:endParaRPr lang="zh-CN" altLang="en-US" sz="1800" dirty="0"/>
          </a:p>
          <a:p>
            <a:pPr marL="365760" indent="-256032" eaLnBrk="1" fontAlgn="auto" hangingPunct="1">
              <a:lnSpc>
                <a:spcPct val="100000"/>
              </a:lnSpc>
              <a:spcAft>
                <a:spcPts val="0"/>
              </a:spcAft>
              <a:buClr>
                <a:schemeClr val="accent3"/>
              </a:buClr>
              <a:buFont typeface="Georgia" panose="02040502050405020303" pitchFamily="18" charset="0"/>
              <a:buNone/>
              <a:defRPr/>
            </a:pPr>
            <a:r>
              <a:rPr lang="zh-CN" altLang="en-US" sz="1800" dirty="0"/>
              <a:t>	</a:t>
            </a:r>
            <a:r>
              <a:rPr lang="en-US" altLang="zh-CN" sz="1800" dirty="0"/>
              <a:t>void </a:t>
            </a:r>
            <a:r>
              <a:rPr lang="en-US" altLang="zh-CN" sz="1800" dirty="0" err="1"/>
              <a:t>setTime</a:t>
            </a:r>
            <a:r>
              <a:rPr lang="en-US" altLang="zh-CN" sz="1800" dirty="0"/>
              <a:t>(</a:t>
            </a:r>
            <a:r>
              <a:rPr lang="en-US" altLang="zh-CN" sz="1800" dirty="0" err="1"/>
              <a:t>int</a:t>
            </a:r>
            <a:r>
              <a:rPr lang="en-US" altLang="zh-CN" sz="1800" dirty="0"/>
              <a:t> </a:t>
            </a:r>
            <a:r>
              <a:rPr lang="en-US" altLang="zh-CN" sz="1800" dirty="0" err="1"/>
              <a:t>newH</a:t>
            </a:r>
            <a:r>
              <a:rPr lang="en-US" altLang="zh-CN" sz="1800" dirty="0"/>
              <a:t> = 0, </a:t>
            </a:r>
            <a:r>
              <a:rPr lang="en-US" altLang="zh-CN" sz="1800" dirty="0" err="1"/>
              <a:t>int</a:t>
            </a:r>
            <a:r>
              <a:rPr lang="en-US" altLang="zh-CN" sz="1800" dirty="0"/>
              <a:t> </a:t>
            </a:r>
            <a:r>
              <a:rPr lang="en-US" altLang="zh-CN" sz="1800" dirty="0" err="1"/>
              <a:t>newM</a:t>
            </a:r>
            <a:r>
              <a:rPr lang="en-US" altLang="zh-CN" sz="1800" dirty="0"/>
              <a:t> = 0, </a:t>
            </a:r>
            <a:r>
              <a:rPr lang="en-US" altLang="zh-CN" sz="1800" dirty="0" err="1"/>
              <a:t>int</a:t>
            </a:r>
            <a:r>
              <a:rPr lang="en-US" altLang="zh-CN" sz="1800" dirty="0"/>
              <a:t> </a:t>
            </a:r>
            <a:r>
              <a:rPr lang="en-US" altLang="zh-CN" sz="1800" dirty="0" err="1"/>
              <a:t>newS</a:t>
            </a:r>
            <a:r>
              <a:rPr lang="en-US" altLang="zh-CN" sz="1800" dirty="0"/>
              <a:t> = 0);</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	void </a:t>
            </a:r>
            <a:r>
              <a:rPr lang="en-US" altLang="zh-CN" sz="1800" dirty="0" err="1"/>
              <a:t>showTime</a:t>
            </a:r>
            <a:r>
              <a:rPr lang="en-US" altLang="zh-CN" sz="1800" dirty="0"/>
              <a: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private:	</a:t>
            </a:r>
            <a:endParaRPr lang="zh-CN" altLang="en-US" sz="1800" dirty="0"/>
          </a:p>
          <a:p>
            <a:pPr marL="365760" indent="-256032" eaLnBrk="1" fontAlgn="auto" hangingPunct="1">
              <a:lnSpc>
                <a:spcPct val="100000"/>
              </a:lnSpc>
              <a:spcAft>
                <a:spcPts val="0"/>
              </a:spcAft>
              <a:buClr>
                <a:schemeClr val="accent3"/>
              </a:buClr>
              <a:buFont typeface="Georgia" panose="02040502050405020303" pitchFamily="18" charset="0"/>
              <a:buNone/>
              <a:defRPr/>
            </a:pPr>
            <a:r>
              <a:rPr lang="zh-CN" altLang="en-US" sz="1800" dirty="0"/>
              <a:t>	</a:t>
            </a:r>
            <a:r>
              <a:rPr lang="en-US" altLang="zh-CN" sz="1800" dirty="0" err="1"/>
              <a:t>int</a:t>
            </a:r>
            <a:r>
              <a:rPr lang="en-US" altLang="zh-CN" sz="1800" dirty="0"/>
              <a:t> hour, minute, second;</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err="1"/>
              <a:t>int</a:t>
            </a:r>
            <a:r>
              <a:rPr lang="en-US" altLang="zh-CN" sz="1800" dirty="0"/>
              <a:t> main() {</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	Clock </a:t>
            </a:r>
            <a:r>
              <a:rPr lang="en-US" altLang="zh-CN" sz="1800" dirty="0" err="1"/>
              <a:t>myClock</a:t>
            </a:r>
            <a:r>
              <a:rPr lang="en-US" altLang="zh-CN" sz="1800" dirty="0"/>
              <a: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	</a:t>
            </a:r>
            <a:r>
              <a:rPr lang="en-US" altLang="zh-CN" sz="1800" dirty="0" err="1"/>
              <a:t>myClock.setTime</a:t>
            </a:r>
            <a:r>
              <a:rPr lang="en-US" altLang="zh-CN" sz="1800" dirty="0"/>
              <a:t>(8, 30, 30);</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	</a:t>
            </a:r>
            <a:r>
              <a:rPr lang="en-US" altLang="zh-CN" sz="1800" dirty="0" err="1"/>
              <a:t>myClock.showTime</a:t>
            </a:r>
            <a:r>
              <a:rPr lang="en-US" altLang="zh-CN" sz="1800" dirty="0"/>
              <a: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	return 0;</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1800" dirty="0"/>
              <a:t>}</a:t>
            </a:r>
          </a:p>
          <a:p>
            <a:pPr marL="365760" lvl="1" indent="-256032" eaLnBrk="1" fontAlgn="auto" hangingPunct="1">
              <a:spcAft>
                <a:spcPts val="0"/>
              </a:spcAft>
              <a:buClr>
                <a:schemeClr val="accent3"/>
              </a:buClr>
              <a:buFont typeface="Georgia" panose="02040502050405020303" pitchFamily="18" charset="0"/>
              <a:buNone/>
              <a:defRPr/>
            </a:pPr>
            <a:endParaRPr lang="en-US" altLang="zh-CN" sz="1800" dirty="0">
              <a:solidFill>
                <a:schemeClr val="tx1"/>
              </a:solidFill>
            </a:endParaRPr>
          </a:p>
        </p:txBody>
      </p:sp>
      <p:sp>
        <p:nvSpPr>
          <p:cNvPr id="5" name="标题 4"/>
          <p:cNvSpPr txBox="1">
            <a:spLocks/>
          </p:cNvSpPr>
          <p:nvPr/>
        </p:nvSpPr>
        <p:spPr>
          <a:xfrm>
            <a:off x="685800" y="23812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p>
        </p:txBody>
      </p:sp>
      <p:sp>
        <p:nvSpPr>
          <p:cNvPr id="6" name="TextBox 5"/>
          <p:cNvSpPr txBox="1"/>
          <p:nvPr/>
        </p:nvSpPr>
        <p:spPr>
          <a:xfrm>
            <a:off x="5364163" y="5157788"/>
            <a:ext cx="3311525" cy="646331"/>
          </a:xfrm>
          <a:prstGeom prst="rect">
            <a:avLst/>
          </a:prstGeom>
          <a:solidFill>
            <a:schemeClr val="bg1">
              <a:lumMod val="85000"/>
            </a:schemeClr>
          </a:solidFill>
        </p:spPr>
        <p:txBody>
          <a:bodyPr>
            <a:spAutoFit/>
          </a:bodyPr>
          <a:lstStyle/>
          <a:p>
            <a:pPr>
              <a:defRPr/>
            </a:pPr>
            <a:r>
              <a:rPr lang="zh-CN" altLang="en-US" dirty="0">
                <a:latin typeface="+mn-ea"/>
                <a:ea typeface="+mn-ea"/>
              </a:rPr>
              <a:t>运行结果：</a:t>
            </a:r>
            <a:endParaRPr lang="en-US" altLang="zh-CN" dirty="0">
              <a:latin typeface="+mn-ea"/>
              <a:ea typeface="+mn-ea"/>
            </a:endParaRPr>
          </a:p>
          <a:p>
            <a:pPr>
              <a:defRPr/>
            </a:pPr>
            <a:r>
              <a:rPr lang="en-US" altLang="zh-CN" dirty="0">
                <a:latin typeface="+mn-ea"/>
                <a:ea typeface="+mn-ea"/>
              </a:rPr>
              <a:t>8:30:30</a:t>
            </a:r>
            <a:endParaRPr lang="zh-CN" altLang="zh-CN" dirty="0">
              <a:latin typeface="+mn-ea"/>
              <a:ea typeface="+mn-ea"/>
            </a:endParaRP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24</a:t>
            </a:fld>
            <a:endParaRPr lang="en-US" altLang="zh-CN" dirty="0"/>
          </a:p>
        </p:txBody>
      </p:sp>
    </p:spTree>
    <p:extLst>
      <p:ext uri="{BB962C8B-B14F-4D97-AF65-F5344CB8AC3E}">
        <p14:creationId xmlns:p14="http://schemas.microsoft.com/office/powerpoint/2010/main" val="33991933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4-1 </a:t>
            </a:r>
            <a:r>
              <a:rPr lang="zh-CN" altLang="en-US" dirty="0"/>
              <a:t>（续）</a:t>
            </a:r>
            <a:r>
              <a:rPr lang="en-US" altLang="zh-CN" dirty="0"/>
              <a:t>——</a:t>
            </a:r>
            <a:r>
              <a:rPr lang="zh-CN" altLang="en-US" dirty="0"/>
              <a:t>类的实现</a:t>
            </a:r>
          </a:p>
        </p:txBody>
      </p:sp>
      <p:sp>
        <p:nvSpPr>
          <p:cNvPr id="36867" name="内容占位符 2"/>
          <p:cNvSpPr>
            <a:spLocks noGrp="1"/>
          </p:cNvSpPr>
          <p:nvPr>
            <p:ph idx="1"/>
          </p:nvPr>
        </p:nvSpPr>
        <p:spPr>
          <a:xfrm>
            <a:off x="533400" y="1785938"/>
            <a:ext cx="8001000" cy="4595812"/>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2800" dirty="0"/>
              <a:t>void Clock::setTime(int newH, int newM,</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2800" dirty="0"/>
              <a:t>					int newS) {</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2800" dirty="0"/>
              <a:t>   hour = newH;</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2800" dirty="0"/>
              <a:t>   minute = newM;</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2800" dirty="0"/>
              <a:t>   second = newS;</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2800" dirty="0"/>
              <a:t>}</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2800" dirty="0"/>
              <a:t>void Clock::showTime() {</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2800" dirty="0"/>
              <a:t>   cout &lt;&lt; hour &lt;&lt; ":" &lt;&lt; minute &lt;&lt; ":" &lt;&lt; second;</a:t>
            </a:r>
          </a:p>
          <a:p>
            <a:pPr marL="365760" indent="-256032" eaLnBrk="1" fontAlgn="auto" hangingPunct="1">
              <a:lnSpc>
                <a:spcPct val="100000"/>
              </a:lnSpc>
              <a:spcAft>
                <a:spcPts val="0"/>
              </a:spcAft>
              <a:buClr>
                <a:schemeClr val="accent3"/>
              </a:buClr>
              <a:buFont typeface="Georgia" panose="02040502050405020303" pitchFamily="18" charset="0"/>
              <a:buNone/>
              <a:defRPr/>
            </a:pPr>
            <a:r>
              <a:rPr lang="en-US" altLang="zh-CN" sz="2800" dirty="0"/>
              <a:t>}</a:t>
            </a:r>
          </a:p>
        </p:txBody>
      </p:sp>
      <p:sp>
        <p:nvSpPr>
          <p:cNvPr id="5" name="标题 4"/>
          <p:cNvSpPr txBox="1">
            <a:spLocks/>
          </p:cNvSpPr>
          <p:nvPr/>
        </p:nvSpPr>
        <p:spPr>
          <a:xfrm>
            <a:off x="738188" y="23812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endParaRPr lang="en-US" altLang="zh-CN" dirty="0"/>
          </a:p>
          <a:p>
            <a:r>
              <a:rPr lang="zh-CN" altLang="en-US" dirty="0"/>
              <a:t> </a:t>
            </a:r>
            <a:r>
              <a:rPr lang="en-US" altLang="zh-CN" dirty="0"/>
              <a:t>—— 4.2.2 </a:t>
            </a:r>
            <a:r>
              <a:rPr lang="zh-CN" altLang="en-US" dirty="0"/>
              <a:t>类成员的访问控制</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25</a:t>
            </a:fld>
            <a:endParaRPr lang="en-US" altLang="zh-CN" dirty="0"/>
          </a:p>
        </p:txBody>
      </p:sp>
    </p:spTree>
    <p:extLst>
      <p:ext uri="{BB962C8B-B14F-4D97-AF65-F5344CB8AC3E}">
        <p14:creationId xmlns:p14="http://schemas.microsoft.com/office/powerpoint/2010/main" val="127081195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Text Box 3"/>
          <p:cNvSpPr txBox="1">
            <a:spLocks noChangeArrowheads="1"/>
          </p:cNvSpPr>
          <p:nvPr/>
        </p:nvSpPr>
        <p:spPr bwMode="auto">
          <a:xfrm>
            <a:off x="609600" y="2017216"/>
            <a:ext cx="4495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b="1" dirty="0">
                <a:latin typeface="+mn-lt"/>
                <a:ea typeface="+mn-ea"/>
              </a:rPr>
              <a:t>结构的扩充：</a:t>
            </a:r>
          </a:p>
          <a:p>
            <a:pPr eaLnBrk="0" hangingPunct="0"/>
            <a:r>
              <a:rPr lang="en-US" altLang="zh-CN" sz="2400" b="1" dirty="0" err="1">
                <a:latin typeface="+mn-lt"/>
                <a:ea typeface="+mn-ea"/>
              </a:rPr>
              <a:t>struct</a:t>
            </a:r>
            <a:r>
              <a:rPr lang="en-US" altLang="zh-CN" sz="2400" b="1" dirty="0">
                <a:latin typeface="+mn-lt"/>
                <a:ea typeface="+mn-ea"/>
              </a:rPr>
              <a:t> Savings</a:t>
            </a:r>
          </a:p>
          <a:p>
            <a:pPr eaLnBrk="0" hangingPunct="0"/>
            <a:r>
              <a:rPr lang="en-US" altLang="zh-CN" sz="2400" b="1" dirty="0">
                <a:latin typeface="+mn-lt"/>
                <a:ea typeface="+mn-ea"/>
              </a:rPr>
              <a:t>{unsigned </a:t>
            </a:r>
            <a:r>
              <a:rPr lang="en-US" altLang="zh-CN" sz="2400" b="1" dirty="0" err="1">
                <a:latin typeface="+mn-lt"/>
                <a:ea typeface="+mn-ea"/>
              </a:rPr>
              <a:t>accountNumber</a:t>
            </a:r>
            <a:r>
              <a:rPr lang="en-US" altLang="zh-CN" sz="2400" b="1" dirty="0">
                <a:latin typeface="+mn-lt"/>
                <a:ea typeface="+mn-ea"/>
              </a:rPr>
              <a:t>;</a:t>
            </a:r>
          </a:p>
          <a:p>
            <a:pPr eaLnBrk="0" hangingPunct="0"/>
            <a:r>
              <a:rPr lang="en-US" altLang="zh-CN" sz="2400" b="1" dirty="0">
                <a:latin typeface="+mn-lt"/>
                <a:ea typeface="+mn-ea"/>
              </a:rPr>
              <a:t>float balance;</a:t>
            </a:r>
          </a:p>
          <a:p>
            <a:pPr eaLnBrk="0" hangingPunct="0"/>
            <a:r>
              <a:rPr lang="en-US" altLang="zh-CN" sz="2400" b="1" dirty="0">
                <a:latin typeface="+mn-lt"/>
                <a:ea typeface="+mn-ea"/>
              </a:rPr>
              <a:t>};</a:t>
            </a:r>
          </a:p>
          <a:p>
            <a:pPr eaLnBrk="0" hangingPunct="0"/>
            <a:r>
              <a:rPr lang="en-US" altLang="zh-CN" sz="2400" b="1" dirty="0">
                <a:latin typeface="+mn-lt"/>
                <a:ea typeface="+mn-ea"/>
              </a:rPr>
              <a:t>void </a:t>
            </a:r>
            <a:r>
              <a:rPr lang="en-US" altLang="zh-CN" sz="2400" b="1" dirty="0" err="1">
                <a:latin typeface="+mn-lt"/>
                <a:ea typeface="+mn-ea"/>
              </a:rPr>
              <a:t>fn</a:t>
            </a:r>
            <a:r>
              <a:rPr lang="en-US" altLang="zh-CN" sz="2400" b="1" dirty="0">
                <a:latin typeface="+mn-lt"/>
                <a:ea typeface="+mn-ea"/>
              </a:rPr>
              <a:t>()</a:t>
            </a:r>
          </a:p>
          <a:p>
            <a:pPr eaLnBrk="0" hangingPunct="0"/>
            <a:r>
              <a:rPr lang="en-US" altLang="zh-CN" sz="2400" b="1" dirty="0">
                <a:latin typeface="+mn-lt"/>
                <a:ea typeface="+mn-ea"/>
              </a:rPr>
              <a:t>{	Savings a;</a:t>
            </a:r>
          </a:p>
          <a:p>
            <a:pPr eaLnBrk="0" hangingPunct="0"/>
            <a:r>
              <a:rPr lang="en-US" altLang="zh-CN" sz="2400" b="1" dirty="0">
                <a:latin typeface="+mn-lt"/>
                <a:ea typeface="+mn-ea"/>
              </a:rPr>
              <a:t>	Savings b;</a:t>
            </a:r>
          </a:p>
          <a:p>
            <a:pPr eaLnBrk="0" hangingPunct="0"/>
            <a:r>
              <a:rPr lang="en-US" altLang="zh-CN" sz="2400" b="1" dirty="0">
                <a:latin typeface="+mn-lt"/>
                <a:ea typeface="+mn-ea"/>
              </a:rPr>
              <a:t>	a. </a:t>
            </a:r>
            <a:r>
              <a:rPr lang="en-US" altLang="zh-CN" sz="2400" b="1" dirty="0" err="1">
                <a:latin typeface="+mn-lt"/>
                <a:ea typeface="+mn-ea"/>
              </a:rPr>
              <a:t>accountNumber</a:t>
            </a:r>
            <a:r>
              <a:rPr lang="en-US" altLang="zh-CN" sz="2400" b="1" dirty="0">
                <a:latin typeface="+mn-lt"/>
                <a:ea typeface="+mn-ea"/>
              </a:rPr>
              <a:t>=1;</a:t>
            </a:r>
          </a:p>
          <a:p>
            <a:pPr eaLnBrk="0" hangingPunct="0"/>
            <a:r>
              <a:rPr lang="en-US" altLang="zh-CN" sz="2400" b="1" dirty="0">
                <a:latin typeface="+mn-lt"/>
                <a:ea typeface="+mn-ea"/>
              </a:rPr>
              <a:t>	b. </a:t>
            </a:r>
            <a:r>
              <a:rPr lang="en-US" altLang="zh-CN" sz="2400" b="1" dirty="0" err="1">
                <a:latin typeface="+mn-lt"/>
                <a:ea typeface="+mn-ea"/>
              </a:rPr>
              <a:t>accountNumber</a:t>
            </a:r>
            <a:r>
              <a:rPr lang="en-US" altLang="zh-CN" sz="2400" b="1" dirty="0">
                <a:latin typeface="+mn-lt"/>
                <a:ea typeface="+mn-ea"/>
              </a:rPr>
              <a:t>=2;</a:t>
            </a:r>
          </a:p>
          <a:p>
            <a:pPr eaLnBrk="0" hangingPunct="0"/>
            <a:r>
              <a:rPr lang="en-US" altLang="zh-CN" sz="2400" b="1" dirty="0">
                <a:latin typeface="+mn-lt"/>
                <a:ea typeface="+mn-ea"/>
              </a:rPr>
              <a:t>};</a:t>
            </a:r>
          </a:p>
        </p:txBody>
      </p:sp>
      <p:sp>
        <p:nvSpPr>
          <p:cNvPr id="473092" name="Rectangle 4"/>
          <p:cNvSpPr>
            <a:spLocks noChangeArrowheads="1"/>
          </p:cNvSpPr>
          <p:nvPr/>
        </p:nvSpPr>
        <p:spPr bwMode="auto">
          <a:xfrm>
            <a:off x="5486400" y="2021227"/>
            <a:ext cx="332014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mn-lt"/>
                <a:ea typeface="+mn-ea"/>
              </a:rPr>
              <a:t>结构与类的区别区别</a:t>
            </a:r>
            <a:r>
              <a:rPr lang="en-US" altLang="zh-CN" sz="2800" b="1" dirty="0">
                <a:latin typeface="+mn-lt"/>
                <a:ea typeface="+mn-ea"/>
              </a:rPr>
              <a:t>:</a:t>
            </a:r>
          </a:p>
          <a:p>
            <a:r>
              <a:rPr lang="zh-CN" altLang="en-US" sz="2800" b="1" dirty="0">
                <a:latin typeface="+mn-lt"/>
                <a:ea typeface="+mn-ea"/>
              </a:rPr>
              <a:t>类中成员的缺省存储属性</a:t>
            </a:r>
          </a:p>
          <a:p>
            <a:r>
              <a:rPr lang="zh-CN" altLang="en-US" sz="2800" b="1" dirty="0">
                <a:latin typeface="+mn-lt"/>
                <a:ea typeface="+mn-ea"/>
              </a:rPr>
              <a:t>为私有的；</a:t>
            </a:r>
          </a:p>
          <a:p>
            <a:r>
              <a:rPr lang="zh-CN" altLang="en-US" sz="2800" b="1" dirty="0">
                <a:latin typeface="+mn-lt"/>
                <a:ea typeface="+mn-ea"/>
              </a:rPr>
              <a:t>结构体中的缺省存储属性为公有的</a:t>
            </a:r>
            <a:r>
              <a:rPr lang="en-US" altLang="zh-CN" sz="2800" b="1" dirty="0">
                <a:latin typeface="+mn-lt"/>
                <a:ea typeface="+mn-ea"/>
              </a:rPr>
              <a:t>.</a:t>
            </a:r>
          </a:p>
        </p:txBody>
      </p:sp>
      <p:sp>
        <p:nvSpPr>
          <p:cNvPr id="5" name="标题 1"/>
          <p:cNvSpPr txBox="1">
            <a:spLocks/>
          </p:cNvSpPr>
          <p:nvPr/>
        </p:nvSpPr>
        <p:spPr>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l"/>
            <a:r>
              <a:rPr lang="zh-CN" altLang="en-US" dirty="0"/>
              <a:t>结构与类</a:t>
            </a:r>
          </a:p>
        </p:txBody>
      </p:sp>
      <p:sp>
        <p:nvSpPr>
          <p:cNvPr id="6" name="标题 4"/>
          <p:cNvSpPr txBox="1">
            <a:spLocks/>
          </p:cNvSpPr>
          <p:nvPr/>
        </p:nvSpPr>
        <p:spPr>
          <a:xfrm>
            <a:off x="738188" y="238126"/>
            <a:ext cx="7643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4.2 </a:t>
            </a:r>
            <a:r>
              <a:rPr lang="zh-CN" altLang="en-US" dirty="0"/>
              <a:t> 类和对象</a:t>
            </a:r>
            <a:endParaRPr lang="en-US" altLang="zh-CN" dirty="0"/>
          </a:p>
          <a:p>
            <a:r>
              <a:rPr lang="zh-CN" altLang="en-US" dirty="0"/>
              <a:t> </a:t>
            </a:r>
            <a:r>
              <a:rPr lang="en-US" altLang="zh-CN" dirty="0"/>
              <a:t>—— 4.2.2 </a:t>
            </a:r>
            <a:r>
              <a:rPr lang="zh-CN" altLang="en-US" dirty="0"/>
              <a:t>类成员的访问控制</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26</a:t>
            </a:fld>
            <a:endParaRPr lang="en-US" altLang="zh-CN" dirty="0"/>
          </a:p>
        </p:txBody>
      </p:sp>
    </p:spTree>
    <p:extLst>
      <p:ext uri="{BB962C8B-B14F-4D97-AF65-F5344CB8AC3E}">
        <p14:creationId xmlns:p14="http://schemas.microsoft.com/office/powerpoint/2010/main" val="232180632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4116" name="Rectangle 4"/>
          <p:cNvSpPr>
            <a:spLocks noChangeArrowheads="1"/>
          </p:cNvSpPr>
          <p:nvPr/>
        </p:nvSpPr>
        <p:spPr bwMode="auto">
          <a:xfrm>
            <a:off x="609601" y="2039505"/>
            <a:ext cx="7924799" cy="405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0000"/>
              </a:spcBef>
              <a:buClr>
                <a:schemeClr val="hlink"/>
              </a:buClr>
              <a:buSzPct val="75000"/>
              <a:buBlip>
                <a:blip r:embed="rId3"/>
              </a:buBlip>
            </a:pPr>
            <a:r>
              <a:rPr lang="zh-CN" altLang="en-US" sz="2800" dirty="0">
                <a:effectLst>
                  <a:outerShdw blurRad="38100" dist="38100" dir="2700000" algn="tl">
                    <a:srgbClr val="C0C0C0"/>
                  </a:outerShdw>
                </a:effectLst>
                <a:latin typeface="+mn-lt"/>
                <a:ea typeface="+mn-ea"/>
              </a:rPr>
              <a:t>构造函数</a:t>
            </a:r>
            <a:r>
              <a:rPr lang="en-US" altLang="zh-CN" sz="2800" dirty="0">
                <a:effectLst>
                  <a:outerShdw blurRad="38100" dist="38100" dir="2700000" algn="tl">
                    <a:srgbClr val="C0C0C0"/>
                  </a:outerShdw>
                </a:effectLst>
                <a:latin typeface="+mn-lt"/>
                <a:ea typeface="+mn-ea"/>
              </a:rPr>
              <a:t>——</a:t>
            </a:r>
            <a:r>
              <a:rPr lang="zh-CN" altLang="en-US" sz="2800" dirty="0">
                <a:effectLst>
                  <a:outerShdw blurRad="38100" dist="38100" dir="2700000" algn="tl">
                    <a:srgbClr val="C0C0C0"/>
                  </a:outerShdw>
                </a:effectLst>
                <a:latin typeface="+mn-lt"/>
                <a:ea typeface="+mn-ea"/>
              </a:rPr>
              <a:t>由于类的封装性</a:t>
            </a:r>
            <a:r>
              <a:rPr lang="en-US" altLang="zh-CN" sz="2800" dirty="0">
                <a:effectLst>
                  <a:outerShdw blurRad="38100" dist="38100" dir="2700000" algn="tl">
                    <a:srgbClr val="C0C0C0"/>
                  </a:outerShdw>
                </a:effectLst>
                <a:latin typeface="+mn-lt"/>
                <a:ea typeface="+mn-ea"/>
              </a:rPr>
              <a:t>,</a:t>
            </a:r>
            <a:r>
              <a:rPr lang="zh-CN" altLang="en-US" sz="2800" dirty="0">
                <a:solidFill>
                  <a:srgbClr val="FF0000"/>
                </a:solidFill>
                <a:effectLst>
                  <a:outerShdw blurRad="38100" dist="38100" dir="2700000" algn="tl">
                    <a:srgbClr val="C0C0C0"/>
                  </a:outerShdw>
                </a:effectLst>
                <a:latin typeface="+mn-lt"/>
                <a:ea typeface="+mn-ea"/>
              </a:rPr>
              <a:t>不能象普通变量一样初始化！</a:t>
            </a:r>
            <a:br>
              <a:rPr lang="zh-CN" altLang="en-US" sz="2800" dirty="0">
                <a:effectLst>
                  <a:outerShdw blurRad="38100" dist="38100" dir="2700000" algn="tl">
                    <a:srgbClr val="C0C0C0"/>
                  </a:outerShdw>
                </a:effectLst>
                <a:latin typeface="+mn-lt"/>
                <a:ea typeface="+mn-ea"/>
              </a:rPr>
            </a:br>
            <a:r>
              <a:rPr lang="en-US" altLang="zh-CN" sz="2800" dirty="0" err="1">
                <a:effectLst>
                  <a:outerShdw blurRad="38100" dist="38100" dir="2700000" algn="tl">
                    <a:srgbClr val="C0C0C0"/>
                  </a:outerShdw>
                </a:effectLst>
                <a:latin typeface="+mn-lt"/>
                <a:ea typeface="+mn-ea"/>
              </a:rPr>
              <a:t>struct</a:t>
            </a:r>
            <a:r>
              <a:rPr lang="en-US" altLang="zh-CN" sz="2800" dirty="0">
                <a:effectLst>
                  <a:outerShdw blurRad="38100" dist="38100" dir="2700000" algn="tl">
                    <a:srgbClr val="C0C0C0"/>
                  </a:outerShdw>
                </a:effectLst>
                <a:latin typeface="+mn-lt"/>
                <a:ea typeface="+mn-ea"/>
              </a:rPr>
              <a:t> Savings</a:t>
            </a:r>
            <a:br>
              <a:rPr lang="en-US" altLang="zh-CN" sz="2800" dirty="0">
                <a:effectLst>
                  <a:outerShdw blurRad="38100" dist="38100" dir="2700000" algn="tl">
                    <a:srgbClr val="C0C0C0"/>
                  </a:outerShdw>
                </a:effectLst>
                <a:latin typeface="+mn-lt"/>
                <a:ea typeface="+mn-ea"/>
              </a:rPr>
            </a:br>
            <a:r>
              <a:rPr lang="en-US" altLang="zh-CN" sz="2800" dirty="0">
                <a:effectLst>
                  <a:outerShdw blurRad="38100" dist="38100" dir="2700000" algn="tl">
                    <a:srgbClr val="C0C0C0"/>
                  </a:outerShdw>
                </a:effectLst>
                <a:latin typeface="+mn-lt"/>
                <a:ea typeface="+mn-ea"/>
              </a:rPr>
              <a:t>{unsigned </a:t>
            </a:r>
            <a:r>
              <a:rPr lang="en-US" altLang="zh-CN" sz="2800" dirty="0" err="1">
                <a:effectLst>
                  <a:outerShdw blurRad="38100" dist="38100" dir="2700000" algn="tl">
                    <a:srgbClr val="C0C0C0"/>
                  </a:outerShdw>
                </a:effectLst>
                <a:latin typeface="+mn-lt"/>
                <a:ea typeface="+mn-ea"/>
              </a:rPr>
              <a:t>accountNumber</a:t>
            </a:r>
            <a:r>
              <a:rPr lang="en-US" altLang="zh-CN" sz="2800" dirty="0">
                <a:effectLst>
                  <a:outerShdw blurRad="38100" dist="38100" dir="2700000" algn="tl">
                    <a:srgbClr val="C0C0C0"/>
                  </a:outerShdw>
                </a:effectLst>
                <a:latin typeface="+mn-lt"/>
                <a:ea typeface="+mn-ea"/>
              </a:rPr>
              <a:t>;</a:t>
            </a:r>
            <a:br>
              <a:rPr lang="en-US" altLang="zh-CN" sz="2800" dirty="0">
                <a:effectLst>
                  <a:outerShdw blurRad="38100" dist="38100" dir="2700000" algn="tl">
                    <a:srgbClr val="C0C0C0"/>
                  </a:outerShdw>
                </a:effectLst>
                <a:latin typeface="+mn-lt"/>
                <a:ea typeface="+mn-ea"/>
              </a:rPr>
            </a:br>
            <a:r>
              <a:rPr lang="en-US" altLang="zh-CN" sz="2800" dirty="0">
                <a:effectLst>
                  <a:outerShdw blurRad="38100" dist="38100" dir="2700000" algn="tl">
                    <a:srgbClr val="C0C0C0"/>
                  </a:outerShdw>
                </a:effectLst>
                <a:latin typeface="+mn-lt"/>
                <a:ea typeface="+mn-ea"/>
              </a:rPr>
              <a:t> float balance;</a:t>
            </a:r>
            <a:br>
              <a:rPr lang="en-US" altLang="zh-CN" sz="2800" dirty="0">
                <a:effectLst>
                  <a:outerShdw blurRad="38100" dist="38100" dir="2700000" algn="tl">
                    <a:srgbClr val="C0C0C0"/>
                  </a:outerShdw>
                </a:effectLst>
                <a:latin typeface="+mn-lt"/>
                <a:ea typeface="+mn-ea"/>
              </a:rPr>
            </a:br>
            <a:r>
              <a:rPr lang="en-US" altLang="zh-CN" sz="2800" dirty="0">
                <a:effectLst>
                  <a:outerShdw blurRad="38100" dist="38100" dir="2700000" algn="tl">
                    <a:srgbClr val="C0C0C0"/>
                  </a:outerShdw>
                </a:effectLst>
                <a:latin typeface="+mn-lt"/>
                <a:ea typeface="+mn-ea"/>
              </a:rPr>
              <a:t>};</a:t>
            </a:r>
            <a:br>
              <a:rPr lang="en-US" altLang="zh-CN" sz="2800" dirty="0">
                <a:effectLst>
                  <a:outerShdw blurRad="38100" dist="38100" dir="2700000" algn="tl">
                    <a:srgbClr val="C0C0C0"/>
                  </a:outerShdw>
                </a:effectLst>
                <a:latin typeface="+mn-lt"/>
                <a:ea typeface="+mn-ea"/>
              </a:rPr>
            </a:br>
            <a:r>
              <a:rPr lang="en-US" altLang="zh-CN" sz="2800" dirty="0">
                <a:effectLst>
                  <a:outerShdw blurRad="38100" dist="38100" dir="2700000" algn="tl">
                    <a:srgbClr val="C0C0C0"/>
                  </a:outerShdw>
                </a:effectLst>
                <a:latin typeface="+mn-lt"/>
                <a:ea typeface="+mn-ea"/>
              </a:rPr>
              <a:t>Savings A={1, 2000.0};</a:t>
            </a:r>
            <a:br>
              <a:rPr lang="en-US" altLang="zh-CN" sz="2800" dirty="0">
                <a:effectLst>
                  <a:outerShdw blurRad="38100" dist="38100" dir="2700000" algn="tl">
                    <a:srgbClr val="C0C0C0"/>
                  </a:outerShdw>
                </a:effectLst>
                <a:latin typeface="+mn-lt"/>
                <a:ea typeface="+mn-ea"/>
              </a:rPr>
            </a:br>
            <a:r>
              <a:rPr lang="en-US" altLang="zh-CN" sz="2800" dirty="0">
                <a:effectLst>
                  <a:outerShdw blurRad="38100" dist="38100" dir="2700000" algn="tl">
                    <a:srgbClr val="C0C0C0"/>
                  </a:outerShdw>
                </a:effectLst>
                <a:latin typeface="+mn-lt"/>
                <a:ea typeface="+mn-ea"/>
              </a:rPr>
              <a:t>Savings B(2,3000.0);</a:t>
            </a:r>
          </a:p>
          <a:p>
            <a:pPr marL="342900" indent="-342900">
              <a:spcBef>
                <a:spcPct val="20000"/>
              </a:spcBef>
              <a:buClr>
                <a:schemeClr val="hlink"/>
              </a:buClr>
              <a:buSzPct val="75000"/>
              <a:buBlip>
                <a:blip r:embed="rId3"/>
              </a:buBlip>
            </a:pPr>
            <a:r>
              <a:rPr lang="zh-CN" altLang="en-US" sz="2800" dirty="0">
                <a:solidFill>
                  <a:srgbClr val="FF0000"/>
                </a:solidFill>
                <a:effectLst>
                  <a:outerShdw blurRad="38100" dist="38100" dir="2700000" algn="tl">
                    <a:srgbClr val="C0C0C0"/>
                  </a:outerShdw>
                </a:effectLst>
                <a:latin typeface="+mn-lt"/>
                <a:ea typeface="+mn-ea"/>
              </a:rPr>
              <a:t>类的数据成员为</a:t>
            </a:r>
            <a:r>
              <a:rPr lang="en-US" altLang="zh-CN" sz="2800" dirty="0">
                <a:solidFill>
                  <a:srgbClr val="FF0000"/>
                </a:solidFill>
                <a:effectLst>
                  <a:outerShdw blurRad="38100" dist="38100" dir="2700000" algn="tl">
                    <a:srgbClr val="C0C0C0"/>
                  </a:outerShdw>
                </a:effectLst>
                <a:latin typeface="+mn-lt"/>
                <a:ea typeface="+mn-ea"/>
              </a:rPr>
              <a:t>private</a:t>
            </a:r>
            <a:r>
              <a:rPr lang="zh-CN" altLang="en-US" sz="2800" dirty="0">
                <a:solidFill>
                  <a:srgbClr val="FF0000"/>
                </a:solidFill>
                <a:effectLst>
                  <a:outerShdw blurRad="38100" dist="38100" dir="2700000" algn="tl">
                    <a:srgbClr val="C0C0C0"/>
                  </a:outerShdw>
                </a:effectLst>
                <a:latin typeface="+mn-lt"/>
                <a:ea typeface="+mn-ea"/>
              </a:rPr>
              <a:t>！</a:t>
            </a:r>
            <a:endParaRPr lang="en-US" altLang="zh-CN" sz="2800" dirty="0">
              <a:solidFill>
                <a:srgbClr val="FF0000"/>
              </a:solidFill>
              <a:effectLst>
                <a:outerShdw blurRad="38100" dist="38100" dir="2700000" algn="tl">
                  <a:srgbClr val="C0C0C0"/>
                </a:outerShdw>
              </a:effectLst>
              <a:latin typeface="+mn-lt"/>
              <a:ea typeface="+mn-ea"/>
            </a:endParaRPr>
          </a:p>
        </p:txBody>
      </p:sp>
      <p:sp>
        <p:nvSpPr>
          <p:cNvPr id="5" name="标题 1"/>
          <p:cNvSpPr>
            <a:spLocks noGrp="1"/>
          </p:cNvSpPr>
          <p:nvPr>
            <p:ph type="title"/>
          </p:nvPr>
        </p:nvSpPr>
        <p:spPr>
          <a:xfrm>
            <a:off x="0" y="950913"/>
            <a:ext cx="6704013" cy="954087"/>
          </a:xfrm>
        </p:spPr>
        <p:txBody>
          <a:bodyPr/>
          <a:lstStyle/>
          <a:p>
            <a:pPr algn="l" eaLnBrk="1" hangingPunct="1"/>
            <a:r>
              <a:rPr lang="en-US" altLang="zh-CN" dirty="0"/>
              <a:t>4.3.1 </a:t>
            </a:r>
            <a:r>
              <a:rPr lang="zh-CN" altLang="en-US" dirty="0"/>
              <a:t>构造函数</a:t>
            </a:r>
          </a:p>
        </p:txBody>
      </p:sp>
      <p:sp>
        <p:nvSpPr>
          <p:cNvPr id="6" name="标题 4"/>
          <p:cNvSpPr txBox="1">
            <a:spLocks/>
          </p:cNvSpPr>
          <p:nvPr/>
        </p:nvSpPr>
        <p:spPr>
          <a:xfrm>
            <a:off x="1947863" y="241301"/>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27</a:t>
            </a:fld>
            <a:endParaRPr lang="en-US" altLang="zh-CN" dirty="0"/>
          </a:p>
        </p:txBody>
      </p:sp>
    </p:spTree>
    <p:extLst>
      <p:ext uri="{BB962C8B-B14F-4D97-AF65-F5344CB8AC3E}">
        <p14:creationId xmlns:p14="http://schemas.microsoft.com/office/powerpoint/2010/main" val="20746172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0" y="950913"/>
            <a:ext cx="6704013" cy="954087"/>
          </a:xfrm>
        </p:spPr>
        <p:txBody>
          <a:bodyPr/>
          <a:lstStyle/>
          <a:p>
            <a:pPr algn="l" eaLnBrk="1" hangingPunct="1"/>
            <a:r>
              <a:rPr lang="en-US" altLang="zh-CN" dirty="0"/>
              <a:t>4.3.1 </a:t>
            </a:r>
            <a:r>
              <a:rPr lang="zh-CN" altLang="en-US" dirty="0"/>
              <a:t>构造函数</a:t>
            </a:r>
          </a:p>
        </p:txBody>
      </p:sp>
      <p:sp>
        <p:nvSpPr>
          <p:cNvPr id="37891" name="内容占位符 2"/>
          <p:cNvSpPr>
            <a:spLocks noGrp="1"/>
          </p:cNvSpPr>
          <p:nvPr>
            <p:ph idx="1"/>
          </p:nvPr>
        </p:nvSpPr>
        <p:spPr>
          <a:xfrm>
            <a:off x="388143" y="1828800"/>
            <a:ext cx="8374857" cy="4953000"/>
          </a:xfrm>
        </p:spPr>
        <p:txBody>
          <a:bodyPr/>
          <a:lstStyle/>
          <a:p>
            <a:pPr eaLnBrk="1" hangingPunct="1">
              <a:lnSpc>
                <a:spcPct val="120000"/>
              </a:lnSpc>
            </a:pPr>
            <a:r>
              <a:rPr lang="zh-CN" altLang="en-US" sz="2800" dirty="0"/>
              <a:t>构造函数的作用是在对象被创建时使用特定的值构造对象，或者说将对象</a:t>
            </a:r>
            <a:r>
              <a:rPr lang="zh-CN" altLang="en-US" sz="2800" dirty="0">
                <a:solidFill>
                  <a:srgbClr val="C00000"/>
                </a:solidFill>
              </a:rPr>
              <a:t>初始化</a:t>
            </a:r>
            <a:r>
              <a:rPr lang="zh-CN" altLang="en-US" sz="2800" dirty="0"/>
              <a:t>为一个特定的状态。</a:t>
            </a:r>
          </a:p>
          <a:p>
            <a:pPr eaLnBrk="1" hangingPunct="1">
              <a:lnSpc>
                <a:spcPct val="120000"/>
              </a:lnSpc>
            </a:pPr>
            <a:r>
              <a:rPr lang="zh-CN" altLang="en-US" sz="2800" dirty="0"/>
              <a:t>在对象创建时</a:t>
            </a:r>
            <a:r>
              <a:rPr lang="zh-CN" altLang="en-US" sz="2800" dirty="0">
                <a:solidFill>
                  <a:schemeClr val="tx2"/>
                </a:solidFill>
              </a:rPr>
              <a:t>由</a:t>
            </a:r>
            <a:r>
              <a:rPr lang="zh-CN" altLang="en-US" sz="2800" dirty="0">
                <a:solidFill>
                  <a:srgbClr val="C00000"/>
                </a:solidFill>
              </a:rPr>
              <a:t>系统自动调用</a:t>
            </a:r>
            <a:r>
              <a:rPr lang="zh-CN" altLang="en-US" sz="2800" dirty="0"/>
              <a:t>。</a:t>
            </a:r>
          </a:p>
          <a:p>
            <a:pPr eaLnBrk="1" hangingPunct="1">
              <a:lnSpc>
                <a:spcPct val="120000"/>
              </a:lnSpc>
            </a:pPr>
            <a:r>
              <a:rPr lang="zh-CN" altLang="en-US" sz="2800" dirty="0"/>
              <a:t>如果程序中未声明，则系统自动产生出一个</a:t>
            </a:r>
            <a:r>
              <a:rPr lang="zh-CN" altLang="en-US" sz="2800" dirty="0">
                <a:solidFill>
                  <a:srgbClr val="C00000"/>
                </a:solidFill>
              </a:rPr>
              <a:t>隐含</a:t>
            </a:r>
            <a:r>
              <a:rPr lang="zh-CN" altLang="en-US" sz="2800" dirty="0"/>
              <a:t>的参数列表为空的构造函数</a:t>
            </a:r>
          </a:p>
          <a:p>
            <a:pPr eaLnBrk="1" hangingPunct="1">
              <a:lnSpc>
                <a:spcPct val="120000"/>
              </a:lnSpc>
            </a:pPr>
            <a:r>
              <a:rPr lang="zh-CN" altLang="en-US" sz="2800" dirty="0"/>
              <a:t>允许为</a:t>
            </a:r>
            <a:r>
              <a:rPr lang="zh-CN" altLang="en-US" sz="2800" dirty="0">
                <a:solidFill>
                  <a:srgbClr val="C00000"/>
                </a:solidFill>
              </a:rPr>
              <a:t>内联</a:t>
            </a:r>
            <a:r>
              <a:rPr lang="zh-CN" altLang="en-US" sz="2800" dirty="0"/>
              <a:t>函数、</a:t>
            </a:r>
            <a:r>
              <a:rPr lang="zh-CN" altLang="en-US" sz="2800" dirty="0">
                <a:solidFill>
                  <a:srgbClr val="C00000"/>
                </a:solidFill>
              </a:rPr>
              <a:t>重载</a:t>
            </a:r>
            <a:r>
              <a:rPr lang="zh-CN" altLang="en-US" sz="2800" dirty="0"/>
              <a:t>函数、</a:t>
            </a:r>
            <a:r>
              <a:rPr lang="zh-CN" altLang="en-US" sz="2800" dirty="0">
                <a:solidFill>
                  <a:srgbClr val="C00000"/>
                </a:solidFill>
              </a:rPr>
              <a:t>带默认形参值</a:t>
            </a:r>
            <a:r>
              <a:rPr lang="zh-CN" altLang="en-US" sz="2800" dirty="0"/>
              <a:t>的函数</a:t>
            </a:r>
          </a:p>
        </p:txBody>
      </p:sp>
      <p:sp>
        <p:nvSpPr>
          <p:cNvPr id="5" name="标题 4"/>
          <p:cNvSpPr txBox="1">
            <a:spLocks/>
          </p:cNvSpPr>
          <p:nvPr/>
        </p:nvSpPr>
        <p:spPr>
          <a:xfrm>
            <a:off x="1947863" y="241301"/>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28</a:t>
            </a:fld>
            <a:endParaRPr lang="en-US" altLang="zh-CN" dirty="0"/>
          </a:p>
        </p:txBody>
      </p:sp>
    </p:spTree>
    <p:extLst>
      <p:ext uri="{BB962C8B-B14F-4D97-AF65-F5344CB8AC3E}">
        <p14:creationId xmlns:p14="http://schemas.microsoft.com/office/powerpoint/2010/main" val="338745971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0" y="950913"/>
            <a:ext cx="6704013" cy="954087"/>
          </a:xfrm>
        </p:spPr>
        <p:txBody>
          <a:bodyPr/>
          <a:lstStyle/>
          <a:p>
            <a:pPr algn="l" eaLnBrk="1" hangingPunct="1"/>
            <a:r>
              <a:rPr lang="zh-CN" altLang="en-US"/>
              <a:t>构造函数举例</a:t>
            </a:r>
          </a:p>
        </p:txBody>
      </p:sp>
      <p:sp>
        <p:nvSpPr>
          <p:cNvPr id="3" name="内容占位符 2"/>
          <p:cNvSpPr>
            <a:spLocks noGrp="1"/>
          </p:cNvSpPr>
          <p:nvPr>
            <p:ph idx="1"/>
          </p:nvPr>
        </p:nvSpPr>
        <p:spPr>
          <a:xfrm>
            <a:off x="533400" y="1901826"/>
            <a:ext cx="8029575" cy="4479924"/>
          </a:xfrm>
          <a:solidFill>
            <a:srgbClr val="85FFFF"/>
          </a:solidFill>
        </p:spPr>
        <p:txBody>
          <a:bodyPr>
            <a:noAutofit/>
          </a:bodyPr>
          <a:lstStyle/>
          <a:p>
            <a:pPr marL="365760" indent="-256032" eaLnBrk="1" fontAlgn="auto" hangingPunct="1">
              <a:lnSpc>
                <a:spcPct val="120000"/>
              </a:lnSpc>
              <a:spcAft>
                <a:spcPts val="0"/>
              </a:spcAft>
              <a:buClr>
                <a:schemeClr val="accent3"/>
              </a:buClr>
              <a:buFont typeface="Georgia"/>
              <a:buNone/>
              <a:defRPr/>
            </a:pPr>
            <a:r>
              <a:rPr lang="en-US" altLang="zh-CN" dirty="0"/>
              <a:t>class Clock {</a:t>
            </a:r>
          </a:p>
          <a:p>
            <a:pPr marL="365760" indent="-256032" eaLnBrk="1" fontAlgn="auto" hangingPunct="1">
              <a:lnSpc>
                <a:spcPct val="120000"/>
              </a:lnSpc>
              <a:spcAft>
                <a:spcPts val="0"/>
              </a:spcAft>
              <a:buClr>
                <a:schemeClr val="accent3"/>
              </a:buClr>
              <a:buFont typeface="Georgia"/>
              <a:buNone/>
              <a:defRPr/>
            </a:pPr>
            <a:r>
              <a:rPr lang="en-US" altLang="zh-CN" dirty="0"/>
              <a:t>public:</a:t>
            </a:r>
          </a:p>
          <a:p>
            <a:pPr marL="365760" indent="-256032" eaLnBrk="1" fontAlgn="auto" hangingPunct="1">
              <a:lnSpc>
                <a:spcPct val="120000"/>
              </a:lnSpc>
              <a:spcAft>
                <a:spcPts val="0"/>
              </a:spcAft>
              <a:buClr>
                <a:schemeClr val="accent3"/>
              </a:buClr>
              <a:buFont typeface="Georgia"/>
              <a:buNone/>
              <a:defRPr/>
            </a:pPr>
            <a:r>
              <a:rPr lang="en-US" altLang="zh-CN" dirty="0"/>
              <a:t>	</a:t>
            </a:r>
            <a:r>
              <a:rPr lang="en-US" altLang="zh-CN" dirty="0">
                <a:solidFill>
                  <a:srgbClr val="C00000"/>
                </a:solidFill>
              </a:rPr>
              <a:t>Clock(int </a:t>
            </a:r>
            <a:r>
              <a:rPr lang="en-US" altLang="zh-CN" dirty="0" err="1">
                <a:solidFill>
                  <a:srgbClr val="C00000"/>
                </a:solidFill>
              </a:rPr>
              <a:t>newH,int</a:t>
            </a:r>
            <a:r>
              <a:rPr lang="en-US" altLang="zh-CN" dirty="0">
                <a:solidFill>
                  <a:srgbClr val="C00000"/>
                </a:solidFill>
              </a:rPr>
              <a:t> </a:t>
            </a:r>
            <a:r>
              <a:rPr lang="en-US" altLang="zh-CN" dirty="0" err="1">
                <a:solidFill>
                  <a:srgbClr val="C00000"/>
                </a:solidFill>
              </a:rPr>
              <a:t>newM,int</a:t>
            </a:r>
            <a:r>
              <a:rPr lang="en-US" altLang="zh-CN" dirty="0">
                <a:solidFill>
                  <a:srgbClr val="C00000"/>
                </a:solidFill>
              </a:rPr>
              <a:t> </a:t>
            </a:r>
            <a:r>
              <a:rPr lang="en-US" altLang="zh-CN" dirty="0" err="1">
                <a:solidFill>
                  <a:srgbClr val="C00000"/>
                </a:solidFill>
              </a:rPr>
              <a:t>newS</a:t>
            </a:r>
            <a:r>
              <a:rPr lang="en-US" altLang="zh-CN" dirty="0">
                <a:solidFill>
                  <a:srgbClr val="C00000"/>
                </a:solidFill>
              </a:rPr>
              <a:t>);//</a:t>
            </a:r>
            <a:r>
              <a:rPr lang="zh-CN" altLang="en-US" dirty="0">
                <a:solidFill>
                  <a:srgbClr val="C00000"/>
                </a:solidFill>
              </a:rPr>
              <a:t>构造函数</a:t>
            </a:r>
          </a:p>
          <a:p>
            <a:pPr marL="365760" indent="-256032" eaLnBrk="1" fontAlgn="auto" hangingPunct="1">
              <a:lnSpc>
                <a:spcPct val="120000"/>
              </a:lnSpc>
              <a:spcAft>
                <a:spcPts val="0"/>
              </a:spcAft>
              <a:buClr>
                <a:schemeClr val="accent3"/>
              </a:buClr>
              <a:buFont typeface="Georgia"/>
              <a:buNone/>
              <a:defRPr/>
            </a:pPr>
            <a:r>
              <a:rPr lang="zh-CN" altLang="en-US" dirty="0"/>
              <a:t>	</a:t>
            </a:r>
            <a:r>
              <a:rPr lang="en-US" altLang="zh-CN" dirty="0"/>
              <a:t>void </a:t>
            </a:r>
            <a:r>
              <a:rPr lang="en-US" altLang="zh-CN" dirty="0" err="1"/>
              <a:t>setTime</a:t>
            </a:r>
            <a:r>
              <a:rPr lang="en-US" altLang="zh-CN" dirty="0"/>
              <a:t>(int </a:t>
            </a:r>
            <a:r>
              <a:rPr lang="en-US" altLang="zh-CN" dirty="0" err="1"/>
              <a:t>newH</a:t>
            </a:r>
            <a:r>
              <a:rPr lang="en-US" altLang="zh-CN" dirty="0"/>
              <a:t>, int </a:t>
            </a:r>
            <a:r>
              <a:rPr lang="en-US" altLang="zh-CN" dirty="0" err="1"/>
              <a:t>newM</a:t>
            </a:r>
            <a:r>
              <a:rPr lang="en-US" altLang="zh-CN" dirty="0"/>
              <a:t>, int </a:t>
            </a:r>
            <a:r>
              <a:rPr lang="en-US" altLang="zh-CN" dirty="0" err="1"/>
              <a:t>newS</a:t>
            </a:r>
            <a:r>
              <a:rPr lang="en-US" altLang="zh-CN" dirty="0"/>
              <a:t>);</a:t>
            </a:r>
          </a:p>
          <a:p>
            <a:pPr marL="365760" indent="-256032" eaLnBrk="1" fontAlgn="auto" hangingPunct="1">
              <a:lnSpc>
                <a:spcPct val="120000"/>
              </a:lnSpc>
              <a:spcAft>
                <a:spcPts val="0"/>
              </a:spcAft>
              <a:buClr>
                <a:schemeClr val="accent3"/>
              </a:buClr>
              <a:buFont typeface="Georgia"/>
              <a:buNone/>
              <a:defRPr/>
            </a:pPr>
            <a:r>
              <a:rPr lang="en-US" altLang="zh-CN" dirty="0"/>
              <a:t>	void </a:t>
            </a:r>
            <a:r>
              <a:rPr lang="en-US" altLang="zh-CN" dirty="0" err="1"/>
              <a:t>showTime</a:t>
            </a:r>
            <a:r>
              <a:rPr lang="en-US" altLang="zh-CN" dirty="0"/>
              <a:t>();</a:t>
            </a:r>
          </a:p>
          <a:p>
            <a:pPr marL="365760" indent="-256032" eaLnBrk="1" fontAlgn="auto" hangingPunct="1">
              <a:lnSpc>
                <a:spcPct val="120000"/>
              </a:lnSpc>
              <a:spcAft>
                <a:spcPts val="0"/>
              </a:spcAft>
              <a:buClr>
                <a:schemeClr val="accent3"/>
              </a:buClr>
              <a:buFont typeface="Georgia"/>
              <a:buNone/>
              <a:defRPr/>
            </a:pPr>
            <a:r>
              <a:rPr lang="en-US" altLang="zh-CN" dirty="0"/>
              <a:t>private:</a:t>
            </a:r>
          </a:p>
          <a:p>
            <a:pPr marL="365760" indent="-256032" eaLnBrk="1" fontAlgn="auto" hangingPunct="1">
              <a:lnSpc>
                <a:spcPct val="120000"/>
              </a:lnSpc>
              <a:spcAft>
                <a:spcPts val="0"/>
              </a:spcAft>
              <a:buClr>
                <a:schemeClr val="accent3"/>
              </a:buClr>
              <a:buFont typeface="Georgia"/>
              <a:buNone/>
              <a:defRPr/>
            </a:pPr>
            <a:r>
              <a:rPr lang="en-US" altLang="zh-CN" dirty="0"/>
              <a:t>	int hour, minute, second;</a:t>
            </a:r>
          </a:p>
          <a:p>
            <a:pPr marL="365760" indent="-256032" eaLnBrk="1" fontAlgn="auto" hangingPunct="1">
              <a:lnSpc>
                <a:spcPct val="120000"/>
              </a:lnSpc>
              <a:spcAft>
                <a:spcPts val="0"/>
              </a:spcAft>
              <a:buClr>
                <a:schemeClr val="accent3"/>
              </a:buClr>
              <a:buFont typeface="Georgia"/>
              <a:buNone/>
              <a:defRPr/>
            </a:pPr>
            <a:r>
              <a:rPr lang="en-US" altLang="zh-CN" dirty="0"/>
              <a:t>};</a:t>
            </a:r>
          </a:p>
        </p:txBody>
      </p:sp>
      <p:sp>
        <p:nvSpPr>
          <p:cNvPr id="5" name="标题 4"/>
          <p:cNvSpPr txBox="1">
            <a:spLocks/>
          </p:cNvSpPr>
          <p:nvPr/>
        </p:nvSpPr>
        <p:spPr>
          <a:xfrm>
            <a:off x="685800" y="0"/>
            <a:ext cx="771525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4.3.1 </a:t>
            </a:r>
            <a:r>
              <a:rPr lang="zh-CN" altLang="en-US" dirty="0"/>
              <a:t>构造函数 </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29</a:t>
            </a:fld>
            <a:endParaRPr lang="en-US" altLang="zh-CN" dirty="0"/>
          </a:p>
        </p:txBody>
      </p:sp>
    </p:spTree>
    <p:extLst>
      <p:ext uri="{BB962C8B-B14F-4D97-AF65-F5344CB8AC3E}">
        <p14:creationId xmlns:p14="http://schemas.microsoft.com/office/powerpoint/2010/main" val="33316755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7" name="Rectangle 3"/>
          <p:cNvSpPr>
            <a:spLocks noGrp="1" noChangeArrowheads="1"/>
          </p:cNvSpPr>
          <p:nvPr>
            <p:ph type="body" idx="1"/>
          </p:nvPr>
        </p:nvSpPr>
        <p:spPr>
          <a:xfrm>
            <a:off x="716756" y="1898967"/>
            <a:ext cx="7543800" cy="4419600"/>
          </a:xfrm>
        </p:spPr>
        <p:txBody>
          <a:bodyPr/>
          <a:lstStyle/>
          <a:p>
            <a:pPr>
              <a:buClrTx/>
            </a:pPr>
            <a:r>
              <a:rPr lang="zh-CN" altLang="en-US" sz="2800" dirty="0"/>
              <a:t>重点</a:t>
            </a:r>
            <a:r>
              <a:rPr lang="en-US" altLang="zh-CN" sz="2800" dirty="0"/>
              <a:t>:</a:t>
            </a:r>
          </a:p>
          <a:p>
            <a:pPr lvl="1"/>
            <a:r>
              <a:rPr lang="zh-CN" altLang="en-US" sz="2400" dirty="0"/>
              <a:t>如何实现细节过程，将数据与函数分开。</a:t>
            </a:r>
          </a:p>
          <a:p>
            <a:pPr>
              <a:buClrTx/>
            </a:pPr>
            <a:r>
              <a:rPr lang="zh-CN" altLang="en-US" sz="2800" dirty="0"/>
              <a:t>形式：</a:t>
            </a:r>
          </a:p>
          <a:p>
            <a:pPr lvl="1"/>
            <a:r>
              <a:rPr lang="zh-CN" altLang="en-US" sz="2400" dirty="0"/>
              <a:t>主模块</a:t>
            </a:r>
            <a:r>
              <a:rPr lang="en-US" altLang="zh-CN" sz="2400" dirty="0"/>
              <a:t>+</a:t>
            </a:r>
            <a:r>
              <a:rPr lang="zh-CN" altLang="en-US" sz="2400" dirty="0"/>
              <a:t>若干个子模块（</a:t>
            </a:r>
            <a:r>
              <a:rPr lang="en-US" altLang="zh-CN" sz="2400" dirty="0"/>
              <a:t>main</a:t>
            </a:r>
            <a:r>
              <a:rPr lang="zh-CN" altLang="en-US" sz="2400" dirty="0"/>
              <a:t>（ ）</a:t>
            </a:r>
            <a:r>
              <a:rPr lang="en-US" altLang="zh-CN" sz="2400" dirty="0"/>
              <a:t>+</a:t>
            </a:r>
            <a:r>
              <a:rPr lang="zh-CN" altLang="en-US" sz="2400" dirty="0"/>
              <a:t>子函数）。</a:t>
            </a:r>
          </a:p>
          <a:p>
            <a:pPr>
              <a:buClrTx/>
            </a:pPr>
            <a:r>
              <a:rPr lang="zh-CN" altLang="en-US" sz="2800" dirty="0"/>
              <a:t>特点：</a:t>
            </a:r>
          </a:p>
          <a:p>
            <a:pPr lvl="1"/>
            <a:r>
              <a:rPr lang="zh-CN" altLang="en-US" sz="2400" dirty="0"/>
              <a:t>自顶向下，逐步求精</a:t>
            </a:r>
            <a:r>
              <a:rPr lang="en-US" altLang="zh-CN" sz="2400" dirty="0"/>
              <a:t>——</a:t>
            </a:r>
            <a:r>
              <a:rPr lang="zh-CN" altLang="en-US" sz="2400" dirty="0"/>
              <a:t>功能分解。</a:t>
            </a:r>
          </a:p>
          <a:p>
            <a:pPr>
              <a:buClrTx/>
            </a:pPr>
            <a:r>
              <a:rPr lang="zh-CN" altLang="en-US" sz="2800" dirty="0"/>
              <a:t>缺点：</a:t>
            </a:r>
          </a:p>
          <a:p>
            <a:pPr lvl="1"/>
            <a:r>
              <a:rPr lang="zh-CN" altLang="en-US" sz="2400" dirty="0"/>
              <a:t>效率低，程序的可重用性差。</a:t>
            </a:r>
          </a:p>
        </p:txBody>
      </p:sp>
      <p:sp>
        <p:nvSpPr>
          <p:cNvPr id="5" name="标题 1"/>
          <p:cNvSpPr txBox="1">
            <a:spLocks/>
          </p:cNvSpPr>
          <p:nvPr/>
        </p:nvSpPr>
        <p:spPr bwMode="auto">
          <a:xfrm>
            <a:off x="0" y="91440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algn="l" eaLnBrk="1" hangingPunct="1"/>
            <a:r>
              <a:rPr lang="zh-CN" altLang="en-US" dirty="0"/>
              <a:t>回顾：面向过程的设计方法</a:t>
            </a:r>
            <a:endParaRPr lang="zh-CN" altLang="en-US" kern="0" dirty="0"/>
          </a:p>
        </p:txBody>
      </p:sp>
      <p:sp>
        <p:nvSpPr>
          <p:cNvPr id="6" name="标题 4"/>
          <p:cNvSpPr txBox="1">
            <a:spLocks/>
          </p:cNvSpPr>
          <p:nvPr/>
        </p:nvSpPr>
        <p:spPr>
          <a:xfrm>
            <a:off x="595313" y="0"/>
            <a:ext cx="7786687"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4.1 </a:t>
            </a:r>
            <a:r>
              <a:rPr lang="zh-CN" altLang="en-US" dirty="0"/>
              <a:t>面向对象程序设计的基本特点</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a:t>
            </a:fld>
            <a:endParaRPr lang="en-US" altLang="zh-CN" dirty="0"/>
          </a:p>
        </p:txBody>
      </p:sp>
    </p:spTree>
    <p:extLst>
      <p:ext uri="{BB962C8B-B14F-4D97-AF65-F5344CB8AC3E}">
        <p14:creationId xmlns:p14="http://schemas.microsoft.com/office/powerpoint/2010/main" val="31337478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wipe(up)">
                                      <p:cBhvr>
                                        <p:cTn id="7" dur="500"/>
                                        <p:tgtEl>
                                          <p:spTgt spid="42086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20867">
                                            <p:txEl>
                                              <p:pRg st="1" end="1"/>
                                            </p:txEl>
                                          </p:spTgt>
                                        </p:tgtEl>
                                        <p:attrNameLst>
                                          <p:attrName>style.visibility</p:attrName>
                                        </p:attrNameLst>
                                      </p:cBhvr>
                                      <p:to>
                                        <p:strVal val="visible"/>
                                      </p:to>
                                    </p:set>
                                    <p:animEffect transition="in" filter="wipe(up)">
                                      <p:cBhvr>
                                        <p:cTn id="10" dur="500"/>
                                        <p:tgtEl>
                                          <p:spTgt spid="42086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20867">
                                            <p:txEl>
                                              <p:pRg st="2" end="2"/>
                                            </p:txEl>
                                          </p:spTgt>
                                        </p:tgtEl>
                                        <p:attrNameLst>
                                          <p:attrName>style.visibility</p:attrName>
                                        </p:attrNameLst>
                                      </p:cBhvr>
                                      <p:to>
                                        <p:strVal val="visible"/>
                                      </p:to>
                                    </p:set>
                                    <p:animEffect transition="in" filter="wipe(up)">
                                      <p:cBhvr>
                                        <p:cTn id="15" dur="500"/>
                                        <p:tgtEl>
                                          <p:spTgt spid="42086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20867">
                                            <p:txEl>
                                              <p:pRg st="3" end="3"/>
                                            </p:txEl>
                                          </p:spTgt>
                                        </p:tgtEl>
                                        <p:attrNameLst>
                                          <p:attrName>style.visibility</p:attrName>
                                        </p:attrNameLst>
                                      </p:cBhvr>
                                      <p:to>
                                        <p:strVal val="visible"/>
                                      </p:to>
                                    </p:set>
                                    <p:animEffect transition="in" filter="wipe(up)">
                                      <p:cBhvr>
                                        <p:cTn id="18" dur="500"/>
                                        <p:tgtEl>
                                          <p:spTgt spid="42086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20867">
                                            <p:txEl>
                                              <p:pRg st="4" end="4"/>
                                            </p:txEl>
                                          </p:spTgt>
                                        </p:tgtEl>
                                        <p:attrNameLst>
                                          <p:attrName>style.visibility</p:attrName>
                                        </p:attrNameLst>
                                      </p:cBhvr>
                                      <p:to>
                                        <p:strVal val="visible"/>
                                      </p:to>
                                    </p:set>
                                    <p:animEffect transition="in" filter="wipe(up)">
                                      <p:cBhvr>
                                        <p:cTn id="23" dur="500"/>
                                        <p:tgtEl>
                                          <p:spTgt spid="420867">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20867">
                                            <p:txEl>
                                              <p:pRg st="5" end="5"/>
                                            </p:txEl>
                                          </p:spTgt>
                                        </p:tgtEl>
                                        <p:attrNameLst>
                                          <p:attrName>style.visibility</p:attrName>
                                        </p:attrNameLst>
                                      </p:cBhvr>
                                      <p:to>
                                        <p:strVal val="visible"/>
                                      </p:to>
                                    </p:set>
                                    <p:animEffect transition="in" filter="wipe(up)">
                                      <p:cBhvr>
                                        <p:cTn id="26" dur="500"/>
                                        <p:tgtEl>
                                          <p:spTgt spid="42086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20867">
                                            <p:txEl>
                                              <p:pRg st="6" end="6"/>
                                            </p:txEl>
                                          </p:spTgt>
                                        </p:tgtEl>
                                        <p:attrNameLst>
                                          <p:attrName>style.visibility</p:attrName>
                                        </p:attrNameLst>
                                      </p:cBhvr>
                                      <p:to>
                                        <p:strVal val="visible"/>
                                      </p:to>
                                    </p:set>
                                    <p:animEffect transition="in" filter="wipe(up)">
                                      <p:cBhvr>
                                        <p:cTn id="31" dur="500"/>
                                        <p:tgtEl>
                                          <p:spTgt spid="420867">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420867">
                                            <p:txEl>
                                              <p:pRg st="7" end="7"/>
                                            </p:txEl>
                                          </p:spTgt>
                                        </p:tgtEl>
                                        <p:attrNameLst>
                                          <p:attrName>style.visibility</p:attrName>
                                        </p:attrNameLst>
                                      </p:cBhvr>
                                      <p:to>
                                        <p:strVal val="visible"/>
                                      </p:to>
                                    </p:set>
                                    <p:animEffect transition="in" filter="wipe(up)">
                                      <p:cBhvr>
                                        <p:cTn id="34" dur="500"/>
                                        <p:tgtEl>
                                          <p:spTgt spid="420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0" y="950913"/>
            <a:ext cx="6704013" cy="954087"/>
          </a:xfrm>
        </p:spPr>
        <p:txBody>
          <a:bodyPr/>
          <a:lstStyle/>
          <a:p>
            <a:pPr algn="l" eaLnBrk="1" hangingPunct="1"/>
            <a:r>
              <a:rPr lang="zh-CN" altLang="en-US" dirty="0"/>
              <a:t>构造函数举例（续）</a:t>
            </a:r>
          </a:p>
        </p:txBody>
      </p:sp>
      <p:sp>
        <p:nvSpPr>
          <p:cNvPr id="3" name="内容占位符 2"/>
          <p:cNvSpPr>
            <a:spLocks noGrp="1"/>
          </p:cNvSpPr>
          <p:nvPr>
            <p:ph idx="1"/>
          </p:nvPr>
        </p:nvSpPr>
        <p:spPr>
          <a:xfrm>
            <a:off x="533400" y="1865731"/>
            <a:ext cx="8029575" cy="4953000"/>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zh-CN" altLang="en-US" dirty="0"/>
              <a:t>构造函数的实现：</a:t>
            </a:r>
          </a:p>
          <a:p>
            <a:pPr marL="365760" indent="-256032" eaLnBrk="1" fontAlgn="auto" hangingPunct="1">
              <a:lnSpc>
                <a:spcPct val="100000"/>
              </a:lnSpc>
              <a:spcAft>
                <a:spcPts val="0"/>
              </a:spcAft>
              <a:buClr>
                <a:schemeClr val="accent3"/>
              </a:buClr>
              <a:buFont typeface="Georgia"/>
              <a:buNone/>
              <a:defRPr/>
            </a:pPr>
            <a:r>
              <a:rPr lang="en-US" altLang="zh-CN" dirty="0">
                <a:solidFill>
                  <a:srgbClr val="C00000"/>
                </a:solidFill>
              </a:rPr>
              <a:t>Clock::Clock(int </a:t>
            </a:r>
            <a:r>
              <a:rPr lang="en-US" altLang="zh-CN" dirty="0" err="1">
                <a:solidFill>
                  <a:srgbClr val="C00000"/>
                </a:solidFill>
              </a:rPr>
              <a:t>newH</a:t>
            </a:r>
            <a:r>
              <a:rPr lang="en-US" altLang="zh-CN" dirty="0">
                <a:solidFill>
                  <a:srgbClr val="C00000"/>
                </a:solidFill>
              </a:rPr>
              <a:t>, int </a:t>
            </a:r>
            <a:r>
              <a:rPr lang="en-US" altLang="zh-CN" dirty="0" err="1">
                <a:solidFill>
                  <a:srgbClr val="C00000"/>
                </a:solidFill>
              </a:rPr>
              <a:t>newM</a:t>
            </a:r>
            <a:r>
              <a:rPr lang="en-US" altLang="zh-CN" dirty="0">
                <a:solidFill>
                  <a:srgbClr val="C00000"/>
                </a:solidFill>
              </a:rPr>
              <a:t>, int </a:t>
            </a:r>
            <a:r>
              <a:rPr lang="en-US" altLang="zh-CN" dirty="0" err="1">
                <a:solidFill>
                  <a:srgbClr val="C00000"/>
                </a:solidFill>
              </a:rPr>
              <a:t>newS</a:t>
            </a:r>
            <a:r>
              <a:rPr lang="en-US" altLang="zh-CN" dirty="0">
                <a:solidFill>
                  <a:srgbClr val="C00000"/>
                </a:solidFill>
              </a:rPr>
              <a:t>) {</a:t>
            </a:r>
          </a:p>
          <a:p>
            <a:pPr marL="365760" indent="-256032" eaLnBrk="1" fontAlgn="auto" hangingPunct="1">
              <a:lnSpc>
                <a:spcPct val="100000"/>
              </a:lnSpc>
              <a:spcAft>
                <a:spcPts val="0"/>
              </a:spcAft>
              <a:buClr>
                <a:schemeClr val="accent3"/>
              </a:buClr>
              <a:buFont typeface="Georgia"/>
              <a:buNone/>
              <a:defRPr/>
            </a:pPr>
            <a:r>
              <a:rPr lang="en-US" altLang="zh-CN" dirty="0">
                <a:solidFill>
                  <a:srgbClr val="C00000"/>
                </a:solidFill>
              </a:rPr>
              <a:t>	hour = </a:t>
            </a:r>
            <a:r>
              <a:rPr lang="en-US" altLang="zh-CN" dirty="0" err="1">
                <a:solidFill>
                  <a:srgbClr val="C00000"/>
                </a:solidFill>
              </a:rPr>
              <a:t>newH</a:t>
            </a:r>
            <a:r>
              <a:rPr lang="en-US" altLang="zh-CN" dirty="0">
                <a:solidFill>
                  <a:srgbClr val="C00000"/>
                </a:solidFill>
              </a:rPr>
              <a:t>;</a:t>
            </a:r>
          </a:p>
          <a:p>
            <a:pPr marL="365760" indent="-256032" eaLnBrk="1" fontAlgn="auto" hangingPunct="1">
              <a:lnSpc>
                <a:spcPct val="100000"/>
              </a:lnSpc>
              <a:spcAft>
                <a:spcPts val="0"/>
              </a:spcAft>
              <a:buClr>
                <a:schemeClr val="accent3"/>
              </a:buClr>
              <a:buFont typeface="Georgia"/>
              <a:buNone/>
              <a:defRPr/>
            </a:pPr>
            <a:r>
              <a:rPr lang="en-US" altLang="zh-CN" dirty="0">
                <a:solidFill>
                  <a:srgbClr val="C00000"/>
                </a:solidFill>
              </a:rPr>
              <a:t>	minute = </a:t>
            </a:r>
            <a:r>
              <a:rPr lang="en-US" altLang="zh-CN" dirty="0" err="1">
                <a:solidFill>
                  <a:srgbClr val="C00000"/>
                </a:solidFill>
              </a:rPr>
              <a:t>newM</a:t>
            </a:r>
            <a:r>
              <a:rPr lang="en-US" altLang="zh-CN" dirty="0">
                <a:solidFill>
                  <a:srgbClr val="C00000"/>
                </a:solidFill>
              </a:rPr>
              <a:t>;</a:t>
            </a:r>
          </a:p>
          <a:p>
            <a:pPr marL="365760" indent="-256032" eaLnBrk="1" fontAlgn="auto" hangingPunct="1">
              <a:lnSpc>
                <a:spcPct val="100000"/>
              </a:lnSpc>
              <a:spcAft>
                <a:spcPts val="0"/>
              </a:spcAft>
              <a:buClr>
                <a:schemeClr val="accent3"/>
              </a:buClr>
              <a:buFont typeface="Georgia"/>
              <a:buNone/>
              <a:defRPr/>
            </a:pPr>
            <a:r>
              <a:rPr lang="en-US" altLang="zh-CN" dirty="0">
                <a:solidFill>
                  <a:srgbClr val="C00000"/>
                </a:solidFill>
              </a:rPr>
              <a:t>	second = </a:t>
            </a:r>
            <a:r>
              <a:rPr lang="en-US" altLang="zh-CN" dirty="0" err="1">
                <a:solidFill>
                  <a:srgbClr val="C00000"/>
                </a:solidFill>
              </a:rPr>
              <a:t>newS</a:t>
            </a:r>
            <a:r>
              <a:rPr lang="en-US" altLang="zh-CN" dirty="0">
                <a:solidFill>
                  <a:srgbClr val="C00000"/>
                </a:solidFill>
              </a:rPr>
              <a:t>;</a:t>
            </a:r>
          </a:p>
          <a:p>
            <a:pPr marL="365760" indent="-256032" eaLnBrk="1" fontAlgn="auto" hangingPunct="1">
              <a:lnSpc>
                <a:spcPct val="100000"/>
              </a:lnSpc>
              <a:spcAft>
                <a:spcPts val="0"/>
              </a:spcAft>
              <a:buClr>
                <a:schemeClr val="accent3"/>
              </a:buClr>
              <a:buFont typeface="Georgia"/>
              <a:buNone/>
              <a:defRPr/>
            </a:pPr>
            <a:r>
              <a:rPr lang="en-US" altLang="zh-CN" dirty="0">
                <a:solidFill>
                  <a:srgbClr val="C00000"/>
                </a:solidFill>
              </a:rPr>
              <a:t>}</a:t>
            </a:r>
          </a:p>
          <a:p>
            <a:pPr marL="365760" indent="-256032" eaLnBrk="1" fontAlgn="auto" hangingPunct="1">
              <a:lnSpc>
                <a:spcPct val="100000"/>
              </a:lnSpc>
              <a:spcAft>
                <a:spcPts val="0"/>
              </a:spcAft>
              <a:buClr>
                <a:schemeClr val="accent3"/>
              </a:buClr>
              <a:buFont typeface="Georgia"/>
              <a:buNone/>
              <a:defRPr/>
            </a:pPr>
            <a:r>
              <a:rPr lang="zh-CN" altLang="en-US" dirty="0"/>
              <a:t>建立对象时构造函数的作用：</a:t>
            </a:r>
          </a:p>
          <a:p>
            <a:pPr marL="365760" indent="-256032" eaLnBrk="1" fontAlgn="auto" hangingPunct="1">
              <a:lnSpc>
                <a:spcPct val="100000"/>
              </a:lnSpc>
              <a:spcAft>
                <a:spcPts val="0"/>
              </a:spcAft>
              <a:buClr>
                <a:schemeClr val="accent3"/>
              </a:buClr>
              <a:buFont typeface="Georgia"/>
              <a:buNone/>
              <a:defRPr/>
            </a:pPr>
            <a:r>
              <a:rPr lang="en-US" altLang="zh-CN" dirty="0" err="1"/>
              <a:t>int</a:t>
            </a:r>
            <a:r>
              <a:rPr lang="en-US" altLang="zh-CN" dirty="0"/>
              <a:t> main() {</a:t>
            </a:r>
          </a:p>
          <a:p>
            <a:pPr marL="365760" indent="-256032" eaLnBrk="1" fontAlgn="auto" hangingPunct="1">
              <a:lnSpc>
                <a:spcPct val="100000"/>
              </a:lnSpc>
              <a:spcAft>
                <a:spcPts val="0"/>
              </a:spcAft>
              <a:buClr>
                <a:schemeClr val="accent3"/>
              </a:buClr>
              <a:buFont typeface="Georgia"/>
              <a:buNone/>
              <a:defRPr/>
            </a:pPr>
            <a:r>
              <a:rPr lang="en-US" altLang="zh-CN" dirty="0"/>
              <a:t>  </a:t>
            </a:r>
            <a:r>
              <a:rPr lang="en-US" altLang="zh-CN" dirty="0">
                <a:solidFill>
                  <a:srgbClr val="C00000"/>
                </a:solidFill>
              </a:rPr>
              <a:t>Clock c(0,0,0); //</a:t>
            </a:r>
            <a:r>
              <a:rPr lang="zh-CN" altLang="en-US" dirty="0">
                <a:solidFill>
                  <a:srgbClr val="C00000"/>
                </a:solidFill>
              </a:rPr>
              <a:t>隐含调用构造函数，将初始值作为实参。</a:t>
            </a:r>
          </a:p>
          <a:p>
            <a:pPr marL="365760" indent="-256032" eaLnBrk="1" fontAlgn="auto" hangingPunct="1">
              <a:lnSpc>
                <a:spcPct val="100000"/>
              </a:lnSpc>
              <a:spcAft>
                <a:spcPts val="0"/>
              </a:spcAft>
              <a:buClr>
                <a:schemeClr val="accent3"/>
              </a:buClr>
              <a:buFont typeface="Georgia"/>
              <a:buNone/>
              <a:defRPr/>
            </a:pPr>
            <a:r>
              <a:rPr lang="zh-CN" altLang="en-US" dirty="0"/>
              <a:t>  </a:t>
            </a:r>
            <a:r>
              <a:rPr lang="en-US" altLang="zh-CN" dirty="0" err="1"/>
              <a:t>c.showTime</a:t>
            </a:r>
            <a:r>
              <a:rPr lang="en-US" altLang="zh-CN" dirty="0"/>
              <a:t>();</a:t>
            </a:r>
          </a:p>
          <a:p>
            <a:pPr marL="365760" indent="-256032" eaLnBrk="1" fontAlgn="auto" hangingPunct="1">
              <a:lnSpc>
                <a:spcPct val="100000"/>
              </a:lnSpc>
              <a:spcAft>
                <a:spcPts val="0"/>
              </a:spcAft>
              <a:buClr>
                <a:schemeClr val="accent3"/>
              </a:buClr>
              <a:buFont typeface="Georgia"/>
              <a:buNone/>
              <a:defRPr/>
            </a:pPr>
            <a:r>
              <a:rPr lang="en-US" altLang="zh-CN" dirty="0"/>
              <a:t>	return 0;}</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30</a:t>
            </a:fld>
            <a:endParaRPr lang="en-US" altLang="zh-CN" dirty="0"/>
          </a:p>
        </p:txBody>
      </p:sp>
      <p:sp>
        <p:nvSpPr>
          <p:cNvPr id="7" name="标题 4"/>
          <p:cNvSpPr txBox="1">
            <a:spLocks/>
          </p:cNvSpPr>
          <p:nvPr/>
        </p:nvSpPr>
        <p:spPr>
          <a:xfrm>
            <a:off x="685800" y="0"/>
            <a:ext cx="771525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4.3.1 </a:t>
            </a:r>
            <a:r>
              <a:rPr lang="zh-CN" altLang="en-US" dirty="0"/>
              <a:t>构造函数 </a:t>
            </a:r>
          </a:p>
        </p:txBody>
      </p:sp>
    </p:spTree>
    <p:extLst>
      <p:ext uri="{BB962C8B-B14F-4D97-AF65-F5344CB8AC3E}">
        <p14:creationId xmlns:p14="http://schemas.microsoft.com/office/powerpoint/2010/main" val="90337873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457200" y="1784152"/>
            <a:ext cx="82296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spcBef>
                <a:spcPts val="0"/>
              </a:spcBef>
            </a:pPr>
            <a:r>
              <a:rPr lang="en-US" altLang="zh-CN" b="1" dirty="0"/>
              <a:t>// ex10_2.h</a:t>
            </a:r>
          </a:p>
          <a:p>
            <a:pPr lvl="1">
              <a:spcBef>
                <a:spcPts val="0"/>
              </a:spcBef>
            </a:pPr>
            <a:r>
              <a:rPr lang="en-US" altLang="zh-CN" b="1" dirty="0"/>
              <a:t>#include   &lt;</a:t>
            </a:r>
            <a:r>
              <a:rPr lang="en-US" altLang="zh-CN" b="1" dirty="0" err="1"/>
              <a:t>iostream.h</a:t>
            </a:r>
            <a:r>
              <a:rPr lang="en-US" altLang="zh-CN" b="1" dirty="0"/>
              <a:t>&gt;</a:t>
            </a:r>
          </a:p>
          <a:p>
            <a:pPr lvl="1">
              <a:spcBef>
                <a:spcPts val="0"/>
              </a:spcBef>
            </a:pPr>
            <a:r>
              <a:rPr lang="en-US" altLang="zh-CN" b="1" dirty="0"/>
              <a:t>class demo {	</a:t>
            </a:r>
            <a:r>
              <a:rPr lang="en-US" altLang="zh-CN" b="1" dirty="0" err="1"/>
              <a:t>int</a:t>
            </a:r>
            <a:r>
              <a:rPr lang="en-US" altLang="zh-CN" b="1" dirty="0"/>
              <a:t>	</a:t>
            </a:r>
            <a:r>
              <a:rPr lang="en-US" altLang="zh-CN" b="1" dirty="0" err="1"/>
              <a:t>x,y</a:t>
            </a:r>
            <a:r>
              <a:rPr lang="en-US" altLang="zh-CN" b="1" dirty="0"/>
              <a:t>;</a:t>
            </a:r>
          </a:p>
          <a:p>
            <a:pPr lvl="1">
              <a:spcBef>
                <a:spcPts val="0"/>
              </a:spcBef>
            </a:pPr>
            <a:r>
              <a:rPr lang="en-US" altLang="zh-CN" b="1" dirty="0"/>
              <a:t>		public:</a:t>
            </a:r>
          </a:p>
          <a:p>
            <a:pPr lvl="1">
              <a:spcBef>
                <a:spcPts val="0"/>
              </a:spcBef>
            </a:pPr>
            <a:r>
              <a:rPr lang="en-US" altLang="zh-CN" b="1" dirty="0"/>
              <a:t>		     Demo(</a:t>
            </a:r>
            <a:r>
              <a:rPr lang="en-US" altLang="zh-CN" b="1" dirty="0" err="1"/>
              <a:t>int</a:t>
            </a:r>
            <a:r>
              <a:rPr lang="en-US" altLang="zh-CN" b="1" dirty="0"/>
              <a:t> a, </a:t>
            </a:r>
            <a:r>
              <a:rPr lang="en-US" altLang="zh-CN" b="1" dirty="0" err="1"/>
              <a:t>int</a:t>
            </a:r>
            <a:r>
              <a:rPr lang="en-US" altLang="zh-CN" b="1" dirty="0"/>
              <a:t> b)</a:t>
            </a:r>
          </a:p>
          <a:p>
            <a:pPr lvl="1">
              <a:spcBef>
                <a:spcPts val="0"/>
              </a:spcBef>
            </a:pPr>
            <a:r>
              <a:rPr lang="en-US" altLang="zh-CN" b="1" dirty="0"/>
              <a:t>		          {   x=a;</a:t>
            </a:r>
            <a:r>
              <a:rPr lang="zh-CN" altLang="en-US" b="1" dirty="0"/>
              <a:t>　 </a:t>
            </a:r>
            <a:r>
              <a:rPr lang="en-US" altLang="zh-CN" b="1" dirty="0"/>
              <a:t>y=b;</a:t>
            </a:r>
          </a:p>
          <a:p>
            <a:pPr lvl="1">
              <a:spcBef>
                <a:spcPts val="0"/>
              </a:spcBef>
            </a:pPr>
            <a:r>
              <a:rPr lang="en-US" altLang="zh-CN" b="1" dirty="0"/>
              <a:t>		         </a:t>
            </a:r>
            <a:r>
              <a:rPr lang="en-US" altLang="zh-CN" b="1" dirty="0" err="1"/>
              <a:t>cout</a:t>
            </a:r>
            <a:r>
              <a:rPr lang="en-US" altLang="zh-CN" b="1" dirty="0"/>
              <a:t>&lt;&lt;“Constructor demo(</a:t>
            </a:r>
            <a:r>
              <a:rPr lang="en-US" altLang="zh-CN" b="1" dirty="0" err="1"/>
              <a:t>int,int</a:t>
            </a:r>
            <a:r>
              <a:rPr lang="en-US" altLang="zh-CN" b="1" dirty="0"/>
              <a:t>) be called…\n”;</a:t>
            </a:r>
          </a:p>
          <a:p>
            <a:pPr lvl="1">
              <a:spcBef>
                <a:spcPts val="0"/>
              </a:spcBef>
            </a:pPr>
            <a:r>
              <a:rPr lang="zh-CN" altLang="en-US" b="1" dirty="0"/>
              <a:t>　　　　　　　</a:t>
            </a:r>
            <a:r>
              <a:rPr lang="en-US" altLang="zh-CN" b="1" dirty="0"/>
              <a:t>}</a:t>
            </a:r>
          </a:p>
          <a:p>
            <a:pPr lvl="1">
              <a:spcBef>
                <a:spcPts val="0"/>
              </a:spcBef>
            </a:pPr>
            <a:r>
              <a:rPr lang="en-US" altLang="zh-CN" b="1" dirty="0"/>
              <a:t>		      Demo( )</a:t>
            </a:r>
          </a:p>
          <a:p>
            <a:pPr lvl="1">
              <a:spcBef>
                <a:spcPts val="0"/>
              </a:spcBef>
            </a:pPr>
            <a:r>
              <a:rPr lang="en-US" altLang="zh-CN" b="1" dirty="0"/>
              <a:t>		        {	             cunt&lt;&lt;“Constructor demo() be </a:t>
            </a:r>
            <a:r>
              <a:rPr lang="en-US" altLang="zh-CN" b="1" dirty="0" err="1"/>
              <a:t>alled</a:t>
            </a:r>
            <a:r>
              <a:rPr lang="en-US" altLang="zh-CN" b="1" dirty="0"/>
              <a:t>…\n”</a:t>
            </a:r>
            <a:r>
              <a:rPr lang="zh-CN" altLang="en-US" b="1" dirty="0"/>
              <a:t>；   </a:t>
            </a:r>
            <a:r>
              <a:rPr lang="en-US" altLang="zh-CN" b="1" dirty="0"/>
              <a:t>}</a:t>
            </a:r>
          </a:p>
          <a:p>
            <a:pPr lvl="1">
              <a:spcBef>
                <a:spcPts val="0"/>
              </a:spcBef>
            </a:pPr>
            <a:r>
              <a:rPr lang="zh-CN" altLang="en-US" b="1" dirty="0"/>
              <a:t>　　　　　</a:t>
            </a:r>
            <a:r>
              <a:rPr lang="en-US" altLang="zh-CN" b="1" dirty="0"/>
              <a:t>void   show()</a:t>
            </a:r>
          </a:p>
          <a:p>
            <a:pPr lvl="1">
              <a:spcBef>
                <a:spcPts val="0"/>
              </a:spcBef>
            </a:pPr>
            <a:r>
              <a:rPr lang="en-US" altLang="zh-CN" b="1" dirty="0"/>
              <a:t>	</a:t>
            </a:r>
            <a:r>
              <a:rPr lang="zh-CN" altLang="en-US" b="1" dirty="0"/>
              <a:t>　　　　　　</a:t>
            </a:r>
            <a:r>
              <a:rPr lang="en-US" altLang="zh-CN" b="1" dirty="0"/>
              <a:t>{                      </a:t>
            </a:r>
            <a:r>
              <a:rPr lang="en-US" altLang="zh-CN" b="1" dirty="0" err="1"/>
              <a:t>cout</a:t>
            </a:r>
            <a:r>
              <a:rPr lang="en-US" altLang="zh-CN" b="1" dirty="0"/>
              <a:t>&lt;&lt;“X=“&lt;&lt;x&lt;&lt;‘\t’&lt;&lt;“Y=“&lt;&lt;y&lt;&lt;</a:t>
            </a:r>
            <a:r>
              <a:rPr lang="en-US" altLang="zh-CN" b="1" dirty="0" err="1"/>
              <a:t>endl</a:t>
            </a:r>
            <a:r>
              <a:rPr lang="en-US" altLang="zh-CN" b="1" dirty="0"/>
              <a:t>;     }</a:t>
            </a:r>
          </a:p>
          <a:p>
            <a:pPr lvl="1">
              <a:spcBef>
                <a:spcPts val="0"/>
              </a:spcBef>
            </a:pPr>
            <a:endParaRPr lang="en-US" altLang="zh-CN" b="1" dirty="0"/>
          </a:p>
          <a:p>
            <a:pPr lvl="1">
              <a:spcBef>
                <a:spcPts val="0"/>
              </a:spcBef>
            </a:pPr>
            <a:r>
              <a:rPr lang="en-US" altLang="zh-CN" b="1" dirty="0"/>
              <a:t>}</a:t>
            </a:r>
            <a:r>
              <a:rPr lang="zh-CN" altLang="en-US" b="1" dirty="0"/>
              <a:t>；</a:t>
            </a:r>
          </a:p>
        </p:txBody>
      </p:sp>
      <p:sp>
        <p:nvSpPr>
          <p:cNvPr id="4" name="标题 4"/>
          <p:cNvSpPr txBox="1">
            <a:spLocks/>
          </p:cNvSpPr>
          <p:nvPr/>
        </p:nvSpPr>
        <p:spPr>
          <a:xfrm>
            <a:off x="685800" y="0"/>
            <a:ext cx="771525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4.3.1 </a:t>
            </a:r>
            <a:r>
              <a:rPr lang="zh-CN" altLang="en-US" dirty="0"/>
              <a:t>构造函数 </a:t>
            </a:r>
          </a:p>
        </p:txBody>
      </p:sp>
      <p:sp>
        <p:nvSpPr>
          <p:cNvPr id="5" name="标题 1"/>
          <p:cNvSpPr txBox="1">
            <a:spLocks/>
          </p:cNvSpPr>
          <p:nvPr/>
        </p:nvSpPr>
        <p:spPr>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l"/>
            <a:r>
              <a:rPr lang="zh-CN" altLang="en-US" dirty="0"/>
              <a:t>重载构造函数举例</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31</a:t>
            </a:fld>
            <a:endParaRPr lang="en-US" altLang="zh-CN" dirty="0"/>
          </a:p>
        </p:txBody>
      </p:sp>
    </p:spTree>
    <p:extLst>
      <p:ext uri="{BB962C8B-B14F-4D97-AF65-F5344CB8AC3E}">
        <p14:creationId xmlns:p14="http://schemas.microsoft.com/office/powerpoint/2010/main" val="185910074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ChangeArrowheads="1"/>
          </p:cNvSpPr>
          <p:nvPr/>
        </p:nvSpPr>
        <p:spPr bwMode="auto">
          <a:xfrm>
            <a:off x="304800" y="1993880"/>
            <a:ext cx="8458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spcBef>
                <a:spcPts val="0"/>
              </a:spcBef>
            </a:pPr>
            <a:r>
              <a:rPr lang="en-US" altLang="zh-CN" b="1" dirty="0">
                <a:latin typeface="+mn-lt"/>
                <a:ea typeface="+mn-ea"/>
              </a:rPr>
              <a:t>#include   “ex10_2.h”</a:t>
            </a:r>
          </a:p>
          <a:p>
            <a:pPr lvl="1">
              <a:spcBef>
                <a:spcPts val="0"/>
              </a:spcBef>
            </a:pPr>
            <a:r>
              <a:rPr lang="en-US" altLang="zh-CN" b="1" dirty="0">
                <a:latin typeface="+mn-lt"/>
                <a:ea typeface="+mn-ea"/>
              </a:rPr>
              <a:t>void  main()</a:t>
            </a:r>
          </a:p>
          <a:p>
            <a:pPr lvl="1">
              <a:spcBef>
                <a:spcPts val="0"/>
              </a:spcBef>
            </a:pPr>
            <a:r>
              <a:rPr lang="en-US" altLang="zh-CN" b="1" dirty="0">
                <a:latin typeface="+mn-lt"/>
                <a:ea typeface="+mn-ea"/>
              </a:rPr>
              <a:t>{	Demo d1(3,5);           //A</a:t>
            </a:r>
          </a:p>
          <a:p>
            <a:pPr lvl="1">
              <a:spcBef>
                <a:spcPts val="0"/>
              </a:spcBef>
            </a:pPr>
            <a:r>
              <a:rPr lang="en-US" altLang="zh-CN" b="1" dirty="0">
                <a:latin typeface="+mn-lt"/>
                <a:ea typeface="+mn-ea"/>
              </a:rPr>
              <a:t>	d1.Show();</a:t>
            </a:r>
          </a:p>
          <a:p>
            <a:pPr lvl="1">
              <a:spcBef>
                <a:spcPts val="0"/>
              </a:spcBef>
            </a:pPr>
            <a:r>
              <a:rPr lang="en-US" altLang="zh-CN" b="1" dirty="0">
                <a:latin typeface="+mn-lt"/>
                <a:ea typeface="+mn-ea"/>
              </a:rPr>
              <a:t>	Demo d2; 	          //B</a:t>
            </a:r>
          </a:p>
          <a:p>
            <a:pPr lvl="1">
              <a:spcBef>
                <a:spcPts val="0"/>
              </a:spcBef>
            </a:pPr>
            <a:r>
              <a:rPr lang="en-US" altLang="zh-CN" b="1" dirty="0">
                <a:latin typeface="+mn-lt"/>
                <a:ea typeface="+mn-ea"/>
              </a:rPr>
              <a:t>	d2.Show();</a:t>
            </a:r>
          </a:p>
          <a:p>
            <a:pPr lvl="1">
              <a:spcBef>
                <a:spcPts val="0"/>
              </a:spcBef>
            </a:pPr>
            <a:r>
              <a:rPr lang="en-US" altLang="zh-CN" b="1" dirty="0">
                <a:latin typeface="+mn-lt"/>
                <a:ea typeface="+mn-ea"/>
              </a:rPr>
              <a:t>}</a:t>
            </a:r>
          </a:p>
          <a:p>
            <a:pPr lvl="1">
              <a:spcBef>
                <a:spcPts val="0"/>
              </a:spcBef>
            </a:pPr>
            <a:r>
              <a:rPr lang="en-US" altLang="zh-CN" b="1" dirty="0">
                <a:latin typeface="+mn-lt"/>
                <a:ea typeface="+mn-ea"/>
              </a:rPr>
              <a:t>    </a:t>
            </a:r>
            <a:r>
              <a:rPr lang="zh-CN" altLang="en-US" b="1" dirty="0">
                <a:latin typeface="+mn-lt"/>
                <a:ea typeface="+mn-ea"/>
              </a:rPr>
              <a:t>该程序的输出为：</a:t>
            </a:r>
          </a:p>
          <a:p>
            <a:pPr lvl="1">
              <a:spcBef>
                <a:spcPts val="0"/>
              </a:spcBef>
            </a:pPr>
            <a:r>
              <a:rPr lang="en-US" altLang="zh-CN" b="1" dirty="0">
                <a:latin typeface="+mn-lt"/>
                <a:ea typeface="+mn-ea"/>
              </a:rPr>
              <a:t>Constructor Demo(</a:t>
            </a:r>
            <a:r>
              <a:rPr lang="en-US" altLang="zh-CN" b="1" dirty="0" err="1">
                <a:latin typeface="+mn-lt"/>
                <a:ea typeface="+mn-ea"/>
              </a:rPr>
              <a:t>int,int</a:t>
            </a:r>
            <a:r>
              <a:rPr lang="en-US" altLang="zh-CN" b="1" dirty="0">
                <a:latin typeface="+mn-lt"/>
                <a:ea typeface="+mn-ea"/>
              </a:rPr>
              <a:t>) be called…</a:t>
            </a:r>
          </a:p>
          <a:p>
            <a:pPr lvl="1">
              <a:spcBef>
                <a:spcPts val="0"/>
              </a:spcBef>
            </a:pPr>
            <a:r>
              <a:rPr lang="en-US" altLang="zh-CN" b="1" dirty="0">
                <a:latin typeface="+mn-lt"/>
                <a:ea typeface="+mn-ea"/>
              </a:rPr>
              <a:t>X=3  Y=5</a:t>
            </a:r>
          </a:p>
          <a:p>
            <a:pPr lvl="1">
              <a:spcBef>
                <a:spcPts val="0"/>
              </a:spcBef>
            </a:pPr>
            <a:r>
              <a:rPr lang="en-US" altLang="zh-CN" b="1" dirty="0">
                <a:latin typeface="+mn-lt"/>
                <a:ea typeface="+mn-ea"/>
              </a:rPr>
              <a:t>Constructor Demo( ) be called…</a:t>
            </a:r>
          </a:p>
          <a:p>
            <a:pPr lvl="1">
              <a:spcBef>
                <a:spcPts val="0"/>
              </a:spcBef>
            </a:pPr>
            <a:r>
              <a:rPr lang="en-US" altLang="zh-CN" b="1" dirty="0">
                <a:latin typeface="+mn-lt"/>
                <a:ea typeface="+mn-ea"/>
              </a:rPr>
              <a:t>X=946  Y=928              </a:t>
            </a:r>
          </a:p>
        </p:txBody>
      </p:sp>
      <p:sp>
        <p:nvSpPr>
          <p:cNvPr id="3" name="标题 4"/>
          <p:cNvSpPr txBox="1">
            <a:spLocks/>
          </p:cNvSpPr>
          <p:nvPr/>
        </p:nvSpPr>
        <p:spPr>
          <a:xfrm>
            <a:off x="685800" y="0"/>
            <a:ext cx="771525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4.3.1 </a:t>
            </a:r>
            <a:r>
              <a:rPr lang="zh-CN" altLang="en-US" dirty="0"/>
              <a:t>构造函数 </a:t>
            </a:r>
          </a:p>
        </p:txBody>
      </p:sp>
      <p:sp>
        <p:nvSpPr>
          <p:cNvPr id="4" name="标题 1"/>
          <p:cNvSpPr txBox="1">
            <a:spLocks/>
          </p:cNvSpPr>
          <p:nvPr/>
        </p:nvSpPr>
        <p:spPr>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l"/>
            <a:r>
              <a:rPr lang="zh-CN" altLang="en-US" dirty="0"/>
              <a:t>重载构造函数举例</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32</a:t>
            </a:fld>
            <a:endParaRPr lang="en-US" altLang="zh-CN" dirty="0"/>
          </a:p>
        </p:txBody>
      </p:sp>
    </p:spTree>
    <p:extLst>
      <p:ext uri="{BB962C8B-B14F-4D97-AF65-F5344CB8AC3E}">
        <p14:creationId xmlns:p14="http://schemas.microsoft.com/office/powerpoint/2010/main" val="266428093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0" y="950913"/>
            <a:ext cx="6704013" cy="954087"/>
          </a:xfrm>
        </p:spPr>
        <p:txBody>
          <a:bodyPr/>
          <a:lstStyle/>
          <a:p>
            <a:pPr algn="l" eaLnBrk="1" hangingPunct="1"/>
            <a:r>
              <a:rPr lang="en-US" altLang="zh-CN"/>
              <a:t>4.3.2 </a:t>
            </a:r>
            <a:r>
              <a:rPr lang="zh-CN" altLang="en-US"/>
              <a:t>拷贝构造函数</a:t>
            </a:r>
          </a:p>
        </p:txBody>
      </p:sp>
      <p:sp>
        <p:nvSpPr>
          <p:cNvPr id="40963" name="内容占位符 2"/>
          <p:cNvSpPr>
            <a:spLocks noGrp="1"/>
          </p:cNvSpPr>
          <p:nvPr>
            <p:ph idx="1"/>
          </p:nvPr>
        </p:nvSpPr>
        <p:spPr>
          <a:xfrm>
            <a:off x="533400" y="1828800"/>
            <a:ext cx="8029575" cy="4953000"/>
          </a:xfrm>
        </p:spPr>
        <p:txBody>
          <a:bodyPr/>
          <a:lstStyle/>
          <a:p>
            <a:pPr marL="0" indent="350838" eaLnBrk="1" hangingPunct="1">
              <a:buFont typeface="Georgia" panose="02040502050405020303" pitchFamily="18" charset="0"/>
              <a:buNone/>
            </a:pPr>
            <a:r>
              <a:rPr lang="zh-CN" altLang="en-US" dirty="0">
                <a:latin typeface="宋体" panose="02010600030101010101" pitchFamily="2" charset="-122"/>
              </a:rPr>
              <a:t>拷贝构造函数是一种特殊的构造函数，其形参为本类的对象引用。</a:t>
            </a:r>
            <a:endParaRPr lang="en-US" altLang="en-US" dirty="0">
              <a:latin typeface="宋体" panose="02010600030101010101" pitchFamily="2" charset="-122"/>
              <a:ea typeface="宋体" panose="02010600030101010101" pitchFamily="2" charset="-122"/>
            </a:endParaRPr>
          </a:p>
          <a:p>
            <a:pPr marL="750888" lvl="1" eaLnBrk="1" hangingPunct="1">
              <a:buFont typeface="Georgia" panose="02040502050405020303" pitchFamily="18" charset="0"/>
              <a:buNone/>
            </a:pPr>
            <a:r>
              <a:rPr lang="en-US" altLang="zh-CN" sz="2400" dirty="0"/>
              <a:t>class </a:t>
            </a:r>
            <a:r>
              <a:rPr lang="zh-CN" altLang="en-US" sz="2400" dirty="0"/>
              <a:t>类名 </a:t>
            </a:r>
            <a:r>
              <a:rPr lang="en-US" altLang="zh-CN" sz="2400" dirty="0"/>
              <a:t>{</a:t>
            </a:r>
          </a:p>
          <a:p>
            <a:pPr marL="750888" lvl="1" eaLnBrk="1" hangingPunct="1">
              <a:buFont typeface="Georgia" panose="02040502050405020303" pitchFamily="18" charset="0"/>
              <a:buNone/>
            </a:pPr>
            <a:r>
              <a:rPr lang="en-US" altLang="zh-CN" sz="2400" dirty="0"/>
              <a:t>public :</a:t>
            </a:r>
          </a:p>
          <a:p>
            <a:pPr marL="750888" lvl="1" eaLnBrk="1" hangingPunct="1">
              <a:buFont typeface="Georgia" panose="02040502050405020303" pitchFamily="18" charset="0"/>
              <a:buNone/>
            </a:pPr>
            <a:r>
              <a:rPr lang="en-US" altLang="zh-CN" sz="2400" dirty="0"/>
              <a:t>    </a:t>
            </a:r>
            <a:r>
              <a:rPr lang="zh-CN" altLang="en-US" sz="2400" dirty="0"/>
              <a:t>类名（形参）；</a:t>
            </a:r>
            <a:r>
              <a:rPr lang="en-US" altLang="zh-CN" sz="2400" dirty="0"/>
              <a:t>//</a:t>
            </a:r>
            <a:r>
              <a:rPr lang="zh-CN" altLang="en-US" sz="2400" dirty="0"/>
              <a:t>构造函数</a:t>
            </a:r>
          </a:p>
          <a:p>
            <a:pPr marL="750888" lvl="1" eaLnBrk="1" hangingPunct="1">
              <a:buFont typeface="Georgia" panose="02040502050405020303" pitchFamily="18" charset="0"/>
              <a:buNone/>
            </a:pPr>
            <a:r>
              <a:rPr lang="zh-CN" altLang="en-US" sz="2400" dirty="0"/>
              <a:t>    类名（类名 </a:t>
            </a:r>
            <a:r>
              <a:rPr lang="en-US" altLang="zh-CN" sz="2400" dirty="0"/>
              <a:t>&amp;</a:t>
            </a:r>
            <a:r>
              <a:rPr lang="zh-CN" altLang="en-US" sz="2400" dirty="0"/>
              <a:t>对象名）；</a:t>
            </a:r>
            <a:r>
              <a:rPr lang="en-US" altLang="zh-CN" sz="2400" dirty="0">
                <a:solidFill>
                  <a:schemeClr val="tx1"/>
                </a:solidFill>
              </a:rPr>
              <a:t>//</a:t>
            </a:r>
            <a:r>
              <a:rPr lang="zh-CN" altLang="en-US" sz="2400" dirty="0">
                <a:solidFill>
                  <a:schemeClr val="tx1"/>
                </a:solidFill>
              </a:rPr>
              <a:t>拷贝构造函数</a:t>
            </a:r>
            <a:endParaRPr lang="zh-CN" altLang="en-US" sz="2400" dirty="0"/>
          </a:p>
          <a:p>
            <a:pPr marL="750888" lvl="1" eaLnBrk="1" hangingPunct="1">
              <a:buFont typeface="Georgia" panose="02040502050405020303" pitchFamily="18" charset="0"/>
              <a:buNone/>
            </a:pPr>
            <a:r>
              <a:rPr lang="zh-CN" altLang="en-US" sz="2400" dirty="0"/>
              <a:t>           </a:t>
            </a:r>
            <a:r>
              <a:rPr lang="en-US" altLang="zh-CN" sz="2400" dirty="0"/>
              <a:t>...</a:t>
            </a:r>
          </a:p>
          <a:p>
            <a:pPr marL="750888" lvl="1" eaLnBrk="1" hangingPunct="1">
              <a:buFont typeface="Georgia" panose="02040502050405020303" pitchFamily="18" charset="0"/>
              <a:buNone/>
            </a:pPr>
            <a:r>
              <a:rPr lang="en-US" altLang="zh-CN" sz="2400" dirty="0"/>
              <a:t>}</a:t>
            </a:r>
            <a:r>
              <a:rPr lang="zh-CN" altLang="en-US" sz="2400" dirty="0"/>
              <a:t>；</a:t>
            </a:r>
          </a:p>
          <a:p>
            <a:pPr marL="750888" lvl="1" eaLnBrk="1" hangingPunct="1">
              <a:buFont typeface="Georgia" panose="02040502050405020303" pitchFamily="18" charset="0"/>
              <a:buNone/>
            </a:pPr>
            <a:r>
              <a:rPr lang="zh-CN" altLang="en-US" sz="2400" dirty="0"/>
              <a:t>类名</a:t>
            </a:r>
            <a:r>
              <a:rPr lang="en-US" altLang="zh-CN" sz="2400" dirty="0"/>
              <a:t>::</a:t>
            </a:r>
            <a:r>
              <a:rPr lang="zh-CN" altLang="en-US" sz="2400" dirty="0"/>
              <a:t>类（类名 </a:t>
            </a:r>
            <a:r>
              <a:rPr lang="en-US" altLang="zh-CN" sz="2400" dirty="0"/>
              <a:t>&amp;</a:t>
            </a:r>
            <a:r>
              <a:rPr lang="zh-CN" altLang="en-US" sz="2400" dirty="0"/>
              <a:t>对象名）</a:t>
            </a:r>
            <a:r>
              <a:rPr lang="en-US" altLang="zh-CN" sz="2400" dirty="0">
                <a:solidFill>
                  <a:schemeClr val="tx1"/>
                </a:solidFill>
              </a:rPr>
              <a:t>//</a:t>
            </a:r>
            <a:r>
              <a:rPr lang="zh-CN" altLang="en-US" sz="2400" dirty="0">
                <a:solidFill>
                  <a:schemeClr val="tx1"/>
                </a:solidFill>
              </a:rPr>
              <a:t>拷贝构造函数的实现</a:t>
            </a:r>
            <a:endParaRPr lang="zh-CN" altLang="en-US" sz="2400" dirty="0"/>
          </a:p>
          <a:p>
            <a:pPr marL="750888" lvl="1" eaLnBrk="1" hangingPunct="1">
              <a:buFont typeface="Georgia" panose="02040502050405020303" pitchFamily="18" charset="0"/>
              <a:buNone/>
            </a:pPr>
            <a:r>
              <a:rPr lang="en-US" altLang="zh-CN" sz="2400" dirty="0"/>
              <a:t>{    </a:t>
            </a:r>
            <a:r>
              <a:rPr lang="zh-CN" altLang="en-US" sz="2400" dirty="0"/>
              <a:t>函数体    </a:t>
            </a:r>
            <a:r>
              <a:rPr lang="en-US" altLang="zh-CN" sz="2400" dirty="0"/>
              <a:t>}</a:t>
            </a:r>
          </a:p>
        </p:txBody>
      </p:sp>
      <p:sp>
        <p:nvSpPr>
          <p:cNvPr id="5" name="标题 4"/>
          <p:cNvSpPr txBox="1">
            <a:spLocks/>
          </p:cNvSpPr>
          <p:nvPr/>
        </p:nvSpPr>
        <p:spPr>
          <a:xfrm>
            <a:off x="1947863" y="241301"/>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33</a:t>
            </a:fld>
            <a:endParaRPr lang="en-US" altLang="zh-CN" dirty="0"/>
          </a:p>
        </p:txBody>
      </p:sp>
    </p:spTree>
    <p:extLst>
      <p:ext uri="{BB962C8B-B14F-4D97-AF65-F5344CB8AC3E}">
        <p14:creationId xmlns:p14="http://schemas.microsoft.com/office/powerpoint/2010/main" val="89485423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4-2 Point</a:t>
            </a:r>
            <a:r>
              <a:rPr lang="zh-CN" altLang="en-US"/>
              <a:t>类的完整程序</a:t>
            </a:r>
          </a:p>
        </p:txBody>
      </p:sp>
      <p:sp>
        <p:nvSpPr>
          <p:cNvPr id="41987" name="内容占位符 2"/>
          <p:cNvSpPr>
            <a:spLocks noGrp="1"/>
          </p:cNvSpPr>
          <p:nvPr>
            <p:ph idx="1"/>
          </p:nvPr>
        </p:nvSpPr>
        <p:spPr>
          <a:xfrm>
            <a:off x="533400" y="1752600"/>
            <a:ext cx="8029575" cy="5105400"/>
          </a:xfrm>
          <a:solidFill>
            <a:srgbClr val="85FFFF"/>
          </a:solidFill>
        </p:spPr>
        <p:txBody>
          <a:bodyPr/>
          <a:lstStyle/>
          <a:p>
            <a:pPr marL="400050" lvl="1" eaLnBrk="1" hangingPunct="1">
              <a:buFont typeface="Georgia" panose="02040502050405020303" pitchFamily="18" charset="0"/>
              <a:buNone/>
            </a:pPr>
            <a:r>
              <a:rPr lang="en-US" altLang="zh-CN" dirty="0">
                <a:solidFill>
                  <a:schemeClr val="tx1"/>
                </a:solidFill>
              </a:rPr>
              <a:t>class Point {   //Point </a:t>
            </a:r>
            <a:r>
              <a:rPr lang="zh-CN" altLang="en-US" dirty="0">
                <a:solidFill>
                  <a:schemeClr val="tx1"/>
                </a:solidFill>
              </a:rPr>
              <a:t>类的定义</a:t>
            </a:r>
            <a:endParaRPr lang="en-US" altLang="zh-CN" dirty="0">
              <a:solidFill>
                <a:schemeClr val="tx1"/>
              </a:solidFill>
            </a:endParaRPr>
          </a:p>
          <a:p>
            <a:pPr marL="400050" lvl="1" eaLnBrk="1" hangingPunct="1">
              <a:buFont typeface="Georgia" panose="02040502050405020303" pitchFamily="18" charset="0"/>
              <a:buNone/>
            </a:pPr>
            <a:r>
              <a:rPr lang="en-US" altLang="zh-CN" dirty="0">
                <a:solidFill>
                  <a:schemeClr val="tx1"/>
                </a:solidFill>
              </a:rPr>
              <a:t>public:</a:t>
            </a:r>
          </a:p>
          <a:p>
            <a:pPr marL="400050" lvl="1" eaLnBrk="1" hangingPunct="1">
              <a:buFont typeface="Georgia" panose="02040502050405020303" pitchFamily="18" charset="0"/>
              <a:buNone/>
            </a:pPr>
            <a:r>
              <a:rPr lang="en-US" altLang="zh-CN" dirty="0">
                <a:solidFill>
                  <a:schemeClr val="tx1"/>
                </a:solidFill>
              </a:rPr>
              <a:t>	Point(</a:t>
            </a:r>
            <a:r>
              <a:rPr lang="en-US" altLang="zh-CN" dirty="0" err="1">
                <a:solidFill>
                  <a:schemeClr val="tx1"/>
                </a:solidFill>
              </a:rPr>
              <a:t>int</a:t>
            </a:r>
            <a:r>
              <a:rPr lang="en-US" altLang="zh-CN" dirty="0">
                <a:solidFill>
                  <a:schemeClr val="tx1"/>
                </a:solidFill>
              </a:rPr>
              <a:t> xx=0,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yy</a:t>
            </a:r>
            <a:r>
              <a:rPr lang="en-US" altLang="zh-CN" dirty="0">
                <a:solidFill>
                  <a:schemeClr val="tx1"/>
                </a:solidFill>
              </a:rPr>
              <a:t>=0) { x = xx; y = </a:t>
            </a:r>
            <a:r>
              <a:rPr lang="en-US" altLang="zh-CN" dirty="0" err="1">
                <a:solidFill>
                  <a:schemeClr val="tx1"/>
                </a:solidFill>
              </a:rPr>
              <a:t>yy</a:t>
            </a:r>
            <a:r>
              <a:rPr lang="en-US" altLang="zh-CN" dirty="0">
                <a:solidFill>
                  <a:schemeClr val="tx1"/>
                </a:solidFill>
              </a:rPr>
              <a:t>; }</a:t>
            </a:r>
            <a:r>
              <a:rPr lang="en-US" altLang="zh-CN" dirty="0"/>
              <a:t>    </a:t>
            </a:r>
            <a:r>
              <a:rPr lang="en-US" altLang="zh-CN" dirty="0">
                <a:solidFill>
                  <a:schemeClr val="tx1"/>
                </a:solidFill>
              </a:rPr>
              <a:t>//</a:t>
            </a:r>
            <a:r>
              <a:rPr lang="zh-CN" altLang="en-US" dirty="0">
                <a:solidFill>
                  <a:schemeClr val="tx1"/>
                </a:solidFill>
              </a:rPr>
              <a:t>构造函数</a:t>
            </a:r>
            <a:endParaRPr lang="en-US" altLang="zh-CN" dirty="0">
              <a:solidFill>
                <a:schemeClr val="tx1"/>
              </a:solidFill>
            </a:endParaRPr>
          </a:p>
          <a:p>
            <a:pPr marL="400050" lvl="1" eaLnBrk="1" hangingPunct="1">
              <a:buFont typeface="Georgia" panose="02040502050405020303" pitchFamily="18" charset="0"/>
              <a:buNone/>
            </a:pPr>
            <a:r>
              <a:rPr lang="en-US" altLang="zh-CN" dirty="0">
                <a:solidFill>
                  <a:srgbClr val="C00000"/>
                </a:solidFill>
              </a:rPr>
              <a:t>	Point(Point&amp; p); </a:t>
            </a:r>
            <a:r>
              <a:rPr lang="en-US" altLang="zh-CN" dirty="0">
                <a:solidFill>
                  <a:schemeClr val="tx1"/>
                </a:solidFill>
              </a:rPr>
              <a:t>//</a:t>
            </a:r>
            <a:r>
              <a:rPr lang="zh-CN" altLang="en-US" dirty="0">
                <a:solidFill>
                  <a:schemeClr val="tx1"/>
                </a:solidFill>
              </a:rPr>
              <a:t>拷贝构造函数</a:t>
            </a:r>
            <a:endParaRPr lang="en-US" altLang="zh-CN" dirty="0">
              <a:solidFill>
                <a:schemeClr val="tx1"/>
              </a:solidFill>
            </a:endParaRPr>
          </a:p>
          <a:p>
            <a:pPr marL="400050" lvl="1" eaLnBrk="1" hangingPunct="1">
              <a:buFont typeface="Georgia" panose="02040502050405020303" pitchFamily="18" charset="0"/>
              <a:buNone/>
            </a:pP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getX</a:t>
            </a:r>
            <a:r>
              <a:rPr lang="en-US" altLang="zh-CN" dirty="0">
                <a:solidFill>
                  <a:schemeClr val="tx1"/>
                </a:solidFill>
              </a:rPr>
              <a:t>() { return x; }</a:t>
            </a:r>
          </a:p>
          <a:p>
            <a:pPr marL="400050" lvl="1" eaLnBrk="1" hangingPunct="1">
              <a:buFont typeface="Georgia" panose="02040502050405020303" pitchFamily="18" charset="0"/>
              <a:buNone/>
            </a:pP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getY</a:t>
            </a:r>
            <a:r>
              <a:rPr lang="en-US" altLang="zh-CN" dirty="0">
                <a:solidFill>
                  <a:schemeClr val="tx1"/>
                </a:solidFill>
              </a:rPr>
              <a:t>() { return y; }</a:t>
            </a:r>
          </a:p>
          <a:p>
            <a:pPr marL="400050" lvl="1" eaLnBrk="1" hangingPunct="1">
              <a:buFont typeface="Georgia" panose="02040502050405020303" pitchFamily="18" charset="0"/>
              <a:buNone/>
            </a:pPr>
            <a:r>
              <a:rPr lang="en-US" altLang="zh-CN" dirty="0">
                <a:solidFill>
                  <a:schemeClr val="tx1"/>
                </a:solidFill>
              </a:rPr>
              <a:t>private:</a:t>
            </a:r>
          </a:p>
          <a:p>
            <a:pPr marL="400050" lvl="1" eaLnBrk="1" hangingPunct="1">
              <a:buFont typeface="Georgia" panose="02040502050405020303" pitchFamily="18" charset="0"/>
              <a:buNone/>
            </a:pPr>
            <a:r>
              <a:rPr lang="en-US" altLang="zh-CN" dirty="0">
                <a:solidFill>
                  <a:schemeClr val="tx1"/>
                </a:solidFill>
              </a:rPr>
              <a:t>	</a:t>
            </a:r>
            <a:r>
              <a:rPr lang="en-US" altLang="zh-CN" dirty="0" err="1">
                <a:solidFill>
                  <a:schemeClr val="tx1"/>
                </a:solidFill>
              </a:rPr>
              <a:t>int</a:t>
            </a:r>
            <a:r>
              <a:rPr lang="en-US" altLang="zh-CN" dirty="0">
                <a:solidFill>
                  <a:schemeClr val="tx1"/>
                </a:solidFill>
              </a:rPr>
              <a:t> x, y; //</a:t>
            </a:r>
            <a:r>
              <a:rPr lang="zh-CN" altLang="en-US" dirty="0">
                <a:solidFill>
                  <a:schemeClr val="tx1"/>
                </a:solidFill>
              </a:rPr>
              <a:t>私有数据</a:t>
            </a:r>
            <a:endParaRPr lang="en-US" altLang="zh-CN" dirty="0">
              <a:solidFill>
                <a:schemeClr val="tx1"/>
              </a:solidFill>
            </a:endParaRPr>
          </a:p>
          <a:p>
            <a:pPr marL="400050" lvl="1" eaLnBrk="1" hangingPunct="1">
              <a:buFont typeface="Georgia" panose="02040502050405020303" pitchFamily="18" charset="0"/>
              <a:buNone/>
            </a:pPr>
            <a:r>
              <a:rPr lang="en-US" altLang="zh-CN" dirty="0">
                <a:solidFill>
                  <a:schemeClr val="tx1"/>
                </a:solidFill>
              </a:rPr>
              <a:t>};</a:t>
            </a:r>
          </a:p>
          <a:p>
            <a:pPr eaLnBrk="1" hangingPunct="1">
              <a:lnSpc>
                <a:spcPct val="80000"/>
              </a:lnSpc>
              <a:buFont typeface="Georgia" panose="02040502050405020303" pitchFamily="18" charset="0"/>
              <a:buNone/>
            </a:pPr>
            <a:r>
              <a:rPr lang="en-US" altLang="zh-CN" sz="2000" dirty="0"/>
              <a:t>//</a:t>
            </a:r>
            <a:r>
              <a:rPr lang="zh-CN" altLang="en-US" sz="2000" dirty="0"/>
              <a:t>成员函数的实现</a:t>
            </a:r>
            <a:endParaRPr lang="en-US" altLang="zh-CN" sz="2000" dirty="0">
              <a:solidFill>
                <a:schemeClr val="tx2"/>
              </a:solidFill>
            </a:endParaRPr>
          </a:p>
          <a:p>
            <a:pPr eaLnBrk="1" hangingPunct="1">
              <a:lnSpc>
                <a:spcPct val="80000"/>
              </a:lnSpc>
              <a:buFont typeface="Georgia" panose="02040502050405020303" pitchFamily="18" charset="0"/>
              <a:buNone/>
            </a:pPr>
            <a:r>
              <a:rPr lang="en-US" altLang="zh-CN" sz="2000" dirty="0">
                <a:solidFill>
                  <a:schemeClr val="tx2"/>
                </a:solidFill>
              </a:rPr>
              <a:t>Point::Point (Point&amp; p) {</a:t>
            </a:r>
          </a:p>
          <a:p>
            <a:pPr eaLnBrk="1" hangingPunct="1">
              <a:lnSpc>
                <a:spcPct val="80000"/>
              </a:lnSpc>
              <a:buFont typeface="Georgia" panose="02040502050405020303" pitchFamily="18" charset="0"/>
              <a:buNone/>
            </a:pPr>
            <a:r>
              <a:rPr lang="en-US" altLang="zh-CN" sz="2000" dirty="0">
                <a:solidFill>
                  <a:schemeClr val="tx2"/>
                </a:solidFill>
              </a:rPr>
              <a:t>  x = </a:t>
            </a:r>
            <a:r>
              <a:rPr lang="en-US" altLang="zh-CN" sz="2000" dirty="0" err="1">
                <a:solidFill>
                  <a:schemeClr val="tx2"/>
                </a:solidFill>
              </a:rPr>
              <a:t>p.x</a:t>
            </a:r>
            <a:r>
              <a:rPr lang="en-US" altLang="zh-CN" sz="2000" dirty="0">
                <a:solidFill>
                  <a:schemeClr val="tx2"/>
                </a:solidFill>
              </a:rPr>
              <a:t>;</a:t>
            </a:r>
          </a:p>
          <a:p>
            <a:pPr eaLnBrk="1" hangingPunct="1">
              <a:lnSpc>
                <a:spcPct val="80000"/>
              </a:lnSpc>
              <a:buFont typeface="Georgia" panose="02040502050405020303" pitchFamily="18" charset="0"/>
              <a:buNone/>
            </a:pPr>
            <a:r>
              <a:rPr lang="en-US" altLang="zh-CN" sz="2000" dirty="0">
                <a:solidFill>
                  <a:schemeClr val="tx2"/>
                </a:solidFill>
              </a:rPr>
              <a:t>  y = </a:t>
            </a:r>
            <a:r>
              <a:rPr lang="en-US" altLang="zh-CN" sz="2000" dirty="0" err="1">
                <a:solidFill>
                  <a:schemeClr val="tx2"/>
                </a:solidFill>
              </a:rPr>
              <a:t>p.y</a:t>
            </a:r>
            <a:r>
              <a:rPr lang="en-US" altLang="zh-CN" sz="2000" dirty="0">
                <a:solidFill>
                  <a:schemeClr val="tx2"/>
                </a:solidFill>
              </a:rPr>
              <a:t>;</a:t>
            </a:r>
          </a:p>
          <a:p>
            <a:pPr eaLnBrk="1" hangingPunct="1">
              <a:lnSpc>
                <a:spcPct val="80000"/>
              </a:lnSpc>
              <a:buFont typeface="Georgia" panose="02040502050405020303" pitchFamily="18" charset="0"/>
              <a:buNone/>
            </a:pPr>
            <a:r>
              <a:rPr lang="en-US" altLang="zh-CN" sz="2000" dirty="0">
                <a:solidFill>
                  <a:schemeClr val="tx2"/>
                </a:solidFill>
              </a:rPr>
              <a:t>  </a:t>
            </a:r>
            <a:r>
              <a:rPr lang="en-US" altLang="zh-CN" sz="2000" dirty="0" err="1">
                <a:solidFill>
                  <a:schemeClr val="tx2"/>
                </a:solidFill>
              </a:rPr>
              <a:t>cout</a:t>
            </a:r>
            <a:r>
              <a:rPr lang="en-US" altLang="zh-CN" sz="2000" dirty="0">
                <a:solidFill>
                  <a:schemeClr val="tx2"/>
                </a:solidFill>
              </a:rPr>
              <a:t> &lt;&lt; "Calling the copy constructor " &lt;&lt; </a:t>
            </a:r>
            <a:r>
              <a:rPr lang="en-US" altLang="zh-CN" sz="2000" dirty="0" err="1">
                <a:solidFill>
                  <a:schemeClr val="tx2"/>
                </a:solidFill>
              </a:rPr>
              <a:t>endl</a:t>
            </a:r>
            <a:r>
              <a:rPr lang="en-US" altLang="zh-CN" sz="2000" dirty="0">
                <a:solidFill>
                  <a:schemeClr val="tx2"/>
                </a:solidFill>
              </a:rPr>
              <a:t>;</a:t>
            </a:r>
          </a:p>
          <a:p>
            <a:pPr eaLnBrk="1" hangingPunct="1">
              <a:lnSpc>
                <a:spcPct val="80000"/>
              </a:lnSpc>
              <a:buFont typeface="Georgia" panose="02040502050405020303" pitchFamily="18" charset="0"/>
              <a:buNone/>
            </a:pPr>
            <a:r>
              <a:rPr lang="en-US" altLang="zh-CN" sz="2000" dirty="0">
                <a:solidFill>
                  <a:schemeClr val="tx2"/>
                </a:solidFill>
              </a:rPr>
              <a:t>}</a:t>
            </a:r>
          </a:p>
          <a:p>
            <a:pPr marL="400050" lvl="1" eaLnBrk="1" hangingPunct="1">
              <a:buFont typeface="Georgia" panose="02040502050405020303" pitchFamily="18" charset="0"/>
              <a:buNone/>
            </a:pPr>
            <a:endParaRPr lang="en-US" altLang="zh-CN" sz="3600" dirty="0">
              <a:solidFill>
                <a:schemeClr val="tx1"/>
              </a:solidFill>
            </a:endParaRPr>
          </a:p>
        </p:txBody>
      </p:sp>
      <p:sp>
        <p:nvSpPr>
          <p:cNvPr id="5" name="标题 4"/>
          <p:cNvSpPr txBox="1">
            <a:spLocks/>
          </p:cNvSpPr>
          <p:nvPr/>
        </p:nvSpPr>
        <p:spPr>
          <a:xfrm>
            <a:off x="685800" y="257175"/>
            <a:ext cx="7715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4.3.2 </a:t>
            </a:r>
            <a:r>
              <a:rPr lang="en-US" altLang="zh-CN" dirty="0" err="1"/>
              <a:t>拷贝</a:t>
            </a:r>
            <a:r>
              <a:rPr lang="zh-CN" altLang="en-US" dirty="0"/>
              <a:t>构造函数 </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34</a:t>
            </a:fld>
            <a:endParaRPr lang="en-US" altLang="zh-CN" dirty="0"/>
          </a:p>
        </p:txBody>
      </p:sp>
    </p:spTree>
    <p:extLst>
      <p:ext uri="{BB962C8B-B14F-4D97-AF65-F5344CB8AC3E}">
        <p14:creationId xmlns:p14="http://schemas.microsoft.com/office/powerpoint/2010/main" val="414236371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214313" y="1143000"/>
            <a:ext cx="8686800" cy="5638800"/>
          </a:xfrm>
          <a:solidFill>
            <a:srgbClr val="85FFFF"/>
          </a:solidFill>
        </p:spPr>
        <p:txBody>
          <a:bodyPr/>
          <a:lstStyle/>
          <a:p>
            <a:pPr eaLnBrk="1" hangingPunct="1">
              <a:lnSpc>
                <a:spcPct val="80000"/>
              </a:lnSpc>
              <a:buFont typeface="Georgia" panose="02040502050405020303" pitchFamily="18" charset="0"/>
              <a:buNone/>
            </a:pPr>
            <a:r>
              <a:rPr lang="en-US" altLang="zh-CN" sz="1800" dirty="0">
                <a:solidFill>
                  <a:schemeClr val="tx2"/>
                </a:solidFill>
              </a:rPr>
              <a:t>//</a:t>
            </a:r>
            <a:r>
              <a:rPr lang="zh-CN" altLang="en-US" sz="1800" dirty="0">
                <a:solidFill>
                  <a:schemeClr val="tx2"/>
                </a:solidFill>
              </a:rPr>
              <a:t>形参为</a:t>
            </a:r>
            <a:r>
              <a:rPr lang="en-US" altLang="zh-CN" sz="1800" dirty="0">
                <a:solidFill>
                  <a:schemeClr val="tx2"/>
                </a:solidFill>
              </a:rPr>
              <a:t>Point</a:t>
            </a:r>
            <a:r>
              <a:rPr lang="zh-CN" altLang="en-US" sz="1800" dirty="0">
                <a:solidFill>
                  <a:schemeClr val="tx2"/>
                </a:solidFill>
              </a:rPr>
              <a:t>类对象的函数</a:t>
            </a:r>
          </a:p>
          <a:p>
            <a:pPr eaLnBrk="1" hangingPunct="1">
              <a:lnSpc>
                <a:spcPct val="80000"/>
              </a:lnSpc>
              <a:buFont typeface="Georgia" panose="02040502050405020303" pitchFamily="18" charset="0"/>
              <a:buNone/>
            </a:pPr>
            <a:r>
              <a:rPr lang="en-US" altLang="zh-CN" sz="1800" dirty="0">
                <a:solidFill>
                  <a:schemeClr val="tx2"/>
                </a:solidFill>
              </a:rPr>
              <a:t>void fun1(Point p) {</a:t>
            </a:r>
          </a:p>
          <a:p>
            <a:pPr eaLnBrk="1" hangingPunct="1">
              <a:lnSpc>
                <a:spcPct val="80000"/>
              </a:lnSpc>
              <a:buFont typeface="Georgia" panose="02040502050405020303" pitchFamily="18" charset="0"/>
              <a:buNone/>
            </a:pPr>
            <a:r>
              <a:rPr lang="en-US" altLang="zh-CN" sz="1800" dirty="0">
                <a:solidFill>
                  <a:schemeClr val="tx2"/>
                </a:solidFill>
              </a:rPr>
              <a:t>	</a:t>
            </a:r>
            <a:r>
              <a:rPr lang="en-US" altLang="zh-CN" sz="1800" dirty="0" err="1">
                <a:solidFill>
                  <a:schemeClr val="tx2"/>
                </a:solidFill>
              </a:rPr>
              <a:t>cout</a:t>
            </a:r>
            <a:r>
              <a:rPr lang="en-US" altLang="zh-CN" sz="1800" dirty="0">
                <a:solidFill>
                  <a:schemeClr val="tx2"/>
                </a:solidFill>
              </a:rPr>
              <a:t> &lt;&lt; </a:t>
            </a:r>
            <a:r>
              <a:rPr lang="en-US" altLang="zh-CN" sz="1800" dirty="0" err="1">
                <a:solidFill>
                  <a:schemeClr val="tx2"/>
                </a:solidFill>
              </a:rPr>
              <a:t>p.getX</a:t>
            </a:r>
            <a:r>
              <a:rPr lang="en-US" altLang="zh-CN" sz="1800" dirty="0">
                <a:solidFill>
                  <a:schemeClr val="tx2"/>
                </a:solidFill>
              </a:rPr>
              <a:t>() &lt;&lt; </a:t>
            </a:r>
            <a:r>
              <a:rPr lang="en-US" altLang="zh-CN" sz="1800" dirty="0" err="1">
                <a:solidFill>
                  <a:schemeClr val="tx2"/>
                </a:solidFill>
              </a:rPr>
              <a:t>endl</a:t>
            </a:r>
            <a:r>
              <a:rPr lang="en-US" altLang="zh-CN" sz="1800" dirty="0">
                <a:solidFill>
                  <a:schemeClr val="tx2"/>
                </a:solidFill>
              </a:rPr>
              <a:t>;</a:t>
            </a:r>
          </a:p>
          <a:p>
            <a:pPr eaLnBrk="1" hangingPunct="1">
              <a:lnSpc>
                <a:spcPct val="80000"/>
              </a:lnSpc>
              <a:buFont typeface="Georgia" panose="02040502050405020303" pitchFamily="18" charset="0"/>
              <a:buNone/>
            </a:pPr>
            <a:r>
              <a:rPr lang="en-US" altLang="zh-CN" sz="1800" dirty="0">
                <a:solidFill>
                  <a:schemeClr val="tx2"/>
                </a:solidFill>
              </a:rPr>
              <a:t>}</a:t>
            </a:r>
          </a:p>
          <a:p>
            <a:pPr eaLnBrk="1" hangingPunct="1">
              <a:lnSpc>
                <a:spcPct val="80000"/>
              </a:lnSpc>
              <a:buFont typeface="Georgia" panose="02040502050405020303" pitchFamily="18" charset="0"/>
              <a:buNone/>
            </a:pPr>
            <a:r>
              <a:rPr lang="en-US" altLang="zh-CN" sz="1800" dirty="0">
                <a:solidFill>
                  <a:schemeClr val="tx2"/>
                </a:solidFill>
              </a:rPr>
              <a:t>//</a:t>
            </a:r>
            <a:r>
              <a:rPr lang="zh-CN" altLang="en-US" sz="1800" dirty="0">
                <a:solidFill>
                  <a:schemeClr val="tx2"/>
                </a:solidFill>
              </a:rPr>
              <a:t>返回值为</a:t>
            </a:r>
            <a:r>
              <a:rPr lang="en-US" altLang="zh-CN" sz="1800" dirty="0">
                <a:solidFill>
                  <a:schemeClr val="tx2"/>
                </a:solidFill>
              </a:rPr>
              <a:t>Point</a:t>
            </a:r>
            <a:r>
              <a:rPr lang="zh-CN" altLang="en-US" sz="1800" dirty="0">
                <a:solidFill>
                  <a:schemeClr val="tx2"/>
                </a:solidFill>
              </a:rPr>
              <a:t>类对象的函数</a:t>
            </a:r>
          </a:p>
          <a:p>
            <a:pPr eaLnBrk="1" hangingPunct="1">
              <a:lnSpc>
                <a:spcPct val="80000"/>
              </a:lnSpc>
              <a:buFont typeface="Georgia" panose="02040502050405020303" pitchFamily="18" charset="0"/>
              <a:buNone/>
            </a:pPr>
            <a:r>
              <a:rPr lang="en-US" altLang="zh-CN" sz="1800" dirty="0">
                <a:solidFill>
                  <a:schemeClr val="tx2"/>
                </a:solidFill>
              </a:rPr>
              <a:t>Point fun2() {</a:t>
            </a:r>
          </a:p>
          <a:p>
            <a:pPr eaLnBrk="1" hangingPunct="1">
              <a:lnSpc>
                <a:spcPct val="80000"/>
              </a:lnSpc>
              <a:buFont typeface="Georgia" panose="02040502050405020303" pitchFamily="18" charset="0"/>
              <a:buNone/>
            </a:pPr>
            <a:r>
              <a:rPr lang="en-US" altLang="zh-CN" sz="1800" dirty="0">
                <a:solidFill>
                  <a:schemeClr val="tx2"/>
                </a:solidFill>
              </a:rPr>
              <a:t>	Point a(1, 2);</a:t>
            </a:r>
          </a:p>
          <a:p>
            <a:pPr eaLnBrk="1" hangingPunct="1">
              <a:lnSpc>
                <a:spcPct val="80000"/>
              </a:lnSpc>
              <a:buFont typeface="Georgia" panose="02040502050405020303" pitchFamily="18" charset="0"/>
              <a:buNone/>
            </a:pPr>
            <a:r>
              <a:rPr lang="en-US" altLang="zh-CN" sz="1800" dirty="0">
                <a:solidFill>
                  <a:schemeClr val="tx2"/>
                </a:solidFill>
              </a:rPr>
              <a:t>	return a;</a:t>
            </a:r>
          </a:p>
          <a:p>
            <a:pPr eaLnBrk="1" hangingPunct="1">
              <a:lnSpc>
                <a:spcPct val="80000"/>
              </a:lnSpc>
              <a:buFont typeface="Georgia" panose="02040502050405020303" pitchFamily="18" charset="0"/>
              <a:buNone/>
            </a:pPr>
            <a:r>
              <a:rPr lang="en-US" altLang="zh-CN" sz="1800" dirty="0">
                <a:solidFill>
                  <a:schemeClr val="tx2"/>
                </a:solidFill>
              </a:rPr>
              <a:t>}</a:t>
            </a:r>
          </a:p>
          <a:p>
            <a:pPr eaLnBrk="1" hangingPunct="1">
              <a:lnSpc>
                <a:spcPct val="80000"/>
              </a:lnSpc>
              <a:buFont typeface="Georgia" panose="02040502050405020303" pitchFamily="18" charset="0"/>
              <a:buNone/>
            </a:pPr>
            <a:r>
              <a:rPr lang="en-US" altLang="zh-CN" sz="1800" dirty="0">
                <a:solidFill>
                  <a:schemeClr val="tx2"/>
                </a:solidFill>
              </a:rPr>
              <a:t> </a:t>
            </a:r>
          </a:p>
          <a:p>
            <a:pPr eaLnBrk="1" hangingPunct="1">
              <a:lnSpc>
                <a:spcPct val="80000"/>
              </a:lnSpc>
              <a:buFont typeface="Georgia" panose="02040502050405020303" pitchFamily="18" charset="0"/>
              <a:buNone/>
            </a:pPr>
            <a:r>
              <a:rPr lang="en-US" altLang="zh-CN" sz="1800" dirty="0">
                <a:solidFill>
                  <a:schemeClr val="tx2"/>
                </a:solidFill>
              </a:rPr>
              <a:t>//</a:t>
            </a:r>
            <a:r>
              <a:rPr lang="zh-CN" altLang="en-US" sz="1800" dirty="0">
                <a:solidFill>
                  <a:schemeClr val="tx2"/>
                </a:solidFill>
              </a:rPr>
              <a:t>主程序</a:t>
            </a:r>
          </a:p>
          <a:p>
            <a:pPr eaLnBrk="1" hangingPunct="1">
              <a:lnSpc>
                <a:spcPct val="80000"/>
              </a:lnSpc>
              <a:buFont typeface="Georgia" panose="02040502050405020303" pitchFamily="18" charset="0"/>
              <a:buNone/>
            </a:pPr>
            <a:r>
              <a:rPr lang="en-US" altLang="zh-CN" sz="1800" dirty="0" err="1">
                <a:solidFill>
                  <a:schemeClr val="tx2"/>
                </a:solidFill>
              </a:rPr>
              <a:t>int</a:t>
            </a:r>
            <a:r>
              <a:rPr lang="en-US" altLang="zh-CN" sz="1800" dirty="0">
                <a:solidFill>
                  <a:schemeClr val="tx2"/>
                </a:solidFill>
              </a:rPr>
              <a:t> main() {</a:t>
            </a:r>
          </a:p>
          <a:p>
            <a:pPr eaLnBrk="1" hangingPunct="1">
              <a:lnSpc>
                <a:spcPct val="80000"/>
              </a:lnSpc>
              <a:buFont typeface="Georgia" panose="02040502050405020303" pitchFamily="18" charset="0"/>
              <a:buNone/>
            </a:pPr>
            <a:r>
              <a:rPr lang="en-US" altLang="zh-CN" sz="1800" dirty="0">
                <a:solidFill>
                  <a:schemeClr val="tx2"/>
                </a:solidFill>
              </a:rPr>
              <a:t>	Point a(4, 5);	//</a:t>
            </a:r>
            <a:r>
              <a:rPr lang="zh-CN" altLang="en-US" sz="1800" dirty="0">
                <a:solidFill>
                  <a:schemeClr val="tx2"/>
                </a:solidFill>
              </a:rPr>
              <a:t>第一个对象</a:t>
            </a:r>
            <a:r>
              <a:rPr lang="en-US" altLang="zh-CN" sz="1800" dirty="0">
                <a:solidFill>
                  <a:schemeClr val="tx2"/>
                </a:solidFill>
              </a:rPr>
              <a:t>A</a:t>
            </a:r>
          </a:p>
          <a:p>
            <a:pPr eaLnBrk="1" hangingPunct="1">
              <a:lnSpc>
                <a:spcPct val="80000"/>
              </a:lnSpc>
              <a:buFont typeface="Georgia" panose="02040502050405020303" pitchFamily="18" charset="0"/>
              <a:buNone/>
            </a:pPr>
            <a:r>
              <a:rPr lang="en-US" altLang="zh-CN" sz="1800" dirty="0">
                <a:solidFill>
                  <a:schemeClr val="tx2"/>
                </a:solidFill>
              </a:rPr>
              <a:t>	Point b = a;	//</a:t>
            </a:r>
            <a:r>
              <a:rPr lang="zh-CN" altLang="en-US" sz="1800" b="1" dirty="0">
                <a:solidFill>
                  <a:srgbClr val="FF0000"/>
                </a:solidFill>
              </a:rPr>
              <a:t>情况一</a:t>
            </a:r>
            <a:r>
              <a:rPr lang="zh-CN" altLang="en-US" sz="1800" dirty="0">
                <a:solidFill>
                  <a:schemeClr val="tx2"/>
                </a:solidFill>
              </a:rPr>
              <a:t>，用</a:t>
            </a:r>
            <a:r>
              <a:rPr lang="en-US" altLang="zh-CN" sz="1800" dirty="0">
                <a:solidFill>
                  <a:schemeClr val="tx2"/>
                </a:solidFill>
              </a:rPr>
              <a:t>A</a:t>
            </a:r>
            <a:r>
              <a:rPr lang="zh-CN" altLang="en-US" sz="1800" dirty="0">
                <a:solidFill>
                  <a:schemeClr val="tx2"/>
                </a:solidFill>
              </a:rPr>
              <a:t>初始化</a:t>
            </a:r>
            <a:r>
              <a:rPr lang="en-US" altLang="zh-CN" sz="1800" dirty="0">
                <a:solidFill>
                  <a:schemeClr val="tx2"/>
                </a:solidFill>
              </a:rPr>
              <a:t>B</a:t>
            </a:r>
            <a:r>
              <a:rPr lang="zh-CN" altLang="en-US" sz="1800" dirty="0">
                <a:solidFill>
                  <a:schemeClr val="tx2"/>
                </a:solidFill>
              </a:rPr>
              <a:t>。第一次调用拷贝构造函数</a:t>
            </a:r>
          </a:p>
          <a:p>
            <a:pPr eaLnBrk="1" hangingPunct="1">
              <a:lnSpc>
                <a:spcPct val="80000"/>
              </a:lnSpc>
              <a:buFont typeface="Georgia" panose="02040502050405020303" pitchFamily="18" charset="0"/>
              <a:buNone/>
            </a:pPr>
            <a:r>
              <a:rPr lang="zh-CN" altLang="en-US" sz="1800" dirty="0">
                <a:solidFill>
                  <a:schemeClr val="tx2"/>
                </a:solidFill>
              </a:rPr>
              <a:t>	</a:t>
            </a:r>
            <a:r>
              <a:rPr lang="en-US" altLang="zh-CN" sz="1800" dirty="0" err="1">
                <a:solidFill>
                  <a:schemeClr val="tx2"/>
                </a:solidFill>
              </a:rPr>
              <a:t>cout</a:t>
            </a:r>
            <a:r>
              <a:rPr lang="en-US" altLang="zh-CN" sz="1800" dirty="0">
                <a:solidFill>
                  <a:schemeClr val="tx2"/>
                </a:solidFill>
              </a:rPr>
              <a:t> &lt;&lt; </a:t>
            </a:r>
            <a:r>
              <a:rPr lang="en-US" altLang="zh-CN" sz="1800" dirty="0" err="1">
                <a:solidFill>
                  <a:schemeClr val="tx2"/>
                </a:solidFill>
              </a:rPr>
              <a:t>b.getX</a:t>
            </a:r>
            <a:r>
              <a:rPr lang="en-US" altLang="zh-CN" sz="1800" dirty="0">
                <a:solidFill>
                  <a:schemeClr val="tx2"/>
                </a:solidFill>
              </a:rPr>
              <a:t>() &lt;&lt; </a:t>
            </a:r>
            <a:r>
              <a:rPr lang="en-US" altLang="zh-CN" sz="1800" dirty="0" err="1">
                <a:solidFill>
                  <a:schemeClr val="tx2"/>
                </a:solidFill>
              </a:rPr>
              <a:t>endl</a:t>
            </a:r>
            <a:r>
              <a:rPr lang="en-US" altLang="zh-CN" sz="1800" dirty="0">
                <a:solidFill>
                  <a:schemeClr val="tx2"/>
                </a:solidFill>
              </a:rPr>
              <a:t>;</a:t>
            </a:r>
          </a:p>
          <a:p>
            <a:pPr eaLnBrk="1" hangingPunct="1">
              <a:lnSpc>
                <a:spcPct val="80000"/>
              </a:lnSpc>
              <a:buFont typeface="Georgia" panose="02040502050405020303" pitchFamily="18" charset="0"/>
              <a:buNone/>
            </a:pPr>
            <a:r>
              <a:rPr lang="en-US" altLang="zh-CN" sz="1800" dirty="0">
                <a:solidFill>
                  <a:schemeClr val="tx2"/>
                </a:solidFill>
              </a:rPr>
              <a:t>	fun1(b);	//</a:t>
            </a:r>
            <a:r>
              <a:rPr lang="zh-CN" altLang="en-US" sz="1800" b="1" dirty="0">
                <a:solidFill>
                  <a:srgbClr val="FF0000"/>
                </a:solidFill>
              </a:rPr>
              <a:t>情况二</a:t>
            </a:r>
            <a:r>
              <a:rPr lang="zh-CN" altLang="en-US" sz="1800" dirty="0">
                <a:solidFill>
                  <a:schemeClr val="tx2"/>
                </a:solidFill>
              </a:rPr>
              <a:t>，对象</a:t>
            </a:r>
            <a:r>
              <a:rPr lang="en-US" altLang="zh-CN" sz="1800" dirty="0">
                <a:solidFill>
                  <a:schemeClr val="tx2"/>
                </a:solidFill>
              </a:rPr>
              <a:t>B</a:t>
            </a:r>
            <a:r>
              <a:rPr lang="zh-CN" altLang="en-US" sz="1800" dirty="0">
                <a:solidFill>
                  <a:schemeClr val="tx2"/>
                </a:solidFill>
              </a:rPr>
              <a:t>作为</a:t>
            </a:r>
            <a:r>
              <a:rPr lang="en-US" altLang="zh-CN" sz="1800" dirty="0">
                <a:solidFill>
                  <a:schemeClr val="tx2"/>
                </a:solidFill>
              </a:rPr>
              <a:t>fun1</a:t>
            </a:r>
            <a:r>
              <a:rPr lang="zh-CN" altLang="en-US" sz="1800" dirty="0">
                <a:solidFill>
                  <a:schemeClr val="tx2"/>
                </a:solidFill>
              </a:rPr>
              <a:t>的实参。第二次调用拷贝构造函数</a:t>
            </a:r>
          </a:p>
          <a:p>
            <a:pPr eaLnBrk="1" hangingPunct="1">
              <a:lnSpc>
                <a:spcPct val="80000"/>
              </a:lnSpc>
              <a:buFont typeface="Georgia" panose="02040502050405020303" pitchFamily="18" charset="0"/>
              <a:buNone/>
            </a:pPr>
            <a:r>
              <a:rPr lang="zh-CN" altLang="en-US" sz="1800" dirty="0">
                <a:solidFill>
                  <a:schemeClr val="tx2"/>
                </a:solidFill>
              </a:rPr>
              <a:t>	</a:t>
            </a:r>
            <a:r>
              <a:rPr lang="en-US" altLang="zh-CN" sz="1800" dirty="0">
                <a:solidFill>
                  <a:schemeClr val="tx2"/>
                </a:solidFill>
              </a:rPr>
              <a:t>b = fun2();	//</a:t>
            </a:r>
            <a:r>
              <a:rPr lang="zh-CN" altLang="en-US" sz="1800" b="1" dirty="0">
                <a:solidFill>
                  <a:srgbClr val="FF0000"/>
                </a:solidFill>
              </a:rPr>
              <a:t>情况三</a:t>
            </a:r>
            <a:r>
              <a:rPr lang="zh-CN" altLang="en-US" sz="1800" dirty="0">
                <a:solidFill>
                  <a:schemeClr val="tx2"/>
                </a:solidFill>
              </a:rPr>
              <a:t>，函数的返回值是类对象，函数返回时调用拷贝构造函数</a:t>
            </a:r>
          </a:p>
          <a:p>
            <a:pPr eaLnBrk="1" hangingPunct="1">
              <a:lnSpc>
                <a:spcPct val="80000"/>
              </a:lnSpc>
              <a:buFont typeface="Georgia" panose="02040502050405020303" pitchFamily="18" charset="0"/>
              <a:buNone/>
            </a:pPr>
            <a:r>
              <a:rPr lang="zh-CN" altLang="en-US" sz="1800" dirty="0">
                <a:solidFill>
                  <a:schemeClr val="tx2"/>
                </a:solidFill>
              </a:rPr>
              <a:t>	</a:t>
            </a:r>
            <a:r>
              <a:rPr lang="en-US" altLang="zh-CN" sz="1800" dirty="0" err="1">
                <a:solidFill>
                  <a:schemeClr val="tx2"/>
                </a:solidFill>
              </a:rPr>
              <a:t>cout</a:t>
            </a:r>
            <a:r>
              <a:rPr lang="en-US" altLang="zh-CN" sz="1800" dirty="0">
                <a:solidFill>
                  <a:schemeClr val="tx2"/>
                </a:solidFill>
              </a:rPr>
              <a:t> &lt;&lt; </a:t>
            </a:r>
            <a:r>
              <a:rPr lang="en-US" altLang="zh-CN" sz="1800" dirty="0" err="1">
                <a:solidFill>
                  <a:schemeClr val="tx2"/>
                </a:solidFill>
              </a:rPr>
              <a:t>b.getX</a:t>
            </a:r>
            <a:r>
              <a:rPr lang="en-US" altLang="zh-CN" sz="1800" dirty="0">
                <a:solidFill>
                  <a:schemeClr val="tx2"/>
                </a:solidFill>
              </a:rPr>
              <a:t>() &lt;&lt; </a:t>
            </a:r>
            <a:r>
              <a:rPr lang="en-US" altLang="zh-CN" sz="1800" dirty="0" err="1">
                <a:solidFill>
                  <a:schemeClr val="tx2"/>
                </a:solidFill>
              </a:rPr>
              <a:t>endl</a:t>
            </a:r>
            <a:r>
              <a:rPr lang="en-US" altLang="zh-CN" sz="1800" dirty="0">
                <a:solidFill>
                  <a:schemeClr val="tx2"/>
                </a:solidFill>
              </a:rPr>
              <a:t>;</a:t>
            </a:r>
          </a:p>
          <a:p>
            <a:pPr eaLnBrk="1" hangingPunct="1">
              <a:lnSpc>
                <a:spcPct val="80000"/>
              </a:lnSpc>
              <a:buFont typeface="Georgia" panose="02040502050405020303" pitchFamily="18" charset="0"/>
              <a:buNone/>
            </a:pPr>
            <a:r>
              <a:rPr lang="en-US" altLang="zh-CN" sz="1800" dirty="0">
                <a:solidFill>
                  <a:schemeClr val="tx2"/>
                </a:solidFill>
              </a:rPr>
              <a:t>	return 0;</a:t>
            </a:r>
          </a:p>
          <a:p>
            <a:pPr eaLnBrk="1" hangingPunct="1">
              <a:lnSpc>
                <a:spcPct val="80000"/>
              </a:lnSpc>
              <a:buFont typeface="Georgia" panose="02040502050405020303" pitchFamily="18" charset="0"/>
              <a:buNone/>
            </a:pPr>
            <a:r>
              <a:rPr lang="en-US" altLang="zh-CN" sz="1800" dirty="0">
                <a:solidFill>
                  <a:schemeClr val="tx2"/>
                </a:solidFill>
              </a:rPr>
              <a:t>}</a:t>
            </a:r>
          </a:p>
          <a:p>
            <a:pPr eaLnBrk="1" hangingPunct="1">
              <a:lnSpc>
                <a:spcPct val="80000"/>
              </a:lnSpc>
              <a:buFont typeface="Georgia" panose="02040502050405020303" pitchFamily="18" charset="0"/>
              <a:buNone/>
            </a:pPr>
            <a:endParaRPr lang="en-US" altLang="zh-CN" dirty="0">
              <a:solidFill>
                <a:schemeClr val="tx2"/>
              </a:solidFill>
            </a:endParaRPr>
          </a:p>
        </p:txBody>
      </p:sp>
      <p:sp>
        <p:nvSpPr>
          <p:cNvPr id="43013" name="标题 1"/>
          <p:cNvSpPr>
            <a:spLocks noGrp="1"/>
          </p:cNvSpPr>
          <p:nvPr>
            <p:ph type="title"/>
          </p:nvPr>
        </p:nvSpPr>
        <p:spPr>
          <a:xfrm>
            <a:off x="5800725" y="1143000"/>
            <a:ext cx="3114675" cy="1066800"/>
          </a:xfrm>
          <a:solidFill>
            <a:schemeClr val="bg1"/>
          </a:solidFill>
        </p:spPr>
        <p:txBody>
          <a:bodyPr/>
          <a:lstStyle/>
          <a:p>
            <a:pPr eaLnBrk="1" hangingPunct="1"/>
            <a:r>
              <a:rPr lang="zh-CN" altLang="en-US"/>
              <a:t>例</a:t>
            </a:r>
            <a:r>
              <a:rPr lang="en-US" altLang="zh-CN"/>
              <a:t>4-2 </a:t>
            </a:r>
            <a:r>
              <a:rPr lang="zh-CN" altLang="en-US"/>
              <a:t>（续）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35</a:t>
            </a:fld>
            <a:endParaRPr lang="en-US" altLang="zh-CN" dirty="0"/>
          </a:p>
        </p:txBody>
      </p:sp>
      <p:sp>
        <p:nvSpPr>
          <p:cNvPr id="8" name="标题 4"/>
          <p:cNvSpPr txBox="1">
            <a:spLocks/>
          </p:cNvSpPr>
          <p:nvPr/>
        </p:nvSpPr>
        <p:spPr>
          <a:xfrm>
            <a:off x="685800" y="257175"/>
            <a:ext cx="7715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4.3.2 </a:t>
            </a:r>
            <a:r>
              <a:rPr lang="en-US" altLang="zh-CN" dirty="0" err="1"/>
              <a:t>拷贝</a:t>
            </a:r>
            <a:r>
              <a:rPr lang="zh-CN" altLang="en-US" dirty="0"/>
              <a:t>构造函数 </a:t>
            </a:r>
          </a:p>
        </p:txBody>
      </p:sp>
    </p:spTree>
    <p:extLst>
      <p:ext uri="{BB962C8B-B14F-4D97-AF65-F5344CB8AC3E}">
        <p14:creationId xmlns:p14="http://schemas.microsoft.com/office/powerpoint/2010/main" val="314272377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0" y="950913"/>
            <a:ext cx="6704013" cy="954087"/>
          </a:xfrm>
        </p:spPr>
        <p:txBody>
          <a:bodyPr/>
          <a:lstStyle/>
          <a:p>
            <a:pPr algn="l" eaLnBrk="1" hangingPunct="1"/>
            <a:r>
              <a:rPr lang="zh-CN" altLang="en-US" dirty="0"/>
              <a:t>隐含的拷贝构造函数</a:t>
            </a:r>
          </a:p>
        </p:txBody>
      </p:sp>
      <p:sp>
        <p:nvSpPr>
          <p:cNvPr id="44035" name="内容占位符 2"/>
          <p:cNvSpPr>
            <a:spLocks noGrp="1"/>
          </p:cNvSpPr>
          <p:nvPr>
            <p:ph idx="1"/>
          </p:nvPr>
        </p:nvSpPr>
        <p:spPr>
          <a:xfrm>
            <a:off x="609600" y="1905000"/>
            <a:ext cx="7924800" cy="4343400"/>
          </a:xfrm>
        </p:spPr>
        <p:txBody>
          <a:bodyPr/>
          <a:lstStyle/>
          <a:p>
            <a:pPr marL="0" indent="679450" eaLnBrk="1" hangingPunct="1">
              <a:lnSpc>
                <a:spcPct val="200000"/>
              </a:lnSpc>
              <a:buFont typeface="Georgia" panose="02040502050405020303" pitchFamily="18" charset="0"/>
              <a:buNone/>
            </a:pPr>
            <a:r>
              <a:rPr lang="zh-CN" altLang="en-US" sz="2800" dirty="0"/>
              <a:t>如果程序员没有为类声明拷贝初始化构造函数，则编译器自己生成一个隐含的拷贝构造函数。</a:t>
            </a:r>
          </a:p>
          <a:p>
            <a:pPr marL="0" indent="679450" eaLnBrk="1" hangingPunct="1">
              <a:lnSpc>
                <a:spcPct val="200000"/>
              </a:lnSpc>
              <a:buFont typeface="Georgia" panose="02040502050405020303" pitchFamily="18" charset="0"/>
              <a:buNone/>
            </a:pPr>
            <a:r>
              <a:rPr lang="zh-CN" altLang="en-US" sz="2800" dirty="0"/>
              <a:t>这个构造函数执行的功能是：用作为初始值的对象的每个数据成员的值，初始化将要建立的对象的对应数据成员。</a:t>
            </a:r>
          </a:p>
        </p:txBody>
      </p:sp>
      <p:sp>
        <p:nvSpPr>
          <p:cNvPr id="6" name="标题 4"/>
          <p:cNvSpPr txBox="1">
            <a:spLocks/>
          </p:cNvSpPr>
          <p:nvPr/>
        </p:nvSpPr>
        <p:spPr>
          <a:xfrm>
            <a:off x="685800" y="0"/>
            <a:ext cx="7715250" cy="9509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4.3.2 </a:t>
            </a:r>
            <a:r>
              <a:rPr lang="en-US" altLang="zh-CN" dirty="0" err="1"/>
              <a:t>拷贝</a:t>
            </a:r>
            <a:r>
              <a:rPr lang="zh-CN" altLang="en-US" dirty="0"/>
              <a:t>构造函数 </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36</a:t>
            </a:fld>
            <a:endParaRPr lang="en-US" altLang="zh-CN" dirty="0"/>
          </a:p>
        </p:txBody>
      </p:sp>
    </p:spTree>
    <p:extLst>
      <p:ext uri="{BB962C8B-B14F-4D97-AF65-F5344CB8AC3E}">
        <p14:creationId xmlns:p14="http://schemas.microsoft.com/office/powerpoint/2010/main" val="427264806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0" y="950913"/>
            <a:ext cx="6704013" cy="954087"/>
          </a:xfrm>
        </p:spPr>
        <p:txBody>
          <a:bodyPr/>
          <a:lstStyle/>
          <a:p>
            <a:pPr algn="l" eaLnBrk="1" hangingPunct="1"/>
            <a:r>
              <a:rPr lang="en-US" altLang="zh-CN" dirty="0"/>
              <a:t>4.3.3  </a:t>
            </a:r>
            <a:r>
              <a:rPr lang="zh-CN" altLang="en-US" dirty="0"/>
              <a:t>析构函数</a:t>
            </a:r>
          </a:p>
        </p:txBody>
      </p:sp>
      <p:sp>
        <p:nvSpPr>
          <p:cNvPr id="45059" name="内容占位符 2"/>
          <p:cNvSpPr>
            <a:spLocks noGrp="1"/>
          </p:cNvSpPr>
          <p:nvPr>
            <p:ph idx="1"/>
          </p:nvPr>
        </p:nvSpPr>
        <p:spPr>
          <a:xfrm>
            <a:off x="533400" y="1905000"/>
            <a:ext cx="8029575" cy="4648200"/>
          </a:xfrm>
        </p:spPr>
        <p:txBody>
          <a:bodyPr/>
          <a:lstStyle/>
          <a:p>
            <a:pPr eaLnBrk="1" hangingPunct="1">
              <a:lnSpc>
                <a:spcPct val="150000"/>
              </a:lnSpc>
            </a:pPr>
            <a:r>
              <a:rPr lang="zh-CN" altLang="en-US" sz="2800" dirty="0"/>
              <a:t>完成对象被删除前的一些清理工作。</a:t>
            </a:r>
          </a:p>
          <a:p>
            <a:pPr eaLnBrk="1" hangingPunct="1">
              <a:lnSpc>
                <a:spcPct val="150000"/>
              </a:lnSpc>
            </a:pPr>
            <a:r>
              <a:rPr lang="zh-CN" altLang="en-US" sz="2800" dirty="0"/>
              <a:t>在对象的生存期结束的时刻系统自动调用它，然后再释放此对象所属的空间。</a:t>
            </a:r>
          </a:p>
          <a:p>
            <a:pPr eaLnBrk="1" hangingPunct="1">
              <a:lnSpc>
                <a:spcPct val="150000"/>
              </a:lnSpc>
            </a:pPr>
            <a:r>
              <a:rPr lang="zh-CN" altLang="en-US" sz="2800" dirty="0"/>
              <a:t>如果程序中未声明析构函数，编译器将自动产生一个隐含的析构函数。</a:t>
            </a:r>
          </a:p>
          <a:p>
            <a:pPr eaLnBrk="1" hangingPunct="1"/>
            <a:endParaRPr lang="zh-CN" altLang="en-US" sz="2000" dirty="0"/>
          </a:p>
        </p:txBody>
      </p:sp>
      <p:sp>
        <p:nvSpPr>
          <p:cNvPr id="5" name="标题 4"/>
          <p:cNvSpPr txBox="1">
            <a:spLocks/>
          </p:cNvSpPr>
          <p:nvPr/>
        </p:nvSpPr>
        <p:spPr>
          <a:xfrm>
            <a:off x="742950" y="228600"/>
            <a:ext cx="7715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37</a:t>
            </a:fld>
            <a:endParaRPr lang="en-US" altLang="zh-CN" dirty="0"/>
          </a:p>
        </p:txBody>
      </p:sp>
    </p:spTree>
    <p:extLst>
      <p:ext uri="{BB962C8B-B14F-4D97-AF65-F5344CB8AC3E}">
        <p14:creationId xmlns:p14="http://schemas.microsoft.com/office/powerpoint/2010/main" val="33337535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4063" y="950913"/>
            <a:ext cx="6704013" cy="954087"/>
          </a:xfrm>
        </p:spPr>
        <p:txBody>
          <a:bodyPr/>
          <a:lstStyle/>
          <a:p>
            <a:pPr algn="l" eaLnBrk="1" hangingPunct="1"/>
            <a:r>
              <a:rPr lang="zh-CN" altLang="en-US" dirty="0"/>
              <a:t>构造函数和析构函数举例</a:t>
            </a:r>
          </a:p>
        </p:txBody>
      </p:sp>
      <p:sp>
        <p:nvSpPr>
          <p:cNvPr id="46083" name="内容占位符 2"/>
          <p:cNvSpPr>
            <a:spLocks noGrp="1"/>
          </p:cNvSpPr>
          <p:nvPr>
            <p:ph idx="1"/>
          </p:nvPr>
        </p:nvSpPr>
        <p:spPr>
          <a:xfrm>
            <a:off x="381000" y="1785938"/>
            <a:ext cx="4043363" cy="4787900"/>
          </a:xfrm>
          <a:solidFill>
            <a:srgbClr val="85FFFF"/>
          </a:solidFill>
        </p:spPr>
        <p:txBody>
          <a:bodyPr/>
          <a:lstStyle/>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#include &lt;</a:t>
            </a:r>
            <a:r>
              <a:rPr lang="en-US" altLang="zh-CN" dirty="0" err="1">
                <a:effectLst>
                  <a:outerShdw blurRad="38100" dist="38100" dir="2700000" algn="tl">
                    <a:srgbClr val="000000">
                      <a:alpha val="43137"/>
                    </a:srgbClr>
                  </a:outerShdw>
                </a:effectLst>
              </a:rPr>
              <a:t>iostream</a:t>
            </a:r>
            <a:r>
              <a:rPr lang="en-US" altLang="zh-CN" dirty="0">
                <a:effectLst>
                  <a:outerShdw blurRad="38100" dist="38100" dir="2700000" algn="tl">
                    <a:srgbClr val="000000">
                      <a:alpha val="43137"/>
                    </a:srgbClr>
                  </a:outerShdw>
                </a:effectLst>
              </a:rPr>
              <a:t>&gt;</a:t>
            </a:r>
          </a:p>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using namespace </a:t>
            </a:r>
            <a:r>
              <a:rPr lang="en-US" altLang="zh-CN" dirty="0" err="1">
                <a:effectLst>
                  <a:outerShdw blurRad="38100" dist="38100" dir="2700000" algn="tl">
                    <a:srgbClr val="000000">
                      <a:alpha val="43137"/>
                    </a:srgbClr>
                  </a:outerShdw>
                </a:effectLst>
              </a:rPr>
              <a:t>std</a:t>
            </a:r>
            <a:r>
              <a:rPr lang="en-US" altLang="zh-CN" dirty="0">
                <a:effectLst>
                  <a:outerShdw blurRad="38100" dist="38100" dir="2700000" algn="tl">
                    <a:srgbClr val="000000">
                      <a:alpha val="43137"/>
                    </a:srgbClr>
                  </a:outerShdw>
                </a:effectLst>
              </a:rPr>
              <a:t>;</a:t>
            </a:r>
          </a:p>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class Point {     </a:t>
            </a:r>
          </a:p>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public:</a:t>
            </a:r>
          </a:p>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  Point(</a:t>
            </a:r>
            <a:r>
              <a:rPr lang="en-US" altLang="zh-CN" dirty="0" err="1">
                <a:effectLst>
                  <a:outerShdw blurRad="38100" dist="38100" dir="2700000" algn="tl">
                    <a:srgbClr val="000000">
                      <a:alpha val="43137"/>
                    </a:srgbClr>
                  </a:outerShdw>
                </a:effectLst>
              </a:rPr>
              <a:t>int</a:t>
            </a: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xx,int</a:t>
            </a: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yy</a:t>
            </a:r>
            <a:r>
              <a:rPr lang="en-US" altLang="zh-CN" dirty="0">
                <a:effectLst>
                  <a:outerShdw blurRad="38100" dist="38100" dir="2700000" algn="tl">
                    <a:srgbClr val="000000">
                      <a:alpha val="43137"/>
                    </a:srgbClr>
                  </a:outerShdw>
                </a:effectLst>
              </a:rPr>
              <a:t>);</a:t>
            </a:r>
          </a:p>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  ~Point();</a:t>
            </a:r>
          </a:p>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其他函数原型</a:t>
            </a:r>
          </a:p>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private:</a:t>
            </a:r>
          </a:p>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  </a:t>
            </a:r>
            <a:r>
              <a:rPr lang="en-US" altLang="zh-CN" dirty="0" err="1">
                <a:effectLst>
                  <a:outerShdw blurRad="38100" dist="38100" dir="2700000" algn="tl">
                    <a:srgbClr val="000000">
                      <a:alpha val="43137"/>
                    </a:srgbClr>
                  </a:outerShdw>
                </a:effectLst>
              </a:rPr>
              <a:t>int</a:t>
            </a:r>
            <a:r>
              <a:rPr lang="en-US" altLang="zh-CN" dirty="0">
                <a:effectLst>
                  <a:outerShdw blurRad="38100" dist="38100" dir="2700000" algn="tl">
                    <a:srgbClr val="000000">
                      <a:alpha val="43137"/>
                    </a:srgbClr>
                  </a:outerShdw>
                </a:effectLst>
              </a:rPr>
              <a:t> x, y;</a:t>
            </a:r>
          </a:p>
          <a:p>
            <a:pPr eaLnBrk="1" hangingPunct="1">
              <a:spcBef>
                <a:spcPct val="0"/>
              </a:spcBef>
              <a:buFont typeface="Georgia" panose="02040502050405020303" pitchFamily="18" charset="0"/>
              <a:buNone/>
            </a:pPr>
            <a:r>
              <a:rPr lang="en-US" altLang="zh-CN" dirty="0">
                <a:effectLst>
                  <a:outerShdw blurRad="38100" dist="38100" dir="2700000" algn="tl">
                    <a:srgbClr val="000000">
                      <a:alpha val="43137"/>
                    </a:srgbClr>
                  </a:outerShdw>
                </a:effectLst>
              </a:rPr>
              <a:t>};</a:t>
            </a:r>
          </a:p>
        </p:txBody>
      </p:sp>
      <p:sp>
        <p:nvSpPr>
          <p:cNvPr id="5" name="标题 4"/>
          <p:cNvSpPr txBox="1">
            <a:spLocks/>
          </p:cNvSpPr>
          <p:nvPr/>
        </p:nvSpPr>
        <p:spPr>
          <a:xfrm>
            <a:off x="685800" y="238126"/>
            <a:ext cx="7715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4.3.3 </a:t>
            </a:r>
            <a:r>
              <a:rPr lang="zh-CN" altLang="en-US" dirty="0"/>
              <a:t>析构函数</a:t>
            </a:r>
          </a:p>
        </p:txBody>
      </p:sp>
      <p:sp>
        <p:nvSpPr>
          <p:cNvPr id="6" name="内容占位符 2"/>
          <p:cNvSpPr txBox="1">
            <a:spLocks/>
          </p:cNvSpPr>
          <p:nvPr/>
        </p:nvSpPr>
        <p:spPr>
          <a:xfrm>
            <a:off x="4710113" y="1785938"/>
            <a:ext cx="4043362" cy="4787900"/>
          </a:xfrm>
          <a:prstGeom prst="rect">
            <a:avLst/>
          </a:prstGeom>
          <a:solidFill>
            <a:srgbClr val="85FFFF"/>
          </a:solidFill>
        </p:spPr>
        <p:txBody>
          <a:bodyPr>
            <a:normAutofit/>
          </a:bodyPr>
          <a:lstStyle/>
          <a:p>
            <a:pPr>
              <a:buFont typeface="Wingdings" pitchFamily="2" charset="2"/>
              <a:buNone/>
              <a:defRPr/>
            </a:pPr>
            <a:r>
              <a:rPr lang="en-US" altLang="zh-CN" sz="2400" dirty="0">
                <a:effectLst>
                  <a:outerShdw blurRad="38100" dist="38100" dir="2700000" algn="tl">
                    <a:srgbClr val="000000">
                      <a:alpha val="43137"/>
                    </a:srgbClr>
                  </a:outerShdw>
                </a:effectLst>
                <a:latin typeface="+mn-lt"/>
              </a:rPr>
              <a:t>Point::Point(int </a:t>
            </a:r>
            <a:r>
              <a:rPr lang="en-US" altLang="zh-CN" sz="2400" dirty="0" err="1">
                <a:effectLst>
                  <a:outerShdw blurRad="38100" dist="38100" dir="2700000" algn="tl">
                    <a:srgbClr val="000000">
                      <a:alpha val="43137"/>
                    </a:srgbClr>
                  </a:outerShdw>
                </a:effectLst>
                <a:latin typeface="+mn-lt"/>
              </a:rPr>
              <a:t>xx,int</a:t>
            </a:r>
            <a:r>
              <a:rPr lang="en-US" altLang="zh-CN" sz="2400" dirty="0">
                <a:effectLst>
                  <a:outerShdw blurRad="38100" dist="38100" dir="2700000" algn="tl">
                    <a:srgbClr val="000000">
                      <a:alpha val="43137"/>
                    </a:srgbClr>
                  </a:outerShdw>
                </a:effectLst>
                <a:latin typeface="+mn-lt"/>
              </a:rPr>
              <a:t> </a:t>
            </a:r>
            <a:r>
              <a:rPr lang="en-US" altLang="zh-CN" sz="2400" dirty="0" err="1">
                <a:effectLst>
                  <a:outerShdw blurRad="38100" dist="38100" dir="2700000" algn="tl">
                    <a:srgbClr val="000000">
                      <a:alpha val="43137"/>
                    </a:srgbClr>
                  </a:outerShdw>
                </a:effectLst>
                <a:latin typeface="+mn-lt"/>
              </a:rPr>
              <a:t>yy</a:t>
            </a:r>
            <a:r>
              <a:rPr lang="en-US" altLang="zh-CN" sz="2400" dirty="0">
                <a:effectLst>
                  <a:outerShdw blurRad="38100" dist="38100" dir="2700000" algn="tl">
                    <a:srgbClr val="000000">
                      <a:alpha val="43137"/>
                    </a:srgbClr>
                  </a:outerShdw>
                </a:effectLst>
                <a:latin typeface="+mn-lt"/>
              </a:rPr>
              <a:t>) {</a:t>
            </a:r>
          </a:p>
          <a:p>
            <a:pPr>
              <a:buFont typeface="Wingdings" pitchFamily="2" charset="2"/>
              <a:buNone/>
              <a:defRPr/>
            </a:pPr>
            <a:r>
              <a:rPr lang="en-US" altLang="zh-CN" sz="2400" dirty="0">
                <a:effectLst>
                  <a:outerShdw blurRad="38100" dist="38100" dir="2700000" algn="tl">
                    <a:srgbClr val="000000">
                      <a:alpha val="43137"/>
                    </a:srgbClr>
                  </a:outerShdw>
                </a:effectLst>
                <a:latin typeface="+mn-lt"/>
              </a:rPr>
              <a:t>  x = xx;</a:t>
            </a:r>
          </a:p>
          <a:p>
            <a:pPr>
              <a:buFont typeface="Wingdings" pitchFamily="2" charset="2"/>
              <a:buNone/>
              <a:defRPr/>
            </a:pPr>
            <a:r>
              <a:rPr lang="en-US" altLang="zh-CN" sz="2400" dirty="0">
                <a:effectLst>
                  <a:outerShdw blurRad="38100" dist="38100" dir="2700000" algn="tl">
                    <a:srgbClr val="000000">
                      <a:alpha val="43137"/>
                    </a:srgbClr>
                  </a:outerShdw>
                </a:effectLst>
                <a:latin typeface="+mn-lt"/>
              </a:rPr>
              <a:t>  y = </a:t>
            </a:r>
            <a:r>
              <a:rPr lang="en-US" altLang="zh-CN" sz="2400" dirty="0" err="1">
                <a:effectLst>
                  <a:outerShdw blurRad="38100" dist="38100" dir="2700000" algn="tl">
                    <a:srgbClr val="000000">
                      <a:alpha val="43137"/>
                    </a:srgbClr>
                  </a:outerShdw>
                </a:effectLst>
                <a:latin typeface="+mn-lt"/>
              </a:rPr>
              <a:t>yy</a:t>
            </a:r>
            <a:r>
              <a:rPr lang="en-US" altLang="zh-CN" sz="2400" dirty="0">
                <a:effectLst>
                  <a:outerShdw blurRad="38100" dist="38100" dir="2700000" algn="tl">
                    <a:srgbClr val="000000">
                      <a:alpha val="43137"/>
                    </a:srgbClr>
                  </a:outerShdw>
                </a:effectLst>
                <a:latin typeface="+mn-lt"/>
              </a:rPr>
              <a:t>;</a:t>
            </a:r>
          </a:p>
          <a:p>
            <a:pPr>
              <a:buFont typeface="Wingdings" pitchFamily="2" charset="2"/>
              <a:buNone/>
              <a:defRPr/>
            </a:pPr>
            <a:r>
              <a:rPr lang="en-US" altLang="zh-CN" sz="2400" dirty="0">
                <a:effectLst>
                  <a:outerShdw blurRad="38100" dist="38100" dir="2700000" algn="tl">
                    <a:srgbClr val="000000">
                      <a:alpha val="43137"/>
                    </a:srgbClr>
                  </a:outerShdw>
                </a:effectLst>
                <a:latin typeface="+mn-lt"/>
              </a:rPr>
              <a:t>}</a:t>
            </a:r>
          </a:p>
          <a:p>
            <a:pPr>
              <a:buFont typeface="Wingdings" pitchFamily="2" charset="2"/>
              <a:buNone/>
              <a:defRPr/>
            </a:pPr>
            <a:r>
              <a:rPr lang="en-US" altLang="zh-CN" sz="2400" dirty="0">
                <a:effectLst>
                  <a:outerShdw blurRad="38100" dist="38100" dir="2700000" algn="tl">
                    <a:srgbClr val="000000">
                      <a:alpha val="43137"/>
                    </a:srgbClr>
                  </a:outerShdw>
                </a:effectLst>
                <a:latin typeface="+mn-lt"/>
              </a:rPr>
              <a:t>Point::~Point() {</a:t>
            </a:r>
          </a:p>
          <a:p>
            <a:pPr>
              <a:buFont typeface="Wingdings" pitchFamily="2" charset="2"/>
              <a:buNone/>
              <a:defRPr/>
            </a:pPr>
            <a:r>
              <a:rPr lang="en-US" altLang="zh-CN" sz="2400" dirty="0">
                <a:effectLst>
                  <a:outerShdw blurRad="38100" dist="38100" dir="2700000" algn="tl">
                    <a:srgbClr val="000000">
                      <a:alpha val="43137"/>
                    </a:srgbClr>
                  </a:outerShdw>
                </a:effectLst>
                <a:latin typeface="+mn-lt"/>
              </a:rPr>
              <a:t>}</a:t>
            </a:r>
          </a:p>
          <a:p>
            <a:pPr>
              <a:buFont typeface="Wingdings" pitchFamily="2" charset="2"/>
              <a:buNone/>
              <a:defRPr/>
            </a:pPr>
            <a:r>
              <a:rPr lang="en-US" altLang="zh-CN" sz="2400" dirty="0">
                <a:effectLst>
                  <a:outerShdw blurRad="38100" dist="38100" dir="2700000" algn="tl">
                    <a:srgbClr val="000000">
                      <a:alpha val="43137"/>
                    </a:srgbClr>
                  </a:outerShdw>
                </a:effectLst>
                <a:latin typeface="+mn-lt"/>
                <a:ea typeface="+mn-ea"/>
              </a:rPr>
              <a:t>//...</a:t>
            </a:r>
            <a:r>
              <a:rPr lang="zh-CN" altLang="en-US" sz="2400" dirty="0">
                <a:effectLst>
                  <a:outerShdw blurRad="38100" dist="38100" dir="2700000" algn="tl">
                    <a:srgbClr val="000000">
                      <a:alpha val="43137"/>
                    </a:srgbClr>
                  </a:outerShdw>
                </a:effectLst>
                <a:latin typeface="+mn-lt"/>
                <a:ea typeface="+mn-ea"/>
              </a:rPr>
              <a:t>其他函数的实现略</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38</a:t>
            </a:fld>
            <a:endParaRPr lang="en-US" altLang="zh-CN" dirty="0"/>
          </a:p>
        </p:txBody>
      </p:sp>
    </p:spTree>
    <p:extLst>
      <p:ext uri="{BB962C8B-B14F-4D97-AF65-F5344CB8AC3E}">
        <p14:creationId xmlns:p14="http://schemas.microsoft.com/office/powerpoint/2010/main" val="33466780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ChangeArrowheads="1"/>
          </p:cNvSpPr>
          <p:nvPr/>
        </p:nvSpPr>
        <p:spPr bwMode="auto">
          <a:xfrm>
            <a:off x="457200" y="1751886"/>
            <a:ext cx="41148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latin typeface="+mn-lt"/>
                <a:ea typeface="+mn-ea"/>
              </a:rPr>
              <a:t>#include&lt;</a:t>
            </a:r>
            <a:r>
              <a:rPr lang="en-US" altLang="zh-CN" sz="2000" b="1" dirty="0" err="1">
                <a:latin typeface="+mn-lt"/>
                <a:ea typeface="+mn-ea"/>
              </a:rPr>
              <a:t>iostream.h</a:t>
            </a:r>
            <a:r>
              <a:rPr lang="en-US" altLang="zh-CN" sz="2000" b="1" dirty="0">
                <a:latin typeface="+mn-lt"/>
                <a:ea typeface="+mn-ea"/>
              </a:rPr>
              <a:t>&gt;</a:t>
            </a:r>
          </a:p>
          <a:p>
            <a:pPr>
              <a:spcBef>
                <a:spcPct val="50000"/>
              </a:spcBef>
            </a:pPr>
            <a:r>
              <a:rPr lang="en-US" altLang="zh-CN" sz="2000" b="1" dirty="0">
                <a:latin typeface="+mn-lt"/>
                <a:ea typeface="+mn-ea"/>
              </a:rPr>
              <a:t>  class Q{</a:t>
            </a:r>
          </a:p>
          <a:p>
            <a:pPr>
              <a:spcBef>
                <a:spcPct val="50000"/>
              </a:spcBef>
            </a:pPr>
            <a:r>
              <a:rPr lang="en-US" altLang="zh-CN" sz="2000" b="1" dirty="0">
                <a:latin typeface="+mn-lt"/>
                <a:ea typeface="+mn-ea"/>
              </a:rPr>
              <a:t>               </a:t>
            </a:r>
            <a:r>
              <a:rPr lang="en-US" altLang="zh-CN" sz="2000" b="1" dirty="0" err="1">
                <a:latin typeface="+mn-lt"/>
                <a:ea typeface="+mn-ea"/>
              </a:rPr>
              <a:t>int</a:t>
            </a:r>
            <a:r>
              <a:rPr lang="en-US" altLang="zh-CN" sz="2000" b="1" dirty="0">
                <a:latin typeface="+mn-lt"/>
                <a:ea typeface="+mn-ea"/>
              </a:rPr>
              <a:t> </a:t>
            </a:r>
            <a:r>
              <a:rPr lang="en-US" altLang="zh-CN" sz="2000" b="1" dirty="0" err="1">
                <a:latin typeface="+mn-lt"/>
                <a:ea typeface="+mn-ea"/>
              </a:rPr>
              <a:t>x,y</a:t>
            </a:r>
            <a:r>
              <a:rPr lang="en-US" altLang="zh-CN" sz="2000" b="1" dirty="0">
                <a:latin typeface="+mn-lt"/>
                <a:ea typeface="+mn-ea"/>
              </a:rPr>
              <a:t>;</a:t>
            </a:r>
          </a:p>
          <a:p>
            <a:pPr>
              <a:spcBef>
                <a:spcPct val="50000"/>
              </a:spcBef>
            </a:pPr>
            <a:r>
              <a:rPr lang="en-US" altLang="zh-CN" sz="2000" b="1" dirty="0">
                <a:latin typeface="+mn-lt"/>
                <a:ea typeface="+mn-ea"/>
              </a:rPr>
              <a:t>        public:</a:t>
            </a:r>
          </a:p>
          <a:p>
            <a:pPr>
              <a:spcBef>
                <a:spcPct val="50000"/>
              </a:spcBef>
            </a:pPr>
            <a:r>
              <a:rPr lang="en-US" altLang="zh-CN" sz="2000" b="1" dirty="0">
                <a:latin typeface="+mn-lt"/>
                <a:ea typeface="+mn-ea"/>
              </a:rPr>
              <a:t>                Q(</a:t>
            </a:r>
            <a:r>
              <a:rPr lang="en-US" altLang="zh-CN" sz="2000" b="1" dirty="0" err="1">
                <a:latin typeface="+mn-lt"/>
                <a:ea typeface="+mn-ea"/>
              </a:rPr>
              <a:t>int</a:t>
            </a:r>
            <a:r>
              <a:rPr lang="en-US" altLang="zh-CN" sz="2000" b="1" dirty="0">
                <a:latin typeface="+mn-lt"/>
                <a:ea typeface="+mn-ea"/>
              </a:rPr>
              <a:t> a=0,int b=0)</a:t>
            </a:r>
          </a:p>
          <a:p>
            <a:pPr>
              <a:spcBef>
                <a:spcPct val="50000"/>
              </a:spcBef>
            </a:pPr>
            <a:r>
              <a:rPr lang="en-US" altLang="zh-CN" sz="2000" b="1" dirty="0">
                <a:latin typeface="+mn-lt"/>
                <a:ea typeface="+mn-ea"/>
              </a:rPr>
              <a:t>                {x=</a:t>
            </a:r>
            <a:r>
              <a:rPr lang="en-US" altLang="zh-CN" sz="2000" b="1" dirty="0" err="1">
                <a:latin typeface="+mn-lt"/>
                <a:ea typeface="+mn-ea"/>
              </a:rPr>
              <a:t>a;y</a:t>
            </a:r>
            <a:r>
              <a:rPr lang="en-US" altLang="zh-CN" sz="2000" b="1" dirty="0">
                <a:latin typeface="+mn-lt"/>
                <a:ea typeface="+mn-ea"/>
              </a:rPr>
              <a:t>=b}</a:t>
            </a:r>
          </a:p>
          <a:p>
            <a:pPr>
              <a:spcBef>
                <a:spcPct val="50000"/>
              </a:spcBef>
            </a:pPr>
            <a:r>
              <a:rPr lang="en-US" altLang="zh-CN" sz="2000" b="1" dirty="0">
                <a:latin typeface="+mn-lt"/>
                <a:ea typeface="+mn-ea"/>
              </a:rPr>
              <a:t>                void P(void)</a:t>
            </a:r>
          </a:p>
          <a:p>
            <a:pPr>
              <a:spcBef>
                <a:spcPct val="50000"/>
              </a:spcBef>
            </a:pPr>
            <a:r>
              <a:rPr lang="en-US" altLang="zh-CN" sz="2000" b="1" dirty="0">
                <a:latin typeface="+mn-lt"/>
                <a:ea typeface="+mn-ea"/>
              </a:rPr>
              <a:t>               {</a:t>
            </a:r>
            <a:r>
              <a:rPr lang="en-US" altLang="zh-CN" sz="2000" b="1" dirty="0" err="1">
                <a:latin typeface="+mn-lt"/>
                <a:ea typeface="+mn-ea"/>
              </a:rPr>
              <a:t>cout</a:t>
            </a:r>
            <a:r>
              <a:rPr lang="en-US" altLang="zh-CN" sz="2000" b="1" dirty="0">
                <a:latin typeface="+mn-lt"/>
                <a:ea typeface="+mn-ea"/>
              </a:rPr>
              <a:t>&lt;&lt;x&lt;&lt;‘\t’&lt;&lt;y&lt;&lt;‘\n’;}</a:t>
            </a:r>
          </a:p>
          <a:p>
            <a:pPr>
              <a:spcBef>
                <a:spcPct val="50000"/>
              </a:spcBef>
            </a:pPr>
            <a:r>
              <a:rPr lang="en-US" altLang="zh-CN" sz="2000" b="1" dirty="0">
                <a:latin typeface="+mn-lt"/>
                <a:ea typeface="+mn-ea"/>
              </a:rPr>
              <a:t>                ~Q( )</a:t>
            </a:r>
          </a:p>
          <a:p>
            <a:pPr>
              <a:spcBef>
                <a:spcPct val="50000"/>
              </a:spcBef>
            </a:pPr>
            <a:r>
              <a:rPr lang="en-US" altLang="zh-CN" sz="2000" b="1" dirty="0">
                <a:latin typeface="+mn-lt"/>
                <a:ea typeface="+mn-ea"/>
              </a:rPr>
              <a:t>               {</a:t>
            </a:r>
            <a:r>
              <a:rPr lang="en-US" altLang="zh-CN" sz="2000" b="1" dirty="0" err="1">
                <a:latin typeface="+mn-lt"/>
                <a:ea typeface="+mn-ea"/>
              </a:rPr>
              <a:t>cout</a:t>
            </a:r>
            <a:r>
              <a:rPr lang="en-US" altLang="zh-CN" sz="2000" b="1" dirty="0">
                <a:latin typeface="+mn-lt"/>
                <a:ea typeface="+mn-ea"/>
              </a:rPr>
              <a:t> &lt;&lt;“</a:t>
            </a:r>
            <a:r>
              <a:rPr lang="zh-CN" altLang="en-US" sz="2000" b="1" dirty="0">
                <a:latin typeface="+mn-lt"/>
                <a:ea typeface="+mn-ea"/>
              </a:rPr>
              <a:t>调用了析构函数</a:t>
            </a:r>
            <a:r>
              <a:rPr lang="en-US" altLang="zh-CN" sz="2000" b="1" dirty="0">
                <a:latin typeface="+mn-lt"/>
                <a:ea typeface="+mn-ea"/>
              </a:rPr>
              <a:t>!”&lt;&lt;‘\n’;}</a:t>
            </a:r>
          </a:p>
        </p:txBody>
      </p:sp>
      <p:sp>
        <p:nvSpPr>
          <p:cNvPr id="499716" name="Rectangle 4"/>
          <p:cNvSpPr>
            <a:spLocks noChangeArrowheads="1"/>
          </p:cNvSpPr>
          <p:nvPr/>
        </p:nvSpPr>
        <p:spPr bwMode="auto">
          <a:xfrm>
            <a:off x="4648200" y="1751886"/>
            <a:ext cx="40386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mn-lt"/>
                <a:ea typeface="+mn-ea"/>
              </a:rPr>
              <a:t>void main(void)</a:t>
            </a:r>
          </a:p>
          <a:p>
            <a:pPr>
              <a:spcBef>
                <a:spcPct val="50000"/>
              </a:spcBef>
            </a:pPr>
            <a:r>
              <a:rPr lang="en-US" altLang="zh-CN" sz="2000" b="1" dirty="0">
                <a:latin typeface="+mn-lt"/>
                <a:ea typeface="+mn-ea"/>
              </a:rPr>
              <a:t>{</a:t>
            </a:r>
          </a:p>
          <a:p>
            <a:pPr>
              <a:spcBef>
                <a:spcPct val="50000"/>
              </a:spcBef>
            </a:pPr>
            <a:r>
              <a:rPr lang="en-US" altLang="zh-CN" sz="2000" b="1" dirty="0">
                <a:latin typeface="+mn-lt"/>
                <a:ea typeface="+mn-ea"/>
              </a:rPr>
              <a:t>    Q q(50,100);</a:t>
            </a:r>
          </a:p>
          <a:p>
            <a:pPr>
              <a:spcBef>
                <a:spcPct val="50000"/>
              </a:spcBef>
            </a:pPr>
            <a:r>
              <a:rPr lang="en-US" altLang="zh-CN" sz="2000" b="1" dirty="0">
                <a:latin typeface="+mn-lt"/>
                <a:ea typeface="+mn-ea"/>
              </a:rPr>
              <a:t>    </a:t>
            </a:r>
            <a:r>
              <a:rPr lang="en-US" altLang="zh-CN" sz="2000" b="1" dirty="0" err="1">
                <a:latin typeface="+mn-lt"/>
                <a:ea typeface="+mn-ea"/>
              </a:rPr>
              <a:t>q.P</a:t>
            </a:r>
            <a:r>
              <a:rPr lang="en-US" altLang="zh-CN" sz="2000" b="1" dirty="0">
                <a:latin typeface="+mn-lt"/>
                <a:ea typeface="+mn-ea"/>
              </a:rPr>
              <a:t>( );</a:t>
            </a:r>
          </a:p>
          <a:p>
            <a:pPr>
              <a:spcBef>
                <a:spcPct val="50000"/>
              </a:spcBef>
            </a:pPr>
            <a:r>
              <a:rPr lang="en-US" altLang="zh-CN" sz="2000" b="1" dirty="0">
                <a:latin typeface="+mn-lt"/>
                <a:ea typeface="+mn-ea"/>
              </a:rPr>
              <a:t>    </a:t>
            </a:r>
            <a:r>
              <a:rPr lang="en-US" altLang="zh-CN" sz="2000" b="1" dirty="0" err="1">
                <a:latin typeface="+mn-lt"/>
                <a:ea typeface="+mn-ea"/>
              </a:rPr>
              <a:t>cout</a:t>
            </a:r>
            <a:r>
              <a:rPr lang="en-US" altLang="zh-CN" sz="2000" b="1" dirty="0">
                <a:latin typeface="+mn-lt"/>
                <a:ea typeface="+mn-ea"/>
              </a:rPr>
              <a:t> &lt;&lt; “</a:t>
            </a:r>
            <a:r>
              <a:rPr lang="zh-CN" altLang="en-US" sz="2000" b="1" dirty="0">
                <a:latin typeface="+mn-lt"/>
                <a:ea typeface="+mn-ea"/>
              </a:rPr>
              <a:t>退出主函数</a:t>
            </a:r>
            <a:r>
              <a:rPr lang="en-US" altLang="zh-CN" sz="2000" b="1" dirty="0">
                <a:latin typeface="+mn-lt"/>
                <a:ea typeface="+mn-ea"/>
              </a:rPr>
              <a:t>!\n”;</a:t>
            </a:r>
          </a:p>
          <a:p>
            <a:pPr>
              <a:spcBef>
                <a:spcPct val="50000"/>
              </a:spcBef>
            </a:pPr>
            <a:r>
              <a:rPr lang="en-US" altLang="zh-CN" sz="2000" b="1" dirty="0">
                <a:latin typeface="+mn-lt"/>
                <a:ea typeface="+mn-ea"/>
              </a:rPr>
              <a:t>   }</a:t>
            </a:r>
          </a:p>
          <a:p>
            <a:pPr>
              <a:spcBef>
                <a:spcPct val="50000"/>
              </a:spcBef>
            </a:pPr>
            <a:r>
              <a:rPr kumimoji="0" lang="zh-CN" altLang="en-US" sz="2000" b="1" dirty="0">
                <a:latin typeface="+mn-lt"/>
                <a:ea typeface="+mn-ea"/>
              </a:rPr>
              <a:t>输出：</a:t>
            </a:r>
          </a:p>
          <a:p>
            <a:pPr>
              <a:spcBef>
                <a:spcPct val="50000"/>
              </a:spcBef>
            </a:pPr>
            <a:r>
              <a:rPr lang="zh-CN" altLang="en-US" sz="2000" b="1" dirty="0">
                <a:latin typeface="+mn-lt"/>
                <a:ea typeface="+mn-ea"/>
              </a:rPr>
              <a:t>     </a:t>
            </a:r>
            <a:r>
              <a:rPr lang="en-US" altLang="zh-CN" sz="2000" b="1" dirty="0">
                <a:latin typeface="+mn-lt"/>
                <a:ea typeface="+mn-ea"/>
              </a:rPr>
              <a:t>50   100</a:t>
            </a:r>
          </a:p>
          <a:p>
            <a:pPr>
              <a:spcBef>
                <a:spcPct val="50000"/>
              </a:spcBef>
            </a:pPr>
            <a:r>
              <a:rPr lang="en-US" altLang="zh-CN" sz="2000" b="1" dirty="0">
                <a:latin typeface="+mn-lt"/>
                <a:ea typeface="+mn-ea"/>
              </a:rPr>
              <a:t>     </a:t>
            </a:r>
            <a:r>
              <a:rPr lang="zh-CN" altLang="en-US" sz="2000" b="1" dirty="0">
                <a:latin typeface="+mn-lt"/>
                <a:ea typeface="+mn-ea"/>
              </a:rPr>
              <a:t>退出主函数</a:t>
            </a:r>
            <a:r>
              <a:rPr lang="en-US" altLang="zh-CN" sz="2000" b="1" dirty="0">
                <a:latin typeface="+mn-lt"/>
                <a:ea typeface="+mn-ea"/>
              </a:rPr>
              <a:t>!</a:t>
            </a:r>
          </a:p>
          <a:p>
            <a:pPr>
              <a:spcBef>
                <a:spcPct val="50000"/>
              </a:spcBef>
            </a:pPr>
            <a:r>
              <a:rPr lang="en-US" altLang="zh-CN" sz="2000" b="1" dirty="0">
                <a:latin typeface="+mn-lt"/>
                <a:ea typeface="+mn-ea"/>
              </a:rPr>
              <a:t>     </a:t>
            </a:r>
            <a:r>
              <a:rPr lang="zh-CN" altLang="en-US" sz="2000" b="1" dirty="0">
                <a:latin typeface="+mn-lt"/>
                <a:ea typeface="+mn-ea"/>
              </a:rPr>
              <a:t>调用了析构函数</a:t>
            </a:r>
            <a:r>
              <a:rPr lang="en-US" altLang="zh-CN" sz="2000" b="1" dirty="0">
                <a:latin typeface="+mn-lt"/>
                <a:ea typeface="+mn-ea"/>
              </a:rPr>
              <a:t>!</a:t>
            </a:r>
            <a:endParaRPr lang="zh-CN" altLang="en-US" sz="2000" b="1" dirty="0">
              <a:latin typeface="+mn-lt"/>
              <a:ea typeface="+mn-ea"/>
            </a:endParaRPr>
          </a:p>
        </p:txBody>
      </p:sp>
      <p:sp>
        <p:nvSpPr>
          <p:cNvPr id="5" name="标题 1"/>
          <p:cNvSpPr txBox="1">
            <a:spLocks/>
          </p:cNvSpPr>
          <p:nvPr/>
        </p:nvSpPr>
        <p:spPr>
          <a:xfrm>
            <a:off x="24063"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l"/>
            <a:r>
              <a:rPr lang="zh-CN" altLang="en-US" dirty="0"/>
              <a:t>构造函数和析构函数举例</a:t>
            </a:r>
          </a:p>
        </p:txBody>
      </p:sp>
      <p:sp>
        <p:nvSpPr>
          <p:cNvPr id="6" name="标题 4"/>
          <p:cNvSpPr txBox="1">
            <a:spLocks/>
          </p:cNvSpPr>
          <p:nvPr/>
        </p:nvSpPr>
        <p:spPr>
          <a:xfrm>
            <a:off x="685800" y="238126"/>
            <a:ext cx="7715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4.3.3 </a:t>
            </a:r>
            <a:r>
              <a:rPr lang="zh-CN" altLang="en-US" dirty="0"/>
              <a:t>析构函数</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39</a:t>
            </a:fld>
            <a:endParaRPr lang="en-US" altLang="zh-CN" dirty="0"/>
          </a:p>
        </p:txBody>
      </p:sp>
    </p:spTree>
    <p:extLst>
      <p:ext uri="{BB962C8B-B14F-4D97-AF65-F5344CB8AC3E}">
        <p14:creationId xmlns:p14="http://schemas.microsoft.com/office/powerpoint/2010/main" val="6770557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0" y="914400"/>
            <a:ext cx="6704013" cy="954087"/>
          </a:xfrm>
        </p:spPr>
        <p:txBody>
          <a:bodyPr/>
          <a:lstStyle/>
          <a:p>
            <a:pPr algn="l" eaLnBrk="1" hangingPunct="1"/>
            <a:r>
              <a:rPr lang="zh-CN" altLang="en-US" dirty="0"/>
              <a:t>面向对象的方法</a:t>
            </a:r>
          </a:p>
        </p:txBody>
      </p:sp>
      <p:sp>
        <p:nvSpPr>
          <p:cNvPr id="15363" name="内容占位符 2"/>
          <p:cNvSpPr>
            <a:spLocks noGrp="1"/>
          </p:cNvSpPr>
          <p:nvPr>
            <p:ph idx="1"/>
          </p:nvPr>
        </p:nvSpPr>
        <p:spPr>
          <a:xfrm>
            <a:off x="473868" y="1676400"/>
            <a:ext cx="8029575" cy="4953000"/>
          </a:xfrm>
        </p:spPr>
        <p:txBody>
          <a:bodyPr/>
          <a:lstStyle/>
          <a:p>
            <a:pPr eaLnBrk="1" hangingPunct="1">
              <a:lnSpc>
                <a:spcPct val="130000"/>
              </a:lnSpc>
            </a:pPr>
            <a:r>
              <a:rPr lang="zh-CN" altLang="en-US" sz="2800" dirty="0"/>
              <a:t>目的：</a:t>
            </a:r>
          </a:p>
          <a:p>
            <a:pPr lvl="1" eaLnBrk="1" hangingPunct="1">
              <a:lnSpc>
                <a:spcPct val="130000"/>
              </a:lnSpc>
            </a:pPr>
            <a:r>
              <a:rPr lang="zh-CN" altLang="en-US" sz="2400" dirty="0"/>
              <a:t>实现软件设计的产业化。</a:t>
            </a:r>
          </a:p>
          <a:p>
            <a:pPr eaLnBrk="1" hangingPunct="1">
              <a:lnSpc>
                <a:spcPct val="130000"/>
              </a:lnSpc>
            </a:pPr>
            <a:r>
              <a:rPr lang="zh-CN" altLang="en-US" sz="2800" dirty="0"/>
              <a:t>观点：</a:t>
            </a:r>
          </a:p>
          <a:p>
            <a:pPr lvl="1" eaLnBrk="1" hangingPunct="1">
              <a:lnSpc>
                <a:spcPct val="130000"/>
              </a:lnSpc>
            </a:pPr>
            <a:r>
              <a:rPr lang="zh-CN" altLang="en-US" sz="2400" dirty="0"/>
              <a:t>自然界是由实体（对象）所组成。</a:t>
            </a:r>
          </a:p>
          <a:p>
            <a:pPr eaLnBrk="1" hangingPunct="1">
              <a:lnSpc>
                <a:spcPct val="130000"/>
              </a:lnSpc>
            </a:pPr>
            <a:r>
              <a:rPr lang="zh-CN" altLang="en-US" sz="2800" dirty="0"/>
              <a:t>程序设计方法：</a:t>
            </a:r>
          </a:p>
          <a:p>
            <a:pPr lvl="1" eaLnBrk="1" hangingPunct="1">
              <a:lnSpc>
                <a:spcPct val="130000"/>
              </a:lnSpc>
            </a:pPr>
            <a:r>
              <a:rPr lang="zh-CN" altLang="en-US" sz="2400" dirty="0"/>
              <a:t>使用面向对象的观点来描述模仿并处理现实问题。</a:t>
            </a:r>
          </a:p>
          <a:p>
            <a:pPr eaLnBrk="1" hangingPunct="1">
              <a:lnSpc>
                <a:spcPct val="130000"/>
              </a:lnSpc>
            </a:pPr>
            <a:r>
              <a:rPr lang="zh-CN" altLang="en-US" sz="2800" dirty="0"/>
              <a:t>要求：</a:t>
            </a:r>
          </a:p>
          <a:p>
            <a:pPr lvl="1" eaLnBrk="1" hangingPunct="1">
              <a:lnSpc>
                <a:spcPct val="130000"/>
              </a:lnSpc>
            </a:pPr>
            <a:r>
              <a:rPr lang="zh-CN" altLang="en-US" sz="2400" dirty="0"/>
              <a:t>高度概括、分类、和抽象。</a:t>
            </a:r>
          </a:p>
        </p:txBody>
      </p:sp>
      <p:sp>
        <p:nvSpPr>
          <p:cNvPr id="5" name="标题 4"/>
          <p:cNvSpPr txBox="1">
            <a:spLocks/>
          </p:cNvSpPr>
          <p:nvPr/>
        </p:nvSpPr>
        <p:spPr>
          <a:xfrm>
            <a:off x="595313" y="0"/>
            <a:ext cx="7786687"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4.1 </a:t>
            </a:r>
            <a:r>
              <a:rPr lang="zh-CN" altLang="en-US" dirty="0"/>
              <a:t>面向对象程序设计的基本特点</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a:t>
            </a:fld>
            <a:endParaRPr lang="en-US" altLang="zh-CN" dirty="0"/>
          </a:p>
        </p:txBody>
      </p:sp>
    </p:spTree>
    <p:extLst>
      <p:ext uri="{BB962C8B-B14F-4D97-AF65-F5344CB8AC3E}">
        <p14:creationId xmlns:p14="http://schemas.microsoft.com/office/powerpoint/2010/main" val="105749091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757" y="950913"/>
            <a:ext cx="6704013" cy="954087"/>
          </a:xfrm>
        </p:spPr>
        <p:txBody>
          <a:bodyPr/>
          <a:lstStyle/>
          <a:p>
            <a:pPr algn="l" eaLnBrk="1" hangingPunct="1"/>
            <a:r>
              <a:rPr lang="en-US" altLang="zh-CN" dirty="0"/>
              <a:t>4.3.4 </a:t>
            </a:r>
            <a:r>
              <a:rPr lang="zh-CN" altLang="en-US" dirty="0"/>
              <a:t>程序实例</a:t>
            </a:r>
            <a:r>
              <a:rPr lang="en-US" altLang="zh-CN" dirty="0"/>
              <a:t>——</a:t>
            </a:r>
            <a:r>
              <a:rPr lang="zh-CN" altLang="en-US" dirty="0"/>
              <a:t>例</a:t>
            </a:r>
            <a:r>
              <a:rPr lang="en-US" altLang="zh-CN" dirty="0"/>
              <a:t>4-3</a:t>
            </a:r>
            <a:endParaRPr lang="zh-CN" altLang="en-US" dirty="0"/>
          </a:p>
        </p:txBody>
      </p:sp>
      <p:sp>
        <p:nvSpPr>
          <p:cNvPr id="47107" name="内容占位符 2"/>
          <p:cNvSpPr>
            <a:spLocks noGrp="1"/>
          </p:cNvSpPr>
          <p:nvPr>
            <p:ph idx="1"/>
          </p:nvPr>
        </p:nvSpPr>
        <p:spPr>
          <a:xfrm>
            <a:off x="533400" y="1828800"/>
            <a:ext cx="8029575" cy="4953000"/>
          </a:xfrm>
        </p:spPr>
        <p:txBody>
          <a:bodyPr/>
          <a:lstStyle/>
          <a:p>
            <a:pPr eaLnBrk="1" hangingPunct="1"/>
            <a:r>
              <a:rPr lang="zh-CN" altLang="en-US" dirty="0"/>
              <a:t>一圆形游泳池如图所示，现在需在其周围建一圆形过道，并在其四周围上栅栏。栅栏价格为</a:t>
            </a:r>
            <a:r>
              <a:rPr lang="en-US" altLang="zh-CN" dirty="0"/>
              <a:t>35</a:t>
            </a:r>
            <a:r>
              <a:rPr lang="zh-CN" altLang="en-US" dirty="0"/>
              <a:t>元</a:t>
            </a:r>
            <a:r>
              <a:rPr lang="en-US" altLang="zh-CN" dirty="0"/>
              <a:t>/</a:t>
            </a:r>
            <a:r>
              <a:rPr lang="zh-CN" altLang="en-US" dirty="0"/>
              <a:t>米，过道造价为</a:t>
            </a:r>
            <a:r>
              <a:rPr lang="en-US" altLang="zh-CN" dirty="0"/>
              <a:t>20</a:t>
            </a:r>
            <a:r>
              <a:rPr lang="zh-CN" altLang="en-US" dirty="0"/>
              <a:t>元</a:t>
            </a:r>
            <a:r>
              <a:rPr lang="en-US" altLang="zh-CN" dirty="0"/>
              <a:t>/</a:t>
            </a:r>
            <a:r>
              <a:rPr lang="zh-CN" altLang="en-US" dirty="0"/>
              <a:t>平方米。过道宽度为</a:t>
            </a:r>
            <a:r>
              <a:rPr lang="en-US" altLang="zh-CN" dirty="0"/>
              <a:t>3</a:t>
            </a:r>
            <a:r>
              <a:rPr lang="zh-CN" altLang="en-US" dirty="0"/>
              <a:t>米，游泳池半径由键盘输入。要求编程计算并输出过道和栅栏的造价。</a:t>
            </a:r>
          </a:p>
        </p:txBody>
      </p:sp>
      <p:grpSp>
        <p:nvGrpSpPr>
          <p:cNvPr id="47109" name="Group 7"/>
          <p:cNvGrpSpPr>
            <a:grpSpLocks/>
          </p:cNvGrpSpPr>
          <p:nvPr/>
        </p:nvGrpSpPr>
        <p:grpSpPr bwMode="auto">
          <a:xfrm>
            <a:off x="3276600" y="4114800"/>
            <a:ext cx="2743200" cy="2057400"/>
            <a:chOff x="2208" y="2736"/>
            <a:chExt cx="1728" cy="1296"/>
          </a:xfrm>
        </p:grpSpPr>
        <p:sp>
          <p:nvSpPr>
            <p:cNvPr id="47111" name="Oval 4"/>
            <p:cNvSpPr>
              <a:spLocks noChangeArrowheads="1"/>
            </p:cNvSpPr>
            <p:nvPr/>
          </p:nvSpPr>
          <p:spPr bwMode="auto">
            <a:xfrm>
              <a:off x="2208" y="2736"/>
              <a:ext cx="1296" cy="1296"/>
            </a:xfrm>
            <a:prstGeom prst="ellipse">
              <a:avLst/>
            </a:prstGeom>
            <a:solidFill>
              <a:srgbClr val="00CC99"/>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47112" name="Oval 5"/>
            <p:cNvSpPr>
              <a:spLocks noChangeArrowheads="1"/>
            </p:cNvSpPr>
            <p:nvPr/>
          </p:nvSpPr>
          <p:spPr bwMode="auto">
            <a:xfrm>
              <a:off x="2496" y="3024"/>
              <a:ext cx="720" cy="720"/>
            </a:xfrm>
            <a:prstGeom prst="ellipse">
              <a:avLst/>
            </a:prstGeom>
            <a:solidFill>
              <a:srgbClr val="3399FF"/>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a:t>游泳池</a:t>
              </a:r>
            </a:p>
          </p:txBody>
        </p:sp>
        <p:sp>
          <p:nvSpPr>
            <p:cNvPr id="47113" name="AutoShape 6"/>
            <p:cNvSpPr>
              <a:spLocks noChangeArrowheads="1"/>
            </p:cNvSpPr>
            <p:nvPr/>
          </p:nvSpPr>
          <p:spPr bwMode="auto">
            <a:xfrm>
              <a:off x="3312" y="2832"/>
              <a:ext cx="624" cy="336"/>
            </a:xfrm>
            <a:prstGeom prst="wedgeRectCallout">
              <a:avLst>
                <a:gd name="adj1" fmla="val -42787"/>
                <a:gd name="adj2" fmla="val 75597"/>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a:solidFill>
                    <a:schemeClr val="bg1"/>
                  </a:solidFill>
                </a:rPr>
                <a:t>过道</a:t>
              </a:r>
            </a:p>
          </p:txBody>
        </p:sp>
      </p:grpSp>
      <p:sp>
        <p:nvSpPr>
          <p:cNvPr id="9" name="标题 4"/>
          <p:cNvSpPr txBox="1">
            <a:spLocks/>
          </p:cNvSpPr>
          <p:nvPr/>
        </p:nvSpPr>
        <p:spPr>
          <a:xfrm>
            <a:off x="666750" y="257175"/>
            <a:ext cx="7715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p>
        </p:txBody>
      </p:sp>
      <p:sp>
        <p:nvSpPr>
          <p:cNvPr id="10"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40</a:t>
            </a:fld>
            <a:endParaRPr lang="en-US" altLang="zh-CN" dirty="0"/>
          </a:p>
        </p:txBody>
      </p:sp>
    </p:spTree>
    <p:extLst>
      <p:ext uri="{BB962C8B-B14F-4D97-AF65-F5344CB8AC3E}">
        <p14:creationId xmlns:p14="http://schemas.microsoft.com/office/powerpoint/2010/main" val="121094279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1950" y="1219200"/>
            <a:ext cx="8401050" cy="5412958"/>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#include &lt;</a:t>
            </a:r>
            <a:r>
              <a:rPr lang="en-US" altLang="zh-CN" sz="1600" dirty="0" err="1"/>
              <a:t>iostream</a:t>
            </a:r>
            <a:r>
              <a:rPr lang="en-US" altLang="zh-CN" sz="16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endParaRPr lang="en-US" altLang="zh-CN" sz="1600" dirty="0"/>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const float PI = 3.141593;		//</a:t>
            </a:r>
            <a:r>
              <a:rPr lang="zh-CN" altLang="en-US" sz="1600" dirty="0"/>
              <a:t>给出</a:t>
            </a:r>
            <a:r>
              <a:rPr lang="en-US" altLang="zh-CN" sz="1600" dirty="0"/>
              <a:t>p</a:t>
            </a:r>
            <a:r>
              <a:rPr lang="zh-CN" altLang="en-US" sz="1600" dirty="0"/>
              <a:t>的值</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const float FENCE_PRICE = 35;	//</a:t>
            </a:r>
            <a:r>
              <a:rPr lang="zh-CN" altLang="en-US" sz="1600" dirty="0"/>
              <a:t>栅栏的单价</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const float CONCRETE_PRICE = 20;//</a:t>
            </a:r>
            <a:r>
              <a:rPr lang="zh-CN" altLang="en-US" sz="1600" dirty="0"/>
              <a:t>过道水泥单价</a:t>
            </a:r>
          </a:p>
          <a:p>
            <a:pPr marL="365760" indent="-256032" eaLnBrk="1" fontAlgn="auto" hangingPunct="1">
              <a:lnSpc>
                <a:spcPct val="100000"/>
              </a:lnSpc>
              <a:spcBef>
                <a:spcPts val="0"/>
              </a:spcBef>
              <a:spcAft>
                <a:spcPts val="0"/>
              </a:spcAft>
              <a:buClr>
                <a:schemeClr val="accent3"/>
              </a:buClr>
              <a:buFont typeface="Georgia"/>
              <a:buNone/>
              <a:defRPr/>
            </a:pPr>
            <a:endParaRPr lang="zh-CN" altLang="en-US" sz="1600" dirty="0"/>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class Circle {	//</a:t>
            </a:r>
            <a:r>
              <a:rPr lang="zh-CN" altLang="en-US" sz="1600" dirty="0"/>
              <a:t>声明定义类</a:t>
            </a:r>
            <a:r>
              <a:rPr lang="en-US" altLang="zh-CN" sz="1600" dirty="0"/>
              <a:t>Circle </a:t>
            </a:r>
            <a:r>
              <a:rPr lang="zh-CN" altLang="en-US" sz="1600" dirty="0"/>
              <a:t>及其数据和方法</a:t>
            </a:r>
          </a:p>
          <a:p>
            <a:pPr marL="365760" indent="-256032" eaLnBrk="1" fontAlgn="auto" hangingPunct="1">
              <a:lnSpc>
                <a:spcPct val="100000"/>
              </a:lnSpc>
              <a:spcBef>
                <a:spcPts val="0"/>
              </a:spcBef>
              <a:spcAft>
                <a:spcPts val="0"/>
              </a:spcAft>
              <a:buClr>
                <a:schemeClr val="accent3"/>
              </a:buClr>
              <a:buFont typeface="Georgia"/>
              <a:buNone/>
              <a:defRPr/>
            </a:pPr>
            <a:endParaRPr lang="en-US" altLang="zh-CN" sz="1600" dirty="0"/>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public:		//</a:t>
            </a:r>
            <a:r>
              <a:rPr lang="zh-CN" altLang="en-US" sz="1600" dirty="0"/>
              <a:t>外部接口</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Circle(float r);		//</a:t>
            </a:r>
            <a:r>
              <a:rPr lang="zh-CN" altLang="en-US" sz="1600" dirty="0"/>
              <a:t>构造函数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float circumference();	//</a:t>
            </a:r>
            <a:r>
              <a:rPr lang="zh-CN" altLang="en-US" sz="1600" dirty="0"/>
              <a:t>计算圆的周长</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float area();			//</a:t>
            </a:r>
            <a:r>
              <a:rPr lang="zh-CN" altLang="en-US" sz="1600" dirty="0"/>
              <a:t>计算圆的面积</a:t>
            </a:r>
          </a:p>
          <a:p>
            <a:pPr marL="365760" indent="-256032" eaLnBrk="1" fontAlgn="auto" hangingPunct="1">
              <a:lnSpc>
                <a:spcPct val="100000"/>
              </a:lnSpc>
              <a:spcBef>
                <a:spcPts val="0"/>
              </a:spcBef>
              <a:spcAft>
                <a:spcPts val="0"/>
              </a:spcAft>
              <a:buClr>
                <a:schemeClr val="accent3"/>
              </a:buClr>
              <a:buFont typeface="Georgia"/>
              <a:buNone/>
              <a:defRPr/>
            </a:pPr>
            <a:endParaRPr lang="en-US" altLang="zh-CN" sz="1600" dirty="0"/>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private:	//</a:t>
            </a:r>
            <a:r>
              <a:rPr lang="zh-CN" altLang="en-US" sz="1600" dirty="0"/>
              <a:t>私有数据成员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float radius;			//</a:t>
            </a:r>
            <a:r>
              <a:rPr lang="zh-CN" altLang="en-US" sz="1600" dirty="0"/>
              <a:t>圆半径</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a:t>
            </a:r>
          </a:p>
          <a:p>
            <a:pPr eaLnBrk="1" hangingPunct="1">
              <a:lnSpc>
                <a:spcPct val="100000"/>
              </a:lnSpc>
              <a:spcBef>
                <a:spcPts val="0"/>
              </a:spcBef>
              <a:buFont typeface="Georgia" panose="02040502050405020303" pitchFamily="18" charset="0"/>
              <a:buNone/>
              <a:defRPr/>
            </a:pPr>
            <a:r>
              <a:rPr lang="en-US" altLang="zh-CN" sz="1600" dirty="0"/>
              <a:t>//</a:t>
            </a:r>
            <a:r>
              <a:rPr lang="zh-CN" altLang="en-US" sz="1600" dirty="0"/>
              <a:t>类的实现</a:t>
            </a:r>
          </a:p>
          <a:p>
            <a:pPr eaLnBrk="1" hangingPunct="1">
              <a:lnSpc>
                <a:spcPct val="100000"/>
              </a:lnSpc>
              <a:spcBef>
                <a:spcPts val="0"/>
              </a:spcBef>
              <a:buFont typeface="Georgia" panose="02040502050405020303" pitchFamily="18" charset="0"/>
              <a:buNone/>
              <a:defRPr/>
            </a:pPr>
            <a:r>
              <a:rPr lang="en-US" altLang="zh-CN" sz="1600" dirty="0"/>
              <a:t>//</a:t>
            </a:r>
            <a:r>
              <a:rPr lang="zh-CN" altLang="en-US" sz="1600" dirty="0"/>
              <a:t>构造函数初始化数据成员</a:t>
            </a:r>
            <a:r>
              <a:rPr lang="en-US" altLang="zh-CN" sz="1600" dirty="0"/>
              <a:t>radius</a:t>
            </a:r>
          </a:p>
          <a:p>
            <a:pPr eaLnBrk="1" hangingPunct="1">
              <a:lnSpc>
                <a:spcPct val="100000"/>
              </a:lnSpc>
              <a:spcBef>
                <a:spcPts val="0"/>
              </a:spcBef>
              <a:buFont typeface="Georgia" panose="02040502050405020303" pitchFamily="18" charset="0"/>
              <a:buNone/>
              <a:defRPr/>
            </a:pPr>
            <a:r>
              <a:rPr lang="en-US" altLang="zh-CN" sz="1600" dirty="0"/>
              <a:t>Circle::Circle(float r) {</a:t>
            </a:r>
          </a:p>
          <a:p>
            <a:pPr eaLnBrk="1" hangingPunct="1">
              <a:lnSpc>
                <a:spcPct val="100000"/>
              </a:lnSpc>
              <a:spcBef>
                <a:spcPts val="0"/>
              </a:spcBef>
              <a:buFont typeface="Georgia" panose="02040502050405020303" pitchFamily="18" charset="0"/>
              <a:buNone/>
              <a:defRPr/>
            </a:pPr>
            <a:r>
              <a:rPr lang="en-US" altLang="zh-CN" sz="1600" dirty="0"/>
              <a:t>	radius = r;</a:t>
            </a:r>
          </a:p>
          <a:p>
            <a:pPr eaLnBrk="1" hangingPunct="1">
              <a:lnSpc>
                <a:spcPct val="100000"/>
              </a:lnSpc>
              <a:spcBef>
                <a:spcPts val="0"/>
              </a:spcBef>
              <a:buFont typeface="Georgia" panose="02040502050405020303" pitchFamily="18" charset="0"/>
              <a:buNone/>
              <a:defRPr/>
            </a:pPr>
            <a:r>
              <a:rPr lang="en-US" altLang="zh-CN" sz="1600" dirty="0"/>
              <a:t>}	</a:t>
            </a:r>
          </a:p>
        </p:txBody>
      </p:sp>
      <p:sp>
        <p:nvSpPr>
          <p:cNvPr id="5" name="标题 4"/>
          <p:cNvSpPr txBox="1">
            <a:spLocks/>
          </p:cNvSpPr>
          <p:nvPr/>
        </p:nvSpPr>
        <p:spPr>
          <a:xfrm>
            <a:off x="685800" y="0"/>
            <a:ext cx="771525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4.3.4 </a:t>
            </a:r>
            <a:r>
              <a:rPr lang="zh-CN" altLang="en-US" dirty="0"/>
              <a:t>程序实例</a:t>
            </a:r>
          </a:p>
        </p:txBody>
      </p:sp>
      <p:sp>
        <p:nvSpPr>
          <p:cNvPr id="48133" name="标题 1"/>
          <p:cNvSpPr>
            <a:spLocks noGrp="1"/>
          </p:cNvSpPr>
          <p:nvPr>
            <p:ph type="title"/>
          </p:nvPr>
        </p:nvSpPr>
        <p:spPr>
          <a:xfrm>
            <a:off x="5334000" y="1219200"/>
            <a:ext cx="3429000" cy="696912"/>
          </a:xfrm>
          <a:solidFill>
            <a:schemeClr val="bg1"/>
          </a:solidFill>
        </p:spPr>
        <p:txBody>
          <a:bodyPr/>
          <a:lstStyle/>
          <a:p>
            <a:pPr eaLnBrk="1" hangingPunct="1"/>
            <a:r>
              <a:rPr lang="zh-CN" altLang="en-US"/>
              <a:t>例</a:t>
            </a:r>
            <a:r>
              <a:rPr lang="en-US" altLang="zh-CN"/>
              <a:t>4-3</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41</a:t>
            </a:fld>
            <a:endParaRPr lang="en-US" altLang="zh-CN" dirty="0"/>
          </a:p>
        </p:txBody>
      </p:sp>
    </p:spTree>
    <p:extLst>
      <p:ext uri="{BB962C8B-B14F-4D97-AF65-F5344CB8AC3E}">
        <p14:creationId xmlns:p14="http://schemas.microsoft.com/office/powerpoint/2010/main" val="139345618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361950" y="1295400"/>
            <a:ext cx="8401050" cy="5486400"/>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1800" dirty="0"/>
              <a:t>float Circle::circumference() {//</a:t>
            </a:r>
            <a:r>
              <a:rPr lang="zh-CN" altLang="en-US" sz="1800" dirty="0"/>
              <a:t>计算圆的周长</a:t>
            </a:r>
            <a:endParaRPr lang="en-US" altLang="zh-CN" sz="1800" dirty="0"/>
          </a:p>
          <a:p>
            <a:pPr eaLnBrk="1" hangingPunct="1">
              <a:lnSpc>
                <a:spcPct val="100000"/>
              </a:lnSpc>
              <a:spcBef>
                <a:spcPts val="0"/>
              </a:spcBef>
              <a:buFont typeface="Georgia" panose="02040502050405020303" pitchFamily="18" charset="0"/>
              <a:buNone/>
            </a:pPr>
            <a:r>
              <a:rPr lang="en-US" altLang="zh-CN" sz="1800" dirty="0"/>
              <a:t>    return 2 * PI * radius;</a:t>
            </a:r>
          </a:p>
          <a:p>
            <a:pPr eaLnBrk="1" hangingPunct="1">
              <a:lnSpc>
                <a:spcPct val="100000"/>
              </a:lnSpc>
              <a:spcBef>
                <a:spcPts val="0"/>
              </a:spcBef>
              <a:buFont typeface="Georgia" panose="02040502050405020303" pitchFamily="18" charset="0"/>
              <a:buNone/>
            </a:pPr>
            <a:r>
              <a:rPr lang="en-US" altLang="zh-CN" sz="1800" dirty="0"/>
              <a:t>}</a:t>
            </a:r>
          </a:p>
          <a:p>
            <a:pPr eaLnBrk="1" hangingPunct="1">
              <a:lnSpc>
                <a:spcPct val="100000"/>
              </a:lnSpc>
              <a:spcBef>
                <a:spcPts val="0"/>
              </a:spcBef>
              <a:buFont typeface="Georgia" panose="02040502050405020303" pitchFamily="18" charset="0"/>
              <a:buNone/>
            </a:pPr>
            <a:r>
              <a:rPr lang="en-US" altLang="zh-CN" sz="1800" dirty="0"/>
              <a:t>float Circle::area() {//</a:t>
            </a:r>
            <a:r>
              <a:rPr lang="zh-CN" altLang="en-US" sz="1800" dirty="0"/>
              <a:t>计算圆的面积</a:t>
            </a:r>
            <a:endParaRPr lang="en-US" altLang="zh-CN" sz="1800" dirty="0"/>
          </a:p>
          <a:p>
            <a:pPr eaLnBrk="1" hangingPunct="1">
              <a:lnSpc>
                <a:spcPct val="100000"/>
              </a:lnSpc>
              <a:spcBef>
                <a:spcPts val="0"/>
              </a:spcBef>
              <a:buFont typeface="Georgia" panose="02040502050405020303" pitchFamily="18" charset="0"/>
              <a:buNone/>
            </a:pPr>
            <a:r>
              <a:rPr lang="en-US" altLang="zh-CN" sz="1800" dirty="0"/>
              <a:t>    return PI * radius * radius;</a:t>
            </a:r>
          </a:p>
          <a:p>
            <a:pPr eaLnBrk="1" hangingPunct="1">
              <a:lnSpc>
                <a:spcPct val="100000"/>
              </a:lnSpc>
              <a:spcBef>
                <a:spcPts val="0"/>
              </a:spcBef>
              <a:buFont typeface="Georgia" panose="02040502050405020303" pitchFamily="18" charset="0"/>
              <a:buNone/>
            </a:pPr>
            <a:r>
              <a:rPr lang="en-US" altLang="zh-CN" sz="1800" dirty="0"/>
              <a:t>}</a:t>
            </a:r>
          </a:p>
          <a:p>
            <a:pPr eaLnBrk="1" hangingPunct="1">
              <a:lnSpc>
                <a:spcPct val="100000"/>
              </a:lnSpc>
              <a:spcBef>
                <a:spcPts val="0"/>
              </a:spcBef>
              <a:buFont typeface="Georgia" panose="02040502050405020303" pitchFamily="18" charset="0"/>
              <a:buNone/>
            </a:pPr>
            <a:r>
              <a:rPr lang="en-US" altLang="zh-CN" sz="1800" dirty="0" err="1"/>
              <a:t>int</a:t>
            </a:r>
            <a:r>
              <a:rPr lang="en-US" altLang="zh-CN" sz="1800" dirty="0"/>
              <a:t> main () {</a:t>
            </a:r>
          </a:p>
          <a:p>
            <a:pPr eaLnBrk="1" hangingPunct="1">
              <a:lnSpc>
                <a:spcPct val="100000"/>
              </a:lnSpc>
              <a:spcBef>
                <a:spcPts val="0"/>
              </a:spcBef>
              <a:buFont typeface="Georgia" panose="02040502050405020303" pitchFamily="18" charset="0"/>
              <a:buNone/>
            </a:pPr>
            <a:r>
              <a:rPr lang="en-US" altLang="zh-CN" sz="1800" dirty="0"/>
              <a:t>	float radius;</a:t>
            </a:r>
          </a:p>
          <a:p>
            <a:pPr eaLnBrk="1" hangingPunct="1">
              <a:lnSpc>
                <a:spcPct val="100000"/>
              </a:lnSpc>
              <a:spcBef>
                <a:spcPts val="0"/>
              </a:spcBef>
              <a:buFont typeface="Georgia" panose="02040502050405020303" pitchFamily="18" charset="0"/>
              <a:buNone/>
            </a:pPr>
            <a:r>
              <a:rPr lang="en-US" altLang="zh-CN" sz="1800" dirty="0"/>
              <a:t>	</a:t>
            </a:r>
            <a:r>
              <a:rPr lang="en-US" altLang="zh-CN" sz="1800" dirty="0" err="1"/>
              <a:t>cout</a:t>
            </a:r>
            <a:r>
              <a:rPr lang="en-US" altLang="zh-CN" sz="1800" dirty="0"/>
              <a:t> &lt;&lt; "Enter the radius of the pool: "; // </a:t>
            </a:r>
            <a:r>
              <a:rPr lang="zh-CN" altLang="en-US" sz="1800" dirty="0"/>
              <a:t>提示用户输入半径</a:t>
            </a:r>
            <a:endParaRPr lang="en-US" altLang="zh-CN" sz="1800" dirty="0"/>
          </a:p>
          <a:p>
            <a:pPr eaLnBrk="1" hangingPunct="1">
              <a:lnSpc>
                <a:spcPct val="100000"/>
              </a:lnSpc>
              <a:spcBef>
                <a:spcPts val="0"/>
              </a:spcBef>
              <a:buFont typeface="Georgia" panose="02040502050405020303" pitchFamily="18" charset="0"/>
              <a:buNone/>
            </a:pPr>
            <a:r>
              <a:rPr lang="zh-CN" altLang="en-US" sz="1800" dirty="0"/>
              <a:t>	</a:t>
            </a:r>
            <a:r>
              <a:rPr lang="en-US" altLang="zh-CN" sz="1800" dirty="0" err="1"/>
              <a:t>cin</a:t>
            </a:r>
            <a:r>
              <a:rPr lang="en-US" altLang="zh-CN" sz="1800" dirty="0"/>
              <a:t> &gt;&gt; radius;</a:t>
            </a:r>
          </a:p>
          <a:p>
            <a:pPr eaLnBrk="1" hangingPunct="1">
              <a:lnSpc>
                <a:spcPct val="100000"/>
              </a:lnSpc>
              <a:spcBef>
                <a:spcPts val="0"/>
              </a:spcBef>
              <a:buFont typeface="Georgia" panose="02040502050405020303" pitchFamily="18" charset="0"/>
              <a:buNone/>
            </a:pPr>
            <a:r>
              <a:rPr lang="en-US" altLang="zh-CN" sz="1800" dirty="0"/>
              <a:t>	Circle pool(radius);		//</a:t>
            </a:r>
            <a:r>
              <a:rPr lang="zh-CN" altLang="en-US" sz="1800" dirty="0"/>
              <a:t>游泳池边界</a:t>
            </a:r>
          </a:p>
          <a:p>
            <a:pPr eaLnBrk="1" hangingPunct="1">
              <a:lnSpc>
                <a:spcPct val="100000"/>
              </a:lnSpc>
              <a:spcBef>
                <a:spcPts val="0"/>
              </a:spcBef>
              <a:buFont typeface="Georgia" panose="02040502050405020303" pitchFamily="18" charset="0"/>
              <a:buNone/>
            </a:pPr>
            <a:r>
              <a:rPr lang="zh-CN" altLang="en-US" sz="1800" dirty="0"/>
              <a:t>	</a:t>
            </a:r>
            <a:r>
              <a:rPr lang="en-US" altLang="zh-CN" sz="1800" dirty="0"/>
              <a:t>Circle </a:t>
            </a:r>
            <a:r>
              <a:rPr lang="en-US" altLang="zh-CN" sz="1800" dirty="0" err="1"/>
              <a:t>poolRim</a:t>
            </a:r>
            <a:r>
              <a:rPr lang="en-US" altLang="zh-CN" sz="1800" dirty="0"/>
              <a:t>(radius + 3);	//</a:t>
            </a:r>
            <a:r>
              <a:rPr lang="zh-CN" altLang="en-US" sz="1800" dirty="0"/>
              <a:t>栅栏</a:t>
            </a:r>
          </a:p>
          <a:p>
            <a:pPr eaLnBrk="1" hangingPunct="1">
              <a:lnSpc>
                <a:spcPct val="100000"/>
              </a:lnSpc>
              <a:spcBef>
                <a:spcPts val="0"/>
              </a:spcBef>
              <a:buFont typeface="Georgia" panose="02040502050405020303" pitchFamily="18" charset="0"/>
              <a:buNone/>
            </a:pPr>
            <a:r>
              <a:rPr lang="zh-CN" altLang="en-US" sz="1800" dirty="0"/>
              <a:t>    </a:t>
            </a:r>
            <a:r>
              <a:rPr lang="en-US" altLang="zh-CN" sz="1800" dirty="0"/>
              <a:t>//</a:t>
            </a:r>
            <a:r>
              <a:rPr lang="zh-CN" altLang="en-US" sz="1800" dirty="0"/>
              <a:t>计算栅栏造价并输出</a:t>
            </a:r>
          </a:p>
          <a:p>
            <a:pPr eaLnBrk="1" hangingPunct="1">
              <a:lnSpc>
                <a:spcPct val="100000"/>
              </a:lnSpc>
              <a:spcBef>
                <a:spcPts val="0"/>
              </a:spcBef>
              <a:buFont typeface="Georgia" panose="02040502050405020303" pitchFamily="18" charset="0"/>
              <a:buNone/>
            </a:pPr>
            <a:r>
              <a:rPr lang="zh-CN" altLang="en-US" sz="1800" dirty="0"/>
              <a:t>    </a:t>
            </a:r>
            <a:r>
              <a:rPr lang="en-US" altLang="zh-CN" sz="1800" dirty="0"/>
              <a:t>float </a:t>
            </a:r>
            <a:r>
              <a:rPr lang="en-US" altLang="zh-CN" sz="1800" dirty="0" err="1"/>
              <a:t>fenceCost</a:t>
            </a:r>
            <a:r>
              <a:rPr lang="en-US" altLang="zh-CN" sz="1800" dirty="0"/>
              <a:t> = </a:t>
            </a:r>
            <a:r>
              <a:rPr lang="en-US" altLang="zh-CN" sz="1800" dirty="0" err="1"/>
              <a:t>poolRim.circumference</a:t>
            </a:r>
            <a:r>
              <a:rPr lang="en-US" altLang="zh-CN" sz="1800" dirty="0"/>
              <a:t>() * FENCE_PRICE;</a:t>
            </a:r>
          </a:p>
          <a:p>
            <a:pPr eaLnBrk="1" hangingPunct="1">
              <a:lnSpc>
                <a:spcPct val="100000"/>
              </a:lnSpc>
              <a:spcBef>
                <a:spcPts val="0"/>
              </a:spcBef>
              <a:buFont typeface="Georgia" panose="02040502050405020303" pitchFamily="18" charset="0"/>
              <a:buNone/>
            </a:pPr>
            <a:r>
              <a:rPr lang="en-US" altLang="zh-CN" sz="1800" dirty="0"/>
              <a:t>    </a:t>
            </a:r>
            <a:r>
              <a:rPr lang="en-US" altLang="zh-CN" sz="1800" dirty="0" err="1"/>
              <a:t>cout</a:t>
            </a:r>
            <a:r>
              <a:rPr lang="en-US" altLang="zh-CN" sz="1800" dirty="0"/>
              <a:t> &lt;&lt; "Fencing Cost is $" &lt;&lt; </a:t>
            </a:r>
            <a:r>
              <a:rPr lang="en-US" altLang="zh-CN" sz="1800" dirty="0" err="1"/>
              <a:t>fenceCost</a:t>
            </a:r>
            <a:r>
              <a:rPr lang="en-US" altLang="zh-CN" sz="1800" dirty="0"/>
              <a:t> &lt;&lt; </a:t>
            </a:r>
            <a:r>
              <a:rPr lang="en-US" altLang="zh-CN" sz="1800" dirty="0" err="1"/>
              <a:t>endl</a:t>
            </a:r>
            <a:r>
              <a:rPr lang="en-US" altLang="zh-CN" sz="1800" dirty="0"/>
              <a:t>;</a:t>
            </a:r>
          </a:p>
          <a:p>
            <a:pPr eaLnBrk="1" hangingPunct="1">
              <a:lnSpc>
                <a:spcPct val="100000"/>
              </a:lnSpc>
              <a:spcBef>
                <a:spcPts val="0"/>
              </a:spcBef>
              <a:buFont typeface="Georgia" panose="02040502050405020303" pitchFamily="18" charset="0"/>
              <a:buNone/>
            </a:pPr>
            <a:endParaRPr lang="en-US" altLang="zh-CN" sz="1800" dirty="0"/>
          </a:p>
        </p:txBody>
      </p:sp>
      <p:sp>
        <p:nvSpPr>
          <p:cNvPr id="49157" name="标题 1"/>
          <p:cNvSpPr>
            <a:spLocks noGrp="1"/>
          </p:cNvSpPr>
          <p:nvPr>
            <p:ph type="title"/>
          </p:nvPr>
        </p:nvSpPr>
        <p:spPr>
          <a:xfrm>
            <a:off x="5762625" y="1306429"/>
            <a:ext cx="3000375" cy="695325"/>
          </a:xfrm>
          <a:solidFill>
            <a:schemeClr val="bg1"/>
          </a:solidFill>
        </p:spPr>
        <p:txBody>
          <a:bodyPr/>
          <a:lstStyle/>
          <a:p>
            <a:pPr eaLnBrk="1" hangingPunct="1"/>
            <a:r>
              <a:rPr lang="zh-CN" altLang="en-US" dirty="0"/>
              <a:t>例</a:t>
            </a:r>
            <a:r>
              <a:rPr lang="en-US" altLang="zh-CN" dirty="0"/>
              <a:t>4-3</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42</a:t>
            </a:fld>
            <a:endParaRPr lang="en-US" altLang="zh-CN" dirty="0"/>
          </a:p>
        </p:txBody>
      </p:sp>
      <p:sp>
        <p:nvSpPr>
          <p:cNvPr id="7" name="标题 4"/>
          <p:cNvSpPr txBox="1">
            <a:spLocks/>
          </p:cNvSpPr>
          <p:nvPr/>
        </p:nvSpPr>
        <p:spPr>
          <a:xfrm>
            <a:off x="685800" y="0"/>
            <a:ext cx="771525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4.3.4 </a:t>
            </a:r>
            <a:r>
              <a:rPr lang="zh-CN" altLang="en-US" dirty="0"/>
              <a:t>程序实例</a:t>
            </a:r>
          </a:p>
        </p:txBody>
      </p:sp>
    </p:spTree>
    <p:extLst>
      <p:ext uri="{BB962C8B-B14F-4D97-AF65-F5344CB8AC3E}">
        <p14:creationId xmlns:p14="http://schemas.microsoft.com/office/powerpoint/2010/main" val="199745165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381000" y="1414463"/>
            <a:ext cx="8401050" cy="4967287"/>
          </a:xfrm>
          <a:solidFill>
            <a:srgbClr val="85FFFF"/>
          </a:solidFill>
        </p:spPr>
        <p:txBody>
          <a:bodyPr/>
          <a:lstStyle/>
          <a:p>
            <a:pPr eaLnBrk="1" hangingPunct="1">
              <a:lnSpc>
                <a:spcPct val="95000"/>
              </a:lnSpc>
              <a:buFont typeface="Georgia" panose="02040502050405020303" pitchFamily="18" charset="0"/>
              <a:buNone/>
            </a:pPr>
            <a:r>
              <a:rPr lang="en-US" altLang="zh-CN" sz="1800" dirty="0"/>
              <a:t>//</a:t>
            </a:r>
            <a:r>
              <a:rPr lang="zh-CN" altLang="en-US" sz="1800" dirty="0"/>
              <a:t>计算过道造价并输出</a:t>
            </a:r>
          </a:p>
          <a:p>
            <a:pPr eaLnBrk="1" hangingPunct="1">
              <a:lnSpc>
                <a:spcPct val="95000"/>
              </a:lnSpc>
              <a:buFont typeface="Georgia" panose="02040502050405020303" pitchFamily="18" charset="0"/>
              <a:buNone/>
            </a:pPr>
            <a:r>
              <a:rPr lang="zh-CN" altLang="en-US" sz="1800" dirty="0"/>
              <a:t>	</a:t>
            </a:r>
            <a:r>
              <a:rPr lang="en-US" altLang="zh-CN" sz="1800" dirty="0"/>
              <a:t>float </a:t>
            </a:r>
            <a:r>
              <a:rPr lang="en-US" altLang="zh-CN" sz="1800" dirty="0" err="1"/>
              <a:t>concreteCost</a:t>
            </a:r>
            <a:r>
              <a:rPr lang="en-US" altLang="zh-CN" sz="1800" dirty="0"/>
              <a:t> = (</a:t>
            </a:r>
            <a:r>
              <a:rPr lang="en-US" altLang="zh-CN" sz="1800" dirty="0" err="1"/>
              <a:t>poolRim.area</a:t>
            </a:r>
            <a:r>
              <a:rPr lang="en-US" altLang="zh-CN" sz="1800" dirty="0"/>
              <a:t>() - </a:t>
            </a:r>
            <a:r>
              <a:rPr lang="en-US" altLang="zh-CN" sz="1800" dirty="0" err="1"/>
              <a:t>pool.area</a:t>
            </a:r>
            <a:r>
              <a:rPr lang="en-US" altLang="zh-CN" sz="1800" dirty="0"/>
              <a:t>()) * CONCRETE_PRICE;</a:t>
            </a:r>
          </a:p>
          <a:p>
            <a:pPr eaLnBrk="1" hangingPunct="1">
              <a:lnSpc>
                <a:spcPct val="95000"/>
              </a:lnSpc>
              <a:buFont typeface="Georgia" panose="02040502050405020303" pitchFamily="18" charset="0"/>
              <a:buNone/>
            </a:pPr>
            <a:r>
              <a:rPr lang="en-US" altLang="zh-CN" sz="1800" dirty="0"/>
              <a:t>	</a:t>
            </a:r>
            <a:r>
              <a:rPr lang="en-US" altLang="zh-CN" sz="1800" dirty="0" err="1"/>
              <a:t>cout</a:t>
            </a:r>
            <a:r>
              <a:rPr lang="en-US" altLang="zh-CN" sz="1800" dirty="0"/>
              <a:t> &lt;&lt; "Concrete Cost is $" &lt;&lt; </a:t>
            </a:r>
            <a:r>
              <a:rPr lang="en-US" altLang="zh-CN" sz="1800" dirty="0" err="1"/>
              <a:t>concreteCost</a:t>
            </a:r>
            <a:r>
              <a:rPr lang="en-US" altLang="zh-CN" sz="1800" dirty="0"/>
              <a:t> &lt;&lt; </a:t>
            </a:r>
            <a:r>
              <a:rPr lang="en-US" altLang="zh-CN" sz="1800" dirty="0" err="1"/>
              <a:t>endl</a:t>
            </a:r>
            <a:r>
              <a:rPr lang="en-US" altLang="zh-CN" sz="1800" dirty="0"/>
              <a:t>;</a:t>
            </a:r>
          </a:p>
          <a:p>
            <a:pPr eaLnBrk="1" hangingPunct="1">
              <a:lnSpc>
                <a:spcPct val="95000"/>
              </a:lnSpc>
              <a:buFont typeface="Georgia" panose="02040502050405020303" pitchFamily="18" charset="0"/>
              <a:buNone/>
            </a:pPr>
            <a:endParaRPr lang="en-US" altLang="zh-CN" sz="1800" dirty="0"/>
          </a:p>
          <a:p>
            <a:pPr eaLnBrk="1" hangingPunct="1">
              <a:lnSpc>
                <a:spcPct val="95000"/>
              </a:lnSpc>
              <a:buFont typeface="Georgia" panose="02040502050405020303" pitchFamily="18" charset="0"/>
              <a:buNone/>
            </a:pPr>
            <a:r>
              <a:rPr lang="en-US" altLang="zh-CN" sz="1800" dirty="0"/>
              <a:t>	return 0;</a:t>
            </a:r>
          </a:p>
          <a:p>
            <a:pPr eaLnBrk="1" hangingPunct="1">
              <a:lnSpc>
                <a:spcPct val="95000"/>
              </a:lnSpc>
              <a:buFont typeface="Georgia" panose="02040502050405020303" pitchFamily="18" charset="0"/>
              <a:buNone/>
            </a:pPr>
            <a:r>
              <a:rPr lang="en-US" altLang="zh-CN" sz="1800" dirty="0"/>
              <a:t>}</a:t>
            </a:r>
          </a:p>
          <a:p>
            <a:pPr eaLnBrk="1" hangingPunct="1">
              <a:lnSpc>
                <a:spcPct val="95000"/>
              </a:lnSpc>
              <a:buFont typeface="Georgia" panose="02040502050405020303" pitchFamily="18" charset="0"/>
              <a:buNone/>
            </a:pPr>
            <a:endParaRPr lang="en-US" altLang="zh-CN" sz="1800" dirty="0"/>
          </a:p>
          <a:p>
            <a:pPr eaLnBrk="1" hangingPunct="1">
              <a:lnSpc>
                <a:spcPct val="95000"/>
              </a:lnSpc>
              <a:buFont typeface="Georgia" panose="02040502050405020303" pitchFamily="18" charset="0"/>
              <a:buNone/>
            </a:pPr>
            <a:r>
              <a:rPr lang="zh-CN" altLang="en-US" sz="1800" dirty="0">
                <a:solidFill>
                  <a:srgbClr val="C00000"/>
                </a:solidFill>
              </a:rPr>
              <a:t>运行结果：</a:t>
            </a:r>
            <a:r>
              <a:rPr lang="en-US" altLang="zh-CN" sz="1800" dirty="0">
                <a:solidFill>
                  <a:srgbClr val="C00000"/>
                </a:solidFill>
              </a:rPr>
              <a:t>	</a:t>
            </a:r>
            <a:endParaRPr lang="zh-CN" altLang="en-US" sz="1800" dirty="0">
              <a:solidFill>
                <a:srgbClr val="C00000"/>
              </a:solidFill>
            </a:endParaRPr>
          </a:p>
          <a:p>
            <a:pPr eaLnBrk="1" hangingPunct="1">
              <a:lnSpc>
                <a:spcPct val="90000"/>
              </a:lnSpc>
              <a:buFont typeface="Georgia" panose="02040502050405020303" pitchFamily="18" charset="0"/>
              <a:buNone/>
            </a:pPr>
            <a:r>
              <a:rPr lang="en-US" altLang="zh-CN" sz="1800" dirty="0">
                <a:solidFill>
                  <a:srgbClr val="C00000"/>
                </a:solidFill>
              </a:rPr>
              <a:t>Enter the radius of the pool: 10</a:t>
            </a:r>
          </a:p>
          <a:p>
            <a:pPr eaLnBrk="1" hangingPunct="1">
              <a:lnSpc>
                <a:spcPct val="90000"/>
              </a:lnSpc>
              <a:buFont typeface="Georgia" panose="02040502050405020303" pitchFamily="18" charset="0"/>
              <a:buNone/>
            </a:pPr>
            <a:r>
              <a:rPr lang="en-US" altLang="zh-CN" sz="1800" dirty="0">
                <a:solidFill>
                  <a:srgbClr val="C00000"/>
                </a:solidFill>
              </a:rPr>
              <a:t>Fencing Cost is $2858.85</a:t>
            </a:r>
          </a:p>
          <a:p>
            <a:pPr eaLnBrk="1" hangingPunct="1">
              <a:lnSpc>
                <a:spcPct val="90000"/>
              </a:lnSpc>
              <a:buFont typeface="Georgia" panose="02040502050405020303" pitchFamily="18" charset="0"/>
              <a:buNone/>
            </a:pPr>
            <a:r>
              <a:rPr lang="en-US" altLang="zh-CN" sz="1800" dirty="0">
                <a:solidFill>
                  <a:srgbClr val="C00000"/>
                </a:solidFill>
              </a:rPr>
              <a:t>Concrete Cost is $4335.4</a:t>
            </a:r>
          </a:p>
        </p:txBody>
      </p:sp>
      <p:sp>
        <p:nvSpPr>
          <p:cNvPr id="50181" name="标题 1"/>
          <p:cNvSpPr>
            <a:spLocks noGrp="1"/>
          </p:cNvSpPr>
          <p:nvPr>
            <p:ph type="title"/>
          </p:nvPr>
        </p:nvSpPr>
        <p:spPr>
          <a:xfrm>
            <a:off x="5791200" y="5543550"/>
            <a:ext cx="3000375" cy="857250"/>
          </a:xfrm>
          <a:solidFill>
            <a:schemeClr val="bg1"/>
          </a:solidFill>
        </p:spPr>
        <p:txBody>
          <a:bodyPr/>
          <a:lstStyle/>
          <a:p>
            <a:pPr eaLnBrk="1" hangingPunct="1"/>
            <a:r>
              <a:rPr lang="zh-CN" altLang="en-US" dirty="0"/>
              <a:t>例</a:t>
            </a:r>
            <a:r>
              <a:rPr lang="en-US" altLang="zh-CN" dirty="0"/>
              <a:t>4-3</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43</a:t>
            </a:fld>
            <a:endParaRPr lang="en-US" altLang="zh-CN" dirty="0"/>
          </a:p>
        </p:txBody>
      </p:sp>
      <p:sp>
        <p:nvSpPr>
          <p:cNvPr id="7" name="标题 4"/>
          <p:cNvSpPr txBox="1">
            <a:spLocks/>
          </p:cNvSpPr>
          <p:nvPr/>
        </p:nvSpPr>
        <p:spPr>
          <a:xfrm>
            <a:off x="685800" y="0"/>
            <a:ext cx="771525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4.3 </a:t>
            </a:r>
            <a:r>
              <a:rPr lang="zh-CN" altLang="en-US" dirty="0"/>
              <a:t>构造函数和析构函数</a:t>
            </a:r>
            <a:endParaRPr lang="en-US" altLang="zh-CN" dirty="0"/>
          </a:p>
          <a:p>
            <a:r>
              <a:rPr lang="zh-CN" altLang="en-US" dirty="0"/>
              <a:t> </a:t>
            </a:r>
            <a:r>
              <a:rPr lang="en-US" altLang="zh-CN" dirty="0"/>
              <a:t>—— 4.3.4 </a:t>
            </a:r>
            <a:r>
              <a:rPr lang="zh-CN" altLang="en-US" dirty="0"/>
              <a:t>程序实例</a:t>
            </a:r>
          </a:p>
        </p:txBody>
      </p:sp>
    </p:spTree>
    <p:extLst>
      <p:ext uri="{BB962C8B-B14F-4D97-AF65-F5344CB8AC3E}">
        <p14:creationId xmlns:p14="http://schemas.microsoft.com/office/powerpoint/2010/main" val="154697453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24063" y="950913"/>
            <a:ext cx="6704013" cy="954087"/>
          </a:xfrm>
        </p:spPr>
        <p:txBody>
          <a:bodyPr/>
          <a:lstStyle/>
          <a:p>
            <a:pPr algn="l" eaLnBrk="1" hangingPunct="1"/>
            <a:r>
              <a:rPr lang="en-US" altLang="zh-CN" dirty="0"/>
              <a:t>4.4.1</a:t>
            </a:r>
            <a:r>
              <a:rPr lang="zh-CN" altLang="en-US" dirty="0"/>
              <a:t>组合</a:t>
            </a:r>
          </a:p>
        </p:txBody>
      </p:sp>
      <p:sp>
        <p:nvSpPr>
          <p:cNvPr id="51203" name="内容占位符 2"/>
          <p:cNvSpPr>
            <a:spLocks noGrp="1"/>
          </p:cNvSpPr>
          <p:nvPr>
            <p:ph idx="1"/>
          </p:nvPr>
        </p:nvSpPr>
        <p:spPr>
          <a:xfrm>
            <a:off x="685800" y="1905000"/>
            <a:ext cx="7724775" cy="4343400"/>
          </a:xfrm>
        </p:spPr>
        <p:txBody>
          <a:bodyPr/>
          <a:lstStyle/>
          <a:p>
            <a:pPr eaLnBrk="1" hangingPunct="1">
              <a:lnSpc>
                <a:spcPct val="120000"/>
              </a:lnSpc>
            </a:pPr>
            <a:r>
              <a:rPr lang="zh-CN" altLang="en-US" sz="2800" dirty="0"/>
              <a:t>类中的成员数据是另一个类的对象。</a:t>
            </a:r>
          </a:p>
          <a:p>
            <a:pPr eaLnBrk="1" hangingPunct="1">
              <a:lnSpc>
                <a:spcPct val="120000"/>
              </a:lnSpc>
            </a:pPr>
            <a:r>
              <a:rPr lang="zh-CN" altLang="en-US" sz="2800" dirty="0"/>
              <a:t>可以在已有抽象的基础上实现更复杂的抽象。</a:t>
            </a:r>
            <a:endParaRPr lang="en-US" altLang="zh-CN" sz="2800" dirty="0"/>
          </a:p>
          <a:p>
            <a:pPr lvl="1" eaLnBrk="1" hangingPunct="1">
              <a:lnSpc>
                <a:spcPct val="120000"/>
              </a:lnSpc>
            </a:pPr>
            <a:r>
              <a:rPr lang="zh-CN" altLang="en-US" sz="2400" dirty="0"/>
              <a:t>通过对复杂对象进行分解、抽象，使我们能够将一个复杂对象理解为简单对象的组合。</a:t>
            </a:r>
          </a:p>
          <a:p>
            <a:pPr lvl="1" eaLnBrk="1" hangingPunct="1">
              <a:lnSpc>
                <a:spcPct val="120000"/>
              </a:lnSpc>
            </a:pPr>
            <a:r>
              <a:rPr lang="zh-CN" altLang="en-US" sz="2400" dirty="0"/>
              <a:t>分解得到复杂对象的部件对象，这些部件对象比它高层的复杂对象更容易理解和实现。然后由这些部件对象来“装配”复杂对象。</a:t>
            </a:r>
          </a:p>
          <a:p>
            <a:pPr eaLnBrk="1" hangingPunct="1">
              <a:lnSpc>
                <a:spcPct val="120000"/>
              </a:lnSpc>
            </a:pPr>
            <a:endParaRPr lang="zh-CN" altLang="en-US" sz="2800" dirty="0"/>
          </a:p>
          <a:p>
            <a:pPr eaLnBrk="1" hangingPunct="1">
              <a:lnSpc>
                <a:spcPct val="120000"/>
              </a:lnSpc>
            </a:pPr>
            <a:endParaRPr lang="zh-CN" altLang="en-US" sz="2800" dirty="0"/>
          </a:p>
        </p:txBody>
      </p:sp>
      <p:sp>
        <p:nvSpPr>
          <p:cNvPr id="5" name="标题 4"/>
          <p:cNvSpPr txBox="1">
            <a:spLocks/>
          </p:cNvSpPr>
          <p:nvPr/>
        </p:nvSpPr>
        <p:spPr>
          <a:xfrm>
            <a:off x="1947863"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44</a:t>
            </a:fld>
            <a:endParaRPr lang="en-US" altLang="zh-CN" dirty="0"/>
          </a:p>
        </p:txBody>
      </p:sp>
    </p:spTree>
    <p:extLst>
      <p:ext uri="{BB962C8B-B14F-4D97-AF65-F5344CB8AC3E}">
        <p14:creationId xmlns:p14="http://schemas.microsoft.com/office/powerpoint/2010/main" val="202617444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0" y="914400"/>
            <a:ext cx="5427662" cy="838200"/>
          </a:xfrm>
        </p:spPr>
        <p:txBody>
          <a:bodyPr/>
          <a:lstStyle/>
          <a:p>
            <a:pPr algn="l"/>
            <a:r>
              <a:rPr lang="zh-CN" altLang="en-US" dirty="0"/>
              <a:t>举例</a:t>
            </a:r>
          </a:p>
        </p:txBody>
      </p:sp>
      <p:sp>
        <p:nvSpPr>
          <p:cNvPr id="521219" name="Rectangle 3"/>
          <p:cNvSpPr>
            <a:spLocks noGrp="1" noChangeArrowheads="1"/>
          </p:cNvSpPr>
          <p:nvPr>
            <p:ph type="body" idx="1"/>
          </p:nvPr>
        </p:nvSpPr>
        <p:spPr>
          <a:xfrm>
            <a:off x="935831" y="1752600"/>
            <a:ext cx="7239000" cy="4953000"/>
          </a:xfrm>
        </p:spPr>
        <p:txBody>
          <a:bodyPr/>
          <a:lstStyle/>
          <a:p>
            <a:pPr lvl="1">
              <a:lnSpc>
                <a:spcPct val="95000"/>
              </a:lnSpc>
              <a:buFont typeface="Monotype Sorts" pitchFamily="2" charset="2"/>
              <a:buNone/>
            </a:pPr>
            <a:r>
              <a:rPr lang="en-US" altLang="zh-CN" sz="2800" dirty="0">
                <a:solidFill>
                  <a:schemeClr val="tx1"/>
                </a:solidFill>
              </a:rPr>
              <a:t>class Point</a:t>
            </a:r>
          </a:p>
          <a:p>
            <a:pPr lvl="1">
              <a:lnSpc>
                <a:spcPct val="95000"/>
              </a:lnSpc>
              <a:buFont typeface="Monotype Sorts" pitchFamily="2" charset="2"/>
              <a:buNone/>
            </a:pPr>
            <a:r>
              <a:rPr lang="en-US" altLang="zh-CN" sz="2800" dirty="0">
                <a:solidFill>
                  <a:schemeClr val="tx1"/>
                </a:solidFill>
              </a:rPr>
              <a:t>{   private:</a:t>
            </a:r>
          </a:p>
          <a:p>
            <a:pPr lvl="1">
              <a:lnSpc>
                <a:spcPct val="95000"/>
              </a:lnSpc>
              <a:buFont typeface="Monotype Sorts" pitchFamily="2" charset="2"/>
              <a:buNone/>
            </a:pPr>
            <a:r>
              <a:rPr lang="en-US" altLang="zh-CN" sz="2800" dirty="0">
                <a:solidFill>
                  <a:schemeClr val="tx1"/>
                </a:solidFill>
              </a:rPr>
              <a:t>           float </a:t>
            </a:r>
            <a:r>
              <a:rPr lang="en-US" altLang="zh-CN" sz="2800" dirty="0" err="1">
                <a:solidFill>
                  <a:schemeClr val="tx1"/>
                </a:solidFill>
              </a:rPr>
              <a:t>x,y</a:t>
            </a:r>
            <a:r>
              <a:rPr lang="en-US" altLang="zh-CN" sz="2800" dirty="0">
                <a:solidFill>
                  <a:schemeClr val="tx1"/>
                </a:solidFill>
              </a:rPr>
              <a:t>; //</a:t>
            </a:r>
            <a:r>
              <a:rPr lang="zh-CN" altLang="en-US" sz="2800" dirty="0">
                <a:solidFill>
                  <a:schemeClr val="tx1"/>
                </a:solidFill>
              </a:rPr>
              <a:t>点的坐标</a:t>
            </a:r>
          </a:p>
          <a:p>
            <a:pPr lvl="1">
              <a:lnSpc>
                <a:spcPct val="95000"/>
              </a:lnSpc>
              <a:buFont typeface="Monotype Sorts" pitchFamily="2" charset="2"/>
              <a:buNone/>
            </a:pPr>
            <a:r>
              <a:rPr lang="zh-CN" altLang="en-US" sz="2800" dirty="0">
                <a:solidFill>
                  <a:schemeClr val="tx1"/>
                </a:solidFill>
              </a:rPr>
              <a:t>     </a:t>
            </a:r>
            <a:r>
              <a:rPr lang="en-US" altLang="zh-CN" sz="2800" dirty="0">
                <a:solidFill>
                  <a:schemeClr val="tx1"/>
                </a:solidFill>
              </a:rPr>
              <a:t>public:</a:t>
            </a:r>
          </a:p>
          <a:p>
            <a:pPr lvl="1">
              <a:lnSpc>
                <a:spcPct val="95000"/>
              </a:lnSpc>
              <a:buFont typeface="Monotype Sorts" pitchFamily="2" charset="2"/>
              <a:buNone/>
            </a:pPr>
            <a:r>
              <a:rPr lang="en-US" altLang="zh-CN" sz="2800" dirty="0">
                <a:solidFill>
                  <a:schemeClr val="tx1"/>
                </a:solidFill>
              </a:rPr>
              <a:t>           Point(float </a:t>
            </a:r>
            <a:r>
              <a:rPr lang="en-US" altLang="zh-CN" sz="2800" dirty="0" err="1">
                <a:solidFill>
                  <a:schemeClr val="tx1"/>
                </a:solidFill>
              </a:rPr>
              <a:t>h,float</a:t>
            </a:r>
            <a:r>
              <a:rPr lang="en-US" altLang="zh-CN" sz="2800" dirty="0">
                <a:solidFill>
                  <a:schemeClr val="tx1"/>
                </a:solidFill>
              </a:rPr>
              <a:t> v); //</a:t>
            </a:r>
            <a:r>
              <a:rPr lang="zh-CN" altLang="en-US" sz="2800" dirty="0">
                <a:solidFill>
                  <a:schemeClr val="tx1"/>
                </a:solidFill>
              </a:rPr>
              <a:t>构造函数</a:t>
            </a:r>
          </a:p>
          <a:p>
            <a:pPr lvl="1">
              <a:lnSpc>
                <a:spcPct val="95000"/>
              </a:lnSpc>
              <a:buFont typeface="Monotype Sorts" pitchFamily="2" charset="2"/>
              <a:buNone/>
            </a:pPr>
            <a:r>
              <a:rPr lang="zh-CN" altLang="en-US" sz="2800" dirty="0">
                <a:solidFill>
                  <a:schemeClr val="tx1"/>
                </a:solidFill>
              </a:rPr>
              <a:t>           </a:t>
            </a:r>
            <a:r>
              <a:rPr lang="en-US" altLang="zh-CN" sz="2800" dirty="0">
                <a:solidFill>
                  <a:schemeClr val="tx1"/>
                </a:solidFill>
              </a:rPr>
              <a:t>float </a:t>
            </a:r>
            <a:r>
              <a:rPr lang="en-US" altLang="zh-CN" sz="2800" dirty="0" err="1">
                <a:solidFill>
                  <a:schemeClr val="tx1"/>
                </a:solidFill>
              </a:rPr>
              <a:t>GetX</a:t>
            </a:r>
            <a:r>
              <a:rPr lang="en-US" altLang="zh-CN" sz="2800" dirty="0">
                <a:solidFill>
                  <a:schemeClr val="tx1"/>
                </a:solidFill>
              </a:rPr>
              <a:t>(void); //</a:t>
            </a:r>
            <a:r>
              <a:rPr lang="zh-CN" altLang="en-US" sz="2800" dirty="0">
                <a:solidFill>
                  <a:schemeClr val="tx1"/>
                </a:solidFill>
              </a:rPr>
              <a:t>取</a:t>
            </a:r>
            <a:r>
              <a:rPr lang="en-US" altLang="zh-CN" sz="2800" dirty="0">
                <a:solidFill>
                  <a:schemeClr val="tx1"/>
                </a:solidFill>
              </a:rPr>
              <a:t>X</a:t>
            </a:r>
            <a:r>
              <a:rPr lang="zh-CN" altLang="en-US" sz="2800" dirty="0">
                <a:solidFill>
                  <a:schemeClr val="tx1"/>
                </a:solidFill>
              </a:rPr>
              <a:t>坐标</a:t>
            </a:r>
          </a:p>
          <a:p>
            <a:pPr lvl="1">
              <a:lnSpc>
                <a:spcPct val="95000"/>
              </a:lnSpc>
              <a:buFont typeface="Monotype Sorts" pitchFamily="2" charset="2"/>
              <a:buNone/>
            </a:pPr>
            <a:r>
              <a:rPr lang="zh-CN" altLang="en-US" sz="2800" dirty="0">
                <a:solidFill>
                  <a:schemeClr val="tx1"/>
                </a:solidFill>
              </a:rPr>
              <a:t>           </a:t>
            </a:r>
            <a:r>
              <a:rPr lang="en-US" altLang="zh-CN" sz="2800" dirty="0">
                <a:solidFill>
                  <a:schemeClr val="tx1"/>
                </a:solidFill>
              </a:rPr>
              <a:t>float </a:t>
            </a:r>
            <a:r>
              <a:rPr lang="en-US" altLang="zh-CN" sz="2800" dirty="0" err="1">
                <a:solidFill>
                  <a:schemeClr val="tx1"/>
                </a:solidFill>
              </a:rPr>
              <a:t>GetY</a:t>
            </a:r>
            <a:r>
              <a:rPr lang="en-US" altLang="zh-CN" sz="2800" dirty="0">
                <a:solidFill>
                  <a:schemeClr val="tx1"/>
                </a:solidFill>
              </a:rPr>
              <a:t>(void); //</a:t>
            </a:r>
            <a:r>
              <a:rPr lang="zh-CN" altLang="en-US" sz="2800" dirty="0">
                <a:solidFill>
                  <a:schemeClr val="tx1"/>
                </a:solidFill>
              </a:rPr>
              <a:t>取</a:t>
            </a:r>
            <a:r>
              <a:rPr lang="en-US" altLang="zh-CN" sz="2800" dirty="0">
                <a:solidFill>
                  <a:schemeClr val="tx1"/>
                </a:solidFill>
              </a:rPr>
              <a:t>Y</a:t>
            </a:r>
            <a:r>
              <a:rPr lang="zh-CN" altLang="en-US" sz="2800" dirty="0">
                <a:solidFill>
                  <a:schemeClr val="tx1"/>
                </a:solidFill>
              </a:rPr>
              <a:t>坐标</a:t>
            </a:r>
          </a:p>
          <a:p>
            <a:pPr lvl="1">
              <a:lnSpc>
                <a:spcPct val="95000"/>
              </a:lnSpc>
              <a:buFont typeface="Monotype Sorts" pitchFamily="2" charset="2"/>
              <a:buNone/>
            </a:pPr>
            <a:r>
              <a:rPr lang="zh-CN" altLang="en-US" sz="2800" dirty="0">
                <a:solidFill>
                  <a:schemeClr val="tx1"/>
                </a:solidFill>
              </a:rPr>
              <a:t>           </a:t>
            </a:r>
          </a:p>
          <a:p>
            <a:pPr lvl="1">
              <a:lnSpc>
                <a:spcPct val="95000"/>
              </a:lnSpc>
              <a:buFont typeface="Monotype Sorts" pitchFamily="2" charset="2"/>
              <a:buNone/>
            </a:pPr>
            <a:r>
              <a:rPr lang="en-US" altLang="zh-CN" sz="2800" dirty="0">
                <a:solidFill>
                  <a:schemeClr val="tx1"/>
                </a:solidFill>
              </a:rPr>
              <a:t>};</a:t>
            </a:r>
          </a:p>
          <a:p>
            <a:pPr lvl="1">
              <a:lnSpc>
                <a:spcPct val="95000"/>
              </a:lnSpc>
              <a:buFont typeface="Monotype Sorts" pitchFamily="2" charset="2"/>
              <a:buNone/>
            </a:pPr>
            <a:r>
              <a:rPr lang="en-US" altLang="zh-CN" sz="2800" dirty="0">
                <a:solidFill>
                  <a:schemeClr val="tx1"/>
                </a:solidFill>
              </a:rPr>
              <a:t>//...</a:t>
            </a:r>
            <a:r>
              <a:rPr lang="zh-CN" altLang="en-US" sz="2800" dirty="0">
                <a:solidFill>
                  <a:schemeClr val="tx1"/>
                </a:solidFill>
              </a:rPr>
              <a:t>函数的实现略</a:t>
            </a:r>
          </a:p>
        </p:txBody>
      </p:sp>
      <p:sp>
        <p:nvSpPr>
          <p:cNvPr id="4" name="标题 4"/>
          <p:cNvSpPr txBox="1">
            <a:spLocks/>
          </p:cNvSpPr>
          <p:nvPr/>
        </p:nvSpPr>
        <p:spPr>
          <a:xfrm>
            <a:off x="1947863"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p>
        </p:txBody>
      </p:sp>
    </p:spTree>
    <p:extLst>
      <p:ext uri="{BB962C8B-B14F-4D97-AF65-F5344CB8AC3E}">
        <p14:creationId xmlns:p14="http://schemas.microsoft.com/office/powerpoint/2010/main" val="21447848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body" idx="1"/>
          </p:nvPr>
        </p:nvSpPr>
        <p:spPr>
          <a:xfrm>
            <a:off x="685800" y="1219200"/>
            <a:ext cx="7772400" cy="5486400"/>
          </a:xfrm>
        </p:spPr>
        <p:txBody>
          <a:bodyPr/>
          <a:lstStyle/>
          <a:p>
            <a:pPr>
              <a:lnSpc>
                <a:spcPct val="100000"/>
              </a:lnSpc>
              <a:spcBef>
                <a:spcPts val="0"/>
              </a:spcBef>
              <a:buClrTx/>
              <a:buFont typeface="Monotype Sorts" pitchFamily="2" charset="2"/>
              <a:buNone/>
            </a:pPr>
            <a:r>
              <a:rPr lang="en-US" altLang="zh-CN" sz="2800" dirty="0"/>
              <a:t>Class Distance</a:t>
            </a:r>
          </a:p>
          <a:p>
            <a:pPr>
              <a:lnSpc>
                <a:spcPct val="100000"/>
              </a:lnSpc>
              <a:spcBef>
                <a:spcPts val="0"/>
              </a:spcBef>
              <a:buClrTx/>
              <a:buFont typeface="Monotype Sorts" pitchFamily="2" charset="2"/>
              <a:buNone/>
            </a:pPr>
            <a:r>
              <a:rPr lang="en-US" altLang="zh-CN" sz="2800" dirty="0"/>
              <a:t>{</a:t>
            </a:r>
          </a:p>
          <a:p>
            <a:pPr>
              <a:lnSpc>
                <a:spcPct val="100000"/>
              </a:lnSpc>
              <a:spcBef>
                <a:spcPts val="0"/>
              </a:spcBef>
              <a:buClrTx/>
              <a:buFont typeface="Monotype Sorts" pitchFamily="2" charset="2"/>
              <a:buNone/>
            </a:pPr>
            <a:r>
              <a:rPr lang="en-US" altLang="zh-CN" sz="2800" dirty="0"/>
              <a:t>      private:</a:t>
            </a:r>
          </a:p>
          <a:p>
            <a:pPr>
              <a:lnSpc>
                <a:spcPct val="100000"/>
              </a:lnSpc>
              <a:spcBef>
                <a:spcPts val="0"/>
              </a:spcBef>
              <a:buClrTx/>
              <a:buFont typeface="Monotype Sorts" pitchFamily="2" charset="2"/>
              <a:buNone/>
            </a:pPr>
            <a:r>
              <a:rPr lang="en-US" altLang="zh-CN" sz="2800" dirty="0"/>
              <a:t>            point  p1,p2; //</a:t>
            </a:r>
            <a:r>
              <a:rPr lang="zh-CN" altLang="en-US" sz="2800" dirty="0"/>
              <a:t>线段的两个端点</a:t>
            </a:r>
          </a:p>
          <a:p>
            <a:pPr>
              <a:lnSpc>
                <a:spcPct val="100000"/>
              </a:lnSpc>
              <a:spcBef>
                <a:spcPts val="0"/>
              </a:spcBef>
              <a:buClrTx/>
              <a:buFont typeface="Monotype Sorts" pitchFamily="2" charset="2"/>
              <a:buNone/>
            </a:pPr>
            <a:r>
              <a:rPr lang="zh-CN" altLang="en-US" sz="2800" dirty="0"/>
              <a:t>           </a:t>
            </a:r>
            <a:r>
              <a:rPr lang="en-US" altLang="zh-CN" sz="2800" dirty="0"/>
              <a:t>double </a:t>
            </a:r>
            <a:r>
              <a:rPr lang="en-US" altLang="zh-CN" sz="2800" dirty="0" err="1"/>
              <a:t>dist</a:t>
            </a:r>
            <a:r>
              <a:rPr lang="en-US" altLang="zh-CN" sz="2800" dirty="0"/>
              <a:t>;</a:t>
            </a:r>
          </a:p>
          <a:p>
            <a:pPr>
              <a:lnSpc>
                <a:spcPct val="100000"/>
              </a:lnSpc>
              <a:spcBef>
                <a:spcPts val="0"/>
              </a:spcBef>
              <a:buClrTx/>
              <a:buFont typeface="Monotype Sorts" pitchFamily="2" charset="2"/>
              <a:buNone/>
            </a:pPr>
            <a:r>
              <a:rPr lang="en-US" altLang="zh-CN" sz="2800" dirty="0"/>
              <a:t>            double price;</a:t>
            </a:r>
          </a:p>
          <a:p>
            <a:pPr>
              <a:lnSpc>
                <a:spcPct val="100000"/>
              </a:lnSpc>
              <a:spcBef>
                <a:spcPts val="0"/>
              </a:spcBef>
              <a:buClrTx/>
              <a:buFont typeface="Monotype Sorts" pitchFamily="2" charset="2"/>
              <a:buNone/>
            </a:pPr>
            <a:r>
              <a:rPr lang="en-US" altLang="zh-CN" sz="2800" dirty="0"/>
              <a:t>      public:</a:t>
            </a:r>
          </a:p>
          <a:p>
            <a:pPr>
              <a:lnSpc>
                <a:spcPct val="100000"/>
              </a:lnSpc>
              <a:spcBef>
                <a:spcPts val="0"/>
              </a:spcBef>
              <a:buClrTx/>
              <a:buFont typeface="Monotype Sorts" pitchFamily="2" charset="2"/>
              <a:buNone/>
            </a:pPr>
            <a:r>
              <a:rPr lang="en-US" altLang="zh-CN" sz="2800" dirty="0"/>
              <a:t>           Distance(Point </a:t>
            </a:r>
            <a:r>
              <a:rPr lang="en-US" altLang="zh-CN" sz="2800" dirty="0" err="1"/>
              <a:t>a,Point</a:t>
            </a:r>
            <a:r>
              <a:rPr lang="en-US" altLang="zh-CN" sz="2800" dirty="0"/>
              <a:t> b); //</a:t>
            </a:r>
            <a:r>
              <a:rPr lang="zh-CN" altLang="en-US" sz="2800" dirty="0"/>
              <a:t>构造函数</a:t>
            </a:r>
          </a:p>
          <a:p>
            <a:pPr>
              <a:lnSpc>
                <a:spcPct val="100000"/>
              </a:lnSpc>
              <a:spcBef>
                <a:spcPts val="0"/>
              </a:spcBef>
              <a:buClrTx/>
              <a:buFont typeface="Monotype Sorts" pitchFamily="2" charset="2"/>
              <a:buNone/>
            </a:pPr>
            <a:r>
              <a:rPr lang="zh-CN" altLang="en-US" sz="2800" dirty="0"/>
              <a:t>            </a:t>
            </a:r>
            <a:r>
              <a:rPr lang="en-US" altLang="zh-CN" sz="2800" dirty="0"/>
              <a:t>double </a:t>
            </a:r>
            <a:r>
              <a:rPr lang="en-US" altLang="zh-CN" sz="2800" dirty="0" err="1"/>
              <a:t>GetDis</a:t>
            </a:r>
            <a:r>
              <a:rPr lang="en-US" altLang="zh-CN" sz="2800" dirty="0"/>
              <a:t>(void){return </a:t>
            </a:r>
            <a:r>
              <a:rPr lang="en-US" altLang="zh-CN" sz="2800" dirty="0" err="1"/>
              <a:t>dist</a:t>
            </a:r>
            <a:r>
              <a:rPr lang="en-US" altLang="zh-CN" sz="2800" dirty="0"/>
              <a:t>;}; </a:t>
            </a:r>
          </a:p>
          <a:p>
            <a:pPr>
              <a:lnSpc>
                <a:spcPct val="100000"/>
              </a:lnSpc>
              <a:spcBef>
                <a:spcPts val="0"/>
              </a:spcBef>
              <a:buClrTx/>
              <a:buFont typeface="Monotype Sorts" pitchFamily="2" charset="2"/>
              <a:buNone/>
            </a:pPr>
            <a:r>
              <a:rPr lang="en-US" altLang="zh-CN" sz="2800" dirty="0"/>
              <a:t>};</a:t>
            </a:r>
          </a:p>
          <a:p>
            <a:pPr>
              <a:lnSpc>
                <a:spcPct val="100000"/>
              </a:lnSpc>
              <a:spcBef>
                <a:spcPts val="0"/>
              </a:spcBef>
              <a:buClrTx/>
              <a:buFont typeface="Monotype Sorts" pitchFamily="2" charset="2"/>
              <a:buNone/>
            </a:pPr>
            <a:r>
              <a:rPr lang="en-US" altLang="zh-CN" sz="2800" dirty="0"/>
              <a:t>//...</a:t>
            </a:r>
            <a:r>
              <a:rPr lang="zh-CN" altLang="en-US" sz="2800" dirty="0"/>
              <a:t>函数的实现略</a:t>
            </a:r>
          </a:p>
        </p:txBody>
      </p:sp>
      <p:sp>
        <p:nvSpPr>
          <p:cNvPr id="3" name="标题 4"/>
          <p:cNvSpPr txBox="1">
            <a:spLocks/>
          </p:cNvSpPr>
          <p:nvPr/>
        </p:nvSpPr>
        <p:spPr>
          <a:xfrm>
            <a:off x="1947863"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p>
        </p:txBody>
      </p:sp>
    </p:spTree>
    <p:extLst>
      <p:ext uri="{BB962C8B-B14F-4D97-AF65-F5344CB8AC3E}">
        <p14:creationId xmlns:p14="http://schemas.microsoft.com/office/powerpoint/2010/main" val="41381706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0" y="950913"/>
            <a:ext cx="6704013" cy="954087"/>
          </a:xfrm>
        </p:spPr>
        <p:txBody>
          <a:bodyPr/>
          <a:lstStyle/>
          <a:p>
            <a:pPr algn="l" eaLnBrk="1" hangingPunct="1"/>
            <a:r>
              <a:rPr lang="zh-CN" altLang="en-US" dirty="0"/>
              <a:t>类组合的构造函数设计</a:t>
            </a:r>
          </a:p>
        </p:txBody>
      </p:sp>
      <p:sp>
        <p:nvSpPr>
          <p:cNvPr id="52227" name="内容占位符 2"/>
          <p:cNvSpPr>
            <a:spLocks noGrp="1"/>
          </p:cNvSpPr>
          <p:nvPr>
            <p:ph idx="1"/>
          </p:nvPr>
        </p:nvSpPr>
        <p:spPr>
          <a:xfrm>
            <a:off x="533400" y="1905000"/>
            <a:ext cx="8029575" cy="4343400"/>
          </a:xfrm>
          <a:solidFill>
            <a:schemeClr val="bg1"/>
          </a:solidFill>
        </p:spPr>
        <p:txBody>
          <a:bodyPr/>
          <a:lstStyle/>
          <a:p>
            <a:pPr eaLnBrk="1" hangingPunct="1">
              <a:lnSpc>
                <a:spcPct val="150000"/>
              </a:lnSpc>
            </a:pPr>
            <a:r>
              <a:rPr lang="zh-CN" altLang="en-US" sz="2800" dirty="0">
                <a:latin typeface="宋体" panose="02010600030101010101" pitchFamily="2" charset="-122"/>
              </a:rPr>
              <a:t>原则：不仅要负责对本类中的基本类型成员数据赋初值，也要对对象成员初始化。</a:t>
            </a:r>
          </a:p>
          <a:p>
            <a:pPr eaLnBrk="1" hangingPunct="1">
              <a:lnSpc>
                <a:spcPct val="150000"/>
              </a:lnSpc>
            </a:pPr>
            <a:r>
              <a:rPr lang="zh-CN" altLang="en-US" sz="2800" dirty="0">
                <a:latin typeface="宋体" panose="02010600030101010101" pitchFamily="2" charset="-122"/>
              </a:rPr>
              <a:t>实现形式：</a:t>
            </a:r>
          </a:p>
          <a:p>
            <a:pPr lvl="1" eaLnBrk="1" hangingPunct="1">
              <a:lnSpc>
                <a:spcPct val="150000"/>
              </a:lnSpc>
              <a:buFont typeface="Georgia" panose="02040502050405020303" pitchFamily="18" charset="0"/>
              <a:buNone/>
            </a:pPr>
            <a:r>
              <a:rPr lang="zh-CN" altLang="en-US" sz="2400" dirty="0">
                <a:latin typeface="宋体" panose="02010600030101010101" pitchFamily="2" charset="-122"/>
              </a:rPr>
              <a:t>类名</a:t>
            </a:r>
            <a:r>
              <a:rPr lang="en-US" altLang="zh-CN" sz="2400" dirty="0">
                <a:latin typeface="宋体" panose="02010600030101010101" pitchFamily="2" charset="-122"/>
              </a:rPr>
              <a:t>::</a:t>
            </a:r>
            <a:r>
              <a:rPr lang="zh-CN" altLang="en-US" sz="2400" dirty="0">
                <a:latin typeface="宋体" panose="02010600030101010101" pitchFamily="2" charset="-122"/>
              </a:rPr>
              <a:t>类名</a:t>
            </a:r>
            <a:r>
              <a:rPr lang="en-US" altLang="zh-CN" sz="2400" dirty="0">
                <a:latin typeface="宋体" panose="02010600030101010101" pitchFamily="2" charset="-122"/>
              </a:rPr>
              <a:t>(</a:t>
            </a:r>
            <a:r>
              <a:rPr lang="zh-CN" altLang="en-US" sz="2400" dirty="0">
                <a:latin typeface="宋体" panose="02010600030101010101" pitchFamily="2" charset="-122"/>
              </a:rPr>
              <a:t>对象成员所需的形参，本类成员形参</a:t>
            </a:r>
            <a:r>
              <a:rPr lang="en-US" altLang="zh-CN" sz="2400" dirty="0">
                <a:latin typeface="宋体" panose="02010600030101010101" pitchFamily="2" charset="-122"/>
              </a:rPr>
              <a:t>)</a:t>
            </a:r>
          </a:p>
          <a:p>
            <a:pPr lvl="1" eaLnBrk="1" hangingPunct="1">
              <a:lnSpc>
                <a:spcPct val="150000"/>
              </a:lnSpc>
              <a:buFont typeface="Georgia" panose="02040502050405020303" pitchFamily="18" charset="0"/>
              <a:buNone/>
            </a:pPr>
            <a:r>
              <a:rPr lang="en-US" altLang="zh-CN" sz="2400" dirty="0">
                <a:latin typeface="宋体" panose="02010600030101010101" pitchFamily="2" charset="-122"/>
              </a:rPr>
              <a:t>       :</a:t>
            </a:r>
            <a:r>
              <a:rPr lang="zh-CN" altLang="en-US" sz="2400" dirty="0">
                <a:latin typeface="宋体" panose="02010600030101010101" pitchFamily="2" charset="-122"/>
              </a:rPr>
              <a:t>对象</a:t>
            </a:r>
            <a:r>
              <a:rPr lang="en-US" altLang="zh-CN" sz="2400" dirty="0">
                <a:latin typeface="宋体" panose="02010600030101010101" pitchFamily="2" charset="-122"/>
              </a:rPr>
              <a:t>1(</a:t>
            </a:r>
            <a:r>
              <a:rPr lang="zh-CN" altLang="en-US" sz="2400" dirty="0">
                <a:latin typeface="宋体" panose="02010600030101010101" pitchFamily="2" charset="-122"/>
              </a:rPr>
              <a:t>参数</a:t>
            </a:r>
            <a:r>
              <a:rPr lang="en-US" altLang="zh-CN" sz="2400" dirty="0">
                <a:latin typeface="宋体" panose="02010600030101010101" pitchFamily="2" charset="-122"/>
              </a:rPr>
              <a:t>)</a:t>
            </a:r>
            <a:r>
              <a:rPr lang="zh-CN" altLang="en-US" sz="2400" dirty="0">
                <a:latin typeface="宋体" panose="02010600030101010101" pitchFamily="2" charset="-122"/>
              </a:rPr>
              <a:t>，对象</a:t>
            </a:r>
            <a:r>
              <a:rPr lang="en-US" altLang="zh-CN" sz="2400" dirty="0">
                <a:latin typeface="宋体" panose="02010600030101010101" pitchFamily="2" charset="-122"/>
              </a:rPr>
              <a:t>2(</a:t>
            </a:r>
            <a:r>
              <a:rPr lang="zh-CN" altLang="en-US" sz="2400" dirty="0">
                <a:latin typeface="宋体" panose="02010600030101010101" pitchFamily="2" charset="-122"/>
              </a:rPr>
              <a:t>参数</a:t>
            </a:r>
            <a:r>
              <a:rPr lang="en-US" altLang="zh-CN" sz="2400" dirty="0">
                <a:latin typeface="宋体" panose="02010600030101010101" pitchFamily="2" charset="-122"/>
              </a:rPr>
              <a:t>)</a:t>
            </a:r>
            <a:r>
              <a:rPr lang="zh-CN" altLang="en-US" sz="2400" dirty="0">
                <a:latin typeface="宋体" panose="02010600030101010101" pitchFamily="2" charset="-122"/>
              </a:rPr>
              <a:t>，</a:t>
            </a:r>
            <a:r>
              <a:rPr lang="en-US" altLang="zh-CN" sz="2400" dirty="0">
                <a:latin typeface="宋体" panose="02010600030101010101" pitchFamily="2" charset="-122"/>
              </a:rPr>
              <a:t>......</a:t>
            </a:r>
          </a:p>
          <a:p>
            <a:pPr lvl="1" eaLnBrk="1" hangingPunct="1">
              <a:lnSpc>
                <a:spcPct val="150000"/>
              </a:lnSpc>
              <a:buFont typeface="Georgia" panose="02040502050405020303" pitchFamily="18" charset="0"/>
              <a:buNone/>
            </a:pPr>
            <a:r>
              <a:rPr lang="en-US" altLang="zh-CN" sz="2400" dirty="0">
                <a:latin typeface="宋体" panose="02010600030101010101" pitchFamily="2" charset="-122"/>
              </a:rPr>
              <a:t>{  </a:t>
            </a:r>
            <a:r>
              <a:rPr lang="zh-CN" altLang="en-US" sz="2400" dirty="0">
                <a:latin typeface="宋体" panose="02010600030101010101" pitchFamily="2" charset="-122"/>
              </a:rPr>
              <a:t>本类初始化  </a:t>
            </a:r>
            <a:r>
              <a:rPr lang="en-US" altLang="zh-CN" sz="2400" dirty="0">
                <a:latin typeface="宋体" panose="02010600030101010101" pitchFamily="2" charset="-122"/>
              </a:rPr>
              <a:t>}</a:t>
            </a:r>
          </a:p>
        </p:txBody>
      </p:sp>
      <p:sp>
        <p:nvSpPr>
          <p:cNvPr id="5" name="标题 4"/>
          <p:cNvSpPr txBox="1">
            <a:spLocks/>
          </p:cNvSpPr>
          <p:nvPr/>
        </p:nvSpPr>
        <p:spPr>
          <a:xfrm>
            <a:off x="1981200" y="241301"/>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4.4.1 </a:t>
            </a:r>
            <a:r>
              <a:rPr lang="zh-CN" altLang="en-US" dirty="0"/>
              <a:t>组合</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47</a:t>
            </a:fld>
            <a:endParaRPr lang="en-US" altLang="zh-CN" dirty="0"/>
          </a:p>
        </p:txBody>
      </p:sp>
    </p:spTree>
    <p:extLst>
      <p:ext uri="{BB962C8B-B14F-4D97-AF65-F5344CB8AC3E}">
        <p14:creationId xmlns:p14="http://schemas.microsoft.com/office/powerpoint/2010/main" val="163227504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0" y="950913"/>
            <a:ext cx="6704013" cy="954087"/>
          </a:xfrm>
        </p:spPr>
        <p:txBody>
          <a:bodyPr/>
          <a:lstStyle/>
          <a:p>
            <a:pPr algn="l" eaLnBrk="1" hangingPunct="1"/>
            <a:r>
              <a:rPr lang="zh-CN" altLang="en-US" dirty="0"/>
              <a:t>类组合的构造函数设计（例子）</a:t>
            </a:r>
          </a:p>
        </p:txBody>
      </p:sp>
      <p:sp>
        <p:nvSpPr>
          <p:cNvPr id="52227" name="内容占位符 2"/>
          <p:cNvSpPr>
            <a:spLocks noGrp="1"/>
          </p:cNvSpPr>
          <p:nvPr>
            <p:ph idx="1"/>
          </p:nvPr>
        </p:nvSpPr>
        <p:spPr>
          <a:xfrm>
            <a:off x="533400" y="1905000"/>
            <a:ext cx="8029575" cy="4343400"/>
          </a:xfrm>
          <a:solidFill>
            <a:schemeClr val="bg1"/>
          </a:solidFill>
        </p:spPr>
        <p:txBody>
          <a:bodyPr/>
          <a:lstStyle/>
          <a:p>
            <a:pPr marL="0" lvl="1">
              <a:lnSpc>
                <a:spcPct val="130000"/>
              </a:lnSpc>
              <a:buFont typeface="Monotype Sorts" pitchFamily="2" charset="2"/>
              <a:buNone/>
            </a:pPr>
            <a:r>
              <a:rPr lang="en-US" altLang="zh-CN" sz="2400" dirty="0">
                <a:solidFill>
                  <a:schemeClr val="tx1"/>
                </a:solidFill>
              </a:rPr>
              <a:t>Point(</a:t>
            </a:r>
            <a:r>
              <a:rPr lang="en-US" altLang="zh-CN" sz="2400" dirty="0" err="1">
                <a:solidFill>
                  <a:schemeClr val="tx1"/>
                </a:solidFill>
              </a:rPr>
              <a:t>int</a:t>
            </a:r>
            <a:r>
              <a:rPr lang="en-US" altLang="zh-CN" sz="2400" dirty="0">
                <a:solidFill>
                  <a:schemeClr val="tx1"/>
                </a:solidFill>
              </a:rPr>
              <a:t> xx=0,int </a:t>
            </a:r>
            <a:r>
              <a:rPr lang="en-US" altLang="zh-CN" sz="2400" dirty="0" err="1">
                <a:solidFill>
                  <a:schemeClr val="tx1"/>
                </a:solidFill>
              </a:rPr>
              <a:t>yy</a:t>
            </a:r>
            <a:r>
              <a:rPr lang="en-US" altLang="zh-CN" sz="2400" dirty="0">
                <a:solidFill>
                  <a:schemeClr val="tx1"/>
                </a:solidFill>
              </a:rPr>
              <a:t>=0){x=</a:t>
            </a:r>
            <a:r>
              <a:rPr lang="en-US" altLang="zh-CN" sz="2400" dirty="0" err="1">
                <a:solidFill>
                  <a:schemeClr val="tx1"/>
                </a:solidFill>
              </a:rPr>
              <a:t>xx;y</a:t>
            </a:r>
            <a:r>
              <a:rPr lang="en-US" altLang="zh-CN" sz="2400" dirty="0">
                <a:solidFill>
                  <a:schemeClr val="tx1"/>
                </a:solidFill>
              </a:rPr>
              <a:t>=</a:t>
            </a:r>
            <a:r>
              <a:rPr lang="en-US" altLang="zh-CN" sz="2400" dirty="0" err="1">
                <a:solidFill>
                  <a:schemeClr val="tx1"/>
                </a:solidFill>
              </a:rPr>
              <a:t>yy</a:t>
            </a:r>
            <a:r>
              <a:rPr lang="en-US" altLang="zh-CN" sz="2400" dirty="0">
                <a:solidFill>
                  <a:schemeClr val="tx1"/>
                </a:solidFill>
              </a:rPr>
              <a:t>;}</a:t>
            </a:r>
          </a:p>
          <a:p>
            <a:pPr marL="0" lvl="1">
              <a:lnSpc>
                <a:spcPct val="130000"/>
              </a:lnSpc>
              <a:buFont typeface="Monotype Sorts" pitchFamily="2" charset="2"/>
              <a:buNone/>
            </a:pPr>
            <a:r>
              <a:rPr lang="en-US" altLang="zh-CN" sz="2400" dirty="0">
                <a:solidFill>
                  <a:schemeClr val="tx1"/>
                </a:solidFill>
              </a:rPr>
              <a:t>Distance::Distance(Point </a:t>
            </a:r>
            <a:r>
              <a:rPr lang="en-US" altLang="zh-CN" sz="2400" dirty="0" err="1">
                <a:solidFill>
                  <a:schemeClr val="tx1"/>
                </a:solidFill>
              </a:rPr>
              <a:t>a,Point</a:t>
            </a:r>
            <a:r>
              <a:rPr lang="en-US" altLang="zh-CN" sz="2400" dirty="0">
                <a:solidFill>
                  <a:schemeClr val="tx1"/>
                </a:solidFill>
              </a:rPr>
              <a:t> </a:t>
            </a:r>
            <a:r>
              <a:rPr lang="en-US" altLang="zh-CN" sz="2400" dirty="0" err="1">
                <a:solidFill>
                  <a:schemeClr val="tx1"/>
                </a:solidFill>
              </a:rPr>
              <a:t>b,double</a:t>
            </a:r>
            <a:r>
              <a:rPr lang="en-US" altLang="zh-CN" sz="2400" dirty="0">
                <a:solidFill>
                  <a:schemeClr val="tx1"/>
                </a:solidFill>
              </a:rPr>
              <a:t> p):p1(a),p2(b)</a:t>
            </a:r>
          </a:p>
          <a:p>
            <a:pPr marL="0" lvl="1">
              <a:lnSpc>
                <a:spcPct val="130000"/>
              </a:lnSpc>
              <a:buFont typeface="Monotype Sorts" pitchFamily="2" charset="2"/>
              <a:buNone/>
            </a:pPr>
            <a:r>
              <a:rPr lang="en-US" altLang="zh-CN" sz="2400" dirty="0">
                <a:solidFill>
                  <a:schemeClr val="tx1"/>
                </a:solidFill>
              </a:rPr>
              <a:t>{     double x=double(p1.GetX()-p2.GetX());</a:t>
            </a:r>
          </a:p>
          <a:p>
            <a:pPr marL="0" lvl="1">
              <a:lnSpc>
                <a:spcPct val="130000"/>
              </a:lnSpc>
              <a:buFont typeface="Monotype Sorts" pitchFamily="2" charset="2"/>
              <a:buNone/>
            </a:pPr>
            <a:r>
              <a:rPr lang="en-US" altLang="zh-CN" sz="2400" dirty="0">
                <a:solidFill>
                  <a:schemeClr val="tx1"/>
                </a:solidFill>
              </a:rPr>
              <a:t>      double y=double(p1.GetY()-p2.GetY());</a:t>
            </a:r>
          </a:p>
          <a:p>
            <a:pPr marL="0" lvl="1">
              <a:lnSpc>
                <a:spcPct val="130000"/>
              </a:lnSpc>
              <a:buFont typeface="Monotype Sorts" pitchFamily="2" charset="2"/>
              <a:buNone/>
            </a:pPr>
            <a:r>
              <a:rPr lang="en-US" altLang="zh-CN" sz="2400" dirty="0">
                <a:solidFill>
                  <a:schemeClr val="tx1"/>
                </a:solidFill>
              </a:rPr>
              <a:t>      </a:t>
            </a:r>
            <a:r>
              <a:rPr lang="en-US" altLang="zh-CN" sz="2400" dirty="0" err="1">
                <a:solidFill>
                  <a:schemeClr val="tx1"/>
                </a:solidFill>
              </a:rPr>
              <a:t>dist</a:t>
            </a:r>
            <a:r>
              <a:rPr lang="en-US" altLang="zh-CN" sz="2400" dirty="0">
                <a:solidFill>
                  <a:schemeClr val="tx1"/>
                </a:solidFill>
              </a:rPr>
              <a:t>=</a:t>
            </a:r>
            <a:r>
              <a:rPr lang="en-US" altLang="zh-CN" sz="2400" dirty="0" err="1">
                <a:solidFill>
                  <a:schemeClr val="tx1"/>
                </a:solidFill>
              </a:rPr>
              <a:t>sqrt</a:t>
            </a:r>
            <a:r>
              <a:rPr lang="en-US" altLang="zh-CN" sz="2400" dirty="0">
                <a:solidFill>
                  <a:schemeClr val="tx1"/>
                </a:solidFill>
              </a:rPr>
              <a:t>(x*</a:t>
            </a:r>
            <a:r>
              <a:rPr lang="en-US" altLang="zh-CN" sz="2400" dirty="0" err="1">
                <a:solidFill>
                  <a:schemeClr val="tx1"/>
                </a:solidFill>
              </a:rPr>
              <a:t>x+y</a:t>
            </a:r>
            <a:r>
              <a:rPr lang="en-US" altLang="zh-CN" sz="2400" dirty="0">
                <a:solidFill>
                  <a:schemeClr val="tx1"/>
                </a:solidFill>
              </a:rPr>
              <a:t>*y);</a:t>
            </a:r>
          </a:p>
          <a:p>
            <a:pPr marL="0" lvl="1">
              <a:lnSpc>
                <a:spcPct val="130000"/>
              </a:lnSpc>
              <a:buFont typeface="Monotype Sorts" pitchFamily="2" charset="2"/>
              <a:buNone/>
            </a:pPr>
            <a:r>
              <a:rPr lang="en-US" altLang="zh-CN" sz="2400" dirty="0">
                <a:solidFill>
                  <a:schemeClr val="tx1"/>
                </a:solidFill>
              </a:rPr>
              <a:t>      price=p;</a:t>
            </a:r>
          </a:p>
          <a:p>
            <a:pPr marL="0" lvl="1">
              <a:lnSpc>
                <a:spcPct val="130000"/>
              </a:lnSpc>
              <a:buFont typeface="Monotype Sorts" pitchFamily="2" charset="2"/>
              <a:buNone/>
            </a:pPr>
            <a:r>
              <a:rPr lang="en-US" altLang="zh-CN" sz="2400" dirty="0">
                <a:solidFill>
                  <a:schemeClr val="tx1"/>
                </a:solidFill>
              </a:rPr>
              <a:t>}</a:t>
            </a:r>
          </a:p>
        </p:txBody>
      </p:sp>
      <p:sp>
        <p:nvSpPr>
          <p:cNvPr id="5" name="标题 4"/>
          <p:cNvSpPr txBox="1">
            <a:spLocks/>
          </p:cNvSpPr>
          <p:nvPr/>
        </p:nvSpPr>
        <p:spPr>
          <a:xfrm>
            <a:off x="1981200" y="241301"/>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4.4.1 </a:t>
            </a:r>
            <a:r>
              <a:rPr lang="zh-CN" altLang="en-US" dirty="0"/>
              <a:t>组合</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48</a:t>
            </a:fld>
            <a:endParaRPr lang="en-US" altLang="zh-CN" dirty="0"/>
          </a:p>
        </p:txBody>
      </p:sp>
    </p:spTree>
    <p:extLst>
      <p:ext uri="{BB962C8B-B14F-4D97-AF65-F5344CB8AC3E}">
        <p14:creationId xmlns:p14="http://schemas.microsoft.com/office/powerpoint/2010/main" val="3382489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0" y="950913"/>
            <a:ext cx="6704013" cy="954087"/>
          </a:xfrm>
        </p:spPr>
        <p:txBody>
          <a:bodyPr/>
          <a:lstStyle/>
          <a:p>
            <a:pPr algn="l" eaLnBrk="1" hangingPunct="1"/>
            <a:r>
              <a:rPr lang="zh-CN" altLang="en-US" dirty="0"/>
              <a:t>类组合的构造函数调用</a:t>
            </a:r>
          </a:p>
        </p:txBody>
      </p:sp>
      <p:sp>
        <p:nvSpPr>
          <p:cNvPr id="53251" name="内容占位符 2"/>
          <p:cNvSpPr>
            <a:spLocks noGrp="1"/>
          </p:cNvSpPr>
          <p:nvPr>
            <p:ph idx="1"/>
          </p:nvPr>
        </p:nvSpPr>
        <p:spPr>
          <a:xfrm>
            <a:off x="609600" y="1898542"/>
            <a:ext cx="7953375" cy="4273658"/>
          </a:xfrm>
          <a:solidFill>
            <a:schemeClr val="bg1"/>
          </a:solidFill>
        </p:spPr>
        <p:txBody>
          <a:bodyPr/>
          <a:lstStyle/>
          <a:p>
            <a:pPr eaLnBrk="1" hangingPunct="1">
              <a:lnSpc>
                <a:spcPct val="105000"/>
              </a:lnSpc>
            </a:pPr>
            <a:r>
              <a:rPr lang="zh-CN" altLang="en-US" sz="2800" dirty="0"/>
              <a:t>构造函数调用顺序：先调用内嵌对象的构造函数（</a:t>
            </a:r>
            <a:r>
              <a:rPr lang="zh-CN" altLang="en-US" sz="2800" dirty="0">
                <a:solidFill>
                  <a:srgbClr val="FF0000"/>
                </a:solidFill>
              </a:rPr>
              <a:t>按内嵌时的声明顺序，先声明者先构造</a:t>
            </a:r>
            <a:r>
              <a:rPr lang="zh-CN" altLang="en-US" sz="2800" dirty="0"/>
              <a:t>）。然后调用本类的构造函数。（析构函数的调用顺序相反）</a:t>
            </a:r>
          </a:p>
          <a:p>
            <a:pPr eaLnBrk="1" hangingPunct="1">
              <a:lnSpc>
                <a:spcPct val="105000"/>
              </a:lnSpc>
            </a:pPr>
            <a:r>
              <a:rPr lang="zh-CN" altLang="en-US" sz="2800" dirty="0"/>
              <a:t>初始化列表中未出现的内嵌对象，用默认构造函数（即无形参的）初始化</a:t>
            </a:r>
            <a:endParaRPr lang="en-US" altLang="zh-CN" sz="2800" dirty="0"/>
          </a:p>
          <a:p>
            <a:pPr eaLnBrk="1" hangingPunct="1">
              <a:lnSpc>
                <a:spcPct val="105000"/>
              </a:lnSpc>
            </a:pPr>
            <a:r>
              <a:rPr lang="zh-CN" altLang="en-US" sz="2800" dirty="0"/>
              <a:t>系统自动生成的隐含的默认构造函数中，内嵌对象全部用默认构造函数初始化</a:t>
            </a:r>
            <a:endParaRPr lang="zh-CN" altLang="en-US" sz="3600" dirty="0"/>
          </a:p>
        </p:txBody>
      </p:sp>
      <p:sp>
        <p:nvSpPr>
          <p:cNvPr id="5" name="标题 4"/>
          <p:cNvSpPr txBox="1">
            <a:spLocks/>
          </p:cNvSpPr>
          <p:nvPr/>
        </p:nvSpPr>
        <p:spPr>
          <a:xfrm>
            <a:off x="2057400" y="272298"/>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4.4.1 </a:t>
            </a:r>
            <a:r>
              <a:rPr lang="zh-CN" altLang="en-US" dirty="0"/>
              <a:t>组合</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49</a:t>
            </a:fld>
            <a:endParaRPr lang="en-US" altLang="zh-CN" dirty="0"/>
          </a:p>
        </p:txBody>
      </p:sp>
    </p:spTree>
    <p:extLst>
      <p:ext uri="{BB962C8B-B14F-4D97-AF65-F5344CB8AC3E}">
        <p14:creationId xmlns:p14="http://schemas.microsoft.com/office/powerpoint/2010/main" val="104993110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0" y="950913"/>
            <a:ext cx="6704013" cy="954087"/>
          </a:xfrm>
        </p:spPr>
        <p:txBody>
          <a:bodyPr/>
          <a:lstStyle/>
          <a:p>
            <a:pPr algn="l" eaLnBrk="1" hangingPunct="1"/>
            <a:r>
              <a:rPr lang="en-US" altLang="zh-CN" dirty="0"/>
              <a:t>4.1.1 </a:t>
            </a:r>
            <a:r>
              <a:rPr lang="zh-CN" altLang="en-US" dirty="0"/>
              <a:t>抽象</a:t>
            </a:r>
          </a:p>
        </p:txBody>
      </p:sp>
      <p:sp>
        <p:nvSpPr>
          <p:cNvPr id="16387" name="内容占位符 2"/>
          <p:cNvSpPr>
            <a:spLocks noGrp="1"/>
          </p:cNvSpPr>
          <p:nvPr>
            <p:ph idx="1"/>
          </p:nvPr>
        </p:nvSpPr>
        <p:spPr>
          <a:xfrm>
            <a:off x="473868" y="1888958"/>
            <a:ext cx="8029575" cy="4953000"/>
          </a:xfrm>
        </p:spPr>
        <p:txBody>
          <a:bodyPr/>
          <a:lstStyle/>
          <a:p>
            <a:pPr marL="0" indent="452438" eaLnBrk="1" hangingPunct="1">
              <a:lnSpc>
                <a:spcPct val="130000"/>
              </a:lnSpc>
              <a:buFont typeface="Arial" panose="020B0604020202020204" pitchFamily="34" charset="0"/>
              <a:buChar char="•"/>
            </a:pPr>
            <a:r>
              <a:rPr lang="zh-CN" altLang="en-US" sz="2800" dirty="0"/>
              <a:t>抽象是对具体对象（问题）进行概括，抽出这一类对象的公共性质并加以描述的过程。</a:t>
            </a:r>
          </a:p>
          <a:p>
            <a:pPr marL="852488" lvl="1" eaLnBrk="1" hangingPunct="1">
              <a:lnSpc>
                <a:spcPct val="130000"/>
              </a:lnSpc>
            </a:pPr>
            <a:r>
              <a:rPr lang="zh-CN" altLang="en-US" sz="2400" dirty="0"/>
              <a:t>先注意问题的本质及描述，其次是实现过程或细节。</a:t>
            </a:r>
          </a:p>
          <a:p>
            <a:pPr marL="852488" lvl="1" eaLnBrk="1" hangingPunct="1">
              <a:lnSpc>
                <a:spcPct val="130000"/>
              </a:lnSpc>
            </a:pPr>
            <a:r>
              <a:rPr lang="zh-CN" altLang="en-US" sz="2400" dirty="0"/>
              <a:t>数据抽象：描述某类对象的属性或状态（对象相互区别的物理量）。</a:t>
            </a:r>
          </a:p>
          <a:p>
            <a:pPr marL="852488" lvl="1" eaLnBrk="1" hangingPunct="1">
              <a:lnSpc>
                <a:spcPct val="130000"/>
              </a:lnSpc>
            </a:pPr>
            <a:r>
              <a:rPr lang="zh-CN" altLang="en-US" sz="2400" dirty="0"/>
              <a:t>代码抽象：描述某类对象的共有的行为特征或具有的功能。</a:t>
            </a:r>
          </a:p>
          <a:p>
            <a:pPr marL="852488" lvl="1" eaLnBrk="1" hangingPunct="1">
              <a:lnSpc>
                <a:spcPct val="130000"/>
              </a:lnSpc>
            </a:pPr>
            <a:r>
              <a:rPr lang="zh-CN" altLang="en-US" sz="2400" dirty="0"/>
              <a:t>抽象的实现：通过类的声明。</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a:t>
            </a:fld>
            <a:endParaRPr lang="en-US" altLang="zh-CN" dirty="0"/>
          </a:p>
        </p:txBody>
      </p:sp>
      <p:sp>
        <p:nvSpPr>
          <p:cNvPr id="7" name="标题 4"/>
          <p:cNvSpPr txBox="1">
            <a:spLocks/>
          </p:cNvSpPr>
          <p:nvPr/>
        </p:nvSpPr>
        <p:spPr>
          <a:xfrm>
            <a:off x="595313" y="0"/>
            <a:ext cx="7786687"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4.1 </a:t>
            </a:r>
            <a:r>
              <a:rPr lang="zh-CN" altLang="en-US" dirty="0"/>
              <a:t>面向对象程序设计的基本特点</a:t>
            </a:r>
          </a:p>
        </p:txBody>
      </p:sp>
    </p:spTree>
    <p:extLst>
      <p:ext uri="{BB962C8B-B14F-4D97-AF65-F5344CB8AC3E}">
        <p14:creationId xmlns:p14="http://schemas.microsoft.com/office/powerpoint/2010/main" val="200163839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0" y="914400"/>
            <a:ext cx="8229600" cy="1047750"/>
          </a:xfrm>
        </p:spPr>
        <p:txBody>
          <a:bodyPr/>
          <a:lstStyle/>
          <a:p>
            <a:pPr algn="l"/>
            <a:r>
              <a:rPr lang="zh-CN" altLang="en-US" dirty="0"/>
              <a:t>例</a:t>
            </a:r>
            <a:r>
              <a:rPr lang="en-US" altLang="zh-CN" dirty="0"/>
              <a:t>4-4 </a:t>
            </a:r>
            <a:r>
              <a:rPr lang="zh-CN" altLang="en-US" dirty="0"/>
              <a:t>类的组合，线段（</a:t>
            </a:r>
            <a:r>
              <a:rPr lang="en-US" altLang="zh-CN" dirty="0"/>
              <a:t>Line</a:t>
            </a:r>
            <a:r>
              <a:rPr lang="zh-CN" altLang="en-US" dirty="0"/>
              <a:t>）类</a:t>
            </a:r>
          </a:p>
        </p:txBody>
      </p:sp>
      <p:sp>
        <p:nvSpPr>
          <p:cNvPr id="54275" name="内容占位符 2"/>
          <p:cNvSpPr>
            <a:spLocks noGrp="1"/>
          </p:cNvSpPr>
          <p:nvPr>
            <p:ph idx="1"/>
          </p:nvPr>
        </p:nvSpPr>
        <p:spPr>
          <a:xfrm>
            <a:off x="457200" y="1712912"/>
            <a:ext cx="8229600" cy="5145088"/>
          </a:xfrm>
          <a:solidFill>
            <a:srgbClr val="85FFFF"/>
          </a:solidFill>
        </p:spPr>
        <p:txBody>
          <a:bodyPr/>
          <a:lstStyle/>
          <a:p>
            <a:pPr>
              <a:lnSpc>
                <a:spcPct val="100000"/>
              </a:lnSpc>
              <a:spcBef>
                <a:spcPts val="0"/>
              </a:spcBef>
              <a:buFont typeface="Georgia" panose="02040502050405020303" pitchFamily="18" charset="0"/>
              <a:buNone/>
            </a:pPr>
            <a:r>
              <a:rPr lang="en-US" altLang="zh-CN" sz="1600" dirty="0"/>
              <a:t>//4_4.cpp</a:t>
            </a:r>
          </a:p>
          <a:p>
            <a:pPr>
              <a:lnSpc>
                <a:spcPct val="100000"/>
              </a:lnSpc>
              <a:spcBef>
                <a:spcPts val="0"/>
              </a:spcBef>
              <a:buFont typeface="Georgia" panose="02040502050405020303" pitchFamily="18" charset="0"/>
              <a:buNone/>
            </a:pPr>
            <a:r>
              <a:rPr lang="en-US" altLang="zh-CN" sz="1600" dirty="0"/>
              <a:t>#include &lt;</a:t>
            </a:r>
            <a:r>
              <a:rPr lang="en-US" altLang="zh-CN" sz="1600" dirty="0" err="1"/>
              <a:t>iostream</a:t>
            </a:r>
            <a:r>
              <a:rPr lang="en-US" altLang="zh-CN" sz="1600" dirty="0"/>
              <a:t>&gt;</a:t>
            </a:r>
          </a:p>
          <a:p>
            <a:pPr>
              <a:lnSpc>
                <a:spcPct val="100000"/>
              </a:lnSpc>
              <a:spcBef>
                <a:spcPts val="0"/>
              </a:spcBef>
              <a:buFont typeface="Georgia" panose="02040502050405020303" pitchFamily="18" charset="0"/>
              <a:buNone/>
            </a:pPr>
            <a:r>
              <a:rPr lang="en-US" altLang="zh-CN" sz="1600" dirty="0"/>
              <a:t>#include &lt;</a:t>
            </a:r>
            <a:r>
              <a:rPr lang="en-US" altLang="zh-CN" sz="1600" dirty="0" err="1"/>
              <a:t>cmath</a:t>
            </a:r>
            <a:r>
              <a:rPr lang="en-US" altLang="zh-CN" sz="1600" dirty="0"/>
              <a:t>&gt;</a:t>
            </a:r>
          </a:p>
          <a:p>
            <a:pPr>
              <a:lnSpc>
                <a:spcPct val="100000"/>
              </a:lnSpc>
              <a:spcBef>
                <a:spcPts val="0"/>
              </a:spcBef>
              <a:buFont typeface="Georgia" panose="02040502050405020303" pitchFamily="18" charset="0"/>
              <a:buNone/>
            </a:pPr>
            <a:r>
              <a:rPr lang="en-US" altLang="zh-CN" sz="1600" dirty="0"/>
              <a:t>using namespace </a:t>
            </a:r>
            <a:r>
              <a:rPr lang="en-US" altLang="zh-CN" sz="1600" dirty="0" err="1"/>
              <a:t>std</a:t>
            </a:r>
            <a:r>
              <a:rPr lang="en-US" altLang="zh-CN" sz="1600" dirty="0"/>
              <a:t>;</a:t>
            </a:r>
          </a:p>
          <a:p>
            <a:pPr>
              <a:lnSpc>
                <a:spcPct val="100000"/>
              </a:lnSpc>
              <a:spcBef>
                <a:spcPts val="0"/>
              </a:spcBef>
              <a:buFont typeface="Georgia" panose="02040502050405020303" pitchFamily="18" charset="0"/>
              <a:buNone/>
            </a:pPr>
            <a:r>
              <a:rPr lang="en-US" altLang="zh-CN" sz="1600" dirty="0"/>
              <a:t>class Point {	//Point</a:t>
            </a:r>
            <a:r>
              <a:rPr lang="zh-CN" altLang="en-US" sz="1600" dirty="0"/>
              <a:t>类定义</a:t>
            </a:r>
          </a:p>
          <a:p>
            <a:pPr>
              <a:lnSpc>
                <a:spcPct val="100000"/>
              </a:lnSpc>
              <a:spcBef>
                <a:spcPts val="0"/>
              </a:spcBef>
              <a:buFont typeface="Georgia" panose="02040502050405020303" pitchFamily="18" charset="0"/>
              <a:buNone/>
            </a:pPr>
            <a:r>
              <a:rPr lang="en-US" altLang="zh-CN" sz="1600" dirty="0"/>
              <a:t>public:</a:t>
            </a:r>
          </a:p>
          <a:p>
            <a:pPr>
              <a:lnSpc>
                <a:spcPct val="100000"/>
              </a:lnSpc>
              <a:spcBef>
                <a:spcPts val="0"/>
              </a:spcBef>
              <a:buFont typeface="Georgia" panose="02040502050405020303" pitchFamily="18" charset="0"/>
              <a:buNone/>
            </a:pPr>
            <a:r>
              <a:rPr lang="en-US" altLang="zh-CN" sz="1600" dirty="0"/>
              <a:t>	Point(</a:t>
            </a:r>
            <a:r>
              <a:rPr lang="en-US" altLang="zh-CN" sz="1600" dirty="0" err="1"/>
              <a:t>int</a:t>
            </a:r>
            <a:r>
              <a:rPr lang="en-US" altLang="zh-CN" sz="1600" dirty="0"/>
              <a:t> xx = 0, </a:t>
            </a:r>
            <a:r>
              <a:rPr lang="en-US" altLang="zh-CN" sz="1600" dirty="0" err="1"/>
              <a:t>int</a:t>
            </a:r>
            <a:r>
              <a:rPr lang="en-US" altLang="zh-CN" sz="1600" dirty="0"/>
              <a:t> </a:t>
            </a:r>
            <a:r>
              <a:rPr lang="en-US" altLang="zh-CN" sz="1600" dirty="0" err="1"/>
              <a:t>yy</a:t>
            </a:r>
            <a:r>
              <a:rPr lang="en-US" altLang="zh-CN" sz="1600" dirty="0"/>
              <a:t> = 0) {</a:t>
            </a:r>
          </a:p>
          <a:p>
            <a:pPr>
              <a:lnSpc>
                <a:spcPct val="100000"/>
              </a:lnSpc>
              <a:spcBef>
                <a:spcPts val="0"/>
              </a:spcBef>
              <a:buFont typeface="Georgia" panose="02040502050405020303" pitchFamily="18" charset="0"/>
              <a:buNone/>
            </a:pPr>
            <a:r>
              <a:rPr lang="en-US" altLang="zh-CN" sz="1600" dirty="0"/>
              <a:t>		x = xx;	y = </a:t>
            </a:r>
            <a:r>
              <a:rPr lang="en-US" altLang="zh-CN" sz="1600" dirty="0" err="1"/>
              <a:t>yy</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"Calling the constructor of Point"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	}</a:t>
            </a:r>
          </a:p>
          <a:p>
            <a:pPr>
              <a:lnSpc>
                <a:spcPct val="100000"/>
              </a:lnSpc>
              <a:spcBef>
                <a:spcPts val="0"/>
              </a:spcBef>
              <a:buFont typeface="Georgia" panose="02040502050405020303" pitchFamily="18" charset="0"/>
              <a:buNone/>
            </a:pPr>
            <a:r>
              <a:rPr lang="en-US" altLang="zh-CN" sz="1600" dirty="0"/>
              <a:t>	Point(Point &amp;p);</a:t>
            </a:r>
          </a:p>
          <a:p>
            <a:pPr>
              <a:lnSpc>
                <a:spcPct val="100000"/>
              </a:lnSpc>
              <a:spcBef>
                <a:spcPts val="0"/>
              </a:spcBef>
              <a:buFont typeface="Georgia" panose="02040502050405020303" pitchFamily="18" charset="0"/>
              <a:buNone/>
            </a:pPr>
            <a:r>
              <a:rPr lang="en-US" altLang="zh-CN" sz="1600" dirty="0"/>
              <a:t>	</a:t>
            </a:r>
            <a:r>
              <a:rPr lang="en-US" altLang="zh-CN" sz="1600" dirty="0" err="1"/>
              <a:t>int</a:t>
            </a:r>
            <a:r>
              <a:rPr lang="en-US" altLang="zh-CN" sz="1600" dirty="0"/>
              <a:t> </a:t>
            </a:r>
            <a:r>
              <a:rPr lang="en-US" altLang="zh-CN" sz="1600" dirty="0" err="1"/>
              <a:t>getX</a:t>
            </a:r>
            <a:r>
              <a:rPr lang="en-US" altLang="zh-CN" sz="1600" dirty="0"/>
              <a:t>() { return x; }</a:t>
            </a:r>
          </a:p>
          <a:p>
            <a:pPr>
              <a:lnSpc>
                <a:spcPct val="100000"/>
              </a:lnSpc>
              <a:spcBef>
                <a:spcPts val="0"/>
              </a:spcBef>
              <a:buFont typeface="Georgia" panose="02040502050405020303" pitchFamily="18" charset="0"/>
              <a:buNone/>
            </a:pPr>
            <a:r>
              <a:rPr lang="en-US" altLang="zh-CN" sz="1600" dirty="0"/>
              <a:t>	</a:t>
            </a:r>
            <a:r>
              <a:rPr lang="en-US" altLang="zh-CN" sz="1600" dirty="0" err="1"/>
              <a:t>int</a:t>
            </a:r>
            <a:r>
              <a:rPr lang="en-US" altLang="zh-CN" sz="1600" dirty="0"/>
              <a:t> </a:t>
            </a:r>
            <a:r>
              <a:rPr lang="en-US" altLang="zh-CN" sz="1600" dirty="0" err="1"/>
              <a:t>getY</a:t>
            </a:r>
            <a:r>
              <a:rPr lang="en-US" altLang="zh-CN" sz="1600" dirty="0"/>
              <a:t>() { return y; }</a:t>
            </a:r>
          </a:p>
          <a:p>
            <a:pPr>
              <a:lnSpc>
                <a:spcPct val="100000"/>
              </a:lnSpc>
              <a:spcBef>
                <a:spcPts val="0"/>
              </a:spcBef>
              <a:buFont typeface="Georgia" panose="02040502050405020303" pitchFamily="18" charset="0"/>
              <a:buNone/>
            </a:pPr>
            <a:r>
              <a:rPr lang="en-US" altLang="zh-CN" sz="1600" dirty="0"/>
              <a:t>private:</a:t>
            </a:r>
          </a:p>
          <a:p>
            <a:pPr>
              <a:lnSpc>
                <a:spcPct val="100000"/>
              </a:lnSpc>
              <a:spcBef>
                <a:spcPts val="0"/>
              </a:spcBef>
              <a:buFont typeface="Georgia" panose="02040502050405020303" pitchFamily="18" charset="0"/>
              <a:buNone/>
            </a:pPr>
            <a:r>
              <a:rPr lang="en-US" altLang="zh-CN" sz="1600" dirty="0"/>
              <a:t>	</a:t>
            </a:r>
            <a:r>
              <a:rPr lang="en-US" altLang="zh-CN" sz="1600" dirty="0" err="1"/>
              <a:t>int</a:t>
            </a:r>
            <a:r>
              <a:rPr lang="en-US" altLang="zh-CN" sz="1600" dirty="0"/>
              <a:t> x, y;</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Point::Point(Point &amp;p) {	//</a:t>
            </a:r>
            <a:r>
              <a:rPr lang="zh-CN" altLang="en-US" sz="1600" dirty="0"/>
              <a:t>拷贝构造函数的实现</a:t>
            </a:r>
          </a:p>
          <a:p>
            <a:pPr>
              <a:lnSpc>
                <a:spcPct val="100000"/>
              </a:lnSpc>
              <a:spcBef>
                <a:spcPts val="0"/>
              </a:spcBef>
              <a:buFont typeface="Georgia" panose="02040502050405020303" pitchFamily="18" charset="0"/>
              <a:buNone/>
            </a:pPr>
            <a:r>
              <a:rPr lang="zh-CN" altLang="en-US" sz="1600" dirty="0"/>
              <a:t>	</a:t>
            </a:r>
            <a:r>
              <a:rPr lang="en-US" altLang="zh-CN" sz="1600" dirty="0"/>
              <a:t>x = </a:t>
            </a:r>
            <a:r>
              <a:rPr lang="en-US" altLang="zh-CN" sz="1600" dirty="0" err="1"/>
              <a:t>p.x</a:t>
            </a:r>
            <a:r>
              <a:rPr lang="en-US" altLang="zh-CN" sz="1600" dirty="0"/>
              <a:t>;</a:t>
            </a:r>
          </a:p>
          <a:p>
            <a:pPr>
              <a:lnSpc>
                <a:spcPct val="100000"/>
              </a:lnSpc>
              <a:spcBef>
                <a:spcPts val="0"/>
              </a:spcBef>
              <a:buFont typeface="Georgia" panose="02040502050405020303" pitchFamily="18" charset="0"/>
              <a:buNone/>
            </a:pPr>
            <a:r>
              <a:rPr lang="en-US" altLang="zh-CN" sz="1600" dirty="0"/>
              <a:t>	y = </a:t>
            </a:r>
            <a:r>
              <a:rPr lang="en-US" altLang="zh-CN" sz="1600" dirty="0" err="1"/>
              <a:t>p.y</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"Calling the copy constructor of Point"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50</a:t>
            </a:fld>
            <a:endParaRPr lang="en-US" altLang="zh-CN" dirty="0"/>
          </a:p>
        </p:txBody>
      </p:sp>
      <p:sp>
        <p:nvSpPr>
          <p:cNvPr id="7" name="标题 4"/>
          <p:cNvSpPr txBox="1">
            <a:spLocks/>
          </p:cNvSpPr>
          <p:nvPr/>
        </p:nvSpPr>
        <p:spPr>
          <a:xfrm>
            <a:off x="2057400" y="272298"/>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4.4.1 </a:t>
            </a:r>
            <a:r>
              <a:rPr lang="zh-CN" altLang="en-US" dirty="0"/>
              <a:t>组合</a:t>
            </a:r>
          </a:p>
        </p:txBody>
      </p:sp>
    </p:spTree>
    <p:extLst>
      <p:ext uri="{BB962C8B-B14F-4D97-AF65-F5344CB8AC3E}">
        <p14:creationId xmlns:p14="http://schemas.microsoft.com/office/powerpoint/2010/main" val="189846990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457200" y="927100"/>
            <a:ext cx="8229600" cy="5930900"/>
          </a:xfrm>
          <a:solidFill>
            <a:srgbClr val="85FFFF"/>
          </a:solidFill>
        </p:spPr>
        <p:txBody>
          <a:bodyPr/>
          <a:lstStyle/>
          <a:p>
            <a:pPr>
              <a:lnSpc>
                <a:spcPct val="100000"/>
              </a:lnSpc>
              <a:spcBef>
                <a:spcPts val="0"/>
              </a:spcBef>
              <a:buFont typeface="Georgia" panose="02040502050405020303" pitchFamily="18" charset="0"/>
              <a:buNone/>
            </a:pPr>
            <a:r>
              <a:rPr lang="en-US" altLang="zh-CN" sz="1600" dirty="0"/>
              <a:t>//</a:t>
            </a:r>
            <a:r>
              <a:rPr lang="zh-CN" altLang="en-US" sz="1600" dirty="0"/>
              <a:t>类的组合</a:t>
            </a:r>
          </a:p>
          <a:p>
            <a:pPr>
              <a:lnSpc>
                <a:spcPct val="100000"/>
              </a:lnSpc>
              <a:spcBef>
                <a:spcPts val="0"/>
              </a:spcBef>
              <a:buFont typeface="Georgia" panose="02040502050405020303" pitchFamily="18" charset="0"/>
              <a:buNone/>
            </a:pPr>
            <a:r>
              <a:rPr lang="en-US" altLang="zh-CN" sz="1600" dirty="0"/>
              <a:t>class Line {	//Line</a:t>
            </a:r>
            <a:r>
              <a:rPr lang="zh-CN" altLang="en-US" sz="1600" dirty="0"/>
              <a:t>类的定义</a:t>
            </a:r>
          </a:p>
          <a:p>
            <a:pPr>
              <a:lnSpc>
                <a:spcPct val="100000"/>
              </a:lnSpc>
              <a:spcBef>
                <a:spcPts val="0"/>
              </a:spcBef>
              <a:buFont typeface="Georgia" panose="02040502050405020303" pitchFamily="18" charset="0"/>
              <a:buNone/>
            </a:pPr>
            <a:r>
              <a:rPr lang="en-US" altLang="zh-CN" sz="1600" dirty="0"/>
              <a:t>public:	//</a:t>
            </a:r>
            <a:r>
              <a:rPr lang="zh-CN" altLang="en-US" sz="1600" dirty="0"/>
              <a:t>外部接口</a:t>
            </a:r>
          </a:p>
          <a:p>
            <a:pPr>
              <a:lnSpc>
                <a:spcPct val="100000"/>
              </a:lnSpc>
              <a:spcBef>
                <a:spcPts val="0"/>
              </a:spcBef>
              <a:buFont typeface="Georgia" panose="02040502050405020303" pitchFamily="18" charset="0"/>
              <a:buNone/>
            </a:pPr>
            <a:r>
              <a:rPr lang="zh-CN" altLang="en-US" sz="1600" dirty="0"/>
              <a:t>	</a:t>
            </a:r>
            <a:r>
              <a:rPr lang="en-US" altLang="zh-CN" sz="1600" dirty="0"/>
              <a:t>Line(Point xp1, Point xp2);</a:t>
            </a:r>
          </a:p>
          <a:p>
            <a:pPr>
              <a:lnSpc>
                <a:spcPct val="100000"/>
              </a:lnSpc>
              <a:spcBef>
                <a:spcPts val="0"/>
              </a:spcBef>
              <a:buFont typeface="Georgia" panose="02040502050405020303" pitchFamily="18" charset="0"/>
              <a:buNone/>
            </a:pPr>
            <a:r>
              <a:rPr lang="en-US" altLang="zh-CN" sz="1600" dirty="0"/>
              <a:t>	Line(Line &amp;l);</a:t>
            </a:r>
          </a:p>
          <a:p>
            <a:pPr>
              <a:lnSpc>
                <a:spcPct val="100000"/>
              </a:lnSpc>
              <a:spcBef>
                <a:spcPts val="0"/>
              </a:spcBef>
              <a:buFont typeface="Georgia" panose="02040502050405020303" pitchFamily="18" charset="0"/>
              <a:buNone/>
            </a:pPr>
            <a:r>
              <a:rPr lang="en-US" altLang="zh-CN" sz="1600" dirty="0"/>
              <a:t>	double </a:t>
            </a:r>
            <a:r>
              <a:rPr lang="en-US" altLang="zh-CN" sz="1600" dirty="0" err="1"/>
              <a:t>getLen</a:t>
            </a:r>
            <a:r>
              <a:rPr lang="en-US" altLang="zh-CN" sz="1600" dirty="0"/>
              <a:t>() { return </a:t>
            </a:r>
            <a:r>
              <a:rPr lang="en-US" altLang="zh-CN" sz="1600" dirty="0" err="1"/>
              <a:t>len</a:t>
            </a:r>
            <a:r>
              <a:rPr lang="en-US" altLang="zh-CN" sz="1600" dirty="0"/>
              <a:t>; }</a:t>
            </a:r>
          </a:p>
          <a:p>
            <a:pPr>
              <a:lnSpc>
                <a:spcPct val="100000"/>
              </a:lnSpc>
              <a:spcBef>
                <a:spcPts val="0"/>
              </a:spcBef>
              <a:buFont typeface="Georgia" panose="02040502050405020303" pitchFamily="18" charset="0"/>
              <a:buNone/>
            </a:pPr>
            <a:r>
              <a:rPr lang="en-US" altLang="zh-CN" sz="1600" dirty="0"/>
              <a:t>private:	//</a:t>
            </a:r>
            <a:r>
              <a:rPr lang="zh-CN" altLang="en-US" sz="1600" dirty="0"/>
              <a:t>私有数据成员</a:t>
            </a:r>
          </a:p>
          <a:p>
            <a:pPr>
              <a:lnSpc>
                <a:spcPct val="100000"/>
              </a:lnSpc>
              <a:spcBef>
                <a:spcPts val="0"/>
              </a:spcBef>
              <a:buFont typeface="Georgia" panose="02040502050405020303" pitchFamily="18" charset="0"/>
              <a:buNone/>
            </a:pPr>
            <a:r>
              <a:rPr lang="zh-CN" altLang="en-US" sz="1600" dirty="0"/>
              <a:t>	</a:t>
            </a:r>
            <a:r>
              <a:rPr lang="en-US" altLang="zh-CN" sz="1600" dirty="0"/>
              <a:t>Point p1, p2;	//Point</a:t>
            </a:r>
            <a:r>
              <a:rPr lang="zh-CN" altLang="en-US" sz="1600" dirty="0"/>
              <a:t>类的对象</a:t>
            </a:r>
            <a:r>
              <a:rPr lang="en-US" altLang="zh-CN" sz="1600" dirty="0"/>
              <a:t>p1,p2</a:t>
            </a:r>
          </a:p>
          <a:p>
            <a:pPr>
              <a:lnSpc>
                <a:spcPct val="100000"/>
              </a:lnSpc>
              <a:spcBef>
                <a:spcPts val="0"/>
              </a:spcBef>
              <a:buFont typeface="Georgia" panose="02040502050405020303" pitchFamily="18" charset="0"/>
              <a:buNone/>
            </a:pPr>
            <a:r>
              <a:rPr lang="en-US" altLang="zh-CN" sz="1600" dirty="0"/>
              <a:t>	double </a:t>
            </a:r>
            <a:r>
              <a:rPr lang="en-US" altLang="zh-CN" sz="1600" dirty="0" err="1"/>
              <a:t>len</a:t>
            </a:r>
            <a:r>
              <a:rPr lang="en-US" altLang="zh-CN" sz="1600" dirty="0"/>
              <a:t>;</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a:t>
            </a:r>
            <a:r>
              <a:rPr lang="zh-CN" altLang="en-US" sz="1600" dirty="0"/>
              <a:t>组合类的构造函数</a:t>
            </a:r>
            <a:endParaRPr lang="en-US" altLang="zh-CN" sz="1600" dirty="0"/>
          </a:p>
          <a:p>
            <a:pPr>
              <a:lnSpc>
                <a:spcPct val="100000"/>
              </a:lnSpc>
              <a:spcBef>
                <a:spcPts val="0"/>
              </a:spcBef>
              <a:buFont typeface="Georgia" panose="02040502050405020303" pitchFamily="18" charset="0"/>
              <a:buNone/>
            </a:pPr>
            <a:r>
              <a:rPr lang="en-US" altLang="zh-CN" sz="1600" dirty="0"/>
              <a:t>Line::Line(Point xp1, Point xp2) : p1(xp1), p2(xp2) {</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"Calling constructor of Line"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	double x = </a:t>
            </a:r>
            <a:r>
              <a:rPr lang="en-US" altLang="zh-CN" sz="1600" dirty="0" err="1"/>
              <a:t>static_cast</a:t>
            </a:r>
            <a:r>
              <a:rPr lang="en-US" altLang="zh-CN" sz="1600" dirty="0"/>
              <a:t>&lt;double&gt;(p1.getX() - p2.getX());</a:t>
            </a:r>
          </a:p>
          <a:p>
            <a:pPr>
              <a:lnSpc>
                <a:spcPct val="100000"/>
              </a:lnSpc>
              <a:spcBef>
                <a:spcPts val="0"/>
              </a:spcBef>
              <a:buFont typeface="Georgia" panose="02040502050405020303" pitchFamily="18" charset="0"/>
              <a:buNone/>
            </a:pPr>
            <a:r>
              <a:rPr lang="en-US" altLang="zh-CN" sz="1600" dirty="0"/>
              <a:t>	double y = </a:t>
            </a:r>
            <a:r>
              <a:rPr lang="en-US" altLang="zh-CN" sz="1600" dirty="0" err="1"/>
              <a:t>static_cast</a:t>
            </a:r>
            <a:r>
              <a:rPr lang="en-US" altLang="zh-CN" sz="1600" dirty="0"/>
              <a:t>&lt;double&gt;(p1.getY() - p2.getY());</a:t>
            </a:r>
          </a:p>
          <a:p>
            <a:pPr>
              <a:lnSpc>
                <a:spcPct val="100000"/>
              </a:lnSpc>
              <a:spcBef>
                <a:spcPts val="0"/>
              </a:spcBef>
              <a:buFont typeface="Georgia" panose="02040502050405020303" pitchFamily="18" charset="0"/>
              <a:buNone/>
            </a:pPr>
            <a:r>
              <a:rPr lang="en-US" altLang="zh-CN" sz="1600" dirty="0"/>
              <a:t>	</a:t>
            </a:r>
            <a:r>
              <a:rPr lang="en-US" altLang="zh-CN" sz="1600" dirty="0" err="1"/>
              <a:t>len</a:t>
            </a:r>
            <a:r>
              <a:rPr lang="en-US" altLang="zh-CN" sz="1600" dirty="0"/>
              <a:t> = </a:t>
            </a:r>
            <a:r>
              <a:rPr lang="en-US" altLang="zh-CN" sz="1600" dirty="0" err="1"/>
              <a:t>sqrt</a:t>
            </a:r>
            <a:r>
              <a:rPr lang="en-US" altLang="zh-CN" sz="1600" dirty="0"/>
              <a:t>(x * x + y * y);</a:t>
            </a:r>
          </a:p>
          <a:p>
            <a:pPr>
              <a:lnSpc>
                <a:spcPct val="100000"/>
              </a:lnSpc>
              <a:spcBef>
                <a:spcPts val="0"/>
              </a:spcBef>
              <a:buFont typeface="Georgia" panose="02040502050405020303" pitchFamily="18" charset="0"/>
              <a:buNone/>
            </a:pPr>
            <a:r>
              <a:rPr lang="en-US" altLang="zh-CN" sz="1600" dirty="0"/>
              <a:t>}</a:t>
            </a:r>
          </a:p>
          <a:p>
            <a:pPr>
              <a:lnSpc>
                <a:spcPct val="100000"/>
              </a:lnSpc>
              <a:spcBef>
                <a:spcPts val="0"/>
              </a:spcBef>
              <a:buFont typeface="Georgia" panose="02040502050405020303" pitchFamily="18" charset="0"/>
              <a:buNone/>
            </a:pPr>
            <a:r>
              <a:rPr lang="en-US" altLang="zh-CN" sz="1600" dirty="0"/>
              <a:t>Line::Line (Line &amp;l): p1(l.p1), p2(l.p2) {//</a:t>
            </a:r>
            <a:r>
              <a:rPr lang="zh-CN" altLang="en-US" sz="1600" dirty="0"/>
              <a:t>组合类的拷贝构造函数</a:t>
            </a:r>
            <a:endParaRPr lang="en-US" altLang="zh-CN" sz="1600" dirty="0"/>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"Calling the copy constructor of Line"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len</a:t>
            </a:r>
            <a:r>
              <a:rPr lang="en-US" altLang="zh-CN" sz="1600" dirty="0"/>
              <a:t> = </a:t>
            </a:r>
            <a:r>
              <a:rPr lang="en-US" altLang="zh-CN" sz="1600" dirty="0" err="1"/>
              <a:t>l.len</a:t>
            </a:r>
            <a:r>
              <a:rPr lang="en-US" altLang="zh-CN" sz="1600" dirty="0"/>
              <a:t>;</a:t>
            </a:r>
          </a:p>
          <a:p>
            <a:pPr>
              <a:lnSpc>
                <a:spcPct val="100000"/>
              </a:lnSpc>
              <a:spcBef>
                <a:spcPts val="0"/>
              </a:spcBef>
              <a:buFont typeface="Georgia" panose="02040502050405020303" pitchFamily="18" charset="0"/>
              <a:buNone/>
            </a:pPr>
            <a:r>
              <a:rPr lang="en-US" altLang="zh-CN" sz="1600" dirty="0"/>
              <a:t>}</a:t>
            </a:r>
          </a:p>
        </p:txBody>
      </p:sp>
      <p:sp>
        <p:nvSpPr>
          <p:cNvPr id="55301" name="标题 1"/>
          <p:cNvSpPr>
            <a:spLocks noGrp="1"/>
          </p:cNvSpPr>
          <p:nvPr>
            <p:ph type="title"/>
          </p:nvPr>
        </p:nvSpPr>
        <p:spPr>
          <a:xfrm>
            <a:off x="5672138" y="914400"/>
            <a:ext cx="3043237" cy="709612"/>
          </a:xfrm>
          <a:solidFill>
            <a:schemeClr val="bg1"/>
          </a:solidFill>
        </p:spPr>
        <p:txBody>
          <a:bodyPr/>
          <a:lstStyle/>
          <a:p>
            <a:r>
              <a:rPr lang="zh-CN" altLang="en-US" dirty="0"/>
              <a:t>例</a:t>
            </a:r>
            <a:r>
              <a:rPr lang="en-US" altLang="zh-CN" dirty="0"/>
              <a:t>4-4</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51</a:t>
            </a:fld>
            <a:endParaRPr lang="en-US" altLang="zh-CN" dirty="0"/>
          </a:p>
        </p:txBody>
      </p:sp>
      <p:sp>
        <p:nvSpPr>
          <p:cNvPr id="7" name="标题 4"/>
          <p:cNvSpPr txBox="1">
            <a:spLocks/>
          </p:cNvSpPr>
          <p:nvPr/>
        </p:nvSpPr>
        <p:spPr>
          <a:xfrm>
            <a:off x="2057400" y="272298"/>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4.4.1 </a:t>
            </a:r>
            <a:r>
              <a:rPr lang="zh-CN" altLang="en-US" dirty="0"/>
              <a:t>组合</a:t>
            </a:r>
          </a:p>
        </p:txBody>
      </p:sp>
    </p:spTree>
    <p:extLst>
      <p:ext uri="{BB962C8B-B14F-4D97-AF65-F5344CB8AC3E}">
        <p14:creationId xmlns:p14="http://schemas.microsoft.com/office/powerpoint/2010/main" val="113606813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457200" y="857250"/>
            <a:ext cx="8229600" cy="2928938"/>
          </a:xfrm>
          <a:solidFill>
            <a:srgbClr val="85FFFF"/>
          </a:solidFill>
        </p:spPr>
        <p:txBody>
          <a:bodyPr/>
          <a:lstStyle/>
          <a:p>
            <a:pPr>
              <a:lnSpc>
                <a:spcPct val="100000"/>
              </a:lnSpc>
              <a:spcBef>
                <a:spcPts val="0"/>
              </a:spcBef>
              <a:buFont typeface="Georgia" panose="02040502050405020303" pitchFamily="18" charset="0"/>
              <a:buNone/>
            </a:pPr>
            <a:r>
              <a:rPr lang="en-US" altLang="zh-CN" sz="1600" dirty="0"/>
              <a:t>//</a:t>
            </a:r>
            <a:r>
              <a:rPr lang="zh-CN" altLang="en-US" sz="1600" dirty="0"/>
              <a:t>主函数</a:t>
            </a:r>
          </a:p>
          <a:p>
            <a:pPr>
              <a:lnSpc>
                <a:spcPct val="100000"/>
              </a:lnSpc>
              <a:spcBef>
                <a:spcPts val="0"/>
              </a:spcBef>
              <a:buFont typeface="Georgia" panose="02040502050405020303" pitchFamily="18" charset="0"/>
              <a:buNone/>
            </a:pPr>
            <a:r>
              <a:rPr lang="en-US" altLang="zh-CN" sz="1600" dirty="0" err="1"/>
              <a:t>int</a:t>
            </a:r>
            <a:r>
              <a:rPr lang="en-US" altLang="zh-CN" sz="1600" dirty="0"/>
              <a:t> main() {</a:t>
            </a:r>
          </a:p>
          <a:p>
            <a:pPr>
              <a:lnSpc>
                <a:spcPct val="100000"/>
              </a:lnSpc>
              <a:spcBef>
                <a:spcPts val="0"/>
              </a:spcBef>
              <a:buFont typeface="Georgia" panose="02040502050405020303" pitchFamily="18" charset="0"/>
              <a:buNone/>
            </a:pPr>
            <a:r>
              <a:rPr lang="en-US" altLang="zh-CN" sz="1600" dirty="0"/>
              <a:t>	Point myp1(1, 1), myp2(4, 5);	//</a:t>
            </a:r>
            <a:r>
              <a:rPr lang="zh-CN" altLang="en-US" sz="1600" dirty="0"/>
              <a:t>建立</a:t>
            </a:r>
            <a:r>
              <a:rPr lang="en-US" altLang="zh-CN" sz="1600" dirty="0"/>
              <a:t>Point</a:t>
            </a:r>
            <a:r>
              <a:rPr lang="zh-CN" altLang="en-US" sz="1600" dirty="0"/>
              <a:t>类的对象</a:t>
            </a:r>
          </a:p>
          <a:p>
            <a:pPr>
              <a:lnSpc>
                <a:spcPct val="100000"/>
              </a:lnSpc>
              <a:spcBef>
                <a:spcPts val="0"/>
              </a:spcBef>
              <a:buFont typeface="Georgia" panose="02040502050405020303" pitchFamily="18" charset="0"/>
              <a:buNone/>
            </a:pPr>
            <a:r>
              <a:rPr lang="zh-CN" altLang="en-US" sz="1600" dirty="0"/>
              <a:t>	</a:t>
            </a:r>
            <a:r>
              <a:rPr lang="en-US" altLang="zh-CN" sz="1600" dirty="0"/>
              <a:t>Line line(myp1, myp2);	//</a:t>
            </a:r>
            <a:r>
              <a:rPr lang="zh-CN" altLang="en-US" sz="1600" dirty="0"/>
              <a:t>建立</a:t>
            </a:r>
            <a:r>
              <a:rPr lang="en-US" altLang="zh-CN" sz="1600" dirty="0"/>
              <a:t>Line</a:t>
            </a:r>
            <a:r>
              <a:rPr lang="zh-CN" altLang="en-US" sz="1600" dirty="0"/>
              <a:t>类的对象</a:t>
            </a:r>
          </a:p>
          <a:p>
            <a:pPr>
              <a:lnSpc>
                <a:spcPct val="100000"/>
              </a:lnSpc>
              <a:spcBef>
                <a:spcPts val="0"/>
              </a:spcBef>
              <a:buFont typeface="Georgia" panose="02040502050405020303" pitchFamily="18" charset="0"/>
              <a:buNone/>
            </a:pPr>
            <a:r>
              <a:rPr lang="zh-CN" altLang="en-US" sz="1600" dirty="0"/>
              <a:t>	</a:t>
            </a:r>
            <a:r>
              <a:rPr lang="en-US" altLang="zh-CN" sz="1600" dirty="0"/>
              <a:t>Line line2(line);	//</a:t>
            </a:r>
            <a:r>
              <a:rPr lang="zh-CN" altLang="en-US" sz="1600" dirty="0"/>
              <a:t>利用拷贝构造函数建立一个新对象</a:t>
            </a:r>
          </a:p>
          <a:p>
            <a:pPr>
              <a:lnSpc>
                <a:spcPct val="100000"/>
              </a:lnSpc>
              <a:spcBef>
                <a:spcPts val="0"/>
              </a:spcBef>
              <a:buFont typeface="Georgia" panose="02040502050405020303" pitchFamily="18" charset="0"/>
              <a:buNone/>
            </a:pPr>
            <a:r>
              <a:rPr lang="zh-CN" altLang="en-US" sz="1600" dirty="0"/>
              <a:t>	</a:t>
            </a:r>
            <a:r>
              <a:rPr lang="en-US" altLang="zh-CN" sz="1600" dirty="0" err="1"/>
              <a:t>cout</a:t>
            </a:r>
            <a:r>
              <a:rPr lang="en-US" altLang="zh-CN" sz="1600" dirty="0"/>
              <a:t> &lt;&lt; "The length of the line is: ";</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a:t>
            </a:r>
            <a:r>
              <a:rPr lang="en-US" altLang="zh-CN" sz="1600" dirty="0" err="1"/>
              <a:t>line.getLen</a:t>
            </a:r>
            <a:r>
              <a:rPr lang="en-US" altLang="zh-CN" sz="1600" dirty="0"/>
              <a:t>()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"The length of the line2 is: ";</a:t>
            </a:r>
          </a:p>
          <a:p>
            <a:pPr>
              <a:lnSpc>
                <a:spcPct val="100000"/>
              </a:lnSpc>
              <a:spcBef>
                <a:spcPts val="0"/>
              </a:spcBef>
              <a:buFont typeface="Georgia" panose="02040502050405020303" pitchFamily="18" charset="0"/>
              <a:buNone/>
            </a:pPr>
            <a:r>
              <a:rPr lang="en-US" altLang="zh-CN" sz="1600" dirty="0"/>
              <a:t>	</a:t>
            </a:r>
            <a:r>
              <a:rPr lang="en-US" altLang="zh-CN" sz="1600" dirty="0" err="1"/>
              <a:t>cout</a:t>
            </a:r>
            <a:r>
              <a:rPr lang="en-US" altLang="zh-CN" sz="1600" dirty="0"/>
              <a:t> &lt;&lt; line2.getLen() &lt;&lt; </a:t>
            </a:r>
            <a:r>
              <a:rPr lang="en-US" altLang="zh-CN" sz="1600" dirty="0" err="1"/>
              <a:t>endl</a:t>
            </a:r>
            <a:r>
              <a:rPr lang="en-US" altLang="zh-CN" sz="1600" dirty="0"/>
              <a:t>;</a:t>
            </a:r>
          </a:p>
          <a:p>
            <a:pPr>
              <a:lnSpc>
                <a:spcPct val="100000"/>
              </a:lnSpc>
              <a:spcBef>
                <a:spcPts val="0"/>
              </a:spcBef>
              <a:buFont typeface="Georgia" panose="02040502050405020303" pitchFamily="18" charset="0"/>
              <a:buNone/>
            </a:pPr>
            <a:r>
              <a:rPr lang="en-US" altLang="zh-CN" sz="1600" dirty="0"/>
              <a:t>	return 0;</a:t>
            </a:r>
          </a:p>
          <a:p>
            <a:pPr>
              <a:lnSpc>
                <a:spcPct val="100000"/>
              </a:lnSpc>
              <a:spcBef>
                <a:spcPts val="0"/>
              </a:spcBef>
              <a:buFont typeface="Georgia" panose="02040502050405020303" pitchFamily="18" charset="0"/>
              <a:buNone/>
            </a:pPr>
            <a:r>
              <a:rPr lang="en-US" altLang="zh-CN" sz="1600" dirty="0"/>
              <a:t>}</a:t>
            </a:r>
          </a:p>
        </p:txBody>
      </p:sp>
      <p:sp>
        <p:nvSpPr>
          <p:cNvPr id="56325" name="标题 1"/>
          <p:cNvSpPr>
            <a:spLocks noGrp="1"/>
          </p:cNvSpPr>
          <p:nvPr>
            <p:ph type="title"/>
          </p:nvPr>
        </p:nvSpPr>
        <p:spPr>
          <a:xfrm>
            <a:off x="5572125" y="838200"/>
            <a:ext cx="3143250" cy="495300"/>
          </a:xfrm>
          <a:solidFill>
            <a:schemeClr val="bg1"/>
          </a:solidFill>
        </p:spPr>
        <p:txBody>
          <a:bodyPr/>
          <a:lstStyle/>
          <a:p>
            <a:r>
              <a:rPr lang="zh-CN" altLang="en-US" dirty="0"/>
              <a:t>例</a:t>
            </a:r>
            <a:r>
              <a:rPr lang="en-US" altLang="zh-CN" dirty="0"/>
              <a:t>4-4</a:t>
            </a:r>
            <a:r>
              <a:rPr lang="zh-CN" altLang="en-US" dirty="0"/>
              <a:t>（续）</a:t>
            </a:r>
          </a:p>
        </p:txBody>
      </p:sp>
      <p:sp>
        <p:nvSpPr>
          <p:cNvPr id="6" name="内容占位符 2"/>
          <p:cNvSpPr txBox="1">
            <a:spLocks/>
          </p:cNvSpPr>
          <p:nvPr/>
        </p:nvSpPr>
        <p:spPr bwMode="auto">
          <a:xfrm>
            <a:off x="457200" y="3657600"/>
            <a:ext cx="8215312" cy="3200400"/>
          </a:xfrm>
          <a:prstGeom prst="rect">
            <a:avLst/>
          </a:prstGeom>
          <a:solidFill>
            <a:srgbClr val="FFFF66"/>
          </a:solidFill>
          <a:ln w="9525">
            <a:noFill/>
            <a:miter lim="800000"/>
            <a:headEnd/>
            <a:tailEnd/>
          </a:ln>
        </p:spPr>
        <p:txBody>
          <a:bodyPr/>
          <a:lstStyle/>
          <a:p>
            <a:pPr>
              <a:spcBef>
                <a:spcPts val="0"/>
              </a:spcBef>
              <a:defRPr/>
            </a:pPr>
            <a:r>
              <a:rPr lang="zh-CN" altLang="en-US" sz="1600" dirty="0">
                <a:latin typeface="+mn-lt"/>
                <a:ea typeface="+mn-ea"/>
              </a:rPr>
              <a:t>运行结果如下：</a:t>
            </a:r>
            <a:endParaRPr lang="en-US" altLang="zh-CN" sz="1600" dirty="0">
              <a:latin typeface="+mn-lt"/>
              <a:ea typeface="+mn-ea"/>
            </a:endParaRPr>
          </a:p>
          <a:p>
            <a:pPr>
              <a:spcBef>
                <a:spcPts val="0"/>
              </a:spcBef>
              <a:defRPr/>
            </a:pPr>
            <a:r>
              <a:rPr lang="en-US" altLang="zh-CN" sz="1600" dirty="0"/>
              <a:t>Calling the constructor of Point</a:t>
            </a:r>
            <a:endParaRPr lang="zh-CN" altLang="en-US" sz="1600" dirty="0"/>
          </a:p>
          <a:p>
            <a:pPr>
              <a:spcBef>
                <a:spcPts val="0"/>
              </a:spcBef>
              <a:defRPr/>
            </a:pPr>
            <a:r>
              <a:rPr lang="en-US" altLang="zh-CN" sz="1600" dirty="0"/>
              <a:t>Calling the constructor of Point</a:t>
            </a:r>
            <a:endParaRPr lang="zh-CN" altLang="en-US" sz="1600" dirty="0"/>
          </a:p>
          <a:p>
            <a:pPr>
              <a:spcBef>
                <a:spcPts val="0"/>
              </a:spcBef>
              <a:defRPr/>
            </a:pPr>
            <a:r>
              <a:rPr lang="en-US" sz="1600" dirty="0">
                <a:latin typeface="+mn-lt"/>
                <a:ea typeface="+mn-ea"/>
              </a:rPr>
              <a:t>Calling the copy constructor of Point</a:t>
            </a:r>
            <a:endParaRPr lang="zh-CN" altLang="en-US" sz="1600" dirty="0">
              <a:latin typeface="+mn-lt"/>
              <a:ea typeface="+mn-ea"/>
            </a:endParaRPr>
          </a:p>
          <a:p>
            <a:pPr>
              <a:spcBef>
                <a:spcPts val="0"/>
              </a:spcBef>
              <a:defRPr/>
            </a:pPr>
            <a:r>
              <a:rPr lang="en-US" sz="1600" dirty="0">
                <a:latin typeface="+mn-lt"/>
                <a:ea typeface="+mn-ea"/>
              </a:rPr>
              <a:t>Calling the copy constructor of Point</a:t>
            </a:r>
            <a:endParaRPr lang="zh-CN" altLang="en-US" sz="1600" dirty="0">
              <a:latin typeface="+mn-lt"/>
              <a:ea typeface="+mn-ea"/>
            </a:endParaRPr>
          </a:p>
          <a:p>
            <a:pPr>
              <a:spcBef>
                <a:spcPts val="0"/>
              </a:spcBef>
              <a:defRPr/>
            </a:pPr>
            <a:r>
              <a:rPr lang="en-US" sz="1600" dirty="0">
                <a:latin typeface="+mn-lt"/>
                <a:ea typeface="+mn-ea"/>
              </a:rPr>
              <a:t>Calling the copy constructor of Point</a:t>
            </a:r>
            <a:endParaRPr lang="zh-CN" altLang="en-US" sz="1600" dirty="0">
              <a:latin typeface="+mn-lt"/>
              <a:ea typeface="+mn-ea"/>
            </a:endParaRPr>
          </a:p>
          <a:p>
            <a:pPr>
              <a:spcBef>
                <a:spcPts val="0"/>
              </a:spcBef>
              <a:defRPr/>
            </a:pPr>
            <a:r>
              <a:rPr lang="en-US" sz="1600" dirty="0">
                <a:latin typeface="+mn-lt"/>
                <a:ea typeface="+mn-ea"/>
              </a:rPr>
              <a:t>Calling the copy constructor of Point</a:t>
            </a:r>
            <a:endParaRPr lang="zh-CN" altLang="en-US" sz="1600" dirty="0">
              <a:latin typeface="+mn-lt"/>
              <a:ea typeface="+mn-ea"/>
            </a:endParaRPr>
          </a:p>
          <a:p>
            <a:pPr>
              <a:spcBef>
                <a:spcPts val="0"/>
              </a:spcBef>
              <a:defRPr/>
            </a:pPr>
            <a:r>
              <a:rPr lang="en-US" sz="1600" dirty="0">
                <a:latin typeface="+mn-lt"/>
                <a:ea typeface="+mn-ea"/>
              </a:rPr>
              <a:t>Calling constructor of Line</a:t>
            </a:r>
            <a:endParaRPr lang="zh-CN" altLang="en-US" sz="1600" dirty="0">
              <a:latin typeface="+mn-lt"/>
              <a:ea typeface="+mn-ea"/>
            </a:endParaRPr>
          </a:p>
          <a:p>
            <a:pPr>
              <a:spcBef>
                <a:spcPts val="0"/>
              </a:spcBef>
              <a:defRPr/>
            </a:pPr>
            <a:r>
              <a:rPr lang="en-US" sz="1600" dirty="0">
                <a:latin typeface="+mn-lt"/>
                <a:ea typeface="+mn-ea"/>
              </a:rPr>
              <a:t>Calling the copy constructor of Point</a:t>
            </a:r>
            <a:endParaRPr lang="zh-CN" altLang="en-US" sz="1600" dirty="0">
              <a:latin typeface="+mn-lt"/>
              <a:ea typeface="+mn-ea"/>
            </a:endParaRPr>
          </a:p>
          <a:p>
            <a:pPr>
              <a:spcBef>
                <a:spcPts val="0"/>
              </a:spcBef>
              <a:defRPr/>
            </a:pPr>
            <a:r>
              <a:rPr lang="en-US" sz="1600" dirty="0">
                <a:latin typeface="+mn-lt"/>
                <a:ea typeface="+mn-ea"/>
              </a:rPr>
              <a:t>Calling the copy constructor of Point</a:t>
            </a:r>
            <a:endParaRPr lang="zh-CN" altLang="en-US" sz="1600" dirty="0">
              <a:latin typeface="+mn-lt"/>
              <a:ea typeface="+mn-ea"/>
            </a:endParaRPr>
          </a:p>
          <a:p>
            <a:pPr>
              <a:spcBef>
                <a:spcPts val="0"/>
              </a:spcBef>
              <a:defRPr/>
            </a:pPr>
            <a:r>
              <a:rPr lang="en-US" sz="1600" dirty="0">
                <a:latin typeface="+mn-lt"/>
                <a:ea typeface="+mn-ea"/>
              </a:rPr>
              <a:t>Calling the copy constructor of Line</a:t>
            </a:r>
            <a:endParaRPr lang="zh-CN" altLang="en-US" sz="1600" dirty="0">
              <a:latin typeface="+mn-lt"/>
              <a:ea typeface="+mn-ea"/>
            </a:endParaRPr>
          </a:p>
          <a:p>
            <a:pPr>
              <a:spcBef>
                <a:spcPts val="0"/>
              </a:spcBef>
              <a:defRPr/>
            </a:pPr>
            <a:r>
              <a:rPr lang="en-US" sz="1600" dirty="0">
                <a:latin typeface="+mn-lt"/>
                <a:ea typeface="+mn-ea"/>
              </a:rPr>
              <a:t>The length of the line is: 5</a:t>
            </a:r>
            <a:endParaRPr lang="zh-CN" altLang="en-US" sz="1600" dirty="0">
              <a:latin typeface="+mn-lt"/>
              <a:ea typeface="+mn-ea"/>
            </a:endParaRPr>
          </a:p>
          <a:p>
            <a:pPr>
              <a:spcBef>
                <a:spcPts val="0"/>
              </a:spcBef>
              <a:defRPr/>
            </a:pPr>
            <a:r>
              <a:rPr lang="en-US" sz="1600" dirty="0">
                <a:latin typeface="+mn-lt"/>
                <a:ea typeface="+mn-ea"/>
              </a:rPr>
              <a:t>The length of the line2 is: 5</a:t>
            </a:r>
            <a:endParaRPr lang="zh-CN" altLang="en-US" sz="1600" dirty="0">
              <a:latin typeface="+mn-lt"/>
              <a:ea typeface="+mn-ea"/>
            </a:endParaRP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52</a:t>
            </a:fld>
            <a:endParaRPr lang="en-US" altLang="zh-CN" dirty="0"/>
          </a:p>
        </p:txBody>
      </p:sp>
      <p:sp>
        <p:nvSpPr>
          <p:cNvPr id="8" name="标题 4"/>
          <p:cNvSpPr txBox="1">
            <a:spLocks/>
          </p:cNvSpPr>
          <p:nvPr/>
        </p:nvSpPr>
        <p:spPr>
          <a:xfrm>
            <a:off x="2057400" y="272298"/>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4.4.1 </a:t>
            </a:r>
            <a:r>
              <a:rPr lang="zh-CN" altLang="en-US" dirty="0"/>
              <a:t>组合</a:t>
            </a:r>
          </a:p>
        </p:txBody>
      </p:sp>
    </p:spTree>
    <p:extLst>
      <p:ext uri="{BB962C8B-B14F-4D97-AF65-F5344CB8AC3E}">
        <p14:creationId xmlns:p14="http://schemas.microsoft.com/office/powerpoint/2010/main" val="236142184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7749" y="950913"/>
            <a:ext cx="6704013" cy="954087"/>
          </a:xfrm>
        </p:spPr>
        <p:txBody>
          <a:bodyPr/>
          <a:lstStyle/>
          <a:p>
            <a:pPr algn="l" eaLnBrk="1" hangingPunct="1"/>
            <a:r>
              <a:rPr lang="en-US" altLang="zh-CN" dirty="0"/>
              <a:t>4.4.2 </a:t>
            </a:r>
            <a:r>
              <a:rPr lang="zh-CN" altLang="en-US" dirty="0"/>
              <a:t>前向引用声明</a:t>
            </a:r>
          </a:p>
        </p:txBody>
      </p:sp>
      <p:sp>
        <p:nvSpPr>
          <p:cNvPr id="57347" name="内容占位符 2"/>
          <p:cNvSpPr>
            <a:spLocks noGrp="1"/>
          </p:cNvSpPr>
          <p:nvPr>
            <p:ph idx="1"/>
          </p:nvPr>
        </p:nvSpPr>
        <p:spPr>
          <a:xfrm>
            <a:off x="573880" y="1905000"/>
            <a:ext cx="8029575" cy="4953000"/>
          </a:xfrm>
        </p:spPr>
        <p:txBody>
          <a:bodyPr/>
          <a:lstStyle/>
          <a:p>
            <a:pPr eaLnBrk="1" hangingPunct="1">
              <a:lnSpc>
                <a:spcPct val="160000"/>
              </a:lnSpc>
            </a:pPr>
            <a:r>
              <a:rPr lang="zh-CN" altLang="en-US" sz="2800" dirty="0"/>
              <a:t>类应该先声明，后使用</a:t>
            </a:r>
          </a:p>
          <a:p>
            <a:pPr eaLnBrk="1" hangingPunct="1">
              <a:lnSpc>
                <a:spcPct val="160000"/>
              </a:lnSpc>
            </a:pPr>
            <a:r>
              <a:rPr lang="zh-CN" altLang="en-US" sz="2800" dirty="0"/>
              <a:t>如果需要在某个类的声明之前，引用该类，则应进行前向引用声明。</a:t>
            </a:r>
          </a:p>
          <a:p>
            <a:pPr eaLnBrk="1" hangingPunct="1">
              <a:lnSpc>
                <a:spcPct val="160000"/>
              </a:lnSpc>
            </a:pPr>
            <a:r>
              <a:rPr lang="zh-CN" altLang="en-US" sz="2800" dirty="0"/>
              <a:t>前向引用声明只为程序引入一个标识符，但具体声明在其他地方。</a:t>
            </a:r>
          </a:p>
          <a:p>
            <a:pPr eaLnBrk="1" hangingPunct="1"/>
            <a:endParaRPr lang="zh-CN" altLang="en-US" sz="2800" dirty="0"/>
          </a:p>
        </p:txBody>
      </p:sp>
      <p:sp>
        <p:nvSpPr>
          <p:cNvPr id="5" name="标题 4"/>
          <p:cNvSpPr txBox="1">
            <a:spLocks/>
          </p:cNvSpPr>
          <p:nvPr/>
        </p:nvSpPr>
        <p:spPr>
          <a:xfrm>
            <a:off x="1981200" y="24905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53</a:t>
            </a:fld>
            <a:endParaRPr lang="en-US" altLang="zh-CN" dirty="0"/>
          </a:p>
        </p:txBody>
      </p:sp>
    </p:spTree>
    <p:extLst>
      <p:ext uri="{BB962C8B-B14F-4D97-AF65-F5344CB8AC3E}">
        <p14:creationId xmlns:p14="http://schemas.microsoft.com/office/powerpoint/2010/main" val="163898855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16790" y="950913"/>
            <a:ext cx="6704013" cy="954087"/>
          </a:xfrm>
        </p:spPr>
        <p:txBody>
          <a:bodyPr/>
          <a:lstStyle/>
          <a:p>
            <a:pPr algn="l" eaLnBrk="1" hangingPunct="1"/>
            <a:r>
              <a:rPr lang="zh-CN" altLang="en-US" dirty="0"/>
              <a:t>举例</a:t>
            </a:r>
          </a:p>
        </p:txBody>
      </p:sp>
      <p:sp>
        <p:nvSpPr>
          <p:cNvPr id="58371" name="内容占位符 2"/>
          <p:cNvSpPr>
            <a:spLocks noGrp="1"/>
          </p:cNvSpPr>
          <p:nvPr>
            <p:ph idx="1"/>
          </p:nvPr>
        </p:nvSpPr>
        <p:spPr>
          <a:xfrm>
            <a:off x="566737" y="1905000"/>
            <a:ext cx="8029575" cy="4419600"/>
          </a:xfrm>
          <a:solidFill>
            <a:srgbClr val="85FFFF"/>
          </a:solidFill>
        </p:spPr>
        <p:txBody>
          <a:bodyPr/>
          <a:lstStyle/>
          <a:p>
            <a:pPr eaLnBrk="1" hangingPunct="1">
              <a:lnSpc>
                <a:spcPct val="100000"/>
              </a:lnSpc>
              <a:buFont typeface="Georgia" panose="02040502050405020303" pitchFamily="18" charset="0"/>
              <a:buNone/>
            </a:pPr>
            <a:r>
              <a:rPr lang="en-US" altLang="zh-CN" dirty="0"/>
              <a:t>class B;  //</a:t>
            </a:r>
            <a:r>
              <a:rPr lang="zh-CN" altLang="en-US" dirty="0"/>
              <a:t>前向引用声明</a:t>
            </a:r>
            <a:endParaRPr lang="en-US" altLang="en-US" dirty="0">
              <a:ea typeface="宋体" panose="02010600030101010101" pitchFamily="2" charset="-122"/>
            </a:endParaRPr>
          </a:p>
          <a:p>
            <a:pPr eaLnBrk="1" hangingPunct="1">
              <a:lnSpc>
                <a:spcPct val="100000"/>
              </a:lnSpc>
              <a:buFont typeface="Georgia" panose="02040502050405020303" pitchFamily="18" charset="0"/>
              <a:buNone/>
            </a:pPr>
            <a:r>
              <a:rPr lang="en-US" altLang="zh-CN" dirty="0"/>
              <a:t>class A {</a:t>
            </a:r>
          </a:p>
          <a:p>
            <a:pPr eaLnBrk="1" hangingPunct="1">
              <a:lnSpc>
                <a:spcPct val="100000"/>
              </a:lnSpc>
              <a:buFont typeface="Georgia" panose="02040502050405020303" pitchFamily="18" charset="0"/>
              <a:buNone/>
            </a:pPr>
            <a:r>
              <a:rPr lang="en-US" altLang="zh-CN" dirty="0"/>
              <a:t>public:</a:t>
            </a:r>
          </a:p>
          <a:p>
            <a:pPr eaLnBrk="1" hangingPunct="1">
              <a:lnSpc>
                <a:spcPct val="100000"/>
              </a:lnSpc>
              <a:buFont typeface="Georgia" panose="02040502050405020303" pitchFamily="18" charset="0"/>
              <a:buNone/>
            </a:pPr>
            <a:r>
              <a:rPr lang="en-US" altLang="zh-CN" dirty="0"/>
              <a:t>  void f(B b);</a:t>
            </a:r>
          </a:p>
          <a:p>
            <a:pPr eaLnBrk="1" hangingPunct="1">
              <a:lnSpc>
                <a:spcPct val="100000"/>
              </a:lnSpc>
              <a:buFont typeface="Georgia" panose="02040502050405020303" pitchFamily="18" charset="0"/>
              <a:buNone/>
            </a:pPr>
            <a:r>
              <a:rPr lang="en-US" altLang="zh-CN" dirty="0"/>
              <a:t>};</a:t>
            </a:r>
          </a:p>
          <a:p>
            <a:pPr eaLnBrk="1" hangingPunct="1">
              <a:lnSpc>
                <a:spcPct val="100000"/>
              </a:lnSpc>
              <a:buFont typeface="Georgia" panose="02040502050405020303" pitchFamily="18" charset="0"/>
              <a:buNone/>
            </a:pPr>
            <a:r>
              <a:rPr lang="en-US" altLang="zh-CN" dirty="0"/>
              <a:t>class B {</a:t>
            </a:r>
          </a:p>
          <a:p>
            <a:pPr eaLnBrk="1" hangingPunct="1">
              <a:lnSpc>
                <a:spcPct val="100000"/>
              </a:lnSpc>
              <a:buFont typeface="Georgia" panose="02040502050405020303" pitchFamily="18" charset="0"/>
              <a:buNone/>
            </a:pPr>
            <a:r>
              <a:rPr lang="en-US" altLang="zh-CN" dirty="0"/>
              <a:t>public:</a:t>
            </a:r>
          </a:p>
          <a:p>
            <a:pPr eaLnBrk="1" hangingPunct="1">
              <a:lnSpc>
                <a:spcPct val="100000"/>
              </a:lnSpc>
              <a:buFont typeface="Georgia" panose="02040502050405020303" pitchFamily="18" charset="0"/>
              <a:buNone/>
            </a:pPr>
            <a:r>
              <a:rPr lang="en-US" altLang="zh-CN" dirty="0"/>
              <a:t>  void g(A a);</a:t>
            </a:r>
          </a:p>
          <a:p>
            <a:pPr eaLnBrk="1" hangingPunct="1">
              <a:lnSpc>
                <a:spcPct val="100000"/>
              </a:lnSpc>
              <a:buFont typeface="Georgia" panose="02040502050405020303" pitchFamily="18" charset="0"/>
              <a:buNone/>
            </a:pPr>
            <a:r>
              <a:rPr lang="en-US" altLang="zh-CN" dirty="0"/>
              <a:t>};</a:t>
            </a:r>
          </a:p>
        </p:txBody>
      </p:sp>
      <p:sp>
        <p:nvSpPr>
          <p:cNvPr id="5" name="标题 4"/>
          <p:cNvSpPr txBox="1">
            <a:spLocks/>
          </p:cNvSpPr>
          <p:nvPr/>
        </p:nvSpPr>
        <p:spPr>
          <a:xfrm>
            <a:off x="1295400" y="257175"/>
            <a:ext cx="6572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4.4.2 </a:t>
            </a:r>
            <a:r>
              <a:rPr lang="zh-CN" altLang="en-US" dirty="0"/>
              <a:t>前向引用声明</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54</a:t>
            </a:fld>
            <a:endParaRPr lang="en-US" altLang="zh-CN" dirty="0"/>
          </a:p>
        </p:txBody>
      </p:sp>
    </p:spTree>
    <p:extLst>
      <p:ext uri="{BB962C8B-B14F-4D97-AF65-F5344CB8AC3E}">
        <p14:creationId xmlns:p14="http://schemas.microsoft.com/office/powerpoint/2010/main" val="65935271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0" y="950913"/>
            <a:ext cx="6704013" cy="954087"/>
          </a:xfrm>
        </p:spPr>
        <p:txBody>
          <a:bodyPr/>
          <a:lstStyle/>
          <a:p>
            <a:pPr algn="l" eaLnBrk="1" hangingPunct="1"/>
            <a:r>
              <a:rPr lang="zh-CN" altLang="en-US" dirty="0"/>
              <a:t>前向引用声明注意事项</a:t>
            </a:r>
          </a:p>
        </p:txBody>
      </p:sp>
      <p:sp>
        <p:nvSpPr>
          <p:cNvPr id="59395" name="内容占位符 2"/>
          <p:cNvSpPr>
            <a:spLocks noGrp="1"/>
          </p:cNvSpPr>
          <p:nvPr>
            <p:ph idx="1"/>
          </p:nvPr>
        </p:nvSpPr>
        <p:spPr>
          <a:xfrm>
            <a:off x="457200" y="1785938"/>
            <a:ext cx="8229600" cy="1428750"/>
          </a:xfrm>
          <a:solidFill>
            <a:schemeClr val="bg1"/>
          </a:solidFill>
        </p:spPr>
        <p:txBody>
          <a:bodyPr/>
          <a:lstStyle/>
          <a:p>
            <a:pPr eaLnBrk="1" hangingPunct="1">
              <a:lnSpc>
                <a:spcPct val="90000"/>
              </a:lnSpc>
            </a:pPr>
            <a:r>
              <a:rPr lang="zh-CN" altLang="en-US" sz="2800" dirty="0">
                <a:latin typeface="宋体" panose="02010600030101010101" pitchFamily="2" charset="-122"/>
              </a:rPr>
              <a:t>使用前向引用声明虽然可以解决一些问题，但它并不是万能的。需要注意的是，尽管使用了前向引用声明，但是在提供一个完整的类声明之前，</a:t>
            </a:r>
            <a:r>
              <a:rPr lang="zh-CN" altLang="en-US" sz="2800" dirty="0">
                <a:solidFill>
                  <a:srgbClr val="FF0000"/>
                </a:solidFill>
                <a:latin typeface="宋体" panose="02010600030101010101" pitchFamily="2" charset="-122"/>
              </a:rPr>
              <a:t>不能声明该类的对象</a:t>
            </a:r>
            <a:r>
              <a:rPr lang="zh-CN" altLang="en-US" sz="2800" dirty="0">
                <a:latin typeface="宋体" panose="02010600030101010101" pitchFamily="2" charset="-122"/>
              </a:rPr>
              <a:t>，也</a:t>
            </a:r>
            <a:r>
              <a:rPr lang="zh-CN" altLang="en-US" sz="2800" dirty="0">
                <a:solidFill>
                  <a:srgbClr val="FF0000"/>
                </a:solidFill>
                <a:latin typeface="宋体" panose="02010600030101010101" pitchFamily="2" charset="-122"/>
              </a:rPr>
              <a:t>不能在内联成员函数中使用该类的对象</a:t>
            </a:r>
            <a:r>
              <a:rPr lang="zh-CN" altLang="en-US" sz="2800" dirty="0">
                <a:latin typeface="宋体" panose="02010600030101010101" pitchFamily="2" charset="-122"/>
              </a:rPr>
              <a:t>。请看下面的程序段：</a:t>
            </a:r>
          </a:p>
          <a:p>
            <a:pPr lvl="1" eaLnBrk="1" hangingPunct="1">
              <a:lnSpc>
                <a:spcPct val="90000"/>
              </a:lnSpc>
              <a:buFont typeface="Georgia" panose="02040502050405020303" pitchFamily="18" charset="0"/>
              <a:buNone/>
            </a:pPr>
            <a:endParaRPr lang="en-US" altLang="zh-CN" sz="1800" dirty="0"/>
          </a:p>
        </p:txBody>
      </p:sp>
      <p:sp>
        <p:nvSpPr>
          <p:cNvPr id="5" name="标题 4"/>
          <p:cNvSpPr txBox="1">
            <a:spLocks/>
          </p:cNvSpPr>
          <p:nvPr/>
        </p:nvSpPr>
        <p:spPr>
          <a:xfrm>
            <a:off x="1276350" y="224632"/>
            <a:ext cx="6572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4.4.2 </a:t>
            </a:r>
            <a:r>
              <a:rPr lang="zh-CN" altLang="en-US" dirty="0"/>
              <a:t>前向引用声明</a:t>
            </a:r>
          </a:p>
        </p:txBody>
      </p:sp>
      <p:sp>
        <p:nvSpPr>
          <p:cNvPr id="6" name="内容占位符 9"/>
          <p:cNvSpPr txBox="1">
            <a:spLocks/>
          </p:cNvSpPr>
          <p:nvPr/>
        </p:nvSpPr>
        <p:spPr>
          <a:xfrm>
            <a:off x="609600" y="3924300"/>
            <a:ext cx="7924800" cy="2457450"/>
          </a:xfrm>
          <a:prstGeom prst="rect">
            <a:avLst/>
          </a:prstGeom>
          <a:solidFill>
            <a:srgbClr val="85FFFF"/>
          </a:solidFill>
        </p:spPr>
        <p:txBody>
          <a:bodyPr>
            <a:normAutofit/>
          </a:bodyPr>
          <a:lstStyle/>
          <a:p>
            <a:pPr lvl="1">
              <a:lnSpc>
                <a:spcPct val="90000"/>
              </a:lnSpc>
              <a:defRPr/>
            </a:pPr>
            <a:r>
              <a:rPr lang="en-US" altLang="zh-CN" sz="2400" dirty="0">
                <a:latin typeface="+mn-lt"/>
              </a:rPr>
              <a:t>class Fred; </a:t>
            </a:r>
            <a:r>
              <a:rPr lang="en-US" altLang="zh-CN" sz="2400" dirty="0">
                <a:latin typeface="+mn-lt"/>
                <a:ea typeface="+mn-ea"/>
              </a:rPr>
              <a:t>//</a:t>
            </a:r>
            <a:r>
              <a:rPr lang="zh-CN" altLang="en-US" sz="2400" dirty="0">
                <a:latin typeface="+mn-lt"/>
                <a:ea typeface="+mn-ea"/>
              </a:rPr>
              <a:t>前向引用声明</a:t>
            </a:r>
            <a:endParaRPr lang="en-US" altLang="zh-CN" sz="2400" dirty="0">
              <a:latin typeface="+mn-lt"/>
              <a:ea typeface="+mn-ea"/>
            </a:endParaRPr>
          </a:p>
          <a:p>
            <a:pPr lvl="1">
              <a:lnSpc>
                <a:spcPct val="90000"/>
              </a:lnSpc>
              <a:defRPr/>
            </a:pPr>
            <a:r>
              <a:rPr lang="en-US" altLang="zh-CN" sz="2400" dirty="0">
                <a:latin typeface="+mn-lt"/>
              </a:rPr>
              <a:t>class Barney {</a:t>
            </a:r>
          </a:p>
          <a:p>
            <a:pPr lvl="1">
              <a:lnSpc>
                <a:spcPct val="90000"/>
              </a:lnSpc>
              <a:defRPr/>
            </a:pPr>
            <a:r>
              <a:rPr lang="en-US" altLang="zh-CN" sz="2400" dirty="0">
                <a:latin typeface="+mn-lt"/>
              </a:rPr>
              <a:t>   Fred x; </a:t>
            </a:r>
            <a:r>
              <a:rPr lang="en-US" altLang="zh-CN" sz="2400" dirty="0">
                <a:latin typeface="+mn-lt"/>
                <a:ea typeface="+mn-ea"/>
              </a:rPr>
              <a:t>//</a:t>
            </a:r>
            <a:r>
              <a:rPr lang="zh-CN" altLang="en-US" sz="2400" b="1" dirty="0">
                <a:solidFill>
                  <a:srgbClr val="FF0000"/>
                </a:solidFill>
                <a:latin typeface="+mn-lt"/>
                <a:ea typeface="+mn-ea"/>
              </a:rPr>
              <a:t>错误</a:t>
            </a:r>
            <a:r>
              <a:rPr lang="zh-CN" altLang="en-US" sz="2400" dirty="0">
                <a:latin typeface="+mn-lt"/>
                <a:ea typeface="+mn-ea"/>
              </a:rPr>
              <a:t>：类</a:t>
            </a:r>
            <a:r>
              <a:rPr lang="en-US" altLang="zh-CN" sz="2400" dirty="0">
                <a:latin typeface="+mn-lt"/>
                <a:ea typeface="+mn-ea"/>
              </a:rPr>
              <a:t>Fred</a:t>
            </a:r>
            <a:r>
              <a:rPr lang="zh-CN" altLang="en-US" sz="2400" dirty="0">
                <a:latin typeface="+mn-lt"/>
                <a:ea typeface="+mn-ea"/>
              </a:rPr>
              <a:t>的声明尚不完善</a:t>
            </a:r>
          </a:p>
          <a:p>
            <a:pPr lvl="1">
              <a:lnSpc>
                <a:spcPct val="90000"/>
              </a:lnSpc>
              <a:defRPr/>
            </a:pPr>
            <a:r>
              <a:rPr lang="en-US" altLang="zh-CN" sz="2400" dirty="0">
                <a:latin typeface="+mn-lt"/>
              </a:rPr>
              <a:t>};</a:t>
            </a:r>
          </a:p>
          <a:p>
            <a:pPr lvl="1">
              <a:lnSpc>
                <a:spcPct val="90000"/>
              </a:lnSpc>
              <a:defRPr/>
            </a:pPr>
            <a:r>
              <a:rPr lang="en-US" altLang="zh-CN" sz="2400" dirty="0">
                <a:latin typeface="+mn-lt"/>
              </a:rPr>
              <a:t>class Fred {</a:t>
            </a:r>
          </a:p>
          <a:p>
            <a:pPr lvl="1">
              <a:lnSpc>
                <a:spcPct val="90000"/>
              </a:lnSpc>
              <a:defRPr/>
            </a:pPr>
            <a:r>
              <a:rPr lang="en-US" altLang="zh-CN" sz="2400" dirty="0">
                <a:latin typeface="+mn-lt"/>
              </a:rPr>
              <a:t>   Barney y;</a:t>
            </a:r>
          </a:p>
          <a:p>
            <a:pPr lvl="1">
              <a:lnSpc>
                <a:spcPct val="90000"/>
              </a:lnSpc>
              <a:defRPr/>
            </a:pPr>
            <a:r>
              <a:rPr lang="en-US" altLang="zh-CN" sz="2400" dirty="0">
                <a:latin typeface="+mn-lt"/>
              </a:rPr>
              <a:t>};</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55</a:t>
            </a:fld>
            <a:endParaRPr lang="en-US" altLang="zh-CN" dirty="0"/>
          </a:p>
        </p:txBody>
      </p:sp>
    </p:spTree>
    <p:extLst>
      <p:ext uri="{BB962C8B-B14F-4D97-AF65-F5344CB8AC3E}">
        <p14:creationId xmlns:p14="http://schemas.microsoft.com/office/powerpoint/2010/main" val="292926144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5775" y="1084262"/>
            <a:ext cx="8229600" cy="5621338"/>
          </a:xfrm>
          <a:solidFill>
            <a:srgbClr val="85FFFF"/>
          </a:solidFill>
        </p:spPr>
        <p:txBody>
          <a:bodyPr>
            <a:normAutofit fontScale="85000" lnSpcReduction="20000"/>
          </a:bodyPr>
          <a:lstStyle/>
          <a:p>
            <a:pPr marL="365760" indent="-256032" eaLnBrk="1" fontAlgn="auto" hangingPunct="1">
              <a:lnSpc>
                <a:spcPct val="120000"/>
              </a:lnSpc>
              <a:spcBef>
                <a:spcPct val="0"/>
              </a:spcBef>
              <a:spcAft>
                <a:spcPts val="0"/>
              </a:spcAft>
              <a:buClr>
                <a:schemeClr val="accent3"/>
              </a:buClr>
              <a:buFont typeface="Georgia"/>
              <a:buNone/>
              <a:defRPr/>
            </a:pPr>
            <a:r>
              <a:rPr lang="en-US" altLang="zh-CN" dirty="0"/>
              <a:t>class Fred;	//</a:t>
            </a:r>
            <a:r>
              <a:rPr lang="zh-CN" altLang="en-US" dirty="0"/>
              <a:t>前向引用声明</a:t>
            </a:r>
          </a:p>
          <a:p>
            <a:pPr marL="365760" indent="-256032" eaLnBrk="1" fontAlgn="auto" hangingPunct="1">
              <a:lnSpc>
                <a:spcPct val="120000"/>
              </a:lnSpc>
              <a:spcBef>
                <a:spcPct val="0"/>
              </a:spcBef>
              <a:spcAft>
                <a:spcPts val="0"/>
              </a:spcAft>
              <a:buClr>
                <a:schemeClr val="accent3"/>
              </a:buClr>
              <a:buFont typeface="Georgia"/>
              <a:buNone/>
              <a:defRPr/>
            </a:pPr>
            <a:r>
              <a:rPr lang="zh-CN" altLang="en-US" dirty="0"/>
              <a:t> </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class Barney {</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public:</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  ……</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  void method() {</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    </a:t>
            </a:r>
            <a:r>
              <a:rPr lang="en-US" altLang="zh-CN" dirty="0" err="1"/>
              <a:t>x.yabbaDabbaDo</a:t>
            </a:r>
            <a:r>
              <a:rPr lang="en-US" altLang="zh-CN" dirty="0"/>
              <a:t>();	//</a:t>
            </a:r>
            <a:r>
              <a:rPr lang="zh-CN" altLang="en-US" b="1" dirty="0">
                <a:solidFill>
                  <a:srgbClr val="FF0000"/>
                </a:solidFill>
              </a:rPr>
              <a:t>错误</a:t>
            </a:r>
            <a:r>
              <a:rPr lang="zh-CN" altLang="en-US" dirty="0"/>
              <a:t>：</a:t>
            </a:r>
            <a:r>
              <a:rPr lang="en-US" altLang="zh-CN" dirty="0"/>
              <a:t>Fred</a:t>
            </a:r>
            <a:r>
              <a:rPr lang="zh-CN" altLang="en-US" dirty="0"/>
              <a:t>类的对象在定义之前被使用</a:t>
            </a:r>
          </a:p>
          <a:p>
            <a:pPr marL="365760" indent="-256032" eaLnBrk="1" fontAlgn="auto" hangingPunct="1">
              <a:lnSpc>
                <a:spcPct val="120000"/>
              </a:lnSpc>
              <a:spcBef>
                <a:spcPct val="0"/>
              </a:spcBef>
              <a:spcAft>
                <a:spcPts val="0"/>
              </a:spcAft>
              <a:buClr>
                <a:schemeClr val="accent3"/>
              </a:buClr>
              <a:buFont typeface="Georgia"/>
              <a:buNone/>
              <a:defRPr/>
            </a:pPr>
            <a:r>
              <a:rPr lang="zh-CN" altLang="en-US" dirty="0"/>
              <a:t>  </a:t>
            </a:r>
            <a:r>
              <a:rPr lang="en-US" altLang="zh-CN" dirty="0"/>
              <a:t>}</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 private:</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  Fred &amp;x;//</a:t>
            </a:r>
            <a:r>
              <a:rPr lang="zh-CN" altLang="en-US" b="1" dirty="0">
                <a:solidFill>
                  <a:srgbClr val="FF0000"/>
                </a:solidFill>
              </a:rPr>
              <a:t>正确</a:t>
            </a:r>
            <a:r>
              <a:rPr lang="zh-CN" altLang="en-US" dirty="0"/>
              <a:t>，经过前向引用声明，可以声明</a:t>
            </a:r>
            <a:r>
              <a:rPr lang="en-US" altLang="zh-CN" dirty="0"/>
              <a:t>Fred</a:t>
            </a:r>
            <a:r>
              <a:rPr lang="zh-CN" altLang="en-US" dirty="0"/>
              <a:t>类的对象引用</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 </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class Fred {</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public:</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  void </a:t>
            </a:r>
            <a:r>
              <a:rPr lang="en-US" altLang="zh-CN" dirty="0" err="1"/>
              <a:t>yabbaDabbaDo</a:t>
            </a:r>
            <a:r>
              <a:rPr lang="en-US" altLang="zh-CN" dirty="0"/>
              <a:t>();</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private:</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  Barney &amp;y;</a:t>
            </a:r>
          </a:p>
          <a:p>
            <a:pPr marL="365760" indent="-256032" eaLnBrk="1" fontAlgn="auto" hangingPunct="1">
              <a:lnSpc>
                <a:spcPct val="120000"/>
              </a:lnSpc>
              <a:spcBef>
                <a:spcPct val="0"/>
              </a:spcBef>
              <a:spcAft>
                <a:spcPts val="0"/>
              </a:spcAft>
              <a:buClr>
                <a:schemeClr val="accent3"/>
              </a:buClr>
              <a:buFont typeface="Georgia"/>
              <a:buNone/>
              <a:defRPr/>
            </a:pPr>
            <a:r>
              <a:rPr lang="en-US" altLang="zh-CN" dirty="0"/>
              <a:t>}; </a:t>
            </a:r>
          </a:p>
        </p:txBody>
      </p:sp>
      <p:sp>
        <p:nvSpPr>
          <p:cNvPr id="2" name="标题 1"/>
          <p:cNvSpPr>
            <a:spLocks noGrp="1"/>
          </p:cNvSpPr>
          <p:nvPr>
            <p:ph type="title"/>
          </p:nvPr>
        </p:nvSpPr>
        <p:spPr>
          <a:xfrm>
            <a:off x="4114800" y="1084262"/>
            <a:ext cx="4648200" cy="1066800"/>
          </a:xfrm>
          <a:solidFill>
            <a:schemeClr val="bg1"/>
          </a:solidFill>
        </p:spPr>
        <p:txBody>
          <a:bodyPr>
            <a:normAutofit/>
          </a:bodyPr>
          <a:lstStyle/>
          <a:p>
            <a:pPr eaLnBrk="1" fontAlgn="auto" hangingPunct="1">
              <a:spcAft>
                <a:spcPts val="0"/>
              </a:spcAft>
              <a:defRPr/>
            </a:pPr>
            <a:r>
              <a:rPr lang="zh-CN" altLang="en-US" sz="2800" dirty="0"/>
              <a:t>前向引用声明注意事项（续）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56</a:t>
            </a:fld>
            <a:endParaRPr lang="en-US" altLang="zh-CN" dirty="0"/>
          </a:p>
        </p:txBody>
      </p:sp>
      <p:sp>
        <p:nvSpPr>
          <p:cNvPr id="8" name="标题 4"/>
          <p:cNvSpPr txBox="1">
            <a:spLocks/>
          </p:cNvSpPr>
          <p:nvPr/>
        </p:nvSpPr>
        <p:spPr>
          <a:xfrm>
            <a:off x="1276350" y="224632"/>
            <a:ext cx="6572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4.4.2 </a:t>
            </a:r>
            <a:r>
              <a:rPr lang="zh-CN" altLang="en-US" dirty="0"/>
              <a:t>前向引用声明</a:t>
            </a:r>
          </a:p>
        </p:txBody>
      </p:sp>
    </p:spTree>
    <p:extLst>
      <p:ext uri="{BB962C8B-B14F-4D97-AF65-F5344CB8AC3E}">
        <p14:creationId xmlns:p14="http://schemas.microsoft.com/office/powerpoint/2010/main" val="305472519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10332" y="950913"/>
            <a:ext cx="6704013" cy="954087"/>
          </a:xfrm>
        </p:spPr>
        <p:txBody>
          <a:bodyPr/>
          <a:lstStyle/>
          <a:p>
            <a:pPr algn="l" eaLnBrk="1" hangingPunct="1"/>
            <a:r>
              <a:rPr lang="zh-CN" altLang="en-US" dirty="0"/>
              <a:t>前向引用声明注意事项（续）</a:t>
            </a:r>
          </a:p>
        </p:txBody>
      </p:sp>
      <p:sp>
        <p:nvSpPr>
          <p:cNvPr id="61443" name="内容占位符 2"/>
          <p:cNvSpPr>
            <a:spLocks noGrp="1"/>
          </p:cNvSpPr>
          <p:nvPr>
            <p:ph idx="1"/>
          </p:nvPr>
        </p:nvSpPr>
        <p:spPr>
          <a:xfrm>
            <a:off x="457200" y="1895475"/>
            <a:ext cx="8229600" cy="2143125"/>
          </a:xfrm>
          <a:solidFill>
            <a:schemeClr val="bg1"/>
          </a:solidFill>
        </p:spPr>
        <p:txBody>
          <a:bodyPr/>
          <a:lstStyle/>
          <a:p>
            <a:pPr eaLnBrk="1" hangingPunct="1">
              <a:lnSpc>
                <a:spcPct val="200000"/>
              </a:lnSpc>
            </a:pPr>
            <a:r>
              <a:rPr lang="zh-CN" altLang="en-US" sz="2800" dirty="0"/>
              <a:t>应该记住：当你使用前向引用声明时，你</a:t>
            </a:r>
            <a:r>
              <a:rPr lang="zh-CN" altLang="en-US" sz="2800" dirty="0">
                <a:solidFill>
                  <a:srgbClr val="FF0000"/>
                </a:solidFill>
              </a:rPr>
              <a:t>只能使用被声明的符号，而不能涉及类的任何细节</a:t>
            </a:r>
            <a:r>
              <a:rPr lang="zh-CN" altLang="en-US" sz="2800" dirty="0"/>
              <a:t>。</a:t>
            </a:r>
            <a:endParaRPr lang="en-US" altLang="zh-CN" sz="1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57</a:t>
            </a:fld>
            <a:endParaRPr lang="en-US" altLang="zh-CN" dirty="0"/>
          </a:p>
        </p:txBody>
      </p:sp>
      <p:sp>
        <p:nvSpPr>
          <p:cNvPr id="7" name="标题 4"/>
          <p:cNvSpPr txBox="1">
            <a:spLocks/>
          </p:cNvSpPr>
          <p:nvPr/>
        </p:nvSpPr>
        <p:spPr>
          <a:xfrm>
            <a:off x="1276350" y="224632"/>
            <a:ext cx="65722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4.4 </a:t>
            </a:r>
            <a:r>
              <a:rPr lang="zh-CN" altLang="en-US" dirty="0"/>
              <a:t>类的组合</a:t>
            </a:r>
            <a:endParaRPr lang="en-US" altLang="zh-CN" dirty="0"/>
          </a:p>
          <a:p>
            <a:r>
              <a:rPr lang="zh-CN" altLang="en-US" dirty="0"/>
              <a:t> </a:t>
            </a:r>
            <a:r>
              <a:rPr lang="en-US" altLang="zh-CN" dirty="0"/>
              <a:t>—— 4.4.2 </a:t>
            </a:r>
            <a:r>
              <a:rPr lang="zh-CN" altLang="en-US" dirty="0"/>
              <a:t>前向引用声明</a:t>
            </a:r>
          </a:p>
        </p:txBody>
      </p:sp>
    </p:spTree>
    <p:extLst>
      <p:ext uri="{BB962C8B-B14F-4D97-AF65-F5344CB8AC3E}">
        <p14:creationId xmlns:p14="http://schemas.microsoft.com/office/powerpoint/2010/main" val="170113216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0" y="950913"/>
            <a:ext cx="6704013" cy="954087"/>
          </a:xfrm>
        </p:spPr>
        <p:txBody>
          <a:bodyPr/>
          <a:lstStyle/>
          <a:p>
            <a:pPr algn="l" eaLnBrk="1" hangingPunct="1"/>
            <a:r>
              <a:rPr lang="en-US" altLang="zh-CN" dirty="0"/>
              <a:t>4.5.1 UML</a:t>
            </a:r>
            <a:r>
              <a:rPr lang="zh-CN" altLang="en-US" dirty="0"/>
              <a:t>简介</a:t>
            </a:r>
          </a:p>
        </p:txBody>
      </p:sp>
      <p:sp>
        <p:nvSpPr>
          <p:cNvPr id="62467" name="内容占位符 2"/>
          <p:cNvSpPr>
            <a:spLocks noGrp="1"/>
          </p:cNvSpPr>
          <p:nvPr>
            <p:ph idx="1"/>
          </p:nvPr>
        </p:nvSpPr>
        <p:spPr>
          <a:xfrm>
            <a:off x="533400" y="1828800"/>
            <a:ext cx="8029575" cy="4953000"/>
          </a:xfrm>
        </p:spPr>
        <p:txBody>
          <a:bodyPr/>
          <a:lstStyle/>
          <a:p>
            <a:pPr eaLnBrk="1" hangingPunct="1">
              <a:lnSpc>
                <a:spcPct val="100000"/>
              </a:lnSpc>
              <a:spcAft>
                <a:spcPts val="1200"/>
              </a:spcAft>
            </a:pPr>
            <a:r>
              <a:rPr lang="en-US" altLang="zh-CN" dirty="0"/>
              <a:t>UML</a:t>
            </a:r>
            <a:r>
              <a:rPr lang="zh-CN" altLang="en-US" dirty="0"/>
              <a:t>（</a:t>
            </a:r>
            <a:r>
              <a:rPr lang="en-US" altLang="zh-CN" dirty="0"/>
              <a:t>Unified Modeling Language</a:t>
            </a:r>
            <a:r>
              <a:rPr lang="zh-CN" altLang="en-US" dirty="0"/>
              <a:t>）语言是一种可视化的的面向对象建模语言。</a:t>
            </a:r>
          </a:p>
          <a:p>
            <a:pPr eaLnBrk="1" hangingPunct="1">
              <a:lnSpc>
                <a:spcPct val="100000"/>
              </a:lnSpc>
              <a:spcAft>
                <a:spcPts val="1200"/>
              </a:spcAft>
            </a:pPr>
            <a:r>
              <a:rPr lang="en-US" altLang="zh-CN" dirty="0"/>
              <a:t>UML</a:t>
            </a:r>
            <a:r>
              <a:rPr lang="zh-CN" altLang="en-US" dirty="0"/>
              <a:t>有三个基本的部分</a:t>
            </a:r>
          </a:p>
          <a:p>
            <a:pPr lvl="1" eaLnBrk="1" hangingPunct="1">
              <a:spcAft>
                <a:spcPts val="1200"/>
              </a:spcAft>
            </a:pPr>
            <a:r>
              <a:rPr lang="zh-CN" altLang="en-US" sz="2400" dirty="0"/>
              <a:t>事物（</a:t>
            </a:r>
            <a:r>
              <a:rPr lang="en-US" altLang="zh-CN" sz="2400" dirty="0"/>
              <a:t>Things</a:t>
            </a:r>
            <a:r>
              <a:rPr lang="zh-CN" altLang="en-US" sz="2400" dirty="0"/>
              <a:t>）</a:t>
            </a:r>
            <a:br>
              <a:rPr lang="zh-CN" altLang="en-US" sz="2400" dirty="0"/>
            </a:br>
            <a:r>
              <a:rPr lang="en-US" altLang="zh-CN" sz="2400" dirty="0"/>
              <a:t>UML</a:t>
            </a:r>
            <a:r>
              <a:rPr lang="zh-CN" altLang="en-US" sz="2400" dirty="0"/>
              <a:t>中重要的组成部分，在模型中属于最静态的部分，代表概念上的或物理上的元素</a:t>
            </a:r>
          </a:p>
          <a:p>
            <a:pPr lvl="1" eaLnBrk="1" hangingPunct="1">
              <a:spcAft>
                <a:spcPts val="1200"/>
              </a:spcAft>
            </a:pPr>
            <a:r>
              <a:rPr lang="zh-CN" altLang="en-US" sz="2400" dirty="0"/>
              <a:t>关系（</a:t>
            </a:r>
            <a:r>
              <a:rPr lang="en-US" altLang="zh-CN" sz="2400" dirty="0"/>
              <a:t>Relationships</a:t>
            </a:r>
            <a:r>
              <a:rPr lang="zh-CN" altLang="en-US" sz="2400" dirty="0"/>
              <a:t>）</a:t>
            </a:r>
            <a:br>
              <a:rPr lang="zh-CN" altLang="en-US" sz="2400" dirty="0"/>
            </a:br>
            <a:r>
              <a:rPr lang="zh-CN" altLang="en-US" sz="2400" dirty="0"/>
              <a:t>关系把事物紧密联系在一起</a:t>
            </a:r>
          </a:p>
          <a:p>
            <a:pPr lvl="1" eaLnBrk="1" hangingPunct="1">
              <a:spcAft>
                <a:spcPts val="1200"/>
              </a:spcAft>
            </a:pPr>
            <a:r>
              <a:rPr lang="zh-CN" altLang="en-US" sz="2400" dirty="0"/>
              <a:t>图（</a:t>
            </a:r>
            <a:r>
              <a:rPr lang="en-US" altLang="zh-CN" sz="2400" dirty="0"/>
              <a:t>Diagrams</a:t>
            </a:r>
            <a:r>
              <a:rPr lang="zh-CN" altLang="en-US" sz="2400" dirty="0"/>
              <a:t>）</a:t>
            </a:r>
            <a:br>
              <a:rPr lang="zh-CN" altLang="en-US" sz="2400" dirty="0"/>
            </a:br>
            <a:r>
              <a:rPr lang="zh-CN" altLang="en-US" sz="2400" dirty="0"/>
              <a:t>图是很多有相互相关的事物的组</a:t>
            </a:r>
          </a:p>
        </p:txBody>
      </p:sp>
      <p:sp>
        <p:nvSpPr>
          <p:cNvPr id="5" name="标题 4"/>
          <p:cNvSpPr txBox="1">
            <a:spLocks/>
          </p:cNvSpPr>
          <p:nvPr/>
        </p:nvSpPr>
        <p:spPr>
          <a:xfrm>
            <a:off x="1981200" y="234843"/>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58</a:t>
            </a:fld>
            <a:endParaRPr lang="en-US" altLang="zh-CN" dirty="0"/>
          </a:p>
        </p:txBody>
      </p:sp>
    </p:spTree>
    <p:extLst>
      <p:ext uri="{BB962C8B-B14F-4D97-AF65-F5344CB8AC3E}">
        <p14:creationId xmlns:p14="http://schemas.microsoft.com/office/powerpoint/2010/main" val="116779771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0" y="950913"/>
            <a:ext cx="6704013" cy="954087"/>
          </a:xfrm>
        </p:spPr>
        <p:txBody>
          <a:bodyPr/>
          <a:lstStyle/>
          <a:p>
            <a:pPr algn="l" eaLnBrk="1" hangingPunct="1"/>
            <a:r>
              <a:rPr lang="en-US" altLang="zh-CN" dirty="0"/>
              <a:t>4.5.2 UML</a:t>
            </a:r>
            <a:r>
              <a:rPr lang="zh-CN" altLang="en-US" dirty="0"/>
              <a:t>类图</a:t>
            </a:r>
          </a:p>
        </p:txBody>
      </p:sp>
      <p:sp>
        <p:nvSpPr>
          <p:cNvPr id="63491" name="内容占位符 2"/>
          <p:cNvSpPr>
            <a:spLocks noGrp="1"/>
          </p:cNvSpPr>
          <p:nvPr>
            <p:ph idx="1"/>
          </p:nvPr>
        </p:nvSpPr>
        <p:spPr>
          <a:xfrm>
            <a:off x="581025" y="1752600"/>
            <a:ext cx="8029575" cy="4953000"/>
          </a:xfrm>
        </p:spPr>
        <p:txBody>
          <a:bodyPr/>
          <a:lstStyle/>
          <a:p>
            <a:pPr eaLnBrk="1" hangingPunct="1">
              <a:spcBef>
                <a:spcPct val="10000"/>
              </a:spcBef>
            </a:pPr>
            <a:r>
              <a:rPr lang="zh-CN" altLang="en-US" sz="2800" dirty="0"/>
              <a:t>举例：</a:t>
            </a:r>
            <a:r>
              <a:rPr lang="en-US" altLang="zh-CN" sz="2800" dirty="0"/>
              <a:t>Clock</a:t>
            </a:r>
            <a:r>
              <a:rPr lang="zh-CN" altLang="en-US" sz="2800" dirty="0"/>
              <a:t>类的完整表示</a:t>
            </a:r>
          </a:p>
          <a:p>
            <a:pPr eaLnBrk="1" hangingPunct="1">
              <a:spcBef>
                <a:spcPct val="10000"/>
              </a:spcBef>
            </a:pPr>
            <a:endParaRPr lang="zh-CN" altLang="en-US" sz="2800" dirty="0"/>
          </a:p>
          <a:p>
            <a:pPr eaLnBrk="1" hangingPunct="1">
              <a:spcBef>
                <a:spcPct val="10000"/>
              </a:spcBef>
            </a:pPr>
            <a:endParaRPr lang="zh-CN" altLang="en-US" sz="2800" dirty="0"/>
          </a:p>
          <a:p>
            <a:pPr eaLnBrk="1" hangingPunct="1">
              <a:spcBef>
                <a:spcPct val="10000"/>
              </a:spcBef>
            </a:pPr>
            <a:endParaRPr lang="zh-CN" altLang="en-US" sz="2800" dirty="0"/>
          </a:p>
          <a:p>
            <a:pPr eaLnBrk="1" hangingPunct="1">
              <a:spcBef>
                <a:spcPct val="10000"/>
              </a:spcBef>
            </a:pPr>
            <a:r>
              <a:rPr lang="en-US" altLang="zh-CN" sz="2800" dirty="0"/>
              <a:t>Clock</a:t>
            </a:r>
            <a:r>
              <a:rPr lang="zh-CN" altLang="en-US" sz="2800" dirty="0"/>
              <a:t>类的简洁表示</a:t>
            </a:r>
          </a:p>
        </p:txBody>
      </p:sp>
      <p:grpSp>
        <p:nvGrpSpPr>
          <p:cNvPr id="63494" name="Group 15"/>
          <p:cNvGrpSpPr>
            <a:grpSpLocks/>
          </p:cNvGrpSpPr>
          <p:nvPr/>
        </p:nvGrpSpPr>
        <p:grpSpPr bwMode="auto">
          <a:xfrm>
            <a:off x="1509712" y="2333625"/>
            <a:ext cx="6210300" cy="1849437"/>
            <a:chOff x="1846" y="1833"/>
            <a:chExt cx="2074" cy="649"/>
          </a:xfrm>
        </p:grpSpPr>
        <p:sp>
          <p:nvSpPr>
            <p:cNvPr id="63498" name="Rectangle 6"/>
            <p:cNvSpPr>
              <a:spLocks noChangeArrowheads="1"/>
            </p:cNvSpPr>
            <p:nvPr/>
          </p:nvSpPr>
          <p:spPr bwMode="auto">
            <a:xfrm>
              <a:off x="1846" y="1833"/>
              <a:ext cx="2074" cy="649"/>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63499" name="Rectangle 7"/>
            <p:cNvSpPr>
              <a:spLocks noChangeArrowheads="1"/>
            </p:cNvSpPr>
            <p:nvPr/>
          </p:nvSpPr>
          <p:spPr bwMode="auto">
            <a:xfrm>
              <a:off x="2786" y="1852"/>
              <a:ext cx="1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800">
                  <a:latin typeface="+mn-lt"/>
                </a:rPr>
                <a:t>Clock</a:t>
              </a:r>
            </a:p>
          </p:txBody>
        </p:sp>
        <p:sp>
          <p:nvSpPr>
            <p:cNvPr id="63500" name="Rectangle 8"/>
            <p:cNvSpPr>
              <a:spLocks noChangeArrowheads="1"/>
            </p:cNvSpPr>
            <p:nvPr/>
          </p:nvSpPr>
          <p:spPr bwMode="auto">
            <a:xfrm>
              <a:off x="1846" y="1946"/>
              <a:ext cx="2074" cy="536"/>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63501" name="Rectangle 9"/>
            <p:cNvSpPr>
              <a:spLocks noChangeArrowheads="1"/>
            </p:cNvSpPr>
            <p:nvPr/>
          </p:nvSpPr>
          <p:spPr bwMode="auto">
            <a:xfrm>
              <a:off x="1846" y="2242"/>
              <a:ext cx="2074" cy="240"/>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63502" name="Rectangle 10"/>
            <p:cNvSpPr>
              <a:spLocks noChangeArrowheads="1"/>
            </p:cNvSpPr>
            <p:nvPr/>
          </p:nvSpPr>
          <p:spPr bwMode="auto">
            <a:xfrm>
              <a:off x="1860" y="1955"/>
              <a:ext cx="34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800">
                  <a:latin typeface="+mn-lt"/>
                </a:rPr>
                <a:t>- hour : int</a:t>
              </a:r>
            </a:p>
          </p:txBody>
        </p:sp>
        <p:sp>
          <p:nvSpPr>
            <p:cNvPr id="63503" name="Rectangle 11"/>
            <p:cNvSpPr>
              <a:spLocks noChangeArrowheads="1"/>
            </p:cNvSpPr>
            <p:nvPr/>
          </p:nvSpPr>
          <p:spPr bwMode="auto">
            <a:xfrm>
              <a:off x="1860" y="2040"/>
              <a:ext cx="4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800">
                  <a:latin typeface="+mn-lt"/>
                </a:rPr>
                <a:t>- minute : int</a:t>
              </a:r>
            </a:p>
          </p:txBody>
        </p:sp>
        <p:sp>
          <p:nvSpPr>
            <p:cNvPr id="63504" name="Rectangle 12"/>
            <p:cNvSpPr>
              <a:spLocks noChangeArrowheads="1"/>
            </p:cNvSpPr>
            <p:nvPr/>
          </p:nvSpPr>
          <p:spPr bwMode="auto">
            <a:xfrm>
              <a:off x="1860" y="2125"/>
              <a:ext cx="44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800">
                  <a:latin typeface="+mn-lt"/>
                </a:rPr>
                <a:t>- second : int</a:t>
              </a:r>
            </a:p>
          </p:txBody>
        </p:sp>
        <p:sp>
          <p:nvSpPr>
            <p:cNvPr id="63505" name="Rectangle 13"/>
            <p:cNvSpPr>
              <a:spLocks noChangeArrowheads="1"/>
            </p:cNvSpPr>
            <p:nvPr/>
          </p:nvSpPr>
          <p:spPr bwMode="auto">
            <a:xfrm>
              <a:off x="1860" y="2294"/>
              <a:ext cx="67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800">
                  <a:latin typeface="+mn-lt"/>
                </a:rPr>
                <a:t>+ showTime() : void</a:t>
              </a:r>
            </a:p>
          </p:txBody>
        </p:sp>
        <p:sp>
          <p:nvSpPr>
            <p:cNvPr id="63506" name="Rectangle 14"/>
            <p:cNvSpPr>
              <a:spLocks noChangeArrowheads="1"/>
            </p:cNvSpPr>
            <p:nvPr/>
          </p:nvSpPr>
          <p:spPr bwMode="auto">
            <a:xfrm>
              <a:off x="1860" y="2379"/>
              <a:ext cx="176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800" dirty="0">
                  <a:latin typeface="+mn-lt"/>
                </a:rPr>
                <a:t>+ </a:t>
              </a:r>
              <a:r>
                <a:rPr lang="en-US" altLang="zh-CN" sz="1800" dirty="0" err="1">
                  <a:latin typeface="+mn-lt"/>
                </a:rPr>
                <a:t>setTime</a:t>
              </a:r>
              <a:r>
                <a:rPr lang="en-US" altLang="zh-CN" sz="1800" dirty="0">
                  <a:latin typeface="+mn-lt"/>
                </a:rPr>
                <a:t>(</a:t>
              </a:r>
              <a:r>
                <a:rPr lang="en-US" altLang="zh-CN" sz="1800" dirty="0" err="1">
                  <a:latin typeface="+mn-lt"/>
                </a:rPr>
                <a:t>newH:int</a:t>
              </a:r>
              <a:r>
                <a:rPr lang="en-US" altLang="zh-CN" sz="1800" dirty="0">
                  <a:latin typeface="+mn-lt"/>
                </a:rPr>
                <a:t>=0,newM:int=0,newS:int=0):void</a:t>
              </a:r>
            </a:p>
          </p:txBody>
        </p:sp>
      </p:grpSp>
      <p:grpSp>
        <p:nvGrpSpPr>
          <p:cNvPr id="63495" name="Group 20"/>
          <p:cNvGrpSpPr>
            <a:grpSpLocks/>
          </p:cNvGrpSpPr>
          <p:nvPr/>
        </p:nvGrpSpPr>
        <p:grpSpPr bwMode="auto">
          <a:xfrm>
            <a:off x="1487031" y="4800600"/>
            <a:ext cx="4714875" cy="1500188"/>
            <a:chOff x="1420" y="3105"/>
            <a:chExt cx="2085" cy="654"/>
          </a:xfrm>
        </p:grpSpPr>
        <p:sp>
          <p:nvSpPr>
            <p:cNvPr id="17" name="Rectangle 18"/>
            <p:cNvSpPr>
              <a:spLocks noChangeArrowheads="1"/>
            </p:cNvSpPr>
            <p:nvPr/>
          </p:nvSpPr>
          <p:spPr bwMode="auto">
            <a:xfrm>
              <a:off x="1420" y="3105"/>
              <a:ext cx="2085" cy="654"/>
            </a:xfrm>
            <a:prstGeom prst="rect">
              <a:avLst/>
            </a:prstGeom>
            <a:noFill/>
            <a:ln w="0">
              <a:solidFill>
                <a:schemeClr val="tx1"/>
              </a:solidFill>
              <a:miter lim="800000"/>
              <a:headEnd/>
              <a:tailEnd/>
            </a:ln>
          </p:spPr>
          <p:txBody>
            <a:bodyPr/>
            <a:lstStyle/>
            <a:p>
              <a:pPr>
                <a:defRPr/>
              </a:pPr>
              <a:endParaRPr lang="zh-CN" altLang="en-US">
                <a:latin typeface="+mn-lt"/>
              </a:endParaRPr>
            </a:p>
          </p:txBody>
        </p:sp>
        <p:sp>
          <p:nvSpPr>
            <p:cNvPr id="18" name="Rectangle 19"/>
            <p:cNvSpPr>
              <a:spLocks noChangeArrowheads="1"/>
            </p:cNvSpPr>
            <p:nvPr/>
          </p:nvSpPr>
          <p:spPr bwMode="auto">
            <a:xfrm>
              <a:off x="2108" y="3168"/>
              <a:ext cx="724" cy="121"/>
            </a:xfrm>
            <a:prstGeom prst="rect">
              <a:avLst/>
            </a:prstGeom>
            <a:noFill/>
            <a:ln w="9525">
              <a:noFill/>
              <a:miter lim="800000"/>
              <a:headEnd/>
              <a:tailEnd/>
            </a:ln>
          </p:spPr>
          <p:txBody>
            <a:bodyPr lIns="0" tIns="0" rIns="0" bIns="0">
              <a:spAutoFit/>
            </a:bodyPr>
            <a:lstStyle/>
            <a:p>
              <a:pPr algn="ctr">
                <a:defRPr/>
              </a:pPr>
              <a:r>
                <a:rPr lang="en-US" altLang="zh-CN" sz="1800" dirty="0">
                  <a:latin typeface="+mn-lt"/>
                </a:rPr>
                <a:t>Clock</a:t>
              </a:r>
            </a:p>
          </p:txBody>
        </p:sp>
      </p:grpSp>
      <p:sp>
        <p:nvSpPr>
          <p:cNvPr id="19"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59</a:t>
            </a:fld>
            <a:endParaRPr lang="en-US" altLang="zh-CN" dirty="0"/>
          </a:p>
        </p:txBody>
      </p:sp>
      <p:sp>
        <p:nvSpPr>
          <p:cNvPr id="20" name="标题 4"/>
          <p:cNvSpPr txBox="1">
            <a:spLocks/>
          </p:cNvSpPr>
          <p:nvPr/>
        </p:nvSpPr>
        <p:spPr>
          <a:xfrm>
            <a:off x="1981200" y="234843"/>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p>
        </p:txBody>
      </p:sp>
    </p:spTree>
    <p:extLst>
      <p:ext uri="{BB962C8B-B14F-4D97-AF65-F5344CB8AC3E}">
        <p14:creationId xmlns:p14="http://schemas.microsoft.com/office/powerpoint/2010/main" val="8985102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587" y="914399"/>
            <a:ext cx="6704013" cy="954087"/>
          </a:xfrm>
        </p:spPr>
        <p:txBody>
          <a:bodyPr/>
          <a:lstStyle/>
          <a:p>
            <a:pPr algn="l" eaLnBrk="1" hangingPunct="1"/>
            <a:r>
              <a:rPr lang="zh-CN" altLang="en-US" dirty="0"/>
              <a:t>抽象实例</a:t>
            </a:r>
            <a:r>
              <a:rPr lang="en-US" altLang="zh-CN" dirty="0"/>
              <a:t>——</a:t>
            </a:r>
            <a:r>
              <a:rPr lang="zh-CN" altLang="en-US" dirty="0"/>
              <a:t>钟表</a:t>
            </a:r>
          </a:p>
        </p:txBody>
      </p:sp>
      <p:sp>
        <p:nvSpPr>
          <p:cNvPr id="17411" name="内容占位符 2"/>
          <p:cNvSpPr>
            <a:spLocks noGrp="1"/>
          </p:cNvSpPr>
          <p:nvPr>
            <p:ph idx="1"/>
          </p:nvPr>
        </p:nvSpPr>
        <p:spPr>
          <a:xfrm>
            <a:off x="545306" y="1832392"/>
            <a:ext cx="8029575" cy="4953000"/>
          </a:xfrm>
        </p:spPr>
        <p:txBody>
          <a:bodyPr/>
          <a:lstStyle/>
          <a:p>
            <a:pPr eaLnBrk="1" hangingPunct="1">
              <a:lnSpc>
                <a:spcPct val="150000"/>
              </a:lnSpc>
            </a:pPr>
            <a:r>
              <a:rPr lang="zh-CN" altLang="en-US" sz="2800" dirty="0"/>
              <a:t>数据抽象：</a:t>
            </a:r>
          </a:p>
          <a:p>
            <a:pPr lvl="1" eaLnBrk="1" hangingPunct="1">
              <a:lnSpc>
                <a:spcPct val="150000"/>
              </a:lnSpc>
              <a:buFont typeface="Georgia" panose="02040502050405020303" pitchFamily="18" charset="0"/>
              <a:buNone/>
            </a:pPr>
            <a:r>
              <a:rPr lang="en-US" altLang="zh-CN" sz="2400" dirty="0" err="1"/>
              <a:t>int</a:t>
            </a:r>
            <a:r>
              <a:rPr lang="en-US" altLang="zh-CN" sz="2400" dirty="0"/>
              <a:t> </a:t>
            </a:r>
            <a:r>
              <a:rPr lang="en-US" altLang="zh-CN" sz="2400" dirty="0" err="1">
                <a:solidFill>
                  <a:srgbClr val="C00000"/>
                </a:solidFill>
              </a:rPr>
              <a:t>hour</a:t>
            </a:r>
            <a:r>
              <a:rPr lang="en-US" altLang="zh-CN" sz="2400" dirty="0" err="1"/>
              <a:t>,int</a:t>
            </a:r>
            <a:r>
              <a:rPr lang="en-US" altLang="zh-CN" sz="2400" dirty="0"/>
              <a:t> </a:t>
            </a:r>
            <a:r>
              <a:rPr lang="en-US" altLang="zh-CN" sz="2400" dirty="0" err="1">
                <a:solidFill>
                  <a:srgbClr val="C00000"/>
                </a:solidFill>
              </a:rPr>
              <a:t>minute</a:t>
            </a:r>
            <a:r>
              <a:rPr lang="en-US" altLang="zh-CN" sz="2400" dirty="0" err="1"/>
              <a:t>,int</a:t>
            </a:r>
            <a:r>
              <a:rPr lang="en-US" altLang="zh-CN" sz="2400" dirty="0"/>
              <a:t> </a:t>
            </a:r>
            <a:r>
              <a:rPr lang="en-US" altLang="zh-CN" sz="2400" dirty="0">
                <a:solidFill>
                  <a:srgbClr val="C00000"/>
                </a:solidFill>
              </a:rPr>
              <a:t>second</a:t>
            </a:r>
          </a:p>
          <a:p>
            <a:pPr eaLnBrk="1" hangingPunct="1">
              <a:lnSpc>
                <a:spcPct val="150000"/>
              </a:lnSpc>
            </a:pPr>
            <a:r>
              <a:rPr lang="zh-CN" altLang="en-US" sz="2800" dirty="0"/>
              <a:t>代码抽象：</a:t>
            </a:r>
          </a:p>
          <a:p>
            <a:pPr lvl="1" eaLnBrk="1" hangingPunct="1">
              <a:lnSpc>
                <a:spcPct val="150000"/>
              </a:lnSpc>
              <a:buFont typeface="Georgia" panose="02040502050405020303" pitchFamily="18" charset="0"/>
              <a:buNone/>
            </a:pPr>
            <a:r>
              <a:rPr lang="en-US" altLang="zh-CN" sz="2400" dirty="0" err="1">
                <a:solidFill>
                  <a:srgbClr val="C00000"/>
                </a:solidFill>
              </a:rPr>
              <a:t>setTime</a:t>
            </a:r>
            <a:r>
              <a:rPr lang="en-US" altLang="zh-CN" sz="2400" dirty="0">
                <a:solidFill>
                  <a:srgbClr val="C00000"/>
                </a:solidFill>
              </a:rPr>
              <a:t>()</a:t>
            </a:r>
            <a:r>
              <a:rPr lang="en-US" altLang="zh-CN" sz="2400" dirty="0"/>
              <a:t>,</a:t>
            </a:r>
            <a:r>
              <a:rPr lang="en-US" altLang="zh-CN" sz="2400" dirty="0" err="1">
                <a:solidFill>
                  <a:srgbClr val="C00000"/>
                </a:solidFill>
              </a:rPr>
              <a:t>showTime</a:t>
            </a:r>
            <a:r>
              <a:rPr lang="en-US" altLang="zh-CN" sz="2400" dirty="0">
                <a:solidFill>
                  <a:srgbClr val="C00000"/>
                </a:solidFill>
              </a:rPr>
              <a:t>()</a:t>
            </a:r>
          </a:p>
          <a:p>
            <a:pPr eaLnBrk="1" hangingPunct="1"/>
            <a:endParaRPr lang="zh-CN" altLang="en-US" sz="2800" dirty="0"/>
          </a:p>
        </p:txBody>
      </p:sp>
      <p:sp>
        <p:nvSpPr>
          <p:cNvPr id="5" name="标题 4"/>
          <p:cNvSpPr txBox="1">
            <a:spLocks/>
          </p:cNvSpPr>
          <p:nvPr/>
        </p:nvSpPr>
        <p:spPr>
          <a:xfrm>
            <a:off x="738188" y="0"/>
            <a:ext cx="7643812" cy="9143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4.1 </a:t>
            </a:r>
            <a:r>
              <a:rPr lang="zh-CN" altLang="en-US" dirty="0"/>
              <a:t>面向对象程序设计的基本特点</a:t>
            </a:r>
            <a:endParaRPr lang="en-US" altLang="zh-CN" dirty="0"/>
          </a:p>
          <a:p>
            <a:r>
              <a:rPr lang="zh-CN" altLang="en-US" dirty="0"/>
              <a:t> </a:t>
            </a:r>
            <a:r>
              <a:rPr lang="en-US" altLang="zh-CN" dirty="0"/>
              <a:t>—— 4.1.1 </a:t>
            </a:r>
            <a:r>
              <a:rPr lang="zh-CN" altLang="en-US" dirty="0"/>
              <a:t>抽象</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a:t>
            </a:fld>
            <a:endParaRPr lang="en-US" altLang="zh-CN" dirty="0"/>
          </a:p>
        </p:txBody>
      </p:sp>
    </p:spTree>
    <p:extLst>
      <p:ext uri="{BB962C8B-B14F-4D97-AF65-F5344CB8AC3E}">
        <p14:creationId xmlns:p14="http://schemas.microsoft.com/office/powerpoint/2010/main" val="2183278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additive="base">
                                        <p:cTn id="7"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 calcmode="lin" valueType="num">
                                      <p:cBhvr additive="base">
                                        <p:cTn id="13"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0" y="963347"/>
            <a:ext cx="6704013" cy="954087"/>
          </a:xfrm>
        </p:spPr>
        <p:txBody>
          <a:bodyPr/>
          <a:lstStyle/>
          <a:p>
            <a:pPr algn="l" eaLnBrk="1" hangingPunct="1"/>
            <a:r>
              <a:rPr lang="zh-CN" altLang="en-US" dirty="0"/>
              <a:t>对象图</a:t>
            </a:r>
          </a:p>
        </p:txBody>
      </p:sp>
      <p:sp>
        <p:nvSpPr>
          <p:cNvPr id="5" name="标题 4"/>
          <p:cNvSpPr txBox="1">
            <a:spLocks/>
          </p:cNvSpPr>
          <p:nvPr/>
        </p:nvSpPr>
        <p:spPr>
          <a:xfrm>
            <a:off x="1347788" y="257175"/>
            <a:ext cx="6500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endParaRPr lang="en-US" altLang="zh-CN" dirty="0"/>
          </a:p>
          <a:p>
            <a:r>
              <a:rPr lang="zh-CN" altLang="en-US" dirty="0"/>
              <a:t> </a:t>
            </a:r>
            <a:r>
              <a:rPr lang="en-US" altLang="zh-CN" dirty="0"/>
              <a:t>—— 4.5.2 UML</a:t>
            </a:r>
            <a:r>
              <a:rPr lang="zh-CN" altLang="en-US" dirty="0"/>
              <a:t>类图</a:t>
            </a:r>
          </a:p>
        </p:txBody>
      </p:sp>
      <p:grpSp>
        <p:nvGrpSpPr>
          <p:cNvPr id="64517" name="Group 13"/>
          <p:cNvGrpSpPr>
            <a:grpSpLocks/>
          </p:cNvGrpSpPr>
          <p:nvPr/>
        </p:nvGrpSpPr>
        <p:grpSpPr bwMode="auto">
          <a:xfrm>
            <a:off x="2362200" y="1828800"/>
            <a:ext cx="4419600" cy="2057400"/>
            <a:chOff x="2305" y="1813"/>
            <a:chExt cx="1145" cy="687"/>
          </a:xfrm>
        </p:grpSpPr>
        <p:sp>
          <p:nvSpPr>
            <p:cNvPr id="21" name="Rectangle 6"/>
            <p:cNvSpPr>
              <a:spLocks noChangeArrowheads="1"/>
            </p:cNvSpPr>
            <p:nvPr/>
          </p:nvSpPr>
          <p:spPr bwMode="auto">
            <a:xfrm>
              <a:off x="2305" y="1813"/>
              <a:ext cx="1145" cy="687"/>
            </a:xfrm>
            <a:prstGeom prst="rect">
              <a:avLst/>
            </a:prstGeom>
            <a:noFill/>
            <a:ln w="3175">
              <a:solidFill>
                <a:schemeClr val="tx1"/>
              </a:solidFill>
              <a:miter lim="800000"/>
              <a:headEnd/>
              <a:tailEnd/>
            </a:ln>
          </p:spPr>
          <p:txBody>
            <a:bodyPr/>
            <a:lstStyle/>
            <a:p>
              <a:pPr>
                <a:defRPr/>
              </a:pPr>
              <a:endParaRPr lang="zh-CN" altLang="en-US">
                <a:latin typeface="+mn-lt"/>
              </a:endParaRPr>
            </a:p>
          </p:txBody>
        </p:sp>
        <p:sp>
          <p:nvSpPr>
            <p:cNvPr id="22" name="Rectangle 7"/>
            <p:cNvSpPr>
              <a:spLocks noChangeArrowheads="1"/>
            </p:cNvSpPr>
            <p:nvPr/>
          </p:nvSpPr>
          <p:spPr bwMode="auto">
            <a:xfrm>
              <a:off x="2431" y="1848"/>
              <a:ext cx="472" cy="103"/>
            </a:xfrm>
            <a:prstGeom prst="rect">
              <a:avLst/>
            </a:prstGeom>
            <a:noFill/>
            <a:ln w="9525">
              <a:noFill/>
              <a:miter lim="800000"/>
              <a:headEnd/>
              <a:tailEnd/>
            </a:ln>
          </p:spPr>
          <p:txBody>
            <a:bodyPr wrap="none" lIns="0" tIns="0" rIns="0" bIns="0">
              <a:spAutoFit/>
            </a:bodyPr>
            <a:lstStyle/>
            <a:p>
              <a:pPr>
                <a:defRPr/>
              </a:pPr>
              <a:r>
                <a:rPr lang="en-US" altLang="zh-CN" sz="2000" u="sng" dirty="0" err="1">
                  <a:latin typeface="+mn-lt"/>
                </a:rPr>
                <a:t>myClock</a:t>
              </a:r>
              <a:r>
                <a:rPr lang="en-US" altLang="zh-CN" sz="2000" u="sng" dirty="0">
                  <a:latin typeface="+mn-lt"/>
                </a:rPr>
                <a:t> : Clock</a:t>
              </a:r>
            </a:p>
          </p:txBody>
        </p:sp>
        <p:sp>
          <p:nvSpPr>
            <p:cNvPr id="23" name="Line 8"/>
            <p:cNvSpPr>
              <a:spLocks noChangeShapeType="1"/>
            </p:cNvSpPr>
            <p:nvPr/>
          </p:nvSpPr>
          <p:spPr bwMode="auto">
            <a:xfrm>
              <a:off x="2420" y="1984"/>
              <a:ext cx="918" cy="1"/>
            </a:xfrm>
            <a:prstGeom prst="line">
              <a:avLst/>
            </a:prstGeom>
            <a:noFill/>
            <a:ln w="3175">
              <a:solidFill>
                <a:schemeClr val="tx1"/>
              </a:solidFill>
              <a:round/>
              <a:headEnd/>
              <a:tailEnd/>
            </a:ln>
          </p:spPr>
          <p:txBody>
            <a:bodyPr/>
            <a:lstStyle/>
            <a:p>
              <a:pPr>
                <a:defRPr/>
              </a:pPr>
              <a:endParaRPr lang="zh-CN" altLang="en-US">
                <a:latin typeface="+mn-lt"/>
              </a:endParaRPr>
            </a:p>
          </p:txBody>
        </p:sp>
        <p:sp>
          <p:nvSpPr>
            <p:cNvPr id="25" name="Rectangle 10"/>
            <p:cNvSpPr>
              <a:spLocks noChangeArrowheads="1"/>
            </p:cNvSpPr>
            <p:nvPr/>
          </p:nvSpPr>
          <p:spPr bwMode="auto">
            <a:xfrm>
              <a:off x="2322" y="2012"/>
              <a:ext cx="316" cy="103"/>
            </a:xfrm>
            <a:prstGeom prst="rect">
              <a:avLst/>
            </a:prstGeom>
            <a:noFill/>
            <a:ln w="9525">
              <a:noFill/>
              <a:miter lim="800000"/>
              <a:headEnd/>
              <a:tailEnd/>
            </a:ln>
          </p:spPr>
          <p:txBody>
            <a:bodyPr wrap="none" lIns="0" tIns="0" rIns="0" bIns="0">
              <a:spAutoFit/>
            </a:bodyPr>
            <a:lstStyle/>
            <a:p>
              <a:pPr>
                <a:defRPr/>
              </a:pPr>
              <a:r>
                <a:rPr lang="en-US" altLang="zh-CN" sz="2000" dirty="0">
                  <a:latin typeface="+mn-lt"/>
                </a:rPr>
                <a:t>- hour : int</a:t>
              </a:r>
            </a:p>
          </p:txBody>
        </p:sp>
        <p:sp>
          <p:nvSpPr>
            <p:cNvPr id="26" name="Rectangle 11"/>
            <p:cNvSpPr>
              <a:spLocks noChangeArrowheads="1"/>
            </p:cNvSpPr>
            <p:nvPr/>
          </p:nvSpPr>
          <p:spPr bwMode="auto">
            <a:xfrm>
              <a:off x="2322" y="2108"/>
              <a:ext cx="387" cy="103"/>
            </a:xfrm>
            <a:prstGeom prst="rect">
              <a:avLst/>
            </a:prstGeom>
            <a:noFill/>
            <a:ln w="9525">
              <a:noFill/>
              <a:miter lim="800000"/>
              <a:headEnd/>
              <a:tailEnd/>
            </a:ln>
          </p:spPr>
          <p:txBody>
            <a:bodyPr wrap="none" lIns="0" tIns="0" rIns="0" bIns="0">
              <a:spAutoFit/>
            </a:bodyPr>
            <a:lstStyle/>
            <a:p>
              <a:pPr>
                <a:defRPr/>
              </a:pPr>
              <a:r>
                <a:rPr lang="en-US" altLang="zh-CN" sz="2000" dirty="0">
                  <a:latin typeface="+mn-lt"/>
                </a:rPr>
                <a:t>- minute : int</a:t>
              </a:r>
            </a:p>
          </p:txBody>
        </p:sp>
        <p:sp>
          <p:nvSpPr>
            <p:cNvPr id="27" name="Rectangle 12"/>
            <p:cNvSpPr>
              <a:spLocks noChangeArrowheads="1"/>
            </p:cNvSpPr>
            <p:nvPr/>
          </p:nvSpPr>
          <p:spPr bwMode="auto">
            <a:xfrm>
              <a:off x="2322" y="2204"/>
              <a:ext cx="380" cy="103"/>
            </a:xfrm>
            <a:prstGeom prst="rect">
              <a:avLst/>
            </a:prstGeom>
            <a:noFill/>
            <a:ln w="9525">
              <a:noFill/>
              <a:miter lim="800000"/>
              <a:headEnd/>
              <a:tailEnd/>
            </a:ln>
          </p:spPr>
          <p:txBody>
            <a:bodyPr wrap="none" lIns="0" tIns="0" rIns="0" bIns="0">
              <a:spAutoFit/>
            </a:bodyPr>
            <a:lstStyle/>
            <a:p>
              <a:pPr>
                <a:defRPr/>
              </a:pPr>
              <a:r>
                <a:rPr lang="en-US" altLang="zh-CN" sz="2000" dirty="0">
                  <a:latin typeface="+mn-lt"/>
                </a:rPr>
                <a:t>- second : int</a:t>
              </a:r>
            </a:p>
          </p:txBody>
        </p:sp>
      </p:grpSp>
      <p:grpSp>
        <p:nvGrpSpPr>
          <p:cNvPr id="64518" name="Group 25"/>
          <p:cNvGrpSpPr>
            <a:grpSpLocks/>
          </p:cNvGrpSpPr>
          <p:nvPr/>
        </p:nvGrpSpPr>
        <p:grpSpPr bwMode="auto">
          <a:xfrm>
            <a:off x="2362200" y="4191000"/>
            <a:ext cx="4419600" cy="2286000"/>
            <a:chOff x="2305" y="1813"/>
            <a:chExt cx="1145" cy="687"/>
          </a:xfrm>
        </p:grpSpPr>
        <p:sp>
          <p:nvSpPr>
            <p:cNvPr id="29" name="Rectangle 22"/>
            <p:cNvSpPr>
              <a:spLocks noChangeArrowheads="1"/>
            </p:cNvSpPr>
            <p:nvPr/>
          </p:nvSpPr>
          <p:spPr bwMode="auto">
            <a:xfrm>
              <a:off x="2305" y="1813"/>
              <a:ext cx="1145" cy="687"/>
            </a:xfrm>
            <a:prstGeom prst="rect">
              <a:avLst/>
            </a:prstGeom>
            <a:noFill/>
            <a:ln w="3175">
              <a:solidFill>
                <a:schemeClr val="tx1"/>
              </a:solidFill>
              <a:miter lim="800000"/>
              <a:headEnd/>
              <a:tailEnd/>
            </a:ln>
          </p:spPr>
          <p:txBody>
            <a:bodyPr/>
            <a:lstStyle/>
            <a:p>
              <a:pPr>
                <a:defRPr/>
              </a:pPr>
              <a:endParaRPr lang="zh-CN" altLang="en-US">
                <a:latin typeface="+mn-lt"/>
              </a:endParaRPr>
            </a:p>
          </p:txBody>
        </p:sp>
        <p:sp>
          <p:nvSpPr>
            <p:cNvPr id="30" name="Rectangle 23"/>
            <p:cNvSpPr>
              <a:spLocks noChangeArrowheads="1"/>
            </p:cNvSpPr>
            <p:nvPr/>
          </p:nvSpPr>
          <p:spPr bwMode="auto">
            <a:xfrm>
              <a:off x="2400" y="1872"/>
              <a:ext cx="472" cy="92"/>
            </a:xfrm>
            <a:prstGeom prst="rect">
              <a:avLst/>
            </a:prstGeom>
            <a:noFill/>
            <a:ln w="9525">
              <a:noFill/>
              <a:miter lim="800000"/>
              <a:headEnd/>
              <a:tailEnd/>
            </a:ln>
          </p:spPr>
          <p:txBody>
            <a:bodyPr wrap="none" lIns="0" tIns="0" rIns="0" bIns="0">
              <a:spAutoFit/>
            </a:bodyPr>
            <a:lstStyle/>
            <a:p>
              <a:pPr>
                <a:defRPr/>
              </a:pPr>
              <a:r>
                <a:rPr lang="en-US" altLang="zh-CN" sz="2000" u="sng" dirty="0" err="1">
                  <a:latin typeface="+mn-lt"/>
                </a:rPr>
                <a:t>myClock</a:t>
              </a:r>
              <a:r>
                <a:rPr lang="en-US" altLang="zh-CN" sz="2000" u="sng" dirty="0">
                  <a:latin typeface="+mn-lt"/>
                </a:rPr>
                <a:t> : Clock</a:t>
              </a:r>
            </a:p>
          </p:txBody>
        </p:sp>
      </p:grpSp>
      <p:sp>
        <p:nvSpPr>
          <p:cNvPr id="1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60</a:t>
            </a:fld>
            <a:endParaRPr lang="en-US" altLang="zh-CN" dirty="0"/>
          </a:p>
        </p:txBody>
      </p:sp>
    </p:spTree>
    <p:extLst>
      <p:ext uri="{BB962C8B-B14F-4D97-AF65-F5344CB8AC3E}">
        <p14:creationId xmlns:p14="http://schemas.microsoft.com/office/powerpoint/2010/main" val="44250214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0" y="937418"/>
            <a:ext cx="6704013" cy="954087"/>
          </a:xfrm>
        </p:spPr>
        <p:txBody>
          <a:bodyPr/>
          <a:lstStyle/>
          <a:p>
            <a:pPr algn="l" eaLnBrk="1" hangingPunct="1"/>
            <a:r>
              <a:rPr lang="zh-CN" altLang="en-US" dirty="0"/>
              <a:t>几种关系的图形标识</a:t>
            </a:r>
          </a:p>
        </p:txBody>
      </p:sp>
      <p:sp>
        <p:nvSpPr>
          <p:cNvPr id="65539" name="内容占位符 2"/>
          <p:cNvSpPr>
            <a:spLocks noGrp="1"/>
          </p:cNvSpPr>
          <p:nvPr>
            <p:ph idx="1"/>
          </p:nvPr>
        </p:nvSpPr>
        <p:spPr>
          <a:xfrm>
            <a:off x="504825" y="1828800"/>
            <a:ext cx="8029575" cy="4953000"/>
          </a:xfrm>
        </p:spPr>
        <p:txBody>
          <a:bodyPr/>
          <a:lstStyle/>
          <a:p>
            <a:pPr eaLnBrk="1" hangingPunct="1"/>
            <a:r>
              <a:rPr lang="zh-CN" altLang="en-US" sz="2800" dirty="0"/>
              <a:t>依赖关系</a:t>
            </a:r>
          </a:p>
          <a:p>
            <a:pPr eaLnBrk="1" hangingPunct="1"/>
            <a:endParaRPr lang="zh-CN" altLang="en-US" sz="2800" dirty="0"/>
          </a:p>
          <a:p>
            <a:pPr eaLnBrk="1" hangingPunct="1"/>
            <a:endParaRPr lang="zh-CN" altLang="en-US" sz="2800" dirty="0"/>
          </a:p>
          <a:p>
            <a:pPr marL="571500" lvl="1" indent="0" eaLnBrk="1" hangingPunct="1">
              <a:buFontTx/>
              <a:buNone/>
            </a:pPr>
            <a:r>
              <a:rPr lang="zh-CN" altLang="en-US" sz="2400" dirty="0"/>
              <a:t>图中的“类</a:t>
            </a:r>
            <a:r>
              <a:rPr lang="en-US" altLang="zh-CN" sz="2400" dirty="0"/>
              <a:t>A”</a:t>
            </a:r>
            <a:r>
              <a:rPr lang="zh-CN" altLang="en-US" sz="2400" dirty="0"/>
              <a:t>是源，“类</a:t>
            </a:r>
            <a:r>
              <a:rPr lang="en-US" altLang="zh-CN" sz="2400" dirty="0"/>
              <a:t>B”</a:t>
            </a:r>
            <a:r>
              <a:rPr lang="zh-CN" altLang="en-US" sz="2400" dirty="0"/>
              <a:t>是目标，表示“类</a:t>
            </a:r>
            <a:r>
              <a:rPr lang="en-US" altLang="zh-CN" sz="2400" dirty="0"/>
              <a:t>A”</a:t>
            </a:r>
            <a:r>
              <a:rPr lang="zh-CN" altLang="en-US" sz="2400" dirty="0"/>
              <a:t>使用了“类</a:t>
            </a:r>
            <a:r>
              <a:rPr lang="en-US" altLang="zh-CN" sz="2400" dirty="0"/>
              <a:t>B”</a:t>
            </a:r>
            <a:r>
              <a:rPr lang="zh-CN" altLang="en-US" sz="2400" dirty="0"/>
              <a:t>，或称“类</a:t>
            </a:r>
            <a:r>
              <a:rPr lang="en-US" altLang="zh-CN" sz="2400" dirty="0"/>
              <a:t>A”</a:t>
            </a:r>
            <a:r>
              <a:rPr lang="zh-CN" altLang="en-US" sz="2400" dirty="0"/>
              <a:t>依赖“类</a:t>
            </a:r>
            <a:r>
              <a:rPr lang="en-US" altLang="zh-CN" sz="2400" dirty="0"/>
              <a:t>B”</a:t>
            </a:r>
          </a:p>
          <a:p>
            <a:pPr eaLnBrk="1" hangingPunct="1"/>
            <a:endParaRPr lang="zh-CN" altLang="en-US" sz="2800" dirty="0"/>
          </a:p>
        </p:txBody>
      </p:sp>
      <p:grpSp>
        <p:nvGrpSpPr>
          <p:cNvPr id="65542" name="Group 4"/>
          <p:cNvGrpSpPr>
            <a:grpSpLocks/>
          </p:cNvGrpSpPr>
          <p:nvPr/>
        </p:nvGrpSpPr>
        <p:grpSpPr bwMode="auto">
          <a:xfrm>
            <a:off x="1295400" y="2786063"/>
            <a:ext cx="6613525" cy="536575"/>
            <a:chOff x="3265" y="11164"/>
            <a:chExt cx="5796" cy="470"/>
          </a:xfrm>
        </p:grpSpPr>
        <p:sp>
          <p:nvSpPr>
            <p:cNvPr id="65543" name="Text Box 5"/>
            <p:cNvSpPr txBox="1">
              <a:spLocks noChangeArrowheads="1"/>
            </p:cNvSpPr>
            <p:nvPr/>
          </p:nvSpPr>
          <p:spPr bwMode="auto">
            <a:xfrm>
              <a:off x="3265" y="11169"/>
              <a:ext cx="1218" cy="4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dirty="0">
                  <a:latin typeface="+mn-lt"/>
                  <a:ea typeface="+mn-ea"/>
                </a:rPr>
                <a:t>类 </a:t>
              </a:r>
              <a:r>
                <a:rPr kumimoji="0" lang="en-US" altLang="zh-CN" dirty="0">
                  <a:latin typeface="+mn-lt"/>
                  <a:ea typeface="+mn-ea"/>
                </a:rPr>
                <a:t>A</a:t>
              </a:r>
            </a:p>
          </p:txBody>
        </p:sp>
        <p:sp>
          <p:nvSpPr>
            <p:cNvPr id="65544" name="Line 6"/>
            <p:cNvSpPr>
              <a:spLocks noChangeShapeType="1"/>
            </p:cNvSpPr>
            <p:nvPr/>
          </p:nvSpPr>
          <p:spPr bwMode="auto">
            <a:xfrm>
              <a:off x="4483" y="11364"/>
              <a:ext cx="3360" cy="23"/>
            </a:xfrm>
            <a:prstGeom prst="line">
              <a:avLst/>
            </a:prstGeom>
            <a:noFill/>
            <a:ln w="12700">
              <a:solidFill>
                <a:schemeClr val="tx1"/>
              </a:solidFill>
              <a:prstDash val="dash"/>
              <a:round/>
              <a:headEnd/>
              <a:tailEnd type="arrow" w="med" len="lg"/>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65545" name="Text Box 7"/>
            <p:cNvSpPr txBox="1">
              <a:spLocks noChangeArrowheads="1"/>
            </p:cNvSpPr>
            <p:nvPr/>
          </p:nvSpPr>
          <p:spPr bwMode="auto">
            <a:xfrm>
              <a:off x="7843" y="11164"/>
              <a:ext cx="1218" cy="4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a:latin typeface="+mn-lt"/>
                  <a:ea typeface="+mn-ea"/>
                </a:rPr>
                <a:t>类 </a:t>
              </a:r>
              <a:r>
                <a:rPr kumimoji="0" lang="en-US" altLang="zh-CN">
                  <a:latin typeface="+mn-lt"/>
                  <a:ea typeface="+mn-ea"/>
                </a:rPr>
                <a:t>B</a:t>
              </a:r>
            </a:p>
          </p:txBody>
        </p:sp>
      </p:grpSp>
      <p:sp>
        <p:nvSpPr>
          <p:cNvPr id="10"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61</a:t>
            </a:fld>
            <a:endParaRPr lang="en-US" altLang="zh-CN" dirty="0"/>
          </a:p>
        </p:txBody>
      </p:sp>
      <p:sp>
        <p:nvSpPr>
          <p:cNvPr id="11" name="标题 4"/>
          <p:cNvSpPr txBox="1">
            <a:spLocks/>
          </p:cNvSpPr>
          <p:nvPr/>
        </p:nvSpPr>
        <p:spPr>
          <a:xfrm>
            <a:off x="1347788" y="257175"/>
            <a:ext cx="6500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endParaRPr lang="en-US" altLang="zh-CN" dirty="0"/>
          </a:p>
          <a:p>
            <a:r>
              <a:rPr lang="zh-CN" altLang="en-US" dirty="0"/>
              <a:t> </a:t>
            </a:r>
            <a:r>
              <a:rPr lang="en-US" altLang="zh-CN" dirty="0"/>
              <a:t>—— 4.5.2 UML</a:t>
            </a:r>
            <a:r>
              <a:rPr lang="zh-CN" altLang="en-US" dirty="0"/>
              <a:t>类图</a:t>
            </a:r>
          </a:p>
        </p:txBody>
      </p:sp>
    </p:spTree>
    <p:extLst>
      <p:ext uri="{BB962C8B-B14F-4D97-AF65-F5344CB8AC3E}">
        <p14:creationId xmlns:p14="http://schemas.microsoft.com/office/powerpoint/2010/main" val="280867458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0" y="946568"/>
            <a:ext cx="6704013" cy="954087"/>
          </a:xfrm>
        </p:spPr>
        <p:txBody>
          <a:bodyPr/>
          <a:lstStyle/>
          <a:p>
            <a:pPr algn="l" eaLnBrk="1" hangingPunct="1"/>
            <a:r>
              <a:rPr lang="zh-CN" altLang="en-US" dirty="0"/>
              <a:t>几种关系的图形标识</a:t>
            </a:r>
          </a:p>
        </p:txBody>
      </p:sp>
      <p:sp>
        <p:nvSpPr>
          <p:cNvPr id="66563" name="内容占位符 2"/>
          <p:cNvSpPr>
            <a:spLocks noGrp="1"/>
          </p:cNvSpPr>
          <p:nvPr>
            <p:ph idx="1"/>
          </p:nvPr>
        </p:nvSpPr>
        <p:spPr>
          <a:xfrm>
            <a:off x="581025" y="1905000"/>
            <a:ext cx="8029575" cy="4953000"/>
          </a:xfrm>
        </p:spPr>
        <p:txBody>
          <a:bodyPr/>
          <a:lstStyle/>
          <a:p>
            <a:pPr eaLnBrk="1" hangingPunct="1">
              <a:lnSpc>
                <a:spcPct val="90000"/>
              </a:lnSpc>
            </a:pPr>
            <a:r>
              <a:rPr lang="zh-CN" altLang="en-US" sz="2800" dirty="0"/>
              <a:t>作用关系</a:t>
            </a:r>
            <a:r>
              <a:rPr lang="en-US" altLang="zh-CN" sz="2800" dirty="0"/>
              <a:t>——</a:t>
            </a:r>
            <a:r>
              <a:rPr lang="zh-CN" altLang="en-US" sz="2800" dirty="0"/>
              <a:t>关联</a:t>
            </a:r>
          </a:p>
          <a:p>
            <a:pPr eaLnBrk="1" hangingPunct="1">
              <a:lnSpc>
                <a:spcPct val="90000"/>
              </a:lnSpc>
            </a:pPr>
            <a:endParaRPr lang="zh-CN" altLang="en-US" sz="2800" dirty="0"/>
          </a:p>
          <a:p>
            <a:pPr eaLnBrk="1" hangingPunct="1">
              <a:lnSpc>
                <a:spcPct val="90000"/>
              </a:lnSpc>
            </a:pPr>
            <a:endParaRPr lang="zh-CN" altLang="en-US" sz="2800" dirty="0"/>
          </a:p>
          <a:p>
            <a:pPr eaLnBrk="1" hangingPunct="1">
              <a:lnSpc>
                <a:spcPct val="90000"/>
              </a:lnSpc>
            </a:pPr>
            <a:endParaRPr lang="zh-CN" altLang="en-US" sz="2800" dirty="0"/>
          </a:p>
          <a:p>
            <a:pPr marL="666750" lvl="1" indent="0" eaLnBrk="1" hangingPunct="1">
              <a:lnSpc>
                <a:spcPct val="90000"/>
              </a:lnSpc>
              <a:buFontTx/>
              <a:buNone/>
            </a:pPr>
            <a:r>
              <a:rPr lang="zh-CN" altLang="en-US" sz="2400" dirty="0"/>
              <a:t>图中的“重数</a:t>
            </a:r>
            <a:r>
              <a:rPr lang="en-US" altLang="zh-CN" sz="2400" dirty="0"/>
              <a:t>A”</a:t>
            </a:r>
            <a:r>
              <a:rPr lang="zh-CN" altLang="en-US" sz="2400" dirty="0"/>
              <a:t>决定了类</a:t>
            </a:r>
            <a:r>
              <a:rPr lang="en-US" altLang="zh-CN" sz="2400" dirty="0"/>
              <a:t>B</a:t>
            </a:r>
            <a:r>
              <a:rPr lang="zh-CN" altLang="en-US" sz="2400" dirty="0"/>
              <a:t>的每个对象与类</a:t>
            </a:r>
            <a:r>
              <a:rPr lang="en-US" altLang="zh-CN" sz="2400" dirty="0"/>
              <a:t>A</a:t>
            </a:r>
            <a:r>
              <a:rPr lang="zh-CN" altLang="en-US" sz="2400" dirty="0"/>
              <a:t>的多少个对象发生作用，同样“重数</a:t>
            </a:r>
            <a:r>
              <a:rPr lang="en-US" altLang="zh-CN" sz="2400" dirty="0"/>
              <a:t>B”</a:t>
            </a:r>
            <a:r>
              <a:rPr lang="zh-CN" altLang="en-US" sz="2400" dirty="0"/>
              <a:t>决定了类</a:t>
            </a:r>
            <a:r>
              <a:rPr lang="en-US" altLang="zh-CN" sz="2400" dirty="0"/>
              <a:t>A</a:t>
            </a:r>
            <a:r>
              <a:rPr lang="zh-CN" altLang="en-US" sz="2400" dirty="0"/>
              <a:t>的每个对象与类</a:t>
            </a:r>
            <a:r>
              <a:rPr lang="en-US" altLang="zh-CN" sz="2400" dirty="0"/>
              <a:t>B</a:t>
            </a:r>
            <a:r>
              <a:rPr lang="zh-CN" altLang="en-US" sz="2400" dirty="0"/>
              <a:t>的多少个对象发生作用。</a:t>
            </a:r>
          </a:p>
        </p:txBody>
      </p:sp>
      <p:grpSp>
        <p:nvGrpSpPr>
          <p:cNvPr id="66566" name="Group 13"/>
          <p:cNvGrpSpPr>
            <a:grpSpLocks/>
          </p:cNvGrpSpPr>
          <p:nvPr/>
        </p:nvGrpSpPr>
        <p:grpSpPr bwMode="auto">
          <a:xfrm>
            <a:off x="2000250" y="2590800"/>
            <a:ext cx="4953000" cy="990600"/>
            <a:chOff x="1536" y="1776"/>
            <a:chExt cx="2688" cy="397"/>
          </a:xfrm>
        </p:grpSpPr>
        <p:sp>
          <p:nvSpPr>
            <p:cNvPr id="66567" name="Text Box 5"/>
            <p:cNvSpPr txBox="1">
              <a:spLocks noChangeArrowheads="1"/>
            </p:cNvSpPr>
            <p:nvPr/>
          </p:nvSpPr>
          <p:spPr bwMode="auto">
            <a:xfrm>
              <a:off x="1536" y="1894"/>
              <a:ext cx="487" cy="1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a:latin typeface="+mn-lt"/>
                  <a:ea typeface="+mn-ea"/>
                </a:rPr>
                <a:t>类 </a:t>
              </a:r>
              <a:r>
                <a:rPr kumimoji="0" lang="en-US" altLang="zh-CN">
                  <a:latin typeface="+mn-lt"/>
                  <a:ea typeface="+mn-ea"/>
                </a:rPr>
                <a:t>A</a:t>
              </a:r>
            </a:p>
          </p:txBody>
        </p:sp>
        <p:sp>
          <p:nvSpPr>
            <p:cNvPr id="66568" name="Line 6"/>
            <p:cNvSpPr>
              <a:spLocks noChangeShapeType="1"/>
            </p:cNvSpPr>
            <p:nvPr/>
          </p:nvSpPr>
          <p:spPr bwMode="auto">
            <a:xfrm>
              <a:off x="2023" y="1975"/>
              <a:ext cx="17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66569" name="Text Box 7"/>
            <p:cNvSpPr txBox="1">
              <a:spLocks noChangeArrowheads="1"/>
            </p:cNvSpPr>
            <p:nvPr/>
          </p:nvSpPr>
          <p:spPr bwMode="auto">
            <a:xfrm>
              <a:off x="2040" y="1776"/>
              <a:ext cx="62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zh-CN" altLang="en-US" dirty="0">
                  <a:latin typeface="+mn-lt"/>
                  <a:ea typeface="+mn-ea"/>
                </a:rPr>
                <a:t>重数</a:t>
              </a:r>
              <a:r>
                <a:rPr kumimoji="0" lang="en-US" altLang="zh-CN" dirty="0">
                  <a:latin typeface="+mn-lt"/>
                  <a:ea typeface="+mn-ea"/>
                </a:rPr>
                <a:t>A</a:t>
              </a:r>
            </a:p>
          </p:txBody>
        </p:sp>
        <p:sp>
          <p:nvSpPr>
            <p:cNvPr id="66570" name="Text Box 8"/>
            <p:cNvSpPr txBox="1">
              <a:spLocks noChangeArrowheads="1"/>
            </p:cNvSpPr>
            <p:nvPr/>
          </p:nvSpPr>
          <p:spPr bwMode="auto">
            <a:xfrm>
              <a:off x="3737" y="1894"/>
              <a:ext cx="487" cy="1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a:latin typeface="+mn-lt"/>
                  <a:ea typeface="+mn-ea"/>
                </a:rPr>
                <a:t>类 </a:t>
              </a:r>
              <a:r>
                <a:rPr kumimoji="0" lang="en-US" altLang="zh-CN">
                  <a:latin typeface="+mn-lt"/>
                  <a:ea typeface="+mn-ea"/>
                </a:rPr>
                <a:t>B</a:t>
              </a:r>
            </a:p>
          </p:txBody>
        </p:sp>
        <p:sp>
          <p:nvSpPr>
            <p:cNvPr id="66571" name="Text Box 9"/>
            <p:cNvSpPr txBox="1">
              <a:spLocks noChangeArrowheads="1"/>
            </p:cNvSpPr>
            <p:nvPr/>
          </p:nvSpPr>
          <p:spPr bwMode="auto">
            <a:xfrm>
              <a:off x="3149" y="1776"/>
              <a:ext cx="58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zh-CN" altLang="en-US" dirty="0">
                  <a:latin typeface="+mn-lt"/>
                  <a:ea typeface="+mn-ea"/>
                </a:rPr>
                <a:t>重数</a:t>
              </a:r>
              <a:r>
                <a:rPr kumimoji="0" lang="en-US" altLang="zh-CN" dirty="0">
                  <a:latin typeface="+mn-lt"/>
                  <a:ea typeface="+mn-ea"/>
                </a:rPr>
                <a:t>B</a:t>
              </a:r>
            </a:p>
          </p:txBody>
        </p:sp>
        <p:sp>
          <p:nvSpPr>
            <p:cNvPr id="66572" name="Text Box 10"/>
            <p:cNvSpPr txBox="1">
              <a:spLocks noChangeArrowheads="1"/>
            </p:cNvSpPr>
            <p:nvPr/>
          </p:nvSpPr>
          <p:spPr bwMode="auto">
            <a:xfrm>
              <a:off x="2040" y="1975"/>
              <a:ext cx="40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endParaRPr kumimoji="0" lang="zh-CN" altLang="zh-CN">
                <a:latin typeface="+mn-lt"/>
                <a:ea typeface="+mn-ea"/>
              </a:endParaRPr>
            </a:p>
          </p:txBody>
        </p:sp>
        <p:sp>
          <p:nvSpPr>
            <p:cNvPr id="66573" name="Text Box 11"/>
            <p:cNvSpPr txBox="1">
              <a:spLocks noChangeArrowheads="1"/>
            </p:cNvSpPr>
            <p:nvPr/>
          </p:nvSpPr>
          <p:spPr bwMode="auto">
            <a:xfrm>
              <a:off x="3334" y="1975"/>
              <a:ext cx="38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endParaRPr kumimoji="0" lang="zh-CN" altLang="zh-CN">
                <a:latin typeface="+mn-lt"/>
                <a:ea typeface="+mn-ea"/>
              </a:endParaRPr>
            </a:p>
          </p:txBody>
        </p:sp>
        <p:sp>
          <p:nvSpPr>
            <p:cNvPr id="66574" name="Text Box 12"/>
            <p:cNvSpPr txBox="1">
              <a:spLocks noChangeArrowheads="1"/>
            </p:cNvSpPr>
            <p:nvPr/>
          </p:nvSpPr>
          <p:spPr bwMode="auto">
            <a:xfrm>
              <a:off x="2662" y="1776"/>
              <a:ext cx="40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endParaRPr kumimoji="0" lang="zh-CN" altLang="zh-CN">
                <a:latin typeface="+mn-lt"/>
                <a:ea typeface="+mn-ea"/>
              </a:endParaRPr>
            </a:p>
          </p:txBody>
        </p:sp>
      </p:grpSp>
      <p:sp>
        <p:nvSpPr>
          <p:cNvPr id="1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62</a:t>
            </a:fld>
            <a:endParaRPr lang="en-US" altLang="zh-CN" dirty="0"/>
          </a:p>
        </p:txBody>
      </p:sp>
      <p:sp>
        <p:nvSpPr>
          <p:cNvPr id="16" name="标题 4"/>
          <p:cNvSpPr txBox="1">
            <a:spLocks/>
          </p:cNvSpPr>
          <p:nvPr/>
        </p:nvSpPr>
        <p:spPr>
          <a:xfrm>
            <a:off x="1347788" y="257175"/>
            <a:ext cx="6500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endParaRPr lang="en-US" altLang="zh-CN" dirty="0"/>
          </a:p>
          <a:p>
            <a:r>
              <a:rPr lang="zh-CN" altLang="en-US" dirty="0"/>
              <a:t> </a:t>
            </a:r>
            <a:r>
              <a:rPr lang="en-US" altLang="zh-CN" dirty="0"/>
              <a:t>—— 4.5.2 UML</a:t>
            </a:r>
            <a:r>
              <a:rPr lang="zh-CN" altLang="en-US" dirty="0"/>
              <a:t>类图</a:t>
            </a:r>
          </a:p>
        </p:txBody>
      </p:sp>
    </p:spTree>
    <p:extLst>
      <p:ext uri="{BB962C8B-B14F-4D97-AF65-F5344CB8AC3E}">
        <p14:creationId xmlns:p14="http://schemas.microsoft.com/office/powerpoint/2010/main" val="134051632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0" y="914400"/>
            <a:ext cx="8229600" cy="1066800"/>
          </a:xfrm>
        </p:spPr>
        <p:txBody>
          <a:bodyPr/>
          <a:lstStyle/>
          <a:p>
            <a:pPr algn="l" eaLnBrk="1" hangingPunct="1"/>
            <a:r>
              <a:rPr lang="zh-CN" altLang="en-US" dirty="0"/>
              <a:t>几种关系的图形标识</a:t>
            </a:r>
          </a:p>
        </p:txBody>
      </p:sp>
      <p:sp>
        <p:nvSpPr>
          <p:cNvPr id="67587" name="内容占位符 2"/>
          <p:cNvSpPr>
            <a:spLocks noGrp="1"/>
          </p:cNvSpPr>
          <p:nvPr>
            <p:ph idx="1"/>
          </p:nvPr>
        </p:nvSpPr>
        <p:spPr>
          <a:xfrm>
            <a:off x="457200" y="1905000"/>
            <a:ext cx="8229600" cy="4724400"/>
          </a:xfrm>
        </p:spPr>
        <p:txBody>
          <a:bodyPr/>
          <a:lstStyle/>
          <a:p>
            <a:pPr eaLnBrk="1" hangingPunct="1"/>
            <a:r>
              <a:rPr lang="zh-CN" altLang="en-US" sz="2800" dirty="0"/>
              <a:t>包含关系</a:t>
            </a:r>
            <a:r>
              <a:rPr lang="en-US" altLang="zh-CN" sz="2800" dirty="0">
                <a:latin typeface="宋体" panose="02010600030101010101" pitchFamily="2" charset="-122"/>
              </a:rPr>
              <a:t>——</a:t>
            </a:r>
            <a:r>
              <a:rPr lang="zh-CN" altLang="en-US" sz="2800" dirty="0"/>
              <a:t>聚集和组合</a:t>
            </a:r>
          </a:p>
          <a:p>
            <a:pPr eaLnBrk="1" hangingPunct="1">
              <a:lnSpc>
                <a:spcPct val="90000"/>
              </a:lnSpc>
              <a:buFont typeface="Georgia" panose="02040502050405020303" pitchFamily="18" charset="0"/>
              <a:buNone/>
            </a:pPr>
            <a:endParaRPr lang="zh-CN" altLang="en-US" sz="2800" dirty="0">
              <a:latin typeface="宋体" panose="02010600030101010101" pitchFamily="2" charset="-122"/>
            </a:endParaRPr>
          </a:p>
          <a:p>
            <a:pPr eaLnBrk="1" hangingPunct="1">
              <a:lnSpc>
                <a:spcPct val="90000"/>
              </a:lnSpc>
            </a:pPr>
            <a:endParaRPr lang="zh-CN" altLang="en-US" sz="2800" dirty="0">
              <a:latin typeface="宋体" panose="02010600030101010101" pitchFamily="2" charset="-122"/>
            </a:endParaRPr>
          </a:p>
          <a:p>
            <a:pPr eaLnBrk="1" hangingPunct="1">
              <a:lnSpc>
                <a:spcPct val="90000"/>
              </a:lnSpc>
            </a:pPr>
            <a:endParaRPr lang="zh-CN" altLang="en-US" sz="2800" dirty="0">
              <a:latin typeface="宋体" panose="02010600030101010101" pitchFamily="2" charset="-122"/>
            </a:endParaRPr>
          </a:p>
          <a:p>
            <a:pPr marL="666750" lvl="1" indent="0" eaLnBrk="1" hangingPunct="1">
              <a:lnSpc>
                <a:spcPct val="90000"/>
              </a:lnSpc>
              <a:buFont typeface="Georgia" panose="02040502050405020303" pitchFamily="18" charset="0"/>
              <a:buNone/>
            </a:pPr>
            <a:br>
              <a:rPr lang="en-US" altLang="zh-CN" sz="2400" dirty="0"/>
            </a:br>
            <a:endParaRPr lang="en-US" altLang="zh-CN" sz="2400" dirty="0"/>
          </a:p>
          <a:p>
            <a:pPr marL="666750" lvl="1" indent="0" eaLnBrk="1" hangingPunct="1">
              <a:lnSpc>
                <a:spcPct val="90000"/>
              </a:lnSpc>
              <a:buFont typeface="Georgia" panose="02040502050405020303" pitchFamily="18" charset="0"/>
              <a:buNone/>
            </a:pPr>
            <a:r>
              <a:rPr lang="en-US" altLang="zh-CN" sz="2400" dirty="0"/>
              <a:t>	   </a:t>
            </a:r>
            <a:r>
              <a:rPr lang="zh-CN" altLang="en-US" sz="2400" dirty="0"/>
              <a:t>共享聚集</a:t>
            </a:r>
            <a:r>
              <a:rPr lang="en-US" altLang="zh-CN" sz="2400" dirty="0"/>
              <a:t>	                </a:t>
            </a:r>
            <a:r>
              <a:rPr lang="zh-CN" altLang="en-US" sz="2400" dirty="0"/>
              <a:t>组成聚集（简称组合）</a:t>
            </a:r>
            <a:endParaRPr lang="en-US" altLang="zh-CN" sz="2400" dirty="0"/>
          </a:p>
          <a:p>
            <a:pPr marL="666750" lvl="1" indent="0" eaLnBrk="1" hangingPunct="1">
              <a:lnSpc>
                <a:spcPct val="90000"/>
              </a:lnSpc>
              <a:buFont typeface="Georgia" panose="02040502050405020303" pitchFamily="18" charset="0"/>
              <a:buNone/>
            </a:pPr>
            <a:r>
              <a:rPr lang="zh-CN" altLang="en-US" sz="2400" dirty="0"/>
              <a:t>聚集表示类之间的关系是整体与部分的关系，</a:t>
            </a:r>
            <a:r>
              <a:rPr lang="zh-CN" altLang="en-US" sz="2400" dirty="0">
                <a:latin typeface="宋体" panose="02010600030101010101" pitchFamily="2" charset="-122"/>
              </a:rPr>
              <a:t>“</a:t>
            </a:r>
            <a:r>
              <a:rPr lang="zh-CN" altLang="en-US" sz="2400" dirty="0"/>
              <a:t>包含</a:t>
            </a:r>
            <a:r>
              <a:rPr lang="zh-CN" altLang="en-US" sz="2400" dirty="0">
                <a:latin typeface="宋体" panose="02010600030101010101" pitchFamily="2" charset="-122"/>
              </a:rPr>
              <a:t>”</a:t>
            </a:r>
            <a:r>
              <a:rPr lang="zh-CN" altLang="en-US" sz="2400" dirty="0"/>
              <a:t>、</a:t>
            </a:r>
            <a:r>
              <a:rPr lang="zh-CN" altLang="en-US" sz="2400" dirty="0">
                <a:latin typeface="宋体" panose="02010600030101010101" pitchFamily="2" charset="-122"/>
              </a:rPr>
              <a:t>“</a:t>
            </a:r>
            <a:r>
              <a:rPr lang="zh-CN" altLang="en-US" sz="2400" dirty="0"/>
              <a:t>组成</a:t>
            </a:r>
            <a:r>
              <a:rPr lang="zh-CN" altLang="en-US" sz="2400" dirty="0">
                <a:latin typeface="宋体" panose="02010600030101010101" pitchFamily="2" charset="-122"/>
              </a:rPr>
              <a:t>”</a:t>
            </a:r>
            <a:r>
              <a:rPr lang="zh-CN" altLang="en-US" sz="2400" dirty="0"/>
              <a:t>、</a:t>
            </a:r>
            <a:r>
              <a:rPr lang="zh-CN" altLang="en-US" sz="2400" dirty="0">
                <a:latin typeface="宋体" panose="02010600030101010101" pitchFamily="2" charset="-122"/>
              </a:rPr>
              <a:t>“</a:t>
            </a:r>
            <a:r>
              <a:rPr lang="zh-CN" altLang="en-US" sz="2400" dirty="0"/>
              <a:t>分为</a:t>
            </a:r>
            <a:r>
              <a:rPr lang="en-US" altLang="zh-CN" sz="2400" dirty="0">
                <a:latin typeface="宋体" panose="02010600030101010101" pitchFamily="2" charset="-122"/>
              </a:rPr>
              <a:t>……</a:t>
            </a:r>
            <a:r>
              <a:rPr lang="zh-CN" altLang="en-US" sz="2400" dirty="0"/>
              <a:t>部分</a:t>
            </a:r>
            <a:r>
              <a:rPr lang="zh-CN" altLang="en-US" sz="2400" dirty="0">
                <a:latin typeface="宋体" panose="02010600030101010101" pitchFamily="2" charset="-122"/>
              </a:rPr>
              <a:t>”</a:t>
            </a:r>
            <a:r>
              <a:rPr lang="zh-CN" altLang="en-US" sz="2400" dirty="0"/>
              <a:t>等都是聚集关系。共享聚集：部分可以参加多个整体；组成聚集：整体拥有各个部分，整体与部分共存，如果整体不存在了，那么部分也就不存在了。</a:t>
            </a:r>
          </a:p>
        </p:txBody>
      </p:sp>
      <p:grpSp>
        <p:nvGrpSpPr>
          <p:cNvPr id="67590" name="Group 23"/>
          <p:cNvGrpSpPr>
            <a:grpSpLocks/>
          </p:cNvGrpSpPr>
          <p:nvPr/>
        </p:nvGrpSpPr>
        <p:grpSpPr bwMode="auto">
          <a:xfrm>
            <a:off x="1752600" y="2538413"/>
            <a:ext cx="5486400" cy="1957387"/>
            <a:chOff x="1584" y="1647"/>
            <a:chExt cx="3456" cy="1233"/>
          </a:xfrm>
        </p:grpSpPr>
        <p:sp>
          <p:nvSpPr>
            <p:cNvPr id="20" name="Text Box 6"/>
            <p:cNvSpPr txBox="1">
              <a:spLocks noChangeArrowheads="1"/>
            </p:cNvSpPr>
            <p:nvPr/>
          </p:nvSpPr>
          <p:spPr bwMode="auto">
            <a:xfrm>
              <a:off x="1593" y="1647"/>
              <a:ext cx="757" cy="227"/>
            </a:xfrm>
            <a:prstGeom prst="rect">
              <a:avLst/>
            </a:prstGeom>
            <a:noFill/>
            <a:ln w="9525">
              <a:solidFill>
                <a:schemeClr val="tx1"/>
              </a:solidFill>
              <a:miter lim="800000"/>
              <a:headEnd/>
              <a:tailEnd/>
            </a:ln>
          </p:spPr>
          <p:txBody>
            <a:bodyPr/>
            <a:lstStyle/>
            <a:p>
              <a:pPr algn="ctr" eaLnBrk="0" hangingPunct="0">
                <a:defRPr/>
              </a:pPr>
              <a:r>
                <a:rPr kumimoji="0" lang="zh-CN" altLang="en-US" sz="2000">
                  <a:latin typeface="+mn-lt"/>
                  <a:ea typeface="+mn-ea"/>
                </a:rPr>
                <a:t>类 </a:t>
              </a:r>
              <a:r>
                <a:rPr kumimoji="0" lang="en-US" altLang="zh-CN" sz="2000">
                  <a:latin typeface="+mn-lt"/>
                  <a:ea typeface="+mn-ea"/>
                </a:rPr>
                <a:t>A</a:t>
              </a:r>
            </a:p>
          </p:txBody>
        </p:sp>
        <p:sp>
          <p:nvSpPr>
            <p:cNvPr id="21" name="Text Box 7"/>
            <p:cNvSpPr txBox="1">
              <a:spLocks noChangeArrowheads="1"/>
            </p:cNvSpPr>
            <p:nvPr/>
          </p:nvSpPr>
          <p:spPr bwMode="auto">
            <a:xfrm>
              <a:off x="1584" y="2653"/>
              <a:ext cx="757" cy="227"/>
            </a:xfrm>
            <a:prstGeom prst="rect">
              <a:avLst/>
            </a:prstGeom>
            <a:noFill/>
            <a:ln w="9525">
              <a:solidFill>
                <a:schemeClr val="tx1"/>
              </a:solidFill>
              <a:miter lim="800000"/>
              <a:headEnd/>
              <a:tailEnd/>
            </a:ln>
          </p:spPr>
          <p:txBody>
            <a:bodyPr/>
            <a:lstStyle/>
            <a:p>
              <a:pPr algn="ctr" eaLnBrk="0" hangingPunct="0">
                <a:defRPr/>
              </a:pPr>
              <a:r>
                <a:rPr kumimoji="0" lang="zh-CN" altLang="en-US" sz="2000" dirty="0">
                  <a:latin typeface="+mn-lt"/>
                  <a:ea typeface="+mn-ea"/>
                </a:rPr>
                <a:t>类 </a:t>
              </a:r>
              <a:r>
                <a:rPr kumimoji="0" lang="en-US" altLang="zh-CN" sz="2000" dirty="0">
                  <a:latin typeface="+mn-lt"/>
                  <a:ea typeface="+mn-ea"/>
                </a:rPr>
                <a:t>B</a:t>
              </a:r>
            </a:p>
          </p:txBody>
        </p:sp>
        <p:sp>
          <p:nvSpPr>
            <p:cNvPr id="22" name="AutoShape 8"/>
            <p:cNvSpPr>
              <a:spLocks noChangeArrowheads="1"/>
            </p:cNvSpPr>
            <p:nvPr/>
          </p:nvSpPr>
          <p:spPr bwMode="auto">
            <a:xfrm>
              <a:off x="1904" y="1875"/>
              <a:ext cx="131" cy="152"/>
            </a:xfrm>
            <a:prstGeom prst="diamond">
              <a:avLst/>
            </a:prstGeom>
            <a:noFill/>
            <a:ln w="9525">
              <a:solidFill>
                <a:schemeClr val="tx1"/>
              </a:solidFill>
              <a:miter lim="800000"/>
              <a:headEnd/>
              <a:tailEnd/>
            </a:ln>
          </p:spPr>
          <p:txBody>
            <a:bodyPr/>
            <a:lstStyle/>
            <a:p>
              <a:pPr>
                <a:defRPr/>
              </a:pPr>
              <a:endParaRPr lang="zh-CN" altLang="en-US">
                <a:latin typeface="+mn-lt"/>
                <a:ea typeface="+mn-ea"/>
              </a:endParaRPr>
            </a:p>
          </p:txBody>
        </p:sp>
        <p:sp>
          <p:nvSpPr>
            <p:cNvPr id="23" name="Line 9"/>
            <p:cNvSpPr>
              <a:spLocks noChangeShapeType="1"/>
            </p:cNvSpPr>
            <p:nvPr/>
          </p:nvSpPr>
          <p:spPr bwMode="auto">
            <a:xfrm flipH="1">
              <a:off x="1969" y="2012"/>
              <a:ext cx="0" cy="635"/>
            </a:xfrm>
            <a:prstGeom prst="line">
              <a:avLst/>
            </a:prstGeom>
            <a:noFill/>
            <a:ln w="9525">
              <a:solidFill>
                <a:schemeClr val="tx1"/>
              </a:solidFill>
              <a:round/>
              <a:headEnd/>
              <a:tailEnd/>
            </a:ln>
          </p:spPr>
          <p:txBody>
            <a:bodyPr/>
            <a:lstStyle/>
            <a:p>
              <a:pPr>
                <a:defRPr/>
              </a:pPr>
              <a:endParaRPr lang="zh-CN" altLang="en-US">
                <a:latin typeface="+mn-lt"/>
                <a:ea typeface="+mn-ea"/>
              </a:endParaRPr>
            </a:p>
          </p:txBody>
        </p:sp>
        <p:sp>
          <p:nvSpPr>
            <p:cNvPr id="24" name="Text Box 10"/>
            <p:cNvSpPr txBox="1">
              <a:spLocks noChangeArrowheads="1"/>
            </p:cNvSpPr>
            <p:nvPr/>
          </p:nvSpPr>
          <p:spPr bwMode="auto">
            <a:xfrm>
              <a:off x="2035" y="1890"/>
              <a:ext cx="756" cy="242"/>
            </a:xfrm>
            <a:prstGeom prst="rect">
              <a:avLst/>
            </a:prstGeom>
            <a:noFill/>
            <a:ln w="9525">
              <a:noFill/>
              <a:miter lim="800000"/>
              <a:headEnd/>
              <a:tailEnd/>
            </a:ln>
          </p:spPr>
          <p:txBody>
            <a:bodyPr/>
            <a:lstStyle/>
            <a:p>
              <a:pPr algn="just" eaLnBrk="0" hangingPunct="0">
                <a:defRPr/>
              </a:pPr>
              <a:r>
                <a:rPr kumimoji="0" lang="zh-CN" altLang="en-US" sz="2000" dirty="0">
                  <a:latin typeface="+mn-lt"/>
                  <a:ea typeface="+mn-ea"/>
                </a:rPr>
                <a:t>重数</a:t>
              </a:r>
              <a:r>
                <a:rPr kumimoji="0" lang="en-US" altLang="zh-CN" sz="2000" dirty="0">
                  <a:latin typeface="+mn-lt"/>
                  <a:ea typeface="+mn-ea"/>
                </a:rPr>
                <a:t>A</a:t>
              </a:r>
            </a:p>
          </p:txBody>
        </p:sp>
        <p:sp>
          <p:nvSpPr>
            <p:cNvPr id="25" name="Text Box 11"/>
            <p:cNvSpPr txBox="1">
              <a:spLocks noChangeArrowheads="1"/>
            </p:cNvSpPr>
            <p:nvPr/>
          </p:nvSpPr>
          <p:spPr bwMode="auto">
            <a:xfrm>
              <a:off x="2022" y="2444"/>
              <a:ext cx="757" cy="243"/>
            </a:xfrm>
            <a:prstGeom prst="rect">
              <a:avLst/>
            </a:prstGeom>
            <a:noFill/>
            <a:ln w="9525">
              <a:noFill/>
              <a:miter lim="800000"/>
              <a:headEnd/>
              <a:tailEnd/>
            </a:ln>
          </p:spPr>
          <p:txBody>
            <a:bodyPr/>
            <a:lstStyle/>
            <a:p>
              <a:pPr algn="just" eaLnBrk="0" hangingPunct="0">
                <a:defRPr/>
              </a:pPr>
              <a:r>
                <a:rPr kumimoji="0" lang="zh-CN" altLang="en-US" sz="2000">
                  <a:latin typeface="+mn-lt"/>
                  <a:ea typeface="+mn-ea"/>
                </a:rPr>
                <a:t>重数</a:t>
              </a:r>
              <a:r>
                <a:rPr kumimoji="0" lang="en-US" altLang="zh-CN" sz="2000">
                  <a:latin typeface="+mn-lt"/>
                  <a:ea typeface="+mn-ea"/>
                </a:rPr>
                <a:t>B</a:t>
              </a:r>
            </a:p>
          </p:txBody>
        </p:sp>
        <p:sp>
          <p:nvSpPr>
            <p:cNvPr id="26" name="Text Box 12"/>
            <p:cNvSpPr txBox="1">
              <a:spLocks noChangeArrowheads="1"/>
            </p:cNvSpPr>
            <p:nvPr/>
          </p:nvSpPr>
          <p:spPr bwMode="auto">
            <a:xfrm>
              <a:off x="2004" y="2298"/>
              <a:ext cx="809" cy="241"/>
            </a:xfrm>
            <a:prstGeom prst="rect">
              <a:avLst/>
            </a:prstGeom>
            <a:noFill/>
            <a:ln w="9525">
              <a:noFill/>
              <a:miter lim="800000"/>
              <a:headEnd/>
              <a:tailEnd/>
            </a:ln>
          </p:spPr>
          <p:txBody>
            <a:bodyPr/>
            <a:lstStyle/>
            <a:p>
              <a:pPr algn="just" eaLnBrk="0" hangingPunct="0">
                <a:defRPr/>
              </a:pPr>
              <a:endParaRPr kumimoji="0" lang="zh-CN" altLang="zh-CN" sz="2000">
                <a:latin typeface="+mn-lt"/>
                <a:ea typeface="+mn-ea"/>
              </a:endParaRPr>
            </a:p>
          </p:txBody>
        </p:sp>
        <p:sp>
          <p:nvSpPr>
            <p:cNvPr id="27" name="Text Box 14"/>
            <p:cNvSpPr txBox="1">
              <a:spLocks noChangeArrowheads="1"/>
            </p:cNvSpPr>
            <p:nvPr/>
          </p:nvSpPr>
          <p:spPr bwMode="auto">
            <a:xfrm>
              <a:off x="3820" y="1647"/>
              <a:ext cx="757" cy="227"/>
            </a:xfrm>
            <a:prstGeom prst="rect">
              <a:avLst/>
            </a:prstGeom>
            <a:noFill/>
            <a:ln w="9525">
              <a:solidFill>
                <a:schemeClr val="tx1"/>
              </a:solidFill>
              <a:miter lim="800000"/>
              <a:headEnd/>
              <a:tailEnd/>
            </a:ln>
          </p:spPr>
          <p:txBody>
            <a:bodyPr/>
            <a:lstStyle/>
            <a:p>
              <a:pPr algn="ctr" eaLnBrk="0" hangingPunct="0">
                <a:defRPr/>
              </a:pPr>
              <a:r>
                <a:rPr kumimoji="0" lang="zh-CN" altLang="en-US" sz="2000">
                  <a:latin typeface="+mn-lt"/>
                  <a:ea typeface="+mn-ea"/>
                </a:rPr>
                <a:t>类 </a:t>
              </a:r>
              <a:r>
                <a:rPr kumimoji="0" lang="en-US" altLang="zh-CN" sz="2000">
                  <a:latin typeface="+mn-lt"/>
                  <a:ea typeface="+mn-ea"/>
                </a:rPr>
                <a:t>A</a:t>
              </a:r>
            </a:p>
          </p:txBody>
        </p:sp>
        <p:sp>
          <p:nvSpPr>
            <p:cNvPr id="28" name="Text Box 15"/>
            <p:cNvSpPr txBox="1">
              <a:spLocks noChangeArrowheads="1"/>
            </p:cNvSpPr>
            <p:nvPr/>
          </p:nvSpPr>
          <p:spPr bwMode="auto">
            <a:xfrm>
              <a:off x="3811" y="2650"/>
              <a:ext cx="757" cy="228"/>
            </a:xfrm>
            <a:prstGeom prst="rect">
              <a:avLst/>
            </a:prstGeom>
            <a:noFill/>
            <a:ln w="9525">
              <a:solidFill>
                <a:schemeClr val="tx1"/>
              </a:solidFill>
              <a:miter lim="800000"/>
              <a:headEnd/>
              <a:tailEnd/>
            </a:ln>
          </p:spPr>
          <p:txBody>
            <a:bodyPr/>
            <a:lstStyle/>
            <a:p>
              <a:pPr algn="ctr" eaLnBrk="0" hangingPunct="0">
                <a:defRPr/>
              </a:pPr>
              <a:r>
                <a:rPr kumimoji="0" lang="zh-CN" altLang="en-US" sz="2000">
                  <a:latin typeface="+mn-lt"/>
                  <a:ea typeface="+mn-ea"/>
                </a:rPr>
                <a:t>类 </a:t>
              </a:r>
              <a:r>
                <a:rPr kumimoji="0" lang="en-US" altLang="zh-CN" sz="2000">
                  <a:latin typeface="+mn-lt"/>
                  <a:ea typeface="+mn-ea"/>
                </a:rPr>
                <a:t>B</a:t>
              </a:r>
            </a:p>
          </p:txBody>
        </p:sp>
        <p:sp>
          <p:nvSpPr>
            <p:cNvPr id="29" name="AutoShape 16"/>
            <p:cNvSpPr>
              <a:spLocks noChangeArrowheads="1"/>
            </p:cNvSpPr>
            <p:nvPr/>
          </p:nvSpPr>
          <p:spPr bwMode="auto">
            <a:xfrm>
              <a:off x="4131" y="1874"/>
              <a:ext cx="130" cy="151"/>
            </a:xfrm>
            <a:prstGeom prst="diamond">
              <a:avLst/>
            </a:prstGeom>
            <a:solidFill>
              <a:schemeClr val="tx1"/>
            </a:solidFill>
            <a:ln w="9525">
              <a:solidFill>
                <a:schemeClr val="tx1"/>
              </a:solidFill>
              <a:miter lim="800000"/>
              <a:headEnd/>
              <a:tailEnd/>
            </a:ln>
          </p:spPr>
          <p:txBody>
            <a:bodyPr/>
            <a:lstStyle/>
            <a:p>
              <a:pPr>
                <a:defRPr/>
              </a:pPr>
              <a:endParaRPr lang="zh-CN" altLang="en-US">
                <a:latin typeface="+mn-lt"/>
                <a:ea typeface="+mn-ea"/>
              </a:endParaRPr>
            </a:p>
          </p:txBody>
        </p:sp>
        <p:sp>
          <p:nvSpPr>
            <p:cNvPr id="30" name="Line 17"/>
            <p:cNvSpPr>
              <a:spLocks noChangeShapeType="1"/>
            </p:cNvSpPr>
            <p:nvPr/>
          </p:nvSpPr>
          <p:spPr bwMode="auto">
            <a:xfrm flipH="1">
              <a:off x="4196" y="2011"/>
              <a:ext cx="0" cy="635"/>
            </a:xfrm>
            <a:prstGeom prst="line">
              <a:avLst/>
            </a:prstGeom>
            <a:noFill/>
            <a:ln w="9525">
              <a:solidFill>
                <a:schemeClr val="tx1"/>
              </a:solidFill>
              <a:round/>
              <a:headEnd/>
              <a:tailEnd/>
            </a:ln>
          </p:spPr>
          <p:txBody>
            <a:bodyPr/>
            <a:lstStyle/>
            <a:p>
              <a:pPr>
                <a:defRPr/>
              </a:pPr>
              <a:endParaRPr lang="zh-CN" altLang="en-US">
                <a:latin typeface="+mn-lt"/>
                <a:ea typeface="+mn-ea"/>
              </a:endParaRPr>
            </a:p>
          </p:txBody>
        </p:sp>
        <p:sp>
          <p:nvSpPr>
            <p:cNvPr id="31" name="Text Box 18"/>
            <p:cNvSpPr txBox="1">
              <a:spLocks noChangeArrowheads="1"/>
            </p:cNvSpPr>
            <p:nvPr/>
          </p:nvSpPr>
          <p:spPr bwMode="auto">
            <a:xfrm>
              <a:off x="4261" y="1859"/>
              <a:ext cx="757" cy="242"/>
            </a:xfrm>
            <a:prstGeom prst="rect">
              <a:avLst/>
            </a:prstGeom>
            <a:noFill/>
            <a:ln w="9525">
              <a:noFill/>
              <a:miter lim="800000"/>
              <a:headEnd/>
              <a:tailEnd/>
            </a:ln>
          </p:spPr>
          <p:txBody>
            <a:bodyPr/>
            <a:lstStyle/>
            <a:p>
              <a:pPr algn="just" eaLnBrk="0" hangingPunct="0">
                <a:defRPr/>
              </a:pPr>
              <a:r>
                <a:rPr kumimoji="0" lang="zh-CN" altLang="en-US" sz="2000">
                  <a:latin typeface="+mn-lt"/>
                  <a:ea typeface="+mn-ea"/>
                </a:rPr>
                <a:t>重数</a:t>
              </a:r>
              <a:r>
                <a:rPr kumimoji="0" lang="en-US" altLang="zh-CN" sz="2000">
                  <a:latin typeface="+mn-lt"/>
                  <a:ea typeface="+mn-ea"/>
                </a:rPr>
                <a:t>A</a:t>
              </a:r>
            </a:p>
          </p:txBody>
        </p:sp>
        <p:sp>
          <p:nvSpPr>
            <p:cNvPr id="32" name="Text Box 19"/>
            <p:cNvSpPr txBox="1">
              <a:spLocks noChangeArrowheads="1"/>
            </p:cNvSpPr>
            <p:nvPr/>
          </p:nvSpPr>
          <p:spPr bwMode="auto">
            <a:xfrm>
              <a:off x="4249" y="2434"/>
              <a:ext cx="757" cy="242"/>
            </a:xfrm>
            <a:prstGeom prst="rect">
              <a:avLst/>
            </a:prstGeom>
            <a:noFill/>
            <a:ln w="9525">
              <a:noFill/>
              <a:miter lim="800000"/>
              <a:headEnd/>
              <a:tailEnd/>
            </a:ln>
          </p:spPr>
          <p:txBody>
            <a:bodyPr/>
            <a:lstStyle/>
            <a:p>
              <a:pPr algn="just" eaLnBrk="0" hangingPunct="0">
                <a:defRPr/>
              </a:pPr>
              <a:r>
                <a:rPr kumimoji="0" lang="zh-CN" altLang="en-US" sz="2000">
                  <a:latin typeface="+mn-lt"/>
                  <a:ea typeface="+mn-ea"/>
                </a:rPr>
                <a:t>重数</a:t>
              </a:r>
              <a:r>
                <a:rPr kumimoji="0" lang="en-US" altLang="zh-CN" sz="2000">
                  <a:latin typeface="+mn-lt"/>
                  <a:ea typeface="+mn-ea"/>
                </a:rPr>
                <a:t>B</a:t>
              </a:r>
            </a:p>
          </p:txBody>
        </p:sp>
        <p:sp>
          <p:nvSpPr>
            <p:cNvPr id="33" name="Text Box 20"/>
            <p:cNvSpPr txBox="1">
              <a:spLocks noChangeArrowheads="1"/>
            </p:cNvSpPr>
            <p:nvPr/>
          </p:nvSpPr>
          <p:spPr bwMode="auto">
            <a:xfrm>
              <a:off x="4230" y="2253"/>
              <a:ext cx="810" cy="241"/>
            </a:xfrm>
            <a:prstGeom prst="rect">
              <a:avLst/>
            </a:prstGeom>
            <a:noFill/>
            <a:ln w="9525">
              <a:noFill/>
              <a:miter lim="800000"/>
              <a:headEnd/>
              <a:tailEnd/>
            </a:ln>
          </p:spPr>
          <p:txBody>
            <a:bodyPr/>
            <a:lstStyle/>
            <a:p>
              <a:pPr algn="just" eaLnBrk="0" hangingPunct="0">
                <a:defRPr/>
              </a:pPr>
              <a:endParaRPr kumimoji="0" lang="zh-CN" altLang="zh-CN" sz="2000">
                <a:latin typeface="+mn-lt"/>
                <a:ea typeface="+mn-ea"/>
              </a:endParaRPr>
            </a:p>
          </p:txBody>
        </p:sp>
      </p:grpSp>
      <p:sp>
        <p:nvSpPr>
          <p:cNvPr id="3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63</a:t>
            </a:fld>
            <a:endParaRPr lang="en-US" altLang="zh-CN" dirty="0"/>
          </a:p>
        </p:txBody>
      </p:sp>
      <p:sp>
        <p:nvSpPr>
          <p:cNvPr id="35" name="标题 4"/>
          <p:cNvSpPr txBox="1">
            <a:spLocks/>
          </p:cNvSpPr>
          <p:nvPr/>
        </p:nvSpPr>
        <p:spPr>
          <a:xfrm>
            <a:off x="1347788" y="257175"/>
            <a:ext cx="6500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endParaRPr lang="en-US" altLang="zh-CN" dirty="0"/>
          </a:p>
          <a:p>
            <a:r>
              <a:rPr lang="zh-CN" altLang="en-US" dirty="0"/>
              <a:t> </a:t>
            </a:r>
            <a:r>
              <a:rPr lang="en-US" altLang="zh-CN" dirty="0"/>
              <a:t>—— 4.5.2 UML</a:t>
            </a:r>
            <a:r>
              <a:rPr lang="zh-CN" altLang="en-US" dirty="0"/>
              <a:t>类图</a:t>
            </a:r>
          </a:p>
        </p:txBody>
      </p:sp>
    </p:spTree>
    <p:extLst>
      <p:ext uri="{BB962C8B-B14F-4D97-AF65-F5344CB8AC3E}">
        <p14:creationId xmlns:p14="http://schemas.microsoft.com/office/powerpoint/2010/main" val="317443786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0" y="950913"/>
            <a:ext cx="7696200" cy="954087"/>
          </a:xfrm>
        </p:spPr>
        <p:txBody>
          <a:bodyPr/>
          <a:lstStyle/>
          <a:p>
            <a:pPr algn="l"/>
            <a:r>
              <a:rPr lang="zh-CN" altLang="en-US" dirty="0"/>
              <a:t>例</a:t>
            </a:r>
            <a:r>
              <a:rPr lang="en-US" altLang="zh-CN" dirty="0"/>
              <a:t>4-5 </a:t>
            </a:r>
            <a:r>
              <a:rPr lang="zh-CN" altLang="en-US" dirty="0"/>
              <a:t>采用</a:t>
            </a:r>
            <a:r>
              <a:rPr lang="en-US" altLang="zh-CN" dirty="0"/>
              <a:t>UML</a:t>
            </a:r>
            <a:r>
              <a:rPr lang="zh-CN" altLang="en-US" dirty="0"/>
              <a:t>方法来描述例</a:t>
            </a:r>
            <a:r>
              <a:rPr lang="en-US" altLang="zh-CN" dirty="0"/>
              <a:t>4-4</a:t>
            </a:r>
            <a:r>
              <a:rPr lang="zh-CN" altLang="en-US" dirty="0"/>
              <a:t>中</a:t>
            </a:r>
            <a:r>
              <a:rPr lang="en-US" altLang="zh-CN" dirty="0"/>
              <a:t>Line</a:t>
            </a:r>
            <a:r>
              <a:rPr lang="zh-CN" altLang="en-US" dirty="0"/>
              <a:t>类和</a:t>
            </a:r>
            <a:r>
              <a:rPr lang="en-US" altLang="zh-CN" dirty="0"/>
              <a:t>Point</a:t>
            </a:r>
            <a:r>
              <a:rPr lang="zh-CN" altLang="en-US" dirty="0"/>
              <a:t>类的关系</a:t>
            </a:r>
          </a:p>
        </p:txBody>
      </p:sp>
      <p:sp>
        <p:nvSpPr>
          <p:cNvPr id="68613" name="Rectangle 4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68614" name="Group 3"/>
          <p:cNvGrpSpPr>
            <a:grpSpLocks noChangeAspect="1"/>
          </p:cNvGrpSpPr>
          <p:nvPr/>
        </p:nvGrpSpPr>
        <p:grpSpPr bwMode="auto">
          <a:xfrm>
            <a:off x="1952625" y="1938338"/>
            <a:ext cx="5286375" cy="4767262"/>
            <a:chOff x="0" y="0"/>
            <a:chExt cx="6570" cy="5925"/>
          </a:xfrm>
        </p:grpSpPr>
        <p:sp>
          <p:nvSpPr>
            <p:cNvPr id="68616" name="AutoShape 40"/>
            <p:cNvSpPr>
              <a:spLocks noChangeAspect="1" noChangeArrowheads="1" noTextEdit="1"/>
            </p:cNvSpPr>
            <p:nvPr/>
          </p:nvSpPr>
          <p:spPr bwMode="auto">
            <a:xfrm>
              <a:off x="0" y="0"/>
              <a:ext cx="6570" cy="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17" name="Rectangle 39"/>
            <p:cNvSpPr>
              <a:spLocks noChangeArrowheads="1"/>
            </p:cNvSpPr>
            <p:nvPr/>
          </p:nvSpPr>
          <p:spPr bwMode="auto">
            <a:xfrm>
              <a:off x="3395" y="3555"/>
              <a:ext cx="3175" cy="207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p>
          </p:txBody>
        </p:sp>
        <p:sp>
          <p:nvSpPr>
            <p:cNvPr id="68618" name="Rectangle 38"/>
            <p:cNvSpPr>
              <a:spLocks noChangeArrowheads="1"/>
            </p:cNvSpPr>
            <p:nvPr/>
          </p:nvSpPr>
          <p:spPr bwMode="auto">
            <a:xfrm>
              <a:off x="4603" y="3612"/>
              <a:ext cx="50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Point</a:t>
              </a:r>
              <a:endParaRPr lang="en-US" altLang="zh-CN" sz="4000"/>
            </a:p>
          </p:txBody>
        </p:sp>
        <p:sp>
          <p:nvSpPr>
            <p:cNvPr id="68619" name="Rectangle 37"/>
            <p:cNvSpPr>
              <a:spLocks noChangeArrowheads="1"/>
            </p:cNvSpPr>
            <p:nvPr/>
          </p:nvSpPr>
          <p:spPr bwMode="auto">
            <a:xfrm>
              <a:off x="3395" y="3876"/>
              <a:ext cx="3175" cy="175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p>
          </p:txBody>
        </p:sp>
        <p:sp>
          <p:nvSpPr>
            <p:cNvPr id="68620" name="Rectangle 36"/>
            <p:cNvSpPr>
              <a:spLocks noChangeArrowheads="1"/>
            </p:cNvSpPr>
            <p:nvPr/>
          </p:nvSpPr>
          <p:spPr bwMode="auto">
            <a:xfrm>
              <a:off x="3395" y="4475"/>
              <a:ext cx="3175" cy="115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p>
          </p:txBody>
        </p:sp>
        <p:sp>
          <p:nvSpPr>
            <p:cNvPr id="68621" name="Rectangle 35"/>
            <p:cNvSpPr>
              <a:spLocks noChangeArrowheads="1"/>
            </p:cNvSpPr>
            <p:nvPr/>
          </p:nvSpPr>
          <p:spPr bwMode="auto">
            <a:xfrm>
              <a:off x="3438" y="3905"/>
              <a:ext cx="66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 x : int</a:t>
              </a:r>
              <a:endParaRPr lang="en-US" altLang="zh-CN" sz="4000"/>
            </a:p>
          </p:txBody>
        </p:sp>
        <p:sp>
          <p:nvSpPr>
            <p:cNvPr id="68622" name="Rectangle 34"/>
            <p:cNvSpPr>
              <a:spLocks noChangeArrowheads="1"/>
            </p:cNvSpPr>
            <p:nvPr/>
          </p:nvSpPr>
          <p:spPr bwMode="auto">
            <a:xfrm>
              <a:off x="3438" y="4144"/>
              <a:ext cx="66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 y : int</a:t>
              </a:r>
              <a:endParaRPr lang="en-US" altLang="zh-CN" sz="4000"/>
            </a:p>
          </p:txBody>
        </p:sp>
        <p:sp>
          <p:nvSpPr>
            <p:cNvPr id="68623" name="Rectangle 33"/>
            <p:cNvSpPr>
              <a:spLocks noChangeArrowheads="1"/>
            </p:cNvSpPr>
            <p:nvPr/>
          </p:nvSpPr>
          <p:spPr bwMode="auto">
            <a:xfrm>
              <a:off x="3438" y="4623"/>
              <a:ext cx="301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 Point(xx : int = 0, yy : int = 0)</a:t>
              </a:r>
              <a:endParaRPr lang="en-US" altLang="zh-CN" sz="4000"/>
            </a:p>
          </p:txBody>
        </p:sp>
        <p:sp>
          <p:nvSpPr>
            <p:cNvPr id="68624" name="Rectangle 32"/>
            <p:cNvSpPr>
              <a:spLocks noChangeArrowheads="1"/>
            </p:cNvSpPr>
            <p:nvPr/>
          </p:nvSpPr>
          <p:spPr bwMode="auto">
            <a:xfrm>
              <a:off x="3438" y="4863"/>
              <a:ext cx="187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 Point(p : Point &amp;)</a:t>
              </a:r>
              <a:endParaRPr lang="en-US" altLang="zh-CN" sz="4000"/>
            </a:p>
          </p:txBody>
        </p:sp>
        <p:sp>
          <p:nvSpPr>
            <p:cNvPr id="68625" name="Rectangle 31"/>
            <p:cNvSpPr>
              <a:spLocks noChangeArrowheads="1"/>
            </p:cNvSpPr>
            <p:nvPr/>
          </p:nvSpPr>
          <p:spPr bwMode="auto">
            <a:xfrm>
              <a:off x="3438" y="5102"/>
              <a:ext cx="121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 getX() : int</a:t>
              </a:r>
              <a:endParaRPr lang="en-US" altLang="zh-CN" sz="4000"/>
            </a:p>
          </p:txBody>
        </p:sp>
        <p:sp>
          <p:nvSpPr>
            <p:cNvPr id="68626" name="Rectangle 30"/>
            <p:cNvSpPr>
              <a:spLocks noChangeArrowheads="1"/>
            </p:cNvSpPr>
            <p:nvPr/>
          </p:nvSpPr>
          <p:spPr bwMode="auto">
            <a:xfrm>
              <a:off x="3438" y="5342"/>
              <a:ext cx="121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 getY() : int</a:t>
              </a:r>
              <a:endParaRPr lang="en-US" altLang="zh-CN" sz="4000"/>
            </a:p>
          </p:txBody>
        </p:sp>
        <p:sp>
          <p:nvSpPr>
            <p:cNvPr id="68627" name="Rectangle 29"/>
            <p:cNvSpPr>
              <a:spLocks noChangeArrowheads="1"/>
            </p:cNvSpPr>
            <p:nvPr/>
          </p:nvSpPr>
          <p:spPr bwMode="auto">
            <a:xfrm>
              <a:off x="89" y="268"/>
              <a:ext cx="2965" cy="1596"/>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p>
          </p:txBody>
        </p:sp>
        <p:sp>
          <p:nvSpPr>
            <p:cNvPr id="68628" name="Rectangle 28"/>
            <p:cNvSpPr>
              <a:spLocks noChangeArrowheads="1"/>
            </p:cNvSpPr>
            <p:nvPr/>
          </p:nvSpPr>
          <p:spPr bwMode="auto">
            <a:xfrm>
              <a:off x="1501" y="326"/>
              <a:ext cx="42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dirty="0">
                  <a:solidFill>
                    <a:srgbClr val="000000"/>
                  </a:solidFill>
                  <a:latin typeface="Arial" panose="020B0604020202020204" pitchFamily="34" charset="0"/>
                  <a:cs typeface="Arial" panose="020B0604020202020204" pitchFamily="34" charset="0"/>
                </a:rPr>
                <a:t>Line</a:t>
              </a:r>
              <a:endParaRPr lang="en-US" altLang="zh-CN" sz="4000" dirty="0"/>
            </a:p>
          </p:txBody>
        </p:sp>
        <p:sp>
          <p:nvSpPr>
            <p:cNvPr id="68629" name="Rectangle 27"/>
            <p:cNvSpPr>
              <a:spLocks noChangeArrowheads="1"/>
            </p:cNvSpPr>
            <p:nvPr/>
          </p:nvSpPr>
          <p:spPr bwMode="auto">
            <a:xfrm>
              <a:off x="89" y="589"/>
              <a:ext cx="2965" cy="127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p>
          </p:txBody>
        </p:sp>
        <p:sp>
          <p:nvSpPr>
            <p:cNvPr id="68630" name="Rectangle 26"/>
            <p:cNvSpPr>
              <a:spLocks noChangeArrowheads="1"/>
            </p:cNvSpPr>
            <p:nvPr/>
          </p:nvSpPr>
          <p:spPr bwMode="auto">
            <a:xfrm>
              <a:off x="89" y="949"/>
              <a:ext cx="2965" cy="91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p>
          </p:txBody>
        </p:sp>
        <p:sp>
          <p:nvSpPr>
            <p:cNvPr id="68631" name="Rectangle 25"/>
            <p:cNvSpPr>
              <a:spLocks noChangeArrowheads="1"/>
            </p:cNvSpPr>
            <p:nvPr/>
          </p:nvSpPr>
          <p:spPr bwMode="auto">
            <a:xfrm>
              <a:off x="340" y="618"/>
              <a:ext cx="128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 len : double</a:t>
              </a:r>
              <a:endParaRPr lang="en-US" altLang="zh-CN" sz="4000"/>
            </a:p>
          </p:txBody>
        </p:sp>
        <p:sp>
          <p:nvSpPr>
            <p:cNvPr id="68632" name="Rectangle 24"/>
            <p:cNvSpPr>
              <a:spLocks noChangeArrowheads="1"/>
            </p:cNvSpPr>
            <p:nvPr/>
          </p:nvSpPr>
          <p:spPr bwMode="auto">
            <a:xfrm>
              <a:off x="121" y="1097"/>
              <a:ext cx="298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dirty="0">
                  <a:solidFill>
                    <a:srgbClr val="000000"/>
                  </a:solidFill>
                  <a:latin typeface="Arial" panose="020B0604020202020204" pitchFamily="34" charset="0"/>
                  <a:cs typeface="Arial" panose="020B0604020202020204" pitchFamily="34" charset="0"/>
                </a:rPr>
                <a:t>+ Line(xp1 : Point, xp2 : Point)</a:t>
              </a:r>
              <a:endParaRPr lang="en-US" altLang="zh-CN" sz="4000" dirty="0"/>
            </a:p>
          </p:txBody>
        </p:sp>
        <p:sp>
          <p:nvSpPr>
            <p:cNvPr id="68633" name="Rectangle 23"/>
            <p:cNvSpPr>
              <a:spLocks noChangeArrowheads="1"/>
            </p:cNvSpPr>
            <p:nvPr/>
          </p:nvSpPr>
          <p:spPr bwMode="auto">
            <a:xfrm>
              <a:off x="111" y="1337"/>
              <a:ext cx="157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 Line( : Line &amp;)</a:t>
              </a:r>
              <a:endParaRPr lang="en-US" altLang="zh-CN" sz="4000"/>
            </a:p>
          </p:txBody>
        </p:sp>
        <p:sp>
          <p:nvSpPr>
            <p:cNvPr id="68634" name="Rectangle 22"/>
            <p:cNvSpPr>
              <a:spLocks noChangeArrowheads="1"/>
            </p:cNvSpPr>
            <p:nvPr/>
          </p:nvSpPr>
          <p:spPr bwMode="auto">
            <a:xfrm>
              <a:off x="110" y="1576"/>
              <a:ext cx="187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 getLen() : double</a:t>
              </a:r>
              <a:endParaRPr lang="en-US" altLang="zh-CN" sz="4000"/>
            </a:p>
          </p:txBody>
        </p:sp>
        <p:sp>
          <p:nvSpPr>
            <p:cNvPr id="68635" name="Line 21"/>
            <p:cNvSpPr>
              <a:spLocks noChangeShapeType="1"/>
            </p:cNvSpPr>
            <p:nvPr/>
          </p:nvSpPr>
          <p:spPr bwMode="auto">
            <a:xfrm flipV="1">
              <a:off x="1673" y="1878"/>
              <a:ext cx="5" cy="221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6" name="Freeform 20"/>
            <p:cNvSpPr>
              <a:spLocks/>
            </p:cNvSpPr>
            <p:nvPr/>
          </p:nvSpPr>
          <p:spPr bwMode="auto">
            <a:xfrm>
              <a:off x="1606" y="1878"/>
              <a:ext cx="144" cy="259"/>
            </a:xfrm>
            <a:custGeom>
              <a:avLst/>
              <a:gdLst>
                <a:gd name="T0" fmla="*/ 72 w 144"/>
                <a:gd name="T1" fmla="*/ 0 h 259"/>
                <a:gd name="T2" fmla="*/ 144 w 144"/>
                <a:gd name="T3" fmla="*/ 129 h 259"/>
                <a:gd name="T4" fmla="*/ 72 w 144"/>
                <a:gd name="T5" fmla="*/ 259 h 259"/>
                <a:gd name="T6" fmla="*/ 0 w 144"/>
                <a:gd name="T7" fmla="*/ 129 h 259"/>
                <a:gd name="T8" fmla="*/ 72 w 144"/>
                <a:gd name="T9" fmla="*/ 0 h 259"/>
                <a:gd name="T10" fmla="*/ 0 60000 65536"/>
                <a:gd name="T11" fmla="*/ 0 60000 65536"/>
                <a:gd name="T12" fmla="*/ 0 60000 65536"/>
                <a:gd name="T13" fmla="*/ 0 60000 65536"/>
                <a:gd name="T14" fmla="*/ 0 60000 65536"/>
                <a:gd name="T15" fmla="*/ 0 w 144"/>
                <a:gd name="T16" fmla="*/ 0 h 259"/>
                <a:gd name="T17" fmla="*/ 144 w 144"/>
                <a:gd name="T18" fmla="*/ 259 h 259"/>
              </a:gdLst>
              <a:ahLst/>
              <a:cxnLst>
                <a:cxn ang="T10">
                  <a:pos x="T0" y="T1"/>
                </a:cxn>
                <a:cxn ang="T11">
                  <a:pos x="T2" y="T3"/>
                </a:cxn>
                <a:cxn ang="T12">
                  <a:pos x="T4" y="T5"/>
                </a:cxn>
                <a:cxn ang="T13">
                  <a:pos x="T6" y="T7"/>
                </a:cxn>
                <a:cxn ang="T14">
                  <a:pos x="T8" y="T9"/>
                </a:cxn>
              </a:cxnLst>
              <a:rect l="T15" t="T16" r="T17" b="T18"/>
              <a:pathLst>
                <a:path w="144" h="259">
                  <a:moveTo>
                    <a:pt x="72" y="0"/>
                  </a:moveTo>
                  <a:lnTo>
                    <a:pt x="144" y="129"/>
                  </a:lnTo>
                  <a:lnTo>
                    <a:pt x="72" y="259"/>
                  </a:lnTo>
                  <a:lnTo>
                    <a:pt x="0" y="129"/>
                  </a:lnTo>
                  <a:lnTo>
                    <a:pt x="72" y="0"/>
                  </a:lnTo>
                  <a:close/>
                </a:path>
              </a:pathLst>
            </a:custGeom>
            <a:solidFill>
              <a:srgbClr val="FFFFFF"/>
            </a:solidFill>
            <a:ln w="4">
              <a:solidFill>
                <a:srgbClr val="000000"/>
              </a:solidFill>
              <a:round/>
              <a:headEnd/>
              <a:tailEnd/>
            </a:ln>
          </p:spPr>
          <p:txBody>
            <a:bodyPr/>
            <a:lstStyle/>
            <a:p>
              <a:endParaRPr lang="zh-CN" altLang="en-US"/>
            </a:p>
          </p:txBody>
        </p:sp>
        <p:sp>
          <p:nvSpPr>
            <p:cNvPr id="68637" name="Freeform 19"/>
            <p:cNvSpPr>
              <a:spLocks/>
            </p:cNvSpPr>
            <p:nvPr/>
          </p:nvSpPr>
          <p:spPr bwMode="auto">
            <a:xfrm>
              <a:off x="1673" y="4096"/>
              <a:ext cx="1717" cy="503"/>
            </a:xfrm>
            <a:custGeom>
              <a:avLst/>
              <a:gdLst>
                <a:gd name="T0" fmla="*/ 0 w 358"/>
                <a:gd name="T1" fmla="*/ 0 h 105"/>
                <a:gd name="T2" fmla="*/ 0 w 358"/>
                <a:gd name="T3" fmla="*/ 2147483647 h 105"/>
                <a:gd name="T4" fmla="*/ 2147483647 w 358"/>
                <a:gd name="T5" fmla="*/ 2147483647 h 105"/>
                <a:gd name="T6" fmla="*/ 0 60000 65536"/>
                <a:gd name="T7" fmla="*/ 0 60000 65536"/>
                <a:gd name="T8" fmla="*/ 0 60000 65536"/>
                <a:gd name="T9" fmla="*/ 0 w 358"/>
                <a:gd name="T10" fmla="*/ 0 h 105"/>
                <a:gd name="T11" fmla="*/ 358 w 358"/>
                <a:gd name="T12" fmla="*/ 105 h 105"/>
              </a:gdLst>
              <a:ahLst/>
              <a:cxnLst>
                <a:cxn ang="T6">
                  <a:pos x="T0" y="T1"/>
                </a:cxn>
                <a:cxn ang="T7">
                  <a:pos x="T2" y="T3"/>
                </a:cxn>
                <a:cxn ang="T8">
                  <a:pos x="T4" y="T5"/>
                </a:cxn>
              </a:cxnLst>
              <a:rect l="T9" t="T10" r="T11" b="T12"/>
              <a:pathLst>
                <a:path w="358" h="105">
                  <a:moveTo>
                    <a:pt x="0" y="0"/>
                  </a:moveTo>
                  <a:lnTo>
                    <a:pt x="0" y="105"/>
                  </a:lnTo>
                  <a:lnTo>
                    <a:pt x="358" y="1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8" name="Line 18"/>
            <p:cNvSpPr>
              <a:spLocks noChangeShapeType="1"/>
            </p:cNvSpPr>
            <p:nvPr/>
          </p:nvSpPr>
          <p:spPr bwMode="auto">
            <a:xfrm flipH="1">
              <a:off x="3217" y="4599"/>
              <a:ext cx="173" cy="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9" name="Line 17"/>
            <p:cNvSpPr>
              <a:spLocks noChangeShapeType="1"/>
            </p:cNvSpPr>
            <p:nvPr/>
          </p:nvSpPr>
          <p:spPr bwMode="auto">
            <a:xfrm flipH="1" flipV="1">
              <a:off x="3217" y="4527"/>
              <a:ext cx="173" cy="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0" name="Rectangle 16"/>
            <p:cNvSpPr>
              <a:spLocks noChangeArrowheads="1"/>
            </p:cNvSpPr>
            <p:nvPr/>
          </p:nvSpPr>
          <p:spPr bwMode="auto">
            <a:xfrm>
              <a:off x="2661" y="4283"/>
              <a:ext cx="32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-p1</a:t>
              </a:r>
              <a:endParaRPr lang="en-US" altLang="zh-CN" sz="4000"/>
            </a:p>
          </p:txBody>
        </p:sp>
        <p:sp>
          <p:nvSpPr>
            <p:cNvPr id="68641" name="Rectangle 15"/>
            <p:cNvSpPr>
              <a:spLocks noChangeArrowheads="1"/>
            </p:cNvSpPr>
            <p:nvPr/>
          </p:nvSpPr>
          <p:spPr bwMode="auto">
            <a:xfrm>
              <a:off x="2661" y="4748"/>
              <a:ext cx="32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-p2</a:t>
              </a:r>
              <a:endParaRPr lang="en-US" altLang="zh-CN" sz="4000"/>
            </a:p>
          </p:txBody>
        </p:sp>
        <p:sp>
          <p:nvSpPr>
            <p:cNvPr id="68642" name="Line 14"/>
            <p:cNvSpPr>
              <a:spLocks noChangeShapeType="1"/>
            </p:cNvSpPr>
            <p:nvPr/>
          </p:nvSpPr>
          <p:spPr bwMode="auto">
            <a:xfrm flipV="1">
              <a:off x="1673" y="1878"/>
              <a:ext cx="5" cy="221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3" name="Rectangle 13"/>
            <p:cNvSpPr>
              <a:spLocks noChangeArrowheads="1"/>
            </p:cNvSpPr>
            <p:nvPr/>
          </p:nvSpPr>
          <p:spPr bwMode="auto">
            <a:xfrm>
              <a:off x="1788" y="1983"/>
              <a:ext cx="3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1..*</a:t>
              </a:r>
              <a:endParaRPr lang="en-US" altLang="zh-CN" sz="4000"/>
            </a:p>
          </p:txBody>
        </p:sp>
        <p:sp>
          <p:nvSpPr>
            <p:cNvPr id="68644" name="Freeform 12"/>
            <p:cNvSpPr>
              <a:spLocks/>
            </p:cNvSpPr>
            <p:nvPr/>
          </p:nvSpPr>
          <p:spPr bwMode="auto">
            <a:xfrm>
              <a:off x="1606" y="1878"/>
              <a:ext cx="144" cy="259"/>
            </a:xfrm>
            <a:custGeom>
              <a:avLst/>
              <a:gdLst>
                <a:gd name="T0" fmla="*/ 72 w 144"/>
                <a:gd name="T1" fmla="*/ 0 h 259"/>
                <a:gd name="T2" fmla="*/ 144 w 144"/>
                <a:gd name="T3" fmla="*/ 129 h 259"/>
                <a:gd name="T4" fmla="*/ 72 w 144"/>
                <a:gd name="T5" fmla="*/ 259 h 259"/>
                <a:gd name="T6" fmla="*/ 0 w 144"/>
                <a:gd name="T7" fmla="*/ 129 h 259"/>
                <a:gd name="T8" fmla="*/ 72 w 144"/>
                <a:gd name="T9" fmla="*/ 0 h 259"/>
                <a:gd name="T10" fmla="*/ 0 60000 65536"/>
                <a:gd name="T11" fmla="*/ 0 60000 65536"/>
                <a:gd name="T12" fmla="*/ 0 60000 65536"/>
                <a:gd name="T13" fmla="*/ 0 60000 65536"/>
                <a:gd name="T14" fmla="*/ 0 60000 65536"/>
                <a:gd name="T15" fmla="*/ 0 w 144"/>
                <a:gd name="T16" fmla="*/ 0 h 259"/>
                <a:gd name="T17" fmla="*/ 144 w 144"/>
                <a:gd name="T18" fmla="*/ 259 h 259"/>
              </a:gdLst>
              <a:ahLst/>
              <a:cxnLst>
                <a:cxn ang="T10">
                  <a:pos x="T0" y="T1"/>
                </a:cxn>
                <a:cxn ang="T11">
                  <a:pos x="T2" y="T3"/>
                </a:cxn>
                <a:cxn ang="T12">
                  <a:pos x="T4" y="T5"/>
                </a:cxn>
                <a:cxn ang="T13">
                  <a:pos x="T6" y="T7"/>
                </a:cxn>
                <a:cxn ang="T14">
                  <a:pos x="T8" y="T9"/>
                </a:cxn>
              </a:cxnLst>
              <a:rect l="T15" t="T16" r="T17" b="T18"/>
              <a:pathLst>
                <a:path w="144" h="259">
                  <a:moveTo>
                    <a:pt x="72" y="0"/>
                  </a:moveTo>
                  <a:lnTo>
                    <a:pt x="144" y="129"/>
                  </a:lnTo>
                  <a:lnTo>
                    <a:pt x="72" y="259"/>
                  </a:lnTo>
                  <a:lnTo>
                    <a:pt x="0" y="129"/>
                  </a:lnTo>
                  <a:lnTo>
                    <a:pt x="72" y="0"/>
                  </a:lnTo>
                  <a:close/>
                </a:path>
              </a:pathLst>
            </a:custGeom>
            <a:solidFill>
              <a:srgbClr val="000000"/>
            </a:solidFill>
            <a:ln w="4">
              <a:solidFill>
                <a:srgbClr val="000000"/>
              </a:solidFill>
              <a:round/>
              <a:headEnd/>
              <a:tailEnd/>
            </a:ln>
          </p:spPr>
          <p:txBody>
            <a:bodyPr/>
            <a:lstStyle/>
            <a:p>
              <a:endParaRPr lang="zh-CN" altLang="en-US"/>
            </a:p>
          </p:txBody>
        </p:sp>
        <p:sp>
          <p:nvSpPr>
            <p:cNvPr id="68645" name="Freeform 11"/>
            <p:cNvSpPr>
              <a:spLocks/>
            </p:cNvSpPr>
            <p:nvPr/>
          </p:nvSpPr>
          <p:spPr bwMode="auto">
            <a:xfrm>
              <a:off x="1673" y="4096"/>
              <a:ext cx="1717" cy="503"/>
            </a:xfrm>
            <a:custGeom>
              <a:avLst/>
              <a:gdLst>
                <a:gd name="T0" fmla="*/ 0 w 358"/>
                <a:gd name="T1" fmla="*/ 0 h 105"/>
                <a:gd name="T2" fmla="*/ 0 w 358"/>
                <a:gd name="T3" fmla="*/ 2147483647 h 105"/>
                <a:gd name="T4" fmla="*/ 2147483647 w 358"/>
                <a:gd name="T5" fmla="*/ 2147483647 h 105"/>
                <a:gd name="T6" fmla="*/ 0 60000 65536"/>
                <a:gd name="T7" fmla="*/ 0 60000 65536"/>
                <a:gd name="T8" fmla="*/ 0 60000 65536"/>
                <a:gd name="T9" fmla="*/ 0 w 358"/>
                <a:gd name="T10" fmla="*/ 0 h 105"/>
                <a:gd name="T11" fmla="*/ 358 w 358"/>
                <a:gd name="T12" fmla="*/ 105 h 105"/>
              </a:gdLst>
              <a:ahLst/>
              <a:cxnLst>
                <a:cxn ang="T6">
                  <a:pos x="T0" y="T1"/>
                </a:cxn>
                <a:cxn ang="T7">
                  <a:pos x="T2" y="T3"/>
                </a:cxn>
                <a:cxn ang="T8">
                  <a:pos x="T4" y="T5"/>
                </a:cxn>
              </a:cxnLst>
              <a:rect l="T9" t="T10" r="T11" b="T12"/>
              <a:pathLst>
                <a:path w="358" h="105">
                  <a:moveTo>
                    <a:pt x="0" y="0"/>
                  </a:moveTo>
                  <a:lnTo>
                    <a:pt x="0" y="105"/>
                  </a:lnTo>
                  <a:lnTo>
                    <a:pt x="358" y="1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6" name="Rectangle 10"/>
            <p:cNvSpPr>
              <a:spLocks noChangeArrowheads="1"/>
            </p:cNvSpPr>
            <p:nvPr/>
          </p:nvSpPr>
          <p:spPr bwMode="auto">
            <a:xfrm>
              <a:off x="3112" y="4738"/>
              <a:ext cx="12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2</a:t>
              </a:r>
              <a:endParaRPr lang="en-US" altLang="zh-CN" sz="4000"/>
            </a:p>
          </p:txBody>
        </p:sp>
        <p:sp>
          <p:nvSpPr>
            <p:cNvPr id="68647" name="Line 9"/>
            <p:cNvSpPr>
              <a:spLocks noChangeShapeType="1"/>
            </p:cNvSpPr>
            <p:nvPr/>
          </p:nvSpPr>
          <p:spPr bwMode="auto">
            <a:xfrm flipH="1">
              <a:off x="3217" y="4599"/>
              <a:ext cx="173" cy="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8" name="Line 8"/>
            <p:cNvSpPr>
              <a:spLocks noChangeShapeType="1"/>
            </p:cNvSpPr>
            <p:nvPr/>
          </p:nvSpPr>
          <p:spPr bwMode="auto">
            <a:xfrm flipH="1" flipV="1">
              <a:off x="3217" y="4527"/>
              <a:ext cx="173" cy="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9" name="Rectangle 7"/>
            <p:cNvSpPr>
              <a:spLocks noChangeArrowheads="1"/>
            </p:cNvSpPr>
            <p:nvPr/>
          </p:nvSpPr>
          <p:spPr bwMode="auto">
            <a:xfrm>
              <a:off x="1788" y="1983"/>
              <a:ext cx="3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Arial" panose="020B0604020202020204" pitchFamily="34" charset="0"/>
                  <a:cs typeface="Arial" panose="020B0604020202020204" pitchFamily="34" charset="0"/>
                </a:rPr>
                <a:t>1..*</a:t>
              </a:r>
              <a:endParaRPr lang="en-US" altLang="zh-CN" sz="4000"/>
            </a:p>
          </p:txBody>
        </p:sp>
        <p:sp>
          <p:nvSpPr>
            <p:cNvPr id="68650" name="Freeform 6"/>
            <p:cNvSpPr>
              <a:spLocks/>
            </p:cNvSpPr>
            <p:nvPr/>
          </p:nvSpPr>
          <p:spPr bwMode="auto">
            <a:xfrm>
              <a:off x="3069" y="1064"/>
              <a:ext cx="1754" cy="2486"/>
            </a:xfrm>
            <a:custGeom>
              <a:avLst/>
              <a:gdLst>
                <a:gd name="T0" fmla="*/ 0 w 366"/>
                <a:gd name="T1" fmla="*/ 2147483647 h 519"/>
                <a:gd name="T2" fmla="*/ 2147483647 w 366"/>
                <a:gd name="T3" fmla="*/ 0 h 519"/>
                <a:gd name="T4" fmla="*/ 2147483647 w 366"/>
                <a:gd name="T5" fmla="*/ 2147483647 h 519"/>
                <a:gd name="T6" fmla="*/ 0 60000 65536"/>
                <a:gd name="T7" fmla="*/ 0 60000 65536"/>
                <a:gd name="T8" fmla="*/ 0 60000 65536"/>
                <a:gd name="T9" fmla="*/ 0 w 366"/>
                <a:gd name="T10" fmla="*/ 0 h 519"/>
                <a:gd name="T11" fmla="*/ 366 w 366"/>
                <a:gd name="T12" fmla="*/ 519 h 519"/>
              </a:gdLst>
              <a:ahLst/>
              <a:cxnLst>
                <a:cxn ang="T6">
                  <a:pos x="T0" y="T1"/>
                </a:cxn>
                <a:cxn ang="T7">
                  <a:pos x="T2" y="T3"/>
                </a:cxn>
                <a:cxn ang="T8">
                  <a:pos x="T4" y="T5"/>
                </a:cxn>
              </a:cxnLst>
              <a:rect l="T9" t="T10" r="T11" b="T12"/>
              <a:pathLst>
                <a:path w="366" h="519">
                  <a:moveTo>
                    <a:pt x="0" y="1"/>
                  </a:moveTo>
                  <a:lnTo>
                    <a:pt x="366" y="0"/>
                  </a:lnTo>
                  <a:lnTo>
                    <a:pt x="366" y="519"/>
                  </a:lnTo>
                </a:path>
              </a:pathLst>
            </a:custGeom>
            <a:noFill/>
            <a:ln w="0">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1" name="Line 5"/>
            <p:cNvSpPr>
              <a:spLocks noChangeShapeType="1"/>
            </p:cNvSpPr>
            <p:nvPr/>
          </p:nvSpPr>
          <p:spPr bwMode="auto">
            <a:xfrm flipV="1">
              <a:off x="4823" y="3378"/>
              <a:ext cx="72" cy="1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2" name="Line 4"/>
            <p:cNvSpPr>
              <a:spLocks noChangeShapeType="1"/>
            </p:cNvSpPr>
            <p:nvPr/>
          </p:nvSpPr>
          <p:spPr bwMode="auto">
            <a:xfrm flipH="1" flipV="1">
              <a:off x="976" y="689"/>
              <a:ext cx="15" cy="3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615" name="Line 5"/>
          <p:cNvSpPr>
            <a:spLocks noChangeShapeType="1"/>
          </p:cNvSpPr>
          <p:nvPr/>
        </p:nvSpPr>
        <p:spPr bwMode="auto">
          <a:xfrm flipH="1" flipV="1">
            <a:off x="5745162" y="4649788"/>
            <a:ext cx="46038" cy="1508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64</a:t>
            </a:fld>
            <a:endParaRPr lang="en-US" altLang="zh-CN" dirty="0"/>
          </a:p>
        </p:txBody>
      </p:sp>
      <p:sp>
        <p:nvSpPr>
          <p:cNvPr id="46" name="标题 4"/>
          <p:cNvSpPr txBox="1">
            <a:spLocks/>
          </p:cNvSpPr>
          <p:nvPr/>
        </p:nvSpPr>
        <p:spPr>
          <a:xfrm>
            <a:off x="1347788" y="257175"/>
            <a:ext cx="6500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endParaRPr lang="en-US" altLang="zh-CN" dirty="0"/>
          </a:p>
          <a:p>
            <a:r>
              <a:rPr lang="zh-CN" altLang="en-US" dirty="0"/>
              <a:t> </a:t>
            </a:r>
            <a:r>
              <a:rPr lang="en-US" altLang="zh-CN" dirty="0"/>
              <a:t>—— 4.5.2 UML</a:t>
            </a:r>
            <a:r>
              <a:rPr lang="zh-CN" altLang="en-US" dirty="0"/>
              <a:t>类图</a:t>
            </a:r>
          </a:p>
        </p:txBody>
      </p:sp>
    </p:spTree>
    <p:extLst>
      <p:ext uri="{BB962C8B-B14F-4D97-AF65-F5344CB8AC3E}">
        <p14:creationId xmlns:p14="http://schemas.microsoft.com/office/powerpoint/2010/main" val="338564853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0" y="950913"/>
            <a:ext cx="6704013" cy="954087"/>
          </a:xfrm>
        </p:spPr>
        <p:txBody>
          <a:bodyPr/>
          <a:lstStyle/>
          <a:p>
            <a:pPr algn="l" eaLnBrk="1" hangingPunct="1"/>
            <a:r>
              <a:rPr lang="zh-CN" altLang="en-US"/>
              <a:t>几种关系的图形标识</a:t>
            </a:r>
          </a:p>
        </p:txBody>
      </p:sp>
      <p:sp>
        <p:nvSpPr>
          <p:cNvPr id="69635" name="内容占位符 2"/>
          <p:cNvSpPr>
            <a:spLocks noGrp="1"/>
          </p:cNvSpPr>
          <p:nvPr>
            <p:ph idx="1"/>
          </p:nvPr>
        </p:nvSpPr>
        <p:spPr>
          <a:xfrm>
            <a:off x="583406" y="1905000"/>
            <a:ext cx="8029575" cy="4476750"/>
          </a:xfrm>
        </p:spPr>
        <p:txBody>
          <a:bodyPr/>
          <a:lstStyle/>
          <a:p>
            <a:pPr eaLnBrk="1" hangingPunct="1"/>
            <a:r>
              <a:rPr lang="zh-CN" altLang="en-US" sz="2800" dirty="0"/>
              <a:t>继承关系</a:t>
            </a:r>
            <a:r>
              <a:rPr lang="en-US" altLang="zh-CN" sz="2800" dirty="0">
                <a:latin typeface="宋体" panose="02010600030101010101" pitchFamily="2" charset="-122"/>
              </a:rPr>
              <a:t>——</a:t>
            </a:r>
            <a:r>
              <a:rPr lang="zh-CN" altLang="en-US" sz="2800" dirty="0"/>
              <a:t>泛化</a:t>
            </a:r>
          </a:p>
          <a:p>
            <a:pPr eaLnBrk="1" hangingPunct="1">
              <a:lnSpc>
                <a:spcPct val="90000"/>
              </a:lnSpc>
              <a:buFont typeface="Georgia" panose="02040502050405020303" pitchFamily="18" charset="0"/>
              <a:buNone/>
            </a:pPr>
            <a:endParaRPr lang="zh-CN" altLang="en-US" sz="2800" dirty="0">
              <a:latin typeface="宋体" panose="02010600030101010101" pitchFamily="2" charset="-122"/>
            </a:endParaRPr>
          </a:p>
          <a:p>
            <a:pPr eaLnBrk="1" hangingPunct="1">
              <a:lnSpc>
                <a:spcPct val="90000"/>
              </a:lnSpc>
            </a:pPr>
            <a:endParaRPr lang="zh-CN" altLang="en-US" sz="2800" dirty="0">
              <a:latin typeface="宋体" panose="02010600030101010101" pitchFamily="2" charset="-122"/>
            </a:endParaRPr>
          </a:p>
          <a:p>
            <a:pPr eaLnBrk="1" hangingPunct="1">
              <a:lnSpc>
                <a:spcPct val="90000"/>
              </a:lnSpc>
            </a:pPr>
            <a:endParaRPr lang="zh-CN" altLang="en-US" sz="2800" dirty="0">
              <a:latin typeface="宋体" panose="02010600030101010101" pitchFamily="2" charset="-122"/>
            </a:endParaRPr>
          </a:p>
          <a:p>
            <a:pPr marL="666750" lvl="1" indent="0" eaLnBrk="1" hangingPunct="1">
              <a:lnSpc>
                <a:spcPct val="90000"/>
              </a:lnSpc>
              <a:buFont typeface="Georgia" panose="02040502050405020303" pitchFamily="18" charset="0"/>
              <a:buNone/>
            </a:pPr>
            <a:br>
              <a:rPr lang="en-US" altLang="zh-CN" sz="2400" dirty="0"/>
            </a:br>
            <a:endParaRPr lang="en-US" altLang="zh-CN" sz="2400" dirty="0"/>
          </a:p>
          <a:p>
            <a:pPr marL="666750" lvl="1" indent="0" eaLnBrk="1" hangingPunct="1">
              <a:lnSpc>
                <a:spcPct val="90000"/>
              </a:lnSpc>
              <a:buFont typeface="Georgia" panose="02040502050405020303" pitchFamily="18" charset="0"/>
              <a:buNone/>
            </a:pPr>
            <a:endParaRPr lang="en-US" altLang="zh-CN" sz="2400" dirty="0"/>
          </a:p>
        </p:txBody>
      </p:sp>
      <p:grpSp>
        <p:nvGrpSpPr>
          <p:cNvPr id="69638" name="Group 4"/>
          <p:cNvGrpSpPr>
            <a:grpSpLocks/>
          </p:cNvGrpSpPr>
          <p:nvPr/>
        </p:nvGrpSpPr>
        <p:grpSpPr bwMode="auto">
          <a:xfrm>
            <a:off x="1626393" y="2949549"/>
            <a:ext cx="5943600" cy="2268537"/>
            <a:chOff x="3717" y="1616"/>
            <a:chExt cx="4684" cy="1786"/>
          </a:xfrm>
        </p:grpSpPr>
        <p:sp>
          <p:nvSpPr>
            <p:cNvPr id="69639" name="Text Box 5"/>
            <p:cNvSpPr txBox="1">
              <a:spLocks noChangeArrowheads="1"/>
            </p:cNvSpPr>
            <p:nvPr/>
          </p:nvSpPr>
          <p:spPr bwMode="auto">
            <a:xfrm>
              <a:off x="4599" y="1616"/>
              <a:ext cx="1218" cy="4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a:latin typeface="+mn-lt"/>
                  <a:ea typeface="+mn-ea"/>
                </a:rPr>
                <a:t>父类 </a:t>
              </a:r>
              <a:r>
                <a:rPr kumimoji="0" lang="en-US" altLang="zh-CN">
                  <a:latin typeface="+mn-lt"/>
                  <a:ea typeface="+mn-ea"/>
                </a:rPr>
                <a:t>A</a:t>
              </a:r>
            </a:p>
          </p:txBody>
        </p:sp>
        <p:sp>
          <p:nvSpPr>
            <p:cNvPr id="69640" name="Text Box 6"/>
            <p:cNvSpPr txBox="1">
              <a:spLocks noChangeArrowheads="1"/>
            </p:cNvSpPr>
            <p:nvPr/>
          </p:nvSpPr>
          <p:spPr bwMode="auto">
            <a:xfrm>
              <a:off x="7183" y="1626"/>
              <a:ext cx="1218" cy="4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a:latin typeface="+mn-lt"/>
                  <a:ea typeface="+mn-ea"/>
                </a:rPr>
                <a:t>父类 </a:t>
              </a:r>
              <a:r>
                <a:rPr kumimoji="0" lang="en-US" altLang="zh-CN">
                  <a:latin typeface="+mn-lt"/>
                  <a:ea typeface="+mn-ea"/>
                </a:rPr>
                <a:t>B</a:t>
              </a:r>
            </a:p>
          </p:txBody>
        </p:sp>
        <p:sp>
          <p:nvSpPr>
            <p:cNvPr id="69641" name="Text Box 7"/>
            <p:cNvSpPr txBox="1">
              <a:spLocks noChangeArrowheads="1"/>
            </p:cNvSpPr>
            <p:nvPr/>
          </p:nvSpPr>
          <p:spPr bwMode="auto">
            <a:xfrm>
              <a:off x="3717" y="2937"/>
              <a:ext cx="1218" cy="4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a:latin typeface="+mn-lt"/>
                  <a:ea typeface="+mn-ea"/>
                </a:rPr>
                <a:t>子类 </a:t>
              </a:r>
              <a:r>
                <a:rPr kumimoji="0" lang="en-US" altLang="zh-CN">
                  <a:latin typeface="+mn-lt"/>
                  <a:ea typeface="+mn-ea"/>
                </a:rPr>
                <a:t>1</a:t>
              </a:r>
            </a:p>
          </p:txBody>
        </p:sp>
        <p:sp>
          <p:nvSpPr>
            <p:cNvPr id="69642" name="Text Box 8"/>
            <p:cNvSpPr txBox="1">
              <a:spLocks noChangeArrowheads="1"/>
            </p:cNvSpPr>
            <p:nvPr/>
          </p:nvSpPr>
          <p:spPr bwMode="auto">
            <a:xfrm>
              <a:off x="6363" y="2934"/>
              <a:ext cx="1218" cy="4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a:latin typeface="+mn-lt"/>
                  <a:ea typeface="+mn-ea"/>
                </a:rPr>
                <a:t>子类 </a:t>
              </a:r>
              <a:r>
                <a:rPr kumimoji="0" lang="en-US" altLang="zh-CN">
                  <a:latin typeface="+mn-lt"/>
                  <a:ea typeface="+mn-ea"/>
                </a:rPr>
                <a:t>2</a:t>
              </a:r>
            </a:p>
          </p:txBody>
        </p:sp>
        <p:sp>
          <p:nvSpPr>
            <p:cNvPr id="69643" name="AutoShape 9"/>
            <p:cNvSpPr>
              <a:spLocks noChangeArrowheads="1"/>
            </p:cNvSpPr>
            <p:nvPr/>
          </p:nvSpPr>
          <p:spPr bwMode="auto">
            <a:xfrm>
              <a:off x="5119" y="2089"/>
              <a:ext cx="168" cy="186"/>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69644" name="AutoShape 10"/>
            <p:cNvSpPr>
              <a:spLocks noChangeArrowheads="1"/>
            </p:cNvSpPr>
            <p:nvPr/>
          </p:nvSpPr>
          <p:spPr bwMode="auto">
            <a:xfrm>
              <a:off x="7707" y="2121"/>
              <a:ext cx="168" cy="186"/>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a typeface="+mn-ea"/>
              </a:endParaRPr>
            </a:p>
          </p:txBody>
        </p:sp>
        <p:sp>
          <p:nvSpPr>
            <p:cNvPr id="69645" name="Line 11"/>
            <p:cNvSpPr>
              <a:spLocks noChangeShapeType="1"/>
            </p:cNvSpPr>
            <p:nvPr/>
          </p:nvSpPr>
          <p:spPr bwMode="auto">
            <a:xfrm>
              <a:off x="5187" y="2289"/>
              <a:ext cx="1176" cy="6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69646" name="Line 12"/>
            <p:cNvSpPr>
              <a:spLocks noChangeShapeType="1"/>
            </p:cNvSpPr>
            <p:nvPr/>
          </p:nvSpPr>
          <p:spPr bwMode="auto">
            <a:xfrm flipH="1">
              <a:off x="4347" y="2289"/>
              <a:ext cx="861" cy="6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sp>
          <p:nvSpPr>
            <p:cNvPr id="69647" name="Line 13"/>
            <p:cNvSpPr>
              <a:spLocks noChangeShapeType="1"/>
            </p:cNvSpPr>
            <p:nvPr/>
          </p:nvSpPr>
          <p:spPr bwMode="auto">
            <a:xfrm flipH="1">
              <a:off x="7014" y="2320"/>
              <a:ext cx="777" cy="6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latin typeface="+mn-lt"/>
                <a:ea typeface="+mn-ea"/>
              </a:endParaRPr>
            </a:p>
          </p:txBody>
        </p:sp>
      </p:grpSp>
      <p:sp>
        <p:nvSpPr>
          <p:cNvPr id="1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65</a:t>
            </a:fld>
            <a:endParaRPr lang="en-US" altLang="zh-CN" dirty="0"/>
          </a:p>
        </p:txBody>
      </p:sp>
      <p:sp>
        <p:nvSpPr>
          <p:cNvPr id="17" name="标题 4"/>
          <p:cNvSpPr txBox="1">
            <a:spLocks/>
          </p:cNvSpPr>
          <p:nvPr/>
        </p:nvSpPr>
        <p:spPr>
          <a:xfrm>
            <a:off x="1347788" y="257175"/>
            <a:ext cx="6500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endParaRPr lang="en-US" altLang="zh-CN" dirty="0"/>
          </a:p>
          <a:p>
            <a:r>
              <a:rPr lang="zh-CN" altLang="en-US" dirty="0"/>
              <a:t> </a:t>
            </a:r>
            <a:r>
              <a:rPr lang="en-US" altLang="zh-CN" dirty="0"/>
              <a:t>—— 4.5.2 UML</a:t>
            </a:r>
            <a:r>
              <a:rPr lang="zh-CN" altLang="en-US" dirty="0"/>
              <a:t>类图</a:t>
            </a:r>
          </a:p>
        </p:txBody>
      </p:sp>
    </p:spTree>
    <p:extLst>
      <p:ext uri="{BB962C8B-B14F-4D97-AF65-F5344CB8AC3E}">
        <p14:creationId xmlns:p14="http://schemas.microsoft.com/office/powerpoint/2010/main" val="216014856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1587" y="950913"/>
            <a:ext cx="6704013" cy="954087"/>
          </a:xfrm>
        </p:spPr>
        <p:txBody>
          <a:bodyPr/>
          <a:lstStyle/>
          <a:p>
            <a:pPr algn="l" eaLnBrk="1" hangingPunct="1"/>
            <a:r>
              <a:rPr lang="zh-CN" altLang="en-US"/>
              <a:t>注释</a:t>
            </a:r>
          </a:p>
        </p:txBody>
      </p:sp>
      <p:sp>
        <p:nvSpPr>
          <p:cNvPr id="70659" name="内容占位符 2"/>
          <p:cNvSpPr>
            <a:spLocks noGrp="1"/>
          </p:cNvSpPr>
          <p:nvPr>
            <p:ph idx="1"/>
          </p:nvPr>
        </p:nvSpPr>
        <p:spPr>
          <a:xfrm>
            <a:off x="533400" y="1914041"/>
            <a:ext cx="8029575" cy="4105759"/>
          </a:xfrm>
        </p:spPr>
        <p:txBody>
          <a:bodyPr/>
          <a:lstStyle/>
          <a:p>
            <a:pPr eaLnBrk="1" hangingPunct="1"/>
            <a:r>
              <a:rPr lang="zh-CN" altLang="en-US" sz="2800" dirty="0"/>
              <a:t>在</a:t>
            </a:r>
            <a:r>
              <a:rPr lang="en-US" altLang="zh-CN" sz="2800" dirty="0"/>
              <a:t>UML</a:t>
            </a:r>
            <a:r>
              <a:rPr lang="zh-CN" altLang="en-US" sz="2800" dirty="0"/>
              <a:t>图形上，注释表示为带有褶角的矩形，然后用虚线连接到</a:t>
            </a:r>
            <a:r>
              <a:rPr lang="en-US" altLang="zh-CN" sz="2800" dirty="0"/>
              <a:t>UML</a:t>
            </a:r>
            <a:r>
              <a:rPr lang="zh-CN" altLang="en-US" sz="2800" dirty="0"/>
              <a:t>的其他元素上，它是一种用于在图中附加文字注释的机制。</a:t>
            </a:r>
          </a:p>
        </p:txBody>
      </p:sp>
      <p:sp>
        <p:nvSpPr>
          <p:cNvPr id="70662" name="Line 10"/>
          <p:cNvSpPr>
            <a:spLocks noChangeShapeType="1"/>
          </p:cNvSpPr>
          <p:nvPr/>
        </p:nvSpPr>
        <p:spPr bwMode="auto">
          <a:xfrm flipH="1">
            <a:off x="2786063" y="4953000"/>
            <a:ext cx="1981200" cy="53340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70663" name="Group 9"/>
          <p:cNvGrpSpPr>
            <a:grpSpLocks/>
          </p:cNvGrpSpPr>
          <p:nvPr/>
        </p:nvGrpSpPr>
        <p:grpSpPr bwMode="auto">
          <a:xfrm>
            <a:off x="4786313" y="3881438"/>
            <a:ext cx="1981200" cy="1050925"/>
            <a:chOff x="2448" y="2736"/>
            <a:chExt cx="1248" cy="662"/>
          </a:xfrm>
        </p:grpSpPr>
        <p:grpSp>
          <p:nvGrpSpPr>
            <p:cNvPr id="70664" name="Group 5"/>
            <p:cNvGrpSpPr>
              <a:grpSpLocks/>
            </p:cNvGrpSpPr>
            <p:nvPr/>
          </p:nvGrpSpPr>
          <p:grpSpPr bwMode="auto">
            <a:xfrm>
              <a:off x="2448" y="2736"/>
              <a:ext cx="1248" cy="662"/>
              <a:chOff x="6802" y="3031"/>
              <a:chExt cx="1465" cy="777"/>
            </a:xfrm>
          </p:grpSpPr>
          <p:sp>
            <p:nvSpPr>
              <p:cNvPr id="70666" name="Freeform 6"/>
              <p:cNvSpPr>
                <a:spLocks/>
              </p:cNvSpPr>
              <p:nvPr/>
            </p:nvSpPr>
            <p:spPr bwMode="auto">
              <a:xfrm>
                <a:off x="6802" y="3031"/>
                <a:ext cx="1465" cy="777"/>
              </a:xfrm>
              <a:custGeom>
                <a:avLst/>
                <a:gdLst>
                  <a:gd name="T0" fmla="*/ 0 w 306"/>
                  <a:gd name="T1" fmla="*/ 0 h 162"/>
                  <a:gd name="T2" fmla="*/ 2147483647 w 306"/>
                  <a:gd name="T3" fmla="*/ 0 h 162"/>
                  <a:gd name="T4" fmla="*/ 2147483647 w 306"/>
                  <a:gd name="T5" fmla="*/ 2147483647 h 162"/>
                  <a:gd name="T6" fmla="*/ 2147483647 w 306"/>
                  <a:gd name="T7" fmla="*/ 2147483647 h 162"/>
                  <a:gd name="T8" fmla="*/ 0 w 306"/>
                  <a:gd name="T9" fmla="*/ 2147483647 h 162"/>
                  <a:gd name="T10" fmla="*/ 0 w 306"/>
                  <a:gd name="T11" fmla="*/ 0 h 162"/>
                  <a:gd name="T12" fmla="*/ 0 60000 65536"/>
                  <a:gd name="T13" fmla="*/ 0 60000 65536"/>
                  <a:gd name="T14" fmla="*/ 0 60000 65536"/>
                  <a:gd name="T15" fmla="*/ 0 60000 65536"/>
                  <a:gd name="T16" fmla="*/ 0 60000 65536"/>
                  <a:gd name="T17" fmla="*/ 0 60000 65536"/>
                  <a:gd name="T18" fmla="*/ 0 w 306"/>
                  <a:gd name="T19" fmla="*/ 0 h 162"/>
                  <a:gd name="T20" fmla="*/ 306 w 306"/>
                  <a:gd name="T21" fmla="*/ 162 h 162"/>
                </a:gdLst>
                <a:ahLst/>
                <a:cxnLst>
                  <a:cxn ang="T12">
                    <a:pos x="T0" y="T1"/>
                  </a:cxn>
                  <a:cxn ang="T13">
                    <a:pos x="T2" y="T3"/>
                  </a:cxn>
                  <a:cxn ang="T14">
                    <a:pos x="T4" y="T5"/>
                  </a:cxn>
                  <a:cxn ang="T15">
                    <a:pos x="T6" y="T7"/>
                  </a:cxn>
                  <a:cxn ang="T16">
                    <a:pos x="T8" y="T9"/>
                  </a:cxn>
                  <a:cxn ang="T17">
                    <a:pos x="T10" y="T11"/>
                  </a:cxn>
                </a:cxnLst>
                <a:rect l="T18" t="T19" r="T20" b="T21"/>
                <a:pathLst>
                  <a:path w="306" h="162">
                    <a:moveTo>
                      <a:pt x="0" y="0"/>
                    </a:moveTo>
                    <a:lnTo>
                      <a:pt x="270" y="0"/>
                    </a:lnTo>
                    <a:lnTo>
                      <a:pt x="306" y="36"/>
                    </a:lnTo>
                    <a:lnTo>
                      <a:pt x="306" y="162"/>
                    </a:lnTo>
                    <a:lnTo>
                      <a:pt x="0" y="162"/>
                    </a:lnTo>
                    <a:lnTo>
                      <a:pt x="0" y="0"/>
                    </a:lnTo>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67" name="Freeform 7"/>
              <p:cNvSpPr>
                <a:spLocks/>
              </p:cNvSpPr>
              <p:nvPr/>
            </p:nvSpPr>
            <p:spPr bwMode="auto">
              <a:xfrm>
                <a:off x="8095" y="3031"/>
                <a:ext cx="172" cy="173"/>
              </a:xfrm>
              <a:custGeom>
                <a:avLst/>
                <a:gdLst>
                  <a:gd name="T0" fmla="*/ 0 w 36"/>
                  <a:gd name="T1" fmla="*/ 0 h 36"/>
                  <a:gd name="T2" fmla="*/ 0 w 36"/>
                  <a:gd name="T3" fmla="*/ 2147483647 h 36"/>
                  <a:gd name="T4" fmla="*/ 2147483647 w 36"/>
                  <a:gd name="T5" fmla="*/ 2147483647 h 36"/>
                  <a:gd name="T6" fmla="*/ 0 60000 65536"/>
                  <a:gd name="T7" fmla="*/ 0 60000 65536"/>
                  <a:gd name="T8" fmla="*/ 0 60000 65536"/>
                  <a:gd name="T9" fmla="*/ 0 w 36"/>
                  <a:gd name="T10" fmla="*/ 0 h 36"/>
                  <a:gd name="T11" fmla="*/ 36 w 36"/>
                  <a:gd name="T12" fmla="*/ 36 h 36"/>
                </a:gdLst>
                <a:ahLst/>
                <a:cxnLst>
                  <a:cxn ang="T6">
                    <a:pos x="T0" y="T1"/>
                  </a:cxn>
                  <a:cxn ang="T7">
                    <a:pos x="T2" y="T3"/>
                  </a:cxn>
                  <a:cxn ang="T8">
                    <a:pos x="T4" y="T5"/>
                  </a:cxn>
                </a:cxnLst>
                <a:rect l="T9" t="T10" r="T11" b="T12"/>
                <a:pathLst>
                  <a:path w="36" h="36">
                    <a:moveTo>
                      <a:pt x="0" y="0"/>
                    </a:moveTo>
                    <a:lnTo>
                      <a:pt x="0" y="36"/>
                    </a:lnTo>
                    <a:lnTo>
                      <a:pt x="36" y="36"/>
                    </a:lnTo>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665" name="Text Box 8"/>
            <p:cNvSpPr txBox="1">
              <a:spLocks noChangeArrowheads="1"/>
            </p:cNvSpPr>
            <p:nvPr/>
          </p:nvSpPr>
          <p:spPr bwMode="auto">
            <a:xfrm>
              <a:off x="2544" y="2880"/>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zh-CN" altLang="en-US"/>
                <a:t>注释文字</a:t>
              </a:r>
            </a:p>
          </p:txBody>
        </p:sp>
      </p:grpSp>
      <p:sp>
        <p:nvSpPr>
          <p:cNvPr id="12"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66</a:t>
            </a:fld>
            <a:endParaRPr lang="en-US" altLang="zh-CN" dirty="0"/>
          </a:p>
        </p:txBody>
      </p:sp>
      <p:sp>
        <p:nvSpPr>
          <p:cNvPr id="13" name="标题 4"/>
          <p:cNvSpPr txBox="1">
            <a:spLocks/>
          </p:cNvSpPr>
          <p:nvPr/>
        </p:nvSpPr>
        <p:spPr>
          <a:xfrm>
            <a:off x="1347788" y="257175"/>
            <a:ext cx="6500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endParaRPr lang="en-US" altLang="zh-CN" dirty="0"/>
          </a:p>
          <a:p>
            <a:r>
              <a:rPr lang="zh-CN" altLang="en-US" dirty="0"/>
              <a:t> </a:t>
            </a:r>
            <a:r>
              <a:rPr lang="en-US" altLang="zh-CN" dirty="0"/>
              <a:t>—— 4.5.2 UML</a:t>
            </a:r>
            <a:r>
              <a:rPr lang="zh-CN" altLang="en-US" dirty="0"/>
              <a:t>类图</a:t>
            </a:r>
          </a:p>
        </p:txBody>
      </p:sp>
    </p:spTree>
    <p:extLst>
      <p:ext uri="{BB962C8B-B14F-4D97-AF65-F5344CB8AC3E}">
        <p14:creationId xmlns:p14="http://schemas.microsoft.com/office/powerpoint/2010/main" val="396694815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0" y="950913"/>
            <a:ext cx="8534400" cy="954087"/>
          </a:xfrm>
        </p:spPr>
        <p:txBody>
          <a:bodyPr/>
          <a:lstStyle/>
          <a:p>
            <a:pPr algn="l"/>
            <a:r>
              <a:rPr lang="zh-CN" altLang="en-US" dirty="0"/>
              <a:t>例</a:t>
            </a:r>
            <a:r>
              <a:rPr lang="en-US" altLang="zh-CN" dirty="0"/>
              <a:t>4-6</a:t>
            </a:r>
            <a:r>
              <a:rPr lang="zh-CN" altLang="en-US" dirty="0"/>
              <a:t>带有注释的</a:t>
            </a:r>
            <a:r>
              <a:rPr lang="en-US" altLang="zh-CN" dirty="0"/>
              <a:t>Line</a:t>
            </a:r>
            <a:r>
              <a:rPr lang="zh-CN" altLang="en-US" dirty="0"/>
              <a:t>类和</a:t>
            </a:r>
            <a:r>
              <a:rPr lang="en-US" altLang="zh-CN" dirty="0"/>
              <a:t>Point</a:t>
            </a:r>
            <a:r>
              <a:rPr lang="zh-CN" altLang="en-US" dirty="0"/>
              <a:t>类关系的描述</a:t>
            </a:r>
          </a:p>
        </p:txBody>
      </p:sp>
      <p:sp>
        <p:nvSpPr>
          <p:cNvPr id="71685" name="Rectangle 4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71686" name="Group 1"/>
          <p:cNvGrpSpPr>
            <a:grpSpLocks noChangeAspect="1"/>
          </p:cNvGrpSpPr>
          <p:nvPr/>
        </p:nvGrpSpPr>
        <p:grpSpPr bwMode="auto">
          <a:xfrm>
            <a:off x="1828800" y="1676400"/>
            <a:ext cx="5572125" cy="4837112"/>
            <a:chOff x="0" y="0"/>
            <a:chExt cx="6825" cy="5925"/>
          </a:xfrm>
        </p:grpSpPr>
        <p:sp>
          <p:nvSpPr>
            <p:cNvPr id="71688" name="AutoShape 43"/>
            <p:cNvSpPr>
              <a:spLocks noChangeAspect="1" noChangeArrowheads="1" noTextEdit="1"/>
            </p:cNvSpPr>
            <p:nvPr/>
          </p:nvSpPr>
          <p:spPr bwMode="auto">
            <a:xfrm>
              <a:off x="0" y="0"/>
              <a:ext cx="6825" cy="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n-lt"/>
                <a:ea typeface="+mn-ea"/>
              </a:endParaRPr>
            </a:p>
          </p:txBody>
        </p:sp>
        <p:sp>
          <p:nvSpPr>
            <p:cNvPr id="71689" name="Rectangle 42"/>
            <p:cNvSpPr>
              <a:spLocks noChangeArrowheads="1"/>
            </p:cNvSpPr>
            <p:nvPr/>
          </p:nvSpPr>
          <p:spPr bwMode="auto">
            <a:xfrm>
              <a:off x="3405" y="3555"/>
              <a:ext cx="3070" cy="207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latin typeface="+mn-lt"/>
                <a:ea typeface="+mn-ea"/>
              </a:endParaRPr>
            </a:p>
          </p:txBody>
        </p:sp>
        <p:sp>
          <p:nvSpPr>
            <p:cNvPr id="71690" name="Rectangle 41"/>
            <p:cNvSpPr>
              <a:spLocks noChangeArrowheads="1"/>
            </p:cNvSpPr>
            <p:nvPr/>
          </p:nvSpPr>
          <p:spPr bwMode="auto">
            <a:xfrm>
              <a:off x="4613" y="3612"/>
              <a:ext cx="50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Point</a:t>
              </a:r>
              <a:endParaRPr lang="en-US" altLang="zh-CN" sz="4000">
                <a:latin typeface="+mn-lt"/>
                <a:ea typeface="+mn-ea"/>
              </a:endParaRPr>
            </a:p>
          </p:txBody>
        </p:sp>
        <p:sp>
          <p:nvSpPr>
            <p:cNvPr id="71691" name="Rectangle 40"/>
            <p:cNvSpPr>
              <a:spLocks noChangeArrowheads="1"/>
            </p:cNvSpPr>
            <p:nvPr/>
          </p:nvSpPr>
          <p:spPr bwMode="auto">
            <a:xfrm>
              <a:off x="3405" y="3876"/>
              <a:ext cx="3070" cy="175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latin typeface="+mn-lt"/>
                <a:ea typeface="+mn-ea"/>
              </a:endParaRPr>
            </a:p>
          </p:txBody>
        </p:sp>
        <p:sp>
          <p:nvSpPr>
            <p:cNvPr id="71692" name="Rectangle 39"/>
            <p:cNvSpPr>
              <a:spLocks noChangeArrowheads="1"/>
            </p:cNvSpPr>
            <p:nvPr/>
          </p:nvSpPr>
          <p:spPr bwMode="auto">
            <a:xfrm>
              <a:off x="3405" y="4475"/>
              <a:ext cx="3070" cy="115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latin typeface="+mn-lt"/>
                <a:ea typeface="+mn-ea"/>
              </a:endParaRPr>
            </a:p>
          </p:txBody>
        </p:sp>
        <p:sp>
          <p:nvSpPr>
            <p:cNvPr id="71693" name="Rectangle 38"/>
            <p:cNvSpPr>
              <a:spLocks noChangeArrowheads="1"/>
            </p:cNvSpPr>
            <p:nvPr/>
          </p:nvSpPr>
          <p:spPr bwMode="auto">
            <a:xfrm>
              <a:off x="3448" y="3905"/>
              <a:ext cx="65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x : int</a:t>
              </a:r>
              <a:endParaRPr lang="en-US" altLang="zh-CN" sz="4000">
                <a:latin typeface="+mn-lt"/>
                <a:ea typeface="+mn-ea"/>
              </a:endParaRPr>
            </a:p>
          </p:txBody>
        </p:sp>
        <p:sp>
          <p:nvSpPr>
            <p:cNvPr id="71694" name="Rectangle 37"/>
            <p:cNvSpPr>
              <a:spLocks noChangeArrowheads="1"/>
            </p:cNvSpPr>
            <p:nvPr/>
          </p:nvSpPr>
          <p:spPr bwMode="auto">
            <a:xfrm>
              <a:off x="3448" y="4144"/>
              <a:ext cx="65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y : int</a:t>
              </a:r>
              <a:endParaRPr lang="en-US" altLang="zh-CN" sz="4000">
                <a:latin typeface="+mn-lt"/>
                <a:ea typeface="+mn-ea"/>
              </a:endParaRPr>
            </a:p>
          </p:txBody>
        </p:sp>
        <p:sp>
          <p:nvSpPr>
            <p:cNvPr id="71695" name="Rectangle 36"/>
            <p:cNvSpPr>
              <a:spLocks noChangeArrowheads="1"/>
            </p:cNvSpPr>
            <p:nvPr/>
          </p:nvSpPr>
          <p:spPr bwMode="auto">
            <a:xfrm>
              <a:off x="3448" y="4623"/>
              <a:ext cx="296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Point(xx : int = 0, yy : int = 0)</a:t>
              </a:r>
              <a:endParaRPr lang="en-US" altLang="zh-CN" sz="4000">
                <a:latin typeface="+mn-lt"/>
                <a:ea typeface="+mn-ea"/>
              </a:endParaRPr>
            </a:p>
          </p:txBody>
        </p:sp>
        <p:sp>
          <p:nvSpPr>
            <p:cNvPr id="71696" name="Rectangle 35"/>
            <p:cNvSpPr>
              <a:spLocks noChangeArrowheads="1"/>
            </p:cNvSpPr>
            <p:nvPr/>
          </p:nvSpPr>
          <p:spPr bwMode="auto">
            <a:xfrm>
              <a:off x="3448" y="4863"/>
              <a:ext cx="184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Point(p : Point &amp;)</a:t>
              </a:r>
              <a:endParaRPr lang="en-US" altLang="zh-CN" sz="4000">
                <a:latin typeface="+mn-lt"/>
                <a:ea typeface="+mn-ea"/>
              </a:endParaRPr>
            </a:p>
          </p:txBody>
        </p:sp>
        <p:sp>
          <p:nvSpPr>
            <p:cNvPr id="71697" name="Rectangle 34"/>
            <p:cNvSpPr>
              <a:spLocks noChangeArrowheads="1"/>
            </p:cNvSpPr>
            <p:nvPr/>
          </p:nvSpPr>
          <p:spPr bwMode="auto">
            <a:xfrm>
              <a:off x="3448" y="5102"/>
              <a:ext cx="120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getX() : int</a:t>
              </a:r>
              <a:endParaRPr lang="en-US" altLang="zh-CN" sz="4000">
                <a:latin typeface="+mn-lt"/>
                <a:ea typeface="+mn-ea"/>
              </a:endParaRPr>
            </a:p>
          </p:txBody>
        </p:sp>
        <p:sp>
          <p:nvSpPr>
            <p:cNvPr id="71698" name="Rectangle 33"/>
            <p:cNvSpPr>
              <a:spLocks noChangeArrowheads="1"/>
            </p:cNvSpPr>
            <p:nvPr/>
          </p:nvSpPr>
          <p:spPr bwMode="auto">
            <a:xfrm>
              <a:off x="3448" y="5342"/>
              <a:ext cx="120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getY() : int</a:t>
              </a:r>
              <a:endParaRPr lang="en-US" altLang="zh-CN" sz="4000">
                <a:latin typeface="+mn-lt"/>
                <a:ea typeface="+mn-ea"/>
              </a:endParaRPr>
            </a:p>
          </p:txBody>
        </p:sp>
        <p:sp>
          <p:nvSpPr>
            <p:cNvPr id="71699" name="Rectangle 32"/>
            <p:cNvSpPr>
              <a:spLocks noChangeArrowheads="1"/>
            </p:cNvSpPr>
            <p:nvPr/>
          </p:nvSpPr>
          <p:spPr bwMode="auto">
            <a:xfrm>
              <a:off x="88" y="268"/>
              <a:ext cx="2976" cy="1596"/>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latin typeface="+mn-lt"/>
                <a:ea typeface="+mn-ea"/>
              </a:endParaRPr>
            </a:p>
          </p:txBody>
        </p:sp>
        <p:sp>
          <p:nvSpPr>
            <p:cNvPr id="71700" name="Rectangle 31"/>
            <p:cNvSpPr>
              <a:spLocks noChangeArrowheads="1"/>
            </p:cNvSpPr>
            <p:nvPr/>
          </p:nvSpPr>
          <p:spPr bwMode="auto">
            <a:xfrm>
              <a:off x="1511" y="326"/>
              <a:ext cx="41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Line</a:t>
              </a:r>
              <a:endParaRPr lang="en-US" altLang="zh-CN" sz="4000">
                <a:latin typeface="+mn-lt"/>
                <a:ea typeface="+mn-ea"/>
              </a:endParaRPr>
            </a:p>
          </p:txBody>
        </p:sp>
        <p:sp>
          <p:nvSpPr>
            <p:cNvPr id="71701" name="Rectangle 30"/>
            <p:cNvSpPr>
              <a:spLocks noChangeArrowheads="1"/>
            </p:cNvSpPr>
            <p:nvPr/>
          </p:nvSpPr>
          <p:spPr bwMode="auto">
            <a:xfrm>
              <a:off x="88" y="589"/>
              <a:ext cx="2976" cy="127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latin typeface="+mn-lt"/>
                <a:ea typeface="+mn-ea"/>
              </a:endParaRPr>
            </a:p>
          </p:txBody>
        </p:sp>
        <p:sp>
          <p:nvSpPr>
            <p:cNvPr id="71702" name="Rectangle 29"/>
            <p:cNvSpPr>
              <a:spLocks noChangeArrowheads="1"/>
            </p:cNvSpPr>
            <p:nvPr/>
          </p:nvSpPr>
          <p:spPr bwMode="auto">
            <a:xfrm>
              <a:off x="88" y="949"/>
              <a:ext cx="2976" cy="91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000">
                <a:latin typeface="+mn-lt"/>
                <a:ea typeface="+mn-ea"/>
              </a:endParaRPr>
            </a:p>
          </p:txBody>
        </p:sp>
        <p:sp>
          <p:nvSpPr>
            <p:cNvPr id="71703" name="Rectangle 28"/>
            <p:cNvSpPr>
              <a:spLocks noChangeArrowheads="1"/>
            </p:cNvSpPr>
            <p:nvPr/>
          </p:nvSpPr>
          <p:spPr bwMode="auto">
            <a:xfrm>
              <a:off x="350" y="618"/>
              <a:ext cx="126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len : double</a:t>
              </a:r>
              <a:endParaRPr lang="en-US" altLang="zh-CN" sz="4000">
                <a:latin typeface="+mn-lt"/>
                <a:ea typeface="+mn-ea"/>
              </a:endParaRPr>
            </a:p>
          </p:txBody>
        </p:sp>
        <p:sp>
          <p:nvSpPr>
            <p:cNvPr id="71704" name="Rectangle 27"/>
            <p:cNvSpPr>
              <a:spLocks noChangeArrowheads="1"/>
            </p:cNvSpPr>
            <p:nvPr/>
          </p:nvSpPr>
          <p:spPr bwMode="auto">
            <a:xfrm>
              <a:off x="87" y="1050"/>
              <a:ext cx="294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Line(xp1 : Point, xp2 : Point)</a:t>
              </a:r>
              <a:endParaRPr lang="en-US" altLang="zh-CN" sz="4000">
                <a:latin typeface="+mn-lt"/>
                <a:ea typeface="+mn-ea"/>
              </a:endParaRPr>
            </a:p>
          </p:txBody>
        </p:sp>
        <p:sp>
          <p:nvSpPr>
            <p:cNvPr id="71705" name="Rectangle 26"/>
            <p:cNvSpPr>
              <a:spLocks noChangeArrowheads="1"/>
            </p:cNvSpPr>
            <p:nvPr/>
          </p:nvSpPr>
          <p:spPr bwMode="auto">
            <a:xfrm>
              <a:off x="87" y="1313"/>
              <a:ext cx="155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Line( : Line &amp;)</a:t>
              </a:r>
              <a:endParaRPr lang="en-US" altLang="zh-CN" sz="4000">
                <a:latin typeface="+mn-lt"/>
                <a:ea typeface="+mn-ea"/>
              </a:endParaRPr>
            </a:p>
          </p:txBody>
        </p:sp>
        <p:sp>
          <p:nvSpPr>
            <p:cNvPr id="71706" name="Rectangle 25"/>
            <p:cNvSpPr>
              <a:spLocks noChangeArrowheads="1"/>
            </p:cNvSpPr>
            <p:nvPr/>
          </p:nvSpPr>
          <p:spPr bwMode="auto">
            <a:xfrm>
              <a:off x="87" y="1575"/>
              <a:ext cx="184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 getLen() : double</a:t>
              </a:r>
              <a:endParaRPr lang="en-US" altLang="zh-CN" sz="4000">
                <a:latin typeface="+mn-lt"/>
                <a:ea typeface="+mn-ea"/>
              </a:endParaRPr>
            </a:p>
          </p:txBody>
        </p:sp>
        <p:sp>
          <p:nvSpPr>
            <p:cNvPr id="71707" name="Line 24"/>
            <p:cNvSpPr>
              <a:spLocks noChangeShapeType="1"/>
            </p:cNvSpPr>
            <p:nvPr/>
          </p:nvSpPr>
          <p:spPr bwMode="auto">
            <a:xfrm flipV="1">
              <a:off x="1683" y="1878"/>
              <a:ext cx="5" cy="221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71708" name="Freeform 23"/>
            <p:cNvSpPr>
              <a:spLocks/>
            </p:cNvSpPr>
            <p:nvPr/>
          </p:nvSpPr>
          <p:spPr bwMode="auto">
            <a:xfrm>
              <a:off x="1616" y="1878"/>
              <a:ext cx="144" cy="259"/>
            </a:xfrm>
            <a:custGeom>
              <a:avLst/>
              <a:gdLst>
                <a:gd name="T0" fmla="*/ 72 w 144"/>
                <a:gd name="T1" fmla="*/ 0 h 259"/>
                <a:gd name="T2" fmla="*/ 144 w 144"/>
                <a:gd name="T3" fmla="*/ 129 h 259"/>
                <a:gd name="T4" fmla="*/ 72 w 144"/>
                <a:gd name="T5" fmla="*/ 259 h 259"/>
                <a:gd name="T6" fmla="*/ 0 w 144"/>
                <a:gd name="T7" fmla="*/ 129 h 259"/>
                <a:gd name="T8" fmla="*/ 72 w 144"/>
                <a:gd name="T9" fmla="*/ 0 h 259"/>
                <a:gd name="T10" fmla="*/ 0 60000 65536"/>
                <a:gd name="T11" fmla="*/ 0 60000 65536"/>
                <a:gd name="T12" fmla="*/ 0 60000 65536"/>
                <a:gd name="T13" fmla="*/ 0 60000 65536"/>
                <a:gd name="T14" fmla="*/ 0 60000 65536"/>
                <a:gd name="T15" fmla="*/ 0 w 144"/>
                <a:gd name="T16" fmla="*/ 0 h 259"/>
                <a:gd name="T17" fmla="*/ 144 w 144"/>
                <a:gd name="T18" fmla="*/ 259 h 259"/>
              </a:gdLst>
              <a:ahLst/>
              <a:cxnLst>
                <a:cxn ang="T10">
                  <a:pos x="T0" y="T1"/>
                </a:cxn>
                <a:cxn ang="T11">
                  <a:pos x="T2" y="T3"/>
                </a:cxn>
                <a:cxn ang="T12">
                  <a:pos x="T4" y="T5"/>
                </a:cxn>
                <a:cxn ang="T13">
                  <a:pos x="T6" y="T7"/>
                </a:cxn>
                <a:cxn ang="T14">
                  <a:pos x="T8" y="T9"/>
                </a:cxn>
              </a:cxnLst>
              <a:rect l="T15" t="T16" r="T17" b="T18"/>
              <a:pathLst>
                <a:path w="144" h="259">
                  <a:moveTo>
                    <a:pt x="72" y="0"/>
                  </a:moveTo>
                  <a:lnTo>
                    <a:pt x="144" y="129"/>
                  </a:lnTo>
                  <a:lnTo>
                    <a:pt x="72" y="259"/>
                  </a:lnTo>
                  <a:lnTo>
                    <a:pt x="0" y="129"/>
                  </a:lnTo>
                  <a:lnTo>
                    <a:pt x="72" y="0"/>
                  </a:lnTo>
                  <a:close/>
                </a:path>
              </a:pathLst>
            </a:custGeom>
            <a:solidFill>
              <a:srgbClr val="FFFFFF"/>
            </a:solidFill>
            <a:ln w="4">
              <a:solidFill>
                <a:srgbClr val="000000"/>
              </a:solidFill>
              <a:round/>
              <a:headEnd/>
              <a:tailEnd/>
            </a:ln>
          </p:spPr>
          <p:txBody>
            <a:bodyPr/>
            <a:lstStyle/>
            <a:p>
              <a:endParaRPr lang="zh-CN" altLang="en-US">
                <a:latin typeface="+mn-lt"/>
                <a:ea typeface="+mn-ea"/>
              </a:endParaRPr>
            </a:p>
          </p:txBody>
        </p:sp>
        <p:sp>
          <p:nvSpPr>
            <p:cNvPr id="71709" name="Freeform 22"/>
            <p:cNvSpPr>
              <a:spLocks/>
            </p:cNvSpPr>
            <p:nvPr/>
          </p:nvSpPr>
          <p:spPr bwMode="auto">
            <a:xfrm>
              <a:off x="1683" y="4096"/>
              <a:ext cx="1717" cy="503"/>
            </a:xfrm>
            <a:custGeom>
              <a:avLst/>
              <a:gdLst>
                <a:gd name="T0" fmla="*/ 0 w 358"/>
                <a:gd name="T1" fmla="*/ 0 h 105"/>
                <a:gd name="T2" fmla="*/ 0 w 358"/>
                <a:gd name="T3" fmla="*/ 2147483647 h 105"/>
                <a:gd name="T4" fmla="*/ 2147483647 w 358"/>
                <a:gd name="T5" fmla="*/ 2147483647 h 105"/>
                <a:gd name="T6" fmla="*/ 0 60000 65536"/>
                <a:gd name="T7" fmla="*/ 0 60000 65536"/>
                <a:gd name="T8" fmla="*/ 0 60000 65536"/>
                <a:gd name="T9" fmla="*/ 0 w 358"/>
                <a:gd name="T10" fmla="*/ 0 h 105"/>
                <a:gd name="T11" fmla="*/ 358 w 358"/>
                <a:gd name="T12" fmla="*/ 105 h 105"/>
              </a:gdLst>
              <a:ahLst/>
              <a:cxnLst>
                <a:cxn ang="T6">
                  <a:pos x="T0" y="T1"/>
                </a:cxn>
                <a:cxn ang="T7">
                  <a:pos x="T2" y="T3"/>
                </a:cxn>
                <a:cxn ang="T8">
                  <a:pos x="T4" y="T5"/>
                </a:cxn>
              </a:cxnLst>
              <a:rect l="T9" t="T10" r="T11" b="T12"/>
              <a:pathLst>
                <a:path w="358" h="105">
                  <a:moveTo>
                    <a:pt x="0" y="0"/>
                  </a:moveTo>
                  <a:lnTo>
                    <a:pt x="0" y="105"/>
                  </a:lnTo>
                  <a:lnTo>
                    <a:pt x="358" y="1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lt"/>
                <a:ea typeface="+mn-ea"/>
              </a:endParaRPr>
            </a:p>
          </p:txBody>
        </p:sp>
        <p:sp>
          <p:nvSpPr>
            <p:cNvPr id="71710" name="Line 21"/>
            <p:cNvSpPr>
              <a:spLocks noChangeShapeType="1"/>
            </p:cNvSpPr>
            <p:nvPr/>
          </p:nvSpPr>
          <p:spPr bwMode="auto">
            <a:xfrm flipH="1">
              <a:off x="3227" y="4599"/>
              <a:ext cx="173" cy="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71711" name="Line 20"/>
            <p:cNvSpPr>
              <a:spLocks noChangeShapeType="1"/>
            </p:cNvSpPr>
            <p:nvPr/>
          </p:nvSpPr>
          <p:spPr bwMode="auto">
            <a:xfrm flipH="1" flipV="1">
              <a:off x="3227" y="4527"/>
              <a:ext cx="173" cy="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71712" name="Rectangle 19"/>
            <p:cNvSpPr>
              <a:spLocks noChangeArrowheads="1"/>
            </p:cNvSpPr>
            <p:nvPr/>
          </p:nvSpPr>
          <p:spPr bwMode="auto">
            <a:xfrm>
              <a:off x="2671" y="4283"/>
              <a:ext cx="31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-p1</a:t>
              </a:r>
              <a:endParaRPr lang="en-US" altLang="zh-CN" sz="4000">
                <a:latin typeface="+mn-lt"/>
                <a:ea typeface="+mn-ea"/>
              </a:endParaRPr>
            </a:p>
          </p:txBody>
        </p:sp>
        <p:sp>
          <p:nvSpPr>
            <p:cNvPr id="71713" name="Rectangle 18"/>
            <p:cNvSpPr>
              <a:spLocks noChangeArrowheads="1"/>
            </p:cNvSpPr>
            <p:nvPr/>
          </p:nvSpPr>
          <p:spPr bwMode="auto">
            <a:xfrm>
              <a:off x="2671" y="4748"/>
              <a:ext cx="31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-p2</a:t>
              </a:r>
              <a:endParaRPr lang="en-US" altLang="zh-CN" sz="4000">
                <a:latin typeface="+mn-lt"/>
                <a:ea typeface="+mn-ea"/>
              </a:endParaRPr>
            </a:p>
          </p:txBody>
        </p:sp>
        <p:sp>
          <p:nvSpPr>
            <p:cNvPr id="71714" name="Rectangle 17"/>
            <p:cNvSpPr>
              <a:spLocks noChangeArrowheads="1"/>
            </p:cNvSpPr>
            <p:nvPr/>
          </p:nvSpPr>
          <p:spPr bwMode="auto">
            <a:xfrm>
              <a:off x="1798" y="1983"/>
              <a:ext cx="33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1..*</a:t>
              </a:r>
              <a:endParaRPr lang="en-US" altLang="zh-CN" sz="4000">
                <a:latin typeface="+mn-lt"/>
                <a:ea typeface="+mn-ea"/>
              </a:endParaRPr>
            </a:p>
          </p:txBody>
        </p:sp>
        <p:sp>
          <p:nvSpPr>
            <p:cNvPr id="71715" name="Freeform 16"/>
            <p:cNvSpPr>
              <a:spLocks/>
            </p:cNvSpPr>
            <p:nvPr/>
          </p:nvSpPr>
          <p:spPr bwMode="auto">
            <a:xfrm>
              <a:off x="1616" y="1878"/>
              <a:ext cx="144" cy="259"/>
            </a:xfrm>
            <a:custGeom>
              <a:avLst/>
              <a:gdLst>
                <a:gd name="T0" fmla="*/ 72 w 144"/>
                <a:gd name="T1" fmla="*/ 0 h 259"/>
                <a:gd name="T2" fmla="*/ 144 w 144"/>
                <a:gd name="T3" fmla="*/ 129 h 259"/>
                <a:gd name="T4" fmla="*/ 72 w 144"/>
                <a:gd name="T5" fmla="*/ 259 h 259"/>
                <a:gd name="T6" fmla="*/ 0 w 144"/>
                <a:gd name="T7" fmla="*/ 129 h 259"/>
                <a:gd name="T8" fmla="*/ 72 w 144"/>
                <a:gd name="T9" fmla="*/ 0 h 259"/>
                <a:gd name="T10" fmla="*/ 0 60000 65536"/>
                <a:gd name="T11" fmla="*/ 0 60000 65536"/>
                <a:gd name="T12" fmla="*/ 0 60000 65536"/>
                <a:gd name="T13" fmla="*/ 0 60000 65536"/>
                <a:gd name="T14" fmla="*/ 0 60000 65536"/>
                <a:gd name="T15" fmla="*/ 0 w 144"/>
                <a:gd name="T16" fmla="*/ 0 h 259"/>
                <a:gd name="T17" fmla="*/ 144 w 144"/>
                <a:gd name="T18" fmla="*/ 259 h 259"/>
              </a:gdLst>
              <a:ahLst/>
              <a:cxnLst>
                <a:cxn ang="T10">
                  <a:pos x="T0" y="T1"/>
                </a:cxn>
                <a:cxn ang="T11">
                  <a:pos x="T2" y="T3"/>
                </a:cxn>
                <a:cxn ang="T12">
                  <a:pos x="T4" y="T5"/>
                </a:cxn>
                <a:cxn ang="T13">
                  <a:pos x="T6" y="T7"/>
                </a:cxn>
                <a:cxn ang="T14">
                  <a:pos x="T8" y="T9"/>
                </a:cxn>
              </a:cxnLst>
              <a:rect l="T15" t="T16" r="T17" b="T18"/>
              <a:pathLst>
                <a:path w="144" h="259">
                  <a:moveTo>
                    <a:pt x="72" y="0"/>
                  </a:moveTo>
                  <a:lnTo>
                    <a:pt x="144" y="129"/>
                  </a:lnTo>
                  <a:lnTo>
                    <a:pt x="72" y="259"/>
                  </a:lnTo>
                  <a:lnTo>
                    <a:pt x="0" y="129"/>
                  </a:lnTo>
                  <a:lnTo>
                    <a:pt x="72" y="0"/>
                  </a:lnTo>
                  <a:close/>
                </a:path>
              </a:pathLst>
            </a:custGeom>
            <a:solidFill>
              <a:srgbClr val="000000"/>
            </a:solidFill>
            <a:ln w="4">
              <a:solidFill>
                <a:srgbClr val="000000"/>
              </a:solidFill>
              <a:round/>
              <a:headEnd/>
              <a:tailEnd/>
            </a:ln>
          </p:spPr>
          <p:txBody>
            <a:bodyPr/>
            <a:lstStyle/>
            <a:p>
              <a:endParaRPr lang="zh-CN" altLang="en-US">
                <a:latin typeface="+mn-lt"/>
                <a:ea typeface="+mn-ea"/>
              </a:endParaRPr>
            </a:p>
          </p:txBody>
        </p:sp>
        <p:sp>
          <p:nvSpPr>
            <p:cNvPr id="71716" name="Freeform 15"/>
            <p:cNvSpPr>
              <a:spLocks/>
            </p:cNvSpPr>
            <p:nvPr/>
          </p:nvSpPr>
          <p:spPr bwMode="auto">
            <a:xfrm>
              <a:off x="1683" y="4096"/>
              <a:ext cx="1717" cy="503"/>
            </a:xfrm>
            <a:custGeom>
              <a:avLst/>
              <a:gdLst>
                <a:gd name="T0" fmla="*/ 0 w 358"/>
                <a:gd name="T1" fmla="*/ 0 h 105"/>
                <a:gd name="T2" fmla="*/ 0 w 358"/>
                <a:gd name="T3" fmla="*/ 2147483647 h 105"/>
                <a:gd name="T4" fmla="*/ 2147483647 w 358"/>
                <a:gd name="T5" fmla="*/ 2147483647 h 105"/>
                <a:gd name="T6" fmla="*/ 0 60000 65536"/>
                <a:gd name="T7" fmla="*/ 0 60000 65536"/>
                <a:gd name="T8" fmla="*/ 0 60000 65536"/>
                <a:gd name="T9" fmla="*/ 0 w 358"/>
                <a:gd name="T10" fmla="*/ 0 h 105"/>
                <a:gd name="T11" fmla="*/ 358 w 358"/>
                <a:gd name="T12" fmla="*/ 105 h 105"/>
              </a:gdLst>
              <a:ahLst/>
              <a:cxnLst>
                <a:cxn ang="T6">
                  <a:pos x="T0" y="T1"/>
                </a:cxn>
                <a:cxn ang="T7">
                  <a:pos x="T2" y="T3"/>
                </a:cxn>
                <a:cxn ang="T8">
                  <a:pos x="T4" y="T5"/>
                </a:cxn>
              </a:cxnLst>
              <a:rect l="T9" t="T10" r="T11" b="T12"/>
              <a:pathLst>
                <a:path w="358" h="105">
                  <a:moveTo>
                    <a:pt x="0" y="0"/>
                  </a:moveTo>
                  <a:lnTo>
                    <a:pt x="0" y="105"/>
                  </a:lnTo>
                  <a:lnTo>
                    <a:pt x="358" y="1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lt"/>
                <a:ea typeface="+mn-ea"/>
              </a:endParaRPr>
            </a:p>
          </p:txBody>
        </p:sp>
        <p:sp>
          <p:nvSpPr>
            <p:cNvPr id="71717" name="Rectangle 14"/>
            <p:cNvSpPr>
              <a:spLocks noChangeArrowheads="1"/>
            </p:cNvSpPr>
            <p:nvPr/>
          </p:nvSpPr>
          <p:spPr bwMode="auto">
            <a:xfrm>
              <a:off x="3122" y="4738"/>
              <a:ext cx="12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2</a:t>
              </a:r>
              <a:endParaRPr lang="en-US" altLang="zh-CN" sz="4000">
                <a:latin typeface="+mn-lt"/>
                <a:ea typeface="+mn-ea"/>
              </a:endParaRPr>
            </a:p>
          </p:txBody>
        </p:sp>
        <p:sp>
          <p:nvSpPr>
            <p:cNvPr id="71718" name="Line 13"/>
            <p:cNvSpPr>
              <a:spLocks noChangeShapeType="1"/>
            </p:cNvSpPr>
            <p:nvPr/>
          </p:nvSpPr>
          <p:spPr bwMode="auto">
            <a:xfrm flipH="1">
              <a:off x="3227" y="4599"/>
              <a:ext cx="173" cy="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71719" name="Line 12"/>
            <p:cNvSpPr>
              <a:spLocks noChangeShapeType="1"/>
            </p:cNvSpPr>
            <p:nvPr/>
          </p:nvSpPr>
          <p:spPr bwMode="auto">
            <a:xfrm flipH="1" flipV="1">
              <a:off x="3227" y="4527"/>
              <a:ext cx="173" cy="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71720" name="Rectangle 11"/>
            <p:cNvSpPr>
              <a:spLocks noChangeArrowheads="1"/>
            </p:cNvSpPr>
            <p:nvPr/>
          </p:nvSpPr>
          <p:spPr bwMode="auto">
            <a:xfrm>
              <a:off x="1798" y="1983"/>
              <a:ext cx="33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400">
                  <a:solidFill>
                    <a:srgbClr val="000000"/>
                  </a:solidFill>
                  <a:latin typeface="+mn-lt"/>
                  <a:ea typeface="+mn-ea"/>
                  <a:cs typeface="Arial" panose="020B0604020202020204" pitchFamily="34" charset="0"/>
                </a:rPr>
                <a:t>1..*</a:t>
              </a:r>
              <a:endParaRPr lang="en-US" altLang="zh-CN" sz="4000">
                <a:latin typeface="+mn-lt"/>
                <a:ea typeface="+mn-ea"/>
              </a:endParaRPr>
            </a:p>
          </p:txBody>
        </p:sp>
        <p:sp>
          <p:nvSpPr>
            <p:cNvPr id="71721" name="Freeform 10"/>
            <p:cNvSpPr>
              <a:spLocks/>
            </p:cNvSpPr>
            <p:nvPr/>
          </p:nvSpPr>
          <p:spPr bwMode="auto">
            <a:xfrm>
              <a:off x="3079" y="1064"/>
              <a:ext cx="1755" cy="2486"/>
            </a:xfrm>
            <a:custGeom>
              <a:avLst/>
              <a:gdLst>
                <a:gd name="T0" fmla="*/ 0 w 366"/>
                <a:gd name="T1" fmla="*/ 2147483647 h 519"/>
                <a:gd name="T2" fmla="*/ 2147483647 w 366"/>
                <a:gd name="T3" fmla="*/ 0 h 519"/>
                <a:gd name="T4" fmla="*/ 2147483647 w 366"/>
                <a:gd name="T5" fmla="*/ 2147483647 h 519"/>
                <a:gd name="T6" fmla="*/ 0 60000 65536"/>
                <a:gd name="T7" fmla="*/ 0 60000 65536"/>
                <a:gd name="T8" fmla="*/ 0 60000 65536"/>
                <a:gd name="T9" fmla="*/ 0 w 366"/>
                <a:gd name="T10" fmla="*/ 0 h 519"/>
                <a:gd name="T11" fmla="*/ 366 w 366"/>
                <a:gd name="T12" fmla="*/ 519 h 519"/>
              </a:gdLst>
              <a:ahLst/>
              <a:cxnLst>
                <a:cxn ang="T6">
                  <a:pos x="T0" y="T1"/>
                </a:cxn>
                <a:cxn ang="T7">
                  <a:pos x="T2" y="T3"/>
                </a:cxn>
                <a:cxn ang="T8">
                  <a:pos x="T4" y="T5"/>
                </a:cxn>
              </a:cxnLst>
              <a:rect l="T9" t="T10" r="T11" b="T12"/>
              <a:pathLst>
                <a:path w="366" h="519">
                  <a:moveTo>
                    <a:pt x="0" y="1"/>
                  </a:moveTo>
                  <a:lnTo>
                    <a:pt x="366" y="0"/>
                  </a:lnTo>
                  <a:lnTo>
                    <a:pt x="366" y="519"/>
                  </a:lnTo>
                </a:path>
              </a:pathLst>
            </a:custGeom>
            <a:noFill/>
            <a:ln w="0">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lt"/>
                <a:ea typeface="+mn-ea"/>
              </a:endParaRPr>
            </a:p>
          </p:txBody>
        </p:sp>
        <p:sp>
          <p:nvSpPr>
            <p:cNvPr id="71722" name="Line 9"/>
            <p:cNvSpPr>
              <a:spLocks noChangeShapeType="1"/>
            </p:cNvSpPr>
            <p:nvPr/>
          </p:nvSpPr>
          <p:spPr bwMode="auto">
            <a:xfrm flipV="1">
              <a:off x="4834" y="3378"/>
              <a:ext cx="72" cy="1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71723" name="Line 8"/>
            <p:cNvSpPr>
              <a:spLocks noChangeShapeType="1"/>
            </p:cNvSpPr>
            <p:nvPr/>
          </p:nvSpPr>
          <p:spPr bwMode="auto">
            <a:xfrm flipH="1" flipV="1">
              <a:off x="4762" y="3378"/>
              <a:ext cx="72" cy="17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sp>
          <p:nvSpPr>
            <p:cNvPr id="71724" name="Freeform 7"/>
            <p:cNvSpPr>
              <a:spLocks/>
            </p:cNvSpPr>
            <p:nvPr/>
          </p:nvSpPr>
          <p:spPr bwMode="auto">
            <a:xfrm>
              <a:off x="5011" y="1591"/>
              <a:ext cx="1468" cy="776"/>
            </a:xfrm>
            <a:custGeom>
              <a:avLst/>
              <a:gdLst>
                <a:gd name="T0" fmla="*/ 0 w 306"/>
                <a:gd name="T1" fmla="*/ 0 h 162"/>
                <a:gd name="T2" fmla="*/ 2147483647 w 306"/>
                <a:gd name="T3" fmla="*/ 0 h 162"/>
                <a:gd name="T4" fmla="*/ 2147483647 w 306"/>
                <a:gd name="T5" fmla="*/ 2147483647 h 162"/>
                <a:gd name="T6" fmla="*/ 2147483647 w 306"/>
                <a:gd name="T7" fmla="*/ 2147483647 h 162"/>
                <a:gd name="T8" fmla="*/ 0 w 306"/>
                <a:gd name="T9" fmla="*/ 2147483647 h 162"/>
                <a:gd name="T10" fmla="*/ 0 w 306"/>
                <a:gd name="T11" fmla="*/ 0 h 162"/>
                <a:gd name="T12" fmla="*/ 0 60000 65536"/>
                <a:gd name="T13" fmla="*/ 0 60000 65536"/>
                <a:gd name="T14" fmla="*/ 0 60000 65536"/>
                <a:gd name="T15" fmla="*/ 0 60000 65536"/>
                <a:gd name="T16" fmla="*/ 0 60000 65536"/>
                <a:gd name="T17" fmla="*/ 0 60000 65536"/>
                <a:gd name="T18" fmla="*/ 0 w 306"/>
                <a:gd name="T19" fmla="*/ 0 h 162"/>
                <a:gd name="T20" fmla="*/ 306 w 306"/>
                <a:gd name="T21" fmla="*/ 162 h 162"/>
              </a:gdLst>
              <a:ahLst/>
              <a:cxnLst>
                <a:cxn ang="T12">
                  <a:pos x="T0" y="T1"/>
                </a:cxn>
                <a:cxn ang="T13">
                  <a:pos x="T2" y="T3"/>
                </a:cxn>
                <a:cxn ang="T14">
                  <a:pos x="T4" y="T5"/>
                </a:cxn>
                <a:cxn ang="T15">
                  <a:pos x="T6" y="T7"/>
                </a:cxn>
                <a:cxn ang="T16">
                  <a:pos x="T8" y="T9"/>
                </a:cxn>
                <a:cxn ang="T17">
                  <a:pos x="T10" y="T11"/>
                </a:cxn>
              </a:cxnLst>
              <a:rect l="T18" t="T19" r="T20" b="T21"/>
              <a:pathLst>
                <a:path w="306" h="162">
                  <a:moveTo>
                    <a:pt x="0" y="0"/>
                  </a:moveTo>
                  <a:lnTo>
                    <a:pt x="270" y="0"/>
                  </a:lnTo>
                  <a:lnTo>
                    <a:pt x="306" y="36"/>
                  </a:lnTo>
                  <a:lnTo>
                    <a:pt x="306" y="162"/>
                  </a:lnTo>
                  <a:lnTo>
                    <a:pt x="0" y="162"/>
                  </a:lnTo>
                  <a:lnTo>
                    <a:pt x="0" y="0"/>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lt"/>
                <a:ea typeface="+mn-ea"/>
              </a:endParaRPr>
            </a:p>
          </p:txBody>
        </p:sp>
        <p:sp>
          <p:nvSpPr>
            <p:cNvPr id="71725" name="Freeform 6"/>
            <p:cNvSpPr>
              <a:spLocks/>
            </p:cNvSpPr>
            <p:nvPr/>
          </p:nvSpPr>
          <p:spPr bwMode="auto">
            <a:xfrm>
              <a:off x="6306" y="1591"/>
              <a:ext cx="173" cy="172"/>
            </a:xfrm>
            <a:custGeom>
              <a:avLst/>
              <a:gdLst>
                <a:gd name="T0" fmla="*/ 0 w 36"/>
                <a:gd name="T1" fmla="*/ 0 h 36"/>
                <a:gd name="T2" fmla="*/ 0 w 36"/>
                <a:gd name="T3" fmla="*/ 2147483647 h 36"/>
                <a:gd name="T4" fmla="*/ 2147483647 w 36"/>
                <a:gd name="T5" fmla="*/ 2147483647 h 36"/>
                <a:gd name="T6" fmla="*/ 0 60000 65536"/>
                <a:gd name="T7" fmla="*/ 0 60000 65536"/>
                <a:gd name="T8" fmla="*/ 0 60000 65536"/>
                <a:gd name="T9" fmla="*/ 0 w 36"/>
                <a:gd name="T10" fmla="*/ 0 h 36"/>
                <a:gd name="T11" fmla="*/ 36 w 36"/>
                <a:gd name="T12" fmla="*/ 36 h 36"/>
              </a:gdLst>
              <a:ahLst/>
              <a:cxnLst>
                <a:cxn ang="T6">
                  <a:pos x="T0" y="T1"/>
                </a:cxn>
                <a:cxn ang="T7">
                  <a:pos x="T2" y="T3"/>
                </a:cxn>
                <a:cxn ang="T8">
                  <a:pos x="T4" y="T5"/>
                </a:cxn>
              </a:cxnLst>
              <a:rect l="T9" t="T10" r="T11" b="T12"/>
              <a:pathLst>
                <a:path w="36" h="36">
                  <a:moveTo>
                    <a:pt x="0" y="0"/>
                  </a:moveTo>
                  <a:lnTo>
                    <a:pt x="0" y="36"/>
                  </a:lnTo>
                  <a:lnTo>
                    <a:pt x="36" y="3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n-lt"/>
                <a:ea typeface="+mn-ea"/>
              </a:endParaRPr>
            </a:p>
          </p:txBody>
        </p:sp>
        <p:sp>
          <p:nvSpPr>
            <p:cNvPr id="71726" name="Rectangle 5"/>
            <p:cNvSpPr>
              <a:spLocks noChangeArrowheads="1"/>
            </p:cNvSpPr>
            <p:nvPr/>
          </p:nvSpPr>
          <p:spPr bwMode="auto">
            <a:xfrm>
              <a:off x="5069" y="1619"/>
              <a:ext cx="110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sz="1400">
                  <a:solidFill>
                    <a:srgbClr val="000000"/>
                  </a:solidFill>
                  <a:latin typeface="+mn-lt"/>
                  <a:ea typeface="+mn-ea"/>
                  <a:cs typeface="Arial" panose="020B0604020202020204" pitchFamily="34" charset="0"/>
                </a:rPr>
                <a:t>单向组合：</a:t>
              </a:r>
              <a:endParaRPr lang="zh-CN" sz="4000">
                <a:latin typeface="+mn-lt"/>
                <a:ea typeface="+mn-ea"/>
              </a:endParaRPr>
            </a:p>
          </p:txBody>
        </p:sp>
        <p:sp>
          <p:nvSpPr>
            <p:cNvPr id="71727" name="Rectangle 4"/>
            <p:cNvSpPr>
              <a:spLocks noChangeArrowheads="1"/>
            </p:cNvSpPr>
            <p:nvPr/>
          </p:nvSpPr>
          <p:spPr bwMode="auto">
            <a:xfrm>
              <a:off x="5069" y="1859"/>
              <a:ext cx="110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sz="1400">
                  <a:solidFill>
                    <a:srgbClr val="000000"/>
                  </a:solidFill>
                  <a:latin typeface="+mn-lt"/>
                  <a:ea typeface="+mn-ea"/>
                  <a:cs typeface="Arial" panose="020B0604020202020204" pitchFamily="34" charset="0"/>
                </a:rPr>
                <a:t>直线段包含</a:t>
              </a:r>
              <a:endParaRPr lang="zh-CN" sz="4000">
                <a:latin typeface="+mn-lt"/>
                <a:ea typeface="+mn-ea"/>
              </a:endParaRPr>
            </a:p>
          </p:txBody>
        </p:sp>
        <p:sp>
          <p:nvSpPr>
            <p:cNvPr id="71728" name="Rectangle 3"/>
            <p:cNvSpPr>
              <a:spLocks noChangeArrowheads="1"/>
            </p:cNvSpPr>
            <p:nvPr/>
          </p:nvSpPr>
          <p:spPr bwMode="auto">
            <a:xfrm>
              <a:off x="5069" y="2098"/>
              <a:ext cx="114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sz="1400">
                  <a:solidFill>
                    <a:srgbClr val="000000"/>
                  </a:solidFill>
                  <a:latin typeface="+mn-lt"/>
                  <a:ea typeface="+mn-ea"/>
                  <a:cs typeface="Arial" panose="020B0604020202020204" pitchFamily="34" charset="0"/>
                </a:rPr>
                <a:t>端点</a:t>
              </a:r>
              <a:r>
                <a:rPr lang="en-US" altLang="zh-CN" sz="1400">
                  <a:solidFill>
                    <a:srgbClr val="000000"/>
                  </a:solidFill>
                  <a:latin typeface="+mn-lt"/>
                  <a:ea typeface="+mn-ea"/>
                  <a:cs typeface="Arial" panose="020B0604020202020204" pitchFamily="34" charset="0"/>
                </a:rPr>
                <a:t>p1</a:t>
              </a:r>
              <a:r>
                <a:rPr lang="zh-CN" altLang="en-US" sz="1400">
                  <a:solidFill>
                    <a:srgbClr val="000000"/>
                  </a:solidFill>
                  <a:latin typeface="+mn-lt"/>
                  <a:ea typeface="+mn-ea"/>
                  <a:cs typeface="Arial" panose="020B0604020202020204" pitchFamily="34" charset="0"/>
                </a:rPr>
                <a:t>、</a:t>
              </a:r>
              <a:r>
                <a:rPr lang="en-US" altLang="zh-CN" sz="1400">
                  <a:solidFill>
                    <a:srgbClr val="000000"/>
                  </a:solidFill>
                  <a:latin typeface="+mn-lt"/>
                  <a:ea typeface="+mn-ea"/>
                  <a:cs typeface="Arial" panose="020B0604020202020204" pitchFamily="34" charset="0"/>
                </a:rPr>
                <a:t>p2</a:t>
              </a:r>
              <a:endParaRPr lang="en-US" altLang="zh-CN" sz="4000">
                <a:latin typeface="+mn-lt"/>
                <a:ea typeface="+mn-ea"/>
              </a:endParaRPr>
            </a:p>
          </p:txBody>
        </p:sp>
        <p:sp>
          <p:nvSpPr>
            <p:cNvPr id="71729" name="Line 2"/>
            <p:cNvSpPr>
              <a:spLocks noChangeShapeType="1"/>
            </p:cNvSpPr>
            <p:nvPr/>
          </p:nvSpPr>
          <p:spPr bwMode="auto">
            <a:xfrm flipV="1">
              <a:off x="1760" y="2357"/>
              <a:ext cx="3251" cy="138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latin typeface="+mn-lt"/>
                <a:ea typeface="+mn-ea"/>
              </a:endParaRPr>
            </a:p>
          </p:txBody>
        </p:sp>
      </p:grpSp>
      <p:sp>
        <p:nvSpPr>
          <p:cNvPr id="71687" name="Rectangle 65"/>
          <p:cNvSpPr>
            <a:spLocks noChangeArrowheads="1"/>
          </p:cNvSpPr>
          <p:nvPr/>
        </p:nvSpPr>
        <p:spPr bwMode="auto">
          <a:xfrm>
            <a:off x="0" y="4219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endParaRPr lang="zh-CN" altLang="zh-CN"/>
          </a:p>
        </p:txBody>
      </p:sp>
      <p:sp>
        <p:nvSpPr>
          <p:cNvPr id="50"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67</a:t>
            </a:fld>
            <a:endParaRPr lang="en-US" altLang="zh-CN" dirty="0"/>
          </a:p>
        </p:txBody>
      </p:sp>
      <p:sp>
        <p:nvSpPr>
          <p:cNvPr id="51" name="标题 4"/>
          <p:cNvSpPr txBox="1">
            <a:spLocks/>
          </p:cNvSpPr>
          <p:nvPr/>
        </p:nvSpPr>
        <p:spPr>
          <a:xfrm>
            <a:off x="1347788" y="257175"/>
            <a:ext cx="6500812"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4.5 UML</a:t>
            </a:r>
            <a:r>
              <a:rPr lang="zh-CN" altLang="en-US" dirty="0"/>
              <a:t>图形标识</a:t>
            </a:r>
            <a:endParaRPr lang="en-US" altLang="zh-CN" dirty="0"/>
          </a:p>
          <a:p>
            <a:r>
              <a:rPr lang="zh-CN" altLang="en-US" dirty="0"/>
              <a:t> </a:t>
            </a:r>
            <a:r>
              <a:rPr lang="en-US" altLang="zh-CN" dirty="0"/>
              <a:t>—— 4.5.2 UML</a:t>
            </a:r>
            <a:r>
              <a:rPr lang="zh-CN" altLang="en-US" dirty="0"/>
              <a:t>类图</a:t>
            </a:r>
          </a:p>
        </p:txBody>
      </p:sp>
    </p:spTree>
    <p:extLst>
      <p:ext uri="{BB962C8B-B14F-4D97-AF65-F5344CB8AC3E}">
        <p14:creationId xmlns:p14="http://schemas.microsoft.com/office/powerpoint/2010/main" val="333293068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0" y="950913"/>
            <a:ext cx="6704013" cy="954087"/>
          </a:xfrm>
        </p:spPr>
        <p:txBody>
          <a:bodyPr/>
          <a:lstStyle/>
          <a:p>
            <a:pPr algn="l" eaLnBrk="1" hangingPunct="1"/>
            <a:r>
              <a:rPr lang="en-US" altLang="zh-CN" dirty="0"/>
              <a:t>4.6.1 </a:t>
            </a:r>
            <a:r>
              <a:rPr lang="zh-CN" altLang="en-US" dirty="0"/>
              <a:t>结构体</a:t>
            </a:r>
          </a:p>
        </p:txBody>
      </p:sp>
      <p:sp>
        <p:nvSpPr>
          <p:cNvPr id="72707" name="内容占位符 2"/>
          <p:cNvSpPr>
            <a:spLocks noGrp="1"/>
          </p:cNvSpPr>
          <p:nvPr>
            <p:ph idx="1"/>
          </p:nvPr>
        </p:nvSpPr>
        <p:spPr>
          <a:xfrm>
            <a:off x="533400" y="1752600"/>
            <a:ext cx="8029575" cy="4953000"/>
          </a:xfrm>
        </p:spPr>
        <p:txBody>
          <a:bodyPr/>
          <a:lstStyle/>
          <a:p>
            <a:pPr eaLnBrk="1" hangingPunct="1">
              <a:lnSpc>
                <a:spcPct val="150000"/>
              </a:lnSpc>
            </a:pPr>
            <a:r>
              <a:rPr lang="zh-CN" altLang="en-US" sz="2800" dirty="0"/>
              <a:t>结构体是一种特殊形态的类</a:t>
            </a:r>
            <a:endParaRPr lang="en-US" altLang="zh-CN" sz="2800" dirty="0"/>
          </a:p>
          <a:p>
            <a:pPr lvl="1" eaLnBrk="1" hangingPunct="1">
              <a:lnSpc>
                <a:spcPct val="150000"/>
              </a:lnSpc>
            </a:pPr>
            <a:r>
              <a:rPr lang="zh-CN" altLang="en-US" sz="2400" dirty="0"/>
              <a:t>与类的唯一区别：类的缺省访问权限是</a:t>
            </a:r>
            <a:r>
              <a:rPr lang="en-US" altLang="zh-CN" sz="2400" dirty="0"/>
              <a:t>private</a:t>
            </a:r>
            <a:r>
              <a:rPr lang="zh-CN" altLang="en-US" sz="2400" dirty="0"/>
              <a:t>，结构体的缺省访问权限是</a:t>
            </a:r>
            <a:r>
              <a:rPr lang="en-US" altLang="zh-CN" sz="2400" dirty="0"/>
              <a:t>public</a:t>
            </a:r>
          </a:p>
          <a:p>
            <a:pPr lvl="1" eaLnBrk="1" hangingPunct="1">
              <a:lnSpc>
                <a:spcPct val="150000"/>
              </a:lnSpc>
            </a:pPr>
            <a:r>
              <a:rPr lang="zh-CN" altLang="en-US" sz="2400" dirty="0"/>
              <a:t>结构体存在的主要原因：与</a:t>
            </a:r>
            <a:r>
              <a:rPr lang="en-US" altLang="zh-CN" sz="2400" dirty="0"/>
              <a:t>C</a:t>
            </a:r>
            <a:r>
              <a:rPr lang="zh-CN" altLang="en-US" sz="2400" dirty="0"/>
              <a:t>语言保持兼容</a:t>
            </a:r>
            <a:endParaRPr lang="en-US" altLang="zh-CN" sz="2400" dirty="0"/>
          </a:p>
          <a:p>
            <a:pPr eaLnBrk="1" hangingPunct="1">
              <a:lnSpc>
                <a:spcPct val="150000"/>
              </a:lnSpc>
            </a:pPr>
            <a:r>
              <a:rPr lang="zh-CN" altLang="en-US" sz="2800" dirty="0"/>
              <a:t>什么时候用结构体而不用类</a:t>
            </a:r>
            <a:endParaRPr lang="en-US" altLang="zh-CN" sz="2800" dirty="0"/>
          </a:p>
          <a:p>
            <a:pPr lvl="1" eaLnBrk="1" hangingPunct="1">
              <a:lnSpc>
                <a:spcPct val="150000"/>
              </a:lnSpc>
            </a:pPr>
            <a:r>
              <a:rPr lang="zh-CN" altLang="en-US" sz="2400" dirty="0"/>
              <a:t>定义主要用来保存数据、而没有什么操作的类型</a:t>
            </a:r>
            <a:endParaRPr lang="en-US" altLang="zh-CN" sz="2400" dirty="0"/>
          </a:p>
          <a:p>
            <a:pPr lvl="1" eaLnBrk="1" hangingPunct="1">
              <a:lnSpc>
                <a:spcPct val="150000"/>
              </a:lnSpc>
            </a:pPr>
            <a:r>
              <a:rPr lang="zh-CN" altLang="en-US" sz="2400" dirty="0"/>
              <a:t>人们习惯将结构体的数据成员设为公有，因此这时用结构体更方便</a:t>
            </a:r>
          </a:p>
        </p:txBody>
      </p:sp>
      <p:sp>
        <p:nvSpPr>
          <p:cNvPr id="5" name="标题 4"/>
          <p:cNvSpPr txBox="1">
            <a:spLocks/>
          </p:cNvSpPr>
          <p:nvPr/>
        </p:nvSpPr>
        <p:spPr>
          <a:xfrm>
            <a:off x="2057400" y="241301"/>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68</a:t>
            </a:fld>
            <a:endParaRPr lang="en-US" altLang="zh-CN" dirty="0"/>
          </a:p>
        </p:txBody>
      </p:sp>
    </p:spTree>
    <p:extLst>
      <p:ext uri="{BB962C8B-B14F-4D97-AF65-F5344CB8AC3E}">
        <p14:creationId xmlns:p14="http://schemas.microsoft.com/office/powerpoint/2010/main" val="88463813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20664" y="950913"/>
            <a:ext cx="6704013" cy="954087"/>
          </a:xfrm>
        </p:spPr>
        <p:txBody>
          <a:bodyPr/>
          <a:lstStyle/>
          <a:p>
            <a:pPr algn="l" eaLnBrk="1" hangingPunct="1"/>
            <a:r>
              <a:rPr lang="zh-CN" altLang="en-US" dirty="0"/>
              <a:t>结构体的定义和初始化</a:t>
            </a:r>
          </a:p>
        </p:txBody>
      </p:sp>
      <p:sp>
        <p:nvSpPr>
          <p:cNvPr id="73731" name="内容占位符 2"/>
          <p:cNvSpPr>
            <a:spLocks noGrp="1"/>
          </p:cNvSpPr>
          <p:nvPr>
            <p:ph idx="1"/>
          </p:nvPr>
        </p:nvSpPr>
        <p:spPr>
          <a:xfrm>
            <a:off x="533400" y="1752600"/>
            <a:ext cx="8029575" cy="4953000"/>
          </a:xfrm>
        </p:spPr>
        <p:txBody>
          <a:bodyPr/>
          <a:lstStyle/>
          <a:p>
            <a:pPr eaLnBrk="1" hangingPunct="1">
              <a:lnSpc>
                <a:spcPct val="100000"/>
              </a:lnSpc>
            </a:pPr>
            <a:r>
              <a:rPr lang="zh-CN" altLang="en-US" sz="2800" dirty="0"/>
              <a:t>结构体定义</a:t>
            </a:r>
            <a:endParaRPr lang="en-US" altLang="zh-CN" sz="2800" dirty="0"/>
          </a:p>
          <a:p>
            <a:pPr lvl="1" eaLnBrk="1" hangingPunct="1">
              <a:buFontTx/>
              <a:buNone/>
            </a:pPr>
            <a:r>
              <a:rPr lang="en-US" altLang="zh-CN" sz="2400" dirty="0" err="1"/>
              <a:t>struct</a:t>
            </a:r>
            <a:r>
              <a:rPr lang="en-US" altLang="zh-CN" sz="2400" dirty="0"/>
              <a:t> </a:t>
            </a:r>
            <a:r>
              <a:rPr lang="zh-CN" altLang="en-US" sz="2400" dirty="0"/>
              <a:t>结构体名称 </a:t>
            </a:r>
            <a:r>
              <a:rPr lang="en-US" altLang="zh-CN" sz="2400" dirty="0"/>
              <a:t>{</a:t>
            </a:r>
          </a:p>
          <a:p>
            <a:pPr lvl="1" eaLnBrk="1" hangingPunct="1">
              <a:buFontTx/>
              <a:buNone/>
            </a:pPr>
            <a:r>
              <a:rPr lang="en-US" altLang="zh-CN" sz="2400" dirty="0"/>
              <a:t>	 </a:t>
            </a:r>
            <a:r>
              <a:rPr lang="zh-CN" altLang="en-US" sz="2400" dirty="0"/>
              <a:t>公有成员</a:t>
            </a:r>
          </a:p>
          <a:p>
            <a:pPr lvl="1" eaLnBrk="1" hangingPunct="1">
              <a:buFontTx/>
              <a:buNone/>
            </a:pPr>
            <a:r>
              <a:rPr lang="en-US" altLang="zh-CN" sz="2400" dirty="0"/>
              <a:t>protected:</a:t>
            </a:r>
          </a:p>
          <a:p>
            <a:pPr lvl="1" eaLnBrk="1" hangingPunct="1">
              <a:buFontTx/>
              <a:buNone/>
            </a:pPr>
            <a:r>
              <a:rPr lang="en-US" altLang="zh-CN" sz="2400" dirty="0"/>
              <a:t>    </a:t>
            </a:r>
            <a:r>
              <a:rPr lang="zh-CN" altLang="en-US" sz="2400" dirty="0"/>
              <a:t>保护型成员</a:t>
            </a:r>
          </a:p>
          <a:p>
            <a:pPr lvl="1" eaLnBrk="1" hangingPunct="1">
              <a:buFontTx/>
              <a:buNone/>
            </a:pPr>
            <a:r>
              <a:rPr lang="en-US" altLang="zh-CN" sz="2400" dirty="0"/>
              <a:t>private:</a:t>
            </a:r>
          </a:p>
          <a:p>
            <a:pPr lvl="1" eaLnBrk="1" hangingPunct="1">
              <a:buFontTx/>
              <a:buNone/>
            </a:pPr>
            <a:r>
              <a:rPr lang="en-US" altLang="zh-CN" sz="2400" dirty="0"/>
              <a:t>     </a:t>
            </a:r>
            <a:r>
              <a:rPr lang="zh-CN" altLang="en-US" sz="2400" dirty="0"/>
              <a:t>私有成员</a:t>
            </a:r>
          </a:p>
          <a:p>
            <a:pPr lvl="1" eaLnBrk="1" hangingPunct="1">
              <a:buFontTx/>
              <a:buNone/>
            </a:pPr>
            <a:r>
              <a:rPr lang="en-US" altLang="zh-CN" sz="2400" dirty="0"/>
              <a:t>};</a:t>
            </a:r>
          </a:p>
          <a:p>
            <a:pPr eaLnBrk="1" hangingPunct="1">
              <a:lnSpc>
                <a:spcPct val="100000"/>
              </a:lnSpc>
            </a:pPr>
            <a:r>
              <a:rPr lang="zh-CN" altLang="en-US" sz="2800" dirty="0"/>
              <a:t>一些结构体变量的初始化可以用以下形式</a:t>
            </a:r>
            <a:endParaRPr lang="en-US" altLang="zh-CN" sz="2800" dirty="0"/>
          </a:p>
          <a:p>
            <a:pPr lvl="1" eaLnBrk="1" hangingPunct="1">
              <a:buFontTx/>
              <a:buNone/>
            </a:pPr>
            <a:r>
              <a:rPr lang="zh-CN" altLang="en-US" sz="2400" dirty="0"/>
              <a:t>类型名 变量名</a:t>
            </a:r>
            <a:r>
              <a:rPr lang="en-US" sz="2400" dirty="0">
                <a:ea typeface="宋体" panose="02010600030101010101" pitchFamily="2" charset="-122"/>
              </a:rPr>
              <a:t> </a:t>
            </a:r>
            <a:r>
              <a:rPr lang="en-US" altLang="zh-CN" sz="2400" dirty="0"/>
              <a:t>= { </a:t>
            </a:r>
            <a:r>
              <a:rPr lang="zh-CN" altLang="en-US" sz="2400" dirty="0"/>
              <a:t>成员数据</a:t>
            </a:r>
            <a:r>
              <a:rPr lang="en-US" altLang="zh-CN" sz="2400" dirty="0"/>
              <a:t>1</a:t>
            </a:r>
            <a:r>
              <a:rPr lang="zh-CN" altLang="en-US" sz="2400" dirty="0"/>
              <a:t>初值</a:t>
            </a:r>
            <a:r>
              <a:rPr lang="en-US" altLang="zh-CN" sz="2400" dirty="0"/>
              <a:t>, </a:t>
            </a:r>
            <a:r>
              <a:rPr lang="zh-CN" altLang="en-US" sz="2400" dirty="0"/>
              <a:t>成员数据</a:t>
            </a:r>
            <a:r>
              <a:rPr lang="en-US" altLang="zh-CN" sz="2400" dirty="0"/>
              <a:t>2</a:t>
            </a:r>
            <a:r>
              <a:rPr lang="zh-CN" altLang="en-US" sz="2400" dirty="0"/>
              <a:t>初值</a:t>
            </a:r>
            <a:r>
              <a:rPr lang="en-US" altLang="zh-CN" sz="2400" dirty="0"/>
              <a:t>, …… };</a:t>
            </a:r>
            <a:endParaRPr lang="zh-CN" altLang="en-US" sz="2400" dirty="0"/>
          </a:p>
        </p:txBody>
      </p:sp>
      <p:sp>
        <p:nvSpPr>
          <p:cNvPr id="5" name="标题 4"/>
          <p:cNvSpPr txBox="1">
            <a:spLocks/>
          </p:cNvSpPr>
          <p:nvPr/>
        </p:nvSpPr>
        <p:spPr>
          <a:xfrm>
            <a:off x="1371600" y="241301"/>
            <a:ext cx="6286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zh-CN" altLang="en-US" dirty="0"/>
              <a:t> </a:t>
            </a:r>
            <a:r>
              <a:rPr lang="en-US" altLang="zh-CN" dirty="0"/>
              <a:t>—— 4.6.1 </a:t>
            </a:r>
            <a:r>
              <a:rPr lang="zh-CN" altLang="en-US" dirty="0"/>
              <a:t>结构体</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69</a:t>
            </a:fld>
            <a:endParaRPr lang="en-US" altLang="zh-CN" dirty="0"/>
          </a:p>
        </p:txBody>
      </p:sp>
    </p:spTree>
    <p:extLst>
      <p:ext uri="{BB962C8B-B14F-4D97-AF65-F5344CB8AC3E}">
        <p14:creationId xmlns:p14="http://schemas.microsoft.com/office/powerpoint/2010/main" val="40205280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0" y="950913"/>
            <a:ext cx="6704013" cy="954087"/>
          </a:xfrm>
        </p:spPr>
        <p:txBody>
          <a:bodyPr/>
          <a:lstStyle/>
          <a:p>
            <a:pPr algn="l" eaLnBrk="1" hangingPunct="1"/>
            <a:r>
              <a:rPr lang="zh-CN" altLang="en-US" dirty="0"/>
              <a:t>抽象实例</a:t>
            </a:r>
            <a:r>
              <a:rPr lang="en-US" altLang="zh-CN" dirty="0"/>
              <a:t>——</a:t>
            </a:r>
            <a:r>
              <a:rPr lang="zh-CN" altLang="en-US" dirty="0"/>
              <a:t>钟表（续）</a:t>
            </a:r>
          </a:p>
        </p:txBody>
      </p:sp>
      <p:sp>
        <p:nvSpPr>
          <p:cNvPr id="18435" name="内容占位符 2"/>
          <p:cNvSpPr>
            <a:spLocks noGrp="1"/>
          </p:cNvSpPr>
          <p:nvPr>
            <p:ph idx="1"/>
          </p:nvPr>
        </p:nvSpPr>
        <p:spPr>
          <a:xfrm>
            <a:off x="545306" y="1941514"/>
            <a:ext cx="8029575" cy="4440236"/>
          </a:xfrm>
          <a:solidFill>
            <a:srgbClr val="85FFFF"/>
          </a:solidFill>
        </p:spPr>
        <p:txBody>
          <a:bodyPr/>
          <a:lstStyle/>
          <a:p>
            <a:pPr marL="114300" lvl="1" indent="0" eaLnBrk="1" hangingPunct="1">
              <a:lnSpc>
                <a:spcPct val="140000"/>
              </a:lnSpc>
              <a:buFont typeface="Georgia" panose="02040502050405020303" pitchFamily="18" charset="0"/>
              <a:buNone/>
            </a:pPr>
            <a:r>
              <a:rPr lang="en-US" altLang="zh-CN" sz="2400" dirty="0"/>
              <a:t>class  Clock </a:t>
            </a:r>
            <a:r>
              <a:rPr lang="en-US" altLang="zh-CN" sz="2400" dirty="0">
                <a:solidFill>
                  <a:schemeClr val="tx2"/>
                </a:solidFill>
              </a:rPr>
              <a:t>{</a:t>
            </a:r>
            <a:endParaRPr lang="en-US" altLang="zh-CN" sz="2400" dirty="0"/>
          </a:p>
          <a:p>
            <a:pPr marL="114300" lvl="1" indent="0" eaLnBrk="1" hangingPunct="1">
              <a:lnSpc>
                <a:spcPct val="140000"/>
              </a:lnSpc>
              <a:buFont typeface="Georgia" panose="02040502050405020303" pitchFamily="18" charset="0"/>
              <a:buNone/>
            </a:pPr>
            <a:r>
              <a:rPr lang="en-US" altLang="zh-CN" sz="2400" dirty="0"/>
              <a:t>  </a:t>
            </a:r>
            <a:r>
              <a:rPr lang="en-US" altLang="zh-CN" sz="2400" dirty="0">
                <a:solidFill>
                  <a:schemeClr val="tx2"/>
                </a:solidFill>
              </a:rPr>
              <a:t>public</a:t>
            </a:r>
            <a:r>
              <a:rPr lang="en-US" altLang="zh-CN" sz="2400" dirty="0"/>
              <a:t>: </a:t>
            </a:r>
          </a:p>
          <a:p>
            <a:pPr marL="114300" lvl="1" indent="0" eaLnBrk="1" hangingPunct="1">
              <a:lnSpc>
                <a:spcPct val="140000"/>
              </a:lnSpc>
              <a:buFont typeface="Georgia" panose="02040502050405020303" pitchFamily="18" charset="0"/>
              <a:buNone/>
            </a:pPr>
            <a:r>
              <a:rPr lang="en-US" altLang="zh-CN" sz="2400" dirty="0"/>
              <a:t>   void </a:t>
            </a:r>
            <a:r>
              <a:rPr lang="en-US" altLang="zh-CN" sz="2400" dirty="0" err="1">
                <a:solidFill>
                  <a:srgbClr val="C00000"/>
                </a:solidFill>
              </a:rPr>
              <a:t>setTime</a:t>
            </a:r>
            <a:r>
              <a:rPr lang="en-US" altLang="zh-CN" sz="2400" dirty="0"/>
              <a:t>(</a:t>
            </a:r>
            <a:r>
              <a:rPr lang="en-US" altLang="zh-CN" sz="2400" dirty="0" err="1"/>
              <a:t>int</a:t>
            </a:r>
            <a:r>
              <a:rPr lang="en-US" altLang="zh-CN" sz="2400" dirty="0"/>
              <a:t> </a:t>
            </a:r>
            <a:r>
              <a:rPr lang="en-US" altLang="zh-CN" sz="2400" dirty="0" err="1"/>
              <a:t>newH</a:t>
            </a:r>
            <a:r>
              <a:rPr lang="en-US" altLang="zh-CN" sz="2400" dirty="0"/>
              <a:t>, </a:t>
            </a:r>
            <a:r>
              <a:rPr lang="en-US" altLang="zh-CN" sz="2400" dirty="0" err="1"/>
              <a:t>int</a:t>
            </a:r>
            <a:r>
              <a:rPr lang="en-US" altLang="zh-CN" sz="2400" dirty="0"/>
              <a:t> </a:t>
            </a:r>
            <a:r>
              <a:rPr lang="en-US" altLang="zh-CN" sz="2400" dirty="0" err="1"/>
              <a:t>newM</a:t>
            </a:r>
            <a:r>
              <a:rPr lang="en-US" altLang="zh-CN" sz="2400" dirty="0"/>
              <a:t>, </a:t>
            </a:r>
            <a:r>
              <a:rPr lang="en-US" altLang="zh-CN" sz="2400" dirty="0" err="1"/>
              <a:t>int</a:t>
            </a:r>
            <a:r>
              <a:rPr lang="en-US" altLang="zh-CN" sz="2400" dirty="0"/>
              <a:t> </a:t>
            </a:r>
            <a:r>
              <a:rPr lang="en-US" altLang="zh-CN" sz="2400" dirty="0" err="1"/>
              <a:t>newS</a:t>
            </a:r>
            <a:r>
              <a:rPr lang="en-US" altLang="zh-CN" sz="2400" dirty="0"/>
              <a:t>);</a:t>
            </a:r>
            <a:br>
              <a:rPr lang="en-US" altLang="zh-CN" sz="2400" dirty="0"/>
            </a:br>
            <a:r>
              <a:rPr lang="en-US" altLang="zh-CN" sz="2400" dirty="0"/>
              <a:t>   void </a:t>
            </a:r>
            <a:r>
              <a:rPr lang="en-US" altLang="zh-CN" sz="2400" dirty="0" err="1">
                <a:solidFill>
                  <a:srgbClr val="C00000"/>
                </a:solidFill>
              </a:rPr>
              <a:t>showTime</a:t>
            </a:r>
            <a:r>
              <a:rPr lang="en-US" altLang="zh-CN" sz="2400" dirty="0"/>
              <a:t>();</a:t>
            </a:r>
          </a:p>
          <a:p>
            <a:pPr marL="114300" lvl="1" indent="0" eaLnBrk="1" hangingPunct="1">
              <a:lnSpc>
                <a:spcPct val="140000"/>
              </a:lnSpc>
              <a:buFont typeface="Georgia" panose="02040502050405020303" pitchFamily="18" charset="0"/>
              <a:buNone/>
            </a:pPr>
            <a:r>
              <a:rPr lang="en-US" altLang="zh-CN" sz="2400" dirty="0"/>
              <a:t>  </a:t>
            </a:r>
            <a:r>
              <a:rPr lang="en-US" altLang="zh-CN" sz="2400" dirty="0">
                <a:solidFill>
                  <a:schemeClr val="tx2"/>
                </a:solidFill>
              </a:rPr>
              <a:t>private</a:t>
            </a:r>
            <a:r>
              <a:rPr lang="en-US" altLang="zh-CN" sz="2400" dirty="0"/>
              <a:t>: </a:t>
            </a:r>
          </a:p>
          <a:p>
            <a:pPr marL="114300" lvl="1" indent="0" eaLnBrk="1" hangingPunct="1">
              <a:lnSpc>
                <a:spcPct val="140000"/>
              </a:lnSpc>
              <a:buFont typeface="Georgia" panose="02040502050405020303" pitchFamily="18" charset="0"/>
              <a:buNone/>
            </a:pPr>
            <a:r>
              <a:rPr lang="en-US" altLang="zh-CN" sz="2400" dirty="0"/>
              <a:t>   </a:t>
            </a:r>
            <a:r>
              <a:rPr lang="en-US" altLang="zh-CN" sz="2400" dirty="0" err="1"/>
              <a:t>int</a:t>
            </a:r>
            <a:r>
              <a:rPr lang="en-US" altLang="zh-CN" sz="2400" dirty="0"/>
              <a:t> hour, minute, second;</a:t>
            </a:r>
          </a:p>
          <a:p>
            <a:pPr marL="114300" lvl="1" indent="0" eaLnBrk="1" hangingPunct="1">
              <a:lnSpc>
                <a:spcPct val="140000"/>
              </a:lnSpc>
              <a:buFont typeface="Georgia" panose="02040502050405020303" pitchFamily="18" charset="0"/>
              <a:buNone/>
            </a:pPr>
            <a:r>
              <a:rPr lang="en-US" altLang="zh-CN" sz="2400" dirty="0">
                <a:solidFill>
                  <a:schemeClr val="tx2"/>
                </a:solidFill>
              </a:rPr>
              <a:t>}</a:t>
            </a:r>
            <a:r>
              <a:rPr lang="en-US" altLang="zh-CN" sz="24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a:t>
            </a:fld>
            <a:endParaRPr lang="en-US" altLang="zh-CN" dirty="0"/>
          </a:p>
        </p:txBody>
      </p:sp>
      <p:sp>
        <p:nvSpPr>
          <p:cNvPr id="7" name="标题 4"/>
          <p:cNvSpPr txBox="1">
            <a:spLocks/>
          </p:cNvSpPr>
          <p:nvPr/>
        </p:nvSpPr>
        <p:spPr>
          <a:xfrm>
            <a:off x="738188" y="0"/>
            <a:ext cx="7643812" cy="9143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4.1 </a:t>
            </a:r>
            <a:r>
              <a:rPr lang="zh-CN" altLang="en-US" dirty="0"/>
              <a:t>面向对象程序设计的基本特点</a:t>
            </a:r>
            <a:endParaRPr lang="en-US" altLang="zh-CN" dirty="0"/>
          </a:p>
          <a:p>
            <a:r>
              <a:rPr lang="zh-CN" altLang="en-US" dirty="0"/>
              <a:t> </a:t>
            </a:r>
            <a:r>
              <a:rPr lang="en-US" altLang="zh-CN" dirty="0"/>
              <a:t>—— 4.1.1 </a:t>
            </a:r>
            <a:r>
              <a:rPr lang="zh-CN" altLang="en-US" dirty="0"/>
              <a:t>抽象</a:t>
            </a:r>
          </a:p>
        </p:txBody>
      </p:sp>
    </p:spTree>
    <p:extLst>
      <p:ext uri="{BB962C8B-B14F-4D97-AF65-F5344CB8AC3E}">
        <p14:creationId xmlns:p14="http://schemas.microsoft.com/office/powerpoint/2010/main" val="237197670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0" y="950913"/>
            <a:ext cx="6704013" cy="954087"/>
          </a:xfrm>
        </p:spPr>
        <p:txBody>
          <a:bodyPr/>
          <a:lstStyle/>
          <a:p>
            <a:pPr eaLnBrk="1" hangingPunct="1"/>
            <a:r>
              <a:rPr lang="zh-CN" altLang="en-US" dirty="0"/>
              <a:t>例</a:t>
            </a:r>
            <a:r>
              <a:rPr lang="en-US" altLang="zh-CN" dirty="0"/>
              <a:t>4-7</a:t>
            </a:r>
            <a:r>
              <a:rPr lang="zh-CN" altLang="en-US" dirty="0"/>
              <a:t>用结构体表示学生的基本信息</a:t>
            </a:r>
          </a:p>
        </p:txBody>
      </p:sp>
      <p:sp>
        <p:nvSpPr>
          <p:cNvPr id="74755" name="内容占位符 2"/>
          <p:cNvSpPr>
            <a:spLocks noGrp="1"/>
          </p:cNvSpPr>
          <p:nvPr>
            <p:ph idx="1"/>
          </p:nvPr>
        </p:nvSpPr>
        <p:spPr>
          <a:xfrm>
            <a:off x="285750" y="1785938"/>
            <a:ext cx="8553450" cy="4787900"/>
          </a:xfrm>
          <a:solidFill>
            <a:srgbClr val="85FFFF"/>
          </a:solidFill>
        </p:spPr>
        <p:txBody>
          <a:bodyPr/>
          <a:lstStyle/>
          <a:p>
            <a:pPr eaLnBrk="1" hangingPunct="1">
              <a:lnSpc>
                <a:spcPct val="100000"/>
              </a:lnSpc>
              <a:buFont typeface="Wingdings" panose="05000000000000000000" pitchFamily="2" charset="2"/>
              <a:buNone/>
            </a:pPr>
            <a:r>
              <a:rPr lang="en-US" altLang="zh-CN" sz="2400"/>
              <a:t>#include &lt;iostream&gt;</a:t>
            </a:r>
          </a:p>
          <a:p>
            <a:pPr eaLnBrk="1" hangingPunct="1">
              <a:lnSpc>
                <a:spcPct val="100000"/>
              </a:lnSpc>
              <a:buFont typeface="Wingdings" panose="05000000000000000000" pitchFamily="2" charset="2"/>
              <a:buNone/>
            </a:pPr>
            <a:r>
              <a:rPr lang="en-US" altLang="zh-CN" sz="2400"/>
              <a:t>#include &lt;iomanip&gt;</a:t>
            </a:r>
          </a:p>
          <a:p>
            <a:pPr eaLnBrk="1" hangingPunct="1">
              <a:lnSpc>
                <a:spcPct val="100000"/>
              </a:lnSpc>
              <a:buFont typeface="Wingdings" panose="05000000000000000000" pitchFamily="2" charset="2"/>
              <a:buNone/>
            </a:pPr>
            <a:r>
              <a:rPr lang="en-US" altLang="zh-CN" sz="2400"/>
              <a:t>#include &lt;string&gt;</a:t>
            </a:r>
          </a:p>
          <a:p>
            <a:pPr eaLnBrk="1" hangingPunct="1">
              <a:lnSpc>
                <a:spcPct val="100000"/>
              </a:lnSpc>
              <a:buFont typeface="Wingdings" panose="05000000000000000000" pitchFamily="2" charset="2"/>
              <a:buNone/>
            </a:pPr>
            <a:r>
              <a:rPr lang="en-US" altLang="zh-CN" sz="2400"/>
              <a:t>using namespace std;</a:t>
            </a:r>
          </a:p>
          <a:p>
            <a:pPr eaLnBrk="1" hangingPunct="1">
              <a:lnSpc>
                <a:spcPct val="100000"/>
              </a:lnSpc>
              <a:buFont typeface="Wingdings" panose="05000000000000000000" pitchFamily="2" charset="2"/>
              <a:buNone/>
            </a:pPr>
            <a:endParaRPr lang="en-US" altLang="zh-CN" sz="2400"/>
          </a:p>
          <a:p>
            <a:pPr eaLnBrk="1" hangingPunct="1">
              <a:lnSpc>
                <a:spcPct val="100000"/>
              </a:lnSpc>
              <a:buFont typeface="Wingdings" panose="05000000000000000000" pitchFamily="2" charset="2"/>
              <a:buNone/>
            </a:pPr>
            <a:r>
              <a:rPr lang="en-US" altLang="zh-CN" sz="2400"/>
              <a:t>struct Student {	//</a:t>
            </a:r>
            <a:r>
              <a:rPr lang="zh-CN" altLang="en-US" sz="2400"/>
              <a:t>学生信息结构体</a:t>
            </a:r>
          </a:p>
          <a:p>
            <a:pPr eaLnBrk="1" hangingPunct="1">
              <a:lnSpc>
                <a:spcPct val="100000"/>
              </a:lnSpc>
              <a:buFont typeface="Wingdings" panose="05000000000000000000" pitchFamily="2" charset="2"/>
              <a:buNone/>
            </a:pPr>
            <a:r>
              <a:rPr lang="zh-CN" altLang="en-US" sz="2400"/>
              <a:t>	</a:t>
            </a:r>
            <a:r>
              <a:rPr lang="en-US" altLang="zh-CN" sz="2400"/>
              <a:t>int num;		//</a:t>
            </a:r>
            <a:r>
              <a:rPr lang="zh-CN" altLang="en-US" sz="2400"/>
              <a:t>学号</a:t>
            </a:r>
          </a:p>
          <a:p>
            <a:pPr eaLnBrk="1" hangingPunct="1">
              <a:lnSpc>
                <a:spcPct val="100000"/>
              </a:lnSpc>
              <a:buFont typeface="Wingdings" panose="05000000000000000000" pitchFamily="2" charset="2"/>
              <a:buNone/>
            </a:pPr>
            <a:r>
              <a:rPr lang="zh-CN" altLang="en-US" sz="2400"/>
              <a:t>	</a:t>
            </a:r>
            <a:r>
              <a:rPr lang="en-US" altLang="zh-CN" sz="2400"/>
              <a:t>string name;	//</a:t>
            </a:r>
            <a:r>
              <a:rPr lang="zh-CN" altLang="en-US" sz="2400"/>
              <a:t>姓名，字符串对象，将在第</a:t>
            </a:r>
            <a:r>
              <a:rPr lang="en-US" altLang="zh-CN" sz="2400"/>
              <a:t>6</a:t>
            </a:r>
            <a:r>
              <a:rPr lang="zh-CN" altLang="en-US" sz="2400"/>
              <a:t>章详细介绍</a:t>
            </a:r>
          </a:p>
          <a:p>
            <a:pPr eaLnBrk="1" hangingPunct="1">
              <a:lnSpc>
                <a:spcPct val="100000"/>
              </a:lnSpc>
              <a:buFont typeface="Wingdings" panose="05000000000000000000" pitchFamily="2" charset="2"/>
              <a:buNone/>
            </a:pPr>
            <a:r>
              <a:rPr lang="zh-CN" altLang="en-US" sz="2400"/>
              <a:t>	</a:t>
            </a:r>
            <a:r>
              <a:rPr lang="en-US" altLang="zh-CN" sz="2400"/>
              <a:t>char sex;		//</a:t>
            </a:r>
            <a:r>
              <a:rPr lang="zh-CN" altLang="en-US" sz="2400"/>
              <a:t>性别</a:t>
            </a:r>
          </a:p>
          <a:p>
            <a:pPr eaLnBrk="1" hangingPunct="1">
              <a:lnSpc>
                <a:spcPct val="100000"/>
              </a:lnSpc>
              <a:buFont typeface="Wingdings" panose="05000000000000000000" pitchFamily="2" charset="2"/>
              <a:buNone/>
            </a:pPr>
            <a:r>
              <a:rPr lang="zh-CN" altLang="en-US" sz="2400"/>
              <a:t>	</a:t>
            </a:r>
            <a:r>
              <a:rPr lang="en-US" altLang="zh-CN" sz="2400"/>
              <a:t>int age;		//</a:t>
            </a:r>
            <a:r>
              <a:rPr lang="zh-CN" altLang="en-US" sz="2400"/>
              <a:t>年龄</a:t>
            </a:r>
          </a:p>
          <a:p>
            <a:pPr eaLnBrk="1" hangingPunct="1">
              <a:lnSpc>
                <a:spcPct val="100000"/>
              </a:lnSpc>
              <a:buFont typeface="Wingdings" panose="05000000000000000000" pitchFamily="2" charset="2"/>
              <a:buNone/>
            </a:pPr>
            <a:r>
              <a:rPr lang="en-US" altLang="zh-CN" sz="240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70</a:t>
            </a:fld>
            <a:endParaRPr lang="en-US" altLang="zh-CN" dirty="0"/>
          </a:p>
        </p:txBody>
      </p:sp>
      <p:sp>
        <p:nvSpPr>
          <p:cNvPr id="7" name="标题 4"/>
          <p:cNvSpPr txBox="1">
            <a:spLocks/>
          </p:cNvSpPr>
          <p:nvPr/>
        </p:nvSpPr>
        <p:spPr>
          <a:xfrm>
            <a:off x="1371600" y="241301"/>
            <a:ext cx="6286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zh-CN" altLang="en-US" dirty="0"/>
              <a:t> </a:t>
            </a:r>
            <a:r>
              <a:rPr lang="en-US" altLang="zh-CN" dirty="0"/>
              <a:t>—— 4.6.1 </a:t>
            </a:r>
            <a:r>
              <a:rPr lang="zh-CN" altLang="en-US" dirty="0"/>
              <a:t>结构体</a:t>
            </a:r>
          </a:p>
        </p:txBody>
      </p:sp>
    </p:spTree>
    <p:extLst>
      <p:ext uri="{BB962C8B-B14F-4D97-AF65-F5344CB8AC3E}">
        <p14:creationId xmlns:p14="http://schemas.microsoft.com/office/powerpoint/2010/main" val="331738554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14207" y="950913"/>
            <a:ext cx="6704013" cy="954087"/>
          </a:xfrm>
        </p:spPr>
        <p:txBody>
          <a:bodyPr/>
          <a:lstStyle/>
          <a:p>
            <a:pPr algn="l" eaLnBrk="1" hangingPunct="1"/>
            <a:r>
              <a:rPr lang="zh-CN" altLang="en-US" dirty="0"/>
              <a:t>例</a:t>
            </a:r>
            <a:r>
              <a:rPr lang="en-US" altLang="zh-CN" dirty="0"/>
              <a:t>4-7</a:t>
            </a:r>
            <a:r>
              <a:rPr lang="zh-CN" altLang="en-US" dirty="0"/>
              <a:t>（续）</a:t>
            </a:r>
          </a:p>
        </p:txBody>
      </p:sp>
      <p:sp>
        <p:nvSpPr>
          <p:cNvPr id="75779" name="内容占位符 2"/>
          <p:cNvSpPr>
            <a:spLocks noGrp="1"/>
          </p:cNvSpPr>
          <p:nvPr>
            <p:ph idx="1"/>
          </p:nvPr>
        </p:nvSpPr>
        <p:spPr>
          <a:xfrm>
            <a:off x="438150" y="1785938"/>
            <a:ext cx="8324850" cy="4787900"/>
          </a:xfrm>
          <a:solidFill>
            <a:srgbClr val="85FFFF"/>
          </a:solidFill>
        </p:spPr>
        <p:txBody>
          <a:bodyPr/>
          <a:lstStyle/>
          <a:p>
            <a:pPr eaLnBrk="1" hangingPunct="1">
              <a:lnSpc>
                <a:spcPct val="100000"/>
              </a:lnSpc>
              <a:buFont typeface="Wingdings" panose="05000000000000000000" pitchFamily="2" charset="2"/>
              <a:buNone/>
            </a:pPr>
            <a:r>
              <a:rPr lang="en-US" altLang="zh-CN" sz="2000" dirty="0" err="1"/>
              <a:t>int</a:t>
            </a:r>
            <a:r>
              <a:rPr lang="en-US" altLang="zh-CN" sz="2000" dirty="0"/>
              <a:t> main() {</a:t>
            </a:r>
          </a:p>
          <a:p>
            <a:pPr eaLnBrk="1" hangingPunct="1">
              <a:lnSpc>
                <a:spcPct val="100000"/>
              </a:lnSpc>
              <a:buFont typeface="Wingdings" panose="05000000000000000000" pitchFamily="2" charset="2"/>
              <a:buNone/>
            </a:pPr>
            <a:r>
              <a:rPr lang="en-US" altLang="zh-CN" sz="2000" dirty="0"/>
              <a:t>	Student </a:t>
            </a:r>
            <a:r>
              <a:rPr lang="en-US" altLang="zh-CN" sz="2000" dirty="0" err="1"/>
              <a:t>stu</a:t>
            </a:r>
            <a:r>
              <a:rPr lang="en-US" altLang="zh-CN" sz="2000" dirty="0"/>
              <a:t> = { 97001, "Lin </a:t>
            </a:r>
            <a:r>
              <a:rPr lang="en-US" altLang="zh-CN" sz="2000" dirty="0" err="1"/>
              <a:t>Lin</a:t>
            </a:r>
            <a:r>
              <a:rPr lang="en-US" altLang="zh-CN" sz="2000" dirty="0"/>
              <a:t>", 'F', 19 };</a:t>
            </a:r>
          </a:p>
          <a:p>
            <a:pPr eaLnBrk="1" hangingPunct="1">
              <a:lnSpc>
                <a:spcPct val="100000"/>
              </a:lnSpc>
              <a:buFont typeface="Wingdings" panose="05000000000000000000" pitchFamily="2" charset="2"/>
              <a:buNone/>
            </a:pPr>
            <a:r>
              <a:rPr lang="en-US" altLang="zh-CN" sz="2000" dirty="0"/>
              <a:t>	</a:t>
            </a:r>
            <a:r>
              <a:rPr lang="en-US" altLang="zh-CN" sz="2000" dirty="0" err="1"/>
              <a:t>cout</a:t>
            </a:r>
            <a:r>
              <a:rPr lang="en-US" altLang="zh-CN" sz="2000" dirty="0"/>
              <a:t> &lt;&lt; "</a:t>
            </a:r>
            <a:r>
              <a:rPr lang="en-US" altLang="zh-CN" sz="2000" dirty="0" err="1"/>
              <a:t>Num</a:t>
            </a:r>
            <a:r>
              <a:rPr lang="en-US" altLang="zh-CN" sz="2000" dirty="0"/>
              <a:t>:  " &lt;&lt; </a:t>
            </a:r>
            <a:r>
              <a:rPr lang="en-US" altLang="zh-CN" sz="2000" dirty="0" err="1"/>
              <a:t>stu.num</a:t>
            </a:r>
            <a:r>
              <a:rPr lang="en-US" altLang="zh-CN" sz="2000" dirty="0"/>
              <a:t> &lt;&lt; </a:t>
            </a:r>
            <a:r>
              <a:rPr lang="en-US" altLang="zh-CN" sz="2000" dirty="0" err="1"/>
              <a:t>endl</a:t>
            </a:r>
            <a:r>
              <a:rPr lang="en-US" altLang="zh-CN" sz="2000" dirty="0"/>
              <a:t>;</a:t>
            </a:r>
          </a:p>
          <a:p>
            <a:pPr eaLnBrk="1" hangingPunct="1">
              <a:lnSpc>
                <a:spcPct val="100000"/>
              </a:lnSpc>
              <a:buFont typeface="Wingdings" panose="05000000000000000000" pitchFamily="2" charset="2"/>
              <a:buNone/>
            </a:pPr>
            <a:r>
              <a:rPr lang="en-US" altLang="zh-CN" sz="2000" dirty="0"/>
              <a:t>	</a:t>
            </a:r>
            <a:r>
              <a:rPr lang="en-US" altLang="zh-CN" sz="2000" dirty="0" err="1"/>
              <a:t>cout</a:t>
            </a:r>
            <a:r>
              <a:rPr lang="en-US" altLang="zh-CN" sz="2000" dirty="0"/>
              <a:t> &lt;&lt; "Name: " &lt;&lt; stu.name &lt;&lt; </a:t>
            </a:r>
            <a:r>
              <a:rPr lang="en-US" altLang="zh-CN" sz="2000" dirty="0" err="1"/>
              <a:t>endl</a:t>
            </a:r>
            <a:r>
              <a:rPr lang="en-US" altLang="zh-CN" sz="2000" dirty="0"/>
              <a:t>;</a:t>
            </a:r>
          </a:p>
          <a:p>
            <a:pPr eaLnBrk="1" hangingPunct="1">
              <a:lnSpc>
                <a:spcPct val="100000"/>
              </a:lnSpc>
              <a:buFont typeface="Wingdings" panose="05000000000000000000" pitchFamily="2" charset="2"/>
              <a:buNone/>
            </a:pPr>
            <a:r>
              <a:rPr lang="en-US" altLang="zh-CN" sz="2000" dirty="0"/>
              <a:t>	</a:t>
            </a:r>
            <a:r>
              <a:rPr lang="en-US" altLang="zh-CN" sz="2000" dirty="0" err="1"/>
              <a:t>cout</a:t>
            </a:r>
            <a:r>
              <a:rPr lang="en-US" altLang="zh-CN" sz="2000" dirty="0"/>
              <a:t> &lt;&lt; "Sex:  " &lt;&lt; </a:t>
            </a:r>
            <a:r>
              <a:rPr lang="en-US" altLang="zh-CN" sz="2000" dirty="0" err="1"/>
              <a:t>stu.sex</a:t>
            </a:r>
            <a:r>
              <a:rPr lang="en-US" altLang="zh-CN" sz="2000" dirty="0"/>
              <a:t> &lt;&lt; </a:t>
            </a:r>
            <a:r>
              <a:rPr lang="en-US" altLang="zh-CN" sz="2000" dirty="0" err="1"/>
              <a:t>endl</a:t>
            </a:r>
            <a:r>
              <a:rPr lang="en-US" altLang="zh-CN" sz="2000" dirty="0"/>
              <a:t>;</a:t>
            </a:r>
          </a:p>
          <a:p>
            <a:pPr eaLnBrk="1" hangingPunct="1">
              <a:lnSpc>
                <a:spcPct val="100000"/>
              </a:lnSpc>
              <a:buFont typeface="Wingdings" panose="05000000000000000000" pitchFamily="2" charset="2"/>
              <a:buNone/>
            </a:pPr>
            <a:r>
              <a:rPr lang="en-US" altLang="zh-CN" sz="2000" dirty="0"/>
              <a:t>	</a:t>
            </a:r>
            <a:r>
              <a:rPr lang="en-US" altLang="zh-CN" sz="2000" dirty="0" err="1"/>
              <a:t>cout</a:t>
            </a:r>
            <a:r>
              <a:rPr lang="en-US" altLang="zh-CN" sz="2000" dirty="0"/>
              <a:t> &lt;&lt; "Age:  " &lt;&lt; </a:t>
            </a:r>
            <a:r>
              <a:rPr lang="en-US" altLang="zh-CN" sz="2000" dirty="0" err="1"/>
              <a:t>stu.age</a:t>
            </a:r>
            <a:r>
              <a:rPr lang="en-US" altLang="zh-CN" sz="2000" dirty="0"/>
              <a:t> &lt;&lt; </a:t>
            </a:r>
            <a:r>
              <a:rPr lang="en-US" altLang="zh-CN" sz="2000" dirty="0" err="1"/>
              <a:t>endl</a:t>
            </a:r>
            <a:r>
              <a:rPr lang="en-US" altLang="zh-CN" sz="2000" dirty="0"/>
              <a:t>;</a:t>
            </a:r>
          </a:p>
          <a:p>
            <a:pPr eaLnBrk="1" hangingPunct="1">
              <a:lnSpc>
                <a:spcPct val="100000"/>
              </a:lnSpc>
              <a:buFont typeface="Wingdings" panose="05000000000000000000" pitchFamily="2" charset="2"/>
              <a:buNone/>
            </a:pPr>
            <a:r>
              <a:rPr lang="en-US" altLang="zh-CN" sz="2000" dirty="0"/>
              <a:t>	return 0;</a:t>
            </a:r>
          </a:p>
          <a:p>
            <a:pPr eaLnBrk="1" hangingPunct="1">
              <a:lnSpc>
                <a:spcPct val="100000"/>
              </a:lnSpc>
              <a:buFont typeface="Wingdings" panose="05000000000000000000" pitchFamily="2" charset="2"/>
              <a:buNone/>
            </a:pPr>
            <a:r>
              <a:rPr lang="en-US" altLang="zh-CN" sz="2000" dirty="0"/>
              <a:t>}</a:t>
            </a:r>
          </a:p>
          <a:p>
            <a:pPr eaLnBrk="1" hangingPunct="1">
              <a:lnSpc>
                <a:spcPct val="100000"/>
              </a:lnSpc>
              <a:buFont typeface="Wingdings" panose="05000000000000000000" pitchFamily="2" charset="2"/>
              <a:buNone/>
            </a:pPr>
            <a:endParaRPr lang="en-US" altLang="zh-CN" sz="2000" dirty="0"/>
          </a:p>
          <a:p>
            <a:pPr eaLnBrk="1" hangingPunct="1">
              <a:lnSpc>
                <a:spcPct val="100000"/>
              </a:lnSpc>
              <a:buFont typeface="Wingdings" panose="05000000000000000000" pitchFamily="2" charset="2"/>
              <a:buNone/>
            </a:pPr>
            <a:r>
              <a:rPr lang="zh-CN" altLang="en-US" sz="2000" dirty="0">
                <a:solidFill>
                  <a:srgbClr val="C00000"/>
                </a:solidFill>
              </a:rPr>
              <a:t>运行结果：</a:t>
            </a:r>
            <a:endParaRPr lang="en-US" altLang="zh-CN" sz="2000" dirty="0">
              <a:solidFill>
                <a:srgbClr val="C00000"/>
              </a:solidFill>
            </a:endParaRPr>
          </a:p>
          <a:p>
            <a:pPr eaLnBrk="1" hangingPunct="1">
              <a:lnSpc>
                <a:spcPct val="100000"/>
              </a:lnSpc>
              <a:buFont typeface="Wingdings" panose="05000000000000000000" pitchFamily="2" charset="2"/>
              <a:buNone/>
            </a:pPr>
            <a:r>
              <a:rPr lang="en-US" altLang="zh-CN" sz="2000" dirty="0" err="1">
                <a:solidFill>
                  <a:srgbClr val="C00000"/>
                </a:solidFill>
              </a:rPr>
              <a:t>Num</a:t>
            </a:r>
            <a:r>
              <a:rPr lang="en-US" altLang="zh-CN" sz="2000" dirty="0">
                <a:solidFill>
                  <a:srgbClr val="C00000"/>
                </a:solidFill>
              </a:rPr>
              <a:t>:  97001</a:t>
            </a:r>
          </a:p>
          <a:p>
            <a:pPr eaLnBrk="1" hangingPunct="1">
              <a:lnSpc>
                <a:spcPct val="100000"/>
              </a:lnSpc>
              <a:buFont typeface="Wingdings" panose="05000000000000000000" pitchFamily="2" charset="2"/>
              <a:buNone/>
            </a:pPr>
            <a:r>
              <a:rPr lang="en-US" altLang="zh-CN" sz="2000" dirty="0">
                <a:solidFill>
                  <a:srgbClr val="C00000"/>
                </a:solidFill>
              </a:rPr>
              <a:t>Name: Lin </a:t>
            </a:r>
            <a:r>
              <a:rPr lang="en-US" altLang="zh-CN" sz="2000" dirty="0" err="1">
                <a:solidFill>
                  <a:srgbClr val="C00000"/>
                </a:solidFill>
              </a:rPr>
              <a:t>Lin</a:t>
            </a:r>
            <a:endParaRPr lang="en-US" altLang="zh-CN" sz="2000" dirty="0">
              <a:solidFill>
                <a:srgbClr val="C00000"/>
              </a:solidFill>
            </a:endParaRPr>
          </a:p>
          <a:p>
            <a:pPr eaLnBrk="1" hangingPunct="1">
              <a:lnSpc>
                <a:spcPct val="100000"/>
              </a:lnSpc>
              <a:buFont typeface="Wingdings" panose="05000000000000000000" pitchFamily="2" charset="2"/>
              <a:buNone/>
            </a:pPr>
            <a:r>
              <a:rPr lang="en-US" altLang="zh-CN" sz="2000" dirty="0">
                <a:solidFill>
                  <a:srgbClr val="C00000"/>
                </a:solidFill>
              </a:rPr>
              <a:t>Sex:  F</a:t>
            </a:r>
          </a:p>
          <a:p>
            <a:pPr eaLnBrk="1" hangingPunct="1">
              <a:lnSpc>
                <a:spcPct val="100000"/>
              </a:lnSpc>
              <a:buFont typeface="Wingdings" panose="05000000000000000000" pitchFamily="2" charset="2"/>
              <a:buNone/>
            </a:pPr>
            <a:r>
              <a:rPr lang="en-US" altLang="zh-CN" sz="2000" dirty="0">
                <a:solidFill>
                  <a:srgbClr val="C00000"/>
                </a:solidFill>
              </a:rPr>
              <a:t>Age:  19</a:t>
            </a:r>
          </a:p>
        </p:txBody>
      </p:sp>
      <p:sp>
        <p:nvSpPr>
          <p:cNvPr id="75780" name="灯片编号占位符 3"/>
          <p:cNvSpPr>
            <a:spLocks noGrp="1"/>
          </p:cNvSpPr>
          <p:nvPr>
            <p:ph type="sldNum" sz="quarter" idx="4294967295"/>
          </p:nvPr>
        </p:nvSpPr>
        <p:spPr bwMode="auto">
          <a:xfrm>
            <a:off x="8174038" y="1588"/>
            <a:ext cx="7620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B21FEA6-04A7-49CE-80F6-FA001CB4E8F9}" type="slidenum">
              <a:rPr kumimoji="0" lang="en-US" altLang="zh-CN" sz="1800">
                <a:solidFill>
                  <a:srgbClr val="FFFFFF"/>
                </a:solidFill>
              </a:rPr>
              <a:pPr eaLnBrk="1" hangingPunct="1"/>
              <a:t>71</a:t>
            </a:fld>
            <a:endParaRPr kumimoji="0" lang="en-US" altLang="zh-CN" sz="1800">
              <a:solidFill>
                <a:srgbClr val="FFFFFF"/>
              </a:solidFill>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71</a:t>
            </a:fld>
            <a:endParaRPr lang="en-US" altLang="zh-CN" dirty="0"/>
          </a:p>
        </p:txBody>
      </p:sp>
      <p:sp>
        <p:nvSpPr>
          <p:cNvPr id="7" name="标题 4"/>
          <p:cNvSpPr txBox="1">
            <a:spLocks/>
          </p:cNvSpPr>
          <p:nvPr/>
        </p:nvSpPr>
        <p:spPr>
          <a:xfrm>
            <a:off x="1371600" y="241301"/>
            <a:ext cx="6286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zh-CN" altLang="en-US" dirty="0"/>
              <a:t> </a:t>
            </a:r>
            <a:r>
              <a:rPr lang="en-US" altLang="zh-CN" dirty="0"/>
              <a:t>—— 4.6.1 </a:t>
            </a:r>
            <a:r>
              <a:rPr lang="zh-CN" altLang="en-US" dirty="0"/>
              <a:t>结构体</a:t>
            </a:r>
          </a:p>
        </p:txBody>
      </p:sp>
    </p:spTree>
    <p:extLst>
      <p:ext uri="{BB962C8B-B14F-4D97-AF65-F5344CB8AC3E}">
        <p14:creationId xmlns:p14="http://schemas.microsoft.com/office/powerpoint/2010/main" val="144089728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0" y="950913"/>
            <a:ext cx="6704013" cy="954087"/>
          </a:xfrm>
        </p:spPr>
        <p:txBody>
          <a:bodyPr/>
          <a:lstStyle/>
          <a:p>
            <a:pPr algn="l" eaLnBrk="1" hangingPunct="1"/>
            <a:r>
              <a:rPr lang="en-US" altLang="zh-CN" dirty="0"/>
              <a:t>4.6.2  </a:t>
            </a:r>
            <a:r>
              <a:rPr lang="zh-CN" altLang="en-US" dirty="0"/>
              <a:t>联合体</a:t>
            </a:r>
          </a:p>
        </p:txBody>
      </p:sp>
      <p:sp>
        <p:nvSpPr>
          <p:cNvPr id="76803" name="内容占位符 2"/>
          <p:cNvSpPr>
            <a:spLocks noGrp="1"/>
          </p:cNvSpPr>
          <p:nvPr>
            <p:ph idx="1"/>
          </p:nvPr>
        </p:nvSpPr>
        <p:spPr>
          <a:xfrm>
            <a:off x="573880" y="1676400"/>
            <a:ext cx="8029575" cy="4953000"/>
          </a:xfrm>
        </p:spPr>
        <p:txBody>
          <a:bodyPr/>
          <a:lstStyle/>
          <a:p>
            <a:pPr eaLnBrk="1" hangingPunct="1">
              <a:lnSpc>
                <a:spcPct val="100000"/>
              </a:lnSpc>
            </a:pPr>
            <a:r>
              <a:rPr lang="zh-CN" altLang="en-US" sz="2800" dirty="0">
                <a:latin typeface="Consolas" panose="020B0609020204030204" pitchFamily="49" charset="0"/>
              </a:rPr>
              <a:t>声明形式</a:t>
            </a:r>
            <a:endParaRPr lang="en-US" altLang="zh-CN" sz="2800" dirty="0">
              <a:latin typeface="Consolas" panose="020B0609020204030204" pitchFamily="49" charset="0"/>
            </a:endParaRPr>
          </a:p>
          <a:p>
            <a:pPr lvl="1" eaLnBrk="1" hangingPunct="1">
              <a:buFontTx/>
              <a:buNone/>
            </a:pPr>
            <a:r>
              <a:rPr lang="en-US" altLang="zh-CN" sz="2400" dirty="0">
                <a:latin typeface="Consolas" panose="020B0609020204030204" pitchFamily="49" charset="0"/>
              </a:rPr>
              <a:t>union </a:t>
            </a:r>
            <a:r>
              <a:rPr lang="zh-CN" altLang="en-US" sz="2400" dirty="0">
                <a:latin typeface="Consolas" panose="020B0609020204030204" pitchFamily="49" charset="0"/>
              </a:rPr>
              <a:t>联合体名称 </a:t>
            </a:r>
            <a:r>
              <a:rPr lang="en-US" altLang="zh-CN" sz="2400" dirty="0">
                <a:latin typeface="Consolas" panose="020B0609020204030204" pitchFamily="49" charset="0"/>
              </a:rPr>
              <a:t>{</a:t>
            </a:r>
          </a:p>
          <a:p>
            <a:pPr lvl="1" eaLnBrk="1" hangingPunct="1">
              <a:buFontTx/>
              <a:buNone/>
            </a:pPr>
            <a:r>
              <a:rPr lang="en-US" altLang="zh-CN" sz="2400" dirty="0">
                <a:latin typeface="Consolas" panose="020B0609020204030204" pitchFamily="49" charset="0"/>
              </a:rPr>
              <a:t>   </a:t>
            </a:r>
            <a:r>
              <a:rPr lang="zh-CN" altLang="en-US" sz="2400" dirty="0"/>
              <a:t>数据类型   成员名 </a:t>
            </a:r>
            <a:r>
              <a:rPr lang="en-US" altLang="zh-CN" sz="2400" dirty="0"/>
              <a:t>1</a:t>
            </a:r>
            <a:r>
              <a:rPr lang="zh-CN" altLang="en-US" sz="2400" dirty="0"/>
              <a:t>；</a:t>
            </a:r>
          </a:p>
          <a:p>
            <a:pPr lvl="1">
              <a:lnSpc>
                <a:spcPct val="70000"/>
              </a:lnSpc>
              <a:buFont typeface="Monotype Sorts" pitchFamily="2" charset="2"/>
              <a:buNone/>
            </a:pPr>
            <a:r>
              <a:rPr lang="zh-CN" altLang="en-US" sz="2400" dirty="0"/>
              <a:t>      数据类型   成员名 </a:t>
            </a:r>
            <a:r>
              <a:rPr lang="en-US" altLang="zh-CN" sz="2400" dirty="0"/>
              <a:t>2</a:t>
            </a:r>
            <a:r>
              <a:rPr lang="zh-CN" altLang="en-US" sz="2400" dirty="0"/>
              <a:t>；</a:t>
            </a:r>
          </a:p>
          <a:p>
            <a:pPr lvl="1">
              <a:lnSpc>
                <a:spcPct val="70000"/>
              </a:lnSpc>
              <a:buFont typeface="Monotype Sorts" pitchFamily="2" charset="2"/>
              <a:buNone/>
            </a:pPr>
            <a:r>
              <a:rPr lang="zh-CN" altLang="en-US" sz="2400" dirty="0"/>
              <a:t>              ：</a:t>
            </a:r>
          </a:p>
          <a:p>
            <a:pPr lvl="1">
              <a:lnSpc>
                <a:spcPct val="70000"/>
              </a:lnSpc>
              <a:buFont typeface="Monotype Sorts" pitchFamily="2" charset="2"/>
              <a:buNone/>
            </a:pPr>
            <a:r>
              <a:rPr lang="zh-CN" altLang="en-US" sz="2400" dirty="0"/>
              <a:t>      数据类型   成员名 </a:t>
            </a:r>
            <a:r>
              <a:rPr lang="en-US" altLang="zh-CN" sz="2400" dirty="0"/>
              <a:t>n</a:t>
            </a:r>
            <a:r>
              <a:rPr lang="zh-CN" altLang="en-US" sz="2400" dirty="0"/>
              <a:t>； </a:t>
            </a:r>
          </a:p>
          <a:p>
            <a:pPr lvl="1" eaLnBrk="1" hangingPunct="1">
              <a:buFontTx/>
              <a:buNone/>
            </a:pPr>
            <a:r>
              <a:rPr lang="en-US" altLang="zh-CN" sz="2400" dirty="0">
                <a:latin typeface="Consolas" panose="020B0609020204030204" pitchFamily="49" charset="0"/>
              </a:rPr>
              <a:t>};</a:t>
            </a:r>
          </a:p>
          <a:p>
            <a:pPr eaLnBrk="1" hangingPunct="1">
              <a:lnSpc>
                <a:spcPct val="100000"/>
              </a:lnSpc>
            </a:pPr>
            <a:r>
              <a:rPr lang="zh-CN" altLang="en-US" sz="2800" dirty="0">
                <a:latin typeface="Consolas" panose="020B0609020204030204" pitchFamily="49" charset="0"/>
              </a:rPr>
              <a:t>特点：</a:t>
            </a:r>
            <a:endParaRPr lang="en-US" altLang="zh-CN" sz="2800" dirty="0">
              <a:latin typeface="Consolas" panose="020B0609020204030204" pitchFamily="49" charset="0"/>
            </a:endParaRPr>
          </a:p>
          <a:p>
            <a:pPr lvl="1" eaLnBrk="1" hangingPunct="1"/>
            <a:r>
              <a:rPr lang="zh-CN" altLang="en-US" sz="2400" dirty="0">
                <a:latin typeface="Consolas" panose="020B0609020204030204" pitchFamily="49" charset="0"/>
              </a:rPr>
              <a:t>成员共用相同的内存单元</a:t>
            </a:r>
            <a:endParaRPr lang="en-US" altLang="zh-CN" sz="2400" dirty="0">
              <a:latin typeface="Consolas" panose="020B0609020204030204" pitchFamily="49" charset="0"/>
            </a:endParaRPr>
          </a:p>
          <a:p>
            <a:pPr lvl="1" eaLnBrk="1" hangingPunct="1"/>
            <a:r>
              <a:rPr lang="zh-CN" altLang="en-US" sz="2400" dirty="0">
                <a:latin typeface="Consolas" panose="020B0609020204030204" pitchFamily="49" charset="0"/>
              </a:rPr>
              <a:t>任何两个成员不会同时有效</a:t>
            </a:r>
            <a:endParaRPr lang="en-US" altLang="zh-CN" sz="2400" dirty="0">
              <a:latin typeface="Consolas" panose="020B0609020204030204" pitchFamily="49" charset="0"/>
            </a:endParaRPr>
          </a:p>
        </p:txBody>
      </p:sp>
      <p:sp>
        <p:nvSpPr>
          <p:cNvPr id="5" name="标题 4"/>
          <p:cNvSpPr txBox="1">
            <a:spLocks/>
          </p:cNvSpPr>
          <p:nvPr/>
        </p:nvSpPr>
        <p:spPr>
          <a:xfrm>
            <a:off x="1981200"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72</a:t>
            </a:fld>
            <a:endParaRPr lang="en-US" altLang="zh-CN" dirty="0"/>
          </a:p>
        </p:txBody>
      </p:sp>
    </p:spTree>
    <p:extLst>
      <p:ext uri="{BB962C8B-B14F-4D97-AF65-F5344CB8AC3E}">
        <p14:creationId xmlns:p14="http://schemas.microsoft.com/office/powerpoint/2010/main" val="323301833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0" y="962024"/>
            <a:ext cx="6704013" cy="954087"/>
          </a:xfrm>
        </p:spPr>
        <p:txBody>
          <a:bodyPr/>
          <a:lstStyle/>
          <a:p>
            <a:pPr algn="l" eaLnBrk="1" hangingPunct="1"/>
            <a:r>
              <a:rPr lang="zh-CN" altLang="en-US" dirty="0"/>
              <a:t>联合体的内存分配</a:t>
            </a:r>
          </a:p>
        </p:txBody>
      </p:sp>
      <p:sp>
        <p:nvSpPr>
          <p:cNvPr id="77827" name="内容占位符 2"/>
          <p:cNvSpPr>
            <a:spLocks noGrp="1"/>
          </p:cNvSpPr>
          <p:nvPr>
            <p:ph idx="1"/>
          </p:nvPr>
        </p:nvSpPr>
        <p:spPr>
          <a:xfrm>
            <a:off x="484188" y="1816096"/>
            <a:ext cx="8229600" cy="1898653"/>
          </a:xfrm>
          <a:solidFill>
            <a:srgbClr val="85FFFF"/>
          </a:solidFill>
        </p:spPr>
        <p:txBody>
          <a:bodyPr/>
          <a:lstStyle/>
          <a:p>
            <a:pPr eaLnBrk="1" hangingPunct="1">
              <a:lnSpc>
                <a:spcPct val="70000"/>
              </a:lnSpc>
              <a:buFont typeface="Wingdings" panose="05000000000000000000" pitchFamily="2" charset="2"/>
              <a:buNone/>
            </a:pPr>
            <a:r>
              <a:rPr lang="en-US" altLang="zh-CN" dirty="0"/>
              <a:t>union Mark {	//</a:t>
            </a:r>
            <a:r>
              <a:rPr lang="zh-CN" altLang="en-US" dirty="0"/>
              <a:t>表示成绩的联合体</a:t>
            </a:r>
            <a:endParaRPr lang="en-US" altLang="zh-CN" dirty="0"/>
          </a:p>
          <a:p>
            <a:pPr eaLnBrk="1" hangingPunct="1">
              <a:lnSpc>
                <a:spcPct val="70000"/>
              </a:lnSpc>
              <a:buFont typeface="Wingdings" panose="05000000000000000000" pitchFamily="2" charset="2"/>
              <a:buNone/>
            </a:pPr>
            <a:r>
              <a:rPr lang="en-US" altLang="zh-CN" dirty="0"/>
              <a:t>	char grade;	//</a:t>
            </a:r>
            <a:r>
              <a:rPr lang="zh-CN" altLang="en-US" dirty="0"/>
              <a:t>等级制的成绩</a:t>
            </a:r>
          </a:p>
          <a:p>
            <a:pPr eaLnBrk="1" hangingPunct="1">
              <a:lnSpc>
                <a:spcPct val="70000"/>
              </a:lnSpc>
              <a:buFont typeface="Wingdings" panose="05000000000000000000" pitchFamily="2" charset="2"/>
              <a:buNone/>
            </a:pPr>
            <a:r>
              <a:rPr lang="zh-CN" altLang="en-US" dirty="0"/>
              <a:t>	</a:t>
            </a:r>
            <a:r>
              <a:rPr lang="en-US" altLang="zh-CN" dirty="0" err="1"/>
              <a:t>bool</a:t>
            </a:r>
            <a:r>
              <a:rPr lang="en-US" altLang="zh-CN" dirty="0"/>
              <a:t> pass;		//</a:t>
            </a:r>
            <a:r>
              <a:rPr lang="zh-CN" altLang="en-US" dirty="0"/>
              <a:t>只记是否通过课程的成绩</a:t>
            </a:r>
          </a:p>
          <a:p>
            <a:pPr eaLnBrk="1" hangingPunct="1">
              <a:lnSpc>
                <a:spcPct val="70000"/>
              </a:lnSpc>
              <a:buFont typeface="Wingdings" panose="05000000000000000000" pitchFamily="2" charset="2"/>
              <a:buNone/>
            </a:pPr>
            <a:r>
              <a:rPr lang="zh-CN" altLang="en-US" dirty="0"/>
              <a:t>	</a:t>
            </a:r>
            <a:r>
              <a:rPr lang="en-US" altLang="zh-CN" dirty="0" err="1"/>
              <a:t>int</a:t>
            </a:r>
            <a:r>
              <a:rPr lang="en-US" altLang="zh-CN" dirty="0"/>
              <a:t> percent;	//</a:t>
            </a:r>
            <a:r>
              <a:rPr lang="zh-CN" altLang="en-US" dirty="0"/>
              <a:t>百分制的成绩</a:t>
            </a:r>
          </a:p>
          <a:p>
            <a:pPr eaLnBrk="1" hangingPunct="1">
              <a:lnSpc>
                <a:spcPct val="70000"/>
              </a:lnSpc>
              <a:buFont typeface="Wingdings" panose="05000000000000000000" pitchFamily="2" charset="2"/>
              <a:buNone/>
            </a:pPr>
            <a:r>
              <a:rPr lang="en-US" altLang="zh-CN" dirty="0"/>
              <a:t>};</a:t>
            </a:r>
          </a:p>
        </p:txBody>
      </p:sp>
      <p:sp>
        <p:nvSpPr>
          <p:cNvPr id="5"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zh-CN" altLang="en-US" dirty="0"/>
              <a:t> </a:t>
            </a:r>
            <a:r>
              <a:rPr lang="en-US" altLang="zh-CN" dirty="0"/>
              <a:t>—— 4.6.2 </a:t>
            </a:r>
            <a:r>
              <a:rPr lang="zh-CN" altLang="en-US" dirty="0"/>
              <a:t>联合体</a:t>
            </a:r>
          </a:p>
        </p:txBody>
      </p:sp>
      <p:grpSp>
        <p:nvGrpSpPr>
          <p:cNvPr id="77830" name="Group 1027"/>
          <p:cNvGrpSpPr>
            <a:grpSpLocks/>
          </p:cNvGrpSpPr>
          <p:nvPr/>
        </p:nvGrpSpPr>
        <p:grpSpPr bwMode="auto">
          <a:xfrm>
            <a:off x="809625" y="3714750"/>
            <a:ext cx="7496175" cy="2652713"/>
            <a:chOff x="676" y="2361"/>
            <a:chExt cx="4722" cy="1671"/>
          </a:xfrm>
        </p:grpSpPr>
        <p:grpSp>
          <p:nvGrpSpPr>
            <p:cNvPr id="77831" name="Group 1028"/>
            <p:cNvGrpSpPr>
              <a:grpSpLocks/>
            </p:cNvGrpSpPr>
            <p:nvPr/>
          </p:nvGrpSpPr>
          <p:grpSpPr bwMode="auto">
            <a:xfrm>
              <a:off x="676" y="2688"/>
              <a:ext cx="4696" cy="1344"/>
              <a:chOff x="676" y="2688"/>
              <a:chExt cx="4696" cy="1344"/>
            </a:xfrm>
          </p:grpSpPr>
          <p:sp>
            <p:nvSpPr>
              <p:cNvPr id="77836" name="Rectangle 1029"/>
              <p:cNvSpPr>
                <a:spLocks noChangeArrowheads="1"/>
              </p:cNvSpPr>
              <p:nvPr/>
            </p:nvSpPr>
            <p:spPr bwMode="auto">
              <a:xfrm>
                <a:off x="676" y="2692"/>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37" name="Rectangle 1030"/>
              <p:cNvSpPr>
                <a:spLocks noChangeArrowheads="1"/>
              </p:cNvSpPr>
              <p:nvPr/>
            </p:nvSpPr>
            <p:spPr bwMode="auto">
              <a:xfrm>
                <a:off x="676" y="3028"/>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38" name="Rectangle 1031"/>
              <p:cNvSpPr>
                <a:spLocks noChangeArrowheads="1"/>
              </p:cNvSpPr>
              <p:nvPr/>
            </p:nvSpPr>
            <p:spPr bwMode="auto">
              <a:xfrm>
                <a:off x="676" y="3364"/>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39" name="Rectangle 1032"/>
              <p:cNvSpPr>
                <a:spLocks noChangeArrowheads="1"/>
              </p:cNvSpPr>
              <p:nvPr/>
            </p:nvSpPr>
            <p:spPr bwMode="auto">
              <a:xfrm>
                <a:off x="676" y="3700"/>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40" name="Rectangle 1033"/>
              <p:cNvSpPr>
                <a:spLocks noChangeArrowheads="1"/>
              </p:cNvSpPr>
              <p:nvPr/>
            </p:nvSpPr>
            <p:spPr bwMode="auto">
              <a:xfrm>
                <a:off x="1924" y="2692"/>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41" name="Rectangle 1034"/>
              <p:cNvSpPr>
                <a:spLocks noChangeArrowheads="1"/>
              </p:cNvSpPr>
              <p:nvPr/>
            </p:nvSpPr>
            <p:spPr bwMode="auto">
              <a:xfrm>
                <a:off x="3172" y="2692"/>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42" name="Rectangle 1035"/>
              <p:cNvSpPr>
                <a:spLocks noChangeArrowheads="1"/>
              </p:cNvSpPr>
              <p:nvPr/>
            </p:nvSpPr>
            <p:spPr bwMode="auto">
              <a:xfrm>
                <a:off x="4420" y="2692"/>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43" name="Rectangle 1036"/>
              <p:cNvSpPr>
                <a:spLocks noChangeArrowheads="1"/>
              </p:cNvSpPr>
              <p:nvPr/>
            </p:nvSpPr>
            <p:spPr bwMode="auto">
              <a:xfrm>
                <a:off x="4420" y="3028"/>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44" name="Rectangle 1037"/>
              <p:cNvSpPr>
                <a:spLocks noChangeArrowheads="1"/>
              </p:cNvSpPr>
              <p:nvPr/>
            </p:nvSpPr>
            <p:spPr bwMode="auto">
              <a:xfrm>
                <a:off x="4420" y="3364"/>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45" name="Rectangle 1038"/>
              <p:cNvSpPr>
                <a:spLocks noChangeArrowheads="1"/>
              </p:cNvSpPr>
              <p:nvPr/>
            </p:nvSpPr>
            <p:spPr bwMode="auto">
              <a:xfrm>
                <a:off x="4420" y="3700"/>
                <a:ext cx="952" cy="328"/>
              </a:xfrm>
              <a:prstGeom prst="rect">
                <a:avLst/>
              </a:prstGeom>
              <a:solidFill>
                <a:srgbClr val="00CC99"/>
              </a:solidFill>
              <a:ln w="12699">
                <a:solidFill>
                  <a:schemeClr val="accent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77846" name="Line 1040"/>
              <p:cNvSpPr>
                <a:spLocks noChangeShapeType="1"/>
              </p:cNvSpPr>
              <p:nvPr/>
            </p:nvSpPr>
            <p:spPr bwMode="auto">
              <a:xfrm>
                <a:off x="1632" y="2688"/>
                <a:ext cx="288" cy="0"/>
              </a:xfrm>
              <a:prstGeom prst="line">
                <a:avLst/>
              </a:prstGeom>
              <a:noFill/>
              <a:ln w="12699">
                <a:solidFill>
                  <a:schemeClr val="accent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7" name="Line 1041"/>
              <p:cNvSpPr>
                <a:spLocks noChangeShapeType="1"/>
              </p:cNvSpPr>
              <p:nvPr/>
            </p:nvSpPr>
            <p:spPr bwMode="auto">
              <a:xfrm>
                <a:off x="2880" y="2688"/>
                <a:ext cx="288" cy="0"/>
              </a:xfrm>
              <a:prstGeom prst="line">
                <a:avLst/>
              </a:prstGeom>
              <a:noFill/>
              <a:ln w="12699">
                <a:solidFill>
                  <a:schemeClr val="accent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8" name="Line 1042"/>
              <p:cNvSpPr>
                <a:spLocks noChangeShapeType="1"/>
              </p:cNvSpPr>
              <p:nvPr/>
            </p:nvSpPr>
            <p:spPr bwMode="auto">
              <a:xfrm>
                <a:off x="4128" y="2688"/>
                <a:ext cx="288" cy="0"/>
              </a:xfrm>
              <a:prstGeom prst="line">
                <a:avLst/>
              </a:prstGeom>
              <a:noFill/>
              <a:ln w="12699">
                <a:solidFill>
                  <a:schemeClr val="accent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Line 1043"/>
              <p:cNvSpPr>
                <a:spLocks noChangeShapeType="1"/>
              </p:cNvSpPr>
              <p:nvPr/>
            </p:nvSpPr>
            <p:spPr bwMode="auto">
              <a:xfrm>
                <a:off x="1632" y="3024"/>
                <a:ext cx="288" cy="0"/>
              </a:xfrm>
              <a:prstGeom prst="line">
                <a:avLst/>
              </a:prstGeom>
              <a:noFill/>
              <a:ln w="12699">
                <a:solidFill>
                  <a:schemeClr val="accent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0" name="Line 1044"/>
              <p:cNvSpPr>
                <a:spLocks noChangeShapeType="1"/>
              </p:cNvSpPr>
              <p:nvPr/>
            </p:nvSpPr>
            <p:spPr bwMode="auto">
              <a:xfrm>
                <a:off x="2909" y="3015"/>
                <a:ext cx="1536" cy="0"/>
              </a:xfrm>
              <a:prstGeom prst="line">
                <a:avLst/>
              </a:prstGeom>
              <a:noFill/>
              <a:ln w="12699">
                <a:solidFill>
                  <a:schemeClr val="accent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1" name="Line 1045"/>
              <p:cNvSpPr>
                <a:spLocks noChangeShapeType="1"/>
              </p:cNvSpPr>
              <p:nvPr/>
            </p:nvSpPr>
            <p:spPr bwMode="auto">
              <a:xfrm>
                <a:off x="1632" y="4032"/>
                <a:ext cx="2784" cy="0"/>
              </a:xfrm>
              <a:prstGeom prst="line">
                <a:avLst/>
              </a:prstGeom>
              <a:noFill/>
              <a:ln w="12699">
                <a:solidFill>
                  <a:schemeClr val="accent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832" name="Rectangle 1046"/>
            <p:cNvSpPr>
              <a:spLocks noChangeArrowheads="1"/>
            </p:cNvSpPr>
            <p:nvPr/>
          </p:nvSpPr>
          <p:spPr bwMode="auto">
            <a:xfrm>
              <a:off x="854" y="2361"/>
              <a:ext cx="6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2800">
                  <a:latin typeface="Consolas" panose="020B0609020204030204" pitchFamily="49" charset="0"/>
                </a:rPr>
                <a:t>Mark</a:t>
              </a:r>
            </a:p>
          </p:txBody>
        </p:sp>
        <p:sp>
          <p:nvSpPr>
            <p:cNvPr id="77833" name="Rectangle 1047"/>
            <p:cNvSpPr>
              <a:spLocks noChangeArrowheads="1"/>
            </p:cNvSpPr>
            <p:nvPr/>
          </p:nvSpPr>
          <p:spPr bwMode="auto">
            <a:xfrm>
              <a:off x="2102" y="2361"/>
              <a:ext cx="7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2800">
                  <a:latin typeface="Consolas" panose="020B0609020204030204" pitchFamily="49" charset="0"/>
                </a:rPr>
                <a:t>grade</a:t>
              </a:r>
            </a:p>
          </p:txBody>
        </p:sp>
        <p:sp>
          <p:nvSpPr>
            <p:cNvPr id="77834" name="Rectangle 1048"/>
            <p:cNvSpPr>
              <a:spLocks noChangeArrowheads="1"/>
            </p:cNvSpPr>
            <p:nvPr/>
          </p:nvSpPr>
          <p:spPr bwMode="auto">
            <a:xfrm>
              <a:off x="4411" y="2361"/>
              <a:ext cx="98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2800">
                  <a:latin typeface="Consolas" panose="020B0609020204030204" pitchFamily="49" charset="0"/>
                </a:rPr>
                <a:t>percent</a:t>
              </a:r>
            </a:p>
          </p:txBody>
        </p:sp>
        <p:sp>
          <p:nvSpPr>
            <p:cNvPr id="77835" name="Rectangle 1049"/>
            <p:cNvSpPr>
              <a:spLocks noChangeArrowheads="1"/>
            </p:cNvSpPr>
            <p:nvPr/>
          </p:nvSpPr>
          <p:spPr bwMode="auto">
            <a:xfrm>
              <a:off x="3350" y="2361"/>
              <a:ext cx="6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2800">
                  <a:latin typeface="Consolas" panose="020B0609020204030204" pitchFamily="49" charset="0"/>
                </a:rPr>
                <a:t>pass</a:t>
              </a:r>
            </a:p>
          </p:txBody>
        </p:sp>
      </p:grpSp>
      <p:sp>
        <p:nvSpPr>
          <p:cNvPr id="2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73</a:t>
            </a:fld>
            <a:endParaRPr lang="en-US" altLang="zh-CN" dirty="0"/>
          </a:p>
        </p:txBody>
      </p:sp>
    </p:spTree>
    <p:extLst>
      <p:ext uri="{BB962C8B-B14F-4D97-AF65-F5344CB8AC3E}">
        <p14:creationId xmlns:p14="http://schemas.microsoft.com/office/powerpoint/2010/main" val="3268941624"/>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0" y="950913"/>
            <a:ext cx="6704013" cy="954087"/>
          </a:xfrm>
        </p:spPr>
        <p:txBody>
          <a:bodyPr/>
          <a:lstStyle/>
          <a:p>
            <a:pPr algn="l" eaLnBrk="1" hangingPunct="1"/>
            <a:r>
              <a:rPr lang="zh-CN" altLang="en-US" dirty="0"/>
              <a:t>无名联合</a:t>
            </a:r>
          </a:p>
        </p:txBody>
      </p:sp>
      <p:sp>
        <p:nvSpPr>
          <p:cNvPr id="28" name="内容占位符 2"/>
          <p:cNvSpPr txBox="1">
            <a:spLocks/>
          </p:cNvSpPr>
          <p:nvPr/>
        </p:nvSpPr>
        <p:spPr bwMode="auto">
          <a:xfrm>
            <a:off x="457200" y="1704975"/>
            <a:ext cx="8229600" cy="1571625"/>
          </a:xfrm>
          <a:prstGeom prst="rect">
            <a:avLst/>
          </a:prstGeom>
          <a:solidFill>
            <a:schemeClr val="bg1"/>
          </a:solidFill>
          <a:ln w="9525">
            <a:noFill/>
            <a:miter lim="800000"/>
            <a:headEnd/>
            <a:tailEnd/>
          </a:ln>
        </p:spPr>
        <p:txBody>
          <a:bodyPr/>
          <a:lstStyle/>
          <a:p>
            <a:pPr>
              <a:defRPr/>
            </a:pPr>
            <a:r>
              <a:rPr lang="zh-CN" altLang="en-US" sz="2800" dirty="0">
                <a:latin typeface="+mn-ea"/>
                <a:ea typeface="+mn-ea"/>
              </a:rPr>
              <a:t>无名联合没有</a:t>
            </a:r>
            <a:r>
              <a:rPr lang="zh-CN" altLang="en-US" sz="2800" dirty="0">
                <a:solidFill>
                  <a:srgbClr val="FF0000"/>
                </a:solidFill>
                <a:latin typeface="+mn-ea"/>
                <a:ea typeface="+mn-ea"/>
              </a:rPr>
              <a:t>标记名</a:t>
            </a:r>
            <a:r>
              <a:rPr lang="zh-CN" altLang="en-US" sz="2800" dirty="0">
                <a:latin typeface="+mn-ea"/>
                <a:ea typeface="+mn-ea"/>
              </a:rPr>
              <a:t>，只是声明一个成员项的集合，这些成员项具有相同的内存地址，可以由成员项的名字直接访问。</a:t>
            </a:r>
          </a:p>
        </p:txBody>
      </p:sp>
      <p:sp>
        <p:nvSpPr>
          <p:cNvPr id="8"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zh-CN" altLang="en-US" dirty="0"/>
              <a:t> </a:t>
            </a:r>
            <a:r>
              <a:rPr lang="en-US" altLang="zh-CN" dirty="0"/>
              <a:t>—— 4.6.2 </a:t>
            </a:r>
            <a:r>
              <a:rPr lang="zh-CN" altLang="en-US" dirty="0"/>
              <a:t>联合体</a:t>
            </a:r>
          </a:p>
        </p:txBody>
      </p:sp>
      <p:sp>
        <p:nvSpPr>
          <p:cNvPr id="3" name="内容占位符 2"/>
          <p:cNvSpPr>
            <a:spLocks noGrp="1"/>
          </p:cNvSpPr>
          <p:nvPr>
            <p:ph idx="1"/>
          </p:nvPr>
        </p:nvSpPr>
        <p:spPr>
          <a:xfrm>
            <a:off x="609600" y="3143250"/>
            <a:ext cx="7958137" cy="3500438"/>
          </a:xfrm>
          <a:solidFill>
            <a:srgbClr val="85FFFF"/>
          </a:solidFill>
        </p:spPr>
        <p:txBody>
          <a:bodyPr/>
          <a:lstStyle/>
          <a:p>
            <a:pPr marL="358775" lvl="1" indent="-274638" eaLnBrk="1" hangingPunct="1">
              <a:buFontTx/>
              <a:buNone/>
              <a:defRPr/>
            </a:pPr>
            <a:r>
              <a:rPr lang="zh-CN" altLang="en-US" sz="2400" b="1" dirty="0"/>
              <a:t>例：</a:t>
            </a:r>
            <a:endParaRPr lang="en-US" altLang="zh-CN" sz="2400" b="1" dirty="0"/>
          </a:p>
          <a:p>
            <a:pPr lvl="1" eaLnBrk="1" hangingPunct="1">
              <a:buFontTx/>
              <a:buNone/>
              <a:defRPr/>
            </a:pPr>
            <a:r>
              <a:rPr lang="en-US" altLang="zh-CN" sz="2400" dirty="0"/>
              <a:t>union {</a:t>
            </a:r>
          </a:p>
          <a:p>
            <a:pPr lvl="1" eaLnBrk="1" hangingPunct="1">
              <a:buFontTx/>
              <a:buNone/>
              <a:defRPr/>
            </a:pPr>
            <a:r>
              <a:rPr lang="en-US" altLang="zh-CN" sz="2400" dirty="0"/>
              <a:t>  int </a:t>
            </a:r>
            <a:r>
              <a:rPr lang="en-US" altLang="zh-CN" sz="2400" dirty="0" err="1"/>
              <a:t>i</a:t>
            </a:r>
            <a:r>
              <a:rPr lang="en-US" altLang="zh-CN" sz="2400" dirty="0"/>
              <a:t>;</a:t>
            </a:r>
          </a:p>
          <a:p>
            <a:pPr lvl="1" eaLnBrk="1" hangingPunct="1">
              <a:buFontTx/>
              <a:buNone/>
              <a:defRPr/>
            </a:pPr>
            <a:r>
              <a:rPr lang="en-US" altLang="zh-CN" sz="2400" dirty="0"/>
              <a:t>  float f;</a:t>
            </a:r>
          </a:p>
          <a:p>
            <a:pPr lvl="1" eaLnBrk="1" hangingPunct="1">
              <a:buFontTx/>
              <a:buNone/>
              <a:defRPr/>
            </a:pPr>
            <a:r>
              <a:rPr lang="en-US" altLang="zh-CN" sz="2400" dirty="0"/>
              <a:t>};</a:t>
            </a:r>
          </a:p>
          <a:p>
            <a:pPr lvl="1" eaLnBrk="1" hangingPunct="1">
              <a:buFontTx/>
              <a:buNone/>
              <a:defRPr/>
            </a:pPr>
            <a:r>
              <a:rPr lang="zh-CN" altLang="en-US" sz="2400" dirty="0"/>
              <a:t>在程序中可以这样使用：</a:t>
            </a:r>
          </a:p>
          <a:p>
            <a:pPr lvl="1" eaLnBrk="1" hangingPunct="1">
              <a:buFontTx/>
              <a:buNone/>
              <a:defRPr/>
            </a:pPr>
            <a:r>
              <a:rPr lang="en-US" altLang="zh-CN" sz="2400" dirty="0" err="1"/>
              <a:t>i</a:t>
            </a:r>
            <a:r>
              <a:rPr lang="en-US" altLang="zh-CN" sz="2400" dirty="0"/>
              <a:t> = 10;</a:t>
            </a:r>
          </a:p>
          <a:p>
            <a:pPr lvl="1" eaLnBrk="1" hangingPunct="1">
              <a:buFontTx/>
              <a:buNone/>
              <a:defRPr/>
            </a:pPr>
            <a:r>
              <a:rPr lang="en-US" altLang="zh-CN" sz="2400" dirty="0"/>
              <a:t>f = 2.2;</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74</a:t>
            </a:fld>
            <a:endParaRPr lang="en-US" altLang="zh-CN" dirty="0"/>
          </a:p>
        </p:txBody>
      </p:sp>
    </p:spTree>
    <p:extLst>
      <p:ext uri="{BB962C8B-B14F-4D97-AF65-F5344CB8AC3E}">
        <p14:creationId xmlns:p14="http://schemas.microsoft.com/office/powerpoint/2010/main" val="243907882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0" y="950913"/>
            <a:ext cx="8191500" cy="954087"/>
          </a:xfrm>
        </p:spPr>
        <p:txBody>
          <a:bodyPr/>
          <a:lstStyle/>
          <a:p>
            <a:pPr eaLnBrk="1" hangingPunct="1"/>
            <a:r>
              <a:rPr lang="zh-CN" altLang="en-US" sz="3200" dirty="0"/>
              <a:t>例</a:t>
            </a:r>
            <a:r>
              <a:rPr lang="en-US" altLang="zh-CN" sz="3200" dirty="0"/>
              <a:t>4-8</a:t>
            </a:r>
            <a:r>
              <a:rPr lang="zh-CN" altLang="en-US" sz="3200" dirty="0"/>
              <a:t>使用联合体保存成绩信息，并且输出。</a:t>
            </a:r>
          </a:p>
        </p:txBody>
      </p:sp>
      <p:sp>
        <p:nvSpPr>
          <p:cNvPr id="79875" name="内容占位符 2"/>
          <p:cNvSpPr>
            <a:spLocks noGrp="1"/>
          </p:cNvSpPr>
          <p:nvPr>
            <p:ph idx="1"/>
          </p:nvPr>
        </p:nvSpPr>
        <p:spPr>
          <a:xfrm>
            <a:off x="690563" y="1785938"/>
            <a:ext cx="7691437" cy="4857750"/>
          </a:xfrm>
          <a:solidFill>
            <a:srgbClr val="85FFFF"/>
          </a:solidFill>
        </p:spPr>
        <p:txBody>
          <a:bodyPr/>
          <a:lstStyle/>
          <a:p>
            <a:pPr eaLnBrk="1" hangingPunct="1">
              <a:lnSpc>
                <a:spcPct val="100000"/>
              </a:lnSpc>
              <a:spcBef>
                <a:spcPts val="0"/>
              </a:spcBef>
              <a:buFont typeface="Wingdings" panose="05000000000000000000" pitchFamily="2" charset="2"/>
              <a:buNone/>
            </a:pPr>
            <a:r>
              <a:rPr lang="en-US" altLang="zh-CN" dirty="0"/>
              <a:t>#include &lt;string&gt;</a:t>
            </a:r>
          </a:p>
          <a:p>
            <a:pPr eaLnBrk="1" hangingPunct="1">
              <a:lnSpc>
                <a:spcPct val="100000"/>
              </a:lnSpc>
              <a:spcBef>
                <a:spcPts val="0"/>
              </a:spcBef>
              <a:buFont typeface="Wingdings" panose="05000000000000000000" pitchFamily="2" charset="2"/>
              <a:buNone/>
            </a:pPr>
            <a:r>
              <a:rPr lang="en-US" altLang="zh-CN" dirty="0"/>
              <a:t>#include &lt;</a:t>
            </a:r>
            <a:r>
              <a:rPr lang="en-US" altLang="zh-CN" dirty="0" err="1"/>
              <a:t>iostream</a:t>
            </a:r>
            <a:r>
              <a:rPr lang="en-US" altLang="zh-CN" dirty="0"/>
              <a:t>&gt;</a:t>
            </a:r>
          </a:p>
          <a:p>
            <a:pPr eaLnBrk="1" hangingPunct="1">
              <a:lnSpc>
                <a:spcPct val="100000"/>
              </a:lnSpc>
              <a:spcBef>
                <a:spcPts val="0"/>
              </a:spcBef>
              <a:buFont typeface="Wingdings" panose="05000000000000000000" pitchFamily="2" charset="2"/>
              <a:buNone/>
            </a:pPr>
            <a:r>
              <a:rPr lang="en-US" altLang="zh-CN" dirty="0"/>
              <a:t>using namespace </a:t>
            </a:r>
            <a:r>
              <a:rPr lang="en-US" altLang="zh-CN" dirty="0" err="1"/>
              <a:t>std</a:t>
            </a:r>
            <a:r>
              <a:rPr lang="en-US" altLang="zh-CN" dirty="0"/>
              <a:t>;</a:t>
            </a:r>
          </a:p>
          <a:p>
            <a:pPr eaLnBrk="1" hangingPunct="1">
              <a:lnSpc>
                <a:spcPct val="100000"/>
              </a:lnSpc>
              <a:spcBef>
                <a:spcPts val="0"/>
              </a:spcBef>
              <a:buFont typeface="Wingdings" panose="05000000000000000000" pitchFamily="2" charset="2"/>
              <a:buNone/>
            </a:pPr>
            <a:r>
              <a:rPr lang="en-US" altLang="zh-CN" dirty="0"/>
              <a:t>class </a:t>
            </a:r>
            <a:r>
              <a:rPr lang="en-US" altLang="zh-CN" dirty="0" err="1"/>
              <a:t>ExamInfo</a:t>
            </a:r>
            <a:r>
              <a:rPr lang="en-US" altLang="zh-CN" dirty="0"/>
              <a:t> {</a:t>
            </a:r>
          </a:p>
          <a:p>
            <a:pPr eaLnBrk="1" hangingPunct="1">
              <a:lnSpc>
                <a:spcPct val="100000"/>
              </a:lnSpc>
              <a:spcBef>
                <a:spcPts val="0"/>
              </a:spcBef>
              <a:buFont typeface="Wingdings" panose="05000000000000000000" pitchFamily="2" charset="2"/>
              <a:buNone/>
            </a:pPr>
            <a:r>
              <a:rPr lang="en-US" altLang="zh-CN" dirty="0"/>
              <a:t>private:</a:t>
            </a:r>
          </a:p>
          <a:p>
            <a:pPr eaLnBrk="1" hangingPunct="1">
              <a:lnSpc>
                <a:spcPct val="100000"/>
              </a:lnSpc>
              <a:spcBef>
                <a:spcPts val="0"/>
              </a:spcBef>
              <a:buFont typeface="Wingdings" panose="05000000000000000000" pitchFamily="2" charset="2"/>
              <a:buNone/>
            </a:pPr>
            <a:r>
              <a:rPr lang="en-US" altLang="zh-CN" dirty="0"/>
              <a:t>	string name;	//</a:t>
            </a:r>
            <a:r>
              <a:rPr lang="zh-CN" altLang="en-US" dirty="0"/>
              <a:t>课程名称</a:t>
            </a:r>
          </a:p>
          <a:p>
            <a:pPr eaLnBrk="1" hangingPunct="1">
              <a:lnSpc>
                <a:spcPct val="100000"/>
              </a:lnSpc>
              <a:spcBef>
                <a:spcPts val="0"/>
              </a:spcBef>
              <a:buFont typeface="Wingdings" panose="05000000000000000000" pitchFamily="2" charset="2"/>
              <a:buNone/>
            </a:pPr>
            <a:r>
              <a:rPr lang="zh-CN" altLang="en-US" dirty="0"/>
              <a:t>	</a:t>
            </a:r>
            <a:r>
              <a:rPr lang="en-US" altLang="zh-CN" dirty="0" err="1"/>
              <a:t>enum</a:t>
            </a:r>
            <a:r>
              <a:rPr lang="en-US" altLang="zh-CN" dirty="0"/>
              <a:t> { GRADE, PASS, PERCENTAGE } mode;//</a:t>
            </a:r>
            <a:r>
              <a:rPr lang="zh-CN" altLang="en-US" dirty="0"/>
              <a:t>采用何种计分方式</a:t>
            </a:r>
          </a:p>
          <a:p>
            <a:pPr eaLnBrk="1" hangingPunct="1">
              <a:lnSpc>
                <a:spcPct val="100000"/>
              </a:lnSpc>
              <a:spcBef>
                <a:spcPts val="0"/>
              </a:spcBef>
              <a:buFont typeface="Wingdings" panose="05000000000000000000" pitchFamily="2" charset="2"/>
              <a:buNone/>
            </a:pPr>
            <a:r>
              <a:rPr lang="zh-CN" altLang="en-US" dirty="0"/>
              <a:t>	</a:t>
            </a:r>
            <a:r>
              <a:rPr lang="en-US" altLang="zh-CN" dirty="0"/>
              <a:t>union {</a:t>
            </a:r>
          </a:p>
          <a:p>
            <a:pPr eaLnBrk="1" hangingPunct="1">
              <a:lnSpc>
                <a:spcPct val="100000"/>
              </a:lnSpc>
              <a:spcBef>
                <a:spcPts val="0"/>
              </a:spcBef>
              <a:buFont typeface="Wingdings" panose="05000000000000000000" pitchFamily="2" charset="2"/>
              <a:buNone/>
            </a:pPr>
            <a:r>
              <a:rPr lang="en-US" altLang="zh-CN" dirty="0"/>
              <a:t>		char grade;	//</a:t>
            </a:r>
            <a:r>
              <a:rPr lang="zh-CN" altLang="en-US" dirty="0"/>
              <a:t>等级制的成绩</a:t>
            </a:r>
          </a:p>
          <a:p>
            <a:pPr eaLnBrk="1" hangingPunct="1">
              <a:lnSpc>
                <a:spcPct val="100000"/>
              </a:lnSpc>
              <a:spcBef>
                <a:spcPts val="0"/>
              </a:spcBef>
              <a:buFont typeface="Wingdings" panose="05000000000000000000" pitchFamily="2" charset="2"/>
              <a:buNone/>
            </a:pPr>
            <a:r>
              <a:rPr lang="zh-CN" altLang="en-US" dirty="0"/>
              <a:t>		</a:t>
            </a:r>
            <a:r>
              <a:rPr lang="en-US" altLang="zh-CN" dirty="0" err="1"/>
              <a:t>bool</a:t>
            </a:r>
            <a:r>
              <a:rPr lang="en-US" altLang="zh-CN" dirty="0"/>
              <a:t> pass;	//</a:t>
            </a:r>
            <a:r>
              <a:rPr lang="zh-CN" altLang="en-US" dirty="0"/>
              <a:t>只记是否通过课程的成绩</a:t>
            </a:r>
          </a:p>
          <a:p>
            <a:pPr eaLnBrk="1" hangingPunct="1">
              <a:lnSpc>
                <a:spcPct val="100000"/>
              </a:lnSpc>
              <a:spcBef>
                <a:spcPts val="0"/>
              </a:spcBef>
              <a:buFont typeface="Wingdings" panose="05000000000000000000" pitchFamily="2" charset="2"/>
              <a:buNone/>
            </a:pPr>
            <a:r>
              <a:rPr lang="zh-CN" altLang="en-US" dirty="0"/>
              <a:t>		</a:t>
            </a:r>
            <a:r>
              <a:rPr lang="en-US" altLang="zh-CN" dirty="0" err="1"/>
              <a:t>int</a:t>
            </a:r>
            <a:r>
              <a:rPr lang="en-US" altLang="zh-CN" dirty="0"/>
              <a:t> percent;	//</a:t>
            </a:r>
            <a:r>
              <a:rPr lang="zh-CN" altLang="en-US" dirty="0"/>
              <a:t>百分制的成绩</a:t>
            </a:r>
          </a:p>
          <a:p>
            <a:pPr eaLnBrk="1" hangingPunct="1">
              <a:lnSpc>
                <a:spcPct val="100000"/>
              </a:lnSpc>
              <a:spcBef>
                <a:spcPts val="0"/>
              </a:spcBef>
              <a:buFont typeface="Wingdings" panose="05000000000000000000" pitchFamily="2" charset="2"/>
              <a:buNone/>
            </a:pPr>
            <a:r>
              <a:rPr lang="zh-CN" altLang="en-US" dirty="0"/>
              <a:t>	</a:t>
            </a:r>
            <a:r>
              <a:rPr lang="en-US" altLang="zh-CN" dirty="0"/>
              <a:t>};</a:t>
            </a:r>
            <a:endParaRPr lang="zh-CN" altLang="en-US"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75</a:t>
            </a:fld>
            <a:endParaRPr lang="en-US" altLang="zh-CN" dirty="0"/>
          </a:p>
        </p:txBody>
      </p:sp>
      <p:sp>
        <p:nvSpPr>
          <p:cNvPr id="7"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zh-CN" altLang="en-US" dirty="0"/>
              <a:t> </a:t>
            </a:r>
            <a:r>
              <a:rPr lang="en-US" altLang="zh-CN" dirty="0"/>
              <a:t>—— 4.6.2 </a:t>
            </a:r>
            <a:r>
              <a:rPr lang="zh-CN" altLang="en-US" dirty="0"/>
              <a:t>联合体</a:t>
            </a:r>
          </a:p>
        </p:txBody>
      </p:sp>
    </p:spTree>
    <p:extLst>
      <p:ext uri="{BB962C8B-B14F-4D97-AF65-F5344CB8AC3E}">
        <p14:creationId xmlns:p14="http://schemas.microsoft.com/office/powerpoint/2010/main" val="330708761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0" y="950913"/>
            <a:ext cx="6704013" cy="954087"/>
          </a:xfrm>
        </p:spPr>
        <p:txBody>
          <a:bodyPr/>
          <a:lstStyle/>
          <a:p>
            <a:pPr algn="l" eaLnBrk="1" hangingPunct="1"/>
            <a:r>
              <a:rPr lang="zh-CN" altLang="en-US" sz="3200" dirty="0"/>
              <a:t>例</a:t>
            </a:r>
            <a:r>
              <a:rPr lang="en-US" altLang="zh-CN" sz="3200" dirty="0"/>
              <a:t>4-8</a:t>
            </a:r>
            <a:r>
              <a:rPr lang="zh-CN" altLang="en-US" sz="3200" dirty="0"/>
              <a:t>（续）</a:t>
            </a:r>
          </a:p>
        </p:txBody>
      </p:sp>
      <p:sp>
        <p:nvSpPr>
          <p:cNvPr id="80899" name="内容占位符 2"/>
          <p:cNvSpPr>
            <a:spLocks noGrp="1"/>
          </p:cNvSpPr>
          <p:nvPr>
            <p:ph idx="1"/>
          </p:nvPr>
        </p:nvSpPr>
        <p:spPr>
          <a:xfrm>
            <a:off x="500063" y="1804988"/>
            <a:ext cx="8186737" cy="4595812"/>
          </a:xfrm>
          <a:solidFill>
            <a:srgbClr val="85FFFF"/>
          </a:solidFill>
        </p:spPr>
        <p:txBody>
          <a:bodyPr/>
          <a:lstStyle/>
          <a:p>
            <a:pPr eaLnBrk="1" hangingPunct="1">
              <a:lnSpc>
                <a:spcPct val="100000"/>
              </a:lnSpc>
              <a:spcBef>
                <a:spcPts val="0"/>
              </a:spcBef>
              <a:buFont typeface="Wingdings" panose="05000000000000000000" pitchFamily="2" charset="2"/>
              <a:buNone/>
            </a:pPr>
            <a:r>
              <a:rPr lang="en-US" altLang="zh-CN" sz="2400" dirty="0"/>
              <a:t>public:</a:t>
            </a:r>
          </a:p>
          <a:p>
            <a:pPr eaLnBrk="1" hangingPunct="1">
              <a:lnSpc>
                <a:spcPct val="100000"/>
              </a:lnSpc>
              <a:spcBef>
                <a:spcPts val="0"/>
              </a:spcBef>
              <a:buFont typeface="Wingdings" panose="05000000000000000000" pitchFamily="2" charset="2"/>
              <a:buNone/>
            </a:pPr>
            <a:r>
              <a:rPr lang="en-US" altLang="zh-CN" dirty="0"/>
              <a:t>	</a:t>
            </a:r>
            <a:r>
              <a:rPr lang="en-US" altLang="zh-CN" sz="2400" dirty="0"/>
              <a:t>//</a:t>
            </a:r>
            <a:r>
              <a:rPr lang="zh-CN" altLang="en-US" sz="2400" dirty="0"/>
              <a:t>三种构造函数，分别用等级、是否通过和百分初始化</a:t>
            </a:r>
            <a:endParaRPr lang="zh-CN" altLang="en-US" dirty="0"/>
          </a:p>
          <a:p>
            <a:pPr eaLnBrk="1" hangingPunct="1">
              <a:lnSpc>
                <a:spcPct val="100000"/>
              </a:lnSpc>
              <a:spcBef>
                <a:spcPts val="0"/>
              </a:spcBef>
              <a:buFont typeface="Wingdings" panose="05000000000000000000" pitchFamily="2" charset="2"/>
              <a:buNone/>
            </a:pPr>
            <a:r>
              <a:rPr lang="zh-CN" altLang="en-US" dirty="0"/>
              <a:t>	</a:t>
            </a:r>
            <a:r>
              <a:rPr lang="en-US" altLang="zh-CN" sz="2400" dirty="0" err="1"/>
              <a:t>ExamInfo</a:t>
            </a:r>
            <a:r>
              <a:rPr lang="en-US" altLang="zh-CN" sz="2400" dirty="0"/>
              <a:t>(string name, char grade)</a:t>
            </a:r>
          </a:p>
          <a:p>
            <a:pPr eaLnBrk="1" hangingPunct="1">
              <a:lnSpc>
                <a:spcPct val="100000"/>
              </a:lnSpc>
              <a:spcBef>
                <a:spcPts val="0"/>
              </a:spcBef>
              <a:buFont typeface="Wingdings" panose="05000000000000000000" pitchFamily="2" charset="2"/>
              <a:buNone/>
            </a:pPr>
            <a:r>
              <a:rPr lang="en-US" altLang="zh-CN" sz="2400" dirty="0"/>
              <a:t>		: name(name), mode(GRADE), grade(grade) { }</a:t>
            </a:r>
          </a:p>
          <a:p>
            <a:pPr eaLnBrk="1" hangingPunct="1">
              <a:lnSpc>
                <a:spcPct val="100000"/>
              </a:lnSpc>
              <a:spcBef>
                <a:spcPts val="0"/>
              </a:spcBef>
              <a:buFont typeface="Wingdings" panose="05000000000000000000" pitchFamily="2" charset="2"/>
              <a:buNone/>
            </a:pPr>
            <a:r>
              <a:rPr lang="en-US" altLang="zh-CN" sz="2400" dirty="0"/>
              <a:t>	</a:t>
            </a:r>
            <a:r>
              <a:rPr lang="en-US" altLang="zh-CN" sz="2400" dirty="0" err="1"/>
              <a:t>ExamInfo</a:t>
            </a:r>
            <a:r>
              <a:rPr lang="en-US" altLang="zh-CN" sz="2400" dirty="0"/>
              <a:t>(string name, </a:t>
            </a:r>
            <a:r>
              <a:rPr lang="en-US" altLang="zh-CN" sz="2400" dirty="0" err="1"/>
              <a:t>bool</a:t>
            </a:r>
            <a:r>
              <a:rPr lang="en-US" altLang="zh-CN" sz="2400" dirty="0"/>
              <a:t> pass)</a:t>
            </a:r>
          </a:p>
          <a:p>
            <a:pPr eaLnBrk="1" hangingPunct="1">
              <a:lnSpc>
                <a:spcPct val="100000"/>
              </a:lnSpc>
              <a:spcBef>
                <a:spcPts val="0"/>
              </a:spcBef>
              <a:buFont typeface="Wingdings" panose="05000000000000000000" pitchFamily="2" charset="2"/>
              <a:buNone/>
            </a:pPr>
            <a:r>
              <a:rPr lang="en-US" altLang="zh-CN" sz="2400" dirty="0"/>
              <a:t>		: name(name), mode(PASS), pass(pass) { }</a:t>
            </a:r>
          </a:p>
          <a:p>
            <a:pPr eaLnBrk="1" hangingPunct="1">
              <a:lnSpc>
                <a:spcPct val="100000"/>
              </a:lnSpc>
              <a:spcBef>
                <a:spcPts val="0"/>
              </a:spcBef>
              <a:buFont typeface="Wingdings" panose="05000000000000000000" pitchFamily="2" charset="2"/>
              <a:buNone/>
            </a:pPr>
            <a:r>
              <a:rPr lang="en-US" altLang="zh-CN" sz="2400" dirty="0"/>
              <a:t>	</a:t>
            </a:r>
            <a:r>
              <a:rPr lang="en-US" altLang="zh-CN" sz="2400" dirty="0" err="1"/>
              <a:t>ExamInfo</a:t>
            </a:r>
            <a:r>
              <a:rPr lang="en-US" altLang="zh-CN" sz="2400" dirty="0"/>
              <a:t>(string name, </a:t>
            </a:r>
            <a:r>
              <a:rPr lang="en-US" altLang="zh-CN" sz="2400" dirty="0" err="1"/>
              <a:t>int</a:t>
            </a:r>
            <a:r>
              <a:rPr lang="en-US" altLang="zh-CN" sz="2400" dirty="0"/>
              <a:t> percent)</a:t>
            </a:r>
          </a:p>
          <a:p>
            <a:pPr eaLnBrk="1" hangingPunct="1">
              <a:lnSpc>
                <a:spcPct val="100000"/>
              </a:lnSpc>
              <a:spcBef>
                <a:spcPts val="0"/>
              </a:spcBef>
              <a:buFont typeface="Wingdings" panose="05000000000000000000" pitchFamily="2" charset="2"/>
              <a:buNone/>
            </a:pPr>
            <a:r>
              <a:rPr lang="en-US" altLang="zh-CN" sz="2400" dirty="0"/>
              <a:t>		: name(name), mode(PERCENTAGE), percent(percent) { }</a:t>
            </a:r>
          </a:p>
          <a:p>
            <a:pPr eaLnBrk="1" hangingPunct="1">
              <a:lnSpc>
                <a:spcPct val="100000"/>
              </a:lnSpc>
              <a:spcBef>
                <a:spcPts val="0"/>
              </a:spcBef>
              <a:buFont typeface="Wingdings" panose="05000000000000000000" pitchFamily="2" charset="2"/>
              <a:buNone/>
            </a:pPr>
            <a:r>
              <a:rPr lang="en-US" altLang="zh-CN" sz="2400" dirty="0"/>
              <a:t>	void show();</a:t>
            </a:r>
          </a:p>
          <a:p>
            <a:pPr eaLnBrk="1" hangingPunct="1">
              <a:lnSpc>
                <a:spcPct val="100000"/>
              </a:lnSpc>
              <a:spcBef>
                <a:spcPts val="0"/>
              </a:spcBef>
              <a:buFont typeface="Wingdings" panose="05000000000000000000" pitchFamily="2" charset="2"/>
              <a:buNone/>
            </a:pPr>
            <a:r>
              <a:rPr lang="en-US" altLang="zh-CN" sz="24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76</a:t>
            </a:fld>
            <a:endParaRPr lang="en-US" altLang="zh-CN" dirty="0"/>
          </a:p>
        </p:txBody>
      </p:sp>
      <p:sp>
        <p:nvSpPr>
          <p:cNvPr id="7"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zh-CN" altLang="en-US" dirty="0"/>
              <a:t> </a:t>
            </a:r>
            <a:r>
              <a:rPr lang="en-US" altLang="zh-CN" dirty="0"/>
              <a:t>—— 4.6.2 </a:t>
            </a:r>
            <a:r>
              <a:rPr lang="zh-CN" altLang="en-US" dirty="0"/>
              <a:t>联合体</a:t>
            </a:r>
          </a:p>
        </p:txBody>
      </p:sp>
    </p:spTree>
    <p:extLst>
      <p:ext uri="{BB962C8B-B14F-4D97-AF65-F5344CB8AC3E}">
        <p14:creationId xmlns:p14="http://schemas.microsoft.com/office/powerpoint/2010/main" val="1942865956"/>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0" y="950913"/>
            <a:ext cx="6704013" cy="954087"/>
          </a:xfrm>
        </p:spPr>
        <p:txBody>
          <a:bodyPr/>
          <a:lstStyle/>
          <a:p>
            <a:pPr algn="l" eaLnBrk="1" hangingPunct="1"/>
            <a:r>
              <a:rPr lang="zh-CN" altLang="en-US" sz="3200"/>
              <a:t>例</a:t>
            </a:r>
            <a:r>
              <a:rPr lang="en-US" altLang="zh-CN" sz="3200"/>
              <a:t>4-8</a:t>
            </a:r>
            <a:r>
              <a:rPr lang="zh-CN" altLang="en-US" sz="3200"/>
              <a:t>（续）</a:t>
            </a:r>
          </a:p>
        </p:txBody>
      </p:sp>
      <p:sp>
        <p:nvSpPr>
          <p:cNvPr id="81923" name="内容占位符 2"/>
          <p:cNvSpPr>
            <a:spLocks noGrp="1"/>
          </p:cNvSpPr>
          <p:nvPr>
            <p:ph idx="1"/>
          </p:nvPr>
        </p:nvSpPr>
        <p:spPr>
          <a:xfrm>
            <a:off x="500063" y="1785938"/>
            <a:ext cx="8186737" cy="4595812"/>
          </a:xfrm>
          <a:solidFill>
            <a:srgbClr val="85FFFF"/>
          </a:solidFill>
        </p:spPr>
        <p:txBody>
          <a:bodyPr/>
          <a:lstStyle/>
          <a:p>
            <a:pPr eaLnBrk="1" hangingPunct="1">
              <a:lnSpc>
                <a:spcPct val="100000"/>
              </a:lnSpc>
              <a:buFont typeface="Wingdings" panose="05000000000000000000" pitchFamily="2" charset="2"/>
              <a:buNone/>
            </a:pPr>
            <a:r>
              <a:rPr lang="en-US" altLang="zh-CN" sz="2400" dirty="0"/>
              <a:t>void </a:t>
            </a:r>
            <a:r>
              <a:rPr lang="en-US" altLang="zh-CN" sz="2400" dirty="0" err="1"/>
              <a:t>ExamInfo</a:t>
            </a:r>
            <a:r>
              <a:rPr lang="en-US" altLang="zh-CN" sz="2400" dirty="0"/>
              <a:t>::show() {</a:t>
            </a:r>
          </a:p>
          <a:p>
            <a:pPr eaLnBrk="1" hangingPunct="1">
              <a:lnSpc>
                <a:spcPct val="100000"/>
              </a:lnSpc>
              <a:buFont typeface="Wingdings" panose="05000000000000000000" pitchFamily="2" charset="2"/>
              <a:buNone/>
            </a:pPr>
            <a:r>
              <a:rPr lang="en-US" altLang="zh-CN" sz="2400" dirty="0"/>
              <a:t>	</a:t>
            </a:r>
            <a:r>
              <a:rPr lang="en-US" altLang="zh-CN" sz="2400" dirty="0" err="1"/>
              <a:t>cout</a:t>
            </a:r>
            <a:r>
              <a:rPr lang="en-US" altLang="zh-CN" sz="2400" dirty="0"/>
              <a:t> &lt;&lt; name &lt;&lt; ": ";</a:t>
            </a:r>
          </a:p>
          <a:p>
            <a:pPr eaLnBrk="1" hangingPunct="1">
              <a:lnSpc>
                <a:spcPct val="100000"/>
              </a:lnSpc>
              <a:buFont typeface="Wingdings" panose="05000000000000000000" pitchFamily="2" charset="2"/>
              <a:buNone/>
            </a:pPr>
            <a:r>
              <a:rPr lang="en-US" altLang="zh-CN" sz="2400" dirty="0"/>
              <a:t>	switch (mode) {</a:t>
            </a:r>
          </a:p>
          <a:p>
            <a:pPr eaLnBrk="1" hangingPunct="1">
              <a:lnSpc>
                <a:spcPct val="100000"/>
              </a:lnSpc>
              <a:buFont typeface="Wingdings" panose="05000000000000000000" pitchFamily="2" charset="2"/>
              <a:buNone/>
            </a:pPr>
            <a:r>
              <a:rPr lang="en-US" altLang="zh-CN" sz="2400" dirty="0"/>
              <a:t>	  case GRADE: </a:t>
            </a:r>
            <a:r>
              <a:rPr lang="en-US" altLang="zh-CN" sz="2400" dirty="0" err="1"/>
              <a:t>cout</a:t>
            </a:r>
            <a:r>
              <a:rPr lang="en-US" altLang="zh-CN" sz="2400" dirty="0"/>
              <a:t> &lt;&lt; grade;  break;</a:t>
            </a:r>
          </a:p>
          <a:p>
            <a:pPr eaLnBrk="1" hangingPunct="1">
              <a:lnSpc>
                <a:spcPct val="100000"/>
              </a:lnSpc>
              <a:buFont typeface="Wingdings" panose="05000000000000000000" pitchFamily="2" charset="2"/>
              <a:buNone/>
            </a:pPr>
            <a:r>
              <a:rPr lang="en-US" altLang="zh-CN" sz="2400" dirty="0"/>
              <a:t>	  case PASS: </a:t>
            </a:r>
            <a:r>
              <a:rPr lang="en-US" altLang="zh-CN" sz="2400" dirty="0" err="1"/>
              <a:t>cout</a:t>
            </a:r>
            <a:r>
              <a:rPr lang="en-US" altLang="zh-CN" sz="2400" dirty="0"/>
              <a:t> &lt;&lt; (pass ? "PASS" : "FAIL"); break;</a:t>
            </a:r>
          </a:p>
          <a:p>
            <a:pPr eaLnBrk="1" hangingPunct="1">
              <a:lnSpc>
                <a:spcPct val="100000"/>
              </a:lnSpc>
              <a:buFont typeface="Wingdings" panose="05000000000000000000" pitchFamily="2" charset="2"/>
              <a:buNone/>
            </a:pPr>
            <a:r>
              <a:rPr lang="en-US" altLang="zh-CN" sz="2400" dirty="0"/>
              <a:t>	  case PERCENTAGE: </a:t>
            </a:r>
            <a:r>
              <a:rPr lang="en-US" altLang="zh-CN" sz="2400" dirty="0" err="1"/>
              <a:t>cout</a:t>
            </a:r>
            <a:r>
              <a:rPr lang="en-US" altLang="zh-CN" sz="2400" dirty="0"/>
              <a:t> &lt;&lt; percent; break;</a:t>
            </a:r>
          </a:p>
          <a:p>
            <a:pPr eaLnBrk="1" hangingPunct="1">
              <a:lnSpc>
                <a:spcPct val="100000"/>
              </a:lnSpc>
              <a:buFont typeface="Wingdings" panose="05000000000000000000" pitchFamily="2" charset="2"/>
              <a:buNone/>
            </a:pPr>
            <a:r>
              <a:rPr lang="en-US" altLang="zh-CN" sz="2400" dirty="0"/>
              <a:t>	}</a:t>
            </a:r>
          </a:p>
          <a:p>
            <a:pPr eaLnBrk="1" hangingPunct="1">
              <a:lnSpc>
                <a:spcPct val="100000"/>
              </a:lnSpc>
              <a:buFont typeface="Wingdings" panose="05000000000000000000" pitchFamily="2" charset="2"/>
              <a:buNone/>
            </a:pPr>
            <a:r>
              <a:rPr lang="en-US" altLang="zh-CN" sz="2400" dirty="0"/>
              <a:t>	</a:t>
            </a:r>
            <a:r>
              <a:rPr lang="en-US" altLang="zh-CN" sz="2400" dirty="0" err="1"/>
              <a:t>cout</a:t>
            </a:r>
            <a:r>
              <a:rPr lang="en-US" altLang="zh-CN" sz="2400" dirty="0"/>
              <a:t> &lt;&lt; </a:t>
            </a:r>
            <a:r>
              <a:rPr lang="en-US" altLang="zh-CN" sz="2400" dirty="0" err="1"/>
              <a:t>endl</a:t>
            </a:r>
            <a:r>
              <a:rPr lang="en-US" altLang="zh-CN" sz="2400" dirty="0"/>
              <a:t>;</a:t>
            </a:r>
          </a:p>
          <a:p>
            <a:pPr eaLnBrk="1" hangingPunct="1">
              <a:lnSpc>
                <a:spcPct val="100000"/>
              </a:lnSpc>
              <a:buFont typeface="Wingdings" panose="05000000000000000000" pitchFamily="2" charset="2"/>
              <a:buNone/>
            </a:pPr>
            <a:r>
              <a:rPr lang="en-US" altLang="zh-CN" sz="2400" dirty="0"/>
              <a:t>}</a:t>
            </a:r>
            <a:endParaRPr lang="zh-CN" altLang="en-US" sz="24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77</a:t>
            </a:fld>
            <a:endParaRPr lang="en-US" altLang="zh-CN" dirty="0"/>
          </a:p>
        </p:txBody>
      </p:sp>
      <p:sp>
        <p:nvSpPr>
          <p:cNvPr id="7"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zh-CN" altLang="en-US" dirty="0"/>
              <a:t> </a:t>
            </a:r>
            <a:r>
              <a:rPr lang="en-US" altLang="zh-CN" dirty="0"/>
              <a:t>—— 4.6.2 </a:t>
            </a:r>
            <a:r>
              <a:rPr lang="zh-CN" altLang="en-US" dirty="0"/>
              <a:t>联合体</a:t>
            </a:r>
          </a:p>
        </p:txBody>
      </p:sp>
    </p:spTree>
    <p:extLst>
      <p:ext uri="{BB962C8B-B14F-4D97-AF65-F5344CB8AC3E}">
        <p14:creationId xmlns:p14="http://schemas.microsoft.com/office/powerpoint/2010/main" val="24090869"/>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0" y="950913"/>
            <a:ext cx="6704013" cy="954087"/>
          </a:xfrm>
        </p:spPr>
        <p:txBody>
          <a:bodyPr/>
          <a:lstStyle/>
          <a:p>
            <a:pPr algn="l" eaLnBrk="1" hangingPunct="1"/>
            <a:r>
              <a:rPr lang="zh-CN" altLang="en-US" sz="3200" dirty="0"/>
              <a:t>例</a:t>
            </a:r>
            <a:r>
              <a:rPr lang="en-US" altLang="zh-CN" sz="3200" dirty="0"/>
              <a:t>4-8</a:t>
            </a:r>
            <a:r>
              <a:rPr lang="zh-CN" altLang="en-US" sz="3200" dirty="0"/>
              <a:t>（续）</a:t>
            </a:r>
          </a:p>
        </p:txBody>
      </p:sp>
      <p:sp>
        <p:nvSpPr>
          <p:cNvPr id="82947" name="内容占位符 2"/>
          <p:cNvSpPr>
            <a:spLocks noGrp="1"/>
          </p:cNvSpPr>
          <p:nvPr>
            <p:ph idx="1"/>
          </p:nvPr>
        </p:nvSpPr>
        <p:spPr>
          <a:xfrm>
            <a:off x="500063" y="1785938"/>
            <a:ext cx="8229600" cy="4857750"/>
          </a:xfrm>
          <a:solidFill>
            <a:srgbClr val="85FFFF"/>
          </a:solidFill>
        </p:spPr>
        <p:txBody>
          <a:bodyPr/>
          <a:lstStyle/>
          <a:p>
            <a:pPr eaLnBrk="1" hangingPunct="1">
              <a:lnSpc>
                <a:spcPct val="100000"/>
              </a:lnSpc>
              <a:spcBef>
                <a:spcPts val="0"/>
              </a:spcBef>
              <a:buFont typeface="Wingdings" panose="05000000000000000000" pitchFamily="2" charset="2"/>
              <a:buNone/>
            </a:pPr>
            <a:r>
              <a:rPr lang="en-US" altLang="zh-CN" dirty="0" err="1"/>
              <a:t>int</a:t>
            </a:r>
            <a:r>
              <a:rPr lang="en-US" altLang="zh-CN" dirty="0"/>
              <a:t> main() {</a:t>
            </a:r>
          </a:p>
          <a:p>
            <a:pPr eaLnBrk="1" hangingPunct="1">
              <a:lnSpc>
                <a:spcPct val="100000"/>
              </a:lnSpc>
              <a:spcBef>
                <a:spcPts val="0"/>
              </a:spcBef>
              <a:buFont typeface="Wingdings" panose="05000000000000000000" pitchFamily="2" charset="2"/>
              <a:buNone/>
            </a:pPr>
            <a:r>
              <a:rPr lang="en-US" altLang="zh-CN" dirty="0"/>
              <a:t>	</a:t>
            </a:r>
            <a:r>
              <a:rPr lang="en-US" altLang="zh-CN" dirty="0" err="1"/>
              <a:t>ExamInfo</a:t>
            </a:r>
            <a:r>
              <a:rPr lang="en-US" altLang="zh-CN" dirty="0"/>
              <a:t> course1("English", 'B');</a:t>
            </a:r>
          </a:p>
          <a:p>
            <a:pPr eaLnBrk="1" hangingPunct="1">
              <a:lnSpc>
                <a:spcPct val="100000"/>
              </a:lnSpc>
              <a:spcBef>
                <a:spcPts val="0"/>
              </a:spcBef>
              <a:buFont typeface="Wingdings" panose="05000000000000000000" pitchFamily="2" charset="2"/>
              <a:buNone/>
            </a:pPr>
            <a:r>
              <a:rPr lang="en-US" altLang="zh-CN" dirty="0"/>
              <a:t>	</a:t>
            </a:r>
            <a:r>
              <a:rPr lang="en-US" altLang="zh-CN" dirty="0" err="1"/>
              <a:t>ExamInfo</a:t>
            </a:r>
            <a:r>
              <a:rPr lang="en-US" altLang="zh-CN" dirty="0"/>
              <a:t> course2("Calculus", true);</a:t>
            </a:r>
          </a:p>
          <a:p>
            <a:pPr eaLnBrk="1" hangingPunct="1">
              <a:lnSpc>
                <a:spcPct val="100000"/>
              </a:lnSpc>
              <a:spcBef>
                <a:spcPts val="0"/>
              </a:spcBef>
              <a:buFont typeface="Wingdings" panose="05000000000000000000" pitchFamily="2" charset="2"/>
              <a:buNone/>
            </a:pPr>
            <a:r>
              <a:rPr lang="en-US" altLang="zh-CN" dirty="0"/>
              <a:t>	</a:t>
            </a:r>
            <a:r>
              <a:rPr lang="en-US" altLang="zh-CN" dirty="0" err="1"/>
              <a:t>ExamInfo</a:t>
            </a:r>
            <a:r>
              <a:rPr lang="en-US" altLang="zh-CN" dirty="0"/>
              <a:t> course3("C++ Programming", 85);</a:t>
            </a:r>
          </a:p>
          <a:p>
            <a:pPr eaLnBrk="1" hangingPunct="1">
              <a:lnSpc>
                <a:spcPct val="100000"/>
              </a:lnSpc>
              <a:spcBef>
                <a:spcPts val="0"/>
              </a:spcBef>
              <a:buFont typeface="Wingdings" panose="05000000000000000000" pitchFamily="2" charset="2"/>
              <a:buNone/>
            </a:pPr>
            <a:r>
              <a:rPr lang="en-US" altLang="zh-CN" dirty="0"/>
              <a:t>	course1.show();</a:t>
            </a:r>
          </a:p>
          <a:p>
            <a:pPr eaLnBrk="1" hangingPunct="1">
              <a:lnSpc>
                <a:spcPct val="100000"/>
              </a:lnSpc>
              <a:spcBef>
                <a:spcPts val="0"/>
              </a:spcBef>
              <a:buFont typeface="Wingdings" panose="05000000000000000000" pitchFamily="2" charset="2"/>
              <a:buNone/>
            </a:pPr>
            <a:r>
              <a:rPr lang="en-US" altLang="zh-CN" dirty="0"/>
              <a:t>	course2.show();</a:t>
            </a:r>
          </a:p>
          <a:p>
            <a:pPr eaLnBrk="1" hangingPunct="1">
              <a:lnSpc>
                <a:spcPct val="100000"/>
              </a:lnSpc>
              <a:spcBef>
                <a:spcPts val="0"/>
              </a:spcBef>
              <a:buFont typeface="Wingdings" panose="05000000000000000000" pitchFamily="2" charset="2"/>
              <a:buNone/>
            </a:pPr>
            <a:r>
              <a:rPr lang="en-US" altLang="zh-CN" dirty="0"/>
              <a:t>	course3.show();</a:t>
            </a:r>
          </a:p>
          <a:p>
            <a:pPr eaLnBrk="1" hangingPunct="1">
              <a:lnSpc>
                <a:spcPct val="100000"/>
              </a:lnSpc>
              <a:spcBef>
                <a:spcPts val="0"/>
              </a:spcBef>
              <a:buFont typeface="Wingdings" panose="05000000000000000000" pitchFamily="2" charset="2"/>
              <a:buNone/>
            </a:pPr>
            <a:r>
              <a:rPr lang="en-US" altLang="zh-CN" dirty="0"/>
              <a:t>	return 0;</a:t>
            </a:r>
          </a:p>
          <a:p>
            <a:pPr eaLnBrk="1" hangingPunct="1">
              <a:lnSpc>
                <a:spcPct val="100000"/>
              </a:lnSpc>
              <a:spcBef>
                <a:spcPts val="0"/>
              </a:spcBef>
              <a:buFont typeface="Wingdings" panose="05000000000000000000" pitchFamily="2" charset="2"/>
              <a:buNone/>
            </a:pPr>
            <a:r>
              <a:rPr lang="en-US" altLang="zh-CN" dirty="0"/>
              <a:t>}</a:t>
            </a:r>
          </a:p>
          <a:p>
            <a:pPr eaLnBrk="1" hangingPunct="1">
              <a:lnSpc>
                <a:spcPct val="100000"/>
              </a:lnSpc>
              <a:spcBef>
                <a:spcPts val="0"/>
              </a:spcBef>
              <a:buFont typeface="Wingdings" panose="05000000000000000000" pitchFamily="2" charset="2"/>
              <a:buNone/>
            </a:pPr>
            <a:r>
              <a:rPr lang="zh-CN" altLang="en-US" dirty="0">
                <a:solidFill>
                  <a:srgbClr val="C00000"/>
                </a:solidFill>
              </a:rPr>
              <a:t>运行结果：</a:t>
            </a:r>
            <a:endParaRPr lang="en-US" altLang="zh-CN" dirty="0">
              <a:solidFill>
                <a:srgbClr val="C00000"/>
              </a:solidFill>
            </a:endParaRPr>
          </a:p>
          <a:p>
            <a:pPr eaLnBrk="1" hangingPunct="1">
              <a:lnSpc>
                <a:spcPct val="100000"/>
              </a:lnSpc>
              <a:spcBef>
                <a:spcPts val="0"/>
              </a:spcBef>
              <a:buFont typeface="Wingdings" panose="05000000000000000000" pitchFamily="2" charset="2"/>
              <a:buNone/>
            </a:pPr>
            <a:r>
              <a:rPr lang="en-US" altLang="zh-CN" dirty="0">
                <a:solidFill>
                  <a:srgbClr val="C00000"/>
                </a:solidFill>
              </a:rPr>
              <a:t>English: B</a:t>
            </a:r>
          </a:p>
          <a:p>
            <a:pPr eaLnBrk="1" hangingPunct="1">
              <a:lnSpc>
                <a:spcPct val="100000"/>
              </a:lnSpc>
              <a:spcBef>
                <a:spcPts val="0"/>
              </a:spcBef>
              <a:buFont typeface="Wingdings" panose="05000000000000000000" pitchFamily="2" charset="2"/>
              <a:buNone/>
            </a:pPr>
            <a:r>
              <a:rPr lang="en-US" altLang="zh-CN" dirty="0">
                <a:solidFill>
                  <a:srgbClr val="C00000"/>
                </a:solidFill>
              </a:rPr>
              <a:t>Calculus: PASS</a:t>
            </a:r>
          </a:p>
          <a:p>
            <a:pPr eaLnBrk="1" hangingPunct="1">
              <a:lnSpc>
                <a:spcPct val="100000"/>
              </a:lnSpc>
              <a:spcBef>
                <a:spcPts val="0"/>
              </a:spcBef>
              <a:buFont typeface="Wingdings" panose="05000000000000000000" pitchFamily="2" charset="2"/>
              <a:buNone/>
            </a:pPr>
            <a:r>
              <a:rPr lang="en-US" altLang="zh-CN" dirty="0">
                <a:solidFill>
                  <a:srgbClr val="C00000"/>
                </a:solidFill>
              </a:rPr>
              <a:t>C++ Programming: 85</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78</a:t>
            </a:fld>
            <a:endParaRPr lang="en-US" altLang="zh-CN" dirty="0"/>
          </a:p>
        </p:txBody>
      </p:sp>
      <p:sp>
        <p:nvSpPr>
          <p:cNvPr id="7"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zh-CN" altLang="en-US" dirty="0"/>
              <a:t> </a:t>
            </a:r>
            <a:r>
              <a:rPr lang="en-US" altLang="zh-CN" dirty="0"/>
              <a:t>—— 4.6.2 </a:t>
            </a:r>
            <a:r>
              <a:rPr lang="zh-CN" altLang="en-US" dirty="0"/>
              <a:t>联合体</a:t>
            </a:r>
          </a:p>
        </p:txBody>
      </p:sp>
    </p:spTree>
    <p:extLst>
      <p:ext uri="{BB962C8B-B14F-4D97-AF65-F5344CB8AC3E}">
        <p14:creationId xmlns:p14="http://schemas.microsoft.com/office/powerpoint/2010/main" val="371324146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0" y="914400"/>
            <a:ext cx="5368925" cy="990600"/>
          </a:xfrm>
        </p:spPr>
        <p:txBody>
          <a:bodyPr/>
          <a:lstStyle/>
          <a:p>
            <a:pPr algn="l"/>
            <a:r>
              <a:rPr lang="en-US" altLang="zh-CN" dirty="0"/>
              <a:t>4.6.3 </a:t>
            </a:r>
            <a:r>
              <a:rPr lang="zh-CN" altLang="en-US" dirty="0"/>
              <a:t>类模板</a:t>
            </a:r>
          </a:p>
        </p:txBody>
      </p:sp>
      <p:sp>
        <p:nvSpPr>
          <p:cNvPr id="542723" name="Rectangle 3"/>
          <p:cNvSpPr>
            <a:spLocks noGrp="1" noChangeArrowheads="1"/>
          </p:cNvSpPr>
          <p:nvPr>
            <p:ph type="body" idx="1"/>
          </p:nvPr>
        </p:nvSpPr>
        <p:spPr>
          <a:xfrm>
            <a:off x="762000" y="2057400"/>
            <a:ext cx="7848600" cy="4495800"/>
          </a:xfrm>
        </p:spPr>
        <p:txBody>
          <a:bodyPr/>
          <a:lstStyle/>
          <a:p>
            <a:pPr marL="0" indent="457200">
              <a:buClrTx/>
              <a:buFont typeface="Monotype Sorts" pitchFamily="2" charset="2"/>
              <a:buNone/>
            </a:pPr>
            <a:r>
              <a:rPr lang="en-US" altLang="zh-CN" dirty="0"/>
              <a:t>		template  &lt;</a:t>
            </a:r>
            <a:r>
              <a:rPr lang="zh-CN" altLang="en-US" dirty="0"/>
              <a:t>模板参数表</a:t>
            </a:r>
            <a:r>
              <a:rPr lang="en-US" altLang="zh-CN" dirty="0"/>
              <a:t>&gt; </a:t>
            </a:r>
          </a:p>
          <a:p>
            <a:pPr marL="0" indent="457200">
              <a:buClrTx/>
              <a:buFont typeface="Monotype Sorts" pitchFamily="2" charset="2"/>
              <a:buNone/>
            </a:pPr>
            <a:r>
              <a:rPr lang="en-US" altLang="zh-CN" dirty="0"/>
              <a:t>		</a:t>
            </a:r>
            <a:r>
              <a:rPr lang="zh-CN" altLang="en-US" dirty="0"/>
              <a:t>类声明</a:t>
            </a:r>
          </a:p>
          <a:p>
            <a:pPr marL="0" indent="457200">
              <a:spcBef>
                <a:spcPct val="50000"/>
              </a:spcBef>
              <a:buClrTx/>
              <a:buFont typeface="Monotype Sorts" pitchFamily="2" charset="2"/>
              <a:buNone/>
            </a:pPr>
            <a:endParaRPr lang="zh-CN" altLang="en-US" dirty="0">
              <a:latin typeface="Times New Roman" panose="02020603050405020304" pitchFamily="18" charset="0"/>
            </a:endParaRPr>
          </a:p>
          <a:p>
            <a:pPr marL="0" indent="457200">
              <a:spcBef>
                <a:spcPct val="50000"/>
              </a:spcBef>
              <a:buClrTx/>
              <a:buFont typeface="Monotype Sorts" pitchFamily="2" charset="2"/>
              <a:buNone/>
            </a:pPr>
            <a:r>
              <a:rPr lang="zh-CN" altLang="en-US" dirty="0">
                <a:latin typeface="Times New Roman" panose="02020603050405020304" pitchFamily="18" charset="0"/>
              </a:rPr>
              <a:t>使用类模板使用户可以为类声明一种模式，使得类中的某些数据成员、某些成员函数的参数、某些成员函数的返回值，能取任意类型（包括系统预定义的和用户自定义的）。</a:t>
            </a:r>
          </a:p>
        </p:txBody>
      </p:sp>
      <p:sp>
        <p:nvSpPr>
          <p:cNvPr id="542724" name="Rectangle 4"/>
          <p:cNvSpPr>
            <a:spLocks noChangeArrowheads="1"/>
          </p:cNvSpPr>
          <p:nvPr/>
        </p:nvSpPr>
        <p:spPr bwMode="auto">
          <a:xfrm>
            <a:off x="1676400" y="2057400"/>
            <a:ext cx="57150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79</a:t>
            </a:fld>
            <a:endParaRPr lang="en-US" altLang="zh-CN" dirty="0"/>
          </a:p>
        </p:txBody>
      </p:sp>
    </p:spTree>
    <p:extLst>
      <p:ext uri="{BB962C8B-B14F-4D97-AF65-F5344CB8AC3E}">
        <p14:creationId xmlns:p14="http://schemas.microsoft.com/office/powerpoint/2010/main" val="37400884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950913"/>
            <a:ext cx="6704013" cy="954087"/>
          </a:xfrm>
        </p:spPr>
        <p:txBody>
          <a:bodyPr/>
          <a:lstStyle/>
          <a:p>
            <a:pPr algn="l" eaLnBrk="1" hangingPunct="1"/>
            <a:r>
              <a:rPr lang="zh-CN" altLang="en-US" dirty="0"/>
              <a:t>抽象实例</a:t>
            </a:r>
            <a:r>
              <a:rPr lang="en-US" altLang="zh-CN" dirty="0"/>
              <a:t>——</a:t>
            </a:r>
            <a:r>
              <a:rPr lang="zh-CN" altLang="en-US" dirty="0"/>
              <a:t>人</a:t>
            </a:r>
          </a:p>
        </p:txBody>
      </p:sp>
      <p:sp>
        <p:nvSpPr>
          <p:cNvPr id="3" name="内容占位符 2"/>
          <p:cNvSpPr>
            <a:spLocks noGrp="1"/>
          </p:cNvSpPr>
          <p:nvPr>
            <p:ph idx="1"/>
          </p:nvPr>
        </p:nvSpPr>
        <p:spPr>
          <a:xfrm>
            <a:off x="545306" y="1905000"/>
            <a:ext cx="8029575" cy="4953000"/>
          </a:xfrm>
        </p:spPr>
        <p:txBody>
          <a:bodyPr>
            <a:normAutofit/>
          </a:bodyPr>
          <a:lstStyle/>
          <a:p>
            <a:pPr marL="228600" indent="-228600" eaLnBrk="1" fontAlgn="auto" hangingPunct="1">
              <a:lnSpc>
                <a:spcPct val="120000"/>
              </a:lnSpc>
              <a:spcAft>
                <a:spcPts val="0"/>
              </a:spcAft>
              <a:buClr>
                <a:schemeClr val="accent3"/>
              </a:buClr>
              <a:buFont typeface="Georgia"/>
              <a:buChar char="•"/>
              <a:defRPr/>
            </a:pPr>
            <a:r>
              <a:rPr lang="zh-CN" altLang="en-US" sz="2800" dirty="0"/>
              <a:t>数据抽象：</a:t>
            </a:r>
          </a:p>
          <a:p>
            <a:pPr marL="514350" lvl="1" indent="-171450" eaLnBrk="1" fontAlgn="auto" hangingPunct="1">
              <a:lnSpc>
                <a:spcPct val="120000"/>
              </a:lnSpc>
              <a:spcAft>
                <a:spcPts val="0"/>
              </a:spcAft>
              <a:buFont typeface="Georgia"/>
              <a:buNone/>
              <a:defRPr/>
            </a:pPr>
            <a:r>
              <a:rPr lang="en-US" altLang="zh-CN" sz="2400" dirty="0"/>
              <a:t>string </a:t>
            </a:r>
            <a:r>
              <a:rPr lang="en-US" altLang="zh-CN" sz="2400" dirty="0">
                <a:solidFill>
                  <a:srgbClr val="C00000"/>
                </a:solidFill>
              </a:rPr>
              <a:t>name</a:t>
            </a:r>
            <a:r>
              <a:rPr lang="en-US" altLang="zh-CN" sz="2400" dirty="0"/>
              <a:t>, string </a:t>
            </a:r>
            <a:r>
              <a:rPr lang="en-US" altLang="zh-CN" sz="2400" dirty="0">
                <a:solidFill>
                  <a:srgbClr val="C00000"/>
                </a:solidFill>
              </a:rPr>
              <a:t>gender</a:t>
            </a:r>
            <a:r>
              <a:rPr lang="en-US" altLang="zh-CN" sz="2400" dirty="0"/>
              <a:t>, int </a:t>
            </a:r>
            <a:r>
              <a:rPr lang="en-US" altLang="zh-CN" sz="2400" dirty="0">
                <a:solidFill>
                  <a:srgbClr val="C00000"/>
                </a:solidFill>
              </a:rPr>
              <a:t>age</a:t>
            </a:r>
            <a:r>
              <a:rPr lang="en-US" altLang="zh-CN" sz="2400" dirty="0"/>
              <a:t>, int </a:t>
            </a:r>
            <a:r>
              <a:rPr lang="en-US" altLang="zh-CN" sz="2400" dirty="0">
                <a:solidFill>
                  <a:srgbClr val="C00000"/>
                </a:solidFill>
              </a:rPr>
              <a:t>id</a:t>
            </a:r>
          </a:p>
          <a:p>
            <a:pPr marL="228600" indent="-228600" eaLnBrk="1" fontAlgn="auto" hangingPunct="1">
              <a:lnSpc>
                <a:spcPct val="120000"/>
              </a:lnSpc>
              <a:spcAft>
                <a:spcPts val="0"/>
              </a:spcAft>
              <a:buClr>
                <a:schemeClr val="accent3"/>
              </a:buClr>
              <a:buFont typeface="Georgia"/>
              <a:buChar char="•"/>
              <a:defRPr/>
            </a:pPr>
            <a:r>
              <a:rPr lang="zh-CN" altLang="en-US" sz="2800" dirty="0"/>
              <a:t>代码抽象：</a:t>
            </a:r>
          </a:p>
          <a:p>
            <a:pPr marL="514350" lvl="1" indent="-171450" eaLnBrk="1" fontAlgn="auto" hangingPunct="1">
              <a:lnSpc>
                <a:spcPct val="120000"/>
              </a:lnSpc>
              <a:spcAft>
                <a:spcPts val="0"/>
              </a:spcAft>
              <a:buFont typeface="Georgia"/>
              <a:buNone/>
              <a:defRPr/>
            </a:pPr>
            <a:r>
              <a:rPr lang="zh-CN" altLang="en-US" sz="2400" dirty="0"/>
              <a:t>生物属性角度：</a:t>
            </a:r>
            <a:br>
              <a:rPr lang="zh-CN" altLang="en-US" sz="2400" dirty="0"/>
            </a:br>
            <a:r>
              <a:rPr lang="en-US" altLang="zh-CN" sz="2400" dirty="0" err="1">
                <a:solidFill>
                  <a:srgbClr val="C00000"/>
                </a:solidFill>
              </a:rPr>
              <a:t>getCloth</a:t>
            </a:r>
            <a:r>
              <a:rPr lang="en-US" altLang="zh-CN" sz="2400" dirty="0"/>
              <a:t>(), </a:t>
            </a:r>
            <a:r>
              <a:rPr lang="en-US" altLang="zh-CN" sz="2400" dirty="0">
                <a:solidFill>
                  <a:srgbClr val="C00000"/>
                </a:solidFill>
              </a:rPr>
              <a:t>eat</a:t>
            </a:r>
            <a:r>
              <a:rPr lang="en-US" altLang="zh-CN" sz="2400" dirty="0"/>
              <a:t>(),  </a:t>
            </a:r>
            <a:r>
              <a:rPr lang="en-US" altLang="zh-CN" sz="2400" dirty="0">
                <a:solidFill>
                  <a:srgbClr val="C00000"/>
                </a:solidFill>
              </a:rPr>
              <a:t>step</a:t>
            </a:r>
            <a:r>
              <a:rPr lang="en-US" altLang="zh-CN" sz="2400" dirty="0"/>
              <a:t>(),…</a:t>
            </a:r>
          </a:p>
          <a:p>
            <a:pPr marL="514350" lvl="1" indent="-171450" eaLnBrk="1" fontAlgn="auto" hangingPunct="1">
              <a:lnSpc>
                <a:spcPct val="120000"/>
              </a:lnSpc>
              <a:spcAft>
                <a:spcPts val="0"/>
              </a:spcAft>
              <a:buFont typeface="Georgia"/>
              <a:buNone/>
              <a:defRPr/>
            </a:pPr>
            <a:r>
              <a:rPr lang="zh-CN" altLang="en-US" sz="2400" dirty="0"/>
              <a:t>社会属性角度：</a:t>
            </a:r>
            <a:br>
              <a:rPr lang="zh-CN" altLang="en-US" sz="2400" dirty="0"/>
            </a:br>
            <a:r>
              <a:rPr lang="en-US" altLang="zh-CN" sz="2400" dirty="0">
                <a:solidFill>
                  <a:srgbClr val="C00000"/>
                </a:solidFill>
              </a:rPr>
              <a:t>work</a:t>
            </a:r>
            <a:r>
              <a:rPr lang="en-US" altLang="zh-CN" sz="2400" dirty="0"/>
              <a:t>(), </a:t>
            </a:r>
            <a:r>
              <a:rPr lang="en-US" altLang="zh-CN" sz="2400" dirty="0">
                <a:solidFill>
                  <a:srgbClr val="C00000"/>
                </a:solidFill>
              </a:rPr>
              <a:t>promote</a:t>
            </a:r>
            <a:r>
              <a:rPr lang="en-US" altLang="zh-CN" sz="2400" dirty="0"/>
              <a:t>() ,…</a:t>
            </a:r>
          </a:p>
          <a:p>
            <a:pPr marL="228600" indent="-228600" eaLnBrk="1" fontAlgn="auto" hangingPunct="1">
              <a:lnSpc>
                <a:spcPct val="120000"/>
              </a:lnSpc>
              <a:spcAft>
                <a:spcPts val="0"/>
              </a:spcAft>
              <a:buClr>
                <a:schemeClr val="accent3"/>
              </a:buClr>
              <a:buFont typeface="Georgia"/>
              <a:buChar char="•"/>
              <a:defRPr/>
            </a:pPr>
            <a:r>
              <a:rPr lang="zh-CN" altLang="en-US" sz="2800" dirty="0"/>
              <a:t>注意：同一问题可能有不同的抽象结果</a:t>
            </a:r>
            <a:r>
              <a:rPr lang="en-US" altLang="zh-CN" sz="2800" dirty="0"/>
              <a:t>——</a:t>
            </a:r>
            <a:r>
              <a:rPr lang="zh-CN" altLang="en-US" sz="2800" dirty="0"/>
              <a:t>根据解决问题的要求不同，产生的抽象成员可能不同。</a:t>
            </a:r>
          </a:p>
          <a:p>
            <a:pPr marL="365760" indent="-256032" eaLnBrk="1" fontAlgn="auto" hangingPunct="1">
              <a:spcAft>
                <a:spcPts val="0"/>
              </a:spcAft>
              <a:buClr>
                <a:schemeClr val="accent3"/>
              </a:buClr>
              <a:buFont typeface="Georgia"/>
              <a:buChar char="•"/>
              <a:defRPr/>
            </a:pPr>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a:t>
            </a:fld>
            <a:endParaRPr lang="en-US" altLang="zh-CN" dirty="0"/>
          </a:p>
        </p:txBody>
      </p:sp>
      <p:sp>
        <p:nvSpPr>
          <p:cNvPr id="7" name="标题 4"/>
          <p:cNvSpPr txBox="1">
            <a:spLocks/>
          </p:cNvSpPr>
          <p:nvPr/>
        </p:nvSpPr>
        <p:spPr>
          <a:xfrm>
            <a:off x="738188" y="0"/>
            <a:ext cx="7643812" cy="9143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4.1 </a:t>
            </a:r>
            <a:r>
              <a:rPr lang="zh-CN" altLang="en-US" dirty="0"/>
              <a:t>面向对象程序设计的基本特点</a:t>
            </a:r>
            <a:endParaRPr lang="en-US" altLang="zh-CN" dirty="0"/>
          </a:p>
          <a:p>
            <a:r>
              <a:rPr lang="zh-CN" altLang="en-US" dirty="0"/>
              <a:t> </a:t>
            </a:r>
            <a:r>
              <a:rPr lang="en-US" altLang="zh-CN" dirty="0"/>
              <a:t>—— 4.1.1 </a:t>
            </a:r>
            <a:r>
              <a:rPr lang="zh-CN" altLang="en-US" dirty="0"/>
              <a:t>抽象</a:t>
            </a:r>
          </a:p>
        </p:txBody>
      </p:sp>
    </p:spTree>
    <p:extLst>
      <p:ext uri="{BB962C8B-B14F-4D97-AF65-F5344CB8AC3E}">
        <p14:creationId xmlns:p14="http://schemas.microsoft.com/office/powerpoint/2010/main" val="323653420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auto">
          <a:xfrm>
            <a:off x="609600" y="1447800"/>
            <a:ext cx="7924800" cy="47828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eaLnBrk="0" hangingPunct="0">
              <a:lnSpc>
                <a:spcPct val="130000"/>
              </a:lnSpc>
              <a:spcBef>
                <a:spcPct val="2000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定义一个类模板与定义函数模板的格式类似，必须以关键字</a:t>
            </a:r>
            <a:r>
              <a:rPr lang="en-US" altLang="zh-CN" sz="2400" dirty="0">
                <a:effectLst>
                  <a:outerShdw blurRad="38100" dist="38100" dir="2700000" algn="tl">
                    <a:srgbClr val="C0C0C0"/>
                  </a:outerShdw>
                </a:effectLst>
                <a:latin typeface="+mn-lt"/>
                <a:ea typeface="+mn-ea"/>
              </a:rPr>
              <a:t>template</a:t>
            </a:r>
            <a:r>
              <a:rPr lang="zh-CN" altLang="en-US" sz="2400" dirty="0">
                <a:effectLst>
                  <a:outerShdw blurRad="38100" dist="38100" dir="2700000" algn="tl">
                    <a:srgbClr val="C0C0C0"/>
                  </a:outerShdw>
                </a:effectLst>
                <a:latin typeface="+mn-lt"/>
                <a:ea typeface="+mn-ea"/>
              </a:rPr>
              <a:t>开始，后面是尖括号括起来的模板参数，然后是类名，其格式如下：</a:t>
            </a:r>
          </a:p>
          <a:p>
            <a:pPr indent="457200" eaLnBrk="0" hangingPunct="0">
              <a:lnSpc>
                <a:spcPct val="130000"/>
              </a:lnSpc>
              <a:spcBef>
                <a:spcPct val="2000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    </a:t>
            </a:r>
            <a:r>
              <a:rPr lang="en-US" altLang="zh-CN" sz="2400" dirty="0">
                <a:effectLst>
                  <a:outerShdw blurRad="38100" dist="38100" dir="2700000" algn="tl">
                    <a:srgbClr val="C0C0C0"/>
                  </a:outerShdw>
                </a:effectLst>
                <a:latin typeface="+mn-lt"/>
                <a:ea typeface="+mn-ea"/>
              </a:rPr>
              <a:t>template&lt;class Type&gt;</a:t>
            </a:r>
          </a:p>
          <a:p>
            <a:pPr indent="457200" eaLnBrk="0" hangingPunct="0">
              <a:lnSpc>
                <a:spcPct val="130000"/>
              </a:lnSpc>
              <a:spcBef>
                <a:spcPct val="20000"/>
              </a:spcBef>
              <a:buSzPct val="75000"/>
              <a:buFont typeface="Monotype Sorts" pitchFamily="2" charset="2"/>
              <a:buNone/>
            </a:pPr>
            <a:r>
              <a:rPr lang="en-US" altLang="zh-CN" sz="2400" dirty="0">
                <a:effectLst>
                  <a:outerShdw blurRad="38100" dist="38100" dir="2700000" algn="tl">
                    <a:srgbClr val="C0C0C0"/>
                  </a:outerShdw>
                </a:effectLst>
                <a:latin typeface="+mn-lt"/>
                <a:ea typeface="+mn-ea"/>
              </a:rPr>
              <a:t>    class</a:t>
            </a:r>
            <a:r>
              <a:rPr lang="zh-CN" altLang="en-US" sz="2400" dirty="0">
                <a:effectLst>
                  <a:outerShdw blurRad="38100" dist="38100" dir="2700000" algn="tl">
                    <a:srgbClr val="C0C0C0"/>
                  </a:outerShdw>
                </a:effectLst>
                <a:latin typeface="+mn-lt"/>
                <a:ea typeface="+mn-ea"/>
              </a:rPr>
              <a:t>类名</a:t>
            </a:r>
            <a:r>
              <a:rPr lang="en-US" altLang="zh-CN" sz="2400" dirty="0">
                <a:effectLst>
                  <a:outerShdw blurRad="38100" dist="38100" dir="2700000" algn="tl">
                    <a:srgbClr val="C0C0C0"/>
                  </a:outerShdw>
                </a:effectLst>
                <a:latin typeface="+mn-lt"/>
                <a:ea typeface="+mn-ea"/>
              </a:rPr>
              <a:t>{</a:t>
            </a:r>
          </a:p>
          <a:p>
            <a:pPr indent="457200" eaLnBrk="0" hangingPunct="0">
              <a:lnSpc>
                <a:spcPct val="130000"/>
              </a:lnSpc>
              <a:spcBef>
                <a:spcPct val="20000"/>
              </a:spcBef>
              <a:buSzPct val="75000"/>
              <a:buFont typeface="Monotype Sorts" pitchFamily="2" charset="2"/>
              <a:buNone/>
            </a:pPr>
            <a:r>
              <a:rPr lang="en-US" altLang="zh-CN" sz="2400" dirty="0">
                <a:effectLst>
                  <a:outerShdw blurRad="38100" dist="38100" dir="2700000" algn="tl">
                    <a:srgbClr val="C0C0C0"/>
                  </a:outerShdw>
                </a:effectLst>
                <a:latin typeface="+mn-lt"/>
                <a:ea typeface="+mn-ea"/>
              </a:rPr>
              <a:t>    </a:t>
            </a:r>
            <a:r>
              <a:rPr lang="zh-CN" altLang="en-US" sz="2400" dirty="0">
                <a:effectLst>
                  <a:outerShdw blurRad="38100" dist="38100" dir="2700000" algn="tl">
                    <a:srgbClr val="C0C0C0"/>
                  </a:outerShdw>
                </a:effectLst>
                <a:latin typeface="+mn-lt"/>
                <a:ea typeface="+mn-ea"/>
              </a:rPr>
              <a:t>／／．．．</a:t>
            </a:r>
          </a:p>
          <a:p>
            <a:pPr indent="457200" eaLnBrk="0" hangingPunct="0">
              <a:lnSpc>
                <a:spcPct val="130000"/>
              </a:lnSpc>
              <a:spcBef>
                <a:spcPct val="2000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    </a:t>
            </a:r>
            <a:r>
              <a:rPr lang="en-US" altLang="zh-CN" sz="2400" dirty="0">
                <a:effectLst>
                  <a:outerShdw blurRad="38100" dist="38100" dir="2700000" algn="tl">
                    <a:srgbClr val="C0C0C0"/>
                  </a:outerShdw>
                </a:effectLst>
                <a:latin typeface="+mn-lt"/>
                <a:ea typeface="+mn-ea"/>
              </a:rPr>
              <a:t>}</a:t>
            </a:r>
            <a:r>
              <a:rPr lang="zh-CN" altLang="en-US" sz="2400" dirty="0">
                <a:effectLst>
                  <a:outerShdw blurRad="38100" dist="38100" dir="2700000" algn="tl">
                    <a:srgbClr val="C0C0C0"/>
                  </a:outerShdw>
                </a:effectLst>
                <a:latin typeface="+mn-lt"/>
                <a:ea typeface="+mn-ea"/>
              </a:rPr>
              <a:t>；</a:t>
            </a:r>
          </a:p>
          <a:p>
            <a:pPr indent="457200" eaLnBrk="0" hangingPunct="0">
              <a:lnSpc>
                <a:spcPct val="130000"/>
              </a:lnSpc>
              <a:spcBef>
                <a:spcPct val="2000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其中</a:t>
            </a:r>
            <a:r>
              <a:rPr lang="en-US" altLang="zh-CN" sz="2400" dirty="0">
                <a:effectLst>
                  <a:outerShdw blurRad="38100" dist="38100" dir="2700000" algn="tl">
                    <a:srgbClr val="C0C0C0"/>
                  </a:outerShdw>
                </a:effectLst>
                <a:latin typeface="+mn-lt"/>
                <a:ea typeface="+mn-ea"/>
              </a:rPr>
              <a:t>template</a:t>
            </a:r>
            <a:r>
              <a:rPr lang="zh-CN" altLang="en-US" sz="2400" dirty="0">
                <a:effectLst>
                  <a:outerShdw blurRad="38100" dist="38100" dir="2700000" algn="tl">
                    <a:srgbClr val="C0C0C0"/>
                  </a:outerShdw>
                </a:effectLst>
                <a:latin typeface="+mn-lt"/>
                <a:ea typeface="+mn-ea"/>
              </a:rPr>
              <a:t>是一个声明模板的关键字，它表示声明一个模板。关键字</a:t>
            </a:r>
            <a:r>
              <a:rPr lang="en-US" altLang="zh-CN" sz="2400" dirty="0">
                <a:effectLst>
                  <a:outerShdw blurRad="38100" dist="38100" dir="2700000" algn="tl">
                    <a:srgbClr val="C0C0C0"/>
                  </a:outerShdw>
                </a:effectLst>
                <a:latin typeface="+mn-lt"/>
                <a:ea typeface="+mn-ea"/>
              </a:rPr>
              <a:t>class</a:t>
            </a:r>
            <a:r>
              <a:rPr lang="zh-CN" altLang="en-US" sz="2400" dirty="0">
                <a:effectLst>
                  <a:outerShdw blurRad="38100" dist="38100" dir="2700000" algn="tl">
                    <a:srgbClr val="C0C0C0"/>
                  </a:outerShdw>
                </a:effectLst>
                <a:latin typeface="+mn-lt"/>
                <a:ea typeface="+mn-ea"/>
              </a:rPr>
              <a:t>表明后面的</a:t>
            </a:r>
            <a:r>
              <a:rPr lang="en-US" altLang="zh-CN" sz="2400" dirty="0">
                <a:effectLst>
                  <a:outerShdw blurRad="38100" dist="38100" dir="2700000" algn="tl">
                    <a:srgbClr val="C0C0C0"/>
                  </a:outerShdw>
                </a:effectLst>
                <a:latin typeface="+mn-lt"/>
                <a:ea typeface="+mn-ea"/>
              </a:rPr>
              <a:t>Type</a:t>
            </a:r>
            <a:r>
              <a:rPr lang="zh-CN" altLang="en-US" sz="2400" dirty="0">
                <a:effectLst>
                  <a:outerShdw blurRad="38100" dist="38100" dir="2700000" algn="tl">
                    <a:srgbClr val="C0C0C0"/>
                  </a:outerShdw>
                </a:effectLst>
                <a:latin typeface="+mn-lt"/>
                <a:ea typeface="+mn-ea"/>
              </a:rPr>
              <a:t>是模板参数。</a:t>
            </a:r>
          </a:p>
        </p:txBody>
      </p:sp>
      <p:sp>
        <p:nvSpPr>
          <p:cNvPr id="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80</a:t>
            </a:fld>
            <a:endParaRPr lang="en-US" altLang="zh-CN" dirty="0"/>
          </a:p>
        </p:txBody>
      </p:sp>
      <p:sp>
        <p:nvSpPr>
          <p:cNvPr id="4"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en-US" altLang="zh-CN" dirty="0"/>
              <a:t>——4.6.3 </a:t>
            </a:r>
            <a:r>
              <a:rPr lang="zh-CN" altLang="en-US" dirty="0"/>
              <a:t>类模板</a:t>
            </a:r>
            <a:endParaRPr lang="en-US" altLang="zh-CN" dirty="0"/>
          </a:p>
        </p:txBody>
      </p:sp>
    </p:spTree>
    <p:extLst>
      <p:ext uri="{BB962C8B-B14F-4D97-AF65-F5344CB8AC3E}">
        <p14:creationId xmlns:p14="http://schemas.microsoft.com/office/powerpoint/2010/main" val="1596267344"/>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ChangeArrowheads="1"/>
          </p:cNvSpPr>
          <p:nvPr/>
        </p:nvSpPr>
        <p:spPr bwMode="auto">
          <a:xfrm>
            <a:off x="457200" y="1066800"/>
            <a:ext cx="8153400" cy="5791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eaLnBrk="0" hangingPunct="0">
              <a:spcBef>
                <a:spcPts val="0"/>
              </a:spcBef>
              <a:buSzPct val="75000"/>
              <a:buFont typeface="Monotype Sorts" pitchFamily="2" charset="2"/>
              <a:buNone/>
            </a:pPr>
            <a:r>
              <a:rPr lang="zh-CN" altLang="en-US" sz="2000" dirty="0">
                <a:effectLst>
                  <a:outerShdw blurRad="38100" dist="38100" dir="2700000" algn="tl">
                    <a:srgbClr val="C0C0C0"/>
                  </a:outerShdw>
                </a:effectLst>
                <a:latin typeface="+mn-lt"/>
                <a:ea typeface="+mn-ea"/>
              </a:rPr>
              <a:t>在类定义中，欲采用通用数据类型的数据成员、成员函数的参数或返回值，前面需加上</a:t>
            </a:r>
            <a:r>
              <a:rPr lang="en-US" altLang="zh-CN" sz="2000" dirty="0">
                <a:effectLst>
                  <a:outerShdw blurRad="38100" dist="38100" dir="2700000" algn="tl">
                    <a:srgbClr val="C0C0C0"/>
                  </a:outerShdw>
                </a:effectLst>
                <a:latin typeface="+mn-lt"/>
                <a:ea typeface="+mn-ea"/>
              </a:rPr>
              <a:t>Type</a:t>
            </a:r>
            <a:r>
              <a:rPr lang="zh-CN" altLang="en-US" sz="2000" dirty="0">
                <a:effectLst>
                  <a:outerShdw blurRad="38100" dist="38100" dir="2700000" algn="tl">
                    <a:srgbClr val="C0C0C0"/>
                  </a:outerShdw>
                </a:effectLst>
                <a:latin typeface="+mn-lt"/>
                <a:ea typeface="+mn-ea"/>
              </a:rPr>
              <a:t>。</a:t>
            </a:r>
          </a:p>
          <a:p>
            <a:pPr eaLnBrk="0" hangingPunct="0">
              <a:spcBef>
                <a:spcPts val="0"/>
              </a:spcBef>
              <a:buSzPct val="75000"/>
              <a:buFont typeface="Monotype Sorts" pitchFamily="2" charset="2"/>
              <a:buNone/>
            </a:pPr>
            <a:r>
              <a:rPr lang="zh-CN" altLang="en-US" sz="2000" dirty="0">
                <a:effectLst>
                  <a:outerShdw blurRad="38100" dist="38100" dir="2700000" algn="tl">
                    <a:srgbClr val="C0C0C0"/>
                  </a:outerShdw>
                </a:effectLst>
                <a:latin typeface="+mn-lt"/>
                <a:ea typeface="+mn-ea"/>
              </a:rPr>
              <a:t>例如，下面的程序中建立了一个复数类模板。</a:t>
            </a:r>
            <a:endParaRPr lang="en-US" altLang="zh-CN" sz="2000" dirty="0">
              <a:effectLst>
                <a:outerShdw blurRad="38100" dist="38100" dir="2700000" algn="tl">
                  <a:srgbClr val="C0C0C0"/>
                </a:outerShdw>
              </a:effectLst>
              <a:latin typeface="+mn-lt"/>
              <a:ea typeface="+mn-ea"/>
            </a:endParaRP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#include&lt;</a:t>
            </a:r>
            <a:r>
              <a:rPr lang="en-US" altLang="zh-CN" sz="2000" dirty="0" err="1">
                <a:effectLst>
                  <a:outerShdw blurRad="38100" dist="38100" dir="2700000" algn="tl">
                    <a:srgbClr val="C0C0C0"/>
                  </a:outerShdw>
                </a:effectLst>
                <a:latin typeface="+mn-lt"/>
                <a:ea typeface="+mn-ea"/>
              </a:rPr>
              <a:t>iostream.h</a:t>
            </a:r>
            <a:r>
              <a:rPr lang="en-US" altLang="zh-CN" sz="2000" dirty="0">
                <a:effectLst>
                  <a:outerShdw blurRad="38100" dist="38100" dir="2700000" algn="tl">
                    <a:srgbClr val="C0C0C0"/>
                  </a:outerShdw>
                </a:effectLst>
                <a:latin typeface="+mn-lt"/>
                <a:ea typeface="+mn-ea"/>
              </a:rPr>
              <a:t>&gt;</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#include&lt;</a:t>
            </a:r>
            <a:r>
              <a:rPr lang="en-US" altLang="zh-CN" sz="2000" dirty="0" err="1">
                <a:effectLst>
                  <a:outerShdw blurRad="38100" dist="38100" dir="2700000" algn="tl">
                    <a:srgbClr val="C0C0C0"/>
                  </a:outerShdw>
                </a:effectLst>
                <a:latin typeface="+mn-lt"/>
                <a:ea typeface="+mn-ea"/>
              </a:rPr>
              <a:t>math.h</a:t>
            </a:r>
            <a:r>
              <a:rPr lang="en-US" altLang="zh-CN" sz="2000" dirty="0">
                <a:effectLst>
                  <a:outerShdw blurRad="38100" dist="38100" dir="2700000" algn="tl">
                    <a:srgbClr val="C0C0C0"/>
                  </a:outerShdw>
                </a:effectLst>
                <a:latin typeface="+mn-lt"/>
                <a:ea typeface="+mn-ea"/>
              </a:rPr>
              <a:t>&gt;</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template&lt;class T&gt;</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class  complex{</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private:	 T real;</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	 T </a:t>
            </a:r>
            <a:r>
              <a:rPr lang="en-US" altLang="zh-CN" sz="2000" dirty="0" err="1">
                <a:effectLst>
                  <a:outerShdw blurRad="38100" dist="38100" dir="2700000" algn="tl">
                    <a:srgbClr val="C0C0C0"/>
                  </a:outerShdw>
                </a:effectLst>
                <a:latin typeface="+mn-lt"/>
                <a:ea typeface="+mn-ea"/>
              </a:rPr>
              <a:t>imag</a:t>
            </a:r>
            <a:r>
              <a:rPr lang="en-US" altLang="zh-CN" sz="2000" dirty="0">
                <a:effectLst>
                  <a:outerShdw blurRad="38100" dist="38100" dir="2700000" algn="tl">
                    <a:srgbClr val="C0C0C0"/>
                  </a:outerShdw>
                </a:effectLst>
                <a:latin typeface="+mn-lt"/>
                <a:ea typeface="+mn-ea"/>
              </a:rPr>
              <a:t>;</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public:</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   complex( T r=0.0, T </a:t>
            </a:r>
            <a:r>
              <a:rPr lang="en-US" altLang="zh-CN" sz="2000" dirty="0" err="1">
                <a:effectLst>
                  <a:outerShdw blurRad="38100" dist="38100" dir="2700000" algn="tl">
                    <a:srgbClr val="C0C0C0"/>
                  </a:outerShdw>
                </a:effectLst>
                <a:latin typeface="+mn-lt"/>
                <a:ea typeface="+mn-ea"/>
              </a:rPr>
              <a:t>i</a:t>
            </a:r>
            <a:r>
              <a:rPr lang="en-US" altLang="zh-CN" sz="2000" dirty="0">
                <a:effectLst>
                  <a:outerShdw blurRad="38100" dist="38100" dir="2700000" algn="tl">
                    <a:srgbClr val="C0C0C0"/>
                  </a:outerShdw>
                </a:effectLst>
                <a:latin typeface="+mn-lt"/>
                <a:ea typeface="+mn-ea"/>
              </a:rPr>
              <a:t>=0.0)</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               {real=r; </a:t>
            </a:r>
            <a:r>
              <a:rPr lang="en-US" altLang="zh-CN" sz="2000" dirty="0" err="1">
                <a:effectLst>
                  <a:outerShdw blurRad="38100" dist="38100" dir="2700000" algn="tl">
                    <a:srgbClr val="C0C0C0"/>
                  </a:outerShdw>
                </a:effectLst>
                <a:latin typeface="+mn-lt"/>
                <a:ea typeface="+mn-ea"/>
              </a:rPr>
              <a:t>imag</a:t>
            </a:r>
            <a:r>
              <a:rPr lang="en-US" altLang="zh-CN" sz="2000" dirty="0">
                <a:effectLst>
                  <a:outerShdw blurRad="38100" dist="38100" dir="2700000" algn="tl">
                    <a:srgbClr val="C0C0C0"/>
                  </a:outerShdw>
                </a:effectLst>
                <a:latin typeface="+mn-lt"/>
                <a:ea typeface="+mn-ea"/>
              </a:rPr>
              <a:t>=</a:t>
            </a:r>
            <a:r>
              <a:rPr lang="en-US" altLang="zh-CN" sz="2000" dirty="0" err="1">
                <a:effectLst>
                  <a:outerShdw blurRad="38100" dist="38100" dir="2700000" algn="tl">
                    <a:srgbClr val="C0C0C0"/>
                  </a:outerShdw>
                </a:effectLst>
                <a:latin typeface="+mn-lt"/>
                <a:ea typeface="+mn-ea"/>
              </a:rPr>
              <a:t>i</a:t>
            </a:r>
            <a:r>
              <a:rPr lang="en-US" altLang="zh-CN" sz="2000" dirty="0">
                <a:effectLst>
                  <a:outerShdw blurRad="38100" dist="38100" dir="2700000" algn="tl">
                    <a:srgbClr val="C0C0C0"/>
                  </a:outerShdw>
                </a:effectLst>
                <a:latin typeface="+mn-lt"/>
                <a:ea typeface="+mn-ea"/>
              </a:rPr>
              <a:t>;}</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    T </a:t>
            </a:r>
            <a:r>
              <a:rPr lang="en-US" altLang="zh-CN" sz="2000" dirty="0" err="1">
                <a:effectLst>
                  <a:outerShdw blurRad="38100" dist="38100" dir="2700000" algn="tl">
                    <a:srgbClr val="C0C0C0"/>
                  </a:outerShdw>
                </a:effectLst>
                <a:latin typeface="+mn-lt"/>
                <a:ea typeface="+mn-ea"/>
              </a:rPr>
              <a:t>realcomplex</a:t>
            </a:r>
            <a:r>
              <a:rPr lang="en-US" altLang="zh-CN" sz="2000" dirty="0">
                <a:effectLst>
                  <a:outerShdw blurRad="38100" dist="38100" dir="2700000" algn="tl">
                    <a:srgbClr val="C0C0C0"/>
                  </a:outerShdw>
                </a:effectLst>
                <a:latin typeface="+mn-lt"/>
                <a:ea typeface="+mn-ea"/>
              </a:rPr>
              <a:t>()    {return real;}</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    T </a:t>
            </a:r>
            <a:r>
              <a:rPr lang="en-US" altLang="zh-CN" sz="2000" dirty="0" err="1">
                <a:effectLst>
                  <a:outerShdw blurRad="38100" dist="38100" dir="2700000" algn="tl">
                    <a:srgbClr val="C0C0C0"/>
                  </a:outerShdw>
                </a:effectLst>
                <a:latin typeface="+mn-lt"/>
                <a:ea typeface="+mn-ea"/>
              </a:rPr>
              <a:t>imagcomplex</a:t>
            </a:r>
            <a:r>
              <a:rPr lang="en-US" altLang="zh-CN" sz="2000" dirty="0">
                <a:effectLst>
                  <a:outerShdw blurRad="38100" dist="38100" dir="2700000" algn="tl">
                    <a:srgbClr val="C0C0C0"/>
                  </a:outerShdw>
                </a:effectLst>
                <a:latin typeface="+mn-lt"/>
                <a:ea typeface="+mn-ea"/>
              </a:rPr>
              <a:t>()  {return </a:t>
            </a:r>
            <a:r>
              <a:rPr lang="en-US" altLang="zh-CN" sz="2000" dirty="0" err="1">
                <a:effectLst>
                  <a:outerShdw blurRad="38100" dist="38100" dir="2700000" algn="tl">
                    <a:srgbClr val="C0C0C0"/>
                  </a:outerShdw>
                </a:effectLst>
                <a:latin typeface="+mn-lt"/>
                <a:ea typeface="+mn-ea"/>
              </a:rPr>
              <a:t>imag</a:t>
            </a:r>
            <a:r>
              <a:rPr lang="en-US" altLang="zh-CN" sz="2000" dirty="0">
                <a:effectLst>
                  <a:outerShdw blurRad="38100" dist="38100" dir="2700000" algn="tl">
                    <a:srgbClr val="C0C0C0"/>
                  </a:outerShdw>
                </a:effectLst>
                <a:latin typeface="+mn-lt"/>
                <a:ea typeface="+mn-ea"/>
              </a:rPr>
              <a:t>;}</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     T </a:t>
            </a:r>
            <a:r>
              <a:rPr lang="en-US" altLang="zh-CN" sz="2000" dirty="0" err="1">
                <a:effectLst>
                  <a:outerShdw blurRad="38100" dist="38100" dir="2700000" algn="tl">
                    <a:srgbClr val="C0C0C0"/>
                  </a:outerShdw>
                </a:effectLst>
                <a:latin typeface="+mn-lt"/>
                <a:ea typeface="+mn-ea"/>
              </a:rPr>
              <a:t>abscomplex</a:t>
            </a:r>
            <a:r>
              <a:rPr lang="en-US" altLang="zh-CN" sz="2000" dirty="0">
                <a:effectLst>
                  <a:outerShdw blurRad="38100" dist="38100" dir="2700000" algn="tl">
                    <a:srgbClr val="C0C0C0"/>
                  </a:outerShdw>
                </a:effectLst>
                <a:latin typeface="+mn-lt"/>
                <a:ea typeface="+mn-ea"/>
              </a:rPr>
              <a:t>()</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	  {double t;        t=( double) real*real+ ( double) </a:t>
            </a:r>
            <a:r>
              <a:rPr lang="en-US" altLang="zh-CN" sz="2000" dirty="0" err="1">
                <a:effectLst>
                  <a:outerShdw blurRad="38100" dist="38100" dir="2700000" algn="tl">
                    <a:srgbClr val="C0C0C0"/>
                  </a:outerShdw>
                </a:effectLst>
                <a:latin typeface="+mn-lt"/>
                <a:ea typeface="+mn-ea"/>
              </a:rPr>
              <a:t>imag</a:t>
            </a:r>
            <a:r>
              <a:rPr lang="en-US" altLang="zh-CN" sz="2000" dirty="0">
                <a:effectLst>
                  <a:outerShdw blurRad="38100" dist="38100" dir="2700000" algn="tl">
                    <a:srgbClr val="C0C0C0"/>
                  </a:outerShdw>
                </a:effectLst>
                <a:latin typeface="+mn-lt"/>
                <a:ea typeface="+mn-ea"/>
              </a:rPr>
              <a:t>*</a:t>
            </a:r>
            <a:r>
              <a:rPr lang="en-US" altLang="zh-CN" sz="2000" dirty="0" err="1">
                <a:effectLst>
                  <a:outerShdw blurRad="38100" dist="38100" dir="2700000" algn="tl">
                    <a:srgbClr val="C0C0C0"/>
                  </a:outerShdw>
                </a:effectLst>
                <a:latin typeface="+mn-lt"/>
                <a:ea typeface="+mn-ea"/>
              </a:rPr>
              <a:t>imag</a:t>
            </a:r>
            <a:r>
              <a:rPr lang="en-US" altLang="zh-CN" sz="2000" dirty="0">
                <a:effectLst>
                  <a:outerShdw blurRad="38100" dist="38100" dir="2700000" algn="tl">
                    <a:srgbClr val="C0C0C0"/>
                  </a:outerShdw>
                </a:effectLst>
                <a:latin typeface="+mn-lt"/>
                <a:ea typeface="+mn-ea"/>
              </a:rPr>
              <a:t>; 	        		return </a:t>
            </a:r>
            <a:r>
              <a:rPr lang="en-US" altLang="zh-CN" sz="2000" dirty="0" err="1">
                <a:effectLst>
                  <a:outerShdw blurRad="38100" dist="38100" dir="2700000" algn="tl">
                    <a:srgbClr val="C0C0C0"/>
                  </a:outerShdw>
                </a:effectLst>
                <a:latin typeface="+mn-lt"/>
                <a:ea typeface="+mn-ea"/>
              </a:rPr>
              <a:t>sqrt</a:t>
            </a:r>
            <a:r>
              <a:rPr lang="en-US" altLang="zh-CN" sz="2000" dirty="0">
                <a:effectLst>
                  <a:outerShdw blurRad="38100" dist="38100" dir="2700000" algn="tl">
                    <a:srgbClr val="C0C0C0"/>
                  </a:outerShdw>
                </a:effectLst>
                <a:latin typeface="+mn-lt"/>
                <a:ea typeface="+mn-ea"/>
              </a:rPr>
              <a:t>(t);</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	   }</a:t>
            </a:r>
          </a:p>
          <a:p>
            <a:pPr eaLnBrk="0" hangingPunct="0">
              <a:spcBef>
                <a:spcPts val="0"/>
              </a:spcBef>
              <a:buSzPct val="75000"/>
              <a:buFont typeface="Monotype Sorts" pitchFamily="2" charset="2"/>
              <a:buNone/>
            </a:pPr>
            <a:r>
              <a:rPr lang="en-US" altLang="zh-CN" sz="2000" dirty="0">
                <a:effectLst>
                  <a:outerShdw blurRad="38100" dist="38100" dir="2700000" algn="tl">
                    <a:srgbClr val="C0C0C0"/>
                  </a:outerShdw>
                </a:effectLst>
                <a:latin typeface="+mn-lt"/>
                <a:ea typeface="+mn-ea"/>
              </a:rPr>
              <a:t>};</a:t>
            </a:r>
          </a:p>
        </p:txBody>
      </p:sp>
      <p:sp>
        <p:nvSpPr>
          <p:cNvPr id="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81</a:t>
            </a:fld>
            <a:endParaRPr lang="en-US" altLang="zh-CN" dirty="0"/>
          </a:p>
        </p:txBody>
      </p:sp>
      <p:sp>
        <p:nvSpPr>
          <p:cNvPr id="4"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en-US" altLang="zh-CN" dirty="0"/>
              <a:t>——4.6.3 </a:t>
            </a:r>
            <a:r>
              <a:rPr lang="zh-CN" altLang="en-US" dirty="0"/>
              <a:t>类模板</a:t>
            </a:r>
            <a:endParaRPr lang="en-US" altLang="zh-CN" dirty="0"/>
          </a:p>
        </p:txBody>
      </p:sp>
    </p:spTree>
    <p:extLst>
      <p:ext uri="{BB962C8B-B14F-4D97-AF65-F5344CB8AC3E}">
        <p14:creationId xmlns:p14="http://schemas.microsoft.com/office/powerpoint/2010/main" val="63560320"/>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ChangeArrowheads="1"/>
          </p:cNvSpPr>
          <p:nvPr/>
        </p:nvSpPr>
        <p:spPr bwMode="auto">
          <a:xfrm>
            <a:off x="609600" y="1447800"/>
            <a:ext cx="7924800" cy="35607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eaLnBrk="0" hangingPunct="0">
              <a:lnSpc>
                <a:spcPct val="120000"/>
              </a:lnSpc>
              <a:spcBef>
                <a:spcPts val="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在类定义体外定义成员函数时，若此成员函数中有模板参数存在，则需要在函数体外进行模板声明，并且在函数名前的类名后缀上“</a:t>
            </a:r>
            <a:r>
              <a:rPr lang="en-US" altLang="zh-CN" sz="2400" dirty="0">
                <a:effectLst>
                  <a:outerShdw blurRad="38100" dist="38100" dir="2700000" algn="tl">
                    <a:srgbClr val="C0C0C0"/>
                  </a:outerShdw>
                </a:effectLst>
                <a:latin typeface="+mn-lt"/>
                <a:ea typeface="+mn-ea"/>
              </a:rPr>
              <a:t>&lt;Type&gt;”</a:t>
            </a:r>
            <a:r>
              <a:rPr lang="zh-CN" altLang="en-US" sz="2400" dirty="0">
                <a:effectLst>
                  <a:outerShdw blurRad="38100" dist="38100" dir="2700000" algn="tl">
                    <a:srgbClr val="C0C0C0"/>
                  </a:outerShdw>
                </a:effectLst>
                <a:latin typeface="+mn-lt"/>
                <a:ea typeface="+mn-ea"/>
              </a:rPr>
              <a:t>。</a:t>
            </a:r>
          </a:p>
          <a:p>
            <a:pPr eaLnBrk="0" hangingPunct="0">
              <a:lnSpc>
                <a:spcPct val="120000"/>
              </a:lnSpc>
              <a:spcBef>
                <a:spcPts val="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例如，成员函数在类定义体外定义为：</a:t>
            </a:r>
          </a:p>
          <a:p>
            <a:pPr eaLnBrk="0" hangingPunct="0">
              <a:lnSpc>
                <a:spcPct val="120000"/>
              </a:lnSpc>
              <a:spcBef>
                <a:spcPts val="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  </a:t>
            </a:r>
            <a:r>
              <a:rPr lang="en-US" altLang="zh-CN" sz="2400" dirty="0">
                <a:effectLst>
                  <a:outerShdw blurRad="38100" dist="38100" dir="2700000" algn="tl">
                    <a:srgbClr val="C0C0C0"/>
                  </a:outerShdw>
                </a:effectLst>
                <a:latin typeface="+mn-lt"/>
                <a:ea typeface="+mn-ea"/>
              </a:rPr>
              <a:t>template&lt;class T&gt;</a:t>
            </a:r>
          </a:p>
          <a:p>
            <a:pPr eaLnBrk="0" hangingPunct="0">
              <a:lnSpc>
                <a:spcPct val="120000"/>
              </a:lnSpc>
              <a:spcBef>
                <a:spcPts val="0"/>
              </a:spcBef>
              <a:buSzPct val="75000"/>
              <a:buFont typeface="Monotype Sorts" pitchFamily="2" charset="2"/>
              <a:buNone/>
            </a:pPr>
            <a:r>
              <a:rPr lang="en-US" altLang="zh-CN" sz="2400" dirty="0">
                <a:effectLst>
                  <a:outerShdw blurRad="38100" dist="38100" dir="2700000" algn="tl">
                    <a:srgbClr val="C0C0C0"/>
                  </a:outerShdw>
                </a:effectLst>
                <a:latin typeface="+mn-lt"/>
                <a:ea typeface="+mn-ea"/>
              </a:rPr>
              <a:t>T complex&lt;T&gt;:: </a:t>
            </a:r>
            <a:r>
              <a:rPr lang="en-US" altLang="zh-CN" sz="2400" dirty="0" err="1">
                <a:effectLst>
                  <a:outerShdw blurRad="38100" dist="38100" dir="2700000" algn="tl">
                    <a:srgbClr val="C0C0C0"/>
                  </a:outerShdw>
                </a:effectLst>
                <a:latin typeface="+mn-lt"/>
                <a:ea typeface="+mn-ea"/>
              </a:rPr>
              <a:t>realcomplex</a:t>
            </a:r>
            <a:r>
              <a:rPr lang="en-US" altLang="zh-CN" sz="2400" dirty="0">
                <a:effectLst>
                  <a:outerShdw blurRad="38100" dist="38100" dir="2700000" algn="tl">
                    <a:srgbClr val="C0C0C0"/>
                  </a:outerShdw>
                </a:effectLst>
                <a:latin typeface="+mn-lt"/>
                <a:ea typeface="+mn-ea"/>
              </a:rPr>
              <a:t>()    </a:t>
            </a:r>
          </a:p>
          <a:p>
            <a:pPr eaLnBrk="0" hangingPunct="0">
              <a:lnSpc>
                <a:spcPct val="120000"/>
              </a:lnSpc>
              <a:spcBef>
                <a:spcPts val="0"/>
              </a:spcBef>
              <a:buSzPct val="75000"/>
              <a:buFont typeface="Monotype Sorts" pitchFamily="2" charset="2"/>
              <a:buNone/>
            </a:pPr>
            <a:r>
              <a:rPr lang="en-US" altLang="zh-CN" sz="2400" dirty="0">
                <a:effectLst>
                  <a:outerShdw blurRad="38100" dist="38100" dir="2700000" algn="tl">
                    <a:srgbClr val="C0C0C0"/>
                  </a:outerShdw>
                </a:effectLst>
                <a:latin typeface="+mn-lt"/>
                <a:ea typeface="+mn-ea"/>
              </a:rPr>
              <a:t>   {return real;}</a:t>
            </a:r>
          </a:p>
        </p:txBody>
      </p:sp>
      <p:sp>
        <p:nvSpPr>
          <p:cNvPr id="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82</a:t>
            </a:fld>
            <a:endParaRPr lang="en-US" altLang="zh-CN" dirty="0"/>
          </a:p>
        </p:txBody>
      </p:sp>
      <p:sp>
        <p:nvSpPr>
          <p:cNvPr id="4"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en-US" altLang="zh-CN" dirty="0"/>
              <a:t>——4.6.3 </a:t>
            </a:r>
            <a:r>
              <a:rPr lang="zh-CN" altLang="en-US" dirty="0"/>
              <a:t>类模板</a:t>
            </a:r>
            <a:endParaRPr lang="en-US" altLang="zh-CN" dirty="0"/>
          </a:p>
        </p:txBody>
      </p:sp>
    </p:spTree>
    <p:extLst>
      <p:ext uri="{BB962C8B-B14F-4D97-AF65-F5344CB8AC3E}">
        <p14:creationId xmlns:p14="http://schemas.microsoft.com/office/powerpoint/2010/main" val="2302123795"/>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ChangeArrowheads="1"/>
          </p:cNvSpPr>
          <p:nvPr/>
        </p:nvSpPr>
        <p:spPr bwMode="auto">
          <a:xfrm>
            <a:off x="533400" y="1371600"/>
            <a:ext cx="8077200" cy="452431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eaLnBrk="0" hangingPunct="0">
              <a:lnSpc>
                <a:spcPct val="120000"/>
              </a:lnSpc>
              <a:spcBef>
                <a:spcPts val="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类模板不代表一个具体的、实际的类，而代表着一类类。实际上，类模板的使用就是将类模板实例化成一个具体的类，它的格式为：</a:t>
            </a:r>
          </a:p>
          <a:p>
            <a:pPr eaLnBrk="0" hangingPunct="0">
              <a:lnSpc>
                <a:spcPct val="120000"/>
              </a:lnSpc>
              <a:spcBef>
                <a:spcPts val="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    类名</a:t>
            </a:r>
            <a:r>
              <a:rPr lang="en-US" altLang="zh-CN" sz="2400" dirty="0">
                <a:effectLst>
                  <a:outerShdw blurRad="38100" dist="38100" dir="2700000" algn="tl">
                    <a:srgbClr val="C0C0C0"/>
                  </a:outerShdw>
                </a:effectLst>
                <a:latin typeface="+mn-lt"/>
                <a:ea typeface="+mn-ea"/>
              </a:rPr>
              <a:t>&lt;</a:t>
            </a:r>
            <a:r>
              <a:rPr lang="zh-CN" altLang="en-US" sz="2400" dirty="0">
                <a:effectLst>
                  <a:outerShdw blurRad="38100" dist="38100" dir="2700000" algn="tl">
                    <a:srgbClr val="C0C0C0"/>
                  </a:outerShdw>
                </a:effectLst>
                <a:latin typeface="+mn-lt"/>
                <a:ea typeface="+mn-ea"/>
              </a:rPr>
              <a:t>实际的类型</a:t>
            </a:r>
            <a:r>
              <a:rPr lang="en-US" altLang="zh-CN" sz="2400" dirty="0">
                <a:effectLst>
                  <a:outerShdw blurRad="38100" dist="38100" dir="2700000" algn="tl">
                    <a:srgbClr val="C0C0C0"/>
                  </a:outerShdw>
                </a:effectLst>
                <a:latin typeface="+mn-lt"/>
                <a:ea typeface="+mn-ea"/>
              </a:rPr>
              <a:t>&gt;</a:t>
            </a:r>
            <a:r>
              <a:rPr lang="zh-CN" altLang="en-US" sz="2400" dirty="0">
                <a:effectLst>
                  <a:outerShdw blurRad="38100" dist="38100" dir="2700000" algn="tl">
                    <a:srgbClr val="C0C0C0"/>
                  </a:outerShdw>
                </a:effectLst>
                <a:latin typeface="+mn-lt"/>
                <a:ea typeface="+mn-ea"/>
              </a:rPr>
              <a:t>对象名；</a:t>
            </a:r>
          </a:p>
          <a:p>
            <a:pPr eaLnBrk="0" hangingPunct="0">
              <a:lnSpc>
                <a:spcPct val="120000"/>
              </a:lnSpc>
              <a:spcBef>
                <a:spcPts val="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例如，使用上面的类模板，创建两个模板参数为</a:t>
            </a:r>
            <a:r>
              <a:rPr lang="en-US" altLang="zh-CN" sz="2400" dirty="0">
                <a:effectLst>
                  <a:outerShdw blurRad="38100" dist="38100" dir="2700000" algn="tl">
                    <a:srgbClr val="C0C0C0"/>
                  </a:outerShdw>
                </a:effectLst>
                <a:latin typeface="+mn-lt"/>
                <a:ea typeface="+mn-ea"/>
              </a:rPr>
              <a:t>double</a:t>
            </a:r>
            <a:r>
              <a:rPr lang="zh-CN" altLang="en-US" sz="2400" dirty="0">
                <a:effectLst>
                  <a:outerShdw blurRad="38100" dist="38100" dir="2700000" algn="tl">
                    <a:srgbClr val="C0C0C0"/>
                  </a:outerShdw>
                </a:effectLst>
                <a:latin typeface="+mn-lt"/>
                <a:ea typeface="+mn-ea"/>
              </a:rPr>
              <a:t>型的对象，语句如下：</a:t>
            </a:r>
          </a:p>
          <a:p>
            <a:pPr eaLnBrk="0" hangingPunct="0">
              <a:lnSpc>
                <a:spcPct val="120000"/>
              </a:lnSpc>
              <a:spcBef>
                <a:spcPts val="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    </a:t>
            </a:r>
            <a:r>
              <a:rPr lang="en-US" altLang="zh-CN" sz="2400" dirty="0">
                <a:effectLst>
                  <a:outerShdw blurRad="38100" dist="38100" dir="2700000" algn="tl">
                    <a:srgbClr val="C0C0C0"/>
                  </a:outerShdw>
                </a:effectLst>
                <a:latin typeface="+mn-lt"/>
                <a:ea typeface="+mn-ea"/>
              </a:rPr>
              <a:t>complex&lt;double&gt;s1</a:t>
            </a:r>
            <a:r>
              <a:rPr lang="zh-CN" altLang="en-US" sz="2400" dirty="0">
                <a:effectLst>
                  <a:outerShdw blurRad="38100" dist="38100" dir="2700000" algn="tl">
                    <a:srgbClr val="C0C0C0"/>
                  </a:outerShdw>
                </a:effectLst>
                <a:latin typeface="+mn-lt"/>
                <a:ea typeface="+mn-ea"/>
              </a:rPr>
              <a:t>，</a:t>
            </a:r>
            <a:r>
              <a:rPr lang="en-US" altLang="zh-CN" sz="2400" dirty="0">
                <a:effectLst>
                  <a:outerShdw blurRad="38100" dist="38100" dir="2700000" algn="tl">
                    <a:srgbClr val="C0C0C0"/>
                  </a:outerShdw>
                </a:effectLst>
                <a:latin typeface="+mn-lt"/>
                <a:ea typeface="+mn-ea"/>
              </a:rPr>
              <a:t>s2</a:t>
            </a:r>
            <a:r>
              <a:rPr lang="zh-CN" altLang="en-US" sz="2400" dirty="0">
                <a:effectLst>
                  <a:outerShdw blurRad="38100" dist="38100" dir="2700000" algn="tl">
                    <a:srgbClr val="C0C0C0"/>
                  </a:outerShdw>
                </a:effectLst>
                <a:latin typeface="+mn-lt"/>
                <a:ea typeface="+mn-ea"/>
              </a:rPr>
              <a:t>；</a:t>
            </a:r>
          </a:p>
          <a:p>
            <a:pPr eaLnBrk="0" hangingPunct="0">
              <a:lnSpc>
                <a:spcPct val="120000"/>
              </a:lnSpc>
              <a:spcBef>
                <a:spcPts val="0"/>
              </a:spcBef>
              <a:buSzPct val="75000"/>
              <a:buFont typeface="Monotype Sorts" pitchFamily="2" charset="2"/>
              <a:buNone/>
            </a:pPr>
            <a:r>
              <a:rPr lang="zh-CN" altLang="en-US" sz="2400" dirty="0">
                <a:effectLst>
                  <a:outerShdw blurRad="38100" dist="38100" dir="2700000" algn="tl">
                    <a:srgbClr val="C0C0C0"/>
                  </a:outerShdw>
                </a:effectLst>
                <a:latin typeface="+mn-lt"/>
                <a:ea typeface="+mn-ea"/>
              </a:rPr>
              <a:t>创建两个模板参数为</a:t>
            </a:r>
            <a:r>
              <a:rPr lang="en-US" altLang="zh-CN" sz="2400" dirty="0" err="1">
                <a:effectLst>
                  <a:outerShdw blurRad="38100" dist="38100" dir="2700000" algn="tl">
                    <a:srgbClr val="C0C0C0"/>
                  </a:outerShdw>
                </a:effectLst>
                <a:latin typeface="+mn-lt"/>
                <a:ea typeface="+mn-ea"/>
              </a:rPr>
              <a:t>int</a:t>
            </a:r>
            <a:r>
              <a:rPr lang="zh-CN" altLang="en-US" sz="2400" dirty="0">
                <a:effectLst>
                  <a:outerShdw blurRad="38100" dist="38100" dir="2700000" algn="tl">
                    <a:srgbClr val="C0C0C0"/>
                  </a:outerShdw>
                </a:effectLst>
                <a:latin typeface="+mn-lt"/>
                <a:ea typeface="+mn-ea"/>
              </a:rPr>
              <a:t>型的对象，语句如下：</a:t>
            </a:r>
          </a:p>
          <a:p>
            <a:pPr eaLnBrk="0" hangingPunct="0">
              <a:lnSpc>
                <a:spcPct val="120000"/>
              </a:lnSpc>
              <a:spcBef>
                <a:spcPts val="0"/>
              </a:spcBef>
              <a:buSzPct val="75000"/>
              <a:buFont typeface="Monotype Sorts" pitchFamily="2" charset="2"/>
              <a:buNone/>
            </a:pPr>
            <a:r>
              <a:rPr lang="en-US" altLang="zh-CN" sz="2400" dirty="0">
                <a:effectLst>
                  <a:outerShdw blurRad="38100" dist="38100" dir="2700000" algn="tl">
                    <a:srgbClr val="C0C0C0"/>
                  </a:outerShdw>
                </a:effectLst>
                <a:latin typeface="+mn-lt"/>
                <a:ea typeface="+mn-ea"/>
              </a:rPr>
              <a:t>complex&lt;</a:t>
            </a:r>
            <a:r>
              <a:rPr lang="en-US" altLang="zh-CN" sz="2400" dirty="0" err="1">
                <a:effectLst>
                  <a:outerShdw blurRad="38100" dist="38100" dir="2700000" algn="tl">
                    <a:srgbClr val="C0C0C0"/>
                  </a:outerShdw>
                </a:effectLst>
                <a:latin typeface="+mn-lt"/>
                <a:ea typeface="+mn-ea"/>
              </a:rPr>
              <a:t>int</a:t>
            </a:r>
            <a:r>
              <a:rPr lang="en-US" altLang="zh-CN" sz="2400" dirty="0">
                <a:effectLst>
                  <a:outerShdw blurRad="38100" dist="38100" dir="2700000" algn="tl">
                    <a:srgbClr val="C0C0C0"/>
                  </a:outerShdw>
                </a:effectLst>
                <a:latin typeface="+mn-lt"/>
                <a:ea typeface="+mn-ea"/>
              </a:rPr>
              <a:t>&gt;s1</a:t>
            </a:r>
            <a:r>
              <a:rPr lang="zh-CN" altLang="en-US" sz="2400" dirty="0">
                <a:effectLst>
                  <a:outerShdw blurRad="38100" dist="38100" dir="2700000" algn="tl">
                    <a:srgbClr val="C0C0C0"/>
                  </a:outerShdw>
                </a:effectLst>
                <a:latin typeface="+mn-lt"/>
                <a:ea typeface="+mn-ea"/>
              </a:rPr>
              <a:t>，</a:t>
            </a:r>
            <a:r>
              <a:rPr lang="en-US" altLang="zh-CN" sz="2400" dirty="0">
                <a:effectLst>
                  <a:outerShdw blurRad="38100" dist="38100" dir="2700000" algn="tl">
                    <a:srgbClr val="C0C0C0"/>
                  </a:outerShdw>
                </a:effectLst>
                <a:latin typeface="+mn-lt"/>
                <a:ea typeface="+mn-ea"/>
              </a:rPr>
              <a:t>s2</a:t>
            </a:r>
            <a:r>
              <a:rPr lang="zh-CN" altLang="en-US" sz="2400" dirty="0">
                <a:effectLst>
                  <a:outerShdw blurRad="38100" dist="38100" dir="2700000" algn="tl">
                    <a:srgbClr val="C0C0C0"/>
                  </a:outerShdw>
                </a:effectLst>
                <a:latin typeface="+mn-lt"/>
                <a:ea typeface="+mn-ea"/>
              </a:rPr>
              <a:t>；</a:t>
            </a:r>
          </a:p>
          <a:p>
            <a:pPr eaLnBrk="0" hangingPunct="0">
              <a:lnSpc>
                <a:spcPct val="120000"/>
              </a:lnSpc>
              <a:spcBef>
                <a:spcPts val="0"/>
              </a:spcBef>
              <a:buSzPct val="75000"/>
              <a:buFont typeface="Monotype Sorts" pitchFamily="2" charset="2"/>
              <a:buNone/>
            </a:pPr>
            <a:endParaRPr lang="zh-CN" altLang="en-US" sz="2400" dirty="0">
              <a:effectLst>
                <a:outerShdw blurRad="38100" dist="38100" dir="2700000" algn="tl">
                  <a:srgbClr val="C0C0C0"/>
                </a:outerShdw>
              </a:effectLst>
              <a:latin typeface="+mn-lt"/>
              <a:ea typeface="+mn-ea"/>
            </a:endParaRPr>
          </a:p>
        </p:txBody>
      </p:sp>
      <p:sp>
        <p:nvSpPr>
          <p:cNvPr id="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83</a:t>
            </a:fld>
            <a:endParaRPr lang="en-US" altLang="zh-CN" dirty="0"/>
          </a:p>
        </p:txBody>
      </p:sp>
      <p:sp>
        <p:nvSpPr>
          <p:cNvPr id="4" name="标题 4"/>
          <p:cNvSpPr txBox="1">
            <a:spLocks/>
          </p:cNvSpPr>
          <p:nvPr/>
        </p:nvSpPr>
        <p:spPr>
          <a:xfrm>
            <a:off x="762000" y="228599"/>
            <a:ext cx="74295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4.6 </a:t>
            </a:r>
            <a:r>
              <a:rPr lang="zh-CN" altLang="en-US" dirty="0"/>
              <a:t>结构体和联合体</a:t>
            </a:r>
            <a:endParaRPr lang="en-US" altLang="zh-CN" dirty="0"/>
          </a:p>
          <a:p>
            <a:r>
              <a:rPr lang="en-US" altLang="zh-CN" dirty="0"/>
              <a:t>——4.6.3 </a:t>
            </a:r>
            <a:r>
              <a:rPr lang="zh-CN" altLang="en-US" dirty="0"/>
              <a:t>类模板</a:t>
            </a:r>
            <a:endParaRPr lang="en-US" altLang="zh-CN" dirty="0"/>
          </a:p>
        </p:txBody>
      </p:sp>
    </p:spTree>
    <p:extLst>
      <p:ext uri="{BB962C8B-B14F-4D97-AF65-F5344CB8AC3E}">
        <p14:creationId xmlns:p14="http://schemas.microsoft.com/office/powerpoint/2010/main" val="126099695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1220787" y="0"/>
            <a:ext cx="6704013" cy="954087"/>
          </a:xfrm>
        </p:spPr>
        <p:txBody>
          <a:bodyPr/>
          <a:lstStyle/>
          <a:p>
            <a:r>
              <a:rPr lang="zh-CN" altLang="en-US" dirty="0"/>
              <a:t>例</a:t>
            </a:r>
            <a:r>
              <a:rPr lang="en-US" altLang="zh-CN" dirty="0"/>
              <a:t>4-4 </a:t>
            </a:r>
            <a:r>
              <a:rPr lang="zh-CN" altLang="en-US" dirty="0"/>
              <a:t>类模板应用举例</a:t>
            </a:r>
          </a:p>
        </p:txBody>
      </p:sp>
      <p:sp>
        <p:nvSpPr>
          <p:cNvPr id="547843" name="Rectangle 3"/>
          <p:cNvSpPr>
            <a:spLocks noGrp="1" noChangeArrowheads="1"/>
          </p:cNvSpPr>
          <p:nvPr>
            <p:ph type="body" idx="1"/>
          </p:nvPr>
        </p:nvSpPr>
        <p:spPr>
          <a:xfrm>
            <a:off x="685800" y="1295400"/>
            <a:ext cx="7724775" cy="49530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nSpc>
                <a:spcPct val="100000"/>
              </a:lnSpc>
              <a:spcBef>
                <a:spcPts val="0"/>
              </a:spcBef>
              <a:buClrTx/>
              <a:buFont typeface="Monotype Sorts" pitchFamily="2" charset="2"/>
              <a:buNone/>
            </a:pPr>
            <a:r>
              <a:rPr lang="en-US" altLang="zh-CN"/>
              <a:t>#include &lt;iostream.h&gt;</a:t>
            </a:r>
          </a:p>
          <a:p>
            <a:pPr>
              <a:lnSpc>
                <a:spcPct val="100000"/>
              </a:lnSpc>
              <a:spcBef>
                <a:spcPts val="0"/>
              </a:spcBef>
              <a:buClrTx/>
              <a:buFont typeface="Monotype Sorts" pitchFamily="2" charset="2"/>
              <a:buNone/>
            </a:pPr>
            <a:r>
              <a:rPr lang="en-US" altLang="zh-CN"/>
              <a:t>#include &lt;stdlib.h&gt;</a:t>
            </a:r>
          </a:p>
          <a:p>
            <a:pPr>
              <a:lnSpc>
                <a:spcPct val="100000"/>
              </a:lnSpc>
              <a:spcBef>
                <a:spcPts val="0"/>
              </a:spcBef>
              <a:buClrTx/>
              <a:buFont typeface="Monotype Sorts" pitchFamily="2" charset="2"/>
              <a:buNone/>
            </a:pPr>
            <a:endParaRPr lang="en-US" altLang="zh-CN"/>
          </a:p>
          <a:p>
            <a:pPr>
              <a:lnSpc>
                <a:spcPct val="100000"/>
              </a:lnSpc>
              <a:spcBef>
                <a:spcPts val="0"/>
              </a:spcBef>
              <a:buClrTx/>
              <a:buFont typeface="Monotype Sorts" pitchFamily="2" charset="2"/>
              <a:buNone/>
            </a:pPr>
            <a:r>
              <a:rPr lang="en-US" altLang="zh-CN"/>
              <a:t>// </a:t>
            </a:r>
            <a:r>
              <a:rPr lang="zh-CN" altLang="en-US"/>
              <a:t>结构体</a:t>
            </a:r>
            <a:r>
              <a:rPr lang="en-US" altLang="zh-CN"/>
              <a:t>Student</a:t>
            </a:r>
          </a:p>
          <a:p>
            <a:pPr>
              <a:lnSpc>
                <a:spcPct val="100000"/>
              </a:lnSpc>
              <a:spcBef>
                <a:spcPts val="0"/>
              </a:spcBef>
              <a:buClrTx/>
              <a:buFont typeface="Monotype Sorts" pitchFamily="2" charset="2"/>
              <a:buNone/>
            </a:pPr>
            <a:r>
              <a:rPr lang="en-US" altLang="zh-CN"/>
              <a:t>struct Student</a:t>
            </a:r>
          </a:p>
          <a:p>
            <a:pPr>
              <a:lnSpc>
                <a:spcPct val="100000"/>
              </a:lnSpc>
              <a:spcBef>
                <a:spcPts val="0"/>
              </a:spcBef>
              <a:buClrTx/>
              <a:buFont typeface="Monotype Sorts" pitchFamily="2" charset="2"/>
              <a:buNone/>
            </a:pPr>
            <a:r>
              <a:rPr lang="en-US" altLang="zh-CN"/>
              <a:t>{</a:t>
            </a:r>
          </a:p>
          <a:p>
            <a:pPr>
              <a:lnSpc>
                <a:spcPct val="100000"/>
              </a:lnSpc>
              <a:spcBef>
                <a:spcPts val="0"/>
              </a:spcBef>
              <a:buClrTx/>
              <a:buFont typeface="Monotype Sorts" pitchFamily="2" charset="2"/>
              <a:buNone/>
            </a:pPr>
            <a:r>
              <a:rPr lang="en-US" altLang="zh-CN"/>
              <a:t>    int     id;  //</a:t>
            </a:r>
            <a:r>
              <a:rPr lang="zh-CN" altLang="en-US"/>
              <a:t>学号</a:t>
            </a:r>
          </a:p>
          <a:p>
            <a:pPr>
              <a:lnSpc>
                <a:spcPct val="100000"/>
              </a:lnSpc>
              <a:spcBef>
                <a:spcPts val="0"/>
              </a:spcBef>
              <a:buClrTx/>
              <a:buFont typeface="Monotype Sorts" pitchFamily="2" charset="2"/>
              <a:buNone/>
            </a:pPr>
            <a:r>
              <a:rPr lang="zh-CN" altLang="en-US"/>
              <a:t>    </a:t>
            </a:r>
            <a:r>
              <a:rPr lang="en-US" altLang="zh-CN"/>
              <a:t>float   gpa;   //</a:t>
            </a:r>
            <a:r>
              <a:rPr lang="zh-CN" altLang="en-US"/>
              <a:t>平均分</a:t>
            </a:r>
          </a:p>
          <a:p>
            <a:pPr>
              <a:lnSpc>
                <a:spcPct val="100000"/>
              </a:lnSpc>
              <a:spcBef>
                <a:spcPts val="0"/>
              </a:spcBef>
              <a:buClrTx/>
              <a:buFont typeface="Monotype Sorts" pitchFamily="2" charset="2"/>
              <a:buNone/>
            </a:pPr>
            <a:r>
              <a:rPr lang="en-US" altLang="zh-CN"/>
              <a:t>};  </a:t>
            </a:r>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84</a:t>
            </a:fld>
            <a:endParaRPr lang="en-US" altLang="zh-CN" dirty="0"/>
          </a:p>
        </p:txBody>
      </p:sp>
    </p:spTree>
    <p:extLst>
      <p:ext uri="{BB962C8B-B14F-4D97-AF65-F5344CB8AC3E}">
        <p14:creationId xmlns:p14="http://schemas.microsoft.com/office/powerpoint/2010/main" val="270811380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body" idx="1"/>
          </p:nvPr>
        </p:nvSpPr>
        <p:spPr>
          <a:xfrm>
            <a:off x="609600" y="1295400"/>
            <a:ext cx="7924800" cy="5562599"/>
          </a:xfrm>
        </p:spPr>
        <p:txBody>
          <a:bodyPr/>
          <a:lstStyle/>
          <a:p>
            <a:pPr>
              <a:lnSpc>
                <a:spcPct val="100000"/>
              </a:lnSpc>
              <a:spcBef>
                <a:spcPts val="0"/>
              </a:spcBef>
              <a:buClrTx/>
              <a:buFont typeface="Monotype Sorts" pitchFamily="2" charset="2"/>
              <a:buNone/>
            </a:pPr>
            <a:r>
              <a:rPr lang="en-US" altLang="zh-CN" dirty="0"/>
              <a:t>template &lt;class T&gt;  </a:t>
            </a:r>
          </a:p>
          <a:p>
            <a:pPr>
              <a:lnSpc>
                <a:spcPct val="100000"/>
              </a:lnSpc>
              <a:spcBef>
                <a:spcPts val="0"/>
              </a:spcBef>
              <a:buClrTx/>
              <a:buFont typeface="Monotype Sorts" pitchFamily="2" charset="2"/>
              <a:buNone/>
            </a:pPr>
            <a:r>
              <a:rPr lang="en-US" altLang="zh-CN" dirty="0"/>
              <a:t>          //</a:t>
            </a:r>
            <a:r>
              <a:rPr lang="zh-CN" altLang="en-US" dirty="0"/>
              <a:t>类模板：实现对任意类型数据进行存取</a:t>
            </a:r>
          </a:p>
          <a:p>
            <a:pPr>
              <a:lnSpc>
                <a:spcPct val="100000"/>
              </a:lnSpc>
              <a:spcBef>
                <a:spcPts val="0"/>
              </a:spcBef>
              <a:buClrTx/>
              <a:buFont typeface="Monotype Sorts" pitchFamily="2" charset="2"/>
              <a:buNone/>
            </a:pPr>
            <a:r>
              <a:rPr lang="en-US" altLang="zh-CN" dirty="0"/>
              <a:t>class Store</a:t>
            </a:r>
          </a:p>
          <a:p>
            <a:pPr>
              <a:lnSpc>
                <a:spcPct val="100000"/>
              </a:lnSpc>
              <a:spcBef>
                <a:spcPts val="0"/>
              </a:spcBef>
              <a:buClrTx/>
              <a:buFont typeface="Monotype Sorts" pitchFamily="2" charset="2"/>
              <a:buNone/>
            </a:pPr>
            <a:r>
              <a:rPr lang="en-US" altLang="zh-CN" dirty="0"/>
              <a:t>{   private:</a:t>
            </a:r>
          </a:p>
          <a:p>
            <a:pPr>
              <a:lnSpc>
                <a:spcPct val="100000"/>
              </a:lnSpc>
              <a:spcBef>
                <a:spcPts val="0"/>
              </a:spcBef>
              <a:buClrTx/>
              <a:buFont typeface="Monotype Sorts" pitchFamily="2" charset="2"/>
              <a:buNone/>
            </a:pPr>
            <a:r>
              <a:rPr lang="en-US" altLang="zh-CN" dirty="0"/>
              <a:t>        T item;         // </a:t>
            </a:r>
            <a:r>
              <a:rPr lang="zh-CN" altLang="en-US" dirty="0"/>
              <a:t>用于存放任意类型的数据</a:t>
            </a:r>
          </a:p>
          <a:p>
            <a:pPr>
              <a:lnSpc>
                <a:spcPct val="100000"/>
              </a:lnSpc>
              <a:spcBef>
                <a:spcPts val="0"/>
              </a:spcBef>
              <a:buClrTx/>
              <a:buFont typeface="Monotype Sorts" pitchFamily="2" charset="2"/>
              <a:buNone/>
            </a:pPr>
            <a:r>
              <a:rPr lang="zh-CN" altLang="en-US" dirty="0"/>
              <a:t>        </a:t>
            </a:r>
            <a:r>
              <a:rPr lang="en-US" altLang="zh-CN" dirty="0" err="1"/>
              <a:t>int</a:t>
            </a:r>
            <a:r>
              <a:rPr lang="en-US" altLang="zh-CN" dirty="0"/>
              <a:t> </a:t>
            </a:r>
            <a:r>
              <a:rPr lang="en-US" altLang="zh-CN" dirty="0" err="1"/>
              <a:t>haveValue</a:t>
            </a:r>
            <a:r>
              <a:rPr lang="en-US" altLang="zh-CN" dirty="0"/>
              <a:t>;  // </a:t>
            </a:r>
            <a:r>
              <a:rPr lang="zh-CN" altLang="en-US" dirty="0"/>
              <a:t>用于标记</a:t>
            </a:r>
            <a:r>
              <a:rPr lang="en-US" altLang="zh-CN" dirty="0"/>
              <a:t>item</a:t>
            </a:r>
            <a:r>
              <a:rPr lang="zh-CN" altLang="en-US" dirty="0"/>
              <a:t>是否已被存入内容</a:t>
            </a:r>
          </a:p>
          <a:p>
            <a:pPr>
              <a:lnSpc>
                <a:spcPct val="100000"/>
              </a:lnSpc>
              <a:spcBef>
                <a:spcPts val="0"/>
              </a:spcBef>
              <a:buClrTx/>
              <a:buFont typeface="Monotype Sorts" pitchFamily="2" charset="2"/>
              <a:buNone/>
            </a:pPr>
            <a:r>
              <a:rPr lang="zh-CN" altLang="en-US" dirty="0"/>
              <a:t>    </a:t>
            </a:r>
            <a:r>
              <a:rPr lang="en-US" altLang="zh-CN" dirty="0"/>
              <a:t>public:</a:t>
            </a:r>
          </a:p>
          <a:p>
            <a:pPr>
              <a:lnSpc>
                <a:spcPct val="100000"/>
              </a:lnSpc>
              <a:spcBef>
                <a:spcPts val="0"/>
              </a:spcBef>
              <a:buClrTx/>
              <a:buFont typeface="Monotype Sorts" pitchFamily="2" charset="2"/>
              <a:buNone/>
            </a:pPr>
            <a:r>
              <a:rPr lang="en-US" altLang="zh-CN" dirty="0"/>
              <a:t>        Store(void);    // </a:t>
            </a:r>
            <a:r>
              <a:rPr lang="zh-CN" altLang="en-US" dirty="0"/>
              <a:t>缺省形式（无形参）的构造函数</a:t>
            </a:r>
          </a:p>
          <a:p>
            <a:pPr>
              <a:lnSpc>
                <a:spcPct val="100000"/>
              </a:lnSpc>
              <a:spcBef>
                <a:spcPts val="0"/>
              </a:spcBef>
              <a:buClrTx/>
              <a:buFont typeface="Monotype Sorts" pitchFamily="2" charset="2"/>
              <a:buNone/>
            </a:pPr>
            <a:r>
              <a:rPr lang="zh-CN" altLang="en-US" dirty="0"/>
              <a:t>        </a:t>
            </a:r>
            <a:r>
              <a:rPr lang="en-US" altLang="zh-CN" dirty="0"/>
              <a:t>T </a:t>
            </a:r>
            <a:r>
              <a:rPr lang="en-US" altLang="zh-CN" dirty="0" err="1"/>
              <a:t>GetElem</a:t>
            </a:r>
            <a:r>
              <a:rPr lang="en-US" altLang="zh-CN" dirty="0"/>
              <a:t>(void);  //</a:t>
            </a:r>
            <a:r>
              <a:rPr lang="zh-CN" altLang="en-US" dirty="0"/>
              <a:t>提取数据函数</a:t>
            </a:r>
          </a:p>
          <a:p>
            <a:pPr>
              <a:lnSpc>
                <a:spcPct val="100000"/>
              </a:lnSpc>
              <a:spcBef>
                <a:spcPts val="0"/>
              </a:spcBef>
              <a:buClrTx/>
              <a:buFont typeface="Monotype Sorts" pitchFamily="2" charset="2"/>
              <a:buNone/>
            </a:pPr>
            <a:r>
              <a:rPr lang="zh-CN" altLang="en-US" dirty="0"/>
              <a:t>        </a:t>
            </a:r>
            <a:r>
              <a:rPr lang="en-US" altLang="zh-CN" dirty="0"/>
              <a:t>void </a:t>
            </a:r>
            <a:r>
              <a:rPr lang="en-US" altLang="zh-CN" dirty="0" err="1"/>
              <a:t>PutElem</a:t>
            </a:r>
            <a:r>
              <a:rPr lang="en-US" altLang="zh-CN" dirty="0"/>
              <a:t>(T x);  //</a:t>
            </a:r>
            <a:r>
              <a:rPr lang="zh-CN" altLang="en-US" dirty="0"/>
              <a:t>存入数据函数</a:t>
            </a:r>
          </a:p>
          <a:p>
            <a:pPr>
              <a:lnSpc>
                <a:spcPct val="100000"/>
              </a:lnSpc>
              <a:spcBef>
                <a:spcPts val="0"/>
              </a:spcBef>
              <a:buClrTx/>
              <a:buFont typeface="Monotype Sorts" pitchFamily="2" charset="2"/>
              <a:buNone/>
            </a:pPr>
            <a:r>
              <a:rPr lang="en-US" altLang="zh-CN" dirty="0"/>
              <a:t>};</a:t>
            </a:r>
          </a:p>
          <a:p>
            <a:pPr>
              <a:lnSpc>
                <a:spcPct val="100000"/>
              </a:lnSpc>
              <a:spcBef>
                <a:spcPts val="0"/>
              </a:spcBef>
              <a:buClrTx/>
              <a:buFont typeface="Monotype Sorts" pitchFamily="2" charset="2"/>
              <a:buNone/>
            </a:pPr>
            <a:r>
              <a:rPr lang="en-US" altLang="zh-CN" dirty="0"/>
              <a:t>// </a:t>
            </a:r>
            <a:r>
              <a:rPr lang="zh-CN" altLang="en-US" dirty="0"/>
              <a:t>缺省形式构造函数的实现</a:t>
            </a:r>
          </a:p>
          <a:p>
            <a:pPr>
              <a:lnSpc>
                <a:spcPct val="100000"/>
              </a:lnSpc>
              <a:spcBef>
                <a:spcPts val="0"/>
              </a:spcBef>
              <a:buClrTx/>
              <a:buFont typeface="Monotype Sorts" pitchFamily="2" charset="2"/>
              <a:buNone/>
            </a:pPr>
            <a:r>
              <a:rPr lang="en-US" altLang="zh-CN" dirty="0"/>
              <a:t>template &lt;class T&gt;                              </a:t>
            </a:r>
          </a:p>
          <a:p>
            <a:pPr>
              <a:lnSpc>
                <a:spcPct val="100000"/>
              </a:lnSpc>
              <a:spcBef>
                <a:spcPts val="0"/>
              </a:spcBef>
              <a:buClrTx/>
              <a:buFont typeface="Monotype Sorts" pitchFamily="2" charset="2"/>
              <a:buNone/>
            </a:pPr>
            <a:r>
              <a:rPr lang="en-US" altLang="zh-CN" dirty="0"/>
              <a:t>Store&lt;T&gt;::Store(void): </a:t>
            </a:r>
            <a:r>
              <a:rPr lang="en-US" altLang="zh-CN" dirty="0" err="1"/>
              <a:t>haveValue</a:t>
            </a:r>
            <a:r>
              <a:rPr lang="en-US" altLang="zh-CN" dirty="0"/>
              <a:t>(0) {}</a:t>
            </a:r>
          </a:p>
        </p:txBody>
      </p:sp>
      <p:sp>
        <p:nvSpPr>
          <p:cNvPr id="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85</a:t>
            </a:fld>
            <a:endParaRPr lang="en-US" altLang="zh-CN" dirty="0"/>
          </a:p>
        </p:txBody>
      </p:sp>
      <p:sp>
        <p:nvSpPr>
          <p:cNvPr id="4" name="Rectangle 2"/>
          <p:cNvSpPr>
            <a:spLocks noGrp="1" noChangeArrowheads="1"/>
          </p:cNvSpPr>
          <p:nvPr>
            <p:ph type="title"/>
          </p:nvPr>
        </p:nvSpPr>
        <p:spPr>
          <a:xfrm>
            <a:off x="1220787" y="0"/>
            <a:ext cx="6704013" cy="954087"/>
          </a:xfrm>
        </p:spPr>
        <p:txBody>
          <a:bodyPr/>
          <a:lstStyle/>
          <a:p>
            <a:r>
              <a:rPr lang="zh-CN" altLang="en-US" dirty="0"/>
              <a:t>例</a:t>
            </a:r>
            <a:r>
              <a:rPr lang="en-US" altLang="zh-CN" dirty="0"/>
              <a:t>4-4 </a:t>
            </a:r>
            <a:r>
              <a:rPr lang="zh-CN" altLang="en-US" dirty="0"/>
              <a:t>类模板应用举例</a:t>
            </a:r>
          </a:p>
        </p:txBody>
      </p:sp>
    </p:spTree>
    <p:extLst>
      <p:ext uri="{BB962C8B-B14F-4D97-AF65-F5344CB8AC3E}">
        <p14:creationId xmlns:p14="http://schemas.microsoft.com/office/powerpoint/2010/main" val="45441438"/>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81000" y="1143000"/>
            <a:ext cx="8458200" cy="5714999"/>
          </a:xfrm>
        </p:spPr>
        <p:txBody>
          <a:bodyPr/>
          <a:lstStyle/>
          <a:p>
            <a:pPr>
              <a:lnSpc>
                <a:spcPct val="100000"/>
              </a:lnSpc>
              <a:spcBef>
                <a:spcPts val="0"/>
              </a:spcBef>
              <a:buClrTx/>
              <a:buFont typeface="Monotype Sorts" pitchFamily="2" charset="2"/>
              <a:buNone/>
            </a:pPr>
            <a:r>
              <a:rPr lang="en-US" altLang="zh-CN" dirty="0"/>
              <a:t>template &lt;class T&gt;      // </a:t>
            </a:r>
            <a:r>
              <a:rPr lang="zh-CN" altLang="en-US" dirty="0"/>
              <a:t>提取数据函数的实现</a:t>
            </a:r>
          </a:p>
          <a:p>
            <a:pPr>
              <a:lnSpc>
                <a:spcPct val="100000"/>
              </a:lnSpc>
              <a:spcBef>
                <a:spcPts val="0"/>
              </a:spcBef>
              <a:buClrTx/>
              <a:buFont typeface="Monotype Sorts" pitchFamily="2" charset="2"/>
              <a:buNone/>
            </a:pPr>
            <a:r>
              <a:rPr lang="en-US" altLang="zh-CN" dirty="0"/>
              <a:t>T Store&lt;T&gt;::</a:t>
            </a:r>
            <a:r>
              <a:rPr lang="en-US" altLang="zh-CN" dirty="0" err="1"/>
              <a:t>GetElem</a:t>
            </a:r>
            <a:r>
              <a:rPr lang="en-US" altLang="zh-CN" dirty="0"/>
              <a:t>(void)    </a:t>
            </a:r>
          </a:p>
          <a:p>
            <a:pPr>
              <a:lnSpc>
                <a:spcPct val="100000"/>
              </a:lnSpc>
              <a:spcBef>
                <a:spcPts val="0"/>
              </a:spcBef>
              <a:buClrTx/>
              <a:buFont typeface="Monotype Sorts" pitchFamily="2" charset="2"/>
              <a:buNone/>
            </a:pPr>
            <a:r>
              <a:rPr lang="en-US" altLang="zh-CN" dirty="0"/>
              <a:t>{   // </a:t>
            </a:r>
            <a:r>
              <a:rPr lang="zh-CN" altLang="en-US" dirty="0"/>
              <a:t>如果试图提取未初始化的数据，则终止程序</a:t>
            </a:r>
          </a:p>
          <a:p>
            <a:pPr>
              <a:lnSpc>
                <a:spcPct val="100000"/>
              </a:lnSpc>
              <a:spcBef>
                <a:spcPts val="0"/>
              </a:spcBef>
              <a:buClrTx/>
              <a:buFont typeface="Monotype Sorts" pitchFamily="2" charset="2"/>
              <a:buNone/>
            </a:pPr>
            <a:r>
              <a:rPr lang="zh-CN" altLang="en-US" dirty="0"/>
              <a:t>    </a:t>
            </a:r>
            <a:r>
              <a:rPr lang="en-US" altLang="zh-CN" dirty="0"/>
              <a:t>if (</a:t>
            </a:r>
            <a:r>
              <a:rPr lang="en-US" altLang="zh-CN" dirty="0" err="1"/>
              <a:t>haveValue</a:t>
            </a:r>
            <a:r>
              <a:rPr lang="en-US" altLang="zh-CN" dirty="0"/>
              <a:t> == 0)</a:t>
            </a:r>
          </a:p>
          <a:p>
            <a:pPr>
              <a:lnSpc>
                <a:spcPct val="100000"/>
              </a:lnSpc>
              <a:spcBef>
                <a:spcPts val="0"/>
              </a:spcBef>
              <a:buClrTx/>
              <a:buFont typeface="Monotype Sorts" pitchFamily="2" charset="2"/>
              <a:buNone/>
            </a:pPr>
            <a:r>
              <a:rPr lang="en-US" altLang="zh-CN" dirty="0"/>
              <a:t>    {  </a:t>
            </a:r>
            <a:r>
              <a:rPr lang="en-US" altLang="zh-CN" dirty="0" err="1"/>
              <a:t>cout</a:t>
            </a:r>
            <a:r>
              <a:rPr lang="en-US" altLang="zh-CN" dirty="0"/>
              <a:t> &lt;&lt; "No item present!" &lt;&lt; </a:t>
            </a:r>
            <a:r>
              <a:rPr lang="en-US" altLang="zh-CN" dirty="0" err="1"/>
              <a:t>endl</a:t>
            </a:r>
            <a:r>
              <a:rPr lang="en-US" altLang="zh-CN" dirty="0"/>
              <a:t>;</a:t>
            </a:r>
          </a:p>
          <a:p>
            <a:pPr>
              <a:lnSpc>
                <a:spcPct val="100000"/>
              </a:lnSpc>
              <a:spcBef>
                <a:spcPts val="0"/>
              </a:spcBef>
              <a:buClrTx/>
              <a:buFont typeface="Monotype Sorts" pitchFamily="2" charset="2"/>
              <a:buNone/>
            </a:pPr>
            <a:r>
              <a:rPr lang="en-US" altLang="zh-CN" dirty="0"/>
              <a:t>        exit(1);</a:t>
            </a:r>
          </a:p>
          <a:p>
            <a:pPr>
              <a:lnSpc>
                <a:spcPct val="100000"/>
              </a:lnSpc>
              <a:spcBef>
                <a:spcPts val="0"/>
              </a:spcBef>
              <a:buClrTx/>
              <a:buFont typeface="Monotype Sorts" pitchFamily="2" charset="2"/>
              <a:buNone/>
            </a:pPr>
            <a:r>
              <a:rPr lang="en-US" altLang="zh-CN" dirty="0"/>
              <a:t>    }</a:t>
            </a:r>
          </a:p>
          <a:p>
            <a:pPr>
              <a:lnSpc>
                <a:spcPct val="100000"/>
              </a:lnSpc>
              <a:spcBef>
                <a:spcPts val="0"/>
              </a:spcBef>
              <a:buClrTx/>
              <a:buFont typeface="Monotype Sorts" pitchFamily="2" charset="2"/>
              <a:buNone/>
            </a:pPr>
            <a:r>
              <a:rPr lang="en-US" altLang="zh-CN" dirty="0"/>
              <a:t>    return item;    // </a:t>
            </a:r>
            <a:r>
              <a:rPr lang="zh-CN" altLang="en-US" dirty="0"/>
              <a:t>返回</a:t>
            </a:r>
            <a:r>
              <a:rPr lang="en-US" altLang="zh-CN" dirty="0"/>
              <a:t>item</a:t>
            </a:r>
            <a:r>
              <a:rPr lang="zh-CN" altLang="en-US" dirty="0"/>
              <a:t>中存放的数据 </a:t>
            </a:r>
          </a:p>
          <a:p>
            <a:pPr>
              <a:lnSpc>
                <a:spcPct val="100000"/>
              </a:lnSpc>
              <a:spcBef>
                <a:spcPts val="0"/>
              </a:spcBef>
              <a:buClrTx/>
              <a:buFont typeface="Monotype Sorts" pitchFamily="2" charset="2"/>
              <a:buNone/>
            </a:pPr>
            <a:r>
              <a:rPr lang="en-US" altLang="zh-CN" dirty="0"/>
              <a:t>}</a:t>
            </a:r>
          </a:p>
          <a:p>
            <a:pPr>
              <a:lnSpc>
                <a:spcPct val="100000"/>
              </a:lnSpc>
              <a:spcBef>
                <a:spcPts val="0"/>
              </a:spcBef>
              <a:buClrTx/>
              <a:buFont typeface="Monotype Sorts" pitchFamily="2" charset="2"/>
              <a:buNone/>
            </a:pPr>
            <a:r>
              <a:rPr lang="en-US" altLang="zh-CN" dirty="0"/>
              <a:t>template &lt;class T&gt;     // </a:t>
            </a:r>
            <a:r>
              <a:rPr lang="zh-CN" altLang="en-US" dirty="0"/>
              <a:t>存入数据函数的实现 </a:t>
            </a:r>
          </a:p>
          <a:p>
            <a:pPr>
              <a:lnSpc>
                <a:spcPct val="100000"/>
              </a:lnSpc>
              <a:spcBef>
                <a:spcPts val="0"/>
              </a:spcBef>
              <a:buClrTx/>
              <a:buFont typeface="Monotype Sorts" pitchFamily="2" charset="2"/>
              <a:buNone/>
            </a:pPr>
            <a:r>
              <a:rPr lang="en-US" altLang="zh-CN" dirty="0"/>
              <a:t>void Store&lt;T&gt;::</a:t>
            </a:r>
            <a:r>
              <a:rPr lang="en-US" altLang="zh-CN" dirty="0" err="1"/>
              <a:t>PutElem</a:t>
            </a:r>
            <a:r>
              <a:rPr lang="en-US" altLang="zh-CN" dirty="0"/>
              <a:t>(T x)</a:t>
            </a:r>
          </a:p>
          <a:p>
            <a:pPr>
              <a:lnSpc>
                <a:spcPct val="100000"/>
              </a:lnSpc>
              <a:spcBef>
                <a:spcPts val="0"/>
              </a:spcBef>
              <a:buClrTx/>
              <a:buFont typeface="Monotype Sorts" pitchFamily="2" charset="2"/>
              <a:buNone/>
            </a:pPr>
            <a:r>
              <a:rPr lang="en-US" altLang="zh-CN" dirty="0"/>
              <a:t>{   </a:t>
            </a:r>
            <a:r>
              <a:rPr lang="en-US" altLang="zh-CN" dirty="0" err="1"/>
              <a:t>haveValue</a:t>
            </a:r>
            <a:r>
              <a:rPr lang="en-US" altLang="zh-CN" dirty="0"/>
              <a:t>++;      // </a:t>
            </a:r>
            <a:r>
              <a:rPr lang="zh-CN" altLang="en-US" dirty="0"/>
              <a:t>将</a:t>
            </a:r>
            <a:r>
              <a:rPr lang="en-US" altLang="zh-CN" dirty="0" err="1"/>
              <a:t>haveValue</a:t>
            </a:r>
            <a:r>
              <a:rPr lang="en-US" altLang="zh-CN" dirty="0"/>
              <a:t> </a:t>
            </a:r>
            <a:r>
              <a:rPr lang="zh-CN" altLang="en-US" dirty="0"/>
              <a:t>置为 </a:t>
            </a:r>
            <a:r>
              <a:rPr lang="en-US" altLang="zh-CN" dirty="0"/>
              <a:t>TRUE</a:t>
            </a:r>
            <a:r>
              <a:rPr lang="zh-CN" altLang="en-US" dirty="0"/>
              <a:t>，表示</a:t>
            </a:r>
            <a:r>
              <a:rPr lang="en-US" altLang="zh-CN" dirty="0"/>
              <a:t>item</a:t>
            </a:r>
            <a:r>
              <a:rPr lang="zh-CN" altLang="en-US" dirty="0"/>
              <a:t>中已存入数值</a:t>
            </a:r>
          </a:p>
          <a:p>
            <a:pPr>
              <a:lnSpc>
                <a:spcPct val="100000"/>
              </a:lnSpc>
              <a:spcBef>
                <a:spcPts val="0"/>
              </a:spcBef>
              <a:buClrTx/>
              <a:buFont typeface="Monotype Sorts" pitchFamily="2" charset="2"/>
              <a:buNone/>
            </a:pPr>
            <a:r>
              <a:rPr lang="zh-CN" altLang="en-US" dirty="0"/>
              <a:t>    </a:t>
            </a:r>
            <a:r>
              <a:rPr lang="en-US" altLang="zh-CN" dirty="0"/>
              <a:t>item = x;         // </a:t>
            </a:r>
            <a:r>
              <a:rPr lang="zh-CN" altLang="en-US" dirty="0"/>
              <a:t>将</a:t>
            </a:r>
            <a:r>
              <a:rPr lang="en-US" altLang="zh-CN" dirty="0"/>
              <a:t>x</a:t>
            </a:r>
            <a:r>
              <a:rPr lang="zh-CN" altLang="en-US" dirty="0"/>
              <a:t>值存入</a:t>
            </a:r>
            <a:r>
              <a:rPr lang="en-US" altLang="zh-CN" dirty="0"/>
              <a:t>item</a:t>
            </a:r>
          </a:p>
          <a:p>
            <a:pPr>
              <a:lnSpc>
                <a:spcPct val="100000"/>
              </a:lnSpc>
              <a:spcBef>
                <a:spcPts val="0"/>
              </a:spcBef>
              <a:buClrTx/>
              <a:buFont typeface="Monotype Sorts" pitchFamily="2" charset="2"/>
              <a:buNone/>
            </a:pPr>
            <a:r>
              <a:rPr lang="en-US" altLang="zh-CN" dirty="0"/>
              <a:t>}</a:t>
            </a:r>
          </a:p>
        </p:txBody>
      </p:sp>
      <p:sp>
        <p:nvSpPr>
          <p:cNvPr id="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86</a:t>
            </a:fld>
            <a:endParaRPr lang="en-US" altLang="zh-CN" dirty="0"/>
          </a:p>
        </p:txBody>
      </p:sp>
      <p:sp>
        <p:nvSpPr>
          <p:cNvPr id="4" name="Rectangle 2"/>
          <p:cNvSpPr>
            <a:spLocks noGrp="1" noChangeArrowheads="1"/>
          </p:cNvSpPr>
          <p:nvPr>
            <p:ph type="title"/>
          </p:nvPr>
        </p:nvSpPr>
        <p:spPr>
          <a:xfrm>
            <a:off x="1220787" y="0"/>
            <a:ext cx="6704013" cy="954087"/>
          </a:xfrm>
        </p:spPr>
        <p:txBody>
          <a:bodyPr/>
          <a:lstStyle/>
          <a:p>
            <a:r>
              <a:rPr lang="zh-CN" altLang="en-US" dirty="0"/>
              <a:t>例</a:t>
            </a:r>
            <a:r>
              <a:rPr lang="en-US" altLang="zh-CN" dirty="0"/>
              <a:t>4-4 </a:t>
            </a:r>
            <a:r>
              <a:rPr lang="zh-CN" altLang="en-US" dirty="0"/>
              <a:t>类模板应用举例</a:t>
            </a:r>
          </a:p>
        </p:txBody>
      </p:sp>
    </p:spTree>
    <p:extLst>
      <p:ext uri="{BB962C8B-B14F-4D97-AF65-F5344CB8AC3E}">
        <p14:creationId xmlns:p14="http://schemas.microsoft.com/office/powerpoint/2010/main" val="1766097111"/>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body" idx="1"/>
          </p:nvPr>
        </p:nvSpPr>
        <p:spPr>
          <a:xfrm>
            <a:off x="609600" y="1405503"/>
            <a:ext cx="7924800" cy="4953000"/>
          </a:xfrm>
        </p:spPr>
        <p:txBody>
          <a:bodyPr/>
          <a:lstStyle/>
          <a:p>
            <a:pPr>
              <a:lnSpc>
                <a:spcPct val="100000"/>
              </a:lnSpc>
              <a:spcBef>
                <a:spcPts val="0"/>
              </a:spcBef>
              <a:buClrTx/>
              <a:buFont typeface="Monotype Sorts" pitchFamily="2" charset="2"/>
              <a:buNone/>
            </a:pPr>
            <a:r>
              <a:rPr lang="en-US" altLang="zh-CN" sz="2000" dirty="0"/>
              <a:t>void main(void)</a:t>
            </a:r>
          </a:p>
          <a:p>
            <a:pPr>
              <a:lnSpc>
                <a:spcPct val="100000"/>
              </a:lnSpc>
              <a:spcBef>
                <a:spcPts val="0"/>
              </a:spcBef>
              <a:buClrTx/>
              <a:buFont typeface="Monotype Sorts" pitchFamily="2" charset="2"/>
              <a:buNone/>
            </a:pPr>
            <a:r>
              <a:rPr lang="en-US" altLang="zh-CN" sz="2000" dirty="0"/>
              <a:t>{   Student g= {1000, 23};  </a:t>
            </a:r>
          </a:p>
          <a:p>
            <a:pPr>
              <a:lnSpc>
                <a:spcPct val="100000"/>
              </a:lnSpc>
              <a:spcBef>
                <a:spcPts val="0"/>
              </a:spcBef>
              <a:buClrTx/>
              <a:buFont typeface="Monotype Sorts" pitchFamily="2" charset="2"/>
              <a:buNone/>
            </a:pPr>
            <a:r>
              <a:rPr lang="en-US" altLang="zh-CN" sz="2000" dirty="0"/>
              <a:t>	Store&lt;</a:t>
            </a:r>
            <a:r>
              <a:rPr lang="en-US" altLang="zh-CN" sz="2000" dirty="0" err="1"/>
              <a:t>int</a:t>
            </a:r>
            <a:r>
              <a:rPr lang="en-US" altLang="zh-CN" sz="2000" dirty="0"/>
              <a:t>&gt; S1, S2; </a:t>
            </a:r>
          </a:p>
          <a:p>
            <a:pPr>
              <a:lnSpc>
                <a:spcPct val="100000"/>
              </a:lnSpc>
              <a:spcBef>
                <a:spcPts val="0"/>
              </a:spcBef>
              <a:buClrTx/>
              <a:buFont typeface="Monotype Sorts" pitchFamily="2" charset="2"/>
              <a:buNone/>
            </a:pPr>
            <a:r>
              <a:rPr lang="en-US" altLang="zh-CN" sz="2000" dirty="0"/>
              <a:t>    Store&lt;Student&gt; S3;</a:t>
            </a:r>
          </a:p>
          <a:p>
            <a:pPr>
              <a:lnSpc>
                <a:spcPct val="100000"/>
              </a:lnSpc>
              <a:spcBef>
                <a:spcPts val="0"/>
              </a:spcBef>
              <a:buClrTx/>
              <a:buFont typeface="Monotype Sorts" pitchFamily="2" charset="2"/>
              <a:buNone/>
            </a:pPr>
            <a:r>
              <a:rPr lang="en-US" altLang="zh-CN" sz="2000" dirty="0"/>
              <a:t>    Store&lt;double&gt; D; </a:t>
            </a:r>
          </a:p>
          <a:p>
            <a:pPr>
              <a:lnSpc>
                <a:spcPct val="100000"/>
              </a:lnSpc>
              <a:spcBef>
                <a:spcPts val="0"/>
              </a:spcBef>
              <a:buClrTx/>
              <a:buFont typeface="Monotype Sorts" pitchFamily="2" charset="2"/>
              <a:buNone/>
            </a:pPr>
            <a:r>
              <a:rPr lang="en-US" altLang="zh-CN" sz="2000" dirty="0"/>
              <a:t>	</a:t>
            </a:r>
          </a:p>
          <a:p>
            <a:pPr>
              <a:lnSpc>
                <a:spcPct val="100000"/>
              </a:lnSpc>
              <a:spcBef>
                <a:spcPts val="0"/>
              </a:spcBef>
              <a:buClrTx/>
              <a:buFont typeface="Monotype Sorts" pitchFamily="2" charset="2"/>
              <a:buNone/>
            </a:pPr>
            <a:r>
              <a:rPr lang="en-US" altLang="zh-CN" sz="2000" dirty="0"/>
              <a:t>    S1.PutElem(3); </a:t>
            </a:r>
          </a:p>
          <a:p>
            <a:pPr>
              <a:lnSpc>
                <a:spcPct val="100000"/>
              </a:lnSpc>
              <a:spcBef>
                <a:spcPts val="0"/>
              </a:spcBef>
              <a:buClrTx/>
              <a:buFont typeface="Monotype Sorts" pitchFamily="2" charset="2"/>
              <a:buNone/>
            </a:pPr>
            <a:r>
              <a:rPr lang="en-US" altLang="zh-CN" sz="2000" dirty="0"/>
              <a:t>    S2.PutElem(-7); </a:t>
            </a:r>
          </a:p>
          <a:p>
            <a:pPr>
              <a:lnSpc>
                <a:spcPct val="100000"/>
              </a:lnSpc>
              <a:spcBef>
                <a:spcPts val="0"/>
              </a:spcBef>
              <a:buClrTx/>
              <a:buFont typeface="Monotype Sorts" pitchFamily="2" charset="2"/>
              <a:buNone/>
            </a:pPr>
            <a:r>
              <a:rPr lang="en-US" altLang="zh-CN" sz="2000" dirty="0"/>
              <a:t>    </a:t>
            </a:r>
            <a:r>
              <a:rPr lang="en-US" altLang="zh-CN" sz="2000" dirty="0" err="1"/>
              <a:t>cout</a:t>
            </a:r>
            <a:r>
              <a:rPr lang="en-US" altLang="zh-CN" sz="2000" dirty="0"/>
              <a:t> &lt;&lt; S1.GetElem ( )</a:t>
            </a:r>
            <a:r>
              <a:rPr lang="zh-CN" altLang="en-US" sz="2000" dirty="0"/>
              <a:t> </a:t>
            </a:r>
            <a:r>
              <a:rPr lang="en-US" altLang="zh-CN" sz="2000" dirty="0"/>
              <a:t>&lt;&lt; "  " &lt;&lt; S2.GetElem ( )</a:t>
            </a:r>
            <a:r>
              <a:rPr lang="zh-CN" altLang="en-US" sz="2000" dirty="0"/>
              <a:t> </a:t>
            </a:r>
            <a:r>
              <a:rPr lang="en-US" altLang="zh-CN" sz="2000" dirty="0"/>
              <a:t>&lt;&lt; </a:t>
            </a:r>
            <a:r>
              <a:rPr lang="en-US" altLang="zh-CN" sz="2000" dirty="0" err="1"/>
              <a:t>endl</a:t>
            </a:r>
            <a:r>
              <a:rPr lang="en-US" altLang="zh-CN" sz="2000" dirty="0"/>
              <a:t>; </a:t>
            </a:r>
          </a:p>
          <a:p>
            <a:pPr>
              <a:lnSpc>
                <a:spcPct val="100000"/>
              </a:lnSpc>
              <a:spcBef>
                <a:spcPts val="0"/>
              </a:spcBef>
              <a:buClrTx/>
              <a:buFont typeface="Monotype Sorts" pitchFamily="2" charset="2"/>
              <a:buNone/>
            </a:pPr>
            <a:r>
              <a:rPr lang="en-US" altLang="zh-CN" sz="2000" dirty="0"/>
              <a:t>		</a:t>
            </a:r>
          </a:p>
          <a:p>
            <a:pPr>
              <a:lnSpc>
                <a:spcPct val="100000"/>
              </a:lnSpc>
              <a:spcBef>
                <a:spcPts val="0"/>
              </a:spcBef>
              <a:buClrTx/>
              <a:buFont typeface="Monotype Sorts" pitchFamily="2" charset="2"/>
              <a:buNone/>
            </a:pPr>
            <a:r>
              <a:rPr lang="en-US" altLang="zh-CN" sz="2000" dirty="0"/>
              <a:t>    S3.PutElem(g); </a:t>
            </a:r>
          </a:p>
          <a:p>
            <a:pPr>
              <a:lnSpc>
                <a:spcPct val="100000"/>
              </a:lnSpc>
              <a:spcBef>
                <a:spcPts val="0"/>
              </a:spcBef>
              <a:buClrTx/>
              <a:buFont typeface="Monotype Sorts" pitchFamily="2" charset="2"/>
              <a:buNone/>
            </a:pPr>
            <a:r>
              <a:rPr lang="en-US" altLang="zh-CN" sz="2000" dirty="0"/>
              <a:t>    </a:t>
            </a:r>
            <a:r>
              <a:rPr lang="en-US" altLang="zh-CN" sz="2000" dirty="0" err="1"/>
              <a:t>cout</a:t>
            </a:r>
            <a:r>
              <a:rPr lang="en-US" altLang="zh-CN" sz="2000" dirty="0"/>
              <a:t> &lt;&lt; "The student id is " &lt;&lt; S3.GetElem</a:t>
            </a:r>
            <a:r>
              <a:rPr lang="zh-CN" altLang="en-US" sz="2000" dirty="0"/>
              <a:t>（ ）</a:t>
            </a:r>
            <a:r>
              <a:rPr lang="en-US" altLang="zh-CN" sz="2000" dirty="0"/>
              <a:t>.id &lt;&lt; </a:t>
            </a:r>
            <a:r>
              <a:rPr lang="en-US" altLang="zh-CN" sz="2000" dirty="0" err="1"/>
              <a:t>endl</a:t>
            </a:r>
            <a:r>
              <a:rPr lang="en-US" altLang="zh-CN" sz="2000" dirty="0"/>
              <a:t>;</a:t>
            </a:r>
          </a:p>
          <a:p>
            <a:pPr>
              <a:lnSpc>
                <a:spcPct val="100000"/>
              </a:lnSpc>
              <a:spcBef>
                <a:spcPts val="0"/>
              </a:spcBef>
              <a:buClrTx/>
              <a:buFont typeface="Monotype Sorts" pitchFamily="2" charset="2"/>
              <a:buNone/>
            </a:pPr>
            <a:r>
              <a:rPr lang="en-US" altLang="zh-CN" sz="2000" dirty="0"/>
              <a:t>	</a:t>
            </a:r>
          </a:p>
          <a:p>
            <a:pPr>
              <a:lnSpc>
                <a:spcPct val="100000"/>
              </a:lnSpc>
              <a:spcBef>
                <a:spcPts val="0"/>
              </a:spcBef>
              <a:buClrTx/>
              <a:buFont typeface="Monotype Sorts" pitchFamily="2" charset="2"/>
              <a:buNone/>
            </a:pPr>
            <a:r>
              <a:rPr lang="en-US" altLang="zh-CN" sz="2000" dirty="0"/>
              <a:t>    </a:t>
            </a:r>
            <a:r>
              <a:rPr lang="en-US" altLang="zh-CN" sz="2000" dirty="0" err="1"/>
              <a:t>cout</a:t>
            </a:r>
            <a:r>
              <a:rPr lang="en-US" altLang="zh-CN" sz="2000" dirty="0"/>
              <a:t> &lt;&lt; "Retrieving object D  " ;</a:t>
            </a:r>
          </a:p>
          <a:p>
            <a:pPr>
              <a:lnSpc>
                <a:spcPct val="100000"/>
              </a:lnSpc>
              <a:spcBef>
                <a:spcPts val="0"/>
              </a:spcBef>
              <a:buClrTx/>
              <a:buFont typeface="Monotype Sorts" pitchFamily="2" charset="2"/>
              <a:buNone/>
            </a:pPr>
            <a:r>
              <a:rPr lang="en-US" altLang="zh-CN" sz="2000" dirty="0"/>
              <a:t>	</a:t>
            </a:r>
            <a:r>
              <a:rPr lang="en-US" altLang="zh-CN" sz="2000" dirty="0" err="1"/>
              <a:t>cout</a:t>
            </a:r>
            <a:r>
              <a:rPr lang="en-US" altLang="zh-CN" sz="2000" dirty="0"/>
              <a:t> &lt;&lt; </a:t>
            </a:r>
            <a:r>
              <a:rPr lang="en-US" altLang="zh-CN" sz="2000" dirty="0" err="1"/>
              <a:t>D.GetElem</a:t>
            </a:r>
            <a:r>
              <a:rPr lang="en-US" altLang="zh-CN" sz="2000" dirty="0"/>
              <a:t>( )</a:t>
            </a:r>
            <a:r>
              <a:rPr lang="zh-CN" altLang="en-US" sz="2000" dirty="0"/>
              <a:t> </a:t>
            </a:r>
            <a:r>
              <a:rPr lang="en-US" altLang="zh-CN" sz="2000" dirty="0"/>
              <a:t>&lt;&lt; </a:t>
            </a:r>
            <a:r>
              <a:rPr lang="en-US" altLang="zh-CN" sz="2000" dirty="0" err="1"/>
              <a:t>endl</a:t>
            </a:r>
            <a:r>
              <a:rPr lang="en-US" altLang="zh-CN" sz="2000" dirty="0"/>
              <a:t>;  //</a:t>
            </a:r>
            <a:r>
              <a:rPr lang="zh-CN" altLang="en-US" sz="2000" dirty="0"/>
              <a:t>输出对象</a:t>
            </a:r>
            <a:r>
              <a:rPr lang="en-US" altLang="zh-CN" sz="2000" dirty="0"/>
              <a:t>D</a:t>
            </a:r>
            <a:r>
              <a:rPr lang="zh-CN" altLang="en-US" sz="2000" dirty="0"/>
              <a:t>的数据成员</a:t>
            </a:r>
          </a:p>
          <a:p>
            <a:pPr>
              <a:lnSpc>
                <a:spcPct val="100000"/>
              </a:lnSpc>
              <a:spcBef>
                <a:spcPts val="0"/>
              </a:spcBef>
              <a:buClrTx/>
              <a:buFont typeface="Monotype Sorts" pitchFamily="2" charset="2"/>
              <a:buNone/>
            </a:pPr>
            <a:r>
              <a:rPr lang="zh-CN" altLang="en-US" sz="2000" dirty="0"/>
              <a:t>	</a:t>
            </a:r>
            <a:r>
              <a:rPr lang="en-US" altLang="zh-CN" sz="2000" dirty="0"/>
              <a:t>// </a:t>
            </a:r>
            <a:r>
              <a:rPr lang="zh-CN" altLang="en-US" sz="2000" dirty="0"/>
              <a:t>由于</a:t>
            </a:r>
            <a:r>
              <a:rPr lang="en-US" altLang="zh-CN" sz="2000" dirty="0"/>
              <a:t>D</a:t>
            </a:r>
            <a:r>
              <a:rPr lang="zh-CN" altLang="en-US" sz="2000" dirty="0"/>
              <a:t>未经初始化</a:t>
            </a:r>
            <a:r>
              <a:rPr lang="en-US" altLang="zh-CN" sz="2000" dirty="0"/>
              <a:t>,</a:t>
            </a:r>
            <a:r>
              <a:rPr lang="zh-CN" altLang="en-US" sz="2000" dirty="0"/>
              <a:t>在执行函数</a:t>
            </a:r>
            <a:r>
              <a:rPr lang="en-US" altLang="zh-CN" sz="2000" dirty="0" err="1"/>
              <a:t>D.GetElement</a:t>
            </a:r>
            <a:r>
              <a:rPr lang="en-US" altLang="zh-CN" sz="2000" dirty="0"/>
              <a:t> ( )</a:t>
            </a:r>
            <a:r>
              <a:rPr lang="zh-CN" altLang="en-US" sz="2000" dirty="0"/>
              <a:t>时出错</a:t>
            </a:r>
          </a:p>
          <a:p>
            <a:pPr>
              <a:lnSpc>
                <a:spcPct val="100000"/>
              </a:lnSpc>
              <a:spcBef>
                <a:spcPts val="0"/>
              </a:spcBef>
              <a:buClrTx/>
              <a:buFont typeface="Monotype Sorts" pitchFamily="2" charset="2"/>
              <a:buNone/>
            </a:pPr>
            <a:r>
              <a:rPr lang="en-US" altLang="zh-CN" sz="2000" dirty="0"/>
              <a:t>}</a:t>
            </a:r>
          </a:p>
        </p:txBody>
      </p:sp>
      <p:sp>
        <p:nvSpPr>
          <p:cNvPr id="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87</a:t>
            </a:fld>
            <a:endParaRPr lang="en-US" altLang="zh-CN" dirty="0"/>
          </a:p>
        </p:txBody>
      </p:sp>
      <p:sp>
        <p:nvSpPr>
          <p:cNvPr id="4" name="Rectangle 2"/>
          <p:cNvSpPr>
            <a:spLocks noGrp="1" noChangeArrowheads="1"/>
          </p:cNvSpPr>
          <p:nvPr>
            <p:ph type="title"/>
          </p:nvPr>
        </p:nvSpPr>
        <p:spPr>
          <a:xfrm>
            <a:off x="1220787" y="0"/>
            <a:ext cx="6704013" cy="954087"/>
          </a:xfrm>
        </p:spPr>
        <p:txBody>
          <a:bodyPr/>
          <a:lstStyle/>
          <a:p>
            <a:r>
              <a:rPr lang="zh-CN" altLang="en-US" dirty="0"/>
              <a:t>例</a:t>
            </a:r>
            <a:r>
              <a:rPr lang="en-US" altLang="zh-CN" dirty="0"/>
              <a:t>4-4 </a:t>
            </a:r>
            <a:r>
              <a:rPr lang="zh-CN" altLang="en-US" dirty="0"/>
              <a:t>类模板应用举例</a:t>
            </a:r>
          </a:p>
        </p:txBody>
      </p:sp>
    </p:spTree>
    <p:extLst>
      <p:ext uri="{BB962C8B-B14F-4D97-AF65-F5344CB8AC3E}">
        <p14:creationId xmlns:p14="http://schemas.microsoft.com/office/powerpoint/2010/main" val="363237004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ChangeArrowheads="1"/>
          </p:cNvSpPr>
          <p:nvPr/>
        </p:nvSpPr>
        <p:spPr bwMode="auto">
          <a:xfrm>
            <a:off x="2620995" y="1828800"/>
            <a:ext cx="3886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400" b="1">
                <a:latin typeface="+mn-lt"/>
                <a:ea typeface="+mn-ea"/>
              </a:rPr>
              <a:t>类模板</a:t>
            </a:r>
          </a:p>
          <a:p>
            <a:pPr algn="ctr" eaLnBrk="0" hangingPunct="0"/>
            <a:r>
              <a:rPr lang="en-US" altLang="zh-CN" sz="2400" b="1">
                <a:latin typeface="+mn-lt"/>
                <a:ea typeface="+mn-ea"/>
              </a:rPr>
              <a:t>Store&lt;T&gt;</a:t>
            </a:r>
          </a:p>
        </p:txBody>
      </p:sp>
      <p:sp>
        <p:nvSpPr>
          <p:cNvPr id="551939" name="Rectangle 3"/>
          <p:cNvSpPr>
            <a:spLocks noChangeArrowheads="1"/>
          </p:cNvSpPr>
          <p:nvPr/>
        </p:nvSpPr>
        <p:spPr bwMode="auto">
          <a:xfrm>
            <a:off x="792195" y="4495800"/>
            <a:ext cx="2133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400" b="1">
                <a:latin typeface="+mn-lt"/>
                <a:ea typeface="+mn-ea"/>
              </a:rPr>
              <a:t>模板类</a:t>
            </a:r>
          </a:p>
          <a:p>
            <a:pPr algn="ctr" eaLnBrk="0" hangingPunct="0"/>
            <a:r>
              <a:rPr lang="en-US" altLang="zh-CN" sz="2400" b="1">
                <a:latin typeface="+mn-lt"/>
                <a:ea typeface="+mn-ea"/>
              </a:rPr>
              <a:t>Store&lt;int&gt;</a:t>
            </a:r>
          </a:p>
        </p:txBody>
      </p:sp>
      <p:sp>
        <p:nvSpPr>
          <p:cNvPr id="551940" name="Rectangle 4"/>
          <p:cNvSpPr>
            <a:spLocks noChangeArrowheads="1"/>
          </p:cNvSpPr>
          <p:nvPr/>
        </p:nvSpPr>
        <p:spPr bwMode="auto">
          <a:xfrm>
            <a:off x="3459195" y="4495800"/>
            <a:ext cx="2133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400" b="1">
                <a:latin typeface="+mn-lt"/>
                <a:ea typeface="+mn-ea"/>
              </a:rPr>
              <a:t>模板类</a:t>
            </a:r>
          </a:p>
          <a:p>
            <a:pPr algn="ctr" eaLnBrk="0" hangingPunct="0"/>
            <a:r>
              <a:rPr lang="en-US" altLang="zh-CN" sz="2400" b="1">
                <a:latin typeface="+mn-lt"/>
                <a:ea typeface="+mn-ea"/>
              </a:rPr>
              <a:t>Store&lt;Student&gt;</a:t>
            </a:r>
          </a:p>
        </p:txBody>
      </p:sp>
      <p:sp>
        <p:nvSpPr>
          <p:cNvPr id="551941" name="Rectangle 5"/>
          <p:cNvSpPr>
            <a:spLocks noChangeArrowheads="1"/>
          </p:cNvSpPr>
          <p:nvPr/>
        </p:nvSpPr>
        <p:spPr bwMode="auto">
          <a:xfrm>
            <a:off x="6126195" y="4495800"/>
            <a:ext cx="2133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400" b="1">
                <a:latin typeface="+mn-lt"/>
                <a:ea typeface="+mn-ea"/>
              </a:rPr>
              <a:t>模板类</a:t>
            </a:r>
          </a:p>
          <a:p>
            <a:pPr algn="ctr" eaLnBrk="0" hangingPunct="0"/>
            <a:r>
              <a:rPr lang="en-US" altLang="zh-CN" sz="2400" b="1">
                <a:latin typeface="+mn-lt"/>
                <a:ea typeface="+mn-ea"/>
              </a:rPr>
              <a:t>Store&lt;double&gt;</a:t>
            </a:r>
          </a:p>
        </p:txBody>
      </p:sp>
      <p:sp>
        <p:nvSpPr>
          <p:cNvPr id="551942" name="Line 6"/>
          <p:cNvSpPr>
            <a:spLocks noChangeShapeType="1"/>
          </p:cNvSpPr>
          <p:nvPr/>
        </p:nvSpPr>
        <p:spPr bwMode="auto">
          <a:xfrm flipH="1">
            <a:off x="2011395" y="2971800"/>
            <a:ext cx="15240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lt"/>
              <a:ea typeface="+mn-ea"/>
            </a:endParaRPr>
          </a:p>
        </p:txBody>
      </p:sp>
      <p:sp>
        <p:nvSpPr>
          <p:cNvPr id="551943" name="Line 7"/>
          <p:cNvSpPr>
            <a:spLocks noChangeShapeType="1"/>
          </p:cNvSpPr>
          <p:nvPr/>
        </p:nvSpPr>
        <p:spPr bwMode="auto">
          <a:xfrm>
            <a:off x="4525995" y="29718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lt"/>
              <a:ea typeface="+mn-ea"/>
            </a:endParaRPr>
          </a:p>
        </p:txBody>
      </p:sp>
      <p:sp>
        <p:nvSpPr>
          <p:cNvPr id="551944" name="Line 8"/>
          <p:cNvSpPr>
            <a:spLocks noChangeShapeType="1"/>
          </p:cNvSpPr>
          <p:nvPr/>
        </p:nvSpPr>
        <p:spPr bwMode="auto">
          <a:xfrm>
            <a:off x="5516595" y="2971800"/>
            <a:ext cx="1600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mn-lt"/>
              <a:ea typeface="+mn-ea"/>
            </a:endParaRPr>
          </a:p>
        </p:txBody>
      </p:sp>
      <p:sp>
        <p:nvSpPr>
          <p:cNvPr id="551945" name="Text Box 9"/>
          <p:cNvSpPr txBox="1">
            <a:spLocks noChangeArrowheads="1"/>
          </p:cNvSpPr>
          <p:nvPr/>
        </p:nvSpPr>
        <p:spPr bwMode="auto">
          <a:xfrm>
            <a:off x="1385920" y="3144838"/>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mn-lt"/>
                <a:ea typeface="+mn-ea"/>
              </a:rPr>
              <a:t>实例化</a:t>
            </a:r>
          </a:p>
        </p:txBody>
      </p:sp>
      <p:sp>
        <p:nvSpPr>
          <p:cNvPr id="551946" name="Text Box 10"/>
          <p:cNvSpPr txBox="1">
            <a:spLocks noChangeArrowheads="1"/>
          </p:cNvSpPr>
          <p:nvPr/>
        </p:nvSpPr>
        <p:spPr bwMode="auto">
          <a:xfrm>
            <a:off x="7192995" y="3200400"/>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mn-lt"/>
                <a:ea typeface="+mn-ea"/>
              </a:rPr>
              <a:t>实例化</a:t>
            </a:r>
          </a:p>
        </p:txBody>
      </p:sp>
      <p:sp>
        <p:nvSpPr>
          <p:cNvPr id="1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88</a:t>
            </a:fld>
            <a:endParaRPr lang="en-US" altLang="zh-CN" dirty="0"/>
          </a:p>
        </p:txBody>
      </p:sp>
      <p:sp>
        <p:nvSpPr>
          <p:cNvPr id="12" name="Rectangle 2"/>
          <p:cNvSpPr txBox="1">
            <a:spLocks noChangeArrowheads="1"/>
          </p:cNvSpPr>
          <p:nvPr/>
        </p:nvSpPr>
        <p:spPr>
          <a:xfrm>
            <a:off x="1220787"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0" hangingPunct="0">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zh-CN" altLang="en-US"/>
              <a:t>例</a:t>
            </a:r>
            <a:r>
              <a:rPr lang="en-US" altLang="zh-CN"/>
              <a:t>4-4 </a:t>
            </a:r>
            <a:r>
              <a:rPr lang="zh-CN" altLang="en-US"/>
              <a:t>类模板应用举例</a:t>
            </a:r>
            <a:endParaRPr lang="zh-CN" altLang="en-US" dirty="0"/>
          </a:p>
        </p:txBody>
      </p:sp>
    </p:spTree>
    <p:extLst>
      <p:ext uri="{BB962C8B-B14F-4D97-AF65-F5344CB8AC3E}">
        <p14:creationId xmlns:p14="http://schemas.microsoft.com/office/powerpoint/2010/main" val="2443140511"/>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1219200" y="0"/>
            <a:ext cx="6704013" cy="954087"/>
          </a:xfrm>
        </p:spPr>
        <p:txBody>
          <a:bodyPr/>
          <a:lstStyle/>
          <a:p>
            <a:pPr eaLnBrk="1" hangingPunct="1"/>
            <a:r>
              <a:rPr lang="en-US" altLang="zh-CN" dirty="0"/>
              <a:t>4.7 </a:t>
            </a:r>
            <a:r>
              <a:rPr lang="zh-CN" altLang="en-US" dirty="0"/>
              <a:t>综合实例</a:t>
            </a:r>
            <a:br>
              <a:rPr lang="en-US" altLang="zh-CN" dirty="0"/>
            </a:br>
            <a:r>
              <a:rPr lang="en-US" altLang="zh-CN" dirty="0"/>
              <a:t>——</a:t>
            </a:r>
            <a:r>
              <a:rPr lang="zh-CN" altLang="en-US" dirty="0"/>
              <a:t>个人银行账户管理程序</a:t>
            </a:r>
          </a:p>
        </p:txBody>
      </p:sp>
      <p:sp>
        <p:nvSpPr>
          <p:cNvPr id="83971" name="内容占位符 2"/>
          <p:cNvSpPr>
            <a:spLocks noGrp="1"/>
          </p:cNvSpPr>
          <p:nvPr>
            <p:ph idx="1"/>
          </p:nvPr>
        </p:nvSpPr>
        <p:spPr>
          <a:xfrm>
            <a:off x="504825" y="1371600"/>
            <a:ext cx="8029575" cy="4953000"/>
          </a:xfrm>
        </p:spPr>
        <p:txBody>
          <a:bodyPr/>
          <a:lstStyle/>
          <a:p>
            <a:pPr eaLnBrk="1" hangingPunct="1">
              <a:spcAft>
                <a:spcPts val="1200"/>
              </a:spcAft>
            </a:pPr>
            <a:r>
              <a:rPr lang="zh-CN" altLang="en-US" sz="2800" dirty="0"/>
              <a:t>我们以一个面向个人的银行账户管理程序为例，说明类及成员函数的设计。</a:t>
            </a:r>
            <a:endParaRPr lang="en-US" altLang="zh-CN" sz="2800" dirty="0"/>
          </a:p>
          <a:p>
            <a:pPr eaLnBrk="1" hangingPunct="1">
              <a:spcAft>
                <a:spcPts val="1200"/>
              </a:spcAft>
            </a:pPr>
            <a:r>
              <a:rPr lang="zh-CN" altLang="en-US" sz="2800" dirty="0"/>
              <a:t>例</a:t>
            </a:r>
            <a:r>
              <a:rPr lang="en-US" altLang="zh-CN" sz="2800" dirty="0"/>
              <a:t>4-9</a:t>
            </a:r>
            <a:r>
              <a:rPr lang="zh-CN" altLang="en-US" sz="2800" dirty="0"/>
              <a:t>：一个人可以有多个活期储蓄账户，一个活期储蓄账户包括账号（</a:t>
            </a:r>
            <a:r>
              <a:rPr lang="en-US" altLang="zh-CN" sz="2800" dirty="0"/>
              <a:t>id</a:t>
            </a:r>
            <a:r>
              <a:rPr lang="zh-CN" altLang="en-US" sz="2800" dirty="0"/>
              <a:t>）、余额（</a:t>
            </a:r>
            <a:r>
              <a:rPr lang="en-US" altLang="zh-CN" sz="2800" dirty="0"/>
              <a:t>balance</a:t>
            </a:r>
            <a:r>
              <a:rPr lang="zh-CN" altLang="en-US" sz="2800" dirty="0"/>
              <a:t>）、年利率（</a:t>
            </a:r>
            <a:r>
              <a:rPr lang="en-US" altLang="zh-CN" sz="2800" dirty="0"/>
              <a:t>rate</a:t>
            </a:r>
            <a:r>
              <a:rPr lang="zh-CN" altLang="en-US" sz="2800" dirty="0"/>
              <a:t>）等信息，还包括显示账户信息（</a:t>
            </a:r>
            <a:r>
              <a:rPr lang="en-US" altLang="zh-CN" sz="2800" dirty="0"/>
              <a:t>show</a:t>
            </a:r>
            <a:r>
              <a:rPr lang="zh-CN" altLang="en-US" sz="2800" dirty="0"/>
              <a:t>）、存款（</a:t>
            </a:r>
            <a:r>
              <a:rPr lang="en-US" altLang="zh-CN" sz="2800" dirty="0"/>
              <a:t>deposit</a:t>
            </a:r>
            <a:r>
              <a:rPr lang="zh-CN" altLang="en-US" sz="2800" dirty="0"/>
              <a:t>）、取款（</a:t>
            </a:r>
            <a:r>
              <a:rPr lang="en-US" altLang="zh-CN" sz="2800" dirty="0"/>
              <a:t>withdraw</a:t>
            </a:r>
            <a:r>
              <a:rPr lang="zh-CN" altLang="en-US" sz="2800" dirty="0"/>
              <a:t>）、结算利息（</a:t>
            </a:r>
            <a:r>
              <a:rPr lang="en-US" altLang="zh-CN" sz="2800" dirty="0"/>
              <a:t>settle</a:t>
            </a:r>
            <a:r>
              <a:rPr lang="zh-CN" altLang="en-US" sz="2800" dirty="0"/>
              <a:t>）等操作。</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89</a:t>
            </a:fld>
            <a:endParaRPr lang="en-US" altLang="zh-CN" dirty="0"/>
          </a:p>
        </p:txBody>
      </p:sp>
    </p:spTree>
    <p:extLst>
      <p:ext uri="{BB962C8B-B14F-4D97-AF65-F5344CB8AC3E}">
        <p14:creationId xmlns:p14="http://schemas.microsoft.com/office/powerpoint/2010/main" val="40859015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0" y="950913"/>
            <a:ext cx="6704013" cy="954087"/>
          </a:xfrm>
        </p:spPr>
        <p:txBody>
          <a:bodyPr/>
          <a:lstStyle/>
          <a:p>
            <a:pPr algn="l" eaLnBrk="1" hangingPunct="1"/>
            <a:r>
              <a:rPr lang="en-US" altLang="zh-CN"/>
              <a:t>4.1.2 </a:t>
            </a:r>
            <a:r>
              <a:rPr lang="zh-CN" altLang="en-US"/>
              <a:t>封装</a:t>
            </a:r>
          </a:p>
        </p:txBody>
      </p:sp>
      <p:sp>
        <p:nvSpPr>
          <p:cNvPr id="20483" name="内容占位符 2"/>
          <p:cNvSpPr>
            <a:spLocks noGrp="1"/>
          </p:cNvSpPr>
          <p:nvPr>
            <p:ph idx="1"/>
          </p:nvPr>
        </p:nvSpPr>
        <p:spPr>
          <a:xfrm>
            <a:off x="545306" y="1880937"/>
            <a:ext cx="8029575" cy="4291263"/>
          </a:xfrm>
        </p:spPr>
        <p:txBody>
          <a:bodyPr/>
          <a:lstStyle/>
          <a:p>
            <a:pPr marL="0" indent="350838" eaLnBrk="1" hangingPunct="1">
              <a:lnSpc>
                <a:spcPct val="120000"/>
              </a:lnSpc>
              <a:buFont typeface="Georgia" panose="02040502050405020303" pitchFamily="18" charset="0"/>
              <a:buNone/>
            </a:pPr>
            <a:r>
              <a:rPr lang="zh-CN" altLang="en-US" sz="2800" dirty="0">
                <a:latin typeface="宋体" panose="02010600030101010101" pitchFamily="2" charset="-122"/>
              </a:rPr>
              <a:t>将抽象出的数据成员、代码成员相结合，将它们视为一个整体。</a:t>
            </a:r>
          </a:p>
          <a:p>
            <a:pPr marL="852488" lvl="1" eaLnBrk="1" hangingPunct="1">
              <a:lnSpc>
                <a:spcPct val="120000"/>
              </a:lnSpc>
            </a:pPr>
            <a:r>
              <a:rPr lang="zh-CN" altLang="en-US" sz="2400" dirty="0">
                <a:latin typeface="宋体" panose="02010600030101010101" pitchFamily="2" charset="-122"/>
              </a:rPr>
              <a:t>目的是增强安全性和简化编程，使用者不必了解具体的实现细节，而只需要通过外部接口，以特定的访问权限，来使用类的成员。</a:t>
            </a:r>
          </a:p>
          <a:p>
            <a:pPr marL="852488" lvl="1" eaLnBrk="1" hangingPunct="1">
              <a:lnSpc>
                <a:spcPct val="120000"/>
              </a:lnSpc>
            </a:pPr>
            <a:r>
              <a:rPr lang="zh-CN" altLang="en-US" sz="2400" dirty="0">
                <a:latin typeface="宋体" panose="02010600030101010101" pitchFamily="2" charset="-122"/>
              </a:rPr>
              <a:t>实现封装：类声明中的</a:t>
            </a:r>
            <a:r>
              <a:rPr lang="en-US" altLang="zh-CN" sz="2400" dirty="0">
                <a:latin typeface="宋体" panose="02010600030101010101" pitchFamily="2" charset="-122"/>
              </a:rPr>
              <a:t>{}</a:t>
            </a:r>
            <a:endParaRPr lang="zh-CN" altLang="en-US" sz="24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a:t>
            </a:fld>
            <a:endParaRPr lang="en-US" altLang="zh-CN" dirty="0"/>
          </a:p>
        </p:txBody>
      </p:sp>
      <p:sp>
        <p:nvSpPr>
          <p:cNvPr id="7" name="标题 4"/>
          <p:cNvSpPr txBox="1">
            <a:spLocks/>
          </p:cNvSpPr>
          <p:nvPr/>
        </p:nvSpPr>
        <p:spPr>
          <a:xfrm>
            <a:off x="738188" y="0"/>
            <a:ext cx="7643812" cy="9143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4.1 </a:t>
            </a:r>
            <a:r>
              <a:rPr lang="zh-CN" altLang="en-US" dirty="0"/>
              <a:t>面向对象程序设计的基本特点</a:t>
            </a:r>
          </a:p>
        </p:txBody>
      </p:sp>
    </p:spTree>
    <p:extLst>
      <p:ext uri="{BB962C8B-B14F-4D97-AF65-F5344CB8AC3E}">
        <p14:creationId xmlns:p14="http://schemas.microsoft.com/office/powerpoint/2010/main" val="1203233938"/>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0" y="944513"/>
            <a:ext cx="6704013" cy="954087"/>
          </a:xfrm>
        </p:spPr>
        <p:txBody>
          <a:bodyPr/>
          <a:lstStyle/>
          <a:p>
            <a:pPr algn="l" eaLnBrk="1" hangingPunct="1"/>
            <a:r>
              <a:rPr lang="en-US" altLang="zh-CN" dirty="0"/>
              <a:t>4.7.1 </a:t>
            </a:r>
            <a:r>
              <a:rPr lang="zh-CN" altLang="en-US" dirty="0"/>
              <a:t>类的设计</a:t>
            </a:r>
          </a:p>
        </p:txBody>
      </p:sp>
      <p:sp>
        <p:nvSpPr>
          <p:cNvPr id="5" name="标题 4"/>
          <p:cNvSpPr txBox="1">
            <a:spLocks/>
          </p:cNvSpPr>
          <p:nvPr/>
        </p:nvSpPr>
        <p:spPr>
          <a:xfrm>
            <a:off x="671513" y="243121"/>
            <a:ext cx="77866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4.7 </a:t>
            </a:r>
            <a:r>
              <a:rPr lang="zh-CN" altLang="en-US" dirty="0"/>
              <a:t>综合实例</a:t>
            </a:r>
            <a:endParaRPr lang="en-US" altLang="zh-CN" dirty="0"/>
          </a:p>
          <a:p>
            <a:r>
              <a:rPr lang="en-US" altLang="zh-CN" dirty="0"/>
              <a:t>——</a:t>
            </a:r>
            <a:r>
              <a:rPr lang="zh-CN" altLang="en-US" dirty="0"/>
              <a:t>个人银行账户管理程序</a:t>
            </a:r>
          </a:p>
        </p:txBody>
      </p:sp>
      <p:sp>
        <p:nvSpPr>
          <p:cNvPr id="8499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84998" name="Group 1"/>
          <p:cNvGrpSpPr>
            <a:grpSpLocks noChangeAspect="1"/>
          </p:cNvGrpSpPr>
          <p:nvPr/>
        </p:nvGrpSpPr>
        <p:grpSpPr bwMode="auto">
          <a:xfrm>
            <a:off x="1676400" y="1676400"/>
            <a:ext cx="5929313" cy="4868862"/>
            <a:chOff x="-59" y="163"/>
            <a:chExt cx="4933" cy="4052"/>
          </a:xfrm>
        </p:grpSpPr>
        <p:sp>
          <p:nvSpPr>
            <p:cNvPr id="84999" name="AutoShape 8"/>
            <p:cNvSpPr>
              <a:spLocks noChangeAspect="1" noChangeArrowheads="1" noTextEdit="1"/>
            </p:cNvSpPr>
            <p:nvPr/>
          </p:nvSpPr>
          <p:spPr bwMode="auto">
            <a:xfrm>
              <a:off x="-59" y="163"/>
              <a:ext cx="4874" cy="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000" name="Rectangle 7"/>
            <p:cNvSpPr>
              <a:spLocks noChangeArrowheads="1"/>
            </p:cNvSpPr>
            <p:nvPr/>
          </p:nvSpPr>
          <p:spPr bwMode="auto">
            <a:xfrm>
              <a:off x="134" y="163"/>
              <a:ext cx="4474" cy="391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85001" name="Rectangle 6"/>
            <p:cNvSpPr>
              <a:spLocks noChangeArrowheads="1"/>
            </p:cNvSpPr>
            <p:nvPr/>
          </p:nvSpPr>
          <p:spPr bwMode="auto">
            <a:xfrm>
              <a:off x="134" y="208"/>
              <a:ext cx="44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solidFill>
                    <a:srgbClr val="000000"/>
                  </a:solidFill>
                  <a:latin typeface="Arial" panose="020B0604020202020204" pitchFamily="34" charset="0"/>
                  <a:ea typeface="宋体" panose="02010600030101010101" pitchFamily="2" charset="-122"/>
                  <a:cs typeface="Arial" panose="020B0604020202020204" pitchFamily="34" charset="0"/>
                </a:rPr>
                <a:t>SavingsAccount</a:t>
              </a:r>
              <a:endParaRPr kumimoji="0" lang="en-US" altLang="zh-CN" sz="4000">
                <a:latin typeface="Arial" panose="020B0604020202020204" pitchFamily="34" charset="0"/>
                <a:ea typeface="宋体" panose="02010600030101010101" pitchFamily="2" charset="-122"/>
                <a:cs typeface="Arial" panose="020B0604020202020204" pitchFamily="34" charset="0"/>
              </a:endParaRPr>
            </a:p>
          </p:txBody>
        </p:sp>
        <p:sp>
          <p:nvSpPr>
            <p:cNvPr id="85002" name="Rectangle 5"/>
            <p:cNvSpPr>
              <a:spLocks noChangeArrowheads="1"/>
            </p:cNvSpPr>
            <p:nvPr/>
          </p:nvSpPr>
          <p:spPr bwMode="auto">
            <a:xfrm>
              <a:off x="134" y="484"/>
              <a:ext cx="4474" cy="359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85003" name="Rectangle 4"/>
            <p:cNvSpPr>
              <a:spLocks noChangeArrowheads="1"/>
            </p:cNvSpPr>
            <p:nvPr/>
          </p:nvSpPr>
          <p:spPr bwMode="auto">
            <a:xfrm>
              <a:off x="134" y="1755"/>
              <a:ext cx="4474" cy="232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85004" name="Rectangle 3"/>
            <p:cNvSpPr>
              <a:spLocks noChangeArrowheads="1"/>
            </p:cNvSpPr>
            <p:nvPr/>
          </p:nvSpPr>
          <p:spPr bwMode="auto">
            <a:xfrm>
              <a:off x="177" y="512"/>
              <a:ext cx="4347"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800">
                  <a:solidFill>
                    <a:srgbClr val="000000"/>
                  </a:solidFill>
                  <a:latin typeface="Arial" panose="020B0604020202020204" pitchFamily="34" charset="0"/>
                  <a:ea typeface="宋体" panose="02010600030101010101" pitchFamily="2" charset="-122"/>
                  <a:cs typeface="Arial" panose="020B0604020202020204" pitchFamily="34" charset="0"/>
                </a:rPr>
                <a:t>-	id : int</a:t>
              </a:r>
              <a:endParaRPr kumimoji="0" lang="en-US" altLang="zh-CN" sz="1100">
                <a:latin typeface="Arial" panose="020B0604020202020204" pitchFamily="34" charset="0"/>
                <a:ea typeface="宋体" panose="02010600030101010101" pitchFamily="2" charset="-122"/>
                <a:cs typeface="Arial" panose="020B0604020202020204" pitchFamily="34" charset="0"/>
              </a:endParaRPr>
            </a:p>
            <a:p>
              <a:r>
                <a:rPr kumimoji="0" lang="en-US" altLang="zh-CN" sz="1800">
                  <a:solidFill>
                    <a:srgbClr val="000000"/>
                  </a:solidFill>
                  <a:latin typeface="Arial" panose="020B0604020202020204" pitchFamily="34" charset="0"/>
                  <a:ea typeface="宋体" panose="02010600030101010101" pitchFamily="2" charset="-122"/>
                  <a:cs typeface="Arial" panose="020B0604020202020204" pitchFamily="34" charset="0"/>
                </a:rPr>
                <a:t>-	balance : double</a:t>
              </a:r>
              <a:endParaRPr kumimoji="0" lang="en-US" altLang="zh-CN" sz="1100">
                <a:latin typeface="Arial" panose="020B0604020202020204" pitchFamily="34" charset="0"/>
                <a:ea typeface="宋体" panose="02010600030101010101" pitchFamily="2" charset="-122"/>
                <a:cs typeface="Arial" panose="020B0604020202020204" pitchFamily="34" charset="0"/>
              </a:endParaRPr>
            </a:p>
            <a:p>
              <a:r>
                <a:rPr kumimoji="0" lang="en-US" altLang="zh-CN" sz="1800">
                  <a:solidFill>
                    <a:srgbClr val="000000"/>
                  </a:solidFill>
                  <a:latin typeface="Arial" panose="020B0604020202020204" pitchFamily="34" charset="0"/>
                  <a:ea typeface="宋体" panose="02010600030101010101" pitchFamily="2" charset="-122"/>
                  <a:cs typeface="Arial" panose="020B0604020202020204" pitchFamily="34" charset="0"/>
                </a:rPr>
                <a:t>-	rate : double</a:t>
              </a:r>
              <a:endParaRPr kumimoji="0" lang="en-US" altLang="zh-CN" sz="1100">
                <a:latin typeface="Arial" panose="020B0604020202020204" pitchFamily="34" charset="0"/>
                <a:ea typeface="宋体" panose="02010600030101010101" pitchFamily="2" charset="-122"/>
                <a:cs typeface="Arial" panose="020B0604020202020204" pitchFamily="34" charset="0"/>
              </a:endParaRPr>
            </a:p>
            <a:p>
              <a:r>
                <a:rPr kumimoji="0" lang="en-US" altLang="zh-CN" sz="1800">
                  <a:solidFill>
                    <a:srgbClr val="000000"/>
                  </a:solidFill>
                  <a:latin typeface="Arial" panose="020B0604020202020204" pitchFamily="34" charset="0"/>
                  <a:ea typeface="宋体" panose="02010600030101010101" pitchFamily="2" charset="-122"/>
                  <a:cs typeface="Arial" panose="020B0604020202020204" pitchFamily="34" charset="0"/>
                </a:rPr>
                <a:t>-	lastDate : int</a:t>
              </a:r>
              <a:endParaRPr kumimoji="0" lang="en-US" altLang="zh-CN" sz="1100">
                <a:latin typeface="Arial" panose="020B0604020202020204" pitchFamily="34" charset="0"/>
                <a:ea typeface="宋体" panose="02010600030101010101" pitchFamily="2" charset="-122"/>
                <a:cs typeface="Arial" panose="020B0604020202020204" pitchFamily="34" charset="0"/>
              </a:endParaRPr>
            </a:p>
            <a:p>
              <a:r>
                <a:rPr kumimoji="0" lang="en-US" altLang="zh-CN" sz="1800">
                  <a:solidFill>
                    <a:srgbClr val="000000"/>
                  </a:solidFill>
                  <a:latin typeface="Arial" panose="020B0604020202020204" pitchFamily="34" charset="0"/>
                  <a:ea typeface="宋体" panose="02010600030101010101" pitchFamily="2" charset="-122"/>
                  <a:cs typeface="Arial" panose="020B0604020202020204" pitchFamily="34" charset="0"/>
                </a:rPr>
                <a:t>-	accumulation : double</a:t>
              </a:r>
              <a:endParaRPr kumimoji="0" lang="en-US" altLang="zh-CN" sz="4000">
                <a:latin typeface="Arial" panose="020B0604020202020204" pitchFamily="34" charset="0"/>
                <a:ea typeface="宋体" panose="02010600030101010101" pitchFamily="2" charset="-122"/>
                <a:cs typeface="Arial" panose="020B0604020202020204" pitchFamily="34" charset="0"/>
              </a:endParaRPr>
            </a:p>
          </p:txBody>
        </p:sp>
        <p:sp>
          <p:nvSpPr>
            <p:cNvPr id="85005" name="Rectangle 2"/>
            <p:cNvSpPr>
              <a:spLocks noChangeArrowheads="1"/>
            </p:cNvSpPr>
            <p:nvPr/>
          </p:nvSpPr>
          <p:spPr bwMode="auto">
            <a:xfrm>
              <a:off x="179" y="1755"/>
              <a:ext cx="4695" cy="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904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90488"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record(date: </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int</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amount : double)</a:t>
              </a:r>
              <a:endParaRPr kumimoji="0" lang="en-US" altLang="zh-CN" sz="1100" dirty="0">
                <a:latin typeface="Arial" panose="020B0604020202020204" pitchFamily="34" charset="0"/>
                <a:ea typeface="宋体" panose="02010600030101010101" pitchFamily="2" charset="-122"/>
                <a:cs typeface="Arial" panose="020B0604020202020204" pitchFamily="34" charset="0"/>
              </a:endParaRPr>
            </a:p>
            <a:p>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accumulate(date : </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int</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 double</a:t>
              </a:r>
              <a:endParaRPr kumimoji="0" lang="en-US" altLang="zh-CN" sz="1100" dirty="0">
                <a:latin typeface="Arial" panose="020B0604020202020204" pitchFamily="34" charset="0"/>
                <a:ea typeface="宋体" panose="02010600030101010101" pitchFamily="2" charset="-122"/>
                <a:cs typeface="Arial" panose="020B0604020202020204" pitchFamily="34" charset="0"/>
              </a:endParaRPr>
            </a:p>
            <a:p>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SavingsAccount</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(date : </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int</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id : </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int</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rate : double)</a:t>
              </a:r>
              <a:endParaRPr kumimoji="0" lang="en-US" altLang="zh-CN" sz="1100" dirty="0">
                <a:latin typeface="Arial" panose="020B0604020202020204" pitchFamily="34" charset="0"/>
                <a:ea typeface="宋体" panose="02010600030101010101" pitchFamily="2" charset="-122"/>
                <a:cs typeface="Arial" panose="020B0604020202020204" pitchFamily="34" charset="0"/>
              </a:endParaRPr>
            </a:p>
            <a:p>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getId</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 </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int</a:t>
              </a:r>
              <a:endParaRPr kumimoji="0" lang="en-US" altLang="zh-CN" sz="1100" dirty="0">
                <a:latin typeface="Arial" panose="020B0604020202020204" pitchFamily="34" charset="0"/>
                <a:ea typeface="宋体" panose="02010600030101010101" pitchFamily="2" charset="-122"/>
                <a:cs typeface="Arial" panose="020B0604020202020204" pitchFamily="34" charset="0"/>
              </a:endParaRPr>
            </a:p>
            <a:p>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getBalance</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 double</a:t>
              </a:r>
              <a:endParaRPr kumimoji="0" lang="en-US" altLang="zh-CN" sz="1100" dirty="0">
                <a:latin typeface="Arial" panose="020B0604020202020204" pitchFamily="34" charset="0"/>
                <a:ea typeface="宋体" panose="02010600030101010101" pitchFamily="2" charset="-122"/>
                <a:cs typeface="Arial" panose="020B0604020202020204" pitchFamily="34" charset="0"/>
              </a:endParaRPr>
            </a:p>
            <a:p>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getRate</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 double</a:t>
              </a:r>
              <a:endParaRPr kumimoji="0" lang="en-US" altLang="zh-CN" sz="1100" dirty="0">
                <a:latin typeface="Arial" panose="020B0604020202020204" pitchFamily="34" charset="0"/>
                <a:ea typeface="宋体" panose="02010600030101010101" pitchFamily="2" charset="-122"/>
                <a:cs typeface="Arial" panose="020B0604020202020204" pitchFamily="34" charset="0"/>
              </a:endParaRPr>
            </a:p>
            <a:p>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+show()</a:t>
              </a:r>
              <a:endParaRPr kumimoji="0" lang="en-US" altLang="zh-CN" sz="1100" dirty="0">
                <a:latin typeface="Arial" panose="020B0604020202020204" pitchFamily="34" charset="0"/>
                <a:ea typeface="宋体" panose="02010600030101010101" pitchFamily="2" charset="-122"/>
                <a:cs typeface="Arial" panose="020B0604020202020204" pitchFamily="34" charset="0"/>
              </a:endParaRPr>
            </a:p>
            <a:p>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+deposit(date : </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int</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amount : double)</a:t>
              </a:r>
              <a:endParaRPr kumimoji="0" lang="en-US" altLang="zh-CN" sz="1100" dirty="0">
                <a:latin typeface="Arial" panose="020B0604020202020204" pitchFamily="34" charset="0"/>
                <a:ea typeface="宋体" panose="02010600030101010101" pitchFamily="2" charset="-122"/>
                <a:cs typeface="Arial" panose="020B0604020202020204" pitchFamily="34" charset="0"/>
              </a:endParaRPr>
            </a:p>
            <a:p>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+withdraw(date : </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int</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 amount : double)</a:t>
              </a:r>
              <a:endParaRPr kumimoji="0" lang="en-US" altLang="zh-CN" sz="1100" dirty="0">
                <a:latin typeface="Arial" panose="020B0604020202020204" pitchFamily="34" charset="0"/>
                <a:ea typeface="宋体" panose="02010600030101010101" pitchFamily="2" charset="-122"/>
                <a:cs typeface="Arial" panose="020B0604020202020204" pitchFamily="34" charset="0"/>
              </a:endParaRPr>
            </a:p>
            <a:p>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+settle(date : </a:t>
              </a:r>
              <a:r>
                <a:rPr kumimoji="0" lang="en-US" altLang="zh-CN" sz="1800" dirty="0" err="1">
                  <a:solidFill>
                    <a:srgbClr val="000000"/>
                  </a:solidFill>
                  <a:latin typeface="Arial" panose="020B0604020202020204" pitchFamily="34" charset="0"/>
                  <a:ea typeface="宋体" panose="02010600030101010101" pitchFamily="2" charset="-122"/>
                  <a:cs typeface="Arial" panose="020B0604020202020204" pitchFamily="34" charset="0"/>
                </a:rPr>
                <a:t>int</a:t>
              </a:r>
              <a:r>
                <a:rPr kumimoji="0" lang="en-US" altLang="zh-CN" sz="1800" dirty="0">
                  <a:solidFill>
                    <a:srgbClr val="000000"/>
                  </a:solidFill>
                  <a:latin typeface="Arial" panose="020B0604020202020204" pitchFamily="34" charset="0"/>
                  <a:ea typeface="宋体" panose="02010600030101010101" pitchFamily="2" charset="-122"/>
                  <a:cs typeface="Arial" panose="020B0604020202020204" pitchFamily="34" charset="0"/>
                </a:rPr>
                <a:t>)</a:t>
              </a:r>
              <a:endParaRPr kumimoji="0" lang="en-US" altLang="zh-CN" sz="4000" dirty="0">
                <a:latin typeface="Arial" panose="020B0604020202020204" pitchFamily="34" charset="0"/>
                <a:ea typeface="宋体" panose="02010600030101010101" pitchFamily="2" charset="-122"/>
                <a:cs typeface="Arial" panose="020B0604020202020204" pitchFamily="34" charset="0"/>
              </a:endParaRPr>
            </a:p>
          </p:txBody>
        </p:sp>
      </p:grpSp>
      <p:sp>
        <p:nvSpPr>
          <p:cNvPr id="1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90</a:t>
            </a:fld>
            <a:endParaRPr lang="en-US" altLang="zh-CN" dirty="0"/>
          </a:p>
        </p:txBody>
      </p:sp>
    </p:spTree>
    <p:extLst>
      <p:ext uri="{BB962C8B-B14F-4D97-AF65-F5344CB8AC3E}">
        <p14:creationId xmlns:p14="http://schemas.microsoft.com/office/powerpoint/2010/main" val="2453038103"/>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0" y="950913"/>
            <a:ext cx="6704013" cy="954087"/>
          </a:xfrm>
        </p:spPr>
        <p:txBody>
          <a:bodyPr/>
          <a:lstStyle/>
          <a:p>
            <a:pPr algn="l" eaLnBrk="1" hangingPunct="1"/>
            <a:r>
              <a:rPr lang="en-US" altLang="zh-CN" dirty="0"/>
              <a:t>4.7.2 </a:t>
            </a:r>
            <a:r>
              <a:rPr lang="zh-CN" altLang="en-US" dirty="0"/>
              <a:t>源程序及说明</a:t>
            </a:r>
            <a:r>
              <a:rPr lang="en-US" altLang="zh-CN" dirty="0"/>
              <a:t>——</a:t>
            </a:r>
            <a:r>
              <a:rPr lang="zh-CN" altLang="en-US" dirty="0"/>
              <a:t>例</a:t>
            </a:r>
            <a:r>
              <a:rPr lang="en-US" altLang="zh-CN" dirty="0"/>
              <a:t>4-9</a:t>
            </a:r>
            <a:endParaRPr lang="zh-CN" altLang="en-US" dirty="0"/>
          </a:p>
        </p:txBody>
      </p:sp>
      <p:sp>
        <p:nvSpPr>
          <p:cNvPr id="86019" name="内容占位符 2"/>
          <p:cNvSpPr>
            <a:spLocks noGrp="1"/>
          </p:cNvSpPr>
          <p:nvPr>
            <p:ph idx="1"/>
          </p:nvPr>
        </p:nvSpPr>
        <p:spPr>
          <a:xfrm>
            <a:off x="550068" y="1752600"/>
            <a:ext cx="8029575" cy="4724400"/>
          </a:xfrm>
          <a:solidFill>
            <a:srgbClr val="85FFFF"/>
          </a:solidFill>
        </p:spPr>
        <p:txBody>
          <a:bodyPr/>
          <a:lstStyle/>
          <a:p>
            <a:pPr eaLnBrk="1" hangingPunct="1">
              <a:lnSpc>
                <a:spcPct val="80000"/>
              </a:lnSpc>
              <a:buFont typeface="Georgia" panose="02040502050405020303" pitchFamily="18" charset="0"/>
              <a:buNone/>
            </a:pPr>
            <a:r>
              <a:rPr lang="en-US" altLang="zh-CN" sz="1800" dirty="0"/>
              <a:t>//4_9.cpp</a:t>
            </a:r>
          </a:p>
          <a:p>
            <a:pPr eaLnBrk="1" hangingPunct="1">
              <a:lnSpc>
                <a:spcPct val="80000"/>
              </a:lnSpc>
              <a:buFont typeface="Georgia" panose="02040502050405020303" pitchFamily="18" charset="0"/>
              <a:buNone/>
            </a:pPr>
            <a:r>
              <a:rPr lang="en-US" altLang="zh-CN" sz="1800" dirty="0"/>
              <a:t>#include &lt;</a:t>
            </a:r>
            <a:r>
              <a:rPr lang="en-US" altLang="zh-CN" sz="1800" dirty="0" err="1"/>
              <a:t>iostream</a:t>
            </a:r>
            <a:r>
              <a:rPr lang="en-US" altLang="zh-CN" sz="1800" dirty="0"/>
              <a:t>&gt;</a:t>
            </a:r>
          </a:p>
          <a:p>
            <a:pPr eaLnBrk="1" hangingPunct="1">
              <a:lnSpc>
                <a:spcPct val="80000"/>
              </a:lnSpc>
              <a:buFont typeface="Georgia" panose="02040502050405020303" pitchFamily="18" charset="0"/>
              <a:buNone/>
            </a:pPr>
            <a:r>
              <a:rPr lang="en-US" altLang="zh-CN" sz="1800" dirty="0"/>
              <a:t>#include &lt;</a:t>
            </a:r>
            <a:r>
              <a:rPr lang="en-US" altLang="zh-CN" sz="1800" dirty="0" err="1"/>
              <a:t>cmath</a:t>
            </a:r>
            <a:r>
              <a:rPr lang="en-US" altLang="zh-CN" sz="1800" dirty="0"/>
              <a:t>&gt;</a:t>
            </a:r>
          </a:p>
          <a:p>
            <a:pPr eaLnBrk="1" hangingPunct="1">
              <a:lnSpc>
                <a:spcPct val="80000"/>
              </a:lnSpc>
              <a:buFont typeface="Georgia" panose="02040502050405020303" pitchFamily="18" charset="0"/>
              <a:buNone/>
            </a:pPr>
            <a:r>
              <a:rPr lang="en-US" altLang="zh-CN" sz="1800" dirty="0"/>
              <a:t>using namespace </a:t>
            </a:r>
            <a:r>
              <a:rPr lang="en-US" altLang="zh-CN" sz="1800" dirty="0" err="1"/>
              <a:t>std</a:t>
            </a:r>
            <a:r>
              <a:rPr lang="en-US" altLang="zh-CN" sz="1800" dirty="0"/>
              <a:t>;</a:t>
            </a:r>
          </a:p>
          <a:p>
            <a:pPr eaLnBrk="1" hangingPunct="1">
              <a:lnSpc>
                <a:spcPct val="80000"/>
              </a:lnSpc>
              <a:buFont typeface="Georgia" panose="02040502050405020303" pitchFamily="18" charset="0"/>
              <a:buNone/>
            </a:pPr>
            <a:r>
              <a:rPr lang="en-US" altLang="zh-CN" sz="1800" dirty="0"/>
              <a:t>class </a:t>
            </a:r>
            <a:r>
              <a:rPr lang="en-US" altLang="zh-CN" sz="1800" dirty="0" err="1"/>
              <a:t>SavingsAccount</a:t>
            </a:r>
            <a:r>
              <a:rPr lang="en-US" altLang="zh-CN" sz="1800" dirty="0"/>
              <a:t> { //</a:t>
            </a:r>
            <a:r>
              <a:rPr lang="zh-CN" altLang="en-US" sz="1800" dirty="0"/>
              <a:t>储蓄账户类</a:t>
            </a:r>
          </a:p>
          <a:p>
            <a:pPr eaLnBrk="1" hangingPunct="1">
              <a:lnSpc>
                <a:spcPct val="80000"/>
              </a:lnSpc>
              <a:buFont typeface="Georgia" panose="02040502050405020303" pitchFamily="18" charset="0"/>
              <a:buNone/>
            </a:pPr>
            <a:r>
              <a:rPr lang="en-US" altLang="zh-CN" sz="1800" dirty="0"/>
              <a:t>private:</a:t>
            </a:r>
          </a:p>
          <a:p>
            <a:pPr eaLnBrk="1" hangingPunct="1">
              <a:lnSpc>
                <a:spcPct val="80000"/>
              </a:lnSpc>
              <a:buFont typeface="Georgia" panose="02040502050405020303" pitchFamily="18" charset="0"/>
              <a:buNone/>
            </a:pPr>
            <a:r>
              <a:rPr lang="en-US" altLang="zh-CN" sz="1800" dirty="0"/>
              <a:t>	</a:t>
            </a:r>
            <a:r>
              <a:rPr lang="en-US" altLang="zh-CN" sz="1800" dirty="0" err="1"/>
              <a:t>int</a:t>
            </a:r>
            <a:r>
              <a:rPr lang="en-US" altLang="zh-CN" sz="1800" dirty="0"/>
              <a:t> id;				//</a:t>
            </a:r>
            <a:r>
              <a:rPr lang="zh-CN" altLang="en-US" sz="1800" dirty="0"/>
              <a:t>账号</a:t>
            </a:r>
          </a:p>
          <a:p>
            <a:pPr eaLnBrk="1" hangingPunct="1">
              <a:lnSpc>
                <a:spcPct val="80000"/>
              </a:lnSpc>
              <a:buFont typeface="Georgia" panose="02040502050405020303" pitchFamily="18" charset="0"/>
              <a:buNone/>
            </a:pPr>
            <a:r>
              <a:rPr lang="zh-CN" altLang="en-US" sz="1800" dirty="0"/>
              <a:t>	</a:t>
            </a:r>
            <a:r>
              <a:rPr lang="en-US" altLang="zh-CN" sz="1800" dirty="0"/>
              <a:t>double balance;		//</a:t>
            </a:r>
            <a:r>
              <a:rPr lang="zh-CN" altLang="en-US" sz="1800" dirty="0"/>
              <a:t>余额</a:t>
            </a:r>
          </a:p>
          <a:p>
            <a:pPr eaLnBrk="1" hangingPunct="1">
              <a:lnSpc>
                <a:spcPct val="80000"/>
              </a:lnSpc>
              <a:buFont typeface="Georgia" panose="02040502050405020303" pitchFamily="18" charset="0"/>
              <a:buNone/>
            </a:pPr>
            <a:r>
              <a:rPr lang="zh-CN" altLang="en-US" sz="1800" dirty="0"/>
              <a:t>	</a:t>
            </a:r>
            <a:r>
              <a:rPr lang="en-US" altLang="zh-CN" sz="1800" dirty="0"/>
              <a:t>double rate;		//</a:t>
            </a:r>
            <a:r>
              <a:rPr lang="zh-CN" altLang="en-US" sz="1800" dirty="0"/>
              <a:t>存款的年利率</a:t>
            </a:r>
          </a:p>
          <a:p>
            <a:pPr eaLnBrk="1" hangingPunct="1">
              <a:lnSpc>
                <a:spcPct val="80000"/>
              </a:lnSpc>
              <a:buFont typeface="Georgia" panose="02040502050405020303" pitchFamily="18" charset="0"/>
              <a:buNone/>
            </a:pPr>
            <a:r>
              <a:rPr lang="zh-CN" altLang="en-US" sz="1800" dirty="0"/>
              <a:t>	</a:t>
            </a:r>
            <a:r>
              <a:rPr lang="en-US" altLang="zh-CN" sz="1800" dirty="0" err="1"/>
              <a:t>int</a:t>
            </a:r>
            <a:r>
              <a:rPr lang="en-US" altLang="zh-CN" sz="1800" dirty="0"/>
              <a:t> </a:t>
            </a:r>
            <a:r>
              <a:rPr lang="en-US" altLang="zh-CN" sz="1800" dirty="0" err="1"/>
              <a:t>lastDate</a:t>
            </a:r>
            <a:r>
              <a:rPr lang="en-US" altLang="zh-CN" sz="1800" dirty="0"/>
              <a:t>;		//</a:t>
            </a:r>
            <a:r>
              <a:rPr lang="zh-CN" altLang="en-US" sz="1800" dirty="0"/>
              <a:t>上次变更余额的时期</a:t>
            </a:r>
          </a:p>
          <a:p>
            <a:pPr eaLnBrk="1" hangingPunct="1">
              <a:lnSpc>
                <a:spcPct val="80000"/>
              </a:lnSpc>
              <a:buFont typeface="Georgia" panose="02040502050405020303" pitchFamily="18" charset="0"/>
              <a:buNone/>
            </a:pPr>
            <a:r>
              <a:rPr lang="zh-CN" altLang="en-US" sz="1800" dirty="0"/>
              <a:t>	</a:t>
            </a:r>
            <a:r>
              <a:rPr lang="en-US" altLang="zh-CN" sz="1800" dirty="0"/>
              <a:t>double accumulation;	//</a:t>
            </a:r>
            <a:r>
              <a:rPr lang="zh-CN" altLang="en-US" sz="1800" dirty="0"/>
              <a:t>余额按日累加之和</a:t>
            </a:r>
          </a:p>
          <a:p>
            <a:pPr eaLnBrk="1" hangingPunct="1">
              <a:lnSpc>
                <a:spcPct val="80000"/>
              </a:lnSpc>
              <a:buFont typeface="Georgia" panose="02040502050405020303" pitchFamily="18" charset="0"/>
              <a:buNone/>
            </a:pPr>
            <a:r>
              <a:rPr lang="zh-CN" altLang="en-US" sz="1800" dirty="0"/>
              <a:t>	</a:t>
            </a:r>
            <a:r>
              <a:rPr lang="en-US" altLang="zh-CN" sz="1800" dirty="0"/>
              <a:t>//</a:t>
            </a:r>
            <a:r>
              <a:rPr lang="zh-CN" altLang="en-US" sz="1800" dirty="0"/>
              <a:t>记录一笔帐，</a:t>
            </a:r>
            <a:r>
              <a:rPr lang="en-US" altLang="zh-CN" sz="1800" dirty="0"/>
              <a:t>date</a:t>
            </a:r>
            <a:r>
              <a:rPr lang="zh-CN" altLang="en-US" sz="1800" dirty="0"/>
              <a:t>为日期，</a:t>
            </a:r>
            <a:r>
              <a:rPr lang="en-US" altLang="zh-CN" sz="1800" dirty="0"/>
              <a:t>amount</a:t>
            </a:r>
            <a:r>
              <a:rPr lang="zh-CN" altLang="en-US" sz="1800" dirty="0"/>
              <a:t>为金额，</a:t>
            </a:r>
            <a:r>
              <a:rPr lang="en-US" altLang="zh-CN" sz="1800" dirty="0" err="1"/>
              <a:t>desc</a:t>
            </a:r>
            <a:r>
              <a:rPr lang="zh-CN" altLang="en-US" sz="1800" dirty="0"/>
              <a:t>为说明</a:t>
            </a:r>
          </a:p>
          <a:p>
            <a:pPr eaLnBrk="1" hangingPunct="1">
              <a:lnSpc>
                <a:spcPct val="80000"/>
              </a:lnSpc>
              <a:buFont typeface="Georgia" panose="02040502050405020303" pitchFamily="18" charset="0"/>
              <a:buNone/>
            </a:pPr>
            <a:r>
              <a:rPr lang="zh-CN" altLang="en-US" sz="1800" dirty="0"/>
              <a:t>	</a:t>
            </a:r>
            <a:r>
              <a:rPr lang="en-US" altLang="zh-CN" sz="1800" dirty="0"/>
              <a:t>void record(</a:t>
            </a:r>
            <a:r>
              <a:rPr lang="en-US" altLang="zh-CN" sz="1800" dirty="0" err="1"/>
              <a:t>int</a:t>
            </a:r>
            <a:r>
              <a:rPr lang="en-US" altLang="zh-CN" sz="1800" dirty="0"/>
              <a:t> date, double amount);</a:t>
            </a:r>
          </a:p>
          <a:p>
            <a:pPr eaLnBrk="1" hangingPunct="1">
              <a:lnSpc>
                <a:spcPct val="80000"/>
              </a:lnSpc>
              <a:buFont typeface="Georgia" panose="02040502050405020303" pitchFamily="18" charset="0"/>
              <a:buNone/>
            </a:pPr>
            <a:r>
              <a:rPr lang="en-US" altLang="zh-CN" sz="1800" dirty="0"/>
              <a:t>	//</a:t>
            </a:r>
            <a:r>
              <a:rPr lang="zh-CN" altLang="en-US" sz="1800" dirty="0"/>
              <a:t>获得到指定日期为止的存款金额按日累积值</a:t>
            </a:r>
          </a:p>
          <a:p>
            <a:pPr eaLnBrk="1" hangingPunct="1">
              <a:lnSpc>
                <a:spcPct val="80000"/>
              </a:lnSpc>
              <a:buFont typeface="Georgia" panose="02040502050405020303" pitchFamily="18" charset="0"/>
              <a:buNone/>
            </a:pPr>
            <a:r>
              <a:rPr lang="zh-CN" altLang="en-US" sz="1800" dirty="0"/>
              <a:t>	</a:t>
            </a:r>
            <a:r>
              <a:rPr lang="en-US" altLang="zh-CN" sz="1800" dirty="0"/>
              <a:t>double accumulate(</a:t>
            </a:r>
            <a:r>
              <a:rPr lang="en-US" altLang="zh-CN" sz="1800" dirty="0" err="1"/>
              <a:t>int</a:t>
            </a:r>
            <a:r>
              <a:rPr lang="en-US" altLang="zh-CN" sz="1800" dirty="0"/>
              <a:t> date) </a:t>
            </a:r>
            <a:r>
              <a:rPr lang="en-US" altLang="zh-CN" sz="1800" dirty="0" err="1"/>
              <a:t>const</a:t>
            </a:r>
            <a:r>
              <a:rPr lang="en-US" altLang="zh-CN" sz="1800" dirty="0"/>
              <a:t> {</a:t>
            </a:r>
          </a:p>
          <a:p>
            <a:pPr eaLnBrk="1" hangingPunct="1">
              <a:lnSpc>
                <a:spcPct val="80000"/>
              </a:lnSpc>
              <a:buFont typeface="Georgia" panose="02040502050405020303" pitchFamily="18" charset="0"/>
              <a:buNone/>
            </a:pPr>
            <a:r>
              <a:rPr lang="en-US" altLang="zh-CN" sz="1800" dirty="0"/>
              <a:t>		return accumulation + balance * (date - </a:t>
            </a:r>
            <a:r>
              <a:rPr lang="en-US" altLang="zh-CN" sz="1800" dirty="0" err="1"/>
              <a:t>lastDate</a:t>
            </a:r>
            <a:r>
              <a:rPr lang="en-US" altLang="zh-CN" sz="1800" dirty="0"/>
              <a:t>);</a:t>
            </a:r>
          </a:p>
          <a:p>
            <a:pPr eaLnBrk="1" hangingPunct="1">
              <a:lnSpc>
                <a:spcPct val="80000"/>
              </a:lnSpc>
              <a:buFont typeface="Georgia" panose="02040502050405020303" pitchFamily="18" charset="0"/>
              <a:buNone/>
            </a:pPr>
            <a:r>
              <a:rPr lang="en-US" altLang="zh-CN" sz="1800" dirty="0"/>
              <a:t>	}</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91</a:t>
            </a:fld>
            <a:endParaRPr lang="en-US" altLang="zh-CN" dirty="0"/>
          </a:p>
        </p:txBody>
      </p:sp>
      <p:sp>
        <p:nvSpPr>
          <p:cNvPr id="7" name="标题 4"/>
          <p:cNvSpPr txBox="1">
            <a:spLocks/>
          </p:cNvSpPr>
          <p:nvPr/>
        </p:nvSpPr>
        <p:spPr>
          <a:xfrm>
            <a:off x="671513" y="243121"/>
            <a:ext cx="77866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4.7 </a:t>
            </a:r>
            <a:r>
              <a:rPr lang="zh-CN" altLang="en-US" dirty="0"/>
              <a:t>综合实例</a:t>
            </a:r>
            <a:endParaRPr lang="en-US" altLang="zh-CN" dirty="0"/>
          </a:p>
          <a:p>
            <a:r>
              <a:rPr lang="en-US" altLang="zh-CN" dirty="0"/>
              <a:t>——</a:t>
            </a:r>
            <a:r>
              <a:rPr lang="zh-CN" altLang="en-US" dirty="0"/>
              <a:t>个人银行账户管理程序</a:t>
            </a:r>
          </a:p>
        </p:txBody>
      </p:sp>
    </p:spTree>
    <p:extLst>
      <p:ext uri="{BB962C8B-B14F-4D97-AF65-F5344CB8AC3E}">
        <p14:creationId xmlns:p14="http://schemas.microsoft.com/office/powerpoint/2010/main" val="3861779662"/>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142875" y="1143000"/>
            <a:ext cx="8858250" cy="5638800"/>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1800" dirty="0"/>
              <a:t>public:</a:t>
            </a:r>
          </a:p>
          <a:p>
            <a:pPr eaLnBrk="1" hangingPunct="1">
              <a:lnSpc>
                <a:spcPct val="100000"/>
              </a:lnSpc>
              <a:spcBef>
                <a:spcPts val="0"/>
              </a:spcBef>
              <a:buFont typeface="Georgia" panose="02040502050405020303" pitchFamily="18" charset="0"/>
              <a:buNone/>
            </a:pPr>
            <a:r>
              <a:rPr lang="en-US" altLang="zh-CN" sz="1800" dirty="0"/>
              <a:t>	//</a:t>
            </a:r>
            <a:r>
              <a:rPr lang="zh-CN" altLang="en-US" sz="1800" dirty="0"/>
              <a:t>构造函数</a:t>
            </a:r>
          </a:p>
          <a:p>
            <a:pPr eaLnBrk="1" hangingPunct="1">
              <a:lnSpc>
                <a:spcPct val="100000"/>
              </a:lnSpc>
              <a:spcBef>
                <a:spcPts val="0"/>
              </a:spcBef>
              <a:buFont typeface="Georgia" panose="02040502050405020303" pitchFamily="18" charset="0"/>
              <a:buNone/>
            </a:pPr>
            <a:r>
              <a:rPr lang="zh-CN" altLang="en-US" sz="1800" dirty="0"/>
              <a:t>	</a:t>
            </a:r>
            <a:r>
              <a:rPr lang="en-US" altLang="zh-CN" sz="1800" dirty="0" err="1"/>
              <a:t>SavingsAccount</a:t>
            </a:r>
            <a:r>
              <a:rPr lang="en-US" altLang="zh-CN" sz="1800" dirty="0"/>
              <a:t>(</a:t>
            </a:r>
            <a:r>
              <a:rPr lang="en-US" altLang="zh-CN" sz="1800" dirty="0" err="1"/>
              <a:t>int</a:t>
            </a:r>
            <a:r>
              <a:rPr lang="en-US" altLang="zh-CN" sz="1800" dirty="0"/>
              <a:t> date, </a:t>
            </a:r>
            <a:r>
              <a:rPr lang="en-US" altLang="zh-CN" sz="1800" dirty="0" err="1"/>
              <a:t>int</a:t>
            </a:r>
            <a:r>
              <a:rPr lang="en-US" altLang="zh-CN" sz="1800" dirty="0"/>
              <a:t> id, double rate);</a:t>
            </a:r>
          </a:p>
          <a:p>
            <a:pPr eaLnBrk="1" hangingPunct="1">
              <a:lnSpc>
                <a:spcPct val="100000"/>
              </a:lnSpc>
              <a:spcBef>
                <a:spcPts val="0"/>
              </a:spcBef>
              <a:buFont typeface="Georgia" panose="02040502050405020303" pitchFamily="18" charset="0"/>
              <a:buNone/>
            </a:pPr>
            <a:r>
              <a:rPr lang="en-US" altLang="zh-CN" sz="1800" dirty="0"/>
              <a:t>	</a:t>
            </a:r>
            <a:r>
              <a:rPr lang="en-US" altLang="zh-CN" sz="1800" dirty="0" err="1"/>
              <a:t>int</a:t>
            </a:r>
            <a:r>
              <a:rPr lang="en-US" altLang="zh-CN" sz="1800" dirty="0"/>
              <a:t> </a:t>
            </a:r>
            <a:r>
              <a:rPr lang="en-US" altLang="zh-CN" sz="1800" dirty="0" err="1"/>
              <a:t>getId</a:t>
            </a:r>
            <a:r>
              <a:rPr lang="en-US" altLang="zh-CN" sz="1800" dirty="0"/>
              <a:t>() { return id; }</a:t>
            </a:r>
          </a:p>
          <a:p>
            <a:pPr eaLnBrk="1" hangingPunct="1">
              <a:lnSpc>
                <a:spcPct val="100000"/>
              </a:lnSpc>
              <a:spcBef>
                <a:spcPts val="0"/>
              </a:spcBef>
              <a:buFont typeface="Georgia" panose="02040502050405020303" pitchFamily="18" charset="0"/>
              <a:buNone/>
            </a:pPr>
            <a:r>
              <a:rPr lang="en-US" altLang="zh-CN" sz="1800" dirty="0"/>
              <a:t>	double </a:t>
            </a:r>
            <a:r>
              <a:rPr lang="en-US" altLang="zh-CN" sz="1800" dirty="0" err="1"/>
              <a:t>getBalance</a:t>
            </a:r>
            <a:r>
              <a:rPr lang="en-US" altLang="zh-CN" sz="1800" dirty="0"/>
              <a:t>() { return balance; }</a:t>
            </a:r>
          </a:p>
          <a:p>
            <a:pPr eaLnBrk="1" hangingPunct="1">
              <a:lnSpc>
                <a:spcPct val="100000"/>
              </a:lnSpc>
              <a:spcBef>
                <a:spcPts val="0"/>
              </a:spcBef>
              <a:buFont typeface="Georgia" panose="02040502050405020303" pitchFamily="18" charset="0"/>
              <a:buNone/>
            </a:pPr>
            <a:r>
              <a:rPr lang="en-US" altLang="zh-CN" sz="1800" dirty="0"/>
              <a:t>	double </a:t>
            </a:r>
            <a:r>
              <a:rPr lang="en-US" altLang="zh-CN" sz="1800" dirty="0" err="1"/>
              <a:t>getRate</a:t>
            </a:r>
            <a:r>
              <a:rPr lang="en-US" altLang="zh-CN" sz="1800" dirty="0"/>
              <a:t>() { return rate; }</a:t>
            </a:r>
          </a:p>
          <a:p>
            <a:pPr eaLnBrk="1" hangingPunct="1">
              <a:lnSpc>
                <a:spcPct val="100000"/>
              </a:lnSpc>
              <a:spcBef>
                <a:spcPts val="0"/>
              </a:spcBef>
              <a:buFont typeface="Georgia" panose="02040502050405020303" pitchFamily="18" charset="0"/>
              <a:buNone/>
            </a:pPr>
            <a:r>
              <a:rPr lang="en-US" altLang="zh-CN" sz="1800" dirty="0"/>
              <a:t>	void deposit(</a:t>
            </a:r>
            <a:r>
              <a:rPr lang="en-US" altLang="zh-CN" sz="1800" dirty="0" err="1"/>
              <a:t>int</a:t>
            </a:r>
            <a:r>
              <a:rPr lang="en-US" altLang="zh-CN" sz="1800" dirty="0"/>
              <a:t> date, double amount);	//</a:t>
            </a:r>
            <a:r>
              <a:rPr lang="zh-CN" altLang="en-US" sz="1800" dirty="0"/>
              <a:t>存入现金</a:t>
            </a:r>
          </a:p>
          <a:p>
            <a:pPr eaLnBrk="1" hangingPunct="1">
              <a:lnSpc>
                <a:spcPct val="100000"/>
              </a:lnSpc>
              <a:spcBef>
                <a:spcPts val="0"/>
              </a:spcBef>
              <a:buFont typeface="Georgia" panose="02040502050405020303" pitchFamily="18" charset="0"/>
              <a:buNone/>
            </a:pPr>
            <a:r>
              <a:rPr lang="zh-CN" altLang="en-US" sz="1800" dirty="0"/>
              <a:t>	</a:t>
            </a:r>
            <a:r>
              <a:rPr lang="en-US" altLang="zh-CN" sz="1800" dirty="0"/>
              <a:t>void withdraw(</a:t>
            </a:r>
            <a:r>
              <a:rPr lang="en-US" altLang="zh-CN" sz="1800" dirty="0" err="1"/>
              <a:t>int</a:t>
            </a:r>
            <a:r>
              <a:rPr lang="en-US" altLang="zh-CN" sz="1800" dirty="0"/>
              <a:t> date, double amount);	//</a:t>
            </a:r>
            <a:r>
              <a:rPr lang="zh-CN" altLang="en-US" sz="1800" dirty="0"/>
              <a:t>取出现金</a:t>
            </a:r>
          </a:p>
          <a:p>
            <a:pPr eaLnBrk="1" hangingPunct="1">
              <a:lnSpc>
                <a:spcPct val="100000"/>
              </a:lnSpc>
              <a:spcBef>
                <a:spcPts val="0"/>
              </a:spcBef>
              <a:buFont typeface="Georgia" panose="02040502050405020303" pitchFamily="18" charset="0"/>
              <a:buNone/>
            </a:pPr>
            <a:r>
              <a:rPr lang="zh-CN" altLang="en-US" sz="1800" dirty="0"/>
              <a:t>	</a:t>
            </a:r>
            <a:r>
              <a:rPr lang="en-US" altLang="zh-CN" sz="1800" dirty="0"/>
              <a:t>//</a:t>
            </a:r>
            <a:r>
              <a:rPr lang="zh-CN" altLang="en-US" sz="1800" dirty="0"/>
              <a:t>结算利息，每年</a:t>
            </a:r>
            <a:r>
              <a:rPr lang="en-US" altLang="zh-CN" sz="1800" dirty="0"/>
              <a:t>1</a:t>
            </a:r>
            <a:r>
              <a:rPr lang="zh-CN" altLang="en-US" sz="1800" dirty="0"/>
              <a:t>月</a:t>
            </a:r>
            <a:r>
              <a:rPr lang="en-US" altLang="zh-CN" sz="1800" dirty="0"/>
              <a:t>1</a:t>
            </a:r>
            <a:r>
              <a:rPr lang="zh-CN" altLang="en-US" sz="1800" dirty="0"/>
              <a:t>日调用一次该函数</a:t>
            </a:r>
          </a:p>
          <a:p>
            <a:pPr eaLnBrk="1" hangingPunct="1">
              <a:lnSpc>
                <a:spcPct val="100000"/>
              </a:lnSpc>
              <a:spcBef>
                <a:spcPts val="0"/>
              </a:spcBef>
              <a:buFont typeface="Georgia" panose="02040502050405020303" pitchFamily="18" charset="0"/>
              <a:buNone/>
            </a:pPr>
            <a:r>
              <a:rPr lang="zh-CN" altLang="en-US" sz="1800" dirty="0"/>
              <a:t>	</a:t>
            </a:r>
            <a:r>
              <a:rPr lang="en-US" altLang="zh-CN" sz="1800" dirty="0"/>
              <a:t>void settle(</a:t>
            </a:r>
            <a:r>
              <a:rPr lang="en-US" altLang="zh-CN" sz="1800" dirty="0" err="1"/>
              <a:t>int</a:t>
            </a:r>
            <a:r>
              <a:rPr lang="en-US" altLang="zh-CN" sz="1800" dirty="0"/>
              <a:t> date);</a:t>
            </a:r>
            <a:endParaRPr lang="zh-CN" altLang="en-US" sz="1800" dirty="0"/>
          </a:p>
          <a:p>
            <a:pPr eaLnBrk="1" hangingPunct="1">
              <a:lnSpc>
                <a:spcPct val="100000"/>
              </a:lnSpc>
              <a:spcBef>
                <a:spcPts val="0"/>
              </a:spcBef>
              <a:buFont typeface="Georgia" panose="02040502050405020303" pitchFamily="18" charset="0"/>
              <a:buNone/>
            </a:pPr>
            <a:r>
              <a:rPr lang="zh-CN" altLang="en-US" sz="1800" dirty="0"/>
              <a:t>	</a:t>
            </a:r>
            <a:r>
              <a:rPr lang="en-US" altLang="zh-CN" sz="1800" dirty="0"/>
              <a:t>void show(); //</a:t>
            </a:r>
            <a:r>
              <a:rPr lang="zh-CN" altLang="en-US" sz="1800" dirty="0"/>
              <a:t>显示账户信息</a:t>
            </a:r>
            <a:endParaRPr lang="en-US" altLang="zh-CN" sz="1800" dirty="0"/>
          </a:p>
          <a:p>
            <a:pPr eaLnBrk="1" hangingPunct="1">
              <a:lnSpc>
                <a:spcPct val="100000"/>
              </a:lnSpc>
              <a:spcBef>
                <a:spcPts val="0"/>
              </a:spcBef>
              <a:buFont typeface="Georgia" panose="02040502050405020303" pitchFamily="18" charset="0"/>
              <a:buNone/>
            </a:pPr>
            <a:r>
              <a:rPr lang="en-US" altLang="zh-CN" sz="1800" dirty="0"/>
              <a:t>};</a:t>
            </a:r>
          </a:p>
          <a:p>
            <a:pPr eaLnBrk="1" hangingPunct="1">
              <a:lnSpc>
                <a:spcPct val="100000"/>
              </a:lnSpc>
              <a:spcBef>
                <a:spcPts val="0"/>
              </a:spcBef>
              <a:buFont typeface="Georgia" panose="02040502050405020303" pitchFamily="18" charset="0"/>
              <a:buNone/>
            </a:pPr>
            <a:r>
              <a:rPr lang="en-US" altLang="zh-CN" sz="1800" dirty="0"/>
              <a:t>//</a:t>
            </a:r>
            <a:r>
              <a:rPr lang="en-US" altLang="zh-CN" sz="1800" dirty="0" err="1"/>
              <a:t>SavingsAccount</a:t>
            </a:r>
            <a:r>
              <a:rPr lang="zh-CN" altLang="en-US" sz="1800" dirty="0"/>
              <a:t>类相关成员函数的实现</a:t>
            </a:r>
          </a:p>
          <a:p>
            <a:pPr eaLnBrk="1" hangingPunct="1">
              <a:lnSpc>
                <a:spcPct val="100000"/>
              </a:lnSpc>
              <a:spcBef>
                <a:spcPts val="0"/>
              </a:spcBef>
              <a:buFont typeface="Georgia" panose="02040502050405020303" pitchFamily="18" charset="0"/>
              <a:buNone/>
            </a:pPr>
            <a:r>
              <a:rPr lang="en-US" altLang="zh-CN" sz="1800" dirty="0" err="1"/>
              <a:t>SavingsAccount</a:t>
            </a:r>
            <a:r>
              <a:rPr lang="en-US" altLang="zh-CN" sz="1800" dirty="0"/>
              <a:t>::</a:t>
            </a:r>
            <a:r>
              <a:rPr lang="en-US" altLang="zh-CN" sz="1800" dirty="0" err="1"/>
              <a:t>SavingsAccount</a:t>
            </a:r>
            <a:r>
              <a:rPr lang="en-US" altLang="zh-CN" sz="1800" dirty="0"/>
              <a:t>(</a:t>
            </a:r>
            <a:r>
              <a:rPr lang="en-US" altLang="zh-CN" sz="1800" dirty="0" err="1"/>
              <a:t>int</a:t>
            </a:r>
            <a:r>
              <a:rPr lang="en-US" altLang="zh-CN" sz="1800" dirty="0"/>
              <a:t> date, </a:t>
            </a:r>
            <a:r>
              <a:rPr lang="en-US" altLang="zh-CN" sz="1800" dirty="0" err="1"/>
              <a:t>int</a:t>
            </a:r>
            <a:r>
              <a:rPr lang="en-US" altLang="zh-CN" sz="1800" dirty="0"/>
              <a:t> id, double rate)</a:t>
            </a:r>
          </a:p>
          <a:p>
            <a:pPr eaLnBrk="1" hangingPunct="1">
              <a:lnSpc>
                <a:spcPct val="100000"/>
              </a:lnSpc>
              <a:spcBef>
                <a:spcPts val="0"/>
              </a:spcBef>
              <a:buFont typeface="Georgia" panose="02040502050405020303" pitchFamily="18" charset="0"/>
              <a:buNone/>
            </a:pPr>
            <a:r>
              <a:rPr lang="en-US" altLang="zh-CN" sz="1800" dirty="0"/>
              <a:t>	: id(id), balance(0), rate(rate), </a:t>
            </a:r>
            <a:r>
              <a:rPr lang="en-US" altLang="zh-CN" sz="1800" dirty="0" err="1"/>
              <a:t>lastDate</a:t>
            </a:r>
            <a:r>
              <a:rPr lang="en-US" altLang="zh-CN" sz="1800" dirty="0"/>
              <a:t>(date), accumulation(0) {</a:t>
            </a:r>
          </a:p>
          <a:p>
            <a:pPr eaLnBrk="1" hangingPunct="1">
              <a:lnSpc>
                <a:spcPct val="100000"/>
              </a:lnSpc>
              <a:spcBef>
                <a:spcPts val="0"/>
              </a:spcBef>
              <a:buFont typeface="Georgia" panose="02040502050405020303" pitchFamily="18" charset="0"/>
              <a:buNone/>
            </a:pPr>
            <a:r>
              <a:rPr lang="en-US" altLang="zh-CN" sz="1800" dirty="0"/>
              <a:t>	</a:t>
            </a:r>
            <a:r>
              <a:rPr lang="en-US" altLang="zh-CN" sz="1800" dirty="0" err="1"/>
              <a:t>cout</a:t>
            </a:r>
            <a:r>
              <a:rPr lang="en-US" altLang="zh-CN" sz="1800" dirty="0"/>
              <a:t> &lt;&lt; date &lt;&lt; "\t#" &lt;&lt; id &lt;&lt; " is created" &lt;&lt; </a:t>
            </a:r>
            <a:r>
              <a:rPr lang="en-US" altLang="zh-CN" sz="1800" dirty="0" err="1"/>
              <a:t>endl</a:t>
            </a:r>
            <a:r>
              <a:rPr lang="en-US" altLang="zh-CN" sz="1800" dirty="0"/>
              <a:t>;</a:t>
            </a:r>
          </a:p>
          <a:p>
            <a:pPr eaLnBrk="1" hangingPunct="1">
              <a:lnSpc>
                <a:spcPct val="100000"/>
              </a:lnSpc>
              <a:spcBef>
                <a:spcPts val="0"/>
              </a:spcBef>
              <a:buFont typeface="Georgia" panose="02040502050405020303" pitchFamily="18" charset="0"/>
              <a:buNone/>
            </a:pPr>
            <a:r>
              <a:rPr lang="en-US" altLang="zh-CN" sz="1800" dirty="0"/>
              <a:t>}</a:t>
            </a:r>
          </a:p>
        </p:txBody>
      </p:sp>
      <p:sp>
        <p:nvSpPr>
          <p:cNvPr id="87045" name="标题 1"/>
          <p:cNvSpPr>
            <a:spLocks noGrp="1"/>
          </p:cNvSpPr>
          <p:nvPr>
            <p:ph type="title"/>
          </p:nvPr>
        </p:nvSpPr>
        <p:spPr>
          <a:xfrm>
            <a:off x="5715000" y="1143000"/>
            <a:ext cx="3286125" cy="714375"/>
          </a:xfrm>
          <a:solidFill>
            <a:schemeClr val="bg1"/>
          </a:solidFill>
        </p:spPr>
        <p:txBody>
          <a:bodyPr/>
          <a:lstStyle/>
          <a:p>
            <a:pPr eaLnBrk="1" hangingPunct="1"/>
            <a:r>
              <a:rPr lang="zh-CN" altLang="en-US"/>
              <a:t>例</a:t>
            </a:r>
            <a:r>
              <a:rPr lang="en-US" altLang="zh-CN"/>
              <a:t>4-9</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92</a:t>
            </a:fld>
            <a:endParaRPr lang="en-US" altLang="zh-CN" dirty="0"/>
          </a:p>
        </p:txBody>
      </p:sp>
      <p:sp>
        <p:nvSpPr>
          <p:cNvPr id="7" name="标题 4"/>
          <p:cNvSpPr txBox="1">
            <a:spLocks/>
          </p:cNvSpPr>
          <p:nvPr/>
        </p:nvSpPr>
        <p:spPr>
          <a:xfrm>
            <a:off x="671513" y="243121"/>
            <a:ext cx="77866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4.7 </a:t>
            </a:r>
            <a:r>
              <a:rPr lang="zh-CN" altLang="en-US" dirty="0"/>
              <a:t>综合实例</a:t>
            </a:r>
            <a:endParaRPr lang="en-US" altLang="zh-CN" dirty="0"/>
          </a:p>
          <a:p>
            <a:r>
              <a:rPr lang="en-US" altLang="zh-CN" dirty="0"/>
              <a:t>——</a:t>
            </a:r>
            <a:r>
              <a:rPr lang="zh-CN" altLang="en-US" dirty="0"/>
              <a:t>个人银行账户管理程序</a:t>
            </a:r>
          </a:p>
        </p:txBody>
      </p:sp>
    </p:spTree>
    <p:extLst>
      <p:ext uri="{BB962C8B-B14F-4D97-AF65-F5344CB8AC3E}">
        <p14:creationId xmlns:p14="http://schemas.microsoft.com/office/powerpoint/2010/main" val="3203462407"/>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142875" y="990600"/>
            <a:ext cx="8786813" cy="5791199"/>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1800" dirty="0"/>
              <a:t>void </a:t>
            </a:r>
            <a:r>
              <a:rPr lang="en-US" altLang="zh-CN" sz="1800" dirty="0" err="1"/>
              <a:t>SavingsAccount</a:t>
            </a:r>
            <a:r>
              <a:rPr lang="en-US" altLang="zh-CN" sz="1800" dirty="0"/>
              <a:t>::record(</a:t>
            </a:r>
            <a:r>
              <a:rPr lang="en-US" altLang="zh-CN" sz="1800" dirty="0" err="1"/>
              <a:t>int</a:t>
            </a:r>
            <a:r>
              <a:rPr lang="en-US" altLang="zh-CN" sz="1800" dirty="0"/>
              <a:t> date, double amount) {</a:t>
            </a:r>
          </a:p>
          <a:p>
            <a:pPr eaLnBrk="1" hangingPunct="1">
              <a:lnSpc>
                <a:spcPct val="100000"/>
              </a:lnSpc>
              <a:spcBef>
                <a:spcPts val="0"/>
              </a:spcBef>
              <a:buFont typeface="Georgia" panose="02040502050405020303" pitchFamily="18" charset="0"/>
              <a:buNone/>
            </a:pPr>
            <a:r>
              <a:rPr lang="en-US" altLang="zh-CN" sz="1800" dirty="0"/>
              <a:t>	accumulation = accumulate(date);</a:t>
            </a:r>
          </a:p>
          <a:p>
            <a:pPr eaLnBrk="1" hangingPunct="1">
              <a:lnSpc>
                <a:spcPct val="100000"/>
              </a:lnSpc>
              <a:spcBef>
                <a:spcPts val="0"/>
              </a:spcBef>
              <a:buFont typeface="Georgia" panose="02040502050405020303" pitchFamily="18" charset="0"/>
              <a:buNone/>
            </a:pPr>
            <a:r>
              <a:rPr lang="en-US" altLang="zh-CN" sz="1800" dirty="0"/>
              <a:t>	</a:t>
            </a:r>
            <a:r>
              <a:rPr lang="en-US" altLang="zh-CN" sz="1800" dirty="0" err="1"/>
              <a:t>lastDate</a:t>
            </a:r>
            <a:r>
              <a:rPr lang="en-US" altLang="zh-CN" sz="1800" dirty="0"/>
              <a:t> = date;</a:t>
            </a:r>
          </a:p>
          <a:p>
            <a:pPr eaLnBrk="1" hangingPunct="1">
              <a:lnSpc>
                <a:spcPct val="100000"/>
              </a:lnSpc>
              <a:spcBef>
                <a:spcPts val="0"/>
              </a:spcBef>
              <a:buFont typeface="Georgia" panose="02040502050405020303" pitchFamily="18" charset="0"/>
              <a:buNone/>
            </a:pPr>
            <a:r>
              <a:rPr lang="en-US" altLang="zh-CN" sz="1800" dirty="0"/>
              <a:t>	amount = floor(amount * 100 + 0.5) / 100;   //</a:t>
            </a:r>
            <a:r>
              <a:rPr lang="zh-CN" altLang="en-US" sz="1800" dirty="0"/>
              <a:t>保留小数点后两位</a:t>
            </a:r>
          </a:p>
          <a:p>
            <a:pPr eaLnBrk="1" hangingPunct="1">
              <a:lnSpc>
                <a:spcPct val="100000"/>
              </a:lnSpc>
              <a:spcBef>
                <a:spcPts val="0"/>
              </a:spcBef>
              <a:buFont typeface="Georgia" panose="02040502050405020303" pitchFamily="18" charset="0"/>
              <a:buNone/>
            </a:pPr>
            <a:r>
              <a:rPr lang="zh-CN" altLang="en-US" sz="1800" dirty="0"/>
              <a:t>	</a:t>
            </a:r>
            <a:r>
              <a:rPr lang="en-US" altLang="zh-CN" sz="1800" dirty="0"/>
              <a:t>balance += amount;</a:t>
            </a:r>
          </a:p>
          <a:p>
            <a:pPr eaLnBrk="1" hangingPunct="1">
              <a:lnSpc>
                <a:spcPct val="100000"/>
              </a:lnSpc>
              <a:spcBef>
                <a:spcPts val="0"/>
              </a:spcBef>
              <a:buFont typeface="Georgia" panose="02040502050405020303" pitchFamily="18" charset="0"/>
              <a:buNone/>
            </a:pPr>
            <a:r>
              <a:rPr lang="en-US" altLang="zh-CN" sz="1800" dirty="0"/>
              <a:t>	</a:t>
            </a:r>
            <a:r>
              <a:rPr lang="en-US" altLang="zh-CN" sz="1800" dirty="0" err="1"/>
              <a:t>cout</a:t>
            </a:r>
            <a:r>
              <a:rPr lang="en-US" altLang="zh-CN" sz="1800" dirty="0"/>
              <a:t> &lt;&lt; date &lt;&lt; "\t#" &lt;&lt; id &lt;&lt; "\t" &lt;&lt; amount &lt;&lt; "\t" &lt;&lt; balance &lt;&lt; </a:t>
            </a:r>
            <a:r>
              <a:rPr lang="en-US" altLang="zh-CN" sz="1800" dirty="0" err="1"/>
              <a:t>endl</a:t>
            </a:r>
            <a:r>
              <a:rPr lang="en-US" altLang="zh-CN" sz="1800" dirty="0"/>
              <a:t>;</a:t>
            </a:r>
          </a:p>
          <a:p>
            <a:pPr eaLnBrk="1" hangingPunct="1">
              <a:lnSpc>
                <a:spcPct val="100000"/>
              </a:lnSpc>
              <a:spcBef>
                <a:spcPts val="0"/>
              </a:spcBef>
              <a:buFont typeface="Georgia" panose="02040502050405020303" pitchFamily="18" charset="0"/>
              <a:buNone/>
            </a:pPr>
            <a:r>
              <a:rPr lang="en-US" altLang="zh-CN" sz="1800" dirty="0"/>
              <a:t>}</a:t>
            </a:r>
          </a:p>
          <a:p>
            <a:pPr eaLnBrk="1" hangingPunct="1">
              <a:lnSpc>
                <a:spcPct val="100000"/>
              </a:lnSpc>
              <a:spcBef>
                <a:spcPts val="0"/>
              </a:spcBef>
              <a:buFont typeface="Georgia" panose="02040502050405020303" pitchFamily="18" charset="0"/>
              <a:buNone/>
            </a:pPr>
            <a:r>
              <a:rPr lang="en-US" altLang="zh-CN" sz="1800" dirty="0"/>
              <a:t>void </a:t>
            </a:r>
            <a:r>
              <a:rPr lang="en-US" altLang="zh-CN" sz="1800" dirty="0" err="1"/>
              <a:t>SavingsAccount</a:t>
            </a:r>
            <a:r>
              <a:rPr lang="en-US" altLang="zh-CN" sz="1800" dirty="0"/>
              <a:t>::deposit(</a:t>
            </a:r>
            <a:r>
              <a:rPr lang="en-US" altLang="zh-CN" sz="1800" dirty="0" err="1"/>
              <a:t>int</a:t>
            </a:r>
            <a:r>
              <a:rPr lang="en-US" altLang="zh-CN" sz="1800" dirty="0"/>
              <a:t> date, double amount) {</a:t>
            </a:r>
          </a:p>
          <a:p>
            <a:pPr eaLnBrk="1" hangingPunct="1">
              <a:lnSpc>
                <a:spcPct val="100000"/>
              </a:lnSpc>
              <a:spcBef>
                <a:spcPts val="0"/>
              </a:spcBef>
              <a:buFont typeface="Georgia" panose="02040502050405020303" pitchFamily="18" charset="0"/>
              <a:buNone/>
            </a:pPr>
            <a:r>
              <a:rPr lang="en-US" altLang="zh-CN" sz="1800" dirty="0"/>
              <a:t>	record(date, amount);</a:t>
            </a:r>
          </a:p>
          <a:p>
            <a:pPr eaLnBrk="1" hangingPunct="1">
              <a:lnSpc>
                <a:spcPct val="100000"/>
              </a:lnSpc>
              <a:spcBef>
                <a:spcPts val="0"/>
              </a:spcBef>
              <a:buFont typeface="Georgia" panose="02040502050405020303" pitchFamily="18" charset="0"/>
              <a:buNone/>
            </a:pPr>
            <a:r>
              <a:rPr lang="en-US" altLang="zh-CN" sz="1800" dirty="0"/>
              <a:t>}</a:t>
            </a:r>
          </a:p>
          <a:p>
            <a:pPr eaLnBrk="1" hangingPunct="1">
              <a:lnSpc>
                <a:spcPct val="100000"/>
              </a:lnSpc>
              <a:spcBef>
                <a:spcPts val="0"/>
              </a:spcBef>
              <a:buFont typeface="Georgia" panose="02040502050405020303" pitchFamily="18" charset="0"/>
              <a:buNone/>
            </a:pPr>
            <a:r>
              <a:rPr lang="en-US" altLang="zh-CN" sz="1800" dirty="0"/>
              <a:t>void </a:t>
            </a:r>
            <a:r>
              <a:rPr lang="en-US" altLang="zh-CN" sz="1800" dirty="0" err="1"/>
              <a:t>SavingsAccount</a:t>
            </a:r>
            <a:r>
              <a:rPr lang="en-US" altLang="zh-CN" sz="1800" dirty="0"/>
              <a:t>::withdraw(</a:t>
            </a:r>
            <a:r>
              <a:rPr lang="en-US" altLang="zh-CN" sz="1800" dirty="0" err="1"/>
              <a:t>int</a:t>
            </a:r>
            <a:r>
              <a:rPr lang="en-US" altLang="zh-CN" sz="1800" dirty="0"/>
              <a:t> date, double amount) {</a:t>
            </a:r>
          </a:p>
          <a:p>
            <a:pPr eaLnBrk="1" hangingPunct="1">
              <a:lnSpc>
                <a:spcPct val="100000"/>
              </a:lnSpc>
              <a:spcBef>
                <a:spcPts val="0"/>
              </a:spcBef>
              <a:buFont typeface="Georgia" panose="02040502050405020303" pitchFamily="18" charset="0"/>
              <a:buNone/>
            </a:pPr>
            <a:r>
              <a:rPr lang="en-US" altLang="zh-CN" sz="1800" dirty="0"/>
              <a:t>	if (amount &gt; </a:t>
            </a:r>
            <a:r>
              <a:rPr lang="en-US" altLang="zh-CN" sz="1800" dirty="0" err="1"/>
              <a:t>getBalance</a:t>
            </a:r>
            <a:r>
              <a:rPr lang="en-US" altLang="zh-CN" sz="1800" dirty="0"/>
              <a:t>())</a:t>
            </a:r>
          </a:p>
          <a:p>
            <a:pPr eaLnBrk="1" hangingPunct="1">
              <a:lnSpc>
                <a:spcPct val="100000"/>
              </a:lnSpc>
              <a:spcBef>
                <a:spcPts val="0"/>
              </a:spcBef>
              <a:buFont typeface="Georgia" panose="02040502050405020303" pitchFamily="18" charset="0"/>
              <a:buNone/>
            </a:pPr>
            <a:r>
              <a:rPr lang="en-US" altLang="zh-CN" sz="1800" dirty="0"/>
              <a:t>		</a:t>
            </a:r>
            <a:r>
              <a:rPr lang="en-US" altLang="zh-CN" sz="1800" dirty="0" err="1"/>
              <a:t>cout</a:t>
            </a:r>
            <a:r>
              <a:rPr lang="en-US" altLang="zh-CN" sz="1800" dirty="0"/>
              <a:t> &lt;&lt; "Error: not enough money" &lt;&lt; </a:t>
            </a:r>
            <a:r>
              <a:rPr lang="en-US" altLang="zh-CN" sz="1800" dirty="0" err="1"/>
              <a:t>endl</a:t>
            </a:r>
            <a:r>
              <a:rPr lang="en-US" altLang="zh-CN" sz="1800" dirty="0"/>
              <a:t>;</a:t>
            </a:r>
          </a:p>
          <a:p>
            <a:pPr eaLnBrk="1" hangingPunct="1">
              <a:lnSpc>
                <a:spcPct val="100000"/>
              </a:lnSpc>
              <a:spcBef>
                <a:spcPts val="0"/>
              </a:spcBef>
              <a:buFont typeface="Georgia" panose="02040502050405020303" pitchFamily="18" charset="0"/>
              <a:buNone/>
            </a:pPr>
            <a:r>
              <a:rPr lang="en-US" altLang="zh-CN" sz="1800" dirty="0"/>
              <a:t>	else</a:t>
            </a:r>
          </a:p>
          <a:p>
            <a:pPr eaLnBrk="1" hangingPunct="1">
              <a:lnSpc>
                <a:spcPct val="100000"/>
              </a:lnSpc>
              <a:spcBef>
                <a:spcPts val="0"/>
              </a:spcBef>
              <a:buFont typeface="Georgia" panose="02040502050405020303" pitchFamily="18" charset="0"/>
              <a:buNone/>
            </a:pPr>
            <a:r>
              <a:rPr lang="en-US" altLang="zh-CN" sz="1800" dirty="0"/>
              <a:t>		record(date, -amount);</a:t>
            </a:r>
          </a:p>
          <a:p>
            <a:pPr eaLnBrk="1" hangingPunct="1">
              <a:lnSpc>
                <a:spcPct val="100000"/>
              </a:lnSpc>
              <a:spcBef>
                <a:spcPts val="0"/>
              </a:spcBef>
              <a:buFont typeface="Georgia" panose="02040502050405020303" pitchFamily="18" charset="0"/>
              <a:buNone/>
            </a:pPr>
            <a:r>
              <a:rPr lang="en-US" altLang="zh-CN" sz="1800" dirty="0"/>
              <a:t>}</a:t>
            </a:r>
          </a:p>
          <a:p>
            <a:pPr eaLnBrk="1" hangingPunct="1">
              <a:lnSpc>
                <a:spcPct val="100000"/>
              </a:lnSpc>
              <a:spcBef>
                <a:spcPts val="0"/>
              </a:spcBef>
              <a:buFont typeface="Georgia" panose="02040502050405020303" pitchFamily="18" charset="0"/>
              <a:buNone/>
            </a:pPr>
            <a:r>
              <a:rPr lang="en-US" altLang="zh-CN" sz="1800" dirty="0"/>
              <a:t>void </a:t>
            </a:r>
            <a:r>
              <a:rPr lang="en-US" altLang="zh-CN" sz="1800" dirty="0" err="1"/>
              <a:t>SavingsAccount</a:t>
            </a:r>
            <a:r>
              <a:rPr lang="en-US" altLang="zh-CN" sz="1800" dirty="0"/>
              <a:t>::settle(</a:t>
            </a:r>
            <a:r>
              <a:rPr lang="en-US" altLang="zh-CN" sz="1800" dirty="0" err="1"/>
              <a:t>int</a:t>
            </a:r>
            <a:r>
              <a:rPr lang="en-US" altLang="zh-CN" sz="1800" dirty="0"/>
              <a:t> date) {</a:t>
            </a:r>
          </a:p>
          <a:p>
            <a:pPr eaLnBrk="1" hangingPunct="1">
              <a:lnSpc>
                <a:spcPct val="100000"/>
              </a:lnSpc>
              <a:spcBef>
                <a:spcPts val="0"/>
              </a:spcBef>
              <a:buFont typeface="Georgia" panose="02040502050405020303" pitchFamily="18" charset="0"/>
              <a:buNone/>
            </a:pPr>
            <a:r>
              <a:rPr lang="en-US" altLang="zh-CN" sz="1800" dirty="0"/>
              <a:t>	double interest = accumulate(date) * rate / 365;	//</a:t>
            </a:r>
            <a:r>
              <a:rPr lang="zh-CN" altLang="en-US" sz="1800" dirty="0"/>
              <a:t>计算年息</a:t>
            </a:r>
          </a:p>
          <a:p>
            <a:pPr eaLnBrk="1" hangingPunct="1">
              <a:lnSpc>
                <a:spcPct val="100000"/>
              </a:lnSpc>
              <a:spcBef>
                <a:spcPts val="0"/>
              </a:spcBef>
              <a:buFont typeface="Georgia" panose="02040502050405020303" pitchFamily="18" charset="0"/>
              <a:buNone/>
            </a:pPr>
            <a:r>
              <a:rPr lang="zh-CN" altLang="en-US" sz="1800" dirty="0"/>
              <a:t>	</a:t>
            </a:r>
            <a:r>
              <a:rPr lang="en-US" altLang="zh-CN" sz="1800" dirty="0"/>
              <a:t>if (interest != 0)</a:t>
            </a:r>
          </a:p>
          <a:p>
            <a:pPr eaLnBrk="1" hangingPunct="1">
              <a:lnSpc>
                <a:spcPct val="100000"/>
              </a:lnSpc>
              <a:spcBef>
                <a:spcPts val="0"/>
              </a:spcBef>
              <a:buFont typeface="Georgia" panose="02040502050405020303" pitchFamily="18" charset="0"/>
              <a:buNone/>
            </a:pPr>
            <a:r>
              <a:rPr lang="en-US" altLang="zh-CN" sz="1800" dirty="0"/>
              <a:t>		record(date, interest);</a:t>
            </a:r>
          </a:p>
          <a:p>
            <a:pPr eaLnBrk="1" hangingPunct="1">
              <a:lnSpc>
                <a:spcPct val="100000"/>
              </a:lnSpc>
              <a:spcBef>
                <a:spcPts val="0"/>
              </a:spcBef>
              <a:buFont typeface="Georgia" panose="02040502050405020303" pitchFamily="18" charset="0"/>
              <a:buNone/>
            </a:pPr>
            <a:r>
              <a:rPr lang="en-US" altLang="zh-CN" sz="1800" dirty="0"/>
              <a:t>	accumulation = 0;}</a:t>
            </a:r>
          </a:p>
        </p:txBody>
      </p:sp>
      <p:sp>
        <p:nvSpPr>
          <p:cNvPr id="88069" name="标题 1"/>
          <p:cNvSpPr>
            <a:spLocks noGrp="1"/>
          </p:cNvSpPr>
          <p:nvPr>
            <p:ph type="title"/>
          </p:nvPr>
        </p:nvSpPr>
        <p:spPr>
          <a:xfrm>
            <a:off x="5643563" y="6067425"/>
            <a:ext cx="3286125" cy="714375"/>
          </a:xfrm>
          <a:solidFill>
            <a:schemeClr val="bg1"/>
          </a:solidFill>
        </p:spPr>
        <p:txBody>
          <a:bodyPr/>
          <a:lstStyle/>
          <a:p>
            <a:pPr eaLnBrk="1" hangingPunct="1"/>
            <a:r>
              <a:rPr lang="zh-CN" altLang="en-US"/>
              <a:t>例</a:t>
            </a:r>
            <a:r>
              <a:rPr lang="en-US" altLang="zh-CN"/>
              <a:t>4-9</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93</a:t>
            </a:fld>
            <a:endParaRPr lang="en-US" altLang="zh-CN" dirty="0"/>
          </a:p>
        </p:txBody>
      </p:sp>
      <p:sp>
        <p:nvSpPr>
          <p:cNvPr id="7" name="标题 4"/>
          <p:cNvSpPr txBox="1">
            <a:spLocks/>
          </p:cNvSpPr>
          <p:nvPr/>
        </p:nvSpPr>
        <p:spPr>
          <a:xfrm>
            <a:off x="671513" y="243121"/>
            <a:ext cx="77866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4.7 </a:t>
            </a:r>
            <a:r>
              <a:rPr lang="zh-CN" altLang="en-US" dirty="0"/>
              <a:t>综合实例</a:t>
            </a:r>
            <a:endParaRPr lang="en-US" altLang="zh-CN" dirty="0"/>
          </a:p>
          <a:p>
            <a:r>
              <a:rPr lang="en-US" altLang="zh-CN" dirty="0"/>
              <a:t>——</a:t>
            </a:r>
            <a:r>
              <a:rPr lang="zh-CN" altLang="en-US" dirty="0"/>
              <a:t>个人银行账户管理程序</a:t>
            </a:r>
          </a:p>
        </p:txBody>
      </p:sp>
    </p:spTree>
    <p:extLst>
      <p:ext uri="{BB962C8B-B14F-4D97-AF65-F5344CB8AC3E}">
        <p14:creationId xmlns:p14="http://schemas.microsoft.com/office/powerpoint/2010/main" val="2755952239"/>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457200" y="1038225"/>
            <a:ext cx="8229600" cy="5819775"/>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void </a:t>
            </a:r>
            <a:r>
              <a:rPr lang="en-US" altLang="zh-CN" sz="1800" dirty="0" err="1">
                <a:latin typeface="Consolas" panose="020B0609020204030204" pitchFamily="49" charset="0"/>
              </a:rPr>
              <a:t>SavingsAccount</a:t>
            </a:r>
            <a:r>
              <a:rPr lang="en-US" altLang="zh-CN" sz="1800" dirty="0">
                <a:latin typeface="Consolas" panose="020B0609020204030204" pitchFamily="49" charset="0"/>
              </a:rPr>
              <a:t>::show() {</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 &lt;&lt; id &lt;&lt; "\</a:t>
            </a:r>
            <a:r>
              <a:rPr lang="en-US" altLang="zh-CN" sz="1800" dirty="0" err="1">
                <a:latin typeface="Consolas" panose="020B0609020204030204" pitchFamily="49" charset="0"/>
              </a:rPr>
              <a:t>tBalance</a:t>
            </a:r>
            <a:r>
              <a:rPr lang="en-US" altLang="zh-CN" sz="1800" dirty="0">
                <a:latin typeface="Consolas" panose="020B0609020204030204" pitchFamily="49" charset="0"/>
              </a:rPr>
              <a:t>: " &lt;&lt; balance;</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a:t>
            </a:r>
          </a:p>
          <a:p>
            <a:pPr eaLnBrk="1" hangingPunct="1">
              <a:lnSpc>
                <a:spcPct val="100000"/>
              </a:lnSpc>
              <a:spcBef>
                <a:spcPts val="0"/>
              </a:spcBef>
              <a:buFont typeface="Georgia" panose="02040502050405020303" pitchFamily="18" charset="0"/>
              <a:buNone/>
            </a:pPr>
            <a:r>
              <a:rPr lang="en-US" altLang="zh-CN" sz="1800" dirty="0" err="1">
                <a:latin typeface="Consolas" panose="020B0609020204030204" pitchFamily="49" charset="0"/>
              </a:rPr>
              <a:t>int</a:t>
            </a:r>
            <a:r>
              <a:rPr lang="en-US" altLang="zh-CN" sz="1800" dirty="0">
                <a:latin typeface="Consolas" panose="020B0609020204030204" pitchFamily="49" charset="0"/>
              </a:rPr>
              <a:t> main() {</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a:t>
            </a:r>
            <a:r>
              <a:rPr lang="zh-CN" altLang="en-US" sz="1800" dirty="0">
                <a:latin typeface="Consolas" panose="020B0609020204030204" pitchFamily="49" charset="0"/>
              </a:rPr>
              <a:t>建立几个账户</a:t>
            </a:r>
          </a:p>
          <a:p>
            <a:pPr eaLnBrk="1" hangingPunct="1">
              <a:lnSpc>
                <a:spcPct val="100000"/>
              </a:lnSpc>
              <a:spcBef>
                <a:spcPts val="0"/>
              </a:spcBef>
              <a:buFont typeface="Georgia" panose="02040502050405020303" pitchFamily="18" charset="0"/>
              <a:buNone/>
            </a:pPr>
            <a:r>
              <a:rPr lang="zh-CN" altLang="en-US" sz="1800" dirty="0">
                <a:latin typeface="Consolas" panose="020B0609020204030204" pitchFamily="49" charset="0"/>
              </a:rPr>
              <a:t>	</a:t>
            </a:r>
            <a:r>
              <a:rPr lang="en-US" altLang="zh-CN" sz="1800" dirty="0" err="1">
                <a:latin typeface="Consolas" panose="020B0609020204030204" pitchFamily="49" charset="0"/>
              </a:rPr>
              <a:t>SavingsAccount</a:t>
            </a:r>
            <a:r>
              <a:rPr lang="en-US" altLang="zh-CN" sz="1800" dirty="0">
                <a:latin typeface="Consolas" panose="020B0609020204030204" pitchFamily="49" charset="0"/>
              </a:rPr>
              <a:t> sa0(1, 21325302, 0.015);</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SavingsAccount</a:t>
            </a:r>
            <a:r>
              <a:rPr lang="en-US" altLang="zh-CN" sz="1800" dirty="0">
                <a:latin typeface="Consolas" panose="020B0609020204030204" pitchFamily="49" charset="0"/>
              </a:rPr>
              <a:t> sa1(1, 58320212, 0.015);</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a:t>
            </a:r>
            <a:r>
              <a:rPr lang="zh-CN" altLang="en-US" sz="1800" dirty="0">
                <a:latin typeface="Consolas" panose="020B0609020204030204" pitchFamily="49" charset="0"/>
              </a:rPr>
              <a:t>几笔账目</a:t>
            </a:r>
          </a:p>
          <a:p>
            <a:pPr eaLnBrk="1" hangingPunct="1">
              <a:lnSpc>
                <a:spcPct val="100000"/>
              </a:lnSpc>
              <a:spcBef>
                <a:spcPts val="0"/>
              </a:spcBef>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sa0.deposit(5, 5000);</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sa1.deposit(25, 10000);</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sa0.deposit(45, 5500);</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sa1.withdraw(60, 4000);</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a:t>
            </a:r>
            <a:r>
              <a:rPr lang="zh-CN" altLang="en-US" sz="1800" dirty="0">
                <a:latin typeface="Consolas" panose="020B0609020204030204" pitchFamily="49" charset="0"/>
              </a:rPr>
              <a:t>开户后第</a:t>
            </a:r>
            <a:r>
              <a:rPr lang="en-US" altLang="zh-CN" sz="1800" dirty="0">
                <a:latin typeface="Consolas" panose="020B0609020204030204" pitchFamily="49" charset="0"/>
              </a:rPr>
              <a:t>90</a:t>
            </a:r>
            <a:r>
              <a:rPr lang="zh-CN" altLang="en-US" sz="1800" dirty="0">
                <a:latin typeface="Consolas" panose="020B0609020204030204" pitchFamily="49" charset="0"/>
              </a:rPr>
              <a:t>天到了银行的计息日，结算所有账户的年息</a:t>
            </a:r>
          </a:p>
          <a:p>
            <a:pPr eaLnBrk="1" hangingPunct="1">
              <a:lnSpc>
                <a:spcPct val="100000"/>
              </a:lnSpc>
              <a:spcBef>
                <a:spcPts val="0"/>
              </a:spcBef>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sa0.settle(90);</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sa1.settle(90);</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a:t>
            </a:r>
            <a:r>
              <a:rPr lang="zh-CN" altLang="en-US" sz="1800" dirty="0">
                <a:latin typeface="Consolas" panose="020B0609020204030204" pitchFamily="49" charset="0"/>
              </a:rPr>
              <a:t>输出各个账户信息</a:t>
            </a:r>
          </a:p>
          <a:p>
            <a:pPr eaLnBrk="1" hangingPunct="1">
              <a:lnSpc>
                <a:spcPct val="100000"/>
              </a:lnSpc>
              <a:spcBef>
                <a:spcPts val="0"/>
              </a:spcBef>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sa0.show();	</a:t>
            </a:r>
            <a:r>
              <a:rPr lang="en-US" altLang="zh-CN" sz="1800" dirty="0" err="1">
                <a:latin typeface="Consolas" panose="020B0609020204030204" pitchFamily="49" charset="0"/>
              </a:rPr>
              <a:t>cout</a:t>
            </a:r>
            <a:r>
              <a:rPr lang="en-US" altLang="zh-CN" sz="1800" dirty="0">
                <a:latin typeface="Consolas" panose="020B0609020204030204" pitchFamily="49" charset="0"/>
              </a:rPr>
              <a:t>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sa1.show();	</a:t>
            </a:r>
            <a:r>
              <a:rPr lang="en-US" altLang="zh-CN" sz="1800" dirty="0" err="1">
                <a:latin typeface="Consolas" panose="020B0609020204030204" pitchFamily="49" charset="0"/>
              </a:rPr>
              <a:t>cout</a:t>
            </a:r>
            <a:r>
              <a:rPr lang="en-US" altLang="zh-CN" sz="1800" dirty="0">
                <a:latin typeface="Consolas" panose="020B0609020204030204" pitchFamily="49" charset="0"/>
              </a:rPr>
              <a:t>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	return 0;</a:t>
            </a:r>
          </a:p>
          <a:p>
            <a:pPr eaLnBrk="1" hangingPunct="1">
              <a:lnSpc>
                <a:spcPct val="100000"/>
              </a:lnSpc>
              <a:spcBef>
                <a:spcPts val="0"/>
              </a:spcBef>
              <a:buFont typeface="Georgia" panose="02040502050405020303" pitchFamily="18" charset="0"/>
              <a:buNone/>
            </a:pPr>
            <a:r>
              <a:rPr lang="en-US" altLang="zh-CN" sz="1800" dirty="0">
                <a:latin typeface="Consolas" panose="020B0609020204030204" pitchFamily="49" charset="0"/>
              </a:rPr>
              <a:t>}</a:t>
            </a:r>
          </a:p>
        </p:txBody>
      </p:sp>
      <p:sp>
        <p:nvSpPr>
          <p:cNvPr id="89093" name="标题 1"/>
          <p:cNvSpPr>
            <a:spLocks noGrp="1"/>
          </p:cNvSpPr>
          <p:nvPr>
            <p:ph type="title"/>
          </p:nvPr>
        </p:nvSpPr>
        <p:spPr>
          <a:xfrm>
            <a:off x="5429250" y="6172200"/>
            <a:ext cx="3286125" cy="714375"/>
          </a:xfrm>
          <a:solidFill>
            <a:schemeClr val="bg1"/>
          </a:solidFill>
        </p:spPr>
        <p:txBody>
          <a:bodyPr/>
          <a:lstStyle/>
          <a:p>
            <a:pPr eaLnBrk="1" hangingPunct="1"/>
            <a:r>
              <a:rPr lang="zh-CN" altLang="en-US" dirty="0"/>
              <a:t>例</a:t>
            </a:r>
            <a:r>
              <a:rPr lang="en-US" altLang="zh-CN" dirty="0"/>
              <a:t>4-9</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94</a:t>
            </a:fld>
            <a:endParaRPr lang="en-US" altLang="zh-CN" dirty="0"/>
          </a:p>
        </p:txBody>
      </p:sp>
      <p:sp>
        <p:nvSpPr>
          <p:cNvPr id="7" name="标题 4"/>
          <p:cNvSpPr txBox="1">
            <a:spLocks/>
          </p:cNvSpPr>
          <p:nvPr/>
        </p:nvSpPr>
        <p:spPr>
          <a:xfrm>
            <a:off x="671513" y="243121"/>
            <a:ext cx="77866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4.7 </a:t>
            </a:r>
            <a:r>
              <a:rPr lang="zh-CN" altLang="en-US" dirty="0"/>
              <a:t>综合实例</a:t>
            </a:r>
            <a:endParaRPr lang="en-US" altLang="zh-CN" dirty="0"/>
          </a:p>
          <a:p>
            <a:r>
              <a:rPr lang="en-US" altLang="zh-CN" dirty="0"/>
              <a:t>——</a:t>
            </a:r>
            <a:r>
              <a:rPr lang="zh-CN" altLang="en-US" dirty="0"/>
              <a:t>个人银行账户管理程序</a:t>
            </a:r>
          </a:p>
        </p:txBody>
      </p:sp>
    </p:spTree>
    <p:extLst>
      <p:ext uri="{BB962C8B-B14F-4D97-AF65-F5344CB8AC3E}">
        <p14:creationId xmlns:p14="http://schemas.microsoft.com/office/powerpoint/2010/main" val="2847953326"/>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4-9</a:t>
            </a:r>
            <a:r>
              <a:rPr lang="zh-CN" altLang="en-US" dirty="0"/>
              <a:t>（续）</a:t>
            </a:r>
          </a:p>
        </p:txBody>
      </p:sp>
      <p:sp>
        <p:nvSpPr>
          <p:cNvPr id="3" name="内容占位符 2"/>
          <p:cNvSpPr>
            <a:spLocks noGrp="1"/>
          </p:cNvSpPr>
          <p:nvPr>
            <p:ph idx="1"/>
          </p:nvPr>
        </p:nvSpPr>
        <p:spPr>
          <a:xfrm>
            <a:off x="504825" y="1905000"/>
            <a:ext cx="8029575" cy="4495800"/>
          </a:xfrm>
          <a:solidFill>
            <a:schemeClr val="accent6">
              <a:lumMod val="20000"/>
              <a:lumOff val="80000"/>
            </a:schemeClr>
          </a:solidFill>
        </p:spPr>
        <p:txBody>
          <a:bodyPr/>
          <a:lstStyle/>
          <a:p>
            <a:pPr eaLnBrk="1" hangingPunct="1">
              <a:lnSpc>
                <a:spcPct val="100000"/>
              </a:lnSpc>
              <a:spcBef>
                <a:spcPts val="0"/>
              </a:spcBef>
              <a:buFont typeface="Georgia" panose="02040502050405020303" pitchFamily="18" charset="0"/>
              <a:buNone/>
              <a:defRPr/>
            </a:pPr>
            <a:r>
              <a:rPr lang="zh-CN" altLang="en-US" dirty="0">
                <a:latin typeface="Consolas" pitchFamily="49" charset="0"/>
              </a:rPr>
              <a:t>运行结果：</a:t>
            </a:r>
            <a:endParaRPr lang="en-US" altLang="zh-CN" dirty="0">
              <a:latin typeface="Consolas" pitchFamily="49" charset="0"/>
            </a:endParaRP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1       #21325302 is created</a:t>
            </a: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1       #58320212 is created</a:t>
            </a: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5       #21325302       5000    5000</a:t>
            </a: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25      #58320212       10000   10000</a:t>
            </a: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45      #21325302       5500    10500</a:t>
            </a: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60      #58320212       -4000   6000</a:t>
            </a: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90      #21325302       27.64   10527.6</a:t>
            </a: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90      #58320212       21.78   6021.78</a:t>
            </a: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#21325302       Balance: 10527.6</a:t>
            </a:r>
          </a:p>
          <a:p>
            <a:pPr eaLnBrk="1" hangingPunct="1">
              <a:lnSpc>
                <a:spcPct val="100000"/>
              </a:lnSpc>
              <a:spcBef>
                <a:spcPts val="0"/>
              </a:spcBef>
              <a:buFont typeface="Georgia" panose="02040502050405020303" pitchFamily="18" charset="0"/>
              <a:buNone/>
              <a:defRPr/>
            </a:pPr>
            <a:r>
              <a:rPr lang="en-US" altLang="zh-CN" sz="2400" dirty="0">
                <a:latin typeface="Consolas" pitchFamily="49" charset="0"/>
              </a:rPr>
              <a:t>#58320212       Balance: 6021.78</a:t>
            </a:r>
          </a:p>
          <a:p>
            <a:pPr eaLnBrk="1" hangingPunct="1">
              <a:lnSpc>
                <a:spcPct val="100000"/>
              </a:lnSpc>
              <a:spcBef>
                <a:spcPts val="0"/>
              </a:spcBef>
              <a:buFont typeface="Georgia" panose="02040502050405020303" pitchFamily="18" charset="0"/>
              <a:buNone/>
              <a:defRPr/>
            </a:pPr>
            <a:endParaRPr lang="zh-CN" altLang="en-US" dirty="0">
              <a:latin typeface="Consolas"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95</a:t>
            </a:fld>
            <a:endParaRPr lang="en-US" altLang="zh-CN" dirty="0"/>
          </a:p>
        </p:txBody>
      </p:sp>
      <p:sp>
        <p:nvSpPr>
          <p:cNvPr id="7" name="标题 4"/>
          <p:cNvSpPr txBox="1">
            <a:spLocks/>
          </p:cNvSpPr>
          <p:nvPr/>
        </p:nvSpPr>
        <p:spPr>
          <a:xfrm>
            <a:off x="671513" y="243121"/>
            <a:ext cx="77866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4.7 </a:t>
            </a:r>
            <a:r>
              <a:rPr lang="zh-CN" altLang="en-US" dirty="0"/>
              <a:t>综合实例</a:t>
            </a:r>
            <a:endParaRPr lang="en-US" altLang="zh-CN" dirty="0"/>
          </a:p>
          <a:p>
            <a:r>
              <a:rPr lang="en-US" altLang="zh-CN" dirty="0"/>
              <a:t>——</a:t>
            </a:r>
            <a:r>
              <a:rPr lang="zh-CN" altLang="en-US" dirty="0"/>
              <a:t>个人银行账户管理程序</a:t>
            </a:r>
          </a:p>
        </p:txBody>
      </p:sp>
    </p:spTree>
    <p:extLst>
      <p:ext uri="{BB962C8B-B14F-4D97-AF65-F5344CB8AC3E}">
        <p14:creationId xmlns:p14="http://schemas.microsoft.com/office/powerpoint/2010/main" val="209055993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标题 1"/>
          <p:cNvSpPr>
            <a:spLocks noGrp="1"/>
          </p:cNvSpPr>
          <p:nvPr>
            <p:ph type="title"/>
          </p:nvPr>
        </p:nvSpPr>
        <p:spPr>
          <a:xfrm>
            <a:off x="0" y="950913"/>
            <a:ext cx="6704013" cy="954087"/>
          </a:xfrm>
        </p:spPr>
        <p:txBody>
          <a:bodyPr/>
          <a:lstStyle/>
          <a:p>
            <a:pPr algn="l" eaLnBrk="1" hangingPunct="1"/>
            <a:r>
              <a:rPr lang="en-US" altLang="zh-CN"/>
              <a:t>4.8.1 </a:t>
            </a:r>
            <a:r>
              <a:rPr lang="zh-CN" altLang="en-US"/>
              <a:t>位域</a:t>
            </a:r>
          </a:p>
        </p:txBody>
      </p:sp>
      <p:sp>
        <p:nvSpPr>
          <p:cNvPr id="91139" name="内容占位符 2"/>
          <p:cNvSpPr>
            <a:spLocks noGrp="1"/>
          </p:cNvSpPr>
          <p:nvPr>
            <p:ph idx="1"/>
          </p:nvPr>
        </p:nvSpPr>
        <p:spPr>
          <a:xfrm>
            <a:off x="581025" y="1828800"/>
            <a:ext cx="8029575" cy="4953000"/>
          </a:xfrm>
        </p:spPr>
        <p:txBody>
          <a:bodyPr/>
          <a:lstStyle/>
          <a:p>
            <a:pPr eaLnBrk="1" hangingPunct="1"/>
            <a:r>
              <a:rPr lang="zh-CN" altLang="en-US" sz="2800" dirty="0">
                <a:latin typeface="Consolas" panose="020B0609020204030204" pitchFamily="49" charset="0"/>
              </a:rPr>
              <a:t>位域的声明形式</a:t>
            </a:r>
            <a:endParaRPr lang="en-US" altLang="zh-CN" sz="2800" dirty="0">
              <a:latin typeface="Consolas" panose="020B0609020204030204" pitchFamily="49" charset="0"/>
            </a:endParaRPr>
          </a:p>
          <a:p>
            <a:pPr lvl="1" eaLnBrk="1" hangingPunct="1"/>
            <a:r>
              <a:rPr lang="en-US" sz="2400" dirty="0">
                <a:latin typeface="Consolas" panose="020B0609020204030204" pitchFamily="49" charset="0"/>
                <a:ea typeface="宋体" panose="02010600030101010101" pitchFamily="2" charset="-122"/>
              </a:rPr>
              <a:t> </a:t>
            </a:r>
            <a:r>
              <a:rPr lang="zh-CN" altLang="en-US" sz="2400" dirty="0">
                <a:latin typeface="Consolas" panose="020B0609020204030204" pitchFamily="49" charset="0"/>
              </a:rPr>
              <a:t>数据类型说明符   成员名</a:t>
            </a:r>
            <a:r>
              <a:rPr lang="en-US" sz="2400" dirty="0">
                <a:latin typeface="Consolas" panose="020B0609020204030204" pitchFamily="49" charset="0"/>
                <a:ea typeface="宋体" panose="02010600030101010101" pitchFamily="2" charset="-122"/>
              </a:rPr>
              <a:t> </a:t>
            </a:r>
            <a:r>
              <a:rPr lang="en-US" altLang="zh-CN" sz="2400" dirty="0">
                <a:latin typeface="Consolas" panose="020B0609020204030204" pitchFamily="49" charset="0"/>
              </a:rPr>
              <a:t>: </a:t>
            </a:r>
            <a:r>
              <a:rPr lang="zh-CN" altLang="en-US" sz="2400" dirty="0">
                <a:latin typeface="Consolas" panose="020B0609020204030204" pitchFamily="49" charset="0"/>
              </a:rPr>
              <a:t>位数</a:t>
            </a:r>
            <a:r>
              <a:rPr lang="en-US" altLang="zh-CN" sz="2400" dirty="0">
                <a:latin typeface="Consolas" panose="020B0609020204030204" pitchFamily="49" charset="0"/>
              </a:rPr>
              <a:t>;</a:t>
            </a:r>
          </a:p>
          <a:p>
            <a:pPr eaLnBrk="1" hangingPunct="1"/>
            <a:r>
              <a:rPr lang="zh-CN" altLang="en-US" sz="2800" dirty="0">
                <a:latin typeface="Consolas" panose="020B0609020204030204" pitchFamily="49" charset="0"/>
              </a:rPr>
              <a:t>位域的作用</a:t>
            </a:r>
            <a:endParaRPr lang="en-US" altLang="zh-CN" sz="2800" dirty="0">
              <a:latin typeface="Consolas" panose="020B0609020204030204" pitchFamily="49" charset="0"/>
            </a:endParaRPr>
          </a:p>
          <a:p>
            <a:pPr lvl="1" eaLnBrk="1" hangingPunct="1"/>
            <a:r>
              <a:rPr lang="zh-CN" altLang="en-US" sz="2400" dirty="0">
                <a:latin typeface="Consolas" panose="020B0609020204030204" pitchFamily="49" charset="0"/>
              </a:rPr>
              <a:t>通过“打包”，使类的不同成员共享相同的字节，从而节省存储空间。</a:t>
            </a:r>
            <a:endParaRPr lang="en-US" altLang="zh-CN" sz="2400" dirty="0">
              <a:latin typeface="Consolas" panose="020B0609020204030204" pitchFamily="49" charset="0"/>
            </a:endParaRPr>
          </a:p>
          <a:p>
            <a:pPr eaLnBrk="1" hangingPunct="1"/>
            <a:r>
              <a:rPr lang="zh-CN" altLang="en-US" sz="2800" dirty="0">
                <a:latin typeface="Consolas" panose="020B0609020204030204" pitchFamily="49" charset="0"/>
              </a:rPr>
              <a:t>注意事项</a:t>
            </a:r>
            <a:endParaRPr lang="en-US" altLang="zh-CN" sz="2800" dirty="0">
              <a:latin typeface="Consolas" panose="020B0609020204030204" pitchFamily="49" charset="0"/>
            </a:endParaRPr>
          </a:p>
          <a:p>
            <a:pPr lvl="1" eaLnBrk="1" hangingPunct="1"/>
            <a:r>
              <a:rPr lang="zh-CN" altLang="en-US" sz="2400" dirty="0">
                <a:latin typeface="Consolas" panose="020B0609020204030204" pitchFamily="49" charset="0"/>
              </a:rPr>
              <a:t>具体的打包方式，因编译器而异；</a:t>
            </a:r>
            <a:endParaRPr lang="en-US" altLang="zh-CN" sz="2400" dirty="0">
              <a:latin typeface="Consolas" panose="020B0609020204030204" pitchFamily="49" charset="0"/>
            </a:endParaRPr>
          </a:p>
          <a:p>
            <a:pPr lvl="1" eaLnBrk="1" hangingPunct="1"/>
            <a:r>
              <a:rPr lang="zh-CN" altLang="en-US" sz="2400" dirty="0">
                <a:latin typeface="Consolas" panose="020B0609020204030204" pitchFamily="49" charset="0"/>
              </a:rPr>
              <a:t>只有</a:t>
            </a:r>
            <a:r>
              <a:rPr lang="en-US" altLang="zh-CN" sz="2400" dirty="0" err="1">
                <a:latin typeface="Consolas" panose="020B0609020204030204" pitchFamily="49" charset="0"/>
              </a:rPr>
              <a:t>bool</a:t>
            </a:r>
            <a:r>
              <a:rPr lang="zh-CN" altLang="en-US" sz="2400" dirty="0">
                <a:latin typeface="Consolas" panose="020B0609020204030204" pitchFamily="49" charset="0"/>
              </a:rPr>
              <a:t>、</a:t>
            </a:r>
            <a:r>
              <a:rPr lang="en-US" altLang="zh-CN" sz="2400" dirty="0">
                <a:latin typeface="Consolas" panose="020B0609020204030204" pitchFamily="49" charset="0"/>
              </a:rPr>
              <a:t>char</a:t>
            </a:r>
            <a:r>
              <a:rPr lang="zh-CN" altLang="en-US" sz="2400" dirty="0">
                <a:latin typeface="Consolas" panose="020B0609020204030204" pitchFamily="49" charset="0"/>
              </a:rPr>
              <a:t>、</a:t>
            </a:r>
            <a:r>
              <a:rPr lang="en-US" altLang="zh-CN" sz="2400" dirty="0" err="1">
                <a:latin typeface="Consolas" panose="020B0609020204030204" pitchFamily="49" charset="0"/>
              </a:rPr>
              <a:t>int</a:t>
            </a:r>
            <a:r>
              <a:rPr lang="zh-CN" altLang="en-US" sz="2400" dirty="0">
                <a:latin typeface="Consolas" panose="020B0609020204030204" pitchFamily="49" charset="0"/>
              </a:rPr>
              <a:t>和枚举类型的成员，允许定义为位域；</a:t>
            </a:r>
            <a:endParaRPr lang="en-US" altLang="zh-CN" sz="2400" dirty="0">
              <a:latin typeface="Consolas" panose="020B0609020204030204" pitchFamily="49" charset="0"/>
            </a:endParaRPr>
          </a:p>
          <a:p>
            <a:pPr lvl="1" eaLnBrk="1" hangingPunct="1"/>
            <a:r>
              <a:rPr lang="zh-CN" altLang="en-US" sz="2400" dirty="0">
                <a:latin typeface="Consolas" panose="020B0609020204030204" pitchFamily="49" charset="0"/>
              </a:rPr>
              <a:t>节省空间，但可能增加时间开销。</a:t>
            </a:r>
          </a:p>
        </p:txBody>
      </p:sp>
      <p:sp>
        <p:nvSpPr>
          <p:cNvPr id="5" name="标题 4"/>
          <p:cNvSpPr txBox="1">
            <a:spLocks/>
          </p:cNvSpPr>
          <p:nvPr/>
        </p:nvSpPr>
        <p:spPr>
          <a:xfrm>
            <a:off x="1981200"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96</a:t>
            </a:fld>
            <a:endParaRPr lang="en-US" altLang="zh-CN" dirty="0"/>
          </a:p>
        </p:txBody>
      </p:sp>
    </p:spTree>
    <p:extLst>
      <p:ext uri="{BB962C8B-B14F-4D97-AF65-F5344CB8AC3E}">
        <p14:creationId xmlns:p14="http://schemas.microsoft.com/office/powerpoint/2010/main" val="279724344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标题 1"/>
          <p:cNvSpPr>
            <a:spLocks noGrp="1"/>
          </p:cNvSpPr>
          <p:nvPr>
            <p:ph type="title"/>
          </p:nvPr>
        </p:nvSpPr>
        <p:spPr>
          <a:xfrm>
            <a:off x="1587" y="950913"/>
            <a:ext cx="6704013" cy="954087"/>
          </a:xfrm>
        </p:spPr>
        <p:txBody>
          <a:bodyPr/>
          <a:lstStyle/>
          <a:p>
            <a:pPr algn="l" eaLnBrk="1" hangingPunct="1"/>
            <a:r>
              <a:rPr lang="zh-CN" altLang="en-US" dirty="0"/>
              <a:t>例</a:t>
            </a:r>
            <a:r>
              <a:rPr lang="en-US" altLang="zh-CN" dirty="0"/>
              <a:t>4-10</a:t>
            </a:r>
            <a:endParaRPr lang="zh-CN" altLang="en-US" dirty="0"/>
          </a:p>
        </p:txBody>
      </p:sp>
      <p:sp>
        <p:nvSpPr>
          <p:cNvPr id="92163" name="内容占位符 2"/>
          <p:cNvSpPr>
            <a:spLocks noGrp="1"/>
          </p:cNvSpPr>
          <p:nvPr>
            <p:ph idx="1"/>
          </p:nvPr>
        </p:nvSpPr>
        <p:spPr>
          <a:xfrm>
            <a:off x="573880" y="1888533"/>
            <a:ext cx="8029575" cy="4436067"/>
          </a:xfrm>
        </p:spPr>
        <p:txBody>
          <a:bodyPr/>
          <a:lstStyle/>
          <a:p>
            <a:pPr eaLnBrk="1" hangingPunct="1"/>
            <a:r>
              <a:rPr lang="zh-CN" altLang="en-US" sz="2800" dirty="0"/>
              <a:t>设计一个结构体存储学生的成绩信息，需要包括学号、年级和成绩三项内容，学号的范围是</a:t>
            </a:r>
            <a:r>
              <a:rPr lang="en-US" altLang="zh-CN" sz="2800" dirty="0"/>
              <a:t>0</a:t>
            </a:r>
            <a:r>
              <a:rPr lang="zh-CN" altLang="en-US" sz="2800" dirty="0"/>
              <a:t>到</a:t>
            </a:r>
            <a:r>
              <a:rPr lang="en-US" altLang="zh-CN" sz="2800" dirty="0"/>
              <a:t>99,999,999</a:t>
            </a:r>
            <a:r>
              <a:rPr lang="zh-CN" altLang="en-US" sz="2800" dirty="0"/>
              <a:t>，年级分为</a:t>
            </a:r>
            <a:r>
              <a:rPr lang="en-US" altLang="zh-CN" sz="2800" dirty="0"/>
              <a:t>freshman</a:t>
            </a:r>
            <a:r>
              <a:rPr lang="zh-CN" altLang="en-US" sz="2800" dirty="0"/>
              <a:t>、</a:t>
            </a:r>
            <a:r>
              <a:rPr lang="en-US" altLang="zh-CN" sz="2800" dirty="0"/>
              <a:t>sophomore</a:t>
            </a:r>
            <a:r>
              <a:rPr lang="zh-CN" altLang="en-US" sz="2800" dirty="0"/>
              <a:t>、</a:t>
            </a:r>
            <a:r>
              <a:rPr lang="en-US" altLang="zh-CN" sz="2800" dirty="0"/>
              <a:t>junior</a:t>
            </a:r>
            <a:r>
              <a:rPr lang="zh-CN" altLang="en-US" sz="2800" dirty="0"/>
              <a:t>、</a:t>
            </a:r>
            <a:r>
              <a:rPr lang="en-US" altLang="zh-CN" sz="2800" dirty="0"/>
              <a:t>senior</a:t>
            </a:r>
            <a:r>
              <a:rPr lang="zh-CN" altLang="en-US" sz="2800" dirty="0"/>
              <a:t>四种，成绩包括</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a:t>
            </a:r>
            <a:r>
              <a:rPr lang="en-US" altLang="zh-CN" sz="2800" dirty="0"/>
              <a:t>D</a:t>
            </a:r>
            <a:r>
              <a:rPr lang="zh-CN" altLang="en-US" sz="2800" dirty="0"/>
              <a:t>四个等级。</a:t>
            </a:r>
          </a:p>
        </p:txBody>
      </p:sp>
      <p:sp>
        <p:nvSpPr>
          <p:cNvPr id="5" name="标题 4"/>
          <p:cNvSpPr txBox="1">
            <a:spLocks/>
          </p:cNvSpPr>
          <p:nvPr/>
        </p:nvSpPr>
        <p:spPr>
          <a:xfrm>
            <a:off x="1981200" y="24905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endParaRPr lang="en-US" altLang="zh-CN" dirty="0"/>
          </a:p>
          <a:p>
            <a:r>
              <a:rPr lang="zh-CN" altLang="en-US" dirty="0"/>
              <a:t> </a:t>
            </a:r>
            <a:r>
              <a:rPr lang="en-US" altLang="zh-CN" dirty="0"/>
              <a:t>—— 4.8.1 </a:t>
            </a:r>
            <a:r>
              <a:rPr lang="zh-CN" altLang="en-US" dirty="0"/>
              <a:t>位域</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97</a:t>
            </a:fld>
            <a:endParaRPr lang="en-US" altLang="zh-CN" dirty="0"/>
          </a:p>
        </p:txBody>
      </p:sp>
    </p:spTree>
    <p:extLst>
      <p:ext uri="{BB962C8B-B14F-4D97-AF65-F5344CB8AC3E}">
        <p14:creationId xmlns:p14="http://schemas.microsoft.com/office/powerpoint/2010/main" val="3888455552"/>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4-10</a:t>
            </a:r>
            <a:r>
              <a:rPr lang="zh-CN" altLang="en-US" dirty="0"/>
              <a:t>（续）</a:t>
            </a:r>
          </a:p>
        </p:txBody>
      </p:sp>
      <p:sp>
        <p:nvSpPr>
          <p:cNvPr id="93187" name="内容占位符 2"/>
          <p:cNvSpPr>
            <a:spLocks noGrp="1"/>
          </p:cNvSpPr>
          <p:nvPr>
            <p:ph idx="1"/>
          </p:nvPr>
        </p:nvSpPr>
        <p:spPr>
          <a:xfrm>
            <a:off x="609600" y="1917700"/>
            <a:ext cx="7912895" cy="4464050"/>
          </a:xfrm>
          <a:solidFill>
            <a:srgbClr val="85FFFF"/>
          </a:solidFill>
        </p:spPr>
        <p:txBody>
          <a:bodyPr/>
          <a:lstStyle/>
          <a:p>
            <a:pPr eaLnBrk="1" hangingPunct="1">
              <a:lnSpc>
                <a:spcPct val="70000"/>
              </a:lnSpc>
              <a:buFont typeface="Wingdings" panose="05000000000000000000" pitchFamily="2" charset="2"/>
              <a:buNone/>
            </a:pPr>
            <a:r>
              <a:rPr lang="en-US" altLang="zh-CN" sz="2000" dirty="0"/>
              <a:t>#include &lt;</a:t>
            </a:r>
            <a:r>
              <a:rPr lang="en-US" altLang="zh-CN" sz="2000" dirty="0" err="1"/>
              <a:t>iostream</a:t>
            </a:r>
            <a:r>
              <a:rPr lang="en-US" altLang="zh-CN" sz="2000" dirty="0"/>
              <a:t>&gt;</a:t>
            </a:r>
          </a:p>
          <a:p>
            <a:pPr eaLnBrk="1" hangingPunct="1">
              <a:lnSpc>
                <a:spcPct val="70000"/>
              </a:lnSpc>
              <a:buFont typeface="Wingdings" panose="05000000000000000000" pitchFamily="2" charset="2"/>
              <a:buNone/>
            </a:pPr>
            <a:r>
              <a:rPr lang="en-US" altLang="zh-CN" sz="2000" dirty="0"/>
              <a:t>using namespace </a:t>
            </a:r>
            <a:r>
              <a:rPr lang="en-US" altLang="zh-CN" sz="2000" dirty="0" err="1"/>
              <a:t>std</a:t>
            </a:r>
            <a:r>
              <a:rPr lang="en-US" altLang="zh-CN" sz="2000" dirty="0"/>
              <a:t>;</a:t>
            </a:r>
          </a:p>
          <a:p>
            <a:pPr eaLnBrk="1" hangingPunct="1">
              <a:lnSpc>
                <a:spcPct val="70000"/>
              </a:lnSpc>
              <a:buFont typeface="Wingdings" panose="05000000000000000000" pitchFamily="2" charset="2"/>
              <a:buNone/>
            </a:pPr>
            <a:endParaRPr lang="en-US" altLang="zh-CN" sz="2000" dirty="0"/>
          </a:p>
          <a:p>
            <a:pPr eaLnBrk="1" hangingPunct="1">
              <a:lnSpc>
                <a:spcPct val="70000"/>
              </a:lnSpc>
              <a:buFont typeface="Wingdings" panose="05000000000000000000" pitchFamily="2" charset="2"/>
              <a:buNone/>
            </a:pPr>
            <a:r>
              <a:rPr lang="en-US" altLang="zh-CN" sz="2000" dirty="0" err="1"/>
              <a:t>enum</a:t>
            </a:r>
            <a:r>
              <a:rPr lang="en-US" altLang="zh-CN" sz="2000" dirty="0"/>
              <a:t> Level { FRESHMAN, SOPHOMORE, JUNIOR, SENIOR };</a:t>
            </a:r>
          </a:p>
          <a:p>
            <a:pPr eaLnBrk="1" hangingPunct="1">
              <a:lnSpc>
                <a:spcPct val="70000"/>
              </a:lnSpc>
              <a:buFont typeface="Wingdings" panose="05000000000000000000" pitchFamily="2" charset="2"/>
              <a:buNone/>
            </a:pPr>
            <a:r>
              <a:rPr lang="en-US" altLang="zh-CN" sz="2000" dirty="0" err="1"/>
              <a:t>enum</a:t>
            </a:r>
            <a:r>
              <a:rPr lang="en-US" altLang="zh-CN" sz="2000" dirty="0"/>
              <a:t> Grade { A, B, C, D };</a:t>
            </a:r>
          </a:p>
          <a:p>
            <a:pPr eaLnBrk="1" hangingPunct="1">
              <a:lnSpc>
                <a:spcPct val="70000"/>
              </a:lnSpc>
              <a:buFont typeface="Wingdings" panose="05000000000000000000" pitchFamily="2" charset="2"/>
              <a:buNone/>
            </a:pPr>
            <a:r>
              <a:rPr lang="en-US" altLang="zh-CN" sz="2000" dirty="0"/>
              <a:t>class Student {</a:t>
            </a:r>
          </a:p>
          <a:p>
            <a:pPr eaLnBrk="1" hangingPunct="1">
              <a:lnSpc>
                <a:spcPct val="70000"/>
              </a:lnSpc>
              <a:buFont typeface="Wingdings" panose="05000000000000000000" pitchFamily="2" charset="2"/>
              <a:buNone/>
            </a:pPr>
            <a:r>
              <a:rPr lang="en-US" altLang="zh-CN" sz="2000" dirty="0"/>
              <a:t>public:</a:t>
            </a:r>
          </a:p>
          <a:p>
            <a:pPr eaLnBrk="1" hangingPunct="1">
              <a:lnSpc>
                <a:spcPct val="70000"/>
              </a:lnSpc>
              <a:buFont typeface="Wingdings" panose="05000000000000000000" pitchFamily="2" charset="2"/>
              <a:buNone/>
            </a:pPr>
            <a:r>
              <a:rPr lang="en-US" altLang="zh-CN" sz="2000" dirty="0"/>
              <a:t>	Student(unsigned number, Level </a:t>
            </a:r>
            <a:r>
              <a:rPr lang="en-US" altLang="zh-CN" sz="2000" dirty="0" err="1"/>
              <a:t>level</a:t>
            </a:r>
            <a:r>
              <a:rPr lang="en-US" altLang="zh-CN" sz="2000" dirty="0"/>
              <a:t>, Grade grade)</a:t>
            </a:r>
          </a:p>
          <a:p>
            <a:pPr eaLnBrk="1" hangingPunct="1">
              <a:lnSpc>
                <a:spcPct val="70000"/>
              </a:lnSpc>
              <a:buFont typeface="Wingdings" panose="05000000000000000000" pitchFamily="2" charset="2"/>
              <a:buNone/>
            </a:pPr>
            <a:r>
              <a:rPr lang="en-US" altLang="zh-CN" sz="2000" dirty="0"/>
              <a:t>		: number(number), level(level), grade(grade) { }</a:t>
            </a:r>
          </a:p>
          <a:p>
            <a:pPr eaLnBrk="1" hangingPunct="1">
              <a:lnSpc>
                <a:spcPct val="70000"/>
              </a:lnSpc>
              <a:buFont typeface="Wingdings" panose="05000000000000000000" pitchFamily="2" charset="2"/>
              <a:buNone/>
            </a:pPr>
            <a:r>
              <a:rPr lang="en-US" altLang="zh-CN" sz="2000" dirty="0"/>
              <a:t>	void show();</a:t>
            </a:r>
          </a:p>
          <a:p>
            <a:pPr eaLnBrk="1" hangingPunct="1">
              <a:lnSpc>
                <a:spcPct val="70000"/>
              </a:lnSpc>
              <a:buFont typeface="Wingdings" panose="05000000000000000000" pitchFamily="2" charset="2"/>
              <a:buNone/>
            </a:pPr>
            <a:r>
              <a:rPr lang="en-US" altLang="zh-CN" sz="2000" dirty="0"/>
              <a:t>private:</a:t>
            </a:r>
          </a:p>
          <a:p>
            <a:pPr eaLnBrk="1" hangingPunct="1">
              <a:lnSpc>
                <a:spcPct val="70000"/>
              </a:lnSpc>
              <a:buFont typeface="Wingdings" panose="05000000000000000000" pitchFamily="2" charset="2"/>
              <a:buNone/>
            </a:pPr>
            <a:r>
              <a:rPr lang="en-US" altLang="zh-CN" sz="2000" dirty="0"/>
              <a:t>	unsigned number : 27;</a:t>
            </a:r>
          </a:p>
          <a:p>
            <a:pPr eaLnBrk="1" hangingPunct="1">
              <a:lnSpc>
                <a:spcPct val="70000"/>
              </a:lnSpc>
              <a:buFont typeface="Wingdings" panose="05000000000000000000" pitchFamily="2" charset="2"/>
              <a:buNone/>
            </a:pPr>
            <a:r>
              <a:rPr lang="en-US" altLang="zh-CN" sz="2000" dirty="0"/>
              <a:t>	Level </a:t>
            </a:r>
            <a:r>
              <a:rPr lang="en-US" altLang="zh-CN" sz="2000" dirty="0" err="1"/>
              <a:t>level</a:t>
            </a:r>
            <a:r>
              <a:rPr lang="en-US" altLang="zh-CN" sz="2000" dirty="0"/>
              <a:t> : 2;</a:t>
            </a:r>
          </a:p>
          <a:p>
            <a:pPr eaLnBrk="1" hangingPunct="1">
              <a:lnSpc>
                <a:spcPct val="70000"/>
              </a:lnSpc>
              <a:buFont typeface="Wingdings" panose="05000000000000000000" pitchFamily="2" charset="2"/>
              <a:buNone/>
            </a:pPr>
            <a:r>
              <a:rPr lang="en-US" altLang="zh-CN" sz="2000" dirty="0"/>
              <a:t>	Grade </a:t>
            </a:r>
            <a:r>
              <a:rPr lang="en-US" altLang="zh-CN" sz="2000" dirty="0" err="1"/>
              <a:t>grade</a:t>
            </a:r>
            <a:r>
              <a:rPr lang="en-US" altLang="zh-CN" sz="2000" dirty="0"/>
              <a:t> : 2;</a:t>
            </a:r>
          </a:p>
          <a:p>
            <a:pPr eaLnBrk="1" hangingPunct="1">
              <a:lnSpc>
                <a:spcPct val="70000"/>
              </a:lnSpc>
              <a:buFont typeface="Wingdings" panose="05000000000000000000" pitchFamily="2" charset="2"/>
              <a:buNone/>
            </a:pPr>
            <a:r>
              <a:rPr lang="en-US" altLang="zh-CN" sz="20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98</a:t>
            </a:fld>
            <a:endParaRPr lang="en-US" altLang="zh-CN" dirty="0"/>
          </a:p>
        </p:txBody>
      </p:sp>
      <p:sp>
        <p:nvSpPr>
          <p:cNvPr id="7" name="标题 4"/>
          <p:cNvSpPr txBox="1">
            <a:spLocks/>
          </p:cNvSpPr>
          <p:nvPr/>
        </p:nvSpPr>
        <p:spPr>
          <a:xfrm>
            <a:off x="1981200" y="24905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endParaRPr lang="en-US" altLang="zh-CN" dirty="0"/>
          </a:p>
          <a:p>
            <a:r>
              <a:rPr lang="zh-CN" altLang="en-US" dirty="0"/>
              <a:t> </a:t>
            </a:r>
            <a:r>
              <a:rPr lang="en-US" altLang="zh-CN" dirty="0"/>
              <a:t>—— 4.8.1 </a:t>
            </a:r>
            <a:r>
              <a:rPr lang="zh-CN" altLang="en-US" dirty="0"/>
              <a:t>位域</a:t>
            </a:r>
          </a:p>
        </p:txBody>
      </p:sp>
    </p:spTree>
    <p:extLst>
      <p:ext uri="{BB962C8B-B14F-4D97-AF65-F5344CB8AC3E}">
        <p14:creationId xmlns:p14="http://schemas.microsoft.com/office/powerpoint/2010/main" val="2329702858"/>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0980" y="857250"/>
            <a:ext cx="8715375" cy="6000749"/>
          </a:xfrm>
          <a:solidFill>
            <a:srgbClr val="85FFFF"/>
          </a:solidFill>
        </p:spPr>
        <p:txBody>
          <a:bodyPr/>
          <a:lstStyle/>
          <a:p>
            <a:pPr eaLnBrk="1" hangingPunct="1">
              <a:lnSpc>
                <a:spcPct val="100000"/>
              </a:lnSpc>
              <a:spcBef>
                <a:spcPts val="0"/>
              </a:spcBef>
              <a:buFont typeface="Wingdings" pitchFamily="2" charset="2"/>
              <a:buNone/>
              <a:defRPr/>
            </a:pPr>
            <a:r>
              <a:rPr lang="en-US" altLang="zh-CN" sz="1600" dirty="0"/>
              <a:t>void Student::show() {</a:t>
            </a:r>
          </a:p>
          <a:p>
            <a:pPr eaLnBrk="1" hangingPunct="1">
              <a:lnSpc>
                <a:spcPct val="100000"/>
              </a:lnSpc>
              <a:spcBef>
                <a:spcPts val="0"/>
              </a:spcBef>
              <a:buFont typeface="Wingdings" pitchFamily="2" charset="2"/>
              <a:buNone/>
              <a:defRPr/>
            </a:pPr>
            <a:r>
              <a:rPr lang="en-US" altLang="zh-CN" sz="1600" dirty="0"/>
              <a:t>	</a:t>
            </a:r>
            <a:r>
              <a:rPr lang="en-US" altLang="zh-CN" sz="1600" dirty="0" err="1"/>
              <a:t>cout</a:t>
            </a:r>
            <a:r>
              <a:rPr lang="en-US" altLang="zh-CN" sz="1600" dirty="0"/>
              <a:t> &lt;&lt; "Number:    " &lt;&lt; number &lt;&lt; </a:t>
            </a:r>
            <a:r>
              <a:rPr lang="en-US" altLang="zh-CN" sz="1600" dirty="0" err="1"/>
              <a:t>endl</a:t>
            </a:r>
            <a:r>
              <a:rPr lang="en-US" altLang="zh-CN" sz="1600" dirty="0"/>
              <a:t>;</a:t>
            </a:r>
          </a:p>
          <a:p>
            <a:pPr eaLnBrk="1" hangingPunct="1">
              <a:lnSpc>
                <a:spcPct val="100000"/>
              </a:lnSpc>
              <a:spcBef>
                <a:spcPts val="0"/>
              </a:spcBef>
              <a:buFont typeface="Wingdings" pitchFamily="2" charset="2"/>
              <a:buNone/>
              <a:defRPr/>
            </a:pPr>
            <a:r>
              <a:rPr lang="en-US" altLang="zh-CN" sz="1600" dirty="0"/>
              <a:t>	</a:t>
            </a:r>
            <a:r>
              <a:rPr lang="en-US" altLang="zh-CN" sz="1600" dirty="0" err="1"/>
              <a:t>cout</a:t>
            </a:r>
            <a:r>
              <a:rPr lang="en-US" altLang="zh-CN" sz="1600" dirty="0"/>
              <a:t> &lt;&lt; "Level:     ";</a:t>
            </a:r>
          </a:p>
          <a:p>
            <a:pPr eaLnBrk="1" hangingPunct="1">
              <a:lnSpc>
                <a:spcPct val="100000"/>
              </a:lnSpc>
              <a:spcBef>
                <a:spcPts val="0"/>
              </a:spcBef>
              <a:buFont typeface="Wingdings" pitchFamily="2" charset="2"/>
              <a:buNone/>
              <a:defRPr/>
            </a:pPr>
            <a:r>
              <a:rPr lang="en-US" altLang="zh-CN" sz="1600" dirty="0"/>
              <a:t>	switch (level) {</a:t>
            </a:r>
          </a:p>
          <a:p>
            <a:pPr eaLnBrk="1" hangingPunct="1">
              <a:lnSpc>
                <a:spcPct val="100000"/>
              </a:lnSpc>
              <a:spcBef>
                <a:spcPts val="0"/>
              </a:spcBef>
              <a:buFont typeface="Wingdings" pitchFamily="2" charset="2"/>
              <a:buNone/>
              <a:defRPr/>
            </a:pPr>
            <a:r>
              <a:rPr lang="en-US" altLang="zh-CN" sz="1600" dirty="0"/>
              <a:t>		case FRESHMAN:  </a:t>
            </a:r>
            <a:r>
              <a:rPr lang="en-US" altLang="zh-CN" sz="1600" dirty="0" err="1"/>
              <a:t>cout</a:t>
            </a:r>
            <a:r>
              <a:rPr lang="en-US" altLang="zh-CN" sz="1600" dirty="0"/>
              <a:t> &lt;&lt; "freshman"; break;</a:t>
            </a:r>
          </a:p>
          <a:p>
            <a:pPr eaLnBrk="1" hangingPunct="1">
              <a:lnSpc>
                <a:spcPct val="100000"/>
              </a:lnSpc>
              <a:spcBef>
                <a:spcPts val="0"/>
              </a:spcBef>
              <a:buFont typeface="Wingdings" pitchFamily="2" charset="2"/>
              <a:buNone/>
              <a:defRPr/>
            </a:pPr>
            <a:r>
              <a:rPr lang="en-US" altLang="zh-CN" sz="1600" dirty="0"/>
              <a:t>		case SOPHOMORE: </a:t>
            </a:r>
            <a:r>
              <a:rPr lang="en-US" altLang="zh-CN" sz="1600" dirty="0" err="1"/>
              <a:t>cout</a:t>
            </a:r>
            <a:r>
              <a:rPr lang="en-US" altLang="zh-CN" sz="1600" dirty="0"/>
              <a:t> &lt;&lt; "sophomore"; break;</a:t>
            </a:r>
          </a:p>
          <a:p>
            <a:pPr eaLnBrk="1" hangingPunct="1">
              <a:lnSpc>
                <a:spcPct val="100000"/>
              </a:lnSpc>
              <a:spcBef>
                <a:spcPts val="0"/>
              </a:spcBef>
              <a:buFont typeface="Wingdings" pitchFamily="2" charset="2"/>
              <a:buNone/>
              <a:defRPr/>
            </a:pPr>
            <a:r>
              <a:rPr lang="en-US" altLang="zh-CN" sz="1600" dirty="0"/>
              <a:t>		case JUNIOR:    </a:t>
            </a:r>
            <a:r>
              <a:rPr lang="en-US" altLang="zh-CN" sz="1600" dirty="0" err="1"/>
              <a:t>cout</a:t>
            </a:r>
            <a:r>
              <a:rPr lang="en-US" altLang="zh-CN" sz="1600" dirty="0"/>
              <a:t> &lt;&lt; "junior"; break;</a:t>
            </a:r>
          </a:p>
          <a:p>
            <a:pPr eaLnBrk="1" hangingPunct="1">
              <a:lnSpc>
                <a:spcPct val="100000"/>
              </a:lnSpc>
              <a:spcBef>
                <a:spcPts val="0"/>
              </a:spcBef>
              <a:buFont typeface="Wingdings" pitchFamily="2" charset="2"/>
              <a:buNone/>
              <a:defRPr/>
            </a:pPr>
            <a:r>
              <a:rPr lang="en-US" altLang="zh-CN" sz="1600" dirty="0"/>
              <a:t>		case SENIOR:    </a:t>
            </a:r>
            <a:r>
              <a:rPr lang="en-US" altLang="zh-CN" sz="1600" dirty="0" err="1"/>
              <a:t>cout</a:t>
            </a:r>
            <a:r>
              <a:rPr lang="en-US" altLang="zh-CN" sz="1600" dirty="0"/>
              <a:t> &lt;&lt; "senior"; break;</a:t>
            </a:r>
          </a:p>
          <a:p>
            <a:pPr eaLnBrk="1" hangingPunct="1">
              <a:lnSpc>
                <a:spcPct val="100000"/>
              </a:lnSpc>
              <a:spcBef>
                <a:spcPts val="0"/>
              </a:spcBef>
              <a:buFont typeface="Wingdings" pitchFamily="2" charset="2"/>
              <a:buNone/>
              <a:defRPr/>
            </a:pPr>
            <a:r>
              <a:rPr lang="en-US" altLang="zh-CN" sz="1600" dirty="0"/>
              <a:t>	}</a:t>
            </a:r>
          </a:p>
          <a:p>
            <a:pPr eaLnBrk="1" hangingPunct="1">
              <a:lnSpc>
                <a:spcPct val="100000"/>
              </a:lnSpc>
              <a:spcBef>
                <a:spcPts val="0"/>
              </a:spcBef>
              <a:buFont typeface="Wingdings" pitchFamily="2" charset="2"/>
              <a:buNone/>
              <a:defRPr/>
            </a:pPr>
            <a:r>
              <a:rPr lang="en-US" altLang="zh-CN" sz="1600" dirty="0"/>
              <a:t>	</a:t>
            </a:r>
            <a:r>
              <a:rPr lang="en-US" altLang="zh-CN" sz="1600" dirty="0" err="1"/>
              <a:t>cout</a:t>
            </a:r>
            <a:r>
              <a:rPr lang="en-US" altLang="zh-CN" sz="1600" dirty="0"/>
              <a:t> &lt;&lt; </a:t>
            </a:r>
            <a:r>
              <a:rPr lang="en-US" altLang="zh-CN" sz="1600" dirty="0" err="1"/>
              <a:t>endl</a:t>
            </a:r>
            <a:r>
              <a:rPr lang="en-US" altLang="zh-CN" sz="1600" dirty="0"/>
              <a:t>;</a:t>
            </a:r>
          </a:p>
          <a:p>
            <a:pPr eaLnBrk="1" hangingPunct="1">
              <a:lnSpc>
                <a:spcPct val="100000"/>
              </a:lnSpc>
              <a:spcBef>
                <a:spcPts val="0"/>
              </a:spcBef>
              <a:buFont typeface="Wingdings" pitchFamily="2" charset="2"/>
              <a:buNone/>
              <a:defRPr/>
            </a:pPr>
            <a:r>
              <a:rPr lang="en-US" altLang="zh-CN" sz="1600" dirty="0"/>
              <a:t>	</a:t>
            </a:r>
            <a:r>
              <a:rPr lang="en-US" altLang="zh-CN" sz="1600" dirty="0" err="1"/>
              <a:t>cout</a:t>
            </a:r>
            <a:r>
              <a:rPr lang="en-US" altLang="zh-CN" sz="1600" dirty="0"/>
              <a:t> &lt;&lt; "Grade:     ";</a:t>
            </a:r>
          </a:p>
          <a:p>
            <a:pPr eaLnBrk="1" hangingPunct="1">
              <a:lnSpc>
                <a:spcPct val="100000"/>
              </a:lnSpc>
              <a:spcBef>
                <a:spcPts val="0"/>
              </a:spcBef>
              <a:buFont typeface="Wingdings" pitchFamily="2" charset="2"/>
              <a:buNone/>
              <a:defRPr/>
            </a:pPr>
            <a:r>
              <a:rPr lang="en-US" altLang="zh-CN" sz="1600" dirty="0"/>
              <a:t>	switch (grade) {</a:t>
            </a:r>
          </a:p>
          <a:p>
            <a:pPr eaLnBrk="1" hangingPunct="1">
              <a:lnSpc>
                <a:spcPct val="100000"/>
              </a:lnSpc>
              <a:spcBef>
                <a:spcPts val="0"/>
              </a:spcBef>
              <a:buFont typeface="Wingdings" pitchFamily="2" charset="2"/>
              <a:buNone/>
              <a:defRPr/>
            </a:pPr>
            <a:r>
              <a:rPr lang="en-US" altLang="zh-CN" sz="1600" dirty="0"/>
              <a:t>		case A: </a:t>
            </a:r>
            <a:r>
              <a:rPr lang="en-US" altLang="zh-CN" sz="1600" dirty="0" err="1"/>
              <a:t>cout</a:t>
            </a:r>
            <a:r>
              <a:rPr lang="en-US" altLang="zh-CN" sz="1600" dirty="0"/>
              <a:t> &lt;&lt; "A"; break;</a:t>
            </a:r>
          </a:p>
          <a:p>
            <a:pPr eaLnBrk="1" hangingPunct="1">
              <a:lnSpc>
                <a:spcPct val="100000"/>
              </a:lnSpc>
              <a:spcBef>
                <a:spcPts val="0"/>
              </a:spcBef>
              <a:buFont typeface="Wingdings" pitchFamily="2" charset="2"/>
              <a:buNone/>
              <a:defRPr/>
            </a:pPr>
            <a:r>
              <a:rPr lang="en-US" altLang="zh-CN" sz="1600" dirty="0"/>
              <a:t>		case B: </a:t>
            </a:r>
            <a:r>
              <a:rPr lang="en-US" altLang="zh-CN" sz="1600" dirty="0" err="1"/>
              <a:t>cout</a:t>
            </a:r>
            <a:r>
              <a:rPr lang="en-US" altLang="zh-CN" sz="1600" dirty="0"/>
              <a:t> &lt;&lt; "B"; break;</a:t>
            </a:r>
          </a:p>
          <a:p>
            <a:pPr eaLnBrk="1" hangingPunct="1">
              <a:lnSpc>
                <a:spcPct val="100000"/>
              </a:lnSpc>
              <a:spcBef>
                <a:spcPts val="0"/>
              </a:spcBef>
              <a:buFont typeface="Wingdings" pitchFamily="2" charset="2"/>
              <a:buNone/>
              <a:defRPr/>
            </a:pPr>
            <a:r>
              <a:rPr lang="en-US" altLang="zh-CN" sz="1600" dirty="0"/>
              <a:t>		case C: </a:t>
            </a:r>
            <a:r>
              <a:rPr lang="en-US" altLang="zh-CN" sz="1600" dirty="0" err="1"/>
              <a:t>cout</a:t>
            </a:r>
            <a:r>
              <a:rPr lang="en-US" altLang="zh-CN" sz="1600" dirty="0"/>
              <a:t> &lt;&lt; "C"; break;</a:t>
            </a:r>
          </a:p>
          <a:p>
            <a:pPr eaLnBrk="1" hangingPunct="1">
              <a:lnSpc>
                <a:spcPct val="100000"/>
              </a:lnSpc>
              <a:spcBef>
                <a:spcPts val="0"/>
              </a:spcBef>
              <a:buFont typeface="Wingdings" pitchFamily="2" charset="2"/>
              <a:buNone/>
              <a:defRPr/>
            </a:pPr>
            <a:r>
              <a:rPr lang="en-US" altLang="zh-CN" sz="1600" dirty="0"/>
              <a:t>		case D: </a:t>
            </a:r>
            <a:r>
              <a:rPr lang="en-US" altLang="zh-CN" sz="1600" dirty="0" err="1"/>
              <a:t>cout</a:t>
            </a:r>
            <a:r>
              <a:rPr lang="en-US" altLang="zh-CN" sz="1600" dirty="0"/>
              <a:t> &lt;&lt; "D"; break;</a:t>
            </a:r>
          </a:p>
          <a:p>
            <a:pPr eaLnBrk="1" hangingPunct="1">
              <a:lnSpc>
                <a:spcPct val="100000"/>
              </a:lnSpc>
              <a:spcBef>
                <a:spcPts val="0"/>
              </a:spcBef>
              <a:buFont typeface="Wingdings" pitchFamily="2" charset="2"/>
              <a:buNone/>
              <a:defRPr/>
            </a:pPr>
            <a:r>
              <a:rPr lang="en-US" altLang="zh-CN" sz="1600" dirty="0"/>
              <a:t>	}</a:t>
            </a:r>
          </a:p>
          <a:p>
            <a:pPr eaLnBrk="1" hangingPunct="1">
              <a:lnSpc>
                <a:spcPct val="100000"/>
              </a:lnSpc>
              <a:spcBef>
                <a:spcPts val="0"/>
              </a:spcBef>
              <a:buFont typeface="Wingdings" pitchFamily="2" charset="2"/>
              <a:buNone/>
              <a:defRPr/>
            </a:pPr>
            <a:r>
              <a:rPr lang="en-US" altLang="zh-CN" sz="1600" dirty="0"/>
              <a:t>	</a:t>
            </a:r>
            <a:r>
              <a:rPr lang="en-US" altLang="zh-CN" sz="1600" dirty="0" err="1"/>
              <a:t>cout</a:t>
            </a:r>
            <a:r>
              <a:rPr lang="en-US" altLang="zh-CN" sz="1600" dirty="0"/>
              <a:t> &lt;&lt; </a:t>
            </a:r>
            <a:r>
              <a:rPr lang="en-US" altLang="zh-CN" sz="1600" dirty="0" err="1"/>
              <a:t>endl</a:t>
            </a:r>
            <a:r>
              <a:rPr lang="en-US" altLang="zh-CN" sz="1600" dirty="0"/>
              <a:t>;</a:t>
            </a:r>
          </a:p>
          <a:p>
            <a:pPr eaLnBrk="1" hangingPunct="1">
              <a:lnSpc>
                <a:spcPct val="100000"/>
              </a:lnSpc>
              <a:spcBef>
                <a:spcPts val="0"/>
              </a:spcBef>
              <a:buFont typeface="Wingdings" pitchFamily="2" charset="2"/>
              <a:buNone/>
              <a:defRPr/>
            </a:pPr>
            <a:r>
              <a:rPr lang="en-US" altLang="zh-CN" sz="1600" dirty="0"/>
              <a:t>}</a:t>
            </a:r>
          </a:p>
          <a:p>
            <a:pPr eaLnBrk="1" hangingPunct="1">
              <a:lnSpc>
                <a:spcPct val="100000"/>
              </a:lnSpc>
              <a:spcBef>
                <a:spcPts val="0"/>
              </a:spcBef>
              <a:buFont typeface="Wingdings" pitchFamily="2" charset="2"/>
              <a:buNone/>
              <a:defRPr/>
            </a:pPr>
            <a:r>
              <a:rPr lang="en-US" altLang="zh-CN" sz="1600" dirty="0" err="1"/>
              <a:t>int</a:t>
            </a:r>
            <a:r>
              <a:rPr lang="en-US" altLang="zh-CN" sz="1600" dirty="0"/>
              <a:t> main() {</a:t>
            </a:r>
          </a:p>
          <a:p>
            <a:pPr eaLnBrk="1" hangingPunct="1">
              <a:lnSpc>
                <a:spcPct val="100000"/>
              </a:lnSpc>
              <a:spcBef>
                <a:spcPts val="0"/>
              </a:spcBef>
              <a:buFont typeface="Wingdings" pitchFamily="2" charset="2"/>
              <a:buNone/>
              <a:defRPr/>
            </a:pPr>
            <a:r>
              <a:rPr lang="en-US" altLang="zh-CN" sz="1600" dirty="0"/>
              <a:t>	Student s(12345678, SOPHOMORE, B);</a:t>
            </a:r>
          </a:p>
          <a:p>
            <a:pPr eaLnBrk="1" hangingPunct="1">
              <a:lnSpc>
                <a:spcPct val="100000"/>
              </a:lnSpc>
              <a:spcBef>
                <a:spcPts val="0"/>
              </a:spcBef>
              <a:buFont typeface="Wingdings" pitchFamily="2" charset="2"/>
              <a:buNone/>
              <a:defRPr/>
            </a:pPr>
            <a:r>
              <a:rPr lang="en-US" altLang="zh-CN" sz="1600" dirty="0"/>
              <a:t>	</a:t>
            </a:r>
            <a:r>
              <a:rPr lang="en-US" altLang="zh-CN" sz="1600" dirty="0" err="1"/>
              <a:t>cout</a:t>
            </a:r>
            <a:r>
              <a:rPr lang="en-US" altLang="zh-CN" sz="1600" dirty="0"/>
              <a:t> &lt;&lt; "Size of Student: " &lt;&lt; </a:t>
            </a:r>
            <a:r>
              <a:rPr lang="en-US" altLang="zh-CN" sz="1600" dirty="0" err="1"/>
              <a:t>sizeof</a:t>
            </a:r>
            <a:r>
              <a:rPr lang="en-US" altLang="zh-CN" sz="1600" dirty="0"/>
              <a:t>(Student) &lt;&lt; </a:t>
            </a:r>
            <a:r>
              <a:rPr lang="en-US" altLang="zh-CN" sz="1600" dirty="0" err="1"/>
              <a:t>endl</a:t>
            </a:r>
            <a:r>
              <a:rPr lang="en-US" altLang="zh-CN" sz="1600" dirty="0"/>
              <a:t>;</a:t>
            </a:r>
          </a:p>
          <a:p>
            <a:pPr eaLnBrk="1" hangingPunct="1">
              <a:lnSpc>
                <a:spcPct val="100000"/>
              </a:lnSpc>
              <a:spcBef>
                <a:spcPts val="0"/>
              </a:spcBef>
              <a:buFont typeface="Wingdings" pitchFamily="2" charset="2"/>
              <a:buNone/>
              <a:defRPr/>
            </a:pPr>
            <a:r>
              <a:rPr lang="en-US" altLang="zh-CN" sz="1600" dirty="0"/>
              <a:t>	</a:t>
            </a:r>
            <a:r>
              <a:rPr lang="en-US" altLang="zh-CN" sz="1600" dirty="0" err="1"/>
              <a:t>s.show</a:t>
            </a:r>
            <a:r>
              <a:rPr lang="en-US" altLang="zh-CN" sz="1600" dirty="0"/>
              <a:t>();</a:t>
            </a:r>
          </a:p>
          <a:p>
            <a:pPr eaLnBrk="1" hangingPunct="1">
              <a:lnSpc>
                <a:spcPct val="100000"/>
              </a:lnSpc>
              <a:spcBef>
                <a:spcPts val="0"/>
              </a:spcBef>
              <a:buFont typeface="Wingdings" pitchFamily="2" charset="2"/>
              <a:buNone/>
              <a:defRPr/>
            </a:pPr>
            <a:r>
              <a:rPr lang="en-US" altLang="zh-CN" sz="1600" dirty="0"/>
              <a:t>	return 0;}</a:t>
            </a:r>
          </a:p>
        </p:txBody>
      </p:sp>
      <p:sp>
        <p:nvSpPr>
          <p:cNvPr id="94213" name="标题 1"/>
          <p:cNvSpPr>
            <a:spLocks noGrp="1"/>
          </p:cNvSpPr>
          <p:nvPr>
            <p:ph type="title"/>
          </p:nvPr>
        </p:nvSpPr>
        <p:spPr>
          <a:xfrm>
            <a:off x="5688805" y="857249"/>
            <a:ext cx="3257550" cy="1066800"/>
          </a:xfrm>
          <a:solidFill>
            <a:schemeClr val="bg1"/>
          </a:solidFill>
        </p:spPr>
        <p:txBody>
          <a:bodyPr/>
          <a:lstStyle/>
          <a:p>
            <a:pPr eaLnBrk="1" hangingPunct="1"/>
            <a:r>
              <a:rPr lang="zh-CN" altLang="en-US" dirty="0"/>
              <a:t>例</a:t>
            </a:r>
            <a:r>
              <a:rPr lang="en-US" altLang="zh-CN" dirty="0"/>
              <a:t>4-10</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99</a:t>
            </a:fld>
            <a:endParaRPr lang="en-US" altLang="zh-CN" dirty="0"/>
          </a:p>
        </p:txBody>
      </p:sp>
      <p:sp>
        <p:nvSpPr>
          <p:cNvPr id="7" name="标题 4"/>
          <p:cNvSpPr txBox="1">
            <a:spLocks/>
          </p:cNvSpPr>
          <p:nvPr/>
        </p:nvSpPr>
        <p:spPr>
          <a:xfrm>
            <a:off x="1981200" y="249050"/>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4.8  </a:t>
            </a:r>
            <a:r>
              <a:rPr lang="zh-CN" altLang="en-US" dirty="0"/>
              <a:t>深度探索</a:t>
            </a:r>
            <a:endParaRPr lang="en-US" altLang="zh-CN" dirty="0"/>
          </a:p>
          <a:p>
            <a:r>
              <a:rPr lang="zh-CN" altLang="en-US" dirty="0"/>
              <a:t> </a:t>
            </a:r>
            <a:r>
              <a:rPr lang="en-US" altLang="zh-CN" dirty="0"/>
              <a:t>—— 4.8.1 </a:t>
            </a:r>
            <a:r>
              <a:rPr lang="zh-CN" altLang="en-US" dirty="0"/>
              <a:t>位域</a:t>
            </a:r>
          </a:p>
        </p:txBody>
      </p:sp>
    </p:spTree>
    <p:extLst>
      <p:ext uri="{BB962C8B-B14F-4D97-AF65-F5344CB8AC3E}">
        <p14:creationId xmlns:p14="http://schemas.microsoft.com/office/powerpoint/2010/main" val="258103352"/>
      </p:ext>
    </p:extLst>
  </p:cSld>
  <p:clrMapOvr>
    <a:masterClrMapping/>
  </p:clrMapOvr>
  <p:transition/>
</p:sld>
</file>

<file path=ppt/theme/theme1.xml><?xml version="1.0" encoding="utf-8"?>
<a:theme xmlns:a="http://schemas.openxmlformats.org/drawingml/2006/main" name="ymzsp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_楷体_GB2312">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mzsp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mzsp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mzsp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mzsp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mzsp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mzsp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mzsp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mzsp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mzsp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mzsp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mzsp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mzsp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ymzsp1 13">
        <a:dk1>
          <a:srgbClr val="000000"/>
        </a:dk1>
        <a:lt1>
          <a:srgbClr val="FFFFFF"/>
        </a:lt1>
        <a:dk2>
          <a:srgbClr val="FFFFFF"/>
        </a:dk2>
        <a:lt2>
          <a:srgbClr val="4B4B4B"/>
        </a:lt2>
        <a:accent1>
          <a:srgbClr val="003399"/>
        </a:accent1>
        <a:accent2>
          <a:srgbClr val="468A4B"/>
        </a:accent2>
        <a:accent3>
          <a:srgbClr val="FFFFFF"/>
        </a:accent3>
        <a:accent4>
          <a:srgbClr val="000000"/>
        </a:accent4>
        <a:accent5>
          <a:srgbClr val="AAADCA"/>
        </a:accent5>
        <a:accent6>
          <a:srgbClr val="3F7D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ymzsp1 14">
        <a:dk1>
          <a:srgbClr val="000000"/>
        </a:dk1>
        <a:lt1>
          <a:srgbClr val="FFFFFF"/>
        </a:lt1>
        <a:dk2>
          <a:srgbClr val="000000"/>
        </a:dk2>
        <a:lt2>
          <a:srgbClr val="B1B1B1"/>
        </a:lt2>
        <a:accent1>
          <a:srgbClr val="003399"/>
        </a:accent1>
        <a:accent2>
          <a:srgbClr val="006600"/>
        </a:accent2>
        <a:accent3>
          <a:srgbClr val="FFFFFF"/>
        </a:accent3>
        <a:accent4>
          <a:srgbClr val="000000"/>
        </a:accent4>
        <a:accent5>
          <a:srgbClr val="AAADCA"/>
        </a:accent5>
        <a:accent6>
          <a:srgbClr val="005C00"/>
        </a:accent6>
        <a:hlink>
          <a:srgbClr val="FD1813"/>
        </a:hlink>
        <a:folHlink>
          <a:srgbClr val="FFB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安胜联演讲模板</Template>
  <TotalTime>22197</TotalTime>
  <Words>8726</Words>
  <Application>Microsoft Office PowerPoint</Application>
  <PresentationFormat>全屏显示(4:3)</PresentationFormat>
  <Paragraphs>1582</Paragraphs>
  <Slides>112</Slides>
  <Notes>42</Notes>
  <HiddenSlides>15</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112</vt:i4>
      </vt:variant>
    </vt:vector>
  </HeadingPairs>
  <TitlesOfParts>
    <vt:vector size="124" baseType="lpstr">
      <vt:lpstr>Monotype Sorts</vt:lpstr>
      <vt:lpstr>黑体</vt:lpstr>
      <vt:lpstr>华文行楷</vt:lpstr>
      <vt:lpstr>楷体_GB2312</vt:lpstr>
      <vt:lpstr>隶书</vt:lpstr>
      <vt:lpstr>宋体</vt:lpstr>
      <vt:lpstr>Arial</vt:lpstr>
      <vt:lpstr>Consolas</vt:lpstr>
      <vt:lpstr>Georgia</vt:lpstr>
      <vt:lpstr>Times New Roman</vt:lpstr>
      <vt:lpstr>Wingdings</vt:lpstr>
      <vt:lpstr>ymzsp1</vt:lpstr>
      <vt:lpstr>第四章 类与对象</vt:lpstr>
      <vt:lpstr>目录</vt:lpstr>
      <vt:lpstr>PowerPoint 演示文稿</vt:lpstr>
      <vt:lpstr>面向对象的方法</vt:lpstr>
      <vt:lpstr>4.1.1 抽象</vt:lpstr>
      <vt:lpstr>抽象实例——钟表</vt:lpstr>
      <vt:lpstr>抽象实例——钟表（续）</vt:lpstr>
      <vt:lpstr>抽象实例——人</vt:lpstr>
      <vt:lpstr>4.1.2 封装</vt:lpstr>
      <vt:lpstr>4.1.2 封装（续）</vt:lpstr>
      <vt:lpstr>4.1.3 继承</vt:lpstr>
      <vt:lpstr>4.1.4 多态</vt:lpstr>
      <vt:lpstr>4.2 类和对象</vt:lpstr>
      <vt:lpstr>4.2.1 类的定义</vt:lpstr>
      <vt:lpstr>4.2.2 类成员的访问控制</vt:lpstr>
      <vt:lpstr>成员函数</vt:lpstr>
      <vt:lpstr>数据成员</vt:lpstr>
      <vt:lpstr>4.2.3 对象</vt:lpstr>
      <vt:lpstr>4.2.4 类的成员函数</vt:lpstr>
      <vt:lpstr>内联成员函数</vt:lpstr>
      <vt:lpstr>内联成员函数举例（一）隐式</vt:lpstr>
      <vt:lpstr>PowerPoint 演示文稿</vt:lpstr>
      <vt:lpstr>内联成员函数举例（三）显式</vt:lpstr>
      <vt:lpstr>4.2.5 程序实例——例4-1</vt:lpstr>
      <vt:lpstr>例4-1 （续）——类的实现</vt:lpstr>
      <vt:lpstr>PowerPoint 演示文稿</vt:lpstr>
      <vt:lpstr>4.3.1 构造函数</vt:lpstr>
      <vt:lpstr>4.3.1 构造函数</vt:lpstr>
      <vt:lpstr>构造函数举例</vt:lpstr>
      <vt:lpstr>构造函数举例（续）</vt:lpstr>
      <vt:lpstr>PowerPoint 演示文稿</vt:lpstr>
      <vt:lpstr>PowerPoint 演示文稿</vt:lpstr>
      <vt:lpstr>4.3.2 拷贝构造函数</vt:lpstr>
      <vt:lpstr>例4-2 Point类的完整程序</vt:lpstr>
      <vt:lpstr>例4-2 （续）</vt:lpstr>
      <vt:lpstr>隐含的拷贝构造函数</vt:lpstr>
      <vt:lpstr>4.3.3  析构函数</vt:lpstr>
      <vt:lpstr>构造函数和析构函数举例</vt:lpstr>
      <vt:lpstr>PowerPoint 演示文稿</vt:lpstr>
      <vt:lpstr>4.3.4 程序实例——例4-3</vt:lpstr>
      <vt:lpstr>例4-3（续）</vt:lpstr>
      <vt:lpstr>例4-3（续）</vt:lpstr>
      <vt:lpstr>例4-3（续）</vt:lpstr>
      <vt:lpstr>4.4.1组合</vt:lpstr>
      <vt:lpstr>举例</vt:lpstr>
      <vt:lpstr>PowerPoint 演示文稿</vt:lpstr>
      <vt:lpstr>类组合的构造函数设计</vt:lpstr>
      <vt:lpstr>类组合的构造函数设计（例子）</vt:lpstr>
      <vt:lpstr>类组合的构造函数调用</vt:lpstr>
      <vt:lpstr>例4-4 类的组合，线段（Line）类</vt:lpstr>
      <vt:lpstr>例4-4（续）</vt:lpstr>
      <vt:lpstr>例4-4（续）</vt:lpstr>
      <vt:lpstr>4.4.2 前向引用声明</vt:lpstr>
      <vt:lpstr>举例</vt:lpstr>
      <vt:lpstr>前向引用声明注意事项</vt:lpstr>
      <vt:lpstr>前向引用声明注意事项（续）</vt:lpstr>
      <vt:lpstr>前向引用声明注意事项（续）</vt:lpstr>
      <vt:lpstr>4.5.1 UML简介</vt:lpstr>
      <vt:lpstr>4.5.2 UML类图</vt:lpstr>
      <vt:lpstr>对象图</vt:lpstr>
      <vt:lpstr>几种关系的图形标识</vt:lpstr>
      <vt:lpstr>几种关系的图形标识</vt:lpstr>
      <vt:lpstr>几种关系的图形标识</vt:lpstr>
      <vt:lpstr>例4-5 采用UML方法来描述例4-4中Line类和Point类的关系</vt:lpstr>
      <vt:lpstr>几种关系的图形标识</vt:lpstr>
      <vt:lpstr>注释</vt:lpstr>
      <vt:lpstr>例4-6带有注释的Line类和Point类关系的描述</vt:lpstr>
      <vt:lpstr>4.6.1 结构体</vt:lpstr>
      <vt:lpstr>结构体的定义和初始化</vt:lpstr>
      <vt:lpstr>例4-7用结构体表示学生的基本信息</vt:lpstr>
      <vt:lpstr>例4-7（续）</vt:lpstr>
      <vt:lpstr>4.6.2  联合体</vt:lpstr>
      <vt:lpstr>联合体的内存分配</vt:lpstr>
      <vt:lpstr>无名联合</vt:lpstr>
      <vt:lpstr>例4-8使用联合体保存成绩信息，并且输出。</vt:lpstr>
      <vt:lpstr>例4-8（续）</vt:lpstr>
      <vt:lpstr>例4-8（续）</vt:lpstr>
      <vt:lpstr>例4-8（续）</vt:lpstr>
      <vt:lpstr>4.6.3 类模板</vt:lpstr>
      <vt:lpstr>PowerPoint 演示文稿</vt:lpstr>
      <vt:lpstr>PowerPoint 演示文稿</vt:lpstr>
      <vt:lpstr>PowerPoint 演示文稿</vt:lpstr>
      <vt:lpstr>PowerPoint 演示文稿</vt:lpstr>
      <vt:lpstr>例4-4 类模板应用举例</vt:lpstr>
      <vt:lpstr>例4-4 类模板应用举例</vt:lpstr>
      <vt:lpstr>例4-4 类模板应用举例</vt:lpstr>
      <vt:lpstr>例4-4 类模板应用举例</vt:lpstr>
      <vt:lpstr>PowerPoint 演示文稿</vt:lpstr>
      <vt:lpstr>4.7 综合实例 ——个人银行账户管理程序</vt:lpstr>
      <vt:lpstr>4.7.1 类的设计</vt:lpstr>
      <vt:lpstr>4.7.2 源程序及说明——例4-9</vt:lpstr>
      <vt:lpstr>例4-9（续）</vt:lpstr>
      <vt:lpstr>例4-9（续）</vt:lpstr>
      <vt:lpstr>例4-9（续）</vt:lpstr>
      <vt:lpstr>例4-9（续）</vt:lpstr>
      <vt:lpstr>4.8.1 位域</vt:lpstr>
      <vt:lpstr>例4-10</vt:lpstr>
      <vt:lpstr>例4-10（续）</vt:lpstr>
      <vt:lpstr>例4-10（续）</vt:lpstr>
      <vt:lpstr>例4-10 （续）</vt:lpstr>
      <vt:lpstr>4.8.2 用构造函数定义类型转换</vt:lpstr>
      <vt:lpstr>隐含转换</vt:lpstr>
      <vt:lpstr>C++中的类型转换</vt:lpstr>
      <vt:lpstr>C++中的类型转换</vt:lpstr>
      <vt:lpstr>C++中的类型转换</vt:lpstr>
      <vt:lpstr>C++中的类型转换</vt:lpstr>
      <vt:lpstr>C++中的类型转换</vt:lpstr>
      <vt:lpstr>4.8.3对象作为函数参数和返回值的传递方式</vt:lpstr>
      <vt:lpstr>4.8.3对象作为函数参数和返回值的传递方式（续）</vt:lpstr>
      <vt:lpstr>4.8.3对象作为函数参数和返回值的传递方式 （续）</vt:lpstr>
      <vt:lpstr>4.9 小结</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dc:creator>
  <cp:lastModifiedBy>webuser</cp:lastModifiedBy>
  <cp:revision>997</cp:revision>
  <cp:lastPrinted>2014-11-20T07:51:53Z</cp:lastPrinted>
  <dcterms:created xsi:type="dcterms:W3CDTF">1601-01-01T00:00:00Z</dcterms:created>
  <dcterms:modified xsi:type="dcterms:W3CDTF">2018-04-02T02:30:23Z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