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3"/>
  </p:notesMasterIdLst>
  <p:handoutMasterIdLst>
    <p:handoutMasterId r:id="rId94"/>
  </p:handoutMasterIdLst>
  <p:sldIdLst>
    <p:sldId id="319" r:id="rId2"/>
    <p:sldId id="686" r:id="rId3"/>
    <p:sldId id="761" r:id="rId4"/>
    <p:sldId id="687" r:id="rId5"/>
    <p:sldId id="688" r:id="rId6"/>
    <p:sldId id="689" r:id="rId7"/>
    <p:sldId id="690" r:id="rId8"/>
    <p:sldId id="691" r:id="rId9"/>
    <p:sldId id="692" r:id="rId10"/>
    <p:sldId id="694" r:id="rId11"/>
    <p:sldId id="696" r:id="rId12"/>
    <p:sldId id="697" r:id="rId13"/>
    <p:sldId id="699" r:id="rId14"/>
    <p:sldId id="700" r:id="rId15"/>
    <p:sldId id="701" r:id="rId16"/>
    <p:sldId id="702" r:id="rId17"/>
    <p:sldId id="703" r:id="rId18"/>
    <p:sldId id="762" r:id="rId19"/>
    <p:sldId id="763" r:id="rId20"/>
    <p:sldId id="764" r:id="rId21"/>
    <p:sldId id="765" r:id="rId22"/>
    <p:sldId id="766" r:id="rId23"/>
    <p:sldId id="767" r:id="rId24"/>
    <p:sldId id="768" r:id="rId25"/>
    <p:sldId id="769" r:id="rId26"/>
    <p:sldId id="771" r:id="rId27"/>
    <p:sldId id="772" r:id="rId28"/>
    <p:sldId id="773" r:id="rId29"/>
    <p:sldId id="705" r:id="rId30"/>
    <p:sldId id="706" r:id="rId31"/>
    <p:sldId id="707" r:id="rId32"/>
    <p:sldId id="708" r:id="rId33"/>
    <p:sldId id="709" r:id="rId34"/>
    <p:sldId id="774" r:id="rId35"/>
    <p:sldId id="775" r:id="rId36"/>
    <p:sldId id="710" r:id="rId37"/>
    <p:sldId id="711" r:id="rId38"/>
    <p:sldId id="712" r:id="rId39"/>
    <p:sldId id="713" r:id="rId40"/>
    <p:sldId id="776" r:id="rId41"/>
    <p:sldId id="714" r:id="rId42"/>
    <p:sldId id="715" r:id="rId43"/>
    <p:sldId id="716" r:id="rId44"/>
    <p:sldId id="777" r:id="rId45"/>
    <p:sldId id="717" r:id="rId46"/>
    <p:sldId id="718" r:id="rId47"/>
    <p:sldId id="719" r:id="rId48"/>
    <p:sldId id="720" r:id="rId49"/>
    <p:sldId id="721" r:id="rId50"/>
    <p:sldId id="722" r:id="rId51"/>
    <p:sldId id="723" r:id="rId52"/>
    <p:sldId id="724" r:id="rId53"/>
    <p:sldId id="725" r:id="rId54"/>
    <p:sldId id="726" r:id="rId55"/>
    <p:sldId id="727" r:id="rId56"/>
    <p:sldId id="728" r:id="rId57"/>
    <p:sldId id="729" r:id="rId58"/>
    <p:sldId id="730" r:id="rId59"/>
    <p:sldId id="731" r:id="rId60"/>
    <p:sldId id="732" r:id="rId61"/>
    <p:sldId id="733" r:id="rId62"/>
    <p:sldId id="734" r:id="rId63"/>
    <p:sldId id="735" r:id="rId64"/>
    <p:sldId id="736" r:id="rId65"/>
    <p:sldId id="737" r:id="rId66"/>
    <p:sldId id="738" r:id="rId67"/>
    <p:sldId id="739" r:id="rId68"/>
    <p:sldId id="740" r:id="rId69"/>
    <p:sldId id="741" r:id="rId70"/>
    <p:sldId id="742" r:id="rId71"/>
    <p:sldId id="743" r:id="rId72"/>
    <p:sldId id="744" r:id="rId73"/>
    <p:sldId id="778" r:id="rId74"/>
    <p:sldId id="779" r:id="rId75"/>
    <p:sldId id="745" r:id="rId76"/>
    <p:sldId id="746" r:id="rId77"/>
    <p:sldId id="747" r:id="rId78"/>
    <p:sldId id="748" r:id="rId79"/>
    <p:sldId id="749" r:id="rId80"/>
    <p:sldId id="750" r:id="rId81"/>
    <p:sldId id="751" r:id="rId82"/>
    <p:sldId id="752" r:id="rId83"/>
    <p:sldId id="753" r:id="rId84"/>
    <p:sldId id="754" r:id="rId85"/>
    <p:sldId id="755" r:id="rId86"/>
    <p:sldId id="756" r:id="rId87"/>
    <p:sldId id="757" r:id="rId88"/>
    <p:sldId id="758" r:id="rId89"/>
    <p:sldId id="759" r:id="rId90"/>
    <p:sldId id="760" r:id="rId91"/>
    <p:sldId id="313" r:id="rId9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FFFF"/>
    <a:srgbClr val="FF00FF"/>
    <a:srgbClr val="0000FF"/>
    <a:srgbClr val="003870"/>
    <a:srgbClr val="FF0000"/>
    <a:srgbClr val="FFFFCC"/>
    <a:srgbClr val="FFCAC9"/>
    <a:srgbClr val="99FF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5262" autoAdjust="0"/>
  </p:normalViewPr>
  <p:slideViewPr>
    <p:cSldViewPr>
      <p:cViewPr varScale="1">
        <p:scale>
          <a:sx n="86" d="100"/>
          <a:sy n="86" d="100"/>
        </p:scale>
        <p:origin x="1286"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12340"/>
    </p:cViewPr>
  </p:sorterViewPr>
  <p:notesViewPr>
    <p:cSldViewPr>
      <p:cViewPr varScale="1">
        <p:scale>
          <a:sx n="47" d="100"/>
          <a:sy n="47" d="100"/>
        </p:scale>
        <p:origin x="-1230"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6323"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56324"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6325"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10F09445-B63D-4A52-923E-4ED83F0314CA}" type="slidenum">
              <a:rPr lang="en-US" altLang="zh-CN"/>
              <a:pPr/>
              <a:t>‹#›</a:t>
            </a:fld>
            <a:endParaRPr lang="en-US" altLang="zh-CN"/>
          </a:p>
        </p:txBody>
      </p:sp>
    </p:spTree>
    <p:extLst>
      <p:ext uri="{BB962C8B-B14F-4D97-AF65-F5344CB8AC3E}">
        <p14:creationId xmlns:p14="http://schemas.microsoft.com/office/powerpoint/2010/main" val="183928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837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837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837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30FA07FA-3657-4AFB-9347-76548665BEFD}" type="slidenum">
              <a:rPr lang="en-US" altLang="zh-CN"/>
              <a:pPr/>
              <a:t>‹#›</a:t>
            </a:fld>
            <a:endParaRPr lang="en-US" altLang="zh-CN"/>
          </a:p>
        </p:txBody>
      </p:sp>
    </p:spTree>
    <p:extLst>
      <p:ext uri="{BB962C8B-B14F-4D97-AF65-F5344CB8AC3E}">
        <p14:creationId xmlns:p14="http://schemas.microsoft.com/office/powerpoint/2010/main" val="2039774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4BBEEC-6E0E-4A80-91D9-19B9E314269B}" type="slidenum">
              <a:rPr lang="en-US" altLang="zh-CN"/>
              <a:pPr eaLnBrk="1" hangingPunct="1"/>
              <a:t>1</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300" b="1" dirty="0"/>
              <a:t>程序结构和数据共享这两条主线</a:t>
            </a:r>
            <a:endParaRPr lang="en-US" altLang="zh-CN" sz="1300" dirty="0"/>
          </a:p>
          <a:p>
            <a:r>
              <a:rPr lang="zh-CN" altLang="zh-CN" sz="1300" dirty="0"/>
              <a:t>第五章教学设计</a:t>
            </a:r>
          </a:p>
          <a:p>
            <a:r>
              <a:rPr lang="zh-CN" altLang="zh-CN" sz="1300" dirty="0"/>
              <a:t>这一章的内容表面上比较杂，但具有清晰的主线，即</a:t>
            </a:r>
            <a:r>
              <a:rPr lang="zh-CN" altLang="zh-CN" sz="1300" b="1" dirty="0"/>
              <a:t>程序模块间的关系及数据共享。标识符的作用域与可见性问题影响着程序模块间的数据共享与传递，类的静态成员是该类所有对象共享的成员，友元关系使类与类之间或类与函数之间可以方便地共享数据与代码，用</a:t>
            </a:r>
            <a:r>
              <a:rPr lang="en-US" altLang="zh-CN" sz="1300" b="1" dirty="0" err="1"/>
              <a:t>const</a:t>
            </a:r>
            <a:r>
              <a:rPr lang="zh-CN" altLang="zh-CN" sz="1300" b="1" dirty="0"/>
              <a:t>修饰引用、对象或函数可以实现对共享数据的保护。</a:t>
            </a:r>
          </a:p>
          <a:p>
            <a:endParaRPr lang="en-US" altLang="zh-CN" sz="1300" dirty="0"/>
          </a:p>
          <a:p>
            <a:r>
              <a:rPr lang="zh-CN" altLang="zh-CN" sz="1300" dirty="0"/>
              <a:t>第</a:t>
            </a:r>
            <a:r>
              <a:rPr lang="zh-CN" altLang="en-US" sz="1300" dirty="0"/>
              <a:t>五</a:t>
            </a:r>
            <a:r>
              <a:rPr lang="zh-CN" altLang="zh-CN" sz="1300" dirty="0"/>
              <a:t>章重点难点</a:t>
            </a:r>
          </a:p>
          <a:p>
            <a:r>
              <a:rPr lang="zh-CN" altLang="zh-CN" sz="1300" dirty="0"/>
              <a:t>本章主要是介绍与程序的结构、模块间的关系、数据共享相关的内容。学生学习这一章时的主要问题可能是感觉到与其它章节相比，这一章显得有些芜杂，语法规定很多。不过只要寻着</a:t>
            </a:r>
            <a:r>
              <a:rPr lang="zh-CN" altLang="zh-CN" sz="1300" b="1" dirty="0"/>
              <a:t>程序结构和数据共享这两条主线</a:t>
            </a:r>
            <a:r>
              <a:rPr lang="zh-CN" altLang="zh-CN" sz="1300" dirty="0"/>
              <a:t>，思路就会比较清晰。</a:t>
            </a:r>
          </a:p>
          <a:p>
            <a:r>
              <a:rPr lang="zh-CN" altLang="zh-CN" sz="1300" dirty="0"/>
              <a:t>标识符的作用域和对象的生存期问题，是研究程序模块之间数据传递、数据共享的基础。</a:t>
            </a:r>
            <a:r>
              <a:rPr lang="zh-CN" altLang="zh-CN" sz="1300" b="1" dirty="0"/>
              <a:t>静态成员</a:t>
            </a:r>
            <a:r>
              <a:rPr lang="zh-CN" altLang="zh-CN" sz="1300" dirty="0"/>
              <a:t>是类的对象之间共享数据和代码的手段。</a:t>
            </a:r>
            <a:r>
              <a:rPr lang="zh-CN" altLang="zh-CN" sz="1300" b="1" dirty="0"/>
              <a:t>友元</a:t>
            </a:r>
            <a:r>
              <a:rPr lang="zh-CN" altLang="zh-CN" sz="1300" dirty="0"/>
              <a:t>是不同的类之间、类与类外的函数之间共享数据的机制。而</a:t>
            </a:r>
            <a:r>
              <a:rPr lang="zh-CN" altLang="zh-CN" sz="1300" b="1" dirty="0"/>
              <a:t>常引用、常对象、常成员</a:t>
            </a:r>
            <a:r>
              <a:rPr lang="zh-CN" altLang="zh-CN" sz="1300" dirty="0"/>
              <a:t>为共享的数据提供了保护机制。使用多文件结构，有利于大型项目的分工合作、分别开发。如果要在一个项目的不同程序文件之间共享数据和代码，就要用到外部变量和外部函数。</a:t>
            </a:r>
          </a:p>
          <a:p>
            <a:r>
              <a:rPr lang="zh-CN" altLang="zh-CN" sz="1300" dirty="0"/>
              <a:t>本章内容语法规定较多，有的学生对这些语法规定不太理解，总想找个老师问问：能不能这样写？是不是会有那样的效果？如果周围没有人可以请教，常常感到束手无策。有的学生逐一理解这些语法规定到也不难，但是会觉得记不住，还会混淆，其实根本原因还是没有将每一个问题理解透彻。我建议学生要自己验证每一个语法规定，用反证的方法更有助于理解和加深印象。比如，语法规定当程序流程离开了一个变量的作用域，就不能使用该变量，那么你可以编一段程序，尝试在变量的作用域之外使用这个变量，看看后果是什么。还可以尝试用普通的成员函数去处理常对象，看看会是什么情况。这样验证以后，很多疑问就解开了。</a:t>
            </a:r>
          </a:p>
          <a:p>
            <a:r>
              <a:rPr lang="zh-CN" altLang="zh-CN" sz="1300" dirty="0"/>
              <a:t>以后学习后续章节时也是这样的，如果有些问题反复看都不能理解、反复想都想不清楚，那就不是看和想能解决的了，这时就需要自己动手编一些程序来试验，效果往往不错。</a:t>
            </a:r>
          </a:p>
        </p:txBody>
      </p:sp>
    </p:spTree>
    <p:extLst>
      <p:ext uri="{BB962C8B-B14F-4D97-AF65-F5344CB8AC3E}">
        <p14:creationId xmlns:p14="http://schemas.microsoft.com/office/powerpoint/2010/main" val="145767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静态变量作用范围在一个文件内，程序开始时分配空间，结束时释放空间，默认初始化为</a:t>
            </a:r>
            <a:r>
              <a:rPr lang="en-US" altLang="zh-CN" sz="1200" b="0" i="0" kern="1200" dirty="0">
                <a:solidFill>
                  <a:schemeClr val="tx1"/>
                </a:solidFill>
                <a:effectLst/>
                <a:latin typeface="Arial" charset="0"/>
                <a:ea typeface="宋体" pitchFamily="2" charset="-122"/>
                <a:cs typeface="+mn-cs"/>
              </a:rPr>
              <a:t>0</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12</a:t>
            </a:fld>
            <a:endParaRPr lang="en-US" altLang="zh-CN"/>
          </a:p>
        </p:txBody>
      </p:sp>
    </p:spTree>
    <p:extLst>
      <p:ext uri="{BB962C8B-B14F-4D97-AF65-F5344CB8AC3E}">
        <p14:creationId xmlns:p14="http://schemas.microsoft.com/office/powerpoint/2010/main" val="408979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707F2B5A-91DC-49DF-87DD-7026D0102A02}" type="slidenum">
              <a:rPr lang="en-US" altLang="zh-CN" sz="1400"/>
              <a:pPr eaLnBrk="1" hangingPunct="1"/>
              <a:t>13</a:t>
            </a:fld>
            <a:endParaRPr lang="en-US" altLang="zh-CN" sz="1400"/>
          </a:p>
        </p:txBody>
      </p:sp>
      <p:sp>
        <p:nvSpPr>
          <p:cNvPr id="95235" name="Rectangle 2"/>
          <p:cNvSpPr>
            <a:spLocks noGrp="1" noRot="1" noChangeAspect="1" noChangeArrowheads="1" noTextEdit="1"/>
          </p:cNvSpPr>
          <p:nvPr>
            <p:ph type="sldImg"/>
          </p:nvPr>
        </p:nvSpPr>
        <p:spPr>
          <a:ln/>
        </p:spPr>
      </p:sp>
      <p:sp>
        <p:nvSpPr>
          <p:cNvPr id="952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595013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56DD64B9-408B-4FE8-BCB9-F7AC7B233B5F}" type="slidenum">
              <a:rPr lang="en-US" altLang="zh-CN" sz="1400"/>
              <a:pPr eaLnBrk="1" hangingPunct="1"/>
              <a:t>17</a:t>
            </a:fld>
            <a:endParaRPr lang="en-US" altLang="zh-CN" sz="1400"/>
          </a:p>
        </p:txBody>
      </p:sp>
      <p:sp>
        <p:nvSpPr>
          <p:cNvPr id="96259" name="Rectangle 2"/>
          <p:cNvSpPr>
            <a:spLocks noGrp="1" noRot="1" noChangeAspect="1" noChangeArrowheads="1" noTextEdit="1"/>
          </p:cNvSpPr>
          <p:nvPr>
            <p:ph type="sldImg"/>
          </p:nvPr>
        </p:nvSpPr>
        <p:spPr>
          <a:ln/>
        </p:spPr>
      </p:sp>
      <p:sp>
        <p:nvSpPr>
          <p:cNvPr id="9626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730492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dirty="0"/>
              <a:t>面向过程：</a:t>
            </a:r>
            <a:r>
              <a:rPr lang="zh-CN" altLang="en-US" sz="1300" b="1" dirty="0"/>
              <a:t>数据结构＋算法＝程序设计</a:t>
            </a:r>
          </a:p>
          <a:p>
            <a:pPr defTabSz="990478">
              <a:defRPr/>
            </a:pPr>
            <a:r>
              <a:rPr lang="zh-CN" altLang="en-US" dirty="0"/>
              <a:t>面向对象：</a:t>
            </a:r>
            <a:r>
              <a:rPr lang="zh-CN" altLang="en-US" sz="1300" b="1" dirty="0"/>
              <a:t>数据结构＋算法＝对象</a:t>
            </a:r>
          </a:p>
          <a:p>
            <a:r>
              <a:rPr lang="zh-CN" altLang="en-US" dirty="0"/>
              <a:t>对象包含两方面：</a:t>
            </a:r>
            <a:r>
              <a:rPr lang="zh-CN" altLang="en-US" sz="1300" b="1" dirty="0">
                <a:solidFill>
                  <a:srgbClr val="000066"/>
                </a:solidFill>
              </a:rPr>
              <a:t>数据与函数</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18</a:t>
            </a:fld>
            <a:endParaRPr lang="en-US" altLang="zh-CN"/>
          </a:p>
        </p:txBody>
      </p:sp>
    </p:spTree>
    <p:extLst>
      <p:ext uri="{BB962C8B-B14F-4D97-AF65-F5344CB8AC3E}">
        <p14:creationId xmlns:p14="http://schemas.microsoft.com/office/powerpoint/2010/main" val="59021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栈，就是那些由编译器在需要的时候分配，在不需要的时候自动清楚的变量的存储区。里面的变量通常是局部变量、函数参数等。</a:t>
            </a:r>
          </a:p>
          <a:p>
            <a:r>
              <a:rPr lang="en-US" altLang="zh-CN" dirty="0"/>
              <a:t>2.</a:t>
            </a:r>
            <a:r>
              <a:rPr lang="zh-CN" altLang="en-US" dirty="0"/>
              <a:t>堆，就是那些由</a:t>
            </a:r>
            <a:r>
              <a:rPr lang="en-US" altLang="zh-CN" dirty="0"/>
              <a:t>new</a:t>
            </a:r>
            <a:r>
              <a:rPr lang="zh-CN" altLang="en-US" dirty="0"/>
              <a:t>分配的内存块，他们的释放编译器不去管，由我们的应用程序去控制，一般一个</a:t>
            </a:r>
            <a:r>
              <a:rPr lang="en-US" altLang="zh-CN" dirty="0"/>
              <a:t>new</a:t>
            </a:r>
            <a:r>
              <a:rPr lang="zh-CN" altLang="en-US" dirty="0"/>
              <a:t>就要对应一个</a:t>
            </a:r>
            <a:r>
              <a:rPr lang="en-US" altLang="zh-CN" dirty="0"/>
              <a:t>delete</a:t>
            </a:r>
            <a:r>
              <a:rPr lang="zh-CN" altLang="en-US" dirty="0"/>
              <a:t>。如果程序员没有释放掉，那么在程序结束后，操作系统会自动回收。</a:t>
            </a:r>
          </a:p>
          <a:p>
            <a:r>
              <a:rPr lang="en-US" altLang="zh-CN" dirty="0"/>
              <a:t>3.</a:t>
            </a:r>
            <a:r>
              <a:rPr lang="zh-CN" altLang="en-US" dirty="0"/>
              <a:t>自由存储区，就是那些由</a:t>
            </a:r>
            <a:r>
              <a:rPr lang="en-US" altLang="zh-CN" dirty="0"/>
              <a:t>malloc</a:t>
            </a:r>
            <a:r>
              <a:rPr lang="zh-CN" altLang="en-US" dirty="0"/>
              <a:t>等分配的内存块，他和堆是十分相似的，不过它是用</a:t>
            </a:r>
            <a:r>
              <a:rPr lang="en-US" altLang="zh-CN" dirty="0"/>
              <a:t>free</a:t>
            </a:r>
            <a:r>
              <a:rPr lang="zh-CN" altLang="en-US" dirty="0"/>
              <a:t>来结束自己的生命的。</a:t>
            </a:r>
          </a:p>
          <a:p>
            <a:r>
              <a:rPr lang="en-US" altLang="zh-CN" dirty="0"/>
              <a:t>4.</a:t>
            </a:r>
            <a:r>
              <a:rPr lang="zh-CN" altLang="en-US" dirty="0"/>
              <a:t>全局</a:t>
            </a:r>
            <a:r>
              <a:rPr lang="en-US" altLang="zh-CN" dirty="0"/>
              <a:t>/</a:t>
            </a:r>
            <a:r>
              <a:rPr lang="zh-CN" altLang="en-US" dirty="0"/>
              <a:t>静态存储区，全局变量和静态变量被分配到同一块内存中，在以前的</a:t>
            </a:r>
            <a:r>
              <a:rPr lang="en-US" altLang="zh-CN" dirty="0"/>
              <a:t>C</a:t>
            </a:r>
            <a:r>
              <a:rPr lang="zh-CN" altLang="en-US" dirty="0"/>
              <a:t>语言中，全局变量又分为初始化的和未初始化的，在</a:t>
            </a:r>
            <a:r>
              <a:rPr lang="en-US" altLang="zh-CN" dirty="0"/>
              <a:t>C++</a:t>
            </a:r>
            <a:r>
              <a:rPr lang="zh-CN" altLang="en-US" dirty="0"/>
              <a:t>里面没有这个区分了，他们共同占用同一块内存区。</a:t>
            </a:r>
          </a:p>
          <a:p>
            <a:r>
              <a:rPr lang="en-US" altLang="zh-CN" dirty="0"/>
              <a:t>5.</a:t>
            </a:r>
            <a:r>
              <a:rPr lang="zh-CN" altLang="en-US" dirty="0"/>
              <a:t>常量存储区，这是一块比较特殊的存储区，他们里面存放的是常量，不允许修改（当然，你要通过非正当手段也可以修改）</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19</a:t>
            </a:fld>
            <a:endParaRPr lang="en-US" altLang="zh-CN"/>
          </a:p>
        </p:txBody>
      </p:sp>
    </p:spTree>
    <p:extLst>
      <p:ext uri="{BB962C8B-B14F-4D97-AF65-F5344CB8AC3E}">
        <p14:creationId xmlns:p14="http://schemas.microsoft.com/office/powerpoint/2010/main" val="307425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
            </a:r>
            <a:r>
              <a:rPr lang="zh-CN" altLang="en-US" dirty="0"/>
              <a:t>无初始化值，正巧用到了</a:t>
            </a:r>
            <a:r>
              <a:rPr lang="en-US" altLang="zh-CN" dirty="0"/>
              <a:t>func1</a:t>
            </a:r>
            <a:r>
              <a:rPr lang="zh-CN" altLang="en-US" dirty="0"/>
              <a:t>出栈后</a:t>
            </a:r>
            <a:r>
              <a:rPr lang="en-US" altLang="zh-CN" dirty="0"/>
              <a:t>n</a:t>
            </a:r>
            <a:r>
              <a:rPr lang="zh-CN" altLang="en-US" dirty="0"/>
              <a:t>留下的值</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20</a:t>
            </a:fld>
            <a:endParaRPr lang="en-US" altLang="zh-CN"/>
          </a:p>
        </p:txBody>
      </p:sp>
    </p:spTree>
    <p:extLst>
      <p:ext uri="{BB962C8B-B14F-4D97-AF65-F5344CB8AC3E}">
        <p14:creationId xmlns:p14="http://schemas.microsoft.com/office/powerpoint/2010/main" val="1840653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21</a:t>
            </a:fld>
            <a:endParaRPr lang="en-US" altLang="zh-CN"/>
          </a:p>
        </p:txBody>
      </p:sp>
    </p:spTree>
    <p:extLst>
      <p:ext uri="{BB962C8B-B14F-4D97-AF65-F5344CB8AC3E}">
        <p14:creationId xmlns:p14="http://schemas.microsoft.com/office/powerpoint/2010/main" val="5605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AB228-BC79-4F03-B7CC-D0AD4F78E003}" type="slidenum">
              <a:rPr lang="zh-CN" altLang="en-US"/>
              <a:pPr/>
              <a:t>24</a:t>
            </a:fld>
            <a:endParaRPr lang="en-US" altLang="zh-CN"/>
          </a:p>
        </p:txBody>
      </p:sp>
      <p:sp>
        <p:nvSpPr>
          <p:cNvPr id="596994" name="Rectangle 2"/>
          <p:cNvSpPr>
            <a:spLocks noGrp="1" noRot="1" noChangeAspect="1" noChangeArrowheads="1" noTextEdit="1"/>
          </p:cNvSpPr>
          <p:nvPr>
            <p:ph type="sldImg"/>
          </p:nvPr>
        </p:nvSpPr>
        <p:spPr>
          <a:xfrm>
            <a:off x="960438" y="788988"/>
            <a:ext cx="5257800" cy="3944937"/>
          </a:xfrm>
          <a:ln/>
        </p:spPr>
      </p:sp>
      <p:sp>
        <p:nvSpPr>
          <p:cNvPr id="596995" name="Rectangle 3"/>
          <p:cNvSpPr>
            <a:spLocks noGrp="1" noChangeArrowheads="1"/>
          </p:cNvSpPr>
          <p:nvPr>
            <p:ph type="body" idx="1"/>
          </p:nvPr>
        </p:nvSpPr>
        <p:spPr>
          <a:xfrm>
            <a:off x="956434" y="4996481"/>
            <a:ext cx="5265314" cy="4733509"/>
          </a:xfrm>
        </p:spPr>
        <p:txBody>
          <a:bodyPr/>
          <a:lstStyle/>
          <a:p>
            <a:r>
              <a:rPr lang="zh-CN" altLang="en-US" sz="1700" dirty="0"/>
              <a:t>好的方式就是定义符号常量，进行宏定义</a:t>
            </a:r>
          </a:p>
        </p:txBody>
      </p:sp>
    </p:spTree>
    <p:extLst>
      <p:ext uri="{BB962C8B-B14F-4D97-AF65-F5344CB8AC3E}">
        <p14:creationId xmlns:p14="http://schemas.microsoft.com/office/powerpoint/2010/main" val="2721113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EB4AA-7766-496C-B22F-20459FBDFACD}" type="slidenum">
              <a:rPr lang="zh-CN" altLang="en-US"/>
              <a:pPr/>
              <a:t>26</a:t>
            </a:fld>
            <a:endParaRPr lang="en-US" altLang="zh-CN"/>
          </a:p>
        </p:txBody>
      </p:sp>
      <p:sp>
        <p:nvSpPr>
          <p:cNvPr id="602114" name="Rectangle 2"/>
          <p:cNvSpPr>
            <a:spLocks noGrp="1" noRot="1" noChangeAspect="1" noChangeArrowheads="1" noTextEdit="1"/>
          </p:cNvSpPr>
          <p:nvPr>
            <p:ph type="sldImg"/>
          </p:nvPr>
        </p:nvSpPr>
        <p:spPr>
          <a:xfrm>
            <a:off x="960438" y="788988"/>
            <a:ext cx="5257800" cy="3944937"/>
          </a:xfrm>
          <a:ln/>
        </p:spPr>
      </p:sp>
      <p:sp>
        <p:nvSpPr>
          <p:cNvPr id="602115" name="Rectangle 3"/>
          <p:cNvSpPr>
            <a:spLocks noGrp="1" noChangeArrowheads="1"/>
          </p:cNvSpPr>
          <p:nvPr>
            <p:ph type="body" idx="1"/>
          </p:nvPr>
        </p:nvSpPr>
        <p:spPr>
          <a:xfrm>
            <a:off x="956434" y="4996481"/>
            <a:ext cx="5265314" cy="4733509"/>
          </a:xfrm>
        </p:spPr>
        <p:txBody>
          <a:bodyPr/>
          <a:lstStyle/>
          <a:p>
            <a:endParaRPr lang="zh-CN" altLang="en-US"/>
          </a:p>
        </p:txBody>
      </p:sp>
    </p:spTree>
    <p:extLst>
      <p:ext uri="{BB962C8B-B14F-4D97-AF65-F5344CB8AC3E}">
        <p14:creationId xmlns:p14="http://schemas.microsoft.com/office/powerpoint/2010/main" val="373252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BE934-EC5E-414A-8EAE-2701B550D70C}" type="slidenum">
              <a:rPr lang="zh-CN" altLang="en-US"/>
              <a:pPr/>
              <a:t>27</a:t>
            </a:fld>
            <a:endParaRPr lang="en-US" altLang="zh-CN"/>
          </a:p>
        </p:txBody>
      </p:sp>
      <p:sp>
        <p:nvSpPr>
          <p:cNvPr id="604162" name="Rectangle 2"/>
          <p:cNvSpPr>
            <a:spLocks noGrp="1" noRot="1" noChangeAspect="1" noChangeArrowheads="1" noTextEdit="1"/>
          </p:cNvSpPr>
          <p:nvPr>
            <p:ph type="sldImg"/>
          </p:nvPr>
        </p:nvSpPr>
        <p:spPr>
          <a:xfrm>
            <a:off x="960438" y="788988"/>
            <a:ext cx="5257800" cy="3944937"/>
          </a:xfrm>
          <a:ln/>
        </p:spPr>
      </p:sp>
      <p:sp>
        <p:nvSpPr>
          <p:cNvPr id="604163" name="Rectangle 3"/>
          <p:cNvSpPr>
            <a:spLocks noGrp="1" noChangeArrowheads="1"/>
          </p:cNvSpPr>
          <p:nvPr>
            <p:ph type="body" idx="1"/>
          </p:nvPr>
        </p:nvSpPr>
        <p:spPr>
          <a:xfrm>
            <a:off x="956434" y="4996481"/>
            <a:ext cx="5265314" cy="4733509"/>
          </a:xfrm>
        </p:spPr>
        <p:txBody>
          <a:bodyPr/>
          <a:lstStyle/>
          <a:p>
            <a:pPr>
              <a:buFontTx/>
              <a:buChar char="•"/>
            </a:pPr>
            <a:r>
              <a:rPr lang="zh-CN" altLang="en-US" sz="2200" dirty="0"/>
              <a:t>全局对象不好，但复杂程序都是由许多程序员共同设计的，因此需要这种性质的对象。</a:t>
            </a:r>
          </a:p>
          <a:p>
            <a:pPr>
              <a:buFontTx/>
              <a:buChar char="•"/>
            </a:pPr>
            <a:r>
              <a:rPr lang="zh-CN" altLang="en-US" sz="2200" dirty="0"/>
              <a:t>使用类中的静态数据成员</a:t>
            </a:r>
            <a:r>
              <a:rPr lang="en-US" altLang="zh-CN" sz="2200" dirty="0">
                <a:latin typeface="Times New Roman" panose="02020603050405020304" pitchFamily="18" charset="0"/>
              </a:rPr>
              <a:t>——</a:t>
            </a:r>
            <a:r>
              <a:rPr lang="zh-CN" altLang="en-US" sz="2200" dirty="0"/>
              <a:t>解决访问权限控制问题。</a:t>
            </a:r>
          </a:p>
          <a:p>
            <a:pPr>
              <a:buFontTx/>
              <a:buChar char="•"/>
            </a:pPr>
            <a:r>
              <a:rPr lang="zh-CN" altLang="en-US" sz="2200" dirty="0"/>
              <a:t>使用静态成员函数</a:t>
            </a:r>
            <a:r>
              <a:rPr lang="en-US" altLang="zh-CN" sz="2200" dirty="0">
                <a:latin typeface="Times New Roman" panose="02020603050405020304" pitchFamily="18" charset="0"/>
              </a:rPr>
              <a:t>——</a:t>
            </a:r>
            <a:r>
              <a:rPr lang="zh-CN" altLang="en-US" sz="2200" dirty="0"/>
              <a:t>解决操作合法性控制问题。</a:t>
            </a:r>
          </a:p>
        </p:txBody>
      </p:sp>
    </p:spTree>
    <p:extLst>
      <p:ext uri="{BB962C8B-B14F-4D97-AF65-F5344CB8AC3E}">
        <p14:creationId xmlns:p14="http://schemas.microsoft.com/office/powerpoint/2010/main" val="321847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D5C4BBC5-41A3-41BE-9785-A8A328EFE60D}" type="slidenum">
              <a:rPr lang="en-US" altLang="zh-CN" sz="1400"/>
              <a:pPr eaLnBrk="1" hangingPunct="1"/>
              <a:t>2</a:t>
            </a:fld>
            <a:endParaRPr lang="en-US" altLang="zh-CN" sz="1400"/>
          </a:p>
        </p:txBody>
      </p:sp>
      <p:sp>
        <p:nvSpPr>
          <p:cNvPr id="93187" name="Rectangle 2"/>
          <p:cNvSpPr>
            <a:spLocks noGrp="1" noRot="1" noChangeAspect="1" noChangeArrowheads="1" noTextEdit="1"/>
          </p:cNvSpPr>
          <p:nvPr>
            <p:ph type="sldImg"/>
          </p:nvPr>
        </p:nvSpPr>
        <p:spPr>
          <a:ln/>
        </p:spPr>
      </p:sp>
      <p:sp>
        <p:nvSpPr>
          <p:cNvPr id="9318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dirty="0"/>
              <a:t>多人共同完成项目时，数据交换和共享的一系列问题，</a:t>
            </a:r>
            <a:r>
              <a:rPr lang="zh-CN" altLang="zh-CN" sz="1300" dirty="0"/>
              <a:t>即程序模块间的关系及数据共享。</a:t>
            </a:r>
            <a:endParaRPr lang="zh-CN" altLang="zh-CN" dirty="0"/>
          </a:p>
        </p:txBody>
      </p:sp>
    </p:spTree>
    <p:extLst>
      <p:ext uri="{BB962C8B-B14F-4D97-AF65-F5344CB8AC3E}">
        <p14:creationId xmlns:p14="http://schemas.microsoft.com/office/powerpoint/2010/main" val="3335471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count</a:t>
            </a:r>
            <a:r>
              <a:rPr lang="zh-CN" altLang="en-US" dirty="0"/>
              <a:t>定义为公有的？会有什么问题？类外可以直接访问，私有的需要使用成员函数间接访问</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29</a:t>
            </a:fld>
            <a:endParaRPr lang="en-US" altLang="zh-CN"/>
          </a:p>
        </p:txBody>
      </p:sp>
    </p:spTree>
    <p:extLst>
      <p:ext uri="{BB962C8B-B14F-4D97-AF65-F5344CB8AC3E}">
        <p14:creationId xmlns:p14="http://schemas.microsoft.com/office/powerpoint/2010/main" val="3517379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前面遇到一个问题，当没有用类定义一个对象的时候，是无法查看</a:t>
            </a:r>
            <a:r>
              <a:rPr lang="en-US" altLang="zh-CN" dirty="0"/>
              <a:t>count</a:t>
            </a:r>
            <a:r>
              <a:rPr lang="zh-CN" altLang="en-US" dirty="0"/>
              <a:t>变量的，而</a:t>
            </a:r>
            <a:r>
              <a:rPr lang="en-US" altLang="zh-CN" dirty="0"/>
              <a:t>count</a:t>
            </a:r>
            <a:r>
              <a:rPr lang="zh-CN" altLang="en-US" dirty="0"/>
              <a:t>变量作为共享，是应该可以随时查看的，所以引出</a:t>
            </a:r>
            <a:r>
              <a:rPr lang="zh-CN" altLang="en-US" b="1" dirty="0"/>
              <a:t>静态成员函数</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33</a:t>
            </a:fld>
            <a:endParaRPr lang="en-US" altLang="zh-CN"/>
          </a:p>
        </p:txBody>
      </p:sp>
    </p:spTree>
    <p:extLst>
      <p:ext uri="{BB962C8B-B14F-4D97-AF65-F5344CB8AC3E}">
        <p14:creationId xmlns:p14="http://schemas.microsoft.com/office/powerpoint/2010/main" val="3719851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B6624-625D-4CE5-BF0C-CA8467EBFDA8}" type="slidenum">
              <a:rPr lang="zh-CN" altLang="en-US"/>
              <a:pPr/>
              <a:t>34</a:t>
            </a:fld>
            <a:endParaRPr lang="en-US" altLang="zh-CN"/>
          </a:p>
        </p:txBody>
      </p:sp>
      <p:sp>
        <p:nvSpPr>
          <p:cNvPr id="610306" name="Rectangle 2"/>
          <p:cNvSpPr>
            <a:spLocks noGrp="1" noRot="1" noChangeAspect="1" noChangeArrowheads="1" noTextEdit="1"/>
          </p:cNvSpPr>
          <p:nvPr>
            <p:ph type="sldImg"/>
          </p:nvPr>
        </p:nvSpPr>
        <p:spPr>
          <a:xfrm>
            <a:off x="960438" y="788988"/>
            <a:ext cx="5257800" cy="3944937"/>
          </a:xfrm>
          <a:ln/>
        </p:spPr>
      </p:sp>
      <p:sp>
        <p:nvSpPr>
          <p:cNvPr id="610307" name="Rectangle 3"/>
          <p:cNvSpPr>
            <a:spLocks noGrp="1" noChangeArrowheads="1"/>
          </p:cNvSpPr>
          <p:nvPr>
            <p:ph type="body" idx="1"/>
          </p:nvPr>
        </p:nvSpPr>
        <p:spPr>
          <a:xfrm>
            <a:off x="956434" y="4996481"/>
            <a:ext cx="5265314" cy="4733509"/>
          </a:xfrm>
        </p:spPr>
        <p:txBody>
          <a:bodyPr/>
          <a:lstStyle/>
          <a:p>
            <a:pPr marL="187435" indent="-187435">
              <a:lnSpc>
                <a:spcPct val="90000"/>
              </a:lnSpc>
              <a:buFontTx/>
              <a:buChar char="•"/>
            </a:pPr>
            <a:r>
              <a:rPr lang="zh-CN" altLang="en-US" sz="2200" dirty="0"/>
              <a:t>静态数据成员</a:t>
            </a:r>
            <a:r>
              <a:rPr lang="en-US" altLang="zh-CN" sz="2200" dirty="0">
                <a:latin typeface="Times New Roman" panose="02020603050405020304" pitchFamily="18" charset="0"/>
              </a:rPr>
              <a:t>Application::global</a:t>
            </a:r>
          </a:p>
          <a:p>
            <a:pPr lvl="1">
              <a:lnSpc>
                <a:spcPct val="90000"/>
              </a:lnSpc>
              <a:buFontTx/>
              <a:buChar char="•"/>
            </a:pPr>
            <a:r>
              <a:rPr lang="zh-CN" altLang="en-US" sz="2200" dirty="0"/>
              <a:t>该类的所有对象维护该成员的同一个拷贝</a:t>
            </a:r>
          </a:p>
          <a:p>
            <a:pPr lvl="1">
              <a:lnSpc>
                <a:spcPct val="90000"/>
              </a:lnSpc>
              <a:buFontTx/>
              <a:buChar char="•"/>
            </a:pPr>
            <a:r>
              <a:rPr lang="zh-CN" altLang="en-US" sz="2200" dirty="0"/>
              <a:t>必须在类外定义和初始化，用</a:t>
            </a:r>
            <a:r>
              <a:rPr lang="en-US" altLang="zh-CN" sz="2200" dirty="0">
                <a:latin typeface="Times New Roman" panose="02020603050405020304" pitchFamily="18" charset="0"/>
              </a:rPr>
              <a:t>(::)</a:t>
            </a:r>
            <a:r>
              <a:rPr lang="zh-CN" altLang="en-US" sz="2200" dirty="0"/>
              <a:t>来指明所属的类。</a:t>
            </a:r>
          </a:p>
          <a:p>
            <a:pPr marL="187435" indent="-187435">
              <a:lnSpc>
                <a:spcPct val="90000"/>
              </a:lnSpc>
              <a:buFontTx/>
              <a:buChar char="•"/>
            </a:pPr>
            <a:r>
              <a:rPr lang="zh-CN" altLang="en-US" sz="2200" dirty="0"/>
              <a:t>静态成员函数</a:t>
            </a:r>
            <a:r>
              <a:rPr lang="zh-CN" altLang="en-US" sz="2200" dirty="0">
                <a:latin typeface="Times New Roman" panose="02020603050405020304" pitchFamily="18" charset="0"/>
              </a:rPr>
              <a:t> </a:t>
            </a:r>
            <a:r>
              <a:rPr lang="en-US" altLang="zh-CN" sz="2200" dirty="0">
                <a:latin typeface="Times New Roman" panose="02020603050405020304" pitchFamily="18" charset="0"/>
              </a:rPr>
              <a:t>f</a:t>
            </a:r>
            <a:r>
              <a:rPr lang="zh-CN" altLang="en-US" sz="2200" dirty="0"/>
              <a:t>（</a:t>
            </a:r>
            <a:r>
              <a:rPr lang="zh-CN" altLang="en-US" sz="2200" dirty="0">
                <a:latin typeface="Times New Roman" panose="02020603050405020304" pitchFamily="18" charset="0"/>
              </a:rPr>
              <a:t> </a:t>
            </a:r>
            <a:r>
              <a:rPr lang="zh-CN" altLang="en-US" sz="2200" dirty="0"/>
              <a:t>）</a:t>
            </a:r>
            <a:r>
              <a:rPr lang="zh-CN" altLang="en-US" sz="2200" dirty="0">
                <a:latin typeface="Times New Roman" panose="02020603050405020304" pitchFamily="18" charset="0"/>
              </a:rPr>
              <a:t>  </a:t>
            </a:r>
            <a:r>
              <a:rPr lang="en-US" altLang="zh-CN" sz="2200" dirty="0">
                <a:latin typeface="Times New Roman" panose="02020603050405020304" pitchFamily="18" charset="0"/>
              </a:rPr>
              <a:t>g</a:t>
            </a:r>
            <a:r>
              <a:rPr lang="zh-CN" altLang="en-US" sz="2200" dirty="0"/>
              <a:t>（</a:t>
            </a:r>
            <a:r>
              <a:rPr lang="zh-CN" altLang="en-US" sz="2200" dirty="0">
                <a:latin typeface="Times New Roman" panose="02020603050405020304" pitchFamily="18" charset="0"/>
              </a:rPr>
              <a:t> </a:t>
            </a:r>
            <a:r>
              <a:rPr lang="zh-CN" altLang="en-US" sz="2200" dirty="0"/>
              <a:t>）</a:t>
            </a:r>
          </a:p>
          <a:p>
            <a:pPr lvl="1">
              <a:lnSpc>
                <a:spcPct val="90000"/>
              </a:lnSpc>
              <a:buFontTx/>
              <a:buChar char="•"/>
            </a:pPr>
            <a:r>
              <a:rPr lang="zh-CN" altLang="en-US" sz="2200" dirty="0"/>
              <a:t>类外代码可以使用类名和作用域操作符来调用静态成员函数。</a:t>
            </a:r>
          </a:p>
        </p:txBody>
      </p:sp>
    </p:spTree>
    <p:extLst>
      <p:ext uri="{BB962C8B-B14F-4D97-AF65-F5344CB8AC3E}">
        <p14:creationId xmlns:p14="http://schemas.microsoft.com/office/powerpoint/2010/main" val="2429465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5A19D6-436B-45AF-92D7-1F47A8395428}" type="slidenum">
              <a:rPr lang="zh-CN" altLang="en-US"/>
              <a:pPr/>
              <a:t>35</a:t>
            </a:fld>
            <a:endParaRPr lang="en-US" altLang="zh-CN"/>
          </a:p>
        </p:txBody>
      </p:sp>
      <p:sp>
        <p:nvSpPr>
          <p:cNvPr id="612354" name="Rectangle 2"/>
          <p:cNvSpPr>
            <a:spLocks noGrp="1" noRot="1" noChangeAspect="1" noChangeArrowheads="1" noTextEdit="1"/>
          </p:cNvSpPr>
          <p:nvPr>
            <p:ph type="sldImg"/>
          </p:nvPr>
        </p:nvSpPr>
        <p:spPr>
          <a:xfrm>
            <a:off x="960438" y="788988"/>
            <a:ext cx="5257800" cy="3944937"/>
          </a:xfrm>
          <a:ln/>
        </p:spPr>
      </p:sp>
      <p:sp>
        <p:nvSpPr>
          <p:cNvPr id="612355" name="Rectangle 3"/>
          <p:cNvSpPr>
            <a:spLocks noGrp="1" noChangeArrowheads="1"/>
          </p:cNvSpPr>
          <p:nvPr>
            <p:ph type="body" idx="1"/>
          </p:nvPr>
        </p:nvSpPr>
        <p:spPr>
          <a:xfrm>
            <a:off x="956434" y="4996481"/>
            <a:ext cx="5265314" cy="4733509"/>
          </a:xfrm>
        </p:spPr>
        <p:txBody>
          <a:bodyPr/>
          <a:lstStyle/>
          <a:p>
            <a:pPr marL="187435" indent="-187435">
              <a:lnSpc>
                <a:spcPct val="90000"/>
              </a:lnSpc>
              <a:buFontTx/>
              <a:buChar char="•"/>
            </a:pPr>
            <a:r>
              <a:rPr lang="zh-CN" altLang="en-US" sz="2200" dirty="0"/>
              <a:t>静态成员属于类，非静态成员属于对象。</a:t>
            </a:r>
          </a:p>
          <a:p>
            <a:pPr marL="187435" indent="-187435">
              <a:lnSpc>
                <a:spcPct val="90000"/>
              </a:lnSpc>
              <a:buFontTx/>
              <a:buChar char="•"/>
            </a:pPr>
            <a:r>
              <a:rPr lang="zh-CN" altLang="en-US" sz="2200" dirty="0"/>
              <a:t>静态成员函数只能引用属于该类的静态数据成员或静态成员函数。</a:t>
            </a:r>
          </a:p>
          <a:p>
            <a:pPr marL="187435" indent="-187435">
              <a:lnSpc>
                <a:spcPct val="90000"/>
              </a:lnSpc>
              <a:buFontTx/>
              <a:buChar char="•"/>
            </a:pPr>
            <a:r>
              <a:rPr lang="zh-CN" altLang="en-US" sz="2200" dirty="0"/>
              <a:t>由于静态成员不是对象成员，所以在静态成员函数</a:t>
            </a:r>
            <a:r>
              <a:rPr lang="zh-CN" altLang="en-US" sz="2200" dirty="0">
                <a:latin typeface="Times New Roman" panose="02020603050405020304" pitchFamily="18" charset="0"/>
              </a:rPr>
              <a:t> </a:t>
            </a:r>
            <a:r>
              <a:rPr lang="en-US" altLang="zh-CN" sz="2200" dirty="0">
                <a:latin typeface="Times New Roman" panose="02020603050405020304" pitchFamily="18" charset="0"/>
              </a:rPr>
              <a:t>f</a:t>
            </a:r>
            <a:r>
              <a:rPr lang="zh-CN" altLang="en-US" sz="2200" dirty="0"/>
              <a:t>（</a:t>
            </a:r>
            <a:r>
              <a:rPr lang="zh-CN" altLang="en-US" sz="2200" dirty="0">
                <a:latin typeface="Times New Roman" panose="02020603050405020304" pitchFamily="18" charset="0"/>
              </a:rPr>
              <a:t> </a:t>
            </a:r>
            <a:r>
              <a:rPr lang="zh-CN" altLang="en-US" sz="2200" dirty="0"/>
              <a:t>）</a:t>
            </a:r>
            <a:r>
              <a:rPr lang="zh-CN" altLang="en-US" sz="2200" dirty="0">
                <a:latin typeface="Times New Roman" panose="02020603050405020304" pitchFamily="18" charset="0"/>
              </a:rPr>
              <a:t> </a:t>
            </a:r>
            <a:r>
              <a:rPr lang="zh-CN" altLang="en-US" sz="2200" dirty="0"/>
              <a:t>的实现中不能直接引用类中声明的非静态成员。</a:t>
            </a:r>
          </a:p>
          <a:p>
            <a:pPr marL="187435" indent="-187435">
              <a:lnSpc>
                <a:spcPct val="90000"/>
              </a:lnSpc>
              <a:buFontTx/>
              <a:buChar char="•"/>
            </a:pPr>
            <a:r>
              <a:rPr lang="zh-CN" altLang="en-US" sz="2200" dirty="0"/>
              <a:t>在</a:t>
            </a:r>
            <a:r>
              <a:rPr lang="zh-CN" altLang="en-US" sz="2200" dirty="0">
                <a:latin typeface="Times New Roman" panose="02020603050405020304" pitchFamily="18" charset="0"/>
              </a:rPr>
              <a:t> </a:t>
            </a:r>
            <a:r>
              <a:rPr lang="en-US" altLang="zh-CN" sz="2200" dirty="0">
                <a:latin typeface="Times New Roman" panose="02020603050405020304" pitchFamily="18" charset="0"/>
              </a:rPr>
              <a:t>f</a:t>
            </a:r>
            <a:r>
              <a:rPr lang="zh-CN" altLang="en-US" sz="2200" dirty="0"/>
              <a:t>（</a:t>
            </a:r>
            <a:r>
              <a:rPr lang="zh-CN" altLang="en-US" sz="2200" dirty="0">
                <a:latin typeface="Times New Roman" panose="02020603050405020304" pitchFamily="18" charset="0"/>
              </a:rPr>
              <a:t> </a:t>
            </a:r>
            <a:r>
              <a:rPr lang="zh-CN" altLang="en-US" sz="2200" dirty="0"/>
              <a:t>）</a:t>
            </a:r>
            <a:r>
              <a:rPr lang="zh-CN" altLang="en-US" sz="2200" dirty="0">
                <a:latin typeface="Times New Roman" panose="02020603050405020304" pitchFamily="18" charset="0"/>
              </a:rPr>
              <a:t> </a:t>
            </a:r>
            <a:r>
              <a:rPr lang="zh-CN" altLang="en-US" sz="2200" dirty="0"/>
              <a:t>的实现中，可以通过对象</a:t>
            </a:r>
            <a:r>
              <a:rPr lang="zh-CN" altLang="en-US" sz="2200" dirty="0">
                <a:latin typeface="Times New Roman" panose="02020603050405020304" pitchFamily="18" charset="0"/>
              </a:rPr>
              <a:t> </a:t>
            </a:r>
            <a:r>
              <a:rPr lang="en-US" altLang="zh-CN" sz="2200" dirty="0">
                <a:latin typeface="Times New Roman" panose="02020603050405020304" pitchFamily="18" charset="0"/>
              </a:rPr>
              <a:t>a </a:t>
            </a:r>
            <a:r>
              <a:rPr lang="zh-CN" altLang="en-US" sz="2200" dirty="0"/>
              <a:t>来访问</a:t>
            </a:r>
            <a:r>
              <a:rPr lang="zh-CN" altLang="en-US" sz="2200" dirty="0">
                <a:latin typeface="Times New Roman" panose="02020603050405020304" pitchFamily="18" charset="0"/>
              </a:rPr>
              <a:t> </a:t>
            </a:r>
            <a:r>
              <a:rPr lang="en-US" altLang="zh-CN" sz="2200" dirty="0">
                <a:latin typeface="Times New Roman" panose="02020603050405020304" pitchFamily="18" charset="0"/>
              </a:rPr>
              <a:t>x —— </a:t>
            </a:r>
            <a:r>
              <a:rPr lang="en-US" altLang="zh-CN" sz="2200" dirty="0" err="1">
                <a:latin typeface="Times New Roman" panose="02020603050405020304" pitchFamily="18" charset="0"/>
              </a:rPr>
              <a:t>a.x</a:t>
            </a:r>
            <a:endParaRPr lang="en-US" altLang="zh-CN" sz="2200" dirty="0">
              <a:latin typeface="Times New Roman" panose="02020603050405020304" pitchFamily="18" charset="0"/>
            </a:endParaRPr>
          </a:p>
          <a:p>
            <a:pPr marL="187435" indent="-187435"/>
            <a:endParaRPr lang="zh-CN" altLang="en-US" sz="2200" dirty="0"/>
          </a:p>
        </p:txBody>
      </p:sp>
    </p:spTree>
    <p:extLst>
      <p:ext uri="{BB962C8B-B14F-4D97-AF65-F5344CB8AC3E}">
        <p14:creationId xmlns:p14="http://schemas.microsoft.com/office/powerpoint/2010/main" val="1355541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模块可以是若干种类型</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39</a:t>
            </a:fld>
            <a:endParaRPr lang="en-US" altLang="zh-CN"/>
          </a:p>
        </p:txBody>
      </p:sp>
    </p:spTree>
    <p:extLst>
      <p:ext uri="{BB962C8B-B14F-4D97-AF65-F5344CB8AC3E}">
        <p14:creationId xmlns:p14="http://schemas.microsoft.com/office/powerpoint/2010/main" val="2855120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友元函数又分为两种：普通函数，类中的成员函数</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41</a:t>
            </a:fld>
            <a:endParaRPr lang="en-US" altLang="zh-CN"/>
          </a:p>
        </p:txBody>
      </p:sp>
    </p:spTree>
    <p:extLst>
      <p:ext uri="{BB962C8B-B14F-4D97-AF65-F5344CB8AC3E}">
        <p14:creationId xmlns:p14="http://schemas.microsoft.com/office/powerpoint/2010/main" val="791404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普通函数作为友元函数的例子</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42</a:t>
            </a:fld>
            <a:endParaRPr lang="en-US" altLang="zh-CN"/>
          </a:p>
        </p:txBody>
      </p:sp>
    </p:spTree>
    <p:extLst>
      <p:ext uri="{BB962C8B-B14F-4D97-AF65-F5344CB8AC3E}">
        <p14:creationId xmlns:p14="http://schemas.microsoft.com/office/powerpoint/2010/main" val="2706188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zh-CN" altLang="en-US" dirty="0"/>
              <a:t>如果不是友元，</a:t>
            </a:r>
            <a:r>
              <a:rPr lang="en-US" altLang="zh-CN" dirty="0" err="1"/>
              <a:t>dist</a:t>
            </a:r>
            <a:r>
              <a:rPr lang="zh-CN" altLang="en-US" dirty="0"/>
              <a:t>函数应该怎么改？</a:t>
            </a:r>
          </a:p>
        </p:txBody>
      </p:sp>
      <p:sp>
        <p:nvSpPr>
          <p:cNvPr id="9830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B80974F8-DE25-42F0-8205-F6EF2631959A}" type="slidenum">
              <a:rPr lang="en-US" altLang="zh-CN" sz="1400"/>
              <a:pPr eaLnBrk="1" hangingPunct="1"/>
              <a:t>43</a:t>
            </a:fld>
            <a:endParaRPr lang="en-US" altLang="zh-CN" sz="1400"/>
          </a:p>
        </p:txBody>
      </p:sp>
    </p:spTree>
    <p:extLst>
      <p:ext uri="{BB962C8B-B14F-4D97-AF65-F5344CB8AC3E}">
        <p14:creationId xmlns:p14="http://schemas.microsoft.com/office/powerpoint/2010/main" val="2367245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r>
              <a:rPr lang="en-US" altLang="zh-CN" sz="1300" b="1" dirty="0"/>
              <a:t>class Student;</a:t>
            </a:r>
          </a:p>
          <a:p>
            <a:pPr>
              <a:spcBef>
                <a:spcPts val="0"/>
              </a:spcBef>
            </a:pPr>
            <a:r>
              <a:rPr lang="en-US" altLang="zh-CN" sz="1300" b="1" dirty="0"/>
              <a:t>class Teacher</a:t>
            </a:r>
          </a:p>
          <a:p>
            <a:r>
              <a:rPr lang="zh-CN" altLang="en-US" dirty="0"/>
              <a:t>这种表示方式叫做前向引用声明</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44</a:t>
            </a:fld>
            <a:endParaRPr lang="en-US" altLang="zh-CN"/>
          </a:p>
        </p:txBody>
      </p:sp>
    </p:spTree>
    <p:extLst>
      <p:ext uri="{BB962C8B-B14F-4D97-AF65-F5344CB8AC3E}">
        <p14:creationId xmlns:p14="http://schemas.microsoft.com/office/powerpoint/2010/main" val="1367455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i="1" dirty="0"/>
              <a:t>常指针 </a:t>
            </a:r>
            <a:r>
              <a:rPr lang="en-US" altLang="zh-CN" sz="1300" i="1" dirty="0"/>
              <a:t>or </a:t>
            </a:r>
            <a:r>
              <a:rPr lang="zh-CN" altLang="en-US" sz="1300" i="1" dirty="0"/>
              <a:t>指针常量，如何记住？记住！！重点词放在后面，好比书记领导下的校长责任制</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48</a:t>
            </a:fld>
            <a:endParaRPr lang="en-US" altLang="zh-CN"/>
          </a:p>
        </p:txBody>
      </p:sp>
    </p:spTree>
    <p:extLst>
      <p:ext uri="{BB962C8B-B14F-4D97-AF65-F5344CB8AC3E}">
        <p14:creationId xmlns:p14="http://schemas.microsoft.com/office/powerpoint/2010/main" val="180917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EA55ED-39A0-4F64-8812-2F41E4906F49}" type="slidenum">
              <a:rPr lang="zh-CN" altLang="en-US"/>
              <a:pPr/>
              <a:t>3</a:t>
            </a:fld>
            <a:endParaRPr lang="en-US" altLang="zh-CN"/>
          </a:p>
        </p:txBody>
      </p:sp>
      <p:sp>
        <p:nvSpPr>
          <p:cNvPr id="561154" name="Rectangle 2"/>
          <p:cNvSpPr>
            <a:spLocks noGrp="1" noRot="1" noChangeAspect="1" noChangeArrowheads="1" noTextEdit="1"/>
          </p:cNvSpPr>
          <p:nvPr>
            <p:ph type="sldImg"/>
          </p:nvPr>
        </p:nvSpPr>
        <p:spPr>
          <a:xfrm>
            <a:off x="960438" y="788988"/>
            <a:ext cx="5257800" cy="3944937"/>
          </a:xfrm>
          <a:ln/>
        </p:spPr>
      </p:sp>
      <p:sp>
        <p:nvSpPr>
          <p:cNvPr id="561155" name="Rectangle 3"/>
          <p:cNvSpPr>
            <a:spLocks noGrp="1" noChangeArrowheads="1"/>
          </p:cNvSpPr>
          <p:nvPr>
            <p:ph type="body" idx="1"/>
          </p:nvPr>
        </p:nvSpPr>
        <p:spPr>
          <a:xfrm>
            <a:off x="956434" y="4996481"/>
            <a:ext cx="5265314" cy="4733509"/>
          </a:xfrm>
        </p:spPr>
        <p:txBody>
          <a:bodyPr/>
          <a:lstStyle/>
          <a:p>
            <a:pPr defTabSz="990478">
              <a:defRPr/>
            </a:pPr>
            <a:r>
              <a:rPr lang="zh-CN" altLang="en-US" dirty="0"/>
              <a:t>比如都是做求和计算，那么我的求和与你的求和是不一样的，会不会相互之间有影响？要看标识符的作用域与可见性</a:t>
            </a:r>
          </a:p>
          <a:p>
            <a:r>
              <a:rPr lang="zh-CN" altLang="en-US" dirty="0"/>
              <a:t>例如，官员，省长负责整个省，市长负责一个市，当一个市长去省里不能起决定性作用</a:t>
            </a:r>
          </a:p>
        </p:txBody>
      </p:sp>
    </p:spTree>
    <p:extLst>
      <p:ext uri="{BB962C8B-B14F-4D97-AF65-F5344CB8AC3E}">
        <p14:creationId xmlns:p14="http://schemas.microsoft.com/office/powerpoint/2010/main" val="3704304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这里是常对象</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49</a:t>
            </a:fld>
            <a:endParaRPr lang="en-US" altLang="zh-CN"/>
          </a:p>
        </p:txBody>
      </p:sp>
    </p:spTree>
    <p:extLst>
      <p:ext uri="{BB962C8B-B14F-4D97-AF65-F5344CB8AC3E}">
        <p14:creationId xmlns:p14="http://schemas.microsoft.com/office/powerpoint/2010/main" val="419119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dirty="0"/>
              <a:t>这里是常对象成员</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50</a:t>
            </a:fld>
            <a:endParaRPr lang="en-US" altLang="zh-CN"/>
          </a:p>
        </p:txBody>
      </p:sp>
    </p:spTree>
    <p:extLst>
      <p:ext uri="{BB962C8B-B14F-4D97-AF65-F5344CB8AC3E}">
        <p14:creationId xmlns:p14="http://schemas.microsoft.com/office/powerpoint/2010/main" val="2762805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a:t>***************************2012/10/31</a:t>
            </a:r>
            <a:endParaRPr lang="zh-CN" altLang="en-US"/>
          </a:p>
        </p:txBody>
      </p:sp>
      <p:sp>
        <p:nvSpPr>
          <p:cNvPr id="9933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3B924899-784B-4B7B-9211-6B320BFD246C}" type="slidenum">
              <a:rPr lang="en-US" altLang="zh-CN" sz="1400"/>
              <a:pPr eaLnBrk="1" hangingPunct="1"/>
              <a:t>51</a:t>
            </a:fld>
            <a:endParaRPr lang="en-US" altLang="zh-CN" sz="1400"/>
          </a:p>
        </p:txBody>
      </p:sp>
    </p:spTree>
    <p:extLst>
      <p:ext uri="{BB962C8B-B14F-4D97-AF65-F5344CB8AC3E}">
        <p14:creationId xmlns:p14="http://schemas.microsoft.com/office/powerpoint/2010/main" val="1589822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dirty="0"/>
              <a:t>什么时候用</a:t>
            </a:r>
            <a:r>
              <a:rPr lang="zh-CN" altLang="en-US" dirty="0">
                <a:solidFill>
                  <a:srgbClr val="FF0000"/>
                </a:solidFill>
              </a:rPr>
              <a:t>静态常数据成员</a:t>
            </a:r>
            <a:r>
              <a:rPr lang="zh-CN" altLang="en-US" dirty="0">
                <a:solidFill>
                  <a:schemeClr val="tx1"/>
                </a:solidFill>
              </a:rPr>
              <a:t>？例如银行账户定义成类，那么利率就可以表示为</a:t>
            </a:r>
            <a:r>
              <a:rPr lang="zh-CN" altLang="en-US" dirty="0">
                <a:solidFill>
                  <a:srgbClr val="FF0000"/>
                </a:solidFill>
              </a:rPr>
              <a:t>静态常数据成员，一方面被全部的对象所共有，另一方面是常量不能改变</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53</a:t>
            </a:fld>
            <a:endParaRPr lang="en-US" altLang="zh-CN"/>
          </a:p>
        </p:txBody>
      </p:sp>
    </p:spTree>
    <p:extLst>
      <p:ext uri="{BB962C8B-B14F-4D97-AF65-F5344CB8AC3E}">
        <p14:creationId xmlns:p14="http://schemas.microsoft.com/office/powerpoint/2010/main" val="391958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dirty="0"/>
              <a:t>如果是普通数据成员，两种写法都可以，但尽量以后缀写法为佳，例如形参名为</a:t>
            </a:r>
            <a:r>
              <a:rPr lang="en-US" altLang="zh-CN" dirty="0"/>
              <a:t>a</a:t>
            </a:r>
            <a:r>
              <a:rPr lang="zh-CN" altLang="en-US" dirty="0"/>
              <a:t>，数据成员名也为</a:t>
            </a:r>
            <a:r>
              <a:rPr lang="en-US" altLang="zh-CN" dirty="0"/>
              <a:t>a</a:t>
            </a:r>
            <a:r>
              <a:rPr lang="zh-CN" altLang="en-US" dirty="0"/>
              <a:t>，函数体内写成</a:t>
            </a:r>
            <a:r>
              <a:rPr lang="en-US" altLang="zh-CN" dirty="0"/>
              <a:t>a=a</a:t>
            </a:r>
            <a:r>
              <a:rPr lang="zh-CN" altLang="en-US" dirty="0"/>
              <a:t>，就错啦！！为什么用</a:t>
            </a:r>
            <a:r>
              <a:rPr lang="en-US" altLang="zh-CN" dirty="0"/>
              <a:t>this</a:t>
            </a:r>
            <a:r>
              <a:rPr lang="zh-CN" altLang="en-US" dirty="0"/>
              <a:t>的道理所在（可代码演示）。</a:t>
            </a:r>
            <a:endParaRPr lang="en-US" altLang="zh-CN" dirty="0"/>
          </a:p>
          <a:p>
            <a:pPr defTabSz="990478">
              <a:defRPr/>
            </a:pPr>
            <a:r>
              <a:rPr lang="zh-CN" altLang="en-US" dirty="0"/>
              <a:t>如果是常数据成员，千万不能写：</a:t>
            </a:r>
            <a:r>
              <a:rPr lang="en-US" altLang="zh-CN" dirty="0"/>
              <a:t>a=</a:t>
            </a:r>
            <a:r>
              <a:rPr lang="en-US" altLang="zh-CN" dirty="0" err="1"/>
              <a:t>i</a:t>
            </a:r>
            <a:r>
              <a:rPr lang="en-US" altLang="zh-CN" dirty="0"/>
              <a:t>; r=a; </a:t>
            </a:r>
            <a:r>
              <a:rPr lang="zh-CN" altLang="en-US" dirty="0"/>
              <a:t>而要写成：</a:t>
            </a:r>
            <a:r>
              <a:rPr lang="en-US" altLang="zh-CN" dirty="0"/>
              <a:t>A::A(int </a:t>
            </a:r>
            <a:r>
              <a:rPr lang="en-US" altLang="zh-CN" dirty="0" err="1"/>
              <a:t>i</a:t>
            </a:r>
            <a:r>
              <a:rPr lang="en-US" altLang="zh-CN" dirty="0"/>
              <a:t>) : a(</a:t>
            </a:r>
            <a:r>
              <a:rPr lang="en-US" altLang="zh-CN" dirty="0" err="1"/>
              <a:t>i</a:t>
            </a:r>
            <a:r>
              <a:rPr lang="en-US" altLang="zh-CN" dirty="0"/>
              <a:t>), r(a){ }</a:t>
            </a:r>
          </a:p>
          <a:p>
            <a:r>
              <a:rPr lang="zh-CN" altLang="en-US" dirty="0"/>
              <a:t>原理：</a:t>
            </a:r>
            <a:r>
              <a:rPr lang="en-US" altLang="zh-CN" dirty="0" err="1"/>
              <a:t>const</a:t>
            </a:r>
            <a:r>
              <a:rPr lang="en-US" altLang="zh-CN" dirty="0"/>
              <a:t> </a:t>
            </a:r>
            <a:r>
              <a:rPr lang="en-US" altLang="zh-CN" dirty="0" err="1"/>
              <a:t>int</a:t>
            </a:r>
            <a:r>
              <a:rPr lang="en-US" altLang="zh-CN" dirty="0"/>
              <a:t> a = 3;</a:t>
            </a:r>
            <a:r>
              <a:rPr lang="zh-CN" altLang="en-US" dirty="0"/>
              <a:t>是对的</a:t>
            </a:r>
            <a:endParaRPr lang="en-US" altLang="zh-CN" dirty="0"/>
          </a:p>
          <a:p>
            <a:r>
              <a:rPr lang="en-US" altLang="zh-CN" dirty="0" err="1"/>
              <a:t>Const</a:t>
            </a:r>
            <a:r>
              <a:rPr lang="en-US" altLang="zh-CN" baseline="0" dirty="0"/>
              <a:t> </a:t>
            </a:r>
            <a:r>
              <a:rPr lang="en-US" altLang="zh-CN" baseline="0" dirty="0" err="1"/>
              <a:t>int</a:t>
            </a:r>
            <a:r>
              <a:rPr lang="en-US" altLang="zh-CN" baseline="0" dirty="0"/>
              <a:t> a; a=3;</a:t>
            </a:r>
            <a:r>
              <a:rPr lang="zh-CN" altLang="en-US" baseline="0" dirty="0"/>
              <a:t>是错的（编译工具会报错提示常成员！！）</a:t>
            </a:r>
            <a:endParaRPr lang="en-US" altLang="zh-CN" baseline="0" dirty="0"/>
          </a:p>
          <a:p>
            <a:r>
              <a:rPr lang="zh-CN" altLang="en-US" sz="1300" dirty="0"/>
              <a:t>常量是不能做左值的，对一个己经创建了的常量，再赋给新值是没有道理的。我们也知道，引用只能在创建时进行变量实体的对应，对一个已经存在的引用来说，赋值语句并不表示再次与变量对应。也就是说，在构造函数体中是不能完成对常量成员和引用成员的初始化的。</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54</a:t>
            </a:fld>
            <a:endParaRPr lang="en-US" altLang="zh-CN"/>
          </a:p>
        </p:txBody>
      </p:sp>
    </p:spTree>
    <p:extLst>
      <p:ext uri="{BB962C8B-B14F-4D97-AF65-F5344CB8AC3E}">
        <p14:creationId xmlns:p14="http://schemas.microsoft.com/office/powerpoint/2010/main" val="1280737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常引用和引用相同</a:t>
            </a:r>
            <a:r>
              <a:rPr lang="en-US" altLang="zh-CN" dirty="0"/>
              <a:t>&amp;</a:t>
            </a:r>
            <a:r>
              <a:rPr lang="zh-CN" altLang="en-US" dirty="0"/>
              <a:t>区别：都在作为某个对象别名之后不能再更改；但是常引用</a:t>
            </a:r>
            <a:r>
              <a:rPr lang="zh-CN" altLang="en-US" sz="1300" dirty="0"/>
              <a:t>所引用的对象不能被更新，而引用所引用的对象可以被更新</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55</a:t>
            </a:fld>
            <a:endParaRPr lang="en-US" altLang="zh-CN"/>
          </a:p>
        </p:txBody>
      </p:sp>
    </p:spTree>
    <p:extLst>
      <p:ext uri="{BB962C8B-B14F-4D97-AF65-F5344CB8AC3E}">
        <p14:creationId xmlns:p14="http://schemas.microsoft.com/office/powerpoint/2010/main" val="38382593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 &lt;&gt;</a:t>
            </a:r>
            <a:r>
              <a:rPr lang="zh-CN" altLang="en-US" dirty="0"/>
              <a:t>引入系统提供的标准库文件</a:t>
            </a:r>
            <a:endParaRPr lang="en-US" altLang="zh-CN" dirty="0"/>
          </a:p>
          <a:p>
            <a:r>
              <a:rPr lang="en-US" altLang="zh-CN" dirty="0"/>
              <a:t>#include </a:t>
            </a:r>
            <a:r>
              <a:rPr lang="zh-CN" altLang="en-US" dirty="0"/>
              <a:t>“”引入自定义头文件，表示当前目录下搜索要嵌入的文件</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62</a:t>
            </a:fld>
            <a:endParaRPr lang="en-US" altLang="zh-CN"/>
          </a:p>
        </p:txBody>
      </p:sp>
    </p:spTree>
    <p:extLst>
      <p:ext uri="{BB962C8B-B14F-4D97-AF65-F5344CB8AC3E}">
        <p14:creationId xmlns:p14="http://schemas.microsoft.com/office/powerpoint/2010/main" val="4119623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限制，之前的是共享</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65</a:t>
            </a:fld>
            <a:endParaRPr lang="en-US" altLang="zh-CN"/>
          </a:p>
        </p:txBody>
      </p:sp>
    </p:spTree>
    <p:extLst>
      <p:ext uri="{BB962C8B-B14F-4D97-AF65-F5344CB8AC3E}">
        <p14:creationId xmlns:p14="http://schemas.microsoft.com/office/powerpoint/2010/main" val="864923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zh-CN" altLang="en-US" dirty="0"/>
              <a:t>编译预处理：把高级语言编译成机器语言之前所做的事</a:t>
            </a:r>
          </a:p>
        </p:txBody>
      </p:sp>
      <p:sp>
        <p:nvSpPr>
          <p:cNvPr id="10035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F4543CCE-0782-4114-855A-5D974EC68ADE}" type="slidenum">
              <a:rPr lang="en-US" altLang="zh-CN" sz="1400"/>
              <a:pPr eaLnBrk="1" hangingPunct="1"/>
              <a:t>67</a:t>
            </a:fld>
            <a:endParaRPr lang="en-US" altLang="zh-CN" sz="1400"/>
          </a:p>
        </p:txBody>
      </p:sp>
    </p:spTree>
    <p:extLst>
      <p:ext uri="{BB962C8B-B14F-4D97-AF65-F5344CB8AC3E}">
        <p14:creationId xmlns:p14="http://schemas.microsoft.com/office/powerpoint/2010/main" val="2246164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96191" indent="-277334" eaLnBrk="1" fontAlgn="auto" hangingPunct="1">
              <a:spcBef>
                <a:spcPts val="0"/>
              </a:spcBef>
              <a:spcAft>
                <a:spcPts val="0"/>
              </a:spcAft>
              <a:buClr>
                <a:schemeClr val="accent3"/>
              </a:buClr>
              <a:defRPr/>
            </a:pPr>
            <a:r>
              <a:rPr lang="en-US" altLang="zh-CN" sz="1300" dirty="0"/>
              <a:t>private:	//</a:t>
            </a:r>
            <a:r>
              <a:rPr lang="zh-CN" altLang="en-US" sz="1300" dirty="0"/>
              <a:t>私有数据成员</a:t>
            </a:r>
          </a:p>
          <a:p>
            <a:pPr marL="396191" indent="-277334" eaLnBrk="1" fontAlgn="auto" hangingPunct="1">
              <a:spcBef>
                <a:spcPts val="0"/>
              </a:spcBef>
              <a:spcAft>
                <a:spcPts val="0"/>
              </a:spcAft>
              <a:buClr>
                <a:schemeClr val="accent3"/>
              </a:buClr>
              <a:defRPr/>
            </a:pPr>
            <a:r>
              <a:rPr lang="zh-CN" altLang="en-US" sz="1300" dirty="0"/>
              <a:t>	</a:t>
            </a:r>
            <a:r>
              <a:rPr lang="en-US" altLang="zh-CN" sz="1300" dirty="0"/>
              <a:t>Point p1, p2;	//Point</a:t>
            </a:r>
            <a:r>
              <a:rPr lang="zh-CN" altLang="en-US" sz="1300" dirty="0"/>
              <a:t>类的对象</a:t>
            </a:r>
            <a:r>
              <a:rPr lang="en-US" altLang="zh-CN" sz="1300" dirty="0"/>
              <a:t>p1,p2</a:t>
            </a:r>
          </a:p>
          <a:p>
            <a:pPr marL="396191" indent="-277334" eaLnBrk="1" fontAlgn="auto" hangingPunct="1">
              <a:spcBef>
                <a:spcPts val="0"/>
              </a:spcBef>
              <a:spcAft>
                <a:spcPts val="0"/>
              </a:spcAft>
              <a:buClr>
                <a:schemeClr val="accent3"/>
              </a:buClr>
              <a:defRPr/>
            </a:pPr>
            <a:r>
              <a:rPr lang="en-US" altLang="zh-CN" sz="1300" dirty="0"/>
              <a:t>	</a:t>
            </a:r>
            <a:r>
              <a:rPr lang="en-US" altLang="zh-CN" sz="1300" dirty="0">
                <a:solidFill>
                  <a:srgbClr val="C00000"/>
                </a:solidFill>
              </a:rPr>
              <a:t>mutable</a:t>
            </a:r>
            <a:r>
              <a:rPr lang="en-US" altLang="zh-CN" sz="1300" dirty="0"/>
              <a:t> double </a:t>
            </a:r>
            <a:r>
              <a:rPr lang="en-US" altLang="zh-CN" sz="1300" dirty="0" err="1"/>
              <a:t>len</a:t>
            </a:r>
            <a:r>
              <a:rPr lang="en-US" altLang="zh-CN" sz="1300" dirty="0"/>
              <a:t>;</a:t>
            </a:r>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84</a:t>
            </a:fld>
            <a:endParaRPr lang="en-US" altLang="zh-CN"/>
          </a:p>
        </p:txBody>
      </p:sp>
    </p:spTree>
    <p:extLst>
      <p:ext uri="{BB962C8B-B14F-4D97-AF65-F5344CB8AC3E}">
        <p14:creationId xmlns:p14="http://schemas.microsoft.com/office/powerpoint/2010/main" val="258329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函数定义之前，</a:t>
            </a:r>
            <a:r>
              <a:rPr lang="zh-CN" altLang="en-US" b="1" dirty="0"/>
              <a:t>声明一个函数，就叫做函数原形</a:t>
            </a:r>
            <a:endParaRPr lang="en-US" altLang="zh-CN" b="1" dirty="0"/>
          </a:p>
          <a:p>
            <a:r>
              <a:rPr lang="zh-CN" altLang="en-US" dirty="0"/>
              <a:t>其实，形参列表中的变量类型要有，但变量名可有可无，例如</a:t>
            </a:r>
            <a:r>
              <a:rPr lang="en-US" altLang="zh-CN" sz="1300" dirty="0"/>
              <a:t>radius</a:t>
            </a:r>
            <a:r>
              <a:rPr lang="zh-CN" altLang="en-US" sz="1300" dirty="0"/>
              <a:t>可以不要</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a:t>
            </a:fld>
            <a:endParaRPr lang="en-US" altLang="zh-CN"/>
          </a:p>
        </p:txBody>
      </p:sp>
    </p:spTree>
    <p:extLst>
      <p:ext uri="{BB962C8B-B14F-4D97-AF65-F5344CB8AC3E}">
        <p14:creationId xmlns:p14="http://schemas.microsoft.com/office/powerpoint/2010/main" val="2107562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013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55423D2F-CB79-4602-B2F5-CCF0D6FFBADE}" type="slidenum">
              <a:rPr lang="en-US" altLang="zh-CN" sz="1400"/>
              <a:pPr eaLnBrk="1" hangingPunct="1"/>
              <a:t>90</a:t>
            </a:fld>
            <a:endParaRPr lang="en-US" altLang="zh-CN" sz="1400"/>
          </a:p>
        </p:txBody>
      </p:sp>
    </p:spTree>
    <p:extLst>
      <p:ext uri="{BB962C8B-B14F-4D97-AF65-F5344CB8AC3E}">
        <p14:creationId xmlns:p14="http://schemas.microsoft.com/office/powerpoint/2010/main" val="92022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BE369F-8E7D-4D8F-A661-C6996E6CA1D9}" type="slidenum">
              <a:rPr lang="en-US" altLang="zh-CN"/>
              <a:pPr eaLnBrk="1" hangingPunct="1"/>
              <a:t>91</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5805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也叫做块作用域</a:t>
            </a:r>
            <a:endParaRPr lang="en-US" altLang="zh-CN" dirty="0"/>
          </a:p>
          <a:p>
            <a:r>
              <a:rPr lang="zh-CN" altLang="en-US" dirty="0"/>
              <a:t>可见一定是在作用域内的，但作用域不一定包含可见</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a:t>
            </a:fld>
            <a:endParaRPr lang="en-US" altLang="zh-CN"/>
          </a:p>
        </p:txBody>
      </p:sp>
    </p:spTree>
    <p:extLst>
      <p:ext uri="{BB962C8B-B14F-4D97-AF65-F5344CB8AC3E}">
        <p14:creationId xmlns:p14="http://schemas.microsoft.com/office/powerpoint/2010/main" val="48417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X::m</a:t>
            </a:r>
            <a:r>
              <a:rPr lang="zh-CN" altLang="en-US" dirty="0"/>
              <a:t>，引用类中的静态类型成员。</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a:t>
            </a:fld>
            <a:endParaRPr lang="en-US" altLang="zh-CN"/>
          </a:p>
        </p:txBody>
      </p:sp>
    </p:spTree>
    <p:extLst>
      <p:ext uri="{BB962C8B-B14F-4D97-AF65-F5344CB8AC3E}">
        <p14:creationId xmlns:p14="http://schemas.microsoft.com/office/powerpoint/2010/main" val="3928591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可以比作两个同名同姓的人的活动范围，一个在北京市，一个在海淀区</a:t>
            </a:r>
            <a:endParaRPr lang="en-US" altLang="zh-CN" dirty="0"/>
          </a:p>
          <a:p>
            <a:r>
              <a:rPr lang="zh-CN" altLang="en-US" dirty="0"/>
              <a:t>全局变量在全局数据区，而</a:t>
            </a:r>
            <a:r>
              <a:rPr lang="en-US" altLang="zh-CN" dirty="0"/>
              <a:t>main</a:t>
            </a:r>
            <a:r>
              <a:rPr lang="zh-CN" altLang="en-US" dirty="0"/>
              <a:t>函数中</a:t>
            </a:r>
            <a:r>
              <a:rPr lang="en-US" altLang="zh-CN" dirty="0" err="1"/>
              <a:t>i</a:t>
            </a:r>
            <a:r>
              <a:rPr lang="zh-CN" altLang="en-US" dirty="0"/>
              <a:t>在栈区中，还有堆区，代码区</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7</a:t>
            </a:fld>
            <a:endParaRPr lang="en-US" altLang="zh-CN"/>
          </a:p>
        </p:txBody>
      </p:sp>
    </p:spTree>
    <p:extLst>
      <p:ext uri="{BB962C8B-B14F-4D97-AF65-F5344CB8AC3E}">
        <p14:creationId xmlns:p14="http://schemas.microsoft.com/office/powerpoint/2010/main" val="195133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dirty="0"/>
          </a:p>
        </p:txBody>
      </p:sp>
      <p:sp>
        <p:nvSpPr>
          <p:cNvPr id="9421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8DF2EB39-224F-4F57-8093-51B52A5DC409}" type="slidenum">
              <a:rPr lang="en-US" altLang="zh-CN" sz="1400"/>
              <a:pPr eaLnBrk="1" hangingPunct="1"/>
              <a:t>9</a:t>
            </a:fld>
            <a:endParaRPr lang="en-US" altLang="zh-CN" sz="1400"/>
          </a:p>
        </p:txBody>
      </p:sp>
    </p:spTree>
    <p:extLst>
      <p:ext uri="{BB962C8B-B14F-4D97-AF65-F5344CB8AC3E}">
        <p14:creationId xmlns:p14="http://schemas.microsoft.com/office/powerpoint/2010/main" val="3548987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金三胖终身制</a:t>
            </a:r>
            <a:endParaRPr lang="en-US" altLang="zh-CN" dirty="0"/>
          </a:p>
          <a:p>
            <a:r>
              <a:rPr lang="zh-CN" altLang="en-US" dirty="0"/>
              <a:t>可以举一个函数内部定义静态变量的例子</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10</a:t>
            </a:fld>
            <a:endParaRPr lang="en-US" altLang="zh-CN"/>
          </a:p>
        </p:txBody>
      </p:sp>
    </p:spTree>
    <p:extLst>
      <p:ext uri="{BB962C8B-B14F-4D97-AF65-F5344CB8AC3E}">
        <p14:creationId xmlns:p14="http://schemas.microsoft.com/office/powerpoint/2010/main" val="2245281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userDrawn="1"/>
        </p:nvGrpSpPr>
        <p:grpSpPr bwMode="auto">
          <a:xfrm>
            <a:off x="5715000" y="5943600"/>
            <a:ext cx="3429000" cy="762000"/>
            <a:chOff x="3600" y="3744"/>
            <a:chExt cx="2160" cy="480"/>
          </a:xfrm>
        </p:grpSpPr>
        <p:sp>
          <p:nvSpPr>
            <p:cNvPr id="5" name="AutoShape 11"/>
            <p:cNvSpPr>
              <a:spLocks noChangeArrowheads="1"/>
            </p:cNvSpPr>
            <p:nvPr/>
          </p:nvSpPr>
          <p:spPr bwMode="auto">
            <a:xfrm>
              <a:off x="3744" y="3984"/>
              <a:ext cx="1920" cy="240"/>
            </a:xfrm>
            <a:prstGeom prst="roundRect">
              <a:avLst>
                <a:gd name="adj" fmla="val 38333"/>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12"/>
            <p:cNvSpPr>
              <a:spLocks noChangeArrowheads="1"/>
            </p:cNvSpPr>
            <p:nvPr/>
          </p:nvSpPr>
          <p:spPr bwMode="auto">
            <a:xfrm>
              <a:off x="3600" y="3744"/>
              <a:ext cx="216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18"/>
          <p:cNvSpPr>
            <a:spLocks noChangeArrowheads="1"/>
          </p:cNvSpPr>
          <p:nvPr userDrawn="1"/>
        </p:nvSpPr>
        <p:spPr bwMode="auto">
          <a:xfrm>
            <a:off x="0" y="3962400"/>
            <a:ext cx="9144000" cy="76200"/>
          </a:xfrm>
          <a:prstGeom prst="rect">
            <a:avLst/>
          </a:prstGeom>
          <a:gradFill>
            <a:gsLst>
              <a:gs pos="0">
                <a:schemeClr val="bg1"/>
              </a:gs>
              <a:gs pos="50000">
                <a:srgbClr val="FFCAC9"/>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505200"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25"/>
          <p:cNvSpPr txBox="1">
            <a:spLocks noChangeArrowheads="1"/>
          </p:cNvSpPr>
          <p:nvPr userDrawn="1"/>
        </p:nvSpPr>
        <p:spPr bwMode="auto">
          <a:xfrm>
            <a:off x="3475038" y="71438"/>
            <a:ext cx="28956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3200" b="1" dirty="0">
                <a:latin typeface="宋体" pitchFamily="2" charset="-122"/>
              </a:rPr>
              <a:t>信息学院</a:t>
            </a:r>
            <a:endParaRPr lang="en-US" altLang="zh-CN" sz="3200" b="1" dirty="0">
              <a:latin typeface="宋体" pitchFamily="2" charset="-122"/>
            </a:endParaRPr>
          </a:p>
          <a:p>
            <a:pPr eaLnBrk="1" hangingPunct="1">
              <a:defRPr/>
            </a:pPr>
            <a:r>
              <a:rPr lang="en-US" altLang="zh-CN" b="1">
                <a:cs typeface="Times New Roman" pitchFamily="18" charset="0"/>
              </a:rPr>
              <a:t>School of Information</a:t>
            </a:r>
            <a:endParaRPr lang="zh-CN" altLang="en-US" b="1" dirty="0">
              <a:cs typeface="Times New Roman" pitchFamily="18" charset="0"/>
            </a:endParaRPr>
          </a:p>
        </p:txBody>
      </p:sp>
      <p:pic>
        <p:nvPicPr>
          <p:cNvPr id="14"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218" r="22052" b="2076"/>
          <a:stretch/>
        </p:blipFill>
        <p:spPr bwMode="auto">
          <a:xfrm>
            <a:off x="6633317" y="-1"/>
            <a:ext cx="2510683"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8154"/>
          <a:stretch/>
        </p:blipFill>
        <p:spPr bwMode="auto">
          <a:xfrm>
            <a:off x="3486617" y="4068"/>
            <a:ext cx="3165284" cy="895409"/>
          </a:xfrm>
          <a:prstGeom prst="roundRect">
            <a:avLst>
              <a:gd name="adj" fmla="val 0"/>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组合 28"/>
          <p:cNvGrpSpPr>
            <a:grpSpLocks/>
          </p:cNvGrpSpPr>
          <p:nvPr userDrawn="1"/>
        </p:nvGrpSpPr>
        <p:grpSpPr bwMode="auto">
          <a:xfrm>
            <a:off x="449263" y="2819400"/>
            <a:ext cx="2065337" cy="1871663"/>
            <a:chOff x="296069" y="2913062"/>
            <a:chExt cx="2066131" cy="1870913"/>
          </a:xfrm>
        </p:grpSpPr>
        <p:grpSp>
          <p:nvGrpSpPr>
            <p:cNvPr id="17" name="组合 29"/>
            <p:cNvGrpSpPr>
              <a:grpSpLocks/>
            </p:cNvGrpSpPr>
            <p:nvPr userDrawn="1"/>
          </p:nvGrpSpPr>
          <p:grpSpPr bwMode="auto">
            <a:xfrm rot="5400000">
              <a:off x="453941" y="2916322"/>
              <a:ext cx="1811337" cy="1804818"/>
              <a:chOff x="1389063" y="2199146"/>
              <a:chExt cx="1811337" cy="1804818"/>
            </a:xfrm>
          </p:grpSpPr>
          <p:sp>
            <p:nvSpPr>
              <p:cNvPr id="21" name="椭圆 20"/>
              <p:cNvSpPr/>
              <p:nvPr userDrawn="1"/>
            </p:nvSpPr>
            <p:spPr>
              <a:xfrm>
                <a:off x="1389063" y="2199014"/>
                <a:ext cx="1810612" cy="1805682"/>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22"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 name="椭圆 17"/>
            <p:cNvSpPr/>
            <p:nvPr userDrawn="1"/>
          </p:nvSpPr>
          <p:spPr>
            <a:xfrm>
              <a:off x="864612" y="3352624"/>
              <a:ext cx="963982" cy="896578"/>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userDrawn="1"/>
          </p:nvSpPr>
          <p:spPr>
            <a:xfrm>
              <a:off x="859848" y="3366905"/>
              <a:ext cx="963983" cy="896579"/>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userDrawn="1"/>
          </p:nvSpPr>
          <p:spPr>
            <a:xfrm>
              <a:off x="296069" y="4060365"/>
              <a:ext cx="2066131" cy="72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9" name="组合 41"/>
          <p:cNvGrpSpPr>
            <a:grpSpLocks/>
          </p:cNvGrpSpPr>
          <p:nvPr userDrawn="1"/>
        </p:nvGrpSpPr>
        <p:grpSpPr bwMode="auto">
          <a:xfrm>
            <a:off x="6919913" y="2160588"/>
            <a:ext cx="1357312" cy="1600200"/>
            <a:chOff x="6919754" y="2160994"/>
            <a:chExt cx="1357523" cy="1600286"/>
          </a:xfrm>
        </p:grpSpPr>
        <p:grpSp>
          <p:nvGrpSpPr>
            <p:cNvPr id="30" name="组合 42"/>
            <p:cNvGrpSpPr>
              <a:grpSpLocks/>
            </p:cNvGrpSpPr>
            <p:nvPr userDrawn="1"/>
          </p:nvGrpSpPr>
          <p:grpSpPr bwMode="auto">
            <a:xfrm rot="9901522">
              <a:off x="6991579" y="2211884"/>
              <a:ext cx="1285698" cy="1296356"/>
              <a:chOff x="1389063" y="2199146"/>
              <a:chExt cx="1811337" cy="1804818"/>
            </a:xfrm>
          </p:grpSpPr>
          <p:sp>
            <p:nvSpPr>
              <p:cNvPr id="33" name="椭圆 32"/>
              <p:cNvSpPr/>
              <p:nvPr userDrawn="1"/>
            </p:nvSpPr>
            <p:spPr>
              <a:xfrm>
                <a:off x="1389150" y="2198371"/>
                <a:ext cx="1811868" cy="1805794"/>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4"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1" name="椭圆 30"/>
            <p:cNvSpPr/>
            <p:nvPr userDrawn="1"/>
          </p:nvSpPr>
          <p:spPr>
            <a:xfrm>
              <a:off x="6919754" y="2472161"/>
              <a:ext cx="963762" cy="895398"/>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userDrawn="1"/>
          </p:nvSpPr>
          <p:spPr>
            <a:xfrm rot="4240671">
              <a:off x="6492731" y="2599131"/>
              <a:ext cx="1600286" cy="724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195" name="Rectangle 3"/>
          <p:cNvSpPr>
            <a:spLocks noGrp="1" noChangeArrowheads="1"/>
          </p:cNvSpPr>
          <p:nvPr>
            <p:ph type="ctrTitle"/>
          </p:nvPr>
        </p:nvSpPr>
        <p:spPr>
          <a:xfrm>
            <a:off x="1238596" y="2971800"/>
            <a:ext cx="7334250" cy="633413"/>
          </a:xfrm>
        </p:spPr>
        <p:txBody>
          <a:bodyPr anchor="t"/>
          <a:lstStyle>
            <a:lvl1pPr algn="ctr">
              <a:defRPr sz="3400"/>
            </a:lvl1pPr>
          </a:lstStyle>
          <a:p>
            <a:r>
              <a:rPr lang="zh-CN" altLang="en-US" dirty="0"/>
              <a:t>单击此处编辑母版标题样式</a:t>
            </a:r>
          </a:p>
        </p:txBody>
      </p:sp>
      <p:sp>
        <p:nvSpPr>
          <p:cNvPr id="8196" name="Rectangle 4"/>
          <p:cNvSpPr>
            <a:spLocks noGrp="1" noChangeArrowheads="1"/>
          </p:cNvSpPr>
          <p:nvPr>
            <p:ph type="subTitle" idx="1"/>
          </p:nvPr>
        </p:nvSpPr>
        <p:spPr>
          <a:xfrm>
            <a:off x="2557462" y="4219575"/>
            <a:ext cx="4029075" cy="962025"/>
          </a:xfrm>
        </p:spPr>
        <p:txBody>
          <a:bodyPr/>
          <a:lstStyle>
            <a:lvl1pPr marL="0" indent="0" algn="ctr">
              <a:buFont typeface="Wingdings" pitchFamily="2" charset="2"/>
              <a:buNone/>
              <a:defRPr sz="1700" i="1">
                <a:solidFill>
                  <a:srgbClr val="4B4B4B"/>
                </a:solidFill>
              </a:defRPr>
            </a:lvl1pPr>
          </a:lstStyle>
          <a:p>
            <a:r>
              <a:rPr lang="zh-CN" altLang="en-US" dirty="0"/>
              <a:t>单击此处编辑母版副标题样式</a:t>
            </a:r>
          </a:p>
        </p:txBody>
      </p:sp>
      <p:sp>
        <p:nvSpPr>
          <p:cNvPr id="41" name="Rectangle 10"/>
          <p:cNvSpPr>
            <a:spLocks noGrp="1" noChangeArrowheads="1"/>
          </p:cNvSpPr>
          <p:nvPr>
            <p:ph type="sldNum" sz="quarter" idx="10"/>
          </p:nvPr>
        </p:nvSpPr>
        <p:spPr>
          <a:xfrm>
            <a:off x="4114800" y="6381750"/>
            <a:ext cx="609600" cy="476250"/>
          </a:xfrm>
        </p:spPr>
        <p:txBody>
          <a:bodyPr anchor="ctr"/>
          <a:lstStyle>
            <a:lvl1pPr algn="ctr">
              <a:defRPr/>
            </a:lvl1pPr>
          </a:lstStyle>
          <a:p>
            <a:fld id="{00A07AC8-BDA1-495E-8DC2-8AF277EB7C8F}" type="slidenum">
              <a:rPr lang="en-US" altLang="zh-CN" smtClean="0"/>
              <a:pPr/>
              <a:t>‹#›</a:t>
            </a:fld>
            <a:endParaRPr lang="en-US" altLang="zh-CN"/>
          </a:p>
        </p:txBody>
      </p:sp>
    </p:spTree>
    <p:extLst>
      <p:ext uri="{BB962C8B-B14F-4D97-AF65-F5344CB8AC3E}">
        <p14:creationId xmlns:p14="http://schemas.microsoft.com/office/powerpoint/2010/main" val="1022231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9807FD0B-BCA6-4849-843E-B2FF4A9C35C6}" type="slidenum">
              <a:rPr lang="en-US" altLang="zh-CN"/>
              <a:pPr/>
              <a:t>‹#›</a:t>
            </a:fld>
            <a:endParaRPr lang="en-US" altLang="zh-CN"/>
          </a:p>
        </p:txBody>
      </p:sp>
    </p:spTree>
    <p:extLst>
      <p:ext uri="{BB962C8B-B14F-4D97-AF65-F5344CB8AC3E}">
        <p14:creationId xmlns:p14="http://schemas.microsoft.com/office/powerpoint/2010/main" val="13394636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7825" y="131763"/>
            <a:ext cx="2098675" cy="6289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28625" y="131763"/>
            <a:ext cx="6146800" cy="6289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A77C7AED-B0B2-4169-B4D6-9DEA14D3F778}" type="slidenum">
              <a:rPr lang="en-US" altLang="zh-CN"/>
              <a:pPr/>
              <a:t>‹#›</a:t>
            </a:fld>
            <a:endParaRPr lang="en-US" altLang="zh-CN"/>
          </a:p>
        </p:txBody>
      </p:sp>
    </p:spTree>
    <p:extLst>
      <p:ext uri="{BB962C8B-B14F-4D97-AF65-F5344CB8AC3E}">
        <p14:creationId xmlns:p14="http://schemas.microsoft.com/office/powerpoint/2010/main" val="27916312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49387" y="30480"/>
            <a:ext cx="6704013" cy="954087"/>
          </a:xfrm>
        </p:spPr>
        <p:txBody>
          <a:bodyPr/>
          <a:lstStyle>
            <a:lvl1pPr algn="ctr">
              <a:defRPr>
                <a:solidFill>
                  <a:srgbClr val="003870"/>
                </a:solidFill>
              </a:defRPr>
            </a:lvl1pPr>
          </a:lstStyle>
          <a:p>
            <a:r>
              <a:rPr lang="zh-CN" altLang="en-US" dirty="0"/>
              <a:t>单击此处编辑母版标题样式</a:t>
            </a:r>
          </a:p>
        </p:txBody>
      </p:sp>
      <p:sp>
        <p:nvSpPr>
          <p:cNvPr id="3" name="内容占位符 2"/>
          <p:cNvSpPr>
            <a:spLocks noGrp="1"/>
          </p:cNvSpPr>
          <p:nvPr>
            <p:ph idx="1"/>
          </p:nvPr>
        </p:nvSpPr>
        <p:spPr>
          <a:xfrm>
            <a:off x="381000" y="1295400"/>
            <a:ext cx="8029575"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xfrm>
            <a:off x="4114800" y="6381750"/>
            <a:ext cx="609600" cy="476250"/>
          </a:xfrm>
        </p:spPr>
        <p:txBody>
          <a:bodyPr/>
          <a:lstStyle>
            <a:lvl1pPr>
              <a:defRPr/>
            </a:lvl1pPr>
          </a:lstStyle>
          <a:p>
            <a:fld id="{00A07AC8-BDA1-495E-8DC2-8AF277EB7C8F}" type="slidenum">
              <a:rPr lang="en-US" altLang="zh-CN"/>
              <a:pPr/>
              <a:t>‹#›</a:t>
            </a:fld>
            <a:endParaRPr lang="en-US" altLang="zh-CN"/>
          </a:p>
        </p:txBody>
      </p:sp>
    </p:spTree>
    <p:extLst>
      <p:ext uri="{BB962C8B-B14F-4D97-AF65-F5344CB8AC3E}">
        <p14:creationId xmlns:p14="http://schemas.microsoft.com/office/powerpoint/2010/main" val="21479667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fld id="{53051F23-C312-4A87-AF9D-C928830B7652}" type="slidenum">
              <a:rPr lang="en-US" altLang="zh-CN"/>
              <a:pPr/>
              <a:t>‹#›</a:t>
            </a:fld>
            <a:endParaRPr lang="en-US" altLang="zh-CN"/>
          </a:p>
        </p:txBody>
      </p:sp>
    </p:spTree>
    <p:extLst>
      <p:ext uri="{BB962C8B-B14F-4D97-AF65-F5344CB8AC3E}">
        <p14:creationId xmlns:p14="http://schemas.microsoft.com/office/powerpoint/2010/main" val="9444423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6925" y="1555750"/>
            <a:ext cx="3938588"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87913" y="1555750"/>
            <a:ext cx="3938587"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fld id="{578FA680-E01F-40EF-93B0-C4C848BCD02C}" type="slidenum">
              <a:rPr lang="en-US" altLang="zh-CN"/>
              <a:pPr/>
              <a:t>‹#›</a:t>
            </a:fld>
            <a:endParaRPr lang="en-US" altLang="zh-CN"/>
          </a:p>
        </p:txBody>
      </p:sp>
    </p:spTree>
    <p:extLst>
      <p:ext uri="{BB962C8B-B14F-4D97-AF65-F5344CB8AC3E}">
        <p14:creationId xmlns:p14="http://schemas.microsoft.com/office/powerpoint/2010/main" val="2983479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fld id="{100D9BD0-E5EF-4ECF-83F9-A8D5B0306985}" type="slidenum">
              <a:rPr lang="en-US" altLang="zh-CN"/>
              <a:pPr/>
              <a:t>‹#›</a:t>
            </a:fld>
            <a:endParaRPr lang="en-US" altLang="zh-CN"/>
          </a:p>
        </p:txBody>
      </p:sp>
    </p:spTree>
    <p:extLst>
      <p:ext uri="{BB962C8B-B14F-4D97-AF65-F5344CB8AC3E}">
        <p14:creationId xmlns:p14="http://schemas.microsoft.com/office/powerpoint/2010/main" val="191025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a:ln/>
        </p:spPr>
        <p:txBody>
          <a:bodyPr/>
          <a:lstStyle>
            <a:lvl1pPr>
              <a:defRPr/>
            </a:lvl1pPr>
          </a:lstStyle>
          <a:p>
            <a:fld id="{4DABC584-3AAB-4419-AA04-299AA46C97E3}" type="slidenum">
              <a:rPr lang="en-US" altLang="zh-CN"/>
              <a:pPr/>
              <a:t>‹#›</a:t>
            </a:fld>
            <a:endParaRPr lang="en-US" altLang="zh-CN"/>
          </a:p>
        </p:txBody>
      </p:sp>
    </p:spTree>
    <p:extLst>
      <p:ext uri="{BB962C8B-B14F-4D97-AF65-F5344CB8AC3E}">
        <p14:creationId xmlns:p14="http://schemas.microsoft.com/office/powerpoint/2010/main" val="27484529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219E5418-7C81-4EBD-925B-BF028AA4F054}" type="slidenum">
              <a:rPr lang="en-US" altLang="zh-CN"/>
              <a:pPr/>
              <a:t>‹#›</a:t>
            </a:fld>
            <a:endParaRPr lang="en-US" altLang="zh-CN"/>
          </a:p>
        </p:txBody>
      </p:sp>
    </p:spTree>
    <p:extLst>
      <p:ext uri="{BB962C8B-B14F-4D97-AF65-F5344CB8AC3E}">
        <p14:creationId xmlns:p14="http://schemas.microsoft.com/office/powerpoint/2010/main" val="24583807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1C6DBE32-0723-439D-B534-8744050F4775}" type="slidenum">
              <a:rPr lang="en-US" altLang="zh-CN"/>
              <a:pPr/>
              <a:t>‹#›</a:t>
            </a:fld>
            <a:endParaRPr lang="en-US" altLang="zh-CN"/>
          </a:p>
        </p:txBody>
      </p:sp>
    </p:spTree>
    <p:extLst>
      <p:ext uri="{BB962C8B-B14F-4D97-AF65-F5344CB8AC3E}">
        <p14:creationId xmlns:p14="http://schemas.microsoft.com/office/powerpoint/2010/main" val="15375894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47B38EE5-3AC3-4EE8-99F1-73B6D8B629B6}" type="slidenum">
              <a:rPr lang="en-US" altLang="zh-CN"/>
              <a:pPr/>
              <a:t>‹#›</a:t>
            </a:fld>
            <a:endParaRPr lang="en-US" altLang="zh-CN"/>
          </a:p>
        </p:txBody>
      </p:sp>
    </p:spTree>
    <p:extLst>
      <p:ext uri="{BB962C8B-B14F-4D97-AF65-F5344CB8AC3E}">
        <p14:creationId xmlns:p14="http://schemas.microsoft.com/office/powerpoint/2010/main" val="3645262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3"/>
          <p:cNvSpPr>
            <a:spLocks noGrp="1" noChangeArrowheads="1"/>
          </p:cNvSpPr>
          <p:nvPr>
            <p:ph type="title"/>
          </p:nvPr>
        </p:nvSpPr>
        <p:spPr bwMode="auto">
          <a:xfrm>
            <a:off x="2133600" y="52388"/>
            <a:ext cx="51816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7172" name="Rectangle 4"/>
          <p:cNvSpPr>
            <a:spLocks noGrp="1" noChangeArrowheads="1"/>
          </p:cNvSpPr>
          <p:nvPr>
            <p:ph type="body" idx="1"/>
          </p:nvPr>
        </p:nvSpPr>
        <p:spPr bwMode="auto">
          <a:xfrm>
            <a:off x="381000" y="1447800"/>
            <a:ext cx="8029575"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178" name="Rectangle 10"/>
          <p:cNvSpPr>
            <a:spLocks noGrp="1" noChangeArrowheads="1"/>
          </p:cNvSpPr>
          <p:nvPr>
            <p:ph type="sldNum" sz="quarter" idx="4"/>
          </p:nvPr>
        </p:nvSpPr>
        <p:spPr bwMode="auto">
          <a:xfrm>
            <a:off x="4419600" y="6381750"/>
            <a:ext cx="60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80281D2-3FC1-42C4-99F9-438E78465B14}" type="slidenum">
              <a:rPr lang="en-US" altLang="zh-CN"/>
              <a:pPr/>
              <a:t>‹#›</a:t>
            </a:fld>
            <a:endParaRPr lang="en-US" altLang="zh-CN"/>
          </a:p>
        </p:txBody>
      </p:sp>
      <p:cxnSp>
        <p:nvCxnSpPr>
          <p:cNvPr id="3" name="直接连接符 2"/>
          <p:cNvCxnSpPr/>
          <p:nvPr userDrawn="1"/>
        </p:nvCxnSpPr>
        <p:spPr>
          <a:xfrm>
            <a:off x="0" y="914400"/>
            <a:ext cx="9144000" cy="0"/>
          </a:xfrm>
          <a:prstGeom prst="line">
            <a:avLst/>
          </a:prstGeom>
          <a:ln>
            <a:solidFill>
              <a:srgbClr val="FFCAC9"/>
            </a:solidFill>
          </a:ln>
        </p:spPr>
        <p:style>
          <a:lnRef idx="3">
            <a:schemeClr val="accent2"/>
          </a:lnRef>
          <a:fillRef idx="0">
            <a:schemeClr val="accent2"/>
          </a:fillRef>
          <a:effectRef idx="2">
            <a:schemeClr val="accent2"/>
          </a:effectRef>
          <a:fontRef idx="minor">
            <a:schemeClr val="tx1"/>
          </a:fontRef>
        </p:style>
      </p:cxnSp>
      <p:pic>
        <p:nvPicPr>
          <p:cNvPr id="1031" name="Picture 6"/>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0238" y="150813"/>
            <a:ext cx="7318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单圆角矩形 3"/>
          <p:cNvSpPr/>
          <p:nvPr userDrawn="1"/>
        </p:nvSpPr>
        <p:spPr>
          <a:xfrm flipH="1">
            <a:off x="0" y="152400"/>
            <a:ext cx="1905000" cy="609600"/>
          </a:xfrm>
          <a:prstGeom prst="round1Rect">
            <a:avLst>
              <a:gd name="adj" fmla="val 29734"/>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C++</a:t>
            </a:r>
            <a:r>
              <a:rPr lang="zh-CN" altLang="en-US"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语言程序设计</a:t>
            </a:r>
          </a:p>
        </p:txBody>
      </p:sp>
      <p:pic>
        <p:nvPicPr>
          <p:cNvPr id="1033"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224838" y="100013"/>
            <a:ext cx="8191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6"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hf hdr="0" ftr="0" dt="0"/>
  <p:txStyles>
    <p:title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16"/>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914400" y="2743200"/>
            <a:ext cx="7334250" cy="990600"/>
          </a:xfrm>
        </p:spPr>
        <p:txBody>
          <a:bodyPr/>
          <a:lstStyle/>
          <a:p>
            <a:pPr eaLnBrk="1" hangingPunct="1">
              <a:defRPr/>
            </a:pPr>
            <a:r>
              <a:rPr lang="zh-CN" altLang="en-US" sz="6100" dirty="0">
                <a:solidFill>
                  <a:srgbClr val="003870"/>
                </a:solidFill>
                <a:ea typeface="华文行楷" pitchFamily="2" charset="-122"/>
              </a:rPr>
              <a:t>第五章 数据的共享与保护</a:t>
            </a:r>
            <a:endParaRPr lang="zh-CN" altLang="en-US" sz="3000" dirty="0">
              <a:solidFill>
                <a:srgbClr val="003870"/>
              </a:solidFill>
            </a:endParaRPr>
          </a:p>
        </p:txBody>
      </p:sp>
      <p:sp>
        <p:nvSpPr>
          <p:cNvPr id="2" name="副标题 1"/>
          <p:cNvSpPr>
            <a:spLocks noGrp="1"/>
          </p:cNvSpPr>
          <p:nvPr>
            <p:ph type="subTitle" idx="1"/>
          </p:nvPr>
        </p:nvSpPr>
        <p:spPr>
          <a:xfrm>
            <a:off x="2557463" y="4219575"/>
            <a:ext cx="4029075" cy="962025"/>
          </a:xfrm>
        </p:spPr>
        <p:txBody>
          <a:bodyPr/>
          <a:lstStyle/>
          <a:p>
            <a:pPr>
              <a:defRPr/>
            </a:pP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220787" y="0"/>
            <a:ext cx="6704013" cy="954087"/>
          </a:xfrm>
        </p:spPr>
        <p:txBody>
          <a:bodyPr/>
          <a:lstStyle/>
          <a:p>
            <a:pPr eaLnBrk="1" hangingPunct="1"/>
            <a:r>
              <a:rPr lang="en-US" altLang="zh-CN" dirty="0"/>
              <a:t>5.2 </a:t>
            </a:r>
            <a:r>
              <a:rPr lang="zh-CN" altLang="en-US" dirty="0"/>
              <a:t>对象的生存期</a:t>
            </a:r>
          </a:p>
        </p:txBody>
      </p:sp>
      <p:sp>
        <p:nvSpPr>
          <p:cNvPr id="22531" name="内容占位符 2"/>
          <p:cNvSpPr>
            <a:spLocks noGrp="1"/>
          </p:cNvSpPr>
          <p:nvPr>
            <p:ph idx="1"/>
          </p:nvPr>
        </p:nvSpPr>
        <p:spPr>
          <a:xfrm>
            <a:off x="504825" y="1295400"/>
            <a:ext cx="8029575" cy="1752600"/>
          </a:xfrm>
        </p:spPr>
        <p:txBody>
          <a:bodyPr/>
          <a:lstStyle/>
          <a:p>
            <a:pPr marL="0" eaLnBrk="1" hangingPunct="1">
              <a:buFont typeface="Georgia" panose="02040502050405020303" pitchFamily="18" charset="0"/>
              <a:buNone/>
            </a:pPr>
            <a:r>
              <a:rPr lang="zh-CN" altLang="en-US" sz="2800" dirty="0">
                <a:latin typeface="Times New Roman" panose="02020603050405020304" pitchFamily="18" charset="0"/>
              </a:rPr>
              <a:t>对象从</a:t>
            </a:r>
            <a:r>
              <a:rPr lang="zh-CN" altLang="en-US" sz="2800" dirty="0">
                <a:solidFill>
                  <a:srgbClr val="FF0000"/>
                </a:solidFill>
                <a:latin typeface="Times New Roman" panose="02020603050405020304" pitchFamily="18" charset="0"/>
              </a:rPr>
              <a:t>产生到结束的这段时间</a:t>
            </a:r>
            <a:r>
              <a:rPr lang="zh-CN" altLang="en-US" sz="2800" dirty="0">
                <a:latin typeface="Times New Roman" panose="02020603050405020304" pitchFamily="18" charset="0"/>
              </a:rPr>
              <a:t>就是它的生存期。</a:t>
            </a:r>
            <a:r>
              <a:rPr lang="zh-CN" altLang="en-US" sz="2800" dirty="0"/>
              <a:t>在对象生存期内，对象将保持它的值，直到被更新为止。</a:t>
            </a:r>
          </a:p>
          <a:p>
            <a:pPr marL="0" eaLnBrk="1" hangingPunct="1"/>
            <a:endParaRPr lang="zh-CN" altLang="en-US" sz="2000" dirty="0"/>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a:t>
            </a:fld>
            <a:endParaRPr lang="en-US" altLang="zh-CN" dirty="0"/>
          </a:p>
        </p:txBody>
      </p:sp>
      <p:sp>
        <p:nvSpPr>
          <p:cNvPr id="6" name="标题 1"/>
          <p:cNvSpPr txBox="1">
            <a:spLocks/>
          </p:cNvSpPr>
          <p:nvPr/>
        </p:nvSpPr>
        <p:spPr bwMode="auto">
          <a:xfrm>
            <a:off x="0" y="289560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algn="l" eaLnBrk="1" hangingPunct="1"/>
            <a:r>
              <a:rPr lang="en-US" altLang="zh-CN" kern="0" dirty="0"/>
              <a:t>5.2.1 </a:t>
            </a:r>
            <a:r>
              <a:rPr lang="zh-CN" altLang="en-US" kern="0" dirty="0"/>
              <a:t>静态生存期</a:t>
            </a:r>
          </a:p>
        </p:txBody>
      </p:sp>
      <p:sp>
        <p:nvSpPr>
          <p:cNvPr id="7" name="内容占位符 2"/>
          <p:cNvSpPr txBox="1">
            <a:spLocks/>
          </p:cNvSpPr>
          <p:nvPr/>
        </p:nvSpPr>
        <p:spPr bwMode="auto">
          <a:xfrm>
            <a:off x="457200" y="3733800"/>
            <a:ext cx="8029575"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3"/>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eaLnBrk="1" hangingPunct="1">
              <a:lnSpc>
                <a:spcPct val="150000"/>
              </a:lnSpc>
            </a:pPr>
            <a:r>
              <a:rPr lang="zh-CN" altLang="en-US" sz="2800" kern="0" dirty="0">
                <a:latin typeface="Consolas" panose="020B0609020204030204" pitchFamily="49" charset="0"/>
              </a:rPr>
              <a:t>这种生存期与程序的运行期相同。</a:t>
            </a:r>
          </a:p>
          <a:p>
            <a:pPr eaLnBrk="1" hangingPunct="1">
              <a:lnSpc>
                <a:spcPct val="150000"/>
              </a:lnSpc>
            </a:pPr>
            <a:r>
              <a:rPr lang="zh-CN" altLang="en-US" sz="2800" kern="0" dirty="0">
                <a:latin typeface="Consolas" panose="020B0609020204030204" pitchFamily="49" charset="0"/>
              </a:rPr>
              <a:t>在文件作用域中声明的对象具有这种生存期。</a:t>
            </a:r>
          </a:p>
          <a:p>
            <a:pPr eaLnBrk="1" hangingPunct="1">
              <a:lnSpc>
                <a:spcPct val="150000"/>
              </a:lnSpc>
            </a:pPr>
            <a:r>
              <a:rPr lang="zh-CN" altLang="en-US" sz="2800" kern="0" dirty="0">
                <a:latin typeface="Consolas" panose="020B0609020204030204" pitchFamily="49" charset="0"/>
              </a:rPr>
              <a:t>在</a:t>
            </a:r>
            <a:r>
              <a:rPr lang="zh-CN" altLang="en-US" sz="2800" kern="0" dirty="0">
                <a:solidFill>
                  <a:srgbClr val="FF0000"/>
                </a:solidFill>
                <a:latin typeface="Consolas" panose="020B0609020204030204" pitchFamily="49" charset="0"/>
              </a:rPr>
              <a:t>函数内部</a:t>
            </a:r>
            <a:r>
              <a:rPr lang="zh-CN" altLang="en-US" sz="2800" kern="0" dirty="0">
                <a:latin typeface="Consolas" panose="020B0609020204030204" pitchFamily="49" charset="0"/>
              </a:rPr>
              <a:t>声明静态生存期对象，要冠以关键字</a:t>
            </a:r>
            <a:r>
              <a:rPr lang="en-US" altLang="zh-CN" sz="2800" kern="0" dirty="0">
                <a:solidFill>
                  <a:schemeClr val="tx2"/>
                </a:solidFill>
                <a:latin typeface="Consolas" panose="020B0609020204030204" pitchFamily="49" charset="0"/>
              </a:rPr>
              <a:t>static</a:t>
            </a:r>
            <a:r>
              <a:rPr lang="zh-CN" altLang="en-US" sz="2800" kern="0" dirty="0">
                <a:latin typeface="Consolas" panose="020B0609020204030204" pitchFamily="49" charset="0"/>
              </a:rPr>
              <a:t>。</a:t>
            </a:r>
          </a:p>
        </p:txBody>
      </p:sp>
    </p:spTree>
    <p:extLst>
      <p:ext uri="{BB962C8B-B14F-4D97-AF65-F5344CB8AC3E}">
        <p14:creationId xmlns:p14="http://schemas.microsoft.com/office/powerpoint/2010/main" val="13210781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0" y="950913"/>
            <a:ext cx="6704013" cy="954087"/>
          </a:xfrm>
        </p:spPr>
        <p:txBody>
          <a:bodyPr/>
          <a:lstStyle/>
          <a:p>
            <a:pPr algn="l" eaLnBrk="1" hangingPunct="1"/>
            <a:r>
              <a:rPr lang="en-US" altLang="zh-CN"/>
              <a:t>5.2.2 </a:t>
            </a:r>
            <a:r>
              <a:rPr lang="zh-CN" altLang="en-US"/>
              <a:t>动态生存期</a:t>
            </a:r>
          </a:p>
        </p:txBody>
      </p:sp>
      <p:sp>
        <p:nvSpPr>
          <p:cNvPr id="24579" name="内容占位符 2"/>
          <p:cNvSpPr>
            <a:spLocks noGrp="1"/>
          </p:cNvSpPr>
          <p:nvPr>
            <p:ph idx="1"/>
          </p:nvPr>
        </p:nvSpPr>
        <p:spPr>
          <a:xfrm>
            <a:off x="533400" y="1828800"/>
            <a:ext cx="8029575" cy="4552950"/>
          </a:xfrm>
        </p:spPr>
        <p:txBody>
          <a:bodyPr/>
          <a:lstStyle/>
          <a:p>
            <a:pPr eaLnBrk="1" hangingPunct="1">
              <a:lnSpc>
                <a:spcPct val="150000"/>
              </a:lnSpc>
              <a:spcAft>
                <a:spcPts val="1200"/>
              </a:spcAft>
            </a:pPr>
            <a:r>
              <a:rPr lang="zh-CN" altLang="en-US" sz="2800" dirty="0"/>
              <a:t>块作用域中声明的，没有用</a:t>
            </a:r>
            <a:r>
              <a:rPr lang="en-US" altLang="zh-CN" sz="2800" dirty="0"/>
              <a:t>static</a:t>
            </a:r>
            <a:r>
              <a:rPr lang="zh-CN" altLang="en-US" sz="2800" dirty="0"/>
              <a:t>修饰的对象是动态生存期的对象（习惯称局部生存期对象）。</a:t>
            </a:r>
          </a:p>
          <a:p>
            <a:pPr eaLnBrk="1" hangingPunct="1">
              <a:lnSpc>
                <a:spcPct val="150000"/>
              </a:lnSpc>
              <a:spcAft>
                <a:spcPts val="1200"/>
              </a:spcAft>
            </a:pPr>
            <a:r>
              <a:rPr lang="zh-CN" altLang="en-US" sz="2800" dirty="0"/>
              <a:t>开始于程序执行到声明点时，结束于命名该标识符的作用域结束处。</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11</a:t>
            </a:fld>
            <a:endParaRPr lang="en-US" altLang="zh-CN" dirty="0"/>
          </a:p>
        </p:txBody>
      </p:sp>
      <p:sp>
        <p:nvSpPr>
          <p:cNvPr id="7" name="标题 4"/>
          <p:cNvSpPr txBox="1">
            <a:spLocks/>
          </p:cNvSpPr>
          <p:nvPr/>
        </p:nvSpPr>
        <p:spPr>
          <a:xfrm>
            <a:off x="1981200" y="223213"/>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p>
        </p:txBody>
      </p:sp>
    </p:spTree>
    <p:extLst>
      <p:ext uri="{BB962C8B-B14F-4D97-AF65-F5344CB8AC3E}">
        <p14:creationId xmlns:p14="http://schemas.microsoft.com/office/powerpoint/2010/main" val="167519146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5-2</a:t>
            </a:r>
            <a:r>
              <a:rPr lang="zh-CN" altLang="en-US" dirty="0"/>
              <a:t> 变量的生存期与可见性</a:t>
            </a:r>
          </a:p>
        </p:txBody>
      </p:sp>
      <p:sp>
        <p:nvSpPr>
          <p:cNvPr id="3" name="内容占位符 2"/>
          <p:cNvSpPr>
            <a:spLocks noGrp="1"/>
          </p:cNvSpPr>
          <p:nvPr>
            <p:ph idx="1"/>
          </p:nvPr>
        </p:nvSpPr>
        <p:spPr>
          <a:xfrm>
            <a:off x="0" y="1614410"/>
            <a:ext cx="4953000" cy="5069305"/>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a:buNone/>
              <a:defRPr/>
            </a:pPr>
            <a:r>
              <a:rPr lang="en-US" altLang="zh-CN" sz="1800" dirty="0"/>
              <a:t>#include&lt;</a:t>
            </a:r>
            <a:r>
              <a:rPr lang="en-US" altLang="zh-CN" sz="1800" dirty="0" err="1"/>
              <a:t>iostream</a:t>
            </a:r>
            <a:r>
              <a:rPr lang="en-US" altLang="zh-CN" sz="1800" dirty="0"/>
              <a:t>&gt;</a:t>
            </a:r>
          </a:p>
          <a:p>
            <a:pPr marL="365760" indent="-256032" eaLnBrk="1" fontAlgn="auto" hangingPunct="1">
              <a:lnSpc>
                <a:spcPct val="100000"/>
              </a:lnSpc>
              <a:spcAft>
                <a:spcPts val="0"/>
              </a:spcAft>
              <a:buClr>
                <a:schemeClr val="accent3"/>
              </a:buClr>
              <a:buFont typeface="Georgia"/>
              <a:buNone/>
              <a:defRPr/>
            </a:pPr>
            <a:r>
              <a:rPr lang="en-US" altLang="zh-CN" sz="1800" dirty="0"/>
              <a:t>using namespace std;</a:t>
            </a:r>
          </a:p>
          <a:p>
            <a:pPr marL="365760" indent="-256032" eaLnBrk="1" fontAlgn="auto" hangingPunct="1">
              <a:lnSpc>
                <a:spcPct val="100000"/>
              </a:lnSpc>
              <a:spcAft>
                <a:spcPts val="0"/>
              </a:spcAft>
              <a:buClr>
                <a:schemeClr val="accent3"/>
              </a:buClr>
              <a:buFont typeface="Georgia"/>
              <a:buNone/>
              <a:defRPr/>
            </a:pPr>
            <a:r>
              <a:rPr lang="en-US" altLang="zh-CN" sz="1800" dirty="0" err="1"/>
              <a:t>int</a:t>
            </a:r>
            <a:r>
              <a:rPr lang="en-US" altLang="zh-CN" sz="1800" dirty="0"/>
              <a:t> </a:t>
            </a:r>
            <a:r>
              <a:rPr lang="en-US" altLang="zh-CN" sz="1800" dirty="0" err="1">
                <a:solidFill>
                  <a:srgbClr val="C00000"/>
                </a:solidFill>
              </a:rPr>
              <a:t>i</a:t>
            </a:r>
            <a:r>
              <a:rPr lang="en-US" altLang="zh-CN" sz="1800" dirty="0">
                <a:solidFill>
                  <a:srgbClr val="66FFFF"/>
                </a:solidFill>
              </a:rPr>
              <a:t> </a:t>
            </a:r>
            <a:r>
              <a:rPr lang="en-US" altLang="zh-CN" sz="1800" dirty="0"/>
              <a:t>= 1; // </a:t>
            </a:r>
            <a:r>
              <a:rPr lang="en-US" altLang="zh-CN" sz="1800" dirty="0" err="1"/>
              <a:t>i</a:t>
            </a:r>
            <a:r>
              <a:rPr lang="en-US" altLang="zh-CN" sz="1800" dirty="0"/>
              <a:t> </a:t>
            </a:r>
            <a:r>
              <a:rPr lang="zh-CN" altLang="en-US" sz="1800" dirty="0"/>
              <a:t>为全局变量，具有静态生存期。</a:t>
            </a:r>
            <a:endParaRPr lang="en-US" altLang="zh-CN" sz="1800" dirty="0"/>
          </a:p>
          <a:p>
            <a:pPr marL="365760" indent="-256032" algn="just" eaLnBrk="1" fontAlgn="auto" hangingPunct="1">
              <a:lnSpc>
                <a:spcPct val="100000"/>
              </a:lnSpc>
              <a:spcAft>
                <a:spcPts val="0"/>
              </a:spcAft>
              <a:buClr>
                <a:schemeClr val="accent3"/>
              </a:buClr>
              <a:buFont typeface="Georgia"/>
              <a:buNone/>
              <a:defRPr/>
            </a:pPr>
            <a:r>
              <a:rPr lang="en-US" altLang="zh-CN" sz="1800" dirty="0"/>
              <a:t>void other() {</a:t>
            </a:r>
          </a:p>
          <a:p>
            <a:pPr marL="365760" indent="-256032" eaLnBrk="1" fontAlgn="auto" hangingPunct="1">
              <a:lnSpc>
                <a:spcPct val="100000"/>
              </a:lnSpc>
              <a:spcAft>
                <a:spcPts val="0"/>
              </a:spcAft>
              <a:buClr>
                <a:schemeClr val="accent3"/>
              </a:buClr>
              <a:buFont typeface="Georgia"/>
              <a:buNone/>
              <a:defRPr/>
            </a:pPr>
            <a:r>
              <a:rPr lang="en-US" altLang="zh-CN" sz="1800" dirty="0"/>
              <a:t>  static </a:t>
            </a:r>
            <a:r>
              <a:rPr lang="en-US" altLang="zh-CN" sz="1800" dirty="0" err="1"/>
              <a:t>int</a:t>
            </a:r>
            <a:r>
              <a:rPr lang="en-US" altLang="zh-CN" sz="1800" dirty="0">
                <a:solidFill>
                  <a:srgbClr val="66FF66"/>
                </a:solidFill>
              </a:rPr>
              <a:t> </a:t>
            </a:r>
            <a:r>
              <a:rPr lang="en-US" altLang="zh-CN" sz="1800" dirty="0">
                <a:solidFill>
                  <a:srgbClr val="C00000"/>
                </a:solidFill>
              </a:rPr>
              <a:t>a</a:t>
            </a:r>
            <a:r>
              <a:rPr lang="en-US" altLang="zh-CN" sz="1800" dirty="0">
                <a:solidFill>
                  <a:srgbClr val="66FF66"/>
                </a:solidFill>
              </a:rPr>
              <a:t> </a:t>
            </a:r>
            <a:r>
              <a:rPr lang="en-US" altLang="zh-CN" sz="1800" dirty="0"/>
              <a:t>= 2;</a:t>
            </a:r>
          </a:p>
          <a:p>
            <a:pPr marL="365760" indent="-256032" eaLnBrk="1" fontAlgn="auto" hangingPunct="1">
              <a:lnSpc>
                <a:spcPct val="100000"/>
              </a:lnSpc>
              <a:spcAft>
                <a:spcPts val="0"/>
              </a:spcAft>
              <a:buClr>
                <a:schemeClr val="accent3"/>
              </a:buClr>
              <a:buFont typeface="Georgia"/>
              <a:buNone/>
              <a:defRPr/>
            </a:pPr>
            <a:r>
              <a:rPr lang="en-US" altLang="zh-CN" sz="1800" dirty="0"/>
              <a:t>  static </a:t>
            </a:r>
            <a:r>
              <a:rPr lang="en-US" altLang="zh-CN" sz="1800" dirty="0" err="1"/>
              <a:t>int</a:t>
            </a:r>
            <a:r>
              <a:rPr lang="en-US" altLang="zh-CN" sz="1800" dirty="0">
                <a:solidFill>
                  <a:srgbClr val="66FF66"/>
                </a:solidFill>
              </a:rPr>
              <a:t> </a:t>
            </a:r>
            <a:r>
              <a:rPr lang="en-US" altLang="zh-CN" sz="1800" dirty="0">
                <a:solidFill>
                  <a:srgbClr val="C00000"/>
                </a:solidFill>
              </a:rPr>
              <a:t>b</a:t>
            </a: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   // </a:t>
            </a:r>
            <a:r>
              <a:rPr lang="en-US" altLang="zh-CN" sz="1800" dirty="0" err="1"/>
              <a:t>a,b</a:t>
            </a:r>
            <a:r>
              <a:rPr lang="zh-CN" altLang="en-US" sz="1800" dirty="0"/>
              <a:t>为静态局部变量，具有全局寿命，局部可见。</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a:t>
            </a:r>
            <a:r>
              <a:rPr lang="zh-CN" altLang="en-US" sz="1800" dirty="0">
                <a:solidFill>
                  <a:srgbClr val="FF0000"/>
                </a:solidFill>
              </a:rPr>
              <a:t>只第一次进入函数时被初始化</a:t>
            </a:r>
            <a:r>
              <a:rPr lang="zh-CN" altLang="en-US" sz="1800" dirty="0"/>
              <a:t>。</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err="1"/>
              <a:t>int</a:t>
            </a:r>
            <a:r>
              <a:rPr lang="en-US" altLang="zh-CN" sz="1800" dirty="0"/>
              <a:t> </a:t>
            </a:r>
            <a:r>
              <a:rPr lang="en-US" altLang="zh-CN" sz="1800" dirty="0">
                <a:solidFill>
                  <a:srgbClr val="C00000"/>
                </a:solidFill>
              </a:rPr>
              <a:t>c</a:t>
            </a:r>
            <a:r>
              <a:rPr lang="en-US" altLang="zh-CN" sz="1800" dirty="0">
                <a:solidFill>
                  <a:srgbClr val="66FF66"/>
                </a:solidFill>
              </a:rPr>
              <a:t> </a:t>
            </a:r>
            <a:r>
              <a:rPr lang="en-US" altLang="zh-CN" sz="1800" dirty="0"/>
              <a:t>= 10; // C</a:t>
            </a:r>
            <a:r>
              <a:rPr lang="zh-CN" altLang="en-US" sz="1800" dirty="0"/>
              <a:t>为局部变量，具有动态生存期，</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a:t>
            </a:r>
            <a:r>
              <a:rPr lang="zh-CN" altLang="en-US" sz="1800" dirty="0"/>
              <a:t>每次进入函数时都初始化。</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solidFill>
                  <a:srgbClr val="C00000"/>
                </a:solidFill>
              </a:rPr>
              <a:t>a +</a:t>
            </a:r>
            <a:r>
              <a:rPr lang="en-US" altLang="zh-CN" sz="1800" dirty="0"/>
              <a:t>=</a:t>
            </a:r>
            <a:r>
              <a:rPr lang="en-US" altLang="zh-CN" sz="1800" dirty="0">
                <a:solidFill>
                  <a:srgbClr val="66FF66"/>
                </a:solidFill>
              </a:rPr>
              <a:t> </a:t>
            </a:r>
            <a:r>
              <a:rPr lang="en-US" altLang="zh-CN" sz="1800" dirty="0"/>
              <a:t>2; </a:t>
            </a:r>
            <a:r>
              <a:rPr lang="en-US" altLang="zh-CN" sz="1800" dirty="0" err="1">
                <a:solidFill>
                  <a:srgbClr val="C00000"/>
                </a:solidFill>
              </a:rPr>
              <a:t>i</a:t>
            </a:r>
            <a:r>
              <a:rPr lang="en-US" altLang="zh-CN" sz="1800" dirty="0">
                <a:solidFill>
                  <a:srgbClr val="C00000"/>
                </a:solidFill>
              </a:rPr>
              <a:t> +</a:t>
            </a:r>
            <a:r>
              <a:rPr lang="en-US" altLang="zh-CN" sz="1800" dirty="0"/>
              <a:t>=</a:t>
            </a:r>
            <a:r>
              <a:rPr lang="en-US" altLang="zh-CN" sz="1800" dirty="0">
                <a:solidFill>
                  <a:srgbClr val="66FFFF"/>
                </a:solidFill>
              </a:rPr>
              <a:t> </a:t>
            </a:r>
            <a:r>
              <a:rPr lang="en-US" altLang="zh-CN" sz="1800" dirty="0"/>
              <a:t>32; </a:t>
            </a:r>
            <a:r>
              <a:rPr lang="en-US" altLang="zh-CN" sz="1800" dirty="0">
                <a:solidFill>
                  <a:srgbClr val="C00000"/>
                </a:solidFill>
              </a:rPr>
              <a:t>c +</a:t>
            </a:r>
            <a:r>
              <a:rPr lang="en-US" altLang="zh-CN" sz="1800" dirty="0"/>
              <a:t>=</a:t>
            </a:r>
            <a:r>
              <a:rPr lang="en-US" altLang="zh-CN" sz="1800" dirty="0">
                <a:solidFill>
                  <a:srgbClr val="66FF66"/>
                </a:solidFill>
              </a:rPr>
              <a:t> </a:t>
            </a:r>
            <a:r>
              <a:rPr lang="en-US" altLang="zh-CN" sz="1800" dirty="0"/>
              <a:t>5;</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err="1"/>
              <a:t>cout</a:t>
            </a:r>
            <a:r>
              <a:rPr lang="en-US" altLang="zh-CN" sz="1800" dirty="0"/>
              <a:t>&lt;&lt;"---OTHER---\n";</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err="1"/>
              <a:t>cout</a:t>
            </a:r>
            <a:r>
              <a:rPr lang="en-US" altLang="zh-CN" sz="1800" dirty="0"/>
              <a:t>&lt;&lt;" </a:t>
            </a:r>
            <a:r>
              <a:rPr lang="en-US" altLang="zh-CN" sz="1800" dirty="0" err="1"/>
              <a:t>i</a:t>
            </a:r>
            <a:r>
              <a:rPr lang="en-US" altLang="zh-CN" sz="1800" dirty="0"/>
              <a:t>: "&lt;&lt;</a:t>
            </a:r>
            <a:r>
              <a:rPr lang="en-US" altLang="zh-CN" sz="1800" dirty="0" err="1">
                <a:solidFill>
                  <a:srgbClr val="C00000"/>
                </a:solidFill>
              </a:rPr>
              <a:t>i</a:t>
            </a:r>
            <a:r>
              <a:rPr lang="en-US" altLang="zh-CN" sz="1800" dirty="0"/>
              <a:t>&lt;&lt;" a: "&lt;&lt;</a:t>
            </a:r>
            <a:r>
              <a:rPr lang="en-US" altLang="zh-CN" sz="1800" dirty="0">
                <a:solidFill>
                  <a:srgbClr val="C00000"/>
                </a:solidFill>
              </a:rPr>
              <a:t>a</a:t>
            </a:r>
            <a:r>
              <a:rPr lang="en-US" altLang="zh-CN" sz="1800" dirty="0"/>
              <a:t>&lt;&lt;" b: "&lt;&lt;</a:t>
            </a:r>
            <a:r>
              <a:rPr lang="en-US" altLang="zh-CN" sz="1800" dirty="0">
                <a:solidFill>
                  <a:srgbClr val="C00000"/>
                </a:solidFill>
              </a:rPr>
              <a:t>b</a:t>
            </a:r>
            <a:r>
              <a:rPr lang="en-US" altLang="zh-CN" sz="1800" dirty="0"/>
              <a:t>&lt;&lt;" c: "&lt;&lt;</a:t>
            </a:r>
            <a:r>
              <a:rPr lang="en-US" altLang="zh-CN" sz="1800" dirty="0">
                <a:solidFill>
                  <a:srgbClr val="C00000"/>
                </a:solidFill>
              </a:rPr>
              <a:t>c</a:t>
            </a:r>
            <a:r>
              <a:rPr lang="en-US" altLang="zh-CN" sz="1800" dirty="0"/>
              <a:t>&lt;&lt;</a:t>
            </a:r>
            <a:r>
              <a:rPr lang="en-US" altLang="zh-CN" sz="1800" dirty="0" err="1"/>
              <a:t>endl</a:t>
            </a: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a:solidFill>
                  <a:srgbClr val="66FF66"/>
                </a:solidFill>
              </a:rPr>
              <a:t> </a:t>
            </a:r>
            <a:r>
              <a:rPr lang="en-US" altLang="zh-CN" sz="1800" dirty="0">
                <a:solidFill>
                  <a:srgbClr val="C00000"/>
                </a:solidFill>
              </a:rPr>
              <a:t>b</a:t>
            </a:r>
            <a:r>
              <a:rPr lang="en-US" altLang="zh-CN" sz="1800" dirty="0">
                <a:solidFill>
                  <a:srgbClr val="66FF66"/>
                </a:solidFill>
              </a:rPr>
              <a:t> </a:t>
            </a:r>
            <a:r>
              <a:rPr lang="en-US" altLang="zh-CN" sz="1800" dirty="0"/>
              <a:t>= </a:t>
            </a:r>
            <a:r>
              <a:rPr lang="en-US" altLang="zh-CN" sz="1800" dirty="0">
                <a:solidFill>
                  <a:srgbClr val="C00000"/>
                </a:solidFill>
              </a:rPr>
              <a:t>a</a:t>
            </a: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a:t>
            </a:r>
            <a:endParaRPr lang="zh-CN" altLang="en-US" sz="1800" dirty="0"/>
          </a:p>
        </p:txBody>
      </p:sp>
      <p:sp>
        <p:nvSpPr>
          <p:cNvPr id="5"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12</a:t>
            </a:fld>
            <a:endParaRPr lang="en-US" altLang="zh-CN" dirty="0"/>
          </a:p>
        </p:txBody>
      </p:sp>
      <p:sp>
        <p:nvSpPr>
          <p:cNvPr id="7" name="内容占位符 2">
            <a:extLst>
              <a:ext uri="{FF2B5EF4-FFF2-40B4-BE49-F238E27FC236}">
                <a16:creationId xmlns:a16="http://schemas.microsoft.com/office/drawing/2014/main" id="{398DBF60-A3DE-46DD-9733-B9D055167523}"/>
              </a:ext>
            </a:extLst>
          </p:cNvPr>
          <p:cNvSpPr txBox="1">
            <a:spLocks/>
          </p:cNvSpPr>
          <p:nvPr/>
        </p:nvSpPr>
        <p:spPr bwMode="auto">
          <a:xfrm>
            <a:off x="4949588" y="1637156"/>
            <a:ext cx="4191000" cy="4857750"/>
          </a:xfrm>
          <a:prstGeom prst="rect">
            <a:avLst/>
          </a:prstGeo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3"/>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marL="365760" indent="-256032" eaLnBrk="1" fontAlgn="auto" hangingPunct="1">
              <a:lnSpc>
                <a:spcPct val="95000"/>
              </a:lnSpc>
              <a:spcAft>
                <a:spcPts val="0"/>
              </a:spcAft>
              <a:buClr>
                <a:schemeClr val="accent3"/>
              </a:buClr>
              <a:buFont typeface="Georgia"/>
              <a:buNone/>
              <a:defRPr/>
            </a:pPr>
            <a:r>
              <a:rPr lang="en-US" altLang="zh-CN" sz="2000" kern="0"/>
              <a:t>int main() {</a:t>
            </a:r>
          </a:p>
          <a:p>
            <a:pPr marL="365760" indent="-256032" eaLnBrk="1" fontAlgn="auto" hangingPunct="1">
              <a:lnSpc>
                <a:spcPct val="95000"/>
              </a:lnSpc>
              <a:spcAft>
                <a:spcPts val="0"/>
              </a:spcAft>
              <a:buClr>
                <a:schemeClr val="accent3"/>
              </a:buClr>
              <a:buFont typeface="Georgia"/>
              <a:buNone/>
              <a:defRPr/>
            </a:pPr>
            <a:r>
              <a:rPr lang="en-US" altLang="zh-CN" sz="2000" kern="0"/>
              <a:t>  static int </a:t>
            </a:r>
            <a:r>
              <a:rPr lang="en-US" altLang="zh-CN" sz="2000" kern="0">
                <a:solidFill>
                  <a:schemeClr val="tx2"/>
                </a:solidFill>
              </a:rPr>
              <a:t>a</a:t>
            </a:r>
            <a:r>
              <a:rPr lang="en-US" altLang="zh-CN" sz="2000" kern="0"/>
              <a:t>;//</a:t>
            </a:r>
            <a:r>
              <a:rPr lang="zh-CN" altLang="en-US" sz="2000" kern="0"/>
              <a:t>静态局部变量，有全局寿命，局部可见。</a:t>
            </a:r>
          </a:p>
          <a:p>
            <a:pPr marL="365760" indent="-256032" eaLnBrk="1" fontAlgn="auto" hangingPunct="1">
              <a:lnSpc>
                <a:spcPct val="95000"/>
              </a:lnSpc>
              <a:spcAft>
                <a:spcPts val="0"/>
              </a:spcAft>
              <a:buClr>
                <a:schemeClr val="accent3"/>
              </a:buClr>
              <a:buFont typeface="Georgia"/>
              <a:buNone/>
              <a:defRPr/>
            </a:pPr>
            <a:r>
              <a:rPr lang="zh-CN" altLang="en-US" sz="2000" kern="0"/>
              <a:t>  </a:t>
            </a:r>
            <a:r>
              <a:rPr lang="en-US" altLang="zh-CN" sz="2000" kern="0"/>
              <a:t>int </a:t>
            </a:r>
            <a:r>
              <a:rPr lang="en-US" altLang="zh-CN" sz="2000" kern="0">
                <a:solidFill>
                  <a:schemeClr val="tx2"/>
                </a:solidFill>
              </a:rPr>
              <a:t>b </a:t>
            </a:r>
            <a:r>
              <a:rPr lang="en-US" altLang="zh-CN" sz="2000" kern="0"/>
              <a:t>= -10; // b, c</a:t>
            </a:r>
            <a:r>
              <a:rPr lang="zh-CN" altLang="en-US" sz="2000" kern="0"/>
              <a:t>为局部变量，具有动态生存期。</a:t>
            </a:r>
          </a:p>
          <a:p>
            <a:pPr marL="365760" indent="-256032" eaLnBrk="1" fontAlgn="auto" hangingPunct="1">
              <a:lnSpc>
                <a:spcPct val="95000"/>
              </a:lnSpc>
              <a:spcAft>
                <a:spcPts val="0"/>
              </a:spcAft>
              <a:buClr>
                <a:schemeClr val="accent3"/>
              </a:buClr>
              <a:buFont typeface="Georgia"/>
              <a:buNone/>
              <a:defRPr/>
            </a:pPr>
            <a:r>
              <a:rPr lang="zh-CN" altLang="en-US" sz="2000" kern="0"/>
              <a:t>  </a:t>
            </a:r>
            <a:r>
              <a:rPr lang="en-US" altLang="zh-CN" sz="2000" kern="0"/>
              <a:t>int </a:t>
            </a:r>
            <a:r>
              <a:rPr lang="en-US" altLang="zh-CN" sz="2000" kern="0">
                <a:solidFill>
                  <a:schemeClr val="tx2"/>
                </a:solidFill>
              </a:rPr>
              <a:t>c </a:t>
            </a:r>
            <a:r>
              <a:rPr lang="en-US" altLang="zh-CN" sz="2000" kern="0"/>
              <a:t>= 0;</a:t>
            </a:r>
          </a:p>
          <a:p>
            <a:pPr marL="365760" indent="-256032" eaLnBrk="1" fontAlgn="auto" hangingPunct="1">
              <a:lnSpc>
                <a:spcPct val="95000"/>
              </a:lnSpc>
              <a:spcAft>
                <a:spcPts val="0"/>
              </a:spcAft>
              <a:buClr>
                <a:schemeClr val="accent3"/>
              </a:buClr>
              <a:buFont typeface="Georgia"/>
              <a:buNone/>
              <a:defRPr/>
            </a:pPr>
            <a:r>
              <a:rPr lang="en-US" altLang="zh-CN" sz="2000" kern="0"/>
              <a:t>	cout &lt;&lt; "---MAIN---\n";</a:t>
            </a:r>
          </a:p>
          <a:p>
            <a:pPr marL="365760" indent="-256032" eaLnBrk="1" fontAlgn="auto" hangingPunct="1">
              <a:lnSpc>
                <a:spcPct val="95000"/>
              </a:lnSpc>
              <a:spcAft>
                <a:spcPts val="0"/>
              </a:spcAft>
              <a:buClr>
                <a:schemeClr val="accent3"/>
              </a:buClr>
              <a:buFont typeface="Georgia"/>
              <a:buNone/>
              <a:defRPr/>
            </a:pPr>
            <a:r>
              <a:rPr lang="en-US" altLang="zh-CN" sz="2000" kern="0"/>
              <a:t>  cout&lt;&lt;" i: "&lt;&lt;</a:t>
            </a:r>
            <a:r>
              <a:rPr lang="en-US" altLang="zh-CN" sz="2000" kern="0">
                <a:solidFill>
                  <a:srgbClr val="66FFFF"/>
                </a:solidFill>
              </a:rPr>
              <a:t>i</a:t>
            </a:r>
            <a:r>
              <a:rPr lang="en-US" altLang="zh-CN" sz="2000" kern="0"/>
              <a:t>&lt;&lt;" a: "&lt;&lt;</a:t>
            </a:r>
            <a:r>
              <a:rPr lang="en-US" altLang="zh-CN" sz="2000" kern="0">
                <a:solidFill>
                  <a:schemeClr val="tx2"/>
                </a:solidFill>
              </a:rPr>
              <a:t>a</a:t>
            </a:r>
            <a:r>
              <a:rPr lang="en-US" altLang="zh-CN" sz="2000" kern="0"/>
              <a:t>&lt;&lt;" b: "&lt;&lt;</a:t>
            </a:r>
            <a:r>
              <a:rPr lang="en-US" altLang="zh-CN" sz="2000" kern="0">
                <a:solidFill>
                  <a:schemeClr val="tx2"/>
                </a:solidFill>
              </a:rPr>
              <a:t>b</a:t>
            </a:r>
            <a:r>
              <a:rPr lang="en-US" altLang="zh-CN" sz="2000" kern="0"/>
              <a:t>&lt;&lt;" c: "&lt;&lt;</a:t>
            </a:r>
            <a:r>
              <a:rPr lang="en-US" altLang="zh-CN" sz="2000" kern="0">
                <a:solidFill>
                  <a:schemeClr val="tx2"/>
                </a:solidFill>
              </a:rPr>
              <a:t>c</a:t>
            </a:r>
            <a:r>
              <a:rPr lang="en-US" altLang="zh-CN" sz="2000" kern="0"/>
              <a:t>&lt;&lt;endl;</a:t>
            </a:r>
          </a:p>
          <a:p>
            <a:pPr marL="365760" indent="-256032" eaLnBrk="1" fontAlgn="auto" hangingPunct="1">
              <a:lnSpc>
                <a:spcPct val="95000"/>
              </a:lnSpc>
              <a:spcAft>
                <a:spcPts val="0"/>
              </a:spcAft>
              <a:buClr>
                <a:schemeClr val="accent3"/>
              </a:buClr>
              <a:buFont typeface="Georgia"/>
              <a:buNone/>
              <a:defRPr/>
            </a:pPr>
            <a:r>
              <a:rPr lang="en-US" altLang="zh-CN" sz="2000" kern="0"/>
              <a:t>  c += 8; </a:t>
            </a:r>
          </a:p>
          <a:p>
            <a:pPr marL="365760" indent="-256032" eaLnBrk="1" fontAlgn="auto" hangingPunct="1">
              <a:lnSpc>
                <a:spcPct val="95000"/>
              </a:lnSpc>
              <a:spcAft>
                <a:spcPts val="0"/>
              </a:spcAft>
              <a:buClr>
                <a:schemeClr val="accent3"/>
              </a:buClr>
              <a:buFont typeface="Georgia"/>
              <a:buNone/>
              <a:defRPr/>
            </a:pPr>
            <a:r>
              <a:rPr lang="en-US" altLang="zh-CN" sz="2000" kern="0"/>
              <a:t>  other();</a:t>
            </a:r>
          </a:p>
          <a:p>
            <a:pPr marL="365760" indent="-256032" eaLnBrk="1" fontAlgn="auto" hangingPunct="1">
              <a:lnSpc>
                <a:spcPct val="95000"/>
              </a:lnSpc>
              <a:spcAft>
                <a:spcPts val="0"/>
              </a:spcAft>
              <a:buClr>
                <a:schemeClr val="accent3"/>
              </a:buClr>
              <a:buFont typeface="Georgia"/>
              <a:buNone/>
              <a:defRPr/>
            </a:pPr>
            <a:r>
              <a:rPr lang="en-US" altLang="zh-CN" sz="2000" kern="0"/>
              <a:t>  cout&lt;&lt;"---MAIN---\n";</a:t>
            </a:r>
          </a:p>
          <a:p>
            <a:pPr marL="365760" indent="-256032" eaLnBrk="1" fontAlgn="auto" hangingPunct="1">
              <a:lnSpc>
                <a:spcPct val="95000"/>
              </a:lnSpc>
              <a:spcAft>
                <a:spcPts val="0"/>
              </a:spcAft>
              <a:buClr>
                <a:schemeClr val="accent3"/>
              </a:buClr>
              <a:buFont typeface="Georgia"/>
              <a:buNone/>
              <a:defRPr/>
            </a:pPr>
            <a:r>
              <a:rPr lang="en-US" altLang="zh-CN" sz="2000" kern="0"/>
              <a:t>  cout&lt;&lt;" i: "&lt;&lt;</a:t>
            </a:r>
            <a:r>
              <a:rPr lang="en-US" altLang="zh-CN" sz="2000" kern="0">
                <a:solidFill>
                  <a:srgbClr val="66FFFF"/>
                </a:solidFill>
              </a:rPr>
              <a:t>i</a:t>
            </a:r>
            <a:r>
              <a:rPr lang="en-US" altLang="zh-CN" sz="2000" kern="0"/>
              <a:t>&lt;&lt;" a: "&lt;&lt;</a:t>
            </a:r>
            <a:r>
              <a:rPr lang="en-US" altLang="zh-CN" sz="2000" kern="0">
                <a:solidFill>
                  <a:schemeClr val="tx2"/>
                </a:solidFill>
              </a:rPr>
              <a:t>a</a:t>
            </a:r>
            <a:r>
              <a:rPr lang="en-US" altLang="zh-CN" sz="2000" kern="0"/>
              <a:t>&lt;&lt;" b: "&lt;&lt;</a:t>
            </a:r>
            <a:r>
              <a:rPr lang="en-US" altLang="zh-CN" sz="2000" kern="0">
                <a:solidFill>
                  <a:schemeClr val="tx2"/>
                </a:solidFill>
              </a:rPr>
              <a:t>b</a:t>
            </a:r>
            <a:r>
              <a:rPr lang="en-US" altLang="zh-CN" sz="2000" kern="0"/>
              <a:t>&lt;&lt;" c: "&lt;&lt;</a:t>
            </a:r>
            <a:r>
              <a:rPr lang="en-US" altLang="zh-CN" sz="2000" kern="0">
                <a:solidFill>
                  <a:schemeClr val="tx2"/>
                </a:solidFill>
              </a:rPr>
              <a:t>c</a:t>
            </a:r>
            <a:r>
              <a:rPr lang="en-US" altLang="zh-CN" sz="2000" kern="0"/>
              <a:t>&lt;&lt;endl;</a:t>
            </a:r>
          </a:p>
          <a:p>
            <a:pPr marL="365760" indent="-256032" eaLnBrk="1" fontAlgn="auto" hangingPunct="1">
              <a:lnSpc>
                <a:spcPct val="95000"/>
              </a:lnSpc>
              <a:spcAft>
                <a:spcPts val="0"/>
              </a:spcAft>
              <a:buClr>
                <a:schemeClr val="accent3"/>
              </a:buClr>
              <a:buFont typeface="Georgia"/>
              <a:buNone/>
              <a:defRPr/>
            </a:pPr>
            <a:r>
              <a:rPr lang="en-US" altLang="zh-CN" sz="2000" kern="0"/>
              <a:t> </a:t>
            </a:r>
            <a:r>
              <a:rPr lang="en-US" altLang="zh-CN" sz="2000" kern="0">
                <a:solidFill>
                  <a:srgbClr val="66FFFF"/>
                </a:solidFill>
              </a:rPr>
              <a:t> </a:t>
            </a:r>
            <a:r>
              <a:rPr lang="en-US" altLang="zh-CN" sz="2000" kern="0">
                <a:solidFill>
                  <a:srgbClr val="C00000"/>
                </a:solidFill>
              </a:rPr>
              <a:t>i +</a:t>
            </a:r>
            <a:r>
              <a:rPr lang="en-US" altLang="zh-CN" sz="2000" kern="0"/>
              <a:t>=</a:t>
            </a:r>
            <a:r>
              <a:rPr lang="en-US" altLang="zh-CN" sz="2000" kern="0">
                <a:solidFill>
                  <a:srgbClr val="66FFFF"/>
                </a:solidFill>
              </a:rPr>
              <a:t> </a:t>
            </a:r>
            <a:r>
              <a:rPr lang="en-US" altLang="zh-CN" sz="2000" kern="0"/>
              <a:t>10; </a:t>
            </a:r>
          </a:p>
          <a:p>
            <a:pPr marL="365760" indent="-256032" eaLnBrk="1" fontAlgn="auto" hangingPunct="1">
              <a:lnSpc>
                <a:spcPct val="95000"/>
              </a:lnSpc>
              <a:spcAft>
                <a:spcPts val="0"/>
              </a:spcAft>
              <a:buClr>
                <a:schemeClr val="accent3"/>
              </a:buClr>
              <a:buFont typeface="Georgia"/>
              <a:buNone/>
              <a:defRPr/>
            </a:pPr>
            <a:r>
              <a:rPr lang="en-US" altLang="zh-CN" sz="2000" kern="0"/>
              <a:t>  other();  </a:t>
            </a:r>
          </a:p>
          <a:p>
            <a:pPr marL="365760" indent="-256032" eaLnBrk="1" fontAlgn="auto" hangingPunct="1">
              <a:lnSpc>
                <a:spcPct val="95000"/>
              </a:lnSpc>
              <a:spcAft>
                <a:spcPts val="0"/>
              </a:spcAft>
              <a:buClr>
                <a:schemeClr val="accent3"/>
              </a:buClr>
              <a:buFont typeface="Georgia"/>
              <a:buNone/>
              <a:defRPr/>
            </a:pPr>
            <a:r>
              <a:rPr lang="en-US" altLang="zh-CN" sz="2000" kern="0"/>
              <a:t>	return 0;</a:t>
            </a:r>
          </a:p>
          <a:p>
            <a:pPr marL="365760" indent="-256032" eaLnBrk="1" fontAlgn="auto" hangingPunct="1">
              <a:lnSpc>
                <a:spcPct val="95000"/>
              </a:lnSpc>
              <a:spcAft>
                <a:spcPts val="0"/>
              </a:spcAft>
              <a:buClr>
                <a:schemeClr val="accent3"/>
              </a:buClr>
              <a:buFont typeface="Georgia"/>
              <a:buNone/>
              <a:defRPr/>
            </a:pPr>
            <a:r>
              <a:rPr lang="en-US" altLang="zh-CN" sz="2000" kern="0"/>
              <a:t>}</a:t>
            </a:r>
            <a:endParaRPr lang="en-US" altLang="zh-CN" sz="2000" kern="0" dirty="0"/>
          </a:p>
        </p:txBody>
      </p:sp>
    </p:spTree>
    <p:extLst>
      <p:ext uri="{BB962C8B-B14F-4D97-AF65-F5344CB8AC3E}">
        <p14:creationId xmlns:p14="http://schemas.microsoft.com/office/powerpoint/2010/main" val="13229988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33400" y="1752600"/>
            <a:ext cx="8029575" cy="4629150"/>
          </a:xfrm>
          <a:solidFill>
            <a:schemeClr val="accent6">
              <a:lumMod val="20000"/>
              <a:lumOff val="80000"/>
            </a:schemeClr>
          </a:solidFill>
        </p:spPr>
        <p:txBody>
          <a:bodyPr>
            <a:normAutofit lnSpcReduction="10000"/>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endParaRPr lang="en-US" altLang="zh-CN" b="1" dirty="0">
              <a:solidFill>
                <a:schemeClr val="tx2"/>
              </a:solidFill>
            </a:endParaRPr>
          </a:p>
          <a:p>
            <a:pPr marL="365760" indent="-256032" eaLnBrk="1" fontAlgn="auto" hangingPunct="1">
              <a:spcAft>
                <a:spcPts val="0"/>
              </a:spcAft>
              <a:buClr>
                <a:schemeClr val="accent3"/>
              </a:buClr>
              <a:buFont typeface="Georgia"/>
              <a:buNone/>
              <a:defRPr/>
            </a:pPr>
            <a:r>
              <a:rPr lang="en-US" altLang="zh-CN" dirty="0"/>
              <a:t>---MAIN---</a:t>
            </a:r>
          </a:p>
          <a:p>
            <a:pPr marL="365760" indent="-256032" eaLnBrk="1" fontAlgn="auto" hangingPunct="1">
              <a:spcAft>
                <a:spcPts val="0"/>
              </a:spcAft>
              <a:buClr>
                <a:schemeClr val="accent3"/>
              </a:buClr>
              <a:buFont typeface="Georgia"/>
              <a:buNone/>
              <a:defRPr/>
            </a:pPr>
            <a:r>
              <a:rPr lang="en-US" altLang="zh-CN" dirty="0">
                <a:solidFill>
                  <a:srgbClr val="C00000"/>
                </a:solidFill>
              </a:rPr>
              <a:t> </a:t>
            </a:r>
            <a:r>
              <a:rPr lang="en-US" altLang="zh-CN" dirty="0" err="1">
                <a:solidFill>
                  <a:srgbClr val="C00000"/>
                </a:solidFill>
              </a:rPr>
              <a:t>i</a:t>
            </a:r>
            <a:r>
              <a:rPr lang="en-US" altLang="zh-CN" dirty="0">
                <a:solidFill>
                  <a:srgbClr val="C00000"/>
                </a:solidFill>
              </a:rPr>
              <a:t>: 1 </a:t>
            </a:r>
            <a:r>
              <a:rPr lang="en-US" altLang="zh-CN" dirty="0">
                <a:solidFill>
                  <a:schemeClr val="tx2"/>
                </a:solidFill>
              </a:rPr>
              <a:t>a: 0 b: -10 c: 0</a:t>
            </a:r>
            <a:endParaRPr lang="en-US" altLang="zh-CN" dirty="0"/>
          </a:p>
          <a:p>
            <a:pPr marL="365760" indent="-256032" eaLnBrk="1" fontAlgn="auto" hangingPunct="1">
              <a:spcAft>
                <a:spcPts val="0"/>
              </a:spcAft>
              <a:buClr>
                <a:schemeClr val="accent3"/>
              </a:buClr>
              <a:buFont typeface="Georgia"/>
              <a:buNone/>
              <a:defRPr/>
            </a:pPr>
            <a:r>
              <a:rPr lang="en-US" altLang="zh-CN" dirty="0"/>
              <a:t>---OTHER---</a:t>
            </a:r>
          </a:p>
          <a:p>
            <a:pPr marL="365760" indent="-256032" eaLnBrk="1" fontAlgn="auto" hangingPunct="1">
              <a:spcAft>
                <a:spcPts val="0"/>
              </a:spcAft>
              <a:buClr>
                <a:schemeClr val="accent3"/>
              </a:buClr>
              <a:buFont typeface="Georgia"/>
              <a:buNone/>
              <a:defRPr/>
            </a:pPr>
            <a:r>
              <a:rPr lang="en-US" altLang="zh-CN" dirty="0"/>
              <a:t> </a:t>
            </a:r>
            <a:r>
              <a:rPr lang="en-US" altLang="zh-CN" dirty="0" err="1">
                <a:solidFill>
                  <a:srgbClr val="C00000"/>
                </a:solidFill>
              </a:rPr>
              <a:t>i</a:t>
            </a:r>
            <a:r>
              <a:rPr lang="en-US" altLang="zh-CN" dirty="0">
                <a:solidFill>
                  <a:srgbClr val="C00000"/>
                </a:solidFill>
              </a:rPr>
              <a:t>: 33 </a:t>
            </a:r>
            <a:r>
              <a:rPr lang="en-US" altLang="zh-CN" dirty="0">
                <a:solidFill>
                  <a:srgbClr val="0070C0"/>
                </a:solidFill>
              </a:rPr>
              <a:t>a: 4 b: 0 c: 15</a:t>
            </a:r>
          </a:p>
          <a:p>
            <a:pPr marL="365760" indent="-256032" eaLnBrk="1" fontAlgn="auto" hangingPunct="1">
              <a:spcAft>
                <a:spcPts val="0"/>
              </a:spcAft>
              <a:buClr>
                <a:schemeClr val="accent3"/>
              </a:buClr>
              <a:buFont typeface="Georgia"/>
              <a:buNone/>
              <a:defRPr/>
            </a:pPr>
            <a:r>
              <a:rPr lang="en-US" altLang="zh-CN" dirty="0"/>
              <a:t>---MAIN---</a:t>
            </a:r>
          </a:p>
          <a:p>
            <a:pPr marL="365760" indent="-256032" eaLnBrk="1" fontAlgn="auto" hangingPunct="1">
              <a:spcAft>
                <a:spcPts val="0"/>
              </a:spcAft>
              <a:buClr>
                <a:schemeClr val="accent3"/>
              </a:buClr>
              <a:buFont typeface="Georgia"/>
              <a:buNone/>
              <a:defRPr/>
            </a:pPr>
            <a:r>
              <a:rPr lang="en-US" altLang="zh-CN" dirty="0"/>
              <a:t> </a:t>
            </a:r>
            <a:r>
              <a:rPr lang="en-US" altLang="zh-CN" dirty="0" err="1">
                <a:solidFill>
                  <a:srgbClr val="C00000"/>
                </a:solidFill>
              </a:rPr>
              <a:t>i</a:t>
            </a:r>
            <a:r>
              <a:rPr lang="en-US" altLang="zh-CN" dirty="0">
                <a:solidFill>
                  <a:srgbClr val="C00000"/>
                </a:solidFill>
              </a:rPr>
              <a:t>: 33 </a:t>
            </a:r>
            <a:r>
              <a:rPr lang="en-US" altLang="zh-CN" dirty="0">
                <a:solidFill>
                  <a:schemeClr val="tx2"/>
                </a:solidFill>
              </a:rPr>
              <a:t>a: 0 b: -10 c: 8</a:t>
            </a:r>
            <a:endParaRPr lang="en-US" altLang="zh-CN" dirty="0"/>
          </a:p>
          <a:p>
            <a:pPr marL="365760" indent="-256032" eaLnBrk="1" fontAlgn="auto" hangingPunct="1">
              <a:spcAft>
                <a:spcPts val="0"/>
              </a:spcAft>
              <a:buClr>
                <a:schemeClr val="accent3"/>
              </a:buClr>
              <a:buFont typeface="Georgia"/>
              <a:buNone/>
              <a:defRPr/>
            </a:pPr>
            <a:r>
              <a:rPr lang="en-US" altLang="zh-CN" dirty="0"/>
              <a:t>---OTHER---</a:t>
            </a:r>
          </a:p>
          <a:p>
            <a:pPr marL="365760" indent="-256032" eaLnBrk="1" fontAlgn="auto" hangingPunct="1">
              <a:spcAft>
                <a:spcPts val="0"/>
              </a:spcAft>
              <a:buClr>
                <a:schemeClr val="accent3"/>
              </a:buClr>
              <a:buFont typeface="Georgia"/>
              <a:buNone/>
              <a:defRPr/>
            </a:pPr>
            <a:r>
              <a:rPr lang="en-US" altLang="zh-CN" dirty="0"/>
              <a:t> </a:t>
            </a:r>
            <a:r>
              <a:rPr lang="en-US" altLang="zh-CN" dirty="0" err="1">
                <a:solidFill>
                  <a:srgbClr val="C00000"/>
                </a:solidFill>
              </a:rPr>
              <a:t>i</a:t>
            </a:r>
            <a:r>
              <a:rPr lang="en-US" altLang="zh-CN" dirty="0">
                <a:solidFill>
                  <a:srgbClr val="C00000"/>
                </a:solidFill>
              </a:rPr>
              <a:t>: 75 </a:t>
            </a:r>
            <a:r>
              <a:rPr lang="en-US" altLang="zh-CN" dirty="0">
                <a:solidFill>
                  <a:srgbClr val="0070C0"/>
                </a:solidFill>
              </a:rPr>
              <a:t>a: 6 b: 4 c: 15</a:t>
            </a:r>
          </a:p>
          <a:p>
            <a:pPr marL="365760" indent="-256032" eaLnBrk="1" fontAlgn="auto" hangingPunct="1">
              <a:spcAft>
                <a:spcPts val="0"/>
              </a:spcAft>
              <a:buClr>
                <a:schemeClr val="accent3"/>
              </a:buClr>
              <a:buFont typeface="Georgia"/>
              <a:buNone/>
              <a:defRPr/>
            </a:pPr>
            <a:endParaRPr lang="zh-CN" altLang="en-US" dirty="0"/>
          </a:p>
        </p:txBody>
      </p:sp>
      <p:sp>
        <p:nvSpPr>
          <p:cNvPr id="27651" name="标题 5"/>
          <p:cNvSpPr>
            <a:spLocks noGrp="1"/>
          </p:cNvSpPr>
          <p:nvPr>
            <p:ph type="title"/>
          </p:nvPr>
        </p:nvSpPr>
        <p:spPr>
          <a:xfrm>
            <a:off x="0" y="950913"/>
            <a:ext cx="6704013" cy="954087"/>
          </a:xfrm>
        </p:spPr>
        <p:txBody>
          <a:bodyPr/>
          <a:lstStyle/>
          <a:p>
            <a:pPr algn="l" eaLnBrk="1" hangingPunct="1"/>
            <a:r>
              <a:rPr lang="zh-CN" altLang="en-US"/>
              <a:t>例</a:t>
            </a:r>
            <a:r>
              <a:rPr lang="en-US" altLang="zh-CN"/>
              <a:t>5-2</a:t>
            </a:r>
            <a:r>
              <a:rPr lang="zh-CN" altLang="en-US"/>
              <a:t>（续）</a:t>
            </a:r>
          </a:p>
        </p:txBody>
      </p:sp>
      <p:sp>
        <p:nvSpPr>
          <p:cNvPr id="5"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13</a:t>
            </a:fld>
            <a:endParaRPr lang="en-US" altLang="zh-CN" dirty="0"/>
          </a:p>
        </p:txBody>
      </p:sp>
    </p:spTree>
    <p:extLst>
      <p:ext uri="{BB962C8B-B14F-4D97-AF65-F5344CB8AC3E}">
        <p14:creationId xmlns:p14="http://schemas.microsoft.com/office/powerpoint/2010/main" val="299194207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50913"/>
            <a:ext cx="7696200" cy="954087"/>
          </a:xfrm>
        </p:spPr>
        <p:txBody>
          <a:bodyPr>
            <a:normAutofit fontScale="90000"/>
          </a:bodyPr>
          <a:lstStyle/>
          <a:p>
            <a:pPr algn="l" eaLnBrk="1" fontAlgn="auto" hangingPunct="1">
              <a:spcAft>
                <a:spcPts val="0"/>
              </a:spcAft>
              <a:defRPr/>
            </a:pPr>
            <a:r>
              <a:rPr lang="zh-CN" altLang="en-US" dirty="0"/>
              <a:t>例 </a:t>
            </a:r>
            <a:r>
              <a:rPr lang="en-US" altLang="zh-CN" dirty="0"/>
              <a:t>5-3 </a:t>
            </a:r>
            <a:r>
              <a:rPr lang="zh-CN" altLang="en-US" dirty="0"/>
              <a:t>具有静态、动态生存期对象的时钟程序</a:t>
            </a:r>
          </a:p>
        </p:txBody>
      </p:sp>
      <p:sp>
        <p:nvSpPr>
          <p:cNvPr id="3" name="内容占位符 2"/>
          <p:cNvSpPr>
            <a:spLocks noGrp="1"/>
          </p:cNvSpPr>
          <p:nvPr>
            <p:ph idx="1"/>
          </p:nvPr>
        </p:nvSpPr>
        <p:spPr>
          <a:xfrm>
            <a:off x="531018" y="1828800"/>
            <a:ext cx="8029575" cy="4800601"/>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a:buNone/>
              <a:defRPr/>
            </a:pPr>
            <a:r>
              <a:rPr lang="en-US" altLang="zh-CN" dirty="0"/>
              <a:t>#include&lt;</a:t>
            </a:r>
            <a:r>
              <a:rPr lang="en-US" altLang="zh-CN" dirty="0" err="1"/>
              <a:t>iostream</a:t>
            </a:r>
            <a:r>
              <a:rPr lang="en-US" altLang="zh-CN" dirty="0"/>
              <a:t>&gt;</a:t>
            </a:r>
          </a:p>
          <a:p>
            <a:pPr marL="365760" indent="-256032" eaLnBrk="1" fontAlgn="auto" hangingPunct="1">
              <a:lnSpc>
                <a:spcPct val="100000"/>
              </a:lnSpc>
              <a:spcAft>
                <a:spcPts val="0"/>
              </a:spcAft>
              <a:buClr>
                <a:schemeClr val="accent3"/>
              </a:buClr>
              <a:buFont typeface="Georgia"/>
              <a:buNone/>
              <a:defRPr/>
            </a:pPr>
            <a:r>
              <a:rPr lang="en-US" altLang="zh-CN" dirty="0"/>
              <a:t>using namespace std;</a:t>
            </a:r>
          </a:p>
          <a:p>
            <a:pPr marL="365760" indent="-256032" eaLnBrk="1" fontAlgn="auto" hangingPunct="1">
              <a:lnSpc>
                <a:spcPct val="100000"/>
              </a:lnSpc>
              <a:spcAft>
                <a:spcPts val="0"/>
              </a:spcAft>
              <a:buClr>
                <a:schemeClr val="accent3"/>
              </a:buClr>
              <a:buFont typeface="Georgia"/>
              <a:buNone/>
              <a:defRPr/>
            </a:pPr>
            <a:r>
              <a:rPr lang="en-US" altLang="zh-CN" dirty="0"/>
              <a:t>class Clock {	//</a:t>
            </a:r>
            <a:r>
              <a:rPr lang="zh-CN" altLang="en-US" dirty="0"/>
              <a:t>时钟类定义</a:t>
            </a:r>
          </a:p>
          <a:p>
            <a:pPr marL="365760" indent="-256032" eaLnBrk="1" fontAlgn="auto" hangingPunct="1">
              <a:lnSpc>
                <a:spcPct val="100000"/>
              </a:lnSpc>
              <a:spcAft>
                <a:spcPts val="0"/>
              </a:spcAft>
              <a:buClr>
                <a:schemeClr val="accent3"/>
              </a:buClr>
              <a:buFont typeface="Georgia"/>
              <a:buNone/>
              <a:defRPr/>
            </a:pPr>
            <a:r>
              <a:rPr lang="en-US" altLang="zh-CN" dirty="0"/>
              <a:t>public:	//</a:t>
            </a:r>
            <a:r>
              <a:rPr lang="zh-CN" altLang="en-US" dirty="0"/>
              <a:t>外部接口</a:t>
            </a:r>
          </a:p>
          <a:p>
            <a:pPr marL="365760" indent="-256032" eaLnBrk="1" fontAlgn="auto" hangingPunct="1">
              <a:lnSpc>
                <a:spcPct val="100000"/>
              </a:lnSpc>
              <a:spcAft>
                <a:spcPts val="0"/>
              </a:spcAft>
              <a:buClr>
                <a:schemeClr val="accent3"/>
              </a:buClr>
              <a:buFont typeface="Georgia"/>
              <a:buNone/>
              <a:defRPr/>
            </a:pPr>
            <a:r>
              <a:rPr lang="zh-CN" altLang="en-US" dirty="0"/>
              <a:t>	</a:t>
            </a:r>
            <a:r>
              <a:rPr lang="en-US" altLang="zh-CN" dirty="0"/>
              <a:t>Clock();</a:t>
            </a:r>
          </a:p>
          <a:p>
            <a:pPr marL="365760" indent="-256032" eaLnBrk="1" fontAlgn="auto" hangingPunct="1">
              <a:lnSpc>
                <a:spcPct val="100000"/>
              </a:lnSpc>
              <a:spcAft>
                <a:spcPts val="0"/>
              </a:spcAft>
              <a:buClr>
                <a:schemeClr val="accent3"/>
              </a:buClr>
              <a:buFont typeface="Georgia"/>
              <a:buNone/>
              <a:defRPr/>
            </a:pPr>
            <a:r>
              <a:rPr lang="en-US" altLang="zh-CN" dirty="0"/>
              <a:t>//</a:t>
            </a:r>
            <a:r>
              <a:rPr lang="zh-CN" altLang="en-US" dirty="0"/>
              <a:t>三个形参均具有函数原型作用域</a:t>
            </a:r>
            <a:endParaRPr lang="en-US" altLang="zh-CN" dirty="0"/>
          </a:p>
          <a:p>
            <a:pPr marL="365760" indent="-256032" eaLnBrk="1" fontAlgn="auto" hangingPunct="1">
              <a:lnSpc>
                <a:spcPct val="100000"/>
              </a:lnSpc>
              <a:spcAft>
                <a:spcPts val="0"/>
              </a:spcAft>
              <a:buClr>
                <a:schemeClr val="accent3"/>
              </a:buClr>
              <a:buFont typeface="Georgia"/>
              <a:buNone/>
              <a:defRPr/>
            </a:pPr>
            <a:r>
              <a:rPr lang="en-US" altLang="zh-CN" dirty="0"/>
              <a:t>	void </a:t>
            </a:r>
            <a:r>
              <a:rPr lang="en-US" altLang="zh-CN" dirty="0" err="1"/>
              <a:t>setTime</a:t>
            </a:r>
            <a:r>
              <a:rPr lang="en-US" altLang="zh-CN" dirty="0"/>
              <a:t>(</a:t>
            </a:r>
            <a:r>
              <a:rPr lang="en-US" altLang="zh-CN" dirty="0" err="1"/>
              <a:t>int</a:t>
            </a:r>
            <a:r>
              <a:rPr lang="en-US" altLang="zh-CN" dirty="0"/>
              <a:t> </a:t>
            </a:r>
            <a:r>
              <a:rPr lang="en-US" altLang="zh-CN" dirty="0" err="1"/>
              <a:t>newH</a:t>
            </a:r>
            <a:r>
              <a:rPr lang="en-US" altLang="zh-CN" dirty="0"/>
              <a:t>, </a:t>
            </a:r>
            <a:r>
              <a:rPr lang="en-US" altLang="zh-CN" dirty="0" err="1"/>
              <a:t>int</a:t>
            </a:r>
            <a:r>
              <a:rPr lang="en-US" altLang="zh-CN" dirty="0"/>
              <a:t> </a:t>
            </a:r>
            <a:r>
              <a:rPr lang="en-US" altLang="zh-CN" dirty="0" err="1"/>
              <a:t>newM</a:t>
            </a:r>
            <a:r>
              <a:rPr lang="en-US" altLang="zh-CN" dirty="0"/>
              <a:t>, </a:t>
            </a:r>
            <a:r>
              <a:rPr lang="en-US" altLang="zh-CN" dirty="0" err="1"/>
              <a:t>int</a:t>
            </a:r>
            <a:r>
              <a:rPr lang="en-US" altLang="zh-CN" dirty="0"/>
              <a:t> </a:t>
            </a:r>
            <a:r>
              <a:rPr lang="en-US" altLang="zh-CN" dirty="0" err="1"/>
              <a:t>newS</a:t>
            </a:r>
            <a:r>
              <a:rPr lang="en-US" altLang="zh-CN" dirty="0"/>
              <a:t>);   </a:t>
            </a:r>
          </a:p>
          <a:p>
            <a:pPr marL="365760" indent="-256032" eaLnBrk="1" fontAlgn="auto" hangingPunct="1">
              <a:lnSpc>
                <a:spcPct val="100000"/>
              </a:lnSpc>
              <a:spcAft>
                <a:spcPts val="0"/>
              </a:spcAft>
              <a:buClr>
                <a:schemeClr val="accent3"/>
              </a:buClr>
              <a:buFont typeface="Georgia"/>
              <a:buNone/>
              <a:defRPr/>
            </a:pPr>
            <a:r>
              <a:rPr lang="zh-CN" altLang="en-US" dirty="0"/>
              <a:t>	</a:t>
            </a:r>
            <a:r>
              <a:rPr lang="en-US" altLang="zh-CN" dirty="0"/>
              <a:t>void </a:t>
            </a:r>
            <a:r>
              <a:rPr lang="en-US" altLang="zh-CN" dirty="0" err="1"/>
              <a:t>showTime</a:t>
            </a:r>
            <a:r>
              <a:rPr lang="en-US" altLang="zh-CN" dirty="0"/>
              <a:t>();</a:t>
            </a:r>
          </a:p>
          <a:p>
            <a:pPr marL="365760" indent="-256032" eaLnBrk="1" fontAlgn="auto" hangingPunct="1">
              <a:lnSpc>
                <a:spcPct val="100000"/>
              </a:lnSpc>
              <a:spcAft>
                <a:spcPts val="0"/>
              </a:spcAft>
              <a:buClr>
                <a:schemeClr val="accent3"/>
              </a:buClr>
              <a:buFont typeface="Georgia"/>
              <a:buNone/>
              <a:defRPr/>
            </a:pPr>
            <a:r>
              <a:rPr lang="en-US" altLang="zh-CN" dirty="0"/>
              <a:t>private:	//</a:t>
            </a:r>
            <a:r>
              <a:rPr lang="zh-CN" altLang="en-US" dirty="0"/>
              <a:t>私有数据成员</a:t>
            </a:r>
          </a:p>
          <a:p>
            <a:pPr marL="365760" indent="-256032" eaLnBrk="1" fontAlgn="auto" hangingPunct="1">
              <a:lnSpc>
                <a:spcPct val="100000"/>
              </a:lnSpc>
              <a:spcAft>
                <a:spcPts val="0"/>
              </a:spcAft>
              <a:buClr>
                <a:schemeClr val="accent3"/>
              </a:buClr>
              <a:buFont typeface="Georgia"/>
              <a:buNone/>
              <a:defRPr/>
            </a:pPr>
            <a:r>
              <a:rPr lang="zh-CN" altLang="en-US" dirty="0"/>
              <a:t>	</a:t>
            </a:r>
            <a:r>
              <a:rPr lang="en-US" altLang="zh-CN" dirty="0" err="1"/>
              <a:t>int</a:t>
            </a:r>
            <a:r>
              <a:rPr lang="en-US" altLang="zh-CN" dirty="0"/>
              <a:t> hour, minute, second;</a:t>
            </a:r>
          </a:p>
          <a:p>
            <a:pPr marL="365760" indent="-256032" eaLnBrk="1" fontAlgn="auto" hangingPunct="1">
              <a:lnSpc>
                <a:spcPct val="100000"/>
              </a:lnSpc>
              <a:spcAft>
                <a:spcPts val="0"/>
              </a:spcAft>
              <a:buClr>
                <a:schemeClr val="accent3"/>
              </a:buClr>
              <a:buFont typeface="Georgia"/>
              <a:buNone/>
              <a:defRPr/>
            </a:pPr>
            <a:r>
              <a:rPr lang="en-US" altLang="zh-CN"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14</a:t>
            </a:fld>
            <a:endParaRPr lang="en-US" altLang="zh-CN" dirty="0"/>
          </a:p>
        </p:txBody>
      </p:sp>
      <p:sp>
        <p:nvSpPr>
          <p:cNvPr id="7"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Tree>
    <p:extLst>
      <p:ext uri="{BB962C8B-B14F-4D97-AF65-F5344CB8AC3E}">
        <p14:creationId xmlns:p14="http://schemas.microsoft.com/office/powerpoint/2010/main" val="38127046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8113" y="1142999"/>
            <a:ext cx="8929687" cy="5502275"/>
          </a:xfrm>
          <a:solidFill>
            <a:srgbClr val="85FFFF"/>
          </a:solidFill>
        </p:spPr>
        <p:txBody>
          <a:bodyPr>
            <a:noAutofit/>
          </a:bodyPr>
          <a:lstStyle/>
          <a:p>
            <a:pPr marL="365760" indent="-256032" eaLnBrk="1" fontAlgn="auto" hangingPunct="1">
              <a:lnSpc>
                <a:spcPct val="110000"/>
              </a:lnSpc>
              <a:spcAft>
                <a:spcPts val="0"/>
              </a:spcAft>
              <a:buClr>
                <a:schemeClr val="accent3"/>
              </a:buClr>
              <a:buFont typeface="Georgia"/>
              <a:buNone/>
              <a:defRPr/>
            </a:pPr>
            <a:r>
              <a:rPr lang="en-US" altLang="zh-CN" dirty="0"/>
              <a:t>Clock::Clock() : hour(0), minute(0), second(0) { }	//</a:t>
            </a:r>
            <a:r>
              <a:rPr lang="zh-CN" altLang="en-US" dirty="0"/>
              <a:t>构造函数</a:t>
            </a:r>
          </a:p>
          <a:p>
            <a:pPr marL="365760" indent="-256032" eaLnBrk="1" fontAlgn="auto" hangingPunct="1">
              <a:lnSpc>
                <a:spcPct val="110000"/>
              </a:lnSpc>
              <a:spcAft>
                <a:spcPts val="0"/>
              </a:spcAft>
              <a:buClr>
                <a:schemeClr val="accent3"/>
              </a:buClr>
              <a:buFont typeface="Georgia"/>
              <a:buNone/>
              <a:defRPr/>
            </a:pPr>
            <a:endParaRPr lang="zh-CN" altLang="en-US" dirty="0"/>
          </a:p>
          <a:p>
            <a:pPr marL="365760" indent="-256032" eaLnBrk="1" fontAlgn="auto" hangingPunct="1">
              <a:lnSpc>
                <a:spcPct val="110000"/>
              </a:lnSpc>
              <a:spcAft>
                <a:spcPts val="0"/>
              </a:spcAft>
              <a:buClr>
                <a:schemeClr val="accent3"/>
              </a:buClr>
              <a:buFont typeface="Georgia"/>
              <a:buNone/>
              <a:defRPr/>
            </a:pPr>
            <a:r>
              <a:rPr lang="en-US" altLang="zh-CN" dirty="0"/>
              <a:t>void Clock::</a:t>
            </a:r>
            <a:r>
              <a:rPr lang="en-US" altLang="zh-CN" dirty="0" err="1"/>
              <a:t>setTime</a:t>
            </a:r>
            <a:r>
              <a:rPr lang="en-US" altLang="zh-CN" dirty="0"/>
              <a:t>(</a:t>
            </a:r>
            <a:r>
              <a:rPr lang="en-US" altLang="zh-CN" dirty="0" err="1"/>
              <a:t>int</a:t>
            </a:r>
            <a:r>
              <a:rPr lang="en-US" altLang="zh-CN" dirty="0"/>
              <a:t> </a:t>
            </a:r>
            <a:r>
              <a:rPr lang="en-US" altLang="zh-CN" dirty="0" err="1"/>
              <a:t>newH</a:t>
            </a:r>
            <a:r>
              <a:rPr lang="en-US" altLang="zh-CN" dirty="0"/>
              <a:t>, </a:t>
            </a:r>
            <a:r>
              <a:rPr lang="en-US" altLang="zh-CN" dirty="0" err="1"/>
              <a:t>int</a:t>
            </a:r>
            <a:r>
              <a:rPr lang="en-US" altLang="zh-CN" dirty="0"/>
              <a:t> </a:t>
            </a:r>
            <a:r>
              <a:rPr lang="en-US" altLang="zh-CN" dirty="0" err="1"/>
              <a:t>newM</a:t>
            </a:r>
            <a:r>
              <a:rPr lang="en-US" altLang="zh-CN" dirty="0"/>
              <a:t>, </a:t>
            </a:r>
            <a:r>
              <a:rPr lang="en-US" altLang="zh-CN" dirty="0" err="1"/>
              <a:t>int</a:t>
            </a:r>
            <a:r>
              <a:rPr lang="en-US" altLang="zh-CN" dirty="0"/>
              <a:t> </a:t>
            </a:r>
            <a:r>
              <a:rPr lang="en-US" altLang="zh-CN" dirty="0" err="1"/>
              <a:t>newS</a:t>
            </a:r>
            <a:r>
              <a:rPr lang="en-US" altLang="zh-CN" dirty="0"/>
              <a:t>) {</a:t>
            </a:r>
          </a:p>
          <a:p>
            <a:pPr marL="365760" indent="-256032" eaLnBrk="1" fontAlgn="auto" hangingPunct="1">
              <a:lnSpc>
                <a:spcPct val="110000"/>
              </a:lnSpc>
              <a:spcAft>
                <a:spcPts val="0"/>
              </a:spcAft>
              <a:buClr>
                <a:schemeClr val="accent3"/>
              </a:buClr>
              <a:buFont typeface="Georgia"/>
              <a:buNone/>
              <a:defRPr/>
            </a:pPr>
            <a:r>
              <a:rPr lang="en-US" altLang="zh-CN" dirty="0"/>
              <a:t>//</a:t>
            </a:r>
            <a:r>
              <a:rPr lang="zh-CN" altLang="en-US" dirty="0"/>
              <a:t>三个形参均具有局部作用域</a:t>
            </a:r>
          </a:p>
          <a:p>
            <a:pPr marL="365760" indent="-256032" eaLnBrk="1" fontAlgn="auto" hangingPunct="1">
              <a:lnSpc>
                <a:spcPct val="110000"/>
              </a:lnSpc>
              <a:spcAft>
                <a:spcPts val="0"/>
              </a:spcAft>
              <a:buClr>
                <a:schemeClr val="accent3"/>
              </a:buClr>
              <a:buFont typeface="Georgia"/>
              <a:buNone/>
              <a:defRPr/>
            </a:pPr>
            <a:r>
              <a:rPr lang="zh-CN" altLang="en-US" dirty="0"/>
              <a:t>	</a:t>
            </a:r>
            <a:r>
              <a:rPr lang="en-US" altLang="zh-CN" dirty="0"/>
              <a:t>hour = </a:t>
            </a:r>
            <a:r>
              <a:rPr lang="en-US" altLang="zh-CN" dirty="0" err="1"/>
              <a:t>newH</a:t>
            </a:r>
            <a:r>
              <a:rPr lang="en-US" altLang="zh-CN" dirty="0"/>
              <a:t>;</a:t>
            </a:r>
          </a:p>
          <a:p>
            <a:pPr marL="365760" indent="-256032" eaLnBrk="1" fontAlgn="auto" hangingPunct="1">
              <a:lnSpc>
                <a:spcPct val="110000"/>
              </a:lnSpc>
              <a:spcAft>
                <a:spcPts val="0"/>
              </a:spcAft>
              <a:buClr>
                <a:schemeClr val="accent3"/>
              </a:buClr>
              <a:buFont typeface="Georgia"/>
              <a:buNone/>
              <a:defRPr/>
            </a:pPr>
            <a:r>
              <a:rPr lang="en-US" altLang="zh-CN" dirty="0"/>
              <a:t>	minute = </a:t>
            </a:r>
            <a:r>
              <a:rPr lang="en-US" altLang="zh-CN" dirty="0" err="1"/>
              <a:t>newM</a:t>
            </a:r>
            <a:r>
              <a:rPr lang="en-US" altLang="zh-CN" dirty="0"/>
              <a:t>;</a:t>
            </a:r>
          </a:p>
          <a:p>
            <a:pPr marL="365760" indent="-256032" eaLnBrk="1" fontAlgn="auto" hangingPunct="1">
              <a:lnSpc>
                <a:spcPct val="110000"/>
              </a:lnSpc>
              <a:spcAft>
                <a:spcPts val="0"/>
              </a:spcAft>
              <a:buClr>
                <a:schemeClr val="accent3"/>
              </a:buClr>
              <a:buFont typeface="Georgia"/>
              <a:buNone/>
              <a:defRPr/>
            </a:pPr>
            <a:r>
              <a:rPr lang="en-US" altLang="zh-CN" dirty="0"/>
              <a:t>	second = </a:t>
            </a:r>
            <a:r>
              <a:rPr lang="en-US" altLang="zh-CN" dirty="0" err="1"/>
              <a:t>newS</a:t>
            </a:r>
            <a:r>
              <a:rPr lang="en-US" altLang="zh-CN" dirty="0"/>
              <a:t>;</a:t>
            </a:r>
          </a:p>
          <a:p>
            <a:pPr marL="365760" indent="-256032" eaLnBrk="1" fontAlgn="auto" hangingPunct="1">
              <a:lnSpc>
                <a:spcPct val="110000"/>
              </a:lnSpc>
              <a:spcAft>
                <a:spcPts val="0"/>
              </a:spcAft>
              <a:buClr>
                <a:schemeClr val="accent3"/>
              </a:buClr>
              <a:buFont typeface="Georgia"/>
              <a:buNone/>
              <a:defRPr/>
            </a:pPr>
            <a:r>
              <a:rPr lang="en-US" altLang="zh-CN" dirty="0"/>
              <a:t>}</a:t>
            </a:r>
          </a:p>
          <a:p>
            <a:pPr marL="365760" indent="-256032" eaLnBrk="1" fontAlgn="auto" hangingPunct="1">
              <a:lnSpc>
                <a:spcPct val="110000"/>
              </a:lnSpc>
              <a:spcAft>
                <a:spcPts val="0"/>
              </a:spcAft>
              <a:buClr>
                <a:schemeClr val="accent3"/>
              </a:buClr>
              <a:buFont typeface="Georgia"/>
              <a:buNone/>
              <a:defRPr/>
            </a:pPr>
            <a:endParaRPr lang="en-US" altLang="zh-CN" dirty="0"/>
          </a:p>
          <a:p>
            <a:pPr marL="365760" indent="-256032" eaLnBrk="1" fontAlgn="auto" hangingPunct="1">
              <a:lnSpc>
                <a:spcPct val="110000"/>
              </a:lnSpc>
              <a:spcAft>
                <a:spcPts val="0"/>
              </a:spcAft>
              <a:buClr>
                <a:schemeClr val="accent3"/>
              </a:buClr>
              <a:buFont typeface="Georgia"/>
              <a:buNone/>
              <a:defRPr/>
            </a:pPr>
            <a:r>
              <a:rPr lang="en-US" altLang="zh-CN" dirty="0"/>
              <a:t>void Clock::</a:t>
            </a:r>
            <a:r>
              <a:rPr lang="en-US" altLang="zh-CN" dirty="0" err="1"/>
              <a:t>showTime</a:t>
            </a:r>
            <a:r>
              <a:rPr lang="en-US" altLang="zh-CN" dirty="0"/>
              <a:t>() {</a:t>
            </a:r>
          </a:p>
          <a:p>
            <a:pPr marL="365760" indent="-256032" eaLnBrk="1" fontAlgn="auto" hangingPunct="1">
              <a:lnSpc>
                <a:spcPct val="110000"/>
              </a:lnSpc>
              <a:spcAft>
                <a:spcPts val="0"/>
              </a:spcAft>
              <a:buClr>
                <a:schemeClr val="accent3"/>
              </a:buClr>
              <a:buFont typeface="Georgia"/>
              <a:buNone/>
              <a:defRPr/>
            </a:pPr>
            <a:r>
              <a:rPr lang="en-US" altLang="zh-CN" dirty="0"/>
              <a:t>	</a:t>
            </a:r>
            <a:r>
              <a:rPr lang="en-US" altLang="zh-CN" dirty="0" err="1"/>
              <a:t>cout</a:t>
            </a:r>
            <a:r>
              <a:rPr lang="en-US" altLang="zh-CN" dirty="0"/>
              <a:t> &lt;&lt; hour &lt;&lt; ":" &lt;&lt; minute &lt;&lt; ":" &lt;&lt; second &lt;&lt; </a:t>
            </a:r>
            <a:r>
              <a:rPr lang="en-US" altLang="zh-CN" dirty="0" err="1"/>
              <a:t>endl</a:t>
            </a:r>
            <a:r>
              <a:rPr lang="en-US" altLang="zh-CN" dirty="0"/>
              <a:t>;</a:t>
            </a:r>
          </a:p>
          <a:p>
            <a:pPr marL="365760" indent="-256032" eaLnBrk="1" fontAlgn="auto" hangingPunct="1">
              <a:lnSpc>
                <a:spcPct val="110000"/>
              </a:lnSpc>
              <a:spcAft>
                <a:spcPts val="0"/>
              </a:spcAft>
              <a:buClr>
                <a:schemeClr val="accent3"/>
              </a:buClr>
              <a:buFont typeface="Georgia"/>
              <a:buNone/>
              <a:defRPr/>
            </a:pPr>
            <a:r>
              <a:rPr lang="en-US" altLang="zh-CN"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15</a:t>
            </a:fld>
            <a:endParaRPr lang="en-US" altLang="zh-CN" dirty="0"/>
          </a:p>
        </p:txBody>
      </p:sp>
      <p:sp>
        <p:nvSpPr>
          <p:cNvPr id="7"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
        <p:nvSpPr>
          <p:cNvPr id="4" name="标题 3">
            <a:extLst>
              <a:ext uri="{FF2B5EF4-FFF2-40B4-BE49-F238E27FC236}">
                <a16:creationId xmlns:a16="http://schemas.microsoft.com/office/drawing/2014/main" id="{54F26F9B-A040-46DF-A585-3298CAE68A49}"/>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406780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313" y="1142999"/>
            <a:ext cx="8777287" cy="5502275"/>
          </a:xfrm>
          <a:solidFill>
            <a:srgbClr val="85FFFF"/>
          </a:solidFill>
        </p:spPr>
        <p:txBody>
          <a:bodyPr>
            <a:normAutofit fontScale="85000" lnSpcReduction="20000"/>
          </a:bodyPr>
          <a:lstStyle/>
          <a:p>
            <a:pPr marL="365760" indent="-256032" eaLnBrk="1" fontAlgn="auto" hangingPunct="1">
              <a:spcAft>
                <a:spcPts val="0"/>
              </a:spcAft>
              <a:buClr>
                <a:schemeClr val="accent3"/>
              </a:buClr>
              <a:buFont typeface="Georgia"/>
              <a:buNone/>
              <a:defRPr/>
            </a:pPr>
            <a:r>
              <a:rPr lang="en-US" altLang="zh-CN" dirty="0"/>
              <a:t>Clock</a:t>
            </a:r>
            <a:r>
              <a:rPr lang="en-US" altLang="zh-CN" dirty="0">
                <a:solidFill>
                  <a:srgbClr val="FFFF99"/>
                </a:solidFill>
              </a:rPr>
              <a:t> </a:t>
            </a:r>
            <a:r>
              <a:rPr lang="en-US" altLang="zh-CN" dirty="0" err="1">
                <a:solidFill>
                  <a:srgbClr val="C00000"/>
                </a:solidFill>
              </a:rPr>
              <a:t>globClock</a:t>
            </a:r>
            <a:r>
              <a:rPr lang="en-US" altLang="zh-CN" dirty="0">
                <a:solidFill>
                  <a:srgbClr val="C00000"/>
                </a:solidFill>
              </a:rPr>
              <a:t>;//</a:t>
            </a:r>
            <a:r>
              <a:rPr lang="zh-CN" altLang="en-US" dirty="0">
                <a:solidFill>
                  <a:srgbClr val="C00000"/>
                </a:solidFill>
              </a:rPr>
              <a:t>声明对象</a:t>
            </a:r>
            <a:r>
              <a:rPr lang="en-US" altLang="zh-CN" dirty="0" err="1">
                <a:solidFill>
                  <a:srgbClr val="C00000"/>
                </a:solidFill>
              </a:rPr>
              <a:t>globClock</a:t>
            </a:r>
            <a:r>
              <a:rPr lang="zh-CN" altLang="en-US" dirty="0">
                <a:solidFill>
                  <a:srgbClr val="C00000"/>
                </a:solidFill>
              </a:rPr>
              <a:t>，</a:t>
            </a:r>
          </a:p>
          <a:p>
            <a:pPr marL="365760" indent="-256032" eaLnBrk="1" fontAlgn="auto" hangingPunct="1">
              <a:spcAft>
                <a:spcPts val="0"/>
              </a:spcAft>
              <a:buClr>
                <a:schemeClr val="accent3"/>
              </a:buClr>
              <a:buFont typeface="Georgia"/>
              <a:buNone/>
              <a:defRPr/>
            </a:pPr>
            <a:r>
              <a:rPr lang="zh-CN" altLang="en-US" dirty="0">
                <a:solidFill>
                  <a:srgbClr val="C00000"/>
                </a:solidFill>
              </a:rPr>
              <a:t>                </a:t>
            </a:r>
            <a:r>
              <a:rPr lang="en-US" altLang="zh-CN" dirty="0">
                <a:solidFill>
                  <a:srgbClr val="C00000"/>
                </a:solidFill>
              </a:rPr>
              <a:t>//</a:t>
            </a:r>
            <a:r>
              <a:rPr lang="zh-CN" altLang="en-US" dirty="0">
                <a:solidFill>
                  <a:srgbClr val="C00000"/>
                </a:solidFill>
              </a:rPr>
              <a:t>具有静态生存期，文件作用域</a:t>
            </a:r>
          </a:p>
          <a:p>
            <a:pPr marL="365760" indent="-256032" eaLnBrk="1" fontAlgn="auto" hangingPunct="1">
              <a:spcAft>
                <a:spcPts val="0"/>
              </a:spcAft>
              <a:buClr>
                <a:schemeClr val="accent3"/>
              </a:buClr>
              <a:buFont typeface="Georgia"/>
              <a:buNone/>
              <a:defRPr/>
            </a:pPr>
            <a:r>
              <a:rPr lang="en-US" altLang="zh-CN" dirty="0" err="1"/>
              <a:t>int</a:t>
            </a:r>
            <a:r>
              <a:rPr lang="en-US" altLang="zh-CN" dirty="0"/>
              <a:t> main() { //</a:t>
            </a:r>
            <a:r>
              <a:rPr lang="zh-CN" altLang="en-US" dirty="0"/>
              <a:t>主函数</a:t>
            </a:r>
          </a:p>
          <a:p>
            <a:pPr marL="365760" indent="-256032" eaLnBrk="1" fontAlgn="auto" hangingPunct="1">
              <a:spcAft>
                <a:spcPts val="0"/>
              </a:spcAft>
              <a:buClr>
                <a:schemeClr val="accent3"/>
              </a:buClr>
              <a:buFont typeface="Georgia"/>
              <a:buNone/>
              <a:defRPr/>
            </a:pPr>
            <a:r>
              <a:rPr lang="en-US" altLang="zh-CN" dirty="0"/>
              <a:t>	</a:t>
            </a:r>
            <a:r>
              <a:rPr lang="en-US" altLang="zh-CN" dirty="0" err="1"/>
              <a:t>cout</a:t>
            </a:r>
            <a:r>
              <a:rPr lang="en-US" altLang="zh-CN" dirty="0"/>
              <a:t> &lt;&lt; "First time output:" &lt;&lt; </a:t>
            </a:r>
            <a:r>
              <a:rPr lang="en-US" altLang="zh-CN" dirty="0" err="1"/>
              <a:t>endl</a:t>
            </a:r>
            <a:r>
              <a:rPr lang="en-US" altLang="zh-CN" dirty="0"/>
              <a:t>;	</a:t>
            </a:r>
          </a:p>
          <a:p>
            <a:pPr marL="365760" indent="-256032" eaLnBrk="1" fontAlgn="auto" hangingPunct="1">
              <a:spcAft>
                <a:spcPts val="0"/>
              </a:spcAft>
              <a:buClr>
                <a:schemeClr val="accent3"/>
              </a:buClr>
              <a:buFont typeface="Georgia"/>
              <a:buNone/>
              <a:defRPr/>
            </a:pPr>
            <a:r>
              <a:rPr lang="en-US" altLang="zh-CN" dirty="0"/>
              <a:t>	</a:t>
            </a:r>
            <a:r>
              <a:rPr lang="en-US" altLang="zh-CN" dirty="0">
                <a:solidFill>
                  <a:srgbClr val="C00000"/>
                </a:solidFill>
              </a:rPr>
              <a:t>//</a:t>
            </a:r>
            <a:r>
              <a:rPr lang="zh-CN" altLang="en-US" dirty="0">
                <a:solidFill>
                  <a:srgbClr val="C00000"/>
                </a:solidFill>
              </a:rPr>
              <a:t>引用具有文件作用域的对象：</a:t>
            </a:r>
          </a:p>
          <a:p>
            <a:pPr marL="365760" indent="-256032" eaLnBrk="1" fontAlgn="auto" hangingPunct="1">
              <a:spcAft>
                <a:spcPts val="0"/>
              </a:spcAft>
              <a:buClr>
                <a:schemeClr val="accent3"/>
              </a:buClr>
              <a:buFont typeface="Georgia"/>
              <a:buNone/>
              <a:defRPr/>
            </a:pPr>
            <a:r>
              <a:rPr lang="zh-CN" altLang="en-US" dirty="0">
                <a:solidFill>
                  <a:srgbClr val="C00000"/>
                </a:solidFill>
              </a:rPr>
              <a:t>	</a:t>
            </a:r>
            <a:r>
              <a:rPr lang="en-US" altLang="zh-CN" dirty="0" err="1">
                <a:solidFill>
                  <a:srgbClr val="C00000"/>
                </a:solidFill>
              </a:rPr>
              <a:t>globClock</a:t>
            </a:r>
            <a:r>
              <a:rPr lang="en-US" altLang="zh-CN" dirty="0" err="1"/>
              <a:t>.</a:t>
            </a:r>
            <a:r>
              <a:rPr lang="en-US" altLang="zh-CN" dirty="0" err="1">
                <a:solidFill>
                  <a:srgbClr val="0070C0"/>
                </a:solidFill>
              </a:rPr>
              <a:t>showTime</a:t>
            </a:r>
            <a:r>
              <a:rPr lang="en-US" altLang="zh-CN" sz="2600" dirty="0">
                <a:solidFill>
                  <a:srgbClr val="0070C0"/>
                </a:solidFill>
              </a:rPr>
              <a:t>();//</a:t>
            </a:r>
            <a:r>
              <a:rPr lang="zh-CN" altLang="en-US" sz="2600" dirty="0">
                <a:solidFill>
                  <a:srgbClr val="0070C0"/>
                </a:solidFill>
              </a:rPr>
              <a:t>对象的成员函数具有类作用域</a:t>
            </a:r>
            <a:endParaRPr lang="zh-CN" altLang="en-US" dirty="0">
              <a:solidFill>
                <a:srgbClr val="0070C0"/>
              </a:solidFill>
            </a:endParaRPr>
          </a:p>
          <a:p>
            <a:pPr marL="365760" indent="-256032" eaLnBrk="1" fontAlgn="auto" hangingPunct="1">
              <a:spcAft>
                <a:spcPts val="0"/>
              </a:spcAft>
              <a:buClr>
                <a:schemeClr val="accent3"/>
              </a:buClr>
              <a:buFont typeface="Georgia"/>
              <a:buNone/>
              <a:defRPr/>
            </a:pPr>
            <a:r>
              <a:rPr lang="zh-CN" altLang="en-US" dirty="0"/>
              <a:t>	</a:t>
            </a:r>
            <a:r>
              <a:rPr lang="en-US" altLang="zh-CN" dirty="0" err="1">
                <a:solidFill>
                  <a:srgbClr val="C00000"/>
                </a:solidFill>
              </a:rPr>
              <a:t>globClock</a:t>
            </a:r>
            <a:r>
              <a:rPr lang="en-US" altLang="zh-CN" dirty="0" err="1"/>
              <a:t>.</a:t>
            </a:r>
            <a:r>
              <a:rPr lang="en-US" altLang="zh-CN" dirty="0" err="1">
                <a:solidFill>
                  <a:srgbClr val="0070C0"/>
                </a:solidFill>
              </a:rPr>
              <a:t>setTime</a:t>
            </a:r>
            <a:r>
              <a:rPr lang="en-US" altLang="zh-CN" dirty="0">
                <a:solidFill>
                  <a:srgbClr val="0070C0"/>
                </a:solidFill>
              </a:rPr>
              <a:t>(8,30,30)</a:t>
            </a:r>
            <a:r>
              <a:rPr lang="en-US" altLang="zh-CN" dirty="0"/>
              <a:t>;	</a:t>
            </a:r>
          </a:p>
          <a:p>
            <a:pPr marL="365760" indent="-256032" eaLnBrk="1" fontAlgn="auto" hangingPunct="1">
              <a:spcAft>
                <a:spcPts val="0"/>
              </a:spcAft>
              <a:buClr>
                <a:schemeClr val="accent3"/>
              </a:buClr>
              <a:buFont typeface="Georgia"/>
              <a:buNone/>
              <a:defRPr/>
            </a:pPr>
            <a:r>
              <a:rPr lang="en-US" altLang="zh-CN" dirty="0"/>
              <a:t>	Clock </a:t>
            </a:r>
            <a:r>
              <a:rPr lang="en-US" altLang="zh-CN" dirty="0" err="1">
                <a:solidFill>
                  <a:schemeClr val="accent6">
                    <a:lumMod val="75000"/>
                  </a:schemeClr>
                </a:solidFill>
              </a:rPr>
              <a:t>myClock</a:t>
            </a:r>
            <a:r>
              <a:rPr lang="en-US" altLang="zh-CN" dirty="0"/>
              <a:t>(</a:t>
            </a:r>
            <a:r>
              <a:rPr lang="en-US" altLang="zh-CN" dirty="0" err="1"/>
              <a:t>globClock</a:t>
            </a:r>
            <a:r>
              <a:rPr lang="en-US" altLang="zh-CN" dirty="0"/>
              <a:t>); </a:t>
            </a:r>
          </a:p>
          <a:p>
            <a:pPr marL="365760" indent="-256032" eaLnBrk="1" fontAlgn="auto" hangingPunct="1">
              <a:spcAft>
                <a:spcPts val="0"/>
              </a:spcAft>
              <a:buClr>
                <a:schemeClr val="accent3"/>
              </a:buClr>
              <a:buFont typeface="Georgia"/>
              <a:buNone/>
              <a:defRPr/>
            </a:pPr>
            <a:r>
              <a:rPr lang="en-US" altLang="zh-CN" dirty="0"/>
              <a:t>        </a:t>
            </a:r>
            <a:r>
              <a:rPr lang="en-US" altLang="zh-CN" dirty="0">
                <a:solidFill>
                  <a:schemeClr val="accent6">
                    <a:lumMod val="75000"/>
                  </a:schemeClr>
                </a:solidFill>
              </a:rPr>
              <a:t>//</a:t>
            </a:r>
            <a:r>
              <a:rPr lang="zh-CN" altLang="en-US" dirty="0">
                <a:solidFill>
                  <a:schemeClr val="accent6">
                    <a:lumMod val="75000"/>
                  </a:schemeClr>
                </a:solidFill>
              </a:rPr>
              <a:t>声明具有块作用域的对象</a:t>
            </a:r>
            <a:r>
              <a:rPr lang="en-US" altLang="zh-CN" dirty="0" err="1">
                <a:solidFill>
                  <a:schemeClr val="accent6">
                    <a:lumMod val="75000"/>
                  </a:schemeClr>
                </a:solidFill>
              </a:rPr>
              <a:t>myClock</a:t>
            </a:r>
            <a:endParaRPr lang="en-US" altLang="zh-CN" dirty="0">
              <a:solidFill>
                <a:schemeClr val="accent6">
                  <a:lumMod val="75000"/>
                </a:schemeClr>
              </a:solidFill>
            </a:endParaRPr>
          </a:p>
          <a:p>
            <a:pPr marL="365760" indent="-256032" eaLnBrk="1" fontAlgn="auto" hangingPunct="1">
              <a:spcAft>
                <a:spcPts val="0"/>
              </a:spcAft>
              <a:buClr>
                <a:schemeClr val="accent3"/>
              </a:buClr>
              <a:buFont typeface="Georgia"/>
              <a:buNone/>
              <a:defRPr/>
            </a:pPr>
            <a:r>
              <a:rPr lang="en-US" altLang="zh-CN" dirty="0"/>
              <a:t>	</a:t>
            </a:r>
            <a:r>
              <a:rPr lang="en-US" altLang="zh-CN" dirty="0" err="1"/>
              <a:t>cout</a:t>
            </a:r>
            <a:r>
              <a:rPr lang="en-US" altLang="zh-CN" dirty="0"/>
              <a:t>&lt;&lt;"Second time output:"&lt;&lt;</a:t>
            </a:r>
            <a:r>
              <a:rPr lang="en-US" altLang="zh-CN" dirty="0" err="1"/>
              <a:t>endl</a:t>
            </a:r>
            <a:r>
              <a:rPr lang="en-US" altLang="zh-CN" dirty="0"/>
              <a:t>;	</a:t>
            </a:r>
          </a:p>
          <a:p>
            <a:pPr marL="365760" indent="-256032" eaLnBrk="1" fontAlgn="auto" hangingPunct="1">
              <a:spcAft>
                <a:spcPts val="0"/>
              </a:spcAft>
              <a:buClr>
                <a:schemeClr val="accent3"/>
              </a:buClr>
              <a:buFont typeface="Georgia"/>
              <a:buNone/>
              <a:defRPr/>
            </a:pPr>
            <a:r>
              <a:rPr lang="en-US" altLang="zh-CN" dirty="0"/>
              <a:t>	</a:t>
            </a:r>
            <a:r>
              <a:rPr lang="en-US" altLang="zh-CN" dirty="0" err="1">
                <a:solidFill>
                  <a:schemeClr val="accent6">
                    <a:lumMod val="75000"/>
                  </a:schemeClr>
                </a:solidFill>
              </a:rPr>
              <a:t>myClock</a:t>
            </a:r>
            <a:r>
              <a:rPr lang="en-US" altLang="zh-CN" dirty="0" err="1"/>
              <a:t>.showTime</a:t>
            </a:r>
            <a:r>
              <a:rPr lang="en-US" altLang="zh-CN" dirty="0"/>
              <a:t>();	//</a:t>
            </a:r>
            <a:r>
              <a:rPr lang="zh-CN" altLang="en-US" dirty="0"/>
              <a:t>引用具有块作用域的对象</a:t>
            </a:r>
            <a:endParaRPr lang="en-US" altLang="zh-CN" dirty="0"/>
          </a:p>
          <a:p>
            <a:pPr marL="365760" indent="-256032" eaLnBrk="1" fontAlgn="auto" hangingPunct="1">
              <a:spcAft>
                <a:spcPts val="0"/>
              </a:spcAft>
              <a:buClr>
                <a:schemeClr val="accent3"/>
              </a:buClr>
              <a:buFont typeface="Georgia"/>
              <a:buNone/>
              <a:defRPr/>
            </a:pPr>
            <a:r>
              <a:rPr lang="en-US" altLang="zh-CN" dirty="0"/>
              <a:t>	return 0;</a:t>
            </a:r>
            <a:endParaRPr lang="zh-CN" altLang="en-US" dirty="0"/>
          </a:p>
          <a:p>
            <a:pPr marL="365760" indent="-256032" eaLnBrk="1" fontAlgn="auto" hangingPunct="1">
              <a:spcAft>
                <a:spcPts val="0"/>
              </a:spcAft>
              <a:buClr>
                <a:schemeClr val="accent3"/>
              </a:buClr>
              <a:buFont typeface="Georgia"/>
              <a:buNone/>
              <a:defRPr/>
            </a:pPr>
            <a:r>
              <a:rPr lang="en-US" altLang="zh-CN" dirty="0"/>
              <a:t>}</a:t>
            </a:r>
          </a:p>
        </p:txBody>
      </p:sp>
      <p:sp>
        <p:nvSpPr>
          <p:cNvPr id="30725" name="标题 1"/>
          <p:cNvSpPr>
            <a:spLocks noGrp="1"/>
          </p:cNvSpPr>
          <p:nvPr>
            <p:ph type="title"/>
          </p:nvPr>
        </p:nvSpPr>
        <p:spPr>
          <a:xfrm>
            <a:off x="6572250" y="5715000"/>
            <a:ext cx="2571750" cy="923925"/>
          </a:xfrm>
          <a:solidFill>
            <a:schemeClr val="bg1"/>
          </a:solidFill>
        </p:spPr>
        <p:txBody>
          <a:bodyPr/>
          <a:lstStyle/>
          <a:p>
            <a:pPr eaLnBrk="1" hangingPunct="1"/>
            <a:r>
              <a:rPr lang="zh-CN" altLang="en-US"/>
              <a:t>例</a:t>
            </a:r>
            <a:r>
              <a:rPr lang="en-US" altLang="zh-CN"/>
              <a:t>5-3</a:t>
            </a:r>
            <a:r>
              <a:rPr lang="zh-CN" altLang="en-US"/>
              <a:t> 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16</a:t>
            </a:fld>
            <a:endParaRPr lang="en-US" altLang="zh-CN" dirty="0"/>
          </a:p>
        </p:txBody>
      </p:sp>
      <p:sp>
        <p:nvSpPr>
          <p:cNvPr id="7"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Tree>
    <p:extLst>
      <p:ext uri="{BB962C8B-B14F-4D97-AF65-F5344CB8AC3E}">
        <p14:creationId xmlns:p14="http://schemas.microsoft.com/office/powerpoint/2010/main" val="79014350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609600" y="1752600"/>
            <a:ext cx="7924800" cy="4495800"/>
          </a:xfrm>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dirty="0"/>
              <a:t>程序的运行结果为：</a:t>
            </a:r>
          </a:p>
          <a:p>
            <a:pPr marL="365760" indent="-256032" eaLnBrk="1" fontAlgn="auto" hangingPunct="1">
              <a:spcAft>
                <a:spcPts val="0"/>
              </a:spcAft>
              <a:buClr>
                <a:schemeClr val="accent3"/>
              </a:buClr>
              <a:buFont typeface="Georgia"/>
              <a:buNone/>
              <a:defRPr/>
            </a:pPr>
            <a:r>
              <a:rPr lang="en-US" altLang="zh-CN" dirty="0"/>
              <a:t>First time output:</a:t>
            </a:r>
          </a:p>
          <a:p>
            <a:pPr marL="365760" indent="-256032" eaLnBrk="1" fontAlgn="auto" hangingPunct="1">
              <a:spcAft>
                <a:spcPts val="0"/>
              </a:spcAft>
              <a:buClr>
                <a:schemeClr val="accent3"/>
              </a:buClr>
              <a:buFont typeface="Georgia"/>
              <a:buNone/>
              <a:defRPr/>
            </a:pPr>
            <a:r>
              <a:rPr lang="en-US" altLang="zh-CN" dirty="0"/>
              <a:t>0:0:0</a:t>
            </a:r>
          </a:p>
          <a:p>
            <a:pPr marL="365760" indent="-256032" eaLnBrk="1" fontAlgn="auto" hangingPunct="1">
              <a:spcAft>
                <a:spcPts val="0"/>
              </a:spcAft>
              <a:buClr>
                <a:schemeClr val="accent3"/>
              </a:buClr>
              <a:buFont typeface="Georgia"/>
              <a:buNone/>
              <a:defRPr/>
            </a:pPr>
            <a:r>
              <a:rPr lang="en-US" altLang="zh-CN" dirty="0"/>
              <a:t>Second time output:</a:t>
            </a:r>
          </a:p>
          <a:p>
            <a:pPr marL="365760" indent="-256032" eaLnBrk="1" fontAlgn="auto" hangingPunct="1">
              <a:spcAft>
                <a:spcPts val="0"/>
              </a:spcAft>
              <a:buClr>
                <a:schemeClr val="accent3"/>
              </a:buClr>
              <a:buFont typeface="Georgia"/>
              <a:buNone/>
              <a:defRPr/>
            </a:pPr>
            <a:r>
              <a:rPr lang="en-US" altLang="zh-CN" dirty="0"/>
              <a:t>8:30:30</a:t>
            </a:r>
          </a:p>
        </p:txBody>
      </p:sp>
      <p:sp>
        <p:nvSpPr>
          <p:cNvPr id="31747" name="标题 5"/>
          <p:cNvSpPr>
            <a:spLocks noGrp="1"/>
          </p:cNvSpPr>
          <p:nvPr>
            <p:ph type="title"/>
          </p:nvPr>
        </p:nvSpPr>
        <p:spPr>
          <a:xfrm>
            <a:off x="0" y="950913"/>
            <a:ext cx="6704013" cy="954087"/>
          </a:xfrm>
        </p:spPr>
        <p:txBody>
          <a:bodyPr/>
          <a:lstStyle/>
          <a:p>
            <a:pPr algn="l" eaLnBrk="1" hangingPunct="1"/>
            <a:r>
              <a:rPr lang="zh-CN" altLang="en-US"/>
              <a:t>例</a:t>
            </a:r>
            <a:r>
              <a:rPr lang="en-US" altLang="zh-CN"/>
              <a:t>5-3</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17</a:t>
            </a:fld>
            <a:endParaRPr lang="en-US" altLang="zh-CN" dirty="0"/>
          </a:p>
        </p:txBody>
      </p:sp>
      <p:sp>
        <p:nvSpPr>
          <p:cNvPr id="8"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Tree>
    <p:extLst>
      <p:ext uri="{BB962C8B-B14F-4D97-AF65-F5344CB8AC3E}">
        <p14:creationId xmlns:p14="http://schemas.microsoft.com/office/powerpoint/2010/main" val="31504305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ChangeArrowheads="1"/>
          </p:cNvSpPr>
          <p:nvPr/>
        </p:nvSpPr>
        <p:spPr bwMode="auto">
          <a:xfrm>
            <a:off x="1828800" y="0"/>
            <a:ext cx="5486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r>
              <a:rPr lang="en-US" altLang="zh-CN" sz="3200" b="1" dirty="0">
                <a:solidFill>
                  <a:srgbClr val="003870"/>
                </a:solidFill>
                <a:effectLst>
                  <a:outerShdw blurRad="38100" dist="38100" dir="2700000" algn="tl">
                    <a:srgbClr val="C0C0C0"/>
                  </a:outerShdw>
                </a:effectLst>
                <a:latin typeface="+mj-lt"/>
                <a:ea typeface="+mj-ea"/>
                <a:cs typeface="+mj-cs"/>
              </a:rPr>
              <a:t>5.X </a:t>
            </a:r>
            <a:r>
              <a:rPr lang="zh-CN" altLang="en-US" sz="3200" b="1" dirty="0">
                <a:solidFill>
                  <a:srgbClr val="003870"/>
                </a:solidFill>
                <a:effectLst>
                  <a:outerShdw blurRad="38100" dist="38100" dir="2700000" algn="tl">
                    <a:srgbClr val="C0C0C0"/>
                  </a:outerShdw>
                </a:effectLst>
                <a:latin typeface="+mj-lt"/>
                <a:ea typeface="+mj-ea"/>
                <a:cs typeface="+mj-cs"/>
              </a:rPr>
              <a:t>数据与函数</a:t>
            </a:r>
          </a:p>
        </p:txBody>
      </p:sp>
      <p:sp>
        <p:nvSpPr>
          <p:cNvPr id="589827" name="Text Box 3"/>
          <p:cNvSpPr txBox="1">
            <a:spLocks noChangeArrowheads="1"/>
          </p:cNvSpPr>
          <p:nvPr/>
        </p:nvSpPr>
        <p:spPr bwMode="auto">
          <a:xfrm>
            <a:off x="609599" y="1600200"/>
            <a:ext cx="784860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latin typeface="+mj-ea"/>
                <a:ea typeface="+mj-ea"/>
              </a:rPr>
              <a:t>面向过程：</a:t>
            </a:r>
            <a:r>
              <a:rPr lang="zh-CN" altLang="en-US" sz="2800" b="1" dirty="0">
                <a:latin typeface="+mj-ea"/>
                <a:ea typeface="+mj-ea"/>
              </a:rPr>
              <a:t>数据结构＋算法＝程序设计</a:t>
            </a:r>
          </a:p>
          <a:p>
            <a:endParaRPr lang="zh-CN" altLang="en-US" sz="2800" b="1" dirty="0">
              <a:latin typeface="+mj-ea"/>
              <a:ea typeface="+mj-ea"/>
            </a:endParaRPr>
          </a:p>
          <a:p>
            <a:r>
              <a:rPr lang="zh-CN" altLang="en-US" sz="2800" dirty="0">
                <a:latin typeface="+mj-ea"/>
                <a:ea typeface="+mj-ea"/>
              </a:rPr>
              <a:t>面向对象：</a:t>
            </a:r>
            <a:r>
              <a:rPr lang="zh-CN" altLang="en-US" sz="2800" b="1" dirty="0">
                <a:latin typeface="+mj-ea"/>
                <a:ea typeface="+mj-ea"/>
              </a:rPr>
              <a:t>数据结构＋算法＝对象</a:t>
            </a:r>
          </a:p>
          <a:p>
            <a:endParaRPr lang="zh-CN" altLang="en-US" sz="2800" b="1" dirty="0">
              <a:latin typeface="+mj-ea"/>
              <a:ea typeface="+mj-ea"/>
            </a:endParaRPr>
          </a:p>
          <a:p>
            <a:r>
              <a:rPr lang="zh-CN" altLang="en-US" sz="2800" b="1" dirty="0">
                <a:solidFill>
                  <a:srgbClr val="000066"/>
                </a:solidFill>
                <a:latin typeface="+mj-ea"/>
                <a:ea typeface="+mj-ea"/>
              </a:rPr>
              <a:t>数据与函数：</a:t>
            </a:r>
          </a:p>
          <a:p>
            <a:endParaRPr lang="zh-CN" altLang="en-US" sz="2800" b="1" dirty="0">
              <a:latin typeface="+mj-ea"/>
              <a:ea typeface="+mj-ea"/>
            </a:endParaRPr>
          </a:p>
          <a:p>
            <a:r>
              <a:rPr lang="zh-CN" altLang="en-US" sz="2800" b="1" dirty="0">
                <a:latin typeface="+mj-ea"/>
                <a:ea typeface="+mj-ea"/>
              </a:rPr>
              <a:t>（１）函数对数据的访问权限；</a:t>
            </a:r>
          </a:p>
          <a:p>
            <a:r>
              <a:rPr lang="zh-CN" altLang="en-US" sz="2800" b="1" dirty="0">
                <a:latin typeface="+mj-ea"/>
                <a:ea typeface="+mj-ea"/>
              </a:rPr>
              <a:t>（２）函数之间的数据共享以及对共享数据的保护。</a:t>
            </a:r>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18</a:t>
            </a:fld>
            <a:endParaRPr lang="en-US" altLang="zh-CN" dirty="0"/>
          </a:p>
        </p:txBody>
      </p:sp>
    </p:spTree>
    <p:extLst>
      <p:ext uri="{BB962C8B-B14F-4D97-AF65-F5344CB8AC3E}">
        <p14:creationId xmlns:p14="http://schemas.microsoft.com/office/powerpoint/2010/main" val="163194379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ChangeArrowheads="1"/>
          </p:cNvSpPr>
          <p:nvPr/>
        </p:nvSpPr>
        <p:spPr bwMode="auto">
          <a:xfrm>
            <a:off x="4160922" y="1371600"/>
            <a:ext cx="47244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0"/>
              </a:spcBef>
            </a:pPr>
            <a:r>
              <a:rPr lang="zh-CN" altLang="en-US" sz="2800" b="1" dirty="0">
                <a:solidFill>
                  <a:srgbClr val="000000"/>
                </a:solidFill>
                <a:latin typeface="+mn-lt"/>
                <a:ea typeface="+mn-ea"/>
              </a:rPr>
              <a:t>（</a:t>
            </a:r>
            <a:r>
              <a:rPr lang="en-US" altLang="zh-CN" sz="2800" b="1" dirty="0">
                <a:solidFill>
                  <a:srgbClr val="000000"/>
                </a:solidFill>
                <a:latin typeface="+mn-lt"/>
                <a:ea typeface="+mn-ea"/>
              </a:rPr>
              <a:t>1</a:t>
            </a:r>
            <a:r>
              <a:rPr lang="zh-CN" altLang="en-US" sz="2800" b="1" dirty="0">
                <a:solidFill>
                  <a:srgbClr val="000000"/>
                </a:solidFill>
                <a:latin typeface="+mn-lt"/>
                <a:ea typeface="+mn-ea"/>
              </a:rPr>
              <a:t>）在</a:t>
            </a:r>
            <a:r>
              <a:rPr lang="zh-CN" altLang="en-US" sz="2800" b="1" dirty="0">
                <a:solidFill>
                  <a:srgbClr val="FF0000"/>
                </a:solidFill>
                <a:latin typeface="+mn-lt"/>
                <a:ea typeface="+mn-ea"/>
              </a:rPr>
              <a:t>函数内部</a:t>
            </a:r>
            <a:r>
              <a:rPr lang="zh-CN" altLang="en-US" sz="2800" b="1" dirty="0">
                <a:solidFill>
                  <a:srgbClr val="000000"/>
                </a:solidFill>
                <a:latin typeface="+mn-lt"/>
                <a:ea typeface="+mn-ea"/>
              </a:rPr>
              <a:t>定义的变量</a:t>
            </a:r>
          </a:p>
          <a:p>
            <a:pPr>
              <a:lnSpc>
                <a:spcPct val="150000"/>
              </a:lnSpc>
              <a:spcBef>
                <a:spcPts val="0"/>
              </a:spcBef>
            </a:pPr>
            <a:r>
              <a:rPr lang="zh-CN" altLang="en-US" sz="2800" b="1" dirty="0">
                <a:solidFill>
                  <a:srgbClr val="000000"/>
                </a:solidFill>
                <a:latin typeface="+mn-lt"/>
                <a:ea typeface="+mn-ea"/>
              </a:rPr>
              <a:t>（</a:t>
            </a:r>
            <a:r>
              <a:rPr lang="en-US" altLang="zh-CN" sz="2800" b="1" dirty="0">
                <a:solidFill>
                  <a:srgbClr val="000000"/>
                </a:solidFill>
                <a:latin typeface="+mn-lt"/>
                <a:ea typeface="+mn-ea"/>
              </a:rPr>
              <a:t>2</a:t>
            </a:r>
            <a:r>
              <a:rPr lang="zh-CN" altLang="en-US" sz="2800" b="1" dirty="0">
                <a:solidFill>
                  <a:srgbClr val="000000"/>
                </a:solidFill>
                <a:latin typeface="+mn-lt"/>
                <a:ea typeface="+mn-ea"/>
              </a:rPr>
              <a:t>）</a:t>
            </a:r>
            <a:r>
              <a:rPr lang="en-US" altLang="zh-CN" sz="2800" b="1" dirty="0">
                <a:solidFill>
                  <a:srgbClr val="000000"/>
                </a:solidFill>
                <a:latin typeface="+mn-lt"/>
                <a:ea typeface="+mn-ea"/>
              </a:rPr>
              <a:t>auto </a:t>
            </a:r>
            <a:r>
              <a:rPr lang="zh-CN" altLang="en-US" sz="2800" b="1" dirty="0">
                <a:solidFill>
                  <a:srgbClr val="000000"/>
                </a:solidFill>
                <a:latin typeface="+mn-lt"/>
                <a:ea typeface="+mn-ea"/>
              </a:rPr>
              <a:t>可省，在栈中分配</a:t>
            </a:r>
          </a:p>
          <a:p>
            <a:pPr>
              <a:lnSpc>
                <a:spcPct val="150000"/>
              </a:lnSpc>
              <a:spcBef>
                <a:spcPts val="0"/>
              </a:spcBef>
            </a:pPr>
            <a:r>
              <a:rPr lang="zh-CN" altLang="en-US" sz="2800" b="1" dirty="0">
                <a:solidFill>
                  <a:srgbClr val="000000"/>
                </a:solidFill>
                <a:latin typeface="+mn-lt"/>
                <a:ea typeface="+mn-ea"/>
              </a:rPr>
              <a:t>（</a:t>
            </a:r>
            <a:r>
              <a:rPr lang="en-US" altLang="zh-CN" sz="2800" b="1" dirty="0">
                <a:solidFill>
                  <a:srgbClr val="000000"/>
                </a:solidFill>
                <a:latin typeface="+mn-lt"/>
                <a:ea typeface="+mn-ea"/>
              </a:rPr>
              <a:t>3</a:t>
            </a:r>
            <a:r>
              <a:rPr lang="zh-CN" altLang="en-US" sz="2800" b="1" dirty="0">
                <a:solidFill>
                  <a:srgbClr val="000000"/>
                </a:solidFill>
                <a:latin typeface="+mn-lt"/>
                <a:ea typeface="+mn-ea"/>
              </a:rPr>
              <a:t>）只在本函数中使用</a:t>
            </a:r>
          </a:p>
          <a:p>
            <a:pPr>
              <a:lnSpc>
                <a:spcPct val="150000"/>
              </a:lnSpc>
              <a:spcBef>
                <a:spcPts val="0"/>
              </a:spcBef>
            </a:pPr>
            <a:r>
              <a:rPr lang="zh-CN" altLang="en-US" sz="2800" b="1" dirty="0">
                <a:solidFill>
                  <a:srgbClr val="000000"/>
                </a:solidFill>
                <a:latin typeface="+mn-lt"/>
                <a:ea typeface="+mn-ea"/>
              </a:rPr>
              <a:t>（</a:t>
            </a:r>
            <a:r>
              <a:rPr lang="en-US" altLang="zh-CN" sz="2800" b="1" dirty="0">
                <a:solidFill>
                  <a:srgbClr val="000000"/>
                </a:solidFill>
                <a:latin typeface="+mn-lt"/>
                <a:ea typeface="+mn-ea"/>
              </a:rPr>
              <a:t>4</a:t>
            </a:r>
            <a:r>
              <a:rPr lang="zh-CN" altLang="en-US" sz="2800" b="1" dirty="0">
                <a:solidFill>
                  <a:srgbClr val="000000"/>
                </a:solidFill>
                <a:latin typeface="+mn-lt"/>
                <a:ea typeface="+mn-ea"/>
              </a:rPr>
              <a:t>）不初始化，则为任意值</a:t>
            </a:r>
          </a:p>
          <a:p>
            <a:pPr>
              <a:lnSpc>
                <a:spcPct val="150000"/>
              </a:lnSpc>
              <a:spcBef>
                <a:spcPts val="0"/>
              </a:spcBef>
              <a:buSzPct val="50000"/>
              <a:buFont typeface="Monotype Sorts" pitchFamily="2" charset="2"/>
              <a:buChar char="n"/>
            </a:pPr>
            <a:r>
              <a:rPr lang="zh-CN" altLang="en-US" sz="2800" b="1" dirty="0">
                <a:latin typeface="+mn-lt"/>
                <a:ea typeface="+mn-ea"/>
              </a:rPr>
              <a:t>数据存储在局部对象中，通过参数传递实现共享</a:t>
            </a:r>
            <a:r>
              <a:rPr lang="en-US" altLang="zh-CN" sz="2800" b="1" dirty="0">
                <a:latin typeface="+mn-lt"/>
                <a:ea typeface="+mn-ea"/>
              </a:rPr>
              <a:t>——</a:t>
            </a:r>
            <a:r>
              <a:rPr lang="zh-CN" altLang="en-US" sz="2800" b="1" dirty="0">
                <a:latin typeface="+mn-lt"/>
                <a:ea typeface="+mn-ea"/>
              </a:rPr>
              <a:t>函数间的参数传递。</a:t>
            </a:r>
          </a:p>
        </p:txBody>
      </p:sp>
      <p:sp>
        <p:nvSpPr>
          <p:cNvPr id="590851" name="Rectangle 3"/>
          <p:cNvSpPr>
            <a:spLocks noChangeArrowheads="1"/>
          </p:cNvSpPr>
          <p:nvPr/>
        </p:nvSpPr>
        <p:spPr bwMode="auto">
          <a:xfrm>
            <a:off x="2584588" y="164812"/>
            <a:ext cx="389241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r>
              <a:rPr lang="en-US" altLang="zh-CN" sz="3200" b="1" dirty="0">
                <a:solidFill>
                  <a:srgbClr val="003870"/>
                </a:solidFill>
                <a:effectLst>
                  <a:outerShdw blurRad="38100" dist="38100" dir="2700000" algn="tl">
                    <a:srgbClr val="C0C0C0"/>
                  </a:outerShdw>
                </a:effectLst>
                <a:latin typeface="+mj-lt"/>
                <a:ea typeface="+mj-ea"/>
                <a:cs typeface="+mj-cs"/>
              </a:rPr>
              <a:t>5.X.1 </a:t>
            </a:r>
            <a:r>
              <a:rPr lang="zh-CN" altLang="en-US" sz="3200" b="1" dirty="0">
                <a:solidFill>
                  <a:srgbClr val="003870"/>
                </a:solidFill>
                <a:effectLst>
                  <a:outerShdw blurRad="38100" dist="38100" dir="2700000" algn="tl">
                    <a:srgbClr val="C0C0C0"/>
                  </a:outerShdw>
                </a:effectLst>
                <a:latin typeface="+mj-lt"/>
                <a:ea typeface="+mj-ea"/>
                <a:cs typeface="+mj-cs"/>
              </a:rPr>
              <a:t>局部变量</a:t>
            </a:r>
          </a:p>
        </p:txBody>
      </p:sp>
      <p:sp>
        <p:nvSpPr>
          <p:cNvPr id="590852" name="Text Box 4"/>
          <p:cNvSpPr txBox="1">
            <a:spLocks noChangeArrowheads="1"/>
          </p:cNvSpPr>
          <p:nvPr/>
        </p:nvSpPr>
        <p:spPr bwMode="auto">
          <a:xfrm>
            <a:off x="0" y="1295400"/>
            <a:ext cx="373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n-lt"/>
                <a:ea typeface="+mn-ea"/>
              </a:rPr>
              <a:t>1. </a:t>
            </a:r>
            <a:r>
              <a:rPr lang="zh-CN" altLang="en-US" sz="2800" b="1" dirty="0">
                <a:latin typeface="+mn-lt"/>
                <a:ea typeface="+mn-ea"/>
              </a:rPr>
              <a:t>程序的内存形式</a:t>
            </a:r>
            <a:endParaRPr lang="zh-CN" altLang="en-US" sz="2800" dirty="0">
              <a:latin typeface="+mn-lt"/>
              <a:ea typeface="+mn-ea"/>
            </a:endParaRPr>
          </a:p>
        </p:txBody>
      </p:sp>
      <p:grpSp>
        <p:nvGrpSpPr>
          <p:cNvPr id="2" name="组合 1"/>
          <p:cNvGrpSpPr/>
          <p:nvPr/>
        </p:nvGrpSpPr>
        <p:grpSpPr>
          <a:xfrm>
            <a:off x="383006" y="2667000"/>
            <a:ext cx="3581400" cy="2138065"/>
            <a:chOff x="762000" y="2514600"/>
            <a:chExt cx="3581400" cy="2138065"/>
          </a:xfrm>
        </p:grpSpPr>
        <p:sp>
          <p:nvSpPr>
            <p:cNvPr id="590853" name="Text Box 5"/>
            <p:cNvSpPr txBox="1">
              <a:spLocks noChangeArrowheads="1"/>
            </p:cNvSpPr>
            <p:nvPr/>
          </p:nvSpPr>
          <p:spPr bwMode="auto">
            <a:xfrm>
              <a:off x="2590800" y="2590800"/>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3300"/>
                  </a:solidFill>
                  <a:latin typeface="+mn-lt"/>
                  <a:ea typeface="+mn-ea"/>
                </a:rPr>
                <a:t>代码区</a:t>
              </a:r>
              <a:endParaRPr lang="zh-CN" altLang="en-US" sz="2400" b="1">
                <a:latin typeface="+mn-lt"/>
                <a:ea typeface="+mn-ea"/>
              </a:endParaRPr>
            </a:p>
          </p:txBody>
        </p:sp>
        <p:sp>
          <p:nvSpPr>
            <p:cNvPr id="590854" name="Text Box 6"/>
            <p:cNvSpPr txBox="1">
              <a:spLocks noChangeArrowheads="1"/>
            </p:cNvSpPr>
            <p:nvPr/>
          </p:nvSpPr>
          <p:spPr bwMode="auto">
            <a:xfrm>
              <a:off x="2590800" y="31242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9900"/>
                  </a:solidFill>
                  <a:latin typeface="+mn-lt"/>
                  <a:ea typeface="+mn-ea"/>
                </a:rPr>
                <a:t>全局数据区</a:t>
              </a:r>
              <a:endParaRPr lang="zh-CN" altLang="en-US" sz="2400" dirty="0">
                <a:solidFill>
                  <a:srgbClr val="FF9900"/>
                </a:solidFill>
                <a:latin typeface="+mn-lt"/>
                <a:ea typeface="+mn-ea"/>
              </a:endParaRPr>
            </a:p>
          </p:txBody>
        </p:sp>
        <p:sp>
          <p:nvSpPr>
            <p:cNvPr id="590855" name="Text Box 7"/>
            <p:cNvSpPr txBox="1">
              <a:spLocks noChangeArrowheads="1"/>
            </p:cNvSpPr>
            <p:nvPr/>
          </p:nvSpPr>
          <p:spPr bwMode="auto">
            <a:xfrm>
              <a:off x="2590800" y="41910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990099"/>
                  </a:solidFill>
                  <a:latin typeface="+mn-lt"/>
                  <a:ea typeface="+mn-ea"/>
                </a:rPr>
                <a:t>栈区</a:t>
              </a:r>
              <a:endParaRPr lang="zh-CN" altLang="en-US" sz="2400" b="1">
                <a:latin typeface="+mn-lt"/>
                <a:ea typeface="+mn-ea"/>
              </a:endParaRPr>
            </a:p>
          </p:txBody>
        </p:sp>
        <p:grpSp>
          <p:nvGrpSpPr>
            <p:cNvPr id="590856" name="Group 8"/>
            <p:cNvGrpSpPr>
              <a:grpSpLocks/>
            </p:cNvGrpSpPr>
            <p:nvPr/>
          </p:nvGrpSpPr>
          <p:grpSpPr bwMode="auto">
            <a:xfrm>
              <a:off x="762000" y="2514600"/>
              <a:ext cx="1600200" cy="2133600"/>
              <a:chOff x="480" y="1584"/>
              <a:chExt cx="1008" cy="1344"/>
            </a:xfrm>
          </p:grpSpPr>
          <p:sp>
            <p:nvSpPr>
              <p:cNvPr id="590857" name="Rectangle 9"/>
              <p:cNvSpPr>
                <a:spLocks noChangeArrowheads="1"/>
              </p:cNvSpPr>
              <p:nvPr/>
            </p:nvSpPr>
            <p:spPr bwMode="auto">
              <a:xfrm>
                <a:off x="480" y="1584"/>
                <a:ext cx="1008" cy="134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590858" name="Line 10"/>
              <p:cNvSpPr>
                <a:spLocks noChangeShapeType="1"/>
              </p:cNvSpPr>
              <p:nvPr/>
            </p:nvSpPr>
            <p:spPr bwMode="auto">
              <a:xfrm>
                <a:off x="480" y="1920"/>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590859" name="Line 11"/>
              <p:cNvSpPr>
                <a:spLocks noChangeShapeType="1"/>
              </p:cNvSpPr>
              <p:nvPr/>
            </p:nvSpPr>
            <p:spPr bwMode="auto">
              <a:xfrm>
                <a:off x="480" y="2256"/>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590860" name="Line 12"/>
              <p:cNvSpPr>
                <a:spLocks noChangeShapeType="1"/>
              </p:cNvSpPr>
              <p:nvPr/>
            </p:nvSpPr>
            <p:spPr bwMode="auto">
              <a:xfrm>
                <a:off x="480" y="259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grpSp>
        <p:sp>
          <p:nvSpPr>
            <p:cNvPr id="590861" name="Text Box 13"/>
            <p:cNvSpPr txBox="1">
              <a:spLocks noChangeArrowheads="1"/>
            </p:cNvSpPr>
            <p:nvPr/>
          </p:nvSpPr>
          <p:spPr bwMode="auto">
            <a:xfrm>
              <a:off x="2590800" y="36576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99"/>
                  </a:solidFill>
                  <a:latin typeface="+mn-lt"/>
                  <a:ea typeface="+mn-ea"/>
                </a:rPr>
                <a:t>堆区</a:t>
              </a:r>
              <a:endParaRPr lang="zh-CN" altLang="en-US" sz="2400">
                <a:latin typeface="+mn-lt"/>
                <a:ea typeface="+mn-ea"/>
              </a:endParaRPr>
            </a:p>
          </p:txBody>
        </p:sp>
      </p:grpSp>
      <p:sp>
        <p:nvSpPr>
          <p:cNvPr id="1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19</a:t>
            </a:fld>
            <a:endParaRPr lang="en-US" altLang="zh-CN" dirty="0"/>
          </a:p>
        </p:txBody>
      </p:sp>
    </p:spTree>
    <p:extLst>
      <p:ext uri="{BB962C8B-B14F-4D97-AF65-F5344CB8AC3E}">
        <p14:creationId xmlns:p14="http://schemas.microsoft.com/office/powerpoint/2010/main" val="224974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0852"/>
                                        </p:tgtEl>
                                        <p:attrNameLst>
                                          <p:attrName>style.visibility</p:attrName>
                                        </p:attrNameLst>
                                      </p:cBhvr>
                                      <p:to>
                                        <p:strVal val="visible"/>
                                      </p:to>
                                    </p:set>
                                    <p:anim calcmode="lin" valueType="num">
                                      <p:cBhvr additive="base">
                                        <p:cTn id="7" dur="500" fill="hold"/>
                                        <p:tgtEl>
                                          <p:spTgt spid="590852"/>
                                        </p:tgtEl>
                                        <p:attrNameLst>
                                          <p:attrName>ppt_x</p:attrName>
                                        </p:attrNameLst>
                                      </p:cBhvr>
                                      <p:tavLst>
                                        <p:tav tm="0">
                                          <p:val>
                                            <p:strVal val="0-#ppt_w/2"/>
                                          </p:val>
                                        </p:tav>
                                        <p:tav tm="100000">
                                          <p:val>
                                            <p:strVal val="#ppt_x"/>
                                          </p:val>
                                        </p:tav>
                                      </p:tavLst>
                                    </p:anim>
                                    <p:anim calcmode="lin" valueType="num">
                                      <p:cBhvr additive="base">
                                        <p:cTn id="8" dur="500" fill="hold"/>
                                        <p:tgtEl>
                                          <p:spTgt spid="590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1219200" y="0"/>
            <a:ext cx="6704013" cy="954087"/>
          </a:xfrm>
        </p:spPr>
        <p:txBody>
          <a:bodyPr/>
          <a:lstStyle/>
          <a:p>
            <a:pPr eaLnBrk="1" hangingPunct="1"/>
            <a:r>
              <a:rPr lang="zh-CN" altLang="en-US" dirty="0"/>
              <a:t>目录</a:t>
            </a:r>
          </a:p>
        </p:txBody>
      </p:sp>
      <p:sp>
        <p:nvSpPr>
          <p:cNvPr id="4100" name="Rectangle 5"/>
          <p:cNvSpPr>
            <a:spLocks noGrp="1" noChangeArrowheads="1"/>
          </p:cNvSpPr>
          <p:nvPr>
            <p:ph idx="1"/>
          </p:nvPr>
        </p:nvSpPr>
        <p:spPr>
          <a:xfrm>
            <a:off x="914400" y="1371600"/>
            <a:ext cx="7467600" cy="4643437"/>
          </a:xfrm>
          <a:noFill/>
          <a:ln w="9525">
            <a:noFill/>
            <a:miter lim="800000"/>
            <a:headEnd/>
            <a:tailEnd/>
          </a:ln>
          <a:effectLst/>
        </p:spPr>
        <p:txBody>
          <a:bodyPr vert="horz" wrap="square" lIns="91440" tIns="45720" rIns="91440" bIns="45720" numCol="1" anchor="t" anchorCtr="0" compatLnSpc="1">
            <a:prstTxWarp prst="textNoShape">
              <a:avLst/>
            </a:prstTxWarp>
          </a:bodyPr>
          <a:lstStyle/>
          <a:p>
            <a:pPr marL="0" indent="0" eaLnBrk="1" hangingPunct="1">
              <a:lnSpc>
                <a:spcPct val="100000"/>
              </a:lnSpc>
              <a:buFont typeface="Georgia" panose="02040502050405020303" pitchFamily="18" charset="0"/>
              <a:buNone/>
            </a:pPr>
            <a:r>
              <a:rPr lang="en-US" altLang="zh-CN" sz="2800" dirty="0"/>
              <a:t>5.1  </a:t>
            </a:r>
            <a:r>
              <a:rPr lang="zh-CN" altLang="en-US" sz="2800" dirty="0"/>
              <a:t>标识符的作用域与可见性</a:t>
            </a:r>
            <a:endParaRPr lang="en-US" altLang="zh-CN" sz="2800" dirty="0"/>
          </a:p>
          <a:p>
            <a:pPr marL="0" indent="0" eaLnBrk="1" hangingPunct="1">
              <a:lnSpc>
                <a:spcPct val="100000"/>
              </a:lnSpc>
              <a:buFont typeface="Georgia" panose="02040502050405020303" pitchFamily="18" charset="0"/>
              <a:buNone/>
            </a:pPr>
            <a:r>
              <a:rPr lang="en-US" altLang="zh-CN" sz="2800" dirty="0"/>
              <a:t>5.2  </a:t>
            </a:r>
            <a:r>
              <a:rPr lang="zh-CN" altLang="en-US" sz="2800" dirty="0"/>
              <a:t>对象的生存期</a:t>
            </a:r>
            <a:endParaRPr lang="en-US" altLang="zh-CN" sz="2800" dirty="0"/>
          </a:p>
          <a:p>
            <a:pPr marL="0" indent="0" eaLnBrk="1" hangingPunct="1">
              <a:lnSpc>
                <a:spcPct val="100000"/>
              </a:lnSpc>
              <a:buFont typeface="Georgia" panose="02040502050405020303" pitchFamily="18" charset="0"/>
              <a:buNone/>
            </a:pPr>
            <a:r>
              <a:rPr lang="en-US" altLang="zh-CN" sz="2800" dirty="0"/>
              <a:t>5.3  </a:t>
            </a:r>
            <a:r>
              <a:rPr lang="zh-CN" altLang="en-US" sz="2800" dirty="0"/>
              <a:t>类的静态成员</a:t>
            </a:r>
            <a:endParaRPr lang="en-US" altLang="zh-CN" sz="2800" dirty="0"/>
          </a:p>
          <a:p>
            <a:pPr marL="0" indent="0" eaLnBrk="1" hangingPunct="1">
              <a:lnSpc>
                <a:spcPct val="100000"/>
              </a:lnSpc>
              <a:buFont typeface="Georgia" panose="02040502050405020303" pitchFamily="18" charset="0"/>
              <a:buNone/>
            </a:pPr>
            <a:r>
              <a:rPr lang="en-US" altLang="zh-CN" sz="2800" dirty="0"/>
              <a:t>5.4  </a:t>
            </a:r>
            <a:r>
              <a:rPr lang="zh-CN" altLang="en-US" sz="2800" dirty="0"/>
              <a:t>类的友元</a:t>
            </a:r>
            <a:endParaRPr lang="en-US" altLang="zh-CN" sz="2800" dirty="0"/>
          </a:p>
          <a:p>
            <a:pPr marL="0" indent="0" eaLnBrk="1" hangingPunct="1">
              <a:lnSpc>
                <a:spcPct val="100000"/>
              </a:lnSpc>
              <a:buFont typeface="Georgia" panose="02040502050405020303" pitchFamily="18" charset="0"/>
              <a:buNone/>
            </a:pPr>
            <a:r>
              <a:rPr lang="en-US" altLang="zh-CN" sz="2800" dirty="0"/>
              <a:t>5.5  </a:t>
            </a:r>
            <a:r>
              <a:rPr lang="zh-CN" altLang="en-US" sz="2800" dirty="0"/>
              <a:t>共享数据的保护</a:t>
            </a:r>
            <a:endParaRPr lang="en-US" altLang="zh-CN" sz="2800" dirty="0"/>
          </a:p>
          <a:p>
            <a:pPr marL="0" indent="0" eaLnBrk="1" hangingPunct="1">
              <a:lnSpc>
                <a:spcPct val="100000"/>
              </a:lnSpc>
              <a:buFont typeface="Georgia" panose="02040502050405020303" pitchFamily="18" charset="0"/>
              <a:buNone/>
            </a:pPr>
            <a:r>
              <a:rPr lang="en-US" altLang="zh-CN" sz="2800" dirty="0"/>
              <a:t>5.6  </a:t>
            </a:r>
            <a:r>
              <a:rPr lang="zh-CN" altLang="en-US" sz="2800" dirty="0"/>
              <a:t>多文件结构和编译预处理命令</a:t>
            </a:r>
            <a:endParaRPr lang="en-US" altLang="zh-CN" sz="2800" dirty="0"/>
          </a:p>
          <a:p>
            <a:pPr marL="0" indent="0" eaLnBrk="1" hangingPunct="1">
              <a:lnSpc>
                <a:spcPct val="100000"/>
              </a:lnSpc>
              <a:buFont typeface="Georgia" panose="02040502050405020303" pitchFamily="18" charset="0"/>
              <a:buNone/>
            </a:pPr>
            <a:r>
              <a:rPr lang="en-US" altLang="zh-CN" sz="2800" dirty="0"/>
              <a:t>5.7  </a:t>
            </a:r>
            <a:r>
              <a:rPr lang="zh-CN" altLang="en-US" sz="2800" dirty="0"/>
              <a:t>综合实例</a:t>
            </a:r>
            <a:r>
              <a:rPr lang="en-US" altLang="zh-CN" sz="2800" dirty="0"/>
              <a:t>——</a:t>
            </a:r>
            <a:r>
              <a:rPr lang="zh-CN" altLang="en-US" sz="2800" dirty="0"/>
              <a:t>个人银行账户管理程序</a:t>
            </a:r>
            <a:endParaRPr lang="en-US" altLang="zh-CN" sz="2800" dirty="0"/>
          </a:p>
          <a:p>
            <a:pPr marL="0" indent="0" eaLnBrk="1" hangingPunct="1">
              <a:lnSpc>
                <a:spcPct val="100000"/>
              </a:lnSpc>
              <a:buFont typeface="Georgia" panose="02040502050405020303" pitchFamily="18" charset="0"/>
              <a:buNone/>
            </a:pPr>
            <a:r>
              <a:rPr lang="en-US" altLang="zh-CN" sz="2800" dirty="0"/>
              <a:t>5.8  </a:t>
            </a:r>
            <a:r>
              <a:rPr lang="zh-CN" altLang="en-US" sz="2800" dirty="0"/>
              <a:t>深度探索</a:t>
            </a:r>
            <a:endParaRPr lang="en-US" altLang="zh-CN" sz="2800" dirty="0"/>
          </a:p>
          <a:p>
            <a:pPr marL="0" indent="0" eaLnBrk="1" hangingPunct="1">
              <a:lnSpc>
                <a:spcPct val="100000"/>
              </a:lnSpc>
              <a:buFont typeface="Georgia" panose="02040502050405020303" pitchFamily="18" charset="0"/>
              <a:buNone/>
            </a:pPr>
            <a:r>
              <a:rPr lang="en-US" altLang="zh-CN" sz="2800" dirty="0"/>
              <a:t>5.9  </a:t>
            </a:r>
            <a:r>
              <a:rPr lang="zh-CN" altLang="en-US" sz="2800" dirty="0"/>
              <a:t>小结</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a:t>
            </a:fld>
            <a:endParaRPr lang="en-US" altLang="zh-CN" dirty="0"/>
          </a:p>
        </p:txBody>
      </p:sp>
    </p:spTree>
    <p:extLst>
      <p:ext uri="{BB962C8B-B14F-4D97-AF65-F5344CB8AC3E}">
        <p14:creationId xmlns:p14="http://schemas.microsoft.com/office/powerpoint/2010/main" val="215913709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4648200" y="1066800"/>
            <a:ext cx="3505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00"/>
                </a:solidFill>
              </a:rPr>
              <a:t>例 </a:t>
            </a:r>
            <a:r>
              <a:rPr lang="en-US" altLang="zh-CN" sz="2000" b="1" dirty="0">
                <a:solidFill>
                  <a:srgbClr val="000000"/>
                </a:solidFill>
              </a:rPr>
              <a:t>ch5_1.cpp</a:t>
            </a:r>
          </a:p>
          <a:p>
            <a:r>
              <a:rPr lang="en-US" altLang="zh-CN" sz="2000" b="1" dirty="0">
                <a:solidFill>
                  <a:srgbClr val="000000"/>
                </a:solidFill>
              </a:rPr>
              <a:t>#include &lt;</a:t>
            </a:r>
            <a:r>
              <a:rPr lang="en-US" altLang="zh-CN" sz="2000" b="1" dirty="0" err="1">
                <a:solidFill>
                  <a:srgbClr val="000000"/>
                </a:solidFill>
              </a:rPr>
              <a:t>iostream.h</a:t>
            </a:r>
            <a:r>
              <a:rPr lang="en-US" altLang="zh-CN" sz="2000" b="1" dirty="0">
                <a:solidFill>
                  <a:srgbClr val="000000"/>
                </a:solidFill>
              </a:rPr>
              <a:t>&gt;</a:t>
            </a:r>
          </a:p>
          <a:p>
            <a:r>
              <a:rPr lang="en-US" altLang="zh-CN" sz="2000" b="1" dirty="0" err="1">
                <a:solidFill>
                  <a:srgbClr val="000000"/>
                </a:solidFill>
              </a:rPr>
              <a:t>int</a:t>
            </a:r>
            <a:r>
              <a:rPr lang="en-US" altLang="zh-CN" sz="2000" b="1" dirty="0">
                <a:solidFill>
                  <a:srgbClr val="000000"/>
                </a:solidFill>
              </a:rPr>
              <a:t> func1( );</a:t>
            </a:r>
          </a:p>
          <a:p>
            <a:r>
              <a:rPr lang="en-US" altLang="zh-CN" sz="2000" b="1" dirty="0" err="1">
                <a:solidFill>
                  <a:srgbClr val="000000"/>
                </a:solidFill>
              </a:rPr>
              <a:t>int</a:t>
            </a:r>
            <a:r>
              <a:rPr lang="en-US" altLang="zh-CN" sz="2000" b="1" dirty="0">
                <a:solidFill>
                  <a:srgbClr val="000000"/>
                </a:solidFill>
              </a:rPr>
              <a:t> func2( );</a:t>
            </a:r>
          </a:p>
          <a:p>
            <a:r>
              <a:rPr lang="en-US" altLang="zh-CN" sz="2000" b="1" dirty="0">
                <a:solidFill>
                  <a:srgbClr val="000000"/>
                </a:solidFill>
              </a:rPr>
              <a:t>void main ( )</a:t>
            </a:r>
          </a:p>
          <a:p>
            <a:r>
              <a:rPr lang="en-US" altLang="zh-CN" sz="2000" b="1" dirty="0">
                <a:solidFill>
                  <a:srgbClr val="000000"/>
                </a:solidFill>
              </a:rPr>
              <a:t>{  func1( );</a:t>
            </a:r>
          </a:p>
          <a:p>
            <a:r>
              <a:rPr lang="en-US" altLang="zh-CN" sz="2000" b="1" dirty="0">
                <a:solidFill>
                  <a:srgbClr val="000000"/>
                </a:solidFill>
              </a:rPr>
              <a:t>   </a:t>
            </a:r>
            <a:r>
              <a:rPr lang="en-US" altLang="zh-CN" sz="2000" b="1" dirty="0" err="1">
                <a:solidFill>
                  <a:srgbClr val="000000"/>
                </a:solidFill>
              </a:rPr>
              <a:t>cout</a:t>
            </a:r>
            <a:r>
              <a:rPr lang="en-US" altLang="zh-CN" sz="2000" b="1" dirty="0">
                <a:solidFill>
                  <a:srgbClr val="000000"/>
                </a:solidFill>
              </a:rPr>
              <a:t>&lt;&lt;func2( )&lt;&lt;</a:t>
            </a:r>
            <a:r>
              <a:rPr lang="en-US" altLang="zh-CN" sz="2000" b="1" dirty="0" err="1">
                <a:solidFill>
                  <a:srgbClr val="000000"/>
                </a:solidFill>
              </a:rPr>
              <a:t>endl</a:t>
            </a:r>
            <a:r>
              <a:rPr lang="en-US" altLang="zh-CN" sz="2000" b="1" dirty="0">
                <a:solidFill>
                  <a:srgbClr val="000000"/>
                </a:solidFill>
              </a:rPr>
              <a:t>;</a:t>
            </a:r>
          </a:p>
          <a:p>
            <a:r>
              <a:rPr lang="en-US" altLang="zh-CN" sz="2000" b="1" dirty="0">
                <a:solidFill>
                  <a:srgbClr val="000000"/>
                </a:solidFill>
              </a:rPr>
              <a:t>}</a:t>
            </a:r>
          </a:p>
          <a:p>
            <a:r>
              <a:rPr lang="en-US" altLang="zh-CN" sz="2000" b="1" dirty="0" err="1">
                <a:solidFill>
                  <a:srgbClr val="000000"/>
                </a:solidFill>
              </a:rPr>
              <a:t>int</a:t>
            </a:r>
            <a:r>
              <a:rPr lang="en-US" altLang="zh-CN" sz="2000" b="1" dirty="0">
                <a:solidFill>
                  <a:srgbClr val="000000"/>
                </a:solidFill>
              </a:rPr>
              <a:t> func1( )</a:t>
            </a:r>
          </a:p>
          <a:p>
            <a:r>
              <a:rPr lang="en-US" altLang="zh-CN" sz="2000" b="1" dirty="0">
                <a:solidFill>
                  <a:srgbClr val="000000"/>
                </a:solidFill>
              </a:rPr>
              <a:t>{</a:t>
            </a:r>
          </a:p>
          <a:p>
            <a:r>
              <a:rPr lang="en-US" altLang="zh-CN" sz="2000" b="1" dirty="0">
                <a:solidFill>
                  <a:srgbClr val="000000"/>
                </a:solidFill>
              </a:rPr>
              <a:t>  </a:t>
            </a:r>
            <a:r>
              <a:rPr lang="en-US" altLang="zh-CN" sz="2000" b="1" dirty="0" err="1">
                <a:solidFill>
                  <a:srgbClr val="000000"/>
                </a:solidFill>
              </a:rPr>
              <a:t>int</a:t>
            </a:r>
            <a:r>
              <a:rPr lang="en-US" altLang="zh-CN" sz="2000" b="1" dirty="0">
                <a:solidFill>
                  <a:srgbClr val="000000"/>
                </a:solidFill>
              </a:rPr>
              <a:t> n=12345;</a:t>
            </a:r>
          </a:p>
          <a:p>
            <a:r>
              <a:rPr lang="en-US" altLang="zh-CN" sz="2000" b="1" dirty="0">
                <a:solidFill>
                  <a:srgbClr val="000000"/>
                </a:solidFill>
              </a:rPr>
              <a:t> return n;</a:t>
            </a:r>
          </a:p>
          <a:p>
            <a:r>
              <a:rPr lang="en-US" altLang="zh-CN" sz="2000" b="1" dirty="0">
                <a:solidFill>
                  <a:srgbClr val="000000"/>
                </a:solidFill>
              </a:rPr>
              <a:t>}</a:t>
            </a:r>
          </a:p>
          <a:p>
            <a:r>
              <a:rPr lang="en-US" altLang="zh-CN" sz="2000" b="1" dirty="0" err="1">
                <a:solidFill>
                  <a:srgbClr val="000000"/>
                </a:solidFill>
              </a:rPr>
              <a:t>int</a:t>
            </a:r>
            <a:r>
              <a:rPr lang="en-US" altLang="zh-CN" sz="2000" b="1" dirty="0">
                <a:solidFill>
                  <a:srgbClr val="000000"/>
                </a:solidFill>
              </a:rPr>
              <a:t> func2( )</a:t>
            </a:r>
          </a:p>
          <a:p>
            <a:r>
              <a:rPr lang="en-US" altLang="zh-CN" sz="2000" b="1" dirty="0">
                <a:solidFill>
                  <a:srgbClr val="000000"/>
                </a:solidFill>
              </a:rPr>
              <a:t>{</a:t>
            </a:r>
          </a:p>
          <a:p>
            <a:r>
              <a:rPr lang="en-US" altLang="zh-CN" sz="2000" b="1" dirty="0">
                <a:solidFill>
                  <a:srgbClr val="000000"/>
                </a:solidFill>
              </a:rPr>
              <a:t>   </a:t>
            </a:r>
            <a:r>
              <a:rPr lang="en-US" altLang="zh-CN" sz="2000" b="1" dirty="0" err="1">
                <a:solidFill>
                  <a:srgbClr val="000000"/>
                </a:solidFill>
              </a:rPr>
              <a:t>int</a:t>
            </a:r>
            <a:r>
              <a:rPr lang="en-US" altLang="zh-CN" sz="2000" b="1" dirty="0">
                <a:solidFill>
                  <a:srgbClr val="000000"/>
                </a:solidFill>
              </a:rPr>
              <a:t> m;</a:t>
            </a:r>
          </a:p>
          <a:p>
            <a:r>
              <a:rPr lang="en-US" altLang="zh-CN" sz="2000" b="1" dirty="0">
                <a:solidFill>
                  <a:srgbClr val="000000"/>
                </a:solidFill>
              </a:rPr>
              <a:t>   return m;</a:t>
            </a:r>
          </a:p>
          <a:p>
            <a:r>
              <a:rPr lang="en-US" altLang="zh-CN" sz="2000" b="1" dirty="0">
                <a:solidFill>
                  <a:srgbClr val="000000"/>
                </a:solidFill>
              </a:rPr>
              <a:t>}</a:t>
            </a:r>
            <a:endParaRPr lang="zh-CN" altLang="en-US" sz="2000" b="1" dirty="0">
              <a:solidFill>
                <a:srgbClr val="000000"/>
              </a:solidFill>
            </a:endParaRPr>
          </a:p>
        </p:txBody>
      </p:sp>
      <p:sp>
        <p:nvSpPr>
          <p:cNvPr id="591875" name="Text Box 3"/>
          <p:cNvSpPr txBox="1">
            <a:spLocks noChangeArrowheads="1"/>
          </p:cNvSpPr>
          <p:nvPr/>
        </p:nvSpPr>
        <p:spPr bwMode="auto">
          <a:xfrm>
            <a:off x="1219200" y="1066800"/>
            <a:ext cx="237807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00"/>
                </a:solidFill>
              </a:rPr>
              <a:t>例：</a:t>
            </a:r>
          </a:p>
          <a:p>
            <a:r>
              <a:rPr lang="en-US" altLang="zh-CN" sz="2000" b="1" dirty="0">
                <a:solidFill>
                  <a:srgbClr val="000000"/>
                </a:solidFill>
              </a:rPr>
              <a:t>void main ( )</a:t>
            </a:r>
          </a:p>
          <a:p>
            <a:r>
              <a:rPr lang="en-US" altLang="zh-CN" sz="2000" b="1" dirty="0">
                <a:solidFill>
                  <a:srgbClr val="000000"/>
                </a:solidFill>
              </a:rPr>
              <a:t>{</a:t>
            </a:r>
          </a:p>
          <a:p>
            <a:r>
              <a:rPr lang="en-US" altLang="zh-CN" sz="2000" b="1" dirty="0">
                <a:solidFill>
                  <a:srgbClr val="000000"/>
                </a:solidFill>
              </a:rPr>
              <a:t>   </a:t>
            </a:r>
            <a:r>
              <a:rPr lang="en-US" altLang="zh-CN" sz="2000" b="1" dirty="0" err="1">
                <a:solidFill>
                  <a:srgbClr val="000000"/>
                </a:solidFill>
              </a:rPr>
              <a:t>int</a:t>
            </a:r>
            <a:r>
              <a:rPr lang="en-US" altLang="zh-CN" sz="2000" b="1" dirty="0">
                <a:solidFill>
                  <a:srgbClr val="000000"/>
                </a:solidFill>
              </a:rPr>
              <a:t> n;</a:t>
            </a:r>
          </a:p>
          <a:p>
            <a:r>
              <a:rPr lang="en-US" altLang="zh-CN" sz="2000" b="1" dirty="0">
                <a:solidFill>
                  <a:srgbClr val="000000"/>
                </a:solidFill>
              </a:rPr>
              <a:t>…..</a:t>
            </a:r>
          </a:p>
          <a:p>
            <a:r>
              <a:rPr lang="en-US" altLang="zh-CN" sz="2000" b="1" dirty="0">
                <a:solidFill>
                  <a:srgbClr val="000000"/>
                </a:solidFill>
              </a:rPr>
              <a:t>}</a:t>
            </a:r>
          </a:p>
          <a:p>
            <a:endParaRPr lang="en-US" altLang="zh-CN" sz="2000" b="1" dirty="0">
              <a:solidFill>
                <a:srgbClr val="000000"/>
              </a:solidFill>
            </a:endParaRPr>
          </a:p>
          <a:p>
            <a:r>
              <a:rPr lang="en-US" altLang="zh-CN" sz="2000" b="1" dirty="0">
                <a:solidFill>
                  <a:srgbClr val="000000"/>
                </a:solidFill>
              </a:rPr>
              <a:t>void </a:t>
            </a:r>
            <a:r>
              <a:rPr lang="en-US" altLang="zh-CN" sz="2000" b="1" dirty="0" err="1">
                <a:solidFill>
                  <a:srgbClr val="000000"/>
                </a:solidFill>
              </a:rPr>
              <a:t>func</a:t>
            </a:r>
            <a:r>
              <a:rPr lang="en-US" altLang="zh-CN" sz="2000" b="1" dirty="0">
                <a:solidFill>
                  <a:srgbClr val="000000"/>
                </a:solidFill>
              </a:rPr>
              <a:t>( )</a:t>
            </a:r>
          </a:p>
          <a:p>
            <a:r>
              <a:rPr lang="en-US" altLang="zh-CN" sz="2000" b="1" dirty="0">
                <a:solidFill>
                  <a:srgbClr val="000000"/>
                </a:solidFill>
              </a:rPr>
              <a:t>{</a:t>
            </a:r>
          </a:p>
          <a:p>
            <a:r>
              <a:rPr lang="en-US" altLang="zh-CN" sz="2000" b="1" dirty="0">
                <a:solidFill>
                  <a:srgbClr val="000000"/>
                </a:solidFill>
              </a:rPr>
              <a:t>  </a:t>
            </a:r>
            <a:r>
              <a:rPr lang="en-US" altLang="zh-CN" sz="2000" b="1" dirty="0" err="1">
                <a:solidFill>
                  <a:srgbClr val="000000"/>
                </a:solidFill>
              </a:rPr>
              <a:t>int</a:t>
            </a:r>
            <a:r>
              <a:rPr lang="en-US" altLang="zh-CN" sz="2000" b="1" dirty="0">
                <a:solidFill>
                  <a:srgbClr val="000000"/>
                </a:solidFill>
              </a:rPr>
              <a:t> n;</a:t>
            </a:r>
          </a:p>
          <a:p>
            <a:r>
              <a:rPr lang="en-US" altLang="zh-CN" sz="2000" b="1" dirty="0">
                <a:solidFill>
                  <a:srgbClr val="000000"/>
                </a:solidFill>
              </a:rPr>
              <a:t>…..</a:t>
            </a:r>
          </a:p>
          <a:p>
            <a:r>
              <a:rPr lang="en-US" altLang="zh-CN" sz="2000" b="1" dirty="0">
                <a:solidFill>
                  <a:srgbClr val="000000"/>
                </a:solidFill>
              </a:rPr>
              <a:t>}</a:t>
            </a:r>
          </a:p>
          <a:p>
            <a:r>
              <a:rPr lang="en-US" altLang="zh-CN" sz="2000" b="1" dirty="0">
                <a:solidFill>
                  <a:srgbClr val="000000"/>
                </a:solidFill>
              </a:rPr>
              <a:t> </a:t>
            </a:r>
          </a:p>
        </p:txBody>
      </p:sp>
      <p:sp>
        <p:nvSpPr>
          <p:cNvPr id="4" name="Rectangle 3"/>
          <p:cNvSpPr>
            <a:spLocks noChangeArrowheads="1"/>
          </p:cNvSpPr>
          <p:nvPr/>
        </p:nvSpPr>
        <p:spPr bwMode="auto">
          <a:xfrm>
            <a:off x="2584588" y="164812"/>
            <a:ext cx="389241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r>
              <a:rPr lang="en-US" altLang="zh-CN" sz="3200" b="1" dirty="0">
                <a:solidFill>
                  <a:srgbClr val="003870"/>
                </a:solidFill>
                <a:effectLst>
                  <a:outerShdw blurRad="38100" dist="38100" dir="2700000" algn="tl">
                    <a:srgbClr val="C0C0C0"/>
                  </a:outerShdw>
                </a:effectLst>
                <a:latin typeface="+mj-lt"/>
                <a:ea typeface="+mj-ea"/>
                <a:cs typeface="+mj-cs"/>
              </a:rPr>
              <a:t>5.X.1 </a:t>
            </a:r>
            <a:r>
              <a:rPr lang="zh-CN" altLang="en-US" sz="3200" b="1" dirty="0">
                <a:solidFill>
                  <a:srgbClr val="003870"/>
                </a:solidFill>
                <a:effectLst>
                  <a:outerShdw blurRad="38100" dist="38100" dir="2700000" algn="tl">
                    <a:srgbClr val="C0C0C0"/>
                  </a:outerShdw>
                </a:effectLst>
                <a:latin typeface="+mj-lt"/>
                <a:ea typeface="+mj-ea"/>
                <a:cs typeface="+mj-cs"/>
              </a:rPr>
              <a:t>局部变量</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20</a:t>
            </a:fld>
            <a:endParaRPr lang="en-US" altLang="zh-CN" dirty="0"/>
          </a:p>
        </p:txBody>
      </p:sp>
    </p:spTree>
    <p:extLst>
      <p:ext uri="{BB962C8B-B14F-4D97-AF65-F5344CB8AC3E}">
        <p14:creationId xmlns:p14="http://schemas.microsoft.com/office/powerpoint/2010/main" val="6389737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1875"/>
                                        </p:tgtEl>
                                        <p:attrNameLst>
                                          <p:attrName>style.visibility</p:attrName>
                                        </p:attrNameLst>
                                      </p:cBhvr>
                                      <p:to>
                                        <p:strVal val="visible"/>
                                      </p:to>
                                    </p:set>
                                    <p:anim calcmode="lin" valueType="num">
                                      <p:cBhvr additive="base">
                                        <p:cTn id="7" dur="500" fill="hold"/>
                                        <p:tgtEl>
                                          <p:spTgt spid="591875"/>
                                        </p:tgtEl>
                                        <p:attrNameLst>
                                          <p:attrName>ppt_x</p:attrName>
                                        </p:attrNameLst>
                                      </p:cBhvr>
                                      <p:tavLst>
                                        <p:tav tm="0">
                                          <p:val>
                                            <p:strVal val="0-#ppt_w/2"/>
                                          </p:val>
                                        </p:tav>
                                        <p:tav tm="100000">
                                          <p:val>
                                            <p:strVal val="#ppt_x"/>
                                          </p:val>
                                        </p:tav>
                                      </p:tavLst>
                                    </p:anim>
                                    <p:anim calcmode="lin" valueType="num">
                                      <p:cBhvr additive="base">
                                        <p:cTn id="8" dur="500" fill="hold"/>
                                        <p:tgtEl>
                                          <p:spTgt spid="591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1874"/>
                                        </p:tgtEl>
                                        <p:attrNameLst>
                                          <p:attrName>style.visibility</p:attrName>
                                        </p:attrNameLst>
                                      </p:cBhvr>
                                      <p:to>
                                        <p:strVal val="visible"/>
                                      </p:to>
                                    </p:set>
                                    <p:anim calcmode="lin" valueType="num">
                                      <p:cBhvr additive="base">
                                        <p:cTn id="13" dur="500" fill="hold"/>
                                        <p:tgtEl>
                                          <p:spTgt spid="591874"/>
                                        </p:tgtEl>
                                        <p:attrNameLst>
                                          <p:attrName>ppt_x</p:attrName>
                                        </p:attrNameLst>
                                      </p:cBhvr>
                                      <p:tavLst>
                                        <p:tav tm="0">
                                          <p:val>
                                            <p:strVal val="0-#ppt_w/2"/>
                                          </p:val>
                                        </p:tav>
                                        <p:tav tm="100000">
                                          <p:val>
                                            <p:strVal val="#ppt_x"/>
                                          </p:val>
                                        </p:tav>
                                      </p:tavLst>
                                    </p:anim>
                                    <p:anim calcmode="lin" valueType="num">
                                      <p:cBhvr additive="base">
                                        <p:cTn id="14" dur="500" fill="hold"/>
                                        <p:tgtEl>
                                          <p:spTgt spid="5918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4" grpId="0" autoUpdateAnimBg="0"/>
      <p:bldP spid="59187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5.X.2 </a:t>
            </a:r>
            <a:r>
              <a:rPr lang="zh-CN" altLang="en-US" dirty="0"/>
              <a:t>全局变量</a:t>
            </a:r>
          </a:p>
        </p:txBody>
      </p:sp>
      <p:sp>
        <p:nvSpPr>
          <p:cNvPr id="592909" name="Text Box 13"/>
          <p:cNvSpPr txBox="1">
            <a:spLocks noChangeArrowheads="1"/>
          </p:cNvSpPr>
          <p:nvPr/>
        </p:nvSpPr>
        <p:spPr bwMode="auto">
          <a:xfrm>
            <a:off x="4343400" y="1295400"/>
            <a:ext cx="4419600" cy="517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0"/>
              </a:spcBef>
            </a:pPr>
            <a:r>
              <a:rPr lang="zh-CN" altLang="en-US" sz="2800" dirty="0">
                <a:latin typeface="+mn-lt"/>
                <a:ea typeface="+mn-ea"/>
              </a:rPr>
              <a:t>（</a:t>
            </a:r>
            <a:r>
              <a:rPr lang="en-US" altLang="zh-CN" sz="2800" b="1" dirty="0">
                <a:latin typeface="+mn-lt"/>
                <a:ea typeface="+mn-ea"/>
              </a:rPr>
              <a:t>1</a:t>
            </a:r>
            <a:r>
              <a:rPr lang="zh-CN" altLang="en-US" sz="2800" b="1" dirty="0">
                <a:latin typeface="+mn-lt"/>
                <a:ea typeface="+mn-ea"/>
              </a:rPr>
              <a:t>）在所有函数的外部</a:t>
            </a:r>
          </a:p>
          <a:p>
            <a:pPr>
              <a:lnSpc>
                <a:spcPct val="150000"/>
              </a:lnSpc>
              <a:spcBef>
                <a:spcPts val="0"/>
              </a:spcBef>
            </a:pPr>
            <a:r>
              <a:rPr lang="zh-CN" altLang="en-US" sz="2800" b="1" dirty="0">
                <a:latin typeface="+mn-lt"/>
                <a:ea typeface="+mn-ea"/>
              </a:rPr>
              <a:t>        （例如在</a:t>
            </a:r>
            <a:r>
              <a:rPr lang="en-US" altLang="zh-CN" sz="2800" b="1" dirty="0">
                <a:latin typeface="+mn-lt"/>
                <a:ea typeface="+mn-ea"/>
              </a:rPr>
              <a:t>main</a:t>
            </a:r>
            <a:r>
              <a:rPr lang="zh-CN" altLang="en-US" sz="2800" b="1" dirty="0">
                <a:latin typeface="+mn-lt"/>
                <a:ea typeface="+mn-ea"/>
              </a:rPr>
              <a:t>（）</a:t>
            </a:r>
          </a:p>
          <a:p>
            <a:pPr>
              <a:lnSpc>
                <a:spcPct val="150000"/>
              </a:lnSpc>
              <a:spcBef>
                <a:spcPts val="0"/>
              </a:spcBef>
            </a:pPr>
            <a:r>
              <a:rPr lang="zh-CN" altLang="en-US" sz="2800" b="1" dirty="0">
                <a:latin typeface="+mn-lt"/>
                <a:ea typeface="+mn-ea"/>
              </a:rPr>
              <a:t>          主函数之前）定义；</a:t>
            </a:r>
          </a:p>
          <a:p>
            <a:pPr>
              <a:lnSpc>
                <a:spcPct val="150000"/>
              </a:lnSpc>
              <a:spcBef>
                <a:spcPts val="0"/>
              </a:spcBef>
            </a:pPr>
            <a:r>
              <a:rPr lang="zh-CN" altLang="en-US" sz="2800" b="1" dirty="0">
                <a:latin typeface="+mn-lt"/>
                <a:ea typeface="+mn-ea"/>
              </a:rPr>
              <a:t>（</a:t>
            </a:r>
            <a:r>
              <a:rPr lang="en-US" altLang="zh-CN" sz="2800" b="1" dirty="0">
                <a:latin typeface="+mn-lt"/>
                <a:ea typeface="+mn-ea"/>
              </a:rPr>
              <a:t>2</a:t>
            </a:r>
            <a:r>
              <a:rPr lang="zh-CN" altLang="en-US" sz="2800" b="1" dirty="0">
                <a:latin typeface="+mn-lt"/>
                <a:ea typeface="+mn-ea"/>
              </a:rPr>
              <a:t>）在程序的每个函数</a:t>
            </a:r>
          </a:p>
          <a:p>
            <a:pPr>
              <a:lnSpc>
                <a:spcPct val="150000"/>
              </a:lnSpc>
              <a:spcBef>
                <a:spcPts val="0"/>
              </a:spcBef>
            </a:pPr>
            <a:r>
              <a:rPr lang="zh-CN" altLang="en-US" sz="2800" b="1" dirty="0">
                <a:latin typeface="+mn-lt"/>
                <a:ea typeface="+mn-ea"/>
              </a:rPr>
              <a:t>          中是可见的；</a:t>
            </a:r>
          </a:p>
          <a:p>
            <a:pPr>
              <a:lnSpc>
                <a:spcPct val="150000"/>
              </a:lnSpc>
              <a:spcBef>
                <a:spcPts val="0"/>
              </a:spcBef>
            </a:pPr>
            <a:r>
              <a:rPr lang="zh-CN" altLang="en-US" sz="2800" b="1" dirty="0">
                <a:latin typeface="+mn-lt"/>
                <a:ea typeface="+mn-ea"/>
              </a:rPr>
              <a:t>（</a:t>
            </a:r>
            <a:r>
              <a:rPr lang="en-US" altLang="zh-CN" sz="2800" b="1" dirty="0">
                <a:latin typeface="+mn-lt"/>
                <a:ea typeface="+mn-ea"/>
              </a:rPr>
              <a:t>3</a:t>
            </a:r>
            <a:r>
              <a:rPr lang="zh-CN" altLang="en-US" sz="2800" b="1" dirty="0">
                <a:latin typeface="+mn-lt"/>
                <a:ea typeface="+mn-ea"/>
              </a:rPr>
              <a:t>）存放在全局数据区内；</a:t>
            </a:r>
          </a:p>
          <a:p>
            <a:pPr>
              <a:lnSpc>
                <a:spcPct val="150000"/>
              </a:lnSpc>
              <a:spcBef>
                <a:spcPts val="0"/>
              </a:spcBef>
            </a:pPr>
            <a:r>
              <a:rPr lang="zh-CN" altLang="en-US" sz="2800" b="1" dirty="0">
                <a:latin typeface="+mn-lt"/>
                <a:ea typeface="+mn-ea"/>
              </a:rPr>
              <a:t>（</a:t>
            </a:r>
            <a:r>
              <a:rPr lang="en-US" altLang="zh-CN" sz="2800" b="1" dirty="0">
                <a:latin typeface="+mn-lt"/>
                <a:ea typeface="+mn-ea"/>
              </a:rPr>
              <a:t>4</a:t>
            </a:r>
            <a:r>
              <a:rPr lang="zh-CN" altLang="en-US" sz="2800" b="1" dirty="0">
                <a:latin typeface="+mn-lt"/>
                <a:ea typeface="+mn-ea"/>
              </a:rPr>
              <a:t>）若不初始化则初始</a:t>
            </a:r>
          </a:p>
          <a:p>
            <a:pPr>
              <a:lnSpc>
                <a:spcPct val="150000"/>
              </a:lnSpc>
              <a:spcBef>
                <a:spcPts val="0"/>
              </a:spcBef>
            </a:pPr>
            <a:r>
              <a:rPr lang="zh-CN" altLang="en-US" sz="2800" b="1" dirty="0">
                <a:latin typeface="+mn-lt"/>
                <a:ea typeface="+mn-ea"/>
              </a:rPr>
              <a:t>          化为</a:t>
            </a:r>
            <a:r>
              <a:rPr lang="en-US" altLang="zh-CN" sz="2800" b="1" dirty="0">
                <a:latin typeface="+mn-lt"/>
                <a:ea typeface="+mn-ea"/>
              </a:rPr>
              <a:t>0</a:t>
            </a:r>
          </a:p>
        </p:txBody>
      </p:sp>
      <p:sp>
        <p:nvSpPr>
          <p:cNvPr id="14" name="Text Box 4"/>
          <p:cNvSpPr txBox="1">
            <a:spLocks noChangeArrowheads="1"/>
          </p:cNvSpPr>
          <p:nvPr/>
        </p:nvSpPr>
        <p:spPr bwMode="auto">
          <a:xfrm>
            <a:off x="0" y="1295400"/>
            <a:ext cx="373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n-lt"/>
                <a:ea typeface="+mn-ea"/>
              </a:rPr>
              <a:t>1. </a:t>
            </a:r>
            <a:r>
              <a:rPr lang="zh-CN" altLang="en-US" sz="2800" b="1" dirty="0">
                <a:latin typeface="+mn-lt"/>
                <a:ea typeface="+mn-ea"/>
              </a:rPr>
              <a:t>程序的内存形式</a:t>
            </a:r>
            <a:endParaRPr lang="zh-CN" altLang="en-US" sz="2800" dirty="0">
              <a:latin typeface="+mn-lt"/>
              <a:ea typeface="+mn-ea"/>
            </a:endParaRPr>
          </a:p>
        </p:txBody>
      </p:sp>
      <p:grpSp>
        <p:nvGrpSpPr>
          <p:cNvPr id="15" name="组合 14"/>
          <p:cNvGrpSpPr/>
          <p:nvPr/>
        </p:nvGrpSpPr>
        <p:grpSpPr>
          <a:xfrm>
            <a:off x="383006" y="2667000"/>
            <a:ext cx="3581400" cy="2138065"/>
            <a:chOff x="762000" y="2514600"/>
            <a:chExt cx="3581400" cy="2138065"/>
          </a:xfrm>
        </p:grpSpPr>
        <p:sp>
          <p:nvSpPr>
            <p:cNvPr id="16" name="Text Box 5"/>
            <p:cNvSpPr txBox="1">
              <a:spLocks noChangeArrowheads="1"/>
            </p:cNvSpPr>
            <p:nvPr/>
          </p:nvSpPr>
          <p:spPr bwMode="auto">
            <a:xfrm>
              <a:off x="2590800" y="2590800"/>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3300"/>
                  </a:solidFill>
                  <a:latin typeface="+mn-lt"/>
                  <a:ea typeface="+mn-ea"/>
                </a:rPr>
                <a:t>代码区</a:t>
              </a:r>
              <a:endParaRPr lang="zh-CN" altLang="en-US" sz="2400" b="1">
                <a:latin typeface="+mn-lt"/>
                <a:ea typeface="+mn-ea"/>
              </a:endParaRPr>
            </a:p>
          </p:txBody>
        </p:sp>
        <p:sp>
          <p:nvSpPr>
            <p:cNvPr id="17" name="Text Box 6"/>
            <p:cNvSpPr txBox="1">
              <a:spLocks noChangeArrowheads="1"/>
            </p:cNvSpPr>
            <p:nvPr/>
          </p:nvSpPr>
          <p:spPr bwMode="auto">
            <a:xfrm>
              <a:off x="2590800" y="31242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9900"/>
                  </a:solidFill>
                  <a:latin typeface="+mn-lt"/>
                  <a:ea typeface="+mn-ea"/>
                </a:rPr>
                <a:t>全局数据区</a:t>
              </a:r>
              <a:endParaRPr lang="zh-CN" altLang="en-US" sz="2400">
                <a:solidFill>
                  <a:srgbClr val="FF9900"/>
                </a:solidFill>
                <a:latin typeface="+mn-lt"/>
                <a:ea typeface="+mn-ea"/>
              </a:endParaRPr>
            </a:p>
          </p:txBody>
        </p:sp>
        <p:sp>
          <p:nvSpPr>
            <p:cNvPr id="18" name="Text Box 7"/>
            <p:cNvSpPr txBox="1">
              <a:spLocks noChangeArrowheads="1"/>
            </p:cNvSpPr>
            <p:nvPr/>
          </p:nvSpPr>
          <p:spPr bwMode="auto">
            <a:xfrm>
              <a:off x="2590800" y="41910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990099"/>
                  </a:solidFill>
                  <a:latin typeface="+mn-lt"/>
                  <a:ea typeface="+mn-ea"/>
                </a:rPr>
                <a:t>栈区</a:t>
              </a:r>
              <a:endParaRPr lang="zh-CN" altLang="en-US" sz="2400" b="1">
                <a:latin typeface="+mn-lt"/>
                <a:ea typeface="+mn-ea"/>
              </a:endParaRPr>
            </a:p>
          </p:txBody>
        </p:sp>
        <p:grpSp>
          <p:nvGrpSpPr>
            <p:cNvPr id="19" name="Group 8"/>
            <p:cNvGrpSpPr>
              <a:grpSpLocks/>
            </p:cNvGrpSpPr>
            <p:nvPr/>
          </p:nvGrpSpPr>
          <p:grpSpPr bwMode="auto">
            <a:xfrm>
              <a:off x="762000" y="2514600"/>
              <a:ext cx="1600200" cy="2133600"/>
              <a:chOff x="480" y="1584"/>
              <a:chExt cx="1008" cy="1344"/>
            </a:xfrm>
          </p:grpSpPr>
          <p:sp>
            <p:nvSpPr>
              <p:cNvPr id="21" name="Rectangle 9"/>
              <p:cNvSpPr>
                <a:spLocks noChangeArrowheads="1"/>
              </p:cNvSpPr>
              <p:nvPr/>
            </p:nvSpPr>
            <p:spPr bwMode="auto">
              <a:xfrm>
                <a:off x="480" y="1584"/>
                <a:ext cx="1008" cy="134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22" name="Line 10"/>
              <p:cNvSpPr>
                <a:spLocks noChangeShapeType="1"/>
              </p:cNvSpPr>
              <p:nvPr/>
            </p:nvSpPr>
            <p:spPr bwMode="auto">
              <a:xfrm>
                <a:off x="480" y="1920"/>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23" name="Line 11"/>
              <p:cNvSpPr>
                <a:spLocks noChangeShapeType="1"/>
              </p:cNvSpPr>
              <p:nvPr/>
            </p:nvSpPr>
            <p:spPr bwMode="auto">
              <a:xfrm>
                <a:off x="480" y="2256"/>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24" name="Line 12"/>
              <p:cNvSpPr>
                <a:spLocks noChangeShapeType="1"/>
              </p:cNvSpPr>
              <p:nvPr/>
            </p:nvSpPr>
            <p:spPr bwMode="auto">
              <a:xfrm>
                <a:off x="480" y="259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grpSp>
        <p:sp>
          <p:nvSpPr>
            <p:cNvPr id="20" name="Text Box 13"/>
            <p:cNvSpPr txBox="1">
              <a:spLocks noChangeArrowheads="1"/>
            </p:cNvSpPr>
            <p:nvPr/>
          </p:nvSpPr>
          <p:spPr bwMode="auto">
            <a:xfrm>
              <a:off x="2590800" y="36576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99"/>
                  </a:solidFill>
                  <a:latin typeface="+mn-lt"/>
                  <a:ea typeface="+mn-ea"/>
                </a:rPr>
                <a:t>堆区</a:t>
              </a:r>
              <a:endParaRPr lang="zh-CN" altLang="en-US" sz="2400">
                <a:latin typeface="+mn-lt"/>
                <a:ea typeface="+mn-ea"/>
              </a:endParaRPr>
            </a:p>
          </p:txBody>
        </p:sp>
      </p:grpSp>
      <p:sp>
        <p:nvSpPr>
          <p:cNvPr id="2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21</a:t>
            </a:fld>
            <a:endParaRPr lang="en-US" altLang="zh-CN" dirty="0"/>
          </a:p>
        </p:txBody>
      </p:sp>
    </p:spTree>
    <p:extLst>
      <p:ext uri="{BB962C8B-B14F-4D97-AF65-F5344CB8AC3E}">
        <p14:creationId xmlns:p14="http://schemas.microsoft.com/office/powerpoint/2010/main" val="42563797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2909"/>
                                        </p:tgtEl>
                                        <p:attrNameLst>
                                          <p:attrName>style.visibility</p:attrName>
                                        </p:attrNameLst>
                                      </p:cBhvr>
                                      <p:to>
                                        <p:strVal val="visible"/>
                                      </p:to>
                                    </p:set>
                                    <p:anim calcmode="lin" valueType="num">
                                      <p:cBhvr additive="base">
                                        <p:cTn id="7" dur="500" fill="hold"/>
                                        <p:tgtEl>
                                          <p:spTgt spid="592909"/>
                                        </p:tgtEl>
                                        <p:attrNameLst>
                                          <p:attrName>ppt_x</p:attrName>
                                        </p:attrNameLst>
                                      </p:cBhvr>
                                      <p:tavLst>
                                        <p:tav tm="0">
                                          <p:val>
                                            <p:strVal val="0-#ppt_w/2"/>
                                          </p:val>
                                        </p:tav>
                                        <p:tav tm="100000">
                                          <p:val>
                                            <p:strVal val="#ppt_x"/>
                                          </p:val>
                                        </p:tav>
                                      </p:tavLst>
                                    </p:anim>
                                    <p:anim calcmode="lin" valueType="num">
                                      <p:cBhvr additive="base">
                                        <p:cTn id="8" dur="500" fill="hold"/>
                                        <p:tgtEl>
                                          <p:spTgt spid="5929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9" grpId="0" autoUpdateAnimBg="0"/>
      <p:bldP spid="1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914400" y="1447800"/>
            <a:ext cx="3124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pPr>
            <a:r>
              <a:rPr lang="zh-CN" altLang="en-US" sz="2400" dirty="0">
                <a:solidFill>
                  <a:srgbClr val="FF00FF"/>
                </a:solidFill>
                <a:latin typeface="+mn-lt"/>
                <a:ea typeface="+mn-ea"/>
              </a:rPr>
              <a:t>例</a:t>
            </a:r>
            <a:r>
              <a:rPr lang="en-US" altLang="zh-CN" sz="2400" dirty="0">
                <a:solidFill>
                  <a:srgbClr val="FF00FF"/>
                </a:solidFill>
                <a:latin typeface="+mn-lt"/>
                <a:ea typeface="+mn-ea"/>
              </a:rPr>
              <a:t>1</a:t>
            </a:r>
            <a:r>
              <a:rPr lang="zh-CN" altLang="en-US" sz="2400" dirty="0">
                <a:solidFill>
                  <a:srgbClr val="FF00FF"/>
                </a:solidFill>
                <a:latin typeface="+mn-lt"/>
                <a:ea typeface="+mn-ea"/>
              </a:rPr>
              <a:t>：</a:t>
            </a:r>
            <a:r>
              <a:rPr lang="en-US" altLang="zh-CN" sz="2400" b="1" dirty="0" err="1">
                <a:solidFill>
                  <a:srgbClr val="000000"/>
                </a:solidFill>
                <a:latin typeface="+mn-lt"/>
                <a:ea typeface="+mn-ea"/>
              </a:rPr>
              <a:t>int</a:t>
            </a:r>
            <a:r>
              <a:rPr lang="en-US" altLang="zh-CN" sz="2400" b="1" dirty="0">
                <a:solidFill>
                  <a:srgbClr val="000000"/>
                </a:solidFill>
                <a:latin typeface="+mn-lt"/>
                <a:ea typeface="+mn-ea"/>
              </a:rPr>
              <a:t>  n=5;</a:t>
            </a:r>
          </a:p>
          <a:p>
            <a:pPr>
              <a:spcBef>
                <a:spcPts val="0"/>
              </a:spcBef>
            </a:pPr>
            <a:r>
              <a:rPr lang="en-US" altLang="zh-CN" sz="2400" b="1" dirty="0">
                <a:solidFill>
                  <a:srgbClr val="000000"/>
                </a:solidFill>
                <a:latin typeface="+mn-lt"/>
                <a:ea typeface="+mn-ea"/>
              </a:rPr>
              <a:t>           void  main( )</a:t>
            </a:r>
          </a:p>
          <a:p>
            <a:pPr>
              <a:spcBef>
                <a:spcPts val="0"/>
              </a:spcBef>
            </a:pPr>
            <a:r>
              <a:rPr lang="en-US" altLang="zh-CN" sz="2400" b="1" dirty="0">
                <a:solidFill>
                  <a:srgbClr val="000000"/>
                </a:solidFill>
                <a:latin typeface="+mn-lt"/>
                <a:ea typeface="+mn-ea"/>
              </a:rPr>
              <a:t>          {</a:t>
            </a:r>
          </a:p>
          <a:p>
            <a:pPr>
              <a:spcBef>
                <a:spcPts val="0"/>
              </a:spcBef>
            </a:pPr>
            <a:r>
              <a:rPr lang="en-US" altLang="zh-CN" sz="2400" b="1" dirty="0">
                <a:solidFill>
                  <a:srgbClr val="000000"/>
                </a:solidFill>
                <a:latin typeface="+mn-lt"/>
                <a:ea typeface="+mn-ea"/>
              </a:rPr>
              <a:t>               </a:t>
            </a:r>
            <a:r>
              <a:rPr lang="en-US" altLang="zh-CN" sz="2400" b="1" dirty="0" err="1">
                <a:solidFill>
                  <a:srgbClr val="000000"/>
                </a:solidFill>
                <a:latin typeface="+mn-lt"/>
                <a:ea typeface="+mn-ea"/>
              </a:rPr>
              <a:t>int</a:t>
            </a:r>
            <a:r>
              <a:rPr lang="en-US" altLang="zh-CN" sz="2400" b="1" dirty="0">
                <a:solidFill>
                  <a:srgbClr val="000000"/>
                </a:solidFill>
                <a:latin typeface="+mn-lt"/>
                <a:ea typeface="+mn-ea"/>
              </a:rPr>
              <a:t>  m=n;</a:t>
            </a:r>
          </a:p>
          <a:p>
            <a:pPr>
              <a:spcBef>
                <a:spcPts val="0"/>
              </a:spcBef>
            </a:pPr>
            <a:r>
              <a:rPr lang="en-US" altLang="zh-CN" sz="2400" b="1" dirty="0">
                <a:solidFill>
                  <a:srgbClr val="000000"/>
                </a:solidFill>
                <a:latin typeface="+mn-lt"/>
                <a:ea typeface="+mn-ea"/>
              </a:rPr>
              <a:t>                </a:t>
            </a:r>
            <a:r>
              <a:rPr lang="zh-CN" altLang="en-US" sz="2400" b="1" dirty="0">
                <a:solidFill>
                  <a:srgbClr val="000000"/>
                </a:solidFill>
                <a:latin typeface="+mn-lt"/>
                <a:ea typeface="+mn-ea"/>
              </a:rPr>
              <a:t>：</a:t>
            </a:r>
          </a:p>
          <a:p>
            <a:pPr>
              <a:spcBef>
                <a:spcPts val="0"/>
              </a:spcBef>
            </a:pPr>
            <a:r>
              <a:rPr lang="zh-CN" altLang="en-US" sz="2400" b="1" dirty="0">
                <a:solidFill>
                  <a:srgbClr val="000000"/>
                </a:solidFill>
                <a:latin typeface="+mn-lt"/>
                <a:ea typeface="+mn-ea"/>
              </a:rPr>
              <a:t>           </a:t>
            </a:r>
            <a:r>
              <a:rPr lang="en-US" altLang="zh-CN" sz="2400" b="1" dirty="0">
                <a:solidFill>
                  <a:srgbClr val="000000"/>
                </a:solidFill>
                <a:latin typeface="+mn-lt"/>
                <a:ea typeface="+mn-ea"/>
              </a:rPr>
              <a:t>}</a:t>
            </a:r>
          </a:p>
          <a:p>
            <a:pPr>
              <a:spcBef>
                <a:spcPts val="0"/>
              </a:spcBef>
            </a:pPr>
            <a:r>
              <a:rPr lang="en-US" altLang="zh-CN" sz="2400" b="1" dirty="0">
                <a:solidFill>
                  <a:srgbClr val="000000"/>
                </a:solidFill>
                <a:latin typeface="+mn-lt"/>
                <a:ea typeface="+mn-ea"/>
              </a:rPr>
              <a:t>           void  </a:t>
            </a:r>
            <a:r>
              <a:rPr lang="en-US" altLang="zh-CN" sz="2400" b="1" dirty="0" err="1">
                <a:solidFill>
                  <a:srgbClr val="000000"/>
                </a:solidFill>
                <a:latin typeface="+mn-lt"/>
                <a:ea typeface="+mn-ea"/>
              </a:rPr>
              <a:t>func</a:t>
            </a:r>
            <a:r>
              <a:rPr lang="en-US" altLang="zh-CN" sz="2400" b="1" dirty="0">
                <a:solidFill>
                  <a:srgbClr val="000000"/>
                </a:solidFill>
                <a:latin typeface="+mn-lt"/>
                <a:ea typeface="+mn-ea"/>
              </a:rPr>
              <a:t>( )</a:t>
            </a:r>
          </a:p>
          <a:p>
            <a:pPr>
              <a:spcBef>
                <a:spcPts val="0"/>
              </a:spcBef>
            </a:pPr>
            <a:r>
              <a:rPr lang="en-US" altLang="zh-CN" sz="2400" b="1" dirty="0">
                <a:solidFill>
                  <a:srgbClr val="000000"/>
                </a:solidFill>
                <a:latin typeface="+mn-lt"/>
                <a:ea typeface="+mn-ea"/>
              </a:rPr>
              <a:t>           {</a:t>
            </a:r>
          </a:p>
          <a:p>
            <a:pPr>
              <a:spcBef>
                <a:spcPts val="0"/>
              </a:spcBef>
            </a:pPr>
            <a:r>
              <a:rPr lang="en-US" altLang="zh-CN" sz="2400" b="1" dirty="0">
                <a:solidFill>
                  <a:srgbClr val="000000"/>
                </a:solidFill>
                <a:latin typeface="+mn-lt"/>
                <a:ea typeface="+mn-ea"/>
              </a:rPr>
              <a:t>                </a:t>
            </a:r>
            <a:r>
              <a:rPr lang="en-US" altLang="zh-CN" sz="2400" b="1" dirty="0" err="1">
                <a:solidFill>
                  <a:srgbClr val="000000"/>
                </a:solidFill>
                <a:latin typeface="+mn-lt"/>
                <a:ea typeface="+mn-ea"/>
              </a:rPr>
              <a:t>int</a:t>
            </a:r>
            <a:r>
              <a:rPr lang="en-US" altLang="zh-CN" sz="2400" b="1" dirty="0">
                <a:solidFill>
                  <a:srgbClr val="000000"/>
                </a:solidFill>
                <a:latin typeface="+mn-lt"/>
                <a:ea typeface="+mn-ea"/>
              </a:rPr>
              <a:t>  S ;</a:t>
            </a:r>
          </a:p>
          <a:p>
            <a:pPr>
              <a:spcBef>
                <a:spcPts val="0"/>
              </a:spcBef>
            </a:pPr>
            <a:r>
              <a:rPr lang="en-US" altLang="zh-CN" sz="2400" b="1" dirty="0">
                <a:solidFill>
                  <a:srgbClr val="000000"/>
                </a:solidFill>
                <a:latin typeface="+mn-lt"/>
                <a:ea typeface="+mn-ea"/>
              </a:rPr>
              <a:t>                n=S;</a:t>
            </a:r>
          </a:p>
          <a:p>
            <a:pPr>
              <a:spcBef>
                <a:spcPts val="0"/>
              </a:spcBef>
            </a:pPr>
            <a:r>
              <a:rPr lang="en-US" altLang="zh-CN" sz="2400" b="1" dirty="0">
                <a:solidFill>
                  <a:srgbClr val="000000"/>
                </a:solidFill>
                <a:latin typeface="+mn-lt"/>
                <a:ea typeface="+mn-ea"/>
              </a:rPr>
              <a:t>                  </a:t>
            </a:r>
            <a:r>
              <a:rPr lang="zh-CN" altLang="en-US" sz="2400" b="1" dirty="0">
                <a:solidFill>
                  <a:srgbClr val="000000"/>
                </a:solidFill>
                <a:latin typeface="+mn-lt"/>
                <a:ea typeface="+mn-ea"/>
              </a:rPr>
              <a:t>：</a:t>
            </a:r>
          </a:p>
          <a:p>
            <a:pPr>
              <a:spcBef>
                <a:spcPts val="0"/>
              </a:spcBef>
            </a:pPr>
            <a:r>
              <a:rPr lang="zh-CN" altLang="en-US" sz="2400" b="1" dirty="0">
                <a:solidFill>
                  <a:srgbClr val="000000"/>
                </a:solidFill>
                <a:latin typeface="+mn-lt"/>
                <a:ea typeface="+mn-ea"/>
              </a:rPr>
              <a:t>           </a:t>
            </a:r>
            <a:r>
              <a:rPr lang="en-US" altLang="zh-CN" sz="2400" b="1" dirty="0">
                <a:solidFill>
                  <a:srgbClr val="000000"/>
                </a:solidFill>
                <a:latin typeface="+mn-lt"/>
                <a:ea typeface="+mn-ea"/>
              </a:rPr>
              <a:t>}</a:t>
            </a:r>
          </a:p>
        </p:txBody>
      </p:sp>
      <p:sp>
        <p:nvSpPr>
          <p:cNvPr id="593923" name="Text Box 3"/>
          <p:cNvSpPr txBox="1">
            <a:spLocks noChangeArrowheads="1"/>
          </p:cNvSpPr>
          <p:nvPr/>
        </p:nvSpPr>
        <p:spPr bwMode="auto">
          <a:xfrm>
            <a:off x="4558507" y="1447800"/>
            <a:ext cx="37338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lang="zh-CN" altLang="en-US" sz="2800" dirty="0">
                <a:solidFill>
                  <a:srgbClr val="FF0000"/>
                </a:solidFill>
                <a:latin typeface="+mn-lt"/>
                <a:ea typeface="+mn-ea"/>
              </a:rPr>
              <a:t>*</a:t>
            </a:r>
            <a:r>
              <a:rPr lang="zh-CN" altLang="en-US" sz="2800" b="1" dirty="0">
                <a:solidFill>
                  <a:srgbClr val="000000"/>
                </a:solidFill>
                <a:latin typeface="+mn-lt"/>
                <a:ea typeface="+mn-ea"/>
              </a:rPr>
              <a:t>全局变量可以是各个函数都可以访问的变量，但其可能造成结构不清晰，应尽量少用。</a:t>
            </a:r>
          </a:p>
        </p:txBody>
      </p:sp>
      <p:sp>
        <p:nvSpPr>
          <p:cNvPr id="4"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5.X.2 </a:t>
            </a:r>
            <a:r>
              <a:rPr lang="zh-CN" altLang="en-US" dirty="0"/>
              <a:t>全局变量</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22</a:t>
            </a:fld>
            <a:endParaRPr lang="en-US" altLang="zh-CN" dirty="0"/>
          </a:p>
        </p:txBody>
      </p:sp>
    </p:spTree>
    <p:extLst>
      <p:ext uri="{BB962C8B-B14F-4D97-AF65-F5344CB8AC3E}">
        <p14:creationId xmlns:p14="http://schemas.microsoft.com/office/powerpoint/2010/main" val="22079984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3922"/>
                                        </p:tgtEl>
                                        <p:attrNameLst>
                                          <p:attrName>style.visibility</p:attrName>
                                        </p:attrNameLst>
                                      </p:cBhvr>
                                      <p:to>
                                        <p:strVal val="visible"/>
                                      </p:to>
                                    </p:set>
                                    <p:anim calcmode="lin" valueType="num">
                                      <p:cBhvr additive="base">
                                        <p:cTn id="7" dur="500" fill="hold"/>
                                        <p:tgtEl>
                                          <p:spTgt spid="593922"/>
                                        </p:tgtEl>
                                        <p:attrNameLst>
                                          <p:attrName>ppt_x</p:attrName>
                                        </p:attrNameLst>
                                      </p:cBhvr>
                                      <p:tavLst>
                                        <p:tav tm="0">
                                          <p:val>
                                            <p:strVal val="0-#ppt_w/2"/>
                                          </p:val>
                                        </p:tav>
                                        <p:tav tm="100000">
                                          <p:val>
                                            <p:strVal val="#ppt_x"/>
                                          </p:val>
                                        </p:tav>
                                      </p:tavLst>
                                    </p:anim>
                                    <p:anim calcmode="lin" valueType="num">
                                      <p:cBhvr additive="base">
                                        <p:cTn id="8" dur="500" fill="hold"/>
                                        <p:tgtEl>
                                          <p:spTgt spid="593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23"/>
                                        </p:tgtEl>
                                        <p:attrNameLst>
                                          <p:attrName>style.visibility</p:attrName>
                                        </p:attrNameLst>
                                      </p:cBhvr>
                                      <p:to>
                                        <p:strVal val="visible"/>
                                      </p:to>
                                    </p:set>
                                    <p:anim calcmode="lin" valueType="num">
                                      <p:cBhvr additive="base">
                                        <p:cTn id="13" dur="500" fill="hold"/>
                                        <p:tgtEl>
                                          <p:spTgt spid="593923"/>
                                        </p:tgtEl>
                                        <p:attrNameLst>
                                          <p:attrName>ppt_x</p:attrName>
                                        </p:attrNameLst>
                                      </p:cBhvr>
                                      <p:tavLst>
                                        <p:tav tm="0">
                                          <p:val>
                                            <p:strVal val="0-#ppt_w/2"/>
                                          </p:val>
                                        </p:tav>
                                        <p:tav tm="100000">
                                          <p:val>
                                            <p:strVal val="#ppt_x"/>
                                          </p:val>
                                        </p:tav>
                                      </p:tavLst>
                                    </p:anim>
                                    <p:anim calcmode="lin" valueType="num">
                                      <p:cBhvr additive="base">
                                        <p:cTn id="14" dur="500" fill="hold"/>
                                        <p:tgtEl>
                                          <p:spTgt spid="5939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autoUpdateAnimBg="0"/>
      <p:bldP spid="59392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ChangeArrowheads="1"/>
          </p:cNvSpPr>
          <p:nvPr/>
        </p:nvSpPr>
        <p:spPr bwMode="auto">
          <a:xfrm>
            <a:off x="533400" y="1143000"/>
            <a:ext cx="8077199" cy="233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ts val="0"/>
              </a:spcBef>
            </a:pPr>
            <a:r>
              <a:rPr lang="zh-CN" altLang="en-US" sz="2800" b="1" dirty="0">
                <a:solidFill>
                  <a:srgbClr val="6600FF"/>
                </a:solidFill>
                <a:latin typeface="+mn-lt"/>
                <a:ea typeface="+mn-ea"/>
              </a:rPr>
              <a:t>全局变量通常在程序顶部定义，一旦定义</a:t>
            </a:r>
            <a:r>
              <a:rPr lang="zh-CN" altLang="en-US" sz="2800" b="1" dirty="0">
                <a:latin typeface="+mn-lt"/>
                <a:ea typeface="+mn-ea"/>
              </a:rPr>
              <a:t>在程序的每个函数中是可见的。</a:t>
            </a:r>
          </a:p>
          <a:p>
            <a:pPr>
              <a:lnSpc>
                <a:spcPct val="130000"/>
              </a:lnSpc>
              <a:spcBef>
                <a:spcPts val="0"/>
              </a:spcBef>
            </a:pPr>
            <a:r>
              <a:rPr lang="zh-CN" altLang="en-US" sz="2800" b="1" dirty="0">
                <a:latin typeface="+mn-lt"/>
                <a:ea typeface="+mn-ea"/>
              </a:rPr>
              <a:t>也可在程序中间的任何地方定义，但要在函数之外</a:t>
            </a:r>
            <a:r>
              <a:rPr lang="zh-CN" altLang="en-US" sz="2800" b="1" dirty="0">
                <a:solidFill>
                  <a:srgbClr val="FF0000"/>
                </a:solidFill>
                <a:latin typeface="+mn-lt"/>
                <a:ea typeface="+mn-ea"/>
              </a:rPr>
              <a:t>全局变量定义前的所有函数</a:t>
            </a:r>
            <a:r>
              <a:rPr lang="zh-CN" altLang="en-US" sz="2800" b="1" dirty="0">
                <a:latin typeface="+mn-lt"/>
                <a:ea typeface="+mn-ea"/>
              </a:rPr>
              <a:t>不会知道该变量。</a:t>
            </a:r>
            <a:endParaRPr lang="zh-CN" altLang="en-US" sz="2800" dirty="0">
              <a:latin typeface="+mn-lt"/>
              <a:ea typeface="+mn-ea"/>
            </a:endParaRPr>
          </a:p>
        </p:txBody>
      </p:sp>
      <p:sp>
        <p:nvSpPr>
          <p:cNvPr id="594947" name="Rectangle 3"/>
          <p:cNvSpPr>
            <a:spLocks noChangeArrowheads="1"/>
          </p:cNvSpPr>
          <p:nvPr/>
        </p:nvSpPr>
        <p:spPr bwMode="auto">
          <a:xfrm>
            <a:off x="533400" y="3413814"/>
            <a:ext cx="6096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zh-CN" altLang="en-US" sz="2400" b="1" dirty="0">
                <a:solidFill>
                  <a:srgbClr val="003366"/>
                </a:solidFill>
                <a:latin typeface="+mn-lt"/>
                <a:ea typeface="+mn-ea"/>
              </a:rPr>
              <a:t>例</a:t>
            </a:r>
            <a:r>
              <a:rPr lang="en-US" altLang="zh-CN" sz="2400" b="1" dirty="0">
                <a:solidFill>
                  <a:srgbClr val="003366"/>
                </a:solidFill>
                <a:latin typeface="+mn-lt"/>
                <a:ea typeface="+mn-ea"/>
              </a:rPr>
              <a:t>2</a:t>
            </a:r>
            <a:r>
              <a:rPr lang="zh-CN" altLang="en-US" sz="2400" b="1" dirty="0">
                <a:solidFill>
                  <a:srgbClr val="003366"/>
                </a:solidFill>
                <a:latin typeface="+mn-lt"/>
                <a:ea typeface="+mn-ea"/>
              </a:rPr>
              <a:t>：</a:t>
            </a:r>
            <a:r>
              <a:rPr lang="zh-CN" altLang="en-US" sz="2400" b="1" dirty="0">
                <a:latin typeface="+mn-lt"/>
                <a:ea typeface="+mn-ea"/>
              </a:rPr>
              <a:t> </a:t>
            </a:r>
            <a:r>
              <a:rPr lang="zh-CN" altLang="en-US" sz="2400" b="1" dirty="0">
                <a:solidFill>
                  <a:srgbClr val="660066"/>
                </a:solidFill>
                <a:latin typeface="+mn-lt"/>
                <a:ea typeface="+mn-ea"/>
              </a:rPr>
              <a:t>		</a:t>
            </a:r>
            <a:r>
              <a:rPr lang="en-US" altLang="zh-CN" sz="2400" b="1" dirty="0">
                <a:solidFill>
                  <a:srgbClr val="660066"/>
                </a:solidFill>
                <a:latin typeface="+mn-lt"/>
                <a:ea typeface="+mn-ea"/>
              </a:rPr>
              <a:t>void  main()</a:t>
            </a:r>
          </a:p>
          <a:p>
            <a:pPr>
              <a:spcBef>
                <a:spcPts val="0"/>
              </a:spcBef>
            </a:pPr>
            <a:r>
              <a:rPr lang="en-US" altLang="zh-CN" sz="2400" b="1" dirty="0">
                <a:solidFill>
                  <a:srgbClr val="660066"/>
                </a:solidFill>
                <a:latin typeface="+mn-lt"/>
                <a:ea typeface="+mn-ea"/>
              </a:rPr>
              <a:t>		{  </a:t>
            </a:r>
            <a:r>
              <a:rPr lang="en-US" altLang="zh-CN" sz="2400" b="1" dirty="0" err="1">
                <a:solidFill>
                  <a:srgbClr val="660066"/>
                </a:solidFill>
                <a:latin typeface="+mn-lt"/>
                <a:ea typeface="+mn-ea"/>
              </a:rPr>
              <a:t>int</a:t>
            </a:r>
            <a:r>
              <a:rPr lang="en-US" altLang="zh-CN" sz="2400" b="1" dirty="0">
                <a:solidFill>
                  <a:srgbClr val="660066"/>
                </a:solidFill>
                <a:latin typeface="+mn-lt"/>
                <a:ea typeface="+mn-ea"/>
              </a:rPr>
              <a:t> m=n;  //error:  n </a:t>
            </a:r>
            <a:r>
              <a:rPr lang="zh-CN" altLang="en-US" sz="2400" b="1" dirty="0">
                <a:solidFill>
                  <a:srgbClr val="660066"/>
                </a:solidFill>
                <a:latin typeface="+mn-lt"/>
                <a:ea typeface="+mn-ea"/>
              </a:rPr>
              <a:t>无定义</a:t>
            </a:r>
          </a:p>
          <a:p>
            <a:pPr>
              <a:spcBef>
                <a:spcPts val="0"/>
              </a:spcBef>
            </a:pPr>
            <a:r>
              <a:rPr lang="zh-CN" altLang="en-US" sz="2400" b="1" dirty="0">
                <a:solidFill>
                  <a:srgbClr val="660066"/>
                </a:solidFill>
                <a:latin typeface="+mn-lt"/>
                <a:ea typeface="+mn-ea"/>
              </a:rPr>
              <a:t>			</a:t>
            </a:r>
            <a:r>
              <a:rPr lang="en-US" altLang="zh-CN" sz="2400" b="1" dirty="0">
                <a:solidFill>
                  <a:srgbClr val="660066"/>
                </a:solidFill>
                <a:latin typeface="+mn-lt"/>
                <a:ea typeface="+mn-ea"/>
              </a:rPr>
              <a:t>…</a:t>
            </a:r>
          </a:p>
          <a:p>
            <a:pPr>
              <a:spcBef>
                <a:spcPts val="0"/>
              </a:spcBef>
            </a:pPr>
            <a:r>
              <a:rPr lang="en-US" altLang="zh-CN" sz="2400" b="1" dirty="0">
                <a:solidFill>
                  <a:srgbClr val="660066"/>
                </a:solidFill>
                <a:latin typeface="+mn-lt"/>
                <a:ea typeface="+mn-ea"/>
              </a:rPr>
              <a:t>		}</a:t>
            </a:r>
          </a:p>
          <a:p>
            <a:pPr>
              <a:spcBef>
                <a:spcPts val="0"/>
              </a:spcBef>
            </a:pPr>
            <a:r>
              <a:rPr lang="en-US" altLang="zh-CN" sz="2400" b="1" dirty="0">
                <a:solidFill>
                  <a:srgbClr val="660066"/>
                </a:solidFill>
                <a:latin typeface="+mn-lt"/>
                <a:ea typeface="+mn-ea"/>
              </a:rPr>
              <a:t>		</a:t>
            </a:r>
            <a:r>
              <a:rPr lang="en-US" altLang="zh-CN" sz="2400" b="1" dirty="0" err="1">
                <a:solidFill>
                  <a:srgbClr val="660066"/>
                </a:solidFill>
                <a:latin typeface="+mn-lt"/>
                <a:ea typeface="+mn-ea"/>
              </a:rPr>
              <a:t>int</a:t>
            </a:r>
            <a:r>
              <a:rPr lang="en-US" altLang="zh-CN" sz="2400" b="1" dirty="0">
                <a:solidFill>
                  <a:srgbClr val="660066"/>
                </a:solidFill>
                <a:latin typeface="+mn-lt"/>
                <a:ea typeface="+mn-ea"/>
              </a:rPr>
              <a:t> n;</a:t>
            </a:r>
          </a:p>
          <a:p>
            <a:pPr>
              <a:spcBef>
                <a:spcPts val="0"/>
              </a:spcBef>
            </a:pPr>
            <a:r>
              <a:rPr lang="en-US" altLang="zh-CN" sz="2400" b="1" dirty="0">
                <a:solidFill>
                  <a:srgbClr val="660066"/>
                </a:solidFill>
                <a:latin typeface="+mn-lt"/>
                <a:ea typeface="+mn-ea"/>
              </a:rPr>
              <a:t>		void </a:t>
            </a:r>
            <a:r>
              <a:rPr lang="en-US" altLang="zh-CN" sz="2400" b="1" dirty="0" err="1">
                <a:solidFill>
                  <a:srgbClr val="660066"/>
                </a:solidFill>
                <a:latin typeface="+mn-lt"/>
                <a:ea typeface="+mn-ea"/>
              </a:rPr>
              <a:t>func</a:t>
            </a:r>
            <a:r>
              <a:rPr lang="en-US" altLang="zh-CN" sz="2400" b="1" dirty="0">
                <a:solidFill>
                  <a:srgbClr val="660066"/>
                </a:solidFill>
                <a:latin typeface="+mn-lt"/>
                <a:ea typeface="+mn-ea"/>
              </a:rPr>
              <a:t>()</a:t>
            </a:r>
          </a:p>
          <a:p>
            <a:pPr>
              <a:spcBef>
                <a:spcPts val="0"/>
              </a:spcBef>
            </a:pPr>
            <a:r>
              <a:rPr lang="en-US" altLang="zh-CN" sz="2400" b="1" dirty="0">
                <a:solidFill>
                  <a:srgbClr val="660066"/>
                </a:solidFill>
                <a:latin typeface="+mn-lt"/>
                <a:ea typeface="+mn-ea"/>
              </a:rPr>
              <a:t>		{  </a:t>
            </a:r>
            <a:r>
              <a:rPr lang="en-US" altLang="zh-CN" sz="2400" b="1" dirty="0" err="1">
                <a:solidFill>
                  <a:srgbClr val="660066"/>
                </a:solidFill>
                <a:latin typeface="+mn-lt"/>
                <a:ea typeface="+mn-ea"/>
              </a:rPr>
              <a:t>int</a:t>
            </a:r>
            <a:r>
              <a:rPr lang="en-US" altLang="zh-CN" sz="2400" b="1" dirty="0">
                <a:solidFill>
                  <a:srgbClr val="660066"/>
                </a:solidFill>
                <a:latin typeface="+mn-lt"/>
                <a:ea typeface="+mn-ea"/>
              </a:rPr>
              <a:t> s;</a:t>
            </a:r>
          </a:p>
          <a:p>
            <a:pPr>
              <a:spcBef>
                <a:spcPts val="0"/>
              </a:spcBef>
            </a:pPr>
            <a:r>
              <a:rPr lang="en-US" altLang="zh-CN" sz="2400" b="1" dirty="0">
                <a:solidFill>
                  <a:srgbClr val="660066"/>
                </a:solidFill>
                <a:latin typeface="+mn-lt"/>
                <a:ea typeface="+mn-ea"/>
              </a:rPr>
              <a:t> 		    n=s;</a:t>
            </a:r>
          </a:p>
          <a:p>
            <a:pPr>
              <a:spcBef>
                <a:spcPts val="0"/>
              </a:spcBef>
            </a:pPr>
            <a:r>
              <a:rPr lang="en-US" altLang="zh-CN" sz="2400" b="1" dirty="0">
                <a:solidFill>
                  <a:srgbClr val="660066"/>
                </a:solidFill>
                <a:latin typeface="+mn-lt"/>
                <a:ea typeface="+mn-ea"/>
              </a:rPr>
              <a:t>		}</a:t>
            </a:r>
          </a:p>
        </p:txBody>
      </p:sp>
      <p:sp>
        <p:nvSpPr>
          <p:cNvPr id="4"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5.X.2 </a:t>
            </a:r>
            <a:r>
              <a:rPr lang="zh-CN" altLang="en-US" dirty="0"/>
              <a:t>全局变量</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23</a:t>
            </a:fld>
            <a:endParaRPr lang="en-US" altLang="zh-CN" dirty="0"/>
          </a:p>
        </p:txBody>
      </p:sp>
    </p:spTree>
    <p:extLst>
      <p:ext uri="{BB962C8B-B14F-4D97-AF65-F5344CB8AC3E}">
        <p14:creationId xmlns:p14="http://schemas.microsoft.com/office/powerpoint/2010/main" val="3042236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4946"/>
                                        </p:tgtEl>
                                        <p:attrNameLst>
                                          <p:attrName>style.visibility</p:attrName>
                                        </p:attrNameLst>
                                      </p:cBhvr>
                                      <p:to>
                                        <p:strVal val="visible"/>
                                      </p:to>
                                    </p:set>
                                    <p:anim calcmode="lin" valueType="num">
                                      <p:cBhvr additive="base">
                                        <p:cTn id="7" dur="500" fill="hold"/>
                                        <p:tgtEl>
                                          <p:spTgt spid="594946"/>
                                        </p:tgtEl>
                                        <p:attrNameLst>
                                          <p:attrName>ppt_x</p:attrName>
                                        </p:attrNameLst>
                                      </p:cBhvr>
                                      <p:tavLst>
                                        <p:tav tm="0">
                                          <p:val>
                                            <p:strVal val="0-#ppt_w/2"/>
                                          </p:val>
                                        </p:tav>
                                        <p:tav tm="100000">
                                          <p:val>
                                            <p:strVal val="#ppt_x"/>
                                          </p:val>
                                        </p:tav>
                                      </p:tavLst>
                                    </p:anim>
                                    <p:anim calcmode="lin" valueType="num">
                                      <p:cBhvr additive="base">
                                        <p:cTn id="8" dur="500" fill="hold"/>
                                        <p:tgtEl>
                                          <p:spTgt spid="5949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4947"/>
                                        </p:tgtEl>
                                        <p:attrNameLst>
                                          <p:attrName>style.visibility</p:attrName>
                                        </p:attrNameLst>
                                      </p:cBhvr>
                                      <p:to>
                                        <p:strVal val="visible"/>
                                      </p:to>
                                    </p:set>
                                    <p:anim calcmode="lin" valueType="num">
                                      <p:cBhvr additive="base">
                                        <p:cTn id="13" dur="500" fill="hold"/>
                                        <p:tgtEl>
                                          <p:spTgt spid="594947"/>
                                        </p:tgtEl>
                                        <p:attrNameLst>
                                          <p:attrName>ppt_x</p:attrName>
                                        </p:attrNameLst>
                                      </p:cBhvr>
                                      <p:tavLst>
                                        <p:tav tm="0">
                                          <p:val>
                                            <p:strVal val="0-#ppt_w/2"/>
                                          </p:val>
                                        </p:tav>
                                        <p:tav tm="100000">
                                          <p:val>
                                            <p:strVal val="#ppt_x"/>
                                          </p:val>
                                        </p:tav>
                                      </p:tavLst>
                                    </p:anim>
                                    <p:anim calcmode="lin" valueType="num">
                                      <p:cBhvr additive="base">
                                        <p:cTn id="14" dur="500" fill="hold"/>
                                        <p:tgtEl>
                                          <p:spTgt spid="5949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6" grpId="0" autoUpdateAnimBg="0"/>
      <p:bldP spid="59494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body" idx="1"/>
          </p:nvPr>
        </p:nvSpPr>
        <p:spPr>
          <a:xfrm>
            <a:off x="304800" y="990600"/>
            <a:ext cx="8534400" cy="4876800"/>
          </a:xfrm>
        </p:spPr>
        <p:txBody>
          <a:bodyPr/>
          <a:lstStyle/>
          <a:p>
            <a:pPr>
              <a:lnSpc>
                <a:spcPct val="150000"/>
              </a:lnSpc>
              <a:buClrTx/>
            </a:pPr>
            <a:r>
              <a:rPr lang="zh-CN" altLang="en-US" dirty="0"/>
              <a:t>数据存储在全局对象中。</a:t>
            </a:r>
          </a:p>
          <a:p>
            <a:pPr>
              <a:buClrTx/>
            </a:pPr>
            <a:r>
              <a:rPr lang="zh-CN" altLang="en-US" dirty="0"/>
              <a:t>这样声明的全局变量没有控制它的可见性范围（可见性范围太大）、访问权限。没有限制操作的合法性。</a:t>
            </a:r>
            <a:r>
              <a:rPr lang="en-US" altLang="zh-CN" dirty="0"/>
              <a:t>——</a:t>
            </a:r>
            <a:r>
              <a:rPr lang="zh-CN" altLang="en-US" dirty="0"/>
              <a:t>这种共享数据的方法不好。</a:t>
            </a:r>
          </a:p>
        </p:txBody>
      </p:sp>
      <p:sp>
        <p:nvSpPr>
          <p:cNvPr id="4" name="Rectangle 2"/>
          <p:cNvSpPr txBox="1">
            <a:spLocks noChangeArrowheads="1"/>
          </p:cNvSpPr>
          <p:nvPr/>
        </p:nvSpPr>
        <p:spPr bwMode="auto">
          <a:xfrm>
            <a:off x="838200" y="3086100"/>
            <a:ext cx="7467600" cy="3543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3"/>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a:lnSpc>
                <a:spcPct val="100000"/>
              </a:lnSpc>
              <a:spcBef>
                <a:spcPts val="0"/>
              </a:spcBef>
              <a:buClrTx/>
              <a:buFont typeface="Monotype Sorts" pitchFamily="2" charset="2"/>
              <a:buNone/>
            </a:pPr>
            <a:r>
              <a:rPr lang="en-US" altLang="zh-CN" sz="2000" kern="0" dirty="0"/>
              <a:t>#include&lt;</a:t>
            </a:r>
            <a:r>
              <a:rPr lang="en-US" altLang="zh-CN" sz="2000" kern="0" dirty="0" err="1"/>
              <a:t>iostream.h</a:t>
            </a:r>
            <a:r>
              <a:rPr lang="en-US" altLang="zh-CN" sz="2000" kern="0" dirty="0"/>
              <a:t>&gt;</a:t>
            </a:r>
          </a:p>
          <a:p>
            <a:pPr>
              <a:lnSpc>
                <a:spcPct val="100000"/>
              </a:lnSpc>
              <a:spcBef>
                <a:spcPts val="0"/>
              </a:spcBef>
              <a:buClrTx/>
              <a:buFont typeface="Monotype Sorts" pitchFamily="2" charset="2"/>
              <a:buNone/>
            </a:pPr>
            <a:r>
              <a:rPr lang="en-US" altLang="zh-CN" sz="2000" kern="0" dirty="0" err="1"/>
              <a:t>int</a:t>
            </a:r>
            <a:r>
              <a:rPr lang="en-US" altLang="zh-CN" sz="2000" kern="0" dirty="0"/>
              <a:t> </a:t>
            </a:r>
            <a:r>
              <a:rPr lang="en-US" altLang="zh-CN" sz="2000" kern="0" dirty="0">
                <a:solidFill>
                  <a:schemeClr val="tx2"/>
                </a:solidFill>
              </a:rPr>
              <a:t>global</a:t>
            </a:r>
            <a:r>
              <a:rPr lang="en-US" altLang="zh-CN" sz="2000" kern="0" dirty="0"/>
              <a:t>;</a:t>
            </a:r>
          </a:p>
          <a:p>
            <a:pPr>
              <a:lnSpc>
                <a:spcPct val="100000"/>
              </a:lnSpc>
              <a:spcBef>
                <a:spcPts val="0"/>
              </a:spcBef>
              <a:buClrTx/>
              <a:buFont typeface="Monotype Sorts" pitchFamily="2" charset="2"/>
              <a:buNone/>
            </a:pPr>
            <a:r>
              <a:rPr lang="en-US" altLang="zh-CN" sz="2000" kern="0" dirty="0"/>
              <a:t>void f</a:t>
            </a:r>
            <a:r>
              <a:rPr lang="zh-CN" altLang="en-US" sz="2000" kern="0" dirty="0"/>
              <a:t>（ ）</a:t>
            </a:r>
          </a:p>
          <a:p>
            <a:pPr>
              <a:lnSpc>
                <a:spcPct val="100000"/>
              </a:lnSpc>
              <a:spcBef>
                <a:spcPts val="0"/>
              </a:spcBef>
              <a:buClrTx/>
              <a:buFont typeface="Monotype Sorts" pitchFamily="2" charset="2"/>
              <a:buNone/>
            </a:pPr>
            <a:r>
              <a:rPr lang="en-US" altLang="zh-CN" sz="2000" kern="0" dirty="0"/>
              <a:t>{  </a:t>
            </a:r>
            <a:r>
              <a:rPr lang="en-US" altLang="zh-CN" sz="2000" kern="0" dirty="0">
                <a:solidFill>
                  <a:schemeClr val="tx2"/>
                </a:solidFill>
              </a:rPr>
              <a:t>global</a:t>
            </a:r>
            <a:r>
              <a:rPr lang="en-US" altLang="zh-CN" sz="2000" kern="0" dirty="0"/>
              <a:t>=5;}</a:t>
            </a:r>
          </a:p>
          <a:p>
            <a:pPr>
              <a:lnSpc>
                <a:spcPct val="100000"/>
              </a:lnSpc>
              <a:spcBef>
                <a:spcPts val="0"/>
              </a:spcBef>
              <a:buClrTx/>
              <a:buFont typeface="Monotype Sorts" pitchFamily="2" charset="2"/>
              <a:buNone/>
            </a:pPr>
            <a:r>
              <a:rPr lang="en-US" altLang="zh-CN" sz="2000" kern="0" dirty="0"/>
              <a:t>void g</a:t>
            </a:r>
            <a:r>
              <a:rPr lang="zh-CN" altLang="en-US" sz="2000" kern="0" dirty="0"/>
              <a:t>（ ）</a:t>
            </a:r>
          </a:p>
          <a:p>
            <a:pPr>
              <a:lnSpc>
                <a:spcPct val="100000"/>
              </a:lnSpc>
              <a:spcBef>
                <a:spcPts val="0"/>
              </a:spcBef>
              <a:buClrTx/>
              <a:buFont typeface="Monotype Sorts" pitchFamily="2" charset="2"/>
              <a:buNone/>
            </a:pPr>
            <a:r>
              <a:rPr lang="en-US" altLang="zh-CN" sz="2000" kern="0" dirty="0"/>
              <a:t>{  </a:t>
            </a:r>
            <a:r>
              <a:rPr lang="en-US" altLang="zh-CN" sz="2000" kern="0" dirty="0" err="1"/>
              <a:t>cout</a:t>
            </a:r>
            <a:r>
              <a:rPr lang="en-US" altLang="zh-CN" sz="2000" kern="0" dirty="0"/>
              <a:t>&lt;&lt;</a:t>
            </a:r>
            <a:r>
              <a:rPr lang="en-US" altLang="zh-CN" sz="2000" kern="0" dirty="0">
                <a:solidFill>
                  <a:schemeClr val="tx2"/>
                </a:solidFill>
              </a:rPr>
              <a:t>global</a:t>
            </a:r>
            <a:r>
              <a:rPr lang="en-US" altLang="zh-CN" sz="2000" kern="0" dirty="0"/>
              <a:t>&lt;&lt;</a:t>
            </a:r>
            <a:r>
              <a:rPr lang="en-US" altLang="zh-CN" sz="2000" kern="0" dirty="0" err="1"/>
              <a:t>endl</a:t>
            </a:r>
            <a:r>
              <a:rPr lang="en-US" altLang="zh-CN" sz="2000" kern="0" dirty="0"/>
              <a:t>;}</a:t>
            </a:r>
          </a:p>
          <a:p>
            <a:pPr>
              <a:lnSpc>
                <a:spcPct val="100000"/>
              </a:lnSpc>
              <a:spcBef>
                <a:spcPts val="0"/>
              </a:spcBef>
              <a:buClrTx/>
              <a:buFont typeface="Monotype Sorts" pitchFamily="2" charset="2"/>
              <a:buNone/>
            </a:pPr>
            <a:r>
              <a:rPr lang="en-US" altLang="zh-CN" sz="2000" kern="0" dirty="0" err="1"/>
              <a:t>int</a:t>
            </a:r>
            <a:r>
              <a:rPr lang="en-US" altLang="zh-CN" sz="2000" kern="0" dirty="0"/>
              <a:t> main</a:t>
            </a:r>
            <a:r>
              <a:rPr lang="zh-CN" altLang="en-US" sz="2000" kern="0" dirty="0"/>
              <a:t>（ ）</a:t>
            </a:r>
          </a:p>
          <a:p>
            <a:pPr>
              <a:lnSpc>
                <a:spcPct val="100000"/>
              </a:lnSpc>
              <a:spcBef>
                <a:spcPts val="0"/>
              </a:spcBef>
              <a:buClrTx/>
              <a:buFont typeface="Monotype Sorts" pitchFamily="2" charset="2"/>
              <a:buNone/>
            </a:pPr>
            <a:r>
              <a:rPr lang="en-US" altLang="zh-CN" sz="2000" kern="0" dirty="0"/>
              <a:t>{  f</a:t>
            </a:r>
            <a:r>
              <a:rPr lang="zh-CN" altLang="en-US" sz="2000" kern="0" dirty="0"/>
              <a:t>（ ）</a:t>
            </a:r>
            <a:r>
              <a:rPr lang="en-US" altLang="zh-CN" sz="2000" kern="0" dirty="0"/>
              <a:t>;</a:t>
            </a:r>
          </a:p>
          <a:p>
            <a:pPr>
              <a:lnSpc>
                <a:spcPct val="100000"/>
              </a:lnSpc>
              <a:spcBef>
                <a:spcPts val="0"/>
              </a:spcBef>
              <a:buClrTx/>
              <a:buFont typeface="Monotype Sorts" pitchFamily="2" charset="2"/>
              <a:buNone/>
            </a:pPr>
            <a:r>
              <a:rPr lang="en-US" altLang="zh-CN" sz="2000" kern="0" dirty="0"/>
              <a:t>   g</a:t>
            </a:r>
            <a:r>
              <a:rPr lang="zh-CN" altLang="en-US" sz="2000" kern="0" dirty="0"/>
              <a:t>（ ）</a:t>
            </a:r>
            <a:r>
              <a:rPr lang="en-US" altLang="zh-CN" sz="2000" kern="0" dirty="0"/>
              <a:t>; //</a:t>
            </a:r>
            <a:r>
              <a:rPr lang="zh-CN" altLang="en-US" sz="2000" kern="0" dirty="0"/>
              <a:t>输出“</a:t>
            </a:r>
            <a:r>
              <a:rPr lang="en-US" altLang="zh-CN" sz="2000" kern="0" dirty="0">
                <a:solidFill>
                  <a:schemeClr val="tx2"/>
                </a:solidFill>
              </a:rPr>
              <a:t>5</a:t>
            </a:r>
            <a:r>
              <a:rPr lang="en-US" altLang="zh-CN" sz="2000" kern="0" dirty="0"/>
              <a:t>”</a:t>
            </a:r>
          </a:p>
          <a:p>
            <a:pPr>
              <a:lnSpc>
                <a:spcPct val="100000"/>
              </a:lnSpc>
              <a:spcBef>
                <a:spcPts val="0"/>
              </a:spcBef>
              <a:buClrTx/>
              <a:buFont typeface="Monotype Sorts" pitchFamily="2" charset="2"/>
              <a:buNone/>
            </a:pPr>
            <a:r>
              <a:rPr lang="en-US" altLang="zh-CN" sz="2000" kern="0" dirty="0"/>
              <a:t>   return 0;</a:t>
            </a:r>
          </a:p>
          <a:p>
            <a:pPr>
              <a:lnSpc>
                <a:spcPct val="100000"/>
              </a:lnSpc>
              <a:spcBef>
                <a:spcPts val="0"/>
              </a:spcBef>
              <a:buClrTx/>
              <a:buFont typeface="Monotype Sorts" pitchFamily="2" charset="2"/>
              <a:buNone/>
            </a:pPr>
            <a:r>
              <a:rPr lang="en-US" altLang="zh-CN" sz="2000" kern="0" dirty="0"/>
              <a:t>}</a:t>
            </a:r>
          </a:p>
        </p:txBody>
      </p:sp>
      <p:sp>
        <p:nvSpPr>
          <p:cNvPr id="5"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5.X.2 </a:t>
            </a:r>
            <a:r>
              <a:rPr lang="zh-CN" altLang="en-US" dirty="0"/>
              <a:t>全局变量</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24</a:t>
            </a:fld>
            <a:endParaRPr lang="en-US" altLang="zh-CN" dirty="0"/>
          </a:p>
        </p:txBody>
      </p:sp>
    </p:spTree>
    <p:extLst>
      <p:ext uri="{BB962C8B-B14F-4D97-AF65-F5344CB8AC3E}">
        <p14:creationId xmlns:p14="http://schemas.microsoft.com/office/powerpoint/2010/main" val="32321217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3"/>
          <p:cNvSpPr>
            <a:spLocks noChangeArrowheads="1"/>
          </p:cNvSpPr>
          <p:nvPr/>
        </p:nvSpPr>
        <p:spPr bwMode="auto">
          <a:xfrm>
            <a:off x="685800" y="1752600"/>
            <a:ext cx="7696200"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ct val="150000"/>
              </a:lnSpc>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将数据和使用数据的函数封装在类中。</a:t>
            </a:r>
          </a:p>
          <a:p>
            <a:pPr marL="800100" lvl="2" indent="-342900" eaLnBrk="0" hangingPunct="0">
              <a:lnSpc>
                <a:spcPct val="150000"/>
              </a:lnSpc>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一方面实现了类内函数的共享</a:t>
            </a:r>
          </a:p>
          <a:p>
            <a:pPr marL="800100" lvl="2" indent="-342900" eaLnBrk="0" hangingPunct="0">
              <a:lnSpc>
                <a:spcPct val="150000"/>
              </a:lnSpc>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同时控制他们在类外共享访问的范围和权限</a:t>
            </a:r>
          </a:p>
        </p:txBody>
      </p:sp>
      <p:sp>
        <p:nvSpPr>
          <p:cNvPr id="5"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5.X.3 </a:t>
            </a:r>
            <a:r>
              <a:rPr lang="zh-CN" altLang="en-US" dirty="0"/>
              <a:t>数据成员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25</a:t>
            </a:fld>
            <a:endParaRPr lang="en-US" altLang="zh-CN" dirty="0"/>
          </a:p>
        </p:txBody>
      </p:sp>
    </p:spTree>
    <p:extLst>
      <p:ext uri="{BB962C8B-B14F-4D97-AF65-F5344CB8AC3E}">
        <p14:creationId xmlns:p14="http://schemas.microsoft.com/office/powerpoint/2010/main" val="313083002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body" sz="half" idx="1"/>
          </p:nvPr>
        </p:nvSpPr>
        <p:spPr>
          <a:xfrm>
            <a:off x="381000" y="1122947"/>
            <a:ext cx="4191000" cy="5715000"/>
          </a:xfrm>
        </p:spPr>
        <p:txBody>
          <a:bodyPr/>
          <a:lstStyle/>
          <a:p>
            <a:pPr>
              <a:lnSpc>
                <a:spcPct val="100000"/>
              </a:lnSpc>
              <a:spcBef>
                <a:spcPts val="0"/>
              </a:spcBef>
              <a:spcAft>
                <a:spcPts val="0"/>
              </a:spcAft>
              <a:buClrTx/>
              <a:buFont typeface="Monotype Sorts" pitchFamily="2" charset="2"/>
              <a:buNone/>
            </a:pPr>
            <a:r>
              <a:rPr lang="en-US" altLang="zh-CN" sz="2400" dirty="0"/>
              <a:t>#include&lt;</a:t>
            </a:r>
            <a:r>
              <a:rPr lang="en-US" altLang="zh-CN" sz="2400" dirty="0" err="1"/>
              <a:t>iostream.h</a:t>
            </a:r>
            <a:r>
              <a:rPr lang="en-US" altLang="zh-CN" sz="2400" dirty="0"/>
              <a:t>&gt;</a:t>
            </a:r>
          </a:p>
          <a:p>
            <a:pPr>
              <a:lnSpc>
                <a:spcPct val="100000"/>
              </a:lnSpc>
              <a:spcBef>
                <a:spcPts val="0"/>
              </a:spcBef>
              <a:spcAft>
                <a:spcPts val="0"/>
              </a:spcAft>
              <a:buClrTx/>
              <a:buFont typeface="Monotype Sorts" pitchFamily="2" charset="2"/>
              <a:buNone/>
            </a:pPr>
            <a:r>
              <a:rPr lang="en-US" altLang="zh-CN" sz="2400" dirty="0"/>
              <a:t>class Application</a:t>
            </a:r>
          </a:p>
          <a:p>
            <a:pPr>
              <a:lnSpc>
                <a:spcPct val="100000"/>
              </a:lnSpc>
              <a:spcBef>
                <a:spcPts val="0"/>
              </a:spcBef>
              <a:spcAft>
                <a:spcPts val="0"/>
              </a:spcAft>
              <a:buClrTx/>
              <a:buFont typeface="Monotype Sorts" pitchFamily="2" charset="2"/>
              <a:buNone/>
            </a:pPr>
            <a:r>
              <a:rPr lang="en-US" altLang="zh-CN" sz="2400" dirty="0"/>
              <a:t>{ public:</a:t>
            </a:r>
          </a:p>
          <a:p>
            <a:pPr>
              <a:lnSpc>
                <a:spcPct val="100000"/>
              </a:lnSpc>
              <a:spcBef>
                <a:spcPts val="0"/>
              </a:spcBef>
              <a:spcAft>
                <a:spcPts val="0"/>
              </a:spcAft>
              <a:buClrTx/>
              <a:buFont typeface="Monotype Sorts" pitchFamily="2" charset="2"/>
              <a:buNone/>
            </a:pPr>
            <a:r>
              <a:rPr lang="en-US" altLang="zh-CN" sz="2400" dirty="0"/>
              <a:t>     void</a:t>
            </a:r>
            <a:r>
              <a:rPr lang="en-US" altLang="zh-CN" sz="2400" dirty="0">
                <a:solidFill>
                  <a:srgbClr val="99FFCC"/>
                </a:solidFill>
              </a:rPr>
              <a:t> </a:t>
            </a:r>
            <a:r>
              <a:rPr lang="en-US" altLang="zh-CN" sz="2400" dirty="0">
                <a:solidFill>
                  <a:srgbClr val="FF3399"/>
                </a:solidFill>
              </a:rPr>
              <a:t>f</a:t>
            </a:r>
            <a:r>
              <a:rPr lang="zh-CN" altLang="en-US" sz="2400" dirty="0"/>
              <a:t>（ ）</a:t>
            </a:r>
            <a:r>
              <a:rPr lang="en-US" altLang="zh-CN" sz="2400" dirty="0"/>
              <a:t>; void </a:t>
            </a:r>
            <a:r>
              <a:rPr lang="en-US" altLang="zh-CN" sz="2400" dirty="0">
                <a:solidFill>
                  <a:srgbClr val="FF3399"/>
                </a:solidFill>
              </a:rPr>
              <a:t>g</a:t>
            </a:r>
            <a:r>
              <a:rPr lang="zh-CN" altLang="en-US" sz="2400" dirty="0"/>
              <a:t>（ ）</a:t>
            </a:r>
            <a:r>
              <a:rPr lang="en-US" altLang="zh-CN" sz="2400" dirty="0"/>
              <a:t>;</a:t>
            </a:r>
          </a:p>
          <a:p>
            <a:pPr>
              <a:lnSpc>
                <a:spcPct val="100000"/>
              </a:lnSpc>
              <a:spcBef>
                <a:spcPts val="0"/>
              </a:spcBef>
              <a:spcAft>
                <a:spcPts val="0"/>
              </a:spcAft>
              <a:buClrTx/>
              <a:buFont typeface="Monotype Sorts" pitchFamily="2" charset="2"/>
              <a:buNone/>
            </a:pPr>
            <a:r>
              <a:rPr lang="en-US" altLang="zh-CN" sz="2400" dirty="0"/>
              <a:t>  private:</a:t>
            </a:r>
          </a:p>
          <a:p>
            <a:pPr>
              <a:lnSpc>
                <a:spcPct val="100000"/>
              </a:lnSpc>
              <a:spcBef>
                <a:spcPts val="0"/>
              </a:spcBef>
              <a:spcAft>
                <a:spcPts val="0"/>
              </a:spcAft>
              <a:buClrTx/>
              <a:buFont typeface="Monotype Sorts" pitchFamily="2" charset="2"/>
              <a:buNone/>
            </a:pPr>
            <a:r>
              <a:rPr lang="en-US" altLang="zh-CN" sz="2400" dirty="0"/>
              <a:t>     </a:t>
            </a:r>
            <a:r>
              <a:rPr lang="en-US" altLang="zh-CN" sz="2400" dirty="0" err="1"/>
              <a:t>int</a:t>
            </a:r>
            <a:r>
              <a:rPr lang="en-US" altLang="zh-CN" sz="2400" dirty="0"/>
              <a:t> </a:t>
            </a:r>
            <a:r>
              <a:rPr lang="en-US" altLang="zh-CN" sz="2400" dirty="0">
                <a:solidFill>
                  <a:schemeClr val="tx2"/>
                </a:solidFill>
              </a:rPr>
              <a:t>global</a:t>
            </a:r>
            <a:r>
              <a:rPr lang="en-US" altLang="zh-CN" sz="2400" dirty="0"/>
              <a:t>;</a:t>
            </a:r>
          </a:p>
          <a:p>
            <a:pPr>
              <a:lnSpc>
                <a:spcPct val="100000"/>
              </a:lnSpc>
              <a:spcBef>
                <a:spcPts val="0"/>
              </a:spcBef>
              <a:spcAft>
                <a:spcPts val="0"/>
              </a:spcAft>
              <a:buClrTx/>
              <a:buFont typeface="Monotype Sorts" pitchFamily="2" charset="2"/>
              <a:buNone/>
            </a:pPr>
            <a:r>
              <a:rPr lang="en-US" altLang="zh-CN" sz="2400" dirty="0"/>
              <a:t>};</a:t>
            </a:r>
          </a:p>
          <a:p>
            <a:pPr>
              <a:lnSpc>
                <a:spcPct val="100000"/>
              </a:lnSpc>
              <a:spcBef>
                <a:spcPts val="0"/>
              </a:spcBef>
              <a:spcAft>
                <a:spcPts val="0"/>
              </a:spcAft>
              <a:buClrTx/>
              <a:buFont typeface="Monotype Sorts" pitchFamily="2" charset="2"/>
              <a:buNone/>
            </a:pPr>
            <a:r>
              <a:rPr lang="en-US" altLang="zh-CN" sz="2400" dirty="0"/>
              <a:t>void Application::</a:t>
            </a:r>
            <a:r>
              <a:rPr lang="en-US" altLang="zh-CN" sz="2400" dirty="0">
                <a:solidFill>
                  <a:srgbClr val="FF3399"/>
                </a:solidFill>
              </a:rPr>
              <a:t>f</a:t>
            </a:r>
            <a:r>
              <a:rPr lang="zh-CN" altLang="en-US" sz="2400" dirty="0"/>
              <a:t>（ ）</a:t>
            </a:r>
          </a:p>
          <a:p>
            <a:pPr>
              <a:lnSpc>
                <a:spcPct val="100000"/>
              </a:lnSpc>
              <a:spcBef>
                <a:spcPts val="0"/>
              </a:spcBef>
              <a:spcAft>
                <a:spcPts val="0"/>
              </a:spcAft>
              <a:buClrTx/>
              <a:buFont typeface="Monotype Sorts" pitchFamily="2" charset="2"/>
              <a:buNone/>
            </a:pPr>
            <a:r>
              <a:rPr lang="en-US" altLang="zh-CN" sz="2400" dirty="0"/>
              <a:t>{  </a:t>
            </a:r>
            <a:r>
              <a:rPr lang="en-US" altLang="zh-CN" sz="2400" dirty="0">
                <a:solidFill>
                  <a:schemeClr val="tx2"/>
                </a:solidFill>
              </a:rPr>
              <a:t>global</a:t>
            </a:r>
            <a:r>
              <a:rPr lang="en-US" altLang="zh-CN" sz="2400" dirty="0"/>
              <a:t>=5;}</a:t>
            </a:r>
          </a:p>
          <a:p>
            <a:pPr>
              <a:lnSpc>
                <a:spcPct val="100000"/>
              </a:lnSpc>
              <a:spcBef>
                <a:spcPts val="0"/>
              </a:spcBef>
              <a:spcAft>
                <a:spcPts val="0"/>
              </a:spcAft>
              <a:buClrTx/>
              <a:buFont typeface="Monotype Sorts" pitchFamily="2" charset="2"/>
              <a:buNone/>
            </a:pPr>
            <a:r>
              <a:rPr lang="en-US" altLang="zh-CN" sz="2400" dirty="0"/>
              <a:t>void Application::</a:t>
            </a:r>
            <a:r>
              <a:rPr lang="en-US" altLang="zh-CN" sz="2400" dirty="0">
                <a:solidFill>
                  <a:srgbClr val="FF3399"/>
                </a:solidFill>
              </a:rPr>
              <a:t>g</a:t>
            </a:r>
            <a:r>
              <a:rPr lang="zh-CN" altLang="en-US" sz="2400" dirty="0"/>
              <a:t>（ ）</a:t>
            </a:r>
          </a:p>
          <a:p>
            <a:pPr>
              <a:lnSpc>
                <a:spcPct val="100000"/>
              </a:lnSpc>
              <a:spcBef>
                <a:spcPts val="0"/>
              </a:spcBef>
              <a:spcAft>
                <a:spcPts val="0"/>
              </a:spcAft>
              <a:buClrTx/>
              <a:buFont typeface="Monotype Sorts" pitchFamily="2" charset="2"/>
              <a:buNone/>
            </a:pPr>
            <a:r>
              <a:rPr lang="en-US" altLang="zh-CN" sz="2400" dirty="0"/>
              <a:t>{  </a:t>
            </a:r>
            <a:r>
              <a:rPr lang="en-US" altLang="zh-CN" sz="2400" dirty="0" err="1"/>
              <a:t>cout</a:t>
            </a:r>
            <a:r>
              <a:rPr lang="en-US" altLang="zh-CN" sz="2400" dirty="0"/>
              <a:t>&lt;&lt;</a:t>
            </a:r>
            <a:r>
              <a:rPr lang="en-US" altLang="zh-CN" sz="2400" dirty="0">
                <a:solidFill>
                  <a:schemeClr val="tx2"/>
                </a:solidFill>
              </a:rPr>
              <a:t>global</a:t>
            </a:r>
            <a:r>
              <a:rPr lang="en-US" altLang="zh-CN" sz="2400" dirty="0"/>
              <a:t>&lt;&lt;</a:t>
            </a:r>
            <a:r>
              <a:rPr lang="en-US" altLang="zh-CN" sz="2400" dirty="0" err="1"/>
              <a:t>endl</a:t>
            </a:r>
            <a:r>
              <a:rPr lang="en-US" altLang="zh-CN" sz="2400" dirty="0"/>
              <a:t>;}</a:t>
            </a:r>
          </a:p>
        </p:txBody>
      </p:sp>
      <p:sp>
        <p:nvSpPr>
          <p:cNvPr id="601091" name="Rectangle 3"/>
          <p:cNvSpPr>
            <a:spLocks noGrp="1" noChangeArrowheads="1"/>
          </p:cNvSpPr>
          <p:nvPr>
            <p:ph type="body" sz="half" idx="2"/>
          </p:nvPr>
        </p:nvSpPr>
        <p:spPr>
          <a:xfrm>
            <a:off x="4876800" y="1122947"/>
            <a:ext cx="3810000" cy="5557837"/>
          </a:xfrm>
        </p:spPr>
        <p:txBody>
          <a:bodyPr/>
          <a:lstStyle/>
          <a:p>
            <a:pPr marL="506413">
              <a:lnSpc>
                <a:spcPct val="100000"/>
              </a:lnSpc>
              <a:spcBef>
                <a:spcPts val="0"/>
              </a:spcBef>
              <a:spcAft>
                <a:spcPts val="0"/>
              </a:spcAft>
              <a:buClrTx/>
              <a:buFont typeface="Monotype Sorts" pitchFamily="2" charset="2"/>
              <a:buNone/>
            </a:pPr>
            <a:r>
              <a:rPr lang="en-US" altLang="zh-CN" sz="2400" dirty="0" err="1"/>
              <a:t>int</a:t>
            </a:r>
            <a:r>
              <a:rPr lang="en-US" altLang="zh-CN" sz="2400" dirty="0"/>
              <a:t> main</a:t>
            </a:r>
            <a:r>
              <a:rPr lang="zh-CN" altLang="en-US" sz="2400" dirty="0"/>
              <a:t>（ ）</a:t>
            </a:r>
          </a:p>
          <a:p>
            <a:pPr marL="506413">
              <a:lnSpc>
                <a:spcPct val="100000"/>
              </a:lnSpc>
              <a:spcBef>
                <a:spcPts val="0"/>
              </a:spcBef>
              <a:spcAft>
                <a:spcPts val="0"/>
              </a:spcAft>
              <a:buClrTx/>
              <a:buFont typeface="Monotype Sorts" pitchFamily="2" charset="2"/>
              <a:buNone/>
            </a:pPr>
            <a:r>
              <a:rPr lang="en-US" altLang="zh-CN" sz="2400" dirty="0"/>
              <a:t>{</a:t>
            </a:r>
          </a:p>
          <a:p>
            <a:pPr marL="506413">
              <a:lnSpc>
                <a:spcPct val="100000"/>
              </a:lnSpc>
              <a:spcBef>
                <a:spcPts val="0"/>
              </a:spcBef>
              <a:spcAft>
                <a:spcPts val="0"/>
              </a:spcAft>
              <a:buClrTx/>
              <a:buFont typeface="Monotype Sorts" pitchFamily="2" charset="2"/>
              <a:buNone/>
            </a:pPr>
            <a:r>
              <a:rPr lang="en-US" altLang="zh-CN" sz="2400" dirty="0"/>
              <a:t>   Application  </a:t>
            </a:r>
            <a:r>
              <a:rPr lang="en-US" altLang="zh-CN" sz="2400" dirty="0" err="1"/>
              <a:t>MyApp</a:t>
            </a:r>
            <a:r>
              <a:rPr lang="en-US" altLang="zh-CN" sz="2400" dirty="0"/>
              <a:t>;</a:t>
            </a:r>
          </a:p>
          <a:p>
            <a:pPr marL="506413">
              <a:lnSpc>
                <a:spcPct val="100000"/>
              </a:lnSpc>
              <a:spcBef>
                <a:spcPts val="0"/>
              </a:spcBef>
              <a:spcAft>
                <a:spcPts val="0"/>
              </a:spcAft>
              <a:buClrTx/>
              <a:buFont typeface="Monotype Sorts" pitchFamily="2" charset="2"/>
              <a:buNone/>
            </a:pPr>
            <a:r>
              <a:rPr lang="en-US" altLang="zh-CN" sz="2400" dirty="0"/>
              <a:t>   </a:t>
            </a:r>
            <a:r>
              <a:rPr lang="en-US" altLang="zh-CN" sz="2400" dirty="0" err="1"/>
              <a:t>MyApp.f</a:t>
            </a:r>
            <a:r>
              <a:rPr lang="zh-CN" altLang="en-US" sz="2400" dirty="0"/>
              <a:t>（ ）</a:t>
            </a:r>
            <a:r>
              <a:rPr lang="en-US" altLang="zh-CN" sz="2400" dirty="0"/>
              <a:t>;</a:t>
            </a:r>
          </a:p>
          <a:p>
            <a:pPr marL="506413">
              <a:lnSpc>
                <a:spcPct val="100000"/>
              </a:lnSpc>
              <a:spcBef>
                <a:spcPts val="0"/>
              </a:spcBef>
              <a:spcAft>
                <a:spcPts val="0"/>
              </a:spcAft>
              <a:buClrTx/>
              <a:buFont typeface="Monotype Sorts" pitchFamily="2" charset="2"/>
              <a:buNone/>
            </a:pPr>
            <a:r>
              <a:rPr lang="en-US" altLang="zh-CN" sz="2400" dirty="0"/>
              <a:t>   </a:t>
            </a:r>
            <a:r>
              <a:rPr lang="en-US" altLang="zh-CN" sz="2400" dirty="0" err="1"/>
              <a:t>MyApp.g</a:t>
            </a:r>
            <a:r>
              <a:rPr lang="zh-CN" altLang="en-US" sz="2400" dirty="0"/>
              <a:t>（ ）</a:t>
            </a:r>
            <a:r>
              <a:rPr lang="en-US" altLang="zh-CN" sz="2400" dirty="0"/>
              <a:t>;</a:t>
            </a:r>
          </a:p>
          <a:p>
            <a:pPr marL="506413">
              <a:lnSpc>
                <a:spcPct val="100000"/>
              </a:lnSpc>
              <a:spcBef>
                <a:spcPts val="0"/>
              </a:spcBef>
              <a:spcAft>
                <a:spcPts val="0"/>
              </a:spcAft>
              <a:buClrTx/>
              <a:buFont typeface="Monotype Sorts" pitchFamily="2" charset="2"/>
              <a:buNone/>
            </a:pPr>
            <a:r>
              <a:rPr lang="en-US" altLang="zh-CN" sz="2400" dirty="0"/>
              <a:t>   return 0;</a:t>
            </a:r>
          </a:p>
          <a:p>
            <a:pPr marL="506413">
              <a:lnSpc>
                <a:spcPct val="100000"/>
              </a:lnSpc>
              <a:spcBef>
                <a:spcPts val="0"/>
              </a:spcBef>
              <a:spcAft>
                <a:spcPts val="0"/>
              </a:spcAft>
              <a:buClrTx/>
              <a:buFont typeface="Monotype Sorts" pitchFamily="2" charset="2"/>
              <a:buNone/>
            </a:pPr>
            <a:r>
              <a:rPr lang="en-US" altLang="zh-CN" sz="2400" dirty="0"/>
              <a:t>}</a:t>
            </a:r>
          </a:p>
        </p:txBody>
      </p:sp>
      <p:sp>
        <p:nvSpPr>
          <p:cNvPr id="601092" name="Line 4"/>
          <p:cNvSpPr>
            <a:spLocks noChangeShapeType="1"/>
          </p:cNvSpPr>
          <p:nvPr/>
        </p:nvSpPr>
        <p:spPr bwMode="auto">
          <a:xfrm>
            <a:off x="4648200" y="1143000"/>
            <a:ext cx="0" cy="556260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spcAft>
                <a:spcPts val="0"/>
              </a:spcAft>
            </a:pPr>
            <a:endParaRPr lang="zh-CN" altLang="en-US" sz="2400"/>
          </a:p>
        </p:txBody>
      </p:sp>
      <p:sp>
        <p:nvSpPr>
          <p:cNvPr id="6"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5.X.3 </a:t>
            </a:r>
            <a:r>
              <a:rPr lang="zh-CN" altLang="en-US" dirty="0"/>
              <a:t>数据成员</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26</a:t>
            </a:fld>
            <a:endParaRPr lang="en-US" altLang="zh-CN" dirty="0"/>
          </a:p>
        </p:txBody>
      </p:sp>
    </p:spTree>
    <p:extLst>
      <p:ext uri="{BB962C8B-B14F-4D97-AF65-F5344CB8AC3E}">
        <p14:creationId xmlns:p14="http://schemas.microsoft.com/office/powerpoint/2010/main" val="220324777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9" name="Rectangle 3"/>
          <p:cNvSpPr>
            <a:spLocks noGrp="1" noChangeArrowheads="1"/>
          </p:cNvSpPr>
          <p:nvPr>
            <p:ph type="body" idx="1"/>
          </p:nvPr>
        </p:nvSpPr>
        <p:spPr>
          <a:xfrm>
            <a:off x="545306" y="1143000"/>
            <a:ext cx="8065294" cy="5181600"/>
          </a:xfrm>
        </p:spPr>
        <p:txBody>
          <a:bodyPr/>
          <a:lstStyle/>
          <a:p>
            <a:pPr>
              <a:lnSpc>
                <a:spcPct val="100000"/>
              </a:lnSpc>
              <a:buClrTx/>
            </a:pPr>
            <a:r>
              <a:rPr lang="zh-CN" altLang="en-US" sz="2800" dirty="0"/>
              <a:t>全局对象不好，但复杂程序都是由许多程序员共同设计的，因此需要这种性质的对象。</a:t>
            </a:r>
          </a:p>
          <a:p>
            <a:pPr>
              <a:lnSpc>
                <a:spcPct val="100000"/>
              </a:lnSpc>
              <a:buClrTx/>
            </a:pPr>
            <a:r>
              <a:rPr lang="zh-CN" altLang="en-US" sz="2800" dirty="0"/>
              <a:t>使用类中的静态数据成员</a:t>
            </a:r>
            <a:r>
              <a:rPr lang="en-US" altLang="zh-CN" sz="2800" dirty="0"/>
              <a:t>——</a:t>
            </a:r>
            <a:r>
              <a:rPr lang="zh-CN" altLang="en-US" sz="2800" dirty="0"/>
              <a:t>解决访问权限控制问题。</a:t>
            </a:r>
          </a:p>
          <a:p>
            <a:pPr marL="400050" lvl="1" indent="0">
              <a:buClrTx/>
              <a:buNone/>
            </a:pPr>
            <a:r>
              <a:rPr lang="en-US" altLang="zh-CN" sz="2400" dirty="0"/>
              <a:t>class employee</a:t>
            </a:r>
          </a:p>
          <a:p>
            <a:pPr marL="400050" lvl="1" indent="0">
              <a:buClrTx/>
              <a:buNone/>
            </a:pPr>
            <a:r>
              <a:rPr lang="en-US" altLang="zh-CN" sz="2400" dirty="0"/>
              <a:t>{ private:</a:t>
            </a:r>
          </a:p>
          <a:p>
            <a:pPr marL="400050" lvl="1" indent="0">
              <a:buClrTx/>
              <a:buNone/>
            </a:pPr>
            <a:r>
              <a:rPr lang="en-US" altLang="zh-CN" sz="2400" dirty="0"/>
              <a:t>       </a:t>
            </a:r>
            <a:r>
              <a:rPr lang="en-US" altLang="zh-CN" sz="2400" dirty="0" err="1"/>
              <a:t>int</a:t>
            </a:r>
            <a:r>
              <a:rPr lang="en-US" altLang="zh-CN" sz="2400" dirty="0"/>
              <a:t> </a:t>
            </a:r>
            <a:r>
              <a:rPr lang="en-US" altLang="zh-CN" sz="2400" dirty="0" err="1"/>
              <a:t>EmpNo</a:t>
            </a:r>
            <a:r>
              <a:rPr lang="en-US" altLang="zh-CN" sz="2400" dirty="0"/>
              <a:t>;</a:t>
            </a:r>
          </a:p>
          <a:p>
            <a:pPr marL="400050" lvl="1" indent="0">
              <a:buClrTx/>
              <a:buNone/>
            </a:pPr>
            <a:r>
              <a:rPr lang="en-US" altLang="zh-CN" sz="2400" dirty="0"/>
              <a:t>       </a:t>
            </a:r>
            <a:r>
              <a:rPr lang="en-US" altLang="zh-CN" sz="2400" dirty="0" err="1"/>
              <a:t>int</a:t>
            </a:r>
            <a:r>
              <a:rPr lang="en-US" altLang="zh-CN" sz="2400" dirty="0"/>
              <a:t> ID;</a:t>
            </a:r>
          </a:p>
          <a:p>
            <a:pPr marL="400050" lvl="1" indent="0">
              <a:buClrTx/>
              <a:buNone/>
            </a:pPr>
            <a:r>
              <a:rPr lang="en-US" altLang="zh-CN" sz="2400" dirty="0"/>
              <a:t>      char *name;</a:t>
            </a:r>
          </a:p>
          <a:p>
            <a:pPr marL="400050" lvl="1" indent="0">
              <a:buClrTx/>
              <a:buNone/>
            </a:pPr>
            <a:r>
              <a:rPr lang="en-US" altLang="zh-CN" sz="2400" dirty="0"/>
              <a:t>……</a:t>
            </a:r>
          </a:p>
          <a:p>
            <a:pPr marL="400050" lvl="1" indent="0">
              <a:buClrTx/>
              <a:buNone/>
            </a:pPr>
            <a:r>
              <a:rPr lang="en-US" altLang="zh-CN" sz="2400" dirty="0"/>
              <a:t>}</a:t>
            </a:r>
          </a:p>
          <a:p>
            <a:pPr>
              <a:lnSpc>
                <a:spcPct val="100000"/>
              </a:lnSpc>
              <a:buClrTx/>
            </a:pPr>
            <a:r>
              <a:rPr lang="zh-CN" altLang="en-US" sz="2800" dirty="0"/>
              <a:t>如：需统计雇员总数，数据存放在什么地方？</a:t>
            </a:r>
          </a:p>
          <a:p>
            <a:pPr lvl="1">
              <a:buFont typeface="Monotype Sorts" pitchFamily="2" charset="2"/>
              <a:buNone/>
            </a:pPr>
            <a:r>
              <a:rPr lang="zh-CN" altLang="en-US" sz="2800" dirty="0"/>
              <a:t>     </a:t>
            </a:r>
          </a:p>
        </p:txBody>
      </p:sp>
      <p:sp>
        <p:nvSpPr>
          <p:cNvPr id="5"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27</a:t>
            </a:fld>
            <a:endParaRPr lang="en-US" altLang="zh-CN" dirty="0"/>
          </a:p>
        </p:txBody>
      </p:sp>
    </p:spTree>
    <p:extLst>
      <p:ext uri="{BB962C8B-B14F-4D97-AF65-F5344CB8AC3E}">
        <p14:creationId xmlns:p14="http://schemas.microsoft.com/office/powerpoint/2010/main" val="17287961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ChangeArrowheads="1"/>
          </p:cNvSpPr>
          <p:nvPr/>
        </p:nvSpPr>
        <p:spPr bwMode="auto">
          <a:xfrm>
            <a:off x="457200" y="1913418"/>
            <a:ext cx="8153400"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0" hangingPunct="0">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一个类的所有对象具有相同的属性。</a:t>
            </a:r>
          </a:p>
          <a:p>
            <a:pPr marL="342900" indent="-342900" eaLnBrk="0" hangingPunct="0">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属性值不同。</a:t>
            </a:r>
          </a:p>
          <a:p>
            <a:pPr marL="342900" indent="-342900" eaLnBrk="0" hangingPunct="0">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类属性；描述类的所有对象的共同特征的一个数据项，对于任何对象实例。它的属性值是相同的</a:t>
            </a:r>
          </a:p>
          <a:p>
            <a:pPr marL="342900" indent="-342900" eaLnBrk="0" hangingPunct="0">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静态数据成员</a:t>
            </a:r>
          </a:p>
          <a:p>
            <a:pPr lvl="2" indent="-457200" eaLnBrk="0" hangingPunct="0">
              <a:spcBef>
                <a:spcPct val="20000"/>
              </a:spcBef>
              <a:buSzPct val="75000"/>
              <a:buFont typeface="Arial" panose="020B0604020202020204" pitchFamily="34" charset="0"/>
              <a:buChar char="•"/>
            </a:pPr>
            <a:r>
              <a:rPr lang="zh-CN" altLang="en-US" sz="2800" dirty="0">
                <a:effectLst>
                  <a:outerShdw blurRad="38100" dist="38100" dir="2700000" algn="tl">
                    <a:srgbClr val="C0C0C0"/>
                  </a:outerShdw>
                </a:effectLst>
                <a:latin typeface="+mn-lt"/>
                <a:ea typeface="+mn-ea"/>
              </a:rPr>
              <a:t>用关键字</a:t>
            </a:r>
            <a:r>
              <a:rPr lang="en-US" altLang="zh-CN" sz="2800" dirty="0">
                <a:effectLst>
                  <a:outerShdw blurRad="38100" dist="38100" dir="2700000" algn="tl">
                    <a:srgbClr val="C0C0C0"/>
                  </a:outerShdw>
                </a:effectLst>
                <a:latin typeface="+mn-lt"/>
                <a:ea typeface="+mn-ea"/>
              </a:rPr>
              <a:t>static</a:t>
            </a:r>
            <a:r>
              <a:rPr lang="zh-CN" altLang="en-US" sz="2800" dirty="0">
                <a:effectLst>
                  <a:outerShdw blurRad="38100" dist="38100" dir="2700000" algn="tl">
                    <a:srgbClr val="C0C0C0"/>
                  </a:outerShdw>
                </a:effectLst>
                <a:latin typeface="+mn-lt"/>
                <a:ea typeface="+mn-ea"/>
              </a:rPr>
              <a:t>声明</a:t>
            </a:r>
          </a:p>
          <a:p>
            <a:pPr lvl="2" indent="-457200" eaLnBrk="0" hangingPunct="0">
              <a:spcBef>
                <a:spcPct val="20000"/>
              </a:spcBef>
              <a:buSzPct val="75000"/>
              <a:buFont typeface="Arial" panose="020B0604020202020204" pitchFamily="34" charset="0"/>
              <a:buChar char="•"/>
            </a:pPr>
            <a:r>
              <a:rPr lang="zh-CN" altLang="en-US" sz="2800" dirty="0">
                <a:effectLst>
                  <a:outerShdw blurRad="38100" dist="38100" dir="2700000" algn="tl">
                    <a:srgbClr val="C0C0C0"/>
                  </a:outerShdw>
                </a:effectLst>
                <a:latin typeface="+mn-lt"/>
                <a:ea typeface="+mn-ea"/>
              </a:rPr>
              <a:t>该类的所有对象维护该成员的同一个拷贝</a:t>
            </a:r>
          </a:p>
          <a:p>
            <a:pPr lvl="2" indent="-457200" eaLnBrk="0" hangingPunct="0">
              <a:spcBef>
                <a:spcPct val="20000"/>
              </a:spcBef>
              <a:buSzPct val="75000"/>
              <a:buFont typeface="Arial" panose="020B0604020202020204" pitchFamily="34" charset="0"/>
              <a:buChar char="•"/>
            </a:pPr>
            <a:r>
              <a:rPr lang="zh-CN" altLang="en-US" sz="2800" dirty="0">
                <a:effectLst>
                  <a:outerShdw blurRad="38100" dist="38100" dir="2700000" algn="tl">
                    <a:srgbClr val="C0C0C0"/>
                  </a:outerShdw>
                </a:effectLst>
                <a:latin typeface="+mn-lt"/>
                <a:ea typeface="+mn-ea"/>
              </a:rPr>
              <a:t>必须在</a:t>
            </a:r>
            <a:r>
              <a:rPr lang="zh-CN" altLang="en-US" sz="2800" b="1" dirty="0">
                <a:solidFill>
                  <a:srgbClr val="FF0000"/>
                </a:solidFill>
                <a:effectLst>
                  <a:outerShdw blurRad="38100" dist="38100" dir="2700000" algn="tl">
                    <a:srgbClr val="C0C0C0"/>
                  </a:outerShdw>
                </a:effectLst>
                <a:latin typeface="+mn-lt"/>
                <a:ea typeface="+mn-ea"/>
              </a:rPr>
              <a:t>类外定义和初始化</a:t>
            </a:r>
            <a:r>
              <a:rPr lang="zh-CN" altLang="en-US" sz="2800" dirty="0">
                <a:effectLst>
                  <a:outerShdw blurRad="38100" dist="38100" dir="2700000" algn="tl">
                    <a:srgbClr val="C0C0C0"/>
                  </a:outerShdw>
                </a:effectLst>
                <a:latin typeface="+mn-lt"/>
                <a:ea typeface="+mn-ea"/>
              </a:rPr>
              <a:t>，用</a:t>
            </a:r>
            <a:r>
              <a:rPr lang="en-US" altLang="zh-CN" sz="2800" dirty="0">
                <a:effectLst>
                  <a:outerShdw blurRad="38100" dist="38100" dir="2700000" algn="tl">
                    <a:srgbClr val="C0C0C0"/>
                  </a:outerShdw>
                </a:effectLst>
                <a:latin typeface="+mn-lt"/>
                <a:ea typeface="+mn-ea"/>
              </a:rPr>
              <a:t>(::)</a:t>
            </a:r>
            <a:r>
              <a:rPr lang="zh-CN" altLang="en-US" sz="2800" dirty="0">
                <a:effectLst>
                  <a:outerShdw blurRad="38100" dist="38100" dir="2700000" algn="tl">
                    <a:srgbClr val="C0C0C0"/>
                  </a:outerShdw>
                </a:effectLst>
                <a:latin typeface="+mn-lt"/>
                <a:ea typeface="+mn-ea"/>
              </a:rPr>
              <a:t>来指明所属的类。</a:t>
            </a:r>
          </a:p>
        </p:txBody>
      </p:sp>
      <p:sp>
        <p:nvSpPr>
          <p:cNvPr id="3"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28</a:t>
            </a:fld>
            <a:endParaRPr lang="en-US" altLang="zh-CN" dirty="0"/>
          </a:p>
        </p:txBody>
      </p:sp>
      <p:sp>
        <p:nvSpPr>
          <p:cNvPr id="5" name="标题 1"/>
          <p:cNvSpPr txBox="1">
            <a:spLocks/>
          </p:cNvSpPr>
          <p:nvPr/>
        </p:nvSpPr>
        <p:spPr>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5.3.1 </a:t>
            </a:r>
            <a:r>
              <a:rPr lang="zh-CN" altLang="en-US" dirty="0"/>
              <a:t>静态数据成员</a:t>
            </a:r>
          </a:p>
        </p:txBody>
      </p:sp>
    </p:spTree>
    <p:extLst>
      <p:ext uri="{BB962C8B-B14F-4D97-AF65-F5344CB8AC3E}">
        <p14:creationId xmlns:p14="http://schemas.microsoft.com/office/powerpoint/2010/main" val="9086418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0" y="950913"/>
            <a:ext cx="6704013" cy="954087"/>
          </a:xfrm>
        </p:spPr>
        <p:txBody>
          <a:bodyPr/>
          <a:lstStyle/>
          <a:p>
            <a:pPr eaLnBrk="1" hangingPunct="1"/>
            <a:r>
              <a:rPr lang="zh-CN" altLang="en-US"/>
              <a:t>例</a:t>
            </a:r>
            <a:r>
              <a:rPr lang="en-US" altLang="zh-CN"/>
              <a:t>5-4 </a:t>
            </a:r>
            <a:r>
              <a:rPr lang="zh-CN" altLang="en-US"/>
              <a:t>具有静态数据成员的</a:t>
            </a:r>
            <a:r>
              <a:rPr lang="en-US" altLang="zh-CN"/>
              <a:t>Point</a:t>
            </a:r>
            <a:r>
              <a:rPr lang="zh-CN" altLang="en-US"/>
              <a:t>类</a:t>
            </a:r>
          </a:p>
        </p:txBody>
      </p:sp>
      <p:sp>
        <p:nvSpPr>
          <p:cNvPr id="5" name="标题 4"/>
          <p:cNvSpPr txBox="1">
            <a:spLocks/>
          </p:cNvSpPr>
          <p:nvPr/>
        </p:nvSpPr>
        <p:spPr>
          <a:xfrm>
            <a:off x="990600" y="25489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5.3.1 </a:t>
            </a:r>
            <a:r>
              <a:rPr lang="zh-CN" altLang="en-US" dirty="0"/>
              <a:t>静态数据成员</a:t>
            </a:r>
          </a:p>
        </p:txBody>
      </p:sp>
      <p:sp>
        <p:nvSpPr>
          <p:cNvPr id="33797"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33798" name="Group 3"/>
          <p:cNvGrpSpPr>
            <a:grpSpLocks noChangeAspect="1"/>
          </p:cNvGrpSpPr>
          <p:nvPr/>
        </p:nvGrpSpPr>
        <p:grpSpPr bwMode="auto">
          <a:xfrm>
            <a:off x="1371600" y="1714500"/>
            <a:ext cx="6213847" cy="4800600"/>
            <a:chOff x="0" y="0"/>
            <a:chExt cx="3656" cy="2826"/>
          </a:xfrm>
        </p:grpSpPr>
        <p:sp>
          <p:nvSpPr>
            <p:cNvPr id="33799" name="AutoShape 16"/>
            <p:cNvSpPr>
              <a:spLocks noChangeAspect="1" noChangeArrowheads="1" noTextEdit="1"/>
            </p:cNvSpPr>
            <p:nvPr/>
          </p:nvSpPr>
          <p:spPr bwMode="auto">
            <a:xfrm>
              <a:off x="0" y="0"/>
              <a:ext cx="3152" cy="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n-lt"/>
              </a:endParaRPr>
            </a:p>
          </p:txBody>
        </p:sp>
        <p:sp>
          <p:nvSpPr>
            <p:cNvPr id="33800" name="Rectangle 15"/>
            <p:cNvSpPr>
              <a:spLocks noChangeArrowheads="1"/>
            </p:cNvSpPr>
            <p:nvPr/>
          </p:nvSpPr>
          <p:spPr bwMode="auto">
            <a:xfrm>
              <a:off x="139" y="125"/>
              <a:ext cx="3517" cy="2560"/>
            </a:xfrm>
            <a:prstGeom prst="rect">
              <a:avLst/>
            </a:prstGeom>
            <a:solidFill>
              <a:srgbClr val="FFFFFF"/>
            </a:solidFill>
            <a:ln w="4">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3801" name="Rectangle 14"/>
            <p:cNvSpPr>
              <a:spLocks noChangeArrowheads="1"/>
            </p:cNvSpPr>
            <p:nvPr/>
          </p:nvSpPr>
          <p:spPr bwMode="auto">
            <a:xfrm>
              <a:off x="1344" y="183"/>
              <a:ext cx="41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Point</a:t>
              </a:r>
              <a:endParaRPr kumimoji="0" lang="en-US" altLang="zh-CN" sz="1800">
                <a:latin typeface="+mn-lt"/>
                <a:ea typeface="宋体" panose="02010600030101010101" pitchFamily="2" charset="-122"/>
                <a:cs typeface="Arial" panose="020B0604020202020204" pitchFamily="34" charset="0"/>
              </a:endParaRPr>
            </a:p>
          </p:txBody>
        </p:sp>
        <p:sp>
          <p:nvSpPr>
            <p:cNvPr id="33802" name="Rectangle 13"/>
            <p:cNvSpPr>
              <a:spLocks noChangeArrowheads="1"/>
            </p:cNvSpPr>
            <p:nvPr/>
          </p:nvSpPr>
          <p:spPr bwMode="auto">
            <a:xfrm>
              <a:off x="139" y="447"/>
              <a:ext cx="3517" cy="223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3803" name="Rectangle 12"/>
            <p:cNvSpPr>
              <a:spLocks noChangeArrowheads="1"/>
            </p:cNvSpPr>
            <p:nvPr/>
          </p:nvSpPr>
          <p:spPr bwMode="auto">
            <a:xfrm>
              <a:off x="139" y="1287"/>
              <a:ext cx="3517" cy="139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3804" name="Rectangle 11"/>
            <p:cNvSpPr>
              <a:spLocks noChangeArrowheads="1"/>
            </p:cNvSpPr>
            <p:nvPr/>
          </p:nvSpPr>
          <p:spPr bwMode="auto">
            <a:xfrm>
              <a:off x="182" y="476"/>
              <a:ext cx="4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a:solidFill>
                    <a:srgbClr val="000000"/>
                  </a:solidFill>
                  <a:latin typeface="+mn-lt"/>
                  <a:ea typeface="宋体" panose="02010600030101010101" pitchFamily="2" charset="-122"/>
                  <a:cs typeface="Arial" panose="020B0604020202020204" pitchFamily="34" charset="0"/>
                </a:rPr>
                <a:t>- </a:t>
              </a:r>
              <a:r>
                <a:rPr kumimoji="0" lang="en-US" altLang="zh-CN">
                  <a:solidFill>
                    <a:srgbClr val="000000"/>
                  </a:solidFill>
                  <a:latin typeface="+mn-lt"/>
                  <a:ea typeface="宋体" panose="02010600030101010101" pitchFamily="2" charset="-122"/>
                  <a:cs typeface="Arial" panose="020B0604020202020204" pitchFamily="34" charset="0"/>
                </a:rPr>
                <a:t>x : int</a:t>
              </a:r>
              <a:endParaRPr kumimoji="0" lang="en-US" altLang="zh-CN" sz="4800">
                <a:latin typeface="+mn-lt"/>
                <a:ea typeface="宋体" panose="02010600030101010101" pitchFamily="2" charset="-122"/>
                <a:cs typeface="Arial" panose="020B0604020202020204" pitchFamily="34" charset="0"/>
              </a:endParaRPr>
            </a:p>
          </p:txBody>
        </p:sp>
        <p:sp>
          <p:nvSpPr>
            <p:cNvPr id="33805" name="Rectangle 10"/>
            <p:cNvSpPr>
              <a:spLocks noChangeArrowheads="1"/>
            </p:cNvSpPr>
            <p:nvPr/>
          </p:nvSpPr>
          <p:spPr bwMode="auto">
            <a:xfrm>
              <a:off x="182" y="716"/>
              <a:ext cx="54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y : int</a:t>
              </a:r>
              <a:endParaRPr kumimoji="0" lang="en-US" altLang="zh-CN" sz="4800">
                <a:latin typeface="+mn-lt"/>
                <a:ea typeface="宋体" panose="02010600030101010101" pitchFamily="2" charset="-122"/>
                <a:cs typeface="Arial" panose="020B0604020202020204" pitchFamily="34" charset="0"/>
              </a:endParaRPr>
            </a:p>
          </p:txBody>
        </p:sp>
        <p:sp>
          <p:nvSpPr>
            <p:cNvPr id="33806" name="Rectangle 9"/>
            <p:cNvSpPr>
              <a:spLocks noChangeArrowheads="1"/>
            </p:cNvSpPr>
            <p:nvPr/>
          </p:nvSpPr>
          <p:spPr bwMode="auto">
            <a:xfrm>
              <a:off x="182" y="956"/>
              <a:ext cx="116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u="sng" dirty="0">
                  <a:solidFill>
                    <a:srgbClr val="000000"/>
                  </a:solidFill>
                  <a:latin typeface="+mn-lt"/>
                  <a:ea typeface="宋体" panose="02010600030101010101" pitchFamily="2" charset="-122"/>
                  <a:cs typeface="Arial" panose="020B0604020202020204" pitchFamily="34" charset="0"/>
                </a:rPr>
                <a:t>-</a:t>
              </a:r>
              <a:r>
                <a:rPr kumimoji="0" lang="en-US" altLang="zh-CN" sz="1600" u="sng" dirty="0">
                  <a:solidFill>
                    <a:srgbClr val="000000"/>
                  </a:solidFill>
                  <a:latin typeface="+mn-lt"/>
                  <a:ea typeface="宋体" panose="02010600030101010101" pitchFamily="2" charset="-122"/>
                  <a:cs typeface="Arial" panose="020B0604020202020204" pitchFamily="34" charset="0"/>
                </a:rPr>
                <a:t> </a:t>
              </a:r>
              <a:r>
                <a:rPr kumimoji="0" lang="en-US" altLang="zh-CN" u="sng" dirty="0">
                  <a:solidFill>
                    <a:srgbClr val="000000"/>
                  </a:solidFill>
                  <a:latin typeface="+mn-lt"/>
                  <a:ea typeface="宋体" panose="02010600030101010101" pitchFamily="2" charset="-122"/>
                  <a:cs typeface="Arial" panose="020B0604020202020204" pitchFamily="34" charset="0"/>
                </a:rPr>
                <a:t>count : </a:t>
              </a:r>
              <a:r>
                <a:rPr kumimoji="0" lang="en-US" altLang="zh-CN" u="sng" dirty="0" err="1">
                  <a:solidFill>
                    <a:srgbClr val="000000"/>
                  </a:solidFill>
                  <a:latin typeface="+mn-lt"/>
                  <a:ea typeface="宋体" panose="02010600030101010101" pitchFamily="2" charset="-122"/>
                  <a:cs typeface="Arial" panose="020B0604020202020204" pitchFamily="34" charset="0"/>
                </a:rPr>
                <a:t>int</a:t>
              </a:r>
              <a:r>
                <a:rPr kumimoji="0" lang="en-US" altLang="zh-CN" u="sng" dirty="0">
                  <a:solidFill>
                    <a:srgbClr val="000000"/>
                  </a:solidFill>
                  <a:latin typeface="+mn-lt"/>
                  <a:ea typeface="宋体" panose="02010600030101010101" pitchFamily="2" charset="-122"/>
                  <a:cs typeface="Arial" panose="020B0604020202020204" pitchFamily="34" charset="0"/>
                </a:rPr>
                <a:t> = 0</a:t>
              </a:r>
              <a:endParaRPr kumimoji="0" lang="en-US" altLang="zh-CN" sz="2000" dirty="0">
                <a:latin typeface="+mn-lt"/>
                <a:ea typeface="宋体" panose="02010600030101010101" pitchFamily="2" charset="-122"/>
                <a:cs typeface="Arial" panose="020B0604020202020204" pitchFamily="34" charset="0"/>
              </a:endParaRPr>
            </a:p>
          </p:txBody>
        </p:sp>
        <p:sp>
          <p:nvSpPr>
            <p:cNvPr id="33807" name="Rectangle 8"/>
            <p:cNvSpPr>
              <a:spLocks noChangeArrowheads="1"/>
            </p:cNvSpPr>
            <p:nvPr/>
          </p:nvSpPr>
          <p:spPr bwMode="auto">
            <a:xfrm>
              <a:off x="182" y="1436"/>
              <a:ext cx="244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Point(xx : int = 0, yy : int = 0)</a:t>
              </a:r>
              <a:endParaRPr kumimoji="0" lang="en-US" altLang="zh-CN">
                <a:latin typeface="+mn-lt"/>
                <a:ea typeface="宋体" panose="02010600030101010101" pitchFamily="2" charset="-122"/>
                <a:cs typeface="Arial" panose="020B0604020202020204" pitchFamily="34" charset="0"/>
              </a:endParaRPr>
            </a:p>
          </p:txBody>
        </p:sp>
        <p:sp>
          <p:nvSpPr>
            <p:cNvPr id="33808" name="Rectangle 7"/>
            <p:cNvSpPr>
              <a:spLocks noChangeArrowheads="1"/>
            </p:cNvSpPr>
            <p:nvPr/>
          </p:nvSpPr>
          <p:spPr bwMode="auto">
            <a:xfrm>
              <a:off x="182" y="1676"/>
              <a:ext cx="99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getX() : int</a:t>
              </a:r>
              <a:endParaRPr kumimoji="0" lang="en-US" altLang="zh-CN">
                <a:latin typeface="+mn-lt"/>
                <a:ea typeface="宋体" panose="02010600030101010101" pitchFamily="2" charset="-122"/>
                <a:cs typeface="Arial" panose="020B0604020202020204" pitchFamily="34" charset="0"/>
              </a:endParaRPr>
            </a:p>
          </p:txBody>
        </p:sp>
        <p:sp>
          <p:nvSpPr>
            <p:cNvPr id="33809" name="Rectangle 6"/>
            <p:cNvSpPr>
              <a:spLocks noChangeArrowheads="1"/>
            </p:cNvSpPr>
            <p:nvPr/>
          </p:nvSpPr>
          <p:spPr bwMode="auto">
            <a:xfrm>
              <a:off x="182" y="1916"/>
              <a:ext cx="99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getY() : int</a:t>
              </a:r>
              <a:endParaRPr kumimoji="0" lang="en-US" altLang="zh-CN">
                <a:latin typeface="+mn-lt"/>
                <a:ea typeface="宋体" panose="02010600030101010101" pitchFamily="2" charset="-122"/>
                <a:cs typeface="Arial" panose="020B0604020202020204" pitchFamily="34" charset="0"/>
              </a:endParaRPr>
            </a:p>
          </p:txBody>
        </p:sp>
        <p:sp>
          <p:nvSpPr>
            <p:cNvPr id="33810" name="Rectangle 5"/>
            <p:cNvSpPr>
              <a:spLocks noChangeArrowheads="1"/>
            </p:cNvSpPr>
            <p:nvPr/>
          </p:nvSpPr>
          <p:spPr bwMode="auto">
            <a:xfrm>
              <a:off x="182" y="2157"/>
              <a:ext cx="152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dirty="0">
                  <a:solidFill>
                    <a:srgbClr val="000000"/>
                  </a:solidFill>
                  <a:latin typeface="+mn-lt"/>
                  <a:ea typeface="宋体" panose="02010600030101010101" pitchFamily="2" charset="-122"/>
                  <a:cs typeface="Arial" panose="020B0604020202020204" pitchFamily="34" charset="0"/>
                </a:rPr>
                <a:t>+ Point(p : Point &amp;)</a:t>
              </a:r>
              <a:endParaRPr kumimoji="0" lang="en-US" altLang="zh-CN" dirty="0">
                <a:latin typeface="+mn-lt"/>
                <a:ea typeface="宋体" panose="02010600030101010101" pitchFamily="2" charset="-122"/>
                <a:cs typeface="Arial" panose="020B0604020202020204" pitchFamily="34" charset="0"/>
              </a:endParaRPr>
            </a:p>
          </p:txBody>
        </p:sp>
        <p:sp>
          <p:nvSpPr>
            <p:cNvPr id="33811" name="Rectangle 4"/>
            <p:cNvSpPr>
              <a:spLocks noChangeArrowheads="1"/>
            </p:cNvSpPr>
            <p:nvPr/>
          </p:nvSpPr>
          <p:spPr bwMode="auto">
            <a:xfrm>
              <a:off x="182" y="2397"/>
              <a:ext cx="166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showCount() : void</a:t>
              </a:r>
              <a:endParaRPr kumimoji="0" lang="en-US" altLang="zh-CN">
                <a:latin typeface="+mn-lt"/>
                <a:ea typeface="宋体" panose="02010600030101010101" pitchFamily="2" charset="-122"/>
                <a:cs typeface="Arial" panose="020B0604020202020204" pitchFamily="34" charset="0"/>
              </a:endParaRPr>
            </a:p>
          </p:txBody>
        </p:sp>
      </p:grpSp>
      <p:sp>
        <p:nvSpPr>
          <p:cNvPr id="20"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29</a:t>
            </a:fld>
            <a:endParaRPr lang="en-US" altLang="zh-CN" dirty="0"/>
          </a:p>
        </p:txBody>
      </p:sp>
    </p:spTree>
    <p:extLst>
      <p:ext uri="{BB962C8B-B14F-4D97-AF65-F5344CB8AC3E}">
        <p14:creationId xmlns:p14="http://schemas.microsoft.com/office/powerpoint/2010/main" val="19444520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idx="1"/>
          </p:nvPr>
        </p:nvSpPr>
        <p:spPr>
          <a:xfrm>
            <a:off x="457200" y="4572000"/>
            <a:ext cx="8077200" cy="1752600"/>
          </a:xfrm>
        </p:spPr>
        <p:txBody>
          <a:bodyPr/>
          <a:lstStyle/>
          <a:p>
            <a:pPr>
              <a:buClrTx/>
            </a:pPr>
            <a:r>
              <a:rPr lang="zh-CN" altLang="en-US" sz="2800" dirty="0"/>
              <a:t>作用域：是标识符的有效范围；</a:t>
            </a:r>
          </a:p>
          <a:p>
            <a:pPr>
              <a:buClrTx/>
            </a:pPr>
            <a:r>
              <a:rPr lang="zh-CN" altLang="en-US" sz="2800" dirty="0"/>
              <a:t>可见性：标识符是否可以引用的问题；</a:t>
            </a:r>
          </a:p>
        </p:txBody>
      </p:sp>
      <p:sp>
        <p:nvSpPr>
          <p:cNvPr id="560132" name="Text Box 4"/>
          <p:cNvSpPr txBox="1">
            <a:spLocks noChangeArrowheads="1"/>
          </p:cNvSpPr>
          <p:nvPr/>
        </p:nvSpPr>
        <p:spPr bwMode="auto">
          <a:xfrm>
            <a:off x="4876800" y="2081421"/>
            <a:ext cx="4038600" cy="2123658"/>
          </a:xfrm>
          <a:prstGeom prst="rect">
            <a:avLst/>
          </a:prstGeom>
          <a:noFill/>
          <a:ln w="12700" cap="sq">
            <a:solidFill>
              <a:srgbClr val="FFCC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楷体_GB2312" panose="02010609030101010101" pitchFamily="49" charset="-122"/>
                <a:ea typeface="楷体_GB2312" panose="02010609030101010101" pitchFamily="49" charset="-122"/>
              </a:rPr>
              <a:t>逻辑上分成</a:t>
            </a:r>
            <a:r>
              <a:rPr lang="en-US" altLang="zh-CN" sz="2400" b="1" dirty="0">
                <a:latin typeface="楷体_GB2312" panose="02010609030101010101" pitchFamily="49" charset="-122"/>
                <a:ea typeface="楷体_GB2312" panose="02010609030101010101" pitchFamily="49" charset="-122"/>
              </a:rPr>
              <a:t>n</a:t>
            </a:r>
            <a:r>
              <a:rPr lang="zh-CN" altLang="en-US" sz="2400" b="1" dirty="0">
                <a:latin typeface="楷体_GB2312" panose="02010609030101010101" pitchFamily="49" charset="-122"/>
                <a:ea typeface="楷体_GB2312" panose="02010609030101010101" pitchFamily="49" charset="-122"/>
              </a:rPr>
              <a:t>个子函数</a:t>
            </a:r>
          </a:p>
          <a:p>
            <a:pPr>
              <a:spcBef>
                <a:spcPct val="50000"/>
              </a:spcBef>
            </a:pPr>
            <a:r>
              <a:rPr lang="zh-CN" altLang="en-US" sz="2400" b="1" dirty="0">
                <a:latin typeface="楷体_GB2312" panose="02010609030101010101" pitchFamily="49" charset="-122"/>
                <a:ea typeface="楷体_GB2312" panose="02010609030101010101" pitchFamily="49" charset="-122"/>
              </a:rPr>
              <a:t>          一个主函数</a:t>
            </a:r>
          </a:p>
          <a:p>
            <a:pPr>
              <a:spcBef>
                <a:spcPct val="50000"/>
              </a:spcBef>
            </a:pPr>
            <a:r>
              <a:rPr lang="zh-CN" altLang="en-US" sz="2400" b="1" dirty="0">
                <a:latin typeface="楷体_GB2312" panose="02010609030101010101" pitchFamily="49" charset="-122"/>
                <a:ea typeface="楷体_GB2312" panose="02010609030101010101" pitchFamily="49" charset="-122"/>
              </a:rPr>
              <a:t>物理上分成几个源程序文件</a:t>
            </a:r>
            <a:endParaRPr lang="zh-CN" altLang="en-US" sz="2400" b="1" dirty="0"/>
          </a:p>
          <a:p>
            <a:pPr>
              <a:spcBef>
                <a:spcPct val="50000"/>
              </a:spcBef>
            </a:pPr>
            <a:endParaRPr lang="zh-CN" altLang="en-US" sz="2400" b="1" dirty="0"/>
          </a:p>
        </p:txBody>
      </p:sp>
      <p:grpSp>
        <p:nvGrpSpPr>
          <p:cNvPr id="560133" name="Group 5"/>
          <p:cNvGrpSpPr>
            <a:grpSpLocks/>
          </p:cNvGrpSpPr>
          <p:nvPr/>
        </p:nvGrpSpPr>
        <p:grpSpPr bwMode="auto">
          <a:xfrm>
            <a:off x="434687" y="1676400"/>
            <a:ext cx="4343400" cy="2514600"/>
            <a:chOff x="912" y="480"/>
            <a:chExt cx="2112" cy="1152"/>
          </a:xfrm>
        </p:grpSpPr>
        <p:sp>
          <p:nvSpPr>
            <p:cNvPr id="560134" name="Rectangle 6"/>
            <p:cNvSpPr>
              <a:spLocks noChangeArrowheads="1"/>
            </p:cNvSpPr>
            <p:nvPr/>
          </p:nvSpPr>
          <p:spPr bwMode="auto">
            <a:xfrm>
              <a:off x="1872" y="480"/>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35" name="Rectangle 7"/>
            <p:cNvSpPr>
              <a:spLocks noChangeArrowheads="1"/>
            </p:cNvSpPr>
            <p:nvPr/>
          </p:nvSpPr>
          <p:spPr bwMode="auto">
            <a:xfrm>
              <a:off x="1392" y="816"/>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36" name="Rectangle 8"/>
            <p:cNvSpPr>
              <a:spLocks noChangeArrowheads="1"/>
            </p:cNvSpPr>
            <p:nvPr/>
          </p:nvSpPr>
          <p:spPr bwMode="auto">
            <a:xfrm>
              <a:off x="1872" y="816"/>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37" name="Rectangle 9"/>
            <p:cNvSpPr>
              <a:spLocks noChangeArrowheads="1"/>
            </p:cNvSpPr>
            <p:nvPr/>
          </p:nvSpPr>
          <p:spPr bwMode="auto">
            <a:xfrm>
              <a:off x="2352" y="816"/>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38" name="Rectangle 10"/>
            <p:cNvSpPr>
              <a:spLocks noChangeArrowheads="1"/>
            </p:cNvSpPr>
            <p:nvPr/>
          </p:nvSpPr>
          <p:spPr bwMode="auto">
            <a:xfrm>
              <a:off x="1200" y="1152"/>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39" name="Rectangle 11"/>
            <p:cNvSpPr>
              <a:spLocks noChangeArrowheads="1"/>
            </p:cNvSpPr>
            <p:nvPr/>
          </p:nvSpPr>
          <p:spPr bwMode="auto">
            <a:xfrm>
              <a:off x="912" y="1488"/>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0" name="Rectangle 12"/>
            <p:cNvSpPr>
              <a:spLocks noChangeArrowheads="1"/>
            </p:cNvSpPr>
            <p:nvPr/>
          </p:nvSpPr>
          <p:spPr bwMode="auto">
            <a:xfrm>
              <a:off x="1344" y="1488"/>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1" name="Rectangle 13"/>
            <p:cNvSpPr>
              <a:spLocks noChangeArrowheads="1"/>
            </p:cNvSpPr>
            <p:nvPr/>
          </p:nvSpPr>
          <p:spPr bwMode="auto">
            <a:xfrm>
              <a:off x="1728" y="1152"/>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2" name="Rectangle 14"/>
            <p:cNvSpPr>
              <a:spLocks noChangeArrowheads="1"/>
            </p:cNvSpPr>
            <p:nvPr/>
          </p:nvSpPr>
          <p:spPr bwMode="auto">
            <a:xfrm>
              <a:off x="2208" y="1152"/>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3" name="Rectangle 15"/>
            <p:cNvSpPr>
              <a:spLocks noChangeArrowheads="1"/>
            </p:cNvSpPr>
            <p:nvPr/>
          </p:nvSpPr>
          <p:spPr bwMode="auto">
            <a:xfrm>
              <a:off x="2736" y="1152"/>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4" name="Rectangle 16"/>
            <p:cNvSpPr>
              <a:spLocks noChangeArrowheads="1"/>
            </p:cNvSpPr>
            <p:nvPr/>
          </p:nvSpPr>
          <p:spPr bwMode="auto">
            <a:xfrm>
              <a:off x="1776" y="1488"/>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5" name="Rectangle 17"/>
            <p:cNvSpPr>
              <a:spLocks noChangeArrowheads="1"/>
            </p:cNvSpPr>
            <p:nvPr/>
          </p:nvSpPr>
          <p:spPr bwMode="auto">
            <a:xfrm>
              <a:off x="2208" y="1488"/>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6" name="Rectangle 18"/>
            <p:cNvSpPr>
              <a:spLocks noChangeArrowheads="1"/>
            </p:cNvSpPr>
            <p:nvPr/>
          </p:nvSpPr>
          <p:spPr bwMode="auto">
            <a:xfrm>
              <a:off x="2688" y="1488"/>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7" name="Line 19"/>
            <p:cNvSpPr>
              <a:spLocks noChangeShapeType="1"/>
            </p:cNvSpPr>
            <p:nvPr/>
          </p:nvSpPr>
          <p:spPr bwMode="auto">
            <a:xfrm flipH="1">
              <a:off x="1536" y="624"/>
              <a:ext cx="384"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8" name="Line 20"/>
            <p:cNvSpPr>
              <a:spLocks noChangeShapeType="1"/>
            </p:cNvSpPr>
            <p:nvPr/>
          </p:nvSpPr>
          <p:spPr bwMode="auto">
            <a:xfrm>
              <a:off x="2112" y="624"/>
              <a:ext cx="432"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9" name="Line 21"/>
            <p:cNvSpPr>
              <a:spLocks noChangeShapeType="1"/>
            </p:cNvSpPr>
            <p:nvPr/>
          </p:nvSpPr>
          <p:spPr bwMode="auto">
            <a:xfrm>
              <a:off x="2016" y="624"/>
              <a:ext cx="0"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0" name="Line 22"/>
            <p:cNvSpPr>
              <a:spLocks noChangeShapeType="1"/>
            </p:cNvSpPr>
            <p:nvPr/>
          </p:nvSpPr>
          <p:spPr bwMode="auto">
            <a:xfrm flipH="1">
              <a:off x="1872" y="960"/>
              <a:ext cx="144"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1" name="Line 23"/>
            <p:cNvSpPr>
              <a:spLocks noChangeShapeType="1"/>
            </p:cNvSpPr>
            <p:nvPr/>
          </p:nvSpPr>
          <p:spPr bwMode="auto">
            <a:xfrm>
              <a:off x="2112" y="960"/>
              <a:ext cx="240"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2" name="Line 24"/>
            <p:cNvSpPr>
              <a:spLocks noChangeShapeType="1"/>
            </p:cNvSpPr>
            <p:nvPr/>
          </p:nvSpPr>
          <p:spPr bwMode="auto">
            <a:xfrm>
              <a:off x="2544" y="960"/>
              <a:ext cx="432"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3" name="Line 25"/>
            <p:cNvSpPr>
              <a:spLocks noChangeShapeType="1"/>
            </p:cNvSpPr>
            <p:nvPr/>
          </p:nvSpPr>
          <p:spPr bwMode="auto">
            <a:xfrm flipH="1">
              <a:off x="1008" y="1296"/>
              <a:ext cx="336"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4" name="Line 26"/>
            <p:cNvSpPr>
              <a:spLocks noChangeShapeType="1"/>
            </p:cNvSpPr>
            <p:nvPr/>
          </p:nvSpPr>
          <p:spPr bwMode="auto">
            <a:xfrm>
              <a:off x="1392" y="1296"/>
              <a:ext cx="96"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5" name="Line 27"/>
            <p:cNvSpPr>
              <a:spLocks noChangeShapeType="1"/>
            </p:cNvSpPr>
            <p:nvPr/>
          </p:nvSpPr>
          <p:spPr bwMode="auto">
            <a:xfrm>
              <a:off x="1824" y="1296"/>
              <a:ext cx="144"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6" name="Line 28"/>
            <p:cNvSpPr>
              <a:spLocks noChangeShapeType="1"/>
            </p:cNvSpPr>
            <p:nvPr/>
          </p:nvSpPr>
          <p:spPr bwMode="auto">
            <a:xfrm>
              <a:off x="2352" y="1296"/>
              <a:ext cx="0"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7" name="Line 29"/>
            <p:cNvSpPr>
              <a:spLocks noChangeShapeType="1"/>
            </p:cNvSpPr>
            <p:nvPr/>
          </p:nvSpPr>
          <p:spPr bwMode="auto">
            <a:xfrm flipH="1">
              <a:off x="2448" y="1296"/>
              <a:ext cx="384"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8" name="Line 30"/>
            <p:cNvSpPr>
              <a:spLocks noChangeShapeType="1"/>
            </p:cNvSpPr>
            <p:nvPr/>
          </p:nvSpPr>
          <p:spPr bwMode="auto">
            <a:xfrm>
              <a:off x="2880" y="1296"/>
              <a:ext cx="0"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9" name="Line 31"/>
            <p:cNvSpPr>
              <a:spLocks noChangeShapeType="1"/>
            </p:cNvSpPr>
            <p:nvPr/>
          </p:nvSpPr>
          <p:spPr bwMode="auto">
            <a:xfrm flipH="1">
              <a:off x="1296" y="960"/>
              <a:ext cx="288"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标题 4"/>
          <p:cNvSpPr txBox="1">
            <a:spLocks/>
          </p:cNvSpPr>
          <p:nvPr/>
        </p:nvSpPr>
        <p:spPr>
          <a:xfrm>
            <a:off x="1738312" y="267306"/>
            <a:ext cx="57292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p>
        </p:txBody>
      </p:sp>
      <p:sp>
        <p:nvSpPr>
          <p:cNvPr id="3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a:t>
            </a:fld>
            <a:endParaRPr lang="en-US" altLang="zh-CN" dirty="0"/>
          </a:p>
        </p:txBody>
      </p:sp>
    </p:spTree>
    <p:extLst>
      <p:ext uri="{BB962C8B-B14F-4D97-AF65-F5344CB8AC3E}">
        <p14:creationId xmlns:p14="http://schemas.microsoft.com/office/powerpoint/2010/main" val="233497883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457200" y="1219199"/>
            <a:ext cx="8229600" cy="5426075"/>
          </a:xfrm>
          <a:solidFill>
            <a:srgbClr val="85FFFF"/>
          </a:solidFill>
        </p:spPr>
        <p:txBody>
          <a:bodyPr>
            <a:normAutofit lnSpcReduction="10000"/>
          </a:bodyPr>
          <a:lstStyle/>
          <a:p>
            <a:pPr eaLnBrk="1" hangingPunct="1">
              <a:lnSpc>
                <a:spcPct val="100000"/>
              </a:lnSpc>
              <a:spcBef>
                <a:spcPts val="0"/>
              </a:spcBef>
              <a:buFont typeface="Georgia" panose="02040502050405020303" pitchFamily="18" charset="0"/>
              <a:buNone/>
            </a:pPr>
            <a:r>
              <a:rPr lang="en-US" altLang="zh-CN" sz="2000" dirty="0"/>
              <a:t>//5_4.cpp</a:t>
            </a:r>
          </a:p>
          <a:p>
            <a:pPr eaLnBrk="1" hangingPunct="1">
              <a:lnSpc>
                <a:spcPct val="100000"/>
              </a:lnSpc>
              <a:spcBef>
                <a:spcPts val="0"/>
              </a:spcBef>
              <a:buFont typeface="Georgia" panose="02040502050405020303" pitchFamily="18" charset="0"/>
              <a:buNone/>
            </a:pPr>
            <a:r>
              <a:rPr lang="en-US" altLang="zh-CN" sz="2000" dirty="0"/>
              <a:t>#include &lt;</a:t>
            </a:r>
            <a:r>
              <a:rPr lang="en-US" altLang="zh-CN" sz="2000" dirty="0" err="1"/>
              <a:t>iostream</a:t>
            </a:r>
            <a:r>
              <a:rPr lang="en-US" altLang="zh-CN" sz="2000" dirty="0"/>
              <a:t>&gt;</a:t>
            </a:r>
          </a:p>
          <a:p>
            <a:pPr eaLnBrk="1" hangingPunct="1">
              <a:lnSpc>
                <a:spcPct val="100000"/>
              </a:lnSpc>
              <a:spcBef>
                <a:spcPts val="0"/>
              </a:spcBef>
              <a:buFont typeface="Georgia" panose="02040502050405020303" pitchFamily="18" charset="0"/>
              <a:buNone/>
            </a:pPr>
            <a:r>
              <a:rPr lang="en-US" altLang="zh-CN" sz="2000" dirty="0"/>
              <a:t>using namespace </a:t>
            </a:r>
            <a:r>
              <a:rPr lang="en-US" altLang="zh-CN" sz="2000" dirty="0" err="1"/>
              <a:t>std</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a:t>
            </a:r>
          </a:p>
          <a:p>
            <a:pPr eaLnBrk="1" hangingPunct="1">
              <a:lnSpc>
                <a:spcPct val="100000"/>
              </a:lnSpc>
              <a:spcBef>
                <a:spcPts val="0"/>
              </a:spcBef>
              <a:buFont typeface="Georgia" panose="02040502050405020303" pitchFamily="18" charset="0"/>
              <a:buNone/>
            </a:pPr>
            <a:r>
              <a:rPr lang="en-US" altLang="zh-CN" sz="2000" dirty="0"/>
              <a:t>class Point {	//Point</a:t>
            </a:r>
            <a:r>
              <a:rPr lang="zh-CN" altLang="en-US" sz="2000" dirty="0"/>
              <a:t>类定义</a:t>
            </a:r>
          </a:p>
          <a:p>
            <a:pPr eaLnBrk="1" hangingPunct="1">
              <a:lnSpc>
                <a:spcPct val="100000"/>
              </a:lnSpc>
              <a:spcBef>
                <a:spcPts val="0"/>
              </a:spcBef>
              <a:buFont typeface="Georgia" panose="02040502050405020303" pitchFamily="18" charset="0"/>
              <a:buNone/>
            </a:pPr>
            <a:r>
              <a:rPr lang="en-US" altLang="zh-CN" sz="2000" dirty="0"/>
              <a:t>public:	//</a:t>
            </a:r>
            <a:r>
              <a:rPr lang="zh-CN" altLang="en-US" sz="2000" dirty="0"/>
              <a:t>外部接口</a:t>
            </a:r>
          </a:p>
          <a:p>
            <a:pPr eaLnBrk="1" hangingPunct="1">
              <a:lnSpc>
                <a:spcPct val="100000"/>
              </a:lnSpc>
              <a:spcBef>
                <a:spcPts val="0"/>
              </a:spcBef>
              <a:buFont typeface="Georgia" panose="02040502050405020303" pitchFamily="18" charset="0"/>
              <a:buNone/>
            </a:pPr>
            <a:r>
              <a:rPr lang="en-US" altLang="zh-CN" sz="2000" dirty="0"/>
              <a:t>	Point(</a:t>
            </a:r>
            <a:r>
              <a:rPr lang="en-US" altLang="zh-CN" sz="2000" dirty="0" err="1"/>
              <a:t>int</a:t>
            </a:r>
            <a:r>
              <a:rPr lang="en-US" altLang="zh-CN" sz="2000" dirty="0"/>
              <a:t> x = 0, </a:t>
            </a:r>
            <a:r>
              <a:rPr lang="en-US" altLang="zh-CN" sz="2000" dirty="0" err="1"/>
              <a:t>int</a:t>
            </a:r>
            <a:r>
              <a:rPr lang="en-US" altLang="zh-CN" sz="2000" dirty="0"/>
              <a:t> y = 0) : x(x), y(y) { //</a:t>
            </a:r>
            <a:r>
              <a:rPr lang="zh-CN" altLang="en-US" sz="2000" dirty="0"/>
              <a:t>构造函数</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a:t>//</a:t>
            </a:r>
            <a:r>
              <a:rPr lang="zh-CN" altLang="en-US" sz="2000" dirty="0"/>
              <a:t>在构造函数中对</a:t>
            </a:r>
            <a:r>
              <a:rPr lang="en-US" altLang="zh-CN" sz="2000" dirty="0"/>
              <a:t>count</a:t>
            </a:r>
            <a:r>
              <a:rPr lang="zh-CN" altLang="en-US" sz="2000" dirty="0"/>
              <a:t>累加，所有对象共同维护同一个</a:t>
            </a:r>
            <a:r>
              <a:rPr lang="en-US" altLang="zh-CN" sz="2000" dirty="0"/>
              <a:t>count</a:t>
            </a:r>
          </a:p>
          <a:p>
            <a:pPr eaLnBrk="1" hangingPunct="1">
              <a:lnSpc>
                <a:spcPct val="100000"/>
              </a:lnSpc>
              <a:spcBef>
                <a:spcPts val="0"/>
              </a:spcBef>
              <a:buFont typeface="Georgia" panose="02040502050405020303" pitchFamily="18" charset="0"/>
              <a:buNone/>
            </a:pPr>
            <a:r>
              <a:rPr lang="en-US" altLang="zh-CN" sz="2000" dirty="0"/>
              <a:t>		count++;</a:t>
            </a:r>
          </a:p>
          <a:p>
            <a:pPr eaLnBrk="1" hangingPunct="1">
              <a:lnSpc>
                <a:spcPct val="100000"/>
              </a:lnSpc>
              <a:spcBef>
                <a:spcPts val="0"/>
              </a:spcBef>
              <a:buFont typeface="Georgia" panose="02040502050405020303" pitchFamily="18" charset="0"/>
              <a:buNone/>
            </a:pPr>
            <a:r>
              <a:rPr lang="en-US" altLang="zh-CN" sz="2000" dirty="0"/>
              <a:t>	}</a:t>
            </a:r>
          </a:p>
          <a:p>
            <a:pPr eaLnBrk="1" hangingPunct="1">
              <a:lnSpc>
                <a:spcPct val="100000"/>
              </a:lnSpc>
              <a:spcBef>
                <a:spcPts val="0"/>
              </a:spcBef>
              <a:buFont typeface="Georgia" panose="02040502050405020303" pitchFamily="18" charset="0"/>
              <a:buNone/>
            </a:pPr>
            <a:r>
              <a:rPr lang="en-US" altLang="zh-CN" sz="2000" dirty="0"/>
              <a:t>	Point(Point &amp;p) {	//</a:t>
            </a:r>
            <a:r>
              <a:rPr lang="zh-CN" altLang="en-US" sz="2000" dirty="0"/>
              <a:t>拷贝构造函数</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a:t>x = </a:t>
            </a:r>
            <a:r>
              <a:rPr lang="en-US" altLang="zh-CN" sz="2000" dirty="0" err="1"/>
              <a:t>p.x</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y = </a:t>
            </a:r>
            <a:r>
              <a:rPr lang="en-US" altLang="zh-CN" sz="2000" dirty="0" err="1"/>
              <a:t>p.y</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count++;</a:t>
            </a:r>
          </a:p>
          <a:p>
            <a:pPr eaLnBrk="1" hangingPunct="1">
              <a:lnSpc>
                <a:spcPct val="100000"/>
              </a:lnSpc>
              <a:spcBef>
                <a:spcPts val="0"/>
              </a:spcBef>
              <a:buFont typeface="Georgia" panose="02040502050405020303" pitchFamily="18" charset="0"/>
              <a:buNone/>
            </a:pPr>
            <a:r>
              <a:rPr lang="en-US" altLang="zh-CN" sz="2000" dirty="0"/>
              <a:t>	}</a:t>
            </a:r>
          </a:p>
          <a:p>
            <a:pPr eaLnBrk="1" hangingPunct="1">
              <a:lnSpc>
                <a:spcPct val="100000"/>
              </a:lnSpc>
              <a:spcBef>
                <a:spcPts val="0"/>
              </a:spcBef>
              <a:buFont typeface="Georgia" panose="02040502050405020303" pitchFamily="18" charset="0"/>
              <a:buNone/>
            </a:pPr>
            <a:r>
              <a:rPr lang="en-US" altLang="zh-CN" sz="2000" dirty="0"/>
              <a:t>	~Point() {  count--; }</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int</a:t>
            </a:r>
            <a:r>
              <a:rPr lang="en-US" altLang="zh-CN" sz="2000" dirty="0"/>
              <a:t> </a:t>
            </a:r>
            <a:r>
              <a:rPr lang="en-US" altLang="zh-CN" sz="2000" dirty="0" err="1"/>
              <a:t>getX</a:t>
            </a:r>
            <a:r>
              <a:rPr lang="en-US" altLang="zh-CN" sz="2000" dirty="0"/>
              <a:t>() { return x; }</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int</a:t>
            </a:r>
            <a:r>
              <a:rPr lang="en-US" altLang="zh-CN" sz="2000" dirty="0"/>
              <a:t> </a:t>
            </a:r>
            <a:r>
              <a:rPr lang="en-US" altLang="zh-CN" sz="2000" dirty="0" err="1"/>
              <a:t>getY</a:t>
            </a:r>
            <a:r>
              <a:rPr lang="en-US" altLang="zh-CN" sz="2000" dirty="0"/>
              <a:t>() { return y; }</a:t>
            </a:r>
          </a:p>
        </p:txBody>
      </p:sp>
      <p:sp>
        <p:nvSpPr>
          <p:cNvPr id="34820" name="标题 1"/>
          <p:cNvSpPr>
            <a:spLocks noGrp="1"/>
          </p:cNvSpPr>
          <p:nvPr>
            <p:ph type="title"/>
          </p:nvPr>
        </p:nvSpPr>
        <p:spPr>
          <a:xfrm>
            <a:off x="3970338" y="1219199"/>
            <a:ext cx="4716462" cy="1066800"/>
          </a:xfrm>
          <a:solidFill>
            <a:schemeClr val="bg1"/>
          </a:solidFill>
        </p:spPr>
        <p:txBody>
          <a:bodyPr/>
          <a:lstStyle/>
          <a:p>
            <a:pPr eaLnBrk="1" hangingPunct="1"/>
            <a:r>
              <a:rPr lang="zh-CN" altLang="en-US"/>
              <a:t>例</a:t>
            </a:r>
            <a:r>
              <a:rPr lang="en-US" altLang="zh-CN"/>
              <a:t>5-4</a:t>
            </a:r>
            <a:r>
              <a:rPr lang="zh-CN" altLang="en-US"/>
              <a:t> 静态成员举例</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30</a:t>
            </a:fld>
            <a:endParaRPr lang="en-US" altLang="zh-CN" dirty="0"/>
          </a:p>
        </p:txBody>
      </p:sp>
      <p:sp>
        <p:nvSpPr>
          <p:cNvPr id="8" name="标题 4"/>
          <p:cNvSpPr txBox="1">
            <a:spLocks/>
          </p:cNvSpPr>
          <p:nvPr/>
        </p:nvSpPr>
        <p:spPr>
          <a:xfrm>
            <a:off x="990600" y="25489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5.3.1 </a:t>
            </a:r>
            <a:r>
              <a:rPr lang="zh-CN" altLang="en-US" dirty="0"/>
              <a:t>静态数据成员</a:t>
            </a:r>
          </a:p>
        </p:txBody>
      </p:sp>
    </p:spTree>
    <p:extLst>
      <p:ext uri="{BB962C8B-B14F-4D97-AF65-F5344CB8AC3E}">
        <p14:creationId xmlns:p14="http://schemas.microsoft.com/office/powerpoint/2010/main" val="320824392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366713" y="1203325"/>
            <a:ext cx="8396287" cy="5502275"/>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sz="2000" dirty="0"/>
              <a:t>    void </a:t>
            </a:r>
            <a:r>
              <a:rPr lang="en-US" altLang="zh-CN" sz="2000" dirty="0" err="1"/>
              <a:t>showCount</a:t>
            </a:r>
            <a:r>
              <a:rPr lang="en-US" altLang="zh-CN" sz="2000" dirty="0"/>
              <a:t>() {		//</a:t>
            </a:r>
            <a:r>
              <a:rPr lang="zh-CN" altLang="en-US" sz="2000" dirty="0"/>
              <a:t>输出静态数据成员</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err="1"/>
              <a:t>cout</a:t>
            </a:r>
            <a:r>
              <a:rPr lang="en-US" altLang="zh-CN" sz="2000" dirty="0"/>
              <a:t> &lt;&lt; "  Object count = " &lt;&lt; count &lt;&lt; </a:t>
            </a:r>
            <a:r>
              <a:rPr lang="en-US" altLang="zh-CN" sz="2000" dirty="0" err="1"/>
              <a:t>endl</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a:t>
            </a:r>
          </a:p>
          <a:p>
            <a:pPr eaLnBrk="1" hangingPunct="1">
              <a:lnSpc>
                <a:spcPct val="100000"/>
              </a:lnSpc>
              <a:spcBef>
                <a:spcPts val="0"/>
              </a:spcBef>
              <a:buFont typeface="Georgia" panose="02040502050405020303" pitchFamily="18" charset="0"/>
              <a:buNone/>
            </a:pPr>
            <a:r>
              <a:rPr lang="en-US" altLang="zh-CN" sz="2000" dirty="0"/>
              <a:t>private:	//</a:t>
            </a:r>
            <a:r>
              <a:rPr lang="zh-CN" altLang="en-US" sz="2000" dirty="0"/>
              <a:t>私有数据成员</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err="1"/>
              <a:t>int</a:t>
            </a:r>
            <a:r>
              <a:rPr lang="en-US" altLang="zh-CN" sz="2000" dirty="0"/>
              <a:t> x, y;</a:t>
            </a:r>
          </a:p>
          <a:p>
            <a:pPr eaLnBrk="1" hangingPunct="1">
              <a:lnSpc>
                <a:spcPct val="100000"/>
              </a:lnSpc>
              <a:spcBef>
                <a:spcPts val="0"/>
              </a:spcBef>
              <a:buFont typeface="Georgia" panose="02040502050405020303" pitchFamily="18" charset="0"/>
              <a:buNone/>
            </a:pPr>
            <a:r>
              <a:rPr lang="en-US" altLang="zh-CN" sz="2000" dirty="0"/>
              <a:t>	static </a:t>
            </a:r>
            <a:r>
              <a:rPr lang="en-US" altLang="zh-CN" sz="2000" dirty="0" err="1"/>
              <a:t>int</a:t>
            </a:r>
            <a:r>
              <a:rPr lang="en-US" altLang="zh-CN" sz="2000" dirty="0"/>
              <a:t> count;	//</a:t>
            </a:r>
            <a:r>
              <a:rPr lang="zh-CN" altLang="en-US" sz="2000" dirty="0"/>
              <a:t>静态数据成员声明，用于记录点的个数</a:t>
            </a:r>
          </a:p>
          <a:p>
            <a:pPr eaLnBrk="1" hangingPunct="1">
              <a:lnSpc>
                <a:spcPct val="100000"/>
              </a:lnSpc>
              <a:spcBef>
                <a:spcPts val="0"/>
              </a:spcBef>
              <a:buFont typeface="Georgia" panose="02040502050405020303" pitchFamily="18" charset="0"/>
              <a:buNone/>
            </a:pPr>
            <a:r>
              <a:rPr lang="en-US" altLang="zh-CN" sz="2000" dirty="0"/>
              <a:t>};</a:t>
            </a:r>
          </a:p>
          <a:p>
            <a:pPr eaLnBrk="1" hangingPunct="1">
              <a:lnSpc>
                <a:spcPct val="100000"/>
              </a:lnSpc>
              <a:spcBef>
                <a:spcPts val="0"/>
              </a:spcBef>
              <a:buFont typeface="Georgia" panose="02040502050405020303" pitchFamily="18" charset="0"/>
              <a:buNone/>
            </a:pPr>
            <a:r>
              <a:rPr lang="en-US" altLang="zh-CN" sz="2000" dirty="0" err="1"/>
              <a:t>int</a:t>
            </a:r>
            <a:r>
              <a:rPr lang="en-US" altLang="zh-CN" sz="2000" dirty="0"/>
              <a:t> Point::count = 0;//</a:t>
            </a:r>
            <a:r>
              <a:rPr lang="zh-CN" altLang="en-US" sz="2000" dirty="0"/>
              <a:t>静态数据成员定义和初始化，使用类名限定</a:t>
            </a:r>
          </a:p>
          <a:p>
            <a:pPr eaLnBrk="1" hangingPunct="1">
              <a:lnSpc>
                <a:spcPct val="100000"/>
              </a:lnSpc>
              <a:spcBef>
                <a:spcPts val="0"/>
              </a:spcBef>
              <a:buFont typeface="Georgia" panose="02040502050405020303" pitchFamily="18" charset="0"/>
              <a:buNone/>
            </a:pPr>
            <a:r>
              <a:rPr lang="en-US" altLang="zh-CN" sz="2000" dirty="0" err="1"/>
              <a:t>int</a:t>
            </a:r>
            <a:r>
              <a:rPr lang="en-US" altLang="zh-CN" sz="2000" dirty="0"/>
              <a:t> main() {	//</a:t>
            </a:r>
            <a:r>
              <a:rPr lang="zh-CN" altLang="en-US" sz="2000" dirty="0"/>
              <a:t>主函数</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a:t>Point a(4, 5);	//</a:t>
            </a:r>
            <a:r>
              <a:rPr lang="zh-CN" altLang="en-US" sz="2000" dirty="0"/>
              <a:t>定义对象</a:t>
            </a:r>
            <a:r>
              <a:rPr lang="en-US" altLang="zh-CN" sz="2000" dirty="0"/>
              <a:t>a</a:t>
            </a:r>
            <a:r>
              <a:rPr lang="zh-CN" altLang="en-US" sz="2000" dirty="0"/>
              <a:t>，其构造函数回使</a:t>
            </a:r>
            <a:r>
              <a:rPr lang="en-US" altLang="zh-CN" sz="2000" dirty="0"/>
              <a:t>count</a:t>
            </a:r>
            <a:r>
              <a:rPr lang="zh-CN" altLang="en-US" sz="2000" dirty="0"/>
              <a:t>增</a:t>
            </a:r>
            <a:r>
              <a:rPr lang="en-US" altLang="zh-CN" sz="2000" dirty="0"/>
              <a:t>1</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cout</a:t>
            </a:r>
            <a:r>
              <a:rPr lang="en-US" altLang="zh-CN" sz="2000" dirty="0"/>
              <a:t> &lt;&lt; "Point A: " &lt;&lt; </a:t>
            </a:r>
            <a:r>
              <a:rPr lang="en-US" altLang="zh-CN" sz="2000" dirty="0" err="1"/>
              <a:t>a.getX</a:t>
            </a:r>
            <a:r>
              <a:rPr lang="en-US" altLang="zh-CN" sz="2000" dirty="0"/>
              <a:t>() &lt;&lt; ", " &lt;&lt; </a:t>
            </a:r>
            <a:r>
              <a:rPr lang="en-US" altLang="zh-CN" sz="2000" dirty="0" err="1"/>
              <a:t>a.getY</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a.showCount</a:t>
            </a:r>
            <a:r>
              <a:rPr lang="en-US" altLang="zh-CN" sz="2000" dirty="0"/>
              <a:t>();	//</a:t>
            </a:r>
            <a:r>
              <a:rPr lang="zh-CN" altLang="en-US" sz="2000" dirty="0"/>
              <a:t>输出对象个数</a:t>
            </a:r>
          </a:p>
          <a:p>
            <a:pPr eaLnBrk="1" hangingPunct="1">
              <a:lnSpc>
                <a:spcPct val="100000"/>
              </a:lnSpc>
              <a:spcBef>
                <a:spcPts val="0"/>
              </a:spcBef>
              <a:buFont typeface="Georgia" panose="02040502050405020303" pitchFamily="18" charset="0"/>
              <a:buNone/>
            </a:pPr>
            <a:r>
              <a:rPr lang="zh-CN" altLang="en-US" sz="2000" dirty="0"/>
              <a:t> </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a:t>Point b(a);	//</a:t>
            </a:r>
            <a:r>
              <a:rPr lang="zh-CN" altLang="en-US" sz="2000" dirty="0"/>
              <a:t>定义对象</a:t>
            </a:r>
            <a:r>
              <a:rPr lang="en-US" altLang="zh-CN" sz="2000" dirty="0"/>
              <a:t>b</a:t>
            </a:r>
            <a:r>
              <a:rPr lang="zh-CN" altLang="en-US" sz="2000" dirty="0"/>
              <a:t>，其构造函数回使</a:t>
            </a:r>
            <a:r>
              <a:rPr lang="en-US" altLang="zh-CN" sz="2000" dirty="0"/>
              <a:t>count</a:t>
            </a:r>
            <a:r>
              <a:rPr lang="zh-CN" altLang="en-US" sz="2000" dirty="0"/>
              <a:t>增</a:t>
            </a:r>
            <a:r>
              <a:rPr lang="en-US" altLang="zh-CN" sz="2000" dirty="0"/>
              <a:t>1</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cout</a:t>
            </a:r>
            <a:r>
              <a:rPr lang="en-US" altLang="zh-CN" sz="2000" dirty="0"/>
              <a:t> &lt;&lt; "Point B: " &lt;&lt; </a:t>
            </a:r>
            <a:r>
              <a:rPr lang="en-US" altLang="zh-CN" sz="2000" dirty="0" err="1"/>
              <a:t>b.getX</a:t>
            </a:r>
            <a:r>
              <a:rPr lang="en-US" altLang="zh-CN" sz="2000" dirty="0"/>
              <a:t>() &lt;&lt; ", " &lt;&lt; </a:t>
            </a:r>
            <a:r>
              <a:rPr lang="en-US" altLang="zh-CN" sz="2000" dirty="0" err="1"/>
              <a:t>b.getY</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b.showCount</a:t>
            </a:r>
            <a:r>
              <a:rPr lang="en-US" altLang="zh-CN" sz="2000" dirty="0"/>
              <a:t>();	//</a:t>
            </a:r>
            <a:r>
              <a:rPr lang="zh-CN" altLang="en-US" sz="2000" dirty="0"/>
              <a:t>输出对象个数</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a:t>return 0;</a:t>
            </a:r>
          </a:p>
          <a:p>
            <a:pPr eaLnBrk="1" hangingPunct="1">
              <a:lnSpc>
                <a:spcPct val="100000"/>
              </a:lnSpc>
              <a:spcBef>
                <a:spcPts val="0"/>
              </a:spcBef>
              <a:buFont typeface="Georgia" panose="02040502050405020303" pitchFamily="18" charset="0"/>
              <a:buNone/>
            </a:pPr>
            <a:r>
              <a:rPr lang="en-US" altLang="zh-CN" sz="2000" dirty="0"/>
              <a:t>}</a:t>
            </a:r>
          </a:p>
          <a:p>
            <a:pPr eaLnBrk="1" hangingPunct="1">
              <a:lnSpc>
                <a:spcPct val="100000"/>
              </a:lnSpc>
              <a:spcBef>
                <a:spcPts val="0"/>
              </a:spcBef>
              <a:buFont typeface="Georgia" panose="02040502050405020303" pitchFamily="18" charset="0"/>
              <a:buNone/>
            </a:pPr>
            <a:endParaRPr lang="en-US" altLang="zh-CN" sz="2000" dirty="0"/>
          </a:p>
        </p:txBody>
      </p:sp>
      <p:sp>
        <p:nvSpPr>
          <p:cNvPr id="35844" name="标题 1"/>
          <p:cNvSpPr>
            <a:spLocks noGrp="1"/>
          </p:cNvSpPr>
          <p:nvPr>
            <p:ph type="title"/>
          </p:nvPr>
        </p:nvSpPr>
        <p:spPr>
          <a:xfrm>
            <a:off x="6400800" y="1209675"/>
            <a:ext cx="2362200" cy="923925"/>
          </a:xfrm>
          <a:solidFill>
            <a:schemeClr val="bg1"/>
          </a:solidFill>
        </p:spPr>
        <p:txBody>
          <a:bodyPr/>
          <a:lstStyle/>
          <a:p>
            <a:pPr eaLnBrk="1" hangingPunct="1"/>
            <a:r>
              <a:rPr lang="zh-CN" altLang="en-US" dirty="0"/>
              <a:t>例</a:t>
            </a:r>
            <a:r>
              <a:rPr lang="en-US" altLang="zh-CN" dirty="0"/>
              <a:t>5-4</a:t>
            </a:r>
            <a:r>
              <a:rPr lang="zh-CN" altLang="en-US" dirty="0"/>
              <a:t> 续</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31</a:t>
            </a:fld>
            <a:endParaRPr lang="en-US" altLang="zh-CN" dirty="0"/>
          </a:p>
        </p:txBody>
      </p:sp>
      <p:sp>
        <p:nvSpPr>
          <p:cNvPr id="8" name="标题 4"/>
          <p:cNvSpPr txBox="1">
            <a:spLocks/>
          </p:cNvSpPr>
          <p:nvPr/>
        </p:nvSpPr>
        <p:spPr>
          <a:xfrm>
            <a:off x="990600" y="25489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5.3.1 </a:t>
            </a:r>
            <a:r>
              <a:rPr lang="zh-CN" altLang="en-US" dirty="0"/>
              <a:t>静态数据成员</a:t>
            </a:r>
          </a:p>
        </p:txBody>
      </p:sp>
    </p:spTree>
    <p:extLst>
      <p:ext uri="{BB962C8B-B14F-4D97-AF65-F5344CB8AC3E}">
        <p14:creationId xmlns:p14="http://schemas.microsoft.com/office/powerpoint/2010/main" val="12181113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5-4 </a:t>
            </a:r>
            <a:r>
              <a:rPr lang="zh-CN" altLang="en-US" dirty="0"/>
              <a:t>（续）</a:t>
            </a:r>
          </a:p>
        </p:txBody>
      </p:sp>
      <p:sp>
        <p:nvSpPr>
          <p:cNvPr id="3" name="内容占位符 2"/>
          <p:cNvSpPr>
            <a:spLocks noGrp="1"/>
          </p:cNvSpPr>
          <p:nvPr>
            <p:ph idx="1"/>
          </p:nvPr>
        </p:nvSpPr>
        <p:spPr>
          <a:xfrm>
            <a:off x="685800" y="1905000"/>
            <a:ext cx="7724775" cy="4343400"/>
          </a:xfrm>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运行结果：</a:t>
            </a:r>
            <a:endParaRPr 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Point A: 4, 5  Object count=1</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Point B: 4, 5  Object count=2</a:t>
            </a:r>
            <a:endParaRPr lang="zh-CN" altLang="en-US" dirty="0">
              <a:latin typeface="Consolas" pitchFamily="49" charset="0"/>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32</a:t>
            </a:fld>
            <a:endParaRPr lang="en-US" altLang="zh-CN" dirty="0"/>
          </a:p>
        </p:txBody>
      </p:sp>
      <p:sp>
        <p:nvSpPr>
          <p:cNvPr id="7" name="标题 4"/>
          <p:cNvSpPr txBox="1">
            <a:spLocks/>
          </p:cNvSpPr>
          <p:nvPr/>
        </p:nvSpPr>
        <p:spPr>
          <a:xfrm>
            <a:off x="990600" y="25489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5.3.1 </a:t>
            </a:r>
            <a:r>
              <a:rPr lang="zh-CN" altLang="en-US" dirty="0"/>
              <a:t>静态数据成员</a:t>
            </a:r>
          </a:p>
        </p:txBody>
      </p:sp>
    </p:spTree>
    <p:extLst>
      <p:ext uri="{BB962C8B-B14F-4D97-AF65-F5344CB8AC3E}">
        <p14:creationId xmlns:p14="http://schemas.microsoft.com/office/powerpoint/2010/main" val="428670453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0" y="950913"/>
            <a:ext cx="6704013" cy="954087"/>
          </a:xfrm>
        </p:spPr>
        <p:txBody>
          <a:bodyPr/>
          <a:lstStyle/>
          <a:p>
            <a:pPr algn="l" eaLnBrk="1" hangingPunct="1"/>
            <a:r>
              <a:rPr lang="en-US" altLang="zh-CN" dirty="0"/>
              <a:t>5.3.2 </a:t>
            </a:r>
            <a:r>
              <a:rPr lang="zh-CN" altLang="en-US" dirty="0"/>
              <a:t>静态函数成员</a:t>
            </a:r>
          </a:p>
        </p:txBody>
      </p:sp>
      <p:sp>
        <p:nvSpPr>
          <p:cNvPr id="37891" name="内容占位符 2"/>
          <p:cNvSpPr>
            <a:spLocks noGrp="1"/>
          </p:cNvSpPr>
          <p:nvPr>
            <p:ph idx="1"/>
          </p:nvPr>
        </p:nvSpPr>
        <p:spPr>
          <a:xfrm>
            <a:off x="609600" y="1905000"/>
            <a:ext cx="7800975" cy="4343400"/>
          </a:xfrm>
        </p:spPr>
        <p:txBody>
          <a:bodyPr/>
          <a:lstStyle/>
          <a:p>
            <a:pPr eaLnBrk="1" hangingPunct="1">
              <a:lnSpc>
                <a:spcPct val="150000"/>
              </a:lnSpc>
            </a:pPr>
            <a:r>
              <a:rPr lang="zh-CN" altLang="en-US" sz="2800" dirty="0"/>
              <a:t>静态函数成员</a:t>
            </a:r>
            <a:endParaRPr lang="en-US" altLang="zh-CN" sz="2800" dirty="0"/>
          </a:p>
          <a:p>
            <a:pPr lvl="1" eaLnBrk="1" hangingPunct="1">
              <a:lnSpc>
                <a:spcPct val="150000"/>
              </a:lnSpc>
            </a:pPr>
            <a:r>
              <a:rPr lang="zh-CN" altLang="en-US" sz="2800" dirty="0"/>
              <a:t>类外代码可以使用类名和作用域操作符</a:t>
            </a:r>
            <a:r>
              <a:rPr lang="en-US" altLang="zh-CN" sz="2800" dirty="0"/>
              <a:t>::</a:t>
            </a:r>
            <a:r>
              <a:rPr lang="zh-CN" altLang="en-US" sz="2800" dirty="0"/>
              <a:t>来调用静态成员函数。</a:t>
            </a:r>
          </a:p>
          <a:p>
            <a:pPr lvl="1" eaLnBrk="1" hangingPunct="1">
              <a:lnSpc>
                <a:spcPct val="150000"/>
              </a:lnSpc>
            </a:pPr>
            <a:r>
              <a:rPr lang="zh-CN" altLang="en-US" sz="2800" dirty="0"/>
              <a:t>静态成员函数只能引用属于该类的静态数据成员或静态成员函数。</a:t>
            </a:r>
          </a:p>
        </p:txBody>
      </p:sp>
      <p:sp>
        <p:nvSpPr>
          <p:cNvPr id="5" name="标题 4"/>
          <p:cNvSpPr txBox="1">
            <a:spLocks/>
          </p:cNvSpPr>
          <p:nvPr/>
        </p:nvSpPr>
        <p:spPr>
          <a:xfrm>
            <a:off x="914400"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33</a:t>
            </a:fld>
            <a:endParaRPr lang="en-US" altLang="zh-CN" dirty="0"/>
          </a:p>
        </p:txBody>
      </p:sp>
    </p:spTree>
    <p:extLst>
      <p:ext uri="{BB962C8B-B14F-4D97-AF65-F5344CB8AC3E}">
        <p14:creationId xmlns:p14="http://schemas.microsoft.com/office/powerpoint/2010/main" val="378637907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body" sz="half" idx="1"/>
          </p:nvPr>
        </p:nvSpPr>
        <p:spPr>
          <a:xfrm>
            <a:off x="533400" y="1219201"/>
            <a:ext cx="3886200" cy="5562599"/>
          </a:xfrm>
        </p:spPr>
        <p:txBody>
          <a:bodyPr/>
          <a:lstStyle/>
          <a:p>
            <a:pPr>
              <a:lnSpc>
                <a:spcPct val="100000"/>
              </a:lnSpc>
              <a:spcBef>
                <a:spcPts val="0"/>
              </a:spcBef>
              <a:buClrTx/>
              <a:buFont typeface="Monotype Sorts" pitchFamily="2" charset="2"/>
              <a:buNone/>
            </a:pPr>
            <a:r>
              <a:rPr lang="en-US" altLang="zh-CN" sz="2400" dirty="0"/>
              <a:t>#include&lt;</a:t>
            </a:r>
            <a:r>
              <a:rPr lang="en-US" altLang="zh-CN" sz="2400" dirty="0" err="1"/>
              <a:t>iostream.h</a:t>
            </a:r>
            <a:r>
              <a:rPr lang="en-US" altLang="zh-CN" sz="2400" dirty="0"/>
              <a:t>&gt;</a:t>
            </a:r>
          </a:p>
          <a:p>
            <a:pPr>
              <a:lnSpc>
                <a:spcPct val="100000"/>
              </a:lnSpc>
              <a:spcBef>
                <a:spcPts val="0"/>
              </a:spcBef>
              <a:buClrTx/>
              <a:buFont typeface="Monotype Sorts" pitchFamily="2" charset="2"/>
              <a:buNone/>
            </a:pPr>
            <a:r>
              <a:rPr lang="en-US" altLang="zh-CN" sz="2400" dirty="0"/>
              <a:t>class Application</a:t>
            </a:r>
          </a:p>
          <a:p>
            <a:pPr>
              <a:lnSpc>
                <a:spcPct val="100000"/>
              </a:lnSpc>
              <a:spcBef>
                <a:spcPts val="0"/>
              </a:spcBef>
              <a:buClrTx/>
              <a:buFont typeface="Monotype Sorts" pitchFamily="2" charset="2"/>
              <a:buNone/>
            </a:pPr>
            <a:r>
              <a:rPr lang="en-US" altLang="zh-CN" sz="2400" dirty="0"/>
              <a:t>{ public:</a:t>
            </a:r>
          </a:p>
          <a:p>
            <a:pPr>
              <a:lnSpc>
                <a:spcPct val="100000"/>
              </a:lnSpc>
              <a:spcBef>
                <a:spcPts val="0"/>
              </a:spcBef>
              <a:buClrTx/>
              <a:buFont typeface="Monotype Sorts" pitchFamily="2" charset="2"/>
              <a:buNone/>
            </a:pPr>
            <a:r>
              <a:rPr lang="en-US" altLang="zh-CN" sz="2400" dirty="0"/>
              <a:t>     </a:t>
            </a:r>
            <a:r>
              <a:rPr lang="en-US" altLang="zh-CN" sz="2400" dirty="0">
                <a:solidFill>
                  <a:srgbClr val="008000"/>
                </a:solidFill>
              </a:rPr>
              <a:t>static</a:t>
            </a:r>
            <a:r>
              <a:rPr lang="en-US" altLang="zh-CN" sz="2400" dirty="0"/>
              <a:t> void f</a:t>
            </a:r>
            <a:r>
              <a:rPr lang="zh-CN" altLang="en-US" sz="2400" dirty="0"/>
              <a:t>（ ）</a:t>
            </a:r>
            <a:r>
              <a:rPr lang="en-US" altLang="zh-CN" sz="2400" dirty="0"/>
              <a:t>; </a:t>
            </a:r>
          </a:p>
          <a:p>
            <a:pPr>
              <a:lnSpc>
                <a:spcPct val="100000"/>
              </a:lnSpc>
              <a:spcBef>
                <a:spcPts val="0"/>
              </a:spcBef>
              <a:buClrTx/>
              <a:buFont typeface="Monotype Sorts" pitchFamily="2" charset="2"/>
              <a:buNone/>
            </a:pPr>
            <a:r>
              <a:rPr lang="en-US" altLang="zh-CN" sz="2400" dirty="0"/>
              <a:t>     </a:t>
            </a:r>
            <a:r>
              <a:rPr lang="en-US" altLang="zh-CN" sz="2400" dirty="0">
                <a:solidFill>
                  <a:srgbClr val="008000"/>
                </a:solidFill>
              </a:rPr>
              <a:t>static</a:t>
            </a:r>
            <a:r>
              <a:rPr lang="en-US" altLang="zh-CN" sz="2400" dirty="0">
                <a:solidFill>
                  <a:schemeClr val="folHlink"/>
                </a:solidFill>
              </a:rPr>
              <a:t> </a:t>
            </a:r>
            <a:r>
              <a:rPr lang="en-US" altLang="zh-CN" sz="2400" dirty="0"/>
              <a:t>void g</a:t>
            </a:r>
            <a:r>
              <a:rPr lang="zh-CN" altLang="en-US" sz="2400" dirty="0"/>
              <a:t>（ ）</a:t>
            </a:r>
            <a:r>
              <a:rPr lang="en-US" altLang="zh-CN" sz="2400" dirty="0"/>
              <a:t>;</a:t>
            </a:r>
          </a:p>
          <a:p>
            <a:pPr>
              <a:lnSpc>
                <a:spcPct val="100000"/>
              </a:lnSpc>
              <a:spcBef>
                <a:spcPts val="0"/>
              </a:spcBef>
              <a:buClrTx/>
              <a:buFont typeface="Monotype Sorts" pitchFamily="2" charset="2"/>
              <a:buNone/>
            </a:pPr>
            <a:r>
              <a:rPr lang="en-US" altLang="zh-CN" sz="2400" dirty="0"/>
              <a:t>  private:</a:t>
            </a:r>
          </a:p>
          <a:p>
            <a:pPr>
              <a:lnSpc>
                <a:spcPct val="100000"/>
              </a:lnSpc>
              <a:spcBef>
                <a:spcPts val="0"/>
              </a:spcBef>
              <a:buClrTx/>
              <a:buFont typeface="Monotype Sorts" pitchFamily="2" charset="2"/>
              <a:buNone/>
            </a:pPr>
            <a:r>
              <a:rPr lang="en-US" altLang="zh-CN" sz="2400" dirty="0"/>
              <a:t>     </a:t>
            </a:r>
            <a:r>
              <a:rPr lang="en-US" altLang="zh-CN" sz="2400" dirty="0">
                <a:solidFill>
                  <a:srgbClr val="008000"/>
                </a:solidFill>
              </a:rPr>
              <a:t>static</a:t>
            </a:r>
            <a:r>
              <a:rPr lang="en-US" altLang="zh-CN" sz="2400" dirty="0"/>
              <a:t> </a:t>
            </a:r>
            <a:r>
              <a:rPr lang="en-US" altLang="zh-CN" sz="2400" dirty="0" err="1"/>
              <a:t>int</a:t>
            </a:r>
            <a:r>
              <a:rPr lang="en-US" altLang="zh-CN" sz="2400" dirty="0"/>
              <a:t> global;</a:t>
            </a:r>
          </a:p>
          <a:p>
            <a:pPr>
              <a:lnSpc>
                <a:spcPct val="100000"/>
              </a:lnSpc>
              <a:spcBef>
                <a:spcPts val="0"/>
              </a:spcBef>
              <a:spcAft>
                <a:spcPct val="20000"/>
              </a:spcAft>
              <a:buClrTx/>
              <a:buFont typeface="Monotype Sorts" pitchFamily="2" charset="2"/>
              <a:buNone/>
            </a:pPr>
            <a:r>
              <a:rPr lang="en-US" altLang="zh-CN" sz="2400" dirty="0"/>
              <a:t>};</a:t>
            </a:r>
          </a:p>
          <a:p>
            <a:pPr>
              <a:lnSpc>
                <a:spcPct val="100000"/>
              </a:lnSpc>
              <a:spcBef>
                <a:spcPts val="0"/>
              </a:spcBef>
              <a:spcAft>
                <a:spcPct val="20000"/>
              </a:spcAft>
              <a:buFont typeface="Monotype Sorts" pitchFamily="2" charset="2"/>
              <a:buNone/>
            </a:pPr>
            <a:r>
              <a:rPr lang="en-US" altLang="zh-CN" sz="2400" dirty="0" err="1">
                <a:solidFill>
                  <a:srgbClr val="0000FF"/>
                </a:solidFill>
              </a:rPr>
              <a:t>int</a:t>
            </a:r>
            <a:r>
              <a:rPr lang="en-US" altLang="zh-CN" sz="2400" dirty="0">
                <a:solidFill>
                  <a:srgbClr val="0000FF"/>
                </a:solidFill>
              </a:rPr>
              <a:t> Application::global</a:t>
            </a:r>
            <a:r>
              <a:rPr lang="en-US" altLang="zh-CN" sz="2400" dirty="0">
                <a:solidFill>
                  <a:schemeClr val="tx2"/>
                </a:solidFill>
              </a:rPr>
              <a:t>=0;</a:t>
            </a:r>
          </a:p>
          <a:p>
            <a:pPr>
              <a:lnSpc>
                <a:spcPct val="100000"/>
              </a:lnSpc>
              <a:spcBef>
                <a:spcPts val="0"/>
              </a:spcBef>
              <a:buClrTx/>
              <a:buFont typeface="Monotype Sorts" pitchFamily="2" charset="2"/>
              <a:buNone/>
            </a:pPr>
            <a:r>
              <a:rPr lang="en-US" altLang="zh-CN" sz="2400" dirty="0"/>
              <a:t>void Application::f</a:t>
            </a:r>
            <a:r>
              <a:rPr lang="zh-CN" altLang="en-US" sz="2400" dirty="0"/>
              <a:t>（ ）</a:t>
            </a:r>
          </a:p>
          <a:p>
            <a:pPr>
              <a:lnSpc>
                <a:spcPct val="100000"/>
              </a:lnSpc>
              <a:spcBef>
                <a:spcPts val="0"/>
              </a:spcBef>
              <a:spcAft>
                <a:spcPct val="20000"/>
              </a:spcAft>
              <a:buClrTx/>
              <a:buFont typeface="Monotype Sorts" pitchFamily="2" charset="2"/>
              <a:buNone/>
            </a:pPr>
            <a:r>
              <a:rPr lang="en-US" altLang="zh-CN" sz="2400" dirty="0"/>
              <a:t>{  global=5;}</a:t>
            </a:r>
          </a:p>
          <a:p>
            <a:pPr>
              <a:lnSpc>
                <a:spcPct val="100000"/>
              </a:lnSpc>
              <a:spcBef>
                <a:spcPts val="0"/>
              </a:spcBef>
              <a:buClrTx/>
              <a:buFont typeface="Monotype Sorts" pitchFamily="2" charset="2"/>
              <a:buNone/>
            </a:pPr>
            <a:r>
              <a:rPr lang="en-US" altLang="zh-CN" sz="2400" dirty="0"/>
              <a:t>void Application::g</a:t>
            </a:r>
            <a:r>
              <a:rPr lang="zh-CN" altLang="en-US" sz="2400" dirty="0"/>
              <a:t>（ ）</a:t>
            </a:r>
          </a:p>
          <a:p>
            <a:pPr>
              <a:lnSpc>
                <a:spcPct val="100000"/>
              </a:lnSpc>
              <a:spcBef>
                <a:spcPts val="0"/>
              </a:spcBef>
              <a:buClrTx/>
              <a:buFont typeface="Monotype Sorts" pitchFamily="2" charset="2"/>
              <a:buNone/>
            </a:pPr>
            <a:r>
              <a:rPr lang="en-US" altLang="zh-CN" sz="2400" dirty="0"/>
              <a:t>{  </a:t>
            </a:r>
            <a:r>
              <a:rPr lang="en-US" altLang="zh-CN" sz="2400" dirty="0" err="1"/>
              <a:t>cout</a:t>
            </a:r>
            <a:r>
              <a:rPr lang="en-US" altLang="zh-CN" sz="2400" dirty="0"/>
              <a:t>&lt;&lt;global&lt;&lt;</a:t>
            </a:r>
            <a:r>
              <a:rPr lang="en-US" altLang="zh-CN" sz="2400" dirty="0" err="1"/>
              <a:t>endl</a:t>
            </a:r>
            <a:r>
              <a:rPr lang="en-US" altLang="zh-CN" sz="2400" dirty="0"/>
              <a:t>;}</a:t>
            </a:r>
          </a:p>
        </p:txBody>
      </p:sp>
      <p:sp>
        <p:nvSpPr>
          <p:cNvPr id="609283" name="Rectangle 3"/>
          <p:cNvSpPr>
            <a:spLocks noGrp="1" noChangeArrowheads="1"/>
          </p:cNvSpPr>
          <p:nvPr>
            <p:ph type="body" sz="half" idx="2"/>
          </p:nvPr>
        </p:nvSpPr>
        <p:spPr>
          <a:xfrm>
            <a:off x="4343400" y="1219200"/>
            <a:ext cx="3810000" cy="3429000"/>
          </a:xfrm>
        </p:spPr>
        <p:txBody>
          <a:bodyPr/>
          <a:lstStyle/>
          <a:p>
            <a:pPr marL="630238">
              <a:lnSpc>
                <a:spcPct val="100000"/>
              </a:lnSpc>
              <a:spcBef>
                <a:spcPts val="0"/>
              </a:spcBef>
              <a:buFont typeface="Monotype Sorts" pitchFamily="2" charset="2"/>
              <a:buNone/>
            </a:pPr>
            <a:r>
              <a:rPr lang="zh-CN" altLang="en-US" sz="2400" dirty="0">
                <a:solidFill>
                  <a:srgbClr val="FF3399"/>
                </a:solidFill>
              </a:rPr>
              <a:t>静态成员函数举例</a:t>
            </a:r>
          </a:p>
          <a:p>
            <a:pPr marL="630238">
              <a:lnSpc>
                <a:spcPct val="100000"/>
              </a:lnSpc>
              <a:spcBef>
                <a:spcPts val="0"/>
              </a:spcBef>
              <a:buClrTx/>
              <a:buFont typeface="Monotype Sorts" pitchFamily="2" charset="2"/>
              <a:buNone/>
            </a:pPr>
            <a:r>
              <a:rPr lang="en-US" altLang="zh-CN" sz="2400" dirty="0" err="1"/>
              <a:t>int</a:t>
            </a:r>
            <a:r>
              <a:rPr lang="en-US" altLang="zh-CN" sz="2400" dirty="0"/>
              <a:t> main</a:t>
            </a:r>
            <a:r>
              <a:rPr lang="zh-CN" altLang="en-US" sz="2400" dirty="0"/>
              <a:t>（ ）</a:t>
            </a:r>
          </a:p>
          <a:p>
            <a:pPr marL="630238">
              <a:lnSpc>
                <a:spcPct val="100000"/>
              </a:lnSpc>
              <a:spcBef>
                <a:spcPts val="0"/>
              </a:spcBef>
              <a:buClrTx/>
              <a:buFont typeface="Monotype Sorts" pitchFamily="2" charset="2"/>
              <a:buNone/>
            </a:pPr>
            <a:r>
              <a:rPr lang="en-US" altLang="zh-CN" sz="2400" dirty="0"/>
              <a:t>{</a:t>
            </a:r>
          </a:p>
          <a:p>
            <a:pPr marL="630238">
              <a:lnSpc>
                <a:spcPct val="100000"/>
              </a:lnSpc>
              <a:spcBef>
                <a:spcPts val="0"/>
              </a:spcBef>
              <a:buFont typeface="Monotype Sorts" pitchFamily="2" charset="2"/>
              <a:buNone/>
            </a:pPr>
            <a:r>
              <a:rPr lang="en-US" altLang="zh-CN" sz="2400" dirty="0">
                <a:solidFill>
                  <a:srgbClr val="0000FF"/>
                </a:solidFill>
              </a:rPr>
              <a:t> Application</a:t>
            </a:r>
            <a:r>
              <a:rPr lang="en-US" altLang="zh-CN" sz="2400" dirty="0"/>
              <a:t>::f</a:t>
            </a:r>
            <a:r>
              <a:rPr lang="zh-CN" altLang="en-US" sz="2400" dirty="0"/>
              <a:t>（ ）</a:t>
            </a:r>
            <a:r>
              <a:rPr lang="en-US" altLang="zh-CN" sz="2400" dirty="0"/>
              <a:t>;</a:t>
            </a:r>
          </a:p>
          <a:p>
            <a:pPr marL="630238">
              <a:lnSpc>
                <a:spcPct val="100000"/>
              </a:lnSpc>
              <a:spcBef>
                <a:spcPts val="0"/>
              </a:spcBef>
              <a:buClrTx/>
              <a:buFont typeface="Monotype Sorts" pitchFamily="2" charset="2"/>
              <a:buNone/>
            </a:pPr>
            <a:r>
              <a:rPr lang="en-US" altLang="zh-CN" sz="2400" dirty="0"/>
              <a:t> </a:t>
            </a:r>
            <a:r>
              <a:rPr lang="en-US" altLang="zh-CN" sz="2400" dirty="0">
                <a:solidFill>
                  <a:srgbClr val="0000FF"/>
                </a:solidFill>
              </a:rPr>
              <a:t>Application</a:t>
            </a:r>
            <a:r>
              <a:rPr lang="en-US" altLang="zh-CN" sz="2400" dirty="0"/>
              <a:t>::g</a:t>
            </a:r>
            <a:r>
              <a:rPr lang="zh-CN" altLang="en-US" sz="2400" dirty="0"/>
              <a:t>（ ）</a:t>
            </a:r>
            <a:r>
              <a:rPr lang="en-US" altLang="zh-CN" sz="2400" dirty="0"/>
              <a:t>;</a:t>
            </a:r>
          </a:p>
          <a:p>
            <a:pPr marL="630238">
              <a:lnSpc>
                <a:spcPct val="100000"/>
              </a:lnSpc>
              <a:spcBef>
                <a:spcPts val="0"/>
              </a:spcBef>
              <a:buClrTx/>
              <a:buFont typeface="Monotype Sorts" pitchFamily="2" charset="2"/>
              <a:buNone/>
            </a:pPr>
            <a:r>
              <a:rPr lang="en-US" altLang="zh-CN" sz="2400" dirty="0"/>
              <a:t> return 0;</a:t>
            </a:r>
          </a:p>
          <a:p>
            <a:pPr marL="630238">
              <a:lnSpc>
                <a:spcPct val="100000"/>
              </a:lnSpc>
              <a:spcBef>
                <a:spcPts val="0"/>
              </a:spcBef>
              <a:buClrTx/>
              <a:buFont typeface="Monotype Sorts" pitchFamily="2" charset="2"/>
              <a:buNone/>
            </a:pPr>
            <a:r>
              <a:rPr lang="en-US" altLang="zh-CN" sz="2400" dirty="0"/>
              <a:t>}</a:t>
            </a:r>
          </a:p>
          <a:p>
            <a:pPr marL="630238">
              <a:lnSpc>
                <a:spcPct val="100000"/>
              </a:lnSpc>
              <a:spcBef>
                <a:spcPts val="0"/>
              </a:spcBef>
              <a:buClrTx/>
              <a:buFont typeface="Monotype Sorts" pitchFamily="2" charset="2"/>
              <a:buNone/>
            </a:pPr>
            <a:endParaRPr lang="zh-CN" altLang="en-US" sz="2400" dirty="0"/>
          </a:p>
        </p:txBody>
      </p:sp>
      <p:sp>
        <p:nvSpPr>
          <p:cNvPr id="609285" name="Line 5"/>
          <p:cNvSpPr>
            <a:spLocks noChangeShapeType="1"/>
          </p:cNvSpPr>
          <p:nvPr/>
        </p:nvSpPr>
        <p:spPr bwMode="auto">
          <a:xfrm>
            <a:off x="4191000" y="1219200"/>
            <a:ext cx="0" cy="5257800"/>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9286" name="Rectangle 6"/>
          <p:cNvSpPr>
            <a:spLocks noChangeArrowheads="1"/>
          </p:cNvSpPr>
          <p:nvPr/>
        </p:nvSpPr>
        <p:spPr bwMode="auto">
          <a:xfrm>
            <a:off x="4267200" y="3857923"/>
            <a:ext cx="4876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buFontTx/>
              <a:buChar char="•"/>
            </a:pPr>
            <a:r>
              <a:rPr lang="zh-CN" altLang="en-US" sz="2000" b="1" dirty="0">
                <a:latin typeface="+mn-lt"/>
                <a:ea typeface="+mn-ea"/>
              </a:rPr>
              <a:t>静态数据成员</a:t>
            </a:r>
            <a:r>
              <a:rPr lang="en-US" altLang="zh-CN" sz="2000" b="1" dirty="0">
                <a:latin typeface="+mn-lt"/>
                <a:ea typeface="+mn-ea"/>
              </a:rPr>
              <a:t>Application::global</a:t>
            </a:r>
          </a:p>
          <a:p>
            <a:pPr lvl="1">
              <a:spcBef>
                <a:spcPts val="0"/>
              </a:spcBef>
              <a:buFontTx/>
              <a:buChar char="•"/>
            </a:pPr>
            <a:r>
              <a:rPr lang="zh-CN" altLang="en-US" sz="2000" b="1" dirty="0">
                <a:latin typeface="+mn-lt"/>
                <a:ea typeface="+mn-ea"/>
              </a:rPr>
              <a:t>该类的所有对象维护该成员的同一个拷贝</a:t>
            </a:r>
          </a:p>
          <a:p>
            <a:pPr lvl="1">
              <a:spcBef>
                <a:spcPts val="0"/>
              </a:spcBef>
              <a:buFontTx/>
              <a:buChar char="•"/>
            </a:pPr>
            <a:r>
              <a:rPr lang="zh-CN" altLang="en-US" sz="2000" b="1" dirty="0">
                <a:latin typeface="+mn-lt"/>
                <a:ea typeface="+mn-ea"/>
              </a:rPr>
              <a:t>必须在类外定义和初始化，用</a:t>
            </a:r>
            <a:r>
              <a:rPr lang="en-US" altLang="zh-CN" sz="2000" b="1" dirty="0">
                <a:latin typeface="+mn-lt"/>
                <a:ea typeface="+mn-ea"/>
              </a:rPr>
              <a:t>(::)</a:t>
            </a:r>
            <a:r>
              <a:rPr lang="zh-CN" altLang="en-US" sz="2000" b="1" dirty="0">
                <a:latin typeface="+mn-lt"/>
                <a:ea typeface="+mn-ea"/>
              </a:rPr>
              <a:t>来指明所属的类。</a:t>
            </a:r>
          </a:p>
          <a:p>
            <a:pPr>
              <a:spcBef>
                <a:spcPts val="0"/>
              </a:spcBef>
              <a:buFontTx/>
              <a:buChar char="•"/>
            </a:pPr>
            <a:r>
              <a:rPr lang="zh-CN" altLang="en-US" sz="2000" b="1" dirty="0">
                <a:latin typeface="+mn-lt"/>
                <a:ea typeface="+mn-ea"/>
              </a:rPr>
              <a:t>静态成员函数 </a:t>
            </a:r>
            <a:r>
              <a:rPr lang="en-US" altLang="zh-CN" sz="2000" b="1" dirty="0">
                <a:latin typeface="+mn-lt"/>
                <a:ea typeface="+mn-ea"/>
              </a:rPr>
              <a:t>f( )</a:t>
            </a:r>
            <a:r>
              <a:rPr lang="zh-CN" altLang="en-US" sz="2000" b="1" dirty="0">
                <a:latin typeface="+mn-lt"/>
                <a:ea typeface="+mn-ea"/>
              </a:rPr>
              <a:t>  </a:t>
            </a:r>
            <a:r>
              <a:rPr lang="en-US" altLang="zh-CN" sz="2000" b="1" dirty="0">
                <a:latin typeface="+mn-lt"/>
                <a:ea typeface="+mn-ea"/>
              </a:rPr>
              <a:t>g( )</a:t>
            </a:r>
            <a:endParaRPr lang="zh-CN" altLang="en-US" sz="2000" b="1" dirty="0">
              <a:latin typeface="+mn-lt"/>
              <a:ea typeface="+mn-ea"/>
            </a:endParaRPr>
          </a:p>
          <a:p>
            <a:pPr lvl="1">
              <a:spcBef>
                <a:spcPts val="0"/>
              </a:spcBef>
              <a:buFontTx/>
              <a:buChar char="•"/>
            </a:pPr>
            <a:r>
              <a:rPr lang="zh-CN" altLang="en-US" sz="2000" b="1" dirty="0">
                <a:latin typeface="+mn-lt"/>
                <a:ea typeface="+mn-ea"/>
              </a:rPr>
              <a:t>类外代码可以使用类名和作用域操作符或者对象名来调用静态成员函数。</a:t>
            </a:r>
          </a:p>
        </p:txBody>
      </p:sp>
      <p:sp>
        <p:nvSpPr>
          <p:cNvPr id="7" name="标题 4"/>
          <p:cNvSpPr txBox="1">
            <a:spLocks/>
          </p:cNvSpPr>
          <p:nvPr/>
        </p:nvSpPr>
        <p:spPr>
          <a:xfrm>
            <a:off x="938213" y="22257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5.3.2 </a:t>
            </a:r>
            <a:r>
              <a:rPr lang="zh-CN" altLang="en-US" dirty="0"/>
              <a:t>静态函数成员</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34</a:t>
            </a:fld>
            <a:endParaRPr lang="en-US" altLang="zh-CN" dirty="0"/>
          </a:p>
        </p:txBody>
      </p:sp>
    </p:spTree>
    <p:extLst>
      <p:ext uri="{BB962C8B-B14F-4D97-AF65-F5344CB8AC3E}">
        <p14:creationId xmlns:p14="http://schemas.microsoft.com/office/powerpoint/2010/main" val="3578295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6"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1330" name="Rectangle 2"/>
          <p:cNvSpPr>
            <a:spLocks noGrp="1" noChangeArrowheads="1"/>
          </p:cNvSpPr>
          <p:nvPr>
            <p:ph type="body" idx="1"/>
          </p:nvPr>
        </p:nvSpPr>
        <p:spPr>
          <a:xfrm>
            <a:off x="533400" y="990600"/>
            <a:ext cx="5486400" cy="3657600"/>
          </a:xfrm>
        </p:spPr>
        <p:txBody>
          <a:bodyPr/>
          <a:lstStyle/>
          <a:p>
            <a:pPr>
              <a:lnSpc>
                <a:spcPct val="100000"/>
              </a:lnSpc>
              <a:spcBef>
                <a:spcPts val="0"/>
              </a:spcBef>
              <a:buFont typeface="Monotype Sorts" pitchFamily="2" charset="2"/>
              <a:buNone/>
            </a:pPr>
            <a:r>
              <a:rPr lang="zh-CN" altLang="en-US" sz="2000" dirty="0">
                <a:solidFill>
                  <a:srgbClr val="FF3399"/>
                </a:solidFill>
              </a:rPr>
              <a:t>静态成员函数举例</a:t>
            </a:r>
          </a:p>
          <a:p>
            <a:pPr>
              <a:lnSpc>
                <a:spcPct val="100000"/>
              </a:lnSpc>
              <a:spcBef>
                <a:spcPts val="0"/>
              </a:spcBef>
              <a:buClrTx/>
              <a:buFont typeface="Monotype Sorts" pitchFamily="2" charset="2"/>
              <a:buNone/>
            </a:pPr>
            <a:r>
              <a:rPr lang="en-US" altLang="zh-CN" sz="2000" dirty="0"/>
              <a:t>class A</a:t>
            </a:r>
          </a:p>
          <a:p>
            <a:pPr>
              <a:lnSpc>
                <a:spcPct val="100000"/>
              </a:lnSpc>
              <a:spcBef>
                <a:spcPts val="0"/>
              </a:spcBef>
              <a:buClrTx/>
              <a:buFont typeface="Monotype Sorts" pitchFamily="2" charset="2"/>
              <a:buNone/>
            </a:pPr>
            <a:r>
              <a:rPr lang="en-US" altLang="zh-CN" sz="2000" dirty="0"/>
              <a:t>{  public:</a:t>
            </a:r>
          </a:p>
          <a:p>
            <a:pPr>
              <a:lnSpc>
                <a:spcPct val="100000"/>
              </a:lnSpc>
              <a:spcBef>
                <a:spcPts val="0"/>
              </a:spcBef>
              <a:buClrTx/>
              <a:buFont typeface="Monotype Sorts" pitchFamily="2" charset="2"/>
              <a:buNone/>
            </a:pPr>
            <a:r>
              <a:rPr lang="en-US" altLang="zh-CN" sz="2000" dirty="0"/>
              <a:t>     static void f(A a);</a:t>
            </a:r>
          </a:p>
          <a:p>
            <a:pPr>
              <a:lnSpc>
                <a:spcPct val="100000"/>
              </a:lnSpc>
              <a:spcBef>
                <a:spcPts val="0"/>
              </a:spcBef>
              <a:buClrTx/>
              <a:buFont typeface="Monotype Sorts" pitchFamily="2" charset="2"/>
              <a:buNone/>
            </a:pPr>
            <a:r>
              <a:rPr lang="en-US" altLang="zh-CN" sz="2000" dirty="0"/>
              <a:t>  private:</a:t>
            </a:r>
          </a:p>
          <a:p>
            <a:pPr>
              <a:lnSpc>
                <a:spcPct val="100000"/>
              </a:lnSpc>
              <a:spcBef>
                <a:spcPts val="0"/>
              </a:spcBef>
              <a:buClrTx/>
              <a:buFont typeface="Monotype Sorts" pitchFamily="2" charset="2"/>
              <a:buNone/>
            </a:pPr>
            <a:r>
              <a:rPr lang="en-US" altLang="zh-CN" sz="2000" dirty="0"/>
              <a:t>        </a:t>
            </a:r>
            <a:r>
              <a:rPr lang="en-US" altLang="zh-CN" sz="2000" dirty="0" err="1"/>
              <a:t>int</a:t>
            </a:r>
            <a:r>
              <a:rPr lang="en-US" altLang="zh-CN" sz="2000" dirty="0"/>
              <a:t> x;</a:t>
            </a:r>
          </a:p>
          <a:p>
            <a:pPr>
              <a:lnSpc>
                <a:spcPct val="100000"/>
              </a:lnSpc>
              <a:spcBef>
                <a:spcPts val="0"/>
              </a:spcBef>
              <a:buClrTx/>
              <a:buFont typeface="Monotype Sorts" pitchFamily="2" charset="2"/>
              <a:buNone/>
            </a:pPr>
            <a:r>
              <a:rPr lang="en-US" altLang="zh-CN" sz="2000" dirty="0"/>
              <a:t>};</a:t>
            </a:r>
          </a:p>
          <a:p>
            <a:pPr>
              <a:lnSpc>
                <a:spcPct val="100000"/>
              </a:lnSpc>
              <a:spcBef>
                <a:spcPts val="0"/>
              </a:spcBef>
              <a:buClrTx/>
              <a:buFont typeface="Monotype Sorts" pitchFamily="2" charset="2"/>
              <a:buNone/>
            </a:pPr>
            <a:r>
              <a:rPr lang="en-US" altLang="zh-CN" sz="2000" dirty="0"/>
              <a:t>void A::f(A a)</a:t>
            </a:r>
          </a:p>
          <a:p>
            <a:pPr>
              <a:lnSpc>
                <a:spcPct val="100000"/>
              </a:lnSpc>
              <a:spcBef>
                <a:spcPts val="0"/>
              </a:spcBef>
              <a:buClrTx/>
              <a:buFont typeface="Monotype Sorts" pitchFamily="2" charset="2"/>
              <a:buNone/>
            </a:pPr>
            <a:r>
              <a:rPr lang="en-US" altLang="zh-CN" sz="2000" dirty="0"/>
              <a:t>{</a:t>
            </a:r>
          </a:p>
          <a:p>
            <a:pPr>
              <a:lnSpc>
                <a:spcPct val="100000"/>
              </a:lnSpc>
              <a:spcBef>
                <a:spcPts val="0"/>
              </a:spcBef>
              <a:buClrTx/>
              <a:buFont typeface="Monotype Sorts" pitchFamily="2" charset="2"/>
              <a:buNone/>
            </a:pPr>
            <a:r>
              <a:rPr lang="en-US" altLang="zh-CN" sz="2000" dirty="0"/>
              <a:t> </a:t>
            </a:r>
            <a:r>
              <a:rPr lang="zh-CN" altLang="en-US" sz="2000" dirty="0"/>
              <a:t>　</a:t>
            </a:r>
            <a:r>
              <a:rPr lang="en-US" altLang="zh-CN" sz="2000" dirty="0" err="1"/>
              <a:t>cout</a:t>
            </a:r>
            <a:r>
              <a:rPr lang="en-US" altLang="zh-CN" sz="2000" dirty="0"/>
              <a:t>&lt;&lt;</a:t>
            </a:r>
            <a:r>
              <a:rPr lang="en-US" altLang="zh-CN" sz="2000" dirty="0">
                <a:solidFill>
                  <a:schemeClr val="tx2"/>
                </a:solidFill>
              </a:rPr>
              <a:t>x</a:t>
            </a:r>
            <a:r>
              <a:rPr lang="en-US" altLang="zh-CN" sz="2000" dirty="0"/>
              <a:t>; //</a:t>
            </a:r>
            <a:r>
              <a:rPr lang="zh-CN" altLang="en-US" sz="2000" dirty="0"/>
              <a:t>对</a:t>
            </a:r>
            <a:r>
              <a:rPr lang="en-US" altLang="zh-CN" sz="2000" dirty="0"/>
              <a:t>x</a:t>
            </a:r>
            <a:r>
              <a:rPr lang="zh-CN" altLang="en-US" sz="2000" dirty="0"/>
              <a:t>的引用是</a:t>
            </a:r>
            <a:r>
              <a:rPr lang="zh-CN" altLang="en-US" sz="2000" dirty="0">
                <a:solidFill>
                  <a:schemeClr val="tx2"/>
                </a:solidFill>
              </a:rPr>
              <a:t>错误</a:t>
            </a:r>
            <a:r>
              <a:rPr lang="zh-CN" altLang="en-US" sz="2000" dirty="0"/>
              <a:t>的</a:t>
            </a:r>
          </a:p>
          <a:p>
            <a:pPr>
              <a:lnSpc>
                <a:spcPct val="100000"/>
              </a:lnSpc>
              <a:spcBef>
                <a:spcPts val="0"/>
              </a:spcBef>
              <a:buClrTx/>
              <a:buFont typeface="Monotype Sorts" pitchFamily="2" charset="2"/>
              <a:buNone/>
            </a:pPr>
            <a:r>
              <a:rPr lang="zh-CN" altLang="en-US" sz="2000" dirty="0"/>
              <a:t>   </a:t>
            </a:r>
            <a:r>
              <a:rPr lang="en-US" altLang="zh-CN" sz="2000" dirty="0" err="1"/>
              <a:t>cout</a:t>
            </a:r>
            <a:r>
              <a:rPr lang="en-US" altLang="zh-CN" sz="2000" dirty="0"/>
              <a:t>&lt;&lt;</a:t>
            </a:r>
            <a:r>
              <a:rPr lang="en-US" altLang="zh-CN" sz="2000" dirty="0" err="1"/>
              <a:t>a.x</a:t>
            </a:r>
            <a:r>
              <a:rPr lang="en-US" altLang="zh-CN" sz="2000" dirty="0"/>
              <a:t>;  //</a:t>
            </a:r>
            <a:r>
              <a:rPr lang="zh-CN" altLang="en-US" sz="2000" dirty="0"/>
              <a:t>正确</a:t>
            </a:r>
          </a:p>
          <a:p>
            <a:pPr>
              <a:lnSpc>
                <a:spcPct val="100000"/>
              </a:lnSpc>
              <a:spcBef>
                <a:spcPts val="0"/>
              </a:spcBef>
              <a:buClrTx/>
              <a:buFont typeface="Monotype Sorts" pitchFamily="2" charset="2"/>
              <a:buNone/>
            </a:pPr>
            <a:r>
              <a:rPr lang="en-US" altLang="zh-CN" sz="2000" dirty="0"/>
              <a:t>}</a:t>
            </a:r>
          </a:p>
        </p:txBody>
      </p:sp>
      <p:sp>
        <p:nvSpPr>
          <p:cNvPr id="611332" name="Rectangle 4"/>
          <p:cNvSpPr>
            <a:spLocks noChangeArrowheads="1"/>
          </p:cNvSpPr>
          <p:nvPr/>
        </p:nvSpPr>
        <p:spPr bwMode="auto">
          <a:xfrm>
            <a:off x="228600" y="4783137"/>
            <a:ext cx="8610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buFontTx/>
              <a:buChar char="•"/>
            </a:pPr>
            <a:r>
              <a:rPr lang="zh-CN" altLang="en-US" sz="2000" b="1" dirty="0">
                <a:latin typeface="+mn-lt"/>
                <a:ea typeface="+mn-ea"/>
              </a:rPr>
              <a:t>静态成员属于类，非静态成员属于对象。</a:t>
            </a:r>
          </a:p>
          <a:p>
            <a:pPr>
              <a:spcBef>
                <a:spcPts val="0"/>
              </a:spcBef>
              <a:buFontTx/>
              <a:buChar char="•"/>
            </a:pPr>
            <a:r>
              <a:rPr lang="zh-CN" altLang="en-US" sz="2000" b="1" dirty="0">
                <a:solidFill>
                  <a:srgbClr val="FF0000"/>
                </a:solidFill>
                <a:latin typeface="+mn-lt"/>
                <a:ea typeface="+mn-ea"/>
              </a:rPr>
              <a:t>静态成员函数只能引用属于该类的静态数据成员或静态成员函数。</a:t>
            </a:r>
          </a:p>
          <a:p>
            <a:pPr>
              <a:spcBef>
                <a:spcPts val="0"/>
              </a:spcBef>
              <a:buFontTx/>
              <a:buChar char="•"/>
            </a:pPr>
            <a:r>
              <a:rPr lang="zh-CN" altLang="en-US" sz="2000" b="1" dirty="0">
                <a:latin typeface="+mn-lt"/>
                <a:ea typeface="+mn-ea"/>
              </a:rPr>
              <a:t>由于对象成员不是静态成员，所以在静态成员函数 </a:t>
            </a:r>
            <a:r>
              <a:rPr lang="en-US" altLang="zh-CN" sz="2000" b="1" dirty="0">
                <a:latin typeface="+mn-lt"/>
                <a:ea typeface="+mn-ea"/>
              </a:rPr>
              <a:t>f</a:t>
            </a:r>
            <a:r>
              <a:rPr lang="zh-CN" altLang="en-US" sz="2000" b="1" dirty="0">
                <a:latin typeface="+mn-lt"/>
                <a:ea typeface="+mn-ea"/>
              </a:rPr>
              <a:t>（ ） 的实现中不能直接引用类中声明的非静态成员。</a:t>
            </a:r>
          </a:p>
          <a:p>
            <a:pPr>
              <a:spcBef>
                <a:spcPts val="0"/>
              </a:spcBef>
              <a:buFontTx/>
              <a:buChar char="•"/>
            </a:pPr>
            <a:r>
              <a:rPr lang="zh-CN" altLang="en-US" sz="2000" b="1" dirty="0">
                <a:latin typeface="+mn-lt"/>
                <a:ea typeface="+mn-ea"/>
              </a:rPr>
              <a:t>在</a:t>
            </a:r>
            <a:r>
              <a:rPr lang="en-US" altLang="zh-CN" sz="2000" b="1" dirty="0">
                <a:latin typeface="+mn-lt"/>
                <a:ea typeface="+mn-ea"/>
              </a:rPr>
              <a:t>f( )</a:t>
            </a:r>
            <a:r>
              <a:rPr lang="zh-CN" altLang="en-US" sz="2000" b="1" dirty="0">
                <a:latin typeface="+mn-lt"/>
                <a:ea typeface="+mn-ea"/>
              </a:rPr>
              <a:t>的实现中，可以通过对象 </a:t>
            </a:r>
            <a:r>
              <a:rPr lang="en-US" altLang="zh-CN" sz="2000" b="1" dirty="0">
                <a:latin typeface="+mn-lt"/>
                <a:ea typeface="+mn-ea"/>
              </a:rPr>
              <a:t>a </a:t>
            </a:r>
            <a:r>
              <a:rPr lang="zh-CN" altLang="en-US" sz="2000" b="1" dirty="0">
                <a:latin typeface="+mn-lt"/>
                <a:ea typeface="+mn-ea"/>
              </a:rPr>
              <a:t>来访问 </a:t>
            </a:r>
            <a:r>
              <a:rPr lang="en-US" altLang="zh-CN" sz="2000" b="1" dirty="0">
                <a:latin typeface="+mn-lt"/>
                <a:ea typeface="+mn-ea"/>
              </a:rPr>
              <a:t>x —— </a:t>
            </a:r>
            <a:r>
              <a:rPr lang="en-US" altLang="zh-CN" sz="2000" b="1" dirty="0" err="1">
                <a:latin typeface="+mn-lt"/>
                <a:ea typeface="+mn-ea"/>
              </a:rPr>
              <a:t>a.x</a:t>
            </a:r>
            <a:endParaRPr lang="en-US" altLang="zh-CN" sz="2000" b="1" dirty="0">
              <a:latin typeface="+mn-lt"/>
              <a:ea typeface="+mn-ea"/>
            </a:endParaRPr>
          </a:p>
        </p:txBody>
      </p:sp>
      <p:sp>
        <p:nvSpPr>
          <p:cNvPr id="5" name="标题 4"/>
          <p:cNvSpPr txBox="1">
            <a:spLocks/>
          </p:cNvSpPr>
          <p:nvPr/>
        </p:nvSpPr>
        <p:spPr>
          <a:xfrm>
            <a:off x="938213" y="22257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5.3.2 </a:t>
            </a:r>
            <a:r>
              <a:rPr lang="zh-CN" altLang="en-US" dirty="0"/>
              <a:t>静态函数成员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35</a:t>
            </a:fld>
            <a:endParaRPr lang="en-US" altLang="zh-CN" dirty="0"/>
          </a:p>
        </p:txBody>
      </p:sp>
    </p:spTree>
    <p:extLst>
      <p:ext uri="{BB962C8B-B14F-4D97-AF65-F5344CB8AC3E}">
        <p14:creationId xmlns:p14="http://schemas.microsoft.com/office/powerpoint/2010/main" val="14799969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1330"/>
                                        </p:tgtEl>
                                        <p:attrNameLst>
                                          <p:attrName>style.visibility</p:attrName>
                                        </p:attrNameLst>
                                      </p:cBhvr>
                                      <p:to>
                                        <p:strVal val="visible"/>
                                      </p:to>
                                    </p:set>
                                    <p:anim calcmode="lin" valueType="num">
                                      <p:cBhvr additive="base">
                                        <p:cTn id="7" dur="500" fill="hold"/>
                                        <p:tgtEl>
                                          <p:spTgt spid="611330"/>
                                        </p:tgtEl>
                                        <p:attrNameLst>
                                          <p:attrName>ppt_x</p:attrName>
                                        </p:attrNameLst>
                                      </p:cBhvr>
                                      <p:tavLst>
                                        <p:tav tm="0">
                                          <p:val>
                                            <p:strVal val="0-#ppt_w/2"/>
                                          </p:val>
                                        </p:tav>
                                        <p:tav tm="100000">
                                          <p:val>
                                            <p:strVal val="#ppt_x"/>
                                          </p:val>
                                        </p:tav>
                                      </p:tavLst>
                                    </p:anim>
                                    <p:anim calcmode="lin" valueType="num">
                                      <p:cBhvr additive="base">
                                        <p:cTn id="8" dur="500" fill="hold"/>
                                        <p:tgtEl>
                                          <p:spTgt spid="611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1332"/>
                                        </p:tgtEl>
                                        <p:attrNameLst>
                                          <p:attrName>style.visibility</p:attrName>
                                        </p:attrNameLst>
                                      </p:cBhvr>
                                      <p:to>
                                        <p:strVal val="visible"/>
                                      </p:to>
                                    </p:set>
                                    <p:anim calcmode="lin" valueType="num">
                                      <p:cBhvr additive="base">
                                        <p:cTn id="13" dur="500" fill="hold"/>
                                        <p:tgtEl>
                                          <p:spTgt spid="611332"/>
                                        </p:tgtEl>
                                        <p:attrNameLst>
                                          <p:attrName>ppt_x</p:attrName>
                                        </p:attrNameLst>
                                      </p:cBhvr>
                                      <p:tavLst>
                                        <p:tav tm="0">
                                          <p:val>
                                            <p:strVal val="0-#ppt_w/2"/>
                                          </p:val>
                                        </p:tav>
                                        <p:tav tm="100000">
                                          <p:val>
                                            <p:strVal val="#ppt_x"/>
                                          </p:val>
                                        </p:tav>
                                      </p:tavLst>
                                    </p:anim>
                                    <p:anim calcmode="lin" valueType="num">
                                      <p:cBhvr additive="base">
                                        <p:cTn id="14" dur="500" fill="hold"/>
                                        <p:tgtEl>
                                          <p:spTgt spid="611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0" grpId="0" autoUpdateAnimBg="0"/>
      <p:bldP spid="61133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3894" y="950913"/>
            <a:ext cx="8378106" cy="954087"/>
          </a:xfrm>
        </p:spPr>
        <p:txBody>
          <a:bodyPr/>
          <a:lstStyle/>
          <a:p>
            <a:pPr algn="l" eaLnBrk="1" hangingPunct="1"/>
            <a:r>
              <a:rPr lang="zh-CN" altLang="en-US" dirty="0"/>
              <a:t>例</a:t>
            </a:r>
            <a:r>
              <a:rPr lang="en-US" altLang="zh-CN" dirty="0"/>
              <a:t>5-5</a:t>
            </a:r>
            <a:r>
              <a:rPr lang="zh-CN" altLang="en-US" dirty="0"/>
              <a:t>具有静态数据、函数成员的</a:t>
            </a:r>
            <a:r>
              <a:rPr lang="en-US" dirty="0">
                <a:ea typeface="方正姚体" panose="02010601030101010101" pitchFamily="2" charset="-122"/>
              </a:rPr>
              <a:t> </a:t>
            </a:r>
            <a:r>
              <a:rPr lang="en-US" altLang="zh-CN" dirty="0"/>
              <a:t>Point</a:t>
            </a:r>
            <a:r>
              <a:rPr lang="zh-CN" altLang="en-US" dirty="0"/>
              <a:t>类</a:t>
            </a:r>
          </a:p>
        </p:txBody>
      </p:sp>
      <p:sp>
        <p:nvSpPr>
          <p:cNvPr id="5" name="标题 4"/>
          <p:cNvSpPr txBox="1">
            <a:spLocks/>
          </p:cNvSpPr>
          <p:nvPr/>
        </p:nvSpPr>
        <p:spPr>
          <a:xfrm>
            <a:off x="938213" y="22257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5.3.2 </a:t>
            </a:r>
            <a:r>
              <a:rPr lang="zh-CN" altLang="en-US" dirty="0"/>
              <a:t>静态函数成员</a:t>
            </a:r>
          </a:p>
        </p:txBody>
      </p:sp>
      <p:sp>
        <p:nvSpPr>
          <p:cNvPr id="38917"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38918" name="Group 3"/>
          <p:cNvGrpSpPr>
            <a:grpSpLocks noChangeAspect="1"/>
          </p:cNvGrpSpPr>
          <p:nvPr/>
        </p:nvGrpSpPr>
        <p:grpSpPr bwMode="auto">
          <a:xfrm>
            <a:off x="1295400" y="1752600"/>
            <a:ext cx="6286500" cy="4800600"/>
            <a:chOff x="0" y="0"/>
            <a:chExt cx="3698" cy="2826"/>
          </a:xfrm>
        </p:grpSpPr>
        <p:sp>
          <p:nvSpPr>
            <p:cNvPr id="38919" name="AutoShape 16"/>
            <p:cNvSpPr>
              <a:spLocks noChangeAspect="1" noChangeArrowheads="1" noTextEdit="1"/>
            </p:cNvSpPr>
            <p:nvPr/>
          </p:nvSpPr>
          <p:spPr bwMode="auto">
            <a:xfrm>
              <a:off x="0" y="0"/>
              <a:ext cx="3152" cy="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n-lt"/>
              </a:endParaRPr>
            </a:p>
          </p:txBody>
        </p:sp>
        <p:sp>
          <p:nvSpPr>
            <p:cNvPr id="38920" name="Rectangle 15"/>
            <p:cNvSpPr>
              <a:spLocks noChangeArrowheads="1"/>
            </p:cNvSpPr>
            <p:nvPr/>
          </p:nvSpPr>
          <p:spPr bwMode="auto">
            <a:xfrm>
              <a:off x="139" y="125"/>
              <a:ext cx="3559" cy="2560"/>
            </a:xfrm>
            <a:prstGeom prst="rect">
              <a:avLst/>
            </a:prstGeom>
            <a:solidFill>
              <a:srgbClr val="FFFFFF"/>
            </a:solidFill>
            <a:ln w="4">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8921" name="Rectangle 14"/>
            <p:cNvSpPr>
              <a:spLocks noChangeArrowheads="1"/>
            </p:cNvSpPr>
            <p:nvPr/>
          </p:nvSpPr>
          <p:spPr bwMode="auto">
            <a:xfrm>
              <a:off x="1344" y="183"/>
              <a:ext cx="41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Point</a:t>
              </a:r>
              <a:endParaRPr kumimoji="0" lang="en-US" altLang="zh-CN" sz="1800">
                <a:latin typeface="+mn-lt"/>
                <a:ea typeface="宋体" panose="02010600030101010101" pitchFamily="2" charset="-122"/>
                <a:cs typeface="Arial" panose="020B0604020202020204" pitchFamily="34" charset="0"/>
              </a:endParaRPr>
            </a:p>
          </p:txBody>
        </p:sp>
        <p:sp>
          <p:nvSpPr>
            <p:cNvPr id="38922" name="Rectangle 13"/>
            <p:cNvSpPr>
              <a:spLocks noChangeArrowheads="1"/>
            </p:cNvSpPr>
            <p:nvPr/>
          </p:nvSpPr>
          <p:spPr bwMode="auto">
            <a:xfrm>
              <a:off x="139" y="447"/>
              <a:ext cx="3559" cy="223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8923" name="Rectangle 12"/>
            <p:cNvSpPr>
              <a:spLocks noChangeArrowheads="1"/>
            </p:cNvSpPr>
            <p:nvPr/>
          </p:nvSpPr>
          <p:spPr bwMode="auto">
            <a:xfrm>
              <a:off x="139" y="1287"/>
              <a:ext cx="3559" cy="139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8924" name="Rectangle 11"/>
            <p:cNvSpPr>
              <a:spLocks noChangeArrowheads="1"/>
            </p:cNvSpPr>
            <p:nvPr/>
          </p:nvSpPr>
          <p:spPr bwMode="auto">
            <a:xfrm>
              <a:off x="182" y="476"/>
              <a:ext cx="4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a:solidFill>
                    <a:srgbClr val="000000"/>
                  </a:solidFill>
                  <a:latin typeface="+mn-lt"/>
                  <a:ea typeface="宋体" panose="02010600030101010101" pitchFamily="2" charset="-122"/>
                  <a:cs typeface="Arial" panose="020B0604020202020204" pitchFamily="34" charset="0"/>
                </a:rPr>
                <a:t>- </a:t>
              </a:r>
              <a:r>
                <a:rPr kumimoji="0" lang="en-US" altLang="zh-CN">
                  <a:solidFill>
                    <a:srgbClr val="000000"/>
                  </a:solidFill>
                  <a:latin typeface="+mn-lt"/>
                  <a:ea typeface="宋体" panose="02010600030101010101" pitchFamily="2" charset="-122"/>
                  <a:cs typeface="Arial" panose="020B0604020202020204" pitchFamily="34" charset="0"/>
                </a:rPr>
                <a:t>x : int</a:t>
              </a:r>
              <a:endParaRPr kumimoji="0" lang="en-US" altLang="zh-CN" sz="4800">
                <a:latin typeface="+mn-lt"/>
                <a:ea typeface="宋体" panose="02010600030101010101" pitchFamily="2" charset="-122"/>
                <a:cs typeface="Arial" panose="020B0604020202020204" pitchFamily="34" charset="0"/>
              </a:endParaRPr>
            </a:p>
          </p:txBody>
        </p:sp>
        <p:sp>
          <p:nvSpPr>
            <p:cNvPr id="38925" name="Rectangle 10"/>
            <p:cNvSpPr>
              <a:spLocks noChangeArrowheads="1"/>
            </p:cNvSpPr>
            <p:nvPr/>
          </p:nvSpPr>
          <p:spPr bwMode="auto">
            <a:xfrm>
              <a:off x="182" y="716"/>
              <a:ext cx="54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y : int</a:t>
              </a:r>
              <a:endParaRPr kumimoji="0" lang="en-US" altLang="zh-CN" sz="4800">
                <a:latin typeface="+mn-lt"/>
                <a:ea typeface="宋体" panose="02010600030101010101" pitchFamily="2" charset="-122"/>
                <a:cs typeface="Arial" panose="020B0604020202020204" pitchFamily="34" charset="0"/>
              </a:endParaRPr>
            </a:p>
          </p:txBody>
        </p:sp>
        <p:sp>
          <p:nvSpPr>
            <p:cNvPr id="38926" name="Rectangle 9"/>
            <p:cNvSpPr>
              <a:spLocks noChangeArrowheads="1"/>
            </p:cNvSpPr>
            <p:nvPr/>
          </p:nvSpPr>
          <p:spPr bwMode="auto">
            <a:xfrm>
              <a:off x="182" y="956"/>
              <a:ext cx="116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u="sng">
                  <a:solidFill>
                    <a:srgbClr val="000000"/>
                  </a:solidFill>
                  <a:latin typeface="+mn-lt"/>
                  <a:ea typeface="宋体" panose="02010600030101010101" pitchFamily="2" charset="-122"/>
                  <a:cs typeface="Arial" panose="020B0604020202020204" pitchFamily="34" charset="0"/>
                </a:rPr>
                <a:t>-</a:t>
              </a:r>
              <a:r>
                <a:rPr kumimoji="0" lang="en-US" altLang="zh-CN" sz="1600" u="sng">
                  <a:solidFill>
                    <a:srgbClr val="000000"/>
                  </a:solidFill>
                  <a:latin typeface="+mn-lt"/>
                  <a:ea typeface="宋体" panose="02010600030101010101" pitchFamily="2" charset="-122"/>
                  <a:cs typeface="Arial" panose="020B0604020202020204" pitchFamily="34" charset="0"/>
                </a:rPr>
                <a:t> </a:t>
              </a:r>
              <a:r>
                <a:rPr kumimoji="0" lang="en-US" altLang="zh-CN" u="sng">
                  <a:solidFill>
                    <a:srgbClr val="000000"/>
                  </a:solidFill>
                  <a:latin typeface="+mn-lt"/>
                  <a:ea typeface="宋体" panose="02010600030101010101" pitchFamily="2" charset="-122"/>
                  <a:cs typeface="Arial" panose="020B0604020202020204" pitchFamily="34" charset="0"/>
                </a:rPr>
                <a:t>count : int = 0</a:t>
              </a:r>
              <a:endParaRPr kumimoji="0" lang="en-US" altLang="zh-CN" sz="2000">
                <a:latin typeface="+mn-lt"/>
                <a:ea typeface="宋体" panose="02010600030101010101" pitchFamily="2" charset="-122"/>
                <a:cs typeface="Arial" panose="020B0604020202020204" pitchFamily="34" charset="0"/>
              </a:endParaRPr>
            </a:p>
          </p:txBody>
        </p:sp>
        <p:sp>
          <p:nvSpPr>
            <p:cNvPr id="38927" name="Rectangle 8"/>
            <p:cNvSpPr>
              <a:spLocks noChangeArrowheads="1"/>
            </p:cNvSpPr>
            <p:nvPr/>
          </p:nvSpPr>
          <p:spPr bwMode="auto">
            <a:xfrm>
              <a:off x="182" y="1436"/>
              <a:ext cx="244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Point(xx : int = 0, yy : int = 0)</a:t>
              </a:r>
              <a:endParaRPr kumimoji="0" lang="en-US" altLang="zh-CN">
                <a:latin typeface="+mn-lt"/>
                <a:ea typeface="宋体" panose="02010600030101010101" pitchFamily="2" charset="-122"/>
                <a:cs typeface="Arial" panose="020B0604020202020204" pitchFamily="34" charset="0"/>
              </a:endParaRPr>
            </a:p>
          </p:txBody>
        </p:sp>
        <p:sp>
          <p:nvSpPr>
            <p:cNvPr id="38928" name="Rectangle 7"/>
            <p:cNvSpPr>
              <a:spLocks noChangeArrowheads="1"/>
            </p:cNvSpPr>
            <p:nvPr/>
          </p:nvSpPr>
          <p:spPr bwMode="auto">
            <a:xfrm>
              <a:off x="182" y="1676"/>
              <a:ext cx="99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getX() : int</a:t>
              </a:r>
              <a:endParaRPr kumimoji="0" lang="en-US" altLang="zh-CN">
                <a:latin typeface="+mn-lt"/>
                <a:ea typeface="宋体" panose="02010600030101010101" pitchFamily="2" charset="-122"/>
                <a:cs typeface="Arial" panose="020B0604020202020204" pitchFamily="34" charset="0"/>
              </a:endParaRPr>
            </a:p>
          </p:txBody>
        </p:sp>
        <p:sp>
          <p:nvSpPr>
            <p:cNvPr id="38929" name="Rectangle 6"/>
            <p:cNvSpPr>
              <a:spLocks noChangeArrowheads="1"/>
            </p:cNvSpPr>
            <p:nvPr/>
          </p:nvSpPr>
          <p:spPr bwMode="auto">
            <a:xfrm>
              <a:off x="182" y="1916"/>
              <a:ext cx="99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getY() : int</a:t>
              </a:r>
              <a:endParaRPr kumimoji="0" lang="en-US" altLang="zh-CN">
                <a:latin typeface="+mn-lt"/>
                <a:ea typeface="宋体" panose="02010600030101010101" pitchFamily="2" charset="-122"/>
                <a:cs typeface="Arial" panose="020B0604020202020204" pitchFamily="34" charset="0"/>
              </a:endParaRPr>
            </a:p>
          </p:txBody>
        </p:sp>
        <p:sp>
          <p:nvSpPr>
            <p:cNvPr id="38930" name="Rectangle 5"/>
            <p:cNvSpPr>
              <a:spLocks noChangeArrowheads="1"/>
            </p:cNvSpPr>
            <p:nvPr/>
          </p:nvSpPr>
          <p:spPr bwMode="auto">
            <a:xfrm>
              <a:off x="182" y="2157"/>
              <a:ext cx="152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Point(p : Point &amp;)</a:t>
              </a:r>
              <a:endParaRPr kumimoji="0" lang="en-US" altLang="zh-CN">
                <a:latin typeface="+mn-lt"/>
                <a:ea typeface="宋体" panose="02010600030101010101" pitchFamily="2" charset="-122"/>
                <a:cs typeface="Arial" panose="020B0604020202020204" pitchFamily="34" charset="0"/>
              </a:endParaRPr>
            </a:p>
          </p:txBody>
        </p:sp>
        <p:sp>
          <p:nvSpPr>
            <p:cNvPr id="38931" name="Rectangle 4"/>
            <p:cNvSpPr>
              <a:spLocks noChangeArrowheads="1"/>
            </p:cNvSpPr>
            <p:nvPr/>
          </p:nvSpPr>
          <p:spPr bwMode="auto">
            <a:xfrm>
              <a:off x="182" y="2397"/>
              <a:ext cx="251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dirty="0">
                  <a:solidFill>
                    <a:srgbClr val="000000"/>
                  </a:solidFill>
                  <a:latin typeface="+mn-lt"/>
                  <a:ea typeface="宋体" panose="02010600030101010101" pitchFamily="2" charset="-122"/>
                  <a:cs typeface="Arial" panose="020B0604020202020204" pitchFamily="34" charset="0"/>
                </a:rPr>
                <a:t>&lt;&lt;static&gt;&gt;+ </a:t>
              </a:r>
              <a:r>
                <a:rPr kumimoji="0" lang="en-US" altLang="zh-CN" dirty="0" err="1">
                  <a:solidFill>
                    <a:srgbClr val="000000"/>
                  </a:solidFill>
                  <a:latin typeface="+mn-lt"/>
                  <a:ea typeface="宋体" panose="02010600030101010101" pitchFamily="2" charset="-122"/>
                  <a:cs typeface="Arial" panose="020B0604020202020204" pitchFamily="34" charset="0"/>
                </a:rPr>
                <a:t>showCount</a:t>
              </a:r>
              <a:r>
                <a:rPr kumimoji="0" lang="en-US" altLang="zh-CN" dirty="0">
                  <a:solidFill>
                    <a:srgbClr val="000000"/>
                  </a:solidFill>
                  <a:latin typeface="+mn-lt"/>
                  <a:ea typeface="宋体" panose="02010600030101010101" pitchFamily="2" charset="-122"/>
                  <a:cs typeface="Arial" panose="020B0604020202020204" pitchFamily="34" charset="0"/>
                </a:rPr>
                <a:t>() : void</a:t>
              </a:r>
              <a:endParaRPr kumimoji="0" lang="en-US" altLang="zh-CN" dirty="0">
                <a:latin typeface="+mn-lt"/>
                <a:ea typeface="宋体" panose="02010600030101010101" pitchFamily="2" charset="-122"/>
                <a:cs typeface="Arial" panose="020B0604020202020204" pitchFamily="34" charset="0"/>
              </a:endParaRPr>
            </a:p>
          </p:txBody>
        </p:sp>
      </p:grpSp>
      <p:sp>
        <p:nvSpPr>
          <p:cNvPr id="20"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36</a:t>
            </a:fld>
            <a:endParaRPr lang="en-US" altLang="zh-CN" dirty="0"/>
          </a:p>
        </p:txBody>
      </p:sp>
    </p:spTree>
    <p:extLst>
      <p:ext uri="{BB962C8B-B14F-4D97-AF65-F5344CB8AC3E}">
        <p14:creationId xmlns:p14="http://schemas.microsoft.com/office/powerpoint/2010/main" val="1353236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3000"/>
            <a:ext cx="8229600" cy="55626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//5_5.cpp</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#include &lt;</a:t>
            </a:r>
            <a:r>
              <a:rPr lang="en-US" altLang="zh-CN" sz="1600" dirty="0" err="1"/>
              <a:t>iostream</a:t>
            </a:r>
            <a:r>
              <a:rPr lang="en-US" altLang="zh-CN" sz="16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class Point {	//Point</a:t>
            </a:r>
            <a:r>
              <a:rPr lang="zh-CN" altLang="en-US" sz="1600" dirty="0"/>
              <a:t>类定义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public:	//</a:t>
            </a:r>
            <a:r>
              <a:rPr lang="zh-CN" altLang="en-US" sz="1600" dirty="0"/>
              <a:t>外部接口</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a:t>Point(</a:t>
            </a:r>
            <a:r>
              <a:rPr lang="en-US" altLang="zh-CN" sz="1600" dirty="0" err="1"/>
              <a:t>int</a:t>
            </a:r>
            <a:r>
              <a:rPr lang="en-US" altLang="zh-CN" sz="1600" dirty="0"/>
              <a:t> x = 0, </a:t>
            </a:r>
            <a:r>
              <a:rPr lang="en-US" altLang="zh-CN" sz="1600" dirty="0" err="1"/>
              <a:t>int</a:t>
            </a:r>
            <a:r>
              <a:rPr lang="en-US" altLang="zh-CN" sz="1600" dirty="0"/>
              <a:t> y = 0) : x(x), y(y) { //</a:t>
            </a:r>
            <a:r>
              <a:rPr lang="zh-CN" altLang="en-US" sz="1600" dirty="0"/>
              <a:t>构造函数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a:t>//</a:t>
            </a:r>
            <a:r>
              <a:rPr lang="zh-CN" altLang="en-US" sz="1600" dirty="0"/>
              <a:t>在构造函数中对</a:t>
            </a:r>
            <a:r>
              <a:rPr lang="en-US" altLang="zh-CN" sz="1600" dirty="0"/>
              <a:t>count</a:t>
            </a:r>
            <a:r>
              <a:rPr lang="zh-CN" altLang="en-US" sz="1600" dirty="0"/>
              <a:t>累加，所有对象共同维护同一个</a:t>
            </a:r>
            <a:r>
              <a:rPr lang="en-US" altLang="zh-CN" sz="1600" dirty="0"/>
              <a:t>count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count++;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Point(Point &amp;p) {	//</a:t>
            </a:r>
            <a:r>
              <a:rPr lang="zh-CN" altLang="en-US" sz="1600" dirty="0"/>
              <a:t>拷贝构造函数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a:t>x = </a:t>
            </a:r>
            <a:r>
              <a:rPr lang="en-US" altLang="zh-CN" sz="1600" dirty="0" err="1"/>
              <a:t>p.x</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y = </a:t>
            </a:r>
            <a:r>
              <a:rPr lang="en-US" altLang="zh-CN" sz="1600" dirty="0" err="1"/>
              <a:t>p.y</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count++;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~Point() {  count--;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r>
              <a:rPr lang="en-US" altLang="zh-CN" sz="1600" dirty="0" err="1"/>
              <a:t>int</a:t>
            </a:r>
            <a:r>
              <a:rPr lang="en-US" altLang="zh-CN" sz="1600" dirty="0"/>
              <a:t> </a:t>
            </a:r>
            <a:r>
              <a:rPr lang="en-US" altLang="zh-CN" sz="1600" dirty="0" err="1"/>
              <a:t>getX</a:t>
            </a:r>
            <a:r>
              <a:rPr lang="en-US" altLang="zh-CN" sz="1600" dirty="0"/>
              <a:t>() { return x;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r>
              <a:rPr lang="en-US" altLang="zh-CN" sz="1600" dirty="0" err="1"/>
              <a:t>int</a:t>
            </a:r>
            <a:r>
              <a:rPr lang="en-US" altLang="zh-CN" sz="1600" dirty="0"/>
              <a:t> </a:t>
            </a:r>
            <a:r>
              <a:rPr lang="en-US" altLang="zh-CN" sz="1600" dirty="0" err="1"/>
              <a:t>getY</a:t>
            </a:r>
            <a:r>
              <a:rPr lang="en-US" altLang="zh-CN" sz="1600" dirty="0"/>
              <a:t>() { return y;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static void </a:t>
            </a:r>
            <a:r>
              <a:rPr lang="en-US" altLang="zh-CN" sz="1600" dirty="0" err="1"/>
              <a:t>showCount</a:t>
            </a:r>
            <a:r>
              <a:rPr lang="en-US" altLang="zh-CN" sz="1600" dirty="0"/>
              <a:t>() {		//</a:t>
            </a:r>
            <a:r>
              <a:rPr lang="zh-CN" altLang="en-US" sz="1600" dirty="0"/>
              <a:t>静态函数成员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err="1"/>
              <a:t>cout</a:t>
            </a:r>
            <a:r>
              <a:rPr lang="en-US" altLang="zh-CN" sz="1600" dirty="0"/>
              <a:t> &lt;&lt; "  Object count = " &lt;&lt; count &lt;&lt; </a:t>
            </a:r>
            <a:r>
              <a:rPr lang="en-US" altLang="zh-CN" sz="1600" dirty="0" err="1"/>
              <a:t>endl</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defRPr/>
            </a:pPr>
            <a:endParaRPr lang="zh-CN" altLang="en-US" sz="1600" dirty="0"/>
          </a:p>
        </p:txBody>
      </p:sp>
      <p:sp>
        <p:nvSpPr>
          <p:cNvPr id="39941" name="标题 1"/>
          <p:cNvSpPr>
            <a:spLocks noGrp="1"/>
          </p:cNvSpPr>
          <p:nvPr>
            <p:ph type="title"/>
          </p:nvPr>
        </p:nvSpPr>
        <p:spPr>
          <a:xfrm>
            <a:off x="4067175" y="1143000"/>
            <a:ext cx="4619625" cy="1066800"/>
          </a:xfrm>
          <a:solidFill>
            <a:schemeClr val="bg1"/>
          </a:solidFill>
        </p:spPr>
        <p:txBody>
          <a:bodyPr/>
          <a:lstStyle/>
          <a:p>
            <a:pPr eaLnBrk="1" hangingPunct="1"/>
            <a:r>
              <a:rPr lang="zh-CN" altLang="en-US"/>
              <a:t>例</a:t>
            </a:r>
            <a:r>
              <a:rPr lang="en-US" altLang="zh-CN"/>
              <a:t>5-5 </a:t>
            </a:r>
            <a:r>
              <a:rPr lang="zh-CN" altLang="en-US"/>
              <a:t>静态成员举例</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37</a:t>
            </a:fld>
            <a:endParaRPr lang="en-US" altLang="zh-CN" dirty="0"/>
          </a:p>
        </p:txBody>
      </p:sp>
      <p:sp>
        <p:nvSpPr>
          <p:cNvPr id="7" name="标题 4"/>
          <p:cNvSpPr txBox="1">
            <a:spLocks/>
          </p:cNvSpPr>
          <p:nvPr/>
        </p:nvSpPr>
        <p:spPr>
          <a:xfrm>
            <a:off x="938213" y="22257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5.3.2 </a:t>
            </a:r>
            <a:r>
              <a:rPr lang="zh-CN" altLang="en-US" dirty="0"/>
              <a:t>静态函数成员</a:t>
            </a:r>
          </a:p>
        </p:txBody>
      </p:sp>
    </p:spTree>
    <p:extLst>
      <p:ext uri="{BB962C8B-B14F-4D97-AF65-F5344CB8AC3E}">
        <p14:creationId xmlns:p14="http://schemas.microsoft.com/office/powerpoint/2010/main" val="3452198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1143000"/>
            <a:ext cx="8229600" cy="5430838"/>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private:	//</a:t>
            </a:r>
            <a:r>
              <a:rPr lang="zh-CN" altLang="en-US" sz="1800" dirty="0"/>
              <a:t>私有数据成员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err="1"/>
              <a:t>int</a:t>
            </a:r>
            <a:r>
              <a:rPr lang="en-US" altLang="zh-CN" sz="1800" dirty="0"/>
              <a:t> x, 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static </a:t>
            </a:r>
            <a:r>
              <a:rPr lang="en-US" altLang="zh-CN" sz="1800" dirty="0" err="1"/>
              <a:t>int</a:t>
            </a:r>
            <a:r>
              <a:rPr lang="en-US" altLang="zh-CN" sz="1800" dirty="0"/>
              <a:t> count;	//</a:t>
            </a:r>
            <a:r>
              <a:rPr lang="zh-CN" altLang="en-US" sz="1800" dirty="0"/>
              <a:t>静态数据成员声明，用于记录点的个数</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err="1"/>
              <a:t>int</a:t>
            </a:r>
            <a:r>
              <a:rPr lang="en-US" altLang="zh-CN" sz="1800" dirty="0"/>
              <a:t> Point::count = 0;//</a:t>
            </a:r>
            <a:r>
              <a:rPr lang="zh-CN" altLang="en-US" sz="1800" dirty="0"/>
              <a:t>静态数据成员定义和初始化，使用类名限定</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err="1"/>
              <a:t>int</a:t>
            </a:r>
            <a:r>
              <a:rPr lang="en-US" altLang="zh-CN" sz="1800" dirty="0"/>
              <a:t> main() {	//</a:t>
            </a:r>
            <a:r>
              <a:rPr lang="zh-CN" altLang="en-US" sz="1800" dirty="0"/>
              <a:t>主函数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Point a(4, 5);	//</a:t>
            </a:r>
            <a:r>
              <a:rPr lang="zh-CN" altLang="en-US" sz="1800" dirty="0"/>
              <a:t>定义对象</a:t>
            </a:r>
            <a:r>
              <a:rPr lang="en-US" altLang="zh-CN" sz="1800" dirty="0"/>
              <a:t>a</a:t>
            </a:r>
            <a:r>
              <a:rPr lang="zh-CN" altLang="en-US" sz="1800" dirty="0"/>
              <a:t>，其构造函数回使</a:t>
            </a:r>
            <a:r>
              <a:rPr lang="en-US" altLang="zh-CN" sz="1800" dirty="0"/>
              <a:t>count</a:t>
            </a:r>
            <a:r>
              <a:rPr lang="zh-CN" altLang="en-US" sz="1800" dirty="0"/>
              <a:t>增</a:t>
            </a:r>
            <a:r>
              <a:rPr lang="en-US" altLang="zh-CN" sz="1800" dirty="0"/>
              <a:t>1</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"Point A: " &lt;&lt; </a:t>
            </a:r>
            <a:r>
              <a:rPr lang="en-US" altLang="zh-CN" sz="1800" dirty="0" err="1"/>
              <a:t>a.getX</a:t>
            </a:r>
            <a:r>
              <a:rPr lang="en-US" altLang="zh-CN" sz="1800" dirty="0"/>
              <a:t>() &lt;&lt; ", " &lt;&lt; </a:t>
            </a:r>
            <a:r>
              <a:rPr lang="en-US" altLang="zh-CN" sz="1800" dirty="0" err="1"/>
              <a:t>a.getY</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Point::</a:t>
            </a:r>
            <a:r>
              <a:rPr lang="en-US" altLang="zh-CN" sz="1800" dirty="0" err="1"/>
              <a:t>showCount</a:t>
            </a:r>
            <a:r>
              <a:rPr lang="en-US" altLang="zh-CN" sz="1800" dirty="0"/>
              <a:t>();	//</a:t>
            </a:r>
            <a:r>
              <a:rPr lang="zh-CN" altLang="en-US" sz="1800" dirty="0"/>
              <a:t>输出对象个数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Point b(a);	//</a:t>
            </a:r>
            <a:r>
              <a:rPr lang="zh-CN" altLang="en-US" sz="1800" dirty="0"/>
              <a:t>定义对象</a:t>
            </a:r>
            <a:r>
              <a:rPr lang="en-US" altLang="zh-CN" sz="1800" dirty="0"/>
              <a:t>b</a:t>
            </a:r>
            <a:r>
              <a:rPr lang="zh-CN" altLang="en-US" sz="1800" dirty="0"/>
              <a:t>，其构造函数回使</a:t>
            </a:r>
            <a:r>
              <a:rPr lang="en-US" altLang="zh-CN" sz="1800" dirty="0"/>
              <a:t>count</a:t>
            </a:r>
            <a:r>
              <a:rPr lang="zh-CN" altLang="en-US" sz="1800" dirty="0"/>
              <a:t>增</a:t>
            </a:r>
            <a:r>
              <a:rPr lang="en-US" altLang="zh-CN" sz="1800" dirty="0"/>
              <a:t>1</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"Point B: " &lt;&lt; </a:t>
            </a:r>
            <a:r>
              <a:rPr lang="en-US" altLang="zh-CN" sz="1800" dirty="0" err="1"/>
              <a:t>b.getX</a:t>
            </a:r>
            <a:r>
              <a:rPr lang="en-US" altLang="zh-CN" sz="1800" dirty="0"/>
              <a:t>() &lt;&lt; ", " &lt;&lt; </a:t>
            </a:r>
            <a:r>
              <a:rPr lang="en-US" altLang="zh-CN" sz="1800" dirty="0" err="1"/>
              <a:t>b.getY</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Point::</a:t>
            </a:r>
            <a:r>
              <a:rPr lang="en-US" altLang="zh-CN" sz="1800" dirty="0" err="1"/>
              <a:t>showCount</a:t>
            </a:r>
            <a:r>
              <a:rPr lang="en-US" altLang="zh-CN" sz="1800" dirty="0"/>
              <a:t>();	//</a:t>
            </a:r>
            <a:r>
              <a:rPr lang="zh-CN" altLang="en-US" sz="1800" dirty="0"/>
              <a:t>输出对象个数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return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40965" name="标题 1"/>
          <p:cNvSpPr>
            <a:spLocks noGrp="1"/>
          </p:cNvSpPr>
          <p:nvPr>
            <p:ph type="title"/>
          </p:nvPr>
        </p:nvSpPr>
        <p:spPr>
          <a:xfrm>
            <a:off x="5643564" y="5562600"/>
            <a:ext cx="3043237" cy="1066800"/>
          </a:xfrm>
          <a:solidFill>
            <a:schemeClr val="bg1"/>
          </a:solidFill>
        </p:spPr>
        <p:txBody>
          <a:bodyPr/>
          <a:lstStyle/>
          <a:p>
            <a:pPr eaLnBrk="1" hangingPunct="1"/>
            <a:r>
              <a:rPr lang="zh-CN" altLang="en-US" dirty="0"/>
              <a:t>例</a:t>
            </a:r>
            <a:r>
              <a:rPr lang="en-US" altLang="zh-CN" dirty="0"/>
              <a:t>5-5 </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38</a:t>
            </a:fld>
            <a:endParaRPr lang="en-US" altLang="zh-CN" dirty="0"/>
          </a:p>
        </p:txBody>
      </p:sp>
      <p:sp>
        <p:nvSpPr>
          <p:cNvPr id="7" name="标题 4"/>
          <p:cNvSpPr txBox="1">
            <a:spLocks/>
          </p:cNvSpPr>
          <p:nvPr/>
        </p:nvSpPr>
        <p:spPr>
          <a:xfrm>
            <a:off x="938213" y="22257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5.3.2 </a:t>
            </a:r>
            <a:r>
              <a:rPr lang="zh-CN" altLang="en-US" dirty="0"/>
              <a:t>静态函数成员</a:t>
            </a:r>
          </a:p>
        </p:txBody>
      </p:sp>
    </p:spTree>
    <p:extLst>
      <p:ext uri="{BB962C8B-B14F-4D97-AF65-F5344CB8AC3E}">
        <p14:creationId xmlns:p14="http://schemas.microsoft.com/office/powerpoint/2010/main" val="289380045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219200" y="0"/>
            <a:ext cx="6704013" cy="954087"/>
          </a:xfrm>
        </p:spPr>
        <p:txBody>
          <a:bodyPr/>
          <a:lstStyle/>
          <a:p>
            <a:pPr eaLnBrk="1" hangingPunct="1"/>
            <a:r>
              <a:rPr lang="en-US" altLang="zh-CN"/>
              <a:t>5.4 </a:t>
            </a:r>
            <a:r>
              <a:rPr lang="zh-CN" altLang="en-US"/>
              <a:t>类的友元</a:t>
            </a:r>
          </a:p>
        </p:txBody>
      </p:sp>
      <p:sp>
        <p:nvSpPr>
          <p:cNvPr id="41987" name="内容占位符 2"/>
          <p:cNvSpPr>
            <a:spLocks noGrp="1"/>
          </p:cNvSpPr>
          <p:nvPr>
            <p:ph idx="1"/>
          </p:nvPr>
        </p:nvSpPr>
        <p:spPr>
          <a:xfrm>
            <a:off x="504825" y="1295400"/>
            <a:ext cx="8029575" cy="4953000"/>
          </a:xfrm>
        </p:spPr>
        <p:txBody>
          <a:bodyPr/>
          <a:lstStyle/>
          <a:p>
            <a:pPr eaLnBrk="1" hangingPunct="1">
              <a:lnSpc>
                <a:spcPct val="150000"/>
              </a:lnSpc>
            </a:pPr>
            <a:r>
              <a:rPr lang="zh-CN" altLang="en-US" sz="2800" dirty="0"/>
              <a:t>友元是</a:t>
            </a:r>
            <a:r>
              <a:rPr lang="en-US" altLang="zh-CN" sz="2800" dirty="0"/>
              <a:t>C++</a:t>
            </a:r>
            <a:r>
              <a:rPr lang="zh-CN" altLang="en-US" sz="2800" dirty="0"/>
              <a:t>提供的一种破坏数据封装和数据隐藏的机制。</a:t>
            </a:r>
          </a:p>
          <a:p>
            <a:pPr eaLnBrk="1" hangingPunct="1">
              <a:lnSpc>
                <a:spcPct val="150000"/>
              </a:lnSpc>
            </a:pPr>
            <a:r>
              <a:rPr lang="zh-CN" altLang="en-US" sz="2800" dirty="0"/>
              <a:t>通过将一个</a:t>
            </a:r>
            <a:r>
              <a:rPr lang="zh-CN" altLang="en-US" sz="2800" b="1" dirty="0">
                <a:solidFill>
                  <a:srgbClr val="FF0000"/>
                </a:solidFill>
              </a:rPr>
              <a:t>模块</a:t>
            </a:r>
            <a:r>
              <a:rPr lang="zh-CN" altLang="en-US" sz="2800" dirty="0"/>
              <a:t>声明为另一个模块的友元，一个模块能够引用到另一个模块中本是被隐藏的信息。</a:t>
            </a:r>
          </a:p>
          <a:p>
            <a:pPr eaLnBrk="1" hangingPunct="1">
              <a:lnSpc>
                <a:spcPct val="150000"/>
              </a:lnSpc>
            </a:pPr>
            <a:r>
              <a:rPr lang="zh-CN" altLang="en-US" sz="2800" dirty="0"/>
              <a:t>可以使用友元函数和友元类。</a:t>
            </a:r>
          </a:p>
          <a:p>
            <a:pPr eaLnBrk="1" hangingPunct="1">
              <a:lnSpc>
                <a:spcPct val="150000"/>
              </a:lnSpc>
            </a:pPr>
            <a:r>
              <a:rPr lang="zh-CN" altLang="en-US" sz="2800" dirty="0"/>
              <a:t>为了确保数据的完整性，及数据封装与隐藏的原则，建议尽量不使用或少使用友元。</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39</a:t>
            </a:fld>
            <a:endParaRPr lang="en-US" altLang="zh-CN" dirty="0"/>
          </a:p>
        </p:txBody>
      </p:sp>
    </p:spTree>
    <p:extLst>
      <p:ext uri="{BB962C8B-B14F-4D97-AF65-F5344CB8AC3E}">
        <p14:creationId xmlns:p14="http://schemas.microsoft.com/office/powerpoint/2010/main" val="19302644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3493" y="950913"/>
            <a:ext cx="6704013" cy="954087"/>
          </a:xfrm>
        </p:spPr>
        <p:txBody>
          <a:bodyPr/>
          <a:lstStyle/>
          <a:p>
            <a:pPr algn="l" eaLnBrk="1" hangingPunct="1"/>
            <a:r>
              <a:rPr lang="en-US" altLang="zh-CN" dirty="0"/>
              <a:t>5.1.1 </a:t>
            </a:r>
            <a:r>
              <a:rPr lang="zh-CN" altLang="en-US" dirty="0"/>
              <a:t>作用域</a:t>
            </a:r>
            <a:r>
              <a:rPr lang="en-US" altLang="zh-CN" dirty="0"/>
              <a:t>——</a:t>
            </a:r>
            <a:r>
              <a:rPr lang="zh-CN" altLang="en-US" dirty="0"/>
              <a:t>函数原形的作用域</a:t>
            </a:r>
          </a:p>
        </p:txBody>
      </p:sp>
      <p:sp>
        <p:nvSpPr>
          <p:cNvPr id="15363" name="内容占位符 2"/>
          <p:cNvSpPr>
            <a:spLocks noGrp="1"/>
          </p:cNvSpPr>
          <p:nvPr>
            <p:ph idx="1"/>
          </p:nvPr>
        </p:nvSpPr>
        <p:spPr>
          <a:xfrm>
            <a:off x="381000" y="1905000"/>
            <a:ext cx="8029575" cy="4343400"/>
          </a:xfrm>
        </p:spPr>
        <p:txBody>
          <a:bodyPr/>
          <a:lstStyle/>
          <a:p>
            <a:pPr eaLnBrk="1" hangingPunct="1"/>
            <a:r>
              <a:rPr lang="zh-CN" altLang="en-US" sz="2800" dirty="0"/>
              <a:t>作用域是一个标识符在程序正文中有效的区域。</a:t>
            </a:r>
            <a:endParaRPr lang="en-US" altLang="zh-CN" sz="2800" dirty="0"/>
          </a:p>
          <a:p>
            <a:pPr eaLnBrk="1" hangingPunct="1"/>
            <a:r>
              <a:rPr lang="zh-CN" altLang="en-US" sz="2800" dirty="0"/>
              <a:t>函数原型中的参数，其作用域始于</a:t>
            </a:r>
            <a:r>
              <a:rPr lang="en-US" altLang="zh-CN" sz="2800" dirty="0"/>
              <a:t>"("</a:t>
            </a:r>
            <a:r>
              <a:rPr lang="zh-CN" altLang="en-US" sz="2800" dirty="0"/>
              <a:t>，结束于</a:t>
            </a:r>
            <a:r>
              <a:rPr lang="en-US" altLang="zh-CN" sz="2800" dirty="0"/>
              <a:t>")"</a:t>
            </a:r>
            <a:r>
              <a:rPr lang="zh-CN" altLang="en-US" sz="2800" dirty="0"/>
              <a:t>。</a:t>
            </a:r>
            <a:endParaRPr lang="en-US" altLang="zh-CN" sz="2800" dirty="0"/>
          </a:p>
          <a:p>
            <a:pPr eaLnBrk="1" hangingPunct="1"/>
            <a:r>
              <a:rPr lang="zh-CN" altLang="en-US" sz="2800" dirty="0"/>
              <a:t>例如，设有下列原型声明：</a:t>
            </a:r>
          </a:p>
          <a:p>
            <a:pPr lvl="1" eaLnBrk="1" hangingPunct="1">
              <a:buFont typeface="Georgia" panose="02040502050405020303" pitchFamily="18" charset="0"/>
              <a:buNone/>
            </a:pPr>
            <a:r>
              <a:rPr lang="en-US" altLang="zh-CN" sz="2800" dirty="0"/>
              <a:t>double area(double radius);</a:t>
            </a:r>
          </a:p>
          <a:p>
            <a:pPr eaLnBrk="1" hangingPunct="1"/>
            <a:endParaRPr lang="zh-CN" altLang="en-US" sz="2800" dirty="0"/>
          </a:p>
        </p:txBody>
      </p:sp>
      <p:sp>
        <p:nvSpPr>
          <p:cNvPr id="5" name="标题 4"/>
          <p:cNvSpPr txBox="1">
            <a:spLocks/>
          </p:cNvSpPr>
          <p:nvPr/>
        </p:nvSpPr>
        <p:spPr>
          <a:xfrm>
            <a:off x="1738312" y="267306"/>
            <a:ext cx="57292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p>
        </p:txBody>
      </p:sp>
      <p:sp>
        <p:nvSpPr>
          <p:cNvPr id="15366" name="AutoShape 4"/>
          <p:cNvSpPr>
            <a:spLocks/>
          </p:cNvSpPr>
          <p:nvPr/>
        </p:nvSpPr>
        <p:spPr bwMode="auto">
          <a:xfrm rot="-5400000">
            <a:off x="3883025" y="3535631"/>
            <a:ext cx="258763" cy="1928813"/>
          </a:xfrm>
          <a:prstGeom prst="leftBrace">
            <a:avLst>
              <a:gd name="adj1" fmla="val 727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7" name="AutoShape 5"/>
          <p:cNvSpPr>
            <a:spLocks noChangeArrowheads="1"/>
          </p:cNvSpPr>
          <p:nvPr/>
        </p:nvSpPr>
        <p:spPr bwMode="auto">
          <a:xfrm flipV="1">
            <a:off x="4114800" y="4852556"/>
            <a:ext cx="3733800" cy="1219200"/>
          </a:xfrm>
          <a:prstGeom prst="wedgeRoundRectCallout">
            <a:avLst>
              <a:gd name="adj1" fmla="val -45880"/>
              <a:gd name="adj2" fmla="val 65102"/>
              <a:gd name="adj3" fmla="val 16667"/>
            </a:avLst>
          </a:prstGeom>
          <a:solidFill>
            <a:srgbClr val="66FFFF"/>
          </a:solidFill>
          <a:ln w="9525">
            <a:solidFill>
              <a:schemeClr val="tx1"/>
            </a:solidFill>
            <a:miter lim="800000"/>
            <a:headEnd/>
            <a:tailEnd/>
          </a:ln>
        </p:spPr>
        <p:txBody>
          <a:bodyPr rot="10800000" anchor="ctr"/>
          <a:lstStyle/>
          <a:p>
            <a:pPr>
              <a:defRPr/>
            </a:pPr>
            <a:r>
              <a:rPr lang="en-US" altLang="zh-CN" sz="2200" dirty="0">
                <a:latin typeface="Consolas" pitchFamily="49" charset="0"/>
                <a:ea typeface="+mn-ea"/>
              </a:rPr>
              <a:t>radius </a:t>
            </a:r>
            <a:r>
              <a:rPr lang="zh-CN" altLang="zh-CN" sz="2200" dirty="0">
                <a:latin typeface="Consolas" pitchFamily="49" charset="0"/>
                <a:ea typeface="+mn-ea"/>
              </a:rPr>
              <a:t>的作用域仅在于此，不能用于程序正文其他地方，因而可有可无。</a:t>
            </a:r>
            <a:endParaRPr lang="zh-CN" altLang="en-US" sz="2200" dirty="0">
              <a:latin typeface="Consolas" pitchFamily="49" charset="0"/>
              <a:ea typeface="+mn-ea"/>
            </a:endParaRP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a:t>
            </a:fld>
            <a:endParaRPr lang="en-US" altLang="zh-CN" dirty="0"/>
          </a:p>
        </p:txBody>
      </p:sp>
    </p:spTree>
    <p:extLst>
      <p:ext uri="{BB962C8B-B14F-4D97-AF65-F5344CB8AC3E}">
        <p14:creationId xmlns:p14="http://schemas.microsoft.com/office/powerpoint/2010/main" val="367492425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5" name="Rectangle 3"/>
          <p:cNvSpPr>
            <a:spLocks noChangeArrowheads="1"/>
          </p:cNvSpPr>
          <p:nvPr/>
        </p:nvSpPr>
        <p:spPr bwMode="auto">
          <a:xfrm>
            <a:off x="990600" y="1046328"/>
            <a:ext cx="5791200" cy="5659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lvl1pPr marL="342900" indent="-342900"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a:solidFill>
                  <a:schemeClr val="tx1"/>
                </a:solidFill>
                <a:latin typeface="Arial" panose="020B0604020202020204" pitchFamily="34" charset="0"/>
                <a:ea typeface="宋体" panose="02010600030101010101" pitchFamily="2" charset="-122"/>
              </a:defRPr>
            </a:lvl2pPr>
            <a:lvl3pPr marL="1143000" indent="-228600" eaLnBrk="0" hangingPunct="0">
              <a:defRPr kumimoji="1">
                <a:solidFill>
                  <a:schemeClr val="tx1"/>
                </a:solidFill>
                <a:latin typeface="Arial" panose="020B0604020202020204" pitchFamily="34" charset="0"/>
                <a:ea typeface="宋体" panose="02010600030101010101" pitchFamily="2" charset="-122"/>
              </a:defRPr>
            </a:lvl3pPr>
            <a:lvl4pPr marL="1600200" indent="-228600" eaLnBrk="0" hangingPunct="0">
              <a:defRPr kumimoji="1">
                <a:solidFill>
                  <a:schemeClr val="tx1"/>
                </a:solidFill>
                <a:latin typeface="Arial" panose="020B0604020202020204" pitchFamily="34" charset="0"/>
                <a:ea typeface="宋体" panose="02010600030101010101" pitchFamily="2" charset="-122"/>
              </a:defRPr>
            </a:lvl4pPr>
            <a:lvl5pPr marL="2057400" indent="-228600" eaLnBrk="0" hangingPunct="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eaLnBrk="1" hangingPunct="1">
              <a:spcBef>
                <a:spcPts val="0"/>
              </a:spcBef>
            </a:pPr>
            <a:r>
              <a:rPr lang="en-US" altLang="zh-CN" b="1" dirty="0">
                <a:latin typeface="+mn-lt"/>
              </a:rPr>
              <a:t>class A</a:t>
            </a:r>
          </a:p>
          <a:p>
            <a:pPr eaLnBrk="1" hangingPunct="1">
              <a:spcBef>
                <a:spcPts val="0"/>
              </a:spcBef>
            </a:pPr>
            <a:r>
              <a:rPr lang="en-US" altLang="zh-CN" b="1" dirty="0">
                <a:latin typeface="+mn-lt"/>
              </a:rPr>
              <a:t>{public:</a:t>
            </a:r>
          </a:p>
          <a:p>
            <a:pPr eaLnBrk="1" hangingPunct="1">
              <a:spcBef>
                <a:spcPts val="0"/>
              </a:spcBef>
            </a:pPr>
            <a:r>
              <a:rPr lang="en-US" altLang="zh-CN" b="1" dirty="0">
                <a:latin typeface="+mn-lt"/>
              </a:rPr>
              <a:t>     </a:t>
            </a:r>
          </a:p>
          <a:p>
            <a:pPr eaLnBrk="1" hangingPunct="1">
              <a:spcBef>
                <a:spcPts val="0"/>
              </a:spcBef>
            </a:pPr>
            <a:r>
              <a:rPr lang="en-US" altLang="zh-CN" b="1" dirty="0">
                <a:latin typeface="+mn-lt"/>
              </a:rPr>
              <a:t>	 void Display</a:t>
            </a:r>
            <a:r>
              <a:rPr lang="zh-CN" altLang="en-US" b="1" dirty="0">
                <a:latin typeface="+mn-lt"/>
              </a:rPr>
              <a:t>（ ）　　　　　　　　　　　</a:t>
            </a:r>
            <a:r>
              <a:rPr lang="en-US" altLang="zh-CN" b="1" dirty="0">
                <a:latin typeface="+mn-lt"/>
              </a:rPr>
              <a:t>{</a:t>
            </a:r>
            <a:r>
              <a:rPr lang="en-US" altLang="zh-CN" b="1" dirty="0" err="1">
                <a:latin typeface="+mn-lt"/>
              </a:rPr>
              <a:t>cout</a:t>
            </a:r>
            <a:r>
              <a:rPr lang="en-US" altLang="zh-CN" b="1" dirty="0">
                <a:latin typeface="+mn-lt"/>
              </a:rPr>
              <a:t>&lt;&lt;x&lt;&lt;</a:t>
            </a:r>
            <a:r>
              <a:rPr lang="en-US" altLang="zh-CN" b="1" dirty="0" err="1">
                <a:latin typeface="+mn-lt"/>
              </a:rPr>
              <a:t>endl</a:t>
            </a:r>
            <a:r>
              <a:rPr lang="en-US" altLang="zh-CN" b="1" dirty="0">
                <a:latin typeface="+mn-lt"/>
              </a:rPr>
              <a:t>;}</a:t>
            </a:r>
          </a:p>
          <a:p>
            <a:pPr eaLnBrk="1" hangingPunct="1">
              <a:spcBef>
                <a:spcPts val="0"/>
              </a:spcBef>
            </a:pPr>
            <a:r>
              <a:rPr lang="en-US" altLang="zh-CN" b="1" dirty="0">
                <a:latin typeface="+mn-lt"/>
              </a:rPr>
              <a:t>    private:</a:t>
            </a:r>
          </a:p>
          <a:p>
            <a:pPr eaLnBrk="1" hangingPunct="1">
              <a:spcBef>
                <a:spcPts val="0"/>
              </a:spcBef>
            </a:pPr>
            <a:r>
              <a:rPr lang="en-US" altLang="zh-CN" b="1" dirty="0">
                <a:latin typeface="+mn-lt"/>
              </a:rPr>
              <a:t>      </a:t>
            </a:r>
            <a:r>
              <a:rPr lang="en-US" altLang="zh-CN" b="1" dirty="0" err="1">
                <a:latin typeface="+mn-lt"/>
              </a:rPr>
              <a:t>int</a:t>
            </a:r>
            <a:r>
              <a:rPr lang="en-US" altLang="zh-CN" b="1" dirty="0">
                <a:latin typeface="+mn-lt"/>
              </a:rPr>
              <a:t> x;</a:t>
            </a:r>
          </a:p>
          <a:p>
            <a:pPr eaLnBrk="1" hangingPunct="1">
              <a:spcBef>
                <a:spcPts val="0"/>
              </a:spcBef>
            </a:pPr>
            <a:r>
              <a:rPr lang="en-US" altLang="zh-CN" b="1" dirty="0">
                <a:latin typeface="+mn-lt"/>
              </a:rPr>
              <a:t>}</a:t>
            </a:r>
          </a:p>
          <a:p>
            <a:pPr eaLnBrk="1" hangingPunct="1">
              <a:spcBef>
                <a:spcPts val="0"/>
              </a:spcBef>
            </a:pPr>
            <a:r>
              <a:rPr lang="en-US" altLang="zh-CN" b="1" dirty="0">
                <a:latin typeface="+mn-lt"/>
              </a:rPr>
              <a:t>class B</a:t>
            </a:r>
          </a:p>
          <a:p>
            <a:pPr eaLnBrk="1" hangingPunct="1">
              <a:spcBef>
                <a:spcPts val="0"/>
              </a:spcBef>
            </a:pPr>
            <a:r>
              <a:rPr lang="en-US" altLang="zh-CN" b="1" dirty="0">
                <a:latin typeface="+mn-lt"/>
              </a:rPr>
              <a:t>{   public:</a:t>
            </a:r>
          </a:p>
          <a:p>
            <a:pPr eaLnBrk="1" hangingPunct="1">
              <a:spcBef>
                <a:spcPts val="0"/>
              </a:spcBef>
            </a:pPr>
            <a:r>
              <a:rPr lang="en-US" altLang="zh-CN" b="1" dirty="0">
                <a:latin typeface="+mn-lt"/>
              </a:rPr>
              <a:t>      void Set(</a:t>
            </a:r>
            <a:r>
              <a:rPr lang="en-US" altLang="zh-CN" b="1" dirty="0" err="1">
                <a:latin typeface="+mn-lt"/>
              </a:rPr>
              <a:t>int</a:t>
            </a:r>
            <a:r>
              <a:rPr lang="en-US" altLang="zh-CN" b="1" dirty="0">
                <a:latin typeface="+mn-lt"/>
              </a:rPr>
              <a:t> </a:t>
            </a:r>
            <a:r>
              <a:rPr lang="en-US" altLang="zh-CN" b="1" dirty="0" err="1">
                <a:latin typeface="+mn-lt"/>
              </a:rPr>
              <a:t>i</a:t>
            </a:r>
            <a:r>
              <a:rPr lang="en-US" altLang="zh-CN" b="1" dirty="0">
                <a:latin typeface="+mn-lt"/>
              </a:rPr>
              <a:t>);</a:t>
            </a:r>
          </a:p>
          <a:p>
            <a:pPr eaLnBrk="1" hangingPunct="1">
              <a:spcBef>
                <a:spcPts val="0"/>
              </a:spcBef>
            </a:pPr>
            <a:r>
              <a:rPr lang="en-US" altLang="zh-CN" b="1" dirty="0">
                <a:latin typeface="+mn-lt"/>
              </a:rPr>
              <a:t>      void Display</a:t>
            </a:r>
            <a:r>
              <a:rPr lang="zh-CN" altLang="en-US" b="1" dirty="0">
                <a:latin typeface="+mn-lt"/>
              </a:rPr>
              <a:t>（ ）</a:t>
            </a:r>
            <a:r>
              <a:rPr lang="en-US" altLang="zh-CN" b="1" dirty="0">
                <a:latin typeface="+mn-lt"/>
              </a:rPr>
              <a:t>;</a:t>
            </a:r>
          </a:p>
          <a:p>
            <a:pPr eaLnBrk="1" hangingPunct="1">
              <a:spcBef>
                <a:spcPts val="0"/>
              </a:spcBef>
            </a:pPr>
            <a:r>
              <a:rPr lang="en-US" altLang="zh-CN" b="1" dirty="0">
                <a:latin typeface="+mn-lt"/>
              </a:rPr>
              <a:t>    private:</a:t>
            </a:r>
          </a:p>
          <a:p>
            <a:pPr eaLnBrk="1" hangingPunct="1">
              <a:spcBef>
                <a:spcPts val="0"/>
              </a:spcBef>
            </a:pPr>
            <a:r>
              <a:rPr lang="en-US" altLang="zh-CN" b="1" dirty="0">
                <a:latin typeface="+mn-lt"/>
              </a:rPr>
              <a:t>      </a:t>
            </a:r>
            <a:r>
              <a:rPr lang="en-US" altLang="zh-CN" b="1" dirty="0">
                <a:solidFill>
                  <a:srgbClr val="FF3399"/>
                </a:solidFill>
                <a:latin typeface="+mn-lt"/>
              </a:rPr>
              <a:t>A</a:t>
            </a:r>
            <a:r>
              <a:rPr lang="en-US" altLang="zh-CN" b="1" dirty="0">
                <a:latin typeface="+mn-lt"/>
              </a:rPr>
              <a:t> </a:t>
            </a:r>
            <a:r>
              <a:rPr lang="en-US" altLang="zh-CN" b="1" dirty="0" err="1">
                <a:latin typeface="+mn-lt"/>
              </a:rPr>
              <a:t>a</a:t>
            </a:r>
            <a:r>
              <a:rPr lang="en-US" altLang="zh-CN" b="1" dirty="0">
                <a:latin typeface="+mn-lt"/>
              </a:rPr>
              <a:t>;</a:t>
            </a:r>
          </a:p>
          <a:p>
            <a:pPr eaLnBrk="1" hangingPunct="1">
              <a:spcBef>
                <a:spcPts val="0"/>
              </a:spcBef>
            </a:pPr>
            <a:r>
              <a:rPr lang="en-US" altLang="zh-CN" b="1" dirty="0">
                <a:latin typeface="+mn-lt"/>
              </a:rPr>
              <a:t>};</a:t>
            </a:r>
          </a:p>
        </p:txBody>
      </p:sp>
      <p:sp>
        <p:nvSpPr>
          <p:cNvPr id="617476" name="Rectangle 4"/>
          <p:cNvSpPr>
            <a:spLocks noChangeArrowheads="1"/>
          </p:cNvSpPr>
          <p:nvPr/>
        </p:nvSpPr>
        <p:spPr bwMode="auto">
          <a:xfrm>
            <a:off x="1428361" y="1828800"/>
            <a:ext cx="23054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0"/>
              </a:spcBef>
            </a:pPr>
            <a:r>
              <a:rPr lang="en-US" altLang="zh-CN" sz="2400" b="1" dirty="0">
                <a:solidFill>
                  <a:srgbClr val="FF3399"/>
                </a:solidFill>
                <a:latin typeface="+mn-lt"/>
              </a:rPr>
              <a:t>friend class B;</a:t>
            </a:r>
          </a:p>
        </p:txBody>
      </p:sp>
      <p:sp>
        <p:nvSpPr>
          <p:cNvPr id="617477" name="Text Box 5"/>
          <p:cNvSpPr txBox="1">
            <a:spLocks noChangeArrowheads="1"/>
          </p:cNvSpPr>
          <p:nvPr/>
        </p:nvSpPr>
        <p:spPr bwMode="auto">
          <a:xfrm>
            <a:off x="5518486" y="1828800"/>
            <a:ext cx="25587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0"/>
              </a:spcBef>
            </a:pPr>
            <a:r>
              <a:rPr lang="en-US" altLang="zh-CN" sz="2400" b="1" dirty="0">
                <a:solidFill>
                  <a:srgbClr val="FF3399"/>
                </a:solidFill>
                <a:latin typeface="+mn-lt"/>
              </a:rPr>
              <a:t>void B::Set(int </a:t>
            </a:r>
            <a:r>
              <a:rPr lang="en-US" altLang="zh-CN" sz="2400" b="1" dirty="0" err="1">
                <a:solidFill>
                  <a:srgbClr val="FF3399"/>
                </a:solidFill>
                <a:latin typeface="+mn-lt"/>
              </a:rPr>
              <a:t>i</a:t>
            </a:r>
            <a:r>
              <a:rPr lang="en-US" altLang="zh-CN" sz="2400" b="1" dirty="0">
                <a:solidFill>
                  <a:srgbClr val="FF3399"/>
                </a:solidFill>
                <a:latin typeface="+mn-lt"/>
              </a:rPr>
              <a:t>)</a:t>
            </a:r>
          </a:p>
          <a:p>
            <a:pPr>
              <a:spcBef>
                <a:spcPts val="0"/>
              </a:spcBef>
            </a:pPr>
            <a:r>
              <a:rPr lang="en-US" altLang="zh-CN" sz="2400" b="1" dirty="0">
                <a:solidFill>
                  <a:srgbClr val="FF3399"/>
                </a:solidFill>
                <a:latin typeface="+mn-lt"/>
              </a:rPr>
              <a:t>{</a:t>
            </a:r>
          </a:p>
          <a:p>
            <a:pPr>
              <a:spcBef>
                <a:spcPts val="0"/>
              </a:spcBef>
            </a:pPr>
            <a:r>
              <a:rPr lang="en-US" altLang="zh-CN" sz="2400" b="1" dirty="0">
                <a:solidFill>
                  <a:srgbClr val="FF3399"/>
                </a:solidFill>
                <a:latin typeface="+mn-lt"/>
              </a:rPr>
              <a:t>       </a:t>
            </a:r>
            <a:r>
              <a:rPr lang="en-US" altLang="zh-CN" sz="2400" b="1" dirty="0" err="1">
                <a:solidFill>
                  <a:srgbClr val="FF3399"/>
                </a:solidFill>
                <a:latin typeface="+mn-lt"/>
              </a:rPr>
              <a:t>a.x</a:t>
            </a:r>
            <a:r>
              <a:rPr lang="en-US" altLang="zh-CN" sz="2400" b="1" dirty="0">
                <a:solidFill>
                  <a:srgbClr val="FF3399"/>
                </a:solidFill>
                <a:latin typeface="+mn-lt"/>
              </a:rPr>
              <a:t>=</a:t>
            </a:r>
            <a:r>
              <a:rPr lang="en-US" altLang="zh-CN" sz="2400" b="1" dirty="0" err="1">
                <a:solidFill>
                  <a:srgbClr val="FF3399"/>
                </a:solidFill>
                <a:latin typeface="+mn-lt"/>
              </a:rPr>
              <a:t>i</a:t>
            </a:r>
            <a:r>
              <a:rPr lang="en-US" altLang="zh-CN" sz="2400" b="1" dirty="0">
                <a:solidFill>
                  <a:srgbClr val="FF3399"/>
                </a:solidFill>
                <a:latin typeface="+mn-lt"/>
              </a:rPr>
              <a:t>;</a:t>
            </a:r>
          </a:p>
          <a:p>
            <a:pPr>
              <a:spcBef>
                <a:spcPts val="0"/>
              </a:spcBef>
            </a:pPr>
            <a:r>
              <a:rPr lang="en-US" altLang="zh-CN" sz="2400" b="1" dirty="0">
                <a:solidFill>
                  <a:srgbClr val="FF3399"/>
                </a:solidFill>
                <a:latin typeface="+mn-lt"/>
              </a:rPr>
              <a:t>}</a:t>
            </a:r>
          </a:p>
        </p:txBody>
      </p:sp>
      <p:sp>
        <p:nvSpPr>
          <p:cNvPr id="6" name="标题 1"/>
          <p:cNvSpPr txBox="1">
            <a:spLocks/>
          </p:cNvSpPr>
          <p:nvPr/>
        </p:nvSpPr>
        <p:spPr>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40</a:t>
            </a:fld>
            <a:endParaRPr lang="en-US" altLang="zh-CN" dirty="0"/>
          </a:p>
        </p:txBody>
      </p:sp>
    </p:spTree>
    <p:extLst>
      <p:ext uri="{BB962C8B-B14F-4D97-AF65-F5344CB8AC3E}">
        <p14:creationId xmlns:p14="http://schemas.microsoft.com/office/powerpoint/2010/main" val="15307868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7475"/>
                                        </p:tgtEl>
                                        <p:attrNameLst>
                                          <p:attrName>style.visibility</p:attrName>
                                        </p:attrNameLst>
                                      </p:cBhvr>
                                      <p:to>
                                        <p:strVal val="visible"/>
                                      </p:to>
                                    </p:set>
                                    <p:anim calcmode="lin" valueType="num">
                                      <p:cBhvr additive="base">
                                        <p:cTn id="7" dur="500" fill="hold"/>
                                        <p:tgtEl>
                                          <p:spTgt spid="617475"/>
                                        </p:tgtEl>
                                        <p:attrNameLst>
                                          <p:attrName>ppt_x</p:attrName>
                                        </p:attrNameLst>
                                      </p:cBhvr>
                                      <p:tavLst>
                                        <p:tav tm="0">
                                          <p:val>
                                            <p:strVal val="0-#ppt_w/2"/>
                                          </p:val>
                                        </p:tav>
                                        <p:tav tm="100000">
                                          <p:val>
                                            <p:strVal val="#ppt_x"/>
                                          </p:val>
                                        </p:tav>
                                      </p:tavLst>
                                    </p:anim>
                                    <p:anim calcmode="lin" valueType="num">
                                      <p:cBhvr additive="base">
                                        <p:cTn id="8" dur="500" fill="hold"/>
                                        <p:tgtEl>
                                          <p:spTgt spid="6174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7477"/>
                                        </p:tgtEl>
                                        <p:attrNameLst>
                                          <p:attrName>style.visibility</p:attrName>
                                        </p:attrNameLst>
                                      </p:cBhvr>
                                      <p:to>
                                        <p:strVal val="visible"/>
                                      </p:to>
                                    </p:set>
                                    <p:anim calcmode="lin" valueType="num">
                                      <p:cBhvr additive="base">
                                        <p:cTn id="13" dur="500" fill="hold"/>
                                        <p:tgtEl>
                                          <p:spTgt spid="617477"/>
                                        </p:tgtEl>
                                        <p:attrNameLst>
                                          <p:attrName>ppt_x</p:attrName>
                                        </p:attrNameLst>
                                      </p:cBhvr>
                                      <p:tavLst>
                                        <p:tav tm="0">
                                          <p:val>
                                            <p:strVal val="0-#ppt_w/2"/>
                                          </p:val>
                                        </p:tav>
                                        <p:tav tm="100000">
                                          <p:val>
                                            <p:strVal val="#ppt_x"/>
                                          </p:val>
                                        </p:tav>
                                      </p:tavLst>
                                    </p:anim>
                                    <p:anim calcmode="lin" valueType="num">
                                      <p:cBhvr additive="base">
                                        <p:cTn id="14" dur="500" fill="hold"/>
                                        <p:tgtEl>
                                          <p:spTgt spid="6174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7476"/>
                                        </p:tgtEl>
                                        <p:attrNameLst>
                                          <p:attrName>style.visibility</p:attrName>
                                        </p:attrNameLst>
                                      </p:cBhvr>
                                      <p:to>
                                        <p:strVal val="visible"/>
                                      </p:to>
                                    </p:set>
                                    <p:anim calcmode="lin" valueType="num">
                                      <p:cBhvr additive="base">
                                        <p:cTn id="19" dur="500" fill="hold"/>
                                        <p:tgtEl>
                                          <p:spTgt spid="617476"/>
                                        </p:tgtEl>
                                        <p:attrNameLst>
                                          <p:attrName>ppt_x</p:attrName>
                                        </p:attrNameLst>
                                      </p:cBhvr>
                                      <p:tavLst>
                                        <p:tav tm="0">
                                          <p:val>
                                            <p:strVal val="0-#ppt_w/2"/>
                                          </p:val>
                                        </p:tav>
                                        <p:tav tm="100000">
                                          <p:val>
                                            <p:strVal val="#ppt_x"/>
                                          </p:val>
                                        </p:tav>
                                      </p:tavLst>
                                    </p:anim>
                                    <p:anim calcmode="lin" valueType="num">
                                      <p:cBhvr additive="base">
                                        <p:cTn id="20" dur="500" fill="hold"/>
                                        <p:tgtEl>
                                          <p:spTgt spid="617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autoUpdateAnimBg="0"/>
      <p:bldP spid="617476" grpId="0" autoUpdateAnimBg="0"/>
      <p:bldP spid="61747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0" y="950913"/>
            <a:ext cx="6704013" cy="954087"/>
          </a:xfrm>
        </p:spPr>
        <p:txBody>
          <a:bodyPr/>
          <a:lstStyle/>
          <a:p>
            <a:pPr algn="l" eaLnBrk="1" hangingPunct="1"/>
            <a:r>
              <a:rPr lang="en-US" altLang="zh-CN" dirty="0"/>
              <a:t>5.4.1 </a:t>
            </a:r>
            <a:r>
              <a:rPr lang="zh-CN" altLang="en-US" dirty="0"/>
              <a:t>友元函数</a:t>
            </a:r>
          </a:p>
        </p:txBody>
      </p:sp>
      <p:sp>
        <p:nvSpPr>
          <p:cNvPr id="43011" name="内容占位符 2"/>
          <p:cNvSpPr>
            <a:spLocks noGrp="1"/>
          </p:cNvSpPr>
          <p:nvPr>
            <p:ph idx="1"/>
          </p:nvPr>
        </p:nvSpPr>
        <p:spPr>
          <a:xfrm>
            <a:off x="533400" y="1905000"/>
            <a:ext cx="7924800" cy="4343400"/>
          </a:xfrm>
        </p:spPr>
        <p:txBody>
          <a:bodyPr/>
          <a:lstStyle/>
          <a:p>
            <a:pPr eaLnBrk="1" hangingPunct="1">
              <a:lnSpc>
                <a:spcPct val="150000"/>
              </a:lnSpc>
            </a:pPr>
            <a:r>
              <a:rPr lang="zh-CN" altLang="en-US" sz="2800" dirty="0"/>
              <a:t>友元函数是在类声明中由关键字</a:t>
            </a:r>
            <a:r>
              <a:rPr lang="en-US" altLang="zh-CN" sz="2800" dirty="0">
                <a:solidFill>
                  <a:schemeClr val="tx2"/>
                </a:solidFill>
              </a:rPr>
              <a:t>friend</a:t>
            </a:r>
            <a:r>
              <a:rPr lang="zh-CN" altLang="en-US" sz="2800" dirty="0"/>
              <a:t>修饰说明的非成员函数，在它的函数体中能够通过</a:t>
            </a:r>
            <a:r>
              <a:rPr lang="zh-CN" altLang="en-US" sz="2800" dirty="0">
                <a:solidFill>
                  <a:srgbClr val="FF0000"/>
                </a:solidFill>
              </a:rPr>
              <a:t>对象名访问 </a:t>
            </a:r>
            <a:r>
              <a:rPr lang="en-US" altLang="zh-CN" sz="2800" dirty="0">
                <a:solidFill>
                  <a:srgbClr val="FF0000"/>
                </a:solidFill>
              </a:rPr>
              <a:t>private </a:t>
            </a:r>
            <a:r>
              <a:rPr lang="zh-CN" altLang="en-US" sz="2800" dirty="0">
                <a:solidFill>
                  <a:srgbClr val="FF0000"/>
                </a:solidFill>
              </a:rPr>
              <a:t>和 </a:t>
            </a:r>
            <a:r>
              <a:rPr lang="en-US" altLang="zh-CN" sz="2800" dirty="0">
                <a:solidFill>
                  <a:srgbClr val="FF0000"/>
                </a:solidFill>
              </a:rPr>
              <a:t>protected</a:t>
            </a:r>
            <a:r>
              <a:rPr lang="zh-CN" altLang="en-US" sz="2800" dirty="0">
                <a:solidFill>
                  <a:srgbClr val="FF0000"/>
                </a:solidFill>
              </a:rPr>
              <a:t>成员</a:t>
            </a:r>
          </a:p>
          <a:p>
            <a:pPr eaLnBrk="1" hangingPunct="1">
              <a:lnSpc>
                <a:spcPct val="150000"/>
              </a:lnSpc>
            </a:pPr>
            <a:r>
              <a:rPr lang="zh-CN" altLang="en-US" sz="2800" dirty="0"/>
              <a:t>作用：增加灵活性，使程序员可以在封装和快速性方面做合理选择。</a:t>
            </a:r>
          </a:p>
          <a:p>
            <a:pPr eaLnBrk="1" hangingPunct="1">
              <a:lnSpc>
                <a:spcPct val="150000"/>
              </a:lnSpc>
            </a:pPr>
            <a:r>
              <a:rPr lang="zh-CN" altLang="en-US" sz="2800" dirty="0"/>
              <a:t>访问对象中的成员必须通过对象名。</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41</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hangingPunct="1"/>
            <a:r>
              <a:rPr lang="en-US" altLang="zh-CN" kern="0"/>
              <a:t>5.4 </a:t>
            </a:r>
            <a:r>
              <a:rPr lang="zh-CN" altLang="en-US" kern="0"/>
              <a:t>类的友元</a:t>
            </a:r>
          </a:p>
        </p:txBody>
      </p:sp>
    </p:spTree>
    <p:extLst>
      <p:ext uri="{BB962C8B-B14F-4D97-AF65-F5344CB8AC3E}">
        <p14:creationId xmlns:p14="http://schemas.microsoft.com/office/powerpoint/2010/main" val="5566508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7" y="950913"/>
            <a:ext cx="7313613" cy="954087"/>
          </a:xfrm>
        </p:spPr>
        <p:txBody>
          <a:bodyPr>
            <a:noAutofit/>
          </a:bodyPr>
          <a:lstStyle/>
          <a:p>
            <a:pPr algn="l" eaLnBrk="1" fontAlgn="auto" hangingPunct="1">
              <a:spcAft>
                <a:spcPts val="0"/>
              </a:spcAft>
              <a:defRPr/>
            </a:pPr>
            <a:r>
              <a:rPr lang="zh-CN" altLang="en-US" dirty="0"/>
              <a:t>例</a:t>
            </a:r>
            <a:r>
              <a:rPr lang="en-US" altLang="zh-CN" dirty="0"/>
              <a:t>5-6 </a:t>
            </a:r>
            <a:r>
              <a:rPr lang="zh-CN" altLang="en-US" dirty="0"/>
              <a:t>使用友元函数计算两点间的距离</a:t>
            </a:r>
          </a:p>
        </p:txBody>
      </p:sp>
      <p:sp>
        <p:nvSpPr>
          <p:cNvPr id="3" name="内容占位符 2"/>
          <p:cNvSpPr>
            <a:spLocks noGrp="1"/>
          </p:cNvSpPr>
          <p:nvPr>
            <p:ph idx="1"/>
          </p:nvPr>
        </p:nvSpPr>
        <p:spPr>
          <a:xfrm>
            <a:off x="533400" y="1752600"/>
            <a:ext cx="8001000" cy="4724400"/>
          </a:xfrm>
          <a:solidFill>
            <a:srgbClr val="85FFFF"/>
          </a:solidFill>
        </p:spPr>
        <p:txBody>
          <a:bodyPr>
            <a:normAutofit lnSpcReduction="10000"/>
          </a:bodyPr>
          <a:lstStyle/>
          <a:p>
            <a:pPr marL="365760" indent="-256032" eaLnBrk="1" fontAlgn="auto" hangingPunct="1">
              <a:lnSpc>
                <a:spcPct val="95000"/>
              </a:lnSpc>
              <a:spcAft>
                <a:spcPts val="0"/>
              </a:spcAft>
              <a:buClr>
                <a:schemeClr val="accent3"/>
              </a:buClr>
              <a:buFont typeface="Georgia"/>
              <a:buNone/>
              <a:defRPr/>
            </a:pPr>
            <a:r>
              <a:rPr lang="en-US" altLang="zh-CN" dirty="0"/>
              <a:t>#include &lt;</a:t>
            </a:r>
            <a:r>
              <a:rPr lang="en-US" altLang="zh-CN" dirty="0" err="1"/>
              <a:t>iostream</a:t>
            </a:r>
            <a:r>
              <a:rPr lang="en-US" altLang="zh-CN" dirty="0"/>
              <a:t>&gt;</a:t>
            </a:r>
          </a:p>
          <a:p>
            <a:pPr marL="365760" indent="-256032" eaLnBrk="1" fontAlgn="auto" hangingPunct="1">
              <a:lnSpc>
                <a:spcPct val="95000"/>
              </a:lnSpc>
              <a:spcAft>
                <a:spcPts val="0"/>
              </a:spcAft>
              <a:buClr>
                <a:schemeClr val="accent3"/>
              </a:buClr>
              <a:buFont typeface="Georgia"/>
              <a:buNone/>
              <a:defRPr/>
            </a:pPr>
            <a:r>
              <a:rPr lang="en-US" altLang="zh-CN" dirty="0"/>
              <a:t>#include &lt;</a:t>
            </a:r>
            <a:r>
              <a:rPr lang="en-US" altLang="zh-CN" dirty="0" err="1"/>
              <a:t>cmath</a:t>
            </a:r>
            <a:r>
              <a:rPr lang="en-US" altLang="zh-CN" dirty="0"/>
              <a:t>&gt;</a:t>
            </a:r>
          </a:p>
          <a:p>
            <a:pPr marL="365760" indent="-256032" eaLnBrk="1" fontAlgn="auto" hangingPunct="1">
              <a:lnSpc>
                <a:spcPct val="95000"/>
              </a:lnSpc>
              <a:spcAft>
                <a:spcPts val="0"/>
              </a:spcAft>
              <a:buClr>
                <a:schemeClr val="accent3"/>
              </a:buClr>
              <a:buFont typeface="Georgia"/>
              <a:buNone/>
              <a:defRPr/>
            </a:pPr>
            <a:r>
              <a:rPr lang="en-US" altLang="zh-CN" dirty="0"/>
              <a:t>class Point {	//Point</a:t>
            </a:r>
            <a:r>
              <a:rPr lang="zh-CN" altLang="en-US" dirty="0"/>
              <a:t>类声明</a:t>
            </a:r>
          </a:p>
          <a:p>
            <a:pPr marL="365760" indent="-256032" eaLnBrk="1" fontAlgn="auto" hangingPunct="1">
              <a:lnSpc>
                <a:spcPct val="95000"/>
              </a:lnSpc>
              <a:spcAft>
                <a:spcPts val="0"/>
              </a:spcAft>
              <a:buClr>
                <a:schemeClr val="accent3"/>
              </a:buClr>
              <a:buFont typeface="Georgia"/>
              <a:buNone/>
              <a:defRPr/>
            </a:pPr>
            <a:r>
              <a:rPr lang="en-US" altLang="zh-CN" dirty="0"/>
              <a:t>public:	//</a:t>
            </a:r>
            <a:r>
              <a:rPr lang="zh-CN" altLang="en-US" dirty="0"/>
              <a:t>外部接口</a:t>
            </a:r>
          </a:p>
          <a:p>
            <a:pPr marL="365760" indent="-256032" eaLnBrk="1" fontAlgn="auto" hangingPunct="1">
              <a:lnSpc>
                <a:spcPct val="95000"/>
              </a:lnSpc>
              <a:spcAft>
                <a:spcPts val="0"/>
              </a:spcAft>
              <a:buClr>
                <a:schemeClr val="accent3"/>
              </a:buClr>
              <a:buFont typeface="Georgia"/>
              <a:buNone/>
              <a:defRPr/>
            </a:pPr>
            <a:r>
              <a:rPr lang="zh-CN" altLang="en-US" dirty="0"/>
              <a:t>	</a:t>
            </a:r>
            <a:r>
              <a:rPr lang="en-US" altLang="zh-CN" dirty="0"/>
              <a:t>Point(</a:t>
            </a:r>
            <a:r>
              <a:rPr lang="en-US" altLang="zh-CN" dirty="0" err="1"/>
              <a:t>int</a:t>
            </a:r>
            <a:r>
              <a:rPr lang="en-US" altLang="zh-CN" dirty="0"/>
              <a:t> x=0, </a:t>
            </a:r>
            <a:r>
              <a:rPr lang="en-US" altLang="zh-CN" dirty="0" err="1"/>
              <a:t>int</a:t>
            </a:r>
            <a:r>
              <a:rPr lang="en-US" altLang="zh-CN" dirty="0"/>
              <a:t> y=0) : x(x), y(y) { }</a:t>
            </a:r>
          </a:p>
          <a:p>
            <a:pPr marL="365760" indent="-256032" eaLnBrk="1" fontAlgn="auto" hangingPunct="1">
              <a:lnSpc>
                <a:spcPct val="95000"/>
              </a:lnSpc>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getX</a:t>
            </a:r>
            <a:r>
              <a:rPr lang="en-US" altLang="zh-CN" dirty="0"/>
              <a:t>() { return x; }</a:t>
            </a:r>
          </a:p>
          <a:p>
            <a:pPr marL="365760" indent="-256032" eaLnBrk="1" fontAlgn="auto" hangingPunct="1">
              <a:lnSpc>
                <a:spcPct val="95000"/>
              </a:lnSpc>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getY</a:t>
            </a:r>
            <a:r>
              <a:rPr lang="en-US" altLang="zh-CN" dirty="0"/>
              <a:t>() { return y; }</a:t>
            </a:r>
          </a:p>
          <a:p>
            <a:pPr marL="365760" indent="-256032" eaLnBrk="1" fontAlgn="auto" hangingPunct="1">
              <a:lnSpc>
                <a:spcPct val="95000"/>
              </a:lnSpc>
              <a:spcAft>
                <a:spcPts val="0"/>
              </a:spcAft>
              <a:buClr>
                <a:schemeClr val="accent3"/>
              </a:buClr>
              <a:buFont typeface="Georgia"/>
              <a:buNone/>
              <a:defRPr/>
            </a:pPr>
            <a:r>
              <a:rPr lang="en-US" altLang="zh-CN" dirty="0"/>
              <a:t>	</a:t>
            </a:r>
            <a:r>
              <a:rPr lang="en-US" altLang="zh-CN" dirty="0">
                <a:solidFill>
                  <a:srgbClr val="C00000"/>
                </a:solidFill>
              </a:rPr>
              <a:t>friend float </a:t>
            </a:r>
            <a:r>
              <a:rPr lang="en-US" altLang="zh-CN" sz="3200" dirty="0">
                <a:solidFill>
                  <a:srgbClr val="C00000"/>
                </a:solidFill>
              </a:rPr>
              <a:t>dist</a:t>
            </a:r>
            <a:r>
              <a:rPr lang="en-US" altLang="zh-CN" dirty="0">
                <a:solidFill>
                  <a:srgbClr val="C00000"/>
                </a:solidFill>
              </a:rPr>
              <a:t>(Point &amp;a, Point &amp;b); </a:t>
            </a:r>
          </a:p>
          <a:p>
            <a:pPr marL="365760" indent="-256032" eaLnBrk="1" fontAlgn="auto" hangingPunct="1">
              <a:lnSpc>
                <a:spcPct val="95000"/>
              </a:lnSpc>
              <a:spcAft>
                <a:spcPts val="0"/>
              </a:spcAft>
              <a:buClr>
                <a:schemeClr val="accent3"/>
              </a:buClr>
              <a:buFont typeface="Georgia"/>
              <a:buNone/>
              <a:defRPr/>
            </a:pPr>
            <a:r>
              <a:rPr lang="en-US" altLang="zh-CN" dirty="0"/>
              <a:t>private:	//</a:t>
            </a:r>
            <a:r>
              <a:rPr lang="zh-CN" altLang="en-US" dirty="0"/>
              <a:t>私有数据成员</a:t>
            </a:r>
          </a:p>
          <a:p>
            <a:pPr marL="365760" indent="-256032" eaLnBrk="1" fontAlgn="auto" hangingPunct="1">
              <a:lnSpc>
                <a:spcPct val="95000"/>
              </a:lnSpc>
              <a:spcAft>
                <a:spcPts val="0"/>
              </a:spcAft>
              <a:buClr>
                <a:schemeClr val="accent3"/>
              </a:buClr>
              <a:buFont typeface="Georgia"/>
              <a:buNone/>
              <a:defRPr/>
            </a:pPr>
            <a:r>
              <a:rPr lang="zh-CN" altLang="en-US" dirty="0"/>
              <a:t>	</a:t>
            </a:r>
            <a:r>
              <a:rPr lang="en-US" altLang="zh-CN" dirty="0" err="1"/>
              <a:t>int</a:t>
            </a:r>
            <a:r>
              <a:rPr lang="en-US" altLang="zh-CN" dirty="0"/>
              <a:t> x, y;</a:t>
            </a:r>
          </a:p>
          <a:p>
            <a:pPr marL="365760" indent="-256032" eaLnBrk="1" fontAlgn="auto" hangingPunct="1">
              <a:lnSpc>
                <a:spcPct val="95000"/>
              </a:lnSpc>
              <a:spcAft>
                <a:spcPts val="0"/>
              </a:spcAft>
              <a:buClr>
                <a:schemeClr val="accent3"/>
              </a:buClr>
              <a:buFont typeface="Georgia"/>
              <a:buNone/>
              <a:defRPr/>
            </a:pPr>
            <a:r>
              <a:rPr lang="en-US" altLang="zh-CN" dirty="0"/>
              <a:t>};</a:t>
            </a:r>
          </a:p>
        </p:txBody>
      </p:sp>
      <p:sp>
        <p:nvSpPr>
          <p:cNvPr id="5" name="标题 4"/>
          <p:cNvSpPr txBox="1">
            <a:spLocks/>
          </p:cNvSpPr>
          <p:nvPr/>
        </p:nvSpPr>
        <p:spPr>
          <a:xfrm>
            <a:off x="938213" y="205206"/>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kern="0">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endParaRPr lang="en-US" altLang="zh-CN" dirty="0"/>
          </a:p>
          <a:p>
            <a:r>
              <a:rPr lang="zh-CN" altLang="en-US" dirty="0"/>
              <a:t> </a:t>
            </a:r>
            <a:r>
              <a:rPr lang="en-US" altLang="zh-CN" dirty="0"/>
              <a:t>—— 5.4.1 </a:t>
            </a:r>
            <a:r>
              <a:rPr lang="zh-CN" altLang="en-US" dirty="0"/>
              <a:t>友元函数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42</a:t>
            </a:fld>
            <a:endParaRPr lang="en-US" altLang="zh-CN" dirty="0"/>
          </a:p>
        </p:txBody>
      </p:sp>
    </p:spTree>
    <p:extLst>
      <p:ext uri="{BB962C8B-B14F-4D97-AF65-F5344CB8AC3E}">
        <p14:creationId xmlns:p14="http://schemas.microsoft.com/office/powerpoint/2010/main" val="68432578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2032" y="950913"/>
            <a:ext cx="6704013" cy="954087"/>
          </a:xfrm>
        </p:spPr>
        <p:txBody>
          <a:bodyPr/>
          <a:lstStyle/>
          <a:p>
            <a:pPr algn="l" eaLnBrk="1" hangingPunct="1"/>
            <a:r>
              <a:rPr lang="zh-CN" altLang="en-US"/>
              <a:t>例</a:t>
            </a:r>
            <a:r>
              <a:rPr lang="en-US" altLang="zh-CN"/>
              <a:t>5-6 </a:t>
            </a:r>
            <a:r>
              <a:rPr lang="zh-CN" altLang="en-US"/>
              <a:t>（续）</a:t>
            </a:r>
          </a:p>
        </p:txBody>
      </p:sp>
      <p:sp>
        <p:nvSpPr>
          <p:cNvPr id="3" name="内容占位符 2"/>
          <p:cNvSpPr>
            <a:spLocks noGrp="1"/>
          </p:cNvSpPr>
          <p:nvPr>
            <p:ph idx="1"/>
          </p:nvPr>
        </p:nvSpPr>
        <p:spPr>
          <a:xfrm>
            <a:off x="533400" y="1752600"/>
            <a:ext cx="8001000" cy="4476750"/>
          </a:xfrm>
          <a:solidFill>
            <a:srgbClr val="85FFFF"/>
          </a:solidFill>
        </p:spPr>
        <p:txBody>
          <a:bodyPr>
            <a:normAutofit/>
          </a:bodyPr>
          <a:lstStyle/>
          <a:p>
            <a:pPr marL="365760" indent="-256032" eaLnBrk="1" fontAlgn="auto" hangingPunct="1">
              <a:lnSpc>
                <a:spcPct val="90000"/>
              </a:lnSpc>
              <a:spcAft>
                <a:spcPts val="0"/>
              </a:spcAft>
              <a:buClr>
                <a:schemeClr val="accent3"/>
              </a:buClr>
              <a:buFont typeface="Georgia"/>
              <a:buNone/>
              <a:defRPr/>
            </a:pPr>
            <a:r>
              <a:rPr lang="en-US" altLang="zh-CN" dirty="0">
                <a:solidFill>
                  <a:srgbClr val="C00000"/>
                </a:solidFill>
              </a:rPr>
              <a:t>float dist( Point&amp; a, Point&amp; b) </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  double x = </a:t>
            </a:r>
            <a:r>
              <a:rPr lang="en-US" altLang="zh-CN" dirty="0" err="1">
                <a:solidFill>
                  <a:schemeClr val="tx2"/>
                </a:solidFill>
              </a:rPr>
              <a:t>a</a:t>
            </a:r>
            <a:r>
              <a:rPr lang="en-US" altLang="zh-CN" dirty="0" err="1"/>
              <a:t>.x</a:t>
            </a:r>
            <a:r>
              <a:rPr lang="en-US" altLang="zh-CN" dirty="0"/>
              <a:t> </a:t>
            </a:r>
            <a:r>
              <a:rPr lang="en-US" altLang="zh-CN" dirty="0">
                <a:solidFill>
                  <a:schemeClr val="tx2"/>
                </a:solidFill>
              </a:rPr>
              <a:t>- </a:t>
            </a:r>
            <a:r>
              <a:rPr lang="en-US" altLang="zh-CN" dirty="0" err="1">
                <a:solidFill>
                  <a:schemeClr val="tx2"/>
                </a:solidFill>
              </a:rPr>
              <a:t>b</a:t>
            </a:r>
            <a:r>
              <a:rPr lang="en-US" altLang="zh-CN" dirty="0" err="1"/>
              <a:t>.x</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  double y = </a:t>
            </a:r>
            <a:r>
              <a:rPr lang="en-US" altLang="zh-CN" dirty="0" err="1">
                <a:solidFill>
                  <a:schemeClr val="tx2"/>
                </a:solidFill>
              </a:rPr>
              <a:t>a</a:t>
            </a:r>
            <a:r>
              <a:rPr lang="en-US" altLang="zh-CN" dirty="0" err="1"/>
              <a:t>.y</a:t>
            </a:r>
            <a:r>
              <a:rPr lang="en-US" altLang="zh-CN" dirty="0"/>
              <a:t> - </a:t>
            </a:r>
            <a:r>
              <a:rPr lang="en-US" altLang="zh-CN" dirty="0" err="1">
                <a:solidFill>
                  <a:schemeClr val="tx2"/>
                </a:solidFill>
              </a:rPr>
              <a:t>b</a:t>
            </a:r>
            <a:r>
              <a:rPr lang="en-US" altLang="zh-CN" dirty="0" err="1"/>
              <a:t>.y</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  return </a:t>
            </a:r>
            <a:r>
              <a:rPr lang="en-US" altLang="zh-CN" dirty="0" err="1"/>
              <a:t>static_cast</a:t>
            </a:r>
            <a:r>
              <a:rPr lang="en-US" altLang="zh-CN" dirty="0"/>
              <a:t>&lt;float&gt;(</a:t>
            </a:r>
            <a:r>
              <a:rPr lang="en-US" altLang="zh-CN" dirty="0" err="1"/>
              <a:t>sqrt</a:t>
            </a:r>
            <a:r>
              <a:rPr lang="en-US" altLang="zh-CN" dirty="0"/>
              <a:t>(x * x + y * y));</a:t>
            </a:r>
          </a:p>
          <a:p>
            <a:pPr marL="365760" indent="-256032" eaLnBrk="1" fontAlgn="auto" hangingPunct="1">
              <a:lnSpc>
                <a:spcPct val="90000"/>
              </a:lnSpc>
              <a:spcAft>
                <a:spcPts val="0"/>
              </a:spcAft>
              <a:buClr>
                <a:schemeClr val="accent3"/>
              </a:buClr>
              <a:buFont typeface="Georgia"/>
              <a:buNone/>
              <a:defRPr/>
            </a:pP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err="1"/>
              <a:t>int</a:t>
            </a:r>
            <a:r>
              <a:rPr lang="en-US" altLang="zh-CN" dirty="0"/>
              <a:t> main() {</a:t>
            </a:r>
          </a:p>
          <a:p>
            <a:pPr marL="365760" indent="-256032" eaLnBrk="1" fontAlgn="auto" hangingPunct="1">
              <a:lnSpc>
                <a:spcPct val="90000"/>
              </a:lnSpc>
              <a:spcAft>
                <a:spcPts val="0"/>
              </a:spcAft>
              <a:buClr>
                <a:schemeClr val="accent3"/>
              </a:buClr>
              <a:buFont typeface="Georgia"/>
              <a:buNone/>
              <a:defRPr/>
            </a:pPr>
            <a:r>
              <a:rPr lang="en-US" altLang="zh-CN" dirty="0"/>
              <a:t>  Point p1(1, 1), p2(4, 5);</a:t>
            </a:r>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cout</a:t>
            </a:r>
            <a:r>
              <a:rPr lang="en-US" altLang="zh-CN" dirty="0"/>
              <a:t> &lt;&lt;"The distance is: ";</a:t>
            </a:r>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cout</a:t>
            </a:r>
            <a:r>
              <a:rPr lang="en-US" altLang="zh-CN" dirty="0"/>
              <a:t> &lt;&lt; dist(p1, p2) &lt;&lt; </a:t>
            </a:r>
            <a:r>
              <a:rPr lang="en-US" altLang="zh-CN" dirty="0" err="1"/>
              <a:t>endl</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  return 0;</a:t>
            </a:r>
          </a:p>
          <a:p>
            <a:pPr marL="365760" indent="-256032" eaLnBrk="1" fontAlgn="auto" hangingPunct="1">
              <a:lnSpc>
                <a:spcPct val="90000"/>
              </a:lnSpc>
              <a:spcAft>
                <a:spcPts val="0"/>
              </a:spcAft>
              <a:buClr>
                <a:schemeClr val="accent3"/>
              </a:buClr>
              <a:buFont typeface="Georgia"/>
              <a:buNone/>
              <a:defRPr/>
            </a:pPr>
            <a:r>
              <a:rPr lang="en-US" altLang="zh-CN" dirty="0"/>
              <a:t>}</a:t>
            </a:r>
          </a:p>
        </p:txBody>
      </p:sp>
      <p:sp>
        <p:nvSpPr>
          <p:cNvPr id="45062" name="TextBox 5"/>
          <p:cNvSpPr txBox="1">
            <a:spLocks noChangeArrowheads="1"/>
          </p:cNvSpPr>
          <p:nvPr/>
        </p:nvSpPr>
        <p:spPr bwMode="auto">
          <a:xfrm>
            <a:off x="5248275" y="5418137"/>
            <a:ext cx="3286125"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dirty="0">
                <a:latin typeface="Consolas" panose="020B0609020204030204" pitchFamily="49" charset="0"/>
              </a:rPr>
              <a:t>运行结果：</a:t>
            </a:r>
            <a:endParaRPr lang="en-US" dirty="0">
              <a:latin typeface="Consolas" panose="020B0609020204030204" pitchFamily="49" charset="0"/>
            </a:endParaRPr>
          </a:p>
          <a:p>
            <a:pPr eaLnBrk="1" hangingPunct="1"/>
            <a:r>
              <a:rPr lang="en-US" altLang="zh-CN" dirty="0">
                <a:latin typeface="Consolas" panose="020B0609020204030204" pitchFamily="49" charset="0"/>
              </a:rPr>
              <a:t>The distance is: 5</a:t>
            </a:r>
            <a:endParaRPr lang="zh-CN" altLang="en-US" dirty="0">
              <a:latin typeface="Consolas" panose="020B0609020204030204" pitchFamily="49" charset="0"/>
            </a:endParaRP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43</a:t>
            </a:fld>
            <a:endParaRPr lang="en-US" altLang="zh-CN" dirty="0"/>
          </a:p>
        </p:txBody>
      </p:sp>
      <p:sp>
        <p:nvSpPr>
          <p:cNvPr id="8" name="标题 4"/>
          <p:cNvSpPr txBox="1">
            <a:spLocks/>
          </p:cNvSpPr>
          <p:nvPr/>
        </p:nvSpPr>
        <p:spPr>
          <a:xfrm>
            <a:off x="938213" y="205206"/>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kern="0">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endParaRPr lang="en-US" altLang="zh-CN" dirty="0"/>
          </a:p>
          <a:p>
            <a:r>
              <a:rPr lang="zh-CN" altLang="en-US" dirty="0"/>
              <a:t> </a:t>
            </a:r>
            <a:r>
              <a:rPr lang="en-US" altLang="zh-CN" dirty="0"/>
              <a:t>—— 5.4.1 </a:t>
            </a:r>
            <a:r>
              <a:rPr lang="zh-CN" altLang="en-US" dirty="0"/>
              <a:t>友元函数</a:t>
            </a:r>
          </a:p>
        </p:txBody>
      </p:sp>
      <p:sp>
        <p:nvSpPr>
          <p:cNvPr id="9" name="Rectangle 3"/>
          <p:cNvSpPr>
            <a:spLocks noChangeArrowheads="1"/>
          </p:cNvSpPr>
          <p:nvPr/>
        </p:nvSpPr>
        <p:spPr bwMode="auto">
          <a:xfrm>
            <a:off x="529389" y="6248400"/>
            <a:ext cx="80050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zh-CN" altLang="en-US" b="1">
                <a:latin typeface="+mn-lt"/>
                <a:ea typeface="+mn-ea"/>
              </a:rPr>
              <a:t>在友元函数</a:t>
            </a:r>
            <a:r>
              <a:rPr lang="en-US" altLang="zh-CN" b="1">
                <a:latin typeface="+mn-lt"/>
                <a:ea typeface="+mn-ea"/>
              </a:rPr>
              <a:t>Distanc</a:t>
            </a:r>
            <a:r>
              <a:rPr lang="zh-CN" altLang="en-US" b="1">
                <a:latin typeface="+mn-lt"/>
                <a:ea typeface="+mn-ea"/>
              </a:rPr>
              <a:t>的函数体中可以访问</a:t>
            </a:r>
            <a:r>
              <a:rPr lang="en-US" altLang="zh-CN" b="1">
                <a:latin typeface="+mn-lt"/>
                <a:ea typeface="+mn-ea"/>
              </a:rPr>
              <a:t>Point</a:t>
            </a:r>
            <a:r>
              <a:rPr lang="zh-CN" altLang="en-US" b="1">
                <a:latin typeface="+mn-lt"/>
                <a:ea typeface="+mn-ea"/>
              </a:rPr>
              <a:t>类对象 </a:t>
            </a:r>
            <a:r>
              <a:rPr lang="en-US" altLang="zh-CN" b="1">
                <a:latin typeface="+mn-lt"/>
                <a:ea typeface="+mn-ea"/>
              </a:rPr>
              <a:t>a,b </a:t>
            </a:r>
            <a:r>
              <a:rPr lang="zh-CN" altLang="en-US" b="1">
                <a:latin typeface="+mn-lt"/>
                <a:ea typeface="+mn-ea"/>
              </a:rPr>
              <a:t>的私有成员</a:t>
            </a:r>
          </a:p>
        </p:txBody>
      </p:sp>
    </p:spTree>
    <p:extLst>
      <p:ext uri="{BB962C8B-B14F-4D97-AF65-F5344CB8AC3E}">
        <p14:creationId xmlns:p14="http://schemas.microsoft.com/office/powerpoint/2010/main" val="417303878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ChangeArrowheads="1"/>
          </p:cNvSpPr>
          <p:nvPr/>
        </p:nvSpPr>
        <p:spPr bwMode="auto">
          <a:xfrm>
            <a:off x="-794" y="1828800"/>
            <a:ext cx="9144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a:solidFill>
                  <a:schemeClr val="tx1"/>
                </a:solidFill>
                <a:latin typeface="Arial" panose="020B0604020202020204" pitchFamily="34" charset="0"/>
                <a:ea typeface="宋体" panose="02010600030101010101" pitchFamily="2" charset="-122"/>
              </a:defRPr>
            </a:lvl2pPr>
            <a:lvl3pPr marL="1143000" indent="-228600" eaLnBrk="0" hangingPunct="0">
              <a:defRPr kumimoji="1">
                <a:solidFill>
                  <a:schemeClr val="tx1"/>
                </a:solidFill>
                <a:latin typeface="Arial" panose="020B0604020202020204" pitchFamily="34" charset="0"/>
                <a:ea typeface="宋体" panose="02010600030101010101" pitchFamily="2" charset="-122"/>
              </a:defRPr>
            </a:lvl3pPr>
            <a:lvl4pPr marL="1600200" indent="-228600" eaLnBrk="0" hangingPunct="0">
              <a:defRPr kumimoji="1">
                <a:solidFill>
                  <a:schemeClr val="tx1"/>
                </a:solidFill>
                <a:latin typeface="Arial" panose="020B0604020202020204" pitchFamily="34" charset="0"/>
                <a:ea typeface="宋体" panose="02010600030101010101" pitchFamily="2" charset="-122"/>
              </a:defRPr>
            </a:lvl4pPr>
            <a:lvl5pPr marL="2057400" indent="-228600" eaLnBrk="0" hangingPunct="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eaLnBrk="1" hangingPunct="1">
              <a:spcBef>
                <a:spcPts val="600"/>
              </a:spcBef>
            </a:pPr>
            <a:r>
              <a:rPr lang="zh-CN" altLang="en-US" sz="2800" b="1" dirty="0">
                <a:latin typeface="+mn-ea"/>
                <a:ea typeface="+mn-ea"/>
              </a:rPr>
              <a:t>一个类的成员函数可以是另一个类的友元</a:t>
            </a:r>
          </a:p>
          <a:p>
            <a:pPr marL="0" eaLnBrk="1" hangingPunct="1">
              <a:spcBef>
                <a:spcPts val="600"/>
              </a:spcBef>
            </a:pPr>
            <a:r>
              <a:rPr lang="zh-CN" altLang="en-US" sz="2800" b="1" dirty="0">
                <a:latin typeface="+mn-ea"/>
                <a:ea typeface="+mn-ea"/>
              </a:rPr>
              <a:t>即：一个类的成员函数可以说明为另一个类的友元函数，以便通过该成员函数访问另一个类中的成员。</a:t>
            </a:r>
          </a:p>
        </p:txBody>
      </p:sp>
      <p:sp>
        <p:nvSpPr>
          <p:cNvPr id="626691" name="Rectangle 3"/>
          <p:cNvSpPr>
            <a:spLocks noChangeArrowheads="1"/>
          </p:cNvSpPr>
          <p:nvPr/>
        </p:nvSpPr>
        <p:spPr bwMode="auto">
          <a:xfrm>
            <a:off x="228600" y="3505200"/>
            <a:ext cx="320040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zh-CN" sz="2000" b="1" dirty="0"/>
              <a:t>class Student;</a:t>
            </a:r>
          </a:p>
          <a:p>
            <a:pPr>
              <a:spcBef>
                <a:spcPts val="0"/>
              </a:spcBef>
            </a:pPr>
            <a:r>
              <a:rPr lang="en-US" altLang="zh-CN" sz="2000" b="1" dirty="0"/>
              <a:t>class Teacher</a:t>
            </a:r>
          </a:p>
          <a:p>
            <a:pPr>
              <a:spcBef>
                <a:spcPts val="0"/>
              </a:spcBef>
            </a:pPr>
            <a:r>
              <a:rPr lang="en-US" altLang="zh-CN" sz="2000" b="1" dirty="0"/>
              <a:t>{public:</a:t>
            </a:r>
          </a:p>
          <a:p>
            <a:pPr>
              <a:spcBef>
                <a:spcPts val="0"/>
              </a:spcBef>
            </a:pPr>
            <a:r>
              <a:rPr lang="en-US" altLang="zh-CN" sz="2000" b="1" dirty="0"/>
              <a:t>    void </a:t>
            </a:r>
            <a:r>
              <a:rPr lang="en-US" altLang="zh-CN" sz="2000" b="1" dirty="0" err="1"/>
              <a:t>assigGrades</a:t>
            </a:r>
            <a:r>
              <a:rPr lang="en-US" altLang="zh-CN" sz="2000" b="1" dirty="0"/>
              <a:t>(</a:t>
            </a:r>
            <a:r>
              <a:rPr lang="en-US" altLang="zh-CN" sz="2000" b="1" dirty="0" err="1"/>
              <a:t>Student&amp;s</a:t>
            </a:r>
            <a:r>
              <a:rPr lang="en-US" altLang="zh-CN" sz="2000" b="1" dirty="0"/>
              <a:t>);</a:t>
            </a:r>
          </a:p>
          <a:p>
            <a:pPr>
              <a:spcBef>
                <a:spcPts val="0"/>
              </a:spcBef>
            </a:pPr>
            <a:r>
              <a:rPr lang="en-US" altLang="zh-CN" sz="2000" b="1" dirty="0"/>
              <a:t>protected:</a:t>
            </a:r>
          </a:p>
          <a:p>
            <a:pPr>
              <a:spcBef>
                <a:spcPts val="0"/>
              </a:spcBef>
            </a:pPr>
            <a:r>
              <a:rPr lang="en-US" altLang="zh-CN" sz="2000" b="1" dirty="0"/>
              <a:t>   </a:t>
            </a:r>
            <a:r>
              <a:rPr lang="en-US" altLang="zh-CN" sz="2000" b="1" dirty="0" err="1"/>
              <a:t>int</a:t>
            </a:r>
            <a:r>
              <a:rPr lang="en-US" altLang="zh-CN" sz="2000" b="1" dirty="0"/>
              <a:t> </a:t>
            </a:r>
            <a:r>
              <a:rPr lang="en-US" altLang="zh-CN" sz="2000" b="1" dirty="0" err="1"/>
              <a:t>noofStudents</a:t>
            </a:r>
            <a:r>
              <a:rPr lang="en-US" altLang="zh-CN" sz="2000" b="1" dirty="0"/>
              <a:t>;</a:t>
            </a:r>
          </a:p>
          <a:p>
            <a:pPr>
              <a:spcBef>
                <a:spcPts val="0"/>
              </a:spcBef>
            </a:pPr>
            <a:r>
              <a:rPr lang="en-US" altLang="zh-CN" sz="2000" b="1" dirty="0"/>
              <a:t>};</a:t>
            </a:r>
          </a:p>
        </p:txBody>
      </p:sp>
      <p:sp>
        <p:nvSpPr>
          <p:cNvPr id="626692" name="Rectangle 4"/>
          <p:cNvSpPr>
            <a:spLocks noChangeArrowheads="1"/>
          </p:cNvSpPr>
          <p:nvPr/>
        </p:nvSpPr>
        <p:spPr bwMode="auto">
          <a:xfrm>
            <a:off x="3886200" y="3505200"/>
            <a:ext cx="50292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zh-CN" sz="2000" b="1" dirty="0"/>
              <a:t>class Student</a:t>
            </a:r>
          </a:p>
          <a:p>
            <a:pPr>
              <a:spcBef>
                <a:spcPts val="0"/>
              </a:spcBef>
            </a:pPr>
            <a:r>
              <a:rPr lang="en-US" altLang="zh-CN" sz="2000" b="1" dirty="0"/>
              <a:t>{public:</a:t>
            </a:r>
          </a:p>
          <a:p>
            <a:pPr>
              <a:spcBef>
                <a:spcPts val="0"/>
              </a:spcBef>
            </a:pPr>
            <a:r>
              <a:rPr lang="en-US" altLang="zh-CN" sz="2000" b="1" dirty="0"/>
              <a:t> </a:t>
            </a:r>
            <a:r>
              <a:rPr lang="en-US" altLang="zh-CN" sz="2000" b="1" dirty="0">
                <a:solidFill>
                  <a:srgbClr val="FF3399"/>
                </a:solidFill>
              </a:rPr>
              <a:t>friend void Teacher ::</a:t>
            </a:r>
            <a:r>
              <a:rPr lang="en-US" altLang="zh-CN" sz="2000" b="1" dirty="0" err="1">
                <a:solidFill>
                  <a:srgbClr val="FF3399"/>
                </a:solidFill>
              </a:rPr>
              <a:t>assigGrades</a:t>
            </a:r>
            <a:r>
              <a:rPr lang="en-US" altLang="zh-CN" sz="2000" b="1" dirty="0">
                <a:solidFill>
                  <a:srgbClr val="FF3399"/>
                </a:solidFill>
              </a:rPr>
              <a:t>(Student &amp;s);</a:t>
            </a:r>
          </a:p>
          <a:p>
            <a:pPr>
              <a:spcBef>
                <a:spcPts val="0"/>
              </a:spcBef>
            </a:pPr>
            <a:r>
              <a:rPr lang="en-US" altLang="zh-CN" sz="2000" b="1" dirty="0"/>
              <a:t>Protected:</a:t>
            </a:r>
          </a:p>
          <a:p>
            <a:pPr>
              <a:spcBef>
                <a:spcPts val="0"/>
              </a:spcBef>
            </a:pPr>
            <a:r>
              <a:rPr lang="zh-CN" altLang="en-US" sz="2000" b="1" dirty="0"/>
              <a:t>　</a:t>
            </a:r>
            <a:r>
              <a:rPr lang="en-US" altLang="zh-CN" sz="2000" b="1" dirty="0" err="1"/>
              <a:t>int</a:t>
            </a:r>
            <a:r>
              <a:rPr lang="en-US" altLang="zh-CN" sz="2000" b="1" dirty="0"/>
              <a:t> </a:t>
            </a:r>
            <a:r>
              <a:rPr lang="en-US" altLang="zh-CN" sz="2000" b="1" dirty="0" err="1"/>
              <a:t>semesterHours</a:t>
            </a:r>
            <a:r>
              <a:rPr lang="en-US" altLang="zh-CN" sz="2000" b="1" dirty="0"/>
              <a:t>;</a:t>
            </a:r>
          </a:p>
          <a:p>
            <a:pPr>
              <a:spcBef>
                <a:spcPts val="0"/>
              </a:spcBef>
            </a:pPr>
            <a:r>
              <a:rPr lang="en-US" altLang="zh-CN" sz="2000" b="1" dirty="0"/>
              <a:t>    float </a:t>
            </a:r>
            <a:r>
              <a:rPr lang="en-US" altLang="zh-CN" sz="2000" b="1" dirty="0" err="1"/>
              <a:t>gpa</a:t>
            </a:r>
            <a:r>
              <a:rPr lang="en-US" altLang="zh-CN" sz="2000" b="1" dirty="0"/>
              <a:t>;</a:t>
            </a:r>
          </a:p>
          <a:p>
            <a:pPr>
              <a:spcBef>
                <a:spcPts val="0"/>
              </a:spcBef>
            </a:pPr>
            <a:r>
              <a:rPr lang="en-US" altLang="zh-CN" sz="2000" b="1" dirty="0"/>
              <a:t>};</a:t>
            </a:r>
          </a:p>
          <a:p>
            <a:pPr>
              <a:spcBef>
                <a:spcPts val="0"/>
              </a:spcBef>
            </a:pPr>
            <a:r>
              <a:rPr lang="en-US" altLang="zh-CN" sz="2000" b="1" dirty="0"/>
              <a:t>void Teacher ::</a:t>
            </a:r>
            <a:r>
              <a:rPr lang="en-US" altLang="zh-CN" sz="2000" b="1" dirty="0" err="1"/>
              <a:t>assigGrades</a:t>
            </a:r>
            <a:r>
              <a:rPr lang="en-US" altLang="zh-CN" sz="2000" b="1" dirty="0"/>
              <a:t>(Student &amp;s)</a:t>
            </a:r>
          </a:p>
          <a:p>
            <a:pPr>
              <a:spcBef>
                <a:spcPts val="0"/>
              </a:spcBef>
            </a:pPr>
            <a:r>
              <a:rPr lang="en-US" altLang="zh-CN" sz="2000" b="1" dirty="0"/>
              <a:t>{ </a:t>
            </a:r>
            <a:r>
              <a:rPr lang="en-US" altLang="zh-CN" sz="2000" b="1" dirty="0" err="1"/>
              <a:t>s.gpa</a:t>
            </a:r>
            <a:r>
              <a:rPr lang="en-US" altLang="zh-CN" sz="2000" b="1" dirty="0"/>
              <a:t>=4.0}</a:t>
            </a:r>
          </a:p>
        </p:txBody>
      </p:sp>
      <p:sp>
        <p:nvSpPr>
          <p:cNvPr id="626693" name="Line 5"/>
          <p:cNvSpPr>
            <a:spLocks noChangeShapeType="1"/>
          </p:cNvSpPr>
          <p:nvPr/>
        </p:nvSpPr>
        <p:spPr bwMode="auto">
          <a:xfrm>
            <a:off x="3657600" y="3505199"/>
            <a:ext cx="0" cy="3293269"/>
          </a:xfrm>
          <a:prstGeom prst="line">
            <a:avLst/>
          </a:prstGeom>
          <a:noFill/>
          <a:ln w="57150" cap="sq" cmpd="thinThick">
            <a:solidFill>
              <a:srgbClr val="3399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标题 1"/>
          <p:cNvSpPr txBox="1">
            <a:spLocks/>
          </p:cNvSpPr>
          <p:nvPr/>
        </p:nvSpPr>
        <p:spPr>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kern="0">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l"/>
            <a:r>
              <a:rPr lang="en-US" altLang="zh-CN" dirty="0"/>
              <a:t>5.4.2 </a:t>
            </a:r>
            <a:r>
              <a:rPr lang="zh-CN" altLang="en-US" dirty="0"/>
              <a:t>友元成员函数</a:t>
            </a:r>
          </a:p>
        </p:txBody>
      </p:sp>
      <p:sp>
        <p:nvSpPr>
          <p:cNvPr id="8"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hangingPunct="1"/>
            <a:r>
              <a:rPr lang="en-US" altLang="zh-CN" kern="0"/>
              <a:t>5.4 </a:t>
            </a:r>
            <a:r>
              <a:rPr lang="zh-CN" altLang="en-US" kern="0"/>
              <a:t>类的友元</a:t>
            </a:r>
          </a:p>
        </p:txBody>
      </p:sp>
      <p:sp>
        <p:nvSpPr>
          <p:cNvPr id="9"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44</a:t>
            </a:fld>
            <a:endParaRPr lang="en-US" altLang="zh-CN" dirty="0"/>
          </a:p>
        </p:txBody>
      </p:sp>
    </p:spTree>
    <p:extLst>
      <p:ext uri="{BB962C8B-B14F-4D97-AF65-F5344CB8AC3E}">
        <p14:creationId xmlns:p14="http://schemas.microsoft.com/office/powerpoint/2010/main" val="281967092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0" y="950913"/>
            <a:ext cx="6704013" cy="954087"/>
          </a:xfrm>
        </p:spPr>
        <p:txBody>
          <a:bodyPr/>
          <a:lstStyle/>
          <a:p>
            <a:pPr algn="l" eaLnBrk="1" hangingPunct="1"/>
            <a:r>
              <a:rPr lang="en-US" altLang="zh-CN" dirty="0"/>
              <a:t>5.4.2 </a:t>
            </a:r>
            <a:r>
              <a:rPr lang="zh-CN" altLang="en-US" dirty="0"/>
              <a:t>友元类</a:t>
            </a:r>
          </a:p>
        </p:txBody>
      </p:sp>
      <p:sp>
        <p:nvSpPr>
          <p:cNvPr id="46083" name="内容占位符 2"/>
          <p:cNvSpPr>
            <a:spLocks noGrp="1"/>
          </p:cNvSpPr>
          <p:nvPr>
            <p:ph idx="1"/>
          </p:nvPr>
        </p:nvSpPr>
        <p:spPr>
          <a:xfrm>
            <a:off x="533400" y="1905000"/>
            <a:ext cx="7924800" cy="4343400"/>
          </a:xfrm>
        </p:spPr>
        <p:txBody>
          <a:bodyPr/>
          <a:lstStyle/>
          <a:p>
            <a:pPr eaLnBrk="1" hangingPunct="1">
              <a:lnSpc>
                <a:spcPct val="160000"/>
              </a:lnSpc>
            </a:pPr>
            <a:r>
              <a:rPr lang="zh-CN" altLang="en-US" sz="2800" dirty="0">
                <a:latin typeface="Consolas" panose="020B0609020204030204" pitchFamily="49" charset="0"/>
              </a:rPr>
              <a:t>若一个类为另一个类的友元，则此类的所有成员都能访问对方类的私有成员。</a:t>
            </a:r>
          </a:p>
          <a:p>
            <a:pPr eaLnBrk="1" hangingPunct="1">
              <a:lnSpc>
                <a:spcPct val="160000"/>
              </a:lnSpc>
            </a:pPr>
            <a:r>
              <a:rPr lang="zh-CN" altLang="en-US" sz="2800" dirty="0">
                <a:latin typeface="Consolas" panose="020B0609020204030204" pitchFamily="49" charset="0"/>
              </a:rPr>
              <a:t>声明语法：将友元类名在另一个类中使用</a:t>
            </a:r>
            <a:r>
              <a:rPr lang="en-US" altLang="zh-CN" sz="2800" dirty="0">
                <a:solidFill>
                  <a:schemeClr val="tx2"/>
                </a:solidFill>
                <a:latin typeface="Consolas" panose="020B0609020204030204" pitchFamily="49" charset="0"/>
              </a:rPr>
              <a:t>friend</a:t>
            </a:r>
            <a:r>
              <a:rPr lang="zh-CN" altLang="en-US" sz="2800" dirty="0">
                <a:latin typeface="Consolas" panose="020B0609020204030204" pitchFamily="49" charset="0"/>
              </a:rPr>
              <a:t>修饰说明。</a:t>
            </a:r>
          </a:p>
          <a:p>
            <a:pPr eaLnBrk="1" hangingPunct="1"/>
            <a:endParaRPr lang="zh-CN" altLang="en-US" sz="2800" dirty="0">
              <a:latin typeface="Consolas" panose="020B0609020204030204" pitchFamily="49" charset="0"/>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45</a:t>
            </a:fld>
            <a:endParaRPr lang="en-US" altLang="zh-CN" dirty="0"/>
          </a:p>
        </p:txBody>
      </p:sp>
      <p:sp>
        <p:nvSpPr>
          <p:cNvPr id="8" name="标题 4"/>
          <p:cNvSpPr txBox="1">
            <a:spLocks/>
          </p:cNvSpPr>
          <p:nvPr/>
        </p:nvSpPr>
        <p:spPr>
          <a:xfrm>
            <a:off x="938213" y="205206"/>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kern="0">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p>
        </p:txBody>
      </p:sp>
    </p:spTree>
    <p:extLst>
      <p:ext uri="{BB962C8B-B14F-4D97-AF65-F5344CB8AC3E}">
        <p14:creationId xmlns:p14="http://schemas.microsoft.com/office/powerpoint/2010/main" val="185521510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587" y="950913"/>
            <a:ext cx="6704013" cy="954087"/>
          </a:xfrm>
        </p:spPr>
        <p:txBody>
          <a:bodyPr/>
          <a:lstStyle/>
          <a:p>
            <a:pPr algn="l" eaLnBrk="1" hangingPunct="1"/>
            <a:r>
              <a:rPr lang="zh-CN" altLang="en-US" dirty="0"/>
              <a:t>友元类举例</a:t>
            </a:r>
          </a:p>
        </p:txBody>
      </p:sp>
      <p:sp>
        <p:nvSpPr>
          <p:cNvPr id="3" name="内容占位符 2"/>
          <p:cNvSpPr>
            <a:spLocks noGrp="1"/>
          </p:cNvSpPr>
          <p:nvPr>
            <p:ph idx="1"/>
          </p:nvPr>
        </p:nvSpPr>
        <p:spPr>
          <a:xfrm>
            <a:off x="357188" y="1857375"/>
            <a:ext cx="4186237" cy="47879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class A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solidFill>
                  <a:schemeClr val="tx2"/>
                </a:solidFill>
              </a:rPr>
              <a:t>  friend class B</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public:</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void display()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err="1"/>
              <a:t>cout</a:t>
            </a:r>
            <a:r>
              <a:rPr lang="en-US" altLang="zh-CN" sz="2000" dirty="0"/>
              <a:t> &lt;&lt; x &lt;&lt; </a:t>
            </a:r>
            <a:r>
              <a:rPr lang="en-US" altLang="zh-CN" sz="2000" dirty="0" err="1"/>
              <a:t>endl</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private: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err="1"/>
              <a:t>int</a:t>
            </a:r>
            <a:r>
              <a:rPr lang="en-US" altLang="zh-CN" sz="2000" dirty="0"/>
              <a:t> x;</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class B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public:</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void set(</a:t>
            </a:r>
            <a:r>
              <a:rPr lang="en-US" altLang="zh-CN" sz="2000" dirty="0" err="1"/>
              <a:t>int</a:t>
            </a:r>
            <a:r>
              <a:rPr lang="en-US" altLang="zh-CN" sz="2000" dirty="0"/>
              <a:t> </a:t>
            </a:r>
            <a:r>
              <a:rPr lang="en-US" altLang="zh-CN" sz="2000" dirty="0" err="1"/>
              <a:t>i</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void display();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private: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a:solidFill>
                  <a:schemeClr val="tx2"/>
                </a:solidFill>
              </a:rPr>
              <a:t>A</a:t>
            </a:r>
            <a:r>
              <a:rPr lang="en-US" altLang="zh-CN" sz="2000" dirty="0"/>
              <a:t> </a:t>
            </a:r>
            <a:r>
              <a:rPr lang="en-US" altLang="zh-CN" sz="2000" dirty="0" err="1"/>
              <a:t>a</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endParaRPr lang="zh-CN" altLang="en-US" sz="2000" dirty="0"/>
          </a:p>
        </p:txBody>
      </p:sp>
      <p:sp>
        <p:nvSpPr>
          <p:cNvPr id="5" name="标题 4"/>
          <p:cNvSpPr txBox="1">
            <a:spLocks/>
          </p:cNvSpPr>
          <p:nvPr/>
        </p:nvSpPr>
        <p:spPr>
          <a:xfrm>
            <a:off x="914400" y="228517"/>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endParaRPr lang="en-US" altLang="zh-CN" dirty="0"/>
          </a:p>
          <a:p>
            <a:r>
              <a:rPr lang="zh-CN" altLang="en-US" dirty="0"/>
              <a:t> </a:t>
            </a:r>
            <a:r>
              <a:rPr lang="en-US" altLang="zh-CN" dirty="0"/>
              <a:t>—— 5.4.2 </a:t>
            </a:r>
            <a:r>
              <a:rPr lang="zh-CN" altLang="en-US" dirty="0"/>
              <a:t>友元类</a:t>
            </a:r>
          </a:p>
        </p:txBody>
      </p:sp>
      <p:cxnSp>
        <p:nvCxnSpPr>
          <p:cNvPr id="7" name="直接连接符 6"/>
          <p:cNvCxnSpPr/>
          <p:nvPr/>
        </p:nvCxnSpPr>
        <p:spPr>
          <a:xfrm rot="5400000">
            <a:off x="2322513" y="4178300"/>
            <a:ext cx="4786312" cy="1588"/>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47111" name="内容占位符 2"/>
          <p:cNvSpPr txBox="1">
            <a:spLocks/>
          </p:cNvSpPr>
          <p:nvPr/>
        </p:nvSpPr>
        <p:spPr bwMode="auto">
          <a:xfrm>
            <a:off x="4857750" y="1855788"/>
            <a:ext cx="4186238" cy="478790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0"/>
              </a:spcBef>
              <a:spcAft>
                <a:spcPts val="0"/>
              </a:spcAft>
              <a:buFont typeface="Wingdings" panose="05000000000000000000" pitchFamily="2" charset="2"/>
              <a:buNone/>
            </a:pPr>
            <a:r>
              <a:rPr lang="en-US" altLang="zh-CN" sz="2000" dirty="0">
                <a:latin typeface="+mn-lt"/>
              </a:rPr>
              <a:t>void B::set(int </a:t>
            </a:r>
            <a:r>
              <a:rPr lang="en-US" altLang="zh-CN" sz="2000" dirty="0" err="1">
                <a:latin typeface="+mn-lt"/>
              </a:rPr>
              <a:t>i</a:t>
            </a:r>
            <a:r>
              <a:rPr lang="en-US" altLang="zh-CN" sz="2000" dirty="0">
                <a:latin typeface="+mn-lt"/>
              </a:rPr>
              <a:t>) {</a:t>
            </a:r>
          </a:p>
          <a:p>
            <a:pPr eaLnBrk="1" hangingPunct="1">
              <a:spcBef>
                <a:spcPts val="0"/>
              </a:spcBef>
              <a:spcAft>
                <a:spcPts val="0"/>
              </a:spcAft>
              <a:buFont typeface="Wingdings" panose="05000000000000000000" pitchFamily="2" charset="2"/>
              <a:buNone/>
            </a:pPr>
            <a:r>
              <a:rPr lang="en-US" altLang="zh-CN" sz="2000" dirty="0">
                <a:latin typeface="+mn-lt"/>
              </a:rPr>
              <a:t>   </a:t>
            </a:r>
            <a:r>
              <a:rPr lang="en-US" altLang="zh-CN" sz="2000" dirty="0" err="1">
                <a:solidFill>
                  <a:schemeClr val="tx2"/>
                </a:solidFill>
                <a:latin typeface="+mn-lt"/>
              </a:rPr>
              <a:t>a.x</a:t>
            </a:r>
            <a:r>
              <a:rPr lang="en-US" altLang="zh-CN" sz="2000" dirty="0">
                <a:latin typeface="+mn-lt"/>
              </a:rPr>
              <a:t>=</a:t>
            </a:r>
            <a:r>
              <a:rPr lang="en-US" altLang="zh-CN" sz="2000" dirty="0" err="1">
                <a:latin typeface="+mn-lt"/>
              </a:rPr>
              <a:t>i</a:t>
            </a:r>
            <a:r>
              <a:rPr lang="en-US" altLang="zh-CN" sz="2000" dirty="0">
                <a:latin typeface="+mn-lt"/>
              </a:rPr>
              <a:t>;</a:t>
            </a:r>
          </a:p>
          <a:p>
            <a:pPr eaLnBrk="1" hangingPunct="1">
              <a:spcBef>
                <a:spcPts val="0"/>
              </a:spcBef>
              <a:spcAft>
                <a:spcPts val="0"/>
              </a:spcAft>
              <a:buFont typeface="Wingdings" panose="05000000000000000000" pitchFamily="2" charset="2"/>
              <a:buNone/>
            </a:pPr>
            <a:r>
              <a:rPr lang="en-US" altLang="zh-CN" sz="2000" dirty="0">
                <a:latin typeface="+mn-lt"/>
              </a:rPr>
              <a:t>}</a:t>
            </a:r>
          </a:p>
          <a:p>
            <a:pPr eaLnBrk="1" hangingPunct="1">
              <a:spcBef>
                <a:spcPts val="0"/>
              </a:spcBef>
              <a:spcAft>
                <a:spcPts val="0"/>
              </a:spcAft>
              <a:buFont typeface="Wingdings" panose="05000000000000000000" pitchFamily="2" charset="2"/>
              <a:buNone/>
            </a:pPr>
            <a:r>
              <a:rPr lang="en-US" altLang="zh-CN" sz="2000" dirty="0">
                <a:latin typeface="+mn-lt"/>
              </a:rPr>
              <a:t>void B::display() {</a:t>
            </a:r>
          </a:p>
          <a:p>
            <a:pPr eaLnBrk="1" hangingPunct="1">
              <a:spcBef>
                <a:spcPts val="0"/>
              </a:spcBef>
              <a:spcAft>
                <a:spcPts val="0"/>
              </a:spcAft>
              <a:buFont typeface="Wingdings" panose="05000000000000000000" pitchFamily="2" charset="2"/>
              <a:buNone/>
            </a:pPr>
            <a:r>
              <a:rPr lang="en-US" altLang="zh-CN" sz="2000" dirty="0">
                <a:latin typeface="+mn-lt"/>
              </a:rPr>
              <a:t>   </a:t>
            </a:r>
            <a:r>
              <a:rPr lang="en-US" altLang="zh-CN" sz="2000" dirty="0" err="1">
                <a:latin typeface="+mn-lt"/>
              </a:rPr>
              <a:t>a.display</a:t>
            </a:r>
            <a:r>
              <a:rPr lang="en-US" altLang="zh-CN" sz="2000" dirty="0">
                <a:latin typeface="+mn-lt"/>
              </a:rPr>
              <a:t>();</a:t>
            </a:r>
          </a:p>
          <a:p>
            <a:pPr eaLnBrk="1" hangingPunct="1">
              <a:spcBef>
                <a:spcPts val="0"/>
              </a:spcBef>
              <a:spcAft>
                <a:spcPts val="0"/>
              </a:spcAft>
              <a:buFont typeface="Wingdings" panose="05000000000000000000" pitchFamily="2" charset="2"/>
              <a:buNone/>
            </a:pPr>
            <a:r>
              <a:rPr lang="en-US" altLang="zh-CN" sz="2000" dirty="0">
                <a:latin typeface="+mn-lt"/>
              </a:rPr>
              <a:t>}</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46</a:t>
            </a:fld>
            <a:endParaRPr lang="en-US" altLang="zh-CN" dirty="0"/>
          </a:p>
        </p:txBody>
      </p:sp>
    </p:spTree>
    <p:extLst>
      <p:ext uri="{BB962C8B-B14F-4D97-AF65-F5344CB8AC3E}">
        <p14:creationId xmlns:p14="http://schemas.microsoft.com/office/powerpoint/2010/main" val="268182708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0" y="950913"/>
            <a:ext cx="6704013" cy="954087"/>
          </a:xfrm>
        </p:spPr>
        <p:txBody>
          <a:bodyPr/>
          <a:lstStyle/>
          <a:p>
            <a:pPr algn="l" eaLnBrk="1" hangingPunct="1"/>
            <a:r>
              <a:rPr lang="zh-CN" altLang="en-US"/>
              <a:t>友元关系是单向的</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47</a:t>
            </a:fld>
            <a:endParaRPr lang="en-US" altLang="zh-CN" dirty="0"/>
          </a:p>
        </p:txBody>
      </p:sp>
      <p:sp>
        <p:nvSpPr>
          <p:cNvPr id="7" name="标题 4"/>
          <p:cNvSpPr txBox="1">
            <a:spLocks/>
          </p:cNvSpPr>
          <p:nvPr/>
        </p:nvSpPr>
        <p:spPr>
          <a:xfrm>
            <a:off x="914400" y="228517"/>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endParaRPr lang="en-US" altLang="zh-CN" dirty="0"/>
          </a:p>
          <a:p>
            <a:r>
              <a:rPr lang="zh-CN" altLang="en-US" dirty="0"/>
              <a:t> </a:t>
            </a:r>
            <a:r>
              <a:rPr lang="en-US" altLang="zh-CN" dirty="0"/>
              <a:t>—— 5.4.2 </a:t>
            </a:r>
            <a:r>
              <a:rPr lang="zh-CN" altLang="en-US" dirty="0"/>
              <a:t>友元类</a:t>
            </a:r>
          </a:p>
        </p:txBody>
      </p:sp>
      <p:sp>
        <p:nvSpPr>
          <p:cNvPr id="8" name="Rectangle 3"/>
          <p:cNvSpPr txBox="1">
            <a:spLocks noChangeArrowheads="1"/>
          </p:cNvSpPr>
          <p:nvPr/>
        </p:nvSpPr>
        <p:spPr bwMode="auto">
          <a:xfrm>
            <a:off x="533400" y="1905000"/>
            <a:ext cx="8077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2"/>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a:lnSpc>
                <a:spcPct val="100000"/>
              </a:lnSpc>
              <a:spcBef>
                <a:spcPts val="0"/>
              </a:spcBef>
              <a:buClrTx/>
            </a:pPr>
            <a:r>
              <a:rPr lang="zh-CN" altLang="en-US" sz="2800" kern="0" dirty="0"/>
              <a:t>第一：友元关系是</a:t>
            </a:r>
            <a:r>
              <a:rPr lang="zh-CN" altLang="en-US" sz="2800" b="1" kern="0" dirty="0">
                <a:solidFill>
                  <a:srgbClr val="FF0000"/>
                </a:solidFill>
              </a:rPr>
              <a:t>不能传递</a:t>
            </a:r>
            <a:r>
              <a:rPr lang="zh-CN" altLang="en-US" sz="2800" kern="0" dirty="0"/>
              <a:t>的</a:t>
            </a:r>
          </a:p>
          <a:p>
            <a:pPr>
              <a:lnSpc>
                <a:spcPct val="100000"/>
              </a:lnSpc>
              <a:spcBef>
                <a:spcPts val="0"/>
              </a:spcBef>
              <a:buClrTx/>
            </a:pPr>
            <a:r>
              <a:rPr lang="en-US" altLang="zh-CN" sz="2800" kern="0" dirty="0"/>
              <a:t>B</a:t>
            </a:r>
            <a:r>
              <a:rPr lang="zh-CN" altLang="en-US" sz="2800" kern="0" dirty="0"/>
              <a:t>类是</a:t>
            </a:r>
            <a:r>
              <a:rPr lang="en-US" altLang="zh-CN" sz="2800" kern="0" dirty="0"/>
              <a:t>A</a:t>
            </a:r>
            <a:r>
              <a:rPr lang="zh-CN" altLang="en-US" sz="2800" kern="0" dirty="0"/>
              <a:t>类的友元</a:t>
            </a:r>
          </a:p>
          <a:p>
            <a:pPr>
              <a:lnSpc>
                <a:spcPct val="100000"/>
              </a:lnSpc>
              <a:spcBef>
                <a:spcPts val="0"/>
              </a:spcBef>
              <a:buClrTx/>
            </a:pPr>
            <a:r>
              <a:rPr lang="en-US" altLang="zh-CN" sz="2800" kern="0" dirty="0"/>
              <a:t>C</a:t>
            </a:r>
            <a:r>
              <a:rPr lang="zh-CN" altLang="en-US" sz="2800" kern="0" dirty="0"/>
              <a:t>类是</a:t>
            </a:r>
            <a:r>
              <a:rPr lang="en-US" altLang="zh-CN" sz="2800" kern="0" dirty="0"/>
              <a:t>B</a:t>
            </a:r>
            <a:r>
              <a:rPr lang="zh-CN" altLang="en-US" sz="2800" kern="0" dirty="0"/>
              <a:t>类的友元</a:t>
            </a:r>
          </a:p>
          <a:p>
            <a:pPr>
              <a:lnSpc>
                <a:spcPct val="100000"/>
              </a:lnSpc>
              <a:spcBef>
                <a:spcPts val="0"/>
              </a:spcBef>
              <a:buClrTx/>
            </a:pPr>
            <a:r>
              <a:rPr lang="zh-CN" altLang="en-US" sz="2800" kern="0" dirty="0"/>
              <a:t>但：</a:t>
            </a:r>
            <a:r>
              <a:rPr lang="en-US" altLang="zh-CN" sz="2800" kern="0" dirty="0"/>
              <a:t>C</a:t>
            </a:r>
            <a:r>
              <a:rPr lang="zh-CN" altLang="en-US" sz="2800" kern="0" dirty="0"/>
              <a:t>类与</a:t>
            </a:r>
            <a:r>
              <a:rPr lang="en-US" altLang="zh-CN" sz="2800" kern="0" dirty="0"/>
              <a:t>A</a:t>
            </a:r>
            <a:r>
              <a:rPr lang="zh-CN" altLang="en-US" sz="2800" kern="0" dirty="0"/>
              <a:t>类没有友元关系</a:t>
            </a:r>
          </a:p>
          <a:p>
            <a:pPr>
              <a:lnSpc>
                <a:spcPct val="100000"/>
              </a:lnSpc>
              <a:spcBef>
                <a:spcPts val="0"/>
              </a:spcBef>
              <a:buClrTx/>
            </a:pPr>
            <a:endParaRPr lang="zh-CN" altLang="en-US" sz="2800" kern="0" dirty="0"/>
          </a:p>
          <a:p>
            <a:pPr>
              <a:lnSpc>
                <a:spcPct val="100000"/>
              </a:lnSpc>
              <a:spcBef>
                <a:spcPts val="0"/>
              </a:spcBef>
              <a:buClrTx/>
            </a:pPr>
            <a:r>
              <a:rPr lang="zh-CN" altLang="en-US" sz="2800" kern="0" dirty="0"/>
              <a:t>第二：友元关系是</a:t>
            </a:r>
            <a:r>
              <a:rPr lang="zh-CN" altLang="en-US" sz="2800" b="1" kern="0" dirty="0">
                <a:solidFill>
                  <a:srgbClr val="FF0000"/>
                </a:solidFill>
              </a:rPr>
              <a:t>单向</a:t>
            </a:r>
            <a:r>
              <a:rPr lang="zh-CN" altLang="en-US" sz="2800" kern="0" dirty="0"/>
              <a:t>的</a:t>
            </a:r>
          </a:p>
          <a:p>
            <a:pPr>
              <a:lnSpc>
                <a:spcPct val="100000"/>
              </a:lnSpc>
              <a:spcBef>
                <a:spcPts val="0"/>
              </a:spcBef>
              <a:buClrTx/>
            </a:pPr>
            <a:r>
              <a:rPr lang="zh-CN" altLang="en-US" sz="2800" kern="0" dirty="0"/>
              <a:t>如果声明</a:t>
            </a:r>
            <a:r>
              <a:rPr lang="en-US" altLang="zh-CN" sz="2800" kern="0" dirty="0"/>
              <a:t>B</a:t>
            </a:r>
            <a:r>
              <a:rPr lang="zh-CN" altLang="en-US" sz="2800" kern="0" dirty="0"/>
              <a:t>类是</a:t>
            </a:r>
            <a:r>
              <a:rPr lang="en-US" altLang="zh-CN" sz="2800" kern="0" dirty="0"/>
              <a:t>A</a:t>
            </a:r>
            <a:r>
              <a:rPr lang="zh-CN" altLang="en-US" sz="2800" kern="0" dirty="0"/>
              <a:t>类的友元，</a:t>
            </a:r>
            <a:r>
              <a:rPr lang="en-US" altLang="zh-CN" sz="2800" kern="0" dirty="0"/>
              <a:t>B</a:t>
            </a:r>
            <a:r>
              <a:rPr lang="zh-CN" altLang="en-US" sz="2800" kern="0" dirty="0"/>
              <a:t>类的成员函数就可以访问</a:t>
            </a:r>
            <a:r>
              <a:rPr lang="en-US" altLang="zh-CN" sz="2800" kern="0" dirty="0"/>
              <a:t>A</a:t>
            </a:r>
            <a:r>
              <a:rPr lang="zh-CN" altLang="en-US" sz="2800" kern="0" dirty="0"/>
              <a:t>类的私有和保护数据；</a:t>
            </a:r>
          </a:p>
          <a:p>
            <a:pPr>
              <a:lnSpc>
                <a:spcPct val="100000"/>
              </a:lnSpc>
              <a:spcBef>
                <a:spcPts val="0"/>
              </a:spcBef>
              <a:buClrTx/>
            </a:pPr>
            <a:r>
              <a:rPr lang="zh-CN" altLang="en-US" sz="2800" kern="0" dirty="0"/>
              <a:t>但</a:t>
            </a:r>
            <a:r>
              <a:rPr lang="en-US" altLang="zh-CN" sz="2800" kern="0" dirty="0"/>
              <a:t>A</a:t>
            </a:r>
            <a:r>
              <a:rPr lang="zh-CN" altLang="en-US" sz="2800" kern="0" dirty="0"/>
              <a:t>类的成员函数却不能访问</a:t>
            </a:r>
            <a:r>
              <a:rPr lang="en-US" altLang="zh-CN" sz="2800" kern="0" dirty="0"/>
              <a:t>B</a:t>
            </a:r>
            <a:r>
              <a:rPr lang="zh-CN" altLang="en-US" sz="2800" kern="0" dirty="0"/>
              <a:t>类的私有、保护数据。</a:t>
            </a:r>
          </a:p>
        </p:txBody>
      </p:sp>
    </p:spTree>
    <p:extLst>
      <p:ext uri="{BB962C8B-B14F-4D97-AF65-F5344CB8AC3E}">
        <p14:creationId xmlns:p14="http://schemas.microsoft.com/office/powerpoint/2010/main" val="153102584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0" y="950913"/>
            <a:ext cx="6704013" cy="954087"/>
          </a:xfrm>
        </p:spPr>
        <p:txBody>
          <a:bodyPr/>
          <a:lstStyle/>
          <a:p>
            <a:pPr algn="l" eaLnBrk="1" hangingPunct="1"/>
            <a:r>
              <a:rPr lang="en-US" altLang="zh-CN" dirty="0"/>
              <a:t>5.5.1 </a:t>
            </a:r>
            <a:r>
              <a:rPr lang="zh-CN" altLang="en-US" dirty="0"/>
              <a:t>常对象</a:t>
            </a:r>
          </a:p>
        </p:txBody>
      </p:sp>
      <p:sp>
        <p:nvSpPr>
          <p:cNvPr id="49155" name="内容占位符 2"/>
          <p:cNvSpPr>
            <a:spLocks noGrp="1"/>
          </p:cNvSpPr>
          <p:nvPr>
            <p:ph idx="1"/>
          </p:nvPr>
        </p:nvSpPr>
        <p:spPr>
          <a:xfrm>
            <a:off x="507205" y="1905000"/>
            <a:ext cx="8029575" cy="4488782"/>
          </a:xfrm>
        </p:spPr>
        <p:txBody>
          <a:bodyPr/>
          <a:lstStyle/>
          <a:p>
            <a:pPr eaLnBrk="1" hangingPunct="1">
              <a:lnSpc>
                <a:spcPct val="100000"/>
              </a:lnSpc>
              <a:spcBef>
                <a:spcPts val="600"/>
              </a:spcBef>
              <a:spcAft>
                <a:spcPct val="30000"/>
              </a:spcAft>
              <a:buFont typeface="Georgia" panose="02040502050405020303" pitchFamily="18" charset="0"/>
              <a:buNone/>
            </a:pPr>
            <a:r>
              <a:rPr lang="zh-CN" altLang="en-US" sz="2800" dirty="0">
                <a:solidFill>
                  <a:srgbClr val="0070C0"/>
                </a:solidFill>
              </a:rPr>
              <a:t>常类型的对象必须进行初始化，而且不能被更新。</a:t>
            </a:r>
          </a:p>
          <a:p>
            <a:pPr eaLnBrk="1" hangingPunct="1">
              <a:lnSpc>
                <a:spcPct val="100000"/>
              </a:lnSpc>
              <a:spcBef>
                <a:spcPts val="600"/>
              </a:spcBef>
            </a:pPr>
            <a:r>
              <a:rPr lang="zh-CN" altLang="en-US" sz="2800" dirty="0"/>
              <a:t>常对象：必须进行初始化</a:t>
            </a:r>
            <a:r>
              <a:rPr lang="en-US" altLang="zh-CN" sz="2800" dirty="0"/>
              <a:t>,</a:t>
            </a:r>
            <a:r>
              <a:rPr lang="zh-CN" altLang="en-US" sz="2800" dirty="0"/>
              <a:t>不能被更新。</a:t>
            </a:r>
          </a:p>
          <a:p>
            <a:pPr lvl="1" eaLnBrk="1" hangingPunct="1">
              <a:spcBef>
                <a:spcPts val="600"/>
              </a:spcBef>
              <a:buFont typeface="Georgia" panose="02040502050405020303" pitchFamily="18" charset="0"/>
              <a:buNone/>
            </a:pPr>
            <a:r>
              <a:rPr lang="en-US" altLang="zh-CN" sz="2800" dirty="0" err="1">
                <a:solidFill>
                  <a:srgbClr val="C00000"/>
                </a:solidFill>
              </a:rPr>
              <a:t>const</a:t>
            </a:r>
            <a:r>
              <a:rPr lang="en-US" altLang="zh-CN" sz="2800" dirty="0">
                <a:solidFill>
                  <a:srgbClr val="C00000"/>
                </a:solidFill>
              </a:rPr>
              <a:t> </a:t>
            </a:r>
            <a:r>
              <a:rPr lang="zh-CN" altLang="en-US" sz="2800" dirty="0">
                <a:solidFill>
                  <a:srgbClr val="C00000"/>
                </a:solidFill>
              </a:rPr>
              <a:t>类名</a:t>
            </a:r>
            <a:r>
              <a:rPr lang="en-US" altLang="zh-CN" sz="2800" dirty="0">
                <a:solidFill>
                  <a:srgbClr val="C00000"/>
                </a:solidFill>
              </a:rPr>
              <a:t> </a:t>
            </a:r>
            <a:r>
              <a:rPr lang="zh-CN" altLang="en-US" sz="2800" dirty="0">
                <a:solidFill>
                  <a:srgbClr val="C00000"/>
                </a:solidFill>
              </a:rPr>
              <a:t>对象名</a:t>
            </a:r>
            <a:endParaRPr lang="en-US" altLang="zh-CN" sz="2800" dirty="0">
              <a:solidFill>
                <a:srgbClr val="C00000"/>
              </a:solidFill>
            </a:endParaRPr>
          </a:p>
          <a:p>
            <a:pPr eaLnBrk="1" hangingPunct="1">
              <a:lnSpc>
                <a:spcPct val="100000"/>
              </a:lnSpc>
              <a:spcBef>
                <a:spcPts val="600"/>
              </a:spcBef>
            </a:pPr>
            <a:r>
              <a:rPr lang="zh-CN" altLang="en-US" sz="2800" dirty="0"/>
              <a:t>常引用：被引用的对象不能被更新。</a:t>
            </a:r>
          </a:p>
          <a:p>
            <a:pPr lvl="1" eaLnBrk="1" hangingPunct="1">
              <a:spcBef>
                <a:spcPts val="600"/>
              </a:spcBef>
              <a:buFont typeface="Georgia" panose="02040502050405020303" pitchFamily="18" charset="0"/>
              <a:buNone/>
            </a:pPr>
            <a:r>
              <a:rPr lang="en-US" altLang="zh-CN" sz="2800" dirty="0" err="1">
                <a:solidFill>
                  <a:srgbClr val="C00000"/>
                </a:solidFill>
              </a:rPr>
              <a:t>const</a:t>
            </a:r>
            <a:r>
              <a:rPr lang="en-US" altLang="zh-CN" sz="2800" dirty="0">
                <a:solidFill>
                  <a:srgbClr val="C00000"/>
                </a:solidFill>
              </a:rPr>
              <a:t>  </a:t>
            </a:r>
            <a:r>
              <a:rPr lang="zh-CN" altLang="en-US" sz="2800" dirty="0">
                <a:solidFill>
                  <a:srgbClr val="C00000"/>
                </a:solidFill>
              </a:rPr>
              <a:t>类型说明符  </a:t>
            </a:r>
            <a:r>
              <a:rPr lang="en-US" altLang="zh-CN" sz="2800" dirty="0">
                <a:solidFill>
                  <a:srgbClr val="C00000"/>
                </a:solidFill>
              </a:rPr>
              <a:t>&amp;</a:t>
            </a:r>
            <a:r>
              <a:rPr lang="zh-CN" altLang="en-US" sz="2800" dirty="0">
                <a:solidFill>
                  <a:srgbClr val="C00000"/>
                </a:solidFill>
              </a:rPr>
              <a:t>引用名</a:t>
            </a:r>
          </a:p>
          <a:p>
            <a:pPr eaLnBrk="1" hangingPunct="1">
              <a:lnSpc>
                <a:spcPct val="100000"/>
              </a:lnSpc>
              <a:spcBef>
                <a:spcPts val="600"/>
              </a:spcBef>
            </a:pPr>
            <a:r>
              <a:rPr lang="zh-CN" altLang="en-US" sz="2800" i="1" dirty="0"/>
              <a:t>常数组：数组元素不能被更新</a:t>
            </a:r>
            <a:r>
              <a:rPr lang="en-US" altLang="zh-CN" sz="2800" i="1" dirty="0"/>
              <a:t>(</a:t>
            </a:r>
            <a:r>
              <a:rPr lang="zh-CN" altLang="en-US" sz="2800" i="1" dirty="0"/>
              <a:t>下一章介绍</a:t>
            </a:r>
            <a:r>
              <a:rPr lang="en-US" altLang="zh-CN" sz="2800" i="1" dirty="0"/>
              <a:t>)</a:t>
            </a:r>
            <a:r>
              <a:rPr lang="zh-CN" altLang="en-US" sz="2800" i="1" dirty="0"/>
              <a:t>。</a:t>
            </a:r>
          </a:p>
          <a:p>
            <a:pPr lvl="1" eaLnBrk="1" hangingPunct="1">
              <a:spcBef>
                <a:spcPts val="600"/>
              </a:spcBef>
              <a:buFont typeface="Georgia" panose="02040502050405020303" pitchFamily="18" charset="0"/>
              <a:buNone/>
            </a:pPr>
            <a:r>
              <a:rPr lang="zh-CN" altLang="en-US" sz="2800" i="1" dirty="0">
                <a:solidFill>
                  <a:srgbClr val="C00000"/>
                </a:solidFill>
              </a:rPr>
              <a:t>类型说明符  </a:t>
            </a:r>
            <a:r>
              <a:rPr lang="en-US" altLang="zh-CN" sz="2800" i="1" dirty="0" err="1">
                <a:solidFill>
                  <a:srgbClr val="C00000"/>
                </a:solidFill>
              </a:rPr>
              <a:t>const</a:t>
            </a:r>
            <a:r>
              <a:rPr lang="en-US" altLang="zh-CN" sz="2800" i="1" dirty="0">
                <a:solidFill>
                  <a:srgbClr val="C00000"/>
                </a:solidFill>
              </a:rPr>
              <a:t>  </a:t>
            </a:r>
            <a:r>
              <a:rPr lang="zh-CN" altLang="en-US" sz="2800" i="1" dirty="0">
                <a:solidFill>
                  <a:srgbClr val="C00000"/>
                </a:solidFill>
              </a:rPr>
              <a:t>数组名</a:t>
            </a:r>
            <a:r>
              <a:rPr lang="en-US" altLang="zh-CN" sz="2800" i="1" dirty="0">
                <a:solidFill>
                  <a:srgbClr val="C00000"/>
                </a:solidFill>
              </a:rPr>
              <a:t>[</a:t>
            </a:r>
            <a:r>
              <a:rPr lang="zh-CN" altLang="en-US" sz="2800" i="1" dirty="0">
                <a:solidFill>
                  <a:srgbClr val="C00000"/>
                </a:solidFill>
              </a:rPr>
              <a:t>大小</a:t>
            </a:r>
            <a:r>
              <a:rPr lang="en-US" altLang="zh-CN" sz="2800" i="1" dirty="0">
                <a:solidFill>
                  <a:srgbClr val="C00000"/>
                </a:solidFill>
              </a:rPr>
              <a:t>]...</a:t>
            </a:r>
          </a:p>
          <a:p>
            <a:pPr eaLnBrk="1" hangingPunct="1">
              <a:lnSpc>
                <a:spcPct val="100000"/>
              </a:lnSpc>
              <a:spcBef>
                <a:spcPts val="600"/>
              </a:spcBef>
            </a:pPr>
            <a:r>
              <a:rPr lang="zh-CN" altLang="en-US" sz="2800" i="1" dirty="0"/>
              <a:t>常指针：指向常量的指针</a:t>
            </a:r>
            <a:r>
              <a:rPr lang="en-US" altLang="zh-CN" sz="2800" i="1" dirty="0"/>
              <a:t>(</a:t>
            </a:r>
            <a:r>
              <a:rPr lang="zh-CN" altLang="en-US" sz="2800" i="1" dirty="0"/>
              <a:t>下一章介绍</a:t>
            </a:r>
            <a:r>
              <a:rPr lang="en-US" altLang="zh-CN" sz="2800" i="1" dirty="0"/>
              <a:t>)</a:t>
            </a:r>
            <a:r>
              <a:rPr lang="zh-CN" altLang="en-US" sz="2800" i="1" dirty="0"/>
              <a:t>。</a:t>
            </a:r>
            <a:endParaRPr lang="zh-CN" altLang="en-US" sz="2800" dirty="0"/>
          </a:p>
        </p:txBody>
      </p:sp>
      <p:sp>
        <p:nvSpPr>
          <p:cNvPr id="5" name="标题 4"/>
          <p:cNvSpPr txBox="1">
            <a:spLocks/>
          </p:cNvSpPr>
          <p:nvPr/>
        </p:nvSpPr>
        <p:spPr>
          <a:xfrm>
            <a:off x="914400"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48</a:t>
            </a:fld>
            <a:endParaRPr lang="en-US" altLang="zh-CN" dirty="0"/>
          </a:p>
        </p:txBody>
      </p:sp>
    </p:spTree>
    <p:extLst>
      <p:ext uri="{BB962C8B-B14F-4D97-AF65-F5344CB8AC3E}">
        <p14:creationId xmlns:p14="http://schemas.microsoft.com/office/powerpoint/2010/main" val="341774495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0" y="990600"/>
            <a:ext cx="6704013" cy="954087"/>
          </a:xfrm>
        </p:spPr>
        <p:txBody>
          <a:bodyPr/>
          <a:lstStyle/>
          <a:p>
            <a:pPr algn="l" eaLnBrk="1" hangingPunct="1"/>
            <a:r>
              <a:rPr lang="zh-CN" altLang="en-US"/>
              <a:t>常对象举例</a:t>
            </a:r>
          </a:p>
        </p:txBody>
      </p:sp>
      <p:sp>
        <p:nvSpPr>
          <p:cNvPr id="50179" name="内容占位符 2"/>
          <p:cNvSpPr>
            <a:spLocks noGrp="1"/>
          </p:cNvSpPr>
          <p:nvPr>
            <p:ph idx="1"/>
          </p:nvPr>
        </p:nvSpPr>
        <p:spPr>
          <a:xfrm>
            <a:off x="507205" y="1828800"/>
            <a:ext cx="8029575" cy="4419600"/>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sz="2800" dirty="0"/>
              <a:t>class A</a:t>
            </a:r>
          </a:p>
          <a:p>
            <a:pPr eaLnBrk="1" hangingPunct="1">
              <a:lnSpc>
                <a:spcPct val="100000"/>
              </a:lnSpc>
              <a:spcBef>
                <a:spcPts val="0"/>
              </a:spcBef>
              <a:buFont typeface="Georgia" panose="02040502050405020303" pitchFamily="18" charset="0"/>
              <a:buNone/>
            </a:pPr>
            <a:r>
              <a:rPr lang="en-US" altLang="zh-CN" sz="2800" dirty="0"/>
              <a:t>{</a:t>
            </a:r>
          </a:p>
          <a:p>
            <a:pPr eaLnBrk="1" hangingPunct="1">
              <a:lnSpc>
                <a:spcPct val="100000"/>
              </a:lnSpc>
              <a:spcBef>
                <a:spcPts val="0"/>
              </a:spcBef>
              <a:buFont typeface="Georgia" panose="02040502050405020303" pitchFamily="18" charset="0"/>
              <a:buNone/>
            </a:pPr>
            <a:r>
              <a:rPr lang="en-US" altLang="zh-CN" sz="2800" dirty="0"/>
              <a:t>  public:</a:t>
            </a:r>
          </a:p>
          <a:p>
            <a:pPr eaLnBrk="1" hangingPunct="1">
              <a:lnSpc>
                <a:spcPct val="100000"/>
              </a:lnSpc>
              <a:spcBef>
                <a:spcPts val="0"/>
              </a:spcBef>
              <a:buFont typeface="Georgia" panose="02040502050405020303" pitchFamily="18" charset="0"/>
              <a:buNone/>
            </a:pPr>
            <a:r>
              <a:rPr lang="en-US" altLang="zh-CN" sz="2800" dirty="0"/>
              <a:t>    A(</a:t>
            </a:r>
            <a:r>
              <a:rPr lang="en-US" altLang="zh-CN" sz="2800" dirty="0" err="1"/>
              <a:t>int</a:t>
            </a:r>
            <a:r>
              <a:rPr lang="en-US" altLang="zh-CN" sz="2800" dirty="0"/>
              <a:t> </a:t>
            </a:r>
            <a:r>
              <a:rPr lang="en-US" altLang="zh-CN" sz="2800" dirty="0" err="1"/>
              <a:t>i,int</a:t>
            </a:r>
            <a:r>
              <a:rPr lang="en-US" altLang="zh-CN" sz="2800" dirty="0"/>
              <a:t> j) {x=</a:t>
            </a:r>
            <a:r>
              <a:rPr lang="en-US" altLang="zh-CN" sz="2800" dirty="0" err="1"/>
              <a:t>i</a:t>
            </a:r>
            <a:r>
              <a:rPr lang="en-US" altLang="zh-CN" sz="2800" dirty="0"/>
              <a:t>; y=j;}</a:t>
            </a:r>
          </a:p>
          <a:p>
            <a:pPr eaLnBrk="1" hangingPunct="1">
              <a:lnSpc>
                <a:spcPct val="100000"/>
              </a:lnSpc>
              <a:spcBef>
                <a:spcPts val="0"/>
              </a:spcBef>
              <a:buFont typeface="Georgia" panose="02040502050405020303" pitchFamily="18" charset="0"/>
              <a:buNone/>
            </a:pPr>
            <a:r>
              <a:rPr lang="en-US" altLang="zh-CN" sz="2800" dirty="0"/>
              <a:t>                     ...</a:t>
            </a:r>
          </a:p>
          <a:p>
            <a:pPr eaLnBrk="1" hangingPunct="1">
              <a:lnSpc>
                <a:spcPct val="100000"/>
              </a:lnSpc>
              <a:spcBef>
                <a:spcPts val="0"/>
              </a:spcBef>
              <a:buFont typeface="Georgia" panose="02040502050405020303" pitchFamily="18" charset="0"/>
              <a:buNone/>
            </a:pPr>
            <a:r>
              <a:rPr lang="en-US" altLang="zh-CN" sz="2800" dirty="0"/>
              <a:t>  private:</a:t>
            </a:r>
          </a:p>
          <a:p>
            <a:pPr eaLnBrk="1" hangingPunct="1">
              <a:lnSpc>
                <a:spcPct val="100000"/>
              </a:lnSpc>
              <a:spcBef>
                <a:spcPts val="0"/>
              </a:spcBef>
              <a:buFont typeface="Georgia" panose="02040502050405020303" pitchFamily="18" charset="0"/>
              <a:buNone/>
            </a:pPr>
            <a:r>
              <a:rPr lang="en-US" altLang="zh-CN" sz="2800" dirty="0"/>
              <a:t>    </a:t>
            </a:r>
            <a:r>
              <a:rPr lang="en-US" altLang="zh-CN" sz="2800" dirty="0" err="1"/>
              <a:t>int</a:t>
            </a:r>
            <a:r>
              <a:rPr lang="en-US" altLang="zh-CN" sz="2800" dirty="0"/>
              <a:t> </a:t>
            </a:r>
            <a:r>
              <a:rPr lang="en-US" altLang="zh-CN" sz="2800" dirty="0" err="1"/>
              <a:t>x,y</a:t>
            </a:r>
            <a:r>
              <a:rPr lang="en-US" altLang="zh-CN" sz="2800" dirty="0"/>
              <a:t>;</a:t>
            </a:r>
          </a:p>
          <a:p>
            <a:pPr eaLnBrk="1" hangingPunct="1">
              <a:lnSpc>
                <a:spcPct val="100000"/>
              </a:lnSpc>
              <a:spcBef>
                <a:spcPts val="0"/>
              </a:spcBef>
              <a:buFont typeface="Georgia" panose="02040502050405020303" pitchFamily="18" charset="0"/>
              <a:buNone/>
            </a:pPr>
            <a:r>
              <a:rPr lang="en-US" altLang="zh-CN" sz="2800" dirty="0"/>
              <a:t>};</a:t>
            </a:r>
          </a:p>
          <a:p>
            <a:pPr eaLnBrk="1" hangingPunct="1">
              <a:lnSpc>
                <a:spcPct val="100000"/>
              </a:lnSpc>
              <a:spcBef>
                <a:spcPts val="0"/>
              </a:spcBef>
              <a:buFont typeface="Georgia" panose="02040502050405020303" pitchFamily="18" charset="0"/>
              <a:buNone/>
            </a:pPr>
            <a:r>
              <a:rPr lang="en-US" altLang="zh-CN" sz="2800" dirty="0"/>
              <a:t>A </a:t>
            </a:r>
            <a:r>
              <a:rPr lang="en-US" altLang="zh-CN" sz="2800" dirty="0" err="1">
                <a:solidFill>
                  <a:srgbClr val="C00000"/>
                </a:solidFill>
              </a:rPr>
              <a:t>const</a:t>
            </a:r>
            <a:r>
              <a:rPr lang="en-US" altLang="zh-CN" sz="2800" dirty="0">
                <a:solidFill>
                  <a:srgbClr val="66FFFF"/>
                </a:solidFill>
              </a:rPr>
              <a:t> </a:t>
            </a:r>
            <a:r>
              <a:rPr lang="en-US" altLang="zh-CN" sz="2800" dirty="0"/>
              <a:t>a(3,4); //a</a:t>
            </a:r>
            <a:r>
              <a:rPr lang="zh-CN" altLang="en-US" sz="2800" dirty="0"/>
              <a:t>是常对象，不能被更新</a:t>
            </a:r>
          </a:p>
        </p:txBody>
      </p:sp>
      <p:sp>
        <p:nvSpPr>
          <p:cNvPr id="5" name="标题 4"/>
          <p:cNvSpPr txBox="1">
            <a:spLocks/>
          </p:cNvSpPr>
          <p:nvPr/>
        </p:nvSpPr>
        <p:spPr>
          <a:xfrm>
            <a:off x="914400" y="244893"/>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5.5.1 </a:t>
            </a:r>
            <a:r>
              <a:rPr lang="zh-CN" altLang="en-US" dirty="0"/>
              <a:t>常对象</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49</a:t>
            </a:fld>
            <a:endParaRPr lang="en-US" altLang="zh-CN" dirty="0"/>
          </a:p>
        </p:txBody>
      </p:sp>
    </p:spTree>
    <p:extLst>
      <p:ext uri="{BB962C8B-B14F-4D97-AF65-F5344CB8AC3E}">
        <p14:creationId xmlns:p14="http://schemas.microsoft.com/office/powerpoint/2010/main" val="33771932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7749" y="951271"/>
            <a:ext cx="6704013" cy="954087"/>
          </a:xfrm>
        </p:spPr>
        <p:txBody>
          <a:bodyPr/>
          <a:lstStyle/>
          <a:p>
            <a:pPr algn="l" eaLnBrk="1" hangingPunct="1"/>
            <a:r>
              <a:rPr lang="zh-CN" altLang="en-US" dirty="0"/>
              <a:t>局部作用域</a:t>
            </a:r>
          </a:p>
        </p:txBody>
      </p:sp>
      <p:sp>
        <p:nvSpPr>
          <p:cNvPr id="16387" name="内容占位符 2"/>
          <p:cNvSpPr>
            <a:spLocks noGrp="1"/>
          </p:cNvSpPr>
          <p:nvPr>
            <p:ph idx="1"/>
          </p:nvPr>
        </p:nvSpPr>
        <p:spPr>
          <a:xfrm>
            <a:off x="404812" y="1809750"/>
            <a:ext cx="8029575" cy="4953000"/>
          </a:xfrm>
        </p:spPr>
        <p:txBody>
          <a:bodyPr/>
          <a:lstStyle/>
          <a:p>
            <a:pPr eaLnBrk="1" hangingPunct="1">
              <a:spcAft>
                <a:spcPct val="25000"/>
              </a:spcAft>
            </a:pPr>
            <a:r>
              <a:rPr lang="zh-CN" altLang="en-US" sz="2800" dirty="0"/>
              <a:t>函数的形参，在块中声明的标识符，其作用域自声明处起，限于</a:t>
            </a:r>
            <a:r>
              <a:rPr lang="zh-CN" altLang="en-US" sz="2800" dirty="0">
                <a:solidFill>
                  <a:srgbClr val="FF0000"/>
                </a:solidFill>
              </a:rPr>
              <a:t>块</a:t>
            </a:r>
            <a:r>
              <a:rPr lang="zh-CN" altLang="en-US" sz="2800" dirty="0"/>
              <a:t>中，例如：</a:t>
            </a:r>
          </a:p>
          <a:p>
            <a:pPr lvl="1" eaLnBrk="1" hangingPunct="1">
              <a:lnSpc>
                <a:spcPct val="65000"/>
              </a:lnSpc>
              <a:buFont typeface="Georgia" panose="02040502050405020303" pitchFamily="18" charset="0"/>
              <a:buNone/>
            </a:pPr>
            <a:r>
              <a:rPr lang="en-US" altLang="zh-CN" sz="2800" dirty="0"/>
              <a:t>void fun(</a:t>
            </a:r>
            <a:r>
              <a:rPr lang="en-US" altLang="zh-CN" sz="2800" dirty="0" err="1"/>
              <a:t>int</a:t>
            </a:r>
            <a:r>
              <a:rPr lang="en-US" altLang="zh-CN" sz="2800" dirty="0"/>
              <a:t> a) {</a:t>
            </a:r>
          </a:p>
          <a:p>
            <a:pPr lvl="1" eaLnBrk="1" hangingPunct="1">
              <a:lnSpc>
                <a:spcPct val="65000"/>
              </a:lnSpc>
              <a:buFont typeface="Georgia" panose="02040502050405020303" pitchFamily="18" charset="0"/>
              <a:buNone/>
            </a:pPr>
            <a:r>
              <a:rPr lang="en-US" altLang="zh-CN" sz="2800" dirty="0"/>
              <a:t>   </a:t>
            </a:r>
            <a:r>
              <a:rPr lang="en-US" altLang="zh-CN" sz="2800" dirty="0" err="1"/>
              <a:t>int</a:t>
            </a:r>
            <a:r>
              <a:rPr lang="en-US" altLang="zh-CN" sz="2800" dirty="0"/>
              <a:t> b = a;</a:t>
            </a:r>
          </a:p>
          <a:p>
            <a:pPr lvl="1" eaLnBrk="1" hangingPunct="1">
              <a:lnSpc>
                <a:spcPct val="65000"/>
              </a:lnSpc>
              <a:buFont typeface="Georgia" panose="02040502050405020303" pitchFamily="18" charset="0"/>
              <a:buNone/>
            </a:pPr>
            <a:r>
              <a:rPr lang="en-US" altLang="zh-CN" sz="2800" dirty="0"/>
              <a:t>   </a:t>
            </a:r>
            <a:r>
              <a:rPr lang="en-US" altLang="zh-CN" sz="2800" dirty="0" err="1"/>
              <a:t>cin</a:t>
            </a:r>
            <a:r>
              <a:rPr lang="en-US" altLang="zh-CN" sz="2800" dirty="0"/>
              <a:t> &gt;&gt; b;</a:t>
            </a:r>
          </a:p>
          <a:p>
            <a:pPr lvl="1" eaLnBrk="1" hangingPunct="1">
              <a:lnSpc>
                <a:spcPct val="65000"/>
              </a:lnSpc>
              <a:buFont typeface="Georgia" panose="02040502050405020303" pitchFamily="18" charset="0"/>
              <a:buNone/>
            </a:pPr>
            <a:r>
              <a:rPr lang="en-US" altLang="zh-CN" sz="2800" dirty="0"/>
              <a:t>   if (b &gt; 0) {</a:t>
            </a:r>
          </a:p>
          <a:p>
            <a:pPr lvl="1" eaLnBrk="1" hangingPunct="1">
              <a:lnSpc>
                <a:spcPct val="65000"/>
              </a:lnSpc>
              <a:buFont typeface="Georgia" panose="02040502050405020303" pitchFamily="18" charset="0"/>
              <a:buNone/>
            </a:pPr>
            <a:r>
              <a:rPr lang="en-US" altLang="zh-CN" sz="2800" dirty="0"/>
              <a:t>     </a:t>
            </a:r>
            <a:r>
              <a:rPr lang="en-US" altLang="zh-CN" sz="2800" dirty="0" err="1"/>
              <a:t>int</a:t>
            </a:r>
            <a:r>
              <a:rPr lang="en-US" altLang="zh-CN" sz="2800" dirty="0"/>
              <a:t> c;</a:t>
            </a:r>
          </a:p>
          <a:p>
            <a:pPr lvl="1" eaLnBrk="1" hangingPunct="1">
              <a:lnSpc>
                <a:spcPct val="65000"/>
              </a:lnSpc>
              <a:buFont typeface="Georgia" panose="02040502050405020303" pitchFamily="18" charset="0"/>
              <a:buNone/>
            </a:pPr>
            <a:endParaRPr lang="en-US" altLang="zh-CN" sz="2800" dirty="0"/>
          </a:p>
          <a:p>
            <a:pPr lvl="1" eaLnBrk="1" hangingPunct="1">
              <a:lnSpc>
                <a:spcPct val="65000"/>
              </a:lnSpc>
              <a:buFont typeface="Georgia" panose="02040502050405020303" pitchFamily="18" charset="0"/>
              <a:buNone/>
            </a:pPr>
            <a:r>
              <a:rPr lang="en-US" altLang="zh-CN" sz="2800" dirty="0"/>
              <a:t>     ......</a:t>
            </a:r>
          </a:p>
          <a:p>
            <a:pPr lvl="1" eaLnBrk="1" hangingPunct="1">
              <a:lnSpc>
                <a:spcPct val="65000"/>
              </a:lnSpc>
              <a:buFont typeface="Georgia" panose="02040502050405020303" pitchFamily="18" charset="0"/>
              <a:buNone/>
            </a:pPr>
            <a:r>
              <a:rPr lang="en-US" altLang="zh-CN" sz="2800" dirty="0"/>
              <a:t>   }</a:t>
            </a:r>
          </a:p>
          <a:p>
            <a:pPr lvl="1" eaLnBrk="1" hangingPunct="1">
              <a:lnSpc>
                <a:spcPct val="65000"/>
              </a:lnSpc>
              <a:buFont typeface="Georgia" panose="02040502050405020303" pitchFamily="18" charset="0"/>
              <a:buNone/>
            </a:pPr>
            <a:r>
              <a:rPr lang="en-US" altLang="zh-CN" sz="2800" dirty="0"/>
              <a:t>}</a:t>
            </a:r>
            <a:endParaRPr lang="zh-CN" altLang="en-US" sz="2800" dirty="0"/>
          </a:p>
        </p:txBody>
      </p:sp>
      <p:sp>
        <p:nvSpPr>
          <p:cNvPr id="5" name="标题 4"/>
          <p:cNvSpPr txBox="1">
            <a:spLocks/>
          </p:cNvSpPr>
          <p:nvPr/>
        </p:nvSpPr>
        <p:spPr>
          <a:xfrm>
            <a:off x="933450" y="264906"/>
            <a:ext cx="7143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endParaRPr lang="en-US" altLang="zh-CN" dirty="0"/>
          </a:p>
          <a:p>
            <a:r>
              <a:rPr lang="zh-CN" altLang="en-US" dirty="0"/>
              <a:t> </a:t>
            </a:r>
            <a:r>
              <a:rPr lang="en-US" altLang="zh-CN" dirty="0"/>
              <a:t>—— 5.1.1 </a:t>
            </a:r>
            <a:r>
              <a:rPr lang="zh-CN" altLang="en-US" dirty="0"/>
              <a:t>作用域</a:t>
            </a:r>
          </a:p>
        </p:txBody>
      </p:sp>
      <p:grpSp>
        <p:nvGrpSpPr>
          <p:cNvPr id="16390" name="Group 7"/>
          <p:cNvGrpSpPr>
            <a:grpSpLocks/>
          </p:cNvGrpSpPr>
          <p:nvPr/>
        </p:nvGrpSpPr>
        <p:grpSpPr bwMode="auto">
          <a:xfrm>
            <a:off x="2308925" y="4724400"/>
            <a:ext cx="2200275" cy="785812"/>
            <a:chOff x="2304" y="3168"/>
            <a:chExt cx="1386" cy="528"/>
          </a:xfrm>
        </p:grpSpPr>
        <p:sp>
          <p:nvSpPr>
            <p:cNvPr id="16396" name="AutoShape 5"/>
            <p:cNvSpPr>
              <a:spLocks noChangeArrowheads="1"/>
            </p:cNvSpPr>
            <p:nvPr/>
          </p:nvSpPr>
          <p:spPr bwMode="auto">
            <a:xfrm>
              <a:off x="2394" y="3168"/>
              <a:ext cx="1296" cy="384"/>
            </a:xfrm>
            <a:prstGeom prst="cloudCallout">
              <a:avLst>
                <a:gd name="adj1" fmla="val -43750"/>
                <a:gd name="adj2" fmla="val 70000"/>
              </a:avLst>
            </a:prstGeom>
            <a:solidFill>
              <a:srgbClr val="66FFFF"/>
            </a:solidFill>
            <a:ln w="9525">
              <a:solidFill>
                <a:schemeClr val="accent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dirty="0">
                  <a:latin typeface="宋体" panose="02010600030101010101" pitchFamily="2" charset="-122"/>
                </a:rPr>
                <a:t>c</a:t>
              </a:r>
              <a:r>
                <a:rPr lang="zh-CN" altLang="en-US" dirty="0">
                  <a:latin typeface="宋体" panose="02010600030101010101" pitchFamily="2" charset="-122"/>
                </a:rPr>
                <a:t>的作用域</a:t>
              </a:r>
            </a:p>
          </p:txBody>
        </p:sp>
        <p:sp>
          <p:nvSpPr>
            <p:cNvPr id="16397" name="AutoShape 6"/>
            <p:cNvSpPr>
              <a:spLocks/>
            </p:cNvSpPr>
            <p:nvPr/>
          </p:nvSpPr>
          <p:spPr bwMode="auto">
            <a:xfrm>
              <a:off x="2304" y="3168"/>
              <a:ext cx="48" cy="528"/>
            </a:xfrm>
            <a:prstGeom prst="rightBracket">
              <a:avLst>
                <a:gd name="adj" fmla="val 91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sp>
        <p:nvSpPr>
          <p:cNvPr id="16391" name="Freeform 8"/>
          <p:cNvSpPr>
            <a:spLocks/>
          </p:cNvSpPr>
          <p:nvPr/>
        </p:nvSpPr>
        <p:spPr bwMode="auto">
          <a:xfrm>
            <a:off x="1258633" y="3283220"/>
            <a:ext cx="3465767" cy="3003280"/>
          </a:xfrm>
          <a:custGeom>
            <a:avLst/>
            <a:gdLst>
              <a:gd name="T0" fmla="*/ 2147483647 w 2928"/>
              <a:gd name="T1" fmla="*/ 0 h 1632"/>
              <a:gd name="T2" fmla="*/ 2147483647 w 2928"/>
              <a:gd name="T3" fmla="*/ 0 h 1632"/>
              <a:gd name="T4" fmla="*/ 2147483647 w 2928"/>
              <a:gd name="T5" fmla="*/ 2147483647 h 1632"/>
              <a:gd name="T6" fmla="*/ 0 w 2928"/>
              <a:gd name="T7" fmla="*/ 2147483647 h 1632"/>
              <a:gd name="T8" fmla="*/ 0 60000 65536"/>
              <a:gd name="T9" fmla="*/ 0 60000 65536"/>
              <a:gd name="T10" fmla="*/ 0 60000 65536"/>
              <a:gd name="T11" fmla="*/ 0 60000 65536"/>
              <a:gd name="T12" fmla="*/ 0 w 2928"/>
              <a:gd name="T13" fmla="*/ 0 h 1632"/>
              <a:gd name="T14" fmla="*/ 2928 w 2928"/>
              <a:gd name="T15" fmla="*/ 1632 h 1632"/>
            </a:gdLst>
            <a:ahLst/>
            <a:cxnLst>
              <a:cxn ang="T8">
                <a:pos x="T0" y="T1"/>
              </a:cxn>
              <a:cxn ang="T9">
                <a:pos x="T2" y="T3"/>
              </a:cxn>
              <a:cxn ang="T10">
                <a:pos x="T4" y="T5"/>
              </a:cxn>
              <a:cxn ang="T11">
                <a:pos x="T6" y="T7"/>
              </a:cxn>
            </a:cxnLst>
            <a:rect l="T12" t="T13" r="T14" b="T15"/>
            <a:pathLst>
              <a:path w="2928" h="1632">
                <a:moveTo>
                  <a:pt x="1950" y="0"/>
                </a:moveTo>
                <a:lnTo>
                  <a:pt x="2928" y="0"/>
                </a:lnTo>
                <a:lnTo>
                  <a:pt x="2928" y="1632"/>
                </a:lnTo>
                <a:lnTo>
                  <a:pt x="0" y="1632"/>
                </a:lnTo>
              </a:path>
            </a:pathLst>
          </a:custGeom>
          <a:noFill/>
          <a:ln w="9525">
            <a:solidFill>
              <a:schemeClr val="accent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2" name="AutoShape 9"/>
          <p:cNvSpPr>
            <a:spLocks noChangeArrowheads="1"/>
          </p:cNvSpPr>
          <p:nvPr/>
        </p:nvSpPr>
        <p:spPr bwMode="auto">
          <a:xfrm>
            <a:off x="4876800" y="2763837"/>
            <a:ext cx="2133600" cy="781050"/>
          </a:xfrm>
          <a:prstGeom prst="cloudCallout">
            <a:avLst>
              <a:gd name="adj1" fmla="val -54000"/>
              <a:gd name="adj2" fmla="val 135880"/>
            </a:avLst>
          </a:prstGeom>
          <a:solidFill>
            <a:srgbClr val="66FFFF"/>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dirty="0">
                <a:latin typeface="宋体" panose="02010600030101010101" pitchFamily="2" charset="-122"/>
              </a:rPr>
              <a:t>a</a:t>
            </a:r>
            <a:r>
              <a:rPr lang="zh-CN" altLang="en-US" dirty="0">
                <a:latin typeface="宋体" panose="02010600030101010101" pitchFamily="2" charset="-122"/>
              </a:rPr>
              <a:t>的作用域</a:t>
            </a:r>
          </a:p>
        </p:txBody>
      </p:sp>
      <p:grpSp>
        <p:nvGrpSpPr>
          <p:cNvPr id="16393" name="Group 10"/>
          <p:cNvGrpSpPr>
            <a:grpSpLocks/>
          </p:cNvGrpSpPr>
          <p:nvPr/>
        </p:nvGrpSpPr>
        <p:grpSpPr bwMode="auto">
          <a:xfrm>
            <a:off x="1258633" y="3657600"/>
            <a:ext cx="5103185" cy="2521744"/>
            <a:chOff x="960" y="2256"/>
            <a:chExt cx="5096" cy="1632"/>
          </a:xfrm>
        </p:grpSpPr>
        <p:sp>
          <p:nvSpPr>
            <p:cNvPr id="16394" name="Freeform 8"/>
            <p:cNvSpPr>
              <a:spLocks/>
            </p:cNvSpPr>
            <p:nvPr/>
          </p:nvSpPr>
          <p:spPr bwMode="auto">
            <a:xfrm>
              <a:off x="960" y="2256"/>
              <a:ext cx="2715" cy="1632"/>
            </a:xfrm>
            <a:custGeom>
              <a:avLst/>
              <a:gdLst>
                <a:gd name="T0" fmla="*/ 440 w 2928"/>
                <a:gd name="T1" fmla="*/ 0 h 1632"/>
                <a:gd name="T2" fmla="*/ 810 w 2928"/>
                <a:gd name="T3" fmla="*/ 0 h 1632"/>
                <a:gd name="T4" fmla="*/ 810 w 2928"/>
                <a:gd name="T5" fmla="*/ 1632 h 1632"/>
                <a:gd name="T6" fmla="*/ 0 w 2928"/>
                <a:gd name="T7" fmla="*/ 1632 h 1632"/>
                <a:gd name="T8" fmla="*/ 0 60000 65536"/>
                <a:gd name="T9" fmla="*/ 0 60000 65536"/>
                <a:gd name="T10" fmla="*/ 0 60000 65536"/>
                <a:gd name="T11" fmla="*/ 0 60000 65536"/>
                <a:gd name="T12" fmla="*/ 0 w 2928"/>
                <a:gd name="T13" fmla="*/ 0 h 1632"/>
                <a:gd name="T14" fmla="*/ 2928 w 2928"/>
                <a:gd name="T15" fmla="*/ 1632 h 1632"/>
              </a:gdLst>
              <a:ahLst/>
              <a:cxnLst>
                <a:cxn ang="T8">
                  <a:pos x="T0" y="T1"/>
                </a:cxn>
                <a:cxn ang="T9">
                  <a:pos x="T2" y="T3"/>
                </a:cxn>
                <a:cxn ang="T10">
                  <a:pos x="T4" y="T5"/>
                </a:cxn>
                <a:cxn ang="T11">
                  <a:pos x="T6" y="T7"/>
                </a:cxn>
              </a:cxnLst>
              <a:rect l="T12" t="T13" r="T14" b="T15"/>
              <a:pathLst>
                <a:path w="2928" h="1632">
                  <a:moveTo>
                    <a:pt x="1584" y="0"/>
                  </a:moveTo>
                  <a:lnTo>
                    <a:pt x="2928" y="0"/>
                  </a:lnTo>
                  <a:lnTo>
                    <a:pt x="2928" y="1632"/>
                  </a:lnTo>
                  <a:lnTo>
                    <a:pt x="0" y="1632"/>
                  </a:lnTo>
                </a:path>
              </a:pathLst>
            </a:custGeom>
            <a:noFill/>
            <a:ln w="9525">
              <a:solidFill>
                <a:schemeClr val="accent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5" name="AutoShape 9"/>
            <p:cNvSpPr>
              <a:spLocks noChangeArrowheads="1"/>
            </p:cNvSpPr>
            <p:nvPr/>
          </p:nvSpPr>
          <p:spPr bwMode="auto">
            <a:xfrm>
              <a:off x="4102" y="3170"/>
              <a:ext cx="1954" cy="432"/>
            </a:xfrm>
            <a:prstGeom prst="cloudCallout">
              <a:avLst>
                <a:gd name="adj1" fmla="val -70343"/>
                <a:gd name="adj2" fmla="val 80991"/>
              </a:avLst>
            </a:prstGeom>
            <a:solidFill>
              <a:srgbClr val="66FFFF"/>
            </a:solidFill>
            <a:ln w="9525">
              <a:solidFill>
                <a:schemeClr val="accent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dirty="0">
                  <a:latin typeface="宋体" panose="02010600030101010101" pitchFamily="2" charset="-122"/>
                </a:rPr>
                <a:t>b</a:t>
              </a:r>
              <a:r>
                <a:rPr lang="zh-CN" altLang="en-US" dirty="0">
                  <a:latin typeface="宋体" panose="02010600030101010101" pitchFamily="2" charset="-122"/>
                </a:rPr>
                <a:t>的作用域</a:t>
              </a:r>
            </a:p>
          </p:txBody>
        </p:sp>
      </p:grpSp>
      <p:sp>
        <p:nvSpPr>
          <p:cNvPr id="1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a:t>
            </a:fld>
            <a:endParaRPr lang="en-US" altLang="zh-CN" dirty="0"/>
          </a:p>
        </p:txBody>
      </p:sp>
    </p:spTree>
    <p:extLst>
      <p:ext uri="{BB962C8B-B14F-4D97-AF65-F5344CB8AC3E}">
        <p14:creationId xmlns:p14="http://schemas.microsoft.com/office/powerpoint/2010/main" val="344387283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0" y="950913"/>
            <a:ext cx="6704013" cy="954087"/>
          </a:xfrm>
        </p:spPr>
        <p:txBody>
          <a:bodyPr/>
          <a:lstStyle/>
          <a:p>
            <a:pPr algn="l" eaLnBrk="1" hangingPunct="1"/>
            <a:r>
              <a:rPr lang="en-US" altLang="zh-CN" dirty="0"/>
              <a:t>5.5.2</a:t>
            </a:r>
            <a:r>
              <a:rPr lang="zh-CN" altLang="en-US" dirty="0"/>
              <a:t>用</a:t>
            </a:r>
            <a:r>
              <a:rPr lang="en-US" altLang="zh-CN" dirty="0" err="1"/>
              <a:t>const</a:t>
            </a:r>
            <a:r>
              <a:rPr lang="zh-CN" altLang="en-US" dirty="0"/>
              <a:t>修饰的对象成员</a:t>
            </a:r>
          </a:p>
        </p:txBody>
      </p:sp>
      <p:sp>
        <p:nvSpPr>
          <p:cNvPr id="51203" name="内容占位符 2"/>
          <p:cNvSpPr>
            <a:spLocks noGrp="1"/>
          </p:cNvSpPr>
          <p:nvPr>
            <p:ph idx="1"/>
          </p:nvPr>
        </p:nvSpPr>
        <p:spPr>
          <a:xfrm>
            <a:off x="381000" y="1905000"/>
            <a:ext cx="8153400" cy="4343400"/>
          </a:xfrm>
        </p:spPr>
        <p:txBody>
          <a:bodyPr/>
          <a:lstStyle/>
          <a:p>
            <a:pPr eaLnBrk="1" hangingPunct="1">
              <a:lnSpc>
                <a:spcPct val="100000"/>
              </a:lnSpc>
              <a:spcBef>
                <a:spcPts val="0"/>
              </a:spcBef>
            </a:pPr>
            <a:r>
              <a:rPr lang="zh-CN" altLang="en-US" sz="2800" dirty="0"/>
              <a:t>常成员函数</a:t>
            </a:r>
          </a:p>
          <a:p>
            <a:pPr lvl="1" eaLnBrk="1" hangingPunct="1">
              <a:spcBef>
                <a:spcPts val="0"/>
              </a:spcBef>
            </a:pPr>
            <a:r>
              <a:rPr lang="zh-CN" altLang="en-US" sz="2400" dirty="0"/>
              <a:t>使用</a:t>
            </a:r>
            <a:r>
              <a:rPr lang="en-US" altLang="zh-CN" sz="2400" dirty="0" err="1"/>
              <a:t>const</a:t>
            </a:r>
            <a:r>
              <a:rPr lang="zh-CN" altLang="en-US" sz="2400" dirty="0"/>
              <a:t>关键字说明的函数。</a:t>
            </a:r>
          </a:p>
          <a:p>
            <a:pPr lvl="1" eaLnBrk="1" hangingPunct="1">
              <a:spcBef>
                <a:spcPts val="0"/>
              </a:spcBef>
            </a:pPr>
            <a:r>
              <a:rPr lang="zh-CN" altLang="en-US" sz="2400" dirty="0"/>
              <a:t>常成员函数</a:t>
            </a:r>
            <a:r>
              <a:rPr lang="zh-CN" altLang="en-US" sz="2400" dirty="0">
                <a:solidFill>
                  <a:srgbClr val="FF0000"/>
                </a:solidFill>
              </a:rPr>
              <a:t>不更新</a:t>
            </a:r>
            <a:r>
              <a:rPr lang="zh-CN" altLang="en-US" sz="2400" dirty="0"/>
              <a:t>对象的数据成员。</a:t>
            </a:r>
          </a:p>
          <a:p>
            <a:pPr lvl="1" eaLnBrk="1" hangingPunct="1">
              <a:spcBef>
                <a:spcPts val="0"/>
              </a:spcBef>
            </a:pPr>
            <a:r>
              <a:rPr lang="zh-CN" altLang="en-US" sz="2400" dirty="0"/>
              <a:t>常成员函数说明格式：</a:t>
            </a:r>
            <a:br>
              <a:rPr lang="zh-CN" altLang="en-US" sz="2400" dirty="0"/>
            </a:br>
            <a:r>
              <a:rPr lang="zh-CN" altLang="en-US" sz="2400" dirty="0">
                <a:solidFill>
                  <a:schemeClr val="tx2"/>
                </a:solidFill>
              </a:rPr>
              <a:t>类型说明符  函数名（参数表）</a:t>
            </a:r>
            <a:r>
              <a:rPr lang="en-US" altLang="zh-CN" sz="2400" dirty="0" err="1">
                <a:solidFill>
                  <a:schemeClr val="tx2"/>
                </a:solidFill>
              </a:rPr>
              <a:t>const</a:t>
            </a:r>
            <a:r>
              <a:rPr lang="en-US" altLang="zh-CN" sz="2400" dirty="0">
                <a:solidFill>
                  <a:schemeClr val="tx2"/>
                </a:solidFill>
              </a:rPr>
              <a:t>;</a:t>
            </a:r>
            <a:br>
              <a:rPr lang="en-US" altLang="zh-CN" sz="2400" dirty="0"/>
            </a:br>
            <a:r>
              <a:rPr lang="zh-CN" altLang="en-US" sz="2400" dirty="0"/>
              <a:t>这里，</a:t>
            </a:r>
            <a:r>
              <a:rPr lang="en-US" altLang="zh-CN" sz="2400" dirty="0" err="1"/>
              <a:t>const</a:t>
            </a:r>
            <a:r>
              <a:rPr lang="zh-CN" altLang="en-US" sz="2400" dirty="0"/>
              <a:t>是函数类型的一个组成部分，因此在实现部分也要带</a:t>
            </a:r>
            <a:r>
              <a:rPr lang="en-US" altLang="zh-CN" sz="2400" dirty="0" err="1"/>
              <a:t>const</a:t>
            </a:r>
            <a:r>
              <a:rPr lang="zh-CN" altLang="en-US" sz="2400" dirty="0"/>
              <a:t>关键字。</a:t>
            </a:r>
          </a:p>
          <a:p>
            <a:pPr lvl="1" eaLnBrk="1" hangingPunct="1">
              <a:spcBef>
                <a:spcPts val="0"/>
              </a:spcBef>
            </a:pPr>
            <a:r>
              <a:rPr lang="en-US" altLang="zh-CN" sz="2400" dirty="0" err="1"/>
              <a:t>const</a:t>
            </a:r>
            <a:r>
              <a:rPr lang="zh-CN" altLang="en-US" sz="2400" dirty="0"/>
              <a:t>关键字可以被用于参与对重载函数的区分</a:t>
            </a:r>
          </a:p>
          <a:p>
            <a:pPr eaLnBrk="1" hangingPunct="1">
              <a:lnSpc>
                <a:spcPct val="100000"/>
              </a:lnSpc>
              <a:spcBef>
                <a:spcPts val="0"/>
              </a:spcBef>
            </a:pPr>
            <a:r>
              <a:rPr lang="zh-CN" altLang="en-US" dirty="0"/>
              <a:t>通过常对象只能调用它的常成员函数，其它成员函数不能调用。</a:t>
            </a:r>
          </a:p>
          <a:p>
            <a:pPr eaLnBrk="1" hangingPunct="1">
              <a:lnSpc>
                <a:spcPct val="100000"/>
              </a:lnSpc>
              <a:spcBef>
                <a:spcPts val="0"/>
              </a:spcBef>
            </a:pPr>
            <a:r>
              <a:rPr lang="zh-CN" altLang="en-US" sz="2800" dirty="0"/>
              <a:t>常数据成员</a:t>
            </a:r>
          </a:p>
          <a:p>
            <a:pPr lvl="1" eaLnBrk="1" hangingPunct="1">
              <a:spcBef>
                <a:spcPts val="0"/>
              </a:spcBef>
            </a:pPr>
            <a:r>
              <a:rPr lang="zh-CN" altLang="en-US" sz="2400" dirty="0"/>
              <a:t>使用</a:t>
            </a:r>
            <a:r>
              <a:rPr lang="en-US" altLang="zh-CN" sz="2400" dirty="0" err="1"/>
              <a:t>const</a:t>
            </a:r>
            <a:r>
              <a:rPr lang="zh-CN" altLang="en-US" sz="2400" dirty="0"/>
              <a:t>说明的数据成员。</a:t>
            </a:r>
          </a:p>
        </p:txBody>
      </p:sp>
      <p:sp>
        <p:nvSpPr>
          <p:cNvPr id="5" name="标题 4"/>
          <p:cNvSpPr txBox="1">
            <a:spLocks/>
          </p:cNvSpPr>
          <p:nvPr/>
        </p:nvSpPr>
        <p:spPr>
          <a:xfrm>
            <a:off x="914400"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50</a:t>
            </a:fld>
            <a:endParaRPr lang="en-US" altLang="zh-CN" dirty="0"/>
          </a:p>
        </p:txBody>
      </p:sp>
    </p:spTree>
    <p:extLst>
      <p:ext uri="{BB962C8B-B14F-4D97-AF65-F5344CB8AC3E}">
        <p14:creationId xmlns:p14="http://schemas.microsoft.com/office/powerpoint/2010/main" val="112767190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5-7  </a:t>
            </a:r>
            <a:r>
              <a:rPr lang="zh-CN" altLang="en-US"/>
              <a:t>常成员函数举例</a:t>
            </a:r>
          </a:p>
        </p:txBody>
      </p:sp>
      <p:sp>
        <p:nvSpPr>
          <p:cNvPr id="52227" name="内容占位符 2"/>
          <p:cNvSpPr>
            <a:spLocks noGrp="1"/>
          </p:cNvSpPr>
          <p:nvPr>
            <p:ph idx="1"/>
          </p:nvPr>
        </p:nvSpPr>
        <p:spPr>
          <a:xfrm>
            <a:off x="533400" y="1828800"/>
            <a:ext cx="8029575" cy="4552950"/>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en-US" dirty="0">
                <a:ea typeface="宋体" panose="02010600030101010101" pitchFamily="2" charset="-122"/>
              </a:rPr>
              <a:t>#</a:t>
            </a:r>
            <a:r>
              <a:rPr lang="en-US" altLang="zh-CN" dirty="0"/>
              <a:t>include&lt;</a:t>
            </a:r>
            <a:r>
              <a:rPr lang="en-US" altLang="zh-CN" dirty="0" err="1"/>
              <a:t>iostream</a:t>
            </a:r>
            <a:r>
              <a:rPr lang="en-US" altLang="zh-CN" dirty="0"/>
              <a:t>&gt;</a:t>
            </a:r>
          </a:p>
          <a:p>
            <a:pPr eaLnBrk="1" hangingPunct="1">
              <a:lnSpc>
                <a:spcPct val="100000"/>
              </a:lnSpc>
              <a:spcBef>
                <a:spcPts val="0"/>
              </a:spcBef>
              <a:buFont typeface="Georgia" panose="02040502050405020303" pitchFamily="18" charset="0"/>
              <a:buNone/>
            </a:pPr>
            <a:r>
              <a:rPr lang="en-US" altLang="zh-CN" dirty="0"/>
              <a:t>using namespace </a:t>
            </a:r>
            <a:r>
              <a:rPr lang="en-US" altLang="zh-CN" dirty="0" err="1"/>
              <a:t>std</a:t>
            </a:r>
            <a:r>
              <a:rPr lang="en-US" altLang="zh-CN" dirty="0"/>
              <a:t>;</a:t>
            </a:r>
          </a:p>
          <a:p>
            <a:pPr eaLnBrk="1" hangingPunct="1">
              <a:lnSpc>
                <a:spcPct val="100000"/>
              </a:lnSpc>
              <a:spcBef>
                <a:spcPts val="0"/>
              </a:spcBef>
              <a:buFont typeface="Georgia" panose="02040502050405020303" pitchFamily="18" charset="0"/>
              <a:buNone/>
            </a:pPr>
            <a:r>
              <a:rPr lang="en-US" altLang="zh-CN" dirty="0"/>
              <a:t>class R </a:t>
            </a:r>
          </a:p>
          <a:p>
            <a:pPr eaLnBrk="1" hangingPunct="1">
              <a:lnSpc>
                <a:spcPct val="100000"/>
              </a:lnSpc>
              <a:spcBef>
                <a:spcPts val="0"/>
              </a:spcBef>
              <a:buFont typeface="Georgia" panose="02040502050405020303" pitchFamily="18" charset="0"/>
              <a:buNone/>
            </a:pPr>
            <a:r>
              <a:rPr lang="en-US" altLang="zh-CN" dirty="0"/>
              <a:t>{</a:t>
            </a:r>
          </a:p>
          <a:p>
            <a:pPr eaLnBrk="1" hangingPunct="1">
              <a:lnSpc>
                <a:spcPct val="100000"/>
              </a:lnSpc>
              <a:spcBef>
                <a:spcPts val="0"/>
              </a:spcBef>
              <a:buFont typeface="Georgia" panose="02040502050405020303" pitchFamily="18" charset="0"/>
              <a:buNone/>
            </a:pPr>
            <a:r>
              <a:rPr lang="en-US" altLang="zh-CN" dirty="0"/>
              <a:t>public:</a:t>
            </a:r>
          </a:p>
          <a:p>
            <a:pPr eaLnBrk="1" hangingPunct="1">
              <a:lnSpc>
                <a:spcPct val="100000"/>
              </a:lnSpc>
              <a:spcBef>
                <a:spcPts val="0"/>
              </a:spcBef>
              <a:buFont typeface="Georgia" panose="02040502050405020303" pitchFamily="18" charset="0"/>
              <a:buNone/>
            </a:pPr>
            <a:r>
              <a:rPr lang="en-US" altLang="zh-CN" dirty="0"/>
              <a:t>  R(</a:t>
            </a:r>
            <a:r>
              <a:rPr lang="en-US" altLang="zh-CN" dirty="0" err="1"/>
              <a:t>int</a:t>
            </a:r>
            <a:r>
              <a:rPr lang="en-US" altLang="zh-CN" dirty="0"/>
              <a:t> r1, </a:t>
            </a:r>
            <a:r>
              <a:rPr lang="en-US" altLang="zh-CN" dirty="0" err="1"/>
              <a:t>int</a:t>
            </a:r>
            <a:r>
              <a:rPr lang="en-US" altLang="zh-CN" dirty="0"/>
              <a:t> r2) : r1(r1), r2(r2) { }</a:t>
            </a:r>
          </a:p>
          <a:p>
            <a:pPr eaLnBrk="1" hangingPunct="1">
              <a:lnSpc>
                <a:spcPct val="100000"/>
              </a:lnSpc>
              <a:spcBef>
                <a:spcPts val="0"/>
              </a:spcBef>
              <a:buFont typeface="Georgia" panose="02040502050405020303" pitchFamily="18" charset="0"/>
              <a:buNone/>
            </a:pPr>
            <a:r>
              <a:rPr lang="en-US" altLang="zh-CN" dirty="0"/>
              <a:t>  void print();</a:t>
            </a:r>
          </a:p>
          <a:p>
            <a:pPr eaLnBrk="1" hangingPunct="1">
              <a:lnSpc>
                <a:spcPct val="100000"/>
              </a:lnSpc>
              <a:spcBef>
                <a:spcPts val="0"/>
              </a:spcBef>
              <a:buFont typeface="Georgia" panose="02040502050405020303" pitchFamily="18" charset="0"/>
              <a:buNone/>
            </a:pPr>
            <a:r>
              <a:rPr lang="en-US" altLang="zh-CN" dirty="0"/>
              <a:t>  void print() </a:t>
            </a:r>
            <a:r>
              <a:rPr lang="en-US" altLang="zh-CN" dirty="0" err="1">
                <a:solidFill>
                  <a:schemeClr val="tx2"/>
                </a:solidFill>
              </a:rPr>
              <a:t>const</a:t>
            </a:r>
            <a:r>
              <a:rPr lang="en-US" altLang="zh-CN" dirty="0"/>
              <a:t>;</a:t>
            </a:r>
          </a:p>
          <a:p>
            <a:pPr eaLnBrk="1" hangingPunct="1">
              <a:lnSpc>
                <a:spcPct val="100000"/>
              </a:lnSpc>
              <a:spcBef>
                <a:spcPts val="0"/>
              </a:spcBef>
              <a:buFont typeface="Georgia" panose="02040502050405020303" pitchFamily="18" charset="0"/>
              <a:buNone/>
            </a:pPr>
            <a:r>
              <a:rPr lang="en-US" altLang="zh-CN" dirty="0"/>
              <a:t>private:</a:t>
            </a:r>
          </a:p>
          <a:p>
            <a:pPr eaLnBrk="1" hangingPunct="1">
              <a:lnSpc>
                <a:spcPct val="100000"/>
              </a:lnSpc>
              <a:spcBef>
                <a:spcPts val="0"/>
              </a:spcBef>
              <a:buFont typeface="Georgia" panose="02040502050405020303" pitchFamily="18" charset="0"/>
              <a:buNone/>
            </a:pPr>
            <a:r>
              <a:rPr lang="en-US" altLang="zh-CN" dirty="0"/>
              <a:t>  </a:t>
            </a:r>
            <a:r>
              <a:rPr lang="en-US" altLang="zh-CN" dirty="0" err="1"/>
              <a:t>int</a:t>
            </a:r>
            <a:r>
              <a:rPr lang="en-US" altLang="zh-CN" dirty="0"/>
              <a:t> r1, r2;</a:t>
            </a:r>
          </a:p>
          <a:p>
            <a:pPr eaLnBrk="1" hangingPunct="1">
              <a:lnSpc>
                <a:spcPct val="100000"/>
              </a:lnSpc>
              <a:spcBef>
                <a:spcPts val="0"/>
              </a:spcBef>
              <a:buFont typeface="Georgia" panose="02040502050405020303" pitchFamily="18" charset="0"/>
              <a:buNone/>
            </a:pPr>
            <a:r>
              <a:rPr lang="en-US" altLang="zh-CN" dirty="0"/>
              <a:t>};</a:t>
            </a:r>
          </a:p>
        </p:txBody>
      </p:sp>
      <p:sp>
        <p:nvSpPr>
          <p:cNvPr id="5" name="标题 4"/>
          <p:cNvSpPr txBox="1">
            <a:spLocks/>
          </p:cNvSpPr>
          <p:nvPr/>
        </p:nvSpPr>
        <p:spPr>
          <a:xfrm>
            <a:off x="600075" y="257175"/>
            <a:ext cx="785812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5.5.2 </a:t>
            </a:r>
            <a:r>
              <a:rPr lang="zh-CN" altLang="en-US" dirty="0"/>
              <a:t>用</a:t>
            </a:r>
            <a:r>
              <a:rPr lang="en-US" altLang="zh-CN" dirty="0"/>
              <a:t>const</a:t>
            </a:r>
            <a:r>
              <a:rPr lang="zh-CN" altLang="en-US" dirty="0"/>
              <a:t>修饰的对象成员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51</a:t>
            </a:fld>
            <a:endParaRPr lang="en-US" altLang="zh-CN" dirty="0"/>
          </a:p>
        </p:txBody>
      </p:sp>
    </p:spTree>
    <p:extLst>
      <p:ext uri="{BB962C8B-B14F-4D97-AF65-F5344CB8AC3E}">
        <p14:creationId xmlns:p14="http://schemas.microsoft.com/office/powerpoint/2010/main" val="385661348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5-7</a:t>
            </a:r>
            <a:r>
              <a:rPr lang="zh-CN" altLang="en-US" dirty="0"/>
              <a:t>（续）</a:t>
            </a:r>
          </a:p>
        </p:txBody>
      </p:sp>
      <p:sp>
        <p:nvSpPr>
          <p:cNvPr id="3" name="内容占位符 2"/>
          <p:cNvSpPr>
            <a:spLocks noGrp="1"/>
          </p:cNvSpPr>
          <p:nvPr>
            <p:ph idx="1"/>
          </p:nvPr>
        </p:nvSpPr>
        <p:spPr>
          <a:xfrm>
            <a:off x="600074" y="1828800"/>
            <a:ext cx="7858125" cy="4648200"/>
          </a:xfrm>
          <a:solidFill>
            <a:srgbClr val="85FFFF"/>
          </a:solidFill>
        </p:spPr>
        <p:txBody>
          <a:bodyPr>
            <a:normAutofit fontScale="92500" lnSpcReduction="10000"/>
          </a:bodyPr>
          <a:lstStyle/>
          <a:p>
            <a:pPr marL="365760" indent="-256032" eaLnBrk="1" fontAlgn="auto" hangingPunct="1">
              <a:lnSpc>
                <a:spcPct val="90000"/>
              </a:lnSpc>
              <a:spcAft>
                <a:spcPts val="0"/>
              </a:spcAft>
              <a:buClr>
                <a:schemeClr val="accent3"/>
              </a:buClr>
              <a:buFont typeface="Georgia"/>
              <a:buNone/>
              <a:defRPr/>
            </a:pPr>
            <a:r>
              <a:rPr lang="en-US" altLang="zh-CN" dirty="0"/>
              <a:t>void R::print() {</a:t>
            </a:r>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cout</a:t>
            </a:r>
            <a:r>
              <a:rPr lang="en-US" altLang="zh-CN" dirty="0"/>
              <a:t> &lt;&lt; r1 &lt;&lt; ":" &lt;&lt; r2 &lt;&lt; </a:t>
            </a:r>
            <a:r>
              <a:rPr lang="en-US" altLang="zh-CN" dirty="0" err="1"/>
              <a:t>endl</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void R::print() const {</a:t>
            </a:r>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cout</a:t>
            </a:r>
            <a:r>
              <a:rPr lang="en-US" altLang="zh-CN" dirty="0"/>
              <a:t> &lt;&lt; r1 &lt;&lt; ";" &lt;&lt; r2 &lt;&lt; </a:t>
            </a:r>
            <a:r>
              <a:rPr lang="en-US" altLang="zh-CN" dirty="0" err="1"/>
              <a:t>endl</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err="1"/>
              <a:t>int</a:t>
            </a:r>
            <a:r>
              <a:rPr lang="en-US" altLang="zh-CN" dirty="0"/>
              <a:t> main() {</a:t>
            </a:r>
          </a:p>
          <a:p>
            <a:pPr marL="365760" indent="-256032" eaLnBrk="1" fontAlgn="auto" hangingPunct="1">
              <a:lnSpc>
                <a:spcPct val="90000"/>
              </a:lnSpc>
              <a:spcAft>
                <a:spcPts val="0"/>
              </a:spcAft>
              <a:buClr>
                <a:schemeClr val="accent3"/>
              </a:buClr>
              <a:buFont typeface="Georgia"/>
              <a:buNone/>
              <a:defRPr/>
            </a:pPr>
            <a:r>
              <a:rPr lang="en-US" altLang="zh-CN" dirty="0"/>
              <a:t>  R a(5,4);</a:t>
            </a:r>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a.print</a:t>
            </a:r>
            <a:r>
              <a:rPr lang="en-US" altLang="zh-CN" dirty="0"/>
              <a:t>(); //</a:t>
            </a:r>
            <a:r>
              <a:rPr lang="zh-CN" altLang="zh-CN" dirty="0"/>
              <a:t>调用</a:t>
            </a:r>
            <a:r>
              <a:rPr lang="en-US" altLang="zh-CN" dirty="0"/>
              <a:t>void print()</a:t>
            </a:r>
          </a:p>
          <a:p>
            <a:pPr marL="365760" indent="-256032" eaLnBrk="1" fontAlgn="auto" hangingPunct="1">
              <a:lnSpc>
                <a:spcPct val="90000"/>
              </a:lnSpc>
              <a:spcAft>
                <a:spcPts val="0"/>
              </a:spcAft>
              <a:buClr>
                <a:schemeClr val="accent3"/>
              </a:buClr>
              <a:buFont typeface="Georgia"/>
              <a:buNone/>
              <a:defRPr/>
            </a:pPr>
            <a:r>
              <a:rPr lang="en-US" altLang="zh-CN" dirty="0">
                <a:solidFill>
                  <a:srgbClr val="C00000"/>
                </a:solidFill>
              </a:rPr>
              <a:t>  const R b(20,52);  </a:t>
            </a:r>
          </a:p>
          <a:p>
            <a:pPr marL="365760" indent="-256032" eaLnBrk="1" fontAlgn="auto" hangingPunct="1">
              <a:lnSpc>
                <a:spcPct val="90000"/>
              </a:lnSpc>
              <a:spcAft>
                <a:spcPts val="0"/>
              </a:spcAft>
              <a:buClr>
                <a:schemeClr val="accent3"/>
              </a:buClr>
              <a:buFont typeface="Georgia"/>
              <a:buNone/>
              <a:defRPr/>
            </a:pPr>
            <a:r>
              <a:rPr lang="en-US" altLang="zh-CN" dirty="0">
                <a:solidFill>
                  <a:srgbClr val="C00000"/>
                </a:solidFill>
              </a:rPr>
              <a:t>  </a:t>
            </a:r>
            <a:r>
              <a:rPr lang="en-US" altLang="zh-CN" dirty="0" err="1">
                <a:solidFill>
                  <a:srgbClr val="C00000"/>
                </a:solidFill>
              </a:rPr>
              <a:t>b.print</a:t>
            </a:r>
            <a:r>
              <a:rPr lang="en-US" altLang="zh-CN" dirty="0">
                <a:solidFill>
                  <a:srgbClr val="C00000"/>
                </a:solidFill>
              </a:rPr>
              <a:t>(); </a:t>
            </a:r>
            <a:r>
              <a:rPr lang="en-US" altLang="zh-CN" dirty="0"/>
              <a:t>//</a:t>
            </a:r>
            <a:r>
              <a:rPr lang="zh-CN" altLang="zh-CN" dirty="0"/>
              <a:t>调用</a:t>
            </a:r>
            <a:r>
              <a:rPr lang="en-US" altLang="zh-CN" dirty="0">
                <a:solidFill>
                  <a:srgbClr val="C00000"/>
                </a:solidFill>
              </a:rPr>
              <a:t>void print() const</a:t>
            </a:r>
          </a:p>
          <a:p>
            <a:pPr marL="365760" indent="-256032" eaLnBrk="1" fontAlgn="auto" hangingPunct="1">
              <a:lnSpc>
                <a:spcPct val="90000"/>
              </a:lnSpc>
              <a:spcAft>
                <a:spcPts val="0"/>
              </a:spcAft>
              <a:buClr>
                <a:schemeClr val="accent3"/>
              </a:buClr>
              <a:buFont typeface="Georgia"/>
              <a:buNone/>
              <a:defRPr/>
            </a:pPr>
            <a:r>
              <a:rPr lang="en-US" altLang="zh-CN" dirty="0">
                <a:solidFill>
                  <a:srgbClr val="99FFCC"/>
                </a:solidFill>
              </a:rPr>
              <a:t>	</a:t>
            </a:r>
            <a:r>
              <a:rPr lang="en-US" altLang="zh-CN" dirty="0">
                <a:solidFill>
                  <a:srgbClr val="C00000"/>
                </a:solidFill>
              </a:rPr>
              <a:t>return 0;</a:t>
            </a:r>
          </a:p>
          <a:p>
            <a:pPr marL="365760" indent="-256032" eaLnBrk="1" fontAlgn="auto" hangingPunct="1">
              <a:lnSpc>
                <a:spcPct val="90000"/>
              </a:lnSpc>
              <a:spcAft>
                <a:spcPts val="0"/>
              </a:spcAft>
              <a:buClr>
                <a:schemeClr val="accent3"/>
              </a:buClr>
              <a:buFont typeface="Georgia"/>
              <a:buNone/>
              <a:defRPr/>
            </a:pPr>
            <a:r>
              <a:rPr lang="en-US" altLang="zh-CN" dirty="0"/>
              <a:t>}</a:t>
            </a:r>
          </a:p>
        </p:txBody>
      </p:sp>
      <p:sp>
        <p:nvSpPr>
          <p:cNvPr id="53254" name="TextBox 5"/>
          <p:cNvSpPr txBox="1">
            <a:spLocks noChangeArrowheads="1"/>
          </p:cNvSpPr>
          <p:nvPr/>
        </p:nvSpPr>
        <p:spPr bwMode="auto">
          <a:xfrm>
            <a:off x="6886575" y="1847850"/>
            <a:ext cx="1571625"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dirty="0">
                <a:latin typeface="Consolas" panose="020B0609020204030204" pitchFamily="49" charset="0"/>
              </a:rPr>
              <a:t>运行结果：</a:t>
            </a:r>
            <a:endParaRPr lang="en-US" altLang="zh-CN" dirty="0">
              <a:latin typeface="Consolas" panose="020B0609020204030204" pitchFamily="49" charset="0"/>
            </a:endParaRPr>
          </a:p>
          <a:p>
            <a:pPr eaLnBrk="1" hangingPunct="1"/>
            <a:r>
              <a:rPr lang="en-US" altLang="zh-CN" dirty="0">
                <a:latin typeface="Consolas" panose="020B0609020204030204" pitchFamily="49" charset="0"/>
              </a:rPr>
              <a:t>5:4</a:t>
            </a:r>
            <a:endParaRPr lang="zh-CN" altLang="en-US" dirty="0">
              <a:latin typeface="Consolas" panose="020B0609020204030204" pitchFamily="49" charset="0"/>
            </a:endParaRPr>
          </a:p>
          <a:p>
            <a:pPr eaLnBrk="1" hangingPunct="1"/>
            <a:r>
              <a:rPr lang="en-US" altLang="zh-CN" dirty="0">
                <a:latin typeface="Consolas" panose="020B0609020204030204" pitchFamily="49" charset="0"/>
              </a:rPr>
              <a:t>20;52</a:t>
            </a:r>
            <a:endParaRPr lang="zh-CN" altLang="en-US" dirty="0">
              <a:latin typeface="Consolas" panose="020B0609020204030204" pitchFamily="49" charset="0"/>
            </a:endParaRP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52</a:t>
            </a:fld>
            <a:endParaRPr lang="en-US" altLang="zh-CN" dirty="0"/>
          </a:p>
        </p:txBody>
      </p:sp>
      <p:sp>
        <p:nvSpPr>
          <p:cNvPr id="8" name="标题 4"/>
          <p:cNvSpPr txBox="1">
            <a:spLocks/>
          </p:cNvSpPr>
          <p:nvPr/>
        </p:nvSpPr>
        <p:spPr>
          <a:xfrm>
            <a:off x="600075" y="257175"/>
            <a:ext cx="785812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5.5.2 </a:t>
            </a:r>
            <a:r>
              <a:rPr lang="zh-CN" altLang="en-US" dirty="0"/>
              <a:t>用</a:t>
            </a:r>
            <a:r>
              <a:rPr lang="en-US" altLang="zh-CN" dirty="0"/>
              <a:t>const</a:t>
            </a:r>
            <a:r>
              <a:rPr lang="zh-CN" altLang="en-US" dirty="0"/>
              <a:t>修饰的对象成员</a:t>
            </a:r>
          </a:p>
        </p:txBody>
      </p:sp>
    </p:spTree>
    <p:extLst>
      <p:ext uri="{BB962C8B-B14F-4D97-AF65-F5344CB8AC3E}">
        <p14:creationId xmlns:p14="http://schemas.microsoft.com/office/powerpoint/2010/main" val="385412284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5-8  </a:t>
            </a:r>
            <a:r>
              <a:rPr lang="zh-CN" altLang="en-US" dirty="0"/>
              <a:t>常数据成员举例</a:t>
            </a:r>
          </a:p>
        </p:txBody>
      </p:sp>
      <p:sp>
        <p:nvSpPr>
          <p:cNvPr id="54275" name="内容占位符 2"/>
          <p:cNvSpPr>
            <a:spLocks noGrp="1"/>
          </p:cNvSpPr>
          <p:nvPr>
            <p:ph idx="1"/>
          </p:nvPr>
        </p:nvSpPr>
        <p:spPr>
          <a:xfrm>
            <a:off x="600075" y="1905000"/>
            <a:ext cx="7934325" cy="4476750"/>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dirty="0"/>
              <a:t>#include &lt;</a:t>
            </a:r>
            <a:r>
              <a:rPr lang="en-US" altLang="zh-CN" dirty="0" err="1"/>
              <a:t>iostream</a:t>
            </a:r>
            <a:r>
              <a:rPr lang="en-US" altLang="zh-CN" dirty="0"/>
              <a:t>&gt;</a:t>
            </a:r>
          </a:p>
          <a:p>
            <a:pPr eaLnBrk="1" hangingPunct="1">
              <a:lnSpc>
                <a:spcPct val="100000"/>
              </a:lnSpc>
              <a:spcBef>
                <a:spcPts val="0"/>
              </a:spcBef>
              <a:buFont typeface="Georgia" panose="02040502050405020303" pitchFamily="18" charset="0"/>
              <a:buNone/>
            </a:pPr>
            <a:r>
              <a:rPr lang="en-US" altLang="zh-CN" dirty="0"/>
              <a:t>using namespace </a:t>
            </a:r>
            <a:r>
              <a:rPr lang="en-US" altLang="zh-CN" dirty="0" err="1"/>
              <a:t>std</a:t>
            </a:r>
            <a:r>
              <a:rPr lang="en-US" altLang="zh-CN" dirty="0"/>
              <a:t>;</a:t>
            </a:r>
          </a:p>
          <a:p>
            <a:pPr eaLnBrk="1" hangingPunct="1">
              <a:lnSpc>
                <a:spcPct val="100000"/>
              </a:lnSpc>
              <a:spcBef>
                <a:spcPts val="0"/>
              </a:spcBef>
              <a:buFont typeface="Georgia" panose="02040502050405020303" pitchFamily="18" charset="0"/>
              <a:buNone/>
            </a:pPr>
            <a:r>
              <a:rPr lang="en-US" altLang="zh-CN" dirty="0"/>
              <a:t>class A {</a:t>
            </a:r>
          </a:p>
          <a:p>
            <a:pPr eaLnBrk="1" hangingPunct="1">
              <a:lnSpc>
                <a:spcPct val="100000"/>
              </a:lnSpc>
              <a:spcBef>
                <a:spcPts val="0"/>
              </a:spcBef>
              <a:buFont typeface="Georgia" panose="02040502050405020303" pitchFamily="18" charset="0"/>
              <a:buNone/>
            </a:pPr>
            <a:r>
              <a:rPr lang="en-US" altLang="zh-CN" dirty="0"/>
              <a:t>public:</a:t>
            </a:r>
          </a:p>
          <a:p>
            <a:pPr eaLnBrk="1" hangingPunct="1">
              <a:lnSpc>
                <a:spcPct val="100000"/>
              </a:lnSpc>
              <a:spcBef>
                <a:spcPts val="0"/>
              </a:spcBef>
              <a:buFont typeface="Georgia" panose="02040502050405020303" pitchFamily="18" charset="0"/>
              <a:buNone/>
            </a:pPr>
            <a:r>
              <a:rPr lang="en-US" altLang="zh-CN" dirty="0"/>
              <a:t>	A(</a:t>
            </a:r>
            <a:r>
              <a:rPr lang="en-US" altLang="zh-CN" dirty="0" err="1"/>
              <a:t>int</a:t>
            </a:r>
            <a:r>
              <a:rPr lang="en-US" altLang="zh-CN" dirty="0"/>
              <a:t> </a:t>
            </a:r>
            <a:r>
              <a:rPr lang="en-US" altLang="zh-CN" dirty="0" err="1"/>
              <a:t>i</a:t>
            </a:r>
            <a:r>
              <a:rPr lang="en-US" altLang="zh-CN" dirty="0"/>
              <a:t>);</a:t>
            </a:r>
          </a:p>
          <a:p>
            <a:pPr eaLnBrk="1" hangingPunct="1">
              <a:lnSpc>
                <a:spcPct val="100000"/>
              </a:lnSpc>
              <a:spcBef>
                <a:spcPts val="0"/>
              </a:spcBef>
              <a:buFont typeface="Georgia" panose="02040502050405020303" pitchFamily="18" charset="0"/>
              <a:buNone/>
            </a:pPr>
            <a:r>
              <a:rPr lang="en-US" altLang="zh-CN" dirty="0"/>
              <a:t>	void print();</a:t>
            </a:r>
          </a:p>
          <a:p>
            <a:pPr eaLnBrk="1" hangingPunct="1">
              <a:lnSpc>
                <a:spcPct val="100000"/>
              </a:lnSpc>
              <a:spcBef>
                <a:spcPts val="0"/>
              </a:spcBef>
              <a:buFont typeface="Georgia" panose="02040502050405020303" pitchFamily="18" charset="0"/>
              <a:buNone/>
            </a:pPr>
            <a:r>
              <a:rPr lang="en-US" altLang="zh-CN" dirty="0"/>
              <a:t>	</a:t>
            </a:r>
            <a:r>
              <a:rPr lang="en-US" altLang="zh-CN" dirty="0" err="1"/>
              <a:t>const</a:t>
            </a:r>
            <a:r>
              <a:rPr lang="en-US" altLang="zh-CN" dirty="0"/>
              <a:t> </a:t>
            </a:r>
            <a:r>
              <a:rPr lang="en-US" altLang="zh-CN" dirty="0" err="1"/>
              <a:t>int</a:t>
            </a:r>
            <a:r>
              <a:rPr lang="en-US" altLang="zh-CN" dirty="0"/>
              <a:t> &amp;r;</a:t>
            </a:r>
          </a:p>
          <a:p>
            <a:pPr eaLnBrk="1" hangingPunct="1">
              <a:lnSpc>
                <a:spcPct val="100000"/>
              </a:lnSpc>
              <a:spcBef>
                <a:spcPts val="0"/>
              </a:spcBef>
              <a:buFont typeface="Georgia" panose="02040502050405020303" pitchFamily="18" charset="0"/>
              <a:buNone/>
            </a:pPr>
            <a:r>
              <a:rPr lang="en-US" altLang="zh-CN" dirty="0"/>
              <a:t>private:</a:t>
            </a:r>
          </a:p>
          <a:p>
            <a:pPr eaLnBrk="1" hangingPunct="1">
              <a:lnSpc>
                <a:spcPct val="100000"/>
              </a:lnSpc>
              <a:spcBef>
                <a:spcPts val="0"/>
              </a:spcBef>
              <a:buFont typeface="Georgia" panose="02040502050405020303" pitchFamily="18" charset="0"/>
              <a:buNone/>
            </a:pPr>
            <a:r>
              <a:rPr lang="en-US" altLang="zh-CN" dirty="0"/>
              <a:t>	</a:t>
            </a:r>
            <a:r>
              <a:rPr lang="en-US" altLang="zh-CN" dirty="0" err="1"/>
              <a:t>const</a:t>
            </a:r>
            <a:r>
              <a:rPr lang="en-US" altLang="zh-CN" dirty="0"/>
              <a:t> </a:t>
            </a:r>
            <a:r>
              <a:rPr lang="en-US" altLang="zh-CN" dirty="0" err="1"/>
              <a:t>int</a:t>
            </a:r>
            <a:r>
              <a:rPr lang="en-US" altLang="zh-CN" dirty="0"/>
              <a:t> a;</a:t>
            </a:r>
          </a:p>
          <a:p>
            <a:pPr eaLnBrk="1" hangingPunct="1">
              <a:lnSpc>
                <a:spcPct val="100000"/>
              </a:lnSpc>
              <a:spcBef>
                <a:spcPts val="0"/>
              </a:spcBef>
              <a:buFont typeface="Georgia" panose="02040502050405020303" pitchFamily="18" charset="0"/>
              <a:buNone/>
            </a:pPr>
            <a:r>
              <a:rPr lang="en-US" altLang="zh-CN" dirty="0"/>
              <a:t>	static </a:t>
            </a:r>
            <a:r>
              <a:rPr lang="en-US" altLang="zh-CN" dirty="0" err="1"/>
              <a:t>const</a:t>
            </a:r>
            <a:r>
              <a:rPr lang="en-US" altLang="zh-CN" dirty="0"/>
              <a:t> </a:t>
            </a:r>
            <a:r>
              <a:rPr lang="en-US" altLang="zh-CN" dirty="0" err="1"/>
              <a:t>int</a:t>
            </a:r>
            <a:r>
              <a:rPr lang="en-US" altLang="zh-CN" dirty="0"/>
              <a:t> </a:t>
            </a:r>
            <a:r>
              <a:rPr lang="en-US" altLang="zh-CN" dirty="0">
                <a:solidFill>
                  <a:schemeClr val="tx2"/>
                </a:solidFill>
              </a:rPr>
              <a:t>b</a:t>
            </a:r>
            <a:r>
              <a:rPr lang="en-US" altLang="zh-CN" dirty="0"/>
              <a:t>;  //</a:t>
            </a:r>
            <a:r>
              <a:rPr lang="zh-CN" altLang="en-US" dirty="0">
                <a:solidFill>
                  <a:srgbClr val="FF0000"/>
                </a:solidFill>
              </a:rPr>
              <a:t>静态常数据成员</a:t>
            </a:r>
          </a:p>
          <a:p>
            <a:pPr eaLnBrk="1" hangingPunct="1">
              <a:lnSpc>
                <a:spcPct val="100000"/>
              </a:lnSpc>
              <a:spcBef>
                <a:spcPts val="0"/>
              </a:spcBef>
              <a:buFont typeface="Georgia" panose="02040502050405020303" pitchFamily="18" charset="0"/>
              <a:buNone/>
            </a:pPr>
            <a:r>
              <a:rPr lang="en-US" altLang="zh-CN"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53</a:t>
            </a:fld>
            <a:endParaRPr lang="en-US" altLang="zh-CN" dirty="0"/>
          </a:p>
        </p:txBody>
      </p:sp>
      <p:sp>
        <p:nvSpPr>
          <p:cNvPr id="7" name="标题 4"/>
          <p:cNvSpPr txBox="1">
            <a:spLocks/>
          </p:cNvSpPr>
          <p:nvPr/>
        </p:nvSpPr>
        <p:spPr>
          <a:xfrm>
            <a:off x="600075" y="257175"/>
            <a:ext cx="785812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5.5.2 </a:t>
            </a:r>
            <a:r>
              <a:rPr lang="zh-CN" altLang="en-US" dirty="0"/>
              <a:t>用</a:t>
            </a:r>
            <a:r>
              <a:rPr lang="en-US" altLang="zh-CN" dirty="0"/>
              <a:t>const</a:t>
            </a:r>
            <a:r>
              <a:rPr lang="zh-CN" altLang="en-US" dirty="0"/>
              <a:t>修饰的对象成员</a:t>
            </a:r>
          </a:p>
        </p:txBody>
      </p:sp>
    </p:spTree>
    <p:extLst>
      <p:ext uri="{BB962C8B-B14F-4D97-AF65-F5344CB8AC3E}">
        <p14:creationId xmlns:p14="http://schemas.microsoft.com/office/powerpoint/2010/main" val="166311283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1587" y="950913"/>
            <a:ext cx="6704013" cy="954087"/>
          </a:xfrm>
        </p:spPr>
        <p:txBody>
          <a:bodyPr/>
          <a:lstStyle/>
          <a:p>
            <a:pPr algn="l" eaLnBrk="1" hangingPunct="1"/>
            <a:r>
              <a:rPr lang="zh-CN" altLang="en-US" dirty="0"/>
              <a:t>例</a:t>
            </a:r>
            <a:r>
              <a:rPr lang="en-US" altLang="zh-CN" dirty="0"/>
              <a:t>5-8</a:t>
            </a:r>
            <a:r>
              <a:rPr lang="zh-CN" altLang="en-US" dirty="0"/>
              <a:t>（续）</a:t>
            </a:r>
          </a:p>
        </p:txBody>
      </p:sp>
      <p:sp>
        <p:nvSpPr>
          <p:cNvPr id="3" name="内容占位符 2"/>
          <p:cNvSpPr>
            <a:spLocks noGrp="1"/>
          </p:cNvSpPr>
          <p:nvPr>
            <p:ph idx="1"/>
          </p:nvPr>
        </p:nvSpPr>
        <p:spPr>
          <a:xfrm>
            <a:off x="600075" y="1905000"/>
            <a:ext cx="7934325" cy="4476750"/>
          </a:xfrm>
          <a:solidFill>
            <a:srgbClr val="85FFFF"/>
          </a:solidFill>
        </p:spPr>
        <p:txBody>
          <a:bodyPr>
            <a:normAutofit fontScale="92500" lnSpcReduction="20000"/>
          </a:bodyPr>
          <a:lstStyle/>
          <a:p>
            <a:pPr marL="365760" indent="-256032" eaLnBrk="1" fontAlgn="auto" hangingPunct="1">
              <a:lnSpc>
                <a:spcPct val="120000"/>
              </a:lnSpc>
              <a:spcBef>
                <a:spcPts val="0"/>
              </a:spcBef>
              <a:spcAft>
                <a:spcPts val="0"/>
              </a:spcAft>
              <a:buClr>
                <a:schemeClr val="accent3"/>
              </a:buClr>
              <a:buFont typeface="Georgia"/>
              <a:buNone/>
              <a:defRPr/>
            </a:pPr>
            <a:r>
              <a:rPr lang="en-US" altLang="zh-CN" dirty="0"/>
              <a:t>const </a:t>
            </a:r>
            <a:r>
              <a:rPr lang="en-US" altLang="zh-CN" dirty="0" err="1"/>
              <a:t>int</a:t>
            </a:r>
            <a:r>
              <a:rPr lang="en-US" altLang="zh-CN" dirty="0"/>
              <a:t> A::b=10; </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A::A(int </a:t>
            </a:r>
            <a:r>
              <a:rPr lang="en-US" altLang="zh-CN" dirty="0" err="1"/>
              <a:t>i</a:t>
            </a:r>
            <a:r>
              <a:rPr lang="en-US" altLang="zh-CN" dirty="0"/>
              <a:t>) : a(</a:t>
            </a:r>
            <a:r>
              <a:rPr lang="en-US" altLang="zh-CN" dirty="0" err="1"/>
              <a:t>i</a:t>
            </a:r>
            <a:r>
              <a:rPr lang="en-US" altLang="zh-CN" dirty="0"/>
              <a:t>), r(a){ }</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void A::print() {</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  </a:t>
            </a:r>
            <a:r>
              <a:rPr lang="en-US" altLang="zh-CN" dirty="0" err="1"/>
              <a:t>cout</a:t>
            </a:r>
            <a:r>
              <a:rPr lang="en-US" altLang="zh-CN" dirty="0"/>
              <a:t> &lt;&lt; a &lt;&lt; ":" &lt;&lt; b &lt;&lt;</a:t>
            </a:r>
            <a:r>
              <a:rPr lang="en-US" altLang="zh-CN" dirty="0" err="1"/>
              <a:t>endl</a:t>
            </a:r>
            <a:r>
              <a:rPr lang="en-US" altLang="zh-CN" dirty="0"/>
              <a:t>;</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err="1"/>
              <a:t>int</a:t>
            </a:r>
            <a:r>
              <a:rPr lang="en-US" altLang="zh-CN" dirty="0"/>
              <a:t> main() {</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a:t>
            </a:r>
            <a:r>
              <a:rPr lang="zh-CN" altLang="en-US" dirty="0"/>
              <a:t>建立对象</a:t>
            </a:r>
            <a:r>
              <a:rPr lang="en-US" altLang="zh-CN" dirty="0"/>
              <a:t>a</a:t>
            </a:r>
            <a:r>
              <a:rPr lang="zh-CN" altLang="en-US" dirty="0"/>
              <a:t>和</a:t>
            </a:r>
            <a:r>
              <a:rPr lang="en-US" altLang="zh-CN" dirty="0"/>
              <a:t>b</a:t>
            </a:r>
            <a:r>
              <a:rPr lang="zh-CN" altLang="en-US" dirty="0"/>
              <a:t>，并以</a:t>
            </a:r>
            <a:r>
              <a:rPr lang="en-US" altLang="zh-CN" dirty="0"/>
              <a:t>100</a:t>
            </a:r>
            <a:r>
              <a:rPr lang="zh-CN" altLang="en-US" dirty="0"/>
              <a:t>和</a:t>
            </a:r>
            <a:r>
              <a:rPr lang="en-US" altLang="zh-CN" dirty="0"/>
              <a:t>0</a:t>
            </a:r>
            <a:r>
              <a:rPr lang="zh-CN" altLang="en-US" dirty="0"/>
              <a:t>作为初值，分别调用构造函数，通过构造函数的初始化列表给对象的常数据成员赋初值*</a:t>
            </a:r>
            <a:r>
              <a:rPr lang="en-US" altLang="zh-CN" dirty="0"/>
              <a:t>/</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  A a1(100), a2(0);</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  a1.print();</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  a2.print();</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  return 0;</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a:t>
            </a:r>
          </a:p>
        </p:txBody>
      </p:sp>
      <p:sp>
        <p:nvSpPr>
          <p:cNvPr id="55302" name="TextBox 5"/>
          <p:cNvSpPr txBox="1">
            <a:spLocks noChangeArrowheads="1"/>
          </p:cNvSpPr>
          <p:nvPr/>
        </p:nvSpPr>
        <p:spPr bwMode="auto">
          <a:xfrm>
            <a:off x="6962775" y="5181600"/>
            <a:ext cx="1571625"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a:latin typeface="Consolas" panose="020B0609020204030204" pitchFamily="49" charset="0"/>
              </a:rPr>
              <a:t>运行结果：</a:t>
            </a:r>
            <a:endParaRPr lang="en-US" altLang="zh-CN">
              <a:latin typeface="Consolas" panose="020B0609020204030204" pitchFamily="49" charset="0"/>
            </a:endParaRPr>
          </a:p>
          <a:p>
            <a:pPr eaLnBrk="1" hangingPunct="1"/>
            <a:r>
              <a:rPr lang="en-US" altLang="zh-CN"/>
              <a:t>100:10</a:t>
            </a:r>
            <a:endParaRPr lang="zh-CN" altLang="en-US"/>
          </a:p>
          <a:p>
            <a:pPr eaLnBrk="1" hangingPunct="1"/>
            <a:r>
              <a:rPr lang="en-US" altLang="zh-CN"/>
              <a:t>0:10</a:t>
            </a:r>
            <a:endParaRPr lang="zh-CN" altLang="en-US"/>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54</a:t>
            </a:fld>
            <a:endParaRPr lang="en-US" altLang="zh-CN" dirty="0"/>
          </a:p>
        </p:txBody>
      </p:sp>
      <p:sp>
        <p:nvSpPr>
          <p:cNvPr id="8" name="标题 4"/>
          <p:cNvSpPr txBox="1">
            <a:spLocks/>
          </p:cNvSpPr>
          <p:nvPr/>
        </p:nvSpPr>
        <p:spPr>
          <a:xfrm>
            <a:off x="600075" y="257175"/>
            <a:ext cx="785812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5.5.2 </a:t>
            </a:r>
            <a:r>
              <a:rPr lang="zh-CN" altLang="en-US" dirty="0"/>
              <a:t>用</a:t>
            </a:r>
            <a:r>
              <a:rPr lang="en-US" altLang="zh-CN" dirty="0"/>
              <a:t>const</a:t>
            </a:r>
            <a:r>
              <a:rPr lang="zh-CN" altLang="en-US" dirty="0"/>
              <a:t>修饰的对象成员</a:t>
            </a:r>
          </a:p>
        </p:txBody>
      </p:sp>
    </p:spTree>
    <p:extLst>
      <p:ext uri="{BB962C8B-B14F-4D97-AF65-F5344CB8AC3E}">
        <p14:creationId xmlns:p14="http://schemas.microsoft.com/office/powerpoint/2010/main" val="407666977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0" y="950913"/>
            <a:ext cx="6704013" cy="954087"/>
          </a:xfrm>
        </p:spPr>
        <p:txBody>
          <a:bodyPr/>
          <a:lstStyle/>
          <a:p>
            <a:pPr algn="l" eaLnBrk="1" hangingPunct="1"/>
            <a:r>
              <a:rPr lang="en-US" altLang="zh-CN" dirty="0"/>
              <a:t>5.5.3 </a:t>
            </a:r>
            <a:r>
              <a:rPr lang="zh-CN" altLang="en-US" dirty="0"/>
              <a:t>常引用</a:t>
            </a:r>
          </a:p>
        </p:txBody>
      </p:sp>
      <p:sp>
        <p:nvSpPr>
          <p:cNvPr id="56323" name="内容占位符 2"/>
          <p:cNvSpPr>
            <a:spLocks noGrp="1"/>
          </p:cNvSpPr>
          <p:nvPr>
            <p:ph idx="1"/>
          </p:nvPr>
        </p:nvSpPr>
        <p:spPr>
          <a:xfrm>
            <a:off x="457200" y="1905000"/>
            <a:ext cx="7953375" cy="4343400"/>
          </a:xfrm>
        </p:spPr>
        <p:txBody>
          <a:bodyPr/>
          <a:lstStyle/>
          <a:p>
            <a:pPr eaLnBrk="1" hangingPunct="1"/>
            <a:r>
              <a:rPr lang="zh-CN" altLang="en-US" sz="2800" dirty="0"/>
              <a:t>如果在声明引用时用</a:t>
            </a:r>
            <a:r>
              <a:rPr lang="en-US" altLang="zh-CN" sz="2800" b="1" dirty="0" err="1"/>
              <a:t>const</a:t>
            </a:r>
            <a:r>
              <a:rPr lang="zh-CN" altLang="en-US" sz="2800" dirty="0"/>
              <a:t>修饰，被声明的引用就是常引用。</a:t>
            </a:r>
            <a:endParaRPr lang="en-US" altLang="zh-CN" sz="2800" dirty="0"/>
          </a:p>
          <a:p>
            <a:pPr eaLnBrk="1" hangingPunct="1"/>
            <a:r>
              <a:rPr lang="zh-CN" altLang="en-US" sz="2800" dirty="0"/>
              <a:t>常引用所引用的对象不能被更新。</a:t>
            </a:r>
            <a:endParaRPr lang="en-US" altLang="zh-CN" sz="2800" dirty="0"/>
          </a:p>
          <a:p>
            <a:pPr eaLnBrk="1" hangingPunct="1"/>
            <a:r>
              <a:rPr lang="zh-CN" altLang="en-US" sz="2800" dirty="0"/>
              <a:t>如果用常引用做形参，便不会意外地发生对实参的更改。常引用的声明形式如下：</a:t>
            </a:r>
          </a:p>
          <a:p>
            <a:pPr lvl="1" eaLnBrk="1" hangingPunct="1"/>
            <a:r>
              <a:rPr lang="en-US" altLang="zh-CN" sz="2800" dirty="0" err="1"/>
              <a:t>const</a:t>
            </a:r>
            <a:r>
              <a:rPr lang="en-US" altLang="zh-CN" sz="2800" dirty="0"/>
              <a:t>  </a:t>
            </a:r>
            <a:r>
              <a:rPr lang="zh-CN" altLang="en-US" sz="2800" dirty="0"/>
              <a:t>类型说明符</a:t>
            </a:r>
            <a:r>
              <a:rPr lang="en-US" sz="2800" dirty="0">
                <a:ea typeface="宋体" panose="02010600030101010101" pitchFamily="2" charset="-122"/>
              </a:rPr>
              <a:t>  </a:t>
            </a:r>
            <a:r>
              <a:rPr lang="en-US" altLang="zh-CN" sz="2800" dirty="0"/>
              <a:t>&amp;</a:t>
            </a:r>
            <a:r>
              <a:rPr lang="zh-CN" altLang="en-US" sz="2800" dirty="0"/>
              <a:t>引用名</a:t>
            </a:r>
            <a:r>
              <a:rPr lang="en-US" altLang="zh-CN" sz="2800" dirty="0"/>
              <a:t>;</a:t>
            </a:r>
            <a:endParaRPr lang="zh-CN" altLang="en-US" sz="2800" dirty="0"/>
          </a:p>
        </p:txBody>
      </p:sp>
      <p:sp>
        <p:nvSpPr>
          <p:cNvPr id="5"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55</a:t>
            </a:fld>
            <a:endParaRPr lang="en-US" altLang="zh-CN" dirty="0"/>
          </a:p>
        </p:txBody>
      </p:sp>
    </p:spTree>
    <p:extLst>
      <p:ext uri="{BB962C8B-B14F-4D97-AF65-F5344CB8AC3E}">
        <p14:creationId xmlns:p14="http://schemas.microsoft.com/office/powerpoint/2010/main" val="59428772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5-9  </a:t>
            </a:r>
            <a:r>
              <a:rPr lang="zh-CN" altLang="en-US" dirty="0"/>
              <a:t>常引用作形参</a:t>
            </a:r>
          </a:p>
        </p:txBody>
      </p:sp>
      <p:sp>
        <p:nvSpPr>
          <p:cNvPr id="3" name="内容占位符 2"/>
          <p:cNvSpPr>
            <a:spLocks noGrp="1"/>
          </p:cNvSpPr>
          <p:nvPr>
            <p:ph idx="1"/>
          </p:nvPr>
        </p:nvSpPr>
        <p:spPr>
          <a:xfrm>
            <a:off x="381000" y="1828800"/>
            <a:ext cx="8305800" cy="4495800"/>
          </a:xfrm>
          <a:solidFill>
            <a:srgbClr val="85FFFF"/>
          </a:solidFill>
        </p:spPr>
        <p:txBody>
          <a:bodyPr>
            <a:normAutofit fontScale="92500" lnSpcReduction="10000"/>
          </a:bodyPr>
          <a:lstStyle/>
          <a:p>
            <a:pPr marL="365760" indent="-256032" eaLnBrk="1" fontAlgn="auto" hangingPunct="1">
              <a:lnSpc>
                <a:spcPct val="85000"/>
              </a:lnSpc>
              <a:spcAft>
                <a:spcPts val="0"/>
              </a:spcAft>
              <a:buClr>
                <a:schemeClr val="accent3"/>
              </a:buClr>
              <a:buFont typeface="Georgia"/>
              <a:buNone/>
              <a:defRPr/>
            </a:pPr>
            <a:r>
              <a:rPr lang="en-US" altLang="zh-CN" dirty="0"/>
              <a:t>#include &lt;</a:t>
            </a:r>
            <a:r>
              <a:rPr lang="en-US" altLang="zh-CN" dirty="0" err="1"/>
              <a:t>iostream</a:t>
            </a:r>
            <a:r>
              <a:rPr lang="en-US" altLang="zh-CN" dirty="0"/>
              <a:t>&gt;</a:t>
            </a:r>
          </a:p>
          <a:p>
            <a:pPr marL="365760" indent="-256032" eaLnBrk="1" fontAlgn="auto" hangingPunct="1">
              <a:lnSpc>
                <a:spcPct val="85000"/>
              </a:lnSpc>
              <a:spcAft>
                <a:spcPts val="0"/>
              </a:spcAft>
              <a:buClr>
                <a:schemeClr val="accent3"/>
              </a:buClr>
              <a:buFont typeface="Georgia"/>
              <a:buNone/>
              <a:defRPr/>
            </a:pPr>
            <a:r>
              <a:rPr lang="en-US" altLang="zh-CN" dirty="0"/>
              <a:t>#include &lt;</a:t>
            </a:r>
            <a:r>
              <a:rPr lang="en-US" altLang="zh-CN" dirty="0" err="1"/>
              <a:t>cmath</a:t>
            </a:r>
            <a:r>
              <a:rPr lang="en-US" altLang="zh-CN" dirty="0"/>
              <a:t>&gt;</a:t>
            </a:r>
          </a:p>
          <a:p>
            <a:pPr marL="365760" indent="-256032" eaLnBrk="1" fontAlgn="auto" hangingPunct="1">
              <a:lnSpc>
                <a:spcPct val="85000"/>
              </a:lnSpc>
              <a:spcAft>
                <a:spcPts val="0"/>
              </a:spcAft>
              <a:buClr>
                <a:schemeClr val="accent3"/>
              </a:buClr>
              <a:buFont typeface="Georgia"/>
              <a:buNone/>
              <a:defRPr/>
            </a:pPr>
            <a:r>
              <a:rPr lang="en-US" altLang="zh-CN" dirty="0"/>
              <a:t>using namespace std;</a:t>
            </a:r>
          </a:p>
          <a:p>
            <a:pPr marL="365760" indent="-256032" eaLnBrk="1" fontAlgn="auto" hangingPunct="1">
              <a:lnSpc>
                <a:spcPct val="85000"/>
              </a:lnSpc>
              <a:spcAft>
                <a:spcPts val="0"/>
              </a:spcAft>
              <a:buClr>
                <a:schemeClr val="accent3"/>
              </a:buClr>
              <a:buFont typeface="Georgia"/>
              <a:buNone/>
              <a:defRPr/>
            </a:pPr>
            <a:r>
              <a:rPr lang="en-US" altLang="zh-CN" dirty="0"/>
              <a:t>class Point {	//Point</a:t>
            </a:r>
            <a:r>
              <a:rPr lang="zh-CN" altLang="en-US" dirty="0"/>
              <a:t>类定义</a:t>
            </a:r>
          </a:p>
          <a:p>
            <a:pPr marL="365760" indent="-256032" eaLnBrk="1" fontAlgn="auto" hangingPunct="1">
              <a:lnSpc>
                <a:spcPct val="85000"/>
              </a:lnSpc>
              <a:spcAft>
                <a:spcPts val="0"/>
              </a:spcAft>
              <a:buClr>
                <a:schemeClr val="accent3"/>
              </a:buClr>
              <a:buFont typeface="Georgia"/>
              <a:buNone/>
              <a:defRPr/>
            </a:pPr>
            <a:r>
              <a:rPr lang="en-US" altLang="zh-CN" dirty="0"/>
              <a:t>public:	//</a:t>
            </a:r>
            <a:r>
              <a:rPr lang="zh-CN" altLang="en-US" dirty="0"/>
              <a:t>外部接口</a:t>
            </a:r>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a:t>Point(</a:t>
            </a:r>
            <a:r>
              <a:rPr lang="en-US" altLang="zh-CN" dirty="0" err="1"/>
              <a:t>int</a:t>
            </a:r>
            <a:r>
              <a:rPr lang="en-US" altLang="zh-CN" dirty="0"/>
              <a:t> x = 0, </a:t>
            </a:r>
            <a:r>
              <a:rPr lang="en-US" altLang="zh-CN" dirty="0" err="1"/>
              <a:t>int</a:t>
            </a:r>
            <a:r>
              <a:rPr lang="en-US" altLang="zh-CN" dirty="0"/>
              <a:t> y = 0)</a:t>
            </a:r>
          </a:p>
          <a:p>
            <a:pPr marL="365760" indent="-256032" eaLnBrk="1" fontAlgn="auto" hangingPunct="1">
              <a:lnSpc>
                <a:spcPct val="85000"/>
              </a:lnSpc>
              <a:spcAft>
                <a:spcPts val="0"/>
              </a:spcAft>
              <a:buClr>
                <a:schemeClr val="accent3"/>
              </a:buClr>
              <a:buFont typeface="Georgia"/>
              <a:buNone/>
              <a:defRPr/>
            </a:pPr>
            <a:r>
              <a:rPr lang="en-US" altLang="zh-CN" dirty="0"/>
              <a:t>    : x(x), y(y) { }</a:t>
            </a:r>
          </a:p>
          <a:p>
            <a:pPr marL="365760" indent="-256032" eaLnBrk="1" fontAlgn="auto" hangingPunct="1">
              <a:lnSpc>
                <a:spcPct val="85000"/>
              </a:lnSpc>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getX</a:t>
            </a:r>
            <a:r>
              <a:rPr lang="en-US" altLang="zh-CN" dirty="0"/>
              <a:t>() { return x; }</a:t>
            </a:r>
          </a:p>
          <a:p>
            <a:pPr marL="365760" indent="-256032" eaLnBrk="1" fontAlgn="auto" hangingPunct="1">
              <a:lnSpc>
                <a:spcPct val="85000"/>
              </a:lnSpc>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getY</a:t>
            </a:r>
            <a:r>
              <a:rPr lang="en-US" altLang="zh-CN" dirty="0"/>
              <a:t>() { return y; }</a:t>
            </a:r>
          </a:p>
          <a:p>
            <a:pPr marL="365760" indent="-256032" eaLnBrk="1" fontAlgn="auto" hangingPunct="1">
              <a:lnSpc>
                <a:spcPct val="85000"/>
              </a:lnSpc>
              <a:spcAft>
                <a:spcPts val="0"/>
              </a:spcAft>
              <a:buClr>
                <a:schemeClr val="accent3"/>
              </a:buClr>
              <a:buFont typeface="Georgia"/>
              <a:buNone/>
              <a:defRPr/>
            </a:pPr>
            <a:r>
              <a:rPr lang="en-US" altLang="zh-CN" dirty="0"/>
              <a:t>	friend float </a:t>
            </a:r>
            <a:r>
              <a:rPr lang="en-US" altLang="zh-CN" dirty="0">
                <a:solidFill>
                  <a:srgbClr val="C00000"/>
                </a:solidFill>
              </a:rPr>
              <a:t>dist(const Point &amp;p1, const Point &amp;p2</a:t>
            </a:r>
            <a:r>
              <a:rPr lang="en-US" altLang="zh-CN" dirty="0"/>
              <a:t>);</a:t>
            </a:r>
          </a:p>
          <a:p>
            <a:pPr marL="365760" indent="-256032" eaLnBrk="1" fontAlgn="auto" hangingPunct="1">
              <a:lnSpc>
                <a:spcPct val="85000"/>
              </a:lnSpc>
              <a:spcAft>
                <a:spcPts val="0"/>
              </a:spcAft>
              <a:buClr>
                <a:schemeClr val="accent3"/>
              </a:buClr>
              <a:buFont typeface="Georgia"/>
              <a:buNone/>
              <a:defRPr/>
            </a:pPr>
            <a:r>
              <a:rPr lang="en-US" altLang="zh-CN" dirty="0"/>
              <a:t>private:	//</a:t>
            </a:r>
            <a:r>
              <a:rPr lang="zh-CN" altLang="en-US" dirty="0"/>
              <a:t>私有数据成员</a:t>
            </a:r>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err="1"/>
              <a:t>int</a:t>
            </a:r>
            <a:r>
              <a:rPr lang="en-US" altLang="zh-CN" dirty="0"/>
              <a:t> x, y;</a:t>
            </a:r>
          </a:p>
          <a:p>
            <a:pPr marL="365760" indent="-256032" eaLnBrk="1" fontAlgn="auto" hangingPunct="1">
              <a:lnSpc>
                <a:spcPct val="85000"/>
              </a:lnSpc>
              <a:spcAft>
                <a:spcPts val="0"/>
              </a:spcAft>
              <a:buClr>
                <a:schemeClr val="accent3"/>
              </a:buClr>
              <a:buFont typeface="Georgia"/>
              <a:buNone/>
              <a:defRPr/>
            </a:pPr>
            <a:r>
              <a:rPr lang="en-US" altLang="zh-CN" dirty="0"/>
              <a:t>};</a:t>
            </a:r>
          </a:p>
        </p:txBody>
      </p:sp>
      <p:sp>
        <p:nvSpPr>
          <p:cNvPr id="5" name="标题 4"/>
          <p:cNvSpPr txBox="1">
            <a:spLocks/>
          </p:cNvSpPr>
          <p:nvPr/>
        </p:nvSpPr>
        <p:spPr>
          <a:xfrm>
            <a:off x="938213" y="257175"/>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5.5.3 </a:t>
            </a:r>
            <a:r>
              <a:rPr lang="zh-CN" altLang="en-US" dirty="0"/>
              <a:t>常引用</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56</a:t>
            </a:fld>
            <a:endParaRPr lang="en-US" altLang="zh-CN" dirty="0"/>
          </a:p>
        </p:txBody>
      </p:sp>
    </p:spTree>
    <p:extLst>
      <p:ext uri="{BB962C8B-B14F-4D97-AF65-F5344CB8AC3E}">
        <p14:creationId xmlns:p14="http://schemas.microsoft.com/office/powerpoint/2010/main" val="303527810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1587" y="950913"/>
            <a:ext cx="6704013" cy="954087"/>
          </a:xfrm>
        </p:spPr>
        <p:txBody>
          <a:bodyPr/>
          <a:lstStyle/>
          <a:p>
            <a:pPr algn="l" eaLnBrk="1" hangingPunct="1"/>
            <a:r>
              <a:rPr lang="zh-CN" altLang="en-US"/>
              <a:t>例</a:t>
            </a:r>
            <a:r>
              <a:rPr lang="en-US" altLang="zh-CN"/>
              <a:t>5-9 </a:t>
            </a:r>
            <a:r>
              <a:rPr lang="zh-CN" altLang="en-US"/>
              <a:t>（续）</a:t>
            </a:r>
          </a:p>
        </p:txBody>
      </p:sp>
      <p:sp>
        <p:nvSpPr>
          <p:cNvPr id="3" name="内容占位符 2"/>
          <p:cNvSpPr>
            <a:spLocks noGrp="1"/>
          </p:cNvSpPr>
          <p:nvPr>
            <p:ph idx="1"/>
          </p:nvPr>
        </p:nvSpPr>
        <p:spPr>
          <a:xfrm>
            <a:off x="381000" y="1905000"/>
            <a:ext cx="8305800" cy="4343400"/>
          </a:xfrm>
          <a:solidFill>
            <a:srgbClr val="85FFFF"/>
          </a:solidFill>
        </p:spPr>
        <p:txBody>
          <a:bodyPr>
            <a:normAutofit lnSpcReduction="10000"/>
          </a:bodyPr>
          <a:lstStyle/>
          <a:p>
            <a:pPr marL="365760" indent="-256032" eaLnBrk="1" fontAlgn="auto" hangingPunct="1">
              <a:lnSpc>
                <a:spcPct val="85000"/>
              </a:lnSpc>
              <a:spcAft>
                <a:spcPts val="0"/>
              </a:spcAft>
              <a:buClr>
                <a:schemeClr val="accent3"/>
              </a:buClr>
              <a:buFont typeface="Georgia"/>
              <a:buNone/>
              <a:defRPr/>
            </a:pPr>
            <a:r>
              <a:rPr lang="en-US" altLang="zh-CN" dirty="0"/>
              <a:t>float dist(</a:t>
            </a:r>
            <a:r>
              <a:rPr lang="en-US" altLang="zh-CN" dirty="0">
                <a:solidFill>
                  <a:srgbClr val="C00000"/>
                </a:solidFill>
              </a:rPr>
              <a:t>const Point &amp;p1, const Point &amp;p2</a:t>
            </a:r>
            <a:r>
              <a:rPr lang="en-US" altLang="zh-CN" dirty="0"/>
              <a:t>) {</a:t>
            </a:r>
            <a:endParaRPr lang="zh-CN" altLang="en-US" dirty="0"/>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a:t>double x = p1.x - p2.x;	</a:t>
            </a:r>
          </a:p>
          <a:p>
            <a:pPr marL="365760" indent="-256032" eaLnBrk="1" fontAlgn="auto" hangingPunct="1">
              <a:lnSpc>
                <a:spcPct val="85000"/>
              </a:lnSpc>
              <a:spcAft>
                <a:spcPts val="0"/>
              </a:spcAft>
              <a:buClr>
                <a:schemeClr val="accent3"/>
              </a:buClr>
              <a:buFont typeface="Georgia"/>
              <a:buNone/>
              <a:defRPr/>
            </a:pPr>
            <a:r>
              <a:rPr lang="en-US" altLang="zh-CN" dirty="0"/>
              <a:t>	double y = p1.y - p2.y;</a:t>
            </a:r>
          </a:p>
          <a:p>
            <a:pPr marL="365760" indent="-256032" eaLnBrk="1" fontAlgn="auto" hangingPunct="1">
              <a:lnSpc>
                <a:spcPct val="85000"/>
              </a:lnSpc>
              <a:spcAft>
                <a:spcPts val="0"/>
              </a:spcAft>
              <a:buClr>
                <a:schemeClr val="accent3"/>
              </a:buClr>
              <a:buFont typeface="Georgia"/>
              <a:buNone/>
              <a:defRPr/>
            </a:pPr>
            <a:r>
              <a:rPr lang="en-US" altLang="zh-CN" dirty="0"/>
              <a:t>	return </a:t>
            </a:r>
            <a:r>
              <a:rPr lang="en-US" altLang="zh-CN" dirty="0" err="1"/>
              <a:t>static_cast</a:t>
            </a:r>
            <a:r>
              <a:rPr lang="en-US" altLang="zh-CN" dirty="0"/>
              <a:t>&lt;float&gt;(</a:t>
            </a:r>
            <a:r>
              <a:rPr lang="en-US" altLang="zh-CN" dirty="0" err="1"/>
              <a:t>sqrt</a:t>
            </a:r>
            <a:r>
              <a:rPr lang="en-US" altLang="zh-CN" dirty="0"/>
              <a:t>(x * x + y * y));</a:t>
            </a:r>
          </a:p>
          <a:p>
            <a:pPr marL="365760" indent="-256032" eaLnBrk="1" fontAlgn="auto" hangingPunct="1">
              <a:lnSpc>
                <a:spcPct val="85000"/>
              </a:lnSpc>
              <a:spcAft>
                <a:spcPts val="0"/>
              </a:spcAft>
              <a:buClr>
                <a:schemeClr val="accent3"/>
              </a:buClr>
              <a:buFont typeface="Georgia"/>
              <a:buNone/>
              <a:defRPr/>
            </a:pPr>
            <a:r>
              <a:rPr lang="en-US" altLang="zh-CN" dirty="0"/>
              <a:t>}</a:t>
            </a:r>
          </a:p>
          <a:p>
            <a:pPr marL="365760" indent="-256032" eaLnBrk="1" fontAlgn="auto" hangingPunct="1">
              <a:lnSpc>
                <a:spcPct val="85000"/>
              </a:lnSpc>
              <a:spcAft>
                <a:spcPts val="0"/>
              </a:spcAft>
              <a:buClr>
                <a:schemeClr val="accent3"/>
              </a:buClr>
              <a:buFont typeface="Georgia"/>
              <a:buNone/>
              <a:defRPr/>
            </a:pPr>
            <a:endParaRPr lang="en-US" altLang="zh-CN" dirty="0"/>
          </a:p>
          <a:p>
            <a:pPr marL="365760" indent="-256032" eaLnBrk="1" fontAlgn="auto" hangingPunct="1">
              <a:lnSpc>
                <a:spcPct val="85000"/>
              </a:lnSpc>
              <a:spcAft>
                <a:spcPts val="0"/>
              </a:spcAft>
              <a:buClr>
                <a:schemeClr val="accent3"/>
              </a:buClr>
              <a:buFont typeface="Georgia"/>
              <a:buNone/>
              <a:defRPr/>
            </a:pPr>
            <a:r>
              <a:rPr lang="en-US" altLang="zh-CN" dirty="0" err="1"/>
              <a:t>int</a:t>
            </a:r>
            <a:r>
              <a:rPr lang="en-US" altLang="zh-CN" dirty="0"/>
              <a:t> main() {	//</a:t>
            </a:r>
            <a:r>
              <a:rPr lang="zh-CN" altLang="en-US" dirty="0"/>
              <a:t>主函数</a:t>
            </a:r>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a:t>const Point myp1(1, 1), myp2(4, 5);	</a:t>
            </a:r>
            <a:endParaRPr lang="zh-CN" altLang="en-US" dirty="0"/>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err="1"/>
              <a:t>cout</a:t>
            </a:r>
            <a:r>
              <a:rPr lang="en-US" altLang="zh-CN" dirty="0"/>
              <a:t> &lt;&lt; "The distance is: ";</a:t>
            </a:r>
          </a:p>
          <a:p>
            <a:pPr marL="365760" indent="-256032" eaLnBrk="1" fontAlgn="auto" hangingPunct="1">
              <a:lnSpc>
                <a:spcPct val="85000"/>
              </a:lnSpc>
              <a:spcAft>
                <a:spcPts val="0"/>
              </a:spcAft>
              <a:buClr>
                <a:schemeClr val="accent3"/>
              </a:buClr>
              <a:buFont typeface="Georgia"/>
              <a:buNone/>
              <a:defRPr/>
            </a:pPr>
            <a:r>
              <a:rPr lang="en-US" altLang="zh-CN" dirty="0"/>
              <a:t>	</a:t>
            </a:r>
            <a:r>
              <a:rPr lang="en-US" altLang="zh-CN" dirty="0" err="1"/>
              <a:t>cout</a:t>
            </a:r>
            <a:r>
              <a:rPr lang="en-US" altLang="zh-CN" dirty="0"/>
              <a:t> &lt;&lt; dist(myp1, myp2) &lt;&lt; </a:t>
            </a:r>
            <a:r>
              <a:rPr lang="en-US" altLang="zh-CN" dirty="0" err="1"/>
              <a:t>endl</a:t>
            </a:r>
            <a:r>
              <a:rPr lang="en-US" altLang="zh-CN" dirty="0"/>
              <a:t>;</a:t>
            </a:r>
            <a:endParaRPr lang="zh-CN" altLang="en-US" dirty="0"/>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a:t>return 0;</a:t>
            </a:r>
          </a:p>
          <a:p>
            <a:pPr marL="365760" indent="-256032" eaLnBrk="1" fontAlgn="auto" hangingPunct="1">
              <a:lnSpc>
                <a:spcPct val="85000"/>
              </a:lnSpc>
              <a:spcAft>
                <a:spcPts val="0"/>
              </a:spcAft>
              <a:buClr>
                <a:schemeClr val="accent3"/>
              </a:buClr>
              <a:buFont typeface="Georgia"/>
              <a:buNone/>
              <a:defRPr/>
            </a:pPr>
            <a:r>
              <a:rPr lang="en-US" altLang="zh-CN" dirty="0"/>
              <a:t>} </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57</a:t>
            </a:fld>
            <a:endParaRPr lang="en-US" altLang="zh-CN" dirty="0"/>
          </a:p>
        </p:txBody>
      </p:sp>
      <p:sp>
        <p:nvSpPr>
          <p:cNvPr id="7" name="标题 4"/>
          <p:cNvSpPr txBox="1">
            <a:spLocks/>
          </p:cNvSpPr>
          <p:nvPr/>
        </p:nvSpPr>
        <p:spPr>
          <a:xfrm>
            <a:off x="938213" y="257175"/>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5.5.3 </a:t>
            </a:r>
            <a:r>
              <a:rPr lang="zh-CN" altLang="en-US" dirty="0"/>
              <a:t>常引用</a:t>
            </a:r>
          </a:p>
        </p:txBody>
      </p:sp>
    </p:spTree>
    <p:extLst>
      <p:ext uri="{BB962C8B-B14F-4D97-AF65-F5344CB8AC3E}">
        <p14:creationId xmlns:p14="http://schemas.microsoft.com/office/powerpoint/2010/main" val="123974391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1587" y="950913"/>
            <a:ext cx="6704013" cy="954087"/>
          </a:xfrm>
        </p:spPr>
        <p:txBody>
          <a:bodyPr/>
          <a:lstStyle/>
          <a:p>
            <a:pPr algn="l" eaLnBrk="1" hangingPunct="1"/>
            <a:r>
              <a:rPr lang="en-US" altLang="zh-CN" dirty="0"/>
              <a:t>5.6.1 C++</a:t>
            </a:r>
            <a:r>
              <a:rPr lang="zh-CN" altLang="en-US" dirty="0"/>
              <a:t>程序的一般组织结构</a:t>
            </a:r>
          </a:p>
        </p:txBody>
      </p:sp>
      <p:sp>
        <p:nvSpPr>
          <p:cNvPr id="59395" name="内容占位符 2"/>
          <p:cNvSpPr>
            <a:spLocks noGrp="1"/>
          </p:cNvSpPr>
          <p:nvPr>
            <p:ph idx="1"/>
          </p:nvPr>
        </p:nvSpPr>
        <p:spPr>
          <a:xfrm>
            <a:off x="533400" y="1905000"/>
            <a:ext cx="7877175" cy="4343400"/>
          </a:xfrm>
        </p:spPr>
        <p:txBody>
          <a:bodyPr/>
          <a:lstStyle/>
          <a:p>
            <a:pPr eaLnBrk="1" hangingPunct="1">
              <a:lnSpc>
                <a:spcPct val="130000"/>
              </a:lnSpc>
            </a:pPr>
            <a:r>
              <a:rPr lang="zh-CN" altLang="en-US" sz="2800" dirty="0"/>
              <a:t>一个源程序可以划分为多个源文件：</a:t>
            </a:r>
          </a:p>
          <a:p>
            <a:pPr lvl="1" eaLnBrk="1" hangingPunct="1">
              <a:lnSpc>
                <a:spcPct val="130000"/>
              </a:lnSpc>
            </a:pPr>
            <a:r>
              <a:rPr lang="zh-CN" altLang="en-US" sz="2800" dirty="0"/>
              <a:t>类声明文件（</a:t>
            </a:r>
            <a:r>
              <a:rPr lang="en-US" altLang="zh-CN" sz="2800" dirty="0"/>
              <a:t>.h</a:t>
            </a:r>
            <a:r>
              <a:rPr lang="zh-CN" altLang="en-US" sz="2800" dirty="0"/>
              <a:t>文件）</a:t>
            </a:r>
          </a:p>
          <a:p>
            <a:pPr lvl="1" eaLnBrk="1" hangingPunct="1">
              <a:lnSpc>
                <a:spcPct val="130000"/>
              </a:lnSpc>
            </a:pPr>
            <a:r>
              <a:rPr lang="zh-CN" altLang="en-US" sz="2800" dirty="0"/>
              <a:t>类实现文件（</a:t>
            </a:r>
            <a:r>
              <a:rPr lang="en-US" altLang="zh-CN" sz="2800" dirty="0"/>
              <a:t>.</a:t>
            </a:r>
            <a:r>
              <a:rPr lang="en-US" altLang="zh-CN" sz="2800" dirty="0" err="1"/>
              <a:t>cpp</a:t>
            </a:r>
            <a:r>
              <a:rPr lang="zh-CN" altLang="en-US" sz="2800" dirty="0"/>
              <a:t>文件）</a:t>
            </a:r>
          </a:p>
          <a:p>
            <a:pPr lvl="1" eaLnBrk="1" hangingPunct="1">
              <a:lnSpc>
                <a:spcPct val="130000"/>
              </a:lnSpc>
            </a:pPr>
            <a:r>
              <a:rPr lang="zh-CN" altLang="en-US" sz="2800" dirty="0"/>
              <a:t>类的使用文件（</a:t>
            </a:r>
            <a:r>
              <a:rPr lang="en-US" altLang="zh-CN" sz="2800" dirty="0"/>
              <a:t>main()</a:t>
            </a:r>
            <a:r>
              <a:rPr lang="zh-CN" altLang="zh-CN" sz="2800" dirty="0"/>
              <a:t>所在的</a:t>
            </a:r>
            <a:r>
              <a:rPr lang="en-US" altLang="zh-CN" sz="2800" dirty="0"/>
              <a:t>.</a:t>
            </a:r>
            <a:r>
              <a:rPr lang="en-US" altLang="zh-CN" sz="2800" dirty="0" err="1"/>
              <a:t>cpp</a:t>
            </a:r>
            <a:r>
              <a:rPr lang="zh-CN" altLang="zh-CN" sz="2800" dirty="0"/>
              <a:t>文件</a:t>
            </a:r>
            <a:r>
              <a:rPr lang="zh-CN" altLang="en-US" sz="2800" dirty="0"/>
              <a:t>）</a:t>
            </a:r>
          </a:p>
          <a:p>
            <a:pPr eaLnBrk="1" hangingPunct="1">
              <a:lnSpc>
                <a:spcPct val="130000"/>
              </a:lnSpc>
            </a:pPr>
            <a:r>
              <a:rPr lang="zh-CN" altLang="en-US" sz="2800" dirty="0"/>
              <a:t>利用工程来组合各个文件。</a:t>
            </a:r>
          </a:p>
        </p:txBody>
      </p:sp>
      <p:sp>
        <p:nvSpPr>
          <p:cNvPr id="5" name="标题 4"/>
          <p:cNvSpPr txBox="1">
            <a:spLocks/>
          </p:cNvSpPr>
          <p:nvPr/>
        </p:nvSpPr>
        <p:spPr>
          <a:xfrm>
            <a:off x="914400" y="24932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58</a:t>
            </a:fld>
            <a:endParaRPr lang="en-US" altLang="zh-CN" dirty="0"/>
          </a:p>
        </p:txBody>
      </p:sp>
    </p:spTree>
    <p:extLst>
      <p:ext uri="{BB962C8B-B14F-4D97-AF65-F5344CB8AC3E}">
        <p14:creationId xmlns:p14="http://schemas.microsoft.com/office/powerpoint/2010/main" val="204642096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50913"/>
            <a:ext cx="9448800" cy="954087"/>
          </a:xfrm>
        </p:spPr>
        <p:txBody>
          <a:bodyPr>
            <a:normAutofit fontScale="90000"/>
          </a:bodyPr>
          <a:lstStyle/>
          <a:p>
            <a:pPr algn="l" eaLnBrk="1" fontAlgn="auto" hangingPunct="1">
              <a:spcAft>
                <a:spcPts val="0"/>
              </a:spcAft>
              <a:defRPr/>
            </a:pPr>
            <a:r>
              <a:rPr lang="zh-CN" altLang="en-US" dirty="0"/>
              <a:t>例 </a:t>
            </a:r>
            <a:r>
              <a:rPr lang="en-US" altLang="zh-CN" dirty="0"/>
              <a:t>5-10</a:t>
            </a:r>
            <a:r>
              <a:rPr lang="zh-CN" altLang="en-US" dirty="0"/>
              <a:t>具有静态数据、函数成员的</a:t>
            </a:r>
            <a:r>
              <a:rPr lang="en-US" dirty="0"/>
              <a:t> Point</a:t>
            </a:r>
            <a:r>
              <a:rPr lang="zh-CN" altLang="en-US" dirty="0"/>
              <a:t>类，多文件组织</a:t>
            </a:r>
          </a:p>
        </p:txBody>
      </p:sp>
      <p:sp>
        <p:nvSpPr>
          <p:cNvPr id="3" name="内容占位符 2"/>
          <p:cNvSpPr>
            <a:spLocks noGrp="1"/>
          </p:cNvSpPr>
          <p:nvPr>
            <p:ph idx="1"/>
          </p:nvPr>
        </p:nvSpPr>
        <p:spPr>
          <a:xfrm>
            <a:off x="581025" y="1670886"/>
            <a:ext cx="8029575" cy="4953000"/>
          </a:xfrm>
          <a:solidFill>
            <a:srgbClr val="85FFFF"/>
          </a:solidFill>
        </p:spPr>
        <p:txBody>
          <a:bodyPr>
            <a:normAutofit lnSpcReduction="10000"/>
          </a:bodyPr>
          <a:lstStyle/>
          <a:p>
            <a:pPr marL="365760" indent="-256032" eaLnBrk="1" fontAlgn="auto" hangingPunct="1">
              <a:lnSpc>
                <a:spcPct val="110000"/>
              </a:lnSpc>
              <a:spcBef>
                <a:spcPts val="0"/>
              </a:spcBef>
              <a:spcAft>
                <a:spcPts val="0"/>
              </a:spcAft>
              <a:buClr>
                <a:schemeClr val="accent3"/>
              </a:buClr>
              <a:buFont typeface="Georgia"/>
              <a:buNone/>
              <a:defRPr/>
            </a:pPr>
            <a:r>
              <a:rPr lang="en-US" altLang="zh-CN" dirty="0"/>
              <a:t>//</a:t>
            </a:r>
            <a:r>
              <a:rPr lang="zh-CN" altLang="en-US" dirty="0"/>
              <a:t>文件</a:t>
            </a:r>
            <a:r>
              <a:rPr lang="en-US" altLang="zh-CN" dirty="0"/>
              <a:t>1</a:t>
            </a:r>
            <a:r>
              <a:rPr lang="zh-CN" altLang="en-US" dirty="0"/>
              <a:t>，类的定义，</a:t>
            </a:r>
            <a:r>
              <a:rPr lang="en-US" altLang="zh-CN" dirty="0" err="1"/>
              <a:t>Point.h</a:t>
            </a:r>
            <a:endParaRPr lang="en-US" altLang="zh-CN" dirty="0"/>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class Point {	//</a:t>
            </a:r>
            <a:r>
              <a:rPr lang="zh-CN" altLang="en-US" dirty="0"/>
              <a:t>类的定义</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public:	//</a:t>
            </a:r>
            <a:r>
              <a:rPr lang="zh-CN" altLang="en-US" dirty="0"/>
              <a:t>外部接口</a:t>
            </a:r>
          </a:p>
          <a:p>
            <a:pPr marL="365760" indent="-256032" eaLnBrk="1" fontAlgn="auto" hangingPunct="1">
              <a:lnSpc>
                <a:spcPct val="110000"/>
              </a:lnSpc>
              <a:spcBef>
                <a:spcPts val="0"/>
              </a:spcBef>
              <a:spcAft>
                <a:spcPts val="0"/>
              </a:spcAft>
              <a:buClr>
                <a:schemeClr val="accent3"/>
              </a:buClr>
              <a:buFont typeface="Georgia"/>
              <a:buNone/>
              <a:defRPr/>
            </a:pPr>
            <a:r>
              <a:rPr lang="zh-CN" altLang="en-US" dirty="0"/>
              <a:t>	</a:t>
            </a:r>
            <a:r>
              <a:rPr lang="en-US" altLang="zh-CN" dirty="0"/>
              <a:t>Point(</a:t>
            </a:r>
            <a:r>
              <a:rPr lang="en-US" altLang="zh-CN" dirty="0" err="1"/>
              <a:t>int</a:t>
            </a:r>
            <a:r>
              <a:rPr lang="en-US" altLang="zh-CN" dirty="0"/>
              <a:t> x = 0, </a:t>
            </a:r>
            <a:r>
              <a:rPr lang="en-US" altLang="zh-CN" dirty="0" err="1"/>
              <a:t>int</a:t>
            </a:r>
            <a:r>
              <a:rPr lang="en-US" altLang="zh-CN" dirty="0"/>
              <a:t> y = 0) : x(x), y(y) { }</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Point(const Point &amp;p);</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~Point() { count--; }</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getX</a:t>
            </a:r>
            <a:r>
              <a:rPr lang="en-US" altLang="zh-CN" dirty="0"/>
              <a:t>() const { return x; }</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getY</a:t>
            </a:r>
            <a:r>
              <a:rPr lang="en-US" altLang="zh-CN" dirty="0"/>
              <a:t>() const { return y; }</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static void </a:t>
            </a:r>
            <a:r>
              <a:rPr lang="en-US" altLang="zh-CN" dirty="0" err="1"/>
              <a:t>showCount</a:t>
            </a:r>
            <a:r>
              <a:rPr lang="en-US" altLang="zh-CN" dirty="0"/>
              <a:t>();	//</a:t>
            </a:r>
            <a:r>
              <a:rPr lang="zh-CN" altLang="en-US" dirty="0"/>
              <a:t>静态函数成员</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private:	//</a:t>
            </a:r>
            <a:r>
              <a:rPr lang="zh-CN" altLang="en-US" dirty="0"/>
              <a:t>私有数据成员</a:t>
            </a:r>
          </a:p>
          <a:p>
            <a:pPr marL="365760" indent="-256032" eaLnBrk="1" fontAlgn="auto" hangingPunct="1">
              <a:lnSpc>
                <a:spcPct val="110000"/>
              </a:lnSpc>
              <a:spcBef>
                <a:spcPts val="0"/>
              </a:spcBef>
              <a:spcAft>
                <a:spcPts val="0"/>
              </a:spcAft>
              <a:buClr>
                <a:schemeClr val="accent3"/>
              </a:buClr>
              <a:buFont typeface="Georgia"/>
              <a:buNone/>
              <a:defRPr/>
            </a:pPr>
            <a:r>
              <a:rPr lang="zh-CN" altLang="en-US" dirty="0"/>
              <a:t>	</a:t>
            </a:r>
            <a:r>
              <a:rPr lang="en-US" altLang="zh-CN" dirty="0" err="1"/>
              <a:t>int</a:t>
            </a:r>
            <a:r>
              <a:rPr lang="en-US" altLang="zh-CN" dirty="0"/>
              <a:t> x, y;</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static </a:t>
            </a:r>
            <a:r>
              <a:rPr lang="en-US" altLang="zh-CN" dirty="0" err="1"/>
              <a:t>int</a:t>
            </a:r>
            <a:r>
              <a:rPr lang="en-US" altLang="zh-CN" dirty="0"/>
              <a:t> count;	//</a:t>
            </a:r>
            <a:r>
              <a:rPr lang="zh-CN" altLang="en-US" dirty="0"/>
              <a:t>静态数据成员</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a:t>
            </a:r>
          </a:p>
        </p:txBody>
      </p:sp>
      <p:sp>
        <p:nvSpPr>
          <p:cNvPr id="5" name="标题 4"/>
          <p:cNvSpPr txBox="1">
            <a:spLocks/>
          </p:cNvSpPr>
          <p:nvPr/>
        </p:nvSpPr>
        <p:spPr>
          <a:xfrm>
            <a:off x="533400" y="228600"/>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5.6.1 C++</a:t>
            </a:r>
            <a:r>
              <a:rPr lang="zh-CN" altLang="en-US" dirty="0"/>
              <a:t>的一般组织结构</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59</a:t>
            </a:fld>
            <a:endParaRPr lang="en-US" altLang="zh-CN" dirty="0"/>
          </a:p>
        </p:txBody>
      </p:sp>
    </p:spTree>
    <p:extLst>
      <p:ext uri="{BB962C8B-B14F-4D97-AF65-F5344CB8AC3E}">
        <p14:creationId xmlns:p14="http://schemas.microsoft.com/office/powerpoint/2010/main" val="15130154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0" y="950913"/>
            <a:ext cx="6704013" cy="954087"/>
          </a:xfrm>
        </p:spPr>
        <p:txBody>
          <a:bodyPr/>
          <a:lstStyle/>
          <a:p>
            <a:pPr algn="l" eaLnBrk="1" hangingPunct="1"/>
            <a:r>
              <a:rPr lang="zh-CN" altLang="en-US"/>
              <a:t>类作用域</a:t>
            </a:r>
          </a:p>
        </p:txBody>
      </p:sp>
      <p:sp>
        <p:nvSpPr>
          <p:cNvPr id="17411" name="内容占位符 2"/>
          <p:cNvSpPr>
            <a:spLocks noGrp="1"/>
          </p:cNvSpPr>
          <p:nvPr>
            <p:ph idx="1"/>
          </p:nvPr>
        </p:nvSpPr>
        <p:spPr>
          <a:xfrm>
            <a:off x="490537" y="1828800"/>
            <a:ext cx="8029575" cy="4953000"/>
          </a:xfrm>
        </p:spPr>
        <p:txBody>
          <a:bodyPr/>
          <a:lstStyle/>
          <a:p>
            <a:pPr eaLnBrk="1" hangingPunct="1">
              <a:lnSpc>
                <a:spcPct val="120000"/>
              </a:lnSpc>
            </a:pPr>
            <a:r>
              <a:rPr lang="zh-CN" altLang="en-US" sz="2800" dirty="0">
                <a:latin typeface="Consolas" panose="020B0609020204030204" pitchFamily="49" charset="0"/>
              </a:rPr>
              <a:t>可以将类看成是一组有名成员的集合，除个别例外情况外，类作用域</a:t>
            </a:r>
            <a:r>
              <a:rPr lang="zh-CN" altLang="en-US" sz="2800" dirty="0">
                <a:solidFill>
                  <a:srgbClr val="FF0000"/>
                </a:solidFill>
                <a:latin typeface="Consolas" panose="020B0609020204030204" pitchFamily="49" charset="0"/>
              </a:rPr>
              <a:t>作用于特定的成员名</a:t>
            </a:r>
            <a:r>
              <a:rPr lang="zh-CN" altLang="en-US" sz="2800" dirty="0">
                <a:latin typeface="Consolas" panose="020B0609020204030204" pitchFamily="49" charset="0"/>
              </a:rPr>
              <a:t>，类及其对象有特殊的访问和作用域规则。</a:t>
            </a:r>
          </a:p>
          <a:p>
            <a:pPr eaLnBrk="1" hangingPunct="1">
              <a:lnSpc>
                <a:spcPct val="120000"/>
              </a:lnSpc>
            </a:pPr>
            <a:r>
              <a:rPr lang="zh-CN" altLang="en-US" sz="2800" dirty="0">
                <a:latin typeface="Consolas" panose="020B0609020204030204" pitchFamily="49" charset="0"/>
              </a:rPr>
              <a:t>类</a:t>
            </a:r>
            <a:r>
              <a:rPr lang="en-US" altLang="zh-CN" sz="2800" dirty="0">
                <a:solidFill>
                  <a:srgbClr val="C00000"/>
                </a:solidFill>
                <a:latin typeface="Consolas" panose="020B0609020204030204" pitchFamily="49" charset="0"/>
              </a:rPr>
              <a:t>X</a:t>
            </a:r>
            <a:r>
              <a:rPr lang="zh-CN" altLang="en-US" sz="2800" dirty="0">
                <a:latin typeface="Consolas" panose="020B0609020204030204" pitchFamily="49" charset="0"/>
              </a:rPr>
              <a:t>的成员</a:t>
            </a:r>
            <a:r>
              <a:rPr lang="en-US" altLang="zh-CN" sz="2800" dirty="0">
                <a:solidFill>
                  <a:srgbClr val="C00000"/>
                </a:solidFill>
                <a:latin typeface="Consolas" panose="020B0609020204030204" pitchFamily="49" charset="0"/>
              </a:rPr>
              <a:t>m</a:t>
            </a:r>
            <a:r>
              <a:rPr lang="zh-CN" altLang="en-US" sz="2800" dirty="0">
                <a:latin typeface="Consolas" panose="020B0609020204030204" pitchFamily="49" charset="0"/>
              </a:rPr>
              <a:t>具有类作用域，对</a:t>
            </a:r>
            <a:r>
              <a:rPr lang="en-US" altLang="zh-CN" sz="2800" dirty="0">
                <a:latin typeface="Consolas" panose="020B0609020204030204" pitchFamily="49" charset="0"/>
              </a:rPr>
              <a:t>m</a:t>
            </a:r>
            <a:r>
              <a:rPr lang="zh-CN" altLang="en-US" sz="2800" dirty="0">
                <a:latin typeface="Consolas" panose="020B0609020204030204" pitchFamily="49" charset="0"/>
              </a:rPr>
              <a:t>的访问方式如下： </a:t>
            </a:r>
          </a:p>
          <a:p>
            <a:pPr lvl="1" eaLnBrk="1" hangingPunct="1">
              <a:lnSpc>
                <a:spcPct val="120000"/>
              </a:lnSpc>
            </a:pPr>
            <a:r>
              <a:rPr lang="zh-CN" altLang="en-US" sz="2800" dirty="0">
                <a:latin typeface="Consolas" panose="020B0609020204030204" pitchFamily="49" charset="0"/>
              </a:rPr>
              <a:t>如果在</a:t>
            </a:r>
            <a:r>
              <a:rPr lang="en-US" altLang="zh-CN" sz="2800" dirty="0">
                <a:latin typeface="Consolas" panose="020B0609020204030204" pitchFamily="49" charset="0"/>
              </a:rPr>
              <a:t>X</a:t>
            </a:r>
            <a:r>
              <a:rPr lang="zh-CN" altLang="en-US" sz="2800" dirty="0">
                <a:latin typeface="Consolas" panose="020B0609020204030204" pitchFamily="49" charset="0"/>
              </a:rPr>
              <a:t>的</a:t>
            </a:r>
            <a:r>
              <a:rPr lang="zh-CN" altLang="en-US" sz="2800" dirty="0">
                <a:solidFill>
                  <a:srgbClr val="FF0000"/>
                </a:solidFill>
                <a:latin typeface="Consolas" panose="020B0609020204030204" pitchFamily="49" charset="0"/>
              </a:rPr>
              <a:t>成员函数中</a:t>
            </a:r>
            <a:r>
              <a:rPr lang="zh-CN" altLang="en-US" sz="2800" dirty="0">
                <a:latin typeface="Consolas" panose="020B0609020204030204" pitchFamily="49" charset="0"/>
              </a:rPr>
              <a:t>没有声明同名的局部作用域标识符，那么在该函数内可以访问成员</a:t>
            </a:r>
            <a:r>
              <a:rPr lang="en-US" altLang="zh-CN" sz="2800" dirty="0">
                <a:latin typeface="Consolas" panose="020B0609020204030204" pitchFamily="49" charset="0"/>
              </a:rPr>
              <a:t>m</a:t>
            </a:r>
            <a:r>
              <a:rPr lang="zh-CN" altLang="en-US" sz="2800" dirty="0">
                <a:latin typeface="Consolas" panose="020B0609020204030204" pitchFamily="49" charset="0"/>
              </a:rPr>
              <a:t>。</a:t>
            </a:r>
          </a:p>
          <a:p>
            <a:pPr lvl="1" eaLnBrk="1" hangingPunct="1">
              <a:lnSpc>
                <a:spcPct val="120000"/>
              </a:lnSpc>
            </a:pPr>
            <a:r>
              <a:rPr lang="zh-CN" altLang="en-US" sz="2800" dirty="0">
                <a:latin typeface="Consolas" panose="020B0609020204030204" pitchFamily="49" charset="0"/>
              </a:rPr>
              <a:t>通过表达式</a:t>
            </a:r>
            <a:r>
              <a:rPr lang="en-US" altLang="zh-CN" sz="2800" dirty="0">
                <a:latin typeface="Consolas" panose="020B0609020204030204" pitchFamily="49" charset="0"/>
              </a:rPr>
              <a:t>X::m</a:t>
            </a:r>
            <a:r>
              <a:rPr lang="zh-CN" altLang="en-US" sz="2800" dirty="0">
                <a:latin typeface="Consolas" panose="020B0609020204030204" pitchFamily="49" charset="0"/>
              </a:rPr>
              <a:t>或者</a:t>
            </a:r>
            <a:r>
              <a:rPr lang="en-US" altLang="zh-CN" sz="2800" dirty="0" err="1">
                <a:latin typeface="Consolas" panose="020B0609020204030204" pitchFamily="49" charset="0"/>
              </a:rPr>
              <a:t>x.m</a:t>
            </a:r>
            <a:r>
              <a:rPr lang="zh-CN" altLang="en-US" sz="2800" dirty="0">
                <a:latin typeface="Consolas" panose="020B0609020204030204" pitchFamily="49" charset="0"/>
              </a:rPr>
              <a:t>访问。</a:t>
            </a:r>
          </a:p>
          <a:p>
            <a:pPr lvl="1" eaLnBrk="1" hangingPunct="1">
              <a:lnSpc>
                <a:spcPct val="120000"/>
              </a:lnSpc>
            </a:pPr>
            <a:r>
              <a:rPr lang="zh-CN" altLang="en-US" sz="2800" dirty="0">
                <a:latin typeface="Consolas" panose="020B0609020204030204" pitchFamily="49" charset="0"/>
              </a:rPr>
              <a:t>通过表达式</a:t>
            </a:r>
            <a:r>
              <a:rPr lang="en-US" altLang="zh-CN" sz="2800" dirty="0" err="1">
                <a:latin typeface="Consolas" panose="020B0609020204030204" pitchFamily="49" charset="0"/>
              </a:rPr>
              <a:t>ptr</a:t>
            </a:r>
            <a:r>
              <a:rPr lang="en-US" altLang="zh-CN" sz="2800" dirty="0">
                <a:latin typeface="Consolas" panose="020B0609020204030204" pitchFamily="49" charset="0"/>
              </a:rPr>
              <a:t>-&gt;m</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a:t>
            </a:fld>
            <a:endParaRPr lang="en-US" altLang="zh-CN" dirty="0"/>
          </a:p>
        </p:txBody>
      </p:sp>
      <p:sp>
        <p:nvSpPr>
          <p:cNvPr id="7" name="标题 4"/>
          <p:cNvSpPr txBox="1">
            <a:spLocks/>
          </p:cNvSpPr>
          <p:nvPr/>
        </p:nvSpPr>
        <p:spPr>
          <a:xfrm>
            <a:off x="933450" y="264906"/>
            <a:ext cx="7143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endParaRPr lang="en-US" altLang="zh-CN" dirty="0"/>
          </a:p>
          <a:p>
            <a:r>
              <a:rPr lang="zh-CN" altLang="en-US" dirty="0"/>
              <a:t> </a:t>
            </a:r>
            <a:r>
              <a:rPr lang="en-US" altLang="zh-CN" dirty="0"/>
              <a:t>—— 5.1.1 </a:t>
            </a:r>
            <a:r>
              <a:rPr lang="zh-CN" altLang="en-US" dirty="0"/>
              <a:t>作用域</a:t>
            </a:r>
          </a:p>
        </p:txBody>
      </p:sp>
    </p:spTree>
    <p:extLst>
      <p:ext uri="{BB962C8B-B14F-4D97-AF65-F5344CB8AC3E}">
        <p14:creationId xmlns:p14="http://schemas.microsoft.com/office/powerpoint/2010/main" val="47226201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0" y="950913"/>
            <a:ext cx="6704013" cy="954087"/>
          </a:xfrm>
        </p:spPr>
        <p:txBody>
          <a:bodyPr/>
          <a:lstStyle/>
          <a:p>
            <a:pPr algn="l" eaLnBrk="1" hangingPunct="1"/>
            <a:r>
              <a:rPr lang="zh-CN" altLang="en-US"/>
              <a:t>例 </a:t>
            </a:r>
            <a:r>
              <a:rPr lang="en-US" altLang="zh-CN"/>
              <a:t>5-10</a:t>
            </a:r>
            <a:r>
              <a:rPr lang="zh-CN" altLang="en-US"/>
              <a:t>（续）</a:t>
            </a:r>
          </a:p>
        </p:txBody>
      </p:sp>
      <p:sp>
        <p:nvSpPr>
          <p:cNvPr id="3" name="内容占位符 2"/>
          <p:cNvSpPr>
            <a:spLocks noGrp="1"/>
          </p:cNvSpPr>
          <p:nvPr>
            <p:ph idx="1"/>
          </p:nvPr>
        </p:nvSpPr>
        <p:spPr>
          <a:xfrm>
            <a:off x="533400" y="1828800"/>
            <a:ext cx="8029575" cy="4714875"/>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r>
              <a:rPr lang="zh-CN" altLang="en-US" sz="2000" dirty="0"/>
              <a:t>文件</a:t>
            </a:r>
            <a:r>
              <a:rPr lang="en-US" altLang="zh-CN" sz="2000" dirty="0"/>
              <a:t>2</a:t>
            </a:r>
            <a:r>
              <a:rPr lang="zh-CN" altLang="en-US" sz="2000" dirty="0"/>
              <a:t>，类的实现，</a:t>
            </a:r>
            <a:r>
              <a:rPr lang="en-US" altLang="zh-CN" sz="2000" dirty="0"/>
              <a:t>Point.cpp</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#include "</a:t>
            </a:r>
            <a:r>
              <a:rPr lang="en-US" altLang="zh-CN" sz="2000" dirty="0" err="1"/>
              <a:t>Point.h</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err="1"/>
              <a:t>int</a:t>
            </a:r>
            <a:r>
              <a:rPr lang="en-US" altLang="zh-CN" sz="2000" dirty="0"/>
              <a:t> Point::count = 0;	//</a:t>
            </a:r>
            <a:r>
              <a:rPr lang="zh-CN" altLang="en-US" sz="2000" dirty="0"/>
              <a:t>使用类名初始化静态数据成员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Point::Point(const Point &amp;p) : x(</a:t>
            </a:r>
            <a:r>
              <a:rPr lang="en-US" altLang="zh-CN" sz="2000" dirty="0" err="1"/>
              <a:t>p.x</a:t>
            </a:r>
            <a:r>
              <a:rPr lang="en-US" altLang="zh-CN" sz="2000" dirty="0"/>
              <a:t>), y(</a:t>
            </a:r>
            <a:r>
              <a:rPr lang="en-US" altLang="zh-CN" sz="2000" dirty="0" err="1"/>
              <a:t>p.y</a:t>
            </a:r>
            <a:r>
              <a:rPr lang="en-US" altLang="zh-CN" sz="2000" dirty="0"/>
              <a:t>) {	//</a:t>
            </a:r>
            <a:r>
              <a:rPr lang="zh-CN" altLang="en-US" sz="2000" dirty="0"/>
              <a:t>拷贝构造函数体</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t>count++;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void Point::</a:t>
            </a:r>
            <a:r>
              <a:rPr lang="en-US" altLang="zh-CN" sz="2000" dirty="0" err="1"/>
              <a:t>showCount</a:t>
            </a: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err="1"/>
              <a:t>cout</a:t>
            </a:r>
            <a:r>
              <a:rPr lang="en-US" altLang="zh-CN" sz="2000" dirty="0"/>
              <a:t> &lt;&lt; "  Object count = " &lt;&lt; count &lt;&lt; </a:t>
            </a:r>
            <a:r>
              <a:rPr lang="en-US" altLang="zh-CN" sz="2000" dirty="0" err="1"/>
              <a:t>endl</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60</a:t>
            </a:fld>
            <a:endParaRPr lang="en-US" altLang="zh-CN" dirty="0"/>
          </a:p>
        </p:txBody>
      </p:sp>
      <p:sp>
        <p:nvSpPr>
          <p:cNvPr id="7" name="标题 4"/>
          <p:cNvSpPr txBox="1">
            <a:spLocks/>
          </p:cNvSpPr>
          <p:nvPr/>
        </p:nvSpPr>
        <p:spPr>
          <a:xfrm>
            <a:off x="533400" y="228600"/>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5.6.1 C++</a:t>
            </a:r>
            <a:r>
              <a:rPr lang="zh-CN" altLang="en-US" dirty="0"/>
              <a:t>的一般组织结构</a:t>
            </a:r>
          </a:p>
        </p:txBody>
      </p:sp>
    </p:spTree>
    <p:extLst>
      <p:ext uri="{BB962C8B-B14F-4D97-AF65-F5344CB8AC3E}">
        <p14:creationId xmlns:p14="http://schemas.microsoft.com/office/powerpoint/2010/main" val="379429186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0" y="950913"/>
            <a:ext cx="6704013" cy="954087"/>
          </a:xfrm>
        </p:spPr>
        <p:txBody>
          <a:bodyPr/>
          <a:lstStyle/>
          <a:p>
            <a:pPr algn="l" eaLnBrk="1" hangingPunct="1"/>
            <a:r>
              <a:rPr lang="zh-CN" altLang="en-US" dirty="0"/>
              <a:t>例 </a:t>
            </a:r>
            <a:r>
              <a:rPr lang="en-US" altLang="zh-CN" dirty="0"/>
              <a:t>5-10</a:t>
            </a:r>
            <a:r>
              <a:rPr lang="zh-CN" altLang="en-US" dirty="0"/>
              <a:t>（续）</a:t>
            </a:r>
          </a:p>
        </p:txBody>
      </p:sp>
      <p:sp>
        <p:nvSpPr>
          <p:cNvPr id="3" name="内容占位符 2"/>
          <p:cNvSpPr>
            <a:spLocks noGrp="1"/>
          </p:cNvSpPr>
          <p:nvPr>
            <p:ph idx="1"/>
          </p:nvPr>
        </p:nvSpPr>
        <p:spPr>
          <a:xfrm>
            <a:off x="504825" y="1828800"/>
            <a:ext cx="8029575" cy="48006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r>
              <a:rPr lang="zh-CN" altLang="en-US" sz="2000" dirty="0"/>
              <a:t>文件</a:t>
            </a:r>
            <a:r>
              <a:rPr lang="en-US" altLang="zh-CN" sz="2000" dirty="0"/>
              <a:t>3</a:t>
            </a:r>
            <a:r>
              <a:rPr lang="zh-CN" altLang="en-US" sz="2000" dirty="0"/>
              <a:t>，主函数，</a:t>
            </a:r>
            <a:r>
              <a:rPr lang="en-US" altLang="zh-CN" sz="2000" dirty="0"/>
              <a:t>5_10.cpp</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#include "</a:t>
            </a:r>
            <a:r>
              <a:rPr lang="en-US" altLang="zh-CN" sz="2000" dirty="0" err="1"/>
              <a:t>Point.h</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err="1"/>
              <a:t>int</a:t>
            </a:r>
            <a:r>
              <a:rPr lang="en-US" altLang="zh-CN" sz="2000" dirty="0"/>
              <a:t> main()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Point a(4, 5);	//</a:t>
            </a:r>
            <a:r>
              <a:rPr lang="zh-CN" altLang="en-US" sz="2000" dirty="0"/>
              <a:t>定义对象</a:t>
            </a:r>
            <a:r>
              <a:rPr lang="en-US" altLang="zh-CN" sz="2000" dirty="0"/>
              <a:t>a</a:t>
            </a:r>
            <a:r>
              <a:rPr lang="zh-CN" altLang="en-US" sz="2000" dirty="0"/>
              <a:t>，其构造函数回使</a:t>
            </a:r>
            <a:r>
              <a:rPr lang="en-US" altLang="zh-CN" sz="2000" dirty="0"/>
              <a:t>count</a:t>
            </a:r>
            <a:r>
              <a:rPr lang="zh-CN" altLang="en-US" sz="2000" dirty="0"/>
              <a:t>增</a:t>
            </a:r>
            <a:r>
              <a:rPr lang="en-US" altLang="zh-CN" sz="2000" dirty="0"/>
              <a:t>1</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err="1"/>
              <a:t>cout</a:t>
            </a:r>
            <a:r>
              <a:rPr lang="en-US" altLang="zh-CN" sz="2000" dirty="0"/>
              <a:t> &lt;&lt; "Point A: " &lt;&lt; </a:t>
            </a:r>
            <a:r>
              <a:rPr lang="en-US" altLang="zh-CN" sz="2000" dirty="0" err="1"/>
              <a:t>a.getX</a:t>
            </a:r>
            <a:r>
              <a:rPr lang="en-US" altLang="zh-CN" sz="2000" dirty="0"/>
              <a:t>() &lt;&lt; ", " &lt;&lt; </a:t>
            </a:r>
            <a:r>
              <a:rPr lang="en-US" altLang="zh-CN" sz="2000" dirty="0" err="1"/>
              <a:t>a.getY</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Point::</a:t>
            </a:r>
            <a:r>
              <a:rPr lang="en-US" altLang="zh-CN" sz="2000" dirty="0" err="1"/>
              <a:t>showCount</a:t>
            </a:r>
            <a:r>
              <a:rPr lang="en-US" altLang="zh-CN" sz="2000" dirty="0"/>
              <a:t>();	//</a:t>
            </a:r>
            <a:r>
              <a:rPr lang="zh-CN" altLang="en-US" sz="2000" dirty="0"/>
              <a:t>输出对象个数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t>Point b(a);	//</a:t>
            </a:r>
            <a:r>
              <a:rPr lang="zh-CN" altLang="en-US" sz="2000" dirty="0"/>
              <a:t>定义对象</a:t>
            </a:r>
            <a:r>
              <a:rPr lang="en-US" altLang="zh-CN" sz="2000" dirty="0"/>
              <a:t>b</a:t>
            </a:r>
            <a:r>
              <a:rPr lang="zh-CN" altLang="en-US" sz="2000" dirty="0"/>
              <a:t>，其构造函数回使</a:t>
            </a:r>
            <a:r>
              <a:rPr lang="en-US" altLang="zh-CN" sz="2000" dirty="0"/>
              <a:t>count</a:t>
            </a:r>
            <a:r>
              <a:rPr lang="zh-CN" altLang="en-US" sz="2000" dirty="0"/>
              <a:t>增</a:t>
            </a:r>
            <a:r>
              <a:rPr lang="en-US" altLang="zh-CN" sz="2000" dirty="0"/>
              <a:t>1</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err="1"/>
              <a:t>cout</a:t>
            </a:r>
            <a:r>
              <a:rPr lang="en-US" altLang="zh-CN" sz="2000" dirty="0"/>
              <a:t> &lt;&lt; "Point B: " &lt;&lt; </a:t>
            </a:r>
            <a:r>
              <a:rPr lang="en-US" altLang="zh-CN" sz="2000" dirty="0" err="1"/>
              <a:t>b.getX</a:t>
            </a:r>
            <a:r>
              <a:rPr lang="en-US" altLang="zh-CN" sz="2000" dirty="0"/>
              <a:t>() &lt;&lt; ", " &lt;&lt; </a:t>
            </a:r>
            <a:r>
              <a:rPr lang="en-US" altLang="zh-CN" sz="2000" dirty="0" err="1"/>
              <a:t>b.getY</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Point::</a:t>
            </a:r>
            <a:r>
              <a:rPr lang="en-US" altLang="zh-CN" sz="2000" dirty="0" err="1"/>
              <a:t>showCount</a:t>
            </a:r>
            <a:r>
              <a:rPr lang="en-US" altLang="zh-CN" sz="2000" dirty="0"/>
              <a:t>();	//</a:t>
            </a:r>
            <a:r>
              <a:rPr lang="zh-CN" altLang="en-US" sz="2000" dirty="0"/>
              <a:t>输出对象个数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t>return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61</a:t>
            </a:fld>
            <a:endParaRPr lang="en-US" altLang="zh-CN" dirty="0"/>
          </a:p>
        </p:txBody>
      </p:sp>
      <p:sp>
        <p:nvSpPr>
          <p:cNvPr id="7" name="标题 4"/>
          <p:cNvSpPr txBox="1">
            <a:spLocks/>
          </p:cNvSpPr>
          <p:nvPr/>
        </p:nvSpPr>
        <p:spPr>
          <a:xfrm>
            <a:off x="533400" y="228600"/>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5.6.1 C++</a:t>
            </a:r>
            <a:r>
              <a:rPr lang="zh-CN" altLang="en-US" dirty="0"/>
              <a:t>的一般组织结构</a:t>
            </a:r>
          </a:p>
        </p:txBody>
      </p:sp>
    </p:spTree>
    <p:extLst>
      <p:ext uri="{BB962C8B-B14F-4D97-AF65-F5344CB8AC3E}">
        <p14:creationId xmlns:p14="http://schemas.microsoft.com/office/powerpoint/2010/main" val="375573269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5-10</a:t>
            </a:r>
            <a:r>
              <a:rPr lang="zh-CN" altLang="en-US" dirty="0"/>
              <a:t>（续）</a:t>
            </a:r>
          </a:p>
        </p:txBody>
      </p:sp>
      <p:grpSp>
        <p:nvGrpSpPr>
          <p:cNvPr id="63493" name="Group 1"/>
          <p:cNvGrpSpPr>
            <a:grpSpLocks noChangeAspect="1"/>
          </p:cNvGrpSpPr>
          <p:nvPr/>
        </p:nvGrpSpPr>
        <p:grpSpPr bwMode="auto">
          <a:xfrm>
            <a:off x="228600" y="1897062"/>
            <a:ext cx="8610600" cy="4427538"/>
            <a:chOff x="1985" y="6127"/>
            <a:chExt cx="7937" cy="3953"/>
          </a:xfrm>
        </p:grpSpPr>
        <p:sp>
          <p:nvSpPr>
            <p:cNvPr id="63495" name="AutoShape 34"/>
            <p:cNvSpPr>
              <a:spLocks noChangeAspect="1" noChangeArrowheads="1" noTextEdit="1"/>
            </p:cNvSpPr>
            <p:nvPr/>
          </p:nvSpPr>
          <p:spPr bwMode="auto">
            <a:xfrm>
              <a:off x="1985" y="6127"/>
              <a:ext cx="7937" cy="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n-lt"/>
              </a:endParaRPr>
            </a:p>
          </p:txBody>
        </p:sp>
        <p:sp>
          <p:nvSpPr>
            <p:cNvPr id="63496" name="Rectangle 33"/>
            <p:cNvSpPr>
              <a:spLocks noChangeArrowheads="1"/>
            </p:cNvSpPr>
            <p:nvPr/>
          </p:nvSpPr>
          <p:spPr bwMode="auto">
            <a:xfrm>
              <a:off x="5154" y="7656"/>
              <a:ext cx="1652" cy="1354"/>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400">
                <a:latin typeface="+mn-lt"/>
              </a:endParaRPr>
            </a:p>
          </p:txBody>
        </p:sp>
        <p:sp>
          <p:nvSpPr>
            <p:cNvPr id="63497" name="Text Box 32"/>
            <p:cNvSpPr txBox="1">
              <a:spLocks noChangeArrowheads="1"/>
            </p:cNvSpPr>
            <p:nvPr/>
          </p:nvSpPr>
          <p:spPr bwMode="auto">
            <a:xfrm>
              <a:off x="2495" y="7052"/>
              <a:ext cx="2064" cy="10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a:latin typeface="+mn-lt"/>
                  <a:ea typeface="宋体" panose="02010600030101010101" pitchFamily="2" charset="-122"/>
                  <a:cs typeface="Times New Roman" panose="02020603050405020304" pitchFamily="18" charset="0"/>
                </a:rPr>
                <a:t>#include "point.h"</a:t>
              </a:r>
              <a:endParaRPr kumimoji="0" lang="en-US" altLang="zh-CN" sz="1000">
                <a:latin typeface="+mn-lt"/>
                <a:ea typeface="宋体" panose="02010600030101010101" pitchFamily="2" charset="-122"/>
                <a:cs typeface="Times New Roman" panose="02020603050405020304" pitchFamily="18" charset="0"/>
              </a:endParaRPr>
            </a:p>
            <a:p>
              <a:r>
                <a:rPr kumimoji="0" lang="en-US" altLang="zh-CN" sz="1400">
                  <a:latin typeface="+mn-lt"/>
                  <a:ea typeface="宋体" panose="02010600030101010101" pitchFamily="2" charset="-122"/>
                  <a:cs typeface="Times New Roman" panose="02020603050405020304" pitchFamily="18" charset="0"/>
                </a:rPr>
                <a:t>#include &lt;iostream&gt;</a:t>
              </a:r>
              <a:endParaRPr kumimoji="0" lang="en-US" altLang="zh-CN" sz="1000">
                <a:latin typeface="+mn-lt"/>
                <a:ea typeface="宋体" panose="02010600030101010101" pitchFamily="2" charset="-122"/>
                <a:cs typeface="Times New Roman" panose="02020603050405020304" pitchFamily="18" charset="0"/>
              </a:endParaRPr>
            </a:p>
            <a:p>
              <a:r>
                <a:rPr kumimoji="0" lang="en-US" altLang="zh-CN" sz="1800">
                  <a:latin typeface="+mn-lt"/>
                  <a:ea typeface="宋体" panose="02010600030101010101" pitchFamily="2" charset="-122"/>
                  <a:cs typeface="Times New Roman" panose="02020603050405020304" pitchFamily="18" charset="0"/>
                </a:rPr>
                <a:t>……</a:t>
              </a:r>
              <a:endParaRPr kumimoji="0" lang="en-US" altLang="zh-CN" sz="4000">
                <a:latin typeface="+mn-lt"/>
                <a:ea typeface="宋体" panose="02010600030101010101" pitchFamily="2" charset="-122"/>
                <a:cs typeface="Times New Roman" panose="02020603050405020304" pitchFamily="18" charset="0"/>
              </a:endParaRPr>
            </a:p>
          </p:txBody>
        </p:sp>
        <p:sp>
          <p:nvSpPr>
            <p:cNvPr id="63498" name="Text Box 31"/>
            <p:cNvSpPr txBox="1">
              <a:spLocks noChangeArrowheads="1"/>
            </p:cNvSpPr>
            <p:nvPr/>
          </p:nvSpPr>
          <p:spPr bwMode="auto">
            <a:xfrm>
              <a:off x="7319" y="7122"/>
              <a:ext cx="2062" cy="9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a:latin typeface="+mn-lt"/>
                  <a:ea typeface="宋体" panose="02010600030101010101" pitchFamily="2" charset="-122"/>
                  <a:cs typeface="Times New Roman" panose="02020603050405020304" pitchFamily="18" charset="0"/>
                </a:rPr>
                <a:t>#include "point.h"</a:t>
              </a:r>
              <a:endParaRPr kumimoji="0" lang="en-US" altLang="zh-CN" sz="1000">
                <a:latin typeface="+mn-lt"/>
                <a:ea typeface="宋体" panose="02010600030101010101" pitchFamily="2" charset="-122"/>
                <a:cs typeface="Times New Roman" panose="02020603050405020304" pitchFamily="18" charset="0"/>
              </a:endParaRPr>
            </a:p>
            <a:p>
              <a:r>
                <a:rPr kumimoji="0" lang="en-US" altLang="zh-CN" sz="1400">
                  <a:latin typeface="+mn-lt"/>
                  <a:ea typeface="宋体" panose="02010600030101010101" pitchFamily="2" charset="-122"/>
                  <a:cs typeface="Times New Roman" panose="02020603050405020304" pitchFamily="18" charset="0"/>
                </a:rPr>
                <a:t>#include &lt;iostream&gt;</a:t>
              </a:r>
              <a:endParaRPr kumimoji="0" lang="en-US" altLang="zh-CN" sz="1000">
                <a:latin typeface="+mn-lt"/>
                <a:ea typeface="宋体" panose="02010600030101010101" pitchFamily="2" charset="-122"/>
                <a:cs typeface="Times New Roman" panose="02020603050405020304" pitchFamily="18" charset="0"/>
              </a:endParaRPr>
            </a:p>
            <a:p>
              <a:r>
                <a:rPr kumimoji="0" lang="en-US" altLang="zh-CN" sz="1800">
                  <a:latin typeface="+mn-lt"/>
                  <a:ea typeface="宋体" panose="02010600030101010101" pitchFamily="2" charset="-122"/>
                  <a:cs typeface="Times New Roman" panose="02020603050405020304" pitchFamily="18" charset="0"/>
                </a:rPr>
                <a:t>……</a:t>
              </a:r>
              <a:endParaRPr kumimoji="0" lang="en-US" altLang="zh-CN" sz="4000">
                <a:latin typeface="+mn-lt"/>
                <a:ea typeface="宋体" panose="02010600030101010101" pitchFamily="2" charset="-122"/>
                <a:cs typeface="Times New Roman" panose="02020603050405020304" pitchFamily="18" charset="0"/>
              </a:endParaRPr>
            </a:p>
          </p:txBody>
        </p:sp>
        <p:sp>
          <p:nvSpPr>
            <p:cNvPr id="63499" name="Line 30"/>
            <p:cNvSpPr>
              <a:spLocks noChangeShapeType="1"/>
            </p:cNvSpPr>
            <p:nvPr/>
          </p:nvSpPr>
          <p:spPr bwMode="auto">
            <a:xfrm>
              <a:off x="6599" y="6504"/>
              <a:ext cx="859" cy="86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00" name="Line 29"/>
            <p:cNvSpPr>
              <a:spLocks noChangeShapeType="1"/>
            </p:cNvSpPr>
            <p:nvPr/>
          </p:nvSpPr>
          <p:spPr bwMode="auto">
            <a:xfrm flipH="1">
              <a:off x="4280" y="6466"/>
              <a:ext cx="1080" cy="82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01" name="Text Box 28"/>
            <p:cNvSpPr txBox="1">
              <a:spLocks noChangeArrowheads="1"/>
            </p:cNvSpPr>
            <p:nvPr/>
          </p:nvSpPr>
          <p:spPr bwMode="auto">
            <a:xfrm>
              <a:off x="2495" y="6693"/>
              <a:ext cx="2064"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point.cpp</a:t>
              </a:r>
              <a:endParaRPr kumimoji="0" lang="en-US" altLang="zh-CN" sz="3600">
                <a:latin typeface="+mn-lt"/>
                <a:ea typeface="宋体" panose="02010600030101010101" pitchFamily="2" charset="-122"/>
                <a:cs typeface="Times New Roman" panose="02020603050405020304" pitchFamily="18" charset="0"/>
              </a:endParaRPr>
            </a:p>
          </p:txBody>
        </p:sp>
        <p:grpSp>
          <p:nvGrpSpPr>
            <p:cNvPr id="63502" name="Group 25"/>
            <p:cNvGrpSpPr>
              <a:grpSpLocks/>
            </p:cNvGrpSpPr>
            <p:nvPr/>
          </p:nvGrpSpPr>
          <p:grpSpPr bwMode="auto">
            <a:xfrm>
              <a:off x="5237" y="6273"/>
              <a:ext cx="1498" cy="1180"/>
              <a:chOff x="4919" y="6903"/>
              <a:chExt cx="2040" cy="1180"/>
            </a:xfrm>
          </p:grpSpPr>
          <p:sp>
            <p:nvSpPr>
              <p:cNvPr id="60443" name="Text Box 27"/>
              <p:cNvSpPr txBox="1">
                <a:spLocks noChangeArrowheads="1"/>
              </p:cNvSpPr>
              <p:nvPr/>
            </p:nvSpPr>
            <p:spPr bwMode="auto">
              <a:xfrm>
                <a:off x="4919" y="7262"/>
                <a:ext cx="2040" cy="823"/>
              </a:xfrm>
              <a:prstGeom prst="rect">
                <a:avLst/>
              </a:prstGeom>
              <a:noFill/>
              <a:ln w="9525">
                <a:solidFill>
                  <a:srgbClr val="000000"/>
                </a:solidFill>
                <a:miter lim="800000"/>
                <a:headEnd/>
                <a:tailEnd/>
              </a:ln>
            </p:spPr>
            <p:txBody>
              <a:bodyPr lIns="18000" tIns="10800" rIns="18000" bIns="10800"/>
              <a:lstStyle/>
              <a:p>
                <a:pPr indent="266700">
                  <a:tabLst>
                    <a:tab pos="450850" algn="l"/>
                    <a:tab pos="3421063" algn="l"/>
                  </a:tabLst>
                  <a:defRPr/>
                </a:pPr>
                <a:r>
                  <a:rPr kumimoji="0" lang="en-US" altLang="zh-CN" sz="1600">
                    <a:latin typeface="+mn-lt"/>
                    <a:ea typeface="宋体" pitchFamily="2" charset="-122"/>
                    <a:cs typeface="Times New Roman" pitchFamily="18" charset="0"/>
                  </a:rPr>
                  <a:t>class Point {</a:t>
                </a:r>
                <a:endParaRPr kumimoji="0" lang="en-US" altLang="zh-CN" sz="1050">
                  <a:latin typeface="+mn-lt"/>
                  <a:ea typeface="宋体" pitchFamily="2" charset="-122"/>
                </a:endParaRPr>
              </a:p>
              <a:p>
                <a:pPr indent="266700" eaLnBrk="0" hangingPunct="0">
                  <a:tabLst>
                    <a:tab pos="450850" algn="l"/>
                    <a:tab pos="3421063" algn="l"/>
                  </a:tabLst>
                  <a:defRPr/>
                </a:pPr>
                <a:r>
                  <a:rPr kumimoji="0" lang="en-US" altLang="zh-CN" sz="1600">
                    <a:latin typeface="+mn-lt"/>
                    <a:ea typeface="宋体" pitchFamily="2" charset="-122"/>
                    <a:cs typeface="Times New Roman" pitchFamily="18" charset="0"/>
                  </a:rPr>
                  <a:t>……</a:t>
                </a:r>
                <a:endParaRPr kumimoji="0" lang="en-US" altLang="zh-CN" sz="3600">
                  <a:latin typeface="+mn-lt"/>
                  <a:ea typeface="宋体" pitchFamily="2" charset="-122"/>
                </a:endParaRPr>
              </a:p>
            </p:txBody>
          </p:sp>
          <p:sp>
            <p:nvSpPr>
              <p:cNvPr id="63527" name="Text Box 26"/>
              <p:cNvSpPr txBox="1">
                <a:spLocks noChangeArrowheads="1"/>
              </p:cNvSpPr>
              <p:nvPr/>
            </p:nvSpPr>
            <p:spPr bwMode="auto">
              <a:xfrm>
                <a:off x="4919" y="6903"/>
                <a:ext cx="2040"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point.h</a:t>
                </a:r>
                <a:endParaRPr kumimoji="0" lang="en-US" altLang="zh-CN" sz="3600">
                  <a:latin typeface="+mn-lt"/>
                  <a:ea typeface="宋体" panose="02010600030101010101" pitchFamily="2" charset="-122"/>
                  <a:cs typeface="Times New Roman" panose="02020603050405020304" pitchFamily="18" charset="0"/>
                </a:endParaRPr>
              </a:p>
            </p:txBody>
          </p:sp>
        </p:grpSp>
        <p:sp>
          <p:nvSpPr>
            <p:cNvPr id="63503" name="Text Box 24"/>
            <p:cNvSpPr txBox="1">
              <a:spLocks noChangeArrowheads="1"/>
            </p:cNvSpPr>
            <p:nvPr/>
          </p:nvSpPr>
          <p:spPr bwMode="auto">
            <a:xfrm>
              <a:off x="7319" y="6763"/>
              <a:ext cx="2062"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5_10.cpp</a:t>
              </a:r>
              <a:endParaRPr kumimoji="0" lang="en-US" altLang="zh-CN" sz="3600">
                <a:latin typeface="+mn-lt"/>
                <a:ea typeface="宋体" panose="02010600030101010101" pitchFamily="2" charset="-122"/>
                <a:cs typeface="Times New Roman" panose="02020603050405020304" pitchFamily="18" charset="0"/>
              </a:endParaRPr>
            </a:p>
          </p:txBody>
        </p:sp>
        <p:sp>
          <p:nvSpPr>
            <p:cNvPr id="63504" name="Text Box 23"/>
            <p:cNvSpPr txBox="1">
              <a:spLocks noChangeArrowheads="1"/>
            </p:cNvSpPr>
            <p:nvPr/>
          </p:nvSpPr>
          <p:spPr bwMode="auto">
            <a:xfrm>
              <a:off x="3839" y="9563"/>
              <a:ext cx="420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可执行文件</a:t>
              </a:r>
              <a:r>
                <a:rPr kumimoji="0" lang="en-US" altLang="zh-CN" sz="1600">
                  <a:latin typeface="+mn-lt"/>
                  <a:ea typeface="宋体" panose="02010600030101010101" pitchFamily="2" charset="-122"/>
                  <a:cs typeface="Times New Roman" panose="02020603050405020304" pitchFamily="18" charset="0"/>
                </a:rPr>
                <a:t>5_10.exe</a:t>
              </a:r>
              <a:endParaRPr kumimoji="0" lang="en-US" altLang="zh-CN" sz="3600">
                <a:latin typeface="+mn-lt"/>
                <a:ea typeface="宋体" panose="02010600030101010101" pitchFamily="2" charset="-122"/>
                <a:cs typeface="Times New Roman" panose="02020603050405020304" pitchFamily="18" charset="0"/>
              </a:endParaRPr>
            </a:p>
          </p:txBody>
        </p:sp>
        <p:sp>
          <p:nvSpPr>
            <p:cNvPr id="63505" name="Text Box 22"/>
            <p:cNvSpPr txBox="1">
              <a:spLocks noChangeArrowheads="1"/>
            </p:cNvSpPr>
            <p:nvPr/>
          </p:nvSpPr>
          <p:spPr bwMode="auto">
            <a:xfrm>
              <a:off x="2639" y="8703"/>
              <a:ext cx="192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point.obj</a:t>
              </a:r>
              <a:endParaRPr kumimoji="0" lang="en-US" altLang="zh-CN" sz="3600">
                <a:latin typeface="+mn-lt"/>
                <a:ea typeface="宋体" panose="02010600030101010101" pitchFamily="2" charset="-122"/>
                <a:cs typeface="Times New Roman" panose="02020603050405020304" pitchFamily="18" charset="0"/>
              </a:endParaRPr>
            </a:p>
          </p:txBody>
        </p:sp>
        <p:sp>
          <p:nvSpPr>
            <p:cNvPr id="63506" name="Text Box 21"/>
            <p:cNvSpPr txBox="1">
              <a:spLocks noChangeArrowheads="1"/>
            </p:cNvSpPr>
            <p:nvPr/>
          </p:nvSpPr>
          <p:spPr bwMode="auto">
            <a:xfrm>
              <a:off x="7319" y="8683"/>
              <a:ext cx="192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5_10.obj</a:t>
              </a:r>
              <a:endParaRPr kumimoji="0" lang="en-US" altLang="zh-CN" sz="3600">
                <a:latin typeface="+mn-lt"/>
                <a:ea typeface="宋体" panose="02010600030101010101" pitchFamily="2" charset="-122"/>
                <a:cs typeface="Times New Roman" panose="02020603050405020304" pitchFamily="18" charset="0"/>
              </a:endParaRPr>
            </a:p>
          </p:txBody>
        </p:sp>
        <p:sp>
          <p:nvSpPr>
            <p:cNvPr id="63507" name="Line 20"/>
            <p:cNvSpPr>
              <a:spLocks noChangeShapeType="1"/>
            </p:cNvSpPr>
            <p:nvPr/>
          </p:nvSpPr>
          <p:spPr bwMode="auto">
            <a:xfrm>
              <a:off x="3599" y="8083"/>
              <a:ext cx="1" cy="6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08" name="Line 19"/>
            <p:cNvSpPr>
              <a:spLocks noChangeShapeType="1"/>
            </p:cNvSpPr>
            <p:nvPr/>
          </p:nvSpPr>
          <p:spPr bwMode="auto">
            <a:xfrm>
              <a:off x="8279" y="8083"/>
              <a:ext cx="1" cy="6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09" name="Line 18"/>
            <p:cNvSpPr>
              <a:spLocks noChangeShapeType="1"/>
            </p:cNvSpPr>
            <p:nvPr/>
          </p:nvSpPr>
          <p:spPr bwMode="auto">
            <a:xfrm>
              <a:off x="4199" y="9063"/>
              <a:ext cx="1" cy="5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10" name="Line 17"/>
            <p:cNvSpPr>
              <a:spLocks noChangeShapeType="1"/>
            </p:cNvSpPr>
            <p:nvPr/>
          </p:nvSpPr>
          <p:spPr bwMode="auto">
            <a:xfrm>
              <a:off x="7679" y="9063"/>
              <a:ext cx="1" cy="5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11" name="Text Box 16"/>
            <p:cNvSpPr txBox="1">
              <a:spLocks noChangeArrowheads="1"/>
            </p:cNvSpPr>
            <p:nvPr/>
          </p:nvSpPr>
          <p:spPr bwMode="auto">
            <a:xfrm>
              <a:off x="8273" y="8242"/>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编译</a:t>
              </a:r>
              <a:endParaRPr kumimoji="0" lang="zh-CN" sz="3600">
                <a:latin typeface="+mn-lt"/>
                <a:ea typeface="宋体" panose="02010600030101010101" pitchFamily="2" charset="-122"/>
                <a:cs typeface="Times New Roman" panose="02020603050405020304" pitchFamily="18" charset="0"/>
              </a:endParaRPr>
            </a:p>
          </p:txBody>
        </p:sp>
        <p:sp>
          <p:nvSpPr>
            <p:cNvPr id="63512" name="Text Box 15"/>
            <p:cNvSpPr txBox="1">
              <a:spLocks noChangeArrowheads="1"/>
            </p:cNvSpPr>
            <p:nvPr/>
          </p:nvSpPr>
          <p:spPr bwMode="auto">
            <a:xfrm>
              <a:off x="2759" y="8263"/>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编译</a:t>
              </a:r>
              <a:endParaRPr kumimoji="0" lang="zh-CN" sz="3600">
                <a:latin typeface="+mn-lt"/>
                <a:ea typeface="宋体" panose="02010600030101010101" pitchFamily="2" charset="-122"/>
                <a:cs typeface="Times New Roman" panose="02020603050405020304" pitchFamily="18" charset="0"/>
              </a:endParaRPr>
            </a:p>
          </p:txBody>
        </p:sp>
        <p:sp>
          <p:nvSpPr>
            <p:cNvPr id="63513" name="Text Box 14"/>
            <p:cNvSpPr txBox="1">
              <a:spLocks noChangeArrowheads="1"/>
            </p:cNvSpPr>
            <p:nvPr/>
          </p:nvSpPr>
          <p:spPr bwMode="auto">
            <a:xfrm>
              <a:off x="7799" y="9143"/>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连接</a:t>
              </a:r>
              <a:endParaRPr kumimoji="0" lang="zh-CN" sz="3600">
                <a:latin typeface="+mn-lt"/>
                <a:ea typeface="宋体" panose="02010600030101010101" pitchFamily="2" charset="-122"/>
                <a:cs typeface="Times New Roman" panose="02020603050405020304" pitchFamily="18" charset="0"/>
              </a:endParaRPr>
            </a:p>
          </p:txBody>
        </p:sp>
        <p:sp>
          <p:nvSpPr>
            <p:cNvPr id="63514" name="Text Box 13"/>
            <p:cNvSpPr txBox="1">
              <a:spLocks noChangeArrowheads="1"/>
            </p:cNvSpPr>
            <p:nvPr/>
          </p:nvSpPr>
          <p:spPr bwMode="auto">
            <a:xfrm>
              <a:off x="3359" y="9163"/>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连接</a:t>
              </a:r>
              <a:endParaRPr kumimoji="0" lang="zh-CN" sz="3600">
                <a:latin typeface="+mn-lt"/>
                <a:ea typeface="宋体" panose="02010600030101010101" pitchFamily="2" charset="-122"/>
                <a:cs typeface="Times New Roman" panose="02020603050405020304" pitchFamily="18" charset="0"/>
              </a:endParaRPr>
            </a:p>
          </p:txBody>
        </p:sp>
        <p:sp>
          <p:nvSpPr>
            <p:cNvPr id="63515" name="Text Box 12"/>
            <p:cNvSpPr txBox="1">
              <a:spLocks noChangeArrowheads="1"/>
            </p:cNvSpPr>
            <p:nvPr/>
          </p:nvSpPr>
          <p:spPr bwMode="auto">
            <a:xfrm>
              <a:off x="5237" y="8573"/>
              <a:ext cx="1498"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系统运行库</a:t>
              </a:r>
              <a:endParaRPr kumimoji="0" lang="zh-CN" sz="3600">
                <a:latin typeface="+mn-lt"/>
                <a:ea typeface="宋体" panose="02010600030101010101" pitchFamily="2" charset="-122"/>
                <a:cs typeface="Times New Roman" panose="02020603050405020304" pitchFamily="18" charset="0"/>
              </a:endParaRPr>
            </a:p>
          </p:txBody>
        </p:sp>
        <p:sp>
          <p:nvSpPr>
            <p:cNvPr id="63516" name="Line 11"/>
            <p:cNvSpPr>
              <a:spLocks noChangeShapeType="1"/>
            </p:cNvSpPr>
            <p:nvPr/>
          </p:nvSpPr>
          <p:spPr bwMode="auto">
            <a:xfrm>
              <a:off x="5965" y="8940"/>
              <a:ext cx="1" cy="64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17" name="Text Box 10"/>
            <p:cNvSpPr txBox="1">
              <a:spLocks noChangeArrowheads="1"/>
            </p:cNvSpPr>
            <p:nvPr/>
          </p:nvSpPr>
          <p:spPr bwMode="auto">
            <a:xfrm>
              <a:off x="5965" y="9010"/>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连接</a:t>
              </a:r>
              <a:endParaRPr kumimoji="0" lang="zh-CN" sz="3600">
                <a:latin typeface="+mn-lt"/>
                <a:ea typeface="宋体" panose="02010600030101010101" pitchFamily="2" charset="-122"/>
                <a:cs typeface="Times New Roman" panose="02020603050405020304" pitchFamily="18" charset="0"/>
              </a:endParaRPr>
            </a:p>
          </p:txBody>
        </p:sp>
        <p:sp>
          <p:nvSpPr>
            <p:cNvPr id="63518" name="Text Box 9"/>
            <p:cNvSpPr txBox="1">
              <a:spLocks noChangeArrowheads="1"/>
            </p:cNvSpPr>
            <p:nvPr/>
          </p:nvSpPr>
          <p:spPr bwMode="auto">
            <a:xfrm>
              <a:off x="5237" y="8092"/>
              <a:ext cx="1498"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iostream</a:t>
              </a:r>
              <a:endParaRPr kumimoji="0" lang="en-US" altLang="zh-CN" sz="3600">
                <a:latin typeface="+mn-lt"/>
                <a:ea typeface="宋体" panose="02010600030101010101" pitchFamily="2" charset="-122"/>
                <a:cs typeface="Times New Roman" panose="02020603050405020304" pitchFamily="18" charset="0"/>
              </a:endParaRPr>
            </a:p>
          </p:txBody>
        </p:sp>
        <p:sp>
          <p:nvSpPr>
            <p:cNvPr id="63519" name="Line 8"/>
            <p:cNvSpPr>
              <a:spLocks noChangeShapeType="1"/>
            </p:cNvSpPr>
            <p:nvPr/>
          </p:nvSpPr>
          <p:spPr bwMode="auto">
            <a:xfrm flipH="1" flipV="1">
              <a:off x="4280" y="7590"/>
              <a:ext cx="1208" cy="65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20" name="Line 7"/>
            <p:cNvSpPr>
              <a:spLocks noChangeShapeType="1"/>
            </p:cNvSpPr>
            <p:nvPr/>
          </p:nvSpPr>
          <p:spPr bwMode="auto">
            <a:xfrm flipV="1">
              <a:off x="6439" y="7656"/>
              <a:ext cx="1019" cy="58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21" name="Text Box 6"/>
            <p:cNvSpPr txBox="1">
              <a:spLocks noChangeArrowheads="1"/>
            </p:cNvSpPr>
            <p:nvPr/>
          </p:nvSpPr>
          <p:spPr bwMode="auto">
            <a:xfrm>
              <a:off x="4434" y="6462"/>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mn-lt"/>
                  <a:ea typeface="宋体" panose="02010600030101010101" pitchFamily="2" charset="-122"/>
                  <a:cs typeface="Times New Roman" panose="02020603050405020304" pitchFamily="18" charset="0"/>
                </a:rPr>
                <a:t> </a:t>
              </a:r>
              <a:r>
                <a:rPr kumimoji="0" lang="zh-CN" sz="1600">
                  <a:latin typeface="+mn-lt"/>
                  <a:ea typeface="宋体" panose="02010600030101010101" pitchFamily="2" charset="-122"/>
                  <a:cs typeface="Times New Roman" panose="02020603050405020304" pitchFamily="18" charset="0"/>
                </a:rPr>
                <a:t>包含</a:t>
              </a:r>
              <a:endParaRPr kumimoji="0" lang="zh-CN" sz="3600">
                <a:latin typeface="+mn-lt"/>
                <a:ea typeface="宋体" panose="02010600030101010101" pitchFamily="2" charset="-122"/>
                <a:cs typeface="Times New Roman" panose="02020603050405020304" pitchFamily="18" charset="0"/>
              </a:endParaRPr>
            </a:p>
          </p:txBody>
        </p:sp>
        <p:sp>
          <p:nvSpPr>
            <p:cNvPr id="63522" name="Text Box 5"/>
            <p:cNvSpPr txBox="1">
              <a:spLocks noChangeArrowheads="1"/>
            </p:cNvSpPr>
            <p:nvPr/>
          </p:nvSpPr>
          <p:spPr bwMode="auto">
            <a:xfrm>
              <a:off x="6512" y="6572"/>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包含</a:t>
              </a:r>
              <a:endParaRPr kumimoji="0" lang="zh-CN" sz="3600">
                <a:latin typeface="+mn-lt"/>
                <a:ea typeface="宋体" panose="02010600030101010101" pitchFamily="2" charset="-122"/>
                <a:cs typeface="Times New Roman" panose="02020603050405020304" pitchFamily="18" charset="0"/>
              </a:endParaRPr>
            </a:p>
          </p:txBody>
        </p:sp>
        <p:sp>
          <p:nvSpPr>
            <p:cNvPr id="63523" name="Text Box 4"/>
            <p:cNvSpPr txBox="1">
              <a:spLocks noChangeArrowheads="1"/>
            </p:cNvSpPr>
            <p:nvPr/>
          </p:nvSpPr>
          <p:spPr bwMode="auto">
            <a:xfrm>
              <a:off x="6627" y="7534"/>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mn-lt"/>
                  <a:ea typeface="宋体" panose="02010600030101010101" pitchFamily="2" charset="-122"/>
                  <a:cs typeface="Times New Roman" panose="02020603050405020304" pitchFamily="18" charset="0"/>
                </a:rPr>
                <a:t> </a:t>
              </a:r>
              <a:r>
                <a:rPr kumimoji="0" lang="zh-CN" sz="1600">
                  <a:latin typeface="+mn-lt"/>
                  <a:ea typeface="宋体" panose="02010600030101010101" pitchFamily="2" charset="-122"/>
                  <a:cs typeface="Times New Roman" panose="02020603050405020304" pitchFamily="18" charset="0"/>
                </a:rPr>
                <a:t>包含</a:t>
              </a:r>
              <a:endParaRPr kumimoji="0" lang="zh-CN" sz="3600">
                <a:latin typeface="+mn-lt"/>
                <a:ea typeface="宋体" panose="02010600030101010101" pitchFamily="2" charset="-122"/>
                <a:cs typeface="Times New Roman" panose="02020603050405020304" pitchFamily="18" charset="0"/>
              </a:endParaRPr>
            </a:p>
          </p:txBody>
        </p:sp>
        <p:sp>
          <p:nvSpPr>
            <p:cNvPr id="63524" name="Text Box 3"/>
            <p:cNvSpPr txBox="1">
              <a:spLocks noChangeArrowheads="1"/>
            </p:cNvSpPr>
            <p:nvPr/>
          </p:nvSpPr>
          <p:spPr bwMode="auto">
            <a:xfrm>
              <a:off x="4344" y="7593"/>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包含</a:t>
              </a:r>
              <a:endParaRPr kumimoji="0" lang="zh-CN" sz="3600">
                <a:latin typeface="+mn-lt"/>
                <a:ea typeface="宋体" panose="02010600030101010101" pitchFamily="2" charset="-122"/>
                <a:cs typeface="Times New Roman" panose="02020603050405020304" pitchFamily="18" charset="0"/>
              </a:endParaRPr>
            </a:p>
          </p:txBody>
        </p:sp>
        <p:sp>
          <p:nvSpPr>
            <p:cNvPr id="63525" name="Text Box 2"/>
            <p:cNvSpPr txBox="1">
              <a:spLocks noChangeArrowheads="1"/>
            </p:cNvSpPr>
            <p:nvPr/>
          </p:nvSpPr>
          <p:spPr bwMode="auto">
            <a:xfrm>
              <a:off x="5192" y="7656"/>
              <a:ext cx="154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mn-lt"/>
                  <a:ea typeface="宋体" panose="02010600030101010101" pitchFamily="2" charset="-122"/>
                  <a:cs typeface="Times New Roman" panose="02020603050405020304" pitchFamily="18" charset="0"/>
                </a:rPr>
                <a:t> </a:t>
              </a:r>
              <a:r>
                <a:rPr kumimoji="0" lang="zh-CN" sz="1600">
                  <a:latin typeface="+mn-lt"/>
                  <a:ea typeface="宋体" panose="02010600030101010101" pitchFamily="2" charset="-122"/>
                  <a:cs typeface="Times New Roman" panose="02020603050405020304" pitchFamily="18" charset="0"/>
                </a:rPr>
                <a:t>系统文件</a:t>
              </a:r>
              <a:endParaRPr kumimoji="0" lang="zh-CN" sz="3600">
                <a:latin typeface="+mn-lt"/>
                <a:ea typeface="宋体" panose="02010600030101010101" pitchFamily="2" charset="-122"/>
                <a:cs typeface="Times New Roman" panose="02020603050405020304" pitchFamily="18" charset="0"/>
              </a:endParaRPr>
            </a:p>
          </p:txBody>
        </p:sp>
      </p:grpSp>
      <p:sp>
        <p:nvSpPr>
          <p:cNvPr id="41"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62</a:t>
            </a:fld>
            <a:endParaRPr lang="en-US" altLang="zh-CN" dirty="0"/>
          </a:p>
        </p:txBody>
      </p:sp>
      <p:sp>
        <p:nvSpPr>
          <p:cNvPr id="42" name="标题 4"/>
          <p:cNvSpPr txBox="1">
            <a:spLocks/>
          </p:cNvSpPr>
          <p:nvPr/>
        </p:nvSpPr>
        <p:spPr>
          <a:xfrm>
            <a:off x="533400" y="228600"/>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5.6.1 C++</a:t>
            </a:r>
            <a:r>
              <a:rPr lang="zh-CN" altLang="en-US" dirty="0"/>
              <a:t>的一般组织结构</a:t>
            </a:r>
          </a:p>
        </p:txBody>
      </p:sp>
    </p:spTree>
    <p:extLst>
      <p:ext uri="{BB962C8B-B14F-4D97-AF65-F5344CB8AC3E}">
        <p14:creationId xmlns:p14="http://schemas.microsoft.com/office/powerpoint/2010/main" val="48691594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0" y="950913"/>
            <a:ext cx="6704013" cy="954087"/>
          </a:xfrm>
        </p:spPr>
        <p:txBody>
          <a:bodyPr/>
          <a:lstStyle/>
          <a:p>
            <a:pPr algn="l" eaLnBrk="1" hangingPunct="1"/>
            <a:r>
              <a:rPr lang="zh-CN" altLang="en-US" dirty="0"/>
              <a:t>外部变量</a:t>
            </a:r>
          </a:p>
        </p:txBody>
      </p:sp>
      <p:sp>
        <p:nvSpPr>
          <p:cNvPr id="64515" name="内容占位符 2"/>
          <p:cNvSpPr>
            <a:spLocks noGrp="1"/>
          </p:cNvSpPr>
          <p:nvPr>
            <p:ph idx="1"/>
          </p:nvPr>
        </p:nvSpPr>
        <p:spPr>
          <a:xfrm>
            <a:off x="581025" y="1905000"/>
            <a:ext cx="8029575" cy="4343400"/>
          </a:xfrm>
        </p:spPr>
        <p:txBody>
          <a:bodyPr/>
          <a:lstStyle/>
          <a:p>
            <a:pPr eaLnBrk="1" hangingPunct="1"/>
            <a:r>
              <a:rPr lang="zh-CN" altLang="en-US" sz="2800" dirty="0"/>
              <a:t>如果一个变量除了在定义它的源文件中可以使用外，还能被其它文件使用，那么就称这个变量是外部变量。</a:t>
            </a:r>
            <a:endParaRPr lang="en-US" altLang="zh-CN" sz="2800" dirty="0"/>
          </a:p>
          <a:p>
            <a:pPr eaLnBrk="1" hangingPunct="1"/>
            <a:r>
              <a:rPr lang="zh-CN" altLang="en-US" sz="2800" dirty="0"/>
              <a:t>文件作用域中定义的变量，缺省情况下都是外部变量，但在其它文件中如果需要使用这一变量，需要用</a:t>
            </a:r>
            <a:r>
              <a:rPr lang="en-US" altLang="zh-CN" sz="2800" dirty="0"/>
              <a:t>extern</a:t>
            </a:r>
            <a:r>
              <a:rPr lang="zh-CN" altLang="en-US" sz="2800" dirty="0"/>
              <a:t>关键字加以声明。</a:t>
            </a:r>
          </a:p>
        </p:txBody>
      </p:sp>
      <p:sp>
        <p:nvSpPr>
          <p:cNvPr id="5" name="标题 4"/>
          <p:cNvSpPr txBox="1">
            <a:spLocks/>
          </p:cNvSpPr>
          <p:nvPr/>
        </p:nvSpPr>
        <p:spPr>
          <a:xfrm>
            <a:off x="533400" y="257175"/>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5.6.2 </a:t>
            </a:r>
            <a:r>
              <a:rPr lang="zh-CN" altLang="en-US" dirty="0"/>
              <a:t>外部变量与外部函数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63</a:t>
            </a:fld>
            <a:endParaRPr lang="en-US" altLang="zh-CN" dirty="0"/>
          </a:p>
        </p:txBody>
      </p:sp>
    </p:spTree>
    <p:extLst>
      <p:ext uri="{BB962C8B-B14F-4D97-AF65-F5344CB8AC3E}">
        <p14:creationId xmlns:p14="http://schemas.microsoft.com/office/powerpoint/2010/main" val="143249124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0" y="950913"/>
            <a:ext cx="6704013" cy="954087"/>
          </a:xfrm>
        </p:spPr>
        <p:txBody>
          <a:bodyPr/>
          <a:lstStyle/>
          <a:p>
            <a:pPr algn="l" eaLnBrk="1" hangingPunct="1"/>
            <a:r>
              <a:rPr lang="zh-CN" altLang="en-US" dirty="0"/>
              <a:t>外部函数</a:t>
            </a:r>
          </a:p>
        </p:txBody>
      </p:sp>
      <p:sp>
        <p:nvSpPr>
          <p:cNvPr id="65539" name="内容占位符 2"/>
          <p:cNvSpPr>
            <a:spLocks noGrp="1"/>
          </p:cNvSpPr>
          <p:nvPr>
            <p:ph idx="1"/>
          </p:nvPr>
        </p:nvSpPr>
        <p:spPr>
          <a:xfrm>
            <a:off x="533400" y="1905000"/>
            <a:ext cx="8029575" cy="4343400"/>
          </a:xfrm>
        </p:spPr>
        <p:txBody>
          <a:bodyPr/>
          <a:lstStyle/>
          <a:p>
            <a:pPr eaLnBrk="1" hangingPunct="1"/>
            <a:r>
              <a:rPr lang="zh-CN" altLang="en-US" sz="2800" dirty="0"/>
              <a:t>在所有类之外声明的函数（也就是非成员函数），都是具有文件作用域的。</a:t>
            </a:r>
            <a:endParaRPr lang="en-US" altLang="zh-CN" sz="2800" dirty="0"/>
          </a:p>
          <a:p>
            <a:pPr eaLnBrk="1" hangingPunct="1"/>
            <a:r>
              <a:rPr lang="zh-CN" altLang="en-US" sz="2800" dirty="0"/>
              <a:t>这样的函数都可以在不同的编译单元中被调用，只要在调用之前进行引用性声明（即声明函数原型）即可。也可以在声明函数原型或定义函数时用</a:t>
            </a:r>
            <a:r>
              <a:rPr lang="en-US" altLang="zh-CN" sz="2800" dirty="0"/>
              <a:t>extern</a:t>
            </a:r>
            <a:r>
              <a:rPr lang="zh-CN" altLang="en-US" sz="2800" dirty="0"/>
              <a:t>修饰，其效果与不加修饰的缺省状态是一样的。</a:t>
            </a:r>
            <a:endParaRPr lang="en-US" altLang="zh-CN" sz="2800" dirty="0"/>
          </a:p>
          <a:p>
            <a:pPr eaLnBrk="1" hangingPunct="1"/>
            <a:endParaRPr lang="en-US" altLang="zh-CN" sz="2800" dirty="0"/>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64</a:t>
            </a:fld>
            <a:endParaRPr lang="en-US" altLang="zh-CN" dirty="0"/>
          </a:p>
        </p:txBody>
      </p:sp>
      <p:sp>
        <p:nvSpPr>
          <p:cNvPr id="7" name="标题 4"/>
          <p:cNvSpPr txBox="1">
            <a:spLocks/>
          </p:cNvSpPr>
          <p:nvPr/>
        </p:nvSpPr>
        <p:spPr>
          <a:xfrm>
            <a:off x="533400" y="257175"/>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5.6.2 </a:t>
            </a:r>
            <a:r>
              <a:rPr lang="zh-CN" altLang="en-US" dirty="0"/>
              <a:t>外部变量与外部函数</a:t>
            </a:r>
          </a:p>
        </p:txBody>
      </p:sp>
    </p:spTree>
    <p:extLst>
      <p:ext uri="{BB962C8B-B14F-4D97-AF65-F5344CB8AC3E}">
        <p14:creationId xmlns:p14="http://schemas.microsoft.com/office/powerpoint/2010/main" val="414543683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0" y="950913"/>
            <a:ext cx="6704013" cy="954087"/>
          </a:xfrm>
        </p:spPr>
        <p:txBody>
          <a:bodyPr/>
          <a:lstStyle/>
          <a:p>
            <a:pPr algn="l" eaLnBrk="1" hangingPunct="1"/>
            <a:r>
              <a:rPr lang="zh-CN" altLang="en-US" dirty="0"/>
              <a:t>将变量和函数限制在编译单元内</a:t>
            </a:r>
          </a:p>
        </p:txBody>
      </p:sp>
      <p:sp>
        <p:nvSpPr>
          <p:cNvPr id="66563" name="内容占位符 2"/>
          <p:cNvSpPr>
            <a:spLocks noGrp="1"/>
          </p:cNvSpPr>
          <p:nvPr>
            <p:ph idx="1"/>
          </p:nvPr>
        </p:nvSpPr>
        <p:spPr>
          <a:xfrm>
            <a:off x="533400" y="1828800"/>
            <a:ext cx="8029575" cy="4343400"/>
          </a:xfrm>
        </p:spPr>
        <p:txBody>
          <a:bodyPr/>
          <a:lstStyle/>
          <a:p>
            <a:pPr eaLnBrk="1" hangingPunct="1">
              <a:lnSpc>
                <a:spcPct val="100000"/>
              </a:lnSpc>
              <a:spcBef>
                <a:spcPts val="0"/>
              </a:spcBef>
            </a:pPr>
            <a:r>
              <a:rPr lang="zh-CN" altLang="en-US" sz="2800" dirty="0"/>
              <a:t>使用匿名的命名空间：在匿名命名空间中定义的变量和函数，都不会暴露给其它的编译单元。</a:t>
            </a:r>
          </a:p>
          <a:p>
            <a:pPr eaLnBrk="1" hangingPunct="1">
              <a:lnSpc>
                <a:spcPct val="100000"/>
              </a:lnSpc>
              <a:spcBef>
                <a:spcPts val="0"/>
              </a:spcBef>
              <a:buFont typeface="Georgia" panose="02040502050405020303" pitchFamily="18" charset="0"/>
              <a:buNone/>
            </a:pPr>
            <a:r>
              <a:rPr lang="en-US" altLang="zh-CN" sz="2800" b="1" dirty="0"/>
              <a:t>   namespace</a:t>
            </a:r>
            <a:r>
              <a:rPr lang="en-US" altLang="zh-CN" sz="2800" dirty="0"/>
              <a:t> {	//</a:t>
            </a:r>
            <a:r>
              <a:rPr lang="zh-CN" altLang="en-US" sz="2800" dirty="0"/>
              <a:t>匿名的命名空间</a:t>
            </a:r>
          </a:p>
          <a:p>
            <a:pPr eaLnBrk="1" hangingPunct="1">
              <a:lnSpc>
                <a:spcPct val="100000"/>
              </a:lnSpc>
              <a:spcBef>
                <a:spcPts val="0"/>
              </a:spcBef>
              <a:buFont typeface="Georgia" panose="02040502050405020303" pitchFamily="18" charset="0"/>
              <a:buNone/>
            </a:pPr>
            <a:r>
              <a:rPr lang="en-US" altLang="zh-CN" sz="2800" dirty="0"/>
              <a:t>		</a:t>
            </a:r>
            <a:r>
              <a:rPr lang="en-US" altLang="zh-CN" sz="2800" dirty="0" err="1"/>
              <a:t>int</a:t>
            </a:r>
            <a:r>
              <a:rPr lang="en-US" altLang="zh-CN" sz="2800" dirty="0"/>
              <a:t> n;</a:t>
            </a:r>
            <a:endParaRPr lang="zh-CN" altLang="en-US" sz="2800" dirty="0"/>
          </a:p>
          <a:p>
            <a:pPr eaLnBrk="1" hangingPunct="1">
              <a:lnSpc>
                <a:spcPct val="100000"/>
              </a:lnSpc>
              <a:spcBef>
                <a:spcPts val="0"/>
              </a:spcBef>
              <a:buFont typeface="Georgia" panose="02040502050405020303" pitchFamily="18" charset="0"/>
              <a:buNone/>
            </a:pPr>
            <a:r>
              <a:rPr lang="en-US" altLang="zh-CN" sz="2800" dirty="0"/>
              <a:t>		void f() {</a:t>
            </a:r>
            <a:endParaRPr lang="zh-CN" altLang="en-US" sz="2800" dirty="0"/>
          </a:p>
          <a:p>
            <a:pPr eaLnBrk="1" hangingPunct="1">
              <a:lnSpc>
                <a:spcPct val="100000"/>
              </a:lnSpc>
              <a:spcBef>
                <a:spcPts val="0"/>
              </a:spcBef>
              <a:buFont typeface="Georgia" panose="02040502050405020303" pitchFamily="18" charset="0"/>
              <a:buNone/>
            </a:pPr>
            <a:r>
              <a:rPr lang="en-US" altLang="zh-CN" sz="2800" dirty="0"/>
              <a:t>			n++;</a:t>
            </a:r>
            <a:endParaRPr lang="zh-CN" altLang="en-US" sz="2800" dirty="0"/>
          </a:p>
          <a:p>
            <a:pPr eaLnBrk="1" hangingPunct="1">
              <a:lnSpc>
                <a:spcPct val="100000"/>
              </a:lnSpc>
              <a:spcBef>
                <a:spcPts val="0"/>
              </a:spcBef>
              <a:buFont typeface="Georgia" panose="02040502050405020303" pitchFamily="18" charset="0"/>
              <a:buNone/>
            </a:pPr>
            <a:r>
              <a:rPr lang="en-US" altLang="zh-CN" sz="2800" dirty="0"/>
              <a:t>		}</a:t>
            </a:r>
            <a:endParaRPr lang="zh-CN" altLang="en-US" sz="2800" dirty="0"/>
          </a:p>
          <a:p>
            <a:pPr eaLnBrk="1" hangingPunct="1">
              <a:lnSpc>
                <a:spcPct val="100000"/>
              </a:lnSpc>
              <a:spcBef>
                <a:spcPts val="0"/>
              </a:spcBef>
              <a:buFont typeface="Georgia" panose="02040502050405020303" pitchFamily="18" charset="0"/>
              <a:buNone/>
            </a:pPr>
            <a:r>
              <a:rPr lang="en-US" altLang="zh-CN" sz="2800" dirty="0"/>
              <a:t>   }</a:t>
            </a:r>
            <a:endParaRPr lang="zh-CN" altLang="en-US" sz="2800" dirty="0"/>
          </a:p>
          <a:p>
            <a:pPr eaLnBrk="1" hangingPunct="1">
              <a:lnSpc>
                <a:spcPct val="100000"/>
              </a:lnSpc>
              <a:spcBef>
                <a:spcPts val="0"/>
              </a:spcBef>
            </a:pPr>
            <a:r>
              <a:rPr lang="zh-CN" altLang="en-US" sz="2800" dirty="0"/>
              <a:t>这里被“</a:t>
            </a:r>
            <a:r>
              <a:rPr lang="en-US" altLang="zh-CN" sz="2800" dirty="0"/>
              <a:t>namespace { …… }</a:t>
            </a:r>
            <a:r>
              <a:rPr lang="zh-CN" altLang="en-US" sz="2800" dirty="0"/>
              <a:t>”括起的区域都属于匿名的命名空间。</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65</a:t>
            </a:fld>
            <a:endParaRPr lang="en-US" altLang="zh-CN" dirty="0"/>
          </a:p>
        </p:txBody>
      </p:sp>
      <p:sp>
        <p:nvSpPr>
          <p:cNvPr id="7" name="标题 4"/>
          <p:cNvSpPr txBox="1">
            <a:spLocks/>
          </p:cNvSpPr>
          <p:nvPr/>
        </p:nvSpPr>
        <p:spPr>
          <a:xfrm>
            <a:off x="533400" y="257175"/>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5.6.2 </a:t>
            </a:r>
            <a:r>
              <a:rPr lang="zh-CN" altLang="en-US" dirty="0"/>
              <a:t>外部变量与外部函数</a:t>
            </a:r>
          </a:p>
        </p:txBody>
      </p:sp>
    </p:spTree>
    <p:extLst>
      <p:ext uri="{BB962C8B-B14F-4D97-AF65-F5344CB8AC3E}">
        <p14:creationId xmlns:p14="http://schemas.microsoft.com/office/powerpoint/2010/main" val="154937959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587" y="950913"/>
            <a:ext cx="6704013" cy="954087"/>
          </a:xfrm>
        </p:spPr>
        <p:txBody>
          <a:bodyPr/>
          <a:lstStyle/>
          <a:p>
            <a:pPr algn="l" eaLnBrk="1" hangingPunct="1"/>
            <a:r>
              <a:rPr lang="en-US" altLang="zh-CN" dirty="0"/>
              <a:t>5.6.3 </a:t>
            </a:r>
            <a:r>
              <a:rPr lang="zh-CN" altLang="en-US" dirty="0"/>
              <a:t>标准</a:t>
            </a:r>
            <a:r>
              <a:rPr lang="en-US" altLang="zh-CN" dirty="0"/>
              <a:t>C++</a:t>
            </a:r>
            <a:r>
              <a:rPr lang="zh-CN" altLang="en-US" dirty="0"/>
              <a:t>库</a:t>
            </a:r>
          </a:p>
        </p:txBody>
      </p:sp>
      <p:sp>
        <p:nvSpPr>
          <p:cNvPr id="67587" name="内容占位符 2"/>
          <p:cNvSpPr>
            <a:spLocks noGrp="1"/>
          </p:cNvSpPr>
          <p:nvPr>
            <p:ph idx="1"/>
          </p:nvPr>
        </p:nvSpPr>
        <p:spPr>
          <a:xfrm>
            <a:off x="533400" y="1828800"/>
            <a:ext cx="8029575" cy="4495800"/>
          </a:xfrm>
        </p:spPr>
        <p:txBody>
          <a:bodyPr/>
          <a:lstStyle/>
          <a:p>
            <a:pPr eaLnBrk="1" hangingPunct="1"/>
            <a:r>
              <a:rPr lang="zh-CN" altLang="en-US" sz="2800" dirty="0"/>
              <a:t>标准</a:t>
            </a:r>
            <a:r>
              <a:rPr lang="en-US" altLang="zh-CN" sz="2800" dirty="0"/>
              <a:t>C++</a:t>
            </a:r>
            <a:r>
              <a:rPr lang="zh-CN" altLang="en-US" sz="2800" dirty="0"/>
              <a:t>类库是一个极为灵活并可扩展的可重用软件模块的集合。标准</a:t>
            </a:r>
            <a:r>
              <a:rPr lang="en-US" altLang="zh-CN" sz="2800" dirty="0"/>
              <a:t>C++</a:t>
            </a:r>
            <a:r>
              <a:rPr lang="zh-CN" altLang="en-US" sz="2800" dirty="0"/>
              <a:t>类与组件在逻辑上分为</a:t>
            </a:r>
            <a:r>
              <a:rPr lang="en-US" altLang="zh-CN" sz="2800" dirty="0"/>
              <a:t>6</a:t>
            </a:r>
            <a:r>
              <a:rPr lang="zh-CN" altLang="en-US" sz="2800" dirty="0"/>
              <a:t>种类型：</a:t>
            </a:r>
          </a:p>
          <a:p>
            <a:pPr lvl="1" eaLnBrk="1" hangingPunct="1"/>
            <a:r>
              <a:rPr lang="zh-CN" altLang="en-US" sz="2400" dirty="0"/>
              <a:t>输入</a:t>
            </a:r>
            <a:r>
              <a:rPr lang="en-US" altLang="zh-CN" sz="2400" dirty="0"/>
              <a:t>/</a:t>
            </a:r>
            <a:r>
              <a:rPr lang="zh-CN" altLang="en-US" sz="2400" dirty="0"/>
              <a:t>输出类</a:t>
            </a:r>
          </a:p>
          <a:p>
            <a:pPr lvl="1" eaLnBrk="1" hangingPunct="1"/>
            <a:r>
              <a:rPr lang="zh-CN" altLang="en-US" sz="2400" dirty="0"/>
              <a:t>容器类与</a:t>
            </a:r>
            <a:r>
              <a:rPr lang="en-US" altLang="zh-CN" sz="2400" dirty="0"/>
              <a:t>ADT</a:t>
            </a:r>
            <a:r>
              <a:rPr lang="zh-CN" altLang="en-US" sz="2400" dirty="0"/>
              <a:t>（抽象数据类型）</a:t>
            </a:r>
          </a:p>
          <a:p>
            <a:pPr lvl="1" eaLnBrk="1" hangingPunct="1"/>
            <a:r>
              <a:rPr lang="zh-CN" altLang="en-US" sz="2400" dirty="0"/>
              <a:t>存储管理类</a:t>
            </a:r>
          </a:p>
          <a:p>
            <a:pPr lvl="1" eaLnBrk="1" hangingPunct="1"/>
            <a:r>
              <a:rPr lang="zh-CN" altLang="en-US" sz="2400" dirty="0"/>
              <a:t>算法</a:t>
            </a:r>
          </a:p>
          <a:p>
            <a:pPr lvl="1" eaLnBrk="1" hangingPunct="1"/>
            <a:r>
              <a:rPr lang="zh-CN" altLang="en-US" sz="2400" dirty="0"/>
              <a:t>错误处理</a:t>
            </a:r>
          </a:p>
          <a:p>
            <a:pPr lvl="1" eaLnBrk="1" hangingPunct="1"/>
            <a:r>
              <a:rPr lang="zh-CN" altLang="en-US" sz="2400" dirty="0"/>
              <a:t>运行环境支持</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66</a:t>
            </a:fld>
            <a:endParaRPr lang="en-US" altLang="zh-CN" dirty="0"/>
          </a:p>
        </p:txBody>
      </p:sp>
      <p:sp>
        <p:nvSpPr>
          <p:cNvPr id="7" name="标题 4"/>
          <p:cNvSpPr txBox="1">
            <a:spLocks/>
          </p:cNvSpPr>
          <p:nvPr/>
        </p:nvSpPr>
        <p:spPr>
          <a:xfrm>
            <a:off x="533400" y="257175"/>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p:txBody>
      </p:sp>
    </p:spTree>
    <p:extLst>
      <p:ext uri="{BB962C8B-B14F-4D97-AF65-F5344CB8AC3E}">
        <p14:creationId xmlns:p14="http://schemas.microsoft.com/office/powerpoint/2010/main" val="340674720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0" y="950913"/>
            <a:ext cx="6704013" cy="954087"/>
          </a:xfrm>
        </p:spPr>
        <p:txBody>
          <a:bodyPr/>
          <a:lstStyle/>
          <a:p>
            <a:pPr algn="l" eaLnBrk="1" hangingPunct="1"/>
            <a:r>
              <a:rPr lang="en-US" altLang="zh-CN" dirty="0"/>
              <a:t>5.6.4 </a:t>
            </a:r>
            <a:r>
              <a:rPr lang="zh-CN" altLang="en-US" dirty="0"/>
              <a:t>编译预处理</a:t>
            </a:r>
          </a:p>
        </p:txBody>
      </p:sp>
      <p:sp>
        <p:nvSpPr>
          <p:cNvPr id="68611" name="内容占位符 2"/>
          <p:cNvSpPr>
            <a:spLocks noGrp="1"/>
          </p:cNvSpPr>
          <p:nvPr>
            <p:ph idx="1"/>
          </p:nvPr>
        </p:nvSpPr>
        <p:spPr>
          <a:xfrm>
            <a:off x="504825" y="1752600"/>
            <a:ext cx="8029575" cy="4495800"/>
          </a:xfrm>
        </p:spPr>
        <p:txBody>
          <a:bodyPr/>
          <a:lstStyle/>
          <a:p>
            <a:pPr eaLnBrk="1" hangingPunct="1">
              <a:lnSpc>
                <a:spcPct val="90000"/>
              </a:lnSpc>
              <a:spcBef>
                <a:spcPts val="0"/>
              </a:spcBef>
            </a:pPr>
            <a:r>
              <a:rPr lang="en-US" altLang="zh-CN" dirty="0"/>
              <a:t>#include </a:t>
            </a:r>
            <a:r>
              <a:rPr lang="zh-CN" altLang="zh-CN" dirty="0"/>
              <a:t>包含指令</a:t>
            </a:r>
          </a:p>
          <a:p>
            <a:pPr lvl="1" eaLnBrk="1" hangingPunct="1">
              <a:lnSpc>
                <a:spcPct val="90000"/>
              </a:lnSpc>
              <a:spcBef>
                <a:spcPts val="0"/>
              </a:spcBef>
            </a:pPr>
            <a:r>
              <a:rPr lang="zh-CN" altLang="en-US" sz="2400" dirty="0"/>
              <a:t>将一个源文件嵌入到当前源文件中该点处。</a:t>
            </a:r>
          </a:p>
          <a:p>
            <a:pPr lvl="1" eaLnBrk="1" hangingPunct="1">
              <a:lnSpc>
                <a:spcPct val="90000"/>
              </a:lnSpc>
              <a:spcBef>
                <a:spcPts val="0"/>
              </a:spcBef>
            </a:pPr>
            <a:r>
              <a:rPr lang="en-US" altLang="zh-CN" sz="2400" dirty="0"/>
              <a:t>#include&lt;</a:t>
            </a:r>
            <a:r>
              <a:rPr lang="zh-CN" altLang="en-US" sz="2400" dirty="0"/>
              <a:t>文件名</a:t>
            </a:r>
            <a:r>
              <a:rPr lang="en-US" altLang="zh-CN" sz="2400" dirty="0"/>
              <a:t>&gt;  </a:t>
            </a:r>
          </a:p>
          <a:p>
            <a:pPr lvl="2" eaLnBrk="1" hangingPunct="1">
              <a:lnSpc>
                <a:spcPct val="90000"/>
              </a:lnSpc>
              <a:spcBef>
                <a:spcPts val="0"/>
              </a:spcBef>
            </a:pPr>
            <a:r>
              <a:rPr lang="zh-CN" altLang="en-US" dirty="0"/>
              <a:t>按标准方式搜索，文件位于</a:t>
            </a:r>
            <a:r>
              <a:rPr lang="en-US" altLang="zh-CN" dirty="0"/>
              <a:t>C++</a:t>
            </a:r>
            <a:r>
              <a:rPr lang="zh-CN" altLang="en-US" dirty="0"/>
              <a:t>系统目录的</a:t>
            </a:r>
            <a:r>
              <a:rPr lang="en-US" altLang="zh-CN" dirty="0"/>
              <a:t>include</a:t>
            </a:r>
            <a:r>
              <a:rPr lang="zh-CN" altLang="en-US" dirty="0"/>
              <a:t>子目录下</a:t>
            </a:r>
          </a:p>
          <a:p>
            <a:pPr lvl="1" eaLnBrk="1" hangingPunct="1">
              <a:lnSpc>
                <a:spcPct val="90000"/>
              </a:lnSpc>
              <a:spcBef>
                <a:spcPts val="0"/>
              </a:spcBef>
            </a:pPr>
            <a:r>
              <a:rPr lang="en-US" altLang="zh-CN" sz="2400" dirty="0"/>
              <a:t>#include"</a:t>
            </a:r>
            <a:r>
              <a:rPr lang="zh-CN" altLang="en-US" sz="2400" dirty="0"/>
              <a:t>文件名</a:t>
            </a:r>
            <a:r>
              <a:rPr lang="en-US" altLang="zh-CN" sz="2400" dirty="0"/>
              <a:t>"</a:t>
            </a:r>
          </a:p>
          <a:p>
            <a:pPr lvl="2" eaLnBrk="1" hangingPunct="1">
              <a:lnSpc>
                <a:spcPct val="90000"/>
              </a:lnSpc>
              <a:spcBef>
                <a:spcPts val="0"/>
              </a:spcBef>
            </a:pPr>
            <a:r>
              <a:rPr lang="zh-CN" altLang="en-US" dirty="0"/>
              <a:t>首先在当前目录中搜索，若没有，再按标准方式搜索。</a:t>
            </a:r>
          </a:p>
          <a:p>
            <a:pPr eaLnBrk="1" hangingPunct="1">
              <a:lnSpc>
                <a:spcPct val="90000"/>
              </a:lnSpc>
              <a:spcBef>
                <a:spcPts val="0"/>
              </a:spcBef>
            </a:pPr>
            <a:r>
              <a:rPr lang="en-US" altLang="zh-CN" dirty="0"/>
              <a:t>#define </a:t>
            </a:r>
            <a:r>
              <a:rPr lang="zh-CN" altLang="zh-CN" dirty="0"/>
              <a:t>宏定义指令</a:t>
            </a:r>
          </a:p>
          <a:p>
            <a:pPr lvl="1" eaLnBrk="1" hangingPunct="1">
              <a:lnSpc>
                <a:spcPct val="90000"/>
              </a:lnSpc>
              <a:spcBef>
                <a:spcPts val="0"/>
              </a:spcBef>
            </a:pPr>
            <a:r>
              <a:rPr lang="zh-CN" altLang="en-US" sz="2400" dirty="0"/>
              <a:t>定义符号常量，很多情况下已被</a:t>
            </a:r>
            <a:r>
              <a:rPr lang="en-US" altLang="zh-CN" sz="2400" dirty="0" err="1"/>
              <a:t>const</a:t>
            </a:r>
            <a:r>
              <a:rPr lang="zh-CN" altLang="en-US" sz="2400" dirty="0"/>
              <a:t>定义语句取代。</a:t>
            </a:r>
          </a:p>
          <a:p>
            <a:pPr lvl="1" eaLnBrk="1" hangingPunct="1">
              <a:lnSpc>
                <a:spcPct val="90000"/>
              </a:lnSpc>
              <a:spcBef>
                <a:spcPts val="0"/>
              </a:spcBef>
            </a:pPr>
            <a:r>
              <a:rPr lang="zh-CN" altLang="en-US" sz="2400" dirty="0"/>
              <a:t>定义带参数宏，已被内联函数取代。</a:t>
            </a:r>
            <a:endParaRPr lang="en-US" altLang="zh-CN" sz="2400" dirty="0"/>
          </a:p>
          <a:p>
            <a:pPr lvl="1" eaLnBrk="1" hangingPunct="1">
              <a:lnSpc>
                <a:spcPct val="90000"/>
              </a:lnSpc>
              <a:spcBef>
                <a:spcPts val="0"/>
              </a:spcBef>
            </a:pPr>
            <a:r>
              <a:rPr lang="en-US" altLang="zh-CN" sz="2400" dirty="0"/>
              <a:t>#define MAX(a, b) ((a)&gt;(b)?(a): (b))</a:t>
            </a:r>
          </a:p>
          <a:p>
            <a:pPr eaLnBrk="1" hangingPunct="1">
              <a:lnSpc>
                <a:spcPct val="90000"/>
              </a:lnSpc>
              <a:spcBef>
                <a:spcPts val="0"/>
              </a:spcBef>
            </a:pPr>
            <a:r>
              <a:rPr lang="en-US" altLang="zh-CN" dirty="0"/>
              <a:t>#</a:t>
            </a:r>
            <a:r>
              <a:rPr lang="en-US" altLang="zh-CN" dirty="0" err="1"/>
              <a:t>undef</a:t>
            </a:r>
            <a:endParaRPr lang="en-US" altLang="zh-CN" dirty="0"/>
          </a:p>
          <a:p>
            <a:pPr lvl="1" eaLnBrk="1" hangingPunct="1">
              <a:lnSpc>
                <a:spcPct val="90000"/>
              </a:lnSpc>
              <a:spcBef>
                <a:spcPts val="0"/>
              </a:spcBef>
            </a:pPr>
            <a:r>
              <a:rPr lang="zh-CN" altLang="en-US" sz="2400" dirty="0"/>
              <a:t>删除由</a:t>
            </a:r>
            <a:r>
              <a:rPr lang="en-US" altLang="zh-CN" sz="2400" dirty="0"/>
              <a:t>#define</a:t>
            </a:r>
            <a:r>
              <a:rPr lang="zh-CN" altLang="zh-CN" sz="2400" dirty="0"/>
              <a:t>定义的宏，使之不再起作用。</a:t>
            </a:r>
            <a:endParaRPr lang="zh-CN" altLang="en-US" sz="2400" dirty="0"/>
          </a:p>
        </p:txBody>
      </p:sp>
      <p:sp>
        <p:nvSpPr>
          <p:cNvPr id="5"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67</a:t>
            </a:fld>
            <a:endParaRPr lang="en-US" altLang="zh-CN" dirty="0"/>
          </a:p>
        </p:txBody>
      </p:sp>
    </p:spTree>
    <p:extLst>
      <p:ext uri="{BB962C8B-B14F-4D97-AF65-F5344CB8AC3E}">
        <p14:creationId xmlns:p14="http://schemas.microsoft.com/office/powerpoint/2010/main" val="218876191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0" y="950913"/>
            <a:ext cx="6704013" cy="954087"/>
          </a:xfrm>
        </p:spPr>
        <p:txBody>
          <a:bodyPr/>
          <a:lstStyle/>
          <a:p>
            <a:pPr algn="l" eaLnBrk="1" hangingPunct="1"/>
            <a:r>
              <a:rPr lang="zh-CN" altLang="en-US" dirty="0">
                <a:latin typeface="Consolas" panose="020B0609020204030204" pitchFamily="49" charset="0"/>
              </a:rPr>
              <a:t>条件编译指令</a:t>
            </a:r>
            <a:r>
              <a:rPr lang="en-US" altLang="zh-CN" dirty="0">
                <a:latin typeface="Consolas" panose="020B0609020204030204" pitchFamily="49" charset="0"/>
              </a:rPr>
              <a:t>——</a:t>
            </a:r>
            <a:r>
              <a:rPr lang="en-US" altLang="zh-CN" dirty="0">
                <a:solidFill>
                  <a:schemeClr val="tx1"/>
                </a:solidFill>
                <a:latin typeface="Consolas" panose="020B0609020204030204" pitchFamily="49" charset="0"/>
                <a:ea typeface="宋体" panose="02010600030101010101" pitchFamily="2" charset="-122"/>
              </a:rPr>
              <a:t>#if </a:t>
            </a:r>
            <a:r>
              <a:rPr lang="zh-CN" altLang="en-US" dirty="0">
                <a:solidFill>
                  <a:schemeClr val="tx1"/>
                </a:solidFill>
                <a:latin typeface="Consolas" panose="020B0609020204030204" pitchFamily="49" charset="0"/>
                <a:ea typeface="宋体" panose="02010600030101010101" pitchFamily="2" charset="-122"/>
              </a:rPr>
              <a:t>和 </a:t>
            </a:r>
            <a:r>
              <a:rPr lang="en-US" altLang="zh-CN" dirty="0">
                <a:solidFill>
                  <a:schemeClr val="tx1"/>
                </a:solidFill>
                <a:latin typeface="Consolas" panose="020B0609020204030204" pitchFamily="49" charset="0"/>
                <a:ea typeface="宋体" panose="02010600030101010101" pitchFamily="2" charset="-122"/>
              </a:rPr>
              <a:t>#</a:t>
            </a:r>
            <a:r>
              <a:rPr lang="en-US" altLang="zh-CN" dirty="0" err="1">
                <a:solidFill>
                  <a:schemeClr val="tx1"/>
                </a:solidFill>
                <a:latin typeface="Consolas" panose="020B0609020204030204" pitchFamily="49" charset="0"/>
                <a:ea typeface="宋体" panose="02010600030101010101" pitchFamily="2" charset="-122"/>
              </a:rPr>
              <a:t>endif</a:t>
            </a:r>
            <a:endParaRPr lang="zh-CN" altLang="en-US" dirty="0">
              <a:latin typeface="Consolas" panose="020B0609020204030204" pitchFamily="49" charset="0"/>
            </a:endParaRPr>
          </a:p>
        </p:txBody>
      </p:sp>
      <p:sp>
        <p:nvSpPr>
          <p:cNvPr id="69635" name="内容占位符 2"/>
          <p:cNvSpPr>
            <a:spLocks noGrp="1"/>
          </p:cNvSpPr>
          <p:nvPr>
            <p:ph idx="1"/>
          </p:nvPr>
        </p:nvSpPr>
        <p:spPr>
          <a:xfrm>
            <a:off x="533400" y="1905000"/>
            <a:ext cx="8029575" cy="4343400"/>
          </a:xfrm>
          <a:solidFill>
            <a:srgbClr val="85FFFF"/>
          </a:solidFill>
        </p:spPr>
        <p:txBody>
          <a:bodyPr/>
          <a:lstStyle/>
          <a:p>
            <a:pPr eaLnBrk="1" hangingPunct="1">
              <a:buFont typeface="Georgia" panose="02040502050405020303" pitchFamily="18" charset="0"/>
              <a:buNone/>
            </a:pPr>
            <a:r>
              <a:rPr lang="en-US" altLang="zh-CN" sz="2800" dirty="0"/>
              <a:t>#if</a:t>
            </a:r>
            <a:r>
              <a:rPr lang="en-US" altLang="zh-CN" sz="2800" dirty="0">
                <a:solidFill>
                  <a:srgbClr val="99FFCC"/>
                </a:solidFill>
              </a:rPr>
              <a:t>  </a:t>
            </a:r>
            <a:r>
              <a:rPr lang="zh-CN" altLang="en-US" sz="2800" dirty="0">
                <a:solidFill>
                  <a:srgbClr val="C00000"/>
                </a:solidFill>
              </a:rPr>
              <a:t>常量表达式</a:t>
            </a:r>
          </a:p>
          <a:p>
            <a:pPr eaLnBrk="1" hangingPunct="1">
              <a:buFont typeface="Georgia" panose="02040502050405020303" pitchFamily="18" charset="0"/>
              <a:buNone/>
            </a:pPr>
            <a:r>
              <a:rPr lang="zh-CN" altLang="en-US" sz="2800" dirty="0">
                <a:solidFill>
                  <a:srgbClr val="99FFCC"/>
                </a:solidFill>
              </a:rPr>
              <a:t> </a:t>
            </a:r>
            <a:r>
              <a:rPr lang="en-US" altLang="zh-CN" sz="2800" dirty="0">
                <a:solidFill>
                  <a:schemeClr val="tx2"/>
                </a:solidFill>
              </a:rPr>
              <a:t>//</a:t>
            </a:r>
            <a:r>
              <a:rPr lang="zh-CN" altLang="en-US" sz="2800" dirty="0">
                <a:solidFill>
                  <a:schemeClr val="tx2"/>
                </a:solidFill>
              </a:rPr>
              <a:t>当“ 常量表达式”非零时编译</a:t>
            </a:r>
            <a:endParaRPr lang="zh-CN" altLang="en-US" sz="2800" dirty="0">
              <a:solidFill>
                <a:srgbClr val="99FFCC"/>
              </a:solidFill>
            </a:endParaRPr>
          </a:p>
          <a:p>
            <a:pPr eaLnBrk="1" hangingPunct="1">
              <a:buFont typeface="Georgia" panose="02040502050405020303" pitchFamily="18" charset="0"/>
              <a:buNone/>
            </a:pPr>
            <a:r>
              <a:rPr lang="zh-CN" altLang="en-US" sz="2800" dirty="0">
                <a:solidFill>
                  <a:srgbClr val="C00000"/>
                </a:solidFill>
              </a:rPr>
              <a:t>     程序正文  </a:t>
            </a:r>
          </a:p>
          <a:p>
            <a:pPr eaLnBrk="1" hangingPunct="1">
              <a:buFont typeface="Georgia" panose="02040502050405020303" pitchFamily="18" charset="0"/>
              <a:buNone/>
            </a:pPr>
            <a:r>
              <a:rPr lang="en-US" altLang="zh-CN" sz="2800" dirty="0"/>
              <a:t>#</a:t>
            </a:r>
            <a:r>
              <a:rPr lang="en-US" altLang="zh-CN" sz="2800" dirty="0" err="1"/>
              <a:t>endif</a:t>
            </a:r>
            <a:endParaRPr lang="en-US" altLang="zh-CN" sz="2800" dirty="0">
              <a:solidFill>
                <a:srgbClr val="99FFCC"/>
              </a:solidFill>
            </a:endParaRPr>
          </a:p>
          <a:p>
            <a:pPr eaLnBrk="1" hangingPunct="1">
              <a:buFont typeface="Georgia" panose="02040502050405020303" pitchFamily="18" charset="0"/>
              <a:buNone/>
            </a:pPr>
            <a:r>
              <a:rPr lang="en-US" altLang="zh-CN" sz="2800" dirty="0">
                <a:solidFill>
                  <a:srgbClr val="C00000"/>
                </a:solidFill>
              </a:rPr>
              <a:t>......</a:t>
            </a:r>
          </a:p>
        </p:txBody>
      </p:sp>
      <p:sp>
        <p:nvSpPr>
          <p:cNvPr id="5"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68</a:t>
            </a:fld>
            <a:endParaRPr lang="en-US" altLang="zh-CN" dirty="0"/>
          </a:p>
        </p:txBody>
      </p:sp>
    </p:spTree>
    <p:extLst>
      <p:ext uri="{BB962C8B-B14F-4D97-AF65-F5344CB8AC3E}">
        <p14:creationId xmlns:p14="http://schemas.microsoft.com/office/powerpoint/2010/main" val="427740187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15766" y="950913"/>
            <a:ext cx="6704013" cy="954087"/>
          </a:xfrm>
        </p:spPr>
        <p:txBody>
          <a:bodyPr/>
          <a:lstStyle/>
          <a:p>
            <a:pPr algn="l" eaLnBrk="1" hangingPunct="1"/>
            <a:r>
              <a:rPr lang="zh-CN" altLang="en-US">
                <a:latin typeface="Consolas" panose="020B0609020204030204" pitchFamily="49" charset="0"/>
              </a:rPr>
              <a:t>条件编译指令</a:t>
            </a:r>
            <a:r>
              <a:rPr lang="en-US" altLang="zh-CN">
                <a:latin typeface="Consolas" panose="020B0609020204030204" pitchFamily="49" charset="0"/>
              </a:rPr>
              <a:t>——</a:t>
            </a:r>
            <a:r>
              <a:rPr lang="en-US" altLang="zh-CN">
                <a:solidFill>
                  <a:schemeClr val="tx1"/>
                </a:solidFill>
                <a:latin typeface="Consolas" panose="020B0609020204030204" pitchFamily="49" charset="0"/>
                <a:ea typeface="宋体" panose="02010600030101010101" pitchFamily="2" charset="-122"/>
              </a:rPr>
              <a:t>#else</a:t>
            </a:r>
            <a:endParaRPr lang="zh-CN" altLang="en-US">
              <a:latin typeface="Consolas" panose="020B0609020204030204" pitchFamily="49" charset="0"/>
            </a:endParaRPr>
          </a:p>
        </p:txBody>
      </p:sp>
      <p:sp>
        <p:nvSpPr>
          <p:cNvPr id="70659" name="内容占位符 2"/>
          <p:cNvSpPr>
            <a:spLocks noGrp="1"/>
          </p:cNvSpPr>
          <p:nvPr>
            <p:ph idx="1"/>
          </p:nvPr>
        </p:nvSpPr>
        <p:spPr>
          <a:xfrm>
            <a:off x="504825" y="1904999"/>
            <a:ext cx="8029575" cy="4343401"/>
          </a:xfrm>
          <a:solidFill>
            <a:srgbClr val="85FFFF"/>
          </a:solidFill>
        </p:spPr>
        <p:txBody>
          <a:bodyPr/>
          <a:lstStyle/>
          <a:p>
            <a:pPr eaLnBrk="1" hangingPunct="1">
              <a:buFont typeface="Georgia" panose="02040502050405020303" pitchFamily="18" charset="0"/>
              <a:buNone/>
            </a:pPr>
            <a:r>
              <a:rPr lang="en-US" altLang="zh-CN" sz="2800" dirty="0"/>
              <a:t>  #if   </a:t>
            </a:r>
            <a:r>
              <a:rPr lang="zh-CN" altLang="en-US" sz="2800" dirty="0">
                <a:solidFill>
                  <a:srgbClr val="C00000"/>
                </a:solidFill>
              </a:rPr>
              <a:t>常量表达式</a:t>
            </a:r>
          </a:p>
          <a:p>
            <a:pPr eaLnBrk="1" hangingPunct="1">
              <a:buFont typeface="Georgia" panose="02040502050405020303" pitchFamily="18" charset="0"/>
              <a:buNone/>
            </a:pPr>
            <a:r>
              <a:rPr lang="zh-CN" altLang="en-US" sz="2800" dirty="0"/>
              <a:t>     </a:t>
            </a:r>
            <a:r>
              <a:rPr lang="en-US" altLang="zh-CN" sz="2800" dirty="0">
                <a:solidFill>
                  <a:schemeClr val="tx2"/>
                </a:solidFill>
              </a:rPr>
              <a:t>//</a:t>
            </a:r>
            <a:r>
              <a:rPr lang="zh-CN" altLang="en-US" sz="2800" dirty="0">
                <a:solidFill>
                  <a:schemeClr val="tx2"/>
                </a:solidFill>
              </a:rPr>
              <a:t>当“ 常量表达式”非零时编译</a:t>
            </a:r>
            <a:endParaRPr lang="zh-CN" altLang="en-US" sz="2800" dirty="0"/>
          </a:p>
          <a:p>
            <a:pPr lvl="1" eaLnBrk="1" hangingPunct="1">
              <a:buFont typeface="Georgia" panose="02040502050405020303" pitchFamily="18" charset="0"/>
              <a:buNone/>
            </a:pPr>
            <a:r>
              <a:rPr lang="zh-CN" altLang="en-US" sz="2800" dirty="0"/>
              <a:t>       程序正文</a:t>
            </a:r>
            <a:r>
              <a:rPr lang="en-US" altLang="zh-CN" sz="2800" dirty="0"/>
              <a:t>1</a:t>
            </a:r>
          </a:p>
          <a:p>
            <a:pPr lvl="1" eaLnBrk="1" hangingPunct="1">
              <a:buFont typeface="Georgia" panose="02040502050405020303" pitchFamily="18" charset="0"/>
              <a:buNone/>
            </a:pPr>
            <a:r>
              <a:rPr lang="en-US" altLang="zh-CN" sz="2800" dirty="0">
                <a:solidFill>
                  <a:schemeClr val="tx1"/>
                </a:solidFill>
              </a:rPr>
              <a:t>#else</a:t>
            </a:r>
          </a:p>
          <a:p>
            <a:pPr lvl="1" eaLnBrk="1" hangingPunct="1">
              <a:buFont typeface="Georgia" panose="02040502050405020303" pitchFamily="18" charset="0"/>
              <a:buNone/>
            </a:pPr>
            <a:r>
              <a:rPr lang="en-US" altLang="zh-CN" sz="2800" dirty="0"/>
              <a:t>  </a:t>
            </a:r>
            <a:r>
              <a:rPr lang="en-US" altLang="zh-CN" sz="2800" dirty="0">
                <a:solidFill>
                  <a:schemeClr val="tx2"/>
                </a:solidFill>
              </a:rPr>
              <a:t>//</a:t>
            </a:r>
            <a:r>
              <a:rPr lang="zh-CN" altLang="en-US" sz="2800" dirty="0">
                <a:solidFill>
                  <a:schemeClr val="tx2"/>
                </a:solidFill>
              </a:rPr>
              <a:t>当“ 常量表达式”为零时编译</a:t>
            </a:r>
            <a:endParaRPr lang="zh-CN" altLang="en-US" sz="2800" dirty="0"/>
          </a:p>
          <a:p>
            <a:pPr lvl="1" eaLnBrk="1" hangingPunct="1">
              <a:buFont typeface="Georgia" panose="02040502050405020303" pitchFamily="18" charset="0"/>
              <a:buNone/>
            </a:pPr>
            <a:r>
              <a:rPr lang="zh-CN" altLang="en-US" sz="2800" dirty="0"/>
              <a:t>       程序正文</a:t>
            </a:r>
            <a:r>
              <a:rPr lang="en-US" altLang="zh-CN" sz="2800" dirty="0"/>
              <a:t>2</a:t>
            </a:r>
          </a:p>
          <a:p>
            <a:pPr lvl="1" eaLnBrk="1" hangingPunct="1">
              <a:buFont typeface="Georgia" panose="02040502050405020303" pitchFamily="18" charset="0"/>
              <a:buNone/>
            </a:pPr>
            <a:r>
              <a:rPr lang="en-US" altLang="zh-CN" sz="2800" dirty="0">
                <a:solidFill>
                  <a:schemeClr val="tx1"/>
                </a:solidFill>
              </a:rPr>
              <a:t>#</a:t>
            </a:r>
            <a:r>
              <a:rPr lang="en-US" altLang="zh-CN" sz="2800" dirty="0" err="1">
                <a:solidFill>
                  <a:schemeClr val="tx1"/>
                </a:solidFill>
              </a:rPr>
              <a:t>endif</a:t>
            </a:r>
            <a:endParaRPr lang="en-US" altLang="zh-CN" sz="2800" dirty="0">
              <a:solidFill>
                <a:schemeClr val="tx1"/>
              </a:solidFill>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69</a:t>
            </a:fld>
            <a:endParaRPr lang="en-US" altLang="zh-CN" dirty="0"/>
          </a:p>
        </p:txBody>
      </p:sp>
      <p:sp>
        <p:nvSpPr>
          <p:cNvPr id="7"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Tree>
    <p:extLst>
      <p:ext uri="{BB962C8B-B14F-4D97-AF65-F5344CB8AC3E}">
        <p14:creationId xmlns:p14="http://schemas.microsoft.com/office/powerpoint/2010/main" val="28679375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0" y="950913"/>
            <a:ext cx="6704013" cy="954087"/>
          </a:xfrm>
        </p:spPr>
        <p:txBody>
          <a:bodyPr/>
          <a:lstStyle/>
          <a:p>
            <a:pPr algn="l" eaLnBrk="1" hangingPunct="1"/>
            <a:r>
              <a:rPr lang="zh-CN" altLang="en-US" dirty="0"/>
              <a:t>文件作用域</a:t>
            </a:r>
          </a:p>
        </p:txBody>
      </p:sp>
      <p:sp>
        <p:nvSpPr>
          <p:cNvPr id="18435" name="内容占位符 2"/>
          <p:cNvSpPr>
            <a:spLocks noGrp="1"/>
          </p:cNvSpPr>
          <p:nvPr>
            <p:ph idx="1"/>
          </p:nvPr>
        </p:nvSpPr>
        <p:spPr>
          <a:xfrm>
            <a:off x="304800" y="1785938"/>
            <a:ext cx="8534400" cy="857250"/>
          </a:xfrm>
        </p:spPr>
        <p:txBody>
          <a:bodyPr/>
          <a:lstStyle/>
          <a:p>
            <a:pPr eaLnBrk="1" hangingPunct="1"/>
            <a:r>
              <a:rPr lang="zh-CN" altLang="en-US" dirty="0"/>
              <a:t>不在前述各个作用域中出现的声明，就具有</a:t>
            </a:r>
            <a:r>
              <a:rPr lang="zh-CN" altLang="en-US" dirty="0">
                <a:solidFill>
                  <a:srgbClr val="FF0000"/>
                </a:solidFill>
              </a:rPr>
              <a:t>文件作用域</a:t>
            </a:r>
            <a:r>
              <a:rPr lang="zh-CN" altLang="en-US" dirty="0"/>
              <a:t>，这样声明的标识符其作用域开始于声明点，结束于文件尾。</a:t>
            </a:r>
          </a:p>
        </p:txBody>
      </p:sp>
      <p:sp>
        <p:nvSpPr>
          <p:cNvPr id="6" name="内容占位符 2"/>
          <p:cNvSpPr txBox="1">
            <a:spLocks/>
          </p:cNvSpPr>
          <p:nvPr/>
        </p:nvSpPr>
        <p:spPr>
          <a:xfrm>
            <a:off x="438150" y="2878136"/>
            <a:ext cx="8229600" cy="3903663"/>
          </a:xfrm>
          <a:prstGeom prst="rect">
            <a:avLst/>
          </a:prstGeom>
          <a:solidFill>
            <a:srgbClr val="85FFFF"/>
          </a:solidFill>
        </p:spPr>
        <p:txBody>
          <a:bodyPr>
            <a:normAutofit fontScale="70000" lnSpcReduction="20000"/>
          </a:bodyPr>
          <a:lstStyle/>
          <a:p>
            <a:pPr>
              <a:defRPr/>
            </a:pPr>
            <a:r>
              <a:rPr lang="en-US" sz="2800" dirty="0">
                <a:latin typeface="+mn-lt"/>
                <a:ea typeface="+mn-ea"/>
              </a:rPr>
              <a:t>//5_1.cpp</a:t>
            </a:r>
            <a:endParaRPr lang="zh-CN" altLang="en-US" sz="2800" dirty="0">
              <a:latin typeface="+mn-lt"/>
              <a:ea typeface="+mn-ea"/>
            </a:endParaRPr>
          </a:p>
          <a:p>
            <a:pPr>
              <a:defRPr/>
            </a:pPr>
            <a:r>
              <a:rPr lang="en-US" sz="2800" dirty="0">
                <a:latin typeface="+mn-lt"/>
                <a:ea typeface="+mn-ea"/>
              </a:rPr>
              <a:t>#include &lt;</a:t>
            </a:r>
            <a:r>
              <a:rPr lang="en-US" sz="2800" dirty="0" err="1">
                <a:latin typeface="+mn-lt"/>
                <a:ea typeface="+mn-ea"/>
              </a:rPr>
              <a:t>iostream</a:t>
            </a:r>
            <a:r>
              <a:rPr lang="en-US" sz="2800" dirty="0">
                <a:latin typeface="+mn-lt"/>
                <a:ea typeface="+mn-ea"/>
              </a:rPr>
              <a:t>&gt;</a:t>
            </a:r>
            <a:endParaRPr lang="zh-CN" altLang="en-US" sz="2800" dirty="0">
              <a:latin typeface="+mn-lt"/>
              <a:ea typeface="+mn-ea"/>
            </a:endParaRPr>
          </a:p>
          <a:p>
            <a:pPr>
              <a:defRPr/>
            </a:pPr>
            <a:r>
              <a:rPr lang="en-US" sz="2800" dirty="0">
                <a:latin typeface="+mn-lt"/>
                <a:ea typeface="+mn-ea"/>
              </a:rPr>
              <a:t>using namespace std;</a:t>
            </a:r>
            <a:endParaRPr lang="zh-CN" altLang="en-US" sz="2800" dirty="0">
              <a:latin typeface="+mn-lt"/>
              <a:ea typeface="+mn-ea"/>
            </a:endParaRPr>
          </a:p>
          <a:p>
            <a:pPr>
              <a:defRPr/>
            </a:pPr>
            <a:r>
              <a:rPr lang="en-US" sz="2800" dirty="0">
                <a:latin typeface="+mn-lt"/>
                <a:ea typeface="+mn-ea"/>
              </a:rPr>
              <a:t> </a:t>
            </a:r>
            <a:endParaRPr lang="zh-CN" altLang="en-US" sz="2800" dirty="0">
              <a:latin typeface="+mn-lt"/>
              <a:ea typeface="+mn-ea"/>
            </a:endParaRPr>
          </a:p>
          <a:p>
            <a:pPr>
              <a:defRPr/>
            </a:pPr>
            <a:r>
              <a:rPr lang="en-US" sz="2800" b="1" dirty="0" err="1">
                <a:latin typeface="+mn-lt"/>
                <a:ea typeface="+mn-ea"/>
              </a:rPr>
              <a:t>int</a:t>
            </a:r>
            <a:r>
              <a:rPr lang="en-US" sz="2800" b="1" dirty="0">
                <a:latin typeface="+mn-lt"/>
                <a:ea typeface="+mn-ea"/>
              </a:rPr>
              <a:t> </a:t>
            </a:r>
            <a:r>
              <a:rPr lang="en-US" sz="2800" b="1" dirty="0" err="1">
                <a:latin typeface="+mn-lt"/>
                <a:ea typeface="+mn-ea"/>
              </a:rPr>
              <a:t>i</a:t>
            </a:r>
            <a:r>
              <a:rPr lang="en-US" sz="2800" dirty="0">
                <a:latin typeface="+mn-lt"/>
                <a:ea typeface="+mn-ea"/>
              </a:rPr>
              <a:t>;				//</a:t>
            </a:r>
            <a:r>
              <a:rPr lang="zh-CN" altLang="en-US" sz="2800" b="1" dirty="0">
                <a:solidFill>
                  <a:srgbClr val="FF0000"/>
                </a:solidFill>
                <a:latin typeface="+mn-lt"/>
                <a:ea typeface="+mn-ea"/>
              </a:rPr>
              <a:t>全局变量，文件作用域</a:t>
            </a:r>
          </a:p>
          <a:p>
            <a:pPr>
              <a:defRPr/>
            </a:pPr>
            <a:r>
              <a:rPr lang="en-US" sz="2800" dirty="0" err="1">
                <a:latin typeface="+mn-lt"/>
                <a:ea typeface="+mn-ea"/>
              </a:rPr>
              <a:t>int</a:t>
            </a:r>
            <a:r>
              <a:rPr lang="en-US" sz="2800" dirty="0">
                <a:latin typeface="+mn-lt"/>
                <a:ea typeface="+mn-ea"/>
              </a:rPr>
              <a:t> main() { </a:t>
            </a:r>
            <a:endParaRPr lang="zh-CN" altLang="en-US" sz="2800" dirty="0">
              <a:latin typeface="+mn-lt"/>
              <a:ea typeface="+mn-ea"/>
            </a:endParaRPr>
          </a:p>
          <a:p>
            <a:pPr>
              <a:defRPr/>
            </a:pPr>
            <a:r>
              <a:rPr lang="en-US" sz="2800" dirty="0">
                <a:latin typeface="+mn-lt"/>
                <a:ea typeface="+mn-ea"/>
              </a:rPr>
              <a:t>     </a:t>
            </a:r>
            <a:r>
              <a:rPr lang="en-US" sz="2800" b="1" dirty="0" err="1">
                <a:latin typeface="+mn-lt"/>
                <a:ea typeface="+mn-ea"/>
              </a:rPr>
              <a:t>i</a:t>
            </a:r>
            <a:r>
              <a:rPr lang="en-US" sz="2800" dirty="0">
                <a:latin typeface="+mn-lt"/>
                <a:ea typeface="+mn-ea"/>
              </a:rPr>
              <a:t> = 5;			//</a:t>
            </a:r>
            <a:r>
              <a:rPr lang="zh-CN" altLang="en-US" sz="2800" dirty="0">
                <a:latin typeface="+mn-lt"/>
                <a:ea typeface="+mn-ea"/>
              </a:rPr>
              <a:t>为全局变量</a:t>
            </a:r>
            <a:r>
              <a:rPr lang="en-US" sz="2800" dirty="0" err="1">
                <a:latin typeface="+mn-lt"/>
                <a:ea typeface="+mn-ea"/>
              </a:rPr>
              <a:t>i</a:t>
            </a:r>
            <a:r>
              <a:rPr lang="zh-CN" altLang="en-US" sz="2800" dirty="0">
                <a:latin typeface="+mn-lt"/>
                <a:ea typeface="+mn-ea"/>
              </a:rPr>
              <a:t>赋值</a:t>
            </a:r>
          </a:p>
          <a:p>
            <a:pPr>
              <a:defRPr/>
            </a:pPr>
            <a:r>
              <a:rPr lang="en-US" sz="2800" dirty="0">
                <a:latin typeface="+mn-lt"/>
                <a:ea typeface="+mn-ea"/>
              </a:rPr>
              <a:t>     {				//</a:t>
            </a:r>
            <a:r>
              <a:rPr lang="zh-CN" altLang="en-US" sz="2800" dirty="0">
                <a:latin typeface="+mn-lt"/>
                <a:ea typeface="+mn-ea"/>
              </a:rPr>
              <a:t>子块</a:t>
            </a:r>
            <a:r>
              <a:rPr lang="en-US" sz="2800" dirty="0">
                <a:latin typeface="+mn-lt"/>
                <a:ea typeface="+mn-ea"/>
              </a:rPr>
              <a:t>1</a:t>
            </a:r>
            <a:endParaRPr lang="zh-CN" altLang="en-US" sz="2800" dirty="0">
              <a:latin typeface="+mn-lt"/>
              <a:ea typeface="+mn-ea"/>
            </a:endParaRPr>
          </a:p>
          <a:p>
            <a:pPr>
              <a:defRPr/>
            </a:pPr>
            <a:r>
              <a:rPr lang="en-US" sz="2800" b="1" dirty="0">
                <a:latin typeface="+mn-lt"/>
                <a:ea typeface="+mn-ea"/>
              </a:rPr>
              <a:t>         </a:t>
            </a:r>
            <a:r>
              <a:rPr lang="en-US" sz="2800" b="1" dirty="0" err="1">
                <a:latin typeface="+mn-lt"/>
                <a:ea typeface="+mn-ea"/>
              </a:rPr>
              <a:t>int</a:t>
            </a:r>
            <a:r>
              <a:rPr lang="en-US" sz="2800" b="1" dirty="0">
                <a:latin typeface="+mn-lt"/>
                <a:ea typeface="+mn-ea"/>
              </a:rPr>
              <a:t> </a:t>
            </a:r>
            <a:r>
              <a:rPr lang="en-US" sz="2800" b="1" dirty="0" err="1">
                <a:latin typeface="+mn-lt"/>
                <a:ea typeface="+mn-ea"/>
              </a:rPr>
              <a:t>i</a:t>
            </a:r>
            <a:r>
              <a:rPr lang="en-US" sz="2800" dirty="0">
                <a:latin typeface="+mn-lt"/>
                <a:ea typeface="+mn-ea"/>
              </a:rPr>
              <a:t>;		//</a:t>
            </a:r>
            <a:r>
              <a:rPr lang="zh-CN" altLang="en-US" sz="2800" dirty="0">
                <a:latin typeface="+mn-lt"/>
                <a:ea typeface="+mn-ea"/>
              </a:rPr>
              <a:t>局部变量，局部作用域</a:t>
            </a:r>
          </a:p>
          <a:p>
            <a:pPr>
              <a:defRPr/>
            </a:pPr>
            <a:r>
              <a:rPr lang="en-US" sz="2800" dirty="0">
                <a:latin typeface="+mn-lt"/>
                <a:ea typeface="+mn-ea"/>
              </a:rPr>
              <a:t>         </a:t>
            </a:r>
            <a:r>
              <a:rPr lang="en-US" sz="2800" b="1" dirty="0" err="1">
                <a:latin typeface="+mn-lt"/>
                <a:ea typeface="+mn-ea"/>
              </a:rPr>
              <a:t>i</a:t>
            </a:r>
            <a:r>
              <a:rPr lang="en-US" sz="2800" dirty="0">
                <a:latin typeface="+mn-lt"/>
                <a:ea typeface="+mn-ea"/>
              </a:rPr>
              <a:t> = 7;</a:t>
            </a:r>
            <a:endParaRPr lang="zh-CN" altLang="en-US" sz="2800" dirty="0">
              <a:latin typeface="+mn-lt"/>
              <a:ea typeface="+mn-ea"/>
            </a:endParaRPr>
          </a:p>
          <a:p>
            <a:pPr>
              <a:defRPr/>
            </a:pPr>
            <a:r>
              <a:rPr lang="en-US" sz="2800" dirty="0">
                <a:latin typeface="+mn-lt"/>
                <a:ea typeface="+mn-ea"/>
              </a:rPr>
              <a:t>         </a:t>
            </a:r>
            <a:r>
              <a:rPr lang="en-US" sz="2800" dirty="0" err="1">
                <a:latin typeface="+mn-lt"/>
                <a:ea typeface="+mn-ea"/>
              </a:rPr>
              <a:t>cout</a:t>
            </a:r>
            <a:r>
              <a:rPr lang="en-US" sz="2800" dirty="0">
                <a:latin typeface="+mn-lt"/>
                <a:ea typeface="+mn-ea"/>
              </a:rPr>
              <a:t> &lt;&lt; "</a:t>
            </a:r>
            <a:r>
              <a:rPr lang="en-US" sz="2800" dirty="0" err="1">
                <a:latin typeface="+mn-lt"/>
                <a:ea typeface="+mn-ea"/>
              </a:rPr>
              <a:t>i</a:t>
            </a:r>
            <a:r>
              <a:rPr lang="en-US" sz="2800" dirty="0">
                <a:latin typeface="+mn-lt"/>
                <a:ea typeface="+mn-ea"/>
              </a:rPr>
              <a:t> = " &lt;&lt; </a:t>
            </a:r>
            <a:r>
              <a:rPr lang="en-US" sz="2800" b="1" dirty="0" err="1">
                <a:latin typeface="+mn-lt"/>
                <a:ea typeface="+mn-ea"/>
              </a:rPr>
              <a:t>i</a:t>
            </a:r>
            <a:r>
              <a:rPr lang="en-US" sz="2800" dirty="0">
                <a:latin typeface="+mn-lt"/>
                <a:ea typeface="+mn-ea"/>
              </a:rPr>
              <a:t> &lt;&lt; </a:t>
            </a:r>
            <a:r>
              <a:rPr lang="en-US" sz="2800" dirty="0" err="1">
                <a:latin typeface="+mn-lt"/>
                <a:ea typeface="+mn-ea"/>
              </a:rPr>
              <a:t>endl</a:t>
            </a:r>
            <a:r>
              <a:rPr lang="en-US" sz="2800" dirty="0">
                <a:latin typeface="+mn-lt"/>
                <a:ea typeface="+mn-ea"/>
              </a:rPr>
              <a:t>;//</a:t>
            </a:r>
            <a:r>
              <a:rPr lang="zh-CN" altLang="en-US" sz="2800" dirty="0">
                <a:latin typeface="+mn-lt"/>
                <a:ea typeface="+mn-ea"/>
              </a:rPr>
              <a:t>输出</a:t>
            </a:r>
            <a:r>
              <a:rPr lang="en-US" sz="2800" dirty="0">
                <a:latin typeface="+mn-lt"/>
                <a:ea typeface="+mn-ea"/>
              </a:rPr>
              <a:t>7</a:t>
            </a:r>
            <a:endParaRPr lang="zh-CN" altLang="en-US" sz="2800" dirty="0">
              <a:latin typeface="+mn-lt"/>
              <a:ea typeface="+mn-ea"/>
            </a:endParaRPr>
          </a:p>
          <a:p>
            <a:pPr>
              <a:defRPr/>
            </a:pPr>
            <a:r>
              <a:rPr lang="en-US" sz="2800" dirty="0">
                <a:latin typeface="+mn-lt"/>
                <a:ea typeface="+mn-ea"/>
              </a:rPr>
              <a:t>      }</a:t>
            </a:r>
            <a:endParaRPr lang="zh-CN" altLang="en-US" sz="2800" dirty="0">
              <a:latin typeface="+mn-lt"/>
              <a:ea typeface="+mn-ea"/>
            </a:endParaRPr>
          </a:p>
          <a:p>
            <a:pPr>
              <a:defRPr/>
            </a:pPr>
            <a:r>
              <a:rPr lang="en-US" sz="2800" dirty="0">
                <a:latin typeface="+mn-lt"/>
                <a:ea typeface="+mn-ea"/>
              </a:rPr>
              <a:t>      </a:t>
            </a:r>
            <a:r>
              <a:rPr lang="en-US" sz="2800" dirty="0" err="1">
                <a:latin typeface="+mn-lt"/>
                <a:ea typeface="+mn-ea"/>
              </a:rPr>
              <a:t>cout</a:t>
            </a:r>
            <a:r>
              <a:rPr lang="en-US" sz="2800" dirty="0">
                <a:latin typeface="+mn-lt"/>
                <a:ea typeface="+mn-ea"/>
              </a:rPr>
              <a:t> &lt;&lt; “</a:t>
            </a:r>
            <a:r>
              <a:rPr lang="en-US" sz="2800" dirty="0" err="1">
                <a:latin typeface="+mn-lt"/>
                <a:ea typeface="+mn-ea"/>
              </a:rPr>
              <a:t>i</a:t>
            </a:r>
            <a:r>
              <a:rPr lang="en-US" sz="2800" dirty="0">
                <a:latin typeface="+mn-lt"/>
                <a:ea typeface="+mn-ea"/>
              </a:rPr>
              <a:t> = ” &lt;&lt; </a:t>
            </a:r>
            <a:r>
              <a:rPr lang="en-US" sz="2800" b="1" dirty="0" err="1">
                <a:latin typeface="+mn-lt"/>
                <a:ea typeface="+mn-ea"/>
              </a:rPr>
              <a:t>i</a:t>
            </a:r>
            <a:r>
              <a:rPr lang="en-US" sz="2800" dirty="0">
                <a:latin typeface="+mn-lt"/>
                <a:ea typeface="+mn-ea"/>
              </a:rPr>
              <a:t> &lt;&lt; </a:t>
            </a:r>
            <a:r>
              <a:rPr lang="en-US" sz="2800" dirty="0" err="1">
                <a:latin typeface="+mn-lt"/>
                <a:ea typeface="+mn-ea"/>
              </a:rPr>
              <a:t>endl</a:t>
            </a:r>
            <a:r>
              <a:rPr lang="en-US" sz="2800" dirty="0">
                <a:latin typeface="+mn-lt"/>
                <a:ea typeface="+mn-ea"/>
              </a:rPr>
              <a:t>;//</a:t>
            </a:r>
            <a:r>
              <a:rPr lang="zh-CN" altLang="en-US" sz="2800" dirty="0">
                <a:latin typeface="+mn-lt"/>
                <a:ea typeface="+mn-ea"/>
              </a:rPr>
              <a:t>输出</a:t>
            </a:r>
            <a:r>
              <a:rPr lang="en-US" sz="2800" dirty="0">
                <a:latin typeface="+mn-lt"/>
                <a:ea typeface="+mn-ea"/>
              </a:rPr>
              <a:t>5</a:t>
            </a:r>
            <a:endParaRPr lang="zh-CN" altLang="en-US" sz="2800" dirty="0">
              <a:latin typeface="+mn-lt"/>
              <a:ea typeface="+mn-ea"/>
            </a:endParaRPr>
          </a:p>
          <a:p>
            <a:pPr>
              <a:defRPr/>
            </a:pPr>
            <a:r>
              <a:rPr lang="en-US" sz="2800" dirty="0">
                <a:latin typeface="+mn-lt"/>
                <a:ea typeface="+mn-ea"/>
              </a:rPr>
              <a:t>      return 0;</a:t>
            </a:r>
            <a:endParaRPr lang="zh-CN" altLang="en-US" sz="2800" dirty="0">
              <a:latin typeface="+mn-lt"/>
              <a:ea typeface="+mn-ea"/>
            </a:endParaRPr>
          </a:p>
          <a:p>
            <a:pPr>
              <a:defRPr/>
            </a:pPr>
            <a:r>
              <a:rPr lang="en-US" sz="2800" dirty="0">
                <a:latin typeface="+mn-lt"/>
                <a:ea typeface="+mn-ea"/>
              </a:rPr>
              <a:t>}</a:t>
            </a:r>
            <a:endParaRPr lang="zh-CN" altLang="en-US" sz="2800" dirty="0">
              <a:latin typeface="+mn-lt"/>
              <a:ea typeface="+mn-ea"/>
            </a:endParaRPr>
          </a:p>
        </p:txBody>
      </p:sp>
      <p:sp>
        <p:nvSpPr>
          <p:cNvPr id="18439" name="TextBox 6"/>
          <p:cNvSpPr txBox="1">
            <a:spLocks noChangeArrowheads="1"/>
          </p:cNvSpPr>
          <p:nvPr/>
        </p:nvSpPr>
        <p:spPr bwMode="auto">
          <a:xfrm>
            <a:off x="6472238" y="5581650"/>
            <a:ext cx="2214562"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a:t>运行结果：</a:t>
            </a:r>
            <a:endParaRPr lang="en-US" altLang="zh-CN"/>
          </a:p>
          <a:p>
            <a:pPr eaLnBrk="1" hangingPunct="1"/>
            <a:r>
              <a:rPr lang="en-US" altLang="zh-CN"/>
              <a:t>i = 7</a:t>
            </a:r>
          </a:p>
          <a:p>
            <a:pPr eaLnBrk="1" hangingPunct="1"/>
            <a:r>
              <a:rPr lang="en-US" altLang="zh-CN"/>
              <a:t>i = 5</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a:t>
            </a:fld>
            <a:endParaRPr lang="en-US" altLang="zh-CN" dirty="0"/>
          </a:p>
        </p:txBody>
      </p:sp>
      <p:sp>
        <p:nvSpPr>
          <p:cNvPr id="9" name="标题 4"/>
          <p:cNvSpPr txBox="1">
            <a:spLocks/>
          </p:cNvSpPr>
          <p:nvPr/>
        </p:nvSpPr>
        <p:spPr>
          <a:xfrm>
            <a:off x="933450" y="264906"/>
            <a:ext cx="7143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endParaRPr lang="en-US" altLang="zh-CN" dirty="0"/>
          </a:p>
          <a:p>
            <a:r>
              <a:rPr lang="zh-CN" altLang="en-US" dirty="0"/>
              <a:t> </a:t>
            </a:r>
            <a:r>
              <a:rPr lang="en-US" altLang="zh-CN" dirty="0"/>
              <a:t>—— 5.1.1 </a:t>
            </a:r>
            <a:r>
              <a:rPr lang="zh-CN" altLang="en-US" dirty="0"/>
              <a:t>作用域</a:t>
            </a:r>
          </a:p>
        </p:txBody>
      </p:sp>
    </p:spTree>
    <p:extLst>
      <p:ext uri="{BB962C8B-B14F-4D97-AF65-F5344CB8AC3E}">
        <p14:creationId xmlns:p14="http://schemas.microsoft.com/office/powerpoint/2010/main" val="321361037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0" y="950913"/>
            <a:ext cx="6704013" cy="954087"/>
          </a:xfrm>
        </p:spPr>
        <p:txBody>
          <a:bodyPr/>
          <a:lstStyle/>
          <a:p>
            <a:pPr algn="l" eaLnBrk="1" hangingPunct="1"/>
            <a:r>
              <a:rPr lang="zh-CN" altLang="en-US">
                <a:latin typeface="Consolas" panose="020B0609020204030204" pitchFamily="49" charset="0"/>
              </a:rPr>
              <a:t>条件编译指令</a:t>
            </a:r>
            <a:r>
              <a:rPr lang="en-US" altLang="zh-CN">
                <a:latin typeface="Consolas" panose="020B0609020204030204" pitchFamily="49" charset="0"/>
              </a:rPr>
              <a:t>——</a:t>
            </a:r>
            <a:r>
              <a:rPr lang="en-US" altLang="zh-CN">
                <a:solidFill>
                  <a:schemeClr val="tx1"/>
                </a:solidFill>
                <a:latin typeface="Consolas" panose="020B0609020204030204" pitchFamily="49" charset="0"/>
                <a:ea typeface="宋体" panose="02010600030101010101" pitchFamily="2" charset="-122"/>
              </a:rPr>
              <a:t>#elif</a:t>
            </a:r>
            <a:endParaRPr lang="zh-CN" altLang="en-US">
              <a:latin typeface="Consolas" panose="020B0609020204030204" pitchFamily="49" charset="0"/>
            </a:endParaRPr>
          </a:p>
        </p:txBody>
      </p:sp>
      <p:sp>
        <p:nvSpPr>
          <p:cNvPr id="3" name="内容占位符 2"/>
          <p:cNvSpPr>
            <a:spLocks noGrp="1"/>
          </p:cNvSpPr>
          <p:nvPr>
            <p:ph idx="1"/>
          </p:nvPr>
        </p:nvSpPr>
        <p:spPr>
          <a:xfrm>
            <a:off x="304800" y="1905000"/>
            <a:ext cx="8458200" cy="4343400"/>
          </a:xfrm>
          <a:solidFill>
            <a:srgbClr val="85FFFF"/>
          </a:solidFill>
        </p:spPr>
        <p:txBody>
          <a:bodyPr>
            <a:noAutofit/>
          </a:bodyPr>
          <a:lstStyle/>
          <a:p>
            <a:pPr marL="365760" indent="-256032" eaLnBrk="1" fontAlgn="auto" hangingPunct="1">
              <a:lnSpc>
                <a:spcPct val="130000"/>
              </a:lnSpc>
              <a:spcAft>
                <a:spcPts val="0"/>
              </a:spcAft>
              <a:buClr>
                <a:schemeClr val="accent3"/>
              </a:buClr>
              <a:buFont typeface="Georgia"/>
              <a:buNone/>
              <a:defRPr/>
            </a:pPr>
            <a:r>
              <a:rPr lang="en-US" altLang="zh-CN" sz="2800" dirty="0"/>
              <a:t>#if </a:t>
            </a:r>
            <a:r>
              <a:rPr lang="zh-CN" altLang="en-US" sz="2800" dirty="0">
                <a:solidFill>
                  <a:srgbClr val="C00000"/>
                </a:solidFill>
              </a:rPr>
              <a:t>常量表达式</a:t>
            </a:r>
            <a:r>
              <a:rPr lang="en-US" altLang="zh-CN" sz="2800" dirty="0">
                <a:solidFill>
                  <a:srgbClr val="C00000"/>
                </a:solidFill>
              </a:rPr>
              <a:t>1</a:t>
            </a:r>
          </a:p>
          <a:p>
            <a:pPr marL="365760" indent="-256032" eaLnBrk="1" fontAlgn="auto" hangingPunct="1">
              <a:lnSpc>
                <a:spcPct val="130000"/>
              </a:lnSpc>
              <a:spcAft>
                <a:spcPts val="0"/>
              </a:spcAft>
              <a:buClr>
                <a:schemeClr val="accent3"/>
              </a:buClr>
              <a:buFont typeface="Georgia"/>
              <a:buNone/>
              <a:defRPr/>
            </a:pPr>
            <a:r>
              <a:rPr lang="en-US" altLang="zh-CN" sz="2800" dirty="0"/>
              <a:t>    </a:t>
            </a:r>
            <a:r>
              <a:rPr lang="zh-CN" altLang="en-US" sz="2800" dirty="0">
                <a:solidFill>
                  <a:srgbClr val="C00000"/>
                </a:solidFill>
              </a:rPr>
              <a:t>程序正文</a:t>
            </a:r>
            <a:r>
              <a:rPr lang="en-US" altLang="zh-CN" sz="2800" dirty="0">
                <a:solidFill>
                  <a:srgbClr val="C00000"/>
                </a:solidFill>
              </a:rPr>
              <a:t>1  </a:t>
            </a:r>
            <a:r>
              <a:rPr lang="en-US" altLang="zh-CN" sz="2800" dirty="0">
                <a:solidFill>
                  <a:schemeClr val="tx2"/>
                </a:solidFill>
              </a:rPr>
              <a:t>//</a:t>
            </a:r>
            <a:r>
              <a:rPr lang="zh-CN" altLang="en-US" sz="2800" dirty="0">
                <a:solidFill>
                  <a:schemeClr val="tx2"/>
                </a:solidFill>
              </a:rPr>
              <a:t>当“ 常量表达式</a:t>
            </a:r>
            <a:r>
              <a:rPr lang="en-US" altLang="zh-CN" sz="2800" dirty="0">
                <a:solidFill>
                  <a:schemeClr val="tx2"/>
                </a:solidFill>
              </a:rPr>
              <a:t>1”</a:t>
            </a:r>
            <a:r>
              <a:rPr lang="zh-CN" altLang="en-US" sz="2800" dirty="0">
                <a:solidFill>
                  <a:schemeClr val="tx2"/>
                </a:solidFill>
              </a:rPr>
              <a:t>非零时编译</a:t>
            </a:r>
            <a:endParaRPr lang="zh-CN" altLang="en-US" sz="2800" dirty="0"/>
          </a:p>
          <a:p>
            <a:pPr marL="365760" indent="-256032" eaLnBrk="1" fontAlgn="auto" hangingPunct="1">
              <a:lnSpc>
                <a:spcPct val="130000"/>
              </a:lnSpc>
              <a:spcAft>
                <a:spcPts val="0"/>
              </a:spcAft>
              <a:buClr>
                <a:schemeClr val="accent3"/>
              </a:buClr>
              <a:buFont typeface="Georgia"/>
              <a:buNone/>
              <a:defRPr/>
            </a:pPr>
            <a:r>
              <a:rPr lang="en-US" altLang="zh-CN" sz="2800" dirty="0"/>
              <a:t>#</a:t>
            </a:r>
            <a:r>
              <a:rPr lang="en-US" altLang="zh-CN" sz="2800" dirty="0" err="1"/>
              <a:t>elif</a:t>
            </a:r>
            <a:r>
              <a:rPr lang="en-US" altLang="zh-CN" sz="2800" dirty="0"/>
              <a:t> </a:t>
            </a:r>
            <a:r>
              <a:rPr lang="zh-CN" altLang="en-US" sz="2800" dirty="0">
                <a:solidFill>
                  <a:srgbClr val="C00000"/>
                </a:solidFill>
              </a:rPr>
              <a:t>常量表达式</a:t>
            </a:r>
            <a:r>
              <a:rPr lang="en-US" altLang="zh-CN" sz="2800" dirty="0">
                <a:solidFill>
                  <a:srgbClr val="C00000"/>
                </a:solidFill>
              </a:rPr>
              <a:t>2</a:t>
            </a:r>
            <a:endParaRPr lang="en-US" altLang="en-US" sz="2800" dirty="0">
              <a:solidFill>
                <a:srgbClr val="C00000"/>
              </a:solidFill>
            </a:endParaRPr>
          </a:p>
          <a:p>
            <a:pPr marL="365760" indent="-256032" eaLnBrk="1" fontAlgn="auto" hangingPunct="1">
              <a:lnSpc>
                <a:spcPct val="130000"/>
              </a:lnSpc>
              <a:spcAft>
                <a:spcPts val="0"/>
              </a:spcAft>
              <a:buClr>
                <a:schemeClr val="accent3"/>
              </a:buClr>
              <a:buFont typeface="Georgia"/>
              <a:buNone/>
              <a:defRPr/>
            </a:pPr>
            <a:r>
              <a:rPr lang="en-US" altLang="en-US" sz="2800" dirty="0">
                <a:solidFill>
                  <a:srgbClr val="C00000"/>
                </a:solidFill>
              </a:rPr>
              <a:t>    </a:t>
            </a:r>
            <a:r>
              <a:rPr lang="zh-CN" altLang="en-US" sz="2800" dirty="0">
                <a:solidFill>
                  <a:srgbClr val="C00000"/>
                </a:solidFill>
              </a:rPr>
              <a:t>程序正文</a:t>
            </a:r>
            <a:r>
              <a:rPr lang="en-US" altLang="zh-CN" sz="2800" dirty="0">
                <a:solidFill>
                  <a:srgbClr val="C00000"/>
                </a:solidFill>
              </a:rPr>
              <a:t>2  </a:t>
            </a:r>
            <a:r>
              <a:rPr lang="en-US" altLang="zh-CN" sz="2800" dirty="0">
                <a:solidFill>
                  <a:schemeClr val="tx2"/>
                </a:solidFill>
              </a:rPr>
              <a:t>//</a:t>
            </a:r>
            <a:r>
              <a:rPr lang="zh-CN" altLang="en-US" sz="2800" dirty="0">
                <a:solidFill>
                  <a:schemeClr val="tx2"/>
                </a:solidFill>
              </a:rPr>
              <a:t>当“ 常量表达式</a:t>
            </a:r>
            <a:r>
              <a:rPr lang="en-US" altLang="zh-CN" sz="2800" dirty="0">
                <a:solidFill>
                  <a:schemeClr val="tx2"/>
                </a:solidFill>
              </a:rPr>
              <a:t>2”</a:t>
            </a:r>
            <a:r>
              <a:rPr lang="zh-CN" altLang="en-US" sz="2800" dirty="0">
                <a:solidFill>
                  <a:schemeClr val="tx2"/>
                </a:solidFill>
              </a:rPr>
              <a:t>非零时编译</a:t>
            </a:r>
            <a:endParaRPr lang="zh-CN" altLang="en-US" sz="2800" dirty="0"/>
          </a:p>
          <a:p>
            <a:pPr marL="365760" indent="-256032" eaLnBrk="1" fontAlgn="auto" hangingPunct="1">
              <a:lnSpc>
                <a:spcPct val="130000"/>
              </a:lnSpc>
              <a:spcAft>
                <a:spcPts val="0"/>
              </a:spcAft>
              <a:buClr>
                <a:schemeClr val="accent3"/>
              </a:buClr>
              <a:buFont typeface="Georgia"/>
              <a:buNone/>
              <a:defRPr/>
            </a:pPr>
            <a:r>
              <a:rPr lang="en-US" altLang="zh-CN" sz="2800" dirty="0"/>
              <a:t>#else</a:t>
            </a:r>
          </a:p>
          <a:p>
            <a:pPr marL="365760" indent="-256032" eaLnBrk="1" fontAlgn="auto" hangingPunct="1">
              <a:lnSpc>
                <a:spcPct val="130000"/>
              </a:lnSpc>
              <a:spcAft>
                <a:spcPts val="0"/>
              </a:spcAft>
              <a:buClr>
                <a:schemeClr val="accent3"/>
              </a:buClr>
              <a:buFont typeface="Georgia"/>
              <a:buNone/>
              <a:defRPr/>
            </a:pPr>
            <a:r>
              <a:rPr lang="en-US" altLang="zh-CN" sz="2800" dirty="0">
                <a:solidFill>
                  <a:srgbClr val="C00000"/>
                </a:solidFill>
              </a:rPr>
              <a:t>    </a:t>
            </a:r>
            <a:r>
              <a:rPr lang="zh-CN" altLang="en-US" sz="2800" dirty="0">
                <a:solidFill>
                  <a:srgbClr val="C00000"/>
                </a:solidFill>
              </a:rPr>
              <a:t>程序正文</a:t>
            </a:r>
            <a:r>
              <a:rPr lang="en-US" altLang="zh-CN" sz="2800" dirty="0">
                <a:solidFill>
                  <a:srgbClr val="C00000"/>
                </a:solidFill>
              </a:rPr>
              <a:t>3  </a:t>
            </a:r>
            <a:r>
              <a:rPr lang="en-US" altLang="zh-CN" sz="2800" dirty="0">
                <a:solidFill>
                  <a:schemeClr val="tx2"/>
                </a:solidFill>
              </a:rPr>
              <a:t>//</a:t>
            </a:r>
            <a:r>
              <a:rPr lang="zh-CN" altLang="en-US" sz="2800" dirty="0">
                <a:solidFill>
                  <a:schemeClr val="tx2"/>
                </a:solidFill>
              </a:rPr>
              <a:t>其他情况下编译</a:t>
            </a:r>
            <a:endParaRPr lang="zh-CN" altLang="en-US" sz="2800" dirty="0"/>
          </a:p>
          <a:p>
            <a:pPr marL="365760" indent="-256032" eaLnBrk="1" fontAlgn="auto" hangingPunct="1">
              <a:lnSpc>
                <a:spcPct val="130000"/>
              </a:lnSpc>
              <a:spcAft>
                <a:spcPts val="0"/>
              </a:spcAft>
              <a:buClr>
                <a:schemeClr val="accent3"/>
              </a:buClr>
              <a:buFont typeface="Georgia"/>
              <a:buNone/>
              <a:defRPr/>
            </a:pPr>
            <a:r>
              <a:rPr lang="en-US" altLang="zh-CN" sz="2800" dirty="0"/>
              <a:t>#</a:t>
            </a:r>
            <a:r>
              <a:rPr lang="en-US" altLang="zh-CN" sz="2800" dirty="0" err="1"/>
              <a:t>endif</a:t>
            </a:r>
            <a:endParaRPr lang="en-US" altLang="zh-CN"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70</a:t>
            </a:fld>
            <a:endParaRPr lang="en-US" altLang="zh-CN" dirty="0"/>
          </a:p>
        </p:txBody>
      </p:sp>
      <p:sp>
        <p:nvSpPr>
          <p:cNvPr id="7"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Tree>
    <p:extLst>
      <p:ext uri="{BB962C8B-B14F-4D97-AF65-F5344CB8AC3E}">
        <p14:creationId xmlns:p14="http://schemas.microsoft.com/office/powerpoint/2010/main" val="982902231"/>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0" y="950913"/>
            <a:ext cx="6704013" cy="954087"/>
          </a:xfrm>
        </p:spPr>
        <p:txBody>
          <a:bodyPr/>
          <a:lstStyle/>
          <a:p>
            <a:pPr algn="l" eaLnBrk="1" hangingPunct="1"/>
            <a:r>
              <a:rPr lang="zh-CN" altLang="en-US">
                <a:latin typeface="Consolas" panose="020B0609020204030204" pitchFamily="49" charset="0"/>
              </a:rPr>
              <a:t>条件编译指令（续）</a:t>
            </a:r>
          </a:p>
        </p:txBody>
      </p:sp>
      <p:sp>
        <p:nvSpPr>
          <p:cNvPr id="72707" name="内容占位符 2"/>
          <p:cNvSpPr>
            <a:spLocks noGrp="1"/>
          </p:cNvSpPr>
          <p:nvPr>
            <p:ph idx="1"/>
          </p:nvPr>
        </p:nvSpPr>
        <p:spPr>
          <a:xfrm>
            <a:off x="533400" y="1905000"/>
            <a:ext cx="8029575" cy="4343400"/>
          </a:xfrm>
          <a:solidFill>
            <a:srgbClr val="85FFFF"/>
          </a:solidFill>
        </p:spPr>
        <p:txBody>
          <a:bodyPr/>
          <a:lstStyle/>
          <a:p>
            <a:pPr marL="0" indent="0" eaLnBrk="1" hangingPunct="1">
              <a:lnSpc>
                <a:spcPct val="90000"/>
              </a:lnSpc>
              <a:buFont typeface="Georgia" panose="02040502050405020303" pitchFamily="18" charset="0"/>
              <a:buNone/>
            </a:pPr>
            <a:r>
              <a:rPr lang="en-US" altLang="zh-CN" sz="2800" dirty="0"/>
              <a:t>#</a:t>
            </a:r>
            <a:r>
              <a:rPr lang="en-US" altLang="zh-CN" sz="2800" dirty="0" err="1"/>
              <a:t>ifdef</a:t>
            </a:r>
            <a:r>
              <a:rPr lang="en-US" altLang="zh-CN" sz="2800" dirty="0"/>
              <a:t> </a:t>
            </a:r>
            <a:r>
              <a:rPr lang="zh-CN" altLang="en-US" sz="2800" dirty="0"/>
              <a:t>标识符</a:t>
            </a:r>
          </a:p>
          <a:p>
            <a:pPr marL="0" indent="0" eaLnBrk="1" hangingPunct="1">
              <a:lnSpc>
                <a:spcPct val="90000"/>
              </a:lnSpc>
              <a:buFont typeface="Georgia" panose="02040502050405020303" pitchFamily="18" charset="0"/>
              <a:buNone/>
            </a:pPr>
            <a:r>
              <a:rPr lang="zh-CN" altLang="en-US" sz="2800" dirty="0"/>
              <a:t>    程序段</a:t>
            </a:r>
            <a:r>
              <a:rPr lang="en-US" altLang="zh-CN" sz="2800" dirty="0"/>
              <a:t>1</a:t>
            </a:r>
          </a:p>
          <a:p>
            <a:pPr marL="0" indent="0" eaLnBrk="1" hangingPunct="1">
              <a:lnSpc>
                <a:spcPct val="90000"/>
              </a:lnSpc>
              <a:buFont typeface="Georgia" panose="02040502050405020303" pitchFamily="18" charset="0"/>
              <a:buNone/>
            </a:pPr>
            <a:r>
              <a:rPr lang="en-US" altLang="zh-CN" sz="2800" dirty="0"/>
              <a:t>#else</a:t>
            </a:r>
          </a:p>
          <a:p>
            <a:pPr marL="0" indent="0" eaLnBrk="1" hangingPunct="1">
              <a:lnSpc>
                <a:spcPct val="90000"/>
              </a:lnSpc>
              <a:buFont typeface="Georgia" panose="02040502050405020303" pitchFamily="18" charset="0"/>
              <a:buNone/>
            </a:pPr>
            <a:r>
              <a:rPr lang="en-US" altLang="zh-CN" sz="2800" dirty="0"/>
              <a:t>    </a:t>
            </a:r>
            <a:r>
              <a:rPr lang="zh-CN" altLang="en-US" sz="2800" dirty="0"/>
              <a:t>程序段</a:t>
            </a:r>
            <a:r>
              <a:rPr lang="en-US" altLang="zh-CN" sz="2800" dirty="0"/>
              <a:t>2</a:t>
            </a:r>
          </a:p>
          <a:p>
            <a:pPr marL="0" indent="0" eaLnBrk="1" hangingPunct="1">
              <a:lnSpc>
                <a:spcPct val="90000"/>
              </a:lnSpc>
              <a:buFont typeface="Georgia" panose="02040502050405020303" pitchFamily="18" charset="0"/>
              <a:buNone/>
            </a:pPr>
            <a:r>
              <a:rPr lang="en-US" altLang="zh-CN" sz="2800" dirty="0"/>
              <a:t>#</a:t>
            </a:r>
            <a:r>
              <a:rPr lang="en-US" altLang="zh-CN" sz="2800" dirty="0" err="1"/>
              <a:t>endif</a:t>
            </a:r>
            <a:endParaRPr lang="en-US" altLang="zh-CN" sz="2800" dirty="0"/>
          </a:p>
          <a:p>
            <a:pPr marL="0" indent="0" eaLnBrk="1" hangingPunct="1">
              <a:lnSpc>
                <a:spcPct val="90000"/>
              </a:lnSpc>
              <a:buFont typeface="Georgia" panose="02040502050405020303" pitchFamily="18" charset="0"/>
              <a:buNone/>
            </a:pPr>
            <a:r>
              <a:rPr lang="zh-CN" altLang="en-US" sz="2800" dirty="0">
                <a:solidFill>
                  <a:srgbClr val="C00000"/>
                </a:solidFill>
              </a:rPr>
              <a:t>如果“标识符”经</a:t>
            </a:r>
            <a:r>
              <a:rPr lang="en-US" altLang="zh-CN" sz="2800" dirty="0">
                <a:solidFill>
                  <a:srgbClr val="C00000"/>
                </a:solidFill>
              </a:rPr>
              <a:t>#defined</a:t>
            </a:r>
            <a:r>
              <a:rPr lang="zh-CN" altLang="en-US" sz="2800" dirty="0">
                <a:solidFill>
                  <a:srgbClr val="C00000"/>
                </a:solidFill>
              </a:rPr>
              <a:t>定义过，且未经</a:t>
            </a:r>
            <a:r>
              <a:rPr lang="en-US" altLang="zh-CN" sz="2800" dirty="0" err="1">
                <a:solidFill>
                  <a:srgbClr val="C00000"/>
                </a:solidFill>
              </a:rPr>
              <a:t>undef</a:t>
            </a:r>
            <a:r>
              <a:rPr lang="zh-CN" altLang="en-US" sz="2800" dirty="0">
                <a:solidFill>
                  <a:srgbClr val="C00000"/>
                </a:solidFill>
              </a:rPr>
              <a:t>删除，则编译程序段</a:t>
            </a:r>
            <a:r>
              <a:rPr lang="en-US" altLang="zh-CN" sz="2800" dirty="0">
                <a:solidFill>
                  <a:srgbClr val="C00000"/>
                </a:solidFill>
              </a:rPr>
              <a:t>1</a:t>
            </a:r>
            <a:r>
              <a:rPr lang="zh-CN" altLang="en-US" sz="2800" dirty="0">
                <a:solidFill>
                  <a:srgbClr val="C00000"/>
                </a:solidFill>
              </a:rPr>
              <a:t>，否则编译程序段</a:t>
            </a:r>
            <a:r>
              <a:rPr lang="en-US" altLang="zh-CN" sz="2800" dirty="0">
                <a:solidFill>
                  <a:srgbClr val="C00000"/>
                </a:solidFill>
              </a:rPr>
              <a:t>2</a:t>
            </a:r>
            <a:r>
              <a:rPr lang="zh-CN" altLang="en-US" sz="2800" dirty="0">
                <a:solidFill>
                  <a:srgbClr val="C00000"/>
                </a:solidFill>
              </a:rPr>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71</a:t>
            </a:fld>
            <a:endParaRPr lang="en-US" altLang="zh-CN" dirty="0"/>
          </a:p>
        </p:txBody>
      </p:sp>
      <p:sp>
        <p:nvSpPr>
          <p:cNvPr id="7"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Tree>
    <p:extLst>
      <p:ext uri="{BB962C8B-B14F-4D97-AF65-F5344CB8AC3E}">
        <p14:creationId xmlns:p14="http://schemas.microsoft.com/office/powerpoint/2010/main" val="143008381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0" y="950913"/>
            <a:ext cx="6704013" cy="954087"/>
          </a:xfrm>
        </p:spPr>
        <p:txBody>
          <a:bodyPr/>
          <a:lstStyle/>
          <a:p>
            <a:pPr algn="l" eaLnBrk="1" hangingPunct="1"/>
            <a:r>
              <a:rPr lang="zh-CN" altLang="en-US" dirty="0">
                <a:latin typeface="Consolas" panose="020B0609020204030204" pitchFamily="49" charset="0"/>
              </a:rPr>
              <a:t>条件编译指令（续）</a:t>
            </a:r>
          </a:p>
        </p:txBody>
      </p:sp>
      <p:sp>
        <p:nvSpPr>
          <p:cNvPr id="73731" name="内容占位符 2"/>
          <p:cNvSpPr>
            <a:spLocks noGrp="1"/>
          </p:cNvSpPr>
          <p:nvPr>
            <p:ph idx="1"/>
          </p:nvPr>
        </p:nvSpPr>
        <p:spPr>
          <a:xfrm>
            <a:off x="533400" y="1891862"/>
            <a:ext cx="8029575" cy="4356538"/>
          </a:xfrm>
          <a:solidFill>
            <a:srgbClr val="85FFFF"/>
          </a:solidFill>
        </p:spPr>
        <p:txBody>
          <a:bodyPr/>
          <a:lstStyle/>
          <a:p>
            <a:pPr marL="0" indent="0" eaLnBrk="1" hangingPunct="1">
              <a:buFont typeface="Georgia" panose="02040502050405020303" pitchFamily="18" charset="0"/>
              <a:buNone/>
            </a:pPr>
            <a:r>
              <a:rPr lang="en-US" altLang="zh-CN" sz="2800" dirty="0"/>
              <a:t>#</a:t>
            </a:r>
            <a:r>
              <a:rPr lang="en-US" altLang="zh-CN" sz="2800" dirty="0" err="1"/>
              <a:t>ifndef</a:t>
            </a:r>
            <a:r>
              <a:rPr lang="en-US" altLang="zh-CN" sz="2800" dirty="0"/>
              <a:t> </a:t>
            </a:r>
            <a:r>
              <a:rPr lang="zh-CN" altLang="en-US" sz="2800" dirty="0"/>
              <a:t>标识符</a:t>
            </a:r>
          </a:p>
          <a:p>
            <a:pPr marL="0" indent="0" eaLnBrk="1" hangingPunct="1">
              <a:buFont typeface="Georgia" panose="02040502050405020303" pitchFamily="18" charset="0"/>
              <a:buNone/>
            </a:pPr>
            <a:r>
              <a:rPr lang="zh-CN" altLang="en-US" sz="2800" dirty="0"/>
              <a:t>   程序段</a:t>
            </a:r>
            <a:r>
              <a:rPr lang="en-US" altLang="zh-CN" sz="2800" dirty="0"/>
              <a:t>1</a:t>
            </a:r>
          </a:p>
          <a:p>
            <a:pPr marL="0" indent="0" eaLnBrk="1" hangingPunct="1">
              <a:buFont typeface="Georgia" panose="02040502050405020303" pitchFamily="18" charset="0"/>
              <a:buNone/>
            </a:pPr>
            <a:r>
              <a:rPr lang="en-US" altLang="zh-CN" sz="2800" dirty="0"/>
              <a:t>#else</a:t>
            </a:r>
          </a:p>
          <a:p>
            <a:pPr marL="0" indent="0" eaLnBrk="1" hangingPunct="1">
              <a:buFont typeface="Georgia" panose="02040502050405020303" pitchFamily="18" charset="0"/>
              <a:buNone/>
            </a:pPr>
            <a:r>
              <a:rPr lang="en-US" altLang="zh-CN" sz="2800" dirty="0"/>
              <a:t>   </a:t>
            </a:r>
            <a:r>
              <a:rPr lang="zh-CN" altLang="en-US" sz="2800" dirty="0"/>
              <a:t>程序段</a:t>
            </a:r>
            <a:r>
              <a:rPr lang="en-US" altLang="zh-CN" sz="2800" dirty="0"/>
              <a:t>2</a:t>
            </a:r>
          </a:p>
          <a:p>
            <a:pPr marL="0" indent="0" eaLnBrk="1" hangingPunct="1">
              <a:buFont typeface="Georgia" panose="02040502050405020303" pitchFamily="18" charset="0"/>
              <a:buNone/>
            </a:pPr>
            <a:r>
              <a:rPr lang="en-US" altLang="zh-CN" sz="2800" dirty="0"/>
              <a:t>#</a:t>
            </a:r>
            <a:r>
              <a:rPr lang="en-US" altLang="zh-CN" sz="2800" dirty="0" err="1"/>
              <a:t>endif</a:t>
            </a:r>
            <a:endParaRPr lang="en-US" altLang="zh-CN" sz="2800" dirty="0"/>
          </a:p>
          <a:p>
            <a:pPr marL="0" indent="0" eaLnBrk="1" hangingPunct="1">
              <a:buFont typeface="Georgia" panose="02040502050405020303" pitchFamily="18" charset="0"/>
              <a:buNone/>
            </a:pPr>
            <a:r>
              <a:rPr lang="zh-CN" altLang="en-US" sz="2800" dirty="0">
                <a:solidFill>
                  <a:srgbClr val="C00000"/>
                </a:solidFill>
              </a:rPr>
              <a:t>如果“标识符”未被定义过，则编译程序段</a:t>
            </a:r>
            <a:r>
              <a:rPr lang="en-US" altLang="zh-CN" sz="2800" dirty="0">
                <a:solidFill>
                  <a:srgbClr val="C00000"/>
                </a:solidFill>
              </a:rPr>
              <a:t>1</a:t>
            </a:r>
            <a:r>
              <a:rPr lang="zh-CN" altLang="en-US" sz="2800" dirty="0">
                <a:solidFill>
                  <a:srgbClr val="C00000"/>
                </a:solidFill>
              </a:rPr>
              <a:t>，否则编译程序段</a:t>
            </a:r>
            <a:r>
              <a:rPr lang="en-US" altLang="zh-CN" sz="2800" dirty="0">
                <a:solidFill>
                  <a:srgbClr val="C00000"/>
                </a:solidFill>
              </a:rPr>
              <a:t>2</a:t>
            </a:r>
            <a:r>
              <a:rPr lang="zh-CN" altLang="en-US" sz="2800" dirty="0">
                <a:solidFill>
                  <a:srgbClr val="C00000"/>
                </a:solidFill>
              </a:rPr>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72</a:t>
            </a:fld>
            <a:endParaRPr lang="en-US" altLang="zh-CN" dirty="0"/>
          </a:p>
        </p:txBody>
      </p:sp>
      <p:sp>
        <p:nvSpPr>
          <p:cNvPr id="7"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Tree>
    <p:extLst>
      <p:ext uri="{BB962C8B-B14F-4D97-AF65-F5344CB8AC3E}">
        <p14:creationId xmlns:p14="http://schemas.microsoft.com/office/powerpoint/2010/main" val="188832469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Text Box 4"/>
          <p:cNvSpPr txBox="1">
            <a:spLocks noChangeArrowheads="1"/>
          </p:cNvSpPr>
          <p:nvPr/>
        </p:nvSpPr>
        <p:spPr bwMode="auto">
          <a:xfrm>
            <a:off x="2193925" y="2185987"/>
            <a:ext cx="4510088" cy="98425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t>#</a:t>
            </a:r>
            <a:r>
              <a:rPr lang="en-US" altLang="zh-CN" sz="2800" b="1" dirty="0" err="1"/>
              <a:t>ifndef</a:t>
            </a:r>
            <a:r>
              <a:rPr lang="en-US" altLang="zh-CN" sz="2800" b="1" dirty="0"/>
              <a:t>   MYHEAD_H</a:t>
            </a:r>
          </a:p>
          <a:p>
            <a:r>
              <a:rPr lang="en-US" altLang="zh-CN" sz="2800" b="1" dirty="0"/>
              <a:t>      #define MYHEAD_H</a:t>
            </a:r>
          </a:p>
        </p:txBody>
      </p:sp>
      <p:sp>
        <p:nvSpPr>
          <p:cNvPr id="656389" name="Text Box 5"/>
          <p:cNvSpPr txBox="1">
            <a:spLocks noChangeArrowheads="1"/>
          </p:cNvSpPr>
          <p:nvPr/>
        </p:nvSpPr>
        <p:spPr bwMode="auto">
          <a:xfrm>
            <a:off x="2193925" y="3733800"/>
            <a:ext cx="4510088" cy="984250"/>
          </a:xfrm>
          <a:prstGeom prst="rect">
            <a:avLst/>
          </a:prstGeom>
          <a:noFill/>
          <a:ln w="38100">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t>#if    ! define( MYHEAD_H)</a:t>
            </a:r>
          </a:p>
          <a:p>
            <a:r>
              <a:rPr lang="en-US" altLang="zh-CN" sz="2800" b="1" dirty="0"/>
              <a:t>      #define MYHEAD_H</a:t>
            </a:r>
          </a:p>
        </p:txBody>
      </p:sp>
      <p:sp>
        <p:nvSpPr>
          <p:cNvPr id="6"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
        <p:nvSpPr>
          <p:cNvPr id="7" name="标题 1"/>
          <p:cNvSpPr txBox="1">
            <a:spLocks/>
          </p:cNvSpPr>
          <p:nvPr/>
        </p:nvSpPr>
        <p:spPr>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l"/>
            <a:r>
              <a:rPr lang="zh-CN" altLang="en-US" dirty="0"/>
              <a:t>条件编译指令（续）</a:t>
            </a:r>
          </a:p>
        </p:txBody>
      </p:sp>
    </p:spTree>
    <p:extLst>
      <p:ext uri="{BB962C8B-B14F-4D97-AF65-F5344CB8AC3E}">
        <p14:creationId xmlns:p14="http://schemas.microsoft.com/office/powerpoint/2010/main" val="47595730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Text Box 3"/>
          <p:cNvSpPr txBox="1">
            <a:spLocks noChangeArrowheads="1"/>
          </p:cNvSpPr>
          <p:nvPr/>
        </p:nvSpPr>
        <p:spPr bwMode="auto">
          <a:xfrm>
            <a:off x="304800" y="1626275"/>
            <a:ext cx="2133600" cy="2246769"/>
          </a:xfrm>
          <a:prstGeom prst="rect">
            <a:avLst/>
          </a:prstGeom>
          <a:noFill/>
          <a:ln w="3810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t>//main.cpp</a:t>
            </a:r>
          </a:p>
          <a:p>
            <a:r>
              <a:rPr lang="en-US" altLang="zh-CN" sz="2000" b="1" dirty="0"/>
              <a:t>#include”file1.h”</a:t>
            </a:r>
          </a:p>
          <a:p>
            <a:r>
              <a:rPr lang="en-US" altLang="zh-CN" sz="2000" b="1" dirty="0"/>
              <a:t>#include”file2.h”</a:t>
            </a:r>
          </a:p>
          <a:p>
            <a:r>
              <a:rPr lang="en-US" altLang="zh-CN" sz="2000" b="1" dirty="0"/>
              <a:t>void main()</a:t>
            </a:r>
          </a:p>
          <a:p>
            <a:r>
              <a:rPr lang="en-US" altLang="zh-CN" sz="2000" b="1" dirty="0"/>
              <a:t>{</a:t>
            </a:r>
          </a:p>
          <a:p>
            <a:r>
              <a:rPr lang="en-US" altLang="zh-CN" sz="2000" b="1" dirty="0"/>
              <a:t>….</a:t>
            </a:r>
          </a:p>
          <a:p>
            <a:r>
              <a:rPr lang="en-US" altLang="zh-CN" sz="2000" b="1" dirty="0"/>
              <a:t>}</a:t>
            </a:r>
          </a:p>
        </p:txBody>
      </p:sp>
      <p:sp>
        <p:nvSpPr>
          <p:cNvPr id="657412" name="Text Box 4"/>
          <p:cNvSpPr txBox="1">
            <a:spLocks noChangeArrowheads="1"/>
          </p:cNvSpPr>
          <p:nvPr/>
        </p:nvSpPr>
        <p:spPr bwMode="auto">
          <a:xfrm>
            <a:off x="2605086" y="1626275"/>
            <a:ext cx="2195514" cy="1323439"/>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t>//file1.h</a:t>
            </a:r>
          </a:p>
          <a:p>
            <a:r>
              <a:rPr lang="en-US" altLang="zh-CN" sz="2000" b="1"/>
              <a:t>#include”head.h”</a:t>
            </a:r>
          </a:p>
          <a:p>
            <a:r>
              <a:rPr lang="en-US" altLang="zh-CN" sz="2000" b="1"/>
              <a:t>….</a:t>
            </a:r>
          </a:p>
          <a:p>
            <a:endParaRPr lang="zh-CN" altLang="en-US" sz="2000" b="1">
              <a:latin typeface="Arial" panose="020B0604020202020204" pitchFamily="34" charset="0"/>
            </a:endParaRPr>
          </a:p>
        </p:txBody>
      </p:sp>
      <p:sp>
        <p:nvSpPr>
          <p:cNvPr id="657413" name="Text Box 5"/>
          <p:cNvSpPr txBox="1">
            <a:spLocks noChangeArrowheads="1"/>
          </p:cNvSpPr>
          <p:nvPr/>
        </p:nvSpPr>
        <p:spPr bwMode="auto">
          <a:xfrm>
            <a:off x="4956777" y="1626275"/>
            <a:ext cx="2206023" cy="1323439"/>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t>//file2.h</a:t>
            </a:r>
          </a:p>
          <a:p>
            <a:r>
              <a:rPr lang="en-US" altLang="zh-CN" sz="2000" b="1"/>
              <a:t>#include”head.h”</a:t>
            </a:r>
          </a:p>
          <a:p>
            <a:r>
              <a:rPr lang="en-US" altLang="zh-CN" sz="2000" b="1"/>
              <a:t>….</a:t>
            </a:r>
          </a:p>
          <a:p>
            <a:endParaRPr lang="zh-CN" altLang="en-US" sz="2000" b="1">
              <a:latin typeface="Arial" panose="020B0604020202020204" pitchFamily="34" charset="0"/>
            </a:endParaRPr>
          </a:p>
        </p:txBody>
      </p:sp>
      <p:sp>
        <p:nvSpPr>
          <p:cNvPr id="657414" name="Text Box 6"/>
          <p:cNvSpPr txBox="1">
            <a:spLocks noChangeArrowheads="1"/>
          </p:cNvSpPr>
          <p:nvPr/>
        </p:nvSpPr>
        <p:spPr bwMode="auto">
          <a:xfrm>
            <a:off x="7329487" y="1605638"/>
            <a:ext cx="1523174" cy="1631216"/>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//head.h</a:t>
            </a:r>
          </a:p>
          <a:p>
            <a:r>
              <a:rPr lang="en-US" altLang="zh-CN" sz="2000" b="1"/>
              <a:t>class point</a:t>
            </a:r>
          </a:p>
          <a:p>
            <a:r>
              <a:rPr lang="en-US" altLang="zh-CN" sz="2000" b="1"/>
              <a:t>{</a:t>
            </a:r>
          </a:p>
          <a:p>
            <a:r>
              <a:rPr lang="en-US" altLang="zh-CN" sz="2000" b="1"/>
              <a:t>….</a:t>
            </a:r>
          </a:p>
          <a:p>
            <a:r>
              <a:rPr lang="en-US" altLang="zh-CN" sz="2000" b="1"/>
              <a:t>}</a:t>
            </a:r>
          </a:p>
        </p:txBody>
      </p:sp>
      <p:sp>
        <p:nvSpPr>
          <p:cNvPr id="657415" name="Text Box 7"/>
          <p:cNvSpPr txBox="1">
            <a:spLocks noChangeArrowheads="1"/>
          </p:cNvSpPr>
          <p:nvPr/>
        </p:nvSpPr>
        <p:spPr bwMode="auto">
          <a:xfrm>
            <a:off x="3123406" y="3556183"/>
            <a:ext cx="2492990" cy="255454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a:t>
            </a:r>
            <a:r>
              <a:rPr lang="en-US" altLang="zh-CN" sz="2000" b="1" dirty="0" err="1"/>
              <a:t>head.h</a:t>
            </a:r>
            <a:endParaRPr lang="en-US" altLang="zh-CN" sz="2000" b="1" dirty="0"/>
          </a:p>
          <a:p>
            <a:r>
              <a:rPr lang="en-US" altLang="zh-CN" sz="2000" b="1" dirty="0"/>
              <a:t>#</a:t>
            </a:r>
            <a:r>
              <a:rPr lang="en-US" altLang="zh-CN" sz="2000" b="1" dirty="0" err="1"/>
              <a:t>ifndef</a:t>
            </a:r>
            <a:r>
              <a:rPr lang="en-US" altLang="zh-CN" sz="2000" b="1" dirty="0"/>
              <a:t> HEAD_H</a:t>
            </a:r>
          </a:p>
          <a:p>
            <a:r>
              <a:rPr lang="en-US" altLang="zh-CN" sz="2000" b="1" dirty="0"/>
              <a:t>    #define HEAD_H</a:t>
            </a:r>
          </a:p>
          <a:p>
            <a:r>
              <a:rPr lang="en-US" altLang="zh-CN" sz="2000" b="1" dirty="0"/>
              <a:t>    class point</a:t>
            </a:r>
          </a:p>
          <a:p>
            <a:r>
              <a:rPr lang="en-US" altLang="zh-CN" sz="2000" b="1" dirty="0"/>
              <a:t>    {</a:t>
            </a:r>
          </a:p>
          <a:p>
            <a:r>
              <a:rPr lang="en-US" altLang="zh-CN" sz="2000" b="1" dirty="0"/>
              <a:t>     ….</a:t>
            </a:r>
          </a:p>
          <a:p>
            <a:r>
              <a:rPr lang="en-US" altLang="zh-CN" sz="2000" b="1" dirty="0"/>
              <a:t>     }</a:t>
            </a:r>
          </a:p>
          <a:p>
            <a:r>
              <a:rPr lang="en-US" altLang="zh-CN" sz="2000" b="1" dirty="0"/>
              <a:t>#</a:t>
            </a:r>
            <a:r>
              <a:rPr lang="en-US" altLang="zh-CN" sz="2000" b="1" dirty="0" err="1"/>
              <a:t>endif</a:t>
            </a:r>
            <a:endParaRPr lang="en-US" altLang="zh-CN" sz="2000" b="1" dirty="0"/>
          </a:p>
        </p:txBody>
      </p:sp>
      <p:sp>
        <p:nvSpPr>
          <p:cNvPr id="8"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Tree>
    <p:extLst>
      <p:ext uri="{BB962C8B-B14F-4D97-AF65-F5344CB8AC3E}">
        <p14:creationId xmlns:p14="http://schemas.microsoft.com/office/powerpoint/2010/main" val="7562195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152400" y="0"/>
            <a:ext cx="8816975" cy="914400"/>
          </a:xfrm>
        </p:spPr>
        <p:txBody>
          <a:bodyPr/>
          <a:lstStyle/>
          <a:p>
            <a:r>
              <a:rPr lang="en-US" altLang="zh-CN" dirty="0"/>
              <a:t>5.7</a:t>
            </a:r>
            <a:r>
              <a:rPr lang="zh-CN" altLang="en-US" dirty="0"/>
              <a:t>综合实例</a:t>
            </a:r>
            <a:r>
              <a:rPr lang="en-US" altLang="zh-CN" dirty="0"/>
              <a:t>——</a:t>
            </a:r>
            <a:r>
              <a:rPr lang="zh-CN" altLang="en-US" dirty="0"/>
              <a:t>个人银行账户管理程序</a:t>
            </a:r>
          </a:p>
        </p:txBody>
      </p:sp>
      <p:sp>
        <p:nvSpPr>
          <p:cNvPr id="74755" name="内容占位符 2"/>
          <p:cNvSpPr>
            <a:spLocks noGrp="1"/>
          </p:cNvSpPr>
          <p:nvPr>
            <p:ph idx="1"/>
          </p:nvPr>
        </p:nvSpPr>
        <p:spPr>
          <a:xfrm>
            <a:off x="546099" y="1524000"/>
            <a:ext cx="8029575" cy="4953000"/>
          </a:xfrm>
        </p:spPr>
        <p:txBody>
          <a:bodyPr/>
          <a:lstStyle/>
          <a:p>
            <a:pPr>
              <a:lnSpc>
                <a:spcPct val="100000"/>
              </a:lnSpc>
              <a:buFont typeface="Georgia" panose="02040502050405020303" pitchFamily="18" charset="0"/>
              <a:buNone/>
            </a:pPr>
            <a:r>
              <a:rPr lang="zh-CN" altLang="en-US" sz="2800" dirty="0"/>
              <a:t>在上一章综合实例的基础上对程序作如下改进：</a:t>
            </a:r>
          </a:p>
          <a:p>
            <a:pPr>
              <a:lnSpc>
                <a:spcPct val="100000"/>
              </a:lnSpc>
            </a:pPr>
            <a:r>
              <a:rPr lang="zh-CN" altLang="en-US" sz="2800" dirty="0"/>
              <a:t>为</a:t>
            </a:r>
            <a:r>
              <a:rPr lang="en-US" altLang="zh-CN" sz="2800" dirty="0" err="1"/>
              <a:t>SavingsAccount</a:t>
            </a:r>
            <a:r>
              <a:rPr lang="zh-CN" altLang="en-US" sz="2800" dirty="0"/>
              <a:t>类增加一个静态数据成员</a:t>
            </a:r>
            <a:r>
              <a:rPr lang="en-US" altLang="zh-CN" sz="2800" dirty="0"/>
              <a:t>total</a:t>
            </a:r>
            <a:r>
              <a:rPr lang="zh-CN" altLang="en-US" sz="2800" dirty="0"/>
              <a:t>，用来记录各个账户的总金额，并为其增加相应的静态成员函数</a:t>
            </a:r>
            <a:r>
              <a:rPr lang="en-US" altLang="zh-CN" sz="2800" dirty="0" err="1"/>
              <a:t>getTotal</a:t>
            </a:r>
            <a:r>
              <a:rPr lang="zh-CN" altLang="en-US" sz="2800" dirty="0"/>
              <a:t>用来对其进行访问。</a:t>
            </a:r>
          </a:p>
          <a:p>
            <a:pPr>
              <a:lnSpc>
                <a:spcPct val="100000"/>
              </a:lnSpc>
            </a:pPr>
            <a:r>
              <a:rPr lang="zh-CN" altLang="en-US" sz="2800" dirty="0"/>
              <a:t>将上一节综合实例程序中</a:t>
            </a:r>
            <a:r>
              <a:rPr lang="en-US" altLang="zh-CN" sz="2800" dirty="0" err="1"/>
              <a:t>SavingsAccount</a:t>
            </a:r>
            <a:r>
              <a:rPr lang="zh-CN" altLang="en-US" sz="2800" dirty="0"/>
              <a:t>类的诸如</a:t>
            </a:r>
            <a:r>
              <a:rPr lang="en-US" altLang="zh-CN" sz="2800" dirty="0" err="1"/>
              <a:t>getBalance</a:t>
            </a:r>
            <a:r>
              <a:rPr lang="zh-CN" altLang="en-US" sz="2800" dirty="0"/>
              <a:t>、</a:t>
            </a:r>
            <a:r>
              <a:rPr lang="en-US" altLang="zh-CN" sz="2800" dirty="0"/>
              <a:t>accumulate</a:t>
            </a:r>
            <a:r>
              <a:rPr lang="zh-CN" altLang="en-US" sz="2800" dirty="0"/>
              <a:t>这些不需要改变对象状态的成员函数声明为常成员函数。</a:t>
            </a:r>
          </a:p>
          <a:p>
            <a:pPr>
              <a:lnSpc>
                <a:spcPct val="100000"/>
              </a:lnSpc>
            </a:pPr>
            <a:r>
              <a:rPr lang="zh-CN" altLang="en-US" sz="2800" dirty="0"/>
              <a:t>将在上一章综合实例的基础上对程序结构进行调整：建立两个新的文件</a:t>
            </a:r>
            <a:r>
              <a:rPr lang="en-US" altLang="zh-CN" sz="2800" dirty="0" err="1"/>
              <a:t>account.h</a:t>
            </a:r>
            <a:r>
              <a:rPr lang="zh-CN" altLang="en-US" sz="2800" dirty="0"/>
              <a:t>和</a:t>
            </a:r>
            <a:r>
              <a:rPr lang="en-US" altLang="zh-CN" sz="2800" dirty="0"/>
              <a:t>account.cpp</a:t>
            </a:r>
            <a:r>
              <a:rPr lang="zh-CN" altLang="en-US" sz="2800" dirty="0"/>
              <a:t>，分别存放</a:t>
            </a:r>
            <a:r>
              <a:rPr lang="en-US" altLang="zh-CN" sz="2800" dirty="0" err="1"/>
              <a:t>SavingsAccount</a:t>
            </a:r>
            <a:r>
              <a:rPr lang="zh-CN" altLang="en-US" sz="2800" dirty="0"/>
              <a:t>类的定义和实现。</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75</a:t>
            </a:fld>
            <a:endParaRPr lang="en-US" altLang="zh-CN" dirty="0"/>
          </a:p>
        </p:txBody>
      </p:sp>
    </p:spTree>
    <p:extLst>
      <p:ext uri="{BB962C8B-B14F-4D97-AF65-F5344CB8AC3E}">
        <p14:creationId xmlns:p14="http://schemas.microsoft.com/office/powerpoint/2010/main" val="11543245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68375"/>
            <a:ext cx="8229600" cy="5737225"/>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a:buNone/>
              <a:defRPr/>
            </a:pPr>
            <a:r>
              <a:rPr lang="en-US" altLang="zh-CN" sz="1800" dirty="0"/>
              <a:t>//</a:t>
            </a:r>
            <a:r>
              <a:rPr lang="en-US" altLang="zh-CN" sz="1800" dirty="0" err="1"/>
              <a:t>account.h</a:t>
            </a:r>
            <a:endParaRPr lang="en-US" altLang="zh-CN" sz="1800" dirty="0"/>
          </a:p>
          <a:p>
            <a:pPr marL="365760" indent="-256032" eaLnBrk="1" fontAlgn="auto" hangingPunct="1">
              <a:lnSpc>
                <a:spcPct val="100000"/>
              </a:lnSpc>
              <a:spcAft>
                <a:spcPts val="0"/>
              </a:spcAft>
              <a:buClr>
                <a:schemeClr val="accent3"/>
              </a:buClr>
              <a:buFont typeface="Georgia"/>
              <a:buNone/>
              <a:defRPr/>
            </a:pPr>
            <a:r>
              <a:rPr lang="en-US" altLang="zh-CN" sz="1800" dirty="0"/>
              <a:t>#</a:t>
            </a:r>
            <a:r>
              <a:rPr lang="en-US" altLang="zh-CN" sz="1800" dirty="0" err="1"/>
              <a:t>ifndef</a:t>
            </a:r>
            <a:r>
              <a:rPr lang="en-US" altLang="zh-CN" sz="1800" dirty="0"/>
              <a:t> __ACCOUNT_H__</a:t>
            </a:r>
          </a:p>
          <a:p>
            <a:pPr marL="365760" indent="-256032" eaLnBrk="1" fontAlgn="auto" hangingPunct="1">
              <a:lnSpc>
                <a:spcPct val="100000"/>
              </a:lnSpc>
              <a:spcAft>
                <a:spcPts val="0"/>
              </a:spcAft>
              <a:buClr>
                <a:schemeClr val="accent3"/>
              </a:buClr>
              <a:buFont typeface="Georgia"/>
              <a:buNone/>
              <a:defRPr/>
            </a:pPr>
            <a:r>
              <a:rPr lang="en-US" altLang="zh-CN" sz="1800" dirty="0"/>
              <a:t>#define __ACCOUNT_H__</a:t>
            </a:r>
          </a:p>
          <a:p>
            <a:pPr marL="365760" indent="-256032" eaLnBrk="1" fontAlgn="auto" hangingPunct="1">
              <a:lnSpc>
                <a:spcPct val="100000"/>
              </a:lnSpc>
              <a:spcAft>
                <a:spcPts val="0"/>
              </a:spcAft>
              <a:buClr>
                <a:schemeClr val="accent3"/>
              </a:buClr>
              <a:buFont typeface="Georgia"/>
              <a:buNone/>
              <a:defRPr/>
            </a:pPr>
            <a:r>
              <a:rPr lang="en-US" altLang="zh-CN" sz="1800" dirty="0"/>
              <a:t>class </a:t>
            </a:r>
            <a:r>
              <a:rPr lang="en-US" altLang="zh-CN" sz="1800" dirty="0" err="1"/>
              <a:t>SavingsAccount</a:t>
            </a:r>
            <a:r>
              <a:rPr lang="en-US" altLang="zh-CN" sz="1800" dirty="0"/>
              <a:t> { //</a:t>
            </a:r>
            <a:r>
              <a:rPr lang="zh-CN" altLang="en-US" sz="1800" dirty="0"/>
              <a:t>储蓄账户类</a:t>
            </a:r>
          </a:p>
          <a:p>
            <a:pPr marL="365760" indent="-256032" eaLnBrk="1" fontAlgn="auto" hangingPunct="1">
              <a:lnSpc>
                <a:spcPct val="100000"/>
              </a:lnSpc>
              <a:spcAft>
                <a:spcPts val="0"/>
              </a:spcAft>
              <a:buClr>
                <a:schemeClr val="accent3"/>
              </a:buClr>
              <a:buFont typeface="Georgia"/>
              <a:buNone/>
              <a:defRPr/>
            </a:pPr>
            <a:r>
              <a:rPr lang="en-US" altLang="zh-CN" sz="1800" dirty="0"/>
              <a:t>private:</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err="1"/>
              <a:t>int</a:t>
            </a:r>
            <a:r>
              <a:rPr lang="en-US" altLang="zh-CN" sz="1800" dirty="0"/>
              <a:t> id;				//</a:t>
            </a:r>
            <a:r>
              <a:rPr lang="zh-CN" altLang="en-US" sz="1800" dirty="0"/>
              <a:t>账号</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double balance;		//</a:t>
            </a:r>
            <a:r>
              <a:rPr lang="zh-CN" altLang="en-US" sz="1800" dirty="0"/>
              <a:t>余额</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double rate;		//</a:t>
            </a:r>
            <a:r>
              <a:rPr lang="zh-CN" altLang="en-US" sz="1800" dirty="0"/>
              <a:t>存款的年利率</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err="1"/>
              <a:t>int</a:t>
            </a:r>
            <a:r>
              <a:rPr lang="en-US" altLang="zh-CN" sz="1800" dirty="0"/>
              <a:t> </a:t>
            </a:r>
            <a:r>
              <a:rPr lang="en-US" altLang="zh-CN" sz="1800" dirty="0" err="1"/>
              <a:t>lastDate</a:t>
            </a:r>
            <a:r>
              <a:rPr lang="en-US" altLang="zh-CN" sz="1800" dirty="0"/>
              <a:t>;		//</a:t>
            </a:r>
            <a:r>
              <a:rPr lang="zh-CN" altLang="en-US" sz="1800" dirty="0"/>
              <a:t>上次变更余额的时期</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double accumulation;	//</a:t>
            </a:r>
            <a:r>
              <a:rPr lang="zh-CN" altLang="en-US" sz="1800" dirty="0"/>
              <a:t>余额按日累加之和</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static double total;	//</a:t>
            </a:r>
            <a:r>
              <a:rPr lang="zh-CN" altLang="en-US" sz="1800" dirty="0"/>
              <a:t>所有账户的总金额</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a:t>
            </a:r>
            <a:r>
              <a:rPr lang="zh-CN" altLang="en-US" sz="1800" dirty="0"/>
              <a:t>记录一笔帐，</a:t>
            </a:r>
            <a:r>
              <a:rPr lang="en-US" altLang="zh-CN" sz="1800" dirty="0"/>
              <a:t>date</a:t>
            </a:r>
            <a:r>
              <a:rPr lang="zh-CN" altLang="en-US" sz="1800" dirty="0"/>
              <a:t>为日期，</a:t>
            </a:r>
            <a:r>
              <a:rPr lang="en-US" altLang="zh-CN" sz="1800" dirty="0"/>
              <a:t>amount</a:t>
            </a:r>
            <a:r>
              <a:rPr lang="zh-CN" altLang="en-US" sz="1800" dirty="0"/>
              <a:t>为金额，</a:t>
            </a:r>
            <a:r>
              <a:rPr lang="en-US" altLang="zh-CN" sz="1800" dirty="0" err="1"/>
              <a:t>desc</a:t>
            </a:r>
            <a:r>
              <a:rPr lang="zh-CN" altLang="en-US" sz="1800" dirty="0"/>
              <a:t>为说明</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void record(</a:t>
            </a:r>
            <a:r>
              <a:rPr lang="en-US" altLang="zh-CN" sz="1800" dirty="0" err="1"/>
              <a:t>int</a:t>
            </a:r>
            <a:r>
              <a:rPr lang="en-US" altLang="zh-CN" sz="1800" dirty="0"/>
              <a:t> date, double amount);</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zh-CN" altLang="en-US" sz="1800" dirty="0"/>
              <a:t>获得到指定日期为止的存款金额按日累积值</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double accumulate(</a:t>
            </a:r>
            <a:r>
              <a:rPr lang="en-US" altLang="zh-CN" sz="1800" dirty="0" err="1"/>
              <a:t>int</a:t>
            </a:r>
            <a:r>
              <a:rPr lang="en-US" altLang="zh-CN" sz="1800" dirty="0"/>
              <a:t> date) const {</a:t>
            </a:r>
          </a:p>
          <a:p>
            <a:pPr marL="365760" indent="-256032" eaLnBrk="1" fontAlgn="auto" hangingPunct="1">
              <a:lnSpc>
                <a:spcPct val="100000"/>
              </a:lnSpc>
              <a:spcAft>
                <a:spcPts val="0"/>
              </a:spcAft>
              <a:buClr>
                <a:schemeClr val="accent3"/>
              </a:buClr>
              <a:buFont typeface="Georgia"/>
              <a:buNone/>
              <a:defRPr/>
            </a:pPr>
            <a:r>
              <a:rPr lang="en-US" altLang="zh-CN" sz="1800" dirty="0"/>
              <a:t>		return accumulation + balance * (date - </a:t>
            </a:r>
            <a:r>
              <a:rPr lang="en-US" altLang="zh-CN" sz="1800" dirty="0" err="1"/>
              <a:t>lastDate</a:t>
            </a: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	}</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76</a:t>
            </a:fld>
            <a:endParaRPr lang="en-US" altLang="zh-CN" dirty="0"/>
          </a:p>
        </p:txBody>
      </p:sp>
      <p:sp>
        <p:nvSpPr>
          <p:cNvPr id="7" name="标题 1"/>
          <p:cNvSpPr>
            <a:spLocks noGrp="1"/>
          </p:cNvSpPr>
          <p:nvPr>
            <p:ph type="title"/>
          </p:nvPr>
        </p:nvSpPr>
        <p:spPr>
          <a:xfrm>
            <a:off x="152400" y="0"/>
            <a:ext cx="8816975" cy="914400"/>
          </a:xfrm>
        </p:spPr>
        <p:txBody>
          <a:bodyPr/>
          <a:lstStyle/>
          <a:p>
            <a:r>
              <a:rPr lang="en-US" altLang="zh-CN" dirty="0"/>
              <a:t>5.7</a:t>
            </a:r>
            <a:r>
              <a:rPr lang="zh-CN" altLang="en-US" dirty="0"/>
              <a:t>综合实例</a:t>
            </a:r>
            <a:r>
              <a:rPr lang="en-US" altLang="zh-CN" dirty="0"/>
              <a:t>——</a:t>
            </a:r>
            <a:r>
              <a:rPr lang="zh-CN" altLang="en-US" dirty="0"/>
              <a:t>个人银行账户管理程序</a:t>
            </a:r>
          </a:p>
        </p:txBody>
      </p:sp>
    </p:spTree>
    <p:extLst>
      <p:ext uri="{BB962C8B-B14F-4D97-AF65-F5344CB8AC3E}">
        <p14:creationId xmlns:p14="http://schemas.microsoft.com/office/powerpoint/2010/main" val="295505558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6087" y="990600"/>
            <a:ext cx="8229600" cy="5715000"/>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a:buNone/>
              <a:defRPr/>
            </a:pPr>
            <a:r>
              <a:rPr lang="en-US" altLang="zh-CN" sz="1800" dirty="0"/>
              <a:t>public:</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zh-CN" altLang="en-US" sz="1800" dirty="0"/>
              <a:t>构造函数</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err="1"/>
              <a:t>SavingsAccount</a:t>
            </a:r>
            <a:r>
              <a:rPr lang="en-US" altLang="zh-CN" sz="1800" dirty="0"/>
              <a:t>(</a:t>
            </a:r>
            <a:r>
              <a:rPr lang="en-US" altLang="zh-CN" sz="1800" dirty="0" err="1"/>
              <a:t>int</a:t>
            </a:r>
            <a:r>
              <a:rPr lang="en-US" altLang="zh-CN" sz="1800" dirty="0"/>
              <a:t> date, </a:t>
            </a:r>
            <a:r>
              <a:rPr lang="en-US" altLang="zh-CN" sz="1800" dirty="0" err="1"/>
              <a:t>int</a:t>
            </a:r>
            <a:r>
              <a:rPr lang="en-US" altLang="zh-CN" sz="1800" dirty="0"/>
              <a:t> id, double rate);</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err="1"/>
              <a:t>int</a:t>
            </a:r>
            <a:r>
              <a:rPr lang="en-US" altLang="zh-CN" sz="1800" dirty="0"/>
              <a:t> </a:t>
            </a:r>
            <a:r>
              <a:rPr lang="en-US" altLang="zh-CN" sz="1800" dirty="0" err="1"/>
              <a:t>getId</a:t>
            </a:r>
            <a:r>
              <a:rPr lang="en-US" altLang="zh-CN" sz="1800" dirty="0"/>
              <a:t>() const { return id; }</a:t>
            </a:r>
          </a:p>
          <a:p>
            <a:pPr marL="365760" indent="-256032" eaLnBrk="1" fontAlgn="auto" hangingPunct="1">
              <a:lnSpc>
                <a:spcPct val="100000"/>
              </a:lnSpc>
              <a:spcAft>
                <a:spcPts val="0"/>
              </a:spcAft>
              <a:buClr>
                <a:schemeClr val="accent3"/>
              </a:buClr>
              <a:buFont typeface="Georgia"/>
              <a:buNone/>
              <a:defRPr/>
            </a:pPr>
            <a:r>
              <a:rPr lang="en-US" altLang="zh-CN" sz="1800" dirty="0"/>
              <a:t>	double </a:t>
            </a:r>
            <a:r>
              <a:rPr lang="en-US" altLang="zh-CN" sz="1800" dirty="0" err="1"/>
              <a:t>getBalance</a:t>
            </a:r>
            <a:r>
              <a:rPr lang="en-US" altLang="zh-CN" sz="1800" dirty="0"/>
              <a:t>() const { return balance; }</a:t>
            </a:r>
          </a:p>
          <a:p>
            <a:pPr marL="365760" indent="-256032" eaLnBrk="1" fontAlgn="auto" hangingPunct="1">
              <a:lnSpc>
                <a:spcPct val="100000"/>
              </a:lnSpc>
              <a:spcAft>
                <a:spcPts val="0"/>
              </a:spcAft>
              <a:buClr>
                <a:schemeClr val="accent3"/>
              </a:buClr>
              <a:buFont typeface="Georgia"/>
              <a:buNone/>
              <a:defRPr/>
            </a:pPr>
            <a:r>
              <a:rPr lang="en-US" altLang="zh-CN" sz="1800" dirty="0"/>
              <a:t>	double </a:t>
            </a:r>
            <a:r>
              <a:rPr lang="en-US" altLang="zh-CN" sz="1800" dirty="0" err="1"/>
              <a:t>getRate</a:t>
            </a:r>
            <a:r>
              <a:rPr lang="en-US" altLang="zh-CN" sz="1800" dirty="0"/>
              <a:t>() const { return rate; }</a:t>
            </a:r>
          </a:p>
          <a:p>
            <a:pPr marL="365760" indent="-256032" eaLnBrk="1" fontAlgn="auto" hangingPunct="1">
              <a:lnSpc>
                <a:spcPct val="100000"/>
              </a:lnSpc>
              <a:spcAft>
                <a:spcPts val="0"/>
              </a:spcAft>
              <a:buClr>
                <a:schemeClr val="accent3"/>
              </a:buClr>
              <a:buFont typeface="Georgia"/>
              <a:buNone/>
              <a:defRPr/>
            </a:pPr>
            <a:r>
              <a:rPr lang="en-US" altLang="zh-CN" sz="1800" dirty="0"/>
              <a:t>	static double </a:t>
            </a:r>
            <a:r>
              <a:rPr lang="en-US" altLang="zh-CN" sz="1800" dirty="0" err="1"/>
              <a:t>getTotal</a:t>
            </a:r>
            <a:r>
              <a:rPr lang="en-US" altLang="zh-CN" sz="1800" dirty="0"/>
              <a:t>() { return total; }</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zh-CN" altLang="en-US" sz="1800" dirty="0"/>
              <a:t>存入现金</a:t>
            </a:r>
            <a:endParaRPr lang="en-US" altLang="zh-CN" sz="1800" dirty="0"/>
          </a:p>
          <a:p>
            <a:pPr marL="365760" indent="-256032" eaLnBrk="1" fontAlgn="auto" hangingPunct="1">
              <a:lnSpc>
                <a:spcPct val="100000"/>
              </a:lnSpc>
              <a:spcAft>
                <a:spcPts val="0"/>
              </a:spcAft>
              <a:buClr>
                <a:schemeClr val="accent3"/>
              </a:buClr>
              <a:buFont typeface="Georgia"/>
              <a:buNone/>
              <a:defRPr/>
            </a:pPr>
            <a:r>
              <a:rPr lang="en-US" altLang="zh-CN" sz="1800" dirty="0"/>
              <a:t>	void deposit(</a:t>
            </a:r>
            <a:r>
              <a:rPr lang="en-US" altLang="zh-CN" sz="1800" dirty="0" err="1"/>
              <a:t>int</a:t>
            </a:r>
            <a:r>
              <a:rPr lang="en-US" altLang="zh-CN" sz="1800" dirty="0"/>
              <a:t> date, double amount); </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zh-CN" altLang="en-US" sz="1800" dirty="0"/>
              <a:t>取出现金</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void withdraw(</a:t>
            </a:r>
            <a:r>
              <a:rPr lang="en-US" altLang="zh-CN" sz="1800" dirty="0" err="1"/>
              <a:t>int</a:t>
            </a:r>
            <a:r>
              <a:rPr lang="en-US" altLang="zh-CN" sz="1800" dirty="0"/>
              <a:t> date, double amount); </a:t>
            </a:r>
            <a:endParaRPr lang="zh-CN" altLang="en-US" sz="1800" dirty="0"/>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a:t>
            </a:r>
            <a:r>
              <a:rPr lang="zh-CN" altLang="en-US" sz="1800" dirty="0"/>
              <a:t>结算利息，每年</a:t>
            </a:r>
            <a:r>
              <a:rPr lang="en-US" altLang="zh-CN" sz="1800" dirty="0"/>
              <a:t>1</a:t>
            </a:r>
            <a:r>
              <a:rPr lang="zh-CN" altLang="en-US" sz="1800" dirty="0"/>
              <a:t>月</a:t>
            </a:r>
            <a:r>
              <a:rPr lang="en-US" altLang="zh-CN" sz="1800" dirty="0"/>
              <a:t>1</a:t>
            </a:r>
            <a:r>
              <a:rPr lang="zh-CN" altLang="en-US" sz="1800" dirty="0"/>
              <a:t>日调用一次该函数</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void settle(</a:t>
            </a:r>
            <a:r>
              <a:rPr lang="en-US" altLang="zh-CN" sz="1800" dirty="0" err="1"/>
              <a:t>int</a:t>
            </a:r>
            <a:r>
              <a:rPr lang="en-US" altLang="zh-CN" sz="1800" dirty="0"/>
              <a:t> date);</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zh-CN" altLang="en-US" sz="1800" dirty="0"/>
              <a:t>显示账户信息</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void show() const;</a:t>
            </a:r>
          </a:p>
          <a:p>
            <a:pPr marL="365760" indent="-256032" eaLnBrk="1" fontAlgn="auto" hangingPunct="1">
              <a:lnSpc>
                <a:spcPct val="100000"/>
              </a:lnSpc>
              <a:spcAft>
                <a:spcPts val="0"/>
              </a:spcAft>
              <a:buClr>
                <a:schemeClr val="accent3"/>
              </a:buClr>
              <a:buFont typeface="Georgia"/>
              <a:buNone/>
              <a:defRPr/>
            </a:pP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a:t>
            </a:r>
            <a:r>
              <a:rPr lang="en-US" altLang="zh-CN" sz="1800" dirty="0" err="1"/>
              <a:t>endif</a:t>
            </a:r>
            <a:r>
              <a:rPr lang="en-US" altLang="zh-CN" sz="1800" dirty="0"/>
              <a:t> //__ACCOUNT_H__</a:t>
            </a:r>
          </a:p>
        </p:txBody>
      </p:sp>
      <p:sp>
        <p:nvSpPr>
          <p:cNvPr id="76804" name="标题 1"/>
          <p:cNvSpPr>
            <a:spLocks noGrp="1"/>
          </p:cNvSpPr>
          <p:nvPr>
            <p:ph type="title"/>
          </p:nvPr>
        </p:nvSpPr>
        <p:spPr>
          <a:xfrm>
            <a:off x="5431275" y="990600"/>
            <a:ext cx="3257550" cy="1066800"/>
          </a:xfrm>
          <a:solidFill>
            <a:schemeClr val="bg1"/>
          </a:solidFill>
        </p:spPr>
        <p:txBody>
          <a:bodyPr/>
          <a:lstStyle/>
          <a:p>
            <a:pPr eaLnBrk="1" hangingPunct="1"/>
            <a:r>
              <a:rPr lang="zh-CN" altLang="en-US" dirty="0"/>
              <a:t>例</a:t>
            </a:r>
            <a:r>
              <a:rPr lang="en-US" altLang="zh-CN" dirty="0"/>
              <a:t>5-11</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77</a:t>
            </a:fld>
            <a:endParaRPr lang="en-US" altLang="zh-CN" dirty="0"/>
          </a:p>
        </p:txBody>
      </p:sp>
      <p:sp>
        <p:nvSpPr>
          <p:cNvPr id="8" name="标题 1"/>
          <p:cNvSpPr txBox="1">
            <a:spLocks/>
          </p:cNvSpPr>
          <p:nvPr/>
        </p:nvSpPr>
        <p:spPr bwMode="auto">
          <a:xfrm>
            <a:off x="152400" y="0"/>
            <a:ext cx="8816975"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5.7</a:t>
            </a:r>
            <a:r>
              <a:rPr lang="zh-CN" altLang="en-US" kern="0"/>
              <a:t>综合实例</a:t>
            </a:r>
            <a:r>
              <a:rPr lang="en-US" altLang="zh-CN" kern="0"/>
              <a:t>——</a:t>
            </a:r>
            <a:r>
              <a:rPr lang="zh-CN" altLang="en-US" kern="0"/>
              <a:t>个人银行账户管理程序</a:t>
            </a:r>
            <a:endParaRPr lang="zh-CN" altLang="en-US" kern="0" dirty="0"/>
          </a:p>
        </p:txBody>
      </p:sp>
    </p:spTree>
    <p:extLst>
      <p:ext uri="{BB962C8B-B14F-4D97-AF65-F5344CB8AC3E}">
        <p14:creationId xmlns:p14="http://schemas.microsoft.com/office/powerpoint/2010/main" val="103397412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6087" y="1066800"/>
            <a:ext cx="8229600" cy="5618163"/>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//account.cpp</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#include "</a:t>
            </a:r>
            <a:r>
              <a:rPr lang="en-US" altLang="zh-CN" sz="1800" dirty="0" err="1"/>
              <a:t>account.h</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#include &lt;</a:t>
            </a:r>
            <a:r>
              <a:rPr lang="en-US" altLang="zh-CN" sz="1800" dirty="0" err="1"/>
              <a:t>cmath</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#include &lt;</a:t>
            </a:r>
            <a:r>
              <a:rPr lang="en-US" altLang="zh-CN" sz="1800" dirty="0" err="1"/>
              <a:t>iostream</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double </a:t>
            </a:r>
            <a:r>
              <a:rPr lang="en-US" altLang="zh-CN" sz="1800" dirty="0" err="1"/>
              <a:t>SavingsAccount</a:t>
            </a:r>
            <a:r>
              <a:rPr lang="en-US" altLang="zh-CN" sz="1800" dirty="0"/>
              <a:t>::total =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r>
              <a:rPr lang="en-US" altLang="zh-CN" sz="1800" dirty="0" err="1"/>
              <a:t>SavingsAccount</a:t>
            </a:r>
            <a:r>
              <a:rPr lang="zh-CN" altLang="en-US" sz="1800" dirty="0"/>
              <a:t>类相关成员函数的实现</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err="1"/>
              <a:t>SavingsAccount</a:t>
            </a:r>
            <a:r>
              <a:rPr lang="en-US" altLang="zh-CN" sz="1800" dirty="0"/>
              <a:t>::</a:t>
            </a:r>
            <a:r>
              <a:rPr lang="en-US" altLang="zh-CN" sz="1800" dirty="0" err="1"/>
              <a:t>SavingsAccount</a:t>
            </a:r>
            <a:r>
              <a:rPr lang="en-US" altLang="zh-CN" sz="1800" dirty="0"/>
              <a:t>(</a:t>
            </a:r>
            <a:r>
              <a:rPr lang="en-US" altLang="zh-CN" sz="1800" dirty="0" err="1"/>
              <a:t>int</a:t>
            </a:r>
            <a:r>
              <a:rPr lang="en-US" altLang="zh-CN" sz="1800" dirty="0"/>
              <a:t> date, </a:t>
            </a:r>
            <a:r>
              <a:rPr lang="en-US" altLang="zh-CN" sz="1800" dirty="0" err="1"/>
              <a:t>int</a:t>
            </a:r>
            <a:r>
              <a:rPr lang="en-US" altLang="zh-CN" sz="1800" dirty="0"/>
              <a:t> id, double rate)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 id(id), balance(0), rate(rate), </a:t>
            </a:r>
            <a:r>
              <a:rPr lang="en-US" altLang="zh-CN" sz="1800" dirty="0" err="1"/>
              <a:t>lastDate</a:t>
            </a:r>
            <a:r>
              <a:rPr lang="en-US" altLang="zh-CN" sz="1800" dirty="0"/>
              <a:t>(date), accumulation(0)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date &lt;&lt; "\t#" &lt;&lt; id &lt;&lt; " is created"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void </a:t>
            </a:r>
            <a:r>
              <a:rPr lang="en-US" altLang="zh-CN" sz="1800" dirty="0" err="1"/>
              <a:t>SavingsAccount</a:t>
            </a:r>
            <a:r>
              <a:rPr lang="en-US" altLang="zh-CN" sz="1800" dirty="0"/>
              <a:t>::record(</a:t>
            </a:r>
            <a:r>
              <a:rPr lang="en-US" altLang="zh-CN" sz="1800" dirty="0" err="1"/>
              <a:t>int</a:t>
            </a:r>
            <a:r>
              <a:rPr lang="en-US" altLang="zh-CN" sz="1800" dirty="0"/>
              <a:t> date, double amount)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accumulation = accumulate(date);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lastDate</a:t>
            </a:r>
            <a:r>
              <a:rPr lang="en-US" altLang="zh-CN" sz="1800" dirty="0"/>
              <a:t> = date;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amount = floor(amount * 100 + 0.5) / 100;//</a:t>
            </a:r>
            <a:r>
              <a:rPr lang="zh-CN" altLang="en-US" sz="1800" dirty="0"/>
              <a:t>保留小数点后两位</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balance += amount;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total += amount;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date &lt;&lt; "\t#" &lt;&lt; id &lt;&lt; "\t" &lt;&lt; amount &lt;&lt; "\t" &lt;&lt; balance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77828" name="标题 1"/>
          <p:cNvSpPr>
            <a:spLocks noGrp="1"/>
          </p:cNvSpPr>
          <p:nvPr>
            <p:ph type="title"/>
          </p:nvPr>
        </p:nvSpPr>
        <p:spPr>
          <a:xfrm>
            <a:off x="5429250" y="1066800"/>
            <a:ext cx="3257550" cy="1066800"/>
          </a:xfrm>
          <a:solidFill>
            <a:schemeClr val="bg1"/>
          </a:solidFill>
        </p:spPr>
        <p:txBody>
          <a:bodyPr/>
          <a:lstStyle/>
          <a:p>
            <a:pPr eaLnBrk="1" hangingPunct="1"/>
            <a:r>
              <a:rPr lang="zh-CN" altLang="en-US" dirty="0"/>
              <a:t>例</a:t>
            </a:r>
            <a:r>
              <a:rPr lang="en-US" altLang="zh-CN" dirty="0"/>
              <a:t>5-11</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78</a:t>
            </a:fld>
            <a:endParaRPr lang="en-US" altLang="zh-CN" dirty="0"/>
          </a:p>
        </p:txBody>
      </p:sp>
      <p:sp>
        <p:nvSpPr>
          <p:cNvPr id="7" name="标题 1"/>
          <p:cNvSpPr txBox="1">
            <a:spLocks/>
          </p:cNvSpPr>
          <p:nvPr/>
        </p:nvSpPr>
        <p:spPr bwMode="auto">
          <a:xfrm>
            <a:off x="152400" y="0"/>
            <a:ext cx="8816975"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5.7</a:t>
            </a:r>
            <a:r>
              <a:rPr lang="zh-CN" altLang="en-US" kern="0"/>
              <a:t>综合实例</a:t>
            </a:r>
            <a:r>
              <a:rPr lang="en-US" altLang="zh-CN" kern="0"/>
              <a:t>——</a:t>
            </a:r>
            <a:r>
              <a:rPr lang="zh-CN" altLang="en-US" kern="0"/>
              <a:t>个人银行账户管理程序</a:t>
            </a:r>
            <a:endParaRPr lang="zh-CN" altLang="en-US" kern="0" dirty="0"/>
          </a:p>
        </p:txBody>
      </p:sp>
    </p:spTree>
    <p:extLst>
      <p:ext uri="{BB962C8B-B14F-4D97-AF65-F5344CB8AC3E}">
        <p14:creationId xmlns:p14="http://schemas.microsoft.com/office/powerpoint/2010/main" val="1990204726"/>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0600"/>
            <a:ext cx="8229600" cy="57912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void </a:t>
            </a:r>
            <a:r>
              <a:rPr lang="en-US" altLang="zh-CN" sz="1800" dirty="0" err="1"/>
              <a:t>SavingsAccount</a:t>
            </a:r>
            <a:r>
              <a:rPr lang="en-US" altLang="zh-CN" sz="1800" dirty="0"/>
              <a:t>::deposit(</a:t>
            </a:r>
            <a:r>
              <a:rPr lang="en-US" altLang="zh-CN" sz="1800" dirty="0" err="1"/>
              <a:t>int</a:t>
            </a:r>
            <a:r>
              <a:rPr lang="en-US" altLang="zh-CN" sz="1800" dirty="0"/>
              <a:t> date, double amount)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record(date, amount);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void </a:t>
            </a:r>
            <a:r>
              <a:rPr lang="en-US" altLang="zh-CN" sz="1800" dirty="0" err="1"/>
              <a:t>SavingsAccount</a:t>
            </a:r>
            <a:r>
              <a:rPr lang="en-US" altLang="zh-CN" sz="1800" dirty="0"/>
              <a:t>::withdraw(</a:t>
            </a:r>
            <a:r>
              <a:rPr lang="en-US" altLang="zh-CN" sz="1800" dirty="0" err="1"/>
              <a:t>int</a:t>
            </a:r>
            <a:r>
              <a:rPr lang="en-US" altLang="zh-CN" sz="1800" dirty="0"/>
              <a:t> date, double amount)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if (amount &gt; </a:t>
            </a:r>
            <a:r>
              <a:rPr lang="en-US" altLang="zh-CN" sz="1800" dirty="0" err="1"/>
              <a:t>getBalance</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"Error: not enough money"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else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record(date, -amount);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void </a:t>
            </a:r>
            <a:r>
              <a:rPr lang="en-US" altLang="zh-CN" sz="1800" dirty="0" err="1"/>
              <a:t>SavingsAccount</a:t>
            </a:r>
            <a:r>
              <a:rPr lang="en-US" altLang="zh-CN" sz="1800" dirty="0"/>
              <a:t>::settle(</a:t>
            </a:r>
            <a:r>
              <a:rPr lang="en-US" altLang="zh-CN" sz="1800" dirty="0" err="1"/>
              <a:t>int</a:t>
            </a:r>
            <a:r>
              <a:rPr lang="en-US" altLang="zh-CN" sz="1800" dirty="0"/>
              <a:t> date)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zh-CN" altLang="en-US" sz="1800" dirty="0"/>
              <a:t>计算年息</a:t>
            </a:r>
            <a:endParaRPr lang="en-US" altLang="zh-CN" sz="1800" dirty="0"/>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interest = accumulate(date) * rate / 365;	</a:t>
            </a:r>
            <a:endParaRPr lang="zh-CN" altLang="en-US" sz="1800" dirty="0"/>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if (interest !=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record(date, interest);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accumulation =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void </a:t>
            </a:r>
            <a:r>
              <a:rPr lang="en-US" altLang="zh-CN" sz="1800" dirty="0" err="1"/>
              <a:t>SavingsAccount</a:t>
            </a:r>
            <a:r>
              <a:rPr lang="en-US" altLang="zh-CN" sz="1800" dirty="0"/>
              <a:t>::show() const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 &lt;&lt; id &lt;&lt; "\</a:t>
            </a:r>
            <a:r>
              <a:rPr lang="en-US" altLang="zh-CN" sz="1800" dirty="0" err="1"/>
              <a:t>tBalance</a:t>
            </a:r>
            <a:r>
              <a:rPr lang="en-US" altLang="zh-CN" sz="1800" dirty="0"/>
              <a:t>: " &lt;&lt; balance;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78852" name="标题 1"/>
          <p:cNvSpPr>
            <a:spLocks noGrp="1"/>
          </p:cNvSpPr>
          <p:nvPr>
            <p:ph type="title"/>
          </p:nvPr>
        </p:nvSpPr>
        <p:spPr>
          <a:xfrm>
            <a:off x="5500688" y="5791200"/>
            <a:ext cx="3257550" cy="1004888"/>
          </a:xfrm>
          <a:solidFill>
            <a:schemeClr val="bg1"/>
          </a:solidFill>
        </p:spPr>
        <p:txBody>
          <a:bodyPr/>
          <a:lstStyle/>
          <a:p>
            <a:pPr eaLnBrk="1" hangingPunct="1"/>
            <a:r>
              <a:rPr lang="zh-CN" altLang="en-US"/>
              <a:t>例</a:t>
            </a:r>
            <a:r>
              <a:rPr lang="en-US" altLang="zh-CN"/>
              <a:t>5-11</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79</a:t>
            </a:fld>
            <a:endParaRPr lang="en-US" altLang="zh-CN" dirty="0"/>
          </a:p>
        </p:txBody>
      </p:sp>
      <p:sp>
        <p:nvSpPr>
          <p:cNvPr id="7" name="标题 1"/>
          <p:cNvSpPr txBox="1">
            <a:spLocks/>
          </p:cNvSpPr>
          <p:nvPr/>
        </p:nvSpPr>
        <p:spPr bwMode="auto">
          <a:xfrm>
            <a:off x="152400" y="0"/>
            <a:ext cx="8816975"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5.7</a:t>
            </a:r>
            <a:r>
              <a:rPr lang="zh-CN" altLang="en-US" kern="0"/>
              <a:t>综合实例</a:t>
            </a:r>
            <a:r>
              <a:rPr lang="en-US" altLang="zh-CN" kern="0"/>
              <a:t>——</a:t>
            </a:r>
            <a:r>
              <a:rPr lang="zh-CN" altLang="en-US" kern="0"/>
              <a:t>个人银行账户管理程序</a:t>
            </a:r>
            <a:endParaRPr lang="zh-CN" altLang="en-US" kern="0" dirty="0"/>
          </a:p>
        </p:txBody>
      </p:sp>
    </p:spTree>
    <p:extLst>
      <p:ext uri="{BB962C8B-B14F-4D97-AF65-F5344CB8AC3E}">
        <p14:creationId xmlns:p14="http://schemas.microsoft.com/office/powerpoint/2010/main" val="67951488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0" y="963613"/>
            <a:ext cx="6704013" cy="954087"/>
          </a:xfrm>
        </p:spPr>
        <p:txBody>
          <a:bodyPr/>
          <a:lstStyle/>
          <a:p>
            <a:pPr algn="l" eaLnBrk="1" hangingPunct="1"/>
            <a:r>
              <a:rPr lang="en-US" altLang="zh-CN" dirty="0"/>
              <a:t>5.1.2 </a:t>
            </a:r>
            <a:r>
              <a:rPr lang="zh-CN" altLang="en-US" dirty="0"/>
              <a:t>可见性</a:t>
            </a:r>
          </a:p>
        </p:txBody>
      </p:sp>
      <p:sp>
        <p:nvSpPr>
          <p:cNvPr id="19459" name="内容占位符 2"/>
          <p:cNvSpPr>
            <a:spLocks noGrp="1"/>
          </p:cNvSpPr>
          <p:nvPr>
            <p:ph idx="1"/>
          </p:nvPr>
        </p:nvSpPr>
        <p:spPr>
          <a:xfrm>
            <a:off x="457200" y="1785938"/>
            <a:ext cx="8229600" cy="2786062"/>
          </a:xfrm>
        </p:spPr>
        <p:txBody>
          <a:bodyPr/>
          <a:lstStyle/>
          <a:p>
            <a:pPr eaLnBrk="1" hangingPunct="1">
              <a:lnSpc>
                <a:spcPct val="100000"/>
              </a:lnSpc>
            </a:pPr>
            <a:r>
              <a:rPr lang="zh-CN" altLang="en-US" sz="2800" b="1" dirty="0">
                <a:solidFill>
                  <a:srgbClr val="FF0000"/>
                </a:solidFill>
              </a:rPr>
              <a:t>程序运行到某一点。能够引用到的标识符，就是该处可见的标识符。</a:t>
            </a:r>
          </a:p>
          <a:p>
            <a:pPr eaLnBrk="1" hangingPunct="1">
              <a:lnSpc>
                <a:spcPct val="100000"/>
              </a:lnSpc>
            </a:pPr>
            <a:r>
              <a:rPr lang="zh-CN" altLang="en-US" sz="2800" dirty="0"/>
              <a:t>可见性是从对标识符的引用的角度来谈的概念</a:t>
            </a:r>
          </a:p>
          <a:p>
            <a:pPr eaLnBrk="1" hangingPunct="1">
              <a:lnSpc>
                <a:spcPct val="100000"/>
              </a:lnSpc>
            </a:pPr>
            <a:r>
              <a:rPr lang="zh-CN" altLang="en-US" sz="2800" dirty="0"/>
              <a:t>可见性表示从</a:t>
            </a:r>
            <a:r>
              <a:rPr lang="zh-CN" altLang="en-US" sz="2800" dirty="0">
                <a:solidFill>
                  <a:srgbClr val="FF0000"/>
                </a:solidFill>
              </a:rPr>
              <a:t>内层作用域</a:t>
            </a:r>
            <a:r>
              <a:rPr lang="zh-CN" altLang="en-US" sz="2800" dirty="0"/>
              <a:t>向</a:t>
            </a:r>
            <a:r>
              <a:rPr lang="zh-CN" altLang="en-US" sz="2800" dirty="0">
                <a:solidFill>
                  <a:srgbClr val="FF0000"/>
                </a:solidFill>
              </a:rPr>
              <a:t>外层作用域</a:t>
            </a:r>
            <a:r>
              <a:rPr lang="zh-CN" altLang="en-US" sz="2800" dirty="0"/>
              <a:t>“看”时能看见什么。</a:t>
            </a:r>
          </a:p>
          <a:p>
            <a:pPr eaLnBrk="1" hangingPunct="1">
              <a:lnSpc>
                <a:spcPct val="100000"/>
              </a:lnSpc>
            </a:pPr>
            <a:r>
              <a:rPr lang="zh-CN" altLang="en-US" sz="2800" dirty="0"/>
              <a:t>如果标识在某处可见，则就可以在该处引用此标识符。</a:t>
            </a:r>
          </a:p>
        </p:txBody>
      </p:sp>
      <p:sp>
        <p:nvSpPr>
          <p:cNvPr id="5" name="标题 4"/>
          <p:cNvSpPr txBox="1">
            <a:spLocks/>
          </p:cNvSpPr>
          <p:nvPr/>
        </p:nvSpPr>
        <p:spPr>
          <a:xfrm>
            <a:off x="933450" y="220663"/>
            <a:ext cx="7143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p>
        </p:txBody>
      </p:sp>
      <p:grpSp>
        <p:nvGrpSpPr>
          <p:cNvPr id="19462" name="Group 10"/>
          <p:cNvGrpSpPr>
            <a:grpSpLocks/>
          </p:cNvGrpSpPr>
          <p:nvPr/>
        </p:nvGrpSpPr>
        <p:grpSpPr bwMode="auto">
          <a:xfrm>
            <a:off x="2667000" y="4648200"/>
            <a:ext cx="3581400" cy="1752600"/>
            <a:chOff x="1776" y="2928"/>
            <a:chExt cx="2256" cy="1104"/>
          </a:xfrm>
        </p:grpSpPr>
        <p:sp>
          <p:nvSpPr>
            <p:cNvPr id="7" name="Line 4"/>
            <p:cNvSpPr>
              <a:spLocks noChangeShapeType="1"/>
            </p:cNvSpPr>
            <p:nvPr/>
          </p:nvSpPr>
          <p:spPr bwMode="auto">
            <a:xfrm>
              <a:off x="1776" y="4032"/>
              <a:ext cx="2256" cy="0"/>
            </a:xfrm>
            <a:prstGeom prst="line">
              <a:avLst/>
            </a:prstGeom>
            <a:noFill/>
            <a:ln w="9525">
              <a:solidFill>
                <a:schemeClr val="tx1"/>
              </a:solidFill>
              <a:round/>
              <a:headEnd/>
              <a:tailEnd/>
            </a:ln>
          </p:spPr>
          <p:txBody>
            <a:bodyPr wrap="none" anchor="ctr"/>
            <a:lstStyle/>
            <a:p>
              <a:pPr>
                <a:defRPr/>
              </a:pPr>
              <a:endParaRPr lang="zh-CN" altLang="en-US">
                <a:latin typeface="+mn-ea"/>
                <a:ea typeface="+mn-ea"/>
              </a:endParaRPr>
            </a:p>
          </p:txBody>
        </p:sp>
        <p:sp>
          <p:nvSpPr>
            <p:cNvPr id="8" name="Freeform 5"/>
            <p:cNvSpPr>
              <a:spLocks/>
            </p:cNvSpPr>
            <p:nvPr/>
          </p:nvSpPr>
          <p:spPr bwMode="auto">
            <a:xfrm>
              <a:off x="2112" y="3216"/>
              <a:ext cx="1536" cy="816"/>
            </a:xfrm>
            <a:custGeom>
              <a:avLst/>
              <a:gdLst>
                <a:gd name="T0" fmla="*/ 0 w 1536"/>
                <a:gd name="T1" fmla="*/ 816 h 816"/>
                <a:gd name="T2" fmla="*/ 0 w 1536"/>
                <a:gd name="T3" fmla="*/ 0 h 816"/>
                <a:gd name="T4" fmla="*/ 1536 w 1536"/>
                <a:gd name="T5" fmla="*/ 0 h 816"/>
                <a:gd name="T6" fmla="*/ 1536 w 1536"/>
                <a:gd name="T7" fmla="*/ 816 h 816"/>
                <a:gd name="T8" fmla="*/ 0 60000 65536"/>
                <a:gd name="T9" fmla="*/ 0 60000 65536"/>
                <a:gd name="T10" fmla="*/ 0 60000 65536"/>
                <a:gd name="T11" fmla="*/ 0 60000 65536"/>
                <a:gd name="T12" fmla="*/ 0 w 1536"/>
                <a:gd name="T13" fmla="*/ 0 h 816"/>
                <a:gd name="T14" fmla="*/ 1536 w 1536"/>
                <a:gd name="T15" fmla="*/ 816 h 816"/>
              </a:gdLst>
              <a:ahLst/>
              <a:cxnLst>
                <a:cxn ang="T8">
                  <a:pos x="T0" y="T1"/>
                </a:cxn>
                <a:cxn ang="T9">
                  <a:pos x="T2" y="T3"/>
                </a:cxn>
                <a:cxn ang="T10">
                  <a:pos x="T4" y="T5"/>
                </a:cxn>
                <a:cxn ang="T11">
                  <a:pos x="T6" y="T7"/>
                </a:cxn>
              </a:cxnLst>
              <a:rect l="T12" t="T13" r="T14" b="T15"/>
              <a:pathLst>
                <a:path w="1536" h="816">
                  <a:moveTo>
                    <a:pt x="0" y="816"/>
                  </a:moveTo>
                  <a:lnTo>
                    <a:pt x="0" y="0"/>
                  </a:lnTo>
                  <a:lnTo>
                    <a:pt x="1536" y="0"/>
                  </a:lnTo>
                  <a:lnTo>
                    <a:pt x="1536" y="816"/>
                  </a:lnTo>
                </a:path>
              </a:pathLst>
            </a:custGeom>
            <a:noFill/>
            <a:ln w="9525">
              <a:solidFill>
                <a:schemeClr val="tx1"/>
              </a:solidFill>
              <a:round/>
              <a:headEnd/>
              <a:tailEnd/>
            </a:ln>
          </p:spPr>
          <p:txBody>
            <a:bodyPr wrap="none" anchor="ctr"/>
            <a:lstStyle/>
            <a:p>
              <a:pPr>
                <a:defRPr/>
              </a:pPr>
              <a:endParaRPr lang="zh-CN" altLang="en-US">
                <a:latin typeface="+mn-ea"/>
                <a:ea typeface="+mn-ea"/>
              </a:endParaRPr>
            </a:p>
          </p:txBody>
        </p:sp>
        <p:sp>
          <p:nvSpPr>
            <p:cNvPr id="9" name="Freeform 6"/>
            <p:cNvSpPr>
              <a:spLocks/>
            </p:cNvSpPr>
            <p:nvPr/>
          </p:nvSpPr>
          <p:spPr bwMode="auto">
            <a:xfrm>
              <a:off x="2448" y="3504"/>
              <a:ext cx="864" cy="528"/>
            </a:xfrm>
            <a:custGeom>
              <a:avLst/>
              <a:gdLst>
                <a:gd name="T0" fmla="*/ 0 w 864"/>
                <a:gd name="T1" fmla="*/ 528 h 528"/>
                <a:gd name="T2" fmla="*/ 0 w 864"/>
                <a:gd name="T3" fmla="*/ 0 h 528"/>
                <a:gd name="T4" fmla="*/ 864 w 864"/>
                <a:gd name="T5" fmla="*/ 0 h 528"/>
                <a:gd name="T6" fmla="*/ 864 w 864"/>
                <a:gd name="T7" fmla="*/ 528 h 528"/>
                <a:gd name="T8" fmla="*/ 0 60000 65536"/>
                <a:gd name="T9" fmla="*/ 0 60000 65536"/>
                <a:gd name="T10" fmla="*/ 0 60000 65536"/>
                <a:gd name="T11" fmla="*/ 0 60000 65536"/>
                <a:gd name="T12" fmla="*/ 0 w 864"/>
                <a:gd name="T13" fmla="*/ 0 h 528"/>
                <a:gd name="T14" fmla="*/ 864 w 864"/>
                <a:gd name="T15" fmla="*/ 528 h 528"/>
              </a:gdLst>
              <a:ahLst/>
              <a:cxnLst>
                <a:cxn ang="T8">
                  <a:pos x="T0" y="T1"/>
                </a:cxn>
                <a:cxn ang="T9">
                  <a:pos x="T2" y="T3"/>
                </a:cxn>
                <a:cxn ang="T10">
                  <a:pos x="T4" y="T5"/>
                </a:cxn>
                <a:cxn ang="T11">
                  <a:pos x="T6" y="T7"/>
                </a:cxn>
              </a:cxnLst>
              <a:rect l="T12" t="T13" r="T14" b="T15"/>
              <a:pathLst>
                <a:path w="864" h="528">
                  <a:moveTo>
                    <a:pt x="0" y="528"/>
                  </a:moveTo>
                  <a:lnTo>
                    <a:pt x="0" y="0"/>
                  </a:lnTo>
                  <a:lnTo>
                    <a:pt x="864" y="0"/>
                  </a:lnTo>
                  <a:lnTo>
                    <a:pt x="864" y="528"/>
                  </a:lnTo>
                </a:path>
              </a:pathLst>
            </a:custGeom>
            <a:noFill/>
            <a:ln w="9525">
              <a:solidFill>
                <a:schemeClr val="tx1"/>
              </a:solidFill>
              <a:round/>
              <a:headEnd/>
              <a:tailEnd/>
            </a:ln>
          </p:spPr>
          <p:txBody>
            <a:bodyPr wrap="none" anchor="ctr"/>
            <a:lstStyle/>
            <a:p>
              <a:pPr>
                <a:defRPr/>
              </a:pPr>
              <a:endParaRPr lang="zh-CN" altLang="en-US">
                <a:latin typeface="+mn-ea"/>
                <a:ea typeface="+mn-ea"/>
              </a:endParaRPr>
            </a:p>
          </p:txBody>
        </p:sp>
        <p:sp>
          <p:nvSpPr>
            <p:cNvPr id="10" name="Text Box 7"/>
            <p:cNvSpPr txBox="1">
              <a:spLocks noChangeArrowheads="1"/>
            </p:cNvSpPr>
            <p:nvPr/>
          </p:nvSpPr>
          <p:spPr bwMode="auto">
            <a:xfrm>
              <a:off x="2496" y="3648"/>
              <a:ext cx="768" cy="250"/>
            </a:xfrm>
            <a:prstGeom prst="rect">
              <a:avLst/>
            </a:prstGeom>
            <a:noFill/>
            <a:ln w="9525">
              <a:noFill/>
              <a:miter lim="800000"/>
              <a:headEnd/>
              <a:tailEnd/>
            </a:ln>
          </p:spPr>
          <p:txBody>
            <a:bodyPr>
              <a:spAutoFit/>
            </a:bodyPr>
            <a:lstStyle/>
            <a:p>
              <a:pPr>
                <a:spcBef>
                  <a:spcPct val="50000"/>
                </a:spcBef>
                <a:defRPr/>
              </a:pPr>
              <a:r>
                <a:rPr lang="zh-CN" altLang="en-US" sz="2000" dirty="0">
                  <a:latin typeface="+mn-ea"/>
                  <a:ea typeface="+mn-ea"/>
                </a:rPr>
                <a:t>块作用域</a:t>
              </a:r>
            </a:p>
          </p:txBody>
        </p:sp>
        <p:sp>
          <p:nvSpPr>
            <p:cNvPr id="11" name="Text Box 8"/>
            <p:cNvSpPr txBox="1">
              <a:spLocks noChangeArrowheads="1"/>
            </p:cNvSpPr>
            <p:nvPr/>
          </p:nvSpPr>
          <p:spPr bwMode="auto">
            <a:xfrm>
              <a:off x="2496" y="3264"/>
              <a:ext cx="912" cy="250"/>
            </a:xfrm>
            <a:prstGeom prst="rect">
              <a:avLst/>
            </a:prstGeom>
            <a:noFill/>
            <a:ln w="9525">
              <a:noFill/>
              <a:miter lim="800000"/>
              <a:headEnd/>
              <a:tailEnd/>
            </a:ln>
          </p:spPr>
          <p:txBody>
            <a:bodyPr>
              <a:spAutoFit/>
            </a:bodyPr>
            <a:lstStyle/>
            <a:p>
              <a:pPr>
                <a:spcBef>
                  <a:spcPct val="50000"/>
                </a:spcBef>
                <a:defRPr/>
              </a:pPr>
              <a:r>
                <a:rPr lang="zh-CN" altLang="en-US" sz="2000" dirty="0">
                  <a:latin typeface="+mn-ea"/>
                  <a:ea typeface="+mn-ea"/>
                </a:rPr>
                <a:t>类作用域</a:t>
              </a:r>
            </a:p>
          </p:txBody>
        </p:sp>
        <p:sp>
          <p:nvSpPr>
            <p:cNvPr id="12" name="Text Box 9"/>
            <p:cNvSpPr txBox="1">
              <a:spLocks noChangeArrowheads="1"/>
            </p:cNvSpPr>
            <p:nvPr/>
          </p:nvSpPr>
          <p:spPr bwMode="auto">
            <a:xfrm>
              <a:off x="2448" y="2928"/>
              <a:ext cx="1020" cy="252"/>
            </a:xfrm>
            <a:prstGeom prst="rect">
              <a:avLst/>
            </a:prstGeom>
            <a:noFill/>
            <a:ln w="9525">
              <a:noFill/>
              <a:miter lim="800000"/>
              <a:headEnd/>
              <a:tailEnd/>
            </a:ln>
          </p:spPr>
          <p:txBody>
            <a:bodyPr wrap="square">
              <a:spAutoFit/>
            </a:bodyPr>
            <a:lstStyle/>
            <a:p>
              <a:pPr>
                <a:spcBef>
                  <a:spcPct val="50000"/>
                </a:spcBef>
                <a:defRPr/>
              </a:pPr>
              <a:r>
                <a:rPr lang="zh-CN" altLang="en-US" sz="2000" dirty="0">
                  <a:latin typeface="+mn-ea"/>
                  <a:ea typeface="+mn-ea"/>
                </a:rPr>
                <a:t>文件作用域</a:t>
              </a:r>
            </a:p>
          </p:txBody>
        </p:sp>
      </p:grpSp>
      <p:sp>
        <p:nvSpPr>
          <p:cNvPr id="1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a:t>
            </a:fld>
            <a:endParaRPr lang="en-US" altLang="zh-CN" dirty="0"/>
          </a:p>
        </p:txBody>
      </p:sp>
    </p:spTree>
    <p:extLst>
      <p:ext uri="{BB962C8B-B14F-4D97-AF65-F5344CB8AC3E}">
        <p14:creationId xmlns:p14="http://schemas.microsoft.com/office/powerpoint/2010/main" val="4224250205"/>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4400"/>
            <a:ext cx="8229600" cy="57912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//5_11.cpp</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#include "</a:t>
            </a:r>
            <a:r>
              <a:rPr lang="en-US" altLang="zh-CN" sz="1800" dirty="0" err="1"/>
              <a:t>account.h</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#include &lt;</a:t>
            </a:r>
            <a:r>
              <a:rPr lang="en-US" altLang="zh-CN" sz="1800" dirty="0" err="1"/>
              <a:t>iostream</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err="1"/>
              <a:t>int</a:t>
            </a:r>
            <a:r>
              <a:rPr lang="en-US" altLang="zh-CN" sz="1800" dirty="0"/>
              <a:t> main()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zh-CN" altLang="en-US" sz="1800" dirty="0"/>
              <a:t>建立几个账户</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err="1"/>
              <a:t>SavingsAccount</a:t>
            </a:r>
            <a:r>
              <a:rPr lang="en-US" altLang="zh-CN" sz="1800" dirty="0"/>
              <a:t> sa0(1, 21325302, 0.015);</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SavingsAccount</a:t>
            </a:r>
            <a:r>
              <a:rPr lang="en-US" altLang="zh-CN" sz="1800" dirty="0"/>
              <a:t> sa1(1, 58320212, 0.015);</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zh-CN" altLang="en-US" sz="1800" dirty="0"/>
              <a:t>几笔账目</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sa0.deposit(5, 5000);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sa1.deposit(25, 10000);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sa0.deposit(45, 5500);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sa1.withdraw(60, 4000);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zh-CN" altLang="en-US" sz="1800" dirty="0"/>
              <a:t>开户后第</a:t>
            </a:r>
            <a:r>
              <a:rPr lang="en-US" altLang="zh-CN" sz="1800" dirty="0"/>
              <a:t>90</a:t>
            </a:r>
            <a:r>
              <a:rPr lang="zh-CN" altLang="en-US" sz="1800" dirty="0"/>
              <a:t>天到了银行的计息日，结算所有账户的年息</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sa0.settle(90);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sa1.settle(90);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zh-CN" altLang="en-US" sz="1800" dirty="0"/>
              <a:t>输出各个账户信息</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sa0.show();	</a:t>
            </a:r>
            <a:r>
              <a:rPr lang="en-US" altLang="zh-CN" sz="1800" dirty="0" err="1"/>
              <a:t>cout</a:t>
            </a:r>
            <a:r>
              <a:rPr lang="en-US" altLang="zh-CN" sz="1800" dirty="0"/>
              <a:t>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sa1.show();	</a:t>
            </a:r>
            <a:r>
              <a:rPr lang="en-US" altLang="zh-CN" sz="1800" dirty="0" err="1"/>
              <a:t>cout</a:t>
            </a:r>
            <a:r>
              <a:rPr lang="en-US" altLang="zh-CN" sz="1800" dirty="0"/>
              <a:t>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"Total: " &lt;&lt; </a:t>
            </a:r>
            <a:r>
              <a:rPr lang="en-US" altLang="zh-CN" sz="1800" dirty="0" err="1"/>
              <a:t>SavingsAccount</a:t>
            </a:r>
            <a:r>
              <a:rPr lang="en-US" altLang="zh-CN" sz="1800" dirty="0"/>
              <a:t>::</a:t>
            </a:r>
            <a:r>
              <a:rPr lang="en-US" altLang="zh-CN" sz="1800" dirty="0" err="1"/>
              <a:t>getTotal</a:t>
            </a:r>
            <a:r>
              <a:rPr lang="en-US" altLang="zh-CN" sz="1800" dirty="0"/>
              <a:t>()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return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79876" name="标题 1"/>
          <p:cNvSpPr>
            <a:spLocks noGrp="1"/>
          </p:cNvSpPr>
          <p:nvPr>
            <p:ph type="title"/>
          </p:nvPr>
        </p:nvSpPr>
        <p:spPr>
          <a:xfrm>
            <a:off x="5410200" y="5715000"/>
            <a:ext cx="3257550" cy="990600"/>
          </a:xfrm>
          <a:solidFill>
            <a:schemeClr val="bg1"/>
          </a:solidFill>
        </p:spPr>
        <p:txBody>
          <a:bodyPr/>
          <a:lstStyle/>
          <a:p>
            <a:pPr eaLnBrk="1" hangingPunct="1"/>
            <a:r>
              <a:rPr lang="zh-CN" altLang="en-US" dirty="0"/>
              <a:t>例</a:t>
            </a:r>
            <a:r>
              <a:rPr lang="en-US" altLang="zh-CN" dirty="0"/>
              <a:t>5-11</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80</a:t>
            </a:fld>
            <a:endParaRPr lang="en-US" altLang="zh-CN" dirty="0"/>
          </a:p>
        </p:txBody>
      </p:sp>
      <p:sp>
        <p:nvSpPr>
          <p:cNvPr id="7" name="标题 1"/>
          <p:cNvSpPr txBox="1">
            <a:spLocks/>
          </p:cNvSpPr>
          <p:nvPr/>
        </p:nvSpPr>
        <p:spPr bwMode="auto">
          <a:xfrm>
            <a:off x="152400" y="0"/>
            <a:ext cx="8816975"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5.7</a:t>
            </a:r>
            <a:r>
              <a:rPr lang="zh-CN" altLang="en-US" kern="0"/>
              <a:t>综合实例</a:t>
            </a:r>
            <a:r>
              <a:rPr lang="en-US" altLang="zh-CN" kern="0"/>
              <a:t>——</a:t>
            </a:r>
            <a:r>
              <a:rPr lang="zh-CN" altLang="en-US" kern="0"/>
              <a:t>个人银行账户管理程序</a:t>
            </a:r>
            <a:endParaRPr lang="zh-CN" altLang="en-US" kern="0" dirty="0"/>
          </a:p>
        </p:txBody>
      </p:sp>
    </p:spTree>
    <p:extLst>
      <p:ext uri="{BB962C8B-B14F-4D97-AF65-F5344CB8AC3E}">
        <p14:creationId xmlns:p14="http://schemas.microsoft.com/office/powerpoint/2010/main" val="59197211"/>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5-11</a:t>
            </a:r>
            <a:r>
              <a:rPr lang="zh-CN" altLang="en-US" dirty="0"/>
              <a:t>（续）</a:t>
            </a:r>
          </a:p>
        </p:txBody>
      </p:sp>
      <p:sp>
        <p:nvSpPr>
          <p:cNvPr id="3" name="内容占位符 2"/>
          <p:cNvSpPr>
            <a:spLocks noGrp="1"/>
          </p:cNvSpPr>
          <p:nvPr>
            <p:ph idx="1"/>
          </p:nvPr>
        </p:nvSpPr>
        <p:spPr>
          <a:xfrm>
            <a:off x="546099" y="1828800"/>
            <a:ext cx="8029575" cy="4800600"/>
          </a:xfrm>
          <a:solidFill>
            <a:schemeClr val="accent6">
              <a:lumMod val="20000"/>
              <a:lumOff val="80000"/>
            </a:schemeClr>
          </a:solidFill>
        </p:spPr>
        <p:txBody>
          <a:bodyPr>
            <a:normAutofit fontScale="85000" lnSpcReduction="20000"/>
          </a:bodyPr>
          <a:lstStyle/>
          <a:p>
            <a:pPr marL="365760" indent="-256032" eaLnBrk="1" fontAlgn="auto" hangingPunct="1">
              <a:spcAft>
                <a:spcPts val="0"/>
              </a:spcAft>
              <a:buClr>
                <a:schemeClr val="accent3"/>
              </a:buClr>
              <a:buFont typeface="Georgia"/>
              <a:buNone/>
              <a:defRPr/>
            </a:pPr>
            <a:r>
              <a:rPr lang="zh-CN" altLang="en-US" dirty="0"/>
              <a:t>运行结果：</a:t>
            </a:r>
            <a:endParaRPr lang="en-US" altLang="zh-CN" dirty="0"/>
          </a:p>
          <a:p>
            <a:pPr marL="365760" indent="-256032" eaLnBrk="1" fontAlgn="auto" hangingPunct="1">
              <a:spcAft>
                <a:spcPts val="0"/>
              </a:spcAft>
              <a:buClr>
                <a:schemeClr val="accent3"/>
              </a:buClr>
              <a:buFont typeface="Georgia"/>
              <a:buNone/>
              <a:defRPr/>
            </a:pPr>
            <a:r>
              <a:rPr lang="en-US" altLang="zh-CN" dirty="0"/>
              <a:t>1       #21325302 is created</a:t>
            </a:r>
          </a:p>
          <a:p>
            <a:pPr marL="365760" indent="-256032" eaLnBrk="1" fontAlgn="auto" hangingPunct="1">
              <a:spcAft>
                <a:spcPts val="0"/>
              </a:spcAft>
              <a:buClr>
                <a:schemeClr val="accent3"/>
              </a:buClr>
              <a:buFont typeface="Georgia"/>
              <a:buNone/>
              <a:defRPr/>
            </a:pPr>
            <a:r>
              <a:rPr lang="en-US" altLang="zh-CN" dirty="0"/>
              <a:t>1       #58320212 is created</a:t>
            </a:r>
          </a:p>
          <a:p>
            <a:pPr marL="365760" indent="-256032" eaLnBrk="1" fontAlgn="auto" hangingPunct="1">
              <a:spcAft>
                <a:spcPts val="0"/>
              </a:spcAft>
              <a:buClr>
                <a:schemeClr val="accent3"/>
              </a:buClr>
              <a:buFont typeface="Georgia"/>
              <a:buNone/>
              <a:defRPr/>
            </a:pPr>
            <a:r>
              <a:rPr lang="en-US" altLang="zh-CN" dirty="0"/>
              <a:t>5       #21325302       5000    5000</a:t>
            </a:r>
          </a:p>
          <a:p>
            <a:pPr marL="365760" indent="-256032" eaLnBrk="1" fontAlgn="auto" hangingPunct="1">
              <a:spcAft>
                <a:spcPts val="0"/>
              </a:spcAft>
              <a:buClr>
                <a:schemeClr val="accent3"/>
              </a:buClr>
              <a:buFont typeface="Georgia"/>
              <a:buNone/>
              <a:defRPr/>
            </a:pPr>
            <a:r>
              <a:rPr lang="en-US" altLang="zh-CN" dirty="0"/>
              <a:t>25      #58320212       10000   10000</a:t>
            </a:r>
          </a:p>
          <a:p>
            <a:pPr marL="365760" indent="-256032" eaLnBrk="1" fontAlgn="auto" hangingPunct="1">
              <a:spcAft>
                <a:spcPts val="0"/>
              </a:spcAft>
              <a:buClr>
                <a:schemeClr val="accent3"/>
              </a:buClr>
              <a:buFont typeface="Georgia"/>
              <a:buNone/>
              <a:defRPr/>
            </a:pPr>
            <a:r>
              <a:rPr lang="en-US" altLang="zh-CN" dirty="0"/>
              <a:t>45      #21325302       5500    10500</a:t>
            </a:r>
          </a:p>
          <a:p>
            <a:pPr marL="365760" indent="-256032" eaLnBrk="1" fontAlgn="auto" hangingPunct="1">
              <a:spcAft>
                <a:spcPts val="0"/>
              </a:spcAft>
              <a:buClr>
                <a:schemeClr val="accent3"/>
              </a:buClr>
              <a:buFont typeface="Georgia"/>
              <a:buNone/>
              <a:defRPr/>
            </a:pPr>
            <a:r>
              <a:rPr lang="en-US" altLang="zh-CN" dirty="0"/>
              <a:t>60      #58320212       -4000   6000</a:t>
            </a:r>
          </a:p>
          <a:p>
            <a:pPr marL="365760" indent="-256032" eaLnBrk="1" fontAlgn="auto" hangingPunct="1">
              <a:spcAft>
                <a:spcPts val="0"/>
              </a:spcAft>
              <a:buClr>
                <a:schemeClr val="accent3"/>
              </a:buClr>
              <a:buFont typeface="Georgia"/>
              <a:buNone/>
              <a:defRPr/>
            </a:pPr>
            <a:r>
              <a:rPr lang="en-US" altLang="zh-CN" dirty="0"/>
              <a:t>90      #21325302       27.64   10527.6</a:t>
            </a:r>
          </a:p>
          <a:p>
            <a:pPr marL="365760" indent="-256032" eaLnBrk="1" fontAlgn="auto" hangingPunct="1">
              <a:spcAft>
                <a:spcPts val="0"/>
              </a:spcAft>
              <a:buClr>
                <a:schemeClr val="accent3"/>
              </a:buClr>
              <a:buFont typeface="Georgia"/>
              <a:buNone/>
              <a:defRPr/>
            </a:pPr>
            <a:r>
              <a:rPr lang="en-US" altLang="zh-CN" dirty="0"/>
              <a:t>90      #58320212       21.78   6021.78</a:t>
            </a:r>
          </a:p>
          <a:p>
            <a:pPr marL="365760" indent="-256032" eaLnBrk="1" fontAlgn="auto" hangingPunct="1">
              <a:spcAft>
                <a:spcPts val="0"/>
              </a:spcAft>
              <a:buClr>
                <a:schemeClr val="accent3"/>
              </a:buClr>
              <a:buFont typeface="Georgia"/>
              <a:buNone/>
              <a:defRPr/>
            </a:pPr>
            <a:r>
              <a:rPr lang="en-US" altLang="zh-CN" dirty="0"/>
              <a:t>#21325302       Balance: 10527.6</a:t>
            </a:r>
          </a:p>
          <a:p>
            <a:pPr marL="365760" indent="-256032" eaLnBrk="1" fontAlgn="auto" hangingPunct="1">
              <a:spcAft>
                <a:spcPts val="0"/>
              </a:spcAft>
              <a:buClr>
                <a:schemeClr val="accent3"/>
              </a:buClr>
              <a:buFont typeface="Georgia"/>
              <a:buNone/>
              <a:defRPr/>
            </a:pPr>
            <a:r>
              <a:rPr lang="en-US" altLang="zh-CN" dirty="0"/>
              <a:t>#58320212       Balance: 6021.78</a:t>
            </a:r>
          </a:p>
          <a:p>
            <a:pPr marL="365760" indent="-256032" eaLnBrk="1" fontAlgn="auto" hangingPunct="1">
              <a:spcAft>
                <a:spcPts val="0"/>
              </a:spcAft>
              <a:buClr>
                <a:schemeClr val="accent3"/>
              </a:buClr>
              <a:buFont typeface="Georgia"/>
              <a:buNone/>
              <a:defRPr/>
            </a:pPr>
            <a:r>
              <a:rPr lang="en-US" altLang="zh-CN" dirty="0"/>
              <a:t>Total: 16549.4</a:t>
            </a:r>
          </a:p>
          <a:p>
            <a:pPr marL="365760" indent="-256032" eaLnBrk="1" fontAlgn="auto" hangingPunct="1">
              <a:spcAft>
                <a:spcPts val="0"/>
              </a:spcAft>
              <a:buClr>
                <a:schemeClr val="accent3"/>
              </a:buClr>
              <a:buFont typeface="Georgia"/>
              <a:buNone/>
              <a:defRPr/>
            </a:pPr>
            <a:endParaRPr lang="zh-CN" altLang="en-US"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81</a:t>
            </a:fld>
            <a:endParaRPr lang="en-US" altLang="zh-CN" dirty="0"/>
          </a:p>
        </p:txBody>
      </p:sp>
      <p:sp>
        <p:nvSpPr>
          <p:cNvPr id="7" name="标题 1"/>
          <p:cNvSpPr txBox="1">
            <a:spLocks/>
          </p:cNvSpPr>
          <p:nvPr/>
        </p:nvSpPr>
        <p:spPr bwMode="auto">
          <a:xfrm>
            <a:off x="152400" y="0"/>
            <a:ext cx="8816975"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5.7</a:t>
            </a:r>
            <a:r>
              <a:rPr lang="zh-CN" altLang="en-US" kern="0"/>
              <a:t>综合实例</a:t>
            </a:r>
            <a:r>
              <a:rPr lang="en-US" altLang="zh-CN" kern="0"/>
              <a:t>——</a:t>
            </a:r>
            <a:r>
              <a:rPr lang="zh-CN" altLang="en-US" kern="0"/>
              <a:t>个人银行账户管理程序</a:t>
            </a:r>
            <a:endParaRPr lang="zh-CN" altLang="en-US" kern="0" dirty="0"/>
          </a:p>
        </p:txBody>
      </p:sp>
    </p:spTree>
    <p:extLst>
      <p:ext uri="{BB962C8B-B14F-4D97-AF65-F5344CB8AC3E}">
        <p14:creationId xmlns:p14="http://schemas.microsoft.com/office/powerpoint/2010/main" val="46245981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标题 1"/>
          <p:cNvSpPr>
            <a:spLocks noGrp="1"/>
          </p:cNvSpPr>
          <p:nvPr>
            <p:ph type="title"/>
          </p:nvPr>
        </p:nvSpPr>
        <p:spPr>
          <a:xfrm>
            <a:off x="0" y="950913"/>
            <a:ext cx="6704013" cy="954087"/>
          </a:xfrm>
        </p:spPr>
        <p:txBody>
          <a:bodyPr/>
          <a:lstStyle/>
          <a:p>
            <a:pPr algn="l" eaLnBrk="1" hangingPunct="1"/>
            <a:r>
              <a:rPr lang="en-US" altLang="zh-CN" dirty="0"/>
              <a:t>5.8.1 </a:t>
            </a:r>
            <a:r>
              <a:rPr lang="zh-CN" altLang="en-US" dirty="0"/>
              <a:t>常成员函数的声明原则</a:t>
            </a:r>
          </a:p>
        </p:txBody>
      </p:sp>
      <p:sp>
        <p:nvSpPr>
          <p:cNvPr id="3" name="内容占位符 2"/>
          <p:cNvSpPr>
            <a:spLocks noGrp="1"/>
          </p:cNvSpPr>
          <p:nvPr>
            <p:ph idx="1"/>
          </p:nvPr>
        </p:nvSpPr>
        <p:spPr>
          <a:xfrm>
            <a:off x="352425" y="1828800"/>
            <a:ext cx="8334375" cy="4495800"/>
          </a:xfrm>
        </p:spPr>
        <p:txBody>
          <a:bodyPr>
            <a:noAutofit/>
          </a:bodyPr>
          <a:lstStyle/>
          <a:p>
            <a:pPr marL="365760" indent="-256032" eaLnBrk="1" fontAlgn="auto" hangingPunct="1">
              <a:lnSpc>
                <a:spcPct val="100000"/>
              </a:lnSpc>
              <a:spcAft>
                <a:spcPts val="0"/>
              </a:spcAft>
              <a:buClr>
                <a:schemeClr val="accent3"/>
              </a:buClr>
              <a:buFont typeface="Georgia"/>
              <a:buChar char="•"/>
              <a:defRPr/>
            </a:pPr>
            <a:r>
              <a:rPr lang="zh-CN" altLang="en-US" sz="2800" dirty="0">
                <a:latin typeface="Consolas" pitchFamily="49" charset="0"/>
              </a:rPr>
              <a:t>适当地将成员函数声明为常成员函数，能够提高代码质量。</a:t>
            </a:r>
            <a:endParaRPr lang="en-US" altLang="zh-CN" sz="2800" dirty="0">
              <a:latin typeface="Consolas" pitchFamily="49" charset="0"/>
            </a:endParaRPr>
          </a:p>
          <a:p>
            <a:pPr marL="365760" indent="-256032" eaLnBrk="1" fontAlgn="auto" hangingPunct="1">
              <a:lnSpc>
                <a:spcPct val="100000"/>
              </a:lnSpc>
              <a:spcAft>
                <a:spcPts val="0"/>
              </a:spcAft>
              <a:buClr>
                <a:schemeClr val="accent3"/>
              </a:buClr>
              <a:buFont typeface="Georgia"/>
              <a:buChar char="•"/>
              <a:defRPr/>
            </a:pPr>
            <a:r>
              <a:rPr lang="zh-CN" altLang="en-US" sz="2800" dirty="0">
                <a:latin typeface="Consolas" pitchFamily="49" charset="0"/>
              </a:rPr>
              <a:t>凡是不会改变对象状态的函数，都应当声明为常成员函数。</a:t>
            </a:r>
            <a:endParaRPr lang="en-US" altLang="zh-CN" sz="2800" dirty="0">
              <a:latin typeface="Consolas" pitchFamily="49" charset="0"/>
            </a:endParaRPr>
          </a:p>
          <a:p>
            <a:pPr marL="365760" indent="-256032" eaLnBrk="1" fontAlgn="auto" hangingPunct="1">
              <a:lnSpc>
                <a:spcPct val="100000"/>
              </a:lnSpc>
              <a:spcAft>
                <a:spcPts val="0"/>
              </a:spcAft>
              <a:buClr>
                <a:schemeClr val="accent3"/>
              </a:buClr>
              <a:buFont typeface="Georgia"/>
              <a:buChar char="•"/>
              <a:defRPr/>
            </a:pPr>
            <a:r>
              <a:rPr lang="zh-CN" altLang="en-US" sz="2800" dirty="0">
                <a:latin typeface="Consolas" pitchFamily="49" charset="0"/>
              </a:rPr>
              <a:t>什么是改变对象状态？</a:t>
            </a:r>
            <a:endParaRPr lang="en-US" altLang="zh-CN" sz="2800" dirty="0">
              <a:latin typeface="Consolas" pitchFamily="49" charset="0"/>
            </a:endParaRPr>
          </a:p>
          <a:p>
            <a:pPr marL="658368" lvl="1" indent="-246888" eaLnBrk="1" fontAlgn="auto" hangingPunct="1">
              <a:spcAft>
                <a:spcPts val="0"/>
              </a:spcAft>
              <a:buFont typeface="Georgia"/>
              <a:buChar char="▫"/>
              <a:defRPr/>
            </a:pPr>
            <a:r>
              <a:rPr lang="zh-CN" altLang="en-US" sz="2800" dirty="0">
                <a:latin typeface="Consolas" pitchFamily="49" charset="0"/>
              </a:rPr>
              <a:t>改变对象状态，不简单地等同于改变成员数据的值。</a:t>
            </a:r>
            <a:endParaRPr lang="en-US" altLang="zh-CN" sz="2800" dirty="0">
              <a:latin typeface="Consolas" pitchFamily="49" charset="0"/>
            </a:endParaRPr>
          </a:p>
          <a:p>
            <a:pPr marL="658368" lvl="1" indent="-246888" eaLnBrk="1" fontAlgn="auto" hangingPunct="1">
              <a:spcAft>
                <a:spcPts val="0"/>
              </a:spcAft>
              <a:buFont typeface="Georgia"/>
              <a:buChar char="▫"/>
              <a:defRPr/>
            </a:pPr>
            <a:r>
              <a:rPr lang="zh-CN" altLang="en-US" sz="2800" dirty="0">
                <a:latin typeface="Consolas" pitchFamily="49" charset="0"/>
              </a:rPr>
              <a:t>只要一个成员函数执行与否，不会影响以后接口函数的调用结果，都可以认为它不会改变对象状态。</a:t>
            </a:r>
          </a:p>
        </p:txBody>
      </p:sp>
      <p:sp>
        <p:nvSpPr>
          <p:cNvPr id="5" name="标题 4"/>
          <p:cNvSpPr txBox="1">
            <a:spLocks/>
          </p:cNvSpPr>
          <p:nvPr/>
        </p:nvSpPr>
        <p:spPr>
          <a:xfrm>
            <a:off x="2024063"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82</a:t>
            </a:fld>
            <a:endParaRPr lang="en-US" altLang="zh-CN" dirty="0"/>
          </a:p>
        </p:txBody>
      </p:sp>
    </p:spTree>
    <p:extLst>
      <p:ext uri="{BB962C8B-B14F-4D97-AF65-F5344CB8AC3E}">
        <p14:creationId xmlns:p14="http://schemas.microsoft.com/office/powerpoint/2010/main" val="103357967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标题 1"/>
          <p:cNvSpPr>
            <a:spLocks noGrp="1"/>
          </p:cNvSpPr>
          <p:nvPr>
            <p:ph type="title"/>
          </p:nvPr>
        </p:nvSpPr>
        <p:spPr>
          <a:xfrm>
            <a:off x="21021" y="930275"/>
            <a:ext cx="6704013" cy="954087"/>
          </a:xfrm>
        </p:spPr>
        <p:txBody>
          <a:bodyPr/>
          <a:lstStyle/>
          <a:p>
            <a:pPr algn="l" eaLnBrk="1" hangingPunct="1"/>
            <a:r>
              <a:rPr lang="en-US" altLang="zh-CN"/>
              <a:t>5.8.1 </a:t>
            </a:r>
            <a:r>
              <a:rPr lang="zh-CN" altLang="en-US"/>
              <a:t>常成员函数的声明原则（续）</a:t>
            </a:r>
          </a:p>
        </p:txBody>
      </p:sp>
      <p:sp>
        <p:nvSpPr>
          <p:cNvPr id="3" name="内容占位符 2"/>
          <p:cNvSpPr>
            <a:spLocks noGrp="1"/>
          </p:cNvSpPr>
          <p:nvPr>
            <p:ph idx="1"/>
          </p:nvPr>
        </p:nvSpPr>
        <p:spPr>
          <a:xfrm>
            <a:off x="533400" y="1828800"/>
            <a:ext cx="8029575" cy="4724399"/>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class Line {	//Line</a:t>
            </a:r>
            <a:r>
              <a:rPr lang="zh-CN" altLang="en-US" sz="1800" dirty="0"/>
              <a:t>类的定义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public:	//</a:t>
            </a:r>
            <a:r>
              <a:rPr lang="zh-CN" altLang="en-US" sz="1800" dirty="0"/>
              <a:t>外部接口</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Line(const Point &amp;p1, const Point &amp;p2)</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 p1(p1), p2(p2), </a:t>
            </a:r>
            <a:r>
              <a:rPr lang="en-US" altLang="zh-CN" sz="1800" dirty="0" err="1"/>
              <a:t>len</a:t>
            </a:r>
            <a:r>
              <a:rPr lang="en-US" altLang="zh-CN" sz="1800" dirty="0"/>
              <a:t>(-1) {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a:t>
            </a:r>
            <a:r>
              <a:rPr lang="en-US" altLang="zh-CN" sz="1800" dirty="0" err="1"/>
              <a:t>getLen</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private:	//</a:t>
            </a:r>
            <a:r>
              <a:rPr lang="zh-CN" altLang="en-US" sz="1800" dirty="0"/>
              <a:t>私有数据成员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Point p1, p2;	//Point</a:t>
            </a:r>
            <a:r>
              <a:rPr lang="zh-CN" altLang="en-US" sz="1800" dirty="0"/>
              <a:t>类的对象</a:t>
            </a:r>
            <a:r>
              <a:rPr lang="en-US" altLang="zh-CN" sz="1800" dirty="0"/>
              <a:t>p1,p2</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a:t>
            </a:r>
            <a:r>
              <a:rPr lang="en-US" altLang="zh-CN" sz="1800" dirty="0" err="1"/>
              <a:t>len</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double Line::</a:t>
            </a:r>
            <a:r>
              <a:rPr lang="en-US" altLang="zh-CN" sz="1800" dirty="0" err="1"/>
              <a:t>getLen</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if (</a:t>
            </a:r>
            <a:r>
              <a:rPr lang="en-US" altLang="zh-CN" sz="1800" dirty="0" err="1"/>
              <a:t>len</a:t>
            </a:r>
            <a:r>
              <a:rPr lang="en-US" altLang="zh-CN" sz="1800" dirty="0"/>
              <a:t> &lt; 0)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x = p1.getX() - p2.getX();</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y = p1.getY() - p2.getY();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len</a:t>
            </a:r>
            <a:r>
              <a:rPr lang="en-US" altLang="zh-CN" sz="1800" dirty="0"/>
              <a:t> = </a:t>
            </a:r>
            <a:r>
              <a:rPr lang="en-US" altLang="zh-CN" sz="1800" dirty="0" err="1"/>
              <a:t>sqrt</a:t>
            </a:r>
            <a:r>
              <a:rPr lang="en-US" altLang="zh-CN" sz="1800" dirty="0"/>
              <a:t>(x * x + y * 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return </a:t>
            </a:r>
            <a:r>
              <a:rPr lang="en-US" altLang="zh-CN" sz="1800" dirty="0" err="1"/>
              <a:t>len</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6" name="AutoShape 5"/>
          <p:cNvSpPr>
            <a:spLocks noChangeArrowheads="1"/>
          </p:cNvSpPr>
          <p:nvPr/>
        </p:nvSpPr>
        <p:spPr bwMode="auto">
          <a:xfrm flipV="1">
            <a:off x="5867784" y="3352800"/>
            <a:ext cx="1714500" cy="1219200"/>
          </a:xfrm>
          <a:prstGeom prst="wedgeRoundRectCallout">
            <a:avLst>
              <a:gd name="adj1" fmla="val -151887"/>
              <a:gd name="adj2" fmla="val -124450"/>
              <a:gd name="adj3" fmla="val 16667"/>
            </a:avLst>
          </a:prstGeom>
          <a:solidFill>
            <a:schemeClr val="bg1"/>
          </a:solidFill>
          <a:ln w="9525">
            <a:solidFill>
              <a:schemeClr val="tx1"/>
            </a:solidFill>
            <a:miter lim="800000"/>
            <a:headEnd/>
            <a:tailEnd/>
          </a:ln>
        </p:spPr>
        <p:txBody>
          <a:bodyPr rot="10800000" anchor="ctr"/>
          <a:lstStyle/>
          <a:p>
            <a:pPr>
              <a:defRPr/>
            </a:pPr>
            <a:r>
              <a:rPr lang="zh-CN" altLang="en-US" sz="2200" dirty="0">
                <a:latin typeface="+mn-ea"/>
                <a:ea typeface="+mn-ea"/>
              </a:rPr>
              <a:t>改变数据成员，但不改变对象状态</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83</a:t>
            </a:fld>
            <a:endParaRPr lang="en-US" altLang="zh-CN" dirty="0"/>
          </a:p>
        </p:txBody>
      </p:sp>
      <p:sp>
        <p:nvSpPr>
          <p:cNvPr id="8" name="标题 4"/>
          <p:cNvSpPr txBox="1">
            <a:spLocks/>
          </p:cNvSpPr>
          <p:nvPr/>
        </p:nvSpPr>
        <p:spPr>
          <a:xfrm>
            <a:off x="2024063"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p>
        </p:txBody>
      </p:sp>
    </p:spTree>
    <p:extLst>
      <p:ext uri="{BB962C8B-B14F-4D97-AF65-F5344CB8AC3E}">
        <p14:creationId xmlns:p14="http://schemas.microsoft.com/office/powerpoint/2010/main" val="438741541"/>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标题 1"/>
          <p:cNvSpPr>
            <a:spLocks noGrp="1"/>
          </p:cNvSpPr>
          <p:nvPr>
            <p:ph type="title"/>
          </p:nvPr>
        </p:nvSpPr>
        <p:spPr>
          <a:xfrm>
            <a:off x="0" y="950913"/>
            <a:ext cx="6704013" cy="954087"/>
          </a:xfrm>
        </p:spPr>
        <p:txBody>
          <a:bodyPr/>
          <a:lstStyle/>
          <a:p>
            <a:pPr algn="l" eaLnBrk="1" hangingPunct="1"/>
            <a:r>
              <a:rPr lang="en-US" altLang="zh-CN"/>
              <a:t>5.8.1 </a:t>
            </a:r>
            <a:r>
              <a:rPr lang="zh-CN" altLang="en-US"/>
              <a:t>常成员函数的声明原则（续）</a:t>
            </a:r>
          </a:p>
        </p:txBody>
      </p:sp>
      <p:sp>
        <p:nvSpPr>
          <p:cNvPr id="83971" name="内容占位符 2"/>
          <p:cNvSpPr>
            <a:spLocks noGrp="1"/>
          </p:cNvSpPr>
          <p:nvPr>
            <p:ph idx="1"/>
          </p:nvPr>
        </p:nvSpPr>
        <p:spPr>
          <a:xfrm>
            <a:off x="504825" y="1878724"/>
            <a:ext cx="8029575" cy="4064876"/>
          </a:xfrm>
        </p:spPr>
        <p:txBody>
          <a:bodyPr/>
          <a:lstStyle/>
          <a:p>
            <a:pPr eaLnBrk="1" hangingPunct="1">
              <a:lnSpc>
                <a:spcPct val="100000"/>
              </a:lnSpc>
            </a:pPr>
            <a:r>
              <a:rPr lang="zh-CN" altLang="en-US" sz="2800" dirty="0"/>
              <a:t>在原则上，应当将</a:t>
            </a:r>
            <a:r>
              <a:rPr lang="en-US" altLang="zh-CN" sz="2800" dirty="0" err="1"/>
              <a:t>getLen</a:t>
            </a:r>
            <a:r>
              <a:rPr lang="zh-CN" altLang="en-US" sz="2800" dirty="0"/>
              <a:t>声明为常成员函数，但由于修改了数据成员的值，语言规则不允许</a:t>
            </a:r>
            <a:endParaRPr lang="en-US" altLang="zh-CN" sz="2800" dirty="0"/>
          </a:p>
          <a:p>
            <a:pPr eaLnBrk="1" hangingPunct="1">
              <a:lnSpc>
                <a:spcPct val="100000"/>
              </a:lnSpc>
            </a:pPr>
            <a:r>
              <a:rPr lang="zh-CN" altLang="en-US" sz="2800" dirty="0"/>
              <a:t>怎么办？使用</a:t>
            </a:r>
            <a:r>
              <a:rPr lang="en-US" altLang="zh-CN" sz="2800" dirty="0"/>
              <a:t>mutable</a:t>
            </a:r>
            <a:r>
              <a:rPr lang="zh-CN" altLang="en-US" sz="2800" dirty="0"/>
              <a:t>关键字</a:t>
            </a:r>
            <a:endParaRPr lang="en-US" altLang="zh-CN" sz="2800" dirty="0"/>
          </a:p>
          <a:p>
            <a:pPr lvl="1" eaLnBrk="1" hangingPunct="1"/>
            <a:r>
              <a:rPr lang="en-US" altLang="zh-CN" sz="2800" dirty="0"/>
              <a:t>mutable</a:t>
            </a:r>
            <a:r>
              <a:rPr lang="zh-CN" altLang="en-US" sz="2800" dirty="0"/>
              <a:t>关键字使得被修饰的成员对象无视“常对象的成员对象被视为常对象”这一语言原则</a:t>
            </a:r>
            <a:endParaRPr lang="en-US" altLang="zh-CN" sz="2800" dirty="0"/>
          </a:p>
          <a:p>
            <a:pPr eaLnBrk="1" hangingPunct="1">
              <a:lnSpc>
                <a:spcPct val="100000"/>
              </a:lnSpc>
            </a:pPr>
            <a:r>
              <a:rPr lang="en-US" altLang="zh-CN" sz="2800" dirty="0"/>
              <a:t>Mutable</a:t>
            </a:r>
            <a:r>
              <a:rPr lang="zh-CN" altLang="en-US" sz="2800" dirty="0"/>
              <a:t>须慎用</a:t>
            </a:r>
            <a:endParaRPr lang="en-US" altLang="zh-CN"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84</a:t>
            </a:fld>
            <a:endParaRPr lang="en-US" altLang="zh-CN" dirty="0"/>
          </a:p>
        </p:txBody>
      </p:sp>
      <p:sp>
        <p:nvSpPr>
          <p:cNvPr id="7" name="标题 4"/>
          <p:cNvSpPr txBox="1">
            <a:spLocks/>
          </p:cNvSpPr>
          <p:nvPr/>
        </p:nvSpPr>
        <p:spPr>
          <a:xfrm>
            <a:off x="2024063"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p>
        </p:txBody>
      </p:sp>
    </p:spTree>
    <p:extLst>
      <p:ext uri="{BB962C8B-B14F-4D97-AF65-F5344CB8AC3E}">
        <p14:creationId xmlns:p14="http://schemas.microsoft.com/office/powerpoint/2010/main" val="355007507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标题 1"/>
          <p:cNvSpPr>
            <a:spLocks noGrp="1"/>
          </p:cNvSpPr>
          <p:nvPr>
            <p:ph type="title"/>
          </p:nvPr>
        </p:nvSpPr>
        <p:spPr>
          <a:xfrm>
            <a:off x="0" y="950913"/>
            <a:ext cx="6704013" cy="954087"/>
          </a:xfrm>
        </p:spPr>
        <p:txBody>
          <a:bodyPr/>
          <a:lstStyle/>
          <a:p>
            <a:pPr algn="l" eaLnBrk="1" hangingPunct="1"/>
            <a:r>
              <a:rPr lang="zh-CN" altLang="en-US" dirty="0"/>
              <a:t>修改后的代码</a:t>
            </a:r>
          </a:p>
        </p:txBody>
      </p:sp>
      <p:sp>
        <p:nvSpPr>
          <p:cNvPr id="3" name="内容占位符 2"/>
          <p:cNvSpPr>
            <a:spLocks noGrp="1"/>
          </p:cNvSpPr>
          <p:nvPr>
            <p:ph idx="1"/>
          </p:nvPr>
        </p:nvSpPr>
        <p:spPr>
          <a:xfrm>
            <a:off x="531018" y="1891862"/>
            <a:ext cx="8029575" cy="4661338"/>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class Line {	//Line</a:t>
            </a:r>
            <a:r>
              <a:rPr lang="zh-CN" altLang="en-US" sz="1800" dirty="0"/>
              <a:t>类的定义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public:	//</a:t>
            </a:r>
            <a:r>
              <a:rPr lang="zh-CN" altLang="en-US" sz="1800" dirty="0"/>
              <a:t>外部接口</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Line(const Point &amp;p1, const Point &amp;p2)</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 p1(p1), p2(p2), </a:t>
            </a:r>
            <a:r>
              <a:rPr lang="en-US" altLang="zh-CN" sz="1800" dirty="0" err="1"/>
              <a:t>len</a:t>
            </a:r>
            <a:r>
              <a:rPr lang="en-US" altLang="zh-CN" sz="1800" dirty="0"/>
              <a:t>(-1) {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a:t>
            </a:r>
            <a:r>
              <a:rPr lang="en-US" altLang="zh-CN" sz="1800" dirty="0" err="1"/>
              <a:t>getLen</a:t>
            </a:r>
            <a:r>
              <a:rPr lang="en-US" altLang="zh-CN" sz="1800" dirty="0"/>
              <a:t>() </a:t>
            </a:r>
            <a:r>
              <a:rPr lang="en-US" altLang="zh-CN" sz="1800" dirty="0">
                <a:solidFill>
                  <a:srgbClr val="C00000"/>
                </a:solidFill>
              </a:rPr>
              <a:t>const</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private:	//</a:t>
            </a:r>
            <a:r>
              <a:rPr lang="zh-CN" altLang="en-US" sz="1800" dirty="0"/>
              <a:t>私有数据成员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Point p1, p2;	//Point</a:t>
            </a:r>
            <a:r>
              <a:rPr lang="zh-CN" altLang="en-US" sz="1800" dirty="0"/>
              <a:t>类的对象</a:t>
            </a:r>
            <a:r>
              <a:rPr lang="en-US" altLang="zh-CN" sz="1800" dirty="0"/>
              <a:t>p1,p2</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a:solidFill>
                  <a:srgbClr val="C00000"/>
                </a:solidFill>
              </a:rPr>
              <a:t>mutable</a:t>
            </a:r>
            <a:r>
              <a:rPr lang="en-US" altLang="zh-CN" sz="1800" dirty="0"/>
              <a:t> double </a:t>
            </a:r>
            <a:r>
              <a:rPr lang="en-US" altLang="zh-CN" sz="1800" dirty="0" err="1"/>
              <a:t>len</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double Line::</a:t>
            </a:r>
            <a:r>
              <a:rPr lang="en-US" altLang="zh-CN" sz="1800" dirty="0" err="1"/>
              <a:t>getLen</a:t>
            </a:r>
            <a:r>
              <a:rPr lang="en-US" altLang="zh-CN" sz="1800" dirty="0"/>
              <a:t>() </a:t>
            </a:r>
            <a:r>
              <a:rPr lang="en-US" altLang="zh-CN" sz="1800" dirty="0">
                <a:solidFill>
                  <a:srgbClr val="C00000"/>
                </a:solidFill>
              </a:rPr>
              <a:t>const</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if (</a:t>
            </a:r>
            <a:r>
              <a:rPr lang="en-US" altLang="zh-CN" sz="1800" dirty="0" err="1"/>
              <a:t>len</a:t>
            </a:r>
            <a:r>
              <a:rPr lang="en-US" altLang="zh-CN" sz="1800" dirty="0"/>
              <a:t> &lt; 0)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x = p1.getX() - p2.getX();</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y = p1.getY() - p2.getY();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len</a:t>
            </a:r>
            <a:r>
              <a:rPr lang="en-US" altLang="zh-CN" sz="1800" dirty="0"/>
              <a:t> = </a:t>
            </a:r>
            <a:r>
              <a:rPr lang="en-US" altLang="zh-CN" sz="1800" dirty="0" err="1"/>
              <a:t>sqrt</a:t>
            </a:r>
            <a:r>
              <a:rPr lang="en-US" altLang="zh-CN" sz="1800" dirty="0"/>
              <a:t>(x * x + y * 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return </a:t>
            </a:r>
            <a:r>
              <a:rPr lang="en-US" altLang="zh-CN" sz="1800" dirty="0" err="1"/>
              <a:t>len</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Char char="•"/>
              <a:defRPr/>
            </a:pPr>
            <a:endParaRPr lang="zh-CN" altLang="en-US" sz="1800" dirty="0"/>
          </a:p>
        </p:txBody>
      </p:sp>
      <p:sp>
        <p:nvSpPr>
          <p:cNvPr id="5" name="标题 4"/>
          <p:cNvSpPr txBox="1">
            <a:spLocks/>
          </p:cNvSpPr>
          <p:nvPr/>
        </p:nvSpPr>
        <p:spPr>
          <a:xfrm>
            <a:off x="938213" y="257067"/>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endParaRPr lang="en-US" altLang="zh-CN" dirty="0"/>
          </a:p>
          <a:p>
            <a:r>
              <a:rPr lang="zh-CN" altLang="en-US" dirty="0"/>
              <a:t> </a:t>
            </a:r>
            <a:r>
              <a:rPr lang="en-US" altLang="zh-CN" dirty="0"/>
              <a:t>—— 5.8.1 </a:t>
            </a:r>
            <a:r>
              <a:rPr lang="zh-CN" altLang="en-US" dirty="0"/>
              <a:t>常成员函数的声明原则</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85</a:t>
            </a:fld>
            <a:endParaRPr lang="en-US" altLang="zh-CN" dirty="0"/>
          </a:p>
        </p:txBody>
      </p:sp>
    </p:spTree>
    <p:extLst>
      <p:ext uri="{BB962C8B-B14F-4D97-AF65-F5344CB8AC3E}">
        <p14:creationId xmlns:p14="http://schemas.microsoft.com/office/powerpoint/2010/main" val="1871621809"/>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标题 1"/>
          <p:cNvSpPr>
            <a:spLocks noGrp="1"/>
          </p:cNvSpPr>
          <p:nvPr>
            <p:ph type="title"/>
          </p:nvPr>
        </p:nvSpPr>
        <p:spPr>
          <a:xfrm>
            <a:off x="0" y="950913"/>
            <a:ext cx="6704013" cy="954087"/>
          </a:xfrm>
        </p:spPr>
        <p:txBody>
          <a:bodyPr/>
          <a:lstStyle/>
          <a:p>
            <a:pPr algn="l" eaLnBrk="1" hangingPunct="1"/>
            <a:r>
              <a:rPr lang="zh-CN" altLang="en-US" dirty="0"/>
              <a:t>代码的编译</a:t>
            </a:r>
          </a:p>
        </p:txBody>
      </p:sp>
      <p:sp>
        <p:nvSpPr>
          <p:cNvPr id="86019" name="内容占位符 2"/>
          <p:cNvSpPr>
            <a:spLocks noGrp="1"/>
          </p:cNvSpPr>
          <p:nvPr>
            <p:ph idx="1"/>
          </p:nvPr>
        </p:nvSpPr>
        <p:spPr>
          <a:xfrm>
            <a:off x="504825" y="1905000"/>
            <a:ext cx="8029575" cy="4343400"/>
          </a:xfrm>
        </p:spPr>
        <p:txBody>
          <a:bodyPr/>
          <a:lstStyle/>
          <a:p>
            <a:pPr eaLnBrk="1" hangingPunct="1">
              <a:lnSpc>
                <a:spcPct val="100000"/>
              </a:lnSpc>
            </a:pPr>
            <a:r>
              <a:rPr lang="zh-CN" altLang="en-US" sz="2800" dirty="0"/>
              <a:t>编译：源文件</a:t>
            </a:r>
            <a:r>
              <a:rPr lang="en-US" altLang="zh-CN" sz="2800" dirty="0">
                <a:sym typeface="Wingdings" panose="05000000000000000000" pitchFamily="2" charset="2"/>
              </a:rPr>
              <a:t></a:t>
            </a:r>
            <a:r>
              <a:rPr lang="zh-CN" altLang="en-US" sz="2800" dirty="0">
                <a:sym typeface="Wingdings" panose="05000000000000000000" pitchFamily="2" charset="2"/>
              </a:rPr>
              <a:t>目标文件</a:t>
            </a:r>
            <a:endParaRPr lang="en-US" altLang="zh-CN" sz="2800" dirty="0"/>
          </a:p>
          <a:p>
            <a:pPr lvl="1" eaLnBrk="1" hangingPunct="1"/>
            <a:r>
              <a:rPr lang="zh-CN" altLang="en-US" sz="2800" dirty="0"/>
              <a:t>源文件的函数代码</a:t>
            </a:r>
            <a:r>
              <a:rPr lang="en-US" altLang="zh-CN" sz="2800" dirty="0">
                <a:sym typeface="Wingdings" panose="05000000000000000000" pitchFamily="2" charset="2"/>
              </a:rPr>
              <a:t></a:t>
            </a:r>
            <a:r>
              <a:rPr lang="zh-CN" altLang="en-US" sz="2800" dirty="0">
                <a:sym typeface="Wingdings" panose="05000000000000000000" pitchFamily="2" charset="2"/>
              </a:rPr>
              <a:t>目标文件的代码段</a:t>
            </a:r>
            <a:endParaRPr lang="en-US" altLang="zh-CN" sz="2800" dirty="0">
              <a:sym typeface="Wingdings" panose="05000000000000000000" pitchFamily="2" charset="2"/>
            </a:endParaRPr>
          </a:p>
          <a:p>
            <a:pPr lvl="1" eaLnBrk="1" hangingPunct="1"/>
            <a:r>
              <a:rPr lang="zh-CN" altLang="en-US" sz="2800" dirty="0">
                <a:sym typeface="Wingdings" panose="05000000000000000000" pitchFamily="2" charset="2"/>
              </a:rPr>
              <a:t>源文件的静态对象</a:t>
            </a:r>
            <a:r>
              <a:rPr lang="en-US" altLang="zh-CN" sz="2800" dirty="0">
                <a:sym typeface="Wingdings" panose="05000000000000000000" pitchFamily="2" charset="2"/>
              </a:rPr>
              <a:t></a:t>
            </a:r>
            <a:r>
              <a:rPr lang="zh-CN" altLang="en-US" sz="2800" dirty="0">
                <a:sym typeface="Wingdings" panose="05000000000000000000" pitchFamily="2" charset="2"/>
              </a:rPr>
              <a:t>目标文件的数据段</a:t>
            </a:r>
            <a:endParaRPr lang="en-US" altLang="zh-CN" sz="2800" dirty="0">
              <a:sym typeface="Wingdings" panose="05000000000000000000" pitchFamily="2" charset="2"/>
            </a:endParaRPr>
          </a:p>
          <a:p>
            <a:pPr lvl="2" eaLnBrk="1" hangingPunct="1"/>
            <a:r>
              <a:rPr lang="zh-CN" altLang="en-US" sz="2800" dirty="0">
                <a:sym typeface="Wingdings" panose="05000000000000000000" pitchFamily="2" charset="2"/>
              </a:rPr>
              <a:t>分为初始化的数据段和未初始化的数据段</a:t>
            </a:r>
            <a:endParaRPr lang="en-US" altLang="zh-CN" sz="2800" dirty="0">
              <a:sym typeface="Wingdings" panose="05000000000000000000" pitchFamily="2" charset="2"/>
            </a:endParaRPr>
          </a:p>
          <a:p>
            <a:pPr lvl="1" eaLnBrk="1" hangingPunct="1"/>
            <a:r>
              <a:rPr lang="zh-CN" altLang="en-US" sz="2800" dirty="0">
                <a:sym typeface="Wingdings" panose="05000000000000000000" pitchFamily="2" charset="2"/>
              </a:rPr>
              <a:t>符号表：将静态对象与函数的名字与地址关联</a:t>
            </a:r>
            <a:endParaRPr lang="en-US" altLang="zh-CN" sz="2800" dirty="0">
              <a:sym typeface="Wingdings" panose="05000000000000000000" pitchFamily="2" charset="2"/>
            </a:endParaRPr>
          </a:p>
          <a:p>
            <a:pPr lvl="1" eaLnBrk="1" hangingPunct="1"/>
            <a:r>
              <a:rPr lang="zh-CN" altLang="en-US" sz="2800" dirty="0">
                <a:sym typeface="Wingdings" panose="05000000000000000000" pitchFamily="2" charset="2"/>
              </a:rPr>
              <a:t>重定位信息、其它信息</a:t>
            </a:r>
            <a:endParaRPr lang="en-US" altLang="zh-CN" sz="2800" dirty="0">
              <a:sym typeface="Wingdings" panose="05000000000000000000" pitchFamily="2" charset="2"/>
            </a:endParaRPr>
          </a:p>
        </p:txBody>
      </p:sp>
      <p:sp>
        <p:nvSpPr>
          <p:cNvPr id="5" name="标题 4"/>
          <p:cNvSpPr txBox="1">
            <a:spLocks/>
          </p:cNvSpPr>
          <p:nvPr/>
        </p:nvSpPr>
        <p:spPr>
          <a:xfrm>
            <a:off x="838200" y="241301"/>
            <a:ext cx="757237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endParaRPr lang="en-US" altLang="zh-CN" dirty="0"/>
          </a:p>
          <a:p>
            <a:r>
              <a:rPr lang="zh-CN" altLang="en-US" dirty="0"/>
              <a:t> </a:t>
            </a:r>
            <a:r>
              <a:rPr lang="en-US" altLang="zh-CN" dirty="0"/>
              <a:t>—— 5.8.2 </a:t>
            </a:r>
            <a:r>
              <a:rPr lang="zh-CN" altLang="en-US" dirty="0"/>
              <a:t>代码的编译连接与执行过程</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86</a:t>
            </a:fld>
            <a:endParaRPr lang="en-US" altLang="zh-CN" dirty="0"/>
          </a:p>
        </p:txBody>
      </p:sp>
    </p:spTree>
    <p:extLst>
      <p:ext uri="{BB962C8B-B14F-4D97-AF65-F5344CB8AC3E}">
        <p14:creationId xmlns:p14="http://schemas.microsoft.com/office/powerpoint/2010/main" val="2839905589"/>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标题 1"/>
          <p:cNvSpPr>
            <a:spLocks noGrp="1"/>
          </p:cNvSpPr>
          <p:nvPr>
            <p:ph type="title"/>
          </p:nvPr>
        </p:nvSpPr>
        <p:spPr>
          <a:xfrm>
            <a:off x="0" y="950913"/>
            <a:ext cx="6704013" cy="954087"/>
          </a:xfrm>
        </p:spPr>
        <p:txBody>
          <a:bodyPr/>
          <a:lstStyle/>
          <a:p>
            <a:pPr algn="l" eaLnBrk="1" hangingPunct="1"/>
            <a:r>
              <a:rPr lang="zh-CN" altLang="en-US" dirty="0"/>
              <a:t>代码的编译（续）</a:t>
            </a:r>
          </a:p>
        </p:txBody>
      </p:sp>
      <p:sp>
        <p:nvSpPr>
          <p:cNvPr id="87043" name="内容占位符 2"/>
          <p:cNvSpPr>
            <a:spLocks noGrp="1"/>
          </p:cNvSpPr>
          <p:nvPr>
            <p:ph idx="1"/>
          </p:nvPr>
        </p:nvSpPr>
        <p:spPr>
          <a:xfrm>
            <a:off x="537368" y="1785938"/>
            <a:ext cx="3757613" cy="4787900"/>
          </a:xfrm>
        </p:spPr>
        <p:txBody>
          <a:bodyPr/>
          <a:lstStyle/>
          <a:p>
            <a:pPr eaLnBrk="1" hangingPunct="1">
              <a:lnSpc>
                <a:spcPct val="100000"/>
              </a:lnSpc>
            </a:pPr>
            <a:r>
              <a:rPr lang="en-US" altLang="zh-CN" sz="2800" dirty="0"/>
              <a:t>a.cpp</a:t>
            </a:r>
          </a:p>
          <a:p>
            <a:pPr eaLnBrk="1" hangingPunct="1">
              <a:lnSpc>
                <a:spcPct val="100000"/>
              </a:lnSpc>
              <a:buFont typeface="Wingdings" panose="05000000000000000000" pitchFamily="2" charset="2"/>
              <a:buNone/>
            </a:pPr>
            <a:r>
              <a:rPr lang="en-US" altLang="zh-CN" sz="2800" dirty="0"/>
              <a:t>extern </a:t>
            </a:r>
            <a:r>
              <a:rPr lang="en-US" altLang="zh-CN" sz="2800" dirty="0" err="1"/>
              <a:t>int</a:t>
            </a:r>
            <a:r>
              <a:rPr lang="en-US" altLang="zh-CN" sz="2800" dirty="0"/>
              <a:t> y;</a:t>
            </a:r>
          </a:p>
          <a:p>
            <a:pPr eaLnBrk="1" hangingPunct="1">
              <a:lnSpc>
                <a:spcPct val="100000"/>
              </a:lnSpc>
              <a:buFont typeface="Wingdings" panose="05000000000000000000" pitchFamily="2" charset="2"/>
              <a:buNone/>
            </a:pPr>
            <a:r>
              <a:rPr lang="en-US" altLang="zh-CN" sz="2800" dirty="0" err="1"/>
              <a:t>int</a:t>
            </a:r>
            <a:r>
              <a:rPr lang="en-US" altLang="zh-CN" sz="2800" dirty="0"/>
              <a:t> </a:t>
            </a:r>
            <a:r>
              <a:rPr lang="en-US" altLang="zh-CN" sz="2800" dirty="0" err="1"/>
              <a:t>func</a:t>
            </a:r>
            <a:r>
              <a:rPr lang="en-US" altLang="zh-CN" sz="2800" dirty="0"/>
              <a:t>(</a:t>
            </a:r>
            <a:r>
              <a:rPr lang="en-US" altLang="zh-CN" sz="2800" dirty="0" err="1"/>
              <a:t>int</a:t>
            </a:r>
            <a:r>
              <a:rPr lang="en-US" altLang="zh-CN" sz="2800" dirty="0"/>
              <a:t> v);</a:t>
            </a:r>
          </a:p>
          <a:p>
            <a:pPr eaLnBrk="1" hangingPunct="1">
              <a:lnSpc>
                <a:spcPct val="100000"/>
              </a:lnSpc>
              <a:buFont typeface="Wingdings" panose="05000000000000000000" pitchFamily="2" charset="2"/>
              <a:buNone/>
            </a:pPr>
            <a:r>
              <a:rPr lang="en-US" altLang="zh-CN" sz="2800" dirty="0" err="1"/>
              <a:t>int</a:t>
            </a:r>
            <a:r>
              <a:rPr lang="en-US" altLang="zh-CN" sz="2800" dirty="0"/>
              <a:t> main() {</a:t>
            </a:r>
          </a:p>
          <a:p>
            <a:pPr eaLnBrk="1" hangingPunct="1">
              <a:lnSpc>
                <a:spcPct val="100000"/>
              </a:lnSpc>
              <a:buFont typeface="Wingdings" panose="05000000000000000000" pitchFamily="2" charset="2"/>
              <a:buNone/>
            </a:pPr>
            <a:r>
              <a:rPr lang="en-US" altLang="zh-CN" sz="2800" dirty="0"/>
              <a:t>	</a:t>
            </a:r>
            <a:r>
              <a:rPr lang="en-US" altLang="zh-CN" sz="2800" dirty="0" err="1"/>
              <a:t>int</a:t>
            </a:r>
            <a:r>
              <a:rPr lang="en-US" altLang="zh-CN" sz="2800" dirty="0"/>
              <a:t> z = 1;</a:t>
            </a:r>
          </a:p>
          <a:p>
            <a:pPr eaLnBrk="1" hangingPunct="1">
              <a:lnSpc>
                <a:spcPct val="100000"/>
              </a:lnSpc>
              <a:buFont typeface="Wingdings" panose="05000000000000000000" pitchFamily="2" charset="2"/>
              <a:buNone/>
            </a:pPr>
            <a:r>
              <a:rPr lang="en-US" altLang="zh-CN" sz="2800" dirty="0"/>
              <a:t>	y = </a:t>
            </a:r>
            <a:r>
              <a:rPr lang="en-US" altLang="zh-CN" sz="2800" dirty="0" err="1"/>
              <a:t>func</a:t>
            </a:r>
            <a:r>
              <a:rPr lang="en-US" altLang="zh-CN" sz="2800" dirty="0"/>
              <a:t>(z);</a:t>
            </a:r>
          </a:p>
          <a:p>
            <a:pPr eaLnBrk="1" hangingPunct="1">
              <a:lnSpc>
                <a:spcPct val="100000"/>
              </a:lnSpc>
              <a:buFont typeface="Wingdings" panose="05000000000000000000" pitchFamily="2" charset="2"/>
              <a:buNone/>
            </a:pPr>
            <a:r>
              <a:rPr lang="en-US" altLang="zh-CN" sz="2800" dirty="0"/>
              <a:t>	return 0;</a:t>
            </a:r>
          </a:p>
          <a:p>
            <a:pPr eaLnBrk="1" hangingPunct="1">
              <a:lnSpc>
                <a:spcPct val="100000"/>
              </a:lnSpc>
              <a:buFont typeface="Wingdings" panose="05000000000000000000" pitchFamily="2" charset="2"/>
              <a:buNone/>
            </a:pPr>
            <a:r>
              <a:rPr lang="en-US" altLang="zh-CN" sz="2800" dirty="0"/>
              <a:t>}</a:t>
            </a:r>
          </a:p>
        </p:txBody>
      </p:sp>
      <p:grpSp>
        <p:nvGrpSpPr>
          <p:cNvPr id="87046" name="Group 2"/>
          <p:cNvGrpSpPr>
            <a:grpSpLocks/>
          </p:cNvGrpSpPr>
          <p:nvPr/>
        </p:nvGrpSpPr>
        <p:grpSpPr bwMode="auto">
          <a:xfrm>
            <a:off x="5033962" y="1902372"/>
            <a:ext cx="3500438" cy="3857625"/>
            <a:chOff x="3062" y="7820"/>
            <a:chExt cx="2577" cy="3749"/>
          </a:xfrm>
        </p:grpSpPr>
        <p:sp>
          <p:nvSpPr>
            <p:cNvPr id="87047" name="AutoShape 3"/>
            <p:cNvSpPr>
              <a:spLocks noChangeArrowheads="1"/>
            </p:cNvSpPr>
            <p:nvPr/>
          </p:nvSpPr>
          <p:spPr bwMode="auto">
            <a:xfrm>
              <a:off x="3062" y="7820"/>
              <a:ext cx="2577" cy="3749"/>
            </a:xfrm>
            <a:prstGeom prst="flowChartDocumen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87048" name="AutoShape 4"/>
            <p:cNvSpPr>
              <a:spLocks noChangeArrowheads="1"/>
            </p:cNvSpPr>
            <p:nvPr/>
          </p:nvSpPr>
          <p:spPr bwMode="auto">
            <a:xfrm>
              <a:off x="3215" y="8208"/>
              <a:ext cx="2093" cy="1088"/>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1800">
                  <a:latin typeface="+mn-lt"/>
                  <a:ea typeface="宋体" panose="02010600030101010101" pitchFamily="2" charset="-122"/>
                </a:rPr>
                <a:t>(main</a:t>
              </a:r>
              <a:r>
                <a:rPr kumimoji="0" lang="zh-CN" altLang="en-US" sz="1800">
                  <a:latin typeface="+mn-lt"/>
                  <a:ea typeface="宋体" panose="02010600030101010101" pitchFamily="2" charset="-122"/>
                </a:rPr>
                <a:t>的代码</a:t>
              </a:r>
              <a:r>
                <a:rPr kumimoji="0" lang="en-US" altLang="zh-CN" sz="1800">
                  <a:latin typeface="+mn-lt"/>
                  <a:ea typeface="宋体" panose="02010600030101010101" pitchFamily="2" charset="-122"/>
                </a:rPr>
                <a:t>)</a:t>
              </a:r>
            </a:p>
            <a:p>
              <a:pPr algn="just" eaLnBrk="1" hangingPunct="1"/>
              <a:r>
                <a:rPr kumimoji="0" lang="en-US" altLang="zh-CN" sz="1800">
                  <a:latin typeface="+mn-lt"/>
                  <a:ea typeface="宋体" panose="02010600030101010101" pitchFamily="2" charset="-122"/>
                </a:rPr>
                <a:t>lea 0x4(%esp),%ecx</a:t>
              </a:r>
            </a:p>
            <a:p>
              <a:pPr algn="just" eaLnBrk="1" hangingPunct="1"/>
              <a:r>
                <a:rPr kumimoji="0" lang="en-US" altLang="zh-CN" sz="1800">
                  <a:latin typeface="+mn-lt"/>
                  <a:ea typeface="宋体" panose="02010600030101010101" pitchFamily="2" charset="-122"/>
                </a:rPr>
                <a:t>and $0xfffffff0,%esp</a:t>
              </a:r>
            </a:p>
            <a:p>
              <a:pPr algn="just" eaLnBrk="1" hangingPunct="1"/>
              <a:r>
                <a:rPr kumimoji="0" lang="en-US" altLang="zh-CN" sz="1800">
                  <a:latin typeface="+mn-lt"/>
                  <a:ea typeface="宋体" panose="02010600030101010101" pitchFamily="2" charset="-122"/>
                </a:rPr>
                <a:t>……</a:t>
              </a:r>
              <a:endParaRPr kumimoji="0" lang="zh-CN" altLang="zh-CN" sz="4400">
                <a:latin typeface="+mn-lt"/>
                <a:ea typeface="宋体" panose="02010600030101010101" pitchFamily="2" charset="-122"/>
              </a:endParaRPr>
            </a:p>
          </p:txBody>
        </p:sp>
        <p:sp>
          <p:nvSpPr>
            <p:cNvPr id="87049" name="Text Box 5"/>
            <p:cNvSpPr txBox="1">
              <a:spLocks noChangeArrowheads="1"/>
            </p:cNvSpPr>
            <p:nvPr/>
          </p:nvSpPr>
          <p:spPr bwMode="auto">
            <a:xfrm>
              <a:off x="3117" y="7894"/>
              <a:ext cx="144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代码段（</a:t>
              </a:r>
              <a:r>
                <a:rPr kumimoji="0" lang="en-US" altLang="zh-CN" sz="1800">
                  <a:latin typeface="+mn-lt"/>
                  <a:ea typeface="宋体" panose="02010600030101010101" pitchFamily="2" charset="-122"/>
                </a:rPr>
                <a:t>.text</a:t>
              </a:r>
              <a:r>
                <a:rPr kumimoji="0" lang="zh-CN" altLang="en-US" sz="1800">
                  <a:latin typeface="+mn-lt"/>
                  <a:ea typeface="宋体" panose="02010600030101010101" pitchFamily="2" charset="-122"/>
                </a:rPr>
                <a:t>）</a:t>
              </a:r>
              <a:endParaRPr kumimoji="0" lang="zh-CN" sz="4400">
                <a:latin typeface="+mn-lt"/>
                <a:ea typeface="宋体" panose="02010600030101010101" pitchFamily="2" charset="-122"/>
              </a:endParaRPr>
            </a:p>
          </p:txBody>
        </p:sp>
        <p:sp>
          <p:nvSpPr>
            <p:cNvPr id="87050" name="Text Box 6"/>
            <p:cNvSpPr txBox="1">
              <a:spLocks noChangeArrowheads="1"/>
            </p:cNvSpPr>
            <p:nvPr/>
          </p:nvSpPr>
          <p:spPr bwMode="auto">
            <a:xfrm>
              <a:off x="3509" y="11127"/>
              <a:ext cx="715"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2000">
                  <a:latin typeface="+mn-lt"/>
                  <a:ea typeface="宋体" panose="02010600030101010101" pitchFamily="2" charset="-122"/>
                </a:rPr>
                <a:t>a.o</a:t>
              </a:r>
              <a:endParaRPr kumimoji="0" lang="zh-CN" altLang="zh-CN" sz="4400">
                <a:latin typeface="+mn-lt"/>
                <a:ea typeface="宋体" panose="02010600030101010101" pitchFamily="2" charset="-122"/>
              </a:endParaRPr>
            </a:p>
          </p:txBody>
        </p:sp>
        <p:grpSp>
          <p:nvGrpSpPr>
            <p:cNvPr id="87051" name="Group 7"/>
            <p:cNvGrpSpPr>
              <a:grpSpLocks/>
            </p:cNvGrpSpPr>
            <p:nvPr/>
          </p:nvGrpSpPr>
          <p:grpSpPr bwMode="auto">
            <a:xfrm>
              <a:off x="3223" y="9577"/>
              <a:ext cx="1925" cy="873"/>
              <a:chOff x="3223" y="9577"/>
              <a:chExt cx="1925" cy="873"/>
            </a:xfrm>
          </p:grpSpPr>
          <p:grpSp>
            <p:nvGrpSpPr>
              <p:cNvPr id="87057" name="Group 8"/>
              <p:cNvGrpSpPr>
                <a:grpSpLocks/>
              </p:cNvGrpSpPr>
              <p:nvPr/>
            </p:nvGrpSpPr>
            <p:grpSpPr bwMode="auto">
              <a:xfrm>
                <a:off x="3223" y="9868"/>
                <a:ext cx="1925" cy="291"/>
                <a:chOff x="3223" y="9835"/>
                <a:chExt cx="1925" cy="291"/>
              </a:xfrm>
            </p:grpSpPr>
            <p:sp>
              <p:nvSpPr>
                <p:cNvPr id="87064" name="AutoShape 9"/>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en-US" sz="1800">
                      <a:latin typeface="+mn-lt"/>
                      <a:ea typeface="宋体" panose="02010600030101010101" pitchFamily="2" charset="-122"/>
                    </a:rPr>
                    <a:t>未定义</a:t>
                  </a:r>
                  <a:endParaRPr kumimoji="0" lang="zh-CN" sz="4400">
                    <a:latin typeface="+mn-lt"/>
                    <a:ea typeface="宋体" panose="02010600030101010101" pitchFamily="2" charset="-122"/>
                  </a:endParaRPr>
                </a:p>
              </p:txBody>
            </p:sp>
            <p:sp>
              <p:nvSpPr>
                <p:cNvPr id="87065" name="AutoShape 10"/>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_Z4funci</a:t>
                  </a:r>
                  <a:endParaRPr kumimoji="0" lang="zh-CN" altLang="zh-CN" sz="4400">
                    <a:latin typeface="+mn-lt"/>
                    <a:ea typeface="宋体" panose="02010600030101010101" pitchFamily="2" charset="-122"/>
                  </a:endParaRPr>
                </a:p>
              </p:txBody>
            </p:sp>
          </p:grpSp>
          <p:grpSp>
            <p:nvGrpSpPr>
              <p:cNvPr id="87058" name="Group 11"/>
              <p:cNvGrpSpPr>
                <a:grpSpLocks/>
              </p:cNvGrpSpPr>
              <p:nvPr/>
            </p:nvGrpSpPr>
            <p:grpSpPr bwMode="auto">
              <a:xfrm>
                <a:off x="3223" y="10159"/>
                <a:ext cx="1925" cy="291"/>
                <a:chOff x="3223" y="9835"/>
                <a:chExt cx="1925" cy="291"/>
              </a:xfrm>
            </p:grpSpPr>
            <p:sp>
              <p:nvSpPr>
                <p:cNvPr id="87062" name="AutoShape 12"/>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en-US" sz="1800">
                      <a:latin typeface="+mn-lt"/>
                      <a:ea typeface="宋体" panose="02010600030101010101" pitchFamily="2" charset="-122"/>
                    </a:rPr>
                    <a:t>未定义</a:t>
                  </a:r>
                  <a:endParaRPr kumimoji="0" lang="zh-CN" sz="4400">
                    <a:latin typeface="+mn-lt"/>
                    <a:ea typeface="宋体" panose="02010600030101010101" pitchFamily="2" charset="-122"/>
                  </a:endParaRPr>
                </a:p>
              </p:txBody>
            </p:sp>
            <p:sp>
              <p:nvSpPr>
                <p:cNvPr id="87063" name="AutoShape 13"/>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y</a:t>
                  </a:r>
                  <a:endParaRPr kumimoji="0" lang="zh-CN" altLang="zh-CN" sz="4400">
                    <a:latin typeface="+mn-lt"/>
                    <a:ea typeface="宋体" panose="02010600030101010101" pitchFamily="2" charset="-122"/>
                  </a:endParaRPr>
                </a:p>
              </p:txBody>
            </p:sp>
          </p:grpSp>
          <p:grpSp>
            <p:nvGrpSpPr>
              <p:cNvPr id="87059" name="Group 14"/>
              <p:cNvGrpSpPr>
                <a:grpSpLocks/>
              </p:cNvGrpSpPr>
              <p:nvPr/>
            </p:nvGrpSpPr>
            <p:grpSpPr bwMode="auto">
              <a:xfrm>
                <a:off x="3223" y="9577"/>
                <a:ext cx="1925" cy="291"/>
                <a:chOff x="3223" y="9835"/>
                <a:chExt cx="1925" cy="291"/>
              </a:xfrm>
            </p:grpSpPr>
            <p:sp>
              <p:nvSpPr>
                <p:cNvPr id="87060" name="AutoShape 15"/>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kumimoji="0" lang="zh-CN" altLang="zh-CN" sz="4400">
                    <a:latin typeface="+mn-lt"/>
                    <a:ea typeface="宋体" panose="02010600030101010101" pitchFamily="2" charset="-122"/>
                  </a:endParaRPr>
                </a:p>
              </p:txBody>
            </p:sp>
            <p:sp>
              <p:nvSpPr>
                <p:cNvPr id="87061" name="AutoShape 16"/>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main</a:t>
                  </a:r>
                  <a:endParaRPr kumimoji="0" lang="zh-CN" altLang="zh-CN" sz="4400">
                    <a:latin typeface="+mn-lt"/>
                    <a:ea typeface="宋体" panose="02010600030101010101" pitchFamily="2" charset="-122"/>
                  </a:endParaRPr>
                </a:p>
              </p:txBody>
            </p:sp>
          </p:grpSp>
        </p:grpSp>
        <p:sp>
          <p:nvSpPr>
            <p:cNvPr id="87052" name="Text Box 17"/>
            <p:cNvSpPr txBox="1">
              <a:spLocks noChangeArrowheads="1"/>
            </p:cNvSpPr>
            <p:nvPr/>
          </p:nvSpPr>
          <p:spPr bwMode="auto">
            <a:xfrm>
              <a:off x="3124" y="9278"/>
              <a:ext cx="212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符号表</a:t>
              </a:r>
              <a:endParaRPr kumimoji="0" lang="zh-CN" sz="4400">
                <a:latin typeface="+mn-lt"/>
                <a:ea typeface="宋体" panose="02010600030101010101" pitchFamily="2" charset="-122"/>
              </a:endParaRPr>
            </a:p>
          </p:txBody>
        </p:sp>
        <p:sp>
          <p:nvSpPr>
            <p:cNvPr id="87053" name="Text Box 18"/>
            <p:cNvSpPr txBox="1">
              <a:spLocks noChangeArrowheads="1"/>
            </p:cNvSpPr>
            <p:nvPr/>
          </p:nvSpPr>
          <p:spPr bwMode="auto">
            <a:xfrm>
              <a:off x="3964" y="10589"/>
              <a:ext cx="591"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2000">
                  <a:latin typeface="+mn-lt"/>
                  <a:ea typeface="宋体" panose="02010600030101010101" pitchFamily="2" charset="-122"/>
                </a:rPr>
                <a:t>……</a:t>
              </a:r>
              <a:endParaRPr kumimoji="0" lang="zh-CN" altLang="zh-CN" sz="4400">
                <a:latin typeface="+mn-lt"/>
                <a:ea typeface="宋体" panose="02010600030101010101" pitchFamily="2" charset="-122"/>
              </a:endParaRPr>
            </a:p>
          </p:txBody>
        </p:sp>
        <p:cxnSp>
          <p:nvCxnSpPr>
            <p:cNvPr id="87054" name="AutoShape 19"/>
            <p:cNvCxnSpPr>
              <a:cxnSpLocks noChangeShapeType="1"/>
            </p:cNvCxnSpPr>
            <p:nvPr/>
          </p:nvCxnSpPr>
          <p:spPr bwMode="auto">
            <a:xfrm>
              <a:off x="4686" y="9733"/>
              <a:ext cx="76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7055" name="AutoShape 20"/>
            <p:cNvCxnSpPr>
              <a:cxnSpLocks noChangeShapeType="1"/>
            </p:cNvCxnSpPr>
            <p:nvPr/>
          </p:nvCxnSpPr>
          <p:spPr bwMode="auto">
            <a:xfrm flipV="1">
              <a:off x="5455" y="8392"/>
              <a:ext cx="1" cy="13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7056" name="AutoShape 21"/>
            <p:cNvCxnSpPr>
              <a:cxnSpLocks noChangeShapeType="1"/>
            </p:cNvCxnSpPr>
            <p:nvPr/>
          </p:nvCxnSpPr>
          <p:spPr bwMode="auto">
            <a:xfrm flipH="1">
              <a:off x="4501" y="8393"/>
              <a:ext cx="953" cy="1"/>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2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87</a:t>
            </a:fld>
            <a:endParaRPr lang="en-US" altLang="zh-CN" dirty="0"/>
          </a:p>
        </p:txBody>
      </p:sp>
      <p:sp>
        <p:nvSpPr>
          <p:cNvPr id="27" name="标题 4"/>
          <p:cNvSpPr txBox="1">
            <a:spLocks/>
          </p:cNvSpPr>
          <p:nvPr/>
        </p:nvSpPr>
        <p:spPr>
          <a:xfrm>
            <a:off x="838200" y="241301"/>
            <a:ext cx="757237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endParaRPr lang="en-US" altLang="zh-CN" dirty="0"/>
          </a:p>
          <a:p>
            <a:r>
              <a:rPr lang="zh-CN" altLang="en-US" dirty="0"/>
              <a:t> </a:t>
            </a:r>
            <a:r>
              <a:rPr lang="en-US" altLang="zh-CN" dirty="0"/>
              <a:t>—— 5.8.2 </a:t>
            </a:r>
            <a:r>
              <a:rPr lang="zh-CN" altLang="en-US" dirty="0"/>
              <a:t>代码的编译连接与执行过程</a:t>
            </a:r>
          </a:p>
        </p:txBody>
      </p:sp>
    </p:spTree>
    <p:extLst>
      <p:ext uri="{BB962C8B-B14F-4D97-AF65-F5344CB8AC3E}">
        <p14:creationId xmlns:p14="http://schemas.microsoft.com/office/powerpoint/2010/main" val="4287378446"/>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标题 1"/>
          <p:cNvSpPr>
            <a:spLocks noGrp="1"/>
          </p:cNvSpPr>
          <p:nvPr>
            <p:ph type="title"/>
          </p:nvPr>
        </p:nvSpPr>
        <p:spPr>
          <a:xfrm>
            <a:off x="0" y="961062"/>
            <a:ext cx="6704013" cy="954087"/>
          </a:xfrm>
        </p:spPr>
        <p:txBody>
          <a:bodyPr/>
          <a:lstStyle/>
          <a:p>
            <a:pPr algn="l" eaLnBrk="1" hangingPunct="1"/>
            <a:r>
              <a:rPr lang="zh-CN" altLang="en-US" dirty="0"/>
              <a:t>代码的编译（续）</a:t>
            </a:r>
          </a:p>
        </p:txBody>
      </p:sp>
      <p:sp>
        <p:nvSpPr>
          <p:cNvPr id="88067" name="内容占位符 2"/>
          <p:cNvSpPr>
            <a:spLocks noGrp="1"/>
          </p:cNvSpPr>
          <p:nvPr>
            <p:ph idx="1"/>
          </p:nvPr>
        </p:nvSpPr>
        <p:spPr>
          <a:xfrm>
            <a:off x="457200" y="1785938"/>
            <a:ext cx="3757613" cy="4787900"/>
          </a:xfrm>
        </p:spPr>
        <p:txBody>
          <a:bodyPr/>
          <a:lstStyle/>
          <a:p>
            <a:pPr eaLnBrk="1" hangingPunct="1">
              <a:lnSpc>
                <a:spcPct val="100000"/>
              </a:lnSpc>
            </a:pPr>
            <a:r>
              <a:rPr lang="en-US" altLang="zh-CN" sz="2800" dirty="0"/>
              <a:t>b.cpp</a:t>
            </a:r>
          </a:p>
          <a:p>
            <a:pPr eaLnBrk="1" hangingPunct="1">
              <a:lnSpc>
                <a:spcPct val="100000"/>
              </a:lnSpc>
              <a:buFont typeface="Wingdings" panose="05000000000000000000" pitchFamily="2" charset="2"/>
              <a:buNone/>
            </a:pPr>
            <a:r>
              <a:rPr lang="en-US" altLang="zh-CN" sz="2800" dirty="0" err="1"/>
              <a:t>int</a:t>
            </a:r>
            <a:r>
              <a:rPr lang="en-US" altLang="zh-CN" sz="2800" dirty="0"/>
              <a:t> x = 3;</a:t>
            </a:r>
          </a:p>
          <a:p>
            <a:pPr eaLnBrk="1" hangingPunct="1">
              <a:lnSpc>
                <a:spcPct val="100000"/>
              </a:lnSpc>
              <a:buFont typeface="Wingdings" panose="05000000000000000000" pitchFamily="2" charset="2"/>
              <a:buNone/>
            </a:pPr>
            <a:r>
              <a:rPr lang="en-US" altLang="zh-CN" sz="2800" dirty="0" err="1"/>
              <a:t>int</a:t>
            </a:r>
            <a:r>
              <a:rPr lang="en-US" altLang="zh-CN" sz="2800" dirty="0"/>
              <a:t> y;</a:t>
            </a:r>
          </a:p>
          <a:p>
            <a:pPr eaLnBrk="1" hangingPunct="1">
              <a:lnSpc>
                <a:spcPct val="100000"/>
              </a:lnSpc>
              <a:buFont typeface="Wingdings" panose="05000000000000000000" pitchFamily="2" charset="2"/>
              <a:buNone/>
            </a:pPr>
            <a:r>
              <a:rPr lang="en-US" altLang="zh-CN" sz="2800" dirty="0" err="1"/>
              <a:t>int</a:t>
            </a:r>
            <a:r>
              <a:rPr lang="en-US" altLang="zh-CN" sz="2800" dirty="0"/>
              <a:t> </a:t>
            </a:r>
            <a:r>
              <a:rPr lang="en-US" altLang="zh-CN" sz="2800" dirty="0" err="1"/>
              <a:t>func</a:t>
            </a:r>
            <a:r>
              <a:rPr lang="en-US" altLang="zh-CN" sz="2800" dirty="0"/>
              <a:t>(</a:t>
            </a:r>
            <a:r>
              <a:rPr lang="en-US" altLang="zh-CN" sz="2800" dirty="0" err="1"/>
              <a:t>int</a:t>
            </a:r>
            <a:r>
              <a:rPr lang="en-US" altLang="zh-CN" sz="2800" dirty="0"/>
              <a:t> v) {</a:t>
            </a:r>
          </a:p>
          <a:p>
            <a:pPr eaLnBrk="1" hangingPunct="1">
              <a:lnSpc>
                <a:spcPct val="100000"/>
              </a:lnSpc>
              <a:buFont typeface="Wingdings" panose="05000000000000000000" pitchFamily="2" charset="2"/>
              <a:buNone/>
            </a:pPr>
            <a:r>
              <a:rPr lang="en-US" altLang="zh-CN" sz="2800" dirty="0"/>
              <a:t>	return v + x;</a:t>
            </a:r>
          </a:p>
          <a:p>
            <a:pPr eaLnBrk="1" hangingPunct="1">
              <a:lnSpc>
                <a:spcPct val="100000"/>
              </a:lnSpc>
              <a:buFont typeface="Wingdings" panose="05000000000000000000" pitchFamily="2" charset="2"/>
              <a:buNone/>
            </a:pPr>
            <a:r>
              <a:rPr lang="en-US" altLang="zh-CN" sz="2800" dirty="0"/>
              <a:t>}</a:t>
            </a:r>
          </a:p>
        </p:txBody>
      </p:sp>
      <p:grpSp>
        <p:nvGrpSpPr>
          <p:cNvPr id="88070" name="Group 2"/>
          <p:cNvGrpSpPr>
            <a:grpSpLocks/>
          </p:cNvGrpSpPr>
          <p:nvPr/>
        </p:nvGrpSpPr>
        <p:grpSpPr bwMode="auto">
          <a:xfrm>
            <a:off x="4719965" y="1915149"/>
            <a:ext cx="3857625" cy="4714875"/>
            <a:chOff x="6359" y="7820"/>
            <a:chExt cx="2890" cy="5032"/>
          </a:xfrm>
        </p:grpSpPr>
        <p:sp>
          <p:nvSpPr>
            <p:cNvPr id="88071" name="AutoShape 3"/>
            <p:cNvSpPr>
              <a:spLocks noChangeArrowheads="1"/>
            </p:cNvSpPr>
            <p:nvPr/>
          </p:nvSpPr>
          <p:spPr bwMode="auto">
            <a:xfrm>
              <a:off x="6359" y="7820"/>
              <a:ext cx="2890" cy="5032"/>
            </a:xfrm>
            <a:prstGeom prst="flowChartDocumen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88072" name="AutoShape 4"/>
            <p:cNvSpPr>
              <a:spLocks noChangeArrowheads="1"/>
            </p:cNvSpPr>
            <p:nvPr/>
          </p:nvSpPr>
          <p:spPr bwMode="auto">
            <a:xfrm>
              <a:off x="6532" y="8208"/>
              <a:ext cx="2121" cy="1088"/>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1800" dirty="0">
                  <a:latin typeface="+mn-lt"/>
                  <a:ea typeface="宋体" panose="02010600030101010101" pitchFamily="2" charset="-122"/>
                </a:rPr>
                <a:t>(</a:t>
              </a:r>
              <a:r>
                <a:rPr kumimoji="0" lang="en-US" altLang="zh-CN" sz="1800" dirty="0" err="1">
                  <a:latin typeface="+mn-lt"/>
                  <a:ea typeface="宋体" panose="02010600030101010101" pitchFamily="2" charset="-122"/>
                </a:rPr>
                <a:t>func</a:t>
              </a:r>
              <a:r>
                <a:rPr kumimoji="0" lang="zh-CN" altLang="en-US" sz="1800" dirty="0">
                  <a:latin typeface="+mn-lt"/>
                  <a:ea typeface="宋体" panose="02010600030101010101" pitchFamily="2" charset="-122"/>
                </a:rPr>
                <a:t>的代码</a:t>
              </a:r>
              <a:r>
                <a:rPr kumimoji="0" lang="en-US" altLang="zh-CN" sz="1800" dirty="0">
                  <a:latin typeface="+mn-lt"/>
                  <a:ea typeface="宋体" panose="02010600030101010101" pitchFamily="2" charset="-122"/>
                </a:rPr>
                <a:t>)</a:t>
              </a:r>
            </a:p>
            <a:p>
              <a:pPr algn="just" eaLnBrk="1" hangingPunct="1"/>
              <a:r>
                <a:rPr kumimoji="0" lang="en-US" altLang="zh-CN" sz="1800" dirty="0">
                  <a:latin typeface="+mn-lt"/>
                  <a:ea typeface="宋体" panose="02010600030101010101" pitchFamily="2" charset="-122"/>
                </a:rPr>
                <a:t>push %</a:t>
              </a:r>
              <a:r>
                <a:rPr kumimoji="0" lang="en-US" altLang="zh-CN" sz="1800" dirty="0" err="1">
                  <a:latin typeface="+mn-lt"/>
                  <a:ea typeface="宋体" panose="02010600030101010101" pitchFamily="2" charset="-122"/>
                </a:rPr>
                <a:t>ebp</a:t>
              </a:r>
              <a:endParaRPr kumimoji="0" lang="en-US" altLang="zh-CN" sz="1800" dirty="0">
                <a:latin typeface="+mn-lt"/>
                <a:ea typeface="宋体" panose="02010600030101010101" pitchFamily="2" charset="-122"/>
              </a:endParaRPr>
            </a:p>
            <a:p>
              <a:pPr algn="just" eaLnBrk="1" hangingPunct="1"/>
              <a:r>
                <a:rPr kumimoji="0" lang="en-US" altLang="zh-CN" sz="1800" dirty="0" err="1">
                  <a:latin typeface="+mn-lt"/>
                  <a:ea typeface="宋体" panose="02010600030101010101" pitchFamily="2" charset="-122"/>
                </a:rPr>
                <a:t>mov</a:t>
              </a:r>
              <a:r>
                <a:rPr kumimoji="0" lang="en-US" altLang="zh-CN" sz="1800" dirty="0">
                  <a:latin typeface="+mn-lt"/>
                  <a:ea typeface="宋体" panose="02010600030101010101" pitchFamily="2" charset="-122"/>
                </a:rPr>
                <a:t> %</a:t>
              </a:r>
              <a:r>
                <a:rPr kumimoji="0" lang="en-US" altLang="zh-CN" sz="1800" dirty="0" err="1">
                  <a:latin typeface="+mn-lt"/>
                  <a:ea typeface="宋体" panose="02010600030101010101" pitchFamily="2" charset="-122"/>
                </a:rPr>
                <a:t>esp</a:t>
              </a:r>
              <a:r>
                <a:rPr kumimoji="0" lang="en-US" altLang="zh-CN" sz="1800" dirty="0">
                  <a:latin typeface="+mn-lt"/>
                  <a:ea typeface="宋体" panose="02010600030101010101" pitchFamily="2" charset="-122"/>
                </a:rPr>
                <a:t>,%</a:t>
              </a:r>
              <a:r>
                <a:rPr kumimoji="0" lang="en-US" altLang="zh-CN" sz="1800" dirty="0" err="1">
                  <a:latin typeface="+mn-lt"/>
                  <a:ea typeface="宋体" panose="02010600030101010101" pitchFamily="2" charset="-122"/>
                </a:rPr>
                <a:t>ebp</a:t>
              </a:r>
              <a:endParaRPr kumimoji="0" lang="en-US" altLang="zh-CN" sz="1800" dirty="0">
                <a:latin typeface="+mn-lt"/>
                <a:ea typeface="宋体" panose="02010600030101010101" pitchFamily="2" charset="-122"/>
              </a:endParaRPr>
            </a:p>
            <a:p>
              <a:pPr algn="just" eaLnBrk="1" hangingPunct="1"/>
              <a:r>
                <a:rPr kumimoji="0" lang="en-US" altLang="zh-CN" sz="1800" dirty="0">
                  <a:latin typeface="+mn-lt"/>
                  <a:ea typeface="宋体" panose="02010600030101010101" pitchFamily="2" charset="-122"/>
                </a:rPr>
                <a:t>……</a:t>
              </a:r>
              <a:endParaRPr kumimoji="0" lang="zh-CN" altLang="zh-CN" sz="4400" dirty="0">
                <a:latin typeface="+mn-lt"/>
                <a:ea typeface="宋体" panose="02010600030101010101" pitchFamily="2" charset="-122"/>
              </a:endParaRPr>
            </a:p>
          </p:txBody>
        </p:sp>
        <p:sp>
          <p:nvSpPr>
            <p:cNvPr id="88073" name="Text Box 5"/>
            <p:cNvSpPr txBox="1">
              <a:spLocks noChangeArrowheads="1"/>
            </p:cNvSpPr>
            <p:nvPr/>
          </p:nvSpPr>
          <p:spPr bwMode="auto">
            <a:xfrm>
              <a:off x="6434" y="7894"/>
              <a:ext cx="144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代码段（</a:t>
              </a:r>
              <a:r>
                <a:rPr kumimoji="0" lang="en-US" altLang="zh-CN" sz="1800">
                  <a:latin typeface="+mn-lt"/>
                  <a:ea typeface="宋体" panose="02010600030101010101" pitchFamily="2" charset="-122"/>
                </a:rPr>
                <a:t>.text</a:t>
              </a:r>
              <a:r>
                <a:rPr kumimoji="0" lang="zh-CN" altLang="en-US" sz="1800">
                  <a:latin typeface="+mn-lt"/>
                  <a:ea typeface="宋体" panose="02010600030101010101" pitchFamily="2" charset="-122"/>
                </a:rPr>
                <a:t>）</a:t>
              </a:r>
              <a:endParaRPr kumimoji="0" lang="zh-CN" sz="4400">
                <a:latin typeface="+mn-lt"/>
                <a:ea typeface="宋体" panose="02010600030101010101" pitchFamily="2" charset="-122"/>
              </a:endParaRPr>
            </a:p>
          </p:txBody>
        </p:sp>
        <p:sp>
          <p:nvSpPr>
            <p:cNvPr id="88074" name="AutoShape 6"/>
            <p:cNvSpPr>
              <a:spLocks noChangeArrowheads="1"/>
            </p:cNvSpPr>
            <p:nvPr/>
          </p:nvSpPr>
          <p:spPr bwMode="auto">
            <a:xfrm>
              <a:off x="6532" y="9621"/>
              <a:ext cx="2121" cy="368"/>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1800">
                  <a:latin typeface="+mn-lt"/>
                  <a:ea typeface="宋体" panose="02010600030101010101" pitchFamily="2" charset="-122"/>
                </a:rPr>
                <a:t>(x</a:t>
              </a:r>
              <a:r>
                <a:rPr kumimoji="0" lang="zh-CN" altLang="en-US" sz="1800">
                  <a:latin typeface="+mn-lt"/>
                  <a:ea typeface="宋体" panose="02010600030101010101" pitchFamily="2" charset="-122"/>
                </a:rPr>
                <a:t>的初值</a:t>
              </a:r>
              <a:r>
                <a:rPr kumimoji="0" lang="en-US" altLang="zh-CN" sz="1800">
                  <a:latin typeface="+mn-lt"/>
                  <a:ea typeface="宋体" panose="02010600030101010101" pitchFamily="2" charset="-122"/>
                </a:rPr>
                <a:t>) 3</a:t>
              </a:r>
              <a:endParaRPr kumimoji="0" lang="zh-CN" altLang="zh-CN" sz="4400">
                <a:latin typeface="+mn-lt"/>
                <a:ea typeface="宋体" panose="02010600030101010101" pitchFamily="2" charset="-122"/>
              </a:endParaRPr>
            </a:p>
          </p:txBody>
        </p:sp>
        <p:sp>
          <p:nvSpPr>
            <p:cNvPr id="88075" name="Text Box 7"/>
            <p:cNvSpPr txBox="1">
              <a:spLocks noChangeArrowheads="1"/>
            </p:cNvSpPr>
            <p:nvPr/>
          </p:nvSpPr>
          <p:spPr bwMode="auto">
            <a:xfrm>
              <a:off x="6476" y="9309"/>
              <a:ext cx="212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初始化的数据段（</a:t>
              </a:r>
              <a:r>
                <a:rPr kumimoji="0" lang="en-US" altLang="zh-CN" sz="1800">
                  <a:latin typeface="+mn-lt"/>
                  <a:ea typeface="宋体" panose="02010600030101010101" pitchFamily="2" charset="-122"/>
                </a:rPr>
                <a:t>.data</a:t>
              </a:r>
              <a:r>
                <a:rPr kumimoji="0" lang="zh-CN" altLang="en-US" sz="1800">
                  <a:latin typeface="+mn-lt"/>
                  <a:ea typeface="宋体" panose="02010600030101010101" pitchFamily="2" charset="-122"/>
                </a:rPr>
                <a:t>）</a:t>
              </a:r>
              <a:endParaRPr kumimoji="0" lang="zh-CN" sz="4400">
                <a:latin typeface="+mn-lt"/>
                <a:ea typeface="宋体" panose="02010600030101010101" pitchFamily="2" charset="-122"/>
              </a:endParaRPr>
            </a:p>
          </p:txBody>
        </p:sp>
        <p:sp>
          <p:nvSpPr>
            <p:cNvPr id="88076" name="AutoShape 8"/>
            <p:cNvSpPr>
              <a:spLocks noChangeArrowheads="1"/>
            </p:cNvSpPr>
            <p:nvPr/>
          </p:nvSpPr>
          <p:spPr bwMode="auto">
            <a:xfrm>
              <a:off x="6532" y="10301"/>
              <a:ext cx="2121" cy="368"/>
            </a:xfrm>
            <a:prstGeom prst="flowChartProcess">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1800">
                  <a:latin typeface="+mn-lt"/>
                  <a:ea typeface="宋体" panose="02010600030101010101" pitchFamily="2" charset="-122"/>
                </a:rPr>
                <a:t>(y)</a:t>
              </a:r>
              <a:endParaRPr kumimoji="0" lang="zh-CN" altLang="zh-CN" sz="4400">
                <a:latin typeface="+mn-lt"/>
                <a:ea typeface="宋体" panose="02010600030101010101" pitchFamily="2" charset="-122"/>
              </a:endParaRPr>
            </a:p>
          </p:txBody>
        </p:sp>
        <p:sp>
          <p:nvSpPr>
            <p:cNvPr id="88077" name="Text Box 9"/>
            <p:cNvSpPr txBox="1">
              <a:spLocks noChangeArrowheads="1"/>
            </p:cNvSpPr>
            <p:nvPr/>
          </p:nvSpPr>
          <p:spPr bwMode="auto">
            <a:xfrm>
              <a:off x="6476" y="9989"/>
              <a:ext cx="2256"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未初始化的数据段（</a:t>
              </a:r>
              <a:r>
                <a:rPr kumimoji="0" lang="en-US" altLang="zh-CN" sz="1800">
                  <a:latin typeface="+mn-lt"/>
                  <a:ea typeface="宋体" panose="02010600030101010101" pitchFamily="2" charset="-122"/>
                </a:rPr>
                <a:t>.bss</a:t>
              </a:r>
              <a:r>
                <a:rPr kumimoji="0" lang="zh-CN" altLang="en-US" sz="1800">
                  <a:latin typeface="+mn-lt"/>
                  <a:ea typeface="宋体" panose="02010600030101010101" pitchFamily="2" charset="-122"/>
                </a:rPr>
                <a:t>）</a:t>
              </a:r>
              <a:endParaRPr kumimoji="0" lang="zh-CN" sz="4400">
                <a:latin typeface="+mn-lt"/>
                <a:ea typeface="宋体" panose="02010600030101010101" pitchFamily="2" charset="-122"/>
              </a:endParaRPr>
            </a:p>
          </p:txBody>
        </p:sp>
        <p:grpSp>
          <p:nvGrpSpPr>
            <p:cNvPr id="88078" name="Group 10"/>
            <p:cNvGrpSpPr>
              <a:grpSpLocks/>
            </p:cNvGrpSpPr>
            <p:nvPr/>
          </p:nvGrpSpPr>
          <p:grpSpPr bwMode="auto">
            <a:xfrm>
              <a:off x="6532" y="10987"/>
              <a:ext cx="1925" cy="873"/>
              <a:chOff x="6532" y="10987"/>
              <a:chExt cx="1925" cy="873"/>
            </a:xfrm>
          </p:grpSpPr>
          <p:grpSp>
            <p:nvGrpSpPr>
              <p:cNvPr id="88091" name="Group 11"/>
              <p:cNvGrpSpPr>
                <a:grpSpLocks/>
              </p:cNvGrpSpPr>
              <p:nvPr/>
            </p:nvGrpSpPr>
            <p:grpSpPr bwMode="auto">
              <a:xfrm>
                <a:off x="6532" y="11278"/>
                <a:ext cx="1925" cy="291"/>
                <a:chOff x="3223" y="9835"/>
                <a:chExt cx="1925" cy="291"/>
              </a:xfrm>
            </p:grpSpPr>
            <p:sp>
              <p:nvSpPr>
                <p:cNvPr id="88098" name="AutoShape 12"/>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kumimoji="0" lang="zh-CN" altLang="zh-CN" sz="4400">
                    <a:latin typeface="+mn-lt"/>
                    <a:ea typeface="宋体" panose="02010600030101010101" pitchFamily="2" charset="-122"/>
                  </a:endParaRPr>
                </a:p>
              </p:txBody>
            </p:sp>
            <p:sp>
              <p:nvSpPr>
                <p:cNvPr id="88099" name="AutoShape 13"/>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x</a:t>
                  </a:r>
                  <a:endParaRPr kumimoji="0" lang="zh-CN" altLang="zh-CN" sz="4400">
                    <a:latin typeface="+mn-lt"/>
                    <a:ea typeface="宋体" panose="02010600030101010101" pitchFamily="2" charset="-122"/>
                  </a:endParaRPr>
                </a:p>
              </p:txBody>
            </p:sp>
          </p:grpSp>
          <p:grpSp>
            <p:nvGrpSpPr>
              <p:cNvPr id="88092" name="Group 14"/>
              <p:cNvGrpSpPr>
                <a:grpSpLocks/>
              </p:cNvGrpSpPr>
              <p:nvPr/>
            </p:nvGrpSpPr>
            <p:grpSpPr bwMode="auto">
              <a:xfrm>
                <a:off x="6532" y="11569"/>
                <a:ext cx="1925" cy="291"/>
                <a:chOff x="3223" y="9835"/>
                <a:chExt cx="1925" cy="291"/>
              </a:xfrm>
            </p:grpSpPr>
            <p:sp>
              <p:nvSpPr>
                <p:cNvPr id="88096" name="AutoShape 15"/>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kumimoji="0" lang="zh-CN" altLang="zh-CN" sz="4400">
                    <a:latin typeface="+mn-lt"/>
                    <a:ea typeface="宋体" panose="02010600030101010101" pitchFamily="2" charset="-122"/>
                  </a:endParaRPr>
                </a:p>
              </p:txBody>
            </p:sp>
            <p:sp>
              <p:nvSpPr>
                <p:cNvPr id="88097" name="AutoShape 16"/>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y</a:t>
                  </a:r>
                  <a:endParaRPr kumimoji="0" lang="zh-CN" altLang="zh-CN" sz="4400">
                    <a:latin typeface="+mn-lt"/>
                    <a:ea typeface="宋体" panose="02010600030101010101" pitchFamily="2" charset="-122"/>
                  </a:endParaRPr>
                </a:p>
              </p:txBody>
            </p:sp>
          </p:grpSp>
          <p:grpSp>
            <p:nvGrpSpPr>
              <p:cNvPr id="88093" name="Group 17"/>
              <p:cNvGrpSpPr>
                <a:grpSpLocks/>
              </p:cNvGrpSpPr>
              <p:nvPr/>
            </p:nvGrpSpPr>
            <p:grpSpPr bwMode="auto">
              <a:xfrm>
                <a:off x="6532" y="10987"/>
                <a:ext cx="1925" cy="291"/>
                <a:chOff x="3223" y="9835"/>
                <a:chExt cx="1925" cy="291"/>
              </a:xfrm>
            </p:grpSpPr>
            <p:sp>
              <p:nvSpPr>
                <p:cNvPr id="88094" name="AutoShape 18"/>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kumimoji="0" lang="zh-CN" altLang="zh-CN" sz="4400">
                    <a:latin typeface="+mn-lt"/>
                    <a:ea typeface="宋体" panose="02010600030101010101" pitchFamily="2" charset="-122"/>
                  </a:endParaRPr>
                </a:p>
              </p:txBody>
            </p:sp>
            <p:sp>
              <p:nvSpPr>
                <p:cNvPr id="88095" name="AutoShape 19"/>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_Z4funci</a:t>
                  </a:r>
                  <a:endParaRPr kumimoji="0" lang="en-US" altLang="zh-CN" sz="2000">
                    <a:latin typeface="+mn-lt"/>
                    <a:ea typeface="宋体" panose="02010600030101010101" pitchFamily="2" charset="-122"/>
                  </a:endParaRPr>
                </a:p>
                <a:p>
                  <a:pPr eaLnBrk="1" hangingPunct="1"/>
                  <a:endParaRPr kumimoji="0" lang="zh-CN" altLang="zh-CN" sz="4400">
                    <a:latin typeface="+mn-lt"/>
                    <a:ea typeface="宋体" panose="02010600030101010101" pitchFamily="2" charset="-122"/>
                  </a:endParaRPr>
                </a:p>
              </p:txBody>
            </p:sp>
          </p:grpSp>
        </p:grpSp>
        <p:sp>
          <p:nvSpPr>
            <p:cNvPr id="88079" name="Text Box 20"/>
            <p:cNvSpPr txBox="1">
              <a:spLocks noChangeArrowheads="1"/>
            </p:cNvSpPr>
            <p:nvPr/>
          </p:nvSpPr>
          <p:spPr bwMode="auto">
            <a:xfrm>
              <a:off x="6467" y="10677"/>
              <a:ext cx="212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符号表</a:t>
              </a:r>
              <a:endParaRPr kumimoji="0" lang="zh-CN" sz="4400">
                <a:latin typeface="+mn-lt"/>
                <a:ea typeface="宋体" panose="02010600030101010101" pitchFamily="2" charset="-122"/>
              </a:endParaRPr>
            </a:p>
          </p:txBody>
        </p:sp>
        <p:sp>
          <p:nvSpPr>
            <p:cNvPr id="88080" name="Text Box 21"/>
            <p:cNvSpPr txBox="1">
              <a:spLocks noChangeArrowheads="1"/>
            </p:cNvSpPr>
            <p:nvPr/>
          </p:nvSpPr>
          <p:spPr bwMode="auto">
            <a:xfrm>
              <a:off x="7283" y="11980"/>
              <a:ext cx="591"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2000">
                  <a:latin typeface="+mn-lt"/>
                  <a:ea typeface="宋体" panose="02010600030101010101" pitchFamily="2" charset="-122"/>
                </a:rPr>
                <a:t>……</a:t>
              </a:r>
              <a:endParaRPr kumimoji="0" lang="zh-CN" altLang="zh-CN" sz="4400">
                <a:latin typeface="+mn-lt"/>
                <a:ea typeface="宋体" panose="02010600030101010101" pitchFamily="2" charset="-122"/>
              </a:endParaRPr>
            </a:p>
          </p:txBody>
        </p:sp>
        <p:sp>
          <p:nvSpPr>
            <p:cNvPr id="88081" name="Text Box 22"/>
            <p:cNvSpPr txBox="1">
              <a:spLocks noChangeArrowheads="1"/>
            </p:cNvSpPr>
            <p:nvPr/>
          </p:nvSpPr>
          <p:spPr bwMode="auto">
            <a:xfrm>
              <a:off x="6880" y="12437"/>
              <a:ext cx="84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2000">
                  <a:latin typeface="+mn-lt"/>
                  <a:ea typeface="宋体" panose="02010600030101010101" pitchFamily="2" charset="-122"/>
                </a:rPr>
                <a:t>b.o</a:t>
              </a:r>
              <a:endParaRPr kumimoji="0" lang="zh-CN" altLang="zh-CN" sz="4400">
                <a:latin typeface="+mn-lt"/>
                <a:ea typeface="宋体" panose="02010600030101010101" pitchFamily="2" charset="-122"/>
              </a:endParaRPr>
            </a:p>
          </p:txBody>
        </p:sp>
        <p:cxnSp>
          <p:nvCxnSpPr>
            <p:cNvPr id="88082" name="AutoShape 23"/>
            <p:cNvCxnSpPr>
              <a:cxnSpLocks noChangeShapeType="1"/>
            </p:cNvCxnSpPr>
            <p:nvPr/>
          </p:nvCxnSpPr>
          <p:spPr bwMode="auto">
            <a:xfrm>
              <a:off x="8017" y="11713"/>
              <a:ext cx="76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83" name="AutoShape 24"/>
            <p:cNvCxnSpPr>
              <a:cxnSpLocks noChangeShapeType="1"/>
            </p:cNvCxnSpPr>
            <p:nvPr/>
          </p:nvCxnSpPr>
          <p:spPr bwMode="auto">
            <a:xfrm flipV="1">
              <a:off x="8786" y="10484"/>
              <a:ext cx="1" cy="12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84" name="AutoShape 25"/>
            <p:cNvCxnSpPr>
              <a:cxnSpLocks noChangeShapeType="1"/>
            </p:cNvCxnSpPr>
            <p:nvPr/>
          </p:nvCxnSpPr>
          <p:spPr bwMode="auto">
            <a:xfrm flipH="1">
              <a:off x="7060" y="10485"/>
              <a:ext cx="1714" cy="1"/>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8085" name="AutoShape 26"/>
            <p:cNvCxnSpPr>
              <a:cxnSpLocks noChangeShapeType="1"/>
            </p:cNvCxnSpPr>
            <p:nvPr/>
          </p:nvCxnSpPr>
          <p:spPr bwMode="auto">
            <a:xfrm>
              <a:off x="8015" y="11423"/>
              <a:ext cx="92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86" name="AutoShape 27"/>
            <p:cNvCxnSpPr>
              <a:cxnSpLocks noChangeShapeType="1"/>
            </p:cNvCxnSpPr>
            <p:nvPr/>
          </p:nvCxnSpPr>
          <p:spPr bwMode="auto">
            <a:xfrm flipV="1">
              <a:off x="8936" y="9810"/>
              <a:ext cx="1" cy="16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87" name="AutoShape 28"/>
            <p:cNvCxnSpPr>
              <a:cxnSpLocks noChangeShapeType="1"/>
            </p:cNvCxnSpPr>
            <p:nvPr/>
          </p:nvCxnSpPr>
          <p:spPr bwMode="auto">
            <a:xfrm flipH="1">
              <a:off x="7746" y="9809"/>
              <a:ext cx="1190" cy="1"/>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8088" name="AutoShape 29"/>
            <p:cNvCxnSpPr>
              <a:cxnSpLocks noChangeShapeType="1"/>
            </p:cNvCxnSpPr>
            <p:nvPr/>
          </p:nvCxnSpPr>
          <p:spPr bwMode="auto">
            <a:xfrm>
              <a:off x="8015" y="11120"/>
              <a:ext cx="107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89" name="AutoShape 30"/>
            <p:cNvCxnSpPr>
              <a:cxnSpLocks noChangeShapeType="1"/>
            </p:cNvCxnSpPr>
            <p:nvPr/>
          </p:nvCxnSpPr>
          <p:spPr bwMode="auto">
            <a:xfrm flipV="1">
              <a:off x="9090" y="8396"/>
              <a:ext cx="1" cy="27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90" name="AutoShape 31"/>
            <p:cNvCxnSpPr>
              <a:cxnSpLocks noChangeShapeType="1"/>
            </p:cNvCxnSpPr>
            <p:nvPr/>
          </p:nvCxnSpPr>
          <p:spPr bwMode="auto">
            <a:xfrm flipH="1">
              <a:off x="7779" y="8395"/>
              <a:ext cx="1311" cy="1"/>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3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88</a:t>
            </a:fld>
            <a:endParaRPr lang="en-US" altLang="zh-CN" dirty="0"/>
          </a:p>
        </p:txBody>
      </p:sp>
      <p:sp>
        <p:nvSpPr>
          <p:cNvPr id="37" name="标题 4"/>
          <p:cNvSpPr txBox="1">
            <a:spLocks/>
          </p:cNvSpPr>
          <p:nvPr/>
        </p:nvSpPr>
        <p:spPr>
          <a:xfrm>
            <a:off x="838200" y="241301"/>
            <a:ext cx="757237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endParaRPr lang="en-US" altLang="zh-CN" dirty="0"/>
          </a:p>
          <a:p>
            <a:r>
              <a:rPr lang="zh-CN" altLang="en-US" dirty="0"/>
              <a:t> </a:t>
            </a:r>
            <a:r>
              <a:rPr lang="en-US" altLang="zh-CN" dirty="0"/>
              <a:t>—— 5.8.2 </a:t>
            </a:r>
            <a:r>
              <a:rPr lang="zh-CN" altLang="en-US" dirty="0"/>
              <a:t>代码的编译连接与执行过程</a:t>
            </a:r>
          </a:p>
        </p:txBody>
      </p:sp>
    </p:spTree>
    <p:extLst>
      <p:ext uri="{BB962C8B-B14F-4D97-AF65-F5344CB8AC3E}">
        <p14:creationId xmlns:p14="http://schemas.microsoft.com/office/powerpoint/2010/main" val="3140621247"/>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标题 1"/>
          <p:cNvSpPr>
            <a:spLocks noGrp="1"/>
          </p:cNvSpPr>
          <p:nvPr>
            <p:ph type="title"/>
          </p:nvPr>
        </p:nvSpPr>
        <p:spPr>
          <a:xfrm>
            <a:off x="0" y="950913"/>
            <a:ext cx="6704013" cy="954087"/>
          </a:xfrm>
        </p:spPr>
        <p:txBody>
          <a:bodyPr/>
          <a:lstStyle/>
          <a:p>
            <a:pPr algn="l" eaLnBrk="1" hangingPunct="1"/>
            <a:r>
              <a:rPr lang="zh-CN" altLang="en-US" dirty="0"/>
              <a:t>代码的连接与执行</a:t>
            </a:r>
          </a:p>
        </p:txBody>
      </p:sp>
      <p:sp>
        <p:nvSpPr>
          <p:cNvPr id="89091" name="内容占位符 2"/>
          <p:cNvSpPr>
            <a:spLocks noGrp="1"/>
          </p:cNvSpPr>
          <p:nvPr>
            <p:ph idx="1"/>
          </p:nvPr>
        </p:nvSpPr>
        <p:spPr>
          <a:xfrm>
            <a:off x="457200" y="1785938"/>
            <a:ext cx="8258175" cy="4787900"/>
          </a:xfrm>
        </p:spPr>
        <p:txBody>
          <a:bodyPr/>
          <a:lstStyle/>
          <a:p>
            <a:pPr eaLnBrk="1" hangingPunct="1"/>
            <a:r>
              <a:rPr lang="zh-CN" altLang="en-US" sz="2800" dirty="0">
                <a:latin typeface="Consolas" panose="020B0609020204030204" pitchFamily="49" charset="0"/>
                <a:sym typeface="Wingdings" panose="05000000000000000000" pitchFamily="2" charset="2"/>
              </a:rPr>
              <a:t>连接</a:t>
            </a:r>
            <a:endParaRPr lang="en-US" altLang="zh-CN" sz="2800" dirty="0">
              <a:latin typeface="Consolas" panose="020B0609020204030204" pitchFamily="49" charset="0"/>
              <a:sym typeface="Wingdings" panose="05000000000000000000" pitchFamily="2" charset="2"/>
            </a:endParaRPr>
          </a:p>
          <a:p>
            <a:pPr lvl="1" eaLnBrk="1" hangingPunct="1"/>
            <a:r>
              <a:rPr lang="zh-CN" altLang="en-US" sz="2800" dirty="0">
                <a:latin typeface="Consolas" panose="020B0609020204030204" pitchFamily="49" charset="0"/>
                <a:sym typeface="Wingdings" panose="05000000000000000000" pitchFamily="2" charset="2"/>
              </a:rPr>
              <a:t>将各段合并</a:t>
            </a:r>
            <a:endParaRPr lang="en-US" altLang="zh-CN" sz="2800" dirty="0">
              <a:latin typeface="Consolas" panose="020B0609020204030204" pitchFamily="49" charset="0"/>
              <a:sym typeface="Wingdings" panose="05000000000000000000" pitchFamily="2" charset="2"/>
            </a:endParaRPr>
          </a:p>
          <a:p>
            <a:pPr lvl="1" eaLnBrk="1" hangingPunct="1"/>
            <a:r>
              <a:rPr lang="zh-CN" altLang="en-US" sz="2800" dirty="0">
                <a:latin typeface="Consolas" panose="020B0609020204030204" pitchFamily="49" charset="0"/>
                <a:sym typeface="Wingdings" panose="05000000000000000000" pitchFamily="2" charset="2"/>
              </a:rPr>
              <a:t>将符号表综合</a:t>
            </a:r>
            <a:endParaRPr lang="en-US" altLang="zh-CN" sz="2800" dirty="0">
              <a:latin typeface="Consolas" panose="020B0609020204030204" pitchFamily="49" charset="0"/>
              <a:sym typeface="Wingdings" panose="05000000000000000000" pitchFamily="2" charset="2"/>
            </a:endParaRPr>
          </a:p>
          <a:p>
            <a:pPr lvl="1" eaLnBrk="1" hangingPunct="1"/>
            <a:r>
              <a:rPr lang="zh-CN" altLang="en-US" sz="2800" dirty="0">
                <a:latin typeface="Consolas" panose="020B0609020204030204" pitchFamily="49" charset="0"/>
                <a:sym typeface="Wingdings" panose="05000000000000000000" pitchFamily="2" charset="2"/>
              </a:rPr>
              <a:t>根据重定位信息，确定代码中用到的全局地址</a:t>
            </a:r>
            <a:endParaRPr lang="zh-CN" altLang="en-US" sz="2800" dirty="0">
              <a:latin typeface="Consolas" panose="020B0609020204030204" pitchFamily="49" charset="0"/>
            </a:endParaRPr>
          </a:p>
          <a:p>
            <a:pPr eaLnBrk="1" hangingPunct="1"/>
            <a:r>
              <a:rPr lang="zh-CN" altLang="en-US" sz="2800" dirty="0">
                <a:latin typeface="Consolas" panose="020B0609020204030204" pitchFamily="49" charset="0"/>
              </a:rPr>
              <a:t>代码的执行</a:t>
            </a:r>
            <a:endParaRPr lang="en-US" altLang="zh-CN" sz="2800" dirty="0">
              <a:latin typeface="Consolas" panose="020B0609020204030204" pitchFamily="49" charset="0"/>
            </a:endParaRPr>
          </a:p>
          <a:p>
            <a:pPr lvl="1" eaLnBrk="1" hangingPunct="1"/>
            <a:r>
              <a:rPr lang="zh-CN" altLang="en-US" sz="2800" dirty="0">
                <a:latin typeface="Consolas" panose="020B0609020204030204" pitchFamily="49" charset="0"/>
              </a:rPr>
              <a:t>操作系统首先将文件从磁盘读入，初始化各段</a:t>
            </a:r>
            <a:r>
              <a:rPr lang="en-US" altLang="zh-CN" sz="2800" dirty="0">
                <a:latin typeface="Consolas" panose="020B0609020204030204" pitchFamily="49" charset="0"/>
              </a:rPr>
              <a:t>——</a:t>
            </a:r>
            <a:r>
              <a:rPr lang="zh-CN" altLang="en-US" sz="2800" dirty="0">
                <a:latin typeface="Consolas" panose="020B0609020204030204" pitchFamily="49" charset="0"/>
              </a:rPr>
              <a:t>一些静态数据就在此时被初始化</a:t>
            </a:r>
            <a:endParaRPr lang="en-US" altLang="zh-CN" sz="2800" dirty="0">
              <a:latin typeface="Consolas" panose="020B0609020204030204" pitchFamily="49" charset="0"/>
            </a:endParaRPr>
          </a:p>
          <a:p>
            <a:pPr lvl="1" eaLnBrk="1" hangingPunct="1"/>
            <a:r>
              <a:rPr lang="zh-CN" altLang="en-US" sz="2800" dirty="0">
                <a:latin typeface="Consolas" panose="020B0609020204030204" pitchFamily="49" charset="0"/>
              </a:rPr>
              <a:t>从引导代码开始执行，引导代码启动</a:t>
            </a:r>
            <a:r>
              <a:rPr lang="en-US" altLang="zh-CN" sz="2800" dirty="0">
                <a:latin typeface="Consolas" panose="020B0609020204030204" pitchFamily="49" charset="0"/>
              </a:rPr>
              <a:t>main</a:t>
            </a:r>
            <a:r>
              <a:rPr lang="zh-CN" altLang="en-US" sz="2800" dirty="0">
                <a:latin typeface="Consolas" panose="020B0609020204030204" pitchFamily="49" charset="0"/>
              </a:rPr>
              <a:t>，</a:t>
            </a:r>
            <a:r>
              <a:rPr lang="en-US" altLang="zh-CN" sz="2800" dirty="0">
                <a:latin typeface="Consolas" panose="020B0609020204030204" pitchFamily="49" charset="0"/>
              </a:rPr>
              <a:t>main</a:t>
            </a:r>
            <a:r>
              <a:rPr lang="zh-CN" altLang="en-US" sz="2800" dirty="0">
                <a:latin typeface="Consolas" panose="020B0609020204030204" pitchFamily="49" charset="0"/>
              </a:rPr>
              <a:t>返回后，引导代码通知操作系统程序结束</a:t>
            </a:r>
            <a:endParaRPr lang="en-US" altLang="zh-CN" sz="2800" dirty="0">
              <a:latin typeface="Consolas" panose="020B0609020204030204" pitchFamily="49" charset="0"/>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89</a:t>
            </a:fld>
            <a:endParaRPr lang="en-US" altLang="zh-CN" dirty="0"/>
          </a:p>
        </p:txBody>
      </p:sp>
      <p:sp>
        <p:nvSpPr>
          <p:cNvPr id="8" name="标题 4"/>
          <p:cNvSpPr txBox="1">
            <a:spLocks/>
          </p:cNvSpPr>
          <p:nvPr/>
        </p:nvSpPr>
        <p:spPr>
          <a:xfrm>
            <a:off x="838200" y="241301"/>
            <a:ext cx="757237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endParaRPr lang="en-US" altLang="zh-CN" dirty="0"/>
          </a:p>
          <a:p>
            <a:r>
              <a:rPr lang="zh-CN" altLang="en-US" dirty="0"/>
              <a:t> </a:t>
            </a:r>
            <a:r>
              <a:rPr lang="en-US" altLang="zh-CN" dirty="0"/>
              <a:t>—— 5.8.2 </a:t>
            </a:r>
            <a:r>
              <a:rPr lang="zh-CN" altLang="en-US" dirty="0"/>
              <a:t>代码的编译连接与执行过程</a:t>
            </a:r>
          </a:p>
        </p:txBody>
      </p:sp>
    </p:spTree>
    <p:extLst>
      <p:ext uri="{BB962C8B-B14F-4D97-AF65-F5344CB8AC3E}">
        <p14:creationId xmlns:p14="http://schemas.microsoft.com/office/powerpoint/2010/main" val="216426402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0" y="914400"/>
            <a:ext cx="6704013" cy="954087"/>
          </a:xfrm>
        </p:spPr>
        <p:txBody>
          <a:bodyPr/>
          <a:lstStyle/>
          <a:p>
            <a:pPr algn="l" eaLnBrk="1" hangingPunct="1"/>
            <a:r>
              <a:rPr lang="en-US" altLang="zh-CN" dirty="0"/>
              <a:t>5.1.2 </a:t>
            </a:r>
            <a:r>
              <a:rPr lang="zh-CN" altLang="en-US" dirty="0"/>
              <a:t>可见性（续）一般原则：</a:t>
            </a:r>
          </a:p>
        </p:txBody>
      </p:sp>
      <p:sp>
        <p:nvSpPr>
          <p:cNvPr id="20483" name="内容占位符 2"/>
          <p:cNvSpPr>
            <a:spLocks noGrp="1"/>
          </p:cNvSpPr>
          <p:nvPr>
            <p:ph idx="1"/>
          </p:nvPr>
        </p:nvSpPr>
        <p:spPr>
          <a:xfrm>
            <a:off x="457200" y="1819275"/>
            <a:ext cx="8229600" cy="4429125"/>
          </a:xfrm>
        </p:spPr>
        <p:txBody>
          <a:bodyPr/>
          <a:lstStyle/>
          <a:p>
            <a:pPr eaLnBrk="1" hangingPunct="1">
              <a:lnSpc>
                <a:spcPct val="150000"/>
              </a:lnSpc>
            </a:pPr>
            <a:r>
              <a:rPr lang="zh-CN" altLang="en-US" sz="2800" dirty="0"/>
              <a:t>标识符</a:t>
            </a:r>
            <a:r>
              <a:rPr lang="zh-CN" altLang="en-US" sz="2800" dirty="0">
                <a:solidFill>
                  <a:srgbClr val="FF0000"/>
                </a:solidFill>
              </a:rPr>
              <a:t>应声明在先</a:t>
            </a:r>
            <a:r>
              <a:rPr lang="zh-CN" altLang="en-US" sz="2800" dirty="0"/>
              <a:t>，</a:t>
            </a:r>
            <a:r>
              <a:rPr lang="zh-CN" altLang="en-US" sz="2800" dirty="0">
                <a:solidFill>
                  <a:srgbClr val="FF0000"/>
                </a:solidFill>
              </a:rPr>
              <a:t>引用在后</a:t>
            </a:r>
            <a:r>
              <a:rPr lang="zh-CN" altLang="en-US" sz="2800" dirty="0"/>
              <a:t>。</a:t>
            </a:r>
            <a:endParaRPr lang="en-US" altLang="zh-CN" sz="2800" dirty="0"/>
          </a:p>
          <a:p>
            <a:pPr eaLnBrk="1" hangingPunct="1">
              <a:lnSpc>
                <a:spcPct val="150000"/>
              </a:lnSpc>
            </a:pPr>
            <a:r>
              <a:rPr lang="zh-CN" altLang="en-US" sz="2800" dirty="0"/>
              <a:t>如果某个标识符在外层中声明，且在内层中没有同一标识符的声明，则该标识符在内层可见。</a:t>
            </a:r>
          </a:p>
          <a:p>
            <a:pPr eaLnBrk="1" hangingPunct="1">
              <a:lnSpc>
                <a:spcPct val="150000"/>
              </a:lnSpc>
            </a:pPr>
            <a:r>
              <a:rPr lang="zh-CN" altLang="en-US" sz="2800" dirty="0"/>
              <a:t>对于两个嵌套的作用域，如果在内层作用域内声明了与外层作用域中同名的标识符，则外层作用域的标识符在内层不可见。</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a:t>
            </a:fld>
            <a:endParaRPr lang="en-US" altLang="zh-CN" dirty="0"/>
          </a:p>
        </p:txBody>
      </p:sp>
      <p:sp>
        <p:nvSpPr>
          <p:cNvPr id="7" name="标题 4"/>
          <p:cNvSpPr txBox="1">
            <a:spLocks/>
          </p:cNvSpPr>
          <p:nvPr/>
        </p:nvSpPr>
        <p:spPr>
          <a:xfrm>
            <a:off x="933450" y="220663"/>
            <a:ext cx="7143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p>
        </p:txBody>
      </p:sp>
    </p:spTree>
    <p:extLst>
      <p:ext uri="{BB962C8B-B14F-4D97-AF65-F5344CB8AC3E}">
        <p14:creationId xmlns:p14="http://schemas.microsoft.com/office/powerpoint/2010/main" val="2663383406"/>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1219200" y="0"/>
            <a:ext cx="6704013" cy="954087"/>
          </a:xfrm>
        </p:spPr>
        <p:txBody>
          <a:bodyPr/>
          <a:lstStyle/>
          <a:p>
            <a:pPr eaLnBrk="1" hangingPunct="1"/>
            <a:r>
              <a:rPr lang="en-US" altLang="zh-CN"/>
              <a:t>5.9 </a:t>
            </a:r>
            <a:r>
              <a:rPr lang="zh-CN" altLang="en-US"/>
              <a:t>小结</a:t>
            </a:r>
          </a:p>
        </p:txBody>
      </p:sp>
      <p:sp>
        <p:nvSpPr>
          <p:cNvPr id="90115" name="内容占位符 2"/>
          <p:cNvSpPr>
            <a:spLocks noGrp="1"/>
          </p:cNvSpPr>
          <p:nvPr>
            <p:ph idx="1"/>
          </p:nvPr>
        </p:nvSpPr>
        <p:spPr>
          <a:xfrm>
            <a:off x="504825" y="1295400"/>
            <a:ext cx="8029575" cy="4953000"/>
          </a:xfrm>
        </p:spPr>
        <p:txBody>
          <a:bodyPr/>
          <a:lstStyle/>
          <a:p>
            <a:pPr eaLnBrk="1" hangingPunct="1">
              <a:lnSpc>
                <a:spcPct val="150000"/>
              </a:lnSpc>
            </a:pPr>
            <a:r>
              <a:rPr lang="zh-CN" altLang="en-US" sz="2800" dirty="0"/>
              <a:t>主要内容</a:t>
            </a:r>
          </a:p>
          <a:p>
            <a:pPr lvl="1" eaLnBrk="1" hangingPunct="1">
              <a:lnSpc>
                <a:spcPct val="150000"/>
              </a:lnSpc>
            </a:pPr>
            <a:r>
              <a:rPr lang="zh-CN" altLang="en-US" sz="2800" dirty="0"/>
              <a:t>作用域与可见性、对象的生存期、数据的共享与保护、友元、编译预处理命令、多文件结构和工程</a:t>
            </a:r>
          </a:p>
          <a:p>
            <a:pPr eaLnBrk="1" hangingPunct="1">
              <a:lnSpc>
                <a:spcPct val="150000"/>
              </a:lnSpc>
            </a:pPr>
            <a:r>
              <a:rPr lang="zh-CN" altLang="en-US" sz="2800" dirty="0"/>
              <a:t>达到的目标</a:t>
            </a:r>
          </a:p>
          <a:p>
            <a:pPr lvl="1" eaLnBrk="1" hangingPunct="1">
              <a:lnSpc>
                <a:spcPct val="150000"/>
              </a:lnSpc>
            </a:pPr>
            <a:r>
              <a:rPr lang="zh-CN" altLang="en-US" sz="2800" dirty="0"/>
              <a:t>深入理解程序的结构、模块间的关系、数据共享。</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90</a:t>
            </a:fld>
            <a:endParaRPr lang="en-US" altLang="zh-CN" dirty="0"/>
          </a:p>
        </p:txBody>
      </p:sp>
    </p:spTree>
    <p:extLst>
      <p:ext uri="{BB962C8B-B14F-4D97-AF65-F5344CB8AC3E}">
        <p14:creationId xmlns:p14="http://schemas.microsoft.com/office/powerpoint/2010/main" val="371676043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49388" y="30163"/>
            <a:ext cx="6704012" cy="954087"/>
          </a:xfrm>
        </p:spPr>
        <p:txBody>
          <a:bodyPr/>
          <a:lstStyle/>
          <a:p>
            <a:pPr eaLnBrk="1" hangingPunct="1">
              <a:defRPr/>
            </a:pPr>
            <a:r>
              <a:rPr lang="en-US" altLang="zh-CN"/>
              <a:t> </a:t>
            </a:r>
            <a:endParaRPr lang="en-US" altLang="zh-CN" dirty="0"/>
          </a:p>
        </p:txBody>
      </p:sp>
      <p:sp>
        <p:nvSpPr>
          <p:cNvPr id="78851" name="Rectangle 3"/>
          <p:cNvSpPr>
            <a:spLocks noGrp="1" noChangeArrowheads="1"/>
          </p:cNvSpPr>
          <p:nvPr>
            <p:ph type="body" idx="1"/>
          </p:nvPr>
        </p:nvSpPr>
        <p:spPr/>
        <p:txBody>
          <a:bodyPr/>
          <a:lstStyle/>
          <a:p>
            <a:pPr eaLnBrk="1" hangingPunct="1">
              <a:buFont typeface="Wingdings" pitchFamily="2" charset="2"/>
              <a:buNone/>
              <a:defRPr/>
            </a:pPr>
            <a:r>
              <a:rPr lang="en-US" altLang="zh-CN"/>
              <a:t> </a:t>
            </a:r>
            <a:endParaRPr lang="en-US" altLang="zh-CN" dirty="0"/>
          </a:p>
        </p:txBody>
      </p:sp>
      <p:sp>
        <p:nvSpPr>
          <p:cNvPr id="78852" name="Rectangle 4"/>
          <p:cNvSpPr>
            <a:spLocks noRot="1" noChangeArrowheads="1"/>
          </p:cNvSpPr>
          <p:nvPr/>
        </p:nvSpPr>
        <p:spPr bwMode="auto">
          <a:xfrm>
            <a:off x="2743200" y="1676400"/>
            <a:ext cx="5410200" cy="1143000"/>
          </a:xfrm>
          <a:prstGeom prst="rect">
            <a:avLst/>
          </a:prstGeom>
          <a:noFill/>
          <a:ln w="9525">
            <a:noFill/>
            <a:miter lim="800000"/>
            <a:headEnd/>
            <a:tailEnd/>
          </a:ln>
          <a:effectLst/>
        </p:spPr>
        <p:txBody>
          <a:bodyPr anchor="ctr"/>
          <a:lstStyle/>
          <a:p>
            <a:pPr>
              <a:defRPr/>
            </a:pPr>
            <a:r>
              <a:rPr lang="zh-CN" altLang="en-US" sz="9600" b="1">
                <a:solidFill>
                  <a:srgbClr val="FF00FF"/>
                </a:solidFill>
                <a:effectLst>
                  <a:outerShdw blurRad="38100" dist="38100" dir="2700000" algn="tl">
                    <a:srgbClr val="C0C0C0"/>
                  </a:outerShdw>
                </a:effectLst>
                <a:latin typeface="Arial" charset="0"/>
                <a:ea typeface="隶书" pitchFamily="49" charset="-122"/>
              </a:rPr>
              <a:t>谢  谢 ！</a:t>
            </a:r>
            <a:endParaRPr lang="zh-CN" altLang="en-US" sz="9600" b="1" dirty="0">
              <a:solidFill>
                <a:srgbClr val="FF00FF"/>
              </a:solidFill>
              <a:effectLst>
                <a:outerShdw blurRad="38100" dist="38100" dir="2700000" algn="tl">
                  <a:srgbClr val="C0C0C0"/>
                </a:outerShdw>
              </a:effectLst>
              <a:latin typeface="Arial" charset="0"/>
              <a:ea typeface="隶书" pitchFamily="49" charset="-122"/>
            </a:endParaRPr>
          </a:p>
        </p:txBody>
      </p:sp>
      <p:pic>
        <p:nvPicPr>
          <p:cNvPr id="95238" name="Picture 4"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400425"/>
            <a:ext cx="340201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ymzsp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_楷体_GB2312">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mzsp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mzsp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mzsp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mzsp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mzsp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mzsp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mzsp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mzsp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mzsp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mzsp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mzsp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mzsp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ymzsp1 13">
        <a:dk1>
          <a:srgbClr val="000000"/>
        </a:dk1>
        <a:lt1>
          <a:srgbClr val="FFFFFF"/>
        </a:lt1>
        <a:dk2>
          <a:srgbClr val="FFFFFF"/>
        </a:dk2>
        <a:lt2>
          <a:srgbClr val="4B4B4B"/>
        </a:lt2>
        <a:accent1>
          <a:srgbClr val="003399"/>
        </a:accent1>
        <a:accent2>
          <a:srgbClr val="468A4B"/>
        </a:accent2>
        <a:accent3>
          <a:srgbClr val="FFFFFF"/>
        </a:accent3>
        <a:accent4>
          <a:srgbClr val="000000"/>
        </a:accent4>
        <a:accent5>
          <a:srgbClr val="AAADCA"/>
        </a:accent5>
        <a:accent6>
          <a:srgbClr val="3F7D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ymzsp1 14">
        <a:dk1>
          <a:srgbClr val="000000"/>
        </a:dk1>
        <a:lt1>
          <a:srgbClr val="FFFFFF"/>
        </a:lt1>
        <a:dk2>
          <a:srgbClr val="000000"/>
        </a:dk2>
        <a:lt2>
          <a:srgbClr val="B1B1B1"/>
        </a:lt2>
        <a:accent1>
          <a:srgbClr val="003399"/>
        </a:accent1>
        <a:accent2>
          <a:srgbClr val="006600"/>
        </a:accent2>
        <a:accent3>
          <a:srgbClr val="FFFFFF"/>
        </a:accent3>
        <a:accent4>
          <a:srgbClr val="000000"/>
        </a:accent4>
        <a:accent5>
          <a:srgbClr val="AAADCA"/>
        </a:accent5>
        <a:accent6>
          <a:srgbClr val="005C00"/>
        </a:accent6>
        <a:hlink>
          <a:srgbClr val="FD1813"/>
        </a:hlink>
        <a:folHlink>
          <a:srgbClr val="FFB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安胜联演讲模板</Template>
  <TotalTime>30290</TotalTime>
  <Words>7738</Words>
  <Application>Microsoft Office PowerPoint</Application>
  <PresentationFormat>全屏显示(4:3)</PresentationFormat>
  <Paragraphs>1426</Paragraphs>
  <Slides>91</Slides>
  <Notes>41</Notes>
  <HiddenSlides>8</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91</vt:i4>
      </vt:variant>
    </vt:vector>
  </HeadingPairs>
  <TitlesOfParts>
    <vt:vector size="104" baseType="lpstr">
      <vt:lpstr>Monotype Sorts</vt:lpstr>
      <vt:lpstr>方正姚体</vt:lpstr>
      <vt:lpstr>黑体</vt:lpstr>
      <vt:lpstr>华文行楷</vt:lpstr>
      <vt:lpstr>楷体_GB2312</vt:lpstr>
      <vt:lpstr>隶书</vt:lpstr>
      <vt:lpstr>宋体</vt:lpstr>
      <vt:lpstr>Arial</vt:lpstr>
      <vt:lpstr>Consolas</vt:lpstr>
      <vt:lpstr>Georgia</vt:lpstr>
      <vt:lpstr>Times New Roman</vt:lpstr>
      <vt:lpstr>Wingdings</vt:lpstr>
      <vt:lpstr>ymzsp1</vt:lpstr>
      <vt:lpstr>第五章 数据的共享与保护</vt:lpstr>
      <vt:lpstr>目录</vt:lpstr>
      <vt:lpstr>PowerPoint 演示文稿</vt:lpstr>
      <vt:lpstr>5.1.1 作用域——函数原形的作用域</vt:lpstr>
      <vt:lpstr>局部作用域</vt:lpstr>
      <vt:lpstr>类作用域</vt:lpstr>
      <vt:lpstr>文件作用域</vt:lpstr>
      <vt:lpstr>5.1.2 可见性</vt:lpstr>
      <vt:lpstr>5.1.2 可见性（续）一般原则：</vt:lpstr>
      <vt:lpstr>5.2 对象的生存期</vt:lpstr>
      <vt:lpstr>5.2.2 动态生存期</vt:lpstr>
      <vt:lpstr>例5-2 变量的生存期与可见性</vt:lpstr>
      <vt:lpstr>例5-2（续）</vt:lpstr>
      <vt:lpstr>例 5-3 具有静态、动态生存期对象的时钟程序</vt:lpstr>
      <vt:lpstr>PowerPoint 演示文稿</vt:lpstr>
      <vt:lpstr>例5-3 续</vt:lpstr>
      <vt:lpstr>例5-3（续）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例5-4 具有静态数据成员的Point类</vt:lpstr>
      <vt:lpstr>例5-4 静态成员举例</vt:lpstr>
      <vt:lpstr>例5-4 续</vt:lpstr>
      <vt:lpstr>例5-4 （续）</vt:lpstr>
      <vt:lpstr>5.3.2 静态函数成员</vt:lpstr>
      <vt:lpstr>PowerPoint 演示文稿</vt:lpstr>
      <vt:lpstr>PowerPoint 演示文稿</vt:lpstr>
      <vt:lpstr>例5-5具有静态数据、函数成员的 Point类</vt:lpstr>
      <vt:lpstr>例5-5 静态成员举例</vt:lpstr>
      <vt:lpstr>例5-5 （续）</vt:lpstr>
      <vt:lpstr>5.4 类的友元</vt:lpstr>
      <vt:lpstr>PowerPoint 演示文稿</vt:lpstr>
      <vt:lpstr>5.4.1 友元函数</vt:lpstr>
      <vt:lpstr>例5-6 使用友元函数计算两点间的距离</vt:lpstr>
      <vt:lpstr>例5-6 （续）</vt:lpstr>
      <vt:lpstr>PowerPoint 演示文稿</vt:lpstr>
      <vt:lpstr>5.4.2 友元类</vt:lpstr>
      <vt:lpstr>友元类举例</vt:lpstr>
      <vt:lpstr>友元关系是单向的</vt:lpstr>
      <vt:lpstr>5.5.1 常对象</vt:lpstr>
      <vt:lpstr>常对象举例</vt:lpstr>
      <vt:lpstr>5.5.2用const修饰的对象成员</vt:lpstr>
      <vt:lpstr>例5-7  常成员函数举例</vt:lpstr>
      <vt:lpstr>例5-7（续）</vt:lpstr>
      <vt:lpstr>例5-8  常数据成员举例</vt:lpstr>
      <vt:lpstr>例5-8（续）</vt:lpstr>
      <vt:lpstr>5.5.3 常引用</vt:lpstr>
      <vt:lpstr>例5-9  常引用作形参</vt:lpstr>
      <vt:lpstr>例5-9 （续）</vt:lpstr>
      <vt:lpstr>5.6.1 C++程序的一般组织结构</vt:lpstr>
      <vt:lpstr>例 5-10具有静态数据、函数成员的 Point类，多文件组织</vt:lpstr>
      <vt:lpstr>例 5-10（续）</vt:lpstr>
      <vt:lpstr>例 5-10（续）</vt:lpstr>
      <vt:lpstr>例5-10（续）</vt:lpstr>
      <vt:lpstr>外部变量</vt:lpstr>
      <vt:lpstr>外部函数</vt:lpstr>
      <vt:lpstr>将变量和函数限制在编译单元内</vt:lpstr>
      <vt:lpstr>5.6.3 标准C++库</vt:lpstr>
      <vt:lpstr>5.6.4 编译预处理</vt:lpstr>
      <vt:lpstr>条件编译指令——#if 和 #endif</vt:lpstr>
      <vt:lpstr>条件编译指令——#else</vt:lpstr>
      <vt:lpstr>条件编译指令——#elif</vt:lpstr>
      <vt:lpstr>条件编译指令（续）</vt:lpstr>
      <vt:lpstr>条件编译指令（续）</vt:lpstr>
      <vt:lpstr>PowerPoint 演示文稿</vt:lpstr>
      <vt:lpstr>PowerPoint 演示文稿</vt:lpstr>
      <vt:lpstr>5.7综合实例——个人银行账户管理程序</vt:lpstr>
      <vt:lpstr>5.7综合实例——个人银行账户管理程序</vt:lpstr>
      <vt:lpstr>例5-11（续）</vt:lpstr>
      <vt:lpstr>例5-11（续）</vt:lpstr>
      <vt:lpstr>例5-11（续）</vt:lpstr>
      <vt:lpstr>例5-11（续）</vt:lpstr>
      <vt:lpstr>例5-11（续）</vt:lpstr>
      <vt:lpstr>5.8.1 常成员函数的声明原则</vt:lpstr>
      <vt:lpstr>5.8.1 常成员函数的声明原则（续）</vt:lpstr>
      <vt:lpstr>5.8.1 常成员函数的声明原则（续）</vt:lpstr>
      <vt:lpstr>修改后的代码</vt:lpstr>
      <vt:lpstr>代码的编译</vt:lpstr>
      <vt:lpstr>代码的编译（续）</vt:lpstr>
      <vt:lpstr>代码的编译（续）</vt:lpstr>
      <vt:lpstr>代码的连接与执行</vt:lpstr>
      <vt:lpstr>5.9 小结</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dc:creator>
  <cp:lastModifiedBy>Windows 用户</cp:lastModifiedBy>
  <cp:revision>1132</cp:revision>
  <cp:lastPrinted>2015-11-12T05:22:52Z</cp:lastPrinted>
  <dcterms:created xsi:type="dcterms:W3CDTF">1601-01-01T00:00:00Z</dcterms:created>
  <dcterms:modified xsi:type="dcterms:W3CDTF">2018-08-30T08:56:02Z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