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1"/>
  </p:notesMasterIdLst>
  <p:handoutMasterIdLst>
    <p:handoutMasterId r:id="rId102"/>
  </p:handoutMasterIdLst>
  <p:sldIdLst>
    <p:sldId id="319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845" r:id="rId10"/>
    <p:sldId id="846" r:id="rId11"/>
    <p:sldId id="847" r:id="rId12"/>
    <p:sldId id="848" r:id="rId13"/>
    <p:sldId id="849" r:id="rId14"/>
    <p:sldId id="830" r:id="rId15"/>
    <p:sldId id="694" r:id="rId16"/>
    <p:sldId id="831" r:id="rId17"/>
    <p:sldId id="695" r:id="rId18"/>
    <p:sldId id="832" r:id="rId19"/>
    <p:sldId id="833" r:id="rId20"/>
    <p:sldId id="701" r:id="rId21"/>
    <p:sldId id="702" r:id="rId22"/>
    <p:sldId id="703" r:id="rId23"/>
    <p:sldId id="704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8" r:id="rId33"/>
    <p:sldId id="719" r:id="rId34"/>
    <p:sldId id="721" r:id="rId35"/>
    <p:sldId id="722" r:id="rId36"/>
    <p:sldId id="723" r:id="rId37"/>
    <p:sldId id="725" r:id="rId38"/>
    <p:sldId id="726" r:id="rId39"/>
    <p:sldId id="727" r:id="rId40"/>
    <p:sldId id="728" r:id="rId41"/>
    <p:sldId id="729" r:id="rId42"/>
    <p:sldId id="730" r:id="rId43"/>
    <p:sldId id="731" r:id="rId44"/>
    <p:sldId id="732" r:id="rId45"/>
    <p:sldId id="733" r:id="rId46"/>
    <p:sldId id="734" r:id="rId47"/>
    <p:sldId id="735" r:id="rId48"/>
    <p:sldId id="742" r:id="rId49"/>
    <p:sldId id="743" r:id="rId50"/>
    <p:sldId id="744" r:id="rId51"/>
    <p:sldId id="745" r:id="rId52"/>
    <p:sldId id="746" r:id="rId53"/>
    <p:sldId id="747" r:id="rId54"/>
    <p:sldId id="748" r:id="rId55"/>
    <p:sldId id="749" r:id="rId56"/>
    <p:sldId id="755" r:id="rId57"/>
    <p:sldId id="756" r:id="rId58"/>
    <p:sldId id="757" r:id="rId59"/>
    <p:sldId id="758" r:id="rId60"/>
    <p:sldId id="760" r:id="rId61"/>
    <p:sldId id="761" r:id="rId62"/>
    <p:sldId id="771" r:id="rId63"/>
    <p:sldId id="772" r:id="rId64"/>
    <p:sldId id="773" r:id="rId65"/>
    <p:sldId id="774" r:id="rId66"/>
    <p:sldId id="775" r:id="rId67"/>
    <p:sldId id="776" r:id="rId68"/>
    <p:sldId id="777" r:id="rId69"/>
    <p:sldId id="799" r:id="rId70"/>
    <p:sldId id="840" r:id="rId71"/>
    <p:sldId id="841" r:id="rId72"/>
    <p:sldId id="842" r:id="rId73"/>
    <p:sldId id="800" r:id="rId74"/>
    <p:sldId id="801" r:id="rId75"/>
    <p:sldId id="802" r:id="rId76"/>
    <p:sldId id="803" r:id="rId77"/>
    <p:sldId id="804" r:id="rId78"/>
    <p:sldId id="805" r:id="rId79"/>
    <p:sldId id="806" r:id="rId80"/>
    <p:sldId id="839" r:id="rId81"/>
    <p:sldId id="807" r:id="rId82"/>
    <p:sldId id="808" r:id="rId83"/>
    <p:sldId id="809" r:id="rId84"/>
    <p:sldId id="810" r:id="rId85"/>
    <p:sldId id="811" r:id="rId86"/>
    <p:sldId id="812" r:id="rId87"/>
    <p:sldId id="813" r:id="rId88"/>
    <p:sldId id="814" r:id="rId89"/>
    <p:sldId id="815" r:id="rId90"/>
    <p:sldId id="816" r:id="rId91"/>
    <p:sldId id="817" r:id="rId92"/>
    <p:sldId id="818" r:id="rId93"/>
    <p:sldId id="819" r:id="rId94"/>
    <p:sldId id="820" r:id="rId95"/>
    <p:sldId id="821" r:id="rId96"/>
    <p:sldId id="829" r:id="rId97"/>
    <p:sldId id="843" r:id="rId98"/>
    <p:sldId id="844" r:id="rId99"/>
    <p:sldId id="313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FF"/>
    <a:srgbClr val="FF00FF"/>
    <a:srgbClr val="0000FF"/>
    <a:srgbClr val="003870"/>
    <a:srgbClr val="FF0000"/>
    <a:srgbClr val="FFFFCC"/>
    <a:srgbClr val="FFCAC9"/>
    <a:srgbClr val="99FF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4" autoAdjust="0"/>
    <p:restoredTop sz="84462" autoAdjust="0"/>
  </p:normalViewPr>
  <p:slideViewPr>
    <p:cSldViewPr>
      <p:cViewPr varScale="1">
        <p:scale>
          <a:sx n="57" d="100"/>
          <a:sy n="57" d="100"/>
        </p:scale>
        <p:origin x="14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890"/>
    </p:cViewPr>
  </p:sorterViewPr>
  <p:notesViewPr>
    <p:cSldViewPr>
      <p:cViewPr varScale="1">
        <p:scale>
          <a:sx n="47" d="100"/>
          <a:sy n="47" d="100"/>
        </p:scale>
        <p:origin x="-12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F09445-B63D-4A52-923E-4ED83F0314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28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A07FA-3657-4AFB-9347-76548665B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774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4BBEEC-6E0E-4A80-91D9-19B9E314269B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第六章教学设计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这一章介绍的内容是关于如何表示和处理大量数据，包括大量同类型的对象，以及一段连续内存空间中的数据。用数组表示和处理同类型的对象比较容易掌握，而通过指针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地址直接访问内存是一个难点。要使学生理解什么是内存地址，以及需要使用内存地址来访问内存单元的情况。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讲解数组时首先要讲清楚它的用途，数组是用来存储和处理群体数据的一种数据结构。使用数组类型，需要清楚数组元素的存储方式、数组名、下标等概念。数组是由相同类型元素组成的，其元素在内存中是连续存放的，数组名就是数组元素的首地址，是一个常量，而下标标示着元素在数组中的位置序号。需要注意强调的是数组下标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开始，不是从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开始。由于数组的这种特性，访问数组元素时只要写出数组名和下标，系统就可以计算出该元素在内存中的位置，从而操作该元素。因此借助于数组可以通过循环语句按照某种规律依次处理大量数据。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的基本数据类型中没有字符串类型，本章介绍了用字符数组处理字符串的方法。但是要告诉学生，这是从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语言延续过来的方法，它不是一个好的方案，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程序中建议使用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标准库的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string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指针是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C/C++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一个重要特点，也是教学中的一个难点。要使学生很好地理解和使用指针，首先需要使学生对计算机的内存和内存地址等概念有所了解，要知道执行中的程序代码和当前使用的数据都是存放在内存中的。指向对象的指针是对象的地址，指向函数的指针是函数代码的地址。指向类的非静态成员的指针使用起来与一般指针略有不同，因为非静态成员是属于对象的，所以必须通过对象名来访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了指针，使程序员有了更多的灵活性，同时也带来一些不安全因素，增加了程序出错的机会，因此要告诉学生除在十分必要的情况下，程序中尽量不要使用指针。比如，访问数组元素既可以借助于下标也可以利用指针，通常用下标是比较好的选择。但是当需要进行动态内存分配时，就必须使用指针来存放内存地址了。应用动态内存分配技术，使程序可以有效地使用内存空间，但是当对象的成员指向动态分配的内存空间时，就需要为这个类编写具有深拷贝功能的拷贝构造函数，还要在析构函数中记得释放动态分配的空间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使用指针时，要特别提醒学生注意避免空指针操作，也就是指针一定要先初始化再使用。使用数组时，要注意数组名是常量不能被赋值。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第六章重点难点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章介绍了数组、指针与字符串。学习数组时首先要清楚它的用途，数组是用来存储和处理群体数据的一种数据结构。使用数组类型，需要清楚数组元素的存储方式、数组名、下标等概念。数组是由相同类型元素组成的，其元素在内存中是连续存放的，数组名就是数组元素的首地址，是一个常量，而下标标志着元素在数组中的位置序号。需要注意的是数组下标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开始，不是从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开始。由于数组的这种特性，访问数组元素时只要写出数组名和下标，系统就可以计算出该元素在内存中的位置，从而操作该元素。所以借助于数组可以通过循环语句按照某种规律依次处理大量数据。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的基本数据类型中没有字符串类型，本章介绍了用字符数组处理字符串的方法。这是从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语言延续过来的方法，但并不是一个好的方案，在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程序中建议使用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标准库的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string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7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DBD937E-A749-4BF5-90E6-7003E6CAA90C}" type="slidenum">
              <a:rPr lang="en-US" altLang="zh-CN" sz="130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811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EFC3339-E031-4FD8-B27F-AE33F5C2AA42}" type="slidenum">
              <a:rPr lang="en-US" altLang="zh-CN" sz="1300"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66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9C652CA-334A-441B-87D0-8B1EC9423F2A}" type="slidenum">
              <a:rPr lang="en-US" altLang="zh-CN" sz="1300"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规则：行优先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786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11D8AAB-3E1A-4878-ACD4-56148913FE6E}" type="slidenum">
              <a:rPr lang="en-US" altLang="zh-CN" sz="130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52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观察右边代码的</a:t>
            </a:r>
            <a:r>
              <a:rPr lang="en-US" altLang="zh-CN" dirty="0" err="1"/>
              <a:t>ijk</a:t>
            </a:r>
            <a:r>
              <a:rPr lang="zh-CN" altLang="en-US"/>
              <a:t>变化，亦可确定存储顺序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13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F411264-3C67-44DA-B720-2E483270E168}" type="slidenum">
              <a:rPr lang="en-US" altLang="zh-CN" sz="130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把数组作为参数时，一般不指定数组第一维的大小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5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93D2BFE-2AF0-4AED-A1DB-12040FE44F68}" type="slidenum">
              <a:rPr lang="en-US" altLang="zh-CN" sz="1300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51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277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2360227-FDDA-4858-94C6-2A2C62F83929}" type="slidenum">
              <a:rPr lang="en-US" altLang="zh-CN" sz="1300"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*****************</a:t>
            </a:r>
            <a:r>
              <a:rPr lang="en-US" altLang="zh-CN"/>
              <a:t>2012/04/01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878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6A2D8F8-4BC4-48EB-B40C-A60DF7F7315F}" type="slidenum">
              <a:rPr lang="en-US" altLang="zh-CN" sz="1300"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71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0982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9388F41-0A1D-4C34-8973-43480C4C7315}" type="slidenum">
              <a:rPr lang="en-US" altLang="zh-CN" sz="1300"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81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554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860506A-319D-467F-88E9-F3214F99C15A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301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17D8409-6776-4658-824C-1943A21CF523}" type="slidenum">
              <a:rPr lang="en-US" altLang="zh-CN" sz="1300"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对类：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class test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{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public: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test(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j)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{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   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= j;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}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~test()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{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   }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}</a:t>
            </a:r>
            <a:br>
              <a:rPr lang="en-US" altLang="zh-CN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若我想动态生成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对象数组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如下：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test *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t_array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= new test[10];</a:t>
            </a:r>
            <a:br>
              <a:rPr lang="en-US" altLang="zh-CN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可是这么写的话怎么调用构造函数？因为在不同情况下，需要将该数组中对象统一初始化成不同的值。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答案：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没有无参构造函数 没办法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new test[10];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这样声明数组！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19735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2C6E6E0-2DE5-47F4-AD4C-ADDA88ACE1C5}" type="slidenum">
              <a:rPr lang="en-US" altLang="zh-CN" sz="1300"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4211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378A764-C9DC-4A22-B8C8-7373DDE8D274}" type="slidenum">
              <a:rPr lang="en-US" altLang="zh-CN" sz="1300"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2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264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466F4BD-979B-4CC0-AE06-DDA3653592A6}" type="slidenum">
              <a:rPr lang="en-US" altLang="zh-CN" sz="1300"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2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509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8097A8F-6710-4787-944E-90026062A209}" type="slidenum">
              <a:rPr lang="en-US" altLang="zh-CN" sz="1300"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8390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16D23E8-6081-4B40-B1D3-5BAE10D96BA5}" type="slidenum">
              <a:rPr lang="en-US" altLang="zh-CN" sz="1300"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79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BD02F98-6503-4153-B93F-2045848296F9}" type="slidenum">
              <a:rPr lang="en-US" altLang="zh-CN" sz="1300"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097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********************2012/11/07</a:t>
            </a:r>
            <a:endParaRPr lang="zh-CN" altLang="en-US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BEC1C1A-9E5A-40E9-9FA8-321382862F0F}" type="slidenum">
              <a:rPr lang="en-US" altLang="zh-CN" sz="1300"/>
              <a:pPr eaLnBrk="1" hangingPunct="1"/>
              <a:t>32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36362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static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指针是文件作用域，而内部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auto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变量是局部作用域，如果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static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指针指向某一个内部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auto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变量，那么当内部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auto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变量出栈之后就消亡了，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static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指针就会指向一个无意义的地址。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833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</a:rPr>
              <a:t>“地址”中存放的数据类型与指针类型必须相符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dirty="0"/>
              <a:t>解释：例如数据类型是浮点型，那么会拆成尾数和指数两个部分，而一个整型指针指向这个浮点型的数就会出错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9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举例子，全班</a:t>
            </a:r>
            <a:r>
              <a:rPr lang="en-US" altLang="zh-CN" dirty="0"/>
              <a:t>30</a:t>
            </a:r>
            <a:r>
              <a:rPr lang="zh-CN" altLang="en-US" dirty="0"/>
              <a:t>人的分数，</a:t>
            </a:r>
            <a:r>
              <a:rPr lang="en-US" altLang="zh-CN" dirty="0" err="1"/>
              <a:t>int</a:t>
            </a:r>
            <a:r>
              <a:rPr lang="en-US" altLang="zh-CN" dirty="0"/>
              <a:t> grade[30]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构造数据类型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构造数据类型是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根据已定义的一个或多个数据类型用构造的方法来定义的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。也就是说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一个构造类型的值可以分解成若干个“成员”或“元素”。</a:t>
            </a:r>
            <a:r>
              <a:rPr lang="zh-CN" altLang="en-US" dirty="0"/>
              <a:t>每个“成员”都是一个基本数据类型或又是一个构造类型。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324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799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书记负责下的校长责任制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455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指向常量的指针和指针常量的区别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040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21565BB-378E-4D36-B063-7A34FAE13B62}" type="slidenum">
              <a:rPr lang="en-US" altLang="zh-CN" sz="1300"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73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540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8D81EB0-7C94-48CB-84D2-DBD4D5841860}" type="slidenum">
              <a:rPr lang="en-US" altLang="zh-CN" sz="1300"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****************2011/04/19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9948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***********************</a:t>
            </a:r>
            <a:r>
              <a:rPr lang="en-US" altLang="zh-CN"/>
              <a:t>2011/11/09</a:t>
            </a:r>
            <a:endParaRPr lang="zh-CN" altLang="en-US"/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85AD296-8E8C-42D7-84E2-C3D82D695890}" type="slidenum">
              <a:rPr lang="en-US" altLang="zh-CN" sz="1300"/>
              <a:pPr eaLnBrk="1" hangingPunct="1"/>
              <a:t>42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54630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不能写 </a:t>
            </a:r>
            <a:r>
              <a:rPr lang="en-US" altLang="zh-CN" dirty="0">
                <a:cs typeface="Times New Roman" pitchFamily="18" charset="0"/>
              </a:rPr>
              <a:t>a++</a:t>
            </a:r>
            <a:r>
              <a:rPr lang="zh-CN" altLang="en-US" dirty="0"/>
              <a:t>，因为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/>
              <a:t>是数组首地址是常量。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解释：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是一个地址常量，不能被改变！！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7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也可以写成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p+i</a:t>
            </a:r>
            <a:r>
              <a:rPr lang="en-US" altLang="zh-CN" dirty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&lt;&lt;*p++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363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也可以写成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p+i</a:t>
            </a:r>
            <a:r>
              <a:rPr lang="en-US" altLang="zh-CN" dirty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&lt;&lt;*p++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88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Consolas" pitchFamily="49" charset="0"/>
              </a:rPr>
              <a:t>当传递的是地址的时候，形参可以用指针。</a:t>
            </a:r>
            <a:endParaRPr lang="en-US" altLang="zh-CN" dirty="0">
              <a:cs typeface="Consolas" pitchFamily="49" charset="0"/>
            </a:endParaRPr>
          </a:p>
          <a:p>
            <a:r>
              <a:rPr lang="zh-CN" altLang="en-US" dirty="0">
                <a:cs typeface="Consolas" pitchFamily="49" charset="0"/>
              </a:rPr>
              <a:t>与 </a:t>
            </a: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 err="1">
                <a:cs typeface="Consolas" pitchFamily="49" charset="0"/>
              </a:rPr>
              <a:t>splitFloat</a:t>
            </a:r>
            <a:r>
              <a:rPr lang="en-US" altLang="zh-CN" dirty="0">
                <a:cs typeface="Consolas" pitchFamily="49" charset="0"/>
              </a:rPr>
              <a:t>(float x, int &amp;</a:t>
            </a:r>
            <a:r>
              <a:rPr lang="en-US" altLang="zh-CN" dirty="0" err="1">
                <a:cs typeface="Consolas" pitchFamily="49" charset="0"/>
              </a:rPr>
              <a:t>intPart</a:t>
            </a:r>
            <a:r>
              <a:rPr lang="en-US" altLang="zh-CN" dirty="0">
                <a:cs typeface="Consolas" pitchFamily="49" charset="0"/>
              </a:rPr>
              <a:t>, float &amp;</a:t>
            </a:r>
            <a:r>
              <a:rPr lang="en-US" altLang="zh-CN" dirty="0" err="1">
                <a:cs typeface="Consolas" pitchFamily="49" charset="0"/>
              </a:rPr>
              <a:t>fracPart</a:t>
            </a:r>
            <a:r>
              <a:rPr lang="en-US" altLang="zh-CN" dirty="0">
                <a:cs typeface="Consolas" pitchFamily="49" charset="0"/>
              </a:rPr>
              <a:t>) </a:t>
            </a:r>
            <a:r>
              <a:rPr lang="zh-CN" altLang="en-US" dirty="0">
                <a:cs typeface="Consolas" pitchFamily="49" charset="0"/>
              </a:rPr>
              <a:t>有什么区别？</a:t>
            </a:r>
            <a:endParaRPr lang="en-US" altLang="zh-CN" dirty="0">
              <a:cs typeface="Consolas" pitchFamily="49" charset="0"/>
            </a:endParaRPr>
          </a:p>
          <a:p>
            <a:r>
              <a:rPr lang="en-US" altLang="zh-CN" dirty="0"/>
              <a:t>1 </a:t>
            </a:r>
            <a:r>
              <a:rPr lang="zh-CN" altLang="en-US" dirty="0"/>
              <a:t>都传递的是地址；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引用直接使用形参变量，指针需要使用*号进行指向。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5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E192CA6-FBB5-4333-AC42-E39F999662EF}" type="slidenum">
              <a:rPr lang="en-US" altLang="zh-CN" sz="130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595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BFAB645-6CF7-4842-BDF6-2FA230DE5F8A}" type="slidenum">
              <a:rPr lang="en-US" altLang="zh-CN" sz="1300"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4803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3C77D2A-B3C6-4C93-B81F-FCDFE43887B3}" type="slidenum">
              <a:rPr lang="en-US" altLang="zh-CN" sz="1300"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0381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****************</a:t>
            </a:r>
            <a:r>
              <a:rPr lang="en-US" altLang="zh-CN"/>
              <a:t>2012/04/17</a:t>
            </a:r>
            <a:endParaRPr lang="zh-CN" altLang="en-US"/>
          </a:p>
        </p:txBody>
      </p:sp>
      <p:sp>
        <p:nvSpPr>
          <p:cNvPr id="197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AAA49F3-12CA-40A3-97FE-98CE1ADEAFCA}" type="slidenum">
              <a:rPr lang="en-US" altLang="zh-CN" sz="1300"/>
              <a:pPr eaLnBrk="1" hangingPunct="1"/>
              <a:t>56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58498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对象指针在使用前要初始化才能使用。</a:t>
            </a:r>
            <a:endParaRPr lang="en-US" altLang="zh-CN" dirty="0"/>
          </a:p>
          <a:p>
            <a:r>
              <a:rPr lang="zh-CN" altLang="en-US" dirty="0"/>
              <a:t>当类在完整定义之前，不能使用它的对象作为其他类的成员，但可以使用该类的对象指针作为其他类的成员。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24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成员函数如何与特定对象进行关联呢？？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en-US" altLang="zh-CN" dirty="0"/>
              <a:t>Point(int x, int y):x(x),y(y){}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480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但后者无意义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397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DA796A8-5AF5-464B-B264-FC457458D786}" type="slidenum">
              <a:rPr lang="en-US" altLang="zh-CN" sz="1300"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86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(2);</a:t>
            </a:r>
          </a:p>
          <a:p>
            <a:pPr eaLnBrk="1" hangingPunct="1"/>
            <a:r>
              <a:rPr lang="zh-CN" altLang="en-US" b="1" dirty="0"/>
              <a:t>栈上能分配的空间默认很小（</a:t>
            </a:r>
            <a:r>
              <a:rPr lang="en-US" altLang="zh-CN" b="1" dirty="0"/>
              <a:t>1M</a:t>
            </a:r>
            <a:r>
              <a:rPr lang="zh-CN" altLang="en-US" b="1" dirty="0"/>
              <a:t>）</a:t>
            </a:r>
          </a:p>
          <a:p>
            <a:pPr eaLnBrk="1" hangingPunct="1"/>
            <a:r>
              <a:rPr lang="zh-CN" altLang="en-US" dirty="0"/>
              <a:t>使用动态申请的方法，可以再堆上申请比这个远远大得多的内存</a:t>
            </a:r>
          </a:p>
          <a:p>
            <a:pPr eaLnBrk="1" hangingPunct="1"/>
            <a:r>
              <a:rPr lang="zh-CN" altLang="en-US" dirty="0"/>
              <a:t>而且在有些时候，事先，你不知道需要多少空间，使用动态申请的话，可以申请比较合适的大小</a:t>
            </a:r>
          </a:p>
          <a:p>
            <a:pPr eaLnBrk="1" hangingPunct="1"/>
            <a:r>
              <a:rPr lang="zh-CN" altLang="en-US" dirty="0"/>
              <a:t>程序员自己负责在何时用</a:t>
            </a:r>
            <a:r>
              <a:rPr lang="en-US" altLang="zh-CN" dirty="0"/>
              <a:t>free</a:t>
            </a:r>
            <a:r>
              <a:rPr lang="zh-CN" altLang="en-US" dirty="0"/>
              <a:t>或</a:t>
            </a:r>
            <a:r>
              <a:rPr lang="en-US" altLang="zh-CN" dirty="0"/>
              <a:t>delete</a:t>
            </a:r>
            <a:r>
              <a:rPr lang="zh-CN" altLang="en-US" dirty="0"/>
              <a:t>释放内存。动态内存的生存期由程序员决定，使用非常灵活，但如果在堆上分配了空间，就有责任回收它，否则运行的程序会出现内存泄漏 ，频繁地分配和释放不同大小的堆空间将会产生堆内碎块。</a:t>
            </a:r>
          </a:p>
        </p:txBody>
      </p:sp>
    </p:spTree>
    <p:extLst>
      <p:ext uri="{BB962C8B-B14F-4D97-AF65-F5344CB8AC3E}">
        <p14:creationId xmlns:p14="http://schemas.microsoft.com/office/powerpoint/2010/main" val="3460181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A881D8F-F2F3-43D0-A1C8-21F4AE49E54D}" type="slidenum">
              <a:rPr lang="en-US" altLang="zh-CN" sz="1300"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8782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6995BD9-87B5-4C00-B571-205869A7AE0A}" type="slidenum">
              <a:rPr lang="en-US" altLang="zh-CN" sz="1300"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07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栈上能分配的空间默认很小（</a:t>
            </a:r>
            <a:r>
              <a:rPr lang="en-US" altLang="zh-CN" dirty="0"/>
              <a:t>1M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使用动态申请的方法，可以再堆上申请比这个远远大得多的内存</a:t>
            </a:r>
          </a:p>
          <a:p>
            <a:pPr eaLnBrk="1" hangingPunct="1"/>
            <a:r>
              <a:rPr lang="zh-CN" altLang="en-US" dirty="0"/>
              <a:t>而且在有些时候，事先，你不知道需要多少空间，使用动态申请的话，可以申请比较合适的大小</a:t>
            </a:r>
          </a:p>
          <a:p>
            <a:pPr eaLnBrk="1" hangingPunct="1"/>
            <a:r>
              <a:rPr lang="zh-CN" altLang="en-US" dirty="0"/>
              <a:t>程序员自己负责在何时用</a:t>
            </a:r>
            <a:r>
              <a:rPr lang="en-US" altLang="zh-CN" dirty="0"/>
              <a:t>free</a:t>
            </a:r>
            <a:r>
              <a:rPr lang="zh-CN" altLang="en-US" dirty="0"/>
              <a:t>或</a:t>
            </a:r>
            <a:r>
              <a:rPr lang="en-US" altLang="zh-CN" dirty="0"/>
              <a:t>delete</a:t>
            </a:r>
            <a:r>
              <a:rPr lang="zh-CN" altLang="en-US" dirty="0"/>
              <a:t>释放内存。动态内存的生存期由程序员决定，使用非常灵活，但如果在堆上分配了空间，就有责任回收它，否则运行的程序会出现内存泄漏 ，频繁地分配和释放不同大小的堆空间将会产生堆内碎块。</a:t>
            </a:r>
          </a:p>
        </p:txBody>
      </p:sp>
    </p:spTree>
    <p:extLst>
      <p:ext uri="{BB962C8B-B14F-4D97-AF65-F5344CB8AC3E}">
        <p14:creationId xmlns:p14="http://schemas.microsoft.com/office/powerpoint/2010/main" val="8486444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 dirty="0"/>
              <a:t>new  Point[2] </a:t>
            </a:r>
            <a:r>
              <a:rPr lang="zh-CN" altLang="en-US" dirty="0"/>
              <a:t>返回新建数组的首地址。</a:t>
            </a:r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4AE9AA7-327B-40D4-9BC4-559EE82D492B}" type="slidenum">
              <a:rPr lang="en-US" altLang="zh-CN" sz="1300"/>
              <a:pPr eaLnBrk="1" hangingPunct="1"/>
              <a:t>67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4244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D44E4F4-0580-406C-A96F-D85C964C765F}" type="slidenum">
              <a:rPr lang="en-US" altLang="zh-CN" sz="130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151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038129C-90CC-43BC-8561-F948A6126B1D}" type="slidenum">
              <a:rPr lang="en-US" altLang="zh-CN" sz="1300">
                <a:ea typeface="宋体" panose="02010600030101010101" pitchFamily="2" charset="-122"/>
              </a:rPr>
              <a:pPr eaLnBrk="1" hangingPunct="1"/>
              <a:t>68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86706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8EE14E1-9FB2-4B8C-BA14-834F0AE26B3C}" type="slidenum">
              <a:rPr lang="en-US" altLang="zh-CN" sz="1300">
                <a:ea typeface="宋体" panose="02010600030101010101" pitchFamily="2" charset="-122"/>
              </a:rPr>
              <a:pPr eaLnBrk="1" hangingPunct="1"/>
              <a:t>69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19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常量指针：指针指向的内容是常量；</a:t>
            </a:r>
            <a:endParaRPr lang="en-US" altLang="zh-CN" dirty="0"/>
          </a:p>
          <a:p>
            <a:pPr eaLnBrk="1" hangingPunct="1"/>
            <a:r>
              <a:rPr lang="zh-CN" altLang="en-US" dirty="0"/>
              <a:t>指针常量：指针值不可变。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660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FF3399"/>
                </a:solidFill>
              </a:rPr>
              <a:t>char *c=“China”;(“China”</a:t>
            </a:r>
            <a:r>
              <a:rPr lang="zh-CN" altLang="en-US" sz="1200" b="0" dirty="0">
                <a:solidFill>
                  <a:srgbClr val="FF3399"/>
                </a:solidFill>
              </a:rPr>
              <a:t>为</a:t>
            </a:r>
            <a:r>
              <a:rPr lang="zh-CN" altLang="en-US" sz="1200" dirty="0">
                <a:solidFill>
                  <a:srgbClr val="FF0000"/>
                </a:solidFill>
              </a:rPr>
              <a:t>字符常量数组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647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0A357C0-DB42-4F33-8E4C-807B45FA046F}" type="slidenum">
              <a:rPr lang="en-US" altLang="zh-CN" sz="1300">
                <a:ea typeface="宋体" panose="02010600030101010101" pitchFamily="2" charset="-122"/>
              </a:rPr>
              <a:pPr eaLnBrk="1" hangingPunct="1"/>
              <a:t>73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2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8347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DE7B4BA-D3F3-43AC-9131-1DD2D68343EA}" type="slidenum">
              <a:rPr lang="en-US" altLang="zh-CN" sz="1300">
                <a:ea typeface="宋体" panose="02010600030101010101" pitchFamily="2" charset="-122"/>
              </a:rPr>
              <a:pPr eaLnBrk="1" hangingPunct="1"/>
              <a:t>74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40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在函数体内不能修改该指针所指的内容，起到保护作用</a:t>
            </a:r>
            <a:endParaRPr lang="en-US" altLang="zh-CN" dirty="0"/>
          </a:p>
          <a:p>
            <a:pPr eaLnBrk="1" hangingPunct="1"/>
            <a:r>
              <a:rPr lang="zh-CN" altLang="en-US" dirty="0"/>
              <a:t>调用复制构造函数的三种情况：</a:t>
            </a:r>
            <a:endParaRPr lang="en-US" altLang="zh-CN" dirty="0"/>
          </a:p>
          <a:p>
            <a:pPr eaLnBrk="1" hangingPunct="1"/>
            <a:r>
              <a:rPr lang="en-US" altLang="zh-CN" dirty="0"/>
              <a:t>1 a=b;</a:t>
            </a:r>
          </a:p>
          <a:p>
            <a:pPr eaLnBrk="1" hangingPunct="1"/>
            <a:r>
              <a:rPr lang="en-US" altLang="zh-CN" dirty="0"/>
              <a:t>2 f(b);</a:t>
            </a:r>
          </a:p>
          <a:p>
            <a:pPr eaLnBrk="1" hangingPunct="1"/>
            <a:r>
              <a:rPr lang="en-US" altLang="zh-CN" dirty="0"/>
              <a:t>3 a=f(b);</a:t>
            </a:r>
          </a:p>
        </p:txBody>
      </p:sp>
    </p:spTree>
    <p:extLst>
      <p:ext uri="{BB962C8B-B14F-4D97-AF65-F5344CB8AC3E}">
        <p14:creationId xmlns:p14="http://schemas.microsoft.com/office/powerpoint/2010/main" val="3698419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582BDBA-C418-458A-B70B-FAF8C17A831E}" type="slidenum">
              <a:rPr lang="en-US" altLang="zh-CN" sz="1300">
                <a:ea typeface="宋体" panose="02010600030101010101" pitchFamily="2" charset="-122"/>
              </a:rPr>
              <a:pPr eaLnBrk="1" hangingPunct="1"/>
              <a:t>75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3637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**************2012/04/24</a:t>
            </a:r>
            <a:endParaRPr lang="zh-CN" altLang="en-US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C8EE385-77F0-487F-B25D-12CE31FC2ED8}" type="slidenum">
              <a:rPr lang="en-US" altLang="zh-CN" sz="1300"/>
              <a:pPr eaLnBrk="1" hangingPunct="1"/>
              <a:t>81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411874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36AAAE3-D4D4-4091-8CB3-7678B5AB2755}" type="slidenum">
              <a:rPr lang="en-US" altLang="zh-CN" sz="1300">
                <a:ea typeface="宋体" panose="02010600030101010101" pitchFamily="2" charset="-122"/>
              </a:rPr>
              <a:pPr eaLnBrk="1" hangingPunct="1"/>
              <a:t>93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6202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566B053-43A7-4D8E-86E3-2900C819D80C}" type="slidenum">
              <a:rPr lang="en-US" altLang="zh-CN" sz="1300">
                <a:ea typeface="宋体" panose="02010600030101010101" pitchFamily="2" charset="-122"/>
              </a:rPr>
              <a:pPr eaLnBrk="1" hangingPunct="1"/>
              <a:t>94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81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5916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1B140A8-EA4E-4E36-9578-A19D4654DC42}" type="slidenum">
              <a:rPr lang="en-US" altLang="zh-CN" sz="1300">
                <a:ea typeface="宋体" panose="02010600030101010101" pitchFamily="2" charset="-122"/>
              </a:rPr>
              <a:pPr eaLnBrk="1" hangingPunct="1"/>
              <a:t>95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91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373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B7A3F42-E228-4030-A12D-CB204F58596C}" type="slidenum">
              <a:rPr lang="en-US" altLang="zh-CN" sz="1300"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17806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DCD1A38-E4C1-4E69-8803-8D106472AEEE}" type="slidenum">
              <a:rPr lang="en-US" altLang="zh-CN" sz="1300">
                <a:ea typeface="宋体" panose="02010600030101010101" pitchFamily="2" charset="-122"/>
              </a:rPr>
              <a:pPr eaLnBrk="1" hangingPunct="1"/>
              <a:t>96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***********</a:t>
            </a:r>
            <a:r>
              <a:rPr lang="en-US" altLang="zh-CN" dirty="0"/>
              <a:t>2011/04/26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19015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*p[4];   // array of pointers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[4]; // pointer to an array of 4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是指针的数组，每一个数组元素都是整型指针变量；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是数组的指针，他指向的是一个一维数组的地址。他指向的数组有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个元素，每一个元素为整型变量。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p[0]=new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p[1]=new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p[2]=new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p[3]=new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[3][4];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5294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*p[4];   // array of pointers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[4]; // pointer to an array of 4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是指针的数组，每一个数组元素都是整型指针变量；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是数组的指针，他指向的是一个一维数组的地址。他指向的数组有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个元素，每一个元素为整型变量。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*p[4];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p[0]=new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p[1]=new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p[2]=new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p[3]=new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[3];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(*p) [4];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p=new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[3][4];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A07FA-3657-4AFB-9347-76548665BEFD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6705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BE369F-8E7D-4D8F-A661-C6996E6CA1D9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92B0FD3-84AC-44D7-A4F3-4AD033F296EE}" type="slidenum">
              <a:rPr lang="en-US" altLang="zh-CN" sz="130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173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FD17AB3-D09A-46E9-A9DA-EA4A8CFB3C93}" type="slidenum">
              <a:rPr lang="en-US" altLang="zh-CN" sz="130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562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5DAD53B-C817-4FF1-92BA-88DCC0659350}" type="slidenum">
              <a:rPr lang="en-US" altLang="zh-CN" sz="130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253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5715000" y="5943600"/>
            <a:ext cx="3429000" cy="762000"/>
            <a:chOff x="3600" y="3744"/>
            <a:chExt cx="2160" cy="480"/>
          </a:xfrm>
        </p:grpSpPr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3744" y="3984"/>
              <a:ext cx="1920" cy="240"/>
            </a:xfrm>
            <a:prstGeom prst="roundRect">
              <a:avLst>
                <a:gd name="adj" fmla="val 38333"/>
              </a:avLst>
            </a:prstGeom>
            <a:solidFill>
              <a:srgbClr val="FF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600" y="3744"/>
              <a:ext cx="216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Oval 13"/>
          <p:cNvSpPr>
            <a:spLocks noChangeArrowheads="1"/>
          </p:cNvSpPr>
          <p:nvPr userDrawn="1"/>
        </p:nvSpPr>
        <p:spPr bwMode="auto">
          <a:xfrm>
            <a:off x="533400" y="6400800"/>
            <a:ext cx="287338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4"/>
          <p:cNvSpPr>
            <a:spLocks noChangeArrowheads="1"/>
          </p:cNvSpPr>
          <p:nvPr userDrawn="1"/>
        </p:nvSpPr>
        <p:spPr bwMode="auto">
          <a:xfrm>
            <a:off x="152400" y="6400800"/>
            <a:ext cx="287338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 userDrawn="1"/>
        </p:nvSpPr>
        <p:spPr bwMode="auto">
          <a:xfrm>
            <a:off x="931863" y="6400800"/>
            <a:ext cx="287337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6"/>
          <p:cNvSpPr>
            <a:spLocks noChangeArrowheads="1"/>
          </p:cNvSpPr>
          <p:nvPr userDrawn="1"/>
        </p:nvSpPr>
        <p:spPr bwMode="auto">
          <a:xfrm>
            <a:off x="1312863" y="6400800"/>
            <a:ext cx="287337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0" y="3962400"/>
            <a:ext cx="9144000" cy="762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FCAC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5200" cy="895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25"/>
          <p:cNvSpPr txBox="1">
            <a:spLocks noChangeArrowheads="1"/>
          </p:cNvSpPr>
          <p:nvPr userDrawn="1"/>
        </p:nvSpPr>
        <p:spPr bwMode="auto">
          <a:xfrm>
            <a:off x="3475038" y="71438"/>
            <a:ext cx="28956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latin typeface="宋体" pitchFamily="2" charset="-122"/>
              </a:rPr>
              <a:t>信息学院</a:t>
            </a:r>
            <a:endParaRPr lang="en-US" altLang="zh-CN" sz="3200" b="1" dirty="0">
              <a:latin typeface="宋体" pitchFamily="2" charset="-122"/>
            </a:endParaRPr>
          </a:p>
          <a:p>
            <a:pPr eaLnBrk="1" hangingPunct="1">
              <a:defRPr/>
            </a:pPr>
            <a:r>
              <a:rPr lang="en-US" altLang="zh-CN" b="1">
                <a:cs typeface="Times New Roman" pitchFamily="18" charset="0"/>
              </a:rPr>
              <a:t>School of Information</a:t>
            </a:r>
            <a:endParaRPr lang="zh-CN" altLang="en-US" b="1" dirty="0">
              <a:cs typeface="Times New Roman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 r="22052" b="2076"/>
          <a:stretch/>
        </p:blipFill>
        <p:spPr bwMode="auto">
          <a:xfrm>
            <a:off x="6633317" y="-1"/>
            <a:ext cx="2510683" cy="895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"/>
          <a:stretch/>
        </p:blipFill>
        <p:spPr bwMode="auto">
          <a:xfrm>
            <a:off x="3486617" y="4068"/>
            <a:ext cx="3165284" cy="89540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8"/>
          <p:cNvGrpSpPr>
            <a:grpSpLocks/>
          </p:cNvGrpSpPr>
          <p:nvPr userDrawn="1"/>
        </p:nvGrpSpPr>
        <p:grpSpPr bwMode="auto">
          <a:xfrm>
            <a:off x="449263" y="2819400"/>
            <a:ext cx="2065337" cy="1871663"/>
            <a:chOff x="296069" y="2913062"/>
            <a:chExt cx="2066131" cy="1870913"/>
          </a:xfrm>
        </p:grpSpPr>
        <p:grpSp>
          <p:nvGrpSpPr>
            <p:cNvPr id="17" name="组合 29"/>
            <p:cNvGrpSpPr>
              <a:grpSpLocks/>
            </p:cNvGrpSpPr>
            <p:nvPr userDrawn="1"/>
          </p:nvGrpSpPr>
          <p:grpSpPr bwMode="auto">
            <a:xfrm rot="5400000">
              <a:off x="453941" y="2916322"/>
              <a:ext cx="1811337" cy="1804818"/>
              <a:chOff x="1389063" y="2199146"/>
              <a:chExt cx="1811337" cy="1804818"/>
            </a:xfrm>
          </p:grpSpPr>
          <p:sp>
            <p:nvSpPr>
              <p:cNvPr id="21" name="椭圆 20"/>
              <p:cNvSpPr/>
              <p:nvPr userDrawn="1"/>
            </p:nvSpPr>
            <p:spPr>
              <a:xfrm>
                <a:off x="1389063" y="2199014"/>
                <a:ext cx="1810612" cy="1805682"/>
              </a:xfrm>
              <a:prstGeom prst="ellipse">
                <a:avLst/>
              </a:prstGeom>
              <a:solidFill>
                <a:srgbClr val="FFCAC9">
                  <a:alpha val="62000"/>
                </a:srgb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/>
              </a:p>
            </p:txBody>
          </p:sp>
          <p:sp>
            <p:nvSpPr>
              <p:cNvPr id="22" name="Oval 14"/>
              <p:cNvSpPr>
                <a:spLocks noChangeAspect="1" noChangeArrowheads="1"/>
              </p:cNvSpPr>
              <p:nvPr userDrawn="1"/>
            </p:nvSpPr>
            <p:spPr bwMode="auto">
              <a:xfrm>
                <a:off x="1800846" y="358140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15"/>
              <p:cNvSpPr>
                <a:spLocks noChangeAspect="1" noChangeArrowheads="1"/>
              </p:cNvSpPr>
              <p:nvPr userDrawn="1"/>
            </p:nvSpPr>
            <p:spPr bwMode="auto">
              <a:xfrm>
                <a:off x="2072396" y="3731457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16"/>
              <p:cNvSpPr>
                <a:spLocks noChangeAspect="1" noChangeArrowheads="1"/>
              </p:cNvSpPr>
              <p:nvPr userDrawn="1"/>
            </p:nvSpPr>
            <p:spPr bwMode="auto">
              <a:xfrm>
                <a:off x="1628438" y="3352800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13"/>
              <p:cNvSpPr>
                <a:spLocks noChangeAspect="1" noChangeArrowheads="1"/>
              </p:cNvSpPr>
              <p:nvPr userDrawn="1"/>
            </p:nvSpPr>
            <p:spPr bwMode="auto">
              <a:xfrm>
                <a:off x="1584656" y="277645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14"/>
              <p:cNvSpPr>
                <a:spLocks noChangeAspect="1" noChangeArrowheads="1"/>
              </p:cNvSpPr>
              <p:nvPr userDrawn="1"/>
            </p:nvSpPr>
            <p:spPr bwMode="auto">
              <a:xfrm>
                <a:off x="1540625" y="308125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15"/>
              <p:cNvSpPr>
                <a:spLocks noChangeAspect="1" noChangeArrowheads="1"/>
              </p:cNvSpPr>
              <p:nvPr userDrawn="1"/>
            </p:nvSpPr>
            <p:spPr bwMode="auto">
              <a:xfrm>
                <a:off x="1738321" y="2531225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16"/>
              <p:cNvSpPr>
                <a:spLocks noChangeAspect="1" noChangeArrowheads="1"/>
              </p:cNvSpPr>
              <p:nvPr userDrawn="1"/>
            </p:nvSpPr>
            <p:spPr bwMode="auto">
              <a:xfrm>
                <a:off x="1976621" y="2388525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椭圆 17"/>
            <p:cNvSpPr/>
            <p:nvPr userDrawn="1"/>
          </p:nvSpPr>
          <p:spPr>
            <a:xfrm>
              <a:off x="864612" y="3352624"/>
              <a:ext cx="963982" cy="8965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859848" y="3366905"/>
              <a:ext cx="963983" cy="896579"/>
            </a:xfrm>
            <a:prstGeom prst="ellipse">
              <a:avLst/>
            </a:prstGeom>
            <a:solidFill>
              <a:srgbClr val="FFCAC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296069" y="4060365"/>
              <a:ext cx="2066131" cy="72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9" name="组合 41"/>
          <p:cNvGrpSpPr>
            <a:grpSpLocks/>
          </p:cNvGrpSpPr>
          <p:nvPr userDrawn="1"/>
        </p:nvGrpSpPr>
        <p:grpSpPr bwMode="auto">
          <a:xfrm>
            <a:off x="6919913" y="2160588"/>
            <a:ext cx="1357312" cy="1600200"/>
            <a:chOff x="6919754" y="2160994"/>
            <a:chExt cx="1357523" cy="1600286"/>
          </a:xfrm>
        </p:grpSpPr>
        <p:grpSp>
          <p:nvGrpSpPr>
            <p:cNvPr id="30" name="组合 42"/>
            <p:cNvGrpSpPr>
              <a:grpSpLocks/>
            </p:cNvGrpSpPr>
            <p:nvPr userDrawn="1"/>
          </p:nvGrpSpPr>
          <p:grpSpPr bwMode="auto">
            <a:xfrm rot="9901522">
              <a:off x="6991579" y="2211884"/>
              <a:ext cx="1285698" cy="1296356"/>
              <a:chOff x="1389063" y="2199146"/>
              <a:chExt cx="1811337" cy="1804818"/>
            </a:xfrm>
          </p:grpSpPr>
          <p:sp>
            <p:nvSpPr>
              <p:cNvPr id="33" name="椭圆 32"/>
              <p:cNvSpPr/>
              <p:nvPr userDrawn="1"/>
            </p:nvSpPr>
            <p:spPr>
              <a:xfrm>
                <a:off x="1389150" y="2198371"/>
                <a:ext cx="1811868" cy="1805794"/>
              </a:xfrm>
              <a:prstGeom prst="ellipse">
                <a:avLst/>
              </a:prstGeom>
              <a:solidFill>
                <a:srgbClr val="FFCAC9">
                  <a:alpha val="62000"/>
                </a:srgb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/>
              </a:p>
            </p:txBody>
          </p:sp>
          <p:sp>
            <p:nvSpPr>
              <p:cNvPr id="34" name="Oval 14"/>
              <p:cNvSpPr>
                <a:spLocks noChangeAspect="1" noChangeArrowheads="1"/>
              </p:cNvSpPr>
              <p:nvPr userDrawn="1"/>
            </p:nvSpPr>
            <p:spPr bwMode="auto">
              <a:xfrm>
                <a:off x="1800846" y="358140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15"/>
              <p:cNvSpPr>
                <a:spLocks noChangeAspect="1" noChangeArrowheads="1"/>
              </p:cNvSpPr>
              <p:nvPr userDrawn="1"/>
            </p:nvSpPr>
            <p:spPr bwMode="auto">
              <a:xfrm>
                <a:off x="2072396" y="3731457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Oval 16"/>
              <p:cNvSpPr>
                <a:spLocks noChangeAspect="1" noChangeArrowheads="1"/>
              </p:cNvSpPr>
              <p:nvPr userDrawn="1"/>
            </p:nvSpPr>
            <p:spPr bwMode="auto">
              <a:xfrm>
                <a:off x="1628438" y="3352800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Oval 13"/>
              <p:cNvSpPr>
                <a:spLocks noChangeAspect="1" noChangeArrowheads="1"/>
              </p:cNvSpPr>
              <p:nvPr userDrawn="1"/>
            </p:nvSpPr>
            <p:spPr bwMode="auto">
              <a:xfrm>
                <a:off x="1584656" y="277645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" name="Oval 14"/>
              <p:cNvSpPr>
                <a:spLocks noChangeAspect="1" noChangeArrowheads="1"/>
              </p:cNvSpPr>
              <p:nvPr userDrawn="1"/>
            </p:nvSpPr>
            <p:spPr bwMode="auto">
              <a:xfrm>
                <a:off x="1540625" y="3081250"/>
                <a:ext cx="176382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5"/>
              <p:cNvSpPr>
                <a:spLocks noChangeAspect="1" noChangeArrowheads="1"/>
              </p:cNvSpPr>
              <p:nvPr userDrawn="1"/>
            </p:nvSpPr>
            <p:spPr bwMode="auto">
              <a:xfrm>
                <a:off x="1738321" y="2531225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Oval 16"/>
              <p:cNvSpPr>
                <a:spLocks noChangeAspect="1" noChangeArrowheads="1"/>
              </p:cNvSpPr>
              <p:nvPr userDrawn="1"/>
            </p:nvSpPr>
            <p:spPr bwMode="auto">
              <a:xfrm>
                <a:off x="1976621" y="2388525"/>
                <a:ext cx="176379" cy="176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" name="椭圆 30"/>
            <p:cNvSpPr/>
            <p:nvPr userDrawn="1"/>
          </p:nvSpPr>
          <p:spPr>
            <a:xfrm>
              <a:off x="6919754" y="2472161"/>
              <a:ext cx="963762" cy="895398"/>
            </a:xfrm>
            <a:prstGeom prst="ellipse">
              <a:avLst/>
            </a:prstGeom>
            <a:solidFill>
              <a:srgbClr val="FFCAC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 rot="4240671">
              <a:off x="6492731" y="2599131"/>
              <a:ext cx="1600286" cy="724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38596" y="2971800"/>
            <a:ext cx="7334250" cy="633413"/>
          </a:xfrm>
        </p:spPr>
        <p:txBody>
          <a:bodyPr anchor="t"/>
          <a:lstStyle>
            <a:lvl1pPr algn="ctr">
              <a:defRPr sz="3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57462" y="4219575"/>
            <a:ext cx="4029075" cy="962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700" i="1">
                <a:solidFill>
                  <a:srgbClr val="4B4B4B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1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</p:spPr>
        <p:txBody>
          <a:bodyPr anchor="ctr"/>
          <a:lstStyle>
            <a:lvl1pPr algn="ctr">
              <a:defRPr/>
            </a:lvl1pPr>
          </a:lstStyle>
          <a:p>
            <a:fld id="{00A07AC8-BDA1-495E-8DC2-8AF277EB7C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23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7FD0B-BCA6-4849-843E-B2FF4A9C35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4636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131763"/>
            <a:ext cx="2098675" cy="6289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31763"/>
            <a:ext cx="6146800" cy="6289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C7AED-B0B2-4169-B4D6-9DEA14D3F7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6312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387" y="30480"/>
            <a:ext cx="6704013" cy="954087"/>
          </a:xfrm>
        </p:spPr>
        <p:txBody>
          <a:bodyPr/>
          <a:lstStyle>
            <a:lvl1pPr algn="ctr">
              <a:defRPr>
                <a:solidFill>
                  <a:srgbClr val="00387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029575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</p:spPr>
        <p:txBody>
          <a:bodyPr/>
          <a:lstStyle>
            <a:lvl1pPr>
              <a:defRPr/>
            </a:lvl1pPr>
          </a:lstStyle>
          <a:p>
            <a:fld id="{00A07AC8-BDA1-495E-8DC2-8AF277EB7C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9667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51F23-C312-4A87-AF9D-C928830B76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442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6925" y="1555750"/>
            <a:ext cx="3938588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7913" y="1555750"/>
            <a:ext cx="3938587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FA680-E01F-40EF-93B0-C4C848BCD0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4793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D9BD0-E5EF-4ECF-83F9-A8D5B0306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25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BC584-3AAB-4419-AA04-299AA46C97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4529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E5418-7C81-4EBD-925B-BF028AA4F0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3807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DBE32-0723-439D-B534-8744050F47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894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38EE5-3AC3-4EE8-99F1-73B6D8B629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26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52388"/>
            <a:ext cx="5181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029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196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0281D2-3FC1-42C4-99F9-438E78465B14}" type="slidenum">
              <a:rPr lang="en-US" altLang="zh-CN"/>
              <a:pPr/>
              <a:t>‹#›</a:t>
            </a:fld>
            <a:endParaRPr lang="en-US" altLang="zh-CN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FFCAC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150813"/>
            <a:ext cx="731837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单圆角矩形 3"/>
          <p:cNvSpPr/>
          <p:nvPr userDrawn="1"/>
        </p:nvSpPr>
        <p:spPr>
          <a:xfrm flipH="1">
            <a:off x="0" y="152400"/>
            <a:ext cx="1905000" cy="609600"/>
          </a:xfrm>
          <a:prstGeom prst="round1Rect">
            <a:avLst>
              <a:gd name="adj" fmla="val 29734"/>
            </a:avLst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kern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C++</a:t>
            </a:r>
            <a:r>
              <a:rPr lang="zh-CN" altLang="en-US" sz="2800" b="1" kern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</a:t>
            </a:r>
          </a:p>
        </p:txBody>
      </p:sp>
      <p:pic>
        <p:nvPicPr>
          <p:cNvPr id="1033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100013"/>
            <a:ext cx="8191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" name="Oval 13"/>
          <p:cNvSpPr>
            <a:spLocks noChangeArrowheads="1"/>
          </p:cNvSpPr>
          <p:nvPr userDrawn="1"/>
        </p:nvSpPr>
        <p:spPr bwMode="auto">
          <a:xfrm>
            <a:off x="533400" y="6400800"/>
            <a:ext cx="287338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Oval 14"/>
          <p:cNvSpPr>
            <a:spLocks noChangeArrowheads="1"/>
          </p:cNvSpPr>
          <p:nvPr userDrawn="1"/>
        </p:nvSpPr>
        <p:spPr bwMode="auto">
          <a:xfrm>
            <a:off x="152400" y="6400800"/>
            <a:ext cx="287338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Oval 15"/>
          <p:cNvSpPr>
            <a:spLocks noChangeArrowheads="1"/>
          </p:cNvSpPr>
          <p:nvPr userDrawn="1"/>
        </p:nvSpPr>
        <p:spPr bwMode="auto">
          <a:xfrm>
            <a:off x="931863" y="6400800"/>
            <a:ext cx="287337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Oval 16"/>
          <p:cNvSpPr>
            <a:spLocks noChangeArrowheads="1"/>
          </p:cNvSpPr>
          <p:nvPr userDrawn="1"/>
        </p:nvSpPr>
        <p:spPr bwMode="auto">
          <a:xfrm>
            <a:off x="1312863" y="6400800"/>
            <a:ext cx="287337" cy="287338"/>
          </a:xfrm>
          <a:prstGeom prst="ellipse">
            <a:avLst/>
          </a:prstGeom>
          <a:solidFill>
            <a:srgbClr val="FF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4B4B"/>
        </a:buClr>
        <a:buChar char="–"/>
        <a:defRPr sz="20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4B4B"/>
        </a:buClr>
        <a:buChar char="•"/>
        <a:defRPr sz="2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4B4B"/>
        </a:buClr>
        <a:buChar char="–"/>
        <a:defRPr sz="16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4B4B"/>
        </a:buClr>
        <a:buChar char="»"/>
        <a:defRPr sz="1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B4B4B"/>
        </a:buClr>
        <a:buChar char="»"/>
        <a:defRPr sz="1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B4B4B"/>
        </a:buClr>
        <a:buChar char="»"/>
        <a:defRPr sz="1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B4B4B"/>
        </a:buClr>
        <a:buChar char="»"/>
        <a:defRPr sz="1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B4B4B"/>
        </a:buClr>
        <a:buChar char="»"/>
        <a:defRPr sz="1400">
          <a:solidFill>
            <a:srgbClr val="4B4B4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33425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100" dirty="0">
                <a:solidFill>
                  <a:srgbClr val="003870"/>
                </a:solidFill>
                <a:ea typeface="华文行楷" pitchFamily="2" charset="-122"/>
              </a:rPr>
              <a:t>第六章数组  指针与字符串</a:t>
            </a:r>
            <a:endParaRPr lang="zh-CN" altLang="en-US" sz="3000" dirty="0">
              <a:solidFill>
                <a:srgbClr val="003870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557463" y="4219575"/>
            <a:ext cx="4029075" cy="9620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6.1.2 </a:t>
            </a:r>
            <a:r>
              <a:rPr lang="zh-CN" altLang="en-US" dirty="0"/>
              <a:t>数组的存储与初始化</a:t>
            </a:r>
          </a:p>
        </p:txBody>
      </p:sp>
      <p:sp>
        <p:nvSpPr>
          <p:cNvPr id="25604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 dirty="0"/>
              <a:t>例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0063" y="2057400"/>
            <a:ext cx="8077200" cy="3883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defTabSz="938213" eaLnBrk="0" hangingPunct="0">
              <a:lnSpc>
                <a:spcPct val="150000"/>
              </a:lnSpc>
              <a:tabLst>
                <a:tab pos="1343025" algn="r"/>
                <a:tab pos="2867025" algn="r"/>
                <a:tab pos="4391025" algn="r"/>
                <a:tab pos="5915025" algn="r"/>
                <a:tab pos="7439025" algn="r"/>
              </a:tabLst>
              <a:defRPr/>
            </a:pPr>
            <a:r>
              <a:rPr lang="zh-CN" altLang="en-US" sz="2800" b="1" dirty="0"/>
              <a:t>运行结果：</a:t>
            </a:r>
          </a:p>
          <a:p>
            <a:pPr defTabSz="938213" eaLnBrk="0" hangingPunct="0">
              <a:lnSpc>
                <a:spcPct val="150000"/>
              </a:lnSpc>
              <a:tabLst>
                <a:tab pos="1343025" algn="r"/>
                <a:tab pos="2867025" algn="r"/>
                <a:tab pos="4391025" algn="r"/>
                <a:tab pos="5915025" algn="r"/>
                <a:tab pos="7439025" algn="r"/>
              </a:tabLst>
              <a:defRPr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1	1	2	3	5	</a:t>
            </a:r>
          </a:p>
          <a:p>
            <a:pPr defTabSz="938213" eaLnBrk="0" hangingPunct="0">
              <a:lnSpc>
                <a:spcPct val="150000"/>
              </a:lnSpc>
              <a:tabLst>
                <a:tab pos="1343025" algn="r"/>
                <a:tab pos="2867025" algn="r"/>
                <a:tab pos="4391025" algn="r"/>
                <a:tab pos="5915025" algn="r"/>
                <a:tab pos="7439025" algn="r"/>
              </a:tabLst>
              <a:defRPr/>
            </a:pPr>
            <a:r>
              <a:rPr lang="en-US" altLang="zh-CN" sz="2800" b="1" dirty="0"/>
              <a:t>	8	13	21	34	55</a:t>
            </a:r>
          </a:p>
          <a:p>
            <a:pPr defTabSz="938213" eaLnBrk="0" hangingPunct="0">
              <a:lnSpc>
                <a:spcPct val="150000"/>
              </a:lnSpc>
              <a:tabLst>
                <a:tab pos="1343025" algn="r"/>
                <a:tab pos="2867025" algn="r"/>
                <a:tab pos="4391025" algn="r"/>
                <a:tab pos="5915025" algn="r"/>
                <a:tab pos="7439025" algn="r"/>
              </a:tabLst>
              <a:defRPr/>
            </a:pPr>
            <a:r>
              <a:rPr lang="en-US" altLang="zh-CN" sz="2800" b="1" dirty="0"/>
              <a:t>	89	144	233	377	610</a:t>
            </a:r>
          </a:p>
          <a:p>
            <a:pPr defTabSz="938213" eaLnBrk="0" hangingPunct="0">
              <a:lnSpc>
                <a:spcPct val="150000"/>
              </a:lnSpc>
              <a:tabLst>
                <a:tab pos="1343025" algn="r"/>
                <a:tab pos="2867025" algn="r"/>
                <a:tab pos="4391025" algn="r"/>
                <a:tab pos="5915025" algn="r"/>
                <a:tab pos="7439025" algn="r"/>
              </a:tabLst>
              <a:defRPr/>
            </a:pPr>
            <a:r>
              <a:rPr lang="en-US" altLang="zh-CN" sz="2800" b="1" dirty="0"/>
              <a:t>	987	1597	2584	4181	6765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315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8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/>
              <a:t>例</a:t>
            </a:r>
            <a:r>
              <a:rPr kumimoji="1" lang="en-US" altLang="zh-CN"/>
              <a:t>: </a:t>
            </a:r>
            <a:r>
              <a:rPr lang="zh-CN" altLang="en-US"/>
              <a:t>一维数组应用举例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00975" cy="4343400"/>
          </a:xfrm>
        </p:spPr>
        <p:txBody>
          <a:bodyPr/>
          <a:lstStyle/>
          <a:p>
            <a:pPr marL="0" indent="457200" algn="just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zh-CN" altLang="en-US" sz="2800" dirty="0"/>
              <a:t>循环从键盘读入若干组选择题答案，计算并输出每组答案的正确率，直到输入</a:t>
            </a:r>
            <a:r>
              <a:rPr lang="en-US" altLang="zh-CN" sz="2800" dirty="0" err="1">
                <a:cs typeface="Times New Roman" panose="02020603050405020304" pitchFamily="18" charset="0"/>
              </a:rPr>
              <a:t>ctrl+z</a:t>
            </a:r>
            <a:r>
              <a:rPr lang="zh-CN" altLang="en-US" sz="2800" dirty="0"/>
              <a:t>为止。</a:t>
            </a:r>
            <a:endParaRPr lang="en-US" altLang="zh-CN" sz="2800" dirty="0"/>
          </a:p>
          <a:p>
            <a:pPr marL="0" indent="457200" algn="just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zh-CN" altLang="en-US" sz="2800" dirty="0"/>
              <a:t>每组连续输入</a:t>
            </a:r>
            <a:r>
              <a:rPr lang="en-US" altLang="zh-CN" sz="2800" dirty="0">
                <a:cs typeface="Times New Roman" panose="02020603050405020304" pitchFamily="18" charset="0"/>
              </a:rPr>
              <a:t>5</a:t>
            </a:r>
            <a:r>
              <a:rPr lang="zh-CN" altLang="en-US" sz="2800" dirty="0"/>
              <a:t>个答案，每个答案可以是</a:t>
            </a:r>
            <a:r>
              <a:rPr lang="en-US" altLang="zh-CN" sz="2800" dirty="0">
                <a:cs typeface="Times New Roman" panose="02020603050405020304" pitchFamily="18" charset="0"/>
              </a:rPr>
              <a:t>'</a:t>
            </a:r>
            <a:r>
              <a:rPr lang="en-US" altLang="zh-CN" sz="2800" dirty="0" err="1">
                <a:cs typeface="Times New Roman" panose="02020603050405020304" pitchFamily="18" charset="0"/>
              </a:rPr>
              <a:t>a'..'d</a:t>
            </a:r>
            <a:r>
              <a:rPr lang="en-US" altLang="zh-CN" sz="2800" dirty="0">
                <a:cs typeface="Times New Roman" panose="02020603050405020304" pitchFamily="18" charset="0"/>
              </a:rPr>
              <a:t>'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11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6.1.2 </a:t>
            </a:r>
            <a:r>
              <a:rPr lang="zh-CN" altLang="en-US" dirty="0"/>
              <a:t>数组的存储与初始化</a:t>
            </a:r>
          </a:p>
        </p:txBody>
      </p:sp>
    </p:spTree>
    <p:extLst>
      <p:ext uri="{BB962C8B-B14F-4D97-AF65-F5344CB8AC3E}">
        <p14:creationId xmlns:p14="http://schemas.microsoft.com/office/powerpoint/2010/main" val="9564995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 dirty="0"/>
              <a:t>例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033463"/>
            <a:ext cx="7001669" cy="5824537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noProof="1"/>
              <a:t>#</a:t>
            </a:r>
            <a:r>
              <a:rPr lang="en-US" altLang="zh-CN" sz="1600" noProof="1"/>
              <a:t>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  <a:endParaRPr lang="en-US" altLang="zh-CN" sz="1600" noProof="1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const char</a:t>
            </a:r>
            <a:r>
              <a:rPr lang="en-US" altLang="zh-CN" sz="1600" dirty="0"/>
              <a:t> </a:t>
            </a:r>
            <a:r>
              <a:rPr lang="en-US" altLang="zh-CN" sz="1600" noProof="1"/>
              <a:t>key[ ] = {'a','c','b','a','d'};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const int NUM_QUES = 5;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</a:t>
            </a:r>
            <a:r>
              <a:rPr lang="en-US" altLang="zh-CN" sz="1600" noProof="1"/>
              <a:t>char c;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</a:t>
            </a:r>
            <a:r>
              <a:rPr lang="en-US" altLang="zh-CN" sz="1600" noProof="1"/>
              <a:t>int</a:t>
            </a:r>
            <a:r>
              <a:rPr lang="en-US" altLang="zh-CN" sz="1600" dirty="0"/>
              <a:t> </a:t>
            </a:r>
            <a:r>
              <a:rPr lang="en-US" altLang="zh-CN" sz="1600" noProof="1"/>
              <a:t>ques = 0, numCorrect =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</a:t>
            </a:r>
            <a:r>
              <a:rPr lang="en-US" altLang="zh-CN" sz="1600" noProof="1"/>
              <a:t>cout &lt;&lt; "Enter the " &lt;&lt; NUM_QUES &lt;&lt;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		" question tests:" &lt;&lt; endl;</a:t>
            </a:r>
            <a:endParaRPr lang="en-US" altLang="zh-CN" sz="1600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</a:t>
            </a:r>
            <a:r>
              <a:rPr lang="en-US" altLang="zh-CN" sz="1600" noProof="1"/>
              <a:t>while(cin.get(c))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if(c != '\n')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	</a:t>
            </a:r>
            <a:r>
              <a:rPr lang="en-US" altLang="zh-CN" sz="1600" dirty="0"/>
              <a:t>    </a:t>
            </a:r>
            <a:r>
              <a:rPr lang="en-US" altLang="zh-CN" sz="1600" noProof="1"/>
              <a:t>if(c == key[ques])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     numCorrect++;</a:t>
            </a:r>
            <a:r>
              <a:rPr lang="en-US" altLang="zh-CN" sz="1600" dirty="0"/>
              <a:t> </a:t>
            </a:r>
            <a:r>
              <a:rPr lang="en-US" altLang="zh-CN" sz="1600" noProof="1"/>
              <a:t>cout &lt;&lt; "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   } else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     cout&lt;&lt;"*";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   ques++;</a:t>
            </a:r>
            <a:endParaRPr lang="en-US" altLang="zh-CN" sz="1600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  } </a:t>
            </a:r>
            <a:r>
              <a:rPr lang="en-US" altLang="zh-CN" sz="1600" noProof="1"/>
              <a:t>else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  cout &lt;&lt; " Score</a:t>
            </a:r>
            <a:r>
              <a:rPr lang="en-US" altLang="zh-CN" sz="1600" dirty="0"/>
              <a:t> "</a:t>
            </a:r>
            <a:r>
              <a:rPr lang="en-US" altLang="zh-CN" sz="1600" noProof="1"/>
              <a:t> &lt;&lt; static_cast&lt;float&gt;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			(numCorrect)/NUM_QUES*100 &lt;&lt; "%";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noProof="1"/>
              <a:t>ques = 0; </a:t>
            </a:r>
            <a:endParaRPr lang="en-US" altLang="zh-CN" sz="1600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noProof="1"/>
              <a:t>numCorrect =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noProof="1"/>
              <a:t>cout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  }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  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/>
              <a:t>}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12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6.1.2 </a:t>
            </a:r>
            <a:r>
              <a:rPr lang="zh-CN" altLang="en-US" dirty="0"/>
              <a:t>数组的存储与初始化</a:t>
            </a:r>
          </a:p>
        </p:txBody>
      </p:sp>
    </p:spTree>
    <p:extLst>
      <p:ext uri="{BB962C8B-B14F-4D97-AF65-F5344CB8AC3E}">
        <p14:creationId xmlns:p14="http://schemas.microsoft.com/office/powerpoint/2010/main" val="492080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/>
              <a:t>例 </a:t>
            </a:r>
            <a:r>
              <a:rPr kumimoji="1" lang="en-US" altLang="zh-CN"/>
              <a:t>(</a:t>
            </a:r>
            <a:r>
              <a:rPr kumimoji="1" lang="zh-CN" altLang="en-US"/>
              <a:t>续</a:t>
            </a:r>
            <a:r>
              <a:rPr kumimoji="1" lang="en-US" altLang="zh-CN"/>
              <a:t>)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05000"/>
            <a:ext cx="7724775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800" dirty="0">
                <a:latin typeface="宋体" pitchFamily="2" charset="-122"/>
              </a:rPr>
              <a:t>运行结果：</a:t>
            </a:r>
            <a:endParaRPr lang="en-US" altLang="zh-CN" sz="28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acbba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   **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Score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60%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acbad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       Score  100%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abbda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 * **  Score  40%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bdcba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latin typeface="Consolas" pitchFamily="49" charset="0"/>
                <a:cs typeface="Consolas" pitchFamily="49" charset="0"/>
              </a:rPr>
              <a:t>*****  Score  0%</a:t>
            </a:r>
            <a:endParaRPr lang="en-US" altLang="zh-CN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13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6.1.2 </a:t>
            </a:r>
            <a:r>
              <a:rPr lang="zh-CN" altLang="en-US" dirty="0"/>
              <a:t>数组的存储与初始化</a:t>
            </a:r>
          </a:p>
        </p:txBody>
      </p:sp>
    </p:spTree>
    <p:extLst>
      <p:ext uri="{BB962C8B-B14F-4D97-AF65-F5344CB8AC3E}">
        <p14:creationId xmlns:p14="http://schemas.microsoft.com/office/powerpoint/2010/main" val="52079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9248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/>
              <a:t>二维数组的声明及使用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6600"/>
                </a:solidFill>
              </a:rPr>
              <a:t>数据类型  标识符</a:t>
            </a:r>
            <a:r>
              <a:rPr lang="en-US" altLang="zh-CN" sz="2800" dirty="0">
                <a:solidFill>
                  <a:srgbClr val="FF6600"/>
                </a:solidFill>
              </a:rPr>
              <a:t>[</a:t>
            </a:r>
            <a:r>
              <a:rPr lang="zh-CN" altLang="en-US" sz="2800" dirty="0">
                <a:solidFill>
                  <a:srgbClr val="FF6600"/>
                </a:solidFill>
              </a:rPr>
              <a:t>常量表达式</a:t>
            </a:r>
            <a:r>
              <a:rPr lang="en-US" altLang="zh-CN" sz="2800" dirty="0">
                <a:solidFill>
                  <a:srgbClr val="FF6600"/>
                </a:solidFill>
              </a:rPr>
              <a:t>1][</a:t>
            </a:r>
            <a:r>
              <a:rPr lang="zh-CN" altLang="en-US" sz="2800" dirty="0">
                <a:solidFill>
                  <a:srgbClr val="FF6600"/>
                </a:solidFill>
              </a:rPr>
              <a:t>常量表达式</a:t>
            </a:r>
            <a:r>
              <a:rPr lang="en-US" altLang="zh-CN" sz="2800" dirty="0">
                <a:solidFill>
                  <a:srgbClr val="FF6600"/>
                </a:solidFill>
              </a:rPr>
              <a:t>2] …;</a:t>
            </a:r>
          </a:p>
          <a:p>
            <a:pPr marL="0" indent="0" algn="just">
              <a:buClrTx/>
              <a:buFont typeface="Monotype Sort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</a:p>
          <a:p>
            <a:pPr marL="0" indent="0" algn="just">
              <a:buClrTx/>
              <a:buFont typeface="Monotype Sorts" pitchFamily="2" charset="2"/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a[5][3];</a:t>
            </a:r>
          </a:p>
          <a:p>
            <a:pPr marL="0" indent="0" algn="just">
              <a:buClrTx/>
              <a:buFont typeface="Monotype Sorts" pitchFamily="2" charset="2"/>
              <a:buNone/>
            </a:pPr>
            <a:r>
              <a:rPr lang="en-US" altLang="zh-CN" sz="2800" b="0" dirty="0"/>
              <a:t>    </a:t>
            </a:r>
            <a:r>
              <a:rPr lang="zh-CN" altLang="en-US" sz="2800" dirty="0"/>
              <a:t>表示</a:t>
            </a:r>
            <a:r>
              <a:rPr lang="en-US" altLang="zh-CN" sz="2800" dirty="0"/>
              <a:t>a</a:t>
            </a:r>
            <a:r>
              <a:rPr lang="zh-CN" altLang="en-US" sz="2800" dirty="0"/>
              <a:t>为整型二维数组，其中第一维有</a:t>
            </a:r>
            <a:r>
              <a:rPr lang="en-US" altLang="zh-CN" sz="2800" dirty="0"/>
              <a:t>5</a:t>
            </a:r>
            <a:r>
              <a:rPr lang="zh-CN" altLang="en-US" sz="2800" dirty="0"/>
              <a:t>个下标（</a:t>
            </a:r>
            <a:r>
              <a:rPr lang="en-US" altLang="zh-CN" sz="2800" dirty="0"/>
              <a:t>0~4</a:t>
            </a:r>
            <a:r>
              <a:rPr lang="zh-CN" altLang="en-US" sz="2800" dirty="0"/>
              <a:t>），第二维有</a:t>
            </a:r>
            <a:r>
              <a:rPr lang="en-US" altLang="zh-CN" sz="2800" dirty="0"/>
              <a:t>3</a:t>
            </a:r>
            <a:r>
              <a:rPr lang="zh-CN" altLang="en-US" sz="2800" dirty="0"/>
              <a:t>个下标（</a:t>
            </a:r>
            <a:r>
              <a:rPr lang="en-US" altLang="zh-CN" sz="2800" dirty="0"/>
              <a:t>0~2</a:t>
            </a:r>
            <a:r>
              <a:rPr lang="zh-CN" altLang="en-US" sz="2800" dirty="0"/>
              <a:t>），数组元素个数为</a:t>
            </a:r>
            <a:r>
              <a:rPr lang="en-US" altLang="zh-CN" sz="2800" dirty="0"/>
              <a:t>15</a:t>
            </a:r>
            <a:r>
              <a:rPr lang="zh-CN" altLang="en-US" sz="2800" dirty="0"/>
              <a:t>，可以用于存放</a:t>
            </a:r>
            <a:r>
              <a:rPr lang="en-US" altLang="zh-CN" sz="2800" dirty="0"/>
              <a:t>5</a:t>
            </a:r>
            <a:r>
              <a:rPr lang="zh-CN" altLang="en-US" sz="2800" dirty="0"/>
              <a:t>行</a:t>
            </a:r>
            <a:r>
              <a:rPr lang="en-US" altLang="zh-CN" sz="2800" dirty="0"/>
              <a:t>3</a:t>
            </a:r>
            <a:r>
              <a:rPr lang="zh-CN" altLang="en-US" sz="2800" dirty="0"/>
              <a:t>列的整型数据表格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945357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885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0" y="945357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899444"/>
            <a:ext cx="8029575" cy="434895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二维数组的存储</a:t>
            </a:r>
            <a:endParaRPr lang="en-US" altLang="zh-CN" sz="2800" dirty="0"/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按行存放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例如：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float a[3][4];</a:t>
            </a: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br>
              <a:rPr lang="zh-CN" altLang="en-US" sz="2800" dirty="0">
                <a:solidFill>
                  <a:srgbClr val="99FFCC"/>
                </a:solidFill>
              </a:rPr>
            </a:br>
            <a:endParaRPr lang="en-US" altLang="zh-CN" sz="2800" dirty="0">
              <a:solidFill>
                <a:srgbClr val="99FFCC"/>
              </a:solidFill>
            </a:endParaRP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109537" lvl="1" indent="0" eaLnBrk="1" fontAlgn="auto" hangingPunct="1">
              <a:spcAft>
                <a:spcPts val="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其中数组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的存储顺序为：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65125" lvl="1" indent="-255588" eaLnBrk="1" fontAlgn="auto" hangingPunct="1">
              <a:spcAft>
                <a:spcPts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/>
            </a:pPr>
            <a:endParaRPr lang="zh-CN" altLang="en-US" sz="2800" dirty="0">
              <a:solidFill>
                <a:srgbClr val="99FFCC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800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endParaRPr lang="zh-CN" altLang="en-US" sz="2800" dirty="0"/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1752600" y="3657600"/>
            <a:ext cx="5943600" cy="2308225"/>
            <a:chOff x="576" y="1652"/>
            <a:chExt cx="3360" cy="1454"/>
          </a:xfrm>
        </p:grpSpPr>
        <p:sp>
          <p:nvSpPr>
            <p:cNvPr id="22536" name="Freeform 10"/>
            <p:cNvSpPr>
              <a:spLocks/>
            </p:cNvSpPr>
            <p:nvPr/>
          </p:nvSpPr>
          <p:spPr bwMode="auto">
            <a:xfrm>
              <a:off x="2016" y="1824"/>
              <a:ext cx="97" cy="481"/>
            </a:xfrm>
            <a:custGeom>
              <a:avLst/>
              <a:gdLst>
                <a:gd name="T0" fmla="*/ 96 w 97"/>
                <a:gd name="T1" fmla="*/ 0 h 481"/>
                <a:gd name="T2" fmla="*/ 0 w 97"/>
                <a:gd name="T3" fmla="*/ 0 h 481"/>
                <a:gd name="T4" fmla="*/ 0 w 97"/>
                <a:gd name="T5" fmla="*/ 480 h 481"/>
                <a:gd name="T6" fmla="*/ 96 w 97"/>
                <a:gd name="T7" fmla="*/ 48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81"/>
                <a:gd name="T14" fmla="*/ 97 w 97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81">
                  <a:moveTo>
                    <a:pt x="96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12699" cap="rnd">
              <a:solidFill>
                <a:srgbClr val="00FF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2537" name="Text Box 11"/>
            <p:cNvSpPr txBox="1">
              <a:spLocks noChangeArrowheads="1"/>
            </p:cNvSpPr>
            <p:nvPr/>
          </p:nvSpPr>
          <p:spPr bwMode="auto">
            <a:xfrm>
              <a:off x="2112" y="1652"/>
              <a:ext cx="182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a[0]——a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00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01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02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03</a:t>
              </a:r>
            </a:p>
            <a:p>
              <a:pPr eaLnBrk="1" hangingPunct="1"/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a[1]——a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10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11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12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13</a:t>
              </a:r>
              <a:b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</a:b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a[2]——a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20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21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22</a:t>
              </a:r>
              <a:r>
                <a:rPr lang="en-US" altLang="zh-CN" dirty="0">
                  <a:solidFill>
                    <a:srgbClr val="00B050"/>
                  </a:solidFill>
                  <a:latin typeface="+mn-lt"/>
                  <a:ea typeface="+mn-ea"/>
                </a:rPr>
                <a:t> a</a:t>
              </a:r>
              <a:r>
                <a:rPr lang="en-US" altLang="zh-CN" baseline="-25000" dirty="0">
                  <a:solidFill>
                    <a:srgbClr val="00B050"/>
                  </a:solidFill>
                  <a:latin typeface="+mn-lt"/>
                  <a:ea typeface="+mn-ea"/>
                </a:rPr>
                <a:t>23</a:t>
              </a:r>
            </a:p>
          </p:txBody>
        </p:sp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1728" y="1885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B05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576" y="1892"/>
              <a:ext cx="1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B050"/>
                  </a:solidFill>
                  <a:latin typeface="+mn-lt"/>
                  <a:ea typeface="+mn-ea"/>
                </a:rPr>
                <a:t>可以理解为</a:t>
              </a:r>
              <a:r>
                <a:rPr lang="zh-CN" altLang="en-US" dirty="0">
                  <a:solidFill>
                    <a:srgbClr val="009999"/>
                  </a:solidFill>
                  <a:latin typeface="+mn-lt"/>
                  <a:ea typeface="+mn-ea"/>
                </a:rPr>
                <a:t>：</a:t>
              </a:r>
            </a:p>
          </p:txBody>
        </p:sp>
      </p:grp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371600" y="5701288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00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01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02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03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10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11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12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13   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20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21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22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 a</a:t>
            </a:r>
            <a:r>
              <a:rPr lang="en-US" altLang="zh-CN" baseline="-25000" dirty="0">
                <a:solidFill>
                  <a:srgbClr val="00B050"/>
                </a:solidFill>
                <a:latin typeface="+mn-lt"/>
                <a:ea typeface="+mn-ea"/>
              </a:rPr>
              <a:t>23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15</a:t>
            </a:fld>
            <a:endParaRPr lang="en-US" altLang="zh-CN" dirty="0"/>
          </a:p>
        </p:txBody>
      </p:sp>
      <p:sp>
        <p:nvSpPr>
          <p:cNvPr id="14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4951891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1828800" y="18524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latin typeface="+mn-lt"/>
              </a:rPr>
              <a:t>1 Byte</a:t>
            </a:r>
            <a:endParaRPr lang="zh-CN" altLang="en-US" dirty="0">
              <a:latin typeface="+mn-lt"/>
            </a:endParaRP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1828800" y="21572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828800" y="24620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1828800" y="27668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828800" y="30716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1828800" y="33764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1828800" y="36812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1828800" y="39860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1828800" y="42908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1828800" y="45956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1828800" y="49004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1828800" y="52052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1828800" y="55100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1828800" y="58148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1828800" y="61196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6" name="Rectangle 18"/>
          <p:cNvSpPr>
            <a:spLocks noChangeArrowheads="1"/>
          </p:cNvSpPr>
          <p:nvPr/>
        </p:nvSpPr>
        <p:spPr bwMode="auto">
          <a:xfrm>
            <a:off x="1828800" y="6424448"/>
            <a:ext cx="1828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7" name="AutoShape 19"/>
          <p:cNvSpPr>
            <a:spLocks/>
          </p:cNvSpPr>
          <p:nvPr/>
        </p:nvSpPr>
        <p:spPr bwMode="auto">
          <a:xfrm>
            <a:off x="1524000" y="185244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8" name="AutoShape 20"/>
          <p:cNvSpPr>
            <a:spLocks/>
          </p:cNvSpPr>
          <p:nvPr/>
        </p:nvSpPr>
        <p:spPr bwMode="auto">
          <a:xfrm>
            <a:off x="1524000" y="307164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29" name="AutoShape 21"/>
          <p:cNvSpPr>
            <a:spLocks/>
          </p:cNvSpPr>
          <p:nvPr/>
        </p:nvSpPr>
        <p:spPr bwMode="auto">
          <a:xfrm>
            <a:off x="1524000" y="429084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30" name="AutoShape 22"/>
          <p:cNvSpPr>
            <a:spLocks/>
          </p:cNvSpPr>
          <p:nvPr/>
        </p:nvSpPr>
        <p:spPr bwMode="auto">
          <a:xfrm>
            <a:off x="1524000" y="5586248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31" name="Text Box 23"/>
          <p:cNvSpPr txBox="1">
            <a:spLocks noChangeArrowheads="1"/>
          </p:cNvSpPr>
          <p:nvPr/>
        </p:nvSpPr>
        <p:spPr bwMode="auto">
          <a:xfrm>
            <a:off x="76200" y="3452648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+mn-lt"/>
              </a:rPr>
              <a:t>iarr[0][1]</a:t>
            </a:r>
          </a:p>
        </p:txBody>
      </p:sp>
      <p:sp>
        <p:nvSpPr>
          <p:cNvPr id="683032" name="Text Box 24"/>
          <p:cNvSpPr txBox="1">
            <a:spLocks noChangeArrowheads="1"/>
          </p:cNvSpPr>
          <p:nvPr/>
        </p:nvSpPr>
        <p:spPr bwMode="auto">
          <a:xfrm>
            <a:off x="76200" y="2385848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+mn-lt"/>
              </a:rPr>
              <a:t>iarr[0][0]</a:t>
            </a:r>
          </a:p>
        </p:txBody>
      </p:sp>
      <p:sp>
        <p:nvSpPr>
          <p:cNvPr id="683033" name="Text Box 25"/>
          <p:cNvSpPr txBox="1">
            <a:spLocks noChangeArrowheads="1"/>
          </p:cNvSpPr>
          <p:nvPr/>
        </p:nvSpPr>
        <p:spPr bwMode="auto">
          <a:xfrm>
            <a:off x="76200" y="4671848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+mn-lt"/>
              </a:rPr>
              <a:t>iarr[1][0]</a:t>
            </a:r>
          </a:p>
        </p:txBody>
      </p:sp>
      <p:sp>
        <p:nvSpPr>
          <p:cNvPr id="683034" name="Text Box 26"/>
          <p:cNvSpPr txBox="1">
            <a:spLocks noChangeArrowheads="1"/>
          </p:cNvSpPr>
          <p:nvPr/>
        </p:nvSpPr>
        <p:spPr bwMode="auto">
          <a:xfrm>
            <a:off x="76200" y="5891048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+mn-lt"/>
              </a:rPr>
              <a:t>iarr[1][1]</a:t>
            </a:r>
          </a:p>
        </p:txBody>
      </p:sp>
      <p:sp>
        <p:nvSpPr>
          <p:cNvPr id="683035" name="AutoShape 27"/>
          <p:cNvSpPr>
            <a:spLocks/>
          </p:cNvSpPr>
          <p:nvPr/>
        </p:nvSpPr>
        <p:spPr bwMode="auto">
          <a:xfrm>
            <a:off x="3657600" y="1852448"/>
            <a:ext cx="838200" cy="2438400"/>
          </a:xfrm>
          <a:prstGeom prst="rightBrace">
            <a:avLst>
              <a:gd name="adj1" fmla="val 2424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36" name="AutoShape 28"/>
          <p:cNvSpPr>
            <a:spLocks/>
          </p:cNvSpPr>
          <p:nvPr/>
        </p:nvSpPr>
        <p:spPr bwMode="auto">
          <a:xfrm>
            <a:off x="3657600" y="4290848"/>
            <a:ext cx="838200" cy="2438400"/>
          </a:xfrm>
          <a:prstGeom prst="rightBrace">
            <a:avLst>
              <a:gd name="adj1" fmla="val 2424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83037" name="Text Box 29"/>
          <p:cNvSpPr txBox="1">
            <a:spLocks noChangeArrowheads="1"/>
          </p:cNvSpPr>
          <p:nvPr/>
        </p:nvSpPr>
        <p:spPr bwMode="auto">
          <a:xfrm>
            <a:off x="4572000" y="2843048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iarr[0]</a:t>
            </a:r>
          </a:p>
        </p:txBody>
      </p:sp>
      <p:sp>
        <p:nvSpPr>
          <p:cNvPr id="683038" name="Text Box 30"/>
          <p:cNvSpPr txBox="1">
            <a:spLocks noChangeArrowheads="1"/>
          </p:cNvSpPr>
          <p:nvPr/>
        </p:nvSpPr>
        <p:spPr bwMode="auto">
          <a:xfrm>
            <a:off x="4648200" y="5205248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iarr[1]</a:t>
            </a:r>
          </a:p>
        </p:txBody>
      </p: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6172200" y="274918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sz="2800" b="1" dirty="0" err="1">
                <a:solidFill>
                  <a:srgbClr val="FF0000"/>
                </a:solidFill>
                <a:latin typeface="+mn-lt"/>
              </a:rPr>
              <a:t>iarr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[2][2]</a:t>
            </a:r>
          </a:p>
        </p:txBody>
      </p:sp>
      <p:sp>
        <p:nvSpPr>
          <p:cNvPr id="683040" name="Rectangle 32"/>
          <p:cNvSpPr>
            <a:spLocks noChangeArrowheads="1"/>
          </p:cNvSpPr>
          <p:nvPr/>
        </p:nvSpPr>
        <p:spPr bwMode="auto">
          <a:xfrm>
            <a:off x="5943600" y="3681248"/>
            <a:ext cx="1447800" cy="8382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latin typeface="+mn-lt"/>
              </a:rPr>
              <a:t>iarr[0][0]</a:t>
            </a:r>
          </a:p>
        </p:txBody>
      </p:sp>
      <p:sp>
        <p:nvSpPr>
          <p:cNvPr id="683041" name="Rectangle 33"/>
          <p:cNvSpPr>
            <a:spLocks noChangeArrowheads="1"/>
          </p:cNvSpPr>
          <p:nvPr/>
        </p:nvSpPr>
        <p:spPr bwMode="auto">
          <a:xfrm>
            <a:off x="7391400" y="3681248"/>
            <a:ext cx="1447800" cy="8382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latin typeface="+mn-lt"/>
              </a:rPr>
              <a:t>iarr[0][1]</a:t>
            </a:r>
          </a:p>
        </p:txBody>
      </p:sp>
      <p:sp>
        <p:nvSpPr>
          <p:cNvPr id="683042" name="Rectangle 34"/>
          <p:cNvSpPr>
            <a:spLocks noChangeArrowheads="1"/>
          </p:cNvSpPr>
          <p:nvPr/>
        </p:nvSpPr>
        <p:spPr bwMode="auto">
          <a:xfrm>
            <a:off x="5943600" y="4519448"/>
            <a:ext cx="1447800" cy="8382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latin typeface="+mn-lt"/>
              </a:rPr>
              <a:t>iarr[1][0]</a:t>
            </a:r>
          </a:p>
        </p:txBody>
      </p:sp>
      <p:sp>
        <p:nvSpPr>
          <p:cNvPr id="683043" name="Rectangle 35"/>
          <p:cNvSpPr>
            <a:spLocks noChangeArrowheads="1"/>
          </p:cNvSpPr>
          <p:nvPr/>
        </p:nvSpPr>
        <p:spPr bwMode="auto">
          <a:xfrm>
            <a:off x="7391400" y="4519448"/>
            <a:ext cx="1447800" cy="8382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latin typeface="+mn-lt"/>
              </a:rPr>
              <a:t>iarr[1][1]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0" y="945357"/>
            <a:ext cx="67040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l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219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6.1.2 </a:t>
            </a:r>
            <a:r>
              <a:rPr lang="zh-CN" altLang="en-US"/>
              <a:t>数组的存储与初始化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812" y="1910912"/>
            <a:ext cx="8586788" cy="4489888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二维数组的初始化</a:t>
            </a:r>
            <a:r>
              <a:rPr lang="en-US" altLang="zh-CN" sz="2800" dirty="0"/>
              <a:t>	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将所有数据写在一个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{}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内，按顺序赋值</a:t>
            </a: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static int a[3][4]={1,2,3,4,5,6,7,8,9,10,11,12};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分行给二维数组赋初值</a:t>
            </a: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static int a[3][4] ={{1,2,3,4},{5,6,7,8},{9,10,11,12}};</a:t>
            </a: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可以对部分元素赋初值</a:t>
            </a: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8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static int a[3][4]={{1},{0,6},{0,0,11}};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17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1316599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AutoShape 3"/>
          <p:cNvSpPr>
            <a:spLocks noChangeArrowheads="1"/>
          </p:cNvSpPr>
          <p:nvPr/>
        </p:nvSpPr>
        <p:spPr bwMode="auto">
          <a:xfrm>
            <a:off x="457200" y="2314766"/>
            <a:ext cx="228600" cy="228600"/>
          </a:xfrm>
          <a:prstGeom prst="flowChartExtra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987698" y="216951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</a:rPr>
              <a:t>可以将高维数组看成由数组构成的数组</a:t>
            </a:r>
            <a:endParaRPr lang="zh-CN" altLang="en-US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911498" y="2897379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+mn-lt"/>
                <a:ea typeface="+mn-ea"/>
              </a:rPr>
              <a:t>如在二维数组中每一行是个一维数组</a:t>
            </a:r>
            <a:endParaRPr lang="zh-CN" altLang="en-US" sz="2800" dirty="0">
              <a:solidFill>
                <a:srgbClr val="660066"/>
              </a:solidFill>
              <a:latin typeface="+mn-lt"/>
              <a:ea typeface="+mn-ea"/>
            </a:endParaRPr>
          </a:p>
        </p:txBody>
      </p:sp>
      <p:sp>
        <p:nvSpPr>
          <p:cNvPr id="686086" name="AutoShape 6"/>
          <p:cNvSpPr>
            <a:spLocks noChangeArrowheads="1"/>
          </p:cNvSpPr>
          <p:nvPr/>
        </p:nvSpPr>
        <p:spPr bwMode="auto">
          <a:xfrm>
            <a:off x="457200" y="4343400"/>
            <a:ext cx="228600" cy="228600"/>
          </a:xfrm>
          <a:prstGeom prst="flowChartExtra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86087" name="Text Box 7"/>
          <p:cNvSpPr txBox="1">
            <a:spLocks noChangeArrowheads="1"/>
          </p:cNvSpPr>
          <p:nvPr/>
        </p:nvSpPr>
        <p:spPr bwMode="auto">
          <a:xfrm>
            <a:off x="911498" y="4158155"/>
            <a:ext cx="7162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+mn-lt"/>
                <a:ea typeface="+mn-ea"/>
              </a:rPr>
              <a:t>三维数组可看成多个二维数组组成的正方体，二维数组的个数是立方体的高度，每一个二维数组是立方体的一个面，在二维数组的平面上有行有列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945357"/>
            <a:ext cx="67040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l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35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animBg="1"/>
      <p:bldP spid="686084" grpId="0" autoUpdateAnimBg="0"/>
      <p:bldP spid="686085" grpId="0" autoUpdateAnimBg="0"/>
      <p:bldP spid="686086" grpId="0" animBg="1"/>
      <p:bldP spid="6860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81000" y="183898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例：</a:t>
            </a:r>
            <a:r>
              <a:rPr lang="en-US" altLang="zh-CN" sz="2800" b="1" dirty="0" err="1">
                <a:latin typeface="+mn-lt"/>
                <a:ea typeface="+mn-ea"/>
              </a:rPr>
              <a:t>int</a:t>
            </a:r>
            <a:r>
              <a:rPr lang="en-US" altLang="zh-CN" sz="2800" b="1" dirty="0">
                <a:latin typeface="+mn-lt"/>
                <a:ea typeface="+mn-ea"/>
              </a:rPr>
              <a:t> a[2][3][4]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304800" y="2433145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计算机的内存是一维遍址的，多维数组必然要转化为一维方式存储。多维数组按维次序存储，越右边的下标变化越快</a:t>
            </a:r>
          </a:p>
        </p:txBody>
      </p:sp>
      <p:grpSp>
        <p:nvGrpSpPr>
          <p:cNvPr id="687108" name="Group 4"/>
          <p:cNvGrpSpPr>
            <a:grpSpLocks/>
          </p:cNvGrpSpPr>
          <p:nvPr/>
        </p:nvGrpSpPr>
        <p:grpSpPr bwMode="auto">
          <a:xfrm>
            <a:off x="6324600" y="1371600"/>
            <a:ext cx="2362200" cy="2274888"/>
            <a:chOff x="3696" y="432"/>
            <a:chExt cx="1488" cy="1433"/>
          </a:xfrm>
        </p:grpSpPr>
        <p:sp>
          <p:nvSpPr>
            <p:cNvPr id="687109" name="AutoShape 5"/>
            <p:cNvSpPr>
              <a:spLocks noChangeArrowheads="1"/>
            </p:cNvSpPr>
            <p:nvPr/>
          </p:nvSpPr>
          <p:spPr bwMode="auto">
            <a:xfrm>
              <a:off x="3888" y="432"/>
              <a:ext cx="1248" cy="1248"/>
            </a:xfrm>
            <a:prstGeom prst="cube">
              <a:avLst>
                <a:gd name="adj" fmla="val 250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7110" name="Line 6"/>
            <p:cNvSpPr>
              <a:spLocks noChangeShapeType="1"/>
            </p:cNvSpPr>
            <p:nvPr/>
          </p:nvSpPr>
          <p:spPr bwMode="auto">
            <a:xfrm>
              <a:off x="4224" y="4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7111" name="Line 7"/>
            <p:cNvSpPr>
              <a:spLocks noChangeShapeType="1"/>
            </p:cNvSpPr>
            <p:nvPr/>
          </p:nvSpPr>
          <p:spPr bwMode="auto">
            <a:xfrm>
              <a:off x="4224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7112" name="Line 8"/>
            <p:cNvSpPr>
              <a:spLocks noChangeShapeType="1"/>
            </p:cNvSpPr>
            <p:nvPr/>
          </p:nvSpPr>
          <p:spPr bwMode="auto">
            <a:xfrm flipH="1">
              <a:off x="3888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7113" name="Text Box 9"/>
            <p:cNvSpPr txBox="1">
              <a:spLocks noChangeArrowheads="1"/>
            </p:cNvSpPr>
            <p:nvPr/>
          </p:nvSpPr>
          <p:spPr bwMode="auto">
            <a:xfrm>
              <a:off x="3696" y="105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2</a:t>
              </a:r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687114" name="Text Box 10"/>
            <p:cNvSpPr txBox="1">
              <a:spLocks noChangeArrowheads="1"/>
            </p:cNvSpPr>
            <p:nvPr/>
          </p:nvSpPr>
          <p:spPr bwMode="auto">
            <a:xfrm>
              <a:off x="4944" y="144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3</a:t>
              </a:r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687115" name="Text Box 11"/>
            <p:cNvSpPr txBox="1">
              <a:spLocks noChangeArrowheads="1"/>
            </p:cNvSpPr>
            <p:nvPr/>
          </p:nvSpPr>
          <p:spPr bwMode="auto">
            <a:xfrm>
              <a:off x="4272" y="1632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4</a:t>
              </a:r>
              <a:endParaRPr lang="en-US" altLang="zh-CN">
                <a:latin typeface="+mn-lt"/>
                <a:ea typeface="+mn-ea"/>
              </a:endParaRPr>
            </a:p>
          </p:txBody>
        </p:sp>
      </p:grp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381000" y="3733800"/>
            <a:ext cx="57912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a[0][0][0]     a[0][0][1]      a[0][0][2]      a[0][0][3]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a[0][1][0]     a[0][1][1]      a[0][1][2]      a[0][1][3]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a[0][2][0]     a[0][2][1]      a[0][2][2]      a[0][2][3]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a[1][0][0]     a[1][0][1]      a[1][0][2]      a[1][0][3]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a[1][1][0]     a[1][1][1]      a[1][1][2]      a[1][1][3]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+mn-lt"/>
                <a:ea typeface="+mn-ea"/>
              </a:rPr>
              <a:t>a[1][2][0]     a[1][2][1]      a[1][2][2]      a[1][2][3]</a:t>
            </a:r>
            <a:r>
              <a:rPr lang="en-US" altLang="zh-CN" sz="2000" dirty="0">
                <a:latin typeface="+mn-lt"/>
                <a:ea typeface="+mn-ea"/>
              </a:rPr>
              <a:t>     </a:t>
            </a:r>
          </a:p>
        </p:txBody>
      </p: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2971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3300"/>
                </a:solidFill>
                <a:latin typeface="+mn-lt"/>
                <a:ea typeface="+mn-ea"/>
              </a:rPr>
              <a:t>可理解成：</a:t>
            </a:r>
            <a:endParaRPr lang="zh-CN" altLang="en-US" sz="2000" b="1" dirty="0">
              <a:latin typeface="+mn-lt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</a:t>
            </a: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for(</a:t>
            </a:r>
            <a:r>
              <a:rPr lang="en-US" altLang="zh-CN" sz="2000" b="1" dirty="0" err="1">
                <a:solidFill>
                  <a:srgbClr val="663300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=0;i&lt;2;i++)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        for(j=0;j&lt;3;j++)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            for(k=0;k&lt;4;k++)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                a[</a:t>
            </a:r>
            <a:r>
              <a:rPr lang="en-US" altLang="zh-CN" sz="2000" b="1" dirty="0" err="1">
                <a:solidFill>
                  <a:srgbClr val="663300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>
                <a:solidFill>
                  <a:srgbClr val="663300"/>
                </a:solidFill>
                <a:latin typeface="+mn-lt"/>
                <a:ea typeface="+mn-ea"/>
              </a:rPr>
              <a:t>][j][k]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945357"/>
            <a:ext cx="67040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l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214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autoUpdateAnimBg="0"/>
      <p:bldP spid="687107" grpId="0" autoUpdateAnimBg="0"/>
      <p:bldP spid="687116" grpId="0" autoUpdateAnimBg="0"/>
      <p:bldP spid="6871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704013" cy="954087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467600" cy="49339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6.1 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6.2 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6.3  </a:t>
            </a:r>
            <a:r>
              <a:rPr lang="zh-CN" altLang="en-US" sz="2800" dirty="0">
                <a:solidFill>
                  <a:srgbClr val="FF0000"/>
                </a:solidFill>
              </a:rPr>
              <a:t>动态内存分配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6.6  </a:t>
            </a:r>
            <a:r>
              <a:rPr lang="zh-CN" altLang="en-US" sz="2800" dirty="0">
                <a:solidFill>
                  <a:srgbClr val="FF0000"/>
                </a:solidFill>
              </a:rPr>
              <a:t>字符串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/>
              <a:t>6.7  </a:t>
            </a:r>
            <a:r>
              <a:rPr lang="zh-CN" altLang="en-US" sz="2800" dirty="0"/>
              <a:t>综合实例</a:t>
            </a:r>
            <a:r>
              <a:rPr lang="en-US" altLang="zh-CN" sz="2800" dirty="0"/>
              <a:t>——</a:t>
            </a:r>
            <a:r>
              <a:rPr lang="zh-CN" altLang="en-US" sz="2800" dirty="0"/>
              <a:t>个人银行账户管理程序</a:t>
            </a: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/>
              <a:t>6.8  </a:t>
            </a:r>
            <a:r>
              <a:rPr lang="zh-CN" altLang="en-US" sz="2800" dirty="0"/>
              <a:t>深度探索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800" dirty="0"/>
              <a:t>6.9  </a:t>
            </a:r>
            <a:r>
              <a:rPr lang="zh-CN" altLang="en-US" sz="2800" dirty="0"/>
              <a:t>小结</a:t>
            </a:r>
          </a:p>
          <a:p>
            <a:pPr marL="0" indent="0" eaLnBrk="1" hangingPunct="1">
              <a:lnSpc>
                <a:spcPct val="100000"/>
              </a:lnSpc>
              <a:buFont typeface="Georgia" panose="02040502050405020303" pitchFamily="18" charset="0"/>
              <a:buNone/>
            </a:pPr>
            <a:endParaRPr lang="en-US" altLang="zh-CN" sz="280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62664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2970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6.1.3 </a:t>
            </a:r>
            <a:r>
              <a:rPr lang="zh-CN" altLang="en-US"/>
              <a:t>数组作为函数参数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05000"/>
            <a:ext cx="78009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数组元素作实参，与单个变量一样。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数组名作参数，形、实参数都应是数组名，类型要一样，传送的是数组首地址。对形参数组的改变会直接影响到实参数组。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8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4510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/>
              <a:t>例</a:t>
            </a:r>
            <a:r>
              <a:rPr kumimoji="1" lang="en-US" altLang="zh-CN"/>
              <a:t>6-2 </a:t>
            </a:r>
            <a:r>
              <a:rPr lang="zh-CN" altLang="en-US"/>
              <a:t>使用数组名作为函数参数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48575" cy="4343400"/>
          </a:xfrm>
        </p:spPr>
        <p:txBody>
          <a:bodyPr/>
          <a:lstStyle/>
          <a:p>
            <a:pPr marL="0" indent="457200" algn="just" eaLnBrk="1" hangingPunct="1">
              <a:lnSpc>
                <a:spcPct val="130000"/>
              </a:lnSpc>
              <a:buFont typeface="Georgia" panose="02040502050405020303" pitchFamily="18" charset="0"/>
              <a:buNone/>
            </a:pPr>
            <a:r>
              <a:rPr lang="zh-CN" altLang="en-US" sz="2800" dirty="0"/>
              <a:t>主函数中初始化一个矩阵并将每个元素都输出，然后调用子函数，分别计算每一行的元素之和，将和直接存放在每行的第一个元素中，返回主函数之后输出各行元素的和。</a:t>
            </a: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28163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6.1.3 </a:t>
            </a:r>
            <a:r>
              <a:rPr lang="zh-CN" altLang="en-US" dirty="0"/>
              <a:t>数组作为函数参数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498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905000"/>
            <a:ext cx="7923213" cy="447675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void rowSum(int a[][4], int nRow) {</a:t>
            </a:r>
            <a:endParaRPr lang="en-US" altLang="en-US" noProof="1">
              <a:ea typeface="宋体" panose="02010600030101010101" pitchFamily="2" charset="-122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noProof="1">
                <a:ea typeface="宋体" panose="02010600030101010101" pitchFamily="2" charset="-122"/>
              </a:rPr>
              <a:t>	</a:t>
            </a:r>
            <a:r>
              <a:rPr lang="en-US" altLang="zh-CN" noProof="1"/>
              <a:t>for (int i = 0; i &lt; nRow; i++)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	for(int j = 1; j &lt; 4; j++)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		a[i][0] += a[i][j];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}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int main() {	//</a:t>
            </a:r>
            <a:r>
              <a:rPr lang="zh-CN" altLang="en-US" noProof="1"/>
              <a:t>主函数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noProof="1"/>
              <a:t>int table[3][4] = {{1, 2, 3, 4},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{2, 3, 4, 5}, {3, 4, 5, 6}};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//</a:t>
            </a:r>
            <a:r>
              <a:rPr lang="zh-CN" altLang="en-US" noProof="1"/>
              <a:t>声明并初始化数组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noProof="1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 dirty="0"/>
              <a:t>例</a:t>
            </a:r>
            <a:r>
              <a:rPr kumimoji="1" lang="en-US" altLang="zh-CN" dirty="0"/>
              <a:t>6-2 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22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28163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6.1.3 </a:t>
            </a:r>
            <a:r>
              <a:rPr lang="zh-CN" altLang="en-US" dirty="0"/>
              <a:t>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7133764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1" y="1905000"/>
            <a:ext cx="7923212" cy="447675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noProof="1"/>
              <a:t> //</a:t>
            </a:r>
            <a:r>
              <a:rPr lang="zh-CN" altLang="en-US" noProof="1"/>
              <a:t>输出数组元素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noProof="1"/>
              <a:t>for (int i = 0; i &lt; 3; i++)	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noProof="1">
                <a:ea typeface="宋体" panose="02010600030101010101" pitchFamily="2" charset="-122"/>
              </a:rPr>
              <a:t>		</a:t>
            </a:r>
            <a:r>
              <a:rPr lang="en-US" altLang="zh-CN" noProof="1"/>
              <a:t>for (int j = 0; j &lt; 4; j++)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		cout &lt;&lt; table[i][j] &lt;&lt; "  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	cout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rowSum(table, 3);	//</a:t>
            </a:r>
            <a:r>
              <a:rPr lang="zh-CN" altLang="en-US" noProof="1"/>
              <a:t>调用子函数，计算各行和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noProof="1"/>
              <a:t>  //</a:t>
            </a:r>
            <a:r>
              <a:rPr lang="zh-CN" altLang="en-US" noProof="1"/>
              <a:t>输出计算结果</a:t>
            </a:r>
            <a:endParaRPr lang="zh-CN" altLang="zh-CN" noProof="1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noProof="1"/>
              <a:t>for (int i = 0; i &lt; 3; i++)	</a:t>
            </a:r>
            <a:endParaRPr lang="en-US" altLang="en-US" noProof="1">
              <a:ea typeface="宋体" panose="02010600030101010101" pitchFamily="2" charset="-122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noProof="1">
                <a:ea typeface="宋体" panose="02010600030101010101" pitchFamily="2" charset="-122"/>
              </a:rPr>
              <a:t>		</a:t>
            </a:r>
            <a:r>
              <a:rPr lang="en-US" altLang="zh-CN" noProof="1"/>
              <a:t>cout &lt;&lt; "Sum of row " &lt;&lt; i &lt;&lt; " is " &lt;&lt; table[i][0]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}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 dirty="0"/>
              <a:t>例</a:t>
            </a:r>
            <a:r>
              <a:rPr kumimoji="1" lang="en-US" altLang="zh-CN" dirty="0"/>
              <a:t>6-2 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23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28163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6.1.3 </a:t>
            </a:r>
            <a:r>
              <a:rPr lang="zh-CN" altLang="en-US" dirty="0"/>
              <a:t>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0807689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/>
              <a:t>例</a:t>
            </a:r>
            <a:r>
              <a:rPr kumimoji="1" lang="en-US" altLang="zh-CN"/>
              <a:t>6-2 (</a:t>
            </a:r>
            <a:r>
              <a:rPr kumimoji="1" lang="zh-CN" altLang="en-US"/>
              <a:t>续</a:t>
            </a:r>
            <a:r>
              <a:rPr kumimoji="1" lang="en-US" altLang="zh-CN"/>
              <a:t>)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2000" y="1905000"/>
            <a:ext cx="7648575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800" dirty="0"/>
              <a:t>运行结果：</a:t>
            </a:r>
            <a:endParaRPr lang="en-US" altLang="zh-CN" sz="2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800" noProof="1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800" noProof="1">
                <a:cs typeface="Consolas" pitchFamily="49" charset="0"/>
              </a:rPr>
              <a:t>1   2   3   4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800" noProof="1">
                <a:cs typeface="Consolas" pitchFamily="49" charset="0"/>
              </a:rPr>
              <a:t>2   3   4   5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800" noProof="1">
                <a:cs typeface="Consolas" pitchFamily="49" charset="0"/>
              </a:rPr>
              <a:t>3   4   5   6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cs typeface="Consolas" pitchFamily="49" charset="0"/>
              </a:rPr>
              <a:t>Sum of row 0 is 10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cs typeface="Consolas" pitchFamily="49" charset="0"/>
              </a:rPr>
              <a:t>Sum of row 1 is 14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noProof="1">
                <a:cs typeface="Consolas" pitchFamily="49" charset="0"/>
              </a:rPr>
              <a:t>Sum of row 2 is 18</a:t>
            </a:r>
            <a:endParaRPr lang="en-US" altLang="zh-CN" sz="2800" dirty="0">
              <a:cs typeface="Consolas" pitchFamily="49" charset="0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6.1.3 </a:t>
            </a:r>
            <a:r>
              <a:rPr lang="zh-CN" altLang="en-US" dirty="0"/>
              <a:t>数组作为函数参数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2567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34820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6.1.4 </a:t>
            </a:r>
            <a:r>
              <a:rPr lang="zh-CN" altLang="en-US" dirty="0"/>
              <a:t>对象数组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78771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声明</a:t>
            </a:r>
            <a:r>
              <a:rPr lang="en-US" altLang="zh-CN" sz="2800" dirty="0"/>
              <a:t>: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类名    数组名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元素个数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；</a:t>
            </a:r>
            <a:endParaRPr lang="en-US" altLang="zh-CN" sz="28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访问方法：</a:t>
            </a:r>
            <a:endParaRPr lang="en-US" altLang="zh-CN" sz="2800" dirty="0"/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通过下标访问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             数组名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下标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].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成员名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endParaRPr lang="en-US" altLang="zh-C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28823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对象数组初始化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78771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数组中每一个元素对象被创建时，系统都会调用类构造函数初始化该对象。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通过初始化列表赋值。</a:t>
            </a:r>
            <a:endParaRPr lang="en-US" altLang="zh-CN" sz="2800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800" dirty="0">
                <a:solidFill>
                  <a:srgbClr val="00B050"/>
                </a:solidFill>
              </a:rPr>
              <a:t>例：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Point a[2]={Point(1,2),Point(3,4)};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如果没有为数组元素指定显式初始值，数组元素便使用默认值初始化（调用缺省构造函数）。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8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8428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0" y="970756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数组元素所属类的构造函数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05000"/>
            <a:ext cx="7824787" cy="4495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不声明构造函数，则采用缺省构造函数。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各元素对象的初值要求为相同的值时，可以声明具有默认形参值的构造函数。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各元素对象的初值要求为不同的值时，需要声明带形参的构造函数。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当数组中每一个对象被删除时，系统都要调用一次析构函数。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27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38588685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6-3 </a:t>
            </a:r>
            <a:r>
              <a:rPr lang="zh-CN" altLang="en-US" dirty="0"/>
              <a:t>对象数组应用举例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8029575" cy="4953000"/>
          </a:xfrm>
          <a:solidFill>
            <a:srgbClr val="85FFFF"/>
          </a:solidFill>
        </p:spPr>
        <p:txBody>
          <a:bodyPr>
            <a:norm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//</a:t>
            </a:r>
            <a:r>
              <a:rPr lang="en-US" altLang="zh-CN" sz="2000" noProof="1">
                <a:solidFill>
                  <a:schemeClr val="accent3"/>
                </a:solidFill>
                <a:cs typeface="Consolas" pitchFamily="49" charset="0"/>
              </a:rPr>
              <a:t>Point.h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#ifndef _POINT_H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#define _POINT_H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noProof="1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class </a:t>
            </a:r>
            <a:r>
              <a:rPr lang="en-US" altLang="zh-CN" sz="2000" noProof="1">
                <a:solidFill>
                  <a:schemeClr val="accent3"/>
                </a:solidFill>
                <a:cs typeface="Consolas" pitchFamily="49" charset="0"/>
              </a:rPr>
              <a:t>Point</a:t>
            </a:r>
            <a:r>
              <a:rPr lang="en-US" altLang="zh-CN" sz="2000" noProof="1">
                <a:cs typeface="Consolas" pitchFamily="49" charset="0"/>
              </a:rPr>
              <a:t> {	//</a:t>
            </a:r>
            <a:r>
              <a:rPr lang="zh-CN" altLang="en-US" sz="2000" noProof="1">
                <a:cs typeface="Consolas" pitchFamily="49" charset="0"/>
              </a:rPr>
              <a:t>类的定义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public:		//</a:t>
            </a:r>
            <a:r>
              <a:rPr lang="zh-CN" altLang="en-US" sz="2000" noProof="1">
                <a:cs typeface="Consolas" pitchFamily="49" charset="0"/>
              </a:rPr>
              <a:t>外部接口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noProof="1">
                <a:cs typeface="Consolas" pitchFamily="49" charset="0"/>
              </a:rPr>
              <a:t>	</a:t>
            </a:r>
            <a:r>
              <a:rPr lang="en-US" altLang="zh-CN" sz="2000" noProof="1">
                <a:solidFill>
                  <a:srgbClr val="FF0000"/>
                </a:solidFill>
                <a:cs typeface="Consolas" pitchFamily="49" charset="0"/>
              </a:rPr>
              <a:t>Point();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FF0000"/>
                </a:solidFill>
                <a:cs typeface="Consolas" pitchFamily="49" charset="0"/>
              </a:rPr>
              <a:t>	Point(int x, int y);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FF0000"/>
                </a:solidFill>
                <a:cs typeface="Consolas" pitchFamily="49" charset="0"/>
              </a:rPr>
              <a:t>	~Point();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void move(int newX,int newY);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int getX() const { return x; 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int getY() const { return y; 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static void showCount();	//</a:t>
            </a:r>
            <a:r>
              <a:rPr lang="zh-CN" altLang="en-US" sz="2000" noProof="1">
                <a:cs typeface="Consolas" pitchFamily="49" charset="0"/>
              </a:rPr>
              <a:t>静态函数成员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private:				//</a:t>
            </a:r>
            <a:r>
              <a:rPr lang="zh-CN" altLang="en-US" sz="2000" noProof="1">
                <a:cs typeface="Consolas" pitchFamily="49" charset="0"/>
              </a:rPr>
              <a:t>私有数据成员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noProof="1">
                <a:cs typeface="Consolas" pitchFamily="49" charset="0"/>
              </a:rPr>
              <a:t>	</a:t>
            </a:r>
            <a:r>
              <a:rPr lang="en-US" altLang="zh-CN" sz="2000" noProof="1">
                <a:cs typeface="Consolas" pitchFamily="49" charset="0"/>
              </a:rPr>
              <a:t>int x, y;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};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#endif	//_POINT_H</a:t>
            </a:r>
            <a:endParaRPr lang="en-US" altLang="zh-CN" sz="2000" dirty="0"/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000" dirty="0">
              <a:cs typeface="Consolas" pitchFamily="49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28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32658744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6-3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" y="1828800"/>
            <a:ext cx="8029575" cy="4876800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//</a:t>
            </a:r>
            <a:r>
              <a:rPr lang="en-US" altLang="zh-CN" sz="1800" noProof="1">
                <a:solidFill>
                  <a:schemeClr val="accent3"/>
                </a:solidFill>
                <a:cs typeface="Consolas" pitchFamily="49" charset="0"/>
              </a:rPr>
              <a:t>Point.cpp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#include &lt;iostream&gt;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#include "Point.h"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using namespace std;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Point::</a:t>
            </a:r>
            <a:r>
              <a:rPr lang="en-US" altLang="zh-CN" sz="1800" noProof="1">
                <a:solidFill>
                  <a:srgbClr val="FF0000"/>
                </a:solidFill>
                <a:cs typeface="Consolas" pitchFamily="49" charset="0"/>
              </a:rPr>
              <a:t>Point</a:t>
            </a:r>
            <a:r>
              <a:rPr lang="en-US" altLang="zh-CN" sz="1800" noProof="1">
                <a:cs typeface="Consolas" pitchFamily="49" charset="0"/>
              </a:rPr>
              <a:t>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x = y = 0;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cout &lt;&lt; "Default Constructor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Point::</a:t>
            </a:r>
            <a:r>
              <a:rPr lang="en-US" altLang="zh-CN" sz="1800" noProof="1">
                <a:solidFill>
                  <a:srgbClr val="FF0000"/>
                </a:solidFill>
                <a:cs typeface="Consolas" pitchFamily="49" charset="0"/>
              </a:rPr>
              <a:t>Point</a:t>
            </a:r>
            <a:r>
              <a:rPr lang="en-US" altLang="zh-CN" sz="1800" noProof="1">
                <a:cs typeface="Consolas" pitchFamily="49" charset="0"/>
              </a:rPr>
              <a:t>(int x, int y) : x(x), y(y)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cout &lt;&lt; "Constructor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Point::</a:t>
            </a:r>
            <a:r>
              <a:rPr lang="en-US" altLang="zh-CN" sz="1800" noProof="1">
                <a:solidFill>
                  <a:srgbClr val="FF0000"/>
                </a:solidFill>
                <a:cs typeface="Consolas" pitchFamily="49" charset="0"/>
              </a:rPr>
              <a:t>~Point</a:t>
            </a:r>
            <a:r>
              <a:rPr lang="en-US" altLang="zh-CN" sz="1800" noProof="1">
                <a:cs typeface="Consolas" pitchFamily="49" charset="0"/>
              </a:rPr>
              <a:t>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cout &lt;&lt; "Destructor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void Point::</a:t>
            </a:r>
            <a:r>
              <a:rPr lang="en-US" altLang="zh-CN" sz="1800" noProof="1">
                <a:solidFill>
                  <a:srgbClr val="0070C0"/>
                </a:solidFill>
                <a:cs typeface="Consolas" pitchFamily="49" charset="0"/>
              </a:rPr>
              <a:t>move(int newX,int newY) </a:t>
            </a:r>
            <a:r>
              <a:rPr lang="en-US" altLang="zh-CN" sz="1800" noProof="1">
                <a:cs typeface="Consolas" pitchFamily="49" charset="0"/>
              </a:rPr>
              <a:t>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cout &lt;&lt; "Moving the point to (" &lt;&lt; newX &lt;&lt; ", " &lt;&lt; newY &lt;&lt; ")"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x = newX;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	y = newY;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noProof="1">
                <a:cs typeface="Consolas" pitchFamily="49" charset="0"/>
              </a:rPr>
              <a:t>}</a:t>
            </a:r>
            <a:endParaRPr lang="zh-CN" altLang="en-US" sz="1800" dirty="0">
              <a:cs typeface="Consolas" pitchFamily="49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29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3597606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数组的概念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28625" y="1905000"/>
            <a:ext cx="80295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数组</a:t>
            </a:r>
            <a:r>
              <a:rPr lang="zh-CN" altLang="en-US" sz="2800" dirty="0">
                <a:latin typeface="宋体" pitchFamily="2" charset="-122"/>
              </a:rPr>
              <a:t>是具有一定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顺序关系</a:t>
            </a:r>
            <a:r>
              <a:rPr lang="zh-CN" altLang="en-US" sz="2800" dirty="0">
                <a:latin typeface="宋体" pitchFamily="2" charset="-122"/>
              </a:rPr>
              <a:t>的若干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相同类型变量的集合体</a:t>
            </a:r>
            <a:r>
              <a:rPr lang="zh-CN" altLang="en-US" sz="2800" dirty="0">
                <a:latin typeface="宋体" pitchFamily="2" charset="-122"/>
              </a:rPr>
              <a:t>，组成数组的变量称为该数组的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元素</a:t>
            </a:r>
            <a:r>
              <a:rPr lang="zh-CN" altLang="en-US" sz="2800" dirty="0">
                <a:latin typeface="宋体" pitchFamily="2" charset="-122"/>
              </a:rPr>
              <a:t>。</a:t>
            </a:r>
            <a:endParaRPr lang="en-US" altLang="zh-CN" sz="2800" dirty="0">
              <a:latin typeface="宋体" pitchFamily="2" charset="-122"/>
            </a:endParaRPr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数组属于构造类型。</a:t>
            </a:r>
            <a:endParaRPr lang="en-US" altLang="zh-CN" sz="2800" dirty="0">
              <a:latin typeface="宋体" pitchFamily="2" charset="-122"/>
            </a:endParaRPr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可以由除</a:t>
            </a:r>
            <a:r>
              <a:rPr lang="en-US" altLang="zh-CN" sz="2800" dirty="0"/>
              <a:t>void </a:t>
            </a:r>
            <a:r>
              <a:rPr lang="zh-CN" altLang="en-US" sz="2800" dirty="0"/>
              <a:t>型以外的任何一种类型构成。</a:t>
            </a:r>
            <a:endParaRPr lang="en-US" altLang="zh-CN" sz="2800" dirty="0">
              <a:latin typeface="宋体" pitchFamily="2" charset="-122"/>
            </a:endParaRPr>
          </a:p>
          <a:p>
            <a:pPr marL="109537" indent="0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800" dirty="0"/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057400" y="257175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517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6-3 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552950"/>
          </a:xfrm>
          <a:solidFill>
            <a:srgbClr val="85FFFF"/>
          </a:solidFill>
        </p:spPr>
        <p:txBody>
          <a:bodyPr>
            <a:norm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//</a:t>
            </a:r>
            <a:r>
              <a:rPr lang="en-US" altLang="zh-CN" sz="2000" noProof="1">
                <a:solidFill>
                  <a:schemeClr val="accent3"/>
                </a:solidFill>
                <a:cs typeface="Consolas" pitchFamily="49" charset="0"/>
              </a:rPr>
              <a:t>6-3.cpp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#include "Point.h"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#include &lt;iostream&gt;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using namespace std;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noProof="1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int main()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cout &lt;&lt; "Entering main..."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</a:t>
            </a:r>
            <a:r>
              <a:rPr lang="en-US" altLang="zh-CN" sz="2000" noProof="1">
                <a:solidFill>
                  <a:schemeClr val="accent3"/>
                </a:solidFill>
                <a:cs typeface="Consolas" pitchFamily="49" charset="0"/>
              </a:rPr>
              <a:t>Point</a:t>
            </a:r>
            <a:r>
              <a:rPr lang="en-US" altLang="zh-CN" sz="2000" noProof="1">
                <a:cs typeface="Consolas" pitchFamily="49" charset="0"/>
              </a:rPr>
              <a:t> </a:t>
            </a:r>
            <a:r>
              <a:rPr lang="en-US" altLang="zh-CN" sz="2000" noProof="1">
                <a:solidFill>
                  <a:srgbClr val="0070C0"/>
                </a:solidFill>
                <a:cs typeface="Consolas" pitchFamily="49" charset="0"/>
              </a:rPr>
              <a:t>a[2];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for(int i = 0; i &lt; 2; i++)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0070C0"/>
                </a:solidFill>
                <a:cs typeface="Consolas" pitchFamily="49" charset="0"/>
              </a:rPr>
              <a:t>		a[i].move</a:t>
            </a:r>
            <a:r>
              <a:rPr lang="en-US" altLang="zh-CN" sz="2000" noProof="1">
                <a:cs typeface="Consolas" pitchFamily="49" charset="0"/>
              </a:rPr>
              <a:t>(i + 10, i + 20);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cout &lt;&lt; "Exiting main..."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	return 0;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30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26503447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6-3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dirty="0"/>
              <a:t>运行结果：</a:t>
            </a: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Entering main...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Moving the point to (10, 20)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Moving the point to (11, 21)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Exiting main...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Destructor called.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31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182688" y="249322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6.1.4 </a:t>
            </a:r>
            <a:r>
              <a:rPr lang="zh-CN" altLang="en-US" dirty="0"/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18354413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6.2.1 </a:t>
            </a:r>
            <a:r>
              <a:rPr lang="zh-CN" altLang="en-US" dirty="0"/>
              <a:t>内存空间的访问方式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540543" y="1905000"/>
            <a:ext cx="8029575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内存空间的访问方式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通过变量名访问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通过地址访问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2800" dirty="0"/>
              <a:t>地址运算符：</a:t>
            </a:r>
            <a:r>
              <a:rPr lang="en-US" altLang="zh-CN" sz="2800" dirty="0"/>
              <a:t>&amp;</a:t>
            </a:r>
          </a:p>
          <a:p>
            <a:pPr lvl="1">
              <a:lnSpc>
                <a:spcPct val="120000"/>
              </a:lnSpc>
              <a:buClrTx/>
            </a:pPr>
            <a:r>
              <a:rPr lang="zh-CN" altLang="en-US" sz="2800" dirty="0"/>
              <a:t>例：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;</a:t>
            </a:r>
          </a:p>
          <a:p>
            <a:pPr lvl="1">
              <a:lnSpc>
                <a:spcPct val="120000"/>
              </a:lnSpc>
              <a:buClrTx/>
            </a:pPr>
            <a:r>
              <a:rPr lang="zh-CN" altLang="en-US" sz="2800" dirty="0"/>
              <a:t>则</a:t>
            </a:r>
            <a:r>
              <a:rPr lang="en-US" altLang="zh-CN" sz="2800" dirty="0"/>
              <a:t>&amp;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 </a:t>
            </a:r>
            <a:r>
              <a:rPr lang="zh-CN" altLang="en-US" sz="2800" dirty="0"/>
              <a:t>表示变量</a:t>
            </a:r>
            <a:r>
              <a:rPr lang="en-US" altLang="zh-CN" sz="2800" dirty="0" err="1"/>
              <a:t>var</a:t>
            </a:r>
            <a:r>
              <a:rPr lang="zh-CN" altLang="en-US" sz="2800" dirty="0"/>
              <a:t>在内存中的起始地址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947863" y="241301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6007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6.2.2 </a:t>
            </a:r>
            <a:r>
              <a:rPr lang="zh-CN" altLang="en-US" dirty="0"/>
              <a:t>指针变量的声明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04812" y="1860550"/>
            <a:ext cx="8029575" cy="495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指针：</a:t>
            </a:r>
            <a:r>
              <a:rPr lang="zh-CN" altLang="en-US" sz="2000" dirty="0">
                <a:solidFill>
                  <a:schemeClr val="tx1"/>
                </a:solidFill>
              </a:rPr>
              <a:t>内存地址，用于间接访问内存单元</a:t>
            </a:r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指针变量：</a:t>
            </a:r>
            <a:r>
              <a:rPr lang="zh-CN" altLang="en-US" sz="2000" dirty="0">
                <a:solidFill>
                  <a:schemeClr val="tx1"/>
                </a:solidFill>
              </a:rPr>
              <a:t>用于存放地址的变量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声明</a:t>
            </a:r>
            <a:endParaRPr lang="en-US" altLang="zh-CN" dirty="0"/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Times New Roman" pitchFamily="18" charset="0"/>
              </a:rPr>
              <a:t>static int i;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cs typeface="Times New Roman" pitchFamily="18" charset="0"/>
              </a:rPr>
              <a:t>static int *</a:t>
            </a:r>
            <a:r>
              <a:rPr lang="en-US" altLang="zh-CN" sz="2000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altLang="zh-CN" sz="2000" dirty="0">
                <a:solidFill>
                  <a:schemeClr val="tx1"/>
                </a:solidFill>
                <a:cs typeface="Times New Roman" pitchFamily="18" charset="0"/>
              </a:rPr>
              <a:t> = &amp;i;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引用</a:t>
            </a:r>
            <a:endParaRPr lang="en-US" altLang="zh-CN" dirty="0"/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Times New Roman" pitchFamily="18" charset="0"/>
              </a:rPr>
              <a:t>i = 3;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altLang="zh-CN" sz="2000" dirty="0">
                <a:solidFill>
                  <a:schemeClr val="tx1"/>
                </a:solidFill>
                <a:cs typeface="Times New Roman" pitchFamily="18" charset="0"/>
              </a:rPr>
              <a:t> = 3;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/>
          </a:p>
        </p:txBody>
      </p:sp>
      <p:sp>
        <p:nvSpPr>
          <p:cNvPr id="47110" name="Line 40"/>
          <p:cNvSpPr>
            <a:spLocks noChangeShapeType="1"/>
          </p:cNvSpPr>
          <p:nvPr/>
        </p:nvSpPr>
        <p:spPr bwMode="auto">
          <a:xfrm flipV="1">
            <a:off x="2073442" y="4343400"/>
            <a:ext cx="0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TextBox 1"/>
          <p:cNvSpPr txBox="1">
            <a:spLocks noChangeArrowheads="1"/>
          </p:cNvSpPr>
          <p:nvPr/>
        </p:nvSpPr>
        <p:spPr bwMode="auto">
          <a:xfrm>
            <a:off x="609600" y="4552890"/>
            <a:ext cx="295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lvl="1" algn="ctr" eaLnBrk="1" hangingPunct="1"/>
            <a:r>
              <a:rPr lang="zh-CN" altLang="en-US" sz="2000" dirty="0">
                <a:latin typeface="宋体" panose="02010600030101010101" pitchFamily="2" charset="-122"/>
              </a:rPr>
              <a:t>指向整型变量的指针</a:t>
            </a:r>
            <a:endParaRPr lang="zh-CN" altLang="en-US" dirty="0"/>
          </a:p>
        </p:txBody>
      </p:sp>
      <p:sp>
        <p:nvSpPr>
          <p:cNvPr id="47112" name="Rectangle 44"/>
          <p:cNvSpPr>
            <a:spLocks noChangeArrowheads="1"/>
          </p:cNvSpPr>
          <p:nvPr/>
        </p:nvSpPr>
        <p:spPr bwMode="auto">
          <a:xfrm>
            <a:off x="6262688" y="5040313"/>
            <a:ext cx="1944687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grpSp>
        <p:nvGrpSpPr>
          <p:cNvPr id="47114" name="Group 13"/>
          <p:cNvGrpSpPr>
            <a:grpSpLocks/>
          </p:cNvGrpSpPr>
          <p:nvPr/>
        </p:nvGrpSpPr>
        <p:grpSpPr bwMode="auto">
          <a:xfrm>
            <a:off x="5580064" y="1130300"/>
            <a:ext cx="3430588" cy="4187825"/>
            <a:chOff x="3408" y="576"/>
            <a:chExt cx="2161" cy="2638"/>
          </a:xfrm>
        </p:grpSpPr>
        <p:grpSp>
          <p:nvGrpSpPr>
            <p:cNvPr id="47115" name="Group 14"/>
            <p:cNvGrpSpPr>
              <a:grpSpLocks/>
            </p:cNvGrpSpPr>
            <p:nvPr/>
          </p:nvGrpSpPr>
          <p:grpSpPr bwMode="auto">
            <a:xfrm>
              <a:off x="3984" y="576"/>
              <a:ext cx="1124" cy="2638"/>
              <a:chOff x="3984" y="576"/>
              <a:chExt cx="1124" cy="2638"/>
            </a:xfrm>
          </p:grpSpPr>
          <p:sp>
            <p:nvSpPr>
              <p:cNvPr id="47126" name="Rectangle 15"/>
              <p:cNvSpPr>
                <a:spLocks noChangeArrowheads="1"/>
              </p:cNvSpPr>
              <p:nvPr/>
            </p:nvSpPr>
            <p:spPr bwMode="auto">
              <a:xfrm>
                <a:off x="4046" y="835"/>
                <a:ext cx="1000" cy="1816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rgbClr val="00C8C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</a:endParaRPr>
              </a:p>
            </p:txBody>
          </p:sp>
          <p:sp>
            <p:nvSpPr>
              <p:cNvPr id="47127" name="Line 16"/>
              <p:cNvSpPr>
                <a:spLocks noChangeShapeType="1"/>
              </p:cNvSpPr>
              <p:nvPr/>
            </p:nvSpPr>
            <p:spPr bwMode="auto">
              <a:xfrm>
                <a:off x="4042" y="1071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8" name="Line 17"/>
              <p:cNvSpPr>
                <a:spLocks noChangeShapeType="1"/>
              </p:cNvSpPr>
              <p:nvPr/>
            </p:nvSpPr>
            <p:spPr bwMode="auto">
              <a:xfrm>
                <a:off x="4042" y="150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9" name="Line 18"/>
              <p:cNvSpPr>
                <a:spLocks noChangeShapeType="1"/>
              </p:cNvSpPr>
              <p:nvPr/>
            </p:nvSpPr>
            <p:spPr bwMode="auto">
              <a:xfrm>
                <a:off x="4042" y="174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0" name="Line 19"/>
              <p:cNvSpPr>
                <a:spLocks noChangeShapeType="1"/>
              </p:cNvSpPr>
              <p:nvPr/>
            </p:nvSpPr>
            <p:spPr bwMode="auto">
              <a:xfrm>
                <a:off x="4042" y="198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D5D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1" name="Line 20"/>
              <p:cNvSpPr>
                <a:spLocks noChangeShapeType="1"/>
              </p:cNvSpPr>
              <p:nvPr/>
            </p:nvSpPr>
            <p:spPr bwMode="auto">
              <a:xfrm>
                <a:off x="4042" y="2415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2" name="Line 21"/>
              <p:cNvSpPr>
                <a:spLocks noChangeShapeType="1"/>
              </p:cNvSpPr>
              <p:nvPr/>
            </p:nvSpPr>
            <p:spPr bwMode="auto">
              <a:xfrm>
                <a:off x="5050" y="2655"/>
                <a:ext cx="0" cy="384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3" name="Line 22"/>
              <p:cNvSpPr>
                <a:spLocks noChangeShapeType="1"/>
              </p:cNvSpPr>
              <p:nvPr/>
            </p:nvSpPr>
            <p:spPr bwMode="auto">
              <a:xfrm>
                <a:off x="4042" y="2655"/>
                <a:ext cx="0" cy="336"/>
              </a:xfrm>
              <a:prstGeom prst="line">
                <a:avLst/>
              </a:prstGeom>
              <a:noFill/>
              <a:ln w="12699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4" name="Freeform 23"/>
              <p:cNvSpPr>
                <a:spLocks/>
              </p:cNvSpPr>
              <p:nvPr/>
            </p:nvSpPr>
            <p:spPr bwMode="auto">
              <a:xfrm>
                <a:off x="4042" y="2930"/>
                <a:ext cx="1009" cy="284"/>
              </a:xfrm>
              <a:custGeom>
                <a:avLst/>
                <a:gdLst>
                  <a:gd name="T0" fmla="*/ 0 w 1009"/>
                  <a:gd name="T1" fmla="*/ 61 h 284"/>
                  <a:gd name="T2" fmla="*/ 57 w 1009"/>
                  <a:gd name="T3" fmla="*/ 37 h 284"/>
                  <a:gd name="T4" fmla="*/ 94 w 1009"/>
                  <a:gd name="T5" fmla="*/ 12 h 284"/>
                  <a:gd name="T6" fmla="*/ 131 w 1009"/>
                  <a:gd name="T7" fmla="*/ 0 h 284"/>
                  <a:gd name="T8" fmla="*/ 168 w 1009"/>
                  <a:gd name="T9" fmla="*/ 0 h 284"/>
                  <a:gd name="T10" fmla="*/ 205 w 1009"/>
                  <a:gd name="T11" fmla="*/ 0 h 284"/>
                  <a:gd name="T12" fmla="*/ 254 w 1009"/>
                  <a:gd name="T13" fmla="*/ 0 h 284"/>
                  <a:gd name="T14" fmla="*/ 291 w 1009"/>
                  <a:gd name="T15" fmla="*/ 37 h 284"/>
                  <a:gd name="T16" fmla="*/ 328 w 1009"/>
                  <a:gd name="T17" fmla="*/ 49 h 284"/>
                  <a:gd name="T18" fmla="*/ 365 w 1009"/>
                  <a:gd name="T19" fmla="*/ 86 h 284"/>
                  <a:gd name="T20" fmla="*/ 402 w 1009"/>
                  <a:gd name="T21" fmla="*/ 111 h 284"/>
                  <a:gd name="T22" fmla="*/ 426 w 1009"/>
                  <a:gd name="T23" fmla="*/ 148 h 284"/>
                  <a:gd name="T24" fmla="*/ 463 w 1009"/>
                  <a:gd name="T25" fmla="*/ 173 h 284"/>
                  <a:gd name="T26" fmla="*/ 500 w 1009"/>
                  <a:gd name="T27" fmla="*/ 197 h 284"/>
                  <a:gd name="T28" fmla="*/ 525 w 1009"/>
                  <a:gd name="T29" fmla="*/ 234 h 284"/>
                  <a:gd name="T30" fmla="*/ 562 w 1009"/>
                  <a:gd name="T31" fmla="*/ 246 h 284"/>
                  <a:gd name="T32" fmla="*/ 598 w 1009"/>
                  <a:gd name="T33" fmla="*/ 271 h 284"/>
                  <a:gd name="T34" fmla="*/ 635 w 1009"/>
                  <a:gd name="T35" fmla="*/ 283 h 284"/>
                  <a:gd name="T36" fmla="*/ 672 w 1009"/>
                  <a:gd name="T37" fmla="*/ 283 h 284"/>
                  <a:gd name="T38" fmla="*/ 709 w 1009"/>
                  <a:gd name="T39" fmla="*/ 283 h 284"/>
                  <a:gd name="T40" fmla="*/ 759 w 1009"/>
                  <a:gd name="T41" fmla="*/ 283 h 284"/>
                  <a:gd name="T42" fmla="*/ 795 w 1009"/>
                  <a:gd name="T43" fmla="*/ 283 h 284"/>
                  <a:gd name="T44" fmla="*/ 832 w 1009"/>
                  <a:gd name="T45" fmla="*/ 271 h 284"/>
                  <a:gd name="T46" fmla="*/ 869 w 1009"/>
                  <a:gd name="T47" fmla="*/ 259 h 284"/>
                  <a:gd name="T48" fmla="*/ 906 w 1009"/>
                  <a:gd name="T49" fmla="*/ 234 h 284"/>
                  <a:gd name="T50" fmla="*/ 931 w 1009"/>
                  <a:gd name="T51" fmla="*/ 197 h 284"/>
                  <a:gd name="T52" fmla="*/ 955 w 1009"/>
                  <a:gd name="T53" fmla="*/ 160 h 284"/>
                  <a:gd name="T54" fmla="*/ 968 w 1009"/>
                  <a:gd name="T55" fmla="*/ 123 h 284"/>
                  <a:gd name="T56" fmla="*/ 1005 w 1009"/>
                  <a:gd name="T57" fmla="*/ 111 h 284"/>
                  <a:gd name="T58" fmla="*/ 1008 w 1009"/>
                  <a:gd name="T59" fmla="*/ 109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09"/>
                  <a:gd name="T91" fmla="*/ 0 h 284"/>
                  <a:gd name="T92" fmla="*/ 1009 w 1009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09" h="284">
                    <a:moveTo>
                      <a:pt x="0" y="61"/>
                    </a:moveTo>
                    <a:lnTo>
                      <a:pt x="57" y="37"/>
                    </a:lnTo>
                    <a:lnTo>
                      <a:pt x="94" y="12"/>
                    </a:lnTo>
                    <a:lnTo>
                      <a:pt x="131" y="0"/>
                    </a:lnTo>
                    <a:lnTo>
                      <a:pt x="168" y="0"/>
                    </a:lnTo>
                    <a:lnTo>
                      <a:pt x="205" y="0"/>
                    </a:lnTo>
                    <a:lnTo>
                      <a:pt x="254" y="0"/>
                    </a:lnTo>
                    <a:lnTo>
                      <a:pt x="291" y="37"/>
                    </a:lnTo>
                    <a:lnTo>
                      <a:pt x="328" y="49"/>
                    </a:lnTo>
                    <a:lnTo>
                      <a:pt x="365" y="86"/>
                    </a:lnTo>
                    <a:lnTo>
                      <a:pt x="402" y="111"/>
                    </a:lnTo>
                    <a:lnTo>
                      <a:pt x="426" y="148"/>
                    </a:lnTo>
                    <a:lnTo>
                      <a:pt x="463" y="173"/>
                    </a:lnTo>
                    <a:lnTo>
                      <a:pt x="500" y="197"/>
                    </a:lnTo>
                    <a:lnTo>
                      <a:pt x="525" y="234"/>
                    </a:lnTo>
                    <a:lnTo>
                      <a:pt x="562" y="246"/>
                    </a:lnTo>
                    <a:lnTo>
                      <a:pt x="598" y="271"/>
                    </a:lnTo>
                    <a:lnTo>
                      <a:pt x="635" y="283"/>
                    </a:lnTo>
                    <a:lnTo>
                      <a:pt x="672" y="283"/>
                    </a:lnTo>
                    <a:lnTo>
                      <a:pt x="709" y="283"/>
                    </a:lnTo>
                    <a:lnTo>
                      <a:pt x="759" y="283"/>
                    </a:lnTo>
                    <a:lnTo>
                      <a:pt x="795" y="283"/>
                    </a:lnTo>
                    <a:lnTo>
                      <a:pt x="832" y="271"/>
                    </a:lnTo>
                    <a:lnTo>
                      <a:pt x="869" y="259"/>
                    </a:lnTo>
                    <a:lnTo>
                      <a:pt x="906" y="234"/>
                    </a:lnTo>
                    <a:lnTo>
                      <a:pt x="931" y="197"/>
                    </a:lnTo>
                    <a:lnTo>
                      <a:pt x="955" y="160"/>
                    </a:lnTo>
                    <a:lnTo>
                      <a:pt x="968" y="123"/>
                    </a:lnTo>
                    <a:lnTo>
                      <a:pt x="1005" y="111"/>
                    </a:lnTo>
                    <a:lnTo>
                      <a:pt x="1008" y="109"/>
                    </a:lnTo>
                  </a:path>
                </a:pathLst>
              </a:custGeom>
              <a:solidFill>
                <a:schemeClr val="bg1"/>
              </a:solidFill>
              <a:ln w="12699" cap="rnd">
                <a:solidFill>
                  <a:srgbClr val="00C8C8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5" name="Line 24"/>
              <p:cNvSpPr>
                <a:spLocks noChangeShapeType="1"/>
              </p:cNvSpPr>
              <p:nvPr/>
            </p:nvSpPr>
            <p:spPr bwMode="auto">
              <a:xfrm>
                <a:off x="4546" y="1167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6" name="Line 25"/>
              <p:cNvSpPr>
                <a:spLocks noChangeShapeType="1"/>
              </p:cNvSpPr>
              <p:nvPr/>
            </p:nvSpPr>
            <p:spPr bwMode="auto">
              <a:xfrm>
                <a:off x="4546" y="2079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7" name="Line 26"/>
              <p:cNvSpPr>
                <a:spLocks noChangeShapeType="1"/>
              </p:cNvSpPr>
              <p:nvPr/>
            </p:nvSpPr>
            <p:spPr bwMode="auto">
              <a:xfrm>
                <a:off x="4546" y="2751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38" name="Rectangle 27"/>
              <p:cNvSpPr>
                <a:spLocks noChangeArrowheads="1"/>
              </p:cNvSpPr>
              <p:nvPr/>
            </p:nvSpPr>
            <p:spPr bwMode="auto">
              <a:xfrm>
                <a:off x="3984" y="576"/>
                <a:ext cx="11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r>
                  <a:rPr lang="zh-CN" altLang="en-US" sz="1800" dirty="0">
                    <a:latin typeface="+mn-lt"/>
                  </a:rPr>
                  <a:t>内存用户数据区</a:t>
                </a:r>
              </a:p>
            </p:txBody>
          </p:sp>
        </p:grpSp>
        <p:sp>
          <p:nvSpPr>
            <p:cNvPr id="47116" name="Rectangle 28"/>
            <p:cNvSpPr>
              <a:spLocks noChangeArrowheads="1"/>
            </p:cNvSpPr>
            <p:nvPr/>
          </p:nvSpPr>
          <p:spPr bwMode="auto">
            <a:xfrm>
              <a:off x="5088" y="1536"/>
              <a:ext cx="48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1800">
                  <a:latin typeface="+mn-lt"/>
                </a:rPr>
                <a:t>变量 </a:t>
              </a:r>
              <a:r>
                <a:rPr lang="en-US" altLang="zh-CN" sz="1800">
                  <a:latin typeface="+mn-lt"/>
                </a:rPr>
                <a:t>i</a:t>
              </a:r>
            </a:p>
          </p:txBody>
        </p:sp>
        <p:sp>
          <p:nvSpPr>
            <p:cNvPr id="47117" name="Rectangle 29"/>
            <p:cNvSpPr>
              <a:spLocks noChangeArrowheads="1"/>
            </p:cNvSpPr>
            <p:nvPr/>
          </p:nvSpPr>
          <p:spPr bwMode="auto">
            <a:xfrm>
              <a:off x="5088" y="1776"/>
              <a:ext cx="48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1800">
                  <a:latin typeface="+mn-lt"/>
                </a:rPr>
                <a:t>变量 </a:t>
              </a:r>
              <a:r>
                <a:rPr lang="en-US" altLang="zh-CN" sz="1800">
                  <a:latin typeface="+mn-lt"/>
                </a:rPr>
                <a:t>j</a:t>
              </a:r>
            </a:p>
          </p:txBody>
        </p:sp>
        <p:sp>
          <p:nvSpPr>
            <p:cNvPr id="47118" name="Rectangle 30"/>
            <p:cNvSpPr>
              <a:spLocks noChangeArrowheads="1"/>
            </p:cNvSpPr>
            <p:nvPr/>
          </p:nvSpPr>
          <p:spPr bwMode="auto">
            <a:xfrm>
              <a:off x="5088" y="2304"/>
              <a:ext cx="448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1800">
                  <a:latin typeface="+mn-lt"/>
                </a:rPr>
                <a:t>变量 </a:t>
              </a:r>
              <a:br>
                <a:rPr lang="zh-CN" altLang="en-US" sz="1800">
                  <a:latin typeface="+mn-lt"/>
                </a:rPr>
              </a:br>
              <a:r>
                <a:rPr lang="en-US" altLang="zh-CN" sz="1800">
                  <a:latin typeface="+mn-lt"/>
                </a:rPr>
                <a:t>ptr</a:t>
              </a:r>
            </a:p>
          </p:txBody>
        </p:sp>
        <p:sp>
          <p:nvSpPr>
            <p:cNvPr id="47119" name="Rectangle 31"/>
            <p:cNvSpPr>
              <a:spLocks noChangeArrowheads="1"/>
            </p:cNvSpPr>
            <p:nvPr/>
          </p:nvSpPr>
          <p:spPr bwMode="auto">
            <a:xfrm>
              <a:off x="4423" y="1536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+mn-lt"/>
                </a:rPr>
                <a:t>3</a:t>
              </a:r>
            </a:p>
          </p:txBody>
        </p:sp>
        <p:sp>
          <p:nvSpPr>
            <p:cNvPr id="47120" name="Rectangle 32"/>
            <p:cNvSpPr>
              <a:spLocks noChangeArrowheads="1"/>
            </p:cNvSpPr>
            <p:nvPr/>
          </p:nvSpPr>
          <p:spPr bwMode="auto">
            <a:xfrm>
              <a:off x="4423" y="1776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+mn-lt"/>
                </a:rPr>
                <a:t>6</a:t>
              </a:r>
            </a:p>
          </p:txBody>
        </p:sp>
        <p:sp>
          <p:nvSpPr>
            <p:cNvPr id="47121" name="Rectangle 33"/>
            <p:cNvSpPr>
              <a:spLocks noChangeArrowheads="1"/>
            </p:cNvSpPr>
            <p:nvPr/>
          </p:nvSpPr>
          <p:spPr bwMode="auto">
            <a:xfrm>
              <a:off x="4302" y="2448"/>
              <a:ext cx="4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+mn-lt"/>
                </a:rPr>
                <a:t>2000</a:t>
              </a:r>
            </a:p>
          </p:txBody>
        </p:sp>
        <p:sp>
          <p:nvSpPr>
            <p:cNvPr id="47122" name="Freeform 34"/>
            <p:cNvSpPr>
              <a:spLocks/>
            </p:cNvSpPr>
            <p:nvPr/>
          </p:nvSpPr>
          <p:spPr bwMode="auto">
            <a:xfrm>
              <a:off x="3898" y="1647"/>
              <a:ext cx="145" cy="913"/>
            </a:xfrm>
            <a:custGeom>
              <a:avLst/>
              <a:gdLst>
                <a:gd name="T0" fmla="*/ 144 w 145"/>
                <a:gd name="T1" fmla="*/ 912 h 913"/>
                <a:gd name="T2" fmla="*/ 0 w 145"/>
                <a:gd name="T3" fmla="*/ 912 h 913"/>
                <a:gd name="T4" fmla="*/ 0 w 145"/>
                <a:gd name="T5" fmla="*/ 0 h 913"/>
                <a:gd name="T6" fmla="*/ 144 w 145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913"/>
                <a:gd name="T14" fmla="*/ 145 w 145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chemeClr val="bg1"/>
            </a:solidFill>
            <a:ln w="12699" cap="rnd">
              <a:solidFill>
                <a:srgbClr val="FF000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23" name="Rectangle 35"/>
            <p:cNvSpPr>
              <a:spLocks noChangeArrowheads="1"/>
            </p:cNvSpPr>
            <p:nvPr/>
          </p:nvSpPr>
          <p:spPr bwMode="auto">
            <a:xfrm>
              <a:off x="3408" y="1536"/>
              <a:ext cx="44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800">
                  <a:latin typeface="+mn-lt"/>
                </a:rPr>
                <a:t>2000</a:t>
              </a:r>
            </a:p>
          </p:txBody>
        </p:sp>
        <p:sp>
          <p:nvSpPr>
            <p:cNvPr id="47124" name="Rectangle 36"/>
            <p:cNvSpPr>
              <a:spLocks noChangeArrowheads="1"/>
            </p:cNvSpPr>
            <p:nvPr/>
          </p:nvSpPr>
          <p:spPr bwMode="auto">
            <a:xfrm>
              <a:off x="3408" y="1776"/>
              <a:ext cx="44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800">
                  <a:latin typeface="+mn-lt"/>
                </a:rPr>
                <a:t>2004</a:t>
              </a:r>
            </a:p>
          </p:txBody>
        </p:sp>
        <p:sp>
          <p:nvSpPr>
            <p:cNvPr id="47125" name="Rectangle 37"/>
            <p:cNvSpPr>
              <a:spLocks noChangeArrowheads="1"/>
            </p:cNvSpPr>
            <p:nvPr/>
          </p:nvSpPr>
          <p:spPr bwMode="auto">
            <a:xfrm>
              <a:off x="3408" y="2448"/>
              <a:ext cx="44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800">
                  <a:latin typeface="+mn-lt"/>
                </a:rPr>
                <a:t>3010</a:t>
              </a:r>
            </a:p>
          </p:txBody>
        </p:sp>
      </p:grpSp>
      <p:sp>
        <p:nvSpPr>
          <p:cNvPr id="4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>
                <a:latin typeface="+mn-lt"/>
              </a:rPr>
              <a:pPr algn="ctr" eaLnBrk="1" hangingPunct="1"/>
              <a:t>33</a:t>
            </a:fld>
            <a:endParaRPr lang="en-US" altLang="zh-CN" dirty="0">
              <a:latin typeface="+mn-lt"/>
            </a:endParaRPr>
          </a:p>
        </p:txBody>
      </p:sp>
      <p:sp>
        <p:nvSpPr>
          <p:cNvPr id="43" name="标题 4"/>
          <p:cNvSpPr txBox="1">
            <a:spLocks/>
          </p:cNvSpPr>
          <p:nvPr/>
        </p:nvSpPr>
        <p:spPr>
          <a:xfrm>
            <a:off x="1947863" y="241301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  <p:grpSp>
        <p:nvGrpSpPr>
          <p:cNvPr id="47113" name="Group 5"/>
          <p:cNvGrpSpPr>
            <a:grpSpLocks/>
          </p:cNvGrpSpPr>
          <p:nvPr/>
        </p:nvGrpSpPr>
        <p:grpSpPr bwMode="auto">
          <a:xfrm>
            <a:off x="5562600" y="4953000"/>
            <a:ext cx="3455988" cy="1681162"/>
            <a:chOff x="2438" y="3264"/>
            <a:chExt cx="2177" cy="1059"/>
          </a:xfrm>
        </p:grpSpPr>
        <p:sp>
          <p:nvSpPr>
            <p:cNvPr id="47139" name="Rectangle 6"/>
            <p:cNvSpPr>
              <a:spLocks noChangeArrowheads="1"/>
            </p:cNvSpPr>
            <p:nvPr/>
          </p:nvSpPr>
          <p:spPr bwMode="auto">
            <a:xfrm>
              <a:off x="2452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  <a:latin typeface="+mn-lt"/>
                </a:rPr>
                <a:t>2000</a:t>
              </a:r>
              <a:endParaRPr lang="en-US" altLang="zh-CN">
                <a:latin typeface="+mn-lt"/>
              </a:endParaRPr>
            </a:p>
          </p:txBody>
        </p:sp>
        <p:sp>
          <p:nvSpPr>
            <p:cNvPr id="47140" name="Rectangle 7"/>
            <p:cNvSpPr>
              <a:spLocks noChangeArrowheads="1"/>
            </p:cNvSpPr>
            <p:nvPr/>
          </p:nvSpPr>
          <p:spPr bwMode="auto">
            <a:xfrm>
              <a:off x="3796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lt"/>
                </a:rPr>
                <a:t>3</a:t>
              </a:r>
              <a:endParaRPr lang="en-US" altLang="zh-CN" dirty="0">
                <a:latin typeface="+mn-lt"/>
              </a:endParaRPr>
            </a:p>
          </p:txBody>
        </p:sp>
        <p:sp>
          <p:nvSpPr>
            <p:cNvPr id="47141" name="Line 8"/>
            <p:cNvSpPr>
              <a:spLocks noChangeShapeType="1"/>
            </p:cNvSpPr>
            <p:nvPr/>
          </p:nvSpPr>
          <p:spPr bwMode="auto">
            <a:xfrm>
              <a:off x="3024" y="3778"/>
              <a:ext cx="76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2" name="Rectangle 9"/>
            <p:cNvSpPr>
              <a:spLocks noChangeArrowheads="1"/>
            </p:cNvSpPr>
            <p:nvPr/>
          </p:nvSpPr>
          <p:spPr bwMode="auto">
            <a:xfrm>
              <a:off x="2438" y="3264"/>
              <a:ext cx="3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+mn-lt"/>
                </a:rPr>
                <a:t>ptr</a:t>
              </a:r>
            </a:p>
            <a:p>
              <a:endParaRPr lang="en-US" altLang="zh-CN">
                <a:latin typeface="+mn-lt"/>
              </a:endParaRPr>
            </a:p>
          </p:txBody>
        </p:sp>
        <p:sp>
          <p:nvSpPr>
            <p:cNvPr id="47143" name="Rectangle 10"/>
            <p:cNvSpPr>
              <a:spLocks noChangeArrowheads="1"/>
            </p:cNvSpPr>
            <p:nvPr/>
          </p:nvSpPr>
          <p:spPr bwMode="auto">
            <a:xfrm>
              <a:off x="3734" y="3264"/>
              <a:ext cx="4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+mn-lt"/>
                </a:rPr>
                <a:t>*ptr</a:t>
              </a:r>
            </a:p>
          </p:txBody>
        </p:sp>
        <p:sp>
          <p:nvSpPr>
            <p:cNvPr id="47144" name="Rectangle 11"/>
            <p:cNvSpPr>
              <a:spLocks noChangeArrowheads="1"/>
            </p:cNvSpPr>
            <p:nvPr/>
          </p:nvSpPr>
          <p:spPr bwMode="auto">
            <a:xfrm>
              <a:off x="4454" y="3648"/>
              <a:ext cx="1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+mn-lt"/>
                </a:rPr>
                <a:t>i</a:t>
              </a:r>
            </a:p>
          </p:txBody>
        </p:sp>
        <p:sp>
          <p:nvSpPr>
            <p:cNvPr id="47145" name="Rectangle 12"/>
            <p:cNvSpPr>
              <a:spLocks noChangeArrowheads="1"/>
            </p:cNvSpPr>
            <p:nvPr/>
          </p:nvSpPr>
          <p:spPr bwMode="auto">
            <a:xfrm>
              <a:off x="3830" y="4032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+mn-lt"/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8433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0" y="950412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6.2.4 </a:t>
            </a:r>
            <a:r>
              <a:rPr lang="zh-CN" altLang="en-US" dirty="0"/>
              <a:t>指针的赋值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81000" y="1828800"/>
            <a:ext cx="8029575" cy="44958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指针变量的初始化</a:t>
            </a:r>
            <a:endParaRPr lang="en-US" altLang="zh-CN" dirty="0"/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语法形式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存储类型 数据类型 *指针名＝初始地址；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Consolas" pitchFamily="49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int *pa = &amp;a;</a:t>
            </a:r>
            <a:endParaRPr lang="en-US" altLang="zh-CN" sz="2400" dirty="0">
              <a:cs typeface="Times New Roman" pitchFamily="18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用变量地址作为初值时，该变量必须在指针初始化之前已声明过，且变量类型应与指针类型一致。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可以用一个已赋初值的指针去初始化另一个指针变量。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不要用一个内部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auto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变量去初始化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static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指针。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34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947863" y="241301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24376526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指针变量的赋值运算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52400" y="1905000"/>
            <a:ext cx="8229600" cy="4648200"/>
          </a:xfrm>
        </p:spPr>
        <p:txBody>
          <a:bodyPr>
            <a:noAutofit/>
          </a:bodyPr>
          <a:lstStyle/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b="1" dirty="0"/>
              <a:t>指针名</a:t>
            </a:r>
            <a:r>
              <a:rPr lang="en-US" altLang="zh-CN" b="1" dirty="0"/>
              <a:t>=</a:t>
            </a:r>
            <a:r>
              <a:rPr lang="zh-CN" altLang="en-US" b="1" dirty="0"/>
              <a:t>地址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“地址”中存放的数据类型与指针类型必须相符。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向指针变量赋的值必须是地址常量或变量，不能是普通整数。但可以赋值为</a:t>
            </a:r>
            <a:r>
              <a:rPr lang="zh-CN" altLang="en-US" sz="2400" dirty="0">
                <a:solidFill>
                  <a:srgbClr val="FF0000"/>
                </a:solidFill>
              </a:rPr>
              <a:t>整数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，表示空指针。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指针的类型是它</a:t>
            </a:r>
            <a:r>
              <a:rPr lang="zh-CN" altLang="en-US" sz="2400" dirty="0">
                <a:solidFill>
                  <a:srgbClr val="FF0000"/>
                </a:solidFill>
              </a:rPr>
              <a:t>所指向变量的类型</a:t>
            </a:r>
            <a:r>
              <a:rPr lang="zh-CN" altLang="en-US" sz="2400" dirty="0">
                <a:solidFill>
                  <a:schemeClr val="tx1"/>
                </a:solidFill>
              </a:rPr>
              <a:t>，而不是指针本身数据值的类型，任何一个指针本身的数据值都是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unsigned long int</a:t>
            </a:r>
            <a:r>
              <a:rPr lang="zh-CN" altLang="en-US" sz="2400" dirty="0">
                <a:solidFill>
                  <a:schemeClr val="tx1"/>
                </a:solidFill>
              </a:rPr>
              <a:t>型。</a:t>
            </a: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954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6.2.4 </a:t>
            </a:r>
            <a:r>
              <a:rPr lang="zh-CN" altLang="en-US" dirty="0"/>
              <a:t>指针的赋值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52448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0" y="946150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6-5 </a:t>
            </a:r>
            <a:r>
              <a:rPr lang="zh-CN" altLang="en-US" dirty="0"/>
              <a:t>指针的声明、赋值与使用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533400" y="1822451"/>
            <a:ext cx="8029575" cy="49530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			//</a:t>
            </a:r>
            <a:r>
              <a:rPr lang="zh-CN" altLang="en-US" dirty="0"/>
              <a:t>定义</a:t>
            </a:r>
            <a:r>
              <a:rPr lang="en-US" altLang="zh-CN" dirty="0" err="1"/>
              <a:t>int</a:t>
            </a:r>
            <a:r>
              <a:rPr lang="zh-CN" altLang="en-US" dirty="0"/>
              <a:t>型数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ptr</a:t>
            </a:r>
            <a:r>
              <a:rPr lang="en-US" altLang="zh-CN" dirty="0"/>
              <a:t> = &amp;</a:t>
            </a:r>
            <a:r>
              <a:rPr lang="en-US" altLang="zh-CN" dirty="0" err="1"/>
              <a:t>i</a:t>
            </a:r>
            <a:r>
              <a:rPr lang="en-US" altLang="zh-CN" dirty="0"/>
              <a:t>;		//</a:t>
            </a:r>
            <a:r>
              <a:rPr lang="zh-CN" altLang="en-US" dirty="0"/>
              <a:t>取</a:t>
            </a:r>
            <a:r>
              <a:rPr lang="en-US" altLang="zh-CN" dirty="0" err="1"/>
              <a:t>i</a:t>
            </a:r>
            <a:r>
              <a:rPr lang="zh-CN" altLang="en-US" dirty="0"/>
              <a:t>的地址赋给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10;			//</a:t>
            </a:r>
            <a:r>
              <a:rPr lang="en-US" altLang="zh-CN" dirty="0" err="1"/>
              <a:t>int</a:t>
            </a:r>
            <a:r>
              <a:rPr lang="zh-CN" altLang="en-US" dirty="0"/>
              <a:t>型数赋初值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"i</a:t>
            </a:r>
            <a:r>
              <a:rPr lang="en-US" altLang="zh-CN" dirty="0"/>
              <a:t> = "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			//</a:t>
            </a:r>
            <a:r>
              <a:rPr lang="zh-CN" altLang="en-US" dirty="0"/>
              <a:t>输出</a:t>
            </a:r>
            <a:r>
              <a:rPr lang="en-US" altLang="zh-CN" dirty="0" err="1"/>
              <a:t>int</a:t>
            </a:r>
            <a:r>
              <a:rPr lang="zh-CN" altLang="en-US" dirty="0"/>
              <a:t>型数的值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"*</a:t>
            </a:r>
            <a:r>
              <a:rPr lang="en-US" altLang="zh-CN" dirty="0" err="1"/>
              <a:t>ptr</a:t>
            </a:r>
            <a:r>
              <a:rPr lang="en-US" altLang="zh-CN" dirty="0"/>
              <a:t> = " &lt;&lt; *</a:t>
            </a:r>
            <a:r>
              <a:rPr lang="en-US" altLang="zh-CN" dirty="0" err="1"/>
              <a:t>ptr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			//</a:t>
            </a:r>
            <a:r>
              <a:rPr lang="zh-CN" altLang="en-US" dirty="0"/>
              <a:t>输出</a:t>
            </a:r>
            <a:r>
              <a:rPr lang="en-US" altLang="zh-CN" dirty="0" err="1"/>
              <a:t>int</a:t>
            </a:r>
            <a:r>
              <a:rPr lang="zh-CN" altLang="en-US" dirty="0"/>
              <a:t>型指针所指地址的内容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533400" y="5867400"/>
            <a:ext cx="8029575" cy="908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760" indent="-256032" fontAlgn="auto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zh-CN" altLang="zh-CN" dirty="0">
                <a:latin typeface="+mn-lt"/>
                <a:ea typeface="+mn-ea"/>
              </a:rPr>
              <a:t>运行结果：</a:t>
            </a:r>
            <a:endParaRPr kumimoji="0" lang="en-US" altLang="zh-CN" dirty="0">
              <a:latin typeface="+mn-lt"/>
              <a:ea typeface="+mn-ea"/>
            </a:endParaRPr>
          </a:p>
          <a:p>
            <a:pPr marL="365760" indent="-256032" fontAlgn="auto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 err="1">
                <a:latin typeface="+mn-lt"/>
                <a:ea typeface="+mn-ea"/>
                <a:cs typeface="Consolas" pitchFamily="49" charset="0"/>
              </a:rPr>
              <a:t>i</a:t>
            </a:r>
            <a:r>
              <a:rPr kumimoji="0" lang="en-US" altLang="zh-CN" sz="2000" dirty="0">
                <a:latin typeface="+mn-lt"/>
                <a:ea typeface="+mn-ea"/>
                <a:cs typeface="Consolas" pitchFamily="49" charset="0"/>
              </a:rPr>
              <a:t> = 10</a:t>
            </a:r>
          </a:p>
          <a:p>
            <a:pPr marL="365760" indent="-256032" fontAlgn="auto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latin typeface="+mn-lt"/>
                <a:ea typeface="+mn-ea"/>
                <a:cs typeface="Consolas" pitchFamily="49" charset="0"/>
              </a:rPr>
              <a:t>*</a:t>
            </a:r>
            <a:r>
              <a:rPr kumimoji="0" lang="en-US" altLang="zh-CN" sz="2000" dirty="0" err="1">
                <a:latin typeface="+mn-lt"/>
                <a:ea typeface="+mn-ea"/>
                <a:cs typeface="Consolas" pitchFamily="49" charset="0"/>
              </a:rPr>
              <a:t>ptr</a:t>
            </a:r>
            <a:r>
              <a:rPr kumimoji="0" lang="en-US" altLang="zh-CN" sz="2000" dirty="0">
                <a:latin typeface="+mn-lt"/>
                <a:ea typeface="+mn-ea"/>
                <a:cs typeface="Consolas" pitchFamily="49" charset="0"/>
              </a:rPr>
              <a:t> = 10</a:t>
            </a:r>
            <a:endParaRPr kumimoji="0" lang="en-US" altLang="zh-CN" dirty="0">
              <a:latin typeface="+mn-lt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36</a:t>
            </a:fld>
            <a:endParaRPr lang="en-US" altLang="zh-CN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954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6.2.4 </a:t>
            </a:r>
            <a:r>
              <a:rPr lang="zh-CN" altLang="en-US" dirty="0"/>
              <a:t>指针的赋值</a:t>
            </a:r>
          </a:p>
        </p:txBody>
      </p:sp>
    </p:spTree>
    <p:extLst>
      <p:ext uri="{BB962C8B-B14F-4D97-AF65-F5344CB8AC3E}">
        <p14:creationId xmlns:p14="http://schemas.microsoft.com/office/powerpoint/2010/main" val="25368973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指向常量的指针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7953375" cy="43434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不能通过指针来改变所指对象的值，但指针本身可以改变，可以指向另外的对象。</a:t>
            </a:r>
            <a:endParaRPr lang="en-US" altLang="zh-CN" sz="2800" dirty="0"/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800" dirty="0">
                <a:solidFill>
                  <a:srgbClr val="00B050"/>
                </a:solidFill>
              </a:rPr>
              <a:t>	</a:t>
            </a:r>
            <a:r>
              <a:rPr lang="en-US" altLang="zh-CN" sz="2400" dirty="0" err="1">
                <a:solidFill>
                  <a:srgbClr val="00B050"/>
                </a:solidFill>
              </a:rPr>
              <a:t>const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a = 5;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const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*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= &amp;a;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p1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是指向常量的指针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b;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= &amp;b;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//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p1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本身的值可以改变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= 1;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编译时出错，</a:t>
            </a:r>
            <a:r>
              <a:rPr lang="zh-CN" altLang="en-US" sz="2400" dirty="0">
                <a:solidFill>
                  <a:srgbClr val="FF0000"/>
                </a:solidFill>
              </a:rPr>
              <a:t>不能通过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p1</a:t>
            </a:r>
            <a:r>
              <a:rPr lang="zh-CN" altLang="en-US" sz="2400" dirty="0">
                <a:solidFill>
                  <a:srgbClr val="FF0000"/>
                </a:solidFill>
              </a:rPr>
              <a:t>改变所指的对象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54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6.2.4 </a:t>
            </a:r>
            <a:r>
              <a:rPr lang="zh-CN" altLang="en-US" dirty="0"/>
              <a:t>指针的赋值</a:t>
            </a:r>
          </a:p>
        </p:txBody>
      </p:sp>
    </p:spTree>
    <p:extLst>
      <p:ext uri="{BB962C8B-B14F-4D97-AF65-F5344CB8AC3E}">
        <p14:creationId xmlns:p14="http://schemas.microsoft.com/office/powerpoint/2010/main" val="39591442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指针类型的常量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78771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若声明指针常量，则指针本身的值不能被改变。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例：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int a;</a:t>
            </a: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int * const 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p2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= &amp;a; </a:t>
            </a: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p2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= &amp;b;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	//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错误，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是指针常量，值不能改变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38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954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6.2.4 </a:t>
            </a:r>
            <a:r>
              <a:rPr lang="zh-CN" altLang="en-US" dirty="0"/>
              <a:t>指针的赋值</a:t>
            </a:r>
          </a:p>
        </p:txBody>
      </p:sp>
    </p:spTree>
    <p:extLst>
      <p:ext uri="{BB962C8B-B14F-4D97-AF65-F5344CB8AC3E}">
        <p14:creationId xmlns:p14="http://schemas.microsoft.com/office/powerpoint/2010/main" val="268910296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指针变量的算术运算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111331" cy="495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指针与整数的加减运算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加上或减去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，其意义是指针当前指向位置的前方或后方第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个数据的地址。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这种运算的结果值取决于指针指向的数据类型。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p1[n1]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等价于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(p1 + n1)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指针加一，减一运算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指向下一个或前一个数据。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y=*</a:t>
            </a:r>
            <a:r>
              <a:rPr lang="en-US" altLang="zh-CN" sz="2400" dirty="0" err="1">
                <a:solidFill>
                  <a:srgbClr val="00B050"/>
                </a:solidFill>
                <a:cs typeface="Times New Roman" pitchFamily="18" charset="0"/>
              </a:rPr>
              <a:t>px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++ </a:t>
            </a:r>
            <a:r>
              <a:rPr lang="zh-CN" altLang="en-US" sz="2400" dirty="0">
                <a:solidFill>
                  <a:srgbClr val="00B050"/>
                </a:solidFill>
              </a:rPr>
              <a:t>相当于 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y=*(</a:t>
            </a:r>
            <a:r>
              <a:rPr lang="en-US" altLang="zh-CN" sz="2400" dirty="0" err="1">
                <a:solidFill>
                  <a:srgbClr val="00B050"/>
                </a:solidFill>
                <a:cs typeface="Times New Roman" pitchFamily="18" charset="0"/>
              </a:rPr>
              <a:t>px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++) 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*</a:t>
            </a:r>
            <a:r>
              <a:rPr lang="zh-CN" altLang="en-US" sz="2400" dirty="0">
                <a:solidFill>
                  <a:srgbClr val="00B050"/>
                </a:solidFill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++</a:t>
            </a:r>
            <a:r>
              <a:rPr lang="zh-CN" altLang="en-US" sz="2400" dirty="0">
                <a:solidFill>
                  <a:srgbClr val="00B050"/>
                </a:solidFill>
              </a:rPr>
              <a:t>优先级相同，自右向左运算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6.2.5 </a:t>
            </a:r>
            <a:r>
              <a:rPr lang="zh-CN" altLang="en-US" dirty="0"/>
              <a:t>指针运算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0508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0" y="96487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6.1.1 </a:t>
            </a:r>
            <a:r>
              <a:rPr lang="zh-CN" altLang="en-US" dirty="0"/>
              <a:t>数组的声明与使用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04825" y="1905000"/>
            <a:ext cx="8029575" cy="449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一维数组的声明及使用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确定数组的名称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确定数组元素的类型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确定数组的结构（包括数组维数，每一维的大小）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2" name="标题 4"/>
          <p:cNvSpPr txBox="1">
            <a:spLocks/>
          </p:cNvSpPr>
          <p:nvPr/>
        </p:nvSpPr>
        <p:spPr>
          <a:xfrm>
            <a:off x="1964531" y="237470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2" name="矩形 1"/>
          <p:cNvSpPr/>
          <p:nvPr/>
        </p:nvSpPr>
        <p:spPr>
          <a:xfrm>
            <a:off x="684213" y="3714750"/>
            <a:ext cx="77755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类型说明符    数组名</a:t>
            </a:r>
            <a:r>
              <a:rPr lang="en-US" altLang="zh-CN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[ </a:t>
            </a: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常量表达式 </a:t>
            </a:r>
            <a:r>
              <a:rPr lang="en-US" altLang="zh-CN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] [ </a:t>
            </a: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常量表达式 </a:t>
            </a:r>
            <a:r>
              <a:rPr lang="en-US" altLang="zh-CN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]…… </a:t>
            </a:r>
            <a:r>
              <a:rPr lang="zh-CN" altLang="en-US" sz="20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；</a:t>
            </a:r>
          </a:p>
        </p:txBody>
      </p:sp>
      <p:grpSp>
        <p:nvGrpSpPr>
          <p:cNvPr id="17415" name="Group 5"/>
          <p:cNvGrpSpPr>
            <a:grpSpLocks/>
          </p:cNvGrpSpPr>
          <p:nvPr/>
        </p:nvGrpSpPr>
        <p:grpSpPr bwMode="auto">
          <a:xfrm>
            <a:off x="1166813" y="4114800"/>
            <a:ext cx="4648200" cy="669925"/>
            <a:chOff x="1315" y="1762"/>
            <a:chExt cx="2928" cy="422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721" y="1762"/>
              <a:ext cx="0" cy="192"/>
            </a:xfrm>
            <a:prstGeom prst="line">
              <a:avLst/>
            </a:prstGeom>
            <a:noFill/>
            <a:ln w="12699">
              <a:solidFill>
                <a:srgbClr val="0070C0"/>
              </a:solidFill>
              <a:round/>
              <a:headEnd type="stealth" w="med" len="med"/>
              <a:tailEnd type="none" w="sm" len="sm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315" y="1932"/>
              <a:ext cx="2928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solidFill>
                    <a:srgbClr val="0070C0"/>
                  </a:solidFill>
                  <a:latin typeface="宋体" pitchFamily="2" charset="-122"/>
                  <a:ea typeface="+mn-ea"/>
                </a:rPr>
                <a:t>数组名的构成方法与一般变量名相同。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" y="4813300"/>
            <a:ext cx="8459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dirty="0">
                <a:latin typeface="宋体" pitchFamily="2" charset="-122"/>
                <a:ea typeface="+mn-ea"/>
              </a:rPr>
              <a:t>例如：</a:t>
            </a:r>
            <a:r>
              <a:rPr lang="en-US" altLang="zh-CN" dirty="0">
                <a:ea typeface="+mn-ea"/>
                <a:cs typeface="Times New Roman" pitchFamily="18" charset="0"/>
              </a:rPr>
              <a:t>int a[10]; </a:t>
            </a:r>
            <a:br>
              <a:rPr lang="en-US" altLang="zh-CN" dirty="0">
                <a:ea typeface="+mn-ea"/>
                <a:cs typeface="Times New Roman" pitchFamily="18" charset="0"/>
              </a:rPr>
            </a:br>
            <a:r>
              <a:rPr lang="zh-CN" altLang="en-US" dirty="0">
                <a:latin typeface="宋体" pitchFamily="2" charset="-122"/>
                <a:ea typeface="+mn-ea"/>
              </a:rPr>
              <a:t>表示</a:t>
            </a:r>
            <a:r>
              <a:rPr lang="en-US" altLang="zh-CN" dirty="0">
                <a:ea typeface="+mn-ea"/>
                <a:cs typeface="Times New Roman" pitchFamily="18" charset="0"/>
              </a:rPr>
              <a:t>a</a:t>
            </a:r>
            <a:r>
              <a:rPr lang="zh-CN" altLang="en-US" dirty="0">
                <a:latin typeface="宋体" pitchFamily="2" charset="-122"/>
                <a:ea typeface="+mn-ea"/>
              </a:rPr>
              <a:t>为整型数组，有</a:t>
            </a:r>
            <a:r>
              <a:rPr lang="en-US" altLang="zh-CN" dirty="0">
                <a:ea typeface="+mn-ea"/>
                <a:cs typeface="Times New Roman" pitchFamily="18" charset="0"/>
              </a:rPr>
              <a:t>10</a:t>
            </a:r>
            <a:r>
              <a:rPr lang="zh-CN" altLang="en-US" dirty="0">
                <a:latin typeface="宋体" pitchFamily="2" charset="-122"/>
                <a:ea typeface="+mn-ea"/>
              </a:rPr>
              <a:t>个元素：</a:t>
            </a:r>
            <a:r>
              <a:rPr lang="en-US" altLang="zh-CN" dirty="0">
                <a:ea typeface="+mn-ea"/>
                <a:cs typeface="Times New Roman" pitchFamily="18" charset="0"/>
              </a:rPr>
              <a:t>a[0]...a[9]</a:t>
            </a:r>
            <a:endParaRPr lang="zh-CN" altLang="en-US" dirty="0">
              <a:ea typeface="+mn-ea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824" y="5486400"/>
            <a:ext cx="8029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r>
              <a:rPr lang="zh-CN" altLang="en-US" dirty="0">
                <a:latin typeface="宋体" pitchFamily="2" charset="-122"/>
                <a:ea typeface="+mn-ea"/>
              </a:rPr>
              <a:t>例如</a:t>
            </a:r>
            <a:r>
              <a:rPr lang="en-US" altLang="zh-CN" dirty="0">
                <a:latin typeface="宋体" pitchFamily="2" charset="-122"/>
                <a:ea typeface="+mn-ea"/>
              </a:rPr>
              <a:t>: </a:t>
            </a:r>
            <a:r>
              <a:rPr lang="en-US" altLang="zh-CN" dirty="0">
                <a:ea typeface="+mn-ea"/>
                <a:cs typeface="Times New Roman" pitchFamily="18" charset="0"/>
              </a:rPr>
              <a:t>int a[5][3];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altLang="zh-CN" dirty="0">
                <a:latin typeface="宋体" pitchFamily="2" charset="-122"/>
                <a:ea typeface="+mn-ea"/>
              </a:rPr>
              <a:t>	</a:t>
            </a:r>
            <a:r>
              <a:rPr lang="zh-CN" altLang="en-US" dirty="0">
                <a:latin typeface="宋体" pitchFamily="2" charset="-122"/>
                <a:ea typeface="+mn-ea"/>
              </a:rPr>
              <a:t>表示</a:t>
            </a:r>
            <a:r>
              <a:rPr lang="en-US" altLang="zh-CN" dirty="0">
                <a:ea typeface="+mn-ea"/>
                <a:cs typeface="Times New Roman" pitchFamily="18" charset="0"/>
              </a:rPr>
              <a:t>a</a:t>
            </a:r>
            <a:r>
              <a:rPr lang="zh-CN" altLang="en-US" dirty="0">
                <a:latin typeface="宋体" pitchFamily="2" charset="-122"/>
                <a:ea typeface="+mn-ea"/>
              </a:rPr>
              <a:t>为整型二维数组，其中第一维有</a:t>
            </a:r>
            <a:r>
              <a:rPr lang="en-US" altLang="zh-CN" dirty="0">
                <a:ea typeface="+mn-ea"/>
                <a:cs typeface="Times New Roman" pitchFamily="18" charset="0"/>
              </a:rPr>
              <a:t>5</a:t>
            </a:r>
            <a:r>
              <a:rPr lang="zh-CN" altLang="en-US" dirty="0">
                <a:latin typeface="宋体" pitchFamily="2" charset="-122"/>
                <a:ea typeface="+mn-ea"/>
              </a:rPr>
              <a:t>个下标（</a:t>
            </a:r>
            <a:r>
              <a:rPr lang="en-US" altLang="zh-CN" dirty="0">
                <a:ea typeface="+mn-ea"/>
                <a:cs typeface="Times New Roman" pitchFamily="18" charset="0"/>
              </a:rPr>
              <a:t>0~4</a:t>
            </a:r>
            <a:r>
              <a:rPr lang="zh-CN" altLang="en-US" dirty="0">
                <a:latin typeface="宋体" pitchFamily="2" charset="-122"/>
                <a:ea typeface="+mn-ea"/>
              </a:rPr>
              <a:t>），第二维有</a:t>
            </a:r>
            <a:r>
              <a:rPr lang="en-US" altLang="zh-CN" dirty="0">
                <a:ea typeface="+mn-ea"/>
                <a:cs typeface="Times New Roman" pitchFamily="18" charset="0"/>
              </a:rPr>
              <a:t>3</a:t>
            </a:r>
            <a:r>
              <a:rPr lang="zh-CN" altLang="en-US" dirty="0">
                <a:latin typeface="宋体" pitchFamily="2" charset="-122"/>
                <a:ea typeface="+mn-ea"/>
              </a:rPr>
              <a:t>个下标（</a:t>
            </a:r>
            <a:r>
              <a:rPr lang="en-US" altLang="zh-CN" dirty="0">
                <a:ea typeface="+mn-ea"/>
                <a:cs typeface="Times New Roman" pitchFamily="18" charset="0"/>
              </a:rPr>
              <a:t>0~2</a:t>
            </a:r>
            <a:r>
              <a:rPr lang="zh-CN" altLang="en-US" dirty="0">
                <a:latin typeface="宋体" pitchFamily="2" charset="-122"/>
                <a:ea typeface="+mn-ea"/>
              </a:rPr>
              <a:t>），数组的元素个数为</a:t>
            </a:r>
            <a:r>
              <a:rPr lang="en-US" altLang="zh-CN" dirty="0">
                <a:ea typeface="+mn-ea"/>
                <a:cs typeface="Times New Roman" pitchFamily="18" charset="0"/>
              </a:rPr>
              <a:t>15</a:t>
            </a:r>
            <a:r>
              <a:rPr lang="zh-CN" altLang="en-US" dirty="0">
                <a:latin typeface="宋体" pitchFamily="2" charset="-122"/>
                <a:ea typeface="+mn-ea"/>
              </a:rPr>
              <a:t>，可以用于存放</a:t>
            </a:r>
            <a:r>
              <a:rPr lang="en-US" altLang="zh-CN" dirty="0">
                <a:ea typeface="+mn-ea"/>
                <a:cs typeface="Times New Roman" pitchFamily="18" charset="0"/>
              </a:rPr>
              <a:t>5</a:t>
            </a:r>
            <a:r>
              <a:rPr lang="zh-CN" altLang="en-US" dirty="0">
                <a:latin typeface="宋体" pitchFamily="2" charset="-122"/>
                <a:ea typeface="+mn-ea"/>
              </a:rPr>
              <a:t>行</a:t>
            </a:r>
            <a:r>
              <a:rPr lang="en-US" altLang="zh-CN" dirty="0">
                <a:ea typeface="+mn-ea"/>
                <a:cs typeface="Times New Roman" pitchFamily="18" charset="0"/>
              </a:rPr>
              <a:t>3</a:t>
            </a:r>
            <a:r>
              <a:rPr lang="zh-CN" altLang="en-US" dirty="0">
                <a:latin typeface="宋体" pitchFamily="2" charset="-122"/>
                <a:ea typeface="+mn-ea"/>
              </a:rPr>
              <a:t>列的整型数据表格。</a:t>
            </a:r>
            <a:endParaRPr lang="en-US" altLang="zh-CN" dirty="0">
              <a:latin typeface="宋体" pitchFamily="2" charset="-122"/>
              <a:ea typeface="+mn-ea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2360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062162" y="3219450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pa</a:t>
            </a:r>
          </a:p>
        </p:txBody>
      </p:sp>
      <p:grpSp>
        <p:nvGrpSpPr>
          <p:cNvPr id="56323" name="Group 42"/>
          <p:cNvGrpSpPr>
            <a:grpSpLocks/>
          </p:cNvGrpSpPr>
          <p:nvPr/>
        </p:nvGrpSpPr>
        <p:grpSpPr bwMode="auto">
          <a:xfrm>
            <a:off x="1633537" y="1219200"/>
            <a:ext cx="6672263" cy="5029200"/>
            <a:chOff x="1152" y="528"/>
            <a:chExt cx="3888" cy="31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2208" y="912"/>
              <a:ext cx="1008" cy="2784"/>
              <a:chOff x="1152" y="720"/>
              <a:chExt cx="1008" cy="2784"/>
            </a:xfrm>
          </p:grpSpPr>
          <p:sp>
            <p:nvSpPr>
              <p:cNvPr id="56351" name="Rectangle 5"/>
              <p:cNvSpPr>
                <a:spLocks noChangeArrowheads="1"/>
              </p:cNvSpPr>
              <p:nvPr/>
            </p:nvSpPr>
            <p:spPr bwMode="auto">
              <a:xfrm>
                <a:off x="1152" y="720"/>
                <a:ext cx="1008" cy="2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</a:endParaRPr>
              </a:p>
            </p:txBody>
          </p:sp>
          <p:sp>
            <p:nvSpPr>
              <p:cNvPr id="56352" name="Line 6"/>
              <p:cNvSpPr>
                <a:spLocks noChangeShapeType="1"/>
              </p:cNvSpPr>
              <p:nvPr/>
            </p:nvSpPr>
            <p:spPr bwMode="auto">
              <a:xfrm>
                <a:off x="1152" y="211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3" name="Line 7"/>
              <p:cNvSpPr>
                <a:spLocks noChangeShapeType="1"/>
              </p:cNvSpPr>
              <p:nvPr/>
            </p:nvSpPr>
            <p:spPr bwMode="auto">
              <a:xfrm>
                <a:off x="1152" y="141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4" name="Line 8"/>
              <p:cNvSpPr>
                <a:spLocks noChangeShapeType="1"/>
              </p:cNvSpPr>
              <p:nvPr/>
            </p:nvSpPr>
            <p:spPr bwMode="auto">
              <a:xfrm>
                <a:off x="1152" y="94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5" name="Line 9"/>
              <p:cNvSpPr>
                <a:spLocks noChangeShapeType="1"/>
              </p:cNvSpPr>
              <p:nvPr/>
            </p:nvSpPr>
            <p:spPr bwMode="auto">
              <a:xfrm>
                <a:off x="1152" y="117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6" name="Line 10"/>
              <p:cNvSpPr>
                <a:spLocks noChangeShapeType="1"/>
              </p:cNvSpPr>
              <p:nvPr/>
            </p:nvSpPr>
            <p:spPr bwMode="auto">
              <a:xfrm>
                <a:off x="1152" y="281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7" name="Line 11"/>
              <p:cNvSpPr>
                <a:spLocks noChangeShapeType="1"/>
              </p:cNvSpPr>
              <p:nvPr/>
            </p:nvSpPr>
            <p:spPr bwMode="auto">
              <a:xfrm>
                <a:off x="1152" y="234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8" name="Line 12"/>
              <p:cNvSpPr>
                <a:spLocks noChangeShapeType="1"/>
              </p:cNvSpPr>
              <p:nvPr/>
            </p:nvSpPr>
            <p:spPr bwMode="auto">
              <a:xfrm>
                <a:off x="1152" y="258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59" name="Line 13"/>
              <p:cNvSpPr>
                <a:spLocks noChangeShapeType="1"/>
              </p:cNvSpPr>
              <p:nvPr/>
            </p:nvSpPr>
            <p:spPr bwMode="auto">
              <a:xfrm>
                <a:off x="1152" y="328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60" name="Line 14"/>
              <p:cNvSpPr>
                <a:spLocks noChangeShapeType="1"/>
              </p:cNvSpPr>
              <p:nvPr/>
            </p:nvSpPr>
            <p:spPr bwMode="auto">
              <a:xfrm>
                <a:off x="1152" y="305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61" name="Line 15"/>
              <p:cNvSpPr>
                <a:spLocks noChangeShapeType="1"/>
              </p:cNvSpPr>
              <p:nvPr/>
            </p:nvSpPr>
            <p:spPr bwMode="auto">
              <a:xfrm>
                <a:off x="1152" y="188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6362" name="Line 16"/>
              <p:cNvSpPr>
                <a:spLocks noChangeShapeType="1"/>
              </p:cNvSpPr>
              <p:nvPr/>
            </p:nvSpPr>
            <p:spPr bwMode="auto">
              <a:xfrm>
                <a:off x="1152" y="164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56327" name="AutoShape 17"/>
            <p:cNvSpPr>
              <a:spLocks/>
            </p:cNvSpPr>
            <p:nvPr/>
          </p:nvSpPr>
          <p:spPr bwMode="auto">
            <a:xfrm>
              <a:off x="3264" y="933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28" name="AutoShape 18"/>
            <p:cNvSpPr>
              <a:spLocks/>
            </p:cNvSpPr>
            <p:nvPr/>
          </p:nvSpPr>
          <p:spPr bwMode="auto">
            <a:xfrm>
              <a:off x="3264" y="1399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29" name="AutoShape 19"/>
            <p:cNvSpPr>
              <a:spLocks/>
            </p:cNvSpPr>
            <p:nvPr/>
          </p:nvSpPr>
          <p:spPr bwMode="auto">
            <a:xfrm>
              <a:off x="3264" y="1865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30" name="AutoShape 20"/>
            <p:cNvSpPr>
              <a:spLocks/>
            </p:cNvSpPr>
            <p:nvPr/>
          </p:nvSpPr>
          <p:spPr bwMode="auto">
            <a:xfrm>
              <a:off x="3264" y="2331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31" name="AutoShape 21"/>
            <p:cNvSpPr>
              <a:spLocks/>
            </p:cNvSpPr>
            <p:nvPr/>
          </p:nvSpPr>
          <p:spPr bwMode="auto">
            <a:xfrm>
              <a:off x="3264" y="2797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32" name="AutoShape 22"/>
            <p:cNvSpPr>
              <a:spLocks/>
            </p:cNvSpPr>
            <p:nvPr/>
          </p:nvSpPr>
          <p:spPr bwMode="auto">
            <a:xfrm>
              <a:off x="3264" y="326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+mn-lt"/>
              </a:endParaRPr>
            </a:p>
          </p:txBody>
        </p:sp>
        <p:sp>
          <p:nvSpPr>
            <p:cNvPr id="56333" name="Line 23"/>
            <p:cNvSpPr>
              <a:spLocks noChangeShapeType="1"/>
            </p:cNvSpPr>
            <p:nvPr/>
          </p:nvSpPr>
          <p:spPr bwMode="auto">
            <a:xfrm>
              <a:off x="1872" y="10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4" name="Line 24"/>
            <p:cNvSpPr>
              <a:spLocks noChangeShapeType="1"/>
            </p:cNvSpPr>
            <p:nvPr/>
          </p:nvSpPr>
          <p:spPr bwMode="auto">
            <a:xfrm>
              <a:off x="1872" y="239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5" name="Line 25"/>
            <p:cNvSpPr>
              <a:spLocks noChangeShapeType="1"/>
            </p:cNvSpPr>
            <p:nvPr/>
          </p:nvSpPr>
          <p:spPr bwMode="auto">
            <a:xfrm>
              <a:off x="1872" y="285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6" name="Line 26"/>
            <p:cNvSpPr>
              <a:spLocks noChangeShapeType="1"/>
            </p:cNvSpPr>
            <p:nvPr/>
          </p:nvSpPr>
          <p:spPr bwMode="auto">
            <a:xfrm>
              <a:off x="1872" y="332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7" name="Line 27"/>
            <p:cNvSpPr>
              <a:spLocks noChangeShapeType="1"/>
            </p:cNvSpPr>
            <p:nvPr/>
          </p:nvSpPr>
          <p:spPr bwMode="auto">
            <a:xfrm>
              <a:off x="1872" y="147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8" name="Line 28"/>
            <p:cNvSpPr>
              <a:spLocks noChangeShapeType="1"/>
            </p:cNvSpPr>
            <p:nvPr/>
          </p:nvSpPr>
          <p:spPr bwMode="auto">
            <a:xfrm>
              <a:off x="1872" y="193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6339" name="Text Box 29"/>
            <p:cNvSpPr txBox="1">
              <a:spLocks noChangeArrowheads="1"/>
            </p:cNvSpPr>
            <p:nvPr/>
          </p:nvSpPr>
          <p:spPr bwMode="auto">
            <a:xfrm>
              <a:off x="1353" y="87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pa-2</a:t>
              </a:r>
            </a:p>
          </p:txBody>
        </p:sp>
        <p:sp>
          <p:nvSpPr>
            <p:cNvPr id="56340" name="Text Box 30"/>
            <p:cNvSpPr txBox="1">
              <a:spLocks noChangeArrowheads="1"/>
            </p:cNvSpPr>
            <p:nvPr/>
          </p:nvSpPr>
          <p:spPr bwMode="auto">
            <a:xfrm>
              <a:off x="1353" y="133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pa-1</a:t>
              </a:r>
            </a:p>
          </p:txBody>
        </p:sp>
        <p:sp>
          <p:nvSpPr>
            <p:cNvPr id="56341" name="Text Box 32"/>
            <p:cNvSpPr txBox="1">
              <a:spLocks noChangeArrowheads="1"/>
            </p:cNvSpPr>
            <p:nvPr/>
          </p:nvSpPr>
          <p:spPr bwMode="auto">
            <a:xfrm>
              <a:off x="1152" y="2256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pa+1</a:t>
              </a:r>
            </a:p>
          </p:txBody>
        </p:sp>
        <p:sp>
          <p:nvSpPr>
            <p:cNvPr id="56342" name="Text Box 33"/>
            <p:cNvSpPr txBox="1">
              <a:spLocks noChangeArrowheads="1"/>
            </p:cNvSpPr>
            <p:nvPr/>
          </p:nvSpPr>
          <p:spPr bwMode="auto">
            <a:xfrm>
              <a:off x="1152" y="2727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pa+2</a:t>
              </a:r>
            </a:p>
          </p:txBody>
        </p:sp>
        <p:sp>
          <p:nvSpPr>
            <p:cNvPr id="56343" name="Text Box 34"/>
            <p:cNvSpPr txBox="1">
              <a:spLocks noChangeArrowheads="1"/>
            </p:cNvSpPr>
            <p:nvPr/>
          </p:nvSpPr>
          <p:spPr bwMode="auto">
            <a:xfrm>
              <a:off x="1152" y="3216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pa+3</a:t>
              </a:r>
            </a:p>
          </p:txBody>
        </p:sp>
        <p:sp>
          <p:nvSpPr>
            <p:cNvPr id="56344" name="Text Box 35"/>
            <p:cNvSpPr txBox="1">
              <a:spLocks noChangeArrowheads="1"/>
            </p:cNvSpPr>
            <p:nvPr/>
          </p:nvSpPr>
          <p:spPr bwMode="auto">
            <a:xfrm>
              <a:off x="3441" y="960"/>
              <a:ext cx="1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*(pa-2)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pa[-2]</a:t>
              </a:r>
            </a:p>
          </p:txBody>
        </p:sp>
        <p:sp>
          <p:nvSpPr>
            <p:cNvPr id="56345" name="Text Box 36"/>
            <p:cNvSpPr txBox="1">
              <a:spLocks noChangeArrowheads="1"/>
            </p:cNvSpPr>
            <p:nvPr/>
          </p:nvSpPr>
          <p:spPr bwMode="auto">
            <a:xfrm>
              <a:off x="3441" y="1888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*pa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pa[0]</a:t>
              </a:r>
            </a:p>
          </p:txBody>
        </p:sp>
        <p:sp>
          <p:nvSpPr>
            <p:cNvPr id="56346" name="Text Box 37"/>
            <p:cNvSpPr txBox="1">
              <a:spLocks noChangeArrowheads="1"/>
            </p:cNvSpPr>
            <p:nvPr/>
          </p:nvSpPr>
          <p:spPr bwMode="auto">
            <a:xfrm>
              <a:off x="3441" y="2353"/>
              <a:ext cx="1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*(pa+1)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pa[1]</a:t>
              </a:r>
            </a:p>
          </p:txBody>
        </p:sp>
        <p:sp>
          <p:nvSpPr>
            <p:cNvPr id="56347" name="Text Box 38"/>
            <p:cNvSpPr txBox="1">
              <a:spLocks noChangeArrowheads="1"/>
            </p:cNvSpPr>
            <p:nvPr/>
          </p:nvSpPr>
          <p:spPr bwMode="auto">
            <a:xfrm>
              <a:off x="3441" y="2817"/>
              <a:ext cx="1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*(pa+2)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pa[2]</a:t>
              </a:r>
            </a:p>
          </p:txBody>
        </p:sp>
        <p:sp>
          <p:nvSpPr>
            <p:cNvPr id="56348" name="Text Box 39"/>
            <p:cNvSpPr txBox="1">
              <a:spLocks noChangeArrowheads="1"/>
            </p:cNvSpPr>
            <p:nvPr/>
          </p:nvSpPr>
          <p:spPr bwMode="auto">
            <a:xfrm>
              <a:off x="3441" y="3282"/>
              <a:ext cx="1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*(pa+3)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pa[3]</a:t>
              </a:r>
            </a:p>
          </p:txBody>
        </p:sp>
        <p:sp>
          <p:nvSpPr>
            <p:cNvPr id="56349" name="Text Box 40"/>
            <p:cNvSpPr txBox="1">
              <a:spLocks noChangeArrowheads="1"/>
            </p:cNvSpPr>
            <p:nvPr/>
          </p:nvSpPr>
          <p:spPr bwMode="auto">
            <a:xfrm>
              <a:off x="3441" y="1424"/>
              <a:ext cx="1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*(pa-1)</a:t>
              </a:r>
              <a:r>
                <a:rPr lang="zh-CN" altLang="en-US" sz="2000">
                  <a:latin typeface="+mn-lt"/>
                  <a:ea typeface="宋体" panose="02010600030101010101" pitchFamily="2" charset="-122"/>
                </a:rPr>
                <a:t>或</a:t>
              </a: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pa[-1]</a:t>
              </a:r>
            </a:p>
          </p:txBody>
        </p:sp>
        <p:sp>
          <p:nvSpPr>
            <p:cNvPr id="56350" name="Text Box 41"/>
            <p:cNvSpPr txBox="1">
              <a:spLocks noChangeArrowheads="1"/>
            </p:cNvSpPr>
            <p:nvPr/>
          </p:nvSpPr>
          <p:spPr bwMode="auto">
            <a:xfrm>
              <a:off x="2256" y="52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anose="02010600030101010101" pitchFamily="2" charset="-122"/>
                </a:rPr>
                <a:t>short *pa</a:t>
              </a:r>
            </a:p>
          </p:txBody>
        </p:sp>
      </p:grpSp>
      <p:sp>
        <p:nvSpPr>
          <p:cNvPr id="4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40</a:t>
            </a:fld>
            <a:endParaRPr lang="en-US" altLang="zh-CN" dirty="0"/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6.2.5 </a:t>
            </a:r>
            <a:r>
              <a:rPr lang="zh-CN" altLang="en-US" dirty="0"/>
              <a:t>指针运算</a:t>
            </a:r>
          </a:p>
        </p:txBody>
      </p:sp>
    </p:spTree>
    <p:extLst>
      <p:ext uri="{BB962C8B-B14F-4D97-AF65-F5344CB8AC3E}">
        <p14:creationId xmlns:p14="http://schemas.microsoft.com/office/powerpoint/2010/main" val="22016459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33800" y="947738"/>
            <a:ext cx="1600200" cy="5910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3733800" y="312896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3733800" y="201453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733800" y="127158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733800" y="164306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733800" y="424338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3733800" y="350043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733800" y="387191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733800" y="498633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733800" y="461486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733800" y="275748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733800" y="238601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8" name="AutoShape 14"/>
          <p:cNvSpPr>
            <a:spLocks/>
          </p:cNvSpPr>
          <p:nvPr/>
        </p:nvSpPr>
        <p:spPr bwMode="auto">
          <a:xfrm>
            <a:off x="5410200" y="947738"/>
            <a:ext cx="152400" cy="1338262"/>
          </a:xfrm>
          <a:prstGeom prst="rightBrace">
            <a:avLst>
              <a:gd name="adj1" fmla="val 73177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/>
            <a:endParaRPr lang="zh-CN" altLang="zh-CN" sz="2000">
              <a:latin typeface="+mn-lt"/>
            </a:endParaRPr>
          </a:p>
        </p:txBody>
      </p:sp>
      <p:sp>
        <p:nvSpPr>
          <p:cNvPr id="57359" name="AutoShape 15"/>
          <p:cNvSpPr>
            <a:spLocks/>
          </p:cNvSpPr>
          <p:nvPr/>
        </p:nvSpPr>
        <p:spPr bwMode="auto">
          <a:xfrm>
            <a:off x="5410200" y="2405063"/>
            <a:ext cx="152400" cy="1419225"/>
          </a:xfrm>
          <a:prstGeom prst="rightBrace">
            <a:avLst>
              <a:gd name="adj1" fmla="val 77604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/>
            <a:endParaRPr lang="zh-CN" altLang="zh-CN" sz="2000">
              <a:latin typeface="+mn-lt"/>
            </a:endParaRPr>
          </a:p>
        </p:txBody>
      </p:sp>
      <p:sp>
        <p:nvSpPr>
          <p:cNvPr id="57360" name="AutoShape 16"/>
          <p:cNvSpPr>
            <a:spLocks/>
          </p:cNvSpPr>
          <p:nvPr/>
        </p:nvSpPr>
        <p:spPr bwMode="auto">
          <a:xfrm>
            <a:off x="5410200" y="3914775"/>
            <a:ext cx="152400" cy="1404938"/>
          </a:xfrm>
          <a:prstGeom prst="rightBrace">
            <a:avLst>
              <a:gd name="adj1" fmla="val 76823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/>
            <a:endParaRPr lang="zh-CN" altLang="zh-CN" sz="2000">
              <a:latin typeface="+mn-lt"/>
            </a:endParaRPr>
          </a:p>
        </p:txBody>
      </p:sp>
      <p:sp>
        <p:nvSpPr>
          <p:cNvPr id="57361" name="AutoShape 17"/>
          <p:cNvSpPr>
            <a:spLocks/>
          </p:cNvSpPr>
          <p:nvPr/>
        </p:nvSpPr>
        <p:spPr bwMode="auto">
          <a:xfrm>
            <a:off x="5410200" y="5430838"/>
            <a:ext cx="152400" cy="1350962"/>
          </a:xfrm>
          <a:prstGeom prst="rightBrace">
            <a:avLst>
              <a:gd name="adj1" fmla="val 73872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/>
            <a:endParaRPr lang="zh-CN" altLang="zh-CN" sz="2000">
              <a:latin typeface="+mn-lt"/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3200400" y="1066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200400" y="40306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200400" y="55260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200400" y="25352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376488" y="8524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pb-1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2286000" y="23368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pb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2033588" y="3810000"/>
            <a:ext cx="110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pb+1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2033588" y="5318125"/>
            <a:ext cx="110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pb+2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691188" y="1371600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*(pb-1)</a:t>
            </a:r>
            <a:r>
              <a:rPr lang="zh-CN" altLang="en-US" sz="200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+mn-lt"/>
                <a:ea typeface="宋体" panose="02010600030101010101" pitchFamily="2" charset="-122"/>
              </a:rPr>
              <a:t>pb[-1]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5691188" y="2860675"/>
            <a:ext cx="174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*pb</a:t>
            </a:r>
            <a:r>
              <a:rPr lang="zh-CN" altLang="en-US" sz="200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+mn-lt"/>
                <a:ea typeface="宋体" panose="02010600030101010101" pitchFamily="2" charset="-122"/>
              </a:rPr>
              <a:t>pb[0]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691188" y="4344988"/>
            <a:ext cx="22431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*(pb+1)</a:t>
            </a:r>
            <a:r>
              <a:rPr lang="zh-CN" altLang="en-US" sz="200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+mn-lt"/>
                <a:ea typeface="宋体" panose="02010600030101010101" pitchFamily="2" charset="-122"/>
              </a:rPr>
              <a:t>pb[1]</a:t>
            </a:r>
          </a:p>
          <a:p>
            <a:pPr>
              <a:spcBef>
                <a:spcPct val="50000"/>
              </a:spcBef>
            </a:pPr>
            <a:endParaRPr lang="en-US" altLang="zh-CN" sz="20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373" name="Text Box 30"/>
          <p:cNvSpPr txBox="1">
            <a:spLocks noChangeArrowheads="1"/>
          </p:cNvSpPr>
          <p:nvPr/>
        </p:nvSpPr>
        <p:spPr bwMode="auto">
          <a:xfrm>
            <a:off x="5691188" y="5853113"/>
            <a:ext cx="2314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*(pb+2)</a:t>
            </a:r>
            <a:r>
              <a:rPr lang="zh-CN" altLang="en-US" sz="200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+mn-lt"/>
                <a:ea typeface="宋体" panose="02010600030101010101" pitchFamily="2" charset="-122"/>
              </a:rPr>
              <a:t>pb[2]</a:t>
            </a:r>
          </a:p>
          <a:p>
            <a:pPr>
              <a:spcBef>
                <a:spcPct val="50000"/>
              </a:spcBef>
            </a:pPr>
            <a:endParaRPr lang="en-US" altLang="zh-CN" sz="20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374" name="Text Box 31"/>
          <p:cNvSpPr txBox="1">
            <a:spLocks noChangeArrowheads="1"/>
          </p:cNvSpPr>
          <p:nvPr/>
        </p:nvSpPr>
        <p:spPr bwMode="auto">
          <a:xfrm>
            <a:off x="719138" y="10191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+mn-lt"/>
                <a:ea typeface="宋体" panose="02010600030101010101" pitchFamily="2" charset="-122"/>
              </a:rPr>
              <a:t>long *pb</a:t>
            </a:r>
          </a:p>
        </p:txBody>
      </p:sp>
      <p:sp>
        <p:nvSpPr>
          <p:cNvPr id="57375" name="Line 32"/>
          <p:cNvSpPr>
            <a:spLocks noChangeShapeType="1"/>
          </p:cNvSpPr>
          <p:nvPr/>
        </p:nvSpPr>
        <p:spPr bwMode="auto">
          <a:xfrm>
            <a:off x="3733800" y="533876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3733800" y="6081713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77" name="Line 34"/>
          <p:cNvSpPr>
            <a:spLocks noChangeShapeType="1"/>
          </p:cNvSpPr>
          <p:nvPr/>
        </p:nvSpPr>
        <p:spPr bwMode="auto">
          <a:xfrm>
            <a:off x="3733800" y="5710238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78" name="Line 35"/>
          <p:cNvSpPr>
            <a:spLocks noChangeShapeType="1"/>
          </p:cNvSpPr>
          <p:nvPr/>
        </p:nvSpPr>
        <p:spPr bwMode="auto">
          <a:xfrm>
            <a:off x="3733800" y="6477000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>
                <a:latin typeface="+mn-lt"/>
              </a:rPr>
              <a:pPr algn="ctr" eaLnBrk="1" hangingPunct="1"/>
              <a:t>41</a:t>
            </a:fld>
            <a:endParaRPr lang="en-US" altLang="zh-CN" dirty="0">
              <a:latin typeface="+mn-lt"/>
            </a:endParaRPr>
          </a:p>
        </p:txBody>
      </p:sp>
      <p:sp>
        <p:nvSpPr>
          <p:cNvPr id="39" name="标题 4"/>
          <p:cNvSpPr txBox="1">
            <a:spLocks/>
          </p:cNvSpPr>
          <p:nvPr/>
        </p:nvSpPr>
        <p:spPr>
          <a:xfrm>
            <a:off x="1258888" y="228600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6.2.5 </a:t>
            </a:r>
            <a:r>
              <a:rPr lang="zh-CN" altLang="en-US" dirty="0"/>
              <a:t>指针运算</a:t>
            </a:r>
          </a:p>
        </p:txBody>
      </p:sp>
    </p:spTree>
    <p:extLst>
      <p:ext uri="{BB962C8B-B14F-4D97-AF65-F5344CB8AC3E}">
        <p14:creationId xmlns:p14="http://schemas.microsoft.com/office/powerpoint/2010/main" val="421045225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8021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指针变量的关系运算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81000" y="1905000"/>
            <a:ext cx="8029575" cy="43434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关系运算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指向相同类型数据的指针之间可以进行各种关系运算。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指向不同数据类型的指针，以及指针与一般整数变量之间的关系运算是无意义的。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指针可以和零之间进行等于或不等于的关系运算。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p==0</a:t>
            </a:r>
            <a:r>
              <a:rPr lang="zh-CN" altLang="en-US" sz="2400" dirty="0">
                <a:solidFill>
                  <a:srgbClr val="00B050"/>
                </a:solidFill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p!=0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赋值运算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向指针变量赋的值必须是地址常量或变量，不能是普通整数。但可以赋值为整数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，表示空指针。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42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6.2.5 </a:t>
            </a:r>
            <a:r>
              <a:rPr lang="zh-CN" altLang="en-US" dirty="0"/>
              <a:t>指针运算</a:t>
            </a:r>
          </a:p>
        </p:txBody>
      </p:sp>
    </p:spTree>
    <p:extLst>
      <p:ext uri="{BB962C8B-B14F-4D97-AF65-F5344CB8AC3E}">
        <p14:creationId xmlns:p14="http://schemas.microsoft.com/office/powerpoint/2010/main" val="131578913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-16042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6.2.6 </a:t>
            </a:r>
            <a:r>
              <a:rPr lang="zh-CN" altLang="en-US" dirty="0"/>
              <a:t>用指针处理数组元素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81000" y="1828800"/>
            <a:ext cx="8029575" cy="455295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声明与赋值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例：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int a[10], *pa;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    	 pa=&amp;a[0]; </a:t>
            </a:r>
            <a:r>
              <a:rPr lang="zh-CN" altLang="en-US" sz="2400" dirty="0">
                <a:solidFill>
                  <a:srgbClr val="00B050"/>
                </a:solidFill>
                <a:cs typeface="Times New Roman" pitchFamily="18" charset="0"/>
              </a:rPr>
              <a:t>或 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pa=a;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通过指针引用数组元素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经过上述声明及赋值后：</a:t>
            </a:r>
          </a:p>
          <a:p>
            <a:pPr marL="923544" lvl="2" indent="-21945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>
                <a:cs typeface="Times New Roman" pitchFamily="18" charset="0"/>
              </a:rPr>
              <a:t>*</a:t>
            </a:r>
            <a:r>
              <a:rPr lang="en-US" altLang="zh-CN" dirty="0">
                <a:cs typeface="Times New Roman" pitchFamily="18" charset="0"/>
              </a:rPr>
              <a:t>pa</a:t>
            </a:r>
            <a:r>
              <a:rPr lang="zh-CN" altLang="en-US" dirty="0"/>
              <a:t>就是</a:t>
            </a:r>
            <a:r>
              <a:rPr lang="en-US" altLang="zh-CN" dirty="0">
                <a:cs typeface="Times New Roman" pitchFamily="18" charset="0"/>
              </a:rPr>
              <a:t>a[0]</a:t>
            </a:r>
            <a:r>
              <a:rPr lang="zh-CN" altLang="en-US" dirty="0"/>
              <a:t>，</a:t>
            </a:r>
            <a:r>
              <a:rPr lang="zh-CN" altLang="en-US" dirty="0">
                <a:cs typeface="Times New Roman" pitchFamily="18" charset="0"/>
              </a:rPr>
              <a:t>*</a:t>
            </a:r>
            <a:r>
              <a:rPr lang="en-US" altLang="zh-CN" dirty="0">
                <a:cs typeface="Times New Roman" pitchFamily="18" charset="0"/>
              </a:rPr>
              <a:t>(pa+1)</a:t>
            </a:r>
            <a:r>
              <a:rPr lang="zh-CN" altLang="en-US" dirty="0"/>
              <a:t>就是</a:t>
            </a:r>
            <a:r>
              <a:rPr lang="en-US" altLang="zh-CN" dirty="0">
                <a:cs typeface="Times New Roman" pitchFamily="18" charset="0"/>
              </a:rPr>
              <a:t>a[1]</a:t>
            </a:r>
            <a:r>
              <a:rPr lang="zh-CN" altLang="en-US" dirty="0"/>
              <a:t>，</a:t>
            </a:r>
            <a:r>
              <a:rPr lang="en-US" altLang="zh-CN" dirty="0"/>
              <a:t>... </a:t>
            </a:r>
            <a:r>
              <a:rPr lang="zh-CN" altLang="en-US" dirty="0"/>
              <a:t>，</a:t>
            </a:r>
            <a:r>
              <a:rPr lang="zh-CN" altLang="en-US" dirty="0">
                <a:cs typeface="Times New Roman" pitchFamily="18" charset="0"/>
              </a:rPr>
              <a:t>*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dirty="0" err="1">
                <a:cs typeface="Times New Roman" pitchFamily="18" charset="0"/>
              </a:rPr>
              <a:t>pa+i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zh-CN" altLang="en-US" dirty="0"/>
              <a:t>就是</a:t>
            </a:r>
            <a:r>
              <a:rPr lang="en-US" altLang="zh-CN" dirty="0">
                <a:cs typeface="Times New Roman" pitchFamily="18" charset="0"/>
              </a:rPr>
              <a:t>a[i]</a:t>
            </a:r>
            <a:r>
              <a:rPr lang="en-US" altLang="zh-CN" dirty="0"/>
              <a:t>.</a:t>
            </a:r>
          </a:p>
          <a:p>
            <a:pPr marL="923544" lvl="2" indent="-21945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>
                <a:cs typeface="Times New Roman" pitchFamily="18" charset="0"/>
              </a:rPr>
              <a:t>a[i]</a:t>
            </a:r>
            <a:r>
              <a:rPr lang="en-US" altLang="zh-CN" dirty="0"/>
              <a:t>, </a:t>
            </a:r>
            <a:r>
              <a:rPr lang="en-US" altLang="zh-CN" dirty="0">
                <a:cs typeface="Times New Roman" pitchFamily="18" charset="0"/>
              </a:rPr>
              <a:t>*(</a:t>
            </a:r>
            <a:r>
              <a:rPr lang="en-US" altLang="zh-CN" dirty="0" err="1">
                <a:cs typeface="Times New Roman" pitchFamily="18" charset="0"/>
              </a:rPr>
              <a:t>pa+i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dirty="0"/>
              <a:t>, </a:t>
            </a:r>
            <a:r>
              <a:rPr lang="en-US" altLang="zh-CN" dirty="0">
                <a:cs typeface="Times New Roman" pitchFamily="18" charset="0"/>
              </a:rPr>
              <a:t>*(</a:t>
            </a:r>
            <a:r>
              <a:rPr lang="en-US" altLang="zh-CN" dirty="0" err="1">
                <a:cs typeface="Times New Roman" pitchFamily="18" charset="0"/>
              </a:rPr>
              <a:t>a+i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dirty="0"/>
              <a:t>, </a:t>
            </a:r>
            <a:r>
              <a:rPr lang="en-US" altLang="zh-CN" dirty="0">
                <a:cs typeface="Times New Roman" pitchFamily="18" charset="0"/>
              </a:rPr>
              <a:t>pa[i]</a:t>
            </a:r>
            <a:r>
              <a:rPr lang="zh-CN" altLang="en-US" dirty="0"/>
              <a:t>都是等效的。</a:t>
            </a:r>
          </a:p>
          <a:p>
            <a:pPr marL="923544" lvl="2" indent="-21945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/>
              <a:t>不能写</a:t>
            </a:r>
            <a:r>
              <a:rPr lang="en-US" altLang="zh-CN" dirty="0">
                <a:cs typeface="Times New Roman" pitchFamily="18" charset="0"/>
              </a:rPr>
              <a:t>a++</a:t>
            </a:r>
            <a:r>
              <a:rPr lang="zh-CN" altLang="en-US" dirty="0"/>
              <a:t>，因为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/>
              <a:t>是数组首地址是</a:t>
            </a: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871663" y="241301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62595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6-7</a:t>
            </a:r>
            <a:endParaRPr lang="zh-CN" altLang="en-US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37290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6.2.6 </a:t>
            </a:r>
            <a:r>
              <a:rPr lang="zh-CN" altLang="en-US" dirty="0"/>
              <a:t>用指针处理数组元素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dirty="0"/>
              <a:t>设有一个</a:t>
            </a:r>
            <a:r>
              <a:rPr lang="en-US" altLang="zh-CN" sz="2800" dirty="0">
                <a:cs typeface="Times New Roman" pitchFamily="18" charset="0"/>
              </a:rPr>
              <a:t>int</a:t>
            </a:r>
            <a:r>
              <a:rPr lang="zh-CN" altLang="en-US" sz="2800" dirty="0"/>
              <a:t>型数组</a:t>
            </a:r>
            <a:r>
              <a:rPr lang="en-US" altLang="zh-CN" sz="2800" dirty="0">
                <a:cs typeface="Times New Roman" pitchFamily="18" charset="0"/>
              </a:rPr>
              <a:t>a</a:t>
            </a:r>
            <a:r>
              <a:rPr lang="zh-CN" altLang="en-US" sz="2800" dirty="0"/>
              <a:t>，有</a:t>
            </a:r>
            <a:r>
              <a:rPr lang="en-US" altLang="zh-CN" sz="2800" dirty="0">
                <a:cs typeface="Times New Roman" pitchFamily="18" charset="0"/>
              </a:rPr>
              <a:t>10</a:t>
            </a:r>
            <a:r>
              <a:rPr lang="zh-CN" altLang="en-US" sz="2800" dirty="0"/>
              <a:t>个元素。用三种方法输出各元素：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使用数组名和下标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使用数组名和指针运算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使用指针变量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32201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6-7 (</a:t>
            </a:r>
            <a:r>
              <a:rPr lang="zh-CN" altLang="en-US" dirty="0"/>
              <a:t>续</a:t>
            </a:r>
            <a:r>
              <a:rPr lang="en-US" altLang="zh-CN" dirty="0"/>
              <a:t>) </a:t>
            </a:r>
            <a:r>
              <a:rPr lang="zh-CN" altLang="en-US" dirty="0"/>
              <a:t>使用数组名和下标</a:t>
            </a:r>
          </a:p>
        </p:txBody>
      </p:sp>
      <p:sp>
        <p:nvSpPr>
          <p:cNvPr id="61445" name="内容占位符 1"/>
          <p:cNvSpPr>
            <a:spLocks noGrp="1"/>
          </p:cNvSpPr>
          <p:nvPr>
            <p:ph idx="1"/>
          </p:nvPr>
        </p:nvSpPr>
        <p:spPr>
          <a:xfrm>
            <a:off x="581025" y="1828800"/>
            <a:ext cx="8029575" cy="44958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a[10] = { 1, 2, 3, 4, 5, 6, 7, 8, 9, 0 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>
                <a:solidFill>
                  <a:srgbClr val="FF0000"/>
                </a:solidFill>
              </a:rPr>
              <a:t>a[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 &lt;&lt; "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45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58888" y="237290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6.2.6 </a:t>
            </a:r>
            <a:r>
              <a:rPr lang="zh-CN" altLang="en-US" dirty="0"/>
              <a:t>用指针处理数组元素</a:t>
            </a:r>
          </a:p>
        </p:txBody>
      </p:sp>
    </p:spTree>
    <p:extLst>
      <p:ext uri="{BB962C8B-B14F-4D97-AF65-F5344CB8AC3E}">
        <p14:creationId xmlns:p14="http://schemas.microsoft.com/office/powerpoint/2010/main" val="293056250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6-7 (</a:t>
            </a:r>
            <a:r>
              <a:rPr lang="zh-CN" altLang="en-US" dirty="0"/>
              <a:t>续</a:t>
            </a:r>
            <a:r>
              <a:rPr lang="en-US" altLang="zh-CN" dirty="0"/>
              <a:t>) </a:t>
            </a:r>
            <a:r>
              <a:rPr lang="zh-CN" altLang="en-US" dirty="0"/>
              <a:t>使用数组名指针运算</a:t>
            </a:r>
          </a:p>
        </p:txBody>
      </p:sp>
      <p:sp>
        <p:nvSpPr>
          <p:cNvPr id="62469" name="内容占位符 1"/>
          <p:cNvSpPr>
            <a:spLocks noGrp="1"/>
          </p:cNvSpPr>
          <p:nvPr>
            <p:ph idx="1"/>
          </p:nvPr>
        </p:nvSpPr>
        <p:spPr>
          <a:xfrm>
            <a:off x="581025" y="1905000"/>
            <a:ext cx="8029575" cy="447675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a[10] = { 1, 2, 3, 4, 5, 6, 7, 8, 9, 0 };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>
                <a:solidFill>
                  <a:srgbClr val="FF0000"/>
                </a:solidFill>
              </a:rPr>
              <a:t>*(</a:t>
            </a:r>
            <a:r>
              <a:rPr lang="en-US" altLang="zh-CN" dirty="0" err="1">
                <a:solidFill>
                  <a:srgbClr val="FF0000"/>
                </a:solidFill>
              </a:rPr>
              <a:t>a+i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&lt;&lt; "  ";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46</a:t>
            </a:fld>
            <a:endParaRPr lang="en-US" altLang="zh-CN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58888" y="237290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6.2.6 </a:t>
            </a:r>
            <a:r>
              <a:rPr lang="zh-CN" altLang="en-US" dirty="0"/>
              <a:t>用指针处理数组元素</a:t>
            </a:r>
          </a:p>
        </p:txBody>
      </p:sp>
    </p:spTree>
    <p:extLst>
      <p:ext uri="{BB962C8B-B14F-4D97-AF65-F5344CB8AC3E}">
        <p14:creationId xmlns:p14="http://schemas.microsoft.com/office/powerpoint/2010/main" val="32342672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6-7 (</a:t>
            </a:r>
            <a:r>
              <a:rPr lang="zh-CN" altLang="en-US" dirty="0"/>
              <a:t>续</a:t>
            </a:r>
            <a:r>
              <a:rPr lang="en-US" altLang="zh-CN" dirty="0"/>
              <a:t>) </a:t>
            </a:r>
            <a:r>
              <a:rPr lang="zh-CN" altLang="en-US" dirty="0"/>
              <a:t>使用指针变量</a:t>
            </a:r>
          </a:p>
        </p:txBody>
      </p:sp>
      <p:sp>
        <p:nvSpPr>
          <p:cNvPr id="63493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a[10] = { 1, 2, 3, 4, 5, 6, 7, 8, 9, 0 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*p = a; p &lt; (a + 10); p++)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>
                <a:solidFill>
                  <a:srgbClr val="FF0000"/>
                </a:solidFill>
              </a:rPr>
              <a:t>*p</a:t>
            </a:r>
            <a:r>
              <a:rPr lang="en-US" altLang="zh-CN" dirty="0"/>
              <a:t> &lt;&lt; "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47</a:t>
            </a:fld>
            <a:endParaRPr lang="en-US" altLang="zh-CN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58888" y="237290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6.2.6 </a:t>
            </a:r>
            <a:r>
              <a:rPr lang="zh-CN" altLang="en-US" dirty="0"/>
              <a:t>用指针处理数组元素</a:t>
            </a:r>
          </a:p>
        </p:txBody>
      </p:sp>
    </p:spTree>
    <p:extLst>
      <p:ext uri="{BB962C8B-B14F-4D97-AF65-F5344CB8AC3E}">
        <p14:creationId xmlns:p14="http://schemas.microsoft.com/office/powerpoint/2010/main" val="9525811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4011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6.2.8 </a:t>
            </a:r>
            <a:r>
              <a:rPr lang="zh-CN" altLang="en-US"/>
              <a:t>用指针作为函数参数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609600" y="1905000"/>
            <a:ext cx="73914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以地址方式传递数据，可以用来返回函数处理结果。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实参是数组名（地址）时形参可以是指针。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947863" y="241301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97561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6-10</a:t>
            </a:r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343400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dirty="0">
                <a:cs typeface="Consolas" pitchFamily="49" charset="0"/>
              </a:rPr>
              <a:t>题目：读入三个浮点数，将整数部分和小数部分分别输出</a:t>
            </a:r>
            <a:endParaRPr lang="en-US" altLang="zh-CN" dirty="0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dirty="0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#include &lt;</a:t>
            </a:r>
            <a:r>
              <a:rPr lang="en-US" altLang="zh-CN" dirty="0" err="1">
                <a:cs typeface="Consolas" pitchFamily="49" charset="0"/>
              </a:rPr>
              <a:t>iostream</a:t>
            </a:r>
            <a:r>
              <a:rPr lang="en-US" altLang="zh-CN" dirty="0"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using namespace </a:t>
            </a:r>
            <a:r>
              <a:rPr lang="en-US" altLang="zh-CN" dirty="0" err="1">
                <a:cs typeface="Consolas" pitchFamily="49" charset="0"/>
              </a:rPr>
              <a:t>std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 err="1">
                <a:cs typeface="Consolas" pitchFamily="49" charset="0"/>
              </a:rPr>
              <a:t>splitFloat</a:t>
            </a:r>
            <a:r>
              <a:rPr lang="en-US" altLang="zh-CN" dirty="0">
                <a:cs typeface="Consolas" pitchFamily="49" charset="0"/>
              </a:rPr>
              <a:t>(float x, int *</a:t>
            </a:r>
            <a:r>
              <a:rPr lang="en-US" altLang="zh-CN" dirty="0" err="1">
                <a:cs typeface="Consolas" pitchFamily="49" charset="0"/>
              </a:rPr>
              <a:t>intPart</a:t>
            </a:r>
            <a:r>
              <a:rPr lang="en-US" altLang="zh-CN" dirty="0">
                <a:cs typeface="Consolas" pitchFamily="49" charset="0"/>
              </a:rPr>
              <a:t>, float *</a:t>
            </a:r>
            <a:r>
              <a:rPr lang="en-US" altLang="zh-CN" dirty="0" err="1">
                <a:cs typeface="Consolas" pitchFamily="49" charset="0"/>
              </a:rPr>
              <a:t>fracPart</a:t>
            </a:r>
            <a:r>
              <a:rPr lang="en-US" altLang="zh-CN" dirty="0">
                <a:cs typeface="Consolas" pitchFamily="49" charset="0"/>
              </a:rPr>
              <a:t>) {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  //</a:t>
            </a:r>
            <a:r>
              <a:rPr lang="zh-CN" altLang="en-US" dirty="0">
                <a:cs typeface="Consolas" pitchFamily="49" charset="0"/>
              </a:rPr>
              <a:t>取</a:t>
            </a:r>
            <a:r>
              <a:rPr lang="en-US" altLang="zh-CN" dirty="0">
                <a:cs typeface="Consolas" pitchFamily="49" charset="0"/>
              </a:rPr>
              <a:t>x</a:t>
            </a:r>
            <a:r>
              <a:rPr lang="zh-CN" altLang="en-US" dirty="0">
                <a:cs typeface="Consolas" pitchFamily="49" charset="0"/>
              </a:rPr>
              <a:t>的整数部分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dirty="0">
                <a:cs typeface="Consolas" pitchFamily="49" charset="0"/>
              </a:rPr>
              <a:t>  *</a:t>
            </a:r>
            <a:r>
              <a:rPr lang="en-US" altLang="zh-CN" dirty="0" err="1">
                <a:cs typeface="Consolas" pitchFamily="49" charset="0"/>
              </a:rPr>
              <a:t>intPart</a:t>
            </a:r>
            <a:r>
              <a:rPr lang="en-US" altLang="zh-CN" dirty="0">
                <a:cs typeface="Consolas" pitchFamily="49" charset="0"/>
              </a:rPr>
              <a:t> = </a:t>
            </a:r>
            <a:r>
              <a:rPr lang="en-US" altLang="zh-CN" dirty="0" err="1">
                <a:cs typeface="Consolas" pitchFamily="49" charset="0"/>
              </a:rPr>
              <a:t>static_cast</a:t>
            </a:r>
            <a:r>
              <a:rPr lang="en-US" altLang="zh-CN" dirty="0">
                <a:cs typeface="Consolas" pitchFamily="49" charset="0"/>
              </a:rPr>
              <a:t>&lt;int&gt;(x); 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  //</a:t>
            </a:r>
            <a:r>
              <a:rPr lang="zh-CN" altLang="en-US" dirty="0">
                <a:cs typeface="Consolas" pitchFamily="49" charset="0"/>
              </a:rPr>
              <a:t>取</a:t>
            </a:r>
            <a:r>
              <a:rPr lang="en-US" altLang="zh-CN" dirty="0">
                <a:cs typeface="Consolas" pitchFamily="49" charset="0"/>
              </a:rPr>
              <a:t>x</a:t>
            </a:r>
            <a:r>
              <a:rPr lang="zh-CN" altLang="en-US" dirty="0">
                <a:cs typeface="Consolas" pitchFamily="49" charset="0"/>
              </a:rPr>
              <a:t>的小数部分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dirty="0">
                <a:cs typeface="Consolas" pitchFamily="49" charset="0"/>
              </a:rPr>
              <a:t>  *</a:t>
            </a:r>
            <a:r>
              <a:rPr lang="en-US" altLang="zh-CN" dirty="0" err="1">
                <a:cs typeface="Consolas" pitchFamily="49" charset="0"/>
              </a:rPr>
              <a:t>fracPart</a:t>
            </a:r>
            <a:r>
              <a:rPr lang="en-US" altLang="zh-CN" dirty="0">
                <a:cs typeface="Consolas" pitchFamily="49" charset="0"/>
              </a:rPr>
              <a:t> = x - *</a:t>
            </a:r>
            <a:r>
              <a:rPr lang="en-US" altLang="zh-CN" dirty="0" err="1">
                <a:cs typeface="Consolas" pitchFamily="49" charset="0"/>
              </a:rPr>
              <a:t>intPart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dirty="0">
              <a:cs typeface="Consolas" pitchFamily="49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8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6.1.1 </a:t>
            </a:r>
            <a:r>
              <a:rPr lang="zh-CN" altLang="en-US"/>
              <a:t>数组的声明与使用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使用</a:t>
            </a:r>
          </a:p>
          <a:p>
            <a:pPr marL="109537" lvl="1" indent="0" eaLnBrk="1" fontAlgn="auto" hangingPunct="1">
              <a:spcAft>
                <a:spcPts val="120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必须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先声明</a:t>
            </a:r>
            <a:r>
              <a:rPr lang="zh-CN" altLang="en-US" sz="2800" dirty="0">
                <a:solidFill>
                  <a:schemeClr val="tx1"/>
                </a:solidFill>
              </a:rPr>
              <a:t>，后使用。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只能逐个引用数组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元素</a:t>
            </a:r>
            <a:r>
              <a:rPr lang="zh-CN" altLang="en-US" sz="2800" dirty="0">
                <a:solidFill>
                  <a:schemeClr val="tx1"/>
                </a:solidFill>
              </a:rPr>
              <a:t>，而不能一次引用整个数组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09537" lvl="1" indent="0" eaLnBrk="1" fontAlgn="auto" hangingPunct="1">
              <a:spcAft>
                <a:spcPts val="120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例如：</a:t>
            </a:r>
            <a:r>
              <a:rPr kumimoji="1" lang="en-US" altLang="zh-CN" sz="2800" dirty="0">
                <a:solidFill>
                  <a:schemeClr val="tx1"/>
                </a:solidFill>
                <a:cs typeface="Times New Roman" pitchFamily="18" charset="0"/>
              </a:rPr>
              <a:t>a[0]=a[5]+a[7]-a[2*3]</a:t>
            </a:r>
          </a:p>
          <a:p>
            <a:pPr marL="109537" lvl="1" indent="0" eaLnBrk="1" fontAlgn="auto" hangingPunct="1">
              <a:spcAft>
                <a:spcPts val="1200"/>
              </a:spcAft>
              <a:buClr>
                <a:srgbClr val="A04DA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例如：</a:t>
            </a:r>
            <a:r>
              <a:rPr kumimoji="1" lang="en-US" altLang="zh-CN" sz="2800" dirty="0">
                <a:solidFill>
                  <a:schemeClr val="tx1"/>
                </a:solidFill>
                <a:cs typeface="Times New Roman" pitchFamily="18" charset="0"/>
              </a:rPr>
              <a:t>b[1][2]=a[2][3]/2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964531" y="237470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33951191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6-10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2709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cout &lt;&lt; "Enter 3 float point numbers:"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for(int i = 0; i &lt; 3; i++)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float x, 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int n;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cin &gt;&gt; x;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splitFloat(x, &amp;</a:t>
            </a:r>
            <a:r>
              <a:rPr lang="en-US" altLang="zh-CN" noProof="1">
                <a:solidFill>
                  <a:srgbClr val="0070C0"/>
                </a:solidFill>
              </a:rPr>
              <a:t>n</a:t>
            </a:r>
            <a:r>
              <a:rPr lang="en-US" altLang="zh-CN" noProof="1"/>
              <a:t>, &amp;</a:t>
            </a:r>
            <a:r>
              <a:rPr lang="en-US" altLang="zh-CN" noProof="1">
                <a:solidFill>
                  <a:srgbClr val="0070C0"/>
                </a:solidFill>
              </a:rPr>
              <a:t>f</a:t>
            </a:r>
            <a:r>
              <a:rPr lang="en-US" altLang="zh-CN" noProof="1"/>
              <a:t>);	//</a:t>
            </a:r>
            <a:r>
              <a:rPr lang="zh-CN" altLang="en-US" noProof="1"/>
              <a:t>变量地址作为实参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   </a:t>
            </a:r>
            <a:r>
              <a:rPr lang="en-US" altLang="zh-CN" noProof="1"/>
              <a:t>cout &lt;&lt; "Integer Part = " &lt;&lt; </a:t>
            </a:r>
            <a:r>
              <a:rPr lang="en-US" altLang="zh-CN" noProof="1">
                <a:solidFill>
                  <a:srgbClr val="0070C0"/>
                </a:solidFill>
              </a:rPr>
              <a:t>n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       &lt;&lt; " Fraction Part = " &lt;&lt; </a:t>
            </a:r>
            <a:r>
              <a:rPr lang="en-US" altLang="zh-CN" noProof="1">
                <a:solidFill>
                  <a:srgbClr val="0070C0"/>
                </a:solidFill>
              </a:rPr>
              <a:t>f</a:t>
            </a:r>
            <a:r>
              <a:rPr lang="en-US" altLang="zh-CN" noProof="1"/>
              <a:t>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  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/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50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52843456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8021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6-10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38195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dirty="0"/>
              <a:t>运行结果：</a:t>
            </a: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Enter 3 floating point numbers 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4.7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Integer Part = 4  Fraction Part = 0.7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8.913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Integer Part = 8  Fraction Part = 0.913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-4.7518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noProof="1">
                <a:cs typeface="Consolas" pitchFamily="49" charset="0"/>
              </a:rPr>
              <a:t>Integer Part = -4  Fraction Part = -0.7518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51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65499084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输出数组元素的内容和地址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495800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#include &lt;</a:t>
            </a:r>
            <a:r>
              <a:rPr lang="en-US" altLang="zh-CN" dirty="0" err="1">
                <a:cs typeface="Consolas" pitchFamily="49" charset="0"/>
              </a:rPr>
              <a:t>iostream</a:t>
            </a:r>
            <a:r>
              <a:rPr lang="en-US" altLang="zh-CN" dirty="0"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#include &lt;</a:t>
            </a:r>
            <a:r>
              <a:rPr lang="en-US" altLang="zh-CN" dirty="0" err="1">
                <a:cs typeface="Consolas" pitchFamily="49" charset="0"/>
              </a:rPr>
              <a:t>iomanip</a:t>
            </a:r>
            <a:r>
              <a:rPr lang="en-US" altLang="zh-CN" dirty="0"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using namespace </a:t>
            </a:r>
            <a:r>
              <a:rPr lang="en-US" altLang="zh-CN" dirty="0" err="1">
                <a:cs typeface="Consolas" pitchFamily="49" charset="0"/>
              </a:rPr>
              <a:t>std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 err="1">
                <a:cs typeface="Consolas" pitchFamily="49" charset="0"/>
              </a:rPr>
              <a:t>arrayPtr</a:t>
            </a:r>
            <a:r>
              <a:rPr lang="en-US" altLang="zh-CN" dirty="0">
                <a:cs typeface="Consolas" pitchFamily="49" charset="0"/>
              </a:rPr>
              <a:t>(long *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p</a:t>
            </a:r>
            <a:r>
              <a:rPr lang="en-US" altLang="zh-CN" dirty="0">
                <a:cs typeface="Consolas" pitchFamily="49" charset="0"/>
              </a:rPr>
              <a:t>, int n)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  cout &lt;&lt; "In </a:t>
            </a:r>
            <a:r>
              <a:rPr lang="en-US" altLang="zh-CN" dirty="0" err="1">
                <a:cs typeface="Consolas" pitchFamily="49" charset="0"/>
              </a:rPr>
              <a:t>func</a:t>
            </a:r>
            <a:r>
              <a:rPr lang="en-US" altLang="zh-CN" dirty="0">
                <a:cs typeface="Consolas" pitchFamily="49" charset="0"/>
              </a:rPr>
              <a:t>, address of array is "</a:t>
            </a:r>
            <a:br>
              <a:rPr lang="en-US" altLang="zh-CN" dirty="0">
                <a:cs typeface="Consolas" pitchFamily="49" charset="0"/>
              </a:rPr>
            </a:br>
            <a:r>
              <a:rPr lang="en-US" altLang="zh-CN" dirty="0">
                <a:cs typeface="Consolas" pitchFamily="49" charset="0"/>
              </a:rPr>
              <a:t>   &lt;&lt;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p</a:t>
            </a:r>
            <a:r>
              <a:rPr lang="en-US" altLang="zh-CN" dirty="0">
                <a:cs typeface="Consolas" pitchFamily="49" charset="0"/>
              </a:rPr>
              <a:t> &lt;&lt; </a:t>
            </a:r>
            <a:r>
              <a:rPr lang="en-US" altLang="zh-CN" dirty="0" err="1">
                <a:cs typeface="Consolas" pitchFamily="49" charset="0"/>
              </a:rPr>
              <a:t>endl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	cout &lt;&lt; "Accessing array using pointers" &lt;&lt; </a:t>
            </a:r>
            <a:r>
              <a:rPr lang="en-US" altLang="zh-CN" dirty="0" err="1">
                <a:cs typeface="Consolas" pitchFamily="49" charset="0"/>
              </a:rPr>
              <a:t>endl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	for (</a:t>
            </a:r>
            <a:r>
              <a:rPr lang="en-US" altLang="zh-CN" dirty="0" err="1">
                <a:cs typeface="Consolas" pitchFamily="49" charset="0"/>
              </a:rPr>
              <a:t>int</a:t>
            </a:r>
            <a:r>
              <a:rPr lang="en-US" altLang="zh-CN" dirty="0">
                <a:cs typeface="Consolas" pitchFamily="49" charset="0"/>
              </a:rPr>
              <a:t> i = 0; i &lt; n; i++)	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    cout &lt;&lt; "   Address for index " &lt;&lt; i &lt;&lt; " is "</a:t>
            </a:r>
            <a:br>
              <a:rPr lang="en-US" altLang="zh-CN" dirty="0">
                <a:cs typeface="Consolas" pitchFamily="49" charset="0"/>
              </a:rPr>
            </a:br>
            <a:r>
              <a:rPr lang="en-US" altLang="zh-CN" dirty="0">
                <a:cs typeface="Consolas" pitchFamily="49" charset="0"/>
              </a:rPr>
              <a:t>       &lt;&lt;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p + i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	  cout &lt;&lt; "  Value is " &lt;&lt;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*(p + i) </a:t>
            </a:r>
            <a:r>
              <a:rPr lang="en-US" altLang="zh-CN" dirty="0">
                <a:cs typeface="Consolas" pitchFamily="49" charset="0"/>
              </a:rPr>
              <a:t>&lt;&lt; </a:t>
            </a:r>
            <a:r>
              <a:rPr lang="en-US" altLang="zh-CN" dirty="0" err="1">
                <a:cs typeface="Consolas" pitchFamily="49" charset="0"/>
              </a:rPr>
              <a:t>endl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	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52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84381905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1178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781" name="内容占位符 1"/>
          <p:cNvSpPr>
            <a:spLocks noGrp="1"/>
          </p:cNvSpPr>
          <p:nvPr>
            <p:ph idx="1"/>
          </p:nvPr>
        </p:nvSpPr>
        <p:spPr>
          <a:xfrm>
            <a:off x="533400" y="1828800"/>
            <a:ext cx="8029575" cy="44196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long list[5]={50, 60, 70, 80, 90};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"In main, address of array is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&lt;&lt; </a:t>
            </a:r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arrayPtr</a:t>
            </a:r>
            <a:r>
              <a:rPr lang="en-US" altLang="zh-CN" dirty="0"/>
              <a:t>(list,5);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53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170112847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 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dirty="0"/>
              <a:t>运行结果：</a:t>
            </a: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In main, address of array is 0012FF50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In </a:t>
            </a:r>
            <a:r>
              <a:rPr lang="en-US" altLang="zh-CN" dirty="0" err="1">
                <a:cs typeface="Consolas" pitchFamily="49" charset="0"/>
              </a:rPr>
              <a:t>func</a:t>
            </a:r>
            <a:r>
              <a:rPr lang="en-US" altLang="zh-CN" dirty="0">
                <a:cs typeface="Consolas" pitchFamily="49" charset="0"/>
              </a:rPr>
              <a:t>, address of array is 0012FF50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Accessing array using pointers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Address for index 0 is 0012FF50  Value is 50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Address for index 1 is 0012FF54  Value is 60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Address for index 2 is 0012FF58  Value is 70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Address for index 3 is 0012FF5C  Value is 80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Address for index 4 is 0012FF60  Value is 90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54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31021176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指向常量的指针做形参</a:t>
            </a:r>
          </a:p>
        </p:txBody>
      </p:sp>
      <p:sp>
        <p:nvSpPr>
          <p:cNvPr id="77829" name="内容占位符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 = 6;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void print(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array[N];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&gt;&gt;array[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print(</a:t>
            </a:r>
            <a:r>
              <a:rPr lang="en-US" altLang="zh-CN" sz="2000" dirty="0">
                <a:solidFill>
                  <a:srgbClr val="0070C0"/>
                </a:solidFill>
              </a:rPr>
              <a:t>array</a:t>
            </a:r>
            <a:r>
              <a:rPr lang="en-US" altLang="zh-CN" sz="2000" dirty="0"/>
              <a:t>, N);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return 0;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void print(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*p,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"{ " &lt;&lt; *p;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", " &lt;&lt; *(</a:t>
            </a:r>
            <a:r>
              <a:rPr lang="en-US" altLang="zh-CN" sz="2000" dirty="0" err="1"/>
              <a:t>p+i</a:t>
            </a:r>
            <a:r>
              <a:rPr lang="en-US" altLang="zh-CN" sz="2000" dirty="0"/>
              <a:t>);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 }"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55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19200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6.2.8 </a:t>
            </a:r>
            <a:r>
              <a:rPr lang="zh-CN" altLang="en-US" dirty="0"/>
              <a:t>用指针作为函数参数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70927326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6.2.11 </a:t>
            </a:r>
            <a:r>
              <a:rPr lang="zh-CN" altLang="en-US" dirty="0"/>
              <a:t>对象指针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33400" y="1828800"/>
            <a:ext cx="8029575" cy="43434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声明形式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类名  *对象指针名；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:	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Point a(5,10);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cs typeface="Times New Roman" pitchFamily="18" charset="0"/>
              </a:rPr>
              <a:t>		Point *</a:t>
            </a:r>
            <a:r>
              <a:rPr lang="en-US" altLang="zh-CN" dirty="0" err="1">
                <a:cs typeface="Times New Roman" pitchFamily="18" charset="0"/>
              </a:rPr>
              <a:t>ptr</a:t>
            </a:r>
            <a:r>
              <a:rPr lang="en-US" altLang="zh-CN" dirty="0">
                <a:cs typeface="Times New Roman" pitchFamily="18" charset="0"/>
              </a:rPr>
              <a:t>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cs typeface="Times New Roman" pitchFamily="18" charset="0"/>
              </a:rPr>
              <a:t>		</a:t>
            </a:r>
            <a:r>
              <a:rPr lang="en-US" altLang="zh-CN" dirty="0" err="1">
                <a:cs typeface="Times New Roman" pitchFamily="18" charset="0"/>
              </a:rPr>
              <a:t>ptr</a:t>
            </a:r>
            <a:r>
              <a:rPr lang="en-US" altLang="zh-CN" dirty="0">
                <a:cs typeface="Times New Roman" pitchFamily="18" charset="0"/>
              </a:rPr>
              <a:t>=&amp;a;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通过指针访问对象成员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对象指针名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成员名</a:t>
            </a: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err="1">
                <a:cs typeface="Times New Roman" pitchFamily="18" charset="0"/>
              </a:rPr>
              <a:t>ptr</a:t>
            </a:r>
            <a:r>
              <a:rPr lang="en-US" altLang="zh-CN" sz="2800" dirty="0">
                <a:cs typeface="Times New Roman" pitchFamily="18" charset="0"/>
              </a:rPr>
              <a:t>-&gt;</a:t>
            </a:r>
            <a:r>
              <a:rPr lang="en-US" altLang="zh-CN" sz="2800" dirty="0" err="1">
                <a:cs typeface="Times New Roman" pitchFamily="18" charset="0"/>
              </a:rPr>
              <a:t>getx</a:t>
            </a:r>
            <a:r>
              <a:rPr lang="en-US" altLang="zh-CN" sz="2800" dirty="0">
                <a:cs typeface="Times New Roman" pitchFamily="18" charset="0"/>
              </a:rPr>
              <a:t>() </a:t>
            </a:r>
            <a:r>
              <a:rPr lang="zh-CN" altLang="en-US" sz="2800" dirty="0"/>
              <a:t>相当于 </a:t>
            </a:r>
            <a:r>
              <a:rPr lang="en-US" altLang="zh-CN" sz="2800" dirty="0">
                <a:cs typeface="Times New Roman" pitchFamily="18" charset="0"/>
              </a:rPr>
              <a:t>(*</a:t>
            </a:r>
            <a:r>
              <a:rPr lang="en-US" altLang="zh-CN" sz="2800" dirty="0" err="1">
                <a:cs typeface="Times New Roman" pitchFamily="18" charset="0"/>
              </a:rPr>
              <a:t>ptr</a:t>
            </a:r>
            <a:r>
              <a:rPr lang="en-US" altLang="zh-CN" sz="2800" dirty="0">
                <a:cs typeface="Times New Roman" pitchFamily="18" charset="0"/>
              </a:rPr>
              <a:t>).</a:t>
            </a:r>
            <a:r>
              <a:rPr lang="en-US" altLang="zh-CN" sz="2800" dirty="0" err="1">
                <a:cs typeface="Times New Roman" pitchFamily="18" charset="0"/>
              </a:rPr>
              <a:t>getx</a:t>
            </a:r>
            <a:r>
              <a:rPr lang="en-US" altLang="zh-CN" sz="2800" dirty="0">
                <a:cs typeface="Times New Roman" pitchFamily="18" charset="0"/>
              </a:rPr>
              <a:t>();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947863" y="249322"/>
            <a:ext cx="52149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328909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8410575" cy="954087"/>
          </a:xfrm>
        </p:spPr>
        <p:txBody>
          <a:bodyPr/>
          <a:lstStyle/>
          <a:p>
            <a:pPr algn="l"/>
            <a:r>
              <a:rPr lang="zh-CN" altLang="en-US" dirty="0"/>
              <a:t>例</a:t>
            </a:r>
            <a:r>
              <a:rPr lang="en-US" altLang="zh-CN" dirty="0"/>
              <a:t>6-12</a:t>
            </a:r>
            <a:r>
              <a:rPr lang="zh-CN" altLang="en-US" dirty="0"/>
              <a:t>使用指针来访问</a:t>
            </a:r>
            <a:r>
              <a:rPr lang="en-US" altLang="zh-CN" dirty="0"/>
              <a:t>Point</a:t>
            </a:r>
            <a:r>
              <a:rPr lang="zh-CN" altLang="en-US" dirty="0"/>
              <a:t>类的成员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581025" y="1905000"/>
            <a:ext cx="8029575" cy="4572000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//6_12.cpp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class Point {	//</a:t>
            </a:r>
            <a:r>
              <a:rPr lang="zh-CN" altLang="en-US" dirty="0"/>
              <a:t>类的定义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public:	//</a:t>
            </a:r>
            <a:r>
              <a:rPr lang="zh-CN" altLang="en-US" dirty="0"/>
              <a:t>外部接口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zh-CN" altLang="en-US" dirty="0"/>
              <a:t>	</a:t>
            </a:r>
            <a:r>
              <a:rPr lang="en-US" altLang="zh-CN" dirty="0"/>
              <a:t>Point(</a:t>
            </a:r>
            <a:r>
              <a:rPr lang="en-US" altLang="zh-CN" dirty="0" err="1"/>
              <a:t>int</a:t>
            </a:r>
            <a:r>
              <a:rPr lang="en-US" altLang="zh-CN" dirty="0"/>
              <a:t> x = 0, </a:t>
            </a:r>
            <a:r>
              <a:rPr lang="en-US" altLang="zh-CN" dirty="0" err="1"/>
              <a:t>int</a:t>
            </a:r>
            <a:r>
              <a:rPr lang="en-US" altLang="zh-CN" dirty="0"/>
              <a:t> y = 0) : x(x), y(y) { }	//</a:t>
            </a:r>
            <a:r>
              <a:rPr lang="zh-CN" altLang="en-US" dirty="0"/>
              <a:t>构造函数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x; }	//</a:t>
            </a:r>
            <a:r>
              <a:rPr lang="zh-CN" altLang="en-US" dirty="0"/>
              <a:t>返回</a:t>
            </a:r>
            <a:r>
              <a:rPr lang="en-US" altLang="zh-CN" dirty="0"/>
              <a:t>x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getY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y; }	//</a:t>
            </a:r>
            <a:r>
              <a:rPr lang="zh-CN" altLang="en-US" dirty="0"/>
              <a:t>返回</a:t>
            </a:r>
            <a:r>
              <a:rPr lang="en-US" altLang="zh-CN" dirty="0"/>
              <a:t>y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private:	//</a:t>
            </a:r>
            <a:r>
              <a:rPr lang="zh-CN" altLang="en-US" dirty="0"/>
              <a:t>私有数据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};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 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Georgia" panose="02040502050405020303" pitchFamily="18" charset="0"/>
              <a:buNone/>
            </a:pPr>
            <a:endParaRPr lang="zh-CN" altLang="en-US" sz="2800" dirty="0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58888" y="25955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6.2.11 </a:t>
            </a:r>
            <a:r>
              <a:rPr lang="zh-CN" altLang="en-US" dirty="0"/>
              <a:t>对象指针的一般概念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116993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6-12</a:t>
            </a:r>
            <a:r>
              <a:rPr lang="zh-CN" altLang="en-US"/>
              <a:t>（续）</a:t>
            </a:r>
          </a:p>
        </p:txBody>
      </p:sp>
      <p:sp>
        <p:nvSpPr>
          <p:cNvPr id="86020" name="内容占位符 1"/>
          <p:cNvSpPr>
            <a:spLocks noGrp="1"/>
          </p:cNvSpPr>
          <p:nvPr>
            <p:ph idx="1"/>
          </p:nvPr>
        </p:nvSpPr>
        <p:spPr>
          <a:xfrm>
            <a:off x="428625" y="1905000"/>
            <a:ext cx="8258175" cy="4343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	//</a:t>
            </a:r>
            <a:r>
              <a:rPr lang="zh-CN" altLang="en-US" dirty="0"/>
              <a:t>主函数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Point a(4, 5);	//</a:t>
            </a:r>
            <a:r>
              <a:rPr lang="zh-CN" altLang="en-US" dirty="0"/>
              <a:t>定义并初始化对象</a:t>
            </a:r>
            <a:r>
              <a:rPr lang="en-US" altLang="zh-CN" dirty="0"/>
              <a:t>a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Point *p1 = &amp;a;	//</a:t>
            </a:r>
            <a:r>
              <a:rPr lang="zh-CN" altLang="en-US" dirty="0"/>
              <a:t>定义对象指针，用</a:t>
            </a:r>
            <a:r>
              <a:rPr lang="en-US" altLang="zh-CN" dirty="0"/>
              <a:t>a</a:t>
            </a:r>
            <a:r>
              <a:rPr lang="zh-CN" altLang="en-US" dirty="0"/>
              <a:t>的地址将其初始化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p1-&gt;</a:t>
            </a:r>
            <a:r>
              <a:rPr lang="en-US" altLang="zh-CN" dirty="0" err="1"/>
              <a:t>getX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	//</a:t>
            </a:r>
            <a:r>
              <a:rPr lang="zh-CN" altLang="en-US" dirty="0"/>
              <a:t>利用指针访问对象成员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a.getX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 	//</a:t>
            </a:r>
            <a:r>
              <a:rPr lang="zh-CN" altLang="en-US" dirty="0"/>
              <a:t>利用对象名访问对象成员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6.2.11 </a:t>
            </a:r>
            <a:r>
              <a:rPr lang="zh-CN" altLang="en-US" dirty="0"/>
              <a:t>对象指针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23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0" y="762000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曾经出现过的错误例子</a:t>
            </a:r>
          </a:p>
        </p:txBody>
      </p:sp>
      <p:sp>
        <p:nvSpPr>
          <p:cNvPr id="87044" name="内容占位符 1"/>
          <p:cNvSpPr>
            <a:spLocks noGrp="1"/>
          </p:cNvSpPr>
          <p:nvPr>
            <p:ph idx="1"/>
          </p:nvPr>
        </p:nvSpPr>
        <p:spPr>
          <a:xfrm>
            <a:off x="504825" y="1524000"/>
            <a:ext cx="8029575" cy="22098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class Fred;	//</a:t>
            </a:r>
            <a:r>
              <a:rPr lang="zh-CN" altLang="en-US" sz="2000" dirty="0"/>
              <a:t>前向引用声明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class Barney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Fred x;		</a:t>
            </a:r>
            <a:r>
              <a:rPr lang="en-US" altLang="zh-CN" sz="2000" dirty="0">
                <a:solidFill>
                  <a:srgbClr val="C00000"/>
                </a:solidFill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</a:rPr>
              <a:t>错误：类</a:t>
            </a:r>
            <a:r>
              <a:rPr lang="en-US" altLang="zh-CN" sz="2000" dirty="0">
                <a:solidFill>
                  <a:srgbClr val="C00000"/>
                </a:solidFill>
              </a:rPr>
              <a:t>Fred</a:t>
            </a:r>
            <a:r>
              <a:rPr lang="zh-CN" altLang="en-US" sz="2000" dirty="0">
                <a:solidFill>
                  <a:srgbClr val="C00000"/>
                </a:solidFill>
              </a:rPr>
              <a:t>的声明尚不完善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};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class Fred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Barney y;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};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59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6.2.11 </a:t>
            </a:r>
            <a:r>
              <a:rPr lang="zh-CN" altLang="en-US" dirty="0"/>
              <a:t>对象指针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504825" y="4191000"/>
            <a:ext cx="8029575" cy="2286000"/>
          </a:xfrm>
          <a:prstGeom prst="rect">
            <a:avLst/>
          </a:prstGeom>
          <a:solidFill>
            <a:srgbClr val="85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–"/>
              <a:defRPr sz="20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•"/>
              <a:defRPr sz="2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–"/>
              <a:defRPr sz="16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»"/>
              <a:defRPr sz="1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»"/>
              <a:defRPr sz="1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»"/>
              <a:defRPr sz="1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»"/>
              <a:defRPr sz="1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B4B4B"/>
              </a:buClr>
              <a:buChar char="»"/>
              <a:defRPr sz="1400">
                <a:solidFill>
                  <a:srgbClr val="4B4B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class Fred;	//</a:t>
            </a:r>
            <a:r>
              <a:rPr lang="zh-CN" altLang="en-US" sz="2000" kern="0" dirty="0"/>
              <a:t>前向引用声明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class Barney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   Fred *x;	 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 };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class Fred {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   Barney y;</a:t>
            </a:r>
          </a:p>
          <a:p>
            <a:pPr marL="358775" indent="-250825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/>
              <a:t> };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0" y="3465513"/>
            <a:ext cx="67040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l" eaLnBrk="1" hangingPunct="1"/>
            <a:r>
              <a:rPr lang="zh-CN" altLang="en-US" kern="0"/>
              <a:t>正确的程序</a:t>
            </a:r>
          </a:p>
        </p:txBody>
      </p:sp>
    </p:spTree>
    <p:extLst>
      <p:ext uri="{BB962C8B-B14F-4D97-AF65-F5344CB8AC3E}">
        <p14:creationId xmlns:p14="http://schemas.microsoft.com/office/powerpoint/2010/main" val="8359474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6.1.1 </a:t>
            </a:r>
            <a:r>
              <a:rPr lang="zh-CN" altLang="en-US" dirty="0"/>
              <a:t>数组的声明与使用</a:t>
            </a: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/>
              <a:t>例</a:t>
            </a:r>
            <a:r>
              <a:rPr kumimoji="1" lang="en-US" altLang="zh-CN"/>
              <a:t>6-1</a:t>
            </a:r>
            <a:endParaRPr kumimoji="1" lang="zh-CN" altLang="en-US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581025" y="1752600"/>
            <a:ext cx="8029575" cy="4724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a[10]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b[10]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en-US" altLang="zh-CN" sz="2000" dirty="0">
                <a:solidFill>
                  <a:srgbClr val="66FFFF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* 2 - 1;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b[10 -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- 1]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"a["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"] = " &lt;&lt; </a:t>
            </a:r>
            <a:r>
              <a:rPr lang="en-US" altLang="zh-CN" sz="2000" dirty="0">
                <a:solidFill>
                  <a:srgbClr val="FF0000"/>
                </a:solidFill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en-US" altLang="zh-CN" sz="2000" dirty="0">
                <a:solidFill>
                  <a:srgbClr val="66FFFF"/>
                </a:solidFill>
              </a:rPr>
              <a:t> </a:t>
            </a:r>
            <a:r>
              <a:rPr lang="en-US" altLang="zh-CN" sz="2000" dirty="0"/>
              <a:t>&lt;&lt; "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"b[" &lt;&lt; I &lt;&lt; "] = " &lt;&lt; </a:t>
            </a:r>
            <a:r>
              <a:rPr lang="en-US" altLang="zh-CN" sz="2000" dirty="0">
                <a:solidFill>
                  <a:srgbClr val="FF0000"/>
                </a:solidFill>
              </a:rPr>
              <a:t>b[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en-US" altLang="zh-CN" sz="2000" dirty="0">
                <a:solidFill>
                  <a:srgbClr val="66FFFF"/>
                </a:solidFill>
              </a:rPr>
              <a:t> </a:t>
            </a:r>
            <a:r>
              <a:rPr lang="en-US" altLang="zh-CN" sz="2000" dirty="0"/>
              <a:t>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endParaRPr lang="zh-CN" altLang="en-US" sz="20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09710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隐含于每一个类的成员函数中的特殊指针。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明确地指出了成员函数当前所操作的数据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所属的对象</a:t>
            </a:r>
            <a:r>
              <a:rPr lang="zh-CN" altLang="en-US" sz="2800" dirty="0">
                <a:latin typeface="宋体" pitchFamily="2" charset="-122"/>
              </a:rPr>
              <a:t>。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当通过一个对象调用成员函数时，系统先将该对象的地址赋给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指针，然后调用成员函数，成员函数对对象的数据成员进行操作时，就隐含使用了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指针。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例如：</a:t>
            </a:r>
            <a:r>
              <a:rPr lang="en-US" altLang="zh-CN" sz="2800" dirty="0"/>
              <a:t>Point(int x, int y):x(x),y(y){}</a:t>
            </a:r>
            <a:endParaRPr lang="zh-CN" altLang="en-US" sz="2800" dirty="0"/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60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6.2.11 </a:t>
            </a:r>
            <a:r>
              <a:rPr lang="zh-CN" altLang="en-US" dirty="0"/>
              <a:t>对象指针</a:t>
            </a:r>
          </a:p>
        </p:txBody>
      </p:sp>
    </p:spTree>
    <p:extLst>
      <p:ext uri="{BB962C8B-B14F-4D97-AF65-F5344CB8AC3E}">
        <p14:creationId xmlns:p14="http://schemas.microsoft.com/office/powerpoint/2010/main" val="266231243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this</a:t>
            </a:r>
            <a:r>
              <a:rPr lang="zh-CN" altLang="en-US"/>
              <a:t>指针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>
                <a:cs typeface="Times New Roman" panose="02020603050405020304" pitchFamily="18" charset="0"/>
              </a:rPr>
              <a:t>Point</a:t>
            </a:r>
            <a:r>
              <a:rPr lang="zh-CN" altLang="en-US" sz="2800" dirty="0"/>
              <a:t>类的</a:t>
            </a:r>
            <a:r>
              <a:rPr lang="en-US" altLang="zh-CN" sz="2800" dirty="0" err="1">
                <a:cs typeface="Times New Roman" panose="02020603050405020304" pitchFamily="18" charset="0"/>
              </a:rPr>
              <a:t>getX</a:t>
            </a:r>
            <a:r>
              <a:rPr lang="zh-CN" altLang="en-US" sz="2800" dirty="0"/>
              <a:t>函数中的语句：</a:t>
            </a:r>
          </a:p>
          <a:p>
            <a:pPr lvl="1" eaLnBrk="1" hangingPunct="1"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return x;</a:t>
            </a:r>
          </a:p>
          <a:p>
            <a:pPr lvl="1"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相当于：</a:t>
            </a:r>
          </a:p>
          <a:p>
            <a:pPr lvl="1" eaLnBrk="1" hangingPunct="1"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return this-&gt;x;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61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6.2 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6.2.11 </a:t>
            </a:r>
            <a:r>
              <a:rPr lang="zh-CN" altLang="en-US" dirty="0"/>
              <a:t>对象指针</a:t>
            </a:r>
          </a:p>
        </p:txBody>
      </p:sp>
    </p:spTree>
    <p:extLst>
      <p:ext uri="{BB962C8B-B14F-4D97-AF65-F5344CB8AC3E}">
        <p14:creationId xmlns:p14="http://schemas.microsoft.com/office/powerpoint/2010/main" val="220650071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  <p:sp>
        <p:nvSpPr>
          <p:cNvPr id="100356" name="标题 1"/>
          <p:cNvSpPr>
            <a:spLocks noGrp="1"/>
          </p:cNvSpPr>
          <p:nvPr>
            <p:ph type="title"/>
          </p:nvPr>
        </p:nvSpPr>
        <p:spPr>
          <a:xfrm>
            <a:off x="-4011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动态申请内存操作符 </a:t>
            </a:r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56" y="1905000"/>
            <a:ext cx="8029575" cy="4722896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800" dirty="0">
                <a:cs typeface="Times New Roman" pitchFamily="18" charset="0"/>
              </a:rPr>
              <a:t>new  </a:t>
            </a:r>
            <a:r>
              <a:rPr lang="zh-CN" altLang="en-US" sz="2800" dirty="0"/>
              <a:t>类型名</a:t>
            </a:r>
            <a:r>
              <a:rPr lang="en-US" altLang="zh-CN" sz="2800" dirty="0">
                <a:cs typeface="Times New Roman" pitchFamily="18" charset="0"/>
              </a:rPr>
              <a:t>T</a:t>
            </a:r>
            <a:r>
              <a:rPr lang="zh-CN" altLang="en-US" sz="2800" dirty="0"/>
              <a:t>（初始化参数列表）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功能：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在程序执行期间，申请用于存放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类型对象的内存空间，并依初值列表赋以初值。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结果值：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成功：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类型的指针，指向新分配的内存；失败：抛出异常。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89105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释放内存操作符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029575" cy="4343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800" dirty="0">
                <a:cs typeface="Times New Roman" pitchFamily="18" charset="0"/>
              </a:rPr>
              <a:t>delete </a:t>
            </a:r>
            <a:r>
              <a:rPr lang="zh-CN" altLang="en-US" sz="2800" dirty="0"/>
              <a:t>指针</a:t>
            </a:r>
            <a:r>
              <a:rPr lang="en-US" altLang="zh-CN" sz="2800" dirty="0"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功能：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所指向的内存。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必须是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new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操作的返回值。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63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200961678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102404" name="内容占位符 1"/>
          <p:cNvSpPr>
            <a:spLocks noGrp="1"/>
          </p:cNvSpPr>
          <p:nvPr>
            <p:ph idx="1"/>
          </p:nvPr>
        </p:nvSpPr>
        <p:spPr>
          <a:xfrm>
            <a:off x="533400" y="1905000"/>
            <a:ext cx="8029575" cy="45720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class Point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Point() : x(0), y(0)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&lt;&lt;"Default Constructor called."&lt;&lt;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Point(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y) : x(x), y(y)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 "Constructor called."&lt;&lt;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~Point()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&lt;&lt;"Destructor called."&lt;&lt;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getX</a:t>
            </a:r>
            <a:r>
              <a:rPr lang="en-US" altLang="zh-CN" sz="1600" dirty="0"/>
              <a:t>()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{ return x;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getY</a:t>
            </a:r>
            <a:r>
              <a:rPr lang="en-US" altLang="zh-CN" sz="1600" dirty="0"/>
              <a:t>()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{ return y;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void move(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newX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newY</a:t>
            </a:r>
            <a:r>
              <a:rPr lang="en-US" altLang="zh-CN" sz="1600" dirty="0"/>
              <a:t>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	x = </a:t>
            </a:r>
            <a:r>
              <a:rPr lang="en-US" altLang="zh-CN" sz="1600" dirty="0" err="1"/>
              <a:t>newX</a:t>
            </a:r>
            <a:r>
              <a:rPr lang="en-US" altLang="zh-CN" sz="16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	y = </a:t>
            </a:r>
            <a:r>
              <a:rPr lang="en-US" altLang="zh-CN" sz="1600" dirty="0" err="1"/>
              <a:t>newY</a:t>
            </a:r>
            <a:r>
              <a:rPr lang="en-US" altLang="zh-CN" sz="16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private: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x, y;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64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183048703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6-16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3428" name="内容占位符 1"/>
          <p:cNvSpPr>
            <a:spLocks noGrp="1"/>
          </p:cNvSpPr>
          <p:nvPr>
            <p:ph idx="1"/>
          </p:nvPr>
        </p:nvSpPr>
        <p:spPr>
          <a:xfrm>
            <a:off x="485775" y="1900989"/>
            <a:ext cx="8029575" cy="4480761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"Step one: 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Point *ptr1 = new Point;//</a:t>
            </a:r>
            <a:r>
              <a:rPr lang="zh-CN" altLang="en-US" sz="2000" dirty="0"/>
              <a:t>调用缺省构造函数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delete ptr1;		//</a:t>
            </a:r>
            <a:r>
              <a:rPr lang="zh-CN" altLang="en-US" sz="2000" dirty="0"/>
              <a:t>删除对象，自动调用析构函数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"Step two: 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ptr1 = new Point(1,2);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delete ptr1;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43400" y="4267200"/>
            <a:ext cx="4175125" cy="2124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b="1" dirty="0">
                <a:latin typeface="宋体" pitchFamily="2" charset="-122"/>
              </a:rPr>
              <a:t>运行结果：</a:t>
            </a:r>
            <a:endParaRPr lang="zh-CN" altLang="en-US" b="1" dirty="0">
              <a:latin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One: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Default 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Two: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65</a:t>
            </a:fld>
            <a:endParaRPr lang="en-US" altLang="zh-CN" dirty="0"/>
          </a:p>
        </p:txBody>
      </p:sp>
      <p:sp>
        <p:nvSpPr>
          <p:cNvPr id="10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1518631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申请和释放动态数组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029575" cy="3581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分配：</a:t>
            </a:r>
            <a:r>
              <a:rPr lang="en-US" altLang="zh-CN" sz="2800" dirty="0">
                <a:cs typeface="Times New Roman" pitchFamily="18" charset="0"/>
              </a:rPr>
              <a:t>new </a:t>
            </a:r>
            <a:r>
              <a:rPr lang="zh-CN" altLang="en-US" sz="2800" dirty="0"/>
              <a:t>类型名</a:t>
            </a:r>
            <a:r>
              <a:rPr lang="en-US" altLang="zh-CN" sz="2800" dirty="0">
                <a:cs typeface="Times New Roman" pitchFamily="18" charset="0"/>
              </a:rPr>
              <a:t>T</a:t>
            </a:r>
            <a:r>
              <a:rPr lang="en-US" altLang="zh-CN" sz="2800" dirty="0"/>
              <a:t> [ </a:t>
            </a:r>
            <a:r>
              <a:rPr lang="zh-CN" altLang="en-US" sz="2800" dirty="0"/>
              <a:t>数组长度 </a:t>
            </a:r>
            <a:r>
              <a:rPr lang="en-US" altLang="zh-CN" sz="2800" dirty="0"/>
              <a:t>]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/>
              <a:t>数组长度可以是任何表达式，在运行时计算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释放：</a:t>
            </a:r>
            <a:r>
              <a:rPr lang="en-US" altLang="zh-CN" sz="2800" dirty="0">
                <a:cs typeface="Times New Roman" pitchFamily="18" charset="0"/>
              </a:rPr>
              <a:t>delete[] </a:t>
            </a:r>
            <a:r>
              <a:rPr lang="zh-CN" altLang="en-US" sz="2800" dirty="0"/>
              <a:t>数组名</a:t>
            </a:r>
            <a:r>
              <a:rPr lang="en-US" altLang="zh-CN" sz="2800" dirty="0">
                <a:cs typeface="Times New Roman" pitchFamily="18" charset="0"/>
              </a:rPr>
              <a:t>p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释放指针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</a:rPr>
              <a:t>所指向的数组。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</a:rPr>
              <a:t>必须是用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new</a:t>
            </a:r>
            <a:r>
              <a:rPr lang="zh-CN" altLang="en-US" sz="2800" dirty="0">
                <a:solidFill>
                  <a:srgbClr val="C00000"/>
                </a:solidFill>
              </a:rPr>
              <a:t>分配得到的数组首地址。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360446632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6-17 </a:t>
            </a:r>
            <a:r>
              <a:rPr lang="zh-CN" altLang="en-US" dirty="0"/>
              <a:t>动态创建对象数组举例</a:t>
            </a:r>
          </a:p>
        </p:txBody>
      </p:sp>
      <p:sp>
        <p:nvSpPr>
          <p:cNvPr id="105476" name="内容占位符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8838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class Point {   //</a:t>
            </a:r>
            <a:r>
              <a:rPr lang="zh-CN" altLang="en-US" sz="2000" dirty="0"/>
              <a:t>类的声明同例</a:t>
            </a:r>
            <a:r>
              <a:rPr lang="en-US" altLang="zh-CN" sz="2000" dirty="0"/>
              <a:t>6-16</a:t>
            </a:r>
            <a:r>
              <a:rPr lang="zh-CN" altLang="en-US" sz="2000" dirty="0"/>
              <a:t>，略 </a:t>
            </a:r>
            <a:r>
              <a:rPr lang="en-US" altLang="zh-CN" sz="2000" dirty="0"/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Point *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= new Point[2];	//</a:t>
            </a:r>
            <a:r>
              <a:rPr lang="zh-CN" altLang="en-US" sz="2000" dirty="0"/>
              <a:t>创建对象数组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[0].move(5, 10);  //</a:t>
            </a:r>
            <a:r>
              <a:rPr lang="zh-CN" altLang="en-US" sz="2000" dirty="0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[1].move(15, 20); //</a:t>
            </a:r>
            <a:r>
              <a:rPr lang="zh-CN" altLang="en-US" sz="2000" dirty="0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"Deleting..."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delete[]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;	    //</a:t>
            </a:r>
            <a:r>
              <a:rPr lang="zh-CN" altLang="en-US" sz="2000" dirty="0"/>
              <a:t>删除整个对象数组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67</a:t>
            </a:fld>
            <a:endParaRPr lang="en-US" altLang="zh-CN" dirty="0"/>
          </a:p>
        </p:txBody>
      </p:sp>
      <p:sp>
        <p:nvSpPr>
          <p:cNvPr id="8" name="灯片编号占位符 3"/>
          <p:cNvSpPr txBox="1">
            <a:spLocks/>
          </p:cNvSpPr>
          <p:nvPr/>
        </p:nvSpPr>
        <p:spPr bwMode="auto">
          <a:xfrm>
            <a:off x="4267200" y="65341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 smtClean="0"/>
              <a:pPr algn="ctr" eaLnBrk="1" hangingPunct="1"/>
              <a:t>67</a:t>
            </a:fld>
            <a:endParaRPr lang="en-US" altLang="zh-CN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367355447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6-17 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4825" y="1905000"/>
            <a:ext cx="8029575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dirty="0"/>
              <a:t>运行结果：</a:t>
            </a: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68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258888" y="241301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6.3 </a:t>
            </a:r>
            <a:r>
              <a:rPr lang="zh-CN" altLang="en-US" dirty="0"/>
              <a:t>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130827450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  <p:sp>
        <p:nvSpPr>
          <p:cNvPr id="129028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6.6.1 </a:t>
            </a:r>
            <a:r>
              <a:rPr lang="zh-CN" altLang="en-US" dirty="0"/>
              <a:t>用字符数组存储和处理字符串</a:t>
            </a:r>
          </a:p>
        </p:txBody>
      </p:sp>
      <p:sp>
        <p:nvSpPr>
          <p:cNvPr id="129029" name="内容占位符 2"/>
          <p:cNvSpPr>
            <a:spLocks noGrp="1"/>
          </p:cNvSpPr>
          <p:nvPr>
            <p:ph idx="1"/>
          </p:nvPr>
        </p:nvSpPr>
        <p:spPr>
          <a:xfrm>
            <a:off x="381000" y="1752600"/>
            <a:ext cx="8029575" cy="4648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/>
              <a:t>（例：</a:t>
            </a:r>
            <a:r>
              <a:rPr lang="en-US" altLang="zh-CN" dirty="0"/>
              <a:t>"</a:t>
            </a:r>
            <a:r>
              <a:rPr lang="en-US" altLang="zh-CN" dirty="0">
                <a:cs typeface="Times New Roman" panose="02020603050405020304" pitchFamily="18" charset="0"/>
              </a:rPr>
              <a:t>program</a:t>
            </a:r>
            <a:r>
              <a:rPr lang="en-US" altLang="zh-CN" dirty="0"/>
              <a:t>"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各字符连续、顺序存放，每个字符占一个字节，以</a:t>
            </a:r>
            <a:r>
              <a:rPr lang="zh-CN" altLang="en-US" sz="2400" dirty="0">
                <a:cs typeface="Times New Roman" panose="02020603050405020304" pitchFamily="18" charset="0"/>
              </a:rPr>
              <a:t>‘</a:t>
            </a:r>
            <a:r>
              <a:rPr lang="en-US" altLang="zh-CN" sz="2400" dirty="0">
                <a:cs typeface="Times New Roman" panose="02020603050405020304" pitchFamily="18" charset="0"/>
              </a:rPr>
              <a:t>\0’</a:t>
            </a:r>
            <a:r>
              <a:rPr lang="zh-CN" altLang="en-US" sz="2400" dirty="0"/>
              <a:t>结尾，相当于一个隐含创建的</a:t>
            </a:r>
            <a:r>
              <a:rPr lang="zh-CN" altLang="en-US" sz="2400" dirty="0">
                <a:solidFill>
                  <a:srgbClr val="FF0000"/>
                </a:solidFill>
              </a:rPr>
              <a:t>字符常量数组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“</a:t>
            </a:r>
            <a:r>
              <a:rPr lang="en-US" altLang="zh-CN" sz="2400" dirty="0">
                <a:cs typeface="Times New Roman" panose="02020603050405020304" pitchFamily="18" charset="0"/>
              </a:rPr>
              <a:t>program</a:t>
            </a:r>
            <a:r>
              <a:rPr lang="en-US" altLang="zh-CN" sz="2400" dirty="0"/>
              <a:t>”</a:t>
            </a:r>
            <a:r>
              <a:rPr lang="zh-CN" altLang="en-US" sz="2400" dirty="0"/>
              <a:t>出现在表达式中，表示这一</a:t>
            </a:r>
            <a:r>
              <a:rPr lang="en-US" altLang="zh-CN" sz="2400" dirty="0"/>
              <a:t>char</a:t>
            </a:r>
            <a:r>
              <a:rPr lang="zh-CN" altLang="en-US" sz="2400" dirty="0"/>
              <a:t>数组的</a:t>
            </a:r>
            <a:r>
              <a:rPr lang="zh-CN" altLang="en-US" sz="2400" dirty="0">
                <a:solidFill>
                  <a:srgbClr val="FF0000"/>
                </a:solidFill>
              </a:rPr>
              <a:t>首地址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首地址可以赋给</a:t>
            </a:r>
            <a:r>
              <a:rPr lang="en-US" altLang="zh-CN" sz="2400" dirty="0"/>
              <a:t>char</a:t>
            </a:r>
            <a:r>
              <a:rPr lang="zh-CN" altLang="en-US" sz="2400" dirty="0">
                <a:solidFill>
                  <a:srgbClr val="FF0000"/>
                </a:solidFill>
              </a:rPr>
              <a:t>常量指针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 err="1"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cs typeface="Times New Roman" panose="02020603050405020304" pitchFamily="18" charset="0"/>
              </a:rPr>
              <a:t> char *STRING1 = "program";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字符串变量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可以显式创建</a:t>
            </a:r>
            <a:r>
              <a:rPr lang="zh-CN" altLang="en-US" sz="2400" dirty="0">
                <a:solidFill>
                  <a:srgbClr val="FF0000"/>
                </a:solidFill>
              </a:rPr>
              <a:t>字符数组</a:t>
            </a:r>
            <a:r>
              <a:rPr lang="zh-CN" altLang="en-US" sz="2400" dirty="0"/>
              <a:t>来表示字符串变量，例如，以下三条语句具有等价的作用：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[8] = { 'p', 'r', 'o', 'g', 'r', 'a', 'm', '\0' };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[8] = "program";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[] = "program";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21781"/>
              </p:ext>
            </p:extLst>
          </p:nvPr>
        </p:nvGraphicFramePr>
        <p:xfrm>
          <a:off x="4572000" y="5943600"/>
          <a:ext cx="4024312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p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o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g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a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m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</a:rPr>
                        <a:t>\0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8135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0" y="939799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6.1.2 </a:t>
            </a:r>
            <a:r>
              <a:rPr lang="zh-CN" altLang="en-US" dirty="0"/>
              <a:t>数组的存储与初始化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893886"/>
            <a:ext cx="8029575" cy="435451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一维数组的存储</a:t>
            </a:r>
            <a:endParaRPr lang="en-US" altLang="zh-CN" sz="2800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数组元素</a:t>
            </a:r>
            <a:r>
              <a:rPr lang="zh-CN" altLang="en-US" sz="2800" dirty="0"/>
              <a:t>在内存中顺次存放，它们的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地址是连续的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例如：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757238" y="4441825"/>
            <a:ext cx="7723188" cy="685800"/>
            <a:chOff x="613" y="2256"/>
            <a:chExt cx="4865" cy="432"/>
          </a:xfrm>
        </p:grpSpPr>
        <p:grpSp>
          <p:nvGrpSpPr>
            <p:cNvPr id="20491" name="Group 6"/>
            <p:cNvGrpSpPr>
              <a:grpSpLocks/>
            </p:cNvGrpSpPr>
            <p:nvPr/>
          </p:nvGrpSpPr>
          <p:grpSpPr bwMode="auto">
            <a:xfrm>
              <a:off x="960" y="2256"/>
              <a:ext cx="4518" cy="432"/>
              <a:chOff x="720" y="2256"/>
              <a:chExt cx="4518" cy="432"/>
            </a:xfrm>
          </p:grpSpPr>
          <p:grpSp>
            <p:nvGrpSpPr>
              <p:cNvPr id="20493" name="Group 7"/>
              <p:cNvGrpSpPr>
                <a:grpSpLocks/>
              </p:cNvGrpSpPr>
              <p:nvPr/>
            </p:nvGrpSpPr>
            <p:grpSpPr bwMode="auto">
              <a:xfrm>
                <a:off x="720" y="2256"/>
                <a:ext cx="4518" cy="432"/>
                <a:chOff x="528" y="2256"/>
                <a:chExt cx="4907" cy="432"/>
              </a:xfrm>
            </p:grpSpPr>
            <p:sp>
              <p:nvSpPr>
                <p:cNvPr id="2050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2256"/>
                  <a:ext cx="4907" cy="432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0505" name="Line 9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06" name="Line 10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07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08" name="Line 12"/>
                <p:cNvSpPr>
                  <a:spLocks noChangeShapeType="1"/>
                </p:cNvSpPr>
                <p:nvPr/>
              </p:nvSpPr>
              <p:spPr bwMode="auto">
                <a:xfrm>
                  <a:off x="494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09" name="Line 13"/>
                <p:cNvSpPr>
                  <a:spLocks noChangeShapeType="1"/>
                </p:cNvSpPr>
                <p:nvPr/>
              </p:nvSpPr>
              <p:spPr bwMode="auto">
                <a:xfrm>
                  <a:off x="398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10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11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12" name="Line 16"/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0513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</p:grpSp>
          <p:sp>
            <p:nvSpPr>
              <p:cNvPr id="20494" name="Text Box 18"/>
              <p:cNvSpPr txBox="1">
                <a:spLocks noChangeArrowheads="1"/>
              </p:cNvSpPr>
              <p:nvPr/>
            </p:nvSpPr>
            <p:spPr bwMode="auto">
              <a:xfrm>
                <a:off x="720" y="2329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20495" name="Text Box 19"/>
              <p:cNvSpPr txBox="1">
                <a:spLocks noChangeArrowheads="1"/>
              </p:cNvSpPr>
              <p:nvPr/>
            </p:nvSpPr>
            <p:spPr bwMode="auto">
              <a:xfrm>
                <a:off x="1157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20496" name="Text Box 20"/>
              <p:cNvSpPr txBox="1">
                <a:spLocks noChangeArrowheads="1"/>
              </p:cNvSpPr>
              <p:nvPr/>
            </p:nvSpPr>
            <p:spPr bwMode="auto">
              <a:xfrm>
                <a:off x="1625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20497" name="Text Box 21"/>
              <p:cNvSpPr txBox="1">
                <a:spLocks noChangeArrowheads="1"/>
              </p:cNvSpPr>
              <p:nvPr/>
            </p:nvSpPr>
            <p:spPr bwMode="auto">
              <a:xfrm>
                <a:off x="2057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a[3]</a:t>
                </a:r>
              </a:p>
            </p:txBody>
          </p:sp>
          <p:sp>
            <p:nvSpPr>
              <p:cNvPr id="20498" name="Text Box 22"/>
              <p:cNvSpPr txBox="1">
                <a:spLocks noChangeArrowheads="1"/>
              </p:cNvSpPr>
              <p:nvPr/>
            </p:nvSpPr>
            <p:spPr bwMode="auto">
              <a:xfrm>
                <a:off x="2515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a[4]</a:t>
                </a:r>
              </a:p>
            </p:txBody>
          </p:sp>
          <p:sp>
            <p:nvSpPr>
              <p:cNvPr id="20499" name="Text Box 23"/>
              <p:cNvSpPr txBox="1">
                <a:spLocks noChangeArrowheads="1"/>
              </p:cNvSpPr>
              <p:nvPr/>
            </p:nvSpPr>
            <p:spPr bwMode="auto">
              <a:xfrm>
                <a:off x="2991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a[5]</a:t>
                </a:r>
              </a:p>
            </p:txBody>
          </p:sp>
          <p:sp>
            <p:nvSpPr>
              <p:cNvPr id="20500" name="Text Box 24"/>
              <p:cNvSpPr txBox="1">
                <a:spLocks noChangeArrowheads="1"/>
              </p:cNvSpPr>
              <p:nvPr/>
            </p:nvSpPr>
            <p:spPr bwMode="auto">
              <a:xfrm>
                <a:off x="3449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a[6]</a:t>
                </a:r>
              </a:p>
            </p:txBody>
          </p:sp>
          <p:sp>
            <p:nvSpPr>
              <p:cNvPr id="20501" name="Text Box 25"/>
              <p:cNvSpPr txBox="1">
                <a:spLocks noChangeArrowheads="1"/>
              </p:cNvSpPr>
              <p:nvPr/>
            </p:nvSpPr>
            <p:spPr bwMode="auto">
              <a:xfrm>
                <a:off x="3894" y="233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a[7]</a:t>
                </a:r>
              </a:p>
            </p:txBody>
          </p:sp>
          <p:sp>
            <p:nvSpPr>
              <p:cNvPr id="20502" name="Text Box 26"/>
              <p:cNvSpPr txBox="1">
                <a:spLocks noChangeArrowheads="1"/>
              </p:cNvSpPr>
              <p:nvPr/>
            </p:nvSpPr>
            <p:spPr bwMode="auto">
              <a:xfrm>
                <a:off x="4363" y="2327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a[8]</a:t>
                </a:r>
              </a:p>
            </p:txBody>
          </p:sp>
          <p:sp>
            <p:nvSpPr>
              <p:cNvPr id="20503" name="Text Box 27"/>
              <p:cNvSpPr txBox="1">
                <a:spLocks noChangeArrowheads="1"/>
              </p:cNvSpPr>
              <p:nvPr/>
            </p:nvSpPr>
            <p:spPr bwMode="auto">
              <a:xfrm>
                <a:off x="4798" y="2327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  <p:sp>
          <p:nvSpPr>
            <p:cNvPr id="20492" name="Text Box 28"/>
            <p:cNvSpPr txBox="1">
              <a:spLocks noChangeArrowheads="1"/>
            </p:cNvSpPr>
            <p:nvPr/>
          </p:nvSpPr>
          <p:spPr bwMode="auto">
            <a:xfrm>
              <a:off x="613" y="2309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61963" y="5499100"/>
            <a:ext cx="7192962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860425">
              <a:lnSpc>
                <a:spcPct val="120000"/>
              </a:lnSpc>
              <a:defRPr/>
            </a:pPr>
            <a:r>
              <a:rPr lang="zh-CN" altLang="en-US" sz="2400" dirty="0">
                <a:latin typeface="+mn-lt"/>
                <a:ea typeface="+mn-ea"/>
              </a:rPr>
              <a:t>数组</a:t>
            </a:r>
            <a:r>
              <a:rPr lang="zh-CN" altLang="en-US" sz="2400" u="sng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名字</a:t>
            </a:r>
            <a:r>
              <a:rPr lang="zh-CN" altLang="en-US" sz="2400" dirty="0">
                <a:latin typeface="+mn-lt"/>
                <a:ea typeface="+mn-ea"/>
              </a:rPr>
              <a:t>是数组</a:t>
            </a:r>
            <a:r>
              <a:rPr lang="zh-CN" altLang="en-US" sz="2400" u="sng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首元素的内存地址</a:t>
            </a:r>
            <a:r>
              <a:rPr lang="zh-CN" altLang="en-US" sz="2400" dirty="0">
                <a:latin typeface="+mn-lt"/>
                <a:ea typeface="+mn-ea"/>
              </a:rPr>
              <a:t>。</a:t>
            </a:r>
          </a:p>
          <a:p>
            <a:pPr indent="860425">
              <a:lnSpc>
                <a:spcPct val="120000"/>
              </a:lnSpc>
              <a:defRPr/>
            </a:pPr>
            <a:r>
              <a:rPr lang="zh-CN" altLang="en-US" sz="2400" dirty="0">
                <a:latin typeface="+mn-lt"/>
                <a:ea typeface="+mn-ea"/>
              </a:rPr>
              <a:t>数组名是一个</a:t>
            </a:r>
            <a:r>
              <a:rPr lang="zh-CN" altLang="en-US" sz="2400" u="sng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常量</a:t>
            </a:r>
            <a:r>
              <a:rPr lang="zh-CN" altLang="en-US" sz="2400" dirty="0">
                <a:latin typeface="+mn-lt"/>
                <a:ea typeface="+mn-ea"/>
              </a:rPr>
              <a:t>，不能被赋值。</a:t>
            </a:r>
          </a:p>
        </p:txBody>
      </p:sp>
      <p:grpSp>
        <p:nvGrpSpPr>
          <p:cNvPr id="20488" name="Group 29"/>
          <p:cNvGrpSpPr>
            <a:grpSpLocks/>
          </p:cNvGrpSpPr>
          <p:nvPr/>
        </p:nvGrpSpPr>
        <p:grpSpPr bwMode="auto">
          <a:xfrm>
            <a:off x="950913" y="5172075"/>
            <a:ext cx="381000" cy="1143000"/>
            <a:chOff x="757" y="2631"/>
            <a:chExt cx="251" cy="1113"/>
          </a:xfrm>
        </p:grpSpPr>
        <p:sp>
          <p:nvSpPr>
            <p:cNvPr id="42" name="AutoShape 30"/>
            <p:cNvSpPr>
              <a:spLocks/>
            </p:cNvSpPr>
            <p:nvPr/>
          </p:nvSpPr>
          <p:spPr bwMode="auto">
            <a:xfrm>
              <a:off x="912" y="3167"/>
              <a:ext cx="96" cy="577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CN" altLang="en-US" sz="24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20490" name="AutoShape 31"/>
            <p:cNvCxnSpPr>
              <a:cxnSpLocks noChangeShapeType="1"/>
              <a:stCxn id="42" idx="1"/>
            </p:cNvCxnSpPr>
            <p:nvPr/>
          </p:nvCxnSpPr>
          <p:spPr bwMode="auto">
            <a:xfrm rot="10800000">
              <a:off x="757" y="2631"/>
              <a:ext cx="155" cy="8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581339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/>
            <a:r>
              <a:rPr lang="zh-CN" altLang="en-US" dirty="0"/>
              <a:t>字符串的输入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876800"/>
          </a:xfrm>
        </p:spPr>
        <p:txBody>
          <a:bodyPr/>
          <a:lstStyle/>
          <a:p>
            <a:pPr>
              <a:lnSpc>
                <a:spcPct val="100000"/>
              </a:lnSpc>
              <a:buClrTx/>
            </a:pPr>
            <a:r>
              <a:rPr lang="zh-CN" altLang="en-US" sz="2800" dirty="0"/>
              <a:t>方法</a:t>
            </a:r>
          </a:p>
          <a:p>
            <a:pPr lvl="1"/>
            <a:r>
              <a:rPr lang="zh-CN" altLang="en-US" sz="2400" dirty="0"/>
              <a:t>逐个字符输入输出</a:t>
            </a:r>
          </a:p>
          <a:p>
            <a:pPr lvl="1"/>
            <a:r>
              <a:rPr lang="zh-CN" altLang="en-US" sz="2400" dirty="0"/>
              <a:t>将整个字符串一次输入或输出</a:t>
            </a:r>
            <a:br>
              <a:rPr lang="zh-CN" altLang="en-US" sz="2400" dirty="0"/>
            </a:br>
            <a:r>
              <a:rPr lang="zh-CN" altLang="en-US" sz="2400" dirty="0"/>
              <a:t>例：</a:t>
            </a:r>
            <a:r>
              <a:rPr lang="en-US" altLang="zh-CN" sz="2400" b="0" dirty="0">
                <a:solidFill>
                  <a:srgbClr val="FF3399"/>
                </a:solidFill>
              </a:rPr>
              <a:t>char c[ ]="China";</a:t>
            </a:r>
            <a:br>
              <a:rPr lang="en-US" altLang="zh-CN" sz="2400" b="0" dirty="0">
                <a:solidFill>
                  <a:srgbClr val="FF3399"/>
                </a:solidFill>
              </a:rPr>
            </a:br>
            <a:r>
              <a:rPr lang="en-US" altLang="zh-CN" sz="2400" b="0" dirty="0">
                <a:solidFill>
                  <a:srgbClr val="FF3399"/>
                </a:solidFill>
              </a:rPr>
              <a:t>        </a:t>
            </a:r>
            <a:r>
              <a:rPr lang="en-US" altLang="zh-CN" sz="2400" b="0" dirty="0" err="1">
                <a:solidFill>
                  <a:srgbClr val="FF3399"/>
                </a:solidFill>
              </a:rPr>
              <a:t>cout</a:t>
            </a:r>
            <a:r>
              <a:rPr lang="en-US" altLang="zh-CN" sz="2400" b="0" dirty="0">
                <a:solidFill>
                  <a:srgbClr val="FF3399"/>
                </a:solidFill>
              </a:rPr>
              <a:t>&lt;&lt;c;</a:t>
            </a:r>
          </a:p>
          <a:p>
            <a:pPr>
              <a:lnSpc>
                <a:spcPct val="100000"/>
              </a:lnSpc>
              <a:buClrTx/>
            </a:pPr>
            <a:r>
              <a:rPr lang="zh-CN" altLang="en-US" sz="2800" dirty="0"/>
              <a:t>注意</a:t>
            </a:r>
          </a:p>
          <a:p>
            <a:pPr lvl="1"/>
            <a:r>
              <a:rPr lang="zh-CN" altLang="en-US" sz="2400" dirty="0"/>
              <a:t>输出字符不包括 </a:t>
            </a:r>
            <a:r>
              <a:rPr lang="en-US" altLang="zh-CN" sz="2400" dirty="0"/>
              <a:t>'\0'</a:t>
            </a:r>
          </a:p>
          <a:p>
            <a:pPr lvl="1"/>
            <a:r>
              <a:rPr lang="zh-CN" altLang="en-US" sz="2400" dirty="0"/>
              <a:t>输出字符串时，输出项是</a:t>
            </a:r>
            <a:r>
              <a:rPr lang="zh-CN" altLang="en-US" sz="2400" dirty="0">
                <a:solidFill>
                  <a:srgbClr val="FF0000"/>
                </a:solidFill>
              </a:rPr>
              <a:t>字符数组名</a:t>
            </a:r>
            <a:r>
              <a:rPr lang="zh-CN" altLang="en-US" sz="2400" dirty="0"/>
              <a:t>，输出时遇到</a:t>
            </a:r>
            <a:r>
              <a:rPr lang="en-US" altLang="zh-CN" sz="2400" dirty="0"/>
              <a:t>'\0'</a:t>
            </a:r>
            <a:r>
              <a:rPr lang="zh-CN" altLang="en-US" sz="2400" dirty="0"/>
              <a:t>结束。</a:t>
            </a:r>
          </a:p>
          <a:p>
            <a:pPr lvl="1"/>
            <a:r>
              <a:rPr lang="zh-CN" altLang="en-US" sz="2400" dirty="0"/>
              <a:t>输入多个字符串时，以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zh-CN" altLang="en-US" sz="2400" dirty="0"/>
              <a:t>分隔；</a:t>
            </a:r>
            <a:r>
              <a:rPr lang="zh-CN" altLang="en-US" sz="2400" dirty="0">
                <a:solidFill>
                  <a:srgbClr val="FF0000"/>
                </a:solidFill>
              </a:rPr>
              <a:t>输入单个字符串时其中 不能有空格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761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130" name="Group 2"/>
          <p:cNvGrpSpPr>
            <a:grpSpLocks/>
          </p:cNvGrpSpPr>
          <p:nvPr/>
        </p:nvGrpSpPr>
        <p:grpSpPr bwMode="auto">
          <a:xfrm>
            <a:off x="533400" y="1066800"/>
            <a:ext cx="8610600" cy="4876800"/>
            <a:chOff x="253" y="960"/>
            <a:chExt cx="5280" cy="3072"/>
          </a:xfrm>
        </p:grpSpPr>
        <p:sp>
          <p:nvSpPr>
            <p:cNvPr id="816131" name="Rectangle 3"/>
            <p:cNvSpPr>
              <a:spLocks noChangeArrowheads="1"/>
            </p:cNvSpPr>
            <p:nvPr/>
          </p:nvSpPr>
          <p:spPr bwMode="auto">
            <a:xfrm>
              <a:off x="253" y="960"/>
              <a:ext cx="5280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4" y="1131"/>
              <a:ext cx="3443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eaLnBrk="0" hangingPunct="0"/>
              <a:r>
                <a:rPr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+mn-ea"/>
                </a:rPr>
                <a:t>例如：</a:t>
              </a:r>
            </a:p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  程序中有下列语句：</a:t>
              </a:r>
            </a:p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>
                  <a:latin typeface="+mn-lt"/>
                  <a:ea typeface="+mn-ea"/>
                </a:rPr>
                <a:t>static char str1[5],str2[5],str3[5];</a:t>
              </a:r>
            </a:p>
            <a:p>
              <a:pPr eaLnBrk="0" hangingPunct="0"/>
              <a:r>
                <a:rPr lang="en-US" altLang="zh-CN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 err="1">
                  <a:latin typeface="+mn-lt"/>
                  <a:ea typeface="+mn-ea"/>
                </a:rPr>
                <a:t>cin</a:t>
              </a:r>
              <a:r>
                <a:rPr lang="en-US" altLang="zh-CN" sz="2800" dirty="0">
                  <a:latin typeface="+mn-lt"/>
                  <a:ea typeface="+mn-ea"/>
                </a:rPr>
                <a:t>&gt;&gt;str1&gt;&gt;str2&gt;&gt;str3;</a:t>
              </a:r>
            </a:p>
            <a:p>
              <a:pPr eaLnBrk="0" hangingPunct="0"/>
              <a:r>
                <a:rPr lang="en-US" altLang="zh-CN" sz="2800" dirty="0">
                  <a:latin typeface="+mn-lt"/>
                  <a:ea typeface="+mn-ea"/>
                </a:rPr>
                <a:t>  </a:t>
              </a:r>
              <a:r>
                <a:rPr lang="zh-CN" altLang="en-US" sz="2800" dirty="0">
                  <a:latin typeface="+mn-lt"/>
                  <a:ea typeface="+mn-ea"/>
                </a:rPr>
                <a:t>运行时输入数据：</a:t>
              </a:r>
            </a:p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>
                  <a:latin typeface="+mn-lt"/>
                  <a:ea typeface="+mn-ea"/>
                </a:rPr>
                <a:t>How are you?</a:t>
              </a:r>
            </a:p>
          </p:txBody>
        </p:sp>
        <p:grpSp>
          <p:nvGrpSpPr>
            <p:cNvPr id="816133" name="Group 5"/>
            <p:cNvGrpSpPr>
              <a:grpSpLocks/>
            </p:cNvGrpSpPr>
            <p:nvPr/>
          </p:nvGrpSpPr>
          <p:grpSpPr bwMode="auto">
            <a:xfrm>
              <a:off x="2963" y="2496"/>
              <a:ext cx="1783" cy="1425"/>
              <a:chOff x="2963" y="2496"/>
              <a:chExt cx="1783" cy="1425"/>
            </a:xfrm>
          </p:grpSpPr>
          <p:sp>
            <p:nvSpPr>
              <p:cNvPr id="816134" name="Text Box 6"/>
              <p:cNvSpPr txBox="1">
                <a:spLocks noChangeArrowheads="1"/>
              </p:cNvSpPr>
              <p:nvPr/>
            </p:nvSpPr>
            <p:spPr bwMode="auto">
              <a:xfrm>
                <a:off x="2963" y="2496"/>
                <a:ext cx="1783" cy="1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内存中变量状态如下：</a:t>
                </a:r>
                <a:endParaRPr lang="en-US" altLang="zh-CN" sz="2000" b="1" dirty="0">
                  <a:latin typeface="+mn-lt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 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    </a:t>
                </a:r>
                <a:r>
                  <a:rPr lang="en-US" altLang="zh-CN" sz="2000" b="1" dirty="0">
                    <a:latin typeface="+mn-lt"/>
                  </a:rPr>
                  <a:t>str1:    H  o  w  \0 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   str2:    a   r   e   \0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   str3:    y  o   u   ?   \0</a:t>
                </a:r>
              </a:p>
            </p:txBody>
          </p:sp>
          <p:grpSp>
            <p:nvGrpSpPr>
              <p:cNvPr id="816135" name="Group 7"/>
              <p:cNvGrpSpPr>
                <a:grpSpLocks/>
              </p:cNvGrpSpPr>
              <p:nvPr/>
            </p:nvGrpSpPr>
            <p:grpSpPr bwMode="auto">
              <a:xfrm>
                <a:off x="3620" y="2961"/>
                <a:ext cx="1104" cy="960"/>
                <a:chOff x="3620" y="2961"/>
                <a:chExt cx="1104" cy="960"/>
              </a:xfrm>
            </p:grpSpPr>
            <p:sp>
              <p:nvSpPr>
                <p:cNvPr id="816136" name="Rectangle 8"/>
                <p:cNvSpPr>
                  <a:spLocks noChangeArrowheads="1"/>
                </p:cNvSpPr>
                <p:nvPr/>
              </p:nvSpPr>
              <p:spPr bwMode="auto">
                <a:xfrm>
                  <a:off x="3620" y="2961"/>
                  <a:ext cx="1104" cy="9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000082"/>
                          </a:gs>
                          <a:gs pos="30000">
                            <a:srgbClr val="66008F"/>
                          </a:gs>
                          <a:gs pos="64999">
                            <a:srgbClr val="BA0066"/>
                          </a:gs>
                          <a:gs pos="89999">
                            <a:srgbClr val="FF0000"/>
                          </a:gs>
                          <a:gs pos="100000">
                            <a:srgbClr val="FF8200"/>
                          </a:gs>
                        </a:gsLst>
                        <a:lin ang="27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37" name="Line 9"/>
                <p:cNvSpPr>
                  <a:spLocks noChangeShapeType="1"/>
                </p:cNvSpPr>
                <p:nvPr/>
              </p:nvSpPr>
              <p:spPr bwMode="auto">
                <a:xfrm>
                  <a:off x="3620" y="3288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38" name="Line 10"/>
                <p:cNvSpPr>
                  <a:spLocks noChangeShapeType="1"/>
                </p:cNvSpPr>
                <p:nvPr/>
              </p:nvSpPr>
              <p:spPr bwMode="auto">
                <a:xfrm>
                  <a:off x="3620" y="3633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39" name="Line 11"/>
                <p:cNvSpPr>
                  <a:spLocks noChangeShapeType="1"/>
                </p:cNvSpPr>
                <p:nvPr/>
              </p:nvSpPr>
              <p:spPr bwMode="auto">
                <a:xfrm>
                  <a:off x="3829" y="2961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40" name="Line 12"/>
                <p:cNvSpPr>
                  <a:spLocks noChangeShapeType="1"/>
                </p:cNvSpPr>
                <p:nvPr/>
              </p:nvSpPr>
              <p:spPr bwMode="auto">
                <a:xfrm>
                  <a:off x="4043" y="2961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41" name="Line 13"/>
                <p:cNvSpPr>
                  <a:spLocks noChangeShapeType="1"/>
                </p:cNvSpPr>
                <p:nvPr/>
              </p:nvSpPr>
              <p:spPr bwMode="auto">
                <a:xfrm>
                  <a:off x="4253" y="2961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6142" name="Line 14"/>
                <p:cNvSpPr>
                  <a:spLocks noChangeShapeType="1"/>
                </p:cNvSpPr>
                <p:nvPr/>
              </p:nvSpPr>
              <p:spPr bwMode="auto">
                <a:xfrm>
                  <a:off x="4497" y="2961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71</a:t>
            </a:fld>
            <a:endParaRPr lang="en-US" altLang="zh-CN" dirty="0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41528289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154" name="Group 2"/>
          <p:cNvGrpSpPr>
            <a:grpSpLocks/>
          </p:cNvGrpSpPr>
          <p:nvPr/>
        </p:nvGrpSpPr>
        <p:grpSpPr bwMode="auto">
          <a:xfrm>
            <a:off x="381000" y="990600"/>
            <a:ext cx="8610600" cy="4876800"/>
            <a:chOff x="-3168" y="288"/>
            <a:chExt cx="5280" cy="3072"/>
          </a:xfrm>
        </p:grpSpPr>
        <p:sp>
          <p:nvSpPr>
            <p:cNvPr id="817155" name="Rectangle 3"/>
            <p:cNvSpPr>
              <a:spLocks noChangeArrowheads="1"/>
            </p:cNvSpPr>
            <p:nvPr/>
          </p:nvSpPr>
          <p:spPr bwMode="auto">
            <a:xfrm>
              <a:off x="-3168" y="288"/>
              <a:ext cx="5280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7156" name="Text Box 4"/>
            <p:cNvSpPr txBox="1">
              <a:spLocks noChangeArrowheads="1"/>
            </p:cNvSpPr>
            <p:nvPr/>
          </p:nvSpPr>
          <p:spPr bwMode="auto">
            <a:xfrm>
              <a:off x="-2998" y="503"/>
              <a:ext cx="2097" cy="1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若改为：</a:t>
              </a:r>
            </a:p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>
                  <a:latin typeface="+mn-lt"/>
                  <a:ea typeface="+mn-ea"/>
                </a:rPr>
                <a:t>static char </a:t>
              </a:r>
              <a:r>
                <a:rPr lang="en-US" altLang="zh-CN" sz="2800" dirty="0" err="1">
                  <a:latin typeface="+mn-lt"/>
                  <a:ea typeface="+mn-ea"/>
                </a:rPr>
                <a:t>str</a:t>
              </a:r>
              <a:r>
                <a:rPr lang="en-US" altLang="zh-CN" sz="2800" dirty="0">
                  <a:latin typeface="+mn-lt"/>
                  <a:ea typeface="+mn-ea"/>
                </a:rPr>
                <a:t>[13];</a:t>
              </a:r>
            </a:p>
            <a:p>
              <a:pPr eaLnBrk="0" hangingPunct="0"/>
              <a:r>
                <a:rPr lang="en-US" altLang="zh-CN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 err="1">
                  <a:latin typeface="+mn-lt"/>
                  <a:ea typeface="+mn-ea"/>
                </a:rPr>
                <a:t>cin</a:t>
              </a:r>
              <a:r>
                <a:rPr lang="en-US" altLang="zh-CN" sz="2800" dirty="0">
                  <a:latin typeface="+mn-lt"/>
                  <a:ea typeface="+mn-ea"/>
                </a:rPr>
                <a:t>&gt;&gt;</a:t>
              </a:r>
              <a:r>
                <a:rPr lang="en-US" altLang="zh-CN" sz="2800" dirty="0" err="1">
                  <a:latin typeface="+mn-lt"/>
                  <a:ea typeface="+mn-ea"/>
                </a:rPr>
                <a:t>str</a:t>
              </a:r>
              <a:r>
                <a:rPr lang="en-US" altLang="zh-CN" sz="2800" dirty="0">
                  <a:latin typeface="+mn-lt"/>
                  <a:ea typeface="+mn-ea"/>
                </a:rPr>
                <a:t>;</a:t>
              </a:r>
            </a:p>
            <a:p>
              <a:pPr eaLnBrk="0" hangingPunct="0"/>
              <a:r>
                <a:rPr lang="en-US" altLang="zh-CN" sz="2800" dirty="0">
                  <a:latin typeface="+mn-lt"/>
                  <a:ea typeface="+mn-ea"/>
                </a:rPr>
                <a:t>  </a:t>
              </a:r>
              <a:r>
                <a:rPr lang="zh-CN" altLang="en-US" sz="2800" dirty="0">
                  <a:latin typeface="+mn-lt"/>
                  <a:ea typeface="+mn-ea"/>
                </a:rPr>
                <a:t>运行时输入数据：</a:t>
              </a:r>
            </a:p>
            <a:p>
              <a:pPr eaLnBrk="0" hangingPunct="0"/>
              <a:r>
                <a:rPr lang="zh-CN" altLang="en-US" sz="2800" dirty="0">
                  <a:latin typeface="+mn-lt"/>
                  <a:ea typeface="+mn-ea"/>
                </a:rPr>
                <a:t>    </a:t>
              </a:r>
              <a:r>
                <a:rPr lang="en-US" altLang="zh-CN" sz="2800" dirty="0">
                  <a:latin typeface="+mn-lt"/>
                  <a:ea typeface="+mn-ea"/>
                </a:rPr>
                <a:t>How are you?</a:t>
              </a:r>
            </a:p>
          </p:txBody>
        </p:sp>
        <p:grpSp>
          <p:nvGrpSpPr>
            <p:cNvPr id="817157" name="Group 5"/>
            <p:cNvGrpSpPr>
              <a:grpSpLocks/>
            </p:cNvGrpSpPr>
            <p:nvPr/>
          </p:nvGrpSpPr>
          <p:grpSpPr bwMode="auto">
            <a:xfrm>
              <a:off x="-2345" y="2241"/>
              <a:ext cx="3248" cy="591"/>
              <a:chOff x="688" y="3402"/>
              <a:chExt cx="3248" cy="591"/>
            </a:xfrm>
          </p:grpSpPr>
          <p:sp>
            <p:nvSpPr>
              <p:cNvPr id="817158" name="Text Box 6"/>
              <p:cNvSpPr txBox="1">
                <a:spLocks noChangeArrowheads="1"/>
              </p:cNvSpPr>
              <p:nvPr/>
            </p:nvSpPr>
            <p:spPr bwMode="auto">
              <a:xfrm>
                <a:off x="688" y="3402"/>
                <a:ext cx="1984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+mn-ea"/>
                  </a:rPr>
                  <a:t>内存中变量 </a:t>
                </a:r>
                <a:r>
                  <a:rPr lang="en-US" altLang="zh-CN" sz="2000" b="1" dirty="0" err="1">
                    <a:latin typeface="+mn-lt"/>
                    <a:ea typeface="+mn-ea"/>
                  </a:rPr>
                  <a:t>str</a:t>
                </a:r>
                <a:r>
                  <a:rPr lang="en-US" altLang="zh-CN" sz="2000" b="1" dirty="0">
                    <a:latin typeface="+mn-lt"/>
                    <a:ea typeface="+mn-ea"/>
                  </a:rPr>
                  <a:t> </a:t>
                </a:r>
                <a:r>
                  <a:rPr lang="zh-CN" altLang="en-US" sz="2000" b="1" dirty="0">
                    <a:latin typeface="+mn-lt"/>
                    <a:ea typeface="+mn-ea"/>
                  </a:rPr>
                  <a:t>内容如下：</a:t>
                </a:r>
                <a:endParaRPr lang="en-US" altLang="zh-CN" sz="2000" b="1" dirty="0">
                  <a:latin typeface="+mn-lt"/>
                  <a:ea typeface="+mn-ea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+mn-ea"/>
                  </a:rPr>
                  <a:t>     </a:t>
                </a:r>
                <a:r>
                  <a:rPr lang="en-US" altLang="zh-CN" sz="2000" b="1" dirty="0" err="1">
                    <a:latin typeface="+mn-lt"/>
                    <a:ea typeface="+mn-ea"/>
                  </a:rPr>
                  <a:t>str</a:t>
                </a:r>
                <a:r>
                  <a:rPr lang="en-US" altLang="zh-CN" sz="2000" b="1" dirty="0">
                    <a:latin typeface="+mn-lt"/>
                    <a:ea typeface="+mn-ea"/>
                  </a:rPr>
                  <a:t>:    H  o  w  \0 </a:t>
                </a:r>
              </a:p>
            </p:txBody>
          </p:sp>
          <p:grpSp>
            <p:nvGrpSpPr>
              <p:cNvPr id="817159" name="Group 7"/>
              <p:cNvGrpSpPr>
                <a:grpSpLocks/>
              </p:cNvGrpSpPr>
              <p:nvPr/>
            </p:nvGrpSpPr>
            <p:grpSpPr bwMode="auto">
              <a:xfrm>
                <a:off x="1248" y="3696"/>
                <a:ext cx="2688" cy="297"/>
                <a:chOff x="1248" y="3696"/>
                <a:chExt cx="2688" cy="297"/>
              </a:xfrm>
            </p:grpSpPr>
            <p:sp>
              <p:nvSpPr>
                <p:cNvPr id="817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248" y="3696"/>
                  <a:ext cx="26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000082"/>
                          </a:gs>
                          <a:gs pos="30000">
                            <a:srgbClr val="66008F"/>
                          </a:gs>
                          <a:gs pos="64999">
                            <a:srgbClr val="BA0066"/>
                          </a:gs>
                          <a:gs pos="89999">
                            <a:srgbClr val="FF0000"/>
                          </a:gs>
                          <a:gs pos="100000">
                            <a:srgbClr val="FF8200"/>
                          </a:gs>
                        </a:gsLst>
                        <a:lin ang="27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1" name="Line 9"/>
                <p:cNvSpPr>
                  <a:spLocks noChangeShapeType="1"/>
                </p:cNvSpPr>
                <p:nvPr/>
              </p:nvSpPr>
              <p:spPr bwMode="auto">
                <a:xfrm>
                  <a:off x="1462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2" name="Line 10"/>
                <p:cNvSpPr>
                  <a:spLocks noChangeShapeType="1"/>
                </p:cNvSpPr>
                <p:nvPr/>
              </p:nvSpPr>
              <p:spPr bwMode="auto">
                <a:xfrm>
                  <a:off x="1676" y="3705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3" name="Line 11"/>
                <p:cNvSpPr>
                  <a:spLocks noChangeShapeType="1"/>
                </p:cNvSpPr>
                <p:nvPr/>
              </p:nvSpPr>
              <p:spPr bwMode="auto">
                <a:xfrm>
                  <a:off x="1907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4" name="Line 12"/>
                <p:cNvSpPr>
                  <a:spLocks noChangeShapeType="1"/>
                </p:cNvSpPr>
                <p:nvPr/>
              </p:nvSpPr>
              <p:spPr bwMode="auto">
                <a:xfrm>
                  <a:off x="3552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5" name="Line 13"/>
                <p:cNvSpPr>
                  <a:spLocks noChangeShapeType="1"/>
                </p:cNvSpPr>
                <p:nvPr/>
              </p:nvSpPr>
              <p:spPr bwMode="auto">
                <a:xfrm>
                  <a:off x="3360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7" name="Line 1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8" name="Line 16"/>
                <p:cNvSpPr>
                  <a:spLocks noChangeShapeType="1"/>
                </p:cNvSpPr>
                <p:nvPr/>
              </p:nvSpPr>
              <p:spPr bwMode="auto">
                <a:xfrm>
                  <a:off x="3172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69" name="Line 17"/>
                <p:cNvSpPr>
                  <a:spLocks noChangeShapeType="1"/>
                </p:cNvSpPr>
                <p:nvPr/>
              </p:nvSpPr>
              <p:spPr bwMode="auto">
                <a:xfrm>
                  <a:off x="2967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70" name="Line 18"/>
                <p:cNvSpPr>
                  <a:spLocks noChangeShapeType="1"/>
                </p:cNvSpPr>
                <p:nvPr/>
              </p:nvSpPr>
              <p:spPr bwMode="auto">
                <a:xfrm>
                  <a:off x="2749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71" name="Line 19"/>
                <p:cNvSpPr>
                  <a:spLocks noChangeShapeType="1"/>
                </p:cNvSpPr>
                <p:nvPr/>
              </p:nvSpPr>
              <p:spPr bwMode="auto">
                <a:xfrm>
                  <a:off x="2544" y="369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817172" name="Line 20"/>
                <p:cNvSpPr>
                  <a:spLocks noChangeShapeType="1"/>
                </p:cNvSpPr>
                <p:nvPr/>
              </p:nvSpPr>
              <p:spPr bwMode="auto">
                <a:xfrm>
                  <a:off x="2326" y="3705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72</a:t>
            </a:fld>
            <a:endParaRPr lang="en-US" altLang="zh-CN" dirty="0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1258888" y="257175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937589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7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533400" y="233280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6.6.1 </a:t>
            </a:r>
            <a:r>
              <a:rPr lang="zh-CN" altLang="en-US" dirty="0"/>
              <a:t>用字符数组存储和处理字符串</a:t>
            </a:r>
          </a:p>
        </p:txBody>
      </p:sp>
      <p:sp>
        <p:nvSpPr>
          <p:cNvPr id="13005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用字符数组表示字符串的缺点</a:t>
            </a:r>
          </a:p>
        </p:txBody>
      </p:sp>
      <p:sp>
        <p:nvSpPr>
          <p:cNvPr id="130053" name="内容占位符 2"/>
          <p:cNvSpPr>
            <a:spLocks noGrp="1"/>
          </p:cNvSpPr>
          <p:nvPr>
            <p:ph idx="1"/>
          </p:nvPr>
        </p:nvSpPr>
        <p:spPr>
          <a:xfrm>
            <a:off x="428625" y="1828800"/>
            <a:ext cx="8029575" cy="4495800"/>
          </a:xfrm>
        </p:spPr>
        <p:txBody>
          <a:bodyPr/>
          <a:lstStyle/>
          <a:p>
            <a:pPr eaLnBrk="1" hangingPunct="1"/>
            <a:r>
              <a:rPr lang="zh-CN" altLang="en-US" dirty="0"/>
              <a:t>用字符数组表示字符串的缺点</a:t>
            </a:r>
          </a:p>
          <a:p>
            <a:pPr lvl="1" eaLnBrk="1" hangingPunct="1"/>
            <a:r>
              <a:rPr lang="zh-CN" altLang="en-US" sz="2400" dirty="0"/>
              <a:t>执行连接、拷贝、比较等操作，都需要显式调用库函数，很麻烦</a:t>
            </a:r>
          </a:p>
          <a:p>
            <a:pPr lvl="1" eaLnBrk="1" hangingPunct="1"/>
            <a:r>
              <a:rPr lang="zh-CN" altLang="en-US" sz="2400" dirty="0"/>
              <a:t>当字符串长度很不确定时，需要用</a:t>
            </a:r>
            <a:r>
              <a:rPr lang="en-US" altLang="zh-CN" sz="2400" dirty="0">
                <a:cs typeface="Times New Roman" panose="02020603050405020304" pitchFamily="18" charset="0"/>
              </a:rPr>
              <a:t>new</a:t>
            </a:r>
            <a:r>
              <a:rPr lang="zh-CN" altLang="en-US" sz="2400" dirty="0"/>
              <a:t>动态创建字符数组，最后要用</a:t>
            </a:r>
            <a:r>
              <a:rPr lang="en-US" altLang="zh-CN" sz="2400" dirty="0">
                <a:cs typeface="Times New Roman" panose="02020603050405020304" pitchFamily="18" charset="0"/>
              </a:rPr>
              <a:t>delete</a:t>
            </a:r>
            <a:r>
              <a:rPr lang="zh-CN" altLang="en-US" sz="2400" dirty="0"/>
              <a:t>释放，很繁琐</a:t>
            </a:r>
          </a:p>
          <a:p>
            <a:pPr lvl="1" eaLnBrk="1" hangingPunct="1"/>
            <a:r>
              <a:rPr lang="zh-CN" altLang="en-US" sz="2400" dirty="0"/>
              <a:t>字符串实际长度大于为它分配的空间时，会产生数组下标越界的错误</a:t>
            </a:r>
          </a:p>
          <a:p>
            <a:pPr eaLnBrk="1" hangingPunct="1"/>
            <a:r>
              <a:rPr lang="zh-CN" altLang="en-US" dirty="0"/>
              <a:t>解决方法</a:t>
            </a:r>
          </a:p>
          <a:p>
            <a:pPr lvl="1" eaLnBrk="1" hangingPunct="1"/>
            <a:r>
              <a:rPr lang="zh-CN" altLang="en-US" sz="2400" dirty="0"/>
              <a:t>使用字符串类</a:t>
            </a:r>
            <a:r>
              <a:rPr lang="en-US" altLang="zh-CN" sz="2400" dirty="0">
                <a:cs typeface="Times New Roman" panose="02020603050405020304" pitchFamily="18" charset="0"/>
              </a:rPr>
              <a:t>string</a:t>
            </a:r>
            <a:r>
              <a:rPr lang="zh-CN" altLang="en-US" sz="2400" dirty="0"/>
              <a:t>表示字符串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</a:t>
            </a:r>
            <a:r>
              <a:rPr lang="zh-CN" altLang="en-US" sz="2400" dirty="0"/>
              <a:t>实际上是对字符数组操作的封装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8344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295400" y="238126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  <p:sp>
        <p:nvSpPr>
          <p:cNvPr id="13107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6.6.2 string</a:t>
            </a:r>
            <a:r>
              <a:rPr lang="zh-CN" altLang="en-US" dirty="0"/>
              <a:t>类</a:t>
            </a:r>
          </a:p>
        </p:txBody>
      </p:sp>
      <p:sp>
        <p:nvSpPr>
          <p:cNvPr id="131077" name="内容占位符 2"/>
          <p:cNvSpPr>
            <a:spLocks noGrp="1"/>
          </p:cNvSpPr>
          <p:nvPr>
            <p:ph idx="1"/>
          </p:nvPr>
        </p:nvSpPr>
        <p:spPr>
          <a:xfrm>
            <a:off x="98425" y="1785938"/>
            <a:ext cx="8893175" cy="47879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常用构造函数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string(); </a:t>
            </a:r>
            <a:r>
              <a:rPr lang="en-US" altLang="zh-CN" sz="2400" dirty="0"/>
              <a:t>//</a:t>
            </a:r>
            <a:r>
              <a:rPr lang="zh-CN" altLang="en-US" sz="2400" dirty="0"/>
              <a:t>缺省构造函数，建立一个长度为</a:t>
            </a:r>
            <a:r>
              <a:rPr lang="en-US" altLang="zh-CN" sz="2400" dirty="0">
                <a:cs typeface="Times New Roman" panose="02020603050405020304" pitchFamily="18" charset="0"/>
              </a:rPr>
              <a:t>0</a:t>
            </a:r>
            <a:r>
              <a:rPr lang="zh-CN" altLang="en-US" sz="2400" dirty="0"/>
              <a:t>的串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string(</a:t>
            </a:r>
            <a:r>
              <a:rPr lang="en-US" altLang="zh-CN" sz="2400" dirty="0" err="1"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cs typeface="Times New Roman" panose="02020603050405020304" pitchFamily="18" charset="0"/>
              </a:rPr>
              <a:t> char *s); </a:t>
            </a:r>
            <a:r>
              <a:rPr lang="en-US" altLang="zh-CN" sz="2400" dirty="0"/>
              <a:t>//</a:t>
            </a:r>
            <a:r>
              <a:rPr lang="zh-CN" altLang="en-US" sz="2400" dirty="0"/>
              <a:t>用指针</a:t>
            </a:r>
            <a:r>
              <a:rPr lang="en-US" altLang="zh-CN" sz="2400" dirty="0"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所指向的字符串常量初始化</a:t>
            </a:r>
            <a:r>
              <a:rPr lang="en-US" altLang="zh-CN" sz="2400" dirty="0">
                <a:cs typeface="Times New Roman" panose="02020603050405020304" pitchFamily="18" charset="0"/>
              </a:rPr>
              <a:t>string</a:t>
            </a:r>
            <a:r>
              <a:rPr lang="zh-CN" altLang="en-US" sz="2400" dirty="0"/>
              <a:t>类的对象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string(</a:t>
            </a:r>
            <a:r>
              <a:rPr lang="en-US" altLang="zh-CN" sz="2400" dirty="0" err="1"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cs typeface="Times New Roman" panose="02020603050405020304" pitchFamily="18" charset="0"/>
              </a:rPr>
              <a:t> string &amp;</a:t>
            </a:r>
            <a:r>
              <a:rPr lang="en-US" altLang="zh-CN" sz="2400" dirty="0" err="1">
                <a:cs typeface="Times New Roman" panose="02020603050405020304" pitchFamily="18" charset="0"/>
              </a:rPr>
              <a:t>rhs</a:t>
            </a:r>
            <a:r>
              <a:rPr lang="en-US" altLang="zh-CN" sz="2400" dirty="0">
                <a:cs typeface="Times New Roman" panose="02020603050405020304" pitchFamily="18" charset="0"/>
              </a:rPr>
              <a:t>);  </a:t>
            </a:r>
            <a:r>
              <a:rPr lang="en-US" altLang="zh-CN" sz="2400" dirty="0"/>
              <a:t>//</a:t>
            </a:r>
            <a:r>
              <a:rPr lang="zh-CN" altLang="en-US" sz="2400" dirty="0"/>
              <a:t>拷贝构造函数</a:t>
            </a:r>
          </a:p>
          <a:p>
            <a:pPr eaLnBrk="1" hangingPunct="1"/>
            <a:r>
              <a:rPr lang="zh-CN" altLang="en-US" sz="2400" dirty="0"/>
              <a:t>例：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 s1;</a:t>
            </a:r>
            <a:r>
              <a:rPr lang="en-US" altLang="zh-CN" sz="2400" dirty="0"/>
              <a:t>	 	//</a:t>
            </a:r>
            <a:r>
              <a:rPr lang="zh-CN" altLang="en-US" sz="2400" dirty="0"/>
              <a:t>建立一个空字符串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 s2 = “</a:t>
            </a:r>
            <a:r>
              <a:rPr lang="en-US" altLang="zh-CN" sz="2400" dirty="0" err="1"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cs typeface="Times New Roman" panose="02020603050405020304" pitchFamily="18" charset="0"/>
              </a:rPr>
              <a:t>”;  </a:t>
            </a:r>
            <a:r>
              <a:rPr lang="en-US" altLang="zh-CN" sz="2400" dirty="0"/>
              <a:t>//</a:t>
            </a:r>
            <a:r>
              <a:rPr lang="zh-CN" altLang="en-US" sz="2400" dirty="0"/>
              <a:t>用常量建立一个初值为</a:t>
            </a:r>
            <a:r>
              <a:rPr lang="zh-CN" altLang="en-US" sz="2400" dirty="0">
                <a:cs typeface="Times New Roman" panose="02020603050405020304" pitchFamily="18" charset="0"/>
              </a:rPr>
              <a:t>”</a:t>
            </a:r>
            <a:r>
              <a:rPr lang="en-US" altLang="zh-CN" sz="2400" dirty="0" err="1"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cs typeface="Times New Roman" panose="02020603050405020304" pitchFamily="18" charset="0"/>
              </a:rPr>
              <a:t>”</a:t>
            </a:r>
            <a:r>
              <a:rPr lang="zh-CN" altLang="en-US" sz="2400" dirty="0"/>
              <a:t>的字符串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string s3 = s2;</a:t>
            </a:r>
            <a:r>
              <a:rPr lang="en-US" altLang="zh-CN" sz="2400" dirty="0"/>
              <a:t>//</a:t>
            </a:r>
            <a:r>
              <a:rPr lang="zh-CN" altLang="en-US" sz="2400" dirty="0"/>
              <a:t>执行拷贝构造函数，用</a:t>
            </a:r>
            <a:r>
              <a:rPr lang="en-US" altLang="zh-CN" sz="2400" dirty="0">
                <a:cs typeface="Times New Roman" panose="02020603050405020304" pitchFamily="18" charset="0"/>
              </a:rPr>
              <a:t>s2</a:t>
            </a:r>
            <a:r>
              <a:rPr lang="zh-CN" altLang="en-US" sz="2400" dirty="0"/>
              <a:t>的值作为</a:t>
            </a:r>
            <a:r>
              <a:rPr lang="en-US" altLang="zh-CN" sz="2400" dirty="0">
                <a:cs typeface="Times New Roman" panose="02020603050405020304" pitchFamily="18" charset="0"/>
              </a:rPr>
              <a:t>s3</a:t>
            </a:r>
            <a:r>
              <a:rPr lang="zh-CN" altLang="en-US" sz="2400" dirty="0"/>
              <a:t>的初值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97623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6.6.2 string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" y="1828800"/>
            <a:ext cx="8029575" cy="48768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常用操作符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+ t	</a:t>
            </a:r>
            <a:r>
              <a:rPr lang="zh-CN" altLang="en-US" dirty="0"/>
              <a:t>将串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连接成一个新串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= t	</a:t>
            </a:r>
            <a:r>
              <a:rPr lang="zh-CN" altLang="en-US" dirty="0"/>
              <a:t>用</a:t>
            </a:r>
            <a:r>
              <a:rPr lang="en-US" altLang="zh-CN" dirty="0"/>
              <a:t>t</a:t>
            </a:r>
            <a:r>
              <a:rPr lang="zh-CN" altLang="en-US" dirty="0"/>
              <a:t>更新</a:t>
            </a:r>
            <a:r>
              <a:rPr lang="en-US" altLang="zh-CN" dirty="0"/>
              <a:t>s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==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是否相等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!=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是否不等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&lt;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是否小于</a:t>
            </a:r>
            <a:r>
              <a:rPr lang="en-US" altLang="zh-CN" dirty="0"/>
              <a:t>t</a:t>
            </a:r>
            <a:r>
              <a:rPr lang="zh-CN" altLang="en-US" dirty="0"/>
              <a:t>（按字典顺序比较）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&lt;=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是否小于或等于</a:t>
            </a:r>
            <a:r>
              <a:rPr lang="en-US" altLang="zh-CN" dirty="0"/>
              <a:t>t </a:t>
            </a:r>
            <a:r>
              <a:rPr lang="zh-CN" altLang="en-US" dirty="0"/>
              <a:t>（按字典顺序比较）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&gt;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是否大于</a:t>
            </a:r>
            <a:r>
              <a:rPr lang="en-US" altLang="zh-CN" dirty="0"/>
              <a:t>t </a:t>
            </a:r>
            <a:r>
              <a:rPr lang="zh-CN" altLang="en-US" dirty="0"/>
              <a:t>（按字典顺序比较）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 &gt;= t	</a:t>
            </a:r>
            <a:r>
              <a:rPr lang="zh-CN" altLang="en-US" dirty="0"/>
              <a:t>判断</a:t>
            </a:r>
            <a:r>
              <a:rPr lang="en-US" altLang="zh-CN" dirty="0"/>
              <a:t>s</a:t>
            </a:r>
            <a:r>
              <a:rPr lang="zh-CN" altLang="en-US" dirty="0"/>
              <a:t>是否大于或等于</a:t>
            </a:r>
            <a:r>
              <a:rPr lang="en-US" altLang="zh-CN" dirty="0"/>
              <a:t>t </a:t>
            </a:r>
            <a:r>
              <a:rPr lang="zh-CN" altLang="en-US" dirty="0"/>
              <a:t>（按字典顺序比较）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/>
              <a:t>s[i]	</a:t>
            </a:r>
            <a:r>
              <a:rPr lang="zh-CN" altLang="en-US" dirty="0"/>
              <a:t>访问串中下标为</a:t>
            </a:r>
            <a:r>
              <a:rPr lang="en-US" altLang="zh-CN" dirty="0"/>
              <a:t>i</a:t>
            </a:r>
            <a:r>
              <a:rPr lang="zh-CN" altLang="en-US" dirty="0"/>
              <a:t>的字符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例：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>
                <a:cs typeface="Times New Roman" pitchFamily="18" charset="0"/>
              </a:rPr>
              <a:t>string s1 = "</a:t>
            </a:r>
            <a:r>
              <a:rPr lang="en-US" altLang="zh-CN" dirty="0" err="1">
                <a:cs typeface="Times New Roman" pitchFamily="18" charset="0"/>
              </a:rPr>
              <a:t>abc</a:t>
            </a:r>
            <a:r>
              <a:rPr lang="en-US" altLang="zh-CN" dirty="0">
                <a:cs typeface="Times New Roman" pitchFamily="18" charset="0"/>
              </a:rPr>
              <a:t>", s2 = "</a:t>
            </a:r>
            <a:r>
              <a:rPr lang="en-US" altLang="zh-CN" dirty="0" err="1">
                <a:cs typeface="Times New Roman" pitchFamily="18" charset="0"/>
              </a:rPr>
              <a:t>def</a:t>
            </a:r>
            <a:r>
              <a:rPr lang="en-US" altLang="zh-CN" dirty="0">
                <a:cs typeface="Times New Roman" pitchFamily="18" charset="0"/>
              </a:rPr>
              <a:t>";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>
                <a:cs typeface="Times New Roman" pitchFamily="18" charset="0"/>
              </a:rPr>
              <a:t>string s3 = s1 + s2;</a:t>
            </a:r>
            <a:r>
              <a:rPr lang="en-US" altLang="zh-CN" dirty="0"/>
              <a:t>	//</a:t>
            </a:r>
            <a:r>
              <a:rPr lang="zh-CN" altLang="en-US" dirty="0"/>
              <a:t>结果是</a:t>
            </a:r>
            <a:r>
              <a:rPr lang="en-US" altLang="zh-CN" dirty="0">
                <a:cs typeface="Times New Roman" pitchFamily="18" charset="0"/>
              </a:rPr>
              <a:t>"</a:t>
            </a:r>
            <a:r>
              <a:rPr lang="en-US" altLang="zh-CN" dirty="0" err="1">
                <a:cs typeface="Times New Roman" pitchFamily="18" charset="0"/>
              </a:rPr>
              <a:t>abcdef</a:t>
            </a:r>
            <a:r>
              <a:rPr lang="en-US" altLang="zh-CN" dirty="0">
                <a:cs typeface="Times New Roman" pitchFamily="18" charset="0"/>
              </a:rPr>
              <a:t>"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 err="1">
                <a:cs typeface="Times New Roman" pitchFamily="18" charset="0"/>
              </a:rPr>
              <a:t>bool</a:t>
            </a:r>
            <a:r>
              <a:rPr lang="en-US" altLang="zh-CN" dirty="0">
                <a:cs typeface="Times New Roman" pitchFamily="18" charset="0"/>
              </a:rPr>
              <a:t> s4 = (s1 &lt; s2);</a:t>
            </a:r>
            <a:r>
              <a:rPr lang="en-US" altLang="zh-CN" dirty="0"/>
              <a:t>	//</a:t>
            </a:r>
            <a:r>
              <a:rPr lang="zh-CN" altLang="en-US" dirty="0"/>
              <a:t>结果是</a:t>
            </a:r>
            <a:r>
              <a:rPr lang="en-US" altLang="zh-CN" dirty="0">
                <a:cs typeface="Times New Roman" pitchFamily="18" charset="0"/>
              </a:rPr>
              <a:t>true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dirty="0">
                <a:cs typeface="Times New Roman" pitchFamily="18" charset="0"/>
              </a:rPr>
              <a:t>char s5 = s2[1];</a:t>
            </a:r>
            <a:r>
              <a:rPr lang="en-US" altLang="zh-CN" dirty="0"/>
              <a:t>	//</a:t>
            </a:r>
            <a:r>
              <a:rPr lang="zh-CN" altLang="en-US" dirty="0"/>
              <a:t>结果是</a:t>
            </a:r>
            <a:r>
              <a:rPr lang="en-US" altLang="zh-CN" dirty="0">
                <a:cs typeface="Times New Roman" pitchFamily="18" charset="0"/>
              </a:rPr>
              <a:t>'e'</a:t>
            </a:r>
          </a:p>
          <a:p>
            <a:pPr marL="365760" indent="-25603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0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75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95400" y="238126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97741950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6-23 string</a:t>
            </a:r>
            <a:r>
              <a:rPr lang="zh-CN" altLang="en-US"/>
              <a:t>类应用举例</a:t>
            </a:r>
          </a:p>
        </p:txBody>
      </p:sp>
      <p:sp>
        <p:nvSpPr>
          <p:cNvPr id="133124" name="内容占位符 1"/>
          <p:cNvSpPr>
            <a:spLocks noGrp="1"/>
          </p:cNvSpPr>
          <p:nvPr>
            <p:ph idx="1"/>
          </p:nvPr>
        </p:nvSpPr>
        <p:spPr>
          <a:xfrm>
            <a:off x="504825" y="1905000"/>
            <a:ext cx="8029575" cy="4343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&lt;string&gt;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根据</a:t>
            </a:r>
            <a:r>
              <a:rPr lang="en-US" altLang="zh-CN" dirty="0"/>
              <a:t>value</a:t>
            </a:r>
            <a:r>
              <a:rPr lang="zh-CN" altLang="en-US" dirty="0"/>
              <a:t>的值输出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为提示文字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inline void test(</a:t>
            </a:r>
            <a:r>
              <a:rPr lang="en-US" altLang="zh-CN" dirty="0" err="1"/>
              <a:t>const</a:t>
            </a:r>
            <a:r>
              <a:rPr lang="en-US" altLang="zh-CN" dirty="0"/>
              <a:t> char *title, </a:t>
            </a:r>
            <a:r>
              <a:rPr lang="en-US" altLang="zh-CN" dirty="0" err="1"/>
              <a:t>bool</a:t>
            </a:r>
            <a:r>
              <a:rPr lang="en-US" altLang="zh-CN" dirty="0"/>
              <a:t> value)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title &lt;&lt; " returns " &lt;&lt; (value ? "true" : "false")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533400" y="241301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6.6.2 string</a:t>
            </a:r>
            <a:r>
              <a:rPr lang="zh-CN" altLang="en-US" dirty="0"/>
              <a:t>类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70917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6-23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4148" name="内容占位符 1"/>
          <p:cNvSpPr>
            <a:spLocks noGrp="1"/>
          </p:cNvSpPr>
          <p:nvPr>
            <p:ph idx="1"/>
          </p:nvPr>
        </p:nvSpPr>
        <p:spPr>
          <a:xfrm>
            <a:off x="533400" y="1828800"/>
            <a:ext cx="8029575" cy="4724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string s1 = "DEF";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"s1 is " &lt;&lt; s1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string s2;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"Please enter s2: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s2;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"length of s2: " &lt;&lt; s2.length()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比较运算符的测试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test("s1 &lt;= \"ABC\"", s1 &lt;= "ABC");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test("\"DEF\" &lt;= s1", "DEF" &lt;= s1);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连接运算符的测试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s2 += s1;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"s2 = s2 + s1: " &lt;&lt; s2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"length of s2: " &lt;&lt; s2.length()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77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533400" y="241301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6.6.2 string</a:t>
            </a:r>
            <a:r>
              <a:rPr lang="zh-CN" altLang="en-US" dirty="0"/>
              <a:t>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054234-F955-41D7-906F-59002D5D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21355"/>
            <a:ext cx="3221541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768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用</a:t>
            </a:r>
            <a:r>
              <a:rPr lang="en-US" altLang="zh-CN" dirty="0" err="1"/>
              <a:t>getline</a:t>
            </a:r>
            <a:r>
              <a:rPr lang="zh-CN" altLang="en-US" dirty="0"/>
              <a:t>输入整行字符串</a:t>
            </a:r>
          </a:p>
        </p:txBody>
      </p:sp>
      <p:sp>
        <p:nvSpPr>
          <p:cNvPr id="135172" name="内容占位符 1"/>
          <p:cNvSpPr>
            <a:spLocks noGrp="1"/>
          </p:cNvSpPr>
          <p:nvPr>
            <p:ph idx="1"/>
          </p:nvPr>
        </p:nvSpPr>
        <p:spPr>
          <a:xfrm>
            <a:off x="504825" y="1905000"/>
            <a:ext cx="8029575" cy="4343400"/>
          </a:xfrm>
        </p:spPr>
        <p:txBody>
          <a:bodyPr/>
          <a:lstStyle/>
          <a:p>
            <a:pPr eaLnBrk="1" hangingPunct="1"/>
            <a:r>
              <a:rPr lang="zh-CN" altLang="en-US" dirty="0"/>
              <a:t>输入整行字符串</a:t>
            </a:r>
          </a:p>
          <a:p>
            <a:pPr lvl="1" eaLnBrk="1" hangingPunct="1"/>
            <a:r>
              <a:rPr lang="zh-CN" altLang="en-US" sz="2400" dirty="0"/>
              <a:t>用</a:t>
            </a:r>
            <a:r>
              <a:rPr lang="en-US" altLang="zh-CN" sz="2400" dirty="0" err="1">
                <a:cs typeface="Times New Roman" panose="02020603050405020304" pitchFamily="18" charset="0"/>
              </a:rPr>
              <a:t>cin</a:t>
            </a:r>
            <a:r>
              <a:rPr lang="zh-CN" altLang="en-US" sz="2400" dirty="0"/>
              <a:t>的</a:t>
            </a:r>
            <a:r>
              <a:rPr lang="en-US" altLang="zh-CN" sz="2400" dirty="0"/>
              <a:t>&gt;&gt;</a:t>
            </a:r>
            <a:r>
              <a:rPr lang="zh-CN" altLang="en-US" sz="2400" dirty="0"/>
              <a:t>操作符输入字符串，会以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zh-CN" altLang="en-US" sz="2400" dirty="0"/>
              <a:t>作为分隔符，空格后的内容会在</a:t>
            </a:r>
            <a:r>
              <a:rPr lang="zh-CN" altLang="en-US" sz="2400" dirty="0">
                <a:solidFill>
                  <a:srgbClr val="FF0000"/>
                </a:solidFill>
              </a:rPr>
              <a:t>下一回输入时被读取</a:t>
            </a:r>
          </a:p>
          <a:p>
            <a:pPr lvl="1" eaLnBrk="1" hangingPunct="1"/>
            <a:r>
              <a:rPr lang="zh-CN" altLang="en-US" sz="2400" dirty="0"/>
              <a:t>用</a:t>
            </a:r>
            <a:r>
              <a:rPr lang="en-US" altLang="zh-CN" sz="2400" dirty="0">
                <a:cs typeface="Times New Roman" panose="02020603050405020304" pitchFamily="18" charset="0"/>
              </a:rPr>
              <a:t>string</a:t>
            </a:r>
            <a:r>
              <a:rPr lang="zh-CN" altLang="en-US" sz="2400" dirty="0"/>
              <a:t>头文件中的</a:t>
            </a:r>
            <a:r>
              <a:rPr lang="en-US" altLang="zh-CN" sz="2400" dirty="0" err="1">
                <a:cs typeface="Times New Roman" panose="02020603050405020304" pitchFamily="18" charset="0"/>
              </a:rPr>
              <a:t>getline</a:t>
            </a:r>
            <a:r>
              <a:rPr lang="zh-CN" altLang="en-US" sz="2400" dirty="0"/>
              <a:t>可以输入整行字符串，例如：</a:t>
            </a:r>
          </a:p>
          <a:p>
            <a:pPr lvl="2" eaLnBrk="1" hangingPunct="1"/>
            <a:r>
              <a:rPr lang="en-US" altLang="zh-CN" dirty="0" err="1"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cs typeface="Times New Roman" panose="02020603050405020304" pitchFamily="18" charset="0"/>
              </a:rPr>
              <a:t>cin</a:t>
            </a:r>
            <a:r>
              <a:rPr lang="en-US" altLang="zh-CN" dirty="0">
                <a:cs typeface="Times New Roman" panose="02020603050405020304" pitchFamily="18" charset="0"/>
              </a:rPr>
              <a:t>, s2);</a:t>
            </a:r>
          </a:p>
          <a:p>
            <a:pPr eaLnBrk="1" hangingPunct="1"/>
            <a:r>
              <a:rPr lang="zh-CN" altLang="en-US" dirty="0"/>
              <a:t>以其它字符作为分隔符输入字符串</a:t>
            </a:r>
          </a:p>
          <a:p>
            <a:pPr lvl="1" eaLnBrk="1" hangingPunct="1"/>
            <a:r>
              <a:rPr lang="zh-CN" altLang="en-US" sz="2400" dirty="0"/>
              <a:t>输入字符串时，可以使用其它分隔符作为</a:t>
            </a:r>
            <a:r>
              <a:rPr lang="zh-CN" altLang="en-US" sz="2400" dirty="0">
                <a:solidFill>
                  <a:srgbClr val="FF0000"/>
                </a:solidFill>
              </a:rPr>
              <a:t>字符串结束的标志</a:t>
            </a:r>
            <a:r>
              <a:rPr lang="zh-CN" altLang="en-US" sz="2400" dirty="0"/>
              <a:t>（例如逗号、分号）</a:t>
            </a:r>
          </a:p>
          <a:p>
            <a:pPr lvl="1" eaLnBrk="1" hangingPunct="1"/>
            <a:r>
              <a:rPr lang="zh-CN" altLang="en-US" sz="2400" dirty="0"/>
              <a:t>把分隔符作为</a:t>
            </a:r>
            <a:r>
              <a:rPr lang="en-US" altLang="zh-CN" sz="2400" dirty="0" err="1">
                <a:cs typeface="Times New Roman" panose="02020603050405020304" pitchFamily="18" charset="0"/>
              </a:rPr>
              <a:t>getline</a:t>
            </a:r>
            <a:r>
              <a:rPr lang="zh-CN" altLang="en-US" sz="2400" dirty="0"/>
              <a:t>的第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/>
              <a:t>个参数即可，例如：</a:t>
            </a:r>
          </a:p>
          <a:p>
            <a:pPr lvl="2" eaLnBrk="1" hangingPunct="1"/>
            <a:r>
              <a:rPr lang="en-US" altLang="zh-CN" dirty="0" err="1"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cs typeface="Times New Roman" panose="02020603050405020304" pitchFamily="18" charset="0"/>
              </a:rPr>
              <a:t>cin</a:t>
            </a:r>
            <a:r>
              <a:rPr lang="en-US" altLang="zh-CN" dirty="0">
                <a:cs typeface="Times New Roman" panose="02020603050405020304" pitchFamily="18" charset="0"/>
              </a:rPr>
              <a:t>, s2, ',');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78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533400" y="241301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6.6.2 string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11757558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6-24 </a:t>
            </a:r>
            <a:r>
              <a:rPr lang="zh-CN" altLang="en-US"/>
              <a:t>用</a:t>
            </a:r>
            <a:r>
              <a:rPr lang="en-US" altLang="zh-CN"/>
              <a:t>getline</a:t>
            </a:r>
            <a:r>
              <a:rPr lang="zh-CN" altLang="en-US"/>
              <a:t>输入字符串</a:t>
            </a:r>
          </a:p>
        </p:txBody>
      </p:sp>
      <p:sp>
        <p:nvSpPr>
          <p:cNvPr id="136196" name="内容占位符 1"/>
          <p:cNvSpPr>
            <a:spLocks noGrp="1"/>
          </p:cNvSpPr>
          <p:nvPr>
            <p:ph idx="1"/>
          </p:nvPr>
        </p:nvSpPr>
        <p:spPr>
          <a:xfrm>
            <a:off x="533400" y="1836738"/>
            <a:ext cx="8029575" cy="4545012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&lt;string&gt;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2; </a:t>
            </a:r>
            <a:r>
              <a:rPr lang="en-US" altLang="zh-CN" dirty="0" err="1"/>
              <a:t>i</a:t>
            </a:r>
            <a:r>
              <a:rPr lang="en-US" altLang="zh-CN" dirty="0"/>
              <a:t>++)	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string city, state;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city, ',');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state);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"City:" &lt;&lt; city &lt;&lt; “  State:" &lt;&lt; state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799" y="1836738"/>
            <a:ext cx="4067175" cy="1754326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运行结果：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Beijing,China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ea typeface="+mn-ea"/>
              </a:rPr>
              <a:t>City: Beijing   State: China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ea typeface="+mn-ea"/>
              </a:rPr>
              <a:t>San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+mn-ea"/>
              </a:rPr>
              <a:t>Francisco,the</a:t>
            </a:r>
            <a:r>
              <a:rPr lang="en-US" dirty="0">
                <a:solidFill>
                  <a:srgbClr val="C00000"/>
                </a:solidFill>
                <a:latin typeface="+mn-lt"/>
                <a:ea typeface="+mn-ea"/>
              </a:rPr>
              <a:t> United States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ea typeface="+mn-ea"/>
              </a:rPr>
              <a:t>City: San Francisco   State: the United States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79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533400" y="241301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6.6.2 string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988937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22C21F2-723B-4DD7-A02C-C99E344DB320}" type="slidenum">
              <a:rPr kumimoji="0" lang="en-US" altLang="zh-CN" sz="1800">
                <a:solidFill>
                  <a:srgbClr val="FFFFFF"/>
                </a:solidFill>
              </a:rPr>
              <a:pPr eaLnBrk="1" hangingPunct="1"/>
              <a:t>8</a:t>
            </a:fld>
            <a:endParaRPr kumimoji="0" lang="en-US" altLang="zh-CN" sz="1800" dirty="0">
              <a:solidFill>
                <a:srgbClr val="FFFFFF"/>
              </a:solidFill>
            </a:endParaRPr>
          </a:p>
        </p:txBody>
      </p: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en-US" altLang="zh-CN"/>
              <a:t>6.1.2 </a:t>
            </a:r>
            <a:r>
              <a:rPr lang="zh-CN" altLang="en-US"/>
              <a:t>数组的存储与初始化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7800975" cy="43434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一维数组的初始化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可以在定义数组的同时赋给初值：</a:t>
            </a: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在声明数组时对数组元素赋以初值。</a:t>
            </a:r>
            <a:b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CN" altLang="en-US" sz="2800" dirty="0">
                <a:solidFill>
                  <a:srgbClr val="00B050"/>
                </a:solidFill>
              </a:rPr>
              <a:t>例如：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static </a:t>
            </a:r>
            <a:r>
              <a:rPr lang="en-US" altLang="zh-CN" sz="2800" dirty="0" err="1">
                <a:solidFill>
                  <a:srgbClr val="00B050"/>
                </a:solidFill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 a[10]={0,1,2,3,4,5,6,7,8,9};</a:t>
            </a: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可以只给一部分元素赋初值。</a:t>
            </a:r>
            <a:b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CN" altLang="en-US" sz="2800" dirty="0">
                <a:solidFill>
                  <a:srgbClr val="00B050"/>
                </a:solidFill>
              </a:rPr>
              <a:t>例如：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static </a:t>
            </a:r>
            <a:r>
              <a:rPr lang="en-US" altLang="zh-CN" sz="2800" dirty="0" err="1">
                <a:solidFill>
                  <a:srgbClr val="00B050"/>
                </a:solidFill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 a[10]={0,1,2,3,4};</a:t>
            </a: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在对全部数组元素赋初值时，可以不指定数组长度。</a:t>
            </a:r>
            <a:b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CN" altLang="en-US" sz="2800" dirty="0">
                <a:solidFill>
                  <a:srgbClr val="00B050"/>
                </a:solidFill>
              </a:rPr>
              <a:t>例如：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static </a:t>
            </a:r>
            <a:r>
              <a:rPr lang="en-US" altLang="zh-CN" sz="2800" dirty="0" err="1">
                <a:solidFill>
                  <a:srgbClr val="00B050"/>
                </a:solidFill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  <a:cs typeface="Times New Roman" pitchFamily="18" charset="0"/>
              </a:rPr>
              <a:t> a[]={0,1,2,3,4,5,6,7,8,9}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</a:t>
            </a:fld>
            <a:endParaRPr lang="en-US" altLang="zh-CN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295400" y="255587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168199348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" y="950913"/>
            <a:ext cx="6704013" cy="954087"/>
          </a:xfrm>
        </p:spPr>
        <p:txBody>
          <a:bodyPr/>
          <a:lstStyle/>
          <a:p>
            <a:pPr algn="l"/>
            <a:r>
              <a:rPr lang="zh-CN" altLang="en-US" dirty="0"/>
              <a:t>字符串处理函数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029575" cy="4343400"/>
          </a:xfrm>
        </p:spPr>
        <p:txBody>
          <a:bodyPr/>
          <a:lstStyle/>
          <a:p>
            <a:pPr marL="0" indent="0">
              <a:buClrTx/>
              <a:buFont typeface="Monotype Sorts" pitchFamily="2" charset="2"/>
              <a:buNone/>
            </a:pPr>
            <a:r>
              <a:rPr lang="en-US" altLang="zh-CN" sz="2800" dirty="0" err="1"/>
              <a:t>strcat</a:t>
            </a:r>
            <a:r>
              <a:rPr lang="zh-CN" altLang="en-US" sz="2800" dirty="0"/>
              <a:t>（连接），</a:t>
            </a:r>
            <a:r>
              <a:rPr lang="en-US" altLang="zh-CN" sz="2800" dirty="0" err="1"/>
              <a:t>strcpy</a:t>
            </a:r>
            <a:r>
              <a:rPr lang="zh-CN" altLang="en-US" sz="2800" dirty="0"/>
              <a:t>（复制），</a:t>
            </a:r>
            <a:br>
              <a:rPr lang="zh-CN" altLang="en-US" sz="2800" dirty="0"/>
            </a:br>
            <a:r>
              <a:rPr lang="en-US" altLang="zh-CN" sz="2800" dirty="0" err="1"/>
              <a:t>strcmp</a:t>
            </a:r>
            <a:r>
              <a:rPr lang="zh-CN" altLang="en-US" sz="2800" dirty="0"/>
              <a:t>（比较），</a:t>
            </a:r>
            <a:r>
              <a:rPr lang="en-US" altLang="zh-CN" sz="2800" dirty="0" err="1"/>
              <a:t>strlen</a:t>
            </a:r>
            <a:r>
              <a:rPr lang="zh-CN" altLang="en-US" sz="2800" dirty="0"/>
              <a:t>（求长度），</a:t>
            </a:r>
            <a:br>
              <a:rPr lang="zh-CN" altLang="en-US" sz="2800" dirty="0"/>
            </a:br>
            <a:r>
              <a:rPr lang="en-US" altLang="zh-CN" sz="2800" dirty="0" err="1"/>
              <a:t>strlwr</a:t>
            </a:r>
            <a:r>
              <a:rPr lang="en-US" altLang="zh-CN" sz="2800" dirty="0"/>
              <a:t>(</a:t>
            </a:r>
            <a:r>
              <a:rPr lang="zh-CN" altLang="en-US" sz="2800" dirty="0"/>
              <a:t>转换为小写），</a:t>
            </a:r>
            <a:br>
              <a:rPr lang="zh-CN" altLang="en-US" sz="2800" dirty="0"/>
            </a:br>
            <a:r>
              <a:rPr lang="en-US" altLang="zh-CN" sz="2800" dirty="0" err="1"/>
              <a:t>strupr</a:t>
            </a:r>
            <a:r>
              <a:rPr lang="zh-CN" altLang="en-US" sz="2800" dirty="0"/>
              <a:t>（转换为大写）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3399"/>
                </a:solidFill>
              </a:rPr>
              <a:t>头文件</a:t>
            </a:r>
            <a:r>
              <a:rPr lang="en-US" altLang="zh-CN" sz="2800" dirty="0">
                <a:solidFill>
                  <a:srgbClr val="FF3399"/>
                </a:solidFill>
              </a:rPr>
              <a:t>&lt;</a:t>
            </a:r>
            <a:r>
              <a:rPr lang="en-US" altLang="zh-CN" sz="2800" dirty="0" err="1">
                <a:solidFill>
                  <a:srgbClr val="FF3399"/>
                </a:solidFill>
              </a:rPr>
              <a:t>string.h</a:t>
            </a:r>
            <a:r>
              <a:rPr lang="en-US" altLang="zh-CN" sz="2800" dirty="0">
                <a:solidFill>
                  <a:srgbClr val="FF3399"/>
                </a:solidFill>
              </a:rPr>
              <a:t>&gt;</a:t>
            </a:r>
          </a:p>
          <a:p>
            <a:pPr marL="0" indent="0"/>
            <a:endParaRPr lang="zh-CN" altLang="en-US" sz="2800" dirty="0">
              <a:solidFill>
                <a:srgbClr val="FF3399"/>
              </a:solidFill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533400" y="241301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6.6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6.6.2 string</a:t>
            </a:r>
            <a:r>
              <a:rPr lang="zh-CN" altLang="en-US" dirty="0"/>
              <a:t>类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086958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954087"/>
          </a:xfrm>
        </p:spPr>
        <p:txBody>
          <a:bodyPr/>
          <a:lstStyle/>
          <a:p>
            <a:r>
              <a:rPr lang="en-US" altLang="zh-CN"/>
              <a:t>6.7 </a:t>
            </a:r>
            <a:r>
              <a:rPr lang="zh-CN" altLang="en-US"/>
              <a:t>综合实例</a:t>
            </a:r>
            <a:r>
              <a:rPr lang="en-US" altLang="zh-CN"/>
              <a:t>——</a:t>
            </a:r>
            <a:r>
              <a:rPr lang="zh-CN" altLang="en-US"/>
              <a:t>个人银行账户管理程序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504825" y="1295400"/>
            <a:ext cx="8029575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改用字符串来表示银行账号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多个账户组织在一个数组中，这样可以把需要对各个账户做的事情放在循环中，避免了代码的冗余。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将日期用一个类来表示，内含年、月、日三个数据成员，同时设计计算相差天数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整个程序分为</a:t>
            </a:r>
            <a:r>
              <a:rPr lang="en-US" altLang="zh-CN" sz="2400" dirty="0"/>
              <a:t>5</a:t>
            </a:r>
            <a:r>
              <a:rPr lang="zh-CN" altLang="en-US" sz="2400" dirty="0"/>
              <a:t>个文件：</a:t>
            </a:r>
            <a:r>
              <a:rPr lang="en-US" altLang="zh-CN" sz="2400" dirty="0" err="1"/>
              <a:t>date.h</a:t>
            </a:r>
            <a:r>
              <a:rPr lang="zh-CN" altLang="en-US" sz="2400" dirty="0"/>
              <a:t>是日期类头文件，</a:t>
            </a:r>
            <a:r>
              <a:rPr lang="en-US" altLang="zh-CN" sz="2400" dirty="0"/>
              <a:t>date.cpp</a:t>
            </a:r>
            <a:r>
              <a:rPr lang="zh-CN" altLang="en-US" sz="2400" dirty="0"/>
              <a:t>是日期类实现文件，</a:t>
            </a:r>
            <a:r>
              <a:rPr lang="en-US" altLang="zh-CN" sz="2400" dirty="0" err="1"/>
              <a:t>account.h</a:t>
            </a:r>
            <a:r>
              <a:rPr lang="zh-CN" altLang="en-US" sz="2400" dirty="0"/>
              <a:t>是储蓄账户类定义头文件，</a:t>
            </a:r>
            <a:r>
              <a:rPr lang="en-US" altLang="zh-CN" sz="2400" dirty="0"/>
              <a:t>account.cpp</a:t>
            </a:r>
            <a:r>
              <a:rPr lang="zh-CN" altLang="en-US" sz="2400" dirty="0"/>
              <a:t>是储蓄账户类实现文件，</a:t>
            </a:r>
            <a:r>
              <a:rPr lang="en-US" altLang="zh-CN" sz="2400" dirty="0"/>
              <a:t>6_25.cpp</a:t>
            </a:r>
            <a:r>
              <a:rPr lang="zh-CN" altLang="en-US" sz="2400" dirty="0"/>
              <a:t>是主函数文件。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71540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内容占位符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702300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date.h</a:t>
            </a:r>
            <a:endParaRPr lang="en-US" altLang="zh-CN" sz="2000" dirty="0"/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ifndef</a:t>
            </a:r>
            <a:r>
              <a:rPr lang="en-US" altLang="zh-CN" sz="2000" dirty="0"/>
              <a:t> __DATE_H__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#define __DATE_H__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class Date {	//</a:t>
            </a:r>
            <a:r>
              <a:rPr lang="zh-CN" altLang="en-US" sz="2000" dirty="0"/>
              <a:t>日期类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year;		//</a:t>
            </a:r>
            <a:r>
              <a:rPr lang="zh-CN" altLang="en-US" sz="2000" dirty="0"/>
              <a:t>年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month;		//</a:t>
            </a:r>
            <a:r>
              <a:rPr lang="zh-CN" altLang="en-US" sz="2000" dirty="0"/>
              <a:t>月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day;		//</a:t>
            </a:r>
            <a:r>
              <a:rPr lang="zh-CN" altLang="en-US" sz="2000" dirty="0"/>
              <a:t>日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totalDays</a:t>
            </a:r>
            <a:r>
              <a:rPr lang="en-US" altLang="zh-CN" sz="2000" dirty="0"/>
              <a:t>;	//</a:t>
            </a:r>
            <a:r>
              <a:rPr lang="zh-CN" altLang="en-US" sz="2000" dirty="0"/>
              <a:t>该日期是从公元元年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日开始的第几天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Date(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day);	//</a:t>
            </a:r>
            <a:r>
              <a:rPr lang="zh-CN" altLang="en-US" sz="2000" dirty="0"/>
              <a:t>用年、月、日构造日期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getYear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year; 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getMonth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month; 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getDay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day; 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getMaxDay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;		//</a:t>
            </a:r>
            <a:r>
              <a:rPr lang="zh-CN" altLang="en-US" sz="2000" dirty="0"/>
              <a:t>获得当月有多少天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endParaRPr lang="zh-CN" altLang="en-US" sz="2000" dirty="0"/>
          </a:p>
        </p:txBody>
      </p:sp>
      <p:sp>
        <p:nvSpPr>
          <p:cNvPr id="138245" name="标题 1"/>
          <p:cNvSpPr>
            <a:spLocks noGrp="1"/>
          </p:cNvSpPr>
          <p:nvPr>
            <p:ph type="title"/>
          </p:nvPr>
        </p:nvSpPr>
        <p:spPr>
          <a:xfrm>
            <a:off x="5572125" y="1066800"/>
            <a:ext cx="3114675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6-25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82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198998423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457200" y="1065212"/>
            <a:ext cx="8229600" cy="5640388"/>
          </a:xfrm>
          <a:solidFill>
            <a:srgbClr val="85FFFF"/>
          </a:solidFill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isLeapYear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	//</a:t>
            </a:r>
            <a:r>
              <a:rPr lang="zh-CN" altLang="en-US" sz="2000" dirty="0"/>
              <a:t>判断当年是否为闰年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return year % 4 == 0 &amp;&amp; year % 100 != 0 || year % 400 ==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	void show()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;			//</a:t>
            </a:r>
            <a:r>
              <a:rPr lang="zh-CN" altLang="en-US" sz="2000" dirty="0"/>
              <a:t>输出当前日期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计算两个日期之间差多少天	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distance(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Date&amp; date)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		return </a:t>
            </a:r>
            <a:r>
              <a:rPr lang="en-US" altLang="zh-CN" sz="2000" dirty="0" err="1"/>
              <a:t>totalDays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date.totalDays</a:t>
            </a:r>
            <a:r>
              <a:rPr lang="en-US" altLang="zh-CN" sz="20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};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endif</a:t>
            </a:r>
            <a:r>
              <a:rPr lang="en-US" altLang="zh-CN" sz="2000" dirty="0"/>
              <a:t> //__DATE_H__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2000" dirty="0"/>
          </a:p>
        </p:txBody>
      </p:sp>
      <p:sp>
        <p:nvSpPr>
          <p:cNvPr id="139269" name="标题 1"/>
          <p:cNvSpPr>
            <a:spLocks noGrp="1"/>
          </p:cNvSpPr>
          <p:nvPr>
            <p:ph type="title"/>
          </p:nvPr>
        </p:nvSpPr>
        <p:spPr>
          <a:xfrm>
            <a:off x="5562600" y="5638800"/>
            <a:ext cx="3114675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83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90971185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xfrm>
            <a:off x="457200" y="954087"/>
            <a:ext cx="8229600" cy="5903913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//date.cpp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date.h</a:t>
            </a:r>
            <a:r>
              <a:rPr lang="en-US" altLang="zh-CN" sz="20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cstdlib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namespace {	//namespace</a:t>
            </a:r>
            <a:r>
              <a:rPr lang="zh-CN" altLang="en-US" sz="2000" dirty="0"/>
              <a:t>使下面的定义只在当前文件中有效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存储平年中的某个月</a:t>
            </a:r>
            <a:r>
              <a:rPr lang="en-US" altLang="zh-CN" sz="2000" dirty="0"/>
              <a:t>1</a:t>
            </a:r>
            <a:r>
              <a:rPr lang="zh-CN" altLang="en-US" sz="2000" dirty="0"/>
              <a:t>日之前有多少天，为便于</a:t>
            </a:r>
            <a:r>
              <a:rPr lang="en-US" altLang="zh-CN" sz="2000" dirty="0" err="1"/>
              <a:t>getMaxDay</a:t>
            </a:r>
            <a:r>
              <a:rPr lang="zh-CN" altLang="en-US" sz="2000" dirty="0"/>
              <a:t>函数的实现，该数组多出一项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DAYS_BEFORE_MONTH[] = { 0, 31, 59, 90, 120, 151, 181, 212, 243, 273, 304, 334, 365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Date::Date(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day) : year(year), month(month), day(day)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if (day &lt;= 0 || day &gt; </a:t>
            </a:r>
            <a:r>
              <a:rPr lang="en-US" altLang="zh-CN" sz="2000" dirty="0" err="1"/>
              <a:t>getMaxDay</a:t>
            </a:r>
            <a:r>
              <a:rPr lang="en-US" altLang="zh-CN" sz="2000" dirty="0"/>
              <a:t>())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"Invalid date: ";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	show();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	exit(1);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</p:txBody>
      </p:sp>
      <p:sp>
        <p:nvSpPr>
          <p:cNvPr id="140293" name="标题 1"/>
          <p:cNvSpPr>
            <a:spLocks noGrp="1"/>
          </p:cNvSpPr>
          <p:nvPr>
            <p:ph type="title"/>
          </p:nvPr>
        </p:nvSpPr>
        <p:spPr>
          <a:xfrm>
            <a:off x="5286375" y="914400"/>
            <a:ext cx="3400425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r>
              <a:rPr lang="zh-CN" altLang="en-US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84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3500725888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/>
          <p:cNvSpPr>
            <a:spLocks noGrp="1"/>
          </p:cNvSpPr>
          <p:nvPr>
            <p:ph idx="1"/>
          </p:nvPr>
        </p:nvSpPr>
        <p:spPr>
          <a:xfrm>
            <a:off x="457200" y="1092198"/>
            <a:ext cx="8229600" cy="5613402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years = year - 1;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totalDays</a:t>
            </a:r>
            <a:r>
              <a:rPr lang="en-US" altLang="zh-CN" sz="2000" dirty="0"/>
              <a:t> = years * 365 + years / 4 - years / 100 + years / 400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+ DAYS_BEFORE_MONTH[month - 1] + day;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isLeapYear</a:t>
            </a:r>
            <a:r>
              <a:rPr lang="en-US" altLang="zh-CN" sz="2000" dirty="0"/>
              <a:t>() &amp;&amp; month &gt; 2) </a:t>
            </a:r>
            <a:r>
              <a:rPr lang="en-US" altLang="zh-CN" sz="2000" dirty="0" err="1"/>
              <a:t>totalDays</a:t>
            </a:r>
            <a:r>
              <a:rPr lang="en-US" altLang="zh-CN" sz="2000" dirty="0"/>
              <a:t>++;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Date::</a:t>
            </a:r>
            <a:r>
              <a:rPr lang="en-US" altLang="zh-CN" sz="2000" dirty="0" err="1"/>
              <a:t>getMaxDay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isLeapYear</a:t>
            </a:r>
            <a:r>
              <a:rPr lang="en-US" altLang="zh-CN" sz="2000" dirty="0"/>
              <a:t>() &amp;&amp; month == 2)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return 29;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else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return DAYS_BEFORE_MONTH[month]- DAYS_BEFORE_MONTH[month - 1];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void Date::show()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getYear</a:t>
            </a:r>
            <a:r>
              <a:rPr lang="en-US" altLang="zh-CN" sz="2000" dirty="0"/>
              <a:t>() &lt;&lt; "-" &lt;&lt; </a:t>
            </a:r>
            <a:r>
              <a:rPr lang="en-US" altLang="zh-CN" sz="2000" dirty="0" err="1"/>
              <a:t>getMonth</a:t>
            </a:r>
            <a:r>
              <a:rPr lang="en-US" altLang="zh-CN" sz="2000" dirty="0"/>
              <a:t>() &lt;&lt; "-" &lt;&lt; </a:t>
            </a:r>
            <a:r>
              <a:rPr lang="en-US" altLang="zh-CN" sz="2000" dirty="0" err="1"/>
              <a:t>getDay</a:t>
            </a:r>
            <a:r>
              <a:rPr lang="en-US" altLang="zh-CN" sz="2000" dirty="0"/>
              <a:t>();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endParaRPr lang="en-US" altLang="zh-CN" sz="2000" dirty="0"/>
          </a:p>
        </p:txBody>
      </p:sp>
      <p:sp>
        <p:nvSpPr>
          <p:cNvPr id="141317" name="标题 1"/>
          <p:cNvSpPr>
            <a:spLocks noGrp="1"/>
          </p:cNvSpPr>
          <p:nvPr>
            <p:ph type="title"/>
          </p:nvPr>
        </p:nvSpPr>
        <p:spPr>
          <a:xfrm>
            <a:off x="5429250" y="3117849"/>
            <a:ext cx="3257550" cy="78105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6-25</a:t>
            </a:r>
            <a:r>
              <a:rPr lang="zh-CN" altLang="en-US" dirty="0"/>
              <a:t>（续）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278039765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内容占位符 2"/>
          <p:cNvSpPr>
            <a:spLocks noGrp="1"/>
          </p:cNvSpPr>
          <p:nvPr>
            <p:ph idx="1"/>
          </p:nvPr>
        </p:nvSpPr>
        <p:spPr>
          <a:xfrm>
            <a:off x="457200" y="954087"/>
            <a:ext cx="8229600" cy="5759451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//account.h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#ifndef __ACCOUNT_H__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#define __ACCOUNT_H__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#include "date.h"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class SavingsAccount { //</a:t>
            </a:r>
            <a:r>
              <a:rPr lang="zh-CN" altLang="en-US" sz="2000"/>
              <a:t>储蓄账户类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private: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	std::string id;		//</a:t>
            </a:r>
            <a:r>
              <a:rPr lang="zh-CN" altLang="en-US" sz="2000"/>
              <a:t>帐号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double balance;		//</a:t>
            </a:r>
            <a:r>
              <a:rPr lang="zh-CN" altLang="en-US" sz="2000"/>
              <a:t>余额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double rate;		//</a:t>
            </a:r>
            <a:r>
              <a:rPr lang="zh-CN" altLang="en-US" sz="2000"/>
              <a:t>存款的年利率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Date lastDate;		//</a:t>
            </a:r>
            <a:r>
              <a:rPr lang="zh-CN" altLang="en-US" sz="2000"/>
              <a:t>上次变更余额的时期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double accumulation;	//</a:t>
            </a:r>
            <a:r>
              <a:rPr lang="zh-CN" altLang="en-US" sz="2000"/>
              <a:t>余额按日累加之和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static double total;	//</a:t>
            </a:r>
            <a:r>
              <a:rPr lang="zh-CN" altLang="en-US" sz="2000"/>
              <a:t>所有账户的总金额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//</a:t>
            </a:r>
            <a:r>
              <a:rPr lang="zh-CN" altLang="en-US" sz="2000"/>
              <a:t>记录一笔帐，</a:t>
            </a:r>
            <a:r>
              <a:rPr lang="en-US" altLang="zh-CN" sz="2000"/>
              <a:t>date</a:t>
            </a:r>
            <a:r>
              <a:rPr lang="zh-CN" altLang="en-US" sz="2000"/>
              <a:t>为日期，</a:t>
            </a:r>
            <a:r>
              <a:rPr lang="en-US" altLang="zh-CN" sz="2000"/>
              <a:t>amount</a:t>
            </a:r>
            <a:r>
              <a:rPr lang="zh-CN" altLang="en-US" sz="2000"/>
              <a:t>为金额，</a:t>
            </a:r>
            <a:r>
              <a:rPr lang="en-US" altLang="zh-CN" sz="2000"/>
              <a:t>desc</a:t>
            </a:r>
            <a:r>
              <a:rPr lang="zh-CN" altLang="en-US" sz="2000"/>
              <a:t>为说明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void record(const Date &amp;date, double amount, const std::string &amp;desc);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/>
              <a:t>	//</a:t>
            </a:r>
            <a:r>
              <a:rPr lang="zh-CN" altLang="en-US" sz="2000"/>
              <a:t>报告错误信息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/>
              <a:t>	</a:t>
            </a:r>
            <a:r>
              <a:rPr lang="en-US" altLang="zh-CN" sz="2000"/>
              <a:t>void error(const std::string &amp;msg) const;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410200" y="914400"/>
            <a:ext cx="3286125" cy="781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6-25</a:t>
            </a:r>
            <a:r>
              <a:rPr lang="zh-CN" altLang="en-US" dirty="0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86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954087"/>
          </a:xfrm>
        </p:spPr>
        <p:txBody>
          <a:bodyPr/>
          <a:lstStyle/>
          <a:p>
            <a:r>
              <a:rPr lang="en-US" altLang="zh-CN"/>
              <a:t>6.7 </a:t>
            </a:r>
            <a:r>
              <a:rPr lang="zh-CN" altLang="en-US"/>
              <a:t>综合实例</a:t>
            </a:r>
            <a:r>
              <a:rPr lang="en-US" altLang="zh-CN"/>
              <a:t>——</a:t>
            </a:r>
            <a:r>
              <a:rPr lang="zh-CN" altLang="en-US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228843594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内容占位符 2"/>
          <p:cNvSpPr>
            <a:spLocks noGrp="1"/>
          </p:cNvSpPr>
          <p:nvPr>
            <p:ph idx="1"/>
          </p:nvPr>
        </p:nvSpPr>
        <p:spPr>
          <a:xfrm>
            <a:off x="142875" y="954087"/>
            <a:ext cx="8858250" cy="5903913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获得到指定日期为止的存款金额按日累积值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double accumulate(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Date&amp; date)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	return accumulation + balance * </a:t>
            </a:r>
            <a:r>
              <a:rPr lang="en-US" altLang="zh-CN" sz="1800" dirty="0" err="1"/>
              <a:t>date.distance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lastDate</a:t>
            </a:r>
            <a:r>
              <a:rPr lang="en-US" altLang="zh-CN" sz="1800" dirty="0"/>
              <a:t>);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public: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1800" dirty="0" err="1"/>
              <a:t>SavingsAccount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Date &amp;date,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::string &amp;id, double rate); //</a:t>
            </a:r>
            <a:r>
              <a:rPr lang="zh-CN" altLang="en-US" sz="1800" dirty="0"/>
              <a:t>构造函数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::string &amp;</a:t>
            </a:r>
            <a:r>
              <a:rPr lang="en-US" altLang="zh-CN" sz="2000" dirty="0" err="1"/>
              <a:t>getId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id;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double </a:t>
            </a:r>
            <a:r>
              <a:rPr lang="en-US" altLang="zh-CN" sz="2000" dirty="0" err="1"/>
              <a:t>getBalance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balance;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double </a:t>
            </a:r>
            <a:r>
              <a:rPr lang="en-US" altLang="zh-CN" sz="2000" dirty="0" err="1"/>
              <a:t>getRate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rate;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static double </a:t>
            </a:r>
            <a:r>
              <a:rPr lang="en-US" altLang="zh-CN" sz="2000" dirty="0" err="1"/>
              <a:t>getTotal</a:t>
            </a:r>
            <a:r>
              <a:rPr lang="en-US" altLang="zh-CN" sz="2000" dirty="0"/>
              <a:t>() { return total;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1800" dirty="0"/>
              <a:t>void deposit(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Date &amp;date, double amount,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::string &amp;</a:t>
            </a:r>
            <a:r>
              <a:rPr lang="en-US" altLang="zh-CN" sz="1800" dirty="0" err="1"/>
              <a:t>desc</a:t>
            </a:r>
            <a:r>
              <a:rPr lang="en-US" altLang="zh-CN" sz="1800" dirty="0"/>
              <a:t>); 	//</a:t>
            </a:r>
            <a:r>
              <a:rPr lang="zh-CN" altLang="en-US" sz="1800" dirty="0"/>
              <a:t>存入现金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void withdraw(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Date &amp;date, double amount,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::string &amp;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); //</a:t>
            </a:r>
            <a:r>
              <a:rPr lang="zh-CN" altLang="en-US" sz="2000" dirty="0"/>
              <a:t>取出现金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结算利息，每年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日调用一次该函数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void settle(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Date &amp;date);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void show()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; //</a:t>
            </a:r>
            <a:r>
              <a:rPr lang="zh-CN" altLang="en-US" sz="2000" dirty="0"/>
              <a:t>显示账户信息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endif</a:t>
            </a:r>
            <a:r>
              <a:rPr lang="en-US" altLang="zh-CN" sz="2000" dirty="0"/>
              <a:t> //__ACCOUNT_H__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715000" y="5857875"/>
            <a:ext cx="3286125" cy="781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kumimoji="0"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6-25</a:t>
            </a:r>
            <a:r>
              <a:rPr kumimoji="0"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87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954087"/>
          </a:xfrm>
        </p:spPr>
        <p:txBody>
          <a:bodyPr/>
          <a:lstStyle/>
          <a:p>
            <a:r>
              <a:rPr lang="en-US" altLang="zh-CN"/>
              <a:t>6.7 </a:t>
            </a:r>
            <a:r>
              <a:rPr lang="zh-CN" altLang="en-US"/>
              <a:t>综合实例</a:t>
            </a:r>
            <a:r>
              <a:rPr lang="en-US" altLang="zh-CN"/>
              <a:t>——</a:t>
            </a:r>
            <a:r>
              <a:rPr lang="zh-CN" altLang="en-US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226195771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xfrm>
            <a:off x="142875" y="954087"/>
            <a:ext cx="8858250" cy="5903913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 //account.cpp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#include "</a:t>
            </a:r>
            <a:r>
              <a:rPr lang="en-US" altLang="zh-CN" sz="1800" dirty="0" err="1"/>
              <a:t>account.h</a:t>
            </a:r>
            <a:r>
              <a:rPr lang="en-US" altLang="zh-CN" sz="18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cmath</a:t>
            </a:r>
            <a:r>
              <a:rPr lang="en-US" altLang="zh-CN" sz="18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double </a:t>
            </a:r>
            <a:r>
              <a:rPr lang="en-US" altLang="zh-CN" sz="1800" dirty="0" err="1"/>
              <a:t>SavingsAccount</a:t>
            </a:r>
            <a:r>
              <a:rPr lang="en-US" altLang="zh-CN" sz="1800" dirty="0"/>
              <a:t>::total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//</a:t>
            </a:r>
            <a:r>
              <a:rPr lang="en-US" altLang="zh-CN" sz="1800" dirty="0" err="1"/>
              <a:t>SavingsAccount</a:t>
            </a:r>
            <a:r>
              <a:rPr lang="zh-CN" altLang="en-US" sz="1800" dirty="0"/>
              <a:t>类相关成员函数的实现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 err="1"/>
              <a:t>SavingsAccount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SavingsAccount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Date &amp;date,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string &amp;id, double rate)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: id(id), balance(0), rate(rate), </a:t>
            </a:r>
            <a:r>
              <a:rPr lang="en-US" altLang="zh-CN" sz="1800" dirty="0" err="1"/>
              <a:t>lastDate</a:t>
            </a:r>
            <a:r>
              <a:rPr lang="en-US" altLang="zh-CN" sz="1800" dirty="0"/>
              <a:t>(date), accumulation(0)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date.show</a:t>
            </a:r>
            <a:r>
              <a:rPr lang="en-US" altLang="zh-CN" sz="18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"\t#" &lt;&lt; id &lt;&lt; " created"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SavingsAccount</a:t>
            </a:r>
            <a:r>
              <a:rPr lang="en-US" altLang="zh-CN" sz="1800" dirty="0"/>
              <a:t>::record(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Date &amp;date, double amount,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string &amp;</a:t>
            </a:r>
            <a:r>
              <a:rPr lang="en-US" altLang="zh-CN" sz="1800" dirty="0" err="1"/>
              <a:t>desc</a:t>
            </a:r>
            <a:r>
              <a:rPr lang="en-US" altLang="zh-CN" sz="18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accumulation = accumulate(date);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lastDate</a:t>
            </a:r>
            <a:r>
              <a:rPr lang="en-US" altLang="zh-CN" sz="1800" dirty="0"/>
              <a:t> = date;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amount = floor(amount * 100 + 0.5) / 100;	//</a:t>
            </a:r>
            <a:r>
              <a:rPr lang="zh-CN" altLang="en-US" sz="1800" dirty="0"/>
              <a:t>保留小数点后两位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balance += amount;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total += amount;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date.show</a:t>
            </a:r>
            <a:r>
              <a:rPr lang="en-US" altLang="zh-CN" sz="18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"\t#" &lt;&lt; id &lt;&lt; "\t" &lt;&lt; amount &lt;&lt; "\t" &lt;&lt; balance &lt;&lt; "\t" &lt;&lt; </a:t>
            </a:r>
            <a:r>
              <a:rPr lang="en-US" altLang="zh-CN" sz="1800" dirty="0" err="1"/>
              <a:t>desc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endParaRPr lang="en-US" altLang="zh-CN" sz="1800" dirty="0"/>
          </a:p>
        </p:txBody>
      </p:sp>
      <p:sp>
        <p:nvSpPr>
          <p:cNvPr id="144389" name="标题 1"/>
          <p:cNvSpPr>
            <a:spLocks noGrp="1"/>
          </p:cNvSpPr>
          <p:nvPr>
            <p:ph type="title"/>
          </p:nvPr>
        </p:nvSpPr>
        <p:spPr>
          <a:xfrm>
            <a:off x="5715000" y="914400"/>
            <a:ext cx="3286125" cy="78105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r>
              <a:rPr lang="zh-CN" altLang="en-US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88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255200372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内容占位符 2"/>
          <p:cNvSpPr>
            <a:spLocks noGrp="1"/>
          </p:cNvSpPr>
          <p:nvPr>
            <p:ph idx="1"/>
          </p:nvPr>
        </p:nvSpPr>
        <p:spPr>
          <a:xfrm>
            <a:off x="142875" y="954087"/>
            <a:ext cx="8858250" cy="5903913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void SavingsAccount::error(const string &amp;msg) const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cout &lt;&lt; "Error(#" &lt;&lt; id &lt;&lt; "): " &lt;&lt; msg &lt;&lt; endl;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void SavingsAccount::deposit(const Date &amp;date, double amount, const string &amp;desc)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record(date, amount, desc);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void SavingsAccount::withdraw(const Date &amp;date, double amount, const string &amp;desc)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if (amount &gt; getBalance())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	error("not enough money");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else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	record(date, -amount, desc);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void SavingsAccount::settle(const Date &amp;date)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double interest = accumulate(date) * rate	//</a:t>
            </a:r>
            <a:r>
              <a:rPr lang="zh-CN" altLang="en-US" sz="1800"/>
              <a:t>计算年息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1800"/>
              <a:t>		</a:t>
            </a:r>
            <a:r>
              <a:rPr lang="en-US" altLang="zh-CN" sz="1800"/>
              <a:t>/ date.distance(Date(date.getYear() - 1, 1, 1));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if (interest != 0)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	record(date, interest, "interest");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accumulation = 0;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void SavingsAccount::show() const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	cout &lt;&lt; id &lt;&lt; "\tBalance: " &lt;&lt; balance;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45413" name="标题 1"/>
          <p:cNvSpPr>
            <a:spLocks noGrp="1"/>
          </p:cNvSpPr>
          <p:nvPr>
            <p:ph type="title"/>
          </p:nvPr>
        </p:nvSpPr>
        <p:spPr>
          <a:xfrm>
            <a:off x="5715000" y="6076950"/>
            <a:ext cx="3286125" cy="78105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r>
              <a:rPr lang="zh-CN" altLang="en-US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89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1591418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 txBox="1">
            <a:spLocks/>
          </p:cNvSpPr>
          <p:nvPr/>
        </p:nvSpPr>
        <p:spPr>
          <a:xfrm>
            <a:off x="1182688" y="227123"/>
            <a:ext cx="65897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6.1.2 </a:t>
            </a:r>
            <a:r>
              <a:rPr lang="zh-CN" altLang="en-US" dirty="0"/>
              <a:t>数组的存储与初始化</a:t>
            </a:r>
          </a:p>
        </p:txBody>
      </p:sp>
      <p:sp>
        <p:nvSpPr>
          <p:cNvPr id="2458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kumimoji="1" lang="zh-CN" altLang="en-US" dirty="0"/>
              <a:t>例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数组处理求</a:t>
            </a:r>
            <a:r>
              <a:rPr kumimoji="1" lang="en-US" altLang="zh-CN" dirty="0"/>
              <a:t>Fibonacci</a:t>
            </a:r>
            <a:r>
              <a:rPr kumimoji="1" lang="zh-CN" altLang="en-US" dirty="0"/>
              <a:t>数列</a:t>
            </a:r>
          </a:p>
        </p:txBody>
      </p:sp>
      <p:sp>
        <p:nvSpPr>
          <p:cNvPr id="24581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8029575" cy="4724400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f[20] = {1,1};	//</a:t>
            </a:r>
            <a:r>
              <a:rPr lang="zh-CN" altLang="en-US" dirty="0"/>
              <a:t>初始化第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 20; </a:t>
            </a:r>
            <a:r>
              <a:rPr lang="en-US" altLang="zh-CN" dirty="0" err="1"/>
              <a:t>i</a:t>
            </a:r>
            <a:r>
              <a:rPr lang="en-US" altLang="zh-CN" dirty="0"/>
              <a:t>++) //</a:t>
            </a:r>
            <a:r>
              <a:rPr lang="zh-CN" altLang="en-US" dirty="0"/>
              <a:t>求第</a:t>
            </a:r>
            <a:r>
              <a:rPr lang="en-US" altLang="zh-CN" dirty="0"/>
              <a:t>2</a:t>
            </a:r>
            <a:r>
              <a:rPr lang="zh-CN" altLang="en-US" dirty="0"/>
              <a:t>～</a:t>
            </a:r>
            <a:r>
              <a:rPr lang="en-US" altLang="zh-CN" dirty="0"/>
              <a:t>19</a:t>
            </a:r>
            <a:r>
              <a:rPr lang="zh-CN" altLang="en-US" dirty="0"/>
              <a:t>个数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f[</a:t>
            </a:r>
            <a:r>
              <a:rPr lang="en-US" altLang="zh-CN" dirty="0" err="1"/>
              <a:t>i</a:t>
            </a:r>
            <a:r>
              <a:rPr lang="en-US" altLang="zh-CN" dirty="0"/>
              <a:t> - 2] + f[</a:t>
            </a:r>
            <a:r>
              <a:rPr lang="en-US" altLang="zh-CN" dirty="0" err="1"/>
              <a:t>i</a:t>
            </a:r>
            <a:r>
              <a:rPr lang="en-US" altLang="zh-CN" dirty="0"/>
              <a:t> - 1];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for (</a:t>
            </a:r>
            <a:r>
              <a:rPr lang="en-US" altLang="zh-CN" dirty="0" err="1"/>
              <a:t>i</a:t>
            </a:r>
            <a:r>
              <a:rPr lang="en-US" altLang="zh-CN" dirty="0"/>
              <a:t>=0;i&lt;20;i++) { 	//</a:t>
            </a:r>
            <a:r>
              <a:rPr lang="zh-CN" altLang="en-US" dirty="0"/>
              <a:t>输出，每行</a:t>
            </a:r>
            <a:r>
              <a:rPr lang="en-US" altLang="zh-CN" dirty="0"/>
              <a:t>5</a:t>
            </a:r>
            <a:r>
              <a:rPr lang="zh-CN" altLang="en-US" dirty="0"/>
              <a:t>个数</a:t>
            </a:r>
            <a:endParaRPr lang="en-US" altLang="zh-CN" dirty="0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 % 5 == 0)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cout.width</a:t>
            </a:r>
            <a:r>
              <a:rPr lang="en-US" altLang="zh-CN" dirty="0"/>
              <a:t>(12); 	//</a:t>
            </a:r>
            <a:r>
              <a:rPr lang="zh-CN" altLang="en-US" dirty="0"/>
              <a:t>设置输出宽度为</a:t>
            </a:r>
            <a:r>
              <a:rPr lang="en-US" altLang="zh-CN" dirty="0"/>
              <a:t>12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cout</a:t>
            </a:r>
            <a:r>
              <a:rPr lang="en-US" altLang="zh-CN" dirty="0"/>
              <a:t> &lt;&lt; f[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910884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内容占位符 2"/>
          <p:cNvSpPr>
            <a:spLocks noGrp="1"/>
          </p:cNvSpPr>
          <p:nvPr>
            <p:ph idx="1"/>
          </p:nvPr>
        </p:nvSpPr>
        <p:spPr>
          <a:xfrm>
            <a:off x="142875" y="954087"/>
            <a:ext cx="8858250" cy="5903913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//6_25.cpp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account.h</a:t>
            </a:r>
            <a:r>
              <a:rPr lang="en-US" altLang="zh-CN" sz="2000" dirty="0"/>
              <a:t>"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Date date(2008, 11, 1);	//</a:t>
            </a:r>
            <a:r>
              <a:rPr lang="zh-CN" altLang="en-US" sz="2000" dirty="0"/>
              <a:t>起始日期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建立几个账户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SavingsAccount</a:t>
            </a:r>
            <a:r>
              <a:rPr lang="en-US" altLang="zh-CN" sz="2000" dirty="0"/>
              <a:t> accounts[] = {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SavingsAccount</a:t>
            </a:r>
            <a:r>
              <a:rPr lang="en-US" altLang="zh-CN" sz="2000" dirty="0"/>
              <a:t>(date, "03755217", 0.015),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SavingsAccount</a:t>
            </a:r>
            <a:r>
              <a:rPr lang="en-US" altLang="zh-CN" sz="2000" dirty="0"/>
              <a:t>(date, "02342342", 0.015)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};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账户总数</a:t>
            </a:r>
            <a:endParaRPr lang="en-US" altLang="zh-CN" sz="2000" dirty="0"/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 =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(accounts) /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SavingsAccount</a:t>
            </a:r>
            <a:r>
              <a:rPr lang="en-US" altLang="zh-CN" sz="2000" dirty="0"/>
              <a:t>); </a:t>
            </a:r>
            <a:endParaRPr lang="zh-CN" altLang="en-US" sz="2000" dirty="0"/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//11</a:t>
            </a:r>
            <a:r>
              <a:rPr lang="zh-CN" altLang="en-US" sz="2000" dirty="0"/>
              <a:t>月份的几笔账目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accounts[0].deposit(Date(2008, 11, 5), 5000, "salary");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accounts[1].deposit(Date(2008, 11, 25), 10000, "sell stock 0323");</a:t>
            </a:r>
          </a:p>
        </p:txBody>
      </p:sp>
      <p:sp>
        <p:nvSpPr>
          <p:cNvPr id="146437" name="标题 1"/>
          <p:cNvSpPr>
            <a:spLocks noGrp="1"/>
          </p:cNvSpPr>
          <p:nvPr>
            <p:ph type="title"/>
          </p:nvPr>
        </p:nvSpPr>
        <p:spPr>
          <a:xfrm>
            <a:off x="5715000" y="914400"/>
            <a:ext cx="3286125" cy="78105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r>
              <a:rPr lang="zh-CN" altLang="en-US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90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 dirty="0"/>
              <a:t>6.7 </a:t>
            </a:r>
            <a:r>
              <a:rPr lang="zh-CN" altLang="en-US" kern="0" dirty="0"/>
              <a:t>综合实例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14797771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内容占位符 2"/>
          <p:cNvSpPr>
            <a:spLocks noGrp="1"/>
          </p:cNvSpPr>
          <p:nvPr>
            <p:ph idx="1"/>
          </p:nvPr>
        </p:nvSpPr>
        <p:spPr>
          <a:xfrm>
            <a:off x="142875" y="1066800"/>
            <a:ext cx="8858250" cy="5715000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//12</a:t>
            </a:r>
            <a:r>
              <a:rPr lang="zh-CN" altLang="en-US" sz="2000" dirty="0"/>
              <a:t>月份的几笔账目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accounts[0].deposit(Date(2008, 12, 5), 5500, "salary");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accounts[1].withdraw(Date(2008, 12, 20), 4000, "buy a laptop");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结算所有账户并输出各个账户信息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accounts[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].settle(Date(2009, 1, 1));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accounts[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].show();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"Total: " &lt;&lt; </a:t>
            </a:r>
            <a:r>
              <a:rPr lang="en-US" altLang="zh-CN" sz="2000" dirty="0" err="1"/>
              <a:t>SavingsAccount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getTotal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	return 0;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endParaRPr lang="en-US" altLang="zh-CN" sz="1800" dirty="0"/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</a:pPr>
            <a:endParaRPr lang="en-US" altLang="zh-CN" sz="1800" dirty="0"/>
          </a:p>
        </p:txBody>
      </p:sp>
      <p:sp>
        <p:nvSpPr>
          <p:cNvPr id="147461" name="标题 1"/>
          <p:cNvSpPr>
            <a:spLocks noGrp="1"/>
          </p:cNvSpPr>
          <p:nvPr>
            <p:ph type="title"/>
          </p:nvPr>
        </p:nvSpPr>
        <p:spPr>
          <a:xfrm>
            <a:off x="5715000" y="5867400"/>
            <a:ext cx="3286125" cy="99060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6-25</a:t>
            </a:r>
            <a:r>
              <a:rPr lang="zh-CN" altLang="en-US"/>
              <a:t>（续）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91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261304872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/>
            <a:r>
              <a:rPr lang="zh-CN" altLang="en-US" dirty="0"/>
              <a:t>例</a:t>
            </a:r>
            <a:r>
              <a:rPr lang="en-US" altLang="zh-CN" dirty="0"/>
              <a:t>6-25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905000"/>
            <a:ext cx="8786813" cy="466883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dirty="0"/>
              <a:t>运行结果如下：</a:t>
            </a:r>
            <a:endParaRPr lang="en-US" altLang="zh-CN" dirty="0"/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2008-11-1       #S3755217 created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2008-11-1       #02342342 created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2008-11-5       #S3755217       5000    5000    salary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2008-11-25      #02342342       10000   10000   sell stock 0323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2008-12-5       #S3755217       5500    10500   salary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2008-12-20      #02342342       -4000   6000    buy a laptop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 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2009-1-1        #S3755217       17.77   10517.8 interest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S3755217        Balance: 10517.8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2009-1-1        #02342342       13.2    6013.2  interest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02342342        Balance: 6013.2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Total: 16531</a:t>
            </a:r>
          </a:p>
          <a:p>
            <a:pPr>
              <a:lnSpc>
                <a:spcPct val="100000"/>
              </a:lnSpc>
              <a:buFont typeface="Georgia" panose="02040502050405020303" pitchFamily="18" charset="0"/>
              <a:buNone/>
              <a:defRPr/>
            </a:pP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92</a:t>
            </a:fld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14400" y="0"/>
            <a:ext cx="7391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kern="0"/>
              <a:t>6.7 </a:t>
            </a:r>
            <a:r>
              <a:rPr lang="zh-CN" altLang="en-US" kern="0"/>
              <a:t>综合实例</a:t>
            </a:r>
            <a:r>
              <a:rPr lang="en-US" altLang="zh-CN" kern="0"/>
              <a:t>——</a:t>
            </a:r>
            <a:r>
              <a:rPr lang="zh-CN" altLang="en-US" kern="0"/>
              <a:t>个人银行账户管理程序</a:t>
            </a:r>
          </a:p>
        </p:txBody>
      </p:sp>
    </p:spTree>
    <p:extLst>
      <p:ext uri="{BB962C8B-B14F-4D97-AF65-F5344CB8AC3E}">
        <p14:creationId xmlns:p14="http://schemas.microsoft.com/office/powerpoint/2010/main" val="308027353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5181600" cy="9540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rgbClr val="003870"/>
                </a:solidFill>
              </a:rPr>
              <a:t>指针与引用的对应关系</a:t>
            </a:r>
          </a:p>
        </p:txBody>
      </p:sp>
      <p:sp>
        <p:nvSpPr>
          <p:cNvPr id="149507" name="内容占位符 5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989512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使用指针常量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void swap(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pa,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pb</a:t>
            </a:r>
            <a:r>
              <a:rPr lang="en-US" altLang="zh-CN" sz="2400" dirty="0"/>
              <a:t>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temp = *pa;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*pa = *</a:t>
            </a:r>
            <a:r>
              <a:rPr lang="en-US" altLang="zh-CN" sz="2400" dirty="0" err="1"/>
              <a:t>pb</a:t>
            </a:r>
            <a:r>
              <a:rPr lang="en-US" altLang="zh-CN" sz="24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*</a:t>
            </a:r>
            <a:r>
              <a:rPr lang="en-US" altLang="zh-CN" sz="2400" dirty="0" err="1"/>
              <a:t>pb</a:t>
            </a:r>
            <a:r>
              <a:rPr lang="en-US" altLang="zh-CN" sz="2400" dirty="0"/>
              <a:t> = temp;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b;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swap(&amp;a, &amp;b);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49508" name="内容占位符 7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989512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使用引用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void swap(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rb</a:t>
            </a:r>
            <a:r>
              <a:rPr lang="en-US" altLang="zh-CN" sz="2400" dirty="0"/>
              <a:t>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temp = 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rb</a:t>
            </a:r>
            <a:r>
              <a:rPr lang="en-US" altLang="zh-CN" sz="24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rb</a:t>
            </a:r>
            <a:r>
              <a:rPr lang="en-US" altLang="zh-CN" sz="2400" dirty="0"/>
              <a:t> = temp;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b;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swap(a, b);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581025" y="228600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ctr"/>
            <a:r>
              <a:rPr lang="en-US" altLang="zh-CN" dirty="0"/>
              <a:t>6.8 </a:t>
            </a:r>
            <a:r>
              <a:rPr lang="zh-CN" altLang="en-US" dirty="0"/>
              <a:t>深度探索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—— 6.8.1 </a:t>
            </a:r>
            <a:r>
              <a:rPr lang="zh-CN" altLang="en-US" dirty="0"/>
              <a:t>指针与引用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89208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指针与引用的联系</a:t>
            </a:r>
          </a:p>
        </p:txBody>
      </p:sp>
      <p:sp>
        <p:nvSpPr>
          <p:cNvPr id="150531" name="内容占位符 4"/>
          <p:cNvSpPr>
            <a:spLocks noGrp="1"/>
          </p:cNvSpPr>
          <p:nvPr>
            <p:ph idx="1"/>
          </p:nvPr>
        </p:nvSpPr>
        <p:spPr>
          <a:xfrm>
            <a:off x="504825" y="1905000"/>
            <a:ext cx="8029575" cy="4343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引用在底层通过指针来实现</a:t>
            </a:r>
          </a:p>
          <a:p>
            <a:pPr lvl="1" eaLnBrk="1" hangingPunct="1"/>
            <a:r>
              <a:rPr lang="zh-CN" altLang="en-US" sz="2800" dirty="0"/>
              <a:t>一个引用变量，通过存储被引用对象的地址，来标识它所引用的对象</a:t>
            </a:r>
          </a:p>
          <a:p>
            <a:pPr eaLnBrk="1" hangingPunct="1"/>
            <a:r>
              <a:rPr lang="zh-CN" altLang="en-US" sz="2800" dirty="0"/>
              <a:t>引用是对指针的包装，比指针更高级</a:t>
            </a:r>
          </a:p>
          <a:p>
            <a:pPr lvl="1" eaLnBrk="1" hangingPunct="1"/>
            <a:r>
              <a:rPr lang="zh-CN" altLang="en-US" sz="2800" dirty="0"/>
              <a:t>指针是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语言就有的底层概念，使用起来很灵活，但用不好容易出错</a:t>
            </a:r>
          </a:p>
          <a:p>
            <a:pPr lvl="1" eaLnBrk="1" hangingPunct="1"/>
            <a:r>
              <a:rPr lang="zh-CN" altLang="en-US" sz="2800" dirty="0"/>
              <a:t>引用隐藏了指针的“地址”概念，不能直接对地址操作，比指针更安全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94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581025" y="228600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ctr"/>
            <a:r>
              <a:rPr lang="en-US" altLang="zh-CN" dirty="0"/>
              <a:t>6.8 </a:t>
            </a:r>
            <a:r>
              <a:rPr lang="zh-CN" altLang="en-US" dirty="0"/>
              <a:t>深度探索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—— 6.8.1 </a:t>
            </a:r>
            <a:r>
              <a:rPr lang="zh-CN" altLang="en-US" dirty="0"/>
              <a:t>指针与引用</a:t>
            </a:r>
          </a:p>
        </p:txBody>
      </p:sp>
    </p:spTree>
    <p:extLst>
      <p:ext uri="{BB962C8B-B14F-4D97-AF65-F5344CB8AC3E}">
        <p14:creationId xmlns:p14="http://schemas.microsoft.com/office/powerpoint/2010/main" val="3948826045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>
          <a:xfrm>
            <a:off x="0" y="950913"/>
            <a:ext cx="6704013" cy="954087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引用与指针的选择</a:t>
            </a:r>
          </a:p>
        </p:txBody>
      </p:sp>
      <p:sp>
        <p:nvSpPr>
          <p:cNvPr id="151555" name="内容占位符 4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/>
              <a:t>什么时候用引用？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如无需直接对地址进行操作，指针一般都可用引用代替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用更多的引用代替指针，更简洁、安全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/>
              <a:t>什么时候用指针？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引用的功能没有指针强大，有时不得不用指针：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引用一经初始化，无法更改被引用对象，如有这种需求，必须用指针；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没有空引用，但有空指针，如果空指针有存在的必要，必须用指针；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函数指针；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new</a:t>
            </a:r>
            <a:r>
              <a:rPr lang="zh-CN" altLang="en-US" sz="2000" dirty="0"/>
              <a:t>动态创建的对象或数组，用指针存储其地址最自然；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函数调用时，以数组形式传递大量数据时，需要用指针作为参数。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95</a:t>
            </a:fld>
            <a:endParaRPr lang="en-US" altLang="zh-CN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581025" y="228600"/>
            <a:ext cx="8029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pPr algn="ctr"/>
            <a:r>
              <a:rPr lang="en-US" altLang="zh-CN" dirty="0"/>
              <a:t>6.8 </a:t>
            </a:r>
            <a:r>
              <a:rPr lang="zh-CN" altLang="en-US" dirty="0"/>
              <a:t>深度探索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—— 6.8.1 </a:t>
            </a:r>
            <a:r>
              <a:rPr lang="zh-CN" altLang="en-US" dirty="0"/>
              <a:t>指针与引用</a:t>
            </a:r>
          </a:p>
        </p:txBody>
      </p:sp>
    </p:spTree>
    <p:extLst>
      <p:ext uri="{BB962C8B-B14F-4D97-AF65-F5344CB8AC3E}">
        <p14:creationId xmlns:p14="http://schemas.microsoft.com/office/powerpoint/2010/main" val="3909512542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 txBox="1">
            <a:spLocks/>
          </p:cNvSpPr>
          <p:nvPr/>
        </p:nvSpPr>
        <p:spPr>
          <a:xfrm>
            <a:off x="368300" y="228600"/>
            <a:ext cx="8318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6.9 </a:t>
            </a:r>
            <a:r>
              <a:rPr lang="zh-CN" altLang="en-US" dirty="0"/>
              <a:t>小结</a:t>
            </a:r>
          </a:p>
        </p:txBody>
      </p:sp>
      <p:sp>
        <p:nvSpPr>
          <p:cNvPr id="159749" name="内容占位符 2"/>
          <p:cNvSpPr>
            <a:spLocks noGrp="1"/>
          </p:cNvSpPr>
          <p:nvPr>
            <p:ph idx="1"/>
          </p:nvPr>
        </p:nvSpPr>
        <p:spPr>
          <a:xfrm>
            <a:off x="504825" y="1295400"/>
            <a:ext cx="8029575" cy="4953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主要内容</a:t>
            </a:r>
          </a:p>
          <a:p>
            <a:pPr lvl="1" eaLnBrk="1" hangingPunct="1"/>
            <a:r>
              <a:rPr lang="zh-CN" altLang="en-US" sz="2800" dirty="0"/>
              <a:t>数组、指针、动态存储分配、指针与数组、指针与函数、字符串</a:t>
            </a:r>
          </a:p>
          <a:p>
            <a:pPr eaLnBrk="1" hangingPunct="1"/>
            <a:r>
              <a:rPr lang="zh-CN" altLang="en-US" sz="2800" dirty="0"/>
              <a:t>达到的目标</a:t>
            </a:r>
          </a:p>
          <a:p>
            <a:pPr lvl="1" eaLnBrk="1" hangingPunct="1"/>
            <a:r>
              <a:rPr lang="zh-CN" altLang="en-US" sz="2800" dirty="0"/>
              <a:t>理解数组、指针的概念，掌握定义和使用方法，掌握动态存储分配技术，会使用</a:t>
            </a:r>
            <a:r>
              <a:rPr lang="en-US" altLang="zh-CN" sz="2800" dirty="0">
                <a:cs typeface="Times New Roman" panose="02020603050405020304" pitchFamily="18" charset="0"/>
              </a:rPr>
              <a:t>string</a:t>
            </a:r>
            <a:r>
              <a:rPr lang="zh-CN" altLang="en-US" sz="2800" dirty="0"/>
              <a:t>类。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6378508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2573248" y="177225"/>
            <a:ext cx="396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dirty="0"/>
              <a:t>指针复习提纲（一）</a:t>
            </a:r>
          </a:p>
        </p:txBody>
      </p:sp>
      <p:grpSp>
        <p:nvGrpSpPr>
          <p:cNvPr id="823299" name="Group 3"/>
          <p:cNvGrpSpPr>
            <a:grpSpLocks/>
          </p:cNvGrpSpPr>
          <p:nvPr/>
        </p:nvGrpSpPr>
        <p:grpSpPr bwMode="auto">
          <a:xfrm>
            <a:off x="533400" y="1219200"/>
            <a:ext cx="7696200" cy="1200150"/>
            <a:chOff x="0" y="336"/>
            <a:chExt cx="4272" cy="756"/>
          </a:xfrm>
        </p:grpSpPr>
        <p:sp>
          <p:nvSpPr>
            <p:cNvPr id="823300" name="AutoShape 4"/>
            <p:cNvSpPr>
              <a:spLocks noChangeArrowheads="1"/>
            </p:cNvSpPr>
            <p:nvPr/>
          </p:nvSpPr>
          <p:spPr bwMode="auto">
            <a:xfrm>
              <a:off x="0" y="576"/>
              <a:ext cx="144" cy="144"/>
            </a:xfrm>
            <a:prstGeom prst="flowChartExtra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23301" name="Text Box 5"/>
            <p:cNvSpPr txBox="1">
              <a:spLocks noChangeArrowheads="1"/>
            </p:cNvSpPr>
            <p:nvPr/>
          </p:nvSpPr>
          <p:spPr bwMode="auto">
            <a:xfrm>
              <a:off x="192" y="336"/>
              <a:ext cx="408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+mn-lt"/>
                  <a:ea typeface="+mn-ea"/>
                </a:rPr>
                <a:t>指针变量可以指向任何类型的对象，它指向数组、结构、函数，数组的数组元素，结构的成员，函数的参数也都可以是指针类型。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823302" name="Group 6"/>
          <p:cNvGrpSpPr>
            <a:grpSpLocks/>
          </p:cNvGrpSpPr>
          <p:nvPr/>
        </p:nvGrpSpPr>
        <p:grpSpPr bwMode="auto">
          <a:xfrm>
            <a:off x="533400" y="2438400"/>
            <a:ext cx="7696200" cy="1200150"/>
            <a:chOff x="0" y="1104"/>
            <a:chExt cx="5760" cy="756"/>
          </a:xfrm>
        </p:grpSpPr>
        <p:sp>
          <p:nvSpPr>
            <p:cNvPr id="823303" name="AutoShape 7"/>
            <p:cNvSpPr>
              <a:spLocks noChangeArrowheads="1"/>
            </p:cNvSpPr>
            <p:nvPr/>
          </p:nvSpPr>
          <p:spPr bwMode="auto">
            <a:xfrm>
              <a:off x="0" y="1200"/>
              <a:ext cx="144" cy="144"/>
            </a:xfrm>
            <a:prstGeom prst="flowChartExtra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23304" name="Text Box 8"/>
            <p:cNvSpPr txBox="1">
              <a:spLocks noChangeArrowheads="1"/>
            </p:cNvSpPr>
            <p:nvPr/>
          </p:nvSpPr>
          <p:spPr bwMode="auto">
            <a:xfrm>
              <a:off x="230" y="1104"/>
              <a:ext cx="553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660033"/>
                  </a:solidFill>
                  <a:latin typeface="+mn-lt"/>
                  <a:ea typeface="+mn-ea"/>
                </a:rPr>
                <a:t>理解和构造多种说明符：先撇开标识符，按从右到左的顺序逐个解释每个说明符，如果有括号改变解释的先后，先解释括号内再解释括号外。</a:t>
              </a:r>
            </a:p>
          </p:txBody>
        </p:sp>
      </p:grp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381000" y="3729335"/>
            <a:ext cx="2050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6600CC"/>
                </a:solidFill>
                <a:latin typeface="+mn-lt"/>
                <a:ea typeface="+mn-ea"/>
              </a:rPr>
              <a:t>例：</a:t>
            </a:r>
            <a:r>
              <a:rPr lang="en-US" altLang="zh-CN" sz="2400" b="1" dirty="0" err="1">
                <a:latin typeface="+mn-lt"/>
                <a:ea typeface="+mn-ea"/>
              </a:rPr>
              <a:t>int</a:t>
            </a:r>
            <a:r>
              <a:rPr lang="en-US" altLang="zh-CN" sz="2400" b="1" dirty="0">
                <a:latin typeface="+mn-lt"/>
                <a:ea typeface="+mn-ea"/>
              </a:rPr>
              <a:t> *p[5];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381000" y="419100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6600"/>
                </a:solidFill>
                <a:latin typeface="+mn-lt"/>
                <a:ea typeface="+mn-ea"/>
              </a:rPr>
              <a:t>5</a:t>
            </a:r>
            <a:r>
              <a:rPr lang="zh-CN" altLang="en-US" sz="2400" b="1" dirty="0">
                <a:solidFill>
                  <a:srgbClr val="FF6600"/>
                </a:solidFill>
                <a:latin typeface="+mn-lt"/>
                <a:ea typeface="+mn-ea"/>
              </a:rPr>
              <a:t>个元素的数组，每个元素为一指针，指针指向整型。即</a:t>
            </a:r>
            <a:r>
              <a:rPr lang="en-US" altLang="zh-CN" sz="2400" b="1" dirty="0">
                <a:solidFill>
                  <a:srgbClr val="FF6600"/>
                </a:solidFill>
                <a:latin typeface="+mn-lt"/>
                <a:ea typeface="+mn-ea"/>
              </a:rPr>
              <a:t>P</a:t>
            </a:r>
            <a:r>
              <a:rPr lang="zh-CN" altLang="en-US" sz="2400" b="1" dirty="0">
                <a:solidFill>
                  <a:srgbClr val="FF6600"/>
                </a:solidFill>
                <a:latin typeface="+mn-lt"/>
                <a:ea typeface="+mn-ea"/>
              </a:rPr>
              <a:t>为指针数组有</a:t>
            </a:r>
            <a:r>
              <a:rPr lang="en-US" altLang="zh-CN" sz="2400" b="1" dirty="0">
                <a:solidFill>
                  <a:srgbClr val="FF6600"/>
                </a:solidFill>
                <a:latin typeface="+mn-lt"/>
                <a:ea typeface="+mn-ea"/>
              </a:rPr>
              <a:t>5</a:t>
            </a:r>
            <a:r>
              <a:rPr lang="zh-CN" altLang="en-US" sz="2400" b="1" dirty="0">
                <a:solidFill>
                  <a:srgbClr val="FF6600"/>
                </a:solidFill>
                <a:latin typeface="+mn-lt"/>
                <a:ea typeface="+mn-ea"/>
              </a:rPr>
              <a:t>个整型指针的数组。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381000" y="5063874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     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 (*p) [5]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；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381000" y="556260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是一个指针，指向含有</a:t>
            </a:r>
            <a:r>
              <a:rPr lang="en-US" altLang="zh-CN" sz="2400" b="1" dirty="0">
                <a:latin typeface="+mn-lt"/>
                <a:ea typeface="+mn-ea"/>
              </a:rPr>
              <a:t>5</a:t>
            </a:r>
            <a:r>
              <a:rPr lang="zh-CN" altLang="en-US" sz="2400" b="1" dirty="0">
                <a:latin typeface="+mn-lt"/>
                <a:ea typeface="+mn-ea"/>
              </a:rPr>
              <a:t>个元素的数组，每个元素是整型，</a:t>
            </a:r>
            <a:r>
              <a:rPr lang="en-US" altLang="zh-CN" sz="2400" b="1" dirty="0">
                <a:latin typeface="+mn-lt"/>
                <a:ea typeface="+mn-ea"/>
              </a:rPr>
              <a:t>p</a:t>
            </a:r>
            <a:r>
              <a:rPr lang="zh-CN" altLang="en-US" sz="2400" b="1" dirty="0">
                <a:latin typeface="+mn-lt"/>
                <a:ea typeface="+mn-ea"/>
              </a:rPr>
              <a:t>为指向含有</a:t>
            </a:r>
            <a:r>
              <a:rPr lang="en-US" altLang="zh-CN" sz="2400" b="1" dirty="0">
                <a:latin typeface="+mn-lt"/>
                <a:ea typeface="+mn-ea"/>
              </a:rPr>
              <a:t>5</a:t>
            </a:r>
            <a:r>
              <a:rPr lang="zh-CN" altLang="en-US" sz="2400" b="1" dirty="0">
                <a:latin typeface="+mn-lt"/>
                <a:ea typeface="+mn-ea"/>
              </a:rPr>
              <a:t>个整型数的数组指针。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05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utoUpdateAnimBg="0"/>
      <p:bldP spid="823305" grpId="0" autoUpdateAnimBg="0"/>
      <p:bldP spid="823306" grpId="0" autoUpdateAnimBg="0"/>
      <p:bldP spid="823307" grpId="0" autoUpdateAnimBg="0"/>
      <p:bldP spid="823308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Text Box 2"/>
          <p:cNvSpPr txBox="1">
            <a:spLocks noChangeArrowheads="1"/>
          </p:cNvSpPr>
          <p:nvPr/>
        </p:nvSpPr>
        <p:spPr bwMode="auto">
          <a:xfrm>
            <a:off x="319768" y="1286470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lt"/>
                <a:ea typeface="+mn-ea"/>
              </a:rPr>
              <a:t>例：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, *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ip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, f( ); *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fp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 ), (*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pf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) ( ), *(*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  <a:ea typeface="+mn-ea"/>
              </a:rPr>
              <a:t>pfp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) ( );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319768" y="1735422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       </a:t>
            </a:r>
            <a:r>
              <a:rPr lang="en-US" altLang="zh-CN" sz="2400" b="1" dirty="0" err="1">
                <a:solidFill>
                  <a:schemeClr val="tx2"/>
                </a:solidFill>
                <a:latin typeface="+mn-lt"/>
                <a:ea typeface="+mn-ea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 a[5], *</a:t>
            </a:r>
            <a:r>
              <a:rPr lang="en-US" altLang="zh-CN" sz="2400" b="1" dirty="0" err="1">
                <a:solidFill>
                  <a:schemeClr val="tx2"/>
                </a:solidFill>
                <a:latin typeface="+mn-lt"/>
                <a:ea typeface="+mn-ea"/>
              </a:rPr>
              <a:t>ap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[5], (*pa) [5];</a:t>
            </a: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19768" y="2177034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003366"/>
                </a:solidFill>
                <a:latin typeface="+mn-lt"/>
                <a:ea typeface="+mn-ea"/>
              </a:rPr>
              <a:t>i</a:t>
            </a:r>
            <a:r>
              <a:rPr lang="zh-CN" altLang="en-US" sz="2400" b="1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003366"/>
                </a:solidFill>
                <a:latin typeface="+mn-lt"/>
                <a:ea typeface="+mn-ea"/>
              </a:rPr>
              <a:t>整型</a:t>
            </a:r>
            <a:endParaRPr lang="zh-CN" altLang="en-US" sz="2400" dirty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322485" y="25908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指向整型的指针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316418" y="3124200"/>
            <a:ext cx="343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6600"/>
                </a:solidFill>
                <a:latin typeface="+mn-lt"/>
                <a:ea typeface="+mn-ea"/>
              </a:rPr>
              <a:t>f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latin typeface="+mn-lt"/>
                <a:ea typeface="+mn-ea"/>
              </a:rPr>
              <a:t>返回值为整型的函数</a:t>
            </a:r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319768" y="3581400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+mn-lt"/>
                <a:ea typeface="+mn-ea"/>
              </a:rPr>
              <a:t>fp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  <a:ea typeface="+mn-ea"/>
              </a:rPr>
              <a:t>返回整型指针的函数，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  <a:ea typeface="+mn-ea"/>
              </a:rPr>
              <a:t>fp</a:t>
            </a:r>
            <a:r>
              <a:rPr lang="zh-CN" altLang="en-US" sz="2400" b="1" dirty="0">
                <a:solidFill>
                  <a:srgbClr val="008000"/>
                </a:solidFill>
                <a:latin typeface="+mn-lt"/>
                <a:ea typeface="+mn-ea"/>
              </a:rPr>
              <a:t>返回的是一个指向整型变量的指针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319768" y="4038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660033"/>
                </a:solidFill>
                <a:latin typeface="+mn-lt"/>
                <a:ea typeface="+mn-ea"/>
              </a:rPr>
              <a:t>pf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+mn-ea"/>
              </a:rPr>
              <a:t>指向函数的指针，此函数返回整型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338578" y="4491335"/>
            <a:ext cx="6229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0066"/>
                </a:solidFill>
                <a:latin typeface="+mn-lt"/>
                <a:ea typeface="+mn-ea"/>
              </a:rPr>
              <a:t>pfp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+mn-ea"/>
              </a:rPr>
              <a:t>指向函数的指针，此函数返回整型指针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319768" y="4948535"/>
            <a:ext cx="3621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+mn-ea"/>
              </a:rPr>
              <a:t>a</a:t>
            </a:r>
            <a:r>
              <a:rPr lang="zh-CN" altLang="en-US" sz="2400" b="1" dirty="0">
                <a:latin typeface="+mn-lt"/>
                <a:ea typeface="+mn-ea"/>
              </a:rPr>
              <a:t>：含</a:t>
            </a:r>
            <a:r>
              <a:rPr lang="en-US" altLang="zh-CN" sz="2400" b="1" dirty="0">
                <a:latin typeface="+mn-lt"/>
                <a:ea typeface="+mn-ea"/>
              </a:rPr>
              <a:t>5</a:t>
            </a:r>
            <a:r>
              <a:rPr lang="zh-CN" altLang="en-US" sz="2400" b="1" dirty="0">
                <a:latin typeface="+mn-lt"/>
                <a:ea typeface="+mn-ea"/>
              </a:rPr>
              <a:t>个整型元素的数组</a:t>
            </a:r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304800" y="5405735"/>
            <a:ext cx="6110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666699"/>
                </a:solidFill>
                <a:latin typeface="+mn-lt"/>
                <a:ea typeface="+mn-ea"/>
              </a:rPr>
              <a:t>ap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latin typeface="+mn-lt"/>
                <a:ea typeface="+mn-ea"/>
              </a:rPr>
              <a:t>指针数组，每个元素是指向整型的指针</a:t>
            </a: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335958" y="5862935"/>
            <a:ext cx="7210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00"/>
                </a:solidFill>
                <a:latin typeface="+mn-lt"/>
                <a:ea typeface="+mn-ea"/>
              </a:rPr>
              <a:t>pa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zh-CN" altLang="en-US" sz="2400" b="1" dirty="0">
                <a:solidFill>
                  <a:srgbClr val="333300"/>
                </a:solidFill>
                <a:latin typeface="+mn-lt"/>
                <a:ea typeface="+mn-ea"/>
              </a:rPr>
              <a:t>指向整型数组的指针，该数组有</a:t>
            </a:r>
            <a:r>
              <a:rPr lang="en-US" altLang="zh-CN" sz="2400" b="1" dirty="0">
                <a:solidFill>
                  <a:srgbClr val="333300"/>
                </a:solidFill>
                <a:latin typeface="+mn-lt"/>
                <a:ea typeface="+mn-ea"/>
              </a:rPr>
              <a:t>5</a:t>
            </a:r>
            <a:r>
              <a:rPr lang="zh-CN" altLang="en-US" sz="2400" b="1" dirty="0">
                <a:solidFill>
                  <a:srgbClr val="333300"/>
                </a:solidFill>
                <a:latin typeface="+mn-lt"/>
                <a:ea typeface="+mn-ea"/>
              </a:rPr>
              <a:t>个整型的元素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73248" y="177225"/>
            <a:ext cx="396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8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eaLnBrk="0" hangingPunct="0"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dirty="0"/>
              <a:t>指针复习提纲（二）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114800" y="638175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79EA6DB-4103-4FE7-85FB-5EE259C5D794}" type="slidenum">
              <a:rPr lang="en-US" altLang="zh-CN"/>
              <a:pPr algn="ctr" eaLnBrk="1" hangingPunct="1"/>
              <a:t>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368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3" grpId="0" autoUpdateAnimBg="0"/>
      <p:bldP spid="824324" grpId="0" autoUpdateAnimBg="0"/>
      <p:bldP spid="824325" grpId="0" autoUpdateAnimBg="0"/>
      <p:bldP spid="824326" grpId="0" autoUpdateAnimBg="0"/>
      <p:bldP spid="824327" grpId="0" autoUpdateAnimBg="0"/>
      <p:bldP spid="824328" grpId="0" autoUpdateAnimBg="0"/>
      <p:bldP spid="824329" grpId="0" autoUpdateAnimBg="0"/>
      <p:bldP spid="824330" grpId="0" autoUpdateAnimBg="0"/>
      <p:bldP spid="824331" grpId="0" autoUpdateAnimBg="0"/>
      <p:bldP spid="824332" grpId="0" autoUpdateAnimBg="0"/>
      <p:bldP spid="1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388" y="30163"/>
            <a:ext cx="6704012" cy="954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78852" name="Rectangle 4"/>
          <p:cNvSpPr>
            <a:spLocks noRot="1" noChangeArrowheads="1"/>
          </p:cNvSpPr>
          <p:nvPr/>
        </p:nvSpPr>
        <p:spPr bwMode="auto">
          <a:xfrm>
            <a:off x="2743200" y="16764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96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谢  谢 ！</a:t>
            </a:r>
            <a:endParaRPr lang="zh-CN" altLang="en-US" sz="96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隶书" pitchFamily="49" charset="-122"/>
            </a:endParaRPr>
          </a:p>
        </p:txBody>
      </p:sp>
      <p:pic>
        <p:nvPicPr>
          <p:cNvPr id="95238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00425"/>
            <a:ext cx="3402013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ymzs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_楷体_GB2312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mzsp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mzsp1 13">
        <a:dk1>
          <a:srgbClr val="000000"/>
        </a:dk1>
        <a:lt1>
          <a:srgbClr val="FFFFFF"/>
        </a:lt1>
        <a:dk2>
          <a:srgbClr val="FFFFFF"/>
        </a:dk2>
        <a:lt2>
          <a:srgbClr val="4B4B4B"/>
        </a:lt2>
        <a:accent1>
          <a:srgbClr val="003399"/>
        </a:accent1>
        <a:accent2>
          <a:srgbClr val="468A4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mzsp1 14">
        <a:dk1>
          <a:srgbClr val="000000"/>
        </a:dk1>
        <a:lt1>
          <a:srgbClr val="FFFFFF"/>
        </a:lt1>
        <a:dk2>
          <a:srgbClr val="000000"/>
        </a:dk2>
        <a:lt2>
          <a:srgbClr val="B1B1B1"/>
        </a:lt2>
        <a:accent1>
          <a:srgbClr val="003399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005C00"/>
        </a:accent6>
        <a:hlink>
          <a:srgbClr val="FD1813"/>
        </a:hlink>
        <a:folHlink>
          <a:srgbClr val="FFB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安胜联演讲模板</Template>
  <TotalTime>26765</TotalTime>
  <Words>7154</Words>
  <Application>Microsoft Office PowerPoint</Application>
  <PresentationFormat>全屏显示(4:3)</PresentationFormat>
  <Paragraphs>1484</Paragraphs>
  <Slides>99</Slides>
  <Notes>63</Notes>
  <HiddenSlides>3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2" baseType="lpstr">
      <vt:lpstr>Monotype Sorts</vt:lpstr>
      <vt:lpstr>黑体</vt:lpstr>
      <vt:lpstr>华文行楷</vt:lpstr>
      <vt:lpstr>楷体_GB2312</vt:lpstr>
      <vt:lpstr>隶书</vt:lpstr>
      <vt:lpstr>宋体</vt:lpstr>
      <vt:lpstr>Arial</vt:lpstr>
      <vt:lpstr>Consolas</vt:lpstr>
      <vt:lpstr>Georgia</vt:lpstr>
      <vt:lpstr>Times New Roman</vt:lpstr>
      <vt:lpstr>Wingdings</vt:lpstr>
      <vt:lpstr>Wingdings 2</vt:lpstr>
      <vt:lpstr>ymzsp1</vt:lpstr>
      <vt:lpstr>第六章数组  指针与字符串</vt:lpstr>
      <vt:lpstr>目录</vt:lpstr>
      <vt:lpstr>数组的概念</vt:lpstr>
      <vt:lpstr>6.1.1 数组的声明与使用</vt:lpstr>
      <vt:lpstr>6.1.1 数组的声明与使用(续)</vt:lpstr>
      <vt:lpstr>例6-1</vt:lpstr>
      <vt:lpstr>6.1.2 数组的存储与初始化</vt:lpstr>
      <vt:lpstr>6.1.2 数组的存储与初始化(续)</vt:lpstr>
      <vt:lpstr>例: 数组处理求Fibonacci数列</vt:lpstr>
      <vt:lpstr>例 (续)</vt:lpstr>
      <vt:lpstr>例: 一维数组应用举例</vt:lpstr>
      <vt:lpstr>例 (续)</vt:lpstr>
      <vt:lpstr>例 (续)</vt:lpstr>
      <vt:lpstr>6.1.2 数组的存储与初始化(续)</vt:lpstr>
      <vt:lpstr>6.1.2 数组的存储与初始化(续)</vt:lpstr>
      <vt:lpstr>PowerPoint 演示文稿</vt:lpstr>
      <vt:lpstr>6.1.2 数组的存储与初始化(续)</vt:lpstr>
      <vt:lpstr>PowerPoint 演示文稿</vt:lpstr>
      <vt:lpstr>PowerPoint 演示文稿</vt:lpstr>
      <vt:lpstr>6.1.3 数组作为函数参数</vt:lpstr>
      <vt:lpstr>例6-2 使用数组名作为函数参数</vt:lpstr>
      <vt:lpstr>例6-2 (续)</vt:lpstr>
      <vt:lpstr>例6-2 (续)</vt:lpstr>
      <vt:lpstr>例6-2 (续)</vt:lpstr>
      <vt:lpstr>6.1.4 对象数组</vt:lpstr>
      <vt:lpstr>对象数组初始化</vt:lpstr>
      <vt:lpstr>数组元素所属类的构造函数</vt:lpstr>
      <vt:lpstr>例6-3 对象数组应用举例</vt:lpstr>
      <vt:lpstr>例6-3 (续)</vt:lpstr>
      <vt:lpstr>例6-3 (续)</vt:lpstr>
      <vt:lpstr>例6-3 (续)</vt:lpstr>
      <vt:lpstr>6.2.1 内存空间的访问方式</vt:lpstr>
      <vt:lpstr>6.2.2 指针变量的声明</vt:lpstr>
      <vt:lpstr>6.2.4 指针的赋值</vt:lpstr>
      <vt:lpstr>指针变量的赋值运算</vt:lpstr>
      <vt:lpstr>例6-5 指针的声明、赋值与使用</vt:lpstr>
      <vt:lpstr>指向常量的指针</vt:lpstr>
      <vt:lpstr>指针类型的常量</vt:lpstr>
      <vt:lpstr>指针变量的算术运算</vt:lpstr>
      <vt:lpstr>PowerPoint 演示文稿</vt:lpstr>
      <vt:lpstr>PowerPoint 演示文稿</vt:lpstr>
      <vt:lpstr>指针变量的关系运算</vt:lpstr>
      <vt:lpstr>6.2.6 用指针处理数组元素</vt:lpstr>
      <vt:lpstr>例6-7</vt:lpstr>
      <vt:lpstr>例6-7 (续) 使用数组名和下标</vt:lpstr>
      <vt:lpstr>例6-7 (续) 使用数组名指针运算</vt:lpstr>
      <vt:lpstr>例6-7 (续) 使用指针变量</vt:lpstr>
      <vt:lpstr>6.2.8 用指针作为函数参数</vt:lpstr>
      <vt:lpstr>例6-10</vt:lpstr>
      <vt:lpstr>例6-10 (续)</vt:lpstr>
      <vt:lpstr>例6-10 (续)</vt:lpstr>
      <vt:lpstr>例: 输出数组元素的内容和地址</vt:lpstr>
      <vt:lpstr>例 (续)</vt:lpstr>
      <vt:lpstr>例 (续)</vt:lpstr>
      <vt:lpstr>例: 指向常量的指针做形参</vt:lpstr>
      <vt:lpstr>6.2.11 对象指针</vt:lpstr>
      <vt:lpstr>例6-12使用指针来访问Point类的成员</vt:lpstr>
      <vt:lpstr>例6-12（续）</vt:lpstr>
      <vt:lpstr>曾经出现过的错误例子</vt:lpstr>
      <vt:lpstr>this指针</vt:lpstr>
      <vt:lpstr>this指针 (续)</vt:lpstr>
      <vt:lpstr>动态申请内存操作符 new</vt:lpstr>
      <vt:lpstr>释放内存操作符delete</vt:lpstr>
      <vt:lpstr>例6-16 动态创建对象举例</vt:lpstr>
      <vt:lpstr>例6-16 (续)</vt:lpstr>
      <vt:lpstr>申请和释放动态数组</vt:lpstr>
      <vt:lpstr>例6-17 动态创建对象数组举例</vt:lpstr>
      <vt:lpstr>例6-17 (续)</vt:lpstr>
      <vt:lpstr>6.6.1 用字符数组存储和处理字符串</vt:lpstr>
      <vt:lpstr>字符串的输入/输出</vt:lpstr>
      <vt:lpstr>PowerPoint 演示文稿</vt:lpstr>
      <vt:lpstr>PowerPoint 演示文稿</vt:lpstr>
      <vt:lpstr>用字符数组表示字符串的缺点</vt:lpstr>
      <vt:lpstr>6.6.2 string类</vt:lpstr>
      <vt:lpstr>6.6.2 string类(续)</vt:lpstr>
      <vt:lpstr>例6-23 string类应用举例</vt:lpstr>
      <vt:lpstr>例6-23 (续)</vt:lpstr>
      <vt:lpstr>用getline输入整行字符串</vt:lpstr>
      <vt:lpstr>例6-24 用getline输入字符串</vt:lpstr>
      <vt:lpstr>字符串处理函数</vt:lpstr>
      <vt:lpstr>6.7 综合实例——个人银行账户管理程序</vt:lpstr>
      <vt:lpstr>例6-25</vt:lpstr>
      <vt:lpstr>例6-25</vt:lpstr>
      <vt:lpstr>例6-25（续）</vt:lpstr>
      <vt:lpstr>例6-25（续）</vt:lpstr>
      <vt:lpstr>6.7 综合实例——个人银行账户管理程序</vt:lpstr>
      <vt:lpstr>6.7 综合实例——个人银行账户管理程序</vt:lpstr>
      <vt:lpstr>例6-25（续）</vt:lpstr>
      <vt:lpstr>例6-25（续）</vt:lpstr>
      <vt:lpstr>例6-25（续）</vt:lpstr>
      <vt:lpstr>例6-25（续）</vt:lpstr>
      <vt:lpstr>例6-25（续）</vt:lpstr>
      <vt:lpstr>指针与引用的对应关系</vt:lpstr>
      <vt:lpstr>指针与引用的联系</vt:lpstr>
      <vt:lpstr>引用与指针的选择</vt:lpstr>
      <vt:lpstr>PowerPoint 演示文稿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</dc:creator>
  <cp:lastModifiedBy>webuser</cp:lastModifiedBy>
  <cp:revision>1239</cp:revision>
  <cp:lastPrinted>1601-01-01T00:00:00Z</cp:lastPrinted>
  <dcterms:created xsi:type="dcterms:W3CDTF">1601-01-01T00:00:00Z</dcterms:created>
  <dcterms:modified xsi:type="dcterms:W3CDTF">2018-05-28T07:28:13Z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